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3" r:id="rId2"/>
  </p:sldMasterIdLst>
  <p:notesMasterIdLst>
    <p:notesMasterId r:id="rId91"/>
  </p:notesMasterIdLst>
  <p:sldIdLst>
    <p:sldId id="256" r:id="rId3"/>
    <p:sldId id="3506" r:id="rId4"/>
    <p:sldId id="3500" r:id="rId5"/>
    <p:sldId id="3507" r:id="rId6"/>
    <p:sldId id="3425" r:id="rId7"/>
    <p:sldId id="3505" r:id="rId8"/>
    <p:sldId id="3508" r:id="rId9"/>
    <p:sldId id="3436" r:id="rId10"/>
    <p:sldId id="3509" r:id="rId11"/>
    <p:sldId id="3437" r:id="rId12"/>
    <p:sldId id="3440" r:id="rId13"/>
    <p:sldId id="3439" r:id="rId14"/>
    <p:sldId id="3430" r:id="rId15"/>
    <p:sldId id="3432" r:id="rId16"/>
    <p:sldId id="3435" r:id="rId17"/>
    <p:sldId id="3438" r:id="rId18"/>
    <p:sldId id="3510" r:id="rId19"/>
    <p:sldId id="263" r:id="rId20"/>
    <p:sldId id="286" r:id="rId21"/>
    <p:sldId id="309" r:id="rId22"/>
    <p:sldId id="423" r:id="rId23"/>
    <p:sldId id="310" r:id="rId24"/>
    <p:sldId id="446" r:id="rId25"/>
    <p:sldId id="454" r:id="rId26"/>
    <p:sldId id="447" r:id="rId27"/>
    <p:sldId id="448" r:id="rId28"/>
    <p:sldId id="316" r:id="rId29"/>
    <p:sldId id="317" r:id="rId30"/>
    <p:sldId id="318" r:id="rId31"/>
    <p:sldId id="319" r:id="rId32"/>
    <p:sldId id="295" r:id="rId33"/>
    <p:sldId id="289" r:id="rId34"/>
    <p:sldId id="331" r:id="rId35"/>
    <p:sldId id="333" r:id="rId36"/>
    <p:sldId id="334" r:id="rId37"/>
    <p:sldId id="335" r:id="rId38"/>
    <p:sldId id="336" r:id="rId39"/>
    <p:sldId id="430" r:id="rId40"/>
    <p:sldId id="337" r:id="rId41"/>
    <p:sldId id="442" r:id="rId42"/>
    <p:sldId id="345" r:id="rId43"/>
    <p:sldId id="346" r:id="rId44"/>
    <p:sldId id="431" r:id="rId45"/>
    <p:sldId id="432" r:id="rId46"/>
    <p:sldId id="347" r:id="rId47"/>
    <p:sldId id="348" r:id="rId48"/>
    <p:sldId id="349" r:id="rId49"/>
    <p:sldId id="433" r:id="rId50"/>
    <p:sldId id="450" r:id="rId51"/>
    <p:sldId id="461" r:id="rId52"/>
    <p:sldId id="445" r:id="rId53"/>
    <p:sldId id="355" r:id="rId54"/>
    <p:sldId id="357" r:id="rId55"/>
    <p:sldId id="358" r:id="rId56"/>
    <p:sldId id="455" r:id="rId57"/>
    <p:sldId id="456" r:id="rId58"/>
    <p:sldId id="359" r:id="rId59"/>
    <p:sldId id="373" r:id="rId60"/>
    <p:sldId id="296" r:id="rId61"/>
    <p:sldId id="368" r:id="rId62"/>
    <p:sldId id="377" r:id="rId63"/>
    <p:sldId id="378" r:id="rId64"/>
    <p:sldId id="379" r:id="rId65"/>
    <p:sldId id="380" r:id="rId66"/>
    <p:sldId id="451" r:id="rId67"/>
    <p:sldId id="383" r:id="rId68"/>
    <p:sldId id="391" r:id="rId69"/>
    <p:sldId id="392" r:id="rId70"/>
    <p:sldId id="294" r:id="rId71"/>
    <p:sldId id="290" r:id="rId72"/>
    <p:sldId id="398" r:id="rId73"/>
    <p:sldId id="399" r:id="rId74"/>
    <p:sldId id="400" r:id="rId75"/>
    <p:sldId id="434" r:id="rId76"/>
    <p:sldId id="462" r:id="rId77"/>
    <p:sldId id="463" r:id="rId78"/>
    <p:sldId id="452" r:id="rId79"/>
    <p:sldId id="435" r:id="rId80"/>
    <p:sldId id="402" r:id="rId81"/>
    <p:sldId id="453" r:id="rId82"/>
    <p:sldId id="436" r:id="rId83"/>
    <p:sldId id="403" r:id="rId84"/>
    <p:sldId id="404" r:id="rId85"/>
    <p:sldId id="292" r:id="rId86"/>
    <p:sldId id="291" r:id="rId87"/>
    <p:sldId id="417" r:id="rId88"/>
    <p:sldId id="3511" r:id="rId89"/>
    <p:sldId id="3512" r:id="rId90"/>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55FA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59AE36-FDA0-4E48-91F7-624C5D976EE8}" v="16" dt="2026-10-09T16:46:31.616"/>
  </p1510:revLst>
</p1510:revInfo>
</file>

<file path=ppt/tableStyles.xml><?xml version="1.0" encoding="utf-8"?>
<a:tblStyleLst xmlns:a="http://schemas.openxmlformats.org/drawingml/2006/main" def="{5C22544A-7EE6-4342-B048-85BDC9FD1C3A}">
  <a:tblStyle styleId="{5A111915-BE36-4E01-A7E5-04B1672EAD32}" styleName="">
    <a:wholeTbl>
      <a:tcTxStyle>
        <a:font>
          <a:latin typeface="+mn-lt"/>
          <a:ea typeface="+mn-ea"/>
          <a:cs typeface="+mn-cs"/>
        </a:font>
        <a:srgbClr val="000000"/>
      </a:tcTxStyle>
      <a:tcStyle>
        <a:tcBdr>
          <a:left>
            <a:ln w="3172" cap="flat" cmpd="sng" algn="ctr">
              <a:solidFill>
                <a:srgbClr val="24CBE5"/>
              </a:solidFill>
              <a:prstDash val="solid"/>
              <a:round/>
              <a:headEnd type="none" w="med" len="med"/>
              <a:tailEnd type="none" w="med" len="med"/>
            </a:ln>
          </a:left>
          <a:right>
            <a:ln w="3172" cap="flat" cmpd="sng" algn="ctr">
              <a:solidFill>
                <a:srgbClr val="24CBE5"/>
              </a:solidFill>
              <a:prstDash val="solid"/>
              <a:round/>
              <a:headEnd type="none" w="med" len="med"/>
              <a:tailEnd type="none" w="med" len="med"/>
            </a:ln>
          </a:right>
          <a:top>
            <a:ln w="3172" cap="flat" cmpd="sng" algn="ctr">
              <a:solidFill>
                <a:srgbClr val="24CBE5"/>
              </a:solidFill>
              <a:prstDash val="solid"/>
              <a:round/>
              <a:headEnd type="none" w="med" len="med"/>
              <a:tailEnd type="none" w="med" len="med"/>
            </a:ln>
          </a:top>
          <a:bottom>
            <a:ln w="3172" cap="flat" cmpd="sng" algn="ctr">
              <a:solidFill>
                <a:srgbClr val="24CBE5"/>
              </a:solidFill>
              <a:prstDash val="solid"/>
              <a:round/>
              <a:headEnd type="none" w="med" len="med"/>
              <a:tailEnd type="none" w="med" len="med"/>
            </a:ln>
          </a:bottom>
        </a:tcBdr>
      </a:tcStyle>
    </a:wholeTbl>
    <a:band1H>
      <a:tcStyle>
        <a:tcBdr>
          <a:top>
            <a:ln w="3172" cap="flat" cmpd="sng" algn="ctr">
              <a:solidFill>
                <a:srgbClr val="24CBE5"/>
              </a:solidFill>
              <a:prstDash val="solid"/>
              <a:round/>
              <a:headEnd type="none" w="med" len="med"/>
              <a:tailEnd type="none" w="med" len="med"/>
            </a:ln>
          </a:top>
          <a:bottom>
            <a:ln w="3172" cap="flat" cmpd="sng" algn="ctr">
              <a:solidFill>
                <a:srgbClr val="24CBE5"/>
              </a:solidFill>
              <a:prstDash val="solid"/>
              <a:round/>
              <a:headEnd type="none" w="med" len="med"/>
              <a:tailEnd type="none" w="med" len="med"/>
            </a:ln>
          </a:bottom>
        </a:tcBdr>
      </a:tcStyle>
    </a:band1H>
    <a:band1V>
      <a:tcStyle>
        <a:tcBdr>
          <a:left>
            <a:ln w="3172" cap="flat" cmpd="sng" algn="ctr">
              <a:solidFill>
                <a:srgbClr val="24CBE5"/>
              </a:solidFill>
              <a:prstDash val="solid"/>
              <a:round/>
              <a:headEnd type="none" w="med" len="med"/>
              <a:tailEnd type="none" w="med" len="med"/>
            </a:ln>
          </a:left>
          <a:right>
            <a:ln w="3172" cap="flat" cmpd="sng" algn="ctr">
              <a:solidFill>
                <a:srgbClr val="24CBE5"/>
              </a:solidFill>
              <a:prstDash val="solid"/>
              <a:round/>
              <a:headEnd type="none" w="med" len="med"/>
              <a:tailEnd type="none" w="med" len="med"/>
            </a:ln>
          </a:right>
        </a:tcBdr>
      </a:tcStyle>
    </a:band1V>
    <a:band2V>
      <a:tcStyle>
        <a:tcBdr>
          <a:left>
            <a:ln w="3172" cap="flat" cmpd="sng" algn="ctr">
              <a:solidFill>
                <a:srgbClr val="24CBE5"/>
              </a:solidFill>
              <a:prstDash val="solid"/>
              <a:round/>
              <a:headEnd type="none" w="med" len="med"/>
              <a:tailEnd type="none" w="med" len="med"/>
            </a:ln>
          </a:left>
          <a:right>
            <a:ln w="3172" cap="flat" cmpd="sng" algn="ctr">
              <a:solidFill>
                <a:srgbClr val="24CBE5"/>
              </a:solidFill>
              <a:prstDash val="solid"/>
              <a:round/>
              <a:headEnd type="none" w="med" len="med"/>
              <a:tailEnd type="none" w="med" len="med"/>
            </a:ln>
          </a:right>
        </a:tcBdr>
      </a:tcStyle>
    </a:band2V>
    <a:lastCol>
      <a:tcTxStyle b="on">
        <a:font>
          <a:latin typeface=""/>
          <a:ea typeface=""/>
          <a:cs typeface=""/>
        </a:font>
      </a:tcTxStyle>
      <a:tcStyle>
        <a:tcBdr/>
      </a:tcStyle>
    </a:lastCol>
    <a:firstCol>
      <a:tcTxStyle b="on">
        <a:font>
          <a:latin typeface=""/>
          <a:ea typeface=""/>
          <a:cs typeface=""/>
        </a:font>
      </a:tcTxStyle>
      <a:tcStyle>
        <a:tcBdr/>
      </a:tcStyle>
    </a:firstCol>
    <a:lastRow>
      <a:tcTxStyle b="on">
        <a:font>
          <a:latin typeface=""/>
          <a:ea typeface=""/>
          <a:cs typeface=""/>
        </a:font>
      </a:tcTxStyle>
      <a:tcStyle>
        <a:tcBdr>
          <a:top>
            <a:ln w="50804" cap="flat" cmpd="dbl" algn="ctr">
              <a:solidFill>
                <a:srgbClr val="24CBE5"/>
              </a:solidFill>
              <a:prstDash val="solid"/>
              <a:round/>
              <a:headEnd type="none" w="med" len="med"/>
              <a:tailEnd type="none" w="med" len="med"/>
            </a:ln>
          </a:top>
        </a:tcBdr>
      </a:tcStyle>
    </a:lastRow>
    <a:firstRow>
      <a:tcTxStyle b="on">
        <a:font>
          <a:latin typeface="+mn-lt"/>
          <a:ea typeface="+mn-ea"/>
          <a:cs typeface="+mn-cs"/>
        </a:font>
        <a:srgbClr val="FFFFFF"/>
      </a:tcTxStyle>
      <a:tcStyle>
        <a:tcBdr/>
        <a:fill>
          <a:solidFill>
            <a:srgbClr val="24CBE5"/>
          </a:solidFill>
        </a:fill>
      </a:tcStyle>
    </a:firstRow>
  </a:tblStyle>
  <a:tblStyle styleId="{5C22544A-7EE6-4342-B048-85BDC9FD1C3A}" styleName="">
    <a:wholeTbl>
      <a:tcTxStyle>
        <a:font>
          <a:latin typeface="+mn-lt"/>
          <a:ea typeface="+mn-ea"/>
          <a:cs typeface="+mn-cs"/>
        </a:font>
        <a:srgbClr val="000000"/>
      </a:tcTxStyle>
      <a:tcStyle>
        <a:tcBdr>
          <a:left>
            <a:ln w="12701" cap="flat" cmpd="sng" algn="ctr">
              <a:solidFill>
                <a:srgbClr val="FFFFFF"/>
              </a:solidFill>
              <a:prstDash val="solid"/>
              <a:round/>
              <a:headEnd type="none" w="med" len="med"/>
              <a:tailEnd type="none" w="med" len="med"/>
            </a:ln>
          </a:left>
          <a:right>
            <a:ln w="12701" cap="flat" cmpd="sng" algn="ctr">
              <a:solidFill>
                <a:srgbClr val="FFFFFF"/>
              </a:solidFill>
              <a:prstDash val="solid"/>
              <a:round/>
              <a:headEnd type="none" w="med" len="med"/>
              <a:tailEnd type="none" w="med" len="med"/>
            </a:ln>
          </a:right>
          <a:top>
            <a:ln w="12701" cap="flat" cmpd="sng" algn="ctr">
              <a:solidFill>
                <a:srgbClr val="FFFFFF"/>
              </a:solidFill>
              <a:prstDash val="solid"/>
              <a:round/>
              <a:headEnd type="none" w="med" len="med"/>
              <a:tailEnd type="none" w="med" len="med"/>
            </a:ln>
          </a:top>
          <a:bottom>
            <a:ln w="12701" cap="flat" cmpd="sng" algn="ctr">
              <a:solidFill>
                <a:srgbClr val="FFFFFF"/>
              </a:solidFill>
              <a:prstDash val="solid"/>
              <a:round/>
              <a:headEnd type="none" w="med" len="med"/>
              <a:tailEnd type="none" w="med" len="med"/>
            </a:ln>
          </a:bottom>
        </a:tcBdr>
        <a:fill>
          <a:solidFill>
            <a:srgbClr val="E7EEF5"/>
          </a:solidFill>
        </a:fill>
      </a:tcStyle>
    </a:wholeTbl>
    <a:band1H>
      <a:tcStyle>
        <a:tcBdr/>
        <a:fill>
          <a:solidFill>
            <a:srgbClr val="CCDBEB"/>
          </a:solidFill>
        </a:fill>
      </a:tcStyle>
    </a:band1H>
    <a:band2H>
      <a:tcStyle>
        <a:tcBdr/>
      </a:tcStyle>
    </a:band2H>
    <a:band1V>
      <a:tcStyle>
        <a:tcBdr/>
        <a:fill>
          <a:solidFill>
            <a:srgbClr val="CCDBEB"/>
          </a:solidFill>
        </a:fill>
      </a:tcStyle>
    </a:band1V>
    <a:band2V>
      <a:tcStyle>
        <a:tcBdr/>
      </a:tcStyle>
    </a:band2V>
    <a:lastCol>
      <a:tcTxStyle b="on">
        <a:font>
          <a:latin typeface="+mn-lt"/>
          <a:ea typeface="+mn-ea"/>
          <a:cs typeface="+mn-cs"/>
        </a:font>
        <a:srgbClr val="FFFFFF"/>
      </a:tcTxStyle>
      <a:tcStyle>
        <a:tcBdr/>
        <a:fill>
          <a:solidFill>
            <a:srgbClr val="058DC7"/>
          </a:solidFill>
        </a:fill>
      </a:tcStyle>
    </a:lastCol>
    <a:firstCol>
      <a:tcTxStyle b="on">
        <a:font>
          <a:latin typeface="+mn-lt"/>
          <a:ea typeface="+mn-ea"/>
          <a:cs typeface="+mn-cs"/>
        </a:font>
        <a:srgbClr val="FFFFFF"/>
      </a:tcTxStyle>
      <a:tcStyle>
        <a:tcBdr/>
        <a:fill>
          <a:solidFill>
            <a:srgbClr val="058DC7"/>
          </a:solidFill>
        </a:fill>
      </a:tcStyle>
    </a:firstCol>
    <a:lastRow>
      <a:tcTxStyle b="on">
        <a:font>
          <a:latin typeface="+mn-lt"/>
          <a:ea typeface="+mn-ea"/>
          <a:cs typeface="+mn-cs"/>
        </a:font>
        <a:srgbClr val="FFFFFF"/>
      </a:tcTxStyle>
      <a:tcStyle>
        <a:tcBdr>
          <a:top>
            <a:ln w="38103" cap="flat" cmpd="sng" algn="ctr">
              <a:solidFill>
                <a:srgbClr val="FFFFFF"/>
              </a:solidFill>
              <a:prstDash val="solid"/>
              <a:round/>
              <a:headEnd type="none" w="med" len="med"/>
              <a:tailEnd type="none" w="med" len="med"/>
            </a:ln>
          </a:top>
        </a:tcBdr>
        <a:fill>
          <a:solidFill>
            <a:srgbClr val="058DC7"/>
          </a:solidFill>
        </a:fill>
      </a:tcStyle>
    </a:lastRow>
    <a:firstRow>
      <a:tcTxStyle b="on">
        <a:font>
          <a:latin typeface="+mn-lt"/>
          <a:ea typeface="+mn-ea"/>
          <a:cs typeface="+mn-cs"/>
        </a:font>
        <a:srgbClr val="FFFFFF"/>
      </a:tcTxStyle>
      <a:tcStyle>
        <a:tcBdr>
          <a:bottom>
            <a:ln w="38103" cap="flat" cmpd="sng" algn="ctr">
              <a:solidFill>
                <a:srgbClr val="FFFFFF"/>
              </a:solidFill>
              <a:prstDash val="solid"/>
              <a:round/>
              <a:headEnd type="none" w="med" len="med"/>
              <a:tailEnd type="none" w="med" len="med"/>
            </a:ln>
          </a:bottom>
        </a:tcBdr>
        <a:fill>
          <a:solidFill>
            <a:srgbClr val="058DC7"/>
          </a:solidFill>
        </a:fill>
      </a:tcStyle>
    </a:firstRow>
  </a:tblStyle>
  <a:tblStyle styleId="{FABFCF23-3B69-468F-B69F-88F6DE6A72F2}" styleName="">
    <a:wholeTbl>
      <a:tcTxStyle>
        <a:font>
          <a:latin typeface="+mn-lt"/>
          <a:ea typeface="+mn-ea"/>
          <a:cs typeface="+mn-cs"/>
        </a:font>
        <a:srgbClr val="000000"/>
      </a:tcTxStyle>
      <a:tcStyle>
        <a:tcBdr>
          <a:left>
            <a:ln w="12701" cap="flat" cmpd="sng" algn="ctr">
              <a:solidFill>
                <a:srgbClr val="24CBE5"/>
              </a:solidFill>
              <a:prstDash val="solid"/>
              <a:round/>
              <a:headEnd type="none" w="med" len="med"/>
              <a:tailEnd type="none" w="med" len="med"/>
            </a:ln>
          </a:left>
          <a:right>
            <a:ln w="12701" cap="flat" cmpd="sng" algn="ctr">
              <a:solidFill>
                <a:srgbClr val="24CBE5"/>
              </a:solidFill>
              <a:prstDash val="solid"/>
              <a:round/>
              <a:headEnd type="none" w="med" len="med"/>
              <a:tailEnd type="none" w="med" len="med"/>
            </a:ln>
          </a:right>
          <a:top>
            <a:ln w="12701" cap="flat" cmpd="sng" algn="ctr">
              <a:solidFill>
                <a:srgbClr val="24CBE5"/>
              </a:solidFill>
              <a:prstDash val="solid"/>
              <a:round/>
              <a:headEnd type="none" w="med" len="med"/>
              <a:tailEnd type="none" w="med" len="med"/>
            </a:ln>
          </a:top>
          <a:bottom>
            <a:ln w="12701" cap="flat" cmpd="sng" algn="ctr">
              <a:solidFill>
                <a:srgbClr val="24CBE5"/>
              </a:solidFill>
              <a:prstDash val="solid"/>
              <a:round/>
              <a:headEnd type="none" w="med" len="med"/>
              <a:tailEnd type="none" w="med" len="med"/>
            </a:ln>
          </a:bottom>
        </a:tcBdr>
        <a:fill>
          <a:solidFill>
            <a:srgbClr val="FFFFFF"/>
          </a:solidFill>
        </a:fill>
      </a:tcStyle>
    </a:wholeTbl>
    <a:band1H>
      <a:tcStyle>
        <a:tcBdr/>
        <a:fill>
          <a:solidFill>
            <a:srgbClr val="E8F6FA"/>
          </a:solidFill>
        </a:fill>
      </a:tcStyle>
    </a:band1H>
    <a:band1V>
      <a:tcStyle>
        <a:tcBdr/>
        <a:fill>
          <a:solidFill>
            <a:srgbClr val="E8F6FA"/>
          </a:solidFill>
        </a:fill>
      </a:tcStyle>
    </a:band1V>
    <a:lastCol>
      <a:tcTxStyle b="on">
        <a:font>
          <a:latin typeface=""/>
          <a:ea typeface=""/>
          <a:cs typeface=""/>
        </a:font>
      </a:tcTxStyle>
      <a:tcStyle>
        <a:tcBdr/>
      </a:tcStyle>
    </a:lastCol>
    <a:firstCol>
      <a:tcTxStyle b="on">
        <a:font>
          <a:latin typeface=""/>
          <a:ea typeface=""/>
          <a:cs typeface=""/>
        </a:font>
      </a:tcTxStyle>
      <a:tcStyle>
        <a:tcBdr/>
      </a:tcStyle>
    </a:firstCol>
    <a:lastRow>
      <a:tcTxStyle b="on">
        <a:font>
          <a:latin typeface=""/>
          <a:ea typeface=""/>
          <a:cs typeface=""/>
        </a:font>
      </a:tcTxStyle>
      <a:tcStyle>
        <a:tcBdr>
          <a:top>
            <a:ln w="50804" cap="flat" cmpd="dbl" algn="ctr">
              <a:solidFill>
                <a:srgbClr val="24CBE5"/>
              </a:solidFill>
              <a:prstDash val="solid"/>
              <a:round/>
              <a:headEnd type="none" w="med" len="med"/>
              <a:tailEnd type="none" w="med" len="med"/>
            </a:ln>
          </a:top>
        </a:tcBdr>
        <a:fill>
          <a:solidFill>
            <a:srgbClr val="FFFFFF"/>
          </a:solidFill>
        </a:fill>
      </a:tcStyle>
    </a:lastRow>
    <a:firstRow>
      <a:tcTxStyle b="on">
        <a:font>
          <a:latin typeface="+mn-lt"/>
          <a:ea typeface="+mn-ea"/>
          <a:cs typeface="+mn-cs"/>
        </a:font>
        <a:srgbClr val="FFFFFF"/>
      </a:tcTxStyle>
      <a:tcStyle>
        <a:tcBdr/>
        <a:fill>
          <a:solidFill>
            <a:srgbClr val="24CBE5"/>
          </a:solidFill>
        </a:fill>
      </a:tcStyle>
    </a:firstRow>
  </a:tblStyle>
  <a:tblStyle styleId="{7DF18680-E054-41AD-8BC1-D1AEF772440D}" styleName="">
    <a:wholeTbl>
      <a:tcTxStyle>
        <a:font>
          <a:latin typeface="+mn-lt"/>
          <a:ea typeface="+mn-ea"/>
          <a:cs typeface="+mn-cs"/>
        </a:font>
        <a:srgbClr val="000000"/>
      </a:tcTxStyle>
      <a:tcStyle>
        <a:tcBdr>
          <a:left>
            <a:ln w="12701" cap="flat" cmpd="sng" algn="ctr">
              <a:solidFill>
                <a:srgbClr val="FFFFFF"/>
              </a:solidFill>
              <a:prstDash val="solid"/>
              <a:round/>
              <a:headEnd type="none" w="med" len="med"/>
              <a:tailEnd type="none" w="med" len="med"/>
            </a:ln>
          </a:left>
          <a:right>
            <a:ln w="12701" cap="flat" cmpd="sng" algn="ctr">
              <a:solidFill>
                <a:srgbClr val="FFFFFF"/>
              </a:solidFill>
              <a:prstDash val="solid"/>
              <a:round/>
              <a:headEnd type="none" w="med" len="med"/>
              <a:tailEnd type="none" w="med" len="med"/>
            </a:ln>
          </a:right>
          <a:top>
            <a:ln w="12701" cap="flat" cmpd="sng" algn="ctr">
              <a:solidFill>
                <a:srgbClr val="FFFFFF"/>
              </a:solidFill>
              <a:prstDash val="solid"/>
              <a:round/>
              <a:headEnd type="none" w="med" len="med"/>
              <a:tailEnd type="none" w="med" len="med"/>
            </a:ln>
          </a:top>
          <a:bottom>
            <a:ln w="12701" cap="flat" cmpd="sng" algn="ctr">
              <a:solidFill>
                <a:srgbClr val="FFFFFF"/>
              </a:solidFill>
              <a:prstDash val="solid"/>
              <a:round/>
              <a:headEnd type="none" w="med" len="med"/>
              <a:tailEnd type="none" w="med" len="med"/>
            </a:ln>
          </a:bottom>
        </a:tcBdr>
        <a:fill>
          <a:solidFill>
            <a:srgbClr val="E8F6FA"/>
          </a:solidFill>
        </a:fill>
      </a:tcStyle>
    </a:wholeTbl>
    <a:band1H>
      <a:tcStyle>
        <a:tcBdr/>
        <a:fill>
          <a:solidFill>
            <a:srgbClr val="CCECF5"/>
          </a:solidFill>
        </a:fill>
      </a:tcStyle>
    </a:band1H>
    <a:band2H>
      <a:tcStyle>
        <a:tcBdr/>
      </a:tcStyle>
    </a:band2H>
    <a:band1V>
      <a:tcStyle>
        <a:tcBdr/>
        <a:fill>
          <a:solidFill>
            <a:srgbClr val="CCECF5"/>
          </a:solidFill>
        </a:fill>
      </a:tcStyle>
    </a:band1V>
    <a:band2V>
      <a:tcStyle>
        <a:tcBdr/>
      </a:tcStyle>
    </a:band2V>
    <a:lastCol>
      <a:tcTxStyle b="on">
        <a:font>
          <a:latin typeface="+mn-lt"/>
          <a:ea typeface="+mn-ea"/>
          <a:cs typeface="+mn-cs"/>
        </a:font>
        <a:srgbClr val="FFFFFF"/>
      </a:tcTxStyle>
      <a:tcStyle>
        <a:tcBdr/>
        <a:fill>
          <a:solidFill>
            <a:srgbClr val="24CBE5"/>
          </a:solidFill>
        </a:fill>
      </a:tcStyle>
    </a:lastCol>
    <a:firstCol>
      <a:tcTxStyle b="on">
        <a:font>
          <a:latin typeface="+mn-lt"/>
          <a:ea typeface="+mn-ea"/>
          <a:cs typeface="+mn-cs"/>
        </a:font>
        <a:srgbClr val="FFFFFF"/>
      </a:tcTxStyle>
      <a:tcStyle>
        <a:tcBdr/>
        <a:fill>
          <a:solidFill>
            <a:srgbClr val="24CBE5"/>
          </a:solidFill>
        </a:fill>
      </a:tcStyle>
    </a:firstCol>
    <a:lastRow>
      <a:tcTxStyle b="on">
        <a:font>
          <a:latin typeface="+mn-lt"/>
          <a:ea typeface="+mn-ea"/>
          <a:cs typeface="+mn-cs"/>
        </a:font>
        <a:srgbClr val="FFFFFF"/>
      </a:tcTxStyle>
      <a:tcStyle>
        <a:tcBdr>
          <a:top>
            <a:ln w="38103" cap="flat" cmpd="sng" algn="ctr">
              <a:solidFill>
                <a:srgbClr val="FFFFFF"/>
              </a:solidFill>
              <a:prstDash val="solid"/>
              <a:round/>
              <a:headEnd type="none" w="med" len="med"/>
              <a:tailEnd type="none" w="med" len="med"/>
            </a:ln>
          </a:top>
        </a:tcBdr>
        <a:fill>
          <a:solidFill>
            <a:srgbClr val="24CBE5"/>
          </a:solidFill>
        </a:fill>
      </a:tcStyle>
    </a:lastRow>
    <a:firstRow>
      <a:tcTxStyle b="on">
        <a:font>
          <a:latin typeface="+mn-lt"/>
          <a:ea typeface="+mn-ea"/>
          <a:cs typeface="+mn-cs"/>
        </a:font>
        <a:srgbClr val="FFFFFF"/>
      </a:tcTxStyle>
      <a:tcStyle>
        <a:tcBdr>
          <a:bottom>
            <a:ln w="38103" cap="flat" cmpd="sng" algn="ctr">
              <a:solidFill>
                <a:srgbClr val="FFFFFF"/>
              </a:solidFill>
              <a:prstDash val="solid"/>
              <a:round/>
              <a:headEnd type="none" w="med" len="med"/>
              <a:tailEnd type="none" w="med" len="med"/>
            </a:ln>
          </a:bottom>
        </a:tcBdr>
        <a:fill>
          <a:solidFill>
            <a:srgbClr val="24CBE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73" autoAdjust="0"/>
    <p:restoredTop sz="94660"/>
  </p:normalViewPr>
  <p:slideViewPr>
    <p:cSldViewPr snapToGrid="0">
      <p:cViewPr varScale="1">
        <p:scale>
          <a:sx n="115" d="100"/>
          <a:sy n="115" d="100"/>
        </p:scale>
        <p:origin x="461" y="-2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tableStyles" Target="tableStyles.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notesMaster" Target="notesMasters/notesMaster1.xml"/><Relationship Id="rId9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microsoft.com/office/2015/10/relationships/revisionInfo" Target="revisionInfo.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presProps" Target="presProps.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plan, Kimberly" userId="201722b9-7111-408c-91f6-bf6432e9124e" providerId="ADAL" clId="{111E8416-CEFF-4853-85FB-A0F35BAC3DDD}"/>
    <pc:docChg chg="custSel addSld delSld modSld sldOrd">
      <pc:chgData name="Caplan, Kimberly" userId="201722b9-7111-408c-91f6-bf6432e9124e" providerId="ADAL" clId="{111E8416-CEFF-4853-85FB-A0F35BAC3DDD}" dt="2026-10-09T19:01:07.304" v="2509" actId="1076"/>
      <pc:docMkLst>
        <pc:docMk/>
      </pc:docMkLst>
      <pc:sldChg chg="modSp mod">
        <pc:chgData name="Caplan, Kimberly" userId="201722b9-7111-408c-91f6-bf6432e9124e" providerId="ADAL" clId="{111E8416-CEFF-4853-85FB-A0F35BAC3DDD}" dt="2026-10-09T15:39:56.624" v="268" actId="207"/>
        <pc:sldMkLst>
          <pc:docMk/>
          <pc:sldMk cId="2483552304" sldId="256"/>
        </pc:sldMkLst>
        <pc:spChg chg="mod">
          <ac:chgData name="Caplan, Kimberly" userId="201722b9-7111-408c-91f6-bf6432e9124e" providerId="ADAL" clId="{111E8416-CEFF-4853-85FB-A0F35BAC3DDD}" dt="2026-10-09T15:39:56.624" v="268" actId="207"/>
          <ac:spMkLst>
            <pc:docMk/>
            <pc:sldMk cId="2483552304" sldId="256"/>
            <ac:spMk id="2" creationId="{B8A659EC-C7B9-E454-F445-044FE7F8B08F}"/>
          </ac:spMkLst>
        </pc:spChg>
      </pc:sldChg>
      <pc:sldChg chg="modSp mod">
        <pc:chgData name="Caplan, Kimberly" userId="201722b9-7111-408c-91f6-bf6432e9124e" providerId="ADAL" clId="{111E8416-CEFF-4853-85FB-A0F35BAC3DDD}" dt="2026-10-09T15:40:40.325" v="274" actId="20577"/>
        <pc:sldMkLst>
          <pc:docMk/>
          <pc:sldMk cId="0" sldId="319"/>
        </pc:sldMkLst>
        <pc:spChg chg="mod">
          <ac:chgData name="Caplan, Kimberly" userId="201722b9-7111-408c-91f6-bf6432e9124e" providerId="ADAL" clId="{111E8416-CEFF-4853-85FB-A0F35BAC3DDD}" dt="2026-10-09T15:40:40.325" v="274" actId="20577"/>
          <ac:spMkLst>
            <pc:docMk/>
            <pc:sldMk cId="0" sldId="319"/>
            <ac:spMk id="4" creationId="{12BE0EF9-51AF-C443-213C-ADC2B6552A42}"/>
          </ac:spMkLst>
        </pc:spChg>
      </pc:sldChg>
      <pc:sldChg chg="modSp mod">
        <pc:chgData name="Caplan, Kimberly" userId="201722b9-7111-408c-91f6-bf6432e9124e" providerId="ADAL" clId="{111E8416-CEFF-4853-85FB-A0F35BAC3DDD}" dt="2026-10-09T15:41:50.994" v="278" actId="20577"/>
        <pc:sldMkLst>
          <pc:docMk/>
          <pc:sldMk cId="0" sldId="346"/>
        </pc:sldMkLst>
        <pc:spChg chg="mod">
          <ac:chgData name="Caplan, Kimberly" userId="201722b9-7111-408c-91f6-bf6432e9124e" providerId="ADAL" clId="{111E8416-CEFF-4853-85FB-A0F35BAC3DDD}" dt="2026-10-09T15:41:50.994" v="278" actId="20577"/>
          <ac:spMkLst>
            <pc:docMk/>
            <pc:sldMk cId="0" sldId="346"/>
            <ac:spMk id="3" creationId="{B05E61B6-A7BE-4058-5AB8-4E84A9E2422C}"/>
          </ac:spMkLst>
        </pc:spChg>
      </pc:sldChg>
      <pc:sldChg chg="modSp mod">
        <pc:chgData name="Caplan, Kimberly" userId="201722b9-7111-408c-91f6-bf6432e9124e" providerId="ADAL" clId="{111E8416-CEFF-4853-85FB-A0F35BAC3DDD}" dt="2026-10-09T15:54:23.665" v="445" actId="1076"/>
        <pc:sldMkLst>
          <pc:docMk/>
          <pc:sldMk cId="0" sldId="347"/>
        </pc:sldMkLst>
        <pc:spChg chg="mod">
          <ac:chgData name="Caplan, Kimberly" userId="201722b9-7111-408c-91f6-bf6432e9124e" providerId="ADAL" clId="{111E8416-CEFF-4853-85FB-A0F35BAC3DDD}" dt="2026-10-09T15:54:23.665" v="445" actId="1076"/>
          <ac:spMkLst>
            <pc:docMk/>
            <pc:sldMk cId="0" sldId="347"/>
            <ac:spMk id="5" creationId="{EBDF5B2C-FA69-C2DF-29CC-FA495F615B7C}"/>
          </ac:spMkLst>
        </pc:spChg>
      </pc:sldChg>
      <pc:sldChg chg="modSp mod">
        <pc:chgData name="Caplan, Kimberly" userId="201722b9-7111-408c-91f6-bf6432e9124e" providerId="ADAL" clId="{111E8416-CEFF-4853-85FB-A0F35BAC3DDD}" dt="2026-10-09T18:36:25.939" v="2301" actId="20577"/>
        <pc:sldMkLst>
          <pc:docMk/>
          <pc:sldMk cId="0" sldId="348"/>
        </pc:sldMkLst>
        <pc:spChg chg="mod">
          <ac:chgData name="Caplan, Kimberly" userId="201722b9-7111-408c-91f6-bf6432e9124e" providerId="ADAL" clId="{111E8416-CEFF-4853-85FB-A0F35BAC3DDD}" dt="2026-10-09T18:36:25.939" v="2301" actId="20577"/>
          <ac:spMkLst>
            <pc:docMk/>
            <pc:sldMk cId="0" sldId="348"/>
            <ac:spMk id="3" creationId="{E800E075-D6DD-AFFB-AD82-4BAB33AA5DA7}"/>
          </ac:spMkLst>
        </pc:spChg>
      </pc:sldChg>
      <pc:sldChg chg="del">
        <pc:chgData name="Caplan, Kimberly" userId="201722b9-7111-408c-91f6-bf6432e9124e" providerId="ADAL" clId="{111E8416-CEFF-4853-85FB-A0F35BAC3DDD}" dt="2026-10-09T16:01:05.996" v="476" actId="2696"/>
        <pc:sldMkLst>
          <pc:docMk/>
          <pc:sldMk cId="0" sldId="365"/>
        </pc:sldMkLst>
      </pc:sldChg>
      <pc:sldChg chg="modSp mod">
        <pc:chgData name="Caplan, Kimberly" userId="201722b9-7111-408c-91f6-bf6432e9124e" providerId="ADAL" clId="{111E8416-CEFF-4853-85FB-A0F35BAC3DDD}" dt="2026-10-09T16:03:35.177" v="491" actId="20577"/>
        <pc:sldMkLst>
          <pc:docMk/>
          <pc:sldMk cId="0" sldId="368"/>
        </pc:sldMkLst>
        <pc:spChg chg="mod">
          <ac:chgData name="Caplan, Kimberly" userId="201722b9-7111-408c-91f6-bf6432e9124e" providerId="ADAL" clId="{111E8416-CEFF-4853-85FB-A0F35BAC3DDD}" dt="2026-10-09T16:03:35.177" v="491" actId="20577"/>
          <ac:spMkLst>
            <pc:docMk/>
            <pc:sldMk cId="0" sldId="368"/>
            <ac:spMk id="4" creationId="{BE0EDF06-439C-1089-55F7-28217955D745}"/>
          </ac:spMkLst>
        </pc:spChg>
      </pc:sldChg>
      <pc:sldChg chg="modSp mod">
        <pc:chgData name="Caplan, Kimberly" userId="201722b9-7111-408c-91f6-bf6432e9124e" providerId="ADAL" clId="{111E8416-CEFF-4853-85FB-A0F35BAC3DDD}" dt="2026-10-09T16:02:14.599" v="479" actId="207"/>
        <pc:sldMkLst>
          <pc:docMk/>
          <pc:sldMk cId="0" sldId="373"/>
        </pc:sldMkLst>
        <pc:spChg chg="mod">
          <ac:chgData name="Caplan, Kimberly" userId="201722b9-7111-408c-91f6-bf6432e9124e" providerId="ADAL" clId="{111E8416-CEFF-4853-85FB-A0F35BAC3DDD}" dt="2026-10-09T16:02:14.599" v="479" actId="207"/>
          <ac:spMkLst>
            <pc:docMk/>
            <pc:sldMk cId="0" sldId="373"/>
            <ac:spMk id="3" creationId="{F79AB5F8-7D4B-4CF3-011E-A21FF052C4C6}"/>
          </ac:spMkLst>
        </pc:spChg>
      </pc:sldChg>
      <pc:sldChg chg="modSp mod">
        <pc:chgData name="Caplan, Kimberly" userId="201722b9-7111-408c-91f6-bf6432e9124e" providerId="ADAL" clId="{111E8416-CEFF-4853-85FB-A0F35BAC3DDD}" dt="2026-10-09T15:58:29.599" v="467" actId="14100"/>
        <pc:sldMkLst>
          <pc:docMk/>
          <pc:sldMk cId="0" sldId="378"/>
        </pc:sldMkLst>
        <pc:spChg chg="mod">
          <ac:chgData name="Caplan, Kimberly" userId="201722b9-7111-408c-91f6-bf6432e9124e" providerId="ADAL" clId="{111E8416-CEFF-4853-85FB-A0F35BAC3DDD}" dt="2026-10-09T15:58:29.599" v="467" actId="14100"/>
          <ac:spMkLst>
            <pc:docMk/>
            <pc:sldMk cId="0" sldId="378"/>
            <ac:spMk id="4" creationId="{697DF175-4A8E-08CA-24B9-F45D6C4DC8E9}"/>
          </ac:spMkLst>
        </pc:spChg>
      </pc:sldChg>
      <pc:sldChg chg="modSp mod">
        <pc:chgData name="Caplan, Kimberly" userId="201722b9-7111-408c-91f6-bf6432e9124e" providerId="ADAL" clId="{111E8416-CEFF-4853-85FB-A0F35BAC3DDD}" dt="2026-10-09T18:37:04.581" v="2305" actId="20577"/>
        <pc:sldMkLst>
          <pc:docMk/>
          <pc:sldMk cId="0" sldId="379"/>
        </pc:sldMkLst>
        <pc:spChg chg="mod">
          <ac:chgData name="Caplan, Kimberly" userId="201722b9-7111-408c-91f6-bf6432e9124e" providerId="ADAL" clId="{111E8416-CEFF-4853-85FB-A0F35BAC3DDD}" dt="2026-10-09T18:37:04.581" v="2305" actId="20577"/>
          <ac:spMkLst>
            <pc:docMk/>
            <pc:sldMk cId="0" sldId="379"/>
            <ac:spMk id="5" creationId="{09A074B7-0252-CE2E-2B66-C11766D22D6B}"/>
          </ac:spMkLst>
        </pc:spChg>
      </pc:sldChg>
      <pc:sldChg chg="modSp mod">
        <pc:chgData name="Caplan, Kimberly" userId="201722b9-7111-408c-91f6-bf6432e9124e" providerId="ADAL" clId="{111E8416-CEFF-4853-85FB-A0F35BAC3DDD}" dt="2026-10-09T16:33:34.932" v="668" actId="20577"/>
        <pc:sldMkLst>
          <pc:docMk/>
          <pc:sldMk cId="0" sldId="380"/>
        </pc:sldMkLst>
        <pc:spChg chg="mod">
          <ac:chgData name="Caplan, Kimberly" userId="201722b9-7111-408c-91f6-bf6432e9124e" providerId="ADAL" clId="{111E8416-CEFF-4853-85FB-A0F35BAC3DDD}" dt="2026-10-09T16:33:34.932" v="668" actId="20577"/>
          <ac:spMkLst>
            <pc:docMk/>
            <pc:sldMk cId="0" sldId="380"/>
            <ac:spMk id="3" creationId="{2BED1593-1AB9-E0D0-C2E4-EA6F7B62D119}"/>
          </ac:spMkLst>
        </pc:spChg>
      </pc:sldChg>
      <pc:sldChg chg="modSp mod">
        <pc:chgData name="Caplan, Kimberly" userId="201722b9-7111-408c-91f6-bf6432e9124e" providerId="ADAL" clId="{111E8416-CEFF-4853-85FB-A0F35BAC3DDD}" dt="2026-10-09T18:40:28.611" v="2434" actId="20577"/>
        <pc:sldMkLst>
          <pc:docMk/>
          <pc:sldMk cId="0" sldId="392"/>
        </pc:sldMkLst>
        <pc:spChg chg="mod">
          <ac:chgData name="Caplan, Kimberly" userId="201722b9-7111-408c-91f6-bf6432e9124e" providerId="ADAL" clId="{111E8416-CEFF-4853-85FB-A0F35BAC3DDD}" dt="2026-10-09T18:40:28.611" v="2434" actId="20577"/>
          <ac:spMkLst>
            <pc:docMk/>
            <pc:sldMk cId="0" sldId="392"/>
            <ac:spMk id="3" creationId="{FCD2EFC7-DEB4-B915-F45C-2648CDC5ACC8}"/>
          </ac:spMkLst>
        </pc:spChg>
      </pc:sldChg>
      <pc:sldChg chg="modSp mod">
        <pc:chgData name="Caplan, Kimberly" userId="201722b9-7111-408c-91f6-bf6432e9124e" providerId="ADAL" clId="{111E8416-CEFF-4853-85FB-A0F35BAC3DDD}" dt="2026-10-09T16:23:12.847" v="605" actId="20577"/>
        <pc:sldMkLst>
          <pc:docMk/>
          <pc:sldMk cId="0" sldId="398"/>
        </pc:sldMkLst>
        <pc:spChg chg="mod">
          <ac:chgData name="Caplan, Kimberly" userId="201722b9-7111-408c-91f6-bf6432e9124e" providerId="ADAL" clId="{111E8416-CEFF-4853-85FB-A0F35BAC3DDD}" dt="2026-10-09T16:23:12.847" v="605" actId="20577"/>
          <ac:spMkLst>
            <pc:docMk/>
            <pc:sldMk cId="0" sldId="398"/>
            <ac:spMk id="3" creationId="{54AF987C-4123-3A23-ED3D-71D773B6621F}"/>
          </ac:spMkLst>
        </pc:spChg>
      </pc:sldChg>
      <pc:sldChg chg="modSp mod">
        <pc:chgData name="Caplan, Kimberly" userId="201722b9-7111-408c-91f6-bf6432e9124e" providerId="ADAL" clId="{111E8416-CEFF-4853-85FB-A0F35BAC3DDD}" dt="2026-10-09T16:31:34.939" v="626" actId="20577"/>
        <pc:sldMkLst>
          <pc:docMk/>
          <pc:sldMk cId="0" sldId="399"/>
        </pc:sldMkLst>
        <pc:spChg chg="mod">
          <ac:chgData name="Caplan, Kimberly" userId="201722b9-7111-408c-91f6-bf6432e9124e" providerId="ADAL" clId="{111E8416-CEFF-4853-85FB-A0F35BAC3DDD}" dt="2026-10-09T16:31:34.939" v="626" actId="20577"/>
          <ac:spMkLst>
            <pc:docMk/>
            <pc:sldMk cId="0" sldId="399"/>
            <ac:spMk id="3" creationId="{F78BEAD3-174F-8B84-6FFB-DB99F58F3150}"/>
          </ac:spMkLst>
        </pc:spChg>
      </pc:sldChg>
      <pc:sldChg chg="modSp mod">
        <pc:chgData name="Caplan, Kimberly" userId="201722b9-7111-408c-91f6-bf6432e9124e" providerId="ADAL" clId="{111E8416-CEFF-4853-85FB-A0F35BAC3DDD}" dt="2026-10-09T16:28:41.370" v="625" actId="6549"/>
        <pc:sldMkLst>
          <pc:docMk/>
          <pc:sldMk cId="0" sldId="403"/>
        </pc:sldMkLst>
        <pc:spChg chg="mod">
          <ac:chgData name="Caplan, Kimberly" userId="201722b9-7111-408c-91f6-bf6432e9124e" providerId="ADAL" clId="{111E8416-CEFF-4853-85FB-A0F35BAC3DDD}" dt="2026-10-09T16:28:41.370" v="625" actId="6549"/>
          <ac:spMkLst>
            <pc:docMk/>
            <pc:sldMk cId="0" sldId="403"/>
            <ac:spMk id="4" creationId="{F277294A-D69F-568A-1AE0-6DD35257894D}"/>
          </ac:spMkLst>
        </pc:spChg>
      </pc:sldChg>
      <pc:sldChg chg="modSp mod">
        <pc:chgData name="Caplan, Kimberly" userId="201722b9-7111-408c-91f6-bf6432e9124e" providerId="ADAL" clId="{111E8416-CEFF-4853-85FB-A0F35BAC3DDD}" dt="2026-10-09T16:33:14.378" v="667" actId="20577"/>
        <pc:sldMkLst>
          <pc:docMk/>
          <pc:sldMk cId="0" sldId="417"/>
        </pc:sldMkLst>
        <pc:spChg chg="mod">
          <ac:chgData name="Caplan, Kimberly" userId="201722b9-7111-408c-91f6-bf6432e9124e" providerId="ADAL" clId="{111E8416-CEFF-4853-85FB-A0F35BAC3DDD}" dt="2026-10-09T16:33:14.378" v="667" actId="20577"/>
          <ac:spMkLst>
            <pc:docMk/>
            <pc:sldMk cId="0" sldId="417"/>
            <ac:spMk id="3" creationId="{7985741B-28D8-E68A-E672-247F1F7368D6}"/>
          </ac:spMkLst>
        </pc:spChg>
      </pc:sldChg>
      <pc:sldChg chg="modSp mod">
        <pc:chgData name="Caplan, Kimberly" userId="201722b9-7111-408c-91f6-bf6432e9124e" providerId="ADAL" clId="{111E8416-CEFF-4853-85FB-A0F35BAC3DDD}" dt="2026-10-09T15:52:57.257" v="432" actId="20577"/>
        <pc:sldMkLst>
          <pc:docMk/>
          <pc:sldMk cId="0" sldId="430"/>
        </pc:sldMkLst>
        <pc:spChg chg="mod">
          <ac:chgData name="Caplan, Kimberly" userId="201722b9-7111-408c-91f6-bf6432e9124e" providerId="ADAL" clId="{111E8416-CEFF-4853-85FB-A0F35BAC3DDD}" dt="2026-10-09T15:52:57.257" v="432" actId="20577"/>
          <ac:spMkLst>
            <pc:docMk/>
            <pc:sldMk cId="0" sldId="430"/>
            <ac:spMk id="3" creationId="{827A6248-5A3F-E96C-120E-A244DF8F63CE}"/>
          </ac:spMkLst>
        </pc:spChg>
      </pc:sldChg>
      <pc:sldChg chg="modSp mod modNotes">
        <pc:chgData name="Caplan, Kimberly" userId="201722b9-7111-408c-91f6-bf6432e9124e" providerId="ADAL" clId="{111E8416-CEFF-4853-85FB-A0F35BAC3DDD}" dt="2026-10-09T18:36:33.582" v="2303" actId="20577"/>
        <pc:sldMkLst>
          <pc:docMk/>
          <pc:sldMk cId="0" sldId="433"/>
        </pc:sldMkLst>
        <pc:spChg chg="mod">
          <ac:chgData name="Caplan, Kimberly" userId="201722b9-7111-408c-91f6-bf6432e9124e" providerId="ADAL" clId="{111E8416-CEFF-4853-85FB-A0F35BAC3DDD}" dt="2026-10-09T15:52:21.326" v="426" actId="20577"/>
          <ac:spMkLst>
            <pc:docMk/>
            <pc:sldMk cId="0" sldId="433"/>
            <ac:spMk id="3" creationId="{815F9DED-EA77-F289-5C8F-5FDE82C1B618}"/>
          </ac:spMkLst>
        </pc:spChg>
        <pc:spChg chg="mod">
          <ac:chgData name="Caplan, Kimberly" userId="201722b9-7111-408c-91f6-bf6432e9124e" providerId="ADAL" clId="{111E8416-CEFF-4853-85FB-A0F35BAC3DDD}" dt="2026-10-09T18:36:33.582" v="2303" actId="20577"/>
          <ac:spMkLst>
            <pc:docMk/>
            <pc:sldMk cId="0" sldId="433"/>
            <ac:spMk id="5" creationId="{A127D6CE-9718-5E0B-F310-F664CF16D409}"/>
          </ac:spMkLst>
        </pc:spChg>
      </pc:sldChg>
      <pc:sldChg chg="modSp mod">
        <pc:chgData name="Caplan, Kimberly" userId="201722b9-7111-408c-91f6-bf6432e9124e" providerId="ADAL" clId="{111E8416-CEFF-4853-85FB-A0F35BAC3DDD}" dt="2026-10-09T16:26:55.470" v="622" actId="108"/>
        <pc:sldMkLst>
          <pc:docMk/>
          <pc:sldMk cId="0" sldId="436"/>
        </pc:sldMkLst>
        <pc:spChg chg="mod">
          <ac:chgData name="Caplan, Kimberly" userId="201722b9-7111-408c-91f6-bf6432e9124e" providerId="ADAL" clId="{111E8416-CEFF-4853-85FB-A0F35BAC3DDD}" dt="2026-10-09T16:26:55.470" v="622" actId="108"/>
          <ac:spMkLst>
            <pc:docMk/>
            <pc:sldMk cId="0" sldId="436"/>
            <ac:spMk id="3" creationId="{BC060712-C395-EF94-7C12-2EE7C0C70259}"/>
          </ac:spMkLst>
        </pc:spChg>
        <pc:spChg chg="mod">
          <ac:chgData name="Caplan, Kimberly" userId="201722b9-7111-408c-91f6-bf6432e9124e" providerId="ADAL" clId="{111E8416-CEFF-4853-85FB-A0F35BAC3DDD}" dt="2026-10-09T16:26:43.538" v="621" actId="1076"/>
          <ac:spMkLst>
            <pc:docMk/>
            <pc:sldMk cId="0" sldId="436"/>
            <ac:spMk id="4" creationId="{9D577B92-3B16-E7B8-E192-0DB02FAF7DBA}"/>
          </ac:spMkLst>
        </pc:spChg>
      </pc:sldChg>
      <pc:sldChg chg="delSp modSp mod">
        <pc:chgData name="Caplan, Kimberly" userId="201722b9-7111-408c-91f6-bf6432e9124e" providerId="ADAL" clId="{111E8416-CEFF-4853-85FB-A0F35BAC3DDD}" dt="2026-10-09T18:41:21.065" v="2436" actId="20577"/>
        <pc:sldMkLst>
          <pc:docMk/>
          <pc:sldMk cId="0" sldId="451"/>
        </pc:sldMkLst>
        <pc:spChg chg="mod">
          <ac:chgData name="Caplan, Kimberly" userId="201722b9-7111-408c-91f6-bf6432e9124e" providerId="ADAL" clId="{111E8416-CEFF-4853-85FB-A0F35BAC3DDD}" dt="2026-10-09T16:21:00.462" v="602" actId="20577"/>
          <ac:spMkLst>
            <pc:docMk/>
            <pc:sldMk cId="0" sldId="451"/>
            <ac:spMk id="2" creationId="{982417C2-59C8-5342-A15E-827EEACDDC41}"/>
          </ac:spMkLst>
        </pc:spChg>
        <pc:spChg chg="mod">
          <ac:chgData name="Caplan, Kimberly" userId="201722b9-7111-408c-91f6-bf6432e9124e" providerId="ADAL" clId="{111E8416-CEFF-4853-85FB-A0F35BAC3DDD}" dt="2026-10-09T18:41:21.065" v="2436" actId="20577"/>
          <ac:spMkLst>
            <pc:docMk/>
            <pc:sldMk cId="0" sldId="451"/>
            <ac:spMk id="3" creationId="{0F1DA676-5EAD-E48D-B5DA-5FB7E1C7A566}"/>
          </ac:spMkLst>
        </pc:spChg>
        <pc:spChg chg="del mod">
          <ac:chgData name="Caplan, Kimberly" userId="201722b9-7111-408c-91f6-bf6432e9124e" providerId="ADAL" clId="{111E8416-CEFF-4853-85FB-A0F35BAC3DDD}" dt="2026-10-09T16:19:25.950" v="570" actId="478"/>
          <ac:spMkLst>
            <pc:docMk/>
            <pc:sldMk cId="0" sldId="451"/>
            <ac:spMk id="4" creationId="{85F174A6-33AE-446F-2560-396B8219FD3F}"/>
          </ac:spMkLst>
        </pc:spChg>
        <pc:spChg chg="del mod">
          <ac:chgData name="Caplan, Kimberly" userId="201722b9-7111-408c-91f6-bf6432e9124e" providerId="ADAL" clId="{111E8416-CEFF-4853-85FB-A0F35BAC3DDD}" dt="2026-10-09T16:06:12.026" v="525" actId="478"/>
          <ac:spMkLst>
            <pc:docMk/>
            <pc:sldMk cId="0" sldId="451"/>
            <ac:spMk id="5" creationId="{54CE3847-C407-2F2A-39B5-9F3CD5AE2EC4}"/>
          </ac:spMkLst>
        </pc:spChg>
      </pc:sldChg>
      <pc:sldChg chg="delSp modSp mod">
        <pc:chgData name="Caplan, Kimberly" userId="201722b9-7111-408c-91f6-bf6432e9124e" providerId="ADAL" clId="{111E8416-CEFF-4853-85FB-A0F35BAC3DDD}" dt="2026-10-09T15:57:21.810" v="463" actId="478"/>
        <pc:sldMkLst>
          <pc:docMk/>
          <pc:sldMk cId="0" sldId="455"/>
        </pc:sldMkLst>
        <pc:spChg chg="mod">
          <ac:chgData name="Caplan, Kimberly" userId="201722b9-7111-408c-91f6-bf6432e9124e" providerId="ADAL" clId="{111E8416-CEFF-4853-85FB-A0F35BAC3DDD}" dt="2026-10-09T15:55:54.347" v="462" actId="20577"/>
          <ac:spMkLst>
            <pc:docMk/>
            <pc:sldMk cId="0" sldId="455"/>
            <ac:spMk id="3" creationId="{0B632EB9-59C4-A52B-1D08-A581F0185FAB}"/>
          </ac:spMkLst>
        </pc:spChg>
        <pc:spChg chg="del">
          <ac:chgData name="Caplan, Kimberly" userId="201722b9-7111-408c-91f6-bf6432e9124e" providerId="ADAL" clId="{111E8416-CEFF-4853-85FB-A0F35BAC3DDD}" dt="2026-10-09T15:57:21.810" v="463" actId="478"/>
          <ac:spMkLst>
            <pc:docMk/>
            <pc:sldMk cId="0" sldId="455"/>
            <ac:spMk id="5" creationId="{DD8E1CB8-DC18-AA5E-F4A5-598E2A9E370A}"/>
          </ac:spMkLst>
        </pc:spChg>
      </pc:sldChg>
      <pc:sldChg chg="modSp mod">
        <pc:chgData name="Caplan, Kimberly" userId="201722b9-7111-408c-91f6-bf6432e9124e" providerId="ADAL" clId="{111E8416-CEFF-4853-85FB-A0F35BAC3DDD}" dt="2026-10-09T15:55:40.543" v="456" actId="14100"/>
        <pc:sldMkLst>
          <pc:docMk/>
          <pc:sldMk cId="0" sldId="461"/>
        </pc:sldMkLst>
        <pc:spChg chg="mod">
          <ac:chgData name="Caplan, Kimberly" userId="201722b9-7111-408c-91f6-bf6432e9124e" providerId="ADAL" clId="{111E8416-CEFF-4853-85FB-A0F35BAC3DDD}" dt="2026-10-09T15:55:40.543" v="456" actId="14100"/>
          <ac:spMkLst>
            <pc:docMk/>
            <pc:sldMk cId="0" sldId="461"/>
            <ac:spMk id="3" creationId="{023A8860-5E9A-D399-4270-EC159B0EDD42}"/>
          </ac:spMkLst>
        </pc:spChg>
      </pc:sldChg>
      <pc:sldChg chg="new del">
        <pc:chgData name="Caplan, Kimberly" userId="201722b9-7111-408c-91f6-bf6432e9124e" providerId="ADAL" clId="{111E8416-CEFF-4853-85FB-A0F35BAC3DDD}" dt="2026-10-09T15:25:25.544" v="1" actId="2696"/>
        <pc:sldMkLst>
          <pc:docMk/>
          <pc:sldMk cId="808731302" sldId="3510"/>
        </pc:sldMkLst>
      </pc:sldChg>
      <pc:sldChg chg="addSp modSp add mod ord">
        <pc:chgData name="Caplan, Kimberly" userId="201722b9-7111-408c-91f6-bf6432e9124e" providerId="ADAL" clId="{111E8416-CEFF-4853-85FB-A0F35BAC3DDD}" dt="2026-10-09T15:37:17.187" v="263" actId="20577"/>
        <pc:sldMkLst>
          <pc:docMk/>
          <pc:sldMk cId="1967319181" sldId="3510"/>
        </pc:sldMkLst>
        <pc:spChg chg="mod">
          <ac:chgData name="Caplan, Kimberly" userId="201722b9-7111-408c-91f6-bf6432e9124e" providerId="ADAL" clId="{111E8416-CEFF-4853-85FB-A0F35BAC3DDD}" dt="2026-10-09T15:25:58.322" v="28" actId="20577"/>
          <ac:spMkLst>
            <pc:docMk/>
            <pc:sldMk cId="1967319181" sldId="3510"/>
            <ac:spMk id="2" creationId="{567BC48D-F81C-98AF-E45A-2201D2F97410}"/>
          </ac:spMkLst>
        </pc:spChg>
        <pc:spChg chg="mod">
          <ac:chgData name="Caplan, Kimberly" userId="201722b9-7111-408c-91f6-bf6432e9124e" providerId="ADAL" clId="{111E8416-CEFF-4853-85FB-A0F35BAC3DDD}" dt="2026-10-09T15:37:17.187" v="263" actId="20577"/>
          <ac:spMkLst>
            <pc:docMk/>
            <pc:sldMk cId="1967319181" sldId="3510"/>
            <ac:spMk id="4" creationId="{BA91007F-F52C-D1CC-E8FF-9EB59CBD8B66}"/>
          </ac:spMkLst>
        </pc:spChg>
        <pc:picChg chg="add mod">
          <ac:chgData name="Caplan, Kimberly" userId="201722b9-7111-408c-91f6-bf6432e9124e" providerId="ADAL" clId="{111E8416-CEFF-4853-85FB-A0F35BAC3DDD}" dt="2026-10-09T15:34:58.901" v="41" actId="1076"/>
          <ac:picMkLst>
            <pc:docMk/>
            <pc:sldMk cId="1967319181" sldId="3510"/>
            <ac:picMk id="6" creationId="{0935203F-06E5-D737-4C92-D2454C1B3B37}"/>
          </ac:picMkLst>
        </pc:picChg>
      </pc:sldChg>
      <pc:sldChg chg="addSp delSp modSp add mod">
        <pc:chgData name="Caplan, Kimberly" userId="201722b9-7111-408c-91f6-bf6432e9124e" providerId="ADAL" clId="{111E8416-CEFF-4853-85FB-A0F35BAC3DDD}" dt="2026-10-09T16:57:12.268" v="2170" actId="207"/>
        <pc:sldMkLst>
          <pc:docMk/>
          <pc:sldMk cId="3487570075" sldId="3511"/>
        </pc:sldMkLst>
        <pc:spChg chg="mod">
          <ac:chgData name="Caplan, Kimberly" userId="201722b9-7111-408c-91f6-bf6432e9124e" providerId="ADAL" clId="{111E8416-CEFF-4853-85FB-A0F35BAC3DDD}" dt="2026-10-09T16:36:39.604" v="770" actId="27636"/>
          <ac:spMkLst>
            <pc:docMk/>
            <pc:sldMk cId="3487570075" sldId="3511"/>
            <ac:spMk id="2" creationId="{5E2A0746-5886-C63E-9ABA-C76BFD3937C5}"/>
          </ac:spMkLst>
        </pc:spChg>
        <pc:spChg chg="mod">
          <ac:chgData name="Caplan, Kimberly" userId="201722b9-7111-408c-91f6-bf6432e9124e" providerId="ADAL" clId="{111E8416-CEFF-4853-85FB-A0F35BAC3DDD}" dt="2026-10-09T16:57:12.268" v="2170" actId="207"/>
          <ac:spMkLst>
            <pc:docMk/>
            <pc:sldMk cId="3487570075" sldId="3511"/>
            <ac:spMk id="3" creationId="{AE0E42C4-0D2C-8D7E-3CD1-648DB7744767}"/>
          </ac:spMkLst>
        </pc:spChg>
        <pc:spChg chg="add del mod">
          <ac:chgData name="Caplan, Kimberly" userId="201722b9-7111-408c-91f6-bf6432e9124e" providerId="ADAL" clId="{111E8416-CEFF-4853-85FB-A0F35BAC3DDD}" dt="2026-10-09T16:36:24.772" v="765" actId="478"/>
          <ac:spMkLst>
            <pc:docMk/>
            <pc:sldMk cId="3487570075" sldId="3511"/>
            <ac:spMk id="6" creationId="{AC659562-3C99-66E4-09E4-FEB5A36726C4}"/>
          </ac:spMkLst>
        </pc:spChg>
        <pc:spChg chg="add del mod">
          <ac:chgData name="Caplan, Kimberly" userId="201722b9-7111-408c-91f6-bf6432e9124e" providerId="ADAL" clId="{111E8416-CEFF-4853-85FB-A0F35BAC3DDD}" dt="2026-10-09T16:56:17.938" v="2160" actId="478"/>
          <ac:spMkLst>
            <pc:docMk/>
            <pc:sldMk cId="3487570075" sldId="3511"/>
            <ac:spMk id="7" creationId="{6B7B58A6-FEF7-7B33-BE6B-4950DD003C56}"/>
          </ac:spMkLst>
        </pc:spChg>
        <pc:spChg chg="del mod">
          <ac:chgData name="Caplan, Kimberly" userId="201722b9-7111-408c-91f6-bf6432e9124e" providerId="ADAL" clId="{111E8416-CEFF-4853-85FB-A0F35BAC3DDD}" dt="2026-10-09T16:36:35.842" v="768" actId="478"/>
          <ac:spMkLst>
            <pc:docMk/>
            <pc:sldMk cId="3487570075" sldId="3511"/>
            <ac:spMk id="17" creationId="{B0E816DC-A8F9-EBF5-2000-221EDE2BB4C4}"/>
          </ac:spMkLst>
        </pc:spChg>
        <pc:picChg chg="del">
          <ac:chgData name="Caplan, Kimberly" userId="201722b9-7111-408c-91f6-bf6432e9124e" providerId="ADAL" clId="{111E8416-CEFF-4853-85FB-A0F35BAC3DDD}" dt="2026-10-09T16:36:15.376" v="762" actId="478"/>
          <ac:picMkLst>
            <pc:docMk/>
            <pc:sldMk cId="3487570075" sldId="3511"/>
            <ac:picMk id="8" creationId="{A73A830D-A04C-8139-2C61-E6113276C97E}"/>
          </ac:picMkLst>
        </pc:picChg>
        <pc:picChg chg="del">
          <ac:chgData name="Caplan, Kimberly" userId="201722b9-7111-408c-91f6-bf6432e9124e" providerId="ADAL" clId="{111E8416-CEFF-4853-85FB-A0F35BAC3DDD}" dt="2026-10-09T16:36:13.242" v="761" actId="478"/>
          <ac:picMkLst>
            <pc:docMk/>
            <pc:sldMk cId="3487570075" sldId="3511"/>
            <ac:picMk id="10" creationId="{F44A3B22-91EA-8C8A-1358-AF19AB4676F3}"/>
          </ac:picMkLst>
        </pc:picChg>
        <pc:picChg chg="del">
          <ac:chgData name="Caplan, Kimberly" userId="201722b9-7111-408c-91f6-bf6432e9124e" providerId="ADAL" clId="{111E8416-CEFF-4853-85FB-A0F35BAC3DDD}" dt="2026-10-09T16:36:17.348" v="763" actId="478"/>
          <ac:picMkLst>
            <pc:docMk/>
            <pc:sldMk cId="3487570075" sldId="3511"/>
            <ac:picMk id="12" creationId="{3E10350D-97CE-3227-611F-EAC08E86FED3}"/>
          </ac:picMkLst>
        </pc:picChg>
        <pc:picChg chg="del">
          <ac:chgData name="Caplan, Kimberly" userId="201722b9-7111-408c-91f6-bf6432e9124e" providerId="ADAL" clId="{111E8416-CEFF-4853-85FB-A0F35BAC3DDD}" dt="2026-10-09T16:36:19.718" v="764" actId="478"/>
          <ac:picMkLst>
            <pc:docMk/>
            <pc:sldMk cId="3487570075" sldId="3511"/>
            <ac:picMk id="14" creationId="{E359C2E9-DFEB-DB17-4B1C-D026148BAEF0}"/>
          </ac:picMkLst>
        </pc:picChg>
        <pc:picChg chg="del">
          <ac:chgData name="Caplan, Kimberly" userId="201722b9-7111-408c-91f6-bf6432e9124e" providerId="ADAL" clId="{111E8416-CEFF-4853-85FB-A0F35BAC3DDD}" dt="2026-10-09T16:36:28.514" v="766" actId="478"/>
          <ac:picMkLst>
            <pc:docMk/>
            <pc:sldMk cId="3487570075" sldId="3511"/>
            <ac:picMk id="16" creationId="{F8D08902-50B6-C22A-050B-BDFA055E7F2D}"/>
          </ac:picMkLst>
        </pc:picChg>
      </pc:sldChg>
      <pc:sldChg chg="addSp delSp modSp add mod">
        <pc:chgData name="Caplan, Kimberly" userId="201722b9-7111-408c-91f6-bf6432e9124e" providerId="ADAL" clId="{111E8416-CEFF-4853-85FB-A0F35BAC3DDD}" dt="2026-10-09T19:01:07.304" v="2509" actId="1076"/>
        <pc:sldMkLst>
          <pc:docMk/>
          <pc:sldMk cId="3510678388" sldId="3512"/>
        </pc:sldMkLst>
        <pc:spChg chg="mod">
          <ac:chgData name="Caplan, Kimberly" userId="201722b9-7111-408c-91f6-bf6432e9124e" providerId="ADAL" clId="{111E8416-CEFF-4853-85FB-A0F35BAC3DDD}" dt="2026-10-09T19:01:02.425" v="2508" actId="1076"/>
          <ac:spMkLst>
            <pc:docMk/>
            <pc:sldMk cId="3510678388" sldId="3512"/>
            <ac:spMk id="2" creationId="{AA85B94B-5186-2AC3-C44A-49F1F102F88E}"/>
          </ac:spMkLst>
        </pc:spChg>
        <pc:spChg chg="del">
          <ac:chgData name="Caplan, Kimberly" userId="201722b9-7111-408c-91f6-bf6432e9124e" providerId="ADAL" clId="{111E8416-CEFF-4853-85FB-A0F35BAC3DDD}" dt="2026-10-09T16:57:23.690" v="2171" actId="478"/>
          <ac:spMkLst>
            <pc:docMk/>
            <pc:sldMk cId="3510678388" sldId="3512"/>
            <ac:spMk id="3" creationId="{6C158E5E-6EB1-61F2-D1EA-E92B6523BCD0}"/>
          </ac:spMkLst>
        </pc:spChg>
        <pc:spChg chg="add del mod">
          <ac:chgData name="Caplan, Kimberly" userId="201722b9-7111-408c-91f6-bf6432e9124e" providerId="ADAL" clId="{111E8416-CEFF-4853-85FB-A0F35BAC3DDD}" dt="2026-10-09T16:57:26.016" v="2172" actId="478"/>
          <ac:spMkLst>
            <pc:docMk/>
            <pc:sldMk cId="3510678388" sldId="3512"/>
            <ac:spMk id="6" creationId="{27E75E71-237C-71D5-B8E0-2F67844A084C}"/>
          </ac:spMkLst>
        </pc:spChg>
        <pc:spChg chg="mod">
          <ac:chgData name="Caplan, Kimberly" userId="201722b9-7111-408c-91f6-bf6432e9124e" providerId="ADAL" clId="{111E8416-CEFF-4853-85FB-A0F35BAC3DDD}" dt="2026-10-09T19:01:07.304" v="2509" actId="1076"/>
          <ac:spMkLst>
            <pc:docMk/>
            <pc:sldMk cId="3510678388" sldId="3512"/>
            <ac:spMk id="7" creationId="{36EF34C8-5957-E4AB-FA4F-737C9B37868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Google Shape;3;n">
            <a:extLst>
              <a:ext uri="{FF2B5EF4-FFF2-40B4-BE49-F238E27FC236}">
                <a16:creationId xmlns:a16="http://schemas.microsoft.com/office/drawing/2014/main" id="{693BD951-7B47-AF91-7745-12D403EA142C}"/>
              </a:ext>
            </a:extLst>
          </p:cNvPr>
          <p:cNvSpPr>
            <a:spLocks noGrp="1" noRot="1" noChangeAspect="1"/>
          </p:cNvSpPr>
          <p:nvPr>
            <p:ph type="sldImg" idx="2"/>
          </p:nvPr>
        </p:nvSpPr>
        <p:spPr>
          <a:xfrm>
            <a:off x="381295" y="685800"/>
            <a:ext cx="6096076" cy="3429000"/>
          </a:xfrm>
          <a:prstGeom prst="rect">
            <a:avLst/>
          </a:prstGeom>
          <a:noFill/>
          <a:ln w="9528" cap="flat">
            <a:solidFill>
              <a:srgbClr val="000000"/>
            </a:solidFill>
            <a:prstDash val="solid"/>
            <a:round/>
          </a:ln>
        </p:spPr>
      </p:sp>
      <p:sp>
        <p:nvSpPr>
          <p:cNvPr id="3" name="Google Shape;4;n">
            <a:extLst>
              <a:ext uri="{FF2B5EF4-FFF2-40B4-BE49-F238E27FC236}">
                <a16:creationId xmlns:a16="http://schemas.microsoft.com/office/drawing/2014/main" id="{5E591A84-8C1F-8F9A-A6F0-227001E8C2AB}"/>
              </a:ext>
            </a:extLst>
          </p:cNvPr>
          <p:cNvSpPr txBox="1">
            <a:spLocks noGrp="1"/>
          </p:cNvSpPr>
          <p:nvPr>
            <p:ph type="body" sz="quarter" idx="3"/>
          </p:nvPr>
        </p:nvSpPr>
        <p:spPr>
          <a:xfrm>
            <a:off x="685800" y="4343400"/>
            <a:ext cx="5486400" cy="4114800"/>
          </a:xfrm>
          <a:prstGeom prst="rect">
            <a:avLst/>
          </a:prstGeom>
          <a:noFill/>
          <a:ln>
            <a:noFill/>
          </a:ln>
        </p:spPr>
        <p:txBody>
          <a:bodyPr vert="horz" wrap="square" lIns="91421" tIns="91421" rIns="91421" bIns="91421" anchor="t" anchorCtr="0" compatLnSpc="1">
            <a:noAutofit/>
          </a:bodyPr>
          <a:lstStyle/>
          <a:p>
            <a:pPr lvl="0"/>
            <a:endParaRPr lang="en-US"/>
          </a:p>
        </p:txBody>
      </p:sp>
    </p:spTree>
    <p:extLst>
      <p:ext uri="{BB962C8B-B14F-4D97-AF65-F5344CB8AC3E}">
        <p14:creationId xmlns:p14="http://schemas.microsoft.com/office/powerpoint/2010/main" val="2828512895"/>
      </p:ext>
    </p:extLst>
  </p:cSld>
  <p:clrMap bg1="lt1" tx1="dk1" bg2="lt2" tx2="dk2" accent1="accent1" accent2="accent2" accent3="accent3" accent4="accent4" accent5="accent5" accent6="accent6" hlink="hlink" folHlink="folHlink"/>
  <p:notesStyle>
    <a:lvl1pPr marL="457200" marR="0" lvl="0" indent="-298451" algn="l" defTabSz="914400" rtl="0" fontAlgn="auto" hangingPunct="1">
      <a:lnSpc>
        <a:spcPct val="100000"/>
      </a:lnSpc>
      <a:spcBef>
        <a:spcPts val="0"/>
      </a:spcBef>
      <a:spcAft>
        <a:spcPts val="0"/>
      </a:spcAft>
      <a:buClr>
        <a:srgbClr val="000000"/>
      </a:buClr>
      <a:buSzPts val="1100"/>
      <a:buFont typeface="Arial"/>
      <a:buChar char="●"/>
      <a:tabLst/>
      <a:defRPr lang="en-US" sz="1100" b="0" i="0" u="none" strike="noStrike" kern="0" cap="none" spc="0" baseline="0">
        <a:solidFill>
          <a:srgbClr val="000000"/>
        </a:solidFill>
        <a:uFillTx/>
        <a:latin typeface="Arial"/>
        <a:ea typeface="Arial"/>
        <a:cs typeface="Arial"/>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20AA9E24-44DC-49F3-B4B6-43744DF6D9CF}" type="slidenum">
              <a:rPr lang="en-US" smtClean="0"/>
              <a:t>1</a:t>
            </a:fld>
            <a:endParaRPr lang="en-US"/>
          </a:p>
        </p:txBody>
      </p:sp>
    </p:spTree>
    <p:extLst>
      <p:ext uri="{BB962C8B-B14F-4D97-AF65-F5344CB8AC3E}">
        <p14:creationId xmlns:p14="http://schemas.microsoft.com/office/powerpoint/2010/main" val="11614239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AA9E24-44DC-49F3-B4B6-43744DF6D9C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672791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8C79A6-1832-3DDB-709C-B1F3E5B5EE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AE83D3-ACD0-CEA7-7997-7B1DAF27D7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B1AAF6-4511-38F5-0C95-CE8CD6CA271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B3CBB2F-5DFE-CBE1-4EDF-D9CE32462E1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AA9E24-44DC-49F3-B4B6-43744DF6D9C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536822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AA9E24-44DC-49F3-B4B6-43744DF6D9C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028171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F62379-C4C8-A8BC-B780-BDFB5971F7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992E05-90A5-4502-1F6E-F0660A8BDE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173B7B-1EC7-AD5A-DFA9-A223B9FD27C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BDA489D-7D27-822E-85C6-0A3CA4318BA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AA9E24-44DC-49F3-B4B6-43744DF6D9C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426112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33E696-3F51-7AAD-FADD-3B3D28A067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D98FE6-C17E-947B-FD6F-CF8BA8BAAF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32B003-F449-1D9B-4728-A55E6E51A5F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A8392B1-D742-BC2B-B611-8E8911F1EDA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AA9E24-44DC-49F3-B4B6-43744DF6D9C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459010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AA9E24-44DC-49F3-B4B6-43744DF6D9C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048456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4FC68A-B257-DC8D-366C-BD765F0F66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D24FAD-4E85-1859-6BBA-3A7795425928}"/>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C98B87E2-6AB7-7528-BDFB-3D5E8E75307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5B486AD-A401-E7E7-4649-2E6F96D632D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AA9E24-44DC-49F3-B4B6-43744DF6D9C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093645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AA9E24-44DC-49F3-B4B6-43744DF6D9C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441680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4A8150-13F7-F279-5BCC-B690DD4DB1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5D52DF-CC72-AAB0-C8ED-B242B1E06E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3FD5EF-BE30-1C31-C98A-8EFFD35892C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34E556D-EA84-3B48-26EB-3FF6F463157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AA9E24-44DC-49F3-B4B6-43744DF6D9C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883942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0AA9E24-44DC-49F3-B4B6-43744DF6D9CF}" type="slidenum">
              <a:rPr lang="en-US" smtClean="0"/>
              <a:t>12</a:t>
            </a:fld>
            <a:endParaRPr lang="en-US"/>
          </a:p>
        </p:txBody>
      </p:sp>
    </p:spTree>
    <p:extLst>
      <p:ext uri="{BB962C8B-B14F-4D97-AF65-F5344CB8AC3E}">
        <p14:creationId xmlns:p14="http://schemas.microsoft.com/office/powerpoint/2010/main" val="40910972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C06226-60FD-CF54-ED32-10FA05E7FE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A7D843-F89A-3E31-8C28-44EB2D48EE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E24040-E21C-5407-EC0B-BBD94CB998B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E8ACFE2-37C1-2756-7B9A-7FEEADF407F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AA9E24-44DC-49F3-B4B6-43744DF6D9C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39265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C19A04-CED5-ABC3-FA47-2F0CFAF66A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952305-6D84-05E7-9ADE-4698BDCEBC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2146D1-3A30-04C5-447B-B709A79D245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6FFFA87-88CB-8E09-A737-92F6EFC0EF0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AA9E24-44DC-49F3-B4B6-43744DF6D9C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593322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15BC62-F4E4-3018-F21E-0F77D74CE7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FD9EEC-A960-C560-4DE9-B258F1B071D3}"/>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BED735B-2D1A-30A9-91BF-5F6FB0D36CB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CBE7180-D74E-61F2-E433-6049D6D27EA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AA9E24-44DC-49F3-B4B6-43744DF6D9C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57886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5B030D-AC97-7F5B-A110-FE763F617F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6340FC-CDCE-0557-5BCA-07D7DAC5A5FF}"/>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53514146-B99B-4481-0D6C-EDEE4666E38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BB33CD7-7F77-4DB1-3F7E-D6A4283A151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AA9E24-44DC-49F3-B4B6-43744DF6D9C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206718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Google Shape;435;p9:notes">
            <a:extLst>
              <a:ext uri="{FF2B5EF4-FFF2-40B4-BE49-F238E27FC236}">
                <a16:creationId xmlns:a16="http://schemas.microsoft.com/office/drawing/2014/main" id="{74B08221-68FC-F501-E4E9-892BC270E3D8}"/>
              </a:ext>
            </a:extLst>
          </p:cNvPr>
          <p:cNvSpPr>
            <a:spLocks noGrp="1" noRot="1" noChangeAspect="1"/>
          </p:cNvSpPr>
          <p:nvPr>
            <p:ph type="sldImg"/>
          </p:nvPr>
        </p:nvSpPr>
        <p:spPr>
          <a:xfrm>
            <a:off x="381003" y="685800"/>
            <a:ext cx="6096003" cy="3429000"/>
          </a:xfrm>
        </p:spPr>
      </p:sp>
      <p:sp>
        <p:nvSpPr>
          <p:cNvPr id="3" name="Google Shape;436;p9:notes">
            <a:extLst>
              <a:ext uri="{FF2B5EF4-FFF2-40B4-BE49-F238E27FC236}">
                <a16:creationId xmlns:a16="http://schemas.microsoft.com/office/drawing/2014/main" id="{F180B4F4-331A-04C9-6084-731304CA8F88}"/>
              </a:ext>
            </a:extLst>
          </p:cNvPr>
          <p:cNvSpPr txBox="1">
            <a:spLocks noGrp="1"/>
          </p:cNvSpPr>
          <p:nvPr>
            <p:ph type="body" sz="quarter"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4CDCA6-3526-CCD1-D319-326C9C647881}"/>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7523F5C6-0E9A-6EA3-C31B-B78D56E00F66}"/>
              </a:ext>
            </a:extLst>
          </p:cNvPr>
          <p:cNvSpPr txBox="1">
            <a:spLocks noGrp="1"/>
          </p:cNvSpPr>
          <p:nvPr>
            <p:ph type="body" sz="quarter"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7DB757-37DE-13E2-ED46-09438B9AA623}"/>
              </a:ext>
            </a:extLst>
          </p:cNvPr>
          <p:cNvSpPr>
            <a:spLocks noGrp="1" noRot="1" noChangeAspect="1"/>
          </p:cNvSpPr>
          <p:nvPr>
            <p:ph type="sldImg"/>
          </p:nvPr>
        </p:nvSpPr>
        <p:spPr>
          <a:xfrm>
            <a:off x="381003" y="685800"/>
            <a:ext cx="6096003" cy="3429000"/>
          </a:xfrm>
        </p:spPr>
      </p:sp>
      <p:sp>
        <p:nvSpPr>
          <p:cNvPr id="3" name="Notes Placeholder 2">
            <a:extLst>
              <a:ext uri="{FF2B5EF4-FFF2-40B4-BE49-F238E27FC236}">
                <a16:creationId xmlns:a16="http://schemas.microsoft.com/office/drawing/2014/main" id="{2888B9DD-2078-04AD-3E16-82D12A6ED4A2}"/>
              </a:ext>
            </a:extLst>
          </p:cNvPr>
          <p:cNvSpPr txBox="1">
            <a:spLocks noGrp="1"/>
          </p:cNvSpPr>
          <p:nvPr>
            <p:ph type="body" sz="quarter"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3CE744-CC42-0A64-854F-89407E366E65}"/>
              </a:ext>
            </a:extLst>
          </p:cNvPr>
          <p:cNvSpPr>
            <a:spLocks noGrp="1" noRot="1" noChangeAspect="1"/>
          </p:cNvSpPr>
          <p:nvPr>
            <p:ph type="sldImg"/>
          </p:nvPr>
        </p:nvSpPr>
        <p:spPr>
          <a:xfrm>
            <a:off x="381003" y="685800"/>
            <a:ext cx="6096003" cy="3429000"/>
          </a:xfrm>
        </p:spPr>
      </p:sp>
      <p:sp>
        <p:nvSpPr>
          <p:cNvPr id="3" name="Notes Placeholder 2">
            <a:extLst>
              <a:ext uri="{FF2B5EF4-FFF2-40B4-BE49-F238E27FC236}">
                <a16:creationId xmlns:a16="http://schemas.microsoft.com/office/drawing/2014/main" id="{63371927-0B38-F20E-1EA0-1CA705802303}"/>
              </a:ext>
            </a:extLst>
          </p:cNvPr>
          <p:cNvSpPr txBox="1">
            <a:spLocks noGrp="1"/>
          </p:cNvSpPr>
          <p:nvPr>
            <p:ph type="body" sz="quarter" idx="1"/>
          </p:nvPr>
        </p:nvSpPr>
        <p:spPr/>
        <p:txBody>
          <a:bodyPr/>
          <a:lstStyle/>
          <a:p>
            <a:pPr lvl="0">
              <a:buFont typeface="Wingdings" pitchFamily="2"/>
              <a:buChar char="§"/>
            </a:pPr>
            <a:r>
              <a:rPr lang="en-US" sz="1800"/>
              <a:t>Emergency Accommodations</a:t>
            </a:r>
          </a:p>
          <a:p>
            <a:pPr lvl="0">
              <a:buFont typeface="Wingdings" pitchFamily="2"/>
              <a:buChar char="§"/>
            </a:pPr>
            <a:r>
              <a:rPr lang="en-US" sz="1800"/>
              <a:t>Unique Accommodation Requests (UARs)</a:t>
            </a:r>
          </a:p>
          <a:p>
            <a:pPr marL="914400" lvl="1" indent="-298451">
              <a:buClr>
                <a:srgbClr val="000000"/>
              </a:buClr>
              <a:buSzPts val="1100"/>
              <a:buFont typeface="Wingdings" pitchFamily="2"/>
              <a:buChar char="§"/>
            </a:pPr>
            <a:r>
              <a:rPr lang="en-US" sz="1800" kern="0">
                <a:solidFill>
                  <a:srgbClr val="000000"/>
                </a:solidFill>
                <a:latin typeface="Arial"/>
                <a:cs typeface="Arial"/>
              </a:rPr>
              <a:t>Unique Accommodations Available</a:t>
            </a:r>
          </a:p>
          <a:p>
            <a:pPr marL="914400" lvl="1" indent="-298451">
              <a:buClr>
                <a:srgbClr val="000000"/>
              </a:buClr>
              <a:buSzPts val="1100"/>
              <a:buFont typeface="Wingdings" pitchFamily="2"/>
              <a:buChar char="§"/>
            </a:pPr>
            <a:r>
              <a:rPr lang="en-US" sz="1800" kern="0">
                <a:solidFill>
                  <a:srgbClr val="000000"/>
                </a:solidFill>
                <a:latin typeface="Arial"/>
                <a:cs typeface="Arial"/>
              </a:rPr>
              <a:t>Unique Accommodation Requests</a:t>
            </a:r>
          </a:p>
          <a:p>
            <a:pPr lvl="0">
              <a:buFont typeface="Wingdings" pitchFamily="2"/>
              <a:buChar char="§"/>
            </a:pPr>
            <a:r>
              <a:rPr lang="en-US" sz="1800"/>
              <a:t>Need to Know</a:t>
            </a:r>
          </a:p>
          <a:p>
            <a:pPr lvl="0">
              <a:buFont typeface="Wingdings" pitchFamily="2"/>
              <a:buChar char="§"/>
            </a:pPr>
            <a:r>
              <a:rPr lang="en-US" sz="1800"/>
              <a:t>Reminders</a:t>
            </a:r>
          </a:p>
          <a:p>
            <a:pPr lvl="0"/>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1423F3-1C32-FD0F-851E-D7D095CD53FF}"/>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8E512CD-9D42-7206-54B9-E2296774A400}"/>
              </a:ext>
            </a:extLst>
          </p:cNvPr>
          <p:cNvSpPr txBox="1">
            <a:spLocks noGrp="1"/>
          </p:cNvSpPr>
          <p:nvPr>
            <p:ph type="body" sz="quarter"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07F08F-EFD1-8ACE-A357-029348D64245}"/>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B884D04-F452-F2D2-92BF-0802A4ACD053}"/>
              </a:ext>
            </a:extLst>
          </p:cNvPr>
          <p:cNvSpPr txBox="1">
            <a:spLocks noGrp="1"/>
          </p:cNvSpPr>
          <p:nvPr>
            <p:ph type="body" sz="quarter"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7E4A9A-DFE2-C902-5FD9-D2250D5442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27164D-6C61-7241-5426-2FB0FF8D7AC9}"/>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43EB04E7-4A35-C5AA-D89D-B8124FB41E3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2A0AC9A-9B8D-4EF4-1244-11D25C2F80A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AA9E24-44DC-49F3-B4B6-43744DF6D9C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519787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0C8E58-245A-18BE-2162-72BF2CD817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B6D0A3-27A2-1675-387D-21EEFC3CF5AF}"/>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A2A38754-374A-4B53-E8C7-29C518CC513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A5BFD9C-F8D6-52AE-8B81-AB74A613C49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AA9E24-44DC-49F3-B4B6-43744DF6D9C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8617866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9" Type="http://schemas.openxmlformats.org/officeDocument/2006/relationships/image" Target="../media/image16.png"/></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Master" Target="../slideMasters/slideMaster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23.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Master" Target="../slideMasters/slideMaster1.xml"/><Relationship Id="rId4" Type="http://schemas.openxmlformats.org/officeDocument/2006/relationships/image" Target="../media/image26.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7.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SECTION_HEADER_1_2">
    <p:spTree>
      <p:nvGrpSpPr>
        <p:cNvPr id="1" name=""/>
        <p:cNvGrpSpPr/>
        <p:nvPr/>
      </p:nvGrpSpPr>
      <p:grpSpPr>
        <a:xfrm>
          <a:off x="0" y="0"/>
          <a:ext cx="0" cy="0"/>
          <a:chOff x="0" y="0"/>
          <a:chExt cx="0" cy="0"/>
        </a:xfrm>
      </p:grpSpPr>
      <p:sp>
        <p:nvSpPr>
          <p:cNvPr id="2" name="Google Shape;54;p35">
            <a:extLst>
              <a:ext uri="{FF2B5EF4-FFF2-40B4-BE49-F238E27FC236}">
                <a16:creationId xmlns:a16="http://schemas.microsoft.com/office/drawing/2014/main" id="{42487002-3380-4846-D5C4-4D5D0B58794A}"/>
              </a:ext>
            </a:extLst>
          </p:cNvPr>
          <p:cNvSpPr/>
          <p:nvPr/>
        </p:nvSpPr>
        <p:spPr>
          <a:xfrm>
            <a:off x="0" y="4311396"/>
            <a:ext cx="9144000" cy="839400"/>
          </a:xfrm>
          <a:prstGeom prst="rect">
            <a:avLst/>
          </a:prstGeom>
          <a:solidFill>
            <a:srgbClr val="EF7521"/>
          </a:solidFill>
          <a:ln cap="flat">
            <a:noFill/>
            <a:prstDash val="solid"/>
          </a:ln>
        </p:spPr>
        <p:txBody>
          <a:bodyPr vert="horz" wrap="square" lIns="91421" tIns="91421" rIns="91421" bIns="9142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
        <p:nvSpPr>
          <p:cNvPr id="3" name="Google Shape;55;p35">
            <a:extLst>
              <a:ext uri="{FF2B5EF4-FFF2-40B4-BE49-F238E27FC236}">
                <a16:creationId xmlns:a16="http://schemas.microsoft.com/office/drawing/2014/main" id="{4EEBBB2F-F6EC-E2BD-6A80-4308BB219AEF}"/>
              </a:ext>
            </a:extLst>
          </p:cNvPr>
          <p:cNvSpPr txBox="1">
            <a:spLocks noGrp="1"/>
          </p:cNvSpPr>
          <p:nvPr>
            <p:ph type="sldNum" sz="quarter" idx="8"/>
          </p:nvPr>
        </p:nvSpPr>
        <p:spPr/>
        <p:txBody>
          <a:bodyPr/>
          <a:lstStyle>
            <a:lvl1pPr>
              <a:defRPr/>
            </a:lvl1pPr>
          </a:lstStyle>
          <a:p>
            <a:pPr lvl="0"/>
            <a:fld id="{36796678-B241-4B89-9B0C-F08461CB4208}" type="slidenum">
              <a:t>‹#›</a:t>
            </a:fld>
            <a:endParaRPr lang="en-US"/>
          </a:p>
        </p:txBody>
      </p:sp>
      <p:sp>
        <p:nvSpPr>
          <p:cNvPr id="4" name="Google Shape;56;p35">
            <a:extLst>
              <a:ext uri="{FF2B5EF4-FFF2-40B4-BE49-F238E27FC236}">
                <a16:creationId xmlns:a16="http://schemas.microsoft.com/office/drawing/2014/main" id="{0F087FB3-C8A0-D69D-692F-188FACA4B886}"/>
              </a:ext>
            </a:extLst>
          </p:cNvPr>
          <p:cNvSpPr txBox="1"/>
          <p:nvPr/>
        </p:nvSpPr>
        <p:spPr>
          <a:xfrm>
            <a:off x="123873" y="4164104"/>
            <a:ext cx="4863602" cy="156600"/>
          </a:xfrm>
          <a:prstGeom prst="rect">
            <a:avLst/>
          </a:prstGeom>
          <a:noFill/>
          <a:ln cap="flat">
            <a:noFill/>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800" b="0" i="0" u="none" strike="noStrike" kern="0" cap="none" spc="0" baseline="0">
              <a:solidFill>
                <a:srgbClr val="999999"/>
              </a:solidFill>
              <a:uFillTx/>
              <a:latin typeface="Roboto"/>
              <a:ea typeface="Roboto"/>
              <a:cs typeface="Roboto"/>
            </a:endParaRPr>
          </a:p>
        </p:txBody>
      </p:sp>
      <p:sp>
        <p:nvSpPr>
          <p:cNvPr id="5" name="Google Shape;57;p35">
            <a:extLst>
              <a:ext uri="{FF2B5EF4-FFF2-40B4-BE49-F238E27FC236}">
                <a16:creationId xmlns:a16="http://schemas.microsoft.com/office/drawing/2014/main" id="{2A7EE1C4-0640-DFF2-AD6D-B5A4890C1A94}"/>
              </a:ext>
            </a:extLst>
          </p:cNvPr>
          <p:cNvSpPr txBox="1">
            <a:spLocks noGrp="1"/>
          </p:cNvSpPr>
          <p:nvPr>
            <p:ph type="title"/>
          </p:nvPr>
        </p:nvSpPr>
        <p:spPr>
          <a:xfrm>
            <a:off x="123873" y="4347395"/>
            <a:ext cx="7267203" cy="156600"/>
          </a:xfrm>
        </p:spPr>
        <p:txBody>
          <a:bodyPr lIns="0" tIns="0" rIns="0" bIns="0" anchor="b">
            <a:noAutofit/>
          </a:bodyPr>
          <a:lstStyle>
            <a:lvl1pPr>
              <a:defRPr sz="800">
                <a:latin typeface="Roboto"/>
                <a:ea typeface="Roboto"/>
                <a:cs typeface="Roboto"/>
              </a:defRPr>
            </a:lvl1pPr>
          </a:lstStyle>
          <a:p>
            <a:pPr lvl="0"/>
            <a:endParaRPr lang="en-US"/>
          </a:p>
        </p:txBody>
      </p:sp>
      <p:sp>
        <p:nvSpPr>
          <p:cNvPr id="6" name="Google Shape;58;p35">
            <a:extLst>
              <a:ext uri="{FF2B5EF4-FFF2-40B4-BE49-F238E27FC236}">
                <a16:creationId xmlns:a16="http://schemas.microsoft.com/office/drawing/2014/main" id="{2FE2103B-D401-7E84-B7BE-3FB6579C44BC}"/>
              </a:ext>
            </a:extLst>
          </p:cNvPr>
          <p:cNvSpPr txBox="1"/>
          <p:nvPr/>
        </p:nvSpPr>
        <p:spPr>
          <a:xfrm>
            <a:off x="123873" y="4635422"/>
            <a:ext cx="517495" cy="321603"/>
          </a:xfrm>
          <a:prstGeom prst="rect">
            <a:avLst/>
          </a:prstGeom>
          <a:noFill/>
          <a:ln cap="flat">
            <a:noFill/>
          </a:ln>
        </p:spPr>
        <p:txBody>
          <a:bodyPr vert="horz" wrap="square" lIns="0" tIns="0" rIns="0" bIns="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300" b="0" i="0" u="none" strike="noStrike" kern="0" cap="none" spc="0" baseline="0">
                <a:solidFill>
                  <a:srgbClr val="FFFFFF"/>
                </a:solidFill>
                <a:uFillTx/>
                <a:latin typeface="Arial"/>
                <a:ea typeface="Arial"/>
                <a:cs typeface="Arial"/>
              </a:rPr>
              <a:t> </a:t>
            </a:r>
            <a:fld id="{FD8D2910-05D9-4DEB-B412-6849D4B4FEDA}" type="slidenum">
              <a:t>‹#›</a:t>
            </a:fld>
            <a:endParaRPr sz="1300" b="0" i="0" u="none" strike="noStrike" kern="0" cap="none" spc="0" baseline="0">
              <a:solidFill>
                <a:srgbClr val="FFFFFF"/>
              </a:solidFill>
              <a:uFillTx/>
              <a:latin typeface="Arial"/>
              <a:ea typeface="Arial"/>
              <a:cs typeface="Arial"/>
            </a:endParaRPr>
          </a:p>
        </p:txBody>
      </p:sp>
      <p:pic>
        <p:nvPicPr>
          <p:cNvPr id="7" name="Google Shape;59;p35" descr="CDE logo">
            <a:extLst>
              <a:ext uri="{FF2B5EF4-FFF2-40B4-BE49-F238E27FC236}">
                <a16:creationId xmlns:a16="http://schemas.microsoft.com/office/drawing/2014/main" id="{CA870F49-F293-3330-1ACD-EB187FEF612A}"/>
              </a:ext>
            </a:extLst>
          </p:cNvPr>
          <p:cNvPicPr>
            <a:picLocks noChangeAspect="1"/>
          </p:cNvPicPr>
          <p:nvPr/>
        </p:nvPicPr>
        <p:blipFill>
          <a:blip r:embed="rId2">
            <a:alphaModFix/>
          </a:blip>
          <a:srcRect/>
          <a:stretch>
            <a:fillRect/>
          </a:stretch>
        </p:blipFill>
        <p:spPr>
          <a:xfrm>
            <a:off x="8002152" y="4518324"/>
            <a:ext cx="924421" cy="403396"/>
          </a:xfrm>
          <a:prstGeom prst="rect">
            <a:avLst/>
          </a:prstGeom>
          <a:noFill/>
          <a:ln cap="flat">
            <a:noFill/>
          </a:ln>
        </p:spPr>
      </p:pic>
    </p:spTree>
    <p:extLst>
      <p:ext uri="{BB962C8B-B14F-4D97-AF65-F5344CB8AC3E}">
        <p14:creationId xmlns:p14="http://schemas.microsoft.com/office/powerpoint/2010/main" val="19208501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_HEADER">
    <p:spTree>
      <p:nvGrpSpPr>
        <p:cNvPr id="1" name=""/>
        <p:cNvGrpSpPr/>
        <p:nvPr/>
      </p:nvGrpSpPr>
      <p:grpSpPr>
        <a:xfrm>
          <a:off x="0" y="0"/>
          <a:ext cx="0" cy="0"/>
          <a:chOff x="0" y="0"/>
          <a:chExt cx="0" cy="0"/>
        </a:xfrm>
      </p:grpSpPr>
      <p:sp>
        <p:nvSpPr>
          <p:cNvPr id="2" name="Google Shape;61;p34">
            <a:extLst>
              <a:ext uri="{FF2B5EF4-FFF2-40B4-BE49-F238E27FC236}">
                <a16:creationId xmlns:a16="http://schemas.microsoft.com/office/drawing/2014/main" id="{51B8C163-9412-0C32-9F86-0E6A95279B31}"/>
              </a:ext>
            </a:extLst>
          </p:cNvPr>
          <p:cNvSpPr/>
          <p:nvPr/>
        </p:nvSpPr>
        <p:spPr>
          <a:xfrm>
            <a:off x="0" y="4311396"/>
            <a:ext cx="9144000" cy="839400"/>
          </a:xfrm>
          <a:prstGeom prst="rect">
            <a:avLst/>
          </a:prstGeom>
          <a:solidFill>
            <a:srgbClr val="EF7521"/>
          </a:solidFill>
          <a:ln cap="flat">
            <a:noFill/>
            <a:prstDash val="solid"/>
          </a:ln>
        </p:spPr>
        <p:txBody>
          <a:bodyPr vert="horz" wrap="square" lIns="91421" tIns="91421" rIns="91421" bIns="9142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
        <p:nvSpPr>
          <p:cNvPr id="3" name="Google Shape;62;p34">
            <a:extLst>
              <a:ext uri="{FF2B5EF4-FFF2-40B4-BE49-F238E27FC236}">
                <a16:creationId xmlns:a16="http://schemas.microsoft.com/office/drawing/2014/main" id="{62070891-0251-F7B4-F2A6-BF8DEBE3123C}"/>
              </a:ext>
            </a:extLst>
          </p:cNvPr>
          <p:cNvSpPr txBox="1"/>
          <p:nvPr/>
        </p:nvSpPr>
        <p:spPr>
          <a:xfrm>
            <a:off x="123873" y="4635422"/>
            <a:ext cx="517495" cy="321603"/>
          </a:xfrm>
          <a:prstGeom prst="rect">
            <a:avLst/>
          </a:prstGeom>
          <a:noFill/>
          <a:ln cap="flat">
            <a:noFill/>
          </a:ln>
        </p:spPr>
        <p:txBody>
          <a:bodyPr vert="horz" wrap="square" lIns="0" tIns="0" rIns="0" bIns="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300" b="0" i="0" u="none" strike="noStrike" kern="0" cap="none" spc="0" baseline="0">
                <a:solidFill>
                  <a:srgbClr val="FFFFFF"/>
                </a:solidFill>
                <a:uFillTx/>
                <a:latin typeface="Arial"/>
                <a:ea typeface="Arial"/>
                <a:cs typeface="Arial"/>
              </a:rPr>
              <a:t> </a:t>
            </a:r>
            <a:fld id="{7A1F9F4F-082B-47F9-B41C-FE382B045E5B}" type="slidenum">
              <a:t>‹#›</a:t>
            </a:fld>
            <a:endParaRPr sz="1300" b="0" i="0" u="none" strike="noStrike" kern="0" cap="none" spc="0" baseline="0">
              <a:solidFill>
                <a:srgbClr val="FFFFFF"/>
              </a:solidFill>
              <a:uFillTx/>
              <a:latin typeface="Arial"/>
              <a:ea typeface="Arial"/>
              <a:cs typeface="Arial"/>
            </a:endParaRPr>
          </a:p>
        </p:txBody>
      </p:sp>
      <p:sp>
        <p:nvSpPr>
          <p:cNvPr id="4" name="Google Shape;63;p34">
            <a:extLst>
              <a:ext uri="{FF2B5EF4-FFF2-40B4-BE49-F238E27FC236}">
                <a16:creationId xmlns:a16="http://schemas.microsoft.com/office/drawing/2014/main" id="{B57D7CC6-5A65-6E2F-1CD6-16159A3AC08B}"/>
              </a:ext>
            </a:extLst>
          </p:cNvPr>
          <p:cNvSpPr txBox="1"/>
          <p:nvPr/>
        </p:nvSpPr>
        <p:spPr>
          <a:xfrm>
            <a:off x="123873" y="4164104"/>
            <a:ext cx="4863602" cy="156600"/>
          </a:xfrm>
          <a:prstGeom prst="rect">
            <a:avLst/>
          </a:prstGeom>
          <a:noFill/>
          <a:ln cap="flat">
            <a:noFill/>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800" b="0" i="0" u="none" strike="noStrike" kern="0" cap="none" spc="0" baseline="0">
              <a:solidFill>
                <a:srgbClr val="999999"/>
              </a:solidFill>
              <a:uFillTx/>
              <a:latin typeface="Roboto"/>
              <a:ea typeface="Roboto"/>
              <a:cs typeface="Roboto"/>
            </a:endParaRPr>
          </a:p>
        </p:txBody>
      </p:sp>
      <p:pic>
        <p:nvPicPr>
          <p:cNvPr id="5" name="Google Shape;64;p34" descr="CDE logo">
            <a:extLst>
              <a:ext uri="{FF2B5EF4-FFF2-40B4-BE49-F238E27FC236}">
                <a16:creationId xmlns:a16="http://schemas.microsoft.com/office/drawing/2014/main" id="{36D69E6F-4BA9-1668-BDAA-FB9A76A460C3}"/>
              </a:ext>
            </a:extLst>
          </p:cNvPr>
          <p:cNvPicPr>
            <a:picLocks noChangeAspect="1"/>
          </p:cNvPicPr>
          <p:nvPr/>
        </p:nvPicPr>
        <p:blipFill>
          <a:blip r:embed="rId2">
            <a:alphaModFix/>
          </a:blip>
          <a:srcRect/>
          <a:stretch>
            <a:fillRect/>
          </a:stretch>
        </p:blipFill>
        <p:spPr>
          <a:xfrm>
            <a:off x="8002152" y="4518324"/>
            <a:ext cx="924421" cy="403396"/>
          </a:xfrm>
          <a:prstGeom prst="rect">
            <a:avLst/>
          </a:prstGeom>
          <a:noFill/>
          <a:ln cap="flat">
            <a:noFill/>
          </a:ln>
        </p:spPr>
      </p:pic>
      <p:cxnSp>
        <p:nvCxnSpPr>
          <p:cNvPr id="6" name="Google Shape;65;p34" descr="&quot;&quot;">
            <a:extLst>
              <a:ext uri="{FF2B5EF4-FFF2-40B4-BE49-F238E27FC236}">
                <a16:creationId xmlns:a16="http://schemas.microsoft.com/office/drawing/2014/main" id="{840C8B8D-92A3-B124-8920-EDDBB1EEB9C8}"/>
              </a:ext>
            </a:extLst>
          </p:cNvPr>
          <p:cNvCxnSpPr/>
          <p:nvPr/>
        </p:nvCxnSpPr>
        <p:spPr>
          <a:xfrm>
            <a:off x="0" y="918350"/>
            <a:ext cx="7479599" cy="0"/>
          </a:xfrm>
          <a:prstGeom prst="straightConnector1">
            <a:avLst/>
          </a:prstGeom>
          <a:noFill/>
          <a:ln w="19046" cap="flat">
            <a:solidFill>
              <a:srgbClr val="87BF40"/>
            </a:solidFill>
            <a:prstDash val="solid"/>
            <a:round/>
          </a:ln>
        </p:spPr>
      </p:cxnSp>
      <p:sp>
        <p:nvSpPr>
          <p:cNvPr id="7" name="Google Shape;66;p34">
            <a:extLst>
              <a:ext uri="{FF2B5EF4-FFF2-40B4-BE49-F238E27FC236}">
                <a16:creationId xmlns:a16="http://schemas.microsoft.com/office/drawing/2014/main" id="{F8432FB2-216A-C673-DE06-DB0BE06DB888}"/>
              </a:ext>
            </a:extLst>
          </p:cNvPr>
          <p:cNvSpPr txBox="1">
            <a:spLocks noGrp="1"/>
          </p:cNvSpPr>
          <p:nvPr>
            <p:ph type="title"/>
          </p:nvPr>
        </p:nvSpPr>
        <p:spPr>
          <a:xfrm>
            <a:off x="311700" y="105101"/>
            <a:ext cx="7167899" cy="741304"/>
          </a:xfrm>
        </p:spPr>
        <p:txBody>
          <a:bodyPr lIns="0" tIns="0" rIns="0" bIns="0" anchor="ctr">
            <a:noAutofit/>
          </a:bodyPr>
          <a:lstStyle>
            <a:lvl1pPr>
              <a:defRPr sz="2000">
                <a:latin typeface="Roboto"/>
                <a:ea typeface="Roboto"/>
                <a:cs typeface="Roboto"/>
              </a:defRPr>
            </a:lvl1pPr>
          </a:lstStyle>
          <a:p>
            <a:pPr lvl="0"/>
            <a:endParaRPr lang="en-US"/>
          </a:p>
        </p:txBody>
      </p:sp>
      <p:sp>
        <p:nvSpPr>
          <p:cNvPr id="8" name="Google Shape;67;p34">
            <a:extLst>
              <a:ext uri="{FF2B5EF4-FFF2-40B4-BE49-F238E27FC236}">
                <a16:creationId xmlns:a16="http://schemas.microsoft.com/office/drawing/2014/main" id="{43B55FA1-6685-855F-4F22-4DFBE0B20687}"/>
              </a:ext>
            </a:extLst>
          </p:cNvPr>
          <p:cNvSpPr txBox="1">
            <a:spLocks noGrp="1"/>
          </p:cNvSpPr>
          <p:nvPr>
            <p:ph type="body" idx="1"/>
          </p:nvPr>
        </p:nvSpPr>
        <p:spPr>
          <a:xfrm>
            <a:off x="311700" y="1152473"/>
            <a:ext cx="5277898" cy="3034802"/>
          </a:xfrm>
        </p:spPr>
        <p:txBody>
          <a:bodyPr/>
          <a:lstStyle>
            <a:lvl1pPr indent="-330198">
              <a:buClr>
                <a:srgbClr val="000000"/>
              </a:buClr>
              <a:buSzPts val="1600"/>
              <a:buFont typeface="Roboto"/>
              <a:defRPr sz="1600">
                <a:solidFill>
                  <a:srgbClr val="000000"/>
                </a:solidFill>
                <a:latin typeface="Roboto"/>
                <a:ea typeface="Roboto"/>
                <a:cs typeface="Roboto"/>
              </a:defRPr>
            </a:lvl1pPr>
          </a:lstStyle>
          <a:p>
            <a:pPr lvl="0"/>
            <a:endParaRPr lang="en-US"/>
          </a:p>
        </p:txBody>
      </p:sp>
      <p:sp>
        <p:nvSpPr>
          <p:cNvPr id="9" name="Google Shape;68;p34">
            <a:extLst>
              <a:ext uri="{FF2B5EF4-FFF2-40B4-BE49-F238E27FC236}">
                <a16:creationId xmlns:a16="http://schemas.microsoft.com/office/drawing/2014/main" id="{75282499-D691-B23B-F132-0956484E465A}"/>
              </a:ext>
            </a:extLst>
          </p:cNvPr>
          <p:cNvSpPr txBox="1">
            <a:spLocks noGrp="1"/>
          </p:cNvSpPr>
          <p:nvPr>
            <p:ph type="title" idx="4294967295"/>
          </p:nvPr>
        </p:nvSpPr>
        <p:spPr>
          <a:xfrm>
            <a:off x="123873" y="4347395"/>
            <a:ext cx="7267203" cy="156600"/>
          </a:xfrm>
        </p:spPr>
        <p:txBody>
          <a:bodyPr lIns="0" tIns="0" rIns="0" bIns="0" anchor="b">
            <a:noAutofit/>
          </a:bodyPr>
          <a:lstStyle>
            <a:lvl1pPr>
              <a:defRPr sz="800">
                <a:latin typeface="Roboto"/>
                <a:ea typeface="Roboto"/>
                <a:cs typeface="Roboto"/>
              </a:defRPr>
            </a:lvl1pPr>
          </a:lstStyle>
          <a:p>
            <a:pPr lvl="0"/>
            <a:endParaRPr lang="en-US"/>
          </a:p>
        </p:txBody>
      </p:sp>
      <p:pic>
        <p:nvPicPr>
          <p:cNvPr id="10" name="Google Shape;69;p34" descr="Photo of elementary student">
            <a:extLst>
              <a:ext uri="{FF2B5EF4-FFF2-40B4-BE49-F238E27FC236}">
                <a16:creationId xmlns:a16="http://schemas.microsoft.com/office/drawing/2014/main" id="{1496D610-BF44-A86A-A10C-33524207A643}"/>
              </a:ext>
            </a:extLst>
          </p:cNvPr>
          <p:cNvPicPr>
            <a:picLocks noChangeAspect="1"/>
          </p:cNvPicPr>
          <p:nvPr/>
        </p:nvPicPr>
        <p:blipFill>
          <a:blip r:embed="rId3">
            <a:alphaModFix/>
          </a:blip>
          <a:srcRect/>
          <a:stretch>
            <a:fillRect/>
          </a:stretch>
        </p:blipFill>
        <p:spPr>
          <a:xfrm>
            <a:off x="6109197" y="616826"/>
            <a:ext cx="3034802" cy="3034802"/>
          </a:xfrm>
          <a:prstGeom prst="rect">
            <a:avLst/>
          </a:prstGeom>
          <a:noFill/>
          <a:ln cap="flat">
            <a:noFill/>
          </a:ln>
        </p:spPr>
      </p:pic>
      <p:sp>
        <p:nvSpPr>
          <p:cNvPr id="11" name="Google Shape;70;p34">
            <a:extLst>
              <a:ext uri="{FF2B5EF4-FFF2-40B4-BE49-F238E27FC236}">
                <a16:creationId xmlns:a16="http://schemas.microsoft.com/office/drawing/2014/main" id="{BFF8AEA4-16EC-7697-1A87-786A5DAF6DB6}"/>
              </a:ext>
            </a:extLst>
          </p:cNvPr>
          <p:cNvSpPr txBox="1">
            <a:spLocks noGrp="1"/>
          </p:cNvSpPr>
          <p:nvPr>
            <p:ph type="sldNum" sz="quarter" idx="8"/>
          </p:nvPr>
        </p:nvSpPr>
        <p:spPr>
          <a:xfrm>
            <a:off x="8556781" y="4749850"/>
            <a:ext cx="548704" cy="393603"/>
          </a:xfrm>
        </p:spPr>
        <p:txBody>
          <a:bodyPr anchor="t"/>
          <a:lstStyle>
            <a:lvl1pPr>
              <a:defRPr sz="1300">
                <a:solidFill>
                  <a:srgbClr val="000000"/>
                </a:solidFill>
                <a:latin typeface="Roboto"/>
                <a:ea typeface="Roboto"/>
                <a:cs typeface="Roboto"/>
              </a:defRPr>
            </a:lvl1pPr>
          </a:lstStyle>
          <a:p>
            <a:pPr lvl="0"/>
            <a:fld id="{A7B6D6D6-B678-41E9-BCB2-902AE7962B3B}" type="slidenum">
              <a:t>‹#›</a:t>
            </a:fld>
            <a:endParaRPr lang="en-US"/>
          </a:p>
        </p:txBody>
      </p:sp>
    </p:spTree>
    <p:extLst>
      <p:ext uri="{BB962C8B-B14F-4D97-AF65-F5344CB8AC3E}">
        <p14:creationId xmlns:p14="http://schemas.microsoft.com/office/powerpoint/2010/main" val="21408912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_AND_BODY_1_1_1_1_1_1_1_1">
    <p:spTree>
      <p:nvGrpSpPr>
        <p:cNvPr id="1" name=""/>
        <p:cNvGrpSpPr/>
        <p:nvPr/>
      </p:nvGrpSpPr>
      <p:grpSpPr>
        <a:xfrm>
          <a:off x="0" y="0"/>
          <a:ext cx="0" cy="0"/>
          <a:chOff x="0" y="0"/>
          <a:chExt cx="0" cy="0"/>
        </a:xfrm>
      </p:grpSpPr>
      <p:sp>
        <p:nvSpPr>
          <p:cNvPr id="2" name="Google Shape;120;p44">
            <a:extLst>
              <a:ext uri="{FF2B5EF4-FFF2-40B4-BE49-F238E27FC236}">
                <a16:creationId xmlns:a16="http://schemas.microsoft.com/office/drawing/2014/main" id="{8BB28F3C-C9D2-3536-9272-87A67F3807E2}"/>
              </a:ext>
            </a:extLst>
          </p:cNvPr>
          <p:cNvSpPr txBox="1">
            <a:spLocks noGrp="1"/>
          </p:cNvSpPr>
          <p:nvPr>
            <p:ph type="sldNum" sz="quarter" idx="8"/>
          </p:nvPr>
        </p:nvSpPr>
        <p:spPr/>
        <p:txBody>
          <a:bodyPr/>
          <a:lstStyle>
            <a:lvl1pPr>
              <a:defRPr/>
            </a:lvl1pPr>
          </a:lstStyle>
          <a:p>
            <a:pPr lvl="0"/>
            <a:fld id="{3E9F2EA9-DD16-46BF-A968-1FFF59CC36E5}" type="slidenum">
              <a:t>‹#›</a:t>
            </a:fld>
            <a:endParaRPr lang="en-US"/>
          </a:p>
        </p:txBody>
      </p:sp>
      <p:sp>
        <p:nvSpPr>
          <p:cNvPr id="3" name="Google Shape;121;p44" descr="&quot;&quot;">
            <a:extLst>
              <a:ext uri="{FF2B5EF4-FFF2-40B4-BE49-F238E27FC236}">
                <a16:creationId xmlns:a16="http://schemas.microsoft.com/office/drawing/2014/main" id="{CA42DC0D-87F6-1510-AB8C-DBB4AD330300}"/>
              </a:ext>
            </a:extLst>
          </p:cNvPr>
          <p:cNvSpPr/>
          <p:nvPr/>
        </p:nvSpPr>
        <p:spPr>
          <a:xfrm>
            <a:off x="1124" y="0"/>
            <a:ext cx="9144000" cy="2743200"/>
          </a:xfrm>
          <a:prstGeom prst="rect">
            <a:avLst/>
          </a:prstGeom>
          <a:solidFill>
            <a:srgbClr val="488BC9"/>
          </a:solidFill>
          <a:ln cap="flat">
            <a:noFill/>
            <a:prstDash val="solid"/>
          </a:ln>
        </p:spPr>
        <p:txBody>
          <a:bodyPr vert="horz" wrap="square" lIns="91421" tIns="91421" rIns="91421" bIns="9142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
        <p:nvSpPr>
          <p:cNvPr id="4" name="Google Shape;122;p44">
            <a:extLst>
              <a:ext uri="{FF2B5EF4-FFF2-40B4-BE49-F238E27FC236}">
                <a16:creationId xmlns:a16="http://schemas.microsoft.com/office/drawing/2014/main" id="{5AF043F7-A760-3908-249F-E6885DA4433E}"/>
              </a:ext>
            </a:extLst>
          </p:cNvPr>
          <p:cNvSpPr txBox="1">
            <a:spLocks noGrp="1"/>
          </p:cNvSpPr>
          <p:nvPr>
            <p:ph type="sldNum" sz="quarter" idx="8"/>
          </p:nvPr>
        </p:nvSpPr>
        <p:spPr/>
        <p:txBody>
          <a:bodyPr/>
          <a:lstStyle>
            <a:lvl1pPr>
              <a:defRPr/>
            </a:lvl1pPr>
          </a:lstStyle>
          <a:p>
            <a:pPr lvl="0"/>
            <a:fld id="{037B24C2-767E-445B-9E76-FE97043EFFA0}" type="slidenum">
              <a:t>‹#›</a:t>
            </a:fld>
            <a:endParaRPr lang="en-US"/>
          </a:p>
        </p:txBody>
      </p:sp>
      <p:pic>
        <p:nvPicPr>
          <p:cNvPr id="5" name="Google Shape;123;p44" descr="&quot;&quot;">
            <a:extLst>
              <a:ext uri="{FF2B5EF4-FFF2-40B4-BE49-F238E27FC236}">
                <a16:creationId xmlns:a16="http://schemas.microsoft.com/office/drawing/2014/main" id="{7D7BA9AB-4E29-ACDE-A62D-DE47765249FC}"/>
              </a:ext>
            </a:extLst>
          </p:cNvPr>
          <p:cNvPicPr>
            <a:picLocks noChangeAspect="1"/>
          </p:cNvPicPr>
          <p:nvPr/>
        </p:nvPicPr>
        <p:blipFill>
          <a:blip r:embed="rId2">
            <a:alphaModFix/>
          </a:blip>
          <a:srcRect/>
          <a:stretch>
            <a:fillRect/>
          </a:stretch>
        </p:blipFill>
        <p:spPr>
          <a:xfrm>
            <a:off x="0" y="4320695"/>
            <a:ext cx="9144000" cy="830458"/>
          </a:xfrm>
          <a:prstGeom prst="rect">
            <a:avLst/>
          </a:prstGeom>
          <a:noFill/>
          <a:ln cap="flat">
            <a:noFill/>
          </a:ln>
        </p:spPr>
      </p:pic>
      <p:pic>
        <p:nvPicPr>
          <p:cNvPr id="6" name="Google Shape;124;p44" descr="CDE logo">
            <a:extLst>
              <a:ext uri="{FF2B5EF4-FFF2-40B4-BE49-F238E27FC236}">
                <a16:creationId xmlns:a16="http://schemas.microsoft.com/office/drawing/2014/main" id="{C4FA9681-0CCA-DF02-D1D4-996BC7DCB5FA}"/>
              </a:ext>
            </a:extLst>
          </p:cNvPr>
          <p:cNvPicPr>
            <a:picLocks noChangeAspect="1"/>
          </p:cNvPicPr>
          <p:nvPr/>
        </p:nvPicPr>
        <p:blipFill>
          <a:blip r:embed="rId3">
            <a:alphaModFix/>
          </a:blip>
          <a:srcRect/>
          <a:stretch>
            <a:fillRect/>
          </a:stretch>
        </p:blipFill>
        <p:spPr>
          <a:xfrm>
            <a:off x="2294522" y="746671"/>
            <a:ext cx="1456099" cy="919145"/>
          </a:xfrm>
          <a:prstGeom prst="rect">
            <a:avLst/>
          </a:prstGeom>
          <a:noFill/>
          <a:ln cap="flat">
            <a:noFill/>
          </a:ln>
        </p:spPr>
      </p:pic>
      <p:pic>
        <p:nvPicPr>
          <p:cNvPr id="7" name="Google Shape;125;p44" descr="Photo of high school student">
            <a:extLst>
              <a:ext uri="{FF2B5EF4-FFF2-40B4-BE49-F238E27FC236}">
                <a16:creationId xmlns:a16="http://schemas.microsoft.com/office/drawing/2014/main" id="{1E5100D7-591A-AAFF-B896-D8EEDB054BC9}"/>
              </a:ext>
            </a:extLst>
          </p:cNvPr>
          <p:cNvPicPr>
            <a:picLocks noChangeAspect="1"/>
          </p:cNvPicPr>
          <p:nvPr/>
        </p:nvPicPr>
        <p:blipFill>
          <a:blip r:embed="rId4">
            <a:alphaModFix/>
          </a:blip>
          <a:srcRect/>
          <a:stretch>
            <a:fillRect/>
          </a:stretch>
        </p:blipFill>
        <p:spPr>
          <a:xfrm>
            <a:off x="6124276" y="0"/>
            <a:ext cx="3019723" cy="4483623"/>
          </a:xfrm>
          <a:prstGeom prst="rect">
            <a:avLst/>
          </a:prstGeom>
          <a:noFill/>
          <a:ln cap="flat">
            <a:noFill/>
          </a:ln>
        </p:spPr>
      </p:pic>
      <p:sp>
        <p:nvSpPr>
          <p:cNvPr id="8" name="Google Shape;126;p44">
            <a:extLst>
              <a:ext uri="{FF2B5EF4-FFF2-40B4-BE49-F238E27FC236}">
                <a16:creationId xmlns:a16="http://schemas.microsoft.com/office/drawing/2014/main" id="{80D574BE-1004-AEE1-327E-15476B1DDC9B}"/>
              </a:ext>
            </a:extLst>
          </p:cNvPr>
          <p:cNvSpPr txBox="1">
            <a:spLocks noGrp="1"/>
          </p:cNvSpPr>
          <p:nvPr>
            <p:ph type="title"/>
          </p:nvPr>
        </p:nvSpPr>
        <p:spPr>
          <a:xfrm>
            <a:off x="205520" y="2075697"/>
            <a:ext cx="5778303" cy="531302"/>
          </a:xfrm>
        </p:spPr>
        <p:txBody>
          <a:bodyPr lIns="0" tIns="0" rIns="0" bIns="0" anchorCtr="1">
            <a:noAutofit/>
          </a:bodyPr>
          <a:lstStyle>
            <a:lvl1pPr algn="ctr">
              <a:defRPr sz="2200">
                <a:solidFill>
                  <a:srgbClr val="FFFFFF"/>
                </a:solidFill>
                <a:latin typeface="Roboto"/>
                <a:ea typeface="Roboto"/>
                <a:cs typeface="Roboto"/>
              </a:defRPr>
            </a:lvl1pPr>
          </a:lstStyle>
          <a:p>
            <a:pPr lvl="0"/>
            <a:endParaRPr lang="en-US"/>
          </a:p>
        </p:txBody>
      </p:sp>
      <p:sp>
        <p:nvSpPr>
          <p:cNvPr id="9" name="Google Shape;127;p44">
            <a:extLst>
              <a:ext uri="{FF2B5EF4-FFF2-40B4-BE49-F238E27FC236}">
                <a16:creationId xmlns:a16="http://schemas.microsoft.com/office/drawing/2014/main" id="{4500D884-81F9-F254-D874-2AE54773EBD0}"/>
              </a:ext>
            </a:extLst>
          </p:cNvPr>
          <p:cNvSpPr txBox="1">
            <a:spLocks noGrp="1"/>
          </p:cNvSpPr>
          <p:nvPr>
            <p:ph type="title" idx="4294967295"/>
          </p:nvPr>
        </p:nvSpPr>
        <p:spPr>
          <a:xfrm>
            <a:off x="205520" y="2960754"/>
            <a:ext cx="5778303" cy="1040102"/>
          </a:xfrm>
        </p:spPr>
        <p:txBody>
          <a:bodyPr lIns="0" tIns="0" rIns="0" bIns="0" anchorCtr="1">
            <a:noAutofit/>
          </a:bodyPr>
          <a:lstStyle>
            <a:lvl1pPr algn="ctr">
              <a:defRPr sz="2200">
                <a:latin typeface="Roboto"/>
                <a:ea typeface="Roboto"/>
                <a:cs typeface="Roboto"/>
              </a:defRPr>
            </a:lvl1pPr>
          </a:lstStyle>
          <a:p>
            <a:pPr lvl="0"/>
            <a:endParaRPr lang="en-US"/>
          </a:p>
        </p:txBody>
      </p:sp>
    </p:spTree>
    <p:extLst>
      <p:ext uri="{BB962C8B-B14F-4D97-AF65-F5344CB8AC3E}">
        <p14:creationId xmlns:p14="http://schemas.microsoft.com/office/powerpoint/2010/main" val="987347402"/>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_AND_BODY_1_1_1_1_1_1_1_1_1_1">
    <p:spTree>
      <p:nvGrpSpPr>
        <p:cNvPr id="1" name=""/>
        <p:cNvGrpSpPr/>
        <p:nvPr/>
      </p:nvGrpSpPr>
      <p:grpSpPr>
        <a:xfrm>
          <a:off x="0" y="0"/>
          <a:ext cx="0" cy="0"/>
          <a:chOff x="0" y="0"/>
          <a:chExt cx="0" cy="0"/>
        </a:xfrm>
      </p:grpSpPr>
      <p:pic>
        <p:nvPicPr>
          <p:cNvPr id="2" name="Google Shape;189;p48" descr="&quot;&quot;">
            <a:extLst>
              <a:ext uri="{FF2B5EF4-FFF2-40B4-BE49-F238E27FC236}">
                <a16:creationId xmlns:a16="http://schemas.microsoft.com/office/drawing/2014/main" id="{6E8FC73F-78F3-99F4-0559-01088AEF0CBA}"/>
              </a:ext>
            </a:extLst>
          </p:cNvPr>
          <p:cNvPicPr>
            <a:picLocks noChangeAspect="1"/>
          </p:cNvPicPr>
          <p:nvPr/>
        </p:nvPicPr>
        <p:blipFill>
          <a:blip r:embed="rId2">
            <a:alphaModFix/>
          </a:blip>
          <a:srcRect/>
          <a:stretch>
            <a:fillRect/>
          </a:stretch>
        </p:blipFill>
        <p:spPr>
          <a:xfrm>
            <a:off x="0" y="4320695"/>
            <a:ext cx="9144000" cy="830458"/>
          </a:xfrm>
          <a:prstGeom prst="rect">
            <a:avLst/>
          </a:prstGeom>
          <a:noFill/>
          <a:ln cap="flat">
            <a:noFill/>
          </a:ln>
        </p:spPr>
      </p:pic>
      <p:cxnSp>
        <p:nvCxnSpPr>
          <p:cNvPr id="3" name="Google Shape;190;p48" descr="&quot;&quot;">
            <a:extLst>
              <a:ext uri="{FF2B5EF4-FFF2-40B4-BE49-F238E27FC236}">
                <a16:creationId xmlns:a16="http://schemas.microsoft.com/office/drawing/2014/main" id="{BA440AC1-8DD0-089B-B9E2-4261246B4807}"/>
              </a:ext>
            </a:extLst>
          </p:cNvPr>
          <p:cNvCxnSpPr/>
          <p:nvPr/>
        </p:nvCxnSpPr>
        <p:spPr>
          <a:xfrm>
            <a:off x="0" y="918350"/>
            <a:ext cx="7479599" cy="0"/>
          </a:xfrm>
          <a:prstGeom prst="straightConnector1">
            <a:avLst/>
          </a:prstGeom>
          <a:noFill/>
          <a:ln w="19046" cap="flat">
            <a:solidFill>
              <a:srgbClr val="488BC9"/>
            </a:solidFill>
            <a:prstDash val="solid"/>
            <a:round/>
          </a:ln>
        </p:spPr>
      </p:cxnSp>
      <p:sp>
        <p:nvSpPr>
          <p:cNvPr id="4" name="Google Shape;191;p48">
            <a:extLst>
              <a:ext uri="{FF2B5EF4-FFF2-40B4-BE49-F238E27FC236}">
                <a16:creationId xmlns:a16="http://schemas.microsoft.com/office/drawing/2014/main" id="{ACCA0561-48C5-BDF2-853F-CA081A87536C}"/>
              </a:ext>
            </a:extLst>
          </p:cNvPr>
          <p:cNvSpPr txBox="1">
            <a:spLocks noGrp="1"/>
          </p:cNvSpPr>
          <p:nvPr>
            <p:ph type="title"/>
          </p:nvPr>
        </p:nvSpPr>
        <p:spPr>
          <a:xfrm>
            <a:off x="311700" y="105101"/>
            <a:ext cx="7167899" cy="741304"/>
          </a:xfrm>
        </p:spPr>
        <p:txBody>
          <a:bodyPr lIns="0" tIns="0" rIns="0" bIns="0" anchor="ctr">
            <a:noAutofit/>
          </a:bodyPr>
          <a:lstStyle>
            <a:lvl1pPr>
              <a:defRPr sz="2000">
                <a:latin typeface="Roboto"/>
                <a:ea typeface="Roboto"/>
                <a:cs typeface="Roboto"/>
              </a:defRPr>
            </a:lvl1pPr>
          </a:lstStyle>
          <a:p>
            <a:pPr lvl="0"/>
            <a:endParaRPr lang="en-US"/>
          </a:p>
        </p:txBody>
      </p:sp>
      <p:sp>
        <p:nvSpPr>
          <p:cNvPr id="5" name="Google Shape;192;p48">
            <a:extLst>
              <a:ext uri="{FF2B5EF4-FFF2-40B4-BE49-F238E27FC236}">
                <a16:creationId xmlns:a16="http://schemas.microsoft.com/office/drawing/2014/main" id="{EEF59AB5-56E0-FE23-FC2B-DAB8D43C5DDC}"/>
              </a:ext>
            </a:extLst>
          </p:cNvPr>
          <p:cNvSpPr txBox="1">
            <a:spLocks noGrp="1"/>
          </p:cNvSpPr>
          <p:nvPr>
            <p:ph type="body" idx="4294967295"/>
          </p:nvPr>
        </p:nvSpPr>
        <p:spPr>
          <a:xfrm>
            <a:off x="311700" y="1152473"/>
            <a:ext cx="5277898" cy="3034802"/>
          </a:xfrm>
        </p:spPr>
        <p:txBody>
          <a:bodyPr/>
          <a:lstStyle>
            <a:lvl1pPr indent="-330198">
              <a:buClr>
                <a:srgbClr val="000000"/>
              </a:buClr>
              <a:buSzPts val="1600"/>
              <a:buFont typeface="Roboto"/>
              <a:defRPr sz="1600">
                <a:solidFill>
                  <a:srgbClr val="000000"/>
                </a:solidFill>
                <a:latin typeface="Roboto"/>
                <a:ea typeface="Roboto"/>
                <a:cs typeface="Roboto"/>
              </a:defRPr>
            </a:lvl1pPr>
          </a:lstStyle>
          <a:p>
            <a:pPr lvl="0"/>
            <a:endParaRPr lang="en-US"/>
          </a:p>
        </p:txBody>
      </p:sp>
      <p:sp>
        <p:nvSpPr>
          <p:cNvPr id="6" name="Google Shape;193;p48">
            <a:extLst>
              <a:ext uri="{FF2B5EF4-FFF2-40B4-BE49-F238E27FC236}">
                <a16:creationId xmlns:a16="http://schemas.microsoft.com/office/drawing/2014/main" id="{D02A3172-815D-720B-36CB-151A3C4E1D34}"/>
              </a:ext>
            </a:extLst>
          </p:cNvPr>
          <p:cNvSpPr txBox="1">
            <a:spLocks noGrp="1"/>
          </p:cNvSpPr>
          <p:nvPr>
            <p:ph type="title" idx="4294967295"/>
          </p:nvPr>
        </p:nvSpPr>
        <p:spPr>
          <a:xfrm>
            <a:off x="123873" y="4347395"/>
            <a:ext cx="7267203" cy="156600"/>
          </a:xfrm>
        </p:spPr>
        <p:txBody>
          <a:bodyPr lIns="0" tIns="0" rIns="0" bIns="0" anchor="b">
            <a:noAutofit/>
          </a:bodyPr>
          <a:lstStyle>
            <a:lvl1pPr>
              <a:defRPr sz="800">
                <a:latin typeface="Roboto"/>
                <a:ea typeface="Roboto"/>
                <a:cs typeface="Roboto"/>
              </a:defRPr>
            </a:lvl1pPr>
          </a:lstStyle>
          <a:p>
            <a:pPr lvl="0"/>
            <a:endParaRPr lang="en-US"/>
          </a:p>
        </p:txBody>
      </p:sp>
      <p:sp>
        <p:nvSpPr>
          <p:cNvPr id="7" name="Google Shape;194;p48">
            <a:extLst>
              <a:ext uri="{FF2B5EF4-FFF2-40B4-BE49-F238E27FC236}">
                <a16:creationId xmlns:a16="http://schemas.microsoft.com/office/drawing/2014/main" id="{DD4007EA-A13B-8A0A-E01B-351E2CC3F350}"/>
              </a:ext>
            </a:extLst>
          </p:cNvPr>
          <p:cNvSpPr txBox="1"/>
          <p:nvPr/>
        </p:nvSpPr>
        <p:spPr>
          <a:xfrm>
            <a:off x="123873" y="4635422"/>
            <a:ext cx="517495" cy="321603"/>
          </a:xfrm>
          <a:prstGeom prst="rect">
            <a:avLst/>
          </a:prstGeom>
          <a:noFill/>
          <a:ln cap="flat">
            <a:noFill/>
          </a:ln>
        </p:spPr>
        <p:txBody>
          <a:bodyPr vert="horz" wrap="square" lIns="0" tIns="0" rIns="0" bIns="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300" b="0" i="0" u="none" strike="noStrike" kern="0" cap="none" spc="0" baseline="0">
                <a:solidFill>
                  <a:srgbClr val="FFFFFF"/>
                </a:solidFill>
                <a:uFillTx/>
                <a:latin typeface="Arial"/>
                <a:ea typeface="Arial"/>
                <a:cs typeface="Arial"/>
              </a:rPr>
              <a:t> </a:t>
            </a:r>
            <a:fld id="{E0AC7ED4-3948-429C-9F33-3BB41909A963}" type="slidenum">
              <a:t>‹#›</a:t>
            </a:fld>
            <a:endParaRPr sz="1300" b="0" i="0" u="none" strike="noStrike" kern="0" cap="none" spc="0" baseline="0">
              <a:solidFill>
                <a:srgbClr val="FFFFFF"/>
              </a:solidFill>
              <a:uFillTx/>
              <a:latin typeface="Arial"/>
              <a:ea typeface="Arial"/>
              <a:cs typeface="Arial"/>
            </a:endParaRPr>
          </a:p>
        </p:txBody>
      </p:sp>
      <p:pic>
        <p:nvPicPr>
          <p:cNvPr id="8" name="Google Shape;195;p48" descr="CDE logo">
            <a:extLst>
              <a:ext uri="{FF2B5EF4-FFF2-40B4-BE49-F238E27FC236}">
                <a16:creationId xmlns:a16="http://schemas.microsoft.com/office/drawing/2014/main" id="{3E5929D0-BD7B-66D9-6C88-23F67157CE24}"/>
              </a:ext>
            </a:extLst>
          </p:cNvPr>
          <p:cNvPicPr>
            <a:picLocks noChangeAspect="1"/>
          </p:cNvPicPr>
          <p:nvPr/>
        </p:nvPicPr>
        <p:blipFill>
          <a:blip r:embed="rId3">
            <a:alphaModFix/>
          </a:blip>
          <a:srcRect/>
          <a:stretch>
            <a:fillRect/>
          </a:stretch>
        </p:blipFill>
        <p:spPr>
          <a:xfrm>
            <a:off x="8002152" y="4518324"/>
            <a:ext cx="924421" cy="403396"/>
          </a:xfrm>
          <a:prstGeom prst="rect">
            <a:avLst/>
          </a:prstGeom>
          <a:noFill/>
          <a:ln cap="flat">
            <a:noFill/>
          </a:ln>
        </p:spPr>
      </p:pic>
      <p:sp>
        <p:nvSpPr>
          <p:cNvPr id="9" name="Google Shape;196;p48">
            <a:extLst>
              <a:ext uri="{FF2B5EF4-FFF2-40B4-BE49-F238E27FC236}">
                <a16:creationId xmlns:a16="http://schemas.microsoft.com/office/drawing/2014/main" id="{07577A3A-893E-52EC-8A43-E7B8B84ADFCF}"/>
              </a:ext>
            </a:extLst>
          </p:cNvPr>
          <p:cNvSpPr txBox="1">
            <a:spLocks noGrp="1"/>
          </p:cNvSpPr>
          <p:nvPr>
            <p:ph type="sldNum" sz="quarter" idx="8"/>
          </p:nvPr>
        </p:nvSpPr>
        <p:spPr>
          <a:xfrm>
            <a:off x="8556781" y="4749850"/>
            <a:ext cx="548704" cy="393603"/>
          </a:xfrm>
        </p:spPr>
        <p:txBody>
          <a:bodyPr anchor="t"/>
          <a:lstStyle>
            <a:lvl1pPr>
              <a:defRPr sz="1300">
                <a:solidFill>
                  <a:srgbClr val="000000"/>
                </a:solidFill>
                <a:latin typeface="Roboto"/>
                <a:ea typeface="Roboto"/>
                <a:cs typeface="Roboto"/>
              </a:defRPr>
            </a:lvl1pPr>
          </a:lstStyle>
          <a:p>
            <a:pPr lvl="0"/>
            <a:fld id="{0262F501-9DE0-4F2F-AA01-4E1E62E6B0AF}" type="slidenum">
              <a:t>‹#›</a:t>
            </a:fld>
            <a:endParaRPr lang="en-US"/>
          </a:p>
        </p:txBody>
      </p:sp>
    </p:spTree>
    <p:extLst>
      <p:ext uri="{BB962C8B-B14F-4D97-AF65-F5344CB8AC3E}">
        <p14:creationId xmlns:p14="http://schemas.microsoft.com/office/powerpoint/2010/main" val="200414726"/>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_AND_BODY_1_1_1_1_1_1_1_1_1_1_1_1">
    <p:spTree>
      <p:nvGrpSpPr>
        <p:cNvPr id="1" name=""/>
        <p:cNvGrpSpPr/>
        <p:nvPr/>
      </p:nvGrpSpPr>
      <p:grpSpPr>
        <a:xfrm>
          <a:off x="0" y="0"/>
          <a:ext cx="0" cy="0"/>
          <a:chOff x="0" y="0"/>
          <a:chExt cx="0" cy="0"/>
        </a:xfrm>
      </p:grpSpPr>
      <p:pic>
        <p:nvPicPr>
          <p:cNvPr id="2" name="Google Shape;198;p49" descr="Photo of middle school students">
            <a:extLst>
              <a:ext uri="{FF2B5EF4-FFF2-40B4-BE49-F238E27FC236}">
                <a16:creationId xmlns:a16="http://schemas.microsoft.com/office/drawing/2014/main" id="{65CAD158-62E3-7EA6-9483-31981CCA7903}"/>
              </a:ext>
            </a:extLst>
          </p:cNvPr>
          <p:cNvPicPr>
            <a:picLocks noChangeAspect="1"/>
          </p:cNvPicPr>
          <p:nvPr/>
        </p:nvPicPr>
        <p:blipFill>
          <a:blip r:embed="rId2">
            <a:alphaModFix/>
          </a:blip>
          <a:srcRect/>
          <a:stretch>
            <a:fillRect/>
          </a:stretch>
        </p:blipFill>
        <p:spPr>
          <a:xfrm>
            <a:off x="0" y="0"/>
            <a:ext cx="9144009" cy="5143499"/>
          </a:xfrm>
          <a:prstGeom prst="rect">
            <a:avLst/>
          </a:prstGeom>
          <a:noFill/>
          <a:ln cap="flat">
            <a:noFill/>
          </a:ln>
        </p:spPr>
      </p:pic>
      <p:sp>
        <p:nvSpPr>
          <p:cNvPr id="3" name="Google Shape;199;p49">
            <a:extLst>
              <a:ext uri="{FF2B5EF4-FFF2-40B4-BE49-F238E27FC236}">
                <a16:creationId xmlns:a16="http://schemas.microsoft.com/office/drawing/2014/main" id="{D8312251-8D46-168B-5A71-8B467166F91F}"/>
              </a:ext>
            </a:extLst>
          </p:cNvPr>
          <p:cNvSpPr txBox="1">
            <a:spLocks noGrp="1"/>
          </p:cNvSpPr>
          <p:nvPr>
            <p:ph type="title"/>
          </p:nvPr>
        </p:nvSpPr>
        <p:spPr>
          <a:xfrm>
            <a:off x="0" y="3361599"/>
            <a:ext cx="9144000" cy="666597"/>
          </a:xfrm>
          <a:solidFill>
            <a:srgbClr val="488BC9"/>
          </a:solidFill>
        </p:spPr>
        <p:txBody>
          <a:bodyPr anchorCtr="1"/>
          <a:lstStyle>
            <a:lvl1pPr algn="ctr">
              <a:defRPr>
                <a:solidFill>
                  <a:srgbClr val="FFFFFF"/>
                </a:solidFill>
                <a:latin typeface="Roboto Medium"/>
                <a:ea typeface="Roboto Medium"/>
                <a:cs typeface="Roboto Medium"/>
              </a:defRPr>
            </a:lvl1pPr>
          </a:lstStyle>
          <a:p>
            <a:pPr lvl="0"/>
            <a:endParaRPr lang="en-US"/>
          </a:p>
        </p:txBody>
      </p:sp>
      <p:sp>
        <p:nvSpPr>
          <p:cNvPr id="4" name="Google Shape;200;p49">
            <a:extLst>
              <a:ext uri="{FF2B5EF4-FFF2-40B4-BE49-F238E27FC236}">
                <a16:creationId xmlns:a16="http://schemas.microsoft.com/office/drawing/2014/main" id="{0CAF82FC-8091-4ABD-4318-BF098B4E1574}"/>
              </a:ext>
            </a:extLst>
          </p:cNvPr>
          <p:cNvSpPr txBox="1"/>
          <p:nvPr/>
        </p:nvSpPr>
        <p:spPr>
          <a:xfrm>
            <a:off x="123873" y="4635422"/>
            <a:ext cx="517495" cy="321603"/>
          </a:xfrm>
          <a:prstGeom prst="rect">
            <a:avLst/>
          </a:prstGeom>
          <a:noFill/>
          <a:ln cap="flat">
            <a:noFill/>
          </a:ln>
        </p:spPr>
        <p:txBody>
          <a:bodyPr vert="horz" wrap="square" lIns="0" tIns="0" rIns="0" bIns="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300" b="0" i="0" u="none" strike="noStrike" kern="0" cap="none" spc="0" baseline="0">
                <a:solidFill>
                  <a:srgbClr val="FFFFFF"/>
                </a:solidFill>
                <a:uFillTx/>
                <a:latin typeface="Arial"/>
                <a:ea typeface="Arial"/>
                <a:cs typeface="Arial"/>
              </a:rPr>
              <a:t> </a:t>
            </a:r>
            <a:fld id="{B06A8C25-E71A-485A-98EF-9C488546C049}" type="slidenum">
              <a:t>‹#›</a:t>
            </a:fld>
            <a:endParaRPr sz="1300" b="0" i="0" u="none" strike="noStrike" kern="0" cap="none" spc="0" baseline="0">
              <a:solidFill>
                <a:srgbClr val="000000"/>
              </a:solidFill>
              <a:uFillTx/>
              <a:latin typeface="Arial"/>
              <a:ea typeface="Arial"/>
              <a:cs typeface="Arial"/>
            </a:endParaRPr>
          </a:p>
        </p:txBody>
      </p:sp>
      <p:pic>
        <p:nvPicPr>
          <p:cNvPr id="5" name="Google Shape;201;p49" descr="CDE logo">
            <a:extLst>
              <a:ext uri="{FF2B5EF4-FFF2-40B4-BE49-F238E27FC236}">
                <a16:creationId xmlns:a16="http://schemas.microsoft.com/office/drawing/2014/main" id="{8412D7BC-B2B6-ECBC-7E48-EE0FCC8157FE}"/>
              </a:ext>
            </a:extLst>
          </p:cNvPr>
          <p:cNvPicPr>
            <a:picLocks noChangeAspect="1"/>
          </p:cNvPicPr>
          <p:nvPr/>
        </p:nvPicPr>
        <p:blipFill>
          <a:blip r:embed="rId3">
            <a:alphaModFix/>
          </a:blip>
          <a:srcRect/>
          <a:stretch>
            <a:fillRect/>
          </a:stretch>
        </p:blipFill>
        <p:spPr>
          <a:xfrm>
            <a:off x="8002152" y="4518324"/>
            <a:ext cx="924421" cy="403396"/>
          </a:xfrm>
          <a:prstGeom prst="rect">
            <a:avLst/>
          </a:prstGeom>
          <a:noFill/>
          <a:ln cap="flat">
            <a:noFill/>
          </a:ln>
        </p:spPr>
      </p:pic>
      <p:sp>
        <p:nvSpPr>
          <p:cNvPr id="6" name="Google Shape;202;p49">
            <a:extLst>
              <a:ext uri="{FF2B5EF4-FFF2-40B4-BE49-F238E27FC236}">
                <a16:creationId xmlns:a16="http://schemas.microsoft.com/office/drawing/2014/main" id="{9D166550-B655-BADA-5B4C-6C4E764C019A}"/>
              </a:ext>
            </a:extLst>
          </p:cNvPr>
          <p:cNvSpPr txBox="1">
            <a:spLocks noGrp="1"/>
          </p:cNvSpPr>
          <p:nvPr>
            <p:ph type="sldNum" sz="quarter" idx="8"/>
          </p:nvPr>
        </p:nvSpPr>
        <p:spPr>
          <a:xfrm>
            <a:off x="8556781" y="4749850"/>
            <a:ext cx="548704" cy="393603"/>
          </a:xfrm>
        </p:spPr>
        <p:txBody>
          <a:bodyPr anchor="t"/>
          <a:lstStyle>
            <a:lvl1pPr>
              <a:defRPr sz="1300"/>
            </a:lvl1pPr>
          </a:lstStyle>
          <a:p>
            <a:pPr lvl="0"/>
            <a:fld id="{B6A47B8E-E302-49B4-A939-2B3661139EFA}" type="slidenum">
              <a:t>‹#›</a:t>
            </a:fld>
            <a:endParaRPr lang="en-US"/>
          </a:p>
        </p:txBody>
      </p:sp>
    </p:spTree>
    <p:extLst>
      <p:ext uri="{BB962C8B-B14F-4D97-AF65-F5344CB8AC3E}">
        <p14:creationId xmlns:p14="http://schemas.microsoft.com/office/powerpoint/2010/main" val="3208538098"/>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_AND_BODY_1_1_1_1_1_1_1_1_1_1_1_1_1">
    <p:spTree>
      <p:nvGrpSpPr>
        <p:cNvPr id="1" name=""/>
        <p:cNvGrpSpPr/>
        <p:nvPr/>
      </p:nvGrpSpPr>
      <p:grpSpPr>
        <a:xfrm>
          <a:off x="0" y="0"/>
          <a:ext cx="0" cy="0"/>
          <a:chOff x="0" y="0"/>
          <a:chExt cx="0" cy="0"/>
        </a:xfrm>
      </p:grpSpPr>
      <p:pic>
        <p:nvPicPr>
          <p:cNvPr id="2" name="Google Shape;204;p50" descr="Photo of high school students">
            <a:extLst>
              <a:ext uri="{FF2B5EF4-FFF2-40B4-BE49-F238E27FC236}">
                <a16:creationId xmlns:a16="http://schemas.microsoft.com/office/drawing/2014/main" id="{7822ADA6-025E-8FC4-C53A-AC5A70E6CDCD}"/>
              </a:ext>
            </a:extLst>
          </p:cNvPr>
          <p:cNvPicPr>
            <a:picLocks noChangeAspect="1"/>
          </p:cNvPicPr>
          <p:nvPr/>
        </p:nvPicPr>
        <p:blipFill>
          <a:blip r:embed="rId2">
            <a:alphaModFix/>
          </a:blip>
          <a:srcRect/>
          <a:stretch>
            <a:fillRect/>
          </a:stretch>
        </p:blipFill>
        <p:spPr>
          <a:xfrm>
            <a:off x="0" y="0"/>
            <a:ext cx="9144009" cy="5143499"/>
          </a:xfrm>
          <a:prstGeom prst="rect">
            <a:avLst/>
          </a:prstGeom>
          <a:noFill/>
          <a:ln cap="flat">
            <a:noFill/>
          </a:ln>
        </p:spPr>
      </p:pic>
      <p:sp>
        <p:nvSpPr>
          <p:cNvPr id="3" name="Google Shape;205;p50">
            <a:extLst>
              <a:ext uri="{FF2B5EF4-FFF2-40B4-BE49-F238E27FC236}">
                <a16:creationId xmlns:a16="http://schemas.microsoft.com/office/drawing/2014/main" id="{93026E49-4900-7EF8-69D0-BA6DA9439C64}"/>
              </a:ext>
            </a:extLst>
          </p:cNvPr>
          <p:cNvSpPr txBox="1">
            <a:spLocks noGrp="1"/>
          </p:cNvSpPr>
          <p:nvPr>
            <p:ph type="title"/>
          </p:nvPr>
        </p:nvSpPr>
        <p:spPr>
          <a:xfrm>
            <a:off x="0" y="3361599"/>
            <a:ext cx="9144000" cy="666597"/>
          </a:xfrm>
          <a:solidFill>
            <a:srgbClr val="488BC9"/>
          </a:solidFill>
        </p:spPr>
        <p:txBody>
          <a:bodyPr anchorCtr="1"/>
          <a:lstStyle>
            <a:lvl1pPr algn="ctr">
              <a:defRPr>
                <a:solidFill>
                  <a:srgbClr val="FFFFFF"/>
                </a:solidFill>
                <a:latin typeface="Roboto Medium"/>
                <a:ea typeface="Roboto Medium"/>
                <a:cs typeface="Roboto Medium"/>
              </a:defRPr>
            </a:lvl1pPr>
          </a:lstStyle>
          <a:p>
            <a:pPr lvl="0"/>
            <a:endParaRPr lang="en-US"/>
          </a:p>
        </p:txBody>
      </p:sp>
      <p:sp>
        <p:nvSpPr>
          <p:cNvPr id="4" name="Google Shape;206;p50">
            <a:extLst>
              <a:ext uri="{FF2B5EF4-FFF2-40B4-BE49-F238E27FC236}">
                <a16:creationId xmlns:a16="http://schemas.microsoft.com/office/drawing/2014/main" id="{71403CEA-C0F2-FEE0-DF3D-F081ABEDA6A4}"/>
              </a:ext>
            </a:extLst>
          </p:cNvPr>
          <p:cNvSpPr txBox="1"/>
          <p:nvPr/>
        </p:nvSpPr>
        <p:spPr>
          <a:xfrm>
            <a:off x="123873" y="4635422"/>
            <a:ext cx="517495" cy="321603"/>
          </a:xfrm>
          <a:prstGeom prst="rect">
            <a:avLst/>
          </a:prstGeom>
          <a:noFill/>
          <a:ln cap="flat">
            <a:noFill/>
          </a:ln>
        </p:spPr>
        <p:txBody>
          <a:bodyPr vert="horz" wrap="square" lIns="0" tIns="0" rIns="0" bIns="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300" b="0" i="0" u="none" strike="noStrike" kern="0" cap="none" spc="0" baseline="0">
                <a:solidFill>
                  <a:srgbClr val="FFFFFF"/>
                </a:solidFill>
                <a:uFillTx/>
                <a:latin typeface="Arial"/>
                <a:ea typeface="Arial"/>
                <a:cs typeface="Arial"/>
              </a:rPr>
              <a:t> </a:t>
            </a:r>
            <a:fld id="{905D6DC2-A2B2-4C00-BE47-56E9C54BA981}" type="slidenum">
              <a:t>‹#›</a:t>
            </a:fld>
            <a:endParaRPr sz="1300" b="0" i="0" u="none" strike="noStrike" kern="0" cap="none" spc="0" baseline="0">
              <a:solidFill>
                <a:srgbClr val="FFFFFF"/>
              </a:solidFill>
              <a:uFillTx/>
              <a:latin typeface="Arial"/>
              <a:ea typeface="Arial"/>
              <a:cs typeface="Arial"/>
            </a:endParaRPr>
          </a:p>
        </p:txBody>
      </p:sp>
      <p:pic>
        <p:nvPicPr>
          <p:cNvPr id="5" name="Google Shape;207;p50" descr="CDE logo">
            <a:extLst>
              <a:ext uri="{FF2B5EF4-FFF2-40B4-BE49-F238E27FC236}">
                <a16:creationId xmlns:a16="http://schemas.microsoft.com/office/drawing/2014/main" id="{42B9906C-D31B-2ED5-F71D-0F2B0D371626}"/>
              </a:ext>
            </a:extLst>
          </p:cNvPr>
          <p:cNvPicPr>
            <a:picLocks noChangeAspect="1"/>
          </p:cNvPicPr>
          <p:nvPr/>
        </p:nvPicPr>
        <p:blipFill>
          <a:blip r:embed="rId3">
            <a:alphaModFix/>
          </a:blip>
          <a:srcRect/>
          <a:stretch>
            <a:fillRect/>
          </a:stretch>
        </p:blipFill>
        <p:spPr>
          <a:xfrm>
            <a:off x="8002152" y="4518324"/>
            <a:ext cx="924421" cy="403396"/>
          </a:xfrm>
          <a:prstGeom prst="rect">
            <a:avLst/>
          </a:prstGeom>
          <a:noFill/>
          <a:ln cap="flat">
            <a:noFill/>
          </a:ln>
        </p:spPr>
      </p:pic>
      <p:sp>
        <p:nvSpPr>
          <p:cNvPr id="6" name="Google Shape;208;p50">
            <a:extLst>
              <a:ext uri="{FF2B5EF4-FFF2-40B4-BE49-F238E27FC236}">
                <a16:creationId xmlns:a16="http://schemas.microsoft.com/office/drawing/2014/main" id="{EEAD8A97-3FAB-8EA0-7C84-C85290515902}"/>
              </a:ext>
            </a:extLst>
          </p:cNvPr>
          <p:cNvSpPr txBox="1">
            <a:spLocks noGrp="1"/>
          </p:cNvSpPr>
          <p:nvPr>
            <p:ph type="sldNum" sz="quarter" idx="8"/>
          </p:nvPr>
        </p:nvSpPr>
        <p:spPr>
          <a:xfrm>
            <a:off x="8556781" y="4749850"/>
            <a:ext cx="548704" cy="393603"/>
          </a:xfrm>
        </p:spPr>
        <p:txBody>
          <a:bodyPr anchor="t"/>
          <a:lstStyle>
            <a:lvl1pPr>
              <a:defRPr sz="1300"/>
            </a:lvl1pPr>
          </a:lstStyle>
          <a:p>
            <a:pPr lvl="0"/>
            <a:fld id="{383A0561-FB64-4DF3-9FEC-EA84869CF830}" type="slidenum">
              <a:t>‹#›</a:t>
            </a:fld>
            <a:endParaRPr lang="en-US"/>
          </a:p>
        </p:txBody>
      </p:sp>
    </p:spTree>
    <p:extLst>
      <p:ext uri="{BB962C8B-B14F-4D97-AF65-F5344CB8AC3E}">
        <p14:creationId xmlns:p14="http://schemas.microsoft.com/office/powerpoint/2010/main" val="1041008184"/>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_AND_BODY_1_1_1_1_1_1_1_1_1_1_1_1_1_1_2">
    <p:spTree>
      <p:nvGrpSpPr>
        <p:cNvPr id="1" name=""/>
        <p:cNvGrpSpPr/>
        <p:nvPr/>
      </p:nvGrpSpPr>
      <p:grpSpPr>
        <a:xfrm>
          <a:off x="0" y="0"/>
          <a:ext cx="0" cy="0"/>
          <a:chOff x="0" y="0"/>
          <a:chExt cx="0" cy="0"/>
        </a:xfrm>
      </p:grpSpPr>
      <p:pic>
        <p:nvPicPr>
          <p:cNvPr id="2" name="Google Shape;228;p54" descr="Photo of middle school student">
            <a:extLst>
              <a:ext uri="{FF2B5EF4-FFF2-40B4-BE49-F238E27FC236}">
                <a16:creationId xmlns:a16="http://schemas.microsoft.com/office/drawing/2014/main" id="{946D212B-2472-0C0B-FF67-B11C33663606}"/>
              </a:ext>
            </a:extLst>
          </p:cNvPr>
          <p:cNvPicPr>
            <a:picLocks noChangeAspect="1"/>
          </p:cNvPicPr>
          <p:nvPr/>
        </p:nvPicPr>
        <p:blipFill>
          <a:blip r:embed="rId2">
            <a:alphaModFix/>
          </a:blip>
          <a:srcRect/>
          <a:stretch>
            <a:fillRect/>
          </a:stretch>
        </p:blipFill>
        <p:spPr>
          <a:xfrm>
            <a:off x="0" y="0"/>
            <a:ext cx="9144009" cy="5143499"/>
          </a:xfrm>
          <a:prstGeom prst="rect">
            <a:avLst/>
          </a:prstGeom>
          <a:noFill/>
          <a:ln cap="flat">
            <a:noFill/>
          </a:ln>
        </p:spPr>
      </p:pic>
      <p:sp>
        <p:nvSpPr>
          <p:cNvPr id="3" name="Google Shape;229;p54">
            <a:extLst>
              <a:ext uri="{FF2B5EF4-FFF2-40B4-BE49-F238E27FC236}">
                <a16:creationId xmlns:a16="http://schemas.microsoft.com/office/drawing/2014/main" id="{583D2D40-6DAD-0C43-E4CE-15F1D9926AEB}"/>
              </a:ext>
            </a:extLst>
          </p:cNvPr>
          <p:cNvSpPr txBox="1">
            <a:spLocks noGrp="1"/>
          </p:cNvSpPr>
          <p:nvPr>
            <p:ph type="title"/>
          </p:nvPr>
        </p:nvSpPr>
        <p:spPr>
          <a:xfrm>
            <a:off x="0" y="3361599"/>
            <a:ext cx="9144000" cy="666597"/>
          </a:xfrm>
          <a:solidFill>
            <a:srgbClr val="488BC9"/>
          </a:solidFill>
        </p:spPr>
        <p:txBody>
          <a:bodyPr anchorCtr="1"/>
          <a:lstStyle>
            <a:lvl1pPr algn="ctr">
              <a:defRPr>
                <a:solidFill>
                  <a:srgbClr val="FFFFFF"/>
                </a:solidFill>
                <a:latin typeface="Roboto Medium"/>
                <a:ea typeface="Roboto Medium"/>
                <a:cs typeface="Roboto Medium"/>
              </a:defRPr>
            </a:lvl1pPr>
          </a:lstStyle>
          <a:p>
            <a:pPr lvl="0"/>
            <a:endParaRPr lang="en-US"/>
          </a:p>
        </p:txBody>
      </p:sp>
      <p:sp>
        <p:nvSpPr>
          <p:cNvPr id="4" name="Google Shape;230;p54">
            <a:extLst>
              <a:ext uri="{FF2B5EF4-FFF2-40B4-BE49-F238E27FC236}">
                <a16:creationId xmlns:a16="http://schemas.microsoft.com/office/drawing/2014/main" id="{6C7DB1D6-5AB1-24B5-597C-BF944061FB2D}"/>
              </a:ext>
            </a:extLst>
          </p:cNvPr>
          <p:cNvSpPr txBox="1"/>
          <p:nvPr/>
        </p:nvSpPr>
        <p:spPr>
          <a:xfrm>
            <a:off x="123873" y="4635422"/>
            <a:ext cx="517495" cy="321603"/>
          </a:xfrm>
          <a:prstGeom prst="rect">
            <a:avLst/>
          </a:prstGeom>
          <a:noFill/>
          <a:ln cap="flat">
            <a:noFill/>
          </a:ln>
        </p:spPr>
        <p:txBody>
          <a:bodyPr vert="horz" wrap="square" lIns="0" tIns="0" rIns="0" bIns="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300" b="0" i="0" u="none" strike="noStrike" kern="0" cap="none" spc="0" baseline="0">
                <a:solidFill>
                  <a:srgbClr val="FFFFFF"/>
                </a:solidFill>
                <a:uFillTx/>
                <a:latin typeface="Arial"/>
                <a:ea typeface="Arial"/>
                <a:cs typeface="Arial"/>
              </a:rPr>
              <a:t> </a:t>
            </a:r>
            <a:fld id="{6534F0CA-D646-4591-869A-F835728D4243}" type="slidenum">
              <a:t>‹#›</a:t>
            </a:fld>
            <a:endParaRPr sz="1300" b="0" i="0" u="none" strike="noStrike" kern="0" cap="none" spc="0" baseline="0">
              <a:solidFill>
                <a:srgbClr val="FFFFFF"/>
              </a:solidFill>
              <a:uFillTx/>
              <a:latin typeface="Arial"/>
              <a:ea typeface="Arial"/>
              <a:cs typeface="Arial"/>
            </a:endParaRPr>
          </a:p>
        </p:txBody>
      </p:sp>
      <p:pic>
        <p:nvPicPr>
          <p:cNvPr id="5" name="Google Shape;231;p54" descr="CDE logo">
            <a:extLst>
              <a:ext uri="{FF2B5EF4-FFF2-40B4-BE49-F238E27FC236}">
                <a16:creationId xmlns:a16="http://schemas.microsoft.com/office/drawing/2014/main" id="{F01B5CE7-F207-D742-2EA2-0BA46D7ED9D3}"/>
              </a:ext>
            </a:extLst>
          </p:cNvPr>
          <p:cNvPicPr>
            <a:picLocks noChangeAspect="1"/>
          </p:cNvPicPr>
          <p:nvPr/>
        </p:nvPicPr>
        <p:blipFill>
          <a:blip r:embed="rId3">
            <a:alphaModFix/>
          </a:blip>
          <a:srcRect/>
          <a:stretch>
            <a:fillRect/>
          </a:stretch>
        </p:blipFill>
        <p:spPr>
          <a:xfrm>
            <a:off x="8002152" y="4518324"/>
            <a:ext cx="924421" cy="403396"/>
          </a:xfrm>
          <a:prstGeom prst="rect">
            <a:avLst/>
          </a:prstGeom>
          <a:noFill/>
          <a:ln cap="flat">
            <a:noFill/>
          </a:ln>
        </p:spPr>
      </p:pic>
      <p:sp>
        <p:nvSpPr>
          <p:cNvPr id="6" name="Google Shape;232;p54">
            <a:extLst>
              <a:ext uri="{FF2B5EF4-FFF2-40B4-BE49-F238E27FC236}">
                <a16:creationId xmlns:a16="http://schemas.microsoft.com/office/drawing/2014/main" id="{9B41C06D-68E6-4A0F-B265-53A95954D7EE}"/>
              </a:ext>
            </a:extLst>
          </p:cNvPr>
          <p:cNvSpPr txBox="1">
            <a:spLocks noGrp="1"/>
          </p:cNvSpPr>
          <p:nvPr>
            <p:ph type="sldNum" sz="quarter" idx="8"/>
          </p:nvPr>
        </p:nvSpPr>
        <p:spPr>
          <a:xfrm>
            <a:off x="8556781" y="4749850"/>
            <a:ext cx="548704" cy="393603"/>
          </a:xfrm>
        </p:spPr>
        <p:txBody>
          <a:bodyPr anchor="t"/>
          <a:lstStyle>
            <a:lvl1pPr>
              <a:defRPr sz="1300"/>
            </a:lvl1pPr>
          </a:lstStyle>
          <a:p>
            <a:pPr lvl="0"/>
            <a:fld id="{2245755E-A36A-48FA-A072-7AF49750FCE8}" type="slidenum">
              <a:t>‹#›</a:t>
            </a:fld>
            <a:endParaRPr lang="en-US"/>
          </a:p>
        </p:txBody>
      </p:sp>
    </p:spTree>
    <p:extLst>
      <p:ext uri="{BB962C8B-B14F-4D97-AF65-F5344CB8AC3E}">
        <p14:creationId xmlns:p14="http://schemas.microsoft.com/office/powerpoint/2010/main" val="1400630996"/>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ECTION_HEADER_1_1_1">
    <p:spTree>
      <p:nvGrpSpPr>
        <p:cNvPr id="1" name=""/>
        <p:cNvGrpSpPr/>
        <p:nvPr/>
      </p:nvGrpSpPr>
      <p:grpSpPr>
        <a:xfrm>
          <a:off x="0" y="0"/>
          <a:ext cx="0" cy="0"/>
          <a:chOff x="0" y="0"/>
          <a:chExt cx="0" cy="0"/>
        </a:xfrm>
      </p:grpSpPr>
      <p:sp>
        <p:nvSpPr>
          <p:cNvPr id="2" name="Google Shape;246;p32">
            <a:extLst>
              <a:ext uri="{FF2B5EF4-FFF2-40B4-BE49-F238E27FC236}">
                <a16:creationId xmlns:a16="http://schemas.microsoft.com/office/drawing/2014/main" id="{A74C7ACD-2D0E-679C-C955-45390B57DB9D}"/>
              </a:ext>
            </a:extLst>
          </p:cNvPr>
          <p:cNvSpPr txBox="1">
            <a:spLocks noGrp="1"/>
          </p:cNvSpPr>
          <p:nvPr>
            <p:ph type="sldNum" sz="quarter" idx="8"/>
          </p:nvPr>
        </p:nvSpPr>
        <p:spPr/>
        <p:txBody>
          <a:bodyPr/>
          <a:lstStyle>
            <a:lvl1pPr>
              <a:defRPr/>
            </a:lvl1pPr>
          </a:lstStyle>
          <a:p>
            <a:pPr lvl="0"/>
            <a:fld id="{B6D3AE16-360B-4E1A-AF72-74DBCCBBE249}" type="slidenum">
              <a:t>‹#›</a:t>
            </a:fld>
            <a:endParaRPr lang="en-US"/>
          </a:p>
        </p:txBody>
      </p:sp>
      <p:pic>
        <p:nvPicPr>
          <p:cNvPr id="3" name="Google Shape;247;p32" descr="&quot;&quot;">
            <a:extLst>
              <a:ext uri="{FF2B5EF4-FFF2-40B4-BE49-F238E27FC236}">
                <a16:creationId xmlns:a16="http://schemas.microsoft.com/office/drawing/2014/main" id="{8AFCFC5A-B22A-4B93-41B4-29DFBA8F0F74}"/>
              </a:ext>
            </a:extLst>
          </p:cNvPr>
          <p:cNvPicPr>
            <a:picLocks noChangeAspect="1"/>
          </p:cNvPicPr>
          <p:nvPr/>
        </p:nvPicPr>
        <p:blipFill>
          <a:blip r:embed="rId2">
            <a:alphaModFix/>
          </a:blip>
          <a:srcRect/>
          <a:stretch>
            <a:fillRect/>
          </a:stretch>
        </p:blipFill>
        <p:spPr>
          <a:xfrm>
            <a:off x="0" y="4320695"/>
            <a:ext cx="9144000" cy="830458"/>
          </a:xfrm>
          <a:prstGeom prst="rect">
            <a:avLst/>
          </a:prstGeom>
          <a:noFill/>
          <a:ln cap="flat">
            <a:noFill/>
          </a:ln>
        </p:spPr>
      </p:pic>
      <p:sp>
        <p:nvSpPr>
          <p:cNvPr id="4" name="Google Shape;248;p32">
            <a:extLst>
              <a:ext uri="{FF2B5EF4-FFF2-40B4-BE49-F238E27FC236}">
                <a16:creationId xmlns:a16="http://schemas.microsoft.com/office/drawing/2014/main" id="{88318AA8-CC6A-E5E3-79BA-BC7DC520B9C2}"/>
              </a:ext>
            </a:extLst>
          </p:cNvPr>
          <p:cNvSpPr txBox="1"/>
          <p:nvPr/>
        </p:nvSpPr>
        <p:spPr>
          <a:xfrm>
            <a:off x="311700" y="708074"/>
            <a:ext cx="5556598" cy="487795"/>
          </a:xfrm>
          <a:prstGeom prst="rect">
            <a:avLst/>
          </a:prstGeom>
          <a:noFill/>
          <a:ln cap="flat">
            <a:noFill/>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600" b="1" i="0" u="none" strike="noStrike" kern="0" cap="none" spc="0" baseline="0">
                <a:solidFill>
                  <a:srgbClr val="EF7521"/>
                </a:solidFill>
                <a:uFillTx/>
                <a:latin typeface="Roboto"/>
                <a:ea typeface="Roboto"/>
                <a:cs typeface="Roboto"/>
              </a:rPr>
              <a:t>Our Vision test test</a:t>
            </a:r>
            <a:endParaRPr lang="en-US" sz="1200" b="0" i="0" u="none" strike="noStrike" kern="0" cap="none" spc="0" baseline="0">
              <a:solidFill>
                <a:srgbClr val="EF7521"/>
              </a:solidFill>
              <a:uFillTx/>
              <a:latin typeface="Roboto"/>
              <a:ea typeface="Roboto"/>
              <a:cs typeface="Roboto"/>
            </a:endParaRPr>
          </a:p>
          <a:p>
            <a:pPr marL="0" marR="0" lvl="0" indent="0" algn="l" defTabSz="914400" rtl="0" fontAlgn="auto" hangingPunct="1">
              <a:lnSpc>
                <a:spcPct val="100000"/>
              </a:lnSpc>
              <a:spcBef>
                <a:spcPts val="200"/>
              </a:spcBef>
              <a:spcAft>
                <a:spcPts val="0"/>
              </a:spcAft>
              <a:buNone/>
              <a:tabLst/>
              <a:defRPr sz="1800" b="0" i="0" u="none" strike="noStrike" kern="0" cap="none" spc="0" baseline="0">
                <a:solidFill>
                  <a:srgbClr val="000000"/>
                </a:solidFill>
                <a:uFillTx/>
              </a:defRPr>
            </a:pPr>
            <a:r>
              <a:rPr lang="en-US" sz="1000" b="0" i="0" u="none" strike="noStrike" kern="0" cap="none" spc="0" baseline="0">
                <a:solidFill>
                  <a:srgbClr val="000000"/>
                </a:solidFill>
                <a:uFillTx/>
                <a:latin typeface="Roboto"/>
                <a:ea typeface="Roboto"/>
                <a:cs typeface="Roboto"/>
              </a:rPr>
              <a:t>To create an equitable educational environment where </a:t>
            </a:r>
            <a:r>
              <a:rPr lang="en-US" sz="1000" b="0" i="1" u="none" strike="noStrike" kern="0" cap="none" spc="0" baseline="0">
                <a:solidFill>
                  <a:srgbClr val="000000"/>
                </a:solidFill>
                <a:uFillTx/>
                <a:latin typeface="Roboto"/>
                <a:ea typeface="Roboto"/>
                <a:cs typeface="Roboto"/>
              </a:rPr>
              <a:t>all</a:t>
            </a:r>
            <a:r>
              <a:rPr lang="en-US" sz="1000" b="0" i="0" u="none" strike="noStrike" kern="0" cap="none" spc="0" baseline="0">
                <a:solidFill>
                  <a:srgbClr val="000000"/>
                </a:solidFill>
                <a:uFillTx/>
                <a:latin typeface="Roboto"/>
                <a:ea typeface="Roboto"/>
                <a:cs typeface="Roboto"/>
              </a:rPr>
              <a:t> students and staff in Colorado thrive</a:t>
            </a:r>
            <a:endParaRPr lang="en-US" sz="2000" b="0" i="0" u="none" strike="noStrike" kern="0" cap="none" spc="0" baseline="0">
              <a:solidFill>
                <a:srgbClr val="000000"/>
              </a:solidFill>
              <a:uFillTx/>
              <a:latin typeface="Rockwell"/>
              <a:ea typeface="Rockwell"/>
              <a:cs typeface="Rockwell"/>
            </a:endParaRPr>
          </a:p>
        </p:txBody>
      </p:sp>
      <p:cxnSp>
        <p:nvCxnSpPr>
          <p:cNvPr id="5" name="Google Shape;249;p32" descr="&quot;&quot;">
            <a:extLst>
              <a:ext uri="{FF2B5EF4-FFF2-40B4-BE49-F238E27FC236}">
                <a16:creationId xmlns:a16="http://schemas.microsoft.com/office/drawing/2014/main" id="{F0BD5EFA-884D-CE7A-94FB-0C6E190CC34E}"/>
              </a:ext>
            </a:extLst>
          </p:cNvPr>
          <p:cNvCxnSpPr/>
          <p:nvPr/>
        </p:nvCxnSpPr>
        <p:spPr>
          <a:xfrm>
            <a:off x="-160102" y="1282345"/>
            <a:ext cx="8989502" cy="0"/>
          </a:xfrm>
          <a:prstGeom prst="straightConnector1">
            <a:avLst/>
          </a:prstGeom>
          <a:noFill/>
          <a:ln w="9528" cap="flat">
            <a:solidFill>
              <a:srgbClr val="EF7521"/>
            </a:solidFill>
            <a:custDash>
              <a:ds d="100000" sp="299906"/>
            </a:custDash>
            <a:round/>
          </a:ln>
        </p:spPr>
      </p:cxnSp>
      <p:sp>
        <p:nvSpPr>
          <p:cNvPr id="6" name="Google Shape;250;p32">
            <a:extLst>
              <a:ext uri="{FF2B5EF4-FFF2-40B4-BE49-F238E27FC236}">
                <a16:creationId xmlns:a16="http://schemas.microsoft.com/office/drawing/2014/main" id="{1AC2709B-3F9A-C0B0-C9A0-6981585BE86C}"/>
              </a:ext>
            </a:extLst>
          </p:cNvPr>
          <p:cNvSpPr txBox="1"/>
          <p:nvPr/>
        </p:nvSpPr>
        <p:spPr>
          <a:xfrm>
            <a:off x="3249137" y="1630850"/>
            <a:ext cx="1600200" cy="643801"/>
          </a:xfrm>
          <a:prstGeom prst="rect">
            <a:avLst/>
          </a:prstGeom>
          <a:noFill/>
          <a:ln cap="flat">
            <a:noFill/>
          </a:ln>
        </p:spPr>
        <p:txBody>
          <a:bodyPr vert="horz" wrap="square" lIns="0" tIns="0" rIns="0" bIns="0" anchor="t" anchorCtr="0" compatLnSpc="1">
            <a:noAutofit/>
          </a:bodyPr>
          <a:lstStyle/>
          <a:p>
            <a:pPr marL="114300" marR="0" lvl="0" indent="-11430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100" b="0" i="0" u="none" strike="noStrike" kern="0" cap="none" spc="0" baseline="0">
                <a:solidFill>
                  <a:srgbClr val="EF7521"/>
                </a:solidFill>
                <a:uFillTx/>
                <a:latin typeface="Roboto Medium"/>
                <a:ea typeface="Roboto Medium"/>
                <a:cs typeface="Roboto Medium"/>
              </a:rPr>
              <a:t>&gt; SERVE</a:t>
            </a:r>
            <a:endParaRPr lang="en-US" sz="1100" b="0" i="0" u="none" strike="noStrike" kern="0" cap="none" spc="0" baseline="0">
              <a:solidFill>
                <a:srgbClr val="EF7521"/>
              </a:solidFill>
              <a:uFillTx/>
              <a:latin typeface="Arial"/>
              <a:ea typeface="Arial"/>
              <a:cs typeface="Arial"/>
            </a:endParaRPr>
          </a:p>
          <a:p>
            <a:pPr marL="137160" marR="0" lvl="0" indent="0" algn="l" defTabSz="914400" rtl="0" fontAlgn="auto" hangingPunct="1">
              <a:lnSpc>
                <a:spcPct val="100000"/>
              </a:lnSpc>
              <a:spcBef>
                <a:spcPts val="100"/>
              </a:spcBef>
              <a:spcAft>
                <a:spcPts val="500"/>
              </a:spcAft>
              <a:buNone/>
              <a:tabLst/>
              <a:defRPr sz="1800" b="0" i="0" u="none" strike="noStrike" kern="0" cap="none" spc="0" baseline="0">
                <a:solidFill>
                  <a:srgbClr val="000000"/>
                </a:solidFill>
                <a:uFillTx/>
              </a:defRPr>
            </a:pPr>
            <a:r>
              <a:rPr lang="en-US" sz="1000" b="0" i="0" u="none" strike="noStrike" kern="0" cap="none" spc="0" baseline="0">
                <a:solidFill>
                  <a:srgbClr val="000000"/>
                </a:solidFill>
                <a:uFillTx/>
                <a:latin typeface="Roboto"/>
                <a:ea typeface="Roboto"/>
                <a:cs typeface="Roboto"/>
              </a:rPr>
              <a:t>Provide actionable support to local educational agencies</a:t>
            </a:r>
          </a:p>
        </p:txBody>
      </p:sp>
      <p:sp>
        <p:nvSpPr>
          <p:cNvPr id="7" name="Google Shape;251;p32">
            <a:extLst>
              <a:ext uri="{FF2B5EF4-FFF2-40B4-BE49-F238E27FC236}">
                <a16:creationId xmlns:a16="http://schemas.microsoft.com/office/drawing/2014/main" id="{56BCA544-3EF3-EECC-4818-A1FAC73279A0}"/>
              </a:ext>
            </a:extLst>
          </p:cNvPr>
          <p:cNvSpPr txBox="1"/>
          <p:nvPr/>
        </p:nvSpPr>
        <p:spPr>
          <a:xfrm>
            <a:off x="5239164" y="1630850"/>
            <a:ext cx="1600200" cy="674699"/>
          </a:xfrm>
          <a:prstGeom prst="rect">
            <a:avLst/>
          </a:prstGeom>
          <a:noFill/>
          <a:ln cap="flat">
            <a:noFill/>
          </a:ln>
        </p:spPr>
        <p:txBody>
          <a:bodyPr vert="horz" wrap="square" lIns="0" tIns="0" rIns="0" bIns="0" anchor="t" anchorCtr="0" compatLnSpc="1">
            <a:spAutoFit/>
          </a:bodyPr>
          <a:lstStyle/>
          <a:p>
            <a:pPr marL="114300" marR="0" lvl="0" indent="-11430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300" b="0" i="0" u="none" strike="noStrike" kern="0" cap="none" spc="0" baseline="0">
                <a:solidFill>
                  <a:srgbClr val="EF7521"/>
                </a:solidFill>
                <a:uFillTx/>
                <a:latin typeface="Roboto Medium"/>
                <a:ea typeface="Roboto Medium"/>
                <a:cs typeface="Roboto Medium"/>
              </a:rPr>
              <a:t>&gt; </a:t>
            </a:r>
            <a:r>
              <a:rPr lang="en-US" sz="1100" b="0" i="0" u="none" strike="noStrike" kern="0" cap="none" spc="0" baseline="0">
                <a:solidFill>
                  <a:srgbClr val="EF7521"/>
                </a:solidFill>
                <a:uFillTx/>
                <a:latin typeface="Roboto Medium"/>
                <a:ea typeface="Roboto Medium"/>
                <a:cs typeface="Roboto Medium"/>
              </a:rPr>
              <a:t>GUIDE</a:t>
            </a:r>
            <a:endParaRPr lang="en-US" sz="1400" b="1" i="0" u="none" strike="noStrike" kern="0" cap="none" spc="0" baseline="0">
              <a:solidFill>
                <a:srgbClr val="EF7521"/>
              </a:solidFill>
              <a:uFillTx/>
              <a:latin typeface="Arial"/>
              <a:ea typeface="Arial"/>
              <a:cs typeface="Arial"/>
            </a:endParaRPr>
          </a:p>
          <a:p>
            <a:pPr marL="137160" marR="0" lvl="0" indent="0" algn="l" defTabSz="914400" rtl="0" fontAlgn="auto" hangingPunct="1">
              <a:lnSpc>
                <a:spcPct val="100000"/>
              </a:lnSpc>
              <a:spcBef>
                <a:spcPts val="100"/>
              </a:spcBef>
              <a:spcAft>
                <a:spcPts val="300"/>
              </a:spcAft>
              <a:buNone/>
              <a:tabLst/>
              <a:defRPr sz="1800" b="0" i="0" u="none" strike="noStrike" kern="0" cap="none" spc="0" baseline="0">
                <a:solidFill>
                  <a:srgbClr val="000000"/>
                </a:solidFill>
                <a:uFillTx/>
              </a:defRPr>
            </a:pPr>
            <a:r>
              <a:rPr lang="en-US" sz="1000" b="0" i="0" u="none" strike="noStrike" kern="0" cap="none" spc="0" baseline="0">
                <a:solidFill>
                  <a:srgbClr val="000000"/>
                </a:solidFill>
                <a:uFillTx/>
                <a:latin typeface="Roboto"/>
                <a:ea typeface="Roboto"/>
                <a:cs typeface="Roboto"/>
              </a:rPr>
              <a:t>Implement policy and legislation in an effective way </a:t>
            </a:r>
          </a:p>
        </p:txBody>
      </p:sp>
      <p:sp>
        <p:nvSpPr>
          <p:cNvPr id="8" name="Google Shape;252;p32">
            <a:extLst>
              <a:ext uri="{FF2B5EF4-FFF2-40B4-BE49-F238E27FC236}">
                <a16:creationId xmlns:a16="http://schemas.microsoft.com/office/drawing/2014/main" id="{6763E79F-5569-19B3-0110-87827024C510}"/>
              </a:ext>
            </a:extLst>
          </p:cNvPr>
          <p:cNvSpPr txBox="1"/>
          <p:nvPr/>
        </p:nvSpPr>
        <p:spPr>
          <a:xfrm>
            <a:off x="7229200" y="1630850"/>
            <a:ext cx="1600200" cy="643801"/>
          </a:xfrm>
          <a:prstGeom prst="rect">
            <a:avLst/>
          </a:prstGeom>
          <a:noFill/>
          <a:ln cap="flat">
            <a:noFill/>
          </a:ln>
        </p:spPr>
        <p:txBody>
          <a:bodyPr vert="horz" wrap="square" lIns="0" tIns="0" rIns="0" bIns="0" anchor="t" anchorCtr="0" compatLnSpc="1">
            <a:spAutoFit/>
          </a:bodyPr>
          <a:lstStyle/>
          <a:p>
            <a:pPr marL="114300" marR="0" lvl="0" indent="-11430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100" b="0" i="0" u="none" strike="noStrike" kern="0" cap="none" spc="0" baseline="0">
                <a:solidFill>
                  <a:srgbClr val="EF7521"/>
                </a:solidFill>
                <a:uFillTx/>
                <a:latin typeface="Roboto Medium"/>
                <a:ea typeface="Roboto Medium"/>
                <a:cs typeface="Roboto Medium"/>
              </a:rPr>
              <a:t>&gt; ELEVATE</a:t>
            </a:r>
            <a:endParaRPr lang="en-US" sz="1400" b="1" i="0" u="none" strike="noStrike" kern="0" cap="none" spc="0" baseline="0">
              <a:solidFill>
                <a:srgbClr val="EF7521"/>
              </a:solidFill>
              <a:uFillTx/>
              <a:latin typeface="Arial"/>
              <a:ea typeface="Arial"/>
              <a:cs typeface="Arial"/>
            </a:endParaRPr>
          </a:p>
          <a:p>
            <a:pPr marL="137160" marR="0" lvl="0" indent="0" algn="l" defTabSz="914400" rtl="0" fontAlgn="auto" hangingPunct="1">
              <a:lnSpc>
                <a:spcPct val="100000"/>
              </a:lnSpc>
              <a:spcBef>
                <a:spcPts val="100"/>
              </a:spcBef>
              <a:spcAft>
                <a:spcPts val="300"/>
              </a:spcAft>
              <a:buNone/>
              <a:tabLst/>
              <a:defRPr sz="1800" b="0" i="0" u="none" strike="noStrike" kern="0" cap="none" spc="0" baseline="0">
                <a:solidFill>
                  <a:srgbClr val="000000"/>
                </a:solidFill>
                <a:uFillTx/>
              </a:defRPr>
            </a:pPr>
            <a:r>
              <a:rPr lang="en-US" sz="1000" b="0" i="0" u="none" strike="noStrike" kern="0" cap="none" spc="0" baseline="0">
                <a:solidFill>
                  <a:srgbClr val="000000"/>
                </a:solidFill>
                <a:uFillTx/>
                <a:latin typeface="Roboto"/>
                <a:ea typeface="Roboto"/>
                <a:cs typeface="Roboto"/>
              </a:rPr>
              <a:t>Share the experiences of local educational agencies and students</a:t>
            </a:r>
          </a:p>
        </p:txBody>
      </p:sp>
      <p:sp>
        <p:nvSpPr>
          <p:cNvPr id="9" name="Google Shape;253;p32">
            <a:extLst>
              <a:ext uri="{FF2B5EF4-FFF2-40B4-BE49-F238E27FC236}">
                <a16:creationId xmlns:a16="http://schemas.microsoft.com/office/drawing/2014/main" id="{F66A35CA-7A06-9F28-8BA4-08838F616034}"/>
              </a:ext>
            </a:extLst>
          </p:cNvPr>
          <p:cNvSpPr txBox="1"/>
          <p:nvPr/>
        </p:nvSpPr>
        <p:spPr>
          <a:xfrm>
            <a:off x="311700" y="1368829"/>
            <a:ext cx="2547600" cy="733796"/>
          </a:xfrm>
          <a:prstGeom prst="rect">
            <a:avLst/>
          </a:prstGeom>
          <a:noFill/>
          <a:ln cap="flat">
            <a:noFill/>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600" b="1" i="0" u="none" strike="noStrike" kern="0" cap="none" spc="0" baseline="0">
                <a:solidFill>
                  <a:srgbClr val="EF7521"/>
                </a:solidFill>
                <a:uFillTx/>
                <a:latin typeface="Roboto"/>
                <a:ea typeface="Roboto"/>
                <a:cs typeface="Roboto"/>
              </a:rPr>
              <a:t>Our Role</a:t>
            </a:r>
          </a:p>
          <a:p>
            <a:pPr marL="0" marR="0" lvl="0" indent="0" algn="l" defTabSz="914400" rtl="0" fontAlgn="auto" hangingPunct="1">
              <a:lnSpc>
                <a:spcPct val="100000"/>
              </a:lnSpc>
              <a:spcBef>
                <a:spcPts val="200"/>
              </a:spcBef>
              <a:spcAft>
                <a:spcPts val="0"/>
              </a:spcAft>
              <a:buNone/>
              <a:tabLst/>
              <a:defRPr sz="1800" b="0" i="0" u="none" strike="noStrike" kern="0" cap="none" spc="0" baseline="0">
                <a:solidFill>
                  <a:srgbClr val="000000"/>
                </a:solidFill>
                <a:uFillTx/>
              </a:defRPr>
            </a:pPr>
            <a:r>
              <a:rPr lang="en-US" sz="1000" b="0" i="0" u="none" strike="noStrike" kern="0" cap="none" spc="0" baseline="0">
                <a:solidFill>
                  <a:srgbClr val="000000"/>
                </a:solidFill>
                <a:uFillTx/>
                <a:latin typeface="Roboto"/>
                <a:ea typeface="Roboto"/>
                <a:cs typeface="Roboto"/>
              </a:rPr>
              <a:t>To improve student outcomes and ensure students and families across Colorado have access to high-quality schools, we will: </a:t>
            </a:r>
          </a:p>
        </p:txBody>
      </p:sp>
      <p:sp>
        <p:nvSpPr>
          <p:cNvPr id="10" name="Google Shape;254;p32">
            <a:extLst>
              <a:ext uri="{FF2B5EF4-FFF2-40B4-BE49-F238E27FC236}">
                <a16:creationId xmlns:a16="http://schemas.microsoft.com/office/drawing/2014/main" id="{1FFE734E-AC65-3762-64CA-D3648D9A4061}"/>
              </a:ext>
            </a:extLst>
          </p:cNvPr>
          <p:cNvSpPr txBox="1"/>
          <p:nvPr/>
        </p:nvSpPr>
        <p:spPr>
          <a:xfrm>
            <a:off x="311700" y="2586096"/>
            <a:ext cx="8427302" cy="299703"/>
          </a:xfrm>
          <a:prstGeom prst="rect">
            <a:avLst/>
          </a:prstGeom>
          <a:noFill/>
          <a:ln cap="flat">
            <a:noFill/>
          </a:ln>
        </p:spPr>
        <p:txBody>
          <a:bodyPr vert="horz" wrap="square" lIns="0" tIns="0" rIns="91421" bIns="91421" anchor="t" anchorCtr="0" compatLnSpc="1">
            <a:noAutofit/>
          </a:bodyPr>
          <a:lstStyle/>
          <a:p>
            <a:pPr marL="0" marR="0" lvl="0" indent="0" algn="l" defTabSz="914400" rtl="0" fontAlgn="auto" hangingPunct="1">
              <a:lnSpc>
                <a:spcPct val="100000"/>
              </a:lnSpc>
              <a:spcBef>
                <a:spcPts val="0"/>
              </a:spcBef>
              <a:spcAft>
                <a:spcPts val="800"/>
              </a:spcAft>
              <a:buNone/>
              <a:tabLst/>
              <a:defRPr sz="1800" b="0" i="0" u="none" strike="noStrike" kern="0" cap="none" spc="0" baseline="0">
                <a:solidFill>
                  <a:srgbClr val="000000"/>
                </a:solidFill>
                <a:uFillTx/>
              </a:defRPr>
            </a:pPr>
            <a:r>
              <a:rPr lang="en-US" sz="1600" b="1" i="0" u="none" strike="noStrike" kern="0" cap="none" spc="0" baseline="0">
                <a:solidFill>
                  <a:srgbClr val="EF7521"/>
                </a:solidFill>
                <a:uFillTx/>
                <a:latin typeface="Roboto"/>
                <a:ea typeface="Roboto"/>
                <a:cs typeface="Roboto"/>
              </a:rPr>
              <a:t>Our Core Values:    </a:t>
            </a:r>
            <a:r>
              <a:rPr lang="en-US" sz="1300" b="0" i="0" u="none" strike="noStrike" kern="0" cap="none" spc="0" baseline="0">
                <a:solidFill>
                  <a:srgbClr val="000000"/>
                </a:solidFill>
                <a:uFillTx/>
                <a:latin typeface="Arial"/>
                <a:ea typeface="Arial"/>
                <a:cs typeface="Arial"/>
              </a:rPr>
              <a:t>INTEGRITY  |  EQUITY  |  ACCOUNTABILITY  |  TRUST  |  SERVICE</a:t>
            </a:r>
          </a:p>
        </p:txBody>
      </p:sp>
      <p:cxnSp>
        <p:nvCxnSpPr>
          <p:cNvPr id="11" name="Google Shape;255;p32" descr="&quot;&quot;">
            <a:extLst>
              <a:ext uri="{FF2B5EF4-FFF2-40B4-BE49-F238E27FC236}">
                <a16:creationId xmlns:a16="http://schemas.microsoft.com/office/drawing/2014/main" id="{578101CE-E3D2-40B5-35CC-4CE57A383C54}"/>
              </a:ext>
            </a:extLst>
          </p:cNvPr>
          <p:cNvCxnSpPr/>
          <p:nvPr/>
        </p:nvCxnSpPr>
        <p:spPr>
          <a:xfrm>
            <a:off x="3130420" y="1632524"/>
            <a:ext cx="0" cy="674699"/>
          </a:xfrm>
          <a:prstGeom prst="straightConnector1">
            <a:avLst/>
          </a:prstGeom>
          <a:noFill/>
          <a:ln w="9528" cap="flat">
            <a:solidFill>
              <a:srgbClr val="EF7521"/>
            </a:solidFill>
            <a:custDash>
              <a:ds d="100000" sp="299906"/>
            </a:custDash>
            <a:round/>
          </a:ln>
        </p:spPr>
      </p:cxnSp>
      <p:grpSp>
        <p:nvGrpSpPr>
          <p:cNvPr id="12" name="Google Shape;256;p32">
            <a:extLst>
              <a:ext uri="{FF2B5EF4-FFF2-40B4-BE49-F238E27FC236}">
                <a16:creationId xmlns:a16="http://schemas.microsoft.com/office/drawing/2014/main" id="{8DE9B517-5644-6A44-37E7-C8353DB9FDEC}"/>
              </a:ext>
            </a:extLst>
          </p:cNvPr>
          <p:cNvGrpSpPr/>
          <p:nvPr/>
        </p:nvGrpSpPr>
        <p:grpSpPr>
          <a:xfrm>
            <a:off x="311700" y="3548649"/>
            <a:ext cx="8363898" cy="646197"/>
            <a:chOff x="311700" y="3548649"/>
            <a:chExt cx="8363898" cy="646197"/>
          </a:xfrm>
        </p:grpSpPr>
        <p:sp>
          <p:nvSpPr>
            <p:cNvPr id="13" name="Google Shape;257;p32">
              <a:extLst>
                <a:ext uri="{FF2B5EF4-FFF2-40B4-BE49-F238E27FC236}">
                  <a16:creationId xmlns:a16="http://schemas.microsoft.com/office/drawing/2014/main" id="{16E0F340-C621-F1C7-9D31-B074967E0ED8}"/>
                </a:ext>
              </a:extLst>
            </p:cNvPr>
            <p:cNvSpPr/>
            <p:nvPr/>
          </p:nvSpPr>
          <p:spPr>
            <a:xfrm rot="5400013">
              <a:off x="7061001" y="2580249"/>
              <a:ext cx="646197" cy="2582997"/>
            </a:xfrm>
            <a:custGeom>
              <a:avLst/>
              <a:gdLst>
                <a:gd name="f0" fmla="val 10800000"/>
                <a:gd name="f1" fmla="val 5400000"/>
                <a:gd name="f2" fmla="val 16200000"/>
                <a:gd name="f3" fmla="val w"/>
                <a:gd name="f4" fmla="val h"/>
                <a:gd name="f5" fmla="val ss"/>
                <a:gd name="f6" fmla="val 0"/>
                <a:gd name="f7" fmla="val 50000"/>
                <a:gd name="f8" fmla="abs f3"/>
                <a:gd name="f9" fmla="abs f4"/>
                <a:gd name="f10" fmla="abs f5"/>
                <a:gd name="f11" fmla="?: f8 f3 1"/>
                <a:gd name="f12" fmla="?: f9 f4 1"/>
                <a:gd name="f13" fmla="?: f10 f5 1"/>
                <a:gd name="f14" fmla="*/ f11 1 21600"/>
                <a:gd name="f15" fmla="*/ f12 1 21600"/>
                <a:gd name="f16" fmla="*/ 21600 f11 1"/>
                <a:gd name="f17" fmla="*/ 21600 f12 1"/>
                <a:gd name="f18" fmla="min f15 f14"/>
                <a:gd name="f19" fmla="*/ f16 1 f13"/>
                <a:gd name="f20" fmla="*/ f17 1 f13"/>
                <a:gd name="f21" fmla="val f19"/>
                <a:gd name="f22" fmla="val f20"/>
                <a:gd name="f23" fmla="*/ f6 f18 1"/>
                <a:gd name="f24" fmla="+- f22 0 f6"/>
                <a:gd name="f25" fmla="+- f21 0 f6"/>
                <a:gd name="f26" fmla="*/ f21 f18 1"/>
                <a:gd name="f27" fmla="*/ f22 f18 1"/>
                <a:gd name="f28" fmla="min f25 f24"/>
                <a:gd name="f29" fmla="*/ f28 f7 1"/>
                <a:gd name="f30" fmla="*/ f28 f6 1"/>
                <a:gd name="f31" fmla="*/ f29 1 100000"/>
                <a:gd name="f32" fmla="*/ f30 1 100000"/>
                <a:gd name="f33" fmla="+- f21 0 f31"/>
                <a:gd name="f34" fmla="+- f22 0 f32"/>
                <a:gd name="f35" fmla="+- f31 0 f32"/>
                <a:gd name="f36" fmla="*/ f31 29289 1"/>
                <a:gd name="f37" fmla="*/ f32 29289 1"/>
                <a:gd name="f38" fmla="*/ f31 f18 1"/>
                <a:gd name="f39" fmla="*/ f32 f18 1"/>
                <a:gd name="f40" fmla="*/ f36 1 100000"/>
                <a:gd name="f41" fmla="*/ f37 1 100000"/>
                <a:gd name="f42" fmla="*/ f33 f18 1"/>
                <a:gd name="f43" fmla="*/ f34 f18 1"/>
                <a:gd name="f44" fmla="?: f35 f40 f41"/>
                <a:gd name="f45" fmla="+- f22 0 f41"/>
                <a:gd name="f46" fmla="*/ f40 f18 1"/>
                <a:gd name="f47" fmla="+- f21 0 f44"/>
                <a:gd name="f48" fmla="*/ f44 f18 1"/>
                <a:gd name="f49" fmla="*/ f45 f18 1"/>
                <a:gd name="f50" fmla="*/ f47 f18 1"/>
              </a:gdLst>
              <a:ahLst/>
              <a:cxnLst>
                <a:cxn ang="3cd4">
                  <a:pos x="hc" y="t"/>
                </a:cxn>
                <a:cxn ang="0">
                  <a:pos x="r" y="vc"/>
                </a:cxn>
                <a:cxn ang="cd4">
                  <a:pos x="hc" y="b"/>
                </a:cxn>
                <a:cxn ang="cd2">
                  <a:pos x="l" y="vc"/>
                </a:cxn>
              </a:cxnLst>
              <a:rect l="f48" t="f46" r="f50" b="f49"/>
              <a:pathLst>
                <a:path>
                  <a:moveTo>
                    <a:pt x="f38" y="f23"/>
                  </a:moveTo>
                  <a:lnTo>
                    <a:pt x="f42" y="f23"/>
                  </a:lnTo>
                  <a:arcTo wR="f38" hR="f38" stAng="f2" swAng="f1"/>
                  <a:lnTo>
                    <a:pt x="f26" y="f43"/>
                  </a:lnTo>
                  <a:arcTo wR="f39" hR="f39" stAng="f6" swAng="f1"/>
                  <a:lnTo>
                    <a:pt x="f39" y="f27"/>
                  </a:lnTo>
                  <a:arcTo wR="f39" hR="f39" stAng="f1" swAng="f1"/>
                  <a:lnTo>
                    <a:pt x="f23" y="f38"/>
                  </a:lnTo>
                  <a:arcTo wR="f38" hR="f38" stAng="f0" swAng="f1"/>
                  <a:close/>
                </a:path>
              </a:pathLst>
            </a:custGeom>
            <a:gradFill>
              <a:gsLst>
                <a:gs pos="0">
                  <a:srgbClr val="FFAB40"/>
                </a:gs>
                <a:gs pos="100000">
                  <a:srgbClr val="F79031"/>
                </a:gs>
              </a:gsLst>
              <a:lin ang="10800000"/>
            </a:gradFill>
            <a:ln w="19046" cap="flat">
              <a:solidFill>
                <a:srgbClr val="FFFFFF"/>
              </a:solidFill>
              <a:prstDash val="solid"/>
              <a:round/>
            </a:ln>
          </p:spPr>
          <p:txBody>
            <a:bodyPr vert="horz" wrap="square" lIns="91421" tIns="91421" rIns="91421" bIns="9142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
          <p:nvSpPr>
            <p:cNvPr id="14" name="Google Shape;258;p32">
              <a:extLst>
                <a:ext uri="{FF2B5EF4-FFF2-40B4-BE49-F238E27FC236}">
                  <a16:creationId xmlns:a16="http://schemas.microsoft.com/office/drawing/2014/main" id="{6225F308-8F44-44A1-276E-60EC475649A0}"/>
                </a:ext>
              </a:extLst>
            </p:cNvPr>
            <p:cNvSpPr/>
            <p:nvPr/>
          </p:nvSpPr>
          <p:spPr>
            <a:xfrm rot="5400013">
              <a:off x="5134031" y="2580249"/>
              <a:ext cx="646197" cy="2582997"/>
            </a:xfrm>
            <a:custGeom>
              <a:avLst/>
              <a:gdLst>
                <a:gd name="f0" fmla="val 10800000"/>
                <a:gd name="f1" fmla="val 5400000"/>
                <a:gd name="f2" fmla="val 16200000"/>
                <a:gd name="f3" fmla="val w"/>
                <a:gd name="f4" fmla="val h"/>
                <a:gd name="f5" fmla="val ss"/>
                <a:gd name="f6" fmla="val 0"/>
                <a:gd name="f7" fmla="val 50000"/>
                <a:gd name="f8" fmla="abs f3"/>
                <a:gd name="f9" fmla="abs f4"/>
                <a:gd name="f10" fmla="abs f5"/>
                <a:gd name="f11" fmla="?: f8 f3 1"/>
                <a:gd name="f12" fmla="?: f9 f4 1"/>
                <a:gd name="f13" fmla="?: f10 f5 1"/>
                <a:gd name="f14" fmla="*/ f11 1 21600"/>
                <a:gd name="f15" fmla="*/ f12 1 21600"/>
                <a:gd name="f16" fmla="*/ 21600 f11 1"/>
                <a:gd name="f17" fmla="*/ 21600 f12 1"/>
                <a:gd name="f18" fmla="min f15 f14"/>
                <a:gd name="f19" fmla="*/ f16 1 f13"/>
                <a:gd name="f20" fmla="*/ f17 1 f13"/>
                <a:gd name="f21" fmla="val f19"/>
                <a:gd name="f22" fmla="val f20"/>
                <a:gd name="f23" fmla="*/ f6 f18 1"/>
                <a:gd name="f24" fmla="+- f22 0 f6"/>
                <a:gd name="f25" fmla="+- f21 0 f6"/>
                <a:gd name="f26" fmla="*/ f21 f18 1"/>
                <a:gd name="f27" fmla="*/ f22 f18 1"/>
                <a:gd name="f28" fmla="min f25 f24"/>
                <a:gd name="f29" fmla="*/ f28 f7 1"/>
                <a:gd name="f30" fmla="*/ f28 f6 1"/>
                <a:gd name="f31" fmla="*/ f29 1 100000"/>
                <a:gd name="f32" fmla="*/ f30 1 100000"/>
                <a:gd name="f33" fmla="+- f21 0 f31"/>
                <a:gd name="f34" fmla="+- f22 0 f32"/>
                <a:gd name="f35" fmla="+- f31 0 f32"/>
                <a:gd name="f36" fmla="*/ f31 29289 1"/>
                <a:gd name="f37" fmla="*/ f32 29289 1"/>
                <a:gd name="f38" fmla="*/ f31 f18 1"/>
                <a:gd name="f39" fmla="*/ f32 f18 1"/>
                <a:gd name="f40" fmla="*/ f36 1 100000"/>
                <a:gd name="f41" fmla="*/ f37 1 100000"/>
                <a:gd name="f42" fmla="*/ f33 f18 1"/>
                <a:gd name="f43" fmla="*/ f34 f18 1"/>
                <a:gd name="f44" fmla="?: f35 f40 f41"/>
                <a:gd name="f45" fmla="+- f22 0 f41"/>
                <a:gd name="f46" fmla="*/ f40 f18 1"/>
                <a:gd name="f47" fmla="+- f21 0 f44"/>
                <a:gd name="f48" fmla="*/ f44 f18 1"/>
                <a:gd name="f49" fmla="*/ f45 f18 1"/>
                <a:gd name="f50" fmla="*/ f47 f18 1"/>
              </a:gdLst>
              <a:ahLst/>
              <a:cxnLst>
                <a:cxn ang="3cd4">
                  <a:pos x="hc" y="t"/>
                </a:cxn>
                <a:cxn ang="0">
                  <a:pos x="r" y="vc"/>
                </a:cxn>
                <a:cxn ang="cd4">
                  <a:pos x="hc" y="b"/>
                </a:cxn>
                <a:cxn ang="cd2">
                  <a:pos x="l" y="vc"/>
                </a:cxn>
              </a:cxnLst>
              <a:rect l="f48" t="f46" r="f50" b="f49"/>
              <a:pathLst>
                <a:path>
                  <a:moveTo>
                    <a:pt x="f38" y="f23"/>
                  </a:moveTo>
                  <a:lnTo>
                    <a:pt x="f42" y="f23"/>
                  </a:lnTo>
                  <a:arcTo wR="f38" hR="f38" stAng="f2" swAng="f1"/>
                  <a:lnTo>
                    <a:pt x="f26" y="f43"/>
                  </a:lnTo>
                  <a:arcTo wR="f39" hR="f39" stAng="f6" swAng="f1"/>
                  <a:lnTo>
                    <a:pt x="f39" y="f27"/>
                  </a:lnTo>
                  <a:arcTo wR="f39" hR="f39" stAng="f1" swAng="f1"/>
                  <a:lnTo>
                    <a:pt x="f23" y="f38"/>
                  </a:lnTo>
                  <a:arcTo wR="f38" hR="f38" stAng="f0" swAng="f1"/>
                  <a:close/>
                </a:path>
              </a:pathLst>
            </a:custGeom>
            <a:gradFill>
              <a:gsLst>
                <a:gs pos="0">
                  <a:srgbClr val="FFAB40"/>
                </a:gs>
                <a:gs pos="100000">
                  <a:srgbClr val="F79031"/>
                </a:gs>
              </a:gsLst>
              <a:lin ang="10800000"/>
            </a:gradFill>
            <a:ln w="19046" cap="flat">
              <a:solidFill>
                <a:srgbClr val="FFFFFF"/>
              </a:solidFill>
              <a:prstDash val="solid"/>
              <a:round/>
            </a:ln>
          </p:spPr>
          <p:txBody>
            <a:bodyPr vert="horz" wrap="square" lIns="91421" tIns="91421" rIns="91421" bIns="9142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
          <p:nvSpPr>
            <p:cNvPr id="15" name="Google Shape;259;p32">
              <a:extLst>
                <a:ext uri="{FF2B5EF4-FFF2-40B4-BE49-F238E27FC236}">
                  <a16:creationId xmlns:a16="http://schemas.microsoft.com/office/drawing/2014/main" id="{B60C1C38-F087-A275-0255-B91B45A81257}"/>
                </a:ext>
              </a:extLst>
            </p:cNvPr>
            <p:cNvSpPr/>
            <p:nvPr/>
          </p:nvSpPr>
          <p:spPr>
            <a:xfrm rot="5400013">
              <a:off x="3207070" y="2580249"/>
              <a:ext cx="646197" cy="2582997"/>
            </a:xfrm>
            <a:custGeom>
              <a:avLst/>
              <a:gdLst>
                <a:gd name="f0" fmla="val 10800000"/>
                <a:gd name="f1" fmla="val 5400000"/>
                <a:gd name="f2" fmla="val 16200000"/>
                <a:gd name="f3" fmla="val w"/>
                <a:gd name="f4" fmla="val h"/>
                <a:gd name="f5" fmla="val ss"/>
                <a:gd name="f6" fmla="val 0"/>
                <a:gd name="f7" fmla="val 50000"/>
                <a:gd name="f8" fmla="abs f3"/>
                <a:gd name="f9" fmla="abs f4"/>
                <a:gd name="f10" fmla="abs f5"/>
                <a:gd name="f11" fmla="?: f8 f3 1"/>
                <a:gd name="f12" fmla="?: f9 f4 1"/>
                <a:gd name="f13" fmla="?: f10 f5 1"/>
                <a:gd name="f14" fmla="*/ f11 1 21600"/>
                <a:gd name="f15" fmla="*/ f12 1 21600"/>
                <a:gd name="f16" fmla="*/ 21600 f11 1"/>
                <a:gd name="f17" fmla="*/ 21600 f12 1"/>
                <a:gd name="f18" fmla="min f15 f14"/>
                <a:gd name="f19" fmla="*/ f16 1 f13"/>
                <a:gd name="f20" fmla="*/ f17 1 f13"/>
                <a:gd name="f21" fmla="val f19"/>
                <a:gd name="f22" fmla="val f20"/>
                <a:gd name="f23" fmla="*/ f6 f18 1"/>
                <a:gd name="f24" fmla="+- f22 0 f6"/>
                <a:gd name="f25" fmla="+- f21 0 f6"/>
                <a:gd name="f26" fmla="*/ f21 f18 1"/>
                <a:gd name="f27" fmla="*/ f22 f18 1"/>
                <a:gd name="f28" fmla="min f25 f24"/>
                <a:gd name="f29" fmla="*/ f28 f7 1"/>
                <a:gd name="f30" fmla="*/ f28 f6 1"/>
                <a:gd name="f31" fmla="*/ f29 1 100000"/>
                <a:gd name="f32" fmla="*/ f30 1 100000"/>
                <a:gd name="f33" fmla="+- f21 0 f31"/>
                <a:gd name="f34" fmla="+- f22 0 f32"/>
                <a:gd name="f35" fmla="+- f31 0 f32"/>
                <a:gd name="f36" fmla="*/ f31 29289 1"/>
                <a:gd name="f37" fmla="*/ f32 29289 1"/>
                <a:gd name="f38" fmla="*/ f31 f18 1"/>
                <a:gd name="f39" fmla="*/ f32 f18 1"/>
                <a:gd name="f40" fmla="*/ f36 1 100000"/>
                <a:gd name="f41" fmla="*/ f37 1 100000"/>
                <a:gd name="f42" fmla="*/ f33 f18 1"/>
                <a:gd name="f43" fmla="*/ f34 f18 1"/>
                <a:gd name="f44" fmla="?: f35 f40 f41"/>
                <a:gd name="f45" fmla="+- f22 0 f41"/>
                <a:gd name="f46" fmla="*/ f40 f18 1"/>
                <a:gd name="f47" fmla="+- f21 0 f44"/>
                <a:gd name="f48" fmla="*/ f44 f18 1"/>
                <a:gd name="f49" fmla="*/ f45 f18 1"/>
                <a:gd name="f50" fmla="*/ f47 f18 1"/>
              </a:gdLst>
              <a:ahLst/>
              <a:cxnLst>
                <a:cxn ang="3cd4">
                  <a:pos x="hc" y="t"/>
                </a:cxn>
                <a:cxn ang="0">
                  <a:pos x="r" y="vc"/>
                </a:cxn>
                <a:cxn ang="cd4">
                  <a:pos x="hc" y="b"/>
                </a:cxn>
                <a:cxn ang="cd2">
                  <a:pos x="l" y="vc"/>
                </a:cxn>
              </a:cxnLst>
              <a:rect l="f48" t="f46" r="f50" b="f49"/>
              <a:pathLst>
                <a:path>
                  <a:moveTo>
                    <a:pt x="f38" y="f23"/>
                  </a:moveTo>
                  <a:lnTo>
                    <a:pt x="f42" y="f23"/>
                  </a:lnTo>
                  <a:arcTo wR="f38" hR="f38" stAng="f2" swAng="f1"/>
                  <a:lnTo>
                    <a:pt x="f26" y="f43"/>
                  </a:lnTo>
                  <a:arcTo wR="f39" hR="f39" stAng="f6" swAng="f1"/>
                  <a:lnTo>
                    <a:pt x="f39" y="f27"/>
                  </a:lnTo>
                  <a:arcTo wR="f39" hR="f39" stAng="f1" swAng="f1"/>
                  <a:lnTo>
                    <a:pt x="f23" y="f38"/>
                  </a:lnTo>
                  <a:arcTo wR="f38" hR="f38" stAng="f0" swAng="f1"/>
                  <a:close/>
                </a:path>
              </a:pathLst>
            </a:custGeom>
            <a:gradFill>
              <a:gsLst>
                <a:gs pos="0">
                  <a:srgbClr val="FFAB40"/>
                </a:gs>
                <a:gs pos="100000">
                  <a:srgbClr val="F79031"/>
                </a:gs>
              </a:gsLst>
              <a:lin ang="10800000"/>
            </a:gradFill>
            <a:ln w="19046" cap="flat">
              <a:solidFill>
                <a:srgbClr val="FFFFFF"/>
              </a:solidFill>
              <a:prstDash val="solid"/>
              <a:round/>
            </a:ln>
          </p:spPr>
          <p:txBody>
            <a:bodyPr vert="horz" wrap="square" lIns="91421" tIns="91421" rIns="91421" bIns="9142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
          <p:nvSpPr>
            <p:cNvPr id="16" name="Google Shape;260;p32">
              <a:extLst>
                <a:ext uri="{FF2B5EF4-FFF2-40B4-BE49-F238E27FC236}">
                  <a16:creationId xmlns:a16="http://schemas.microsoft.com/office/drawing/2014/main" id="{37D17968-C30F-B5FE-941F-76A45E392EF9}"/>
                </a:ext>
              </a:extLst>
            </p:cNvPr>
            <p:cNvSpPr/>
            <p:nvPr/>
          </p:nvSpPr>
          <p:spPr>
            <a:xfrm rot="5400013">
              <a:off x="1280100" y="2580249"/>
              <a:ext cx="646197" cy="2582997"/>
            </a:xfrm>
            <a:custGeom>
              <a:avLst/>
              <a:gdLst>
                <a:gd name="f0" fmla="val 10800000"/>
                <a:gd name="f1" fmla="val 5400000"/>
                <a:gd name="f2" fmla="val 16200000"/>
                <a:gd name="f3" fmla="val w"/>
                <a:gd name="f4" fmla="val h"/>
                <a:gd name="f5" fmla="val ss"/>
                <a:gd name="f6" fmla="val 0"/>
                <a:gd name="f7" fmla="val 50000"/>
                <a:gd name="f8" fmla="abs f3"/>
                <a:gd name="f9" fmla="abs f4"/>
                <a:gd name="f10" fmla="abs f5"/>
                <a:gd name="f11" fmla="?: f8 f3 1"/>
                <a:gd name="f12" fmla="?: f9 f4 1"/>
                <a:gd name="f13" fmla="?: f10 f5 1"/>
                <a:gd name="f14" fmla="*/ f11 1 21600"/>
                <a:gd name="f15" fmla="*/ f12 1 21600"/>
                <a:gd name="f16" fmla="*/ 21600 f11 1"/>
                <a:gd name="f17" fmla="*/ 21600 f12 1"/>
                <a:gd name="f18" fmla="min f15 f14"/>
                <a:gd name="f19" fmla="*/ f16 1 f13"/>
                <a:gd name="f20" fmla="*/ f17 1 f13"/>
                <a:gd name="f21" fmla="val f19"/>
                <a:gd name="f22" fmla="val f20"/>
                <a:gd name="f23" fmla="*/ f6 f18 1"/>
                <a:gd name="f24" fmla="+- f22 0 f6"/>
                <a:gd name="f25" fmla="+- f21 0 f6"/>
                <a:gd name="f26" fmla="*/ f21 f18 1"/>
                <a:gd name="f27" fmla="*/ f22 f18 1"/>
                <a:gd name="f28" fmla="min f25 f24"/>
                <a:gd name="f29" fmla="*/ f28 f7 1"/>
                <a:gd name="f30" fmla="*/ f28 f6 1"/>
                <a:gd name="f31" fmla="*/ f29 1 100000"/>
                <a:gd name="f32" fmla="*/ f30 1 100000"/>
                <a:gd name="f33" fmla="+- f21 0 f31"/>
                <a:gd name="f34" fmla="+- f22 0 f32"/>
                <a:gd name="f35" fmla="+- f31 0 f32"/>
                <a:gd name="f36" fmla="*/ f31 29289 1"/>
                <a:gd name="f37" fmla="*/ f32 29289 1"/>
                <a:gd name="f38" fmla="*/ f31 f18 1"/>
                <a:gd name="f39" fmla="*/ f32 f18 1"/>
                <a:gd name="f40" fmla="*/ f36 1 100000"/>
                <a:gd name="f41" fmla="*/ f37 1 100000"/>
                <a:gd name="f42" fmla="*/ f33 f18 1"/>
                <a:gd name="f43" fmla="*/ f34 f18 1"/>
                <a:gd name="f44" fmla="?: f35 f40 f41"/>
                <a:gd name="f45" fmla="+- f22 0 f41"/>
                <a:gd name="f46" fmla="*/ f40 f18 1"/>
                <a:gd name="f47" fmla="+- f21 0 f44"/>
                <a:gd name="f48" fmla="*/ f44 f18 1"/>
                <a:gd name="f49" fmla="*/ f45 f18 1"/>
                <a:gd name="f50" fmla="*/ f47 f18 1"/>
              </a:gdLst>
              <a:ahLst/>
              <a:cxnLst>
                <a:cxn ang="3cd4">
                  <a:pos x="hc" y="t"/>
                </a:cxn>
                <a:cxn ang="0">
                  <a:pos x="r" y="vc"/>
                </a:cxn>
                <a:cxn ang="cd4">
                  <a:pos x="hc" y="b"/>
                </a:cxn>
                <a:cxn ang="cd2">
                  <a:pos x="l" y="vc"/>
                </a:cxn>
              </a:cxnLst>
              <a:rect l="f48" t="f46" r="f50" b="f49"/>
              <a:pathLst>
                <a:path>
                  <a:moveTo>
                    <a:pt x="f38" y="f23"/>
                  </a:moveTo>
                  <a:lnTo>
                    <a:pt x="f42" y="f23"/>
                  </a:lnTo>
                  <a:arcTo wR="f38" hR="f38" stAng="f2" swAng="f1"/>
                  <a:lnTo>
                    <a:pt x="f26" y="f43"/>
                  </a:lnTo>
                  <a:arcTo wR="f39" hR="f39" stAng="f6" swAng="f1"/>
                  <a:lnTo>
                    <a:pt x="f39" y="f27"/>
                  </a:lnTo>
                  <a:arcTo wR="f39" hR="f39" stAng="f1" swAng="f1"/>
                  <a:lnTo>
                    <a:pt x="f23" y="f38"/>
                  </a:lnTo>
                  <a:arcTo wR="f38" hR="f38" stAng="f0" swAng="f1"/>
                  <a:close/>
                </a:path>
              </a:pathLst>
            </a:custGeom>
            <a:gradFill>
              <a:gsLst>
                <a:gs pos="0">
                  <a:srgbClr val="FFAB40"/>
                </a:gs>
                <a:gs pos="100000">
                  <a:srgbClr val="F79031"/>
                </a:gs>
              </a:gsLst>
              <a:lin ang="10800000"/>
            </a:gradFill>
            <a:ln w="19046" cap="flat">
              <a:solidFill>
                <a:srgbClr val="FFFFFF"/>
              </a:solidFill>
              <a:prstDash val="solid"/>
              <a:round/>
            </a:ln>
          </p:spPr>
          <p:txBody>
            <a:bodyPr vert="horz" wrap="square" lIns="91421" tIns="91421" rIns="91421" bIns="9142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
          <p:nvSpPr>
            <p:cNvPr id="17" name="Google Shape;261;p32">
              <a:extLst>
                <a:ext uri="{FF2B5EF4-FFF2-40B4-BE49-F238E27FC236}">
                  <a16:creationId xmlns:a16="http://schemas.microsoft.com/office/drawing/2014/main" id="{708EC413-8F0D-BC1B-56EC-FA46206149AC}"/>
                </a:ext>
              </a:extLst>
            </p:cNvPr>
            <p:cNvSpPr txBox="1"/>
            <p:nvPr/>
          </p:nvSpPr>
          <p:spPr>
            <a:xfrm>
              <a:off x="896322" y="3687098"/>
              <a:ext cx="1801496" cy="369298"/>
            </a:xfrm>
            <a:prstGeom prst="rect">
              <a:avLst/>
            </a:prstGeom>
            <a:noFill/>
            <a:ln cap="flat">
              <a:noFill/>
            </a:ln>
          </p:spPr>
          <p:txBody>
            <a:bodyPr vert="horz" wrap="square" lIns="0" tIns="0" rIns="0" bIns="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200" b="1" i="0" u="none" strike="noStrike" kern="0" cap="none" spc="0" baseline="0">
                  <a:solidFill>
                    <a:srgbClr val="FFFFFF"/>
                  </a:solidFill>
                  <a:uFillTx/>
                  <a:latin typeface="Roboto"/>
                  <a:ea typeface="Roboto"/>
                  <a:cs typeface="Roboto"/>
                </a:rPr>
                <a:t>Increase Student</a:t>
              </a:r>
              <a:br>
                <a:rPr lang="en-US" sz="1200" b="1" i="0" u="none" strike="noStrike" kern="0" cap="none" spc="0" baseline="0">
                  <a:solidFill>
                    <a:srgbClr val="FFFFFF"/>
                  </a:solidFill>
                  <a:uFillTx/>
                  <a:latin typeface="Roboto"/>
                  <a:ea typeface="Roboto"/>
                  <a:cs typeface="Roboto"/>
                </a:rPr>
              </a:br>
              <a:r>
                <a:rPr lang="en-US" sz="1200" b="1" i="0" u="none" strike="noStrike" kern="0" cap="none" spc="0" baseline="0">
                  <a:solidFill>
                    <a:srgbClr val="FFFFFF"/>
                  </a:solidFill>
                  <a:uFillTx/>
                  <a:latin typeface="Roboto"/>
                  <a:ea typeface="Roboto"/>
                  <a:cs typeface="Roboto"/>
                </a:rPr>
                <a:t>Engagement</a:t>
              </a:r>
            </a:p>
          </p:txBody>
        </p:sp>
        <p:sp>
          <p:nvSpPr>
            <p:cNvPr id="18" name="Google Shape;262;p32">
              <a:extLst>
                <a:ext uri="{FF2B5EF4-FFF2-40B4-BE49-F238E27FC236}">
                  <a16:creationId xmlns:a16="http://schemas.microsoft.com/office/drawing/2014/main" id="{1D1A3C26-18D0-BE27-670A-DD3ADB9F41B2}"/>
                </a:ext>
              </a:extLst>
            </p:cNvPr>
            <p:cNvSpPr txBox="1"/>
            <p:nvPr/>
          </p:nvSpPr>
          <p:spPr>
            <a:xfrm>
              <a:off x="3055248" y="3682389"/>
              <a:ext cx="1404600" cy="369298"/>
            </a:xfrm>
            <a:prstGeom prst="rect">
              <a:avLst/>
            </a:prstGeom>
            <a:noFill/>
            <a:ln cap="flat">
              <a:noFill/>
            </a:ln>
          </p:spPr>
          <p:txBody>
            <a:bodyPr vert="horz" wrap="square" lIns="0" tIns="0" rIns="0" bIns="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200" b="1" i="0" u="none" strike="noStrike" kern="0" cap="none" spc="0" baseline="0">
                  <a:solidFill>
                    <a:srgbClr val="FFFFFF"/>
                  </a:solidFill>
                  <a:uFillTx/>
                  <a:latin typeface="Roboto"/>
                  <a:ea typeface="Roboto"/>
                  <a:cs typeface="Roboto"/>
                </a:rPr>
                <a:t>Accelerate Student Outcomes</a:t>
              </a:r>
            </a:p>
          </p:txBody>
        </p:sp>
        <p:sp>
          <p:nvSpPr>
            <p:cNvPr id="19" name="Google Shape;263;p32">
              <a:extLst>
                <a:ext uri="{FF2B5EF4-FFF2-40B4-BE49-F238E27FC236}">
                  <a16:creationId xmlns:a16="http://schemas.microsoft.com/office/drawing/2014/main" id="{6A38FD7B-B90E-AC7B-9C5E-C5E99A23B3FD}"/>
                </a:ext>
              </a:extLst>
            </p:cNvPr>
            <p:cNvSpPr txBox="1"/>
            <p:nvPr/>
          </p:nvSpPr>
          <p:spPr>
            <a:xfrm>
              <a:off x="6960796" y="3687089"/>
              <a:ext cx="1404600" cy="369298"/>
            </a:xfrm>
            <a:prstGeom prst="rect">
              <a:avLst/>
            </a:prstGeom>
            <a:noFill/>
            <a:ln cap="flat">
              <a:noFill/>
            </a:ln>
          </p:spPr>
          <p:txBody>
            <a:bodyPr vert="horz" wrap="square" lIns="0" tIns="0" rIns="0" bIns="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200" b="1" i="0" u="none" strike="noStrike" kern="0" cap="none" spc="0" baseline="0">
                  <a:solidFill>
                    <a:srgbClr val="FFFFFF"/>
                  </a:solidFill>
                  <a:uFillTx/>
                  <a:latin typeface="Roboto"/>
                  <a:ea typeface="Roboto"/>
                  <a:cs typeface="Roboto"/>
                </a:rPr>
                <a:t>Provide Operational Excellence</a:t>
              </a:r>
            </a:p>
          </p:txBody>
        </p:sp>
        <p:sp>
          <p:nvSpPr>
            <p:cNvPr id="20" name="Google Shape;264;p32">
              <a:extLst>
                <a:ext uri="{FF2B5EF4-FFF2-40B4-BE49-F238E27FC236}">
                  <a16:creationId xmlns:a16="http://schemas.microsoft.com/office/drawing/2014/main" id="{7B2E74CA-8263-1C1C-597E-B27D8DD6B685}"/>
                </a:ext>
              </a:extLst>
            </p:cNvPr>
            <p:cNvSpPr txBox="1"/>
            <p:nvPr/>
          </p:nvSpPr>
          <p:spPr>
            <a:xfrm>
              <a:off x="5008013" y="3687089"/>
              <a:ext cx="1404600" cy="369298"/>
            </a:xfrm>
            <a:prstGeom prst="rect">
              <a:avLst/>
            </a:prstGeom>
            <a:noFill/>
            <a:ln cap="flat">
              <a:noFill/>
            </a:ln>
          </p:spPr>
          <p:txBody>
            <a:bodyPr vert="horz" wrap="square" lIns="0" tIns="0" rIns="0" bIns="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200" b="1" i="0" u="none" strike="noStrike" kern="0" cap="none" spc="0" baseline="0">
                  <a:solidFill>
                    <a:srgbClr val="FFFFFF"/>
                  </a:solidFill>
                  <a:uFillTx/>
                  <a:latin typeface="Roboto"/>
                  <a:ea typeface="Roboto"/>
                  <a:cs typeface="Roboto"/>
                </a:rPr>
                <a:t>Strengthen the Educator Workforce</a:t>
              </a:r>
            </a:p>
          </p:txBody>
        </p:sp>
      </p:grpSp>
      <p:cxnSp>
        <p:nvCxnSpPr>
          <p:cNvPr id="21" name="Google Shape;265;p32" descr="&quot;&quot;">
            <a:extLst>
              <a:ext uri="{FF2B5EF4-FFF2-40B4-BE49-F238E27FC236}">
                <a16:creationId xmlns:a16="http://schemas.microsoft.com/office/drawing/2014/main" id="{45D15A3B-C88A-8D4A-9B3A-38B90C542825}"/>
              </a:ext>
            </a:extLst>
          </p:cNvPr>
          <p:cNvCxnSpPr/>
          <p:nvPr/>
        </p:nvCxnSpPr>
        <p:spPr>
          <a:xfrm>
            <a:off x="5120447" y="1632524"/>
            <a:ext cx="0" cy="674699"/>
          </a:xfrm>
          <a:prstGeom prst="straightConnector1">
            <a:avLst/>
          </a:prstGeom>
          <a:noFill/>
          <a:ln w="9528" cap="flat">
            <a:solidFill>
              <a:srgbClr val="EF7521"/>
            </a:solidFill>
            <a:custDash>
              <a:ds d="100000" sp="299906"/>
            </a:custDash>
            <a:round/>
          </a:ln>
        </p:spPr>
      </p:cxnSp>
      <p:cxnSp>
        <p:nvCxnSpPr>
          <p:cNvPr id="22" name="Google Shape;266;p32" descr="&quot;&quot;">
            <a:extLst>
              <a:ext uri="{FF2B5EF4-FFF2-40B4-BE49-F238E27FC236}">
                <a16:creationId xmlns:a16="http://schemas.microsoft.com/office/drawing/2014/main" id="{899B4D17-73B3-1F6F-E5C1-A31EC16EE066}"/>
              </a:ext>
            </a:extLst>
          </p:cNvPr>
          <p:cNvCxnSpPr/>
          <p:nvPr/>
        </p:nvCxnSpPr>
        <p:spPr>
          <a:xfrm>
            <a:off x="7110484" y="1632524"/>
            <a:ext cx="0" cy="674699"/>
          </a:xfrm>
          <a:prstGeom prst="straightConnector1">
            <a:avLst/>
          </a:prstGeom>
          <a:noFill/>
          <a:ln w="9528" cap="flat">
            <a:solidFill>
              <a:srgbClr val="EF7521"/>
            </a:solidFill>
            <a:custDash>
              <a:ds d="100000" sp="299906"/>
            </a:custDash>
            <a:round/>
          </a:ln>
        </p:spPr>
      </p:cxnSp>
      <p:cxnSp>
        <p:nvCxnSpPr>
          <p:cNvPr id="23" name="Google Shape;267;p32">
            <a:extLst>
              <a:ext uri="{FF2B5EF4-FFF2-40B4-BE49-F238E27FC236}">
                <a16:creationId xmlns:a16="http://schemas.microsoft.com/office/drawing/2014/main" id="{A2303557-087D-59B6-86D1-78EF2DEF4B97}"/>
              </a:ext>
            </a:extLst>
          </p:cNvPr>
          <p:cNvCxnSpPr/>
          <p:nvPr/>
        </p:nvCxnSpPr>
        <p:spPr>
          <a:xfrm>
            <a:off x="-160102" y="2409462"/>
            <a:ext cx="9030604" cy="0"/>
          </a:xfrm>
          <a:prstGeom prst="straightConnector1">
            <a:avLst/>
          </a:prstGeom>
          <a:noFill/>
          <a:ln w="9528" cap="flat">
            <a:solidFill>
              <a:srgbClr val="EF7521"/>
            </a:solidFill>
            <a:custDash>
              <a:ds d="100000" sp="299906"/>
            </a:custDash>
            <a:round/>
          </a:ln>
        </p:spPr>
      </p:cxnSp>
      <p:cxnSp>
        <p:nvCxnSpPr>
          <p:cNvPr id="24" name="Google Shape;268;p32">
            <a:extLst>
              <a:ext uri="{FF2B5EF4-FFF2-40B4-BE49-F238E27FC236}">
                <a16:creationId xmlns:a16="http://schemas.microsoft.com/office/drawing/2014/main" id="{3D15824E-2592-8069-5CC5-459CD104404D}"/>
              </a:ext>
            </a:extLst>
          </p:cNvPr>
          <p:cNvCxnSpPr/>
          <p:nvPr/>
        </p:nvCxnSpPr>
        <p:spPr>
          <a:xfrm>
            <a:off x="-160102" y="3016623"/>
            <a:ext cx="9030604" cy="0"/>
          </a:xfrm>
          <a:prstGeom prst="straightConnector1">
            <a:avLst/>
          </a:prstGeom>
          <a:noFill/>
          <a:ln w="9528" cap="flat">
            <a:solidFill>
              <a:srgbClr val="EF7521"/>
            </a:solidFill>
            <a:custDash>
              <a:ds d="100000" sp="299906"/>
            </a:custDash>
            <a:round/>
          </a:ln>
        </p:spPr>
      </p:cxnSp>
      <p:sp>
        <p:nvSpPr>
          <p:cNvPr id="25" name="Google Shape;269;p32">
            <a:extLst>
              <a:ext uri="{FF2B5EF4-FFF2-40B4-BE49-F238E27FC236}">
                <a16:creationId xmlns:a16="http://schemas.microsoft.com/office/drawing/2014/main" id="{20870476-761D-3C76-722E-097DF8A83D84}"/>
              </a:ext>
            </a:extLst>
          </p:cNvPr>
          <p:cNvSpPr txBox="1"/>
          <p:nvPr/>
        </p:nvSpPr>
        <p:spPr>
          <a:xfrm>
            <a:off x="311700" y="3219776"/>
            <a:ext cx="1600200" cy="299703"/>
          </a:xfrm>
          <a:prstGeom prst="rect">
            <a:avLst/>
          </a:prstGeom>
          <a:noFill/>
          <a:ln cap="flat">
            <a:noFill/>
          </a:ln>
        </p:spPr>
        <p:txBody>
          <a:bodyPr vert="horz" wrap="square" lIns="0" tIns="0" rIns="91421" bIns="91421" anchor="t" anchorCtr="0" compatLnSpc="1">
            <a:noAutofit/>
          </a:bodyPr>
          <a:lstStyle/>
          <a:p>
            <a:pPr marL="0" marR="0" lvl="0" indent="0" algn="l" defTabSz="914400" rtl="0" fontAlgn="auto" hangingPunct="1">
              <a:lnSpc>
                <a:spcPct val="100000"/>
              </a:lnSpc>
              <a:spcBef>
                <a:spcPts val="0"/>
              </a:spcBef>
              <a:spcAft>
                <a:spcPts val="800"/>
              </a:spcAft>
              <a:buNone/>
              <a:tabLst/>
              <a:defRPr sz="1800" b="0" i="0" u="none" strike="noStrike" kern="0" cap="none" spc="0" baseline="0">
                <a:solidFill>
                  <a:srgbClr val="000000"/>
                </a:solidFill>
                <a:uFillTx/>
              </a:defRPr>
            </a:pPr>
            <a:r>
              <a:rPr lang="en-US" sz="1600" b="1" i="0" u="none" strike="noStrike" kern="0" cap="none" spc="0" baseline="0">
                <a:solidFill>
                  <a:srgbClr val="EF7521"/>
                </a:solidFill>
                <a:uFillTx/>
                <a:latin typeface="Roboto"/>
                <a:ea typeface="Roboto"/>
                <a:cs typeface="Roboto"/>
              </a:rPr>
              <a:t>Our Priorities:</a:t>
            </a:r>
            <a:endParaRPr lang="en-US" sz="1300" b="0" i="0" u="none" strike="noStrike" kern="0" cap="none" spc="0" baseline="0">
              <a:solidFill>
                <a:srgbClr val="000000"/>
              </a:solidFill>
              <a:uFillTx/>
              <a:latin typeface="Arial"/>
              <a:ea typeface="Arial"/>
              <a:cs typeface="Arial"/>
            </a:endParaRPr>
          </a:p>
        </p:txBody>
      </p:sp>
      <p:sp>
        <p:nvSpPr>
          <p:cNvPr id="26" name="Google Shape;270;p32">
            <a:extLst>
              <a:ext uri="{FF2B5EF4-FFF2-40B4-BE49-F238E27FC236}">
                <a16:creationId xmlns:a16="http://schemas.microsoft.com/office/drawing/2014/main" id="{F8777BE4-02B4-BB55-2A86-77370C811F53}"/>
              </a:ext>
            </a:extLst>
          </p:cNvPr>
          <p:cNvSpPr txBox="1"/>
          <p:nvPr/>
        </p:nvSpPr>
        <p:spPr>
          <a:xfrm>
            <a:off x="311700" y="171001"/>
            <a:ext cx="5556598" cy="265203"/>
          </a:xfrm>
          <a:prstGeom prst="rect">
            <a:avLst/>
          </a:prstGeom>
          <a:noFill/>
          <a:ln cap="flat">
            <a:noFill/>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200"/>
              </a:spcAft>
              <a:buNone/>
              <a:tabLst/>
              <a:defRPr sz="1800" b="0" i="0" u="none" strike="noStrike" kern="0" cap="none" spc="0" baseline="0">
                <a:solidFill>
                  <a:srgbClr val="000000"/>
                </a:solidFill>
                <a:uFillTx/>
              </a:defRPr>
            </a:pPr>
            <a:r>
              <a:rPr lang="en-US" sz="2000" b="1" i="0" u="none" strike="noStrike" kern="0" cap="none" spc="0" baseline="0">
                <a:solidFill>
                  <a:srgbClr val="000000"/>
                </a:solidFill>
                <a:uFillTx/>
                <a:latin typeface="Roboto"/>
                <a:ea typeface="Roboto"/>
                <a:cs typeface="Roboto"/>
              </a:rPr>
              <a:t>Theory of Change</a:t>
            </a:r>
          </a:p>
        </p:txBody>
      </p:sp>
      <p:cxnSp>
        <p:nvCxnSpPr>
          <p:cNvPr id="27" name="Google Shape;271;p32" descr="&quot;&quot;">
            <a:extLst>
              <a:ext uri="{FF2B5EF4-FFF2-40B4-BE49-F238E27FC236}">
                <a16:creationId xmlns:a16="http://schemas.microsoft.com/office/drawing/2014/main" id="{800FEB47-C08B-3C15-D498-3941D23B29F8}"/>
              </a:ext>
            </a:extLst>
          </p:cNvPr>
          <p:cNvCxnSpPr/>
          <p:nvPr/>
        </p:nvCxnSpPr>
        <p:spPr>
          <a:xfrm>
            <a:off x="-160102" y="588901"/>
            <a:ext cx="8989502" cy="0"/>
          </a:xfrm>
          <a:prstGeom prst="straightConnector1">
            <a:avLst/>
          </a:prstGeom>
          <a:noFill/>
          <a:ln w="9528" cap="flat">
            <a:solidFill>
              <a:srgbClr val="EF7521"/>
            </a:solidFill>
            <a:custDash>
              <a:ds d="100000" sp="299906"/>
            </a:custDash>
            <a:round/>
          </a:ln>
        </p:spPr>
      </p:cxnSp>
      <p:sp>
        <p:nvSpPr>
          <p:cNvPr id="28" name="Google Shape;272;p32">
            <a:extLst>
              <a:ext uri="{FF2B5EF4-FFF2-40B4-BE49-F238E27FC236}">
                <a16:creationId xmlns:a16="http://schemas.microsoft.com/office/drawing/2014/main" id="{6559F021-2C7C-4834-843E-E50AA401D795}"/>
              </a:ext>
            </a:extLst>
          </p:cNvPr>
          <p:cNvSpPr txBox="1"/>
          <p:nvPr/>
        </p:nvSpPr>
        <p:spPr>
          <a:xfrm>
            <a:off x="123873" y="4635422"/>
            <a:ext cx="517495" cy="321603"/>
          </a:xfrm>
          <a:prstGeom prst="rect">
            <a:avLst/>
          </a:prstGeom>
          <a:noFill/>
          <a:ln cap="flat">
            <a:noFill/>
          </a:ln>
        </p:spPr>
        <p:txBody>
          <a:bodyPr vert="horz" wrap="square" lIns="0" tIns="0" rIns="0" bIns="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300" b="0" i="0" u="none" strike="noStrike" kern="0" cap="none" spc="0" baseline="0">
                <a:solidFill>
                  <a:srgbClr val="FFFFFF"/>
                </a:solidFill>
                <a:uFillTx/>
                <a:latin typeface="Arial"/>
                <a:ea typeface="Arial"/>
                <a:cs typeface="Arial"/>
              </a:rPr>
              <a:t> </a:t>
            </a:r>
            <a:fld id="{CF55EB9F-A1CB-49F3-AB5D-7D5069F4C3A4}" type="slidenum">
              <a:t>‹#›</a:t>
            </a:fld>
            <a:endParaRPr sz="1300" b="0" i="0" u="none" strike="noStrike" kern="0" cap="none" spc="0" baseline="0">
              <a:solidFill>
                <a:srgbClr val="FFFFFF"/>
              </a:solidFill>
              <a:uFillTx/>
              <a:latin typeface="Arial"/>
              <a:ea typeface="Arial"/>
              <a:cs typeface="Arial"/>
            </a:endParaRPr>
          </a:p>
        </p:txBody>
      </p:sp>
      <p:pic>
        <p:nvPicPr>
          <p:cNvPr id="29" name="Google Shape;273;p32" descr="CDE logo">
            <a:extLst>
              <a:ext uri="{FF2B5EF4-FFF2-40B4-BE49-F238E27FC236}">
                <a16:creationId xmlns:a16="http://schemas.microsoft.com/office/drawing/2014/main" id="{DDF5476F-43C3-C49F-F58A-0E785865171D}"/>
              </a:ext>
            </a:extLst>
          </p:cNvPr>
          <p:cNvPicPr>
            <a:picLocks noChangeAspect="1"/>
          </p:cNvPicPr>
          <p:nvPr/>
        </p:nvPicPr>
        <p:blipFill>
          <a:blip r:embed="rId3">
            <a:alphaModFix/>
          </a:blip>
          <a:srcRect/>
          <a:stretch>
            <a:fillRect/>
          </a:stretch>
        </p:blipFill>
        <p:spPr>
          <a:xfrm>
            <a:off x="8002152" y="4518324"/>
            <a:ext cx="924421" cy="403396"/>
          </a:xfrm>
          <a:prstGeom prst="rect">
            <a:avLst/>
          </a:prstGeom>
          <a:noFill/>
          <a:ln cap="flat">
            <a:noFill/>
          </a:ln>
        </p:spPr>
      </p:pic>
    </p:spTree>
    <p:extLst>
      <p:ext uri="{BB962C8B-B14F-4D97-AF65-F5344CB8AC3E}">
        <p14:creationId xmlns:p14="http://schemas.microsoft.com/office/powerpoint/2010/main" val="5430696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_AND_BODY_1_1_1_1_1_1_1_1_1_1_2">
    <p:spTree>
      <p:nvGrpSpPr>
        <p:cNvPr id="1" name=""/>
        <p:cNvGrpSpPr/>
        <p:nvPr/>
      </p:nvGrpSpPr>
      <p:grpSpPr>
        <a:xfrm>
          <a:off x="0" y="0"/>
          <a:ext cx="0" cy="0"/>
          <a:chOff x="0" y="0"/>
          <a:chExt cx="0" cy="0"/>
        </a:xfrm>
      </p:grpSpPr>
      <p:pic>
        <p:nvPicPr>
          <p:cNvPr id="2" name="Google Shape;275;p57" descr="&quot;&quot;">
            <a:extLst>
              <a:ext uri="{FF2B5EF4-FFF2-40B4-BE49-F238E27FC236}">
                <a16:creationId xmlns:a16="http://schemas.microsoft.com/office/drawing/2014/main" id="{A12D5215-D7B5-FB7D-FD0F-FFC175B9CBA7}"/>
              </a:ext>
            </a:extLst>
          </p:cNvPr>
          <p:cNvPicPr>
            <a:picLocks noChangeAspect="1"/>
          </p:cNvPicPr>
          <p:nvPr/>
        </p:nvPicPr>
        <p:blipFill>
          <a:blip r:embed="rId2">
            <a:alphaModFix/>
          </a:blip>
          <a:srcRect/>
          <a:stretch>
            <a:fillRect/>
          </a:stretch>
        </p:blipFill>
        <p:spPr>
          <a:xfrm>
            <a:off x="0" y="4320695"/>
            <a:ext cx="9144000" cy="830458"/>
          </a:xfrm>
          <a:prstGeom prst="rect">
            <a:avLst/>
          </a:prstGeom>
          <a:noFill/>
          <a:ln cap="flat">
            <a:noFill/>
          </a:ln>
        </p:spPr>
      </p:pic>
      <p:sp>
        <p:nvSpPr>
          <p:cNvPr id="3" name="Google Shape;276;p57">
            <a:extLst>
              <a:ext uri="{FF2B5EF4-FFF2-40B4-BE49-F238E27FC236}">
                <a16:creationId xmlns:a16="http://schemas.microsoft.com/office/drawing/2014/main" id="{E01F2952-8C9A-DF40-DE42-18A0F5C3F92A}"/>
              </a:ext>
            </a:extLst>
          </p:cNvPr>
          <p:cNvSpPr txBox="1">
            <a:spLocks noGrp="1"/>
          </p:cNvSpPr>
          <p:nvPr>
            <p:ph type="title"/>
          </p:nvPr>
        </p:nvSpPr>
        <p:spPr>
          <a:xfrm>
            <a:off x="123873" y="4347395"/>
            <a:ext cx="7267203" cy="156600"/>
          </a:xfrm>
        </p:spPr>
        <p:txBody>
          <a:bodyPr lIns="0" tIns="0" rIns="0" bIns="0" anchor="b">
            <a:noAutofit/>
          </a:bodyPr>
          <a:lstStyle>
            <a:lvl1pPr>
              <a:defRPr sz="800">
                <a:latin typeface="Roboto"/>
                <a:ea typeface="Roboto"/>
                <a:cs typeface="Roboto"/>
              </a:defRPr>
            </a:lvl1pPr>
          </a:lstStyle>
          <a:p>
            <a:pPr lvl="0"/>
            <a:endParaRPr lang="en-US"/>
          </a:p>
        </p:txBody>
      </p:sp>
      <p:sp>
        <p:nvSpPr>
          <p:cNvPr id="4" name="Google Shape;277;p57">
            <a:extLst>
              <a:ext uri="{FF2B5EF4-FFF2-40B4-BE49-F238E27FC236}">
                <a16:creationId xmlns:a16="http://schemas.microsoft.com/office/drawing/2014/main" id="{8168C72B-7E51-0EF2-5C13-1FAD1C735B2F}"/>
              </a:ext>
            </a:extLst>
          </p:cNvPr>
          <p:cNvSpPr txBox="1"/>
          <p:nvPr/>
        </p:nvSpPr>
        <p:spPr>
          <a:xfrm>
            <a:off x="123873" y="4635422"/>
            <a:ext cx="517495" cy="321603"/>
          </a:xfrm>
          <a:prstGeom prst="rect">
            <a:avLst/>
          </a:prstGeom>
          <a:noFill/>
          <a:ln cap="flat">
            <a:noFill/>
          </a:ln>
        </p:spPr>
        <p:txBody>
          <a:bodyPr vert="horz" wrap="square" lIns="0" tIns="0" rIns="0" bIns="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300" b="0" i="0" u="none" strike="noStrike" kern="0" cap="none" spc="0" baseline="0">
                <a:solidFill>
                  <a:srgbClr val="FFFFFF"/>
                </a:solidFill>
                <a:uFillTx/>
                <a:latin typeface="Arial"/>
                <a:ea typeface="Arial"/>
                <a:cs typeface="Arial"/>
              </a:rPr>
              <a:t> </a:t>
            </a:r>
            <a:fld id="{865719DF-0F3E-4E5D-B3FD-4DD2D56EE581}" type="slidenum">
              <a:t>‹#›</a:t>
            </a:fld>
            <a:endParaRPr sz="1300" b="0" i="0" u="none" strike="noStrike" kern="0" cap="none" spc="0" baseline="0">
              <a:solidFill>
                <a:srgbClr val="FFFFFF"/>
              </a:solidFill>
              <a:uFillTx/>
              <a:latin typeface="Arial"/>
              <a:ea typeface="Arial"/>
              <a:cs typeface="Arial"/>
            </a:endParaRPr>
          </a:p>
        </p:txBody>
      </p:sp>
      <p:pic>
        <p:nvPicPr>
          <p:cNvPr id="5" name="Google Shape;278;p57" descr="CDE logo">
            <a:extLst>
              <a:ext uri="{FF2B5EF4-FFF2-40B4-BE49-F238E27FC236}">
                <a16:creationId xmlns:a16="http://schemas.microsoft.com/office/drawing/2014/main" id="{9CBA9825-B8EF-2F5C-A1D9-11AF84B2842E}"/>
              </a:ext>
            </a:extLst>
          </p:cNvPr>
          <p:cNvPicPr>
            <a:picLocks noChangeAspect="1"/>
          </p:cNvPicPr>
          <p:nvPr/>
        </p:nvPicPr>
        <p:blipFill>
          <a:blip r:embed="rId3">
            <a:alphaModFix/>
          </a:blip>
          <a:srcRect/>
          <a:stretch>
            <a:fillRect/>
          </a:stretch>
        </p:blipFill>
        <p:spPr>
          <a:xfrm>
            <a:off x="8002152" y="4518324"/>
            <a:ext cx="924421" cy="403396"/>
          </a:xfrm>
          <a:prstGeom prst="rect">
            <a:avLst/>
          </a:prstGeom>
          <a:noFill/>
          <a:ln cap="flat">
            <a:noFill/>
          </a:ln>
        </p:spPr>
      </p:pic>
      <p:sp>
        <p:nvSpPr>
          <p:cNvPr id="6" name="Google Shape;279;p57">
            <a:extLst>
              <a:ext uri="{FF2B5EF4-FFF2-40B4-BE49-F238E27FC236}">
                <a16:creationId xmlns:a16="http://schemas.microsoft.com/office/drawing/2014/main" id="{9AC2559D-7C39-BA03-4A23-C471521857D7}"/>
              </a:ext>
            </a:extLst>
          </p:cNvPr>
          <p:cNvSpPr txBox="1">
            <a:spLocks noGrp="1"/>
          </p:cNvSpPr>
          <p:nvPr>
            <p:ph type="sldNum" sz="quarter" idx="8"/>
          </p:nvPr>
        </p:nvSpPr>
        <p:spPr>
          <a:xfrm>
            <a:off x="8556781" y="4749850"/>
            <a:ext cx="548704" cy="393603"/>
          </a:xfrm>
        </p:spPr>
        <p:txBody>
          <a:bodyPr anchor="t"/>
          <a:lstStyle>
            <a:lvl1pPr>
              <a:defRPr sz="1300"/>
            </a:lvl1pPr>
          </a:lstStyle>
          <a:p>
            <a:pPr lvl="0"/>
            <a:fld id="{3E9A6388-B1F0-4AC6-8938-C958CE26AD47}" type="slidenum">
              <a:t>‹#›</a:t>
            </a:fld>
            <a:endParaRPr lang="en-US"/>
          </a:p>
        </p:txBody>
      </p:sp>
    </p:spTree>
    <p:extLst>
      <p:ext uri="{BB962C8B-B14F-4D97-AF65-F5344CB8AC3E}">
        <p14:creationId xmlns:p14="http://schemas.microsoft.com/office/powerpoint/2010/main" val="33448928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_AND_BODY_1_1_1_1_1_1_1_1_1_1_1_1_1_1_1_1_1">
    <p:spTree>
      <p:nvGrpSpPr>
        <p:cNvPr id="1" name=""/>
        <p:cNvGrpSpPr/>
        <p:nvPr/>
      </p:nvGrpSpPr>
      <p:grpSpPr>
        <a:xfrm>
          <a:off x="0" y="0"/>
          <a:ext cx="0" cy="0"/>
          <a:chOff x="0" y="0"/>
          <a:chExt cx="0" cy="0"/>
        </a:xfrm>
      </p:grpSpPr>
      <p:pic>
        <p:nvPicPr>
          <p:cNvPr id="2" name="Google Shape;281;p58" descr="Photo of elementary student">
            <a:extLst>
              <a:ext uri="{FF2B5EF4-FFF2-40B4-BE49-F238E27FC236}">
                <a16:creationId xmlns:a16="http://schemas.microsoft.com/office/drawing/2014/main" id="{3F92AE9D-C1CD-592F-1A52-F9C6F8C12E5F}"/>
              </a:ext>
            </a:extLst>
          </p:cNvPr>
          <p:cNvPicPr>
            <a:picLocks noChangeAspect="1"/>
          </p:cNvPicPr>
          <p:nvPr/>
        </p:nvPicPr>
        <p:blipFill>
          <a:blip r:embed="rId2">
            <a:alphaModFix/>
          </a:blip>
          <a:srcRect/>
          <a:stretch>
            <a:fillRect/>
          </a:stretch>
        </p:blipFill>
        <p:spPr>
          <a:xfrm>
            <a:off x="152403" y="152403"/>
            <a:ext cx="1828800" cy="1828800"/>
          </a:xfrm>
          <a:prstGeom prst="rect">
            <a:avLst/>
          </a:prstGeom>
          <a:noFill/>
          <a:ln cap="flat">
            <a:noFill/>
          </a:ln>
        </p:spPr>
      </p:pic>
      <p:pic>
        <p:nvPicPr>
          <p:cNvPr id="3" name="Google Shape;282;p58" descr="Photo of elementary student">
            <a:extLst>
              <a:ext uri="{FF2B5EF4-FFF2-40B4-BE49-F238E27FC236}">
                <a16:creationId xmlns:a16="http://schemas.microsoft.com/office/drawing/2014/main" id="{68F30C8D-758D-0E21-E1BA-0AAF00C88F5F}"/>
              </a:ext>
            </a:extLst>
          </p:cNvPr>
          <p:cNvPicPr>
            <a:picLocks noChangeAspect="1"/>
          </p:cNvPicPr>
          <p:nvPr/>
        </p:nvPicPr>
        <p:blipFill>
          <a:blip r:embed="rId3">
            <a:alphaModFix/>
          </a:blip>
          <a:srcRect/>
          <a:stretch>
            <a:fillRect/>
          </a:stretch>
        </p:blipFill>
        <p:spPr>
          <a:xfrm>
            <a:off x="2441932" y="152403"/>
            <a:ext cx="1828800" cy="1828800"/>
          </a:xfrm>
          <a:prstGeom prst="rect">
            <a:avLst/>
          </a:prstGeom>
          <a:noFill/>
          <a:ln cap="flat">
            <a:noFill/>
          </a:ln>
        </p:spPr>
      </p:pic>
      <p:pic>
        <p:nvPicPr>
          <p:cNvPr id="4" name="Google Shape;283;p58" descr="Photo of elementary students and teacher">
            <a:extLst>
              <a:ext uri="{FF2B5EF4-FFF2-40B4-BE49-F238E27FC236}">
                <a16:creationId xmlns:a16="http://schemas.microsoft.com/office/drawing/2014/main" id="{400E34C2-18A0-4210-2A29-B2D6D39489CC}"/>
              </a:ext>
            </a:extLst>
          </p:cNvPr>
          <p:cNvPicPr>
            <a:picLocks noChangeAspect="1"/>
          </p:cNvPicPr>
          <p:nvPr/>
        </p:nvPicPr>
        <p:blipFill>
          <a:blip r:embed="rId4">
            <a:alphaModFix/>
          </a:blip>
          <a:srcRect/>
          <a:stretch>
            <a:fillRect/>
          </a:stretch>
        </p:blipFill>
        <p:spPr>
          <a:xfrm>
            <a:off x="4731471" y="152403"/>
            <a:ext cx="1828800" cy="1828800"/>
          </a:xfrm>
          <a:prstGeom prst="rect">
            <a:avLst/>
          </a:prstGeom>
          <a:noFill/>
          <a:ln cap="flat">
            <a:noFill/>
          </a:ln>
        </p:spPr>
      </p:pic>
      <p:pic>
        <p:nvPicPr>
          <p:cNvPr id="5" name="Google Shape;284;p58" descr="Photo of elementary student">
            <a:extLst>
              <a:ext uri="{FF2B5EF4-FFF2-40B4-BE49-F238E27FC236}">
                <a16:creationId xmlns:a16="http://schemas.microsoft.com/office/drawing/2014/main" id="{3937670D-632D-9D9B-FE41-D4B277549119}"/>
              </a:ext>
            </a:extLst>
          </p:cNvPr>
          <p:cNvPicPr>
            <a:picLocks noChangeAspect="1"/>
          </p:cNvPicPr>
          <p:nvPr/>
        </p:nvPicPr>
        <p:blipFill>
          <a:blip r:embed="rId5">
            <a:alphaModFix/>
          </a:blip>
          <a:srcRect/>
          <a:stretch>
            <a:fillRect/>
          </a:stretch>
        </p:blipFill>
        <p:spPr>
          <a:xfrm>
            <a:off x="7021000" y="152403"/>
            <a:ext cx="1828800" cy="1828800"/>
          </a:xfrm>
          <a:prstGeom prst="rect">
            <a:avLst/>
          </a:prstGeom>
          <a:noFill/>
          <a:ln cap="flat">
            <a:noFill/>
          </a:ln>
        </p:spPr>
      </p:pic>
      <p:pic>
        <p:nvPicPr>
          <p:cNvPr id="6" name="Google Shape;285;p58" descr="Photo of elementary student">
            <a:extLst>
              <a:ext uri="{FF2B5EF4-FFF2-40B4-BE49-F238E27FC236}">
                <a16:creationId xmlns:a16="http://schemas.microsoft.com/office/drawing/2014/main" id="{698910DC-7637-13E1-2B74-8A2435174503}"/>
              </a:ext>
            </a:extLst>
          </p:cNvPr>
          <p:cNvPicPr>
            <a:picLocks noChangeAspect="1"/>
          </p:cNvPicPr>
          <p:nvPr/>
        </p:nvPicPr>
        <p:blipFill>
          <a:blip r:embed="rId6">
            <a:alphaModFix/>
          </a:blip>
          <a:srcRect/>
          <a:stretch>
            <a:fillRect/>
          </a:stretch>
        </p:blipFill>
        <p:spPr>
          <a:xfrm>
            <a:off x="152403" y="2205551"/>
            <a:ext cx="1828800" cy="1828800"/>
          </a:xfrm>
          <a:prstGeom prst="rect">
            <a:avLst/>
          </a:prstGeom>
          <a:noFill/>
          <a:ln cap="flat">
            <a:noFill/>
          </a:ln>
        </p:spPr>
      </p:pic>
      <p:pic>
        <p:nvPicPr>
          <p:cNvPr id="7" name="Google Shape;286;p58" descr="Photo of elementary student">
            <a:extLst>
              <a:ext uri="{FF2B5EF4-FFF2-40B4-BE49-F238E27FC236}">
                <a16:creationId xmlns:a16="http://schemas.microsoft.com/office/drawing/2014/main" id="{C8581265-627D-B36F-B03A-577743B5249C}"/>
              </a:ext>
            </a:extLst>
          </p:cNvPr>
          <p:cNvPicPr>
            <a:picLocks noChangeAspect="1"/>
          </p:cNvPicPr>
          <p:nvPr/>
        </p:nvPicPr>
        <p:blipFill>
          <a:blip r:embed="rId7">
            <a:alphaModFix/>
          </a:blip>
          <a:srcRect/>
          <a:stretch>
            <a:fillRect/>
          </a:stretch>
        </p:blipFill>
        <p:spPr>
          <a:xfrm>
            <a:off x="2441932" y="2205551"/>
            <a:ext cx="1828800" cy="1828800"/>
          </a:xfrm>
          <a:prstGeom prst="rect">
            <a:avLst/>
          </a:prstGeom>
          <a:noFill/>
          <a:ln cap="flat">
            <a:noFill/>
          </a:ln>
        </p:spPr>
      </p:pic>
      <p:pic>
        <p:nvPicPr>
          <p:cNvPr id="8" name="Google Shape;287;p58" descr="Photo of elementary student">
            <a:extLst>
              <a:ext uri="{FF2B5EF4-FFF2-40B4-BE49-F238E27FC236}">
                <a16:creationId xmlns:a16="http://schemas.microsoft.com/office/drawing/2014/main" id="{6CA9D1DA-B230-E98A-C584-D08F3D630D78}"/>
              </a:ext>
            </a:extLst>
          </p:cNvPr>
          <p:cNvPicPr>
            <a:picLocks noChangeAspect="1"/>
          </p:cNvPicPr>
          <p:nvPr/>
        </p:nvPicPr>
        <p:blipFill>
          <a:blip r:embed="rId8">
            <a:alphaModFix/>
          </a:blip>
          <a:srcRect/>
          <a:stretch>
            <a:fillRect/>
          </a:stretch>
        </p:blipFill>
        <p:spPr>
          <a:xfrm>
            <a:off x="4731471" y="2205551"/>
            <a:ext cx="1828800" cy="1828800"/>
          </a:xfrm>
          <a:prstGeom prst="rect">
            <a:avLst/>
          </a:prstGeom>
          <a:noFill/>
          <a:ln cap="flat">
            <a:noFill/>
          </a:ln>
        </p:spPr>
      </p:pic>
      <p:pic>
        <p:nvPicPr>
          <p:cNvPr id="9" name="Google Shape;288;p58" descr="Photo of elementary students">
            <a:extLst>
              <a:ext uri="{FF2B5EF4-FFF2-40B4-BE49-F238E27FC236}">
                <a16:creationId xmlns:a16="http://schemas.microsoft.com/office/drawing/2014/main" id="{6B1F9594-7C3C-8128-E52B-998D86436214}"/>
              </a:ext>
            </a:extLst>
          </p:cNvPr>
          <p:cNvPicPr>
            <a:picLocks noChangeAspect="1"/>
          </p:cNvPicPr>
          <p:nvPr/>
        </p:nvPicPr>
        <p:blipFill>
          <a:blip r:embed="rId9">
            <a:alphaModFix/>
          </a:blip>
          <a:srcRect/>
          <a:stretch>
            <a:fillRect/>
          </a:stretch>
        </p:blipFill>
        <p:spPr>
          <a:xfrm>
            <a:off x="7021000" y="2205551"/>
            <a:ext cx="1828800" cy="1828800"/>
          </a:xfrm>
          <a:prstGeom prst="rect">
            <a:avLst/>
          </a:prstGeom>
          <a:noFill/>
          <a:ln cap="flat">
            <a:noFill/>
          </a:ln>
        </p:spPr>
      </p:pic>
      <p:sp>
        <p:nvSpPr>
          <p:cNvPr id="10" name="Google Shape;289;p58">
            <a:extLst>
              <a:ext uri="{FF2B5EF4-FFF2-40B4-BE49-F238E27FC236}">
                <a16:creationId xmlns:a16="http://schemas.microsoft.com/office/drawing/2014/main" id="{DD9E0283-ADA7-E6BF-7170-EBC84145D95A}"/>
              </a:ext>
            </a:extLst>
          </p:cNvPr>
          <p:cNvSpPr txBox="1">
            <a:spLocks noGrp="1"/>
          </p:cNvSpPr>
          <p:nvPr>
            <p:ph type="sldNum" sz="quarter" idx="8"/>
          </p:nvPr>
        </p:nvSpPr>
        <p:spPr>
          <a:xfrm>
            <a:off x="8556781" y="4749850"/>
            <a:ext cx="548704" cy="393603"/>
          </a:xfrm>
        </p:spPr>
        <p:txBody>
          <a:bodyPr anchor="t"/>
          <a:lstStyle>
            <a:lvl1pPr>
              <a:defRPr sz="1300"/>
            </a:lvl1pPr>
          </a:lstStyle>
          <a:p>
            <a:pPr lvl="0"/>
            <a:fld id="{D84136FD-F47F-4F1D-A990-4469DD180216}" type="slidenum">
              <a:t>‹#›</a:t>
            </a:fld>
            <a:endParaRPr lang="en-US"/>
          </a:p>
        </p:txBody>
      </p:sp>
    </p:spTree>
    <p:extLst>
      <p:ext uri="{BB962C8B-B14F-4D97-AF65-F5344CB8AC3E}">
        <p14:creationId xmlns:p14="http://schemas.microsoft.com/office/powerpoint/2010/main" val="42512527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_AND_BODY_1_1_1_1_1_1_1_1_1_1_1_1_1_1_1_1_1_1">
    <p:spTree>
      <p:nvGrpSpPr>
        <p:cNvPr id="1" name=""/>
        <p:cNvGrpSpPr/>
        <p:nvPr/>
      </p:nvGrpSpPr>
      <p:grpSpPr>
        <a:xfrm>
          <a:off x="0" y="0"/>
          <a:ext cx="0" cy="0"/>
          <a:chOff x="0" y="0"/>
          <a:chExt cx="0" cy="0"/>
        </a:xfrm>
      </p:grpSpPr>
      <p:pic>
        <p:nvPicPr>
          <p:cNvPr id="2" name="Google Shape;291;p59" descr="Photo of elementary students">
            <a:extLst>
              <a:ext uri="{FF2B5EF4-FFF2-40B4-BE49-F238E27FC236}">
                <a16:creationId xmlns:a16="http://schemas.microsoft.com/office/drawing/2014/main" id="{D71EE918-1A6B-886E-D909-2DDFDEC0CFA8}"/>
              </a:ext>
            </a:extLst>
          </p:cNvPr>
          <p:cNvPicPr>
            <a:picLocks noChangeAspect="1"/>
          </p:cNvPicPr>
          <p:nvPr/>
        </p:nvPicPr>
        <p:blipFill>
          <a:blip r:embed="rId2">
            <a:alphaModFix/>
          </a:blip>
          <a:srcRect/>
          <a:stretch>
            <a:fillRect/>
          </a:stretch>
        </p:blipFill>
        <p:spPr>
          <a:xfrm>
            <a:off x="152403" y="152403"/>
            <a:ext cx="1828800" cy="1828800"/>
          </a:xfrm>
          <a:prstGeom prst="rect">
            <a:avLst/>
          </a:prstGeom>
          <a:noFill/>
          <a:ln cap="flat">
            <a:noFill/>
          </a:ln>
        </p:spPr>
      </p:pic>
      <p:pic>
        <p:nvPicPr>
          <p:cNvPr id="3" name="Google Shape;292;p59" descr="Photo of elementary students">
            <a:extLst>
              <a:ext uri="{FF2B5EF4-FFF2-40B4-BE49-F238E27FC236}">
                <a16:creationId xmlns:a16="http://schemas.microsoft.com/office/drawing/2014/main" id="{CDE6A227-BD2F-2F22-E260-7FB3C96CF6C8}"/>
              </a:ext>
            </a:extLst>
          </p:cNvPr>
          <p:cNvPicPr>
            <a:picLocks noChangeAspect="1"/>
          </p:cNvPicPr>
          <p:nvPr/>
        </p:nvPicPr>
        <p:blipFill>
          <a:blip r:embed="rId3">
            <a:alphaModFix/>
          </a:blip>
          <a:srcRect/>
          <a:stretch>
            <a:fillRect/>
          </a:stretch>
        </p:blipFill>
        <p:spPr>
          <a:xfrm>
            <a:off x="2441932" y="152403"/>
            <a:ext cx="1828800" cy="1828800"/>
          </a:xfrm>
          <a:prstGeom prst="rect">
            <a:avLst/>
          </a:prstGeom>
          <a:noFill/>
          <a:ln cap="flat">
            <a:noFill/>
          </a:ln>
        </p:spPr>
      </p:pic>
      <p:pic>
        <p:nvPicPr>
          <p:cNvPr id="4" name="Google Shape;293;p59" descr="Photo of high school student">
            <a:extLst>
              <a:ext uri="{FF2B5EF4-FFF2-40B4-BE49-F238E27FC236}">
                <a16:creationId xmlns:a16="http://schemas.microsoft.com/office/drawing/2014/main" id="{7E29E87A-DC40-6DA3-CF0D-9B0D4399D931}"/>
              </a:ext>
            </a:extLst>
          </p:cNvPr>
          <p:cNvPicPr>
            <a:picLocks noChangeAspect="1"/>
          </p:cNvPicPr>
          <p:nvPr/>
        </p:nvPicPr>
        <p:blipFill>
          <a:blip r:embed="rId4">
            <a:alphaModFix/>
          </a:blip>
          <a:srcRect/>
          <a:stretch>
            <a:fillRect/>
          </a:stretch>
        </p:blipFill>
        <p:spPr>
          <a:xfrm>
            <a:off x="4731471" y="152403"/>
            <a:ext cx="1828800" cy="1828800"/>
          </a:xfrm>
          <a:prstGeom prst="rect">
            <a:avLst/>
          </a:prstGeom>
          <a:noFill/>
          <a:ln cap="flat">
            <a:noFill/>
          </a:ln>
        </p:spPr>
      </p:pic>
      <p:pic>
        <p:nvPicPr>
          <p:cNvPr id="5" name="Google Shape;294;p59" descr="Photo of high school students">
            <a:extLst>
              <a:ext uri="{FF2B5EF4-FFF2-40B4-BE49-F238E27FC236}">
                <a16:creationId xmlns:a16="http://schemas.microsoft.com/office/drawing/2014/main" id="{CDA84152-1BD1-C7FF-E99F-7C90C1F44E03}"/>
              </a:ext>
            </a:extLst>
          </p:cNvPr>
          <p:cNvPicPr>
            <a:picLocks noChangeAspect="1"/>
          </p:cNvPicPr>
          <p:nvPr/>
        </p:nvPicPr>
        <p:blipFill>
          <a:blip r:embed="rId5">
            <a:alphaModFix/>
          </a:blip>
          <a:srcRect/>
          <a:stretch>
            <a:fillRect/>
          </a:stretch>
        </p:blipFill>
        <p:spPr>
          <a:xfrm>
            <a:off x="7021000" y="152403"/>
            <a:ext cx="1828800" cy="1828800"/>
          </a:xfrm>
          <a:prstGeom prst="rect">
            <a:avLst/>
          </a:prstGeom>
          <a:noFill/>
          <a:ln cap="flat">
            <a:noFill/>
          </a:ln>
        </p:spPr>
      </p:pic>
      <p:pic>
        <p:nvPicPr>
          <p:cNvPr id="6" name="Google Shape;295;p59" descr="Photo of high school students">
            <a:extLst>
              <a:ext uri="{FF2B5EF4-FFF2-40B4-BE49-F238E27FC236}">
                <a16:creationId xmlns:a16="http://schemas.microsoft.com/office/drawing/2014/main" id="{3D44023D-81BF-34A0-4AFC-9F95143C2810}"/>
              </a:ext>
            </a:extLst>
          </p:cNvPr>
          <p:cNvPicPr>
            <a:picLocks noChangeAspect="1"/>
          </p:cNvPicPr>
          <p:nvPr/>
        </p:nvPicPr>
        <p:blipFill>
          <a:blip r:embed="rId6">
            <a:alphaModFix/>
          </a:blip>
          <a:srcRect/>
          <a:stretch>
            <a:fillRect/>
          </a:stretch>
        </p:blipFill>
        <p:spPr>
          <a:xfrm>
            <a:off x="152403" y="2205551"/>
            <a:ext cx="1828800" cy="1828800"/>
          </a:xfrm>
          <a:prstGeom prst="rect">
            <a:avLst/>
          </a:prstGeom>
          <a:noFill/>
          <a:ln cap="flat">
            <a:noFill/>
          </a:ln>
        </p:spPr>
      </p:pic>
      <p:pic>
        <p:nvPicPr>
          <p:cNvPr id="7" name="Google Shape;296;p59" descr="Photo of high school student">
            <a:extLst>
              <a:ext uri="{FF2B5EF4-FFF2-40B4-BE49-F238E27FC236}">
                <a16:creationId xmlns:a16="http://schemas.microsoft.com/office/drawing/2014/main" id="{581A012C-27CC-12BC-01FE-9D81A272EDE1}"/>
              </a:ext>
            </a:extLst>
          </p:cNvPr>
          <p:cNvPicPr>
            <a:picLocks noChangeAspect="1"/>
          </p:cNvPicPr>
          <p:nvPr/>
        </p:nvPicPr>
        <p:blipFill>
          <a:blip r:embed="rId7">
            <a:alphaModFix/>
          </a:blip>
          <a:srcRect/>
          <a:stretch>
            <a:fillRect/>
          </a:stretch>
        </p:blipFill>
        <p:spPr>
          <a:xfrm>
            <a:off x="2441932" y="2205551"/>
            <a:ext cx="1828800" cy="1828800"/>
          </a:xfrm>
          <a:prstGeom prst="rect">
            <a:avLst/>
          </a:prstGeom>
          <a:noFill/>
          <a:ln cap="flat">
            <a:noFill/>
          </a:ln>
        </p:spPr>
      </p:pic>
      <p:pic>
        <p:nvPicPr>
          <p:cNvPr id="8" name="Google Shape;297;p59" descr="Photo of high school students">
            <a:extLst>
              <a:ext uri="{FF2B5EF4-FFF2-40B4-BE49-F238E27FC236}">
                <a16:creationId xmlns:a16="http://schemas.microsoft.com/office/drawing/2014/main" id="{79BE2475-76FD-C1B1-4172-926AB8C19803}"/>
              </a:ext>
            </a:extLst>
          </p:cNvPr>
          <p:cNvPicPr>
            <a:picLocks noChangeAspect="1"/>
          </p:cNvPicPr>
          <p:nvPr/>
        </p:nvPicPr>
        <p:blipFill>
          <a:blip r:embed="rId8">
            <a:alphaModFix/>
          </a:blip>
          <a:srcRect/>
          <a:stretch>
            <a:fillRect/>
          </a:stretch>
        </p:blipFill>
        <p:spPr>
          <a:xfrm>
            <a:off x="4731471" y="2205551"/>
            <a:ext cx="1828800" cy="1828800"/>
          </a:xfrm>
          <a:prstGeom prst="rect">
            <a:avLst/>
          </a:prstGeom>
          <a:noFill/>
          <a:ln cap="flat">
            <a:noFill/>
          </a:ln>
        </p:spPr>
      </p:pic>
      <p:pic>
        <p:nvPicPr>
          <p:cNvPr id="9" name="Google Shape;298;p59" descr="Photo of high school student">
            <a:extLst>
              <a:ext uri="{FF2B5EF4-FFF2-40B4-BE49-F238E27FC236}">
                <a16:creationId xmlns:a16="http://schemas.microsoft.com/office/drawing/2014/main" id="{2AF4057C-FBA9-30E9-69A5-C99F6BCD0B06}"/>
              </a:ext>
            </a:extLst>
          </p:cNvPr>
          <p:cNvPicPr>
            <a:picLocks noChangeAspect="1"/>
          </p:cNvPicPr>
          <p:nvPr/>
        </p:nvPicPr>
        <p:blipFill>
          <a:blip r:embed="rId9">
            <a:alphaModFix/>
          </a:blip>
          <a:srcRect/>
          <a:stretch>
            <a:fillRect/>
          </a:stretch>
        </p:blipFill>
        <p:spPr>
          <a:xfrm>
            <a:off x="7021000" y="2205551"/>
            <a:ext cx="1828800" cy="1828800"/>
          </a:xfrm>
          <a:prstGeom prst="rect">
            <a:avLst/>
          </a:prstGeom>
          <a:noFill/>
          <a:ln cap="flat">
            <a:noFill/>
          </a:ln>
        </p:spPr>
      </p:pic>
      <p:sp>
        <p:nvSpPr>
          <p:cNvPr id="10" name="Google Shape;299;p59">
            <a:extLst>
              <a:ext uri="{FF2B5EF4-FFF2-40B4-BE49-F238E27FC236}">
                <a16:creationId xmlns:a16="http://schemas.microsoft.com/office/drawing/2014/main" id="{364794D8-74A1-72EC-74B3-6BA0758347DE}"/>
              </a:ext>
            </a:extLst>
          </p:cNvPr>
          <p:cNvSpPr txBox="1">
            <a:spLocks noGrp="1"/>
          </p:cNvSpPr>
          <p:nvPr>
            <p:ph type="sldNum" sz="quarter" idx="8"/>
          </p:nvPr>
        </p:nvSpPr>
        <p:spPr>
          <a:xfrm>
            <a:off x="8556781" y="4749850"/>
            <a:ext cx="548704" cy="393603"/>
          </a:xfrm>
        </p:spPr>
        <p:txBody>
          <a:bodyPr anchor="t"/>
          <a:lstStyle>
            <a:lvl1pPr>
              <a:defRPr sz="1300"/>
            </a:lvl1pPr>
          </a:lstStyle>
          <a:p>
            <a:pPr lvl="0"/>
            <a:fld id="{BE163757-290E-4019-A9A6-328B45406508}" type="slidenum">
              <a:t>‹#›</a:t>
            </a:fld>
            <a:endParaRPr lang="en-US"/>
          </a:p>
        </p:txBody>
      </p:sp>
    </p:spTree>
    <p:extLst>
      <p:ext uri="{BB962C8B-B14F-4D97-AF65-F5344CB8AC3E}">
        <p14:creationId xmlns:p14="http://schemas.microsoft.com/office/powerpoint/2010/main" val="9183593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_AND_BODY_1_1_1_1_1_1_1_1_1_1_1_1_1_1_1_1_1_1_1">
    <p:spTree>
      <p:nvGrpSpPr>
        <p:cNvPr id="1" name=""/>
        <p:cNvGrpSpPr/>
        <p:nvPr/>
      </p:nvGrpSpPr>
      <p:grpSpPr>
        <a:xfrm>
          <a:off x="0" y="0"/>
          <a:ext cx="0" cy="0"/>
          <a:chOff x="0" y="0"/>
          <a:chExt cx="0" cy="0"/>
        </a:xfrm>
      </p:grpSpPr>
      <p:pic>
        <p:nvPicPr>
          <p:cNvPr id="2" name="Google Shape;301;p60" descr="Photo of high school students">
            <a:extLst>
              <a:ext uri="{FF2B5EF4-FFF2-40B4-BE49-F238E27FC236}">
                <a16:creationId xmlns:a16="http://schemas.microsoft.com/office/drawing/2014/main" id="{619EA7C9-0759-64C5-824F-1343488B3266}"/>
              </a:ext>
            </a:extLst>
          </p:cNvPr>
          <p:cNvPicPr>
            <a:picLocks noChangeAspect="1"/>
          </p:cNvPicPr>
          <p:nvPr/>
        </p:nvPicPr>
        <p:blipFill>
          <a:blip r:embed="rId2">
            <a:alphaModFix/>
          </a:blip>
          <a:srcRect/>
          <a:stretch>
            <a:fillRect/>
          </a:stretch>
        </p:blipFill>
        <p:spPr>
          <a:xfrm>
            <a:off x="152403" y="152403"/>
            <a:ext cx="1828800" cy="1828800"/>
          </a:xfrm>
          <a:prstGeom prst="rect">
            <a:avLst/>
          </a:prstGeom>
          <a:noFill/>
          <a:ln cap="flat">
            <a:noFill/>
          </a:ln>
        </p:spPr>
      </p:pic>
      <p:pic>
        <p:nvPicPr>
          <p:cNvPr id="3" name="Google Shape;302;p60" descr="Photo of high school student">
            <a:extLst>
              <a:ext uri="{FF2B5EF4-FFF2-40B4-BE49-F238E27FC236}">
                <a16:creationId xmlns:a16="http://schemas.microsoft.com/office/drawing/2014/main" id="{91C37CF6-792B-C62E-A1E6-0F4A3DBF6EEE}"/>
              </a:ext>
            </a:extLst>
          </p:cNvPr>
          <p:cNvPicPr>
            <a:picLocks noChangeAspect="1"/>
          </p:cNvPicPr>
          <p:nvPr/>
        </p:nvPicPr>
        <p:blipFill>
          <a:blip r:embed="rId3">
            <a:alphaModFix/>
          </a:blip>
          <a:srcRect/>
          <a:stretch>
            <a:fillRect/>
          </a:stretch>
        </p:blipFill>
        <p:spPr>
          <a:xfrm>
            <a:off x="2441932" y="152403"/>
            <a:ext cx="1828800" cy="1828800"/>
          </a:xfrm>
          <a:prstGeom prst="rect">
            <a:avLst/>
          </a:prstGeom>
          <a:noFill/>
          <a:ln cap="flat">
            <a:noFill/>
          </a:ln>
        </p:spPr>
      </p:pic>
      <p:pic>
        <p:nvPicPr>
          <p:cNvPr id="4" name="Google Shape;303;p60" descr="Photo of high school students">
            <a:extLst>
              <a:ext uri="{FF2B5EF4-FFF2-40B4-BE49-F238E27FC236}">
                <a16:creationId xmlns:a16="http://schemas.microsoft.com/office/drawing/2014/main" id="{56DB80E6-9E40-A1DB-8058-70BBDBD3DF8C}"/>
              </a:ext>
            </a:extLst>
          </p:cNvPr>
          <p:cNvPicPr>
            <a:picLocks noChangeAspect="1"/>
          </p:cNvPicPr>
          <p:nvPr/>
        </p:nvPicPr>
        <p:blipFill>
          <a:blip r:embed="rId4">
            <a:alphaModFix/>
          </a:blip>
          <a:srcRect/>
          <a:stretch>
            <a:fillRect/>
          </a:stretch>
        </p:blipFill>
        <p:spPr>
          <a:xfrm>
            <a:off x="4731471" y="152403"/>
            <a:ext cx="1828800" cy="1828800"/>
          </a:xfrm>
          <a:prstGeom prst="rect">
            <a:avLst/>
          </a:prstGeom>
          <a:noFill/>
          <a:ln cap="flat">
            <a:noFill/>
          </a:ln>
        </p:spPr>
      </p:pic>
      <p:sp>
        <p:nvSpPr>
          <p:cNvPr id="5" name="Google Shape;304;p60">
            <a:extLst>
              <a:ext uri="{FF2B5EF4-FFF2-40B4-BE49-F238E27FC236}">
                <a16:creationId xmlns:a16="http://schemas.microsoft.com/office/drawing/2014/main" id="{38DE6E5A-E1B2-6D2F-A953-47FB0BF0634F}"/>
              </a:ext>
            </a:extLst>
          </p:cNvPr>
          <p:cNvSpPr txBox="1">
            <a:spLocks noGrp="1"/>
          </p:cNvSpPr>
          <p:nvPr>
            <p:ph type="sldNum" sz="quarter" idx="8"/>
          </p:nvPr>
        </p:nvSpPr>
        <p:spPr>
          <a:xfrm>
            <a:off x="8556781" y="4749850"/>
            <a:ext cx="548704" cy="393603"/>
          </a:xfrm>
        </p:spPr>
        <p:txBody>
          <a:bodyPr anchor="t"/>
          <a:lstStyle>
            <a:lvl1pPr>
              <a:defRPr sz="1300"/>
            </a:lvl1pPr>
          </a:lstStyle>
          <a:p>
            <a:pPr lvl="0"/>
            <a:fld id="{E91206F6-1B62-4641-B4CD-D30A9486BA4F}" type="slidenum">
              <a:t>‹#›</a:t>
            </a:fld>
            <a:endParaRPr lang="en-US"/>
          </a:p>
        </p:txBody>
      </p:sp>
    </p:spTree>
    <p:extLst>
      <p:ext uri="{BB962C8B-B14F-4D97-AF65-F5344CB8AC3E}">
        <p14:creationId xmlns:p14="http://schemas.microsoft.com/office/powerpoint/2010/main" val="2723952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ColTx" preserve="1">
  <p:cSld name="TITLE_AND_TWO_COLUMNS">
    <p:spTree>
      <p:nvGrpSpPr>
        <p:cNvPr id="1" name=""/>
        <p:cNvGrpSpPr/>
        <p:nvPr/>
      </p:nvGrpSpPr>
      <p:grpSpPr>
        <a:xfrm>
          <a:off x="0" y="0"/>
          <a:ext cx="0" cy="0"/>
          <a:chOff x="0" y="0"/>
          <a:chExt cx="0" cy="0"/>
        </a:xfrm>
      </p:grpSpPr>
      <p:sp>
        <p:nvSpPr>
          <p:cNvPr id="2" name="Google Shape;306;p61">
            <a:extLst>
              <a:ext uri="{FF2B5EF4-FFF2-40B4-BE49-F238E27FC236}">
                <a16:creationId xmlns:a16="http://schemas.microsoft.com/office/drawing/2014/main" id="{590854B2-3D64-5AD7-63A7-BBE466C73F13}"/>
              </a:ext>
            </a:extLst>
          </p:cNvPr>
          <p:cNvSpPr txBox="1">
            <a:spLocks noGrp="1"/>
          </p:cNvSpPr>
          <p:nvPr>
            <p:ph type="title"/>
          </p:nvPr>
        </p:nvSpPr>
        <p:spPr/>
        <p:txBody>
          <a:bodyPr/>
          <a:lstStyle>
            <a:lvl1pPr>
              <a:defRPr/>
            </a:lvl1pPr>
          </a:lstStyle>
          <a:p>
            <a:pPr lvl="0"/>
            <a:endParaRPr lang="en-US"/>
          </a:p>
        </p:txBody>
      </p:sp>
      <p:sp>
        <p:nvSpPr>
          <p:cNvPr id="3" name="Google Shape;307;p61">
            <a:extLst>
              <a:ext uri="{FF2B5EF4-FFF2-40B4-BE49-F238E27FC236}">
                <a16:creationId xmlns:a16="http://schemas.microsoft.com/office/drawing/2014/main" id="{F357D7B1-D204-EF08-C5A1-CEB354FB5CE7}"/>
              </a:ext>
            </a:extLst>
          </p:cNvPr>
          <p:cNvSpPr txBox="1">
            <a:spLocks noGrp="1"/>
          </p:cNvSpPr>
          <p:nvPr>
            <p:ph type="body" idx="1"/>
          </p:nvPr>
        </p:nvSpPr>
        <p:spPr>
          <a:xfrm>
            <a:off x="311700" y="1152473"/>
            <a:ext cx="3999896" cy="3416399"/>
          </a:xfrm>
        </p:spPr>
        <p:txBody>
          <a:bodyPr/>
          <a:lstStyle>
            <a:lvl1pPr indent="-317497">
              <a:buSzPts val="1400"/>
              <a:defRPr sz="1400"/>
            </a:lvl1pPr>
          </a:lstStyle>
          <a:p>
            <a:pPr lvl="0"/>
            <a:endParaRPr lang="en-US"/>
          </a:p>
        </p:txBody>
      </p:sp>
      <p:sp>
        <p:nvSpPr>
          <p:cNvPr id="4" name="Google Shape;308;p61">
            <a:extLst>
              <a:ext uri="{FF2B5EF4-FFF2-40B4-BE49-F238E27FC236}">
                <a16:creationId xmlns:a16="http://schemas.microsoft.com/office/drawing/2014/main" id="{7264C839-EDD1-6E83-2AC7-DBBD05A09462}"/>
              </a:ext>
            </a:extLst>
          </p:cNvPr>
          <p:cNvSpPr txBox="1">
            <a:spLocks noGrp="1"/>
          </p:cNvSpPr>
          <p:nvPr>
            <p:ph type="body" idx="2"/>
          </p:nvPr>
        </p:nvSpPr>
        <p:spPr>
          <a:xfrm>
            <a:off x="4832402" y="1152473"/>
            <a:ext cx="3999896" cy="3416399"/>
          </a:xfrm>
        </p:spPr>
        <p:txBody>
          <a:bodyPr/>
          <a:lstStyle>
            <a:lvl1pPr indent="-317497">
              <a:buSzPts val="1400"/>
              <a:defRPr sz="1400"/>
            </a:lvl1pPr>
          </a:lstStyle>
          <a:p>
            <a:pPr lvl="0"/>
            <a:endParaRPr lang="en-US"/>
          </a:p>
        </p:txBody>
      </p:sp>
      <p:sp>
        <p:nvSpPr>
          <p:cNvPr id="5" name="Google Shape;309;p61">
            <a:extLst>
              <a:ext uri="{FF2B5EF4-FFF2-40B4-BE49-F238E27FC236}">
                <a16:creationId xmlns:a16="http://schemas.microsoft.com/office/drawing/2014/main" id="{5B6B99AE-AE8E-2F9B-D4BF-0ED957ECFB11}"/>
              </a:ext>
            </a:extLst>
          </p:cNvPr>
          <p:cNvSpPr txBox="1">
            <a:spLocks noGrp="1"/>
          </p:cNvSpPr>
          <p:nvPr>
            <p:ph type="sldNum" sz="quarter" idx="8"/>
          </p:nvPr>
        </p:nvSpPr>
        <p:spPr/>
        <p:txBody>
          <a:bodyPr/>
          <a:lstStyle>
            <a:lvl1pPr>
              <a:defRPr/>
            </a:lvl1pPr>
          </a:lstStyle>
          <a:p>
            <a:pPr lvl="0"/>
            <a:fld id="{09506CC6-7832-45C0-98A4-C4BAF976AB7E}" type="slidenum">
              <a:t>‹#›</a:t>
            </a:fld>
            <a:endParaRPr lang="en-US"/>
          </a:p>
        </p:txBody>
      </p:sp>
    </p:spTree>
    <p:extLst>
      <p:ext uri="{BB962C8B-B14F-4D97-AF65-F5344CB8AC3E}">
        <p14:creationId xmlns:p14="http://schemas.microsoft.com/office/powerpoint/2010/main" val="9421509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_ONLY">
    <p:spTree>
      <p:nvGrpSpPr>
        <p:cNvPr id="1" name=""/>
        <p:cNvGrpSpPr/>
        <p:nvPr/>
      </p:nvGrpSpPr>
      <p:grpSpPr>
        <a:xfrm>
          <a:off x="0" y="0"/>
          <a:ext cx="0" cy="0"/>
          <a:chOff x="0" y="0"/>
          <a:chExt cx="0" cy="0"/>
        </a:xfrm>
      </p:grpSpPr>
      <p:sp>
        <p:nvSpPr>
          <p:cNvPr id="2" name="Google Shape;311;p62">
            <a:extLst>
              <a:ext uri="{FF2B5EF4-FFF2-40B4-BE49-F238E27FC236}">
                <a16:creationId xmlns:a16="http://schemas.microsoft.com/office/drawing/2014/main" id="{E23850FD-3780-5915-CE84-4E5E506E3BA8}"/>
              </a:ext>
            </a:extLst>
          </p:cNvPr>
          <p:cNvSpPr txBox="1">
            <a:spLocks noGrp="1"/>
          </p:cNvSpPr>
          <p:nvPr>
            <p:ph type="title"/>
          </p:nvPr>
        </p:nvSpPr>
        <p:spPr/>
        <p:txBody>
          <a:bodyPr/>
          <a:lstStyle>
            <a:lvl1pPr>
              <a:defRPr/>
            </a:lvl1pPr>
          </a:lstStyle>
          <a:p>
            <a:pPr lvl="0"/>
            <a:endParaRPr lang="en-US"/>
          </a:p>
        </p:txBody>
      </p:sp>
      <p:sp>
        <p:nvSpPr>
          <p:cNvPr id="3" name="Google Shape;312;p62">
            <a:extLst>
              <a:ext uri="{FF2B5EF4-FFF2-40B4-BE49-F238E27FC236}">
                <a16:creationId xmlns:a16="http://schemas.microsoft.com/office/drawing/2014/main" id="{F05A3798-ABFF-744A-42A9-B0AB5B4749A9}"/>
              </a:ext>
            </a:extLst>
          </p:cNvPr>
          <p:cNvSpPr txBox="1">
            <a:spLocks noGrp="1"/>
          </p:cNvSpPr>
          <p:nvPr>
            <p:ph type="sldNum" sz="quarter" idx="8"/>
          </p:nvPr>
        </p:nvSpPr>
        <p:spPr/>
        <p:txBody>
          <a:bodyPr/>
          <a:lstStyle>
            <a:lvl1pPr>
              <a:defRPr/>
            </a:lvl1pPr>
          </a:lstStyle>
          <a:p>
            <a:pPr lvl="0"/>
            <a:fld id="{43D2D27F-0EA6-486B-ADDA-100BC5120BA5}" type="slidenum">
              <a:t>‹#›</a:t>
            </a:fld>
            <a:endParaRPr lang="en-US"/>
          </a:p>
        </p:txBody>
      </p:sp>
    </p:spTree>
    <p:extLst>
      <p:ext uri="{BB962C8B-B14F-4D97-AF65-F5344CB8AC3E}">
        <p14:creationId xmlns:p14="http://schemas.microsoft.com/office/powerpoint/2010/main" val="23865061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ONE_COLUMN_TEXT">
    <p:spTree>
      <p:nvGrpSpPr>
        <p:cNvPr id="1" name=""/>
        <p:cNvGrpSpPr/>
        <p:nvPr/>
      </p:nvGrpSpPr>
      <p:grpSpPr>
        <a:xfrm>
          <a:off x="0" y="0"/>
          <a:ext cx="0" cy="0"/>
          <a:chOff x="0" y="0"/>
          <a:chExt cx="0" cy="0"/>
        </a:xfrm>
      </p:grpSpPr>
      <p:sp>
        <p:nvSpPr>
          <p:cNvPr id="2" name="Google Shape;314;p63">
            <a:extLst>
              <a:ext uri="{FF2B5EF4-FFF2-40B4-BE49-F238E27FC236}">
                <a16:creationId xmlns:a16="http://schemas.microsoft.com/office/drawing/2014/main" id="{C7ADADCF-CD3E-F80E-E340-277EE108E6D2}"/>
              </a:ext>
            </a:extLst>
          </p:cNvPr>
          <p:cNvSpPr txBox="1">
            <a:spLocks noGrp="1"/>
          </p:cNvSpPr>
          <p:nvPr>
            <p:ph type="title"/>
          </p:nvPr>
        </p:nvSpPr>
        <p:spPr>
          <a:xfrm>
            <a:off x="311700" y="555598"/>
            <a:ext cx="2808003" cy="755696"/>
          </a:xfrm>
        </p:spPr>
        <p:txBody>
          <a:bodyPr anchor="b"/>
          <a:lstStyle>
            <a:lvl1pPr>
              <a:defRPr sz="2400"/>
            </a:lvl1pPr>
          </a:lstStyle>
          <a:p>
            <a:pPr lvl="0"/>
            <a:endParaRPr lang="en-US"/>
          </a:p>
        </p:txBody>
      </p:sp>
      <p:sp>
        <p:nvSpPr>
          <p:cNvPr id="3" name="Google Shape;315;p63">
            <a:extLst>
              <a:ext uri="{FF2B5EF4-FFF2-40B4-BE49-F238E27FC236}">
                <a16:creationId xmlns:a16="http://schemas.microsoft.com/office/drawing/2014/main" id="{5F4C0829-2532-582C-F10C-32245C553373}"/>
              </a:ext>
            </a:extLst>
          </p:cNvPr>
          <p:cNvSpPr txBox="1">
            <a:spLocks noGrp="1"/>
          </p:cNvSpPr>
          <p:nvPr>
            <p:ph type="body" idx="4294967295"/>
          </p:nvPr>
        </p:nvSpPr>
        <p:spPr>
          <a:xfrm>
            <a:off x="311700" y="1389604"/>
            <a:ext cx="2808003" cy="3179396"/>
          </a:xfrm>
        </p:spPr>
        <p:txBody>
          <a:bodyPr/>
          <a:lstStyle>
            <a:lvl1pPr indent="-304796">
              <a:buSzPts val="1200"/>
              <a:defRPr sz="1200"/>
            </a:lvl1pPr>
          </a:lstStyle>
          <a:p>
            <a:pPr lvl="0"/>
            <a:endParaRPr lang="en-US"/>
          </a:p>
        </p:txBody>
      </p:sp>
      <p:sp>
        <p:nvSpPr>
          <p:cNvPr id="4" name="Google Shape;316;p63">
            <a:extLst>
              <a:ext uri="{FF2B5EF4-FFF2-40B4-BE49-F238E27FC236}">
                <a16:creationId xmlns:a16="http://schemas.microsoft.com/office/drawing/2014/main" id="{CB1A1AC3-E877-AEC1-93C1-8E9C34FE5774}"/>
              </a:ext>
            </a:extLst>
          </p:cNvPr>
          <p:cNvSpPr txBox="1">
            <a:spLocks noGrp="1"/>
          </p:cNvSpPr>
          <p:nvPr>
            <p:ph type="sldNum" sz="quarter" idx="8"/>
          </p:nvPr>
        </p:nvSpPr>
        <p:spPr/>
        <p:txBody>
          <a:bodyPr/>
          <a:lstStyle>
            <a:lvl1pPr>
              <a:defRPr/>
            </a:lvl1pPr>
          </a:lstStyle>
          <a:p>
            <a:pPr lvl="0"/>
            <a:fld id="{F5EDF199-F1BB-49D9-873D-A0D01F8CFBEA}" type="slidenum">
              <a:t>‹#›</a:t>
            </a:fld>
            <a:endParaRPr lang="en-US"/>
          </a:p>
        </p:txBody>
      </p:sp>
    </p:spTree>
    <p:extLst>
      <p:ext uri="{BB962C8B-B14F-4D97-AF65-F5344CB8AC3E}">
        <p14:creationId xmlns:p14="http://schemas.microsoft.com/office/powerpoint/2010/main" val="16781582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MAIN_POINT">
    <p:spTree>
      <p:nvGrpSpPr>
        <p:cNvPr id="1" name=""/>
        <p:cNvGrpSpPr/>
        <p:nvPr/>
      </p:nvGrpSpPr>
      <p:grpSpPr>
        <a:xfrm>
          <a:off x="0" y="0"/>
          <a:ext cx="0" cy="0"/>
          <a:chOff x="0" y="0"/>
          <a:chExt cx="0" cy="0"/>
        </a:xfrm>
      </p:grpSpPr>
      <p:sp>
        <p:nvSpPr>
          <p:cNvPr id="2" name="Google Shape;318;p64">
            <a:extLst>
              <a:ext uri="{FF2B5EF4-FFF2-40B4-BE49-F238E27FC236}">
                <a16:creationId xmlns:a16="http://schemas.microsoft.com/office/drawing/2014/main" id="{2F9F220A-763D-E08B-0C39-580017540B92}"/>
              </a:ext>
            </a:extLst>
          </p:cNvPr>
          <p:cNvSpPr txBox="1">
            <a:spLocks noGrp="1"/>
          </p:cNvSpPr>
          <p:nvPr>
            <p:ph type="title"/>
          </p:nvPr>
        </p:nvSpPr>
        <p:spPr>
          <a:xfrm>
            <a:off x="490246" y="450149"/>
            <a:ext cx="6367799" cy="4090797"/>
          </a:xfrm>
        </p:spPr>
        <p:txBody>
          <a:bodyPr anchor="ctr"/>
          <a:lstStyle>
            <a:lvl1pPr>
              <a:defRPr sz="4800"/>
            </a:lvl1pPr>
          </a:lstStyle>
          <a:p>
            <a:pPr lvl="0"/>
            <a:endParaRPr lang="en-US"/>
          </a:p>
        </p:txBody>
      </p:sp>
      <p:sp>
        <p:nvSpPr>
          <p:cNvPr id="3" name="Google Shape;319;p64">
            <a:extLst>
              <a:ext uri="{FF2B5EF4-FFF2-40B4-BE49-F238E27FC236}">
                <a16:creationId xmlns:a16="http://schemas.microsoft.com/office/drawing/2014/main" id="{59E71C64-C873-2E03-F055-B85D279DA44B}"/>
              </a:ext>
            </a:extLst>
          </p:cNvPr>
          <p:cNvSpPr txBox="1">
            <a:spLocks noGrp="1"/>
          </p:cNvSpPr>
          <p:nvPr>
            <p:ph type="sldNum" sz="quarter" idx="8"/>
          </p:nvPr>
        </p:nvSpPr>
        <p:spPr/>
        <p:txBody>
          <a:bodyPr/>
          <a:lstStyle>
            <a:lvl1pPr>
              <a:defRPr/>
            </a:lvl1pPr>
          </a:lstStyle>
          <a:p>
            <a:pPr lvl="0"/>
            <a:fld id="{9C3E85C7-CC99-4A48-BF99-7A016DCE9755}" type="slidenum">
              <a:t>‹#›</a:t>
            </a:fld>
            <a:endParaRPr lang="en-US"/>
          </a:p>
        </p:txBody>
      </p:sp>
    </p:spTree>
    <p:extLst>
      <p:ext uri="{BB962C8B-B14F-4D97-AF65-F5344CB8AC3E}">
        <p14:creationId xmlns:p14="http://schemas.microsoft.com/office/powerpoint/2010/main" val="2585517446"/>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ECTION_TITLE_AND_DESCRIPTION">
    <p:spTree>
      <p:nvGrpSpPr>
        <p:cNvPr id="1" name=""/>
        <p:cNvGrpSpPr/>
        <p:nvPr/>
      </p:nvGrpSpPr>
      <p:grpSpPr>
        <a:xfrm>
          <a:off x="0" y="0"/>
          <a:ext cx="0" cy="0"/>
          <a:chOff x="0" y="0"/>
          <a:chExt cx="0" cy="0"/>
        </a:xfrm>
      </p:grpSpPr>
      <p:sp>
        <p:nvSpPr>
          <p:cNvPr id="2" name="Google Shape;321;p65">
            <a:extLst>
              <a:ext uri="{FF2B5EF4-FFF2-40B4-BE49-F238E27FC236}">
                <a16:creationId xmlns:a16="http://schemas.microsoft.com/office/drawing/2014/main" id="{34ACFE77-AB06-4F61-E9E9-5435D69B0085}"/>
              </a:ext>
            </a:extLst>
          </p:cNvPr>
          <p:cNvSpPr/>
          <p:nvPr/>
        </p:nvSpPr>
        <p:spPr>
          <a:xfrm>
            <a:off x="4572000" y="-128"/>
            <a:ext cx="4572000" cy="5143499"/>
          </a:xfrm>
          <a:prstGeom prst="rect">
            <a:avLst/>
          </a:prstGeom>
          <a:solidFill>
            <a:srgbClr val="EEEEEE"/>
          </a:solidFill>
          <a:ln cap="flat">
            <a:noFill/>
            <a:prstDash val="solid"/>
          </a:ln>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
        <p:nvSpPr>
          <p:cNvPr id="3" name="Google Shape;322;p65">
            <a:extLst>
              <a:ext uri="{FF2B5EF4-FFF2-40B4-BE49-F238E27FC236}">
                <a16:creationId xmlns:a16="http://schemas.microsoft.com/office/drawing/2014/main" id="{343BDF18-B2B0-454D-2747-204F19152CA3}"/>
              </a:ext>
            </a:extLst>
          </p:cNvPr>
          <p:cNvSpPr txBox="1">
            <a:spLocks noGrp="1"/>
          </p:cNvSpPr>
          <p:nvPr>
            <p:ph type="title"/>
          </p:nvPr>
        </p:nvSpPr>
        <p:spPr>
          <a:xfrm>
            <a:off x="265496" y="1233178"/>
            <a:ext cx="4045195" cy="1482297"/>
          </a:xfrm>
        </p:spPr>
        <p:txBody>
          <a:bodyPr anchor="b" anchorCtr="1"/>
          <a:lstStyle>
            <a:lvl1pPr algn="ctr">
              <a:defRPr sz="4200"/>
            </a:lvl1pPr>
          </a:lstStyle>
          <a:p>
            <a:pPr lvl="0"/>
            <a:endParaRPr lang="en-US"/>
          </a:p>
        </p:txBody>
      </p:sp>
      <p:sp>
        <p:nvSpPr>
          <p:cNvPr id="4" name="Google Shape;323;p65">
            <a:extLst>
              <a:ext uri="{FF2B5EF4-FFF2-40B4-BE49-F238E27FC236}">
                <a16:creationId xmlns:a16="http://schemas.microsoft.com/office/drawing/2014/main" id="{FF89A232-63D8-D8E8-A7C0-96B8D9E80E0E}"/>
              </a:ext>
            </a:extLst>
          </p:cNvPr>
          <p:cNvSpPr txBox="1">
            <a:spLocks noGrp="1"/>
          </p:cNvSpPr>
          <p:nvPr>
            <p:ph type="subTitle" idx="4294967295"/>
          </p:nvPr>
        </p:nvSpPr>
        <p:spPr>
          <a:xfrm>
            <a:off x="265496" y="2803074"/>
            <a:ext cx="4045195" cy="1235098"/>
          </a:xfrm>
        </p:spPr>
        <p:txBody>
          <a:bodyPr anchorCtr="1"/>
          <a:lstStyle>
            <a:lvl1pPr algn="ctr">
              <a:lnSpc>
                <a:spcPct val="100000"/>
              </a:lnSpc>
              <a:buNone/>
              <a:defRPr sz="2100"/>
            </a:lvl1pPr>
          </a:lstStyle>
          <a:p>
            <a:pPr lvl="0"/>
            <a:endParaRPr lang="en-US"/>
          </a:p>
        </p:txBody>
      </p:sp>
      <p:sp>
        <p:nvSpPr>
          <p:cNvPr id="5" name="Google Shape;324;p65">
            <a:extLst>
              <a:ext uri="{FF2B5EF4-FFF2-40B4-BE49-F238E27FC236}">
                <a16:creationId xmlns:a16="http://schemas.microsoft.com/office/drawing/2014/main" id="{CE7E8C46-F9CB-3C8C-D1FE-E43C0954F178}"/>
              </a:ext>
            </a:extLst>
          </p:cNvPr>
          <p:cNvSpPr txBox="1">
            <a:spLocks noGrp="1"/>
          </p:cNvSpPr>
          <p:nvPr>
            <p:ph type="body" idx="4294967295"/>
          </p:nvPr>
        </p:nvSpPr>
        <p:spPr>
          <a:xfrm>
            <a:off x="4939497" y="724076"/>
            <a:ext cx="3836996" cy="3695099"/>
          </a:xfrm>
        </p:spPr>
        <p:txBody>
          <a:bodyPr anchor="ctr"/>
          <a:lstStyle>
            <a:lvl1pPr>
              <a:defRPr/>
            </a:lvl1pPr>
          </a:lstStyle>
          <a:p>
            <a:pPr lvl="0"/>
            <a:endParaRPr lang="en-US"/>
          </a:p>
        </p:txBody>
      </p:sp>
      <p:sp>
        <p:nvSpPr>
          <p:cNvPr id="6" name="Google Shape;325;p65">
            <a:extLst>
              <a:ext uri="{FF2B5EF4-FFF2-40B4-BE49-F238E27FC236}">
                <a16:creationId xmlns:a16="http://schemas.microsoft.com/office/drawing/2014/main" id="{310C1996-E524-6C75-DC7F-9269FE50E342}"/>
              </a:ext>
            </a:extLst>
          </p:cNvPr>
          <p:cNvSpPr txBox="1">
            <a:spLocks noGrp="1"/>
          </p:cNvSpPr>
          <p:nvPr>
            <p:ph type="sldNum" sz="quarter" idx="8"/>
          </p:nvPr>
        </p:nvSpPr>
        <p:spPr/>
        <p:txBody>
          <a:bodyPr/>
          <a:lstStyle>
            <a:lvl1pPr>
              <a:defRPr/>
            </a:lvl1pPr>
          </a:lstStyle>
          <a:p>
            <a:pPr lvl="0"/>
            <a:fld id="{7F96EB5D-8A82-46B7-9BC4-D2DDA81D4A8D}" type="slidenum">
              <a:t>‹#›</a:t>
            </a:fld>
            <a:endParaRPr lang="en-US"/>
          </a:p>
        </p:txBody>
      </p:sp>
    </p:spTree>
    <p:extLst>
      <p:ext uri="{BB962C8B-B14F-4D97-AF65-F5344CB8AC3E}">
        <p14:creationId xmlns:p14="http://schemas.microsoft.com/office/powerpoint/2010/main" val="10891885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APTION_ONLY">
    <p:spTree>
      <p:nvGrpSpPr>
        <p:cNvPr id="1" name=""/>
        <p:cNvGrpSpPr/>
        <p:nvPr/>
      </p:nvGrpSpPr>
      <p:grpSpPr>
        <a:xfrm>
          <a:off x="0" y="0"/>
          <a:ext cx="0" cy="0"/>
          <a:chOff x="0" y="0"/>
          <a:chExt cx="0" cy="0"/>
        </a:xfrm>
      </p:grpSpPr>
      <p:sp>
        <p:nvSpPr>
          <p:cNvPr id="2" name="Google Shape;327;p66">
            <a:extLst>
              <a:ext uri="{FF2B5EF4-FFF2-40B4-BE49-F238E27FC236}">
                <a16:creationId xmlns:a16="http://schemas.microsoft.com/office/drawing/2014/main" id="{D9DFE06E-4E16-9DC7-3DD2-D48821ED85FE}"/>
              </a:ext>
            </a:extLst>
          </p:cNvPr>
          <p:cNvSpPr txBox="1">
            <a:spLocks noGrp="1"/>
          </p:cNvSpPr>
          <p:nvPr>
            <p:ph type="body" idx="4294967295"/>
          </p:nvPr>
        </p:nvSpPr>
        <p:spPr>
          <a:xfrm>
            <a:off x="311700" y="4230572"/>
            <a:ext cx="5998802" cy="605104"/>
          </a:xfrm>
        </p:spPr>
        <p:txBody>
          <a:bodyPr anchor="ctr"/>
          <a:lstStyle>
            <a:lvl1pPr indent="-228600">
              <a:lnSpc>
                <a:spcPct val="100000"/>
              </a:lnSpc>
              <a:buNone/>
              <a:defRPr/>
            </a:lvl1pPr>
          </a:lstStyle>
          <a:p>
            <a:pPr lvl="0"/>
            <a:endParaRPr lang="en-US"/>
          </a:p>
        </p:txBody>
      </p:sp>
      <p:sp>
        <p:nvSpPr>
          <p:cNvPr id="3" name="Google Shape;328;p66">
            <a:extLst>
              <a:ext uri="{FF2B5EF4-FFF2-40B4-BE49-F238E27FC236}">
                <a16:creationId xmlns:a16="http://schemas.microsoft.com/office/drawing/2014/main" id="{3742026C-24A0-ADBE-51C9-63172A2C5874}"/>
              </a:ext>
            </a:extLst>
          </p:cNvPr>
          <p:cNvSpPr txBox="1">
            <a:spLocks noGrp="1"/>
          </p:cNvSpPr>
          <p:nvPr>
            <p:ph type="sldNum" sz="quarter" idx="8"/>
          </p:nvPr>
        </p:nvSpPr>
        <p:spPr/>
        <p:txBody>
          <a:bodyPr/>
          <a:lstStyle>
            <a:lvl1pPr>
              <a:defRPr/>
            </a:lvl1pPr>
          </a:lstStyle>
          <a:p>
            <a:pPr lvl="0"/>
            <a:fld id="{AF2CB546-A676-47D2-9AC0-EE5E269FEF0F}" type="slidenum">
              <a:t>‹#›</a:t>
            </a:fld>
            <a:endParaRPr lang="en-US"/>
          </a:p>
        </p:txBody>
      </p:sp>
    </p:spTree>
    <p:extLst>
      <p:ext uri="{BB962C8B-B14F-4D97-AF65-F5344CB8AC3E}">
        <p14:creationId xmlns:p14="http://schemas.microsoft.com/office/powerpoint/2010/main" val="3891252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BIG_NUMBER">
    <p:spTree>
      <p:nvGrpSpPr>
        <p:cNvPr id="1" name=""/>
        <p:cNvGrpSpPr/>
        <p:nvPr/>
      </p:nvGrpSpPr>
      <p:grpSpPr>
        <a:xfrm>
          <a:off x="0" y="0"/>
          <a:ext cx="0" cy="0"/>
          <a:chOff x="0" y="0"/>
          <a:chExt cx="0" cy="0"/>
        </a:xfrm>
      </p:grpSpPr>
      <p:sp>
        <p:nvSpPr>
          <p:cNvPr id="2" name="Google Shape;330;p67">
            <a:extLst>
              <a:ext uri="{FF2B5EF4-FFF2-40B4-BE49-F238E27FC236}">
                <a16:creationId xmlns:a16="http://schemas.microsoft.com/office/drawing/2014/main" id="{21C32A04-F885-E9B3-1E1B-027AB1F6B7E8}"/>
              </a:ext>
            </a:extLst>
          </p:cNvPr>
          <p:cNvSpPr txBox="1">
            <a:spLocks noGrp="1"/>
          </p:cNvSpPr>
          <p:nvPr>
            <p:ph type="title"/>
          </p:nvPr>
        </p:nvSpPr>
        <p:spPr>
          <a:xfrm>
            <a:off x="311700" y="1106122"/>
            <a:ext cx="8520598" cy="1963500"/>
          </a:xfrm>
        </p:spPr>
        <p:txBody>
          <a:bodyPr anchor="b" anchorCtr="1"/>
          <a:lstStyle>
            <a:lvl1pPr algn="ctr">
              <a:defRPr sz="12000"/>
            </a:lvl1pPr>
          </a:lstStyle>
          <a:p>
            <a:pPr lvl="0"/>
            <a:r>
              <a:rPr lang="en-US"/>
              <a:t>xx%</a:t>
            </a:r>
          </a:p>
        </p:txBody>
      </p:sp>
      <p:sp>
        <p:nvSpPr>
          <p:cNvPr id="3" name="Google Shape;331;p67">
            <a:extLst>
              <a:ext uri="{FF2B5EF4-FFF2-40B4-BE49-F238E27FC236}">
                <a16:creationId xmlns:a16="http://schemas.microsoft.com/office/drawing/2014/main" id="{DC699A98-6021-E329-B736-C16695FAC851}"/>
              </a:ext>
            </a:extLst>
          </p:cNvPr>
          <p:cNvSpPr txBox="1">
            <a:spLocks noGrp="1"/>
          </p:cNvSpPr>
          <p:nvPr>
            <p:ph type="body" idx="4294967295"/>
          </p:nvPr>
        </p:nvSpPr>
        <p:spPr>
          <a:xfrm>
            <a:off x="311700" y="3152229"/>
            <a:ext cx="8520598" cy="1300798"/>
          </a:xfrm>
        </p:spPr>
        <p:txBody>
          <a:bodyPr anchorCtr="1"/>
          <a:lstStyle>
            <a:lvl1pPr algn="ctr">
              <a:defRPr/>
            </a:lvl1pPr>
          </a:lstStyle>
          <a:p>
            <a:pPr lvl="0"/>
            <a:endParaRPr lang="en-US"/>
          </a:p>
        </p:txBody>
      </p:sp>
      <p:sp>
        <p:nvSpPr>
          <p:cNvPr id="4" name="Google Shape;332;p67">
            <a:extLst>
              <a:ext uri="{FF2B5EF4-FFF2-40B4-BE49-F238E27FC236}">
                <a16:creationId xmlns:a16="http://schemas.microsoft.com/office/drawing/2014/main" id="{AB78E513-5914-C58A-485E-E362D37C2788}"/>
              </a:ext>
            </a:extLst>
          </p:cNvPr>
          <p:cNvSpPr txBox="1">
            <a:spLocks noGrp="1"/>
          </p:cNvSpPr>
          <p:nvPr>
            <p:ph type="sldNum" sz="quarter" idx="8"/>
          </p:nvPr>
        </p:nvSpPr>
        <p:spPr/>
        <p:txBody>
          <a:bodyPr/>
          <a:lstStyle>
            <a:lvl1pPr>
              <a:defRPr/>
            </a:lvl1pPr>
          </a:lstStyle>
          <a:p>
            <a:pPr lvl="0"/>
            <a:fld id="{86B39222-7CFB-4012-BF2C-A1155E4F9D40}" type="slidenum">
              <a:t>‹#›</a:t>
            </a:fld>
            <a:endParaRPr lang="en-US"/>
          </a:p>
        </p:txBody>
      </p:sp>
    </p:spTree>
    <p:extLst>
      <p:ext uri="{BB962C8B-B14F-4D97-AF65-F5344CB8AC3E}">
        <p14:creationId xmlns:p14="http://schemas.microsoft.com/office/powerpoint/2010/main" val="33645652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BLANK_1">
    <p:spTree>
      <p:nvGrpSpPr>
        <p:cNvPr id="1" name=""/>
        <p:cNvGrpSpPr/>
        <p:nvPr/>
      </p:nvGrpSpPr>
      <p:grpSpPr>
        <a:xfrm>
          <a:off x="0" y="0"/>
          <a:ext cx="0" cy="0"/>
          <a:chOff x="0" y="0"/>
          <a:chExt cx="0" cy="0"/>
        </a:xfrm>
      </p:grpSpPr>
      <p:sp>
        <p:nvSpPr>
          <p:cNvPr id="2" name="Google Shape;334;g2eb57fa4619_1_2">
            <a:extLst>
              <a:ext uri="{FF2B5EF4-FFF2-40B4-BE49-F238E27FC236}">
                <a16:creationId xmlns:a16="http://schemas.microsoft.com/office/drawing/2014/main" id="{E28DC09B-4903-85B4-2CC2-23800AB13C97}"/>
              </a:ext>
            </a:extLst>
          </p:cNvPr>
          <p:cNvSpPr txBox="1">
            <a:spLocks noGrp="1"/>
          </p:cNvSpPr>
          <p:nvPr>
            <p:ph type="sldNum" sz="quarter" idx="8"/>
          </p:nvPr>
        </p:nvSpPr>
        <p:spPr/>
        <p:txBody>
          <a:bodyPr/>
          <a:lstStyle>
            <a:lvl1pPr>
              <a:defRPr/>
            </a:lvl1pPr>
          </a:lstStyle>
          <a:p>
            <a:pPr lvl="0"/>
            <a:fld id="{C5D6974A-5843-4D44-A755-5A3CB80F24EE}" type="slidenum">
              <a:t>‹#›</a:t>
            </a:fld>
            <a:endParaRPr lang="en-US"/>
          </a:p>
        </p:txBody>
      </p:sp>
      <p:sp>
        <p:nvSpPr>
          <p:cNvPr id="3" name="Google Shape;335;g2eb57fa4619_1_2">
            <a:extLst>
              <a:ext uri="{FF2B5EF4-FFF2-40B4-BE49-F238E27FC236}">
                <a16:creationId xmlns:a16="http://schemas.microsoft.com/office/drawing/2014/main" id="{02FEF917-6A8B-6AFD-2CF1-F341A3F49F7F}"/>
              </a:ext>
            </a:extLst>
          </p:cNvPr>
          <p:cNvSpPr txBox="1">
            <a:spLocks noGrp="1"/>
          </p:cNvSpPr>
          <p:nvPr>
            <p:ph type="sldNum" sz="quarter" idx="8"/>
          </p:nvPr>
        </p:nvSpPr>
        <p:spPr/>
        <p:txBody>
          <a:bodyPr/>
          <a:lstStyle>
            <a:lvl1pPr>
              <a:defRPr/>
            </a:lvl1pPr>
          </a:lstStyle>
          <a:p>
            <a:pPr lvl="0"/>
            <a:fld id="{D47D7E9B-95AF-4200-8DC6-FDB9667B6AC2}" type="slidenum">
              <a:t>‹#›</a:t>
            </a:fld>
            <a:endParaRPr lang="en-US"/>
          </a:p>
        </p:txBody>
      </p:sp>
      <p:pic>
        <p:nvPicPr>
          <p:cNvPr id="4" name="Google Shape;336;g2eb57fa4619_1_2" descr="&quot;&quot;">
            <a:extLst>
              <a:ext uri="{FF2B5EF4-FFF2-40B4-BE49-F238E27FC236}">
                <a16:creationId xmlns:a16="http://schemas.microsoft.com/office/drawing/2014/main" id="{FA5004CC-641A-ADFD-7C3F-1E6CCF1A665B}"/>
              </a:ext>
            </a:extLst>
          </p:cNvPr>
          <p:cNvPicPr>
            <a:picLocks noChangeAspect="1"/>
          </p:cNvPicPr>
          <p:nvPr/>
        </p:nvPicPr>
        <p:blipFill>
          <a:blip r:embed="rId2">
            <a:alphaModFix/>
          </a:blip>
          <a:srcRect/>
          <a:stretch>
            <a:fillRect/>
          </a:stretch>
        </p:blipFill>
        <p:spPr>
          <a:xfrm>
            <a:off x="0" y="4320695"/>
            <a:ext cx="9144000" cy="830458"/>
          </a:xfrm>
          <a:prstGeom prst="rect">
            <a:avLst/>
          </a:prstGeom>
          <a:noFill/>
          <a:ln cap="flat">
            <a:noFill/>
          </a:ln>
        </p:spPr>
      </p:pic>
      <p:sp>
        <p:nvSpPr>
          <p:cNvPr id="5" name="Google Shape;337;g2eb57fa4619_1_2">
            <a:extLst>
              <a:ext uri="{FF2B5EF4-FFF2-40B4-BE49-F238E27FC236}">
                <a16:creationId xmlns:a16="http://schemas.microsoft.com/office/drawing/2014/main" id="{B5FDC6F8-E913-D7D5-DF91-F34B2B017D29}"/>
              </a:ext>
            </a:extLst>
          </p:cNvPr>
          <p:cNvSpPr txBox="1"/>
          <p:nvPr/>
        </p:nvSpPr>
        <p:spPr>
          <a:xfrm>
            <a:off x="311700" y="708074"/>
            <a:ext cx="5556598" cy="487795"/>
          </a:xfrm>
          <a:prstGeom prst="rect">
            <a:avLst/>
          </a:prstGeom>
          <a:noFill/>
          <a:ln cap="flat">
            <a:noFill/>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600" b="1" i="0" u="none" strike="noStrike" kern="0" cap="none" spc="0" baseline="0">
                <a:solidFill>
                  <a:srgbClr val="EF7521"/>
                </a:solidFill>
                <a:uFillTx/>
                <a:latin typeface="Roboto"/>
                <a:ea typeface="Roboto"/>
                <a:cs typeface="Roboto"/>
              </a:rPr>
              <a:t>Our Vision </a:t>
            </a:r>
            <a:endParaRPr lang="en-US" sz="1200" b="0" i="0" u="none" strike="noStrike" kern="0" cap="none" spc="0" baseline="0">
              <a:solidFill>
                <a:srgbClr val="EF7521"/>
              </a:solidFill>
              <a:uFillTx/>
              <a:latin typeface="Roboto"/>
              <a:ea typeface="Roboto"/>
              <a:cs typeface="Roboto"/>
            </a:endParaRPr>
          </a:p>
          <a:p>
            <a:pPr marL="0" marR="0" lvl="0" indent="0" algn="l" defTabSz="914400" rtl="0" fontAlgn="auto" hangingPunct="1">
              <a:lnSpc>
                <a:spcPct val="100000"/>
              </a:lnSpc>
              <a:spcBef>
                <a:spcPts val="200"/>
              </a:spcBef>
              <a:spcAft>
                <a:spcPts val="0"/>
              </a:spcAft>
              <a:buNone/>
              <a:tabLst/>
              <a:defRPr sz="1800" b="0" i="0" u="none" strike="noStrike" kern="0" cap="none" spc="0" baseline="0">
                <a:solidFill>
                  <a:srgbClr val="000000"/>
                </a:solidFill>
                <a:uFillTx/>
              </a:defRPr>
            </a:pPr>
            <a:r>
              <a:rPr lang="en-US" sz="1000" b="0" i="0" u="none" strike="noStrike" kern="0" cap="none" spc="0" baseline="0">
                <a:solidFill>
                  <a:srgbClr val="000000"/>
                </a:solidFill>
                <a:uFillTx/>
                <a:latin typeface="Roboto"/>
                <a:ea typeface="Roboto"/>
                <a:cs typeface="Roboto"/>
              </a:rPr>
              <a:t>To create an equitable educational environment where </a:t>
            </a:r>
            <a:r>
              <a:rPr lang="en-US" sz="1000" b="0" i="1" u="none" strike="noStrike" kern="0" cap="none" spc="0" baseline="0">
                <a:solidFill>
                  <a:srgbClr val="000000"/>
                </a:solidFill>
                <a:uFillTx/>
                <a:latin typeface="Roboto"/>
                <a:ea typeface="Roboto"/>
                <a:cs typeface="Roboto"/>
              </a:rPr>
              <a:t>all</a:t>
            </a:r>
            <a:r>
              <a:rPr lang="en-US" sz="1000" b="0" i="0" u="none" strike="noStrike" kern="0" cap="none" spc="0" baseline="0">
                <a:solidFill>
                  <a:srgbClr val="000000"/>
                </a:solidFill>
                <a:uFillTx/>
                <a:latin typeface="Roboto"/>
                <a:ea typeface="Roboto"/>
                <a:cs typeface="Roboto"/>
              </a:rPr>
              <a:t> students and staff in Colorado thrive</a:t>
            </a:r>
            <a:endParaRPr lang="en-US" sz="2000" b="0" i="0" u="none" strike="noStrike" kern="0" cap="none" spc="0" baseline="0">
              <a:solidFill>
                <a:srgbClr val="000000"/>
              </a:solidFill>
              <a:uFillTx/>
              <a:latin typeface="Rockwell"/>
              <a:ea typeface="Rockwell"/>
              <a:cs typeface="Rockwell"/>
            </a:endParaRPr>
          </a:p>
        </p:txBody>
      </p:sp>
      <p:cxnSp>
        <p:nvCxnSpPr>
          <p:cNvPr id="6" name="Google Shape;338;g2eb57fa4619_1_2" descr="&quot;&quot;">
            <a:extLst>
              <a:ext uri="{FF2B5EF4-FFF2-40B4-BE49-F238E27FC236}">
                <a16:creationId xmlns:a16="http://schemas.microsoft.com/office/drawing/2014/main" id="{2891C842-52C5-E7A8-A78E-877BE1F6B386}"/>
              </a:ext>
            </a:extLst>
          </p:cNvPr>
          <p:cNvCxnSpPr/>
          <p:nvPr/>
        </p:nvCxnSpPr>
        <p:spPr>
          <a:xfrm>
            <a:off x="-160102" y="1282345"/>
            <a:ext cx="8989502" cy="0"/>
          </a:xfrm>
          <a:prstGeom prst="straightConnector1">
            <a:avLst/>
          </a:prstGeom>
          <a:noFill/>
          <a:ln w="9528" cap="flat">
            <a:solidFill>
              <a:srgbClr val="EF7521"/>
            </a:solidFill>
            <a:custDash>
              <a:ds d="100000" sp="299906"/>
            </a:custDash>
            <a:round/>
          </a:ln>
        </p:spPr>
      </p:cxnSp>
      <p:sp>
        <p:nvSpPr>
          <p:cNvPr id="7" name="Google Shape;339;g2eb57fa4619_1_2">
            <a:extLst>
              <a:ext uri="{FF2B5EF4-FFF2-40B4-BE49-F238E27FC236}">
                <a16:creationId xmlns:a16="http://schemas.microsoft.com/office/drawing/2014/main" id="{2778B70B-BB72-A0D8-3BEA-A342D9E4AFFD}"/>
              </a:ext>
            </a:extLst>
          </p:cNvPr>
          <p:cNvSpPr txBox="1"/>
          <p:nvPr/>
        </p:nvSpPr>
        <p:spPr>
          <a:xfrm>
            <a:off x="3249137" y="1630850"/>
            <a:ext cx="1600200" cy="643801"/>
          </a:xfrm>
          <a:prstGeom prst="rect">
            <a:avLst/>
          </a:prstGeom>
          <a:noFill/>
          <a:ln cap="flat">
            <a:noFill/>
          </a:ln>
        </p:spPr>
        <p:txBody>
          <a:bodyPr vert="horz" wrap="square" lIns="0" tIns="0" rIns="0" bIns="0" anchor="t" anchorCtr="0" compatLnSpc="1">
            <a:noAutofit/>
          </a:bodyPr>
          <a:lstStyle/>
          <a:p>
            <a:pPr marL="114300" marR="0" lvl="0" indent="-11430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100" b="0" i="0" u="none" strike="noStrike" kern="0" cap="none" spc="0" baseline="0">
                <a:solidFill>
                  <a:srgbClr val="EF7521"/>
                </a:solidFill>
                <a:uFillTx/>
                <a:latin typeface="Roboto Medium"/>
                <a:ea typeface="Roboto Medium"/>
                <a:cs typeface="Roboto Medium"/>
              </a:rPr>
              <a:t>&gt; SERVE</a:t>
            </a:r>
            <a:endParaRPr lang="en-US" sz="1100" b="0" i="0" u="none" strike="noStrike" kern="0" cap="none" spc="0" baseline="0">
              <a:solidFill>
                <a:srgbClr val="EF7521"/>
              </a:solidFill>
              <a:uFillTx/>
              <a:latin typeface="Arial"/>
              <a:ea typeface="Arial"/>
              <a:cs typeface="Arial"/>
            </a:endParaRPr>
          </a:p>
          <a:p>
            <a:pPr marL="137160" marR="0" lvl="0" indent="0" algn="l" defTabSz="914400" rtl="0" fontAlgn="auto" hangingPunct="1">
              <a:lnSpc>
                <a:spcPct val="100000"/>
              </a:lnSpc>
              <a:spcBef>
                <a:spcPts val="100"/>
              </a:spcBef>
              <a:spcAft>
                <a:spcPts val="500"/>
              </a:spcAft>
              <a:buNone/>
              <a:tabLst/>
              <a:defRPr sz="1800" b="0" i="0" u="none" strike="noStrike" kern="0" cap="none" spc="0" baseline="0">
                <a:solidFill>
                  <a:srgbClr val="000000"/>
                </a:solidFill>
                <a:uFillTx/>
              </a:defRPr>
            </a:pPr>
            <a:r>
              <a:rPr lang="en-US" sz="1000" b="0" i="0" u="none" strike="noStrike" kern="0" cap="none" spc="0" baseline="0">
                <a:solidFill>
                  <a:srgbClr val="000000"/>
                </a:solidFill>
                <a:uFillTx/>
                <a:latin typeface="Roboto"/>
                <a:ea typeface="Roboto"/>
                <a:cs typeface="Roboto"/>
              </a:rPr>
              <a:t>Provide actionable support to local educational agencies</a:t>
            </a:r>
          </a:p>
        </p:txBody>
      </p:sp>
      <p:sp>
        <p:nvSpPr>
          <p:cNvPr id="8" name="Google Shape;340;g2eb57fa4619_1_2">
            <a:extLst>
              <a:ext uri="{FF2B5EF4-FFF2-40B4-BE49-F238E27FC236}">
                <a16:creationId xmlns:a16="http://schemas.microsoft.com/office/drawing/2014/main" id="{1200F6C3-A064-2DE4-B4E5-943326ACC722}"/>
              </a:ext>
            </a:extLst>
          </p:cNvPr>
          <p:cNvSpPr txBox="1"/>
          <p:nvPr/>
        </p:nvSpPr>
        <p:spPr>
          <a:xfrm>
            <a:off x="5239164" y="1630850"/>
            <a:ext cx="1600200" cy="674699"/>
          </a:xfrm>
          <a:prstGeom prst="rect">
            <a:avLst/>
          </a:prstGeom>
          <a:noFill/>
          <a:ln cap="flat">
            <a:noFill/>
          </a:ln>
        </p:spPr>
        <p:txBody>
          <a:bodyPr vert="horz" wrap="square" lIns="0" tIns="0" rIns="0" bIns="0" anchor="t" anchorCtr="0" compatLnSpc="1">
            <a:spAutoFit/>
          </a:bodyPr>
          <a:lstStyle/>
          <a:p>
            <a:pPr marL="114300" marR="0" lvl="0" indent="-11430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300" b="0" i="0" u="none" strike="noStrike" kern="0" cap="none" spc="0" baseline="0">
                <a:solidFill>
                  <a:srgbClr val="EF7521"/>
                </a:solidFill>
                <a:uFillTx/>
                <a:latin typeface="Roboto Medium"/>
                <a:ea typeface="Roboto Medium"/>
                <a:cs typeface="Roboto Medium"/>
              </a:rPr>
              <a:t>&gt; </a:t>
            </a:r>
            <a:r>
              <a:rPr lang="en-US" sz="1100" b="0" i="0" u="none" strike="noStrike" kern="0" cap="none" spc="0" baseline="0">
                <a:solidFill>
                  <a:srgbClr val="EF7521"/>
                </a:solidFill>
                <a:uFillTx/>
                <a:latin typeface="Roboto Medium"/>
                <a:ea typeface="Roboto Medium"/>
                <a:cs typeface="Roboto Medium"/>
              </a:rPr>
              <a:t>GUIDE</a:t>
            </a:r>
            <a:endParaRPr lang="en-US" sz="1400" b="1" i="0" u="none" strike="noStrike" kern="0" cap="none" spc="0" baseline="0">
              <a:solidFill>
                <a:srgbClr val="EF7521"/>
              </a:solidFill>
              <a:uFillTx/>
              <a:latin typeface="Arial"/>
              <a:ea typeface="Arial"/>
              <a:cs typeface="Arial"/>
            </a:endParaRPr>
          </a:p>
          <a:p>
            <a:pPr marL="137160" marR="0" lvl="0" indent="0" algn="l" defTabSz="914400" rtl="0" fontAlgn="auto" hangingPunct="1">
              <a:lnSpc>
                <a:spcPct val="100000"/>
              </a:lnSpc>
              <a:spcBef>
                <a:spcPts val="100"/>
              </a:spcBef>
              <a:spcAft>
                <a:spcPts val="300"/>
              </a:spcAft>
              <a:buNone/>
              <a:tabLst/>
              <a:defRPr sz="1800" b="0" i="0" u="none" strike="noStrike" kern="0" cap="none" spc="0" baseline="0">
                <a:solidFill>
                  <a:srgbClr val="000000"/>
                </a:solidFill>
                <a:uFillTx/>
              </a:defRPr>
            </a:pPr>
            <a:r>
              <a:rPr lang="en-US" sz="1000" b="0" i="0" u="none" strike="noStrike" kern="0" cap="none" spc="0" baseline="0">
                <a:solidFill>
                  <a:srgbClr val="000000"/>
                </a:solidFill>
                <a:uFillTx/>
                <a:latin typeface="Roboto"/>
                <a:ea typeface="Roboto"/>
                <a:cs typeface="Roboto"/>
              </a:rPr>
              <a:t>Implement policy and legislation in an effective way </a:t>
            </a:r>
          </a:p>
        </p:txBody>
      </p:sp>
      <p:sp>
        <p:nvSpPr>
          <p:cNvPr id="9" name="Google Shape;341;g2eb57fa4619_1_2">
            <a:extLst>
              <a:ext uri="{FF2B5EF4-FFF2-40B4-BE49-F238E27FC236}">
                <a16:creationId xmlns:a16="http://schemas.microsoft.com/office/drawing/2014/main" id="{39966097-BA0D-2B74-DB1D-94E079E8DA2F}"/>
              </a:ext>
            </a:extLst>
          </p:cNvPr>
          <p:cNvSpPr txBox="1"/>
          <p:nvPr/>
        </p:nvSpPr>
        <p:spPr>
          <a:xfrm>
            <a:off x="7229200" y="1630850"/>
            <a:ext cx="1600200" cy="643801"/>
          </a:xfrm>
          <a:prstGeom prst="rect">
            <a:avLst/>
          </a:prstGeom>
          <a:noFill/>
          <a:ln cap="flat">
            <a:noFill/>
          </a:ln>
        </p:spPr>
        <p:txBody>
          <a:bodyPr vert="horz" wrap="square" lIns="0" tIns="0" rIns="0" bIns="0" anchor="t" anchorCtr="0" compatLnSpc="1">
            <a:spAutoFit/>
          </a:bodyPr>
          <a:lstStyle/>
          <a:p>
            <a:pPr marL="114300" marR="0" lvl="0" indent="-11430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100" b="0" i="0" u="none" strike="noStrike" kern="0" cap="none" spc="0" baseline="0">
                <a:solidFill>
                  <a:srgbClr val="EF7521"/>
                </a:solidFill>
                <a:uFillTx/>
                <a:latin typeface="Roboto Medium"/>
                <a:ea typeface="Roboto Medium"/>
                <a:cs typeface="Roboto Medium"/>
              </a:rPr>
              <a:t>&gt; ELEVATE</a:t>
            </a:r>
            <a:endParaRPr lang="en-US" sz="1400" b="1" i="0" u="none" strike="noStrike" kern="0" cap="none" spc="0" baseline="0">
              <a:solidFill>
                <a:srgbClr val="EF7521"/>
              </a:solidFill>
              <a:uFillTx/>
              <a:latin typeface="Arial"/>
              <a:ea typeface="Arial"/>
              <a:cs typeface="Arial"/>
            </a:endParaRPr>
          </a:p>
          <a:p>
            <a:pPr marL="137160" marR="0" lvl="0" indent="0" algn="l" defTabSz="914400" rtl="0" fontAlgn="auto" hangingPunct="1">
              <a:lnSpc>
                <a:spcPct val="100000"/>
              </a:lnSpc>
              <a:spcBef>
                <a:spcPts val="100"/>
              </a:spcBef>
              <a:spcAft>
                <a:spcPts val="300"/>
              </a:spcAft>
              <a:buNone/>
              <a:tabLst/>
              <a:defRPr sz="1800" b="0" i="0" u="none" strike="noStrike" kern="0" cap="none" spc="0" baseline="0">
                <a:solidFill>
                  <a:srgbClr val="000000"/>
                </a:solidFill>
                <a:uFillTx/>
              </a:defRPr>
            </a:pPr>
            <a:r>
              <a:rPr lang="en-US" sz="1000" b="0" i="0" u="none" strike="noStrike" kern="0" cap="none" spc="0" baseline="0">
                <a:solidFill>
                  <a:srgbClr val="000000"/>
                </a:solidFill>
                <a:uFillTx/>
                <a:latin typeface="Roboto"/>
                <a:ea typeface="Roboto"/>
                <a:cs typeface="Roboto"/>
              </a:rPr>
              <a:t>Share the experiences of local educational agencies and students</a:t>
            </a:r>
          </a:p>
        </p:txBody>
      </p:sp>
      <p:sp>
        <p:nvSpPr>
          <p:cNvPr id="10" name="Google Shape;342;g2eb57fa4619_1_2">
            <a:extLst>
              <a:ext uri="{FF2B5EF4-FFF2-40B4-BE49-F238E27FC236}">
                <a16:creationId xmlns:a16="http://schemas.microsoft.com/office/drawing/2014/main" id="{103AE88C-E294-B0A9-870D-92B61995E116}"/>
              </a:ext>
            </a:extLst>
          </p:cNvPr>
          <p:cNvSpPr txBox="1"/>
          <p:nvPr/>
        </p:nvSpPr>
        <p:spPr>
          <a:xfrm>
            <a:off x="311700" y="1368829"/>
            <a:ext cx="2547600" cy="733796"/>
          </a:xfrm>
          <a:prstGeom prst="rect">
            <a:avLst/>
          </a:prstGeom>
          <a:noFill/>
          <a:ln cap="flat">
            <a:noFill/>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600" b="1" i="0" u="none" strike="noStrike" kern="0" cap="none" spc="0" baseline="0">
                <a:solidFill>
                  <a:srgbClr val="EF7521"/>
                </a:solidFill>
                <a:uFillTx/>
                <a:latin typeface="Roboto"/>
                <a:ea typeface="Roboto"/>
                <a:cs typeface="Roboto"/>
              </a:rPr>
              <a:t>Our Role</a:t>
            </a:r>
          </a:p>
          <a:p>
            <a:pPr marL="0" marR="0" lvl="0" indent="0" algn="l" defTabSz="914400" rtl="0" fontAlgn="auto" hangingPunct="1">
              <a:lnSpc>
                <a:spcPct val="100000"/>
              </a:lnSpc>
              <a:spcBef>
                <a:spcPts val="200"/>
              </a:spcBef>
              <a:spcAft>
                <a:spcPts val="0"/>
              </a:spcAft>
              <a:buNone/>
              <a:tabLst/>
              <a:defRPr sz="1800" b="0" i="0" u="none" strike="noStrike" kern="0" cap="none" spc="0" baseline="0">
                <a:solidFill>
                  <a:srgbClr val="000000"/>
                </a:solidFill>
                <a:uFillTx/>
              </a:defRPr>
            </a:pPr>
            <a:r>
              <a:rPr lang="en-US" sz="1000" b="0" i="0" u="none" strike="noStrike" kern="0" cap="none" spc="0" baseline="0">
                <a:solidFill>
                  <a:srgbClr val="000000"/>
                </a:solidFill>
                <a:uFillTx/>
                <a:latin typeface="Roboto"/>
                <a:ea typeface="Roboto"/>
                <a:cs typeface="Roboto"/>
              </a:rPr>
              <a:t>To improve student outcomes and ensure students and families across Colorado have access to high-quality schools, we will: </a:t>
            </a:r>
          </a:p>
        </p:txBody>
      </p:sp>
      <p:sp>
        <p:nvSpPr>
          <p:cNvPr id="11" name="Google Shape;343;g2eb57fa4619_1_2">
            <a:extLst>
              <a:ext uri="{FF2B5EF4-FFF2-40B4-BE49-F238E27FC236}">
                <a16:creationId xmlns:a16="http://schemas.microsoft.com/office/drawing/2014/main" id="{ABC2B29B-9111-4DB0-A05E-EA089DBF2168}"/>
              </a:ext>
            </a:extLst>
          </p:cNvPr>
          <p:cNvSpPr txBox="1"/>
          <p:nvPr/>
        </p:nvSpPr>
        <p:spPr>
          <a:xfrm>
            <a:off x="311700" y="2586096"/>
            <a:ext cx="8427302" cy="299703"/>
          </a:xfrm>
          <a:prstGeom prst="rect">
            <a:avLst/>
          </a:prstGeom>
          <a:noFill/>
          <a:ln cap="flat">
            <a:noFill/>
          </a:ln>
        </p:spPr>
        <p:txBody>
          <a:bodyPr vert="horz" wrap="square" lIns="0" tIns="0" rIns="91421" bIns="91421" anchor="t" anchorCtr="0" compatLnSpc="1">
            <a:noAutofit/>
          </a:bodyPr>
          <a:lstStyle/>
          <a:p>
            <a:pPr marL="0" marR="0" lvl="0" indent="0" algn="l" defTabSz="914400" rtl="0" fontAlgn="auto" hangingPunct="1">
              <a:lnSpc>
                <a:spcPct val="100000"/>
              </a:lnSpc>
              <a:spcBef>
                <a:spcPts val="0"/>
              </a:spcBef>
              <a:spcAft>
                <a:spcPts val="800"/>
              </a:spcAft>
              <a:buNone/>
              <a:tabLst/>
              <a:defRPr sz="1800" b="0" i="0" u="none" strike="noStrike" kern="0" cap="none" spc="0" baseline="0">
                <a:solidFill>
                  <a:srgbClr val="000000"/>
                </a:solidFill>
                <a:uFillTx/>
              </a:defRPr>
            </a:pPr>
            <a:r>
              <a:rPr lang="en-US" sz="1600" b="1" i="0" u="none" strike="noStrike" kern="0" cap="none" spc="0" baseline="0">
                <a:solidFill>
                  <a:srgbClr val="EF7521"/>
                </a:solidFill>
                <a:uFillTx/>
                <a:latin typeface="Roboto"/>
                <a:ea typeface="Roboto"/>
                <a:cs typeface="Roboto"/>
              </a:rPr>
              <a:t>Our Core Values:    </a:t>
            </a:r>
            <a:r>
              <a:rPr lang="en-US" sz="1300" b="0" i="0" u="none" strike="noStrike" kern="0" cap="none" spc="0" baseline="0">
                <a:solidFill>
                  <a:srgbClr val="000000"/>
                </a:solidFill>
                <a:uFillTx/>
                <a:latin typeface="Arial"/>
                <a:ea typeface="Arial"/>
                <a:cs typeface="Arial"/>
              </a:rPr>
              <a:t>INTEGRITY  |  EQUITY  |  ACCOUNTABILITY  |  TRUST  |  SERVICE</a:t>
            </a:r>
          </a:p>
        </p:txBody>
      </p:sp>
      <p:cxnSp>
        <p:nvCxnSpPr>
          <p:cNvPr id="12" name="Google Shape;344;g2eb57fa4619_1_2" descr="&quot;&quot;">
            <a:extLst>
              <a:ext uri="{FF2B5EF4-FFF2-40B4-BE49-F238E27FC236}">
                <a16:creationId xmlns:a16="http://schemas.microsoft.com/office/drawing/2014/main" id="{1E3C211D-4C3C-350B-F32E-C350DA955C0D}"/>
              </a:ext>
            </a:extLst>
          </p:cNvPr>
          <p:cNvCxnSpPr/>
          <p:nvPr/>
        </p:nvCxnSpPr>
        <p:spPr>
          <a:xfrm>
            <a:off x="3130420" y="1632524"/>
            <a:ext cx="0" cy="674699"/>
          </a:xfrm>
          <a:prstGeom prst="straightConnector1">
            <a:avLst/>
          </a:prstGeom>
          <a:noFill/>
          <a:ln w="9528" cap="flat">
            <a:solidFill>
              <a:srgbClr val="EF7521"/>
            </a:solidFill>
            <a:custDash>
              <a:ds d="100000" sp="299906"/>
            </a:custDash>
            <a:round/>
          </a:ln>
        </p:spPr>
      </p:cxnSp>
      <p:grpSp>
        <p:nvGrpSpPr>
          <p:cNvPr id="13" name="Google Shape;345;g2eb57fa4619_1_2">
            <a:extLst>
              <a:ext uri="{FF2B5EF4-FFF2-40B4-BE49-F238E27FC236}">
                <a16:creationId xmlns:a16="http://schemas.microsoft.com/office/drawing/2014/main" id="{606177D6-C03F-2EC3-3FE8-7C714F88C3D2}"/>
              </a:ext>
            </a:extLst>
          </p:cNvPr>
          <p:cNvGrpSpPr/>
          <p:nvPr/>
        </p:nvGrpSpPr>
        <p:grpSpPr>
          <a:xfrm>
            <a:off x="311700" y="3548649"/>
            <a:ext cx="8363898" cy="646197"/>
            <a:chOff x="311700" y="3548649"/>
            <a:chExt cx="8363898" cy="646197"/>
          </a:xfrm>
        </p:grpSpPr>
        <p:sp>
          <p:nvSpPr>
            <p:cNvPr id="14" name="Google Shape;346;g2eb57fa4619_1_2">
              <a:extLst>
                <a:ext uri="{FF2B5EF4-FFF2-40B4-BE49-F238E27FC236}">
                  <a16:creationId xmlns:a16="http://schemas.microsoft.com/office/drawing/2014/main" id="{6D3E673B-BC4B-479F-8612-13FEBFFE4AAD}"/>
                </a:ext>
              </a:extLst>
            </p:cNvPr>
            <p:cNvSpPr/>
            <p:nvPr/>
          </p:nvSpPr>
          <p:spPr>
            <a:xfrm rot="5400013">
              <a:off x="7061001" y="2580249"/>
              <a:ext cx="646197" cy="2582997"/>
            </a:xfrm>
            <a:custGeom>
              <a:avLst/>
              <a:gdLst>
                <a:gd name="f0" fmla="val 10800000"/>
                <a:gd name="f1" fmla="val 5400000"/>
                <a:gd name="f2" fmla="val 16200000"/>
                <a:gd name="f3" fmla="val w"/>
                <a:gd name="f4" fmla="val h"/>
                <a:gd name="f5" fmla="val ss"/>
                <a:gd name="f6" fmla="val 0"/>
                <a:gd name="f7" fmla="val 50000"/>
                <a:gd name="f8" fmla="abs f3"/>
                <a:gd name="f9" fmla="abs f4"/>
                <a:gd name="f10" fmla="abs f5"/>
                <a:gd name="f11" fmla="?: f8 f3 1"/>
                <a:gd name="f12" fmla="?: f9 f4 1"/>
                <a:gd name="f13" fmla="?: f10 f5 1"/>
                <a:gd name="f14" fmla="*/ f11 1 21600"/>
                <a:gd name="f15" fmla="*/ f12 1 21600"/>
                <a:gd name="f16" fmla="*/ 21600 f11 1"/>
                <a:gd name="f17" fmla="*/ 21600 f12 1"/>
                <a:gd name="f18" fmla="min f15 f14"/>
                <a:gd name="f19" fmla="*/ f16 1 f13"/>
                <a:gd name="f20" fmla="*/ f17 1 f13"/>
                <a:gd name="f21" fmla="val f19"/>
                <a:gd name="f22" fmla="val f20"/>
                <a:gd name="f23" fmla="*/ f6 f18 1"/>
                <a:gd name="f24" fmla="+- f22 0 f6"/>
                <a:gd name="f25" fmla="+- f21 0 f6"/>
                <a:gd name="f26" fmla="*/ f21 f18 1"/>
                <a:gd name="f27" fmla="*/ f22 f18 1"/>
                <a:gd name="f28" fmla="min f25 f24"/>
                <a:gd name="f29" fmla="*/ f28 f7 1"/>
                <a:gd name="f30" fmla="*/ f28 f6 1"/>
                <a:gd name="f31" fmla="*/ f29 1 100000"/>
                <a:gd name="f32" fmla="*/ f30 1 100000"/>
                <a:gd name="f33" fmla="+- f21 0 f31"/>
                <a:gd name="f34" fmla="+- f22 0 f32"/>
                <a:gd name="f35" fmla="+- f31 0 f32"/>
                <a:gd name="f36" fmla="*/ f31 29289 1"/>
                <a:gd name="f37" fmla="*/ f32 29289 1"/>
                <a:gd name="f38" fmla="*/ f31 f18 1"/>
                <a:gd name="f39" fmla="*/ f32 f18 1"/>
                <a:gd name="f40" fmla="*/ f36 1 100000"/>
                <a:gd name="f41" fmla="*/ f37 1 100000"/>
                <a:gd name="f42" fmla="*/ f33 f18 1"/>
                <a:gd name="f43" fmla="*/ f34 f18 1"/>
                <a:gd name="f44" fmla="?: f35 f40 f41"/>
                <a:gd name="f45" fmla="+- f22 0 f41"/>
                <a:gd name="f46" fmla="*/ f40 f18 1"/>
                <a:gd name="f47" fmla="+- f21 0 f44"/>
                <a:gd name="f48" fmla="*/ f44 f18 1"/>
                <a:gd name="f49" fmla="*/ f45 f18 1"/>
                <a:gd name="f50" fmla="*/ f47 f18 1"/>
              </a:gdLst>
              <a:ahLst/>
              <a:cxnLst>
                <a:cxn ang="3cd4">
                  <a:pos x="hc" y="t"/>
                </a:cxn>
                <a:cxn ang="0">
                  <a:pos x="r" y="vc"/>
                </a:cxn>
                <a:cxn ang="cd4">
                  <a:pos x="hc" y="b"/>
                </a:cxn>
                <a:cxn ang="cd2">
                  <a:pos x="l" y="vc"/>
                </a:cxn>
              </a:cxnLst>
              <a:rect l="f48" t="f46" r="f50" b="f49"/>
              <a:pathLst>
                <a:path>
                  <a:moveTo>
                    <a:pt x="f38" y="f23"/>
                  </a:moveTo>
                  <a:lnTo>
                    <a:pt x="f42" y="f23"/>
                  </a:lnTo>
                  <a:arcTo wR="f38" hR="f38" stAng="f2" swAng="f1"/>
                  <a:lnTo>
                    <a:pt x="f26" y="f43"/>
                  </a:lnTo>
                  <a:arcTo wR="f39" hR="f39" stAng="f6" swAng="f1"/>
                  <a:lnTo>
                    <a:pt x="f39" y="f27"/>
                  </a:lnTo>
                  <a:arcTo wR="f39" hR="f39" stAng="f1" swAng="f1"/>
                  <a:lnTo>
                    <a:pt x="f23" y="f38"/>
                  </a:lnTo>
                  <a:arcTo wR="f38" hR="f38" stAng="f0" swAng="f1"/>
                  <a:close/>
                </a:path>
              </a:pathLst>
            </a:custGeom>
            <a:gradFill>
              <a:gsLst>
                <a:gs pos="0">
                  <a:srgbClr val="FFAB40"/>
                </a:gs>
                <a:gs pos="100000">
                  <a:srgbClr val="F79031"/>
                </a:gs>
              </a:gsLst>
              <a:lin ang="10800000"/>
            </a:gradFill>
            <a:ln w="19046" cap="flat">
              <a:solidFill>
                <a:srgbClr val="FFFFFF"/>
              </a:solidFill>
              <a:prstDash val="solid"/>
              <a:round/>
            </a:ln>
          </p:spPr>
          <p:txBody>
            <a:bodyPr vert="horz" wrap="square" lIns="91421" tIns="91421" rIns="91421" bIns="9142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
          <p:nvSpPr>
            <p:cNvPr id="15" name="Google Shape;347;g2eb57fa4619_1_2">
              <a:extLst>
                <a:ext uri="{FF2B5EF4-FFF2-40B4-BE49-F238E27FC236}">
                  <a16:creationId xmlns:a16="http://schemas.microsoft.com/office/drawing/2014/main" id="{D81CE806-A112-EBE9-F408-9B135F6B969F}"/>
                </a:ext>
              </a:extLst>
            </p:cNvPr>
            <p:cNvSpPr/>
            <p:nvPr/>
          </p:nvSpPr>
          <p:spPr>
            <a:xfrm rot="5400013">
              <a:off x="5134031" y="2580249"/>
              <a:ext cx="646197" cy="2582997"/>
            </a:xfrm>
            <a:custGeom>
              <a:avLst/>
              <a:gdLst>
                <a:gd name="f0" fmla="val 10800000"/>
                <a:gd name="f1" fmla="val 5400000"/>
                <a:gd name="f2" fmla="val 16200000"/>
                <a:gd name="f3" fmla="val w"/>
                <a:gd name="f4" fmla="val h"/>
                <a:gd name="f5" fmla="val ss"/>
                <a:gd name="f6" fmla="val 0"/>
                <a:gd name="f7" fmla="val 50000"/>
                <a:gd name="f8" fmla="abs f3"/>
                <a:gd name="f9" fmla="abs f4"/>
                <a:gd name="f10" fmla="abs f5"/>
                <a:gd name="f11" fmla="?: f8 f3 1"/>
                <a:gd name="f12" fmla="?: f9 f4 1"/>
                <a:gd name="f13" fmla="?: f10 f5 1"/>
                <a:gd name="f14" fmla="*/ f11 1 21600"/>
                <a:gd name="f15" fmla="*/ f12 1 21600"/>
                <a:gd name="f16" fmla="*/ 21600 f11 1"/>
                <a:gd name="f17" fmla="*/ 21600 f12 1"/>
                <a:gd name="f18" fmla="min f15 f14"/>
                <a:gd name="f19" fmla="*/ f16 1 f13"/>
                <a:gd name="f20" fmla="*/ f17 1 f13"/>
                <a:gd name="f21" fmla="val f19"/>
                <a:gd name="f22" fmla="val f20"/>
                <a:gd name="f23" fmla="*/ f6 f18 1"/>
                <a:gd name="f24" fmla="+- f22 0 f6"/>
                <a:gd name="f25" fmla="+- f21 0 f6"/>
                <a:gd name="f26" fmla="*/ f21 f18 1"/>
                <a:gd name="f27" fmla="*/ f22 f18 1"/>
                <a:gd name="f28" fmla="min f25 f24"/>
                <a:gd name="f29" fmla="*/ f28 f7 1"/>
                <a:gd name="f30" fmla="*/ f28 f6 1"/>
                <a:gd name="f31" fmla="*/ f29 1 100000"/>
                <a:gd name="f32" fmla="*/ f30 1 100000"/>
                <a:gd name="f33" fmla="+- f21 0 f31"/>
                <a:gd name="f34" fmla="+- f22 0 f32"/>
                <a:gd name="f35" fmla="+- f31 0 f32"/>
                <a:gd name="f36" fmla="*/ f31 29289 1"/>
                <a:gd name="f37" fmla="*/ f32 29289 1"/>
                <a:gd name="f38" fmla="*/ f31 f18 1"/>
                <a:gd name="f39" fmla="*/ f32 f18 1"/>
                <a:gd name="f40" fmla="*/ f36 1 100000"/>
                <a:gd name="f41" fmla="*/ f37 1 100000"/>
                <a:gd name="f42" fmla="*/ f33 f18 1"/>
                <a:gd name="f43" fmla="*/ f34 f18 1"/>
                <a:gd name="f44" fmla="?: f35 f40 f41"/>
                <a:gd name="f45" fmla="+- f22 0 f41"/>
                <a:gd name="f46" fmla="*/ f40 f18 1"/>
                <a:gd name="f47" fmla="+- f21 0 f44"/>
                <a:gd name="f48" fmla="*/ f44 f18 1"/>
                <a:gd name="f49" fmla="*/ f45 f18 1"/>
                <a:gd name="f50" fmla="*/ f47 f18 1"/>
              </a:gdLst>
              <a:ahLst/>
              <a:cxnLst>
                <a:cxn ang="3cd4">
                  <a:pos x="hc" y="t"/>
                </a:cxn>
                <a:cxn ang="0">
                  <a:pos x="r" y="vc"/>
                </a:cxn>
                <a:cxn ang="cd4">
                  <a:pos x="hc" y="b"/>
                </a:cxn>
                <a:cxn ang="cd2">
                  <a:pos x="l" y="vc"/>
                </a:cxn>
              </a:cxnLst>
              <a:rect l="f48" t="f46" r="f50" b="f49"/>
              <a:pathLst>
                <a:path>
                  <a:moveTo>
                    <a:pt x="f38" y="f23"/>
                  </a:moveTo>
                  <a:lnTo>
                    <a:pt x="f42" y="f23"/>
                  </a:lnTo>
                  <a:arcTo wR="f38" hR="f38" stAng="f2" swAng="f1"/>
                  <a:lnTo>
                    <a:pt x="f26" y="f43"/>
                  </a:lnTo>
                  <a:arcTo wR="f39" hR="f39" stAng="f6" swAng="f1"/>
                  <a:lnTo>
                    <a:pt x="f39" y="f27"/>
                  </a:lnTo>
                  <a:arcTo wR="f39" hR="f39" stAng="f1" swAng="f1"/>
                  <a:lnTo>
                    <a:pt x="f23" y="f38"/>
                  </a:lnTo>
                  <a:arcTo wR="f38" hR="f38" stAng="f0" swAng="f1"/>
                  <a:close/>
                </a:path>
              </a:pathLst>
            </a:custGeom>
            <a:gradFill>
              <a:gsLst>
                <a:gs pos="0">
                  <a:srgbClr val="FFAB40"/>
                </a:gs>
                <a:gs pos="100000">
                  <a:srgbClr val="F79031"/>
                </a:gs>
              </a:gsLst>
              <a:lin ang="10800000"/>
            </a:gradFill>
            <a:ln w="19046" cap="flat">
              <a:solidFill>
                <a:srgbClr val="FFFFFF"/>
              </a:solidFill>
              <a:prstDash val="solid"/>
              <a:round/>
            </a:ln>
          </p:spPr>
          <p:txBody>
            <a:bodyPr vert="horz" wrap="square" lIns="91421" tIns="91421" rIns="91421" bIns="9142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
          <p:nvSpPr>
            <p:cNvPr id="16" name="Google Shape;348;g2eb57fa4619_1_2">
              <a:extLst>
                <a:ext uri="{FF2B5EF4-FFF2-40B4-BE49-F238E27FC236}">
                  <a16:creationId xmlns:a16="http://schemas.microsoft.com/office/drawing/2014/main" id="{958FDD3A-6115-91C1-EF6C-FD0021E91379}"/>
                </a:ext>
              </a:extLst>
            </p:cNvPr>
            <p:cNvSpPr/>
            <p:nvPr/>
          </p:nvSpPr>
          <p:spPr>
            <a:xfrm rot="5400013">
              <a:off x="3207070" y="2580249"/>
              <a:ext cx="646197" cy="2582997"/>
            </a:xfrm>
            <a:custGeom>
              <a:avLst/>
              <a:gdLst>
                <a:gd name="f0" fmla="val 10800000"/>
                <a:gd name="f1" fmla="val 5400000"/>
                <a:gd name="f2" fmla="val 16200000"/>
                <a:gd name="f3" fmla="val w"/>
                <a:gd name="f4" fmla="val h"/>
                <a:gd name="f5" fmla="val ss"/>
                <a:gd name="f6" fmla="val 0"/>
                <a:gd name="f7" fmla="val 50000"/>
                <a:gd name="f8" fmla="abs f3"/>
                <a:gd name="f9" fmla="abs f4"/>
                <a:gd name="f10" fmla="abs f5"/>
                <a:gd name="f11" fmla="?: f8 f3 1"/>
                <a:gd name="f12" fmla="?: f9 f4 1"/>
                <a:gd name="f13" fmla="?: f10 f5 1"/>
                <a:gd name="f14" fmla="*/ f11 1 21600"/>
                <a:gd name="f15" fmla="*/ f12 1 21600"/>
                <a:gd name="f16" fmla="*/ 21600 f11 1"/>
                <a:gd name="f17" fmla="*/ 21600 f12 1"/>
                <a:gd name="f18" fmla="min f15 f14"/>
                <a:gd name="f19" fmla="*/ f16 1 f13"/>
                <a:gd name="f20" fmla="*/ f17 1 f13"/>
                <a:gd name="f21" fmla="val f19"/>
                <a:gd name="f22" fmla="val f20"/>
                <a:gd name="f23" fmla="*/ f6 f18 1"/>
                <a:gd name="f24" fmla="+- f22 0 f6"/>
                <a:gd name="f25" fmla="+- f21 0 f6"/>
                <a:gd name="f26" fmla="*/ f21 f18 1"/>
                <a:gd name="f27" fmla="*/ f22 f18 1"/>
                <a:gd name="f28" fmla="min f25 f24"/>
                <a:gd name="f29" fmla="*/ f28 f7 1"/>
                <a:gd name="f30" fmla="*/ f28 f6 1"/>
                <a:gd name="f31" fmla="*/ f29 1 100000"/>
                <a:gd name="f32" fmla="*/ f30 1 100000"/>
                <a:gd name="f33" fmla="+- f21 0 f31"/>
                <a:gd name="f34" fmla="+- f22 0 f32"/>
                <a:gd name="f35" fmla="+- f31 0 f32"/>
                <a:gd name="f36" fmla="*/ f31 29289 1"/>
                <a:gd name="f37" fmla="*/ f32 29289 1"/>
                <a:gd name="f38" fmla="*/ f31 f18 1"/>
                <a:gd name="f39" fmla="*/ f32 f18 1"/>
                <a:gd name="f40" fmla="*/ f36 1 100000"/>
                <a:gd name="f41" fmla="*/ f37 1 100000"/>
                <a:gd name="f42" fmla="*/ f33 f18 1"/>
                <a:gd name="f43" fmla="*/ f34 f18 1"/>
                <a:gd name="f44" fmla="?: f35 f40 f41"/>
                <a:gd name="f45" fmla="+- f22 0 f41"/>
                <a:gd name="f46" fmla="*/ f40 f18 1"/>
                <a:gd name="f47" fmla="+- f21 0 f44"/>
                <a:gd name="f48" fmla="*/ f44 f18 1"/>
                <a:gd name="f49" fmla="*/ f45 f18 1"/>
                <a:gd name="f50" fmla="*/ f47 f18 1"/>
              </a:gdLst>
              <a:ahLst/>
              <a:cxnLst>
                <a:cxn ang="3cd4">
                  <a:pos x="hc" y="t"/>
                </a:cxn>
                <a:cxn ang="0">
                  <a:pos x="r" y="vc"/>
                </a:cxn>
                <a:cxn ang="cd4">
                  <a:pos x="hc" y="b"/>
                </a:cxn>
                <a:cxn ang="cd2">
                  <a:pos x="l" y="vc"/>
                </a:cxn>
              </a:cxnLst>
              <a:rect l="f48" t="f46" r="f50" b="f49"/>
              <a:pathLst>
                <a:path>
                  <a:moveTo>
                    <a:pt x="f38" y="f23"/>
                  </a:moveTo>
                  <a:lnTo>
                    <a:pt x="f42" y="f23"/>
                  </a:lnTo>
                  <a:arcTo wR="f38" hR="f38" stAng="f2" swAng="f1"/>
                  <a:lnTo>
                    <a:pt x="f26" y="f43"/>
                  </a:lnTo>
                  <a:arcTo wR="f39" hR="f39" stAng="f6" swAng="f1"/>
                  <a:lnTo>
                    <a:pt x="f39" y="f27"/>
                  </a:lnTo>
                  <a:arcTo wR="f39" hR="f39" stAng="f1" swAng="f1"/>
                  <a:lnTo>
                    <a:pt x="f23" y="f38"/>
                  </a:lnTo>
                  <a:arcTo wR="f38" hR="f38" stAng="f0" swAng="f1"/>
                  <a:close/>
                </a:path>
              </a:pathLst>
            </a:custGeom>
            <a:gradFill>
              <a:gsLst>
                <a:gs pos="0">
                  <a:srgbClr val="FFAB40"/>
                </a:gs>
                <a:gs pos="100000">
                  <a:srgbClr val="F79031"/>
                </a:gs>
              </a:gsLst>
              <a:lin ang="10800000"/>
            </a:gradFill>
            <a:ln w="19046" cap="flat">
              <a:solidFill>
                <a:srgbClr val="FFFFFF"/>
              </a:solidFill>
              <a:prstDash val="solid"/>
              <a:round/>
            </a:ln>
          </p:spPr>
          <p:txBody>
            <a:bodyPr vert="horz" wrap="square" lIns="91421" tIns="91421" rIns="91421" bIns="9142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
          <p:nvSpPr>
            <p:cNvPr id="17" name="Google Shape;349;g2eb57fa4619_1_2">
              <a:extLst>
                <a:ext uri="{FF2B5EF4-FFF2-40B4-BE49-F238E27FC236}">
                  <a16:creationId xmlns:a16="http://schemas.microsoft.com/office/drawing/2014/main" id="{DEFF43AF-7F60-2349-FFB0-F996E460C357}"/>
                </a:ext>
              </a:extLst>
            </p:cNvPr>
            <p:cNvSpPr/>
            <p:nvPr/>
          </p:nvSpPr>
          <p:spPr>
            <a:xfrm rot="5400013">
              <a:off x="1280100" y="2580249"/>
              <a:ext cx="646197" cy="2582997"/>
            </a:xfrm>
            <a:custGeom>
              <a:avLst/>
              <a:gdLst>
                <a:gd name="f0" fmla="val 10800000"/>
                <a:gd name="f1" fmla="val 5400000"/>
                <a:gd name="f2" fmla="val 16200000"/>
                <a:gd name="f3" fmla="val w"/>
                <a:gd name="f4" fmla="val h"/>
                <a:gd name="f5" fmla="val ss"/>
                <a:gd name="f6" fmla="val 0"/>
                <a:gd name="f7" fmla="val 50000"/>
                <a:gd name="f8" fmla="abs f3"/>
                <a:gd name="f9" fmla="abs f4"/>
                <a:gd name="f10" fmla="abs f5"/>
                <a:gd name="f11" fmla="?: f8 f3 1"/>
                <a:gd name="f12" fmla="?: f9 f4 1"/>
                <a:gd name="f13" fmla="?: f10 f5 1"/>
                <a:gd name="f14" fmla="*/ f11 1 21600"/>
                <a:gd name="f15" fmla="*/ f12 1 21600"/>
                <a:gd name="f16" fmla="*/ 21600 f11 1"/>
                <a:gd name="f17" fmla="*/ 21600 f12 1"/>
                <a:gd name="f18" fmla="min f15 f14"/>
                <a:gd name="f19" fmla="*/ f16 1 f13"/>
                <a:gd name="f20" fmla="*/ f17 1 f13"/>
                <a:gd name="f21" fmla="val f19"/>
                <a:gd name="f22" fmla="val f20"/>
                <a:gd name="f23" fmla="*/ f6 f18 1"/>
                <a:gd name="f24" fmla="+- f22 0 f6"/>
                <a:gd name="f25" fmla="+- f21 0 f6"/>
                <a:gd name="f26" fmla="*/ f21 f18 1"/>
                <a:gd name="f27" fmla="*/ f22 f18 1"/>
                <a:gd name="f28" fmla="min f25 f24"/>
                <a:gd name="f29" fmla="*/ f28 f7 1"/>
                <a:gd name="f30" fmla="*/ f28 f6 1"/>
                <a:gd name="f31" fmla="*/ f29 1 100000"/>
                <a:gd name="f32" fmla="*/ f30 1 100000"/>
                <a:gd name="f33" fmla="+- f21 0 f31"/>
                <a:gd name="f34" fmla="+- f22 0 f32"/>
                <a:gd name="f35" fmla="+- f31 0 f32"/>
                <a:gd name="f36" fmla="*/ f31 29289 1"/>
                <a:gd name="f37" fmla="*/ f32 29289 1"/>
                <a:gd name="f38" fmla="*/ f31 f18 1"/>
                <a:gd name="f39" fmla="*/ f32 f18 1"/>
                <a:gd name="f40" fmla="*/ f36 1 100000"/>
                <a:gd name="f41" fmla="*/ f37 1 100000"/>
                <a:gd name="f42" fmla="*/ f33 f18 1"/>
                <a:gd name="f43" fmla="*/ f34 f18 1"/>
                <a:gd name="f44" fmla="?: f35 f40 f41"/>
                <a:gd name="f45" fmla="+- f22 0 f41"/>
                <a:gd name="f46" fmla="*/ f40 f18 1"/>
                <a:gd name="f47" fmla="+- f21 0 f44"/>
                <a:gd name="f48" fmla="*/ f44 f18 1"/>
                <a:gd name="f49" fmla="*/ f45 f18 1"/>
                <a:gd name="f50" fmla="*/ f47 f18 1"/>
              </a:gdLst>
              <a:ahLst/>
              <a:cxnLst>
                <a:cxn ang="3cd4">
                  <a:pos x="hc" y="t"/>
                </a:cxn>
                <a:cxn ang="0">
                  <a:pos x="r" y="vc"/>
                </a:cxn>
                <a:cxn ang="cd4">
                  <a:pos x="hc" y="b"/>
                </a:cxn>
                <a:cxn ang="cd2">
                  <a:pos x="l" y="vc"/>
                </a:cxn>
              </a:cxnLst>
              <a:rect l="f48" t="f46" r="f50" b="f49"/>
              <a:pathLst>
                <a:path>
                  <a:moveTo>
                    <a:pt x="f38" y="f23"/>
                  </a:moveTo>
                  <a:lnTo>
                    <a:pt x="f42" y="f23"/>
                  </a:lnTo>
                  <a:arcTo wR="f38" hR="f38" stAng="f2" swAng="f1"/>
                  <a:lnTo>
                    <a:pt x="f26" y="f43"/>
                  </a:lnTo>
                  <a:arcTo wR="f39" hR="f39" stAng="f6" swAng="f1"/>
                  <a:lnTo>
                    <a:pt x="f39" y="f27"/>
                  </a:lnTo>
                  <a:arcTo wR="f39" hR="f39" stAng="f1" swAng="f1"/>
                  <a:lnTo>
                    <a:pt x="f23" y="f38"/>
                  </a:lnTo>
                  <a:arcTo wR="f38" hR="f38" stAng="f0" swAng="f1"/>
                  <a:close/>
                </a:path>
              </a:pathLst>
            </a:custGeom>
            <a:gradFill>
              <a:gsLst>
                <a:gs pos="0">
                  <a:srgbClr val="FFAB40"/>
                </a:gs>
                <a:gs pos="100000">
                  <a:srgbClr val="F79031"/>
                </a:gs>
              </a:gsLst>
              <a:lin ang="10800000"/>
            </a:gradFill>
            <a:ln w="19046" cap="flat">
              <a:solidFill>
                <a:srgbClr val="FFFFFF"/>
              </a:solidFill>
              <a:prstDash val="solid"/>
              <a:round/>
            </a:ln>
          </p:spPr>
          <p:txBody>
            <a:bodyPr vert="horz" wrap="square" lIns="91421" tIns="91421" rIns="91421" bIns="9142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
          <p:nvSpPr>
            <p:cNvPr id="18" name="Google Shape;350;g2eb57fa4619_1_2">
              <a:extLst>
                <a:ext uri="{FF2B5EF4-FFF2-40B4-BE49-F238E27FC236}">
                  <a16:creationId xmlns:a16="http://schemas.microsoft.com/office/drawing/2014/main" id="{6072D1E4-9AC0-03FD-C47B-E33EDE068B8B}"/>
                </a:ext>
              </a:extLst>
            </p:cNvPr>
            <p:cNvSpPr txBox="1"/>
            <p:nvPr/>
          </p:nvSpPr>
          <p:spPr>
            <a:xfrm>
              <a:off x="896322" y="3687098"/>
              <a:ext cx="1801496" cy="369298"/>
            </a:xfrm>
            <a:prstGeom prst="rect">
              <a:avLst/>
            </a:prstGeom>
            <a:noFill/>
            <a:ln cap="flat">
              <a:noFill/>
            </a:ln>
          </p:spPr>
          <p:txBody>
            <a:bodyPr vert="horz" wrap="square" lIns="0" tIns="0" rIns="0" bIns="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200" b="1" i="0" u="none" strike="noStrike" kern="0" cap="none" spc="0" baseline="0">
                  <a:solidFill>
                    <a:srgbClr val="FFFFFF"/>
                  </a:solidFill>
                  <a:uFillTx/>
                  <a:latin typeface="Roboto"/>
                  <a:ea typeface="Roboto"/>
                  <a:cs typeface="Roboto"/>
                </a:rPr>
                <a:t>Increase Student</a:t>
              </a:r>
              <a:br>
                <a:rPr lang="en-US" sz="1200" b="1" i="0" u="none" strike="noStrike" kern="0" cap="none" spc="0" baseline="0">
                  <a:solidFill>
                    <a:srgbClr val="FFFFFF"/>
                  </a:solidFill>
                  <a:uFillTx/>
                  <a:latin typeface="Roboto"/>
                  <a:ea typeface="Roboto"/>
                  <a:cs typeface="Roboto"/>
                </a:rPr>
              </a:br>
              <a:r>
                <a:rPr lang="en-US" sz="1200" b="1" i="0" u="none" strike="noStrike" kern="0" cap="none" spc="0" baseline="0">
                  <a:solidFill>
                    <a:srgbClr val="FFFFFF"/>
                  </a:solidFill>
                  <a:uFillTx/>
                  <a:latin typeface="Roboto"/>
                  <a:ea typeface="Roboto"/>
                  <a:cs typeface="Roboto"/>
                </a:rPr>
                <a:t>Engagement</a:t>
              </a:r>
            </a:p>
          </p:txBody>
        </p:sp>
        <p:sp>
          <p:nvSpPr>
            <p:cNvPr id="19" name="Google Shape;351;g2eb57fa4619_1_2">
              <a:extLst>
                <a:ext uri="{FF2B5EF4-FFF2-40B4-BE49-F238E27FC236}">
                  <a16:creationId xmlns:a16="http://schemas.microsoft.com/office/drawing/2014/main" id="{EAAA82E6-52F4-0090-8479-430592B4EAAD}"/>
                </a:ext>
              </a:extLst>
            </p:cNvPr>
            <p:cNvSpPr txBox="1"/>
            <p:nvPr/>
          </p:nvSpPr>
          <p:spPr>
            <a:xfrm>
              <a:off x="3055248" y="3682389"/>
              <a:ext cx="1404600" cy="369298"/>
            </a:xfrm>
            <a:prstGeom prst="rect">
              <a:avLst/>
            </a:prstGeom>
            <a:noFill/>
            <a:ln cap="flat">
              <a:noFill/>
            </a:ln>
          </p:spPr>
          <p:txBody>
            <a:bodyPr vert="horz" wrap="square" lIns="0" tIns="0" rIns="0" bIns="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200" b="1" i="0" u="none" strike="noStrike" kern="0" cap="none" spc="0" baseline="0">
                  <a:solidFill>
                    <a:srgbClr val="FFFFFF"/>
                  </a:solidFill>
                  <a:uFillTx/>
                  <a:latin typeface="Roboto"/>
                  <a:ea typeface="Roboto"/>
                  <a:cs typeface="Roboto"/>
                </a:rPr>
                <a:t>Accelerate Student Outcomes</a:t>
              </a:r>
            </a:p>
          </p:txBody>
        </p:sp>
        <p:sp>
          <p:nvSpPr>
            <p:cNvPr id="20" name="Google Shape;352;g2eb57fa4619_1_2">
              <a:extLst>
                <a:ext uri="{FF2B5EF4-FFF2-40B4-BE49-F238E27FC236}">
                  <a16:creationId xmlns:a16="http://schemas.microsoft.com/office/drawing/2014/main" id="{C3FE3CA7-FF06-018E-986F-5BDF19AE4BAA}"/>
                </a:ext>
              </a:extLst>
            </p:cNvPr>
            <p:cNvSpPr txBox="1"/>
            <p:nvPr/>
          </p:nvSpPr>
          <p:spPr>
            <a:xfrm>
              <a:off x="6960796" y="3687089"/>
              <a:ext cx="1404600" cy="369298"/>
            </a:xfrm>
            <a:prstGeom prst="rect">
              <a:avLst/>
            </a:prstGeom>
            <a:noFill/>
            <a:ln cap="flat">
              <a:noFill/>
            </a:ln>
          </p:spPr>
          <p:txBody>
            <a:bodyPr vert="horz" wrap="square" lIns="0" tIns="0" rIns="0" bIns="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200" b="1" i="0" u="none" strike="noStrike" kern="0" cap="none" spc="0" baseline="0">
                  <a:solidFill>
                    <a:srgbClr val="FFFFFF"/>
                  </a:solidFill>
                  <a:uFillTx/>
                  <a:latin typeface="Roboto"/>
                  <a:ea typeface="Roboto"/>
                  <a:cs typeface="Roboto"/>
                </a:rPr>
                <a:t>Provide Operational Excellence</a:t>
              </a:r>
            </a:p>
          </p:txBody>
        </p:sp>
        <p:sp>
          <p:nvSpPr>
            <p:cNvPr id="21" name="Google Shape;353;g2eb57fa4619_1_2">
              <a:extLst>
                <a:ext uri="{FF2B5EF4-FFF2-40B4-BE49-F238E27FC236}">
                  <a16:creationId xmlns:a16="http://schemas.microsoft.com/office/drawing/2014/main" id="{4858E5C7-9A37-65AB-FDEF-91AC4BC58A2B}"/>
                </a:ext>
              </a:extLst>
            </p:cNvPr>
            <p:cNvSpPr txBox="1"/>
            <p:nvPr/>
          </p:nvSpPr>
          <p:spPr>
            <a:xfrm>
              <a:off x="5008013" y="3687089"/>
              <a:ext cx="1404600" cy="369298"/>
            </a:xfrm>
            <a:prstGeom prst="rect">
              <a:avLst/>
            </a:prstGeom>
            <a:noFill/>
            <a:ln cap="flat">
              <a:noFill/>
            </a:ln>
          </p:spPr>
          <p:txBody>
            <a:bodyPr vert="horz" wrap="square" lIns="0" tIns="0" rIns="0" bIns="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200" b="1" i="0" u="none" strike="noStrike" kern="0" cap="none" spc="0" baseline="0">
                  <a:solidFill>
                    <a:srgbClr val="FFFFFF"/>
                  </a:solidFill>
                  <a:uFillTx/>
                  <a:latin typeface="Roboto"/>
                  <a:ea typeface="Roboto"/>
                  <a:cs typeface="Roboto"/>
                </a:rPr>
                <a:t>Strengthen the Educator Workforce</a:t>
              </a:r>
            </a:p>
          </p:txBody>
        </p:sp>
      </p:grpSp>
      <p:cxnSp>
        <p:nvCxnSpPr>
          <p:cNvPr id="22" name="Google Shape;354;g2eb57fa4619_1_2" descr="&quot;&quot;">
            <a:extLst>
              <a:ext uri="{FF2B5EF4-FFF2-40B4-BE49-F238E27FC236}">
                <a16:creationId xmlns:a16="http://schemas.microsoft.com/office/drawing/2014/main" id="{8B931F59-9991-3195-AC00-EEB5B8C42171}"/>
              </a:ext>
            </a:extLst>
          </p:cNvPr>
          <p:cNvCxnSpPr/>
          <p:nvPr/>
        </p:nvCxnSpPr>
        <p:spPr>
          <a:xfrm>
            <a:off x="5120447" y="1632524"/>
            <a:ext cx="0" cy="674699"/>
          </a:xfrm>
          <a:prstGeom prst="straightConnector1">
            <a:avLst/>
          </a:prstGeom>
          <a:noFill/>
          <a:ln w="9528" cap="flat">
            <a:solidFill>
              <a:srgbClr val="EF7521"/>
            </a:solidFill>
            <a:custDash>
              <a:ds d="100000" sp="299906"/>
            </a:custDash>
            <a:round/>
          </a:ln>
        </p:spPr>
      </p:cxnSp>
      <p:cxnSp>
        <p:nvCxnSpPr>
          <p:cNvPr id="23" name="Google Shape;355;g2eb57fa4619_1_2" descr="&quot;&quot;">
            <a:extLst>
              <a:ext uri="{FF2B5EF4-FFF2-40B4-BE49-F238E27FC236}">
                <a16:creationId xmlns:a16="http://schemas.microsoft.com/office/drawing/2014/main" id="{F5B0B044-ACDF-29C9-B1E8-28B9692289C8}"/>
              </a:ext>
            </a:extLst>
          </p:cNvPr>
          <p:cNvCxnSpPr/>
          <p:nvPr/>
        </p:nvCxnSpPr>
        <p:spPr>
          <a:xfrm>
            <a:off x="7110484" y="1632524"/>
            <a:ext cx="0" cy="674699"/>
          </a:xfrm>
          <a:prstGeom prst="straightConnector1">
            <a:avLst/>
          </a:prstGeom>
          <a:noFill/>
          <a:ln w="9528" cap="flat">
            <a:solidFill>
              <a:srgbClr val="EF7521"/>
            </a:solidFill>
            <a:custDash>
              <a:ds d="100000" sp="299906"/>
            </a:custDash>
            <a:round/>
          </a:ln>
        </p:spPr>
      </p:cxnSp>
      <p:cxnSp>
        <p:nvCxnSpPr>
          <p:cNvPr id="24" name="Google Shape;356;g2eb57fa4619_1_2">
            <a:extLst>
              <a:ext uri="{FF2B5EF4-FFF2-40B4-BE49-F238E27FC236}">
                <a16:creationId xmlns:a16="http://schemas.microsoft.com/office/drawing/2014/main" id="{6C08F723-4FA3-67F4-8D6A-5D4171EB9E72}"/>
              </a:ext>
            </a:extLst>
          </p:cNvPr>
          <p:cNvCxnSpPr/>
          <p:nvPr/>
        </p:nvCxnSpPr>
        <p:spPr>
          <a:xfrm>
            <a:off x="-160102" y="2409462"/>
            <a:ext cx="9030604" cy="0"/>
          </a:xfrm>
          <a:prstGeom prst="straightConnector1">
            <a:avLst/>
          </a:prstGeom>
          <a:noFill/>
          <a:ln w="9528" cap="flat">
            <a:solidFill>
              <a:srgbClr val="EF7521"/>
            </a:solidFill>
            <a:custDash>
              <a:ds d="100000" sp="299906"/>
            </a:custDash>
            <a:round/>
          </a:ln>
        </p:spPr>
      </p:cxnSp>
      <p:cxnSp>
        <p:nvCxnSpPr>
          <p:cNvPr id="25" name="Google Shape;357;g2eb57fa4619_1_2">
            <a:extLst>
              <a:ext uri="{FF2B5EF4-FFF2-40B4-BE49-F238E27FC236}">
                <a16:creationId xmlns:a16="http://schemas.microsoft.com/office/drawing/2014/main" id="{314F5903-7E59-4E30-4A73-BCDA8DB37960}"/>
              </a:ext>
            </a:extLst>
          </p:cNvPr>
          <p:cNvCxnSpPr/>
          <p:nvPr/>
        </p:nvCxnSpPr>
        <p:spPr>
          <a:xfrm>
            <a:off x="-160102" y="3016623"/>
            <a:ext cx="9030604" cy="0"/>
          </a:xfrm>
          <a:prstGeom prst="straightConnector1">
            <a:avLst/>
          </a:prstGeom>
          <a:noFill/>
          <a:ln w="9528" cap="flat">
            <a:solidFill>
              <a:srgbClr val="EF7521"/>
            </a:solidFill>
            <a:custDash>
              <a:ds d="100000" sp="299906"/>
            </a:custDash>
            <a:round/>
          </a:ln>
        </p:spPr>
      </p:cxnSp>
      <p:sp>
        <p:nvSpPr>
          <p:cNvPr id="26" name="Google Shape;358;g2eb57fa4619_1_2">
            <a:extLst>
              <a:ext uri="{FF2B5EF4-FFF2-40B4-BE49-F238E27FC236}">
                <a16:creationId xmlns:a16="http://schemas.microsoft.com/office/drawing/2014/main" id="{FDAC114E-C945-4E53-B2B6-8388A6DA33B6}"/>
              </a:ext>
            </a:extLst>
          </p:cNvPr>
          <p:cNvSpPr txBox="1"/>
          <p:nvPr/>
        </p:nvSpPr>
        <p:spPr>
          <a:xfrm>
            <a:off x="311700" y="3219776"/>
            <a:ext cx="1600200" cy="299703"/>
          </a:xfrm>
          <a:prstGeom prst="rect">
            <a:avLst/>
          </a:prstGeom>
          <a:noFill/>
          <a:ln cap="flat">
            <a:noFill/>
          </a:ln>
        </p:spPr>
        <p:txBody>
          <a:bodyPr vert="horz" wrap="square" lIns="0" tIns="0" rIns="91421" bIns="91421" anchor="t" anchorCtr="0" compatLnSpc="1">
            <a:noAutofit/>
          </a:bodyPr>
          <a:lstStyle/>
          <a:p>
            <a:pPr marL="0" marR="0" lvl="0" indent="0" algn="l" defTabSz="914400" rtl="0" fontAlgn="auto" hangingPunct="1">
              <a:lnSpc>
                <a:spcPct val="100000"/>
              </a:lnSpc>
              <a:spcBef>
                <a:spcPts val="0"/>
              </a:spcBef>
              <a:spcAft>
                <a:spcPts val="800"/>
              </a:spcAft>
              <a:buNone/>
              <a:tabLst/>
              <a:defRPr sz="1800" b="0" i="0" u="none" strike="noStrike" kern="0" cap="none" spc="0" baseline="0">
                <a:solidFill>
                  <a:srgbClr val="000000"/>
                </a:solidFill>
                <a:uFillTx/>
              </a:defRPr>
            </a:pPr>
            <a:r>
              <a:rPr lang="en-US" sz="1600" b="1" i="0" u="none" strike="noStrike" kern="0" cap="none" spc="0" baseline="0">
                <a:solidFill>
                  <a:srgbClr val="EF7521"/>
                </a:solidFill>
                <a:uFillTx/>
                <a:latin typeface="Roboto"/>
                <a:ea typeface="Roboto"/>
                <a:cs typeface="Roboto"/>
              </a:rPr>
              <a:t>Our Priorities:</a:t>
            </a:r>
            <a:endParaRPr lang="en-US" sz="1300" b="0" i="0" u="none" strike="noStrike" kern="0" cap="none" spc="0" baseline="0">
              <a:solidFill>
                <a:srgbClr val="000000"/>
              </a:solidFill>
              <a:uFillTx/>
              <a:latin typeface="Arial"/>
              <a:ea typeface="Arial"/>
              <a:cs typeface="Arial"/>
            </a:endParaRPr>
          </a:p>
        </p:txBody>
      </p:sp>
      <p:sp>
        <p:nvSpPr>
          <p:cNvPr id="27" name="Google Shape;359;g2eb57fa4619_1_2">
            <a:extLst>
              <a:ext uri="{FF2B5EF4-FFF2-40B4-BE49-F238E27FC236}">
                <a16:creationId xmlns:a16="http://schemas.microsoft.com/office/drawing/2014/main" id="{A93A9ADF-52DB-525A-6D51-CA78D288A846}"/>
              </a:ext>
            </a:extLst>
          </p:cNvPr>
          <p:cNvSpPr txBox="1"/>
          <p:nvPr/>
        </p:nvSpPr>
        <p:spPr>
          <a:xfrm>
            <a:off x="311700" y="171001"/>
            <a:ext cx="5556598" cy="265203"/>
          </a:xfrm>
          <a:prstGeom prst="rect">
            <a:avLst/>
          </a:prstGeom>
          <a:noFill/>
          <a:ln cap="flat">
            <a:noFill/>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200"/>
              </a:spcAft>
              <a:buNone/>
              <a:tabLst/>
              <a:defRPr sz="1800" b="0" i="0" u="none" strike="noStrike" kern="0" cap="none" spc="0" baseline="0">
                <a:solidFill>
                  <a:srgbClr val="000000"/>
                </a:solidFill>
                <a:uFillTx/>
              </a:defRPr>
            </a:pPr>
            <a:r>
              <a:rPr lang="en-US" sz="2000" b="1" i="0" u="none" strike="noStrike" kern="0" cap="none" spc="0" baseline="0">
                <a:solidFill>
                  <a:srgbClr val="000000"/>
                </a:solidFill>
                <a:uFillTx/>
                <a:latin typeface="Roboto"/>
                <a:ea typeface="Roboto"/>
                <a:cs typeface="Roboto"/>
              </a:rPr>
              <a:t>Theory of Change</a:t>
            </a:r>
          </a:p>
        </p:txBody>
      </p:sp>
      <p:cxnSp>
        <p:nvCxnSpPr>
          <p:cNvPr id="28" name="Google Shape;360;g2eb57fa4619_1_2" descr="&quot;&quot;">
            <a:extLst>
              <a:ext uri="{FF2B5EF4-FFF2-40B4-BE49-F238E27FC236}">
                <a16:creationId xmlns:a16="http://schemas.microsoft.com/office/drawing/2014/main" id="{B49F8E4C-32AF-9E24-AA30-7508BEA99B37}"/>
              </a:ext>
            </a:extLst>
          </p:cNvPr>
          <p:cNvCxnSpPr/>
          <p:nvPr/>
        </p:nvCxnSpPr>
        <p:spPr>
          <a:xfrm>
            <a:off x="-160102" y="588901"/>
            <a:ext cx="8989502" cy="0"/>
          </a:xfrm>
          <a:prstGeom prst="straightConnector1">
            <a:avLst/>
          </a:prstGeom>
          <a:noFill/>
          <a:ln w="9528" cap="flat">
            <a:solidFill>
              <a:srgbClr val="EF7521"/>
            </a:solidFill>
            <a:custDash>
              <a:ds d="100000" sp="299906"/>
            </a:custDash>
            <a:round/>
          </a:ln>
        </p:spPr>
      </p:cxnSp>
      <p:sp>
        <p:nvSpPr>
          <p:cNvPr id="29" name="Google Shape;361;g2eb57fa4619_1_2">
            <a:extLst>
              <a:ext uri="{FF2B5EF4-FFF2-40B4-BE49-F238E27FC236}">
                <a16:creationId xmlns:a16="http://schemas.microsoft.com/office/drawing/2014/main" id="{7CED2AA4-8D6E-C20A-5C6F-F3045C209F46}"/>
              </a:ext>
            </a:extLst>
          </p:cNvPr>
          <p:cNvSpPr txBox="1"/>
          <p:nvPr/>
        </p:nvSpPr>
        <p:spPr>
          <a:xfrm>
            <a:off x="123873" y="4635422"/>
            <a:ext cx="517495" cy="321603"/>
          </a:xfrm>
          <a:prstGeom prst="rect">
            <a:avLst/>
          </a:prstGeom>
          <a:noFill/>
          <a:ln cap="flat">
            <a:noFill/>
          </a:ln>
        </p:spPr>
        <p:txBody>
          <a:bodyPr vert="horz" wrap="square" lIns="0" tIns="0" rIns="0" bIns="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300" b="0" i="0" u="none" strike="noStrike" kern="0" cap="none" spc="0" baseline="0">
                <a:solidFill>
                  <a:srgbClr val="FFFFFF"/>
                </a:solidFill>
                <a:uFillTx/>
                <a:latin typeface="Arial"/>
                <a:ea typeface="Arial"/>
                <a:cs typeface="Arial"/>
              </a:rPr>
              <a:t> </a:t>
            </a:r>
            <a:fld id="{B7D5BF1E-97DB-4077-8734-44DFAAF3F24F}" type="slidenum">
              <a:t>‹#›</a:t>
            </a:fld>
            <a:endParaRPr sz="1300" b="0" i="0" u="none" strike="noStrike" kern="0" cap="none" spc="0" baseline="0">
              <a:solidFill>
                <a:srgbClr val="FFFFFF"/>
              </a:solidFill>
              <a:uFillTx/>
              <a:latin typeface="Arial"/>
              <a:ea typeface="Arial"/>
              <a:cs typeface="Arial"/>
            </a:endParaRPr>
          </a:p>
        </p:txBody>
      </p:sp>
      <p:pic>
        <p:nvPicPr>
          <p:cNvPr id="30" name="Google Shape;362;g2eb57fa4619_1_2" descr="CDE logo">
            <a:extLst>
              <a:ext uri="{FF2B5EF4-FFF2-40B4-BE49-F238E27FC236}">
                <a16:creationId xmlns:a16="http://schemas.microsoft.com/office/drawing/2014/main" id="{55FC8B1C-213D-02B6-8A6B-E490081A1147}"/>
              </a:ext>
            </a:extLst>
          </p:cNvPr>
          <p:cNvPicPr>
            <a:picLocks noChangeAspect="1"/>
          </p:cNvPicPr>
          <p:nvPr/>
        </p:nvPicPr>
        <p:blipFill>
          <a:blip r:embed="rId3">
            <a:alphaModFix/>
          </a:blip>
          <a:srcRect/>
          <a:stretch>
            <a:fillRect/>
          </a:stretch>
        </p:blipFill>
        <p:spPr>
          <a:xfrm>
            <a:off x="8002152" y="4518324"/>
            <a:ext cx="924421" cy="403396"/>
          </a:xfrm>
          <a:prstGeom prst="rect">
            <a:avLst/>
          </a:prstGeom>
          <a:noFill/>
          <a:ln cap="flat">
            <a:noFill/>
          </a:ln>
        </p:spPr>
      </p:pic>
    </p:spTree>
    <p:extLst>
      <p:ext uri="{BB962C8B-B14F-4D97-AF65-F5344CB8AC3E}">
        <p14:creationId xmlns:p14="http://schemas.microsoft.com/office/powerpoint/2010/main" val="21426098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Divider Orange 02">
    <p:spTree>
      <p:nvGrpSpPr>
        <p:cNvPr id="1" name=""/>
        <p:cNvGrpSpPr/>
        <p:nvPr/>
      </p:nvGrpSpPr>
      <p:grpSpPr>
        <a:xfrm>
          <a:off x="0" y="0"/>
          <a:ext cx="0" cy="0"/>
          <a:chOff x="0" y="0"/>
          <a:chExt cx="0" cy="0"/>
        </a:xfrm>
      </p:grpSpPr>
      <p:pic>
        <p:nvPicPr>
          <p:cNvPr id="2" name="Google Shape;78;p37" descr="Photo of elementary student">
            <a:extLst>
              <a:ext uri="{FF2B5EF4-FFF2-40B4-BE49-F238E27FC236}">
                <a16:creationId xmlns:a16="http://schemas.microsoft.com/office/drawing/2014/main" id="{A4735810-A60B-B080-702D-D95BF640039D}"/>
              </a:ext>
            </a:extLst>
          </p:cNvPr>
          <p:cNvPicPr>
            <a:picLocks noChangeAspect="1"/>
          </p:cNvPicPr>
          <p:nvPr/>
        </p:nvPicPr>
        <p:blipFill>
          <a:blip r:embed="rId2">
            <a:alphaModFix/>
          </a:blip>
          <a:srcRect/>
          <a:stretch>
            <a:fillRect/>
          </a:stretch>
        </p:blipFill>
        <p:spPr>
          <a:xfrm>
            <a:off x="0" y="0"/>
            <a:ext cx="9144009" cy="5143499"/>
          </a:xfrm>
          <a:prstGeom prst="rect">
            <a:avLst/>
          </a:prstGeom>
          <a:noFill/>
          <a:ln cap="flat">
            <a:noFill/>
          </a:ln>
        </p:spPr>
      </p:pic>
      <p:sp>
        <p:nvSpPr>
          <p:cNvPr id="3" name="Google Shape;79;p37">
            <a:extLst>
              <a:ext uri="{FF2B5EF4-FFF2-40B4-BE49-F238E27FC236}">
                <a16:creationId xmlns:a16="http://schemas.microsoft.com/office/drawing/2014/main" id="{040FC5DE-D6BA-EA04-2893-F533B2721E74}"/>
              </a:ext>
            </a:extLst>
          </p:cNvPr>
          <p:cNvSpPr txBox="1">
            <a:spLocks noGrp="1"/>
          </p:cNvSpPr>
          <p:nvPr>
            <p:ph type="title"/>
          </p:nvPr>
        </p:nvSpPr>
        <p:spPr>
          <a:xfrm>
            <a:off x="0" y="3361599"/>
            <a:ext cx="9144000" cy="666597"/>
          </a:xfrm>
          <a:solidFill>
            <a:srgbClr val="EF7521"/>
          </a:solidFill>
        </p:spPr>
        <p:txBody>
          <a:bodyPr anchorCtr="1"/>
          <a:lstStyle>
            <a:lvl1pPr algn="ctr">
              <a:defRPr>
                <a:solidFill>
                  <a:srgbClr val="FFFFFF"/>
                </a:solidFill>
                <a:latin typeface="Roboto Medium"/>
                <a:ea typeface="Roboto Medium"/>
                <a:cs typeface="Roboto Medium"/>
              </a:defRPr>
            </a:lvl1pPr>
          </a:lstStyle>
          <a:p>
            <a:pPr lvl="0"/>
            <a:endParaRPr lang="en-US"/>
          </a:p>
        </p:txBody>
      </p:sp>
      <p:sp>
        <p:nvSpPr>
          <p:cNvPr id="4" name="Google Shape;80;p37">
            <a:extLst>
              <a:ext uri="{FF2B5EF4-FFF2-40B4-BE49-F238E27FC236}">
                <a16:creationId xmlns:a16="http://schemas.microsoft.com/office/drawing/2014/main" id="{E2744ED2-CE45-17B3-D476-3A32A129AF2D}"/>
              </a:ext>
            </a:extLst>
          </p:cNvPr>
          <p:cNvSpPr txBox="1">
            <a:spLocks noGrp="1"/>
          </p:cNvSpPr>
          <p:nvPr>
            <p:ph type="sldNum" sz="quarter" idx="8"/>
          </p:nvPr>
        </p:nvSpPr>
        <p:spPr/>
        <p:txBody>
          <a:bodyPr/>
          <a:lstStyle>
            <a:lvl1pPr>
              <a:defRPr/>
            </a:lvl1pPr>
          </a:lstStyle>
          <a:p>
            <a:pPr lvl="0"/>
            <a:fld id="{1A28B114-FB87-4A75-BA27-32E6617A1540}" type="slidenum">
              <a:t>‹#›</a:t>
            </a:fld>
            <a:endParaRPr lang="en-US"/>
          </a:p>
        </p:txBody>
      </p:sp>
      <p:sp>
        <p:nvSpPr>
          <p:cNvPr id="5" name="Google Shape;81;p37">
            <a:extLst>
              <a:ext uri="{FF2B5EF4-FFF2-40B4-BE49-F238E27FC236}">
                <a16:creationId xmlns:a16="http://schemas.microsoft.com/office/drawing/2014/main" id="{32D53AB8-E010-963D-02D4-637987E8D494}"/>
              </a:ext>
            </a:extLst>
          </p:cNvPr>
          <p:cNvSpPr txBox="1"/>
          <p:nvPr/>
        </p:nvSpPr>
        <p:spPr>
          <a:xfrm>
            <a:off x="123873" y="4635422"/>
            <a:ext cx="517495" cy="321603"/>
          </a:xfrm>
          <a:prstGeom prst="rect">
            <a:avLst/>
          </a:prstGeom>
          <a:noFill/>
          <a:ln cap="flat">
            <a:noFill/>
          </a:ln>
        </p:spPr>
        <p:txBody>
          <a:bodyPr vert="horz" wrap="square" lIns="0" tIns="0" rIns="0" bIns="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300" b="0" i="0" u="none" strike="noStrike" kern="0" cap="none" spc="0" baseline="0">
                <a:solidFill>
                  <a:srgbClr val="FFFFFF"/>
                </a:solidFill>
                <a:uFillTx/>
                <a:latin typeface="Arial"/>
                <a:ea typeface="Arial"/>
                <a:cs typeface="Arial"/>
              </a:rPr>
              <a:t> </a:t>
            </a:r>
            <a:fld id="{83102A01-A090-43E9-8F3B-81FCA798E8D3}" type="slidenum">
              <a:t>‹#›</a:t>
            </a:fld>
            <a:endParaRPr sz="1300" b="0" i="0" u="none" strike="noStrike" kern="0" cap="none" spc="0" baseline="0">
              <a:solidFill>
                <a:srgbClr val="FFFFFF"/>
              </a:solidFill>
              <a:uFillTx/>
              <a:latin typeface="Arial"/>
              <a:ea typeface="Arial"/>
              <a:cs typeface="Arial"/>
            </a:endParaRPr>
          </a:p>
        </p:txBody>
      </p:sp>
      <p:pic>
        <p:nvPicPr>
          <p:cNvPr id="6" name="Google Shape;82;p37" descr="CDE logo">
            <a:extLst>
              <a:ext uri="{FF2B5EF4-FFF2-40B4-BE49-F238E27FC236}">
                <a16:creationId xmlns:a16="http://schemas.microsoft.com/office/drawing/2014/main" id="{3E65F590-C437-A8A2-F571-38DCE02759B8}"/>
              </a:ext>
            </a:extLst>
          </p:cNvPr>
          <p:cNvPicPr>
            <a:picLocks noChangeAspect="1"/>
          </p:cNvPicPr>
          <p:nvPr/>
        </p:nvPicPr>
        <p:blipFill>
          <a:blip r:embed="rId3">
            <a:alphaModFix/>
          </a:blip>
          <a:srcRect/>
          <a:stretch>
            <a:fillRect/>
          </a:stretch>
        </p:blipFill>
        <p:spPr>
          <a:xfrm>
            <a:off x="8002152" y="4518324"/>
            <a:ext cx="924421" cy="403396"/>
          </a:xfrm>
          <a:prstGeom prst="rect">
            <a:avLst/>
          </a:prstGeom>
          <a:noFill/>
          <a:ln cap="flat">
            <a:noFill/>
          </a:ln>
        </p:spPr>
      </p:pic>
    </p:spTree>
    <p:extLst>
      <p:ext uri="{BB962C8B-B14F-4D97-AF65-F5344CB8AC3E}">
        <p14:creationId xmlns:p14="http://schemas.microsoft.com/office/powerpoint/2010/main" val="81962475"/>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BA63F-EE1A-3D34-754D-DA145BF8815F}"/>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5210426C-D69C-ADD5-2DBD-5A1F22463728}"/>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ACC0DFED-60CE-704F-DEBC-D345BA587CD6}"/>
              </a:ext>
            </a:extLst>
          </p:cNvPr>
          <p:cNvSpPr>
            <a:spLocks noGrp="1"/>
          </p:cNvSpPr>
          <p:nvPr>
            <p:ph type="dt" sz="half" idx="10"/>
          </p:nvPr>
        </p:nvSpPr>
        <p:spPr/>
        <p:txBody>
          <a:bodyPr/>
          <a:lstStyle/>
          <a:p>
            <a:fld id="{778AFCE9-7994-469F-B0A3-B574791F4DA7}" type="datetimeFigureOut">
              <a:rPr lang="en-US" smtClean="0"/>
              <a:t>10/9/2026</a:t>
            </a:fld>
            <a:endParaRPr lang="en-US"/>
          </a:p>
        </p:txBody>
      </p:sp>
      <p:sp>
        <p:nvSpPr>
          <p:cNvPr id="5" name="Footer Placeholder 4">
            <a:extLst>
              <a:ext uri="{FF2B5EF4-FFF2-40B4-BE49-F238E27FC236}">
                <a16:creationId xmlns:a16="http://schemas.microsoft.com/office/drawing/2014/main" id="{C7559A44-2078-958A-42CB-028692E493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ECB35CB-00EF-F9F4-F761-4ABBC6F0C9C5}"/>
              </a:ext>
            </a:extLst>
          </p:cNvPr>
          <p:cNvSpPr>
            <a:spLocks noGrp="1"/>
          </p:cNvSpPr>
          <p:nvPr>
            <p:ph type="sldNum" sz="quarter" idx="12"/>
          </p:nvPr>
        </p:nvSpPr>
        <p:spPr/>
        <p:txBody>
          <a:bodyPr/>
          <a:lstStyle/>
          <a:p>
            <a:fld id="{43C7EED0-A49C-495E-83FA-4200E4C05E6B}" type="slidenum">
              <a:rPr lang="en-US" smtClean="0"/>
              <a:t>‹#›</a:t>
            </a:fld>
            <a:endParaRPr lang="en-US"/>
          </a:p>
        </p:txBody>
      </p:sp>
    </p:spTree>
    <p:extLst>
      <p:ext uri="{BB962C8B-B14F-4D97-AF65-F5344CB8AC3E}">
        <p14:creationId xmlns:p14="http://schemas.microsoft.com/office/powerpoint/2010/main" val="123391866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7FD50-85C1-3B24-178A-1258E4269C7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946E70-DD0D-1C94-CD75-630B59F38E6A}"/>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2585E71-234C-A0FB-A906-CB46DF4FDB82}"/>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B2B3EE6-9602-7522-1DD6-2E7247066213}"/>
              </a:ext>
            </a:extLst>
          </p:cNvPr>
          <p:cNvSpPr>
            <a:spLocks noGrp="1"/>
          </p:cNvSpPr>
          <p:nvPr>
            <p:ph type="dt" sz="half" idx="10"/>
          </p:nvPr>
        </p:nvSpPr>
        <p:spPr/>
        <p:txBody>
          <a:bodyPr/>
          <a:lstStyle/>
          <a:p>
            <a:fld id="{778AFCE9-7994-469F-B0A3-B574791F4DA7}" type="datetimeFigureOut">
              <a:rPr lang="en-US" smtClean="0"/>
              <a:t>10/9/2026</a:t>
            </a:fld>
            <a:endParaRPr lang="en-US"/>
          </a:p>
        </p:txBody>
      </p:sp>
      <p:sp>
        <p:nvSpPr>
          <p:cNvPr id="6" name="Footer Placeholder 5">
            <a:extLst>
              <a:ext uri="{FF2B5EF4-FFF2-40B4-BE49-F238E27FC236}">
                <a16:creationId xmlns:a16="http://schemas.microsoft.com/office/drawing/2014/main" id="{0FFBCD5A-31AD-337C-2E6A-04BE02A5C49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6685D70-434D-16A1-73FF-4B89AED4957F}"/>
              </a:ext>
            </a:extLst>
          </p:cNvPr>
          <p:cNvSpPr>
            <a:spLocks noGrp="1"/>
          </p:cNvSpPr>
          <p:nvPr>
            <p:ph type="sldNum" sz="quarter" idx="12"/>
          </p:nvPr>
        </p:nvSpPr>
        <p:spPr/>
        <p:txBody>
          <a:bodyPr/>
          <a:lstStyle/>
          <a:p>
            <a:fld id="{43C7EED0-A49C-495E-83FA-4200E4C05E6B}" type="slidenum">
              <a:rPr lang="en-US" smtClean="0"/>
              <a:t>‹#›</a:t>
            </a:fld>
            <a:endParaRPr lang="en-US"/>
          </a:p>
        </p:txBody>
      </p:sp>
    </p:spTree>
    <p:extLst>
      <p:ext uri="{BB962C8B-B14F-4D97-AF65-F5344CB8AC3E}">
        <p14:creationId xmlns:p14="http://schemas.microsoft.com/office/powerpoint/2010/main" val="13980787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11FC8-3A9C-3BD4-B044-20B08B8111B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A1B8FD-0D40-89C1-0B3E-52BCB7AD51C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09D95F-CA0D-496A-9A85-792FFFAA2AA8}"/>
              </a:ext>
            </a:extLst>
          </p:cNvPr>
          <p:cNvSpPr>
            <a:spLocks noGrp="1"/>
          </p:cNvSpPr>
          <p:nvPr>
            <p:ph type="dt" sz="half" idx="10"/>
          </p:nvPr>
        </p:nvSpPr>
        <p:spPr/>
        <p:txBody>
          <a:bodyPr/>
          <a:lstStyle/>
          <a:p>
            <a:fld id="{778AFCE9-7994-469F-B0A3-B574791F4DA7}" type="datetimeFigureOut">
              <a:rPr lang="en-US" smtClean="0"/>
              <a:t>10/9/2026</a:t>
            </a:fld>
            <a:endParaRPr lang="en-US"/>
          </a:p>
        </p:txBody>
      </p:sp>
      <p:sp>
        <p:nvSpPr>
          <p:cNvPr id="5" name="Footer Placeholder 4">
            <a:extLst>
              <a:ext uri="{FF2B5EF4-FFF2-40B4-BE49-F238E27FC236}">
                <a16:creationId xmlns:a16="http://schemas.microsoft.com/office/drawing/2014/main" id="{880F086A-63A1-A856-6B43-CC0F5E803F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A5466A-74B4-CA8A-4E07-5CE8F8221B1C}"/>
              </a:ext>
            </a:extLst>
          </p:cNvPr>
          <p:cNvSpPr>
            <a:spLocks noGrp="1"/>
          </p:cNvSpPr>
          <p:nvPr>
            <p:ph type="sldNum" sz="quarter" idx="12"/>
          </p:nvPr>
        </p:nvSpPr>
        <p:spPr/>
        <p:txBody>
          <a:bodyPr/>
          <a:lstStyle/>
          <a:p>
            <a:fld id="{43C7EED0-A49C-495E-83FA-4200E4C05E6B}" type="slidenum">
              <a:rPr lang="en-US" smtClean="0"/>
              <a:t>‹#›</a:t>
            </a:fld>
            <a:endParaRPr lang="en-US"/>
          </a:p>
        </p:txBody>
      </p:sp>
    </p:spTree>
    <p:extLst>
      <p:ext uri="{BB962C8B-B14F-4D97-AF65-F5344CB8AC3E}">
        <p14:creationId xmlns:p14="http://schemas.microsoft.com/office/powerpoint/2010/main" val="396123709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BA63F-EE1A-3D34-754D-DA145BF8815F}"/>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5210426C-D69C-ADD5-2DBD-5A1F22463728}"/>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ACC0DFED-60CE-704F-DEBC-D345BA587CD6}"/>
              </a:ext>
            </a:extLst>
          </p:cNvPr>
          <p:cNvSpPr>
            <a:spLocks noGrp="1"/>
          </p:cNvSpPr>
          <p:nvPr>
            <p:ph type="dt" sz="half" idx="10"/>
          </p:nvPr>
        </p:nvSpPr>
        <p:spPr/>
        <p:txBody>
          <a:bodyPr/>
          <a:lstStyle/>
          <a:p>
            <a:fld id="{778AFCE9-7994-469F-B0A3-B574791F4DA7}" type="datetimeFigureOut">
              <a:rPr lang="en-US" smtClean="0"/>
              <a:t>10/9/2026</a:t>
            </a:fld>
            <a:endParaRPr lang="en-US"/>
          </a:p>
        </p:txBody>
      </p:sp>
      <p:sp>
        <p:nvSpPr>
          <p:cNvPr id="5" name="Footer Placeholder 4">
            <a:extLst>
              <a:ext uri="{FF2B5EF4-FFF2-40B4-BE49-F238E27FC236}">
                <a16:creationId xmlns:a16="http://schemas.microsoft.com/office/drawing/2014/main" id="{C7559A44-2078-958A-42CB-028692E493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ECB35CB-00EF-F9F4-F761-4ABBC6F0C9C5}"/>
              </a:ext>
            </a:extLst>
          </p:cNvPr>
          <p:cNvSpPr>
            <a:spLocks noGrp="1"/>
          </p:cNvSpPr>
          <p:nvPr>
            <p:ph type="sldNum" sz="quarter" idx="12"/>
          </p:nvPr>
        </p:nvSpPr>
        <p:spPr/>
        <p:txBody>
          <a:bodyPr/>
          <a:lstStyle/>
          <a:p>
            <a:fld id="{43C7EED0-A49C-495E-83FA-4200E4C05E6B}" type="slidenum">
              <a:rPr lang="en-US" smtClean="0"/>
              <a:t>‹#›</a:t>
            </a:fld>
            <a:endParaRPr lang="en-US"/>
          </a:p>
        </p:txBody>
      </p:sp>
    </p:spTree>
    <p:extLst>
      <p:ext uri="{BB962C8B-B14F-4D97-AF65-F5344CB8AC3E}">
        <p14:creationId xmlns:p14="http://schemas.microsoft.com/office/powerpoint/2010/main" val="524245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11FC8-3A9C-3BD4-B044-20B08B8111B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A1B8FD-0D40-89C1-0B3E-52BCB7AD51C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09D95F-CA0D-496A-9A85-792FFFAA2AA8}"/>
              </a:ext>
            </a:extLst>
          </p:cNvPr>
          <p:cNvSpPr>
            <a:spLocks noGrp="1"/>
          </p:cNvSpPr>
          <p:nvPr>
            <p:ph type="dt" sz="half" idx="10"/>
          </p:nvPr>
        </p:nvSpPr>
        <p:spPr/>
        <p:txBody>
          <a:bodyPr/>
          <a:lstStyle/>
          <a:p>
            <a:fld id="{778AFCE9-7994-469F-B0A3-B574791F4DA7}" type="datetimeFigureOut">
              <a:rPr lang="en-US" smtClean="0"/>
              <a:t>10/9/2026</a:t>
            </a:fld>
            <a:endParaRPr lang="en-US"/>
          </a:p>
        </p:txBody>
      </p:sp>
      <p:sp>
        <p:nvSpPr>
          <p:cNvPr id="5" name="Footer Placeholder 4">
            <a:extLst>
              <a:ext uri="{FF2B5EF4-FFF2-40B4-BE49-F238E27FC236}">
                <a16:creationId xmlns:a16="http://schemas.microsoft.com/office/drawing/2014/main" id="{880F086A-63A1-A856-6B43-CC0F5E803F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A5466A-74B4-CA8A-4E07-5CE8F8221B1C}"/>
              </a:ext>
            </a:extLst>
          </p:cNvPr>
          <p:cNvSpPr>
            <a:spLocks noGrp="1"/>
          </p:cNvSpPr>
          <p:nvPr>
            <p:ph type="sldNum" sz="quarter" idx="12"/>
          </p:nvPr>
        </p:nvSpPr>
        <p:spPr/>
        <p:txBody>
          <a:bodyPr/>
          <a:lstStyle/>
          <a:p>
            <a:fld id="{43C7EED0-A49C-495E-83FA-4200E4C05E6B}" type="slidenum">
              <a:rPr lang="en-US" smtClean="0"/>
              <a:t>‹#›</a:t>
            </a:fld>
            <a:endParaRPr lang="en-US"/>
          </a:p>
        </p:txBody>
      </p:sp>
    </p:spTree>
    <p:extLst>
      <p:ext uri="{BB962C8B-B14F-4D97-AF65-F5344CB8AC3E}">
        <p14:creationId xmlns:p14="http://schemas.microsoft.com/office/powerpoint/2010/main" val="277947404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03B7D5-1741-1A14-0638-54751CB3D3C8}"/>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3CCF9314-3664-D9A4-23C7-3820023C604F}"/>
              </a:ext>
            </a:extLst>
          </p:cNvPr>
          <p:cNvSpPr>
            <a:spLocks noGrp="1"/>
          </p:cNvSpPr>
          <p:nvPr>
            <p:ph type="body" idx="1"/>
          </p:nvPr>
        </p:nvSpPr>
        <p:spPr>
          <a:xfrm>
            <a:off x="623888" y="3442098"/>
            <a:ext cx="7886700" cy="1125140"/>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17FAC2A-B9F2-7582-83B7-F3213FB96869}"/>
              </a:ext>
            </a:extLst>
          </p:cNvPr>
          <p:cNvSpPr>
            <a:spLocks noGrp="1"/>
          </p:cNvSpPr>
          <p:nvPr>
            <p:ph type="dt" sz="half" idx="10"/>
          </p:nvPr>
        </p:nvSpPr>
        <p:spPr/>
        <p:txBody>
          <a:bodyPr/>
          <a:lstStyle/>
          <a:p>
            <a:fld id="{778AFCE9-7994-469F-B0A3-B574791F4DA7}" type="datetimeFigureOut">
              <a:rPr lang="en-US" smtClean="0"/>
              <a:t>10/9/2026</a:t>
            </a:fld>
            <a:endParaRPr lang="en-US"/>
          </a:p>
        </p:txBody>
      </p:sp>
      <p:sp>
        <p:nvSpPr>
          <p:cNvPr id="5" name="Footer Placeholder 4">
            <a:extLst>
              <a:ext uri="{FF2B5EF4-FFF2-40B4-BE49-F238E27FC236}">
                <a16:creationId xmlns:a16="http://schemas.microsoft.com/office/drawing/2014/main" id="{89A44CB1-ED04-CE37-310D-E791BFCD09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608D73-BDFA-8D30-8904-006C7BCFB895}"/>
              </a:ext>
            </a:extLst>
          </p:cNvPr>
          <p:cNvSpPr>
            <a:spLocks noGrp="1"/>
          </p:cNvSpPr>
          <p:nvPr>
            <p:ph type="sldNum" sz="quarter" idx="12"/>
          </p:nvPr>
        </p:nvSpPr>
        <p:spPr/>
        <p:txBody>
          <a:bodyPr/>
          <a:lstStyle/>
          <a:p>
            <a:fld id="{43C7EED0-A49C-495E-83FA-4200E4C05E6B}" type="slidenum">
              <a:rPr lang="en-US" smtClean="0"/>
              <a:t>‹#›</a:t>
            </a:fld>
            <a:endParaRPr lang="en-US"/>
          </a:p>
        </p:txBody>
      </p:sp>
    </p:spTree>
    <p:extLst>
      <p:ext uri="{BB962C8B-B14F-4D97-AF65-F5344CB8AC3E}">
        <p14:creationId xmlns:p14="http://schemas.microsoft.com/office/powerpoint/2010/main" val="240847327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7FD50-85C1-3B24-178A-1258E4269C7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946E70-DD0D-1C94-CD75-630B59F38E6A}"/>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2585E71-234C-A0FB-A906-CB46DF4FDB82}"/>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B2B3EE6-9602-7522-1DD6-2E7247066213}"/>
              </a:ext>
            </a:extLst>
          </p:cNvPr>
          <p:cNvSpPr>
            <a:spLocks noGrp="1"/>
          </p:cNvSpPr>
          <p:nvPr>
            <p:ph type="dt" sz="half" idx="10"/>
          </p:nvPr>
        </p:nvSpPr>
        <p:spPr/>
        <p:txBody>
          <a:bodyPr/>
          <a:lstStyle/>
          <a:p>
            <a:fld id="{778AFCE9-7994-469F-B0A3-B574791F4DA7}" type="datetimeFigureOut">
              <a:rPr lang="en-US" smtClean="0"/>
              <a:t>10/9/2026</a:t>
            </a:fld>
            <a:endParaRPr lang="en-US"/>
          </a:p>
        </p:txBody>
      </p:sp>
      <p:sp>
        <p:nvSpPr>
          <p:cNvPr id="6" name="Footer Placeholder 5">
            <a:extLst>
              <a:ext uri="{FF2B5EF4-FFF2-40B4-BE49-F238E27FC236}">
                <a16:creationId xmlns:a16="http://schemas.microsoft.com/office/drawing/2014/main" id="{0FFBCD5A-31AD-337C-2E6A-04BE02A5C49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6685D70-434D-16A1-73FF-4B89AED4957F}"/>
              </a:ext>
            </a:extLst>
          </p:cNvPr>
          <p:cNvSpPr>
            <a:spLocks noGrp="1"/>
          </p:cNvSpPr>
          <p:nvPr>
            <p:ph type="sldNum" sz="quarter" idx="12"/>
          </p:nvPr>
        </p:nvSpPr>
        <p:spPr/>
        <p:txBody>
          <a:bodyPr/>
          <a:lstStyle/>
          <a:p>
            <a:fld id="{43C7EED0-A49C-495E-83FA-4200E4C05E6B}" type="slidenum">
              <a:rPr lang="en-US" smtClean="0"/>
              <a:t>‹#›</a:t>
            </a:fld>
            <a:endParaRPr lang="en-US"/>
          </a:p>
        </p:txBody>
      </p:sp>
    </p:spTree>
    <p:extLst>
      <p:ext uri="{BB962C8B-B14F-4D97-AF65-F5344CB8AC3E}">
        <p14:creationId xmlns:p14="http://schemas.microsoft.com/office/powerpoint/2010/main" val="3164350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0AF16-944A-91ED-B701-ECD2168AAB83}"/>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F314FF2B-CFD6-5444-8756-17A51CDB458B}"/>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DE7CC806-C389-4385-7153-7B1982DEBEFB}"/>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7BEA9DD-5041-ED98-ACC7-4C4193F9DA5B}"/>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BA2C2B13-97DE-AB9B-6596-AAD2A6F824A2}"/>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6D91EF2-E91B-03C0-1254-5BD553A8E907}"/>
              </a:ext>
            </a:extLst>
          </p:cNvPr>
          <p:cNvSpPr>
            <a:spLocks noGrp="1"/>
          </p:cNvSpPr>
          <p:nvPr>
            <p:ph type="dt" sz="half" idx="10"/>
          </p:nvPr>
        </p:nvSpPr>
        <p:spPr/>
        <p:txBody>
          <a:bodyPr/>
          <a:lstStyle/>
          <a:p>
            <a:fld id="{778AFCE9-7994-469F-B0A3-B574791F4DA7}" type="datetimeFigureOut">
              <a:rPr lang="en-US" smtClean="0"/>
              <a:t>10/9/2026</a:t>
            </a:fld>
            <a:endParaRPr lang="en-US"/>
          </a:p>
        </p:txBody>
      </p:sp>
      <p:sp>
        <p:nvSpPr>
          <p:cNvPr id="8" name="Footer Placeholder 7">
            <a:extLst>
              <a:ext uri="{FF2B5EF4-FFF2-40B4-BE49-F238E27FC236}">
                <a16:creationId xmlns:a16="http://schemas.microsoft.com/office/drawing/2014/main" id="{248281EB-9712-6788-3A46-08B37BB2E06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7455F0A-F52F-0E5B-F290-BC4AD90C4DC0}"/>
              </a:ext>
            </a:extLst>
          </p:cNvPr>
          <p:cNvSpPr>
            <a:spLocks noGrp="1"/>
          </p:cNvSpPr>
          <p:nvPr>
            <p:ph type="sldNum" sz="quarter" idx="12"/>
          </p:nvPr>
        </p:nvSpPr>
        <p:spPr/>
        <p:txBody>
          <a:bodyPr/>
          <a:lstStyle/>
          <a:p>
            <a:fld id="{43C7EED0-A49C-495E-83FA-4200E4C05E6B}" type="slidenum">
              <a:rPr lang="en-US" smtClean="0"/>
              <a:t>‹#›</a:t>
            </a:fld>
            <a:endParaRPr lang="en-US"/>
          </a:p>
        </p:txBody>
      </p:sp>
    </p:spTree>
    <p:extLst>
      <p:ext uri="{BB962C8B-B14F-4D97-AF65-F5344CB8AC3E}">
        <p14:creationId xmlns:p14="http://schemas.microsoft.com/office/powerpoint/2010/main" val="15327372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CE506-A494-8D48-D6C0-E580F020D95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BBCCC4A-EE59-C76A-671C-82F2685AC24E}"/>
              </a:ext>
            </a:extLst>
          </p:cNvPr>
          <p:cNvSpPr>
            <a:spLocks noGrp="1"/>
          </p:cNvSpPr>
          <p:nvPr>
            <p:ph type="dt" sz="half" idx="10"/>
          </p:nvPr>
        </p:nvSpPr>
        <p:spPr/>
        <p:txBody>
          <a:bodyPr/>
          <a:lstStyle/>
          <a:p>
            <a:fld id="{778AFCE9-7994-469F-B0A3-B574791F4DA7}" type="datetimeFigureOut">
              <a:rPr lang="en-US" smtClean="0"/>
              <a:t>10/9/2026</a:t>
            </a:fld>
            <a:endParaRPr lang="en-US"/>
          </a:p>
        </p:txBody>
      </p:sp>
      <p:sp>
        <p:nvSpPr>
          <p:cNvPr id="4" name="Footer Placeholder 3">
            <a:extLst>
              <a:ext uri="{FF2B5EF4-FFF2-40B4-BE49-F238E27FC236}">
                <a16:creationId xmlns:a16="http://schemas.microsoft.com/office/drawing/2014/main" id="{FCF82D7B-6918-D535-6B1B-44B760879A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2FA8E56-31C1-5D09-C899-4579D325C3AB}"/>
              </a:ext>
            </a:extLst>
          </p:cNvPr>
          <p:cNvSpPr>
            <a:spLocks noGrp="1"/>
          </p:cNvSpPr>
          <p:nvPr>
            <p:ph type="sldNum" sz="quarter" idx="12"/>
          </p:nvPr>
        </p:nvSpPr>
        <p:spPr/>
        <p:txBody>
          <a:bodyPr/>
          <a:lstStyle/>
          <a:p>
            <a:fld id="{43C7EED0-A49C-495E-83FA-4200E4C05E6B}" type="slidenum">
              <a:rPr lang="en-US" smtClean="0"/>
              <a:t>‹#›</a:t>
            </a:fld>
            <a:endParaRPr lang="en-US"/>
          </a:p>
        </p:txBody>
      </p:sp>
    </p:spTree>
    <p:extLst>
      <p:ext uri="{BB962C8B-B14F-4D97-AF65-F5344CB8AC3E}">
        <p14:creationId xmlns:p14="http://schemas.microsoft.com/office/powerpoint/2010/main" val="351922218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62AECFB-301C-B48B-AC06-7CCEAC37258A}"/>
              </a:ext>
            </a:extLst>
          </p:cNvPr>
          <p:cNvSpPr>
            <a:spLocks noGrp="1"/>
          </p:cNvSpPr>
          <p:nvPr>
            <p:ph type="dt" sz="half" idx="10"/>
          </p:nvPr>
        </p:nvSpPr>
        <p:spPr/>
        <p:txBody>
          <a:bodyPr/>
          <a:lstStyle/>
          <a:p>
            <a:fld id="{778AFCE9-7994-469F-B0A3-B574791F4DA7}" type="datetimeFigureOut">
              <a:rPr lang="en-US" smtClean="0"/>
              <a:t>10/9/2026</a:t>
            </a:fld>
            <a:endParaRPr lang="en-US"/>
          </a:p>
        </p:txBody>
      </p:sp>
      <p:sp>
        <p:nvSpPr>
          <p:cNvPr id="3" name="Footer Placeholder 2">
            <a:extLst>
              <a:ext uri="{FF2B5EF4-FFF2-40B4-BE49-F238E27FC236}">
                <a16:creationId xmlns:a16="http://schemas.microsoft.com/office/drawing/2014/main" id="{2B1F2332-4AC1-011F-7D45-9208EC2C0FE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CC05E9D-B5BA-A579-60C0-7CA963DC0FF5}"/>
              </a:ext>
            </a:extLst>
          </p:cNvPr>
          <p:cNvSpPr>
            <a:spLocks noGrp="1"/>
          </p:cNvSpPr>
          <p:nvPr>
            <p:ph type="sldNum" sz="quarter" idx="12"/>
          </p:nvPr>
        </p:nvSpPr>
        <p:spPr/>
        <p:txBody>
          <a:bodyPr/>
          <a:lstStyle/>
          <a:p>
            <a:fld id="{43C7EED0-A49C-495E-83FA-4200E4C05E6B}" type="slidenum">
              <a:rPr lang="en-US" smtClean="0"/>
              <a:t>‹#›</a:t>
            </a:fld>
            <a:endParaRPr lang="en-US"/>
          </a:p>
        </p:txBody>
      </p:sp>
    </p:spTree>
    <p:extLst>
      <p:ext uri="{BB962C8B-B14F-4D97-AF65-F5344CB8AC3E}">
        <p14:creationId xmlns:p14="http://schemas.microsoft.com/office/powerpoint/2010/main" val="109429866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5CA6D-F238-7879-B67B-B83407BE2CE3}"/>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F93528A3-5B8E-5FEF-1CC2-7327204E00AA}"/>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E79C162-5C80-9B71-A3A9-548D1C250C53}"/>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87FF98A3-A422-1AD2-35EB-F53B82687CF0}"/>
              </a:ext>
            </a:extLst>
          </p:cNvPr>
          <p:cNvSpPr>
            <a:spLocks noGrp="1"/>
          </p:cNvSpPr>
          <p:nvPr>
            <p:ph type="dt" sz="half" idx="10"/>
          </p:nvPr>
        </p:nvSpPr>
        <p:spPr/>
        <p:txBody>
          <a:bodyPr/>
          <a:lstStyle/>
          <a:p>
            <a:fld id="{778AFCE9-7994-469F-B0A3-B574791F4DA7}" type="datetimeFigureOut">
              <a:rPr lang="en-US" smtClean="0"/>
              <a:t>10/9/2026</a:t>
            </a:fld>
            <a:endParaRPr lang="en-US"/>
          </a:p>
        </p:txBody>
      </p:sp>
      <p:sp>
        <p:nvSpPr>
          <p:cNvPr id="6" name="Footer Placeholder 5">
            <a:extLst>
              <a:ext uri="{FF2B5EF4-FFF2-40B4-BE49-F238E27FC236}">
                <a16:creationId xmlns:a16="http://schemas.microsoft.com/office/drawing/2014/main" id="{07DDC0E9-C090-422D-AA80-2C70304F971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724284F-A27E-1909-0036-36A995778A3B}"/>
              </a:ext>
            </a:extLst>
          </p:cNvPr>
          <p:cNvSpPr>
            <a:spLocks noGrp="1"/>
          </p:cNvSpPr>
          <p:nvPr>
            <p:ph type="sldNum" sz="quarter" idx="12"/>
          </p:nvPr>
        </p:nvSpPr>
        <p:spPr/>
        <p:txBody>
          <a:bodyPr/>
          <a:lstStyle/>
          <a:p>
            <a:fld id="{43C7EED0-A49C-495E-83FA-4200E4C05E6B}" type="slidenum">
              <a:rPr lang="en-US" smtClean="0"/>
              <a:t>‹#›</a:t>
            </a:fld>
            <a:endParaRPr lang="en-US"/>
          </a:p>
        </p:txBody>
      </p:sp>
    </p:spTree>
    <p:extLst>
      <p:ext uri="{BB962C8B-B14F-4D97-AF65-F5344CB8AC3E}">
        <p14:creationId xmlns:p14="http://schemas.microsoft.com/office/powerpoint/2010/main" val="37229082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BCD76-E920-CB1F-B873-26CEE6F7F855}"/>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2C75548E-5697-F32D-6240-0173660E64BE}"/>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a:extLst>
              <a:ext uri="{FF2B5EF4-FFF2-40B4-BE49-F238E27FC236}">
                <a16:creationId xmlns:a16="http://schemas.microsoft.com/office/drawing/2014/main" id="{9ED01C83-4779-ABF1-4808-B44FDF7CBFA1}"/>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B1B264C3-1B46-97FB-E305-5CA0845B4F5A}"/>
              </a:ext>
            </a:extLst>
          </p:cNvPr>
          <p:cNvSpPr>
            <a:spLocks noGrp="1"/>
          </p:cNvSpPr>
          <p:nvPr>
            <p:ph type="dt" sz="half" idx="10"/>
          </p:nvPr>
        </p:nvSpPr>
        <p:spPr/>
        <p:txBody>
          <a:bodyPr/>
          <a:lstStyle/>
          <a:p>
            <a:fld id="{778AFCE9-7994-469F-B0A3-B574791F4DA7}" type="datetimeFigureOut">
              <a:rPr lang="en-US" smtClean="0"/>
              <a:t>10/9/2026</a:t>
            </a:fld>
            <a:endParaRPr lang="en-US"/>
          </a:p>
        </p:txBody>
      </p:sp>
      <p:sp>
        <p:nvSpPr>
          <p:cNvPr id="6" name="Footer Placeholder 5">
            <a:extLst>
              <a:ext uri="{FF2B5EF4-FFF2-40B4-BE49-F238E27FC236}">
                <a16:creationId xmlns:a16="http://schemas.microsoft.com/office/drawing/2014/main" id="{0D447ED4-5953-A9BA-8135-05D8EB6088D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A458232-06E1-B8FC-0E8E-9FFA1FE174A0}"/>
              </a:ext>
            </a:extLst>
          </p:cNvPr>
          <p:cNvSpPr>
            <a:spLocks noGrp="1"/>
          </p:cNvSpPr>
          <p:nvPr>
            <p:ph type="sldNum" sz="quarter" idx="12"/>
          </p:nvPr>
        </p:nvSpPr>
        <p:spPr/>
        <p:txBody>
          <a:bodyPr/>
          <a:lstStyle/>
          <a:p>
            <a:fld id="{43C7EED0-A49C-495E-83FA-4200E4C05E6B}" type="slidenum">
              <a:rPr lang="en-US" smtClean="0"/>
              <a:t>‹#›</a:t>
            </a:fld>
            <a:endParaRPr lang="en-US"/>
          </a:p>
        </p:txBody>
      </p:sp>
    </p:spTree>
    <p:extLst>
      <p:ext uri="{BB962C8B-B14F-4D97-AF65-F5344CB8AC3E}">
        <p14:creationId xmlns:p14="http://schemas.microsoft.com/office/powerpoint/2010/main" val="215753402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0C524-0FFF-CE45-424D-24954F53F78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91C1FCF-2C12-BACD-F76D-F0DC9E75BDC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82E848-8639-B102-37D5-273B1252698E}"/>
              </a:ext>
            </a:extLst>
          </p:cNvPr>
          <p:cNvSpPr>
            <a:spLocks noGrp="1"/>
          </p:cNvSpPr>
          <p:nvPr>
            <p:ph type="dt" sz="half" idx="10"/>
          </p:nvPr>
        </p:nvSpPr>
        <p:spPr/>
        <p:txBody>
          <a:bodyPr/>
          <a:lstStyle/>
          <a:p>
            <a:fld id="{778AFCE9-7994-469F-B0A3-B574791F4DA7}" type="datetimeFigureOut">
              <a:rPr lang="en-US" smtClean="0"/>
              <a:t>10/9/2026</a:t>
            </a:fld>
            <a:endParaRPr lang="en-US"/>
          </a:p>
        </p:txBody>
      </p:sp>
      <p:sp>
        <p:nvSpPr>
          <p:cNvPr id="5" name="Footer Placeholder 4">
            <a:extLst>
              <a:ext uri="{FF2B5EF4-FFF2-40B4-BE49-F238E27FC236}">
                <a16:creationId xmlns:a16="http://schemas.microsoft.com/office/drawing/2014/main" id="{9CF7F001-DC65-0034-91BC-B03029119E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FAA108-3232-62DF-ACEA-10D2787F02E6}"/>
              </a:ext>
            </a:extLst>
          </p:cNvPr>
          <p:cNvSpPr>
            <a:spLocks noGrp="1"/>
          </p:cNvSpPr>
          <p:nvPr>
            <p:ph type="sldNum" sz="quarter" idx="12"/>
          </p:nvPr>
        </p:nvSpPr>
        <p:spPr/>
        <p:txBody>
          <a:bodyPr/>
          <a:lstStyle/>
          <a:p>
            <a:fld id="{43C7EED0-A49C-495E-83FA-4200E4C05E6B}" type="slidenum">
              <a:rPr lang="en-US" smtClean="0"/>
              <a:t>‹#›</a:t>
            </a:fld>
            <a:endParaRPr lang="en-US"/>
          </a:p>
        </p:txBody>
      </p:sp>
    </p:spTree>
    <p:extLst>
      <p:ext uri="{BB962C8B-B14F-4D97-AF65-F5344CB8AC3E}">
        <p14:creationId xmlns:p14="http://schemas.microsoft.com/office/powerpoint/2010/main" val="300399871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9741130-8E80-28E7-F6B1-E3805ABA0CF2}"/>
              </a:ext>
            </a:extLst>
          </p:cNvPr>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B8750F1-2D0B-BA63-D9FE-2ADB3153762E}"/>
              </a:ext>
            </a:extLst>
          </p:cNvPr>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9AA499-04E3-0E12-BDA6-AAB1F2659059}"/>
              </a:ext>
            </a:extLst>
          </p:cNvPr>
          <p:cNvSpPr>
            <a:spLocks noGrp="1"/>
          </p:cNvSpPr>
          <p:nvPr>
            <p:ph type="dt" sz="half" idx="10"/>
          </p:nvPr>
        </p:nvSpPr>
        <p:spPr/>
        <p:txBody>
          <a:bodyPr/>
          <a:lstStyle/>
          <a:p>
            <a:fld id="{778AFCE9-7994-469F-B0A3-B574791F4DA7}" type="datetimeFigureOut">
              <a:rPr lang="en-US" smtClean="0"/>
              <a:t>10/9/2026</a:t>
            </a:fld>
            <a:endParaRPr lang="en-US"/>
          </a:p>
        </p:txBody>
      </p:sp>
      <p:sp>
        <p:nvSpPr>
          <p:cNvPr id="5" name="Footer Placeholder 4">
            <a:extLst>
              <a:ext uri="{FF2B5EF4-FFF2-40B4-BE49-F238E27FC236}">
                <a16:creationId xmlns:a16="http://schemas.microsoft.com/office/drawing/2014/main" id="{BD760EEE-4AA7-4DF8-A397-654CDC9CA5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E9ADE9-9689-BFF7-3A00-A33016AAB034}"/>
              </a:ext>
            </a:extLst>
          </p:cNvPr>
          <p:cNvSpPr>
            <a:spLocks noGrp="1"/>
          </p:cNvSpPr>
          <p:nvPr>
            <p:ph type="sldNum" sz="quarter" idx="12"/>
          </p:nvPr>
        </p:nvSpPr>
        <p:spPr/>
        <p:txBody>
          <a:bodyPr/>
          <a:lstStyle/>
          <a:p>
            <a:fld id="{43C7EED0-A49C-495E-83FA-4200E4C05E6B}" type="slidenum">
              <a:rPr lang="en-US" smtClean="0"/>
              <a:t>‹#›</a:t>
            </a:fld>
            <a:endParaRPr lang="en-US"/>
          </a:p>
        </p:txBody>
      </p:sp>
    </p:spTree>
    <p:extLst>
      <p:ext uri="{BB962C8B-B14F-4D97-AF65-F5344CB8AC3E}">
        <p14:creationId xmlns:p14="http://schemas.microsoft.com/office/powerpoint/2010/main" val="421124655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Divider Orange 02">
    <p:spTree>
      <p:nvGrpSpPr>
        <p:cNvPr id="1" name=""/>
        <p:cNvGrpSpPr/>
        <p:nvPr/>
      </p:nvGrpSpPr>
      <p:grpSpPr>
        <a:xfrm>
          <a:off x="0" y="0"/>
          <a:ext cx="0" cy="0"/>
          <a:chOff x="0" y="0"/>
          <a:chExt cx="0" cy="0"/>
        </a:xfrm>
      </p:grpSpPr>
      <p:pic>
        <p:nvPicPr>
          <p:cNvPr id="2" name="Google Shape;78;p37" descr="Photo of elementary student">
            <a:extLst>
              <a:ext uri="{FF2B5EF4-FFF2-40B4-BE49-F238E27FC236}">
                <a16:creationId xmlns:a16="http://schemas.microsoft.com/office/drawing/2014/main" id="{A4735810-A60B-B080-702D-D95BF640039D}"/>
              </a:ext>
            </a:extLst>
          </p:cNvPr>
          <p:cNvPicPr>
            <a:picLocks noChangeAspect="1"/>
          </p:cNvPicPr>
          <p:nvPr/>
        </p:nvPicPr>
        <p:blipFill>
          <a:blip r:embed="rId2">
            <a:alphaModFix/>
          </a:blip>
          <a:srcRect/>
          <a:stretch>
            <a:fillRect/>
          </a:stretch>
        </p:blipFill>
        <p:spPr>
          <a:xfrm>
            <a:off x="1" y="1"/>
            <a:ext cx="9144009" cy="5143499"/>
          </a:xfrm>
          <a:prstGeom prst="rect">
            <a:avLst/>
          </a:prstGeom>
          <a:noFill/>
          <a:ln cap="flat">
            <a:noFill/>
          </a:ln>
        </p:spPr>
      </p:pic>
      <p:sp>
        <p:nvSpPr>
          <p:cNvPr id="3" name="Google Shape;79;p37">
            <a:extLst>
              <a:ext uri="{FF2B5EF4-FFF2-40B4-BE49-F238E27FC236}">
                <a16:creationId xmlns:a16="http://schemas.microsoft.com/office/drawing/2014/main" id="{040FC5DE-D6BA-EA04-2893-F533B2721E74}"/>
              </a:ext>
            </a:extLst>
          </p:cNvPr>
          <p:cNvSpPr txBox="1">
            <a:spLocks noGrp="1"/>
          </p:cNvSpPr>
          <p:nvPr>
            <p:ph type="title"/>
          </p:nvPr>
        </p:nvSpPr>
        <p:spPr>
          <a:xfrm>
            <a:off x="0" y="3361600"/>
            <a:ext cx="9144000" cy="666597"/>
          </a:xfrm>
          <a:solidFill>
            <a:srgbClr val="EF7521"/>
          </a:solidFill>
        </p:spPr>
        <p:txBody>
          <a:bodyPr anchorCtr="1"/>
          <a:lstStyle>
            <a:lvl1pPr algn="ctr">
              <a:defRPr>
                <a:solidFill>
                  <a:srgbClr val="FFFFFF"/>
                </a:solidFill>
                <a:latin typeface="Roboto Medium"/>
                <a:ea typeface="Roboto Medium"/>
                <a:cs typeface="Roboto Medium"/>
              </a:defRPr>
            </a:lvl1pPr>
          </a:lstStyle>
          <a:p>
            <a:pPr lvl="0"/>
            <a:endParaRPr lang="en-US"/>
          </a:p>
        </p:txBody>
      </p:sp>
      <p:sp>
        <p:nvSpPr>
          <p:cNvPr id="4" name="Google Shape;80;p37">
            <a:extLst>
              <a:ext uri="{FF2B5EF4-FFF2-40B4-BE49-F238E27FC236}">
                <a16:creationId xmlns:a16="http://schemas.microsoft.com/office/drawing/2014/main" id="{E2744ED2-CE45-17B3-D476-3A32A129AF2D}"/>
              </a:ext>
            </a:extLst>
          </p:cNvPr>
          <p:cNvSpPr txBox="1">
            <a:spLocks noGrp="1"/>
          </p:cNvSpPr>
          <p:nvPr>
            <p:ph type="sldNum" sz="quarter" idx="8"/>
          </p:nvPr>
        </p:nvSpPr>
        <p:spPr/>
        <p:txBody>
          <a:bodyPr/>
          <a:lstStyle>
            <a:lvl1pPr>
              <a:defRPr/>
            </a:lvl1pPr>
          </a:lstStyle>
          <a:p>
            <a:pPr lvl="0"/>
            <a:fld id="{1A28B114-FB87-4A75-BA27-32E6617A1540}" type="slidenum">
              <a:t>‹#›</a:t>
            </a:fld>
            <a:endParaRPr lang="en-US"/>
          </a:p>
        </p:txBody>
      </p:sp>
      <p:sp>
        <p:nvSpPr>
          <p:cNvPr id="5" name="Google Shape;81;p37">
            <a:extLst>
              <a:ext uri="{FF2B5EF4-FFF2-40B4-BE49-F238E27FC236}">
                <a16:creationId xmlns:a16="http://schemas.microsoft.com/office/drawing/2014/main" id="{32D53AB8-E010-963D-02D4-637987E8D494}"/>
              </a:ext>
            </a:extLst>
          </p:cNvPr>
          <p:cNvSpPr txBox="1"/>
          <p:nvPr/>
        </p:nvSpPr>
        <p:spPr>
          <a:xfrm>
            <a:off x="123874" y="4635422"/>
            <a:ext cx="517495" cy="321603"/>
          </a:xfrm>
          <a:prstGeom prst="rect">
            <a:avLst/>
          </a:prstGeom>
          <a:noFill/>
          <a:ln cap="flat">
            <a:noFill/>
          </a:ln>
        </p:spPr>
        <p:txBody>
          <a:bodyPr vert="horz" wrap="square" lIns="0" tIns="0" rIns="0" bIns="0" anchor="ctr" anchorCtr="0" compatLnSpc="1">
            <a:noAutofit/>
          </a:bodyPr>
          <a:lstStyle/>
          <a:p>
            <a:pPr marL="0" marR="0" lvl="0" indent="0" algn="l" defTabSz="914378"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300" b="0" i="0" u="none" strike="noStrike" kern="0" cap="none" spc="0" baseline="0">
                <a:solidFill>
                  <a:srgbClr val="FFFFFF"/>
                </a:solidFill>
                <a:uFillTx/>
                <a:latin typeface="Arial"/>
                <a:ea typeface="Arial"/>
                <a:cs typeface="Arial"/>
              </a:rPr>
              <a:t> </a:t>
            </a:r>
            <a:fld id="{83102A01-A090-43E9-8F3B-81FCA798E8D3}" type="slidenum">
              <a:rPr sz="1800"/>
              <a:pPr marL="0" marR="0" lvl="0" indent="0" algn="l" defTabSz="914378" rtl="0" fontAlgn="auto" hangingPunct="1">
                <a:lnSpc>
                  <a:spcPct val="100000"/>
                </a:lnSpc>
                <a:spcBef>
                  <a:spcPts val="0"/>
                </a:spcBef>
                <a:spcAft>
                  <a:spcPts val="0"/>
                </a:spcAft>
                <a:buNone/>
                <a:tabLst/>
                <a:defRPr sz="1800" b="0" i="0" u="none" strike="noStrike" kern="0" cap="none" spc="0" baseline="0">
                  <a:solidFill>
                    <a:srgbClr val="000000"/>
                  </a:solidFill>
                  <a:uFillTx/>
                </a:defRPr>
              </a:pPr>
              <a:t>‹#›</a:t>
            </a:fld>
            <a:endParaRPr sz="1300" b="0" i="0" u="none" strike="noStrike" kern="0" cap="none" spc="0" baseline="0">
              <a:solidFill>
                <a:srgbClr val="FFFFFF"/>
              </a:solidFill>
              <a:uFillTx/>
              <a:latin typeface="Arial"/>
              <a:ea typeface="Arial"/>
              <a:cs typeface="Arial"/>
            </a:endParaRPr>
          </a:p>
        </p:txBody>
      </p:sp>
      <p:pic>
        <p:nvPicPr>
          <p:cNvPr id="6" name="Google Shape;82;p37" descr="CDE logo">
            <a:extLst>
              <a:ext uri="{FF2B5EF4-FFF2-40B4-BE49-F238E27FC236}">
                <a16:creationId xmlns:a16="http://schemas.microsoft.com/office/drawing/2014/main" id="{3E65F590-C437-A8A2-F571-38DCE02759B8}"/>
              </a:ext>
            </a:extLst>
          </p:cNvPr>
          <p:cNvPicPr>
            <a:picLocks noChangeAspect="1"/>
          </p:cNvPicPr>
          <p:nvPr/>
        </p:nvPicPr>
        <p:blipFill>
          <a:blip r:embed="rId3">
            <a:alphaModFix/>
          </a:blip>
          <a:srcRect/>
          <a:stretch>
            <a:fillRect/>
          </a:stretch>
        </p:blipFill>
        <p:spPr>
          <a:xfrm>
            <a:off x="8002153" y="4518324"/>
            <a:ext cx="924421" cy="403396"/>
          </a:xfrm>
          <a:prstGeom prst="rect">
            <a:avLst/>
          </a:prstGeom>
          <a:noFill/>
          <a:ln cap="flat">
            <a:noFill/>
          </a:ln>
        </p:spPr>
      </p:pic>
    </p:spTree>
    <p:extLst>
      <p:ext uri="{BB962C8B-B14F-4D97-AF65-F5344CB8AC3E}">
        <p14:creationId xmlns:p14="http://schemas.microsoft.com/office/powerpoint/2010/main" val="3264845765"/>
      </p:ext>
    </p:extLst>
  </p:cSld>
  <p:clrMapOvr>
    <a:masterClrMapping/>
  </p:clrMapOvr>
  <p:hf sldNum="0"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TITLE_AND_BODY_1_1_1_1_1_1_1_1_1_1">
    <p:spTree>
      <p:nvGrpSpPr>
        <p:cNvPr id="1" name=""/>
        <p:cNvGrpSpPr/>
        <p:nvPr/>
      </p:nvGrpSpPr>
      <p:grpSpPr>
        <a:xfrm>
          <a:off x="0" y="0"/>
          <a:ext cx="0" cy="0"/>
          <a:chOff x="0" y="0"/>
          <a:chExt cx="0" cy="0"/>
        </a:xfrm>
      </p:grpSpPr>
      <p:pic>
        <p:nvPicPr>
          <p:cNvPr id="2" name="Google Shape;189;p48" descr="&quot;&quot;">
            <a:extLst>
              <a:ext uri="{FF2B5EF4-FFF2-40B4-BE49-F238E27FC236}">
                <a16:creationId xmlns:a16="http://schemas.microsoft.com/office/drawing/2014/main" id="{6E8FC73F-78F3-99F4-0559-01088AEF0CBA}"/>
              </a:ext>
            </a:extLst>
          </p:cNvPr>
          <p:cNvPicPr>
            <a:picLocks noChangeAspect="1"/>
          </p:cNvPicPr>
          <p:nvPr/>
        </p:nvPicPr>
        <p:blipFill>
          <a:blip r:embed="rId2">
            <a:alphaModFix/>
          </a:blip>
          <a:srcRect/>
          <a:stretch>
            <a:fillRect/>
          </a:stretch>
        </p:blipFill>
        <p:spPr>
          <a:xfrm>
            <a:off x="0" y="4320696"/>
            <a:ext cx="9144000" cy="830458"/>
          </a:xfrm>
          <a:prstGeom prst="rect">
            <a:avLst/>
          </a:prstGeom>
          <a:noFill/>
          <a:ln cap="flat">
            <a:noFill/>
          </a:ln>
        </p:spPr>
      </p:pic>
      <p:cxnSp>
        <p:nvCxnSpPr>
          <p:cNvPr id="3" name="Google Shape;190;p48" descr="&quot;&quot;">
            <a:extLst>
              <a:ext uri="{FF2B5EF4-FFF2-40B4-BE49-F238E27FC236}">
                <a16:creationId xmlns:a16="http://schemas.microsoft.com/office/drawing/2014/main" id="{BA440AC1-8DD0-089B-B9E2-4261246B4807}"/>
              </a:ext>
            </a:extLst>
          </p:cNvPr>
          <p:cNvCxnSpPr/>
          <p:nvPr/>
        </p:nvCxnSpPr>
        <p:spPr>
          <a:xfrm>
            <a:off x="1" y="918350"/>
            <a:ext cx="7479599" cy="0"/>
          </a:xfrm>
          <a:prstGeom prst="straightConnector1">
            <a:avLst/>
          </a:prstGeom>
          <a:noFill/>
          <a:ln w="19046" cap="flat">
            <a:solidFill>
              <a:srgbClr val="488BC9"/>
            </a:solidFill>
            <a:prstDash val="solid"/>
            <a:round/>
          </a:ln>
        </p:spPr>
      </p:cxnSp>
      <p:sp>
        <p:nvSpPr>
          <p:cNvPr id="4" name="Google Shape;191;p48">
            <a:extLst>
              <a:ext uri="{FF2B5EF4-FFF2-40B4-BE49-F238E27FC236}">
                <a16:creationId xmlns:a16="http://schemas.microsoft.com/office/drawing/2014/main" id="{ACCA0561-48C5-BDF2-853F-CA081A87536C}"/>
              </a:ext>
            </a:extLst>
          </p:cNvPr>
          <p:cNvSpPr txBox="1">
            <a:spLocks noGrp="1"/>
          </p:cNvSpPr>
          <p:nvPr>
            <p:ph type="title"/>
          </p:nvPr>
        </p:nvSpPr>
        <p:spPr>
          <a:xfrm>
            <a:off x="311701" y="105102"/>
            <a:ext cx="7167899" cy="741304"/>
          </a:xfrm>
        </p:spPr>
        <p:txBody>
          <a:bodyPr lIns="0" tIns="0" rIns="0" bIns="0" anchor="ctr">
            <a:noAutofit/>
          </a:bodyPr>
          <a:lstStyle>
            <a:lvl1pPr>
              <a:defRPr sz="2000">
                <a:latin typeface="Roboto"/>
                <a:ea typeface="Roboto"/>
                <a:cs typeface="Roboto"/>
              </a:defRPr>
            </a:lvl1pPr>
          </a:lstStyle>
          <a:p>
            <a:pPr lvl="0"/>
            <a:endParaRPr lang="en-US"/>
          </a:p>
        </p:txBody>
      </p:sp>
      <p:sp>
        <p:nvSpPr>
          <p:cNvPr id="5" name="Google Shape;192;p48">
            <a:extLst>
              <a:ext uri="{FF2B5EF4-FFF2-40B4-BE49-F238E27FC236}">
                <a16:creationId xmlns:a16="http://schemas.microsoft.com/office/drawing/2014/main" id="{EEF59AB5-56E0-FE23-FC2B-DAB8D43C5DDC}"/>
              </a:ext>
            </a:extLst>
          </p:cNvPr>
          <p:cNvSpPr txBox="1">
            <a:spLocks noGrp="1"/>
          </p:cNvSpPr>
          <p:nvPr>
            <p:ph type="body" idx="4294967295"/>
          </p:nvPr>
        </p:nvSpPr>
        <p:spPr>
          <a:xfrm>
            <a:off x="311700" y="1152474"/>
            <a:ext cx="5277898" cy="3034802"/>
          </a:xfrm>
        </p:spPr>
        <p:txBody>
          <a:bodyPr/>
          <a:lstStyle>
            <a:lvl1pPr indent="-330190">
              <a:buClr>
                <a:srgbClr val="000000"/>
              </a:buClr>
              <a:buSzPts val="1600"/>
              <a:buFont typeface="Roboto"/>
              <a:defRPr sz="1600">
                <a:solidFill>
                  <a:srgbClr val="000000"/>
                </a:solidFill>
                <a:latin typeface="Roboto"/>
                <a:ea typeface="Roboto"/>
                <a:cs typeface="Roboto"/>
              </a:defRPr>
            </a:lvl1pPr>
          </a:lstStyle>
          <a:p>
            <a:pPr lvl="0"/>
            <a:endParaRPr lang="en-US"/>
          </a:p>
        </p:txBody>
      </p:sp>
      <p:sp>
        <p:nvSpPr>
          <p:cNvPr id="6" name="Google Shape;193;p48">
            <a:extLst>
              <a:ext uri="{FF2B5EF4-FFF2-40B4-BE49-F238E27FC236}">
                <a16:creationId xmlns:a16="http://schemas.microsoft.com/office/drawing/2014/main" id="{D02A3172-815D-720B-36CB-151A3C4E1D34}"/>
              </a:ext>
            </a:extLst>
          </p:cNvPr>
          <p:cNvSpPr txBox="1">
            <a:spLocks noGrp="1"/>
          </p:cNvSpPr>
          <p:nvPr>
            <p:ph type="title" idx="4294967295"/>
          </p:nvPr>
        </p:nvSpPr>
        <p:spPr>
          <a:xfrm>
            <a:off x="123874" y="4347395"/>
            <a:ext cx="7267203" cy="156600"/>
          </a:xfrm>
        </p:spPr>
        <p:txBody>
          <a:bodyPr lIns="0" tIns="0" rIns="0" bIns="0" anchor="b">
            <a:noAutofit/>
          </a:bodyPr>
          <a:lstStyle>
            <a:lvl1pPr>
              <a:defRPr sz="800">
                <a:latin typeface="Roboto"/>
                <a:ea typeface="Roboto"/>
                <a:cs typeface="Roboto"/>
              </a:defRPr>
            </a:lvl1pPr>
          </a:lstStyle>
          <a:p>
            <a:pPr lvl="0"/>
            <a:endParaRPr lang="en-US"/>
          </a:p>
        </p:txBody>
      </p:sp>
      <p:sp>
        <p:nvSpPr>
          <p:cNvPr id="7" name="Google Shape;194;p48">
            <a:extLst>
              <a:ext uri="{FF2B5EF4-FFF2-40B4-BE49-F238E27FC236}">
                <a16:creationId xmlns:a16="http://schemas.microsoft.com/office/drawing/2014/main" id="{DD4007EA-A13B-8A0A-E01B-351E2CC3F350}"/>
              </a:ext>
            </a:extLst>
          </p:cNvPr>
          <p:cNvSpPr txBox="1"/>
          <p:nvPr/>
        </p:nvSpPr>
        <p:spPr>
          <a:xfrm>
            <a:off x="123874" y="4635422"/>
            <a:ext cx="517495" cy="321603"/>
          </a:xfrm>
          <a:prstGeom prst="rect">
            <a:avLst/>
          </a:prstGeom>
          <a:noFill/>
          <a:ln cap="flat">
            <a:noFill/>
          </a:ln>
        </p:spPr>
        <p:txBody>
          <a:bodyPr vert="horz" wrap="square" lIns="0" tIns="0" rIns="0" bIns="0" anchor="ctr" anchorCtr="0" compatLnSpc="1">
            <a:noAutofit/>
          </a:bodyPr>
          <a:lstStyle/>
          <a:p>
            <a:pPr marL="0" marR="0" lvl="0" indent="0" algn="l" defTabSz="914378"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300" b="0" i="0" u="none" strike="noStrike" kern="0" cap="none" spc="0" baseline="0">
                <a:solidFill>
                  <a:srgbClr val="FFFFFF"/>
                </a:solidFill>
                <a:uFillTx/>
                <a:latin typeface="Arial"/>
                <a:ea typeface="Arial"/>
                <a:cs typeface="Arial"/>
              </a:rPr>
              <a:t> </a:t>
            </a:r>
            <a:fld id="{E0AC7ED4-3948-429C-9F33-3BB41909A963}" type="slidenum">
              <a:rPr sz="1800"/>
              <a:pPr marL="0" marR="0" lvl="0" indent="0" algn="l" defTabSz="914378" rtl="0" fontAlgn="auto" hangingPunct="1">
                <a:lnSpc>
                  <a:spcPct val="100000"/>
                </a:lnSpc>
                <a:spcBef>
                  <a:spcPts val="0"/>
                </a:spcBef>
                <a:spcAft>
                  <a:spcPts val="0"/>
                </a:spcAft>
                <a:buNone/>
                <a:tabLst/>
                <a:defRPr sz="1800" b="0" i="0" u="none" strike="noStrike" kern="0" cap="none" spc="0" baseline="0">
                  <a:solidFill>
                    <a:srgbClr val="000000"/>
                  </a:solidFill>
                  <a:uFillTx/>
                </a:defRPr>
              </a:pPr>
              <a:t>‹#›</a:t>
            </a:fld>
            <a:endParaRPr sz="1300" b="0" i="0" u="none" strike="noStrike" kern="0" cap="none" spc="0" baseline="0">
              <a:solidFill>
                <a:srgbClr val="FFFFFF"/>
              </a:solidFill>
              <a:uFillTx/>
              <a:latin typeface="Arial"/>
              <a:ea typeface="Arial"/>
              <a:cs typeface="Arial"/>
            </a:endParaRPr>
          </a:p>
        </p:txBody>
      </p:sp>
      <p:pic>
        <p:nvPicPr>
          <p:cNvPr id="8" name="Google Shape;195;p48" descr="CDE logo">
            <a:extLst>
              <a:ext uri="{FF2B5EF4-FFF2-40B4-BE49-F238E27FC236}">
                <a16:creationId xmlns:a16="http://schemas.microsoft.com/office/drawing/2014/main" id="{3E5929D0-BD7B-66D9-6C88-23F67157CE24}"/>
              </a:ext>
            </a:extLst>
          </p:cNvPr>
          <p:cNvPicPr>
            <a:picLocks noChangeAspect="1"/>
          </p:cNvPicPr>
          <p:nvPr/>
        </p:nvPicPr>
        <p:blipFill>
          <a:blip r:embed="rId3">
            <a:alphaModFix/>
          </a:blip>
          <a:srcRect/>
          <a:stretch>
            <a:fillRect/>
          </a:stretch>
        </p:blipFill>
        <p:spPr>
          <a:xfrm>
            <a:off x="8002153" y="4518324"/>
            <a:ext cx="924421" cy="403396"/>
          </a:xfrm>
          <a:prstGeom prst="rect">
            <a:avLst/>
          </a:prstGeom>
          <a:noFill/>
          <a:ln cap="flat">
            <a:noFill/>
          </a:ln>
        </p:spPr>
      </p:pic>
      <p:sp>
        <p:nvSpPr>
          <p:cNvPr id="9" name="Google Shape;196;p48">
            <a:extLst>
              <a:ext uri="{FF2B5EF4-FFF2-40B4-BE49-F238E27FC236}">
                <a16:creationId xmlns:a16="http://schemas.microsoft.com/office/drawing/2014/main" id="{07577A3A-893E-52EC-8A43-E7B8B84ADFCF}"/>
              </a:ext>
            </a:extLst>
          </p:cNvPr>
          <p:cNvSpPr txBox="1">
            <a:spLocks noGrp="1"/>
          </p:cNvSpPr>
          <p:nvPr>
            <p:ph type="sldNum" sz="quarter" idx="8"/>
          </p:nvPr>
        </p:nvSpPr>
        <p:spPr>
          <a:xfrm>
            <a:off x="8556782" y="4749851"/>
            <a:ext cx="548704" cy="393603"/>
          </a:xfrm>
        </p:spPr>
        <p:txBody>
          <a:bodyPr anchor="t"/>
          <a:lstStyle>
            <a:lvl1pPr>
              <a:defRPr sz="1300">
                <a:solidFill>
                  <a:srgbClr val="000000"/>
                </a:solidFill>
                <a:latin typeface="Roboto"/>
                <a:ea typeface="Roboto"/>
                <a:cs typeface="Roboto"/>
              </a:defRPr>
            </a:lvl1pPr>
          </a:lstStyle>
          <a:p>
            <a:pPr lvl="0"/>
            <a:fld id="{0262F501-9DE0-4F2F-AA01-4E1E62E6B0AF}" type="slidenum">
              <a:t>‹#›</a:t>
            </a:fld>
            <a:endParaRPr lang="en-US"/>
          </a:p>
        </p:txBody>
      </p:sp>
    </p:spTree>
    <p:extLst>
      <p:ext uri="{BB962C8B-B14F-4D97-AF65-F5344CB8AC3E}">
        <p14:creationId xmlns:p14="http://schemas.microsoft.com/office/powerpoint/2010/main" val="434928442"/>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Google Shape;6;p29">
            <a:extLst>
              <a:ext uri="{FF2B5EF4-FFF2-40B4-BE49-F238E27FC236}">
                <a16:creationId xmlns:a16="http://schemas.microsoft.com/office/drawing/2014/main" id="{CB4B4B20-B7B5-8363-5C32-D6EC1CCF8695}"/>
              </a:ext>
            </a:extLst>
          </p:cNvPr>
          <p:cNvSpPr txBox="1">
            <a:spLocks noGrp="1"/>
          </p:cNvSpPr>
          <p:nvPr>
            <p:ph type="title"/>
          </p:nvPr>
        </p:nvSpPr>
        <p:spPr>
          <a:xfrm>
            <a:off x="311700" y="445029"/>
            <a:ext cx="8520598" cy="572697"/>
          </a:xfrm>
          <a:prstGeom prst="rect">
            <a:avLst/>
          </a:prstGeom>
          <a:noFill/>
          <a:ln>
            <a:noFill/>
          </a:ln>
        </p:spPr>
        <p:txBody>
          <a:bodyPr vert="horz" wrap="square" lIns="91421" tIns="91421" rIns="91421" bIns="91421" anchor="t" anchorCtr="0" compatLnSpc="1">
            <a:normAutofit/>
          </a:bodyPr>
          <a:lstStyle/>
          <a:p>
            <a:pPr lvl="0"/>
            <a:endParaRPr lang="en-US"/>
          </a:p>
        </p:txBody>
      </p:sp>
      <p:sp>
        <p:nvSpPr>
          <p:cNvPr id="3" name="Google Shape;7;p29">
            <a:extLst>
              <a:ext uri="{FF2B5EF4-FFF2-40B4-BE49-F238E27FC236}">
                <a16:creationId xmlns:a16="http://schemas.microsoft.com/office/drawing/2014/main" id="{CDF41525-7F33-CA95-8BE5-F245870D5B66}"/>
              </a:ext>
            </a:extLst>
          </p:cNvPr>
          <p:cNvSpPr txBox="1">
            <a:spLocks noGrp="1"/>
          </p:cNvSpPr>
          <p:nvPr>
            <p:ph type="body" idx="1"/>
          </p:nvPr>
        </p:nvSpPr>
        <p:spPr>
          <a:xfrm>
            <a:off x="311700" y="1152473"/>
            <a:ext cx="8520598" cy="3416399"/>
          </a:xfrm>
          <a:prstGeom prst="rect">
            <a:avLst/>
          </a:prstGeom>
          <a:noFill/>
          <a:ln>
            <a:noFill/>
          </a:ln>
        </p:spPr>
        <p:txBody>
          <a:bodyPr vert="horz" wrap="square" lIns="91421" tIns="91421" rIns="91421" bIns="91421"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Google Shape;8;p29">
            <a:extLst>
              <a:ext uri="{FF2B5EF4-FFF2-40B4-BE49-F238E27FC236}">
                <a16:creationId xmlns:a16="http://schemas.microsoft.com/office/drawing/2014/main" id="{78AF23E5-6C53-C047-0723-1D52194C0C9B}"/>
              </a:ext>
            </a:extLst>
          </p:cNvPr>
          <p:cNvSpPr txBox="1">
            <a:spLocks noGrp="1"/>
          </p:cNvSpPr>
          <p:nvPr>
            <p:ph type="sldNum" sz="quarter" idx="4"/>
          </p:nvPr>
        </p:nvSpPr>
        <p:spPr>
          <a:xfrm>
            <a:off x="8472455" y="4663220"/>
            <a:ext cx="548704" cy="393603"/>
          </a:xfrm>
          <a:prstGeom prst="rect">
            <a:avLst/>
          </a:prstGeom>
          <a:noFill/>
          <a:ln>
            <a:noFill/>
          </a:ln>
        </p:spPr>
        <p:txBody>
          <a:bodyPr vert="horz" wrap="square" lIns="91421" tIns="91421" rIns="91421" bIns="91421" anchor="ctr" anchorCtr="0" compatLnSpc="1">
            <a:normAutofit/>
          </a:bodyPr>
          <a:lstStyle>
            <a:lvl1pPr marL="0" marR="0" lvl="0" indent="0" algn="r" defTabSz="914400" rtl="0" fontAlgn="auto" hangingPunct="1">
              <a:lnSpc>
                <a:spcPct val="100000"/>
              </a:lnSpc>
              <a:spcBef>
                <a:spcPts val="0"/>
              </a:spcBef>
              <a:spcAft>
                <a:spcPts val="0"/>
              </a:spcAft>
              <a:buNone/>
              <a:tabLst/>
              <a:defRPr lang="en-US" sz="1000" b="0" i="0" u="none" strike="noStrike" kern="0" cap="none" spc="0" baseline="0">
                <a:solidFill>
                  <a:srgbClr val="595959"/>
                </a:solidFill>
                <a:uFillTx/>
                <a:latin typeface="Arial"/>
                <a:ea typeface="Arial"/>
                <a:cs typeface="Arial"/>
              </a:defRPr>
            </a:lvl1pPr>
          </a:lstStyle>
          <a:p>
            <a:pPr lvl="0"/>
            <a:fld id="{DB2B8D52-F533-474E-995D-9C93A07E9369}" type="slidenum">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Lst>
  <p:txStyles>
    <p:titleStyle>
      <a:lvl1pPr marL="0" marR="0" lvl="0" indent="0" algn="l" defTabSz="914400" rtl="0" fontAlgn="auto" hangingPunct="1">
        <a:lnSpc>
          <a:spcPct val="100000"/>
        </a:lnSpc>
        <a:spcBef>
          <a:spcPts val="0"/>
        </a:spcBef>
        <a:spcAft>
          <a:spcPts val="0"/>
        </a:spcAft>
        <a:buNone/>
        <a:tabLst/>
        <a:defRPr lang="en-US" sz="2800" b="0" i="0" u="none" strike="noStrike" kern="0" cap="none" spc="0" baseline="0">
          <a:solidFill>
            <a:srgbClr val="000000"/>
          </a:solidFill>
          <a:uFillTx/>
          <a:latin typeface="Arial"/>
          <a:ea typeface="Arial"/>
          <a:cs typeface="Arial"/>
        </a:defRPr>
      </a:lvl1pPr>
    </p:titleStyle>
    <p:bodyStyle>
      <a:lvl1pPr marL="457200" marR="0" lvl="0" indent="-342900" algn="l" defTabSz="914400" rtl="0" fontAlgn="auto" hangingPunct="1">
        <a:lnSpc>
          <a:spcPct val="115000"/>
        </a:lnSpc>
        <a:spcBef>
          <a:spcPts val="0"/>
        </a:spcBef>
        <a:spcAft>
          <a:spcPts val="0"/>
        </a:spcAft>
        <a:buClr>
          <a:srgbClr val="595959"/>
        </a:buClr>
        <a:buSzPts val="1800"/>
        <a:buFont typeface="Arial"/>
        <a:buChar char="●"/>
        <a:tabLst/>
        <a:defRPr lang="en-US" sz="1800" b="0" i="0" u="none" strike="noStrike" kern="0" cap="none" spc="0" baseline="0">
          <a:solidFill>
            <a:srgbClr val="595959"/>
          </a:solidFill>
          <a:uFillTx/>
          <a:latin typeface="Arial"/>
          <a:ea typeface="Arial"/>
          <a:cs typeface="Arial"/>
        </a:defRPr>
      </a:lvl1pPr>
      <a:lvl2pPr marL="685800" marR="0" lvl="1" indent="-228600" algn="l" defTabSz="914400" rtl="0" fontAlgn="auto" hangingPunct="1">
        <a:lnSpc>
          <a:spcPct val="90000"/>
        </a:lnSpc>
        <a:spcBef>
          <a:spcPts val="500"/>
        </a:spcBef>
        <a:spcAft>
          <a:spcPts val="0"/>
        </a:spcAft>
        <a:buSzPct val="100000"/>
        <a:buFont typeface="Arial" pitchFamily="34"/>
        <a:buChar char="•"/>
        <a:tabLst/>
        <a:defRPr lang="en-US" sz="2400" b="0" i="0" u="none" strike="noStrike" kern="1200" cap="none" spc="0" baseline="0">
          <a:solidFill>
            <a:srgbClr val="000000"/>
          </a:solidFill>
          <a:uFillTx/>
          <a:latin typeface="Aptos"/>
        </a:defRPr>
      </a:lvl2pPr>
      <a:lvl3pPr marL="1143000" marR="0" lvl="2" indent="-228600" algn="l" defTabSz="914400" rtl="0" fontAlgn="auto" hangingPunct="1">
        <a:lnSpc>
          <a:spcPct val="90000"/>
        </a:lnSpc>
        <a:spcBef>
          <a:spcPts val="500"/>
        </a:spcBef>
        <a:spcAft>
          <a:spcPts val="0"/>
        </a:spcAft>
        <a:buSzPct val="100000"/>
        <a:buFont typeface="Arial" pitchFamily="34"/>
        <a:buChar char="•"/>
        <a:tabLst/>
        <a:defRPr lang="en-US" sz="2000" b="0" i="0" u="none" strike="noStrike" kern="1200" cap="none" spc="0" baseline="0">
          <a:solidFill>
            <a:srgbClr val="000000"/>
          </a:solidFill>
          <a:uFillTx/>
          <a:latin typeface="Aptos"/>
        </a:defRPr>
      </a:lvl3pPr>
      <a:lvl4pPr marL="1600200" marR="0" lvl="3"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Aptos"/>
        </a:defRPr>
      </a:lvl4pPr>
      <a:lvl5pPr marL="2057400" marR="0" lvl="4"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Apto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BCA1649-2069-0C3C-3E30-4414ECD4F12E}"/>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64F5B38-6323-D939-57E3-DAAB0519C5FE}"/>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996B63-A87F-AD65-A6A1-D1EC4BDA41F9}"/>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82000"/>
                  </a:schemeClr>
                </a:solidFill>
              </a:defRPr>
            </a:lvl1pPr>
          </a:lstStyle>
          <a:p>
            <a:fld id="{778AFCE9-7994-469F-B0A3-B574791F4DA7}" type="datetimeFigureOut">
              <a:rPr lang="en-US" smtClean="0"/>
              <a:t>10/9/2026</a:t>
            </a:fld>
            <a:endParaRPr lang="en-US"/>
          </a:p>
        </p:txBody>
      </p:sp>
      <p:sp>
        <p:nvSpPr>
          <p:cNvPr id="5" name="Footer Placeholder 4">
            <a:extLst>
              <a:ext uri="{FF2B5EF4-FFF2-40B4-BE49-F238E27FC236}">
                <a16:creationId xmlns:a16="http://schemas.microsoft.com/office/drawing/2014/main" id="{3642FBCD-628A-515F-1A01-AB326A9F7503}"/>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4D3E2D3-5187-D3EC-434B-619EDE4EECB3}"/>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82000"/>
                  </a:schemeClr>
                </a:solidFill>
              </a:defRPr>
            </a:lvl1pPr>
          </a:lstStyle>
          <a:p>
            <a:fld id="{43C7EED0-A49C-495E-83FA-4200E4C05E6B}" type="slidenum">
              <a:rPr lang="en-US" smtClean="0"/>
              <a:t>‹#›</a:t>
            </a:fld>
            <a:endParaRPr lang="en-US"/>
          </a:p>
        </p:txBody>
      </p:sp>
    </p:spTree>
    <p:extLst>
      <p:ext uri="{BB962C8B-B14F-4D97-AF65-F5344CB8AC3E}">
        <p14:creationId xmlns:p14="http://schemas.microsoft.com/office/powerpoint/2010/main" val="2623826188"/>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xml"/><Relationship Id="rId1" Type="http://schemas.openxmlformats.org/officeDocument/2006/relationships/slideLayout" Target="../slideLayouts/slideLayout22.xml"/></Relationships>
</file>

<file path=ppt/slides/_rels/slide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xml"/><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3" Type="http://schemas.openxmlformats.org/officeDocument/2006/relationships/hyperlink" Target="https://www.ecfr.gov/current/title-16/chapter-I/subchapter-C/part-312" TargetMode="External"/><Relationship Id="rId2" Type="http://schemas.openxmlformats.org/officeDocument/2006/relationships/notesSlide" Target="../notesSlides/notesSlide5.xml"/><Relationship Id="rId1" Type="http://schemas.openxmlformats.org/officeDocument/2006/relationships/slideLayout" Target="../slideLayouts/slideLayout23.xml"/><Relationship Id="rId5" Type="http://schemas.openxmlformats.org/officeDocument/2006/relationships/hyperlink" Target="https://www.govinfo.gov/content/pkg/FR-2013-01-17/pdf/2012-31341.pdf" TargetMode="External"/><Relationship Id="rId4" Type="http://schemas.openxmlformats.org/officeDocument/2006/relationships/hyperlink" Target="https://www.ftc.gov/system/files/2012-31341.pdf"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notesSlide" Target="../notesSlides/notesSlide6.xml"/><Relationship Id="rId1" Type="http://schemas.openxmlformats.org/officeDocument/2006/relationships/slideLayout" Target="../slideLayouts/slideLayout23.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3" Type="http://schemas.openxmlformats.org/officeDocument/2006/relationships/hyperlink" Target="https://www.csi.state.co.us/wp-content/uploads/2025/09/Accommodation-Crosswalk.xlsx" TargetMode="External"/><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3" Type="http://schemas.openxmlformats.org/officeDocument/2006/relationships/hyperlink" Target="https://resources.csi.state.co.us/wp-content/uploads/2026/10/Accommodations_Crosswalk_CSI_2026-2027.xlsx" TargetMode="External"/><Relationship Id="rId2" Type="http://schemas.openxmlformats.org/officeDocument/2006/relationships/notesSlide" Target="../notesSlides/notesSlide15.xml"/><Relationship Id="rId1" Type="http://schemas.openxmlformats.org/officeDocument/2006/relationships/slideLayout" Target="../slideLayouts/slideLayout23.xml"/><Relationship Id="rId4" Type="http://schemas.openxmlformats.org/officeDocument/2006/relationships/image" Target="../media/image35.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2" Type="http://schemas.openxmlformats.org/officeDocument/2006/relationships/hyperlink" Target="https://wida.wisc.edu/sites/default/files/resource/Accessibility-Accommodations-Manual.pdf" TargetMode="Externa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hyperlink" Target="https://ed.cde.state.co.us/assessment/dac/training-accommodations" TargetMode="Externa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hyperlink" Target="https://ed.cde.state.co.us/assessment/cmas/training-cmas" TargetMode="Externa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hyperlink" Target="https://resources.finalsite.net/images/v1777927220/cdestatecous/hqlwwivna1iojvcskqkc/2026-2027StandardizedIdentificationProcedures_Final.pdf" TargetMode="Externa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hyperlink" Target="https://coassessments.com/practice-tests/" TargetMode="Externa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9.xml"/><Relationship Id="rId1" Type="http://schemas.openxmlformats.org/officeDocument/2006/relationships/slideLayout" Target="../slideLayouts/slideLayout16.xml"/><Relationship Id="rId4" Type="http://schemas.openxmlformats.org/officeDocument/2006/relationships/image" Target="../media/image37.png"/></Relationships>
</file>

<file path=ppt/slides/_rels/slide60.xml.rels><?xml version="1.0" encoding="UTF-8" standalone="yes"?>
<Relationships xmlns="http://schemas.openxmlformats.org/package/2006/relationships"><Relationship Id="rId2" Type="http://schemas.openxmlformats.org/officeDocument/2006/relationships/hyperlink" Target="https://docs.google.com/document/d/18dTBlG8N7iunaPkEcFFrnEKcZKp2dDVOEKOxrOv8vgM/edit#heading=h.oj47ra4qg2ns" TargetMode="Externa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hyperlink" Target="mailto:KaliWinn@csi.state.co.us" TargetMode="External"/><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43.jpeg"/><Relationship Id="rId1" Type="http://schemas.openxmlformats.org/officeDocument/2006/relationships/slideLayout" Target="../slideLayouts/slideLayout1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2" Type="http://schemas.openxmlformats.org/officeDocument/2006/relationships/hyperlink" Target="https://resources.csi.state.co.us/wp-content/uploads/2026/10/Accommodations_Crosswalk_CSI_2026-2027.xlsx" TargetMode="External"/><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2" Type="http://schemas.openxmlformats.org/officeDocument/2006/relationships/hyperlink" Target="https://satsuite.collegeboard.org/state-partnerships/colorado" TargetMode="External"/><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2" Type="http://schemas.openxmlformats.org/officeDocument/2006/relationships/hyperlink" Target="https://satsuite.collegeboard.org/media/pdf/sat-suite-college-board-approved-dictionaries.pdf" TargetMode="External"/><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2" Type="http://schemas.openxmlformats.org/officeDocument/2006/relationships/hyperlink" Target="https://resources.csi.state.co.us/wp-content/uploads/2026/10/Accommodations_Crosswalk_CSI_2026-2027.xlsx" TargetMode="External"/><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2" Type="http://schemas.openxmlformats.org/officeDocument/2006/relationships/hyperlink" Target="mailto:kaliwinn@csi.state.co.us" TargetMode="External"/><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3.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659EC-C7B9-E454-F445-044FE7F8B08F}"/>
              </a:ext>
            </a:extLst>
          </p:cNvPr>
          <p:cNvSpPr>
            <a:spLocks noGrp="1"/>
          </p:cNvSpPr>
          <p:nvPr>
            <p:ph type="ctrTitle"/>
          </p:nvPr>
        </p:nvSpPr>
        <p:spPr>
          <a:xfrm>
            <a:off x="704850" y="1823920"/>
            <a:ext cx="7670987" cy="617066"/>
          </a:xfrm>
        </p:spPr>
        <p:txBody>
          <a:bodyPr>
            <a:normAutofit fontScale="90000"/>
          </a:bodyPr>
          <a:lstStyle/>
          <a:p>
            <a:pPr algn="l"/>
            <a:r>
              <a:rPr lang="en-US" sz="3750" b="1" dirty="0">
                <a:solidFill>
                  <a:srgbClr val="455FA9"/>
                </a:solidFill>
              </a:rPr>
              <a:t>State Assessment Accommodations</a:t>
            </a:r>
          </a:p>
        </p:txBody>
      </p:sp>
      <p:sp>
        <p:nvSpPr>
          <p:cNvPr id="4" name="Subtitle 2">
            <a:extLst>
              <a:ext uri="{FF2B5EF4-FFF2-40B4-BE49-F238E27FC236}">
                <a16:creationId xmlns:a16="http://schemas.microsoft.com/office/drawing/2014/main" id="{2A2B112C-ECEB-B230-727A-BCE3263C54C1}"/>
              </a:ext>
            </a:extLst>
          </p:cNvPr>
          <p:cNvSpPr txBox="1">
            <a:spLocks/>
          </p:cNvSpPr>
          <p:nvPr/>
        </p:nvSpPr>
        <p:spPr>
          <a:xfrm>
            <a:off x="706657" y="2728395"/>
            <a:ext cx="3009900" cy="352605"/>
          </a:xfrm>
          <a:prstGeom prst="rect">
            <a:avLst/>
          </a:prstGeom>
        </p:spPr>
        <p:txBody>
          <a:bodyPr vert="horz" lIns="68580" tIns="34290" rIns="68580" bIns="3429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800" b="1" dirty="0">
                <a:solidFill>
                  <a:srgbClr val="455FA9"/>
                </a:solidFill>
                <a:latin typeface="Arial"/>
                <a:cs typeface="Arial"/>
              </a:rPr>
              <a:t>2026-2027</a:t>
            </a:r>
          </a:p>
        </p:txBody>
      </p:sp>
      <p:pic>
        <p:nvPicPr>
          <p:cNvPr id="10" name="Picture 9" descr="CSI Logo">
            <a:extLst>
              <a:ext uri="{FF2B5EF4-FFF2-40B4-BE49-F238E27FC236}">
                <a16:creationId xmlns:a16="http://schemas.microsoft.com/office/drawing/2014/main" id="{BEDB5C80-B1E7-EB69-43C3-49D0F3F714A3}"/>
              </a:ext>
            </a:extLst>
          </p:cNvPr>
          <p:cNvPicPr>
            <a:picLocks noChangeAspect="1"/>
          </p:cNvPicPr>
          <p:nvPr/>
        </p:nvPicPr>
        <p:blipFill>
          <a:blip r:embed="rId3">
            <a:extLst>
              <a:ext uri="{28A0092B-C50C-407E-A947-70E740481C1C}">
                <a14:useLocalDpi xmlns:a14="http://schemas.microsoft.com/office/drawing/2010/main" val="0"/>
              </a:ext>
            </a:extLst>
          </a:blip>
          <a:srcRect l="-472" r="-376" b="-13938"/>
          <a:stretch/>
        </p:blipFill>
        <p:spPr>
          <a:xfrm>
            <a:off x="6799278" y="4063042"/>
            <a:ext cx="1973587" cy="696207"/>
          </a:xfrm>
          <a:prstGeom prst="rect">
            <a:avLst/>
          </a:prstGeom>
        </p:spPr>
      </p:pic>
      <p:cxnSp>
        <p:nvCxnSpPr>
          <p:cNvPr id="14" name="Straight Connector 13">
            <a:extLst>
              <a:ext uri="{FF2B5EF4-FFF2-40B4-BE49-F238E27FC236}">
                <a16:creationId xmlns:a16="http://schemas.microsoft.com/office/drawing/2014/main" id="{4CB1FDD2-A68E-5E8A-2E65-BA596A347FCA}"/>
              </a:ext>
              <a:ext uri="{C183D7F6-B498-43B3-948B-1728B52AA6E4}">
                <adec:decorative xmlns:adec="http://schemas.microsoft.com/office/drawing/2017/decorative" val="1"/>
              </a:ext>
            </a:extLst>
          </p:cNvPr>
          <p:cNvCxnSpPr>
            <a:cxnSpLocks/>
          </p:cNvCxnSpPr>
          <p:nvPr/>
        </p:nvCxnSpPr>
        <p:spPr>
          <a:xfrm>
            <a:off x="841075" y="2584690"/>
            <a:ext cx="2769080" cy="0"/>
          </a:xfrm>
          <a:prstGeom prst="line">
            <a:avLst/>
          </a:prstGeom>
          <a:ln w="28575">
            <a:solidFill>
              <a:srgbClr val="CBD1E7"/>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835523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455FA9"/>
        </a:solidFill>
        <a:effectLst/>
      </p:bgPr>
    </p:bg>
    <p:spTree>
      <p:nvGrpSpPr>
        <p:cNvPr id="1" name="">
          <a:extLst>
            <a:ext uri="{FF2B5EF4-FFF2-40B4-BE49-F238E27FC236}">
              <a16:creationId xmlns:a16="http://schemas.microsoft.com/office/drawing/2014/main" id="{E52260DE-5C75-2A93-131F-5051FF7FF2D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F9FD607-EF3F-DFD9-FD92-2A378F07C373}"/>
              </a:ext>
            </a:extLst>
          </p:cNvPr>
          <p:cNvSpPr>
            <a:spLocks noGrp="1"/>
          </p:cNvSpPr>
          <p:nvPr>
            <p:ph type="title" idx="4294967295"/>
          </p:nvPr>
        </p:nvSpPr>
        <p:spPr>
          <a:xfrm>
            <a:off x="526003" y="1986624"/>
            <a:ext cx="2290223" cy="688711"/>
          </a:xfrm>
          <a:prstGeom prst="rect">
            <a:avLst/>
          </a:prstGeom>
          <a:noFill/>
          <a:ln>
            <a:noFill/>
            <a:prstDash/>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r">
              <a:spcBef>
                <a:spcPts val="750"/>
              </a:spcBef>
              <a:defRPr/>
            </a:pPr>
            <a:r>
              <a:rPr lang="en-US" b="1" dirty="0">
                <a:solidFill>
                  <a:schemeClr val="bg1"/>
                </a:solidFill>
                <a:latin typeface="Arial"/>
                <a:ea typeface="+mn-ea"/>
                <a:cs typeface="Arial"/>
              </a:rPr>
              <a:t>Objectives</a:t>
            </a:r>
          </a:p>
        </p:txBody>
      </p:sp>
      <p:sp>
        <p:nvSpPr>
          <p:cNvPr id="4" name="Content Placeholder 3">
            <a:extLst>
              <a:ext uri="{FF2B5EF4-FFF2-40B4-BE49-F238E27FC236}">
                <a16:creationId xmlns:a16="http://schemas.microsoft.com/office/drawing/2014/main" id="{4AA9FB46-689C-1743-933A-230C68FFF997}"/>
              </a:ext>
            </a:extLst>
          </p:cNvPr>
          <p:cNvSpPr>
            <a:spLocks noGrp="1"/>
          </p:cNvSpPr>
          <p:nvPr>
            <p:ph sz="half" idx="2"/>
          </p:nvPr>
        </p:nvSpPr>
        <p:spPr>
          <a:xfrm>
            <a:off x="3199041" y="1025223"/>
            <a:ext cx="5516032" cy="551790"/>
          </a:xfrm>
        </p:spPr>
        <p:txBody>
          <a:bodyPr vert="horz" lIns="68580" tIns="34290" rIns="68580" bIns="34290" rtlCol="0" anchor="t">
            <a:noAutofit/>
          </a:bodyPr>
          <a:lstStyle/>
          <a:p>
            <a:r>
              <a:rPr lang="en-US" sz="1800" dirty="0">
                <a:solidFill>
                  <a:schemeClr val="bg1"/>
                </a:solidFill>
                <a:latin typeface="Arial"/>
                <a:cs typeface="Arial"/>
              </a:rPr>
              <a:t>Identify available accommodations for each state assessment</a:t>
            </a:r>
          </a:p>
          <a:p>
            <a:r>
              <a:rPr lang="en-US" sz="1800" dirty="0">
                <a:solidFill>
                  <a:schemeClr val="bg1"/>
                </a:solidFill>
                <a:latin typeface="Arial"/>
                <a:cs typeface="Arial"/>
              </a:rPr>
              <a:t>Distinguish between administrative considerations, accessibility features, and accommodations</a:t>
            </a:r>
          </a:p>
          <a:p>
            <a:r>
              <a:rPr lang="en-US" sz="1800" dirty="0">
                <a:solidFill>
                  <a:schemeClr val="bg1"/>
                </a:solidFill>
                <a:latin typeface="Arial"/>
                <a:cs typeface="Arial"/>
              </a:rPr>
              <a:t>Understand requirements for assigning and documenting accommodations</a:t>
            </a:r>
          </a:p>
          <a:p>
            <a:r>
              <a:rPr lang="en-US" sz="1800" dirty="0">
                <a:solidFill>
                  <a:schemeClr val="bg1"/>
                </a:solidFill>
                <a:latin typeface="Arial"/>
                <a:cs typeface="Arial"/>
              </a:rPr>
              <a:t>Know key dates and deadlines related to state assessment accommodations</a:t>
            </a:r>
          </a:p>
        </p:txBody>
      </p:sp>
      <p:pic>
        <p:nvPicPr>
          <p:cNvPr id="12" name="Picture 11" descr="CSI Logo">
            <a:extLst>
              <a:ext uri="{FF2B5EF4-FFF2-40B4-BE49-F238E27FC236}">
                <a16:creationId xmlns:a16="http://schemas.microsoft.com/office/drawing/2014/main" id="{7207C9ED-F489-9AA5-857F-BA01977CD3B5}"/>
              </a:ext>
            </a:extLst>
          </p:cNvPr>
          <p:cNvPicPr>
            <a:picLocks noChangeAspect="1"/>
          </p:cNvPicPr>
          <p:nvPr/>
        </p:nvPicPr>
        <p:blipFill>
          <a:blip r:embed="rId3">
            <a:extLst>
              <a:ext uri="{28A0092B-C50C-407E-A947-70E740481C1C}">
                <a14:useLocalDpi xmlns:a14="http://schemas.microsoft.com/office/drawing/2010/main" val="0"/>
              </a:ext>
            </a:extLst>
          </a:blip>
          <a:srcRect l="-5439" r="-6276" b="-16000"/>
          <a:stretch/>
        </p:blipFill>
        <p:spPr>
          <a:xfrm>
            <a:off x="7494059" y="4406136"/>
            <a:ext cx="1415240" cy="458830"/>
          </a:xfrm>
          <a:prstGeom prst="rect">
            <a:avLst/>
          </a:prstGeom>
        </p:spPr>
      </p:pic>
      <p:cxnSp>
        <p:nvCxnSpPr>
          <p:cNvPr id="6" name="Straight Arrow Connector 5">
            <a:extLst>
              <a:ext uri="{FF2B5EF4-FFF2-40B4-BE49-F238E27FC236}">
                <a16:creationId xmlns:a16="http://schemas.microsoft.com/office/drawing/2014/main" id="{395DF8C3-5A91-C96A-6F5F-7D61B1EEFFB0}"/>
              </a:ext>
              <a:ext uri="{C183D7F6-B498-43B3-948B-1728B52AA6E4}">
                <adec:decorative xmlns:adec="http://schemas.microsoft.com/office/drawing/2017/decorative" val="1"/>
              </a:ext>
            </a:extLst>
          </p:cNvPr>
          <p:cNvCxnSpPr/>
          <p:nvPr/>
        </p:nvCxnSpPr>
        <p:spPr>
          <a:xfrm>
            <a:off x="3002411" y="1693496"/>
            <a:ext cx="5616" cy="1195916"/>
          </a:xfrm>
          <a:prstGeom prst="straightConnector1">
            <a:avLst/>
          </a:prstGeom>
          <a:ln>
            <a:solidFill>
              <a:srgbClr val="CBD1E7"/>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0492847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595509-6937-F600-5770-7E6E37F6BC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F576AE-30E8-C048-3E4D-C78DB4F2DD2F}"/>
              </a:ext>
            </a:extLst>
          </p:cNvPr>
          <p:cNvSpPr>
            <a:spLocks noGrp="1"/>
          </p:cNvSpPr>
          <p:nvPr>
            <p:ph type="title"/>
          </p:nvPr>
        </p:nvSpPr>
        <p:spPr/>
        <p:txBody>
          <a:bodyPr>
            <a:normAutofit/>
          </a:bodyPr>
          <a:lstStyle/>
          <a:p>
            <a:r>
              <a:rPr lang="en-US" sz="2400" b="1" dirty="0">
                <a:solidFill>
                  <a:srgbClr val="293965"/>
                </a:solidFill>
              </a:rPr>
              <a:t>Accommodation Acronyms</a:t>
            </a:r>
            <a:endParaRPr lang="en-US" sz="2400" b="1" dirty="0"/>
          </a:p>
        </p:txBody>
      </p:sp>
      <p:sp>
        <p:nvSpPr>
          <p:cNvPr id="3" name="Content Placeholder 2">
            <a:extLst>
              <a:ext uri="{FF2B5EF4-FFF2-40B4-BE49-F238E27FC236}">
                <a16:creationId xmlns:a16="http://schemas.microsoft.com/office/drawing/2014/main" id="{4689EA33-8F11-0AB5-53BE-B098E3DA5356}"/>
              </a:ext>
            </a:extLst>
          </p:cNvPr>
          <p:cNvSpPr>
            <a:spLocks noGrp="1"/>
          </p:cNvSpPr>
          <p:nvPr>
            <p:ph sz="half" idx="1"/>
          </p:nvPr>
        </p:nvSpPr>
        <p:spPr>
          <a:xfrm>
            <a:off x="628650" y="1381125"/>
            <a:ext cx="3886200" cy="3263504"/>
          </a:xfrm>
        </p:spPr>
        <p:txBody>
          <a:bodyPr vert="horz" wrap="square" lIns="68580" tIns="34290" rIns="68580" bIns="34290" rtlCol="0" anchor="t" anchorCtr="0" compatLnSpc="1">
            <a:normAutofit/>
          </a:bodyPr>
          <a:lstStyle/>
          <a:p>
            <a:r>
              <a:rPr lang="en-US" sz="1200" dirty="0"/>
              <a:t>AC = Administrative Consideration</a:t>
            </a:r>
          </a:p>
          <a:p>
            <a:r>
              <a:rPr lang="en-US" sz="1200" dirty="0"/>
              <a:t>AF = Accessibility Feature</a:t>
            </a:r>
          </a:p>
          <a:p>
            <a:r>
              <a:rPr lang="en-US" sz="1200" dirty="0"/>
              <a:t>AO = Additional Order</a:t>
            </a:r>
          </a:p>
          <a:p>
            <a:r>
              <a:rPr lang="en-US" sz="1200" dirty="0"/>
              <a:t>CBT = Computer-based test</a:t>
            </a:r>
          </a:p>
          <a:p>
            <a:r>
              <a:rPr lang="en-US" sz="1200" dirty="0"/>
              <a:t>CoAlt = Colorado Alternate</a:t>
            </a:r>
          </a:p>
          <a:p>
            <a:r>
              <a:rPr lang="en-US" sz="1200" dirty="0"/>
              <a:t>CSLA = Colorado Spanish Language Arts</a:t>
            </a:r>
          </a:p>
          <a:p>
            <a:r>
              <a:rPr lang="en-US" sz="1200" dirty="0"/>
              <a:t>EEO = Extended Evidence Outcomes</a:t>
            </a:r>
          </a:p>
          <a:p>
            <a:r>
              <a:rPr lang="en-US" sz="1200" dirty="0"/>
              <a:t>LEP = Limited English Proficient </a:t>
            </a:r>
          </a:p>
          <a:p>
            <a:r>
              <a:rPr lang="en-US" sz="1200" dirty="0"/>
              <a:t>LIEP = Language Instruction Educational Program</a:t>
            </a:r>
          </a:p>
          <a:p>
            <a:pPr marL="0" indent="0">
              <a:buNone/>
            </a:pPr>
            <a:endParaRPr lang="en-US" sz="1200" dirty="0"/>
          </a:p>
          <a:p>
            <a:endParaRPr lang="en-US" sz="1200" dirty="0"/>
          </a:p>
          <a:p>
            <a:pPr marL="0" indent="0">
              <a:buNone/>
            </a:pPr>
            <a:endParaRPr lang="en-US" sz="1500" dirty="0"/>
          </a:p>
          <a:p>
            <a:endParaRPr lang="en-US" sz="1500" dirty="0"/>
          </a:p>
        </p:txBody>
      </p:sp>
      <p:sp>
        <p:nvSpPr>
          <p:cNvPr id="4" name="Content Placeholder 3">
            <a:extLst>
              <a:ext uri="{FF2B5EF4-FFF2-40B4-BE49-F238E27FC236}">
                <a16:creationId xmlns:a16="http://schemas.microsoft.com/office/drawing/2014/main" id="{FCB5D09C-7356-13BB-76DA-23E8C5D91651}"/>
              </a:ext>
            </a:extLst>
          </p:cNvPr>
          <p:cNvSpPr>
            <a:spLocks noGrp="1"/>
          </p:cNvSpPr>
          <p:nvPr>
            <p:ph sz="half" idx="2"/>
          </p:nvPr>
        </p:nvSpPr>
        <p:spPr>
          <a:xfrm>
            <a:off x="4917082" y="1366837"/>
            <a:ext cx="3783678" cy="3263504"/>
          </a:xfrm>
        </p:spPr>
        <p:txBody>
          <a:bodyPr vert="horz" wrap="square" lIns="68580" tIns="34290" rIns="68580" bIns="34290" rtlCol="0" anchor="t" anchorCtr="0" compatLnSpc="1">
            <a:normAutofit/>
          </a:bodyPr>
          <a:lstStyle/>
          <a:p>
            <a:r>
              <a:rPr lang="en-US" sz="1200" dirty="0"/>
              <a:t>ML = Multilingual Learner</a:t>
            </a:r>
          </a:p>
          <a:p>
            <a:r>
              <a:rPr lang="en-US" sz="1200" dirty="0"/>
              <a:t>NEP = Non English Proficient </a:t>
            </a:r>
          </a:p>
          <a:p>
            <a:r>
              <a:rPr lang="en-US" sz="1200" dirty="0"/>
              <a:t>PBT =  Paper-based test</a:t>
            </a:r>
          </a:p>
          <a:p>
            <a:r>
              <a:rPr lang="en-US" sz="1200" dirty="0"/>
              <a:t>PII = Personally Identifiable Information</a:t>
            </a:r>
          </a:p>
          <a:p>
            <a:r>
              <a:rPr lang="en-US" sz="1200" dirty="0"/>
              <a:t>STT = Speech-to-Text</a:t>
            </a:r>
          </a:p>
          <a:p>
            <a:r>
              <a:rPr lang="en-US" sz="1200" dirty="0"/>
              <a:t>TAM = Test Administrator Manual</a:t>
            </a:r>
          </a:p>
          <a:p>
            <a:r>
              <a:rPr lang="en-US" sz="1200" dirty="0"/>
              <a:t>TTS = Text-to-Speech</a:t>
            </a:r>
          </a:p>
          <a:p>
            <a:r>
              <a:rPr lang="en-US" sz="1200" dirty="0"/>
              <a:t>UAR = Unique Accommodation Request</a:t>
            </a:r>
          </a:p>
          <a:p>
            <a:pPr marL="0" indent="0">
              <a:buNone/>
            </a:pPr>
            <a:endParaRPr lang="en-US" sz="1500" dirty="0"/>
          </a:p>
        </p:txBody>
      </p:sp>
      <p:sp>
        <p:nvSpPr>
          <p:cNvPr id="5" name="Rectangle 4">
            <a:extLst>
              <a:ext uri="{FF2B5EF4-FFF2-40B4-BE49-F238E27FC236}">
                <a16:creationId xmlns:a16="http://schemas.microsoft.com/office/drawing/2014/main" id="{528208BC-3961-3BA9-DD6C-7BF66BCB557E}"/>
              </a:ext>
              <a:ext uri="{C183D7F6-B498-43B3-948B-1728B52AA6E4}">
                <adec:decorative xmlns:adec="http://schemas.microsoft.com/office/drawing/2017/decorative" val="1"/>
              </a:ext>
            </a:extLst>
          </p:cNvPr>
          <p:cNvSpPr/>
          <p:nvPr/>
        </p:nvSpPr>
        <p:spPr>
          <a:xfrm>
            <a:off x="1" y="4929996"/>
            <a:ext cx="9144000" cy="213504"/>
          </a:xfrm>
          <a:prstGeom prst="rect">
            <a:avLst/>
          </a:prstGeom>
          <a:solidFill>
            <a:srgbClr val="455FA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Aptos" panose="02110004020202020204"/>
            </a:endParaRPr>
          </a:p>
        </p:txBody>
      </p:sp>
      <p:cxnSp>
        <p:nvCxnSpPr>
          <p:cNvPr id="7" name="Straight Connector 6">
            <a:extLst>
              <a:ext uri="{FF2B5EF4-FFF2-40B4-BE49-F238E27FC236}">
                <a16:creationId xmlns:a16="http://schemas.microsoft.com/office/drawing/2014/main" id="{8D9D7A40-34F9-51DF-333E-1F485A47081C}"/>
              </a:ext>
              <a:ext uri="{C183D7F6-B498-43B3-948B-1728B52AA6E4}">
                <adec:decorative xmlns:adec="http://schemas.microsoft.com/office/drawing/2017/decorative" val="1"/>
              </a:ext>
            </a:extLst>
          </p:cNvPr>
          <p:cNvCxnSpPr>
            <a:cxnSpLocks/>
          </p:cNvCxnSpPr>
          <p:nvPr/>
        </p:nvCxnSpPr>
        <p:spPr>
          <a:xfrm>
            <a:off x="4572000" y="1369219"/>
            <a:ext cx="0" cy="2928810"/>
          </a:xfrm>
          <a:prstGeom prst="line">
            <a:avLst/>
          </a:prstGeom>
          <a:ln>
            <a:solidFill>
              <a:srgbClr val="B8C0DE"/>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539808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293965"/>
        </a:solidFill>
        <a:effectLst/>
      </p:bgPr>
    </p:bg>
    <p:spTree>
      <p:nvGrpSpPr>
        <p:cNvPr id="1" name="">
          <a:extLst>
            <a:ext uri="{FF2B5EF4-FFF2-40B4-BE49-F238E27FC236}">
              <a16:creationId xmlns:a16="http://schemas.microsoft.com/office/drawing/2014/main" id="{985DF5A7-2555-C7EC-BED5-1D724C0588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5D7276-1AEF-2AE6-F044-B67C99AD8EDD}"/>
              </a:ext>
            </a:extLst>
          </p:cNvPr>
          <p:cNvSpPr>
            <a:spLocks noGrp="1"/>
          </p:cNvSpPr>
          <p:nvPr>
            <p:ph type="ctrTitle"/>
          </p:nvPr>
        </p:nvSpPr>
        <p:spPr>
          <a:xfrm>
            <a:off x="895350" y="3371850"/>
            <a:ext cx="6858000" cy="841772"/>
          </a:xfrm>
        </p:spPr>
        <p:txBody>
          <a:bodyPr>
            <a:normAutofit/>
          </a:bodyPr>
          <a:lstStyle/>
          <a:p>
            <a:pPr algn="l"/>
            <a:r>
              <a:rPr lang="en-US" sz="3300" b="1" dirty="0">
                <a:solidFill>
                  <a:schemeClr val="bg1"/>
                </a:solidFill>
                <a:latin typeface="Montserrat"/>
              </a:rPr>
              <a:t>Legal &amp; Policy Context</a:t>
            </a:r>
            <a:endParaRPr lang="en-US" dirty="0"/>
          </a:p>
        </p:txBody>
      </p:sp>
      <p:cxnSp>
        <p:nvCxnSpPr>
          <p:cNvPr id="3" name="Straight Arrow Connector 2">
            <a:extLst>
              <a:ext uri="{FF2B5EF4-FFF2-40B4-BE49-F238E27FC236}">
                <a16:creationId xmlns:a16="http://schemas.microsoft.com/office/drawing/2014/main" id="{610FC6D9-701A-C815-284C-5ECA319326BC}"/>
              </a:ext>
              <a:ext uri="{C183D7F6-B498-43B3-948B-1728B52AA6E4}">
                <adec:decorative xmlns:adec="http://schemas.microsoft.com/office/drawing/2017/decorative" val="1"/>
              </a:ext>
            </a:extLst>
          </p:cNvPr>
          <p:cNvCxnSpPr/>
          <p:nvPr/>
        </p:nvCxnSpPr>
        <p:spPr>
          <a:xfrm>
            <a:off x="938659" y="4259954"/>
            <a:ext cx="1037492" cy="0"/>
          </a:xfrm>
          <a:prstGeom prst="straightConnector1">
            <a:avLst/>
          </a:prstGeom>
          <a:ln>
            <a:solidFill>
              <a:srgbClr val="CBD1E7"/>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860585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9B0A6-E1B9-EE4A-A5AD-7097453EE1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A5BD52-FE31-D0A4-1548-4C314BE21839}"/>
              </a:ext>
            </a:extLst>
          </p:cNvPr>
          <p:cNvSpPr>
            <a:spLocks noGrp="1"/>
          </p:cNvSpPr>
          <p:nvPr>
            <p:ph type="title"/>
          </p:nvPr>
        </p:nvSpPr>
        <p:spPr/>
        <p:txBody>
          <a:bodyPr>
            <a:normAutofit/>
          </a:bodyPr>
          <a:lstStyle/>
          <a:p>
            <a:r>
              <a:rPr lang="en-US" sz="2400" b="1" dirty="0">
                <a:solidFill>
                  <a:srgbClr val="293965"/>
                </a:solidFill>
              </a:rPr>
              <a:t>COPPA</a:t>
            </a:r>
            <a:endParaRPr lang="en-US" sz="2400" b="1" dirty="0"/>
          </a:p>
        </p:txBody>
      </p:sp>
      <p:sp>
        <p:nvSpPr>
          <p:cNvPr id="3" name="Content Placeholder 2">
            <a:extLst>
              <a:ext uri="{FF2B5EF4-FFF2-40B4-BE49-F238E27FC236}">
                <a16:creationId xmlns:a16="http://schemas.microsoft.com/office/drawing/2014/main" id="{86B2BA54-0D72-B114-0426-A75D5188B2ED}"/>
              </a:ext>
            </a:extLst>
          </p:cNvPr>
          <p:cNvSpPr>
            <a:spLocks noGrp="1"/>
          </p:cNvSpPr>
          <p:nvPr>
            <p:ph sz="half" idx="1"/>
          </p:nvPr>
        </p:nvSpPr>
        <p:spPr>
          <a:xfrm>
            <a:off x="628650" y="1381125"/>
            <a:ext cx="3886200" cy="3263504"/>
          </a:xfrm>
        </p:spPr>
        <p:txBody>
          <a:bodyPr vert="horz" wrap="square" lIns="68580" tIns="34290" rIns="68580" bIns="34290" rtlCol="0" anchor="t" anchorCtr="0" compatLnSpc="1">
            <a:normAutofit/>
          </a:bodyPr>
          <a:lstStyle/>
          <a:p>
            <a:r>
              <a:rPr lang="en-US" sz="1500" dirty="0">
                <a:hlinkClick r:id="rId3"/>
              </a:rPr>
              <a:t>Children’s Online Privacy Protection Act of 1998, 15 U.S.C. 6501-6505</a:t>
            </a:r>
            <a:endParaRPr lang="en-US" sz="1500" dirty="0"/>
          </a:p>
          <a:p>
            <a:r>
              <a:rPr lang="en-US" sz="1500" dirty="0"/>
              <a:t>Children’s Online Privacy Protection Rule: Final Rule Amendments to clarify the scope of the rule and strengthen its protections for children’s personal information, </a:t>
            </a:r>
            <a:r>
              <a:rPr lang="en-US" sz="1500" dirty="0">
                <a:hlinkClick r:id="rId4"/>
              </a:rPr>
              <a:t>16 C.F.R. Part 312</a:t>
            </a:r>
            <a:endParaRPr lang="en-US" sz="1500" dirty="0"/>
          </a:p>
          <a:p>
            <a:r>
              <a:rPr lang="en-US" sz="1500" dirty="0">
                <a:hlinkClick r:id="rId5"/>
              </a:rPr>
              <a:t>Federal Register Vol. 78 (No. 12), January 17, 2013; p. 4009</a:t>
            </a:r>
            <a:endParaRPr lang="en-US" sz="1500" dirty="0"/>
          </a:p>
          <a:p>
            <a:pPr marL="0" indent="0">
              <a:buNone/>
            </a:pPr>
            <a:endParaRPr lang="en-US" sz="1500" dirty="0"/>
          </a:p>
          <a:p>
            <a:endParaRPr lang="en-US" sz="1500" dirty="0"/>
          </a:p>
        </p:txBody>
      </p:sp>
      <p:sp>
        <p:nvSpPr>
          <p:cNvPr id="4" name="Content Placeholder 3">
            <a:extLst>
              <a:ext uri="{FF2B5EF4-FFF2-40B4-BE49-F238E27FC236}">
                <a16:creationId xmlns:a16="http://schemas.microsoft.com/office/drawing/2014/main" id="{4EA34AFE-FE8C-8F0F-9A50-8BD8C68CC6B5}"/>
              </a:ext>
            </a:extLst>
          </p:cNvPr>
          <p:cNvSpPr>
            <a:spLocks noGrp="1"/>
          </p:cNvSpPr>
          <p:nvPr>
            <p:ph sz="half" idx="2"/>
          </p:nvPr>
        </p:nvSpPr>
        <p:spPr>
          <a:xfrm>
            <a:off x="4917082" y="1366837"/>
            <a:ext cx="3783678" cy="3263504"/>
          </a:xfrm>
        </p:spPr>
        <p:txBody>
          <a:bodyPr vert="horz" wrap="square" lIns="68580" tIns="34290" rIns="68580" bIns="34290" rtlCol="0" anchor="t" anchorCtr="0" compatLnSpc="1">
            <a:normAutofit/>
          </a:bodyPr>
          <a:lstStyle/>
          <a:p>
            <a:pPr marL="0" indent="0">
              <a:buNone/>
            </a:pPr>
            <a:r>
              <a:rPr lang="en-US" sz="1500" dirty="0"/>
              <a:t>Personal Information means individually identifiable information about an individual…</a:t>
            </a:r>
          </a:p>
          <a:p>
            <a:r>
              <a:rPr lang="en-US" sz="1500" dirty="0"/>
              <a:t>A first or last name</a:t>
            </a:r>
          </a:p>
          <a:p>
            <a:r>
              <a:rPr lang="en-US" sz="1500" dirty="0"/>
              <a:t>Online contact information</a:t>
            </a:r>
          </a:p>
          <a:p>
            <a:r>
              <a:rPr lang="en-US" sz="1500" dirty="0"/>
              <a:t>Online screen or username</a:t>
            </a:r>
          </a:p>
          <a:p>
            <a:r>
              <a:rPr lang="en-US" sz="1500" dirty="0"/>
              <a:t>State Assigned Student Identifier (SASID)</a:t>
            </a:r>
          </a:p>
          <a:p>
            <a:r>
              <a:rPr lang="en-US" sz="1500" dirty="0"/>
              <a:t>A photograph, video, or audio file where such file containers a child’s image or voice</a:t>
            </a:r>
          </a:p>
        </p:txBody>
      </p:sp>
      <p:sp>
        <p:nvSpPr>
          <p:cNvPr id="5" name="Rectangle 4">
            <a:extLst>
              <a:ext uri="{FF2B5EF4-FFF2-40B4-BE49-F238E27FC236}">
                <a16:creationId xmlns:a16="http://schemas.microsoft.com/office/drawing/2014/main" id="{365BBAA9-1E03-82FB-929F-C186FF632164}"/>
              </a:ext>
              <a:ext uri="{C183D7F6-B498-43B3-948B-1728B52AA6E4}">
                <adec:decorative xmlns:adec="http://schemas.microsoft.com/office/drawing/2017/decorative" val="1"/>
              </a:ext>
            </a:extLst>
          </p:cNvPr>
          <p:cNvSpPr/>
          <p:nvPr/>
        </p:nvSpPr>
        <p:spPr>
          <a:xfrm>
            <a:off x="1" y="4929996"/>
            <a:ext cx="9144000" cy="213504"/>
          </a:xfrm>
          <a:prstGeom prst="rect">
            <a:avLst/>
          </a:prstGeom>
          <a:solidFill>
            <a:srgbClr val="455FA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Aptos" panose="02110004020202020204"/>
            </a:endParaRPr>
          </a:p>
        </p:txBody>
      </p:sp>
      <p:cxnSp>
        <p:nvCxnSpPr>
          <p:cNvPr id="7" name="Straight Connector 6">
            <a:extLst>
              <a:ext uri="{FF2B5EF4-FFF2-40B4-BE49-F238E27FC236}">
                <a16:creationId xmlns:a16="http://schemas.microsoft.com/office/drawing/2014/main" id="{3055ED42-9A0A-1951-607F-E3CF1058D816}"/>
              </a:ext>
              <a:ext uri="{C183D7F6-B498-43B3-948B-1728B52AA6E4}">
                <adec:decorative xmlns:adec="http://schemas.microsoft.com/office/drawing/2017/decorative" val="1"/>
              </a:ext>
            </a:extLst>
          </p:cNvPr>
          <p:cNvCxnSpPr>
            <a:cxnSpLocks/>
          </p:cNvCxnSpPr>
          <p:nvPr/>
        </p:nvCxnSpPr>
        <p:spPr>
          <a:xfrm>
            <a:off x="4572000" y="1369219"/>
            <a:ext cx="0" cy="2928810"/>
          </a:xfrm>
          <a:prstGeom prst="line">
            <a:avLst/>
          </a:prstGeom>
          <a:ln>
            <a:solidFill>
              <a:srgbClr val="B8C0DE"/>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199997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BF5E8E-8160-A0A7-A5D9-F33D24DDBC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D6372D-6949-E5FE-A6BA-00B778732F5B}"/>
              </a:ext>
            </a:extLst>
          </p:cNvPr>
          <p:cNvSpPr>
            <a:spLocks noGrp="1"/>
          </p:cNvSpPr>
          <p:nvPr>
            <p:ph type="title"/>
          </p:nvPr>
        </p:nvSpPr>
        <p:spPr/>
        <p:txBody>
          <a:bodyPr>
            <a:normAutofit/>
          </a:bodyPr>
          <a:lstStyle/>
          <a:p>
            <a:r>
              <a:rPr lang="en-US" sz="2400" b="1" dirty="0">
                <a:solidFill>
                  <a:srgbClr val="293965"/>
                </a:solidFill>
              </a:rPr>
              <a:t>CSI Secure Assessments </a:t>
            </a:r>
            <a:r>
              <a:rPr lang="en-US" sz="2400" b="1" dirty="0" err="1">
                <a:solidFill>
                  <a:srgbClr val="293965"/>
                </a:solidFill>
              </a:rPr>
              <a:t>GDrive</a:t>
            </a:r>
            <a:endParaRPr lang="en-US" sz="2400" b="1" dirty="0"/>
          </a:p>
        </p:txBody>
      </p:sp>
      <p:sp>
        <p:nvSpPr>
          <p:cNvPr id="3" name="Content Placeholder 2">
            <a:extLst>
              <a:ext uri="{FF2B5EF4-FFF2-40B4-BE49-F238E27FC236}">
                <a16:creationId xmlns:a16="http://schemas.microsoft.com/office/drawing/2014/main" id="{A6036137-260D-0BB3-072F-6CD8B2BE9482}"/>
              </a:ext>
            </a:extLst>
          </p:cNvPr>
          <p:cNvSpPr>
            <a:spLocks noGrp="1"/>
          </p:cNvSpPr>
          <p:nvPr>
            <p:ph sz="half" idx="1"/>
          </p:nvPr>
        </p:nvSpPr>
        <p:spPr>
          <a:xfrm>
            <a:off x="628650" y="1381125"/>
            <a:ext cx="3886200" cy="3263504"/>
          </a:xfrm>
        </p:spPr>
        <p:txBody>
          <a:bodyPr vert="horz" wrap="square" lIns="68580" tIns="34290" rIns="68580" bIns="34290" rtlCol="0" anchor="t" anchorCtr="0" compatLnSpc="1">
            <a:normAutofit/>
          </a:bodyPr>
          <a:lstStyle/>
          <a:p>
            <a:pPr marL="0" indent="0">
              <a:buNone/>
            </a:pPr>
            <a:endParaRPr lang="en-US" sz="1200" dirty="0"/>
          </a:p>
          <a:p>
            <a:pPr marL="0" indent="0">
              <a:buNone/>
            </a:pPr>
            <a:endParaRPr lang="en-US" sz="1500" dirty="0"/>
          </a:p>
          <a:p>
            <a:pPr marL="0" indent="0">
              <a:buNone/>
            </a:pPr>
            <a:endParaRPr lang="en-US" sz="1500" dirty="0"/>
          </a:p>
        </p:txBody>
      </p:sp>
      <p:pic>
        <p:nvPicPr>
          <p:cNvPr id="8" name="Content Placeholder 7">
            <a:extLst>
              <a:ext uri="{FF2B5EF4-FFF2-40B4-BE49-F238E27FC236}">
                <a16:creationId xmlns:a16="http://schemas.microsoft.com/office/drawing/2014/main" id="{FEFB505A-994A-CB0B-FC03-A6BB8F06109F}"/>
              </a:ext>
            </a:extLst>
          </p:cNvPr>
          <p:cNvPicPr>
            <a:picLocks noGrp="1" noChangeAspect="1"/>
          </p:cNvPicPr>
          <p:nvPr>
            <p:ph sz="half" idx="2"/>
          </p:nvPr>
        </p:nvPicPr>
        <p:blipFill>
          <a:blip r:embed="rId3"/>
          <a:srcRect t="30882"/>
          <a:stretch>
            <a:fillRect/>
          </a:stretch>
        </p:blipFill>
        <p:spPr>
          <a:xfrm>
            <a:off x="553831" y="998785"/>
            <a:ext cx="3783806" cy="936939"/>
          </a:xfrm>
          <a:prstGeom prst="rect">
            <a:avLst/>
          </a:prstGeom>
          <a:ln>
            <a:solidFill>
              <a:schemeClr val="accent1"/>
            </a:solidFill>
          </a:ln>
        </p:spPr>
      </p:pic>
      <p:sp>
        <p:nvSpPr>
          <p:cNvPr id="5" name="Rectangle 4">
            <a:extLst>
              <a:ext uri="{FF2B5EF4-FFF2-40B4-BE49-F238E27FC236}">
                <a16:creationId xmlns:a16="http://schemas.microsoft.com/office/drawing/2014/main" id="{52A33C7E-7842-CB12-3113-F956C8E23C5D}"/>
              </a:ext>
              <a:ext uri="{C183D7F6-B498-43B3-948B-1728B52AA6E4}">
                <adec:decorative xmlns:adec="http://schemas.microsoft.com/office/drawing/2017/decorative" val="1"/>
              </a:ext>
            </a:extLst>
          </p:cNvPr>
          <p:cNvSpPr/>
          <p:nvPr/>
        </p:nvSpPr>
        <p:spPr>
          <a:xfrm>
            <a:off x="1" y="4929996"/>
            <a:ext cx="9144000" cy="213504"/>
          </a:xfrm>
          <a:prstGeom prst="rect">
            <a:avLst/>
          </a:prstGeom>
          <a:solidFill>
            <a:srgbClr val="455FA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Aptos" panose="02110004020202020204"/>
            </a:endParaRPr>
          </a:p>
        </p:txBody>
      </p:sp>
      <p:pic>
        <p:nvPicPr>
          <p:cNvPr id="10" name="Picture 9">
            <a:extLst>
              <a:ext uri="{FF2B5EF4-FFF2-40B4-BE49-F238E27FC236}">
                <a16:creationId xmlns:a16="http://schemas.microsoft.com/office/drawing/2014/main" id="{7D9103A3-E9CE-F9CD-108D-F3DFEAF3EC1E}"/>
              </a:ext>
            </a:extLst>
          </p:cNvPr>
          <p:cNvPicPr>
            <a:picLocks noChangeAspect="1"/>
          </p:cNvPicPr>
          <p:nvPr/>
        </p:nvPicPr>
        <p:blipFill>
          <a:blip r:embed="rId4"/>
          <a:srcRect t="36506"/>
          <a:stretch>
            <a:fillRect/>
          </a:stretch>
        </p:blipFill>
        <p:spPr>
          <a:xfrm>
            <a:off x="1596610" y="1268017"/>
            <a:ext cx="4608362" cy="1161347"/>
          </a:xfrm>
          <a:prstGeom prst="rect">
            <a:avLst/>
          </a:prstGeom>
          <a:ln>
            <a:solidFill>
              <a:schemeClr val="accent1"/>
            </a:solidFill>
          </a:ln>
        </p:spPr>
      </p:pic>
      <p:pic>
        <p:nvPicPr>
          <p:cNvPr id="12" name="Picture 11">
            <a:extLst>
              <a:ext uri="{FF2B5EF4-FFF2-40B4-BE49-F238E27FC236}">
                <a16:creationId xmlns:a16="http://schemas.microsoft.com/office/drawing/2014/main" id="{3EBE8074-C199-DD53-7029-DA7EF88FD3B9}"/>
              </a:ext>
            </a:extLst>
          </p:cNvPr>
          <p:cNvPicPr>
            <a:picLocks noChangeAspect="1"/>
          </p:cNvPicPr>
          <p:nvPr/>
        </p:nvPicPr>
        <p:blipFill>
          <a:blip r:embed="rId5"/>
          <a:srcRect t="34192"/>
          <a:stretch>
            <a:fillRect/>
          </a:stretch>
        </p:blipFill>
        <p:spPr>
          <a:xfrm>
            <a:off x="2782638" y="1601871"/>
            <a:ext cx="2236306" cy="1161347"/>
          </a:xfrm>
          <a:prstGeom prst="rect">
            <a:avLst/>
          </a:prstGeom>
          <a:ln>
            <a:solidFill>
              <a:schemeClr val="accent1"/>
            </a:solidFill>
          </a:ln>
        </p:spPr>
      </p:pic>
      <p:pic>
        <p:nvPicPr>
          <p:cNvPr id="14" name="Picture 13">
            <a:extLst>
              <a:ext uri="{FF2B5EF4-FFF2-40B4-BE49-F238E27FC236}">
                <a16:creationId xmlns:a16="http://schemas.microsoft.com/office/drawing/2014/main" id="{9FE1B252-DBCA-E047-8196-B59639171891}"/>
              </a:ext>
            </a:extLst>
          </p:cNvPr>
          <p:cNvPicPr>
            <a:picLocks noChangeAspect="1"/>
          </p:cNvPicPr>
          <p:nvPr/>
        </p:nvPicPr>
        <p:blipFill>
          <a:blip r:embed="rId6"/>
          <a:stretch>
            <a:fillRect/>
          </a:stretch>
        </p:blipFill>
        <p:spPr>
          <a:xfrm>
            <a:off x="4316498" y="2095307"/>
            <a:ext cx="2029109" cy="1700450"/>
          </a:xfrm>
          <a:prstGeom prst="rect">
            <a:avLst/>
          </a:prstGeom>
          <a:ln>
            <a:solidFill>
              <a:schemeClr val="accent1"/>
            </a:solidFill>
          </a:ln>
        </p:spPr>
      </p:pic>
      <p:pic>
        <p:nvPicPr>
          <p:cNvPr id="16" name="Picture 15">
            <a:extLst>
              <a:ext uri="{FF2B5EF4-FFF2-40B4-BE49-F238E27FC236}">
                <a16:creationId xmlns:a16="http://schemas.microsoft.com/office/drawing/2014/main" id="{5A57598D-7E99-CF8E-870C-4E406B4FFD38}"/>
              </a:ext>
            </a:extLst>
          </p:cNvPr>
          <p:cNvPicPr>
            <a:picLocks noChangeAspect="1"/>
          </p:cNvPicPr>
          <p:nvPr/>
        </p:nvPicPr>
        <p:blipFill>
          <a:blip r:embed="rId7"/>
          <a:stretch>
            <a:fillRect/>
          </a:stretch>
        </p:blipFill>
        <p:spPr>
          <a:xfrm>
            <a:off x="5616301" y="3409054"/>
            <a:ext cx="2586398" cy="635882"/>
          </a:xfrm>
          <a:prstGeom prst="rect">
            <a:avLst/>
          </a:prstGeom>
          <a:ln>
            <a:solidFill>
              <a:schemeClr val="accent1"/>
            </a:solidFill>
          </a:ln>
        </p:spPr>
      </p:pic>
      <p:sp>
        <p:nvSpPr>
          <p:cNvPr id="17" name="TextBox 16">
            <a:extLst>
              <a:ext uri="{FF2B5EF4-FFF2-40B4-BE49-F238E27FC236}">
                <a16:creationId xmlns:a16="http://schemas.microsoft.com/office/drawing/2014/main" id="{13E2919E-3BDE-E007-D744-C0BA116A50E8}"/>
              </a:ext>
            </a:extLst>
          </p:cNvPr>
          <p:cNvSpPr txBox="1"/>
          <p:nvPr/>
        </p:nvSpPr>
        <p:spPr>
          <a:xfrm>
            <a:off x="423153" y="3182987"/>
            <a:ext cx="3389252" cy="1338828"/>
          </a:xfrm>
          <a:prstGeom prst="rect">
            <a:avLst/>
          </a:prstGeom>
          <a:noFill/>
          <a:ln>
            <a:solidFill>
              <a:schemeClr val="accent1"/>
            </a:solidFill>
          </a:ln>
        </p:spPr>
        <p:txBody>
          <a:bodyPr wrap="square" rtlCol="0">
            <a:spAutoFit/>
          </a:bodyPr>
          <a:lstStyle/>
          <a:p>
            <a:r>
              <a:rPr lang="en-US" sz="1350" dirty="0"/>
              <a:t>Each CSI school has an Assessments </a:t>
            </a:r>
            <a:r>
              <a:rPr lang="en-US" sz="1350" dirty="0" err="1"/>
              <a:t>GDrive</a:t>
            </a:r>
            <a:r>
              <a:rPr lang="en-US" sz="1350" dirty="0"/>
              <a:t> with a unique link. You access it with your work email.</a:t>
            </a:r>
          </a:p>
          <a:p>
            <a:endParaRPr lang="en-US" sz="1350" dirty="0"/>
          </a:p>
          <a:p>
            <a:r>
              <a:rPr lang="en-US" sz="1350" dirty="0"/>
              <a:t>Any documents with Personally Identifiable Information (PII) must be submitted here. </a:t>
            </a:r>
          </a:p>
        </p:txBody>
      </p:sp>
    </p:spTree>
    <p:extLst>
      <p:ext uri="{BB962C8B-B14F-4D97-AF65-F5344CB8AC3E}">
        <p14:creationId xmlns:p14="http://schemas.microsoft.com/office/powerpoint/2010/main" val="29276449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293965"/>
        </a:solidFill>
        <a:effectLst/>
      </p:bgPr>
    </p:bg>
    <p:spTree>
      <p:nvGrpSpPr>
        <p:cNvPr id="1" name="">
          <a:extLst>
            <a:ext uri="{FF2B5EF4-FFF2-40B4-BE49-F238E27FC236}">
              <a16:creationId xmlns:a16="http://schemas.microsoft.com/office/drawing/2014/main" id="{0A3E8A3A-1F6A-911C-9A3F-1F9D636D4A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732A69-2783-7CC8-D26E-53BF2DE3F7D8}"/>
              </a:ext>
            </a:extLst>
          </p:cNvPr>
          <p:cNvSpPr>
            <a:spLocks noGrp="1"/>
          </p:cNvSpPr>
          <p:nvPr>
            <p:ph type="ctrTitle"/>
          </p:nvPr>
        </p:nvSpPr>
        <p:spPr>
          <a:xfrm>
            <a:off x="895350" y="3371850"/>
            <a:ext cx="6858000" cy="841772"/>
          </a:xfrm>
        </p:spPr>
        <p:txBody>
          <a:bodyPr>
            <a:normAutofit/>
          </a:bodyPr>
          <a:lstStyle/>
          <a:p>
            <a:pPr algn="l"/>
            <a:r>
              <a:rPr lang="en-US" sz="3300" b="1" dirty="0">
                <a:solidFill>
                  <a:schemeClr val="bg1"/>
                </a:solidFill>
                <a:latin typeface="Montserrat"/>
              </a:rPr>
              <a:t>Foundation</a:t>
            </a:r>
            <a:endParaRPr lang="en-US" dirty="0"/>
          </a:p>
        </p:txBody>
      </p:sp>
      <p:cxnSp>
        <p:nvCxnSpPr>
          <p:cNvPr id="3" name="Straight Arrow Connector 2">
            <a:extLst>
              <a:ext uri="{FF2B5EF4-FFF2-40B4-BE49-F238E27FC236}">
                <a16:creationId xmlns:a16="http://schemas.microsoft.com/office/drawing/2014/main" id="{B1DDA021-2576-51A8-E8C9-4081711573DD}"/>
              </a:ext>
              <a:ext uri="{C183D7F6-B498-43B3-948B-1728B52AA6E4}">
                <adec:decorative xmlns:adec="http://schemas.microsoft.com/office/drawing/2017/decorative" val="1"/>
              </a:ext>
            </a:extLst>
          </p:cNvPr>
          <p:cNvCxnSpPr/>
          <p:nvPr/>
        </p:nvCxnSpPr>
        <p:spPr>
          <a:xfrm>
            <a:off x="938659" y="4259954"/>
            <a:ext cx="1037492" cy="0"/>
          </a:xfrm>
          <a:prstGeom prst="straightConnector1">
            <a:avLst/>
          </a:prstGeom>
          <a:ln>
            <a:solidFill>
              <a:srgbClr val="CBD1E7"/>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728968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A85C22-482E-1CDD-6BBD-1E35171FA0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5DA3BC-6E30-8822-3290-20D54218837B}"/>
              </a:ext>
            </a:extLst>
          </p:cNvPr>
          <p:cNvSpPr>
            <a:spLocks noGrp="1"/>
          </p:cNvSpPr>
          <p:nvPr>
            <p:ph type="title"/>
          </p:nvPr>
        </p:nvSpPr>
        <p:spPr/>
        <p:txBody>
          <a:bodyPr>
            <a:normAutofit fontScale="90000"/>
          </a:bodyPr>
          <a:lstStyle/>
          <a:p>
            <a:r>
              <a:rPr lang="en-US" sz="2400" b="1" dirty="0">
                <a:solidFill>
                  <a:srgbClr val="293965"/>
                </a:solidFill>
              </a:rPr>
              <a:t>Administrative Considerations and Accessibility Features</a:t>
            </a:r>
            <a:endParaRPr lang="en-US" sz="2400" b="1" dirty="0"/>
          </a:p>
        </p:txBody>
      </p:sp>
      <p:sp>
        <p:nvSpPr>
          <p:cNvPr id="3" name="Content Placeholder 2">
            <a:extLst>
              <a:ext uri="{FF2B5EF4-FFF2-40B4-BE49-F238E27FC236}">
                <a16:creationId xmlns:a16="http://schemas.microsoft.com/office/drawing/2014/main" id="{17AA3ED4-178F-41E0-9DB4-B36C77673BCC}"/>
              </a:ext>
            </a:extLst>
          </p:cNvPr>
          <p:cNvSpPr>
            <a:spLocks noGrp="1"/>
          </p:cNvSpPr>
          <p:nvPr>
            <p:ph sz="half" idx="1"/>
          </p:nvPr>
        </p:nvSpPr>
        <p:spPr>
          <a:xfrm>
            <a:off x="628650" y="1381125"/>
            <a:ext cx="3886200" cy="3263504"/>
          </a:xfrm>
        </p:spPr>
        <p:txBody>
          <a:bodyPr vert="horz" wrap="square" lIns="68580" tIns="34290" rIns="68580" bIns="34290" rtlCol="0" anchor="t" anchorCtr="0" compatLnSpc="1">
            <a:normAutofit/>
          </a:bodyPr>
          <a:lstStyle/>
          <a:p>
            <a:pPr marL="0" indent="0">
              <a:buNone/>
            </a:pPr>
            <a:r>
              <a:rPr lang="en-US" sz="1500" dirty="0"/>
              <a:t>Administrative Considerations</a:t>
            </a:r>
          </a:p>
          <a:p>
            <a:r>
              <a:rPr lang="en-US" sz="1500" dirty="0"/>
              <a:t>Adjustments made to the student’s testing environment</a:t>
            </a:r>
          </a:p>
          <a:p>
            <a:r>
              <a:rPr lang="en-US" sz="1500" dirty="0"/>
              <a:t>Typically universally available </a:t>
            </a:r>
          </a:p>
          <a:p>
            <a:r>
              <a:rPr lang="en-US" sz="1500" dirty="0"/>
              <a:t>Examples: 1:1, small group</a:t>
            </a:r>
          </a:p>
        </p:txBody>
      </p:sp>
      <p:sp>
        <p:nvSpPr>
          <p:cNvPr id="4" name="Content Placeholder 3">
            <a:extLst>
              <a:ext uri="{FF2B5EF4-FFF2-40B4-BE49-F238E27FC236}">
                <a16:creationId xmlns:a16="http://schemas.microsoft.com/office/drawing/2014/main" id="{35E74387-4260-1061-1A91-6BC937F144F9}"/>
              </a:ext>
            </a:extLst>
          </p:cNvPr>
          <p:cNvSpPr>
            <a:spLocks noGrp="1"/>
          </p:cNvSpPr>
          <p:nvPr>
            <p:ph sz="half" idx="2"/>
          </p:nvPr>
        </p:nvSpPr>
        <p:spPr>
          <a:xfrm>
            <a:off x="4917082" y="1366837"/>
            <a:ext cx="3783678" cy="3263504"/>
          </a:xfrm>
        </p:spPr>
        <p:txBody>
          <a:bodyPr vert="horz" wrap="square" lIns="68580" tIns="34290" rIns="68580" bIns="34290" rtlCol="0" anchor="t" anchorCtr="0" compatLnSpc="1">
            <a:normAutofit/>
          </a:bodyPr>
          <a:lstStyle/>
          <a:p>
            <a:pPr marL="0" indent="0">
              <a:buNone/>
            </a:pPr>
            <a:r>
              <a:rPr lang="en-US" sz="1500" dirty="0"/>
              <a:t>Accessibility Features</a:t>
            </a:r>
          </a:p>
          <a:p>
            <a:r>
              <a:rPr lang="en-US" sz="1500" dirty="0"/>
              <a:t>Adjustments made to increase the student’s access to the assessment by providing tools and supports that the student uses in daily instruction</a:t>
            </a:r>
          </a:p>
          <a:p>
            <a:r>
              <a:rPr lang="en-US" sz="1500" dirty="0"/>
              <a:t>Typically universally available</a:t>
            </a:r>
          </a:p>
          <a:p>
            <a:r>
              <a:rPr lang="en-US" sz="1500" dirty="0"/>
              <a:t>Examples: Embedded zoom, answer eliminator</a:t>
            </a:r>
          </a:p>
        </p:txBody>
      </p:sp>
      <p:sp>
        <p:nvSpPr>
          <p:cNvPr id="5" name="Rectangle 4">
            <a:extLst>
              <a:ext uri="{FF2B5EF4-FFF2-40B4-BE49-F238E27FC236}">
                <a16:creationId xmlns:a16="http://schemas.microsoft.com/office/drawing/2014/main" id="{57E96C23-CB03-77A9-37BC-71C5DC1966DA}"/>
              </a:ext>
              <a:ext uri="{C183D7F6-B498-43B3-948B-1728B52AA6E4}">
                <adec:decorative xmlns:adec="http://schemas.microsoft.com/office/drawing/2017/decorative" val="1"/>
              </a:ext>
            </a:extLst>
          </p:cNvPr>
          <p:cNvSpPr/>
          <p:nvPr/>
        </p:nvSpPr>
        <p:spPr>
          <a:xfrm>
            <a:off x="1" y="4929996"/>
            <a:ext cx="9144000" cy="213504"/>
          </a:xfrm>
          <a:prstGeom prst="rect">
            <a:avLst/>
          </a:prstGeom>
          <a:solidFill>
            <a:srgbClr val="455FA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Aptos" panose="02110004020202020204"/>
            </a:endParaRPr>
          </a:p>
        </p:txBody>
      </p:sp>
      <p:cxnSp>
        <p:nvCxnSpPr>
          <p:cNvPr id="7" name="Straight Connector 6">
            <a:extLst>
              <a:ext uri="{FF2B5EF4-FFF2-40B4-BE49-F238E27FC236}">
                <a16:creationId xmlns:a16="http://schemas.microsoft.com/office/drawing/2014/main" id="{B4173C70-3F40-57A4-C2D4-80675C141AB8}"/>
              </a:ext>
              <a:ext uri="{C183D7F6-B498-43B3-948B-1728B52AA6E4}">
                <adec:decorative xmlns:adec="http://schemas.microsoft.com/office/drawing/2017/decorative" val="1"/>
              </a:ext>
            </a:extLst>
          </p:cNvPr>
          <p:cNvCxnSpPr>
            <a:cxnSpLocks/>
          </p:cNvCxnSpPr>
          <p:nvPr/>
        </p:nvCxnSpPr>
        <p:spPr>
          <a:xfrm>
            <a:off x="4572000" y="1369219"/>
            <a:ext cx="0" cy="2928810"/>
          </a:xfrm>
          <a:prstGeom prst="line">
            <a:avLst/>
          </a:prstGeom>
          <a:ln>
            <a:solidFill>
              <a:srgbClr val="B8C0DE"/>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671660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293965"/>
        </a:solidFill>
        <a:effectLst/>
      </p:bgPr>
    </p:bg>
    <p:spTree>
      <p:nvGrpSpPr>
        <p:cNvPr id="1" name="">
          <a:extLst>
            <a:ext uri="{FF2B5EF4-FFF2-40B4-BE49-F238E27FC236}">
              <a16:creationId xmlns:a16="http://schemas.microsoft.com/office/drawing/2014/main" id="{37001855-9628-FAE1-CE49-43E7908249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A72CE8-8133-2A19-071F-4231384B52F4}"/>
              </a:ext>
            </a:extLst>
          </p:cNvPr>
          <p:cNvSpPr>
            <a:spLocks noGrp="1"/>
          </p:cNvSpPr>
          <p:nvPr>
            <p:ph type="title"/>
          </p:nvPr>
        </p:nvSpPr>
        <p:spPr>
          <a:xfrm>
            <a:off x="628650" y="346472"/>
            <a:ext cx="7886700" cy="994172"/>
          </a:xfrm>
        </p:spPr>
        <p:txBody>
          <a:bodyPr>
            <a:normAutofit/>
          </a:bodyPr>
          <a:lstStyle/>
          <a:p>
            <a:r>
              <a:rPr lang="en-US" sz="2400" b="1" dirty="0">
                <a:solidFill>
                  <a:srgbClr val="CBD1E7"/>
                </a:solidFill>
                <a:latin typeface="Arial"/>
                <a:cs typeface="Arial"/>
              </a:rPr>
              <a:t>Definition of Accommodation</a:t>
            </a:r>
          </a:p>
        </p:txBody>
      </p:sp>
      <p:sp>
        <p:nvSpPr>
          <p:cNvPr id="3" name="Content Placeholder 2">
            <a:extLst>
              <a:ext uri="{FF2B5EF4-FFF2-40B4-BE49-F238E27FC236}">
                <a16:creationId xmlns:a16="http://schemas.microsoft.com/office/drawing/2014/main" id="{E03B7984-FF88-065C-6BDA-927EFB8718F3}"/>
              </a:ext>
            </a:extLst>
          </p:cNvPr>
          <p:cNvSpPr>
            <a:spLocks noGrp="1"/>
          </p:cNvSpPr>
          <p:nvPr>
            <p:ph idx="1"/>
          </p:nvPr>
        </p:nvSpPr>
        <p:spPr>
          <a:xfrm>
            <a:off x="628650" y="1504951"/>
            <a:ext cx="7886700" cy="3431214"/>
          </a:xfrm>
        </p:spPr>
        <p:txBody>
          <a:bodyPr vert="horz" lIns="68580" tIns="34290" rIns="68580" bIns="34290" rtlCol="0" anchor="t">
            <a:normAutofit/>
          </a:bodyPr>
          <a:lstStyle/>
          <a:p>
            <a:pPr marL="0" indent="0">
              <a:buNone/>
            </a:pPr>
            <a:r>
              <a:rPr lang="en-US" sz="1500" dirty="0">
                <a:solidFill>
                  <a:schemeClr val="bg1"/>
                </a:solidFill>
                <a:latin typeface="Arial"/>
                <a:cs typeface="Arial"/>
              </a:rPr>
              <a:t>Accommodations are practices and procedures that provide equitable access to the education environment and curriculum during instruction and assessment for students who have a documented need, including students with a disability and students who are eligible for a Language Instruction Educational Program (LIEP). </a:t>
            </a:r>
          </a:p>
          <a:p>
            <a:pPr marL="0" indent="0">
              <a:buNone/>
            </a:pPr>
            <a:r>
              <a:rPr lang="en-US" sz="1500" dirty="0">
                <a:solidFill>
                  <a:schemeClr val="bg1"/>
                </a:solidFill>
                <a:latin typeface="Arial"/>
                <a:cs typeface="Arial"/>
              </a:rPr>
              <a:t>Accommodations are directly related to a student’s identified disability and/or area of need as a student eligible through LIEP* instructional practices and their ability to access the test</a:t>
            </a:r>
          </a:p>
          <a:p>
            <a:pPr marL="0" indent="0">
              <a:buNone/>
            </a:pPr>
            <a:endParaRPr lang="en-US" sz="1500" dirty="0">
              <a:solidFill>
                <a:schemeClr val="bg1"/>
              </a:solidFill>
              <a:latin typeface="Arial"/>
              <a:cs typeface="Arial"/>
            </a:endParaRPr>
          </a:p>
          <a:p>
            <a:pPr marL="0" indent="0">
              <a:buNone/>
            </a:pPr>
            <a:endParaRPr lang="en-US" sz="1500" dirty="0">
              <a:solidFill>
                <a:schemeClr val="bg1"/>
              </a:solidFill>
              <a:latin typeface="Arial"/>
              <a:cs typeface="Arial"/>
            </a:endParaRPr>
          </a:p>
          <a:p>
            <a:pPr marL="0" indent="0">
              <a:buNone/>
            </a:pPr>
            <a:endParaRPr lang="en-US" sz="1500" dirty="0">
              <a:solidFill>
                <a:schemeClr val="bg1"/>
              </a:solidFill>
              <a:latin typeface="Arial"/>
              <a:cs typeface="Arial"/>
            </a:endParaRPr>
          </a:p>
          <a:p>
            <a:pPr marL="0" indent="0">
              <a:buNone/>
            </a:pPr>
            <a:endParaRPr lang="en-US" sz="1500" dirty="0">
              <a:solidFill>
                <a:schemeClr val="bg1"/>
              </a:solidFill>
              <a:latin typeface="Arial"/>
              <a:cs typeface="Arial"/>
            </a:endParaRPr>
          </a:p>
          <a:p>
            <a:pPr marL="0" indent="0">
              <a:buNone/>
            </a:pPr>
            <a:endParaRPr lang="en-US" sz="1500" dirty="0">
              <a:solidFill>
                <a:schemeClr val="bg1"/>
              </a:solidFill>
              <a:latin typeface="Arial"/>
              <a:cs typeface="Arial"/>
            </a:endParaRPr>
          </a:p>
          <a:p>
            <a:pPr marL="0" indent="0">
              <a:buNone/>
            </a:pPr>
            <a:r>
              <a:rPr lang="en-US" sz="1200" dirty="0">
                <a:solidFill>
                  <a:schemeClr val="bg1"/>
                </a:solidFill>
                <a:latin typeface="Arial"/>
                <a:cs typeface="Arial"/>
              </a:rPr>
              <a:t>*Students in LIEP are identified as Non English Proficient (NEP) or Limited English Proficient (LEP)</a:t>
            </a:r>
          </a:p>
        </p:txBody>
      </p:sp>
      <p:pic>
        <p:nvPicPr>
          <p:cNvPr id="5" name="Picture 4" descr="CSI Logo">
            <a:extLst>
              <a:ext uri="{FF2B5EF4-FFF2-40B4-BE49-F238E27FC236}">
                <a16:creationId xmlns:a16="http://schemas.microsoft.com/office/drawing/2014/main" id="{13DD834F-C33F-3406-3301-211325DD21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71574" y="510779"/>
            <a:ext cx="1416285" cy="442210"/>
          </a:xfrm>
          <a:prstGeom prst="rect">
            <a:avLst/>
          </a:prstGeom>
        </p:spPr>
      </p:pic>
    </p:spTree>
    <p:extLst>
      <p:ext uri="{BB962C8B-B14F-4D97-AF65-F5344CB8AC3E}">
        <p14:creationId xmlns:p14="http://schemas.microsoft.com/office/powerpoint/2010/main" val="22381085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FECE93-6878-C38A-F2EC-AE4D31B191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702E69-625A-7614-4118-DFC55019ABFE}"/>
              </a:ext>
            </a:extLst>
          </p:cNvPr>
          <p:cNvSpPr>
            <a:spLocks noGrp="1"/>
          </p:cNvSpPr>
          <p:nvPr>
            <p:ph type="title"/>
          </p:nvPr>
        </p:nvSpPr>
        <p:spPr/>
        <p:txBody>
          <a:bodyPr>
            <a:normAutofit/>
          </a:bodyPr>
          <a:lstStyle/>
          <a:p>
            <a:r>
              <a:rPr lang="en-US" sz="2400" b="1" dirty="0">
                <a:solidFill>
                  <a:srgbClr val="293965"/>
                </a:solidFill>
              </a:rPr>
              <a:t>Accommodations vs. Modifications</a:t>
            </a:r>
            <a:endParaRPr lang="en-US" sz="2400" b="1" dirty="0"/>
          </a:p>
        </p:txBody>
      </p:sp>
      <p:sp>
        <p:nvSpPr>
          <p:cNvPr id="3" name="Content Placeholder 2">
            <a:extLst>
              <a:ext uri="{FF2B5EF4-FFF2-40B4-BE49-F238E27FC236}">
                <a16:creationId xmlns:a16="http://schemas.microsoft.com/office/drawing/2014/main" id="{578BE554-1853-6816-C898-5FB72450CBE5}"/>
              </a:ext>
            </a:extLst>
          </p:cNvPr>
          <p:cNvSpPr>
            <a:spLocks noGrp="1"/>
          </p:cNvSpPr>
          <p:nvPr>
            <p:ph sz="half" idx="1"/>
          </p:nvPr>
        </p:nvSpPr>
        <p:spPr>
          <a:xfrm>
            <a:off x="628650" y="1381125"/>
            <a:ext cx="3886200" cy="3263504"/>
          </a:xfrm>
        </p:spPr>
        <p:txBody>
          <a:bodyPr vert="horz" wrap="square" lIns="68580" tIns="34290" rIns="68580" bIns="34290" rtlCol="0" anchor="t" anchorCtr="0" compatLnSpc="1">
            <a:normAutofit/>
          </a:bodyPr>
          <a:lstStyle/>
          <a:p>
            <a:pPr marL="0" indent="0">
              <a:buNone/>
            </a:pPr>
            <a:r>
              <a:rPr lang="en-US" sz="1500" dirty="0"/>
              <a:t>Accommodations</a:t>
            </a:r>
          </a:p>
          <a:p>
            <a:r>
              <a:rPr lang="en-US" sz="1500" dirty="0"/>
              <a:t>Adjustments made to standardized testing materials or procedures that allow students to demonstrate their knowledge without changing the construct or standard being assessed</a:t>
            </a:r>
          </a:p>
          <a:p>
            <a:r>
              <a:rPr lang="en-US" sz="1500" dirty="0"/>
              <a:t>Maintain the expectations and rigor of the assessment</a:t>
            </a:r>
          </a:p>
        </p:txBody>
      </p:sp>
      <p:sp>
        <p:nvSpPr>
          <p:cNvPr id="4" name="Content Placeholder 3">
            <a:extLst>
              <a:ext uri="{FF2B5EF4-FFF2-40B4-BE49-F238E27FC236}">
                <a16:creationId xmlns:a16="http://schemas.microsoft.com/office/drawing/2014/main" id="{97784CD8-B41D-91AB-66C3-EBBE80C6F908}"/>
              </a:ext>
            </a:extLst>
          </p:cNvPr>
          <p:cNvSpPr>
            <a:spLocks noGrp="1"/>
          </p:cNvSpPr>
          <p:nvPr>
            <p:ph sz="half" idx="2"/>
          </p:nvPr>
        </p:nvSpPr>
        <p:spPr>
          <a:xfrm>
            <a:off x="4917082" y="1366837"/>
            <a:ext cx="3783678" cy="3263504"/>
          </a:xfrm>
        </p:spPr>
        <p:txBody>
          <a:bodyPr vert="horz" wrap="square" lIns="68580" tIns="34290" rIns="68580" bIns="34290" rtlCol="0" anchor="t" anchorCtr="0" compatLnSpc="1">
            <a:normAutofit/>
          </a:bodyPr>
          <a:lstStyle/>
          <a:p>
            <a:pPr marL="0" indent="0">
              <a:buNone/>
            </a:pPr>
            <a:r>
              <a:rPr lang="en-US" sz="1500" dirty="0"/>
              <a:t>Modifications</a:t>
            </a:r>
          </a:p>
          <a:p>
            <a:r>
              <a:rPr lang="en-US" sz="1500" dirty="0"/>
              <a:t>Adjustments made to the administration, standardized testing materials, or procedures of an assessment that fundamentally changes what the assessment measures</a:t>
            </a:r>
          </a:p>
          <a:p>
            <a:r>
              <a:rPr lang="en-US" sz="1500" u="sng" dirty="0"/>
              <a:t>Modifications do not result in valid scores</a:t>
            </a:r>
          </a:p>
        </p:txBody>
      </p:sp>
      <p:sp>
        <p:nvSpPr>
          <p:cNvPr id="5" name="Rectangle 4">
            <a:extLst>
              <a:ext uri="{FF2B5EF4-FFF2-40B4-BE49-F238E27FC236}">
                <a16:creationId xmlns:a16="http://schemas.microsoft.com/office/drawing/2014/main" id="{4E1043DC-93AD-C581-5DF0-1665028BD630}"/>
              </a:ext>
              <a:ext uri="{C183D7F6-B498-43B3-948B-1728B52AA6E4}">
                <adec:decorative xmlns:adec="http://schemas.microsoft.com/office/drawing/2017/decorative" val="1"/>
              </a:ext>
            </a:extLst>
          </p:cNvPr>
          <p:cNvSpPr/>
          <p:nvPr/>
        </p:nvSpPr>
        <p:spPr>
          <a:xfrm>
            <a:off x="1" y="4929996"/>
            <a:ext cx="9144000" cy="213504"/>
          </a:xfrm>
          <a:prstGeom prst="rect">
            <a:avLst/>
          </a:prstGeom>
          <a:solidFill>
            <a:srgbClr val="455FA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Aptos" panose="02110004020202020204"/>
            </a:endParaRPr>
          </a:p>
        </p:txBody>
      </p:sp>
      <p:cxnSp>
        <p:nvCxnSpPr>
          <p:cNvPr id="7" name="Straight Connector 6">
            <a:extLst>
              <a:ext uri="{FF2B5EF4-FFF2-40B4-BE49-F238E27FC236}">
                <a16:creationId xmlns:a16="http://schemas.microsoft.com/office/drawing/2014/main" id="{A0AD01D9-61DB-FE23-F04B-337182D9E34D}"/>
              </a:ext>
              <a:ext uri="{C183D7F6-B498-43B3-948B-1728B52AA6E4}">
                <adec:decorative xmlns:adec="http://schemas.microsoft.com/office/drawing/2017/decorative" val="1"/>
              </a:ext>
            </a:extLst>
          </p:cNvPr>
          <p:cNvCxnSpPr>
            <a:cxnSpLocks/>
          </p:cNvCxnSpPr>
          <p:nvPr/>
        </p:nvCxnSpPr>
        <p:spPr>
          <a:xfrm>
            <a:off x="4572000" y="1369219"/>
            <a:ext cx="0" cy="2928810"/>
          </a:xfrm>
          <a:prstGeom prst="line">
            <a:avLst/>
          </a:prstGeom>
          <a:ln>
            <a:solidFill>
              <a:srgbClr val="B8C0DE"/>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677114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DC46FD-74C1-6533-F1B0-B1AE0DBA7D5F}"/>
            </a:ext>
          </a:extLst>
        </p:cNvPr>
        <p:cNvGrpSpPr/>
        <p:nvPr/>
      </p:nvGrpSpPr>
      <p:grpSpPr>
        <a:xfrm>
          <a:off x="0" y="0"/>
          <a:ext cx="0" cy="0"/>
          <a:chOff x="0" y="0"/>
          <a:chExt cx="0" cy="0"/>
        </a:xfrm>
      </p:grpSpPr>
      <p:sp>
        <p:nvSpPr>
          <p:cNvPr id="3" name="Content Placeholder 4">
            <a:extLst>
              <a:ext uri="{FF2B5EF4-FFF2-40B4-BE49-F238E27FC236}">
                <a16:creationId xmlns:a16="http://schemas.microsoft.com/office/drawing/2014/main" id="{A2CEE1AB-DB1C-E268-FB0D-0FA9B696ABE8}"/>
              </a:ext>
              <a:ext uri="{C183D7F6-B498-43B3-948B-1728B52AA6E4}">
                <adec:decorative xmlns:adec="http://schemas.microsoft.com/office/drawing/2017/decorative" val="1"/>
              </a:ext>
            </a:extLst>
          </p:cNvPr>
          <p:cNvSpPr txBox="1">
            <a:spLocks/>
          </p:cNvSpPr>
          <p:nvPr/>
        </p:nvSpPr>
        <p:spPr>
          <a:xfrm>
            <a:off x="2246974" y="1268016"/>
            <a:ext cx="4797293" cy="3236251"/>
          </a:xfrm>
          <a:prstGeom prst="triangle">
            <a:avLst>
              <a:gd name="adj" fmla="val 47742"/>
            </a:avLst>
          </a:prstGeom>
          <a:solidFill>
            <a:srgbClr val="455FA9"/>
          </a:solidFill>
          <a:ln w="19050" cap="flat" cmpd="sng" algn="ctr">
            <a:solidFill>
              <a:srgbClr val="000000"/>
            </a:solidFill>
            <a:prstDash val="solid"/>
            <a:miter lim="800000"/>
          </a:ln>
          <a:effectLst/>
        </p:spPr>
        <p:txBody>
          <a:bodyPr spcFirstLastPara="1" wrap="square" lIns="68569" tIns="68569" rIns="68569" bIns="68569" rtlCol="0" anchor="ctr" anchorCtr="0">
            <a:normAutofit/>
          </a:bodyPr>
          <a:lstStyle>
            <a:defPPr marR="0" lvl="0" algn="l" rtl="0">
              <a:lnSpc>
                <a:spcPct val="100000"/>
              </a:lnSpc>
              <a:spcBef>
                <a:spcPts val="0"/>
              </a:spcBef>
              <a:spcAft>
                <a:spcPts val="0"/>
              </a:spcAft>
            </a:defPPr>
            <a:lvl1pPr marL="228600" marR="0" lvl="0" indent="-228600" algn="l" defTabSz="914400" rtl="0" eaLnBrk="1" latinLnBrk="0" hangingPunct="1">
              <a:lnSpc>
                <a:spcPct val="90000"/>
              </a:lnSpc>
              <a:spcBef>
                <a:spcPts val="1000"/>
              </a:spcBef>
              <a:spcAft>
                <a:spcPts val="0"/>
              </a:spcAft>
              <a:buClr>
                <a:schemeClr val="dk1"/>
              </a:buClr>
              <a:buSzPts val="1600"/>
              <a:buFont typeface="Arial" panose="020B0604020202020204" pitchFamily="34" charset="0"/>
              <a:buChar char="•"/>
              <a:defRPr sz="2800" b="0" i="0" u="none" strike="noStrike" kern="1200" cap="none">
                <a:solidFill>
                  <a:schemeClr val="lt1"/>
                </a:solidFill>
                <a:latin typeface="+mn-lt"/>
                <a:ea typeface="+mn-ea"/>
                <a:cs typeface="+mn-cs"/>
                <a:sym typeface="Roboto"/>
              </a:defRPr>
            </a:lvl1pPr>
            <a:lvl2pPr marL="685800" marR="0" lvl="1" indent="-228600" algn="l" defTabSz="914400" rtl="0" eaLnBrk="1" latinLnBrk="0" hangingPunct="1">
              <a:lnSpc>
                <a:spcPct val="90000"/>
              </a:lnSpc>
              <a:spcBef>
                <a:spcPts val="500"/>
              </a:spcBef>
              <a:spcAft>
                <a:spcPts val="0"/>
              </a:spcAft>
              <a:buClr>
                <a:schemeClr val="dk1"/>
              </a:buClr>
              <a:buSzPts val="1400"/>
              <a:buFont typeface="Arial" panose="020B0604020202020204" pitchFamily="34" charset="0"/>
              <a:buChar char="•"/>
              <a:defRPr sz="2400" b="0" i="0" u="none" strike="noStrike" kern="1200" cap="none">
                <a:solidFill>
                  <a:schemeClr val="lt1"/>
                </a:solidFill>
                <a:latin typeface="+mn-lt"/>
                <a:ea typeface="+mn-ea"/>
                <a:cs typeface="+mn-cs"/>
                <a:sym typeface="Roboto"/>
              </a:defRPr>
            </a:lvl2pPr>
            <a:lvl3pPr marL="1143000" marR="0" lvl="2" indent="-228600" algn="l" defTabSz="914400" rtl="0" eaLnBrk="1" latinLnBrk="0" hangingPunct="1">
              <a:lnSpc>
                <a:spcPct val="90000"/>
              </a:lnSpc>
              <a:spcBef>
                <a:spcPts val="500"/>
              </a:spcBef>
              <a:spcAft>
                <a:spcPts val="0"/>
              </a:spcAft>
              <a:buClr>
                <a:schemeClr val="dk1"/>
              </a:buClr>
              <a:buSzPts val="1400"/>
              <a:buFont typeface="Arial" panose="020B0604020202020204" pitchFamily="34" charset="0"/>
              <a:buChar char="•"/>
              <a:defRPr sz="2000" b="0" i="0" u="none" strike="noStrike" kern="1200" cap="none">
                <a:solidFill>
                  <a:schemeClr val="lt1"/>
                </a:solidFill>
                <a:latin typeface="+mn-lt"/>
                <a:ea typeface="+mn-ea"/>
                <a:cs typeface="+mn-cs"/>
                <a:sym typeface="Roboto"/>
              </a:defRPr>
            </a:lvl3pPr>
            <a:lvl4pPr marL="1600200" marR="0" lvl="3" indent="-228600" algn="l" defTabSz="914400" rtl="0" eaLnBrk="1" latinLnBrk="0" hangingPunct="1">
              <a:lnSpc>
                <a:spcPct val="90000"/>
              </a:lnSpc>
              <a:spcBef>
                <a:spcPts val="500"/>
              </a:spcBef>
              <a:spcAft>
                <a:spcPts val="0"/>
              </a:spcAft>
              <a:buClr>
                <a:schemeClr val="dk1"/>
              </a:buClr>
              <a:buSzPts val="1400"/>
              <a:buFont typeface="Arial" panose="020B0604020202020204" pitchFamily="34" charset="0"/>
              <a:buChar char="•"/>
              <a:defRPr sz="1800" b="0" i="0" u="none" strike="noStrike" kern="1200" cap="none">
                <a:solidFill>
                  <a:schemeClr val="lt1"/>
                </a:solidFill>
                <a:latin typeface="+mn-lt"/>
                <a:ea typeface="+mn-ea"/>
                <a:cs typeface="+mn-cs"/>
                <a:sym typeface="Roboto"/>
              </a:defRPr>
            </a:lvl4pPr>
            <a:lvl5pPr marL="2057400" marR="0" lvl="4" indent="-228600" algn="l" defTabSz="914400" rtl="0" eaLnBrk="1" latinLnBrk="0" hangingPunct="1">
              <a:lnSpc>
                <a:spcPct val="90000"/>
              </a:lnSpc>
              <a:spcBef>
                <a:spcPts val="500"/>
              </a:spcBef>
              <a:spcAft>
                <a:spcPts val="0"/>
              </a:spcAft>
              <a:buClr>
                <a:schemeClr val="dk1"/>
              </a:buClr>
              <a:buSzPts val="1400"/>
              <a:buFont typeface="Arial" panose="020B0604020202020204" pitchFamily="34" charset="0"/>
              <a:buChar char="•"/>
              <a:defRPr sz="1800" b="0" i="0" u="none" strike="noStrike" kern="1200" cap="none">
                <a:solidFill>
                  <a:schemeClr val="lt1"/>
                </a:solidFill>
                <a:latin typeface="+mn-lt"/>
                <a:ea typeface="+mn-ea"/>
                <a:cs typeface="+mn-cs"/>
                <a:sym typeface="Roboto"/>
              </a:defRPr>
            </a:lvl5pPr>
            <a:lvl6pPr marL="2514600" marR="0" lvl="5" indent="-228600" algn="l" defTabSz="914400" rtl="0" eaLnBrk="1" latinLnBrk="0" hangingPunct="1">
              <a:lnSpc>
                <a:spcPct val="90000"/>
              </a:lnSpc>
              <a:spcBef>
                <a:spcPts val="500"/>
              </a:spcBef>
              <a:spcAft>
                <a:spcPts val="0"/>
              </a:spcAft>
              <a:buClr>
                <a:schemeClr val="dk1"/>
              </a:buClr>
              <a:buSzPts val="1400"/>
              <a:buFont typeface="Arial" panose="020B0604020202020204" pitchFamily="34" charset="0"/>
              <a:buChar char="•"/>
              <a:defRPr sz="1800" b="0" i="0" u="none" strike="noStrike" kern="1200" cap="none">
                <a:solidFill>
                  <a:schemeClr val="lt1"/>
                </a:solidFill>
                <a:latin typeface="+mn-lt"/>
                <a:ea typeface="+mn-ea"/>
                <a:cs typeface="+mn-cs"/>
                <a:sym typeface="Roboto"/>
              </a:defRPr>
            </a:lvl6pPr>
            <a:lvl7pPr marL="2971800" marR="0" lvl="6" indent="-228600" algn="l" defTabSz="914400" rtl="0" eaLnBrk="1" latinLnBrk="0" hangingPunct="1">
              <a:lnSpc>
                <a:spcPct val="90000"/>
              </a:lnSpc>
              <a:spcBef>
                <a:spcPts val="500"/>
              </a:spcBef>
              <a:spcAft>
                <a:spcPts val="0"/>
              </a:spcAft>
              <a:buClr>
                <a:schemeClr val="dk1"/>
              </a:buClr>
              <a:buSzPts val="1400"/>
              <a:buFont typeface="Arial" panose="020B0604020202020204" pitchFamily="34" charset="0"/>
              <a:buChar char="•"/>
              <a:defRPr sz="1800" b="0" i="0" u="none" strike="noStrike" kern="1200" cap="none">
                <a:solidFill>
                  <a:schemeClr val="lt1"/>
                </a:solidFill>
                <a:latin typeface="+mn-lt"/>
                <a:ea typeface="+mn-ea"/>
                <a:cs typeface="+mn-cs"/>
                <a:sym typeface="Roboto"/>
              </a:defRPr>
            </a:lvl7pPr>
            <a:lvl8pPr marL="3429000" marR="0" lvl="7" indent="-228600" algn="l" defTabSz="914400" rtl="0" eaLnBrk="1" latinLnBrk="0" hangingPunct="1">
              <a:lnSpc>
                <a:spcPct val="90000"/>
              </a:lnSpc>
              <a:spcBef>
                <a:spcPts val="500"/>
              </a:spcBef>
              <a:spcAft>
                <a:spcPts val="0"/>
              </a:spcAft>
              <a:buClr>
                <a:schemeClr val="dk1"/>
              </a:buClr>
              <a:buSzPts val="1400"/>
              <a:buFont typeface="Arial" panose="020B0604020202020204" pitchFamily="34" charset="0"/>
              <a:buChar char="•"/>
              <a:defRPr sz="1800" b="0" i="0" u="none" strike="noStrike" kern="1200" cap="none">
                <a:solidFill>
                  <a:schemeClr val="lt1"/>
                </a:solidFill>
                <a:latin typeface="+mn-lt"/>
                <a:ea typeface="+mn-ea"/>
                <a:cs typeface="+mn-cs"/>
                <a:sym typeface="Roboto"/>
              </a:defRPr>
            </a:lvl8pPr>
            <a:lvl9pPr marL="3886200" marR="0" lvl="8" indent="-228600" algn="l" defTabSz="914400" rtl="0" eaLnBrk="1" latinLnBrk="0" hangingPunct="1">
              <a:lnSpc>
                <a:spcPct val="90000"/>
              </a:lnSpc>
              <a:spcBef>
                <a:spcPts val="500"/>
              </a:spcBef>
              <a:spcAft>
                <a:spcPts val="0"/>
              </a:spcAft>
              <a:buClr>
                <a:schemeClr val="dk1"/>
              </a:buClr>
              <a:buSzPts val="1400"/>
              <a:buFont typeface="Arial" panose="020B0604020202020204" pitchFamily="34" charset="0"/>
              <a:buChar char="•"/>
              <a:defRPr sz="1800" b="0" i="0" u="none" strike="noStrike" kern="1200" cap="none">
                <a:solidFill>
                  <a:schemeClr val="lt1"/>
                </a:solidFill>
                <a:latin typeface="+mn-lt"/>
                <a:ea typeface="+mn-ea"/>
                <a:cs typeface="+mn-cs"/>
                <a:sym typeface="Roboto"/>
              </a:defRPr>
            </a:lvl9pPr>
          </a:lstStyle>
          <a:p>
            <a:pPr marL="0" indent="0" defTabSz="685800">
              <a:spcBef>
                <a:spcPts val="750"/>
              </a:spcBef>
              <a:buClr>
                <a:srgbClr val="000000"/>
              </a:buClr>
              <a:buNone/>
              <a:defRPr/>
            </a:pPr>
            <a:r>
              <a:rPr lang="en-US" sz="2100">
                <a:solidFill>
                  <a:srgbClr val="FFFFFF"/>
                </a:solidFill>
                <a:latin typeface="Arial"/>
              </a:rPr>
              <a:t> </a:t>
            </a:r>
            <a:endParaRPr lang="en-US" sz="2100" dirty="0">
              <a:solidFill>
                <a:srgbClr val="FFFFFF"/>
              </a:solidFill>
              <a:latin typeface="Arial"/>
            </a:endParaRPr>
          </a:p>
        </p:txBody>
      </p:sp>
      <p:sp>
        <p:nvSpPr>
          <p:cNvPr id="2" name="Title 1">
            <a:extLst>
              <a:ext uri="{FF2B5EF4-FFF2-40B4-BE49-F238E27FC236}">
                <a16:creationId xmlns:a16="http://schemas.microsoft.com/office/drawing/2014/main" id="{B7818471-EBA8-E0E2-4CF2-B66C56FD45BC}"/>
              </a:ext>
            </a:extLst>
          </p:cNvPr>
          <p:cNvSpPr>
            <a:spLocks noGrp="1"/>
          </p:cNvSpPr>
          <p:nvPr>
            <p:ph type="title"/>
          </p:nvPr>
        </p:nvSpPr>
        <p:spPr/>
        <p:txBody>
          <a:bodyPr>
            <a:normAutofit/>
          </a:bodyPr>
          <a:lstStyle/>
          <a:p>
            <a:r>
              <a:rPr lang="en-US" sz="2400" b="1" dirty="0">
                <a:solidFill>
                  <a:srgbClr val="293965"/>
                </a:solidFill>
              </a:rPr>
              <a:t>Accessibility and Accommodations Flowchart</a:t>
            </a:r>
            <a:endParaRPr lang="en-US" sz="2400" b="1" dirty="0"/>
          </a:p>
        </p:txBody>
      </p:sp>
      <p:sp>
        <p:nvSpPr>
          <p:cNvPr id="14" name="Rectangle 13">
            <a:extLst>
              <a:ext uri="{FF2B5EF4-FFF2-40B4-BE49-F238E27FC236}">
                <a16:creationId xmlns:a16="http://schemas.microsoft.com/office/drawing/2014/main" id="{8F5A464D-8F65-E6CA-0113-6EC643FB7DE0}"/>
              </a:ext>
              <a:ext uri="{C183D7F6-B498-43B3-948B-1728B52AA6E4}">
                <adec:decorative xmlns:adec="http://schemas.microsoft.com/office/drawing/2017/decorative" val="1"/>
              </a:ext>
            </a:extLst>
          </p:cNvPr>
          <p:cNvSpPr/>
          <p:nvPr/>
        </p:nvSpPr>
        <p:spPr>
          <a:xfrm>
            <a:off x="1" y="4929996"/>
            <a:ext cx="9144000" cy="213504"/>
          </a:xfrm>
          <a:prstGeom prst="rect">
            <a:avLst/>
          </a:prstGeom>
          <a:solidFill>
            <a:srgbClr val="CBD1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Aptos" panose="02110004020202020204"/>
            </a:endParaRPr>
          </a:p>
        </p:txBody>
      </p:sp>
      <p:sp>
        <p:nvSpPr>
          <p:cNvPr id="5" name="TextBox 4">
            <a:extLst>
              <a:ext uri="{FF2B5EF4-FFF2-40B4-BE49-F238E27FC236}">
                <a16:creationId xmlns:a16="http://schemas.microsoft.com/office/drawing/2014/main" id="{AA23840C-9D8C-B3BD-4DA3-B255A99D9FBF}"/>
              </a:ext>
            </a:extLst>
          </p:cNvPr>
          <p:cNvSpPr txBox="1"/>
          <p:nvPr/>
        </p:nvSpPr>
        <p:spPr>
          <a:xfrm>
            <a:off x="3970881" y="1680419"/>
            <a:ext cx="1180375" cy="507831"/>
          </a:xfrm>
          <a:prstGeom prst="rect">
            <a:avLst/>
          </a:prstGeom>
          <a:noFill/>
          <a:ln>
            <a:noFill/>
          </a:ln>
        </p:spPr>
        <p:txBody>
          <a:bodyPr wrap="square" rtlCol="0">
            <a:spAutoFit/>
          </a:bodyPr>
          <a:lstStyle/>
          <a:p>
            <a:pPr algn="ctr"/>
            <a:r>
              <a:rPr lang="en-US" sz="1350" b="1" dirty="0">
                <a:solidFill>
                  <a:srgbClr val="CBD1E7"/>
                </a:solidFill>
              </a:rPr>
              <a:t>UARs/ </a:t>
            </a:r>
          </a:p>
          <a:p>
            <a:pPr algn="ctr"/>
            <a:r>
              <a:rPr lang="en-US" sz="1350" b="1" dirty="0">
                <a:solidFill>
                  <a:srgbClr val="CBD1E7"/>
                </a:solidFill>
              </a:rPr>
              <a:t>SARs</a:t>
            </a:r>
          </a:p>
        </p:txBody>
      </p:sp>
      <p:sp>
        <p:nvSpPr>
          <p:cNvPr id="6" name="TextBox 5">
            <a:extLst>
              <a:ext uri="{FF2B5EF4-FFF2-40B4-BE49-F238E27FC236}">
                <a16:creationId xmlns:a16="http://schemas.microsoft.com/office/drawing/2014/main" id="{B5DD621E-091B-5B1E-B3FD-038ED7F46AC7}"/>
              </a:ext>
            </a:extLst>
          </p:cNvPr>
          <p:cNvSpPr txBox="1"/>
          <p:nvPr/>
        </p:nvSpPr>
        <p:spPr>
          <a:xfrm>
            <a:off x="3683267" y="2320731"/>
            <a:ext cx="1819800" cy="334707"/>
          </a:xfrm>
          <a:prstGeom prst="rect">
            <a:avLst/>
          </a:prstGeom>
          <a:noFill/>
        </p:spPr>
        <p:txBody>
          <a:bodyPr wrap="square" rtlCol="0">
            <a:spAutoFit/>
          </a:bodyPr>
          <a:lstStyle/>
          <a:p>
            <a:pPr algn="ctr"/>
            <a:r>
              <a:rPr lang="en-US" sz="1575" b="1" dirty="0">
                <a:solidFill>
                  <a:srgbClr val="CBD1E7"/>
                </a:solidFill>
              </a:rPr>
              <a:t>Accommodations</a:t>
            </a:r>
          </a:p>
        </p:txBody>
      </p:sp>
      <p:sp>
        <p:nvSpPr>
          <p:cNvPr id="7" name="TextBox 6">
            <a:extLst>
              <a:ext uri="{FF2B5EF4-FFF2-40B4-BE49-F238E27FC236}">
                <a16:creationId xmlns:a16="http://schemas.microsoft.com/office/drawing/2014/main" id="{CF5680E3-91BE-38E3-1DC9-9BCD444202DD}"/>
              </a:ext>
            </a:extLst>
          </p:cNvPr>
          <p:cNvSpPr txBox="1"/>
          <p:nvPr/>
        </p:nvSpPr>
        <p:spPr>
          <a:xfrm>
            <a:off x="3462206" y="2822628"/>
            <a:ext cx="2246276" cy="334707"/>
          </a:xfrm>
          <a:prstGeom prst="rect">
            <a:avLst/>
          </a:prstGeom>
          <a:noFill/>
        </p:spPr>
        <p:txBody>
          <a:bodyPr wrap="square" rtlCol="0">
            <a:spAutoFit/>
          </a:bodyPr>
          <a:lstStyle/>
          <a:p>
            <a:pPr algn="ctr"/>
            <a:r>
              <a:rPr lang="en-US" sz="1575" b="1" dirty="0">
                <a:solidFill>
                  <a:srgbClr val="CBD1E7"/>
                </a:solidFill>
              </a:rPr>
              <a:t>Accessibility Features</a:t>
            </a:r>
          </a:p>
        </p:txBody>
      </p:sp>
      <p:sp>
        <p:nvSpPr>
          <p:cNvPr id="8" name="TextBox 7">
            <a:extLst>
              <a:ext uri="{FF2B5EF4-FFF2-40B4-BE49-F238E27FC236}">
                <a16:creationId xmlns:a16="http://schemas.microsoft.com/office/drawing/2014/main" id="{0EF0F008-4DC5-0D35-44BD-C7829D913A8A}"/>
              </a:ext>
            </a:extLst>
          </p:cNvPr>
          <p:cNvSpPr txBox="1"/>
          <p:nvPr/>
        </p:nvSpPr>
        <p:spPr>
          <a:xfrm>
            <a:off x="3146400" y="3347116"/>
            <a:ext cx="2851200" cy="577081"/>
          </a:xfrm>
          <a:prstGeom prst="rect">
            <a:avLst/>
          </a:prstGeom>
          <a:noFill/>
        </p:spPr>
        <p:txBody>
          <a:bodyPr wrap="square" rtlCol="0">
            <a:spAutoFit/>
          </a:bodyPr>
          <a:lstStyle/>
          <a:p>
            <a:pPr algn="ctr"/>
            <a:r>
              <a:rPr lang="en-US" sz="1575" b="1" dirty="0">
                <a:solidFill>
                  <a:srgbClr val="CBD1E7"/>
                </a:solidFill>
              </a:rPr>
              <a:t>Administration Considerations</a:t>
            </a:r>
          </a:p>
        </p:txBody>
      </p:sp>
      <p:sp>
        <p:nvSpPr>
          <p:cNvPr id="10" name="TextBox 9">
            <a:extLst>
              <a:ext uri="{FF2B5EF4-FFF2-40B4-BE49-F238E27FC236}">
                <a16:creationId xmlns:a16="http://schemas.microsoft.com/office/drawing/2014/main" id="{9AD047FF-1699-4FA3-8B4E-B2441CCCD378}"/>
              </a:ext>
            </a:extLst>
          </p:cNvPr>
          <p:cNvSpPr txBox="1"/>
          <p:nvPr/>
        </p:nvSpPr>
        <p:spPr>
          <a:xfrm>
            <a:off x="2657700" y="4082789"/>
            <a:ext cx="3828600" cy="334707"/>
          </a:xfrm>
          <a:prstGeom prst="rect">
            <a:avLst/>
          </a:prstGeom>
          <a:noFill/>
        </p:spPr>
        <p:txBody>
          <a:bodyPr wrap="square" rtlCol="0">
            <a:spAutoFit/>
          </a:bodyPr>
          <a:lstStyle/>
          <a:p>
            <a:pPr algn="ctr"/>
            <a:r>
              <a:rPr lang="en-US" sz="1575" b="1" dirty="0">
                <a:solidFill>
                  <a:srgbClr val="CBD1E7"/>
                </a:solidFill>
              </a:rPr>
              <a:t>All Students</a:t>
            </a:r>
          </a:p>
        </p:txBody>
      </p:sp>
      <p:cxnSp>
        <p:nvCxnSpPr>
          <p:cNvPr id="11" name="Straight Connector 10">
            <a:extLst>
              <a:ext uri="{FF2B5EF4-FFF2-40B4-BE49-F238E27FC236}">
                <a16:creationId xmlns:a16="http://schemas.microsoft.com/office/drawing/2014/main" id="{54C577E8-87DF-29FA-98B2-CFC757EBB574}"/>
              </a:ext>
              <a:ext uri="{C183D7F6-B498-43B3-948B-1728B52AA6E4}">
                <adec:decorative xmlns:adec="http://schemas.microsoft.com/office/drawing/2017/decorative" val="1"/>
              </a:ext>
            </a:extLst>
          </p:cNvPr>
          <p:cNvCxnSpPr>
            <a:cxnSpLocks/>
          </p:cNvCxnSpPr>
          <p:nvPr/>
        </p:nvCxnSpPr>
        <p:spPr>
          <a:xfrm>
            <a:off x="3872803" y="2240132"/>
            <a:ext cx="1376531" cy="0"/>
          </a:xfrm>
          <a:prstGeom prst="line">
            <a:avLst/>
          </a:prstGeom>
          <a:ln>
            <a:solidFill>
              <a:srgbClr val="293965"/>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0310CD87-4F31-8516-6C23-4A1F3DBCE9EC}"/>
              </a:ext>
              <a:ext uri="{C183D7F6-B498-43B3-948B-1728B52AA6E4}">
                <adec:decorative xmlns:adec="http://schemas.microsoft.com/office/drawing/2017/decorative" val="1"/>
              </a:ext>
            </a:extLst>
          </p:cNvPr>
          <p:cNvCxnSpPr>
            <a:cxnSpLocks/>
          </p:cNvCxnSpPr>
          <p:nvPr/>
        </p:nvCxnSpPr>
        <p:spPr>
          <a:xfrm>
            <a:off x="3146400" y="3272149"/>
            <a:ext cx="2958067" cy="0"/>
          </a:xfrm>
          <a:prstGeom prst="line">
            <a:avLst/>
          </a:prstGeom>
          <a:ln>
            <a:solidFill>
              <a:srgbClr val="293965"/>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0C52C08-C9BF-6712-1396-07DD8D5657DD}"/>
              </a:ext>
              <a:ext uri="{C183D7F6-B498-43B3-948B-1728B52AA6E4}">
                <adec:decorative xmlns:adec="http://schemas.microsoft.com/office/drawing/2017/decorative" val="1"/>
              </a:ext>
            </a:extLst>
          </p:cNvPr>
          <p:cNvCxnSpPr>
            <a:cxnSpLocks/>
          </p:cNvCxnSpPr>
          <p:nvPr/>
        </p:nvCxnSpPr>
        <p:spPr>
          <a:xfrm>
            <a:off x="2657701" y="3996692"/>
            <a:ext cx="3963233" cy="0"/>
          </a:xfrm>
          <a:prstGeom prst="line">
            <a:avLst/>
          </a:prstGeom>
          <a:ln>
            <a:solidFill>
              <a:srgbClr val="293965"/>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E8A224B4-E501-90CC-9E98-62B5535DFC71}"/>
              </a:ext>
              <a:ext uri="{C183D7F6-B498-43B3-948B-1728B52AA6E4}">
                <adec:decorative xmlns:adec="http://schemas.microsoft.com/office/drawing/2017/decorative" val="1"/>
              </a:ext>
            </a:extLst>
          </p:cNvPr>
          <p:cNvCxnSpPr>
            <a:cxnSpLocks/>
          </p:cNvCxnSpPr>
          <p:nvPr/>
        </p:nvCxnSpPr>
        <p:spPr>
          <a:xfrm>
            <a:off x="3547533" y="2692182"/>
            <a:ext cx="2091267" cy="0"/>
          </a:xfrm>
          <a:prstGeom prst="line">
            <a:avLst/>
          </a:prstGeom>
          <a:ln>
            <a:solidFill>
              <a:srgbClr val="293965"/>
            </a:solidFill>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9CC3F725-8E95-BEF7-F529-372E7107396A}"/>
              </a:ext>
            </a:extLst>
          </p:cNvPr>
          <p:cNvSpPr txBox="1"/>
          <p:nvPr/>
        </p:nvSpPr>
        <p:spPr>
          <a:xfrm>
            <a:off x="7044267" y="2087312"/>
            <a:ext cx="1244600" cy="1649169"/>
          </a:xfrm>
          <a:prstGeom prst="rect">
            <a:avLst/>
          </a:prstGeom>
          <a:noFill/>
        </p:spPr>
        <p:txBody>
          <a:bodyPr wrap="square">
            <a:spAutoFit/>
          </a:bodyPr>
          <a:lstStyle/>
          <a:p>
            <a:pPr>
              <a:lnSpc>
                <a:spcPct val="90000"/>
              </a:lnSpc>
              <a:spcBef>
                <a:spcPts val="750"/>
              </a:spcBef>
              <a:defRPr/>
            </a:pPr>
            <a:r>
              <a:rPr lang="en-US" sz="1500" b="1" i="1" u="sng" dirty="0">
                <a:solidFill>
                  <a:srgbClr val="000000"/>
                </a:solidFill>
              </a:rPr>
              <a:t>May </a:t>
            </a:r>
            <a:r>
              <a:rPr lang="en-US" sz="1500" dirty="0">
                <a:solidFill>
                  <a:srgbClr val="000000"/>
                </a:solidFill>
              </a:rPr>
              <a:t>include students with active IEP/504/LIEP (but not required)</a:t>
            </a:r>
          </a:p>
          <a:p>
            <a:pPr defTabSz="685800">
              <a:lnSpc>
                <a:spcPct val="90000"/>
              </a:lnSpc>
              <a:spcBef>
                <a:spcPts val="750"/>
              </a:spcBef>
              <a:defRPr/>
            </a:pPr>
            <a:endParaRPr lang="en-US" sz="1500" dirty="0">
              <a:solidFill>
                <a:prstClr val="black"/>
              </a:solidFill>
              <a:latin typeface="Arial"/>
              <a:cs typeface="Arial"/>
            </a:endParaRPr>
          </a:p>
        </p:txBody>
      </p:sp>
      <p:sp>
        <p:nvSpPr>
          <p:cNvPr id="27" name="TextBox 26">
            <a:extLst>
              <a:ext uri="{FF2B5EF4-FFF2-40B4-BE49-F238E27FC236}">
                <a16:creationId xmlns:a16="http://schemas.microsoft.com/office/drawing/2014/main" id="{8B77FD4F-7DE8-1449-1997-71C97557CB01}"/>
              </a:ext>
            </a:extLst>
          </p:cNvPr>
          <p:cNvSpPr txBox="1"/>
          <p:nvPr/>
        </p:nvSpPr>
        <p:spPr>
          <a:xfrm>
            <a:off x="870443" y="2295061"/>
            <a:ext cx="1376531" cy="1441420"/>
          </a:xfrm>
          <a:prstGeom prst="rect">
            <a:avLst/>
          </a:prstGeom>
          <a:noFill/>
        </p:spPr>
        <p:txBody>
          <a:bodyPr wrap="square">
            <a:spAutoFit/>
          </a:bodyPr>
          <a:lstStyle/>
          <a:p>
            <a:pPr>
              <a:lnSpc>
                <a:spcPct val="90000"/>
              </a:lnSpc>
              <a:spcBef>
                <a:spcPts val="750"/>
              </a:spcBef>
              <a:defRPr/>
            </a:pPr>
            <a:r>
              <a:rPr lang="en-US" sz="1500" dirty="0">
                <a:solidFill>
                  <a:srgbClr val="000000"/>
                </a:solidFill>
              </a:rPr>
              <a:t>Students </a:t>
            </a:r>
            <a:r>
              <a:rPr lang="en-US" sz="1500" b="1" i="1" u="sng" dirty="0">
                <a:solidFill>
                  <a:srgbClr val="000000"/>
                </a:solidFill>
              </a:rPr>
              <a:t>must </a:t>
            </a:r>
            <a:r>
              <a:rPr lang="en-US" sz="1500" dirty="0">
                <a:solidFill>
                  <a:srgbClr val="000000"/>
                </a:solidFill>
              </a:rPr>
              <a:t> receive LIEP instructional practices </a:t>
            </a:r>
          </a:p>
          <a:p>
            <a:pPr defTabSz="685800">
              <a:lnSpc>
                <a:spcPct val="90000"/>
              </a:lnSpc>
              <a:spcBef>
                <a:spcPts val="750"/>
              </a:spcBef>
              <a:defRPr/>
            </a:pPr>
            <a:endParaRPr lang="en-US" sz="1500" dirty="0">
              <a:solidFill>
                <a:prstClr val="black"/>
              </a:solidFill>
              <a:latin typeface="Arial"/>
              <a:cs typeface="Arial"/>
            </a:endParaRPr>
          </a:p>
        </p:txBody>
      </p:sp>
      <p:sp>
        <p:nvSpPr>
          <p:cNvPr id="28" name="TextBox 27">
            <a:extLst>
              <a:ext uri="{FF2B5EF4-FFF2-40B4-BE49-F238E27FC236}">
                <a16:creationId xmlns:a16="http://schemas.microsoft.com/office/drawing/2014/main" id="{26D0D745-6463-ABE8-CD43-F316E783FBFC}"/>
              </a:ext>
            </a:extLst>
          </p:cNvPr>
          <p:cNvSpPr txBox="1"/>
          <p:nvPr/>
        </p:nvSpPr>
        <p:spPr>
          <a:xfrm>
            <a:off x="2163366" y="1206984"/>
            <a:ext cx="1059620" cy="1233671"/>
          </a:xfrm>
          <a:prstGeom prst="rect">
            <a:avLst/>
          </a:prstGeom>
          <a:noFill/>
        </p:spPr>
        <p:txBody>
          <a:bodyPr wrap="square">
            <a:spAutoFit/>
          </a:bodyPr>
          <a:lstStyle/>
          <a:p>
            <a:pPr>
              <a:lnSpc>
                <a:spcPct val="90000"/>
              </a:lnSpc>
              <a:spcBef>
                <a:spcPts val="750"/>
              </a:spcBef>
              <a:defRPr/>
            </a:pPr>
            <a:r>
              <a:rPr lang="en-US" sz="1500" dirty="0">
                <a:solidFill>
                  <a:srgbClr val="000000"/>
                </a:solidFill>
              </a:rPr>
              <a:t>Students </a:t>
            </a:r>
            <a:r>
              <a:rPr lang="en-US" sz="1500" b="1" i="1" u="sng" dirty="0">
                <a:solidFill>
                  <a:srgbClr val="000000"/>
                </a:solidFill>
              </a:rPr>
              <a:t>must </a:t>
            </a:r>
            <a:r>
              <a:rPr lang="en-US" sz="1500" dirty="0">
                <a:solidFill>
                  <a:srgbClr val="000000"/>
                </a:solidFill>
              </a:rPr>
              <a:t>have an active IEP/504</a:t>
            </a:r>
          </a:p>
          <a:p>
            <a:pPr defTabSz="685800">
              <a:lnSpc>
                <a:spcPct val="90000"/>
              </a:lnSpc>
              <a:spcBef>
                <a:spcPts val="750"/>
              </a:spcBef>
              <a:defRPr/>
            </a:pPr>
            <a:endParaRPr lang="en-US" sz="1500" dirty="0">
              <a:solidFill>
                <a:prstClr val="black"/>
              </a:solidFill>
              <a:latin typeface="Arial"/>
              <a:cs typeface="Arial"/>
            </a:endParaRPr>
          </a:p>
        </p:txBody>
      </p:sp>
      <p:cxnSp>
        <p:nvCxnSpPr>
          <p:cNvPr id="29" name="Straight Arrow Connector 28">
            <a:extLst>
              <a:ext uri="{FF2B5EF4-FFF2-40B4-BE49-F238E27FC236}">
                <a16:creationId xmlns:a16="http://schemas.microsoft.com/office/drawing/2014/main" id="{D1E96E35-4E26-95C7-EFBC-2902C927795B}"/>
              </a:ext>
              <a:ext uri="{C183D7F6-B498-43B3-948B-1728B52AA6E4}">
                <adec:decorative xmlns:adec="http://schemas.microsoft.com/office/drawing/2017/decorative" val="1"/>
              </a:ext>
            </a:extLst>
          </p:cNvPr>
          <p:cNvCxnSpPr>
            <a:cxnSpLocks/>
          </p:cNvCxnSpPr>
          <p:nvPr/>
        </p:nvCxnSpPr>
        <p:spPr>
          <a:xfrm>
            <a:off x="3288912" y="1750025"/>
            <a:ext cx="317270" cy="656680"/>
          </a:xfrm>
          <a:prstGeom prst="straightConnector1">
            <a:avLst/>
          </a:prstGeom>
          <a:ln w="28575">
            <a:solidFill>
              <a:srgbClr val="455FA9"/>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811C2BB0-E662-869D-F764-1D92D3309E1B}"/>
              </a:ext>
              <a:ext uri="{C183D7F6-B498-43B3-948B-1728B52AA6E4}">
                <adec:decorative xmlns:adec="http://schemas.microsoft.com/office/drawing/2017/decorative" val="1"/>
              </a:ext>
            </a:extLst>
          </p:cNvPr>
          <p:cNvCxnSpPr>
            <a:cxnSpLocks/>
          </p:cNvCxnSpPr>
          <p:nvPr/>
        </p:nvCxnSpPr>
        <p:spPr>
          <a:xfrm>
            <a:off x="3281890" y="1755976"/>
            <a:ext cx="531287" cy="38397"/>
          </a:xfrm>
          <a:prstGeom prst="straightConnector1">
            <a:avLst/>
          </a:prstGeom>
          <a:ln w="28575">
            <a:solidFill>
              <a:srgbClr val="455FA9"/>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6854554D-8BB5-3427-2209-E3832BEB7C09}"/>
              </a:ext>
              <a:ext uri="{C183D7F6-B498-43B3-948B-1728B52AA6E4}">
                <adec:decorative xmlns:adec="http://schemas.microsoft.com/office/drawing/2017/decorative" val="1"/>
              </a:ext>
            </a:extLst>
          </p:cNvPr>
          <p:cNvCxnSpPr>
            <a:cxnSpLocks/>
          </p:cNvCxnSpPr>
          <p:nvPr/>
        </p:nvCxnSpPr>
        <p:spPr>
          <a:xfrm>
            <a:off x="2331447" y="2476542"/>
            <a:ext cx="957465" cy="0"/>
          </a:xfrm>
          <a:prstGeom prst="straightConnector1">
            <a:avLst/>
          </a:prstGeom>
          <a:ln w="28575">
            <a:solidFill>
              <a:srgbClr val="455FA9"/>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C17A992C-4237-251A-A4B3-A26100508563}"/>
              </a:ext>
              <a:ext uri="{C183D7F6-B498-43B3-948B-1728B52AA6E4}">
                <adec:decorative xmlns:adec="http://schemas.microsoft.com/office/drawing/2017/decorative" val="1"/>
              </a:ext>
            </a:extLst>
          </p:cNvPr>
          <p:cNvCxnSpPr>
            <a:cxnSpLocks/>
          </p:cNvCxnSpPr>
          <p:nvPr/>
        </p:nvCxnSpPr>
        <p:spPr>
          <a:xfrm flipH="1">
            <a:off x="6127808" y="2797428"/>
            <a:ext cx="632431" cy="144716"/>
          </a:xfrm>
          <a:prstGeom prst="straightConnector1">
            <a:avLst/>
          </a:prstGeom>
          <a:ln w="28575">
            <a:solidFill>
              <a:srgbClr val="455FA9"/>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1CD18464-7B8C-1E1C-5EDC-3DAECC4D5632}"/>
              </a:ext>
              <a:ext uri="{C183D7F6-B498-43B3-948B-1728B52AA6E4}">
                <adec:decorative xmlns:adec="http://schemas.microsoft.com/office/drawing/2017/decorative" val="1"/>
              </a:ext>
            </a:extLst>
          </p:cNvPr>
          <p:cNvCxnSpPr>
            <a:cxnSpLocks/>
          </p:cNvCxnSpPr>
          <p:nvPr/>
        </p:nvCxnSpPr>
        <p:spPr>
          <a:xfrm flipH="1">
            <a:off x="6504400" y="2797429"/>
            <a:ext cx="250749" cy="711332"/>
          </a:xfrm>
          <a:prstGeom prst="straightConnector1">
            <a:avLst/>
          </a:prstGeom>
          <a:ln w="28575">
            <a:solidFill>
              <a:srgbClr val="455FA9"/>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148717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1E1850-86FB-D22B-8035-F8E0800753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035DF5-459E-A983-8842-B22357CBA3F8}"/>
              </a:ext>
            </a:extLst>
          </p:cNvPr>
          <p:cNvSpPr>
            <a:spLocks noGrp="1"/>
          </p:cNvSpPr>
          <p:nvPr>
            <p:ph type="title"/>
          </p:nvPr>
        </p:nvSpPr>
        <p:spPr/>
        <p:txBody>
          <a:bodyPr>
            <a:normAutofit/>
          </a:bodyPr>
          <a:lstStyle/>
          <a:p>
            <a:r>
              <a:rPr lang="en-US" sz="2400" b="1" dirty="0">
                <a:solidFill>
                  <a:srgbClr val="293965"/>
                </a:solidFill>
              </a:rPr>
              <a:t>IEP and 504 Alignment</a:t>
            </a:r>
            <a:endParaRPr lang="en-US" sz="2400" b="1" dirty="0"/>
          </a:p>
        </p:txBody>
      </p:sp>
      <p:sp>
        <p:nvSpPr>
          <p:cNvPr id="9" name="Content Placeholder 8">
            <a:extLst>
              <a:ext uri="{FF2B5EF4-FFF2-40B4-BE49-F238E27FC236}">
                <a16:creationId xmlns:a16="http://schemas.microsoft.com/office/drawing/2014/main" id="{CE141DD1-0E4E-DA0B-51A2-50AC7F3032B4}"/>
              </a:ext>
            </a:extLst>
          </p:cNvPr>
          <p:cNvSpPr>
            <a:spLocks noGrp="1"/>
          </p:cNvSpPr>
          <p:nvPr>
            <p:ph idx="1"/>
          </p:nvPr>
        </p:nvSpPr>
        <p:spPr/>
        <p:txBody>
          <a:bodyPr vert="horz" wrap="square" lIns="68580" tIns="34290" rIns="68580" bIns="34290" rtlCol="0" anchor="t" anchorCtr="0" compatLnSpc="1">
            <a:normAutofit/>
          </a:bodyPr>
          <a:lstStyle/>
          <a:p>
            <a:r>
              <a:rPr lang="en-US" sz="1500" dirty="0"/>
              <a:t>Students must have an </a:t>
            </a:r>
            <a:r>
              <a:rPr lang="en-US" sz="1500" b="1" u="sng" dirty="0"/>
              <a:t>active</a:t>
            </a:r>
            <a:r>
              <a:rPr lang="en-US" sz="1500" dirty="0"/>
              <a:t> IEP or 504 plan or be in an LIEP to receive accommodations on state assessments</a:t>
            </a:r>
          </a:p>
          <a:p>
            <a:pPr lvl="1"/>
            <a:r>
              <a:rPr lang="en-US" sz="1200" dirty="0">
                <a:latin typeface="Arial"/>
                <a:cs typeface="Arial"/>
              </a:rPr>
              <a:t>Must be a direct, documented connection between the student’s disability or language proficiency and the ability to access the test</a:t>
            </a:r>
          </a:p>
          <a:p>
            <a:pPr lvl="1"/>
            <a:r>
              <a:rPr lang="en-US" sz="1200" dirty="0">
                <a:latin typeface="Arial"/>
                <a:cs typeface="Arial"/>
              </a:rPr>
              <a:t>Students should be receiving instruction to improve independence of access and mitigate the issue</a:t>
            </a:r>
          </a:p>
          <a:p>
            <a:r>
              <a:rPr lang="en-US" sz="1500" dirty="0"/>
              <a:t>State assessment accommodations must align with the allowable accommodations for each assessment (see </a:t>
            </a:r>
            <a:r>
              <a:rPr lang="en-US" sz="1500" dirty="0">
                <a:hlinkClick r:id="rId3"/>
              </a:rPr>
              <a:t>Accommodation Crosswalk</a:t>
            </a:r>
            <a:r>
              <a:rPr lang="en-US" sz="1500" dirty="0"/>
              <a:t>)</a:t>
            </a:r>
          </a:p>
          <a:p>
            <a:r>
              <a:rPr lang="en-US" sz="1500" dirty="0"/>
              <a:t>Work with SPED teams to ensure IEPs and 504 plans are accurate and up to date</a:t>
            </a:r>
          </a:p>
          <a:p>
            <a:r>
              <a:rPr lang="en-US" sz="1500" dirty="0"/>
              <a:t>If a student no longer uses an accommodation in the classroom, the team should consider removing it from the IEP or 504 plan</a:t>
            </a:r>
          </a:p>
          <a:p>
            <a:endParaRPr lang="en-US" sz="1500" dirty="0"/>
          </a:p>
        </p:txBody>
      </p:sp>
      <p:sp>
        <p:nvSpPr>
          <p:cNvPr id="14" name="Rectangle 13">
            <a:extLst>
              <a:ext uri="{FF2B5EF4-FFF2-40B4-BE49-F238E27FC236}">
                <a16:creationId xmlns:a16="http://schemas.microsoft.com/office/drawing/2014/main" id="{808DE037-1A25-4755-CA9B-C8B077DDBAEE}"/>
              </a:ext>
              <a:ext uri="{C183D7F6-B498-43B3-948B-1728B52AA6E4}">
                <adec:decorative xmlns:adec="http://schemas.microsoft.com/office/drawing/2017/decorative" val="1"/>
              </a:ext>
            </a:extLst>
          </p:cNvPr>
          <p:cNvSpPr/>
          <p:nvPr/>
        </p:nvSpPr>
        <p:spPr>
          <a:xfrm>
            <a:off x="1" y="4929996"/>
            <a:ext cx="9144000" cy="213504"/>
          </a:xfrm>
          <a:prstGeom prst="rect">
            <a:avLst/>
          </a:prstGeom>
          <a:solidFill>
            <a:srgbClr val="CBD1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Aptos" panose="02110004020202020204"/>
            </a:endParaRPr>
          </a:p>
        </p:txBody>
      </p:sp>
    </p:spTree>
    <p:extLst>
      <p:ext uri="{BB962C8B-B14F-4D97-AF65-F5344CB8AC3E}">
        <p14:creationId xmlns:p14="http://schemas.microsoft.com/office/powerpoint/2010/main" val="4146101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595B9-A7CC-2C2D-5A4D-A5C2133AF2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283936-844A-8371-30BB-61254031715D}"/>
              </a:ext>
            </a:extLst>
          </p:cNvPr>
          <p:cNvSpPr>
            <a:spLocks noGrp="1"/>
          </p:cNvSpPr>
          <p:nvPr>
            <p:ph type="title"/>
          </p:nvPr>
        </p:nvSpPr>
        <p:spPr>
          <a:xfrm>
            <a:off x="476249" y="434350"/>
            <a:ext cx="6775722" cy="994172"/>
          </a:xfrm>
        </p:spPr>
        <p:txBody>
          <a:bodyPr>
            <a:normAutofit/>
          </a:bodyPr>
          <a:lstStyle/>
          <a:p>
            <a:r>
              <a:rPr lang="en-US" sz="2400" b="1" dirty="0">
                <a:solidFill>
                  <a:srgbClr val="293965"/>
                </a:solidFill>
                <a:latin typeface="Arial" panose="020B0604020202020204" pitchFamily="34" charset="0"/>
                <a:cs typeface="Arial" panose="020B0604020202020204" pitchFamily="34" charset="0"/>
              </a:rPr>
              <a:t>Responsibilities for Accommodations</a:t>
            </a:r>
            <a:endParaRPr lang="en-US" sz="240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79419CB1-046C-E335-5AC4-DBDA1FF566E7}"/>
              </a:ext>
            </a:extLst>
          </p:cNvPr>
          <p:cNvSpPr>
            <a:spLocks noGrp="1"/>
          </p:cNvSpPr>
          <p:nvPr>
            <p:ph sz="half" idx="1"/>
          </p:nvPr>
        </p:nvSpPr>
        <p:spPr>
          <a:xfrm>
            <a:off x="476249" y="1268016"/>
            <a:ext cx="8191503" cy="3484738"/>
          </a:xfrm>
        </p:spPr>
        <p:txBody>
          <a:bodyPr>
            <a:normAutofit/>
          </a:bodyPr>
          <a:lstStyle/>
          <a:p>
            <a:pPr marL="0" indent="0">
              <a:buNone/>
            </a:pPr>
            <a:r>
              <a:rPr lang="en-US" sz="1500" dirty="0">
                <a:latin typeface="Arial" panose="020B0604020202020204" pitchFamily="34" charset="0"/>
                <a:cs typeface="Arial" panose="020B0604020202020204" pitchFamily="34" charset="0"/>
              </a:rPr>
              <a:t>The student’s IEP, 504 or ELD team:</a:t>
            </a:r>
          </a:p>
          <a:p>
            <a:r>
              <a:rPr lang="en-US" sz="1500" dirty="0">
                <a:latin typeface="Arial" panose="020B0604020202020204" pitchFamily="34" charset="0"/>
                <a:cs typeface="Arial" panose="020B0604020202020204" pitchFamily="34" charset="0"/>
              </a:rPr>
              <a:t>Determines the student’s need for each accommodation on an individual basis</a:t>
            </a:r>
          </a:p>
          <a:p>
            <a:r>
              <a:rPr lang="en-US" sz="1500" dirty="0">
                <a:latin typeface="Arial" panose="020B0604020202020204" pitchFamily="34" charset="0"/>
                <a:cs typeface="Arial" panose="020B0604020202020204" pitchFamily="34" charset="0"/>
              </a:rPr>
              <a:t>Documents each accommodation in a formal IEP/504 plan or LIEP instructional practices</a:t>
            </a:r>
          </a:p>
          <a:p>
            <a:r>
              <a:rPr lang="en-US" sz="1500" dirty="0">
                <a:latin typeface="Arial" panose="020B0604020202020204" pitchFamily="34" charset="0"/>
                <a:cs typeface="Arial" panose="020B0604020202020204" pitchFamily="34" charset="0"/>
              </a:rPr>
              <a:t>Evaluates each accommodation regularly based on need and effectiveness</a:t>
            </a:r>
          </a:p>
          <a:p>
            <a:r>
              <a:rPr lang="en-US" sz="1500" dirty="0">
                <a:latin typeface="Arial" panose="020B0604020202020204" pitchFamily="34" charset="0"/>
                <a:cs typeface="Arial" panose="020B0604020202020204" pitchFamily="34" charset="0"/>
              </a:rPr>
              <a:t>Ensures the student uses the accommodation </a:t>
            </a:r>
            <a:r>
              <a:rPr lang="en-US" sz="1500" b="1" dirty="0">
                <a:latin typeface="Arial" panose="020B0604020202020204" pitchFamily="34" charset="0"/>
                <a:cs typeface="Arial" panose="020B0604020202020204" pitchFamily="34" charset="0"/>
              </a:rPr>
              <a:t>more than 55% </a:t>
            </a:r>
            <a:r>
              <a:rPr lang="en-US" sz="1500" dirty="0">
                <a:latin typeface="Arial" panose="020B0604020202020204" pitchFamily="34" charset="0"/>
                <a:cs typeface="Arial" panose="020B0604020202020204" pitchFamily="34" charset="0"/>
              </a:rPr>
              <a:t>of the time during instruction, classroom assessment, and benchmark assessment</a:t>
            </a:r>
          </a:p>
          <a:p>
            <a:r>
              <a:rPr lang="en-US" sz="1500" dirty="0">
                <a:latin typeface="Arial" panose="020B0604020202020204" pitchFamily="34" charset="0"/>
                <a:cs typeface="Arial" panose="020B0604020202020204" pitchFamily="34" charset="0"/>
              </a:rPr>
              <a:t>Ensures the identified assessment accommodations are aligned to </a:t>
            </a:r>
            <a:r>
              <a:rPr lang="en-US" sz="1500" b="1" dirty="0">
                <a:latin typeface="Arial" panose="020B0604020202020204" pitchFamily="34" charset="0"/>
                <a:cs typeface="Arial" panose="020B0604020202020204" pitchFamily="34" charset="0"/>
              </a:rPr>
              <a:t>allowable</a:t>
            </a:r>
            <a:r>
              <a:rPr lang="en-US" sz="1500" dirty="0">
                <a:latin typeface="Arial" panose="020B0604020202020204" pitchFamily="34" charset="0"/>
                <a:cs typeface="Arial" panose="020B0604020202020204" pitchFamily="34" charset="0"/>
              </a:rPr>
              <a:t> assessment accommodations</a:t>
            </a:r>
          </a:p>
          <a:p>
            <a:endParaRPr lang="en-US" sz="1500" dirty="0"/>
          </a:p>
        </p:txBody>
      </p:sp>
    </p:spTree>
    <p:extLst>
      <p:ext uri="{BB962C8B-B14F-4D97-AF65-F5344CB8AC3E}">
        <p14:creationId xmlns:p14="http://schemas.microsoft.com/office/powerpoint/2010/main" val="16937859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F2C89E-B303-59F2-B36E-6F4125D9AC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627911-0DD1-1550-4E17-F2080A5F0C91}"/>
              </a:ext>
            </a:extLst>
          </p:cNvPr>
          <p:cNvSpPr>
            <a:spLocks noGrp="1"/>
          </p:cNvSpPr>
          <p:nvPr>
            <p:ph type="title"/>
          </p:nvPr>
        </p:nvSpPr>
        <p:spPr/>
        <p:txBody>
          <a:bodyPr>
            <a:normAutofit/>
          </a:bodyPr>
          <a:lstStyle/>
          <a:p>
            <a:r>
              <a:rPr lang="en-US" sz="2400" b="1" dirty="0">
                <a:solidFill>
                  <a:srgbClr val="293965"/>
                </a:solidFill>
              </a:rPr>
              <a:t>Appropriate Use of Accommodations</a:t>
            </a:r>
            <a:endParaRPr lang="en-US" sz="2400" b="1" dirty="0"/>
          </a:p>
        </p:txBody>
      </p:sp>
      <p:sp>
        <p:nvSpPr>
          <p:cNvPr id="9" name="Content Placeholder 8">
            <a:extLst>
              <a:ext uri="{FF2B5EF4-FFF2-40B4-BE49-F238E27FC236}">
                <a16:creationId xmlns:a16="http://schemas.microsoft.com/office/drawing/2014/main" id="{9BCCCD36-300C-3214-9061-91BF67BF3624}"/>
              </a:ext>
            </a:extLst>
          </p:cNvPr>
          <p:cNvSpPr>
            <a:spLocks noGrp="1"/>
          </p:cNvSpPr>
          <p:nvPr>
            <p:ph idx="1"/>
          </p:nvPr>
        </p:nvSpPr>
        <p:spPr/>
        <p:txBody>
          <a:bodyPr vert="horz" wrap="square" lIns="68580" tIns="34290" rIns="68580" bIns="34290" rtlCol="0" anchor="t" anchorCtr="0" compatLnSpc="1">
            <a:normAutofit/>
          </a:bodyPr>
          <a:lstStyle/>
          <a:p>
            <a:r>
              <a:rPr lang="en-US" sz="1500" dirty="0"/>
              <a:t>The student routinely uses the accommodations for both classroom instruction and assessment (at least 55% or greater)</a:t>
            </a:r>
          </a:p>
          <a:p>
            <a:r>
              <a:rPr lang="en-US" sz="1500" dirty="0"/>
              <a:t>Students should be receiving instruction to improve independence of access and mitigate the issue</a:t>
            </a:r>
          </a:p>
          <a:p>
            <a:r>
              <a:rPr lang="en-US" sz="1500" dirty="0"/>
              <a:t>The accommodations do not change what the assessment measures</a:t>
            </a:r>
          </a:p>
          <a:p>
            <a:r>
              <a:rPr lang="en-US" sz="1500" dirty="0"/>
              <a:t>The accommodations should be consistent with what the student uses throughout the year to access instruction and assessment</a:t>
            </a:r>
          </a:p>
          <a:p>
            <a:r>
              <a:rPr lang="en-US" sz="1500" dirty="0"/>
              <a:t>Students are </a:t>
            </a:r>
            <a:r>
              <a:rPr lang="en-US" sz="1500" b="1" dirty="0"/>
              <a:t>practiced and proficient </a:t>
            </a:r>
            <a:r>
              <a:rPr lang="en-US" sz="1500" dirty="0"/>
              <a:t>with the accommodation</a:t>
            </a:r>
          </a:p>
          <a:p>
            <a:pPr lvl="1"/>
            <a:r>
              <a:rPr lang="en-US" sz="1200" dirty="0">
                <a:latin typeface="Arial"/>
                <a:cs typeface="Arial"/>
              </a:rPr>
              <a:t>They are not being tested on using the accommodation; they are being tested on the content </a:t>
            </a:r>
          </a:p>
        </p:txBody>
      </p:sp>
      <p:sp>
        <p:nvSpPr>
          <p:cNvPr id="14" name="Rectangle 13">
            <a:extLst>
              <a:ext uri="{FF2B5EF4-FFF2-40B4-BE49-F238E27FC236}">
                <a16:creationId xmlns:a16="http://schemas.microsoft.com/office/drawing/2014/main" id="{59320E81-1973-AE99-09CB-00252FBAF3A7}"/>
              </a:ext>
              <a:ext uri="{C183D7F6-B498-43B3-948B-1728B52AA6E4}">
                <adec:decorative xmlns:adec="http://schemas.microsoft.com/office/drawing/2017/decorative" val="1"/>
              </a:ext>
            </a:extLst>
          </p:cNvPr>
          <p:cNvSpPr/>
          <p:nvPr/>
        </p:nvSpPr>
        <p:spPr>
          <a:xfrm>
            <a:off x="1" y="4929996"/>
            <a:ext cx="9144000" cy="213504"/>
          </a:xfrm>
          <a:prstGeom prst="rect">
            <a:avLst/>
          </a:prstGeom>
          <a:solidFill>
            <a:srgbClr val="CBD1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Aptos" panose="02110004020202020204"/>
            </a:endParaRPr>
          </a:p>
        </p:txBody>
      </p:sp>
    </p:spTree>
    <p:extLst>
      <p:ext uri="{BB962C8B-B14F-4D97-AF65-F5344CB8AC3E}">
        <p14:creationId xmlns:p14="http://schemas.microsoft.com/office/powerpoint/2010/main" val="32105790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EC56E4-775B-8DCB-A811-741B0094C6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53C51A-FD3B-FC9B-5D4C-C9221F227CF0}"/>
              </a:ext>
            </a:extLst>
          </p:cNvPr>
          <p:cNvSpPr>
            <a:spLocks noGrp="1"/>
          </p:cNvSpPr>
          <p:nvPr>
            <p:ph type="title"/>
          </p:nvPr>
        </p:nvSpPr>
        <p:spPr/>
        <p:txBody>
          <a:bodyPr>
            <a:normAutofit/>
          </a:bodyPr>
          <a:lstStyle/>
          <a:p>
            <a:r>
              <a:rPr lang="en-US" sz="2400" b="1" dirty="0">
                <a:solidFill>
                  <a:srgbClr val="293965"/>
                </a:solidFill>
              </a:rPr>
              <a:t>Inappropriate Use of Accommodations</a:t>
            </a:r>
            <a:endParaRPr lang="en-US" sz="2400" b="1" dirty="0"/>
          </a:p>
        </p:txBody>
      </p:sp>
      <p:sp>
        <p:nvSpPr>
          <p:cNvPr id="4" name="Content Placeholder 3">
            <a:extLst>
              <a:ext uri="{FF2B5EF4-FFF2-40B4-BE49-F238E27FC236}">
                <a16:creationId xmlns:a16="http://schemas.microsoft.com/office/drawing/2014/main" id="{F43C3EAE-A3F2-0906-8AFF-9E35C16CD215}"/>
              </a:ext>
            </a:extLst>
          </p:cNvPr>
          <p:cNvSpPr>
            <a:spLocks noGrp="1"/>
          </p:cNvSpPr>
          <p:nvPr>
            <p:ph sz="half" idx="2"/>
          </p:nvPr>
        </p:nvSpPr>
        <p:spPr>
          <a:xfrm>
            <a:off x="628650" y="1366837"/>
            <a:ext cx="8072110" cy="3263504"/>
          </a:xfrm>
        </p:spPr>
        <p:txBody>
          <a:bodyPr vert="horz" wrap="square" lIns="68580" tIns="34290" rIns="68580" bIns="34290" rtlCol="0" anchor="t" anchorCtr="0" compatLnSpc="1">
            <a:normAutofit/>
          </a:bodyPr>
          <a:lstStyle/>
          <a:p>
            <a:pPr marL="0" indent="0">
              <a:buNone/>
            </a:pPr>
            <a:r>
              <a:rPr lang="en-US" sz="1500" dirty="0"/>
              <a:t>Accommodations must not be:</a:t>
            </a:r>
          </a:p>
          <a:p>
            <a:r>
              <a:rPr lang="en-US" sz="1500" dirty="0"/>
              <a:t>Provided without regular evaluation and evidence of use and effectiveness</a:t>
            </a:r>
          </a:p>
          <a:p>
            <a:r>
              <a:rPr lang="en-US" sz="1500" dirty="0"/>
              <a:t>Implemented by disability label or identification through LIEP </a:t>
            </a:r>
          </a:p>
          <a:p>
            <a:r>
              <a:rPr lang="en-US" sz="1500" dirty="0"/>
              <a:t>Implemented by class placement or groups within a class</a:t>
            </a:r>
          </a:p>
          <a:p>
            <a:r>
              <a:rPr lang="en-US" sz="1500" dirty="0"/>
              <a:t>Used only for assessment purposes</a:t>
            </a:r>
          </a:p>
          <a:p>
            <a:r>
              <a:rPr lang="en-US" sz="1500" dirty="0"/>
              <a:t>Selected “just in case” </a:t>
            </a:r>
          </a:p>
          <a:p>
            <a:r>
              <a:rPr lang="en-US" sz="1500" dirty="0"/>
              <a:t>Used for the convenience of staff or schedule</a:t>
            </a:r>
          </a:p>
          <a:p>
            <a:r>
              <a:rPr lang="en-US" sz="1500" dirty="0"/>
              <a:t>Assigned because they are instructed to do so</a:t>
            </a:r>
          </a:p>
          <a:p>
            <a:r>
              <a:rPr lang="en-US" sz="1500" dirty="0"/>
              <a:t>Used for the first time on the day of the test</a:t>
            </a:r>
          </a:p>
        </p:txBody>
      </p:sp>
      <p:sp>
        <p:nvSpPr>
          <p:cNvPr id="5" name="Rectangle 4">
            <a:extLst>
              <a:ext uri="{FF2B5EF4-FFF2-40B4-BE49-F238E27FC236}">
                <a16:creationId xmlns:a16="http://schemas.microsoft.com/office/drawing/2014/main" id="{70DC1AA1-6B9C-1C58-B76A-E9604F3DE6F3}"/>
              </a:ext>
              <a:ext uri="{C183D7F6-B498-43B3-948B-1728B52AA6E4}">
                <adec:decorative xmlns:adec="http://schemas.microsoft.com/office/drawing/2017/decorative" val="1"/>
              </a:ext>
            </a:extLst>
          </p:cNvPr>
          <p:cNvSpPr/>
          <p:nvPr/>
        </p:nvSpPr>
        <p:spPr>
          <a:xfrm>
            <a:off x="1" y="4929996"/>
            <a:ext cx="9144000" cy="213504"/>
          </a:xfrm>
          <a:prstGeom prst="rect">
            <a:avLst/>
          </a:prstGeom>
          <a:solidFill>
            <a:srgbClr val="455FA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Aptos" panose="02110004020202020204"/>
            </a:endParaRPr>
          </a:p>
        </p:txBody>
      </p:sp>
    </p:spTree>
    <p:extLst>
      <p:ext uri="{BB962C8B-B14F-4D97-AF65-F5344CB8AC3E}">
        <p14:creationId xmlns:p14="http://schemas.microsoft.com/office/powerpoint/2010/main" val="8149955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121AD0-162D-FE50-740D-59C58B6017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BB07CC-4195-F1CA-609F-55C2C94F0821}"/>
              </a:ext>
            </a:extLst>
          </p:cNvPr>
          <p:cNvSpPr>
            <a:spLocks noGrp="1"/>
          </p:cNvSpPr>
          <p:nvPr>
            <p:ph type="title"/>
          </p:nvPr>
        </p:nvSpPr>
        <p:spPr/>
        <p:txBody>
          <a:bodyPr>
            <a:normAutofit fontScale="90000"/>
          </a:bodyPr>
          <a:lstStyle/>
          <a:p>
            <a:r>
              <a:rPr lang="en-US" sz="2400" b="1" dirty="0">
                <a:solidFill>
                  <a:srgbClr val="293965"/>
                </a:solidFill>
              </a:rPr>
              <a:t>Allowable vs. Non-Allowable Accommodations and Modifications</a:t>
            </a:r>
            <a:endParaRPr lang="en-US" sz="2400" b="1" dirty="0"/>
          </a:p>
        </p:txBody>
      </p:sp>
      <p:sp>
        <p:nvSpPr>
          <p:cNvPr id="3" name="Content Placeholder 2">
            <a:extLst>
              <a:ext uri="{FF2B5EF4-FFF2-40B4-BE49-F238E27FC236}">
                <a16:creationId xmlns:a16="http://schemas.microsoft.com/office/drawing/2014/main" id="{3FCB28A8-4B96-B15C-5087-7AF41DAD63CB}"/>
              </a:ext>
            </a:extLst>
          </p:cNvPr>
          <p:cNvSpPr>
            <a:spLocks noGrp="1"/>
          </p:cNvSpPr>
          <p:nvPr>
            <p:ph sz="half" idx="1"/>
          </p:nvPr>
        </p:nvSpPr>
        <p:spPr>
          <a:xfrm>
            <a:off x="628650" y="1381125"/>
            <a:ext cx="3886200" cy="3263504"/>
          </a:xfrm>
        </p:spPr>
        <p:txBody>
          <a:bodyPr vert="horz" wrap="square" lIns="68580" tIns="34290" rIns="68580" bIns="34290" rtlCol="0" anchor="t" anchorCtr="0" compatLnSpc="1">
            <a:normAutofit/>
          </a:bodyPr>
          <a:lstStyle/>
          <a:p>
            <a:pPr marL="0" indent="0">
              <a:buNone/>
            </a:pPr>
            <a:r>
              <a:rPr lang="en-US" sz="1500" dirty="0"/>
              <a:t>Allowable Accommodations</a:t>
            </a:r>
          </a:p>
          <a:p>
            <a:r>
              <a:rPr lang="en-US" sz="1500" dirty="0"/>
              <a:t>Standard accommodations</a:t>
            </a:r>
          </a:p>
          <a:p>
            <a:r>
              <a:rPr lang="en-US" sz="1500" dirty="0"/>
              <a:t>Emergency accommodations</a:t>
            </a:r>
          </a:p>
          <a:p>
            <a:r>
              <a:rPr lang="en-US" sz="1500" dirty="0"/>
              <a:t>Approved Unique accommodations</a:t>
            </a:r>
          </a:p>
          <a:p>
            <a:pPr lvl="1"/>
            <a:r>
              <a:rPr lang="en-US" sz="1200" dirty="0">
                <a:latin typeface="Arial"/>
                <a:cs typeface="Arial"/>
              </a:rPr>
              <a:t>Result in valid scores </a:t>
            </a:r>
          </a:p>
          <a:p>
            <a:r>
              <a:rPr lang="en-US" sz="1500" dirty="0"/>
              <a:t>Examples: Paper format, standard print, large print, extended time, stop-the-clock breaks</a:t>
            </a:r>
          </a:p>
          <a:p>
            <a:endParaRPr lang="en-US" sz="1500" dirty="0"/>
          </a:p>
        </p:txBody>
      </p:sp>
      <p:sp>
        <p:nvSpPr>
          <p:cNvPr id="4" name="Content Placeholder 3">
            <a:extLst>
              <a:ext uri="{FF2B5EF4-FFF2-40B4-BE49-F238E27FC236}">
                <a16:creationId xmlns:a16="http://schemas.microsoft.com/office/drawing/2014/main" id="{FAEE163E-2254-121C-F3D7-D53137DB85D7}"/>
              </a:ext>
            </a:extLst>
          </p:cNvPr>
          <p:cNvSpPr>
            <a:spLocks noGrp="1"/>
          </p:cNvSpPr>
          <p:nvPr>
            <p:ph sz="half" idx="2"/>
          </p:nvPr>
        </p:nvSpPr>
        <p:spPr>
          <a:xfrm>
            <a:off x="4917082" y="1366837"/>
            <a:ext cx="3783678" cy="3263504"/>
          </a:xfrm>
        </p:spPr>
        <p:txBody>
          <a:bodyPr vert="horz" wrap="square" lIns="68580" tIns="34290" rIns="68580" bIns="34290" rtlCol="0" anchor="t" anchorCtr="0" compatLnSpc="1">
            <a:normAutofit/>
          </a:bodyPr>
          <a:lstStyle/>
          <a:p>
            <a:pPr marL="0" indent="0">
              <a:buNone/>
            </a:pPr>
            <a:r>
              <a:rPr lang="en-US" sz="1500" dirty="0"/>
              <a:t>Non-Allowable Accommodations and Modifications</a:t>
            </a:r>
          </a:p>
          <a:p>
            <a:r>
              <a:rPr lang="en-US" sz="1500" dirty="0"/>
              <a:t>Change the standard conditions of the testing environment or the construct being measured</a:t>
            </a:r>
          </a:p>
          <a:p>
            <a:r>
              <a:rPr lang="en-US" sz="1500" dirty="0"/>
              <a:t>May interfere with test security </a:t>
            </a:r>
          </a:p>
          <a:p>
            <a:pPr lvl="1"/>
            <a:r>
              <a:rPr lang="en-US" sz="1200" dirty="0">
                <a:latin typeface="Arial"/>
                <a:cs typeface="Arial"/>
              </a:rPr>
              <a:t>Result in non-valid scores</a:t>
            </a:r>
          </a:p>
          <a:p>
            <a:r>
              <a:rPr lang="en-US" sz="1500" dirty="0"/>
              <a:t>Examples: Text-to-Speech on CMAS ELA, non-approved unique or special  accommodations, Artificial Intelligence, undocumented accommodations</a:t>
            </a:r>
          </a:p>
        </p:txBody>
      </p:sp>
      <p:sp>
        <p:nvSpPr>
          <p:cNvPr id="5" name="Rectangle 4">
            <a:extLst>
              <a:ext uri="{FF2B5EF4-FFF2-40B4-BE49-F238E27FC236}">
                <a16:creationId xmlns:a16="http://schemas.microsoft.com/office/drawing/2014/main" id="{2B2AC6BA-4FA1-2E02-E2AF-80979B04CDDC}"/>
              </a:ext>
              <a:ext uri="{C183D7F6-B498-43B3-948B-1728B52AA6E4}">
                <adec:decorative xmlns:adec="http://schemas.microsoft.com/office/drawing/2017/decorative" val="1"/>
              </a:ext>
            </a:extLst>
          </p:cNvPr>
          <p:cNvSpPr/>
          <p:nvPr/>
        </p:nvSpPr>
        <p:spPr>
          <a:xfrm>
            <a:off x="1" y="4929996"/>
            <a:ext cx="9144000" cy="213504"/>
          </a:xfrm>
          <a:prstGeom prst="rect">
            <a:avLst/>
          </a:prstGeom>
          <a:solidFill>
            <a:srgbClr val="455FA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Aptos" panose="02110004020202020204"/>
            </a:endParaRPr>
          </a:p>
        </p:txBody>
      </p:sp>
      <p:cxnSp>
        <p:nvCxnSpPr>
          <p:cNvPr id="7" name="Straight Connector 6">
            <a:extLst>
              <a:ext uri="{FF2B5EF4-FFF2-40B4-BE49-F238E27FC236}">
                <a16:creationId xmlns:a16="http://schemas.microsoft.com/office/drawing/2014/main" id="{7966B15B-6575-B798-98AE-D7C523B73B9B}"/>
              </a:ext>
              <a:ext uri="{C183D7F6-B498-43B3-948B-1728B52AA6E4}">
                <adec:decorative xmlns:adec="http://schemas.microsoft.com/office/drawing/2017/decorative" val="1"/>
              </a:ext>
            </a:extLst>
          </p:cNvPr>
          <p:cNvCxnSpPr>
            <a:cxnSpLocks/>
          </p:cNvCxnSpPr>
          <p:nvPr/>
        </p:nvCxnSpPr>
        <p:spPr>
          <a:xfrm>
            <a:off x="4572000" y="1369219"/>
            <a:ext cx="0" cy="2928810"/>
          </a:xfrm>
          <a:prstGeom prst="line">
            <a:avLst/>
          </a:prstGeom>
          <a:ln>
            <a:solidFill>
              <a:srgbClr val="B8C0DE"/>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489367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061FA0-F38B-4126-811C-7FD553C6E2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7BC48D-F81C-98AF-E45A-2201D2F97410}"/>
              </a:ext>
            </a:extLst>
          </p:cNvPr>
          <p:cNvSpPr>
            <a:spLocks noGrp="1"/>
          </p:cNvSpPr>
          <p:nvPr>
            <p:ph type="title"/>
          </p:nvPr>
        </p:nvSpPr>
        <p:spPr/>
        <p:txBody>
          <a:bodyPr>
            <a:normAutofit/>
          </a:bodyPr>
          <a:lstStyle/>
          <a:p>
            <a:r>
              <a:rPr lang="en-US" sz="2400" b="1" dirty="0">
                <a:solidFill>
                  <a:srgbClr val="293965"/>
                </a:solidFill>
              </a:rPr>
              <a:t>Accommodations Crosswalk</a:t>
            </a:r>
            <a:endParaRPr lang="en-US" sz="2400" b="1" dirty="0"/>
          </a:p>
        </p:txBody>
      </p:sp>
      <p:sp>
        <p:nvSpPr>
          <p:cNvPr id="4" name="Content Placeholder 3">
            <a:extLst>
              <a:ext uri="{FF2B5EF4-FFF2-40B4-BE49-F238E27FC236}">
                <a16:creationId xmlns:a16="http://schemas.microsoft.com/office/drawing/2014/main" id="{BA91007F-F52C-D1CC-E8FF-9EB59CBD8B66}"/>
              </a:ext>
            </a:extLst>
          </p:cNvPr>
          <p:cNvSpPr>
            <a:spLocks noGrp="1"/>
          </p:cNvSpPr>
          <p:nvPr>
            <p:ph sz="half" idx="2"/>
          </p:nvPr>
        </p:nvSpPr>
        <p:spPr>
          <a:xfrm>
            <a:off x="377960" y="4223602"/>
            <a:ext cx="8454338" cy="813146"/>
          </a:xfrm>
        </p:spPr>
        <p:txBody>
          <a:bodyPr vert="horz" wrap="square" lIns="68580" tIns="34290" rIns="68580" bIns="34290" rtlCol="0" anchor="t" anchorCtr="0" compatLnSpc="1">
            <a:normAutofit/>
          </a:bodyPr>
          <a:lstStyle/>
          <a:p>
            <a:pPr marL="0" indent="0">
              <a:buNone/>
            </a:pPr>
            <a:r>
              <a:rPr lang="en-US" sz="1200" dirty="0">
                <a:hlinkClick r:id="rId3"/>
              </a:rPr>
              <a:t>https://resources.csi.state.co.us/wp-content/uploads/2026/10/Accommodations_Crosswalk_CSI_2026-2027.xlsx</a:t>
            </a:r>
            <a:endParaRPr lang="en-US" sz="1200" dirty="0"/>
          </a:p>
          <a:p>
            <a:pPr marL="0" indent="0">
              <a:buNone/>
            </a:pPr>
            <a:endParaRPr lang="en-US" sz="1200" dirty="0"/>
          </a:p>
          <a:p>
            <a:pPr marL="0" indent="0">
              <a:buNone/>
            </a:pPr>
            <a:r>
              <a:rPr lang="en-US" sz="1400" dirty="0"/>
              <a:t>Accessibility features and accommodations vary test to test. Use tabs to verify allowability.</a:t>
            </a:r>
          </a:p>
          <a:p>
            <a:pPr marL="0" indent="0">
              <a:buNone/>
            </a:pPr>
            <a:endParaRPr lang="en-US" sz="1500" dirty="0"/>
          </a:p>
        </p:txBody>
      </p:sp>
      <p:sp>
        <p:nvSpPr>
          <p:cNvPr id="5" name="Rectangle 4">
            <a:extLst>
              <a:ext uri="{FF2B5EF4-FFF2-40B4-BE49-F238E27FC236}">
                <a16:creationId xmlns:a16="http://schemas.microsoft.com/office/drawing/2014/main" id="{1FB77C0A-E1E3-06A1-C23D-F9DE02007B3D}"/>
              </a:ext>
              <a:ext uri="{C183D7F6-B498-43B3-948B-1728B52AA6E4}">
                <adec:decorative xmlns:adec="http://schemas.microsoft.com/office/drawing/2017/decorative" val="1"/>
              </a:ext>
            </a:extLst>
          </p:cNvPr>
          <p:cNvSpPr/>
          <p:nvPr/>
        </p:nvSpPr>
        <p:spPr>
          <a:xfrm>
            <a:off x="1" y="4929996"/>
            <a:ext cx="9144000" cy="213504"/>
          </a:xfrm>
          <a:prstGeom prst="rect">
            <a:avLst/>
          </a:prstGeom>
          <a:solidFill>
            <a:srgbClr val="455FA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Aptos" panose="02110004020202020204"/>
            </a:endParaRPr>
          </a:p>
        </p:txBody>
      </p:sp>
      <p:pic>
        <p:nvPicPr>
          <p:cNvPr id="6" name="Picture 5">
            <a:extLst>
              <a:ext uri="{FF2B5EF4-FFF2-40B4-BE49-F238E27FC236}">
                <a16:creationId xmlns:a16="http://schemas.microsoft.com/office/drawing/2014/main" id="{0935203F-06E5-D737-4C92-D2454C1B3B37}"/>
              </a:ext>
            </a:extLst>
          </p:cNvPr>
          <p:cNvPicPr>
            <a:picLocks noChangeAspect="1"/>
          </p:cNvPicPr>
          <p:nvPr/>
        </p:nvPicPr>
        <p:blipFill>
          <a:blip r:embed="rId4"/>
          <a:stretch>
            <a:fillRect/>
          </a:stretch>
        </p:blipFill>
        <p:spPr>
          <a:xfrm>
            <a:off x="377961" y="1046938"/>
            <a:ext cx="6656461" cy="3049623"/>
          </a:xfrm>
          <a:prstGeom prst="rect">
            <a:avLst/>
          </a:prstGeom>
        </p:spPr>
      </p:pic>
    </p:spTree>
    <p:extLst>
      <p:ext uri="{BB962C8B-B14F-4D97-AF65-F5344CB8AC3E}">
        <p14:creationId xmlns:p14="http://schemas.microsoft.com/office/powerpoint/2010/main" val="19673191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8">
    <p:spTree>
      <p:nvGrpSpPr>
        <p:cNvPr id="1" name=""/>
        <p:cNvGrpSpPr/>
        <p:nvPr/>
      </p:nvGrpSpPr>
      <p:grpSpPr>
        <a:xfrm>
          <a:off x="0" y="0"/>
          <a:ext cx="0" cy="0"/>
          <a:chOff x="0" y="0"/>
          <a:chExt cx="0" cy="0"/>
        </a:xfrm>
      </p:grpSpPr>
      <p:sp>
        <p:nvSpPr>
          <p:cNvPr id="2" name="Google Shape;438;p9">
            <a:extLst>
              <a:ext uri="{FF2B5EF4-FFF2-40B4-BE49-F238E27FC236}">
                <a16:creationId xmlns:a16="http://schemas.microsoft.com/office/drawing/2014/main" id="{154E75D7-FB21-0741-BE53-F74EF0089DD7}"/>
              </a:ext>
            </a:extLst>
          </p:cNvPr>
          <p:cNvSpPr txBox="1">
            <a:spLocks noGrp="1"/>
          </p:cNvSpPr>
          <p:nvPr>
            <p:ph type="title"/>
          </p:nvPr>
        </p:nvSpPr>
        <p:spPr>
          <a:solidFill>
            <a:srgbClr val="488BC9"/>
          </a:solidFill>
        </p:spPr>
        <p:txBody>
          <a:bodyPr anchor="ctr"/>
          <a:lstStyle/>
          <a:p>
            <a:pPr lvl="0"/>
            <a:r>
              <a:rPr lang="en-US"/>
              <a:t>WIDA ACCESS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3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04C8D-2F9C-3D53-D4AD-EFCB7E58698A}"/>
              </a:ext>
            </a:extLst>
          </p:cNvPr>
          <p:cNvSpPr txBox="1">
            <a:spLocks noGrp="1"/>
          </p:cNvSpPr>
          <p:nvPr>
            <p:ph type="title"/>
          </p:nvPr>
        </p:nvSpPr>
        <p:spPr>
          <a:xfrm>
            <a:off x="311700" y="105101"/>
            <a:ext cx="8574392" cy="741304"/>
          </a:xfrm>
        </p:spPr>
        <p:txBody>
          <a:bodyPr/>
          <a:lstStyle/>
          <a:p>
            <a:pPr lvl="0"/>
            <a:r>
              <a:rPr lang="en-US" sz="2400"/>
              <a:t>ACCESS Assessments: Accessibility and Accommodations</a:t>
            </a:r>
          </a:p>
        </p:txBody>
      </p:sp>
      <p:sp>
        <p:nvSpPr>
          <p:cNvPr id="3" name="Content Placeholder 1">
            <a:extLst>
              <a:ext uri="{FF2B5EF4-FFF2-40B4-BE49-F238E27FC236}">
                <a16:creationId xmlns:a16="http://schemas.microsoft.com/office/drawing/2014/main" id="{1F50063D-4A06-763E-97A4-A8FA2452B490}"/>
              </a:ext>
            </a:extLst>
          </p:cNvPr>
          <p:cNvSpPr txBox="1"/>
          <p:nvPr/>
        </p:nvSpPr>
        <p:spPr>
          <a:xfrm>
            <a:off x="370524" y="982339"/>
            <a:ext cx="8226399" cy="3480197"/>
          </a:xfrm>
          <a:prstGeom prst="rect">
            <a:avLst/>
          </a:prstGeom>
          <a:noFill/>
          <a:ln cap="flat">
            <a:noFill/>
          </a:ln>
        </p:spPr>
        <p:txBody>
          <a:bodyPr vert="horz" wrap="square" lIns="91421" tIns="91421" rIns="91421" bIns="91421" anchor="t" anchorCtr="0" compatLnSpc="1">
            <a:normAutofit/>
          </a:bodyPr>
          <a:lstStyle/>
          <a:p>
            <a:pPr marL="0" marR="0" lvl="0" indent="0" algn="l" defTabSz="914400" rtl="0" fontAlgn="auto" hangingPunct="1">
              <a:lnSpc>
                <a:spcPct val="100000"/>
              </a:lnSpc>
              <a:spcBef>
                <a:spcPts val="1000"/>
              </a:spcBef>
              <a:spcAft>
                <a:spcPts val="0"/>
              </a:spcAft>
              <a:buNone/>
              <a:tabLst/>
              <a:defRPr sz="1700" b="0" i="0" u="none" strike="noStrike" kern="0" cap="none" spc="0" baseline="0">
                <a:solidFill>
                  <a:srgbClr val="000000"/>
                </a:solidFill>
                <a:uFillTx/>
              </a:defRPr>
            </a:pPr>
            <a:r>
              <a:rPr lang="en-US" sz="2200" b="0" i="0" u="none" strike="noStrike" kern="1200" cap="none" spc="0" baseline="0" dirty="0">
                <a:solidFill>
                  <a:srgbClr val="000000"/>
                </a:solidFill>
                <a:uFillTx/>
                <a:latin typeface="Roboto"/>
                <a:ea typeface="Roboto"/>
                <a:cs typeface="Roboto"/>
              </a:rPr>
              <a:t>English proficiency assessment for students identified as Non-English Proficient (NEP) and Limited English Proficient (LEP)</a:t>
            </a:r>
          </a:p>
          <a:p>
            <a:pPr marL="228600" marR="0" lvl="0" indent="-228600" algn="l" defTabSz="914400" rtl="0" fontAlgn="auto" hangingPunct="1">
              <a:lnSpc>
                <a:spcPct val="100000"/>
              </a:lnSpc>
              <a:spcBef>
                <a:spcPts val="1000"/>
              </a:spcBef>
              <a:spcAft>
                <a:spcPts val="0"/>
              </a:spcAft>
              <a:buClr>
                <a:srgbClr val="000000"/>
              </a:buClr>
              <a:buSzPts val="1600"/>
              <a:buFont typeface="Arial" pitchFamily="34"/>
              <a:buChar char="•"/>
              <a:tabLst/>
              <a:defRPr sz="1700" b="0" i="0" u="none" strike="noStrike" kern="0" cap="none" spc="0" baseline="0">
                <a:solidFill>
                  <a:srgbClr val="000000"/>
                </a:solidFill>
                <a:uFillTx/>
              </a:defRPr>
            </a:pPr>
            <a:r>
              <a:rPr lang="en-US" sz="2200" b="0" i="0" u="none" strike="noStrike" kern="1200" cap="none" spc="0" baseline="0" dirty="0">
                <a:solidFill>
                  <a:srgbClr val="000000"/>
                </a:solidFill>
                <a:uFillTx/>
                <a:latin typeface="Roboto"/>
                <a:ea typeface="Roboto"/>
                <a:cs typeface="Roboto"/>
              </a:rPr>
              <a:t>Online (paper per IEP/504 Plan)</a:t>
            </a:r>
          </a:p>
          <a:p>
            <a:pPr marL="228600" marR="0" lvl="0" indent="-228600" algn="l" defTabSz="914400" rtl="0" fontAlgn="auto" hangingPunct="1">
              <a:lnSpc>
                <a:spcPct val="100000"/>
              </a:lnSpc>
              <a:spcBef>
                <a:spcPts val="1000"/>
              </a:spcBef>
              <a:spcAft>
                <a:spcPts val="0"/>
              </a:spcAft>
              <a:buClr>
                <a:srgbClr val="000000"/>
              </a:buClr>
              <a:buSzPts val="1600"/>
              <a:buFont typeface="Arial" pitchFamily="34"/>
              <a:buChar char="•"/>
              <a:tabLst/>
              <a:defRPr sz="1700" b="0" i="0" u="none" strike="noStrike" kern="0" cap="none" spc="0" baseline="0">
                <a:solidFill>
                  <a:srgbClr val="000000"/>
                </a:solidFill>
                <a:uFillTx/>
              </a:defRPr>
            </a:pPr>
            <a:r>
              <a:rPr lang="en-US" sz="2200" b="0" i="0" u="none" strike="noStrike" kern="1200" cap="none" spc="0" baseline="0" dirty="0">
                <a:solidFill>
                  <a:srgbClr val="000000"/>
                </a:solidFill>
                <a:uFillTx/>
                <a:latin typeface="Roboto"/>
                <a:ea typeface="Roboto"/>
                <a:cs typeface="Roboto"/>
              </a:rPr>
              <a:t>Kindergarten</a:t>
            </a:r>
          </a:p>
          <a:p>
            <a:pPr marL="228600" marR="0" lvl="0" indent="-228600" algn="l" defTabSz="914400" rtl="0" fontAlgn="auto" hangingPunct="1">
              <a:lnSpc>
                <a:spcPct val="100000"/>
              </a:lnSpc>
              <a:spcBef>
                <a:spcPts val="1000"/>
              </a:spcBef>
              <a:spcAft>
                <a:spcPts val="0"/>
              </a:spcAft>
              <a:buClr>
                <a:srgbClr val="000000"/>
              </a:buClr>
              <a:buSzPts val="1600"/>
              <a:buFont typeface="Arial" pitchFamily="34"/>
              <a:buChar char="•"/>
              <a:tabLst/>
              <a:defRPr sz="1700" b="0" i="0" u="none" strike="noStrike" kern="0" cap="none" spc="0" baseline="0">
                <a:solidFill>
                  <a:srgbClr val="000000"/>
                </a:solidFill>
                <a:uFillTx/>
              </a:defRPr>
            </a:pPr>
            <a:r>
              <a:rPr lang="en-US" sz="2200" b="0" i="0" u="none" strike="noStrike" kern="1200" cap="none" spc="0" baseline="0" dirty="0">
                <a:solidFill>
                  <a:srgbClr val="000000"/>
                </a:solidFill>
                <a:uFillTx/>
                <a:latin typeface="Roboto"/>
                <a:ea typeface="Roboto"/>
                <a:cs typeface="Roboto"/>
              </a:rPr>
              <a:t>Alternate ACCESS</a:t>
            </a:r>
          </a:p>
          <a:p>
            <a:pPr marL="0" marR="0" lvl="0" indent="0" algn="l" defTabSz="914400" rtl="0" fontAlgn="auto" hangingPunct="1">
              <a:lnSpc>
                <a:spcPct val="100000"/>
              </a:lnSpc>
              <a:spcBef>
                <a:spcPts val="1000"/>
              </a:spcBef>
              <a:spcAft>
                <a:spcPts val="0"/>
              </a:spcAft>
              <a:buNone/>
              <a:tabLst/>
              <a:defRPr sz="1700" b="0" i="0" u="none" strike="noStrike" kern="0" cap="none" spc="0" baseline="0">
                <a:solidFill>
                  <a:srgbClr val="000000"/>
                </a:solidFill>
                <a:uFillTx/>
              </a:defRPr>
            </a:pPr>
            <a:endParaRPr lang="en-US" sz="2200" b="0" i="0" u="none" strike="noStrike" kern="1200" cap="none" spc="0" baseline="0" dirty="0">
              <a:solidFill>
                <a:srgbClr val="000000"/>
              </a:solidFill>
              <a:uFillTx/>
              <a:latin typeface="Roboto" pitchFamily="2"/>
              <a:ea typeface="Roboto" pitchFamily="2"/>
              <a:cs typeface="Roboto" pitchFamily="2"/>
            </a:endParaRPr>
          </a:p>
          <a:p>
            <a:pPr marL="0" marR="0" lvl="0" indent="0" algn="l" defTabSz="914400" rtl="0" fontAlgn="auto" hangingPunct="1">
              <a:lnSpc>
                <a:spcPct val="100000"/>
              </a:lnSpc>
              <a:spcBef>
                <a:spcPts val="0"/>
              </a:spcBef>
              <a:spcAft>
                <a:spcPts val="0"/>
              </a:spcAft>
              <a:buNone/>
              <a:tabLst/>
              <a:defRPr sz="1700" b="0" i="0" u="none" strike="noStrike" kern="0" cap="none" spc="0" baseline="0">
                <a:solidFill>
                  <a:srgbClr val="000000"/>
                </a:solidFill>
                <a:uFillTx/>
              </a:defRPr>
            </a:pPr>
            <a:r>
              <a:rPr lang="en-US" sz="2200" b="0" i="0" u="none" strike="noStrike" kern="1200" cap="none" spc="0" baseline="0" dirty="0">
                <a:solidFill>
                  <a:srgbClr val="0097A7"/>
                </a:solidFill>
                <a:uFillTx/>
                <a:latin typeface="Roboto"/>
                <a:ea typeface="Roboto"/>
                <a:cs typeface="Roboto"/>
                <a:hlinkClick r:id="rId2">
                  <a:extLst>
                    <a:ext uri="{A12FA001-AC4F-418D-AE19-62706E023703}">
                      <ahyp:hlinkClr xmlns:ahyp="http://schemas.microsoft.com/office/drawing/2018/hyperlinkcolor" val="tx"/>
                    </a:ext>
                  </a:extLst>
                </a:hlinkClick>
              </a:rPr>
              <a:t>2026—2027</a:t>
            </a:r>
            <a:r>
              <a:rPr lang="en-US" sz="2300" b="0" i="0" u="none" strike="noStrike" kern="1200" cap="none" spc="0" baseline="0" dirty="0">
                <a:solidFill>
                  <a:srgbClr val="0097A7"/>
                </a:solidFill>
                <a:uFillTx/>
                <a:latin typeface="Roboto"/>
                <a:ea typeface="Roboto"/>
                <a:cs typeface="Roboto"/>
                <a:hlinkClick r:id="rId2">
                  <a:extLst>
                    <a:ext uri="{A12FA001-AC4F-418D-AE19-62706E023703}">
                      <ahyp:hlinkClr xmlns:ahyp="http://schemas.microsoft.com/office/drawing/2018/hyperlinkcolor" val="tx"/>
                    </a:ext>
                  </a:extLst>
                </a:hlinkClick>
              </a:rPr>
              <a:t> Accessibility and Accommodations Manual: WIDA ACCESS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5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B7B53-A301-4EF1-3CA6-B7553FB2E383}"/>
              </a:ext>
            </a:extLst>
          </p:cNvPr>
          <p:cNvSpPr txBox="1">
            <a:spLocks noGrp="1"/>
          </p:cNvSpPr>
          <p:nvPr>
            <p:ph type="title"/>
          </p:nvPr>
        </p:nvSpPr>
        <p:spPr>
          <a:xfrm>
            <a:off x="311700" y="105101"/>
            <a:ext cx="8569903" cy="741304"/>
          </a:xfrm>
        </p:spPr>
        <p:txBody>
          <a:bodyPr/>
          <a:lstStyle/>
          <a:p>
            <a:pPr lvl="0"/>
            <a:r>
              <a:rPr lang="en-US" sz="2200"/>
              <a:t>ACCESS Administrative Considerations and Accessibility Features</a:t>
            </a:r>
          </a:p>
        </p:txBody>
      </p:sp>
      <p:sp>
        <p:nvSpPr>
          <p:cNvPr id="3" name="Content Placeholder 2">
            <a:extLst>
              <a:ext uri="{FF2B5EF4-FFF2-40B4-BE49-F238E27FC236}">
                <a16:creationId xmlns:a16="http://schemas.microsoft.com/office/drawing/2014/main" id="{EAE39732-21CC-312A-6784-831FC3E3F0B3}"/>
              </a:ext>
            </a:extLst>
          </p:cNvPr>
          <p:cNvSpPr txBox="1"/>
          <p:nvPr/>
        </p:nvSpPr>
        <p:spPr>
          <a:xfrm>
            <a:off x="311700" y="899422"/>
            <a:ext cx="3709483" cy="3480508"/>
          </a:xfrm>
          <a:prstGeom prst="rect">
            <a:avLst/>
          </a:prstGeom>
          <a:noFill/>
          <a:ln cap="flat">
            <a:noFill/>
          </a:ln>
        </p:spPr>
        <p:txBody>
          <a:bodyPr vert="horz" wrap="square" lIns="91421" tIns="91421" rIns="91421" bIns="91421" anchor="t" anchorCtr="0" compatLnSpc="1">
            <a:normAutofit/>
          </a:bodyPr>
          <a:lstStyle/>
          <a:p>
            <a:pPr marL="0" marR="0" lvl="0" indent="0" algn="l" defTabSz="914400" rtl="0" fontAlgn="auto" hangingPunct="1">
              <a:lnSpc>
                <a:spcPct val="115000"/>
              </a:lnSpc>
              <a:spcBef>
                <a:spcPts val="0"/>
              </a:spcBef>
              <a:spcAft>
                <a:spcPts val="0"/>
              </a:spcAft>
              <a:buNone/>
              <a:tabLst/>
              <a:defRPr sz="1800" b="0" i="0" u="none" strike="noStrike" kern="0" cap="none" spc="0" baseline="0">
                <a:solidFill>
                  <a:srgbClr val="000000"/>
                </a:solidFill>
                <a:uFillTx/>
              </a:defRPr>
            </a:pPr>
            <a:r>
              <a:rPr lang="en-US" sz="1800" b="0" i="0" u="none" strike="noStrike" kern="0" cap="none" spc="0" baseline="0">
                <a:solidFill>
                  <a:srgbClr val="000000"/>
                </a:solidFill>
                <a:uFillTx/>
                <a:latin typeface="Roboto"/>
                <a:ea typeface="Roboto"/>
                <a:cs typeface="Roboto"/>
              </a:rPr>
              <a:t>Setting</a:t>
            </a:r>
          </a:p>
          <a:p>
            <a:pPr marL="457200" marR="0" lvl="0" indent="-330198" algn="l" defTabSz="914400" rtl="0" fontAlgn="auto" hangingPunct="1">
              <a:lnSpc>
                <a:spcPct val="115000"/>
              </a:lnSpc>
              <a:spcBef>
                <a:spcPts val="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800" b="0" i="0" u="none" strike="noStrike" kern="0" cap="none" spc="0" baseline="0">
                <a:solidFill>
                  <a:srgbClr val="000000"/>
                </a:solidFill>
                <a:uFillTx/>
                <a:latin typeface="Roboto"/>
                <a:ea typeface="Roboto"/>
                <a:cs typeface="Roboto"/>
              </a:rPr>
              <a:t>Adaptive and specialized equipment or furniture</a:t>
            </a:r>
          </a:p>
          <a:p>
            <a:pPr marL="457200" marR="0" lvl="0" indent="-330198" algn="l" defTabSz="914400" rtl="0" fontAlgn="auto" hangingPunct="1">
              <a:lnSpc>
                <a:spcPct val="115000"/>
              </a:lnSpc>
              <a:spcBef>
                <a:spcPts val="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800" b="0" i="0" u="none" strike="noStrike" kern="0" cap="none" spc="0" baseline="0">
                <a:solidFill>
                  <a:srgbClr val="000000"/>
                </a:solidFill>
                <a:uFillTx/>
                <a:latin typeface="Roboto"/>
                <a:ea typeface="Roboto"/>
                <a:cs typeface="Roboto"/>
              </a:rPr>
              <a:t>Individual or small group setting</a:t>
            </a:r>
          </a:p>
          <a:p>
            <a:pPr marL="457200" marR="0" lvl="0" indent="-330198" algn="l" defTabSz="914400" rtl="0" fontAlgn="auto" hangingPunct="1">
              <a:lnSpc>
                <a:spcPct val="115000"/>
              </a:lnSpc>
              <a:spcBef>
                <a:spcPts val="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endParaRPr lang="en-US" sz="1800" b="0" i="0" u="none" strike="noStrike" kern="0" cap="none" spc="0" baseline="0">
              <a:solidFill>
                <a:srgbClr val="000000"/>
              </a:solidFill>
              <a:uFillTx/>
              <a:latin typeface="Roboto"/>
              <a:ea typeface="Roboto"/>
              <a:cs typeface="Roboto"/>
            </a:endParaRPr>
          </a:p>
          <a:p>
            <a:pPr marL="0" marR="0" lvl="0" indent="0" algn="l" defTabSz="914400" rtl="0" fontAlgn="auto" hangingPunct="1">
              <a:lnSpc>
                <a:spcPct val="115000"/>
              </a:lnSpc>
              <a:spcBef>
                <a:spcPts val="0"/>
              </a:spcBef>
              <a:spcAft>
                <a:spcPts val="0"/>
              </a:spcAft>
              <a:buNone/>
              <a:tabLst/>
              <a:defRPr sz="1800" b="0" i="0" u="none" strike="noStrike" kern="0" cap="none" spc="0" baseline="0">
                <a:solidFill>
                  <a:srgbClr val="000000"/>
                </a:solidFill>
                <a:uFillTx/>
              </a:defRPr>
            </a:pPr>
            <a:r>
              <a:rPr lang="en-US" sz="1800" b="0" i="0" u="none" strike="noStrike" kern="0" cap="none" spc="0" baseline="0">
                <a:solidFill>
                  <a:srgbClr val="000000"/>
                </a:solidFill>
                <a:uFillTx/>
                <a:latin typeface="Roboto"/>
                <a:ea typeface="Roboto"/>
                <a:cs typeface="Roboto"/>
              </a:rPr>
              <a:t>Presentation</a:t>
            </a:r>
          </a:p>
          <a:p>
            <a:pPr marL="457200" marR="0" lvl="0" indent="-330198" algn="l" defTabSz="914400" rtl="0" fontAlgn="auto" hangingPunct="1">
              <a:lnSpc>
                <a:spcPct val="115000"/>
              </a:lnSpc>
              <a:spcBef>
                <a:spcPts val="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800" b="0" i="0" u="none" strike="noStrike" kern="0" cap="none" spc="0" baseline="0">
                <a:solidFill>
                  <a:srgbClr val="000000"/>
                </a:solidFill>
                <a:uFillTx/>
                <a:latin typeface="Roboto"/>
                <a:ea typeface="Roboto"/>
                <a:cs typeface="Roboto"/>
              </a:rPr>
              <a:t>Redirection</a:t>
            </a:r>
          </a:p>
          <a:p>
            <a:pPr marL="457200" marR="0" lvl="0" indent="-330198" algn="l" defTabSz="914400" rtl="0" fontAlgn="auto" hangingPunct="1">
              <a:lnSpc>
                <a:spcPct val="115000"/>
              </a:lnSpc>
              <a:spcBef>
                <a:spcPts val="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800" b="0" i="0" u="none" strike="noStrike" kern="0" cap="none" spc="0" baseline="0">
                <a:solidFill>
                  <a:srgbClr val="000000"/>
                </a:solidFill>
                <a:uFillTx/>
                <a:latin typeface="Roboto"/>
                <a:ea typeface="Roboto"/>
                <a:cs typeface="Roboto"/>
              </a:rPr>
              <a:t>Read aloud to self</a:t>
            </a:r>
          </a:p>
          <a:p>
            <a:pPr marL="914400" marR="0" lvl="1" indent="-317497" algn="l" defTabSz="914400" rtl="0" fontAlgn="auto" hangingPunct="1">
              <a:lnSpc>
                <a:spcPct val="115000"/>
              </a:lnSpc>
              <a:spcBef>
                <a:spcPts val="0"/>
              </a:spcBef>
              <a:spcAft>
                <a:spcPts val="0"/>
              </a:spcAft>
              <a:buClr>
                <a:srgbClr val="000000"/>
              </a:buClr>
              <a:buSzPts val="1400"/>
              <a:buFont typeface="Roboto"/>
              <a:buChar char="○"/>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Roboto"/>
              <a:ea typeface="Roboto"/>
              <a:cs typeface="Roboto"/>
            </a:endParaRPr>
          </a:p>
        </p:txBody>
      </p:sp>
      <p:sp>
        <p:nvSpPr>
          <p:cNvPr id="4" name="Content Placeholder 2">
            <a:extLst>
              <a:ext uri="{FF2B5EF4-FFF2-40B4-BE49-F238E27FC236}">
                <a16:creationId xmlns:a16="http://schemas.microsoft.com/office/drawing/2014/main" id="{7BE79680-5AAE-7016-F6A1-48D5107605E9}"/>
              </a:ext>
            </a:extLst>
          </p:cNvPr>
          <p:cNvSpPr txBox="1"/>
          <p:nvPr/>
        </p:nvSpPr>
        <p:spPr>
          <a:xfrm>
            <a:off x="4572000" y="1022418"/>
            <a:ext cx="3037975" cy="3480508"/>
          </a:xfrm>
          <a:prstGeom prst="rect">
            <a:avLst/>
          </a:prstGeom>
          <a:noFill/>
          <a:ln cap="flat">
            <a:noFill/>
          </a:ln>
        </p:spPr>
        <p:txBody>
          <a:bodyPr vert="horz" wrap="square" lIns="0" tIns="0" rIns="0" bIns="34290" anchor="t" anchorCtr="0" compatLnSpc="1">
            <a:normAutofit/>
          </a:bodyPr>
          <a:lstStyle/>
          <a:p>
            <a:pPr marL="0" marR="0" lvl="0" indent="0" algn="l" defTabSz="914400" rtl="0" fontAlgn="auto" hangingPunct="1">
              <a:lnSpc>
                <a:spcPct val="90000"/>
              </a:lnSpc>
              <a:spcBef>
                <a:spcPts val="1000"/>
              </a:spcBef>
              <a:spcAft>
                <a:spcPts val="0"/>
              </a:spcAft>
              <a:buNone/>
              <a:tabLst/>
              <a:defRPr sz="1800" b="0" i="0" u="none" strike="noStrike" kern="0" cap="none" spc="0" baseline="0">
                <a:solidFill>
                  <a:srgbClr val="000000"/>
                </a:solidFill>
                <a:uFillTx/>
              </a:defRPr>
            </a:pPr>
            <a:r>
              <a:rPr lang="en-US" sz="1800" b="0" i="0" u="none" strike="noStrike" kern="1200" cap="none" spc="0" baseline="0">
                <a:solidFill>
                  <a:srgbClr val="000000"/>
                </a:solidFill>
                <a:uFillTx/>
                <a:latin typeface="Roboto"/>
                <a:ea typeface="Roboto"/>
                <a:cs typeface="Roboto"/>
              </a:rPr>
              <a:t>Tools</a:t>
            </a:r>
          </a:p>
          <a:p>
            <a:pPr marL="228600" marR="0" lvl="0" indent="-228600" algn="l" defTabSz="914400" rtl="0" fontAlgn="auto" hangingPunct="1">
              <a:lnSpc>
                <a:spcPct val="90000"/>
              </a:lnSpc>
              <a:spcBef>
                <a:spcPts val="1000"/>
              </a:spcBef>
              <a:spcAft>
                <a:spcPts val="0"/>
              </a:spcAft>
              <a:buClr>
                <a:srgbClr val="000000"/>
              </a:buClr>
              <a:buSzPct val="100000"/>
              <a:buFont typeface="Wingdings" pitchFamily="2"/>
              <a:buChar char="§"/>
              <a:tabLst/>
              <a:defRPr sz="1800" b="0" i="0" u="none" strike="noStrike" kern="0" cap="none" spc="0" baseline="0">
                <a:solidFill>
                  <a:srgbClr val="000000"/>
                </a:solidFill>
                <a:uFillTx/>
              </a:defRPr>
            </a:pPr>
            <a:r>
              <a:rPr lang="en-US" sz="1800" b="0" i="0" u="none" strike="noStrike" kern="1200" cap="none" spc="0" baseline="0">
                <a:solidFill>
                  <a:srgbClr val="000000"/>
                </a:solidFill>
                <a:uFillTx/>
                <a:latin typeface="Roboto" pitchFamily="2"/>
                <a:ea typeface="Roboto" pitchFamily="2"/>
                <a:cs typeface="Roboto" pitchFamily="2"/>
              </a:rPr>
              <a:t>Color preferences</a:t>
            </a:r>
          </a:p>
          <a:p>
            <a:pPr marL="228600" marR="0" lvl="0" indent="-228600" algn="l" defTabSz="914400" rtl="0" fontAlgn="auto" hangingPunct="1">
              <a:lnSpc>
                <a:spcPct val="90000"/>
              </a:lnSpc>
              <a:spcBef>
                <a:spcPts val="1000"/>
              </a:spcBef>
              <a:spcAft>
                <a:spcPts val="0"/>
              </a:spcAft>
              <a:buClr>
                <a:srgbClr val="000000"/>
              </a:buClr>
              <a:buSzPct val="100000"/>
              <a:buFont typeface="Wingdings" pitchFamily="2"/>
              <a:buChar char="§"/>
              <a:tabLst/>
              <a:defRPr sz="1800" b="0" i="0" u="none" strike="noStrike" kern="0" cap="none" spc="0" baseline="0">
                <a:solidFill>
                  <a:srgbClr val="000000"/>
                </a:solidFill>
                <a:uFillTx/>
              </a:defRPr>
            </a:pPr>
            <a:r>
              <a:rPr lang="en-US" sz="1800" b="0" i="0" u="none" strike="noStrike" kern="1200" cap="none" spc="0" baseline="0">
                <a:solidFill>
                  <a:srgbClr val="000000"/>
                </a:solidFill>
                <a:uFillTx/>
                <a:latin typeface="Roboto" pitchFamily="2"/>
                <a:ea typeface="Roboto" pitchFamily="2"/>
                <a:cs typeface="Roboto" pitchFamily="2"/>
              </a:rPr>
              <a:t>Line guide or tracking tool</a:t>
            </a:r>
          </a:p>
          <a:p>
            <a:pPr marL="228600" marR="0" lvl="0" indent="-228600" algn="l" defTabSz="914400" rtl="0" fontAlgn="auto" hangingPunct="1">
              <a:lnSpc>
                <a:spcPct val="90000"/>
              </a:lnSpc>
              <a:spcBef>
                <a:spcPts val="1000"/>
              </a:spcBef>
              <a:spcAft>
                <a:spcPts val="0"/>
              </a:spcAft>
              <a:buClr>
                <a:srgbClr val="000000"/>
              </a:buClr>
              <a:buSzPct val="100000"/>
              <a:buFont typeface="Wingdings" pitchFamily="2"/>
              <a:buChar char="§"/>
              <a:tabLst/>
              <a:defRPr sz="1800" b="0" i="0" u="none" strike="noStrike" kern="0" cap="none" spc="0" baseline="0">
                <a:solidFill>
                  <a:srgbClr val="000000"/>
                </a:solidFill>
                <a:uFillTx/>
              </a:defRPr>
            </a:pPr>
            <a:r>
              <a:rPr lang="en-US" sz="1800" b="0" i="0" u="none" strike="noStrike" kern="1200" cap="none" spc="0" baseline="0">
                <a:solidFill>
                  <a:srgbClr val="000000"/>
                </a:solidFill>
                <a:uFillTx/>
                <a:latin typeface="Roboto" pitchFamily="2"/>
                <a:ea typeface="Roboto" pitchFamily="2"/>
                <a:cs typeface="Roboto" pitchFamily="2"/>
              </a:rPr>
              <a:t>Scratch paper and notepad</a:t>
            </a:r>
          </a:p>
          <a:p>
            <a:pPr marL="685800" marR="0" lvl="1" indent="-228600" algn="l" defTabSz="914400" rtl="0" fontAlgn="auto" hangingPunct="1">
              <a:lnSpc>
                <a:spcPct val="90000"/>
              </a:lnSpc>
              <a:spcBef>
                <a:spcPts val="500"/>
              </a:spcBef>
              <a:spcAft>
                <a:spcPts val="0"/>
              </a:spcAft>
              <a:buClr>
                <a:srgbClr val="000000"/>
              </a:buClr>
              <a:buSzPct val="100000"/>
              <a:buFont typeface="Arial" pitchFamily="34"/>
              <a:buChar char="•"/>
              <a:tabLst/>
              <a:defRPr sz="1800" b="0" i="0" u="none" strike="noStrike" kern="0" cap="none" spc="0" baseline="0">
                <a:solidFill>
                  <a:srgbClr val="000000"/>
                </a:solidFill>
                <a:uFillTx/>
              </a:defRPr>
            </a:pPr>
            <a:endParaRPr lang="en-US" sz="1500" b="0" i="0" u="none" strike="noStrike" kern="1200" cap="none" spc="0" baseline="0">
              <a:solidFill>
                <a:srgbClr val="000000"/>
              </a:solidFill>
              <a:uFillTx/>
              <a:latin typeface="Roboto" pitchFamily="2"/>
              <a:ea typeface="Roboto" pitchFamily="2"/>
              <a:cs typeface="Roboto" pitchFamily="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16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36281E-4D7C-23FA-296A-39D43A339DB9}"/>
              </a:ext>
            </a:extLst>
          </p:cNvPr>
          <p:cNvSpPr txBox="1">
            <a:spLocks noGrp="1"/>
          </p:cNvSpPr>
          <p:nvPr>
            <p:ph type="title"/>
          </p:nvPr>
        </p:nvSpPr>
        <p:spPr/>
        <p:txBody>
          <a:bodyPr/>
          <a:lstStyle/>
          <a:p>
            <a:pPr lvl="0"/>
            <a:r>
              <a:rPr lang="en-US" sz="2800"/>
              <a:t>Accommodations on WIDA ACCESS</a:t>
            </a:r>
          </a:p>
        </p:txBody>
      </p:sp>
      <p:sp>
        <p:nvSpPr>
          <p:cNvPr id="3" name="Text Placeholder 2">
            <a:extLst>
              <a:ext uri="{FF2B5EF4-FFF2-40B4-BE49-F238E27FC236}">
                <a16:creationId xmlns:a16="http://schemas.microsoft.com/office/drawing/2014/main" id="{051EFDF5-E502-82BA-3489-4BF46A6B5F05}"/>
              </a:ext>
            </a:extLst>
          </p:cNvPr>
          <p:cNvSpPr txBox="1">
            <a:spLocks noGrp="1"/>
          </p:cNvSpPr>
          <p:nvPr>
            <p:ph type="body" idx="4294967295"/>
          </p:nvPr>
        </p:nvSpPr>
        <p:spPr>
          <a:xfrm>
            <a:off x="311700" y="1152473"/>
            <a:ext cx="7383167" cy="3034802"/>
          </a:xfrm>
        </p:spPr>
        <p:txBody>
          <a:bodyPr/>
          <a:lstStyle/>
          <a:p>
            <a:pPr marL="127001" lvl="0" indent="0">
              <a:buNone/>
            </a:pPr>
            <a:r>
              <a:rPr lang="en-US">
                <a:solidFill>
                  <a:srgbClr val="000000"/>
                </a:solidFill>
                <a:latin typeface="Roboto"/>
                <a:ea typeface="Roboto"/>
                <a:cs typeface="Roboto"/>
              </a:rPr>
              <a:t>Qualifying students who receive an accommodation on WIDA ACCESS must have a documented need on their active IEP/504 plan that is directly related to their identified disability area and their ability to access </a:t>
            </a:r>
            <a:r>
              <a:rPr lang="en-US" i="1">
                <a:solidFill>
                  <a:srgbClr val="000000"/>
                </a:solidFill>
                <a:latin typeface="Roboto"/>
                <a:ea typeface="Roboto"/>
                <a:cs typeface="Roboto"/>
              </a:rPr>
              <a:t>the domain </a:t>
            </a:r>
            <a:r>
              <a:rPr lang="en-US">
                <a:solidFill>
                  <a:srgbClr val="000000"/>
                </a:solidFill>
                <a:latin typeface="Roboto"/>
                <a:ea typeface="Roboto"/>
                <a:cs typeface="Roboto"/>
              </a:rPr>
              <a:t>of the assessment.</a:t>
            </a:r>
          </a:p>
          <a:p>
            <a:pPr marL="127001" lvl="0" indent="0">
              <a:buNone/>
            </a:pPr>
            <a:endParaRPr lang="en-US">
              <a:solidFill>
                <a:srgbClr val="000000"/>
              </a:solidFill>
              <a:latin typeface="Roboto"/>
              <a:ea typeface="Roboto"/>
              <a:cs typeface="Roboto"/>
            </a:endParaRPr>
          </a:p>
          <a:p>
            <a:pPr marL="127001" lvl="0" indent="0">
              <a:buNone/>
            </a:pPr>
            <a:r>
              <a:rPr lang="en-US">
                <a:solidFill>
                  <a:srgbClr val="000000"/>
                </a:solidFill>
                <a:latin typeface="Roboto"/>
                <a:ea typeface="Roboto"/>
                <a:cs typeface="Roboto"/>
              </a:rPr>
              <a:t>Multilingual learner accommodations are not available for WIDA ACCESS assessments.</a:t>
            </a:r>
          </a:p>
          <a:p>
            <a:pPr lvl="0" indent="-330198">
              <a:buClr>
                <a:srgbClr val="000000"/>
              </a:buClr>
              <a:buSzPts val="1600"/>
              <a:buFont typeface="Roboto"/>
            </a:pPr>
            <a:endParaRPr lang="en-US" sz="1600">
              <a:solidFill>
                <a:srgbClr val="000000"/>
              </a:solidFill>
              <a:latin typeface="Roboto"/>
              <a:ea typeface="Roboto"/>
              <a:cs typeface="Roboto"/>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5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71765-E725-D2DF-C629-46DF26B33B89}"/>
              </a:ext>
            </a:extLst>
          </p:cNvPr>
          <p:cNvSpPr txBox="1">
            <a:spLocks noGrp="1"/>
          </p:cNvSpPr>
          <p:nvPr>
            <p:ph type="title"/>
          </p:nvPr>
        </p:nvSpPr>
        <p:spPr/>
        <p:txBody>
          <a:bodyPr/>
          <a:lstStyle/>
          <a:p>
            <a:pPr lvl="0"/>
            <a:r>
              <a:rPr lang="en-US" sz="2800"/>
              <a:t>Online ACCESS Assessments</a:t>
            </a:r>
          </a:p>
        </p:txBody>
      </p:sp>
      <p:sp>
        <p:nvSpPr>
          <p:cNvPr id="3" name="Content Placeholder 2">
            <a:extLst>
              <a:ext uri="{FF2B5EF4-FFF2-40B4-BE49-F238E27FC236}">
                <a16:creationId xmlns:a16="http://schemas.microsoft.com/office/drawing/2014/main" id="{7E5F10B1-B556-2829-90D6-E3E65B40525F}"/>
              </a:ext>
            </a:extLst>
          </p:cNvPr>
          <p:cNvSpPr txBox="1"/>
          <p:nvPr/>
        </p:nvSpPr>
        <p:spPr>
          <a:xfrm>
            <a:off x="311700" y="1033107"/>
            <a:ext cx="8482440" cy="3549581"/>
          </a:xfrm>
          <a:prstGeom prst="rect">
            <a:avLst/>
          </a:prstGeom>
          <a:noFill/>
          <a:ln cap="flat">
            <a:noFill/>
          </a:ln>
        </p:spPr>
        <p:txBody>
          <a:bodyPr vert="horz" wrap="square" lIns="91421" tIns="91421" rIns="91421" bIns="91421" anchor="t" anchorCtr="0" compatLnSpc="1">
            <a:normAutofit/>
          </a:bodyPr>
          <a:lstStyle/>
          <a:p>
            <a:pPr marL="0" marR="0" lvl="0" indent="0" algn="l" defTabSz="914400" rtl="0" fontAlgn="auto" hangingPunct="1">
              <a:lnSpc>
                <a:spcPct val="115000"/>
              </a:lnSpc>
              <a:spcBef>
                <a:spcPts val="0"/>
              </a:spcBef>
              <a:spcAft>
                <a:spcPts val="0"/>
              </a:spcAft>
              <a:buNone/>
              <a:tabLst/>
              <a:defRPr sz="1800" b="0" i="0" u="none" strike="noStrike" kern="0" cap="none" spc="0" baseline="0">
                <a:solidFill>
                  <a:srgbClr val="000000"/>
                </a:solidFill>
                <a:uFillTx/>
              </a:defRPr>
            </a:pPr>
            <a:r>
              <a:rPr lang="en-US" sz="1800" b="0" i="0" u="none" strike="noStrike" kern="0" cap="none" spc="0" baseline="0">
                <a:solidFill>
                  <a:srgbClr val="000000"/>
                </a:solidFill>
                <a:uFillTx/>
                <a:latin typeface="Roboto"/>
                <a:ea typeface="Roboto"/>
                <a:cs typeface="Roboto"/>
              </a:rPr>
              <a:t>WIDA ACCESS is delivered online (grades 1—3 take the Writing Domain on paper)</a:t>
            </a:r>
          </a:p>
          <a:p>
            <a:pPr marL="457200" marR="0" lvl="0" indent="-330198" algn="l" defTabSz="914400" rtl="0" fontAlgn="auto" hangingPunct="1">
              <a:lnSpc>
                <a:spcPct val="115000"/>
              </a:lnSpc>
              <a:spcBef>
                <a:spcPts val="0"/>
              </a:spcBef>
              <a:spcAft>
                <a:spcPts val="0"/>
              </a:spcAft>
              <a:buClr>
                <a:srgbClr val="000000"/>
              </a:buClr>
              <a:buSzPts val="1600"/>
              <a:buFont typeface="Roboto"/>
              <a:buChar char="●"/>
              <a:tabLst/>
              <a:defRPr sz="1800" b="0" i="0" u="none" strike="noStrike" kern="0" cap="none" spc="0" baseline="0">
                <a:solidFill>
                  <a:srgbClr val="000000"/>
                </a:solidFill>
                <a:uFillTx/>
              </a:defRPr>
            </a:pPr>
            <a:endParaRPr lang="en-US" sz="1800" b="0" i="0" u="none" strike="noStrike" kern="0" cap="none" spc="0" baseline="0">
              <a:solidFill>
                <a:srgbClr val="000000"/>
              </a:solidFill>
              <a:uFillTx/>
              <a:latin typeface="Roboto"/>
              <a:ea typeface="Roboto"/>
              <a:cs typeface="Roboto"/>
            </a:endParaRPr>
          </a:p>
          <a:p>
            <a:pPr marL="0" marR="0" lvl="0" indent="0" algn="l" defTabSz="914400" rtl="0" fontAlgn="auto" hangingPunct="1">
              <a:lnSpc>
                <a:spcPct val="115000"/>
              </a:lnSpc>
              <a:spcBef>
                <a:spcPts val="0"/>
              </a:spcBef>
              <a:spcAft>
                <a:spcPts val="0"/>
              </a:spcAft>
              <a:buNone/>
              <a:tabLst/>
              <a:defRPr sz="1800" b="0" i="0" u="none" strike="noStrike" kern="0" cap="none" spc="0" baseline="0">
                <a:solidFill>
                  <a:srgbClr val="000000"/>
                </a:solidFill>
                <a:uFillTx/>
              </a:defRPr>
            </a:pPr>
            <a:r>
              <a:rPr lang="en-US" sz="1800" b="0" i="0" u="none" strike="noStrike" kern="0" cap="none" spc="0" baseline="0">
                <a:solidFill>
                  <a:srgbClr val="000000"/>
                </a:solidFill>
                <a:uFillTx/>
                <a:latin typeface="Roboto"/>
                <a:ea typeface="Roboto"/>
                <a:cs typeface="Roboto"/>
              </a:rPr>
              <a:t>Paper-based accommodation:</a:t>
            </a:r>
          </a:p>
          <a:p>
            <a:pPr marL="457200" marR="0" lvl="0" indent="-330198" algn="l" defTabSz="914400" rtl="0" fontAlgn="auto" hangingPunct="1">
              <a:lnSpc>
                <a:spcPct val="115000"/>
              </a:lnSpc>
              <a:spcBef>
                <a:spcPts val="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800" b="0" i="0" u="none" strike="noStrike" kern="0" cap="none" spc="0" baseline="0">
                <a:solidFill>
                  <a:srgbClr val="000000"/>
                </a:solidFill>
                <a:uFillTx/>
                <a:latin typeface="Roboto"/>
                <a:ea typeface="Roboto"/>
                <a:cs typeface="Roboto"/>
              </a:rPr>
              <a:t>Grades 1—12 paper-based assessment is an accommodation only available to students with a documented disability on their IEP/504 plan</a:t>
            </a:r>
          </a:p>
          <a:p>
            <a:pPr marL="457200" marR="0" lvl="0" indent="-330198" algn="l" defTabSz="914400" rtl="0" fontAlgn="auto" hangingPunct="1">
              <a:lnSpc>
                <a:spcPct val="115000"/>
              </a:lnSpc>
              <a:spcBef>
                <a:spcPts val="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800" b="0" i="0" u="none" strike="noStrike" kern="0" cap="none" spc="0" baseline="0">
                <a:solidFill>
                  <a:srgbClr val="000000"/>
                </a:solidFill>
                <a:uFillTx/>
                <a:latin typeface="Roboto"/>
                <a:ea typeface="Roboto"/>
                <a:cs typeface="Roboto"/>
              </a:rPr>
              <a:t>Students must have a direct connection between their disability and the ability to access the digital test</a:t>
            </a:r>
          </a:p>
          <a:p>
            <a:pPr marL="342900" marR="0" lvl="1" indent="0" algn="l" defTabSz="914400" rtl="0" fontAlgn="auto" hangingPunct="1">
              <a:lnSpc>
                <a:spcPct val="115000"/>
              </a:lnSpc>
              <a:spcBef>
                <a:spcPts val="0"/>
              </a:spcBef>
              <a:spcAft>
                <a:spcPts val="0"/>
              </a:spcAft>
              <a:buNone/>
              <a:tabLst/>
              <a:defRPr sz="1800" b="0" i="0" u="none" strike="noStrike" kern="0" cap="none" spc="0" baseline="0">
                <a:solidFill>
                  <a:srgbClr val="000000"/>
                </a:solidFill>
                <a:uFillTx/>
              </a:defRPr>
            </a:pPr>
            <a:endParaRPr lang="en-US" sz="1800" b="0" i="0" u="none" strike="noStrike" kern="0" cap="none" spc="0" baseline="0">
              <a:solidFill>
                <a:srgbClr val="000000"/>
              </a:solidFill>
              <a:uFillTx/>
              <a:latin typeface="Roboto"/>
              <a:ea typeface="Roboto"/>
              <a:cs typeface="Roboto"/>
            </a:endParaRPr>
          </a:p>
          <a:p>
            <a:pPr marL="0" marR="0" lvl="1" indent="0" algn="l" defTabSz="914400" rtl="0" fontAlgn="auto" hangingPunct="1">
              <a:lnSpc>
                <a:spcPct val="115000"/>
              </a:lnSpc>
              <a:spcBef>
                <a:spcPts val="0"/>
              </a:spcBef>
              <a:spcAft>
                <a:spcPts val="0"/>
              </a:spcAft>
              <a:buNone/>
              <a:tabLst/>
              <a:defRPr sz="1800" b="0" i="0" u="none" strike="noStrike" kern="0" cap="none" spc="0" baseline="0">
                <a:solidFill>
                  <a:srgbClr val="000000"/>
                </a:solidFill>
                <a:uFillTx/>
              </a:defRPr>
            </a:pPr>
            <a:r>
              <a:rPr lang="en-US" sz="1800" b="1" i="0" u="none" strike="noStrike" kern="0" cap="none" spc="0" baseline="0">
                <a:solidFill>
                  <a:srgbClr val="000000"/>
                </a:solidFill>
                <a:uFillTx/>
                <a:latin typeface="Roboto"/>
                <a:ea typeface="Roboto"/>
                <a:cs typeface="Roboto"/>
              </a:rPr>
              <a:t>Note</a:t>
            </a:r>
            <a:r>
              <a:rPr lang="en-US" sz="1800" b="0" i="0" u="none" strike="noStrike" kern="0" cap="none" spc="0" baseline="0">
                <a:solidFill>
                  <a:srgbClr val="000000"/>
                </a:solidFill>
                <a:uFillTx/>
                <a:latin typeface="Roboto"/>
                <a:ea typeface="Roboto"/>
                <a:cs typeface="Roboto"/>
              </a:rPr>
              <a:t>: WIDA ACCESS for Kindergarten and Alternate ACCESS are paper-based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19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B003A-3D59-A92A-FE69-32CA8E6CCB95}"/>
              </a:ext>
            </a:extLst>
          </p:cNvPr>
          <p:cNvSpPr txBox="1">
            <a:spLocks noGrp="1"/>
          </p:cNvSpPr>
          <p:nvPr>
            <p:ph type="title"/>
          </p:nvPr>
        </p:nvSpPr>
        <p:spPr/>
        <p:txBody>
          <a:bodyPr/>
          <a:lstStyle/>
          <a:p>
            <a:pPr lvl="0"/>
            <a:r>
              <a:rPr lang="en-US" sz="2800"/>
              <a:t>ACCESS Presentation Accommodations</a:t>
            </a:r>
          </a:p>
        </p:txBody>
      </p:sp>
      <p:sp>
        <p:nvSpPr>
          <p:cNvPr id="3" name="Text Placeholder 2">
            <a:extLst>
              <a:ext uri="{FF2B5EF4-FFF2-40B4-BE49-F238E27FC236}">
                <a16:creationId xmlns:a16="http://schemas.microsoft.com/office/drawing/2014/main" id="{6D3BDB4F-C5DB-B169-C7B4-0CABC4E8435F}"/>
              </a:ext>
            </a:extLst>
          </p:cNvPr>
          <p:cNvSpPr txBox="1">
            <a:spLocks noGrp="1"/>
          </p:cNvSpPr>
          <p:nvPr>
            <p:ph type="body" idx="4294967295"/>
          </p:nvPr>
        </p:nvSpPr>
        <p:spPr>
          <a:xfrm>
            <a:off x="311700" y="1152473"/>
            <a:ext cx="4954365" cy="3034802"/>
          </a:xfrm>
        </p:spPr>
        <p:txBody>
          <a:bodyPr/>
          <a:lstStyle/>
          <a:p>
            <a:pPr lvl="0" indent="-330198">
              <a:buClr>
                <a:srgbClr val="000000"/>
              </a:buClr>
              <a:buSzPts val="1600"/>
              <a:buFont typeface="Roboto"/>
            </a:pPr>
            <a:r>
              <a:rPr lang="en-US">
                <a:solidFill>
                  <a:srgbClr val="000000"/>
                </a:solidFill>
                <a:latin typeface="Roboto"/>
                <a:ea typeface="Roboto"/>
                <a:cs typeface="Roboto"/>
              </a:rPr>
              <a:t>Test format (paper-based testing)</a:t>
            </a:r>
          </a:p>
          <a:p>
            <a:pPr marL="914400" lvl="1" indent="-317497">
              <a:lnSpc>
                <a:spcPct val="115000"/>
              </a:lnSpc>
              <a:spcBef>
                <a:spcPts val="0"/>
              </a:spcBef>
              <a:buClr>
                <a:srgbClr val="000000"/>
              </a:buClr>
              <a:buSzPts val="1400"/>
              <a:buFont typeface="Roboto"/>
              <a:buChar char="○"/>
            </a:pPr>
            <a:r>
              <a:rPr lang="en-US" sz="1800" kern="0">
                <a:latin typeface="Roboto"/>
                <a:ea typeface="Roboto"/>
                <a:cs typeface="Roboto"/>
              </a:rPr>
              <a:t>In person human reader</a:t>
            </a:r>
          </a:p>
          <a:p>
            <a:pPr marL="914400" lvl="1" indent="-317497">
              <a:lnSpc>
                <a:spcPct val="115000"/>
              </a:lnSpc>
              <a:spcBef>
                <a:spcPts val="0"/>
              </a:spcBef>
              <a:buClr>
                <a:srgbClr val="000000"/>
              </a:buClr>
              <a:buSzPts val="1400"/>
              <a:buFont typeface="Roboto"/>
              <a:buChar char="○"/>
            </a:pPr>
            <a:r>
              <a:rPr lang="en-US" sz="1800" kern="0">
                <a:latin typeface="Roboto"/>
                <a:ea typeface="Roboto"/>
                <a:cs typeface="Roboto"/>
              </a:rPr>
              <a:t>Text in the images cannot be read aloud to the students unless it is scripted</a:t>
            </a:r>
          </a:p>
          <a:p>
            <a:pPr marL="914400" lvl="1" indent="-317497">
              <a:lnSpc>
                <a:spcPct val="115000"/>
              </a:lnSpc>
              <a:spcBef>
                <a:spcPts val="0"/>
              </a:spcBef>
              <a:buClr>
                <a:srgbClr val="000000"/>
              </a:buClr>
              <a:buSzPts val="1400"/>
              <a:buFont typeface="Roboto"/>
              <a:buChar char="○"/>
            </a:pPr>
            <a:r>
              <a:rPr lang="en-US" sz="1800" kern="0">
                <a:latin typeface="Roboto"/>
                <a:ea typeface="Roboto"/>
                <a:cs typeface="Roboto"/>
              </a:rPr>
              <a:t>Repeat in person human reader</a:t>
            </a:r>
          </a:p>
          <a:p>
            <a:pPr lvl="0" indent="-330198">
              <a:buClr>
                <a:srgbClr val="000000"/>
              </a:buClr>
              <a:buSzPts val="1600"/>
              <a:buFont typeface="Roboto"/>
            </a:pPr>
            <a:r>
              <a:rPr lang="en-US">
                <a:solidFill>
                  <a:srgbClr val="000000"/>
                </a:solidFill>
                <a:latin typeface="Roboto"/>
                <a:ea typeface="Roboto"/>
                <a:cs typeface="Roboto"/>
              </a:rPr>
              <a:t>Interpreter signs test directions</a:t>
            </a:r>
          </a:p>
          <a:p>
            <a:pPr lvl="0" indent="-330198">
              <a:buClr>
                <a:srgbClr val="000000"/>
              </a:buClr>
              <a:buSzPts val="1600"/>
              <a:buFont typeface="Roboto"/>
            </a:pPr>
            <a:r>
              <a:rPr lang="en-US">
                <a:solidFill>
                  <a:srgbClr val="000000"/>
                </a:solidFill>
                <a:latin typeface="Roboto"/>
                <a:ea typeface="Roboto"/>
                <a:cs typeface="Roboto"/>
              </a:rPr>
              <a:t>Presentation in MCE, SEE, or CASE</a:t>
            </a:r>
          </a:p>
          <a:p>
            <a:pPr lvl="0" indent="-330198">
              <a:buClr>
                <a:srgbClr val="000000"/>
              </a:buClr>
              <a:buSzPts val="1600"/>
              <a:buFont typeface="Roboto"/>
            </a:pPr>
            <a:r>
              <a:rPr lang="en-US">
                <a:solidFill>
                  <a:srgbClr val="000000"/>
                </a:solidFill>
                <a:latin typeface="Roboto"/>
                <a:ea typeface="Roboto"/>
                <a:cs typeface="Roboto"/>
              </a:rPr>
              <a:t>Repeat item audio</a:t>
            </a:r>
          </a:p>
          <a:p>
            <a:pPr marL="914400" lvl="1" indent="-317497">
              <a:lnSpc>
                <a:spcPct val="115000"/>
              </a:lnSpc>
              <a:spcBef>
                <a:spcPts val="0"/>
              </a:spcBef>
              <a:buClr>
                <a:srgbClr val="000000"/>
              </a:buClr>
              <a:buSzPts val="1400"/>
              <a:buFont typeface="Roboto"/>
              <a:buChar char="○"/>
            </a:pPr>
            <a:endParaRPr lang="en-US" sz="1800" kern="0">
              <a:latin typeface="Roboto"/>
              <a:ea typeface="Roboto"/>
              <a:cs typeface="Roboto"/>
            </a:endParaRPr>
          </a:p>
          <a:p>
            <a:pPr lvl="0" indent="-330198">
              <a:buClr>
                <a:srgbClr val="000000"/>
              </a:buClr>
              <a:buSzPts val="1600"/>
              <a:buFont typeface="Roboto"/>
            </a:pPr>
            <a:endParaRPr lang="en-US" sz="1600">
              <a:solidFill>
                <a:srgbClr val="000000"/>
              </a:solidFill>
              <a:latin typeface="Roboto"/>
              <a:ea typeface="Roboto"/>
              <a:cs typeface="Roboto"/>
            </a:endParaRPr>
          </a:p>
        </p:txBody>
      </p:sp>
      <p:sp>
        <p:nvSpPr>
          <p:cNvPr id="4" name="Text Placeholder 2">
            <a:extLst>
              <a:ext uri="{FF2B5EF4-FFF2-40B4-BE49-F238E27FC236}">
                <a16:creationId xmlns:a16="http://schemas.microsoft.com/office/drawing/2014/main" id="{4D5379FB-2225-4BC7-C139-AE8A4ED67C80}"/>
              </a:ext>
            </a:extLst>
          </p:cNvPr>
          <p:cNvSpPr txBox="1"/>
          <p:nvPr/>
        </p:nvSpPr>
        <p:spPr>
          <a:xfrm>
            <a:off x="5310131" y="1152473"/>
            <a:ext cx="3494626" cy="3034802"/>
          </a:xfrm>
          <a:prstGeom prst="rect">
            <a:avLst/>
          </a:prstGeom>
          <a:noFill/>
          <a:ln cap="flat">
            <a:noFill/>
          </a:ln>
        </p:spPr>
        <p:txBody>
          <a:bodyPr vert="horz" wrap="square" lIns="91421" tIns="91421" rIns="91421" bIns="91421" anchor="t" anchorCtr="0" compatLnSpc="1">
            <a:normAutofit/>
          </a:bodyPr>
          <a:lstStyle/>
          <a:p>
            <a:pPr marL="457200" marR="0" lvl="0" indent="-330198" algn="l" defTabSz="914400" rtl="0" fontAlgn="auto" hangingPunct="1">
              <a:lnSpc>
                <a:spcPct val="115000"/>
              </a:lnSpc>
              <a:spcBef>
                <a:spcPts val="0"/>
              </a:spcBef>
              <a:spcAft>
                <a:spcPts val="0"/>
              </a:spcAft>
              <a:buClr>
                <a:srgbClr val="000000"/>
              </a:buClr>
              <a:buSzPts val="1600"/>
              <a:buFont typeface="Roboto"/>
              <a:buChar char="●"/>
              <a:tabLst/>
              <a:defRPr sz="1800" b="0" i="0" u="none" strike="noStrike" kern="0" cap="none" spc="0" baseline="0">
                <a:solidFill>
                  <a:srgbClr val="000000"/>
                </a:solidFill>
                <a:uFillTx/>
              </a:defRPr>
            </a:pPr>
            <a:r>
              <a:rPr lang="en-US" sz="1700" b="0" i="0" u="none" strike="noStrike" kern="0" cap="none" spc="0" baseline="0">
                <a:solidFill>
                  <a:srgbClr val="000000"/>
                </a:solidFill>
                <a:uFillTx/>
                <a:latin typeface="Roboto"/>
                <a:ea typeface="Roboto"/>
                <a:cs typeface="Roboto"/>
              </a:rPr>
              <a:t>Assistive Technology</a:t>
            </a:r>
          </a:p>
          <a:p>
            <a:pPr marL="457200" marR="0" lvl="0" indent="-330198" algn="l" defTabSz="914400" rtl="0" fontAlgn="auto" hangingPunct="1">
              <a:lnSpc>
                <a:spcPct val="115000"/>
              </a:lnSpc>
              <a:spcBef>
                <a:spcPts val="0"/>
              </a:spcBef>
              <a:spcAft>
                <a:spcPts val="0"/>
              </a:spcAft>
              <a:buClr>
                <a:srgbClr val="000000"/>
              </a:buClr>
              <a:buSzPts val="1600"/>
              <a:buFont typeface="Roboto"/>
              <a:buChar char="●"/>
              <a:tabLst/>
              <a:defRPr sz="1800" b="0" i="0" u="none" strike="noStrike" kern="0" cap="none" spc="0" baseline="0">
                <a:solidFill>
                  <a:srgbClr val="000000"/>
                </a:solidFill>
                <a:uFillTx/>
              </a:defRPr>
            </a:pPr>
            <a:r>
              <a:rPr lang="en-US" sz="1700" b="0" i="0" u="none" strike="noStrike" kern="0" cap="none" spc="0" baseline="0">
                <a:solidFill>
                  <a:srgbClr val="000000"/>
                </a:solidFill>
                <a:uFillTx/>
                <a:latin typeface="Roboto"/>
                <a:ea typeface="Roboto"/>
                <a:cs typeface="Roboto"/>
              </a:rPr>
              <a:t>Braille</a:t>
            </a:r>
          </a:p>
          <a:p>
            <a:pPr marL="457200" marR="0" lvl="0" indent="-330198" algn="l" defTabSz="914400" rtl="0" fontAlgn="auto" hangingPunct="1">
              <a:lnSpc>
                <a:spcPct val="115000"/>
              </a:lnSpc>
              <a:spcBef>
                <a:spcPts val="0"/>
              </a:spcBef>
              <a:spcAft>
                <a:spcPts val="0"/>
              </a:spcAft>
              <a:buClr>
                <a:srgbClr val="000000"/>
              </a:buClr>
              <a:buSzPts val="1600"/>
              <a:buFont typeface="Roboto"/>
              <a:buChar char="●"/>
              <a:tabLst/>
              <a:defRPr sz="1800" b="0" i="0" u="none" strike="noStrike" kern="0" cap="none" spc="0" baseline="0">
                <a:solidFill>
                  <a:srgbClr val="000000"/>
                </a:solidFill>
                <a:uFillTx/>
              </a:defRPr>
            </a:pPr>
            <a:r>
              <a:rPr lang="en-US" sz="1700" b="0" i="0" u="none" strike="noStrike" kern="0" cap="none" spc="0" baseline="0">
                <a:solidFill>
                  <a:srgbClr val="000000"/>
                </a:solidFill>
                <a:uFillTx/>
                <a:latin typeface="Roboto"/>
                <a:ea typeface="Roboto"/>
                <a:cs typeface="Roboto"/>
              </a:rPr>
              <a:t>Low vision aids or magnification devices</a:t>
            </a:r>
          </a:p>
          <a:p>
            <a:pPr marL="457200" marR="0" lvl="0" indent="-330198" algn="l" defTabSz="914400" rtl="0" fontAlgn="auto" hangingPunct="1">
              <a:lnSpc>
                <a:spcPct val="115000"/>
              </a:lnSpc>
              <a:spcBef>
                <a:spcPts val="0"/>
              </a:spcBef>
              <a:spcAft>
                <a:spcPts val="0"/>
              </a:spcAft>
              <a:buClr>
                <a:srgbClr val="000000"/>
              </a:buClr>
              <a:buSzPts val="1600"/>
              <a:buFont typeface="Roboto"/>
              <a:buChar char="●"/>
              <a:tabLst/>
              <a:defRPr sz="1800" b="0" i="0" u="none" strike="noStrike" kern="0" cap="none" spc="0" baseline="0">
                <a:solidFill>
                  <a:srgbClr val="000000"/>
                </a:solidFill>
                <a:uFillTx/>
              </a:defRPr>
            </a:pPr>
            <a:r>
              <a:rPr lang="en-US" sz="1700" b="0" i="0" u="none" strike="noStrike" kern="0" cap="none" spc="0" baseline="0">
                <a:solidFill>
                  <a:srgbClr val="000000"/>
                </a:solidFill>
                <a:uFillTx/>
                <a:latin typeface="Roboto"/>
                <a:ea typeface="Roboto"/>
                <a:cs typeface="Roboto"/>
              </a:rPr>
              <a:t>Low vision script</a:t>
            </a:r>
          </a:p>
          <a:p>
            <a:pPr marL="914400" marR="0" lvl="1" indent="-317497" algn="l" defTabSz="914400" rtl="0" fontAlgn="auto" hangingPunct="1">
              <a:lnSpc>
                <a:spcPct val="115000"/>
              </a:lnSpc>
              <a:spcBef>
                <a:spcPts val="0"/>
              </a:spcBef>
              <a:spcAft>
                <a:spcPts val="0"/>
              </a:spcAft>
              <a:buClr>
                <a:srgbClr val="000000"/>
              </a:buClr>
              <a:buSzPts val="1400"/>
              <a:buFont typeface="Roboto"/>
              <a:buChar char="○"/>
              <a:tabLst/>
              <a:defRPr sz="1800" b="0" i="0" u="none" strike="noStrike" kern="0" cap="none" spc="0" baseline="0">
                <a:solidFill>
                  <a:srgbClr val="000000"/>
                </a:solidFill>
                <a:uFillTx/>
              </a:defRPr>
            </a:pPr>
            <a:r>
              <a:rPr lang="en-US" sz="1700" b="0" i="0" u="none" strike="noStrike" kern="0" cap="none" spc="0" baseline="0">
                <a:solidFill>
                  <a:srgbClr val="000000"/>
                </a:solidFill>
                <a:uFillTx/>
                <a:latin typeface="Roboto"/>
                <a:ea typeface="Roboto"/>
                <a:cs typeface="Roboto"/>
              </a:rPr>
              <a:t>Only available for Kindergarten ACCESS</a:t>
            </a:r>
          </a:p>
          <a:p>
            <a:pPr marL="457200" marR="0" lvl="0" indent="-330198" algn="l" defTabSz="914400" rtl="0" fontAlgn="auto" hangingPunct="1">
              <a:lnSpc>
                <a:spcPct val="115000"/>
              </a:lnSpc>
              <a:spcBef>
                <a:spcPts val="0"/>
              </a:spcBef>
              <a:spcAft>
                <a:spcPts val="0"/>
              </a:spcAft>
              <a:buClr>
                <a:srgbClr val="000000"/>
              </a:buClr>
              <a:buSzPts val="1600"/>
              <a:buFont typeface="Roboto"/>
              <a:buChar char="●"/>
              <a:tabLst/>
              <a:defRPr sz="1800" b="0" i="0" u="none" strike="noStrike" kern="0" cap="none" spc="0" baseline="0">
                <a:solidFill>
                  <a:srgbClr val="000000"/>
                </a:solidFill>
                <a:uFillTx/>
              </a:defRPr>
            </a:pPr>
            <a:r>
              <a:rPr lang="en-US" sz="1700" b="0" i="0" u="none" strike="noStrike" kern="0" cap="none" spc="0" baseline="0">
                <a:solidFill>
                  <a:srgbClr val="000000"/>
                </a:solidFill>
                <a:uFillTx/>
                <a:latin typeface="Roboto"/>
                <a:ea typeface="Roboto"/>
                <a:cs typeface="Roboto"/>
              </a:rPr>
              <a:t>Large print (paper-based)</a:t>
            </a:r>
          </a:p>
          <a:p>
            <a:pPr marL="457200" marR="0" lvl="0" indent="-330198" algn="l" defTabSz="914400" rtl="0" fontAlgn="auto" hangingPunct="1">
              <a:lnSpc>
                <a:spcPct val="115000"/>
              </a:lnSpc>
              <a:spcBef>
                <a:spcPts val="0"/>
              </a:spcBef>
              <a:spcAft>
                <a:spcPts val="0"/>
              </a:spcAft>
              <a:buClr>
                <a:srgbClr val="000000"/>
              </a:buClr>
              <a:buSzPts val="1600"/>
              <a:buFont typeface="Roboto"/>
              <a:buChar char="●"/>
              <a:tabLst/>
              <a:defRPr sz="1800" b="0" i="0" u="none" strike="noStrike" kern="0" cap="none" spc="0" baseline="0">
                <a:solidFill>
                  <a:srgbClr val="000000"/>
                </a:solidFill>
                <a:uFillTx/>
              </a:defRPr>
            </a:pPr>
            <a:endParaRPr lang="en-US" sz="1700" b="0" i="0" u="none" strike="noStrike" kern="0" cap="none" spc="0" baseline="0">
              <a:solidFill>
                <a:srgbClr val="000000"/>
              </a:solidFill>
              <a:uFillTx/>
              <a:latin typeface="Roboto"/>
              <a:ea typeface="Roboto"/>
              <a:cs typeface="Roboto"/>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19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592CD-3609-1E81-F1B7-3E624E6EE677}"/>
              </a:ext>
            </a:extLst>
          </p:cNvPr>
          <p:cNvSpPr txBox="1">
            <a:spLocks noGrp="1"/>
          </p:cNvSpPr>
          <p:nvPr>
            <p:ph type="title"/>
          </p:nvPr>
        </p:nvSpPr>
        <p:spPr/>
        <p:txBody>
          <a:bodyPr/>
          <a:lstStyle/>
          <a:p>
            <a:pPr lvl="0"/>
            <a:r>
              <a:rPr lang="en-US" sz="2800"/>
              <a:t>Embedded Software Accommodations</a:t>
            </a:r>
          </a:p>
        </p:txBody>
      </p:sp>
      <p:sp>
        <p:nvSpPr>
          <p:cNvPr id="3" name="Star: 16 Points 4">
            <a:extLst>
              <a:ext uri="{FF2B5EF4-FFF2-40B4-BE49-F238E27FC236}">
                <a16:creationId xmlns:a16="http://schemas.microsoft.com/office/drawing/2014/main" id="{43DAE38E-CF0A-5F0A-8914-241BFBDBBA07}"/>
              </a:ext>
            </a:extLst>
          </p:cNvPr>
          <p:cNvSpPr/>
          <p:nvPr/>
        </p:nvSpPr>
        <p:spPr>
          <a:xfrm>
            <a:off x="7002868" y="284744"/>
            <a:ext cx="1994260" cy="2002974"/>
          </a:xfrm>
          <a:custGeom>
            <a:avLst/>
            <a:gdLst>
              <a:gd name="f0" fmla="val 10800000"/>
              <a:gd name="f1" fmla="val 5400000"/>
              <a:gd name="f2" fmla="val 180"/>
              <a:gd name="f3" fmla="val w"/>
              <a:gd name="f4" fmla="val h"/>
              <a:gd name="f5" fmla="val ss"/>
              <a:gd name="f6" fmla="val 0"/>
              <a:gd name="f7" fmla="*/ 5419351 1 1725033"/>
              <a:gd name="f8" fmla="val 37500"/>
              <a:gd name="f9" fmla="+- 0 0 -90"/>
              <a:gd name="f10" fmla="+- 0 0 -180"/>
              <a:gd name="f11" fmla="+- 0 0 -270"/>
              <a:gd name="f12" fmla="+- 0 0 -360"/>
              <a:gd name="f13" fmla="abs f3"/>
              <a:gd name="f14" fmla="abs f4"/>
              <a:gd name="f15" fmla="abs f5"/>
              <a:gd name="f16" fmla="+- 2700000 f1 0"/>
              <a:gd name="f17" fmla="*/ f9 f0 1"/>
              <a:gd name="f18" fmla="*/ f10 f0 1"/>
              <a:gd name="f19" fmla="*/ f11 f0 1"/>
              <a:gd name="f20" fmla="*/ f12 f0 1"/>
              <a:gd name="f21" fmla="?: f13 f3 1"/>
              <a:gd name="f22" fmla="?: f14 f4 1"/>
              <a:gd name="f23" fmla="?: f15 f5 1"/>
              <a:gd name="f24" fmla="+- f16 0 f1"/>
              <a:gd name="f25" fmla="*/ f17 1 f2"/>
              <a:gd name="f26" fmla="*/ f18 1 f2"/>
              <a:gd name="f27" fmla="*/ f19 1 f2"/>
              <a:gd name="f28" fmla="*/ f20 1 f2"/>
              <a:gd name="f29" fmla="*/ f21 1 21600"/>
              <a:gd name="f30" fmla="*/ f22 1 21600"/>
              <a:gd name="f31" fmla="*/ 21600 f21 1"/>
              <a:gd name="f32" fmla="*/ 21600 f22 1"/>
              <a:gd name="f33" fmla="+- f24 f1 0"/>
              <a:gd name="f34" fmla="+- f25 0 f1"/>
              <a:gd name="f35" fmla="+- f26 0 f1"/>
              <a:gd name="f36" fmla="+- f27 0 f1"/>
              <a:gd name="f37" fmla="+- f28 0 f1"/>
              <a:gd name="f38" fmla="min f30 f29"/>
              <a:gd name="f39" fmla="*/ f31 1 f23"/>
              <a:gd name="f40" fmla="*/ f32 1 f23"/>
              <a:gd name="f41" fmla="*/ f33 f7 1"/>
              <a:gd name="f42" fmla="val f39"/>
              <a:gd name="f43" fmla="val f40"/>
              <a:gd name="f44" fmla="*/ f41 1 f0"/>
              <a:gd name="f45" fmla="*/ f6 f38 1"/>
              <a:gd name="f46" fmla="+- f43 0 f6"/>
              <a:gd name="f47" fmla="+- f42 0 f6"/>
              <a:gd name="f48" fmla="+- 0 0 f44"/>
              <a:gd name="f49" fmla="*/ f42 f38 1"/>
              <a:gd name="f50" fmla="*/ f43 f38 1"/>
              <a:gd name="f51" fmla="*/ f46 1 2"/>
              <a:gd name="f52" fmla="*/ f47 1 2"/>
              <a:gd name="f53" fmla="+- 0 0 f48"/>
              <a:gd name="f54" fmla="+- f6 f51 0"/>
              <a:gd name="f55" fmla="+- f6 f52 0"/>
              <a:gd name="f56" fmla="*/ f52 92388 1"/>
              <a:gd name="f57" fmla="*/ f52 70711 1"/>
              <a:gd name="f58" fmla="*/ f52 38268 1"/>
              <a:gd name="f59" fmla="*/ f51 92388 1"/>
              <a:gd name="f60" fmla="*/ f51 70711 1"/>
              <a:gd name="f61" fmla="*/ f51 38268 1"/>
              <a:gd name="f62" fmla="*/ f52 f8 1"/>
              <a:gd name="f63" fmla="*/ f51 f8 1"/>
              <a:gd name="f64" fmla="*/ f53 f0 1"/>
              <a:gd name="f65" fmla="*/ f56 1 100000"/>
              <a:gd name="f66" fmla="*/ f57 1 100000"/>
              <a:gd name="f67" fmla="*/ f58 1 100000"/>
              <a:gd name="f68" fmla="*/ f59 1 100000"/>
              <a:gd name="f69" fmla="*/ f60 1 100000"/>
              <a:gd name="f70" fmla="*/ f61 1 100000"/>
              <a:gd name="f71" fmla="*/ f62 1 50000"/>
              <a:gd name="f72" fmla="*/ f63 1 50000"/>
              <a:gd name="f73" fmla="*/ f64 1 f7"/>
              <a:gd name="f74" fmla="*/ f54 f38 1"/>
              <a:gd name="f75" fmla="*/ f55 f38 1"/>
              <a:gd name="f76" fmla="+- f73 0 f1"/>
              <a:gd name="f77" fmla="+- f55 0 f65"/>
              <a:gd name="f78" fmla="+- f55 0 f66"/>
              <a:gd name="f79" fmla="+- f55 0 f67"/>
              <a:gd name="f80" fmla="+- f55 f67 0"/>
              <a:gd name="f81" fmla="+- f55 f66 0"/>
              <a:gd name="f82" fmla="+- f55 f65 0"/>
              <a:gd name="f83" fmla="+- f54 0 f68"/>
              <a:gd name="f84" fmla="+- f54 0 f69"/>
              <a:gd name="f85" fmla="+- f54 0 f70"/>
              <a:gd name="f86" fmla="+- f54 f70 0"/>
              <a:gd name="f87" fmla="+- f54 f69 0"/>
              <a:gd name="f88" fmla="+- f54 f68 0"/>
              <a:gd name="f89" fmla="*/ f71 98079 1"/>
              <a:gd name="f90" fmla="*/ f71 83147 1"/>
              <a:gd name="f91" fmla="*/ f71 55557 1"/>
              <a:gd name="f92" fmla="*/ f71 19509 1"/>
              <a:gd name="f93" fmla="*/ f72 98079 1"/>
              <a:gd name="f94" fmla="*/ f72 83147 1"/>
              <a:gd name="f95" fmla="*/ f72 55557 1"/>
              <a:gd name="f96" fmla="*/ f72 19509 1"/>
              <a:gd name="f97" fmla="cos 1 f76"/>
              <a:gd name="f98" fmla="sin 1 f76"/>
              <a:gd name="f99" fmla="*/ f89 1 100000"/>
              <a:gd name="f100" fmla="*/ f90 1 100000"/>
              <a:gd name="f101" fmla="*/ f91 1 100000"/>
              <a:gd name="f102" fmla="*/ f92 1 100000"/>
              <a:gd name="f103" fmla="*/ f93 1 100000"/>
              <a:gd name="f104" fmla="*/ f94 1 100000"/>
              <a:gd name="f105" fmla="*/ f95 1 100000"/>
              <a:gd name="f106" fmla="*/ f96 1 100000"/>
              <a:gd name="f107" fmla="*/ f77 f38 1"/>
              <a:gd name="f108" fmla="*/ f85 f38 1"/>
              <a:gd name="f109" fmla="*/ f78 f38 1"/>
              <a:gd name="f110" fmla="*/ f84 f38 1"/>
              <a:gd name="f111" fmla="*/ f79 f38 1"/>
              <a:gd name="f112" fmla="*/ f83 f38 1"/>
              <a:gd name="f113" fmla="*/ f80 f38 1"/>
              <a:gd name="f114" fmla="*/ f81 f38 1"/>
              <a:gd name="f115" fmla="*/ f82 f38 1"/>
              <a:gd name="f116" fmla="*/ f86 f38 1"/>
              <a:gd name="f117" fmla="*/ f87 f38 1"/>
              <a:gd name="f118" fmla="*/ f88 f38 1"/>
              <a:gd name="f119" fmla="+- 0 0 f97"/>
              <a:gd name="f120" fmla="+- 0 0 f98"/>
              <a:gd name="f121" fmla="+- f55 0 f99"/>
              <a:gd name="f122" fmla="+- f55 0 f100"/>
              <a:gd name="f123" fmla="+- f55 0 f101"/>
              <a:gd name="f124" fmla="+- f55 0 f102"/>
              <a:gd name="f125" fmla="+- f55 f102 0"/>
              <a:gd name="f126" fmla="+- f55 f101 0"/>
              <a:gd name="f127" fmla="+- f55 f100 0"/>
              <a:gd name="f128" fmla="+- f55 f99 0"/>
              <a:gd name="f129" fmla="+- f54 0 f103"/>
              <a:gd name="f130" fmla="+- f54 0 f104"/>
              <a:gd name="f131" fmla="+- f54 0 f105"/>
              <a:gd name="f132" fmla="+- f54 0 f106"/>
              <a:gd name="f133" fmla="+- f54 f106 0"/>
              <a:gd name="f134" fmla="+- f54 f105 0"/>
              <a:gd name="f135" fmla="+- f54 f104 0"/>
              <a:gd name="f136" fmla="+- f54 f103 0"/>
              <a:gd name="f137" fmla="+- 0 0 f119"/>
              <a:gd name="f138" fmla="+- 0 0 f120"/>
              <a:gd name="f139" fmla="*/ f121 f38 1"/>
              <a:gd name="f140" fmla="*/ f132 f38 1"/>
              <a:gd name="f141" fmla="*/ f122 f38 1"/>
              <a:gd name="f142" fmla="*/ f131 f38 1"/>
              <a:gd name="f143" fmla="*/ f123 f38 1"/>
              <a:gd name="f144" fmla="*/ f130 f38 1"/>
              <a:gd name="f145" fmla="*/ f124 f38 1"/>
              <a:gd name="f146" fmla="*/ f129 f38 1"/>
              <a:gd name="f147" fmla="*/ f125 f38 1"/>
              <a:gd name="f148" fmla="*/ f126 f38 1"/>
              <a:gd name="f149" fmla="*/ f127 f38 1"/>
              <a:gd name="f150" fmla="*/ f128 f38 1"/>
              <a:gd name="f151" fmla="*/ f133 f38 1"/>
              <a:gd name="f152" fmla="*/ f134 f38 1"/>
              <a:gd name="f153" fmla="*/ f135 f38 1"/>
              <a:gd name="f154" fmla="*/ f136 f38 1"/>
              <a:gd name="f155" fmla="val f137"/>
              <a:gd name="f156" fmla="val f138"/>
              <a:gd name="f157" fmla="*/ f155 f71 1"/>
              <a:gd name="f158" fmla="*/ f156 f72 1"/>
              <a:gd name="f159" fmla="+- f55 0 f157"/>
              <a:gd name="f160" fmla="+- f54 0 f158"/>
              <a:gd name="f161" fmla="+- f55 f157 0"/>
              <a:gd name="f162" fmla="+- f54 f158 0"/>
              <a:gd name="f163" fmla="*/ f159 f38 1"/>
              <a:gd name="f164" fmla="*/ f160 f38 1"/>
              <a:gd name="f165" fmla="*/ f161 f38 1"/>
              <a:gd name="f166" fmla="*/ f162 f38 1"/>
            </a:gdLst>
            <a:ahLst/>
            <a:cxnLst>
              <a:cxn ang="3cd4">
                <a:pos x="hc" y="t"/>
              </a:cxn>
              <a:cxn ang="0">
                <a:pos x="r" y="vc"/>
              </a:cxn>
              <a:cxn ang="cd4">
                <a:pos x="hc" y="b"/>
              </a:cxn>
              <a:cxn ang="cd2">
                <a:pos x="l" y="vc"/>
              </a:cxn>
              <a:cxn ang="f34">
                <a:pos x="f114" y="f110"/>
              </a:cxn>
              <a:cxn ang="f34">
                <a:pos x="f115" y="f108"/>
              </a:cxn>
              <a:cxn ang="f34">
                <a:pos x="f115" y="f116"/>
              </a:cxn>
              <a:cxn ang="f34">
                <a:pos x="f114" y="f117"/>
              </a:cxn>
              <a:cxn ang="f35">
                <a:pos x="f113" y="f118"/>
              </a:cxn>
              <a:cxn ang="f35">
                <a:pos x="f111" y="f118"/>
              </a:cxn>
              <a:cxn ang="f36">
                <a:pos x="f109" y="f117"/>
              </a:cxn>
              <a:cxn ang="f36">
                <a:pos x="f107" y="f116"/>
              </a:cxn>
              <a:cxn ang="f36">
                <a:pos x="f107" y="f108"/>
              </a:cxn>
              <a:cxn ang="f36">
                <a:pos x="f109" y="f110"/>
              </a:cxn>
              <a:cxn ang="f37">
                <a:pos x="f111" y="f112"/>
              </a:cxn>
              <a:cxn ang="f37">
                <a:pos x="f113" y="f112"/>
              </a:cxn>
            </a:cxnLst>
            <a:rect l="f163" t="f164" r="f165" b="f166"/>
            <a:pathLst>
              <a:path>
                <a:moveTo>
                  <a:pt x="f45" y="f74"/>
                </a:moveTo>
                <a:lnTo>
                  <a:pt x="f139" y="f140"/>
                </a:lnTo>
                <a:lnTo>
                  <a:pt x="f107" y="f108"/>
                </a:lnTo>
                <a:lnTo>
                  <a:pt x="f141" y="f142"/>
                </a:lnTo>
                <a:lnTo>
                  <a:pt x="f109" y="f110"/>
                </a:lnTo>
                <a:lnTo>
                  <a:pt x="f143" y="f144"/>
                </a:lnTo>
                <a:lnTo>
                  <a:pt x="f111" y="f112"/>
                </a:lnTo>
                <a:lnTo>
                  <a:pt x="f145" y="f146"/>
                </a:lnTo>
                <a:lnTo>
                  <a:pt x="f75" y="f45"/>
                </a:lnTo>
                <a:lnTo>
                  <a:pt x="f147" y="f146"/>
                </a:lnTo>
                <a:lnTo>
                  <a:pt x="f113" y="f112"/>
                </a:lnTo>
                <a:lnTo>
                  <a:pt x="f148" y="f144"/>
                </a:lnTo>
                <a:lnTo>
                  <a:pt x="f114" y="f110"/>
                </a:lnTo>
                <a:lnTo>
                  <a:pt x="f149" y="f142"/>
                </a:lnTo>
                <a:lnTo>
                  <a:pt x="f115" y="f108"/>
                </a:lnTo>
                <a:lnTo>
                  <a:pt x="f150" y="f140"/>
                </a:lnTo>
                <a:lnTo>
                  <a:pt x="f49" y="f74"/>
                </a:lnTo>
                <a:lnTo>
                  <a:pt x="f150" y="f151"/>
                </a:lnTo>
                <a:lnTo>
                  <a:pt x="f115" y="f116"/>
                </a:lnTo>
                <a:lnTo>
                  <a:pt x="f149" y="f152"/>
                </a:lnTo>
                <a:lnTo>
                  <a:pt x="f114" y="f117"/>
                </a:lnTo>
                <a:lnTo>
                  <a:pt x="f148" y="f153"/>
                </a:lnTo>
                <a:lnTo>
                  <a:pt x="f113" y="f118"/>
                </a:lnTo>
                <a:lnTo>
                  <a:pt x="f147" y="f154"/>
                </a:lnTo>
                <a:lnTo>
                  <a:pt x="f75" y="f50"/>
                </a:lnTo>
                <a:lnTo>
                  <a:pt x="f145" y="f154"/>
                </a:lnTo>
                <a:lnTo>
                  <a:pt x="f111" y="f118"/>
                </a:lnTo>
                <a:lnTo>
                  <a:pt x="f143" y="f153"/>
                </a:lnTo>
                <a:lnTo>
                  <a:pt x="f109" y="f117"/>
                </a:lnTo>
                <a:lnTo>
                  <a:pt x="f141" y="f152"/>
                </a:lnTo>
                <a:lnTo>
                  <a:pt x="f107" y="f116"/>
                </a:lnTo>
                <a:lnTo>
                  <a:pt x="f139" y="f151"/>
                </a:lnTo>
                <a:close/>
              </a:path>
            </a:pathLst>
          </a:custGeom>
          <a:solidFill>
            <a:srgbClr val="0097A7"/>
          </a:solidFill>
          <a:ln w="25402" cap="flat">
            <a:solidFill>
              <a:srgbClr val="16356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1" i="0" u="none" strike="noStrike" kern="0" cap="none" spc="0" baseline="0">
                <a:solidFill>
                  <a:srgbClr val="FFFFFF"/>
                </a:solidFill>
                <a:uFillTx/>
                <a:latin typeface="Arial"/>
              </a:rPr>
              <a:t>New This Year!!!</a:t>
            </a:r>
          </a:p>
        </p:txBody>
      </p:sp>
      <p:sp>
        <p:nvSpPr>
          <p:cNvPr id="4" name="Text Placeholder 2">
            <a:extLst>
              <a:ext uri="{FF2B5EF4-FFF2-40B4-BE49-F238E27FC236}">
                <a16:creationId xmlns:a16="http://schemas.microsoft.com/office/drawing/2014/main" id="{1E1A0DBC-B46E-302D-2B5F-879A22D8E67C}"/>
              </a:ext>
            </a:extLst>
          </p:cNvPr>
          <p:cNvSpPr txBox="1">
            <a:spLocks noGrp="1"/>
          </p:cNvSpPr>
          <p:nvPr>
            <p:ph type="body" idx="4294967295"/>
          </p:nvPr>
        </p:nvSpPr>
        <p:spPr>
          <a:xfrm>
            <a:off x="311700" y="1152473"/>
            <a:ext cx="6261381" cy="3518912"/>
          </a:xfrm>
        </p:spPr>
        <p:txBody>
          <a:bodyPr/>
          <a:lstStyle/>
          <a:p>
            <a:pPr lvl="0" indent="-330198">
              <a:buClr>
                <a:srgbClr val="000000"/>
              </a:buClr>
              <a:buSzPts val="1600"/>
              <a:buFont typeface="Wingdings" pitchFamily="2"/>
              <a:buChar char="§"/>
            </a:pPr>
            <a:r>
              <a:rPr lang="en-US" sz="1600">
                <a:solidFill>
                  <a:srgbClr val="000000"/>
                </a:solidFill>
                <a:latin typeface="Roboto"/>
                <a:ea typeface="Roboto"/>
                <a:cs typeface="Roboto"/>
              </a:rPr>
              <a:t>Assistive Technology</a:t>
            </a:r>
          </a:p>
          <a:p>
            <a:pPr marL="914400" lvl="1" indent="-317497">
              <a:lnSpc>
                <a:spcPct val="115000"/>
              </a:lnSpc>
              <a:spcBef>
                <a:spcPts val="0"/>
              </a:spcBef>
              <a:buClr>
                <a:srgbClr val="000000"/>
              </a:buClr>
              <a:buSzPts val="1400"/>
              <a:buFont typeface="Roboto"/>
              <a:buChar char="○"/>
            </a:pPr>
            <a:r>
              <a:rPr lang="en-US" sz="1600" kern="0">
                <a:latin typeface="Roboto"/>
                <a:ea typeface="Roboto"/>
                <a:cs typeface="Roboto"/>
              </a:rPr>
              <a:t>Screen Readers (i.e., JAWS, NVDA, etc.)</a:t>
            </a:r>
          </a:p>
          <a:p>
            <a:pPr marL="914400" lvl="1" indent="-317497">
              <a:lnSpc>
                <a:spcPct val="115000"/>
              </a:lnSpc>
              <a:spcBef>
                <a:spcPts val="0"/>
              </a:spcBef>
              <a:buClr>
                <a:srgbClr val="000000"/>
              </a:buClr>
              <a:buSzPts val="1400"/>
              <a:buFont typeface="Roboto"/>
              <a:buChar char="○"/>
            </a:pPr>
            <a:r>
              <a:rPr lang="en-US" sz="1600" kern="0">
                <a:latin typeface="Roboto"/>
                <a:ea typeface="Roboto"/>
                <a:cs typeface="Roboto"/>
              </a:rPr>
              <a:t>Switch</a:t>
            </a:r>
          </a:p>
          <a:p>
            <a:pPr marL="914400" lvl="1" indent="-317497">
              <a:lnSpc>
                <a:spcPct val="115000"/>
              </a:lnSpc>
              <a:spcBef>
                <a:spcPts val="0"/>
              </a:spcBef>
              <a:buClr>
                <a:srgbClr val="000000"/>
              </a:buClr>
              <a:buSzPts val="1400"/>
              <a:buFont typeface="Roboto"/>
              <a:buChar char="○"/>
            </a:pPr>
            <a:r>
              <a:rPr lang="en-US" sz="1600" kern="0">
                <a:latin typeface="Roboto"/>
                <a:ea typeface="Roboto"/>
                <a:cs typeface="Roboto"/>
              </a:rPr>
              <a:t>Eye gaze devices</a:t>
            </a:r>
          </a:p>
          <a:p>
            <a:pPr lvl="0" indent="-330198">
              <a:buClr>
                <a:srgbClr val="000000"/>
              </a:buClr>
              <a:buSzPts val="1600"/>
              <a:buFont typeface="Wingdings" pitchFamily="2"/>
              <a:buChar char="§"/>
            </a:pPr>
            <a:r>
              <a:rPr lang="en-US" sz="1600">
                <a:solidFill>
                  <a:srgbClr val="000000"/>
                </a:solidFill>
                <a:latin typeface="Roboto"/>
                <a:ea typeface="Roboto"/>
                <a:cs typeface="Roboto"/>
              </a:rPr>
              <a:t>Speech-to-Text</a:t>
            </a:r>
          </a:p>
          <a:p>
            <a:pPr marL="914400" lvl="1" indent="-317497">
              <a:lnSpc>
                <a:spcPct val="115000"/>
              </a:lnSpc>
              <a:spcBef>
                <a:spcPts val="0"/>
              </a:spcBef>
              <a:buClr>
                <a:srgbClr val="000000"/>
              </a:buClr>
              <a:buSzPts val="1400"/>
              <a:buFont typeface="Roboto"/>
              <a:buChar char="○"/>
            </a:pPr>
            <a:r>
              <a:rPr lang="en-US" sz="1600" kern="0">
                <a:latin typeface="Roboto"/>
                <a:ea typeface="Roboto"/>
                <a:cs typeface="Roboto"/>
              </a:rPr>
              <a:t>Embedded STT as third-party software is only available for Chromebooks and Windows OS.</a:t>
            </a:r>
          </a:p>
          <a:p>
            <a:pPr marL="914400" lvl="1" indent="-317497">
              <a:lnSpc>
                <a:spcPct val="115000"/>
              </a:lnSpc>
              <a:spcBef>
                <a:spcPts val="0"/>
              </a:spcBef>
              <a:buClr>
                <a:srgbClr val="000000"/>
              </a:buClr>
              <a:buSzPts val="1400"/>
              <a:buFont typeface="Roboto"/>
              <a:buChar char="○"/>
            </a:pPr>
            <a:endParaRPr lang="en-US" sz="1600" kern="0">
              <a:latin typeface="Roboto"/>
              <a:ea typeface="Roboto"/>
              <a:cs typeface="Roboto"/>
            </a:endParaRPr>
          </a:p>
          <a:p>
            <a:pPr marL="914400" lvl="1" indent="-317497">
              <a:lnSpc>
                <a:spcPct val="115000"/>
              </a:lnSpc>
              <a:spcBef>
                <a:spcPts val="0"/>
              </a:spcBef>
              <a:buClr>
                <a:srgbClr val="000000"/>
              </a:buClr>
              <a:buSzPts val="1400"/>
              <a:buFont typeface="Roboto"/>
              <a:buChar char="○"/>
            </a:pPr>
            <a:endParaRPr lang="en-US" sz="1400" kern="0">
              <a:latin typeface="Roboto"/>
              <a:ea typeface="Roboto"/>
              <a:cs typeface="Roboto"/>
            </a:endParaRPr>
          </a:p>
          <a:p>
            <a:pPr marL="914400" lvl="1" indent="-317497">
              <a:lnSpc>
                <a:spcPct val="115000"/>
              </a:lnSpc>
              <a:spcBef>
                <a:spcPts val="0"/>
              </a:spcBef>
              <a:buClr>
                <a:srgbClr val="000000"/>
              </a:buClr>
              <a:buSzPts val="1400"/>
              <a:buFont typeface="Roboto"/>
              <a:buChar char="○"/>
            </a:pPr>
            <a:endParaRPr lang="en-US" sz="1400" kern="0">
              <a:latin typeface="Roboto"/>
              <a:ea typeface="Roboto"/>
              <a:cs typeface="Roboto"/>
            </a:endParaRPr>
          </a:p>
          <a:p>
            <a:pPr marL="914400" lvl="1" indent="-317497">
              <a:lnSpc>
                <a:spcPct val="114999"/>
              </a:lnSpc>
              <a:spcBef>
                <a:spcPts val="0"/>
              </a:spcBef>
              <a:buClr>
                <a:srgbClr val="000000"/>
              </a:buClr>
              <a:buSzPts val="1400"/>
              <a:buFont typeface="Roboto"/>
              <a:buChar char="○"/>
            </a:pPr>
            <a:endParaRPr lang="en-US" sz="1400" kern="0">
              <a:latin typeface="Roboto"/>
              <a:ea typeface="Roboto"/>
              <a:cs typeface="Roboto"/>
            </a:endParaRPr>
          </a:p>
        </p:txBody>
      </p:sp>
      <p:sp>
        <p:nvSpPr>
          <p:cNvPr id="5" name="Text Placeholder 2">
            <a:extLst>
              <a:ext uri="{FF2B5EF4-FFF2-40B4-BE49-F238E27FC236}">
                <a16:creationId xmlns:a16="http://schemas.microsoft.com/office/drawing/2014/main" id="{D8F30DAF-6AED-99B6-158A-C6B64F2DF99A}"/>
              </a:ext>
            </a:extLst>
          </p:cNvPr>
          <p:cNvSpPr txBox="1"/>
          <p:nvPr/>
        </p:nvSpPr>
        <p:spPr>
          <a:xfrm>
            <a:off x="700366" y="3102650"/>
            <a:ext cx="3081930" cy="1162513"/>
          </a:xfrm>
          <a:prstGeom prst="rect">
            <a:avLst/>
          </a:prstGeom>
          <a:noFill/>
          <a:ln cap="flat">
            <a:noFill/>
          </a:ln>
        </p:spPr>
        <p:txBody>
          <a:bodyPr vert="horz" wrap="square" lIns="91421" tIns="91421" rIns="91421" bIns="91421" anchor="t" anchorCtr="0" compatLnSpc="1">
            <a:normAutofit/>
          </a:bodyPr>
          <a:lstStyle/>
          <a:p>
            <a:pPr marL="127001" marR="0" lvl="0" indent="0" algn="l" defTabSz="914400" rtl="0" fontAlgn="auto" hangingPunct="1">
              <a:lnSpc>
                <a:spcPct val="115000"/>
              </a:lnSpc>
              <a:spcBef>
                <a:spcPts val="0"/>
              </a:spcBef>
              <a:spcAft>
                <a:spcPts val="0"/>
              </a:spcAft>
              <a:buNone/>
              <a:tabLst/>
              <a:defRPr sz="1800" b="0" i="0" u="none" strike="noStrike" kern="0" cap="none" spc="0" baseline="0">
                <a:solidFill>
                  <a:srgbClr val="000000"/>
                </a:solidFill>
                <a:uFillTx/>
              </a:defRPr>
            </a:pPr>
            <a:r>
              <a:rPr lang="en-US" sz="1600" b="1" i="0" u="none" strike="noStrike" kern="0" cap="none" spc="0" baseline="0">
                <a:solidFill>
                  <a:srgbClr val="000000"/>
                </a:solidFill>
                <a:uFillTx/>
                <a:latin typeface="Roboto"/>
                <a:ea typeface="Roboto"/>
                <a:cs typeface="Roboto"/>
              </a:rPr>
              <a:t>        Chromebook</a:t>
            </a:r>
          </a:p>
          <a:p>
            <a:pPr marL="914400" marR="0" lvl="1" indent="-317497" algn="l" defTabSz="914400" rtl="0" fontAlgn="auto" hangingPunct="1">
              <a:lnSpc>
                <a:spcPct val="115000"/>
              </a:lnSpc>
              <a:spcBef>
                <a:spcPts val="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400" b="0" i="0" u="none" strike="noStrike" kern="0" cap="none" spc="0" baseline="0">
                <a:solidFill>
                  <a:srgbClr val="000000"/>
                </a:solidFill>
                <a:uFillTx/>
                <a:latin typeface="Roboto"/>
                <a:ea typeface="Roboto"/>
                <a:cs typeface="Roboto"/>
              </a:rPr>
              <a:t>Dictation</a:t>
            </a:r>
          </a:p>
          <a:p>
            <a:pPr marL="914400" marR="0" lvl="1" indent="-317497" algn="l" defTabSz="914400" rtl="0" fontAlgn="auto" hangingPunct="1">
              <a:lnSpc>
                <a:spcPct val="115000"/>
              </a:lnSpc>
              <a:spcBef>
                <a:spcPts val="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Roboto"/>
              <a:ea typeface="Roboto"/>
              <a:cs typeface="Roboto"/>
            </a:endParaRPr>
          </a:p>
          <a:p>
            <a:pPr marL="914400" marR="0" lvl="1" indent="-317497" algn="l" defTabSz="914400" rtl="0" fontAlgn="auto" hangingPunct="1">
              <a:lnSpc>
                <a:spcPct val="115000"/>
              </a:lnSpc>
              <a:spcBef>
                <a:spcPts val="0"/>
              </a:spcBef>
              <a:spcAft>
                <a:spcPts val="0"/>
              </a:spcAft>
              <a:buClr>
                <a:srgbClr val="000000"/>
              </a:buClr>
              <a:buSzPts val="1400"/>
              <a:buFont typeface="Roboto"/>
              <a:buChar char="○"/>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Roboto"/>
              <a:ea typeface="Roboto"/>
              <a:cs typeface="Roboto"/>
            </a:endParaRPr>
          </a:p>
          <a:p>
            <a:pPr marL="914400" marR="0" lvl="1" indent="-317497" algn="l" defTabSz="914400" rtl="0" fontAlgn="auto" hangingPunct="1">
              <a:lnSpc>
                <a:spcPct val="115000"/>
              </a:lnSpc>
              <a:spcBef>
                <a:spcPts val="0"/>
              </a:spcBef>
              <a:spcAft>
                <a:spcPts val="0"/>
              </a:spcAft>
              <a:buClr>
                <a:srgbClr val="000000"/>
              </a:buClr>
              <a:buSzPts val="1400"/>
              <a:buFont typeface="Roboto"/>
              <a:buChar char="○"/>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Roboto"/>
              <a:ea typeface="Roboto"/>
              <a:cs typeface="Roboto"/>
            </a:endParaRPr>
          </a:p>
          <a:p>
            <a:pPr marL="914400" marR="0" lvl="1" indent="-317497" algn="l" defTabSz="914400" rtl="0" fontAlgn="auto" hangingPunct="1">
              <a:lnSpc>
                <a:spcPct val="115000"/>
              </a:lnSpc>
              <a:spcBef>
                <a:spcPts val="0"/>
              </a:spcBef>
              <a:spcAft>
                <a:spcPts val="0"/>
              </a:spcAft>
              <a:buClr>
                <a:srgbClr val="000000"/>
              </a:buClr>
              <a:buSzPts val="1400"/>
              <a:buFont typeface="Roboto"/>
              <a:buChar char="○"/>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Roboto"/>
              <a:ea typeface="Roboto"/>
              <a:cs typeface="Roboto"/>
            </a:endParaRPr>
          </a:p>
          <a:p>
            <a:pPr marL="914400" marR="0" lvl="1" indent="-317497" algn="l" defTabSz="914400" rtl="0" fontAlgn="auto" hangingPunct="1">
              <a:lnSpc>
                <a:spcPct val="115000"/>
              </a:lnSpc>
              <a:spcBef>
                <a:spcPts val="0"/>
              </a:spcBef>
              <a:spcAft>
                <a:spcPts val="0"/>
              </a:spcAft>
              <a:buClr>
                <a:srgbClr val="000000"/>
              </a:buClr>
              <a:buSzPts val="1400"/>
              <a:buFont typeface="Roboto"/>
              <a:buChar char="○"/>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Roboto"/>
              <a:ea typeface="Roboto"/>
              <a:cs typeface="Roboto"/>
            </a:endParaRPr>
          </a:p>
          <a:p>
            <a:pPr marL="914400" marR="0" lvl="1" indent="-317497" algn="l" defTabSz="914400" rtl="0" fontAlgn="auto" hangingPunct="1">
              <a:lnSpc>
                <a:spcPct val="114999"/>
              </a:lnSpc>
              <a:spcBef>
                <a:spcPts val="0"/>
              </a:spcBef>
              <a:spcAft>
                <a:spcPts val="0"/>
              </a:spcAft>
              <a:buClr>
                <a:srgbClr val="000000"/>
              </a:buClr>
              <a:buSzPts val="1400"/>
              <a:buFont typeface="Roboto"/>
              <a:buChar char="○"/>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Roboto"/>
              <a:ea typeface="Roboto"/>
              <a:cs typeface="Roboto"/>
            </a:endParaRPr>
          </a:p>
        </p:txBody>
      </p:sp>
      <p:sp>
        <p:nvSpPr>
          <p:cNvPr id="6" name="Text Placeholder 2">
            <a:extLst>
              <a:ext uri="{FF2B5EF4-FFF2-40B4-BE49-F238E27FC236}">
                <a16:creationId xmlns:a16="http://schemas.microsoft.com/office/drawing/2014/main" id="{049E6D52-1017-D8C8-4DD8-942F264B46BA}"/>
              </a:ext>
            </a:extLst>
          </p:cNvPr>
          <p:cNvSpPr txBox="1"/>
          <p:nvPr/>
        </p:nvSpPr>
        <p:spPr>
          <a:xfrm>
            <a:off x="2821829" y="3102650"/>
            <a:ext cx="3081930" cy="1162513"/>
          </a:xfrm>
          <a:prstGeom prst="rect">
            <a:avLst/>
          </a:prstGeom>
          <a:noFill/>
          <a:ln cap="flat">
            <a:noFill/>
          </a:ln>
        </p:spPr>
        <p:txBody>
          <a:bodyPr vert="horz" wrap="square" lIns="91421" tIns="91421" rIns="91421" bIns="91421" anchor="t" anchorCtr="0" compatLnSpc="1">
            <a:normAutofit/>
          </a:bodyPr>
          <a:lstStyle/>
          <a:p>
            <a:pPr marL="127001" marR="0" lvl="0" indent="0" algn="l" defTabSz="914400" rtl="0" fontAlgn="auto" hangingPunct="1">
              <a:lnSpc>
                <a:spcPct val="115000"/>
              </a:lnSpc>
              <a:spcBef>
                <a:spcPts val="0"/>
              </a:spcBef>
              <a:spcAft>
                <a:spcPts val="0"/>
              </a:spcAft>
              <a:buNone/>
              <a:tabLst/>
              <a:defRPr sz="1800" b="0" i="0" u="none" strike="noStrike" kern="0" cap="none" spc="0" baseline="0">
                <a:solidFill>
                  <a:srgbClr val="000000"/>
                </a:solidFill>
                <a:uFillTx/>
              </a:defRPr>
            </a:pPr>
            <a:r>
              <a:rPr lang="en-US" sz="1600" b="1" i="0" u="none" strike="noStrike" kern="0" cap="none" spc="0" baseline="0">
                <a:solidFill>
                  <a:srgbClr val="000000"/>
                </a:solidFill>
                <a:uFillTx/>
                <a:latin typeface="Roboto"/>
                <a:ea typeface="Roboto"/>
                <a:cs typeface="Roboto"/>
              </a:rPr>
              <a:t>          Windows OS</a:t>
            </a:r>
          </a:p>
          <a:p>
            <a:pPr marL="914400" marR="0" lvl="1" indent="-317497" algn="l" defTabSz="914400" rtl="0" fontAlgn="auto" hangingPunct="1">
              <a:lnSpc>
                <a:spcPct val="115000"/>
              </a:lnSpc>
              <a:spcBef>
                <a:spcPts val="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400" b="0" i="0" u="none" strike="noStrike" kern="0" cap="none" spc="0" baseline="0">
                <a:solidFill>
                  <a:srgbClr val="000000"/>
                </a:solidFill>
                <a:uFillTx/>
                <a:latin typeface="Roboto"/>
                <a:ea typeface="Roboto"/>
                <a:cs typeface="Roboto"/>
              </a:rPr>
              <a:t>Read&amp;Write</a:t>
            </a:r>
          </a:p>
          <a:p>
            <a:pPr marL="914400" marR="0" lvl="1" indent="-317497" algn="l" defTabSz="914400" rtl="0" fontAlgn="auto" hangingPunct="1">
              <a:lnSpc>
                <a:spcPct val="115000"/>
              </a:lnSpc>
              <a:spcBef>
                <a:spcPts val="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400" b="0" i="0" u="none" strike="noStrike" kern="0" cap="none" spc="0" baseline="0">
                <a:solidFill>
                  <a:srgbClr val="000000"/>
                </a:solidFill>
                <a:uFillTx/>
                <a:latin typeface="Roboto"/>
                <a:ea typeface="Roboto"/>
                <a:cs typeface="Roboto"/>
              </a:rPr>
              <a:t>Voice Access</a:t>
            </a:r>
          </a:p>
          <a:p>
            <a:pPr marL="914400" marR="0" lvl="1" indent="-317497" algn="l" defTabSz="914400" rtl="0" fontAlgn="auto" hangingPunct="1">
              <a:lnSpc>
                <a:spcPct val="115000"/>
              </a:lnSpc>
              <a:spcBef>
                <a:spcPts val="0"/>
              </a:spcBef>
              <a:spcAft>
                <a:spcPts val="0"/>
              </a:spcAft>
              <a:buClr>
                <a:srgbClr val="000000"/>
              </a:buClr>
              <a:buSzPts val="1400"/>
              <a:buFont typeface="Roboto"/>
              <a:buChar char="○"/>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Roboto"/>
              <a:ea typeface="Roboto"/>
              <a:cs typeface="Roboto"/>
            </a:endParaRPr>
          </a:p>
          <a:p>
            <a:pPr marL="914400" marR="0" lvl="1" indent="-317497" algn="l" defTabSz="914400" rtl="0" fontAlgn="auto" hangingPunct="1">
              <a:lnSpc>
                <a:spcPct val="115000"/>
              </a:lnSpc>
              <a:spcBef>
                <a:spcPts val="0"/>
              </a:spcBef>
              <a:spcAft>
                <a:spcPts val="0"/>
              </a:spcAft>
              <a:buClr>
                <a:srgbClr val="000000"/>
              </a:buClr>
              <a:buSzPts val="1400"/>
              <a:buFont typeface="Roboto"/>
              <a:buChar char="○"/>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Roboto"/>
              <a:ea typeface="Roboto"/>
              <a:cs typeface="Roboto"/>
            </a:endParaRPr>
          </a:p>
          <a:p>
            <a:pPr marL="914400" marR="0" lvl="1" indent="-317497" algn="l" defTabSz="914400" rtl="0" fontAlgn="auto" hangingPunct="1">
              <a:lnSpc>
                <a:spcPct val="115000"/>
              </a:lnSpc>
              <a:spcBef>
                <a:spcPts val="0"/>
              </a:spcBef>
              <a:spcAft>
                <a:spcPts val="0"/>
              </a:spcAft>
              <a:buClr>
                <a:srgbClr val="000000"/>
              </a:buClr>
              <a:buSzPts val="1400"/>
              <a:buFont typeface="Roboto"/>
              <a:buChar char="○"/>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Roboto"/>
              <a:ea typeface="Roboto"/>
              <a:cs typeface="Roboto"/>
            </a:endParaRPr>
          </a:p>
          <a:p>
            <a:pPr marL="914400" marR="0" lvl="1" indent="-317497" algn="l" defTabSz="914400" rtl="0" fontAlgn="auto" hangingPunct="1">
              <a:lnSpc>
                <a:spcPct val="115000"/>
              </a:lnSpc>
              <a:spcBef>
                <a:spcPts val="0"/>
              </a:spcBef>
              <a:spcAft>
                <a:spcPts val="0"/>
              </a:spcAft>
              <a:buClr>
                <a:srgbClr val="000000"/>
              </a:buClr>
              <a:buSzPts val="1400"/>
              <a:buFont typeface="Roboto"/>
              <a:buChar char="○"/>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Roboto"/>
              <a:ea typeface="Roboto"/>
              <a:cs typeface="Roboto"/>
            </a:endParaRPr>
          </a:p>
          <a:p>
            <a:pPr marL="914400" marR="0" lvl="1" indent="-317497" algn="l" defTabSz="914400" rtl="0" fontAlgn="auto" hangingPunct="1">
              <a:lnSpc>
                <a:spcPct val="114999"/>
              </a:lnSpc>
              <a:spcBef>
                <a:spcPts val="0"/>
              </a:spcBef>
              <a:spcAft>
                <a:spcPts val="0"/>
              </a:spcAft>
              <a:buClr>
                <a:srgbClr val="000000"/>
              </a:buClr>
              <a:buSzPts val="1400"/>
              <a:buFont typeface="Roboto"/>
              <a:buChar char="○"/>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Roboto"/>
              <a:ea typeface="Roboto"/>
              <a:cs typeface="Roboto"/>
            </a:endParaRPr>
          </a:p>
        </p:txBody>
      </p:sp>
      <p:sp>
        <p:nvSpPr>
          <p:cNvPr id="7" name="Text Placeholder 2">
            <a:extLst>
              <a:ext uri="{FF2B5EF4-FFF2-40B4-BE49-F238E27FC236}">
                <a16:creationId xmlns:a16="http://schemas.microsoft.com/office/drawing/2014/main" id="{8E142351-6C39-297E-31BC-10F478642F03}"/>
              </a:ext>
            </a:extLst>
          </p:cNvPr>
          <p:cNvSpPr txBox="1"/>
          <p:nvPr/>
        </p:nvSpPr>
        <p:spPr>
          <a:xfrm>
            <a:off x="311700" y="3935312"/>
            <a:ext cx="8035664" cy="462850"/>
          </a:xfrm>
          <a:prstGeom prst="rect">
            <a:avLst/>
          </a:prstGeom>
          <a:noFill/>
          <a:ln cap="flat">
            <a:noFill/>
          </a:ln>
        </p:spPr>
        <p:txBody>
          <a:bodyPr vert="horz" wrap="square" lIns="91421" tIns="91421" rIns="91421" bIns="91421" anchor="t" anchorCtr="0" compatLnSpc="1">
            <a:normAutofit/>
          </a:bodyPr>
          <a:lstStyle/>
          <a:p>
            <a:pPr marL="457200" marR="0" lvl="0" indent="-330198" algn="l" defTabSz="914400" rtl="0" fontAlgn="auto" hangingPunct="1">
              <a:lnSpc>
                <a:spcPct val="105000"/>
              </a:lnSpc>
              <a:spcBef>
                <a:spcPts val="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600" b="0" i="0" u="none" strike="noStrike" kern="0" cap="none" spc="0" baseline="0">
                <a:solidFill>
                  <a:srgbClr val="000000"/>
                </a:solidFill>
                <a:uFillTx/>
                <a:latin typeface="Roboto"/>
                <a:ea typeface="Roboto"/>
                <a:cs typeface="Roboto"/>
              </a:rPr>
              <a:t>All other STT programs require a secondary device and program approval by CDE</a:t>
            </a:r>
          </a:p>
          <a:p>
            <a:pPr marL="914400" marR="0" lvl="1" indent="-317497" algn="l" defTabSz="914400" rtl="0" fontAlgn="auto" hangingPunct="1">
              <a:lnSpc>
                <a:spcPct val="105000"/>
              </a:lnSpc>
              <a:spcBef>
                <a:spcPts val="0"/>
              </a:spcBef>
              <a:spcAft>
                <a:spcPts val="0"/>
              </a:spcAft>
              <a:buClr>
                <a:srgbClr val="000000"/>
              </a:buClr>
              <a:buSzPts val="1400"/>
              <a:buFont typeface="Roboto"/>
              <a:buChar char="○"/>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Roboto"/>
              <a:ea typeface="Roboto"/>
              <a:cs typeface="Roboto"/>
            </a:endParaRPr>
          </a:p>
          <a:p>
            <a:pPr marL="914400" marR="0" lvl="1" indent="-317497" algn="l" defTabSz="914400" rtl="0" fontAlgn="auto" hangingPunct="1">
              <a:lnSpc>
                <a:spcPct val="105000"/>
              </a:lnSpc>
              <a:spcBef>
                <a:spcPts val="0"/>
              </a:spcBef>
              <a:spcAft>
                <a:spcPts val="0"/>
              </a:spcAft>
              <a:buClr>
                <a:srgbClr val="000000"/>
              </a:buClr>
              <a:buSzPts val="1400"/>
              <a:buFont typeface="Roboto"/>
              <a:buChar char="○"/>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Roboto"/>
              <a:ea typeface="Roboto"/>
              <a:cs typeface="Roboto"/>
            </a:endParaRPr>
          </a:p>
          <a:p>
            <a:pPr marL="914400" marR="0" lvl="1" indent="-317497" algn="l" defTabSz="914400" rtl="0" fontAlgn="auto" hangingPunct="1">
              <a:lnSpc>
                <a:spcPct val="105000"/>
              </a:lnSpc>
              <a:spcBef>
                <a:spcPts val="0"/>
              </a:spcBef>
              <a:spcAft>
                <a:spcPts val="0"/>
              </a:spcAft>
              <a:buClr>
                <a:srgbClr val="000000"/>
              </a:buClr>
              <a:buSzPts val="1400"/>
              <a:buFont typeface="Roboto"/>
              <a:buChar char="○"/>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Roboto"/>
              <a:ea typeface="Roboto"/>
              <a:cs typeface="Roboto"/>
            </a:endParaRPr>
          </a:p>
          <a:p>
            <a:pPr marL="914400" marR="0" lvl="1" indent="-317497" algn="l" defTabSz="914400" rtl="0" fontAlgn="auto" hangingPunct="1">
              <a:lnSpc>
                <a:spcPct val="105000"/>
              </a:lnSpc>
              <a:spcBef>
                <a:spcPts val="0"/>
              </a:spcBef>
              <a:spcAft>
                <a:spcPts val="0"/>
              </a:spcAft>
              <a:buClr>
                <a:srgbClr val="000000"/>
              </a:buClr>
              <a:buSzPts val="1400"/>
              <a:buFont typeface="Roboto"/>
              <a:buChar char="○"/>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Roboto"/>
              <a:ea typeface="Roboto"/>
              <a:cs typeface="Roboto"/>
            </a:endParaRPr>
          </a:p>
          <a:p>
            <a:pPr marL="914400" marR="0" lvl="1" indent="-317497" algn="l" defTabSz="914400" rtl="0" fontAlgn="auto" hangingPunct="1">
              <a:lnSpc>
                <a:spcPct val="104999"/>
              </a:lnSpc>
              <a:spcBef>
                <a:spcPts val="0"/>
              </a:spcBef>
              <a:spcAft>
                <a:spcPts val="0"/>
              </a:spcAft>
              <a:buClr>
                <a:srgbClr val="000000"/>
              </a:buClr>
              <a:buSzPts val="1400"/>
              <a:buFont typeface="Roboto"/>
              <a:buChar char="○"/>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Roboto"/>
              <a:ea typeface="Roboto"/>
              <a:cs typeface="Roboto"/>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19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40256-783F-CA3A-8DC1-C4DBDEA2F6AB}"/>
              </a:ext>
            </a:extLst>
          </p:cNvPr>
          <p:cNvSpPr txBox="1">
            <a:spLocks noGrp="1"/>
          </p:cNvSpPr>
          <p:nvPr>
            <p:ph type="title"/>
          </p:nvPr>
        </p:nvSpPr>
        <p:spPr/>
        <p:txBody>
          <a:bodyPr/>
          <a:lstStyle/>
          <a:p>
            <a:pPr lvl="0"/>
            <a:r>
              <a:rPr lang="en-US" sz="2800"/>
              <a:t>ACCESS Response/Setting Accommodations</a:t>
            </a:r>
          </a:p>
        </p:txBody>
      </p:sp>
      <p:sp>
        <p:nvSpPr>
          <p:cNvPr id="3" name="Text Placeholder 2">
            <a:extLst>
              <a:ext uri="{FF2B5EF4-FFF2-40B4-BE49-F238E27FC236}">
                <a16:creationId xmlns:a16="http://schemas.microsoft.com/office/drawing/2014/main" id="{0CFF943B-4D4C-7658-882A-4C7098BE66DA}"/>
              </a:ext>
            </a:extLst>
          </p:cNvPr>
          <p:cNvSpPr txBox="1">
            <a:spLocks noGrp="1"/>
          </p:cNvSpPr>
          <p:nvPr>
            <p:ph type="body" idx="4294967295"/>
          </p:nvPr>
        </p:nvSpPr>
        <p:spPr>
          <a:xfrm>
            <a:off x="311700" y="846396"/>
            <a:ext cx="8694590" cy="3034802"/>
          </a:xfrm>
        </p:spPr>
        <p:txBody>
          <a:bodyPr>
            <a:noAutofit/>
          </a:bodyPr>
          <a:lstStyle/>
          <a:p>
            <a:pPr lvl="0" indent="-330198">
              <a:buClr>
                <a:srgbClr val="000000"/>
              </a:buClr>
              <a:buSzPts val="1600"/>
              <a:buFont typeface="Roboto"/>
            </a:pPr>
            <a:r>
              <a:rPr lang="en-US" sz="1700" dirty="0">
                <a:solidFill>
                  <a:srgbClr val="000000"/>
                </a:solidFill>
                <a:latin typeface="Roboto"/>
                <a:ea typeface="Roboto"/>
                <a:cs typeface="Roboto"/>
              </a:rPr>
              <a:t>Response in MCE, SEE, or CASE</a:t>
            </a:r>
          </a:p>
          <a:p>
            <a:pPr lvl="0" indent="-330198">
              <a:buClr>
                <a:srgbClr val="000000"/>
              </a:buClr>
              <a:buSzPts val="1600"/>
              <a:buFont typeface="Roboto"/>
            </a:pPr>
            <a:r>
              <a:rPr lang="en-US" sz="1700" dirty="0">
                <a:solidFill>
                  <a:srgbClr val="000000"/>
                </a:solidFill>
                <a:latin typeface="Roboto"/>
                <a:ea typeface="Roboto"/>
                <a:cs typeface="Roboto"/>
              </a:rPr>
              <a:t>Recording device and transcription by student</a:t>
            </a:r>
          </a:p>
          <a:p>
            <a:pPr lvl="0" indent="-330198">
              <a:buClr>
                <a:srgbClr val="000000"/>
              </a:buClr>
              <a:buSzPts val="1600"/>
              <a:buFont typeface="Roboto"/>
            </a:pPr>
            <a:r>
              <a:rPr lang="en-US" sz="1700" dirty="0">
                <a:solidFill>
                  <a:srgbClr val="000000"/>
                </a:solidFill>
                <a:latin typeface="Roboto"/>
                <a:ea typeface="Roboto"/>
                <a:cs typeface="Roboto"/>
              </a:rPr>
              <a:t>Spoken response</a:t>
            </a:r>
          </a:p>
          <a:p>
            <a:pPr marL="914400" lvl="1" indent="-317497">
              <a:lnSpc>
                <a:spcPct val="115000"/>
              </a:lnSpc>
              <a:spcBef>
                <a:spcPts val="0"/>
              </a:spcBef>
              <a:buClr>
                <a:srgbClr val="000000"/>
              </a:buClr>
              <a:buSzPts val="1400"/>
              <a:buFont typeface="Roboto"/>
              <a:buChar char="○"/>
            </a:pPr>
            <a:r>
              <a:rPr lang="en-US" sz="1700" kern="0" dirty="0">
                <a:latin typeface="Roboto"/>
                <a:ea typeface="Roboto"/>
                <a:cs typeface="Roboto"/>
              </a:rPr>
              <a:t>Include human scribe and speech-to-text (STT)</a:t>
            </a:r>
          </a:p>
          <a:p>
            <a:pPr marL="914400" lvl="1" indent="-317497">
              <a:lnSpc>
                <a:spcPct val="115000"/>
              </a:lnSpc>
              <a:spcBef>
                <a:spcPts val="0"/>
              </a:spcBef>
              <a:buClr>
                <a:srgbClr val="000000"/>
              </a:buClr>
              <a:buSzPts val="1400"/>
              <a:buFont typeface="Roboto"/>
              <a:buChar char="○"/>
            </a:pPr>
            <a:r>
              <a:rPr lang="en-US" sz="1700" kern="0" dirty="0">
                <a:latin typeface="Roboto"/>
                <a:ea typeface="Roboto"/>
                <a:cs typeface="Roboto"/>
              </a:rPr>
              <a:t>Spoken response on Writing Domain requires approved UAR</a:t>
            </a:r>
          </a:p>
          <a:p>
            <a:pPr marL="914400" lvl="1" indent="-317497">
              <a:lnSpc>
                <a:spcPct val="115000"/>
              </a:lnSpc>
              <a:spcBef>
                <a:spcPts val="0"/>
              </a:spcBef>
              <a:buClr>
                <a:srgbClr val="000000"/>
              </a:buClr>
              <a:buSzPts val="1400"/>
              <a:buFont typeface="Roboto"/>
              <a:buChar char="○"/>
            </a:pPr>
            <a:r>
              <a:rPr lang="en-US" sz="1700" kern="0" dirty="0">
                <a:latin typeface="Roboto"/>
                <a:ea typeface="Roboto"/>
                <a:cs typeface="Roboto"/>
              </a:rPr>
              <a:t>Use of STT requires an approved CDE State Assessment </a:t>
            </a:r>
            <a:r>
              <a:rPr lang="en-US" sz="1700" i="1" kern="0" dirty="0">
                <a:latin typeface="Roboto"/>
                <a:ea typeface="Roboto"/>
                <a:cs typeface="Roboto"/>
              </a:rPr>
              <a:t>Response Capture Technology Secure Use Agreement,</a:t>
            </a:r>
            <a:r>
              <a:rPr lang="en-US" sz="1700" kern="0" dirty="0">
                <a:latin typeface="Roboto"/>
                <a:ea typeface="Roboto"/>
                <a:cs typeface="Roboto"/>
              </a:rPr>
              <a:t> available on the </a:t>
            </a:r>
            <a:r>
              <a:rPr lang="en-US" sz="1600" kern="0" dirty="0">
                <a:latin typeface="Roboto"/>
                <a:ea typeface="Roboto"/>
                <a:cs typeface="Roboto"/>
                <a:hlinkClick r:id="rId2">
                  <a:extLst>
                    <a:ext uri="{A12FA001-AC4F-418D-AE19-62706E023703}">
                      <ahyp:hlinkClr xmlns:ahyp="http://schemas.microsoft.com/office/drawing/2018/hyperlinkcolor" val="tx"/>
                    </a:ext>
                  </a:extLst>
                </a:hlinkClick>
              </a:rPr>
              <a:t>Accommodations Resources</a:t>
            </a:r>
            <a:r>
              <a:rPr lang="en-US" sz="1600" kern="0" dirty="0">
                <a:latin typeface="Roboto"/>
                <a:ea typeface="Roboto"/>
                <a:cs typeface="Roboto"/>
              </a:rPr>
              <a:t> page </a:t>
            </a:r>
            <a:r>
              <a:rPr lang="en-US" sz="1700" kern="0" dirty="0">
                <a:latin typeface="Roboto"/>
                <a:ea typeface="Roboto"/>
                <a:cs typeface="Roboto"/>
              </a:rPr>
              <a:t>at the end of September</a:t>
            </a:r>
          </a:p>
          <a:p>
            <a:pPr lvl="0" indent="-330198">
              <a:buClr>
                <a:srgbClr val="000000"/>
              </a:buClr>
              <a:buSzPts val="1600"/>
              <a:buFont typeface="Roboto"/>
            </a:pPr>
            <a:r>
              <a:rPr lang="en-US" sz="1700" dirty="0">
                <a:solidFill>
                  <a:srgbClr val="000000"/>
                </a:solidFill>
                <a:latin typeface="Roboto"/>
                <a:ea typeface="Roboto"/>
                <a:cs typeface="Roboto"/>
              </a:rPr>
              <a:t>Word processor or external device</a:t>
            </a:r>
          </a:p>
          <a:p>
            <a:pPr marL="914400" lvl="1" indent="-317497">
              <a:lnSpc>
                <a:spcPct val="115000"/>
              </a:lnSpc>
              <a:spcBef>
                <a:spcPts val="0"/>
              </a:spcBef>
              <a:buClr>
                <a:srgbClr val="000000"/>
              </a:buClr>
              <a:buSzPts val="1400"/>
              <a:buFont typeface="Roboto"/>
              <a:buChar char="○"/>
            </a:pPr>
            <a:r>
              <a:rPr lang="en-US" sz="1700" kern="0" dirty="0">
                <a:latin typeface="Roboto"/>
                <a:ea typeface="Roboto"/>
                <a:cs typeface="Roboto"/>
              </a:rPr>
              <a:t>Cannot connect to the internet</a:t>
            </a:r>
          </a:p>
          <a:p>
            <a:pPr marL="914400" lvl="1" indent="-317497">
              <a:lnSpc>
                <a:spcPct val="115000"/>
              </a:lnSpc>
              <a:spcBef>
                <a:spcPts val="0"/>
              </a:spcBef>
              <a:buClr>
                <a:srgbClr val="000000"/>
              </a:buClr>
              <a:buSzPts val="1400"/>
              <a:buFont typeface="Roboto"/>
              <a:buChar char="○"/>
            </a:pPr>
            <a:r>
              <a:rPr lang="en-US" sz="1700" kern="0" dirty="0">
                <a:latin typeface="Roboto"/>
                <a:ea typeface="Roboto"/>
                <a:cs typeface="Roboto"/>
              </a:rPr>
              <a:t>Only available to students in grades 1—3 in the Writing Domain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19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C1023-DF94-860D-9D08-DB36B6B7B25A}"/>
              </a:ext>
            </a:extLst>
          </p:cNvPr>
          <p:cNvSpPr txBox="1">
            <a:spLocks noGrp="1"/>
          </p:cNvSpPr>
          <p:nvPr>
            <p:ph type="title"/>
          </p:nvPr>
        </p:nvSpPr>
        <p:spPr>
          <a:xfrm>
            <a:off x="311700" y="105101"/>
            <a:ext cx="8371194" cy="741304"/>
          </a:xfrm>
        </p:spPr>
        <p:txBody>
          <a:bodyPr/>
          <a:lstStyle/>
          <a:p>
            <a:pPr lvl="0"/>
            <a:r>
              <a:rPr lang="en-US" sz="2800"/>
              <a:t>ACCESS Timing/Scheduling Accommodations</a:t>
            </a:r>
          </a:p>
        </p:txBody>
      </p:sp>
      <p:sp>
        <p:nvSpPr>
          <p:cNvPr id="3" name="Text Placeholder 2">
            <a:extLst>
              <a:ext uri="{FF2B5EF4-FFF2-40B4-BE49-F238E27FC236}">
                <a16:creationId xmlns:a16="http://schemas.microsoft.com/office/drawing/2014/main" id="{9E1CF76B-8051-0912-AF98-4380E51BC551}"/>
              </a:ext>
            </a:extLst>
          </p:cNvPr>
          <p:cNvSpPr txBox="1">
            <a:spLocks noGrp="1"/>
          </p:cNvSpPr>
          <p:nvPr>
            <p:ph type="body" idx="4294967295"/>
          </p:nvPr>
        </p:nvSpPr>
        <p:spPr>
          <a:xfrm>
            <a:off x="311700" y="1152473"/>
            <a:ext cx="5277898" cy="3034802"/>
          </a:xfrm>
        </p:spPr>
        <p:txBody>
          <a:bodyPr/>
          <a:lstStyle/>
          <a:p>
            <a:pPr lvl="0" indent="-330198">
              <a:buClr>
                <a:srgbClr val="000000"/>
              </a:buClr>
              <a:buSzPts val="1600"/>
              <a:buFont typeface="Wingdings" pitchFamily="2"/>
              <a:buChar char="§"/>
            </a:pPr>
            <a:r>
              <a:rPr lang="en-US" sz="2000">
                <a:solidFill>
                  <a:srgbClr val="000000"/>
                </a:solidFill>
                <a:latin typeface="Roboto"/>
                <a:ea typeface="Roboto"/>
                <a:cs typeface="Roboto"/>
              </a:rPr>
              <a:t>Extended speaking test time</a:t>
            </a:r>
          </a:p>
          <a:p>
            <a:pPr lvl="0" indent="-330198">
              <a:buClr>
                <a:srgbClr val="000000"/>
              </a:buClr>
              <a:buSzPts val="1600"/>
              <a:buFont typeface="Wingdings" pitchFamily="2"/>
              <a:buChar char="§"/>
            </a:pPr>
            <a:r>
              <a:rPr lang="en-US" sz="2000">
                <a:solidFill>
                  <a:srgbClr val="000000"/>
                </a:solidFill>
                <a:latin typeface="Roboto"/>
                <a:ea typeface="Roboto"/>
                <a:cs typeface="Roboto"/>
              </a:rPr>
              <a:t>Extended time</a:t>
            </a:r>
          </a:p>
          <a:p>
            <a:pPr marL="914400" lvl="1" indent="-317497">
              <a:lnSpc>
                <a:spcPct val="115000"/>
              </a:lnSpc>
              <a:spcBef>
                <a:spcPts val="0"/>
              </a:spcBef>
              <a:buClr>
                <a:srgbClr val="000000"/>
              </a:buClr>
              <a:buSzPts val="1400"/>
              <a:buFont typeface="Roboto"/>
              <a:buChar char="○"/>
            </a:pPr>
            <a:r>
              <a:rPr lang="en-US" sz="2000" kern="0">
                <a:latin typeface="Roboto"/>
                <a:ea typeface="Roboto"/>
                <a:cs typeface="Roboto"/>
              </a:rPr>
              <a:t>15 minutes</a:t>
            </a:r>
          </a:p>
          <a:p>
            <a:pPr lvl="0" indent="-330198">
              <a:buClr>
                <a:srgbClr val="000000"/>
              </a:buClr>
              <a:buSzPts val="1600"/>
              <a:buFont typeface="Wingdings" pitchFamily="2"/>
              <a:buChar char="§"/>
            </a:pPr>
            <a:r>
              <a:rPr lang="en-US" sz="2000">
                <a:solidFill>
                  <a:srgbClr val="000000"/>
                </a:solidFill>
                <a:latin typeface="Roboto"/>
                <a:ea typeface="Roboto"/>
                <a:cs typeface="Roboto"/>
              </a:rPr>
              <a:t>Extended time by time-and-a-half</a:t>
            </a:r>
          </a:p>
          <a:p>
            <a:pPr marL="914400" lvl="1" indent="-317497">
              <a:lnSpc>
                <a:spcPct val="115000"/>
              </a:lnSpc>
              <a:spcBef>
                <a:spcPts val="0"/>
              </a:spcBef>
              <a:buClr>
                <a:srgbClr val="000000"/>
              </a:buClr>
              <a:buSzPts val="1400"/>
              <a:buFont typeface="Roboto"/>
              <a:buChar char="○"/>
            </a:pPr>
            <a:r>
              <a:rPr lang="en-US" sz="2000" kern="0">
                <a:latin typeface="Roboto"/>
                <a:ea typeface="Roboto"/>
                <a:cs typeface="Roboto"/>
              </a:rPr>
              <a:t>Needs CDE approval</a:t>
            </a:r>
          </a:p>
          <a:p>
            <a:pPr lvl="0" indent="-330198">
              <a:buClr>
                <a:srgbClr val="000000"/>
              </a:buClr>
              <a:buSzPts val="1600"/>
              <a:buFont typeface="Wingdings" pitchFamily="2"/>
              <a:buChar char="§"/>
            </a:pPr>
            <a:r>
              <a:rPr lang="en-US" sz="2000">
                <a:solidFill>
                  <a:srgbClr val="000000"/>
                </a:solidFill>
                <a:latin typeface="Roboto"/>
                <a:ea typeface="Roboto"/>
                <a:cs typeface="Roboto"/>
              </a:rPr>
              <a:t>Supervised breaks</a:t>
            </a:r>
          </a:p>
          <a:p>
            <a:pPr lvl="0" indent="-330198">
              <a:buClr>
                <a:srgbClr val="000000"/>
              </a:buClr>
              <a:buSzPts val="1600"/>
              <a:buFont typeface="Roboto"/>
            </a:pPr>
            <a:endParaRPr lang="en-US" sz="1600">
              <a:solidFill>
                <a:srgbClr val="000000"/>
              </a:solidFill>
              <a:latin typeface="Roboto"/>
              <a:ea typeface="Roboto"/>
              <a:cs typeface="Roboto"/>
            </a:endParaRPr>
          </a:p>
        </p:txBody>
      </p:sp>
      <p:sp>
        <p:nvSpPr>
          <p:cNvPr id="4" name="Star: 16 Points 4">
            <a:extLst>
              <a:ext uri="{FF2B5EF4-FFF2-40B4-BE49-F238E27FC236}">
                <a16:creationId xmlns:a16="http://schemas.microsoft.com/office/drawing/2014/main" id="{9F3798F5-FB06-A75F-75B7-56DC0D70EBF4}"/>
              </a:ext>
            </a:extLst>
          </p:cNvPr>
          <p:cNvSpPr/>
          <p:nvPr/>
        </p:nvSpPr>
        <p:spPr>
          <a:xfrm>
            <a:off x="7086124" y="474107"/>
            <a:ext cx="1994260" cy="2002974"/>
          </a:xfrm>
          <a:custGeom>
            <a:avLst/>
            <a:gdLst>
              <a:gd name="f0" fmla="val 10800000"/>
              <a:gd name="f1" fmla="val 5400000"/>
              <a:gd name="f2" fmla="val 180"/>
              <a:gd name="f3" fmla="val w"/>
              <a:gd name="f4" fmla="val h"/>
              <a:gd name="f5" fmla="val ss"/>
              <a:gd name="f6" fmla="val 0"/>
              <a:gd name="f7" fmla="*/ 5419351 1 1725033"/>
              <a:gd name="f8" fmla="val 37500"/>
              <a:gd name="f9" fmla="+- 0 0 -90"/>
              <a:gd name="f10" fmla="+- 0 0 -180"/>
              <a:gd name="f11" fmla="+- 0 0 -270"/>
              <a:gd name="f12" fmla="+- 0 0 -360"/>
              <a:gd name="f13" fmla="abs f3"/>
              <a:gd name="f14" fmla="abs f4"/>
              <a:gd name="f15" fmla="abs f5"/>
              <a:gd name="f16" fmla="+- 2700000 f1 0"/>
              <a:gd name="f17" fmla="*/ f9 f0 1"/>
              <a:gd name="f18" fmla="*/ f10 f0 1"/>
              <a:gd name="f19" fmla="*/ f11 f0 1"/>
              <a:gd name="f20" fmla="*/ f12 f0 1"/>
              <a:gd name="f21" fmla="?: f13 f3 1"/>
              <a:gd name="f22" fmla="?: f14 f4 1"/>
              <a:gd name="f23" fmla="?: f15 f5 1"/>
              <a:gd name="f24" fmla="+- f16 0 f1"/>
              <a:gd name="f25" fmla="*/ f17 1 f2"/>
              <a:gd name="f26" fmla="*/ f18 1 f2"/>
              <a:gd name="f27" fmla="*/ f19 1 f2"/>
              <a:gd name="f28" fmla="*/ f20 1 f2"/>
              <a:gd name="f29" fmla="*/ f21 1 21600"/>
              <a:gd name="f30" fmla="*/ f22 1 21600"/>
              <a:gd name="f31" fmla="*/ 21600 f21 1"/>
              <a:gd name="f32" fmla="*/ 21600 f22 1"/>
              <a:gd name="f33" fmla="+- f24 f1 0"/>
              <a:gd name="f34" fmla="+- f25 0 f1"/>
              <a:gd name="f35" fmla="+- f26 0 f1"/>
              <a:gd name="f36" fmla="+- f27 0 f1"/>
              <a:gd name="f37" fmla="+- f28 0 f1"/>
              <a:gd name="f38" fmla="min f30 f29"/>
              <a:gd name="f39" fmla="*/ f31 1 f23"/>
              <a:gd name="f40" fmla="*/ f32 1 f23"/>
              <a:gd name="f41" fmla="*/ f33 f7 1"/>
              <a:gd name="f42" fmla="val f39"/>
              <a:gd name="f43" fmla="val f40"/>
              <a:gd name="f44" fmla="*/ f41 1 f0"/>
              <a:gd name="f45" fmla="*/ f6 f38 1"/>
              <a:gd name="f46" fmla="+- f43 0 f6"/>
              <a:gd name="f47" fmla="+- f42 0 f6"/>
              <a:gd name="f48" fmla="+- 0 0 f44"/>
              <a:gd name="f49" fmla="*/ f42 f38 1"/>
              <a:gd name="f50" fmla="*/ f43 f38 1"/>
              <a:gd name="f51" fmla="*/ f46 1 2"/>
              <a:gd name="f52" fmla="*/ f47 1 2"/>
              <a:gd name="f53" fmla="+- 0 0 f48"/>
              <a:gd name="f54" fmla="+- f6 f51 0"/>
              <a:gd name="f55" fmla="+- f6 f52 0"/>
              <a:gd name="f56" fmla="*/ f52 92388 1"/>
              <a:gd name="f57" fmla="*/ f52 70711 1"/>
              <a:gd name="f58" fmla="*/ f52 38268 1"/>
              <a:gd name="f59" fmla="*/ f51 92388 1"/>
              <a:gd name="f60" fmla="*/ f51 70711 1"/>
              <a:gd name="f61" fmla="*/ f51 38268 1"/>
              <a:gd name="f62" fmla="*/ f52 f8 1"/>
              <a:gd name="f63" fmla="*/ f51 f8 1"/>
              <a:gd name="f64" fmla="*/ f53 f0 1"/>
              <a:gd name="f65" fmla="*/ f56 1 100000"/>
              <a:gd name="f66" fmla="*/ f57 1 100000"/>
              <a:gd name="f67" fmla="*/ f58 1 100000"/>
              <a:gd name="f68" fmla="*/ f59 1 100000"/>
              <a:gd name="f69" fmla="*/ f60 1 100000"/>
              <a:gd name="f70" fmla="*/ f61 1 100000"/>
              <a:gd name="f71" fmla="*/ f62 1 50000"/>
              <a:gd name="f72" fmla="*/ f63 1 50000"/>
              <a:gd name="f73" fmla="*/ f64 1 f7"/>
              <a:gd name="f74" fmla="*/ f54 f38 1"/>
              <a:gd name="f75" fmla="*/ f55 f38 1"/>
              <a:gd name="f76" fmla="+- f73 0 f1"/>
              <a:gd name="f77" fmla="+- f55 0 f65"/>
              <a:gd name="f78" fmla="+- f55 0 f66"/>
              <a:gd name="f79" fmla="+- f55 0 f67"/>
              <a:gd name="f80" fmla="+- f55 f67 0"/>
              <a:gd name="f81" fmla="+- f55 f66 0"/>
              <a:gd name="f82" fmla="+- f55 f65 0"/>
              <a:gd name="f83" fmla="+- f54 0 f68"/>
              <a:gd name="f84" fmla="+- f54 0 f69"/>
              <a:gd name="f85" fmla="+- f54 0 f70"/>
              <a:gd name="f86" fmla="+- f54 f70 0"/>
              <a:gd name="f87" fmla="+- f54 f69 0"/>
              <a:gd name="f88" fmla="+- f54 f68 0"/>
              <a:gd name="f89" fmla="*/ f71 98079 1"/>
              <a:gd name="f90" fmla="*/ f71 83147 1"/>
              <a:gd name="f91" fmla="*/ f71 55557 1"/>
              <a:gd name="f92" fmla="*/ f71 19509 1"/>
              <a:gd name="f93" fmla="*/ f72 98079 1"/>
              <a:gd name="f94" fmla="*/ f72 83147 1"/>
              <a:gd name="f95" fmla="*/ f72 55557 1"/>
              <a:gd name="f96" fmla="*/ f72 19509 1"/>
              <a:gd name="f97" fmla="cos 1 f76"/>
              <a:gd name="f98" fmla="sin 1 f76"/>
              <a:gd name="f99" fmla="*/ f89 1 100000"/>
              <a:gd name="f100" fmla="*/ f90 1 100000"/>
              <a:gd name="f101" fmla="*/ f91 1 100000"/>
              <a:gd name="f102" fmla="*/ f92 1 100000"/>
              <a:gd name="f103" fmla="*/ f93 1 100000"/>
              <a:gd name="f104" fmla="*/ f94 1 100000"/>
              <a:gd name="f105" fmla="*/ f95 1 100000"/>
              <a:gd name="f106" fmla="*/ f96 1 100000"/>
              <a:gd name="f107" fmla="*/ f77 f38 1"/>
              <a:gd name="f108" fmla="*/ f85 f38 1"/>
              <a:gd name="f109" fmla="*/ f78 f38 1"/>
              <a:gd name="f110" fmla="*/ f84 f38 1"/>
              <a:gd name="f111" fmla="*/ f79 f38 1"/>
              <a:gd name="f112" fmla="*/ f83 f38 1"/>
              <a:gd name="f113" fmla="*/ f80 f38 1"/>
              <a:gd name="f114" fmla="*/ f81 f38 1"/>
              <a:gd name="f115" fmla="*/ f82 f38 1"/>
              <a:gd name="f116" fmla="*/ f86 f38 1"/>
              <a:gd name="f117" fmla="*/ f87 f38 1"/>
              <a:gd name="f118" fmla="*/ f88 f38 1"/>
              <a:gd name="f119" fmla="+- 0 0 f97"/>
              <a:gd name="f120" fmla="+- 0 0 f98"/>
              <a:gd name="f121" fmla="+- f55 0 f99"/>
              <a:gd name="f122" fmla="+- f55 0 f100"/>
              <a:gd name="f123" fmla="+- f55 0 f101"/>
              <a:gd name="f124" fmla="+- f55 0 f102"/>
              <a:gd name="f125" fmla="+- f55 f102 0"/>
              <a:gd name="f126" fmla="+- f55 f101 0"/>
              <a:gd name="f127" fmla="+- f55 f100 0"/>
              <a:gd name="f128" fmla="+- f55 f99 0"/>
              <a:gd name="f129" fmla="+- f54 0 f103"/>
              <a:gd name="f130" fmla="+- f54 0 f104"/>
              <a:gd name="f131" fmla="+- f54 0 f105"/>
              <a:gd name="f132" fmla="+- f54 0 f106"/>
              <a:gd name="f133" fmla="+- f54 f106 0"/>
              <a:gd name="f134" fmla="+- f54 f105 0"/>
              <a:gd name="f135" fmla="+- f54 f104 0"/>
              <a:gd name="f136" fmla="+- f54 f103 0"/>
              <a:gd name="f137" fmla="+- 0 0 f119"/>
              <a:gd name="f138" fmla="+- 0 0 f120"/>
              <a:gd name="f139" fmla="*/ f121 f38 1"/>
              <a:gd name="f140" fmla="*/ f132 f38 1"/>
              <a:gd name="f141" fmla="*/ f122 f38 1"/>
              <a:gd name="f142" fmla="*/ f131 f38 1"/>
              <a:gd name="f143" fmla="*/ f123 f38 1"/>
              <a:gd name="f144" fmla="*/ f130 f38 1"/>
              <a:gd name="f145" fmla="*/ f124 f38 1"/>
              <a:gd name="f146" fmla="*/ f129 f38 1"/>
              <a:gd name="f147" fmla="*/ f125 f38 1"/>
              <a:gd name="f148" fmla="*/ f126 f38 1"/>
              <a:gd name="f149" fmla="*/ f127 f38 1"/>
              <a:gd name="f150" fmla="*/ f128 f38 1"/>
              <a:gd name="f151" fmla="*/ f133 f38 1"/>
              <a:gd name="f152" fmla="*/ f134 f38 1"/>
              <a:gd name="f153" fmla="*/ f135 f38 1"/>
              <a:gd name="f154" fmla="*/ f136 f38 1"/>
              <a:gd name="f155" fmla="val f137"/>
              <a:gd name="f156" fmla="val f138"/>
              <a:gd name="f157" fmla="*/ f155 f71 1"/>
              <a:gd name="f158" fmla="*/ f156 f72 1"/>
              <a:gd name="f159" fmla="+- f55 0 f157"/>
              <a:gd name="f160" fmla="+- f54 0 f158"/>
              <a:gd name="f161" fmla="+- f55 f157 0"/>
              <a:gd name="f162" fmla="+- f54 f158 0"/>
              <a:gd name="f163" fmla="*/ f159 f38 1"/>
              <a:gd name="f164" fmla="*/ f160 f38 1"/>
              <a:gd name="f165" fmla="*/ f161 f38 1"/>
              <a:gd name="f166" fmla="*/ f162 f38 1"/>
            </a:gdLst>
            <a:ahLst/>
            <a:cxnLst>
              <a:cxn ang="3cd4">
                <a:pos x="hc" y="t"/>
              </a:cxn>
              <a:cxn ang="0">
                <a:pos x="r" y="vc"/>
              </a:cxn>
              <a:cxn ang="cd4">
                <a:pos x="hc" y="b"/>
              </a:cxn>
              <a:cxn ang="cd2">
                <a:pos x="l" y="vc"/>
              </a:cxn>
              <a:cxn ang="f34">
                <a:pos x="f114" y="f110"/>
              </a:cxn>
              <a:cxn ang="f34">
                <a:pos x="f115" y="f108"/>
              </a:cxn>
              <a:cxn ang="f34">
                <a:pos x="f115" y="f116"/>
              </a:cxn>
              <a:cxn ang="f34">
                <a:pos x="f114" y="f117"/>
              </a:cxn>
              <a:cxn ang="f35">
                <a:pos x="f113" y="f118"/>
              </a:cxn>
              <a:cxn ang="f35">
                <a:pos x="f111" y="f118"/>
              </a:cxn>
              <a:cxn ang="f36">
                <a:pos x="f109" y="f117"/>
              </a:cxn>
              <a:cxn ang="f36">
                <a:pos x="f107" y="f116"/>
              </a:cxn>
              <a:cxn ang="f36">
                <a:pos x="f107" y="f108"/>
              </a:cxn>
              <a:cxn ang="f36">
                <a:pos x="f109" y="f110"/>
              </a:cxn>
              <a:cxn ang="f37">
                <a:pos x="f111" y="f112"/>
              </a:cxn>
              <a:cxn ang="f37">
                <a:pos x="f113" y="f112"/>
              </a:cxn>
            </a:cxnLst>
            <a:rect l="f163" t="f164" r="f165" b="f166"/>
            <a:pathLst>
              <a:path>
                <a:moveTo>
                  <a:pt x="f45" y="f74"/>
                </a:moveTo>
                <a:lnTo>
                  <a:pt x="f139" y="f140"/>
                </a:lnTo>
                <a:lnTo>
                  <a:pt x="f107" y="f108"/>
                </a:lnTo>
                <a:lnTo>
                  <a:pt x="f141" y="f142"/>
                </a:lnTo>
                <a:lnTo>
                  <a:pt x="f109" y="f110"/>
                </a:lnTo>
                <a:lnTo>
                  <a:pt x="f143" y="f144"/>
                </a:lnTo>
                <a:lnTo>
                  <a:pt x="f111" y="f112"/>
                </a:lnTo>
                <a:lnTo>
                  <a:pt x="f145" y="f146"/>
                </a:lnTo>
                <a:lnTo>
                  <a:pt x="f75" y="f45"/>
                </a:lnTo>
                <a:lnTo>
                  <a:pt x="f147" y="f146"/>
                </a:lnTo>
                <a:lnTo>
                  <a:pt x="f113" y="f112"/>
                </a:lnTo>
                <a:lnTo>
                  <a:pt x="f148" y="f144"/>
                </a:lnTo>
                <a:lnTo>
                  <a:pt x="f114" y="f110"/>
                </a:lnTo>
                <a:lnTo>
                  <a:pt x="f149" y="f142"/>
                </a:lnTo>
                <a:lnTo>
                  <a:pt x="f115" y="f108"/>
                </a:lnTo>
                <a:lnTo>
                  <a:pt x="f150" y="f140"/>
                </a:lnTo>
                <a:lnTo>
                  <a:pt x="f49" y="f74"/>
                </a:lnTo>
                <a:lnTo>
                  <a:pt x="f150" y="f151"/>
                </a:lnTo>
                <a:lnTo>
                  <a:pt x="f115" y="f116"/>
                </a:lnTo>
                <a:lnTo>
                  <a:pt x="f149" y="f152"/>
                </a:lnTo>
                <a:lnTo>
                  <a:pt x="f114" y="f117"/>
                </a:lnTo>
                <a:lnTo>
                  <a:pt x="f148" y="f153"/>
                </a:lnTo>
                <a:lnTo>
                  <a:pt x="f113" y="f118"/>
                </a:lnTo>
                <a:lnTo>
                  <a:pt x="f147" y="f154"/>
                </a:lnTo>
                <a:lnTo>
                  <a:pt x="f75" y="f50"/>
                </a:lnTo>
                <a:lnTo>
                  <a:pt x="f145" y="f154"/>
                </a:lnTo>
                <a:lnTo>
                  <a:pt x="f111" y="f118"/>
                </a:lnTo>
                <a:lnTo>
                  <a:pt x="f143" y="f153"/>
                </a:lnTo>
                <a:lnTo>
                  <a:pt x="f109" y="f117"/>
                </a:lnTo>
                <a:lnTo>
                  <a:pt x="f141" y="f152"/>
                </a:lnTo>
                <a:lnTo>
                  <a:pt x="f107" y="f116"/>
                </a:lnTo>
                <a:lnTo>
                  <a:pt x="f139" y="f151"/>
                </a:lnTo>
                <a:close/>
              </a:path>
            </a:pathLst>
          </a:custGeom>
          <a:solidFill>
            <a:srgbClr val="0097A7"/>
          </a:solidFill>
          <a:ln w="25402" cap="flat">
            <a:solidFill>
              <a:srgbClr val="16356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1" i="0" u="none" strike="noStrike" kern="0" cap="none" spc="0" baseline="0">
                <a:solidFill>
                  <a:srgbClr val="FFFFFF"/>
                </a:solidFill>
                <a:uFillTx/>
                <a:latin typeface="Arial"/>
              </a:rPr>
              <a:t>New This Year!!!</a:t>
            </a:r>
          </a:p>
        </p:txBody>
      </p:sp>
      <p:sp>
        <p:nvSpPr>
          <p:cNvPr id="5" name="Text Placeholder 2">
            <a:extLst>
              <a:ext uri="{FF2B5EF4-FFF2-40B4-BE49-F238E27FC236}">
                <a16:creationId xmlns:a16="http://schemas.microsoft.com/office/drawing/2014/main" id="{91300AED-9C0F-4F1C-7CA4-C014708A45E7}"/>
              </a:ext>
            </a:extLst>
          </p:cNvPr>
          <p:cNvSpPr txBox="1"/>
          <p:nvPr/>
        </p:nvSpPr>
        <p:spPr>
          <a:xfrm>
            <a:off x="5589599" y="2846088"/>
            <a:ext cx="2933258" cy="1097865"/>
          </a:xfrm>
          <a:prstGeom prst="rect">
            <a:avLst/>
          </a:prstGeom>
          <a:noFill/>
          <a:ln cap="flat">
            <a:noFill/>
          </a:ln>
        </p:spPr>
        <p:txBody>
          <a:bodyPr vert="horz" wrap="square" lIns="91421" tIns="91421" rIns="91421" bIns="91421" anchor="t" anchorCtr="0" compatLnSpc="1">
            <a:normAutofit/>
          </a:bodyPr>
          <a:lstStyle/>
          <a:p>
            <a:pPr marL="457200" marR="0" lvl="0" indent="-330198" algn="l" defTabSz="914400" rtl="0" fontAlgn="auto" hangingPunct="1">
              <a:lnSpc>
                <a:spcPct val="95000"/>
              </a:lnSpc>
              <a:spcBef>
                <a:spcPts val="0"/>
              </a:spcBef>
              <a:spcAft>
                <a:spcPts val="0"/>
              </a:spcAft>
              <a:buClr>
                <a:srgbClr val="000000"/>
              </a:buClr>
              <a:buSzPts val="1600"/>
              <a:buFont typeface="Wingdings" pitchFamily="2"/>
              <a:buChar char="§"/>
              <a:tabLst/>
              <a:defRPr sz="1700" b="0" i="0" u="none" strike="noStrike" kern="0" cap="none" spc="0" baseline="0">
                <a:solidFill>
                  <a:srgbClr val="000000"/>
                </a:solidFill>
                <a:uFillTx/>
              </a:defRPr>
            </a:pPr>
            <a:r>
              <a:rPr lang="en-US" sz="1700" b="0" i="0" u="none" strike="noStrike" kern="0" cap="none" spc="0" baseline="0">
                <a:solidFill>
                  <a:srgbClr val="000000"/>
                </a:solidFill>
                <a:uFillTx/>
                <a:latin typeface="Roboto"/>
                <a:ea typeface="Roboto"/>
                <a:cs typeface="Roboto"/>
              </a:rPr>
              <a:t>Note: This is a transitional year</a:t>
            </a:r>
          </a:p>
          <a:p>
            <a:pPr marL="914400" marR="0" lvl="1" indent="-317497" algn="l" defTabSz="914400" rtl="0" fontAlgn="auto" hangingPunct="1">
              <a:lnSpc>
                <a:spcPct val="95000"/>
              </a:lnSpc>
              <a:spcBef>
                <a:spcPts val="0"/>
              </a:spcBef>
              <a:spcAft>
                <a:spcPts val="0"/>
              </a:spcAft>
              <a:buClr>
                <a:srgbClr val="000000"/>
              </a:buClr>
              <a:buSzPts val="1400"/>
              <a:buFont typeface="Wingdings" pitchFamily="2"/>
              <a:buChar char="§"/>
              <a:tabLst/>
              <a:defRPr sz="1700" b="0" i="0" u="none" strike="noStrike" kern="0" cap="none" spc="0" baseline="0">
                <a:solidFill>
                  <a:srgbClr val="000000"/>
                </a:solidFill>
                <a:uFillTx/>
              </a:defRPr>
            </a:pPr>
            <a:r>
              <a:rPr lang="en-US" sz="1300" b="0" i="0" u="none" strike="noStrike" kern="0" cap="none" spc="0" baseline="0">
                <a:solidFill>
                  <a:srgbClr val="000000"/>
                </a:solidFill>
                <a:uFillTx/>
                <a:latin typeface="Roboto"/>
                <a:ea typeface="Roboto"/>
                <a:cs typeface="Roboto"/>
              </a:rPr>
              <a:t>Accountability will go into effect in 2027—28</a:t>
            </a:r>
          </a:p>
          <a:p>
            <a:pPr marL="457200" marR="0" lvl="0" indent="-330198" algn="l" defTabSz="914400" rtl="0" fontAlgn="auto" hangingPunct="1">
              <a:lnSpc>
                <a:spcPct val="95000"/>
              </a:lnSpc>
              <a:spcBef>
                <a:spcPts val="0"/>
              </a:spcBef>
              <a:spcAft>
                <a:spcPts val="0"/>
              </a:spcAft>
              <a:buClr>
                <a:srgbClr val="000000"/>
              </a:buClr>
              <a:buSzPts val="1600"/>
              <a:buFont typeface="Roboto"/>
              <a:buChar char="●"/>
              <a:tabLst/>
              <a:defRPr sz="1700" b="0" i="0" u="none" strike="noStrike" kern="0" cap="none" spc="0" baseline="0">
                <a:solidFill>
                  <a:srgbClr val="000000"/>
                </a:solidFill>
                <a:uFillTx/>
              </a:defRPr>
            </a:pPr>
            <a:endParaRPr lang="en-US" sz="1700" b="0" i="0" u="none" strike="noStrike" kern="0" cap="none" spc="0" baseline="0">
              <a:solidFill>
                <a:srgbClr val="000000"/>
              </a:solidFill>
              <a:uFillTx/>
              <a:latin typeface="Roboto"/>
              <a:ea typeface="Roboto"/>
              <a:cs typeface="Roboto"/>
            </a:endParaRPr>
          </a:p>
          <a:p>
            <a:pPr marL="457200" marR="0" lvl="0" indent="-330198" algn="l" defTabSz="914400" rtl="0" fontAlgn="auto" hangingPunct="1">
              <a:lnSpc>
                <a:spcPct val="95000"/>
              </a:lnSpc>
              <a:spcBef>
                <a:spcPts val="0"/>
              </a:spcBef>
              <a:spcAft>
                <a:spcPts val="0"/>
              </a:spcAft>
              <a:buClr>
                <a:srgbClr val="000000"/>
              </a:buClr>
              <a:buSzPts val="1600"/>
              <a:buFont typeface="Roboto"/>
              <a:buChar char="●"/>
              <a:tabLst/>
              <a:defRPr sz="1700" b="0" i="0" u="none" strike="noStrike" kern="0" cap="none" spc="0" baseline="0">
                <a:solidFill>
                  <a:srgbClr val="000000"/>
                </a:solidFill>
                <a:uFillTx/>
              </a:defRPr>
            </a:pPr>
            <a:endParaRPr lang="en-US" sz="1500" b="0" i="0" u="none" strike="noStrike" kern="0" cap="none" spc="0" baseline="0">
              <a:solidFill>
                <a:srgbClr val="000000"/>
              </a:solidFill>
              <a:uFillTx/>
              <a:latin typeface="Roboto"/>
              <a:ea typeface="Roboto"/>
              <a:cs typeface="Roboto"/>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6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FA178-56D3-5630-8C1A-5B23E5D7E4EA}"/>
              </a:ext>
            </a:extLst>
          </p:cNvPr>
          <p:cNvSpPr txBox="1">
            <a:spLocks noGrp="1"/>
          </p:cNvSpPr>
          <p:nvPr>
            <p:ph type="title"/>
          </p:nvPr>
        </p:nvSpPr>
        <p:spPr/>
        <p:txBody>
          <a:bodyPr/>
          <a:lstStyle/>
          <a:p>
            <a:pPr lvl="0"/>
            <a:r>
              <a:rPr lang="en-US" sz="2800"/>
              <a:t>Alternate ACCESS Accommodations</a:t>
            </a:r>
          </a:p>
        </p:txBody>
      </p:sp>
      <p:graphicFrame>
        <p:nvGraphicFramePr>
          <p:cNvPr id="3" name="Content Placeholder 5">
            <a:extLst>
              <a:ext uri="{FF2B5EF4-FFF2-40B4-BE49-F238E27FC236}">
                <a16:creationId xmlns:a16="http://schemas.microsoft.com/office/drawing/2014/main" id="{4BDAA255-C9B2-5A3F-D5FD-4F1B1E91B891}"/>
              </a:ext>
            </a:extLst>
          </p:cNvPr>
          <p:cNvGraphicFramePr>
            <a:graphicFrameLocks noGrp="1"/>
          </p:cNvGraphicFramePr>
          <p:nvPr/>
        </p:nvGraphicFramePr>
        <p:xfrm>
          <a:off x="291867" y="967471"/>
          <a:ext cx="7564025" cy="3276600"/>
        </p:xfrm>
        <a:graphic>
          <a:graphicData uri="http://schemas.openxmlformats.org/drawingml/2006/table">
            <a:tbl>
              <a:tblPr firstRow="1" bandRow="1">
                <a:effectLst/>
                <a:tableStyleId>{FABFCF23-3B69-468F-B69F-88F6DE6A72F2}</a:tableStyleId>
              </a:tblPr>
              <a:tblGrid>
                <a:gridCol w="5035865">
                  <a:extLst>
                    <a:ext uri="{9D8B030D-6E8A-4147-A177-3AD203B41FA5}">
                      <a16:colId xmlns:a16="http://schemas.microsoft.com/office/drawing/2014/main" val="732946229"/>
                    </a:ext>
                  </a:extLst>
                </a:gridCol>
                <a:gridCol w="1382426">
                  <a:extLst>
                    <a:ext uri="{9D8B030D-6E8A-4147-A177-3AD203B41FA5}">
                      <a16:colId xmlns:a16="http://schemas.microsoft.com/office/drawing/2014/main" val="2563384173"/>
                    </a:ext>
                  </a:extLst>
                </a:gridCol>
                <a:gridCol w="1145734">
                  <a:extLst>
                    <a:ext uri="{9D8B030D-6E8A-4147-A177-3AD203B41FA5}">
                      <a16:colId xmlns:a16="http://schemas.microsoft.com/office/drawing/2014/main" val="226391446"/>
                    </a:ext>
                  </a:extLst>
                </a:gridCol>
              </a:tblGrid>
              <a:tr h="296549">
                <a:tc>
                  <a:txBody>
                    <a:bodyPr/>
                    <a:lstStyle/>
                    <a:p>
                      <a:pPr lvl="0"/>
                      <a:r>
                        <a:rPr lang="en-US" sz="1600">
                          <a:latin typeface="Roboto" pitchFamily="2"/>
                          <a:ea typeface="Roboto" pitchFamily="2"/>
                          <a:cs typeface="Roboto" pitchFamily="2"/>
                        </a:rPr>
                        <a:t>Accommodation</a:t>
                      </a:r>
                    </a:p>
                  </a:txBody>
                  <a:tcPr marL="68580" marR="68580" marT="34290" marB="34290">
                    <a:solidFill>
                      <a:srgbClr val="00717D"/>
                    </a:solidFill>
                  </a:tcPr>
                </a:tc>
                <a:tc>
                  <a:txBody>
                    <a:bodyPr/>
                    <a:lstStyle/>
                    <a:p>
                      <a:pPr lvl="0" algn="ctr"/>
                      <a:r>
                        <a:rPr lang="en-US" sz="1600">
                          <a:latin typeface="Roboto" pitchFamily="2"/>
                          <a:ea typeface="Roboto" pitchFamily="2"/>
                          <a:cs typeface="Roboto" pitchFamily="2"/>
                        </a:rPr>
                        <a:t>Paper</a:t>
                      </a:r>
                    </a:p>
                  </a:txBody>
                  <a:tcPr marL="68580" marR="68580" marT="34290" marB="34290">
                    <a:solidFill>
                      <a:srgbClr val="00717D"/>
                    </a:solidFill>
                  </a:tcPr>
                </a:tc>
                <a:tc>
                  <a:txBody>
                    <a:bodyPr/>
                    <a:lstStyle/>
                    <a:p>
                      <a:pPr lvl="0"/>
                      <a:r>
                        <a:rPr lang="en-US" sz="1600">
                          <a:latin typeface="Roboto" pitchFamily="2"/>
                          <a:ea typeface="Roboto" pitchFamily="2"/>
                          <a:cs typeface="Roboto" pitchFamily="2"/>
                        </a:rPr>
                        <a:t>Domain</a:t>
                      </a:r>
                    </a:p>
                  </a:txBody>
                  <a:tcPr marL="68580" marR="68580" marT="34290" marB="34290">
                    <a:solidFill>
                      <a:srgbClr val="00717D"/>
                    </a:solidFill>
                  </a:tcPr>
                </a:tc>
                <a:extLst>
                  <a:ext uri="{0D108BD9-81ED-4DB2-BD59-A6C34878D82A}">
                    <a16:rowId xmlns:a16="http://schemas.microsoft.com/office/drawing/2014/main" val="2492669083"/>
                  </a:ext>
                </a:extLst>
              </a:tr>
              <a:tr h="264490">
                <a:tc>
                  <a:txBody>
                    <a:bodyPr/>
                    <a:lstStyle/>
                    <a:p>
                      <a:pPr lvl="0"/>
                      <a:r>
                        <a:rPr lang="en-US" sz="1400">
                          <a:latin typeface="Roboto" pitchFamily="2"/>
                          <a:ea typeface="Roboto" pitchFamily="2"/>
                          <a:cs typeface="Roboto" pitchFamily="2"/>
                        </a:rPr>
                        <a:t>Extended time</a:t>
                      </a:r>
                      <a:r>
                        <a:rPr lang="en-US" sz="1400" baseline="0">
                          <a:latin typeface="Roboto" pitchFamily="2"/>
                          <a:ea typeface="Roboto" pitchFamily="2"/>
                          <a:cs typeface="Roboto" pitchFamily="2"/>
                        </a:rPr>
                        <a:t> of a domain over multiple days</a:t>
                      </a:r>
                      <a:endParaRPr lang="en-US" sz="1400">
                        <a:solidFill>
                          <a:srgbClr val="000000"/>
                        </a:solidFill>
                        <a:latin typeface="Roboto" pitchFamily="2"/>
                        <a:ea typeface="Roboto" pitchFamily="2"/>
                        <a:cs typeface="Roboto" pitchFamily="2"/>
                      </a:endParaRPr>
                    </a:p>
                  </a:txBody>
                  <a:tcPr marL="68580" marR="68580" marT="34290" marB="34290"/>
                </a:tc>
                <a:tc>
                  <a:txBody>
                    <a:bodyPr/>
                    <a:lstStyle/>
                    <a:p>
                      <a:pPr lvl="0" algn="ctr"/>
                      <a:r>
                        <a:rPr lang="en-US" sz="1400">
                          <a:latin typeface="Roboto" pitchFamily="2"/>
                          <a:ea typeface="Roboto" pitchFamily="2"/>
                          <a:cs typeface="Roboto" pitchFamily="2"/>
                        </a:rPr>
                        <a:t>X</a:t>
                      </a:r>
                      <a:endParaRPr lang="en-US" sz="1400">
                        <a:solidFill>
                          <a:srgbClr val="000000"/>
                        </a:solidFill>
                        <a:latin typeface="Roboto" pitchFamily="2"/>
                        <a:ea typeface="Roboto" pitchFamily="2"/>
                        <a:cs typeface="Roboto" pitchFamily="2"/>
                      </a:endParaRPr>
                    </a:p>
                  </a:txBody>
                  <a:tcPr marL="68580" marR="68580" marT="34290" marB="34290"/>
                </a:tc>
                <a:tc>
                  <a:txBody>
                    <a:bodyPr/>
                    <a:lstStyle/>
                    <a:p>
                      <a:pPr lvl="0"/>
                      <a:r>
                        <a:rPr lang="en-US" sz="1400">
                          <a:latin typeface="Roboto" pitchFamily="2"/>
                          <a:ea typeface="Roboto" pitchFamily="2"/>
                          <a:cs typeface="Roboto" pitchFamily="2"/>
                        </a:rPr>
                        <a:t>L, R, S, W</a:t>
                      </a:r>
                      <a:endParaRPr lang="en-US" sz="1400">
                        <a:solidFill>
                          <a:srgbClr val="000000"/>
                        </a:solidFill>
                        <a:latin typeface="Roboto" pitchFamily="2"/>
                        <a:ea typeface="Roboto" pitchFamily="2"/>
                        <a:cs typeface="Roboto" pitchFamily="2"/>
                      </a:endParaRPr>
                    </a:p>
                  </a:txBody>
                  <a:tcPr marL="68580" marR="68580" marT="34290" marB="34290"/>
                </a:tc>
                <a:extLst>
                  <a:ext uri="{0D108BD9-81ED-4DB2-BD59-A6C34878D82A}">
                    <a16:rowId xmlns:a16="http://schemas.microsoft.com/office/drawing/2014/main" val="1105100768"/>
                  </a:ext>
                </a:extLst>
              </a:tr>
              <a:tr h="264490">
                <a:tc>
                  <a:txBody>
                    <a:bodyPr/>
                    <a:lstStyle/>
                    <a:p>
                      <a:pPr lvl="0"/>
                      <a:r>
                        <a:rPr lang="en-US" sz="1400">
                          <a:latin typeface="Roboto" pitchFamily="2"/>
                          <a:ea typeface="Roboto" pitchFamily="2"/>
                          <a:cs typeface="Roboto" pitchFamily="2"/>
                        </a:rPr>
                        <a:t>Extended testing time within the school day</a:t>
                      </a:r>
                      <a:endParaRPr lang="en-US" sz="1400">
                        <a:solidFill>
                          <a:srgbClr val="000000"/>
                        </a:solidFill>
                        <a:latin typeface="Roboto" pitchFamily="2"/>
                        <a:ea typeface="Roboto" pitchFamily="2"/>
                        <a:cs typeface="Roboto" pitchFamily="2"/>
                      </a:endParaRPr>
                    </a:p>
                  </a:txBody>
                  <a:tcPr marL="68580" marR="68580" marT="34290" marB="34290"/>
                </a:tc>
                <a:tc>
                  <a:txBody>
                    <a:bodyPr/>
                    <a:lstStyle/>
                    <a:p>
                      <a:pPr lvl="0" algn="ctr"/>
                      <a:r>
                        <a:rPr lang="en-US" sz="1400">
                          <a:latin typeface="Roboto" pitchFamily="2"/>
                          <a:ea typeface="Roboto" pitchFamily="2"/>
                          <a:cs typeface="Roboto" pitchFamily="2"/>
                        </a:rPr>
                        <a:t>X</a:t>
                      </a:r>
                      <a:endParaRPr lang="en-US" sz="1400">
                        <a:solidFill>
                          <a:srgbClr val="000000"/>
                        </a:solidFill>
                        <a:latin typeface="Roboto" pitchFamily="2"/>
                        <a:ea typeface="Roboto" pitchFamily="2"/>
                        <a:cs typeface="Roboto" pitchFamily="2"/>
                      </a:endParaRPr>
                    </a:p>
                  </a:txBody>
                  <a:tcPr marL="68580" marR="68580" marT="34290" marB="34290"/>
                </a:tc>
                <a:tc>
                  <a:txBody>
                    <a:bodyPr/>
                    <a:lstStyle/>
                    <a:p>
                      <a:pPr lvl="0"/>
                      <a:r>
                        <a:rPr lang="en-US" sz="1400">
                          <a:latin typeface="Roboto" pitchFamily="2"/>
                          <a:ea typeface="Roboto" pitchFamily="2"/>
                          <a:cs typeface="Roboto" pitchFamily="2"/>
                        </a:rPr>
                        <a:t>L, R, S, W</a:t>
                      </a:r>
                      <a:endParaRPr lang="en-US" sz="1400">
                        <a:solidFill>
                          <a:srgbClr val="000000"/>
                        </a:solidFill>
                        <a:latin typeface="Roboto" pitchFamily="2"/>
                        <a:ea typeface="Roboto" pitchFamily="2"/>
                        <a:cs typeface="Roboto" pitchFamily="2"/>
                      </a:endParaRPr>
                    </a:p>
                  </a:txBody>
                  <a:tcPr marL="68580" marR="68580" marT="34290" marB="34290"/>
                </a:tc>
                <a:extLst>
                  <a:ext uri="{0D108BD9-81ED-4DB2-BD59-A6C34878D82A}">
                    <a16:rowId xmlns:a16="http://schemas.microsoft.com/office/drawing/2014/main" val="4204750100"/>
                  </a:ext>
                </a:extLst>
              </a:tr>
              <a:tr h="264490">
                <a:tc>
                  <a:txBody>
                    <a:bodyPr/>
                    <a:lstStyle/>
                    <a:p>
                      <a:pPr lvl="0"/>
                      <a:r>
                        <a:rPr lang="en-US" sz="1400">
                          <a:latin typeface="Roboto" pitchFamily="2"/>
                          <a:ea typeface="Roboto" pitchFamily="2"/>
                          <a:cs typeface="Roboto" pitchFamily="2"/>
                        </a:rPr>
                        <a:t>Interpreter signs test </a:t>
                      </a:r>
                      <a:r>
                        <a:rPr lang="en-US" sz="1400" u="sng">
                          <a:latin typeface="Roboto" pitchFamily="2"/>
                          <a:ea typeface="Roboto" pitchFamily="2"/>
                          <a:cs typeface="Roboto" pitchFamily="2"/>
                        </a:rPr>
                        <a:t>directions</a:t>
                      </a:r>
                    </a:p>
                  </a:txBody>
                  <a:tcPr marL="68580" marR="68580" marT="34290" marB="34290"/>
                </a:tc>
                <a:tc>
                  <a:txBody>
                    <a:bodyPr/>
                    <a:lstStyle/>
                    <a:p>
                      <a:pPr lvl="0" algn="ctr"/>
                      <a:r>
                        <a:rPr lang="en-US" sz="1400">
                          <a:latin typeface="Roboto" pitchFamily="2"/>
                          <a:ea typeface="Roboto" pitchFamily="2"/>
                          <a:cs typeface="Roboto" pitchFamily="2"/>
                        </a:rPr>
                        <a:t>X</a:t>
                      </a:r>
                    </a:p>
                  </a:txBody>
                  <a:tcPr marL="68580" marR="68580" marT="34290" marB="34290"/>
                </a:tc>
                <a:tc>
                  <a:txBody>
                    <a:bodyPr/>
                    <a:lstStyle/>
                    <a:p>
                      <a:pPr lvl="0"/>
                      <a:r>
                        <a:rPr lang="en-US" sz="1400">
                          <a:latin typeface="Roboto" pitchFamily="2"/>
                          <a:ea typeface="Roboto" pitchFamily="2"/>
                          <a:cs typeface="Roboto" pitchFamily="2"/>
                        </a:rPr>
                        <a:t>L, R, S, W</a:t>
                      </a:r>
                    </a:p>
                  </a:txBody>
                  <a:tcPr marL="68580" marR="68580" marT="34290" marB="34290"/>
                </a:tc>
                <a:extLst>
                  <a:ext uri="{0D108BD9-81ED-4DB2-BD59-A6C34878D82A}">
                    <a16:rowId xmlns:a16="http://schemas.microsoft.com/office/drawing/2014/main" val="497703472"/>
                  </a:ext>
                </a:extLst>
              </a:tr>
              <a:tr h="264490">
                <a:tc>
                  <a:txBody>
                    <a:bodyPr/>
                    <a:lstStyle/>
                    <a:p>
                      <a:pPr lvl="0"/>
                      <a:r>
                        <a:rPr lang="en-US" sz="1400">
                          <a:latin typeface="Roboto" pitchFamily="2"/>
                          <a:ea typeface="Roboto" pitchFamily="2"/>
                          <a:cs typeface="Roboto" pitchFamily="2"/>
                        </a:rPr>
                        <a:t>Large Print (embedded in test design)</a:t>
                      </a:r>
                    </a:p>
                  </a:txBody>
                  <a:tcPr marL="68580" marR="68580" marT="34290" marB="34290"/>
                </a:tc>
                <a:tc>
                  <a:txBody>
                    <a:bodyPr/>
                    <a:lstStyle/>
                    <a:p>
                      <a:pPr lvl="0" algn="ctr"/>
                      <a:r>
                        <a:rPr lang="en-US" sz="1400">
                          <a:latin typeface="Roboto" pitchFamily="2"/>
                          <a:ea typeface="Roboto" pitchFamily="2"/>
                          <a:cs typeface="Roboto" pitchFamily="2"/>
                        </a:rPr>
                        <a:t>N/A</a:t>
                      </a:r>
                    </a:p>
                  </a:txBody>
                  <a:tcPr marL="68580" marR="68580" marT="34290" marB="34290"/>
                </a:tc>
                <a:tc>
                  <a:txBody>
                    <a:bodyPr/>
                    <a:lstStyle/>
                    <a:p>
                      <a:pPr lvl="0"/>
                      <a:r>
                        <a:rPr lang="en-US" sz="1400">
                          <a:latin typeface="Roboto" pitchFamily="2"/>
                          <a:ea typeface="Roboto" pitchFamily="2"/>
                          <a:cs typeface="Roboto" pitchFamily="2"/>
                        </a:rPr>
                        <a:t>N/A</a:t>
                      </a:r>
                    </a:p>
                  </a:txBody>
                  <a:tcPr marL="68580" marR="68580" marT="34290" marB="34290"/>
                </a:tc>
                <a:extLst>
                  <a:ext uri="{0D108BD9-81ED-4DB2-BD59-A6C34878D82A}">
                    <a16:rowId xmlns:a16="http://schemas.microsoft.com/office/drawing/2014/main" val="3586011473"/>
                  </a:ext>
                </a:extLst>
              </a:tr>
              <a:tr h="264490">
                <a:tc>
                  <a:txBody>
                    <a:bodyPr/>
                    <a:lstStyle/>
                    <a:p>
                      <a:pPr lvl="0"/>
                      <a:r>
                        <a:rPr lang="en-US" sz="1400">
                          <a:latin typeface="Roboto" pitchFamily="2"/>
                          <a:ea typeface="Roboto" pitchFamily="2"/>
                          <a:cs typeface="Roboto" pitchFamily="2"/>
                        </a:rPr>
                        <a:t>Non-school setting for administration</a:t>
                      </a:r>
                    </a:p>
                  </a:txBody>
                  <a:tcPr marL="68580" marR="68580" marT="34290" marB="34290"/>
                </a:tc>
                <a:tc>
                  <a:txBody>
                    <a:bodyPr/>
                    <a:lstStyle/>
                    <a:p>
                      <a:pPr lvl="0" algn="ctr"/>
                      <a:r>
                        <a:rPr lang="en-US" sz="1400">
                          <a:latin typeface="Roboto" pitchFamily="2"/>
                          <a:ea typeface="Roboto" pitchFamily="2"/>
                          <a:cs typeface="Roboto" pitchFamily="2"/>
                        </a:rPr>
                        <a:t>X</a:t>
                      </a:r>
                    </a:p>
                  </a:txBody>
                  <a:tcPr marL="68580" marR="68580" marT="34290" marB="34290"/>
                </a:tc>
                <a:tc>
                  <a:txBody>
                    <a:bodyPr/>
                    <a:lstStyle/>
                    <a:p>
                      <a:pPr lvl="0"/>
                      <a:r>
                        <a:rPr lang="en-US" sz="1400">
                          <a:latin typeface="Roboto" pitchFamily="2"/>
                          <a:ea typeface="Roboto" pitchFamily="2"/>
                          <a:cs typeface="Roboto" pitchFamily="2"/>
                        </a:rPr>
                        <a:t>L, R, S, W</a:t>
                      </a:r>
                    </a:p>
                  </a:txBody>
                  <a:tcPr marL="68580" marR="68580" marT="34290" marB="34290"/>
                </a:tc>
                <a:extLst>
                  <a:ext uri="{0D108BD9-81ED-4DB2-BD59-A6C34878D82A}">
                    <a16:rowId xmlns:a16="http://schemas.microsoft.com/office/drawing/2014/main" val="2858946080"/>
                  </a:ext>
                </a:extLst>
              </a:tr>
              <a:tr h="264490">
                <a:tc>
                  <a:txBody>
                    <a:bodyPr/>
                    <a:lstStyle/>
                    <a:p>
                      <a:pPr lvl="0"/>
                      <a:r>
                        <a:rPr lang="en-US" sz="1400" baseline="0">
                          <a:latin typeface="Roboto" pitchFamily="2"/>
                          <a:ea typeface="Roboto" pitchFamily="2"/>
                          <a:cs typeface="Roboto" pitchFamily="2"/>
                        </a:rPr>
                        <a:t>Manually Coded English (MCE), Signing Exact English (SEE), or Conceptually Accurate Signed English (CASE)</a:t>
                      </a:r>
                      <a:endParaRPr lang="en-US" sz="1400" baseline="0">
                        <a:solidFill>
                          <a:srgbClr val="000000"/>
                        </a:solidFill>
                        <a:latin typeface="Roboto" pitchFamily="2"/>
                        <a:ea typeface="Roboto" pitchFamily="2"/>
                        <a:cs typeface="Roboto" pitchFamily="2"/>
                      </a:endParaRPr>
                    </a:p>
                  </a:txBody>
                  <a:tcPr marL="68580" marR="68580" marT="34290" marB="34290"/>
                </a:tc>
                <a:tc>
                  <a:txBody>
                    <a:bodyPr/>
                    <a:lstStyle/>
                    <a:p>
                      <a:pPr marL="0" marR="0" lvl="0" indent="0" algn="ctr" defTabSz="914400" rtl="0" fontAlgn="auto" hangingPunct="1">
                        <a:lnSpc>
                          <a:spcPct val="100000"/>
                        </a:lnSpc>
                        <a:spcBef>
                          <a:spcPts val="0"/>
                        </a:spcBef>
                        <a:spcAft>
                          <a:spcPts val="0"/>
                        </a:spcAft>
                        <a:buNone/>
                        <a:tabLst/>
                      </a:pPr>
                      <a:r>
                        <a:rPr lang="en-US" sz="1400" u="sng" baseline="0">
                          <a:latin typeface="Roboto" pitchFamily="2"/>
                          <a:ea typeface="Roboto" pitchFamily="2"/>
                          <a:cs typeface="Roboto" pitchFamily="2"/>
                        </a:rPr>
                        <a:t>Allowed in Colorado</a:t>
                      </a:r>
                      <a:endParaRPr lang="en-US" sz="1400" b="1" i="1" u="sng" baseline="0">
                        <a:solidFill>
                          <a:srgbClr val="D35E0F"/>
                        </a:solidFill>
                        <a:latin typeface="Roboto" pitchFamily="2"/>
                        <a:ea typeface="Roboto" pitchFamily="2"/>
                        <a:cs typeface="Roboto" pitchFamily="2"/>
                      </a:endParaRPr>
                    </a:p>
                  </a:txBody>
                  <a:tcPr marL="68580" marR="68580" marT="34290" marB="34290"/>
                </a:tc>
                <a:tc>
                  <a:txBody>
                    <a:bodyPr/>
                    <a:lstStyle/>
                    <a:p>
                      <a:pPr lvl="0"/>
                      <a:r>
                        <a:rPr lang="en-US" sz="1400" u="sng" baseline="0">
                          <a:latin typeface="Roboto" pitchFamily="2"/>
                          <a:ea typeface="Roboto" pitchFamily="2"/>
                          <a:cs typeface="Roboto" pitchFamily="2"/>
                        </a:rPr>
                        <a:t>L, S</a:t>
                      </a:r>
                      <a:endParaRPr lang="en-US" sz="1400" b="1" i="1" u="sng" baseline="0">
                        <a:solidFill>
                          <a:srgbClr val="D35E0F"/>
                        </a:solidFill>
                        <a:latin typeface="Roboto" pitchFamily="2"/>
                        <a:ea typeface="Roboto" pitchFamily="2"/>
                        <a:cs typeface="Roboto" pitchFamily="2"/>
                      </a:endParaRPr>
                    </a:p>
                  </a:txBody>
                  <a:tcPr marL="68580" marR="68580" marT="34290" marB="34290"/>
                </a:tc>
                <a:extLst>
                  <a:ext uri="{0D108BD9-81ED-4DB2-BD59-A6C34878D82A}">
                    <a16:rowId xmlns:a16="http://schemas.microsoft.com/office/drawing/2014/main" val="4154526105"/>
                  </a:ext>
                </a:extLst>
              </a:tr>
              <a:tr h="264490">
                <a:tc>
                  <a:txBody>
                    <a:bodyPr/>
                    <a:lstStyle/>
                    <a:p>
                      <a:pPr lvl="0"/>
                      <a:r>
                        <a:rPr lang="en-US" sz="1400">
                          <a:latin typeface="Roboto" pitchFamily="2"/>
                          <a:ea typeface="Roboto" pitchFamily="2"/>
                          <a:cs typeface="Roboto" pitchFamily="2"/>
                        </a:rPr>
                        <a:t>Scribed response</a:t>
                      </a:r>
                    </a:p>
                  </a:txBody>
                  <a:tcPr marL="68580" marR="68580" marT="34290" marB="34290"/>
                </a:tc>
                <a:tc>
                  <a:txBody>
                    <a:bodyPr/>
                    <a:lstStyle/>
                    <a:p>
                      <a:pPr lvl="0" algn="ctr"/>
                      <a:r>
                        <a:rPr lang="en-US" sz="1400">
                          <a:latin typeface="Roboto" pitchFamily="2"/>
                          <a:ea typeface="Roboto" pitchFamily="2"/>
                          <a:cs typeface="Roboto" pitchFamily="2"/>
                        </a:rPr>
                        <a:t>X</a:t>
                      </a:r>
                    </a:p>
                  </a:txBody>
                  <a:tcPr marL="68580" marR="68580" marT="34290" marB="34290"/>
                </a:tc>
                <a:tc>
                  <a:txBody>
                    <a:bodyPr/>
                    <a:lstStyle/>
                    <a:p>
                      <a:pPr lvl="0"/>
                      <a:r>
                        <a:rPr lang="en-US" sz="1400">
                          <a:latin typeface="Roboto" pitchFamily="2"/>
                          <a:ea typeface="Roboto" pitchFamily="2"/>
                          <a:cs typeface="Roboto" pitchFamily="2"/>
                        </a:rPr>
                        <a:t>L, R, W</a:t>
                      </a:r>
                    </a:p>
                  </a:txBody>
                  <a:tcPr marL="68580" marR="68580" marT="34290" marB="34290"/>
                </a:tc>
                <a:extLst>
                  <a:ext uri="{0D108BD9-81ED-4DB2-BD59-A6C34878D82A}">
                    <a16:rowId xmlns:a16="http://schemas.microsoft.com/office/drawing/2014/main" val="2650103388"/>
                  </a:ext>
                </a:extLst>
              </a:tr>
              <a:tr h="264490">
                <a:tc>
                  <a:txBody>
                    <a:bodyPr/>
                    <a:lstStyle/>
                    <a:p>
                      <a:pPr lvl="0"/>
                      <a:r>
                        <a:rPr lang="en-US" sz="1400">
                          <a:latin typeface="Roboto" pitchFamily="2"/>
                          <a:ea typeface="Roboto" pitchFamily="2"/>
                          <a:cs typeface="Roboto" pitchFamily="2"/>
                        </a:rPr>
                        <a:t>Student responds with recording</a:t>
                      </a:r>
                      <a:r>
                        <a:rPr lang="en-US" sz="1400" baseline="0">
                          <a:latin typeface="Roboto" pitchFamily="2"/>
                          <a:ea typeface="Roboto" pitchFamily="2"/>
                          <a:cs typeface="Roboto" pitchFamily="2"/>
                        </a:rPr>
                        <a:t>  device</a:t>
                      </a:r>
                    </a:p>
                  </a:txBody>
                  <a:tcPr marL="68580" marR="68580" marT="34290" marB="34290"/>
                </a:tc>
                <a:tc>
                  <a:txBody>
                    <a:bodyPr/>
                    <a:lstStyle/>
                    <a:p>
                      <a:pPr lvl="0" algn="ctr"/>
                      <a:r>
                        <a:rPr lang="en-US" sz="1400">
                          <a:latin typeface="Roboto" pitchFamily="2"/>
                          <a:ea typeface="Roboto" pitchFamily="2"/>
                          <a:cs typeface="Roboto" pitchFamily="2"/>
                        </a:rPr>
                        <a:t>X</a:t>
                      </a:r>
                    </a:p>
                  </a:txBody>
                  <a:tcPr marL="68580" marR="68580" marT="34290" marB="34290"/>
                </a:tc>
                <a:tc>
                  <a:txBody>
                    <a:bodyPr/>
                    <a:lstStyle/>
                    <a:p>
                      <a:pPr lvl="0"/>
                      <a:r>
                        <a:rPr lang="en-US" sz="1400">
                          <a:latin typeface="Roboto" pitchFamily="2"/>
                          <a:ea typeface="Roboto" pitchFamily="2"/>
                          <a:cs typeface="Roboto" pitchFamily="2"/>
                        </a:rPr>
                        <a:t>W</a:t>
                      </a:r>
                    </a:p>
                  </a:txBody>
                  <a:tcPr marL="68580" marR="68580" marT="34290" marB="34290"/>
                </a:tc>
                <a:extLst>
                  <a:ext uri="{0D108BD9-81ED-4DB2-BD59-A6C34878D82A}">
                    <a16:rowId xmlns:a16="http://schemas.microsoft.com/office/drawing/2014/main" val="1514309468"/>
                  </a:ext>
                </a:extLst>
              </a:tr>
              <a:tr h="456852">
                <a:tc>
                  <a:txBody>
                    <a:bodyPr/>
                    <a:lstStyle/>
                    <a:p>
                      <a:pPr lvl="0"/>
                      <a:r>
                        <a:rPr lang="en-US" sz="1400" baseline="0">
                          <a:latin typeface="Roboto" pitchFamily="2"/>
                          <a:ea typeface="Roboto" pitchFamily="2"/>
                          <a:cs typeface="Roboto" pitchFamily="2"/>
                        </a:rPr>
                        <a:t>Word processor or external device</a:t>
                      </a:r>
                      <a:endParaRPr lang="en-US" sz="1400" baseline="0">
                        <a:solidFill>
                          <a:srgbClr val="000000"/>
                        </a:solidFill>
                        <a:latin typeface="Roboto" pitchFamily="2"/>
                        <a:ea typeface="Roboto" pitchFamily="2"/>
                        <a:cs typeface="Roboto" pitchFamily="2"/>
                      </a:endParaRPr>
                    </a:p>
                  </a:txBody>
                  <a:tcPr marL="68580" marR="68580" marT="34290" marB="34290"/>
                </a:tc>
                <a:tc>
                  <a:txBody>
                    <a:bodyPr/>
                    <a:lstStyle/>
                    <a:p>
                      <a:pPr marL="0" marR="0" lvl="0" indent="0" algn="ctr" defTabSz="914400" rtl="0" fontAlgn="auto" hangingPunct="1">
                        <a:lnSpc>
                          <a:spcPct val="100000"/>
                        </a:lnSpc>
                        <a:spcBef>
                          <a:spcPts val="0"/>
                        </a:spcBef>
                        <a:spcAft>
                          <a:spcPts val="0"/>
                        </a:spcAft>
                        <a:buNone/>
                        <a:tabLst/>
                      </a:pPr>
                      <a:r>
                        <a:rPr lang="en-US" sz="1400" u="sng">
                          <a:latin typeface="Roboto" pitchFamily="2"/>
                          <a:ea typeface="Roboto" pitchFamily="2"/>
                          <a:cs typeface="Roboto" pitchFamily="2"/>
                        </a:rPr>
                        <a:t>Not allowed in Colorado</a:t>
                      </a:r>
                      <a:endParaRPr lang="en-US" sz="1400" b="1" i="1" u="sng">
                        <a:solidFill>
                          <a:srgbClr val="D35E0F"/>
                        </a:solidFill>
                        <a:latin typeface="Roboto" pitchFamily="2"/>
                        <a:ea typeface="Roboto" pitchFamily="2"/>
                        <a:cs typeface="Roboto" pitchFamily="2"/>
                      </a:endParaRPr>
                    </a:p>
                  </a:txBody>
                  <a:tcPr marL="68580" marR="68580" marT="34290" marB="34290"/>
                </a:tc>
                <a:tc>
                  <a:txBody>
                    <a:bodyPr/>
                    <a:lstStyle/>
                    <a:p>
                      <a:pPr lvl="0"/>
                      <a:r>
                        <a:rPr lang="en-US" sz="1400" u="sng">
                          <a:latin typeface="Roboto" pitchFamily="2"/>
                          <a:ea typeface="Roboto" pitchFamily="2"/>
                          <a:cs typeface="Roboto" pitchFamily="2"/>
                        </a:rPr>
                        <a:t>N/A</a:t>
                      </a:r>
                      <a:endParaRPr lang="en-US" sz="1400" b="1" i="1" u="sng">
                        <a:solidFill>
                          <a:srgbClr val="D35E0F"/>
                        </a:solidFill>
                        <a:latin typeface="Roboto" pitchFamily="2"/>
                        <a:ea typeface="Roboto" pitchFamily="2"/>
                        <a:cs typeface="Roboto" pitchFamily="2"/>
                      </a:endParaRPr>
                    </a:p>
                  </a:txBody>
                  <a:tcPr marL="68580" marR="68580" marT="34290" marB="34290"/>
                </a:tc>
                <a:extLst>
                  <a:ext uri="{0D108BD9-81ED-4DB2-BD59-A6C34878D82A}">
                    <a16:rowId xmlns:a16="http://schemas.microsoft.com/office/drawing/2014/main" val="2091111544"/>
                  </a:ext>
                </a:extLst>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6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4D468-7981-CBE0-A809-7A72B1B622F5}"/>
              </a:ext>
            </a:extLst>
          </p:cNvPr>
          <p:cNvSpPr txBox="1">
            <a:spLocks noGrp="1"/>
          </p:cNvSpPr>
          <p:nvPr>
            <p:ph type="title"/>
          </p:nvPr>
        </p:nvSpPr>
        <p:spPr>
          <a:xfrm>
            <a:off x="311700" y="105101"/>
            <a:ext cx="8593759" cy="741304"/>
          </a:xfrm>
        </p:spPr>
        <p:txBody>
          <a:bodyPr/>
          <a:lstStyle/>
          <a:p>
            <a:pPr lvl="0"/>
            <a:r>
              <a:rPr lang="en-US" sz="2200"/>
              <a:t>Accommodations for Kindergarten ACCESS and Alternate ACCESS</a:t>
            </a:r>
          </a:p>
        </p:txBody>
      </p:sp>
      <p:sp>
        <p:nvSpPr>
          <p:cNvPr id="3" name="Content Placeholder 4">
            <a:extLst>
              <a:ext uri="{FF2B5EF4-FFF2-40B4-BE49-F238E27FC236}">
                <a16:creationId xmlns:a16="http://schemas.microsoft.com/office/drawing/2014/main" id="{3414DBAA-4B3C-5410-9592-AE88EB451810}"/>
              </a:ext>
            </a:extLst>
          </p:cNvPr>
          <p:cNvSpPr txBox="1"/>
          <p:nvPr/>
        </p:nvSpPr>
        <p:spPr>
          <a:xfrm>
            <a:off x="311700" y="902055"/>
            <a:ext cx="8251856" cy="3370121"/>
          </a:xfrm>
          <a:prstGeom prst="rect">
            <a:avLst/>
          </a:prstGeom>
          <a:noFill/>
          <a:ln cap="flat">
            <a:noFill/>
          </a:ln>
        </p:spPr>
        <p:txBody>
          <a:bodyPr vert="horz" wrap="square" lIns="91421" tIns="91421" rIns="91421" bIns="91421" anchor="t" anchorCtr="0" compatLnSpc="1">
            <a:spAutoFit/>
          </a:bodyPr>
          <a:lstStyle/>
          <a:p>
            <a:pPr marL="0" marR="0" lvl="0" indent="0" algn="l" defTabSz="914400" rtl="0" fontAlgn="auto" hangingPunct="1">
              <a:lnSpc>
                <a:spcPct val="115000"/>
              </a:lnSpc>
              <a:spcBef>
                <a:spcPts val="0"/>
              </a:spcBef>
              <a:spcAft>
                <a:spcPts val="0"/>
              </a:spcAft>
              <a:buNone/>
              <a:tabLst/>
              <a:defRPr sz="1800" b="0" i="0" u="none" strike="noStrike" kern="0" cap="none" spc="0" baseline="0">
                <a:solidFill>
                  <a:srgbClr val="000000"/>
                </a:solidFill>
                <a:uFillTx/>
              </a:defRPr>
            </a:pPr>
            <a:r>
              <a:rPr lang="en-US" sz="1800" b="1" i="0" u="none" strike="noStrike" kern="0" cap="none" spc="0" baseline="0">
                <a:solidFill>
                  <a:srgbClr val="000000"/>
                </a:solidFill>
                <a:uFillTx/>
                <a:latin typeface="Roboto"/>
                <a:ea typeface="Roboto"/>
                <a:cs typeface="Roboto"/>
              </a:rPr>
              <a:t>Accommodations Incorporated into the Assessment</a:t>
            </a:r>
          </a:p>
          <a:p>
            <a:pPr marL="457200" marR="0" lvl="0" indent="-330198" algn="l" defTabSz="914400" rtl="0" fontAlgn="auto" hangingPunct="1">
              <a:lnSpc>
                <a:spcPct val="115000"/>
              </a:lnSpc>
              <a:spcBef>
                <a:spcPts val="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800" b="0" i="0" u="none" strike="noStrike" kern="0" cap="none" spc="0" baseline="0">
                <a:solidFill>
                  <a:srgbClr val="000000"/>
                </a:solidFill>
                <a:uFillTx/>
                <a:latin typeface="Roboto"/>
                <a:ea typeface="Roboto"/>
                <a:cs typeface="Roboto"/>
              </a:rPr>
              <a:t>Because of the way the assessment is designed, some accommodations are built into the assessment and do not need to be coded as an accommodation</a:t>
            </a:r>
          </a:p>
          <a:p>
            <a:pPr marL="457200" marR="0" lvl="0" indent="-330198" algn="l" defTabSz="914400" rtl="0" fontAlgn="auto" hangingPunct="1">
              <a:lnSpc>
                <a:spcPct val="115000"/>
              </a:lnSpc>
              <a:spcBef>
                <a:spcPts val="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endParaRPr lang="en-US" sz="1800" b="0" i="0" u="none" strike="noStrike" kern="0" cap="none" spc="0" baseline="0">
              <a:solidFill>
                <a:srgbClr val="000000"/>
              </a:solidFill>
              <a:uFillTx/>
              <a:latin typeface="Roboto"/>
              <a:ea typeface="Roboto"/>
              <a:cs typeface="Roboto"/>
            </a:endParaRPr>
          </a:p>
          <a:p>
            <a:pPr marL="127001" marR="0" lvl="0" indent="0" algn="l" defTabSz="914400" rtl="0" fontAlgn="auto" hangingPunct="1">
              <a:lnSpc>
                <a:spcPct val="115000"/>
              </a:lnSpc>
              <a:spcBef>
                <a:spcPts val="0"/>
              </a:spcBef>
              <a:spcAft>
                <a:spcPts val="0"/>
              </a:spcAft>
              <a:buNone/>
              <a:tabLst/>
              <a:defRPr sz="1800" b="0" i="0" u="none" strike="noStrike" kern="0" cap="none" spc="0" baseline="0">
                <a:solidFill>
                  <a:srgbClr val="000000"/>
                </a:solidFill>
                <a:uFillTx/>
              </a:defRPr>
            </a:pPr>
            <a:r>
              <a:rPr lang="en-US" sz="1800" b="0" i="0" u="none" strike="noStrike" kern="0" cap="none" spc="0" baseline="0">
                <a:solidFill>
                  <a:srgbClr val="000000"/>
                </a:solidFill>
                <a:uFillTx/>
                <a:latin typeface="Roboto"/>
                <a:ea typeface="Roboto"/>
                <a:cs typeface="Roboto"/>
              </a:rPr>
              <a:t>Accommodations incorporated in the assessment:</a:t>
            </a:r>
          </a:p>
          <a:p>
            <a:pPr marL="628650" marR="0" lvl="1" indent="-285750" algn="l" defTabSz="914400" rtl="0" fontAlgn="auto" hangingPunct="1">
              <a:lnSpc>
                <a:spcPct val="115000"/>
              </a:lnSpc>
              <a:spcBef>
                <a:spcPts val="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800" b="0" i="0" u="none" strike="noStrike" kern="0" cap="none" spc="0" baseline="0">
                <a:solidFill>
                  <a:srgbClr val="000000"/>
                </a:solidFill>
                <a:uFillTx/>
                <a:latin typeface="Roboto"/>
                <a:ea typeface="Roboto"/>
                <a:cs typeface="Roboto"/>
              </a:rPr>
              <a:t>Extended speaking test response time</a:t>
            </a:r>
          </a:p>
          <a:p>
            <a:pPr marL="628650" marR="0" lvl="1" indent="-285750" algn="l" defTabSz="914400" rtl="0" fontAlgn="auto" hangingPunct="1">
              <a:lnSpc>
                <a:spcPct val="115000"/>
              </a:lnSpc>
              <a:spcBef>
                <a:spcPts val="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800" b="0" i="0" u="none" strike="noStrike" kern="0" cap="none" spc="0" baseline="0">
                <a:solidFill>
                  <a:srgbClr val="000000"/>
                </a:solidFill>
                <a:uFillTx/>
                <a:latin typeface="Roboto"/>
                <a:ea typeface="Roboto"/>
                <a:cs typeface="Roboto"/>
              </a:rPr>
              <a:t>In-person human reader</a:t>
            </a:r>
          </a:p>
          <a:p>
            <a:pPr marL="628650" marR="0" lvl="1" indent="-285750" algn="l" defTabSz="914400" rtl="0" fontAlgn="auto" hangingPunct="1">
              <a:lnSpc>
                <a:spcPct val="115000"/>
              </a:lnSpc>
              <a:spcBef>
                <a:spcPts val="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800" b="0" i="0" u="none" strike="noStrike" kern="0" cap="none" spc="0" baseline="0">
                <a:solidFill>
                  <a:srgbClr val="000000"/>
                </a:solidFill>
                <a:uFillTx/>
                <a:latin typeface="Roboto"/>
                <a:ea typeface="Roboto"/>
                <a:cs typeface="Roboto"/>
              </a:rPr>
              <a:t>Repeat in-person human reader</a:t>
            </a:r>
          </a:p>
          <a:p>
            <a:pPr marL="628650" marR="0" lvl="1" indent="-285750" algn="l" defTabSz="914400" rtl="0" fontAlgn="auto" hangingPunct="1">
              <a:lnSpc>
                <a:spcPct val="115000"/>
              </a:lnSpc>
              <a:spcBef>
                <a:spcPts val="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800" b="0" i="0" u="none" strike="noStrike" kern="0" cap="none" spc="0" baseline="0">
                <a:solidFill>
                  <a:srgbClr val="000000"/>
                </a:solidFill>
                <a:uFillTx/>
                <a:latin typeface="Roboto"/>
                <a:ea typeface="Roboto"/>
                <a:cs typeface="Roboto"/>
              </a:rPr>
              <a:t>Large print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6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1A92C-312C-D99B-B4D4-33A4AB4E2E8F}"/>
              </a:ext>
            </a:extLst>
          </p:cNvPr>
          <p:cNvSpPr txBox="1">
            <a:spLocks noGrp="1"/>
          </p:cNvSpPr>
          <p:nvPr>
            <p:ph type="title"/>
          </p:nvPr>
        </p:nvSpPr>
        <p:spPr/>
        <p:txBody>
          <a:bodyPr/>
          <a:lstStyle/>
          <a:p>
            <a:pPr lvl="0"/>
            <a:r>
              <a:rPr lang="en-US" sz="2800"/>
              <a:t>Prohibited Practices</a:t>
            </a:r>
          </a:p>
        </p:txBody>
      </p:sp>
      <p:sp>
        <p:nvSpPr>
          <p:cNvPr id="3" name="Content Placeholder 1">
            <a:extLst>
              <a:ext uri="{FF2B5EF4-FFF2-40B4-BE49-F238E27FC236}">
                <a16:creationId xmlns:a16="http://schemas.microsoft.com/office/drawing/2014/main" id="{50F217C7-BE8B-CDBB-63B5-402BD8062005}"/>
              </a:ext>
            </a:extLst>
          </p:cNvPr>
          <p:cNvSpPr txBox="1"/>
          <p:nvPr/>
        </p:nvSpPr>
        <p:spPr>
          <a:xfrm>
            <a:off x="311700" y="969419"/>
            <a:ext cx="8299560" cy="3480197"/>
          </a:xfrm>
          <a:prstGeom prst="rect">
            <a:avLst/>
          </a:prstGeom>
          <a:noFill/>
          <a:ln cap="flat">
            <a:noFill/>
          </a:ln>
        </p:spPr>
        <p:txBody>
          <a:bodyPr vert="horz" wrap="square" lIns="91421" tIns="91421" rIns="91421" bIns="91421" anchor="t" anchorCtr="0" compatLnSpc="1">
            <a:normAutofit/>
          </a:bodyPr>
          <a:lstStyle/>
          <a:p>
            <a:pPr marL="0" marR="0" lvl="0" indent="0" algn="l" defTabSz="914400" rtl="0" fontAlgn="auto" hangingPunct="1">
              <a:lnSpc>
                <a:spcPct val="100000"/>
              </a:lnSpc>
              <a:spcBef>
                <a:spcPts val="1000"/>
              </a:spcBef>
              <a:spcAft>
                <a:spcPts val="0"/>
              </a:spcAft>
              <a:buNone/>
              <a:tabLst/>
              <a:defRPr sz="1800" b="0" i="0" u="none" strike="noStrike" kern="0" cap="none" spc="0" baseline="0">
                <a:solidFill>
                  <a:srgbClr val="000000"/>
                </a:solidFill>
                <a:uFillTx/>
              </a:defRPr>
            </a:pPr>
            <a:r>
              <a:rPr lang="en-US" sz="1800" b="0" i="0" u="none" strike="noStrike" kern="1200" cap="none" spc="0" baseline="0">
                <a:solidFill>
                  <a:srgbClr val="000000"/>
                </a:solidFill>
                <a:uFillTx/>
                <a:latin typeface="Roboto" pitchFamily="2"/>
                <a:ea typeface="Roboto" pitchFamily="2"/>
                <a:cs typeface="Roboto" pitchFamily="2"/>
              </a:rPr>
              <a:t>The following are </a:t>
            </a:r>
            <a:r>
              <a:rPr lang="en-US" sz="1800" b="0" i="0" u="sng" strike="noStrike" kern="1200" cap="none" spc="0" baseline="0">
                <a:solidFill>
                  <a:srgbClr val="000000"/>
                </a:solidFill>
                <a:uFillTx/>
                <a:latin typeface="Roboto" pitchFamily="2"/>
                <a:ea typeface="Roboto" pitchFamily="2"/>
                <a:cs typeface="Roboto" pitchFamily="2"/>
              </a:rPr>
              <a:t>prohibited</a:t>
            </a:r>
            <a:r>
              <a:rPr lang="en-US" sz="1800" b="0" i="0" u="none" strike="noStrike" kern="1200" cap="none" spc="0" baseline="0">
                <a:solidFill>
                  <a:srgbClr val="000000"/>
                </a:solidFill>
                <a:uFillTx/>
                <a:latin typeface="Roboto" pitchFamily="2"/>
                <a:ea typeface="Roboto" pitchFamily="2"/>
                <a:cs typeface="Roboto" pitchFamily="2"/>
              </a:rPr>
              <a:t> on WIDA ACCESS, WIDA ACCESS for Kindergarten, and Alternate ACCESS: </a:t>
            </a:r>
          </a:p>
          <a:p>
            <a:pPr marL="0" marR="0" lvl="0" indent="0" algn="l" defTabSz="914400" rtl="0" fontAlgn="auto" hangingPunct="1">
              <a:lnSpc>
                <a:spcPct val="100000"/>
              </a:lnSpc>
              <a:spcBef>
                <a:spcPts val="100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Roboto" pitchFamily="2"/>
              <a:ea typeface="Roboto" pitchFamily="2"/>
              <a:cs typeface="Roboto" pitchFamily="2"/>
            </a:endParaRPr>
          </a:p>
          <a:p>
            <a:pPr marL="685800" marR="0" lvl="1" indent="-228600" algn="l" defTabSz="914400" rtl="0" fontAlgn="auto" hangingPunct="1">
              <a:lnSpc>
                <a:spcPct val="90000"/>
              </a:lnSpc>
              <a:spcBef>
                <a:spcPts val="50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800" b="0" i="0" u="none" strike="noStrike" kern="1200" cap="none" spc="0" baseline="0">
                <a:solidFill>
                  <a:srgbClr val="000000"/>
                </a:solidFill>
                <a:uFillTx/>
                <a:latin typeface="Roboto" pitchFamily="2"/>
                <a:ea typeface="Roboto" pitchFamily="2"/>
                <a:cs typeface="Roboto" pitchFamily="2"/>
              </a:rPr>
              <a:t>Translating test items into a language other than English</a:t>
            </a:r>
          </a:p>
          <a:p>
            <a:pPr marL="685800" marR="0" lvl="1" indent="-228600" algn="l" defTabSz="914400" rtl="0" fontAlgn="auto" hangingPunct="1">
              <a:lnSpc>
                <a:spcPct val="90000"/>
              </a:lnSpc>
              <a:spcBef>
                <a:spcPts val="50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endParaRPr lang="en-US" sz="800" b="0" i="0" u="none" strike="noStrike" kern="1200" cap="none" spc="0" baseline="0">
              <a:solidFill>
                <a:srgbClr val="000000"/>
              </a:solidFill>
              <a:uFillTx/>
              <a:latin typeface="Roboto" pitchFamily="2"/>
              <a:ea typeface="Roboto" pitchFamily="2"/>
              <a:cs typeface="Roboto" pitchFamily="2"/>
            </a:endParaRPr>
          </a:p>
          <a:p>
            <a:pPr marL="685800" marR="0" lvl="1" indent="-228600" algn="l" defTabSz="914400" rtl="0" fontAlgn="auto" hangingPunct="1">
              <a:lnSpc>
                <a:spcPct val="90000"/>
              </a:lnSpc>
              <a:spcBef>
                <a:spcPts val="50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800" b="0" i="0" u="none" strike="noStrike" kern="1200" cap="none" spc="0" baseline="0">
                <a:solidFill>
                  <a:srgbClr val="000000"/>
                </a:solidFill>
                <a:uFillTx/>
                <a:latin typeface="Roboto" pitchFamily="2"/>
                <a:ea typeface="Roboto" pitchFamily="2"/>
                <a:cs typeface="Roboto" pitchFamily="2"/>
              </a:rPr>
              <a:t>Reading test items in a language other than English</a:t>
            </a:r>
          </a:p>
          <a:p>
            <a:pPr marL="685800" marR="0" lvl="1" indent="-228600" algn="l" defTabSz="914400" rtl="0" fontAlgn="auto" hangingPunct="1">
              <a:lnSpc>
                <a:spcPct val="90000"/>
              </a:lnSpc>
              <a:spcBef>
                <a:spcPts val="50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endParaRPr lang="en-US" sz="800" b="0" i="0" u="none" strike="noStrike" kern="1200" cap="none" spc="0" baseline="0">
              <a:solidFill>
                <a:srgbClr val="000000"/>
              </a:solidFill>
              <a:uFillTx/>
              <a:latin typeface="Roboto" pitchFamily="2"/>
              <a:ea typeface="Roboto" pitchFamily="2"/>
              <a:cs typeface="Roboto" pitchFamily="2"/>
            </a:endParaRPr>
          </a:p>
          <a:p>
            <a:pPr marL="685800" marR="0" lvl="1" indent="-228600" algn="l" defTabSz="914400" rtl="0" fontAlgn="auto" hangingPunct="1">
              <a:lnSpc>
                <a:spcPct val="90000"/>
              </a:lnSpc>
              <a:spcBef>
                <a:spcPts val="50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800" b="0" i="0" u="none" strike="noStrike" kern="1200" cap="none" spc="0" baseline="0">
                <a:solidFill>
                  <a:srgbClr val="000000"/>
                </a:solidFill>
                <a:uFillTx/>
                <a:latin typeface="Roboto" pitchFamily="2"/>
                <a:ea typeface="Roboto" pitchFamily="2"/>
                <a:cs typeface="Roboto" pitchFamily="2"/>
              </a:rPr>
              <a:t>Using a bilingual word-to-word dictionary</a:t>
            </a:r>
          </a:p>
          <a:p>
            <a:pPr marL="685800" marR="0" lvl="1" indent="-228600" algn="l" defTabSz="914400" rtl="0" fontAlgn="auto" hangingPunct="1">
              <a:lnSpc>
                <a:spcPct val="90000"/>
              </a:lnSpc>
              <a:spcBef>
                <a:spcPts val="50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endParaRPr lang="en-US" sz="800" b="0" i="0" u="none" strike="noStrike" kern="1200" cap="none" spc="0" baseline="0">
              <a:solidFill>
                <a:srgbClr val="000000"/>
              </a:solidFill>
              <a:uFillTx/>
              <a:latin typeface="Roboto" pitchFamily="2"/>
              <a:ea typeface="Roboto" pitchFamily="2"/>
              <a:cs typeface="Roboto" pitchFamily="2"/>
            </a:endParaRPr>
          </a:p>
          <a:p>
            <a:pPr marL="685800" marR="0" lvl="1" indent="-228600" algn="l" defTabSz="914400" rtl="0" fontAlgn="auto" hangingPunct="1">
              <a:lnSpc>
                <a:spcPct val="90000"/>
              </a:lnSpc>
              <a:spcBef>
                <a:spcPts val="50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800" b="0" i="0" u="none" strike="noStrike" kern="1200" cap="none" spc="0" baseline="0">
                <a:solidFill>
                  <a:srgbClr val="000000"/>
                </a:solidFill>
                <a:uFillTx/>
                <a:latin typeface="Roboto" pitchFamily="2"/>
                <a:ea typeface="Roboto" pitchFamily="2"/>
                <a:cs typeface="Roboto" pitchFamily="2"/>
              </a:rPr>
              <a:t>Providing an accommodation based on ML status (accommodations are only available for IEP or 504 plans on ACCESS )</a:t>
            </a:r>
          </a:p>
          <a:p>
            <a:pPr marL="228600" marR="0" lvl="0" indent="-228600" algn="l" defTabSz="914400" rtl="0" fontAlgn="auto" hangingPunct="1">
              <a:lnSpc>
                <a:spcPct val="90000"/>
              </a:lnSpc>
              <a:spcBef>
                <a:spcPts val="1000"/>
              </a:spcBef>
              <a:spcAft>
                <a:spcPts val="0"/>
              </a:spcAft>
              <a:buClr>
                <a:srgbClr val="000000"/>
              </a:buClr>
              <a:buSzPts val="1600"/>
              <a:buFont typeface="Arial" pitchFamily="34"/>
              <a:buChar char="•"/>
              <a:tabLst/>
              <a:defRPr sz="1800" b="0" i="0" u="none" strike="noStrike" kern="0" cap="none" spc="0" baseline="0">
                <a:solidFill>
                  <a:srgbClr val="000000"/>
                </a:solidFill>
                <a:uFillTx/>
              </a:defRPr>
            </a:pPr>
            <a:endParaRPr lang="en-US" sz="2800" b="0" i="0" u="none" strike="noStrike" kern="1200" cap="none" spc="0" baseline="0">
              <a:solidFill>
                <a:srgbClr val="000000"/>
              </a:solidFill>
              <a:uFillTx/>
              <a:latin typeface="Roboto" pitchFamily="2"/>
              <a:ea typeface="Roboto" pitchFamily="2"/>
              <a:cs typeface="Roboto" pitchFamily="2"/>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6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71F52-7A99-FC99-A2BC-B2E6382D7FBC}"/>
              </a:ext>
            </a:extLst>
          </p:cNvPr>
          <p:cNvSpPr txBox="1">
            <a:spLocks noGrp="1"/>
          </p:cNvSpPr>
          <p:nvPr>
            <p:ph type="title"/>
          </p:nvPr>
        </p:nvSpPr>
        <p:spPr/>
        <p:txBody>
          <a:bodyPr/>
          <a:lstStyle/>
          <a:p>
            <a:pPr lvl="0"/>
            <a:r>
              <a:rPr lang="en-US" sz="2800"/>
              <a:t>ACCESS Tasks to Complete Before Testing</a:t>
            </a:r>
          </a:p>
        </p:txBody>
      </p:sp>
      <p:sp>
        <p:nvSpPr>
          <p:cNvPr id="3" name="Content Placeholder 1">
            <a:extLst>
              <a:ext uri="{FF2B5EF4-FFF2-40B4-BE49-F238E27FC236}">
                <a16:creationId xmlns:a16="http://schemas.microsoft.com/office/drawing/2014/main" id="{B5089D5D-E936-7D03-86D3-6B9CAB14E4B4}"/>
              </a:ext>
            </a:extLst>
          </p:cNvPr>
          <p:cNvSpPr txBox="1"/>
          <p:nvPr/>
        </p:nvSpPr>
        <p:spPr>
          <a:xfrm>
            <a:off x="311700" y="846396"/>
            <a:ext cx="4419322" cy="3480197"/>
          </a:xfrm>
          <a:prstGeom prst="rect">
            <a:avLst/>
          </a:prstGeom>
          <a:noFill/>
          <a:ln cap="flat">
            <a:noFill/>
          </a:ln>
        </p:spPr>
        <p:txBody>
          <a:bodyPr vert="horz" wrap="square" lIns="91421" tIns="91421" rIns="91421" bIns="91421" anchor="t" anchorCtr="0" compatLnSpc="1">
            <a:noAutofit/>
          </a:bodyPr>
          <a:lstStyle/>
          <a:p>
            <a:pPr marL="0" marR="0" lvl="0" indent="0" algn="l" defTabSz="914400" rtl="0" fontAlgn="auto" hangingPunct="1">
              <a:lnSpc>
                <a:spcPct val="90000"/>
              </a:lnSpc>
              <a:spcBef>
                <a:spcPts val="1000"/>
              </a:spcBef>
              <a:spcAft>
                <a:spcPts val="0"/>
              </a:spcAft>
              <a:buNone/>
              <a:tabLst/>
              <a:defRPr sz="1800" b="0" i="0" u="none" strike="noStrike" kern="0" cap="none" spc="0" baseline="0">
                <a:solidFill>
                  <a:srgbClr val="000000"/>
                </a:solidFill>
                <a:uFillTx/>
              </a:defRPr>
            </a:pPr>
            <a:r>
              <a:rPr lang="en-US" sz="1800" b="0" i="0" u="none" strike="noStrike" kern="1200" cap="none" spc="0" baseline="0">
                <a:solidFill>
                  <a:srgbClr val="000000"/>
                </a:solidFill>
                <a:uFillTx/>
                <a:latin typeface="Roboto" pitchFamily="2"/>
                <a:ea typeface="Roboto" pitchFamily="2"/>
                <a:cs typeface="Roboto" pitchFamily="2"/>
              </a:rPr>
              <a:t>The following accommodations must be indicated in WIDA-AMS </a:t>
            </a:r>
            <a:r>
              <a:rPr lang="en-US" sz="1800" b="0" i="1" u="none" strike="noStrike" kern="1200" cap="none" spc="0" baseline="0">
                <a:solidFill>
                  <a:srgbClr val="000000"/>
                </a:solidFill>
                <a:uFillTx/>
                <a:latin typeface="Roboto" pitchFamily="2"/>
                <a:ea typeface="Roboto" pitchFamily="2"/>
                <a:cs typeface="Roboto" pitchFamily="2"/>
              </a:rPr>
              <a:t>before</a:t>
            </a:r>
            <a:r>
              <a:rPr lang="en-US" sz="1800" b="0" i="0" u="none" strike="noStrike" kern="1200" cap="none" spc="0" baseline="0">
                <a:solidFill>
                  <a:srgbClr val="000000"/>
                </a:solidFill>
                <a:uFillTx/>
                <a:latin typeface="Roboto" pitchFamily="2"/>
                <a:ea typeface="Roboto" pitchFamily="2"/>
                <a:cs typeface="Roboto" pitchFamily="2"/>
              </a:rPr>
              <a:t> administering online WIDA ACCESS:</a:t>
            </a:r>
          </a:p>
          <a:p>
            <a:pPr marL="0" marR="0" lvl="0" indent="0" algn="l" defTabSz="914400" rtl="0" fontAlgn="auto" hangingPunct="1">
              <a:lnSpc>
                <a:spcPct val="90000"/>
              </a:lnSpc>
              <a:spcBef>
                <a:spcPts val="1000"/>
              </a:spcBef>
              <a:spcAft>
                <a:spcPts val="0"/>
              </a:spcAft>
              <a:buNone/>
              <a:tabLst/>
              <a:defRPr sz="1800" b="0" i="0" u="none" strike="noStrike" kern="0" cap="none" spc="0" baseline="0">
                <a:solidFill>
                  <a:srgbClr val="000000"/>
                </a:solidFill>
                <a:uFillTx/>
              </a:defRPr>
            </a:pPr>
            <a:endParaRPr lang="en-US" sz="800" b="0" i="0" u="none" strike="noStrike" kern="1200" cap="none" spc="0" baseline="0">
              <a:solidFill>
                <a:srgbClr val="000000"/>
              </a:solidFill>
              <a:uFillTx/>
              <a:latin typeface="Roboto" pitchFamily="2"/>
              <a:ea typeface="Roboto" pitchFamily="2"/>
              <a:cs typeface="Roboto" pitchFamily="2"/>
            </a:endParaRPr>
          </a:p>
          <a:p>
            <a:pPr marL="685800" marR="0" lvl="1" indent="-228600" algn="l" defTabSz="914400" rtl="0" fontAlgn="auto" hangingPunct="1">
              <a:lnSpc>
                <a:spcPct val="90000"/>
              </a:lnSpc>
              <a:spcBef>
                <a:spcPts val="40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800" b="0" i="0" u="none" strike="noStrike" kern="1200" cap="none" spc="0" baseline="0">
                <a:solidFill>
                  <a:srgbClr val="000000"/>
                </a:solidFill>
                <a:uFillTx/>
                <a:latin typeface="Roboto" pitchFamily="2"/>
                <a:ea typeface="Roboto" pitchFamily="2"/>
                <a:cs typeface="Roboto" pitchFamily="2"/>
              </a:rPr>
              <a:t>Repeat item audio (RA)</a:t>
            </a:r>
          </a:p>
          <a:p>
            <a:pPr marL="685800" marR="0" lvl="1" indent="-228600" algn="l" defTabSz="914400" rtl="0" fontAlgn="auto" hangingPunct="1">
              <a:lnSpc>
                <a:spcPct val="90000"/>
              </a:lnSpc>
              <a:spcBef>
                <a:spcPts val="40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800" b="0" i="0" u="none" strike="noStrike" kern="1200" cap="none" spc="0" baseline="0">
                <a:solidFill>
                  <a:srgbClr val="000000"/>
                </a:solidFill>
                <a:uFillTx/>
                <a:latin typeface="Roboto" pitchFamily="2"/>
                <a:ea typeface="Roboto" pitchFamily="2"/>
                <a:cs typeface="Roboto" pitchFamily="2"/>
              </a:rPr>
              <a:t>Extended Speaking test response time (ES)</a:t>
            </a:r>
          </a:p>
          <a:p>
            <a:pPr marL="228600" marR="0" lvl="0" indent="-228600" algn="l" defTabSz="914400" rtl="0" fontAlgn="auto" hangingPunct="1">
              <a:lnSpc>
                <a:spcPct val="90000"/>
              </a:lnSpc>
              <a:spcBef>
                <a:spcPts val="1000"/>
              </a:spcBef>
              <a:spcAft>
                <a:spcPts val="0"/>
              </a:spcAft>
              <a:buClr>
                <a:srgbClr val="000000"/>
              </a:buClr>
              <a:buSzPts val="1600"/>
              <a:buFont typeface="Arial" pitchFamily="34"/>
              <a:buChar char="•"/>
              <a:tabLst/>
              <a:defRPr sz="1800" b="0" i="0" u="none" strike="noStrike" kern="0" cap="none" spc="0" baseline="0">
                <a:solidFill>
                  <a:srgbClr val="000000"/>
                </a:solidFill>
                <a:uFillTx/>
              </a:defRPr>
            </a:pPr>
            <a:endParaRPr lang="en-US" sz="1200" b="0" i="0" u="none" strike="noStrike" kern="1200" cap="none" spc="0" baseline="0">
              <a:solidFill>
                <a:srgbClr val="000000"/>
              </a:solidFill>
              <a:uFillTx/>
              <a:latin typeface="Roboto" pitchFamily="2"/>
              <a:ea typeface="Roboto" pitchFamily="2"/>
              <a:cs typeface="Roboto" pitchFamily="2"/>
            </a:endParaRPr>
          </a:p>
          <a:p>
            <a:pPr marL="0" marR="0" lvl="0" indent="0" algn="l" defTabSz="914400" rtl="0" fontAlgn="auto" hangingPunct="1">
              <a:lnSpc>
                <a:spcPct val="90000"/>
              </a:lnSpc>
              <a:spcBef>
                <a:spcPts val="100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Roboto" pitchFamily="2"/>
              <a:ea typeface="Roboto" pitchFamily="2"/>
              <a:cs typeface="Roboto" pitchFamily="2"/>
            </a:endParaRPr>
          </a:p>
        </p:txBody>
      </p:sp>
      <p:sp>
        <p:nvSpPr>
          <p:cNvPr id="4" name="Content Placeholder 1">
            <a:extLst>
              <a:ext uri="{FF2B5EF4-FFF2-40B4-BE49-F238E27FC236}">
                <a16:creationId xmlns:a16="http://schemas.microsoft.com/office/drawing/2014/main" id="{12BE0EF9-51AF-C443-213C-ADC2B6552A42}"/>
              </a:ext>
            </a:extLst>
          </p:cNvPr>
          <p:cNvSpPr txBox="1"/>
          <p:nvPr/>
        </p:nvSpPr>
        <p:spPr>
          <a:xfrm>
            <a:off x="4866445" y="846396"/>
            <a:ext cx="4063657" cy="3480197"/>
          </a:xfrm>
          <a:prstGeom prst="rect">
            <a:avLst/>
          </a:prstGeom>
          <a:noFill/>
          <a:ln cap="flat">
            <a:noFill/>
          </a:ln>
        </p:spPr>
        <p:txBody>
          <a:bodyPr vert="horz" wrap="square" lIns="91421" tIns="91421" rIns="91421" bIns="91421" anchor="t" anchorCtr="0" compatLnSpc="1">
            <a:noAutofit/>
          </a:bodyPr>
          <a:lstStyle/>
          <a:p>
            <a:pPr marL="0" marR="0" lvl="0" indent="0" algn="l" defTabSz="914400" rtl="0" fontAlgn="auto" hangingPunct="1">
              <a:lnSpc>
                <a:spcPct val="90000"/>
              </a:lnSpc>
              <a:spcBef>
                <a:spcPts val="1000"/>
              </a:spcBef>
              <a:spcAft>
                <a:spcPts val="0"/>
              </a:spcAft>
              <a:buNone/>
              <a:tabLst/>
              <a:defRPr sz="1800" b="0" i="0" u="none" strike="noStrike" kern="0" cap="none" spc="0" baseline="0">
                <a:solidFill>
                  <a:srgbClr val="000000"/>
                </a:solidFill>
                <a:uFillTx/>
              </a:defRPr>
            </a:pPr>
            <a:r>
              <a:rPr lang="en-US" sz="1800" b="0" i="0" u="none" strike="noStrike" kern="1200" cap="none" spc="0" baseline="0" dirty="0">
                <a:solidFill>
                  <a:srgbClr val="000000"/>
                </a:solidFill>
                <a:uFillTx/>
                <a:latin typeface="Roboto" pitchFamily="2"/>
                <a:ea typeface="Roboto" pitchFamily="2"/>
                <a:cs typeface="Roboto" pitchFamily="2"/>
              </a:rPr>
              <a:t>The following WIDA ACCESS accommodated forms must be </a:t>
            </a:r>
            <a:r>
              <a:rPr lang="en-US" sz="1800" b="0" i="1" u="none" strike="noStrike" kern="1200" cap="none" spc="0" baseline="0" dirty="0">
                <a:solidFill>
                  <a:srgbClr val="000000"/>
                </a:solidFill>
                <a:uFillTx/>
                <a:latin typeface="Roboto" pitchFamily="2"/>
                <a:ea typeface="Roboto" pitchFamily="2"/>
                <a:cs typeface="Roboto" pitchFamily="2"/>
              </a:rPr>
              <a:t>pre-ordered</a:t>
            </a:r>
            <a:r>
              <a:rPr lang="en-US" sz="1800" b="0" i="0" u="none" strike="noStrike" kern="1200" cap="none" spc="0" baseline="0" dirty="0">
                <a:solidFill>
                  <a:srgbClr val="000000"/>
                </a:solidFill>
                <a:uFillTx/>
                <a:latin typeface="Roboto" pitchFamily="2"/>
                <a:ea typeface="Roboto" pitchFamily="2"/>
                <a:cs typeface="Roboto" pitchFamily="2"/>
              </a:rPr>
              <a:t> by the assessment coordinator:</a:t>
            </a:r>
          </a:p>
          <a:p>
            <a:pPr marL="0" marR="0" lvl="0" indent="0" algn="l" defTabSz="914400" rtl="0" fontAlgn="auto" hangingPunct="1">
              <a:lnSpc>
                <a:spcPct val="90000"/>
              </a:lnSpc>
              <a:spcBef>
                <a:spcPts val="1000"/>
              </a:spcBef>
              <a:spcAft>
                <a:spcPts val="0"/>
              </a:spcAft>
              <a:buNone/>
              <a:tabLst/>
              <a:defRPr sz="1800" b="0" i="0" u="none" strike="noStrike" kern="0" cap="none" spc="0" baseline="0">
                <a:solidFill>
                  <a:srgbClr val="000000"/>
                </a:solidFill>
                <a:uFillTx/>
              </a:defRPr>
            </a:pPr>
            <a:endParaRPr lang="en-US" sz="800" b="0" i="0" u="none" strike="noStrike" kern="1200" cap="none" spc="0" baseline="0" dirty="0">
              <a:solidFill>
                <a:srgbClr val="000000"/>
              </a:solidFill>
              <a:uFillTx/>
              <a:latin typeface="Roboto" pitchFamily="2"/>
              <a:ea typeface="Roboto" pitchFamily="2"/>
              <a:cs typeface="Roboto" pitchFamily="2"/>
            </a:endParaRPr>
          </a:p>
          <a:p>
            <a:pPr marL="685800" marR="0" lvl="1" indent="-228600" algn="l" defTabSz="914400" rtl="0" fontAlgn="auto" hangingPunct="1">
              <a:lnSpc>
                <a:spcPct val="90000"/>
              </a:lnSpc>
              <a:spcBef>
                <a:spcPts val="40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600" b="0" i="0" u="none" strike="noStrike" kern="1200" cap="none" spc="0" baseline="0" dirty="0">
                <a:solidFill>
                  <a:srgbClr val="000000"/>
                </a:solidFill>
                <a:uFillTx/>
                <a:latin typeface="Roboto" pitchFamily="2"/>
                <a:ea typeface="Roboto" pitchFamily="2"/>
                <a:cs typeface="Roboto" pitchFamily="2"/>
              </a:rPr>
              <a:t>Connect with Special Education teams in the fall –</a:t>
            </a:r>
            <a:r>
              <a:rPr lang="en-US" sz="1600" b="1" i="0" u="none" strike="noStrike" kern="1200" cap="none" spc="0" baseline="0" dirty="0">
                <a:solidFill>
                  <a:srgbClr val="455FA9"/>
                </a:solidFill>
                <a:uFillTx/>
                <a:latin typeface="Roboto" pitchFamily="2"/>
                <a:ea typeface="Roboto" pitchFamily="2"/>
                <a:cs typeface="Roboto" pitchFamily="2"/>
              </a:rPr>
              <a:t>submit paper test orders in the initial materials order window by October 26</a:t>
            </a:r>
            <a:r>
              <a:rPr lang="en-US" sz="1600" b="1" i="0" u="none" strike="noStrike" kern="1200" cap="none" spc="0" baseline="30000" dirty="0">
                <a:solidFill>
                  <a:srgbClr val="455FA9"/>
                </a:solidFill>
                <a:uFillTx/>
                <a:latin typeface="Roboto" pitchFamily="2"/>
                <a:ea typeface="Roboto" pitchFamily="2"/>
                <a:cs typeface="Roboto" pitchFamily="2"/>
              </a:rPr>
              <a:t>th</a:t>
            </a:r>
            <a:r>
              <a:rPr lang="en-US" sz="1600" b="1" i="0" u="none" strike="noStrike" kern="1200" cap="none" spc="0" baseline="0" dirty="0">
                <a:solidFill>
                  <a:srgbClr val="455FA9"/>
                </a:solidFill>
                <a:uFillTx/>
                <a:latin typeface="Roboto" pitchFamily="2"/>
                <a:ea typeface="Roboto" pitchFamily="2"/>
                <a:cs typeface="Roboto" pitchFamily="2"/>
              </a:rPr>
              <a:t>.</a:t>
            </a:r>
          </a:p>
          <a:p>
            <a:pPr marL="1143000" marR="0" lvl="2" indent="-228600" algn="l" defTabSz="914400" rtl="0" fontAlgn="auto" hangingPunct="1">
              <a:lnSpc>
                <a:spcPct val="90000"/>
              </a:lnSpc>
              <a:spcBef>
                <a:spcPts val="40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600" b="0" i="0" u="none" strike="noStrike" kern="1200" cap="none" spc="0" baseline="0" dirty="0">
                <a:solidFill>
                  <a:srgbClr val="000000"/>
                </a:solidFill>
                <a:uFillTx/>
                <a:latin typeface="Roboto" pitchFamily="2"/>
                <a:ea typeface="Roboto" pitchFamily="2"/>
                <a:cs typeface="Roboto" pitchFamily="2"/>
              </a:rPr>
              <a:t>Braille forms</a:t>
            </a:r>
          </a:p>
          <a:p>
            <a:pPr marL="1143000" marR="0" lvl="2" indent="-228600" algn="l" defTabSz="914400" rtl="0" fontAlgn="auto" hangingPunct="1">
              <a:lnSpc>
                <a:spcPct val="90000"/>
              </a:lnSpc>
              <a:spcBef>
                <a:spcPts val="40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600" b="0" i="0" u="none" strike="noStrike" kern="1200" cap="none" spc="0" baseline="0" dirty="0">
                <a:solidFill>
                  <a:srgbClr val="000000"/>
                </a:solidFill>
                <a:uFillTx/>
                <a:latin typeface="Roboto" pitchFamily="2"/>
                <a:ea typeface="Roboto" pitchFamily="2"/>
                <a:cs typeface="Roboto" pitchFamily="2"/>
              </a:rPr>
              <a:t>Large print</a:t>
            </a:r>
          </a:p>
          <a:p>
            <a:pPr marL="1143000" marR="0" lvl="2" indent="-228600" algn="l" defTabSz="914400" rtl="0" fontAlgn="auto" hangingPunct="1">
              <a:lnSpc>
                <a:spcPct val="90000"/>
              </a:lnSpc>
              <a:spcBef>
                <a:spcPts val="40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600" b="0" i="0" u="none" strike="noStrike" kern="1200" cap="none" spc="0" baseline="0" dirty="0">
                <a:solidFill>
                  <a:srgbClr val="000000"/>
                </a:solidFill>
                <a:uFillTx/>
                <a:latin typeface="Roboto" pitchFamily="2"/>
                <a:ea typeface="Roboto" pitchFamily="2"/>
                <a:cs typeface="Roboto" pitchFamily="2"/>
              </a:rPr>
              <a:t>Paper forms</a:t>
            </a:r>
          </a:p>
          <a:p>
            <a:pPr marL="685800" marR="0" lvl="1" indent="-228600" algn="l" defTabSz="914400" rtl="0" fontAlgn="auto" hangingPunct="1">
              <a:lnSpc>
                <a:spcPct val="90000"/>
              </a:lnSpc>
              <a:spcBef>
                <a:spcPts val="40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endParaRPr lang="en-US" sz="1400" b="0" i="0" u="none" strike="noStrike" kern="1200" cap="none" spc="0" baseline="0" dirty="0">
              <a:solidFill>
                <a:srgbClr val="000000"/>
              </a:solidFill>
              <a:uFillTx/>
              <a:latin typeface="Roboto" pitchFamily="2"/>
              <a:ea typeface="Roboto" pitchFamily="2"/>
              <a:cs typeface="Roboto" pitchFamily="2"/>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40">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512;p23">
            <a:extLst>
              <a:ext uri="{FF2B5EF4-FFF2-40B4-BE49-F238E27FC236}">
                <a16:creationId xmlns:a16="http://schemas.microsoft.com/office/drawing/2014/main" id="{0049B0E2-2164-9D4F-F98C-5778AF5F76C1}"/>
              </a:ext>
            </a:extLst>
          </p:cNvPr>
          <p:cNvSpPr txBox="1">
            <a:spLocks noGrp="1"/>
          </p:cNvSpPr>
          <p:nvPr>
            <p:ph type="title"/>
          </p:nvPr>
        </p:nvSpPr>
        <p:spPr>
          <a:xfrm>
            <a:off x="0" y="3361599"/>
            <a:ext cx="9144000" cy="666597"/>
          </a:xfrm>
          <a:solidFill>
            <a:srgbClr val="488BC9"/>
          </a:solidFill>
        </p:spPr>
        <p:txBody>
          <a:bodyPr anchorCtr="1">
            <a:noAutofit/>
          </a:bodyPr>
          <a:lstStyle/>
          <a:p>
            <a:pPr lvl="0" algn="ctr"/>
            <a:r>
              <a:rPr lang="en-US" sz="2800">
                <a:solidFill>
                  <a:srgbClr val="FFFFFF"/>
                </a:solidFill>
                <a:latin typeface="Roboto Medium" pitchFamily="2"/>
                <a:ea typeface="Roboto Medium" pitchFamily="2"/>
                <a:cs typeface="Roboto Medium" pitchFamily="2"/>
              </a:rPr>
              <a:t>CMAS</a:t>
            </a:r>
          </a:p>
        </p:txBody>
      </p:sp>
      <p:pic>
        <p:nvPicPr>
          <p:cNvPr id="3" name="Picture 4" descr="CDE Logo">
            <a:extLst>
              <a:ext uri="{FF2B5EF4-FFF2-40B4-BE49-F238E27FC236}">
                <a16:creationId xmlns:a16="http://schemas.microsoft.com/office/drawing/2014/main" id="{0A2E5AEE-DE41-C796-23F6-F8AA509C7B45}"/>
              </a:ext>
            </a:extLst>
          </p:cNvPr>
          <p:cNvPicPr>
            <a:picLocks noChangeAspect="1"/>
          </p:cNvPicPr>
          <p:nvPr/>
        </p:nvPicPr>
        <p:blipFill>
          <a:blip r:embed="rId3"/>
          <a:srcRect b="50420"/>
          <a:stretch>
            <a:fillRect/>
          </a:stretch>
        </p:blipFill>
        <p:spPr>
          <a:xfrm>
            <a:off x="7497915" y="4414119"/>
            <a:ext cx="1587800" cy="496930"/>
          </a:xfrm>
          <a:prstGeom prst="rect">
            <a:avLst/>
          </a:prstGeom>
          <a:noFill/>
          <a:ln cap="flat">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3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5BEE7-3A0B-5C12-8288-ED5D9508D401}"/>
              </a:ext>
            </a:extLst>
          </p:cNvPr>
          <p:cNvSpPr txBox="1">
            <a:spLocks noGrp="1"/>
          </p:cNvSpPr>
          <p:nvPr>
            <p:ph type="title"/>
          </p:nvPr>
        </p:nvSpPr>
        <p:spPr/>
        <p:txBody>
          <a:bodyPr/>
          <a:lstStyle/>
          <a:p>
            <a:pPr lvl="0"/>
            <a:r>
              <a:rPr lang="en-US" sz="2800"/>
              <a:t>CMAS Accessibilities and Accommodations</a:t>
            </a:r>
          </a:p>
        </p:txBody>
      </p:sp>
      <p:sp>
        <p:nvSpPr>
          <p:cNvPr id="3" name="Content Placeholder 6">
            <a:extLst>
              <a:ext uri="{FF2B5EF4-FFF2-40B4-BE49-F238E27FC236}">
                <a16:creationId xmlns:a16="http://schemas.microsoft.com/office/drawing/2014/main" id="{C0DDA617-4409-8244-2D2D-A6621F323255}"/>
              </a:ext>
            </a:extLst>
          </p:cNvPr>
          <p:cNvSpPr txBox="1"/>
          <p:nvPr/>
        </p:nvSpPr>
        <p:spPr>
          <a:xfrm>
            <a:off x="311700" y="992370"/>
            <a:ext cx="4532315" cy="3091906"/>
          </a:xfrm>
          <a:prstGeom prst="rect">
            <a:avLst/>
          </a:prstGeom>
          <a:noFill/>
          <a:ln cap="flat">
            <a:noFill/>
          </a:ln>
        </p:spPr>
        <p:txBody>
          <a:bodyPr vert="horz" wrap="square" lIns="91421" tIns="91421" rIns="91421" bIns="91421" anchor="t" anchorCtr="0" compatLnSpc="1">
            <a:normAutofit/>
          </a:bodyPr>
          <a:lstStyle/>
          <a:p>
            <a:pPr marL="228600" marR="0" lvl="0" indent="-228600" algn="l" defTabSz="914400" rtl="0" fontAlgn="auto" hangingPunct="1">
              <a:lnSpc>
                <a:spcPct val="100000"/>
              </a:lnSpc>
              <a:spcBef>
                <a:spcPts val="600"/>
              </a:spcBef>
              <a:spcAft>
                <a:spcPts val="0"/>
              </a:spcAft>
              <a:buClr>
                <a:srgbClr val="000000"/>
              </a:buClr>
              <a:buSzPts val="1600"/>
              <a:buFont typeface="Wingdings" pitchFamily="2"/>
              <a:buChar char="§"/>
              <a:tabLst/>
              <a:defRPr sz="500" b="0" i="0" u="none" strike="noStrike" kern="0" cap="none" spc="0" baseline="0">
                <a:solidFill>
                  <a:srgbClr val="000000"/>
                </a:solidFill>
                <a:uFillTx/>
              </a:defRPr>
            </a:pPr>
            <a:r>
              <a:rPr lang="en-US" sz="1800" b="0" i="0" u="none" strike="noStrike" kern="1200" cap="none" spc="0" baseline="0">
                <a:solidFill>
                  <a:srgbClr val="000000"/>
                </a:solidFill>
                <a:uFillTx/>
                <a:latin typeface="Roboto" pitchFamily="2"/>
                <a:ea typeface="Roboto" pitchFamily="2"/>
                <a:cs typeface="Roboto" pitchFamily="2"/>
              </a:rPr>
              <a:t>Administrative Considerations</a:t>
            </a:r>
          </a:p>
          <a:p>
            <a:pPr marL="228600" marR="0" lvl="0" indent="-228600" algn="l" defTabSz="914400" rtl="0" fontAlgn="auto" hangingPunct="1">
              <a:lnSpc>
                <a:spcPct val="100000"/>
              </a:lnSpc>
              <a:spcBef>
                <a:spcPts val="600"/>
              </a:spcBef>
              <a:spcAft>
                <a:spcPts val="0"/>
              </a:spcAft>
              <a:buClr>
                <a:srgbClr val="000000"/>
              </a:buClr>
              <a:buSzPts val="1600"/>
              <a:buFont typeface="Wingdings" pitchFamily="2"/>
              <a:buChar char="§"/>
              <a:tabLst/>
              <a:defRPr sz="500" b="0" i="0" u="none" strike="noStrike" kern="0" cap="none" spc="0" baseline="0">
                <a:solidFill>
                  <a:srgbClr val="000000"/>
                </a:solidFill>
                <a:uFillTx/>
              </a:defRPr>
            </a:pPr>
            <a:r>
              <a:rPr lang="en-US" sz="1800" b="0" i="0" u="none" strike="noStrike" kern="1200" cap="none" spc="0" baseline="0">
                <a:solidFill>
                  <a:srgbClr val="000000"/>
                </a:solidFill>
                <a:uFillTx/>
                <a:latin typeface="Roboto" pitchFamily="2"/>
                <a:ea typeface="Roboto" pitchFamily="2"/>
                <a:cs typeface="Roboto" pitchFamily="2"/>
              </a:rPr>
              <a:t>Accessibility Features</a:t>
            </a:r>
          </a:p>
          <a:p>
            <a:pPr marL="228600" marR="0" lvl="0" indent="-228600" algn="l" defTabSz="914400" rtl="0" fontAlgn="auto" hangingPunct="1">
              <a:lnSpc>
                <a:spcPct val="100000"/>
              </a:lnSpc>
              <a:spcBef>
                <a:spcPts val="600"/>
              </a:spcBef>
              <a:spcAft>
                <a:spcPts val="0"/>
              </a:spcAft>
              <a:buClr>
                <a:srgbClr val="000000"/>
              </a:buClr>
              <a:buSzPts val="1600"/>
              <a:buFont typeface="Wingdings" pitchFamily="2"/>
              <a:buChar char="§"/>
              <a:tabLst/>
              <a:defRPr sz="500" b="0" i="0" u="none" strike="noStrike" kern="0" cap="none" spc="0" baseline="0">
                <a:solidFill>
                  <a:srgbClr val="000000"/>
                </a:solidFill>
                <a:uFillTx/>
              </a:defRPr>
            </a:pPr>
            <a:r>
              <a:rPr lang="en-US" sz="1800" b="0" i="0" u="none" strike="noStrike" kern="1200" cap="none" spc="0" baseline="0">
                <a:solidFill>
                  <a:srgbClr val="000000"/>
                </a:solidFill>
                <a:uFillTx/>
                <a:latin typeface="Roboto" pitchFamily="2"/>
                <a:ea typeface="Roboto" pitchFamily="2"/>
                <a:cs typeface="Roboto" pitchFamily="2"/>
              </a:rPr>
              <a:t>Accommodations for Students with Disabilities and in an LIEP* (NEP/LEP)</a:t>
            </a:r>
          </a:p>
          <a:p>
            <a:pPr marL="685800" marR="0" lvl="1" indent="-228600" algn="l" defTabSz="914400" rtl="0" fontAlgn="auto" hangingPunct="1">
              <a:lnSpc>
                <a:spcPct val="100000"/>
              </a:lnSpc>
              <a:spcBef>
                <a:spcPts val="600"/>
              </a:spcBef>
              <a:spcAft>
                <a:spcPts val="0"/>
              </a:spcAft>
              <a:buClr>
                <a:srgbClr val="000000"/>
              </a:buClr>
              <a:buSzPts val="1400"/>
              <a:buFont typeface="Wingdings" pitchFamily="2"/>
              <a:buChar char="§"/>
              <a:tabLst/>
              <a:defRPr sz="500" b="0" i="0" u="none" strike="noStrike" kern="0" cap="none" spc="0" baseline="0">
                <a:solidFill>
                  <a:srgbClr val="000000"/>
                </a:solidFill>
                <a:uFillTx/>
              </a:defRPr>
            </a:pPr>
            <a:r>
              <a:rPr lang="en-US" sz="1800" b="0" i="0" u="none" strike="noStrike" kern="1200" cap="none" spc="0" baseline="0">
                <a:solidFill>
                  <a:srgbClr val="000000"/>
                </a:solidFill>
                <a:uFillTx/>
                <a:latin typeface="Roboto" pitchFamily="2"/>
                <a:ea typeface="Roboto" pitchFamily="2"/>
                <a:cs typeface="Roboto" pitchFamily="2"/>
              </a:rPr>
              <a:t>Presentation Accommodations</a:t>
            </a:r>
          </a:p>
          <a:p>
            <a:pPr marL="685800" marR="0" lvl="1" indent="-228600" algn="l" defTabSz="914400" rtl="0" fontAlgn="auto" hangingPunct="1">
              <a:lnSpc>
                <a:spcPct val="100000"/>
              </a:lnSpc>
              <a:spcBef>
                <a:spcPts val="600"/>
              </a:spcBef>
              <a:spcAft>
                <a:spcPts val="0"/>
              </a:spcAft>
              <a:buClr>
                <a:srgbClr val="000000"/>
              </a:buClr>
              <a:buSzPts val="1400"/>
              <a:buFont typeface="Wingdings" pitchFamily="2"/>
              <a:buChar char="§"/>
              <a:tabLst/>
              <a:defRPr sz="500" b="0" i="0" u="none" strike="noStrike" kern="0" cap="none" spc="0" baseline="0">
                <a:solidFill>
                  <a:srgbClr val="000000"/>
                </a:solidFill>
                <a:uFillTx/>
              </a:defRPr>
            </a:pPr>
            <a:r>
              <a:rPr lang="en-US" sz="1800" b="0" i="0" u="none" strike="noStrike" kern="1200" cap="none" spc="0" baseline="0">
                <a:solidFill>
                  <a:srgbClr val="000000"/>
                </a:solidFill>
                <a:uFillTx/>
                <a:latin typeface="Roboto" pitchFamily="2"/>
                <a:ea typeface="Roboto" pitchFamily="2"/>
                <a:cs typeface="Roboto" pitchFamily="2"/>
              </a:rPr>
              <a:t>Response Accommodations</a:t>
            </a:r>
          </a:p>
          <a:p>
            <a:pPr marL="685800" marR="0" lvl="1" indent="-228600" algn="l" defTabSz="914400" rtl="0" fontAlgn="auto" hangingPunct="1">
              <a:lnSpc>
                <a:spcPct val="100000"/>
              </a:lnSpc>
              <a:spcBef>
                <a:spcPts val="600"/>
              </a:spcBef>
              <a:spcAft>
                <a:spcPts val="0"/>
              </a:spcAft>
              <a:buClr>
                <a:srgbClr val="000000"/>
              </a:buClr>
              <a:buSzPts val="1400"/>
              <a:buFont typeface="Wingdings" pitchFamily="2"/>
              <a:buChar char="§"/>
              <a:tabLst/>
              <a:defRPr sz="500" b="0" i="0" u="none" strike="noStrike" kern="0" cap="none" spc="0" baseline="0">
                <a:solidFill>
                  <a:srgbClr val="000000"/>
                </a:solidFill>
                <a:uFillTx/>
              </a:defRPr>
            </a:pPr>
            <a:r>
              <a:rPr lang="en-US" sz="1800" b="0" i="0" u="none" strike="noStrike" kern="1200" cap="none" spc="0" baseline="0">
                <a:solidFill>
                  <a:srgbClr val="000000"/>
                </a:solidFill>
                <a:uFillTx/>
                <a:latin typeface="Roboto" pitchFamily="2"/>
                <a:ea typeface="Roboto" pitchFamily="2"/>
                <a:cs typeface="Roboto" pitchFamily="2"/>
              </a:rPr>
              <a:t>Timing Accommodations</a:t>
            </a:r>
          </a:p>
          <a:p>
            <a:pPr marL="228600" marR="0" lvl="0" indent="-228600" algn="l" defTabSz="914400" rtl="0" fontAlgn="auto" hangingPunct="1">
              <a:lnSpc>
                <a:spcPct val="70000"/>
              </a:lnSpc>
              <a:spcBef>
                <a:spcPts val="600"/>
              </a:spcBef>
              <a:spcAft>
                <a:spcPts val="0"/>
              </a:spcAft>
              <a:buClr>
                <a:srgbClr val="000000"/>
              </a:buClr>
              <a:buSzPts val="1600"/>
              <a:buFont typeface="Arial" pitchFamily="34"/>
              <a:buChar char="•"/>
              <a:tabLst/>
              <a:defRPr sz="500" b="0" i="0" u="none" strike="noStrike" kern="0" cap="none" spc="0" baseline="0">
                <a:solidFill>
                  <a:srgbClr val="000000"/>
                </a:solidFill>
                <a:uFillTx/>
              </a:defRPr>
            </a:pPr>
            <a:endParaRPr lang="en-US" sz="700" b="0" i="0" u="none" strike="noStrike" kern="1200" cap="none" spc="0" baseline="0">
              <a:solidFill>
                <a:srgbClr val="000000"/>
              </a:solidFill>
              <a:uFillTx/>
              <a:latin typeface="Roboto" pitchFamily="2"/>
              <a:ea typeface="Roboto" pitchFamily="2"/>
              <a:cs typeface="Roboto" pitchFamily="2"/>
            </a:endParaRPr>
          </a:p>
          <a:p>
            <a:pPr marL="34290" marR="0" lvl="0" indent="0" algn="l" defTabSz="914400" rtl="0" fontAlgn="auto" hangingPunct="1">
              <a:lnSpc>
                <a:spcPct val="70000"/>
              </a:lnSpc>
              <a:spcBef>
                <a:spcPts val="1000"/>
              </a:spcBef>
              <a:spcAft>
                <a:spcPts val="0"/>
              </a:spcAft>
              <a:buNone/>
              <a:tabLst/>
              <a:defRPr sz="500" b="0" i="0" u="none" strike="noStrike" kern="0" cap="none" spc="0" baseline="0">
                <a:solidFill>
                  <a:srgbClr val="000000"/>
                </a:solidFill>
                <a:uFillTx/>
              </a:defRPr>
            </a:pPr>
            <a:endParaRPr lang="en-US" sz="700" b="0" i="0" u="none" strike="noStrike" kern="1200" cap="none" spc="0" baseline="0">
              <a:solidFill>
                <a:srgbClr val="000000"/>
              </a:solidFill>
              <a:uFillTx/>
              <a:latin typeface="Roboto" pitchFamily="2"/>
              <a:ea typeface="Roboto" pitchFamily="2"/>
              <a:cs typeface="Roboto" pitchFamily="2"/>
            </a:endParaRPr>
          </a:p>
        </p:txBody>
      </p:sp>
      <p:sp>
        <p:nvSpPr>
          <p:cNvPr id="4" name="Content Placeholder 6">
            <a:extLst>
              <a:ext uri="{FF2B5EF4-FFF2-40B4-BE49-F238E27FC236}">
                <a16:creationId xmlns:a16="http://schemas.microsoft.com/office/drawing/2014/main" id="{FF1EEBC1-BB32-354F-68A3-F520748D67EE}"/>
              </a:ext>
            </a:extLst>
          </p:cNvPr>
          <p:cNvSpPr txBox="1"/>
          <p:nvPr/>
        </p:nvSpPr>
        <p:spPr>
          <a:xfrm>
            <a:off x="5069305" y="992370"/>
            <a:ext cx="3748921" cy="3158749"/>
          </a:xfrm>
          <a:prstGeom prst="rect">
            <a:avLst/>
          </a:prstGeom>
          <a:noFill/>
          <a:ln cap="flat">
            <a:noFill/>
          </a:ln>
        </p:spPr>
        <p:txBody>
          <a:bodyPr vert="horz" wrap="square" lIns="91421" tIns="91421" rIns="91421" bIns="91421" anchor="t" anchorCtr="0" compatLnSpc="1">
            <a:normAutofit/>
          </a:bodyPr>
          <a:lstStyle/>
          <a:p>
            <a:pPr marL="228600" marR="0" lvl="0" indent="-228600" algn="l" defTabSz="914400" rtl="0" fontAlgn="auto" hangingPunct="1">
              <a:lnSpc>
                <a:spcPct val="100000"/>
              </a:lnSpc>
              <a:spcBef>
                <a:spcPts val="600"/>
              </a:spcBef>
              <a:spcAft>
                <a:spcPts val="0"/>
              </a:spcAft>
              <a:buClr>
                <a:srgbClr val="000000"/>
              </a:buClr>
              <a:buSzPts val="1600"/>
              <a:buFont typeface="Wingdings" pitchFamily="2"/>
              <a:buChar char="§"/>
              <a:tabLst/>
              <a:defRPr sz="500" b="0" i="0" u="none" strike="noStrike" kern="0" cap="none" spc="0" baseline="0">
                <a:solidFill>
                  <a:srgbClr val="000000"/>
                </a:solidFill>
                <a:uFillTx/>
              </a:defRPr>
            </a:pPr>
            <a:r>
              <a:rPr lang="en-US" sz="1800" b="0" i="0" u="none" strike="noStrike" kern="1200" cap="none" spc="0" baseline="0">
                <a:solidFill>
                  <a:srgbClr val="000000"/>
                </a:solidFill>
                <a:uFillTx/>
                <a:latin typeface="Roboto" pitchFamily="2"/>
                <a:ea typeface="Roboto" pitchFamily="2"/>
                <a:cs typeface="Roboto" pitchFamily="2"/>
              </a:rPr>
              <a:t>Accommodations Unique to Students identified through  LIEP* (NEP/LEP)</a:t>
            </a:r>
          </a:p>
          <a:p>
            <a:pPr marL="685800" marR="0" lvl="1" indent="-228600" algn="l" defTabSz="914400" rtl="0" fontAlgn="auto" hangingPunct="1">
              <a:lnSpc>
                <a:spcPct val="100000"/>
              </a:lnSpc>
              <a:spcBef>
                <a:spcPts val="600"/>
              </a:spcBef>
              <a:spcAft>
                <a:spcPts val="0"/>
              </a:spcAft>
              <a:buClr>
                <a:srgbClr val="000000"/>
              </a:buClr>
              <a:buSzPts val="1400"/>
              <a:buFont typeface="Wingdings" pitchFamily="2"/>
              <a:buChar char="§"/>
              <a:tabLst/>
              <a:defRPr sz="500" b="0" i="0" u="none" strike="noStrike" kern="0" cap="none" spc="0" baseline="0">
                <a:solidFill>
                  <a:srgbClr val="000000"/>
                </a:solidFill>
                <a:uFillTx/>
              </a:defRPr>
            </a:pPr>
            <a:r>
              <a:rPr lang="en-US" sz="1800" b="0" i="0" u="none" strike="noStrike" kern="1200" cap="none" spc="0" baseline="0">
                <a:solidFill>
                  <a:srgbClr val="000000"/>
                </a:solidFill>
                <a:uFillTx/>
                <a:latin typeface="Roboto" pitchFamily="2"/>
                <a:ea typeface="Roboto" pitchFamily="2"/>
                <a:cs typeface="Roboto" pitchFamily="2"/>
              </a:rPr>
              <a:t>Linguistic Accommodations</a:t>
            </a:r>
          </a:p>
          <a:p>
            <a:pPr marL="228600" marR="0" lvl="0" indent="-228600" algn="l" defTabSz="914400" rtl="0" fontAlgn="auto" hangingPunct="1">
              <a:lnSpc>
                <a:spcPct val="100000"/>
              </a:lnSpc>
              <a:spcBef>
                <a:spcPts val="600"/>
              </a:spcBef>
              <a:spcAft>
                <a:spcPts val="0"/>
              </a:spcAft>
              <a:buClr>
                <a:srgbClr val="000000"/>
              </a:buClr>
              <a:buSzPts val="1600"/>
              <a:buFont typeface="Wingdings" pitchFamily="2"/>
              <a:buChar char="§"/>
              <a:tabLst/>
              <a:defRPr sz="500" b="0" i="0" u="none" strike="noStrike" kern="0" cap="none" spc="0" baseline="0">
                <a:solidFill>
                  <a:srgbClr val="000000"/>
                </a:solidFill>
                <a:uFillTx/>
              </a:defRPr>
            </a:pPr>
            <a:r>
              <a:rPr lang="en-US" sz="1800" b="0" i="0" u="none" strike="noStrike" kern="1200" cap="none" spc="0" baseline="0">
                <a:solidFill>
                  <a:srgbClr val="000000"/>
                </a:solidFill>
                <a:uFillTx/>
                <a:latin typeface="Roboto" pitchFamily="2"/>
                <a:ea typeface="Roboto" pitchFamily="2"/>
                <a:cs typeface="Roboto" pitchFamily="2"/>
              </a:rPr>
              <a:t>Getting Familiar with Practice Resources</a:t>
            </a:r>
          </a:p>
          <a:p>
            <a:pPr marL="228600" marR="0" lvl="0" indent="-228600" algn="l" defTabSz="914400" rtl="0" fontAlgn="auto" hangingPunct="1">
              <a:lnSpc>
                <a:spcPct val="100000"/>
              </a:lnSpc>
              <a:spcBef>
                <a:spcPts val="600"/>
              </a:spcBef>
              <a:spcAft>
                <a:spcPts val="0"/>
              </a:spcAft>
              <a:buClr>
                <a:srgbClr val="000000"/>
              </a:buClr>
              <a:buSzPts val="1600"/>
              <a:buFont typeface="Wingdings" pitchFamily="2"/>
              <a:buChar char="§"/>
              <a:tabLst/>
              <a:defRPr sz="500" b="0" i="0" u="none" strike="noStrike" kern="0" cap="none" spc="0" baseline="0">
                <a:solidFill>
                  <a:srgbClr val="000000"/>
                </a:solidFill>
                <a:uFillTx/>
              </a:defRPr>
            </a:pPr>
            <a:r>
              <a:rPr lang="en-US" sz="1800" b="0" i="0" u="none" strike="noStrike" kern="1200" cap="none" spc="0" baseline="0">
                <a:solidFill>
                  <a:srgbClr val="000000"/>
                </a:solidFill>
                <a:uFillTx/>
                <a:latin typeface="Roboto" pitchFamily="2"/>
                <a:ea typeface="Roboto" pitchFamily="2"/>
                <a:cs typeface="Roboto" pitchFamily="2"/>
              </a:rPr>
              <a:t>Emergency Accommodations</a:t>
            </a:r>
          </a:p>
          <a:p>
            <a:pPr marL="228600" marR="0" lvl="0" indent="-228600" algn="l" defTabSz="914400" rtl="0" fontAlgn="auto" hangingPunct="1">
              <a:lnSpc>
                <a:spcPct val="70000"/>
              </a:lnSpc>
              <a:spcBef>
                <a:spcPts val="600"/>
              </a:spcBef>
              <a:spcAft>
                <a:spcPts val="0"/>
              </a:spcAft>
              <a:buClr>
                <a:srgbClr val="000000"/>
              </a:buClr>
              <a:buSzPts val="1600"/>
              <a:buFont typeface="Arial" pitchFamily="34"/>
              <a:buChar char="•"/>
              <a:tabLst/>
              <a:defRPr sz="500" b="0" i="0" u="none" strike="noStrike" kern="0" cap="none" spc="0" baseline="0">
                <a:solidFill>
                  <a:srgbClr val="000000"/>
                </a:solidFill>
                <a:uFillTx/>
              </a:defRPr>
            </a:pPr>
            <a:endParaRPr lang="en-US" sz="700" b="0" i="0" u="none" strike="noStrike" kern="1200" cap="none" spc="0" baseline="0">
              <a:solidFill>
                <a:srgbClr val="000000"/>
              </a:solidFill>
              <a:uFillTx/>
              <a:latin typeface="Roboto" pitchFamily="2"/>
              <a:ea typeface="Roboto" pitchFamily="2"/>
              <a:cs typeface="Roboto" pitchFamily="2"/>
            </a:endParaRPr>
          </a:p>
          <a:p>
            <a:pPr marL="34290" marR="0" lvl="0" indent="0" algn="l" defTabSz="914400" rtl="0" fontAlgn="auto" hangingPunct="1">
              <a:lnSpc>
                <a:spcPct val="70000"/>
              </a:lnSpc>
              <a:spcBef>
                <a:spcPts val="1000"/>
              </a:spcBef>
              <a:spcAft>
                <a:spcPts val="0"/>
              </a:spcAft>
              <a:buNone/>
              <a:tabLst/>
              <a:defRPr sz="500" b="0" i="0" u="none" strike="noStrike" kern="0" cap="none" spc="0" baseline="0">
                <a:solidFill>
                  <a:srgbClr val="000000"/>
                </a:solidFill>
                <a:uFillTx/>
              </a:defRPr>
            </a:pPr>
            <a:endParaRPr lang="en-US" sz="700" b="0" i="0" u="none" strike="noStrike" kern="1200" cap="none" spc="0" baseline="0">
              <a:solidFill>
                <a:srgbClr val="000000"/>
              </a:solidFill>
              <a:uFillTx/>
              <a:latin typeface="Roboto" pitchFamily="2"/>
              <a:ea typeface="Roboto" pitchFamily="2"/>
              <a:cs typeface="Roboto" pitchFamily="2"/>
            </a:endParaRPr>
          </a:p>
        </p:txBody>
      </p:sp>
      <p:sp>
        <p:nvSpPr>
          <p:cNvPr id="5" name="Content Placeholder 6">
            <a:extLst>
              <a:ext uri="{FF2B5EF4-FFF2-40B4-BE49-F238E27FC236}">
                <a16:creationId xmlns:a16="http://schemas.microsoft.com/office/drawing/2014/main" id="{BCB09BCE-C1CC-1A2C-F3BF-ECA322D85C93}"/>
              </a:ext>
            </a:extLst>
          </p:cNvPr>
          <p:cNvSpPr txBox="1"/>
          <p:nvPr/>
        </p:nvSpPr>
        <p:spPr>
          <a:xfrm>
            <a:off x="311700" y="4400467"/>
            <a:ext cx="7655503" cy="362367"/>
          </a:xfrm>
          <a:prstGeom prst="rect">
            <a:avLst/>
          </a:prstGeom>
          <a:solidFill>
            <a:srgbClr val="BC7CE4"/>
          </a:solidFill>
          <a:ln cap="flat">
            <a:noFill/>
          </a:ln>
        </p:spPr>
        <p:txBody>
          <a:bodyPr vert="horz" wrap="square" lIns="91421" tIns="91421" rIns="91421" bIns="91421" anchor="t" anchorCtr="0" compatLnSpc="1">
            <a:normAutofit fontScale="92500" lnSpcReduction="10000"/>
          </a:bodyPr>
          <a:lstStyle/>
          <a:p>
            <a:pPr marL="0" marR="0" lvl="0" indent="0" algn="l" defTabSz="914400" rtl="0" fontAlgn="auto" hangingPunct="1">
              <a:lnSpc>
                <a:spcPct val="100000"/>
              </a:lnSpc>
              <a:spcBef>
                <a:spcPts val="0"/>
              </a:spcBef>
              <a:spcAft>
                <a:spcPts val="0"/>
              </a:spcAft>
              <a:buNone/>
              <a:tabLst/>
              <a:defRPr sz="500" b="0" i="0" u="none" strike="noStrike" kern="0" cap="none" spc="0" baseline="0">
                <a:solidFill>
                  <a:srgbClr val="000000"/>
                </a:solidFill>
                <a:uFillTx/>
              </a:defRPr>
            </a:pPr>
            <a:r>
              <a:rPr lang="en-US" sz="1400" b="0" i="0" u="none" strike="noStrike" kern="0" cap="none" spc="0" baseline="0">
                <a:solidFill>
                  <a:srgbClr val="000000"/>
                </a:solidFill>
                <a:uFillTx/>
                <a:latin typeface="Roboto" pitchFamily="2"/>
                <a:ea typeface="Roboto" pitchFamily="2"/>
                <a:cs typeface="Roboto" pitchFamily="2"/>
              </a:rPr>
              <a:t>*Students in the Language Instruction Educational Program are identified as NEP/LEP</a:t>
            </a:r>
          </a:p>
          <a:p>
            <a:pPr marL="34290" marR="0" lvl="0" indent="0" algn="l" defTabSz="914400" rtl="0" fontAlgn="auto" hangingPunct="1">
              <a:lnSpc>
                <a:spcPct val="100000"/>
              </a:lnSpc>
              <a:spcBef>
                <a:spcPts val="0"/>
              </a:spcBef>
              <a:spcAft>
                <a:spcPts val="0"/>
              </a:spcAft>
              <a:buNone/>
              <a:tabLst/>
              <a:defRPr sz="500" b="0" i="0" u="none" strike="noStrike" kern="0" cap="none" spc="0" baseline="0">
                <a:solidFill>
                  <a:srgbClr val="000000"/>
                </a:solidFill>
                <a:uFillTx/>
              </a:defRPr>
            </a:pPr>
            <a:endParaRPr lang="en-US" sz="700" b="0" i="0" u="none" strike="noStrike" kern="0" cap="none" spc="0" baseline="0">
              <a:solidFill>
                <a:srgbClr val="000000"/>
              </a:solidFill>
              <a:uFillTx/>
              <a:latin typeface="Roboto" pitchFamily="2"/>
              <a:ea typeface="Roboto" pitchFamily="2"/>
              <a:cs typeface="Roboto" pitchFamily="2"/>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7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77B8C-0E0F-1F99-15A5-7360770E5682}"/>
              </a:ext>
            </a:extLst>
          </p:cNvPr>
          <p:cNvSpPr txBox="1">
            <a:spLocks noGrp="1"/>
          </p:cNvSpPr>
          <p:nvPr>
            <p:ph type="title"/>
          </p:nvPr>
        </p:nvSpPr>
        <p:spPr/>
        <p:txBody>
          <a:bodyPr/>
          <a:lstStyle/>
          <a:p>
            <a:pPr lvl="0"/>
            <a:r>
              <a:rPr lang="en-US" sz="2800"/>
              <a:t>CMAS Administrative Considerations</a:t>
            </a:r>
          </a:p>
        </p:txBody>
      </p:sp>
      <p:sp>
        <p:nvSpPr>
          <p:cNvPr id="7" name="TextBox 6">
            <a:extLst>
              <a:ext uri="{FF2B5EF4-FFF2-40B4-BE49-F238E27FC236}">
                <a16:creationId xmlns:a16="http://schemas.microsoft.com/office/drawing/2014/main" id="{897FD7E8-283A-F16E-613F-C8B577CFB558}"/>
              </a:ext>
            </a:extLst>
          </p:cNvPr>
          <p:cNvSpPr txBox="1"/>
          <p:nvPr/>
        </p:nvSpPr>
        <p:spPr>
          <a:xfrm>
            <a:off x="116828" y="930906"/>
            <a:ext cx="8127762" cy="3046988"/>
          </a:xfrm>
          <a:prstGeom prst="rect">
            <a:avLst/>
          </a:prstGeom>
          <a:noFill/>
        </p:spPr>
        <p:txBody>
          <a:bodyPr wrap="square">
            <a:spAutoFit/>
          </a:bodyPr>
          <a:lstStyle/>
          <a:p>
            <a:pPr marL="285750" indent="-285750">
              <a:buFont typeface="Arial" panose="020B0604020202020204" pitchFamily="34" charset="0"/>
              <a:buChar char="•"/>
            </a:pPr>
            <a:r>
              <a:rPr lang="en-US" sz="1600" dirty="0"/>
              <a:t>Available to any student who may benefit from a change in the testing environment</a:t>
            </a:r>
          </a:p>
          <a:p>
            <a:pPr marL="285750" indent="-285750">
              <a:buFont typeface="Arial" panose="020B0604020202020204" pitchFamily="34" charset="0"/>
              <a:buChar char="•"/>
            </a:pPr>
            <a:r>
              <a:rPr lang="en-US" sz="1600" dirty="0"/>
              <a:t>Must ensure test security is not compromised, and testing requirements are met</a:t>
            </a:r>
          </a:p>
          <a:p>
            <a:pPr marL="285750" indent="-285750">
              <a:buFont typeface="Arial" panose="020B0604020202020204" pitchFamily="34" charset="0"/>
              <a:buChar char="•"/>
            </a:pPr>
            <a:r>
              <a:rPr lang="en-US" sz="1600" dirty="0"/>
              <a:t>Available to all students who benefit from and are familiar with the administrative consideration</a:t>
            </a:r>
          </a:p>
          <a:p>
            <a:pPr marL="285750" indent="-285750">
              <a:buFont typeface="Arial" panose="020B0604020202020204" pitchFamily="34" charset="0"/>
              <a:buChar char="•"/>
            </a:pPr>
            <a:r>
              <a:rPr lang="en-US" sz="1600" dirty="0"/>
              <a:t>Include:</a:t>
            </a:r>
          </a:p>
          <a:p>
            <a:pPr marL="742950" lvl="1" indent="-285750">
              <a:buFont typeface="Arial" panose="020B0604020202020204" pitchFamily="34" charset="0"/>
              <a:buChar char="•"/>
            </a:pPr>
            <a:r>
              <a:rPr lang="en-US" sz="1600" dirty="0"/>
              <a:t>Adaptive and specialized equipment or furniture</a:t>
            </a:r>
          </a:p>
          <a:p>
            <a:pPr marL="742950" lvl="1" indent="-285750">
              <a:buFont typeface="Arial" panose="020B0604020202020204" pitchFamily="34" charset="0"/>
              <a:buChar char="•"/>
            </a:pPr>
            <a:r>
              <a:rPr lang="en-US" sz="1600" dirty="0"/>
              <a:t>Frequent breaks (does not stop the clock)</a:t>
            </a:r>
          </a:p>
          <a:p>
            <a:pPr marL="742950" lvl="1" indent="-285750">
              <a:buFont typeface="Arial" panose="020B0604020202020204" pitchFamily="34" charset="0"/>
              <a:buChar char="•"/>
            </a:pPr>
            <a:r>
              <a:rPr lang="en-US" sz="1600" dirty="0"/>
              <a:t>Small group testing</a:t>
            </a:r>
          </a:p>
          <a:p>
            <a:pPr marL="742950" lvl="1" indent="-285750">
              <a:buFont typeface="Arial" panose="020B0604020202020204" pitchFamily="34" charset="0"/>
              <a:buChar char="•"/>
            </a:pPr>
            <a:r>
              <a:rPr lang="en-US" sz="1600" dirty="0"/>
              <a:t>Noise Buffers/Noise-cancelling headphones</a:t>
            </a:r>
          </a:p>
          <a:p>
            <a:pPr marL="742950" lvl="1" indent="-285750">
              <a:buFont typeface="Arial" panose="020B0604020202020204" pitchFamily="34" charset="0"/>
              <a:buChar char="•"/>
            </a:pPr>
            <a:r>
              <a:rPr lang="en-US" sz="1600" dirty="0"/>
              <a:t>Separate or alternate location</a:t>
            </a:r>
          </a:p>
          <a:p>
            <a:pPr marL="742950" lvl="1" indent="-285750">
              <a:buFont typeface="Arial" panose="020B0604020202020204" pitchFamily="34" charset="0"/>
              <a:buChar char="•"/>
            </a:pPr>
            <a:r>
              <a:rPr lang="en-US" sz="1600" dirty="0"/>
              <a:t>Specified area or setting</a:t>
            </a:r>
          </a:p>
          <a:p>
            <a:pPr marL="742950" lvl="1" indent="-285750">
              <a:buFont typeface="Arial" panose="020B0604020202020204" pitchFamily="34" charset="0"/>
              <a:buChar char="•"/>
            </a:pPr>
            <a:r>
              <a:rPr lang="en-US" sz="1600" dirty="0"/>
              <a:t>Time of day within a school day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7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029E0B-2876-0C56-A412-A30DA124710E}"/>
              </a:ext>
            </a:extLst>
          </p:cNvPr>
          <p:cNvSpPr txBox="1">
            <a:spLocks noGrp="1"/>
          </p:cNvSpPr>
          <p:nvPr>
            <p:ph type="title"/>
          </p:nvPr>
        </p:nvSpPr>
        <p:spPr>
          <a:xfrm>
            <a:off x="311700" y="105101"/>
            <a:ext cx="7891317" cy="741304"/>
          </a:xfrm>
        </p:spPr>
        <p:txBody>
          <a:bodyPr/>
          <a:lstStyle/>
          <a:p>
            <a:pPr lvl="0"/>
            <a:r>
              <a:rPr lang="en-US" sz="2800"/>
              <a:t>More About CMAS Administrative Considerations</a:t>
            </a:r>
          </a:p>
        </p:txBody>
      </p:sp>
      <p:sp>
        <p:nvSpPr>
          <p:cNvPr id="3" name="Content Placeholder 4">
            <a:extLst>
              <a:ext uri="{FF2B5EF4-FFF2-40B4-BE49-F238E27FC236}">
                <a16:creationId xmlns:a16="http://schemas.microsoft.com/office/drawing/2014/main" id="{A2DB208F-140E-9806-62D5-E8D95109C71A}"/>
              </a:ext>
            </a:extLst>
          </p:cNvPr>
          <p:cNvSpPr txBox="1"/>
          <p:nvPr/>
        </p:nvSpPr>
        <p:spPr>
          <a:xfrm>
            <a:off x="311700" y="974649"/>
            <a:ext cx="4180252" cy="3353150"/>
          </a:xfrm>
          <a:prstGeom prst="rect">
            <a:avLst/>
          </a:prstGeom>
          <a:noFill/>
          <a:ln cap="flat">
            <a:noFill/>
          </a:ln>
        </p:spPr>
        <p:txBody>
          <a:bodyPr vert="horz" wrap="square" lIns="91421" tIns="91421" rIns="91421" bIns="91421" anchor="t" anchorCtr="0" compatLnSpc="1">
            <a:noAutofit/>
          </a:bodyPr>
          <a:lstStyle/>
          <a:p>
            <a:pPr marL="228600" marR="0" lvl="0" indent="-228600" algn="l" defTabSz="914400" rtl="0" fontAlgn="auto" hangingPunct="1">
              <a:lnSpc>
                <a:spcPct val="90000"/>
              </a:lnSpc>
              <a:spcBef>
                <a:spcPts val="100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800" b="0" i="0" u="none" strike="noStrike" kern="1200" cap="none" spc="0" baseline="0" dirty="0">
                <a:solidFill>
                  <a:srgbClr val="000000"/>
                </a:solidFill>
                <a:uFillTx/>
                <a:latin typeface="Roboto" pitchFamily="2"/>
                <a:ea typeface="Roboto" pitchFamily="2"/>
                <a:cs typeface="Roboto" pitchFamily="2"/>
              </a:rPr>
              <a:t>Frequent breaks (does not stop the clock)</a:t>
            </a:r>
          </a:p>
          <a:p>
            <a:pPr marL="685800" marR="0" lvl="1" indent="-228600" algn="l" defTabSz="914400" rtl="0" fontAlgn="auto" hangingPunct="1">
              <a:lnSpc>
                <a:spcPct val="90000"/>
              </a:lnSpc>
              <a:spcBef>
                <a:spcPts val="50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800" b="0" i="0" u="none" strike="noStrike" kern="1200" cap="none" spc="0" baseline="0" dirty="0">
                <a:solidFill>
                  <a:srgbClr val="000000"/>
                </a:solidFill>
                <a:uFillTx/>
                <a:latin typeface="Roboto" pitchFamily="2"/>
                <a:ea typeface="Roboto" pitchFamily="2"/>
                <a:cs typeface="Roboto" pitchFamily="2"/>
              </a:rPr>
              <a:t>Students remain in the testing environment</a:t>
            </a:r>
          </a:p>
          <a:p>
            <a:pPr marL="685800" marR="0" lvl="1" indent="-228600" algn="l" defTabSz="914400" rtl="0" fontAlgn="auto" hangingPunct="1">
              <a:lnSpc>
                <a:spcPct val="90000"/>
              </a:lnSpc>
              <a:spcBef>
                <a:spcPts val="50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800" b="0" i="0" u="none" strike="noStrike" kern="1200" cap="none" spc="0" baseline="0" dirty="0">
                <a:solidFill>
                  <a:srgbClr val="000000"/>
                </a:solidFill>
                <a:uFillTx/>
                <a:latin typeface="Roboto" pitchFamily="2"/>
                <a:ea typeface="Roboto" pitchFamily="2"/>
                <a:cs typeface="Roboto" pitchFamily="2"/>
              </a:rPr>
              <a:t>Brain breaks, stretches, standing, walking around</a:t>
            </a:r>
          </a:p>
          <a:p>
            <a:pPr marL="685800" marR="0" lvl="1" indent="-228600" algn="l" defTabSz="914400" rtl="0" fontAlgn="auto" hangingPunct="1">
              <a:lnSpc>
                <a:spcPct val="90000"/>
              </a:lnSpc>
              <a:spcBef>
                <a:spcPts val="50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800" b="0" i="0" u="none" strike="noStrike" kern="1200" cap="none" spc="0" baseline="0" dirty="0">
                <a:solidFill>
                  <a:srgbClr val="000000"/>
                </a:solidFill>
                <a:uFillTx/>
                <a:latin typeface="Roboto" pitchFamily="2"/>
                <a:ea typeface="Roboto" pitchFamily="2"/>
                <a:cs typeface="Roboto" pitchFamily="2"/>
              </a:rPr>
              <a:t>Maintain standardized test environment</a:t>
            </a:r>
          </a:p>
          <a:p>
            <a:pPr marL="685800" marR="0" lvl="1" indent="-228600" algn="l" defTabSz="914400" rtl="0" fontAlgn="auto" hangingPunct="1">
              <a:lnSpc>
                <a:spcPct val="90000"/>
              </a:lnSpc>
              <a:spcBef>
                <a:spcPts val="50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800" b="0" i="0" u="none" strike="noStrike" kern="1200" cap="none" spc="0" baseline="0" dirty="0">
                <a:solidFill>
                  <a:srgbClr val="000000"/>
                </a:solidFill>
                <a:uFillTx/>
                <a:latin typeface="Roboto" pitchFamily="2"/>
                <a:ea typeface="Roboto" pitchFamily="2"/>
                <a:cs typeface="Roboto" pitchFamily="2"/>
              </a:rPr>
              <a:t>Many students benefit from this over extended time</a:t>
            </a:r>
          </a:p>
        </p:txBody>
      </p:sp>
      <p:sp>
        <p:nvSpPr>
          <p:cNvPr id="4" name="Content Placeholder 4">
            <a:extLst>
              <a:ext uri="{FF2B5EF4-FFF2-40B4-BE49-F238E27FC236}">
                <a16:creationId xmlns:a16="http://schemas.microsoft.com/office/drawing/2014/main" id="{19BD50AD-42CE-2F31-2C7D-37EC7EDCF40C}"/>
              </a:ext>
            </a:extLst>
          </p:cNvPr>
          <p:cNvSpPr txBox="1"/>
          <p:nvPr/>
        </p:nvSpPr>
        <p:spPr>
          <a:xfrm>
            <a:off x="4779340" y="933227"/>
            <a:ext cx="3962287" cy="3353150"/>
          </a:xfrm>
          <a:prstGeom prst="rect">
            <a:avLst/>
          </a:prstGeom>
          <a:noFill/>
          <a:ln cap="flat">
            <a:noFill/>
          </a:ln>
        </p:spPr>
        <p:txBody>
          <a:bodyPr vert="horz" wrap="square" lIns="91421" tIns="91421" rIns="91421" bIns="91421" anchor="t" anchorCtr="0" compatLnSpc="1">
            <a:noAutofit/>
          </a:bodyPr>
          <a:lstStyle/>
          <a:p>
            <a:pPr marL="228600" marR="0" lvl="0" indent="-228600" algn="l" defTabSz="914400" rtl="0" fontAlgn="auto" hangingPunct="1">
              <a:lnSpc>
                <a:spcPct val="90000"/>
              </a:lnSpc>
              <a:spcBef>
                <a:spcPts val="100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800" b="0" i="0" u="none" strike="noStrike" kern="1200" cap="none" spc="0" baseline="0" dirty="0">
                <a:solidFill>
                  <a:srgbClr val="000000"/>
                </a:solidFill>
                <a:uFillTx/>
                <a:latin typeface="Roboto" pitchFamily="2"/>
                <a:ea typeface="Roboto" pitchFamily="2"/>
                <a:cs typeface="Roboto" pitchFamily="2"/>
              </a:rPr>
              <a:t>Small group testing</a:t>
            </a:r>
          </a:p>
          <a:p>
            <a:pPr marL="685800" marR="0" lvl="1" indent="-228600" algn="l" defTabSz="914400" rtl="0" fontAlgn="auto" hangingPunct="1">
              <a:lnSpc>
                <a:spcPct val="90000"/>
              </a:lnSpc>
              <a:spcBef>
                <a:spcPts val="50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800" b="0" i="0" u="none" strike="noStrike" kern="1200" cap="none" spc="0" baseline="0" dirty="0">
                <a:solidFill>
                  <a:srgbClr val="000000"/>
                </a:solidFill>
                <a:uFillTx/>
                <a:latin typeface="Roboto" pitchFamily="2"/>
                <a:ea typeface="Roboto" pitchFamily="2"/>
                <a:cs typeface="Roboto" pitchFamily="2"/>
              </a:rPr>
              <a:t>Can be individual or group</a:t>
            </a:r>
          </a:p>
          <a:p>
            <a:pPr marL="228600" marR="0" lvl="0" indent="-228600" algn="l" defTabSz="914400" rtl="0" fontAlgn="auto" hangingPunct="1">
              <a:lnSpc>
                <a:spcPct val="90000"/>
              </a:lnSpc>
              <a:spcBef>
                <a:spcPts val="100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800" b="0" i="0" u="none" strike="noStrike" kern="1200" cap="none" spc="0" baseline="0" dirty="0">
                <a:solidFill>
                  <a:srgbClr val="000000"/>
                </a:solidFill>
                <a:uFillTx/>
                <a:latin typeface="Roboto" pitchFamily="2"/>
                <a:ea typeface="Roboto" pitchFamily="2"/>
                <a:cs typeface="Roboto" pitchFamily="2"/>
              </a:rPr>
              <a:t>Time of day within the school day</a:t>
            </a:r>
          </a:p>
          <a:p>
            <a:pPr marL="685800" marR="0" lvl="1" indent="-228600" algn="l" defTabSz="914400" rtl="0" fontAlgn="auto" hangingPunct="1">
              <a:lnSpc>
                <a:spcPct val="90000"/>
              </a:lnSpc>
              <a:spcBef>
                <a:spcPts val="50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800" b="0" i="0" u="none" strike="noStrike" kern="1200" cap="none" spc="0" baseline="0" dirty="0">
                <a:solidFill>
                  <a:srgbClr val="000000"/>
                </a:solidFill>
                <a:uFillTx/>
                <a:latin typeface="Roboto" pitchFamily="2"/>
                <a:ea typeface="Roboto" pitchFamily="2"/>
                <a:cs typeface="Roboto" pitchFamily="2"/>
              </a:rPr>
              <a:t>Ex: A group of students typically has math instruction directly after lunch, so they take their math unit directly after lunch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7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FB623-CA7D-5828-9BFF-9E5AB5F7455A}"/>
              </a:ext>
            </a:extLst>
          </p:cNvPr>
          <p:cNvSpPr txBox="1">
            <a:spLocks noGrp="1"/>
          </p:cNvSpPr>
          <p:nvPr>
            <p:ph type="title"/>
          </p:nvPr>
        </p:nvSpPr>
        <p:spPr/>
        <p:txBody>
          <a:bodyPr/>
          <a:lstStyle/>
          <a:p>
            <a:pPr lvl="0"/>
            <a:r>
              <a:rPr lang="en-US" sz="2800"/>
              <a:t>CMAS Accessibility Features</a:t>
            </a:r>
          </a:p>
        </p:txBody>
      </p:sp>
      <p:sp>
        <p:nvSpPr>
          <p:cNvPr id="3" name="Content Placeholder 4">
            <a:extLst>
              <a:ext uri="{FF2B5EF4-FFF2-40B4-BE49-F238E27FC236}">
                <a16:creationId xmlns:a16="http://schemas.microsoft.com/office/drawing/2014/main" id="{0E1655E7-1D37-D62C-DD16-BD148723D61F}"/>
              </a:ext>
            </a:extLst>
          </p:cNvPr>
          <p:cNvSpPr txBox="1"/>
          <p:nvPr/>
        </p:nvSpPr>
        <p:spPr>
          <a:xfrm>
            <a:off x="397059" y="975481"/>
            <a:ext cx="5727161" cy="3370121"/>
          </a:xfrm>
          <a:prstGeom prst="rect">
            <a:avLst/>
          </a:prstGeom>
          <a:noFill/>
          <a:ln cap="flat">
            <a:noFill/>
          </a:ln>
        </p:spPr>
        <p:txBody>
          <a:bodyPr vert="horz" wrap="square" lIns="91421" tIns="91421" rIns="91421" bIns="91421" anchor="t" anchorCtr="0" compatLnSpc="1">
            <a:spAutoFit/>
          </a:bodyPr>
          <a:lstStyle/>
          <a:p>
            <a:pPr marL="285750" marR="0" lvl="0" indent="-285750" algn="l" defTabSz="914400" rtl="0" fontAlgn="auto" hangingPunct="1">
              <a:lnSpc>
                <a:spcPct val="115000"/>
              </a:lnSpc>
              <a:spcBef>
                <a:spcPts val="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800" b="0" i="0" u="none" strike="noStrike" kern="0" cap="none" spc="0" baseline="0">
                <a:solidFill>
                  <a:srgbClr val="000000"/>
                </a:solidFill>
                <a:uFillTx/>
                <a:latin typeface="Roboto"/>
                <a:ea typeface="Roboto"/>
                <a:cs typeface="Roboto"/>
              </a:rPr>
              <a:t>Available to any student to increase the accessibility of the assessment</a:t>
            </a:r>
          </a:p>
          <a:p>
            <a:pPr marL="285750" marR="0" lvl="0" indent="-285750" algn="l" defTabSz="914400" rtl="0" fontAlgn="auto" hangingPunct="1">
              <a:lnSpc>
                <a:spcPct val="115000"/>
              </a:lnSpc>
              <a:spcBef>
                <a:spcPts val="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800" b="0" i="0" u="none" strike="noStrike" kern="0" cap="none" spc="0" baseline="0">
                <a:solidFill>
                  <a:srgbClr val="000000"/>
                </a:solidFill>
                <a:uFillTx/>
                <a:latin typeface="Roboto"/>
                <a:ea typeface="Roboto"/>
                <a:cs typeface="Roboto"/>
              </a:rPr>
              <a:t>Available as embedded accessibility features through the computer-based assessment</a:t>
            </a:r>
          </a:p>
          <a:p>
            <a:pPr marL="628650" marR="0" lvl="1" indent="-285750" algn="l" defTabSz="914400" rtl="0" fontAlgn="auto" hangingPunct="1">
              <a:lnSpc>
                <a:spcPct val="115000"/>
              </a:lnSpc>
              <a:spcBef>
                <a:spcPts val="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800" b="0" i="0" u="none" strike="noStrike" kern="0" cap="none" spc="0" baseline="0">
                <a:solidFill>
                  <a:srgbClr val="000000"/>
                </a:solidFill>
                <a:uFillTx/>
                <a:latin typeface="Roboto"/>
                <a:ea typeface="Roboto"/>
                <a:cs typeface="Roboto"/>
              </a:rPr>
              <a:t>Some features must be enabled/provided by the Assessment Coordinator/Test Administrator </a:t>
            </a:r>
          </a:p>
          <a:p>
            <a:pPr marL="285750" marR="0" lvl="0" indent="-285750" algn="l" defTabSz="914400" rtl="0" fontAlgn="auto" hangingPunct="1">
              <a:lnSpc>
                <a:spcPct val="115000"/>
              </a:lnSpc>
              <a:spcBef>
                <a:spcPts val="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800" b="0" i="0" u="none" strike="noStrike" kern="0" cap="none" spc="0" baseline="0">
                <a:solidFill>
                  <a:srgbClr val="000000"/>
                </a:solidFill>
                <a:uFillTx/>
                <a:latin typeface="Roboto"/>
                <a:ea typeface="Roboto"/>
                <a:cs typeface="Roboto"/>
              </a:rPr>
              <a:t>Students should use similar access strategies during daily instruction and classroom assessments</a:t>
            </a:r>
          </a:p>
          <a:p>
            <a:pPr marL="285750" marR="0" lvl="0" indent="-285750" algn="l" defTabSz="914400" rtl="0" fontAlgn="auto" hangingPunct="1">
              <a:lnSpc>
                <a:spcPct val="115000"/>
              </a:lnSpc>
              <a:spcBef>
                <a:spcPts val="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800" b="0" i="0" u="none" strike="noStrike" kern="0" cap="none" spc="0" baseline="0">
                <a:solidFill>
                  <a:srgbClr val="000000"/>
                </a:solidFill>
                <a:uFillTx/>
                <a:latin typeface="Roboto"/>
                <a:ea typeface="Roboto"/>
                <a:cs typeface="Roboto"/>
              </a:rPr>
              <a:t>Available to all students</a:t>
            </a:r>
          </a:p>
        </p:txBody>
      </p:sp>
      <p:pic>
        <p:nvPicPr>
          <p:cNvPr id="4" name="Picture 3" descr="Students working on computers.">
            <a:extLst>
              <a:ext uri="{FF2B5EF4-FFF2-40B4-BE49-F238E27FC236}">
                <a16:creationId xmlns:a16="http://schemas.microsoft.com/office/drawing/2014/main" id="{8328CA55-3F72-14C7-7978-12462986761E}"/>
              </a:ext>
            </a:extLst>
          </p:cNvPr>
          <p:cNvPicPr>
            <a:picLocks noChangeAspect="1"/>
          </p:cNvPicPr>
          <p:nvPr/>
        </p:nvPicPr>
        <p:blipFill>
          <a:blip r:embed="rId2"/>
          <a:stretch>
            <a:fillRect/>
          </a:stretch>
        </p:blipFill>
        <p:spPr>
          <a:xfrm>
            <a:off x="6110615" y="975481"/>
            <a:ext cx="2947467" cy="1967706"/>
          </a:xfrm>
          <a:prstGeom prst="rect">
            <a:avLst/>
          </a:prstGeom>
          <a:noFill/>
          <a:ln cap="flat">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8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44B72-86DF-3DAD-3EF7-4FF12FDD1627}"/>
              </a:ext>
            </a:extLst>
          </p:cNvPr>
          <p:cNvSpPr txBox="1">
            <a:spLocks noGrp="1"/>
          </p:cNvSpPr>
          <p:nvPr>
            <p:ph type="title"/>
          </p:nvPr>
        </p:nvSpPr>
        <p:spPr>
          <a:xfrm>
            <a:off x="311700" y="105101"/>
            <a:ext cx="7806260" cy="741304"/>
          </a:xfrm>
        </p:spPr>
        <p:txBody>
          <a:bodyPr/>
          <a:lstStyle/>
          <a:p>
            <a:pPr lvl="0"/>
            <a:r>
              <a:rPr lang="en-US" sz="2800"/>
              <a:t>Available CMAS Accessibility Features</a:t>
            </a:r>
          </a:p>
        </p:txBody>
      </p:sp>
      <p:sp>
        <p:nvSpPr>
          <p:cNvPr id="3" name="Content Placeholder 1">
            <a:extLst>
              <a:ext uri="{FF2B5EF4-FFF2-40B4-BE49-F238E27FC236}">
                <a16:creationId xmlns:a16="http://schemas.microsoft.com/office/drawing/2014/main" id="{C7DDEF7C-B840-030C-1709-4453DC7AF906}"/>
              </a:ext>
            </a:extLst>
          </p:cNvPr>
          <p:cNvSpPr txBox="1"/>
          <p:nvPr/>
        </p:nvSpPr>
        <p:spPr>
          <a:xfrm>
            <a:off x="311700" y="1021403"/>
            <a:ext cx="4015752" cy="3063907"/>
          </a:xfrm>
          <a:prstGeom prst="rect">
            <a:avLst/>
          </a:prstGeom>
          <a:noFill/>
          <a:ln cap="flat">
            <a:noFill/>
          </a:ln>
        </p:spPr>
        <p:txBody>
          <a:bodyPr vert="horz" wrap="square" lIns="91421" tIns="91421" rIns="91421" bIns="91421" anchor="t" anchorCtr="0" compatLnSpc="1">
            <a:normAutofit/>
          </a:bodyPr>
          <a:lstStyle/>
          <a:p>
            <a:pPr marL="228600" marR="0" lvl="0" indent="-228600" algn="l" defTabSz="914400" rtl="0" fontAlgn="auto" hangingPunct="1">
              <a:lnSpc>
                <a:spcPct val="90000"/>
              </a:lnSpc>
              <a:spcBef>
                <a:spcPts val="1000"/>
              </a:spcBef>
              <a:spcAft>
                <a:spcPts val="0"/>
              </a:spcAft>
              <a:buClr>
                <a:srgbClr val="000000"/>
              </a:buClr>
              <a:buSzPts val="1600"/>
              <a:buFont typeface="Wingdings" pitchFamily="2"/>
              <a:buChar char="§"/>
              <a:tabLst/>
              <a:defRPr sz="1300" b="0" i="0" u="none" strike="noStrike" kern="0" cap="none" spc="0" baseline="0">
                <a:solidFill>
                  <a:srgbClr val="000000"/>
                </a:solidFill>
                <a:uFillTx/>
              </a:defRPr>
            </a:pPr>
            <a:r>
              <a:rPr lang="en-US" sz="1600" dirty="0">
                <a:solidFill>
                  <a:srgbClr val="000000"/>
                </a:solidFill>
                <a:latin typeface="Roboto"/>
                <a:ea typeface="Roboto"/>
                <a:cs typeface="Roboto"/>
              </a:rPr>
              <a:t>Administration SAY  Instructions: clarified/ repeated as needed</a:t>
            </a:r>
          </a:p>
          <a:p>
            <a:pPr marL="228600" marR="0" lvl="0" indent="-228600" algn="l" defTabSz="914400" rtl="0" fontAlgn="auto" hangingPunct="1">
              <a:lnSpc>
                <a:spcPct val="90000"/>
              </a:lnSpc>
              <a:spcBef>
                <a:spcPts val="1000"/>
              </a:spcBef>
              <a:spcAft>
                <a:spcPts val="0"/>
              </a:spcAft>
              <a:buClr>
                <a:srgbClr val="000000"/>
              </a:buClr>
              <a:buSzPts val="1600"/>
              <a:buFont typeface="Wingdings" pitchFamily="2"/>
              <a:buChar char="§"/>
              <a:tabLst/>
              <a:defRPr sz="1300" b="0" i="0" u="none" strike="noStrike" kern="0" cap="none" spc="0" baseline="0">
                <a:solidFill>
                  <a:srgbClr val="000000"/>
                </a:solidFill>
                <a:uFillTx/>
              </a:defRPr>
            </a:pPr>
            <a:r>
              <a:rPr lang="en-US" sz="1600" dirty="0">
                <a:solidFill>
                  <a:srgbClr val="000000"/>
                </a:solidFill>
                <a:latin typeface="Roboto"/>
                <a:ea typeface="Roboto"/>
                <a:cs typeface="Roboto"/>
              </a:rPr>
              <a:t>Answer eliminator**</a:t>
            </a:r>
          </a:p>
          <a:p>
            <a:pPr marL="228600" marR="0" lvl="0" indent="-228600" algn="l" defTabSz="914400" rtl="0" fontAlgn="auto" hangingPunct="1">
              <a:lnSpc>
                <a:spcPct val="90000"/>
              </a:lnSpc>
              <a:spcBef>
                <a:spcPts val="1000"/>
              </a:spcBef>
              <a:spcAft>
                <a:spcPts val="0"/>
              </a:spcAft>
              <a:buClr>
                <a:srgbClr val="000000"/>
              </a:buClr>
              <a:buSzPts val="1600"/>
              <a:buFont typeface="Wingdings" pitchFamily="2"/>
              <a:buChar char="§"/>
              <a:tabLst/>
              <a:defRPr sz="1300" b="0" i="0" u="none" strike="noStrike" kern="0" cap="none" spc="0" baseline="0">
                <a:solidFill>
                  <a:srgbClr val="000000"/>
                </a:solidFill>
                <a:uFillTx/>
              </a:defRPr>
            </a:pPr>
            <a:r>
              <a:rPr lang="en-US" sz="1600" dirty="0">
                <a:solidFill>
                  <a:srgbClr val="000000"/>
                </a:solidFill>
                <a:latin typeface="Roboto"/>
                <a:ea typeface="Roboto"/>
                <a:cs typeface="Roboto"/>
              </a:rPr>
              <a:t>Audio amplification</a:t>
            </a:r>
          </a:p>
          <a:p>
            <a:pPr marL="228600" marR="0" lvl="0" indent="-228600" algn="l" defTabSz="914400" rtl="0" fontAlgn="auto" hangingPunct="1">
              <a:lnSpc>
                <a:spcPct val="90000"/>
              </a:lnSpc>
              <a:spcBef>
                <a:spcPts val="1000"/>
              </a:spcBef>
              <a:spcAft>
                <a:spcPts val="0"/>
              </a:spcAft>
              <a:buClr>
                <a:srgbClr val="000000"/>
              </a:buClr>
              <a:buSzPts val="1600"/>
              <a:buFont typeface="Wingdings" pitchFamily="2"/>
              <a:buChar char="§"/>
              <a:tabLst/>
              <a:defRPr sz="1300" b="0" i="0" u="none" strike="noStrike" kern="0" cap="none" spc="0" baseline="0">
                <a:solidFill>
                  <a:srgbClr val="000000"/>
                </a:solidFill>
                <a:uFillTx/>
              </a:defRPr>
            </a:pPr>
            <a:r>
              <a:rPr lang="en-US" sz="1600" dirty="0">
                <a:solidFill>
                  <a:srgbClr val="000000"/>
                </a:solidFill>
                <a:latin typeface="Roboto"/>
                <a:ea typeface="Roboto"/>
                <a:cs typeface="Roboto"/>
              </a:rPr>
              <a:t>Auditory presentation</a:t>
            </a:r>
          </a:p>
          <a:p>
            <a:pPr marL="685800" marR="0" lvl="1" indent="-228600" algn="l" defTabSz="914400" rtl="0" fontAlgn="auto" hangingPunct="1">
              <a:lnSpc>
                <a:spcPct val="90000"/>
              </a:lnSpc>
              <a:spcBef>
                <a:spcPts val="0"/>
              </a:spcBef>
              <a:spcAft>
                <a:spcPts val="0"/>
              </a:spcAft>
              <a:buClr>
                <a:srgbClr val="000000"/>
              </a:buClr>
              <a:buSzPts val="1400"/>
              <a:buFont typeface="Wingdings" pitchFamily="2"/>
              <a:buChar char="§"/>
              <a:tabLst/>
              <a:defRPr sz="1300" b="0" i="0" u="none" strike="noStrike" kern="0" cap="none" spc="0" baseline="0">
                <a:solidFill>
                  <a:srgbClr val="000000"/>
                </a:solidFill>
                <a:uFillTx/>
              </a:defRPr>
            </a:pPr>
            <a:r>
              <a:rPr lang="en-US" sz="1600" dirty="0">
                <a:solidFill>
                  <a:srgbClr val="000000"/>
                </a:solidFill>
                <a:latin typeface="Roboto"/>
                <a:ea typeface="Roboto"/>
                <a:cs typeface="Roboto"/>
              </a:rPr>
              <a:t>CBT TTS</a:t>
            </a:r>
          </a:p>
          <a:p>
            <a:pPr marL="685800" marR="0" lvl="1" indent="-228600" algn="l" defTabSz="914400" rtl="0" fontAlgn="auto" hangingPunct="1">
              <a:lnSpc>
                <a:spcPct val="90000"/>
              </a:lnSpc>
              <a:spcBef>
                <a:spcPts val="0"/>
              </a:spcBef>
              <a:spcAft>
                <a:spcPts val="0"/>
              </a:spcAft>
              <a:buClr>
                <a:srgbClr val="000000"/>
              </a:buClr>
              <a:buSzPts val="1400"/>
              <a:buFont typeface="Wingdings" pitchFamily="2"/>
              <a:buChar char="§"/>
              <a:tabLst/>
              <a:defRPr sz="1300" b="0" i="0" u="none" strike="noStrike" kern="0" cap="none" spc="0" baseline="0">
                <a:solidFill>
                  <a:srgbClr val="000000"/>
                </a:solidFill>
                <a:uFillTx/>
              </a:defRPr>
            </a:pPr>
            <a:r>
              <a:rPr lang="en-US" sz="1600" dirty="0">
                <a:solidFill>
                  <a:srgbClr val="000000"/>
                </a:solidFill>
                <a:latin typeface="Roboto"/>
                <a:ea typeface="Roboto"/>
                <a:cs typeface="Roboto"/>
              </a:rPr>
              <a:t>PBT Script*</a:t>
            </a:r>
          </a:p>
          <a:p>
            <a:pPr marL="228600" marR="0" lvl="0" indent="-228600" algn="l" defTabSz="914400" rtl="0" fontAlgn="auto" hangingPunct="1">
              <a:lnSpc>
                <a:spcPct val="90000"/>
              </a:lnSpc>
              <a:spcBef>
                <a:spcPts val="1000"/>
              </a:spcBef>
              <a:spcAft>
                <a:spcPts val="0"/>
              </a:spcAft>
              <a:buClr>
                <a:srgbClr val="000000"/>
              </a:buClr>
              <a:buSzPts val="1600"/>
              <a:buFont typeface="Wingdings" pitchFamily="2"/>
              <a:buChar char="§"/>
              <a:tabLst/>
              <a:defRPr sz="1300" b="0" i="0" u="none" strike="noStrike" kern="0" cap="none" spc="0" baseline="0">
                <a:solidFill>
                  <a:srgbClr val="000000"/>
                </a:solidFill>
                <a:uFillTx/>
              </a:defRPr>
            </a:pPr>
            <a:r>
              <a:rPr lang="en-US" sz="1600" dirty="0">
                <a:solidFill>
                  <a:srgbClr val="000000"/>
                </a:solidFill>
                <a:latin typeface="Roboto"/>
                <a:ea typeface="Roboto"/>
                <a:cs typeface="Roboto"/>
              </a:rPr>
              <a:t>Color contrast</a:t>
            </a:r>
          </a:p>
          <a:p>
            <a:pPr marL="228600" marR="0" lvl="0" indent="-228600" algn="l" defTabSz="914400" rtl="0" fontAlgn="auto" hangingPunct="1">
              <a:lnSpc>
                <a:spcPct val="90000"/>
              </a:lnSpc>
              <a:spcBef>
                <a:spcPts val="1000"/>
              </a:spcBef>
              <a:spcAft>
                <a:spcPts val="0"/>
              </a:spcAft>
              <a:buClr>
                <a:srgbClr val="000000"/>
              </a:buClr>
              <a:buSzPts val="1600"/>
              <a:buFont typeface="Wingdings" pitchFamily="2"/>
              <a:buChar char="§"/>
              <a:tabLst/>
              <a:defRPr sz="1300" b="0" i="0" u="none" strike="noStrike" kern="0" cap="none" spc="0" baseline="0">
                <a:solidFill>
                  <a:srgbClr val="000000"/>
                </a:solidFill>
                <a:uFillTx/>
              </a:defRPr>
            </a:pPr>
            <a:r>
              <a:rPr lang="en-US" sz="1600" dirty="0">
                <a:solidFill>
                  <a:srgbClr val="000000"/>
                </a:solidFill>
                <a:latin typeface="Roboto"/>
                <a:ea typeface="Roboto"/>
                <a:cs typeface="Roboto"/>
              </a:rPr>
              <a:t>ELA/CSLA spell check**</a:t>
            </a:r>
          </a:p>
        </p:txBody>
      </p:sp>
      <p:sp>
        <p:nvSpPr>
          <p:cNvPr id="4" name="Content Placeholder 1">
            <a:extLst>
              <a:ext uri="{FF2B5EF4-FFF2-40B4-BE49-F238E27FC236}">
                <a16:creationId xmlns:a16="http://schemas.microsoft.com/office/drawing/2014/main" id="{AFA7B5D6-4B9C-39FB-F389-190EB5D7C295}"/>
              </a:ext>
            </a:extLst>
          </p:cNvPr>
          <p:cNvSpPr txBox="1"/>
          <p:nvPr/>
        </p:nvSpPr>
        <p:spPr>
          <a:xfrm>
            <a:off x="4409593" y="1021403"/>
            <a:ext cx="4345064" cy="3484229"/>
          </a:xfrm>
          <a:prstGeom prst="rect">
            <a:avLst/>
          </a:prstGeom>
          <a:noFill/>
          <a:ln cap="flat">
            <a:noFill/>
          </a:ln>
        </p:spPr>
        <p:txBody>
          <a:bodyPr vert="horz" wrap="square" lIns="91421" tIns="91421" rIns="91421" bIns="91421" anchor="t" anchorCtr="0" compatLnSpc="1">
            <a:normAutofit/>
          </a:bodyPr>
          <a:lstStyle/>
          <a:p>
            <a:pPr marL="228600" marR="0" lvl="0" indent="-228600" algn="l" defTabSz="914400" rtl="0" fontAlgn="auto" hangingPunct="1">
              <a:lnSpc>
                <a:spcPct val="110000"/>
              </a:lnSpc>
              <a:spcBef>
                <a:spcPts val="100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800" b="0" i="0" u="none" strike="noStrike" kern="1200" cap="none" spc="0" baseline="0" dirty="0">
                <a:solidFill>
                  <a:srgbClr val="000000"/>
                </a:solidFill>
                <a:uFillTx/>
                <a:latin typeface="Roboto"/>
                <a:ea typeface="Roboto"/>
                <a:cs typeface="Roboto"/>
              </a:rPr>
              <a:t>Enlarged Pointer</a:t>
            </a:r>
          </a:p>
          <a:p>
            <a:pPr marL="228600" marR="0" lvl="0" indent="-228600" algn="l" defTabSz="914400" rtl="0" fontAlgn="auto" hangingPunct="1">
              <a:lnSpc>
                <a:spcPct val="90000"/>
              </a:lnSpc>
              <a:spcBef>
                <a:spcPts val="100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800" b="0" i="0" u="none" strike="noStrike" kern="1200" cap="none" spc="0" baseline="0" dirty="0">
                <a:solidFill>
                  <a:srgbClr val="000000"/>
                </a:solidFill>
                <a:uFillTx/>
                <a:latin typeface="Roboto"/>
                <a:ea typeface="Roboto"/>
                <a:cs typeface="Roboto"/>
              </a:rPr>
              <a:t>Highlight tool/ highlighter**</a:t>
            </a:r>
          </a:p>
          <a:p>
            <a:pPr marL="228600" marR="0" lvl="0" indent="-228600" algn="l" defTabSz="914400" rtl="0" fontAlgn="auto" hangingPunct="1">
              <a:lnSpc>
                <a:spcPct val="90000"/>
              </a:lnSpc>
              <a:spcBef>
                <a:spcPts val="100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800" b="0" i="0" u="none" strike="noStrike" kern="1200" cap="none" spc="0" baseline="0" dirty="0">
                <a:solidFill>
                  <a:srgbClr val="000000"/>
                </a:solidFill>
                <a:uFillTx/>
                <a:latin typeface="Roboto"/>
                <a:ea typeface="Roboto"/>
                <a:cs typeface="Roboto"/>
              </a:rPr>
              <a:t>Line reader   mask**</a:t>
            </a:r>
          </a:p>
          <a:p>
            <a:pPr marL="228600" marR="0" lvl="0" indent="-228600" algn="l" defTabSz="914400" rtl="0" fontAlgn="auto" hangingPunct="1">
              <a:lnSpc>
                <a:spcPct val="90000"/>
              </a:lnSpc>
              <a:spcBef>
                <a:spcPts val="100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800" b="0" i="0" u="none" strike="noStrike" kern="1200" cap="none" spc="0" baseline="0" dirty="0">
                <a:solidFill>
                  <a:srgbClr val="000000"/>
                </a:solidFill>
                <a:uFillTx/>
                <a:latin typeface="Roboto"/>
                <a:ea typeface="Roboto"/>
                <a:cs typeface="Roboto"/>
              </a:rPr>
              <a:t>Notepad/   scratch paper</a:t>
            </a:r>
          </a:p>
          <a:p>
            <a:pPr marL="228600" marR="0" lvl="0" indent="-228600" algn="l" defTabSz="914400" rtl="0" fontAlgn="auto" hangingPunct="1">
              <a:lnSpc>
                <a:spcPct val="90000"/>
              </a:lnSpc>
              <a:spcBef>
                <a:spcPts val="100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800" b="0" i="0" u="none" strike="noStrike" kern="1200" cap="none" spc="0" baseline="0" dirty="0">
                <a:solidFill>
                  <a:srgbClr val="000000"/>
                </a:solidFill>
                <a:uFillTx/>
                <a:latin typeface="Roboto"/>
                <a:ea typeface="Roboto"/>
                <a:cs typeface="Roboto"/>
              </a:rPr>
              <a:t>Pop-up glossary/ glossed words in test book</a:t>
            </a:r>
          </a:p>
          <a:p>
            <a:pPr marL="228600" marR="0" lvl="0" indent="-228600" algn="l" defTabSz="914400" rtl="0" fontAlgn="auto" hangingPunct="1">
              <a:lnSpc>
                <a:spcPct val="90000"/>
              </a:lnSpc>
              <a:spcBef>
                <a:spcPts val="100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800" b="0" i="0" u="none" strike="noStrike" kern="1200" cap="none" spc="0" baseline="0" dirty="0">
                <a:solidFill>
                  <a:srgbClr val="000000"/>
                </a:solidFill>
                <a:uFillTx/>
                <a:latin typeface="Roboto"/>
                <a:ea typeface="Roboto"/>
                <a:cs typeface="Roboto"/>
              </a:rPr>
              <a:t>Redirect student to the test</a:t>
            </a:r>
          </a:p>
          <a:p>
            <a:pPr marL="228600" marR="0" lvl="0" indent="-228600" algn="l" defTabSz="914400" rtl="0" fontAlgn="auto" hangingPunct="1">
              <a:lnSpc>
                <a:spcPct val="110000"/>
              </a:lnSpc>
              <a:spcBef>
                <a:spcPts val="100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800" b="0" i="0" u="none" strike="noStrike" kern="1200" cap="none" spc="0" baseline="0" dirty="0">
                <a:solidFill>
                  <a:srgbClr val="000000"/>
                </a:solidFill>
                <a:uFillTx/>
                <a:latin typeface="Roboto"/>
                <a:ea typeface="Roboto"/>
                <a:cs typeface="Roboto"/>
              </a:rPr>
              <a:t>Zoom</a:t>
            </a:r>
          </a:p>
          <a:p>
            <a:pPr marL="228600" marR="0" lvl="0" indent="-228600" algn="l" defTabSz="914400" rtl="0" fontAlgn="auto" hangingPunct="1">
              <a:lnSpc>
                <a:spcPct val="80000"/>
              </a:lnSpc>
              <a:spcBef>
                <a:spcPts val="1000"/>
              </a:spcBef>
              <a:spcAft>
                <a:spcPts val="0"/>
              </a:spcAft>
              <a:buClr>
                <a:srgbClr val="000000"/>
              </a:buClr>
              <a:buSzPts val="1600"/>
              <a:buFont typeface="Arial" pitchFamily="34"/>
              <a:buChar char="•"/>
              <a:tabLst/>
              <a:defRPr sz="1800" b="0" i="0" u="none" strike="noStrike" kern="0" cap="none" spc="0" baseline="0">
                <a:solidFill>
                  <a:srgbClr val="000000"/>
                </a:solidFill>
                <a:uFillTx/>
              </a:defRPr>
            </a:pPr>
            <a:endParaRPr lang="en-US" sz="1800" b="0" i="0" u="none" strike="noStrike" kern="1200" cap="none" spc="0" baseline="0" dirty="0">
              <a:solidFill>
                <a:srgbClr val="FF0000"/>
              </a:solidFill>
              <a:uFillTx/>
              <a:latin typeface="Roboto" pitchFamily="2"/>
              <a:ea typeface="Roboto" pitchFamily="2"/>
              <a:cs typeface="Roboto" pitchFamily="2"/>
            </a:endParaRPr>
          </a:p>
        </p:txBody>
      </p:sp>
      <p:sp>
        <p:nvSpPr>
          <p:cNvPr id="5" name="Content Placeholder 6">
            <a:extLst>
              <a:ext uri="{FF2B5EF4-FFF2-40B4-BE49-F238E27FC236}">
                <a16:creationId xmlns:a16="http://schemas.microsoft.com/office/drawing/2014/main" id="{0610751A-0712-71C4-BF48-CC367C1F6BD5}"/>
              </a:ext>
            </a:extLst>
          </p:cNvPr>
          <p:cNvSpPr txBox="1"/>
          <p:nvPr/>
        </p:nvSpPr>
        <p:spPr>
          <a:xfrm>
            <a:off x="531449" y="4400467"/>
            <a:ext cx="7435763" cy="561148"/>
          </a:xfrm>
          <a:prstGeom prst="rect">
            <a:avLst/>
          </a:prstGeom>
          <a:solidFill>
            <a:srgbClr val="BC7CE4"/>
          </a:solidFill>
          <a:ln cap="flat">
            <a:noFill/>
          </a:ln>
        </p:spPr>
        <p:txBody>
          <a:bodyPr vert="horz" wrap="square" lIns="91421" tIns="91421" rIns="91421" bIns="91421" anchor="t" anchorCtr="0" compatLnSpc="1">
            <a:normAutofit fontScale="92500" lnSpcReduction="10000"/>
          </a:bodyPr>
          <a:lstStyle/>
          <a:p>
            <a:pPr marL="0" marR="0" lvl="0" indent="0" algn="l" defTabSz="914400" rtl="0" fontAlgn="auto" hangingPunct="1">
              <a:lnSpc>
                <a:spcPct val="100000"/>
              </a:lnSpc>
              <a:spcBef>
                <a:spcPts val="0"/>
              </a:spcBef>
              <a:spcAft>
                <a:spcPts val="0"/>
              </a:spcAft>
              <a:buNone/>
              <a:tabLst/>
              <a:defRPr sz="500" b="0" i="0" u="none" strike="noStrike" kern="0" cap="none" spc="0" baseline="0">
                <a:solidFill>
                  <a:srgbClr val="000000"/>
                </a:solidFill>
                <a:uFillTx/>
              </a:defRPr>
            </a:pPr>
            <a:r>
              <a:rPr lang="en-US" sz="1400" b="0" i="0" u="none" strike="noStrike" kern="0" cap="none" spc="0" baseline="0">
                <a:solidFill>
                  <a:srgbClr val="000000"/>
                </a:solidFill>
                <a:uFillTx/>
                <a:latin typeface="Roboto"/>
                <a:ea typeface="Roboto"/>
                <a:cs typeface="Roboto"/>
              </a:rPr>
              <a:t>*Presentation language matches the printed language in the test book</a:t>
            </a:r>
          </a:p>
          <a:p>
            <a:pPr marL="0" marR="0" lvl="0" indent="0" algn="l" defTabSz="914400" rtl="0" fontAlgn="auto" hangingPunct="1">
              <a:lnSpc>
                <a:spcPct val="100000"/>
              </a:lnSpc>
              <a:spcBef>
                <a:spcPts val="0"/>
              </a:spcBef>
              <a:spcAft>
                <a:spcPts val="0"/>
              </a:spcAft>
              <a:buNone/>
              <a:tabLst/>
              <a:defRPr sz="500" b="0" i="0" u="none" strike="noStrike" kern="0" cap="none" spc="0" baseline="0">
                <a:solidFill>
                  <a:srgbClr val="000000"/>
                </a:solidFill>
                <a:uFillTx/>
              </a:defRPr>
            </a:pPr>
            <a:r>
              <a:rPr lang="en-US" sz="1400" b="0" i="0" u="none" strike="noStrike" kern="0" cap="none" spc="0" baseline="0">
                <a:solidFill>
                  <a:srgbClr val="000000"/>
                </a:solidFill>
                <a:uFillTx/>
                <a:latin typeface="Roboto"/>
                <a:ea typeface="Roboto"/>
                <a:cs typeface="Roboto"/>
              </a:rPr>
              <a:t>**PBT – can locally provide for use with paper test books </a:t>
            </a:r>
          </a:p>
          <a:p>
            <a:pPr marL="34290" marR="0" lvl="0" indent="0" algn="l" defTabSz="914400" rtl="0" fontAlgn="auto" hangingPunct="1">
              <a:lnSpc>
                <a:spcPct val="100000"/>
              </a:lnSpc>
              <a:spcBef>
                <a:spcPts val="0"/>
              </a:spcBef>
              <a:spcAft>
                <a:spcPts val="0"/>
              </a:spcAft>
              <a:buNone/>
              <a:tabLst/>
              <a:defRPr sz="500" b="0" i="0" u="none" strike="noStrike" kern="0" cap="none" spc="0" baseline="0">
                <a:solidFill>
                  <a:srgbClr val="000000"/>
                </a:solidFill>
                <a:uFillTx/>
              </a:defRPr>
            </a:pPr>
            <a:endParaRPr lang="en-US" sz="700" b="0" i="0" u="none" strike="noStrike" kern="0" cap="none" spc="0" baseline="0">
              <a:solidFill>
                <a:srgbClr val="000000"/>
              </a:solidFill>
              <a:uFillTx/>
              <a:latin typeface="Roboto" pitchFamily="2"/>
              <a:ea typeface="Roboto" pitchFamily="2"/>
              <a:cs typeface="Roboto" pitchFamily="2"/>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8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364D55-C6C1-D1EE-C061-2500E977E64E}"/>
              </a:ext>
            </a:extLst>
          </p:cNvPr>
          <p:cNvSpPr txBox="1">
            <a:spLocks noGrp="1"/>
          </p:cNvSpPr>
          <p:nvPr>
            <p:ph type="title"/>
          </p:nvPr>
        </p:nvSpPr>
        <p:spPr>
          <a:xfrm>
            <a:off x="311700" y="105101"/>
            <a:ext cx="8504057" cy="741304"/>
          </a:xfrm>
        </p:spPr>
        <p:txBody>
          <a:bodyPr/>
          <a:lstStyle/>
          <a:p>
            <a:pPr lvl="0"/>
            <a:r>
              <a:rPr lang="en-US" sz="2800"/>
              <a:t>CMAS Accessibility Feature: Auditory Presentation</a:t>
            </a:r>
          </a:p>
        </p:txBody>
      </p:sp>
      <p:sp>
        <p:nvSpPr>
          <p:cNvPr id="3" name="Content Placeholder 1">
            <a:extLst>
              <a:ext uri="{FF2B5EF4-FFF2-40B4-BE49-F238E27FC236}">
                <a16:creationId xmlns:a16="http://schemas.microsoft.com/office/drawing/2014/main" id="{A4B39494-BC6C-504C-0B86-DED8AD54BE94}"/>
              </a:ext>
            </a:extLst>
          </p:cNvPr>
          <p:cNvSpPr txBox="1"/>
          <p:nvPr/>
        </p:nvSpPr>
        <p:spPr>
          <a:xfrm>
            <a:off x="263804" y="978197"/>
            <a:ext cx="8083789" cy="3741057"/>
          </a:xfrm>
          <a:prstGeom prst="rect">
            <a:avLst/>
          </a:prstGeom>
          <a:noFill/>
          <a:ln cap="flat">
            <a:noFill/>
          </a:ln>
        </p:spPr>
        <p:txBody>
          <a:bodyPr vert="horz" wrap="square" lIns="91421" tIns="91421" rIns="91421" bIns="91421" anchor="t" anchorCtr="0" compatLnSpc="1">
            <a:noAutofit/>
          </a:bodyPr>
          <a:lstStyle/>
          <a:p>
            <a:pPr marL="228600" marR="0" lvl="0" indent="-228600" algn="l" defTabSz="914400" rtl="0" fontAlgn="auto" hangingPunct="1">
              <a:lnSpc>
                <a:spcPct val="90000"/>
              </a:lnSpc>
              <a:spcBef>
                <a:spcPts val="100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800" b="0" i="0" u="none" strike="noStrike" kern="1200" cap="none" spc="0" baseline="0">
                <a:solidFill>
                  <a:srgbClr val="000000"/>
                </a:solidFill>
                <a:uFillTx/>
                <a:latin typeface="Roboto" pitchFamily="2"/>
                <a:ea typeface="Roboto" pitchFamily="2"/>
                <a:cs typeface="Roboto" pitchFamily="2"/>
              </a:rPr>
              <a:t>Available in Math, Science, and Social Studies when the language of auditory presentation matches the presented language (i.e., English or Spanish)</a:t>
            </a:r>
          </a:p>
          <a:p>
            <a:pPr marL="228600" marR="0" lvl="0" indent="-228600" algn="l" defTabSz="914400" rtl="0" fontAlgn="auto" hangingPunct="1">
              <a:lnSpc>
                <a:spcPct val="90000"/>
              </a:lnSpc>
              <a:spcBef>
                <a:spcPts val="100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800" b="0" i="0" u="none" strike="noStrike" kern="1200" cap="none" spc="0" baseline="0">
                <a:solidFill>
                  <a:srgbClr val="000000"/>
                </a:solidFill>
                <a:uFillTx/>
                <a:latin typeface="Roboto" pitchFamily="2"/>
                <a:ea typeface="Roboto" pitchFamily="2"/>
                <a:cs typeface="Roboto" pitchFamily="2"/>
              </a:rPr>
              <a:t>Students are assessed on the standards in the content area</a:t>
            </a:r>
          </a:p>
          <a:p>
            <a:pPr marL="228600" marR="0" lvl="0" indent="-228600" algn="l" defTabSz="914400" rtl="0" fontAlgn="auto" hangingPunct="1">
              <a:lnSpc>
                <a:spcPct val="90000"/>
              </a:lnSpc>
              <a:spcBef>
                <a:spcPts val="100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800" b="0" i="0" u="none" strike="noStrike" kern="1200" cap="none" spc="0" baseline="0">
                <a:solidFill>
                  <a:srgbClr val="000000"/>
                </a:solidFill>
                <a:uFillTx/>
                <a:latin typeface="Roboto" pitchFamily="2"/>
                <a:ea typeface="Roboto" pitchFamily="2"/>
                <a:cs typeface="Roboto" pitchFamily="2"/>
              </a:rPr>
              <a:t>Students are not assessed on how to use an accommodation or access an accommodation or accessibility feature</a:t>
            </a:r>
          </a:p>
          <a:p>
            <a:pPr marL="228600" marR="0" lvl="0" indent="-228600" algn="l" defTabSz="914400" rtl="0" fontAlgn="auto" hangingPunct="1">
              <a:lnSpc>
                <a:spcPct val="90000"/>
              </a:lnSpc>
              <a:spcBef>
                <a:spcPts val="100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800" b="0" i="0" u="none" strike="noStrike" kern="1200" cap="none" spc="0" baseline="0">
                <a:solidFill>
                  <a:srgbClr val="000000"/>
                </a:solidFill>
                <a:uFillTx/>
                <a:latin typeface="Roboto" pitchFamily="2"/>
                <a:ea typeface="Roboto" pitchFamily="2"/>
                <a:cs typeface="Roboto" pitchFamily="2"/>
              </a:rPr>
              <a:t>Available for students who use similar access strategies regularly during instruction</a:t>
            </a:r>
          </a:p>
          <a:p>
            <a:pPr marL="685800" marR="0" lvl="1" indent="-228600" algn="l" defTabSz="914400" rtl="0" fontAlgn="auto" hangingPunct="1">
              <a:lnSpc>
                <a:spcPct val="90000"/>
              </a:lnSpc>
              <a:spcBef>
                <a:spcPts val="50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600" b="0" i="0" u="none" strike="noStrike" kern="1200" cap="none" spc="0" baseline="0">
                <a:solidFill>
                  <a:srgbClr val="000000"/>
                </a:solidFill>
                <a:uFillTx/>
                <a:latin typeface="Roboto" pitchFamily="2"/>
                <a:ea typeface="Roboto" pitchFamily="2"/>
                <a:cs typeface="Roboto" pitchFamily="2"/>
              </a:rPr>
              <a:t>Students shall be practiced and proficient</a:t>
            </a:r>
          </a:p>
          <a:p>
            <a:pPr marL="685800" marR="0" lvl="1" indent="-228600" algn="l" defTabSz="914400" rtl="0" fontAlgn="auto" hangingPunct="1">
              <a:lnSpc>
                <a:spcPct val="90000"/>
              </a:lnSpc>
              <a:spcBef>
                <a:spcPts val="50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600" b="0" i="0" u="none" strike="noStrike" kern="1200" cap="none" spc="0" baseline="0">
                <a:solidFill>
                  <a:srgbClr val="000000"/>
                </a:solidFill>
                <a:uFillTx/>
                <a:latin typeface="Roboto" pitchFamily="2"/>
                <a:ea typeface="Roboto" pitchFamily="2"/>
                <a:cs typeface="Roboto" pitchFamily="2"/>
              </a:rPr>
              <a:t>Unfamiliar accommodations and  accessibility features can interfere with the student’s access to the assessment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17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AEE7D-53B7-66FD-668C-5393B228D71F}"/>
              </a:ext>
            </a:extLst>
          </p:cNvPr>
          <p:cNvSpPr txBox="1">
            <a:spLocks noGrp="1"/>
          </p:cNvSpPr>
          <p:nvPr>
            <p:ph type="title"/>
          </p:nvPr>
        </p:nvSpPr>
        <p:spPr>
          <a:xfrm>
            <a:off x="311700" y="105101"/>
            <a:ext cx="8609661" cy="741304"/>
          </a:xfrm>
        </p:spPr>
        <p:txBody>
          <a:bodyPr/>
          <a:lstStyle/>
          <a:p>
            <a:pPr lvl="0"/>
            <a:r>
              <a:rPr lang="en-US" sz="2800"/>
              <a:t>CMAS Auditory Presentation: Text-to-Speech (TTS)</a:t>
            </a:r>
          </a:p>
        </p:txBody>
      </p:sp>
      <p:sp>
        <p:nvSpPr>
          <p:cNvPr id="3" name="Text Placeholder 2">
            <a:extLst>
              <a:ext uri="{FF2B5EF4-FFF2-40B4-BE49-F238E27FC236}">
                <a16:creationId xmlns:a16="http://schemas.microsoft.com/office/drawing/2014/main" id="{827A6248-5A3F-E96C-120E-A244DF8F63CE}"/>
              </a:ext>
            </a:extLst>
          </p:cNvPr>
          <p:cNvSpPr txBox="1">
            <a:spLocks noGrp="1"/>
          </p:cNvSpPr>
          <p:nvPr>
            <p:ph type="body" idx="4294967295"/>
          </p:nvPr>
        </p:nvSpPr>
        <p:spPr>
          <a:xfrm>
            <a:off x="311700" y="1051468"/>
            <a:ext cx="8683444" cy="3323834"/>
          </a:xfrm>
        </p:spPr>
        <p:txBody>
          <a:bodyPr>
            <a:normAutofit fontScale="92500" lnSpcReduction="20000"/>
          </a:bodyPr>
          <a:lstStyle/>
          <a:p>
            <a:pPr lvl="0" indent="-330198">
              <a:lnSpc>
                <a:spcPct val="100000"/>
              </a:lnSpc>
              <a:buClr>
                <a:srgbClr val="000000"/>
              </a:buClr>
              <a:buSzPts val="1600"/>
              <a:buFont typeface="Wingdings" pitchFamily="2"/>
              <a:buChar char="§"/>
            </a:pPr>
            <a:r>
              <a:rPr lang="en-US" sz="1900" dirty="0">
                <a:solidFill>
                  <a:schemeClr val="tx1"/>
                </a:solidFill>
                <a:latin typeface="Roboto" panose="02000000000000000000" pitchFamily="2" charset="0"/>
                <a:ea typeface="Roboto" panose="02000000000000000000" pitchFamily="2" charset="0"/>
                <a:cs typeface="Roboto" panose="02000000000000000000" pitchFamily="2" charset="0"/>
              </a:rPr>
              <a:t>Math, Science, and Social Studies only</a:t>
            </a:r>
          </a:p>
          <a:p>
            <a:pPr lvl="0" indent="-330198">
              <a:lnSpc>
                <a:spcPct val="100000"/>
              </a:lnSpc>
              <a:buClr>
                <a:srgbClr val="000000"/>
              </a:buClr>
              <a:buSzPts val="1600"/>
              <a:buFont typeface="Wingdings" pitchFamily="2"/>
              <a:buChar char="§"/>
            </a:pPr>
            <a:r>
              <a:rPr lang="en-US" sz="1900" dirty="0">
                <a:solidFill>
                  <a:schemeClr val="tx1"/>
                </a:solidFill>
                <a:latin typeface="Roboto" panose="02000000000000000000" pitchFamily="2" charset="0"/>
                <a:ea typeface="Roboto" panose="02000000000000000000" pitchFamily="2" charset="0"/>
                <a:cs typeface="Roboto" panose="02000000000000000000" pitchFamily="2" charset="0"/>
              </a:rPr>
              <a:t>Matches the presented language (i.e., English or Spanish)</a:t>
            </a:r>
          </a:p>
          <a:p>
            <a:pPr lvl="0" indent="-330198">
              <a:lnSpc>
                <a:spcPct val="100000"/>
              </a:lnSpc>
              <a:buClr>
                <a:srgbClr val="000000"/>
              </a:buClr>
              <a:buSzPts val="1600"/>
              <a:buFont typeface="Wingdings" pitchFamily="2"/>
              <a:buChar char="§"/>
            </a:pPr>
            <a:r>
              <a:rPr lang="en-US" sz="1900" dirty="0">
                <a:solidFill>
                  <a:schemeClr val="tx1"/>
                </a:solidFill>
                <a:latin typeface="Roboto" panose="02000000000000000000" pitchFamily="2" charset="0"/>
                <a:ea typeface="Roboto" panose="02000000000000000000" pitchFamily="2" charset="0"/>
                <a:cs typeface="Roboto" panose="02000000000000000000" pitchFamily="2" charset="0"/>
              </a:rPr>
              <a:t>DO NOT assign to students “just in case” they might use it</a:t>
            </a:r>
          </a:p>
          <a:p>
            <a:pPr lvl="0" indent="-330198">
              <a:lnSpc>
                <a:spcPct val="100000"/>
              </a:lnSpc>
              <a:buClr>
                <a:srgbClr val="000000"/>
              </a:buClr>
              <a:buSzPts val="1600"/>
              <a:buFont typeface="Wingdings" pitchFamily="2"/>
              <a:buChar char="§"/>
            </a:pPr>
            <a:r>
              <a:rPr lang="en-US" sz="1900" dirty="0">
                <a:solidFill>
                  <a:schemeClr val="tx1"/>
                </a:solidFill>
                <a:latin typeface="Roboto" panose="02000000000000000000" pitchFamily="2" charset="0"/>
                <a:ea typeface="Roboto" panose="02000000000000000000" pitchFamily="2" charset="0"/>
                <a:cs typeface="Roboto" panose="02000000000000000000" pitchFamily="2" charset="0"/>
              </a:rPr>
              <a:t>Students will not benefit if they do not use TTS regularly during instruction and on local assessments</a:t>
            </a:r>
          </a:p>
          <a:p>
            <a:pPr lvl="0" indent="-330198">
              <a:lnSpc>
                <a:spcPct val="100000"/>
              </a:lnSpc>
              <a:buClr>
                <a:srgbClr val="000000"/>
              </a:buClr>
              <a:buSzPts val="1600"/>
              <a:buFont typeface="Wingdings" pitchFamily="2"/>
              <a:buChar char="§"/>
            </a:pPr>
            <a:r>
              <a:rPr lang="en-US" sz="1900" dirty="0">
                <a:solidFill>
                  <a:schemeClr val="tx1"/>
                </a:solidFill>
                <a:latin typeface="Roboto" panose="02000000000000000000" pitchFamily="2" charset="0"/>
                <a:ea typeface="Roboto" panose="02000000000000000000" pitchFamily="2" charset="0"/>
                <a:cs typeface="Roboto" panose="02000000000000000000" pitchFamily="2" charset="0"/>
              </a:rPr>
              <a:t>Students shall be familiar with the accessibility feature because they use it during daily instruction</a:t>
            </a:r>
          </a:p>
          <a:p>
            <a:pPr marL="914400" lvl="1" indent="-317497">
              <a:lnSpc>
                <a:spcPct val="100000"/>
              </a:lnSpc>
              <a:spcBef>
                <a:spcPts val="0"/>
              </a:spcBef>
              <a:buClr>
                <a:srgbClr val="000000"/>
              </a:buClr>
              <a:buSzPts val="1400"/>
              <a:buFont typeface="Wingdings" pitchFamily="2"/>
              <a:buChar char="§"/>
            </a:pPr>
            <a:r>
              <a:rPr lang="en-US" sz="1900" dirty="0">
                <a:solidFill>
                  <a:schemeClr val="tx1"/>
                </a:solidFill>
                <a:latin typeface="Roboto" panose="02000000000000000000" pitchFamily="2" charset="0"/>
                <a:ea typeface="Roboto" panose="02000000000000000000" pitchFamily="2" charset="0"/>
                <a:cs typeface="Roboto" panose="02000000000000000000" pitchFamily="2" charset="0"/>
              </a:rPr>
              <a:t>Students shall be practiced and proficient</a:t>
            </a:r>
          </a:p>
          <a:p>
            <a:pPr marL="914400" lvl="1" indent="-317497">
              <a:lnSpc>
                <a:spcPct val="100000"/>
              </a:lnSpc>
              <a:spcBef>
                <a:spcPts val="0"/>
              </a:spcBef>
              <a:buClr>
                <a:srgbClr val="000000"/>
              </a:buClr>
              <a:buSzPts val="1400"/>
              <a:buFont typeface="Wingdings" pitchFamily="2"/>
              <a:buChar char="§"/>
            </a:pPr>
            <a:r>
              <a:rPr lang="en-US" sz="1900" dirty="0">
                <a:solidFill>
                  <a:schemeClr val="tx1"/>
                </a:solidFill>
                <a:latin typeface="Roboto" panose="02000000000000000000" pitchFamily="2" charset="0"/>
                <a:ea typeface="Roboto" panose="02000000000000000000" pitchFamily="2" charset="0"/>
                <a:cs typeface="Roboto" panose="02000000000000000000" pitchFamily="2" charset="0"/>
              </a:rPr>
              <a:t>Unfamiliar features can cause confusion and/or be a distraction to</a:t>
            </a:r>
          </a:p>
          <a:p>
            <a:pPr marL="1371600" lvl="2" indent="-317497">
              <a:lnSpc>
                <a:spcPct val="100000"/>
              </a:lnSpc>
              <a:spcBef>
                <a:spcPts val="0"/>
              </a:spcBef>
              <a:buClr>
                <a:srgbClr val="000000"/>
              </a:buClr>
              <a:buSzPts val="1400"/>
              <a:buFont typeface="Wingdings" pitchFamily="2"/>
              <a:buChar char="§"/>
            </a:pPr>
            <a:r>
              <a:rPr lang="en-US" sz="1900" dirty="0">
                <a:solidFill>
                  <a:schemeClr val="tx1"/>
                </a:solidFill>
                <a:latin typeface="Roboto" panose="02000000000000000000" pitchFamily="2" charset="0"/>
                <a:ea typeface="Roboto" panose="02000000000000000000" pitchFamily="2" charset="0"/>
                <a:cs typeface="Roboto" panose="02000000000000000000" pitchFamily="2" charset="0"/>
              </a:rPr>
              <a:t>Student</a:t>
            </a:r>
          </a:p>
          <a:p>
            <a:pPr marL="1371600" lvl="2" indent="-317497">
              <a:lnSpc>
                <a:spcPct val="100000"/>
              </a:lnSpc>
              <a:spcBef>
                <a:spcPts val="0"/>
              </a:spcBef>
              <a:buClr>
                <a:srgbClr val="000000"/>
              </a:buClr>
              <a:buSzPts val="1400"/>
              <a:buFont typeface="Wingdings" pitchFamily="2"/>
              <a:buChar char="§"/>
            </a:pPr>
            <a:r>
              <a:rPr lang="en-US" sz="1900" dirty="0">
                <a:solidFill>
                  <a:schemeClr val="tx1"/>
                </a:solidFill>
                <a:latin typeface="Roboto" panose="02000000000000000000" pitchFamily="2" charset="0"/>
                <a:ea typeface="Roboto" panose="02000000000000000000" pitchFamily="2" charset="0"/>
                <a:cs typeface="Roboto" panose="02000000000000000000" pitchFamily="2" charset="0"/>
              </a:rPr>
              <a:t>Proctor</a:t>
            </a:r>
          </a:p>
          <a:p>
            <a:pPr marL="1371600" lvl="2" indent="-317497">
              <a:lnSpc>
                <a:spcPct val="100000"/>
              </a:lnSpc>
              <a:spcBef>
                <a:spcPts val="0"/>
              </a:spcBef>
              <a:buClr>
                <a:srgbClr val="000000"/>
              </a:buClr>
              <a:buSzPts val="1400"/>
              <a:buFont typeface="Wingdings" pitchFamily="2"/>
              <a:buChar char="§"/>
            </a:pPr>
            <a:r>
              <a:rPr lang="en-US" sz="1900" dirty="0">
                <a:solidFill>
                  <a:schemeClr val="tx1"/>
                </a:solidFill>
                <a:latin typeface="Roboto" panose="02000000000000000000" pitchFamily="2" charset="0"/>
                <a:ea typeface="Roboto" panose="02000000000000000000" pitchFamily="2" charset="0"/>
                <a:cs typeface="Roboto" panose="02000000000000000000" pitchFamily="2" charset="0"/>
              </a:rPr>
              <a:t>Other students in the testing environment</a:t>
            </a:r>
          </a:p>
          <a:p>
            <a:pPr marL="914400" lvl="1" indent="-317497">
              <a:lnSpc>
                <a:spcPct val="100000"/>
              </a:lnSpc>
              <a:spcBef>
                <a:spcPts val="0"/>
              </a:spcBef>
              <a:buClr>
                <a:srgbClr val="000000"/>
              </a:buClr>
              <a:buSzPts val="1400"/>
              <a:buFont typeface="Wingdings" pitchFamily="2"/>
              <a:buChar char="§"/>
            </a:pPr>
            <a:r>
              <a:rPr lang="en-US" sz="1900" dirty="0">
                <a:solidFill>
                  <a:schemeClr val="tx1"/>
                </a:solidFill>
                <a:latin typeface="Roboto" panose="02000000000000000000" pitchFamily="2" charset="0"/>
                <a:ea typeface="Roboto" panose="02000000000000000000" pitchFamily="2" charset="0"/>
                <a:cs typeface="Roboto" panose="02000000000000000000" pitchFamily="2" charset="0"/>
              </a:rPr>
              <a:t>Unfamiliar features can interfere with the student’s access to the assessment</a:t>
            </a:r>
          </a:p>
          <a:p>
            <a:pPr lvl="0" indent="-330198">
              <a:lnSpc>
                <a:spcPct val="95000"/>
              </a:lnSpc>
              <a:buClr>
                <a:srgbClr val="000000"/>
              </a:buClr>
              <a:buSzPts val="1600"/>
              <a:buFont typeface="Roboto"/>
            </a:pPr>
            <a:endParaRPr lang="en-US" sz="1000" dirty="0">
              <a:solidFill>
                <a:srgbClr val="000000"/>
              </a:solidFill>
              <a:latin typeface="Roboto" pitchFamily="2"/>
              <a:ea typeface="Roboto" pitchFamily="2"/>
              <a:cs typeface="Roboto" pitchFamily="2"/>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8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56892-47C7-6FCB-734B-6A52DA025ABD}"/>
              </a:ext>
            </a:extLst>
          </p:cNvPr>
          <p:cNvSpPr txBox="1">
            <a:spLocks noGrp="1"/>
          </p:cNvSpPr>
          <p:nvPr>
            <p:ph type="title"/>
          </p:nvPr>
        </p:nvSpPr>
        <p:spPr/>
        <p:txBody>
          <a:bodyPr/>
          <a:lstStyle/>
          <a:p>
            <a:pPr lvl="0"/>
            <a:r>
              <a:rPr lang="en-US" sz="2800"/>
              <a:t>CMAS Presentation Accommodations</a:t>
            </a:r>
          </a:p>
        </p:txBody>
      </p:sp>
      <p:sp>
        <p:nvSpPr>
          <p:cNvPr id="3" name="Content Placeholder 1">
            <a:extLst>
              <a:ext uri="{FF2B5EF4-FFF2-40B4-BE49-F238E27FC236}">
                <a16:creationId xmlns:a16="http://schemas.microsoft.com/office/drawing/2014/main" id="{866895E3-6E6F-DF7D-26E1-E2951D2728A1}"/>
              </a:ext>
            </a:extLst>
          </p:cNvPr>
          <p:cNvSpPr txBox="1"/>
          <p:nvPr/>
        </p:nvSpPr>
        <p:spPr>
          <a:xfrm>
            <a:off x="464103" y="963128"/>
            <a:ext cx="4523024" cy="3634922"/>
          </a:xfrm>
          <a:prstGeom prst="rect">
            <a:avLst/>
          </a:prstGeom>
          <a:noFill/>
          <a:ln cap="flat">
            <a:noFill/>
          </a:ln>
        </p:spPr>
        <p:txBody>
          <a:bodyPr vert="horz" wrap="square" lIns="91421" tIns="91421" rIns="91421" bIns="91421" anchor="t" anchorCtr="0" compatLnSpc="1">
            <a:normAutofit/>
          </a:bodyPr>
          <a:lstStyle/>
          <a:p>
            <a:pPr marL="228600" marR="0" lvl="0" indent="-228600" algn="l" defTabSz="914400" rtl="0" fontAlgn="auto" hangingPunct="1">
              <a:lnSpc>
                <a:spcPct val="100000"/>
              </a:lnSpc>
              <a:spcBef>
                <a:spcPts val="1000"/>
              </a:spcBef>
              <a:spcAft>
                <a:spcPts val="0"/>
              </a:spcAft>
              <a:buClr>
                <a:srgbClr val="000000"/>
              </a:buClr>
              <a:buSzPts val="1600"/>
              <a:buFont typeface="Wingdings" pitchFamily="2"/>
              <a:buChar char="§"/>
              <a:tabLst/>
              <a:defRPr sz="700" b="0" i="0" u="none" strike="noStrike" kern="0" cap="none" spc="0" baseline="0">
                <a:solidFill>
                  <a:srgbClr val="000000"/>
                </a:solidFill>
                <a:uFillTx/>
              </a:defRPr>
            </a:pPr>
            <a:r>
              <a:rPr lang="en-US" sz="1800" b="0" i="0" u="none" strike="noStrike" kern="1200" cap="none" spc="0" baseline="0">
                <a:solidFill>
                  <a:srgbClr val="000000"/>
                </a:solidFill>
                <a:uFillTx/>
                <a:latin typeface="Roboto" pitchFamily="2"/>
                <a:ea typeface="Roboto" pitchFamily="2"/>
                <a:cs typeface="Roboto" pitchFamily="2"/>
              </a:rPr>
              <a:t>Paper-based format (standard print)</a:t>
            </a:r>
          </a:p>
          <a:p>
            <a:pPr marL="228600" marR="0" lvl="0" indent="-228600" algn="l" defTabSz="914400" rtl="0" fontAlgn="auto" hangingPunct="1">
              <a:lnSpc>
                <a:spcPct val="100000"/>
              </a:lnSpc>
              <a:spcBef>
                <a:spcPts val="1000"/>
              </a:spcBef>
              <a:spcAft>
                <a:spcPts val="0"/>
              </a:spcAft>
              <a:buClr>
                <a:srgbClr val="000000"/>
              </a:buClr>
              <a:buSzPts val="1600"/>
              <a:buFont typeface="Wingdings" pitchFamily="2"/>
              <a:buChar char="§"/>
              <a:tabLst/>
              <a:defRPr sz="700" b="0" i="0" u="none" strike="noStrike" kern="0" cap="none" spc="0" baseline="0">
                <a:solidFill>
                  <a:srgbClr val="000000"/>
                </a:solidFill>
                <a:uFillTx/>
              </a:defRPr>
            </a:pPr>
            <a:r>
              <a:rPr lang="en-US" sz="1800" b="0" i="0" u="none" strike="noStrike" kern="1200" cap="none" spc="0" baseline="0">
                <a:solidFill>
                  <a:srgbClr val="000000"/>
                </a:solidFill>
                <a:uFillTx/>
                <a:latin typeface="Roboto" pitchFamily="2"/>
                <a:ea typeface="Roboto" pitchFamily="2"/>
                <a:cs typeface="Roboto" pitchFamily="2"/>
              </a:rPr>
              <a:t>Oral translation or human signer for </a:t>
            </a:r>
            <a:r>
              <a:rPr lang="en-US" sz="1800" b="0" i="1" u="none" strike="noStrike" kern="1200" cap="none" spc="0" baseline="0">
                <a:solidFill>
                  <a:srgbClr val="000000"/>
                </a:solidFill>
                <a:uFillTx/>
                <a:latin typeface="Roboto" pitchFamily="2"/>
                <a:ea typeface="Roboto" pitchFamily="2"/>
                <a:cs typeface="Roboto" pitchFamily="2"/>
              </a:rPr>
              <a:t>general administration directions </a:t>
            </a:r>
            <a:r>
              <a:rPr lang="en-US" sz="1800" b="0" i="0" u="none" strike="noStrike" kern="1200" cap="none" spc="0" baseline="0">
                <a:solidFill>
                  <a:srgbClr val="000000"/>
                </a:solidFill>
                <a:uFillTx/>
                <a:latin typeface="Roboto" pitchFamily="2"/>
                <a:ea typeface="Roboto" pitchFamily="2"/>
                <a:cs typeface="Roboto" pitchFamily="2"/>
              </a:rPr>
              <a:t>(SAY directions in TAMs)</a:t>
            </a:r>
          </a:p>
          <a:p>
            <a:pPr marL="228600" marR="0" lvl="0" indent="-228600" algn="l" defTabSz="914400" rtl="0" fontAlgn="auto" hangingPunct="1">
              <a:lnSpc>
                <a:spcPct val="100000"/>
              </a:lnSpc>
              <a:spcBef>
                <a:spcPts val="1000"/>
              </a:spcBef>
              <a:spcAft>
                <a:spcPts val="0"/>
              </a:spcAft>
              <a:buClr>
                <a:srgbClr val="000000"/>
              </a:buClr>
              <a:buSzPts val="1600"/>
              <a:buFont typeface="Wingdings" pitchFamily="2"/>
              <a:buChar char="§"/>
              <a:tabLst/>
              <a:defRPr sz="700" b="0" i="0" u="none" strike="noStrike" kern="0" cap="none" spc="0" baseline="0">
                <a:solidFill>
                  <a:srgbClr val="000000"/>
                </a:solidFill>
                <a:uFillTx/>
              </a:defRPr>
            </a:pPr>
            <a:r>
              <a:rPr lang="en-US" sz="1800" b="0" i="0" u="none" strike="noStrike" kern="1200" cap="none" spc="0" baseline="0">
                <a:solidFill>
                  <a:srgbClr val="000000"/>
                </a:solidFill>
                <a:uFillTx/>
                <a:latin typeface="Roboto" pitchFamily="2"/>
                <a:ea typeface="Roboto" pitchFamily="2"/>
                <a:cs typeface="Roboto" pitchFamily="2"/>
              </a:rPr>
              <a:t>Math, Science, and Social Studies only</a:t>
            </a:r>
          </a:p>
          <a:p>
            <a:pPr marL="685800" marR="0" lvl="1" indent="-228600" algn="l" defTabSz="914400" rtl="0" fontAlgn="auto" hangingPunct="1">
              <a:lnSpc>
                <a:spcPct val="100000"/>
              </a:lnSpc>
              <a:spcBef>
                <a:spcPts val="500"/>
              </a:spcBef>
              <a:spcAft>
                <a:spcPts val="0"/>
              </a:spcAft>
              <a:buClr>
                <a:srgbClr val="000000"/>
              </a:buClr>
              <a:buSzPts val="1400"/>
              <a:buFont typeface="Wingdings" pitchFamily="2"/>
              <a:buChar char="§"/>
              <a:tabLst/>
              <a:defRPr sz="700" b="0" i="0" u="none" strike="noStrike" kern="0" cap="none" spc="0" baseline="0">
                <a:solidFill>
                  <a:srgbClr val="000000"/>
                </a:solidFill>
                <a:uFillTx/>
              </a:defRPr>
            </a:pPr>
            <a:r>
              <a:rPr lang="en-US" sz="1800" b="0" i="0" u="none" strike="noStrike" kern="1200" cap="none" spc="0" baseline="0">
                <a:solidFill>
                  <a:srgbClr val="000000"/>
                </a:solidFill>
                <a:uFillTx/>
                <a:latin typeface="Roboto" pitchFamily="2"/>
                <a:ea typeface="Roboto" pitchFamily="2"/>
                <a:cs typeface="Roboto" pitchFamily="2"/>
              </a:rPr>
              <a:t>PBT/CBT Script Test Content for oral translation or human signer (test items and responses)</a:t>
            </a:r>
          </a:p>
        </p:txBody>
      </p:sp>
      <p:sp>
        <p:nvSpPr>
          <p:cNvPr id="4" name="Content Placeholder 1">
            <a:extLst>
              <a:ext uri="{FF2B5EF4-FFF2-40B4-BE49-F238E27FC236}">
                <a16:creationId xmlns:a16="http://schemas.microsoft.com/office/drawing/2014/main" id="{CB511E5A-D82F-AFA5-E36A-3F459784B853}"/>
              </a:ext>
            </a:extLst>
          </p:cNvPr>
          <p:cNvSpPr txBox="1"/>
          <p:nvPr/>
        </p:nvSpPr>
        <p:spPr>
          <a:xfrm>
            <a:off x="5492005" y="963128"/>
            <a:ext cx="3379146" cy="2765639"/>
          </a:xfrm>
          <a:prstGeom prst="rect">
            <a:avLst/>
          </a:prstGeom>
          <a:noFill/>
          <a:ln cap="flat">
            <a:noFill/>
          </a:ln>
        </p:spPr>
        <p:txBody>
          <a:bodyPr vert="horz" wrap="square" lIns="91421" tIns="91421" rIns="91421" bIns="91421" anchor="t" anchorCtr="0" compatLnSpc="1">
            <a:normAutofit/>
          </a:bodyPr>
          <a:lstStyle/>
          <a:p>
            <a:pPr marL="0" marR="0" lvl="0" indent="0" algn="l" defTabSz="914400" rtl="0" fontAlgn="auto" hangingPunct="1">
              <a:lnSpc>
                <a:spcPct val="100000"/>
              </a:lnSpc>
              <a:spcBef>
                <a:spcPts val="1000"/>
              </a:spcBef>
              <a:spcAft>
                <a:spcPts val="0"/>
              </a:spcAft>
              <a:buNone/>
              <a:tabLst/>
              <a:defRPr sz="1400" b="0" i="0" u="none" strike="noStrike" kern="0" cap="none" spc="0" baseline="0">
                <a:solidFill>
                  <a:srgbClr val="000000"/>
                </a:solidFill>
                <a:uFillTx/>
              </a:defRPr>
            </a:pPr>
            <a:r>
              <a:rPr lang="en-US" sz="1800" b="0" i="0" u="none" strike="noStrike" kern="1200" cap="none" spc="0" baseline="0">
                <a:solidFill>
                  <a:srgbClr val="000000"/>
                </a:solidFill>
                <a:uFillTx/>
                <a:latin typeface="Roboto" pitchFamily="2"/>
                <a:ea typeface="Roboto" pitchFamily="2"/>
                <a:cs typeface="Roboto" pitchFamily="2"/>
              </a:rPr>
              <a:t>Presentation accommodations for students with visual impairments:</a:t>
            </a:r>
          </a:p>
          <a:p>
            <a:pPr marL="228600" marR="0" lvl="0" indent="-228600" algn="l" defTabSz="914400" rtl="0" fontAlgn="auto" hangingPunct="1">
              <a:lnSpc>
                <a:spcPct val="100000"/>
              </a:lnSpc>
              <a:spcBef>
                <a:spcPts val="1000"/>
              </a:spcBef>
              <a:spcAft>
                <a:spcPts val="0"/>
              </a:spcAft>
              <a:buClr>
                <a:srgbClr val="000000"/>
              </a:buClr>
              <a:buSzPts val="1600"/>
              <a:buFont typeface="Wingdings" pitchFamily="2"/>
              <a:buChar char="§"/>
              <a:tabLst/>
              <a:defRPr sz="1400" b="0" i="0" u="none" strike="noStrike" kern="0" cap="none" spc="0" baseline="0">
                <a:solidFill>
                  <a:srgbClr val="000000"/>
                </a:solidFill>
                <a:uFillTx/>
              </a:defRPr>
            </a:pPr>
            <a:r>
              <a:rPr lang="en-US" sz="1800" b="0" i="0" u="none" strike="noStrike" kern="1200" cap="none" spc="0" baseline="0">
                <a:solidFill>
                  <a:srgbClr val="000000"/>
                </a:solidFill>
                <a:uFillTx/>
                <a:latin typeface="Roboto" pitchFamily="2"/>
                <a:ea typeface="Roboto" pitchFamily="2"/>
                <a:cs typeface="Roboto" pitchFamily="2"/>
              </a:rPr>
              <a:t>Large print</a:t>
            </a:r>
          </a:p>
          <a:p>
            <a:pPr marL="228600" marR="0" lvl="0" indent="-228600" algn="l" defTabSz="914400" rtl="0" fontAlgn="auto" hangingPunct="1">
              <a:lnSpc>
                <a:spcPct val="100000"/>
              </a:lnSpc>
              <a:spcBef>
                <a:spcPts val="1000"/>
              </a:spcBef>
              <a:spcAft>
                <a:spcPts val="0"/>
              </a:spcAft>
              <a:buClr>
                <a:srgbClr val="000000"/>
              </a:buClr>
              <a:buSzPts val="1600"/>
              <a:buFont typeface="Wingdings" pitchFamily="2"/>
              <a:buChar char="§"/>
              <a:tabLst/>
              <a:defRPr sz="1400" b="0" i="0" u="none" strike="noStrike" kern="0" cap="none" spc="0" baseline="0">
                <a:solidFill>
                  <a:srgbClr val="000000"/>
                </a:solidFill>
                <a:uFillTx/>
              </a:defRPr>
            </a:pPr>
            <a:r>
              <a:rPr lang="en-US" sz="1800" b="0" i="0" u="none" strike="noStrike" kern="1200" cap="none" spc="0" baseline="0">
                <a:solidFill>
                  <a:srgbClr val="000000"/>
                </a:solidFill>
                <a:uFillTx/>
                <a:latin typeface="Roboto" pitchFamily="2"/>
                <a:ea typeface="Roboto" pitchFamily="2"/>
                <a:cs typeface="Roboto" pitchFamily="2"/>
              </a:rPr>
              <a:t>Braille</a:t>
            </a:r>
            <a:endParaRPr lang="en-US" sz="1800" b="0" i="0" u="none" strike="noStrike" kern="1200" cap="none" spc="0" baseline="0">
              <a:solidFill>
                <a:srgbClr val="FF0000"/>
              </a:solidFill>
              <a:uFillTx/>
              <a:latin typeface="Roboto" pitchFamily="2"/>
              <a:ea typeface="Roboto" pitchFamily="2"/>
              <a:cs typeface="Roboto" pitchFamily="2"/>
            </a:endParaRPr>
          </a:p>
          <a:p>
            <a:pPr marL="228600" marR="0" lvl="0" indent="-228600" algn="l" defTabSz="914400" rtl="0" fontAlgn="auto" hangingPunct="1">
              <a:lnSpc>
                <a:spcPct val="100000"/>
              </a:lnSpc>
              <a:spcBef>
                <a:spcPts val="1000"/>
              </a:spcBef>
              <a:spcAft>
                <a:spcPts val="0"/>
              </a:spcAft>
              <a:buClr>
                <a:srgbClr val="000000"/>
              </a:buClr>
              <a:buSzPts val="1600"/>
              <a:buFont typeface="Wingdings" pitchFamily="2"/>
              <a:buChar char="§"/>
              <a:tabLst/>
              <a:defRPr sz="1400" b="0" i="0" u="none" strike="noStrike" kern="0" cap="none" spc="0" baseline="0">
                <a:solidFill>
                  <a:srgbClr val="000000"/>
                </a:solidFill>
                <a:uFillTx/>
              </a:defRPr>
            </a:pPr>
            <a:r>
              <a:rPr lang="en-US" sz="1800" b="0" i="0" u="none" strike="noStrike" kern="1200" cap="none" spc="0" baseline="0">
                <a:solidFill>
                  <a:srgbClr val="000000"/>
                </a:solidFill>
                <a:uFillTx/>
                <a:latin typeface="Roboto" pitchFamily="2"/>
                <a:ea typeface="Roboto" pitchFamily="2"/>
                <a:cs typeface="Roboto" pitchFamily="2"/>
              </a:rPr>
              <a:t>Assistive technology (AT) form</a:t>
            </a:r>
          </a:p>
          <a:p>
            <a:pPr marL="228600" marR="0" lvl="0" indent="-228600" algn="l" defTabSz="914400" rtl="0" fontAlgn="auto" hangingPunct="1">
              <a:lnSpc>
                <a:spcPct val="100000"/>
              </a:lnSpc>
              <a:spcBef>
                <a:spcPts val="1000"/>
              </a:spcBef>
              <a:spcAft>
                <a:spcPts val="0"/>
              </a:spcAft>
              <a:buClr>
                <a:srgbClr val="000000"/>
              </a:buClr>
              <a:buSzPts val="1600"/>
              <a:buFont typeface="Wingdings" pitchFamily="2"/>
              <a:buChar char="§"/>
              <a:tabLst/>
              <a:defRPr sz="1400" b="0" i="0" u="none" strike="noStrike" kern="0" cap="none" spc="0" baseline="0">
                <a:solidFill>
                  <a:srgbClr val="000000"/>
                </a:solidFill>
                <a:uFillTx/>
              </a:defRPr>
            </a:pPr>
            <a:endParaRPr lang="en-US" sz="3200" b="0" i="0" u="none" strike="noStrike" kern="1200" cap="none" spc="0" baseline="0">
              <a:solidFill>
                <a:srgbClr val="000000"/>
              </a:solidFill>
              <a:uFillTx/>
              <a:latin typeface="Roboto" pitchFamily="2"/>
              <a:ea typeface="Roboto" pitchFamily="2"/>
              <a:cs typeface="Roboto" pitchFamily="2"/>
            </a:endParaRPr>
          </a:p>
        </p:txBody>
      </p:sp>
      <p:sp>
        <p:nvSpPr>
          <p:cNvPr id="5" name="Content Placeholder 1">
            <a:extLst>
              <a:ext uri="{FF2B5EF4-FFF2-40B4-BE49-F238E27FC236}">
                <a16:creationId xmlns:a16="http://schemas.microsoft.com/office/drawing/2014/main" id="{D1D9B71B-28A8-54CF-A878-27AC3E54097A}"/>
              </a:ext>
            </a:extLst>
          </p:cNvPr>
          <p:cNvSpPr txBox="1"/>
          <p:nvPr/>
        </p:nvSpPr>
        <p:spPr>
          <a:xfrm>
            <a:off x="580442" y="4428878"/>
            <a:ext cx="7295192" cy="609520"/>
          </a:xfrm>
          <a:prstGeom prst="rect">
            <a:avLst/>
          </a:prstGeom>
          <a:solidFill>
            <a:srgbClr val="BC7CE4"/>
          </a:solidFill>
          <a:ln cap="flat">
            <a:noFill/>
          </a:ln>
        </p:spPr>
        <p:txBody>
          <a:bodyPr vert="horz" wrap="square" lIns="91421" tIns="91421" rIns="91421" bIns="91421" anchor="t" anchorCtr="0" compatLnSpc="1">
            <a:normAutofit fontScale="92500" lnSpcReduction="10000"/>
          </a:bodyPr>
          <a:lstStyle/>
          <a:p>
            <a:pPr marL="0" marR="0" lvl="0" indent="0" algn="l" defTabSz="914400" rtl="0" fontAlgn="auto" hangingPunct="1">
              <a:lnSpc>
                <a:spcPct val="100000"/>
              </a:lnSpc>
              <a:spcBef>
                <a:spcPts val="0"/>
              </a:spcBef>
              <a:spcAft>
                <a:spcPts val="0"/>
              </a:spcAft>
              <a:buNone/>
              <a:tabLst/>
              <a:defRPr sz="500" b="0" i="0" u="none" strike="noStrike" kern="0" cap="none" spc="0" baseline="0">
                <a:solidFill>
                  <a:srgbClr val="000000"/>
                </a:solidFill>
                <a:uFillTx/>
              </a:defRPr>
            </a:pPr>
            <a:r>
              <a:rPr lang="en-US" sz="1600" b="0" i="0" u="none" strike="noStrike" kern="1200" cap="none" spc="0" baseline="0">
                <a:solidFill>
                  <a:srgbClr val="000000"/>
                </a:solidFill>
                <a:uFillTx/>
                <a:latin typeface="Roboto" pitchFamily="2"/>
                <a:ea typeface="Roboto" pitchFamily="2"/>
                <a:cs typeface="Roboto" pitchFamily="2"/>
              </a:rPr>
              <a:t>*Any modification of the assessment is a misadministration and will result in an invalid score.</a:t>
            </a:r>
          </a:p>
          <a:p>
            <a:pPr marL="0" marR="0" lvl="0" indent="0" algn="l" defTabSz="914400" rtl="0" fontAlgn="auto" hangingPunct="1">
              <a:lnSpc>
                <a:spcPct val="70000"/>
              </a:lnSpc>
              <a:spcBef>
                <a:spcPts val="1000"/>
              </a:spcBef>
              <a:spcAft>
                <a:spcPts val="0"/>
              </a:spcAft>
              <a:buNone/>
              <a:tabLst/>
              <a:defRPr sz="500" b="0" i="0" u="none" strike="noStrike" kern="0" cap="none" spc="0" baseline="0">
                <a:solidFill>
                  <a:srgbClr val="000000"/>
                </a:solidFill>
                <a:uFillTx/>
              </a:defRPr>
            </a:pPr>
            <a:endParaRPr lang="en-US" sz="400" b="0" i="0" u="none" strike="noStrike" kern="1200" cap="none" spc="0" baseline="0">
              <a:solidFill>
                <a:srgbClr val="000000"/>
              </a:solidFill>
              <a:uFillTx/>
              <a:latin typeface="Arial"/>
            </a:endParaRPr>
          </a:p>
          <a:p>
            <a:pPr marL="228600" marR="0" lvl="0" indent="-228600" algn="l" defTabSz="914400" rtl="0" fontAlgn="auto" hangingPunct="1">
              <a:lnSpc>
                <a:spcPct val="70000"/>
              </a:lnSpc>
              <a:spcBef>
                <a:spcPts val="1000"/>
              </a:spcBef>
              <a:spcAft>
                <a:spcPts val="0"/>
              </a:spcAft>
              <a:buClr>
                <a:srgbClr val="000000"/>
              </a:buClr>
              <a:buSzPts val="1600"/>
              <a:buFont typeface="Arial" pitchFamily="34"/>
              <a:buChar char="•"/>
              <a:tabLst/>
              <a:defRPr sz="500" b="0" i="0" u="none" strike="noStrike" kern="0" cap="none" spc="0" baseline="0">
                <a:solidFill>
                  <a:srgbClr val="000000"/>
                </a:solidFill>
                <a:uFillTx/>
              </a:defRPr>
            </a:pPr>
            <a:endParaRPr lang="en-US" sz="700" b="0" i="0" u="none" strike="noStrike" kern="1200" cap="none" spc="0" baseline="0">
              <a:solidFill>
                <a:srgbClr val="000000"/>
              </a:solidFill>
              <a:uFillTx/>
              <a:latin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18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63772-FF65-E823-F8BE-48896CF89BC0}"/>
              </a:ext>
            </a:extLst>
          </p:cNvPr>
          <p:cNvSpPr txBox="1">
            <a:spLocks noGrp="1"/>
          </p:cNvSpPr>
          <p:nvPr>
            <p:ph type="title"/>
          </p:nvPr>
        </p:nvSpPr>
        <p:spPr/>
        <p:txBody>
          <a:bodyPr/>
          <a:lstStyle/>
          <a:p>
            <a:pPr lvl="0"/>
            <a:r>
              <a:rPr lang="en-US" sz="2800"/>
              <a:t>CMAS Paper-Based Accommodation</a:t>
            </a:r>
          </a:p>
        </p:txBody>
      </p:sp>
      <p:sp>
        <p:nvSpPr>
          <p:cNvPr id="3" name="Text Placeholder 2">
            <a:extLst>
              <a:ext uri="{FF2B5EF4-FFF2-40B4-BE49-F238E27FC236}">
                <a16:creationId xmlns:a16="http://schemas.microsoft.com/office/drawing/2014/main" id="{79AA5565-467C-CB72-6C27-CF98D41EA73F}"/>
              </a:ext>
            </a:extLst>
          </p:cNvPr>
          <p:cNvSpPr txBox="1">
            <a:spLocks noGrp="1"/>
          </p:cNvSpPr>
          <p:nvPr>
            <p:ph type="body" idx="4294967295"/>
          </p:nvPr>
        </p:nvSpPr>
        <p:spPr>
          <a:xfrm>
            <a:off x="311700" y="1152473"/>
            <a:ext cx="7792544" cy="3034802"/>
          </a:xfrm>
        </p:spPr>
        <p:txBody>
          <a:bodyPr/>
          <a:lstStyle/>
          <a:p>
            <a:pPr marL="127001" lvl="0" indent="0">
              <a:buNone/>
            </a:pPr>
            <a:r>
              <a:rPr lang="en-US">
                <a:solidFill>
                  <a:srgbClr val="000000"/>
                </a:solidFill>
                <a:latin typeface="Roboto"/>
                <a:ea typeface="Roboto"/>
                <a:cs typeface="Roboto"/>
              </a:rPr>
              <a:t>Students who qualify for the paper-based format must have:</a:t>
            </a:r>
          </a:p>
          <a:p>
            <a:pPr lvl="0" indent="-330198">
              <a:buClr>
                <a:srgbClr val="000000"/>
              </a:buClr>
              <a:buSzPts val="1600"/>
              <a:buFont typeface="Roboto"/>
            </a:pPr>
            <a:r>
              <a:rPr lang="en-US">
                <a:solidFill>
                  <a:srgbClr val="000000"/>
                </a:solidFill>
                <a:latin typeface="Roboto"/>
                <a:ea typeface="Roboto"/>
                <a:cs typeface="Roboto"/>
              </a:rPr>
              <a:t>an active IEP/504 plan</a:t>
            </a:r>
          </a:p>
          <a:p>
            <a:pPr lvl="0" indent="-330198">
              <a:buClr>
                <a:srgbClr val="000000"/>
              </a:buClr>
              <a:buSzPts val="1600"/>
              <a:buFont typeface="Roboto"/>
            </a:pPr>
            <a:r>
              <a:rPr lang="en-US">
                <a:solidFill>
                  <a:srgbClr val="000000"/>
                </a:solidFill>
                <a:latin typeface="Roboto"/>
                <a:ea typeface="Roboto"/>
                <a:cs typeface="Roboto"/>
              </a:rPr>
              <a:t>a documented disability that directly impacts their access to computerized technology and therefore prevents their access to the digital assessment</a:t>
            </a:r>
          </a:p>
          <a:p>
            <a:pPr marL="914400" lvl="1" indent="-317497">
              <a:lnSpc>
                <a:spcPct val="115000"/>
              </a:lnSpc>
              <a:spcBef>
                <a:spcPts val="0"/>
              </a:spcBef>
              <a:buClr>
                <a:srgbClr val="000000"/>
              </a:buClr>
              <a:buSzPts val="1400"/>
              <a:buFont typeface="Roboto"/>
              <a:buChar char="○"/>
            </a:pPr>
            <a:r>
              <a:rPr lang="en-US" sz="1800" kern="0">
                <a:latin typeface="Roboto"/>
                <a:ea typeface="Roboto"/>
                <a:cs typeface="Roboto"/>
              </a:rPr>
              <a:t>e.g., epilepsy, other seizure disorder, neurological disorder that prevents access to computerized technology, etc.</a:t>
            </a:r>
          </a:p>
          <a:p>
            <a:pPr marL="596902" lvl="1" indent="0">
              <a:lnSpc>
                <a:spcPct val="115000"/>
              </a:lnSpc>
              <a:spcBef>
                <a:spcPts val="0"/>
              </a:spcBef>
              <a:buNone/>
            </a:pPr>
            <a:r>
              <a:rPr lang="en-US" sz="1400" kern="0">
                <a:latin typeface="Roboto"/>
                <a:ea typeface="Roboto"/>
                <a:cs typeface="Roboto"/>
              </a:rPr>
              <a:t>					</a:t>
            </a:r>
            <a:r>
              <a:rPr lang="en-US" sz="1200" kern="0">
                <a:latin typeface="Roboto"/>
                <a:ea typeface="Roboto"/>
                <a:cs typeface="Roboto"/>
              </a:rPr>
              <a:t>HB 25-1278</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9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2E07F-562A-8E0F-21F4-12D4477C1E76}"/>
              </a:ext>
            </a:extLst>
          </p:cNvPr>
          <p:cNvSpPr txBox="1">
            <a:spLocks noGrp="1"/>
          </p:cNvSpPr>
          <p:nvPr>
            <p:ph type="title"/>
          </p:nvPr>
        </p:nvSpPr>
        <p:spPr/>
        <p:txBody>
          <a:bodyPr/>
          <a:lstStyle/>
          <a:p>
            <a:pPr lvl="0"/>
            <a:r>
              <a:rPr lang="en-US" sz="2800"/>
              <a:t>CMAS Accommodations for Students with Visual Impairments</a:t>
            </a:r>
          </a:p>
        </p:txBody>
      </p:sp>
      <p:sp>
        <p:nvSpPr>
          <p:cNvPr id="3" name="Content Placeholder 1">
            <a:extLst>
              <a:ext uri="{FF2B5EF4-FFF2-40B4-BE49-F238E27FC236}">
                <a16:creationId xmlns:a16="http://schemas.microsoft.com/office/drawing/2014/main" id="{83DE5117-FD97-D0BA-B218-0671DC854FF7}"/>
              </a:ext>
            </a:extLst>
          </p:cNvPr>
          <p:cNvSpPr txBox="1"/>
          <p:nvPr/>
        </p:nvSpPr>
        <p:spPr>
          <a:xfrm>
            <a:off x="359843" y="901049"/>
            <a:ext cx="4031397" cy="3480197"/>
          </a:xfrm>
          <a:prstGeom prst="rect">
            <a:avLst/>
          </a:prstGeom>
          <a:noFill/>
          <a:ln cap="flat">
            <a:noFill/>
          </a:ln>
        </p:spPr>
        <p:txBody>
          <a:bodyPr vert="horz" wrap="square" lIns="91421" tIns="91421" rIns="91421" bIns="91421" anchor="t" anchorCtr="0" compatLnSpc="1">
            <a:normAutofit/>
          </a:bodyPr>
          <a:lstStyle/>
          <a:p>
            <a:pPr marL="228600" marR="0" lvl="0" indent="-228600" algn="l" defTabSz="914400" rtl="0" fontAlgn="auto" hangingPunct="1">
              <a:lnSpc>
                <a:spcPct val="90000"/>
              </a:lnSpc>
              <a:spcBef>
                <a:spcPts val="100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800" b="0" i="0" u="none" strike="noStrike" kern="1200" cap="none" spc="0" baseline="0">
                <a:solidFill>
                  <a:srgbClr val="000000"/>
                </a:solidFill>
                <a:uFillTx/>
                <a:latin typeface="Roboto" pitchFamily="2"/>
                <a:ea typeface="Roboto" pitchFamily="2"/>
                <a:cs typeface="Roboto" pitchFamily="2"/>
              </a:rPr>
              <a:t>Zoom (CBT – accessibility feature)</a:t>
            </a:r>
          </a:p>
          <a:p>
            <a:pPr marL="685800" marR="0" lvl="1" indent="-228600" algn="l" defTabSz="914400" rtl="0" fontAlgn="auto" hangingPunct="1">
              <a:lnSpc>
                <a:spcPct val="90000"/>
              </a:lnSpc>
              <a:spcBef>
                <a:spcPts val="50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800" b="0" i="0" u="none" strike="noStrike" kern="1200" cap="none" spc="0" baseline="0">
                <a:solidFill>
                  <a:srgbClr val="000000"/>
                </a:solidFill>
                <a:uFillTx/>
                <a:latin typeface="Roboto" pitchFamily="2"/>
                <a:ea typeface="Roboto" pitchFamily="2"/>
                <a:cs typeface="Roboto" pitchFamily="2"/>
              </a:rPr>
              <a:t>300 times larger</a:t>
            </a:r>
          </a:p>
          <a:p>
            <a:pPr marL="228600" marR="0" lvl="0" indent="-228600" algn="l" defTabSz="914400" rtl="0" fontAlgn="auto" hangingPunct="1">
              <a:lnSpc>
                <a:spcPct val="90000"/>
              </a:lnSpc>
              <a:spcBef>
                <a:spcPts val="100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800" b="0" i="0" u="none" strike="noStrike" kern="1200" cap="none" spc="0" baseline="0">
                <a:solidFill>
                  <a:srgbClr val="000000"/>
                </a:solidFill>
                <a:uFillTx/>
                <a:latin typeface="Roboto" pitchFamily="2"/>
                <a:ea typeface="Roboto" pitchFamily="2"/>
                <a:cs typeface="Roboto" pitchFamily="2"/>
              </a:rPr>
              <a:t>Large print – paper*</a:t>
            </a:r>
          </a:p>
          <a:p>
            <a:pPr marL="685800" marR="0" lvl="1" indent="-228600" algn="l" defTabSz="914400" rtl="0" fontAlgn="auto" hangingPunct="1">
              <a:lnSpc>
                <a:spcPct val="90000"/>
              </a:lnSpc>
              <a:spcBef>
                <a:spcPts val="50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800" b="0" i="0" u="none" strike="noStrike" kern="1200" cap="none" spc="0" baseline="0">
                <a:solidFill>
                  <a:srgbClr val="000000"/>
                </a:solidFill>
                <a:uFillTx/>
                <a:latin typeface="Roboto" pitchFamily="2"/>
                <a:ea typeface="Roboto" pitchFamily="2"/>
                <a:cs typeface="Roboto" pitchFamily="2"/>
              </a:rPr>
              <a:t>18-point font</a:t>
            </a:r>
          </a:p>
          <a:p>
            <a:pPr marL="685800" marR="0" lvl="1" indent="-228600" algn="l" defTabSz="914400" rtl="0" fontAlgn="auto" hangingPunct="1">
              <a:lnSpc>
                <a:spcPct val="90000"/>
              </a:lnSpc>
              <a:spcBef>
                <a:spcPts val="50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800" b="0" i="0" u="none" strike="noStrike" kern="1200" cap="none" spc="0" baseline="0">
                <a:solidFill>
                  <a:srgbClr val="000000"/>
                </a:solidFill>
                <a:uFillTx/>
                <a:latin typeface="Roboto" pitchFamily="2"/>
                <a:ea typeface="Roboto" pitchFamily="2"/>
                <a:cs typeface="Roboto" pitchFamily="2"/>
              </a:rPr>
              <a:t>14x18</a:t>
            </a:r>
          </a:p>
          <a:p>
            <a:pPr marL="274320" marR="0" lvl="1" indent="0" algn="l" defTabSz="914400" rtl="0" fontAlgn="auto" hangingPunct="1">
              <a:lnSpc>
                <a:spcPct val="90000"/>
              </a:lnSpc>
              <a:spcBef>
                <a:spcPts val="500"/>
              </a:spcBef>
              <a:spcAft>
                <a:spcPts val="0"/>
              </a:spcAft>
              <a:buNone/>
              <a:tabLst/>
              <a:defRPr sz="1800" b="0" i="0" u="none" strike="noStrike" kern="0" cap="none" spc="0" baseline="0">
                <a:solidFill>
                  <a:srgbClr val="000000"/>
                </a:solidFill>
                <a:uFillTx/>
              </a:defRPr>
            </a:pPr>
            <a:endParaRPr lang="en-US" sz="2400" b="1" i="0" u="none" strike="noStrike" kern="1200" cap="none" spc="0" baseline="0">
              <a:solidFill>
                <a:srgbClr val="000000"/>
              </a:solidFill>
              <a:uFillTx/>
              <a:latin typeface="Roboto" pitchFamily="2"/>
              <a:ea typeface="Roboto" pitchFamily="2"/>
              <a:cs typeface="Roboto" pitchFamily="2"/>
            </a:endParaRPr>
          </a:p>
        </p:txBody>
      </p:sp>
      <p:sp>
        <p:nvSpPr>
          <p:cNvPr id="4" name="Content Placeholder 1">
            <a:extLst>
              <a:ext uri="{FF2B5EF4-FFF2-40B4-BE49-F238E27FC236}">
                <a16:creationId xmlns:a16="http://schemas.microsoft.com/office/drawing/2014/main" id="{14C6C63B-8338-62DB-9814-E14A0DF41E93}"/>
              </a:ext>
            </a:extLst>
          </p:cNvPr>
          <p:cNvSpPr txBox="1"/>
          <p:nvPr/>
        </p:nvSpPr>
        <p:spPr>
          <a:xfrm>
            <a:off x="4619850" y="901049"/>
            <a:ext cx="4266060" cy="3384697"/>
          </a:xfrm>
          <a:prstGeom prst="rect">
            <a:avLst/>
          </a:prstGeom>
          <a:noFill/>
          <a:ln cap="flat">
            <a:noFill/>
          </a:ln>
        </p:spPr>
        <p:txBody>
          <a:bodyPr vert="horz" wrap="square" lIns="91421" tIns="91421" rIns="91421" bIns="91421" anchor="t" anchorCtr="0" compatLnSpc="1">
            <a:normAutofit/>
          </a:bodyPr>
          <a:lstStyle/>
          <a:p>
            <a:pPr marL="228600" marR="0" lvl="0" indent="-228600" algn="l" defTabSz="914400" rtl="0" fontAlgn="auto" hangingPunct="1">
              <a:lnSpc>
                <a:spcPct val="70000"/>
              </a:lnSpc>
              <a:spcBef>
                <a:spcPts val="1000"/>
              </a:spcBef>
              <a:spcAft>
                <a:spcPts val="0"/>
              </a:spcAft>
              <a:buClr>
                <a:srgbClr val="000000"/>
              </a:buClr>
              <a:buSzPts val="1600"/>
              <a:buFont typeface="Wingdings" pitchFamily="2"/>
              <a:buChar char="§"/>
              <a:tabLst/>
              <a:defRPr sz="1700" b="0" i="0" u="none" strike="noStrike" kern="0" cap="none" spc="0" baseline="0">
                <a:solidFill>
                  <a:srgbClr val="000000"/>
                </a:solidFill>
                <a:uFillTx/>
              </a:defRPr>
            </a:pPr>
            <a:r>
              <a:rPr lang="en-US" sz="1700" b="0" i="0" u="none" strike="noStrike" kern="1200" cap="none" spc="0" baseline="0">
                <a:solidFill>
                  <a:srgbClr val="000000"/>
                </a:solidFill>
                <a:uFillTx/>
                <a:latin typeface="Roboto"/>
                <a:ea typeface="Roboto"/>
                <a:cs typeface="Roboto"/>
              </a:rPr>
              <a:t>Braille</a:t>
            </a:r>
          </a:p>
          <a:p>
            <a:pPr marL="685800" marR="0" lvl="1" indent="-228600" algn="l" defTabSz="914400" rtl="0" fontAlgn="auto" hangingPunct="1">
              <a:lnSpc>
                <a:spcPct val="70000"/>
              </a:lnSpc>
              <a:spcBef>
                <a:spcPts val="500"/>
              </a:spcBef>
              <a:spcAft>
                <a:spcPts val="0"/>
              </a:spcAft>
              <a:buClr>
                <a:srgbClr val="000000"/>
              </a:buClr>
              <a:buSzPts val="1400"/>
              <a:buFont typeface="Wingdings" pitchFamily="2"/>
              <a:buChar char="§"/>
              <a:tabLst/>
              <a:defRPr sz="1700" b="0" i="0" u="none" strike="noStrike" kern="0" cap="none" spc="0" baseline="0">
                <a:solidFill>
                  <a:srgbClr val="000000"/>
                </a:solidFill>
                <a:uFillTx/>
              </a:defRPr>
            </a:pPr>
            <a:r>
              <a:rPr lang="en-US" sz="1700" b="0" i="0" u="none" strike="noStrike" kern="1200" cap="none" spc="0" baseline="0">
                <a:solidFill>
                  <a:srgbClr val="000000"/>
                </a:solidFill>
                <a:uFillTx/>
                <a:latin typeface="Roboto"/>
                <a:ea typeface="Roboto"/>
                <a:cs typeface="Roboto"/>
              </a:rPr>
              <a:t>UEB (for ELA and Social Studies)</a:t>
            </a:r>
          </a:p>
          <a:p>
            <a:pPr marL="685800" marR="0" lvl="1" indent="-228600" algn="l" defTabSz="914400" rtl="0" fontAlgn="auto" hangingPunct="1">
              <a:lnSpc>
                <a:spcPct val="70000"/>
              </a:lnSpc>
              <a:spcBef>
                <a:spcPts val="500"/>
              </a:spcBef>
              <a:spcAft>
                <a:spcPts val="0"/>
              </a:spcAft>
              <a:buClr>
                <a:srgbClr val="000000"/>
              </a:buClr>
              <a:buSzPts val="1400"/>
              <a:buFont typeface="Wingdings" pitchFamily="2"/>
              <a:buChar char="§"/>
              <a:tabLst/>
              <a:defRPr sz="1700" b="0" i="0" u="none" strike="noStrike" kern="0" cap="none" spc="0" baseline="0">
                <a:solidFill>
                  <a:srgbClr val="000000"/>
                </a:solidFill>
                <a:uFillTx/>
              </a:defRPr>
            </a:pPr>
            <a:r>
              <a:rPr lang="en-US" sz="1700" b="0" i="0" u="none" strike="noStrike" kern="1200" cap="none" spc="0" baseline="0">
                <a:solidFill>
                  <a:srgbClr val="000000"/>
                </a:solidFill>
                <a:uFillTx/>
                <a:latin typeface="Roboto"/>
                <a:ea typeface="Roboto"/>
                <a:cs typeface="Roboto"/>
              </a:rPr>
              <a:t>UEB with Nemeth (for math and science)</a:t>
            </a:r>
          </a:p>
          <a:p>
            <a:pPr marL="685800" marR="0" lvl="1" indent="-228600" algn="l" defTabSz="914400" rtl="0" fontAlgn="auto" hangingPunct="1">
              <a:lnSpc>
                <a:spcPct val="70000"/>
              </a:lnSpc>
              <a:spcBef>
                <a:spcPts val="500"/>
              </a:spcBef>
              <a:spcAft>
                <a:spcPts val="0"/>
              </a:spcAft>
              <a:buClr>
                <a:srgbClr val="000000"/>
              </a:buClr>
              <a:buSzPts val="1400"/>
              <a:buFont typeface="Wingdings" pitchFamily="2"/>
              <a:buChar char="§"/>
              <a:tabLst/>
              <a:defRPr sz="1700" b="0" i="0" u="none" strike="noStrike" kern="0" cap="none" spc="0" baseline="0">
                <a:solidFill>
                  <a:srgbClr val="000000"/>
                </a:solidFill>
                <a:uFillTx/>
              </a:defRPr>
            </a:pPr>
            <a:r>
              <a:rPr lang="en-US" sz="1700" b="0" i="0" u="none" strike="noStrike" kern="1200" cap="none" spc="0" baseline="0">
                <a:solidFill>
                  <a:srgbClr val="000000"/>
                </a:solidFill>
                <a:uFillTx/>
                <a:latin typeface="Roboto"/>
                <a:ea typeface="Roboto"/>
                <a:cs typeface="Roboto"/>
              </a:rPr>
              <a:t>UEB Math/Science (formerly Technical; for math and science) </a:t>
            </a:r>
          </a:p>
          <a:p>
            <a:pPr marL="685800" marR="0" lvl="1" indent="-228600" algn="l" defTabSz="914400" rtl="0" fontAlgn="auto" hangingPunct="1">
              <a:lnSpc>
                <a:spcPct val="100000"/>
              </a:lnSpc>
              <a:spcBef>
                <a:spcPts val="500"/>
              </a:spcBef>
              <a:spcAft>
                <a:spcPts val="0"/>
              </a:spcAft>
              <a:buClr>
                <a:srgbClr val="000000"/>
              </a:buClr>
              <a:buSzPts val="1400"/>
              <a:buFont typeface="Wingdings" pitchFamily="2"/>
              <a:buChar char="§"/>
              <a:tabLst/>
              <a:defRPr sz="1700" b="0" i="0" u="none" strike="noStrike" kern="0" cap="none" spc="0" baseline="0">
                <a:solidFill>
                  <a:srgbClr val="000000"/>
                </a:solidFill>
                <a:uFillTx/>
              </a:defRPr>
            </a:pPr>
            <a:r>
              <a:rPr lang="en-US" sz="1700" b="0" i="0" u="none" strike="noStrike" kern="1200" cap="none" spc="0" baseline="0">
                <a:solidFill>
                  <a:srgbClr val="000000"/>
                </a:solidFill>
                <a:uFillTx/>
                <a:latin typeface="Roboto"/>
                <a:ea typeface="Roboto"/>
                <a:cs typeface="Roboto"/>
              </a:rPr>
              <a:t>Tactile Graphics (included in all braille orders)</a:t>
            </a:r>
          </a:p>
          <a:p>
            <a:pPr marL="228600" marR="0" lvl="0" indent="-228600" algn="l" defTabSz="914400" rtl="0" fontAlgn="auto" hangingPunct="1">
              <a:lnSpc>
                <a:spcPct val="70000"/>
              </a:lnSpc>
              <a:spcBef>
                <a:spcPts val="1000"/>
              </a:spcBef>
              <a:spcAft>
                <a:spcPts val="0"/>
              </a:spcAft>
              <a:buClr>
                <a:srgbClr val="000000"/>
              </a:buClr>
              <a:buSzPts val="1600"/>
              <a:buFont typeface="Wingdings" pitchFamily="2"/>
              <a:buChar char="§"/>
              <a:tabLst/>
              <a:defRPr sz="1700" b="0" i="0" u="none" strike="noStrike" kern="0" cap="none" spc="0" baseline="0">
                <a:solidFill>
                  <a:srgbClr val="000000"/>
                </a:solidFill>
                <a:uFillTx/>
              </a:defRPr>
            </a:pPr>
            <a:r>
              <a:rPr lang="en-US" sz="1700" b="0" i="0" u="none" strike="noStrike" kern="1200" cap="none" spc="0" baseline="0">
                <a:solidFill>
                  <a:srgbClr val="000000"/>
                </a:solidFill>
                <a:uFillTx/>
                <a:latin typeface="Roboto"/>
                <a:ea typeface="Roboto"/>
                <a:cs typeface="Roboto"/>
              </a:rPr>
              <a:t>Other Enlargement Options</a:t>
            </a:r>
          </a:p>
          <a:p>
            <a:pPr marL="685800" marR="0" lvl="1" indent="-228600" algn="l" defTabSz="914400" rtl="0" fontAlgn="auto" hangingPunct="1">
              <a:lnSpc>
                <a:spcPct val="70000"/>
              </a:lnSpc>
              <a:spcBef>
                <a:spcPts val="500"/>
              </a:spcBef>
              <a:spcAft>
                <a:spcPts val="0"/>
              </a:spcAft>
              <a:buClr>
                <a:srgbClr val="000000"/>
              </a:buClr>
              <a:buSzPts val="1400"/>
              <a:buFont typeface="Wingdings" pitchFamily="2"/>
              <a:buChar char="§"/>
              <a:tabLst/>
              <a:defRPr sz="1700" b="0" i="0" u="none" strike="noStrike" kern="0" cap="none" spc="0" baseline="0">
                <a:solidFill>
                  <a:srgbClr val="000000"/>
                </a:solidFill>
                <a:uFillTx/>
              </a:defRPr>
            </a:pPr>
            <a:r>
              <a:rPr lang="en-US" sz="1700" b="0" i="0" u="none" strike="noStrike" kern="1200" cap="none" spc="0" baseline="0">
                <a:solidFill>
                  <a:srgbClr val="000000"/>
                </a:solidFill>
                <a:uFillTx/>
                <a:latin typeface="Roboto"/>
                <a:ea typeface="Roboto"/>
                <a:cs typeface="Roboto"/>
              </a:rPr>
              <a:t>Project onto a whiteboard</a:t>
            </a:r>
          </a:p>
          <a:p>
            <a:pPr marL="685800" marR="0" lvl="1" indent="-228600" algn="l" defTabSz="914400" rtl="0" fontAlgn="auto" hangingPunct="1">
              <a:lnSpc>
                <a:spcPct val="70000"/>
              </a:lnSpc>
              <a:spcBef>
                <a:spcPts val="500"/>
              </a:spcBef>
              <a:spcAft>
                <a:spcPts val="0"/>
              </a:spcAft>
              <a:buClr>
                <a:srgbClr val="000000"/>
              </a:buClr>
              <a:buSzPts val="1400"/>
              <a:buFont typeface="Wingdings" pitchFamily="2"/>
              <a:buChar char="§"/>
              <a:tabLst/>
              <a:defRPr sz="1700" b="0" i="0" u="none" strike="noStrike" kern="0" cap="none" spc="0" baseline="0">
                <a:solidFill>
                  <a:srgbClr val="000000"/>
                </a:solidFill>
                <a:uFillTx/>
              </a:defRPr>
            </a:pPr>
            <a:r>
              <a:rPr lang="en-US" sz="1700" b="0" i="0" u="none" strike="noStrike" kern="1200" cap="none" spc="0" baseline="0">
                <a:solidFill>
                  <a:srgbClr val="000000"/>
                </a:solidFill>
                <a:uFillTx/>
                <a:latin typeface="Roboto"/>
                <a:ea typeface="Roboto"/>
                <a:cs typeface="Roboto"/>
              </a:rPr>
              <a:t>Project onto a wall</a:t>
            </a:r>
          </a:p>
          <a:p>
            <a:pPr marL="685800" marR="0" lvl="1" indent="-228600" algn="l" defTabSz="914400" rtl="0" fontAlgn="auto" hangingPunct="1">
              <a:lnSpc>
                <a:spcPct val="70000"/>
              </a:lnSpc>
              <a:spcBef>
                <a:spcPts val="500"/>
              </a:spcBef>
              <a:spcAft>
                <a:spcPts val="0"/>
              </a:spcAft>
              <a:buClr>
                <a:srgbClr val="000000"/>
              </a:buClr>
              <a:buSzPts val="1400"/>
              <a:buFont typeface="Wingdings" pitchFamily="2"/>
              <a:buChar char="§"/>
              <a:tabLst/>
              <a:defRPr sz="1700" b="0" i="0" u="none" strike="noStrike" kern="0" cap="none" spc="0" baseline="0">
                <a:solidFill>
                  <a:srgbClr val="000000"/>
                </a:solidFill>
                <a:uFillTx/>
              </a:defRPr>
            </a:pPr>
            <a:r>
              <a:rPr lang="en-US" sz="1700" b="0" i="0" u="none" strike="noStrike" kern="1200" cap="none" spc="0" baseline="0">
                <a:solidFill>
                  <a:srgbClr val="000000"/>
                </a:solidFill>
                <a:uFillTx/>
                <a:latin typeface="Roboto"/>
                <a:ea typeface="Roboto"/>
                <a:cs typeface="Roboto"/>
              </a:rPr>
              <a:t>Enlargement/magnification</a:t>
            </a:r>
          </a:p>
          <a:p>
            <a:pPr marL="274320" marR="0" lvl="1" indent="0" algn="l" defTabSz="914400" rtl="0" fontAlgn="auto" hangingPunct="1">
              <a:lnSpc>
                <a:spcPct val="70000"/>
              </a:lnSpc>
              <a:spcBef>
                <a:spcPts val="500"/>
              </a:spcBef>
              <a:spcAft>
                <a:spcPts val="0"/>
              </a:spcAft>
              <a:buNone/>
              <a:tabLst/>
              <a:defRPr sz="1700" b="0" i="0" u="none" strike="noStrike" kern="0" cap="none" spc="0" baseline="0">
                <a:solidFill>
                  <a:srgbClr val="000000"/>
                </a:solidFill>
                <a:uFillTx/>
              </a:defRPr>
            </a:pPr>
            <a:endParaRPr lang="en-US" sz="2200" b="1" i="0" u="none" strike="noStrike" kern="1200" cap="none" spc="0" baseline="0">
              <a:solidFill>
                <a:srgbClr val="000000"/>
              </a:solidFill>
              <a:uFillTx/>
              <a:latin typeface="Roboto" pitchFamily="2"/>
              <a:ea typeface="Roboto" pitchFamily="2"/>
              <a:cs typeface="Roboto" pitchFamily="2"/>
            </a:endParaRPr>
          </a:p>
        </p:txBody>
      </p:sp>
      <p:sp>
        <p:nvSpPr>
          <p:cNvPr id="5" name="Content Placeholder 1">
            <a:extLst>
              <a:ext uri="{FF2B5EF4-FFF2-40B4-BE49-F238E27FC236}">
                <a16:creationId xmlns:a16="http://schemas.microsoft.com/office/drawing/2014/main" id="{C4F0E64F-9CEE-FE2C-85CA-69CDCAA95AC4}"/>
              </a:ext>
            </a:extLst>
          </p:cNvPr>
          <p:cNvSpPr txBox="1"/>
          <p:nvPr/>
        </p:nvSpPr>
        <p:spPr>
          <a:xfrm>
            <a:off x="743644" y="4340409"/>
            <a:ext cx="7295192" cy="609520"/>
          </a:xfrm>
          <a:prstGeom prst="rect">
            <a:avLst/>
          </a:prstGeom>
          <a:solidFill>
            <a:srgbClr val="BC7CE4"/>
          </a:solidFill>
          <a:ln cap="flat">
            <a:noFill/>
          </a:ln>
        </p:spPr>
        <p:txBody>
          <a:bodyPr vert="horz" wrap="square" lIns="91421" tIns="91421" rIns="91421" bIns="91421" anchor="t" anchorCtr="0" compatLnSpc="1">
            <a:normAutofit fontScale="92500" lnSpcReduction="10000"/>
          </a:bodyPr>
          <a:lstStyle/>
          <a:p>
            <a:pPr marL="0" marR="0" lvl="0" indent="0" algn="l" defTabSz="914400" rtl="0" fontAlgn="auto" hangingPunct="1">
              <a:lnSpc>
                <a:spcPct val="100000"/>
              </a:lnSpc>
              <a:spcBef>
                <a:spcPts val="0"/>
              </a:spcBef>
              <a:spcAft>
                <a:spcPts val="0"/>
              </a:spcAft>
              <a:buNone/>
              <a:tabLst/>
              <a:defRPr sz="500" b="0" i="0" u="none" strike="noStrike" kern="0" cap="none" spc="0" baseline="0">
                <a:solidFill>
                  <a:srgbClr val="000000"/>
                </a:solidFill>
                <a:uFillTx/>
              </a:defRPr>
            </a:pPr>
            <a:r>
              <a:rPr lang="en-US" sz="1600" b="0" i="0" u="none" strike="noStrike" kern="1200" cap="none" spc="0" baseline="0">
                <a:solidFill>
                  <a:srgbClr val="000000"/>
                </a:solidFill>
                <a:uFillTx/>
                <a:latin typeface="Roboto" pitchFamily="2"/>
                <a:ea typeface="Roboto" pitchFamily="2"/>
                <a:cs typeface="Roboto" pitchFamily="2"/>
              </a:rPr>
              <a:t>*Students must have a qualifying disability as documented on their IEP/504 plan to order the large-print paper-based test </a:t>
            </a:r>
          </a:p>
          <a:p>
            <a:pPr marL="0" marR="0" lvl="0" indent="0" algn="l" defTabSz="914400" rtl="0" fontAlgn="auto" hangingPunct="1">
              <a:lnSpc>
                <a:spcPct val="70000"/>
              </a:lnSpc>
              <a:spcBef>
                <a:spcPts val="1000"/>
              </a:spcBef>
              <a:spcAft>
                <a:spcPts val="0"/>
              </a:spcAft>
              <a:buNone/>
              <a:tabLst/>
              <a:defRPr sz="500" b="0" i="0" u="none" strike="noStrike" kern="0" cap="none" spc="0" baseline="0">
                <a:solidFill>
                  <a:srgbClr val="000000"/>
                </a:solidFill>
                <a:uFillTx/>
              </a:defRPr>
            </a:pPr>
            <a:endParaRPr lang="en-US" sz="400" b="0" i="0" u="none" strike="noStrike" kern="1200" cap="none" spc="0" baseline="0">
              <a:solidFill>
                <a:srgbClr val="000000"/>
              </a:solidFill>
              <a:uFillTx/>
              <a:latin typeface="Arial"/>
            </a:endParaRPr>
          </a:p>
          <a:p>
            <a:pPr marL="228600" marR="0" lvl="0" indent="-228600" algn="l" defTabSz="914400" rtl="0" fontAlgn="auto" hangingPunct="1">
              <a:lnSpc>
                <a:spcPct val="70000"/>
              </a:lnSpc>
              <a:spcBef>
                <a:spcPts val="1000"/>
              </a:spcBef>
              <a:spcAft>
                <a:spcPts val="0"/>
              </a:spcAft>
              <a:buClr>
                <a:srgbClr val="000000"/>
              </a:buClr>
              <a:buSzPts val="1600"/>
              <a:buFont typeface="Arial" pitchFamily="34"/>
              <a:buChar char="•"/>
              <a:tabLst/>
              <a:defRPr sz="500" b="0" i="0" u="none" strike="noStrike" kern="0" cap="none" spc="0" baseline="0">
                <a:solidFill>
                  <a:srgbClr val="000000"/>
                </a:solidFill>
                <a:uFillTx/>
              </a:defRPr>
            </a:pPr>
            <a:endParaRPr lang="en-US" sz="700" b="0" i="0" u="none" strike="noStrike" kern="1200" cap="none" spc="0" baseline="0">
              <a:solidFill>
                <a:srgbClr val="000000"/>
              </a:solidFill>
              <a:uFillTx/>
              <a:latin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9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92E90-35F1-BB33-6AA9-B62863519A77}"/>
              </a:ext>
            </a:extLst>
          </p:cNvPr>
          <p:cNvSpPr txBox="1">
            <a:spLocks noGrp="1"/>
          </p:cNvSpPr>
          <p:nvPr>
            <p:ph type="title"/>
          </p:nvPr>
        </p:nvSpPr>
        <p:spPr/>
        <p:txBody>
          <a:bodyPr/>
          <a:lstStyle/>
          <a:p>
            <a:pPr lvl="0"/>
            <a:r>
              <a:rPr lang="en-US" sz="2800"/>
              <a:t>CMAS Visual Descriptor Documents</a:t>
            </a:r>
          </a:p>
        </p:txBody>
      </p:sp>
      <p:sp>
        <p:nvSpPr>
          <p:cNvPr id="3" name="Content Placeholder 2">
            <a:extLst>
              <a:ext uri="{FF2B5EF4-FFF2-40B4-BE49-F238E27FC236}">
                <a16:creationId xmlns:a16="http://schemas.microsoft.com/office/drawing/2014/main" id="{B05E61B6-A7BE-4058-5AB8-4E84A9E2422C}"/>
              </a:ext>
            </a:extLst>
          </p:cNvPr>
          <p:cNvSpPr txBox="1"/>
          <p:nvPr/>
        </p:nvSpPr>
        <p:spPr>
          <a:xfrm>
            <a:off x="311700" y="846396"/>
            <a:ext cx="8697123" cy="3854854"/>
          </a:xfrm>
          <a:prstGeom prst="rect">
            <a:avLst/>
          </a:prstGeom>
          <a:noFill/>
          <a:ln cap="flat">
            <a:noFill/>
          </a:ln>
        </p:spPr>
        <p:txBody>
          <a:bodyPr vert="horz" wrap="square" lIns="91421" tIns="91421" rIns="91421" bIns="91421" anchor="t" anchorCtr="0" compatLnSpc="1">
            <a:normAutofit/>
          </a:bodyPr>
          <a:lstStyle/>
          <a:p>
            <a:pPr marL="228600" marR="0" lvl="0" indent="-228600" algn="l" defTabSz="914400" rtl="0" fontAlgn="auto" hangingPunct="1">
              <a:lnSpc>
                <a:spcPct val="90000"/>
              </a:lnSpc>
              <a:spcBef>
                <a:spcPts val="100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800" b="0" i="0" u="none" strike="noStrike" kern="1200" cap="none" spc="0" baseline="0" dirty="0">
                <a:solidFill>
                  <a:srgbClr val="000000"/>
                </a:solidFill>
                <a:uFillTx/>
                <a:latin typeface="Roboto" pitchFamily="2"/>
                <a:ea typeface="Roboto" pitchFamily="2"/>
                <a:cs typeface="Roboto" pitchFamily="2"/>
              </a:rPr>
              <a:t>Available in all content areas</a:t>
            </a:r>
          </a:p>
          <a:p>
            <a:pPr marL="685800" marR="0" lvl="1" indent="-228600" algn="l" defTabSz="914400" rtl="0" fontAlgn="auto" hangingPunct="1">
              <a:lnSpc>
                <a:spcPct val="90000"/>
              </a:lnSpc>
              <a:spcBef>
                <a:spcPts val="50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800" b="0" i="0" u="none" strike="noStrike" kern="1200" cap="none" spc="0" baseline="0" dirty="0">
                <a:solidFill>
                  <a:srgbClr val="000000"/>
                </a:solidFill>
                <a:uFillTx/>
                <a:latin typeface="Roboto" pitchFamily="2"/>
                <a:ea typeface="Roboto" pitchFamily="2"/>
                <a:cs typeface="Roboto" pitchFamily="2"/>
              </a:rPr>
              <a:t>Provides descriptions of diagrams and graphics for students with limited vision</a:t>
            </a:r>
          </a:p>
          <a:p>
            <a:pPr marL="685800" marR="0" lvl="1" indent="-228600" algn="l" defTabSz="914400" rtl="0" fontAlgn="auto" hangingPunct="1">
              <a:lnSpc>
                <a:spcPct val="90000"/>
              </a:lnSpc>
              <a:spcBef>
                <a:spcPts val="50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800" b="0" i="0" u="none" strike="noStrike" kern="1200" cap="none" spc="0" baseline="0" dirty="0">
                <a:solidFill>
                  <a:srgbClr val="000000"/>
                </a:solidFill>
                <a:uFillTx/>
                <a:latin typeface="Roboto" pitchFamily="2"/>
                <a:ea typeface="Roboto" pitchFamily="2"/>
                <a:cs typeface="Roboto" pitchFamily="2"/>
              </a:rPr>
              <a:t>Students should be practiced and proficient in using this accommodation</a:t>
            </a:r>
          </a:p>
          <a:p>
            <a:pPr marL="685800" marR="0" lvl="1" indent="-228600" algn="l" defTabSz="914400" rtl="0" fontAlgn="auto" hangingPunct="1">
              <a:lnSpc>
                <a:spcPct val="90000"/>
              </a:lnSpc>
              <a:spcBef>
                <a:spcPts val="50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800" b="0" i="0" u="none" strike="noStrike" kern="1200" cap="none" spc="0" baseline="0" dirty="0">
                <a:solidFill>
                  <a:srgbClr val="000000"/>
                </a:solidFill>
                <a:uFillTx/>
                <a:latin typeface="Roboto" pitchFamily="2"/>
                <a:ea typeface="Roboto" pitchFamily="2"/>
                <a:cs typeface="Roboto" pitchFamily="2"/>
              </a:rPr>
              <a:t>Must indicate appropriate selection in the ADAM Visual Accommodation field</a:t>
            </a:r>
          </a:p>
          <a:p>
            <a:pPr marL="1143000" marR="0" lvl="2" indent="-228600" algn="l" defTabSz="914400" rtl="0" fontAlgn="auto" hangingPunct="1">
              <a:lnSpc>
                <a:spcPct val="90000"/>
              </a:lnSpc>
              <a:spcBef>
                <a:spcPts val="50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600" b="0" i="0" u="none" strike="noStrike" kern="1200" cap="none" spc="0" baseline="0" dirty="0">
                <a:solidFill>
                  <a:srgbClr val="000000"/>
                </a:solidFill>
                <a:uFillTx/>
                <a:latin typeface="Roboto" pitchFamily="2"/>
                <a:ea typeface="Roboto" pitchFamily="2"/>
                <a:cs typeface="Roboto" pitchFamily="2"/>
              </a:rPr>
              <a:t>Embedded and included in </a:t>
            </a:r>
            <a:r>
              <a:rPr lang="en-US" sz="1600" b="1" i="0" u="none" strike="noStrike" kern="1200" cap="none" spc="0" baseline="0" dirty="0">
                <a:solidFill>
                  <a:srgbClr val="000000"/>
                </a:solidFill>
                <a:uFillTx/>
                <a:latin typeface="Roboto" pitchFamily="2"/>
                <a:ea typeface="Roboto" pitchFamily="2"/>
                <a:cs typeface="Roboto" pitchFamily="2"/>
              </a:rPr>
              <a:t>braille</a:t>
            </a:r>
            <a:r>
              <a:rPr lang="en-US" sz="1600" b="0" i="0" u="none" strike="noStrike" kern="1200" cap="none" spc="0" baseline="0" dirty="0">
                <a:solidFill>
                  <a:srgbClr val="000000"/>
                </a:solidFill>
                <a:uFillTx/>
                <a:latin typeface="Roboto" pitchFamily="2"/>
                <a:ea typeface="Roboto" pitchFamily="2"/>
                <a:cs typeface="Roboto" pitchFamily="2"/>
              </a:rPr>
              <a:t> kit materials (as a standalone and embedded within the braille book)</a:t>
            </a:r>
          </a:p>
          <a:p>
            <a:pPr marL="1143000" marR="0" lvl="2" indent="-228600" algn="l" defTabSz="914400" rtl="0" fontAlgn="auto" hangingPunct="1">
              <a:lnSpc>
                <a:spcPct val="90000"/>
              </a:lnSpc>
              <a:spcBef>
                <a:spcPts val="50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600" b="0" i="0" u="none" strike="noStrike" kern="1200" cap="none" spc="0" baseline="0" dirty="0">
                <a:solidFill>
                  <a:srgbClr val="000000"/>
                </a:solidFill>
                <a:uFillTx/>
                <a:latin typeface="Roboto" pitchFamily="2"/>
                <a:ea typeface="Roboto" pitchFamily="2"/>
                <a:cs typeface="Roboto" pitchFamily="2"/>
              </a:rPr>
              <a:t>Included in all </a:t>
            </a:r>
            <a:r>
              <a:rPr lang="en-US" sz="1600" b="1" i="0" u="none" strike="noStrike" kern="1200" cap="none" spc="0" baseline="0" dirty="0">
                <a:solidFill>
                  <a:srgbClr val="000000"/>
                </a:solidFill>
                <a:uFillTx/>
                <a:latin typeface="Roboto" pitchFamily="2"/>
                <a:ea typeface="Roboto" pitchFamily="2"/>
                <a:cs typeface="Roboto" pitchFamily="2"/>
              </a:rPr>
              <a:t>large print </a:t>
            </a:r>
            <a:r>
              <a:rPr lang="en-US" sz="1600" b="0" i="0" u="none" strike="noStrike" kern="1200" cap="none" spc="0" baseline="0" dirty="0">
                <a:solidFill>
                  <a:srgbClr val="000000"/>
                </a:solidFill>
                <a:uFillTx/>
                <a:latin typeface="Roboto" pitchFamily="2"/>
                <a:ea typeface="Roboto" pitchFamily="2"/>
                <a:cs typeface="Roboto" pitchFamily="2"/>
              </a:rPr>
              <a:t>kits (standalone document)</a:t>
            </a:r>
          </a:p>
          <a:p>
            <a:pPr marL="1143000" marR="0" lvl="2" indent="-228600" algn="l" defTabSz="914400" rtl="0" fontAlgn="auto" hangingPunct="1">
              <a:lnSpc>
                <a:spcPct val="90000"/>
              </a:lnSpc>
              <a:spcBef>
                <a:spcPts val="50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600" b="0" i="0" u="none" strike="noStrike" kern="1200" cap="none" spc="0" baseline="0" dirty="0">
                <a:solidFill>
                  <a:srgbClr val="000000"/>
                </a:solidFill>
                <a:uFillTx/>
                <a:latin typeface="Roboto" pitchFamily="2"/>
                <a:ea typeface="Roboto" pitchFamily="2"/>
                <a:cs typeface="Roboto" pitchFamily="2"/>
              </a:rPr>
              <a:t>Embedded in the Assistive Technology Form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17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C4AD3-DC27-9814-6920-CCDA0F076AEA}"/>
              </a:ext>
            </a:extLst>
          </p:cNvPr>
          <p:cNvSpPr txBox="1">
            <a:spLocks noGrp="1"/>
          </p:cNvSpPr>
          <p:nvPr>
            <p:ph type="title"/>
          </p:nvPr>
        </p:nvSpPr>
        <p:spPr/>
        <p:txBody>
          <a:bodyPr/>
          <a:lstStyle/>
          <a:p>
            <a:pPr lvl="0"/>
            <a:r>
              <a:rPr lang="en-US" sz="2800"/>
              <a:t>CMAS Assistive Technology (AT) Forms</a:t>
            </a:r>
          </a:p>
        </p:txBody>
      </p:sp>
      <p:sp>
        <p:nvSpPr>
          <p:cNvPr id="3" name="Text Placeholder 2">
            <a:extLst>
              <a:ext uri="{FF2B5EF4-FFF2-40B4-BE49-F238E27FC236}">
                <a16:creationId xmlns:a16="http://schemas.microsoft.com/office/drawing/2014/main" id="{BADE5D25-673A-F93E-3F2B-9C4349DFEC26}"/>
              </a:ext>
            </a:extLst>
          </p:cNvPr>
          <p:cNvSpPr txBox="1">
            <a:spLocks noGrp="1"/>
          </p:cNvSpPr>
          <p:nvPr>
            <p:ph type="body" idx="4294967295"/>
          </p:nvPr>
        </p:nvSpPr>
        <p:spPr>
          <a:xfrm>
            <a:off x="311700" y="919712"/>
            <a:ext cx="8098648" cy="3439634"/>
          </a:xfrm>
        </p:spPr>
        <p:txBody>
          <a:bodyPr/>
          <a:lstStyle/>
          <a:p>
            <a:pPr lvl="0" indent="-330198">
              <a:buClr>
                <a:srgbClr val="000000"/>
              </a:buClr>
              <a:buSzPts val="1600"/>
              <a:buFont typeface="Wingdings" pitchFamily="2"/>
              <a:buChar char="§"/>
            </a:pPr>
            <a:r>
              <a:rPr lang="en-US">
                <a:solidFill>
                  <a:srgbClr val="000000"/>
                </a:solidFill>
                <a:latin typeface="Roboto" pitchFamily="2"/>
                <a:ea typeface="Roboto" pitchFamily="2"/>
                <a:cs typeface="Roboto" pitchFamily="2"/>
              </a:rPr>
              <a:t>The AT Form is designed for students needing a specialized device (i.e., adaptive keyboard or switch) or program (i.e., screen reader) to access the online assessment</a:t>
            </a:r>
          </a:p>
          <a:p>
            <a:pPr lvl="0" indent="-330198">
              <a:buClr>
                <a:srgbClr val="000000"/>
              </a:buClr>
              <a:buSzPts val="1600"/>
              <a:buFont typeface="Wingdings" pitchFamily="2"/>
              <a:buChar char="§"/>
            </a:pPr>
            <a:r>
              <a:rPr lang="en-US">
                <a:solidFill>
                  <a:srgbClr val="000000"/>
                </a:solidFill>
                <a:latin typeface="Roboto" pitchFamily="2"/>
                <a:ea typeface="Roboto" pitchFamily="2"/>
                <a:cs typeface="Roboto" pitchFamily="2"/>
              </a:rPr>
              <a:t>Designed for students with visual impairment</a:t>
            </a:r>
          </a:p>
          <a:p>
            <a:pPr lvl="0" indent="-330198">
              <a:buClr>
                <a:srgbClr val="000000"/>
              </a:buClr>
              <a:buSzPts val="1600"/>
              <a:buFont typeface="Wingdings" pitchFamily="2"/>
              <a:buChar char="§"/>
            </a:pPr>
            <a:r>
              <a:rPr lang="en-US">
                <a:solidFill>
                  <a:srgbClr val="000000"/>
                </a:solidFill>
                <a:latin typeface="Roboto" pitchFamily="2"/>
                <a:ea typeface="Roboto" pitchFamily="2"/>
                <a:cs typeface="Roboto" pitchFamily="2"/>
              </a:rPr>
              <a:t>Available for use in all content areas</a:t>
            </a:r>
          </a:p>
          <a:p>
            <a:pPr lvl="0" indent="-330198">
              <a:buClr>
                <a:srgbClr val="000000"/>
              </a:buClr>
              <a:buSzPts val="1600"/>
              <a:buFont typeface="Wingdings" pitchFamily="2"/>
              <a:buChar char="§"/>
            </a:pPr>
            <a:r>
              <a:rPr lang="en-US" sz="1900">
                <a:solidFill>
                  <a:srgbClr val="000000"/>
                </a:solidFill>
                <a:latin typeface="Roboto" pitchFamily="2"/>
                <a:ea typeface="Roboto" pitchFamily="2"/>
                <a:cs typeface="Roboto" pitchFamily="2"/>
              </a:rPr>
              <a:t>If using AT Form for ELA with a screen reader, the screen reader must be muted for a valid score*</a:t>
            </a:r>
            <a:endParaRPr lang="en-US">
              <a:solidFill>
                <a:srgbClr val="000000"/>
              </a:solidFill>
              <a:latin typeface="Roboto" pitchFamily="2"/>
              <a:ea typeface="Roboto" pitchFamily="2"/>
              <a:cs typeface="Roboto" pitchFamily="2"/>
            </a:endParaRPr>
          </a:p>
          <a:p>
            <a:pPr marL="914400" lvl="1" indent="-317497">
              <a:lnSpc>
                <a:spcPct val="115000"/>
              </a:lnSpc>
              <a:spcBef>
                <a:spcPts val="0"/>
              </a:spcBef>
              <a:buClr>
                <a:srgbClr val="000000"/>
              </a:buClr>
              <a:buSzPts val="1400"/>
              <a:buFont typeface="Roboto"/>
              <a:buChar char="○"/>
            </a:pPr>
            <a:endParaRPr lang="en-US" sz="1400" kern="0">
              <a:latin typeface="Roboto" pitchFamily="2"/>
              <a:ea typeface="Roboto" pitchFamily="2"/>
              <a:cs typeface="Roboto" pitchFamily="2"/>
            </a:endParaRPr>
          </a:p>
          <a:p>
            <a:pPr lvl="0" indent="-330198">
              <a:buClr>
                <a:srgbClr val="000000"/>
              </a:buClr>
              <a:buSzPts val="1600"/>
              <a:buFont typeface="Roboto"/>
            </a:pPr>
            <a:endParaRPr lang="en-US" sz="1600">
              <a:solidFill>
                <a:srgbClr val="000000"/>
              </a:solidFill>
              <a:latin typeface="Roboto" pitchFamily="2"/>
              <a:ea typeface="Roboto" pitchFamily="2"/>
              <a:cs typeface="Roboto" pitchFamily="2"/>
            </a:endParaRPr>
          </a:p>
        </p:txBody>
      </p:sp>
      <p:sp>
        <p:nvSpPr>
          <p:cNvPr id="4" name="Content Placeholder 1">
            <a:extLst>
              <a:ext uri="{FF2B5EF4-FFF2-40B4-BE49-F238E27FC236}">
                <a16:creationId xmlns:a16="http://schemas.microsoft.com/office/drawing/2014/main" id="{9158B41D-8D1C-D048-A645-D77405FF00D0}"/>
              </a:ext>
            </a:extLst>
          </p:cNvPr>
          <p:cNvSpPr txBox="1"/>
          <p:nvPr/>
        </p:nvSpPr>
        <p:spPr>
          <a:xfrm>
            <a:off x="580442" y="4428878"/>
            <a:ext cx="7132960" cy="609520"/>
          </a:xfrm>
          <a:prstGeom prst="rect">
            <a:avLst/>
          </a:prstGeom>
          <a:solidFill>
            <a:srgbClr val="BC7CE4"/>
          </a:solidFill>
          <a:ln cap="flat">
            <a:noFill/>
          </a:ln>
        </p:spPr>
        <p:txBody>
          <a:bodyPr vert="horz" wrap="square" lIns="91421" tIns="91421" rIns="91421" bIns="91421" anchor="t" anchorCtr="0" compatLnSpc="1">
            <a:normAutofit fontScale="92500" lnSpcReduction="10000"/>
          </a:bodyPr>
          <a:lstStyle/>
          <a:p>
            <a:pPr marL="0" marR="0" lvl="0" indent="0" algn="l" defTabSz="914400" rtl="0" fontAlgn="auto" hangingPunct="1">
              <a:lnSpc>
                <a:spcPct val="100000"/>
              </a:lnSpc>
              <a:spcBef>
                <a:spcPts val="0"/>
              </a:spcBef>
              <a:spcAft>
                <a:spcPts val="0"/>
              </a:spcAft>
              <a:buNone/>
              <a:tabLst/>
              <a:defRPr sz="500" b="0" i="0" u="none" strike="noStrike" kern="0" cap="none" spc="0" baseline="0">
                <a:solidFill>
                  <a:srgbClr val="000000"/>
                </a:solidFill>
                <a:uFillTx/>
              </a:defRPr>
            </a:pPr>
            <a:r>
              <a:rPr lang="en-US" sz="1600" b="0" i="0" u="none" strike="noStrike" kern="1200" cap="none" spc="0" baseline="0">
                <a:solidFill>
                  <a:srgbClr val="000000"/>
                </a:solidFill>
                <a:uFillTx/>
                <a:latin typeface="Roboto" pitchFamily="2"/>
                <a:ea typeface="Roboto" pitchFamily="2"/>
                <a:cs typeface="Roboto" pitchFamily="2"/>
              </a:rPr>
              <a:t>*Any modification of the assessment is a misadministration and will result in an invalid score.</a:t>
            </a:r>
          </a:p>
          <a:p>
            <a:pPr marL="0" marR="0" lvl="0" indent="0" algn="l" defTabSz="914400" rtl="0" fontAlgn="auto" hangingPunct="1">
              <a:lnSpc>
                <a:spcPct val="70000"/>
              </a:lnSpc>
              <a:spcBef>
                <a:spcPts val="1000"/>
              </a:spcBef>
              <a:spcAft>
                <a:spcPts val="0"/>
              </a:spcAft>
              <a:buNone/>
              <a:tabLst/>
              <a:defRPr sz="500" b="0" i="0" u="none" strike="noStrike" kern="0" cap="none" spc="0" baseline="0">
                <a:solidFill>
                  <a:srgbClr val="000000"/>
                </a:solidFill>
                <a:uFillTx/>
              </a:defRPr>
            </a:pPr>
            <a:endParaRPr lang="en-US" sz="400" b="0" i="0" u="none" strike="noStrike" kern="1200" cap="none" spc="0" baseline="0">
              <a:solidFill>
                <a:srgbClr val="000000"/>
              </a:solidFill>
              <a:uFillTx/>
              <a:latin typeface="Arial"/>
            </a:endParaRPr>
          </a:p>
          <a:p>
            <a:pPr marL="228600" marR="0" lvl="0" indent="-228600" algn="l" defTabSz="914400" rtl="0" fontAlgn="auto" hangingPunct="1">
              <a:lnSpc>
                <a:spcPct val="70000"/>
              </a:lnSpc>
              <a:spcBef>
                <a:spcPts val="1000"/>
              </a:spcBef>
              <a:spcAft>
                <a:spcPts val="0"/>
              </a:spcAft>
              <a:buClr>
                <a:srgbClr val="000000"/>
              </a:buClr>
              <a:buSzPts val="1600"/>
              <a:buFont typeface="Arial" pitchFamily="34"/>
              <a:buChar char="•"/>
              <a:tabLst/>
              <a:defRPr sz="500" b="0" i="0" u="none" strike="noStrike" kern="0" cap="none" spc="0" baseline="0">
                <a:solidFill>
                  <a:srgbClr val="000000"/>
                </a:solidFill>
                <a:uFillTx/>
              </a:defRPr>
            </a:pPr>
            <a:endParaRPr lang="en-US" sz="700" b="0" i="0" u="none" strike="noStrike" kern="1200" cap="none" spc="0" baseline="0">
              <a:solidFill>
                <a:srgbClr val="000000"/>
              </a:solidFill>
              <a:uFillTx/>
              <a:latin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17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4A401-A147-44EC-71CF-C560D20C188C}"/>
              </a:ext>
            </a:extLst>
          </p:cNvPr>
          <p:cNvSpPr txBox="1">
            <a:spLocks noGrp="1"/>
          </p:cNvSpPr>
          <p:nvPr>
            <p:ph type="title"/>
          </p:nvPr>
        </p:nvSpPr>
        <p:spPr/>
        <p:txBody>
          <a:bodyPr/>
          <a:lstStyle/>
          <a:p>
            <a:pPr lvl="0"/>
            <a:r>
              <a:rPr lang="en-US" sz="2800"/>
              <a:t>CMAS AT Form Cautions…</a:t>
            </a:r>
          </a:p>
        </p:txBody>
      </p:sp>
      <p:sp>
        <p:nvSpPr>
          <p:cNvPr id="3" name="Text Placeholder 2">
            <a:extLst>
              <a:ext uri="{FF2B5EF4-FFF2-40B4-BE49-F238E27FC236}">
                <a16:creationId xmlns:a16="http://schemas.microsoft.com/office/drawing/2014/main" id="{19AB611D-7A91-7A4C-311E-EC27ECD10C6C}"/>
              </a:ext>
            </a:extLst>
          </p:cNvPr>
          <p:cNvSpPr txBox="1">
            <a:spLocks noGrp="1"/>
          </p:cNvSpPr>
          <p:nvPr>
            <p:ph type="body" idx="4294967295"/>
          </p:nvPr>
        </p:nvSpPr>
        <p:spPr>
          <a:xfrm>
            <a:off x="311700" y="1152473"/>
            <a:ext cx="8258138" cy="3419526"/>
          </a:xfrm>
        </p:spPr>
        <p:txBody>
          <a:bodyPr/>
          <a:lstStyle/>
          <a:p>
            <a:pPr lvl="0" indent="-330198">
              <a:lnSpc>
                <a:spcPct val="95000"/>
              </a:lnSpc>
              <a:buClr>
                <a:srgbClr val="000000"/>
              </a:buClr>
              <a:buSzPts val="1600"/>
              <a:buFont typeface="Wingdings" pitchFamily="2"/>
              <a:buChar char="§"/>
            </a:pPr>
            <a:r>
              <a:rPr lang="en-US" sz="1900">
                <a:solidFill>
                  <a:srgbClr val="000000"/>
                </a:solidFill>
                <a:ea typeface="Roboto"/>
                <a:cs typeface="Roboto"/>
              </a:rPr>
              <a:t>The AT form is </a:t>
            </a:r>
            <a:r>
              <a:rPr lang="en-US" sz="1900" b="1">
                <a:solidFill>
                  <a:srgbClr val="000000"/>
                </a:solidFill>
                <a:ea typeface="Roboto"/>
                <a:cs typeface="Roboto"/>
              </a:rPr>
              <a:t>not</a:t>
            </a:r>
            <a:r>
              <a:rPr lang="en-US" sz="1900">
                <a:solidFill>
                  <a:srgbClr val="000000"/>
                </a:solidFill>
                <a:ea typeface="Roboto"/>
                <a:cs typeface="Roboto"/>
              </a:rPr>
              <a:t> to be assigned for use with </a:t>
            </a:r>
            <a:r>
              <a:rPr lang="en-US" sz="1900" i="1">
                <a:solidFill>
                  <a:srgbClr val="000000"/>
                </a:solidFill>
                <a:ea typeface="Roboto"/>
                <a:cs typeface="Roboto"/>
              </a:rPr>
              <a:t>all</a:t>
            </a:r>
            <a:r>
              <a:rPr lang="en-US" sz="1900">
                <a:solidFill>
                  <a:srgbClr val="000000"/>
                </a:solidFill>
                <a:ea typeface="Roboto"/>
                <a:cs typeface="Roboto"/>
              </a:rPr>
              <a:t> types of assistive technology</a:t>
            </a:r>
          </a:p>
          <a:p>
            <a:pPr marL="914400" lvl="1" indent="-317497">
              <a:lnSpc>
                <a:spcPct val="95000"/>
              </a:lnSpc>
              <a:spcBef>
                <a:spcPts val="0"/>
              </a:spcBef>
              <a:buClr>
                <a:srgbClr val="000000"/>
              </a:buClr>
              <a:buSzPts val="1400"/>
              <a:buFont typeface="Wingdings" pitchFamily="2"/>
              <a:buChar char="§"/>
            </a:pPr>
            <a:r>
              <a:rPr lang="en-US" sz="1700" kern="0">
                <a:latin typeface="Arial"/>
                <a:ea typeface="Roboto"/>
                <a:cs typeface="Roboto"/>
              </a:rPr>
              <a:t>Only </a:t>
            </a:r>
            <a:r>
              <a:rPr lang="en-US" sz="1700" i="1" kern="0">
                <a:latin typeface="Arial"/>
                <a:ea typeface="Roboto"/>
                <a:cs typeface="Roboto"/>
              </a:rPr>
              <a:t>specific</a:t>
            </a:r>
            <a:r>
              <a:rPr lang="en-US" sz="1700" kern="0">
                <a:latin typeface="Arial"/>
                <a:ea typeface="Roboto"/>
                <a:cs typeface="Roboto"/>
              </a:rPr>
              <a:t> technology is compatible with the AT form</a:t>
            </a:r>
          </a:p>
          <a:p>
            <a:pPr marL="1371600" lvl="2" indent="-317497">
              <a:lnSpc>
                <a:spcPct val="95000"/>
              </a:lnSpc>
              <a:spcBef>
                <a:spcPts val="0"/>
              </a:spcBef>
              <a:buClr>
                <a:srgbClr val="000000"/>
              </a:buClr>
              <a:buSzPts val="1400"/>
              <a:buFont typeface="Wingdings" pitchFamily="2"/>
              <a:buChar char="§"/>
            </a:pPr>
            <a:r>
              <a:rPr lang="en-US" sz="1700" kern="0">
                <a:latin typeface="Arial"/>
                <a:ea typeface="Roboto"/>
                <a:cs typeface="Roboto"/>
              </a:rPr>
              <a:t>The AT form includes embedded code for screen readers (e.g., JAWS, NVDA) and refreshable braille displays</a:t>
            </a:r>
          </a:p>
          <a:p>
            <a:pPr marL="1828800" lvl="3" indent="-317497">
              <a:lnSpc>
                <a:spcPct val="95000"/>
              </a:lnSpc>
              <a:spcBef>
                <a:spcPts val="0"/>
              </a:spcBef>
              <a:buClr>
                <a:srgbClr val="000000"/>
              </a:buClr>
              <a:buSzPts val="1400"/>
              <a:buFont typeface="Wingdings" pitchFamily="2"/>
              <a:buChar char="§"/>
            </a:pPr>
            <a:r>
              <a:rPr lang="en-US" sz="1700" kern="0">
                <a:latin typeface="Arial"/>
                <a:ea typeface="Roboto"/>
                <a:cs typeface="Roboto"/>
              </a:rPr>
              <a:t>Language lies underneath the image</a:t>
            </a:r>
          </a:p>
          <a:p>
            <a:pPr marL="1828800" lvl="3" indent="-317497">
              <a:lnSpc>
                <a:spcPct val="95000"/>
              </a:lnSpc>
              <a:spcBef>
                <a:spcPts val="0"/>
              </a:spcBef>
              <a:buClr>
                <a:srgbClr val="000000"/>
              </a:buClr>
              <a:buSzPts val="1400"/>
              <a:buFont typeface="Wingdings" pitchFamily="2"/>
              <a:buChar char="§"/>
            </a:pPr>
            <a:r>
              <a:rPr lang="en-US" sz="1700" kern="0">
                <a:latin typeface="Arial"/>
                <a:ea typeface="Roboto"/>
                <a:cs typeface="Roboto"/>
              </a:rPr>
              <a:t>Visual descriptions are embedded within the form</a:t>
            </a:r>
          </a:p>
          <a:p>
            <a:pPr marL="1828800" lvl="3" indent="-317497">
              <a:lnSpc>
                <a:spcPct val="95000"/>
              </a:lnSpc>
              <a:spcBef>
                <a:spcPts val="0"/>
              </a:spcBef>
              <a:buClr>
                <a:srgbClr val="000000"/>
              </a:buClr>
              <a:buSzPts val="1400"/>
              <a:buFont typeface="Wingdings" pitchFamily="2"/>
              <a:buChar char="§"/>
            </a:pPr>
            <a:endParaRPr lang="en-US" sz="1700" kern="0">
              <a:latin typeface="Arial"/>
              <a:ea typeface="Roboto"/>
              <a:cs typeface="Roboto"/>
            </a:endParaRPr>
          </a:p>
          <a:p>
            <a:pPr lvl="0" indent="-330198">
              <a:lnSpc>
                <a:spcPct val="95000"/>
              </a:lnSpc>
              <a:buClr>
                <a:srgbClr val="000000"/>
              </a:buClr>
              <a:buSzPts val="1600"/>
              <a:buFont typeface="Roboto"/>
            </a:pPr>
            <a:r>
              <a:rPr lang="en-US" sz="1900">
                <a:solidFill>
                  <a:srgbClr val="000000"/>
                </a:solidFill>
                <a:ea typeface="Roboto"/>
                <a:cs typeface="Roboto"/>
              </a:rPr>
              <a:t>Do </a:t>
            </a:r>
            <a:r>
              <a:rPr lang="en-US" sz="1900" i="1" u="sng">
                <a:solidFill>
                  <a:srgbClr val="000000"/>
                </a:solidFill>
                <a:ea typeface="Roboto"/>
                <a:cs typeface="Roboto"/>
              </a:rPr>
              <a:t>not</a:t>
            </a:r>
            <a:r>
              <a:rPr lang="en-US" sz="1900">
                <a:solidFill>
                  <a:srgbClr val="000000"/>
                </a:solidFill>
                <a:ea typeface="Roboto"/>
                <a:cs typeface="Roboto"/>
              </a:rPr>
              <a:t> assign students to the AT form for the following technologies:</a:t>
            </a:r>
          </a:p>
          <a:p>
            <a:pPr marL="855658" lvl="1" indent="-258766">
              <a:lnSpc>
                <a:spcPct val="95000"/>
              </a:lnSpc>
              <a:spcBef>
                <a:spcPts val="0"/>
              </a:spcBef>
              <a:buClr>
                <a:srgbClr val="000000"/>
              </a:buClr>
              <a:buSzPts val="1400"/>
              <a:buFont typeface="Wingdings" pitchFamily="2"/>
              <a:buChar char="§"/>
            </a:pPr>
            <a:r>
              <a:rPr lang="en-US" sz="1700" kern="0">
                <a:latin typeface="Arial"/>
                <a:ea typeface="Roboto"/>
                <a:cs typeface="Roboto"/>
              </a:rPr>
              <a:t> Speech-to-text</a:t>
            </a:r>
          </a:p>
          <a:p>
            <a:pPr marL="914400" lvl="1" indent="-317497">
              <a:lnSpc>
                <a:spcPct val="95000"/>
              </a:lnSpc>
              <a:spcBef>
                <a:spcPts val="0"/>
              </a:spcBef>
              <a:buClr>
                <a:srgbClr val="000000"/>
              </a:buClr>
              <a:buSzPts val="1400"/>
              <a:buFont typeface="Wingdings" pitchFamily="2"/>
              <a:buChar char="§"/>
            </a:pPr>
            <a:r>
              <a:rPr lang="en-US" sz="1700" kern="0">
                <a:latin typeface="Arial"/>
                <a:ea typeface="Roboto"/>
                <a:cs typeface="Roboto"/>
              </a:rPr>
              <a:t>Hearing aids</a:t>
            </a:r>
          </a:p>
          <a:p>
            <a:pPr marL="914400" lvl="1" indent="-317497">
              <a:lnSpc>
                <a:spcPct val="95000"/>
              </a:lnSpc>
              <a:spcBef>
                <a:spcPts val="0"/>
              </a:spcBef>
              <a:buClr>
                <a:srgbClr val="000000"/>
              </a:buClr>
              <a:buSzPts val="1400"/>
              <a:buFont typeface="Wingdings" pitchFamily="2"/>
              <a:buChar char="§"/>
            </a:pPr>
            <a:r>
              <a:rPr lang="en-US" sz="1700" kern="0">
                <a:latin typeface="Arial"/>
                <a:ea typeface="Roboto"/>
                <a:cs typeface="Roboto"/>
              </a:rPr>
              <a:t>AAC device</a:t>
            </a:r>
          </a:p>
          <a:p>
            <a:pPr marL="914400" lvl="1" indent="-317497">
              <a:lnSpc>
                <a:spcPct val="95000"/>
              </a:lnSpc>
              <a:spcBef>
                <a:spcPts val="0"/>
              </a:spcBef>
              <a:buClr>
                <a:srgbClr val="000000"/>
              </a:buClr>
              <a:buSzPts val="1400"/>
              <a:buFont typeface="Roboto"/>
              <a:buChar char="○"/>
            </a:pPr>
            <a:endParaRPr lang="en-US" sz="1200" kern="0">
              <a:latin typeface="Roboto"/>
              <a:ea typeface="Roboto"/>
              <a:cs typeface="Roboto"/>
            </a:endParaRPr>
          </a:p>
          <a:p>
            <a:pPr lvl="0" indent="-330198">
              <a:lnSpc>
                <a:spcPct val="95000"/>
              </a:lnSpc>
              <a:buClr>
                <a:srgbClr val="000000"/>
              </a:buClr>
              <a:buSzPts val="1600"/>
              <a:buFont typeface="Roboto"/>
            </a:pPr>
            <a:endParaRPr lang="en-US" sz="1400">
              <a:solidFill>
                <a:srgbClr val="000000"/>
              </a:solidFill>
              <a:latin typeface="Roboto"/>
              <a:ea typeface="Roboto"/>
              <a:cs typeface="Roboto"/>
            </a:endParaRPr>
          </a:p>
        </p:txBody>
      </p:sp>
      <p:sp>
        <p:nvSpPr>
          <p:cNvPr id="4" name="Text Placeholder 2">
            <a:extLst>
              <a:ext uri="{FF2B5EF4-FFF2-40B4-BE49-F238E27FC236}">
                <a16:creationId xmlns:a16="http://schemas.microsoft.com/office/drawing/2014/main" id="{818AD650-E254-F125-E062-73ADF39434E4}"/>
              </a:ext>
            </a:extLst>
          </p:cNvPr>
          <p:cNvSpPr txBox="1"/>
          <p:nvPr/>
        </p:nvSpPr>
        <p:spPr>
          <a:xfrm>
            <a:off x="3731337" y="3436379"/>
            <a:ext cx="3748262" cy="973397"/>
          </a:xfrm>
          <a:prstGeom prst="rect">
            <a:avLst/>
          </a:prstGeom>
          <a:noFill/>
          <a:ln cap="flat">
            <a:noFill/>
          </a:ln>
        </p:spPr>
        <p:txBody>
          <a:bodyPr vert="horz" wrap="square" lIns="91421" tIns="91421" rIns="91421" bIns="91421" anchor="t" anchorCtr="0" compatLnSpc="1">
            <a:normAutofit/>
          </a:bodyPr>
          <a:lstStyle/>
          <a:p>
            <a:pPr marL="855348" marR="0" lvl="1" indent="-258446" algn="l" defTabSz="914400" rtl="0" fontAlgn="auto" hangingPunct="1">
              <a:lnSpc>
                <a:spcPct val="100000"/>
              </a:lnSpc>
              <a:spcBef>
                <a:spcPts val="0"/>
              </a:spcBef>
              <a:spcAft>
                <a:spcPts val="0"/>
              </a:spcAft>
              <a:buClr>
                <a:srgbClr val="000000"/>
              </a:buClr>
              <a:buSzPts val="1400"/>
              <a:buFont typeface="Wingdings" pitchFamily="2"/>
              <a:buChar char="§"/>
              <a:tabLst/>
              <a:defRPr sz="1700" b="0" i="0" u="none" strike="noStrike" kern="0" cap="none" spc="0" baseline="0">
                <a:solidFill>
                  <a:srgbClr val="000000"/>
                </a:solidFill>
                <a:uFillTx/>
              </a:defRPr>
            </a:pPr>
            <a:r>
              <a:rPr lang="en-US" sz="1600" b="0" i="0" u="none" strike="noStrike" kern="0" cap="none" spc="0" baseline="0">
                <a:solidFill>
                  <a:srgbClr val="000000"/>
                </a:solidFill>
                <a:uFillTx/>
                <a:latin typeface="Arial"/>
                <a:ea typeface="Roboto"/>
                <a:cs typeface="Roboto"/>
              </a:rPr>
              <a:t>FM System</a:t>
            </a:r>
            <a:endParaRPr lang="en-US" sz="1300" b="0" i="0" u="none" strike="noStrike" kern="0" cap="none" spc="0" baseline="0">
              <a:solidFill>
                <a:srgbClr val="000000"/>
              </a:solidFill>
              <a:uFillTx/>
              <a:latin typeface="Roboto"/>
              <a:ea typeface="Roboto"/>
              <a:cs typeface="Roboto"/>
            </a:endParaRPr>
          </a:p>
          <a:p>
            <a:pPr marL="855348" marR="0" lvl="1" indent="-258446" algn="l" defTabSz="914400" rtl="0" fontAlgn="auto" hangingPunct="1">
              <a:lnSpc>
                <a:spcPct val="100000"/>
              </a:lnSpc>
              <a:spcBef>
                <a:spcPts val="0"/>
              </a:spcBef>
              <a:spcAft>
                <a:spcPts val="0"/>
              </a:spcAft>
              <a:buClr>
                <a:srgbClr val="000000"/>
              </a:buClr>
              <a:buSzPts val="1400"/>
              <a:buFont typeface="Wingdings" pitchFamily="2"/>
              <a:buChar char="§"/>
              <a:tabLst/>
              <a:defRPr sz="1700" b="0" i="0" u="none" strike="noStrike" kern="0" cap="none" spc="0" baseline="0">
                <a:solidFill>
                  <a:srgbClr val="000000"/>
                </a:solidFill>
                <a:uFillTx/>
              </a:defRPr>
            </a:pPr>
            <a:r>
              <a:rPr lang="en-US" sz="1600" b="0" i="0" u="none" strike="noStrike" kern="0" cap="none" spc="0" baseline="0">
                <a:solidFill>
                  <a:srgbClr val="000000"/>
                </a:solidFill>
                <a:uFillTx/>
                <a:latin typeface="Arial"/>
                <a:ea typeface="Roboto"/>
                <a:cs typeface="Roboto"/>
              </a:rPr>
              <a:t>Word Prediction</a:t>
            </a:r>
          </a:p>
          <a:p>
            <a:pPr marL="855348" marR="0" lvl="1" indent="-258446" algn="l" defTabSz="914400" rtl="0" fontAlgn="auto" hangingPunct="1">
              <a:lnSpc>
                <a:spcPct val="100000"/>
              </a:lnSpc>
              <a:spcBef>
                <a:spcPts val="0"/>
              </a:spcBef>
              <a:spcAft>
                <a:spcPts val="0"/>
              </a:spcAft>
              <a:buClr>
                <a:srgbClr val="000000"/>
              </a:buClr>
              <a:buSzPts val="1400"/>
              <a:buFont typeface="Wingdings" pitchFamily="2"/>
              <a:buChar char="§"/>
              <a:tabLst/>
              <a:defRPr sz="1700" b="0" i="0" u="none" strike="noStrike" kern="0" cap="none" spc="0" baseline="0">
                <a:solidFill>
                  <a:srgbClr val="000000"/>
                </a:solidFill>
                <a:uFillTx/>
              </a:defRPr>
            </a:pPr>
            <a:r>
              <a:rPr lang="en-US" sz="1600" b="0" i="0" u="none" strike="noStrike" kern="0" cap="none" spc="0" baseline="0">
                <a:solidFill>
                  <a:srgbClr val="000000"/>
                </a:solidFill>
                <a:uFillTx/>
                <a:latin typeface="Arial"/>
                <a:ea typeface="Roboto"/>
                <a:cs typeface="Roboto"/>
              </a:rPr>
              <a:t>External Magnification Device</a:t>
            </a:r>
          </a:p>
          <a:p>
            <a:pPr marL="914400" marR="0" lvl="1" indent="-317497" algn="l" defTabSz="914400" rtl="0" fontAlgn="auto" hangingPunct="1">
              <a:lnSpc>
                <a:spcPct val="115000"/>
              </a:lnSpc>
              <a:spcBef>
                <a:spcPts val="0"/>
              </a:spcBef>
              <a:spcAft>
                <a:spcPts val="0"/>
              </a:spcAft>
              <a:buClr>
                <a:srgbClr val="000000"/>
              </a:buClr>
              <a:buSzPts val="1400"/>
              <a:buFont typeface="Wingdings" pitchFamily="2"/>
              <a:buChar char="§"/>
              <a:tabLst/>
              <a:defRPr sz="1700" b="0" i="0" u="none" strike="noStrike" kern="0" cap="none" spc="0" baseline="0">
                <a:solidFill>
                  <a:srgbClr val="000000"/>
                </a:solidFill>
                <a:uFillTx/>
              </a:defRPr>
            </a:pPr>
            <a:endParaRPr lang="en-US" sz="1900" b="0" i="0" u="none" strike="noStrike" kern="0" cap="none" spc="0" baseline="0">
              <a:solidFill>
                <a:srgbClr val="000000"/>
              </a:solidFill>
              <a:uFillTx/>
              <a:latin typeface="Arial"/>
              <a:ea typeface="Roboto"/>
              <a:cs typeface="Roboto"/>
            </a:endParaRPr>
          </a:p>
          <a:p>
            <a:pPr marL="914400" marR="0" lvl="1" indent="-317497" algn="l" defTabSz="914400" rtl="0" fontAlgn="auto" hangingPunct="1">
              <a:lnSpc>
                <a:spcPct val="115000"/>
              </a:lnSpc>
              <a:spcBef>
                <a:spcPts val="0"/>
              </a:spcBef>
              <a:spcAft>
                <a:spcPts val="0"/>
              </a:spcAft>
              <a:buClr>
                <a:srgbClr val="000000"/>
              </a:buClr>
              <a:buSzPts val="1400"/>
              <a:buFont typeface="Roboto"/>
              <a:buChar char="○"/>
              <a:tabLst/>
              <a:defRPr sz="1700" b="0" i="0" u="none" strike="noStrike" kern="0" cap="none" spc="0" baseline="0">
                <a:solidFill>
                  <a:srgbClr val="000000"/>
                </a:solidFill>
                <a:uFillTx/>
              </a:defRPr>
            </a:pPr>
            <a:endParaRPr lang="en-US" sz="1300" b="0" i="0" u="none" strike="noStrike" kern="0" cap="none" spc="0" baseline="0">
              <a:solidFill>
                <a:srgbClr val="000000"/>
              </a:solidFill>
              <a:uFillTx/>
              <a:latin typeface="Roboto"/>
              <a:ea typeface="Roboto"/>
              <a:cs typeface="Roboto"/>
            </a:endParaRPr>
          </a:p>
          <a:p>
            <a:pPr marL="457200" marR="0" lvl="0" indent="-330198" algn="l" defTabSz="914400" rtl="0" fontAlgn="auto" hangingPunct="1">
              <a:lnSpc>
                <a:spcPct val="115000"/>
              </a:lnSpc>
              <a:spcBef>
                <a:spcPts val="0"/>
              </a:spcBef>
              <a:spcAft>
                <a:spcPts val="0"/>
              </a:spcAft>
              <a:buClr>
                <a:srgbClr val="000000"/>
              </a:buClr>
              <a:buSzPts val="1600"/>
              <a:buFont typeface="Roboto"/>
              <a:buChar char="●"/>
              <a:tabLst/>
              <a:defRPr sz="1700" b="0" i="0" u="none" strike="noStrike" kern="0" cap="none" spc="0" baseline="0">
                <a:solidFill>
                  <a:srgbClr val="000000"/>
                </a:solidFill>
                <a:uFillTx/>
              </a:defRPr>
            </a:pPr>
            <a:endParaRPr lang="en-US" sz="1500" b="0" i="0" u="none" strike="noStrike" kern="0" cap="none" spc="0" baseline="0">
              <a:solidFill>
                <a:srgbClr val="000000"/>
              </a:solidFill>
              <a:uFillTx/>
              <a:latin typeface="Roboto"/>
              <a:ea typeface="Roboto"/>
              <a:cs typeface="Roboto"/>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9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CFFC7-0385-802F-87FB-A60C29AF400B}"/>
              </a:ext>
            </a:extLst>
          </p:cNvPr>
          <p:cNvSpPr txBox="1">
            <a:spLocks noGrp="1"/>
          </p:cNvSpPr>
          <p:nvPr>
            <p:ph type="title"/>
          </p:nvPr>
        </p:nvSpPr>
        <p:spPr/>
        <p:txBody>
          <a:bodyPr/>
          <a:lstStyle/>
          <a:p>
            <a:pPr lvl="0"/>
            <a:r>
              <a:rPr lang="en-US" sz="2800"/>
              <a:t>CMAS Response Accommodations</a:t>
            </a:r>
          </a:p>
        </p:txBody>
      </p:sp>
      <p:sp>
        <p:nvSpPr>
          <p:cNvPr id="3" name="Content Placeholder 1">
            <a:extLst>
              <a:ext uri="{FF2B5EF4-FFF2-40B4-BE49-F238E27FC236}">
                <a16:creationId xmlns:a16="http://schemas.microsoft.com/office/drawing/2014/main" id="{2C7A2213-0B98-470F-8B9C-680D389D3D95}"/>
              </a:ext>
            </a:extLst>
          </p:cNvPr>
          <p:cNvSpPr txBox="1"/>
          <p:nvPr/>
        </p:nvSpPr>
        <p:spPr>
          <a:xfrm>
            <a:off x="311700" y="846396"/>
            <a:ext cx="4153972" cy="2151985"/>
          </a:xfrm>
          <a:prstGeom prst="rect">
            <a:avLst/>
          </a:prstGeom>
          <a:noFill/>
          <a:ln cap="flat">
            <a:noFill/>
          </a:ln>
        </p:spPr>
        <p:txBody>
          <a:bodyPr vert="horz" wrap="square" lIns="91421" tIns="91421" rIns="91421" bIns="91421" anchor="t" anchorCtr="0" compatLnSpc="1">
            <a:noAutofit/>
          </a:bodyPr>
          <a:lstStyle/>
          <a:p>
            <a:pPr marL="228600" marR="0" lvl="0" indent="-228600" algn="l" defTabSz="914400" rtl="0" fontAlgn="auto" hangingPunct="1">
              <a:lnSpc>
                <a:spcPct val="120000"/>
              </a:lnSpc>
              <a:spcBef>
                <a:spcPts val="100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800" b="0" i="0" u="none" strike="noStrike" kern="1200" cap="none" spc="0" baseline="0">
                <a:solidFill>
                  <a:srgbClr val="000000"/>
                </a:solidFill>
                <a:uFillTx/>
                <a:latin typeface="Arial"/>
              </a:rPr>
              <a:t>Brailler/braille note taker</a:t>
            </a:r>
          </a:p>
          <a:p>
            <a:pPr marL="228600" marR="0" lvl="0" indent="-228600" algn="l" defTabSz="914400" rtl="0" fontAlgn="auto" hangingPunct="1">
              <a:lnSpc>
                <a:spcPct val="120000"/>
              </a:lnSpc>
              <a:spcBef>
                <a:spcPts val="100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800" b="0" i="0" u="none" strike="noStrike" kern="1200" cap="none" spc="0" baseline="0">
                <a:solidFill>
                  <a:srgbClr val="000000"/>
                </a:solidFill>
                <a:uFillTx/>
                <a:latin typeface="Arial"/>
              </a:rPr>
              <a:t>Word prediction (cannot connect to the internet)</a:t>
            </a:r>
            <a:r>
              <a:rPr lang="en-US" sz="1800" b="0" i="0" u="none" strike="noStrike" kern="1200" cap="none" spc="0" baseline="30000">
                <a:solidFill>
                  <a:srgbClr val="000000"/>
                </a:solidFill>
                <a:uFillTx/>
                <a:latin typeface="Arial"/>
              </a:rPr>
              <a:t>1</a:t>
            </a:r>
          </a:p>
          <a:p>
            <a:pPr marL="228600" marR="0" lvl="0" indent="-228600" algn="l" defTabSz="914400" rtl="0" fontAlgn="auto" hangingPunct="1">
              <a:lnSpc>
                <a:spcPct val="120000"/>
              </a:lnSpc>
              <a:spcBef>
                <a:spcPts val="100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800" b="0" i="0" u="none" strike="noStrike" kern="1200" cap="none" spc="0" baseline="0">
                <a:solidFill>
                  <a:srgbClr val="000000"/>
                </a:solidFill>
                <a:uFillTx/>
                <a:latin typeface="Arial"/>
              </a:rPr>
              <a:t>Talking calculator/abacus/tactile math manipulatives</a:t>
            </a:r>
          </a:p>
          <a:p>
            <a:pPr marL="228600" marR="0" lvl="0" indent="-228600" algn="l" defTabSz="914400" rtl="0" fontAlgn="auto" hangingPunct="1">
              <a:lnSpc>
                <a:spcPct val="120000"/>
              </a:lnSpc>
              <a:spcBef>
                <a:spcPts val="100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800" b="0" i="0" u="none" strike="noStrike" kern="1200" cap="none" spc="0" baseline="0">
                <a:solidFill>
                  <a:srgbClr val="000000"/>
                </a:solidFill>
                <a:uFillTx/>
                <a:latin typeface="Arial"/>
              </a:rPr>
              <a:t>Math charts and counters (district-level approval)</a:t>
            </a:r>
          </a:p>
        </p:txBody>
      </p:sp>
      <p:sp>
        <p:nvSpPr>
          <p:cNvPr id="4" name="Content Placeholder 1">
            <a:extLst>
              <a:ext uri="{FF2B5EF4-FFF2-40B4-BE49-F238E27FC236}">
                <a16:creationId xmlns:a16="http://schemas.microsoft.com/office/drawing/2014/main" id="{C7C11FAF-12E0-8C81-8E57-D550AFBFCC4A}"/>
              </a:ext>
            </a:extLst>
          </p:cNvPr>
          <p:cNvSpPr txBox="1"/>
          <p:nvPr/>
        </p:nvSpPr>
        <p:spPr>
          <a:xfrm>
            <a:off x="4618076" y="896020"/>
            <a:ext cx="4153972" cy="2687156"/>
          </a:xfrm>
          <a:prstGeom prst="rect">
            <a:avLst/>
          </a:prstGeom>
          <a:noFill/>
          <a:ln cap="flat">
            <a:noFill/>
          </a:ln>
        </p:spPr>
        <p:txBody>
          <a:bodyPr vert="horz" wrap="square" lIns="91421" tIns="91421" rIns="91421" bIns="91421" anchor="t" anchorCtr="0" compatLnSpc="1">
            <a:normAutofit/>
          </a:bodyPr>
          <a:lstStyle/>
          <a:p>
            <a:pPr marL="228600" marR="0" lvl="0" indent="-228600" algn="l" defTabSz="914400" rtl="0" fontAlgn="auto" hangingPunct="1">
              <a:lnSpc>
                <a:spcPct val="100000"/>
              </a:lnSpc>
              <a:spcBef>
                <a:spcPts val="1000"/>
              </a:spcBef>
              <a:spcAft>
                <a:spcPts val="0"/>
              </a:spcAft>
              <a:buClr>
                <a:srgbClr val="000000"/>
              </a:buClr>
              <a:buSzPts val="1600"/>
              <a:buFont typeface="Wingdings" pitchFamily="2"/>
              <a:buChar char="§"/>
              <a:tabLst/>
              <a:defRPr sz="600" b="0" i="0" u="none" strike="noStrike" kern="0" cap="none" spc="0" baseline="0">
                <a:solidFill>
                  <a:srgbClr val="000000"/>
                </a:solidFill>
                <a:uFillTx/>
              </a:defRPr>
            </a:pPr>
            <a:r>
              <a:rPr lang="en-US" sz="1800" b="0" i="0" u="none" strike="noStrike" kern="1200" cap="none" spc="0" baseline="0" dirty="0">
                <a:solidFill>
                  <a:srgbClr val="000000"/>
                </a:solidFill>
                <a:uFillTx/>
                <a:latin typeface="Arial"/>
              </a:rPr>
              <a:t>Calculator on non-calculator sections</a:t>
            </a:r>
            <a:r>
              <a:rPr lang="en-US" sz="1800" b="0" i="0" u="none" strike="noStrike" kern="1200" cap="none" spc="0" baseline="30000" dirty="0">
                <a:solidFill>
                  <a:srgbClr val="000000"/>
                </a:solidFill>
                <a:uFillTx/>
                <a:latin typeface="Arial"/>
              </a:rPr>
              <a:t>2</a:t>
            </a:r>
          </a:p>
          <a:p>
            <a:pPr marL="228600" marR="0" lvl="0" indent="-228600" algn="l" defTabSz="914400" rtl="0" fontAlgn="auto" hangingPunct="1">
              <a:lnSpc>
                <a:spcPct val="100000"/>
              </a:lnSpc>
              <a:spcBef>
                <a:spcPts val="1000"/>
              </a:spcBef>
              <a:spcAft>
                <a:spcPts val="0"/>
              </a:spcAft>
              <a:buClr>
                <a:srgbClr val="000000"/>
              </a:buClr>
              <a:buSzPts val="1600"/>
              <a:buFont typeface="Wingdings" pitchFamily="2"/>
              <a:buChar char="§"/>
              <a:tabLst/>
              <a:defRPr sz="600" b="0" i="0" u="none" strike="noStrike" kern="0" cap="none" spc="0" baseline="0">
                <a:solidFill>
                  <a:srgbClr val="000000"/>
                </a:solidFill>
                <a:uFillTx/>
              </a:defRPr>
            </a:pPr>
            <a:r>
              <a:rPr lang="en-US" sz="1800" b="0" i="0" u="none" strike="noStrike" kern="1200" cap="none" spc="0" baseline="0" dirty="0">
                <a:solidFill>
                  <a:srgbClr val="000000"/>
                </a:solidFill>
                <a:uFillTx/>
                <a:latin typeface="Arial"/>
              </a:rPr>
              <a:t>Spoken Response: Scribe/signer</a:t>
            </a:r>
            <a:r>
              <a:rPr lang="en-US" sz="1800" b="0" i="0" u="none" strike="noStrike" kern="1200" cap="none" spc="0" baseline="30000" dirty="0">
                <a:solidFill>
                  <a:srgbClr val="000000"/>
                </a:solidFill>
                <a:uFillTx/>
                <a:latin typeface="Arial"/>
              </a:rPr>
              <a:t>3</a:t>
            </a:r>
          </a:p>
          <a:p>
            <a:pPr marL="228600" marR="0" lvl="0" indent="-228600" algn="l" defTabSz="914400" rtl="0" fontAlgn="auto" hangingPunct="1">
              <a:lnSpc>
                <a:spcPct val="100000"/>
              </a:lnSpc>
              <a:spcBef>
                <a:spcPts val="1000"/>
              </a:spcBef>
              <a:spcAft>
                <a:spcPts val="0"/>
              </a:spcAft>
              <a:buClr>
                <a:srgbClr val="000000"/>
              </a:buClr>
              <a:buSzPts val="1600"/>
              <a:buFont typeface="Wingdings" pitchFamily="2"/>
              <a:buChar char="§"/>
              <a:tabLst/>
              <a:defRPr sz="600" b="0" i="0" u="none" strike="noStrike" kern="0" cap="none" spc="0" baseline="0">
                <a:solidFill>
                  <a:srgbClr val="000000"/>
                </a:solidFill>
                <a:uFillTx/>
              </a:defRPr>
            </a:pPr>
            <a:r>
              <a:rPr lang="en-US" sz="1800" b="0" i="0" u="none" strike="noStrike" kern="1200" cap="none" spc="0" baseline="0" dirty="0">
                <a:solidFill>
                  <a:srgbClr val="000000"/>
                </a:solidFill>
                <a:uFillTx/>
                <a:latin typeface="Arial"/>
              </a:rPr>
              <a:t>Spoken Response: Speech-to-text (cannot connect to the internet; district-level approval)</a:t>
            </a:r>
            <a:r>
              <a:rPr lang="en-US" sz="1800" b="0" i="0" u="none" strike="noStrike" kern="1200" cap="none" spc="0" baseline="30000" dirty="0">
                <a:solidFill>
                  <a:srgbClr val="000000"/>
                </a:solidFill>
                <a:uFillTx/>
                <a:latin typeface="Arial"/>
              </a:rPr>
              <a:t>1,4</a:t>
            </a:r>
          </a:p>
          <a:p>
            <a:pPr marL="228600" marR="0" lvl="0" indent="-228600" algn="l" defTabSz="914400" rtl="0" fontAlgn="auto" hangingPunct="1">
              <a:lnSpc>
                <a:spcPct val="100000"/>
              </a:lnSpc>
              <a:spcBef>
                <a:spcPts val="1000"/>
              </a:spcBef>
              <a:spcAft>
                <a:spcPts val="0"/>
              </a:spcAft>
              <a:buClr>
                <a:srgbClr val="000000"/>
              </a:buClr>
              <a:buSzPts val="1600"/>
              <a:buFont typeface="Wingdings" pitchFamily="2"/>
              <a:buChar char="§"/>
              <a:tabLst/>
              <a:defRPr sz="600" b="0" i="0" u="none" strike="noStrike" kern="0" cap="none" spc="0" baseline="0">
                <a:solidFill>
                  <a:srgbClr val="000000"/>
                </a:solidFill>
                <a:uFillTx/>
              </a:defRPr>
            </a:pPr>
            <a:r>
              <a:rPr lang="en-US" sz="1800" b="0" i="0" u="none" strike="noStrike" kern="1200" cap="none" spc="0" baseline="0" dirty="0">
                <a:solidFill>
                  <a:srgbClr val="000000"/>
                </a:solidFill>
                <a:uFillTx/>
                <a:latin typeface="Arial"/>
              </a:rPr>
              <a:t>Other assistive technology</a:t>
            </a:r>
          </a:p>
          <a:p>
            <a:pPr marL="228600" marR="0" lvl="0" indent="-228600" algn="l" defTabSz="914400" rtl="0" fontAlgn="auto" hangingPunct="1">
              <a:lnSpc>
                <a:spcPct val="70000"/>
              </a:lnSpc>
              <a:spcBef>
                <a:spcPts val="1000"/>
              </a:spcBef>
              <a:spcAft>
                <a:spcPts val="0"/>
              </a:spcAft>
              <a:buClr>
                <a:srgbClr val="000000"/>
              </a:buClr>
              <a:buSzPts val="1600"/>
              <a:buFont typeface="Arial" pitchFamily="34"/>
              <a:buChar char="•"/>
              <a:tabLst/>
              <a:defRPr sz="600" b="0" i="0" u="none" strike="noStrike" kern="0" cap="none" spc="0" baseline="0">
                <a:solidFill>
                  <a:srgbClr val="000000"/>
                </a:solidFill>
                <a:uFillTx/>
              </a:defRPr>
            </a:pPr>
            <a:endParaRPr lang="en-US" sz="500" b="0" i="0" u="none" strike="noStrike" kern="1200" cap="none" spc="0" baseline="0" dirty="0">
              <a:solidFill>
                <a:srgbClr val="000000"/>
              </a:solidFill>
              <a:uFillTx/>
              <a:latin typeface="Arial"/>
            </a:endParaRPr>
          </a:p>
        </p:txBody>
      </p:sp>
      <p:sp>
        <p:nvSpPr>
          <p:cNvPr id="5" name="Content Placeholder 1">
            <a:extLst>
              <a:ext uri="{FF2B5EF4-FFF2-40B4-BE49-F238E27FC236}">
                <a16:creationId xmlns:a16="http://schemas.microsoft.com/office/drawing/2014/main" id="{EBDF5B2C-FA69-C2DF-29CC-FA495F615B7C}"/>
              </a:ext>
            </a:extLst>
          </p:cNvPr>
          <p:cNvSpPr txBox="1"/>
          <p:nvPr/>
        </p:nvSpPr>
        <p:spPr>
          <a:xfrm>
            <a:off x="311700" y="3900948"/>
            <a:ext cx="8201628" cy="1028700"/>
          </a:xfrm>
          <a:prstGeom prst="rect">
            <a:avLst/>
          </a:prstGeom>
          <a:solidFill>
            <a:srgbClr val="BC7CE4"/>
          </a:solidFill>
          <a:ln cap="flat">
            <a:noFill/>
          </a:ln>
        </p:spPr>
        <p:txBody>
          <a:bodyPr vert="horz" wrap="square" lIns="91421" tIns="91421" rIns="91421" bIns="91421" anchor="ctr" anchorCtr="0" compatLnSpc="1">
            <a:noAutofit/>
          </a:bodyPr>
          <a:lstStyle/>
          <a:p>
            <a:pPr marL="115891" lvl="0" indent="-115891">
              <a:defRPr sz="1800" b="0" i="0" u="none" strike="noStrike" kern="0" cap="none" spc="0" baseline="0">
                <a:solidFill>
                  <a:srgbClr val="000000"/>
                </a:solidFill>
                <a:uFillTx/>
              </a:defRPr>
            </a:pPr>
            <a:r>
              <a:rPr lang="en-US" sz="1100" b="0" i="0" u="none" strike="noStrike" kern="1200" cap="none" spc="0" baseline="30000" dirty="0">
                <a:solidFill>
                  <a:srgbClr val="000000"/>
                </a:solidFill>
                <a:uFillTx/>
                <a:latin typeface="Roboto" pitchFamily="2"/>
                <a:ea typeface="Roboto" pitchFamily="2"/>
                <a:cs typeface="Roboto" pitchFamily="2"/>
              </a:rPr>
              <a:t>1</a:t>
            </a:r>
            <a:r>
              <a:rPr lang="en-US" sz="1100" b="0" i="0" u="none" strike="noStrike" kern="1200" cap="none" spc="0" baseline="0" dirty="0">
                <a:solidFill>
                  <a:srgbClr val="000000"/>
                </a:solidFill>
                <a:uFillTx/>
                <a:latin typeface="Roboto" pitchFamily="2"/>
                <a:ea typeface="Roboto" pitchFamily="2"/>
                <a:cs typeface="Roboto" pitchFamily="2"/>
              </a:rPr>
              <a:t>The school must submit the</a:t>
            </a:r>
            <a:r>
              <a:rPr lang="en-US" sz="1100" b="0" i="1" u="none" strike="noStrike" kern="1200" cap="none" spc="0" baseline="0" dirty="0">
                <a:solidFill>
                  <a:srgbClr val="000000"/>
                </a:solidFill>
                <a:uFillTx/>
                <a:latin typeface="Roboto" pitchFamily="2"/>
                <a:ea typeface="Roboto" pitchFamily="2"/>
                <a:cs typeface="Roboto" pitchFamily="2"/>
              </a:rPr>
              <a:t> </a:t>
            </a:r>
            <a:r>
              <a:rPr lang="en-US" sz="1100" dirty="0">
                <a:solidFill>
                  <a:srgbClr val="000000"/>
                </a:solidFill>
                <a:latin typeface="Roboto" pitchFamily="2"/>
                <a:ea typeface="Roboto" pitchFamily="2"/>
                <a:cs typeface="Roboto" pitchFamily="2"/>
              </a:rPr>
              <a:t>Technology-Based_Response_Accommodations_Agreement_School-to-District.pdf and supporting documents to CSI</a:t>
            </a:r>
          </a:p>
          <a:p>
            <a:pPr marL="34290" marR="0" lvl="0" indent="0" algn="l" defTabSz="914400" rtl="0" fontAlgn="auto" hangingPunct="1">
              <a:lnSpc>
                <a:spcPct val="120000"/>
              </a:lnSpc>
              <a:spcBef>
                <a:spcPts val="0"/>
              </a:spcBef>
              <a:spcAft>
                <a:spcPts val="0"/>
              </a:spcAft>
              <a:buNone/>
              <a:tabLst/>
              <a:defRPr sz="1800" b="0" i="0" u="none" strike="noStrike" kern="0" cap="none" spc="0" baseline="0">
                <a:solidFill>
                  <a:srgbClr val="000000"/>
                </a:solidFill>
                <a:uFillTx/>
              </a:defRPr>
            </a:pPr>
            <a:r>
              <a:rPr lang="en-US" sz="1100" b="0" i="0" u="none" strike="noStrike" kern="1200" cap="none" spc="0" baseline="30000" dirty="0">
                <a:solidFill>
                  <a:srgbClr val="000000"/>
                </a:solidFill>
                <a:uFillTx/>
                <a:latin typeface="Roboto" pitchFamily="2"/>
                <a:ea typeface="Roboto" pitchFamily="2"/>
                <a:cs typeface="Roboto" pitchFamily="2"/>
              </a:rPr>
              <a:t>2</a:t>
            </a:r>
            <a:r>
              <a:rPr lang="en-US" sz="1100" b="0" i="0" u="none" strike="noStrike" kern="1200" cap="none" spc="0" baseline="0" dirty="0">
                <a:solidFill>
                  <a:srgbClr val="000000"/>
                </a:solidFill>
                <a:uFillTx/>
                <a:latin typeface="Roboto" pitchFamily="2"/>
                <a:ea typeface="Roboto" pitchFamily="2"/>
                <a:cs typeface="Roboto" pitchFamily="2"/>
              </a:rPr>
              <a:t>For Math, calculator use on the non-calculator sections requires an approved UAR </a:t>
            </a:r>
          </a:p>
          <a:p>
            <a:pPr marL="34290" marR="0" lvl="0" indent="0" algn="l" defTabSz="914400" rtl="0" fontAlgn="auto" hangingPunct="1">
              <a:lnSpc>
                <a:spcPct val="120000"/>
              </a:lnSpc>
              <a:spcBef>
                <a:spcPts val="0"/>
              </a:spcBef>
              <a:spcAft>
                <a:spcPts val="0"/>
              </a:spcAft>
              <a:buNone/>
              <a:tabLst/>
              <a:defRPr sz="1800" b="0" i="0" u="none" strike="noStrike" kern="0" cap="none" spc="0" baseline="0">
                <a:solidFill>
                  <a:srgbClr val="000000"/>
                </a:solidFill>
                <a:uFillTx/>
              </a:defRPr>
            </a:pPr>
            <a:r>
              <a:rPr lang="en-US" sz="1100" b="0" i="0" u="none" strike="noStrike" kern="1200" cap="none" spc="0" baseline="30000" dirty="0">
                <a:solidFill>
                  <a:srgbClr val="000000"/>
                </a:solidFill>
                <a:uFillTx/>
                <a:latin typeface="Roboto" pitchFamily="2"/>
                <a:ea typeface="Roboto" pitchFamily="2"/>
                <a:cs typeface="Roboto" pitchFamily="2"/>
              </a:rPr>
              <a:t>3</a:t>
            </a:r>
            <a:r>
              <a:rPr lang="en-US" sz="1100" b="0" i="0" u="none" strike="noStrike" kern="1200" cap="none" spc="0" baseline="0" dirty="0">
                <a:solidFill>
                  <a:srgbClr val="000000"/>
                </a:solidFill>
                <a:uFillTx/>
                <a:latin typeface="Roboto" pitchFamily="2"/>
                <a:ea typeface="Roboto" pitchFamily="2"/>
                <a:cs typeface="Roboto" pitchFamily="2"/>
              </a:rPr>
              <a:t>For ELA constructed response, a scribe requires an approved UAR</a:t>
            </a:r>
          </a:p>
          <a:p>
            <a:pPr marL="34290" marR="0" lvl="0" indent="0" algn="l" defTabSz="914400" rtl="0" fontAlgn="auto" hangingPunct="1">
              <a:lnSpc>
                <a:spcPct val="120000"/>
              </a:lnSpc>
              <a:spcBef>
                <a:spcPts val="0"/>
              </a:spcBef>
              <a:spcAft>
                <a:spcPts val="0"/>
              </a:spcAft>
              <a:buNone/>
              <a:tabLst/>
              <a:defRPr sz="1800" b="0" i="0" u="none" strike="noStrike" kern="0" cap="none" spc="0" baseline="0">
                <a:solidFill>
                  <a:srgbClr val="000000"/>
                </a:solidFill>
                <a:uFillTx/>
              </a:defRPr>
            </a:pPr>
            <a:r>
              <a:rPr lang="en-US" sz="1100" b="0" i="0" u="none" strike="noStrike" kern="1200" cap="none" spc="0" baseline="30000" dirty="0">
                <a:solidFill>
                  <a:srgbClr val="000000"/>
                </a:solidFill>
                <a:uFillTx/>
                <a:latin typeface="Roboto" pitchFamily="2"/>
                <a:ea typeface="Roboto" pitchFamily="2"/>
                <a:cs typeface="Roboto" pitchFamily="2"/>
              </a:rPr>
              <a:t>4 </a:t>
            </a:r>
            <a:r>
              <a:rPr lang="en-US" sz="1100" b="0" i="0" u="none" strike="noStrike" kern="1200" cap="none" spc="0" baseline="0" dirty="0">
                <a:solidFill>
                  <a:srgbClr val="000000"/>
                </a:solidFill>
                <a:uFillTx/>
                <a:latin typeface="Roboto" pitchFamily="2"/>
                <a:ea typeface="Roboto" pitchFamily="2"/>
                <a:cs typeface="Roboto" pitchFamily="2"/>
              </a:rPr>
              <a:t>For ELA/CSLA Constructed Response, DACs must approve each student using this accommodation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9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9554C-CC66-BE86-F392-DE6155A5B0A5}"/>
              </a:ext>
            </a:extLst>
          </p:cNvPr>
          <p:cNvSpPr txBox="1">
            <a:spLocks noGrp="1"/>
          </p:cNvSpPr>
          <p:nvPr>
            <p:ph type="title"/>
          </p:nvPr>
        </p:nvSpPr>
        <p:spPr>
          <a:xfrm>
            <a:off x="311700" y="105101"/>
            <a:ext cx="8539901" cy="741304"/>
          </a:xfrm>
        </p:spPr>
        <p:txBody>
          <a:bodyPr/>
          <a:lstStyle/>
          <a:p>
            <a:pPr lvl="0"/>
            <a:r>
              <a:rPr lang="en-US" sz="2800"/>
              <a:t>CMAS Assessment Policy Related to Internet Access</a:t>
            </a:r>
          </a:p>
        </p:txBody>
      </p:sp>
      <p:sp>
        <p:nvSpPr>
          <p:cNvPr id="3" name="Content Placeholder 1">
            <a:extLst>
              <a:ext uri="{FF2B5EF4-FFF2-40B4-BE49-F238E27FC236}">
                <a16:creationId xmlns:a16="http://schemas.microsoft.com/office/drawing/2014/main" id="{E800E075-D6DD-AFFB-AD82-4BAB33AA5DA7}"/>
              </a:ext>
            </a:extLst>
          </p:cNvPr>
          <p:cNvSpPr txBox="1"/>
          <p:nvPr/>
        </p:nvSpPr>
        <p:spPr>
          <a:xfrm>
            <a:off x="311700" y="1113181"/>
            <a:ext cx="8353839" cy="3119210"/>
          </a:xfrm>
          <a:prstGeom prst="rect">
            <a:avLst/>
          </a:prstGeom>
          <a:noFill/>
          <a:ln cap="flat">
            <a:noFill/>
          </a:ln>
        </p:spPr>
        <p:txBody>
          <a:bodyPr vert="horz" wrap="square" lIns="91421" tIns="91421" rIns="91421" bIns="91421" anchor="t" anchorCtr="0" compatLnSpc="1">
            <a:normAutofit/>
          </a:bodyPr>
          <a:lstStyle/>
          <a:p>
            <a:pPr marL="342900" marR="0" lvl="1" indent="0" algn="l" defTabSz="914400" rtl="0" fontAlgn="auto" hangingPunct="1">
              <a:lnSpc>
                <a:spcPct val="90000"/>
              </a:lnSpc>
              <a:spcBef>
                <a:spcPts val="500"/>
              </a:spcBef>
              <a:spcAft>
                <a:spcPts val="0"/>
              </a:spcAft>
              <a:buNone/>
              <a:tabLst/>
              <a:defRPr sz="1800" b="0" i="0" u="none" strike="noStrike" kern="0" cap="none" spc="0" baseline="0">
                <a:solidFill>
                  <a:srgbClr val="000000"/>
                </a:solidFill>
                <a:uFillTx/>
              </a:defRPr>
            </a:pPr>
            <a:r>
              <a:rPr lang="en-US" sz="1800" b="0" i="0" u="none" strike="noStrike" kern="1200" cap="none" spc="0" baseline="0" dirty="0">
                <a:solidFill>
                  <a:srgbClr val="000000"/>
                </a:solidFill>
                <a:uFillTx/>
                <a:latin typeface="Roboto" pitchFamily="2"/>
                <a:ea typeface="Roboto" pitchFamily="2"/>
                <a:cs typeface="Roboto" pitchFamily="2"/>
              </a:rPr>
              <a:t>Some students may require software that is not compatible with TestNav. These students may need a second device in the testing environment to provide access to that software. The second device shall not have Internet access. (</a:t>
            </a:r>
            <a:r>
              <a:rPr lang="en-US" sz="1800" b="0" i="1" u="none" strike="noStrike" kern="1200" cap="none" spc="0" baseline="0" dirty="0">
                <a:solidFill>
                  <a:srgbClr val="000000"/>
                </a:solidFill>
                <a:uFillTx/>
                <a:latin typeface="Roboto" pitchFamily="2"/>
                <a:ea typeface="Roboto" pitchFamily="2"/>
                <a:cs typeface="Roboto" pitchFamily="2"/>
              </a:rPr>
              <a:t>Spring 2027 CMAS and </a:t>
            </a:r>
            <a:r>
              <a:rPr lang="en-US" sz="1800" b="0" i="1" u="none" strike="noStrike" kern="1200" cap="none" spc="0" baseline="0" dirty="0" err="1">
                <a:solidFill>
                  <a:srgbClr val="000000"/>
                </a:solidFill>
                <a:uFillTx/>
                <a:latin typeface="Roboto" pitchFamily="2"/>
                <a:ea typeface="Roboto" pitchFamily="2"/>
                <a:cs typeface="Roboto" pitchFamily="2"/>
              </a:rPr>
              <a:t>CoAlt</a:t>
            </a:r>
            <a:r>
              <a:rPr lang="en-US" sz="1800" b="0" i="1" u="none" strike="noStrike" kern="1200" cap="none" spc="0" baseline="0" dirty="0">
                <a:solidFill>
                  <a:srgbClr val="000000"/>
                </a:solidFill>
                <a:uFillTx/>
                <a:latin typeface="Roboto" pitchFamily="2"/>
                <a:ea typeface="Roboto" pitchFamily="2"/>
                <a:cs typeface="Roboto" pitchFamily="2"/>
              </a:rPr>
              <a:t> Procedures Manual</a:t>
            </a:r>
            <a:r>
              <a:rPr lang="en-US" sz="1800" b="0" i="0" u="none" strike="noStrike" kern="1200" cap="none" spc="0" baseline="0" dirty="0">
                <a:solidFill>
                  <a:srgbClr val="000000"/>
                </a:solidFill>
                <a:uFillTx/>
                <a:latin typeface="Roboto" pitchFamily="2"/>
                <a:ea typeface="Roboto" pitchFamily="2"/>
                <a:cs typeface="Roboto" pitchFamily="2"/>
              </a:rPr>
              <a:t>, Section 6)</a:t>
            </a:r>
          </a:p>
          <a:p>
            <a:pPr marL="342900" marR="0" lvl="1" indent="0" algn="l" defTabSz="914400" rtl="0" fontAlgn="auto" hangingPunct="1">
              <a:lnSpc>
                <a:spcPct val="90000"/>
              </a:lnSpc>
              <a:spcBef>
                <a:spcPts val="50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000000"/>
              </a:solidFill>
              <a:uFillTx/>
              <a:latin typeface="Roboto" pitchFamily="2"/>
              <a:ea typeface="Roboto" pitchFamily="2"/>
              <a:cs typeface="Roboto" pitchFamily="2"/>
            </a:endParaRPr>
          </a:p>
          <a:p>
            <a:pPr marL="342900" lvl="1">
              <a:lnSpc>
                <a:spcPct val="90000"/>
              </a:lnSpc>
              <a:spcBef>
                <a:spcPts val="500"/>
              </a:spcBef>
              <a:defRPr sz="1800" b="0" i="0" u="none" strike="noStrike" kern="0" cap="none" spc="0" baseline="0">
                <a:solidFill>
                  <a:srgbClr val="000000"/>
                </a:solidFill>
                <a:uFillTx/>
              </a:defRPr>
            </a:pPr>
            <a:r>
              <a:rPr lang="en-US" sz="1800" b="0" i="0" u="none" strike="noStrike" kern="1200" cap="none" spc="0" baseline="0" dirty="0">
                <a:solidFill>
                  <a:srgbClr val="000000"/>
                </a:solidFill>
                <a:uFillTx/>
                <a:latin typeface="Roboto" pitchFamily="2"/>
                <a:ea typeface="Roboto" pitchFamily="2"/>
                <a:cs typeface="Roboto" pitchFamily="2"/>
              </a:rPr>
              <a:t>All applications, programs, or software used outside of TestNav on a separate device must be approved by CDE annually. </a:t>
            </a:r>
            <a:r>
              <a:rPr lang="en-US" sz="1800" b="0" i="0" u="none" strike="noStrike" kern="1200" cap="none" spc="0" baseline="0" dirty="0">
                <a:solidFill>
                  <a:srgbClr val="455FA9"/>
                </a:solidFill>
                <a:uFillTx/>
                <a:latin typeface="Roboto" pitchFamily="2"/>
                <a:ea typeface="Roboto" pitchFamily="2"/>
                <a:cs typeface="Roboto" pitchFamily="2"/>
              </a:rPr>
              <a:t>Schools must submit the </a:t>
            </a:r>
            <a:r>
              <a:rPr lang="en-US" i="1" dirty="0">
                <a:solidFill>
                  <a:srgbClr val="455FA9"/>
                </a:solidFill>
                <a:latin typeface="Roboto" pitchFamily="2"/>
                <a:ea typeface="Roboto" pitchFamily="2"/>
                <a:cs typeface="Roboto" pitchFamily="2"/>
              </a:rPr>
              <a:t>Technology-Based_Response_Accommodations_Agreement_School-to-District.pdf </a:t>
            </a:r>
            <a:r>
              <a:rPr lang="en-US" sz="1800" b="0" i="0" u="none" strike="noStrike" kern="1200" cap="none" spc="0" baseline="0" dirty="0">
                <a:solidFill>
                  <a:srgbClr val="455FA9"/>
                </a:solidFill>
                <a:uFillTx/>
                <a:latin typeface="Roboto" pitchFamily="2"/>
                <a:ea typeface="Roboto" pitchFamily="2"/>
                <a:cs typeface="Roboto" pitchFamily="2"/>
              </a:rPr>
              <a:t>(found in Assessments </a:t>
            </a:r>
            <a:r>
              <a:rPr lang="en-US" sz="1800" b="0" i="0" u="none" strike="noStrike" kern="1200" cap="none" spc="0" baseline="0" dirty="0" err="1">
                <a:solidFill>
                  <a:srgbClr val="455FA9"/>
                </a:solidFill>
                <a:uFillTx/>
                <a:latin typeface="Roboto" pitchFamily="2"/>
                <a:ea typeface="Roboto" pitchFamily="2"/>
                <a:cs typeface="Roboto" pitchFamily="2"/>
              </a:rPr>
              <a:t>GDrive</a:t>
            </a:r>
            <a:r>
              <a:rPr lang="en-US" sz="1800" b="0" i="0" u="none" strike="noStrike" kern="1200" cap="none" spc="0" baseline="0" dirty="0">
                <a:solidFill>
                  <a:srgbClr val="455FA9"/>
                </a:solidFill>
                <a:uFillTx/>
                <a:latin typeface="Roboto" pitchFamily="2"/>
                <a:ea typeface="Roboto" pitchFamily="2"/>
                <a:cs typeface="Roboto" pitchFamily="2"/>
              </a:rPr>
              <a:t>\Administration\CMAS\Guidance &amp; Forms) and supporting documentation to CSI by </a:t>
            </a:r>
            <a:r>
              <a:rPr lang="en-US" sz="1800" b="1" i="1" u="none" strike="noStrike" kern="1200" cap="none" spc="0" baseline="0" dirty="0">
                <a:solidFill>
                  <a:srgbClr val="455FA9"/>
                </a:solidFill>
                <a:uFillTx/>
                <a:latin typeface="Roboto" pitchFamily="2"/>
                <a:ea typeface="Roboto" pitchFamily="2"/>
                <a:cs typeface="Roboto" pitchFamily="2"/>
              </a:rPr>
              <a:t>December 11</a:t>
            </a:r>
            <a:r>
              <a:rPr lang="en-US" sz="1800" b="1" i="1" u="none" strike="noStrike" kern="1200" cap="none" spc="0" baseline="30000" dirty="0">
                <a:solidFill>
                  <a:srgbClr val="455FA9"/>
                </a:solidFill>
                <a:uFillTx/>
                <a:latin typeface="Roboto" pitchFamily="2"/>
                <a:ea typeface="Roboto" pitchFamily="2"/>
                <a:cs typeface="Roboto" pitchFamily="2"/>
              </a:rPr>
              <a:t>th</a:t>
            </a:r>
            <a:r>
              <a:rPr lang="en-US" sz="1800" b="0" i="0" u="none" strike="noStrike" kern="1200" cap="none" spc="0" baseline="0" dirty="0">
                <a:solidFill>
                  <a:srgbClr val="455FA9"/>
                </a:solidFill>
                <a:uFillTx/>
                <a:latin typeface="Roboto" pitchFamily="2"/>
                <a:ea typeface="Roboto" pitchFamily="2"/>
                <a:cs typeface="Roboto" pitchFamily="2"/>
              </a:rPr>
              <a: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9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4F45A-3A0C-13CF-4ECC-6DDFBDF2C8A1}"/>
              </a:ext>
            </a:extLst>
          </p:cNvPr>
          <p:cNvSpPr txBox="1">
            <a:spLocks noGrp="1"/>
          </p:cNvSpPr>
          <p:nvPr>
            <p:ph type="title"/>
          </p:nvPr>
        </p:nvSpPr>
        <p:spPr>
          <a:xfrm>
            <a:off x="311700" y="105101"/>
            <a:ext cx="8300850" cy="741304"/>
          </a:xfrm>
        </p:spPr>
        <p:txBody>
          <a:bodyPr/>
          <a:lstStyle/>
          <a:p>
            <a:pPr lvl="0"/>
            <a:r>
              <a:rPr lang="en-US" sz="2800"/>
              <a:t>CMAS Speech-to-Text (STT) and Word Prediction</a:t>
            </a:r>
          </a:p>
        </p:txBody>
      </p:sp>
      <p:sp>
        <p:nvSpPr>
          <p:cNvPr id="3" name="Content Placeholder 4">
            <a:extLst>
              <a:ext uri="{FF2B5EF4-FFF2-40B4-BE49-F238E27FC236}">
                <a16:creationId xmlns:a16="http://schemas.microsoft.com/office/drawing/2014/main" id="{FFB3CFC6-B6C5-E0DF-2A4D-0E2EF0F59F4C}"/>
              </a:ext>
            </a:extLst>
          </p:cNvPr>
          <p:cNvSpPr txBox="1"/>
          <p:nvPr/>
        </p:nvSpPr>
        <p:spPr>
          <a:xfrm>
            <a:off x="243385" y="909654"/>
            <a:ext cx="3532455" cy="3051572"/>
          </a:xfrm>
          <a:prstGeom prst="rect">
            <a:avLst/>
          </a:prstGeom>
          <a:noFill/>
          <a:ln cap="flat">
            <a:noFill/>
          </a:ln>
        </p:spPr>
        <p:txBody>
          <a:bodyPr vert="horz" wrap="square" lIns="91421" tIns="91421" rIns="91421" bIns="91421" anchor="t" anchorCtr="0" compatLnSpc="1">
            <a:spAutoFit/>
          </a:bodyPr>
          <a:lstStyle/>
          <a:p>
            <a:pPr marL="285750" marR="0" lvl="0" indent="-285750" algn="l" defTabSz="914400" rtl="0" fontAlgn="auto" hangingPunct="1">
              <a:lnSpc>
                <a:spcPct val="115000"/>
              </a:lnSpc>
              <a:spcBef>
                <a:spcPts val="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800" b="0" i="0" u="none" strike="noStrike" kern="0" cap="none" spc="0" baseline="0">
                <a:solidFill>
                  <a:srgbClr val="000000"/>
                </a:solidFill>
                <a:uFillTx/>
                <a:latin typeface="Roboto"/>
                <a:ea typeface="Roboto"/>
                <a:cs typeface="Roboto"/>
              </a:rPr>
              <a:t>Speech-to-text and word prediction </a:t>
            </a:r>
            <a:r>
              <a:rPr lang="en-US" sz="1800" b="0" i="1" u="none" strike="noStrike" kern="0" cap="none" spc="0" baseline="0">
                <a:solidFill>
                  <a:srgbClr val="000000"/>
                </a:solidFill>
                <a:uFillTx/>
                <a:latin typeface="Roboto"/>
                <a:ea typeface="Roboto"/>
                <a:cs typeface="Roboto"/>
              </a:rPr>
              <a:t>must</a:t>
            </a:r>
            <a:r>
              <a:rPr lang="en-US" sz="1800" b="0" i="0" u="none" strike="noStrike" kern="0" cap="none" spc="0" baseline="0">
                <a:solidFill>
                  <a:srgbClr val="000000"/>
                </a:solidFill>
                <a:uFillTx/>
                <a:latin typeface="Roboto"/>
                <a:ea typeface="Roboto"/>
                <a:cs typeface="Roboto"/>
              </a:rPr>
              <a:t> be used on a secondary device</a:t>
            </a:r>
          </a:p>
          <a:p>
            <a:pPr marL="628650" marR="0" lvl="1" indent="-285750" algn="l" defTabSz="914400" rtl="0" fontAlgn="auto" hangingPunct="1">
              <a:lnSpc>
                <a:spcPct val="115000"/>
              </a:lnSpc>
              <a:spcBef>
                <a:spcPts val="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800" b="0" i="0" u="none" strike="noStrike" kern="0" cap="none" spc="0" baseline="0">
                <a:solidFill>
                  <a:srgbClr val="000000"/>
                </a:solidFill>
                <a:uFillTx/>
                <a:latin typeface="Roboto"/>
                <a:ea typeface="Roboto"/>
                <a:cs typeface="Roboto"/>
              </a:rPr>
              <a:t>Cannot connect to the internet</a:t>
            </a:r>
          </a:p>
          <a:p>
            <a:pPr marL="628650" marR="0" lvl="1" indent="-285750" algn="l" defTabSz="914400" rtl="0" fontAlgn="auto" hangingPunct="1">
              <a:lnSpc>
                <a:spcPct val="115000"/>
              </a:lnSpc>
              <a:spcBef>
                <a:spcPts val="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800" b="0" i="0" u="none" strike="noStrike" kern="0" cap="none" spc="0" baseline="0">
                <a:solidFill>
                  <a:srgbClr val="000000"/>
                </a:solidFill>
                <a:uFillTx/>
                <a:latin typeface="Roboto"/>
                <a:ea typeface="Roboto"/>
                <a:cs typeface="Roboto"/>
              </a:rPr>
              <a:t>Text-to-speech must be turned off for ELA/CSLA</a:t>
            </a:r>
          </a:p>
          <a:p>
            <a:pPr marL="628650" marR="0" lvl="1" indent="-285750" algn="l" defTabSz="914400" rtl="0" fontAlgn="auto" hangingPunct="1">
              <a:lnSpc>
                <a:spcPct val="115000"/>
              </a:lnSpc>
              <a:spcBef>
                <a:spcPts val="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800" b="0" i="0" u="none" strike="noStrike" kern="0" cap="none" spc="0" baseline="0">
                <a:solidFill>
                  <a:srgbClr val="000000"/>
                </a:solidFill>
                <a:uFillTx/>
                <a:latin typeface="Roboto"/>
                <a:ea typeface="Roboto"/>
                <a:cs typeface="Roboto"/>
              </a:rPr>
              <a:t>Software/program must be approved by CDE</a:t>
            </a:r>
          </a:p>
        </p:txBody>
      </p:sp>
      <p:sp>
        <p:nvSpPr>
          <p:cNvPr id="4" name="Content Placeholder 4">
            <a:extLst>
              <a:ext uri="{FF2B5EF4-FFF2-40B4-BE49-F238E27FC236}">
                <a16:creationId xmlns:a16="http://schemas.microsoft.com/office/drawing/2014/main" id="{0FE33F1D-6CEF-735A-A0A3-E22C643C0723}"/>
              </a:ext>
            </a:extLst>
          </p:cNvPr>
          <p:cNvSpPr txBox="1"/>
          <p:nvPr/>
        </p:nvSpPr>
        <p:spPr>
          <a:xfrm>
            <a:off x="4225158" y="874257"/>
            <a:ext cx="4675455" cy="3086968"/>
          </a:xfrm>
          <a:prstGeom prst="rect">
            <a:avLst/>
          </a:prstGeom>
          <a:noFill/>
          <a:ln cap="flat">
            <a:noFill/>
          </a:ln>
        </p:spPr>
        <p:txBody>
          <a:bodyPr vert="horz" wrap="square" lIns="91421" tIns="91421" rIns="91421" bIns="91421" anchor="t" anchorCtr="0" compatLnSpc="1">
            <a:spAutoFit/>
          </a:bodyPr>
          <a:lstStyle/>
          <a:p>
            <a:pPr marL="171450" marR="0" lvl="0" indent="-285750" algn="l" defTabSz="914400" rtl="0" fontAlgn="auto" hangingPunct="1">
              <a:lnSpc>
                <a:spcPct val="115000"/>
              </a:lnSpc>
              <a:spcBef>
                <a:spcPts val="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2000" b="0" i="0" u="none" strike="noStrike" kern="0" cap="none" spc="0" baseline="0">
                <a:solidFill>
                  <a:srgbClr val="000000"/>
                </a:solidFill>
                <a:uFillTx/>
                <a:latin typeface="Roboto"/>
                <a:ea typeface="Roboto"/>
                <a:cs typeface="Roboto"/>
              </a:rPr>
              <a:t>Students using STT </a:t>
            </a:r>
          </a:p>
          <a:p>
            <a:pPr marL="628650" marR="0" lvl="1" indent="-285750" algn="l" defTabSz="914400" rtl="0" fontAlgn="auto" hangingPunct="1">
              <a:lnSpc>
                <a:spcPct val="115000"/>
              </a:lnSpc>
              <a:spcBef>
                <a:spcPts val="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800" b="0" i="0" u="none" strike="noStrike" kern="0" cap="none" spc="0" baseline="0">
                <a:solidFill>
                  <a:srgbClr val="000000"/>
                </a:solidFill>
                <a:uFillTx/>
                <a:latin typeface="Roboto"/>
                <a:ea typeface="Roboto"/>
                <a:cs typeface="Roboto"/>
              </a:rPr>
              <a:t>On ELA/CSLA </a:t>
            </a:r>
            <a:r>
              <a:rPr lang="en-US" sz="1800" b="0" i="1" u="none" strike="noStrike" kern="0" cap="none" spc="0" baseline="0">
                <a:solidFill>
                  <a:srgbClr val="000000"/>
                </a:solidFill>
                <a:uFillTx/>
                <a:latin typeface="Roboto"/>
                <a:ea typeface="Roboto"/>
                <a:cs typeface="Roboto"/>
              </a:rPr>
              <a:t>must</a:t>
            </a:r>
            <a:r>
              <a:rPr lang="en-US" sz="1800" b="0" i="0" u="none" strike="noStrike" kern="0" cap="none" spc="0" baseline="0">
                <a:solidFill>
                  <a:srgbClr val="000000"/>
                </a:solidFill>
                <a:uFillTx/>
                <a:latin typeface="Roboto"/>
                <a:ea typeface="Roboto"/>
                <a:cs typeface="Roboto"/>
              </a:rPr>
              <a:t> be approved by the DAC using the guidance and exclusionary factors available through the </a:t>
            </a:r>
            <a:r>
              <a:rPr lang="en-US" sz="1800" b="0" i="1" u="none" strike="noStrike" kern="0" cap="none" spc="0" baseline="0">
                <a:solidFill>
                  <a:srgbClr val="000000"/>
                </a:solidFill>
                <a:uFillTx/>
                <a:latin typeface="Roboto"/>
                <a:ea typeface="Roboto"/>
                <a:cs typeface="Roboto"/>
              </a:rPr>
              <a:t>2027 Spring CMAS/CoAlt Procedures Manual </a:t>
            </a:r>
            <a:r>
              <a:rPr lang="en-US" sz="1800" b="0" i="0" u="none" strike="noStrike" kern="0" cap="none" spc="0" baseline="0">
                <a:solidFill>
                  <a:srgbClr val="000000"/>
                </a:solidFill>
                <a:uFillTx/>
                <a:latin typeface="Roboto"/>
                <a:ea typeface="Roboto"/>
                <a:cs typeface="Roboto"/>
              </a:rPr>
              <a:t>and the Spoken Response: Technology Captured Guidance Document and form</a:t>
            </a:r>
          </a:p>
          <a:p>
            <a:pPr marL="628650" marR="0" lvl="1" indent="-285750" algn="l" defTabSz="914400" rtl="0" fontAlgn="auto" hangingPunct="1">
              <a:lnSpc>
                <a:spcPct val="115000"/>
              </a:lnSpc>
              <a:spcBef>
                <a:spcPts val="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800" b="0" i="0" u="none" strike="noStrike" kern="0" cap="none" spc="0" baseline="0">
                <a:solidFill>
                  <a:srgbClr val="000000"/>
                </a:solidFill>
                <a:uFillTx/>
                <a:latin typeface="Roboto"/>
                <a:ea typeface="Roboto"/>
                <a:cs typeface="Roboto"/>
              </a:rPr>
              <a:t> Must be tested in a 1:1 environment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17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9BF25-8EE5-9676-1461-53D148D15DF4}"/>
              </a:ext>
            </a:extLst>
          </p:cNvPr>
          <p:cNvSpPr txBox="1">
            <a:spLocks noGrp="1"/>
          </p:cNvSpPr>
          <p:nvPr>
            <p:ph type="title"/>
          </p:nvPr>
        </p:nvSpPr>
        <p:spPr>
          <a:xfrm>
            <a:off x="311700" y="105101"/>
            <a:ext cx="8535311" cy="741304"/>
          </a:xfrm>
        </p:spPr>
        <p:txBody>
          <a:bodyPr/>
          <a:lstStyle/>
          <a:p>
            <a:pPr lvl="0"/>
            <a:r>
              <a:rPr lang="en-US" sz="2800"/>
              <a:t>CMAS STT and Word Prediction Documentation</a:t>
            </a:r>
          </a:p>
        </p:txBody>
      </p:sp>
      <p:sp>
        <p:nvSpPr>
          <p:cNvPr id="3" name="Content Placeholder 4">
            <a:extLst>
              <a:ext uri="{FF2B5EF4-FFF2-40B4-BE49-F238E27FC236}">
                <a16:creationId xmlns:a16="http://schemas.microsoft.com/office/drawing/2014/main" id="{815F9DED-EA77-F289-5C8F-5FDE82C1B618}"/>
              </a:ext>
            </a:extLst>
          </p:cNvPr>
          <p:cNvSpPr txBox="1">
            <a:spLocks noGrp="1"/>
          </p:cNvSpPr>
          <p:nvPr>
            <p:ph type="body" idx="4294967295"/>
          </p:nvPr>
        </p:nvSpPr>
        <p:spPr>
          <a:xfrm>
            <a:off x="124440" y="2084658"/>
            <a:ext cx="4447559" cy="2874599"/>
          </a:xfrm>
        </p:spPr>
        <p:txBody>
          <a:bodyPr>
            <a:spAutoFit/>
          </a:bodyPr>
          <a:lstStyle/>
          <a:p>
            <a:pPr marL="285750" lvl="0" indent="-285750">
              <a:buClr>
                <a:srgbClr val="000000"/>
              </a:buClr>
              <a:buSzPts val="1600"/>
              <a:buFont typeface="Wingdings" pitchFamily="2"/>
              <a:buChar char="§"/>
            </a:pPr>
            <a:r>
              <a:rPr lang="en-US" sz="1400" dirty="0">
                <a:solidFill>
                  <a:srgbClr val="000000"/>
                </a:solidFill>
                <a:latin typeface="Roboto"/>
                <a:ea typeface="Roboto"/>
                <a:cs typeface="Roboto"/>
              </a:rPr>
              <a:t>Schools must submit supporting documentation annually</a:t>
            </a:r>
          </a:p>
          <a:p>
            <a:pPr marL="285750" lvl="0" indent="-285750">
              <a:buClr>
                <a:srgbClr val="000000"/>
              </a:buClr>
              <a:buSzPts val="1600"/>
              <a:buFont typeface="Wingdings" pitchFamily="2"/>
              <a:buChar char="§"/>
            </a:pPr>
            <a:r>
              <a:rPr lang="en-US" sz="1400" dirty="0">
                <a:solidFill>
                  <a:srgbClr val="000000"/>
                </a:solidFill>
                <a:latin typeface="Roboto"/>
                <a:ea typeface="Roboto"/>
                <a:cs typeface="Roboto"/>
              </a:rPr>
              <a:t>Evidence of student data privacy and test security</a:t>
            </a:r>
          </a:p>
          <a:p>
            <a:pPr marL="285750" lvl="0" indent="-285750">
              <a:buClr>
                <a:srgbClr val="000000"/>
              </a:buClr>
              <a:buSzPts val="1600"/>
              <a:buFont typeface="Wingdings" pitchFamily="2"/>
              <a:buChar char="§"/>
            </a:pPr>
            <a:r>
              <a:rPr lang="en-US" sz="1400" dirty="0">
                <a:solidFill>
                  <a:srgbClr val="000000"/>
                </a:solidFill>
                <a:latin typeface="Roboto"/>
                <a:ea typeface="Roboto"/>
                <a:cs typeface="Roboto"/>
              </a:rPr>
              <a:t>Evidence that the STT and/or word prediction will be the only tools used</a:t>
            </a:r>
          </a:p>
          <a:p>
            <a:pPr marL="285750" lvl="0" indent="-285750">
              <a:buClr>
                <a:srgbClr val="000000"/>
              </a:buClr>
              <a:buSzPts val="1600"/>
              <a:buFont typeface="Wingdings" pitchFamily="2"/>
              <a:buChar char="§"/>
            </a:pPr>
            <a:r>
              <a:rPr lang="en-US" sz="1400" dirty="0">
                <a:solidFill>
                  <a:srgbClr val="000000"/>
                </a:solidFill>
                <a:latin typeface="Roboto"/>
                <a:ea typeface="Roboto"/>
                <a:cs typeface="Roboto"/>
              </a:rPr>
              <a:t>Evidence that TTS will be turned off during ELA/CSLA</a:t>
            </a:r>
          </a:p>
          <a:p>
            <a:pPr marL="285750" lvl="0" indent="-285750">
              <a:buClr>
                <a:srgbClr val="000000"/>
              </a:buClr>
              <a:buSzPts val="1600"/>
              <a:buFont typeface="Wingdings" pitchFamily="2"/>
              <a:buChar char="§"/>
            </a:pPr>
            <a:r>
              <a:rPr lang="en-US" sz="1400" dirty="0">
                <a:solidFill>
                  <a:srgbClr val="000000"/>
                </a:solidFill>
                <a:latin typeface="Roboto"/>
                <a:ea typeface="Roboto"/>
                <a:cs typeface="Roboto"/>
              </a:rPr>
              <a:t>Evidence of restricted internet access</a:t>
            </a:r>
          </a:p>
          <a:p>
            <a:pPr marL="285750" lvl="0" indent="-285750">
              <a:buClr>
                <a:srgbClr val="000000"/>
              </a:buClr>
              <a:buSzPts val="1600"/>
              <a:buFont typeface="Wingdings" pitchFamily="2"/>
              <a:buChar char="§"/>
            </a:pPr>
            <a:r>
              <a:rPr lang="en-US" sz="1400" dirty="0">
                <a:solidFill>
                  <a:srgbClr val="000000"/>
                </a:solidFill>
                <a:latin typeface="Roboto"/>
                <a:ea typeface="Roboto"/>
                <a:cs typeface="Roboto"/>
              </a:rPr>
              <a:t>Identify the name(s) of the program(s)</a:t>
            </a:r>
          </a:p>
          <a:p>
            <a:pPr marL="285750" lvl="0" indent="-285750">
              <a:buClr>
                <a:srgbClr val="000000"/>
              </a:buClr>
              <a:buSzPts val="1600"/>
              <a:buFont typeface="Wingdings" pitchFamily="2"/>
              <a:buChar char="§"/>
            </a:pPr>
            <a:endParaRPr lang="en-US" sz="1400" dirty="0">
              <a:solidFill>
                <a:srgbClr val="000000"/>
              </a:solidFill>
              <a:latin typeface="Roboto"/>
              <a:ea typeface="Roboto"/>
              <a:cs typeface="Roboto"/>
            </a:endParaRPr>
          </a:p>
          <a:p>
            <a:pPr marL="214317" lvl="0" indent="-214317">
              <a:buClr>
                <a:srgbClr val="000000"/>
              </a:buClr>
              <a:buSzPts val="1600"/>
              <a:buFont typeface="Arial" pitchFamily="34"/>
              <a:buChar char="•"/>
            </a:pPr>
            <a:endParaRPr lang="en-US" sz="1200" dirty="0">
              <a:solidFill>
                <a:srgbClr val="000000"/>
              </a:solidFill>
              <a:latin typeface="Roboto"/>
              <a:ea typeface="Roboto"/>
              <a:cs typeface="Roboto"/>
            </a:endParaRPr>
          </a:p>
        </p:txBody>
      </p:sp>
      <p:sp>
        <p:nvSpPr>
          <p:cNvPr id="4" name="Content Placeholder 4">
            <a:extLst>
              <a:ext uri="{FF2B5EF4-FFF2-40B4-BE49-F238E27FC236}">
                <a16:creationId xmlns:a16="http://schemas.microsoft.com/office/drawing/2014/main" id="{E5A8BF82-99EE-F047-CA19-CB0D611E4AAA}"/>
              </a:ext>
            </a:extLst>
          </p:cNvPr>
          <p:cNvSpPr txBox="1"/>
          <p:nvPr/>
        </p:nvSpPr>
        <p:spPr>
          <a:xfrm>
            <a:off x="4759570" y="2084658"/>
            <a:ext cx="4361587" cy="2626842"/>
          </a:xfrm>
          <a:prstGeom prst="rect">
            <a:avLst/>
          </a:prstGeom>
          <a:noFill/>
          <a:ln cap="flat">
            <a:noFill/>
          </a:ln>
        </p:spPr>
        <p:txBody>
          <a:bodyPr vert="horz" wrap="square" lIns="91421" tIns="91421" rIns="91421" bIns="91421" anchor="t" anchorCtr="0" compatLnSpc="1">
            <a:spAutoFit/>
          </a:bodyPr>
          <a:lstStyle/>
          <a:p>
            <a:pPr marL="285750" marR="0" lvl="0" indent="-285750" algn="l" defTabSz="914400" rtl="0" fontAlgn="auto" hangingPunct="1">
              <a:lnSpc>
                <a:spcPct val="115000"/>
              </a:lnSpc>
              <a:spcBef>
                <a:spcPts val="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400" b="0" i="0" u="none" strike="noStrike" kern="0" cap="none" spc="0" baseline="0" dirty="0">
                <a:solidFill>
                  <a:srgbClr val="000000"/>
                </a:solidFill>
                <a:uFillTx/>
                <a:latin typeface="Roboto"/>
                <a:ea typeface="Roboto"/>
                <a:cs typeface="Roboto"/>
              </a:rPr>
              <a:t>Evidence of policies and procedures following the chain of custody requirements as documented in the </a:t>
            </a:r>
            <a:r>
              <a:rPr lang="en-US" sz="1400" b="0" i="1" u="none" strike="noStrike" kern="0" cap="none" spc="0" baseline="0" dirty="0">
                <a:solidFill>
                  <a:srgbClr val="000000"/>
                </a:solidFill>
                <a:uFillTx/>
                <a:latin typeface="Roboto"/>
                <a:ea typeface="Roboto"/>
                <a:cs typeface="Roboto"/>
              </a:rPr>
              <a:t>Spring 2027 CMAS and </a:t>
            </a:r>
            <a:r>
              <a:rPr lang="en-US" sz="1400" b="0" i="1" u="none" strike="noStrike" kern="0" cap="none" spc="0" baseline="0" dirty="0" err="1">
                <a:solidFill>
                  <a:srgbClr val="000000"/>
                </a:solidFill>
                <a:uFillTx/>
                <a:latin typeface="Roboto"/>
                <a:ea typeface="Roboto"/>
                <a:cs typeface="Roboto"/>
              </a:rPr>
              <a:t>CoAlt</a:t>
            </a:r>
            <a:r>
              <a:rPr lang="en-US" sz="1400" b="0" i="1" u="none" strike="noStrike" kern="0" cap="none" spc="0" baseline="0" dirty="0">
                <a:solidFill>
                  <a:srgbClr val="000000"/>
                </a:solidFill>
                <a:uFillTx/>
                <a:latin typeface="Roboto"/>
                <a:ea typeface="Roboto"/>
                <a:cs typeface="Roboto"/>
              </a:rPr>
              <a:t> Procedures Manual</a:t>
            </a:r>
          </a:p>
          <a:p>
            <a:pPr marL="285750" marR="0" lvl="0" indent="-285750" algn="l" defTabSz="914400" rtl="0" fontAlgn="auto" hangingPunct="1">
              <a:lnSpc>
                <a:spcPct val="115000"/>
              </a:lnSpc>
              <a:spcBef>
                <a:spcPts val="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400" b="0" i="0" u="none" strike="noStrike" kern="0" cap="none" spc="0" baseline="0" dirty="0">
                <a:solidFill>
                  <a:srgbClr val="000000"/>
                </a:solidFill>
                <a:uFillTx/>
                <a:latin typeface="Roboto"/>
                <a:ea typeface="Roboto"/>
                <a:cs typeface="Roboto"/>
              </a:rPr>
              <a:t>Copy of the STT and Word Prediction Training that will be provided to SACs and/or TAs</a:t>
            </a:r>
          </a:p>
          <a:p>
            <a:pPr marL="285750" marR="0" lvl="0" indent="-285750" algn="l" defTabSz="914400" rtl="0" fontAlgn="auto" hangingPunct="1">
              <a:lnSpc>
                <a:spcPct val="115000"/>
              </a:lnSpc>
              <a:spcBef>
                <a:spcPts val="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400" b="0" i="0" u="none" strike="noStrike" kern="0" cap="none" spc="0" baseline="0" dirty="0">
                <a:solidFill>
                  <a:srgbClr val="000000"/>
                </a:solidFill>
                <a:uFillTx/>
                <a:latin typeface="Roboto"/>
                <a:ea typeface="Roboto"/>
                <a:cs typeface="Roboto"/>
              </a:rPr>
              <a:t>Verify that the DAC has reviewed and approved each student using STT for ELA/CSLA</a:t>
            </a:r>
          </a:p>
          <a:p>
            <a:pPr marL="285750" marR="0" lvl="0" indent="-285750" algn="l" defTabSz="914400" rtl="0" fontAlgn="auto" hangingPunct="1">
              <a:lnSpc>
                <a:spcPct val="115000"/>
              </a:lnSpc>
              <a:spcBef>
                <a:spcPts val="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400" b="0" i="0" u="none" strike="noStrike" kern="0" cap="none" spc="0" baseline="0" dirty="0">
                <a:solidFill>
                  <a:srgbClr val="000000"/>
                </a:solidFill>
                <a:uFillTx/>
                <a:latin typeface="Roboto"/>
                <a:ea typeface="Roboto"/>
                <a:cs typeface="Roboto"/>
              </a:rPr>
              <a:t>Identify the number of students using these tools</a:t>
            </a:r>
          </a:p>
          <a:p>
            <a:pPr marL="214317" marR="0" lvl="0" indent="-214317" algn="l" defTabSz="914400" rtl="0" fontAlgn="auto" hangingPunct="1">
              <a:lnSpc>
                <a:spcPct val="115000"/>
              </a:lnSpc>
              <a:spcBef>
                <a:spcPts val="0"/>
              </a:spcBef>
              <a:spcAft>
                <a:spcPts val="0"/>
              </a:spcAft>
              <a:buClr>
                <a:srgbClr val="000000"/>
              </a:buClr>
              <a:buSzPts val="1600"/>
              <a:buFont typeface="Arial" pitchFamily="34"/>
              <a:buChar char="•"/>
              <a:tabLst/>
              <a:defRPr sz="1800" b="0" i="0" u="none" strike="noStrike" kern="0" cap="none" spc="0" baseline="0">
                <a:solidFill>
                  <a:srgbClr val="000000"/>
                </a:solidFill>
                <a:uFillTx/>
              </a:defRPr>
            </a:pPr>
            <a:endParaRPr lang="en-US" sz="1200" b="0" i="0" u="none" strike="noStrike" kern="0" cap="none" spc="0" baseline="0" dirty="0">
              <a:solidFill>
                <a:srgbClr val="000000"/>
              </a:solidFill>
              <a:uFillTx/>
              <a:latin typeface="Roboto"/>
              <a:ea typeface="Roboto"/>
              <a:cs typeface="Roboto"/>
            </a:endParaRPr>
          </a:p>
        </p:txBody>
      </p:sp>
      <p:sp>
        <p:nvSpPr>
          <p:cNvPr id="5" name="Content Placeholder 4">
            <a:extLst>
              <a:ext uri="{FF2B5EF4-FFF2-40B4-BE49-F238E27FC236}">
                <a16:creationId xmlns:a16="http://schemas.microsoft.com/office/drawing/2014/main" id="{A127D6CE-9718-5E0B-F310-F664CF16D409}"/>
              </a:ext>
            </a:extLst>
          </p:cNvPr>
          <p:cNvSpPr txBox="1"/>
          <p:nvPr/>
        </p:nvSpPr>
        <p:spPr>
          <a:xfrm>
            <a:off x="124440" y="985851"/>
            <a:ext cx="8722571" cy="1297753"/>
          </a:xfrm>
          <a:prstGeom prst="rect">
            <a:avLst/>
          </a:prstGeom>
          <a:noFill/>
          <a:ln cap="flat">
            <a:noFill/>
          </a:ln>
        </p:spPr>
        <p:txBody>
          <a:bodyPr vert="horz" wrap="square" lIns="91421" tIns="91421" rIns="91421" bIns="91421" anchor="t" anchorCtr="0" compatLnSpc="1">
            <a:spAutoFit/>
          </a:bodyPr>
          <a:lstStyle/>
          <a:p>
            <a:pPr lvl="0">
              <a:lnSpc>
                <a:spcPct val="115000"/>
              </a:lnSpc>
              <a:defRPr sz="1800" b="0" i="0" u="none" strike="noStrike" kern="0" cap="none" spc="0" baseline="0">
                <a:solidFill>
                  <a:srgbClr val="000000"/>
                </a:solidFill>
                <a:uFillTx/>
              </a:defRPr>
            </a:pPr>
            <a:r>
              <a:rPr lang="en-US" sz="1600" b="0" i="0" u="none" strike="noStrike" kern="0" cap="none" spc="0" baseline="0" dirty="0">
                <a:solidFill>
                  <a:srgbClr val="000000"/>
                </a:solidFill>
                <a:uFillTx/>
                <a:latin typeface="Roboto"/>
                <a:ea typeface="Roboto"/>
                <a:cs typeface="Roboto"/>
              </a:rPr>
              <a:t>When STT and/or word prediction will be used, </a:t>
            </a:r>
            <a:r>
              <a:rPr lang="en-US" sz="1600" b="0" i="0" u="none" strike="noStrike" kern="0" cap="none" spc="0" baseline="0" dirty="0">
                <a:solidFill>
                  <a:srgbClr val="455FA9"/>
                </a:solidFill>
                <a:uFillTx/>
                <a:latin typeface="Roboto" pitchFamily="2"/>
                <a:ea typeface="Roboto" pitchFamily="2"/>
                <a:cs typeface="Roboto" pitchFamily="2"/>
              </a:rPr>
              <a:t>s</a:t>
            </a:r>
            <a:r>
              <a:rPr lang="en-US" sz="1600" dirty="0">
                <a:solidFill>
                  <a:srgbClr val="455FA9"/>
                </a:solidFill>
                <a:latin typeface="Roboto" pitchFamily="2"/>
                <a:ea typeface="Roboto" pitchFamily="2"/>
                <a:cs typeface="Roboto" pitchFamily="2"/>
              </a:rPr>
              <a:t>chools must submit the </a:t>
            </a:r>
            <a:r>
              <a:rPr lang="en-US" sz="1600" i="1" dirty="0">
                <a:solidFill>
                  <a:srgbClr val="455FA9"/>
                </a:solidFill>
                <a:latin typeface="Roboto" pitchFamily="2"/>
                <a:ea typeface="Roboto" pitchFamily="2"/>
                <a:cs typeface="Roboto" pitchFamily="2"/>
              </a:rPr>
              <a:t>Technology-Based_Response_Accommodations_Agreement_School-to-District.pdf </a:t>
            </a:r>
            <a:r>
              <a:rPr lang="en-US" sz="1600" dirty="0">
                <a:solidFill>
                  <a:srgbClr val="455FA9"/>
                </a:solidFill>
                <a:latin typeface="Roboto" pitchFamily="2"/>
                <a:ea typeface="Roboto" pitchFamily="2"/>
                <a:cs typeface="Roboto" pitchFamily="2"/>
              </a:rPr>
              <a:t>(found in Assessments </a:t>
            </a:r>
            <a:r>
              <a:rPr lang="en-US" sz="1600" dirty="0" err="1">
                <a:solidFill>
                  <a:srgbClr val="455FA9"/>
                </a:solidFill>
                <a:latin typeface="Roboto" pitchFamily="2"/>
                <a:ea typeface="Roboto" pitchFamily="2"/>
                <a:cs typeface="Roboto" pitchFamily="2"/>
              </a:rPr>
              <a:t>GDrive</a:t>
            </a:r>
            <a:r>
              <a:rPr lang="en-US" sz="1600" dirty="0">
                <a:solidFill>
                  <a:srgbClr val="455FA9"/>
                </a:solidFill>
                <a:latin typeface="Roboto" pitchFamily="2"/>
                <a:ea typeface="Roboto" pitchFamily="2"/>
                <a:cs typeface="Roboto" pitchFamily="2"/>
              </a:rPr>
              <a:t>\Administration\CMAS\Guidance &amp; Forms) and supporting documentation to CSI by </a:t>
            </a:r>
            <a:r>
              <a:rPr lang="en-US" sz="1600" b="1" i="1" dirty="0">
                <a:solidFill>
                  <a:srgbClr val="455FA9"/>
                </a:solidFill>
                <a:latin typeface="Roboto" pitchFamily="2"/>
                <a:ea typeface="Roboto" pitchFamily="2"/>
                <a:cs typeface="Roboto" pitchFamily="2"/>
              </a:rPr>
              <a:t>December 11</a:t>
            </a:r>
            <a:r>
              <a:rPr lang="en-US" sz="1600" b="1" i="1" baseline="30000" dirty="0">
                <a:solidFill>
                  <a:srgbClr val="455FA9"/>
                </a:solidFill>
                <a:latin typeface="Roboto" pitchFamily="2"/>
                <a:ea typeface="Roboto" pitchFamily="2"/>
                <a:cs typeface="Roboto" pitchFamily="2"/>
              </a:rPr>
              <a:t>th</a:t>
            </a:r>
            <a:r>
              <a:rPr lang="en-US" sz="1600" dirty="0">
                <a:solidFill>
                  <a:srgbClr val="455FA9"/>
                </a:solidFill>
                <a:latin typeface="Roboto" pitchFamily="2"/>
                <a:ea typeface="Roboto" pitchFamily="2"/>
                <a:cs typeface="Roboto" pitchFamily="2"/>
              </a:rPr>
              <a:t>.</a:t>
            </a:r>
            <a:endParaRPr lang="en-US" sz="1600" b="0" i="0" u="none" strike="noStrike" kern="0" cap="none" spc="0" baseline="0" dirty="0">
              <a:solidFill>
                <a:srgbClr val="000000"/>
              </a:solidFill>
              <a:uFillTx/>
              <a:latin typeface="Roboto"/>
              <a:ea typeface="Roboto"/>
              <a:cs typeface="Roboto"/>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19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7FB5A-5D9A-6765-D2B4-D30AE93F76BC}"/>
              </a:ext>
            </a:extLst>
          </p:cNvPr>
          <p:cNvSpPr txBox="1">
            <a:spLocks noGrp="1"/>
          </p:cNvSpPr>
          <p:nvPr>
            <p:ph type="title"/>
          </p:nvPr>
        </p:nvSpPr>
        <p:spPr/>
        <p:txBody>
          <a:bodyPr/>
          <a:lstStyle/>
          <a:p>
            <a:pPr lvl="0"/>
            <a:r>
              <a:rPr lang="en-US" sz="2800"/>
              <a:t>CMAS Speech-to-Text Guidance</a:t>
            </a:r>
          </a:p>
        </p:txBody>
      </p:sp>
      <p:sp>
        <p:nvSpPr>
          <p:cNvPr id="3" name="Text Placeholder 2">
            <a:extLst>
              <a:ext uri="{FF2B5EF4-FFF2-40B4-BE49-F238E27FC236}">
                <a16:creationId xmlns:a16="http://schemas.microsoft.com/office/drawing/2014/main" id="{1F6156C4-8A48-8D0C-4D9D-2FD893114EDC}"/>
              </a:ext>
            </a:extLst>
          </p:cNvPr>
          <p:cNvSpPr txBox="1">
            <a:spLocks noGrp="1"/>
          </p:cNvSpPr>
          <p:nvPr>
            <p:ph type="body" idx="4294967295"/>
          </p:nvPr>
        </p:nvSpPr>
        <p:spPr>
          <a:xfrm>
            <a:off x="21278" y="925409"/>
            <a:ext cx="5150760" cy="3479612"/>
          </a:xfrm>
        </p:spPr>
        <p:txBody>
          <a:bodyPr/>
          <a:lstStyle/>
          <a:p>
            <a:pPr marL="127001" lvl="0" indent="0">
              <a:buNone/>
            </a:pPr>
            <a:r>
              <a:rPr lang="en-US" sz="1400">
                <a:solidFill>
                  <a:srgbClr val="000000"/>
                </a:solidFill>
                <a:latin typeface="Roboto"/>
                <a:ea typeface="Roboto"/>
                <a:cs typeface="Roboto"/>
              </a:rPr>
              <a:t>The 2020 CAS expects students to write independently and proficiently. Qualifying students for the Spoken Response: STT accommodation on the CMAS ELA/CSLA assessment shall meet the same criteria as students who would use the Spoken Response: Human Scribe UAR for ELA/CSLA. Only a limited number of students with a physical disability or orthopedic impairment that significantly limits or prevents the student’s motor process of writing should qualify for the Spoken Response: Technology Captured accommodation.</a:t>
            </a:r>
          </a:p>
          <a:p>
            <a:pPr marL="127001" lvl="0" indent="0">
              <a:buNone/>
            </a:pPr>
            <a:endParaRPr lang="en-US" sz="1400">
              <a:solidFill>
                <a:srgbClr val="000000"/>
              </a:solidFill>
              <a:latin typeface="Roboto"/>
              <a:ea typeface="Roboto"/>
              <a:cs typeface="Roboto"/>
            </a:endParaRPr>
          </a:p>
          <a:p>
            <a:pPr marL="127001" lvl="0" indent="0" algn="ctr">
              <a:buNone/>
            </a:pPr>
            <a:r>
              <a:rPr lang="en-US" sz="1600" b="1">
                <a:solidFill>
                  <a:srgbClr val="0D5BDC"/>
                </a:solidFill>
                <a:latin typeface="Roboto"/>
                <a:ea typeface="Roboto"/>
                <a:cs typeface="Roboto"/>
              </a:rPr>
              <a:t>STT is not a back-up plan for students who do not qualify for the Spoken Response: Human Scribe UAR.</a:t>
            </a:r>
          </a:p>
        </p:txBody>
      </p:sp>
      <p:sp>
        <p:nvSpPr>
          <p:cNvPr id="4" name="TextBox 4">
            <a:extLst>
              <a:ext uri="{FF2B5EF4-FFF2-40B4-BE49-F238E27FC236}">
                <a16:creationId xmlns:a16="http://schemas.microsoft.com/office/drawing/2014/main" id="{2489950F-02BD-58F1-C07C-CBA6FBF956D9}"/>
              </a:ext>
            </a:extLst>
          </p:cNvPr>
          <p:cNvSpPr txBox="1"/>
          <p:nvPr/>
        </p:nvSpPr>
        <p:spPr>
          <a:xfrm>
            <a:off x="5284820" y="1125196"/>
            <a:ext cx="3837901" cy="3108539"/>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1" i="0" u="none" strike="noStrike" kern="0" cap="none" spc="0" baseline="0">
                <a:solidFill>
                  <a:srgbClr val="000000"/>
                </a:solidFill>
                <a:uFillTx/>
                <a:latin typeface="Roboto" pitchFamily="2"/>
                <a:ea typeface="Roboto" pitchFamily="2"/>
                <a:cs typeface="Roboto" pitchFamily="2"/>
              </a:rPr>
              <a:t>The Spoken Response: Technology Captured accommodation </a:t>
            </a:r>
            <a:r>
              <a:rPr lang="en-US" sz="1400" b="1" i="0" u="sng" strike="noStrike" kern="0" cap="none" spc="0" baseline="0">
                <a:solidFill>
                  <a:srgbClr val="000000"/>
                </a:solidFill>
                <a:uFillTx/>
                <a:latin typeface="Roboto" pitchFamily="2"/>
                <a:ea typeface="Roboto" pitchFamily="2"/>
                <a:cs typeface="Roboto" pitchFamily="2"/>
              </a:rPr>
              <a:t>is </a:t>
            </a:r>
            <a:r>
              <a:rPr lang="en-US" sz="1400" b="1" i="1" u="sng" strike="noStrike" kern="0" cap="none" spc="0" baseline="0">
                <a:solidFill>
                  <a:srgbClr val="000000"/>
                </a:solidFill>
                <a:uFillTx/>
                <a:latin typeface="Roboto" pitchFamily="2"/>
                <a:ea typeface="Roboto" pitchFamily="2"/>
                <a:cs typeface="Roboto" pitchFamily="2"/>
              </a:rPr>
              <a:t>not</a:t>
            </a:r>
            <a:r>
              <a:rPr lang="en-US" sz="1400" b="1" i="0" u="sng" strike="noStrike" kern="0" cap="none" spc="0" baseline="0">
                <a:solidFill>
                  <a:srgbClr val="000000"/>
                </a:solidFill>
                <a:uFillTx/>
                <a:latin typeface="Roboto" pitchFamily="2"/>
                <a:ea typeface="Roboto" pitchFamily="2"/>
                <a:cs typeface="Roboto" pitchFamily="2"/>
              </a:rPr>
              <a:t> appropriate based solely on</a:t>
            </a:r>
            <a:r>
              <a:rPr lang="en-US" sz="1400" b="1" i="0" u="none" strike="noStrike" kern="0" cap="none" spc="0" baseline="0">
                <a:solidFill>
                  <a:srgbClr val="000000"/>
                </a:solidFill>
                <a:uFillTx/>
                <a:latin typeface="Roboto" pitchFamily="2"/>
                <a:ea typeface="Roboto" pitchFamily="2"/>
                <a:cs typeface="Roboto" pitchFamily="2"/>
              </a:rPr>
              <a:t>:</a:t>
            </a:r>
          </a:p>
          <a:p>
            <a:pPr marL="285750" marR="0" lvl="0" indent="-285750" algn="l" defTabSz="914400" rtl="0" fontAlgn="auto" hangingPunct="1">
              <a:lnSpc>
                <a:spcPct val="100000"/>
              </a:lnSpc>
              <a:spcBef>
                <a:spcPts val="0"/>
              </a:spcBef>
              <a:spcAft>
                <a:spcPts val="0"/>
              </a:spcAft>
              <a:buClr>
                <a:srgbClr val="000000"/>
              </a:buClr>
              <a:buSzPct val="100000"/>
              <a:buFont typeface="Arial" pitchFamily="34"/>
              <a:buChar char="•"/>
              <a:tabLst/>
              <a:defRPr sz="1800" b="0" i="0" u="none" strike="noStrike" kern="0" cap="none" spc="0" baseline="0">
                <a:solidFill>
                  <a:srgbClr val="000000"/>
                </a:solidFill>
                <a:uFillTx/>
              </a:defRPr>
            </a:pPr>
            <a:r>
              <a:rPr lang="en-US" sz="1400" b="0" i="0" u="none" strike="noStrike" kern="0" cap="none" spc="0" baseline="0">
                <a:solidFill>
                  <a:srgbClr val="000000"/>
                </a:solidFill>
                <a:uFillTx/>
                <a:latin typeface="Roboto" pitchFamily="2"/>
                <a:ea typeface="Roboto" pitchFamily="2"/>
                <a:cs typeface="Roboto" pitchFamily="2"/>
              </a:rPr>
              <a:t>Dyslexia</a:t>
            </a:r>
          </a:p>
          <a:p>
            <a:pPr marL="285750" marR="0" lvl="0" indent="-285750" algn="l" defTabSz="914400" rtl="0" fontAlgn="auto" hangingPunct="1">
              <a:lnSpc>
                <a:spcPct val="100000"/>
              </a:lnSpc>
              <a:spcBef>
                <a:spcPts val="0"/>
              </a:spcBef>
              <a:spcAft>
                <a:spcPts val="0"/>
              </a:spcAft>
              <a:buClr>
                <a:srgbClr val="000000"/>
              </a:buClr>
              <a:buSzPct val="100000"/>
              <a:buFont typeface="Arial" pitchFamily="34"/>
              <a:buChar char="•"/>
              <a:tabLst/>
              <a:defRPr sz="1800" b="0" i="0" u="none" strike="noStrike" kern="0" cap="none" spc="0" baseline="0">
                <a:solidFill>
                  <a:srgbClr val="000000"/>
                </a:solidFill>
                <a:uFillTx/>
              </a:defRPr>
            </a:pPr>
            <a:r>
              <a:rPr lang="en-US" sz="1400" b="0" i="0" u="none" strike="noStrike" kern="0" cap="none" spc="0" baseline="0">
                <a:solidFill>
                  <a:srgbClr val="000000"/>
                </a:solidFill>
                <a:uFillTx/>
                <a:latin typeface="Roboto" pitchFamily="2"/>
                <a:ea typeface="Roboto" pitchFamily="2"/>
                <a:cs typeface="Roboto" pitchFamily="2"/>
              </a:rPr>
              <a:t>Dysgraphia</a:t>
            </a:r>
          </a:p>
          <a:p>
            <a:pPr marL="285750" marR="0" lvl="0" indent="-285750" algn="l" defTabSz="914400" rtl="0" fontAlgn="auto" hangingPunct="1">
              <a:lnSpc>
                <a:spcPct val="100000"/>
              </a:lnSpc>
              <a:spcBef>
                <a:spcPts val="0"/>
              </a:spcBef>
              <a:spcAft>
                <a:spcPts val="0"/>
              </a:spcAft>
              <a:buClr>
                <a:srgbClr val="000000"/>
              </a:buClr>
              <a:buSzPct val="100000"/>
              <a:buFont typeface="Arial" pitchFamily="34"/>
              <a:buChar char="•"/>
              <a:tabLst/>
              <a:defRPr sz="1800" b="0" i="0" u="none" strike="noStrike" kern="0" cap="none" spc="0" baseline="0">
                <a:solidFill>
                  <a:srgbClr val="000000"/>
                </a:solidFill>
                <a:uFillTx/>
              </a:defRPr>
            </a:pPr>
            <a:r>
              <a:rPr lang="en-US" sz="1400" b="0" i="0" u="none" strike="noStrike" kern="0" cap="none" spc="0" baseline="0">
                <a:solidFill>
                  <a:srgbClr val="000000"/>
                </a:solidFill>
                <a:uFillTx/>
                <a:latin typeface="Roboto" pitchFamily="2"/>
                <a:ea typeface="Roboto" pitchFamily="2"/>
                <a:cs typeface="Roboto" pitchFamily="2"/>
              </a:rPr>
              <a:t>Dyscalculia</a:t>
            </a:r>
          </a:p>
          <a:p>
            <a:pPr marL="285750" marR="0" lvl="0" indent="-285750" algn="l" defTabSz="914400" rtl="0" fontAlgn="auto" hangingPunct="1">
              <a:lnSpc>
                <a:spcPct val="100000"/>
              </a:lnSpc>
              <a:spcBef>
                <a:spcPts val="0"/>
              </a:spcBef>
              <a:spcAft>
                <a:spcPts val="0"/>
              </a:spcAft>
              <a:buClr>
                <a:srgbClr val="000000"/>
              </a:buClr>
              <a:buSzPct val="100000"/>
              <a:buFont typeface="Arial" pitchFamily="34"/>
              <a:buChar char="•"/>
              <a:tabLst/>
              <a:defRPr sz="1800" b="0" i="0" u="none" strike="noStrike" kern="0" cap="none" spc="0" baseline="0">
                <a:solidFill>
                  <a:srgbClr val="000000"/>
                </a:solidFill>
                <a:uFillTx/>
              </a:defRPr>
            </a:pPr>
            <a:r>
              <a:rPr lang="en-US" sz="1400" b="0" i="0" u="none" strike="noStrike" kern="0" cap="none" spc="0" baseline="0">
                <a:solidFill>
                  <a:srgbClr val="000000"/>
                </a:solidFill>
                <a:uFillTx/>
                <a:latin typeface="Roboto" pitchFamily="2"/>
                <a:ea typeface="Roboto" pitchFamily="2"/>
                <a:cs typeface="Roboto" pitchFamily="2"/>
              </a:rPr>
              <a:t>Multi-Lingual Learner (NEP/LEP) status</a:t>
            </a:r>
          </a:p>
          <a:p>
            <a:pPr marL="285750" marR="0" lvl="0" indent="-285750" algn="l" defTabSz="914400" rtl="0" fontAlgn="auto" hangingPunct="1">
              <a:lnSpc>
                <a:spcPct val="100000"/>
              </a:lnSpc>
              <a:spcBef>
                <a:spcPts val="0"/>
              </a:spcBef>
              <a:spcAft>
                <a:spcPts val="0"/>
              </a:spcAft>
              <a:buClr>
                <a:srgbClr val="000000"/>
              </a:buClr>
              <a:buSzPct val="100000"/>
              <a:buFont typeface="Arial" pitchFamily="34"/>
              <a:buChar char="•"/>
              <a:tabLst/>
              <a:defRPr sz="1800" b="0" i="0" u="none" strike="noStrike" kern="0" cap="none" spc="0" baseline="0">
                <a:solidFill>
                  <a:srgbClr val="000000"/>
                </a:solidFill>
                <a:uFillTx/>
              </a:defRPr>
            </a:pPr>
            <a:r>
              <a:rPr lang="en-US" sz="1400" b="0" i="0" u="none" strike="noStrike" kern="0" cap="none" spc="0" baseline="0">
                <a:solidFill>
                  <a:srgbClr val="000000"/>
                </a:solidFill>
                <a:uFillTx/>
                <a:latin typeface="Roboto" pitchFamily="2"/>
                <a:ea typeface="Roboto" pitchFamily="2"/>
                <a:cs typeface="Roboto" pitchFamily="2"/>
              </a:rPr>
              <a:t>Language development</a:t>
            </a:r>
          </a:p>
          <a:p>
            <a:pPr marL="285750" marR="0" lvl="0" indent="-285750" algn="l" defTabSz="914400" rtl="0" fontAlgn="auto" hangingPunct="1">
              <a:lnSpc>
                <a:spcPct val="100000"/>
              </a:lnSpc>
              <a:spcBef>
                <a:spcPts val="0"/>
              </a:spcBef>
              <a:spcAft>
                <a:spcPts val="0"/>
              </a:spcAft>
              <a:buClr>
                <a:srgbClr val="000000"/>
              </a:buClr>
              <a:buSzPct val="100000"/>
              <a:buFont typeface="Arial" pitchFamily="34"/>
              <a:buChar char="•"/>
              <a:tabLst/>
              <a:defRPr sz="1800" b="0" i="0" u="none" strike="noStrike" kern="0" cap="none" spc="0" baseline="0">
                <a:solidFill>
                  <a:srgbClr val="000000"/>
                </a:solidFill>
                <a:uFillTx/>
              </a:defRPr>
            </a:pPr>
            <a:r>
              <a:rPr lang="en-US" sz="1400" b="0" i="0" u="none" strike="noStrike" kern="0" cap="none" spc="0" baseline="0">
                <a:solidFill>
                  <a:srgbClr val="000000"/>
                </a:solidFill>
                <a:uFillTx/>
                <a:latin typeface="Roboto" pitchFamily="2"/>
                <a:ea typeface="Roboto" pitchFamily="2"/>
                <a:cs typeface="Roboto" pitchFamily="2"/>
              </a:rPr>
              <a:t>Social-emotional delays</a:t>
            </a:r>
          </a:p>
          <a:p>
            <a:pPr marL="285750" marR="0" lvl="0" indent="-285750" algn="l" defTabSz="914400" rtl="0" fontAlgn="auto" hangingPunct="1">
              <a:lnSpc>
                <a:spcPct val="100000"/>
              </a:lnSpc>
              <a:spcBef>
                <a:spcPts val="0"/>
              </a:spcBef>
              <a:spcAft>
                <a:spcPts val="0"/>
              </a:spcAft>
              <a:buClr>
                <a:srgbClr val="000000"/>
              </a:buClr>
              <a:buSzPct val="100000"/>
              <a:buFont typeface="Arial" pitchFamily="34"/>
              <a:buChar char="•"/>
              <a:tabLst/>
              <a:defRPr sz="1800" b="0" i="0" u="none" strike="noStrike" kern="0" cap="none" spc="0" baseline="0">
                <a:solidFill>
                  <a:srgbClr val="000000"/>
                </a:solidFill>
                <a:uFillTx/>
              </a:defRPr>
            </a:pPr>
            <a:r>
              <a:rPr lang="en-US" sz="1400" b="0" i="0" u="none" strike="noStrike" kern="0" cap="none" spc="0" baseline="0">
                <a:solidFill>
                  <a:srgbClr val="000000"/>
                </a:solidFill>
                <a:uFillTx/>
                <a:latin typeface="Roboto" pitchFamily="2"/>
                <a:ea typeface="Roboto" pitchFamily="2"/>
                <a:cs typeface="Roboto" pitchFamily="2"/>
              </a:rPr>
              <a:t>Behavioral aversions to writing</a:t>
            </a:r>
          </a:p>
          <a:p>
            <a:pPr marL="285750" marR="0" lvl="0" indent="-285750" algn="l" defTabSz="914400" rtl="0" fontAlgn="auto" hangingPunct="1">
              <a:lnSpc>
                <a:spcPct val="100000"/>
              </a:lnSpc>
              <a:spcBef>
                <a:spcPts val="0"/>
              </a:spcBef>
              <a:spcAft>
                <a:spcPts val="0"/>
              </a:spcAft>
              <a:buClr>
                <a:srgbClr val="000000"/>
              </a:buClr>
              <a:buSzPct val="100000"/>
              <a:buFont typeface="Arial" pitchFamily="34"/>
              <a:buChar char="•"/>
              <a:tabLst/>
              <a:defRPr sz="1800" b="0" i="0" u="none" strike="noStrike" kern="0" cap="none" spc="0" baseline="0">
                <a:solidFill>
                  <a:srgbClr val="000000"/>
                </a:solidFill>
                <a:uFillTx/>
              </a:defRPr>
            </a:pPr>
            <a:r>
              <a:rPr lang="en-US" sz="1400" b="0" i="0" u="none" strike="noStrike" kern="0" cap="none" spc="0" baseline="0">
                <a:solidFill>
                  <a:srgbClr val="000000"/>
                </a:solidFill>
                <a:uFillTx/>
                <a:latin typeface="Roboto" pitchFamily="2"/>
                <a:ea typeface="Roboto" pitchFamily="2"/>
                <a:cs typeface="Roboto" pitchFamily="2"/>
              </a:rPr>
              <a:t>A student’s dictation performance over writing/typing</a:t>
            </a:r>
          </a:p>
          <a:p>
            <a:pPr marL="285750" marR="0" lvl="0" indent="-285750" algn="l" defTabSz="914400" rtl="0" fontAlgn="auto" hangingPunct="1">
              <a:lnSpc>
                <a:spcPct val="100000"/>
              </a:lnSpc>
              <a:spcBef>
                <a:spcPts val="0"/>
              </a:spcBef>
              <a:spcAft>
                <a:spcPts val="0"/>
              </a:spcAft>
              <a:buClr>
                <a:srgbClr val="000000"/>
              </a:buClr>
              <a:buSzPct val="100000"/>
              <a:buFont typeface="Arial" pitchFamily="34"/>
              <a:buChar char="•"/>
              <a:tabLst/>
              <a:defRPr sz="1800" b="0" i="0" u="none" strike="noStrike" kern="0" cap="none" spc="0" baseline="0">
                <a:solidFill>
                  <a:srgbClr val="000000"/>
                </a:solidFill>
                <a:uFillTx/>
              </a:defRPr>
            </a:pPr>
            <a:r>
              <a:rPr lang="en-US" sz="1400" b="0" i="0" u="none" strike="noStrike" kern="0" cap="none" spc="0" baseline="0">
                <a:solidFill>
                  <a:srgbClr val="000000"/>
                </a:solidFill>
                <a:uFillTx/>
                <a:latin typeface="Roboto" pitchFamily="2"/>
                <a:ea typeface="Roboto" pitchFamily="2"/>
                <a:cs typeface="Roboto" pitchFamily="2"/>
              </a:rPr>
              <a:t>To improve a student’s attention span</a:t>
            </a:r>
          </a:p>
          <a:p>
            <a:pPr marL="285750" marR="0" lvl="0" indent="-285750" algn="l" defTabSz="914400" rtl="0" fontAlgn="auto" hangingPunct="1">
              <a:lnSpc>
                <a:spcPct val="100000"/>
              </a:lnSpc>
              <a:spcBef>
                <a:spcPts val="0"/>
              </a:spcBef>
              <a:spcAft>
                <a:spcPts val="0"/>
              </a:spcAft>
              <a:buClr>
                <a:srgbClr val="000000"/>
              </a:buClr>
              <a:buSzPct val="100000"/>
              <a:buFont typeface="Arial" pitchFamily="34"/>
              <a:buChar char="•"/>
              <a:tabLst/>
              <a:defRPr sz="1800" b="0" i="0" u="none" strike="noStrike" kern="0" cap="none" spc="0" baseline="0">
                <a:solidFill>
                  <a:srgbClr val="000000"/>
                </a:solidFill>
                <a:uFillTx/>
              </a:defRPr>
            </a:pPr>
            <a:r>
              <a:rPr lang="en-US" sz="1400" b="0" i="0" u="none" strike="noStrike" kern="0" cap="none" spc="0" baseline="0">
                <a:solidFill>
                  <a:srgbClr val="000000"/>
                </a:solidFill>
                <a:uFillTx/>
                <a:latin typeface="Roboto" pitchFamily="2"/>
                <a:ea typeface="Roboto" pitchFamily="2"/>
                <a:cs typeface="Roboto" pitchFamily="2"/>
              </a:rPr>
              <a:t>Poor handwriting/typing skills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20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7714E-4CD1-E963-A814-299D73D17703}"/>
              </a:ext>
            </a:extLst>
          </p:cNvPr>
          <p:cNvSpPr txBox="1">
            <a:spLocks noGrp="1"/>
          </p:cNvSpPr>
          <p:nvPr>
            <p:ph type="title"/>
          </p:nvPr>
        </p:nvSpPr>
        <p:spPr/>
        <p:txBody>
          <a:bodyPr/>
          <a:lstStyle/>
          <a:p>
            <a:pPr lvl="0"/>
            <a:r>
              <a:rPr lang="en-US" sz="2800" dirty="0"/>
              <a:t>STT as District-Approved UAR</a:t>
            </a:r>
          </a:p>
        </p:txBody>
      </p:sp>
      <p:sp>
        <p:nvSpPr>
          <p:cNvPr id="3" name="Text Placeholder 2">
            <a:extLst>
              <a:ext uri="{FF2B5EF4-FFF2-40B4-BE49-F238E27FC236}">
                <a16:creationId xmlns:a16="http://schemas.microsoft.com/office/drawing/2014/main" id="{023A8860-5E9A-D399-4270-EC159B0EDD42}"/>
              </a:ext>
            </a:extLst>
          </p:cNvPr>
          <p:cNvSpPr txBox="1">
            <a:spLocks noGrp="1"/>
          </p:cNvSpPr>
          <p:nvPr>
            <p:ph type="body" idx="4294967295"/>
          </p:nvPr>
        </p:nvSpPr>
        <p:spPr>
          <a:xfrm>
            <a:off x="311700" y="1152473"/>
            <a:ext cx="6615428" cy="3522762"/>
          </a:xfrm>
        </p:spPr>
        <p:txBody>
          <a:bodyPr>
            <a:normAutofit/>
          </a:bodyPr>
          <a:lstStyle/>
          <a:p>
            <a:pPr lvl="0" indent="-330198">
              <a:lnSpc>
                <a:spcPct val="105000"/>
              </a:lnSpc>
              <a:buClr>
                <a:srgbClr val="000000"/>
              </a:buClr>
              <a:buSzPts val="1600"/>
              <a:buFont typeface="Wingdings" pitchFamily="2"/>
              <a:buChar char="§"/>
            </a:pPr>
            <a:r>
              <a:rPr lang="en-US" sz="1600" dirty="0">
                <a:solidFill>
                  <a:srgbClr val="000000"/>
                </a:solidFill>
                <a:latin typeface="Roboto"/>
                <a:ea typeface="Roboto"/>
                <a:cs typeface="Roboto"/>
              </a:rPr>
              <a:t>STT on ELA/CSLA </a:t>
            </a:r>
            <a:r>
              <a:rPr lang="en-US" sz="1600" i="1" dirty="0">
                <a:solidFill>
                  <a:srgbClr val="000000"/>
                </a:solidFill>
                <a:latin typeface="Roboto"/>
                <a:ea typeface="Roboto"/>
                <a:cs typeface="Roboto"/>
              </a:rPr>
              <a:t>must</a:t>
            </a:r>
            <a:r>
              <a:rPr lang="en-US" sz="1600" dirty="0">
                <a:solidFill>
                  <a:srgbClr val="000000"/>
                </a:solidFill>
                <a:latin typeface="Roboto"/>
                <a:ea typeface="Roboto"/>
                <a:cs typeface="Roboto"/>
              </a:rPr>
              <a:t> be reviewed and approved at the district level as a district-approved UAR.</a:t>
            </a:r>
          </a:p>
          <a:p>
            <a:pPr lvl="0" indent="-330198">
              <a:lnSpc>
                <a:spcPct val="105000"/>
              </a:lnSpc>
              <a:buClr>
                <a:srgbClr val="000000"/>
              </a:buClr>
              <a:buSzPts val="1600"/>
              <a:buFont typeface="Wingdings" pitchFamily="2"/>
              <a:buChar char="§"/>
            </a:pPr>
            <a:endParaRPr lang="en-US" sz="1600" dirty="0">
              <a:solidFill>
                <a:srgbClr val="000000"/>
              </a:solidFill>
              <a:latin typeface="Roboto"/>
              <a:ea typeface="Roboto"/>
              <a:cs typeface="Roboto"/>
            </a:endParaRPr>
          </a:p>
          <a:p>
            <a:pPr lvl="0" indent="-330198">
              <a:lnSpc>
                <a:spcPct val="105000"/>
              </a:lnSpc>
              <a:buClr>
                <a:srgbClr val="000000"/>
              </a:buClr>
              <a:buSzPts val="1600"/>
              <a:buFont typeface="Wingdings" pitchFamily="2"/>
              <a:buChar char="§"/>
            </a:pPr>
            <a:r>
              <a:rPr lang="en-US" sz="1600" dirty="0">
                <a:solidFill>
                  <a:srgbClr val="000000"/>
                </a:solidFill>
                <a:latin typeface="Roboto"/>
                <a:ea typeface="Roboto"/>
                <a:cs typeface="Roboto"/>
              </a:rPr>
              <a:t>Use the guidance and exclusionary factors available through the </a:t>
            </a:r>
            <a:r>
              <a:rPr lang="en-US" sz="1600" i="1" dirty="0">
                <a:solidFill>
                  <a:srgbClr val="000000"/>
                </a:solidFill>
                <a:latin typeface="Roboto"/>
                <a:ea typeface="Roboto"/>
                <a:cs typeface="Roboto"/>
              </a:rPr>
              <a:t>2027 Spring CMAS/</a:t>
            </a:r>
            <a:r>
              <a:rPr lang="en-US" sz="1600" i="1" dirty="0" err="1">
                <a:solidFill>
                  <a:srgbClr val="000000"/>
                </a:solidFill>
                <a:latin typeface="Roboto"/>
                <a:ea typeface="Roboto"/>
                <a:cs typeface="Roboto"/>
              </a:rPr>
              <a:t>CoAlt</a:t>
            </a:r>
            <a:r>
              <a:rPr lang="en-US" sz="1600" i="1" dirty="0">
                <a:solidFill>
                  <a:srgbClr val="000000"/>
                </a:solidFill>
                <a:latin typeface="Roboto"/>
                <a:ea typeface="Roboto"/>
                <a:cs typeface="Roboto"/>
              </a:rPr>
              <a:t> Procedures Manual </a:t>
            </a:r>
            <a:r>
              <a:rPr lang="en-US" sz="1600" dirty="0">
                <a:solidFill>
                  <a:srgbClr val="000000"/>
                </a:solidFill>
                <a:latin typeface="Roboto"/>
                <a:ea typeface="Roboto"/>
                <a:cs typeface="Roboto"/>
              </a:rPr>
              <a:t>and the Spoken Response: Technology Captured Guidance Document and form</a:t>
            </a:r>
          </a:p>
          <a:p>
            <a:pPr lvl="0" indent="-330198">
              <a:lnSpc>
                <a:spcPct val="105000"/>
              </a:lnSpc>
              <a:buClr>
                <a:srgbClr val="000000"/>
              </a:buClr>
              <a:buSzPts val="1600"/>
              <a:buFont typeface="Wingdings" pitchFamily="2"/>
              <a:buChar char="§"/>
            </a:pPr>
            <a:endParaRPr lang="en-US" sz="1600" dirty="0">
              <a:solidFill>
                <a:srgbClr val="000000"/>
              </a:solidFill>
              <a:latin typeface="Roboto"/>
              <a:ea typeface="Roboto"/>
              <a:cs typeface="Roboto"/>
            </a:endParaRPr>
          </a:p>
          <a:p>
            <a:pPr lvl="0" indent="-330198">
              <a:lnSpc>
                <a:spcPct val="105000"/>
              </a:lnSpc>
              <a:buClr>
                <a:srgbClr val="000000"/>
              </a:buClr>
              <a:buSzPts val="1600"/>
              <a:buFont typeface="Wingdings" pitchFamily="2"/>
              <a:buChar char="§"/>
            </a:pPr>
            <a:r>
              <a:rPr lang="en-US" sz="1600" dirty="0">
                <a:solidFill>
                  <a:srgbClr val="000000"/>
                </a:solidFill>
                <a:latin typeface="Roboto"/>
                <a:ea typeface="Roboto"/>
                <a:cs typeface="Roboto"/>
              </a:rPr>
              <a:t>Spoken Response: Technology Captured Guidance Document and School UAR form can be found on the Assessments </a:t>
            </a:r>
            <a:r>
              <a:rPr lang="en-US" sz="1600" dirty="0" err="1">
                <a:solidFill>
                  <a:srgbClr val="000000"/>
                </a:solidFill>
                <a:latin typeface="Roboto"/>
                <a:ea typeface="Roboto"/>
                <a:cs typeface="Roboto"/>
              </a:rPr>
              <a:t>GDrive</a:t>
            </a:r>
            <a:r>
              <a:rPr lang="en-US" sz="1600" dirty="0">
                <a:solidFill>
                  <a:srgbClr val="000000"/>
                </a:solidFill>
                <a:latin typeface="Roboto"/>
                <a:ea typeface="Roboto"/>
                <a:cs typeface="Roboto"/>
              </a:rPr>
              <a:t>\Administration\CMAS\Guidance &amp; Forms</a:t>
            </a:r>
          </a:p>
          <a:p>
            <a:pPr lvl="0" indent="-330198">
              <a:lnSpc>
                <a:spcPct val="105000"/>
              </a:lnSpc>
              <a:buClr>
                <a:srgbClr val="000000"/>
              </a:buClr>
              <a:buSzPts val="1600"/>
              <a:buFont typeface="Wingdings" pitchFamily="2"/>
              <a:buChar char="§"/>
            </a:pPr>
            <a:endParaRPr lang="en-US" sz="1600" dirty="0">
              <a:solidFill>
                <a:srgbClr val="000000"/>
              </a:solidFill>
              <a:latin typeface="Roboto"/>
              <a:ea typeface="Roboto"/>
              <a:cs typeface="Roboto"/>
            </a:endParaRPr>
          </a:p>
          <a:p>
            <a:pPr lvl="0" indent="-330198">
              <a:lnSpc>
                <a:spcPct val="105000"/>
              </a:lnSpc>
              <a:buClr>
                <a:srgbClr val="000000"/>
              </a:buClr>
              <a:buSzPts val="1600"/>
              <a:buFont typeface="Wingdings" pitchFamily="2"/>
              <a:buChar char="§"/>
            </a:pPr>
            <a:r>
              <a:rPr lang="en-US" sz="1600" dirty="0">
                <a:solidFill>
                  <a:srgbClr val="000000"/>
                </a:solidFill>
                <a:latin typeface="Roboto"/>
                <a:ea typeface="Roboto"/>
                <a:cs typeface="Roboto"/>
              </a:rPr>
              <a:t>STT on ELA/CSLA is still under review as a state-level UAR</a:t>
            </a:r>
          </a:p>
        </p:txBody>
      </p:sp>
      <p:sp>
        <p:nvSpPr>
          <p:cNvPr id="4" name="Star: 16 Points 5">
            <a:extLst>
              <a:ext uri="{FF2B5EF4-FFF2-40B4-BE49-F238E27FC236}">
                <a16:creationId xmlns:a16="http://schemas.microsoft.com/office/drawing/2014/main" id="{7102242D-172C-9288-6A49-15A55838553A}"/>
              </a:ext>
            </a:extLst>
          </p:cNvPr>
          <p:cNvSpPr/>
          <p:nvPr/>
        </p:nvSpPr>
        <p:spPr>
          <a:xfrm>
            <a:off x="6927128" y="105722"/>
            <a:ext cx="1994260" cy="2002974"/>
          </a:xfrm>
          <a:custGeom>
            <a:avLst/>
            <a:gdLst>
              <a:gd name="f0" fmla="val 10800000"/>
              <a:gd name="f1" fmla="val 5400000"/>
              <a:gd name="f2" fmla="val 180"/>
              <a:gd name="f3" fmla="val w"/>
              <a:gd name="f4" fmla="val h"/>
              <a:gd name="f5" fmla="val ss"/>
              <a:gd name="f6" fmla="val 0"/>
              <a:gd name="f7" fmla="*/ 5419351 1 1725033"/>
              <a:gd name="f8" fmla="val 37500"/>
              <a:gd name="f9" fmla="+- 0 0 -90"/>
              <a:gd name="f10" fmla="+- 0 0 -180"/>
              <a:gd name="f11" fmla="+- 0 0 -270"/>
              <a:gd name="f12" fmla="+- 0 0 -360"/>
              <a:gd name="f13" fmla="abs f3"/>
              <a:gd name="f14" fmla="abs f4"/>
              <a:gd name="f15" fmla="abs f5"/>
              <a:gd name="f16" fmla="+- 2700000 f1 0"/>
              <a:gd name="f17" fmla="*/ f9 f0 1"/>
              <a:gd name="f18" fmla="*/ f10 f0 1"/>
              <a:gd name="f19" fmla="*/ f11 f0 1"/>
              <a:gd name="f20" fmla="*/ f12 f0 1"/>
              <a:gd name="f21" fmla="?: f13 f3 1"/>
              <a:gd name="f22" fmla="?: f14 f4 1"/>
              <a:gd name="f23" fmla="?: f15 f5 1"/>
              <a:gd name="f24" fmla="+- f16 0 f1"/>
              <a:gd name="f25" fmla="*/ f17 1 f2"/>
              <a:gd name="f26" fmla="*/ f18 1 f2"/>
              <a:gd name="f27" fmla="*/ f19 1 f2"/>
              <a:gd name="f28" fmla="*/ f20 1 f2"/>
              <a:gd name="f29" fmla="*/ f21 1 21600"/>
              <a:gd name="f30" fmla="*/ f22 1 21600"/>
              <a:gd name="f31" fmla="*/ 21600 f21 1"/>
              <a:gd name="f32" fmla="*/ 21600 f22 1"/>
              <a:gd name="f33" fmla="+- f24 f1 0"/>
              <a:gd name="f34" fmla="+- f25 0 f1"/>
              <a:gd name="f35" fmla="+- f26 0 f1"/>
              <a:gd name="f36" fmla="+- f27 0 f1"/>
              <a:gd name="f37" fmla="+- f28 0 f1"/>
              <a:gd name="f38" fmla="min f30 f29"/>
              <a:gd name="f39" fmla="*/ f31 1 f23"/>
              <a:gd name="f40" fmla="*/ f32 1 f23"/>
              <a:gd name="f41" fmla="*/ f33 f7 1"/>
              <a:gd name="f42" fmla="val f39"/>
              <a:gd name="f43" fmla="val f40"/>
              <a:gd name="f44" fmla="*/ f41 1 f0"/>
              <a:gd name="f45" fmla="*/ f6 f38 1"/>
              <a:gd name="f46" fmla="+- f43 0 f6"/>
              <a:gd name="f47" fmla="+- f42 0 f6"/>
              <a:gd name="f48" fmla="+- 0 0 f44"/>
              <a:gd name="f49" fmla="*/ f42 f38 1"/>
              <a:gd name="f50" fmla="*/ f43 f38 1"/>
              <a:gd name="f51" fmla="*/ f46 1 2"/>
              <a:gd name="f52" fmla="*/ f47 1 2"/>
              <a:gd name="f53" fmla="+- 0 0 f48"/>
              <a:gd name="f54" fmla="+- f6 f51 0"/>
              <a:gd name="f55" fmla="+- f6 f52 0"/>
              <a:gd name="f56" fmla="*/ f52 92388 1"/>
              <a:gd name="f57" fmla="*/ f52 70711 1"/>
              <a:gd name="f58" fmla="*/ f52 38268 1"/>
              <a:gd name="f59" fmla="*/ f51 92388 1"/>
              <a:gd name="f60" fmla="*/ f51 70711 1"/>
              <a:gd name="f61" fmla="*/ f51 38268 1"/>
              <a:gd name="f62" fmla="*/ f52 f8 1"/>
              <a:gd name="f63" fmla="*/ f51 f8 1"/>
              <a:gd name="f64" fmla="*/ f53 f0 1"/>
              <a:gd name="f65" fmla="*/ f56 1 100000"/>
              <a:gd name="f66" fmla="*/ f57 1 100000"/>
              <a:gd name="f67" fmla="*/ f58 1 100000"/>
              <a:gd name="f68" fmla="*/ f59 1 100000"/>
              <a:gd name="f69" fmla="*/ f60 1 100000"/>
              <a:gd name="f70" fmla="*/ f61 1 100000"/>
              <a:gd name="f71" fmla="*/ f62 1 50000"/>
              <a:gd name="f72" fmla="*/ f63 1 50000"/>
              <a:gd name="f73" fmla="*/ f64 1 f7"/>
              <a:gd name="f74" fmla="*/ f54 f38 1"/>
              <a:gd name="f75" fmla="*/ f55 f38 1"/>
              <a:gd name="f76" fmla="+- f73 0 f1"/>
              <a:gd name="f77" fmla="+- f55 0 f65"/>
              <a:gd name="f78" fmla="+- f55 0 f66"/>
              <a:gd name="f79" fmla="+- f55 0 f67"/>
              <a:gd name="f80" fmla="+- f55 f67 0"/>
              <a:gd name="f81" fmla="+- f55 f66 0"/>
              <a:gd name="f82" fmla="+- f55 f65 0"/>
              <a:gd name="f83" fmla="+- f54 0 f68"/>
              <a:gd name="f84" fmla="+- f54 0 f69"/>
              <a:gd name="f85" fmla="+- f54 0 f70"/>
              <a:gd name="f86" fmla="+- f54 f70 0"/>
              <a:gd name="f87" fmla="+- f54 f69 0"/>
              <a:gd name="f88" fmla="+- f54 f68 0"/>
              <a:gd name="f89" fmla="*/ f71 98079 1"/>
              <a:gd name="f90" fmla="*/ f71 83147 1"/>
              <a:gd name="f91" fmla="*/ f71 55557 1"/>
              <a:gd name="f92" fmla="*/ f71 19509 1"/>
              <a:gd name="f93" fmla="*/ f72 98079 1"/>
              <a:gd name="f94" fmla="*/ f72 83147 1"/>
              <a:gd name="f95" fmla="*/ f72 55557 1"/>
              <a:gd name="f96" fmla="*/ f72 19509 1"/>
              <a:gd name="f97" fmla="cos 1 f76"/>
              <a:gd name="f98" fmla="sin 1 f76"/>
              <a:gd name="f99" fmla="*/ f89 1 100000"/>
              <a:gd name="f100" fmla="*/ f90 1 100000"/>
              <a:gd name="f101" fmla="*/ f91 1 100000"/>
              <a:gd name="f102" fmla="*/ f92 1 100000"/>
              <a:gd name="f103" fmla="*/ f93 1 100000"/>
              <a:gd name="f104" fmla="*/ f94 1 100000"/>
              <a:gd name="f105" fmla="*/ f95 1 100000"/>
              <a:gd name="f106" fmla="*/ f96 1 100000"/>
              <a:gd name="f107" fmla="*/ f77 f38 1"/>
              <a:gd name="f108" fmla="*/ f85 f38 1"/>
              <a:gd name="f109" fmla="*/ f78 f38 1"/>
              <a:gd name="f110" fmla="*/ f84 f38 1"/>
              <a:gd name="f111" fmla="*/ f79 f38 1"/>
              <a:gd name="f112" fmla="*/ f83 f38 1"/>
              <a:gd name="f113" fmla="*/ f80 f38 1"/>
              <a:gd name="f114" fmla="*/ f81 f38 1"/>
              <a:gd name="f115" fmla="*/ f82 f38 1"/>
              <a:gd name="f116" fmla="*/ f86 f38 1"/>
              <a:gd name="f117" fmla="*/ f87 f38 1"/>
              <a:gd name="f118" fmla="*/ f88 f38 1"/>
              <a:gd name="f119" fmla="+- 0 0 f97"/>
              <a:gd name="f120" fmla="+- 0 0 f98"/>
              <a:gd name="f121" fmla="+- f55 0 f99"/>
              <a:gd name="f122" fmla="+- f55 0 f100"/>
              <a:gd name="f123" fmla="+- f55 0 f101"/>
              <a:gd name="f124" fmla="+- f55 0 f102"/>
              <a:gd name="f125" fmla="+- f55 f102 0"/>
              <a:gd name="f126" fmla="+- f55 f101 0"/>
              <a:gd name="f127" fmla="+- f55 f100 0"/>
              <a:gd name="f128" fmla="+- f55 f99 0"/>
              <a:gd name="f129" fmla="+- f54 0 f103"/>
              <a:gd name="f130" fmla="+- f54 0 f104"/>
              <a:gd name="f131" fmla="+- f54 0 f105"/>
              <a:gd name="f132" fmla="+- f54 0 f106"/>
              <a:gd name="f133" fmla="+- f54 f106 0"/>
              <a:gd name="f134" fmla="+- f54 f105 0"/>
              <a:gd name="f135" fmla="+- f54 f104 0"/>
              <a:gd name="f136" fmla="+- f54 f103 0"/>
              <a:gd name="f137" fmla="+- 0 0 f119"/>
              <a:gd name="f138" fmla="+- 0 0 f120"/>
              <a:gd name="f139" fmla="*/ f121 f38 1"/>
              <a:gd name="f140" fmla="*/ f132 f38 1"/>
              <a:gd name="f141" fmla="*/ f122 f38 1"/>
              <a:gd name="f142" fmla="*/ f131 f38 1"/>
              <a:gd name="f143" fmla="*/ f123 f38 1"/>
              <a:gd name="f144" fmla="*/ f130 f38 1"/>
              <a:gd name="f145" fmla="*/ f124 f38 1"/>
              <a:gd name="f146" fmla="*/ f129 f38 1"/>
              <a:gd name="f147" fmla="*/ f125 f38 1"/>
              <a:gd name="f148" fmla="*/ f126 f38 1"/>
              <a:gd name="f149" fmla="*/ f127 f38 1"/>
              <a:gd name="f150" fmla="*/ f128 f38 1"/>
              <a:gd name="f151" fmla="*/ f133 f38 1"/>
              <a:gd name="f152" fmla="*/ f134 f38 1"/>
              <a:gd name="f153" fmla="*/ f135 f38 1"/>
              <a:gd name="f154" fmla="*/ f136 f38 1"/>
              <a:gd name="f155" fmla="val f137"/>
              <a:gd name="f156" fmla="val f138"/>
              <a:gd name="f157" fmla="*/ f155 f71 1"/>
              <a:gd name="f158" fmla="*/ f156 f72 1"/>
              <a:gd name="f159" fmla="+- f55 0 f157"/>
              <a:gd name="f160" fmla="+- f54 0 f158"/>
              <a:gd name="f161" fmla="+- f55 f157 0"/>
              <a:gd name="f162" fmla="+- f54 f158 0"/>
              <a:gd name="f163" fmla="*/ f159 f38 1"/>
              <a:gd name="f164" fmla="*/ f160 f38 1"/>
              <a:gd name="f165" fmla="*/ f161 f38 1"/>
              <a:gd name="f166" fmla="*/ f162 f38 1"/>
            </a:gdLst>
            <a:ahLst/>
            <a:cxnLst>
              <a:cxn ang="3cd4">
                <a:pos x="hc" y="t"/>
              </a:cxn>
              <a:cxn ang="0">
                <a:pos x="r" y="vc"/>
              </a:cxn>
              <a:cxn ang="cd4">
                <a:pos x="hc" y="b"/>
              </a:cxn>
              <a:cxn ang="cd2">
                <a:pos x="l" y="vc"/>
              </a:cxn>
              <a:cxn ang="f34">
                <a:pos x="f114" y="f110"/>
              </a:cxn>
              <a:cxn ang="f34">
                <a:pos x="f115" y="f108"/>
              </a:cxn>
              <a:cxn ang="f34">
                <a:pos x="f115" y="f116"/>
              </a:cxn>
              <a:cxn ang="f34">
                <a:pos x="f114" y="f117"/>
              </a:cxn>
              <a:cxn ang="f35">
                <a:pos x="f113" y="f118"/>
              </a:cxn>
              <a:cxn ang="f35">
                <a:pos x="f111" y="f118"/>
              </a:cxn>
              <a:cxn ang="f36">
                <a:pos x="f109" y="f117"/>
              </a:cxn>
              <a:cxn ang="f36">
                <a:pos x="f107" y="f116"/>
              </a:cxn>
              <a:cxn ang="f36">
                <a:pos x="f107" y="f108"/>
              </a:cxn>
              <a:cxn ang="f36">
                <a:pos x="f109" y="f110"/>
              </a:cxn>
              <a:cxn ang="f37">
                <a:pos x="f111" y="f112"/>
              </a:cxn>
              <a:cxn ang="f37">
                <a:pos x="f113" y="f112"/>
              </a:cxn>
            </a:cxnLst>
            <a:rect l="f163" t="f164" r="f165" b="f166"/>
            <a:pathLst>
              <a:path>
                <a:moveTo>
                  <a:pt x="f45" y="f74"/>
                </a:moveTo>
                <a:lnTo>
                  <a:pt x="f139" y="f140"/>
                </a:lnTo>
                <a:lnTo>
                  <a:pt x="f107" y="f108"/>
                </a:lnTo>
                <a:lnTo>
                  <a:pt x="f141" y="f142"/>
                </a:lnTo>
                <a:lnTo>
                  <a:pt x="f109" y="f110"/>
                </a:lnTo>
                <a:lnTo>
                  <a:pt x="f143" y="f144"/>
                </a:lnTo>
                <a:lnTo>
                  <a:pt x="f111" y="f112"/>
                </a:lnTo>
                <a:lnTo>
                  <a:pt x="f145" y="f146"/>
                </a:lnTo>
                <a:lnTo>
                  <a:pt x="f75" y="f45"/>
                </a:lnTo>
                <a:lnTo>
                  <a:pt x="f147" y="f146"/>
                </a:lnTo>
                <a:lnTo>
                  <a:pt x="f113" y="f112"/>
                </a:lnTo>
                <a:lnTo>
                  <a:pt x="f148" y="f144"/>
                </a:lnTo>
                <a:lnTo>
                  <a:pt x="f114" y="f110"/>
                </a:lnTo>
                <a:lnTo>
                  <a:pt x="f149" y="f142"/>
                </a:lnTo>
                <a:lnTo>
                  <a:pt x="f115" y="f108"/>
                </a:lnTo>
                <a:lnTo>
                  <a:pt x="f150" y="f140"/>
                </a:lnTo>
                <a:lnTo>
                  <a:pt x="f49" y="f74"/>
                </a:lnTo>
                <a:lnTo>
                  <a:pt x="f150" y="f151"/>
                </a:lnTo>
                <a:lnTo>
                  <a:pt x="f115" y="f116"/>
                </a:lnTo>
                <a:lnTo>
                  <a:pt x="f149" y="f152"/>
                </a:lnTo>
                <a:lnTo>
                  <a:pt x="f114" y="f117"/>
                </a:lnTo>
                <a:lnTo>
                  <a:pt x="f148" y="f153"/>
                </a:lnTo>
                <a:lnTo>
                  <a:pt x="f113" y="f118"/>
                </a:lnTo>
                <a:lnTo>
                  <a:pt x="f147" y="f154"/>
                </a:lnTo>
                <a:lnTo>
                  <a:pt x="f75" y="f50"/>
                </a:lnTo>
                <a:lnTo>
                  <a:pt x="f145" y="f154"/>
                </a:lnTo>
                <a:lnTo>
                  <a:pt x="f111" y="f118"/>
                </a:lnTo>
                <a:lnTo>
                  <a:pt x="f143" y="f153"/>
                </a:lnTo>
                <a:lnTo>
                  <a:pt x="f109" y="f117"/>
                </a:lnTo>
                <a:lnTo>
                  <a:pt x="f141" y="f152"/>
                </a:lnTo>
                <a:lnTo>
                  <a:pt x="f107" y="f116"/>
                </a:lnTo>
                <a:lnTo>
                  <a:pt x="f139" y="f151"/>
                </a:lnTo>
                <a:close/>
              </a:path>
            </a:pathLst>
          </a:custGeom>
          <a:solidFill>
            <a:srgbClr val="0097A7"/>
          </a:solidFill>
          <a:ln w="25402" cap="flat">
            <a:solidFill>
              <a:srgbClr val="16356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1" i="0" u="none" strike="noStrike" kern="0" cap="none" spc="0" baseline="0">
                <a:solidFill>
                  <a:srgbClr val="FFFFFF"/>
                </a:solidFill>
                <a:uFillTx/>
                <a:latin typeface="Arial"/>
              </a:rPr>
              <a:t>New This Year!!!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19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76343-FE11-5C3F-6A13-071773A11E8F}"/>
              </a:ext>
            </a:extLst>
          </p:cNvPr>
          <p:cNvSpPr txBox="1">
            <a:spLocks noGrp="1"/>
          </p:cNvSpPr>
          <p:nvPr>
            <p:ph type="title"/>
          </p:nvPr>
        </p:nvSpPr>
        <p:spPr/>
        <p:txBody>
          <a:bodyPr/>
          <a:lstStyle/>
          <a:p>
            <a:pPr lvl="0"/>
            <a:r>
              <a:rPr lang="en-US" sz="2800"/>
              <a:t>CMAS Online Transcription</a:t>
            </a:r>
          </a:p>
        </p:txBody>
      </p:sp>
      <p:sp>
        <p:nvSpPr>
          <p:cNvPr id="3" name="Text Placeholder 2">
            <a:extLst>
              <a:ext uri="{FF2B5EF4-FFF2-40B4-BE49-F238E27FC236}">
                <a16:creationId xmlns:a16="http://schemas.microsoft.com/office/drawing/2014/main" id="{645567CA-B921-96E2-AD16-DC327ACA6AFC}"/>
              </a:ext>
            </a:extLst>
          </p:cNvPr>
          <p:cNvSpPr txBox="1">
            <a:spLocks noGrp="1"/>
          </p:cNvSpPr>
          <p:nvPr>
            <p:ph type="body" idx="4294967295"/>
          </p:nvPr>
        </p:nvSpPr>
        <p:spPr>
          <a:xfrm>
            <a:off x="50484" y="997473"/>
            <a:ext cx="5539115" cy="3034802"/>
          </a:xfrm>
        </p:spPr>
        <p:txBody>
          <a:bodyPr>
            <a:noAutofit/>
          </a:bodyPr>
          <a:lstStyle/>
          <a:p>
            <a:pPr lvl="0" indent="-330198">
              <a:buClr>
                <a:srgbClr val="000000"/>
              </a:buClr>
              <a:buSzPts val="1600"/>
              <a:buFont typeface="Roboto"/>
            </a:pPr>
            <a:r>
              <a:rPr lang="en-US" sz="1600" b="1">
                <a:solidFill>
                  <a:srgbClr val="0D5BDC"/>
                </a:solidFill>
                <a:latin typeface="Roboto"/>
                <a:ea typeface="Roboto"/>
                <a:cs typeface="Roboto"/>
              </a:rPr>
              <a:t>All paper accommodations will be transcribed online assessment forms*</a:t>
            </a:r>
          </a:p>
          <a:p>
            <a:pPr lvl="0" indent="-330198">
              <a:buClr>
                <a:srgbClr val="000000"/>
              </a:buClr>
              <a:buSzPts val="1600"/>
              <a:buFont typeface="Roboto"/>
            </a:pPr>
            <a:r>
              <a:rPr lang="en-US" sz="1600">
                <a:solidFill>
                  <a:srgbClr val="000000"/>
                </a:solidFill>
                <a:latin typeface="Roboto"/>
                <a:ea typeface="Roboto"/>
                <a:cs typeface="Roboto"/>
              </a:rPr>
              <a:t>Online transcription must be completed within the allotted time limit</a:t>
            </a:r>
          </a:p>
          <a:p>
            <a:pPr lvl="0" indent="-330198">
              <a:buClr>
                <a:srgbClr val="000000"/>
              </a:buClr>
              <a:buSzPts val="1600"/>
              <a:buFont typeface="Roboto"/>
            </a:pPr>
            <a:r>
              <a:rPr lang="en-US" sz="1600">
                <a:solidFill>
                  <a:srgbClr val="000000"/>
                </a:solidFill>
                <a:latin typeface="Roboto"/>
                <a:ea typeface="Roboto"/>
                <a:cs typeface="Roboto"/>
              </a:rPr>
              <a:t>Online transcription must be completed during the test window</a:t>
            </a:r>
          </a:p>
          <a:p>
            <a:pPr lvl="0" indent="-330198">
              <a:buClr>
                <a:srgbClr val="000000"/>
              </a:buClr>
              <a:buSzPts val="1600"/>
              <a:buFont typeface="Roboto"/>
            </a:pPr>
            <a:r>
              <a:rPr lang="en-US" sz="1600">
                <a:solidFill>
                  <a:srgbClr val="000000"/>
                </a:solidFill>
                <a:latin typeface="Roboto"/>
                <a:ea typeface="Roboto"/>
                <a:cs typeface="Roboto"/>
              </a:rPr>
              <a:t>Two staff members (who signed the security agreement) must be present during the transcription process</a:t>
            </a:r>
          </a:p>
          <a:p>
            <a:pPr lvl="0" indent="-330198">
              <a:buClr>
                <a:srgbClr val="000000"/>
              </a:buClr>
              <a:buSzPts val="1600"/>
              <a:buFont typeface="Roboto"/>
            </a:pPr>
            <a:r>
              <a:rPr lang="en-US" sz="1600">
                <a:solidFill>
                  <a:srgbClr val="000000"/>
                </a:solidFill>
                <a:latin typeface="Roboto"/>
                <a:ea typeface="Roboto"/>
                <a:cs typeface="Roboto"/>
              </a:rPr>
              <a:t>Refer to Section 6.1.6 of the </a:t>
            </a:r>
            <a:r>
              <a:rPr lang="en-US" sz="1600" i="1">
                <a:solidFill>
                  <a:srgbClr val="000000"/>
                </a:solidFill>
                <a:latin typeface="Roboto"/>
                <a:ea typeface="Roboto"/>
                <a:cs typeface="Roboto"/>
              </a:rPr>
              <a:t>Spring 2027 CMAS and CoAlt Procedures Manual</a:t>
            </a:r>
          </a:p>
        </p:txBody>
      </p:sp>
      <p:sp>
        <p:nvSpPr>
          <p:cNvPr id="4" name="TextBox 8">
            <a:extLst>
              <a:ext uri="{FF2B5EF4-FFF2-40B4-BE49-F238E27FC236}">
                <a16:creationId xmlns:a16="http://schemas.microsoft.com/office/drawing/2014/main" id="{C4BC6A38-108D-776D-FF6B-B200A1E85811}"/>
              </a:ext>
            </a:extLst>
          </p:cNvPr>
          <p:cNvSpPr txBox="1"/>
          <p:nvPr/>
        </p:nvSpPr>
        <p:spPr>
          <a:xfrm>
            <a:off x="5645798" y="1105509"/>
            <a:ext cx="3372078" cy="2769991"/>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600" b="0" i="0" u="none" strike="noStrike" kern="0" cap="none" spc="0" baseline="0">
                <a:solidFill>
                  <a:srgbClr val="000000"/>
                </a:solidFill>
                <a:uFillTx/>
                <a:latin typeface="Arial"/>
                <a:ea typeface="Arial"/>
                <a:cs typeface="Arial"/>
              </a:rPr>
              <a:t>Includes:</a:t>
            </a:r>
          </a:p>
          <a:p>
            <a:pPr marL="285750" marR="0" lvl="0" indent="-285750" algn="l" defTabSz="914400" rtl="0" fontAlgn="auto" hangingPunct="1">
              <a:lnSpc>
                <a:spcPct val="100000"/>
              </a:lnSpc>
              <a:spcBef>
                <a:spcPts val="0"/>
              </a:spcBef>
              <a:spcAft>
                <a:spcPts val="0"/>
              </a:spcAft>
              <a:buClr>
                <a:srgbClr val="000000"/>
              </a:buClr>
              <a:buSzPct val="100000"/>
              <a:buFont typeface="Arial" pitchFamily="34"/>
              <a:buChar char="•"/>
              <a:tabLst/>
              <a:defRPr sz="1800" b="0" i="0" u="none" strike="noStrike" kern="0" cap="none" spc="0" baseline="0">
                <a:solidFill>
                  <a:srgbClr val="000000"/>
                </a:solidFill>
                <a:uFillTx/>
              </a:defRPr>
            </a:pPr>
            <a:r>
              <a:rPr lang="en-US" sz="1600" b="0" i="0" u="none" strike="noStrike" kern="0" cap="none" spc="0" baseline="0">
                <a:solidFill>
                  <a:srgbClr val="000000"/>
                </a:solidFill>
                <a:uFillTx/>
                <a:latin typeface="Arial"/>
                <a:ea typeface="Arial"/>
                <a:cs typeface="Arial"/>
              </a:rPr>
              <a:t>Braille</a:t>
            </a:r>
          </a:p>
          <a:p>
            <a:pPr marL="285750" marR="0" lvl="0" indent="-285750" algn="l" defTabSz="914400" rtl="0" fontAlgn="auto" hangingPunct="1">
              <a:lnSpc>
                <a:spcPct val="100000"/>
              </a:lnSpc>
              <a:spcBef>
                <a:spcPts val="0"/>
              </a:spcBef>
              <a:spcAft>
                <a:spcPts val="0"/>
              </a:spcAft>
              <a:buClr>
                <a:srgbClr val="000000"/>
              </a:buClr>
              <a:buSzPct val="100000"/>
              <a:buFont typeface="Arial" pitchFamily="34"/>
              <a:buChar char="•"/>
              <a:tabLst/>
              <a:defRPr sz="1800" b="0" i="0" u="none" strike="noStrike" kern="0" cap="none" spc="0" baseline="0">
                <a:solidFill>
                  <a:srgbClr val="000000"/>
                </a:solidFill>
                <a:uFillTx/>
              </a:defRPr>
            </a:pPr>
            <a:r>
              <a:rPr lang="en-US" sz="1600" b="0" i="0" u="none" strike="noStrike" kern="0" cap="none" spc="0" baseline="0">
                <a:solidFill>
                  <a:srgbClr val="000000"/>
                </a:solidFill>
                <a:uFillTx/>
                <a:latin typeface="Arial"/>
                <a:ea typeface="Arial"/>
                <a:cs typeface="Arial"/>
              </a:rPr>
              <a:t>Large print</a:t>
            </a:r>
          </a:p>
          <a:p>
            <a:pPr marL="285750" marR="0" lvl="0" indent="-285750" algn="l" defTabSz="914400" rtl="0" fontAlgn="auto" hangingPunct="1">
              <a:lnSpc>
                <a:spcPct val="100000"/>
              </a:lnSpc>
              <a:spcBef>
                <a:spcPts val="0"/>
              </a:spcBef>
              <a:spcAft>
                <a:spcPts val="0"/>
              </a:spcAft>
              <a:buClr>
                <a:srgbClr val="000000"/>
              </a:buClr>
              <a:buSzPct val="100000"/>
              <a:buFont typeface="Arial" pitchFamily="34"/>
              <a:buChar char="•"/>
              <a:tabLst/>
              <a:defRPr sz="1800" b="0" i="0" u="none" strike="noStrike" kern="0" cap="none" spc="0" baseline="0">
                <a:solidFill>
                  <a:srgbClr val="000000"/>
                </a:solidFill>
                <a:uFillTx/>
              </a:defRPr>
            </a:pPr>
            <a:r>
              <a:rPr lang="en-US" sz="1600" b="0" i="0" u="none" strike="noStrike" kern="0" cap="none" spc="0" baseline="0">
                <a:solidFill>
                  <a:srgbClr val="000000"/>
                </a:solidFill>
                <a:uFillTx/>
                <a:latin typeface="Arial"/>
                <a:ea typeface="Arial"/>
                <a:cs typeface="Arial"/>
              </a:rPr>
              <a:t>Standard print</a:t>
            </a:r>
          </a:p>
          <a:p>
            <a:pPr marL="285750" marR="0" lvl="0" indent="-285750" algn="l" defTabSz="914400" rtl="0" fontAlgn="auto" hangingPunct="1">
              <a:lnSpc>
                <a:spcPct val="100000"/>
              </a:lnSpc>
              <a:spcBef>
                <a:spcPts val="0"/>
              </a:spcBef>
              <a:spcAft>
                <a:spcPts val="0"/>
              </a:spcAft>
              <a:buClr>
                <a:srgbClr val="000000"/>
              </a:buClr>
              <a:buSzPct val="100000"/>
              <a:buFont typeface="Arial" pitchFamily="34"/>
              <a:buChar char="•"/>
              <a:tabLst/>
              <a:defRPr sz="1800" b="0" i="0" u="none" strike="noStrike" kern="0" cap="none" spc="0" baseline="0">
                <a:solidFill>
                  <a:srgbClr val="000000"/>
                </a:solidFill>
                <a:uFillTx/>
              </a:defRPr>
            </a:pPr>
            <a:r>
              <a:rPr lang="en-US" sz="1600" b="0" i="0" u="none" strike="noStrike" kern="0" cap="none" spc="0" baseline="0">
                <a:solidFill>
                  <a:srgbClr val="000000"/>
                </a:solidFill>
                <a:uFillTx/>
                <a:latin typeface="Arial"/>
                <a:ea typeface="Arial"/>
                <a:cs typeface="Arial"/>
              </a:rPr>
              <a:t>Speech-to-text</a:t>
            </a:r>
          </a:p>
          <a:p>
            <a:pPr marL="285750" marR="0" lvl="0" indent="-285750" algn="l" defTabSz="914400" rtl="0" fontAlgn="auto" hangingPunct="1">
              <a:lnSpc>
                <a:spcPct val="100000"/>
              </a:lnSpc>
              <a:spcBef>
                <a:spcPts val="0"/>
              </a:spcBef>
              <a:spcAft>
                <a:spcPts val="0"/>
              </a:spcAft>
              <a:buClr>
                <a:srgbClr val="000000"/>
              </a:buClr>
              <a:buSzPct val="100000"/>
              <a:buFont typeface="Arial" pitchFamily="34"/>
              <a:buChar char="•"/>
              <a:tabLst/>
              <a:defRPr sz="1800" b="0" i="0" u="none" strike="noStrike" kern="0" cap="none" spc="0" baseline="0">
                <a:solidFill>
                  <a:srgbClr val="000000"/>
                </a:solidFill>
                <a:uFillTx/>
              </a:defRPr>
            </a:pPr>
            <a:r>
              <a:rPr lang="en-US" sz="1600" b="0" i="0" u="none" strike="noStrike" kern="0" cap="none" spc="0" baseline="0">
                <a:solidFill>
                  <a:srgbClr val="000000"/>
                </a:solidFill>
                <a:uFillTx/>
                <a:latin typeface="Arial"/>
                <a:ea typeface="Arial"/>
                <a:cs typeface="Arial"/>
              </a:rPr>
              <a:t>Scribe</a:t>
            </a:r>
          </a:p>
          <a:p>
            <a:pPr marL="285750" marR="0" lvl="0" indent="-285750" algn="l" defTabSz="914400" rtl="0" fontAlgn="auto" hangingPunct="1">
              <a:lnSpc>
                <a:spcPct val="100000"/>
              </a:lnSpc>
              <a:spcBef>
                <a:spcPts val="0"/>
              </a:spcBef>
              <a:spcAft>
                <a:spcPts val="0"/>
              </a:spcAft>
              <a:buClr>
                <a:srgbClr val="000000"/>
              </a:buClr>
              <a:buSzPct val="100000"/>
              <a:buFont typeface="Arial" pitchFamily="34"/>
              <a:buChar char="•"/>
              <a:tabLst/>
              <a:defRPr sz="1800" b="0" i="0" u="none" strike="noStrike" kern="0" cap="none" spc="0" baseline="0">
                <a:solidFill>
                  <a:srgbClr val="000000"/>
                </a:solidFill>
                <a:uFillTx/>
              </a:defRPr>
            </a:pPr>
            <a:r>
              <a:rPr lang="en-US" sz="1600" b="0" i="0" u="none" strike="noStrike" kern="0" cap="none" spc="0" baseline="0">
                <a:solidFill>
                  <a:srgbClr val="000000"/>
                </a:solidFill>
                <a:uFillTx/>
                <a:latin typeface="Arial"/>
                <a:ea typeface="Arial"/>
                <a:cs typeface="Arial"/>
              </a:rPr>
              <a:t>CoAlt Science and Social Studies</a:t>
            </a:r>
          </a:p>
          <a:p>
            <a:pPr marL="285750" marR="0" lvl="0" indent="-285750" algn="l" defTabSz="914400" rtl="0" fontAlgn="auto" hangingPunct="1">
              <a:lnSpc>
                <a:spcPct val="100000"/>
              </a:lnSpc>
              <a:spcBef>
                <a:spcPts val="0"/>
              </a:spcBef>
              <a:spcAft>
                <a:spcPts val="0"/>
              </a:spcAft>
              <a:buClr>
                <a:srgbClr val="000000"/>
              </a:buClr>
              <a:buSzPct val="100000"/>
              <a:buFont typeface="Arial" pitchFamily="34"/>
              <a:buChar char="•"/>
              <a:tabLst/>
              <a:defRPr sz="1800" b="0" i="0" u="none" strike="noStrike" kern="0" cap="none" spc="0" baseline="0">
                <a:solidFill>
                  <a:srgbClr val="000000"/>
                </a:solidFill>
                <a:uFillTx/>
              </a:defRPr>
            </a:pPr>
            <a:r>
              <a:rPr lang="en-US" sz="1600" b="0" i="0" u="none" strike="noStrike" kern="0" cap="none" spc="0" baseline="0">
                <a:solidFill>
                  <a:srgbClr val="000000"/>
                </a:solidFill>
                <a:uFillTx/>
                <a:latin typeface="Arial"/>
                <a:ea typeface="Arial"/>
                <a:cs typeface="Arial"/>
              </a:rPr>
              <a:t>Other testing options that require transcription</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
        <p:nvSpPr>
          <p:cNvPr id="5" name="Content Placeholder 1">
            <a:extLst>
              <a:ext uri="{FF2B5EF4-FFF2-40B4-BE49-F238E27FC236}">
                <a16:creationId xmlns:a16="http://schemas.microsoft.com/office/drawing/2014/main" id="{CFE29A6E-E26F-FF3D-9D87-AE36A1101558}"/>
              </a:ext>
            </a:extLst>
          </p:cNvPr>
          <p:cNvSpPr txBox="1"/>
          <p:nvPr/>
        </p:nvSpPr>
        <p:spPr>
          <a:xfrm>
            <a:off x="397562" y="4367988"/>
            <a:ext cx="7156176" cy="535088"/>
          </a:xfrm>
          <a:prstGeom prst="rect">
            <a:avLst/>
          </a:prstGeom>
          <a:solidFill>
            <a:srgbClr val="BC7CE4"/>
          </a:solidFill>
          <a:ln cap="flat">
            <a:noFill/>
          </a:ln>
        </p:spPr>
        <p:txBody>
          <a:bodyPr vert="horz" wrap="square" lIns="91421" tIns="91421" rIns="91421" bIns="91421" anchor="ctr" anchorCtr="0" compatLnSpc="1">
            <a:noAutofit/>
          </a:bodyPr>
          <a:lstStyle/>
          <a:p>
            <a:pPr marL="115891" marR="0" lvl="0" indent="-115891" algn="l" defTabSz="914400" rtl="0" fontAlgn="auto" hangingPunct="1">
              <a:lnSpc>
                <a:spcPct val="120000"/>
              </a:lnSpc>
              <a:spcBef>
                <a:spcPts val="0"/>
              </a:spcBef>
              <a:spcAft>
                <a:spcPts val="0"/>
              </a:spcAft>
              <a:buNone/>
              <a:tabLst/>
              <a:defRPr sz="1800" b="0" i="0" u="none" strike="noStrike" kern="0" cap="none" spc="0" baseline="0">
                <a:solidFill>
                  <a:srgbClr val="000000"/>
                </a:solidFill>
                <a:uFillTx/>
              </a:defRPr>
            </a:pPr>
            <a:r>
              <a:rPr lang="en-US" sz="1400" b="0" i="0" u="none" strike="noStrike" kern="1200" cap="none" spc="0" baseline="0">
                <a:solidFill>
                  <a:srgbClr val="000000"/>
                </a:solidFill>
                <a:uFillTx/>
                <a:latin typeface="Roboto" pitchFamily="2"/>
                <a:ea typeface="Roboto" pitchFamily="2"/>
                <a:cs typeface="Roboto" pitchFamily="2"/>
              </a:rPr>
              <a:t>* Paper test books returned to the vendor without completion of online transcription will not be scored.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10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4409D-48C5-2244-38A1-C8518CF87EC3}"/>
              </a:ext>
            </a:extLst>
          </p:cNvPr>
          <p:cNvSpPr txBox="1">
            <a:spLocks noGrp="1"/>
          </p:cNvSpPr>
          <p:nvPr>
            <p:ph type="title"/>
          </p:nvPr>
        </p:nvSpPr>
        <p:spPr/>
        <p:txBody>
          <a:bodyPr/>
          <a:lstStyle/>
          <a:p>
            <a:pPr lvl="0"/>
            <a:r>
              <a:rPr lang="en-US" sz="2800"/>
              <a:t>CMAS Timing Accommodations</a:t>
            </a:r>
          </a:p>
        </p:txBody>
      </p:sp>
      <p:sp>
        <p:nvSpPr>
          <p:cNvPr id="3" name="Content Placeholder 1">
            <a:extLst>
              <a:ext uri="{FF2B5EF4-FFF2-40B4-BE49-F238E27FC236}">
                <a16:creationId xmlns:a16="http://schemas.microsoft.com/office/drawing/2014/main" id="{E907564B-B02F-C89F-0BC3-B14F211E366F}"/>
              </a:ext>
            </a:extLst>
          </p:cNvPr>
          <p:cNvSpPr txBox="1"/>
          <p:nvPr/>
        </p:nvSpPr>
        <p:spPr>
          <a:xfrm>
            <a:off x="141878" y="927640"/>
            <a:ext cx="4430121" cy="3505215"/>
          </a:xfrm>
          <a:prstGeom prst="rect">
            <a:avLst/>
          </a:prstGeom>
          <a:noFill/>
          <a:ln cap="flat">
            <a:noFill/>
          </a:ln>
        </p:spPr>
        <p:txBody>
          <a:bodyPr vert="horz" wrap="square" lIns="91421" tIns="91421" rIns="91421" bIns="91421" anchor="t" anchorCtr="0" compatLnSpc="1">
            <a:normAutofit/>
          </a:bodyPr>
          <a:lstStyle/>
          <a:p>
            <a:pPr marL="228600" marR="0" lvl="0" indent="-228600" algn="l" defTabSz="914400" rtl="0" fontAlgn="auto" hangingPunct="1">
              <a:lnSpc>
                <a:spcPct val="90000"/>
              </a:lnSpc>
              <a:spcBef>
                <a:spcPts val="100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800" b="0" i="0" u="none" strike="noStrike" kern="1200" cap="none" spc="0" baseline="0">
                <a:solidFill>
                  <a:srgbClr val="000000"/>
                </a:solidFill>
                <a:uFillTx/>
                <a:latin typeface="Roboto"/>
                <a:ea typeface="Roboto"/>
                <a:cs typeface="Roboto"/>
              </a:rPr>
              <a:t>Stop-the-clock breaks/multiple breaks</a:t>
            </a:r>
          </a:p>
          <a:p>
            <a:pPr marL="228600" marR="0" lvl="0" indent="-228600" algn="l" defTabSz="914400" rtl="0" fontAlgn="auto" hangingPunct="1">
              <a:lnSpc>
                <a:spcPct val="90000"/>
              </a:lnSpc>
              <a:spcBef>
                <a:spcPts val="100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800" b="0" i="0" u="none" strike="noStrike" kern="1200" cap="none" spc="0" baseline="0">
                <a:solidFill>
                  <a:srgbClr val="000000"/>
                </a:solidFill>
                <a:uFillTx/>
                <a:latin typeface="Roboto"/>
                <a:ea typeface="Roboto"/>
                <a:cs typeface="Roboto"/>
              </a:rPr>
              <a:t>Time-and-a-half/x1.5</a:t>
            </a:r>
            <a:endParaRPr lang="en-US" sz="1800" b="0" i="0" u="none" strike="noStrike" kern="1200" cap="none" spc="0" baseline="0">
              <a:solidFill>
                <a:srgbClr val="000000"/>
              </a:solidFill>
              <a:uFillTx/>
              <a:latin typeface="Roboto" pitchFamily="2"/>
              <a:ea typeface="Roboto" pitchFamily="2"/>
              <a:cs typeface="Roboto" pitchFamily="2"/>
            </a:endParaRPr>
          </a:p>
          <a:p>
            <a:pPr marL="228600" marR="0" lvl="0" indent="-228600" algn="l" defTabSz="914400" rtl="0" fontAlgn="auto" hangingPunct="1">
              <a:lnSpc>
                <a:spcPct val="90000"/>
              </a:lnSpc>
              <a:spcBef>
                <a:spcPts val="100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800" b="0" i="0" u="none" strike="noStrike" kern="1200" cap="none" spc="0" baseline="0">
                <a:solidFill>
                  <a:srgbClr val="000000"/>
                </a:solidFill>
                <a:uFillTx/>
                <a:latin typeface="Roboto"/>
                <a:ea typeface="Roboto"/>
                <a:cs typeface="Roboto"/>
              </a:rPr>
              <a:t>Double time/x2</a:t>
            </a:r>
            <a:endParaRPr lang="en-US" sz="1800" b="0" i="0" u="none" strike="noStrike" kern="1200" cap="none" spc="0" baseline="0">
              <a:solidFill>
                <a:srgbClr val="000000"/>
              </a:solidFill>
              <a:uFillTx/>
              <a:latin typeface="Roboto" pitchFamily="2"/>
              <a:ea typeface="Roboto" pitchFamily="2"/>
              <a:cs typeface="Roboto" pitchFamily="2"/>
            </a:endParaRPr>
          </a:p>
          <a:p>
            <a:pPr marL="685800" marR="0" lvl="1" indent="-228600" algn="l" defTabSz="914400" rtl="0" fontAlgn="auto" hangingPunct="1">
              <a:lnSpc>
                <a:spcPct val="90000"/>
              </a:lnSpc>
              <a:spcBef>
                <a:spcPts val="50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Roboto" pitchFamily="2"/>
              <a:ea typeface="Roboto" pitchFamily="2"/>
              <a:cs typeface="Roboto" pitchFamily="2"/>
            </a:endParaRPr>
          </a:p>
          <a:p>
            <a:pPr marL="228600" marR="0" lvl="0" indent="-228600" algn="l" defTabSz="914400" rtl="0" fontAlgn="auto" hangingPunct="1">
              <a:lnSpc>
                <a:spcPct val="90000"/>
              </a:lnSpc>
              <a:spcBef>
                <a:spcPts val="1000"/>
              </a:spcBef>
              <a:spcAft>
                <a:spcPts val="0"/>
              </a:spcAft>
              <a:buClr>
                <a:srgbClr val="000000"/>
              </a:buClr>
              <a:buSzPts val="1600"/>
              <a:buFont typeface="Arial" pitchFamily="34"/>
              <a:buChar char="•"/>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Roboto" pitchFamily="2"/>
              <a:ea typeface="Roboto" pitchFamily="2"/>
              <a:cs typeface="Roboto" pitchFamily="2"/>
            </a:endParaRPr>
          </a:p>
          <a:p>
            <a:pPr marL="228600" marR="0" lvl="0" indent="-228600" algn="l" defTabSz="914400" rtl="0" fontAlgn="auto" hangingPunct="1">
              <a:lnSpc>
                <a:spcPct val="90000"/>
              </a:lnSpc>
              <a:spcBef>
                <a:spcPts val="1000"/>
              </a:spcBef>
              <a:spcAft>
                <a:spcPts val="0"/>
              </a:spcAft>
              <a:buClr>
                <a:srgbClr val="000000"/>
              </a:buClr>
              <a:buSzPts val="1600"/>
              <a:buFont typeface="Arial" pitchFamily="34"/>
              <a:buChar char="•"/>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Roboto" pitchFamily="2"/>
              <a:ea typeface="Roboto" pitchFamily="2"/>
              <a:cs typeface="Roboto" pitchFamily="2"/>
            </a:endParaRPr>
          </a:p>
          <a:p>
            <a:pPr marL="34290" marR="0" lvl="0" indent="0" algn="l" defTabSz="914400" rtl="0" fontAlgn="auto" hangingPunct="1">
              <a:lnSpc>
                <a:spcPct val="90000"/>
              </a:lnSpc>
              <a:spcBef>
                <a:spcPts val="100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Roboto" pitchFamily="2"/>
              <a:ea typeface="Roboto" pitchFamily="2"/>
              <a:cs typeface="Roboto" pitchFamily="2"/>
            </a:endParaRPr>
          </a:p>
          <a:p>
            <a:pPr marL="34290" marR="0" lvl="0" indent="0" algn="l" defTabSz="914400" rtl="0" fontAlgn="auto" hangingPunct="1">
              <a:lnSpc>
                <a:spcPct val="90000"/>
              </a:lnSpc>
              <a:spcBef>
                <a:spcPts val="100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Roboto" pitchFamily="2"/>
              <a:ea typeface="Roboto" pitchFamily="2"/>
              <a:cs typeface="Roboto" pitchFamily="2"/>
            </a:endParaRPr>
          </a:p>
          <a:p>
            <a:pPr marL="228600" marR="0" lvl="0" indent="-228600" algn="l" defTabSz="914400" rtl="0" fontAlgn="auto" hangingPunct="1">
              <a:lnSpc>
                <a:spcPct val="90000"/>
              </a:lnSpc>
              <a:spcBef>
                <a:spcPts val="1000"/>
              </a:spcBef>
              <a:spcAft>
                <a:spcPts val="0"/>
              </a:spcAft>
              <a:buClr>
                <a:srgbClr val="000000"/>
              </a:buClr>
              <a:buSzPts val="1600"/>
              <a:buFont typeface="Arial" pitchFamily="34"/>
              <a:buChar char="•"/>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Roboto" pitchFamily="2"/>
              <a:ea typeface="Roboto" pitchFamily="2"/>
              <a:cs typeface="Roboto" pitchFamily="2"/>
            </a:endParaRPr>
          </a:p>
        </p:txBody>
      </p:sp>
      <p:sp>
        <p:nvSpPr>
          <p:cNvPr id="4" name="Content Placeholder 1">
            <a:extLst>
              <a:ext uri="{FF2B5EF4-FFF2-40B4-BE49-F238E27FC236}">
                <a16:creationId xmlns:a16="http://schemas.microsoft.com/office/drawing/2014/main" id="{D2EC361E-111E-403B-0CA0-0AB3E6343D5D}"/>
              </a:ext>
            </a:extLst>
          </p:cNvPr>
          <p:cNvSpPr txBox="1"/>
          <p:nvPr/>
        </p:nvSpPr>
        <p:spPr>
          <a:xfrm>
            <a:off x="4515096" y="927640"/>
            <a:ext cx="4430121" cy="3505215"/>
          </a:xfrm>
          <a:prstGeom prst="rect">
            <a:avLst/>
          </a:prstGeom>
          <a:noFill/>
          <a:ln cap="flat">
            <a:noFill/>
          </a:ln>
        </p:spPr>
        <p:txBody>
          <a:bodyPr vert="horz" wrap="square" lIns="91421" tIns="91421" rIns="91421" bIns="91421" anchor="t" anchorCtr="0" compatLnSpc="1">
            <a:normAutofit/>
          </a:bodyPr>
          <a:lstStyle/>
          <a:p>
            <a:pPr marL="228600" marR="0" lvl="0" indent="-228600" algn="l" defTabSz="914400" rtl="0" fontAlgn="auto" hangingPunct="1">
              <a:lnSpc>
                <a:spcPct val="90000"/>
              </a:lnSpc>
              <a:spcBef>
                <a:spcPts val="100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800" b="0" i="0" u="none" strike="noStrike" kern="1200" cap="none" spc="0" baseline="0">
                <a:solidFill>
                  <a:srgbClr val="000000"/>
                </a:solidFill>
                <a:uFillTx/>
                <a:latin typeface="Roboto" pitchFamily="2"/>
                <a:ea typeface="Roboto" pitchFamily="2"/>
                <a:cs typeface="Roboto" pitchFamily="2"/>
              </a:rPr>
              <a:t>Any extended time accommodation longer than double time should consider stop-the-clock breaks/multiple breaks</a:t>
            </a:r>
          </a:p>
          <a:p>
            <a:pPr marL="228600" marR="0" lvl="0" indent="-228600" algn="l" defTabSz="914400" rtl="0" fontAlgn="auto" hangingPunct="1">
              <a:lnSpc>
                <a:spcPct val="90000"/>
              </a:lnSpc>
              <a:spcBef>
                <a:spcPts val="100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800" b="0" i="0" u="none" strike="noStrike" kern="1200" cap="none" spc="0" baseline="0">
                <a:solidFill>
                  <a:srgbClr val="000000"/>
                </a:solidFill>
                <a:uFillTx/>
                <a:latin typeface="Roboto" pitchFamily="2"/>
                <a:ea typeface="Roboto" pitchFamily="2"/>
                <a:cs typeface="Roboto" pitchFamily="2"/>
              </a:rPr>
              <a:t>Things to consider when assigning timing accommodations: </a:t>
            </a:r>
          </a:p>
          <a:p>
            <a:pPr marL="685800" marR="0" lvl="1" indent="-228600" algn="l" defTabSz="914400" rtl="0" fontAlgn="auto" hangingPunct="1">
              <a:lnSpc>
                <a:spcPct val="90000"/>
              </a:lnSpc>
              <a:spcBef>
                <a:spcPts val="50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800" b="0" i="0" u="none" strike="noStrike" kern="1200" cap="none" spc="0" baseline="0">
                <a:solidFill>
                  <a:srgbClr val="000000"/>
                </a:solidFill>
                <a:uFillTx/>
                <a:latin typeface="Roboto" pitchFamily="2"/>
                <a:ea typeface="Roboto" pitchFamily="2"/>
                <a:cs typeface="Roboto" pitchFamily="2"/>
              </a:rPr>
              <a:t>Must balance testing time with loss of instructional time</a:t>
            </a:r>
          </a:p>
          <a:p>
            <a:pPr marL="685800" marR="0" lvl="1" indent="-228600" algn="l" defTabSz="914400" rtl="0" fontAlgn="auto" hangingPunct="1">
              <a:lnSpc>
                <a:spcPct val="90000"/>
              </a:lnSpc>
              <a:spcBef>
                <a:spcPts val="50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800" b="0" i="0" u="none" strike="noStrike" kern="1200" cap="none" spc="0" baseline="0">
                <a:solidFill>
                  <a:srgbClr val="000000"/>
                </a:solidFill>
                <a:uFillTx/>
                <a:latin typeface="Roboto" pitchFamily="2"/>
                <a:ea typeface="Roboto" pitchFamily="2"/>
                <a:cs typeface="Roboto" pitchFamily="2"/>
              </a:rPr>
              <a:t>Will the student use the extended time?</a:t>
            </a:r>
          </a:p>
          <a:p>
            <a:pPr marL="685800" marR="0" lvl="1" indent="-228600" algn="l" defTabSz="914400" rtl="0" fontAlgn="auto" hangingPunct="1">
              <a:lnSpc>
                <a:spcPct val="90000"/>
              </a:lnSpc>
              <a:spcBef>
                <a:spcPts val="50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800" b="0" i="0" u="none" strike="noStrike" kern="1200" cap="none" spc="0" baseline="0">
                <a:solidFill>
                  <a:srgbClr val="000000"/>
                </a:solidFill>
                <a:uFillTx/>
                <a:latin typeface="Roboto" pitchFamily="2"/>
                <a:ea typeface="Roboto" pitchFamily="2"/>
                <a:cs typeface="Roboto" pitchFamily="2"/>
              </a:rPr>
              <a:t>Test fatigue </a:t>
            </a:r>
          </a:p>
          <a:p>
            <a:pPr marL="685800" marR="0" lvl="1" indent="-228600" algn="l" defTabSz="914400" rtl="0" fontAlgn="auto" hangingPunct="1">
              <a:lnSpc>
                <a:spcPct val="90000"/>
              </a:lnSpc>
              <a:spcBef>
                <a:spcPts val="50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Roboto" pitchFamily="2"/>
              <a:ea typeface="Roboto" pitchFamily="2"/>
              <a:cs typeface="Roboto" pitchFamily="2"/>
            </a:endParaRPr>
          </a:p>
          <a:p>
            <a:pPr marL="228600" marR="0" lvl="0" indent="-228600" algn="l" defTabSz="914400" rtl="0" fontAlgn="auto" hangingPunct="1">
              <a:lnSpc>
                <a:spcPct val="90000"/>
              </a:lnSpc>
              <a:spcBef>
                <a:spcPts val="1000"/>
              </a:spcBef>
              <a:spcAft>
                <a:spcPts val="0"/>
              </a:spcAft>
              <a:buClr>
                <a:srgbClr val="000000"/>
              </a:buClr>
              <a:buSzPts val="1600"/>
              <a:buFont typeface="Arial" pitchFamily="34"/>
              <a:buChar char="•"/>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Roboto" pitchFamily="2"/>
              <a:ea typeface="Roboto" pitchFamily="2"/>
              <a:cs typeface="Roboto" pitchFamily="2"/>
            </a:endParaRPr>
          </a:p>
          <a:p>
            <a:pPr marL="228600" marR="0" lvl="0" indent="-228600" algn="l" defTabSz="914400" rtl="0" fontAlgn="auto" hangingPunct="1">
              <a:lnSpc>
                <a:spcPct val="90000"/>
              </a:lnSpc>
              <a:spcBef>
                <a:spcPts val="1000"/>
              </a:spcBef>
              <a:spcAft>
                <a:spcPts val="0"/>
              </a:spcAft>
              <a:buClr>
                <a:srgbClr val="000000"/>
              </a:buClr>
              <a:buSzPts val="1600"/>
              <a:buFont typeface="Arial" pitchFamily="34"/>
              <a:buChar char="•"/>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Roboto" pitchFamily="2"/>
              <a:ea typeface="Roboto" pitchFamily="2"/>
              <a:cs typeface="Roboto" pitchFamily="2"/>
            </a:endParaRPr>
          </a:p>
          <a:p>
            <a:pPr marL="34290" marR="0" lvl="0" indent="0" algn="l" defTabSz="914400" rtl="0" fontAlgn="auto" hangingPunct="1">
              <a:lnSpc>
                <a:spcPct val="90000"/>
              </a:lnSpc>
              <a:spcBef>
                <a:spcPts val="100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Roboto" pitchFamily="2"/>
              <a:ea typeface="Roboto" pitchFamily="2"/>
              <a:cs typeface="Roboto" pitchFamily="2"/>
            </a:endParaRPr>
          </a:p>
          <a:p>
            <a:pPr marL="34290" marR="0" lvl="0" indent="0" algn="l" defTabSz="914400" rtl="0" fontAlgn="auto" hangingPunct="1">
              <a:lnSpc>
                <a:spcPct val="90000"/>
              </a:lnSpc>
              <a:spcBef>
                <a:spcPts val="100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Roboto" pitchFamily="2"/>
              <a:ea typeface="Roboto" pitchFamily="2"/>
              <a:cs typeface="Roboto" pitchFamily="2"/>
            </a:endParaRPr>
          </a:p>
          <a:p>
            <a:pPr marL="228600" marR="0" lvl="0" indent="-228600" algn="l" defTabSz="914400" rtl="0" fontAlgn="auto" hangingPunct="1">
              <a:lnSpc>
                <a:spcPct val="90000"/>
              </a:lnSpc>
              <a:spcBef>
                <a:spcPts val="1000"/>
              </a:spcBef>
              <a:spcAft>
                <a:spcPts val="0"/>
              </a:spcAft>
              <a:buClr>
                <a:srgbClr val="000000"/>
              </a:buClr>
              <a:buSzPts val="1600"/>
              <a:buFont typeface="Arial" pitchFamily="34"/>
              <a:buChar char="•"/>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Roboto" pitchFamily="2"/>
              <a:ea typeface="Roboto" pitchFamily="2"/>
              <a:cs typeface="Roboto" pitchFamily="2"/>
            </a:endParaRPr>
          </a:p>
        </p:txBody>
      </p:sp>
      <p:pic>
        <p:nvPicPr>
          <p:cNvPr id="5" name="Picture 5" descr="partial image of a clock">
            <a:extLst>
              <a:ext uri="{FF2B5EF4-FFF2-40B4-BE49-F238E27FC236}">
                <a16:creationId xmlns:a16="http://schemas.microsoft.com/office/drawing/2014/main" id="{E6A39114-46D7-E1CC-2308-7B8AB24B37FD}"/>
              </a:ext>
            </a:extLst>
          </p:cNvPr>
          <p:cNvPicPr>
            <a:picLocks noChangeAspect="1"/>
          </p:cNvPicPr>
          <p:nvPr/>
        </p:nvPicPr>
        <p:blipFill>
          <a:blip r:embed="rId2"/>
          <a:stretch>
            <a:fillRect/>
          </a:stretch>
        </p:blipFill>
        <p:spPr>
          <a:xfrm>
            <a:off x="87572" y="2219632"/>
            <a:ext cx="3163531" cy="2109017"/>
          </a:xfrm>
          <a:prstGeom prst="rect">
            <a:avLst/>
          </a:prstGeom>
          <a:noFill/>
          <a:ln cap="flat">
            <a:noFill/>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10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F341C-C89B-20E7-8C4C-1369B87BD937}"/>
              </a:ext>
            </a:extLst>
          </p:cNvPr>
          <p:cNvSpPr txBox="1">
            <a:spLocks noGrp="1"/>
          </p:cNvSpPr>
          <p:nvPr>
            <p:ph type="title"/>
          </p:nvPr>
        </p:nvSpPr>
        <p:spPr>
          <a:xfrm>
            <a:off x="311700" y="105101"/>
            <a:ext cx="8311301" cy="741304"/>
          </a:xfrm>
        </p:spPr>
        <p:txBody>
          <a:bodyPr/>
          <a:lstStyle/>
          <a:p>
            <a:pPr lvl="0"/>
            <a:r>
              <a:rPr lang="en-US" sz="2800"/>
              <a:t>CMAS Accommodations: Students Identified as NEP/LEP*</a:t>
            </a:r>
          </a:p>
        </p:txBody>
      </p:sp>
      <p:sp>
        <p:nvSpPr>
          <p:cNvPr id="3" name="Content Placeholder 1">
            <a:extLst>
              <a:ext uri="{FF2B5EF4-FFF2-40B4-BE49-F238E27FC236}">
                <a16:creationId xmlns:a16="http://schemas.microsoft.com/office/drawing/2014/main" id="{7326178C-3EF7-DB59-66AC-D2367E5382A6}"/>
              </a:ext>
            </a:extLst>
          </p:cNvPr>
          <p:cNvSpPr txBox="1"/>
          <p:nvPr/>
        </p:nvSpPr>
        <p:spPr>
          <a:xfrm>
            <a:off x="311700" y="1018019"/>
            <a:ext cx="8311301" cy="3359286"/>
          </a:xfrm>
          <a:prstGeom prst="rect">
            <a:avLst/>
          </a:prstGeom>
          <a:noFill/>
          <a:ln cap="flat">
            <a:noFill/>
          </a:ln>
        </p:spPr>
        <p:txBody>
          <a:bodyPr vert="horz" wrap="square" lIns="91421" tIns="91421" rIns="91421" bIns="91421" anchor="t" anchorCtr="0" compatLnSpc="1">
            <a:noAutofit/>
          </a:bodyPr>
          <a:lstStyle/>
          <a:p>
            <a:pPr marL="228600" marR="0" lvl="0" indent="-228600" algn="l" defTabSz="914400" rtl="0" fontAlgn="auto" hangingPunct="1">
              <a:lnSpc>
                <a:spcPct val="90000"/>
              </a:lnSpc>
              <a:spcBef>
                <a:spcPts val="100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600" b="0" i="0" u="none" strike="noStrike" kern="1200" cap="none" spc="0" baseline="0">
                <a:solidFill>
                  <a:srgbClr val="000000"/>
                </a:solidFill>
                <a:uFillTx/>
                <a:latin typeface="Roboto" pitchFamily="2"/>
                <a:ea typeface="Roboto" pitchFamily="2"/>
                <a:cs typeface="Roboto" pitchFamily="2"/>
              </a:rPr>
              <a:t>Time-and-a-half </a:t>
            </a:r>
          </a:p>
          <a:p>
            <a:pPr marL="228600" marR="0" lvl="0" indent="-228600" algn="l" defTabSz="914400" rtl="0" fontAlgn="auto" hangingPunct="1">
              <a:lnSpc>
                <a:spcPct val="90000"/>
              </a:lnSpc>
              <a:spcBef>
                <a:spcPts val="100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600" b="0" i="0" u="none" strike="noStrike" kern="1200" cap="none" spc="0" baseline="0">
                <a:solidFill>
                  <a:srgbClr val="000000"/>
                </a:solidFill>
                <a:uFillTx/>
                <a:latin typeface="Roboto" pitchFamily="2"/>
                <a:ea typeface="Roboto" pitchFamily="2"/>
                <a:cs typeface="Roboto" pitchFamily="2"/>
              </a:rPr>
              <a:t>General administration directions read aloud/repeated/clarified in primary or home language (translated “SAY” instructions)</a:t>
            </a:r>
          </a:p>
          <a:p>
            <a:pPr marL="228600" marR="0" lvl="0" indent="-228600" algn="l" defTabSz="914400" rtl="0" fontAlgn="auto" hangingPunct="1">
              <a:lnSpc>
                <a:spcPct val="90000"/>
              </a:lnSpc>
              <a:spcBef>
                <a:spcPts val="100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600" b="0" i="0" u="none" strike="noStrike" kern="1200" cap="none" spc="0" baseline="0">
                <a:solidFill>
                  <a:srgbClr val="000000"/>
                </a:solidFill>
                <a:uFillTx/>
                <a:latin typeface="Roboto" pitchFamily="2"/>
                <a:ea typeface="Roboto" pitchFamily="2"/>
                <a:cs typeface="Roboto" pitchFamily="2"/>
              </a:rPr>
              <a:t>Word-to-word glossary (Math, Science, and Social Studies)</a:t>
            </a:r>
          </a:p>
          <a:p>
            <a:pPr marL="228600" marR="0" lvl="0" indent="-228600" algn="l" defTabSz="914400" rtl="0" fontAlgn="auto" hangingPunct="1">
              <a:lnSpc>
                <a:spcPct val="90000"/>
              </a:lnSpc>
              <a:spcBef>
                <a:spcPts val="100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600" b="0" i="0" u="none" strike="noStrike" kern="1200" cap="none" spc="0" baseline="0">
                <a:solidFill>
                  <a:srgbClr val="000000"/>
                </a:solidFill>
                <a:uFillTx/>
                <a:latin typeface="Roboto" pitchFamily="2"/>
                <a:ea typeface="Roboto" pitchFamily="2"/>
                <a:cs typeface="Roboto" pitchFamily="2"/>
              </a:rPr>
              <a:t>Word prediction (Math, Science, and Social Studies)</a:t>
            </a:r>
          </a:p>
          <a:p>
            <a:pPr marL="228600" marR="0" lvl="0" indent="-228600" algn="l" defTabSz="914400" rtl="0" fontAlgn="auto" hangingPunct="1">
              <a:lnSpc>
                <a:spcPct val="90000"/>
              </a:lnSpc>
              <a:spcBef>
                <a:spcPts val="100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600" b="0" i="0" u="none" strike="noStrike" kern="1200" cap="none" spc="0" baseline="0">
                <a:solidFill>
                  <a:srgbClr val="000000"/>
                </a:solidFill>
                <a:uFillTx/>
                <a:latin typeface="Roboto" pitchFamily="2"/>
                <a:ea typeface="Roboto" pitchFamily="2"/>
                <a:cs typeface="Roboto" pitchFamily="2"/>
              </a:rPr>
              <a:t>Spanish transadaptation** (Math, Science, and Social Studies)</a:t>
            </a:r>
          </a:p>
          <a:p>
            <a:pPr marL="228600" marR="0" lvl="0" indent="-228600" algn="l" defTabSz="914400" rtl="0" fontAlgn="auto" hangingPunct="1">
              <a:lnSpc>
                <a:spcPct val="90000"/>
              </a:lnSpc>
              <a:spcBef>
                <a:spcPts val="100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600" b="0" i="0" u="none" strike="noStrike" kern="1200" cap="none" spc="0" baseline="0">
                <a:solidFill>
                  <a:srgbClr val="000000"/>
                </a:solidFill>
                <a:uFillTx/>
                <a:latin typeface="Roboto" pitchFamily="2"/>
                <a:ea typeface="Roboto" pitchFamily="2"/>
                <a:cs typeface="Roboto" pitchFamily="2"/>
              </a:rPr>
              <a:t>Auditory presentation (Math, Science, and Social Studies)</a:t>
            </a:r>
          </a:p>
          <a:p>
            <a:pPr marL="685800" marR="0" lvl="1" indent="-228600" algn="l" defTabSz="914400" rtl="0" fontAlgn="auto" hangingPunct="1">
              <a:lnSpc>
                <a:spcPct val="90000"/>
              </a:lnSpc>
              <a:spcBef>
                <a:spcPts val="50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600" b="0" i="0" u="none" strike="noStrike" kern="1200" cap="none" spc="0" baseline="0">
                <a:solidFill>
                  <a:srgbClr val="000000"/>
                </a:solidFill>
                <a:uFillTx/>
                <a:latin typeface="Roboto" pitchFamily="2"/>
                <a:ea typeface="Roboto" pitchFamily="2"/>
                <a:cs typeface="Roboto" pitchFamily="2"/>
              </a:rPr>
              <a:t>CBT/PBT Script: Reader in primary/home language </a:t>
            </a:r>
            <a:r>
              <a:rPr lang="en-US" sz="1600" b="0" i="1" u="none" strike="noStrike" kern="1200" cap="none" spc="0" baseline="0">
                <a:solidFill>
                  <a:srgbClr val="000000"/>
                </a:solidFill>
                <a:uFillTx/>
                <a:latin typeface="Roboto" pitchFamily="2"/>
                <a:ea typeface="Roboto" pitchFamily="2"/>
                <a:cs typeface="Roboto" pitchFamily="2"/>
              </a:rPr>
              <a:t>other than English and Spanish</a:t>
            </a:r>
          </a:p>
        </p:txBody>
      </p:sp>
      <p:sp>
        <p:nvSpPr>
          <p:cNvPr id="4" name="Content Placeholder 1">
            <a:extLst>
              <a:ext uri="{FF2B5EF4-FFF2-40B4-BE49-F238E27FC236}">
                <a16:creationId xmlns:a16="http://schemas.microsoft.com/office/drawing/2014/main" id="{A5F37310-F0CF-BA0C-A29D-D95744118EBC}"/>
              </a:ext>
            </a:extLst>
          </p:cNvPr>
          <p:cNvSpPr txBox="1"/>
          <p:nvPr/>
        </p:nvSpPr>
        <p:spPr>
          <a:xfrm>
            <a:off x="724597" y="4375202"/>
            <a:ext cx="6439524" cy="694998"/>
          </a:xfrm>
          <a:prstGeom prst="rect">
            <a:avLst/>
          </a:prstGeom>
          <a:solidFill>
            <a:srgbClr val="BC7CE4"/>
          </a:solidFill>
          <a:ln cap="flat">
            <a:noFill/>
          </a:ln>
        </p:spPr>
        <p:txBody>
          <a:bodyPr vert="horz" wrap="square" lIns="91440" tIns="91440" rIns="91440" bIns="9144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200" b="0" i="0" u="none" strike="noStrike" kern="1200" cap="none" spc="0" baseline="0">
                <a:solidFill>
                  <a:srgbClr val="000000"/>
                </a:solidFill>
                <a:uFillTx/>
                <a:latin typeface="Roboto" pitchFamily="2"/>
                <a:ea typeface="Roboto" pitchFamily="2"/>
                <a:cs typeface="Roboto" pitchFamily="2"/>
              </a:rPr>
              <a:t>*Non English proficient (NEP)/Limited English proficient (LEP)</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200" b="0" i="0" u="none" strike="noStrike" kern="1200" cap="none" spc="0" baseline="0">
                <a:solidFill>
                  <a:srgbClr val="000000"/>
                </a:solidFill>
                <a:uFillTx/>
                <a:latin typeface="Roboto" pitchFamily="2"/>
                <a:ea typeface="Roboto" pitchFamily="2"/>
                <a:cs typeface="Roboto" pitchFamily="2"/>
              </a:rPr>
              <a:t>*See Section 6 of the Procedures Manual for eligibility guidelines</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200" b="0" i="0" u="none" strike="noStrike" kern="1200" cap="none" spc="0" baseline="0">
                <a:solidFill>
                  <a:srgbClr val="000000"/>
                </a:solidFill>
                <a:uFillTx/>
                <a:latin typeface="Roboto" pitchFamily="2"/>
                <a:ea typeface="Roboto" pitchFamily="2"/>
                <a:cs typeface="Roboto" pitchFamily="2"/>
              </a:rPr>
              <a:t>**Transadaptation – translated in a culturally and linguistically responsive way</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10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EE035-91DA-469B-3C6D-45685000C001}"/>
              </a:ext>
            </a:extLst>
          </p:cNvPr>
          <p:cNvSpPr txBox="1">
            <a:spLocks noGrp="1"/>
          </p:cNvSpPr>
          <p:nvPr>
            <p:ph type="title"/>
          </p:nvPr>
        </p:nvSpPr>
        <p:spPr>
          <a:xfrm>
            <a:off x="311700" y="105101"/>
            <a:ext cx="6841266" cy="741304"/>
          </a:xfrm>
        </p:spPr>
        <p:txBody>
          <a:bodyPr/>
          <a:lstStyle/>
          <a:p>
            <a:pPr lvl="0"/>
            <a:r>
              <a:rPr lang="en-US" sz="2800"/>
              <a:t>CMAS Spanish Language Accommodation for ELA = CSLA</a:t>
            </a:r>
          </a:p>
        </p:txBody>
      </p:sp>
      <p:sp>
        <p:nvSpPr>
          <p:cNvPr id="3" name="Content Placeholder 1">
            <a:extLst>
              <a:ext uri="{FF2B5EF4-FFF2-40B4-BE49-F238E27FC236}">
                <a16:creationId xmlns:a16="http://schemas.microsoft.com/office/drawing/2014/main" id="{B58B4D9E-35FB-5878-732E-E628FBB0B1EB}"/>
              </a:ext>
            </a:extLst>
          </p:cNvPr>
          <p:cNvSpPr txBox="1"/>
          <p:nvPr/>
        </p:nvSpPr>
        <p:spPr>
          <a:xfrm>
            <a:off x="258839" y="834508"/>
            <a:ext cx="8720358" cy="3747092"/>
          </a:xfrm>
          <a:prstGeom prst="rect">
            <a:avLst/>
          </a:prstGeom>
          <a:noFill/>
          <a:ln cap="flat">
            <a:noFill/>
          </a:ln>
        </p:spPr>
        <p:txBody>
          <a:bodyPr vert="horz" wrap="square" lIns="91421" tIns="91421" rIns="91421" bIns="91421" anchor="t" anchorCtr="0" compatLnSpc="1">
            <a:normAutofit/>
          </a:bodyPr>
          <a:lstStyle/>
          <a:p>
            <a:pPr marL="228600" marR="0" lvl="0" indent="-228600" algn="l" defTabSz="914400" rtl="0" fontAlgn="auto" hangingPunct="1">
              <a:lnSpc>
                <a:spcPct val="120000"/>
              </a:lnSpc>
              <a:spcBef>
                <a:spcPts val="100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600" b="0" i="0" u="none" strike="noStrike" kern="1200" cap="none" spc="0" baseline="0">
                <a:solidFill>
                  <a:srgbClr val="000000"/>
                </a:solidFill>
                <a:uFillTx/>
                <a:latin typeface="Roboto" pitchFamily="2"/>
                <a:ea typeface="Roboto" pitchFamily="2"/>
                <a:cs typeface="Roboto" pitchFamily="2"/>
              </a:rPr>
              <a:t>CSLA is an accommodated form for ELA</a:t>
            </a:r>
          </a:p>
          <a:p>
            <a:pPr marL="685800" marR="0" lvl="1" indent="-228600" algn="l" defTabSz="914400" rtl="0" fontAlgn="auto" hangingPunct="1">
              <a:lnSpc>
                <a:spcPct val="120000"/>
              </a:lnSpc>
              <a:spcBef>
                <a:spcPts val="50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600" b="0" i="0" u="none" strike="noStrike" kern="1200" cap="none" spc="0" baseline="0">
                <a:solidFill>
                  <a:srgbClr val="000000"/>
                </a:solidFill>
                <a:uFillTx/>
                <a:latin typeface="Roboto" pitchFamily="2"/>
                <a:ea typeface="Roboto" pitchFamily="2"/>
                <a:cs typeface="Roboto" pitchFamily="2"/>
              </a:rPr>
              <a:t>Qualifying students have a language proficiency status of </a:t>
            </a:r>
          </a:p>
          <a:p>
            <a:pPr marL="457200" marR="0" lvl="1" indent="0" algn="l" defTabSz="914400" rtl="0" fontAlgn="auto" hangingPunct="1">
              <a:lnSpc>
                <a:spcPct val="120000"/>
              </a:lnSpc>
              <a:spcBef>
                <a:spcPts val="500"/>
              </a:spcBef>
              <a:spcAft>
                <a:spcPts val="0"/>
              </a:spcAft>
              <a:buNone/>
              <a:tabLst/>
              <a:defRPr sz="1800" b="0" i="0" u="none" strike="noStrike" kern="0" cap="none" spc="0" baseline="0">
                <a:solidFill>
                  <a:srgbClr val="000000"/>
                </a:solidFill>
                <a:uFillTx/>
              </a:defRPr>
            </a:pPr>
            <a:r>
              <a:rPr lang="en-US" sz="1600" b="0" i="0" u="none" strike="noStrike" kern="1200" cap="none" spc="0" baseline="0">
                <a:solidFill>
                  <a:srgbClr val="000000"/>
                </a:solidFill>
                <a:uFillTx/>
                <a:latin typeface="Roboto" pitchFamily="2"/>
                <a:ea typeface="Roboto" pitchFamily="2"/>
                <a:cs typeface="Roboto" pitchFamily="2"/>
              </a:rPr>
              <a:t>    NEP or LEP and are in grades 3 and 4</a:t>
            </a:r>
          </a:p>
          <a:p>
            <a:pPr marL="685800" marR="0" lvl="1" indent="-228600" algn="l" defTabSz="914400" rtl="0" fontAlgn="auto" hangingPunct="1">
              <a:lnSpc>
                <a:spcPct val="120000"/>
              </a:lnSpc>
              <a:spcBef>
                <a:spcPts val="50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600" b="0" i="0" u="none" strike="noStrike" kern="1200" cap="none" spc="0" baseline="0">
                <a:solidFill>
                  <a:srgbClr val="000000"/>
                </a:solidFill>
                <a:uFillTx/>
                <a:latin typeface="Roboto" pitchFamily="2"/>
                <a:ea typeface="Roboto" pitchFamily="2"/>
                <a:cs typeface="Roboto" pitchFamily="2"/>
              </a:rPr>
              <a:t>Students have received instruction in Spanish language arts within this academic year</a:t>
            </a:r>
          </a:p>
          <a:p>
            <a:pPr marL="228600" marR="0" lvl="0" indent="-228600" algn="l" defTabSz="914400" rtl="0" fontAlgn="auto" hangingPunct="1">
              <a:lnSpc>
                <a:spcPct val="120000"/>
              </a:lnSpc>
              <a:spcBef>
                <a:spcPts val="100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600" b="0" i="0" u="none" strike="noStrike" kern="1200" cap="none" spc="0" baseline="0">
                <a:solidFill>
                  <a:srgbClr val="000000"/>
                </a:solidFill>
                <a:uFillTx/>
                <a:latin typeface="Roboto" pitchFamily="2"/>
                <a:ea typeface="Roboto" pitchFamily="2"/>
                <a:cs typeface="Roboto" pitchFamily="2"/>
              </a:rPr>
              <a:t>Accommodations available on CSLA for students who have an IEP/504</a:t>
            </a:r>
          </a:p>
          <a:p>
            <a:pPr marL="685800" marR="0" lvl="1" indent="-228600" algn="l" defTabSz="914400" rtl="0" fontAlgn="auto" hangingPunct="1">
              <a:lnSpc>
                <a:spcPct val="120000"/>
              </a:lnSpc>
              <a:spcBef>
                <a:spcPts val="50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600" b="0" i="0" u="none" strike="noStrike" kern="1200" cap="none" spc="0" baseline="0">
                <a:solidFill>
                  <a:srgbClr val="000000"/>
                </a:solidFill>
                <a:uFillTx/>
                <a:latin typeface="Roboto" pitchFamily="2"/>
                <a:ea typeface="Roboto" pitchFamily="2"/>
                <a:cs typeface="Roboto" pitchFamily="2"/>
              </a:rPr>
              <a:t>Scribe and Standard/Large Print </a:t>
            </a:r>
          </a:p>
          <a:p>
            <a:pPr marL="1143000" marR="0" lvl="2" indent="-228600" algn="l" defTabSz="914400" rtl="0" fontAlgn="auto" hangingPunct="1">
              <a:lnSpc>
                <a:spcPct val="120000"/>
              </a:lnSpc>
              <a:spcBef>
                <a:spcPts val="50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400" b="0" i="0" u="none" strike="noStrike" kern="1200" cap="none" spc="0" baseline="0">
                <a:solidFill>
                  <a:srgbClr val="000000"/>
                </a:solidFill>
                <a:uFillTx/>
                <a:latin typeface="Roboto" pitchFamily="2"/>
                <a:ea typeface="Roboto" pitchFamily="2"/>
                <a:cs typeface="Roboto" pitchFamily="2"/>
              </a:rPr>
              <a:t>Scribe for CSLA Constructed Response requires an approved UAR</a:t>
            </a:r>
          </a:p>
          <a:p>
            <a:pPr marL="1143000" marR="0" lvl="2" indent="-228600" algn="l" defTabSz="914400" rtl="0" fontAlgn="auto" hangingPunct="1">
              <a:lnSpc>
                <a:spcPct val="120000"/>
              </a:lnSpc>
              <a:spcBef>
                <a:spcPts val="50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400" b="0" i="0" u="none" strike="noStrike" kern="1200" cap="none" spc="0" baseline="0">
                <a:solidFill>
                  <a:srgbClr val="000000"/>
                </a:solidFill>
                <a:uFillTx/>
                <a:latin typeface="Roboto" pitchFamily="2"/>
                <a:ea typeface="Roboto" pitchFamily="2"/>
                <a:cs typeface="Roboto" pitchFamily="2"/>
              </a:rPr>
              <a:t>Paper-based is only available for students with a documented disability that prevents them from accessing the digital assessment, as identified on their IEP/504 plan</a:t>
            </a:r>
          </a:p>
        </p:txBody>
      </p:sp>
      <p:sp>
        <p:nvSpPr>
          <p:cNvPr id="4" name="Content Placeholder 1">
            <a:extLst>
              <a:ext uri="{FF2B5EF4-FFF2-40B4-BE49-F238E27FC236}">
                <a16:creationId xmlns:a16="http://schemas.microsoft.com/office/drawing/2014/main" id="{B3AF06D0-84DA-AB18-2490-CA9BE137747F}"/>
              </a:ext>
            </a:extLst>
          </p:cNvPr>
          <p:cNvSpPr txBox="1"/>
          <p:nvPr/>
        </p:nvSpPr>
        <p:spPr>
          <a:xfrm>
            <a:off x="724597" y="4375202"/>
            <a:ext cx="6439524" cy="694998"/>
          </a:xfrm>
          <a:prstGeom prst="rect">
            <a:avLst/>
          </a:prstGeom>
          <a:solidFill>
            <a:srgbClr val="BC7CE4"/>
          </a:solidFill>
          <a:ln cap="flat">
            <a:noFill/>
          </a:ln>
        </p:spPr>
        <p:txBody>
          <a:bodyPr vert="horz" wrap="square" lIns="91440" tIns="91440" rIns="91440" bIns="9144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500" b="0" i="0" u="none" strike="noStrike" kern="1200" cap="none" spc="0" baseline="0">
                <a:solidFill>
                  <a:srgbClr val="000000"/>
                </a:solidFill>
                <a:uFillTx/>
                <a:latin typeface="Roboto"/>
                <a:ea typeface="Roboto"/>
                <a:cs typeface="Roboto"/>
              </a:rPr>
              <a:t>See </a:t>
            </a:r>
            <a:r>
              <a:rPr lang="en-US" sz="1300" b="0" i="0" u="none" strike="noStrike" kern="1200" cap="none" spc="0" baseline="0">
                <a:solidFill>
                  <a:srgbClr val="000000"/>
                </a:solidFill>
                <a:uFillTx/>
                <a:latin typeface="Roboto"/>
                <a:ea typeface="Roboto"/>
                <a:cs typeface="Roboto"/>
                <a:hlinkClick r:id="rId2">
                  <a:extLst>
                    <a:ext uri="{A12FA001-AC4F-418D-AE19-62706E023703}">
                      <ahyp:hlinkClr xmlns:ahyp="http://schemas.microsoft.com/office/drawing/2018/hyperlinkcolor" val="tx"/>
                    </a:ext>
                  </a:extLst>
                </a:hlinkClick>
              </a:rPr>
              <a:t>Assessments in Spanish Flowchart</a:t>
            </a:r>
            <a:r>
              <a:rPr lang="en-US" sz="1300" b="0" i="0" u="none" strike="noStrike" kern="1200" cap="none" spc="0" baseline="0">
                <a:solidFill>
                  <a:srgbClr val="000000"/>
                </a:solidFill>
                <a:uFillTx/>
                <a:latin typeface="Roboto"/>
                <a:ea typeface="Roboto"/>
                <a:cs typeface="Roboto"/>
              </a:rPr>
              <a:t>: </a:t>
            </a:r>
            <a:r>
              <a:rPr lang="en-US" sz="1300" b="0" i="1" u="none" strike="noStrike" kern="1200" cap="none" spc="0" baseline="0">
                <a:solidFill>
                  <a:srgbClr val="000000"/>
                </a:solidFill>
                <a:uFillTx/>
                <a:latin typeface="Roboto"/>
                <a:ea typeface="Roboto"/>
                <a:cs typeface="Roboto"/>
              </a:rPr>
              <a:t>Assessment Coordinator Training Resources &gt; Training Materials &gt; Guidance on Eligibility for Assessments in Spanish</a:t>
            </a:r>
            <a:endParaRPr lang="en-US" sz="2800" b="0" i="0" u="none" strike="noStrike" kern="1200" cap="none" spc="0" baseline="0">
              <a:solidFill>
                <a:srgbClr val="000000"/>
              </a:solidFill>
              <a:uFillTx/>
              <a:latin typeface="Aria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20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BD2CF-C558-113D-0E5B-E9C6C32A2DCA}"/>
              </a:ext>
            </a:extLst>
          </p:cNvPr>
          <p:cNvSpPr txBox="1">
            <a:spLocks noGrp="1"/>
          </p:cNvSpPr>
          <p:nvPr>
            <p:ph type="title"/>
          </p:nvPr>
        </p:nvSpPr>
        <p:spPr/>
        <p:txBody>
          <a:bodyPr/>
          <a:lstStyle/>
          <a:p>
            <a:pPr lvl="0"/>
            <a:r>
              <a:rPr lang="en-US" sz="2800"/>
              <a:t>Primary Home Language Other Than English</a:t>
            </a:r>
          </a:p>
        </p:txBody>
      </p:sp>
      <p:sp>
        <p:nvSpPr>
          <p:cNvPr id="3" name="Text Placeholder 2">
            <a:extLst>
              <a:ext uri="{FF2B5EF4-FFF2-40B4-BE49-F238E27FC236}">
                <a16:creationId xmlns:a16="http://schemas.microsoft.com/office/drawing/2014/main" id="{0B632EB9-59C4-A52B-1D08-A581F0185FAB}"/>
              </a:ext>
            </a:extLst>
          </p:cNvPr>
          <p:cNvSpPr txBox="1">
            <a:spLocks noGrp="1"/>
          </p:cNvSpPr>
          <p:nvPr>
            <p:ph type="body" idx="4294967295"/>
          </p:nvPr>
        </p:nvSpPr>
        <p:spPr>
          <a:xfrm>
            <a:off x="311700" y="993230"/>
            <a:ext cx="5466365" cy="3586651"/>
          </a:xfrm>
        </p:spPr>
        <p:txBody>
          <a:bodyPr/>
          <a:lstStyle/>
          <a:p>
            <a:pPr lvl="0" indent="-330198">
              <a:buClr>
                <a:srgbClr val="000000"/>
              </a:buClr>
              <a:buSzPts val="1600"/>
              <a:buFont typeface="Roboto"/>
            </a:pPr>
            <a:r>
              <a:rPr lang="en-US" sz="1600" dirty="0">
                <a:solidFill>
                  <a:srgbClr val="000000"/>
                </a:solidFill>
                <a:latin typeface="Roboto"/>
                <a:ea typeface="Roboto"/>
                <a:cs typeface="Roboto"/>
              </a:rPr>
              <a:t>Primary/home language accommodations may be used for up to 5 years, when appropriate (language of instruction should match language accommodation selection) </a:t>
            </a:r>
            <a:endParaRPr lang="en-US" sz="1400" dirty="0">
              <a:solidFill>
                <a:srgbClr val="000000"/>
              </a:solidFill>
              <a:latin typeface="Roboto"/>
              <a:ea typeface="Roboto"/>
              <a:cs typeface="Roboto"/>
            </a:endParaRPr>
          </a:p>
          <a:p>
            <a:pPr lvl="0" indent="-330198">
              <a:buClr>
                <a:srgbClr val="000000"/>
              </a:buClr>
              <a:buSzPts val="1600"/>
              <a:buFont typeface="Roboto"/>
            </a:pPr>
            <a:r>
              <a:rPr lang="en-US" sz="1600" dirty="0">
                <a:solidFill>
                  <a:srgbClr val="000000"/>
                </a:solidFill>
                <a:latin typeface="Roboto"/>
                <a:ea typeface="Roboto"/>
                <a:cs typeface="Roboto"/>
              </a:rPr>
              <a:t>Online Spanish text version (with and without TTS)</a:t>
            </a:r>
          </a:p>
          <a:p>
            <a:pPr marL="914400" lvl="1" indent="-317497">
              <a:lnSpc>
                <a:spcPct val="115000"/>
              </a:lnSpc>
              <a:spcBef>
                <a:spcPts val="0"/>
              </a:spcBef>
              <a:buClr>
                <a:srgbClr val="000000"/>
              </a:buClr>
              <a:buSzPts val="1400"/>
              <a:buFont typeface="Roboto"/>
              <a:buChar char="○"/>
            </a:pPr>
            <a:r>
              <a:rPr lang="en-US" sz="1400" kern="0" dirty="0">
                <a:latin typeface="Roboto"/>
                <a:ea typeface="Roboto"/>
                <a:cs typeface="Roboto"/>
              </a:rPr>
              <a:t>Math</a:t>
            </a:r>
            <a:endParaRPr lang="en-US" sz="1800" kern="0" dirty="0">
              <a:latin typeface="Roboto"/>
              <a:ea typeface="Roboto"/>
              <a:cs typeface="Roboto"/>
            </a:endParaRPr>
          </a:p>
          <a:p>
            <a:pPr marL="914400" lvl="1" indent="-317497">
              <a:lnSpc>
                <a:spcPct val="115000"/>
              </a:lnSpc>
              <a:spcBef>
                <a:spcPts val="0"/>
              </a:spcBef>
              <a:buClr>
                <a:srgbClr val="000000"/>
              </a:buClr>
              <a:buSzPts val="1400"/>
              <a:buFont typeface="Roboto"/>
              <a:buChar char="○"/>
            </a:pPr>
            <a:r>
              <a:rPr lang="en-US" sz="1400" kern="0" dirty="0">
                <a:latin typeface="Roboto"/>
                <a:ea typeface="Roboto"/>
                <a:cs typeface="Roboto"/>
              </a:rPr>
              <a:t>Science</a:t>
            </a:r>
            <a:endParaRPr lang="en-US" sz="1800" kern="0" dirty="0">
              <a:latin typeface="Roboto"/>
              <a:ea typeface="Roboto"/>
              <a:cs typeface="Roboto"/>
            </a:endParaRPr>
          </a:p>
          <a:p>
            <a:pPr marL="914400" lvl="1" indent="-317497">
              <a:lnSpc>
                <a:spcPct val="115000"/>
              </a:lnSpc>
              <a:spcBef>
                <a:spcPts val="0"/>
              </a:spcBef>
              <a:buClr>
                <a:srgbClr val="000000"/>
              </a:buClr>
              <a:buSzPts val="1400"/>
              <a:buFont typeface="Roboto"/>
              <a:buChar char="○"/>
            </a:pPr>
            <a:r>
              <a:rPr lang="en-US" sz="1400" kern="0" dirty="0">
                <a:latin typeface="Roboto"/>
                <a:ea typeface="Roboto"/>
                <a:cs typeface="Roboto"/>
              </a:rPr>
              <a:t>Social Studies</a:t>
            </a:r>
            <a:endParaRPr lang="en-US" sz="1800" kern="0" dirty="0">
              <a:latin typeface="Roboto"/>
              <a:ea typeface="Roboto"/>
              <a:cs typeface="Roboto"/>
            </a:endParaRPr>
          </a:p>
          <a:p>
            <a:pPr lvl="0" indent="-330198">
              <a:buClr>
                <a:srgbClr val="000000"/>
              </a:buClr>
              <a:buSzPts val="1600"/>
              <a:buFont typeface="Roboto"/>
            </a:pPr>
            <a:r>
              <a:rPr lang="en-US" sz="1600" dirty="0">
                <a:solidFill>
                  <a:srgbClr val="000000"/>
                </a:solidFill>
                <a:latin typeface="Roboto"/>
                <a:ea typeface="Roboto"/>
                <a:cs typeface="Roboto"/>
              </a:rPr>
              <a:t>CSLA is available for eligible MLs (NEP and LEP) in grades 3 and 4 (accommodation for ELA) who are currently receiving Spanish language arts instruction</a:t>
            </a:r>
          </a:p>
          <a:p>
            <a:pPr marL="914400" lvl="1" indent="-317497">
              <a:lnSpc>
                <a:spcPct val="115000"/>
              </a:lnSpc>
              <a:spcBef>
                <a:spcPts val="0"/>
              </a:spcBef>
              <a:buClr>
                <a:srgbClr val="000000"/>
              </a:buClr>
              <a:buSzPts val="1400"/>
              <a:buFont typeface="Roboto"/>
              <a:buChar char="○"/>
            </a:pPr>
            <a:r>
              <a:rPr lang="en-US" sz="1400" kern="0" dirty="0">
                <a:latin typeface="Roboto"/>
                <a:ea typeface="Roboto"/>
                <a:cs typeface="Roboto"/>
              </a:rPr>
              <a:t>Connect with the school’s ML coordinator</a:t>
            </a:r>
            <a:endParaRPr lang="en-US" sz="1800" kern="0" dirty="0">
              <a:latin typeface="Roboto"/>
              <a:ea typeface="Roboto"/>
              <a:cs typeface="Roboto"/>
            </a:endParaRPr>
          </a:p>
          <a:p>
            <a:pPr lvl="0" indent="-330198">
              <a:buClr>
                <a:srgbClr val="000000"/>
              </a:buClr>
              <a:buSzPts val="1600"/>
              <a:buFont typeface="Roboto"/>
            </a:pPr>
            <a:endParaRPr lang="en-US" sz="1600" dirty="0">
              <a:solidFill>
                <a:srgbClr val="000000"/>
              </a:solidFill>
              <a:latin typeface="Roboto"/>
              <a:ea typeface="Roboto"/>
              <a:cs typeface="Roboto"/>
            </a:endParaRPr>
          </a:p>
        </p:txBody>
      </p:sp>
      <p:pic>
        <p:nvPicPr>
          <p:cNvPr id="4" name="Picture 5" descr="Picture of a student sitting at a desk in a classroom.">
            <a:extLst>
              <a:ext uri="{FF2B5EF4-FFF2-40B4-BE49-F238E27FC236}">
                <a16:creationId xmlns:a16="http://schemas.microsoft.com/office/drawing/2014/main" id="{F2A4C34E-B700-C5EC-D797-70890DD97811}"/>
              </a:ext>
            </a:extLst>
          </p:cNvPr>
          <p:cNvPicPr>
            <a:picLocks noChangeAspect="1"/>
          </p:cNvPicPr>
          <p:nvPr/>
        </p:nvPicPr>
        <p:blipFill>
          <a:blip r:embed="rId2"/>
          <a:stretch>
            <a:fillRect/>
          </a:stretch>
        </p:blipFill>
        <p:spPr>
          <a:xfrm>
            <a:off x="5778066" y="956224"/>
            <a:ext cx="3365933" cy="2246763"/>
          </a:xfrm>
          <a:prstGeom prst="rect">
            <a:avLst/>
          </a:prstGeom>
          <a:noFill/>
          <a:ln cap="flat">
            <a:noFill/>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20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14679-BB01-1397-FF55-EED694C650AF}"/>
              </a:ext>
            </a:extLst>
          </p:cNvPr>
          <p:cNvSpPr txBox="1">
            <a:spLocks noGrp="1"/>
          </p:cNvSpPr>
          <p:nvPr>
            <p:ph type="title"/>
          </p:nvPr>
        </p:nvSpPr>
        <p:spPr/>
        <p:txBody>
          <a:bodyPr/>
          <a:lstStyle/>
          <a:p>
            <a:pPr lvl="0"/>
            <a:r>
              <a:rPr lang="en-US" sz="2800"/>
              <a:t>First Year in the U.S.</a:t>
            </a:r>
          </a:p>
        </p:txBody>
      </p:sp>
      <p:sp>
        <p:nvSpPr>
          <p:cNvPr id="3" name="Text Placeholder 2">
            <a:extLst>
              <a:ext uri="{FF2B5EF4-FFF2-40B4-BE49-F238E27FC236}">
                <a16:creationId xmlns:a16="http://schemas.microsoft.com/office/drawing/2014/main" id="{03712E4D-97F4-1875-64F3-77FEE0CB34D9}"/>
              </a:ext>
            </a:extLst>
          </p:cNvPr>
          <p:cNvSpPr txBox="1">
            <a:spLocks noGrp="1"/>
          </p:cNvSpPr>
          <p:nvPr>
            <p:ph type="body" idx="4294967295"/>
          </p:nvPr>
        </p:nvSpPr>
        <p:spPr>
          <a:xfrm>
            <a:off x="-106015" y="963667"/>
            <a:ext cx="4572000" cy="3846871"/>
          </a:xfrm>
        </p:spPr>
        <p:txBody>
          <a:bodyPr/>
          <a:lstStyle/>
          <a:p>
            <a:pPr lvl="0" indent="-330198">
              <a:lnSpc>
                <a:spcPct val="95000"/>
              </a:lnSpc>
              <a:buClr>
                <a:srgbClr val="000000"/>
              </a:buClr>
              <a:buSzPts val="1600"/>
              <a:buFont typeface="Wingdings" pitchFamily="2"/>
              <a:buChar char="§"/>
            </a:pPr>
            <a:r>
              <a:rPr lang="en-US">
                <a:solidFill>
                  <a:srgbClr val="000000"/>
                </a:solidFill>
                <a:latin typeface="Roboto"/>
                <a:ea typeface="Roboto"/>
                <a:cs typeface="Roboto"/>
              </a:rPr>
              <a:t>Enrolled in a U.S. school </a:t>
            </a:r>
            <a:r>
              <a:rPr lang="en-US" b="1">
                <a:solidFill>
                  <a:srgbClr val="000000"/>
                </a:solidFill>
                <a:latin typeface="Roboto"/>
                <a:ea typeface="Roboto"/>
                <a:cs typeface="Roboto"/>
              </a:rPr>
              <a:t>on or after April 6, 2026</a:t>
            </a:r>
            <a:r>
              <a:rPr lang="en-US">
                <a:solidFill>
                  <a:srgbClr val="000000"/>
                </a:solidFill>
                <a:latin typeface="Roboto"/>
                <a:ea typeface="Roboto"/>
                <a:cs typeface="Roboto"/>
              </a:rPr>
              <a:t> </a:t>
            </a:r>
          </a:p>
          <a:p>
            <a:pPr marL="914400" lvl="1" indent="-317497">
              <a:lnSpc>
                <a:spcPct val="95000"/>
              </a:lnSpc>
              <a:spcBef>
                <a:spcPts val="0"/>
              </a:spcBef>
              <a:buClr>
                <a:srgbClr val="000000"/>
              </a:buClr>
              <a:buSzPts val="1400"/>
              <a:buFont typeface="Roboto"/>
              <a:buChar char="○"/>
            </a:pPr>
            <a:r>
              <a:rPr lang="en-US" sz="1500" kern="0">
                <a:latin typeface="Roboto"/>
                <a:ea typeface="Roboto"/>
                <a:cs typeface="Roboto"/>
              </a:rPr>
              <a:t>Non-English Proficient (NEP) students, based on state </a:t>
            </a:r>
            <a:r>
              <a:rPr lang="en-US" sz="1500" kern="0">
                <a:latin typeface="Roboto"/>
                <a:ea typeface="Roboto"/>
                <a:cs typeface="Roboto"/>
                <a:hlinkClick r:id="rId2">
                  <a:extLst>
                    <a:ext uri="{A12FA001-AC4F-418D-AE19-62706E023703}">
                      <ahyp:hlinkClr xmlns:ahyp="http://schemas.microsoft.com/office/drawing/2018/hyperlinkcolor" val="tx"/>
                    </a:ext>
                  </a:extLst>
                </a:hlinkClick>
              </a:rPr>
              <a:t>Standardized Identification Procedures</a:t>
            </a:r>
            <a:r>
              <a:rPr lang="en-US" sz="1500" kern="0">
                <a:latin typeface="Roboto"/>
                <a:ea typeface="Roboto"/>
                <a:cs typeface="Roboto"/>
              </a:rPr>
              <a:t>, are only exempt from the CMAS ELA assessment. A student’s parent/guardian may opt their child into testing. Results will be used for accountability and growth calculations. </a:t>
            </a:r>
          </a:p>
          <a:p>
            <a:pPr marL="914400" lvl="1" indent="-317497">
              <a:lnSpc>
                <a:spcPct val="95000"/>
              </a:lnSpc>
              <a:spcBef>
                <a:spcPts val="0"/>
              </a:spcBef>
              <a:buClr>
                <a:srgbClr val="000000"/>
              </a:buClr>
              <a:buSzPts val="1400"/>
              <a:buFont typeface="Roboto"/>
              <a:buChar char="○"/>
            </a:pPr>
            <a:r>
              <a:rPr lang="en-US" sz="1500" kern="0">
                <a:latin typeface="Roboto"/>
                <a:ea typeface="Roboto"/>
                <a:cs typeface="Roboto"/>
              </a:rPr>
              <a:t>Limited English Proficient (LEP) students, based on state </a:t>
            </a:r>
            <a:r>
              <a:rPr lang="en-US" sz="1500" kern="0">
                <a:latin typeface="Roboto"/>
                <a:ea typeface="Roboto"/>
                <a:cs typeface="Roboto"/>
                <a:hlinkClick r:id="rId2">
                  <a:extLst>
                    <a:ext uri="{A12FA001-AC4F-418D-AE19-62706E023703}">
                      <ahyp:hlinkClr xmlns:ahyp="http://schemas.microsoft.com/office/drawing/2018/hyperlinkcolor" val="tx"/>
                    </a:ext>
                  </a:extLst>
                </a:hlinkClick>
              </a:rPr>
              <a:t>Standardized Identification Procedures</a:t>
            </a:r>
            <a:r>
              <a:rPr lang="en-US" sz="1500" kern="0">
                <a:latin typeface="Roboto"/>
                <a:ea typeface="Roboto"/>
                <a:cs typeface="Roboto"/>
              </a:rPr>
              <a:t>, are assessed on the CMAS ELA assessment</a:t>
            </a:r>
          </a:p>
          <a:p>
            <a:pPr marL="127001" lvl="0" indent="0">
              <a:lnSpc>
                <a:spcPct val="95000"/>
              </a:lnSpc>
              <a:buNone/>
            </a:pPr>
            <a:br>
              <a:rPr lang="en-US" sz="1400">
                <a:solidFill>
                  <a:srgbClr val="000000"/>
                </a:solidFill>
                <a:latin typeface="Roboto"/>
                <a:ea typeface="Roboto"/>
                <a:cs typeface="Roboto"/>
              </a:rPr>
            </a:br>
            <a:endParaRPr lang="en-US" sz="1400">
              <a:solidFill>
                <a:srgbClr val="000000"/>
              </a:solidFill>
              <a:latin typeface="Roboto"/>
              <a:ea typeface="Roboto"/>
              <a:cs typeface="Roboto"/>
            </a:endParaRPr>
          </a:p>
          <a:p>
            <a:pPr lvl="0" indent="-330198">
              <a:lnSpc>
                <a:spcPct val="95000"/>
              </a:lnSpc>
              <a:buClr>
                <a:srgbClr val="000000"/>
              </a:buClr>
              <a:buSzPts val="1600"/>
              <a:buFont typeface="Roboto"/>
            </a:pPr>
            <a:endParaRPr lang="en-US" sz="600">
              <a:solidFill>
                <a:srgbClr val="000000"/>
              </a:solidFill>
              <a:latin typeface="Roboto"/>
              <a:ea typeface="Roboto"/>
              <a:cs typeface="Roboto"/>
            </a:endParaRPr>
          </a:p>
        </p:txBody>
      </p:sp>
      <p:sp>
        <p:nvSpPr>
          <p:cNvPr id="4" name="Text Placeholder 2">
            <a:extLst>
              <a:ext uri="{FF2B5EF4-FFF2-40B4-BE49-F238E27FC236}">
                <a16:creationId xmlns:a16="http://schemas.microsoft.com/office/drawing/2014/main" id="{1F0D08AA-7BFC-C6F5-ACDC-25A352587543}"/>
              </a:ext>
            </a:extLst>
          </p:cNvPr>
          <p:cNvSpPr txBox="1"/>
          <p:nvPr/>
        </p:nvSpPr>
        <p:spPr>
          <a:xfrm>
            <a:off x="4315693" y="963667"/>
            <a:ext cx="4700491" cy="3630451"/>
          </a:xfrm>
          <a:prstGeom prst="rect">
            <a:avLst/>
          </a:prstGeom>
          <a:noFill/>
          <a:ln cap="flat">
            <a:noFill/>
          </a:ln>
        </p:spPr>
        <p:txBody>
          <a:bodyPr vert="horz" wrap="square" lIns="91421" tIns="91421" rIns="91421" bIns="91421" anchor="t" anchorCtr="0" compatLnSpc="1">
            <a:normAutofit/>
          </a:bodyPr>
          <a:lstStyle/>
          <a:p>
            <a:pPr marL="457200" marR="0" lvl="0" indent="-330198" algn="l" defTabSz="914400" rtl="0" fontAlgn="auto" hangingPunct="1">
              <a:lnSpc>
                <a:spcPct val="95000"/>
              </a:lnSpc>
              <a:spcBef>
                <a:spcPts val="0"/>
              </a:spcBef>
              <a:spcAft>
                <a:spcPts val="0"/>
              </a:spcAft>
              <a:buClr>
                <a:srgbClr val="000000"/>
              </a:buClr>
              <a:buSzPts val="1600"/>
              <a:buFont typeface="Wingdings" pitchFamily="2"/>
              <a:buChar char="§"/>
              <a:tabLst/>
              <a:defRPr sz="700" b="0" i="0" u="none" strike="noStrike" kern="0" cap="none" spc="0" baseline="0">
                <a:solidFill>
                  <a:srgbClr val="000000"/>
                </a:solidFill>
                <a:uFillTx/>
              </a:defRPr>
            </a:pPr>
            <a:r>
              <a:rPr lang="en-US" sz="1800" b="0" i="0" u="none" strike="noStrike" kern="0" cap="none" spc="0" baseline="0">
                <a:solidFill>
                  <a:srgbClr val="000000"/>
                </a:solidFill>
                <a:uFillTx/>
                <a:latin typeface="Roboto"/>
                <a:ea typeface="Roboto"/>
                <a:cs typeface="Roboto"/>
              </a:rPr>
              <a:t>First year in U.S. NEP and LEP students in grades 3 and 4 whose primary/home language is Spanish with current language arts instruction in Spanish take CSLA</a:t>
            </a:r>
          </a:p>
          <a:p>
            <a:pPr marL="914400" marR="0" lvl="1" indent="-317497" algn="l" defTabSz="914400" rtl="0" fontAlgn="auto" hangingPunct="1">
              <a:lnSpc>
                <a:spcPct val="95000"/>
              </a:lnSpc>
              <a:spcBef>
                <a:spcPts val="0"/>
              </a:spcBef>
              <a:spcAft>
                <a:spcPts val="0"/>
              </a:spcAft>
              <a:buClr>
                <a:srgbClr val="000000"/>
              </a:buClr>
              <a:buSzPts val="1400"/>
              <a:buFont typeface="Roboto"/>
              <a:buChar char="○"/>
              <a:tabLst/>
              <a:defRPr sz="700" b="0" i="0" u="none" strike="noStrike" kern="0" cap="none" spc="0" baseline="0">
                <a:solidFill>
                  <a:srgbClr val="000000"/>
                </a:solidFill>
                <a:uFillTx/>
              </a:defRPr>
            </a:pPr>
            <a:r>
              <a:rPr lang="en-US" sz="1500" b="0" i="0" u="none" strike="noStrike" kern="0" cap="none" spc="0" baseline="0">
                <a:solidFill>
                  <a:srgbClr val="000000"/>
                </a:solidFill>
                <a:uFillTx/>
                <a:latin typeface="Roboto"/>
                <a:ea typeface="Roboto"/>
                <a:cs typeface="Roboto"/>
              </a:rPr>
              <a:t>Students are exempt from ELA testing when an equivalent primary/home language assessment is not available</a:t>
            </a:r>
          </a:p>
          <a:p>
            <a:pPr marL="1371600" marR="0" lvl="2" indent="-317497" algn="l" defTabSz="914400" rtl="0" fontAlgn="auto" hangingPunct="1">
              <a:lnSpc>
                <a:spcPct val="95000"/>
              </a:lnSpc>
              <a:spcBef>
                <a:spcPts val="0"/>
              </a:spcBef>
              <a:spcAft>
                <a:spcPts val="0"/>
              </a:spcAft>
              <a:buClr>
                <a:srgbClr val="000000"/>
              </a:buClr>
              <a:buSzPts val="1400"/>
              <a:buFont typeface="Roboto"/>
              <a:buChar char="■"/>
              <a:tabLst/>
              <a:defRPr sz="700" b="0" i="0" u="none" strike="noStrike" kern="0" cap="none" spc="0" baseline="0">
                <a:solidFill>
                  <a:srgbClr val="000000"/>
                </a:solidFill>
                <a:uFillTx/>
              </a:defRPr>
            </a:pPr>
            <a:r>
              <a:rPr lang="en-US" sz="1500" b="0" i="0" u="none" strike="noStrike" kern="0" cap="none" spc="0" baseline="0">
                <a:solidFill>
                  <a:srgbClr val="000000"/>
                </a:solidFill>
                <a:uFillTx/>
                <a:latin typeface="Roboto"/>
                <a:ea typeface="Roboto"/>
                <a:cs typeface="Roboto"/>
              </a:rPr>
              <a:t>Language of instruction does not match assessment</a:t>
            </a:r>
          </a:p>
          <a:p>
            <a:pPr marL="914400" marR="0" lvl="1" indent="-317497" algn="l" defTabSz="914400" rtl="0" fontAlgn="auto" hangingPunct="1">
              <a:lnSpc>
                <a:spcPct val="95000"/>
              </a:lnSpc>
              <a:spcBef>
                <a:spcPts val="0"/>
              </a:spcBef>
              <a:spcAft>
                <a:spcPts val="0"/>
              </a:spcAft>
              <a:buClr>
                <a:srgbClr val="000000"/>
              </a:buClr>
              <a:buSzPts val="1400"/>
              <a:buFont typeface="Roboto"/>
              <a:buChar char="○"/>
              <a:tabLst/>
              <a:defRPr sz="700" b="0" i="0" u="none" strike="noStrike" kern="0" cap="none" spc="0" baseline="0">
                <a:solidFill>
                  <a:srgbClr val="000000"/>
                </a:solidFill>
                <a:uFillTx/>
              </a:defRPr>
            </a:pPr>
            <a:r>
              <a:rPr lang="en-US" sz="1500" b="0" i="0" u="none" strike="noStrike" kern="0" cap="none" spc="0" baseline="0">
                <a:solidFill>
                  <a:srgbClr val="000000"/>
                </a:solidFill>
                <a:uFillTx/>
                <a:latin typeface="Roboto"/>
                <a:ea typeface="Roboto"/>
                <a:cs typeface="Roboto"/>
              </a:rPr>
              <a:t>Students who take CSLA do not take ELA; students who take ELA do not take CSLA</a:t>
            </a:r>
          </a:p>
          <a:p>
            <a:pPr marL="914400" marR="0" lvl="1" indent="-317497" algn="l" defTabSz="914400" rtl="0" fontAlgn="auto" hangingPunct="1">
              <a:lnSpc>
                <a:spcPct val="95000"/>
              </a:lnSpc>
              <a:spcBef>
                <a:spcPts val="0"/>
              </a:spcBef>
              <a:spcAft>
                <a:spcPts val="0"/>
              </a:spcAft>
              <a:buClr>
                <a:srgbClr val="000000"/>
              </a:buClr>
              <a:buSzPts val="1400"/>
              <a:buFont typeface="Roboto"/>
              <a:buChar char="○"/>
              <a:tabLst/>
              <a:defRPr sz="700" b="0" i="0" u="none" strike="noStrike" kern="0" cap="none" spc="0" baseline="0">
                <a:solidFill>
                  <a:srgbClr val="000000"/>
                </a:solidFill>
                <a:uFillTx/>
              </a:defRPr>
            </a:pPr>
            <a:r>
              <a:rPr lang="en-US" sz="1500" b="0" i="0" u="none" strike="noStrike" kern="0" cap="none" spc="0" baseline="0">
                <a:solidFill>
                  <a:srgbClr val="000000"/>
                </a:solidFill>
                <a:uFillTx/>
                <a:latin typeface="Roboto"/>
                <a:ea typeface="Roboto"/>
                <a:cs typeface="Roboto"/>
              </a:rPr>
              <a:t>Students taking CSLA also take math (Spanish versions available, if appropriate)</a:t>
            </a:r>
          </a:p>
          <a:p>
            <a:pPr marL="457200" marR="0" lvl="0" indent="-330198" algn="l" defTabSz="914400" rtl="0" fontAlgn="auto" hangingPunct="1">
              <a:lnSpc>
                <a:spcPct val="95000"/>
              </a:lnSpc>
              <a:spcBef>
                <a:spcPts val="0"/>
              </a:spcBef>
              <a:spcAft>
                <a:spcPts val="0"/>
              </a:spcAft>
              <a:buClr>
                <a:srgbClr val="000000"/>
              </a:buClr>
              <a:buSzPts val="1600"/>
              <a:buFont typeface="Roboto"/>
              <a:buChar char="●"/>
              <a:tabLst/>
              <a:defRPr sz="700" b="0" i="0" u="none" strike="noStrike" kern="0" cap="none" spc="0" baseline="0">
                <a:solidFill>
                  <a:srgbClr val="000000"/>
                </a:solidFill>
                <a:uFillTx/>
              </a:defRPr>
            </a:pPr>
            <a:endParaRPr lang="en-US" sz="600" b="0" i="0" u="none" strike="noStrike" kern="0" cap="none" spc="0" baseline="0">
              <a:solidFill>
                <a:srgbClr val="000000"/>
              </a:solidFill>
              <a:uFillTx/>
              <a:latin typeface="Roboto"/>
              <a:ea typeface="Roboto"/>
              <a:cs typeface="Roboto"/>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10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A4B9B-BECB-2A9B-2612-300E6940AC25}"/>
              </a:ext>
            </a:extLst>
          </p:cNvPr>
          <p:cNvSpPr txBox="1">
            <a:spLocks noGrp="1"/>
          </p:cNvSpPr>
          <p:nvPr>
            <p:ph type="title"/>
          </p:nvPr>
        </p:nvSpPr>
        <p:spPr>
          <a:xfrm>
            <a:off x="311700" y="105101"/>
            <a:ext cx="8425903" cy="741304"/>
          </a:xfrm>
        </p:spPr>
        <p:txBody>
          <a:bodyPr/>
          <a:lstStyle/>
          <a:p>
            <a:pPr lvl="0"/>
            <a:r>
              <a:rPr lang="en-US" sz="2800"/>
              <a:t>Getting Familiar with CMAS Practice Resources</a:t>
            </a:r>
          </a:p>
        </p:txBody>
      </p:sp>
      <p:sp>
        <p:nvSpPr>
          <p:cNvPr id="3" name="Content Placeholder 2">
            <a:extLst>
              <a:ext uri="{FF2B5EF4-FFF2-40B4-BE49-F238E27FC236}">
                <a16:creationId xmlns:a16="http://schemas.microsoft.com/office/drawing/2014/main" id="{A60DD48B-ADCA-0A1B-BE4A-12BDC23D00C9}"/>
              </a:ext>
            </a:extLst>
          </p:cNvPr>
          <p:cNvSpPr txBox="1"/>
          <p:nvPr/>
        </p:nvSpPr>
        <p:spPr>
          <a:xfrm>
            <a:off x="311700" y="1009817"/>
            <a:ext cx="8339318" cy="4028581"/>
          </a:xfrm>
          <a:prstGeom prst="rect">
            <a:avLst/>
          </a:prstGeom>
          <a:noFill/>
          <a:ln cap="flat">
            <a:noFill/>
          </a:ln>
        </p:spPr>
        <p:txBody>
          <a:bodyPr vert="horz" wrap="square" lIns="91421" tIns="91421" rIns="91421" bIns="91421" anchor="t" anchorCtr="0" compatLnSpc="1">
            <a:normAutofit/>
          </a:bodyPr>
          <a:lstStyle/>
          <a:p>
            <a:pPr marL="285750" marR="0" lvl="0" indent="-285750" algn="l" defTabSz="914400" rtl="0" fontAlgn="auto" hangingPunct="1">
              <a:lnSpc>
                <a:spcPct val="115000"/>
              </a:lnSpc>
              <a:spcBef>
                <a:spcPts val="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600" b="1" i="0" u="none" strike="noStrike" kern="0" cap="none" spc="0" baseline="0">
                <a:solidFill>
                  <a:srgbClr val="000000"/>
                </a:solidFill>
                <a:uFillTx/>
                <a:latin typeface="Roboto" pitchFamily="2"/>
                <a:ea typeface="Roboto" pitchFamily="2"/>
                <a:cs typeface="Roboto" pitchFamily="2"/>
              </a:rPr>
              <a:t>Colorado Practice Resources (CPRs)</a:t>
            </a:r>
          </a:p>
          <a:p>
            <a:pPr marL="803272" marR="0" lvl="0" indent="-330198" algn="l" defTabSz="914400" rtl="0" fontAlgn="auto" hangingPunct="1">
              <a:lnSpc>
                <a:spcPct val="115000"/>
              </a:lnSpc>
              <a:spcBef>
                <a:spcPts val="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600" b="0" i="0" u="none" strike="noStrike" kern="0" cap="none" spc="0" baseline="0">
                <a:solidFill>
                  <a:srgbClr val="000000"/>
                </a:solidFill>
                <a:uFillTx/>
                <a:latin typeface="Roboto" pitchFamily="2"/>
                <a:ea typeface="Roboto" pitchFamily="2"/>
                <a:cs typeface="Roboto" pitchFamily="2"/>
              </a:rPr>
              <a:t>Familiarize students with the assessment platform</a:t>
            </a:r>
          </a:p>
          <a:p>
            <a:pPr marL="342900" marR="0" lvl="1" indent="-317497" algn="l" defTabSz="914400" rtl="0" fontAlgn="auto" hangingPunct="1">
              <a:lnSpc>
                <a:spcPct val="115000"/>
              </a:lnSpc>
              <a:spcBef>
                <a:spcPts val="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600" b="0" i="0" u="none" strike="noStrike" kern="0" cap="none" spc="0" baseline="0">
                <a:solidFill>
                  <a:srgbClr val="000000"/>
                </a:solidFill>
                <a:uFillTx/>
                <a:latin typeface="Roboto" pitchFamily="2"/>
                <a:ea typeface="Roboto" pitchFamily="2"/>
                <a:cs typeface="Roboto" pitchFamily="2"/>
              </a:rPr>
              <a:t>Item types</a:t>
            </a:r>
          </a:p>
          <a:p>
            <a:pPr marL="342900" marR="0" lvl="1" indent="-317497" algn="l" defTabSz="914400" rtl="0" fontAlgn="auto" hangingPunct="1">
              <a:lnSpc>
                <a:spcPct val="115000"/>
              </a:lnSpc>
              <a:spcBef>
                <a:spcPts val="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600" b="0" i="0" u="none" strike="noStrike" kern="0" cap="none" spc="0" baseline="0">
                <a:solidFill>
                  <a:srgbClr val="000000"/>
                </a:solidFill>
                <a:uFillTx/>
                <a:latin typeface="Roboto" pitchFamily="2"/>
                <a:ea typeface="Roboto" pitchFamily="2"/>
                <a:cs typeface="Roboto" pitchFamily="2"/>
              </a:rPr>
              <a:t>Examples</a:t>
            </a:r>
          </a:p>
          <a:p>
            <a:pPr marL="342900" marR="0" lvl="1" indent="-317497" algn="l" defTabSz="914400" rtl="0" fontAlgn="auto" hangingPunct="1">
              <a:lnSpc>
                <a:spcPct val="115000"/>
              </a:lnSpc>
              <a:spcBef>
                <a:spcPts val="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600" b="0" i="0" u="none" strike="noStrike" kern="0" cap="none" spc="0" baseline="0">
                <a:solidFill>
                  <a:srgbClr val="000000"/>
                </a:solidFill>
                <a:uFillTx/>
                <a:latin typeface="Roboto" pitchFamily="2"/>
                <a:ea typeface="Roboto" pitchFamily="2"/>
                <a:cs typeface="Roboto" pitchFamily="2"/>
              </a:rPr>
              <a:t>Scoring information</a:t>
            </a:r>
          </a:p>
          <a:p>
            <a:pPr marL="342900" marR="0" lvl="1" indent="-317497" algn="l" defTabSz="914400" rtl="0" fontAlgn="auto" hangingPunct="1">
              <a:lnSpc>
                <a:spcPct val="115000"/>
              </a:lnSpc>
              <a:spcBef>
                <a:spcPts val="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600" b="0" i="0" u="none" strike="noStrike" kern="0" cap="none" spc="0" baseline="0">
                <a:solidFill>
                  <a:srgbClr val="000000"/>
                </a:solidFill>
                <a:uFillTx/>
                <a:latin typeface="Roboto" pitchFamily="2"/>
                <a:ea typeface="Roboto" pitchFamily="2"/>
                <a:cs typeface="Roboto" pitchFamily="2"/>
              </a:rPr>
              <a:t>Accommodation/accessibility feature compatibility</a:t>
            </a:r>
          </a:p>
          <a:p>
            <a:pPr marL="342900" marR="0" lvl="1" indent="-317497" algn="l" defTabSz="914400" rtl="0" fontAlgn="auto" hangingPunct="1">
              <a:lnSpc>
                <a:spcPct val="115000"/>
              </a:lnSpc>
              <a:spcBef>
                <a:spcPts val="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endParaRPr lang="en-US" sz="700" b="0" i="0" u="none" strike="noStrike" kern="0" cap="none" spc="0" baseline="0">
              <a:solidFill>
                <a:srgbClr val="000000"/>
              </a:solidFill>
              <a:uFillTx/>
              <a:latin typeface="Roboto" pitchFamily="2"/>
              <a:ea typeface="Roboto" pitchFamily="2"/>
              <a:cs typeface="Roboto" pitchFamily="2"/>
            </a:endParaRPr>
          </a:p>
          <a:p>
            <a:pPr marL="803272" marR="0" lvl="0" indent="-330198" algn="l" defTabSz="914400" rtl="0" fontAlgn="auto" hangingPunct="1">
              <a:lnSpc>
                <a:spcPct val="115000"/>
              </a:lnSpc>
              <a:spcBef>
                <a:spcPts val="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600" b="0" i="0" u="none" strike="noStrike" kern="0" cap="none" spc="0" baseline="0">
                <a:solidFill>
                  <a:srgbClr val="000000"/>
                </a:solidFill>
                <a:uFillTx/>
                <a:latin typeface="Roboto" pitchFamily="2"/>
                <a:ea typeface="Roboto" pitchFamily="2"/>
                <a:cs typeface="Roboto" pitchFamily="2"/>
              </a:rPr>
              <a:t>Access online and paper CPRs through the </a:t>
            </a:r>
            <a:r>
              <a:rPr lang="en-US" sz="1600" b="0" i="0" u="none" strike="noStrike" kern="0" cap="none" spc="0" baseline="0">
                <a:solidFill>
                  <a:srgbClr val="000000"/>
                </a:solidFill>
                <a:uFillTx/>
                <a:latin typeface="Roboto" pitchFamily="2"/>
                <a:ea typeface="Roboto" pitchFamily="2"/>
                <a:cs typeface="Roboto" pitchFamily="2"/>
                <a:hlinkClick r:id="rId2">
                  <a:extLst>
                    <a:ext uri="{A12FA001-AC4F-418D-AE19-62706E023703}">
                      <ahyp:hlinkClr xmlns:ahyp="http://schemas.microsoft.com/office/drawing/2018/hyperlinkcolor" val="tx"/>
                    </a:ext>
                  </a:extLst>
                </a:hlinkClick>
              </a:rPr>
              <a:t>Colorado Practice Resources</a:t>
            </a:r>
            <a:endParaRPr lang="en-US" sz="1600" b="0" i="0" u="sng" strike="noStrike" kern="0" cap="none" spc="0" baseline="0">
              <a:solidFill>
                <a:srgbClr val="000000"/>
              </a:solidFill>
              <a:uFillTx/>
              <a:latin typeface="Roboto" pitchFamily="2"/>
              <a:ea typeface="Roboto" pitchFamily="2"/>
              <a:cs typeface="Roboto" pitchFamily="2"/>
            </a:endParaRPr>
          </a:p>
          <a:p>
            <a:pPr marL="803272" marR="0" lvl="0" indent="-330198" algn="l" defTabSz="914400" rtl="0" fontAlgn="auto" hangingPunct="1">
              <a:lnSpc>
                <a:spcPct val="115000"/>
              </a:lnSpc>
              <a:spcBef>
                <a:spcPts val="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endParaRPr lang="en-US" sz="700" b="0" i="0" u="sng" strike="noStrike" kern="0" cap="none" spc="0" baseline="0">
              <a:solidFill>
                <a:srgbClr val="000000"/>
              </a:solidFill>
              <a:uFillTx/>
              <a:latin typeface="Roboto" pitchFamily="2"/>
              <a:ea typeface="Roboto" pitchFamily="2"/>
              <a:cs typeface="Roboto" pitchFamily="2"/>
            </a:endParaRPr>
          </a:p>
          <a:p>
            <a:pPr marL="803272" marR="0" lvl="0" indent="-330198" algn="l" defTabSz="914400" rtl="0" fontAlgn="auto" hangingPunct="1">
              <a:lnSpc>
                <a:spcPct val="115000"/>
              </a:lnSpc>
              <a:spcBef>
                <a:spcPts val="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600" b="0" i="0" u="none" strike="noStrike" kern="0" cap="none" spc="0" baseline="0">
                <a:solidFill>
                  <a:srgbClr val="000000"/>
                </a:solidFill>
                <a:uFillTx/>
                <a:latin typeface="Roboto" pitchFamily="2"/>
                <a:ea typeface="Roboto" pitchFamily="2"/>
                <a:cs typeface="Roboto" pitchFamily="2"/>
              </a:rPr>
              <a:t>The AT CPR form is accessed through the ADAM Training Site</a:t>
            </a:r>
          </a:p>
          <a:p>
            <a:pPr marL="1311277" marR="0" lvl="1" indent="-317497" algn="l" defTabSz="914400" rtl="0" fontAlgn="auto" hangingPunct="1">
              <a:lnSpc>
                <a:spcPct val="115000"/>
              </a:lnSpc>
              <a:spcBef>
                <a:spcPts val="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400" b="0" i="0" u="none" strike="noStrike" kern="0" cap="none" spc="0" baseline="0">
                <a:solidFill>
                  <a:srgbClr val="000000"/>
                </a:solidFill>
                <a:uFillTx/>
                <a:latin typeface="Roboto" pitchFamily="2"/>
                <a:ea typeface="Roboto" pitchFamily="2"/>
                <a:cs typeface="Roboto" pitchFamily="2"/>
              </a:rPr>
              <a:t>Verify compatibility of secondary programs that interact with TestNav through the secure environment</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11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DACCB-6E08-7303-7C79-57E9072300B6}"/>
              </a:ext>
            </a:extLst>
          </p:cNvPr>
          <p:cNvSpPr txBox="1">
            <a:spLocks noGrp="1"/>
          </p:cNvSpPr>
          <p:nvPr>
            <p:ph type="title"/>
          </p:nvPr>
        </p:nvSpPr>
        <p:spPr/>
        <p:txBody>
          <a:bodyPr/>
          <a:lstStyle/>
          <a:p>
            <a:pPr lvl="0"/>
            <a:r>
              <a:rPr lang="en-US" sz="2800"/>
              <a:t>CMAS Additional Orders</a:t>
            </a:r>
          </a:p>
        </p:txBody>
      </p:sp>
      <p:sp>
        <p:nvSpPr>
          <p:cNvPr id="3" name="Content Placeholder 1">
            <a:extLst>
              <a:ext uri="{FF2B5EF4-FFF2-40B4-BE49-F238E27FC236}">
                <a16:creationId xmlns:a16="http://schemas.microsoft.com/office/drawing/2014/main" id="{F79AB5F8-7D4B-4CF3-011E-A21FF052C4C6}"/>
              </a:ext>
            </a:extLst>
          </p:cNvPr>
          <p:cNvSpPr txBox="1"/>
          <p:nvPr/>
        </p:nvSpPr>
        <p:spPr>
          <a:xfrm>
            <a:off x="311700" y="1000362"/>
            <a:ext cx="7583274" cy="2836139"/>
          </a:xfrm>
          <a:prstGeom prst="rect">
            <a:avLst/>
          </a:prstGeom>
          <a:noFill/>
          <a:ln cap="flat">
            <a:noFill/>
          </a:ln>
        </p:spPr>
        <p:txBody>
          <a:bodyPr vert="horz" wrap="square" lIns="91421" tIns="91421" rIns="91421" bIns="91421" anchor="t" anchorCtr="0" compatLnSpc="1">
            <a:noAutofit/>
          </a:bodyPr>
          <a:lstStyle/>
          <a:p>
            <a:pPr marL="228600" marR="0" lvl="0" indent="-228600" algn="l" defTabSz="914400" rtl="0" fontAlgn="auto" hangingPunct="1">
              <a:lnSpc>
                <a:spcPct val="90000"/>
              </a:lnSpc>
              <a:spcBef>
                <a:spcPts val="100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800" b="1" i="1" u="sng" strike="noStrike" kern="1200" cap="none" spc="0" baseline="0" dirty="0">
                <a:solidFill>
                  <a:srgbClr val="000000"/>
                </a:solidFill>
                <a:uFillTx/>
                <a:latin typeface="Roboto" pitchFamily="2"/>
                <a:ea typeface="Roboto" pitchFamily="2"/>
                <a:cs typeface="Roboto" pitchFamily="2"/>
              </a:rPr>
              <a:t>Do not</a:t>
            </a:r>
            <a:r>
              <a:rPr lang="en-US" sz="1800" b="1" i="0" u="none" strike="noStrike" kern="1200" cap="none" spc="0" baseline="0" dirty="0">
                <a:solidFill>
                  <a:srgbClr val="000000"/>
                </a:solidFill>
                <a:uFillTx/>
                <a:latin typeface="Roboto" pitchFamily="2"/>
                <a:ea typeface="Roboto" pitchFamily="2"/>
                <a:cs typeface="Roboto" pitchFamily="2"/>
              </a:rPr>
              <a:t> </a:t>
            </a:r>
            <a:r>
              <a:rPr lang="en-US" sz="1800" b="0" i="0" u="none" strike="noStrike" kern="1200" cap="none" spc="0" baseline="0" dirty="0">
                <a:solidFill>
                  <a:srgbClr val="000000"/>
                </a:solidFill>
                <a:uFillTx/>
                <a:latin typeface="Roboto" pitchFamily="2"/>
                <a:ea typeface="Roboto" pitchFamily="2"/>
                <a:cs typeface="Roboto" pitchFamily="2"/>
              </a:rPr>
              <a:t>place an additional order (AO) for accommodated materials unless you have an </a:t>
            </a:r>
            <a:r>
              <a:rPr lang="en-US" sz="1800" b="0" i="1" u="none" strike="noStrike" kern="1200" cap="none" spc="0" baseline="0" dirty="0">
                <a:solidFill>
                  <a:srgbClr val="000000"/>
                </a:solidFill>
                <a:uFillTx/>
                <a:latin typeface="Roboto" pitchFamily="2"/>
                <a:ea typeface="Roboto" pitchFamily="2"/>
                <a:cs typeface="Roboto" pitchFamily="2"/>
              </a:rPr>
              <a:t>actual</a:t>
            </a:r>
            <a:r>
              <a:rPr lang="en-US" sz="1800" b="0" i="0" u="none" strike="noStrike" kern="1200" cap="none" spc="0" baseline="0" dirty="0">
                <a:solidFill>
                  <a:srgbClr val="000000"/>
                </a:solidFill>
                <a:uFillTx/>
                <a:latin typeface="Roboto" pitchFamily="2"/>
                <a:ea typeface="Roboto" pitchFamily="2"/>
                <a:cs typeface="Roboto" pitchFamily="2"/>
              </a:rPr>
              <a:t> student registered for that accommodation</a:t>
            </a:r>
          </a:p>
          <a:p>
            <a:pPr marL="685800" marR="0" lvl="1" indent="-228600" algn="l" defTabSz="914400" rtl="0" fontAlgn="auto" hangingPunct="1">
              <a:lnSpc>
                <a:spcPct val="90000"/>
              </a:lnSpc>
              <a:spcBef>
                <a:spcPts val="50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800" b="0" i="0" u="none" strike="noStrike" kern="1200" cap="none" spc="0" baseline="0" dirty="0">
                <a:solidFill>
                  <a:srgbClr val="000000"/>
                </a:solidFill>
                <a:uFillTx/>
                <a:latin typeface="Roboto" pitchFamily="2"/>
                <a:ea typeface="Roboto" pitchFamily="2"/>
                <a:cs typeface="Roboto" pitchFamily="2"/>
              </a:rPr>
              <a:t>AOs will not be approved</a:t>
            </a:r>
          </a:p>
          <a:p>
            <a:pPr marL="685800" marR="0" lvl="1" indent="-228600" algn="l" defTabSz="914400" rtl="0" fontAlgn="auto" hangingPunct="1">
              <a:lnSpc>
                <a:spcPct val="90000"/>
              </a:lnSpc>
              <a:spcBef>
                <a:spcPts val="50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800" b="0" i="0" u="none" strike="noStrike" kern="1200" cap="none" spc="0" baseline="0" dirty="0">
                <a:solidFill>
                  <a:srgbClr val="000000"/>
                </a:solidFill>
                <a:uFillTx/>
                <a:latin typeface="Roboto" pitchFamily="2"/>
                <a:ea typeface="Roboto" pitchFamily="2"/>
                <a:cs typeface="Roboto" pitchFamily="2"/>
              </a:rPr>
              <a:t>Potential for misadministration and/or test security issues</a:t>
            </a:r>
          </a:p>
          <a:p>
            <a:pPr marL="228600" marR="0" lvl="0" indent="-228600" algn="l" defTabSz="914400" rtl="0" fontAlgn="auto" hangingPunct="1">
              <a:lnSpc>
                <a:spcPct val="90000"/>
              </a:lnSpc>
              <a:spcBef>
                <a:spcPts val="100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800" b="0" i="0" u="none" strike="noStrike" kern="1200" cap="none" spc="0" baseline="0" dirty="0">
                <a:solidFill>
                  <a:srgbClr val="000000"/>
                </a:solidFill>
                <a:uFillTx/>
                <a:latin typeface="Roboto" pitchFamily="2"/>
                <a:ea typeface="Roboto" pitchFamily="2"/>
                <a:cs typeface="Roboto" pitchFamily="2"/>
              </a:rPr>
              <a:t>Orders for </a:t>
            </a:r>
            <a:r>
              <a:rPr lang="en-US" sz="1800" b="1" i="1" u="sng" strike="noStrike" kern="1200" cap="none" spc="0" baseline="0" dirty="0">
                <a:solidFill>
                  <a:srgbClr val="000000"/>
                </a:solidFill>
                <a:uFillTx/>
                <a:latin typeface="Roboto" pitchFamily="2"/>
                <a:ea typeface="Roboto" pitchFamily="2"/>
                <a:cs typeface="Roboto" pitchFamily="2"/>
              </a:rPr>
              <a:t>all</a:t>
            </a:r>
            <a:r>
              <a:rPr lang="en-US" sz="1800" b="0" i="0" u="none" strike="noStrike" kern="1200" cap="none" spc="0" baseline="0" dirty="0">
                <a:solidFill>
                  <a:srgbClr val="000000"/>
                </a:solidFill>
                <a:uFillTx/>
                <a:latin typeface="Roboto" pitchFamily="2"/>
                <a:ea typeface="Roboto" pitchFamily="2"/>
                <a:cs typeface="Roboto" pitchFamily="2"/>
              </a:rPr>
              <a:t> accommodated materials are due during the initial registration window (</a:t>
            </a:r>
            <a:r>
              <a:rPr lang="en-US" sz="1800" b="1" i="0" u="none" strike="noStrike" kern="1200" cap="none" spc="0" baseline="0" dirty="0">
                <a:solidFill>
                  <a:srgbClr val="455FA9"/>
                </a:solidFill>
                <a:uFillTx/>
                <a:latin typeface="Roboto" pitchFamily="2"/>
                <a:ea typeface="Roboto" pitchFamily="2"/>
                <a:cs typeface="Roboto" pitchFamily="2"/>
              </a:rPr>
              <a:t>January 11 through 22</a:t>
            </a:r>
            <a:r>
              <a:rPr lang="en-US" sz="1800" b="0" i="0" u="none" strike="noStrike" kern="1200" cap="none" spc="0" baseline="0" dirty="0">
                <a:solidFill>
                  <a:srgbClr val="000000"/>
                </a:solidFill>
                <a:uFillTx/>
                <a:latin typeface="Roboto" pitchFamily="2"/>
                <a:ea typeface="Roboto" pitchFamily="2"/>
                <a:cs typeface="Roboto" pitchFamily="2"/>
              </a:rPr>
              <a:t>) – printed materials must be produced in advance of testing</a:t>
            </a:r>
          </a:p>
          <a:p>
            <a:pPr marL="685800" marR="0" lvl="1" indent="-228600" algn="l" defTabSz="914400" rtl="0" fontAlgn="auto" hangingPunct="1">
              <a:lnSpc>
                <a:spcPct val="90000"/>
              </a:lnSpc>
              <a:spcBef>
                <a:spcPts val="50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800" b="0" i="0" u="none" strike="noStrike" kern="1200" cap="none" spc="0" baseline="0" dirty="0">
                <a:solidFill>
                  <a:srgbClr val="000000"/>
                </a:solidFill>
                <a:uFillTx/>
                <a:latin typeface="Roboto" pitchFamily="2"/>
                <a:ea typeface="Roboto" pitchFamily="2"/>
                <a:cs typeface="Roboto" pitchFamily="2"/>
              </a:rPr>
              <a:t>Auditory/signed presentation test content scripts</a:t>
            </a:r>
          </a:p>
          <a:p>
            <a:pPr marL="685800" marR="0" lvl="1" indent="-228600" algn="l" defTabSz="914400" rtl="0" fontAlgn="auto" hangingPunct="1">
              <a:lnSpc>
                <a:spcPct val="90000"/>
              </a:lnSpc>
              <a:spcBef>
                <a:spcPts val="50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800" b="0" i="0" u="none" strike="noStrike" kern="1200" cap="none" spc="0" baseline="0" dirty="0">
                <a:solidFill>
                  <a:srgbClr val="000000"/>
                </a:solidFill>
                <a:uFillTx/>
                <a:latin typeface="Roboto" pitchFamily="2"/>
                <a:ea typeface="Roboto" pitchFamily="2"/>
                <a:cs typeface="Roboto" pitchFamily="2"/>
              </a:rPr>
              <a:t>Braille, large print, and standard print paper tests (English and Spanish)</a:t>
            </a:r>
          </a:p>
          <a:p>
            <a:pPr marL="685800" marR="0" lvl="1" indent="-228600" algn="l" defTabSz="914400" rtl="0" fontAlgn="auto" hangingPunct="1">
              <a:lnSpc>
                <a:spcPct val="90000"/>
              </a:lnSpc>
              <a:spcBef>
                <a:spcPts val="50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800" b="0" i="0" u="none" strike="noStrike" kern="1200" cap="none" spc="0" baseline="0" dirty="0">
                <a:solidFill>
                  <a:srgbClr val="000000"/>
                </a:solidFill>
                <a:uFillTx/>
                <a:latin typeface="Roboto" pitchFamily="2"/>
                <a:ea typeface="Roboto" pitchFamily="2"/>
                <a:cs typeface="Roboto" pitchFamily="2"/>
              </a:rPr>
              <a:t>Visual descriptor booklet</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41">
    <p:bg>
      <p:bgPr>
        <a:blipFill>
          <a:blip r:embed="rId3"/>
          <a:stretch>
            <a:fillRect/>
          </a:stretch>
        </a:blipFill>
        <a:effectLst/>
      </p:bgPr>
    </p:bg>
    <p:spTree>
      <p:nvGrpSpPr>
        <p:cNvPr id="1" name=""/>
        <p:cNvGrpSpPr/>
        <p:nvPr/>
      </p:nvGrpSpPr>
      <p:grpSpPr>
        <a:xfrm>
          <a:off x="0" y="0"/>
          <a:ext cx="0" cy="0"/>
          <a:chOff x="0" y="0"/>
          <a:chExt cx="0" cy="0"/>
        </a:xfrm>
      </p:grpSpPr>
      <p:sp>
        <p:nvSpPr>
          <p:cNvPr id="2" name="Google Shape;512;p23">
            <a:extLst>
              <a:ext uri="{FF2B5EF4-FFF2-40B4-BE49-F238E27FC236}">
                <a16:creationId xmlns:a16="http://schemas.microsoft.com/office/drawing/2014/main" id="{BEBCBDE1-F149-89FD-C8F2-8DE7371EAE8D}"/>
              </a:ext>
            </a:extLst>
          </p:cNvPr>
          <p:cNvSpPr txBox="1">
            <a:spLocks noGrp="1"/>
          </p:cNvSpPr>
          <p:nvPr>
            <p:ph type="title"/>
          </p:nvPr>
        </p:nvSpPr>
        <p:spPr>
          <a:xfrm>
            <a:off x="0" y="3361599"/>
            <a:ext cx="9144000" cy="666597"/>
          </a:xfrm>
          <a:solidFill>
            <a:srgbClr val="488BC9"/>
          </a:solidFill>
        </p:spPr>
        <p:txBody>
          <a:bodyPr anchorCtr="1">
            <a:noAutofit/>
          </a:bodyPr>
          <a:lstStyle/>
          <a:p>
            <a:pPr lvl="0" algn="ctr"/>
            <a:r>
              <a:rPr lang="en-US" sz="2800">
                <a:solidFill>
                  <a:srgbClr val="FFFFFF"/>
                </a:solidFill>
                <a:latin typeface="Roboto Medium"/>
                <a:ea typeface="Roboto Medium"/>
                <a:cs typeface="Roboto Medium"/>
              </a:rPr>
              <a:t>Emergency and Unique Accommodations</a:t>
            </a:r>
          </a:p>
        </p:txBody>
      </p:sp>
      <p:pic>
        <p:nvPicPr>
          <p:cNvPr id="3" name="Picture 4" descr="CDE Logo">
            <a:extLst>
              <a:ext uri="{FF2B5EF4-FFF2-40B4-BE49-F238E27FC236}">
                <a16:creationId xmlns:a16="http://schemas.microsoft.com/office/drawing/2014/main" id="{F1F9B52D-3FFD-FBB1-89B5-0DD710A36129}"/>
              </a:ext>
            </a:extLst>
          </p:cNvPr>
          <p:cNvPicPr>
            <a:picLocks noChangeAspect="1"/>
          </p:cNvPicPr>
          <p:nvPr/>
        </p:nvPicPr>
        <p:blipFill>
          <a:blip r:embed="rId4"/>
          <a:srcRect b="50420"/>
          <a:stretch>
            <a:fillRect/>
          </a:stretch>
        </p:blipFill>
        <p:spPr>
          <a:xfrm>
            <a:off x="7497915" y="4414119"/>
            <a:ext cx="1587800" cy="496930"/>
          </a:xfrm>
          <a:prstGeom prst="rect">
            <a:avLst/>
          </a:prstGeom>
          <a:noFill/>
          <a:ln cap="flat">
            <a:noFill/>
          </a:ln>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1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D9E40-9CC8-2F11-CE97-1E83A1B72C17}"/>
              </a:ext>
            </a:extLst>
          </p:cNvPr>
          <p:cNvSpPr txBox="1">
            <a:spLocks noGrp="1"/>
          </p:cNvSpPr>
          <p:nvPr>
            <p:ph type="title"/>
          </p:nvPr>
        </p:nvSpPr>
        <p:spPr/>
        <p:txBody>
          <a:bodyPr/>
          <a:lstStyle/>
          <a:p>
            <a:pPr lvl="0"/>
            <a:r>
              <a:rPr lang="en-US" sz="2800"/>
              <a:t>Emergency Accommodations</a:t>
            </a:r>
          </a:p>
        </p:txBody>
      </p:sp>
      <p:sp>
        <p:nvSpPr>
          <p:cNvPr id="3" name="Content Placeholder 4">
            <a:extLst>
              <a:ext uri="{FF2B5EF4-FFF2-40B4-BE49-F238E27FC236}">
                <a16:creationId xmlns:a16="http://schemas.microsoft.com/office/drawing/2014/main" id="{E54664E3-2850-12FB-77DD-AFDA169CB874}"/>
              </a:ext>
            </a:extLst>
          </p:cNvPr>
          <p:cNvSpPr txBox="1"/>
          <p:nvPr/>
        </p:nvSpPr>
        <p:spPr>
          <a:xfrm>
            <a:off x="231553" y="922080"/>
            <a:ext cx="8490066" cy="3582491"/>
          </a:xfrm>
          <a:prstGeom prst="rect">
            <a:avLst/>
          </a:prstGeom>
          <a:noFill/>
          <a:ln cap="flat">
            <a:noFill/>
          </a:ln>
        </p:spPr>
        <p:txBody>
          <a:bodyPr vert="horz" wrap="square" lIns="91421" tIns="91421" rIns="91421" bIns="91421" anchor="t" anchorCtr="0" compatLnSpc="1">
            <a:spAutoFit/>
          </a:bodyPr>
          <a:lstStyle/>
          <a:p>
            <a:pPr marL="0" marR="0" lvl="0" indent="0" algn="l" defTabSz="914400" rtl="0" fontAlgn="auto" hangingPunct="1">
              <a:lnSpc>
                <a:spcPct val="115000"/>
              </a:lnSpc>
              <a:spcBef>
                <a:spcPts val="0"/>
              </a:spcBef>
              <a:spcAft>
                <a:spcPts val="0"/>
              </a:spcAft>
              <a:buNone/>
              <a:tabLst/>
              <a:defRPr sz="1800" b="0" i="0" u="none" strike="noStrike" kern="0" cap="none" spc="0" baseline="0">
                <a:solidFill>
                  <a:srgbClr val="000000"/>
                </a:solidFill>
                <a:uFillTx/>
              </a:defRPr>
            </a:pPr>
            <a:r>
              <a:rPr lang="en-US" sz="1600" b="0" i="0" u="none" strike="noStrike" kern="0" cap="none" spc="0" baseline="0" dirty="0">
                <a:solidFill>
                  <a:srgbClr val="000000"/>
                </a:solidFill>
                <a:uFillTx/>
                <a:latin typeface="Roboto"/>
                <a:ea typeface="Roboto"/>
                <a:cs typeface="Roboto"/>
              </a:rPr>
              <a:t>Need as a result of </a:t>
            </a:r>
            <a:r>
              <a:rPr lang="en-US" sz="1600" b="1" i="0" u="none" strike="noStrike" kern="0" cap="none" spc="0" baseline="0" dirty="0">
                <a:solidFill>
                  <a:srgbClr val="000000"/>
                </a:solidFill>
                <a:uFillTx/>
                <a:latin typeface="Roboto"/>
                <a:ea typeface="Roboto"/>
                <a:cs typeface="Roboto"/>
              </a:rPr>
              <a:t>unexpected and unforeseen circumstances </a:t>
            </a:r>
          </a:p>
          <a:p>
            <a:pPr marL="228600" marR="0" lvl="0" indent="-342900" algn="l" defTabSz="914400" rtl="0" fontAlgn="auto" hangingPunct="1">
              <a:lnSpc>
                <a:spcPct val="115000"/>
              </a:lnSpc>
              <a:spcBef>
                <a:spcPts val="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600" b="0" i="0" u="none" strike="noStrike" kern="0" cap="none" spc="0" baseline="0" dirty="0">
                <a:solidFill>
                  <a:srgbClr val="000000"/>
                </a:solidFill>
                <a:uFillTx/>
                <a:latin typeface="Roboto"/>
                <a:ea typeface="Roboto"/>
                <a:cs typeface="Roboto"/>
              </a:rPr>
              <a:t>Are not documented in an IEP/504 plan or for individual students in the LIEP</a:t>
            </a:r>
            <a:endParaRPr lang="en-US" sz="1600" b="0" i="0" u="none" strike="noStrike" kern="0" cap="none" spc="0" baseline="0" dirty="0">
              <a:solidFill>
                <a:srgbClr val="000000"/>
              </a:solidFill>
              <a:highlight>
                <a:srgbClr val="FFFF00"/>
              </a:highlight>
              <a:uFillTx/>
              <a:latin typeface="Roboto"/>
              <a:ea typeface="Roboto"/>
              <a:cs typeface="Roboto"/>
            </a:endParaRPr>
          </a:p>
          <a:p>
            <a:pPr marL="228600" marR="0" lvl="0" indent="-342900" algn="l" defTabSz="914400" rtl="0" fontAlgn="auto" hangingPunct="1">
              <a:lnSpc>
                <a:spcPct val="115000"/>
              </a:lnSpc>
              <a:spcBef>
                <a:spcPts val="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600" b="0" i="0" u="none" strike="noStrike" kern="0" cap="none" spc="0" baseline="0" dirty="0">
                <a:solidFill>
                  <a:srgbClr val="000000"/>
                </a:solidFill>
                <a:uFillTx/>
                <a:latin typeface="Roboto"/>
                <a:ea typeface="Roboto"/>
                <a:cs typeface="Roboto"/>
              </a:rPr>
              <a:t>Documentation is provided to CSI in the Assessments </a:t>
            </a:r>
            <a:r>
              <a:rPr lang="en-US" sz="1600" b="0" i="0" u="none" strike="noStrike" kern="0" cap="none" spc="0" baseline="0" dirty="0" err="1">
                <a:solidFill>
                  <a:srgbClr val="000000"/>
                </a:solidFill>
                <a:uFillTx/>
                <a:latin typeface="Roboto"/>
                <a:ea typeface="Roboto"/>
                <a:cs typeface="Roboto"/>
              </a:rPr>
              <a:t>GDrive</a:t>
            </a:r>
            <a:endParaRPr lang="en-US" sz="1600" b="0" i="0" u="none" strike="noStrike" kern="0" cap="none" spc="0" baseline="0" dirty="0">
              <a:solidFill>
                <a:srgbClr val="000000"/>
              </a:solidFill>
              <a:uFillTx/>
              <a:latin typeface="Roboto"/>
              <a:ea typeface="Roboto"/>
              <a:cs typeface="Roboto"/>
            </a:endParaRPr>
          </a:p>
          <a:p>
            <a:pPr marL="228600" marR="0" lvl="0" indent="-342900" algn="l" defTabSz="914400" rtl="0" fontAlgn="auto" hangingPunct="1">
              <a:lnSpc>
                <a:spcPct val="115000"/>
              </a:lnSpc>
              <a:spcBef>
                <a:spcPts val="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600" b="0" i="0" u="none" strike="noStrike" kern="0" cap="none" spc="0" baseline="0" dirty="0">
                <a:solidFill>
                  <a:srgbClr val="000000"/>
                </a:solidFill>
                <a:uFillTx/>
                <a:latin typeface="Roboto"/>
                <a:ea typeface="Roboto"/>
                <a:cs typeface="Roboto"/>
              </a:rPr>
              <a:t>Usually Human Scribe</a:t>
            </a:r>
          </a:p>
          <a:p>
            <a:pPr marL="685800" marR="0" lvl="1" indent="-342900" algn="l" defTabSz="914400" rtl="0" fontAlgn="auto" hangingPunct="1">
              <a:lnSpc>
                <a:spcPct val="115000"/>
              </a:lnSpc>
              <a:spcBef>
                <a:spcPts val="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600" b="1" i="0" u="none" strike="noStrike" kern="0" cap="none" spc="0" baseline="0" dirty="0">
                <a:solidFill>
                  <a:srgbClr val="000000"/>
                </a:solidFill>
                <a:uFillTx/>
                <a:latin typeface="Roboto"/>
                <a:ea typeface="Roboto"/>
                <a:cs typeface="Roboto"/>
              </a:rPr>
              <a:t>ACCESS</a:t>
            </a:r>
            <a:r>
              <a:rPr lang="en-US" sz="1600" b="0" i="0" u="none" strike="noStrike" kern="0" cap="none" spc="0" baseline="0" dirty="0">
                <a:solidFill>
                  <a:srgbClr val="000000"/>
                </a:solidFill>
                <a:uFillTx/>
                <a:latin typeface="Roboto"/>
                <a:ea typeface="Roboto"/>
                <a:cs typeface="Roboto"/>
              </a:rPr>
              <a:t>: </a:t>
            </a:r>
            <a:r>
              <a:rPr lang="en-US" sz="1600" b="0" i="0" u="sng" strike="noStrike" kern="0" cap="none" spc="0" baseline="0" dirty="0">
                <a:solidFill>
                  <a:srgbClr val="000000"/>
                </a:solidFill>
                <a:uFillTx/>
                <a:latin typeface="Roboto"/>
                <a:ea typeface="Roboto"/>
                <a:cs typeface="Roboto"/>
              </a:rPr>
              <a:t>Do not</a:t>
            </a:r>
            <a:r>
              <a:rPr lang="en-US" sz="1600" b="0" i="0" u="none" strike="noStrike" kern="0" cap="none" spc="0" baseline="0" dirty="0">
                <a:solidFill>
                  <a:srgbClr val="000000"/>
                </a:solidFill>
                <a:uFillTx/>
                <a:latin typeface="Roboto"/>
                <a:ea typeface="Roboto"/>
                <a:cs typeface="Roboto"/>
              </a:rPr>
              <a:t> use Speech-to-Text (STT) as an emergency accommodation</a:t>
            </a:r>
          </a:p>
          <a:p>
            <a:pPr marL="685800" marR="0" lvl="1" indent="-342900" algn="l" defTabSz="914400" rtl="0" fontAlgn="auto" hangingPunct="1">
              <a:lnSpc>
                <a:spcPct val="115000"/>
              </a:lnSpc>
              <a:spcBef>
                <a:spcPts val="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600" b="1" i="0" u="none" strike="noStrike" kern="0" cap="none" spc="0" baseline="0" dirty="0">
                <a:solidFill>
                  <a:srgbClr val="000000"/>
                </a:solidFill>
                <a:uFillTx/>
                <a:latin typeface="Roboto"/>
                <a:ea typeface="Roboto"/>
                <a:cs typeface="Roboto"/>
              </a:rPr>
              <a:t>CMAS</a:t>
            </a:r>
            <a:r>
              <a:rPr lang="en-US" sz="1600" b="0" i="0" u="none" strike="noStrike" kern="0" cap="none" spc="0" baseline="0" dirty="0">
                <a:solidFill>
                  <a:srgbClr val="000000"/>
                </a:solidFill>
                <a:uFillTx/>
                <a:latin typeface="Roboto"/>
                <a:ea typeface="Roboto"/>
                <a:cs typeface="Roboto"/>
              </a:rPr>
              <a:t>: STT may not be the most appropriate choice as an emergency accommodation (students access and interact with the program independently; students </a:t>
            </a:r>
            <a:r>
              <a:rPr lang="en-US" sz="1600" b="0" i="1" u="none" strike="noStrike" kern="0" cap="none" spc="0" baseline="0" dirty="0">
                <a:solidFill>
                  <a:srgbClr val="000000"/>
                </a:solidFill>
                <a:uFillTx/>
                <a:latin typeface="Roboto"/>
                <a:ea typeface="Roboto"/>
                <a:cs typeface="Roboto"/>
              </a:rPr>
              <a:t>must</a:t>
            </a:r>
            <a:r>
              <a:rPr lang="en-US" sz="1600" b="0" i="0" u="none" strike="noStrike" kern="0" cap="none" spc="0" baseline="0" dirty="0">
                <a:solidFill>
                  <a:srgbClr val="000000"/>
                </a:solidFill>
                <a:uFillTx/>
                <a:latin typeface="Roboto"/>
                <a:ea typeface="Roboto"/>
                <a:cs typeface="Roboto"/>
              </a:rPr>
              <a:t> self-edit their work independently)</a:t>
            </a:r>
          </a:p>
          <a:p>
            <a:pPr marL="228600" marR="0" lvl="0" indent="-342900" algn="l" defTabSz="914400" rtl="0" fontAlgn="auto" hangingPunct="1">
              <a:lnSpc>
                <a:spcPct val="115000"/>
              </a:lnSpc>
              <a:spcBef>
                <a:spcPts val="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600" b="0" i="0" u="none" strike="noStrike" kern="0" cap="none" spc="0" baseline="0" dirty="0">
                <a:solidFill>
                  <a:srgbClr val="000000"/>
                </a:solidFill>
                <a:uFillTx/>
                <a:latin typeface="Roboto"/>
                <a:ea typeface="Roboto"/>
                <a:cs typeface="Roboto"/>
              </a:rPr>
              <a:t>Emergency Accommodation Forms</a:t>
            </a:r>
          </a:p>
          <a:p>
            <a:pPr marL="685800" marR="0" lvl="1" indent="-342900" algn="l" defTabSz="914400" rtl="0" fontAlgn="auto" hangingPunct="1">
              <a:lnSpc>
                <a:spcPct val="115000"/>
              </a:lnSpc>
              <a:spcBef>
                <a:spcPts val="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600" b="0" i="0" u="none" strike="noStrike" kern="0" cap="none" spc="0" baseline="0" dirty="0">
                <a:solidFill>
                  <a:srgbClr val="000000"/>
                </a:solidFill>
                <a:uFillTx/>
                <a:latin typeface="Roboto"/>
                <a:ea typeface="Roboto"/>
                <a:cs typeface="Roboto"/>
                <a:hlinkClick r:id="rId2">
                  <a:extLst>
                    <a:ext uri="{A12FA001-AC4F-418D-AE19-62706E023703}">
                      <ahyp:hlinkClr xmlns:ahyp="http://schemas.microsoft.com/office/drawing/2018/hyperlinkcolor" val="tx"/>
                    </a:ext>
                  </a:extLst>
                </a:hlinkClick>
              </a:rPr>
              <a:t>WIDA ACCESS</a:t>
            </a:r>
            <a:r>
              <a:rPr lang="en-US" sz="1600" b="0" i="0" u="none" strike="noStrike" kern="0" cap="none" spc="0" baseline="0" dirty="0">
                <a:solidFill>
                  <a:srgbClr val="000000"/>
                </a:solidFill>
                <a:uFillTx/>
                <a:latin typeface="Roboto"/>
                <a:ea typeface="Roboto"/>
                <a:cs typeface="Roboto"/>
              </a:rPr>
              <a:t> (</a:t>
            </a:r>
            <a:r>
              <a:rPr lang="en-US" sz="1600" b="0" i="1" u="none" strike="noStrike" kern="0" cap="none" spc="0" baseline="0" dirty="0">
                <a:solidFill>
                  <a:srgbClr val="000000"/>
                </a:solidFill>
                <a:uFillTx/>
                <a:latin typeface="Roboto"/>
                <a:ea typeface="Roboto"/>
                <a:cs typeface="Roboto"/>
              </a:rPr>
              <a:t>Appendix C: Accommodations </a:t>
            </a:r>
            <a:r>
              <a:rPr lang="en-US" sz="1600" b="0" i="0" u="none" strike="noStrike" kern="0" cap="none" spc="0" baseline="0" dirty="0">
                <a:solidFill>
                  <a:srgbClr val="000000"/>
                </a:solidFill>
                <a:uFillTx/>
                <a:latin typeface="Roboto"/>
                <a:ea typeface="Roboto"/>
                <a:cs typeface="Roboto"/>
              </a:rPr>
              <a:t>of the </a:t>
            </a:r>
            <a:r>
              <a:rPr lang="en-US" sz="1600" b="0" i="1" u="none" strike="noStrike" kern="0" cap="none" spc="0" baseline="0" dirty="0">
                <a:solidFill>
                  <a:srgbClr val="000000"/>
                </a:solidFill>
                <a:uFillTx/>
                <a:latin typeface="Roboto"/>
                <a:ea typeface="Roboto"/>
                <a:cs typeface="Roboto"/>
              </a:rPr>
              <a:t>Colorado Resource Document)</a:t>
            </a:r>
            <a:endParaRPr lang="en-US" sz="1600" b="0" i="0" u="none" strike="noStrike" kern="0" cap="none" spc="0" baseline="0" dirty="0">
              <a:solidFill>
                <a:srgbClr val="000000"/>
              </a:solidFill>
              <a:uFillTx/>
              <a:latin typeface="Roboto"/>
              <a:ea typeface="Roboto"/>
              <a:cs typeface="Roboto"/>
            </a:endParaRPr>
          </a:p>
          <a:p>
            <a:pPr marL="685800" marR="0" lvl="1" indent="-342900" algn="l" defTabSz="914400" rtl="0" fontAlgn="auto" hangingPunct="1">
              <a:lnSpc>
                <a:spcPct val="115000"/>
              </a:lnSpc>
              <a:spcBef>
                <a:spcPts val="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600" b="0" i="0" u="none" strike="noStrike" kern="0" cap="none" spc="0" baseline="0" dirty="0">
                <a:solidFill>
                  <a:srgbClr val="000000"/>
                </a:solidFill>
                <a:uFillTx/>
                <a:latin typeface="Roboto"/>
                <a:ea typeface="Roboto"/>
                <a:cs typeface="Roboto"/>
              </a:rPr>
              <a:t>CMAS (</a:t>
            </a:r>
            <a:r>
              <a:rPr lang="en-US" sz="1600" b="0" i="1" u="none" strike="noStrike" kern="0" cap="none" spc="0" baseline="0" dirty="0">
                <a:solidFill>
                  <a:srgbClr val="000000"/>
                </a:solidFill>
                <a:uFillTx/>
                <a:latin typeface="Roboto"/>
                <a:ea typeface="Roboto"/>
                <a:cs typeface="Roboto"/>
              </a:rPr>
              <a:t>Appendix G: Accommodations </a:t>
            </a:r>
            <a:r>
              <a:rPr lang="en-US" sz="1600" b="0" i="0" u="none" strike="noStrike" kern="0" cap="none" spc="0" baseline="0" dirty="0">
                <a:solidFill>
                  <a:srgbClr val="000000"/>
                </a:solidFill>
                <a:uFillTx/>
                <a:latin typeface="Roboto"/>
                <a:ea typeface="Roboto"/>
                <a:cs typeface="Roboto"/>
              </a:rPr>
              <a:t>of the </a:t>
            </a:r>
            <a:r>
              <a:rPr lang="en-US" sz="1600" b="0" i="1" u="none" strike="noStrike" kern="0" cap="none" spc="0" baseline="0" dirty="0">
                <a:solidFill>
                  <a:srgbClr val="000000"/>
                </a:solidFill>
                <a:uFillTx/>
                <a:latin typeface="Roboto"/>
                <a:ea typeface="Roboto"/>
                <a:cs typeface="Roboto"/>
              </a:rPr>
              <a:t>Spring 2027 CMAS and </a:t>
            </a:r>
            <a:r>
              <a:rPr lang="en-US" sz="1600" b="0" i="1" u="none" strike="noStrike" kern="0" cap="none" spc="0" baseline="0" dirty="0" err="1">
                <a:solidFill>
                  <a:srgbClr val="000000"/>
                </a:solidFill>
                <a:uFillTx/>
                <a:latin typeface="Roboto"/>
                <a:ea typeface="Roboto"/>
                <a:cs typeface="Roboto"/>
              </a:rPr>
              <a:t>CoAlt</a:t>
            </a:r>
            <a:r>
              <a:rPr lang="en-US" sz="1600" b="0" i="1" u="none" strike="noStrike" kern="0" cap="none" spc="0" baseline="0" dirty="0">
                <a:solidFill>
                  <a:srgbClr val="000000"/>
                </a:solidFill>
                <a:uFillTx/>
                <a:latin typeface="Roboto"/>
                <a:ea typeface="Roboto"/>
                <a:cs typeface="Roboto"/>
              </a:rPr>
              <a:t> Procedures Manual)</a:t>
            </a:r>
            <a:endParaRPr lang="en-US" sz="1600" b="0" i="0" u="none" strike="noStrike" kern="0" cap="none" spc="0" baseline="0" dirty="0">
              <a:solidFill>
                <a:srgbClr val="000000"/>
              </a:solidFill>
              <a:uFillTx/>
              <a:latin typeface="Roboto"/>
              <a:ea typeface="Roboto"/>
              <a:cs typeface="Roboto"/>
            </a:endParaRPr>
          </a:p>
        </p:txBody>
      </p:sp>
      <p:sp>
        <p:nvSpPr>
          <p:cNvPr id="4" name="TextBox 2">
            <a:extLst>
              <a:ext uri="{FF2B5EF4-FFF2-40B4-BE49-F238E27FC236}">
                <a16:creationId xmlns:a16="http://schemas.microsoft.com/office/drawing/2014/main" id="{BE0EDF06-439C-1089-55F7-28217955D745}"/>
              </a:ext>
            </a:extLst>
          </p:cNvPr>
          <p:cNvSpPr txBox="1"/>
          <p:nvPr/>
        </p:nvSpPr>
        <p:spPr>
          <a:xfrm>
            <a:off x="1792617" y="4475000"/>
            <a:ext cx="5281738" cy="523219"/>
          </a:xfrm>
          <a:prstGeom prst="rect">
            <a:avLst/>
          </a:prstGeom>
          <a:solidFill>
            <a:srgbClr val="002060"/>
          </a:solidFill>
          <a:ln cap="flat">
            <a:noFill/>
          </a:ln>
        </p:spPr>
        <p:txBody>
          <a:bodyPr vert="horz" wrap="square" lIns="91440" tIns="45720" rIns="91440" bIns="45720" anchor="t" anchorCtr="1" compatLnSpc="1">
            <a:spAutoFit/>
          </a:bodyPr>
          <a:lstStyle/>
          <a:p>
            <a:pPr marL="0" marR="0" lvl="1"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dirty="0">
                <a:solidFill>
                  <a:srgbClr val="FFFFFF"/>
                </a:solidFill>
                <a:uFillTx/>
                <a:latin typeface="Roboto" pitchFamily="2"/>
                <a:ea typeface="Roboto" pitchFamily="2"/>
                <a:cs typeface="Roboto" pitchFamily="2"/>
              </a:rPr>
              <a:t>If a student receives a concussion during the testing window, contact </a:t>
            </a:r>
            <a:r>
              <a:rPr lang="en-US" sz="1400" b="0" i="0" u="none" strike="noStrike" kern="0" cap="none" spc="0" baseline="0" dirty="0" err="1">
                <a:solidFill>
                  <a:srgbClr val="31EBFF"/>
                </a:solidFill>
                <a:uFillTx/>
                <a:latin typeface="Roboto" pitchFamily="2"/>
                <a:ea typeface="Roboto" pitchFamily="2"/>
                <a:cs typeface="Roboto" pitchFamily="2"/>
              </a:rPr>
              <a:t>KaliWinn</a:t>
            </a:r>
            <a:r>
              <a:rPr lang="en-US" sz="1400" b="0" i="0" u="none" strike="noStrike" kern="0" cap="none" spc="0" baseline="0" dirty="0">
                <a:solidFill>
                  <a:srgbClr val="31EBFF"/>
                </a:solidFill>
                <a:uFillTx/>
                <a:latin typeface="Roboto" pitchFamily="2"/>
                <a:ea typeface="Roboto" pitchFamily="2"/>
                <a:cs typeface="Roboto" pitchFamily="2"/>
              </a:rPr>
              <a:t> </a:t>
            </a:r>
            <a:r>
              <a:rPr lang="en-US" sz="1400" b="0" i="0" u="none" strike="noStrike" kern="0" cap="none" spc="0" baseline="0" dirty="0">
                <a:solidFill>
                  <a:srgbClr val="FFFFFF"/>
                </a:solidFill>
                <a:uFillTx/>
                <a:latin typeface="Roboto" pitchFamily="2"/>
                <a:ea typeface="Roboto" pitchFamily="2"/>
                <a:cs typeface="Roboto" pitchFamily="2"/>
              </a:rPr>
              <a:t>at CSI</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12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0A8CC-1450-F94C-1AFC-6A85AC6EC776}"/>
              </a:ext>
            </a:extLst>
          </p:cNvPr>
          <p:cNvSpPr txBox="1">
            <a:spLocks noGrp="1"/>
          </p:cNvSpPr>
          <p:nvPr>
            <p:ph type="title"/>
          </p:nvPr>
        </p:nvSpPr>
        <p:spPr/>
        <p:txBody>
          <a:bodyPr/>
          <a:lstStyle/>
          <a:p>
            <a:pPr lvl="0"/>
            <a:r>
              <a:rPr lang="en-US" sz="2800"/>
              <a:t>Unique Accommodation Requests (UARs)</a:t>
            </a:r>
          </a:p>
        </p:txBody>
      </p:sp>
      <p:sp>
        <p:nvSpPr>
          <p:cNvPr id="3" name="TextBox 2">
            <a:extLst>
              <a:ext uri="{FF2B5EF4-FFF2-40B4-BE49-F238E27FC236}">
                <a16:creationId xmlns:a16="http://schemas.microsoft.com/office/drawing/2014/main" id="{C4272B2D-0229-4FA4-EC9F-6FE64D0A2B49}"/>
              </a:ext>
            </a:extLst>
          </p:cNvPr>
          <p:cNvSpPr txBox="1"/>
          <p:nvPr/>
        </p:nvSpPr>
        <p:spPr>
          <a:xfrm>
            <a:off x="390768" y="1039444"/>
            <a:ext cx="8346835" cy="2802818"/>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20000"/>
              </a:lnSpc>
              <a:spcBef>
                <a:spcPts val="0"/>
              </a:spcBef>
              <a:spcAft>
                <a:spcPts val="0"/>
              </a:spcAft>
              <a:buNone/>
              <a:tabLst/>
              <a:defRPr sz="1800" b="0" i="0" u="none" strike="noStrike" kern="0" cap="none" spc="0" baseline="0">
                <a:solidFill>
                  <a:srgbClr val="000000"/>
                </a:solidFill>
                <a:uFillTx/>
              </a:defRPr>
            </a:pPr>
            <a:r>
              <a:rPr lang="en-US" sz="1800" b="1" i="0" u="none" strike="noStrike" kern="0" cap="none" spc="0" baseline="0">
                <a:solidFill>
                  <a:srgbClr val="000000"/>
                </a:solidFill>
                <a:uFillTx/>
                <a:latin typeface="Roboto" pitchFamily="2"/>
                <a:ea typeface="Roboto" pitchFamily="2"/>
                <a:cs typeface="Roboto" pitchFamily="2"/>
              </a:rPr>
              <a:t>A </a:t>
            </a:r>
            <a:r>
              <a:rPr lang="en-US" sz="1800" b="1" i="1" u="sng" strike="noStrike" kern="0" cap="none" spc="0" baseline="0">
                <a:solidFill>
                  <a:srgbClr val="000000"/>
                </a:solidFill>
                <a:uFillTx/>
                <a:latin typeface="Roboto" pitchFamily="2"/>
                <a:ea typeface="Roboto" pitchFamily="2"/>
                <a:cs typeface="Roboto" pitchFamily="2"/>
              </a:rPr>
              <a:t>very limited number</a:t>
            </a:r>
            <a:r>
              <a:rPr lang="en-US" sz="1800" b="1" i="1" u="none" strike="noStrike" kern="0" cap="none" spc="0" baseline="0">
                <a:solidFill>
                  <a:srgbClr val="000000"/>
                </a:solidFill>
                <a:uFillTx/>
                <a:latin typeface="Roboto" pitchFamily="2"/>
                <a:ea typeface="Roboto" pitchFamily="2"/>
                <a:cs typeface="Roboto" pitchFamily="2"/>
              </a:rPr>
              <a:t> </a:t>
            </a:r>
            <a:r>
              <a:rPr lang="en-US" sz="1800" b="1" i="0" u="none" strike="noStrike" kern="0" cap="none" spc="0" baseline="0">
                <a:solidFill>
                  <a:srgbClr val="000000"/>
                </a:solidFill>
                <a:uFillTx/>
                <a:latin typeface="Roboto" pitchFamily="2"/>
                <a:ea typeface="Roboto" pitchFamily="2"/>
                <a:cs typeface="Roboto" pitchFamily="2"/>
              </a:rPr>
              <a:t>of students may meet specific criteria to qualify for unique accommodations</a:t>
            </a:r>
          </a:p>
          <a:p>
            <a:pPr marL="227008" marR="0" lvl="0" indent="-227008" algn="l" defTabSz="914400" rtl="0" fontAlgn="auto" hangingPunct="1">
              <a:lnSpc>
                <a:spcPct val="120000"/>
              </a:lnSpc>
              <a:spcBef>
                <a:spcPts val="0"/>
              </a:spcBef>
              <a:spcAft>
                <a:spcPts val="0"/>
              </a:spcAft>
              <a:buClr>
                <a:srgbClr val="000000"/>
              </a:buClr>
              <a:buSzPct val="100000"/>
              <a:buFont typeface="Wingdings" pitchFamily="2"/>
              <a:buChar char="§"/>
              <a:tabLst/>
              <a:defRPr sz="1800" b="0" i="0" u="none" strike="noStrike" kern="0" cap="none" spc="0" baseline="0">
                <a:solidFill>
                  <a:srgbClr val="000000"/>
                </a:solidFill>
                <a:uFillTx/>
              </a:defRPr>
            </a:pPr>
            <a:r>
              <a:rPr lang="en-US" sz="1600" b="0" i="0" u="none" strike="noStrike" kern="0" cap="none" spc="0" baseline="0">
                <a:solidFill>
                  <a:srgbClr val="000000"/>
                </a:solidFill>
                <a:uFillTx/>
                <a:latin typeface="Roboto" pitchFamily="2"/>
                <a:ea typeface="Roboto" pitchFamily="2"/>
                <a:cs typeface="Roboto" pitchFamily="2"/>
              </a:rPr>
              <a:t>The requested UAR must be listed on the IEP/504 and tied to an instructional goal</a:t>
            </a:r>
          </a:p>
          <a:p>
            <a:pPr marL="227008" marR="0" lvl="0" indent="-227008" algn="l" defTabSz="914400" rtl="0" fontAlgn="auto" hangingPunct="1">
              <a:lnSpc>
                <a:spcPct val="120000"/>
              </a:lnSpc>
              <a:spcBef>
                <a:spcPts val="0"/>
              </a:spcBef>
              <a:spcAft>
                <a:spcPts val="0"/>
              </a:spcAft>
              <a:buClr>
                <a:srgbClr val="000000"/>
              </a:buClr>
              <a:buSzPct val="100000"/>
              <a:buFont typeface="Wingdings" pitchFamily="2"/>
              <a:buChar char="§"/>
              <a:tabLst/>
              <a:defRPr sz="1800" b="0" i="0" u="none" strike="noStrike" kern="0" cap="none" spc="0" baseline="0">
                <a:solidFill>
                  <a:srgbClr val="000000"/>
                </a:solidFill>
                <a:uFillTx/>
              </a:defRPr>
            </a:pPr>
            <a:r>
              <a:rPr lang="en-US" sz="1600" b="0" i="0" u="none" strike="noStrike" kern="0" cap="none" spc="0" baseline="0">
                <a:solidFill>
                  <a:srgbClr val="000000"/>
                </a:solidFill>
                <a:uFillTx/>
                <a:latin typeface="Roboto" pitchFamily="2"/>
                <a:ea typeface="Roboto" pitchFamily="2"/>
                <a:cs typeface="Roboto" pitchFamily="2"/>
              </a:rPr>
              <a:t>There must be a direct connection between the student’s disability and the ability to access the test</a:t>
            </a:r>
          </a:p>
          <a:p>
            <a:pPr marL="227008" marR="0" lvl="0" indent="-227008" algn="l" defTabSz="914400" rtl="0" fontAlgn="auto" hangingPunct="1">
              <a:lnSpc>
                <a:spcPct val="120000"/>
              </a:lnSpc>
              <a:spcBef>
                <a:spcPts val="0"/>
              </a:spcBef>
              <a:spcAft>
                <a:spcPts val="0"/>
              </a:spcAft>
              <a:buClr>
                <a:srgbClr val="000000"/>
              </a:buClr>
              <a:buSzPct val="100000"/>
              <a:buFont typeface="Wingdings" pitchFamily="2"/>
              <a:buChar char="§"/>
              <a:tabLst/>
              <a:defRPr sz="1800" b="0" i="0" u="none" strike="noStrike" kern="0" cap="none" spc="0" baseline="0">
                <a:solidFill>
                  <a:srgbClr val="000000"/>
                </a:solidFill>
                <a:uFillTx/>
              </a:defRPr>
            </a:pPr>
            <a:r>
              <a:rPr lang="en-US" sz="1600" b="0" i="0" u="none" strike="noStrike" kern="0" cap="none" spc="0" baseline="0">
                <a:solidFill>
                  <a:srgbClr val="000000"/>
                </a:solidFill>
                <a:uFillTx/>
                <a:latin typeface="Roboto" pitchFamily="2"/>
                <a:ea typeface="Roboto" pitchFamily="2"/>
                <a:cs typeface="Roboto" pitchFamily="2"/>
              </a:rPr>
              <a:t>These accommodations might impact the construct being measured by the assessment</a:t>
            </a:r>
          </a:p>
          <a:p>
            <a:pPr marL="227008" marR="0" lvl="0" indent="-227008" algn="l" defTabSz="914400" rtl="0" fontAlgn="auto" hangingPunct="1">
              <a:lnSpc>
                <a:spcPct val="120000"/>
              </a:lnSpc>
              <a:spcBef>
                <a:spcPts val="0"/>
              </a:spcBef>
              <a:spcAft>
                <a:spcPts val="0"/>
              </a:spcAft>
              <a:buClr>
                <a:srgbClr val="000000"/>
              </a:buClr>
              <a:buSzPct val="100000"/>
              <a:buFont typeface="Wingdings" pitchFamily="2"/>
              <a:buChar char="§"/>
              <a:tabLst/>
              <a:defRPr sz="1800" b="0" i="0" u="none" strike="noStrike" kern="0" cap="none" spc="0" baseline="0">
                <a:solidFill>
                  <a:srgbClr val="000000"/>
                </a:solidFill>
                <a:uFillTx/>
              </a:defRPr>
            </a:pPr>
            <a:r>
              <a:rPr lang="en-US" sz="1600" b="0" i="0" u="none" strike="noStrike" kern="0" cap="none" spc="0" baseline="0">
                <a:solidFill>
                  <a:srgbClr val="000000"/>
                </a:solidFill>
                <a:uFillTx/>
                <a:latin typeface="Roboto" pitchFamily="2"/>
                <a:ea typeface="Roboto" pitchFamily="2"/>
                <a:cs typeface="Roboto" pitchFamily="2"/>
              </a:rPr>
              <a:t>Additional documentation is required</a:t>
            </a:r>
          </a:p>
          <a:p>
            <a:pPr marL="227008" marR="0" lvl="0" indent="-227008" algn="l" defTabSz="914400" rtl="0" fontAlgn="auto" hangingPunct="1">
              <a:lnSpc>
                <a:spcPct val="120000"/>
              </a:lnSpc>
              <a:spcBef>
                <a:spcPts val="0"/>
              </a:spcBef>
              <a:spcAft>
                <a:spcPts val="0"/>
              </a:spcAft>
              <a:buClr>
                <a:srgbClr val="000000"/>
              </a:buClr>
              <a:buSzPct val="100000"/>
              <a:buFont typeface="Wingdings" pitchFamily="2"/>
              <a:buChar char="§"/>
              <a:tabLst/>
              <a:defRPr sz="1800" b="0" i="0" u="none" strike="noStrike" kern="0" cap="none" spc="0" baseline="0">
                <a:solidFill>
                  <a:srgbClr val="000000"/>
                </a:solidFill>
                <a:uFillTx/>
              </a:defRPr>
            </a:pPr>
            <a:r>
              <a:rPr lang="en-US" sz="1600" b="0" i="0" u="none" strike="noStrike" kern="0" cap="none" spc="0" baseline="0">
                <a:solidFill>
                  <a:srgbClr val="000000"/>
                </a:solidFill>
                <a:uFillTx/>
                <a:latin typeface="Roboto" pitchFamily="2"/>
                <a:ea typeface="Roboto" pitchFamily="2"/>
                <a:cs typeface="Roboto" pitchFamily="2"/>
              </a:rPr>
              <a:t>Do not submit the student’s IEP or 504 plan</a:t>
            </a:r>
          </a:p>
        </p:txBody>
      </p:sp>
      <p:sp>
        <p:nvSpPr>
          <p:cNvPr id="4" name="TextBox 6">
            <a:extLst>
              <a:ext uri="{FF2B5EF4-FFF2-40B4-BE49-F238E27FC236}">
                <a16:creationId xmlns:a16="http://schemas.microsoft.com/office/drawing/2014/main" id="{9F9FC9FE-F9CE-1500-38CE-79E8FAB0FE31}"/>
              </a:ext>
            </a:extLst>
          </p:cNvPr>
          <p:cNvSpPr txBox="1"/>
          <p:nvPr/>
        </p:nvSpPr>
        <p:spPr>
          <a:xfrm>
            <a:off x="1500548" y="4471114"/>
            <a:ext cx="5791196" cy="507830"/>
          </a:xfrm>
          <a:prstGeom prst="rect">
            <a:avLst/>
          </a:prstGeom>
          <a:solidFill>
            <a:srgbClr val="BC7CE4"/>
          </a:solid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350" b="0" i="0" u="none" strike="noStrike" kern="0" cap="none" spc="0" baseline="0">
                <a:solidFill>
                  <a:srgbClr val="000000"/>
                </a:solidFill>
                <a:uFillTx/>
                <a:latin typeface="Roboto" pitchFamily="2"/>
                <a:ea typeface="Roboto" pitchFamily="2"/>
                <a:cs typeface="Roboto" pitchFamily="2"/>
              </a:rPr>
              <a:t>Use of unique accommodations without CDE approval may result in invalidation or score suppression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12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250FC-45BD-A98A-A086-BD7C1502243A}"/>
              </a:ext>
            </a:extLst>
          </p:cNvPr>
          <p:cNvSpPr txBox="1">
            <a:spLocks noGrp="1"/>
          </p:cNvSpPr>
          <p:nvPr>
            <p:ph type="title"/>
          </p:nvPr>
        </p:nvSpPr>
        <p:spPr/>
        <p:txBody>
          <a:bodyPr/>
          <a:lstStyle/>
          <a:p>
            <a:pPr lvl="0"/>
            <a:r>
              <a:rPr lang="en-US" sz="2800"/>
              <a:t>ACCESS and CMAS UARs</a:t>
            </a:r>
          </a:p>
        </p:txBody>
      </p:sp>
      <p:sp>
        <p:nvSpPr>
          <p:cNvPr id="3" name="Content Placeholder 2">
            <a:extLst>
              <a:ext uri="{FF2B5EF4-FFF2-40B4-BE49-F238E27FC236}">
                <a16:creationId xmlns:a16="http://schemas.microsoft.com/office/drawing/2014/main" id="{2BC080F4-76F9-0681-898E-E5E05FD3BA5C}"/>
              </a:ext>
            </a:extLst>
          </p:cNvPr>
          <p:cNvSpPr txBox="1"/>
          <p:nvPr/>
        </p:nvSpPr>
        <p:spPr>
          <a:xfrm>
            <a:off x="72310" y="846405"/>
            <a:ext cx="4028636" cy="3127083"/>
          </a:xfrm>
          <a:prstGeom prst="rect">
            <a:avLst/>
          </a:prstGeom>
          <a:noFill/>
          <a:ln cap="flat">
            <a:noFill/>
          </a:ln>
        </p:spPr>
        <p:txBody>
          <a:bodyPr vert="horz" wrap="square" lIns="91421" tIns="91421" rIns="91421" bIns="91421" anchor="t" anchorCtr="0" compatLnSpc="1">
            <a:normAutofit/>
          </a:bodyPr>
          <a:lstStyle/>
          <a:p>
            <a:pPr marL="228600" marR="0" lvl="0" indent="-228600" algn="l" defTabSz="914400" rtl="0" fontAlgn="auto" hangingPunct="1">
              <a:lnSpc>
                <a:spcPct val="90000"/>
              </a:lnSpc>
              <a:spcBef>
                <a:spcPts val="100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600" b="0" i="0" u="none" strike="noStrike" kern="1200" cap="none" spc="0" baseline="0" dirty="0">
                <a:solidFill>
                  <a:srgbClr val="000000"/>
                </a:solidFill>
                <a:uFillTx/>
                <a:latin typeface="Roboto" pitchFamily="2"/>
                <a:ea typeface="Roboto" pitchFamily="2"/>
                <a:cs typeface="Roboto" pitchFamily="2"/>
              </a:rPr>
              <a:t>WIDA ACCESS</a:t>
            </a:r>
            <a:endParaRPr lang="en-US" sz="1600" b="0" i="0" u="none" strike="noStrike" kern="1200" cap="none" spc="0" baseline="0" dirty="0">
              <a:solidFill>
                <a:srgbClr val="000000"/>
              </a:solidFill>
              <a:highlight>
                <a:srgbClr val="FFFF00"/>
              </a:highlight>
              <a:uFillTx/>
              <a:latin typeface="Roboto" pitchFamily="2"/>
              <a:ea typeface="Roboto" pitchFamily="2"/>
              <a:cs typeface="Roboto" pitchFamily="2"/>
            </a:endParaRPr>
          </a:p>
          <a:p>
            <a:pPr marL="569908" marR="0" lvl="1" indent="-228600" algn="l" defTabSz="914400" rtl="0" fontAlgn="auto" hangingPunct="1">
              <a:lnSpc>
                <a:spcPct val="90000"/>
              </a:lnSpc>
              <a:spcBef>
                <a:spcPts val="50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400" b="0" i="0" u="none" strike="noStrike" kern="1200" cap="none" spc="0" baseline="0" dirty="0">
                <a:solidFill>
                  <a:srgbClr val="000000"/>
                </a:solidFill>
                <a:uFillTx/>
                <a:latin typeface="Roboto" pitchFamily="2"/>
                <a:ea typeface="Roboto" pitchFamily="2"/>
                <a:cs typeface="Roboto" pitchFamily="2"/>
              </a:rPr>
              <a:t>Spoken Response Accommodation in the </a:t>
            </a:r>
            <a:r>
              <a:rPr lang="en-US" sz="1400" b="1" i="0" u="none" strike="noStrike" kern="1200" cap="none" spc="0" baseline="0" dirty="0">
                <a:solidFill>
                  <a:srgbClr val="000000"/>
                </a:solidFill>
                <a:uFillTx/>
                <a:latin typeface="Roboto" pitchFamily="2"/>
                <a:ea typeface="Roboto" pitchFamily="2"/>
                <a:cs typeface="Roboto" pitchFamily="2"/>
              </a:rPr>
              <a:t>Writing</a:t>
            </a:r>
            <a:r>
              <a:rPr lang="en-US" sz="1400" b="0" i="0" u="none" strike="noStrike" kern="1200" cap="none" spc="0" baseline="0" dirty="0">
                <a:solidFill>
                  <a:srgbClr val="000000"/>
                </a:solidFill>
                <a:uFillTx/>
                <a:latin typeface="Roboto" pitchFamily="2"/>
                <a:ea typeface="Roboto" pitchFamily="2"/>
                <a:cs typeface="Roboto" pitchFamily="2"/>
              </a:rPr>
              <a:t> </a:t>
            </a:r>
            <a:r>
              <a:rPr lang="en-US" sz="1400" b="1" i="0" u="none" strike="noStrike" kern="1200" cap="none" spc="0" baseline="0" dirty="0">
                <a:solidFill>
                  <a:srgbClr val="000000"/>
                </a:solidFill>
                <a:uFillTx/>
                <a:latin typeface="Roboto" pitchFamily="2"/>
                <a:ea typeface="Roboto" pitchFamily="2"/>
                <a:cs typeface="Roboto" pitchFamily="2"/>
              </a:rPr>
              <a:t>Domain</a:t>
            </a:r>
            <a:endParaRPr lang="en-US" sz="1400" b="0" i="0" u="none" strike="noStrike" kern="1200" cap="none" spc="0" baseline="0" dirty="0">
              <a:solidFill>
                <a:srgbClr val="000000"/>
              </a:solidFill>
              <a:uFillTx/>
              <a:latin typeface="Roboto" pitchFamily="2"/>
              <a:ea typeface="Roboto" pitchFamily="2"/>
              <a:cs typeface="Roboto" pitchFamily="2"/>
            </a:endParaRPr>
          </a:p>
          <a:p>
            <a:pPr marL="914400" marR="0" lvl="2" indent="-228600" algn="l" defTabSz="914400" rtl="0" fontAlgn="auto" hangingPunct="1">
              <a:lnSpc>
                <a:spcPct val="90000"/>
              </a:lnSpc>
              <a:spcBef>
                <a:spcPts val="50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400" b="0" i="0" u="none" strike="noStrike" kern="1200" cap="none" spc="0" baseline="0" dirty="0">
                <a:solidFill>
                  <a:srgbClr val="000000"/>
                </a:solidFill>
                <a:uFillTx/>
                <a:latin typeface="Roboto" pitchFamily="2"/>
                <a:ea typeface="Roboto" pitchFamily="2"/>
                <a:cs typeface="Roboto" pitchFamily="2"/>
              </a:rPr>
              <a:t>Spoken Response/Scribe Accommodation uses a separate test form</a:t>
            </a:r>
            <a:endParaRPr lang="en-US" sz="1400" b="1" i="0" u="none" strike="noStrike" kern="1200" cap="none" spc="0" baseline="0" dirty="0">
              <a:solidFill>
                <a:srgbClr val="0070C0"/>
              </a:solidFill>
              <a:uFillTx/>
              <a:latin typeface="Roboto" pitchFamily="2"/>
              <a:ea typeface="Roboto" pitchFamily="2"/>
              <a:cs typeface="Roboto" pitchFamily="2"/>
            </a:endParaRPr>
          </a:p>
          <a:p>
            <a:pPr marL="914400" marR="0" lvl="2" indent="-228600" algn="l" defTabSz="914400" rtl="0" fontAlgn="auto" hangingPunct="1">
              <a:lnSpc>
                <a:spcPct val="90000"/>
              </a:lnSpc>
              <a:spcBef>
                <a:spcPts val="50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400" b="0" i="0" u="none" strike="noStrike" kern="1200" cap="none" spc="0" baseline="0" dirty="0">
                <a:solidFill>
                  <a:srgbClr val="000000"/>
                </a:solidFill>
                <a:uFillTx/>
                <a:latin typeface="Roboto" pitchFamily="2"/>
                <a:ea typeface="Roboto" pitchFamily="2"/>
                <a:cs typeface="Roboto" pitchFamily="2"/>
              </a:rPr>
              <a:t>Use the “scribe” UAR to request use of </a:t>
            </a:r>
            <a:r>
              <a:rPr lang="en-US" sz="1400" b="1" i="0" u="none" strike="noStrike" kern="1200" cap="none" spc="0" baseline="0" dirty="0">
                <a:solidFill>
                  <a:srgbClr val="000000"/>
                </a:solidFill>
                <a:uFillTx/>
                <a:latin typeface="Roboto" pitchFamily="2"/>
                <a:ea typeface="Roboto" pitchFamily="2"/>
                <a:cs typeface="Roboto" pitchFamily="2"/>
              </a:rPr>
              <a:t>speech-to-text*</a:t>
            </a:r>
            <a:r>
              <a:rPr lang="en-US" sz="1400" b="0" i="0" u="none" strike="noStrike" kern="1200" cap="none" spc="0" baseline="0" dirty="0">
                <a:solidFill>
                  <a:srgbClr val="000000"/>
                </a:solidFill>
                <a:uFillTx/>
                <a:latin typeface="Roboto" pitchFamily="2"/>
                <a:ea typeface="Roboto" pitchFamily="2"/>
                <a:cs typeface="Roboto" pitchFamily="2"/>
              </a:rPr>
              <a:t> or </a:t>
            </a:r>
            <a:r>
              <a:rPr lang="en-US" sz="1400" b="1" i="0" u="none" strike="noStrike" kern="1200" cap="none" spc="0" baseline="0" dirty="0">
                <a:solidFill>
                  <a:srgbClr val="000000"/>
                </a:solidFill>
                <a:uFillTx/>
                <a:latin typeface="Roboto" pitchFamily="2"/>
                <a:ea typeface="Roboto" pitchFamily="2"/>
                <a:cs typeface="Roboto" pitchFamily="2"/>
              </a:rPr>
              <a:t>human scribe</a:t>
            </a:r>
          </a:p>
          <a:p>
            <a:pPr marL="457200" marR="0" lvl="1" indent="-228600" algn="l" defTabSz="914400" rtl="0" fontAlgn="auto" hangingPunct="1">
              <a:lnSpc>
                <a:spcPct val="90000"/>
              </a:lnSpc>
              <a:spcBef>
                <a:spcPts val="50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400" b="1" i="0" u="none" strike="noStrike" kern="1200" cap="none" spc="0" baseline="0" dirty="0">
                <a:solidFill>
                  <a:srgbClr val="000000"/>
                </a:solidFill>
                <a:uFillTx/>
                <a:latin typeface="Roboto" pitchFamily="2"/>
                <a:ea typeface="Roboto" pitchFamily="2"/>
                <a:cs typeface="Roboto" pitchFamily="2"/>
              </a:rPr>
              <a:t>Qualifying students will have an:</a:t>
            </a:r>
          </a:p>
          <a:p>
            <a:pPr marL="914400" marR="0" lvl="2" indent="-228600" algn="l" defTabSz="914400" rtl="0" fontAlgn="auto" hangingPunct="1">
              <a:lnSpc>
                <a:spcPct val="90000"/>
              </a:lnSpc>
              <a:spcBef>
                <a:spcPts val="50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200" b="0" i="0" u="none" strike="noStrike" kern="1200" cap="none" spc="0" baseline="0" dirty="0">
                <a:solidFill>
                  <a:srgbClr val="000000"/>
                </a:solidFill>
                <a:uFillTx/>
                <a:latin typeface="Roboto" pitchFamily="2"/>
                <a:ea typeface="Roboto" pitchFamily="2"/>
                <a:cs typeface="Roboto" pitchFamily="2"/>
              </a:rPr>
              <a:t>IEP/504 due to physical disability or orthopedic impairment; and</a:t>
            </a:r>
          </a:p>
          <a:p>
            <a:pPr marL="914400" marR="0" lvl="2" indent="-228600" algn="l" defTabSz="914400" rtl="0" fontAlgn="auto" hangingPunct="1">
              <a:lnSpc>
                <a:spcPct val="90000"/>
              </a:lnSpc>
              <a:spcBef>
                <a:spcPts val="50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200" b="0" i="0" u="none" strike="noStrike" kern="1200" cap="none" spc="0" baseline="0" dirty="0">
                <a:solidFill>
                  <a:srgbClr val="000000"/>
                </a:solidFill>
                <a:uFillTx/>
                <a:latin typeface="Roboto" pitchFamily="2"/>
                <a:ea typeface="Roboto" pitchFamily="2"/>
                <a:cs typeface="Roboto" pitchFamily="2"/>
              </a:rPr>
              <a:t>Identified disability </a:t>
            </a:r>
            <a:r>
              <a:rPr lang="en-US" sz="1200" b="0" i="1" u="none" strike="noStrike" kern="1200" cap="none" spc="0" baseline="0" dirty="0">
                <a:solidFill>
                  <a:srgbClr val="000000"/>
                </a:solidFill>
                <a:uFillTx/>
                <a:latin typeface="Roboto" pitchFamily="2"/>
                <a:ea typeface="Roboto" pitchFamily="2"/>
                <a:cs typeface="Roboto" pitchFamily="2"/>
              </a:rPr>
              <a:t>must</a:t>
            </a:r>
            <a:r>
              <a:rPr lang="en-US" sz="1200" b="0" i="0" u="none" strike="noStrike" kern="1200" cap="none" spc="0" baseline="0" dirty="0">
                <a:solidFill>
                  <a:srgbClr val="000000"/>
                </a:solidFill>
                <a:uFillTx/>
                <a:latin typeface="Roboto" pitchFamily="2"/>
                <a:ea typeface="Roboto" pitchFamily="2"/>
                <a:cs typeface="Roboto" pitchFamily="2"/>
              </a:rPr>
              <a:t> be connected to the inability to access this domain</a:t>
            </a:r>
            <a:endParaRPr lang="en-US" sz="1200" b="1" i="0" u="none" strike="noStrike" kern="1200" cap="none" spc="0" baseline="30000" dirty="0">
              <a:solidFill>
                <a:srgbClr val="488BC9"/>
              </a:solidFill>
              <a:uFillTx/>
              <a:latin typeface="Roboto" pitchFamily="2"/>
              <a:ea typeface="Roboto" pitchFamily="2"/>
              <a:cs typeface="Roboto" pitchFamily="2"/>
            </a:endParaRPr>
          </a:p>
          <a:p>
            <a:pPr marL="769147" marR="0" lvl="2" indent="-257175" algn="l" defTabSz="914400" rtl="0" fontAlgn="auto" hangingPunct="1">
              <a:lnSpc>
                <a:spcPct val="80000"/>
              </a:lnSpc>
              <a:spcBef>
                <a:spcPts val="500"/>
              </a:spcBef>
              <a:spcAft>
                <a:spcPts val="0"/>
              </a:spcAft>
              <a:buClr>
                <a:srgbClr val="000000"/>
              </a:buClr>
              <a:buSzPts val="1400"/>
              <a:buFont typeface="Arial" pitchFamily="34"/>
              <a:buChar char="•"/>
              <a:tabLst/>
              <a:defRPr sz="1800" b="0" i="0" u="none" strike="noStrike" kern="0" cap="none" spc="0" baseline="0">
                <a:solidFill>
                  <a:srgbClr val="000000"/>
                </a:solidFill>
                <a:uFillTx/>
              </a:defRPr>
            </a:pPr>
            <a:endParaRPr lang="en-US" sz="2600" b="1" i="0" u="none" strike="noStrike" kern="1200" cap="none" spc="0" baseline="30000" dirty="0">
              <a:solidFill>
                <a:srgbClr val="488BC9"/>
              </a:solidFill>
              <a:uFillTx/>
              <a:latin typeface="Roboto" pitchFamily="2"/>
              <a:ea typeface="Roboto" pitchFamily="2"/>
              <a:cs typeface="Roboto" pitchFamily="2"/>
            </a:endParaRPr>
          </a:p>
          <a:p>
            <a:pPr marL="769147" marR="0" lvl="2" indent="-257175" algn="l" defTabSz="914400" rtl="0" fontAlgn="auto" hangingPunct="1">
              <a:lnSpc>
                <a:spcPct val="80000"/>
              </a:lnSpc>
              <a:spcBef>
                <a:spcPts val="500"/>
              </a:spcBef>
              <a:spcAft>
                <a:spcPts val="0"/>
              </a:spcAft>
              <a:buClr>
                <a:srgbClr val="000000"/>
              </a:buClr>
              <a:buSzPts val="1400"/>
              <a:buFont typeface="Arial" pitchFamily="34"/>
              <a:buChar char="•"/>
              <a:tabLst/>
              <a:defRPr sz="1800" b="0" i="0" u="none" strike="noStrike" kern="0" cap="none" spc="0" baseline="0">
                <a:solidFill>
                  <a:srgbClr val="000000"/>
                </a:solidFill>
                <a:uFillTx/>
              </a:defRPr>
            </a:pPr>
            <a:endParaRPr lang="en-US" sz="525" b="1" i="0" u="none" strike="noStrike" kern="1200" cap="none" spc="0" baseline="30000" dirty="0">
              <a:solidFill>
                <a:srgbClr val="488BC9"/>
              </a:solidFill>
              <a:uFillTx/>
              <a:latin typeface="Roboto" pitchFamily="2"/>
              <a:ea typeface="Roboto" pitchFamily="2"/>
              <a:cs typeface="Roboto" pitchFamily="2"/>
            </a:endParaRPr>
          </a:p>
          <a:p>
            <a:pPr marL="769147" marR="0" lvl="2" indent="-257175" algn="l" defTabSz="914400" rtl="0" fontAlgn="auto" hangingPunct="1">
              <a:lnSpc>
                <a:spcPct val="80000"/>
              </a:lnSpc>
              <a:spcBef>
                <a:spcPts val="500"/>
              </a:spcBef>
              <a:spcAft>
                <a:spcPts val="0"/>
              </a:spcAft>
              <a:buClr>
                <a:srgbClr val="000000"/>
              </a:buClr>
              <a:buSzPts val="1400"/>
              <a:buFont typeface="Arial" pitchFamily="34"/>
              <a:buChar char="•"/>
              <a:tabLst/>
              <a:defRPr sz="1800" b="0" i="0" u="none" strike="noStrike" kern="0" cap="none" spc="0" baseline="0">
                <a:solidFill>
                  <a:srgbClr val="000000"/>
                </a:solidFill>
                <a:uFillTx/>
              </a:defRPr>
            </a:pPr>
            <a:endParaRPr lang="en-US" sz="525" b="1" i="0" u="none" strike="noStrike" kern="1200" cap="none" spc="0" baseline="30000" dirty="0">
              <a:solidFill>
                <a:srgbClr val="488BC9"/>
              </a:solidFill>
              <a:uFillTx/>
              <a:latin typeface="Roboto" pitchFamily="2"/>
              <a:ea typeface="Roboto" pitchFamily="2"/>
              <a:cs typeface="Roboto" pitchFamily="2"/>
            </a:endParaRPr>
          </a:p>
          <a:p>
            <a:pPr marL="769147" marR="0" lvl="2" indent="-257175" algn="l" defTabSz="914400" rtl="0" fontAlgn="auto" hangingPunct="1">
              <a:lnSpc>
                <a:spcPct val="80000"/>
              </a:lnSpc>
              <a:spcBef>
                <a:spcPts val="500"/>
              </a:spcBef>
              <a:spcAft>
                <a:spcPts val="0"/>
              </a:spcAft>
              <a:buClr>
                <a:srgbClr val="000000"/>
              </a:buClr>
              <a:buSzPts val="1400"/>
              <a:buFont typeface="Arial" pitchFamily="34"/>
              <a:buChar char="•"/>
              <a:tabLst/>
              <a:defRPr sz="1800" b="0" i="0" u="none" strike="noStrike" kern="0" cap="none" spc="0" baseline="0">
                <a:solidFill>
                  <a:srgbClr val="000000"/>
                </a:solidFill>
                <a:uFillTx/>
              </a:defRPr>
            </a:pPr>
            <a:endParaRPr lang="en-US" sz="525" b="1" i="0" u="none" strike="noStrike" kern="1200" cap="none" spc="0" baseline="30000" dirty="0">
              <a:solidFill>
                <a:srgbClr val="488BC9"/>
              </a:solidFill>
              <a:uFillTx/>
              <a:latin typeface="Roboto" pitchFamily="2"/>
              <a:ea typeface="Roboto" pitchFamily="2"/>
              <a:cs typeface="Roboto" pitchFamily="2"/>
            </a:endParaRPr>
          </a:p>
          <a:p>
            <a:pPr marL="769147" marR="0" lvl="2" indent="-257175" algn="l" defTabSz="914400" rtl="0" fontAlgn="auto" hangingPunct="1">
              <a:lnSpc>
                <a:spcPct val="80000"/>
              </a:lnSpc>
              <a:spcBef>
                <a:spcPts val="500"/>
              </a:spcBef>
              <a:spcAft>
                <a:spcPts val="0"/>
              </a:spcAft>
              <a:buClr>
                <a:srgbClr val="000000"/>
              </a:buClr>
              <a:buSzPts val="1400"/>
              <a:buFont typeface="Arial" pitchFamily="34"/>
              <a:buChar char="•"/>
              <a:tabLst/>
              <a:defRPr sz="1800" b="0" i="0" u="none" strike="noStrike" kern="0" cap="none" spc="0" baseline="0">
                <a:solidFill>
                  <a:srgbClr val="000000"/>
                </a:solidFill>
                <a:uFillTx/>
              </a:defRPr>
            </a:pPr>
            <a:endParaRPr lang="en-US" sz="525" b="1" i="0" u="none" strike="noStrike" kern="1200" cap="none" spc="0" baseline="30000" dirty="0">
              <a:solidFill>
                <a:srgbClr val="488BC9"/>
              </a:solidFill>
              <a:uFillTx/>
              <a:latin typeface="Roboto" pitchFamily="2"/>
              <a:ea typeface="Roboto" pitchFamily="2"/>
              <a:cs typeface="Roboto" pitchFamily="2"/>
            </a:endParaRPr>
          </a:p>
          <a:p>
            <a:pPr marL="769147" marR="0" lvl="2" indent="-257175" algn="l" defTabSz="914400" rtl="0" fontAlgn="auto" hangingPunct="1">
              <a:lnSpc>
                <a:spcPct val="80000"/>
              </a:lnSpc>
              <a:spcBef>
                <a:spcPts val="500"/>
              </a:spcBef>
              <a:spcAft>
                <a:spcPts val="0"/>
              </a:spcAft>
              <a:buClr>
                <a:srgbClr val="000000"/>
              </a:buClr>
              <a:buSzPts val="1400"/>
              <a:buFont typeface="Arial" pitchFamily="34"/>
              <a:buChar char="•"/>
              <a:tabLst/>
              <a:defRPr sz="1800" b="0" i="0" u="none" strike="noStrike" kern="0" cap="none" spc="0" baseline="0">
                <a:solidFill>
                  <a:srgbClr val="000000"/>
                </a:solidFill>
                <a:uFillTx/>
              </a:defRPr>
            </a:pPr>
            <a:endParaRPr lang="en-US" sz="525" b="1" i="0" u="none" strike="noStrike" kern="1200" cap="none" spc="0" baseline="30000" dirty="0">
              <a:solidFill>
                <a:srgbClr val="488BC9"/>
              </a:solidFill>
              <a:uFillTx/>
              <a:latin typeface="Roboto" pitchFamily="2"/>
              <a:ea typeface="Roboto" pitchFamily="2"/>
              <a:cs typeface="Roboto" pitchFamily="2"/>
            </a:endParaRPr>
          </a:p>
          <a:p>
            <a:pPr marL="769147" marR="0" lvl="2" indent="-257175" algn="l" defTabSz="914400" rtl="0" fontAlgn="auto" hangingPunct="1">
              <a:lnSpc>
                <a:spcPct val="80000"/>
              </a:lnSpc>
              <a:spcBef>
                <a:spcPts val="500"/>
              </a:spcBef>
              <a:spcAft>
                <a:spcPts val="0"/>
              </a:spcAft>
              <a:buClr>
                <a:srgbClr val="000000"/>
              </a:buClr>
              <a:buSzPts val="1400"/>
              <a:buFont typeface="Arial" pitchFamily="34"/>
              <a:buChar char="•"/>
              <a:tabLst/>
              <a:defRPr sz="1800" b="0" i="0" u="none" strike="noStrike" kern="0" cap="none" spc="0" baseline="0">
                <a:solidFill>
                  <a:srgbClr val="000000"/>
                </a:solidFill>
                <a:uFillTx/>
              </a:defRPr>
            </a:pPr>
            <a:endParaRPr lang="en-US" sz="525" b="0" i="0" u="none" strike="noStrike" kern="1200" cap="none" spc="0" baseline="0" dirty="0">
              <a:solidFill>
                <a:srgbClr val="000000"/>
              </a:solidFill>
              <a:uFillTx/>
              <a:latin typeface="Roboto" pitchFamily="2"/>
              <a:ea typeface="Roboto" pitchFamily="2"/>
              <a:cs typeface="Roboto" pitchFamily="2"/>
            </a:endParaRPr>
          </a:p>
        </p:txBody>
      </p:sp>
      <p:sp>
        <p:nvSpPr>
          <p:cNvPr id="4" name="TextBox 3">
            <a:extLst>
              <a:ext uri="{FF2B5EF4-FFF2-40B4-BE49-F238E27FC236}">
                <a16:creationId xmlns:a16="http://schemas.microsoft.com/office/drawing/2014/main" id="{697DF175-4A8E-08CA-24B9-F45D6C4DC8E9}"/>
              </a:ext>
            </a:extLst>
          </p:cNvPr>
          <p:cNvSpPr txBox="1"/>
          <p:nvPr/>
        </p:nvSpPr>
        <p:spPr>
          <a:xfrm>
            <a:off x="72310" y="3931691"/>
            <a:ext cx="4028636" cy="961802"/>
          </a:xfrm>
          <a:prstGeom prst="rect">
            <a:avLst/>
          </a:prstGeom>
          <a:solidFill>
            <a:srgbClr val="BC7CE4"/>
          </a:solidFill>
          <a:ln cap="flat">
            <a:noFill/>
          </a:ln>
        </p:spPr>
        <p:txBody>
          <a:bodyPr vert="horz" wrap="square" lIns="91440" tIns="45720" rIns="91440" bIns="45720" anchor="t" anchorCtr="1" compatLnSpc="1">
            <a:spAutoFit/>
          </a:bodyPr>
          <a:lstStyle/>
          <a:p>
            <a:pPr marL="0" marR="0" lvl="3" indent="0" defTabSz="914400" rtl="0" fontAlgn="auto" hangingPunct="1">
              <a:lnSpc>
                <a:spcPct val="120000"/>
              </a:lnSpc>
              <a:spcBef>
                <a:spcPts val="0"/>
              </a:spcBef>
              <a:spcAft>
                <a:spcPts val="0"/>
              </a:spcAft>
              <a:buNone/>
              <a:tabLst/>
              <a:defRPr sz="1800" b="0" i="0" u="none" strike="noStrike" kern="0" cap="none" spc="0" baseline="0">
                <a:solidFill>
                  <a:srgbClr val="000000"/>
                </a:solidFill>
                <a:uFillTx/>
              </a:defRPr>
            </a:pPr>
            <a:r>
              <a:rPr lang="en-US" sz="1200" b="0" i="0" u="none" strike="noStrike" kern="0" cap="none" spc="0" baseline="0" dirty="0">
                <a:solidFill>
                  <a:srgbClr val="000000"/>
                </a:solidFill>
                <a:uFillTx/>
                <a:latin typeface="Roboto" pitchFamily="2"/>
                <a:ea typeface="Roboto" pitchFamily="2"/>
                <a:cs typeface="Roboto" pitchFamily="2"/>
              </a:rPr>
              <a:t>*Technology-Based_Response_Accommodations_Agreement_School-to-District.pdf must be submitted and approved for students requesting STT on WIDA ACCESS</a:t>
            </a:r>
          </a:p>
        </p:txBody>
      </p:sp>
      <p:sp>
        <p:nvSpPr>
          <p:cNvPr id="5" name="Content Placeholder 2">
            <a:extLst>
              <a:ext uri="{FF2B5EF4-FFF2-40B4-BE49-F238E27FC236}">
                <a16:creationId xmlns:a16="http://schemas.microsoft.com/office/drawing/2014/main" id="{964E81D6-1715-0D8D-B147-2FAE964FC04B}"/>
              </a:ext>
            </a:extLst>
          </p:cNvPr>
          <p:cNvSpPr txBox="1"/>
          <p:nvPr/>
        </p:nvSpPr>
        <p:spPr>
          <a:xfrm>
            <a:off x="4163290" y="795116"/>
            <a:ext cx="5071856" cy="2336008"/>
          </a:xfrm>
          <a:prstGeom prst="rect">
            <a:avLst/>
          </a:prstGeom>
          <a:noFill/>
          <a:ln cap="flat">
            <a:noFill/>
          </a:ln>
        </p:spPr>
        <p:txBody>
          <a:bodyPr vert="horz" wrap="square" lIns="91421" tIns="91421" rIns="91421" bIns="91421" anchor="t" anchorCtr="0" compatLnSpc="1">
            <a:normAutofit/>
          </a:bodyPr>
          <a:lstStyle/>
          <a:p>
            <a:pPr marL="228600" marR="0" lvl="0" indent="-228600" algn="l" defTabSz="914400" rtl="0" fontAlgn="auto" hangingPunct="1">
              <a:lnSpc>
                <a:spcPct val="100000"/>
              </a:lnSpc>
              <a:spcBef>
                <a:spcPts val="100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600" b="0" i="0" u="none" strike="noStrike" kern="1200" cap="none" spc="0" baseline="0" dirty="0">
                <a:solidFill>
                  <a:srgbClr val="000000"/>
                </a:solidFill>
                <a:uFillTx/>
                <a:latin typeface="Roboto" pitchFamily="2"/>
                <a:ea typeface="Roboto" pitchFamily="2"/>
                <a:cs typeface="Roboto" pitchFamily="2"/>
              </a:rPr>
              <a:t>CMAS ELA/CSLA </a:t>
            </a:r>
          </a:p>
          <a:p>
            <a:pPr marL="685800" marR="0" lvl="1" indent="-228600" algn="l" defTabSz="914400" rtl="0" fontAlgn="auto" hangingPunct="1">
              <a:lnSpc>
                <a:spcPct val="100000"/>
              </a:lnSpc>
              <a:spcBef>
                <a:spcPts val="50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400" b="0" i="0" u="none" strike="noStrike" kern="1200" cap="none" spc="0" baseline="0" dirty="0">
                <a:solidFill>
                  <a:srgbClr val="000000"/>
                </a:solidFill>
                <a:uFillTx/>
                <a:latin typeface="Roboto" pitchFamily="2"/>
                <a:ea typeface="Roboto" pitchFamily="2"/>
                <a:cs typeface="Roboto" pitchFamily="2"/>
              </a:rPr>
              <a:t>Spoken Response: Human Scribe for ELA/CSLA</a:t>
            </a:r>
          </a:p>
          <a:p>
            <a:pPr marL="685800" marR="0" lvl="1" indent="-228600" algn="l" defTabSz="914400" rtl="0" fontAlgn="auto" hangingPunct="1">
              <a:lnSpc>
                <a:spcPct val="100000"/>
              </a:lnSpc>
              <a:spcBef>
                <a:spcPts val="50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400" b="0" i="0" u="none" strike="noStrike" kern="1200" cap="none" spc="0" baseline="0" dirty="0">
                <a:solidFill>
                  <a:srgbClr val="000000"/>
                </a:solidFill>
                <a:uFillTx/>
                <a:latin typeface="Roboto" pitchFamily="2"/>
                <a:ea typeface="Roboto" pitchFamily="2"/>
                <a:cs typeface="Roboto" pitchFamily="2"/>
              </a:rPr>
              <a:t>Spoken Response: STT for ELA/CSLA – </a:t>
            </a:r>
            <a:r>
              <a:rPr lang="en-US" sz="1400" b="0" i="1" u="none" strike="noStrike" kern="1200" cap="none" spc="0" baseline="0" dirty="0">
                <a:solidFill>
                  <a:srgbClr val="000000"/>
                </a:solidFill>
                <a:uFillTx/>
                <a:latin typeface="Roboto" pitchFamily="2"/>
                <a:ea typeface="Roboto" pitchFamily="2"/>
                <a:cs typeface="Roboto" pitchFamily="2"/>
              </a:rPr>
              <a:t>District-level approval (</a:t>
            </a:r>
            <a:r>
              <a:rPr lang="en-US" sz="1400" b="0" i="0" u="none" strike="noStrike" kern="1200" cap="none" spc="0" baseline="0" dirty="0">
                <a:solidFill>
                  <a:srgbClr val="000000"/>
                </a:solidFill>
                <a:uFillTx/>
                <a:latin typeface="Roboto" pitchFamily="2"/>
                <a:ea typeface="Roboto" pitchFamily="2"/>
                <a:cs typeface="Roboto" pitchFamily="2"/>
              </a:rPr>
              <a:t>under review for state-level approval</a:t>
            </a:r>
            <a:r>
              <a:rPr lang="en-US" sz="1400" b="0" i="1" u="none" strike="noStrike" kern="1200" cap="none" spc="0" baseline="0" dirty="0">
                <a:solidFill>
                  <a:srgbClr val="000000"/>
                </a:solidFill>
                <a:uFillTx/>
                <a:latin typeface="Roboto" pitchFamily="2"/>
                <a:ea typeface="Roboto" pitchFamily="2"/>
                <a:cs typeface="Roboto" pitchFamily="2"/>
              </a:rPr>
              <a:t>)</a:t>
            </a:r>
            <a:endParaRPr lang="en-US" sz="1400" b="0" i="0" u="none" strike="noStrike" kern="1200" cap="none" spc="0" baseline="0" dirty="0">
              <a:solidFill>
                <a:srgbClr val="0070C0"/>
              </a:solidFill>
              <a:uFillTx/>
              <a:latin typeface="Roboto" pitchFamily="2"/>
              <a:ea typeface="Roboto" pitchFamily="2"/>
              <a:cs typeface="Roboto" pitchFamily="2"/>
            </a:endParaRPr>
          </a:p>
          <a:p>
            <a:pPr marL="228600" marR="0" lvl="0" indent="-228600" algn="l" defTabSz="914400" rtl="0" fontAlgn="auto" hangingPunct="1">
              <a:lnSpc>
                <a:spcPct val="100000"/>
              </a:lnSpc>
              <a:spcBef>
                <a:spcPts val="100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600" b="0" i="0" u="none" strike="noStrike" kern="1200" cap="none" spc="0" baseline="0" dirty="0">
                <a:solidFill>
                  <a:srgbClr val="000000"/>
                </a:solidFill>
                <a:uFillTx/>
                <a:latin typeface="Roboto" pitchFamily="2"/>
                <a:ea typeface="Roboto" pitchFamily="2"/>
                <a:cs typeface="Roboto" pitchFamily="2"/>
              </a:rPr>
              <a:t>CMAS Math</a:t>
            </a:r>
          </a:p>
          <a:p>
            <a:pPr marL="685800" marR="0" lvl="1" indent="-228600" algn="l" defTabSz="914400" rtl="0" fontAlgn="auto" hangingPunct="1">
              <a:lnSpc>
                <a:spcPct val="100000"/>
              </a:lnSpc>
              <a:spcBef>
                <a:spcPts val="50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400" b="0" i="0" u="none" strike="noStrike" kern="1200" cap="none" spc="0" baseline="0" dirty="0">
                <a:solidFill>
                  <a:srgbClr val="000000"/>
                </a:solidFill>
                <a:uFillTx/>
                <a:latin typeface="Roboto" pitchFamily="2"/>
                <a:ea typeface="Roboto" pitchFamily="2"/>
                <a:cs typeface="Roboto" pitchFamily="2"/>
              </a:rPr>
              <a:t>Calculator on Non-Calculator Questions</a:t>
            </a:r>
          </a:p>
          <a:p>
            <a:pPr marL="685800" marR="0" lvl="1" indent="-228600" algn="l" defTabSz="914400" rtl="0" fontAlgn="auto" hangingPunct="1">
              <a:lnSpc>
                <a:spcPct val="100000"/>
              </a:lnSpc>
              <a:spcBef>
                <a:spcPts val="50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400" b="0" i="0" u="none" strike="noStrike" kern="1200" cap="none" spc="0" baseline="0" dirty="0">
                <a:solidFill>
                  <a:srgbClr val="000000"/>
                </a:solidFill>
                <a:uFillTx/>
                <a:latin typeface="Roboto" pitchFamily="2"/>
                <a:ea typeface="Roboto" pitchFamily="2"/>
                <a:cs typeface="Roboto" pitchFamily="2"/>
              </a:rPr>
              <a:t>Math Charts/Counters – </a:t>
            </a:r>
            <a:r>
              <a:rPr lang="en-US" sz="1400" b="0" i="1" u="none" strike="noStrike" kern="1200" cap="none" spc="0" baseline="0" dirty="0">
                <a:solidFill>
                  <a:srgbClr val="000000"/>
                </a:solidFill>
                <a:uFillTx/>
                <a:latin typeface="Roboto" pitchFamily="2"/>
                <a:ea typeface="Roboto" pitchFamily="2"/>
                <a:cs typeface="Roboto" pitchFamily="2"/>
              </a:rPr>
              <a:t>District-level approval</a:t>
            </a:r>
          </a:p>
          <a:p>
            <a:pPr marL="0" marR="0" lvl="1" indent="0" algn="l" defTabSz="914400" rtl="0" fontAlgn="auto" hangingPunct="1">
              <a:lnSpc>
                <a:spcPct val="120000"/>
              </a:lnSpc>
              <a:spcBef>
                <a:spcPts val="500"/>
              </a:spcBef>
              <a:spcAft>
                <a:spcPts val="0"/>
              </a:spcAft>
              <a:buNone/>
              <a:tabLst/>
              <a:defRPr sz="1800" b="0" i="0" u="none" strike="noStrike" kern="0" cap="none" spc="0" baseline="0">
                <a:solidFill>
                  <a:srgbClr val="000000"/>
                </a:solidFill>
                <a:uFillTx/>
              </a:defRPr>
            </a:pPr>
            <a:endParaRPr lang="en-US" sz="1600" b="1" i="0" u="none" strike="noStrike" kern="1200" cap="none" spc="0" baseline="30000" dirty="0">
              <a:solidFill>
                <a:srgbClr val="488BC9"/>
              </a:solidFill>
              <a:uFillTx/>
              <a:latin typeface="Roboto" pitchFamily="2"/>
              <a:ea typeface="Roboto" pitchFamily="2"/>
              <a:cs typeface="Roboto" pitchFamily="2"/>
            </a:endParaRPr>
          </a:p>
        </p:txBody>
      </p:sp>
      <p:sp>
        <p:nvSpPr>
          <p:cNvPr id="6" name="Content Placeholder 2">
            <a:extLst>
              <a:ext uri="{FF2B5EF4-FFF2-40B4-BE49-F238E27FC236}">
                <a16:creationId xmlns:a16="http://schemas.microsoft.com/office/drawing/2014/main" id="{27A6995D-0DF1-A693-4FB3-7BDA09824714}"/>
              </a:ext>
            </a:extLst>
          </p:cNvPr>
          <p:cNvSpPr txBox="1"/>
          <p:nvPr/>
        </p:nvSpPr>
        <p:spPr>
          <a:xfrm>
            <a:off x="4249189" y="3131125"/>
            <a:ext cx="4894810" cy="2012374"/>
          </a:xfrm>
          <a:prstGeom prst="rect">
            <a:avLst/>
          </a:prstGeom>
          <a:solidFill>
            <a:srgbClr val="002060"/>
          </a:solidFill>
          <a:ln cap="flat">
            <a:noFill/>
          </a:ln>
        </p:spPr>
        <p:txBody>
          <a:bodyPr vert="horz" wrap="square" lIns="91421" tIns="91421" rIns="91421" bIns="91421" anchor="t" anchorCtr="0" compatLnSpc="1">
            <a:normAutofit/>
          </a:bodyPr>
          <a:lstStyle/>
          <a:p>
            <a:pPr marL="0" marR="0" lvl="0" indent="0" algn="l" defTabSz="914400" rtl="0" fontAlgn="auto" hangingPunct="1">
              <a:lnSpc>
                <a:spcPct val="120000"/>
              </a:lnSpc>
              <a:spcBef>
                <a:spcPts val="1000"/>
              </a:spcBef>
              <a:spcAft>
                <a:spcPts val="0"/>
              </a:spcAft>
              <a:buNone/>
              <a:tabLst/>
              <a:defRPr sz="1800" b="0" i="0" u="none" strike="noStrike" kern="0" cap="none" spc="0" baseline="0">
                <a:solidFill>
                  <a:srgbClr val="000000"/>
                </a:solidFill>
                <a:uFillTx/>
              </a:defRPr>
            </a:pPr>
            <a:r>
              <a:rPr lang="en-US" sz="1600" b="0" i="0" u="none" strike="noStrike" kern="1200" cap="none" spc="0" baseline="0">
                <a:solidFill>
                  <a:srgbClr val="FFFFFF"/>
                </a:solidFill>
                <a:uFillTx/>
                <a:latin typeface="Roboto" pitchFamily="2"/>
                <a:ea typeface="Roboto" pitchFamily="2"/>
                <a:cs typeface="Roboto" pitchFamily="2"/>
              </a:rPr>
              <a:t>Unique Accommodations requiring </a:t>
            </a:r>
            <a:r>
              <a:rPr lang="en-US" sz="1600" b="1" i="1" u="sng" strike="noStrike" kern="1200" cap="none" spc="0" baseline="0">
                <a:solidFill>
                  <a:srgbClr val="FFFFFF"/>
                </a:solidFill>
                <a:uFillTx/>
                <a:latin typeface="Roboto" pitchFamily="2"/>
                <a:ea typeface="Roboto" pitchFamily="2"/>
                <a:cs typeface="Roboto" pitchFamily="2"/>
              </a:rPr>
              <a:t>CDE</a:t>
            </a:r>
            <a:r>
              <a:rPr lang="en-US" sz="1600" b="0" i="1" u="none" strike="noStrike" kern="1200" cap="none" spc="0" baseline="0">
                <a:solidFill>
                  <a:srgbClr val="FFFFFF"/>
                </a:solidFill>
                <a:uFillTx/>
                <a:latin typeface="Roboto" pitchFamily="2"/>
                <a:ea typeface="Roboto" pitchFamily="2"/>
                <a:cs typeface="Roboto" pitchFamily="2"/>
              </a:rPr>
              <a:t>-approval</a:t>
            </a:r>
            <a:r>
              <a:rPr lang="en-US" sz="1600" b="0" i="0" u="none" strike="noStrike" kern="1200" cap="none" spc="0" baseline="0">
                <a:solidFill>
                  <a:srgbClr val="FFFFFF"/>
                </a:solidFill>
                <a:uFillTx/>
                <a:latin typeface="Roboto" pitchFamily="2"/>
                <a:ea typeface="Roboto" pitchFamily="2"/>
                <a:cs typeface="Roboto" pitchFamily="2"/>
              </a:rPr>
              <a:t>:</a:t>
            </a:r>
          </a:p>
          <a:p>
            <a:pPr marL="461964" marR="0" lvl="1" indent="-288922" algn="l" defTabSz="914400" rtl="0" fontAlgn="auto" hangingPunct="1">
              <a:lnSpc>
                <a:spcPct val="120000"/>
              </a:lnSpc>
              <a:spcBef>
                <a:spcPts val="1200"/>
              </a:spcBef>
              <a:spcAft>
                <a:spcPts val="0"/>
              </a:spcAft>
              <a:buClr>
                <a:srgbClr val="FFFFFF"/>
              </a:buClr>
              <a:buSzPct val="100000"/>
              <a:buFont typeface="Arial" pitchFamily="34"/>
              <a:buChar char="•"/>
              <a:tabLst/>
              <a:defRPr sz="1800" b="0" i="0" u="none" strike="noStrike" kern="0" cap="none" spc="0" baseline="0">
                <a:solidFill>
                  <a:srgbClr val="000000"/>
                </a:solidFill>
                <a:uFillTx/>
              </a:defRPr>
            </a:pPr>
            <a:r>
              <a:rPr lang="en-US" sz="1200" b="0" i="0" u="none" strike="noStrike" kern="1200" cap="none" spc="0" baseline="0">
                <a:solidFill>
                  <a:srgbClr val="FFFFFF"/>
                </a:solidFill>
                <a:uFillTx/>
                <a:latin typeface="Roboto" pitchFamily="2"/>
                <a:ea typeface="Roboto" pitchFamily="2"/>
                <a:cs typeface="Roboto" pitchFamily="2"/>
              </a:rPr>
              <a:t>Spoken Response in the Writing Domain for WIDA ACCESS (includes Human Scribe and STT)</a:t>
            </a:r>
          </a:p>
          <a:p>
            <a:pPr marL="461964" marR="0" lvl="1" indent="-288922" algn="l" defTabSz="914400" rtl="0" fontAlgn="auto" hangingPunct="1">
              <a:lnSpc>
                <a:spcPct val="120000"/>
              </a:lnSpc>
              <a:spcBef>
                <a:spcPts val="1200"/>
              </a:spcBef>
              <a:spcAft>
                <a:spcPts val="0"/>
              </a:spcAft>
              <a:buClr>
                <a:srgbClr val="FFFFFF"/>
              </a:buClr>
              <a:buSzPct val="100000"/>
              <a:buFont typeface="Arial" pitchFamily="34"/>
              <a:buChar char="•"/>
              <a:tabLst/>
              <a:defRPr sz="1800" b="0" i="0" u="none" strike="noStrike" kern="0" cap="none" spc="0" baseline="0">
                <a:solidFill>
                  <a:srgbClr val="000000"/>
                </a:solidFill>
                <a:uFillTx/>
              </a:defRPr>
            </a:pPr>
            <a:r>
              <a:rPr lang="en-US" sz="1200" b="0" i="0" u="none" strike="noStrike" kern="1200" cap="none" spc="0" baseline="0">
                <a:solidFill>
                  <a:srgbClr val="FFFFFF"/>
                </a:solidFill>
                <a:uFillTx/>
                <a:latin typeface="Roboto" pitchFamily="2"/>
                <a:ea typeface="Roboto" pitchFamily="2"/>
                <a:cs typeface="Roboto" pitchFamily="2"/>
              </a:rPr>
              <a:t>Spoken Response: Human Scribe for CMAS ELA/CSLA</a:t>
            </a:r>
          </a:p>
          <a:p>
            <a:pPr marL="461964" marR="0" lvl="1" indent="-288922" algn="l" defTabSz="914400" rtl="0" fontAlgn="auto" hangingPunct="1">
              <a:lnSpc>
                <a:spcPct val="120000"/>
              </a:lnSpc>
              <a:spcBef>
                <a:spcPts val="1200"/>
              </a:spcBef>
              <a:spcAft>
                <a:spcPts val="0"/>
              </a:spcAft>
              <a:buClr>
                <a:srgbClr val="FFFFFF"/>
              </a:buClr>
              <a:buSzPct val="100000"/>
              <a:buFont typeface="Arial" pitchFamily="34"/>
              <a:buChar char="•"/>
              <a:tabLst/>
              <a:defRPr sz="1800" b="0" i="0" u="none" strike="noStrike" kern="0" cap="none" spc="0" baseline="0">
                <a:solidFill>
                  <a:srgbClr val="000000"/>
                </a:solidFill>
                <a:uFillTx/>
              </a:defRPr>
            </a:pPr>
            <a:r>
              <a:rPr lang="en-US" sz="1200" b="0" i="0" u="none" strike="noStrike" kern="1200" cap="none" spc="0" baseline="0">
                <a:solidFill>
                  <a:srgbClr val="FFFFFF"/>
                </a:solidFill>
                <a:uFillTx/>
                <a:latin typeface="Roboto" pitchFamily="2"/>
                <a:ea typeface="Roboto" pitchFamily="2"/>
                <a:cs typeface="Roboto" pitchFamily="2"/>
              </a:rPr>
              <a:t>Calculator on Non-Calculator Questions of CMAS Math</a:t>
            </a:r>
            <a:endParaRPr lang="en-US" sz="200" b="0" i="0" u="none" strike="noStrike" kern="1200" cap="none" spc="0" baseline="0">
              <a:solidFill>
                <a:srgbClr val="FFFFFF"/>
              </a:solidFill>
              <a:uFillTx/>
              <a:latin typeface="Roboto" pitchFamily="2"/>
              <a:ea typeface="Roboto" pitchFamily="2"/>
              <a:cs typeface="Roboto" pitchFamily="2"/>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12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871D6-7FD0-6E36-9922-A636012571F9}"/>
              </a:ext>
            </a:extLst>
          </p:cNvPr>
          <p:cNvSpPr txBox="1">
            <a:spLocks noGrp="1"/>
          </p:cNvSpPr>
          <p:nvPr>
            <p:ph type="title"/>
          </p:nvPr>
        </p:nvSpPr>
        <p:spPr/>
        <p:txBody>
          <a:bodyPr/>
          <a:lstStyle/>
          <a:p>
            <a:pPr lvl="0"/>
            <a:r>
              <a:rPr lang="en-US" sz="2800"/>
              <a:t>UARs: Need to Know</a:t>
            </a:r>
          </a:p>
        </p:txBody>
      </p:sp>
      <p:sp>
        <p:nvSpPr>
          <p:cNvPr id="3" name="Content Placeholder 1">
            <a:extLst>
              <a:ext uri="{FF2B5EF4-FFF2-40B4-BE49-F238E27FC236}">
                <a16:creationId xmlns:a16="http://schemas.microsoft.com/office/drawing/2014/main" id="{593EC417-FB11-E6B7-FDD1-FD94A92CB30B}"/>
              </a:ext>
            </a:extLst>
          </p:cNvPr>
          <p:cNvSpPr txBox="1"/>
          <p:nvPr/>
        </p:nvSpPr>
        <p:spPr>
          <a:xfrm>
            <a:off x="102138" y="843497"/>
            <a:ext cx="4569613" cy="3514706"/>
          </a:xfrm>
          <a:prstGeom prst="rect">
            <a:avLst/>
          </a:prstGeom>
          <a:noFill/>
          <a:ln cap="flat">
            <a:noFill/>
          </a:ln>
        </p:spPr>
        <p:txBody>
          <a:bodyPr vert="horz" wrap="square" lIns="91421" tIns="91421" rIns="91421" bIns="91421" anchor="t" anchorCtr="0" compatLnSpc="1">
            <a:normAutofit/>
          </a:bodyPr>
          <a:lstStyle/>
          <a:p>
            <a:pPr marL="228600" marR="0" lvl="0" indent="-228600" algn="l" defTabSz="914400" rtl="0" fontAlgn="auto" hangingPunct="1">
              <a:lnSpc>
                <a:spcPct val="120000"/>
              </a:lnSpc>
              <a:spcBef>
                <a:spcPts val="100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400" b="0" i="0" u="none" strike="noStrike" kern="1200" cap="none" spc="0" baseline="0" dirty="0">
                <a:solidFill>
                  <a:srgbClr val="000000"/>
                </a:solidFill>
                <a:uFillTx/>
                <a:latin typeface="Roboto"/>
                <a:ea typeface="Roboto"/>
                <a:cs typeface="Roboto"/>
              </a:rPr>
              <a:t>UAR Submissions:</a:t>
            </a:r>
          </a:p>
          <a:p>
            <a:pPr marL="685800" marR="0" lvl="1" indent="-228600" algn="l" defTabSz="914400" rtl="0" fontAlgn="auto" hangingPunct="1">
              <a:lnSpc>
                <a:spcPct val="120000"/>
              </a:lnSpc>
              <a:spcBef>
                <a:spcPts val="50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400" b="0" i="0" u="none" strike="noStrike" kern="1200" cap="none" spc="0" baseline="0" dirty="0">
                <a:solidFill>
                  <a:srgbClr val="000000"/>
                </a:solidFill>
                <a:uFillTx/>
                <a:latin typeface="Roboto"/>
                <a:ea typeface="Roboto"/>
                <a:cs typeface="Roboto"/>
              </a:rPr>
              <a:t>Students must have an active IEP/504</a:t>
            </a:r>
          </a:p>
          <a:p>
            <a:pPr marL="685800" marR="0" lvl="1" indent="-228600" algn="l" defTabSz="914400" rtl="0" fontAlgn="auto" hangingPunct="1">
              <a:lnSpc>
                <a:spcPct val="120000"/>
              </a:lnSpc>
              <a:spcBef>
                <a:spcPts val="50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400" b="0" i="0" u="none" strike="noStrike" kern="1200" cap="none" spc="0" baseline="0" dirty="0">
                <a:solidFill>
                  <a:srgbClr val="000000"/>
                </a:solidFill>
                <a:uFillTx/>
                <a:latin typeface="Roboto"/>
                <a:ea typeface="Roboto"/>
                <a:cs typeface="Roboto"/>
              </a:rPr>
              <a:t>The need for unique accommodations is directly connected to the student’s specifically identified disability, which creates an inability for the student to access the standard being assessed or to access the test without risking the validity of the test</a:t>
            </a:r>
          </a:p>
          <a:p>
            <a:pPr marL="685800" marR="0" lvl="1" indent="-228600" algn="l" defTabSz="914400" rtl="0" fontAlgn="auto" hangingPunct="1">
              <a:lnSpc>
                <a:spcPct val="120000"/>
              </a:lnSpc>
              <a:spcBef>
                <a:spcPts val="50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400" b="0" i="0" u="none" strike="noStrike" kern="1200" cap="none" spc="0" baseline="0" dirty="0">
                <a:solidFill>
                  <a:srgbClr val="000000"/>
                </a:solidFill>
                <a:uFillTx/>
                <a:latin typeface="Roboto"/>
                <a:ea typeface="Roboto"/>
                <a:cs typeface="Roboto"/>
              </a:rPr>
              <a:t>Recent data documenting need/use of the accommodation must be submitted</a:t>
            </a:r>
          </a:p>
          <a:p>
            <a:pPr marL="1143000" marR="0" lvl="2" indent="-228600" algn="l" defTabSz="914400" rtl="0" fontAlgn="auto" hangingPunct="1">
              <a:lnSpc>
                <a:spcPct val="120000"/>
              </a:lnSpc>
              <a:spcBef>
                <a:spcPts val="50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400" b="0" i="0" u="none" strike="noStrike" kern="1200" cap="none" spc="0" baseline="0" dirty="0">
                <a:solidFill>
                  <a:srgbClr val="000000"/>
                </a:solidFill>
                <a:uFillTx/>
                <a:latin typeface="Roboto"/>
                <a:ea typeface="Roboto"/>
                <a:cs typeface="Roboto"/>
              </a:rPr>
              <a:t>Evidenced within the current school year</a:t>
            </a:r>
          </a:p>
          <a:p>
            <a:pPr marL="685800" marR="0" lvl="1" indent="-228600" algn="l" defTabSz="914400" rtl="0" fontAlgn="auto" hangingPunct="1">
              <a:lnSpc>
                <a:spcPct val="90000"/>
              </a:lnSpc>
              <a:spcBef>
                <a:spcPts val="500"/>
              </a:spcBef>
              <a:spcAft>
                <a:spcPts val="0"/>
              </a:spcAft>
              <a:buClr>
                <a:srgbClr val="000000"/>
              </a:buClr>
              <a:buSzPts val="1400"/>
              <a:buFont typeface="Arial" pitchFamily="34"/>
              <a:buChar char="•"/>
              <a:tabLst/>
              <a:defRPr sz="1800" b="0" i="0" u="none" strike="noStrike" kern="0" cap="none" spc="0" baseline="0">
                <a:solidFill>
                  <a:srgbClr val="000000"/>
                </a:solidFill>
                <a:uFillTx/>
              </a:defRPr>
            </a:pPr>
            <a:endParaRPr lang="en-US" sz="900" b="1" i="0" u="none" strike="noStrike" kern="1200" cap="none" spc="0" baseline="0" dirty="0">
              <a:solidFill>
                <a:srgbClr val="000000"/>
              </a:solidFill>
              <a:uFillTx/>
              <a:latin typeface="Roboto" pitchFamily="2"/>
              <a:ea typeface="Roboto" pitchFamily="2"/>
              <a:cs typeface="Roboto" pitchFamily="2"/>
            </a:endParaRPr>
          </a:p>
        </p:txBody>
      </p:sp>
      <p:sp>
        <p:nvSpPr>
          <p:cNvPr id="4" name="Content Placeholder 1">
            <a:extLst>
              <a:ext uri="{FF2B5EF4-FFF2-40B4-BE49-F238E27FC236}">
                <a16:creationId xmlns:a16="http://schemas.microsoft.com/office/drawing/2014/main" id="{6AC84B9D-5473-F434-6852-B5FBF40C43A2}"/>
              </a:ext>
            </a:extLst>
          </p:cNvPr>
          <p:cNvSpPr txBox="1"/>
          <p:nvPr/>
        </p:nvSpPr>
        <p:spPr>
          <a:xfrm>
            <a:off x="3974997" y="825694"/>
            <a:ext cx="4976036" cy="3727313"/>
          </a:xfrm>
          <a:prstGeom prst="rect">
            <a:avLst/>
          </a:prstGeom>
          <a:noFill/>
          <a:ln cap="flat">
            <a:noFill/>
          </a:ln>
        </p:spPr>
        <p:txBody>
          <a:bodyPr vert="horz" wrap="square" lIns="91421" tIns="91421" rIns="91421" bIns="91421" anchor="t" anchorCtr="0" compatLnSpc="1">
            <a:normAutofit/>
          </a:bodyPr>
          <a:lstStyle/>
          <a:p>
            <a:pPr marL="685800" marR="0" lvl="1" indent="-228600" algn="l" defTabSz="914400" rtl="0" fontAlgn="auto" hangingPunct="1">
              <a:lnSpc>
                <a:spcPct val="120000"/>
              </a:lnSpc>
              <a:spcBef>
                <a:spcPts val="50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400" b="0" i="0" u="none" strike="noStrike" kern="1200" cap="none" spc="0" baseline="0">
                <a:solidFill>
                  <a:srgbClr val="000000"/>
                </a:solidFill>
                <a:uFillTx/>
                <a:latin typeface="Roboto" pitchFamily="2"/>
                <a:ea typeface="Roboto" pitchFamily="2"/>
                <a:cs typeface="Roboto" pitchFamily="2"/>
              </a:rPr>
              <a:t>Spoken Response UARs:</a:t>
            </a:r>
          </a:p>
          <a:p>
            <a:pPr marL="1143000" marR="0" lvl="2" indent="-228600" algn="l" defTabSz="914400" rtl="0" fontAlgn="auto" hangingPunct="1">
              <a:lnSpc>
                <a:spcPct val="120000"/>
              </a:lnSpc>
              <a:spcBef>
                <a:spcPts val="50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400" b="0" i="0" u="none" strike="noStrike" kern="1200" cap="none" spc="0" baseline="0">
                <a:solidFill>
                  <a:srgbClr val="000000"/>
                </a:solidFill>
                <a:uFillTx/>
                <a:latin typeface="Roboto" pitchFamily="2"/>
                <a:ea typeface="Roboto" pitchFamily="2"/>
                <a:cs typeface="Roboto" pitchFamily="2"/>
              </a:rPr>
              <a:t>Submit a sample of the student’s handwriting without support (PBT only)</a:t>
            </a:r>
          </a:p>
          <a:p>
            <a:pPr marL="1600200" marR="0" lvl="3" indent="-228600" algn="l" defTabSz="914400" rtl="0" fontAlgn="auto" hangingPunct="1">
              <a:lnSpc>
                <a:spcPct val="120000"/>
              </a:lnSpc>
              <a:spcBef>
                <a:spcPts val="50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400" b="0" i="0" u="none" strike="noStrike" kern="1200" cap="none" spc="0" baseline="0">
                <a:solidFill>
                  <a:srgbClr val="000000"/>
                </a:solidFill>
                <a:uFillTx/>
                <a:latin typeface="Roboto" pitchFamily="2"/>
                <a:ea typeface="Roboto" pitchFamily="2"/>
                <a:cs typeface="Roboto" pitchFamily="2"/>
              </a:rPr>
              <a:t>Include time to complete sample</a:t>
            </a:r>
          </a:p>
          <a:p>
            <a:pPr marL="1143000" marR="0" lvl="2" indent="-228600" algn="l" defTabSz="914400" rtl="0" fontAlgn="auto" hangingPunct="1">
              <a:lnSpc>
                <a:spcPct val="120000"/>
              </a:lnSpc>
              <a:spcBef>
                <a:spcPts val="50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400" b="0" i="0" u="none" strike="noStrike" kern="1200" cap="none" spc="0" baseline="0">
                <a:solidFill>
                  <a:srgbClr val="000000"/>
                </a:solidFill>
                <a:uFillTx/>
                <a:latin typeface="Roboto" pitchFamily="2"/>
                <a:ea typeface="Roboto" pitchFamily="2"/>
                <a:cs typeface="Roboto" pitchFamily="2"/>
              </a:rPr>
              <a:t>Submit a sample of the student’s typing/keyboarding without accommodation support</a:t>
            </a:r>
          </a:p>
          <a:p>
            <a:pPr marL="1600200" marR="0" lvl="3" indent="-228600" algn="l" defTabSz="914400" rtl="0" fontAlgn="auto" hangingPunct="1">
              <a:lnSpc>
                <a:spcPct val="120000"/>
              </a:lnSpc>
              <a:spcBef>
                <a:spcPts val="50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400" b="0" i="0" u="none" strike="noStrike" kern="1200" cap="none" spc="0" baseline="0">
                <a:solidFill>
                  <a:srgbClr val="000000"/>
                </a:solidFill>
                <a:uFillTx/>
                <a:latin typeface="Roboto" pitchFamily="2"/>
                <a:ea typeface="Roboto" pitchFamily="2"/>
                <a:cs typeface="Roboto" pitchFamily="2"/>
              </a:rPr>
              <a:t>Include time to complete sample</a:t>
            </a:r>
          </a:p>
          <a:p>
            <a:pPr marL="1143000" marR="0" lvl="2" indent="-228600" algn="l" defTabSz="914400" rtl="0" fontAlgn="auto" hangingPunct="1">
              <a:lnSpc>
                <a:spcPct val="120000"/>
              </a:lnSpc>
              <a:spcBef>
                <a:spcPts val="50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400" b="0" i="0" u="none" strike="noStrike" kern="1200" cap="none" spc="0" baseline="0">
                <a:solidFill>
                  <a:srgbClr val="000000"/>
                </a:solidFill>
                <a:uFillTx/>
                <a:latin typeface="Roboto" pitchFamily="2"/>
                <a:ea typeface="Roboto" pitchFamily="2"/>
                <a:cs typeface="Roboto" pitchFamily="2"/>
              </a:rPr>
              <a:t>Students with a physical disability or orthopedic impairment that significantly limits or prevents the student from writing or typing</a:t>
            </a:r>
          </a:p>
          <a:p>
            <a:pPr marL="685800" marR="0" lvl="1" indent="-228600" algn="l" defTabSz="914400" rtl="0" fontAlgn="auto" hangingPunct="1">
              <a:lnSpc>
                <a:spcPct val="90000"/>
              </a:lnSpc>
              <a:spcBef>
                <a:spcPts val="500"/>
              </a:spcBef>
              <a:spcAft>
                <a:spcPts val="0"/>
              </a:spcAft>
              <a:buClr>
                <a:srgbClr val="000000"/>
              </a:buClr>
              <a:buSzPts val="1400"/>
              <a:buFont typeface="Arial" pitchFamily="34"/>
              <a:buChar char="•"/>
              <a:tabLst/>
              <a:defRPr sz="1800" b="0" i="0" u="none" strike="noStrike" kern="0" cap="none" spc="0" baseline="0">
                <a:solidFill>
                  <a:srgbClr val="000000"/>
                </a:solidFill>
                <a:uFillTx/>
              </a:defRPr>
            </a:pPr>
            <a:endParaRPr lang="en-US" sz="1000" b="1" i="0" u="none" strike="noStrike" kern="1200" cap="none" spc="0" baseline="0">
              <a:solidFill>
                <a:srgbClr val="000000"/>
              </a:solidFill>
              <a:uFillTx/>
              <a:latin typeface="Roboto" pitchFamily="2"/>
              <a:ea typeface="Roboto" pitchFamily="2"/>
              <a:cs typeface="Roboto" pitchFamily="2"/>
            </a:endParaRPr>
          </a:p>
        </p:txBody>
      </p:sp>
      <p:sp>
        <p:nvSpPr>
          <p:cNvPr id="5" name="Content Placeholder 1">
            <a:extLst>
              <a:ext uri="{FF2B5EF4-FFF2-40B4-BE49-F238E27FC236}">
                <a16:creationId xmlns:a16="http://schemas.microsoft.com/office/drawing/2014/main" id="{09A074B7-0252-CE2E-2B66-C11766D22D6B}"/>
              </a:ext>
            </a:extLst>
          </p:cNvPr>
          <p:cNvSpPr txBox="1"/>
          <p:nvPr/>
        </p:nvSpPr>
        <p:spPr>
          <a:xfrm>
            <a:off x="1262612" y="4138912"/>
            <a:ext cx="6618765" cy="913138"/>
          </a:xfrm>
          <a:prstGeom prst="rect">
            <a:avLst/>
          </a:prstGeom>
          <a:solidFill>
            <a:srgbClr val="002060"/>
          </a:solidFill>
          <a:ln cap="flat">
            <a:noFill/>
          </a:ln>
        </p:spPr>
        <p:txBody>
          <a:bodyPr vert="horz" wrap="square" lIns="91421" tIns="91421" rIns="91421" bIns="91421" anchor="t" anchorCtr="1" compatLnSpc="1">
            <a:noAutofit/>
          </a:bodyPr>
          <a:lstStyle/>
          <a:p>
            <a:pPr marL="0" marR="0" lvl="1" indent="0" algn="ctr" defTabSz="914400" rtl="0" fontAlgn="auto" hangingPunct="1">
              <a:lnSpc>
                <a:spcPct val="90000"/>
              </a:lnSpc>
              <a:spcBef>
                <a:spcPts val="500"/>
              </a:spcBef>
              <a:spcAft>
                <a:spcPts val="0"/>
              </a:spcAft>
              <a:buNone/>
              <a:tabLst/>
              <a:defRPr sz="1800" b="0" i="0" u="none" strike="noStrike" kern="0" cap="none" spc="0" baseline="0">
                <a:solidFill>
                  <a:srgbClr val="000000"/>
                </a:solidFill>
                <a:uFillTx/>
              </a:defRPr>
            </a:pPr>
            <a:r>
              <a:rPr lang="en-US" sz="1400" b="0" i="0" u="none" strike="noStrike" kern="1200" cap="none" spc="0" baseline="0" dirty="0">
                <a:solidFill>
                  <a:srgbClr val="EEEEEE"/>
                </a:solidFill>
                <a:uFillTx/>
                <a:latin typeface="Roboto"/>
                <a:ea typeface="Roboto"/>
                <a:cs typeface="Roboto"/>
              </a:rPr>
              <a:t>Completed UARs must be signed by the SAC and submitted to CSI by:</a:t>
            </a:r>
          </a:p>
          <a:p>
            <a:pPr marL="0" marR="0" lvl="1" indent="0" algn="ctr" defTabSz="914400" rtl="0" fontAlgn="auto" hangingPunct="1">
              <a:lnSpc>
                <a:spcPct val="90000"/>
              </a:lnSpc>
              <a:spcBef>
                <a:spcPts val="500"/>
              </a:spcBef>
              <a:spcAft>
                <a:spcPts val="0"/>
              </a:spcAft>
              <a:buNone/>
              <a:tabLst/>
              <a:defRPr sz="1800" b="0" i="0" u="none" strike="noStrike" kern="0" cap="none" spc="0" baseline="0">
                <a:solidFill>
                  <a:srgbClr val="000000"/>
                </a:solidFill>
                <a:uFillTx/>
              </a:defRPr>
            </a:pPr>
            <a:r>
              <a:rPr lang="en-US" sz="1400" b="1" i="1" u="sng" strike="noStrike" kern="1200" cap="none" spc="0" baseline="0" dirty="0">
                <a:solidFill>
                  <a:srgbClr val="31EBFF"/>
                </a:solidFill>
                <a:uFillTx/>
                <a:latin typeface="Roboto"/>
                <a:ea typeface="Roboto"/>
                <a:cs typeface="Roboto"/>
              </a:rPr>
              <a:t>November 20</a:t>
            </a:r>
            <a:r>
              <a:rPr lang="en-US" sz="1400" b="0" i="0" u="none" strike="noStrike" kern="1200" cap="none" spc="0" baseline="0" dirty="0">
                <a:solidFill>
                  <a:srgbClr val="EEEEEE"/>
                </a:solidFill>
                <a:uFillTx/>
                <a:latin typeface="Roboto"/>
                <a:ea typeface="Roboto"/>
                <a:cs typeface="Roboto"/>
              </a:rPr>
              <a:t> for WIDA ACCESS and CMAS</a:t>
            </a:r>
            <a:endParaRPr lang="en-US" sz="1400" b="1" i="0" u="none" strike="noStrike" kern="1200" cap="none" spc="0" baseline="0" dirty="0">
              <a:solidFill>
                <a:srgbClr val="EEEEEE"/>
              </a:solidFill>
              <a:uFillTx/>
              <a:latin typeface="Roboto"/>
              <a:ea typeface="Roboto"/>
              <a:cs typeface="Roboto"/>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12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D22E4-9C24-E777-6F8D-E30D3B12B837}"/>
              </a:ext>
            </a:extLst>
          </p:cNvPr>
          <p:cNvSpPr txBox="1">
            <a:spLocks noGrp="1"/>
          </p:cNvSpPr>
          <p:nvPr>
            <p:ph type="title"/>
          </p:nvPr>
        </p:nvSpPr>
        <p:spPr/>
        <p:txBody>
          <a:bodyPr/>
          <a:lstStyle/>
          <a:p>
            <a:pPr lvl="0"/>
            <a:r>
              <a:rPr lang="en-US" sz="2800"/>
              <a:t>UAR Submission Process</a:t>
            </a:r>
          </a:p>
        </p:txBody>
      </p:sp>
      <p:sp>
        <p:nvSpPr>
          <p:cNvPr id="3" name="Content Placeholder 2">
            <a:extLst>
              <a:ext uri="{FF2B5EF4-FFF2-40B4-BE49-F238E27FC236}">
                <a16:creationId xmlns:a16="http://schemas.microsoft.com/office/drawing/2014/main" id="{2BED1593-1AB9-E0D0-C2E4-EA6F7B62D119}"/>
              </a:ext>
            </a:extLst>
          </p:cNvPr>
          <p:cNvSpPr txBox="1"/>
          <p:nvPr/>
        </p:nvSpPr>
        <p:spPr>
          <a:xfrm>
            <a:off x="217965" y="901049"/>
            <a:ext cx="8867549" cy="3045710"/>
          </a:xfrm>
          <a:prstGeom prst="rect">
            <a:avLst/>
          </a:prstGeom>
          <a:noFill/>
          <a:ln cap="flat">
            <a:noFill/>
          </a:ln>
        </p:spPr>
        <p:txBody>
          <a:bodyPr vert="horz" wrap="square" lIns="91421" tIns="91421" rIns="91421" bIns="91421" anchor="t" anchorCtr="0" compatLnSpc="1">
            <a:noAutofit/>
          </a:bodyPr>
          <a:lstStyle/>
          <a:p>
            <a:pPr marL="342900" marR="0" lvl="0" indent="-342900" algn="l" defTabSz="914400" rtl="0" fontAlgn="auto" hangingPunct="1">
              <a:lnSpc>
                <a:spcPct val="120000"/>
              </a:lnSpc>
              <a:spcBef>
                <a:spcPts val="0"/>
              </a:spcBef>
              <a:spcAft>
                <a:spcPts val="0"/>
              </a:spcAft>
              <a:buClr>
                <a:srgbClr val="000000"/>
              </a:buClr>
              <a:buSzPts val="1600"/>
              <a:buFont typeface="Roboto"/>
              <a:buAutoNum type="arabicPeriod"/>
              <a:tabLst/>
              <a:defRPr sz="1800" b="0" i="0" u="none" strike="noStrike" kern="0" cap="none" spc="0" baseline="0">
                <a:solidFill>
                  <a:srgbClr val="000000"/>
                </a:solidFill>
                <a:uFillTx/>
              </a:defRPr>
            </a:pPr>
            <a:r>
              <a:rPr lang="en-US" sz="1400" b="0" i="0" u="none" strike="noStrike" kern="0" cap="none" spc="0" baseline="0" dirty="0">
                <a:solidFill>
                  <a:srgbClr val="000000"/>
                </a:solidFill>
                <a:uFillTx/>
                <a:latin typeface="Roboto"/>
                <a:ea typeface="Roboto"/>
                <a:cs typeface="Roboto"/>
              </a:rPr>
              <a:t>Download the Guidance Documents and UAR Forms from </a:t>
            </a:r>
            <a:r>
              <a:rPr lang="en-US" sz="1400" b="0" i="0" u="none" strike="noStrike" kern="0" cap="none" spc="0" baseline="0" dirty="0" err="1">
                <a:solidFill>
                  <a:srgbClr val="000000"/>
                </a:solidFill>
                <a:uFillTx/>
                <a:latin typeface="Roboto"/>
                <a:ea typeface="Roboto"/>
                <a:cs typeface="Roboto"/>
              </a:rPr>
              <a:t>GDrive</a:t>
            </a:r>
            <a:r>
              <a:rPr lang="en-US" sz="1400" b="0" i="0" u="none" strike="noStrike" kern="0" cap="none" spc="0" baseline="0" dirty="0">
                <a:solidFill>
                  <a:srgbClr val="000000"/>
                </a:solidFill>
                <a:uFillTx/>
                <a:latin typeface="Roboto"/>
                <a:ea typeface="Roboto"/>
                <a:cs typeface="Roboto"/>
              </a:rPr>
              <a:t> Guidance &amp; Forms folder</a:t>
            </a:r>
          </a:p>
          <a:p>
            <a:pPr marL="342900" marR="0" lvl="0" indent="-342900" algn="l" defTabSz="914400" rtl="0" fontAlgn="auto" hangingPunct="1">
              <a:lnSpc>
                <a:spcPct val="120000"/>
              </a:lnSpc>
              <a:spcBef>
                <a:spcPts val="0"/>
              </a:spcBef>
              <a:spcAft>
                <a:spcPts val="0"/>
              </a:spcAft>
              <a:buClr>
                <a:srgbClr val="000000"/>
              </a:buClr>
              <a:buSzPts val="1600"/>
              <a:buFont typeface="Roboto"/>
              <a:buAutoNum type="arabicPeriod" startAt="2"/>
              <a:tabLst/>
              <a:defRPr sz="1800" b="0" i="0" u="none" strike="noStrike" kern="0" cap="none" spc="0" baseline="0">
                <a:solidFill>
                  <a:srgbClr val="000000"/>
                </a:solidFill>
                <a:uFillTx/>
              </a:defRPr>
            </a:pPr>
            <a:r>
              <a:rPr lang="en-US" sz="1400" b="0" i="0" u="none" strike="noStrike" kern="0" cap="none" spc="0" baseline="0" dirty="0">
                <a:solidFill>
                  <a:srgbClr val="000000"/>
                </a:solidFill>
                <a:uFillTx/>
                <a:latin typeface="Roboto"/>
                <a:ea typeface="Roboto"/>
                <a:cs typeface="Roboto"/>
              </a:rPr>
              <a:t>Complete the UAR form for each student for each required unique accommodation</a:t>
            </a:r>
          </a:p>
          <a:p>
            <a:pPr marL="342900" marR="0" lvl="0" indent="-342900" algn="l" defTabSz="914400" rtl="0" fontAlgn="auto" hangingPunct="1">
              <a:lnSpc>
                <a:spcPct val="120000"/>
              </a:lnSpc>
              <a:spcBef>
                <a:spcPts val="0"/>
              </a:spcBef>
              <a:spcAft>
                <a:spcPts val="0"/>
              </a:spcAft>
              <a:buClr>
                <a:srgbClr val="000000"/>
              </a:buClr>
              <a:buSzPts val="1600"/>
              <a:buFont typeface="Roboto"/>
              <a:buAutoNum type="arabicPeriod" startAt="2"/>
              <a:tabLst/>
              <a:defRPr sz="1800" b="0" i="0" u="none" strike="noStrike" kern="0" cap="none" spc="0" baseline="0">
                <a:solidFill>
                  <a:srgbClr val="000000"/>
                </a:solidFill>
                <a:uFillTx/>
              </a:defRPr>
            </a:pPr>
            <a:r>
              <a:rPr lang="en-US" sz="1400" b="0" i="0" u="none" strike="noStrike" kern="0" cap="none" spc="0" baseline="0" dirty="0">
                <a:solidFill>
                  <a:srgbClr val="000000"/>
                </a:solidFill>
                <a:uFillTx/>
                <a:latin typeface="Roboto"/>
                <a:ea typeface="Roboto"/>
                <a:cs typeface="Roboto"/>
              </a:rPr>
              <a:t>Upload the completed UAR forms, and the supporting documentation into </a:t>
            </a:r>
            <a:r>
              <a:rPr lang="en-US" sz="1400" b="0" i="0" u="none" strike="noStrike" kern="0" cap="none" spc="0" baseline="0" dirty="0" err="1">
                <a:solidFill>
                  <a:srgbClr val="000000"/>
                </a:solidFill>
                <a:uFillTx/>
                <a:latin typeface="Roboto"/>
                <a:ea typeface="Roboto"/>
                <a:cs typeface="Roboto"/>
              </a:rPr>
              <a:t>GDrive</a:t>
            </a:r>
            <a:r>
              <a:rPr lang="en-US" sz="1400" b="0" i="0" u="none" strike="noStrike" kern="0" cap="none" spc="0" baseline="0" dirty="0">
                <a:solidFill>
                  <a:srgbClr val="000000"/>
                </a:solidFill>
                <a:uFillTx/>
                <a:latin typeface="Roboto"/>
                <a:ea typeface="Roboto"/>
                <a:cs typeface="Roboto"/>
              </a:rPr>
              <a:t> UAR folder for the appropriate assessment</a:t>
            </a:r>
          </a:p>
          <a:p>
            <a:pPr marL="342900" marR="0" lvl="0" indent="-342900" algn="l" defTabSz="914400" rtl="0" fontAlgn="auto" hangingPunct="1">
              <a:lnSpc>
                <a:spcPct val="120000"/>
              </a:lnSpc>
              <a:spcBef>
                <a:spcPts val="0"/>
              </a:spcBef>
              <a:spcAft>
                <a:spcPts val="0"/>
              </a:spcAft>
              <a:buClr>
                <a:srgbClr val="000000"/>
              </a:buClr>
              <a:buSzPts val="1600"/>
              <a:buFont typeface="Roboto"/>
              <a:buAutoNum type="arabicPeriod" startAt="5"/>
              <a:tabLst/>
              <a:defRPr sz="1800" b="0" i="0" u="none" strike="noStrike" kern="0" cap="none" spc="0" baseline="0">
                <a:solidFill>
                  <a:srgbClr val="000000"/>
                </a:solidFill>
                <a:uFillTx/>
              </a:defRPr>
            </a:pPr>
            <a:r>
              <a:rPr lang="en-US" sz="1400" b="0" i="0" u="none" strike="noStrike" kern="0" cap="none" spc="0" baseline="0" dirty="0">
                <a:solidFill>
                  <a:srgbClr val="000000"/>
                </a:solidFill>
                <a:uFillTx/>
                <a:latin typeface="Roboto"/>
                <a:ea typeface="Roboto"/>
                <a:cs typeface="Roboto"/>
              </a:rPr>
              <a:t>Email </a:t>
            </a:r>
            <a:r>
              <a:rPr lang="en-US" sz="1400" kern="0" dirty="0">
                <a:solidFill>
                  <a:srgbClr val="000000"/>
                </a:solidFill>
                <a:latin typeface="Roboto"/>
                <a:ea typeface="Roboto"/>
                <a:cs typeface="Roboto"/>
                <a:hlinkClick r:id="rId2"/>
              </a:rPr>
              <a:t>KaliWinn@csi.state.co.us</a:t>
            </a:r>
            <a:r>
              <a:rPr lang="en-US" sz="1400" kern="0" dirty="0">
                <a:solidFill>
                  <a:srgbClr val="000000"/>
                </a:solidFill>
                <a:latin typeface="Roboto"/>
                <a:ea typeface="Roboto"/>
                <a:cs typeface="Roboto"/>
              </a:rPr>
              <a:t> </a:t>
            </a:r>
            <a:r>
              <a:rPr lang="en-US" sz="1400" b="0" i="0" u="none" strike="noStrike" kern="0" cap="none" spc="0" baseline="0" dirty="0">
                <a:solidFill>
                  <a:srgbClr val="000000"/>
                </a:solidFill>
                <a:uFillTx/>
                <a:latin typeface="Roboto"/>
                <a:ea typeface="Roboto"/>
                <a:cs typeface="Roboto"/>
              </a:rPr>
              <a:t>to let CSI know the UARs are ready for review</a:t>
            </a:r>
          </a:p>
          <a:p>
            <a:pPr marL="914400" marR="0" lvl="1" indent="-317497" algn="l" defTabSz="914400" rtl="0" fontAlgn="auto" hangingPunct="1">
              <a:lnSpc>
                <a:spcPct val="120000"/>
              </a:lnSpc>
              <a:spcBef>
                <a:spcPts val="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400" b="0" i="0" u="none" strike="noStrike" kern="0" cap="none" spc="0" baseline="0" dirty="0">
                <a:solidFill>
                  <a:srgbClr val="000000"/>
                </a:solidFill>
                <a:uFillTx/>
                <a:latin typeface="Roboto"/>
                <a:ea typeface="Roboto"/>
                <a:cs typeface="Roboto"/>
              </a:rPr>
              <a:t>Do NOT send any PII through email</a:t>
            </a:r>
            <a:endParaRPr lang="en-US" sz="1100" b="0" i="0" u="none" strike="noStrike" kern="0" cap="none" spc="0" baseline="0" dirty="0">
              <a:solidFill>
                <a:srgbClr val="000000"/>
              </a:solidFill>
              <a:uFillTx/>
              <a:latin typeface="Roboto"/>
              <a:ea typeface="Roboto"/>
              <a:cs typeface="Roboto"/>
            </a:endParaRPr>
          </a:p>
        </p:txBody>
      </p:sp>
      <p:pic>
        <p:nvPicPr>
          <p:cNvPr id="4" name="Picture 5" descr="Screen shot of UAR Spreadsheet.">
            <a:extLst>
              <a:ext uri="{FF2B5EF4-FFF2-40B4-BE49-F238E27FC236}">
                <a16:creationId xmlns:a16="http://schemas.microsoft.com/office/drawing/2014/main" id="{E9B60091-B3BE-2D8F-54CB-A15055D5CABC}"/>
              </a:ext>
            </a:extLst>
          </p:cNvPr>
          <p:cNvPicPr>
            <a:picLocks noChangeAspect="1"/>
          </p:cNvPicPr>
          <p:nvPr/>
        </p:nvPicPr>
        <p:blipFill>
          <a:blip r:embed="rId3"/>
          <a:stretch>
            <a:fillRect/>
          </a:stretch>
        </p:blipFill>
        <p:spPr>
          <a:xfrm>
            <a:off x="58475" y="3716862"/>
            <a:ext cx="9032360" cy="1051175"/>
          </a:xfrm>
          <a:prstGeom prst="rect">
            <a:avLst/>
          </a:prstGeom>
          <a:noFill/>
          <a:ln cap="flat">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name="Slide19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417C2-59C8-5342-A15E-827EEACDDC41}"/>
              </a:ext>
            </a:extLst>
          </p:cNvPr>
          <p:cNvSpPr txBox="1">
            <a:spLocks noGrp="1"/>
          </p:cNvSpPr>
          <p:nvPr>
            <p:ph type="title"/>
          </p:nvPr>
        </p:nvSpPr>
        <p:spPr/>
        <p:txBody>
          <a:bodyPr/>
          <a:lstStyle/>
          <a:p>
            <a:pPr lvl="0"/>
            <a:r>
              <a:rPr lang="en-US" sz="2800" dirty="0"/>
              <a:t>UAR Deadlines WIDA ACCESS &amp; CMAS</a:t>
            </a:r>
          </a:p>
        </p:txBody>
      </p:sp>
      <p:sp>
        <p:nvSpPr>
          <p:cNvPr id="3" name="Text Placeholder 2">
            <a:extLst>
              <a:ext uri="{FF2B5EF4-FFF2-40B4-BE49-F238E27FC236}">
                <a16:creationId xmlns:a16="http://schemas.microsoft.com/office/drawing/2014/main" id="{0F1DA676-5EAD-E48D-B5DA-5FB7E1C7A566}"/>
              </a:ext>
            </a:extLst>
          </p:cNvPr>
          <p:cNvSpPr txBox="1">
            <a:spLocks noGrp="1"/>
          </p:cNvSpPr>
          <p:nvPr>
            <p:ph type="body" idx="4294967295"/>
          </p:nvPr>
        </p:nvSpPr>
        <p:spPr>
          <a:xfrm>
            <a:off x="311700" y="1002702"/>
            <a:ext cx="8463590" cy="3879013"/>
          </a:xfrm>
        </p:spPr>
        <p:txBody>
          <a:bodyPr>
            <a:noAutofit/>
          </a:bodyPr>
          <a:lstStyle/>
          <a:p>
            <a:pPr lvl="0" indent="-330198">
              <a:buClr>
                <a:srgbClr val="000000"/>
              </a:buClr>
              <a:buSzPts val="1600"/>
              <a:buFont typeface="Wingdings" pitchFamily="2"/>
              <a:buChar char="§"/>
            </a:pPr>
            <a:r>
              <a:rPr lang="en-US" sz="1600" dirty="0">
                <a:solidFill>
                  <a:srgbClr val="000000"/>
                </a:solidFill>
                <a:latin typeface="Roboto"/>
                <a:ea typeface="Roboto"/>
                <a:cs typeface="Roboto"/>
              </a:rPr>
              <a:t>CDE Approved UARs due to CSI</a:t>
            </a:r>
          </a:p>
          <a:p>
            <a:pPr marL="914400" lvl="1" indent="-317497">
              <a:lnSpc>
                <a:spcPct val="115000"/>
              </a:lnSpc>
              <a:spcBef>
                <a:spcPts val="0"/>
              </a:spcBef>
              <a:buClr>
                <a:srgbClr val="000000"/>
              </a:buClr>
              <a:buSzPts val="1400"/>
              <a:buFont typeface="Roboto"/>
              <a:buChar char="○"/>
            </a:pPr>
            <a:r>
              <a:rPr lang="en-US" sz="1600" kern="0" dirty="0">
                <a:latin typeface="Roboto"/>
                <a:ea typeface="Roboto"/>
                <a:cs typeface="Roboto"/>
              </a:rPr>
              <a:t> </a:t>
            </a:r>
            <a:r>
              <a:rPr lang="en-US" sz="1600" b="1" kern="0" dirty="0">
                <a:solidFill>
                  <a:srgbClr val="0D5BDC"/>
                </a:solidFill>
                <a:latin typeface="Roboto"/>
                <a:ea typeface="Roboto"/>
                <a:cs typeface="Roboto"/>
              </a:rPr>
              <a:t>November 20</a:t>
            </a:r>
          </a:p>
          <a:p>
            <a:pPr indent="-330198">
              <a:buClr>
                <a:srgbClr val="000000"/>
              </a:buClr>
              <a:buSzPts val="1600"/>
              <a:buFont typeface="Wingdings" pitchFamily="2"/>
              <a:buChar char="§"/>
            </a:pPr>
            <a:r>
              <a:rPr lang="en-US" sz="1600" dirty="0">
                <a:solidFill>
                  <a:srgbClr val="000000"/>
                </a:solidFill>
                <a:latin typeface="Roboto"/>
                <a:ea typeface="Roboto"/>
                <a:cs typeface="Roboto"/>
              </a:rPr>
              <a:t>CSI (District) Approved UARS due to CSI</a:t>
            </a:r>
          </a:p>
          <a:p>
            <a:pPr marL="914400" lvl="1" indent="-317497">
              <a:lnSpc>
                <a:spcPct val="115000"/>
              </a:lnSpc>
              <a:spcBef>
                <a:spcPts val="0"/>
              </a:spcBef>
              <a:buClr>
                <a:srgbClr val="000000"/>
              </a:buClr>
              <a:buSzPts val="1400"/>
              <a:buFont typeface="Roboto"/>
              <a:buChar char="○"/>
            </a:pPr>
            <a:r>
              <a:rPr lang="en-US" sz="1600" b="1" kern="0" dirty="0">
                <a:solidFill>
                  <a:srgbClr val="0D5BDC"/>
                </a:solidFill>
                <a:latin typeface="Roboto"/>
                <a:ea typeface="Roboto"/>
                <a:cs typeface="Roboto"/>
              </a:rPr>
              <a:t>December 4</a:t>
            </a:r>
          </a:p>
          <a:p>
            <a:pPr lvl="0" indent="-330198">
              <a:buClr>
                <a:srgbClr val="000000"/>
              </a:buClr>
              <a:buSzPts val="1600"/>
              <a:buFont typeface="Wingdings" pitchFamily="2"/>
              <a:buChar char="§"/>
            </a:pPr>
            <a:r>
              <a:rPr lang="en-US" sz="1600" dirty="0">
                <a:solidFill>
                  <a:srgbClr val="000000"/>
                </a:solidFill>
                <a:latin typeface="Roboto"/>
                <a:ea typeface="Roboto"/>
                <a:cs typeface="Roboto"/>
              </a:rPr>
              <a:t>Technology-Based Response Accommodations Agreement and supporting documentation due to CSI</a:t>
            </a:r>
          </a:p>
          <a:p>
            <a:pPr marL="914400" lvl="1" indent="-317497">
              <a:lnSpc>
                <a:spcPct val="115000"/>
              </a:lnSpc>
              <a:spcBef>
                <a:spcPts val="0"/>
              </a:spcBef>
              <a:buClr>
                <a:srgbClr val="000000"/>
              </a:buClr>
              <a:buSzPts val="1400"/>
              <a:buFont typeface="Roboto"/>
              <a:buChar char="○"/>
            </a:pPr>
            <a:r>
              <a:rPr lang="en-US" sz="1600" b="1" kern="0" dirty="0">
                <a:solidFill>
                  <a:srgbClr val="0D5BDC"/>
                </a:solidFill>
                <a:latin typeface="Roboto"/>
                <a:ea typeface="Roboto"/>
                <a:cs typeface="Roboto"/>
              </a:rPr>
              <a:t>December 11</a:t>
            </a:r>
          </a:p>
          <a:p>
            <a:pPr lvl="0" indent="-330198">
              <a:buClr>
                <a:srgbClr val="000000"/>
              </a:buClr>
              <a:buSzPts val="1600"/>
              <a:buFont typeface="Wingdings" pitchFamily="2"/>
              <a:buChar char="§"/>
            </a:pPr>
            <a:r>
              <a:rPr lang="en-US" sz="1600" dirty="0">
                <a:solidFill>
                  <a:srgbClr val="000000"/>
                </a:solidFill>
                <a:latin typeface="Roboto"/>
                <a:ea typeface="Roboto"/>
                <a:cs typeface="Roboto"/>
              </a:rPr>
              <a:t>WIDA Late UARs due to CSI for new students only (includes new IEPs/504s)</a:t>
            </a:r>
          </a:p>
          <a:p>
            <a:pPr marL="914400" lvl="1" indent="-317497">
              <a:lnSpc>
                <a:spcPct val="115000"/>
              </a:lnSpc>
              <a:spcBef>
                <a:spcPts val="0"/>
              </a:spcBef>
              <a:buClr>
                <a:srgbClr val="000000"/>
              </a:buClr>
              <a:buSzPts val="1400"/>
              <a:buFont typeface="Roboto"/>
              <a:buChar char="○"/>
            </a:pPr>
            <a:r>
              <a:rPr lang="en-US" sz="1600" b="1" kern="0" dirty="0">
                <a:solidFill>
                  <a:srgbClr val="0D5BDC"/>
                </a:solidFill>
                <a:latin typeface="Roboto"/>
                <a:ea typeface="Roboto"/>
                <a:cs typeface="Roboto"/>
              </a:rPr>
              <a:t>January 22</a:t>
            </a:r>
          </a:p>
          <a:p>
            <a:pPr lvl="0" indent="-330198">
              <a:lnSpc>
                <a:spcPct val="105000"/>
              </a:lnSpc>
              <a:buClr>
                <a:srgbClr val="000000"/>
              </a:buClr>
              <a:buSzPts val="1600"/>
              <a:buFont typeface="Roboto"/>
              <a:buChar char="●"/>
              <a:defRPr sz="1800" b="0" i="0" u="none" strike="noStrike" kern="0" cap="none" spc="0" baseline="0">
                <a:solidFill>
                  <a:srgbClr val="000000"/>
                </a:solidFill>
                <a:uFillTx/>
              </a:defRPr>
            </a:pPr>
            <a:r>
              <a:rPr lang="en-US" sz="1600" dirty="0">
                <a:solidFill>
                  <a:srgbClr val="000000"/>
                </a:solidFill>
                <a:latin typeface="Roboto"/>
                <a:ea typeface="Roboto"/>
                <a:cs typeface="Roboto"/>
              </a:rPr>
              <a:t>CMAS UAR resubmissions due to CSI for form errors</a:t>
            </a:r>
          </a:p>
          <a:p>
            <a:pPr marL="914400" lvl="1" indent="-317497">
              <a:lnSpc>
                <a:spcPct val="105000"/>
              </a:lnSpc>
              <a:spcBef>
                <a:spcPts val="0"/>
              </a:spcBef>
              <a:buClr>
                <a:srgbClr val="000000"/>
              </a:buClr>
              <a:buSzPts val="1400"/>
              <a:buFont typeface="Roboto"/>
              <a:buChar char="○"/>
              <a:defRPr sz="1800" b="0" i="0" u="none" strike="noStrike" kern="0" cap="none" spc="0" baseline="0">
                <a:solidFill>
                  <a:srgbClr val="000000"/>
                </a:solidFill>
                <a:uFillTx/>
              </a:defRPr>
            </a:pPr>
            <a:r>
              <a:rPr lang="en-US" sz="1600" b="1" kern="0" dirty="0">
                <a:solidFill>
                  <a:srgbClr val="0D5BDC"/>
                </a:solidFill>
                <a:latin typeface="Roboto"/>
                <a:ea typeface="Roboto"/>
                <a:cs typeface="Roboto"/>
              </a:rPr>
              <a:t>January 22</a:t>
            </a:r>
          </a:p>
          <a:p>
            <a:pPr lvl="0" indent="-330198">
              <a:lnSpc>
                <a:spcPct val="105000"/>
              </a:lnSpc>
              <a:buClr>
                <a:srgbClr val="000000"/>
              </a:buClr>
              <a:buSzPts val="1600"/>
              <a:buFont typeface="Roboto"/>
              <a:buChar char="●"/>
              <a:defRPr sz="1800" b="0" i="0" u="none" strike="noStrike" kern="0" cap="none" spc="0" baseline="0">
                <a:solidFill>
                  <a:srgbClr val="000000"/>
                </a:solidFill>
                <a:uFillTx/>
              </a:defRPr>
            </a:pPr>
            <a:r>
              <a:rPr lang="en-US" sz="1600" dirty="0">
                <a:solidFill>
                  <a:srgbClr val="000000"/>
                </a:solidFill>
                <a:latin typeface="Roboto"/>
                <a:ea typeface="Roboto"/>
                <a:cs typeface="Roboto"/>
              </a:rPr>
              <a:t>CMAS Late UARs due to CSI for new students only (includes new IEPs/504s)</a:t>
            </a:r>
          </a:p>
          <a:p>
            <a:pPr marL="914400" lvl="1" indent="-317497">
              <a:lnSpc>
                <a:spcPct val="105000"/>
              </a:lnSpc>
              <a:spcBef>
                <a:spcPts val="0"/>
              </a:spcBef>
              <a:buClr>
                <a:srgbClr val="000000"/>
              </a:buClr>
              <a:buSzPts val="1400"/>
              <a:buFont typeface="Roboto"/>
              <a:buChar char="○"/>
              <a:defRPr sz="1800" b="0" i="0" u="none" strike="noStrike" kern="0" cap="none" spc="0" baseline="0">
                <a:solidFill>
                  <a:srgbClr val="000000"/>
                </a:solidFill>
                <a:uFillTx/>
              </a:defRPr>
            </a:pPr>
            <a:r>
              <a:rPr lang="en-US" sz="1600" b="1" kern="0" dirty="0">
                <a:solidFill>
                  <a:srgbClr val="0D5BDC"/>
                </a:solidFill>
                <a:latin typeface="Roboto"/>
                <a:ea typeface="Roboto"/>
                <a:cs typeface="Roboto"/>
              </a:rPr>
              <a:t>March 8</a:t>
            </a:r>
          </a:p>
          <a:p>
            <a:pPr marL="914400" lvl="1" indent="-317497">
              <a:lnSpc>
                <a:spcPct val="115000"/>
              </a:lnSpc>
              <a:spcBef>
                <a:spcPts val="0"/>
              </a:spcBef>
              <a:buClr>
                <a:srgbClr val="000000"/>
              </a:buClr>
              <a:buSzPts val="1400"/>
              <a:buFont typeface="Roboto"/>
              <a:buChar char="○"/>
            </a:pPr>
            <a:endParaRPr lang="en-US" sz="1600" b="1" kern="0" dirty="0">
              <a:solidFill>
                <a:srgbClr val="0D5BDC"/>
              </a:solidFill>
              <a:latin typeface="Roboto"/>
              <a:ea typeface="Roboto"/>
              <a:cs typeface="Roboto"/>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12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B9BD3-4C40-2D82-98AB-D2FE59893765}"/>
              </a:ext>
            </a:extLst>
          </p:cNvPr>
          <p:cNvSpPr txBox="1">
            <a:spLocks noGrp="1"/>
          </p:cNvSpPr>
          <p:nvPr>
            <p:ph type="title"/>
          </p:nvPr>
        </p:nvSpPr>
        <p:spPr/>
        <p:txBody>
          <a:bodyPr/>
          <a:lstStyle/>
          <a:p>
            <a:pPr lvl="0"/>
            <a:r>
              <a:rPr lang="en-US" sz="2800"/>
              <a:t>ELA Assessment Accommodation Policy</a:t>
            </a:r>
          </a:p>
        </p:txBody>
      </p:sp>
      <p:sp>
        <p:nvSpPr>
          <p:cNvPr id="3" name="Content Placeholder 2">
            <a:extLst>
              <a:ext uri="{FF2B5EF4-FFF2-40B4-BE49-F238E27FC236}">
                <a16:creationId xmlns:a16="http://schemas.microsoft.com/office/drawing/2014/main" id="{C7CCA67B-C0F0-E9CE-1B72-786196C4EA82}"/>
              </a:ext>
            </a:extLst>
          </p:cNvPr>
          <p:cNvSpPr txBox="1"/>
          <p:nvPr/>
        </p:nvSpPr>
        <p:spPr>
          <a:xfrm>
            <a:off x="1320338" y="1340236"/>
            <a:ext cx="6503313" cy="3480197"/>
          </a:xfrm>
          <a:prstGeom prst="rect">
            <a:avLst/>
          </a:prstGeom>
          <a:noFill/>
          <a:ln cap="flat">
            <a:noFill/>
          </a:ln>
        </p:spPr>
        <p:txBody>
          <a:bodyPr vert="horz" wrap="square" lIns="91421" tIns="91421" rIns="91421" bIns="91421" anchor="t" anchorCtr="1" compatLnSpc="1">
            <a:normAutofit/>
          </a:bodyPr>
          <a:lstStyle/>
          <a:p>
            <a:pPr marL="0" marR="0" lvl="0" indent="0" algn="ctr" defTabSz="914400" rtl="0" fontAlgn="auto" hangingPunct="1">
              <a:lnSpc>
                <a:spcPct val="115000"/>
              </a:lnSpc>
              <a:spcBef>
                <a:spcPts val="0"/>
              </a:spcBef>
              <a:spcAft>
                <a:spcPts val="0"/>
              </a:spcAft>
              <a:buNone/>
              <a:tabLst/>
              <a:defRPr sz="1800" b="0" i="0" u="none" strike="noStrike" kern="0" cap="none" spc="0" baseline="0">
                <a:solidFill>
                  <a:srgbClr val="000000"/>
                </a:solidFill>
                <a:uFillTx/>
              </a:defRPr>
            </a:pPr>
            <a:r>
              <a:rPr lang="en-US" sz="1800" b="0" i="1" u="none" strike="noStrike" kern="0" cap="none" spc="0" baseline="0">
                <a:solidFill>
                  <a:srgbClr val="000000"/>
                </a:solidFill>
                <a:uFillTx/>
                <a:latin typeface="Roboto"/>
                <a:ea typeface="Roboto"/>
                <a:cs typeface="Roboto"/>
              </a:rPr>
              <a:t>The 2020 Colorado Academic Standards (CAS) expect students to read (decode a printed or tactile code) and comprehend (make meaning of) literary and informational texts independently and proficiently. </a:t>
            </a:r>
          </a:p>
          <a:p>
            <a:pPr marL="0" marR="0" lvl="0" indent="0" algn="ctr" defTabSz="914400" rtl="0" fontAlgn="auto" hangingPunct="1">
              <a:lnSpc>
                <a:spcPct val="115000"/>
              </a:lnSpc>
              <a:spcBef>
                <a:spcPts val="0"/>
              </a:spcBef>
              <a:spcAft>
                <a:spcPts val="0"/>
              </a:spcAft>
              <a:buNone/>
              <a:tabLst/>
              <a:defRPr sz="1800" b="0" i="0" u="none" strike="noStrike" kern="0" cap="none" spc="0" baseline="0">
                <a:solidFill>
                  <a:srgbClr val="000000"/>
                </a:solidFill>
                <a:uFillTx/>
              </a:defRPr>
            </a:pPr>
            <a:endParaRPr lang="en-US" sz="2000" b="0" i="1" u="none" strike="noStrike" kern="0" cap="none" spc="0" baseline="0">
              <a:solidFill>
                <a:srgbClr val="000000"/>
              </a:solidFill>
              <a:uFillTx/>
              <a:latin typeface="Roboto"/>
              <a:ea typeface="Roboto"/>
              <a:cs typeface="Roboto"/>
            </a:endParaRPr>
          </a:p>
          <a:p>
            <a:pPr marL="0" marR="0" lvl="0" indent="0" algn="ctr" defTabSz="914400" rtl="0" fontAlgn="auto" hangingPunct="1">
              <a:lnSpc>
                <a:spcPct val="115000"/>
              </a:lnSpc>
              <a:spcBef>
                <a:spcPts val="0"/>
              </a:spcBef>
              <a:spcAft>
                <a:spcPts val="0"/>
              </a:spcAft>
              <a:buNone/>
              <a:tabLst/>
              <a:defRPr sz="1800" b="0" i="0" u="none" strike="noStrike" kern="0" cap="none" spc="0" baseline="0">
                <a:solidFill>
                  <a:srgbClr val="000000"/>
                </a:solidFill>
                <a:uFillTx/>
              </a:defRPr>
            </a:pPr>
            <a:r>
              <a:rPr lang="en-US" sz="2000" b="0" i="0" u="none" strike="noStrike" kern="0" cap="none" spc="0" baseline="0">
                <a:solidFill>
                  <a:srgbClr val="000000"/>
                </a:solidFill>
                <a:uFillTx/>
                <a:latin typeface="Roboto"/>
                <a:ea typeface="Roboto"/>
                <a:cs typeface="Roboto"/>
              </a:rPr>
              <a:t>Assessment administration adjustments that would change this expectation are not accommodations.    </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13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972D3-FBC4-5303-0025-8951874A36AE}"/>
              </a:ext>
            </a:extLst>
          </p:cNvPr>
          <p:cNvSpPr txBox="1">
            <a:spLocks noGrp="1"/>
          </p:cNvSpPr>
          <p:nvPr>
            <p:ph type="title"/>
          </p:nvPr>
        </p:nvSpPr>
        <p:spPr>
          <a:xfrm>
            <a:off x="311700" y="105101"/>
            <a:ext cx="8543129" cy="741304"/>
          </a:xfrm>
        </p:spPr>
        <p:txBody>
          <a:bodyPr/>
          <a:lstStyle/>
          <a:p>
            <a:pPr lvl="0"/>
            <a:r>
              <a:rPr lang="en-US" sz="2800"/>
              <a:t>ELA Assessment Accommodation Policy (cont’d)</a:t>
            </a:r>
          </a:p>
        </p:txBody>
      </p:sp>
      <p:sp>
        <p:nvSpPr>
          <p:cNvPr id="3" name="Content Placeholder 2">
            <a:extLst>
              <a:ext uri="{FF2B5EF4-FFF2-40B4-BE49-F238E27FC236}">
                <a16:creationId xmlns:a16="http://schemas.microsoft.com/office/drawing/2014/main" id="{CCDB663A-8A88-FD6A-5EEC-507E55CF8D35}"/>
              </a:ext>
            </a:extLst>
          </p:cNvPr>
          <p:cNvSpPr txBox="1"/>
          <p:nvPr/>
        </p:nvSpPr>
        <p:spPr>
          <a:xfrm>
            <a:off x="0" y="1024868"/>
            <a:ext cx="8288075" cy="3480197"/>
          </a:xfrm>
          <a:prstGeom prst="rect">
            <a:avLst/>
          </a:prstGeom>
          <a:noFill/>
          <a:ln cap="flat">
            <a:noFill/>
          </a:ln>
        </p:spPr>
        <p:txBody>
          <a:bodyPr vert="horz" wrap="square" lIns="91421" tIns="91421" rIns="91421" bIns="91421" anchor="t" anchorCtr="0" compatLnSpc="1">
            <a:normAutofit/>
          </a:bodyPr>
          <a:lstStyle/>
          <a:p>
            <a:pPr marL="457200" marR="0" lvl="0" indent="-330198" algn="l" defTabSz="914400" rtl="0" fontAlgn="auto" hangingPunct="1">
              <a:lnSpc>
                <a:spcPct val="115000"/>
              </a:lnSpc>
              <a:spcBef>
                <a:spcPts val="0"/>
              </a:spcBef>
              <a:spcAft>
                <a:spcPts val="0"/>
              </a:spcAft>
              <a:buClr>
                <a:srgbClr val="000000"/>
              </a:buClr>
              <a:buSzPts val="1600"/>
              <a:buFont typeface="Wingdings" pitchFamily="2"/>
              <a:buChar char="§"/>
              <a:tabLst/>
              <a:defRPr sz="1700" b="0" i="0" u="none" strike="noStrike" kern="0" cap="none" spc="0" baseline="0">
                <a:solidFill>
                  <a:srgbClr val="000000"/>
                </a:solidFill>
                <a:uFillTx/>
              </a:defRPr>
            </a:pPr>
            <a:r>
              <a:rPr lang="en-US" sz="1600" b="0" i="0" u="none" strike="noStrike" kern="0" cap="none" spc="0" baseline="0" dirty="0">
                <a:solidFill>
                  <a:srgbClr val="000000"/>
                </a:solidFill>
                <a:uFillTx/>
                <a:latin typeface="Roboto"/>
                <a:ea typeface="Roboto"/>
                <a:cs typeface="Roboto"/>
              </a:rPr>
              <a:t>Because the CMAS English language arts assessment measures reading and writing components of the CAS, providing auditory presentation of printed text changes the assessment’s focus from reading and comprehension of text to listening and comprehension of text, which falls under different, unassessed listening standards.</a:t>
            </a:r>
          </a:p>
          <a:p>
            <a:pPr marL="457200" marR="0" lvl="0" indent="-330198" algn="l" defTabSz="914400" rtl="0" fontAlgn="auto" hangingPunct="1">
              <a:lnSpc>
                <a:spcPct val="115000"/>
              </a:lnSpc>
              <a:spcBef>
                <a:spcPts val="0"/>
              </a:spcBef>
              <a:spcAft>
                <a:spcPts val="0"/>
              </a:spcAft>
              <a:buClr>
                <a:srgbClr val="000000"/>
              </a:buClr>
              <a:buSzPts val="1600"/>
              <a:buFont typeface="Wingdings" pitchFamily="2"/>
              <a:buChar char="§"/>
              <a:tabLst/>
              <a:defRPr sz="1700" b="0" i="0" u="none" strike="noStrike" kern="0" cap="none" spc="0" baseline="0">
                <a:solidFill>
                  <a:srgbClr val="000000"/>
                </a:solidFill>
                <a:uFillTx/>
              </a:defRPr>
            </a:pPr>
            <a:endParaRPr lang="en-US" sz="1600" b="0" i="0" u="none" strike="noStrike" kern="0" cap="none" spc="0" baseline="0" dirty="0">
              <a:solidFill>
                <a:srgbClr val="000000"/>
              </a:solidFill>
              <a:uFillTx/>
              <a:latin typeface="Roboto"/>
              <a:ea typeface="Roboto"/>
              <a:cs typeface="Roboto"/>
            </a:endParaRPr>
          </a:p>
          <a:p>
            <a:pPr marL="457200" marR="0" lvl="0" indent="-330198" algn="l" defTabSz="914400" rtl="0" fontAlgn="auto" hangingPunct="1">
              <a:lnSpc>
                <a:spcPct val="115000"/>
              </a:lnSpc>
              <a:spcBef>
                <a:spcPts val="0"/>
              </a:spcBef>
              <a:spcAft>
                <a:spcPts val="0"/>
              </a:spcAft>
              <a:buClr>
                <a:srgbClr val="000000"/>
              </a:buClr>
              <a:buSzPts val="1600"/>
              <a:buFont typeface="Wingdings" pitchFamily="2"/>
              <a:buChar char="§"/>
              <a:tabLst/>
              <a:defRPr sz="1700" b="0" i="0" u="none" strike="noStrike" kern="0" cap="none" spc="0" baseline="0">
                <a:solidFill>
                  <a:srgbClr val="000000"/>
                </a:solidFill>
                <a:uFillTx/>
              </a:defRPr>
            </a:pPr>
            <a:r>
              <a:rPr lang="en-US" sz="1600" b="0" i="0" u="none" strike="noStrike" kern="0" cap="none" spc="0" baseline="0" dirty="0">
                <a:solidFill>
                  <a:srgbClr val="000000"/>
                </a:solidFill>
                <a:uFillTx/>
                <a:latin typeface="Roboto"/>
                <a:ea typeface="Roboto"/>
                <a:cs typeface="Roboto"/>
              </a:rPr>
              <a:t>The CMAS ELA accommodations policy is grounded in IDEA requirements that only </a:t>
            </a:r>
            <a:r>
              <a:rPr lang="en-US" sz="1600" b="1" i="0" u="none" strike="noStrike" kern="0" cap="none" spc="0" baseline="0" dirty="0">
                <a:solidFill>
                  <a:srgbClr val="0D5BDC"/>
                </a:solidFill>
                <a:uFillTx/>
                <a:latin typeface="Roboto"/>
                <a:ea typeface="Roboto"/>
                <a:cs typeface="Roboto"/>
              </a:rPr>
              <a:t>changes to the assessment experience </a:t>
            </a:r>
            <a:r>
              <a:rPr lang="en-US" sz="1600" b="0" i="0" u="none" strike="noStrike" kern="0" cap="none" spc="0" baseline="0" dirty="0">
                <a:solidFill>
                  <a:srgbClr val="000000"/>
                </a:solidFill>
                <a:uFillTx/>
                <a:latin typeface="Roboto"/>
                <a:ea typeface="Roboto"/>
                <a:cs typeface="Roboto"/>
              </a:rPr>
              <a:t>that do not invalidate a score may be considered as accommodations on the state assessments (34 CFR </a:t>
            </a:r>
            <a:r>
              <a:rPr lang="en-US" sz="1600" b="0" i="0" u="none" strike="noStrike" kern="0" cap="none" spc="0" baseline="0" dirty="0">
                <a:solidFill>
                  <a:srgbClr val="000000"/>
                </a:solidFill>
                <a:uFillTx/>
                <a:latin typeface="Arial" pitchFamily="34"/>
                <a:ea typeface="Roboto"/>
                <a:cs typeface="Arial" pitchFamily="34"/>
              </a:rPr>
              <a:t>§ 300.160)</a:t>
            </a:r>
          </a:p>
          <a:p>
            <a:pPr marL="127002" marR="0" lvl="0" algn="l" defTabSz="914400" rtl="0" fontAlgn="auto" hangingPunct="1">
              <a:lnSpc>
                <a:spcPct val="115000"/>
              </a:lnSpc>
              <a:spcBef>
                <a:spcPts val="0"/>
              </a:spcBef>
              <a:spcAft>
                <a:spcPts val="0"/>
              </a:spcAft>
              <a:buClr>
                <a:srgbClr val="000000"/>
              </a:buClr>
              <a:buSzPts val="1600"/>
              <a:tabLst/>
              <a:defRPr sz="1700" b="0" i="0" u="none" strike="noStrike" kern="0" cap="none" spc="0" baseline="0">
                <a:solidFill>
                  <a:srgbClr val="000000"/>
                </a:solidFill>
                <a:uFillTx/>
              </a:defRPr>
            </a:pPr>
            <a:endParaRPr lang="en-US" sz="1600" b="0" i="0" u="none" strike="noStrike" kern="0" cap="none" spc="0" baseline="0" dirty="0">
              <a:solidFill>
                <a:srgbClr val="000000"/>
              </a:solidFill>
              <a:uFillTx/>
              <a:latin typeface="Arial" pitchFamily="34"/>
              <a:ea typeface="Roboto"/>
              <a:cs typeface="Arial" pitchFamily="34"/>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13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7AA2D-A5C8-6A72-C2F9-3BF47B1DB488}"/>
              </a:ext>
            </a:extLst>
          </p:cNvPr>
          <p:cNvSpPr txBox="1">
            <a:spLocks noGrp="1"/>
          </p:cNvSpPr>
          <p:nvPr>
            <p:ph type="title"/>
          </p:nvPr>
        </p:nvSpPr>
        <p:spPr/>
        <p:txBody>
          <a:bodyPr/>
          <a:lstStyle/>
          <a:p>
            <a:pPr lvl="0"/>
            <a:r>
              <a:rPr lang="en-US" sz="2800"/>
              <a:t>Reminders</a:t>
            </a:r>
          </a:p>
        </p:txBody>
      </p:sp>
      <p:sp>
        <p:nvSpPr>
          <p:cNvPr id="3" name="Content Placeholder 3">
            <a:extLst>
              <a:ext uri="{FF2B5EF4-FFF2-40B4-BE49-F238E27FC236}">
                <a16:creationId xmlns:a16="http://schemas.microsoft.com/office/drawing/2014/main" id="{FCD2EFC7-DEB4-B915-F45C-2648CDC5ACC8}"/>
              </a:ext>
            </a:extLst>
          </p:cNvPr>
          <p:cNvSpPr txBox="1"/>
          <p:nvPr/>
        </p:nvSpPr>
        <p:spPr>
          <a:xfrm>
            <a:off x="138220" y="1097755"/>
            <a:ext cx="9005780" cy="3480197"/>
          </a:xfrm>
          <a:prstGeom prst="rect">
            <a:avLst/>
          </a:prstGeom>
          <a:noFill/>
          <a:ln cap="flat">
            <a:noFill/>
          </a:ln>
        </p:spPr>
        <p:txBody>
          <a:bodyPr vert="horz" wrap="square" lIns="91421" tIns="91421" rIns="91421" bIns="91421" anchor="t" anchorCtr="0" compatLnSpc="1">
            <a:normAutofit/>
          </a:bodyPr>
          <a:lstStyle/>
          <a:p>
            <a:pPr marL="457200" marR="0" lvl="0" indent="-330198" algn="l" defTabSz="914400" rtl="0" fontAlgn="auto" hangingPunct="1">
              <a:lnSpc>
                <a:spcPct val="105000"/>
              </a:lnSpc>
              <a:spcBef>
                <a:spcPts val="0"/>
              </a:spcBef>
              <a:spcAft>
                <a:spcPts val="0"/>
              </a:spcAft>
              <a:buClr>
                <a:srgbClr val="000000"/>
              </a:buClr>
              <a:buSzPts val="1600"/>
              <a:buFont typeface="Wingdings" pitchFamily="2"/>
              <a:buChar char="§"/>
              <a:tabLst/>
              <a:defRPr sz="1700" b="0" i="0" u="none" strike="noStrike" kern="0" cap="none" spc="0" baseline="0">
                <a:solidFill>
                  <a:srgbClr val="000000"/>
                </a:solidFill>
                <a:uFillTx/>
              </a:defRPr>
            </a:pPr>
            <a:r>
              <a:rPr lang="en-US" sz="1500" b="0" i="0" u="none" strike="noStrike" kern="0" cap="none" spc="0" baseline="0" dirty="0">
                <a:solidFill>
                  <a:srgbClr val="000000"/>
                </a:solidFill>
                <a:uFillTx/>
                <a:latin typeface="Roboto"/>
                <a:ea typeface="Roboto"/>
                <a:cs typeface="Roboto"/>
              </a:rPr>
              <a:t>Supporting documentation must be submitted with </a:t>
            </a:r>
            <a:r>
              <a:rPr lang="en-US" sz="1500" b="0" i="1" u="none" strike="noStrike" kern="0" cap="none" spc="0" baseline="0" dirty="0">
                <a:solidFill>
                  <a:srgbClr val="000000"/>
                </a:solidFill>
                <a:uFillTx/>
                <a:latin typeface="Roboto"/>
                <a:ea typeface="Roboto"/>
                <a:cs typeface="Roboto"/>
              </a:rPr>
              <a:t>all</a:t>
            </a:r>
            <a:r>
              <a:rPr lang="en-US" sz="1500" b="0" i="0" u="none" strike="noStrike" kern="0" cap="none" spc="0" baseline="0" dirty="0">
                <a:solidFill>
                  <a:srgbClr val="000000"/>
                </a:solidFill>
                <a:uFillTx/>
                <a:latin typeface="Roboto"/>
                <a:ea typeface="Roboto"/>
                <a:cs typeface="Roboto"/>
              </a:rPr>
              <a:t> UAR submissions for consideration</a:t>
            </a:r>
          </a:p>
          <a:p>
            <a:pPr marL="914400" marR="0" lvl="1" indent="-317497" algn="l" defTabSz="914400" rtl="0" fontAlgn="auto" hangingPunct="1">
              <a:lnSpc>
                <a:spcPct val="105000"/>
              </a:lnSpc>
              <a:spcBef>
                <a:spcPts val="0"/>
              </a:spcBef>
              <a:spcAft>
                <a:spcPts val="0"/>
              </a:spcAft>
              <a:buClr>
                <a:srgbClr val="000000"/>
              </a:buClr>
              <a:buSzPts val="1400"/>
              <a:buFont typeface="Wingdings" pitchFamily="2"/>
              <a:buChar char="§"/>
              <a:tabLst/>
              <a:defRPr sz="1700" b="0" i="0" u="none" strike="noStrike" kern="0" cap="none" spc="0" baseline="0">
                <a:solidFill>
                  <a:srgbClr val="000000"/>
                </a:solidFill>
                <a:uFillTx/>
              </a:defRPr>
            </a:pPr>
            <a:r>
              <a:rPr lang="en-US" sz="1500" b="0" i="0" u="none" strike="noStrike" kern="0" cap="none" spc="0" baseline="0" dirty="0">
                <a:solidFill>
                  <a:srgbClr val="000000"/>
                </a:solidFill>
                <a:uFillTx/>
                <a:latin typeface="Roboto"/>
                <a:ea typeface="Roboto"/>
                <a:cs typeface="Roboto"/>
              </a:rPr>
              <a:t>Do not send student IEPs/504s with UAR submissions.</a:t>
            </a:r>
          </a:p>
          <a:p>
            <a:pPr marL="457200" marR="0" lvl="0" indent="-330198" algn="l" defTabSz="914400" rtl="0" fontAlgn="auto" hangingPunct="1">
              <a:lnSpc>
                <a:spcPct val="105000"/>
              </a:lnSpc>
              <a:spcBef>
                <a:spcPts val="0"/>
              </a:spcBef>
              <a:spcAft>
                <a:spcPts val="0"/>
              </a:spcAft>
              <a:buClr>
                <a:srgbClr val="000000"/>
              </a:buClr>
              <a:buSzPts val="1600"/>
              <a:buFont typeface="Wingdings" pitchFamily="2"/>
              <a:buChar char="§"/>
              <a:tabLst/>
              <a:defRPr sz="1700" b="0" i="0" u="none" strike="noStrike" kern="0" cap="none" spc="0" baseline="0">
                <a:solidFill>
                  <a:srgbClr val="000000"/>
                </a:solidFill>
                <a:uFillTx/>
              </a:defRPr>
            </a:pPr>
            <a:r>
              <a:rPr lang="en-US" sz="1500" b="1" i="0" u="none" strike="noStrike" kern="0" cap="none" spc="0" baseline="0" dirty="0">
                <a:solidFill>
                  <a:srgbClr val="000000"/>
                </a:solidFill>
                <a:uFillTx/>
                <a:latin typeface="Roboto"/>
                <a:ea typeface="Roboto"/>
                <a:cs typeface="Roboto"/>
              </a:rPr>
              <a:t> District-level UARs are approved by CSI</a:t>
            </a:r>
          </a:p>
          <a:p>
            <a:pPr marL="914400" marR="0" lvl="1" indent="-317497" algn="l" defTabSz="914400" rtl="0" fontAlgn="auto" hangingPunct="1">
              <a:lnSpc>
                <a:spcPct val="105000"/>
              </a:lnSpc>
              <a:spcBef>
                <a:spcPts val="0"/>
              </a:spcBef>
              <a:spcAft>
                <a:spcPts val="0"/>
              </a:spcAft>
              <a:buClr>
                <a:srgbClr val="000000"/>
              </a:buClr>
              <a:buSzPts val="1400"/>
              <a:buFont typeface="Wingdings" pitchFamily="2"/>
              <a:buChar char="§"/>
              <a:tabLst/>
              <a:defRPr sz="1700" b="0" i="0" u="none" strike="noStrike" kern="0" cap="none" spc="0" baseline="0">
                <a:solidFill>
                  <a:srgbClr val="000000"/>
                </a:solidFill>
                <a:uFillTx/>
              </a:defRPr>
            </a:pPr>
            <a:r>
              <a:rPr lang="en-US" sz="1500" b="1" i="0" u="none" strike="noStrike" kern="0" cap="none" spc="0" baseline="0" dirty="0">
                <a:solidFill>
                  <a:srgbClr val="000000"/>
                </a:solidFill>
                <a:uFillTx/>
                <a:latin typeface="Roboto"/>
                <a:ea typeface="Roboto"/>
                <a:cs typeface="Roboto"/>
              </a:rPr>
              <a:t> Math Charts and Counters </a:t>
            </a:r>
            <a:endParaRPr lang="en-US" sz="1500" b="1" i="0" u="sng" strike="noStrike" kern="0" cap="none" spc="0" baseline="0" dirty="0">
              <a:solidFill>
                <a:srgbClr val="000000"/>
              </a:solidFill>
              <a:uFillTx/>
              <a:latin typeface="Roboto"/>
              <a:ea typeface="Roboto"/>
              <a:cs typeface="Roboto"/>
            </a:endParaRPr>
          </a:p>
          <a:p>
            <a:pPr marL="1371600" marR="0" lvl="2" indent="-317497" algn="l" defTabSz="914400" rtl="0" fontAlgn="auto" hangingPunct="1">
              <a:lnSpc>
                <a:spcPct val="105000"/>
              </a:lnSpc>
              <a:spcBef>
                <a:spcPts val="0"/>
              </a:spcBef>
              <a:spcAft>
                <a:spcPts val="0"/>
              </a:spcAft>
              <a:buClr>
                <a:srgbClr val="000000"/>
              </a:buClr>
              <a:buSzPts val="1400"/>
              <a:buFont typeface="Wingdings" pitchFamily="2"/>
              <a:buChar char="§"/>
              <a:tabLst/>
              <a:defRPr sz="1700" b="0" i="0" u="none" strike="noStrike" kern="0" cap="none" spc="0" baseline="0">
                <a:solidFill>
                  <a:srgbClr val="000000"/>
                </a:solidFill>
                <a:uFillTx/>
              </a:defRPr>
            </a:pPr>
            <a:r>
              <a:rPr lang="en-US" sz="1500" b="0" i="0" u="none" strike="noStrike" kern="0" cap="none" spc="0" baseline="0" dirty="0">
                <a:solidFill>
                  <a:srgbClr val="000000"/>
                </a:solidFill>
                <a:uFillTx/>
                <a:latin typeface="Roboto"/>
                <a:ea typeface="Roboto"/>
                <a:cs typeface="Roboto"/>
              </a:rPr>
              <a:t>Number lines are not an approved tool and cannot be used on the math assessment</a:t>
            </a:r>
          </a:p>
          <a:p>
            <a:pPr marL="914400" marR="0" lvl="1" indent="-317497" algn="l" defTabSz="914400" rtl="0" fontAlgn="auto" hangingPunct="1">
              <a:lnSpc>
                <a:spcPct val="105000"/>
              </a:lnSpc>
              <a:spcBef>
                <a:spcPts val="0"/>
              </a:spcBef>
              <a:spcAft>
                <a:spcPts val="0"/>
              </a:spcAft>
              <a:buClr>
                <a:srgbClr val="000000"/>
              </a:buClr>
              <a:buSzPts val="1400"/>
              <a:buFont typeface="Wingdings" pitchFamily="2"/>
              <a:buChar char="§"/>
              <a:tabLst/>
              <a:defRPr sz="1700" b="0" i="0" u="none" strike="noStrike" kern="0" cap="none" spc="0" baseline="0">
                <a:solidFill>
                  <a:srgbClr val="000000"/>
                </a:solidFill>
                <a:uFillTx/>
              </a:defRPr>
            </a:pPr>
            <a:r>
              <a:rPr lang="en-US" sz="1500" b="1" i="0" u="none" strike="noStrike" kern="0" cap="none" spc="0" baseline="0" dirty="0">
                <a:solidFill>
                  <a:srgbClr val="000000"/>
                </a:solidFill>
                <a:uFillTx/>
                <a:latin typeface="Roboto"/>
                <a:ea typeface="Roboto"/>
                <a:cs typeface="Roboto"/>
              </a:rPr>
              <a:t>ELA/CSLA Spoken Response: Technology Captured</a:t>
            </a:r>
            <a:r>
              <a:rPr lang="en-US" sz="1500" b="0" i="0" u="none" strike="noStrike" kern="0" cap="none" spc="0" baseline="0" dirty="0">
                <a:solidFill>
                  <a:srgbClr val="000000"/>
                </a:solidFill>
                <a:uFillTx/>
                <a:latin typeface="Roboto"/>
                <a:ea typeface="Roboto"/>
                <a:cs typeface="Roboto"/>
              </a:rPr>
              <a:t> (i.e., STT)</a:t>
            </a:r>
          </a:p>
          <a:p>
            <a:pPr marL="1371600" marR="0" lvl="2" indent="-317497" algn="l" defTabSz="914400" rtl="0" fontAlgn="auto" hangingPunct="1">
              <a:lnSpc>
                <a:spcPct val="105000"/>
              </a:lnSpc>
              <a:spcBef>
                <a:spcPts val="0"/>
              </a:spcBef>
              <a:spcAft>
                <a:spcPts val="0"/>
              </a:spcAft>
              <a:buClr>
                <a:srgbClr val="000000"/>
              </a:buClr>
              <a:buSzPts val="1400"/>
              <a:buFont typeface="Wingdings" pitchFamily="2"/>
              <a:buChar char="§"/>
              <a:tabLst/>
              <a:defRPr sz="1700" b="0" i="0" u="none" strike="noStrike" kern="0" cap="none" spc="0" baseline="0">
                <a:solidFill>
                  <a:srgbClr val="000000"/>
                </a:solidFill>
                <a:uFillTx/>
              </a:defRPr>
            </a:pPr>
            <a:r>
              <a:rPr lang="en-US" sz="1500" b="0" i="0" u="none" strike="noStrike" kern="0" cap="none" spc="0" baseline="0" dirty="0">
                <a:solidFill>
                  <a:srgbClr val="000000"/>
                </a:solidFill>
                <a:uFillTx/>
                <a:latin typeface="Roboto"/>
                <a:ea typeface="Roboto"/>
                <a:cs typeface="Roboto"/>
              </a:rPr>
              <a:t>Schools must submit the Technology-Based_Response_Accommodations_Agreement_School-to-District.pdf and supporting documentation to CSI by </a:t>
            </a:r>
            <a:r>
              <a:rPr lang="en-US" sz="1500" b="1" i="0" u="none" strike="noStrike" kern="0" cap="none" spc="0" baseline="0" dirty="0">
                <a:solidFill>
                  <a:srgbClr val="455FA9"/>
                </a:solidFill>
                <a:uFillTx/>
                <a:latin typeface="Roboto"/>
                <a:ea typeface="Roboto"/>
                <a:cs typeface="Roboto"/>
              </a:rPr>
              <a:t>December 11</a:t>
            </a:r>
            <a:r>
              <a:rPr lang="en-US" sz="1500" b="1" i="0" u="none" strike="noStrike" kern="0" cap="none" spc="0" baseline="30000" dirty="0">
                <a:solidFill>
                  <a:srgbClr val="455FA9"/>
                </a:solidFill>
                <a:uFillTx/>
                <a:latin typeface="Roboto"/>
                <a:ea typeface="Roboto"/>
                <a:cs typeface="Roboto"/>
              </a:rPr>
              <a:t>th</a:t>
            </a:r>
            <a:r>
              <a:rPr lang="en-US" sz="1500" b="0" i="0" u="none" strike="noStrike" kern="0" cap="none" spc="0" baseline="0" dirty="0">
                <a:solidFill>
                  <a:srgbClr val="000000"/>
                </a:solidFill>
                <a:uFillTx/>
                <a:latin typeface="Roboto"/>
                <a:ea typeface="Roboto"/>
                <a:cs typeface="Roboto"/>
              </a:rPr>
              <a:t>.Modifications are a misadministration and will result in invalidation of scores</a:t>
            </a:r>
          </a:p>
          <a:p>
            <a:pPr marL="914400" marR="0" lvl="1" indent="-317497" algn="l" defTabSz="914400" rtl="0" fontAlgn="auto" hangingPunct="1">
              <a:lnSpc>
                <a:spcPct val="105000"/>
              </a:lnSpc>
              <a:spcBef>
                <a:spcPts val="0"/>
              </a:spcBef>
              <a:spcAft>
                <a:spcPts val="0"/>
              </a:spcAft>
              <a:buClr>
                <a:srgbClr val="000000"/>
              </a:buClr>
              <a:buSzPts val="1400"/>
              <a:buFont typeface="Roboto"/>
              <a:buChar char="○"/>
              <a:tabLst/>
              <a:defRPr sz="1700" b="0" i="0" u="none" strike="noStrike" kern="0" cap="none" spc="0" baseline="0">
                <a:solidFill>
                  <a:srgbClr val="000000"/>
                </a:solidFill>
                <a:uFillTx/>
              </a:defRPr>
            </a:pPr>
            <a:endParaRPr lang="en-US" sz="1100" b="0" i="0" u="none" strike="noStrike" kern="0" cap="none" spc="0" baseline="0" dirty="0">
              <a:solidFill>
                <a:srgbClr val="000000"/>
              </a:solidFill>
              <a:uFillTx/>
              <a:latin typeface="Roboto"/>
              <a:ea typeface="Roboto"/>
              <a:cs typeface="Roboto"/>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39">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512;p23">
            <a:extLst>
              <a:ext uri="{FF2B5EF4-FFF2-40B4-BE49-F238E27FC236}">
                <a16:creationId xmlns:a16="http://schemas.microsoft.com/office/drawing/2014/main" id="{D52B4053-B058-AE92-A181-06DF329FDCB2}"/>
              </a:ext>
            </a:extLst>
          </p:cNvPr>
          <p:cNvSpPr txBox="1">
            <a:spLocks noGrp="1"/>
          </p:cNvSpPr>
          <p:nvPr>
            <p:ph type="title"/>
          </p:nvPr>
        </p:nvSpPr>
        <p:spPr>
          <a:xfrm>
            <a:off x="0" y="3361599"/>
            <a:ext cx="9144000" cy="666597"/>
          </a:xfrm>
          <a:solidFill>
            <a:srgbClr val="488BC9"/>
          </a:solidFill>
        </p:spPr>
        <p:txBody>
          <a:bodyPr anchorCtr="1">
            <a:noAutofit/>
          </a:bodyPr>
          <a:lstStyle/>
          <a:p>
            <a:pPr lvl="0" algn="ctr"/>
            <a:r>
              <a:rPr lang="en-US" sz="2800">
                <a:solidFill>
                  <a:srgbClr val="FFFFFF"/>
                </a:solidFill>
                <a:latin typeface="Roboto Medium" pitchFamily="2"/>
                <a:ea typeface="Roboto Medium" pitchFamily="2"/>
                <a:cs typeface="Roboto Medium" pitchFamily="2"/>
              </a:rPr>
              <a:t>Colorado PSAT/SAT</a:t>
            </a:r>
          </a:p>
        </p:txBody>
      </p:sp>
      <p:pic>
        <p:nvPicPr>
          <p:cNvPr id="3" name="Picture 3" descr="CDE Logo">
            <a:extLst>
              <a:ext uri="{FF2B5EF4-FFF2-40B4-BE49-F238E27FC236}">
                <a16:creationId xmlns:a16="http://schemas.microsoft.com/office/drawing/2014/main" id="{761D854A-B0AE-0178-5374-621C9F3E5ABE}"/>
              </a:ext>
            </a:extLst>
          </p:cNvPr>
          <p:cNvPicPr>
            <a:picLocks noChangeAspect="1"/>
          </p:cNvPicPr>
          <p:nvPr/>
        </p:nvPicPr>
        <p:blipFill>
          <a:blip r:embed="rId3"/>
          <a:srcRect b="50420"/>
          <a:stretch>
            <a:fillRect/>
          </a:stretch>
        </p:blipFill>
        <p:spPr>
          <a:xfrm>
            <a:off x="7497915" y="4414119"/>
            <a:ext cx="1587800" cy="496930"/>
          </a:xfrm>
          <a:prstGeom prst="rect">
            <a:avLst/>
          </a:prstGeom>
          <a:noFill/>
          <a:ln cap="flat">
            <a:noFill/>
          </a:ln>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3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07ED3-ADD4-3EB7-15C5-B5B9E0CEAD42}"/>
              </a:ext>
            </a:extLst>
          </p:cNvPr>
          <p:cNvSpPr txBox="1">
            <a:spLocks noGrp="1"/>
          </p:cNvSpPr>
          <p:nvPr>
            <p:ph type="title"/>
          </p:nvPr>
        </p:nvSpPr>
        <p:spPr/>
        <p:txBody>
          <a:bodyPr/>
          <a:lstStyle/>
          <a:p>
            <a:pPr lvl="0"/>
            <a:r>
              <a:rPr lang="en-US" sz="2800"/>
              <a:t>CO PSAT and SAT Accommodations</a:t>
            </a:r>
          </a:p>
        </p:txBody>
      </p:sp>
      <p:sp>
        <p:nvSpPr>
          <p:cNvPr id="3" name="Content Placeholder 1">
            <a:extLst>
              <a:ext uri="{FF2B5EF4-FFF2-40B4-BE49-F238E27FC236}">
                <a16:creationId xmlns:a16="http://schemas.microsoft.com/office/drawing/2014/main" id="{1F0CA041-3165-4646-C41D-A7B11BC577AA}"/>
              </a:ext>
            </a:extLst>
          </p:cNvPr>
          <p:cNvSpPr txBox="1"/>
          <p:nvPr/>
        </p:nvSpPr>
        <p:spPr>
          <a:xfrm>
            <a:off x="71771" y="922218"/>
            <a:ext cx="9000457" cy="3315495"/>
          </a:xfrm>
          <a:prstGeom prst="rect">
            <a:avLst/>
          </a:prstGeom>
          <a:noFill/>
          <a:ln cap="flat">
            <a:noFill/>
          </a:ln>
        </p:spPr>
        <p:txBody>
          <a:bodyPr vert="horz" wrap="square" lIns="91421" tIns="91421" rIns="91421" bIns="91421" anchor="t" anchorCtr="0" compatLnSpc="1">
            <a:noAutofit/>
          </a:bodyPr>
          <a:lstStyle/>
          <a:p>
            <a:pPr marL="228600" marR="0" lvl="0" indent="-228600" algn="l" defTabSz="914400" rtl="0" fontAlgn="auto" hangingPunct="1">
              <a:lnSpc>
                <a:spcPct val="90000"/>
              </a:lnSpc>
              <a:spcBef>
                <a:spcPts val="100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600" b="0" i="0" u="none" strike="noStrike" kern="1200" cap="none" spc="0" baseline="0">
                <a:solidFill>
                  <a:srgbClr val="000000"/>
                </a:solidFill>
                <a:uFillTx/>
                <a:latin typeface="Roboto" pitchFamily="2"/>
                <a:ea typeface="Roboto" pitchFamily="2"/>
                <a:cs typeface="Roboto" pitchFamily="2"/>
              </a:rPr>
              <a:t>PSAT is administered to all* students in grades 9 and 10 and SAT is administered to all* students in grade 11</a:t>
            </a:r>
          </a:p>
          <a:p>
            <a:pPr marL="685800" marR="0" lvl="1" indent="-228600" algn="l" defTabSz="914400" rtl="0" fontAlgn="auto" hangingPunct="1">
              <a:lnSpc>
                <a:spcPct val="90000"/>
              </a:lnSpc>
              <a:spcBef>
                <a:spcPts val="50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600" b="1" i="0" u="none" strike="noStrike" kern="1200" cap="none" spc="0" baseline="0">
                <a:solidFill>
                  <a:srgbClr val="000000"/>
                </a:solidFill>
                <a:uFillTx/>
                <a:latin typeface="Roboto" pitchFamily="2"/>
                <a:ea typeface="Roboto" pitchFamily="2"/>
                <a:cs typeface="Roboto" pitchFamily="2"/>
              </a:rPr>
              <a:t>PSAT/SAT accommodation requests are submitted to the College Board through their SSD Online system</a:t>
            </a:r>
          </a:p>
          <a:p>
            <a:pPr marL="1143000" marR="0" lvl="2" indent="-228600" algn="l" defTabSz="914400" rtl="0" fontAlgn="auto" hangingPunct="1">
              <a:lnSpc>
                <a:spcPct val="90000"/>
              </a:lnSpc>
              <a:spcBef>
                <a:spcPts val="50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600" b="0" i="0" u="none" strike="noStrike" kern="1200" cap="none" spc="0" baseline="0">
                <a:solidFill>
                  <a:srgbClr val="000000"/>
                </a:solidFill>
                <a:uFillTx/>
                <a:latin typeface="Roboto" pitchFamily="2"/>
                <a:ea typeface="Roboto" pitchFamily="2"/>
                <a:cs typeface="Roboto" pitchFamily="2"/>
              </a:rPr>
              <a:t>Most accommodation requests are approved according to the information provided in the student’s IEP/504 plan</a:t>
            </a:r>
          </a:p>
          <a:p>
            <a:pPr marL="1143000" marR="0" lvl="2" indent="-228600" algn="l" defTabSz="914400" rtl="0" fontAlgn="auto" hangingPunct="1">
              <a:lnSpc>
                <a:spcPct val="90000"/>
              </a:lnSpc>
              <a:spcBef>
                <a:spcPts val="50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600" b="0" i="0" u="none" strike="noStrike" kern="1200" cap="none" spc="0" baseline="0">
                <a:solidFill>
                  <a:srgbClr val="000000"/>
                </a:solidFill>
                <a:uFillTx/>
                <a:latin typeface="Roboto" pitchFamily="2"/>
                <a:ea typeface="Roboto" pitchFamily="2"/>
                <a:cs typeface="Roboto" pitchFamily="2"/>
              </a:rPr>
              <a:t>In some cases, it may be unclear how the disability impacts the student’s ability to access the assessment, and how the requested accommodation is appropriate to provide access to the student. In these situations, College Board may reject the initial request and ask for additional information or documentation.</a:t>
            </a:r>
          </a:p>
        </p:txBody>
      </p:sp>
      <p:sp>
        <p:nvSpPr>
          <p:cNvPr id="4" name="TextBox 2">
            <a:extLst>
              <a:ext uri="{FF2B5EF4-FFF2-40B4-BE49-F238E27FC236}">
                <a16:creationId xmlns:a16="http://schemas.microsoft.com/office/drawing/2014/main" id="{6BFC2EC3-04C5-D482-AEF9-E5EE563F39C7}"/>
              </a:ext>
            </a:extLst>
          </p:cNvPr>
          <p:cNvSpPr txBox="1"/>
          <p:nvPr/>
        </p:nvSpPr>
        <p:spPr>
          <a:xfrm>
            <a:off x="562703" y="4453621"/>
            <a:ext cx="7329647" cy="523219"/>
          </a:xfrm>
          <a:prstGeom prst="rect">
            <a:avLst/>
          </a:prstGeom>
          <a:solidFill>
            <a:srgbClr val="BC7CE4"/>
          </a:solid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600" b="0" i="0" u="none" strike="noStrike" kern="0" cap="none" spc="0" baseline="0">
                <a:solidFill>
                  <a:srgbClr val="000000"/>
                </a:solidFill>
                <a:uFillTx/>
                <a:latin typeface="Roboto"/>
                <a:ea typeface="Roboto"/>
                <a:cs typeface="Roboto"/>
              </a:rPr>
              <a:t>*</a:t>
            </a:r>
            <a:r>
              <a:rPr lang="en-US" sz="1200" b="0" i="0" u="none" strike="noStrike" kern="0" cap="none" spc="0" baseline="0">
                <a:solidFill>
                  <a:srgbClr val="000000"/>
                </a:solidFill>
                <a:uFillTx/>
                <a:latin typeface="Roboto"/>
                <a:ea typeface="Roboto"/>
                <a:cs typeface="Roboto"/>
              </a:rPr>
              <a:t>Students who participate in CoAlt take the CoAlt DLM ELA and Math assessment instead of the PSAT/SAT</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14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B8FFB-4754-4E48-B0B9-15B377147ACC}"/>
              </a:ext>
            </a:extLst>
          </p:cNvPr>
          <p:cNvSpPr txBox="1">
            <a:spLocks noGrp="1"/>
          </p:cNvSpPr>
          <p:nvPr>
            <p:ph type="title"/>
          </p:nvPr>
        </p:nvSpPr>
        <p:spPr/>
        <p:txBody>
          <a:bodyPr/>
          <a:lstStyle/>
          <a:p>
            <a:pPr lvl="0"/>
            <a:r>
              <a:rPr lang="en-US" sz="2800"/>
              <a:t>College Board Accommodations Update</a:t>
            </a:r>
          </a:p>
        </p:txBody>
      </p:sp>
      <p:sp>
        <p:nvSpPr>
          <p:cNvPr id="3" name="Content Placeholder 2">
            <a:extLst>
              <a:ext uri="{FF2B5EF4-FFF2-40B4-BE49-F238E27FC236}">
                <a16:creationId xmlns:a16="http://schemas.microsoft.com/office/drawing/2014/main" id="{54AF987C-4123-3A23-ED3D-71D773B6621F}"/>
              </a:ext>
            </a:extLst>
          </p:cNvPr>
          <p:cNvSpPr txBox="1"/>
          <p:nvPr/>
        </p:nvSpPr>
        <p:spPr>
          <a:xfrm>
            <a:off x="175436" y="943587"/>
            <a:ext cx="8953749" cy="3398550"/>
          </a:xfrm>
          <a:prstGeom prst="rect">
            <a:avLst/>
          </a:prstGeom>
          <a:noFill/>
          <a:ln cap="flat">
            <a:noFill/>
          </a:ln>
        </p:spPr>
        <p:txBody>
          <a:bodyPr vert="horz" wrap="square" lIns="91421" tIns="91421" rIns="91421" bIns="91421" anchor="t" anchorCtr="0" compatLnSpc="1">
            <a:noAutofit/>
          </a:bodyPr>
          <a:lstStyle/>
          <a:p>
            <a:pPr marL="0" marR="0" lvl="0" indent="0" algn="l" defTabSz="914400" rtl="0" fontAlgn="auto" hangingPunct="1">
              <a:lnSpc>
                <a:spcPct val="115000"/>
              </a:lnSpc>
              <a:spcBef>
                <a:spcPts val="0"/>
              </a:spcBef>
              <a:spcAft>
                <a:spcPts val="0"/>
              </a:spcAft>
              <a:buNone/>
              <a:tabLst/>
              <a:defRPr sz="1800" b="0" i="0" u="none" strike="noStrike" kern="0" cap="none" spc="0" baseline="0">
                <a:solidFill>
                  <a:srgbClr val="000000"/>
                </a:solidFill>
                <a:uFillTx/>
              </a:defRPr>
            </a:pPr>
            <a:r>
              <a:rPr lang="en-US" sz="1800" b="0" i="0" u="none" strike="noStrike" kern="0" cap="none" spc="0" baseline="0" dirty="0">
                <a:solidFill>
                  <a:srgbClr val="000000"/>
                </a:solidFill>
                <a:uFillTx/>
                <a:latin typeface="Roboto"/>
                <a:ea typeface="Roboto"/>
                <a:cs typeface="Roboto"/>
              </a:rPr>
              <a:t>PSAT/SAT is delivered </a:t>
            </a:r>
            <a:r>
              <a:rPr lang="en-US" sz="1800" b="1" i="0" u="none" strike="noStrike" kern="0" cap="none" spc="0" baseline="0" dirty="0">
                <a:solidFill>
                  <a:srgbClr val="000000"/>
                </a:solidFill>
                <a:uFillTx/>
                <a:latin typeface="Roboto"/>
                <a:ea typeface="Roboto"/>
                <a:cs typeface="Roboto"/>
              </a:rPr>
              <a:t>online</a:t>
            </a:r>
            <a:r>
              <a:rPr lang="en-US" sz="1800" b="0" i="0" u="none" strike="noStrike" kern="0" cap="none" spc="0" baseline="0" dirty="0">
                <a:solidFill>
                  <a:srgbClr val="000000"/>
                </a:solidFill>
                <a:uFillTx/>
                <a:latin typeface="Roboto"/>
                <a:ea typeface="Roboto"/>
                <a:cs typeface="Roboto"/>
              </a:rPr>
              <a:t> for all students</a:t>
            </a:r>
          </a:p>
          <a:p>
            <a:pPr marL="457200" marR="0" lvl="0" indent="-330198" algn="l" defTabSz="914400" rtl="0" fontAlgn="auto" hangingPunct="1">
              <a:lnSpc>
                <a:spcPct val="115000"/>
              </a:lnSpc>
              <a:spcBef>
                <a:spcPts val="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700" b="0" i="0" u="none" strike="noStrike" kern="0" cap="none" spc="0" baseline="0" dirty="0">
                <a:solidFill>
                  <a:srgbClr val="000000"/>
                </a:solidFill>
                <a:uFillTx/>
                <a:latin typeface="Roboto"/>
                <a:ea typeface="Roboto"/>
                <a:cs typeface="Roboto"/>
              </a:rPr>
              <a:t>Paper-based testing is an accommodation </a:t>
            </a:r>
          </a:p>
          <a:p>
            <a:pPr marL="628650" marR="0" lvl="1" indent="-285750" algn="l" defTabSz="914400" rtl="0" fontAlgn="auto" hangingPunct="1">
              <a:lnSpc>
                <a:spcPct val="115000"/>
              </a:lnSpc>
              <a:spcBef>
                <a:spcPts val="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700" b="0" i="0" u="none" strike="noStrike" kern="0" cap="none" spc="0" baseline="0" dirty="0">
                <a:solidFill>
                  <a:srgbClr val="000000"/>
                </a:solidFill>
                <a:uFillTx/>
                <a:latin typeface="Roboto"/>
                <a:ea typeface="Roboto"/>
                <a:cs typeface="Roboto"/>
              </a:rPr>
              <a:t>Only available to students with a documented disability on their IEP/504 Plan </a:t>
            </a:r>
          </a:p>
          <a:p>
            <a:pPr marL="914400" marR="0" lvl="1" indent="-317497" algn="l" defTabSz="914400" rtl="0" fontAlgn="auto" hangingPunct="1">
              <a:lnSpc>
                <a:spcPct val="115000"/>
              </a:lnSpc>
              <a:spcBef>
                <a:spcPts val="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700" b="0" i="0" u="none" strike="noStrike" kern="0" cap="none" spc="0" baseline="0" dirty="0">
                <a:solidFill>
                  <a:srgbClr val="000000"/>
                </a:solidFill>
                <a:uFillTx/>
                <a:latin typeface="Roboto"/>
                <a:ea typeface="Roboto"/>
                <a:cs typeface="Roboto"/>
              </a:rPr>
              <a:t>To be considered for paper-based testing, the student’s disability must directly result in the student’s inability to access a digital test. It is expected that almost all students will be able to test using a computer with or without accommodations, and very few students will be approved for paper-based testing.</a:t>
            </a:r>
          </a:p>
          <a:p>
            <a:pPr marL="457200" marR="0" lvl="0" indent="-330198" algn="l" defTabSz="914400" rtl="0" fontAlgn="auto" hangingPunct="1">
              <a:lnSpc>
                <a:spcPct val="115000"/>
              </a:lnSpc>
              <a:spcBef>
                <a:spcPts val="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endParaRPr lang="en-US" sz="1800" b="0" i="0" u="none" strike="noStrike" kern="0" cap="none" spc="0" baseline="0" dirty="0">
              <a:solidFill>
                <a:srgbClr val="000000"/>
              </a:solidFill>
              <a:uFillTx/>
              <a:latin typeface="Roboto"/>
              <a:ea typeface="Roboto"/>
              <a:cs typeface="Roboto"/>
            </a:endParaRPr>
          </a:p>
          <a:p>
            <a:pPr marL="457200" marR="0" lvl="0" indent="-330198" algn="l" defTabSz="914400" rtl="0" fontAlgn="auto" hangingPunct="1">
              <a:lnSpc>
                <a:spcPct val="114999"/>
              </a:lnSpc>
              <a:spcBef>
                <a:spcPts val="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700" b="0" i="0" u="none" strike="noStrike" kern="0" cap="none" spc="0" baseline="0" dirty="0">
                <a:solidFill>
                  <a:srgbClr val="000000"/>
                </a:solidFill>
                <a:uFillTx/>
                <a:latin typeface="Roboto"/>
                <a:ea typeface="Roboto"/>
                <a:cs typeface="Roboto"/>
              </a:rPr>
              <a:t>The PSAT/SAT tab of the </a:t>
            </a:r>
            <a:r>
              <a:rPr lang="en-US" sz="1700" b="0" i="0" u="none" strike="noStrike" kern="0" cap="none" spc="0" baseline="0" dirty="0">
                <a:solidFill>
                  <a:srgbClr val="000000"/>
                </a:solidFill>
                <a:uFillTx/>
                <a:latin typeface="Roboto"/>
                <a:ea typeface="Roboto"/>
                <a:cs typeface="Roboto"/>
                <a:hlinkClick r:id="rId2"/>
              </a:rPr>
              <a:t>Accommodations Crosswalk </a:t>
            </a:r>
            <a:r>
              <a:rPr lang="en-US" sz="1700" b="0" i="0" u="none" strike="noStrike" kern="0" cap="none" spc="0" baseline="0" dirty="0">
                <a:solidFill>
                  <a:srgbClr val="000000"/>
                </a:solidFill>
                <a:uFillTx/>
                <a:latin typeface="Roboto"/>
                <a:ea typeface="Roboto"/>
                <a:cs typeface="Roboto"/>
              </a:rPr>
              <a:t>reflects universal accessibility and accommodations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14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3730A-80CB-3DC9-AB8E-96814A066E55}"/>
              </a:ext>
            </a:extLst>
          </p:cNvPr>
          <p:cNvSpPr txBox="1">
            <a:spLocks noGrp="1"/>
          </p:cNvSpPr>
          <p:nvPr>
            <p:ph type="title"/>
          </p:nvPr>
        </p:nvSpPr>
        <p:spPr/>
        <p:txBody>
          <a:bodyPr/>
          <a:lstStyle/>
          <a:p>
            <a:pPr lvl="0"/>
            <a:r>
              <a:rPr lang="en-US" sz="2800"/>
              <a:t>College Board Accommodations Requests</a:t>
            </a:r>
          </a:p>
        </p:txBody>
      </p:sp>
      <p:sp>
        <p:nvSpPr>
          <p:cNvPr id="3" name="Content Placeholder 2">
            <a:extLst>
              <a:ext uri="{FF2B5EF4-FFF2-40B4-BE49-F238E27FC236}">
                <a16:creationId xmlns:a16="http://schemas.microsoft.com/office/drawing/2014/main" id="{F78BEAD3-174F-8B84-6FFB-DB99F58F3150}"/>
              </a:ext>
            </a:extLst>
          </p:cNvPr>
          <p:cNvSpPr txBox="1"/>
          <p:nvPr/>
        </p:nvSpPr>
        <p:spPr>
          <a:xfrm>
            <a:off x="255181" y="1097755"/>
            <a:ext cx="8612367" cy="3480197"/>
          </a:xfrm>
          <a:prstGeom prst="rect">
            <a:avLst/>
          </a:prstGeom>
          <a:noFill/>
          <a:ln cap="flat">
            <a:noFill/>
          </a:ln>
        </p:spPr>
        <p:txBody>
          <a:bodyPr vert="horz" wrap="square" lIns="91421" tIns="91421" rIns="91421" bIns="91421" anchor="t" anchorCtr="0" compatLnSpc="1">
            <a:normAutofit/>
          </a:bodyPr>
          <a:lstStyle/>
          <a:p>
            <a:pPr marL="127001" marR="0" lvl="0" indent="0" algn="l" defTabSz="914400" rtl="0" fontAlgn="auto" hangingPunct="1">
              <a:lnSpc>
                <a:spcPct val="115000"/>
              </a:lnSpc>
              <a:spcBef>
                <a:spcPts val="0"/>
              </a:spcBef>
              <a:spcAft>
                <a:spcPts val="0"/>
              </a:spcAft>
              <a:buNone/>
              <a:tabLst/>
              <a:defRPr sz="1800" b="0" i="0" u="none" strike="noStrike" kern="0" cap="none" spc="0" baseline="0">
                <a:solidFill>
                  <a:srgbClr val="000000"/>
                </a:solidFill>
                <a:uFillTx/>
              </a:defRPr>
            </a:pPr>
            <a:r>
              <a:rPr lang="en-US" sz="2000" b="0" i="0" u="none" strike="noStrike" kern="0" cap="none" spc="0" baseline="0" dirty="0">
                <a:solidFill>
                  <a:srgbClr val="000000"/>
                </a:solidFill>
                <a:uFillTx/>
                <a:latin typeface="Roboto"/>
                <a:ea typeface="Roboto"/>
                <a:cs typeface="Roboto"/>
              </a:rPr>
              <a:t>Pay particular attention to ensuring you submit your </a:t>
            </a:r>
            <a:r>
              <a:rPr lang="en-US" sz="2000" b="1" i="0" u="none" strike="noStrike" kern="0" cap="none" spc="0" baseline="0" dirty="0">
                <a:solidFill>
                  <a:srgbClr val="000000"/>
                </a:solidFill>
                <a:uFillTx/>
                <a:latin typeface="Roboto"/>
                <a:ea typeface="Roboto"/>
                <a:cs typeface="Roboto"/>
              </a:rPr>
              <a:t>accommodations requests</a:t>
            </a:r>
            <a:endParaRPr lang="en-US" sz="2000" b="0" i="0" u="none" strike="noStrike" kern="0" cap="none" spc="0" baseline="0" dirty="0">
              <a:solidFill>
                <a:srgbClr val="000000"/>
              </a:solidFill>
              <a:uFillTx/>
              <a:latin typeface="Roboto"/>
              <a:ea typeface="Roboto"/>
              <a:cs typeface="Roboto"/>
            </a:endParaRPr>
          </a:p>
          <a:p>
            <a:pPr marL="457200" marR="0" lvl="0" indent="-330198" algn="l" defTabSz="914400" rtl="0" fontAlgn="auto" hangingPunct="1">
              <a:lnSpc>
                <a:spcPct val="115000"/>
              </a:lnSpc>
              <a:spcBef>
                <a:spcPts val="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2000" b="0" i="0" u="none" strike="noStrike" kern="0" cap="none" spc="0" baseline="0" dirty="0">
                <a:solidFill>
                  <a:srgbClr val="000000"/>
                </a:solidFill>
                <a:uFillTx/>
                <a:latin typeface="Roboto"/>
                <a:ea typeface="Roboto"/>
                <a:cs typeface="Roboto"/>
              </a:rPr>
              <a:t>Students MUST have their accommodations approved to receive the correct accommodated test form for their needs</a:t>
            </a:r>
          </a:p>
          <a:p>
            <a:pPr marL="457200" marR="0" lvl="0" indent="-330198" algn="l" defTabSz="914400" rtl="0" fontAlgn="auto" hangingPunct="1">
              <a:lnSpc>
                <a:spcPct val="115000"/>
              </a:lnSpc>
              <a:spcBef>
                <a:spcPts val="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endParaRPr lang="en-US" sz="2000" b="0" i="0" u="none" strike="noStrike" kern="0" cap="none" spc="0" baseline="0" dirty="0">
              <a:solidFill>
                <a:srgbClr val="000000"/>
              </a:solidFill>
              <a:uFillTx/>
              <a:latin typeface="Roboto"/>
              <a:ea typeface="Roboto"/>
              <a:cs typeface="Roboto"/>
            </a:endParaRPr>
          </a:p>
          <a:p>
            <a:pPr marL="457200" marR="0" lvl="0" indent="-330198" algn="l" defTabSz="914400" rtl="0" fontAlgn="auto" hangingPunct="1">
              <a:lnSpc>
                <a:spcPct val="115000"/>
              </a:lnSpc>
              <a:spcBef>
                <a:spcPts val="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2000" b="0" i="0" u="none" strike="noStrike" kern="0" cap="none" spc="0" baseline="0" dirty="0">
                <a:solidFill>
                  <a:srgbClr val="000000"/>
                </a:solidFill>
                <a:uFillTx/>
                <a:latin typeface="Roboto"/>
                <a:ea typeface="Roboto"/>
                <a:cs typeface="Roboto"/>
              </a:rPr>
              <a:t>Deadlines:</a:t>
            </a:r>
          </a:p>
          <a:p>
            <a:pPr marL="914400" marR="0" lvl="1" indent="-317497" algn="l" defTabSz="914400" rtl="0" fontAlgn="auto" hangingPunct="1">
              <a:lnSpc>
                <a:spcPct val="115000"/>
              </a:lnSpc>
              <a:spcBef>
                <a:spcPts val="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2000" b="0" i="0" u="none" strike="noStrike" kern="0" cap="none" spc="0" baseline="0" dirty="0">
                <a:solidFill>
                  <a:srgbClr val="000000"/>
                </a:solidFill>
                <a:uFillTx/>
                <a:latin typeface="Roboto"/>
                <a:ea typeface="Roboto"/>
                <a:cs typeface="Roboto"/>
              </a:rPr>
              <a:t>PSAT/SAT Accommodations Request: </a:t>
            </a:r>
            <a:r>
              <a:rPr lang="en-US" sz="2000" b="1" i="0" u="none" strike="noStrike" kern="0" cap="none" spc="0" baseline="0" dirty="0">
                <a:solidFill>
                  <a:srgbClr val="0D5BDC"/>
                </a:solidFill>
                <a:uFillTx/>
                <a:latin typeface="Roboto"/>
                <a:ea typeface="Roboto"/>
                <a:cs typeface="Roboto"/>
              </a:rPr>
              <a:t>February 16, 2027</a:t>
            </a:r>
          </a:p>
          <a:p>
            <a:pPr marL="342900" marR="0" lvl="1" indent="0" algn="l" defTabSz="914400" rtl="0" fontAlgn="auto" hangingPunct="1">
              <a:lnSpc>
                <a:spcPct val="115000"/>
              </a:lnSpc>
              <a:spcBef>
                <a:spcPts val="0"/>
              </a:spcBef>
              <a:spcAft>
                <a:spcPts val="0"/>
              </a:spcAft>
              <a:buNone/>
              <a:tabLst/>
              <a:defRPr sz="1800" b="0" i="0" u="none" strike="noStrike" kern="0" cap="none" spc="0" baseline="0">
                <a:solidFill>
                  <a:srgbClr val="000000"/>
                </a:solidFill>
                <a:uFillTx/>
              </a:defRPr>
            </a:pPr>
            <a:endParaRPr lang="en-US" sz="1650" b="1" i="0" u="none" strike="noStrike" kern="0" cap="none" spc="0" baseline="0" dirty="0">
              <a:solidFill>
                <a:srgbClr val="000000"/>
              </a:solidFill>
              <a:uFillTx/>
              <a:latin typeface="Roboto"/>
              <a:ea typeface="Roboto"/>
              <a:cs typeface="Roboto"/>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14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A25AC-CA0A-E4EF-670B-5759C41FB27A}"/>
              </a:ext>
            </a:extLst>
          </p:cNvPr>
          <p:cNvSpPr txBox="1">
            <a:spLocks noGrp="1"/>
          </p:cNvSpPr>
          <p:nvPr>
            <p:ph type="title"/>
          </p:nvPr>
        </p:nvSpPr>
        <p:spPr/>
        <p:txBody>
          <a:bodyPr/>
          <a:lstStyle/>
          <a:p>
            <a:pPr lvl="0"/>
            <a:r>
              <a:rPr lang="en-US" sz="2800"/>
              <a:t>College Board Approved Accommodations</a:t>
            </a:r>
          </a:p>
        </p:txBody>
      </p:sp>
      <p:sp>
        <p:nvSpPr>
          <p:cNvPr id="3" name="Content Placeholder 2">
            <a:extLst>
              <a:ext uri="{FF2B5EF4-FFF2-40B4-BE49-F238E27FC236}">
                <a16:creationId xmlns:a16="http://schemas.microsoft.com/office/drawing/2014/main" id="{B47BAB47-0E27-6D62-8A26-C842E2ADFDA7}"/>
              </a:ext>
            </a:extLst>
          </p:cNvPr>
          <p:cNvSpPr txBox="1"/>
          <p:nvPr/>
        </p:nvSpPr>
        <p:spPr>
          <a:xfrm>
            <a:off x="148855" y="1097755"/>
            <a:ext cx="8670852" cy="3480197"/>
          </a:xfrm>
          <a:prstGeom prst="rect">
            <a:avLst/>
          </a:prstGeom>
          <a:noFill/>
          <a:ln cap="flat">
            <a:noFill/>
          </a:ln>
        </p:spPr>
        <p:txBody>
          <a:bodyPr vert="horz" wrap="square" lIns="91421" tIns="91421" rIns="91421" bIns="91421" anchor="t" anchorCtr="0" compatLnSpc="1">
            <a:noAutofit/>
          </a:bodyPr>
          <a:lstStyle/>
          <a:p>
            <a:pPr marL="457200" marR="0" lvl="0" indent="-330198" algn="l" defTabSz="914400" rtl="0" fontAlgn="auto" hangingPunct="1">
              <a:lnSpc>
                <a:spcPct val="115000"/>
              </a:lnSpc>
              <a:spcBef>
                <a:spcPts val="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800" b="0" i="0" u="none" strike="noStrike" kern="0" cap="none" spc="0" baseline="0">
                <a:solidFill>
                  <a:srgbClr val="000000"/>
                </a:solidFill>
                <a:uFillTx/>
                <a:latin typeface="Roboto"/>
                <a:ea typeface="Roboto"/>
                <a:cs typeface="Roboto"/>
              </a:rPr>
              <a:t>Once approved by College Board, the student will receive college- and scholarship-reportable scores when tested using these accommodations</a:t>
            </a:r>
          </a:p>
          <a:p>
            <a:pPr marL="457200" marR="0" lvl="0" indent="-330198" algn="l" defTabSz="914400" rtl="0" fontAlgn="auto" hangingPunct="1">
              <a:lnSpc>
                <a:spcPct val="115000"/>
              </a:lnSpc>
              <a:spcBef>
                <a:spcPts val="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800" b="0" i="0" u="none" strike="noStrike" kern="0" cap="none" spc="0" baseline="0">
                <a:solidFill>
                  <a:srgbClr val="000000"/>
                </a:solidFill>
                <a:uFillTx/>
                <a:latin typeface="Roboto"/>
                <a:ea typeface="Roboto"/>
                <a:cs typeface="Roboto"/>
              </a:rPr>
              <a:t>Approval is continuous from year to year and applies to both PSAT/SAT as well as other College Board assessments (i.e., advanced placement)</a:t>
            </a:r>
          </a:p>
          <a:p>
            <a:pPr marL="457200" marR="0" lvl="0" indent="-330198" algn="l" defTabSz="914400" rtl="0" fontAlgn="auto" hangingPunct="1">
              <a:lnSpc>
                <a:spcPct val="115000"/>
              </a:lnSpc>
              <a:spcBef>
                <a:spcPts val="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800" b="0" i="0" u="none" strike="noStrike" kern="0" cap="none" spc="0" baseline="0">
                <a:solidFill>
                  <a:srgbClr val="000000"/>
                </a:solidFill>
                <a:uFillTx/>
                <a:latin typeface="Roboto"/>
                <a:ea typeface="Roboto"/>
                <a:cs typeface="Roboto"/>
              </a:rPr>
              <a:t>SSD Coordinators should review and confirm each student’s approved accommodations annually, but resubmission is only required if there is a change to the students IEP/504 plan</a:t>
            </a:r>
          </a:p>
        </p:txBody>
      </p:sp>
      <p:sp>
        <p:nvSpPr>
          <p:cNvPr id="4" name="TextBox 2">
            <a:extLst>
              <a:ext uri="{FF2B5EF4-FFF2-40B4-BE49-F238E27FC236}">
                <a16:creationId xmlns:a16="http://schemas.microsoft.com/office/drawing/2014/main" id="{7E9625E7-DE43-A04F-B0D7-36697036EF24}"/>
              </a:ext>
            </a:extLst>
          </p:cNvPr>
          <p:cNvSpPr txBox="1"/>
          <p:nvPr/>
        </p:nvSpPr>
        <p:spPr>
          <a:xfrm>
            <a:off x="609603" y="3711165"/>
            <a:ext cx="7174519" cy="1200332"/>
          </a:xfrm>
          <a:prstGeom prst="rect">
            <a:avLst/>
          </a:prstGeom>
          <a:solidFill>
            <a:srgbClr val="BC7CE4"/>
          </a:solidFill>
          <a:ln cap="flat">
            <a:noFill/>
          </a:ln>
        </p:spPr>
        <p:txBody>
          <a:bodyPr vert="horz" wrap="square" lIns="91440" tIns="45720" rIns="91440" bIns="45720" anchor="t" anchorCtr="1" compatLnSpc="1">
            <a:spAutoFit/>
          </a:bodyPr>
          <a:lstStyle/>
          <a:p>
            <a:pPr marL="53977" marR="0" lvl="1"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0" i="0" u="none" strike="noStrike" kern="0" cap="none" spc="0" baseline="0">
                <a:solidFill>
                  <a:srgbClr val="000000"/>
                </a:solidFill>
                <a:uFillTx/>
                <a:latin typeface="Roboto" pitchFamily="2"/>
                <a:ea typeface="Roboto" pitchFamily="2"/>
                <a:cs typeface="Roboto" pitchFamily="2"/>
              </a:rPr>
              <a:t>Students who tested using College Board approved accommodations last year will continue to be approved for 2027 if there are no changes to the student’s primary disability or accommodations listed in the student’s IEP.</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17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750A5-DAB6-507C-E881-BCCFCCBBA870}"/>
              </a:ext>
            </a:extLst>
          </p:cNvPr>
          <p:cNvSpPr txBox="1">
            <a:spLocks noGrp="1"/>
          </p:cNvSpPr>
          <p:nvPr>
            <p:ph type="title"/>
          </p:nvPr>
        </p:nvSpPr>
        <p:spPr/>
        <p:txBody>
          <a:bodyPr/>
          <a:lstStyle/>
          <a:p>
            <a:pPr lvl="0"/>
            <a:r>
              <a:rPr lang="en-US" sz="2800"/>
              <a:t>State Allowed Accommodations</a:t>
            </a:r>
          </a:p>
        </p:txBody>
      </p:sp>
      <p:sp>
        <p:nvSpPr>
          <p:cNvPr id="3" name="Content Placeholder 2">
            <a:extLst>
              <a:ext uri="{FF2B5EF4-FFF2-40B4-BE49-F238E27FC236}">
                <a16:creationId xmlns:a16="http://schemas.microsoft.com/office/drawing/2014/main" id="{E7C3AEE0-76CA-0759-7A93-9F84EFEE90C3}"/>
              </a:ext>
            </a:extLst>
          </p:cNvPr>
          <p:cNvSpPr txBox="1"/>
          <p:nvPr/>
        </p:nvSpPr>
        <p:spPr>
          <a:xfrm>
            <a:off x="148855" y="1097755"/>
            <a:ext cx="8670852" cy="3480197"/>
          </a:xfrm>
          <a:prstGeom prst="rect">
            <a:avLst/>
          </a:prstGeom>
          <a:noFill/>
          <a:ln cap="flat">
            <a:noFill/>
          </a:ln>
        </p:spPr>
        <p:txBody>
          <a:bodyPr vert="horz" wrap="square" lIns="91421" tIns="91421" rIns="91421" bIns="91421" anchor="t" anchorCtr="0" compatLnSpc="1">
            <a:noAutofit/>
          </a:bodyPr>
          <a:lstStyle/>
          <a:p>
            <a:pPr marL="457200" marR="0" lvl="0" indent="-330198" algn="l" defTabSz="914400" rtl="0" fontAlgn="auto" hangingPunct="1">
              <a:lnSpc>
                <a:spcPct val="115000"/>
              </a:lnSpc>
              <a:spcBef>
                <a:spcPts val="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2000" b="1" i="0" u="none" strike="noStrike" kern="0" cap="none" spc="0" baseline="0">
                <a:solidFill>
                  <a:srgbClr val="000000"/>
                </a:solidFill>
                <a:uFillTx/>
                <a:latin typeface="Roboto"/>
                <a:ea typeface="Roboto"/>
                <a:cs typeface="Roboto"/>
              </a:rPr>
              <a:t>State Allowed Accommodations</a:t>
            </a:r>
            <a:r>
              <a:rPr lang="en-US" sz="2000" b="0" i="0" u="none" strike="noStrike" kern="0" cap="none" spc="0" baseline="0">
                <a:solidFill>
                  <a:srgbClr val="000000"/>
                </a:solidFill>
                <a:uFillTx/>
                <a:latin typeface="Roboto"/>
                <a:ea typeface="Roboto"/>
                <a:cs typeface="Roboto"/>
              </a:rPr>
              <a:t> (SAAs) must be submitted each year</a:t>
            </a:r>
          </a:p>
          <a:p>
            <a:pPr marL="457200" marR="0" lvl="0" indent="-330198" algn="l" defTabSz="914400" rtl="0" fontAlgn="auto" hangingPunct="1">
              <a:lnSpc>
                <a:spcPct val="115000"/>
              </a:lnSpc>
              <a:spcBef>
                <a:spcPts val="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2000" b="0" i="0" u="none" strike="noStrike" kern="0" cap="none" spc="0" baseline="0">
                <a:solidFill>
                  <a:srgbClr val="000000"/>
                </a:solidFill>
                <a:uFillTx/>
                <a:latin typeface="Roboto"/>
                <a:ea typeface="Roboto"/>
                <a:cs typeface="Roboto"/>
              </a:rPr>
              <a:t>Students testing with SAAs will receive a score, but it will </a:t>
            </a:r>
            <a:r>
              <a:rPr lang="en-US" sz="2000" b="1" i="0" u="none" strike="noStrike" kern="0" cap="none" spc="0" baseline="0">
                <a:solidFill>
                  <a:srgbClr val="000000"/>
                </a:solidFill>
                <a:uFillTx/>
                <a:latin typeface="Roboto"/>
                <a:ea typeface="Roboto"/>
                <a:cs typeface="Roboto"/>
              </a:rPr>
              <a:t>not </a:t>
            </a:r>
            <a:r>
              <a:rPr lang="en-US" sz="2000" b="0" i="0" u="none" strike="noStrike" kern="0" cap="none" spc="0" baseline="0">
                <a:solidFill>
                  <a:srgbClr val="000000"/>
                </a:solidFill>
                <a:uFillTx/>
                <a:latin typeface="Roboto"/>
                <a:ea typeface="Roboto"/>
                <a:cs typeface="Roboto"/>
              </a:rPr>
              <a:t>be college- or scholarship-reportable</a:t>
            </a:r>
          </a:p>
          <a:p>
            <a:pPr marL="457200" marR="0" lvl="0" indent="-330198" algn="l" defTabSz="914400" rtl="0" fontAlgn="auto" hangingPunct="1">
              <a:lnSpc>
                <a:spcPct val="115000"/>
              </a:lnSpc>
              <a:spcBef>
                <a:spcPts val="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2000" b="0" i="0" u="none" strike="noStrike" kern="0" cap="none" spc="0" baseline="0">
                <a:solidFill>
                  <a:srgbClr val="000000"/>
                </a:solidFill>
                <a:uFillTx/>
                <a:latin typeface="Roboto"/>
                <a:ea typeface="Roboto"/>
                <a:cs typeface="Roboto"/>
              </a:rPr>
              <a:t>SAAs are typically limited to a very small number of students</a:t>
            </a:r>
          </a:p>
          <a:p>
            <a:pPr marL="457200" marR="0" lvl="0" indent="-330198" algn="l" defTabSz="914400" rtl="0" fontAlgn="auto" hangingPunct="1">
              <a:lnSpc>
                <a:spcPct val="115000"/>
              </a:lnSpc>
              <a:spcBef>
                <a:spcPts val="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2000" b="0" i="0" u="none" strike="noStrike" kern="0" cap="none" spc="0" baseline="0">
                <a:solidFill>
                  <a:srgbClr val="000000"/>
                </a:solidFill>
                <a:uFillTx/>
                <a:latin typeface="Roboto"/>
                <a:ea typeface="Roboto"/>
                <a:cs typeface="Roboto"/>
              </a:rPr>
              <a:t>A student’s accommodation cannot be changed from state allowed to College Board approved after the fact</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20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3D290-CD0D-89AE-348C-A94829AAA59D}"/>
              </a:ext>
            </a:extLst>
          </p:cNvPr>
          <p:cNvSpPr txBox="1">
            <a:spLocks noGrp="1"/>
          </p:cNvSpPr>
          <p:nvPr>
            <p:ph type="title"/>
          </p:nvPr>
        </p:nvSpPr>
        <p:spPr/>
        <p:txBody>
          <a:bodyPr/>
          <a:lstStyle/>
          <a:p>
            <a:pPr lvl="0"/>
            <a:r>
              <a:rPr lang="en-US" sz="2800" dirty="0"/>
              <a:t>State Allowed Accommodations Update</a:t>
            </a:r>
          </a:p>
        </p:txBody>
      </p:sp>
      <p:sp>
        <p:nvSpPr>
          <p:cNvPr id="3" name="Text Placeholder 2">
            <a:extLst>
              <a:ext uri="{FF2B5EF4-FFF2-40B4-BE49-F238E27FC236}">
                <a16:creationId xmlns:a16="http://schemas.microsoft.com/office/drawing/2014/main" id="{DE13BDBA-3600-FE08-CBC8-6F263B23D8E7}"/>
              </a:ext>
            </a:extLst>
          </p:cNvPr>
          <p:cNvSpPr txBox="1">
            <a:spLocks noGrp="1"/>
          </p:cNvSpPr>
          <p:nvPr>
            <p:ph type="body" idx="4294967295"/>
          </p:nvPr>
        </p:nvSpPr>
        <p:spPr>
          <a:xfrm>
            <a:off x="311700" y="1152473"/>
            <a:ext cx="5277898" cy="3034802"/>
          </a:xfrm>
        </p:spPr>
        <p:txBody>
          <a:bodyPr/>
          <a:lstStyle/>
          <a:p>
            <a:pPr lvl="0" indent="-330198">
              <a:lnSpc>
                <a:spcPct val="105000"/>
              </a:lnSpc>
              <a:buClr>
                <a:srgbClr val="000000"/>
              </a:buClr>
              <a:buSzPts val="1600"/>
              <a:buFont typeface="Wingdings"/>
              <a:buChar char="§"/>
            </a:pPr>
            <a:r>
              <a:rPr lang="en-US" sz="1900" dirty="0">
                <a:solidFill>
                  <a:srgbClr val="000000"/>
                </a:solidFill>
                <a:latin typeface="Roboto"/>
                <a:ea typeface="Roboto"/>
                <a:cs typeface="Roboto"/>
              </a:rPr>
              <a:t>SAAs are limited to:</a:t>
            </a:r>
          </a:p>
          <a:p>
            <a:pPr marL="914400" lvl="1" indent="-317497">
              <a:lnSpc>
                <a:spcPct val="104999"/>
              </a:lnSpc>
              <a:spcBef>
                <a:spcPts val="0"/>
              </a:spcBef>
              <a:buClr>
                <a:srgbClr val="000000"/>
              </a:buClr>
              <a:buSzPts val="1600"/>
              <a:buFont typeface="Courier New"/>
              <a:buChar char="o"/>
            </a:pPr>
            <a:r>
              <a:rPr lang="en-US" sz="1900" kern="0" dirty="0">
                <a:latin typeface="Roboto"/>
                <a:ea typeface="Roboto"/>
                <a:cs typeface="Roboto"/>
              </a:rPr>
              <a:t>Math – Time-and-a-half</a:t>
            </a:r>
          </a:p>
          <a:p>
            <a:pPr marL="914400" lvl="1" indent="-317497">
              <a:lnSpc>
                <a:spcPct val="104999"/>
              </a:lnSpc>
              <a:spcBef>
                <a:spcPts val="0"/>
              </a:spcBef>
              <a:buClr>
                <a:srgbClr val="000000"/>
              </a:buClr>
              <a:buSzPts val="1600"/>
              <a:buFont typeface="Courier New"/>
              <a:buChar char="o"/>
            </a:pPr>
            <a:r>
              <a:rPr lang="en-US" sz="1900" kern="0" dirty="0">
                <a:latin typeface="Roboto"/>
                <a:ea typeface="Roboto"/>
                <a:cs typeface="Roboto"/>
              </a:rPr>
              <a:t>Reading – Time-and-a-half</a:t>
            </a:r>
          </a:p>
          <a:p>
            <a:pPr marL="914400" lvl="1" indent="-317497">
              <a:lnSpc>
                <a:spcPct val="104999"/>
              </a:lnSpc>
              <a:spcBef>
                <a:spcPts val="0"/>
              </a:spcBef>
              <a:buClr>
                <a:srgbClr val="000000"/>
              </a:buClr>
              <a:buSzPts val="1600"/>
              <a:buFont typeface="Courier New"/>
              <a:buChar char="o"/>
            </a:pPr>
            <a:r>
              <a:rPr lang="en-US" sz="1900" kern="0" dirty="0">
                <a:latin typeface="Roboto"/>
                <a:ea typeface="Roboto"/>
                <a:cs typeface="Roboto"/>
              </a:rPr>
              <a:t>Text-to-Speech (Embedded)</a:t>
            </a:r>
          </a:p>
          <a:p>
            <a:pPr marL="914400" lvl="1" indent="-317497">
              <a:lnSpc>
                <a:spcPct val="104999"/>
              </a:lnSpc>
              <a:spcBef>
                <a:spcPts val="0"/>
              </a:spcBef>
              <a:buClr>
                <a:srgbClr val="000000"/>
              </a:buClr>
              <a:buSzPts val="1600"/>
              <a:buFont typeface="Courier New"/>
              <a:buChar char="o"/>
            </a:pPr>
            <a:r>
              <a:rPr lang="en-US" sz="1900" kern="0" dirty="0">
                <a:latin typeface="Roboto"/>
                <a:ea typeface="Roboto"/>
                <a:cs typeface="Roboto"/>
              </a:rPr>
              <a:t>Breaks: Extra</a:t>
            </a:r>
          </a:p>
          <a:p>
            <a:pPr marL="914400" lvl="1" indent="-317497">
              <a:lnSpc>
                <a:spcPct val="104999"/>
              </a:lnSpc>
              <a:spcBef>
                <a:spcPts val="0"/>
              </a:spcBef>
              <a:buClr>
                <a:srgbClr val="000000"/>
              </a:buClr>
              <a:buSzPts val="1600"/>
              <a:buFont typeface="Courier New"/>
              <a:buChar char="o"/>
            </a:pPr>
            <a:r>
              <a:rPr lang="en-US" sz="1900" kern="0" dirty="0">
                <a:latin typeface="Roboto"/>
                <a:ea typeface="Roboto"/>
                <a:cs typeface="Roboto"/>
              </a:rPr>
              <a:t>Breaks as Needed</a:t>
            </a:r>
          </a:p>
          <a:p>
            <a:pPr marL="914400" lvl="1" indent="-317497">
              <a:lnSpc>
                <a:spcPct val="104999"/>
              </a:lnSpc>
              <a:spcBef>
                <a:spcPts val="0"/>
              </a:spcBef>
              <a:buClr>
                <a:srgbClr val="000000"/>
              </a:buClr>
              <a:buSzPts val="1600"/>
              <a:buFont typeface="Courier New"/>
              <a:buChar char="o"/>
            </a:pPr>
            <a:r>
              <a:rPr lang="en-US" sz="1900" kern="0" dirty="0">
                <a:latin typeface="Roboto"/>
                <a:ea typeface="Roboto"/>
                <a:cs typeface="Roboto"/>
              </a:rPr>
              <a:t>EL – Oral Translation of Math</a:t>
            </a:r>
          </a:p>
          <a:p>
            <a:pPr marL="914400" lvl="1" indent="-317497">
              <a:lnSpc>
                <a:spcPct val="104999"/>
              </a:lnSpc>
              <a:spcBef>
                <a:spcPts val="0"/>
              </a:spcBef>
              <a:buClr>
                <a:srgbClr val="000000"/>
              </a:buClr>
              <a:buSzPts val="1400"/>
              <a:buFont typeface="Courier New"/>
              <a:buChar char="o"/>
            </a:pPr>
            <a:endParaRPr lang="en-US" sz="1300" kern="0" dirty="0">
              <a:latin typeface="Roboto"/>
              <a:ea typeface="Roboto"/>
              <a:cs typeface="Roboto"/>
            </a:endParaRPr>
          </a:p>
          <a:p>
            <a:pPr marL="127001" lvl="0" indent="0">
              <a:lnSpc>
                <a:spcPct val="104999"/>
              </a:lnSpc>
              <a:buNone/>
            </a:pPr>
            <a:r>
              <a:rPr lang="en-US" sz="1500" dirty="0">
                <a:solidFill>
                  <a:srgbClr val="000000"/>
                </a:solidFill>
                <a:latin typeface="Roboto"/>
                <a:ea typeface="Roboto"/>
                <a:cs typeface="Roboto"/>
              </a:rPr>
              <a:t>SAA Accommodations Request Window: </a:t>
            </a:r>
            <a:r>
              <a:rPr lang="en-US" sz="1500" b="1" dirty="0">
                <a:solidFill>
                  <a:srgbClr val="4285F4"/>
                </a:solidFill>
                <a:latin typeface="Roboto"/>
                <a:ea typeface="Roboto"/>
                <a:cs typeface="Roboto"/>
              </a:rPr>
              <a:t>January 8, 2027—March 8, 2027</a:t>
            </a:r>
          </a:p>
        </p:txBody>
      </p:sp>
      <p:sp>
        <p:nvSpPr>
          <p:cNvPr id="4" name="Star: 16 Points 5">
            <a:extLst>
              <a:ext uri="{FF2B5EF4-FFF2-40B4-BE49-F238E27FC236}">
                <a16:creationId xmlns:a16="http://schemas.microsoft.com/office/drawing/2014/main" id="{4DB5AA48-7E60-6893-0FE2-935391D2E6B5}"/>
              </a:ext>
            </a:extLst>
          </p:cNvPr>
          <p:cNvSpPr/>
          <p:nvPr/>
        </p:nvSpPr>
        <p:spPr>
          <a:xfrm>
            <a:off x="6884572" y="224942"/>
            <a:ext cx="1994260" cy="2002974"/>
          </a:xfrm>
          <a:custGeom>
            <a:avLst/>
            <a:gdLst>
              <a:gd name="f0" fmla="val 10800000"/>
              <a:gd name="f1" fmla="val 5400000"/>
              <a:gd name="f2" fmla="val 180"/>
              <a:gd name="f3" fmla="val w"/>
              <a:gd name="f4" fmla="val h"/>
              <a:gd name="f5" fmla="val ss"/>
              <a:gd name="f6" fmla="val 0"/>
              <a:gd name="f7" fmla="*/ 5419351 1 1725033"/>
              <a:gd name="f8" fmla="val 37500"/>
              <a:gd name="f9" fmla="+- 0 0 -90"/>
              <a:gd name="f10" fmla="+- 0 0 -180"/>
              <a:gd name="f11" fmla="+- 0 0 -270"/>
              <a:gd name="f12" fmla="+- 0 0 -360"/>
              <a:gd name="f13" fmla="abs f3"/>
              <a:gd name="f14" fmla="abs f4"/>
              <a:gd name="f15" fmla="abs f5"/>
              <a:gd name="f16" fmla="+- 2700000 f1 0"/>
              <a:gd name="f17" fmla="*/ f9 f0 1"/>
              <a:gd name="f18" fmla="*/ f10 f0 1"/>
              <a:gd name="f19" fmla="*/ f11 f0 1"/>
              <a:gd name="f20" fmla="*/ f12 f0 1"/>
              <a:gd name="f21" fmla="?: f13 f3 1"/>
              <a:gd name="f22" fmla="?: f14 f4 1"/>
              <a:gd name="f23" fmla="?: f15 f5 1"/>
              <a:gd name="f24" fmla="+- f16 0 f1"/>
              <a:gd name="f25" fmla="*/ f17 1 f2"/>
              <a:gd name="f26" fmla="*/ f18 1 f2"/>
              <a:gd name="f27" fmla="*/ f19 1 f2"/>
              <a:gd name="f28" fmla="*/ f20 1 f2"/>
              <a:gd name="f29" fmla="*/ f21 1 21600"/>
              <a:gd name="f30" fmla="*/ f22 1 21600"/>
              <a:gd name="f31" fmla="*/ 21600 f21 1"/>
              <a:gd name="f32" fmla="*/ 21600 f22 1"/>
              <a:gd name="f33" fmla="+- f24 f1 0"/>
              <a:gd name="f34" fmla="+- f25 0 f1"/>
              <a:gd name="f35" fmla="+- f26 0 f1"/>
              <a:gd name="f36" fmla="+- f27 0 f1"/>
              <a:gd name="f37" fmla="+- f28 0 f1"/>
              <a:gd name="f38" fmla="min f30 f29"/>
              <a:gd name="f39" fmla="*/ f31 1 f23"/>
              <a:gd name="f40" fmla="*/ f32 1 f23"/>
              <a:gd name="f41" fmla="*/ f33 f7 1"/>
              <a:gd name="f42" fmla="val f39"/>
              <a:gd name="f43" fmla="val f40"/>
              <a:gd name="f44" fmla="*/ f41 1 f0"/>
              <a:gd name="f45" fmla="*/ f6 f38 1"/>
              <a:gd name="f46" fmla="+- f43 0 f6"/>
              <a:gd name="f47" fmla="+- f42 0 f6"/>
              <a:gd name="f48" fmla="+- 0 0 f44"/>
              <a:gd name="f49" fmla="*/ f42 f38 1"/>
              <a:gd name="f50" fmla="*/ f43 f38 1"/>
              <a:gd name="f51" fmla="*/ f46 1 2"/>
              <a:gd name="f52" fmla="*/ f47 1 2"/>
              <a:gd name="f53" fmla="+- 0 0 f48"/>
              <a:gd name="f54" fmla="+- f6 f51 0"/>
              <a:gd name="f55" fmla="+- f6 f52 0"/>
              <a:gd name="f56" fmla="*/ f52 92388 1"/>
              <a:gd name="f57" fmla="*/ f52 70711 1"/>
              <a:gd name="f58" fmla="*/ f52 38268 1"/>
              <a:gd name="f59" fmla="*/ f51 92388 1"/>
              <a:gd name="f60" fmla="*/ f51 70711 1"/>
              <a:gd name="f61" fmla="*/ f51 38268 1"/>
              <a:gd name="f62" fmla="*/ f52 f8 1"/>
              <a:gd name="f63" fmla="*/ f51 f8 1"/>
              <a:gd name="f64" fmla="*/ f53 f0 1"/>
              <a:gd name="f65" fmla="*/ f56 1 100000"/>
              <a:gd name="f66" fmla="*/ f57 1 100000"/>
              <a:gd name="f67" fmla="*/ f58 1 100000"/>
              <a:gd name="f68" fmla="*/ f59 1 100000"/>
              <a:gd name="f69" fmla="*/ f60 1 100000"/>
              <a:gd name="f70" fmla="*/ f61 1 100000"/>
              <a:gd name="f71" fmla="*/ f62 1 50000"/>
              <a:gd name="f72" fmla="*/ f63 1 50000"/>
              <a:gd name="f73" fmla="*/ f64 1 f7"/>
              <a:gd name="f74" fmla="*/ f54 f38 1"/>
              <a:gd name="f75" fmla="*/ f55 f38 1"/>
              <a:gd name="f76" fmla="+- f73 0 f1"/>
              <a:gd name="f77" fmla="+- f55 0 f65"/>
              <a:gd name="f78" fmla="+- f55 0 f66"/>
              <a:gd name="f79" fmla="+- f55 0 f67"/>
              <a:gd name="f80" fmla="+- f55 f67 0"/>
              <a:gd name="f81" fmla="+- f55 f66 0"/>
              <a:gd name="f82" fmla="+- f55 f65 0"/>
              <a:gd name="f83" fmla="+- f54 0 f68"/>
              <a:gd name="f84" fmla="+- f54 0 f69"/>
              <a:gd name="f85" fmla="+- f54 0 f70"/>
              <a:gd name="f86" fmla="+- f54 f70 0"/>
              <a:gd name="f87" fmla="+- f54 f69 0"/>
              <a:gd name="f88" fmla="+- f54 f68 0"/>
              <a:gd name="f89" fmla="*/ f71 98079 1"/>
              <a:gd name="f90" fmla="*/ f71 83147 1"/>
              <a:gd name="f91" fmla="*/ f71 55557 1"/>
              <a:gd name="f92" fmla="*/ f71 19509 1"/>
              <a:gd name="f93" fmla="*/ f72 98079 1"/>
              <a:gd name="f94" fmla="*/ f72 83147 1"/>
              <a:gd name="f95" fmla="*/ f72 55557 1"/>
              <a:gd name="f96" fmla="*/ f72 19509 1"/>
              <a:gd name="f97" fmla="cos 1 f76"/>
              <a:gd name="f98" fmla="sin 1 f76"/>
              <a:gd name="f99" fmla="*/ f89 1 100000"/>
              <a:gd name="f100" fmla="*/ f90 1 100000"/>
              <a:gd name="f101" fmla="*/ f91 1 100000"/>
              <a:gd name="f102" fmla="*/ f92 1 100000"/>
              <a:gd name="f103" fmla="*/ f93 1 100000"/>
              <a:gd name="f104" fmla="*/ f94 1 100000"/>
              <a:gd name="f105" fmla="*/ f95 1 100000"/>
              <a:gd name="f106" fmla="*/ f96 1 100000"/>
              <a:gd name="f107" fmla="*/ f77 f38 1"/>
              <a:gd name="f108" fmla="*/ f85 f38 1"/>
              <a:gd name="f109" fmla="*/ f78 f38 1"/>
              <a:gd name="f110" fmla="*/ f84 f38 1"/>
              <a:gd name="f111" fmla="*/ f79 f38 1"/>
              <a:gd name="f112" fmla="*/ f83 f38 1"/>
              <a:gd name="f113" fmla="*/ f80 f38 1"/>
              <a:gd name="f114" fmla="*/ f81 f38 1"/>
              <a:gd name="f115" fmla="*/ f82 f38 1"/>
              <a:gd name="f116" fmla="*/ f86 f38 1"/>
              <a:gd name="f117" fmla="*/ f87 f38 1"/>
              <a:gd name="f118" fmla="*/ f88 f38 1"/>
              <a:gd name="f119" fmla="+- 0 0 f97"/>
              <a:gd name="f120" fmla="+- 0 0 f98"/>
              <a:gd name="f121" fmla="+- f55 0 f99"/>
              <a:gd name="f122" fmla="+- f55 0 f100"/>
              <a:gd name="f123" fmla="+- f55 0 f101"/>
              <a:gd name="f124" fmla="+- f55 0 f102"/>
              <a:gd name="f125" fmla="+- f55 f102 0"/>
              <a:gd name="f126" fmla="+- f55 f101 0"/>
              <a:gd name="f127" fmla="+- f55 f100 0"/>
              <a:gd name="f128" fmla="+- f55 f99 0"/>
              <a:gd name="f129" fmla="+- f54 0 f103"/>
              <a:gd name="f130" fmla="+- f54 0 f104"/>
              <a:gd name="f131" fmla="+- f54 0 f105"/>
              <a:gd name="f132" fmla="+- f54 0 f106"/>
              <a:gd name="f133" fmla="+- f54 f106 0"/>
              <a:gd name="f134" fmla="+- f54 f105 0"/>
              <a:gd name="f135" fmla="+- f54 f104 0"/>
              <a:gd name="f136" fmla="+- f54 f103 0"/>
              <a:gd name="f137" fmla="+- 0 0 f119"/>
              <a:gd name="f138" fmla="+- 0 0 f120"/>
              <a:gd name="f139" fmla="*/ f121 f38 1"/>
              <a:gd name="f140" fmla="*/ f132 f38 1"/>
              <a:gd name="f141" fmla="*/ f122 f38 1"/>
              <a:gd name="f142" fmla="*/ f131 f38 1"/>
              <a:gd name="f143" fmla="*/ f123 f38 1"/>
              <a:gd name="f144" fmla="*/ f130 f38 1"/>
              <a:gd name="f145" fmla="*/ f124 f38 1"/>
              <a:gd name="f146" fmla="*/ f129 f38 1"/>
              <a:gd name="f147" fmla="*/ f125 f38 1"/>
              <a:gd name="f148" fmla="*/ f126 f38 1"/>
              <a:gd name="f149" fmla="*/ f127 f38 1"/>
              <a:gd name="f150" fmla="*/ f128 f38 1"/>
              <a:gd name="f151" fmla="*/ f133 f38 1"/>
              <a:gd name="f152" fmla="*/ f134 f38 1"/>
              <a:gd name="f153" fmla="*/ f135 f38 1"/>
              <a:gd name="f154" fmla="*/ f136 f38 1"/>
              <a:gd name="f155" fmla="val f137"/>
              <a:gd name="f156" fmla="val f138"/>
              <a:gd name="f157" fmla="*/ f155 f71 1"/>
              <a:gd name="f158" fmla="*/ f156 f72 1"/>
              <a:gd name="f159" fmla="+- f55 0 f157"/>
              <a:gd name="f160" fmla="+- f54 0 f158"/>
              <a:gd name="f161" fmla="+- f55 f157 0"/>
              <a:gd name="f162" fmla="+- f54 f158 0"/>
              <a:gd name="f163" fmla="*/ f159 f38 1"/>
              <a:gd name="f164" fmla="*/ f160 f38 1"/>
              <a:gd name="f165" fmla="*/ f161 f38 1"/>
              <a:gd name="f166" fmla="*/ f162 f38 1"/>
            </a:gdLst>
            <a:ahLst/>
            <a:cxnLst>
              <a:cxn ang="3cd4">
                <a:pos x="hc" y="t"/>
              </a:cxn>
              <a:cxn ang="0">
                <a:pos x="r" y="vc"/>
              </a:cxn>
              <a:cxn ang="cd4">
                <a:pos x="hc" y="b"/>
              </a:cxn>
              <a:cxn ang="cd2">
                <a:pos x="l" y="vc"/>
              </a:cxn>
              <a:cxn ang="f34">
                <a:pos x="f114" y="f110"/>
              </a:cxn>
              <a:cxn ang="f34">
                <a:pos x="f115" y="f108"/>
              </a:cxn>
              <a:cxn ang="f34">
                <a:pos x="f115" y="f116"/>
              </a:cxn>
              <a:cxn ang="f34">
                <a:pos x="f114" y="f117"/>
              </a:cxn>
              <a:cxn ang="f35">
                <a:pos x="f113" y="f118"/>
              </a:cxn>
              <a:cxn ang="f35">
                <a:pos x="f111" y="f118"/>
              </a:cxn>
              <a:cxn ang="f36">
                <a:pos x="f109" y="f117"/>
              </a:cxn>
              <a:cxn ang="f36">
                <a:pos x="f107" y="f116"/>
              </a:cxn>
              <a:cxn ang="f36">
                <a:pos x="f107" y="f108"/>
              </a:cxn>
              <a:cxn ang="f36">
                <a:pos x="f109" y="f110"/>
              </a:cxn>
              <a:cxn ang="f37">
                <a:pos x="f111" y="f112"/>
              </a:cxn>
              <a:cxn ang="f37">
                <a:pos x="f113" y="f112"/>
              </a:cxn>
            </a:cxnLst>
            <a:rect l="f163" t="f164" r="f165" b="f166"/>
            <a:pathLst>
              <a:path>
                <a:moveTo>
                  <a:pt x="f45" y="f74"/>
                </a:moveTo>
                <a:lnTo>
                  <a:pt x="f139" y="f140"/>
                </a:lnTo>
                <a:lnTo>
                  <a:pt x="f107" y="f108"/>
                </a:lnTo>
                <a:lnTo>
                  <a:pt x="f141" y="f142"/>
                </a:lnTo>
                <a:lnTo>
                  <a:pt x="f109" y="f110"/>
                </a:lnTo>
                <a:lnTo>
                  <a:pt x="f143" y="f144"/>
                </a:lnTo>
                <a:lnTo>
                  <a:pt x="f111" y="f112"/>
                </a:lnTo>
                <a:lnTo>
                  <a:pt x="f145" y="f146"/>
                </a:lnTo>
                <a:lnTo>
                  <a:pt x="f75" y="f45"/>
                </a:lnTo>
                <a:lnTo>
                  <a:pt x="f147" y="f146"/>
                </a:lnTo>
                <a:lnTo>
                  <a:pt x="f113" y="f112"/>
                </a:lnTo>
                <a:lnTo>
                  <a:pt x="f148" y="f144"/>
                </a:lnTo>
                <a:lnTo>
                  <a:pt x="f114" y="f110"/>
                </a:lnTo>
                <a:lnTo>
                  <a:pt x="f149" y="f142"/>
                </a:lnTo>
                <a:lnTo>
                  <a:pt x="f115" y="f108"/>
                </a:lnTo>
                <a:lnTo>
                  <a:pt x="f150" y="f140"/>
                </a:lnTo>
                <a:lnTo>
                  <a:pt x="f49" y="f74"/>
                </a:lnTo>
                <a:lnTo>
                  <a:pt x="f150" y="f151"/>
                </a:lnTo>
                <a:lnTo>
                  <a:pt x="f115" y="f116"/>
                </a:lnTo>
                <a:lnTo>
                  <a:pt x="f149" y="f152"/>
                </a:lnTo>
                <a:lnTo>
                  <a:pt x="f114" y="f117"/>
                </a:lnTo>
                <a:lnTo>
                  <a:pt x="f148" y="f153"/>
                </a:lnTo>
                <a:lnTo>
                  <a:pt x="f113" y="f118"/>
                </a:lnTo>
                <a:lnTo>
                  <a:pt x="f147" y="f154"/>
                </a:lnTo>
                <a:lnTo>
                  <a:pt x="f75" y="f50"/>
                </a:lnTo>
                <a:lnTo>
                  <a:pt x="f145" y="f154"/>
                </a:lnTo>
                <a:lnTo>
                  <a:pt x="f111" y="f118"/>
                </a:lnTo>
                <a:lnTo>
                  <a:pt x="f143" y="f153"/>
                </a:lnTo>
                <a:lnTo>
                  <a:pt x="f109" y="f117"/>
                </a:lnTo>
                <a:lnTo>
                  <a:pt x="f141" y="f152"/>
                </a:lnTo>
                <a:lnTo>
                  <a:pt x="f107" y="f116"/>
                </a:lnTo>
                <a:lnTo>
                  <a:pt x="f139" y="f151"/>
                </a:lnTo>
                <a:close/>
              </a:path>
            </a:pathLst>
          </a:custGeom>
          <a:solidFill>
            <a:srgbClr val="0097A7"/>
          </a:solidFill>
          <a:ln w="25402" cap="flat">
            <a:solidFill>
              <a:srgbClr val="16356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1" i="0" u="none" strike="noStrike" kern="0" cap="none" spc="0" baseline="0">
                <a:solidFill>
                  <a:srgbClr val="FFFFFF"/>
                </a:solidFill>
                <a:uFillTx/>
                <a:latin typeface="Arial"/>
              </a:rPr>
              <a:t>New This Year!!!</a:t>
            </a:r>
          </a:p>
        </p:txBody>
      </p:sp>
      <p:sp>
        <p:nvSpPr>
          <p:cNvPr id="5" name="Text Placeholder 2">
            <a:extLst>
              <a:ext uri="{FF2B5EF4-FFF2-40B4-BE49-F238E27FC236}">
                <a16:creationId xmlns:a16="http://schemas.microsoft.com/office/drawing/2014/main" id="{FCE1068B-1E1A-08BD-B79F-121B29365E07}"/>
              </a:ext>
            </a:extLst>
          </p:cNvPr>
          <p:cNvSpPr txBox="1"/>
          <p:nvPr/>
        </p:nvSpPr>
        <p:spPr>
          <a:xfrm>
            <a:off x="5442344" y="2957407"/>
            <a:ext cx="3590940" cy="1471781"/>
          </a:xfrm>
          <a:prstGeom prst="rect">
            <a:avLst/>
          </a:prstGeom>
          <a:noFill/>
          <a:ln cap="flat">
            <a:noFill/>
          </a:ln>
        </p:spPr>
        <p:txBody>
          <a:bodyPr vert="horz" wrap="square" lIns="91421" tIns="91421" rIns="91421" bIns="91421" anchor="t" anchorCtr="0" compatLnSpc="1">
            <a:normAutofit/>
          </a:bodyPr>
          <a:lstStyle/>
          <a:p>
            <a:pPr marL="457200" marR="0" lvl="0" indent="-330198" algn="l" defTabSz="914400" rtl="0" fontAlgn="auto" hangingPunct="1">
              <a:lnSpc>
                <a:spcPct val="115000"/>
              </a:lnSpc>
              <a:spcBef>
                <a:spcPts val="0"/>
              </a:spcBef>
              <a:spcAft>
                <a:spcPts val="0"/>
              </a:spcAft>
              <a:buClr>
                <a:srgbClr val="000000"/>
              </a:buClr>
              <a:buSzPts val="1600"/>
              <a:buFont typeface="Wingdings"/>
              <a:buChar char="§"/>
              <a:tabLst/>
              <a:defRPr sz="1800" b="0" i="0" u="none" strike="noStrike" kern="0" cap="none" spc="0" baseline="0">
                <a:solidFill>
                  <a:srgbClr val="000000"/>
                </a:solidFill>
                <a:uFillTx/>
              </a:defRPr>
            </a:pPr>
            <a:r>
              <a:rPr lang="en-US" sz="1600" b="0" i="0" u="none" strike="noStrike" kern="0" cap="none" spc="0" baseline="0">
                <a:solidFill>
                  <a:srgbClr val="000000"/>
                </a:solidFill>
                <a:uFillTx/>
                <a:latin typeface="Roboto"/>
                <a:ea typeface="Roboto"/>
                <a:cs typeface="Roboto"/>
              </a:rPr>
              <a:t>Note: SAAs are in a transitional year. Starting 2027—28, all accommodations will need to be College Board-approved.</a:t>
            </a:r>
          </a:p>
          <a:p>
            <a:pPr marL="457200" marR="0" lvl="0" indent="-330198" algn="l" defTabSz="914400" rtl="0" fontAlgn="auto" hangingPunct="1">
              <a:lnSpc>
                <a:spcPct val="114999"/>
              </a:lnSpc>
              <a:spcBef>
                <a:spcPts val="0"/>
              </a:spcBef>
              <a:spcAft>
                <a:spcPts val="0"/>
              </a:spcAft>
              <a:buClr>
                <a:srgbClr val="000000"/>
              </a:buClr>
              <a:buSzPts val="1600"/>
              <a:buFont typeface="Wingdings"/>
              <a:buChar char="§"/>
              <a:tabLst/>
              <a:defRPr sz="1800" b="0" i="0" u="none" strike="noStrike" kern="0" cap="none" spc="0" baseline="0">
                <a:solidFill>
                  <a:srgbClr val="000000"/>
                </a:solidFill>
                <a:uFillTx/>
              </a:defRPr>
            </a:pPr>
            <a:endParaRPr lang="en-US" sz="1600" b="0" i="0" u="none" strike="noStrike" kern="0" cap="none" spc="0" baseline="0">
              <a:solidFill>
                <a:srgbClr val="000000"/>
              </a:solidFill>
              <a:uFillTx/>
              <a:latin typeface="Roboto"/>
              <a:ea typeface="Roboto"/>
              <a:cs typeface="Roboto"/>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20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9F14A-6D29-898D-ED3C-1654CED6E4BB}"/>
              </a:ext>
            </a:extLst>
          </p:cNvPr>
          <p:cNvSpPr txBox="1">
            <a:spLocks noGrp="1"/>
          </p:cNvSpPr>
          <p:nvPr>
            <p:ph type="title"/>
          </p:nvPr>
        </p:nvSpPr>
        <p:spPr/>
        <p:txBody>
          <a:bodyPr/>
          <a:lstStyle/>
          <a:p>
            <a:pPr lvl="0"/>
            <a:r>
              <a:rPr lang="en-US" sz="2800"/>
              <a:t>Transition Away From SAA's</a:t>
            </a:r>
          </a:p>
        </p:txBody>
      </p:sp>
      <p:sp>
        <p:nvSpPr>
          <p:cNvPr id="3" name="Text Placeholder 2">
            <a:extLst>
              <a:ext uri="{FF2B5EF4-FFF2-40B4-BE49-F238E27FC236}">
                <a16:creationId xmlns:a16="http://schemas.microsoft.com/office/drawing/2014/main" id="{904A3337-1762-5CE4-19F3-BD0E6C14A156}"/>
              </a:ext>
            </a:extLst>
          </p:cNvPr>
          <p:cNvSpPr txBox="1">
            <a:spLocks noGrp="1"/>
          </p:cNvSpPr>
          <p:nvPr>
            <p:ph type="body" idx="4294967295"/>
          </p:nvPr>
        </p:nvSpPr>
        <p:spPr>
          <a:xfrm>
            <a:off x="121203" y="1027666"/>
            <a:ext cx="8897395" cy="3159608"/>
          </a:xfrm>
        </p:spPr>
        <p:txBody>
          <a:bodyPr>
            <a:noAutofit/>
          </a:bodyPr>
          <a:lstStyle/>
          <a:p>
            <a:pPr marL="127001" lvl="0" indent="0">
              <a:buNone/>
            </a:pPr>
            <a:r>
              <a:rPr lang="en-US">
                <a:solidFill>
                  <a:srgbClr val="000000"/>
                </a:solidFill>
                <a:latin typeface="Roboto"/>
                <a:ea typeface="Roboto"/>
                <a:cs typeface="Roboto"/>
              </a:rPr>
              <a:t>For  2026-27, use SAA's only when a College Board-approved accommodation cannot be provided.</a:t>
            </a:r>
          </a:p>
          <a:p>
            <a:pPr marL="127001" lvl="0" indent="0">
              <a:lnSpc>
                <a:spcPct val="114999"/>
              </a:lnSpc>
              <a:buNone/>
            </a:pPr>
            <a:endParaRPr lang="en-US" sz="1100">
              <a:solidFill>
                <a:srgbClr val="000000"/>
              </a:solidFill>
              <a:latin typeface="Roboto"/>
              <a:ea typeface="Roboto"/>
              <a:cs typeface="Roboto"/>
            </a:endParaRPr>
          </a:p>
          <a:p>
            <a:pPr marL="127001" lvl="0" indent="0">
              <a:lnSpc>
                <a:spcPct val="114999"/>
              </a:lnSpc>
              <a:buNone/>
            </a:pPr>
            <a:r>
              <a:rPr lang="en-US" sz="1700">
                <a:solidFill>
                  <a:srgbClr val="000000"/>
                </a:solidFill>
                <a:latin typeface="Roboto"/>
                <a:ea typeface="Roboto"/>
                <a:cs typeface="Roboto"/>
              </a:rPr>
              <a:t>CDE Reasoning:</a:t>
            </a:r>
          </a:p>
          <a:p>
            <a:pPr lvl="0" indent="-330198">
              <a:lnSpc>
                <a:spcPct val="114999"/>
              </a:lnSpc>
              <a:buClr>
                <a:srgbClr val="000000"/>
              </a:buClr>
              <a:buSzPts val="1600"/>
              <a:buFont typeface="Roboto"/>
            </a:pPr>
            <a:r>
              <a:rPr lang="en-US" sz="1700" b="1">
                <a:solidFill>
                  <a:srgbClr val="000000"/>
                </a:solidFill>
                <a:latin typeface="Roboto"/>
                <a:ea typeface="Roboto"/>
                <a:cs typeface="Roboto"/>
              </a:rPr>
              <a:t>Colorado alignment:</a:t>
            </a:r>
            <a:r>
              <a:rPr lang="en-US" sz="1700">
                <a:solidFill>
                  <a:srgbClr val="000000"/>
                </a:solidFill>
                <a:latin typeface="Roboto"/>
                <a:ea typeface="Roboto"/>
                <a:cs typeface="Roboto"/>
              </a:rPr>
              <a:t> SAAs are not permitted for CMAS grades 3–8.</a:t>
            </a:r>
          </a:p>
          <a:p>
            <a:pPr lvl="0" indent="-330198">
              <a:lnSpc>
                <a:spcPct val="114999"/>
              </a:lnSpc>
              <a:buClr>
                <a:srgbClr val="000000"/>
              </a:buClr>
              <a:buSzPts val="1600"/>
              <a:buFont typeface="Roboto"/>
            </a:pPr>
            <a:r>
              <a:rPr lang="en-US" sz="1700" b="1">
                <a:solidFill>
                  <a:srgbClr val="000000"/>
                </a:solidFill>
                <a:latin typeface="Roboto"/>
                <a:ea typeface="Roboto"/>
                <a:cs typeface="Roboto"/>
              </a:rPr>
              <a:t>Score impact:</a:t>
            </a:r>
            <a:r>
              <a:rPr lang="en-US" sz="1700">
                <a:solidFill>
                  <a:srgbClr val="000000"/>
                </a:solidFill>
                <a:latin typeface="Roboto"/>
                <a:ea typeface="Roboto"/>
                <a:cs typeface="Roboto"/>
              </a:rPr>
              <a:t> SAA use results in a </a:t>
            </a:r>
            <a:r>
              <a:rPr lang="en-US" sz="1700" b="1">
                <a:solidFill>
                  <a:srgbClr val="000000"/>
                </a:solidFill>
                <a:latin typeface="Roboto"/>
                <a:ea typeface="Roboto"/>
                <a:cs typeface="Roboto"/>
              </a:rPr>
              <a:t>non-college-reportable SAT score</a:t>
            </a:r>
            <a:r>
              <a:rPr lang="en-US" sz="1700">
                <a:solidFill>
                  <a:srgbClr val="000000"/>
                </a:solidFill>
                <a:latin typeface="Roboto"/>
                <a:ea typeface="Roboto"/>
                <a:cs typeface="Roboto"/>
              </a:rPr>
              <a:t>.</a:t>
            </a:r>
          </a:p>
          <a:p>
            <a:pPr lvl="0" indent="-330198">
              <a:lnSpc>
                <a:spcPct val="114999"/>
              </a:lnSpc>
              <a:buClr>
                <a:srgbClr val="000000"/>
              </a:buClr>
              <a:buSzPts val="1600"/>
              <a:buFont typeface="Roboto"/>
            </a:pPr>
            <a:r>
              <a:rPr lang="en-US" sz="1700" b="1">
                <a:solidFill>
                  <a:srgbClr val="000000"/>
                </a:solidFill>
                <a:latin typeface="Roboto"/>
                <a:ea typeface="Roboto"/>
                <a:cs typeface="Roboto"/>
              </a:rPr>
              <a:t>Student opportunity:</a:t>
            </a:r>
            <a:r>
              <a:rPr lang="en-US" sz="1700">
                <a:solidFill>
                  <a:srgbClr val="000000"/>
                </a:solidFill>
                <a:latin typeface="Roboto"/>
                <a:ea typeface="Roboto"/>
                <a:cs typeface="Roboto"/>
              </a:rPr>
              <a:t> Protects Colorado students’ </a:t>
            </a:r>
            <a:r>
              <a:rPr lang="en-US" sz="1700" b="1">
                <a:solidFill>
                  <a:srgbClr val="000000"/>
                </a:solidFill>
                <a:latin typeface="Roboto"/>
                <a:ea typeface="Roboto"/>
                <a:cs typeface="Roboto"/>
              </a:rPr>
              <a:t>one state-provided SAT opportunity</a:t>
            </a:r>
            <a:r>
              <a:rPr lang="en-US" sz="1700">
                <a:solidFill>
                  <a:srgbClr val="000000"/>
                </a:solidFill>
                <a:latin typeface="Roboto"/>
                <a:ea typeface="Roboto"/>
                <a:cs typeface="Roboto"/>
              </a:rPr>
              <a:t> for college, CTE, and other postsecondary purposes.</a:t>
            </a:r>
          </a:p>
          <a:p>
            <a:pPr marL="127001" lvl="0" indent="0">
              <a:lnSpc>
                <a:spcPct val="114999"/>
              </a:lnSpc>
              <a:buNone/>
            </a:pPr>
            <a:endParaRPr lang="en-US" sz="1100">
              <a:solidFill>
                <a:srgbClr val="000000"/>
              </a:solidFill>
              <a:latin typeface="Roboto"/>
              <a:ea typeface="Roboto"/>
              <a:cs typeface="Roboto"/>
            </a:endParaRPr>
          </a:p>
          <a:p>
            <a:pPr marL="127001" lvl="0" indent="0">
              <a:lnSpc>
                <a:spcPct val="114999"/>
              </a:lnSpc>
              <a:buNone/>
            </a:pPr>
            <a:r>
              <a:rPr lang="en-US">
                <a:solidFill>
                  <a:srgbClr val="000000"/>
                </a:solidFill>
                <a:latin typeface="Roboto"/>
                <a:ea typeface="Roboto"/>
                <a:cs typeface="Roboto"/>
              </a:rPr>
              <a:t>Please review IEPs/504 Plans this year and, when appropriate, amend accommodations for College Board approval.</a:t>
            </a:r>
          </a:p>
          <a:p>
            <a:pPr lvl="0" indent="-330198">
              <a:lnSpc>
                <a:spcPct val="114999"/>
              </a:lnSpc>
              <a:buClr>
                <a:srgbClr val="000000"/>
              </a:buClr>
              <a:buSzPts val="1600"/>
              <a:buFont typeface="Roboto"/>
            </a:pPr>
            <a:endParaRPr lang="en-US" sz="1600">
              <a:solidFill>
                <a:srgbClr val="000000"/>
              </a:solidFill>
              <a:latin typeface="Roboto"/>
              <a:ea typeface="Roboto"/>
              <a:cs typeface="Roboto"/>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19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3EF4E-6699-F84D-57E3-A5F92B714FED}"/>
              </a:ext>
            </a:extLst>
          </p:cNvPr>
          <p:cNvSpPr txBox="1">
            <a:spLocks noGrp="1"/>
          </p:cNvSpPr>
          <p:nvPr>
            <p:ph type="title"/>
          </p:nvPr>
        </p:nvSpPr>
        <p:spPr>
          <a:xfrm>
            <a:off x="311700" y="105101"/>
            <a:ext cx="8597838" cy="741304"/>
          </a:xfrm>
        </p:spPr>
        <p:txBody>
          <a:bodyPr/>
          <a:lstStyle/>
          <a:p>
            <a:pPr lvl="0"/>
            <a:r>
              <a:rPr lang="en-US" sz="2200"/>
              <a:t>Auditory Presentation Accommodations and Extended Testing Time</a:t>
            </a:r>
          </a:p>
        </p:txBody>
      </p:sp>
      <p:sp>
        <p:nvSpPr>
          <p:cNvPr id="3" name="Text Placeholder 2">
            <a:extLst>
              <a:ext uri="{FF2B5EF4-FFF2-40B4-BE49-F238E27FC236}">
                <a16:creationId xmlns:a16="http://schemas.microsoft.com/office/drawing/2014/main" id="{68F2C8C2-E7A2-F1D3-80E5-EBE74FE35C1B}"/>
              </a:ext>
            </a:extLst>
          </p:cNvPr>
          <p:cNvSpPr txBox="1">
            <a:spLocks noGrp="1"/>
          </p:cNvSpPr>
          <p:nvPr>
            <p:ph type="body" idx="4294967295"/>
          </p:nvPr>
        </p:nvSpPr>
        <p:spPr>
          <a:xfrm>
            <a:off x="311700" y="1152473"/>
            <a:ext cx="6115443" cy="3034802"/>
          </a:xfrm>
        </p:spPr>
        <p:txBody>
          <a:bodyPr/>
          <a:lstStyle/>
          <a:p>
            <a:pPr lvl="0" indent="-330198">
              <a:buClr>
                <a:srgbClr val="000000"/>
              </a:buClr>
              <a:buSzPts val="1600"/>
              <a:buFont typeface="Roboto"/>
            </a:pPr>
            <a:r>
              <a:rPr lang="en-US" sz="1600">
                <a:solidFill>
                  <a:srgbClr val="000000"/>
                </a:solidFill>
                <a:latin typeface="Roboto"/>
                <a:ea typeface="Roboto"/>
                <a:cs typeface="Roboto"/>
              </a:rPr>
              <a:t>All auditory presentation accommodations are separate from extended time</a:t>
            </a:r>
          </a:p>
          <a:p>
            <a:pPr lvl="0" indent="-330198">
              <a:buClr>
                <a:srgbClr val="000000"/>
              </a:buClr>
              <a:buSzPts val="1600"/>
              <a:buFont typeface="Roboto"/>
            </a:pPr>
            <a:r>
              <a:rPr lang="en-US" sz="1600">
                <a:solidFill>
                  <a:srgbClr val="000000"/>
                </a:solidFill>
                <a:latin typeface="Roboto"/>
                <a:ea typeface="Roboto"/>
                <a:cs typeface="Roboto"/>
              </a:rPr>
              <a:t>This includes:</a:t>
            </a:r>
          </a:p>
          <a:p>
            <a:pPr marL="914400" lvl="1" indent="-317497">
              <a:lnSpc>
                <a:spcPct val="115000"/>
              </a:lnSpc>
              <a:spcBef>
                <a:spcPts val="0"/>
              </a:spcBef>
              <a:buClr>
                <a:srgbClr val="000000"/>
              </a:buClr>
              <a:buSzPts val="1400"/>
              <a:buFont typeface="Roboto"/>
              <a:buChar char="○"/>
            </a:pPr>
            <a:r>
              <a:rPr lang="en-US" sz="1400" kern="0">
                <a:latin typeface="Roboto"/>
                <a:ea typeface="Roboto"/>
                <a:cs typeface="Roboto"/>
              </a:rPr>
              <a:t>Text-to-speech (embedded) for digital assessment</a:t>
            </a:r>
          </a:p>
          <a:p>
            <a:pPr marL="914400" lvl="1" indent="-317497">
              <a:lnSpc>
                <a:spcPct val="115000"/>
              </a:lnSpc>
              <a:spcBef>
                <a:spcPts val="0"/>
              </a:spcBef>
              <a:buClr>
                <a:srgbClr val="000000"/>
              </a:buClr>
              <a:buSzPts val="1400"/>
              <a:buFont typeface="Roboto"/>
              <a:buChar char="○"/>
            </a:pPr>
            <a:r>
              <a:rPr lang="en-US" sz="1400" kern="0">
                <a:latin typeface="Roboto"/>
                <a:ea typeface="Roboto"/>
                <a:cs typeface="Roboto"/>
              </a:rPr>
              <a:t>Text-to-speech (non-embedded) for digital assessment</a:t>
            </a:r>
          </a:p>
          <a:p>
            <a:pPr marL="1371600" lvl="2" indent="-317497">
              <a:lnSpc>
                <a:spcPct val="115000"/>
              </a:lnSpc>
              <a:spcBef>
                <a:spcPts val="0"/>
              </a:spcBef>
              <a:buClr>
                <a:srgbClr val="000000"/>
              </a:buClr>
              <a:buSzPts val="1400"/>
              <a:buFont typeface="Roboto"/>
              <a:buChar char="■"/>
            </a:pPr>
            <a:r>
              <a:rPr lang="en-US" sz="1400" kern="0">
                <a:latin typeface="Roboto"/>
                <a:ea typeface="Roboto"/>
                <a:cs typeface="Roboto"/>
              </a:rPr>
              <a:t>Screen readers</a:t>
            </a:r>
          </a:p>
          <a:p>
            <a:pPr lvl="0" indent="-330198">
              <a:buClr>
                <a:srgbClr val="000000"/>
              </a:buClr>
              <a:buSzPts val="1600"/>
              <a:buFont typeface="Roboto"/>
            </a:pPr>
            <a:r>
              <a:rPr lang="en-US" sz="1600">
                <a:solidFill>
                  <a:srgbClr val="000000"/>
                </a:solidFill>
                <a:latin typeface="Roboto"/>
                <a:ea typeface="Roboto"/>
                <a:cs typeface="Roboto"/>
              </a:rPr>
              <a:t>If a student needs extended time with their auditory presentation, extended time needs to be requested</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18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A71D5-281D-249B-B8E2-A3161BDE71A4}"/>
              </a:ext>
            </a:extLst>
          </p:cNvPr>
          <p:cNvSpPr txBox="1">
            <a:spLocks noGrp="1"/>
          </p:cNvSpPr>
          <p:nvPr>
            <p:ph type="title"/>
          </p:nvPr>
        </p:nvSpPr>
        <p:spPr/>
        <p:txBody>
          <a:bodyPr/>
          <a:lstStyle/>
          <a:p>
            <a:pPr lvl="0"/>
            <a:r>
              <a:rPr lang="en-US" sz="2800"/>
              <a:t>CO PSAT/SAT Braille Accommodations</a:t>
            </a:r>
          </a:p>
        </p:txBody>
      </p:sp>
      <p:sp>
        <p:nvSpPr>
          <p:cNvPr id="3" name="Content Placeholder 2">
            <a:extLst>
              <a:ext uri="{FF2B5EF4-FFF2-40B4-BE49-F238E27FC236}">
                <a16:creationId xmlns:a16="http://schemas.microsoft.com/office/drawing/2014/main" id="{74ECF001-5B6D-D2DD-1E7F-B1B8E0857F6C}"/>
              </a:ext>
            </a:extLst>
          </p:cNvPr>
          <p:cNvSpPr txBox="1"/>
          <p:nvPr/>
        </p:nvSpPr>
        <p:spPr>
          <a:xfrm>
            <a:off x="311700" y="1097280"/>
            <a:ext cx="8710025" cy="3722979"/>
          </a:xfrm>
          <a:prstGeom prst="rect">
            <a:avLst/>
          </a:prstGeom>
          <a:noFill/>
          <a:ln cap="flat">
            <a:noFill/>
          </a:ln>
        </p:spPr>
        <p:txBody>
          <a:bodyPr vert="horz" wrap="square" lIns="91421" tIns="91421" rIns="91421" bIns="91421" anchor="t" anchorCtr="0" compatLnSpc="1">
            <a:normAutofit/>
          </a:bodyPr>
          <a:lstStyle/>
          <a:p>
            <a:pPr marL="857250" marR="0" lvl="2" indent="-171450" algn="l" defTabSz="914400" rtl="0" fontAlgn="auto" hangingPunct="1">
              <a:lnSpc>
                <a:spcPct val="115000"/>
              </a:lnSpc>
              <a:spcBef>
                <a:spcPts val="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endParaRPr lang="en-US" sz="825" b="0" i="0" u="none" strike="noStrike" kern="0" cap="none" spc="0" baseline="0">
              <a:solidFill>
                <a:srgbClr val="000000"/>
              </a:solidFill>
              <a:uFillTx/>
              <a:latin typeface="Roboto"/>
              <a:ea typeface="Roboto"/>
              <a:cs typeface="Roboto"/>
            </a:endParaRPr>
          </a:p>
          <a:p>
            <a:pPr marL="53977" marR="0" lvl="1" indent="0" algn="l" defTabSz="914400" rtl="0" fontAlgn="auto" hangingPunct="1">
              <a:lnSpc>
                <a:spcPct val="115000"/>
              </a:lnSpc>
              <a:spcBef>
                <a:spcPts val="0"/>
              </a:spcBef>
              <a:spcAft>
                <a:spcPts val="0"/>
              </a:spcAft>
              <a:buNone/>
              <a:tabLst/>
              <a:defRPr sz="1800" b="0" i="0" u="none" strike="noStrike" kern="0" cap="none" spc="0" baseline="0">
                <a:solidFill>
                  <a:srgbClr val="000000"/>
                </a:solidFill>
                <a:uFillTx/>
              </a:defRPr>
            </a:pPr>
            <a:r>
              <a:rPr lang="en-US" sz="1800" b="0" i="0" u="none" strike="noStrike" kern="0" cap="none" spc="0" baseline="0">
                <a:solidFill>
                  <a:srgbClr val="000000"/>
                </a:solidFill>
                <a:uFillTx/>
                <a:latin typeface="Roboto"/>
                <a:ea typeface="Roboto"/>
                <a:cs typeface="Roboto"/>
              </a:rPr>
              <a:t>The default Braille code for College Board assessments is UEB and UEB with Nemeth for math</a:t>
            </a:r>
          </a:p>
          <a:p>
            <a:pPr marL="339727" marR="0" lvl="1" indent="-285750" algn="l" defTabSz="914400" rtl="0" fontAlgn="auto" hangingPunct="1">
              <a:lnSpc>
                <a:spcPct val="115000"/>
              </a:lnSpc>
              <a:spcBef>
                <a:spcPts val="0"/>
              </a:spcBef>
              <a:spcAft>
                <a:spcPts val="0"/>
              </a:spcAft>
              <a:buClr>
                <a:srgbClr val="000000"/>
              </a:buClr>
              <a:buSzPts val="1400"/>
              <a:buFont typeface="Arial" pitchFamily="34"/>
              <a:buChar char="•"/>
              <a:tabLst/>
              <a:defRPr sz="1800" b="0" i="0" u="none" strike="noStrike" kern="0" cap="none" spc="0" baseline="0">
                <a:solidFill>
                  <a:srgbClr val="000000"/>
                </a:solidFill>
                <a:uFillTx/>
              </a:defRPr>
            </a:pPr>
            <a:r>
              <a:rPr lang="en-US" sz="1800" b="0" i="0" u="none" strike="noStrike" kern="0" cap="none" spc="0" baseline="0">
                <a:solidFill>
                  <a:srgbClr val="000000"/>
                </a:solidFill>
                <a:uFillTx/>
                <a:latin typeface="Roboto"/>
                <a:ea typeface="Roboto"/>
                <a:cs typeface="Roboto"/>
              </a:rPr>
              <a:t>UEB Math/Science code (also known as Technical) for math is available on request</a:t>
            </a:r>
          </a:p>
          <a:p>
            <a:pPr marL="339727" marR="0" lvl="1" indent="-285750" algn="l" defTabSz="914400" rtl="0" fontAlgn="auto" hangingPunct="1">
              <a:lnSpc>
                <a:spcPct val="115000"/>
              </a:lnSpc>
              <a:spcBef>
                <a:spcPts val="0"/>
              </a:spcBef>
              <a:spcAft>
                <a:spcPts val="0"/>
              </a:spcAft>
              <a:buClr>
                <a:srgbClr val="000000"/>
              </a:buClr>
              <a:buSzPts val="1400"/>
              <a:buFont typeface="Arial" pitchFamily="34"/>
              <a:buChar char="•"/>
              <a:tabLst/>
              <a:defRPr sz="1800" b="0" i="0" u="none" strike="noStrike" kern="0" cap="none" spc="0" baseline="0">
                <a:solidFill>
                  <a:srgbClr val="000000"/>
                </a:solidFill>
                <a:uFillTx/>
              </a:defRPr>
            </a:pPr>
            <a:r>
              <a:rPr lang="en-US" sz="1800" b="0" i="0" u="none" strike="noStrike" kern="0" cap="none" spc="0" baseline="0">
                <a:solidFill>
                  <a:srgbClr val="000000"/>
                </a:solidFill>
                <a:uFillTx/>
                <a:latin typeface="Roboto"/>
                <a:ea typeface="Roboto"/>
                <a:cs typeface="Roboto"/>
              </a:rPr>
              <a:t>If you have a student who needs to use UEB Math/Science code instead, select Reading/Seeing Text/Other, then type in UEB Math/Science code for math</a:t>
            </a:r>
          </a:p>
          <a:p>
            <a:pPr marL="457200" marR="0" lvl="0" indent="-330198" algn="l" defTabSz="914400" rtl="0" fontAlgn="auto" hangingPunct="1">
              <a:lnSpc>
                <a:spcPct val="115000"/>
              </a:lnSpc>
              <a:spcBef>
                <a:spcPts val="0"/>
              </a:spcBef>
              <a:spcAft>
                <a:spcPts val="0"/>
              </a:spcAft>
              <a:buClr>
                <a:srgbClr val="000000"/>
              </a:buClr>
              <a:buSzPts val="1600"/>
              <a:buFont typeface="Roboto"/>
              <a:buChar char="●"/>
              <a:tabLst/>
              <a:defRPr sz="1800" b="0" i="0" u="none" strike="noStrike" kern="0" cap="none" spc="0" baseline="0">
                <a:solidFill>
                  <a:srgbClr val="000000"/>
                </a:solidFill>
                <a:uFillTx/>
              </a:defRPr>
            </a:pPr>
            <a:endParaRPr lang="en-US" sz="1600" b="0" i="0" u="none" strike="noStrike" kern="0" cap="none" spc="0" baseline="0">
              <a:solidFill>
                <a:srgbClr val="000000"/>
              </a:solidFill>
              <a:uFillTx/>
              <a:latin typeface="Roboto"/>
              <a:ea typeface="Roboto"/>
              <a:cs typeface="Roboto"/>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14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512C2-4951-1AB5-BA3E-1BDB634C5845}"/>
              </a:ext>
            </a:extLst>
          </p:cNvPr>
          <p:cNvSpPr txBox="1">
            <a:spLocks noGrp="1"/>
          </p:cNvSpPr>
          <p:nvPr>
            <p:ph type="title"/>
          </p:nvPr>
        </p:nvSpPr>
        <p:spPr>
          <a:xfrm>
            <a:off x="311700" y="105101"/>
            <a:ext cx="8644728" cy="741304"/>
          </a:xfrm>
        </p:spPr>
        <p:txBody>
          <a:bodyPr/>
          <a:lstStyle/>
          <a:p>
            <a:pPr lvl="0"/>
            <a:r>
              <a:rPr lang="en-US" sz="2800"/>
              <a:t>PSAT/SAT Supports for Multilingual Learners (1 of 2)</a:t>
            </a:r>
          </a:p>
        </p:txBody>
      </p:sp>
      <p:sp>
        <p:nvSpPr>
          <p:cNvPr id="3" name="Content Placeholder 2">
            <a:extLst>
              <a:ext uri="{FF2B5EF4-FFF2-40B4-BE49-F238E27FC236}">
                <a16:creationId xmlns:a16="http://schemas.microsoft.com/office/drawing/2014/main" id="{0AE4E3F8-AD7E-0F57-8D9D-873823233E0E}"/>
              </a:ext>
            </a:extLst>
          </p:cNvPr>
          <p:cNvSpPr txBox="1"/>
          <p:nvPr/>
        </p:nvSpPr>
        <p:spPr>
          <a:xfrm>
            <a:off x="111639" y="972519"/>
            <a:ext cx="8947294" cy="2934940"/>
          </a:xfrm>
          <a:prstGeom prst="rect">
            <a:avLst/>
          </a:prstGeom>
          <a:noFill/>
          <a:ln cap="flat">
            <a:noFill/>
          </a:ln>
        </p:spPr>
        <p:txBody>
          <a:bodyPr vert="horz" wrap="square" lIns="91421" tIns="91421" rIns="91421" bIns="91421" anchor="t" anchorCtr="0" compatLnSpc="1">
            <a:noAutofit/>
          </a:bodyPr>
          <a:lstStyle/>
          <a:p>
            <a:pPr marL="127001" marR="0" lvl="0" indent="0" algn="l" defTabSz="914400" rtl="0" fontAlgn="auto" hangingPunct="1">
              <a:lnSpc>
                <a:spcPct val="115000"/>
              </a:lnSpc>
              <a:spcBef>
                <a:spcPts val="0"/>
              </a:spcBef>
              <a:spcAft>
                <a:spcPts val="0"/>
              </a:spcAft>
              <a:buNone/>
              <a:tabLst/>
              <a:defRPr sz="1800" b="0" i="0" u="none" strike="noStrike" kern="0" cap="none" spc="0" baseline="0">
                <a:solidFill>
                  <a:srgbClr val="000000"/>
                </a:solidFill>
                <a:uFillTx/>
              </a:defRPr>
            </a:pPr>
            <a:r>
              <a:rPr lang="en-US" sz="1600" b="1" i="0" u="none" strike="noStrike" kern="0" cap="none" spc="0" baseline="0">
                <a:solidFill>
                  <a:srgbClr val="000000"/>
                </a:solidFill>
                <a:uFillTx/>
                <a:latin typeface="Roboto"/>
                <a:ea typeface="Roboto"/>
                <a:cs typeface="Roboto"/>
              </a:rPr>
              <a:t>Translated Test Directions: </a:t>
            </a:r>
            <a:r>
              <a:rPr lang="en-US" sz="1600" b="0" i="0" u="none" strike="noStrike" kern="0" cap="none" spc="0" baseline="0">
                <a:solidFill>
                  <a:srgbClr val="000000"/>
                </a:solidFill>
                <a:uFillTx/>
                <a:latin typeface="Roboto"/>
                <a:ea typeface="Roboto"/>
                <a:cs typeface="Roboto"/>
              </a:rPr>
              <a:t>Students who are NEP/LEP can have test directions available in their primary language</a:t>
            </a:r>
          </a:p>
          <a:p>
            <a:pPr marL="457200" marR="0" lvl="0" indent="-330198" algn="l" defTabSz="914400" rtl="0" fontAlgn="auto" hangingPunct="1">
              <a:lnSpc>
                <a:spcPct val="115000"/>
              </a:lnSpc>
              <a:spcBef>
                <a:spcPts val="0"/>
              </a:spcBef>
              <a:spcAft>
                <a:spcPts val="0"/>
              </a:spcAft>
              <a:buClr>
                <a:srgbClr val="000000"/>
              </a:buClr>
              <a:buSzPts val="1600"/>
              <a:buFont typeface="Roboto"/>
              <a:buChar char="●"/>
              <a:tabLst/>
              <a:defRPr sz="1800" b="0" i="0" u="none" strike="noStrike" kern="0" cap="none" spc="0" baseline="0">
                <a:solidFill>
                  <a:srgbClr val="000000"/>
                </a:solidFill>
                <a:uFillTx/>
              </a:defRPr>
            </a:pPr>
            <a:r>
              <a:rPr lang="en-US" sz="1600" b="0" i="0" u="none" strike="noStrike" kern="0" cap="none" spc="0" baseline="0">
                <a:solidFill>
                  <a:srgbClr val="000000"/>
                </a:solidFill>
                <a:uFillTx/>
                <a:latin typeface="Roboto"/>
                <a:ea typeface="Roboto"/>
                <a:cs typeface="Roboto"/>
              </a:rPr>
              <a:t>Translated test directions are available in 18 languages and can be downloaded from the </a:t>
            </a:r>
            <a:r>
              <a:rPr lang="en-US" sz="1600" b="0" i="0" u="none" strike="noStrike" kern="0" cap="none" spc="0" baseline="0">
                <a:solidFill>
                  <a:srgbClr val="000000"/>
                </a:solidFill>
                <a:uFillTx/>
                <a:latin typeface="Roboto"/>
                <a:ea typeface="Roboto"/>
                <a:cs typeface="Roboto"/>
                <a:hlinkClick r:id="rId2">
                  <a:extLst>
                    <a:ext uri="{A12FA001-AC4F-418D-AE19-62706E023703}">
                      <ahyp:hlinkClr xmlns:ahyp="http://schemas.microsoft.com/office/drawing/2018/hyperlinkcolor" val="tx"/>
                    </a:ext>
                  </a:extLst>
                </a:hlinkClick>
              </a:rPr>
              <a:t>College Board Colorado website</a:t>
            </a:r>
          </a:p>
          <a:p>
            <a:pPr marL="457200" marR="0" lvl="0" indent="-330198" algn="l" defTabSz="914400" rtl="0" fontAlgn="auto" hangingPunct="1">
              <a:lnSpc>
                <a:spcPct val="115000"/>
              </a:lnSpc>
              <a:spcBef>
                <a:spcPts val="0"/>
              </a:spcBef>
              <a:spcAft>
                <a:spcPts val="0"/>
              </a:spcAft>
              <a:buClr>
                <a:srgbClr val="000000"/>
              </a:buClr>
              <a:buSzPts val="1600"/>
              <a:buFont typeface="Roboto"/>
              <a:buChar char="●"/>
              <a:tabLst/>
              <a:defRPr sz="1800" b="0" i="0" u="none" strike="noStrike" kern="0" cap="none" spc="0" baseline="0">
                <a:solidFill>
                  <a:srgbClr val="000000"/>
                </a:solidFill>
                <a:uFillTx/>
              </a:defRPr>
            </a:pPr>
            <a:r>
              <a:rPr lang="en-US" sz="1600" b="0" i="0" u="none" strike="noStrike" kern="0" cap="none" spc="0" baseline="0">
                <a:solidFill>
                  <a:srgbClr val="000000"/>
                </a:solidFill>
                <a:uFillTx/>
                <a:latin typeface="Roboto"/>
                <a:ea typeface="Roboto"/>
                <a:cs typeface="Roboto"/>
              </a:rPr>
              <a:t>In most situations, the proctor will read the directions in English, and the student will have a paper copy of the translated directions available on their desk</a:t>
            </a:r>
          </a:p>
          <a:p>
            <a:pPr marL="457200" marR="0" lvl="0" indent="-330198" algn="l" defTabSz="914400" rtl="0" fontAlgn="auto" hangingPunct="1">
              <a:lnSpc>
                <a:spcPct val="115000"/>
              </a:lnSpc>
              <a:spcBef>
                <a:spcPts val="0"/>
              </a:spcBef>
              <a:spcAft>
                <a:spcPts val="0"/>
              </a:spcAft>
              <a:buClr>
                <a:srgbClr val="000000"/>
              </a:buClr>
              <a:buSzPts val="1600"/>
              <a:buFont typeface="Roboto"/>
              <a:buChar char="●"/>
              <a:tabLst/>
              <a:defRPr sz="1800" b="0" i="0" u="none" strike="noStrike" kern="0" cap="none" spc="0" baseline="0">
                <a:solidFill>
                  <a:srgbClr val="000000"/>
                </a:solidFill>
                <a:uFillTx/>
              </a:defRPr>
            </a:pPr>
            <a:r>
              <a:rPr lang="en-US" sz="1600" b="0" i="0" u="none" strike="noStrike" kern="0" cap="none" spc="0" baseline="0">
                <a:solidFill>
                  <a:srgbClr val="000000"/>
                </a:solidFill>
                <a:uFillTx/>
                <a:latin typeface="Roboto"/>
                <a:ea typeface="Roboto"/>
                <a:cs typeface="Roboto"/>
              </a:rPr>
              <a:t>This support is available to all NEP/LEP students and does not need to be requested or documented in SSD Online</a:t>
            </a:r>
          </a:p>
          <a:p>
            <a:pPr marL="457200" marR="0" lvl="0" indent="-330198" algn="l" defTabSz="914400" rtl="0" fontAlgn="auto" hangingPunct="1">
              <a:lnSpc>
                <a:spcPct val="115000"/>
              </a:lnSpc>
              <a:spcBef>
                <a:spcPts val="0"/>
              </a:spcBef>
              <a:spcAft>
                <a:spcPts val="0"/>
              </a:spcAft>
              <a:buClr>
                <a:srgbClr val="000000"/>
              </a:buClr>
              <a:buSzPts val="1600"/>
              <a:buFont typeface="Roboto"/>
              <a:buChar char="●"/>
              <a:tabLst/>
              <a:defRPr sz="1800" b="0" i="0" u="none" strike="noStrike" kern="0" cap="none" spc="0" baseline="0">
                <a:solidFill>
                  <a:srgbClr val="000000"/>
                </a:solidFill>
                <a:uFillTx/>
              </a:defRPr>
            </a:pPr>
            <a:r>
              <a:rPr lang="en-US" sz="1600" b="0" i="0" u="none" strike="noStrike" kern="0" cap="none" spc="0" baseline="0">
                <a:solidFill>
                  <a:srgbClr val="000000"/>
                </a:solidFill>
                <a:uFillTx/>
                <a:latin typeface="Roboto"/>
                <a:ea typeface="Roboto"/>
                <a:cs typeface="Roboto"/>
              </a:rPr>
              <a:t>Local translation of </a:t>
            </a:r>
            <a:r>
              <a:rPr lang="en-US" sz="1600" b="0" i="1" u="none" strike="noStrike" kern="0" cap="none" spc="0" baseline="0">
                <a:solidFill>
                  <a:srgbClr val="000000"/>
                </a:solidFill>
                <a:uFillTx/>
                <a:latin typeface="Roboto"/>
                <a:ea typeface="Roboto"/>
                <a:cs typeface="Roboto"/>
              </a:rPr>
              <a:t>test directions </a:t>
            </a:r>
            <a:r>
              <a:rPr lang="en-US" sz="1600" b="0" i="0" u="none" strike="noStrike" kern="0" cap="none" spc="0" baseline="0">
                <a:solidFill>
                  <a:srgbClr val="000000"/>
                </a:solidFill>
                <a:uFillTx/>
                <a:latin typeface="Roboto"/>
                <a:ea typeface="Roboto"/>
                <a:cs typeface="Roboto"/>
              </a:rPr>
              <a:t>is also allowed; however, </a:t>
            </a:r>
            <a:r>
              <a:rPr lang="en-US" sz="1600" b="1" i="0" u="none" strike="noStrike" kern="0" cap="none" spc="0" baseline="0">
                <a:solidFill>
                  <a:srgbClr val="000000"/>
                </a:solidFill>
                <a:uFillTx/>
                <a:latin typeface="Roboto"/>
                <a:ea typeface="Roboto"/>
                <a:cs typeface="Roboto"/>
              </a:rPr>
              <a:t>translation of </a:t>
            </a:r>
            <a:r>
              <a:rPr lang="en-US" sz="1600" b="1" i="1" u="none" strike="noStrike" kern="0" cap="none" spc="0" baseline="0">
                <a:solidFill>
                  <a:srgbClr val="000000"/>
                </a:solidFill>
                <a:uFillTx/>
                <a:latin typeface="Roboto"/>
                <a:ea typeface="Roboto"/>
                <a:cs typeface="Roboto"/>
              </a:rPr>
              <a:t>test content</a:t>
            </a:r>
            <a:r>
              <a:rPr lang="en-US" sz="1600" b="1" i="0" u="none" strike="noStrike" kern="0" cap="none" spc="0" baseline="0">
                <a:solidFill>
                  <a:srgbClr val="000000"/>
                </a:solidFill>
                <a:uFillTx/>
                <a:latin typeface="Roboto"/>
                <a:ea typeface="Roboto"/>
                <a:cs typeface="Roboto"/>
              </a:rPr>
              <a:t> is not provided nor allowed</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19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AFDD5-4FB8-A24A-6425-89F7027A12E7}"/>
              </a:ext>
            </a:extLst>
          </p:cNvPr>
          <p:cNvSpPr txBox="1">
            <a:spLocks noGrp="1"/>
          </p:cNvSpPr>
          <p:nvPr>
            <p:ph type="title"/>
          </p:nvPr>
        </p:nvSpPr>
        <p:spPr>
          <a:xfrm>
            <a:off x="311700" y="105101"/>
            <a:ext cx="8644728" cy="741304"/>
          </a:xfrm>
        </p:spPr>
        <p:txBody>
          <a:bodyPr/>
          <a:lstStyle/>
          <a:p>
            <a:pPr lvl="0"/>
            <a:r>
              <a:rPr lang="en-US" sz="2800"/>
              <a:t>PSAT/SAT Supports for Multilingual Learners (2 of 2)</a:t>
            </a:r>
          </a:p>
        </p:txBody>
      </p:sp>
      <p:sp>
        <p:nvSpPr>
          <p:cNvPr id="3" name="Content Placeholder 2">
            <a:extLst>
              <a:ext uri="{FF2B5EF4-FFF2-40B4-BE49-F238E27FC236}">
                <a16:creationId xmlns:a16="http://schemas.microsoft.com/office/drawing/2014/main" id="{833304FC-F925-59C5-4EDD-C8C46F375052}"/>
              </a:ext>
            </a:extLst>
          </p:cNvPr>
          <p:cNvSpPr txBox="1"/>
          <p:nvPr/>
        </p:nvSpPr>
        <p:spPr>
          <a:xfrm>
            <a:off x="111639" y="972519"/>
            <a:ext cx="8947294" cy="2934940"/>
          </a:xfrm>
          <a:prstGeom prst="rect">
            <a:avLst/>
          </a:prstGeom>
          <a:noFill/>
          <a:ln cap="flat">
            <a:noFill/>
          </a:ln>
        </p:spPr>
        <p:txBody>
          <a:bodyPr vert="horz" wrap="square" lIns="91421" tIns="91421" rIns="91421" bIns="91421" anchor="t" anchorCtr="0" compatLnSpc="1">
            <a:noAutofit/>
          </a:bodyPr>
          <a:lstStyle/>
          <a:p>
            <a:pPr marL="127001" marR="0" lvl="0" indent="0" algn="l" defTabSz="914400" rtl="0" fontAlgn="auto" hangingPunct="1">
              <a:lnSpc>
                <a:spcPct val="115000"/>
              </a:lnSpc>
              <a:spcBef>
                <a:spcPts val="0"/>
              </a:spcBef>
              <a:spcAft>
                <a:spcPts val="0"/>
              </a:spcAft>
              <a:buNone/>
              <a:tabLst/>
              <a:defRPr sz="1800" b="0" i="0" u="none" strike="noStrike" kern="0" cap="none" spc="0" baseline="0">
                <a:solidFill>
                  <a:srgbClr val="000000"/>
                </a:solidFill>
                <a:uFillTx/>
              </a:defRPr>
            </a:pPr>
            <a:r>
              <a:rPr lang="en-US" sz="1600" b="1" i="0" u="none" strike="noStrike" kern="0" cap="none" spc="0" baseline="0">
                <a:solidFill>
                  <a:srgbClr val="000000"/>
                </a:solidFill>
                <a:uFillTx/>
                <a:latin typeface="Roboto"/>
                <a:ea typeface="Roboto"/>
                <a:cs typeface="Roboto"/>
              </a:rPr>
              <a:t>Bilingual Word-to-Word Dictionary: </a:t>
            </a:r>
            <a:r>
              <a:rPr lang="en-US" sz="1600" b="0" i="0" u="none" strike="noStrike" kern="0" cap="none" spc="0" baseline="0">
                <a:solidFill>
                  <a:srgbClr val="000000"/>
                </a:solidFill>
                <a:uFillTx/>
                <a:latin typeface="Roboto"/>
                <a:ea typeface="Roboto"/>
                <a:cs typeface="Roboto"/>
              </a:rPr>
              <a:t>Similar to their list of approved calculators, College Board publishes a list of reviewed and approved bilingual word-to-word dictionaries</a:t>
            </a:r>
          </a:p>
          <a:p>
            <a:pPr marL="457200" marR="0" lvl="0" indent="-330198" algn="l" defTabSz="914400" rtl="0" fontAlgn="auto" hangingPunct="1">
              <a:lnSpc>
                <a:spcPct val="115000"/>
              </a:lnSpc>
              <a:spcBef>
                <a:spcPts val="0"/>
              </a:spcBef>
              <a:spcAft>
                <a:spcPts val="0"/>
              </a:spcAft>
              <a:buClr>
                <a:srgbClr val="000000"/>
              </a:buClr>
              <a:buSzPts val="1600"/>
              <a:buFont typeface="Roboto"/>
              <a:buChar char="●"/>
              <a:tabLst/>
              <a:defRPr sz="1800" b="0" i="0" u="none" strike="noStrike" kern="0" cap="none" spc="0" baseline="0">
                <a:solidFill>
                  <a:srgbClr val="000000"/>
                </a:solidFill>
                <a:uFillTx/>
              </a:defRPr>
            </a:pPr>
            <a:r>
              <a:rPr lang="en-US" sz="1600" b="0" i="0" u="none" strike="noStrike" kern="0" cap="none" spc="0" baseline="0">
                <a:solidFill>
                  <a:srgbClr val="000000"/>
                </a:solidFill>
                <a:uFillTx/>
                <a:latin typeface="Roboto"/>
                <a:ea typeface="Roboto"/>
                <a:cs typeface="Roboto"/>
              </a:rPr>
              <a:t>Purchase/use of an approved bilingual word-to-word dictionary is the responsibility of the school or student</a:t>
            </a:r>
          </a:p>
          <a:p>
            <a:pPr marL="457200" marR="0" lvl="0" indent="-330198" algn="l" defTabSz="914400" rtl="0" fontAlgn="auto" hangingPunct="1">
              <a:lnSpc>
                <a:spcPct val="115000"/>
              </a:lnSpc>
              <a:spcBef>
                <a:spcPts val="0"/>
              </a:spcBef>
              <a:spcAft>
                <a:spcPts val="0"/>
              </a:spcAft>
              <a:buClr>
                <a:srgbClr val="000000"/>
              </a:buClr>
              <a:buSzPts val="1600"/>
              <a:buFont typeface="Roboto"/>
              <a:buChar char="●"/>
              <a:tabLst/>
              <a:defRPr sz="1800" b="0" i="0" u="none" strike="noStrike" kern="0" cap="none" spc="0" baseline="0">
                <a:solidFill>
                  <a:srgbClr val="000000"/>
                </a:solidFill>
                <a:uFillTx/>
              </a:defRPr>
            </a:pPr>
            <a:r>
              <a:rPr lang="en-US" sz="1600" b="0" i="0" u="none" strike="noStrike" kern="0" cap="none" spc="0" baseline="0">
                <a:solidFill>
                  <a:srgbClr val="000000"/>
                </a:solidFill>
                <a:uFillTx/>
                <a:latin typeface="Roboto"/>
                <a:ea typeface="Roboto"/>
                <a:cs typeface="Roboto"/>
                <a:hlinkClick r:id="rId2">
                  <a:extLst>
                    <a:ext uri="{A12FA001-AC4F-418D-AE19-62706E023703}">
                      <ahyp:hlinkClr xmlns:ahyp="http://schemas.microsoft.com/office/drawing/2018/hyperlinkcolor" val="tx"/>
                    </a:ext>
                  </a:extLst>
                </a:hlinkClick>
              </a:rPr>
              <a:t>The Approved Dictionaries List</a:t>
            </a:r>
            <a:r>
              <a:rPr lang="en-US" sz="1600" b="0" i="0" u="none" strike="noStrike" kern="0" cap="none" spc="0" baseline="0">
                <a:solidFill>
                  <a:srgbClr val="000000"/>
                </a:solidFill>
                <a:uFillTx/>
                <a:latin typeface="Roboto"/>
                <a:ea typeface="Roboto"/>
                <a:cs typeface="Roboto"/>
              </a:rPr>
              <a:t> is available to all NEP/LEP students </a:t>
            </a:r>
          </a:p>
          <a:p>
            <a:pPr marL="457200" marR="0" lvl="0" indent="-330198" algn="l" defTabSz="914400" rtl="0" fontAlgn="auto" hangingPunct="1">
              <a:lnSpc>
                <a:spcPct val="115000"/>
              </a:lnSpc>
              <a:spcBef>
                <a:spcPts val="0"/>
              </a:spcBef>
              <a:spcAft>
                <a:spcPts val="0"/>
              </a:spcAft>
              <a:buClr>
                <a:srgbClr val="000000"/>
              </a:buClr>
              <a:buSzPts val="1600"/>
              <a:buFont typeface="Roboto"/>
              <a:buChar char="●"/>
              <a:tabLst/>
              <a:defRPr sz="1800" b="0" i="0" u="none" strike="noStrike" kern="0" cap="none" spc="0" baseline="0">
                <a:solidFill>
                  <a:srgbClr val="000000"/>
                </a:solidFill>
                <a:uFillTx/>
              </a:defRPr>
            </a:pPr>
            <a:r>
              <a:rPr lang="en-US" sz="1600" b="0" i="0" u="none" strike="noStrike" kern="0" cap="none" spc="0" baseline="0">
                <a:solidFill>
                  <a:srgbClr val="000000"/>
                </a:solidFill>
                <a:uFillTx/>
                <a:latin typeface="Roboto"/>
                <a:ea typeface="Roboto"/>
                <a:cs typeface="Roboto"/>
              </a:rPr>
              <a:t>Use of this support does not need to be requested or documented in SSD Online</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18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4E27A-6D50-4C67-A694-AB357DF48EA3}"/>
              </a:ext>
            </a:extLst>
          </p:cNvPr>
          <p:cNvSpPr txBox="1">
            <a:spLocks noGrp="1"/>
          </p:cNvSpPr>
          <p:nvPr>
            <p:ph type="title"/>
          </p:nvPr>
        </p:nvSpPr>
        <p:spPr>
          <a:xfrm>
            <a:off x="311700" y="105101"/>
            <a:ext cx="8492060" cy="741304"/>
          </a:xfrm>
        </p:spPr>
        <p:txBody>
          <a:bodyPr/>
          <a:lstStyle/>
          <a:p>
            <a:pPr lvl="0"/>
            <a:r>
              <a:rPr lang="en-US" sz="2800"/>
              <a:t>PSAT/SAT Supports for Multilingual Learners </a:t>
            </a:r>
          </a:p>
        </p:txBody>
      </p:sp>
      <p:sp>
        <p:nvSpPr>
          <p:cNvPr id="3" name="Content Placeholder 2">
            <a:extLst>
              <a:ext uri="{FF2B5EF4-FFF2-40B4-BE49-F238E27FC236}">
                <a16:creationId xmlns:a16="http://schemas.microsoft.com/office/drawing/2014/main" id="{BC060712-C395-EF94-7C12-2EE7C0C70259}"/>
              </a:ext>
            </a:extLst>
          </p:cNvPr>
          <p:cNvSpPr txBox="1"/>
          <p:nvPr/>
        </p:nvSpPr>
        <p:spPr>
          <a:xfrm>
            <a:off x="84083" y="971779"/>
            <a:ext cx="8947294" cy="4066620"/>
          </a:xfrm>
          <a:prstGeom prst="rect">
            <a:avLst/>
          </a:prstGeom>
          <a:noFill/>
          <a:ln cap="flat">
            <a:noFill/>
          </a:ln>
        </p:spPr>
        <p:txBody>
          <a:bodyPr vert="horz" wrap="square" lIns="91421" tIns="91421" rIns="91421" bIns="91421" anchor="t" anchorCtr="0" compatLnSpc="1">
            <a:normAutofit/>
          </a:bodyPr>
          <a:lstStyle/>
          <a:p>
            <a:pPr marL="127001" marR="0" lvl="0" indent="0" algn="l" defTabSz="914400" rtl="0" fontAlgn="auto" hangingPunct="1">
              <a:lnSpc>
                <a:spcPct val="115000"/>
              </a:lnSpc>
              <a:spcBef>
                <a:spcPts val="0"/>
              </a:spcBef>
              <a:spcAft>
                <a:spcPts val="0"/>
              </a:spcAft>
              <a:buNone/>
              <a:tabLst/>
              <a:defRPr sz="1800" b="0" i="0" u="none" strike="noStrike" kern="0" cap="none" spc="0" baseline="0">
                <a:solidFill>
                  <a:srgbClr val="000000"/>
                </a:solidFill>
                <a:uFillTx/>
              </a:defRPr>
            </a:pPr>
            <a:r>
              <a:rPr lang="en-US" sz="1800" b="1" i="0" u="none" strike="noStrike" kern="0" cap="none" spc="0" baseline="0" dirty="0">
                <a:solidFill>
                  <a:srgbClr val="000000"/>
                </a:solidFill>
                <a:uFillTx/>
                <a:latin typeface="Roboto"/>
                <a:ea typeface="Roboto"/>
                <a:cs typeface="Roboto"/>
              </a:rPr>
              <a:t>50% Extended Time:</a:t>
            </a:r>
          </a:p>
          <a:p>
            <a:pPr marL="457200" marR="0" lvl="0" indent="-330198" algn="l" defTabSz="914400" rtl="0" fontAlgn="auto" hangingPunct="1">
              <a:lnSpc>
                <a:spcPct val="115000"/>
              </a:lnSpc>
              <a:spcBef>
                <a:spcPts val="0"/>
              </a:spcBef>
              <a:spcAft>
                <a:spcPts val="0"/>
              </a:spcAft>
              <a:buClr>
                <a:srgbClr val="000000"/>
              </a:buClr>
              <a:buSzPts val="1600"/>
              <a:buFont typeface="Roboto"/>
              <a:buChar char="●"/>
              <a:tabLst/>
              <a:defRPr sz="1800" b="0" i="0" u="none" strike="noStrike" kern="0" cap="none" spc="0" baseline="0">
                <a:solidFill>
                  <a:srgbClr val="000000"/>
                </a:solidFill>
                <a:uFillTx/>
              </a:defRPr>
            </a:pPr>
            <a:r>
              <a:rPr lang="en-US" sz="1600" b="0" i="0" u="none" strike="noStrike" kern="0" cap="none" spc="0" baseline="0" dirty="0">
                <a:solidFill>
                  <a:srgbClr val="000000"/>
                </a:solidFill>
                <a:uFillTx/>
                <a:latin typeface="Roboto"/>
                <a:ea typeface="Roboto"/>
                <a:cs typeface="Roboto"/>
              </a:rPr>
              <a:t>NEP/LEP multilingual learners can take the PSAT or SAT using 50% extended time</a:t>
            </a:r>
          </a:p>
          <a:p>
            <a:pPr marL="457200" marR="0" lvl="0" indent="-330198" algn="l" defTabSz="914400" rtl="0" fontAlgn="auto" hangingPunct="1">
              <a:lnSpc>
                <a:spcPct val="115000"/>
              </a:lnSpc>
              <a:spcBef>
                <a:spcPts val="0"/>
              </a:spcBef>
              <a:spcAft>
                <a:spcPts val="0"/>
              </a:spcAft>
              <a:buClr>
                <a:srgbClr val="000000"/>
              </a:buClr>
              <a:buSzPts val="1600"/>
              <a:buFont typeface="Roboto"/>
              <a:buChar char="●"/>
              <a:tabLst/>
              <a:defRPr sz="1800" b="0" i="0" u="none" strike="noStrike" kern="0" cap="none" spc="0" baseline="0">
                <a:solidFill>
                  <a:srgbClr val="000000"/>
                </a:solidFill>
                <a:uFillTx/>
              </a:defRPr>
            </a:pPr>
            <a:r>
              <a:rPr lang="en-US" sz="1600" b="0" i="0" u="none" strike="noStrike" kern="0" cap="none" spc="0" baseline="0" dirty="0">
                <a:solidFill>
                  <a:srgbClr val="000000"/>
                </a:solidFill>
                <a:uFillTx/>
                <a:latin typeface="Roboto"/>
                <a:ea typeface="Roboto"/>
                <a:cs typeface="Roboto"/>
              </a:rPr>
              <a:t>This support MUST be requested in SSD Online prior to the SSD request deadline </a:t>
            </a:r>
            <a:r>
              <a:rPr lang="en-US" sz="1600" b="1" kern="0" dirty="0">
                <a:solidFill>
                  <a:srgbClr val="4285F4"/>
                </a:solidFill>
                <a:latin typeface="Roboto"/>
                <a:ea typeface="Roboto"/>
                <a:cs typeface="Roboto"/>
              </a:rPr>
              <a:t>March 8, 2027</a:t>
            </a:r>
          </a:p>
          <a:p>
            <a:pPr marL="127001" marR="0" lvl="0" indent="0" algn="l" defTabSz="914400" rtl="0" fontAlgn="auto" hangingPunct="1">
              <a:lnSpc>
                <a:spcPct val="115000"/>
              </a:lnSpc>
              <a:spcBef>
                <a:spcPts val="0"/>
              </a:spcBef>
              <a:spcAft>
                <a:spcPts val="0"/>
              </a:spcAft>
              <a:buNone/>
              <a:tabLst/>
              <a:defRPr sz="1800" b="0" i="0" u="none" strike="noStrike" kern="0" cap="none" spc="0" baseline="0">
                <a:solidFill>
                  <a:srgbClr val="000000"/>
                </a:solidFill>
                <a:uFillTx/>
              </a:defRPr>
            </a:pPr>
            <a:endParaRPr lang="en-US" sz="800" b="0" i="0" u="none" strike="noStrike" kern="0" cap="none" spc="0" baseline="0" dirty="0">
              <a:solidFill>
                <a:srgbClr val="000000"/>
              </a:solidFill>
              <a:uFillTx/>
              <a:latin typeface="Roboto"/>
              <a:ea typeface="Roboto"/>
              <a:cs typeface="Roboto"/>
            </a:endParaRPr>
          </a:p>
          <a:p>
            <a:pPr marL="127001" marR="0" lvl="0" indent="0" algn="l" defTabSz="914400" rtl="0" fontAlgn="auto" hangingPunct="1">
              <a:lnSpc>
                <a:spcPct val="115000"/>
              </a:lnSpc>
              <a:spcBef>
                <a:spcPts val="0"/>
              </a:spcBef>
              <a:spcAft>
                <a:spcPts val="0"/>
              </a:spcAft>
              <a:buNone/>
              <a:tabLst/>
              <a:defRPr sz="1800" b="0" i="0" u="none" strike="noStrike" kern="0" cap="none" spc="0" baseline="0">
                <a:solidFill>
                  <a:srgbClr val="000000"/>
                </a:solidFill>
                <a:uFillTx/>
              </a:defRPr>
            </a:pPr>
            <a:r>
              <a:rPr lang="en-US" sz="1800" b="1" i="0" u="none" strike="noStrike" kern="0" cap="none" spc="0" baseline="0" dirty="0">
                <a:solidFill>
                  <a:srgbClr val="000000"/>
                </a:solidFill>
                <a:uFillTx/>
                <a:latin typeface="Roboto"/>
                <a:ea typeface="Roboto"/>
                <a:cs typeface="Roboto"/>
              </a:rPr>
              <a:t>EL Math Only (student does not take the Reading/Writing portion of the exam):</a:t>
            </a:r>
          </a:p>
          <a:p>
            <a:pPr marL="457200" marR="0" lvl="0" indent="-330198" algn="l" defTabSz="914400" rtl="0" fontAlgn="auto" hangingPunct="1">
              <a:lnSpc>
                <a:spcPct val="115000"/>
              </a:lnSpc>
              <a:spcBef>
                <a:spcPts val="0"/>
              </a:spcBef>
              <a:spcAft>
                <a:spcPts val="0"/>
              </a:spcAft>
              <a:buClr>
                <a:srgbClr val="000000"/>
              </a:buClr>
              <a:buSzPts val="1600"/>
              <a:buFont typeface="Roboto"/>
              <a:buChar char="●"/>
              <a:tabLst/>
              <a:defRPr sz="1800" b="0" i="0" u="none" strike="noStrike" kern="0" cap="none" spc="0" baseline="0">
                <a:solidFill>
                  <a:srgbClr val="000000"/>
                </a:solidFill>
                <a:uFillTx/>
              </a:defRPr>
            </a:pPr>
            <a:r>
              <a:rPr lang="en-US" sz="1600" b="0" i="0" u="none" strike="noStrike" kern="0" cap="none" spc="0" baseline="0" dirty="0">
                <a:solidFill>
                  <a:srgbClr val="000000"/>
                </a:solidFill>
                <a:uFillTx/>
                <a:latin typeface="Roboto"/>
                <a:ea typeface="Roboto"/>
                <a:cs typeface="Roboto"/>
              </a:rPr>
              <a:t>This is ONLY allowed for multilingual learners who are in their First-Year-in-the-U.S</a:t>
            </a:r>
          </a:p>
          <a:p>
            <a:pPr marL="457200" marR="0" lvl="0" indent="-330198" algn="l" defTabSz="914400" rtl="0" fontAlgn="auto" hangingPunct="1">
              <a:lnSpc>
                <a:spcPct val="115000"/>
              </a:lnSpc>
              <a:spcBef>
                <a:spcPts val="0"/>
              </a:spcBef>
              <a:spcAft>
                <a:spcPts val="0"/>
              </a:spcAft>
              <a:buClr>
                <a:srgbClr val="000000"/>
              </a:buClr>
              <a:buSzPts val="1600"/>
              <a:buFont typeface="Roboto"/>
              <a:buChar char="●"/>
              <a:tabLst/>
              <a:defRPr sz="1800" b="0" i="0" u="none" strike="noStrike" kern="0" cap="none" spc="0" baseline="0">
                <a:solidFill>
                  <a:srgbClr val="000000"/>
                </a:solidFill>
                <a:uFillTx/>
              </a:defRPr>
            </a:pPr>
            <a:r>
              <a:rPr lang="en-US" sz="1600" b="0" i="0" u="none" strike="noStrike" kern="0" cap="none" spc="0" baseline="0" dirty="0">
                <a:solidFill>
                  <a:srgbClr val="000000"/>
                </a:solidFill>
                <a:uFillTx/>
                <a:latin typeface="Roboto"/>
                <a:ea typeface="Roboto"/>
                <a:cs typeface="Roboto"/>
              </a:rPr>
              <a:t>College and Scholarship-Reportable and must be submitted in the SSD Online system prior to the SSD request deadline: </a:t>
            </a:r>
            <a:r>
              <a:rPr lang="en-US" sz="1600" b="1" i="0" u="none" strike="noStrike" kern="0" cap="none" spc="0" baseline="0" dirty="0">
                <a:solidFill>
                  <a:srgbClr val="4285F4"/>
                </a:solidFill>
                <a:uFillTx/>
                <a:latin typeface="Roboto"/>
                <a:ea typeface="Roboto"/>
                <a:cs typeface="Roboto"/>
              </a:rPr>
              <a:t>March 8, 2027</a:t>
            </a:r>
          </a:p>
          <a:p>
            <a:pPr marL="127001" marR="0" lvl="0" indent="0" algn="l" defTabSz="914400" rtl="0" fontAlgn="auto" hangingPunct="1">
              <a:lnSpc>
                <a:spcPct val="115000"/>
              </a:lnSpc>
              <a:spcBef>
                <a:spcPts val="0"/>
              </a:spcBef>
              <a:spcAft>
                <a:spcPts val="0"/>
              </a:spcAft>
              <a:buNone/>
              <a:tabLst/>
              <a:defRPr sz="1800" b="0" i="0" u="none" strike="noStrike" kern="0" cap="none" spc="0" baseline="0">
                <a:solidFill>
                  <a:srgbClr val="000000"/>
                </a:solidFill>
                <a:uFillTx/>
              </a:defRPr>
            </a:pPr>
            <a:endParaRPr lang="en-US" sz="1800" b="0" i="0" u="none" strike="noStrike" kern="0" cap="none" spc="0" baseline="0" dirty="0">
              <a:solidFill>
                <a:srgbClr val="000000"/>
              </a:solidFill>
              <a:uFillTx/>
              <a:latin typeface="Roboto"/>
              <a:ea typeface="Roboto"/>
              <a:cs typeface="Roboto"/>
            </a:endParaRPr>
          </a:p>
        </p:txBody>
      </p:sp>
      <p:sp>
        <p:nvSpPr>
          <p:cNvPr id="4" name="TextBox 2">
            <a:extLst>
              <a:ext uri="{FF2B5EF4-FFF2-40B4-BE49-F238E27FC236}">
                <a16:creationId xmlns:a16="http://schemas.microsoft.com/office/drawing/2014/main" id="{9D577B92-3B16-E7B8-E192-0DB02FAF7DBA}"/>
              </a:ext>
            </a:extLst>
          </p:cNvPr>
          <p:cNvSpPr txBox="1"/>
          <p:nvPr/>
        </p:nvSpPr>
        <p:spPr>
          <a:xfrm>
            <a:off x="1600940" y="3747894"/>
            <a:ext cx="5564553" cy="1200332"/>
          </a:xfrm>
          <a:prstGeom prst="rect">
            <a:avLst/>
          </a:prstGeom>
          <a:solidFill>
            <a:srgbClr val="BC7CE4"/>
          </a:solidFill>
          <a:ln cap="flat">
            <a:noFill/>
          </a:ln>
        </p:spPr>
        <p:txBody>
          <a:bodyPr vert="horz" wrap="square" lIns="91440" tIns="45720" rIns="91440" bIns="45720" anchor="t" anchorCtr="1" compatLnSpc="1">
            <a:spAutoFit/>
          </a:bodyPr>
          <a:lstStyle/>
          <a:p>
            <a:pPr marL="127001"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1" i="0" u="none" strike="noStrike" kern="0" cap="none" spc="0" baseline="0" dirty="0">
                <a:solidFill>
                  <a:srgbClr val="000000"/>
                </a:solidFill>
                <a:uFillTx/>
                <a:latin typeface="Roboto"/>
                <a:ea typeface="Roboto"/>
                <a:cs typeface="Roboto"/>
              </a:rPr>
              <a:t>Note</a:t>
            </a:r>
            <a:r>
              <a:rPr lang="en-US" sz="1800" b="0" i="0" u="none" strike="noStrike" kern="0" cap="none" spc="0" baseline="0" dirty="0">
                <a:solidFill>
                  <a:srgbClr val="000000"/>
                </a:solidFill>
                <a:uFillTx/>
                <a:latin typeface="Roboto"/>
                <a:ea typeface="Roboto"/>
                <a:cs typeface="Roboto"/>
              </a:rPr>
              <a:t>: Both </a:t>
            </a:r>
            <a:r>
              <a:rPr lang="en-US" sz="1800" b="1" i="0" u="none" strike="noStrike" kern="0" cap="none" spc="0" baseline="0" dirty="0">
                <a:solidFill>
                  <a:srgbClr val="000000"/>
                </a:solidFill>
                <a:uFillTx/>
                <a:latin typeface="Roboto"/>
                <a:ea typeface="Roboto"/>
                <a:cs typeface="Roboto"/>
              </a:rPr>
              <a:t>50% Extended Time </a:t>
            </a:r>
            <a:r>
              <a:rPr lang="en-US" sz="1800" b="0" i="0" u="none" strike="noStrike" kern="0" cap="none" spc="0" baseline="0" dirty="0">
                <a:solidFill>
                  <a:srgbClr val="000000"/>
                </a:solidFill>
                <a:uFillTx/>
                <a:latin typeface="Roboto"/>
                <a:ea typeface="Roboto"/>
                <a:cs typeface="Roboto"/>
              </a:rPr>
              <a:t>and </a:t>
            </a:r>
            <a:r>
              <a:rPr lang="en-US" sz="1800" b="1" i="0" u="none" strike="noStrike" kern="0" cap="none" spc="0" baseline="0" dirty="0">
                <a:solidFill>
                  <a:srgbClr val="000000"/>
                </a:solidFill>
                <a:uFillTx/>
                <a:latin typeface="Roboto"/>
                <a:ea typeface="Roboto"/>
                <a:cs typeface="Roboto"/>
              </a:rPr>
              <a:t>EL Math Only </a:t>
            </a:r>
            <a:r>
              <a:rPr lang="en-US" sz="1800" b="0" i="0" u="none" strike="noStrike" kern="0" cap="none" spc="0" baseline="0" dirty="0">
                <a:solidFill>
                  <a:srgbClr val="000000"/>
                </a:solidFill>
                <a:uFillTx/>
                <a:latin typeface="Roboto"/>
                <a:ea typeface="Roboto"/>
                <a:cs typeface="Roboto"/>
              </a:rPr>
              <a:t> accommodations </a:t>
            </a:r>
            <a:r>
              <a:rPr lang="en-US" sz="1800" b="0" i="0" u="sng" strike="noStrike" kern="0" cap="none" spc="0" baseline="0" dirty="0">
                <a:solidFill>
                  <a:srgbClr val="000000"/>
                </a:solidFill>
                <a:uFillTx/>
                <a:latin typeface="Roboto"/>
                <a:ea typeface="Roboto"/>
                <a:cs typeface="Roboto"/>
              </a:rPr>
              <a:t>must be requested every year</a:t>
            </a:r>
            <a:r>
              <a:rPr lang="en-US" sz="1800" b="0" i="0" u="none" strike="noStrike" kern="0" cap="none" spc="0" baseline="0" dirty="0">
                <a:solidFill>
                  <a:srgbClr val="000000"/>
                </a:solidFill>
                <a:uFillTx/>
                <a:latin typeface="Roboto"/>
                <a:ea typeface="Roboto"/>
                <a:cs typeface="Roboto"/>
              </a:rPr>
              <a:t>. These requests will be approved automatically.</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14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3A3AA-337D-97CD-3039-85A14562793F}"/>
              </a:ext>
            </a:extLst>
          </p:cNvPr>
          <p:cNvSpPr txBox="1">
            <a:spLocks noGrp="1"/>
          </p:cNvSpPr>
          <p:nvPr>
            <p:ph type="title"/>
          </p:nvPr>
        </p:nvSpPr>
        <p:spPr/>
        <p:txBody>
          <a:bodyPr/>
          <a:lstStyle/>
          <a:p>
            <a:pPr lvl="0"/>
            <a:r>
              <a:rPr lang="en-US" sz="2800"/>
              <a:t>College Board Accommodation Requests</a:t>
            </a:r>
          </a:p>
        </p:txBody>
      </p:sp>
      <p:sp>
        <p:nvSpPr>
          <p:cNvPr id="3" name="Content Placeholder 2">
            <a:extLst>
              <a:ext uri="{FF2B5EF4-FFF2-40B4-BE49-F238E27FC236}">
                <a16:creationId xmlns:a16="http://schemas.microsoft.com/office/drawing/2014/main" id="{5E8A734B-24F0-FAF9-3078-DD925FE1A037}"/>
              </a:ext>
            </a:extLst>
          </p:cNvPr>
          <p:cNvSpPr txBox="1"/>
          <p:nvPr/>
        </p:nvSpPr>
        <p:spPr>
          <a:xfrm>
            <a:off x="124934" y="1002584"/>
            <a:ext cx="8894131" cy="3719267"/>
          </a:xfrm>
          <a:prstGeom prst="rect">
            <a:avLst/>
          </a:prstGeom>
          <a:noFill/>
          <a:ln cap="flat">
            <a:noFill/>
          </a:ln>
        </p:spPr>
        <p:txBody>
          <a:bodyPr vert="horz" wrap="square" lIns="91421" tIns="91421" rIns="91421" bIns="91421" anchor="t" anchorCtr="0" compatLnSpc="1">
            <a:normAutofit/>
          </a:bodyPr>
          <a:lstStyle/>
          <a:p>
            <a:pPr marL="285750" marR="0" lvl="0" indent="-285750" algn="l" defTabSz="914400" rtl="0" fontAlgn="auto" hangingPunct="1">
              <a:lnSpc>
                <a:spcPct val="115000"/>
              </a:lnSpc>
              <a:spcBef>
                <a:spcPts val="0"/>
              </a:spcBef>
              <a:spcAft>
                <a:spcPts val="0"/>
              </a:spcAft>
              <a:buClr>
                <a:srgbClr val="000000"/>
              </a:buClr>
              <a:buSzPts val="1600"/>
              <a:buFont typeface="Roboto"/>
              <a:buChar char="●"/>
              <a:tabLst/>
              <a:defRPr sz="1800" b="0" i="0" u="none" strike="noStrike" kern="0" cap="none" spc="0" baseline="0">
                <a:solidFill>
                  <a:srgbClr val="000000"/>
                </a:solidFill>
                <a:uFillTx/>
              </a:defRPr>
            </a:pPr>
            <a:r>
              <a:rPr lang="en-US" sz="1800" b="0" i="0" u="none" strike="noStrike" kern="0" cap="none" spc="0" baseline="0">
                <a:solidFill>
                  <a:srgbClr val="000000"/>
                </a:solidFill>
                <a:uFillTx/>
                <a:latin typeface="Roboto"/>
                <a:ea typeface="Roboto"/>
                <a:cs typeface="Roboto"/>
              </a:rPr>
              <a:t>PSAT/SAT accommodation requests and administrations are handled at the school level</a:t>
            </a:r>
          </a:p>
          <a:p>
            <a:pPr marL="285750" marR="0" lvl="0" indent="-285750" algn="l" defTabSz="914400" rtl="0" fontAlgn="auto" hangingPunct="1">
              <a:lnSpc>
                <a:spcPct val="115000"/>
              </a:lnSpc>
              <a:spcBef>
                <a:spcPts val="0"/>
              </a:spcBef>
              <a:spcAft>
                <a:spcPts val="0"/>
              </a:spcAft>
              <a:buClr>
                <a:srgbClr val="000000"/>
              </a:buClr>
              <a:buSzPts val="1600"/>
              <a:buFont typeface="Roboto"/>
              <a:buChar char="●"/>
              <a:tabLst/>
              <a:defRPr sz="1800" b="0" i="0" u="none" strike="noStrike" kern="0" cap="none" spc="0" baseline="0">
                <a:solidFill>
                  <a:srgbClr val="000000"/>
                </a:solidFill>
                <a:uFillTx/>
              </a:defRPr>
            </a:pPr>
            <a:r>
              <a:rPr lang="en-US" sz="1800" b="0" i="0" u="none" strike="noStrike" kern="0" cap="none" spc="0" baseline="0">
                <a:solidFill>
                  <a:srgbClr val="000000"/>
                </a:solidFill>
                <a:uFillTx/>
                <a:latin typeface="Roboto"/>
                <a:ea typeface="Roboto"/>
                <a:cs typeface="Roboto"/>
              </a:rPr>
              <a:t>Each school must have a designated SSD Coordinator who will submit PSAT and SAT accommodation requests into College Board’s SSD Online system</a:t>
            </a:r>
          </a:p>
          <a:p>
            <a:pPr marL="742950" marR="0" lvl="1" indent="-285750" algn="l" defTabSz="914400" rtl="0" fontAlgn="auto" hangingPunct="1">
              <a:lnSpc>
                <a:spcPct val="115000"/>
              </a:lnSpc>
              <a:spcBef>
                <a:spcPts val="0"/>
              </a:spcBef>
              <a:spcAft>
                <a:spcPts val="0"/>
              </a:spcAft>
              <a:buClr>
                <a:srgbClr val="000000"/>
              </a:buClr>
              <a:buSzPts val="1400"/>
              <a:buFont typeface="Roboto"/>
              <a:buChar char="○"/>
              <a:tabLst/>
              <a:defRPr sz="1800" b="0" i="0" u="none" strike="noStrike" kern="0" cap="none" spc="0" baseline="0">
                <a:solidFill>
                  <a:srgbClr val="000000"/>
                </a:solidFill>
                <a:uFillTx/>
              </a:defRPr>
            </a:pPr>
            <a:r>
              <a:rPr lang="en-US" sz="1600" b="0" i="0" u="none" strike="noStrike" kern="0" cap="none" spc="0" baseline="0">
                <a:solidFill>
                  <a:srgbClr val="000000"/>
                </a:solidFill>
                <a:uFillTx/>
                <a:latin typeface="Roboto"/>
                <a:ea typeface="Roboto"/>
                <a:cs typeface="Roboto"/>
              </a:rPr>
              <a:t>SSD Online is already open to review existing and submit new accommodation requests</a:t>
            </a:r>
          </a:p>
          <a:p>
            <a:pPr marL="742950" marR="0" lvl="1" indent="-285750" algn="l" defTabSz="914400" rtl="0" fontAlgn="auto" hangingPunct="1">
              <a:lnSpc>
                <a:spcPct val="115000"/>
              </a:lnSpc>
              <a:spcBef>
                <a:spcPts val="0"/>
              </a:spcBef>
              <a:spcAft>
                <a:spcPts val="0"/>
              </a:spcAft>
              <a:buClr>
                <a:srgbClr val="000000"/>
              </a:buClr>
              <a:buSzPts val="1400"/>
              <a:buFont typeface="Roboto"/>
              <a:buChar char="○"/>
              <a:tabLst/>
              <a:defRPr sz="1800" b="0" i="0" u="none" strike="noStrike" kern="0" cap="none" spc="0" baseline="0">
                <a:solidFill>
                  <a:srgbClr val="000000"/>
                </a:solidFill>
                <a:uFillTx/>
              </a:defRPr>
            </a:pPr>
            <a:r>
              <a:rPr lang="en-US" sz="1600" b="0" i="0" u="none" strike="noStrike" kern="0" cap="none" spc="0" baseline="0">
                <a:solidFill>
                  <a:srgbClr val="000000"/>
                </a:solidFill>
                <a:uFillTx/>
                <a:latin typeface="Roboto"/>
                <a:ea typeface="Roboto"/>
                <a:cs typeface="Roboto"/>
              </a:rPr>
              <a:t>SSD Coordinators must request PSAT and SAT accommodations for:</a:t>
            </a:r>
          </a:p>
          <a:p>
            <a:pPr marL="1200150" marR="0" lvl="2" indent="-285750" algn="l" defTabSz="914400" rtl="0" fontAlgn="auto" hangingPunct="1">
              <a:lnSpc>
                <a:spcPct val="115000"/>
              </a:lnSpc>
              <a:spcBef>
                <a:spcPts val="0"/>
              </a:spcBef>
              <a:spcAft>
                <a:spcPts val="0"/>
              </a:spcAft>
              <a:buClr>
                <a:srgbClr val="000000"/>
              </a:buClr>
              <a:buSzPts val="1400"/>
              <a:buFont typeface="Roboto"/>
              <a:buChar char="■"/>
              <a:tabLst/>
              <a:defRPr sz="1800" b="0" i="0" u="none" strike="noStrike" kern="0" cap="none" spc="0" baseline="0">
                <a:solidFill>
                  <a:srgbClr val="000000"/>
                </a:solidFill>
                <a:uFillTx/>
              </a:defRPr>
            </a:pPr>
            <a:r>
              <a:rPr lang="en-US" sz="1600" b="0" i="0" u="none" strike="noStrike" kern="0" cap="none" spc="0" baseline="0">
                <a:solidFill>
                  <a:srgbClr val="000000"/>
                </a:solidFill>
                <a:uFillTx/>
                <a:latin typeface="Roboto"/>
                <a:ea typeface="Roboto"/>
                <a:cs typeface="Roboto"/>
              </a:rPr>
              <a:t>9</a:t>
            </a:r>
            <a:r>
              <a:rPr lang="en-US" sz="1600" b="0" i="0" u="none" strike="noStrike" kern="0" cap="none" spc="0" baseline="30000">
                <a:solidFill>
                  <a:srgbClr val="000000"/>
                </a:solidFill>
                <a:uFillTx/>
                <a:latin typeface="Roboto"/>
                <a:ea typeface="Roboto"/>
                <a:cs typeface="Roboto"/>
              </a:rPr>
              <a:t>th</a:t>
            </a:r>
            <a:r>
              <a:rPr lang="en-US" sz="1600" b="0" i="0" u="none" strike="noStrike" kern="0" cap="none" spc="0" baseline="0">
                <a:solidFill>
                  <a:srgbClr val="000000"/>
                </a:solidFill>
                <a:uFillTx/>
                <a:latin typeface="Roboto"/>
                <a:ea typeface="Roboto"/>
                <a:cs typeface="Roboto"/>
              </a:rPr>
              <a:t>, 10</a:t>
            </a:r>
            <a:r>
              <a:rPr lang="en-US" sz="1600" b="0" i="0" u="none" strike="noStrike" kern="0" cap="none" spc="0" baseline="30000">
                <a:solidFill>
                  <a:srgbClr val="000000"/>
                </a:solidFill>
                <a:uFillTx/>
                <a:latin typeface="Roboto"/>
                <a:ea typeface="Roboto"/>
                <a:cs typeface="Roboto"/>
              </a:rPr>
              <a:t>th</a:t>
            </a:r>
            <a:r>
              <a:rPr lang="en-US" sz="1600" b="0" i="0" u="none" strike="noStrike" kern="0" cap="none" spc="0" baseline="0">
                <a:solidFill>
                  <a:srgbClr val="000000"/>
                </a:solidFill>
                <a:uFillTx/>
                <a:latin typeface="Roboto"/>
                <a:ea typeface="Roboto"/>
                <a:cs typeface="Roboto"/>
              </a:rPr>
              <a:t>, and 11</a:t>
            </a:r>
            <a:r>
              <a:rPr lang="en-US" sz="1600" b="0" i="0" u="none" strike="noStrike" kern="0" cap="none" spc="0" baseline="30000">
                <a:solidFill>
                  <a:srgbClr val="000000"/>
                </a:solidFill>
                <a:uFillTx/>
                <a:latin typeface="Roboto"/>
                <a:ea typeface="Roboto"/>
                <a:cs typeface="Roboto"/>
              </a:rPr>
              <a:t>th</a:t>
            </a:r>
            <a:r>
              <a:rPr lang="en-US" sz="1600" b="0" i="0" u="none" strike="noStrike" kern="0" cap="none" spc="0" baseline="0">
                <a:solidFill>
                  <a:srgbClr val="000000"/>
                </a:solidFill>
                <a:uFillTx/>
                <a:latin typeface="Roboto"/>
                <a:ea typeface="Roboto"/>
                <a:cs typeface="Roboto"/>
              </a:rPr>
              <a:t> grade students</a:t>
            </a:r>
          </a:p>
          <a:p>
            <a:pPr marL="1200150" marR="0" lvl="2" indent="-285750" algn="l" defTabSz="914400" rtl="0" fontAlgn="auto" hangingPunct="1">
              <a:lnSpc>
                <a:spcPct val="115000"/>
              </a:lnSpc>
              <a:spcBef>
                <a:spcPts val="0"/>
              </a:spcBef>
              <a:spcAft>
                <a:spcPts val="0"/>
              </a:spcAft>
              <a:buClr>
                <a:srgbClr val="000000"/>
              </a:buClr>
              <a:buSzPts val="1400"/>
              <a:buFont typeface="Roboto"/>
              <a:buChar char="■"/>
              <a:tabLst/>
              <a:defRPr sz="1800" b="0" i="0" u="none" strike="noStrike" kern="0" cap="none" spc="0" baseline="0">
                <a:solidFill>
                  <a:srgbClr val="000000"/>
                </a:solidFill>
                <a:uFillTx/>
              </a:defRPr>
            </a:pPr>
            <a:r>
              <a:rPr lang="en-US" sz="1600" b="0" i="0" u="none" strike="noStrike" kern="0" cap="none" spc="0" baseline="0">
                <a:solidFill>
                  <a:srgbClr val="000000"/>
                </a:solidFill>
                <a:uFillTx/>
                <a:latin typeface="Roboto"/>
                <a:ea typeface="Roboto"/>
                <a:cs typeface="Roboto"/>
              </a:rPr>
              <a:t>newly enrolled students</a:t>
            </a:r>
          </a:p>
          <a:p>
            <a:pPr marL="1200150" marR="0" lvl="2" indent="-285750" algn="l" defTabSz="914400" rtl="0" fontAlgn="auto" hangingPunct="1">
              <a:lnSpc>
                <a:spcPct val="115000"/>
              </a:lnSpc>
              <a:spcBef>
                <a:spcPts val="0"/>
              </a:spcBef>
              <a:spcAft>
                <a:spcPts val="0"/>
              </a:spcAft>
              <a:buClr>
                <a:srgbClr val="000000"/>
              </a:buClr>
              <a:buSzPts val="1400"/>
              <a:buFont typeface="Roboto"/>
              <a:buChar char="■"/>
              <a:tabLst/>
              <a:defRPr sz="1800" b="0" i="0" u="none" strike="noStrike" kern="0" cap="none" spc="0" baseline="0">
                <a:solidFill>
                  <a:srgbClr val="000000"/>
                </a:solidFill>
                <a:uFillTx/>
              </a:defRPr>
            </a:pPr>
            <a:r>
              <a:rPr lang="en-US" sz="1600" b="0" i="0" u="none" strike="noStrike" kern="0" cap="none" spc="0" baseline="0">
                <a:solidFill>
                  <a:srgbClr val="000000"/>
                </a:solidFill>
                <a:uFillTx/>
                <a:latin typeface="Roboto"/>
                <a:ea typeface="Roboto"/>
                <a:cs typeface="Roboto"/>
              </a:rPr>
              <a:t>students with a newly identified disability or whose primary disability or accommodation needs have recently changed</a:t>
            </a:r>
          </a:p>
        </p:txBody>
      </p:sp>
      <p:sp>
        <p:nvSpPr>
          <p:cNvPr id="4" name="TextBox 2">
            <a:extLst>
              <a:ext uri="{FF2B5EF4-FFF2-40B4-BE49-F238E27FC236}">
                <a16:creationId xmlns:a16="http://schemas.microsoft.com/office/drawing/2014/main" id="{F277294A-D69F-568A-1AE0-6DD35257894D}"/>
              </a:ext>
            </a:extLst>
          </p:cNvPr>
          <p:cNvSpPr txBox="1"/>
          <p:nvPr/>
        </p:nvSpPr>
        <p:spPr>
          <a:xfrm>
            <a:off x="424071" y="4352525"/>
            <a:ext cx="7626626" cy="738661"/>
          </a:xfrm>
          <a:prstGeom prst="rect">
            <a:avLst/>
          </a:prstGeom>
          <a:solidFill>
            <a:srgbClr val="002060"/>
          </a:solidFill>
          <a:ln cap="flat">
            <a:noFill/>
          </a:ln>
        </p:spPr>
        <p:txBody>
          <a:bodyPr vert="horz" wrap="square" lIns="91440" tIns="45720" rIns="91440" bIns="45720" anchor="t" anchorCtr="1" compatLnSpc="1">
            <a:spAutoFit/>
          </a:bodyPr>
          <a:lstStyle/>
          <a:p>
            <a:pPr marL="127001"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dirty="0">
                <a:solidFill>
                  <a:srgbClr val="FFFFFF"/>
                </a:solidFill>
                <a:uFillTx/>
                <a:latin typeface="Roboto" pitchFamily="2"/>
                <a:ea typeface="Roboto" pitchFamily="2"/>
                <a:cs typeface="Roboto" pitchFamily="2"/>
              </a:rPr>
              <a:t>Colorado PSAT/SAT and CMAS constructs are not identical. Available accommodations may vary across assessments. Check the </a:t>
            </a:r>
            <a:r>
              <a:rPr lang="en-US" sz="1400" b="0" i="0" u="none" strike="noStrike" kern="0" cap="none" spc="0" baseline="0" dirty="0">
                <a:solidFill>
                  <a:srgbClr val="FFFFFF"/>
                </a:solidFill>
                <a:highlight>
                  <a:srgbClr val="FFFF00"/>
                </a:highlight>
                <a:uFillTx/>
                <a:latin typeface="Roboto" pitchFamily="2"/>
                <a:ea typeface="Roboto" pitchFamily="2"/>
                <a:cs typeface="Roboto" pitchFamily="2"/>
                <a:hlinkClick r:id="rId2"/>
              </a:rPr>
              <a:t>Accommodations Crosswalk</a:t>
            </a:r>
            <a:r>
              <a:rPr lang="en-US" sz="1400" b="0" i="0" u="none" strike="noStrike" kern="0" cap="none" spc="0" baseline="0" dirty="0">
                <a:solidFill>
                  <a:srgbClr val="FFFFFF"/>
                </a:solidFill>
                <a:uFillTx/>
                <a:latin typeface="Roboto" pitchFamily="2"/>
                <a:ea typeface="Roboto" pitchFamily="2"/>
                <a:cs typeface="Roboto" pitchFamily="2"/>
              </a:rPr>
              <a:t> to ensure that the requested accommodations are provided.</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14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11DD1-DEBB-5D5B-BF0A-C21FAB98E32C}"/>
              </a:ext>
            </a:extLst>
          </p:cNvPr>
          <p:cNvSpPr txBox="1">
            <a:spLocks noGrp="1"/>
          </p:cNvSpPr>
          <p:nvPr>
            <p:ph type="title"/>
          </p:nvPr>
        </p:nvSpPr>
        <p:spPr/>
        <p:txBody>
          <a:bodyPr/>
          <a:lstStyle/>
          <a:p>
            <a:pPr lvl="0"/>
            <a:r>
              <a:rPr lang="en-US" sz="2800"/>
              <a:t>College Board Accommodation Reminders</a:t>
            </a:r>
          </a:p>
        </p:txBody>
      </p:sp>
      <p:sp>
        <p:nvSpPr>
          <p:cNvPr id="3" name="Content Placeholder 2">
            <a:extLst>
              <a:ext uri="{FF2B5EF4-FFF2-40B4-BE49-F238E27FC236}">
                <a16:creationId xmlns:a16="http://schemas.microsoft.com/office/drawing/2014/main" id="{28042A71-6571-2426-3555-E3A89BF38BD7}"/>
              </a:ext>
            </a:extLst>
          </p:cNvPr>
          <p:cNvSpPr txBox="1"/>
          <p:nvPr/>
        </p:nvSpPr>
        <p:spPr>
          <a:xfrm>
            <a:off x="103098" y="974677"/>
            <a:ext cx="7722309" cy="3206380"/>
          </a:xfrm>
          <a:prstGeom prst="rect">
            <a:avLst/>
          </a:prstGeom>
          <a:noFill/>
          <a:ln cap="flat">
            <a:noFill/>
          </a:ln>
        </p:spPr>
        <p:txBody>
          <a:bodyPr vert="horz" wrap="square" lIns="91421" tIns="91421" rIns="91421" bIns="91421" anchor="t" anchorCtr="0" compatLnSpc="1">
            <a:noAutofit/>
          </a:bodyPr>
          <a:lstStyle/>
          <a:p>
            <a:pPr marL="228600" marR="0" lvl="0" indent="-228600" algn="l" defTabSz="914400" rtl="0" fontAlgn="auto" hangingPunct="1">
              <a:lnSpc>
                <a:spcPct val="90000"/>
              </a:lnSpc>
              <a:spcBef>
                <a:spcPts val="100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2000" b="0" i="0" u="none" strike="noStrike" kern="1200" cap="none" spc="0" baseline="0">
                <a:solidFill>
                  <a:srgbClr val="000000"/>
                </a:solidFill>
                <a:uFillTx/>
                <a:latin typeface="Roboto"/>
                <a:ea typeface="Roboto"/>
                <a:cs typeface="Roboto"/>
              </a:rPr>
              <a:t>Certain accommodation requests may require additional documentation (e.g., human reader, paper testing)</a:t>
            </a:r>
          </a:p>
          <a:p>
            <a:pPr marL="228600" marR="0" lvl="0" indent="-228600" algn="l" defTabSz="914400" rtl="0" fontAlgn="auto" hangingPunct="1">
              <a:lnSpc>
                <a:spcPct val="90000"/>
              </a:lnSpc>
              <a:spcBef>
                <a:spcPts val="100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2000" b="0" i="0" u="none" strike="noStrike" kern="1200" cap="none" spc="0" baseline="0">
                <a:solidFill>
                  <a:srgbClr val="000000"/>
                </a:solidFill>
                <a:uFillTx/>
                <a:latin typeface="Roboto"/>
                <a:ea typeface="Roboto"/>
                <a:cs typeface="Roboto"/>
              </a:rPr>
              <a:t>Assistive Technology Compatible (ATC) form is used for students who use assistive technology related to visual disabilities</a:t>
            </a:r>
          </a:p>
          <a:p>
            <a:pPr marL="685800" marR="0" lvl="1" indent="-228600" algn="l" defTabSz="914400" rtl="0" fontAlgn="auto" hangingPunct="1">
              <a:lnSpc>
                <a:spcPct val="90000"/>
              </a:lnSpc>
              <a:spcBef>
                <a:spcPts val="50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2000" b="0" i="0" u="none" strike="noStrike" kern="1200" cap="none" spc="0" baseline="0">
                <a:solidFill>
                  <a:srgbClr val="000000"/>
                </a:solidFill>
                <a:uFillTx/>
                <a:latin typeface="Roboto"/>
                <a:ea typeface="Roboto"/>
                <a:cs typeface="Roboto"/>
              </a:rPr>
              <a:t>Works with JAWS, NVDA, ZoomText, etc.</a:t>
            </a:r>
          </a:p>
          <a:p>
            <a:pPr marL="457200" marR="0" lvl="1" indent="0" algn="l" defTabSz="914400" rtl="0" fontAlgn="auto" hangingPunct="1">
              <a:lnSpc>
                <a:spcPct val="90000"/>
              </a:lnSpc>
              <a:spcBef>
                <a:spcPts val="500"/>
              </a:spcBef>
              <a:spcAft>
                <a:spcPts val="0"/>
              </a:spcAft>
              <a:buNone/>
              <a:tabLst/>
              <a:defRPr sz="1800" b="0" i="0" u="none" strike="noStrike" kern="0" cap="none" spc="0" baseline="0">
                <a:solidFill>
                  <a:srgbClr val="000000"/>
                </a:solidFill>
                <a:uFillTx/>
              </a:defRPr>
            </a:pPr>
            <a:endParaRPr lang="en-US" sz="2000" b="0" i="0" u="none" strike="noStrike" kern="1200" cap="none" spc="0" baseline="0">
              <a:solidFill>
                <a:srgbClr val="000000"/>
              </a:solidFill>
              <a:uFillTx/>
              <a:latin typeface="Roboto"/>
              <a:ea typeface="Roboto"/>
              <a:cs typeface="Roboto"/>
            </a:endParaRPr>
          </a:p>
          <a:p>
            <a:pPr marL="457200" marR="0" lvl="1" indent="0" algn="l" defTabSz="914400" rtl="0" fontAlgn="auto" hangingPunct="1">
              <a:lnSpc>
                <a:spcPct val="90000"/>
              </a:lnSpc>
              <a:spcBef>
                <a:spcPts val="500"/>
              </a:spcBef>
              <a:spcAft>
                <a:spcPts val="0"/>
              </a:spcAft>
              <a:buNone/>
              <a:tabLst/>
              <a:defRPr sz="1800" b="0" i="0" u="none" strike="noStrike" kern="0" cap="none" spc="0" baseline="0">
                <a:solidFill>
                  <a:srgbClr val="000000"/>
                </a:solidFill>
                <a:uFillTx/>
              </a:defRPr>
            </a:pPr>
            <a:r>
              <a:rPr lang="en-US" sz="2000" b="0" i="0" u="none" strike="noStrike" kern="1200" cap="none" spc="0" baseline="0">
                <a:solidFill>
                  <a:srgbClr val="000000"/>
                </a:solidFill>
                <a:uFillTx/>
                <a:latin typeface="Roboto"/>
                <a:ea typeface="Roboto"/>
                <a:cs typeface="Roboto"/>
              </a:rPr>
              <a:t>Submit all accommodation requests by </a:t>
            </a:r>
            <a:r>
              <a:rPr lang="en-US" sz="2000" b="1" i="0" u="none" strike="noStrike" kern="1200" cap="none" spc="0" baseline="0">
                <a:solidFill>
                  <a:srgbClr val="0D5BDC"/>
                </a:solidFill>
                <a:uFillTx/>
                <a:latin typeface="Roboto"/>
                <a:ea typeface="Roboto"/>
                <a:cs typeface="Roboto"/>
              </a:rPr>
              <a:t>February 16, 2027</a:t>
            </a:r>
            <a:r>
              <a:rPr lang="en-US" sz="2000" b="0" i="0" u="none" strike="noStrike" kern="1200" cap="none" spc="0" baseline="0">
                <a:solidFill>
                  <a:srgbClr val="000000"/>
                </a:solidFill>
                <a:uFillTx/>
                <a:latin typeface="Roboto"/>
                <a:ea typeface="Roboto"/>
                <a:cs typeface="Roboto"/>
              </a:rPr>
              <a:t>.  </a:t>
            </a:r>
          </a:p>
          <a:p>
            <a:pPr marL="342900" marR="0" lvl="1" indent="0" algn="l" defTabSz="914400" rtl="0" fontAlgn="auto" hangingPunct="1">
              <a:lnSpc>
                <a:spcPct val="90000"/>
              </a:lnSpc>
              <a:spcBef>
                <a:spcPts val="500"/>
              </a:spcBef>
              <a:spcAft>
                <a:spcPts val="0"/>
              </a:spcAft>
              <a:buNone/>
              <a:tabLst/>
              <a:defRPr sz="1800" b="0" i="0" u="none" strike="noStrike" kern="0" cap="none" spc="0" baseline="0">
                <a:solidFill>
                  <a:srgbClr val="000000"/>
                </a:solidFill>
                <a:uFillTx/>
              </a:defRPr>
            </a:pPr>
            <a:endParaRPr lang="en-US" sz="1350" b="0" i="0" u="none" strike="noStrike" kern="1200" cap="none" spc="0" baseline="0">
              <a:solidFill>
                <a:srgbClr val="000000"/>
              </a:solidFill>
              <a:uFillTx/>
              <a:latin typeface="Roboto" pitchFamily="2"/>
              <a:ea typeface="Roboto" pitchFamily="2"/>
              <a:cs typeface="Roboto" pitchFamily="2"/>
            </a:endParaRPr>
          </a:p>
        </p:txBody>
      </p:sp>
      <p:sp>
        <p:nvSpPr>
          <p:cNvPr id="4" name="TextBox 2">
            <a:extLst>
              <a:ext uri="{FF2B5EF4-FFF2-40B4-BE49-F238E27FC236}">
                <a16:creationId xmlns:a16="http://schemas.microsoft.com/office/drawing/2014/main" id="{BB4FB7A3-CA24-BA77-0F6F-519485AD3773}"/>
              </a:ext>
            </a:extLst>
          </p:cNvPr>
          <p:cNvSpPr txBox="1"/>
          <p:nvPr/>
        </p:nvSpPr>
        <p:spPr>
          <a:xfrm>
            <a:off x="828702" y="4239880"/>
            <a:ext cx="6650897" cy="523219"/>
          </a:xfrm>
          <a:prstGeom prst="rect">
            <a:avLst/>
          </a:prstGeom>
          <a:solidFill>
            <a:srgbClr val="BC7CE4"/>
          </a:solid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1" u="none" strike="noStrike" kern="0" cap="none" spc="0" baseline="0">
                <a:solidFill>
                  <a:srgbClr val="000000"/>
                </a:solidFill>
                <a:uFillTx/>
                <a:latin typeface="Roboto" pitchFamily="2"/>
                <a:ea typeface="Roboto" pitchFamily="2"/>
                <a:cs typeface="Roboto" pitchFamily="2"/>
              </a:rPr>
              <a:t>Schools must have parent consent prior to sharing disability information with College Board as part of the accommodations request process</a:t>
            </a:r>
            <a:endParaRPr lang="en-US" sz="1400" b="0" i="0" u="none" strike="noStrike" kern="0" cap="none" spc="0" baseline="0">
              <a:solidFill>
                <a:srgbClr val="000000"/>
              </a:solidFill>
              <a:uFillTx/>
              <a:latin typeface="Roboto" pitchFamily="2"/>
              <a:ea typeface="Roboto" pitchFamily="2"/>
              <a:cs typeface="Roboto" pitchFamily="2"/>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3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45FC9-E0FB-BE5B-BC52-7973DF73B736}"/>
              </a:ext>
            </a:extLst>
          </p:cNvPr>
          <p:cNvSpPr txBox="1">
            <a:spLocks noGrp="1"/>
          </p:cNvSpPr>
          <p:nvPr>
            <p:ph type="title"/>
          </p:nvPr>
        </p:nvSpPr>
        <p:spPr/>
        <p:txBody>
          <a:bodyPr anchor="ctr">
            <a:noAutofit/>
          </a:bodyPr>
          <a:lstStyle/>
          <a:p>
            <a:pPr lvl="0"/>
            <a:r>
              <a:rPr lang="en-US"/>
              <a:t>Wrap-Up and Final Points</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3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2BD1E-F99B-FAB4-DC57-856C6C70F7A2}"/>
              </a:ext>
            </a:extLst>
          </p:cNvPr>
          <p:cNvSpPr txBox="1">
            <a:spLocks noGrp="1"/>
          </p:cNvSpPr>
          <p:nvPr>
            <p:ph type="title"/>
          </p:nvPr>
        </p:nvSpPr>
        <p:spPr/>
        <p:txBody>
          <a:bodyPr/>
          <a:lstStyle/>
          <a:p>
            <a:pPr lvl="0"/>
            <a:r>
              <a:rPr lang="en-US" sz="2800"/>
              <a:t>Adding Accommodations to IEPs</a:t>
            </a:r>
          </a:p>
        </p:txBody>
      </p:sp>
      <p:sp>
        <p:nvSpPr>
          <p:cNvPr id="3" name="Content Placeholder 3">
            <a:extLst>
              <a:ext uri="{FF2B5EF4-FFF2-40B4-BE49-F238E27FC236}">
                <a16:creationId xmlns:a16="http://schemas.microsoft.com/office/drawing/2014/main" id="{EA5B3C6C-FE73-F9B1-866A-0C5B4AFB2055}"/>
              </a:ext>
            </a:extLst>
          </p:cNvPr>
          <p:cNvSpPr txBox="1"/>
          <p:nvPr/>
        </p:nvSpPr>
        <p:spPr>
          <a:xfrm>
            <a:off x="180749" y="890424"/>
            <a:ext cx="8536902" cy="3480197"/>
          </a:xfrm>
          <a:prstGeom prst="rect">
            <a:avLst/>
          </a:prstGeom>
          <a:noFill/>
          <a:ln cap="flat">
            <a:noFill/>
          </a:ln>
        </p:spPr>
        <p:txBody>
          <a:bodyPr vert="horz" wrap="square" lIns="91421" tIns="91421" rIns="91421" bIns="91421" anchor="t" anchorCtr="0" compatLnSpc="1">
            <a:normAutofit/>
          </a:bodyPr>
          <a:lstStyle/>
          <a:p>
            <a:pPr marL="228600" marR="0" lvl="0" indent="-228600" algn="l" defTabSz="914400" rtl="0" fontAlgn="auto" hangingPunct="1">
              <a:lnSpc>
                <a:spcPct val="90000"/>
              </a:lnSpc>
              <a:spcBef>
                <a:spcPts val="100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600" b="0" i="0" u="none" strike="noStrike" kern="1200" cap="none" spc="0" baseline="0">
                <a:solidFill>
                  <a:srgbClr val="000000"/>
                </a:solidFill>
                <a:uFillTx/>
                <a:latin typeface="Roboto"/>
                <a:ea typeface="Roboto"/>
                <a:cs typeface="Roboto"/>
              </a:rPr>
              <a:t>New IEPs/504s</a:t>
            </a:r>
          </a:p>
          <a:p>
            <a:pPr marL="685800" marR="0" lvl="1" indent="-228600" algn="l" defTabSz="914400" rtl="0" fontAlgn="auto" hangingPunct="1">
              <a:lnSpc>
                <a:spcPct val="90000"/>
              </a:lnSpc>
              <a:spcBef>
                <a:spcPts val="50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600" b="0" i="0" u="none" strike="noStrike" kern="1200" cap="none" spc="0" baseline="0">
                <a:solidFill>
                  <a:srgbClr val="000000"/>
                </a:solidFill>
                <a:uFillTx/>
                <a:latin typeface="Roboto"/>
                <a:ea typeface="Roboto"/>
                <a:cs typeface="Roboto"/>
              </a:rPr>
              <a:t>Update the accommodations list</a:t>
            </a:r>
          </a:p>
          <a:p>
            <a:pPr marL="228600" marR="0" lvl="0" indent="-228600" algn="l" defTabSz="914400" rtl="0" fontAlgn="auto" hangingPunct="1">
              <a:lnSpc>
                <a:spcPct val="90000"/>
              </a:lnSpc>
              <a:spcBef>
                <a:spcPts val="100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600" b="0" i="0" u="none" strike="noStrike" kern="1200" cap="none" spc="0" baseline="0">
                <a:solidFill>
                  <a:srgbClr val="000000"/>
                </a:solidFill>
                <a:uFillTx/>
                <a:latin typeface="Roboto"/>
                <a:ea typeface="Roboto"/>
                <a:cs typeface="Roboto"/>
              </a:rPr>
              <a:t>IEP/504s updates/annuals</a:t>
            </a:r>
          </a:p>
          <a:p>
            <a:pPr marL="685800" marR="0" lvl="1" indent="-228600" algn="l" defTabSz="914400" rtl="0" fontAlgn="auto" hangingPunct="1">
              <a:lnSpc>
                <a:spcPct val="90000"/>
              </a:lnSpc>
              <a:spcBef>
                <a:spcPts val="50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600" b="0" i="0" u="none" strike="noStrike" kern="1200" cap="none" spc="0" baseline="0">
                <a:solidFill>
                  <a:srgbClr val="000000"/>
                </a:solidFill>
                <a:uFillTx/>
                <a:latin typeface="Roboto"/>
                <a:ea typeface="Roboto"/>
                <a:cs typeface="Roboto"/>
              </a:rPr>
              <a:t>Existing accommodations shown in list</a:t>
            </a:r>
          </a:p>
          <a:p>
            <a:pPr marL="685800" marR="0" lvl="1" indent="-228600" algn="l" defTabSz="914400" rtl="0" fontAlgn="auto" hangingPunct="1">
              <a:lnSpc>
                <a:spcPct val="90000"/>
              </a:lnSpc>
              <a:spcBef>
                <a:spcPts val="500"/>
              </a:spcBef>
              <a:spcAft>
                <a:spcPts val="0"/>
              </a:spcAft>
              <a:buClr>
                <a:srgbClr val="000000"/>
              </a:buClr>
              <a:buSzPts val="1400"/>
              <a:buFont typeface="Wingdings" pitchFamily="2"/>
              <a:buChar char="§"/>
              <a:tabLst/>
              <a:defRPr sz="1800" b="0" i="0" u="none" strike="noStrike" kern="0" cap="none" spc="0" baseline="0">
                <a:solidFill>
                  <a:srgbClr val="000000"/>
                </a:solidFill>
                <a:uFillTx/>
              </a:defRPr>
            </a:pPr>
            <a:r>
              <a:rPr lang="en-US" sz="1600" b="0" i="0" u="none" strike="noStrike" kern="1200" cap="none" spc="0" baseline="0">
                <a:solidFill>
                  <a:srgbClr val="000000"/>
                </a:solidFill>
                <a:uFillTx/>
                <a:latin typeface="Roboto"/>
                <a:ea typeface="Roboto"/>
                <a:cs typeface="Roboto"/>
              </a:rPr>
              <a:t>Can only choose current accommodations</a:t>
            </a:r>
          </a:p>
          <a:p>
            <a:pPr marL="228600" marR="0" lvl="0" indent="-228600" algn="l" defTabSz="914400" rtl="0" fontAlgn="auto" hangingPunct="1">
              <a:lnSpc>
                <a:spcPct val="90000"/>
              </a:lnSpc>
              <a:spcBef>
                <a:spcPts val="100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600" b="0" i="0" u="none" strike="noStrike" kern="1200" cap="none" spc="0" baseline="0">
                <a:solidFill>
                  <a:srgbClr val="000000"/>
                </a:solidFill>
                <a:uFillTx/>
                <a:latin typeface="Roboto"/>
                <a:ea typeface="Roboto"/>
                <a:cs typeface="Roboto"/>
              </a:rPr>
              <a:t>Work with Exceptional Student Services Unit (ESSU) to update IEPs regarding UARs</a:t>
            </a:r>
            <a:endParaRPr lang="en-US" sz="1600" b="0" i="0" u="none" strike="noStrike" kern="1200" cap="none" spc="0" baseline="0">
              <a:solidFill>
                <a:srgbClr val="000000"/>
              </a:solidFill>
              <a:uFillTx/>
              <a:latin typeface="Roboto" pitchFamily="2"/>
              <a:ea typeface="Roboto" pitchFamily="2"/>
              <a:cs typeface="Roboto" pitchFamily="2"/>
            </a:endParaRPr>
          </a:p>
          <a:p>
            <a:pPr marL="228600" marR="0" lvl="0" indent="-228600" algn="l" defTabSz="914400" rtl="0" fontAlgn="auto" hangingPunct="1">
              <a:lnSpc>
                <a:spcPct val="90000"/>
              </a:lnSpc>
              <a:spcBef>
                <a:spcPts val="100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600" b="0" i="0" u="none" strike="noStrike" kern="1200" cap="none" spc="0" baseline="0">
                <a:solidFill>
                  <a:srgbClr val="000000"/>
                </a:solidFill>
                <a:uFillTx/>
                <a:latin typeface="Roboto"/>
                <a:ea typeface="Roboto"/>
                <a:cs typeface="Roboto"/>
              </a:rPr>
              <a:t>Work with ESSU to ensure state assessment accommodations are allowable accommodations</a:t>
            </a:r>
          </a:p>
          <a:p>
            <a:pPr marL="228600" marR="0" lvl="0" indent="-228600" algn="l" defTabSz="914400" rtl="0" fontAlgn="auto" hangingPunct="1">
              <a:lnSpc>
                <a:spcPct val="90000"/>
              </a:lnSpc>
              <a:spcBef>
                <a:spcPts val="100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600" b="1" i="0" u="none" strike="noStrike" kern="1200" cap="none" spc="0" baseline="0">
                <a:solidFill>
                  <a:srgbClr val="0D5BDC"/>
                </a:solidFill>
                <a:uFillTx/>
                <a:latin typeface="Roboto"/>
                <a:ea typeface="Roboto"/>
                <a:cs typeface="Roboto"/>
              </a:rPr>
              <a:t>If the student is not using the accommodation in the classroom, the team should consider removing the accommodation from the student’s IEP/504 plan</a:t>
            </a:r>
            <a:endParaRPr lang="en-US" sz="1200" b="1" i="0" u="none" strike="noStrike" kern="1200" cap="none" spc="0" baseline="0">
              <a:solidFill>
                <a:srgbClr val="0D5BDC"/>
              </a:solidFill>
              <a:uFillTx/>
              <a:latin typeface="Roboto"/>
              <a:ea typeface="Roboto"/>
              <a:cs typeface="Roboto"/>
            </a:endParaRPr>
          </a:p>
          <a:p>
            <a:pPr marL="228600" marR="0" lvl="0" indent="-228600" algn="l" defTabSz="914400" rtl="0" fontAlgn="auto" hangingPunct="1">
              <a:lnSpc>
                <a:spcPct val="90000"/>
              </a:lnSpc>
              <a:spcBef>
                <a:spcPts val="100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endParaRPr lang="en-US" sz="2400" b="0" i="0" u="none" strike="noStrike" kern="1200" cap="none" spc="0" baseline="0">
              <a:solidFill>
                <a:srgbClr val="000000"/>
              </a:solidFill>
              <a:uFillTx/>
              <a:latin typeface="Roboto" pitchFamily="2"/>
              <a:ea typeface="Roboto" pitchFamily="2"/>
              <a:cs typeface="Roboto" pitchFamily="2"/>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16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AD30E-8AB6-C254-6B01-6967113D04F1}"/>
              </a:ext>
            </a:extLst>
          </p:cNvPr>
          <p:cNvSpPr txBox="1">
            <a:spLocks noGrp="1"/>
          </p:cNvSpPr>
          <p:nvPr>
            <p:ph type="title"/>
          </p:nvPr>
        </p:nvSpPr>
        <p:spPr/>
        <p:txBody>
          <a:bodyPr/>
          <a:lstStyle/>
          <a:p>
            <a:pPr lvl="0"/>
            <a:r>
              <a:rPr lang="en-US" sz="2800"/>
              <a:t>Final Points</a:t>
            </a:r>
          </a:p>
        </p:txBody>
      </p:sp>
      <p:sp>
        <p:nvSpPr>
          <p:cNvPr id="3" name="Content Placeholder 1">
            <a:extLst>
              <a:ext uri="{FF2B5EF4-FFF2-40B4-BE49-F238E27FC236}">
                <a16:creationId xmlns:a16="http://schemas.microsoft.com/office/drawing/2014/main" id="{7985741B-28D8-E68A-E672-247F1F7368D6}"/>
              </a:ext>
            </a:extLst>
          </p:cNvPr>
          <p:cNvSpPr txBox="1"/>
          <p:nvPr/>
        </p:nvSpPr>
        <p:spPr>
          <a:xfrm>
            <a:off x="127595" y="930027"/>
            <a:ext cx="8979197" cy="3312999"/>
          </a:xfrm>
          <a:prstGeom prst="rect">
            <a:avLst/>
          </a:prstGeom>
          <a:noFill/>
          <a:ln cap="flat">
            <a:noFill/>
          </a:ln>
        </p:spPr>
        <p:txBody>
          <a:bodyPr vert="horz" wrap="square" lIns="91421" tIns="91421" rIns="91421" bIns="91421" anchor="t" anchorCtr="0" compatLnSpc="1">
            <a:noAutofit/>
          </a:bodyPr>
          <a:lstStyle/>
          <a:p>
            <a:pPr marL="228600" marR="0" lvl="0" indent="-228600" algn="l" defTabSz="914400" rtl="0" fontAlgn="auto" hangingPunct="1">
              <a:lnSpc>
                <a:spcPct val="90000"/>
              </a:lnSpc>
              <a:spcBef>
                <a:spcPts val="100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600" b="0" i="0" u="none" strike="noStrike" kern="1200" cap="none" spc="0" baseline="0" dirty="0">
                <a:solidFill>
                  <a:srgbClr val="000000"/>
                </a:solidFill>
                <a:uFillTx/>
                <a:latin typeface="Roboto" pitchFamily="2"/>
                <a:ea typeface="Roboto" pitchFamily="2"/>
                <a:cs typeface="Roboto" pitchFamily="2"/>
              </a:rPr>
              <a:t>More is not necessarily better</a:t>
            </a:r>
          </a:p>
          <a:p>
            <a:pPr marL="228600" marR="0" lvl="0" indent="-228600" algn="l" defTabSz="914400" rtl="0" fontAlgn="auto" hangingPunct="1">
              <a:lnSpc>
                <a:spcPct val="90000"/>
              </a:lnSpc>
              <a:spcBef>
                <a:spcPts val="100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600" b="0" i="0" u="none" strike="noStrike" kern="1200" cap="none" spc="0" baseline="0" dirty="0">
                <a:solidFill>
                  <a:srgbClr val="000000"/>
                </a:solidFill>
                <a:uFillTx/>
                <a:latin typeface="Roboto" pitchFamily="2"/>
                <a:ea typeface="Roboto" pitchFamily="2"/>
                <a:cs typeface="Roboto" pitchFamily="2"/>
              </a:rPr>
              <a:t>Not all accommodations benefit all students</a:t>
            </a:r>
          </a:p>
          <a:p>
            <a:pPr marL="228600" marR="0" lvl="0" indent="-228600" algn="l" defTabSz="914400" rtl="0" fontAlgn="auto" hangingPunct="1">
              <a:lnSpc>
                <a:spcPct val="90000"/>
              </a:lnSpc>
              <a:spcBef>
                <a:spcPts val="100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600" b="0" i="0" u="none" strike="noStrike" kern="1200" cap="none" spc="0" baseline="0" dirty="0">
                <a:solidFill>
                  <a:srgbClr val="000000"/>
                </a:solidFill>
                <a:uFillTx/>
                <a:latin typeface="Roboto" pitchFamily="2"/>
                <a:ea typeface="Roboto" pitchFamily="2"/>
                <a:cs typeface="Roboto" pitchFamily="2"/>
              </a:rPr>
              <a:t>Extended time is often </a:t>
            </a:r>
            <a:r>
              <a:rPr lang="en-US" sz="1600" b="0" i="0" u="none" strike="noStrike" kern="1200" cap="none" spc="0" baseline="0" dirty="0" err="1">
                <a:solidFill>
                  <a:srgbClr val="000000"/>
                </a:solidFill>
                <a:uFillTx/>
                <a:latin typeface="Roboto" pitchFamily="2"/>
                <a:ea typeface="Roboto" pitchFamily="2"/>
                <a:cs typeface="Roboto" pitchFamily="2"/>
              </a:rPr>
              <a:t>overassigned</a:t>
            </a:r>
            <a:endParaRPr lang="en-US" sz="1600" b="0" i="0" u="none" strike="noStrike" kern="1200" cap="none" spc="0" baseline="0" dirty="0">
              <a:solidFill>
                <a:srgbClr val="000000"/>
              </a:solidFill>
              <a:uFillTx/>
              <a:latin typeface="Roboto" pitchFamily="2"/>
              <a:ea typeface="Roboto" pitchFamily="2"/>
              <a:cs typeface="Roboto" pitchFamily="2"/>
            </a:endParaRPr>
          </a:p>
          <a:p>
            <a:pPr marL="228600" marR="0" lvl="0" indent="-228600" algn="l" defTabSz="914400" rtl="0" fontAlgn="auto" hangingPunct="1">
              <a:lnSpc>
                <a:spcPct val="90000"/>
              </a:lnSpc>
              <a:spcBef>
                <a:spcPts val="100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600" b="0" i="0" u="none" strike="noStrike" kern="1200" cap="none" spc="0" baseline="0" dirty="0">
                <a:solidFill>
                  <a:srgbClr val="000000"/>
                </a:solidFill>
                <a:uFillTx/>
                <a:latin typeface="Roboto" pitchFamily="2"/>
                <a:ea typeface="Roboto" pitchFamily="2"/>
                <a:cs typeface="Roboto" pitchFamily="2"/>
              </a:rPr>
              <a:t>Students should be practiced and proficient in the accommodations they are assigned</a:t>
            </a:r>
          </a:p>
          <a:p>
            <a:pPr marL="228600" marR="0" lvl="0" indent="-228600" algn="l" defTabSz="914400" rtl="0" fontAlgn="auto" hangingPunct="1">
              <a:lnSpc>
                <a:spcPct val="90000"/>
              </a:lnSpc>
              <a:spcBef>
                <a:spcPts val="100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600" b="0" i="0" u="none" strike="noStrike" kern="1200" cap="none" spc="0" baseline="0" dirty="0">
                <a:solidFill>
                  <a:srgbClr val="000000"/>
                </a:solidFill>
                <a:uFillTx/>
                <a:latin typeface="Roboto" pitchFamily="2"/>
                <a:ea typeface="Roboto" pitchFamily="2"/>
                <a:cs typeface="Roboto" pitchFamily="2"/>
              </a:rPr>
              <a:t>Accommodations </a:t>
            </a:r>
            <a:r>
              <a:rPr lang="en-US" sz="1600" b="0" i="1" u="sng" strike="noStrike" kern="1200" cap="none" spc="0" baseline="0" dirty="0">
                <a:solidFill>
                  <a:srgbClr val="000000"/>
                </a:solidFill>
                <a:uFillTx/>
                <a:latin typeface="Roboto" pitchFamily="2"/>
                <a:ea typeface="Roboto" pitchFamily="2"/>
                <a:cs typeface="Roboto" pitchFamily="2"/>
              </a:rPr>
              <a:t>will not</a:t>
            </a:r>
            <a:r>
              <a:rPr lang="en-US" sz="1600" b="0" i="0" u="none" strike="noStrike" kern="1200" cap="none" spc="0" baseline="0" dirty="0">
                <a:solidFill>
                  <a:srgbClr val="000000"/>
                </a:solidFill>
                <a:uFillTx/>
                <a:latin typeface="Roboto" pitchFamily="2"/>
                <a:ea typeface="Roboto" pitchFamily="2"/>
                <a:cs typeface="Roboto" pitchFamily="2"/>
              </a:rPr>
              <a:t> provide benefit if the student does not use them during instruction on a </a:t>
            </a:r>
            <a:r>
              <a:rPr lang="en-US" sz="1600" b="0" i="1" u="sng" strike="noStrike" kern="1200" cap="none" spc="0" baseline="0" dirty="0">
                <a:solidFill>
                  <a:srgbClr val="000000"/>
                </a:solidFill>
                <a:uFillTx/>
                <a:latin typeface="Roboto" pitchFamily="2"/>
                <a:ea typeface="Roboto" pitchFamily="2"/>
                <a:cs typeface="Roboto" pitchFamily="2"/>
              </a:rPr>
              <a:t>regular</a:t>
            </a:r>
            <a:r>
              <a:rPr lang="en-US" sz="1600" b="0" i="0" u="none" strike="noStrike" kern="1200" cap="none" spc="0" baseline="0" dirty="0">
                <a:solidFill>
                  <a:srgbClr val="000000"/>
                </a:solidFill>
                <a:uFillTx/>
                <a:latin typeface="Roboto" pitchFamily="2"/>
                <a:ea typeface="Roboto" pitchFamily="2"/>
                <a:cs typeface="Roboto" pitchFamily="2"/>
              </a:rPr>
              <a:t> basis</a:t>
            </a:r>
          </a:p>
          <a:p>
            <a:pPr marL="228600" marR="0" lvl="0" indent="-228600" algn="l" defTabSz="914400" rtl="0" fontAlgn="auto" hangingPunct="1">
              <a:lnSpc>
                <a:spcPct val="90000"/>
              </a:lnSpc>
              <a:spcBef>
                <a:spcPts val="100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600" b="0" i="0" u="none" strike="noStrike" kern="1200" cap="none" spc="0" baseline="0" dirty="0">
                <a:solidFill>
                  <a:srgbClr val="000000"/>
                </a:solidFill>
                <a:uFillTx/>
                <a:latin typeface="Roboto" pitchFamily="2"/>
                <a:ea typeface="Roboto" pitchFamily="2"/>
                <a:cs typeface="Roboto" pitchFamily="2"/>
              </a:rPr>
              <a:t>All accommodations need to be evaluated regularly for need </a:t>
            </a:r>
            <a:r>
              <a:rPr lang="en-US" sz="1600" b="0" i="1" u="sng" strike="noStrike" kern="1200" cap="none" spc="0" baseline="0" dirty="0">
                <a:solidFill>
                  <a:srgbClr val="000000"/>
                </a:solidFill>
                <a:uFillTx/>
                <a:latin typeface="Roboto" pitchFamily="2"/>
                <a:ea typeface="Roboto" pitchFamily="2"/>
                <a:cs typeface="Roboto" pitchFamily="2"/>
              </a:rPr>
              <a:t>and</a:t>
            </a:r>
            <a:r>
              <a:rPr lang="en-US" sz="1600" b="0" i="0" u="none" strike="noStrike" kern="1200" cap="none" spc="0" baseline="0" dirty="0">
                <a:solidFill>
                  <a:srgbClr val="000000"/>
                </a:solidFill>
                <a:uFillTx/>
                <a:latin typeface="Roboto" pitchFamily="2"/>
                <a:ea typeface="Roboto" pitchFamily="2"/>
                <a:cs typeface="Roboto" pitchFamily="2"/>
              </a:rPr>
              <a:t> use by the IEP team.</a:t>
            </a:r>
          </a:p>
          <a:p>
            <a:pPr marL="228600" marR="0" lvl="0" indent="-228600" algn="l" defTabSz="914400" rtl="0" fontAlgn="auto" hangingPunct="1">
              <a:lnSpc>
                <a:spcPct val="90000"/>
              </a:lnSpc>
              <a:spcBef>
                <a:spcPts val="100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600" b="0" i="0" u="none" strike="noStrike" kern="1200" cap="none" spc="0" baseline="0" dirty="0">
                <a:solidFill>
                  <a:srgbClr val="000000"/>
                </a:solidFill>
                <a:uFillTx/>
                <a:latin typeface="Roboto" pitchFamily="2"/>
                <a:ea typeface="Roboto" pitchFamily="2"/>
                <a:cs typeface="Roboto" pitchFamily="2"/>
              </a:rPr>
              <a:t>If an assessment accommodation (which by definition cannot violate the construct) is in the IEP and is an allowable accommodation, the student must be offered the accommodation</a:t>
            </a:r>
          </a:p>
          <a:p>
            <a:pPr marL="228600" marR="0" lvl="0" indent="-228600" algn="l" defTabSz="914400" rtl="0" fontAlgn="auto" hangingPunct="1">
              <a:lnSpc>
                <a:spcPct val="90000"/>
              </a:lnSpc>
              <a:spcBef>
                <a:spcPts val="100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r>
              <a:rPr lang="en-US" sz="1600" b="1" i="0" u="none" strike="noStrike" kern="1200" cap="none" spc="0" baseline="0" dirty="0">
                <a:solidFill>
                  <a:srgbClr val="000000"/>
                </a:solidFill>
                <a:uFillTx/>
                <a:latin typeface="Roboto" pitchFamily="2"/>
                <a:ea typeface="Roboto" pitchFamily="2"/>
                <a:cs typeface="Roboto" pitchFamily="2"/>
              </a:rPr>
              <a:t>Email </a:t>
            </a:r>
            <a:r>
              <a:rPr lang="en-US" sz="1600" b="1" i="0" u="none" strike="noStrike" kern="1200" cap="none" spc="0" baseline="0" dirty="0">
                <a:solidFill>
                  <a:srgbClr val="000000"/>
                </a:solidFill>
                <a:uFillTx/>
                <a:latin typeface="Roboto" pitchFamily="2"/>
                <a:ea typeface="Roboto" pitchFamily="2"/>
                <a:cs typeface="Roboto" pitchFamily="2"/>
                <a:hlinkClick r:id="rId2"/>
              </a:rPr>
              <a:t>Kali Winn </a:t>
            </a:r>
            <a:r>
              <a:rPr lang="en-US" sz="1600" b="1" i="0" u="none" strike="noStrike" kern="1200" cap="none" spc="0" baseline="0" dirty="0">
                <a:solidFill>
                  <a:srgbClr val="000000"/>
                </a:solidFill>
                <a:uFillTx/>
                <a:latin typeface="Roboto" pitchFamily="2"/>
                <a:ea typeface="Roboto" pitchFamily="2"/>
                <a:cs typeface="Roboto" pitchFamily="2"/>
              </a:rPr>
              <a:t>at CSI after uploading or updating anything in </a:t>
            </a:r>
            <a:r>
              <a:rPr lang="en-US" sz="1600" b="1" i="0" u="none" strike="noStrike" kern="1200" cap="none" spc="0" baseline="0" dirty="0" err="1">
                <a:solidFill>
                  <a:srgbClr val="000000"/>
                </a:solidFill>
                <a:uFillTx/>
                <a:latin typeface="Roboto" pitchFamily="2"/>
                <a:ea typeface="Roboto" pitchFamily="2"/>
                <a:cs typeface="Roboto" pitchFamily="2"/>
              </a:rPr>
              <a:t>GDrive</a:t>
            </a:r>
            <a:endParaRPr lang="en-US" sz="1600" b="1" i="0" u="none" strike="noStrike" kern="1200" cap="none" spc="0" baseline="0" dirty="0">
              <a:solidFill>
                <a:srgbClr val="000000"/>
              </a:solidFill>
              <a:uFillTx/>
              <a:latin typeface="Roboto" pitchFamily="2"/>
              <a:ea typeface="Roboto" pitchFamily="2"/>
              <a:cs typeface="Roboto" pitchFamily="2"/>
            </a:endParaRPr>
          </a:p>
          <a:p>
            <a:pPr marL="228600" marR="0" lvl="0" indent="-228600" algn="l" defTabSz="914400" rtl="0" fontAlgn="auto" hangingPunct="1">
              <a:lnSpc>
                <a:spcPct val="90000"/>
              </a:lnSpc>
              <a:spcBef>
                <a:spcPts val="1000"/>
              </a:spcBef>
              <a:spcAft>
                <a:spcPts val="0"/>
              </a:spcAft>
              <a:buClr>
                <a:srgbClr val="000000"/>
              </a:buClr>
              <a:buSzPts val="1600"/>
              <a:buFont typeface="Wingdings" pitchFamily="2"/>
              <a:buChar char="§"/>
              <a:tabLst/>
              <a:defRPr sz="1800" b="0" i="0" u="none" strike="noStrike" kern="0" cap="none" spc="0" baseline="0">
                <a:solidFill>
                  <a:srgbClr val="000000"/>
                </a:solidFill>
                <a:uFillTx/>
              </a:defRPr>
            </a:pPr>
            <a:endParaRPr lang="en-US" sz="1600" b="0" i="0" u="none" strike="noStrike" kern="1200" cap="none" spc="0" baseline="0" dirty="0">
              <a:solidFill>
                <a:srgbClr val="000000"/>
              </a:solidFill>
              <a:uFillTx/>
              <a:latin typeface="Roboto" pitchFamily="2"/>
              <a:ea typeface="Roboto" pitchFamily="2"/>
              <a:cs typeface="Roboto" pitchFamily="2"/>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5EFF36-726D-43E6-122B-A79B821950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2A0746-5886-C63E-9ABA-C76BFD3937C5}"/>
              </a:ext>
            </a:extLst>
          </p:cNvPr>
          <p:cNvSpPr>
            <a:spLocks noGrp="1"/>
          </p:cNvSpPr>
          <p:nvPr>
            <p:ph type="title"/>
          </p:nvPr>
        </p:nvSpPr>
        <p:spPr/>
        <p:txBody>
          <a:bodyPr>
            <a:normAutofit/>
          </a:bodyPr>
          <a:lstStyle/>
          <a:p>
            <a:r>
              <a:rPr lang="en-US" sz="2400" b="1" dirty="0">
                <a:solidFill>
                  <a:srgbClr val="293965"/>
                </a:solidFill>
              </a:rPr>
              <a:t>CSI Deadlines for Accommodations Submissions</a:t>
            </a:r>
            <a:endParaRPr lang="en-US" sz="2400" b="1" dirty="0"/>
          </a:p>
        </p:txBody>
      </p:sp>
      <p:sp>
        <p:nvSpPr>
          <p:cNvPr id="3" name="Content Placeholder 2">
            <a:extLst>
              <a:ext uri="{FF2B5EF4-FFF2-40B4-BE49-F238E27FC236}">
                <a16:creationId xmlns:a16="http://schemas.microsoft.com/office/drawing/2014/main" id="{AE0E42C4-0D2C-8D7E-3CD1-648DB7744767}"/>
              </a:ext>
            </a:extLst>
          </p:cNvPr>
          <p:cNvSpPr>
            <a:spLocks noGrp="1"/>
          </p:cNvSpPr>
          <p:nvPr>
            <p:ph sz="half" idx="1"/>
          </p:nvPr>
        </p:nvSpPr>
        <p:spPr>
          <a:xfrm>
            <a:off x="311701" y="1364974"/>
            <a:ext cx="8356310" cy="2822713"/>
          </a:xfrm>
        </p:spPr>
        <p:txBody>
          <a:bodyPr vert="horz" wrap="square" lIns="68580" tIns="34290" rIns="68580" bIns="34290" rtlCol="0" anchor="t" anchorCtr="0" compatLnSpc="1">
            <a:normAutofit fontScale="62500" lnSpcReduction="20000"/>
          </a:bodyPr>
          <a:lstStyle/>
          <a:p>
            <a:pPr marL="0" indent="0">
              <a:buNone/>
            </a:pPr>
            <a:r>
              <a:rPr lang="en-US" sz="3200" dirty="0">
                <a:solidFill>
                  <a:schemeClr val="tx1"/>
                </a:solidFill>
              </a:rPr>
              <a:t>Because CSI Special Education Staff must review and approve accommodation requests for WIDA ACCESS and CMAS prior to submitting to CDE for final approval, </a:t>
            </a:r>
            <a:r>
              <a:rPr lang="en-US" sz="3200" dirty="0">
                <a:solidFill>
                  <a:srgbClr val="455FA9"/>
                </a:solidFill>
              </a:rPr>
              <a:t>CSI deadlines are earlier than deadlines posted by CDE. Please adhere to all CSI deadlines to ensure students receive the accommodations they need.</a:t>
            </a:r>
          </a:p>
          <a:p>
            <a:pPr marL="0" indent="0">
              <a:buNone/>
            </a:pPr>
            <a:endParaRPr lang="en-US" sz="3200" dirty="0">
              <a:solidFill>
                <a:schemeClr val="tx1"/>
              </a:solidFill>
            </a:endParaRPr>
          </a:p>
          <a:p>
            <a:pPr marL="0" indent="0">
              <a:buNone/>
            </a:pPr>
            <a:r>
              <a:rPr lang="en-US" sz="3200" dirty="0">
                <a:solidFill>
                  <a:schemeClr val="tx1"/>
                </a:solidFill>
              </a:rPr>
              <a:t>CSI Special Education Staff is not required to review and approve PSAT/SAT accommodations so </a:t>
            </a:r>
            <a:r>
              <a:rPr lang="en-US" sz="3200" dirty="0">
                <a:solidFill>
                  <a:srgbClr val="455FA9"/>
                </a:solidFill>
              </a:rPr>
              <a:t>deadlines posted by College Board should be followed.</a:t>
            </a:r>
          </a:p>
          <a:p>
            <a:pPr marL="0" indent="0">
              <a:buNone/>
            </a:pPr>
            <a:endParaRPr lang="en-US" sz="1500" dirty="0"/>
          </a:p>
          <a:p>
            <a:pPr marL="0" indent="0">
              <a:buNone/>
            </a:pPr>
            <a:endParaRPr lang="en-US" sz="1500" dirty="0"/>
          </a:p>
        </p:txBody>
      </p:sp>
      <p:sp>
        <p:nvSpPr>
          <p:cNvPr id="5" name="Rectangle 4">
            <a:extLst>
              <a:ext uri="{FF2B5EF4-FFF2-40B4-BE49-F238E27FC236}">
                <a16:creationId xmlns:a16="http://schemas.microsoft.com/office/drawing/2014/main" id="{F8DA399F-450F-622D-9B1B-2F889CFFE9D0}"/>
              </a:ext>
              <a:ext uri="{C183D7F6-B498-43B3-948B-1728B52AA6E4}">
                <adec:decorative xmlns:adec="http://schemas.microsoft.com/office/drawing/2017/decorative" val="1"/>
              </a:ext>
            </a:extLst>
          </p:cNvPr>
          <p:cNvSpPr/>
          <p:nvPr/>
        </p:nvSpPr>
        <p:spPr>
          <a:xfrm>
            <a:off x="1" y="4929996"/>
            <a:ext cx="9144000" cy="213504"/>
          </a:xfrm>
          <a:prstGeom prst="rect">
            <a:avLst/>
          </a:prstGeom>
          <a:solidFill>
            <a:srgbClr val="455FA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Aptos" panose="02110004020202020204"/>
            </a:endParaRPr>
          </a:p>
        </p:txBody>
      </p:sp>
    </p:spTree>
    <p:extLst>
      <p:ext uri="{BB962C8B-B14F-4D97-AF65-F5344CB8AC3E}">
        <p14:creationId xmlns:p14="http://schemas.microsoft.com/office/powerpoint/2010/main" val="348757007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75EC43-99FE-C6B8-DDF2-582F6A3FED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85B94B-5186-2AC3-C44A-49F1F102F88E}"/>
              </a:ext>
            </a:extLst>
          </p:cNvPr>
          <p:cNvSpPr>
            <a:spLocks noGrp="1"/>
          </p:cNvSpPr>
          <p:nvPr>
            <p:ph type="title"/>
          </p:nvPr>
        </p:nvSpPr>
        <p:spPr>
          <a:xfrm>
            <a:off x="311700" y="339011"/>
            <a:ext cx="8520598" cy="572697"/>
          </a:xfrm>
        </p:spPr>
        <p:txBody>
          <a:bodyPr>
            <a:normAutofit/>
          </a:bodyPr>
          <a:lstStyle/>
          <a:p>
            <a:r>
              <a:rPr lang="en-US" sz="2400" b="1" dirty="0">
                <a:solidFill>
                  <a:srgbClr val="293965"/>
                </a:solidFill>
              </a:rPr>
              <a:t>CSI Deadlines for Accommodations Submissions</a:t>
            </a:r>
            <a:endParaRPr lang="en-US" sz="2400" b="1" dirty="0"/>
          </a:p>
        </p:txBody>
      </p:sp>
      <p:sp>
        <p:nvSpPr>
          <p:cNvPr id="5" name="Rectangle 4">
            <a:extLst>
              <a:ext uri="{FF2B5EF4-FFF2-40B4-BE49-F238E27FC236}">
                <a16:creationId xmlns:a16="http://schemas.microsoft.com/office/drawing/2014/main" id="{4026E900-E1E7-1183-ABC8-9834F3A864A8}"/>
              </a:ext>
              <a:ext uri="{C183D7F6-B498-43B3-948B-1728B52AA6E4}">
                <adec:decorative xmlns:adec="http://schemas.microsoft.com/office/drawing/2017/decorative" val="1"/>
              </a:ext>
            </a:extLst>
          </p:cNvPr>
          <p:cNvSpPr/>
          <p:nvPr/>
        </p:nvSpPr>
        <p:spPr>
          <a:xfrm>
            <a:off x="1" y="4929996"/>
            <a:ext cx="9144000" cy="213504"/>
          </a:xfrm>
          <a:prstGeom prst="rect">
            <a:avLst/>
          </a:prstGeom>
          <a:solidFill>
            <a:srgbClr val="455FA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Aptos" panose="02110004020202020204"/>
            </a:endParaRPr>
          </a:p>
        </p:txBody>
      </p:sp>
      <p:sp>
        <p:nvSpPr>
          <p:cNvPr id="7" name="TextBox 6">
            <a:extLst>
              <a:ext uri="{FF2B5EF4-FFF2-40B4-BE49-F238E27FC236}">
                <a16:creationId xmlns:a16="http://schemas.microsoft.com/office/drawing/2014/main" id="{36EF34C8-5957-E4AB-FA4F-737C9B378687}"/>
              </a:ext>
            </a:extLst>
          </p:cNvPr>
          <p:cNvSpPr txBox="1"/>
          <p:nvPr/>
        </p:nvSpPr>
        <p:spPr>
          <a:xfrm>
            <a:off x="311700" y="812318"/>
            <a:ext cx="7885044" cy="4431983"/>
          </a:xfrm>
          <a:prstGeom prst="rect">
            <a:avLst/>
          </a:prstGeom>
          <a:noFill/>
        </p:spPr>
        <p:txBody>
          <a:bodyPr wrap="square" rtlCol="0">
            <a:spAutoFit/>
          </a:bodyPr>
          <a:lstStyle/>
          <a:p>
            <a:pPr>
              <a:lnSpc>
                <a:spcPct val="150000"/>
              </a:lnSpc>
            </a:pPr>
            <a:r>
              <a:rPr lang="en-US" sz="1600" dirty="0">
                <a:solidFill>
                  <a:srgbClr val="455FA9"/>
                </a:solidFill>
                <a:latin typeface="Arial" panose="020B0604020202020204" pitchFamily="34" charset="0"/>
                <a:cs typeface="Arial" panose="020B0604020202020204" pitchFamily="34" charset="0"/>
              </a:rPr>
              <a:t>October 26: </a:t>
            </a:r>
            <a:r>
              <a:rPr lang="en-US" sz="1600" dirty="0">
                <a:latin typeface="Arial" panose="020B0604020202020204" pitchFamily="34" charset="0"/>
                <a:cs typeface="Arial" panose="020B0604020202020204" pitchFamily="34" charset="0"/>
              </a:rPr>
              <a:t>WIDA ACCESS Paper Orders</a:t>
            </a:r>
          </a:p>
          <a:p>
            <a:pPr>
              <a:lnSpc>
                <a:spcPct val="150000"/>
              </a:lnSpc>
            </a:pPr>
            <a:r>
              <a:rPr lang="en-US" sz="1600" dirty="0">
                <a:solidFill>
                  <a:srgbClr val="455FA9"/>
                </a:solidFill>
                <a:latin typeface="Arial" panose="020B0604020202020204" pitchFamily="34" charset="0"/>
                <a:cs typeface="Arial" panose="020B0604020202020204" pitchFamily="34" charset="0"/>
              </a:rPr>
              <a:t>November 20: </a:t>
            </a:r>
            <a:r>
              <a:rPr lang="en-US" sz="1600" dirty="0">
                <a:latin typeface="Arial" panose="020B0604020202020204" pitchFamily="34" charset="0"/>
                <a:cs typeface="Arial" panose="020B0604020202020204" pitchFamily="34" charset="0"/>
              </a:rPr>
              <a:t>CDE Approved UARs for WIDA ACCESS &amp; CMAS</a:t>
            </a:r>
          </a:p>
          <a:p>
            <a:pPr>
              <a:lnSpc>
                <a:spcPct val="150000"/>
              </a:lnSpc>
            </a:pPr>
            <a:r>
              <a:rPr lang="en-US" sz="1600" dirty="0">
                <a:solidFill>
                  <a:srgbClr val="455FA9"/>
                </a:solidFill>
                <a:latin typeface="Arial" panose="020B0604020202020204" pitchFamily="34" charset="0"/>
                <a:cs typeface="Arial" panose="020B0604020202020204" pitchFamily="34" charset="0"/>
              </a:rPr>
              <a:t>December 4: </a:t>
            </a:r>
            <a:r>
              <a:rPr lang="en-US" sz="1600" dirty="0">
                <a:latin typeface="Arial" panose="020B0604020202020204" pitchFamily="34" charset="0"/>
                <a:cs typeface="Arial" panose="020B0604020202020204" pitchFamily="34" charset="0"/>
              </a:rPr>
              <a:t>District Approved UARs for CMAS</a:t>
            </a:r>
          </a:p>
          <a:p>
            <a:pPr>
              <a:lnSpc>
                <a:spcPct val="150000"/>
              </a:lnSpc>
            </a:pPr>
            <a:r>
              <a:rPr lang="en-US" sz="1600" dirty="0">
                <a:solidFill>
                  <a:srgbClr val="455FA9"/>
                </a:solidFill>
                <a:latin typeface="Arial" panose="020B0604020202020204" pitchFamily="34" charset="0"/>
                <a:cs typeface="Arial" panose="020B0604020202020204" pitchFamily="34" charset="0"/>
              </a:rPr>
              <a:t>December 11: </a:t>
            </a:r>
            <a:r>
              <a:rPr lang="en-US" sz="1600" dirty="0">
                <a:latin typeface="Arial" panose="020B0604020202020204" pitchFamily="34" charset="0"/>
                <a:cs typeface="Arial" panose="020B0604020202020204" pitchFamily="34" charset="0"/>
              </a:rPr>
              <a:t>Technology-Based Response Accommodations Agreements</a:t>
            </a:r>
          </a:p>
          <a:p>
            <a:pPr>
              <a:lnSpc>
                <a:spcPct val="150000"/>
              </a:lnSpc>
            </a:pPr>
            <a:r>
              <a:rPr lang="en-US" sz="1600" dirty="0">
                <a:solidFill>
                  <a:srgbClr val="455FA9"/>
                </a:solidFill>
                <a:latin typeface="Arial" panose="020B0604020202020204" pitchFamily="34" charset="0"/>
                <a:cs typeface="Arial" panose="020B0604020202020204" pitchFamily="34" charset="0"/>
              </a:rPr>
              <a:t>January 11: </a:t>
            </a:r>
            <a:r>
              <a:rPr lang="en-US" sz="1600" dirty="0">
                <a:latin typeface="Arial" panose="020B0604020202020204" pitchFamily="34" charset="0"/>
                <a:cs typeface="Arial" panose="020B0604020202020204" pitchFamily="34" charset="0"/>
              </a:rPr>
              <a:t>Additional Paper Orders for WIDA ACCESS</a:t>
            </a:r>
          </a:p>
          <a:p>
            <a:pPr>
              <a:lnSpc>
                <a:spcPct val="150000"/>
              </a:lnSpc>
            </a:pPr>
            <a:r>
              <a:rPr lang="en-US" sz="1600" dirty="0">
                <a:solidFill>
                  <a:srgbClr val="455FA9"/>
                </a:solidFill>
                <a:latin typeface="Arial" panose="020B0604020202020204" pitchFamily="34" charset="0"/>
                <a:cs typeface="Arial" panose="020B0604020202020204" pitchFamily="34" charset="0"/>
              </a:rPr>
              <a:t>January 18:</a:t>
            </a:r>
            <a:r>
              <a:rPr lang="en-US" sz="1600" dirty="0">
                <a:latin typeface="Arial" panose="020B0604020202020204" pitchFamily="34" charset="0"/>
                <a:cs typeface="Arial" panose="020B0604020202020204" pitchFamily="34" charset="0"/>
              </a:rPr>
              <a:t> Initial Paper Orders for CMAS</a:t>
            </a:r>
          </a:p>
          <a:p>
            <a:pPr>
              <a:lnSpc>
                <a:spcPct val="150000"/>
              </a:lnSpc>
            </a:pPr>
            <a:r>
              <a:rPr lang="en-US" sz="1600" dirty="0">
                <a:solidFill>
                  <a:srgbClr val="455FA9"/>
                </a:solidFill>
                <a:latin typeface="Arial" panose="020B0604020202020204" pitchFamily="34" charset="0"/>
                <a:cs typeface="Arial" panose="020B0604020202020204" pitchFamily="34" charset="0"/>
              </a:rPr>
              <a:t>January 22: </a:t>
            </a:r>
            <a:r>
              <a:rPr lang="en-US" sz="1600" dirty="0">
                <a:latin typeface="Arial" panose="020B0604020202020204" pitchFamily="34" charset="0"/>
                <a:cs typeface="Arial" panose="020B0604020202020204" pitchFamily="34" charset="0"/>
              </a:rPr>
              <a:t>WIDA ACCESS Later UARs – new students only</a:t>
            </a:r>
          </a:p>
          <a:p>
            <a:pPr>
              <a:lnSpc>
                <a:spcPct val="150000"/>
              </a:lnSpc>
            </a:pPr>
            <a:r>
              <a:rPr lang="en-US" sz="1600" dirty="0">
                <a:solidFill>
                  <a:srgbClr val="455FA9"/>
                </a:solidFill>
                <a:latin typeface="Arial" panose="020B0604020202020204" pitchFamily="34" charset="0"/>
                <a:cs typeface="Arial" panose="020B0604020202020204" pitchFamily="34" charset="0"/>
              </a:rPr>
              <a:t>January 22: </a:t>
            </a:r>
            <a:r>
              <a:rPr lang="en-US" sz="1600" dirty="0">
                <a:latin typeface="Arial" panose="020B0604020202020204" pitchFamily="34" charset="0"/>
                <a:cs typeface="Arial" panose="020B0604020202020204" pitchFamily="34" charset="0"/>
              </a:rPr>
              <a:t>CMAS UAR resubmissions due to form errors</a:t>
            </a:r>
          </a:p>
          <a:p>
            <a:pPr>
              <a:lnSpc>
                <a:spcPct val="150000"/>
              </a:lnSpc>
            </a:pPr>
            <a:r>
              <a:rPr lang="en-US" sz="1600" dirty="0">
                <a:solidFill>
                  <a:srgbClr val="455FA9"/>
                </a:solidFill>
                <a:latin typeface="Arial" panose="020B0604020202020204" pitchFamily="34" charset="0"/>
                <a:cs typeface="Arial" panose="020B0604020202020204" pitchFamily="34" charset="0"/>
              </a:rPr>
              <a:t>February 16: </a:t>
            </a:r>
            <a:r>
              <a:rPr lang="en-US" sz="1600" dirty="0">
                <a:latin typeface="Arial" panose="020B0604020202020204" pitchFamily="34" charset="0"/>
                <a:cs typeface="Arial" panose="020B0604020202020204" pitchFamily="34" charset="0"/>
              </a:rPr>
              <a:t>PSAT/SAT Accommodation Requests</a:t>
            </a:r>
          </a:p>
          <a:p>
            <a:pPr>
              <a:lnSpc>
                <a:spcPct val="150000"/>
              </a:lnSpc>
            </a:pPr>
            <a:r>
              <a:rPr lang="en-US" sz="1600" dirty="0">
                <a:solidFill>
                  <a:srgbClr val="455FA9"/>
                </a:solidFill>
                <a:latin typeface="Arial" panose="020B0604020202020204" pitchFamily="34" charset="0"/>
                <a:cs typeface="Arial" panose="020B0604020202020204" pitchFamily="34" charset="0"/>
              </a:rPr>
              <a:t>March 8: </a:t>
            </a:r>
            <a:r>
              <a:rPr lang="en-US" sz="1600" dirty="0">
                <a:latin typeface="Arial" panose="020B0604020202020204" pitchFamily="34" charset="0"/>
                <a:cs typeface="Arial" panose="020B0604020202020204" pitchFamily="34" charset="0"/>
              </a:rPr>
              <a:t>PSAT/SAT State Approved Accommodation Requests</a:t>
            </a:r>
          </a:p>
          <a:p>
            <a:pPr>
              <a:lnSpc>
                <a:spcPct val="150000"/>
              </a:lnSpc>
            </a:pPr>
            <a:r>
              <a:rPr lang="en-US" sz="1600" dirty="0">
                <a:solidFill>
                  <a:srgbClr val="455FA9"/>
                </a:solidFill>
                <a:latin typeface="Arial" panose="020B0604020202020204" pitchFamily="34" charset="0"/>
                <a:cs typeface="Arial" panose="020B0604020202020204" pitchFamily="34" charset="0"/>
              </a:rPr>
              <a:t>March 8: </a:t>
            </a:r>
            <a:r>
              <a:rPr lang="en-US" sz="1600" dirty="0">
                <a:latin typeface="Arial" panose="020B0604020202020204" pitchFamily="34" charset="0"/>
                <a:cs typeface="Arial" panose="020B0604020202020204" pitchFamily="34" charset="0"/>
              </a:rPr>
              <a:t>CMAS Late UARs – new students only</a:t>
            </a:r>
          </a:p>
          <a:p>
            <a:endParaRPr lang="en-US" dirty="0"/>
          </a:p>
        </p:txBody>
      </p:sp>
    </p:spTree>
    <p:extLst>
      <p:ext uri="{BB962C8B-B14F-4D97-AF65-F5344CB8AC3E}">
        <p14:creationId xmlns:p14="http://schemas.microsoft.com/office/powerpoint/2010/main" val="3510678388"/>
      </p:ext>
    </p:extLst>
  </p:cSld>
  <p:clrMapOvr>
    <a:masterClrMapping/>
  </p:clrMapOvr>
</p:sld>
</file>

<file path=ppt/theme/theme1.xml><?xml version="1.0" encoding="utf-8"?>
<a:theme xmlns:a="http://schemas.openxmlformats.org/drawingml/2006/main" name="Simple Light">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SI PowerPoint Template Draft New 1" id="{19E38035-0F64-4454-8073-A778897149F8}" vid="{1F349D94-F915-4FFD-91DB-923D1617107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TM04033919%5b%5bfn=Circuit%5d%5d</Template>
  <TotalTime>246</TotalTime>
  <Words>7106</Words>
  <Application>Microsoft Office PowerPoint</Application>
  <PresentationFormat>On-screen Show (16:9)</PresentationFormat>
  <Paragraphs>821</Paragraphs>
  <Slides>88</Slides>
  <Notes>23</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88</vt:i4>
      </vt:variant>
    </vt:vector>
  </HeadingPairs>
  <TitlesOfParts>
    <vt:vector size="99" baseType="lpstr">
      <vt:lpstr>Aptos</vt:lpstr>
      <vt:lpstr>Aptos Display</vt:lpstr>
      <vt:lpstr>Arial</vt:lpstr>
      <vt:lpstr>Courier New</vt:lpstr>
      <vt:lpstr>Montserrat</vt:lpstr>
      <vt:lpstr>Roboto</vt:lpstr>
      <vt:lpstr>Roboto Medium</vt:lpstr>
      <vt:lpstr>Rockwell</vt:lpstr>
      <vt:lpstr>Wingdings</vt:lpstr>
      <vt:lpstr>Simple Light</vt:lpstr>
      <vt:lpstr>Office Theme</vt:lpstr>
      <vt:lpstr>State Assessment Accommodations</vt:lpstr>
      <vt:lpstr>Objectives</vt:lpstr>
      <vt:lpstr>Accommodation Acronyms</vt:lpstr>
      <vt:lpstr>Legal &amp; Policy Context</vt:lpstr>
      <vt:lpstr>COPPA</vt:lpstr>
      <vt:lpstr>CSI Secure Assessments GDrive</vt:lpstr>
      <vt:lpstr>Foundation</vt:lpstr>
      <vt:lpstr>Administrative Considerations and Accessibility Features</vt:lpstr>
      <vt:lpstr>Definition of Accommodation</vt:lpstr>
      <vt:lpstr>Accommodations vs. Modifications</vt:lpstr>
      <vt:lpstr>Accessibility and Accommodations Flowchart</vt:lpstr>
      <vt:lpstr>IEP and 504 Alignment</vt:lpstr>
      <vt:lpstr>Responsibilities for Accommodations</vt:lpstr>
      <vt:lpstr>Appropriate Use of Accommodations</vt:lpstr>
      <vt:lpstr>Inappropriate Use of Accommodations</vt:lpstr>
      <vt:lpstr>Allowable vs. Non-Allowable Accommodations and Modifications</vt:lpstr>
      <vt:lpstr>Accommodations Crosswalk</vt:lpstr>
      <vt:lpstr>WIDA ACCESS</vt:lpstr>
      <vt:lpstr>ACCESS Assessments: Accessibility and Accommodations</vt:lpstr>
      <vt:lpstr>ACCESS Administrative Considerations and Accessibility Features</vt:lpstr>
      <vt:lpstr>Accommodations on WIDA ACCESS</vt:lpstr>
      <vt:lpstr>Online ACCESS Assessments</vt:lpstr>
      <vt:lpstr>ACCESS Presentation Accommodations</vt:lpstr>
      <vt:lpstr>Embedded Software Accommodations</vt:lpstr>
      <vt:lpstr>ACCESS Response/Setting Accommodations</vt:lpstr>
      <vt:lpstr>ACCESS Timing/Scheduling Accommodations</vt:lpstr>
      <vt:lpstr>Alternate ACCESS Accommodations</vt:lpstr>
      <vt:lpstr>Accommodations for Kindergarten ACCESS and Alternate ACCESS</vt:lpstr>
      <vt:lpstr>Prohibited Practices</vt:lpstr>
      <vt:lpstr>ACCESS Tasks to Complete Before Testing</vt:lpstr>
      <vt:lpstr>CMAS</vt:lpstr>
      <vt:lpstr>CMAS Accessibilities and Accommodations</vt:lpstr>
      <vt:lpstr>CMAS Administrative Considerations</vt:lpstr>
      <vt:lpstr>More About CMAS Administrative Considerations</vt:lpstr>
      <vt:lpstr>CMAS Accessibility Features</vt:lpstr>
      <vt:lpstr>Available CMAS Accessibility Features</vt:lpstr>
      <vt:lpstr>CMAS Accessibility Feature: Auditory Presentation</vt:lpstr>
      <vt:lpstr>CMAS Auditory Presentation: Text-to-Speech (TTS)</vt:lpstr>
      <vt:lpstr>CMAS Presentation Accommodations</vt:lpstr>
      <vt:lpstr>CMAS Paper-Based Accommodation</vt:lpstr>
      <vt:lpstr>CMAS Accommodations for Students with Visual Impairments</vt:lpstr>
      <vt:lpstr>CMAS Visual Descriptor Documents</vt:lpstr>
      <vt:lpstr>CMAS Assistive Technology (AT) Forms</vt:lpstr>
      <vt:lpstr>CMAS AT Form Cautions…</vt:lpstr>
      <vt:lpstr>CMAS Response Accommodations</vt:lpstr>
      <vt:lpstr>CMAS Assessment Policy Related to Internet Access</vt:lpstr>
      <vt:lpstr>CMAS Speech-to-Text (STT) and Word Prediction</vt:lpstr>
      <vt:lpstr>CMAS STT and Word Prediction Documentation</vt:lpstr>
      <vt:lpstr>CMAS Speech-to-Text Guidance</vt:lpstr>
      <vt:lpstr>STT as District-Approved UAR</vt:lpstr>
      <vt:lpstr>CMAS Online Transcription</vt:lpstr>
      <vt:lpstr>CMAS Timing Accommodations</vt:lpstr>
      <vt:lpstr>CMAS Accommodations: Students Identified as NEP/LEP*</vt:lpstr>
      <vt:lpstr>CMAS Spanish Language Accommodation for ELA = CSLA</vt:lpstr>
      <vt:lpstr>Primary Home Language Other Than English</vt:lpstr>
      <vt:lpstr>First Year in the U.S.</vt:lpstr>
      <vt:lpstr>Getting Familiar with CMAS Practice Resources</vt:lpstr>
      <vt:lpstr>CMAS Additional Orders</vt:lpstr>
      <vt:lpstr>Emergency and Unique Accommodations</vt:lpstr>
      <vt:lpstr>Emergency Accommodations</vt:lpstr>
      <vt:lpstr>Unique Accommodation Requests (UARs)</vt:lpstr>
      <vt:lpstr>ACCESS and CMAS UARs</vt:lpstr>
      <vt:lpstr>UARs: Need to Know</vt:lpstr>
      <vt:lpstr>UAR Submission Process</vt:lpstr>
      <vt:lpstr>UAR Deadlines WIDA ACCESS &amp; CMAS</vt:lpstr>
      <vt:lpstr>ELA Assessment Accommodation Policy</vt:lpstr>
      <vt:lpstr>ELA Assessment Accommodation Policy (cont’d)</vt:lpstr>
      <vt:lpstr>Reminders</vt:lpstr>
      <vt:lpstr>Colorado PSAT/SAT</vt:lpstr>
      <vt:lpstr>CO PSAT and SAT Accommodations</vt:lpstr>
      <vt:lpstr>College Board Accommodations Update</vt:lpstr>
      <vt:lpstr>College Board Accommodations Requests</vt:lpstr>
      <vt:lpstr>College Board Approved Accommodations</vt:lpstr>
      <vt:lpstr>State Allowed Accommodations</vt:lpstr>
      <vt:lpstr>State Allowed Accommodations Update</vt:lpstr>
      <vt:lpstr>Transition Away From SAA's</vt:lpstr>
      <vt:lpstr>Auditory Presentation Accommodations and Extended Testing Time</vt:lpstr>
      <vt:lpstr>CO PSAT/SAT Braille Accommodations</vt:lpstr>
      <vt:lpstr>PSAT/SAT Supports for Multilingual Learners (1 of 2)</vt:lpstr>
      <vt:lpstr>PSAT/SAT Supports for Multilingual Learners (2 of 2)</vt:lpstr>
      <vt:lpstr>PSAT/SAT Supports for Multilingual Learners </vt:lpstr>
      <vt:lpstr>College Board Accommodation Requests</vt:lpstr>
      <vt:lpstr>College Board Accommodation Reminders</vt:lpstr>
      <vt:lpstr>Wrap-Up and Final Points</vt:lpstr>
      <vt:lpstr>Adding Accommodations to IEPs</vt:lpstr>
      <vt:lpstr>Final Points</vt:lpstr>
      <vt:lpstr>CSI Deadlines for Accommodations Submissions</vt:lpstr>
      <vt:lpstr>CSI Deadlines for Accommodations Submissions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Dailey, Bridgett</dc:creator>
  <cp:lastModifiedBy>Caplan, Kimberly</cp:lastModifiedBy>
  <cp:revision>9</cp:revision>
  <dcterms:modified xsi:type="dcterms:W3CDTF">2026-10-09T19:01:13Z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0x0101005371592277610D489A9D9361BA54FDFF</vt:lpwstr>
  </property>
</Properties>
</file>