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7"/>
  </p:notesMasterIdLst>
  <p:sldIdLst>
    <p:sldId id="256" r:id="rId3"/>
    <p:sldId id="288" r:id="rId4"/>
    <p:sldId id="3330" r:id="rId5"/>
    <p:sldId id="3332" r:id="rId6"/>
    <p:sldId id="3331" r:id="rId7"/>
    <p:sldId id="260" r:id="rId8"/>
    <p:sldId id="3406" r:id="rId9"/>
    <p:sldId id="279" r:id="rId10"/>
    <p:sldId id="3333" r:id="rId11"/>
    <p:sldId id="3402" r:id="rId12"/>
    <p:sldId id="3404" r:id="rId13"/>
    <p:sldId id="3405" r:id="rId14"/>
    <p:sldId id="3372" r:id="rId15"/>
    <p:sldId id="340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CBD1E7"/>
    <a:srgbClr val="455FA9"/>
    <a:srgbClr val="403D42"/>
    <a:srgbClr val="293965"/>
    <a:srgbClr val="B8C0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4" autoAdjust="0"/>
    <p:restoredTop sz="93705" autoAdjust="0"/>
  </p:normalViewPr>
  <p:slideViewPr>
    <p:cSldViewPr snapToGrid="0">
      <p:cViewPr varScale="1">
        <p:scale>
          <a:sx n="111" d="100"/>
          <a:sy n="111" d="100"/>
        </p:scale>
        <p:origin x="53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CAC0F6-AFFA-4810-88A6-0D2263D3A6BB}" type="datetimeFigureOut">
              <a:rPr lang="en-US" smtClean="0"/>
              <a:t>9/24/2026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AA9E24-44DC-49F3-B4B6-43744DF6D9CF}" type="slidenum">
              <a:rPr lang="en-US" smtClean="0"/>
              <a:t>‹#›</a:t>
            </a:fld>
            <a:endParaRPr lang="en-US"/>
          </a:p>
        </p:txBody>
      </p:sp>
    </p:spTree>
    <p:extLst>
      <p:ext uri="{BB962C8B-B14F-4D97-AF65-F5344CB8AC3E}">
        <p14:creationId xmlns:p14="http://schemas.microsoft.com/office/powerpoint/2010/main" val="26687785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Hello! Welcome to the 26-27 CSI December Count Collection Training. This training is focused on providing updates to the collection from the prior year and sharing a few reminders.  It is designed for returning staff, but all staff are welcome to review this training along with the general overview training.  If you have questions while reviewing this training, feel free to reach out to the CSI data submissions inbox.</a:t>
            </a:r>
          </a:p>
          <a:p>
            <a:endParaRPr lang="en-US" dirty="0"/>
          </a:p>
        </p:txBody>
      </p:sp>
      <p:sp>
        <p:nvSpPr>
          <p:cNvPr id="4" name="Slide Number Placeholder 3"/>
          <p:cNvSpPr>
            <a:spLocks noGrp="1"/>
          </p:cNvSpPr>
          <p:nvPr>
            <p:ph type="sldNum" sz="quarter" idx="5"/>
          </p:nvPr>
        </p:nvSpPr>
        <p:spPr/>
        <p:txBody>
          <a:bodyPr/>
          <a:lstStyle/>
          <a:p>
            <a:fld id="{20AA9E24-44DC-49F3-B4B6-43744DF6D9CF}" type="slidenum">
              <a:rPr lang="en-US" smtClean="0"/>
              <a:t>1</a:t>
            </a:fld>
            <a:endParaRPr lang="en-US"/>
          </a:p>
        </p:txBody>
      </p:sp>
    </p:spTree>
    <p:extLst>
      <p:ext uri="{BB962C8B-B14F-4D97-AF65-F5344CB8AC3E}">
        <p14:creationId xmlns:p14="http://schemas.microsoft.com/office/powerpoint/2010/main" val="15537379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CB6C2-27FD-15E2-3ABB-33D160B2C2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3558B3-FA55-EC11-ADEE-82CAE9AED9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2C22BA-C9D3-2939-232B-32FD29523AA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 for the agenda today, we will first be looking at what is new and reminders for the collection in 26-27. The updates were relatively minimal this year, with clarifications to the Race/Ethnicity fields along with some additions.  We will also look at the differences in funding between the new October Count SPED Funding Factor and December Count.  After that, we’ll then jump into a reminder discussion on the resource called the SPED Record Checker Tool and finish off today’s training with the timelines and deadlines.  </a:t>
            </a:r>
          </a:p>
          <a:p>
            <a:endParaRPr lang="en-US" dirty="0"/>
          </a:p>
        </p:txBody>
      </p:sp>
      <p:sp>
        <p:nvSpPr>
          <p:cNvPr id="4" name="Slide Number Placeholder 3">
            <a:extLst>
              <a:ext uri="{FF2B5EF4-FFF2-40B4-BE49-F238E27FC236}">
                <a16:creationId xmlns:a16="http://schemas.microsoft.com/office/drawing/2014/main" id="{3582F1C5-C602-A9D4-7FAD-2BA95FC5EEA7}"/>
              </a:ext>
            </a:extLst>
          </p:cNvPr>
          <p:cNvSpPr>
            <a:spLocks noGrp="1"/>
          </p:cNvSpPr>
          <p:nvPr>
            <p:ph type="sldNum" sz="quarter" idx="5"/>
          </p:nvPr>
        </p:nvSpPr>
        <p:spPr/>
        <p:txBody>
          <a:bodyPr/>
          <a:lstStyle/>
          <a:p>
            <a:fld id="{20AA9E24-44DC-49F3-B4B6-43744DF6D9CF}" type="slidenum">
              <a:rPr lang="en-US" smtClean="0"/>
              <a:t>2</a:t>
            </a:fld>
            <a:endParaRPr lang="en-US"/>
          </a:p>
        </p:txBody>
      </p:sp>
    </p:spTree>
    <p:extLst>
      <p:ext uri="{BB962C8B-B14F-4D97-AF65-F5344CB8AC3E}">
        <p14:creationId xmlns:p14="http://schemas.microsoft.com/office/powerpoint/2010/main" val="4334210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Now that you have an overview of what we will be discussing, let’s jump into the updates and reminders for the 26-27 December Count data collection.</a:t>
            </a:r>
          </a:p>
          <a:p>
            <a:endParaRPr lang="en-US" dirty="0"/>
          </a:p>
        </p:txBody>
      </p:sp>
      <p:sp>
        <p:nvSpPr>
          <p:cNvPr id="4" name="Slide Number Placeholder 3"/>
          <p:cNvSpPr>
            <a:spLocks noGrp="1"/>
          </p:cNvSpPr>
          <p:nvPr>
            <p:ph type="sldNum" sz="quarter" idx="5"/>
          </p:nvPr>
        </p:nvSpPr>
        <p:spPr/>
        <p:txBody>
          <a:bodyPr/>
          <a:lstStyle/>
          <a:p>
            <a:fld id="{20AA9E24-44DC-49F3-B4B6-43744DF6D9CF}" type="slidenum">
              <a:rPr lang="en-US" smtClean="0"/>
              <a:t>3</a:t>
            </a:fld>
            <a:endParaRPr lang="en-US"/>
          </a:p>
        </p:txBody>
      </p:sp>
    </p:spTree>
    <p:extLst>
      <p:ext uri="{BB962C8B-B14F-4D97-AF65-F5344CB8AC3E}">
        <p14:creationId xmlns:p14="http://schemas.microsoft.com/office/powerpoint/2010/main" val="24899069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Alright, to start out I wanted to discuss some updates to the Race/Ethnicity fields located on the Child file.  Due to updated Federal and State Reporting requirements, two new Race fields were added.  These would include South Asian and Middle Eastern North African. It would probably be a good idea to review all students to ensure they do not meet one of these new race fields.  If so, ensure you are updating accordingly.</a:t>
            </a:r>
          </a:p>
        </p:txBody>
      </p:sp>
      <p:sp>
        <p:nvSpPr>
          <p:cNvPr id="4" name="Slide Number Placeholder 3"/>
          <p:cNvSpPr>
            <a:spLocks noGrp="1"/>
          </p:cNvSpPr>
          <p:nvPr>
            <p:ph type="sldNum" sz="quarter" idx="5"/>
          </p:nvPr>
        </p:nvSpPr>
        <p:spPr/>
        <p:txBody>
          <a:bodyPr/>
          <a:lstStyle/>
          <a:p>
            <a:fld id="{20AA9E24-44DC-49F3-B4B6-43744DF6D9CF}" type="slidenum">
              <a:rPr lang="en-US" smtClean="0"/>
              <a:t>4</a:t>
            </a:fld>
            <a:endParaRPr lang="en-US"/>
          </a:p>
        </p:txBody>
      </p:sp>
    </p:spTree>
    <p:extLst>
      <p:ext uri="{BB962C8B-B14F-4D97-AF65-F5344CB8AC3E}">
        <p14:creationId xmlns:p14="http://schemas.microsoft.com/office/powerpoint/2010/main" val="5873004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Another update to the Race/Ethnicity fields relate to the field formerly known as Ethnicity Hispanic or Latino.  This has been updated to now be a Race/Ethnicity field along with the rest of them.  This means that Hispanic can now be selected as a standalone Race/Ethnicity option.  Previously, if Hispanic was selected you also needed a Race.  Now that is not the case.  You certainly want to review all students previously coded as Hispanic or Latino to see if another Race/Ethnicity field is also applicable.  If not, you can zero fill any other races.  This can be done by selecting 0 for No or 1 for Yes.  </a:t>
            </a:r>
          </a:p>
        </p:txBody>
      </p:sp>
      <p:sp>
        <p:nvSpPr>
          <p:cNvPr id="4" name="Slide Number Placeholder 3"/>
          <p:cNvSpPr>
            <a:spLocks noGrp="1"/>
          </p:cNvSpPr>
          <p:nvPr>
            <p:ph type="sldNum" sz="quarter" idx="5"/>
          </p:nvPr>
        </p:nvSpPr>
        <p:spPr/>
        <p:txBody>
          <a:bodyPr/>
          <a:lstStyle/>
          <a:p>
            <a:fld id="{20AA9E24-44DC-49F3-B4B6-43744DF6D9CF}" type="slidenum">
              <a:rPr lang="en-US" smtClean="0"/>
              <a:t>5</a:t>
            </a:fld>
            <a:endParaRPr lang="en-US"/>
          </a:p>
        </p:txBody>
      </p:sp>
    </p:spTree>
    <p:extLst>
      <p:ext uri="{BB962C8B-B14F-4D97-AF65-F5344CB8AC3E}">
        <p14:creationId xmlns:p14="http://schemas.microsoft.com/office/powerpoint/2010/main" val="1771945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Next, lets talk about October Count vs. December Count — how the two special education pupil counts differ and why both matter.</a:t>
            </a:r>
          </a:p>
          <a:p>
            <a:endParaRPr lang="en-US" dirty="0"/>
          </a:p>
          <a:p>
            <a:r>
              <a:rPr lang="en-US" dirty="0"/>
              <a:t>Key points:</a:t>
            </a:r>
          </a:p>
          <a:p>
            <a:r>
              <a:rPr lang="en-US" dirty="0"/>
              <a:t>- The Special Education Pupil Count in the Total Program funding calculation is separate and unrelated to the December Count funds that come from ECEA.</a:t>
            </a:r>
          </a:p>
          <a:p>
            <a:r>
              <a:rPr lang="en-US" dirty="0"/>
              <a:t>- Audits of CSI's Special Education Pupil Count under the School Finance Formula will not affect the organization's December Count funding.</a:t>
            </a:r>
          </a:p>
          <a:p>
            <a:r>
              <a:rPr lang="en-US" dirty="0"/>
              <a:t>- This puts processes in place to check that every student is coded with an accurate primary disability in October Count also appears in December Count for cross-collection consistency.</a:t>
            </a:r>
          </a:p>
          <a:p>
            <a:r>
              <a:rPr lang="en-US" dirty="0"/>
              <a:t>- Also, keep in mind that there will be some variance: students without a disability on October Count may have an active IEP by December, simply because the two collections happen on different days.</a:t>
            </a:r>
          </a:p>
        </p:txBody>
      </p:sp>
      <p:sp>
        <p:nvSpPr>
          <p:cNvPr id="4" name="Slide Number Placeholder 3"/>
          <p:cNvSpPr>
            <a:spLocks noGrp="1"/>
          </p:cNvSpPr>
          <p:nvPr>
            <p:ph type="sldNum" sz="quarter" idx="5"/>
          </p:nvPr>
        </p:nvSpPr>
        <p:spPr/>
        <p:txBody>
          <a:bodyPr/>
          <a:lstStyle/>
          <a:p>
            <a:fld id="{20AA9E24-44DC-49F3-B4B6-43744DF6D9CF}" type="slidenum">
              <a:rPr lang="en-US" smtClean="0"/>
              <a:t>6</a:t>
            </a:fld>
            <a:endParaRPr lang="en-US"/>
          </a:p>
        </p:txBody>
      </p:sp>
    </p:spTree>
    <p:extLst>
      <p:ext uri="{BB962C8B-B14F-4D97-AF65-F5344CB8AC3E}">
        <p14:creationId xmlns:p14="http://schemas.microsoft.com/office/powerpoint/2010/main" val="11653677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2D188C-550F-13AD-46C8-922FAE867B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AD13AE-8952-A8BE-C127-883A80A2B7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202E9F-8552-F485-77CF-09E0CCABF4AD}"/>
              </a:ext>
            </a:extLst>
          </p:cNvPr>
          <p:cNvSpPr>
            <a:spLocks noGrp="1"/>
          </p:cNvSpPr>
          <p:nvPr>
            <p:ph type="body" idx="1"/>
          </p:nvPr>
        </p:nvSpPr>
        <p:spPr/>
        <p:txBody>
          <a:bodyPr/>
          <a:lstStyle/>
          <a:p>
            <a:r>
              <a:rPr lang="en-US" dirty="0"/>
              <a:t>Here is a quick table to serve as a reminder.  Keep in mind that the October Count funding is as of October 1</a:t>
            </a:r>
            <a:r>
              <a:rPr lang="en-US" baseline="30000" dirty="0"/>
              <a:t>st</a:t>
            </a:r>
            <a:r>
              <a:rPr lang="en-US" dirty="0"/>
              <a:t> while December Count funding is counted as of December 1</a:t>
            </a:r>
            <a:r>
              <a:rPr lang="en-US" baseline="30000" dirty="0"/>
              <a:t>st</a:t>
            </a:r>
            <a:r>
              <a:rPr lang="en-US" dirty="0"/>
              <a:t>.  With October, we are looking at counts of students identified as having a primary disability on count day and Special education is looking at students actively on an IEP and receiving SPED Services.  When it comes to funding for October Count, this is just one piece of the school finance funding formula which aids in determining the total program funding for each school and district.  December Count on the other hand, primarily determines ECEA funding that helps provide services to the students who qualify.</a:t>
            </a:r>
          </a:p>
        </p:txBody>
      </p:sp>
      <p:sp>
        <p:nvSpPr>
          <p:cNvPr id="4" name="Slide Number Placeholder 3">
            <a:extLst>
              <a:ext uri="{FF2B5EF4-FFF2-40B4-BE49-F238E27FC236}">
                <a16:creationId xmlns:a16="http://schemas.microsoft.com/office/drawing/2014/main" id="{D34CE348-CDEA-25BB-E214-8E84D3E15917}"/>
              </a:ext>
            </a:extLst>
          </p:cNvPr>
          <p:cNvSpPr>
            <a:spLocks noGrp="1"/>
          </p:cNvSpPr>
          <p:nvPr>
            <p:ph type="sldNum" sz="quarter" idx="5"/>
          </p:nvPr>
        </p:nvSpPr>
        <p:spPr/>
        <p:txBody>
          <a:bodyPr/>
          <a:lstStyle/>
          <a:p>
            <a:fld id="{20AA9E24-44DC-49F3-B4B6-43744DF6D9CF}" type="slidenum">
              <a:rPr lang="en-US" smtClean="0"/>
              <a:t>7</a:t>
            </a:fld>
            <a:endParaRPr lang="en-US"/>
          </a:p>
        </p:txBody>
      </p:sp>
    </p:spTree>
    <p:extLst>
      <p:ext uri="{BB962C8B-B14F-4D97-AF65-F5344CB8AC3E}">
        <p14:creationId xmlns:p14="http://schemas.microsoft.com/office/powerpoint/2010/main" val="22466951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Now, lets revisit an important tool that CSI is providing to schools called the SPED Record Checker Tool!</a:t>
            </a:r>
          </a:p>
          <a:p>
            <a:endParaRPr lang="en-US" dirty="0"/>
          </a:p>
        </p:txBody>
      </p:sp>
      <p:sp>
        <p:nvSpPr>
          <p:cNvPr id="4" name="Slide Number Placeholder 3"/>
          <p:cNvSpPr>
            <a:spLocks noGrp="1"/>
          </p:cNvSpPr>
          <p:nvPr>
            <p:ph type="sldNum" sz="quarter" idx="5"/>
          </p:nvPr>
        </p:nvSpPr>
        <p:spPr/>
        <p:txBody>
          <a:bodyPr/>
          <a:lstStyle/>
          <a:p>
            <a:fld id="{20AA9E24-44DC-49F3-B4B6-43744DF6D9CF}" type="slidenum">
              <a:rPr lang="en-US" smtClean="0"/>
              <a:t>8</a:t>
            </a:fld>
            <a:endParaRPr lang="en-US"/>
          </a:p>
        </p:txBody>
      </p:sp>
    </p:spTree>
    <p:extLst>
      <p:ext uri="{BB962C8B-B14F-4D97-AF65-F5344CB8AC3E}">
        <p14:creationId xmlns:p14="http://schemas.microsoft.com/office/powerpoint/2010/main" val="28645728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The purpose of the record checker tool is to identify and correct potential issues or errors prior to initial submittal of files to CSI.  The tool is essentially an excel template that allows you to paste your raw data files into it and any potential issues will be flagged on the review tabs.  This tool is not designed to catch every error, but if used properly – you should expect to see less errors on your initial submissions with the goal of less submittals to error clearance!  </a:t>
            </a:r>
            <a:endParaRPr lang="en-US" dirty="0"/>
          </a:p>
          <a:p>
            <a:endParaRPr lang="en-US" dirty="0"/>
          </a:p>
        </p:txBody>
      </p:sp>
      <p:sp>
        <p:nvSpPr>
          <p:cNvPr id="4" name="Slide Number Placeholder 3"/>
          <p:cNvSpPr>
            <a:spLocks noGrp="1"/>
          </p:cNvSpPr>
          <p:nvPr>
            <p:ph type="sldNum" sz="quarter" idx="5"/>
          </p:nvPr>
        </p:nvSpPr>
        <p:spPr/>
        <p:txBody>
          <a:bodyPr/>
          <a:lstStyle/>
          <a:p>
            <a:fld id="{20AA9E24-44DC-49F3-B4B6-43744DF6D9CF}" type="slidenum">
              <a:rPr lang="en-US" smtClean="0"/>
              <a:t>9</a:t>
            </a:fld>
            <a:endParaRPr lang="en-US"/>
          </a:p>
        </p:txBody>
      </p:sp>
    </p:spTree>
    <p:extLst>
      <p:ext uri="{BB962C8B-B14F-4D97-AF65-F5344CB8AC3E}">
        <p14:creationId xmlns:p14="http://schemas.microsoft.com/office/powerpoint/2010/main" val="26977772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As you can see here, the tool contains 4 main data tabs aside from the instructions tab, 2 for your raw data and 2 showing potential errors on each file.  Essentially, you want to paste your raw data into each corresponding raw tab and navigate to the checks tabs.  Anything that may potentially be an error will be highlighted on those.  The objective would be to navigate back to your plan management system, make the corrections and create updated files for your initial submission. It is highly recommended to use this during the collection to reduce your errors making your job easier in the long run.</a:t>
            </a:r>
          </a:p>
          <a:p>
            <a:endParaRPr lang="en-US" dirty="0"/>
          </a:p>
        </p:txBody>
      </p:sp>
      <p:sp>
        <p:nvSpPr>
          <p:cNvPr id="4" name="Slide Number Placeholder 3"/>
          <p:cNvSpPr>
            <a:spLocks noGrp="1"/>
          </p:cNvSpPr>
          <p:nvPr>
            <p:ph type="sldNum" sz="quarter" idx="5"/>
          </p:nvPr>
        </p:nvSpPr>
        <p:spPr/>
        <p:txBody>
          <a:bodyPr/>
          <a:lstStyle/>
          <a:p>
            <a:fld id="{20AA9E24-44DC-49F3-B4B6-43744DF6D9CF}" type="slidenum">
              <a:rPr lang="en-US" smtClean="0"/>
              <a:t>10</a:t>
            </a:fld>
            <a:endParaRPr lang="en-US"/>
          </a:p>
        </p:txBody>
      </p:sp>
    </p:spTree>
    <p:extLst>
      <p:ext uri="{BB962C8B-B14F-4D97-AF65-F5344CB8AC3E}">
        <p14:creationId xmlns:p14="http://schemas.microsoft.com/office/powerpoint/2010/main" val="8622752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Last, lets take a look at the timelines and deadlines for this collection</a:t>
            </a:r>
          </a:p>
        </p:txBody>
      </p:sp>
      <p:sp>
        <p:nvSpPr>
          <p:cNvPr id="4" name="Slide Number Placeholder 3"/>
          <p:cNvSpPr>
            <a:spLocks noGrp="1"/>
          </p:cNvSpPr>
          <p:nvPr>
            <p:ph type="sldNum" sz="quarter" idx="5"/>
          </p:nvPr>
        </p:nvSpPr>
        <p:spPr/>
        <p:txBody>
          <a:bodyPr/>
          <a:lstStyle/>
          <a:p>
            <a:fld id="{20AA9E24-44DC-49F3-B4B6-43744DF6D9CF}" type="slidenum">
              <a:rPr lang="en-US" smtClean="0"/>
              <a:t>11</a:t>
            </a:fld>
            <a:endParaRPr lang="en-US"/>
          </a:p>
        </p:txBody>
      </p:sp>
    </p:spTree>
    <p:extLst>
      <p:ext uri="{BB962C8B-B14F-4D97-AF65-F5344CB8AC3E}">
        <p14:creationId xmlns:p14="http://schemas.microsoft.com/office/powerpoint/2010/main" val="19101228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slide lists all the deadlines that must be followed for the 26-27 December Count Data Collection</a:t>
            </a:r>
            <a:r>
              <a:rPr lang="en-US" baseline="0" dirty="0"/>
              <a:t>.  First, we have a date of 11/10 to have all your initial child and participation files submitted with level 1 error clearance for those files being on December 9th.  All school must have both level 1 and 2 errors cleared by January 13</a:t>
            </a:r>
            <a:r>
              <a:rPr lang="en-US" baseline="30000" dirty="0"/>
              <a:t>th</a:t>
            </a:r>
            <a:r>
              <a:rPr lang="en-US" baseline="0" dirty="0"/>
              <a:t> 2027 and you will receive your summary report shortly thereafter.  The date to review, sign and return those is January 26th.  If after reviewing, you notice some changes that need to be made to your data, please submit those updated files to CSI by January 22nd to ensure files can be processed and a new summary report delivered to meet the deadline.  </a:t>
            </a:r>
            <a:endParaRPr lang="en-US" dirty="0"/>
          </a:p>
          <a:p>
            <a:endParaRPr lang="en-US" dirty="0"/>
          </a:p>
        </p:txBody>
      </p:sp>
      <p:sp>
        <p:nvSpPr>
          <p:cNvPr id="4" name="Slide Number Placeholder 3"/>
          <p:cNvSpPr>
            <a:spLocks noGrp="1"/>
          </p:cNvSpPr>
          <p:nvPr>
            <p:ph type="sldNum" sz="quarter" idx="5"/>
          </p:nvPr>
        </p:nvSpPr>
        <p:spPr/>
        <p:txBody>
          <a:bodyPr/>
          <a:lstStyle/>
          <a:p>
            <a:fld id="{20AA9E24-44DC-49F3-B4B6-43744DF6D9CF}" type="slidenum">
              <a:rPr lang="en-US" smtClean="0"/>
              <a:t>12</a:t>
            </a:fld>
            <a:endParaRPr lang="en-US"/>
          </a:p>
        </p:txBody>
      </p:sp>
    </p:spTree>
    <p:extLst>
      <p:ext uri="{BB962C8B-B14F-4D97-AF65-F5344CB8AC3E}">
        <p14:creationId xmlns:p14="http://schemas.microsoft.com/office/powerpoint/2010/main" val="29133567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FEE6C0-10D9-D973-0E8B-5FE2DB3122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40E8A2-58E4-05D6-2611-584168FAD4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1D4F6-89E8-D216-B7F5-18B140DE7DB6}"/>
              </a:ext>
            </a:extLst>
          </p:cNvPr>
          <p:cNvSpPr>
            <a:spLocks noGrp="1"/>
          </p:cNvSpPr>
          <p:nvPr>
            <p:ph type="body" idx="1"/>
          </p:nvPr>
        </p:nvSpPr>
        <p:spPr/>
        <p:txBody>
          <a:bodyPr/>
          <a:lstStyle/>
          <a:p>
            <a:r>
              <a:rPr lang="en-US" dirty="0"/>
              <a:t>To expand more on deadlines, we are trying out an option this year that is intended to help with the logjam and overall craziness that occurs on deadline dates.  We often receive the most submissions on these days and in many cases, some of the issues experienced are more complicated and require further research.  In an effort to avoid the deadline rush, we are asking schools to have at least half of their level 1 errors cleared by November 30</a:t>
            </a:r>
            <a:r>
              <a:rPr lang="en-US" baseline="30000" dirty="0"/>
              <a:t>th</a:t>
            </a:r>
            <a:r>
              <a:rPr lang="en-US" dirty="0"/>
              <a:t> and half of their level 2 errors by December 30</a:t>
            </a:r>
            <a:r>
              <a:rPr lang="en-US" baseline="30000" dirty="0"/>
              <a:t>th</a:t>
            </a:r>
            <a:r>
              <a:rPr lang="en-US" dirty="0"/>
              <a:t>.  These certainly can be met earlier, but hopefully by implementing this, you will receive your error reports back in a more timely manner.  </a:t>
            </a:r>
          </a:p>
        </p:txBody>
      </p:sp>
      <p:sp>
        <p:nvSpPr>
          <p:cNvPr id="4" name="Slide Number Placeholder 3">
            <a:extLst>
              <a:ext uri="{FF2B5EF4-FFF2-40B4-BE49-F238E27FC236}">
                <a16:creationId xmlns:a16="http://schemas.microsoft.com/office/drawing/2014/main" id="{6696BD86-F01D-EBCC-CB3D-7ACC995877EF}"/>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7B1147-DB76-49D4-A20F-D9692E6584A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16708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F781E9-3F9E-F6C5-B734-FA531FDA2F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72EDC6-AB6C-C494-884C-CC0BB0B256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7C4067-FB93-9918-BC73-9D109B0F3CFA}"/>
              </a:ext>
            </a:extLst>
          </p:cNvPr>
          <p:cNvSpPr>
            <a:spLocks noGrp="1"/>
          </p:cNvSpPr>
          <p:nvPr>
            <p:ph type="body" idx="1"/>
          </p:nvPr>
        </p:nvSpPr>
        <p:spPr/>
        <p:txBody>
          <a:bodyPr/>
          <a:lstStyle/>
          <a:p>
            <a:r>
              <a:rPr lang="en-US" dirty="0"/>
              <a:t>Thank you so much for reviewing this</a:t>
            </a:r>
            <a:r>
              <a:rPr lang="en-US" baseline="0" dirty="0"/>
              <a:t> training for the 26-27 December Count Data Collection.  If you have questions, don’t hesitate to reach out to CSI and we are more than happy to assist you!  </a:t>
            </a:r>
            <a:endParaRPr lang="en-US" dirty="0"/>
          </a:p>
          <a:p>
            <a:endParaRPr lang="en-US" dirty="0"/>
          </a:p>
        </p:txBody>
      </p:sp>
      <p:sp>
        <p:nvSpPr>
          <p:cNvPr id="4" name="Slide Number Placeholder 3">
            <a:extLst>
              <a:ext uri="{FF2B5EF4-FFF2-40B4-BE49-F238E27FC236}">
                <a16:creationId xmlns:a16="http://schemas.microsoft.com/office/drawing/2014/main" id="{64C52F13-0EBE-1E63-13AC-234CBD4F132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D49ED0B-FF90-451D-B90D-2EFC6D5D992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58644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BA63F-EE1A-3D34-754D-DA145BF8815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210426C-D69C-ADD5-2DBD-5A1F224637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CC0DFED-60CE-704F-DEBC-D345BA587CD6}"/>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5" name="Footer Placeholder 4">
            <a:extLst>
              <a:ext uri="{FF2B5EF4-FFF2-40B4-BE49-F238E27FC236}">
                <a16:creationId xmlns:a16="http://schemas.microsoft.com/office/drawing/2014/main" id="{C7559A44-2078-958A-42CB-028692E4930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CB35CB-00EF-F9F4-F761-4ABBC6F0C9C5}"/>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1368361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11FC8-3A9C-3BD4-B044-20B08B8111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6A1B8FD-0D40-89C1-0B3E-52BCB7AD51C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09D95F-CA0D-496A-9A85-792FFFAA2AA8}"/>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5" name="Footer Placeholder 4">
            <a:extLst>
              <a:ext uri="{FF2B5EF4-FFF2-40B4-BE49-F238E27FC236}">
                <a16:creationId xmlns:a16="http://schemas.microsoft.com/office/drawing/2014/main" id="{880F086A-63A1-A856-6B43-CC0F5E803F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A5466A-74B4-CA8A-4E07-5CE8F8221B1C}"/>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30898646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3B7D5-1741-1A14-0638-54751CB3D3C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CCF9314-3664-D9A4-23C7-3820023C604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17FAC2A-B9F2-7582-83B7-F3213FB96869}"/>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5" name="Footer Placeholder 4">
            <a:extLst>
              <a:ext uri="{FF2B5EF4-FFF2-40B4-BE49-F238E27FC236}">
                <a16:creationId xmlns:a16="http://schemas.microsoft.com/office/drawing/2014/main" id="{89A44CB1-ED04-CE37-310D-E791BFCD09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608D73-BDFA-8D30-8904-006C7BCFB895}"/>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2240342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7FD50-85C1-3B24-178A-1258E4269C7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6946E70-DD0D-1C94-CD75-630B59F38E6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2585E71-234C-A0FB-A906-CB46DF4FDB8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B2B3EE6-9602-7522-1DD6-2E7247066213}"/>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6" name="Footer Placeholder 5">
            <a:extLst>
              <a:ext uri="{FF2B5EF4-FFF2-40B4-BE49-F238E27FC236}">
                <a16:creationId xmlns:a16="http://schemas.microsoft.com/office/drawing/2014/main" id="{0FFBCD5A-31AD-337C-2E6A-04BE02A5C49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6685D70-434D-16A1-73FF-4B89AED4957F}"/>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5137444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0AF16-944A-91ED-B701-ECD2168AAB8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314FF2B-CFD6-5444-8756-17A51CDB458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7CC806-C389-4385-7153-7B1982DEBEF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7BEA9DD-5041-ED98-ACC7-4C4193F9DA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2C2B13-97DE-AB9B-6596-AAD2A6F824A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6D91EF2-E91B-03C0-1254-5BD553A8E907}"/>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8" name="Footer Placeholder 7">
            <a:extLst>
              <a:ext uri="{FF2B5EF4-FFF2-40B4-BE49-F238E27FC236}">
                <a16:creationId xmlns:a16="http://schemas.microsoft.com/office/drawing/2014/main" id="{248281EB-9712-6788-3A46-08B37BB2E06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455F0A-F52F-0E5B-F290-BC4AD90C4DC0}"/>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1567833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CE506-A494-8D48-D6C0-E580F020D95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BBCCC4A-EE59-C76A-671C-82F2685AC24E}"/>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4" name="Footer Placeholder 3">
            <a:extLst>
              <a:ext uri="{FF2B5EF4-FFF2-40B4-BE49-F238E27FC236}">
                <a16:creationId xmlns:a16="http://schemas.microsoft.com/office/drawing/2014/main" id="{FCF82D7B-6918-D535-6B1B-44B760879AD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2FA8E56-31C1-5D09-C899-4579D325C3AB}"/>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16595566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62AECFB-301C-B48B-AC06-7CCEAC37258A}"/>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3" name="Footer Placeholder 2">
            <a:extLst>
              <a:ext uri="{FF2B5EF4-FFF2-40B4-BE49-F238E27FC236}">
                <a16:creationId xmlns:a16="http://schemas.microsoft.com/office/drawing/2014/main" id="{2B1F2332-4AC1-011F-7D45-9208EC2C0FE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CC05E9D-B5BA-A579-60C0-7CA963DC0FF5}"/>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2654185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5CA6D-F238-7879-B67B-B83407BE2C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93528A3-5B8E-5FEF-1CC2-7327204E00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E79C162-5C80-9B71-A3A9-548D1C250C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FF98A3-A422-1AD2-35EB-F53B82687CF0}"/>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6" name="Footer Placeholder 5">
            <a:extLst>
              <a:ext uri="{FF2B5EF4-FFF2-40B4-BE49-F238E27FC236}">
                <a16:creationId xmlns:a16="http://schemas.microsoft.com/office/drawing/2014/main" id="{07DDC0E9-C090-422D-AA80-2C70304F971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724284F-A27E-1909-0036-36A995778A3B}"/>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27972955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BCD76-E920-CB1F-B873-26CEE6F7F8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C75548E-5697-F32D-6240-0173660E64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ED01C83-4779-ABF1-4808-B44FDF7CB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1B264C3-1B46-97FB-E305-5CA0845B4F5A}"/>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6" name="Footer Placeholder 5">
            <a:extLst>
              <a:ext uri="{FF2B5EF4-FFF2-40B4-BE49-F238E27FC236}">
                <a16:creationId xmlns:a16="http://schemas.microsoft.com/office/drawing/2014/main" id="{0D447ED4-5953-A9BA-8135-05D8EB6088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A458232-06E1-B8FC-0E8E-9FFA1FE174A0}"/>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12978552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0C524-0FFF-CE45-424D-24954F53F78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91C1FCF-2C12-BACD-F76D-F0DC9E75BD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A82E848-8639-B102-37D5-273B1252698E}"/>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5" name="Footer Placeholder 4">
            <a:extLst>
              <a:ext uri="{FF2B5EF4-FFF2-40B4-BE49-F238E27FC236}">
                <a16:creationId xmlns:a16="http://schemas.microsoft.com/office/drawing/2014/main" id="{9CF7F001-DC65-0034-91BC-B03029119E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FAA108-3232-62DF-ACEA-10D2787F02E6}"/>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14729323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9741130-8E80-28E7-F6B1-E3805ABA0CF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B8750F1-2D0B-BA63-D9FE-2ADB315376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79AA499-04E3-0E12-BDA6-AAB1F2659059}"/>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5" name="Footer Placeholder 4">
            <a:extLst>
              <a:ext uri="{FF2B5EF4-FFF2-40B4-BE49-F238E27FC236}">
                <a16:creationId xmlns:a16="http://schemas.microsoft.com/office/drawing/2014/main" id="{BD760EEE-4AA7-4DF8-A397-654CDC9CA5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E9ADE9-9689-BFF7-3A00-A33016AAB034}"/>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27599070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31"/>
        <p:cNvGrpSpPr/>
        <p:nvPr/>
      </p:nvGrpSpPr>
      <p:grpSpPr>
        <a:xfrm>
          <a:off x="0" y="0"/>
          <a:ext cx="0" cy="0"/>
          <a:chOff x="0" y="0"/>
          <a:chExt cx="0" cy="0"/>
        </a:xfrm>
      </p:grpSpPr>
      <p:sp>
        <p:nvSpPr>
          <p:cNvPr id="32" name="Shape 32"/>
          <p:cNvSpPr txBox="1">
            <a:spLocks noGrp="1"/>
          </p:cNvSpPr>
          <p:nvPr>
            <p:ph type="title" hasCustomPrompt="1"/>
          </p:nvPr>
        </p:nvSpPr>
        <p:spPr>
          <a:xfrm>
            <a:off x="1191600" y="274650"/>
            <a:ext cx="8616800" cy="1143000"/>
          </a:xfrm>
          <a:prstGeom prst="rect">
            <a:avLst/>
          </a:prstGeom>
        </p:spPr>
        <p:txBody>
          <a:bodyPr spcFirstLastPara="1" wrap="square" lIns="91425" tIns="91425" rIns="91425" bIns="91425" anchor="b" anchorCtr="0"/>
          <a:lstStyle>
            <a:lvl1pPr lvl="0">
              <a:spcBef>
                <a:spcPts val="0"/>
              </a:spcBef>
              <a:spcAft>
                <a:spcPts val="0"/>
              </a:spcAft>
              <a:buSzPts val="3600"/>
              <a:buNone/>
              <a:defRPr>
                <a:solidFill>
                  <a:srgbClr val="97ABBC"/>
                </a:solidFill>
                <a:latin typeface="+mj-lt"/>
                <a:ea typeface="Arial Unicode MS" panose="020B0604020202020204" pitchFamily="34" charset="-128"/>
                <a:cs typeface="Arial Unicode MS" panose="020B0604020202020204" pitchFamily="34" charset="-128"/>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r>
              <a:rPr lang="en-US" dirty="0"/>
              <a:t>Title</a:t>
            </a:r>
            <a:endParaRPr dirty="0"/>
          </a:p>
        </p:txBody>
      </p:sp>
      <p:sp>
        <p:nvSpPr>
          <p:cNvPr id="33" name="Shape 33"/>
          <p:cNvSpPr txBox="1">
            <a:spLocks noGrp="1"/>
          </p:cNvSpPr>
          <p:nvPr>
            <p:ph type="body" idx="1" hasCustomPrompt="1"/>
          </p:nvPr>
        </p:nvSpPr>
        <p:spPr>
          <a:xfrm>
            <a:off x="1191600" y="1831450"/>
            <a:ext cx="8616800" cy="4736400"/>
          </a:xfrm>
          <a:prstGeom prst="rect">
            <a:avLst/>
          </a:prstGeom>
        </p:spPr>
        <p:txBody>
          <a:bodyPr spcFirstLastPara="1" wrap="square" lIns="91425" tIns="91425" rIns="91425" bIns="91425" anchor="t" anchorCtr="0"/>
          <a:lstStyle>
            <a:lvl1pPr marL="342900" lvl="0" indent="-314325">
              <a:spcBef>
                <a:spcPts val="450"/>
              </a:spcBef>
              <a:spcAft>
                <a:spcPts val="0"/>
              </a:spcAft>
              <a:buSzPts val="3000"/>
              <a:buChar char="▷"/>
              <a:defRPr sz="1800">
                <a:solidFill>
                  <a:srgbClr val="677480"/>
                </a:solidFill>
                <a:latin typeface="+mj-lt"/>
                <a:ea typeface="Arial Unicode MS" panose="020B0604020202020204" pitchFamily="34" charset="-128"/>
                <a:cs typeface="Arial Unicode MS" panose="020B0604020202020204" pitchFamily="34" charset="-128"/>
              </a:defRPr>
            </a:lvl1pPr>
            <a:lvl2pPr marL="685800" lvl="1" indent="-285750">
              <a:spcBef>
                <a:spcPts val="0"/>
              </a:spcBef>
              <a:spcAft>
                <a:spcPts val="0"/>
              </a:spcAft>
              <a:buSzPts val="2400"/>
              <a:buChar char="○"/>
              <a:defRPr sz="1350">
                <a:latin typeface="+mn-lt"/>
              </a:defRPr>
            </a:lvl2pPr>
            <a:lvl3pPr marL="1028700" lvl="2" indent="-285750">
              <a:spcBef>
                <a:spcPts val="0"/>
              </a:spcBef>
              <a:spcAft>
                <a:spcPts val="0"/>
              </a:spcAft>
              <a:buSzPts val="2400"/>
              <a:buChar char="■"/>
              <a:defRPr/>
            </a:lvl3pPr>
            <a:lvl4pPr marL="1371600" lvl="3" indent="-257175">
              <a:spcBef>
                <a:spcPts val="0"/>
              </a:spcBef>
              <a:spcAft>
                <a:spcPts val="0"/>
              </a:spcAft>
              <a:buSzPts val="1800"/>
              <a:buChar char="●"/>
              <a:defRPr/>
            </a:lvl4pPr>
            <a:lvl5pPr marL="1714500" lvl="4" indent="-257175">
              <a:spcBef>
                <a:spcPts val="0"/>
              </a:spcBef>
              <a:spcAft>
                <a:spcPts val="0"/>
              </a:spcAft>
              <a:buSzPts val="1800"/>
              <a:buChar char="○"/>
              <a:defRPr/>
            </a:lvl5pPr>
            <a:lvl6pPr marL="2057400" lvl="5" indent="-257175">
              <a:spcBef>
                <a:spcPts val="0"/>
              </a:spcBef>
              <a:spcAft>
                <a:spcPts val="0"/>
              </a:spcAft>
              <a:buSzPts val="1800"/>
              <a:buChar char="■"/>
              <a:defRPr/>
            </a:lvl6pPr>
            <a:lvl7pPr marL="2400300" lvl="6" indent="-257175">
              <a:spcBef>
                <a:spcPts val="0"/>
              </a:spcBef>
              <a:spcAft>
                <a:spcPts val="0"/>
              </a:spcAft>
              <a:buSzPts val="1800"/>
              <a:buChar char="●"/>
              <a:defRPr/>
            </a:lvl7pPr>
            <a:lvl8pPr marL="2743200" lvl="7" indent="-257175">
              <a:spcBef>
                <a:spcPts val="0"/>
              </a:spcBef>
              <a:spcAft>
                <a:spcPts val="0"/>
              </a:spcAft>
              <a:buSzPts val="1800"/>
              <a:buChar char="○"/>
              <a:defRPr/>
            </a:lvl8pPr>
            <a:lvl9pPr marL="3086100" lvl="8" indent="-257175">
              <a:spcBef>
                <a:spcPts val="0"/>
              </a:spcBef>
              <a:spcAft>
                <a:spcPts val="0"/>
              </a:spcAft>
              <a:buSzPts val="1800"/>
              <a:buChar char="■"/>
              <a:defRPr/>
            </a:lvl9pPr>
          </a:lstStyle>
          <a:p>
            <a:r>
              <a:rPr lang="en-US" dirty="0"/>
              <a:t>Text</a:t>
            </a:r>
          </a:p>
          <a:p>
            <a:pPr lvl="1"/>
            <a:r>
              <a:rPr lang="en-US" dirty="0">
                <a:latin typeface="+mn-lt"/>
              </a:rPr>
              <a:t>Text</a:t>
            </a:r>
            <a:endParaRPr dirty="0"/>
          </a:p>
        </p:txBody>
      </p:sp>
      <p:sp>
        <p:nvSpPr>
          <p:cNvPr id="34" name="Shape 34"/>
          <p:cNvSpPr/>
          <p:nvPr/>
        </p:nvSpPr>
        <p:spPr>
          <a:xfrm>
            <a:off x="9808488" y="6755100"/>
            <a:ext cx="1191600" cy="102900"/>
          </a:xfrm>
          <a:prstGeom prst="rect">
            <a:avLst/>
          </a:prstGeom>
          <a:solidFill>
            <a:srgbClr val="EFAA1F"/>
          </a:solidFill>
          <a:ln>
            <a:noFill/>
          </a:ln>
        </p:spPr>
        <p:txBody>
          <a:bodyPr spcFirstLastPara="1" wrap="square" lIns="68569" tIns="68569" rIns="68569" bIns="68569" anchor="ctr" anchorCtr="0">
            <a:noAutofit/>
          </a:bodyPr>
          <a:lstStyle/>
          <a:p>
            <a:pPr>
              <a:buClr>
                <a:srgbClr val="000000"/>
              </a:buClr>
              <a:buFont typeface="Arial"/>
              <a:buNone/>
            </a:pPr>
            <a:endParaRPr sz="1050" kern="0" dirty="0">
              <a:solidFill>
                <a:srgbClr val="000000"/>
              </a:solidFill>
              <a:cs typeface="Arial"/>
              <a:sym typeface="Arial"/>
            </a:endParaRPr>
          </a:p>
        </p:txBody>
      </p:sp>
      <p:sp>
        <p:nvSpPr>
          <p:cNvPr id="35" name="Shape 35"/>
          <p:cNvSpPr/>
          <p:nvPr/>
        </p:nvSpPr>
        <p:spPr>
          <a:xfrm>
            <a:off x="11000416" y="6755100"/>
            <a:ext cx="1191600" cy="102900"/>
          </a:xfrm>
          <a:prstGeom prst="rect">
            <a:avLst/>
          </a:prstGeom>
          <a:solidFill>
            <a:srgbClr val="C63F28"/>
          </a:solidFill>
          <a:ln>
            <a:noFill/>
          </a:ln>
        </p:spPr>
        <p:txBody>
          <a:bodyPr spcFirstLastPara="1" wrap="square" lIns="68569" tIns="68569" rIns="68569" bIns="68569" anchor="ctr" anchorCtr="0">
            <a:noAutofit/>
          </a:bodyPr>
          <a:lstStyle/>
          <a:p>
            <a:pPr>
              <a:buClr>
                <a:srgbClr val="000000"/>
              </a:buClr>
              <a:buFont typeface="Arial"/>
              <a:buNone/>
            </a:pPr>
            <a:endParaRPr sz="1050" kern="0" dirty="0">
              <a:solidFill>
                <a:srgbClr val="000000"/>
              </a:solidFill>
              <a:cs typeface="Arial"/>
              <a:sym typeface="Arial"/>
            </a:endParaRPr>
          </a:p>
        </p:txBody>
      </p:sp>
      <p:sp>
        <p:nvSpPr>
          <p:cNvPr id="36" name="Shape 36"/>
          <p:cNvSpPr/>
          <p:nvPr/>
        </p:nvSpPr>
        <p:spPr>
          <a:xfrm>
            <a:off x="0" y="6755100"/>
            <a:ext cx="1191600" cy="102900"/>
          </a:xfrm>
          <a:prstGeom prst="rect">
            <a:avLst/>
          </a:prstGeom>
          <a:solidFill>
            <a:srgbClr val="008CA0"/>
          </a:solidFill>
          <a:ln>
            <a:noFill/>
          </a:ln>
        </p:spPr>
        <p:txBody>
          <a:bodyPr spcFirstLastPara="1" wrap="square" lIns="68569" tIns="68569" rIns="68569" bIns="68569" anchor="ctr" anchorCtr="0">
            <a:noAutofit/>
          </a:bodyPr>
          <a:lstStyle/>
          <a:p>
            <a:pPr>
              <a:buClr>
                <a:srgbClr val="000000"/>
              </a:buClr>
              <a:buFont typeface="Arial"/>
              <a:buNone/>
            </a:pPr>
            <a:endParaRPr sz="1050" kern="0" dirty="0">
              <a:solidFill>
                <a:srgbClr val="000000"/>
              </a:solidFill>
              <a:cs typeface="Arial"/>
              <a:sym typeface="Arial"/>
            </a:endParaRPr>
          </a:p>
        </p:txBody>
      </p:sp>
      <p:sp>
        <p:nvSpPr>
          <p:cNvPr id="37" name="Shape 37"/>
          <p:cNvSpPr/>
          <p:nvPr/>
        </p:nvSpPr>
        <p:spPr>
          <a:xfrm>
            <a:off x="1191613" y="6755100"/>
            <a:ext cx="8616800" cy="102900"/>
          </a:xfrm>
          <a:prstGeom prst="rect">
            <a:avLst/>
          </a:prstGeom>
          <a:solidFill>
            <a:srgbClr val="455FA9"/>
          </a:solidFill>
          <a:ln>
            <a:noFill/>
          </a:ln>
        </p:spPr>
        <p:txBody>
          <a:bodyPr spcFirstLastPara="1" wrap="square" lIns="68569" tIns="68569" rIns="68569" bIns="68569" anchor="ctr" anchorCtr="0">
            <a:noAutofit/>
          </a:bodyPr>
          <a:lstStyle/>
          <a:p>
            <a:pPr>
              <a:buClr>
                <a:srgbClr val="000000"/>
              </a:buClr>
              <a:buFont typeface="Arial"/>
              <a:buNone/>
            </a:pPr>
            <a:endParaRPr sz="1050" kern="0" dirty="0">
              <a:solidFill>
                <a:srgbClr val="000000"/>
              </a:solidFill>
              <a:cs typeface="Arial"/>
              <a:sym typeface="Arial"/>
            </a:endParaRPr>
          </a:p>
        </p:txBody>
      </p:sp>
      <p:sp>
        <p:nvSpPr>
          <p:cNvPr id="38" name="Shape 38"/>
          <p:cNvSpPr txBox="1">
            <a:spLocks noGrp="1"/>
          </p:cNvSpPr>
          <p:nvPr>
            <p:ph type="sldNum" idx="12"/>
          </p:nvPr>
        </p:nvSpPr>
        <p:spPr>
          <a:xfrm>
            <a:off x="11307433" y="6364177"/>
            <a:ext cx="731600" cy="417900"/>
          </a:xfrm>
          <a:prstGeom prst="rect">
            <a:avLst/>
          </a:prstGeom>
        </p:spPr>
        <p:txBody>
          <a:bodyPr spcFirstLastPara="1" wrap="square" lIns="91425" tIns="91425" rIns="91425" bIns="91425" anchor="t" anchorCtr="0">
            <a:noAutofit/>
          </a:bodyPr>
          <a:lstStyle>
            <a:lvl1pPr lvl="0">
              <a:buNone/>
              <a:defRPr>
                <a:latin typeface="+mn-lt"/>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dirty="0"/>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90288" y="154631"/>
            <a:ext cx="1754000" cy="174724"/>
          </a:xfrm>
          <a:prstGeom prst="rect">
            <a:avLst/>
          </a:prstGeom>
        </p:spPr>
      </p:pic>
    </p:spTree>
    <p:extLst>
      <p:ext uri="{BB962C8B-B14F-4D97-AF65-F5344CB8AC3E}">
        <p14:creationId xmlns:p14="http://schemas.microsoft.com/office/powerpoint/2010/main" val="22153192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BA63F-EE1A-3D34-754D-DA145BF8815F}"/>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5210426C-D69C-ADD5-2DBD-5A1F22463728}"/>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ACC0DFED-60CE-704F-DEBC-D345BA587CD6}"/>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5" name="Footer Placeholder 4">
            <a:extLst>
              <a:ext uri="{FF2B5EF4-FFF2-40B4-BE49-F238E27FC236}">
                <a16:creationId xmlns:a16="http://schemas.microsoft.com/office/drawing/2014/main" id="{C7559A44-2078-958A-42CB-028692E4930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CB35CB-00EF-F9F4-F761-4ABBC6F0C9C5}"/>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37812794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11FC8-3A9C-3BD4-B044-20B08B8111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6A1B8FD-0D40-89C1-0B3E-52BCB7AD51C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09D95F-CA0D-496A-9A85-792FFFAA2AA8}"/>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5" name="Footer Placeholder 4">
            <a:extLst>
              <a:ext uri="{FF2B5EF4-FFF2-40B4-BE49-F238E27FC236}">
                <a16:creationId xmlns:a16="http://schemas.microsoft.com/office/drawing/2014/main" id="{880F086A-63A1-A856-6B43-CC0F5E803F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A5466A-74B4-CA8A-4E07-5CE8F8221B1C}"/>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2387228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3B7D5-1741-1A14-0638-54751CB3D3C8}"/>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3CCF9314-3664-D9A4-23C7-3820023C604F}"/>
              </a:ext>
            </a:extLst>
          </p:cNvPr>
          <p:cNvSpPr>
            <a:spLocks noGrp="1"/>
          </p:cNvSpPr>
          <p:nvPr>
            <p:ph type="body" idx="1"/>
          </p:nvPr>
        </p:nvSpPr>
        <p:spPr>
          <a:xfrm>
            <a:off x="831851" y="4589465"/>
            <a:ext cx="105156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17FAC2A-B9F2-7582-83B7-F3213FB96869}"/>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5" name="Footer Placeholder 4">
            <a:extLst>
              <a:ext uri="{FF2B5EF4-FFF2-40B4-BE49-F238E27FC236}">
                <a16:creationId xmlns:a16="http://schemas.microsoft.com/office/drawing/2014/main" id="{89A44CB1-ED04-CE37-310D-E791BFCD09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608D73-BDFA-8D30-8904-006C7BCFB895}"/>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32986699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7FD50-85C1-3B24-178A-1258E4269C7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6946E70-DD0D-1C94-CD75-630B59F38E6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2585E71-234C-A0FB-A906-CB46DF4FDB8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B2B3EE6-9602-7522-1DD6-2E7247066213}"/>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6" name="Footer Placeholder 5">
            <a:extLst>
              <a:ext uri="{FF2B5EF4-FFF2-40B4-BE49-F238E27FC236}">
                <a16:creationId xmlns:a16="http://schemas.microsoft.com/office/drawing/2014/main" id="{0FFBCD5A-31AD-337C-2E6A-04BE02A5C49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6685D70-434D-16A1-73FF-4B89AED4957F}"/>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12685920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0AF16-944A-91ED-B701-ECD2168AAB83}"/>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314FF2B-CFD6-5444-8756-17A51CDB458B}"/>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DE7CC806-C389-4385-7153-7B1982DEBEF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7BEA9DD-5041-ED98-ACC7-4C4193F9DA5B}"/>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BA2C2B13-97DE-AB9B-6596-AAD2A6F824A2}"/>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6D91EF2-E91B-03C0-1254-5BD553A8E907}"/>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8" name="Footer Placeholder 7">
            <a:extLst>
              <a:ext uri="{FF2B5EF4-FFF2-40B4-BE49-F238E27FC236}">
                <a16:creationId xmlns:a16="http://schemas.microsoft.com/office/drawing/2014/main" id="{248281EB-9712-6788-3A46-08B37BB2E06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455F0A-F52F-0E5B-F290-BC4AD90C4DC0}"/>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33713816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CE506-A494-8D48-D6C0-E580F020D95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BBCCC4A-EE59-C76A-671C-82F2685AC24E}"/>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4" name="Footer Placeholder 3">
            <a:extLst>
              <a:ext uri="{FF2B5EF4-FFF2-40B4-BE49-F238E27FC236}">
                <a16:creationId xmlns:a16="http://schemas.microsoft.com/office/drawing/2014/main" id="{FCF82D7B-6918-D535-6B1B-44B760879AD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2FA8E56-31C1-5D09-C899-4579D325C3AB}"/>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27658784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62AECFB-301C-B48B-AC06-7CCEAC37258A}"/>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3" name="Footer Placeholder 2">
            <a:extLst>
              <a:ext uri="{FF2B5EF4-FFF2-40B4-BE49-F238E27FC236}">
                <a16:creationId xmlns:a16="http://schemas.microsoft.com/office/drawing/2014/main" id="{2B1F2332-4AC1-011F-7D45-9208EC2C0FE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CC05E9D-B5BA-A579-60C0-7CA963DC0FF5}"/>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26157566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5CA6D-F238-7879-B67B-B83407BE2CE3}"/>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F93528A3-5B8E-5FEF-1CC2-7327204E00AA}"/>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E79C162-5C80-9B71-A3A9-548D1C250C53}"/>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87FF98A3-A422-1AD2-35EB-F53B82687CF0}"/>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6" name="Footer Placeholder 5">
            <a:extLst>
              <a:ext uri="{FF2B5EF4-FFF2-40B4-BE49-F238E27FC236}">
                <a16:creationId xmlns:a16="http://schemas.microsoft.com/office/drawing/2014/main" id="{07DDC0E9-C090-422D-AA80-2C70304F971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724284F-A27E-1909-0036-36A995778A3B}"/>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27480477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BCD76-E920-CB1F-B873-26CEE6F7F855}"/>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2C75548E-5697-F32D-6240-0173660E64BE}"/>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a:extLst>
              <a:ext uri="{FF2B5EF4-FFF2-40B4-BE49-F238E27FC236}">
                <a16:creationId xmlns:a16="http://schemas.microsoft.com/office/drawing/2014/main" id="{9ED01C83-4779-ABF1-4808-B44FDF7CBFA1}"/>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B1B264C3-1B46-97FB-E305-5CA0845B4F5A}"/>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6" name="Footer Placeholder 5">
            <a:extLst>
              <a:ext uri="{FF2B5EF4-FFF2-40B4-BE49-F238E27FC236}">
                <a16:creationId xmlns:a16="http://schemas.microsoft.com/office/drawing/2014/main" id="{0D447ED4-5953-A9BA-8135-05D8EB6088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A458232-06E1-B8FC-0E8E-9FFA1FE174A0}"/>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35908727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0C524-0FFF-CE45-424D-24954F53F78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91C1FCF-2C12-BACD-F76D-F0DC9E75BD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A82E848-8639-B102-37D5-273B1252698E}"/>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5" name="Footer Placeholder 4">
            <a:extLst>
              <a:ext uri="{FF2B5EF4-FFF2-40B4-BE49-F238E27FC236}">
                <a16:creationId xmlns:a16="http://schemas.microsoft.com/office/drawing/2014/main" id="{9CF7F001-DC65-0034-91BC-B03029119E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FAA108-3232-62DF-ACEA-10D2787F02E6}"/>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39105294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9741130-8E80-28E7-F6B1-E3805ABA0CF2}"/>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B8750F1-2D0B-BA63-D9FE-2ADB3153762E}"/>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79AA499-04E3-0E12-BDA6-AAB1F2659059}"/>
              </a:ext>
            </a:extLst>
          </p:cNvPr>
          <p:cNvSpPr>
            <a:spLocks noGrp="1"/>
          </p:cNvSpPr>
          <p:nvPr>
            <p:ph type="dt" sz="half" idx="10"/>
          </p:nvPr>
        </p:nvSpPr>
        <p:spPr/>
        <p:txBody>
          <a:bodyPr/>
          <a:lstStyle/>
          <a:p>
            <a:fld id="{778AFCE9-7994-469F-B0A3-B574791F4DA7}" type="datetimeFigureOut">
              <a:rPr lang="en-US" smtClean="0"/>
              <a:t>9/24/2026</a:t>
            </a:fld>
            <a:endParaRPr lang="en-US"/>
          </a:p>
        </p:txBody>
      </p:sp>
      <p:sp>
        <p:nvSpPr>
          <p:cNvPr id="5" name="Footer Placeholder 4">
            <a:extLst>
              <a:ext uri="{FF2B5EF4-FFF2-40B4-BE49-F238E27FC236}">
                <a16:creationId xmlns:a16="http://schemas.microsoft.com/office/drawing/2014/main" id="{BD760EEE-4AA7-4DF8-A397-654CDC9CA5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E9ADE9-9689-BFF7-3A00-A33016AAB034}"/>
              </a:ext>
            </a:extLst>
          </p:cNvPr>
          <p:cNvSpPr>
            <a:spLocks noGrp="1"/>
          </p:cNvSpPr>
          <p:nvPr>
            <p:ph type="sldNum" sz="quarter" idx="12"/>
          </p:nvPr>
        </p:nvSpPr>
        <p:spPr/>
        <p:txBody>
          <a:bodyPr/>
          <a:lstStyle/>
          <a:p>
            <a:fld id="{43C7EED0-A49C-495E-83FA-4200E4C05E6B}" type="slidenum">
              <a:rPr lang="en-US" smtClean="0"/>
              <a:t>‹#›</a:t>
            </a:fld>
            <a:endParaRPr lang="en-US"/>
          </a:p>
        </p:txBody>
      </p:sp>
    </p:spTree>
    <p:extLst>
      <p:ext uri="{BB962C8B-B14F-4D97-AF65-F5344CB8AC3E}">
        <p14:creationId xmlns:p14="http://schemas.microsoft.com/office/powerpoint/2010/main" val="28733271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Default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805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BCA1649-2069-0C3C-3E30-4414ECD4F1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64F5B38-6323-D939-57E3-DAAB0519C5F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996B63-A87F-AD65-A6A1-D1EC4BDA41F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78AFCE9-7994-469F-B0A3-B574791F4DA7}" type="datetimeFigureOut">
              <a:rPr lang="en-US" smtClean="0"/>
              <a:t>9/24/2026</a:t>
            </a:fld>
            <a:endParaRPr lang="en-US"/>
          </a:p>
        </p:txBody>
      </p:sp>
      <p:sp>
        <p:nvSpPr>
          <p:cNvPr id="5" name="Footer Placeholder 4">
            <a:extLst>
              <a:ext uri="{FF2B5EF4-FFF2-40B4-BE49-F238E27FC236}">
                <a16:creationId xmlns:a16="http://schemas.microsoft.com/office/drawing/2014/main" id="{3642FBCD-628A-515F-1A01-AB326A9F750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34D3E2D3-5187-D3EC-434B-619EDE4EECB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3C7EED0-A49C-495E-83FA-4200E4C05E6B}" type="slidenum">
              <a:rPr lang="en-US" smtClean="0"/>
              <a:t>‹#›</a:t>
            </a:fld>
            <a:endParaRPr lang="en-US"/>
          </a:p>
        </p:txBody>
      </p:sp>
    </p:spTree>
    <p:extLst>
      <p:ext uri="{BB962C8B-B14F-4D97-AF65-F5344CB8AC3E}">
        <p14:creationId xmlns:p14="http://schemas.microsoft.com/office/powerpoint/2010/main" val="37117966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BCA1649-2069-0C3C-3E30-4414ECD4F12E}"/>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64F5B38-6323-D939-57E3-DAAB0519C5F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996B63-A87F-AD65-A6A1-D1EC4BDA41F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778AFCE9-7994-469F-B0A3-B574791F4DA7}" type="datetimeFigureOut">
              <a:rPr lang="en-US" smtClean="0"/>
              <a:t>9/24/2026</a:t>
            </a:fld>
            <a:endParaRPr lang="en-US"/>
          </a:p>
        </p:txBody>
      </p:sp>
      <p:sp>
        <p:nvSpPr>
          <p:cNvPr id="5" name="Footer Placeholder 4">
            <a:extLst>
              <a:ext uri="{FF2B5EF4-FFF2-40B4-BE49-F238E27FC236}">
                <a16:creationId xmlns:a16="http://schemas.microsoft.com/office/drawing/2014/main" id="{3642FBCD-628A-515F-1A01-AB326A9F7503}"/>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34D3E2D3-5187-D3EC-434B-619EDE4EECB3}"/>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43C7EED0-A49C-495E-83FA-4200E4C05E6B}" type="slidenum">
              <a:rPr lang="en-US" smtClean="0"/>
              <a:t>‹#›</a:t>
            </a:fld>
            <a:endParaRPr lang="en-US"/>
          </a:p>
        </p:txBody>
      </p:sp>
    </p:spTree>
    <p:extLst>
      <p:ext uri="{BB962C8B-B14F-4D97-AF65-F5344CB8AC3E}">
        <p14:creationId xmlns:p14="http://schemas.microsoft.com/office/powerpoint/2010/main" val="33526739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hyperlink" Target="https://resources.csi.state.co.us/wp-content/uploads/2026/07/HR-Collection-Record_CheckerV10_Final.xlsx" TargetMode="External"/><Relationship Id="rId4" Type="http://schemas.openxmlformats.org/officeDocument/2006/relationships/hyperlink" Target="https://resources.csi.state.co.us/wp-content/uploads/2026/07/HR_Record-Checker_Instructions_Final.odt"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tmp"/><Relationship Id="rId5" Type="http://schemas.openxmlformats.org/officeDocument/2006/relationships/image" Target="../media/image8.tmp"/><Relationship Id="rId4" Type="http://schemas.openxmlformats.org/officeDocument/2006/relationships/image" Target="../media/image7.tmp"/></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659EC-C7B9-E454-F445-044FE7F8B08F}"/>
              </a:ext>
            </a:extLst>
          </p:cNvPr>
          <p:cNvSpPr>
            <a:spLocks noGrp="1"/>
          </p:cNvSpPr>
          <p:nvPr>
            <p:ph type="ctrTitle"/>
          </p:nvPr>
        </p:nvSpPr>
        <p:spPr>
          <a:xfrm>
            <a:off x="939800" y="2431894"/>
            <a:ext cx="10227982" cy="822754"/>
          </a:xfrm>
        </p:spPr>
        <p:txBody>
          <a:bodyPr>
            <a:normAutofit fontScale="90000"/>
          </a:bodyPr>
          <a:lstStyle/>
          <a:p>
            <a:pPr algn="l"/>
            <a:r>
              <a:rPr lang="en-US" sz="5000" b="1" dirty="0">
                <a:solidFill>
                  <a:srgbClr val="455FA9"/>
                </a:solidFill>
                <a:latin typeface="Arial"/>
                <a:cs typeface="Arial"/>
              </a:rPr>
              <a:t>26-27 CSI December Count Collection Training</a:t>
            </a:r>
          </a:p>
        </p:txBody>
      </p:sp>
      <p:sp>
        <p:nvSpPr>
          <p:cNvPr id="4" name="Subtitle 2">
            <a:extLst>
              <a:ext uri="{FF2B5EF4-FFF2-40B4-BE49-F238E27FC236}">
                <a16:creationId xmlns:a16="http://schemas.microsoft.com/office/drawing/2014/main" id="{2A2B112C-ECEB-B230-727A-BCE3263C54C1}"/>
              </a:ext>
            </a:extLst>
          </p:cNvPr>
          <p:cNvSpPr txBox="1">
            <a:spLocks/>
          </p:cNvSpPr>
          <p:nvPr/>
        </p:nvSpPr>
        <p:spPr>
          <a:xfrm>
            <a:off x="942209" y="3637860"/>
            <a:ext cx="4013200" cy="732972"/>
          </a:xfrm>
          <a:prstGeom prst="rect">
            <a:avLst/>
          </a:prstGeom>
        </p:spPr>
        <p:txBody>
          <a:bodyPr vert="horz" lIns="91440" tIns="45720" rIns="91440" bIns="45720" rtlCol="0" anchor="t">
            <a:normAutofit fontScale="850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b="1" dirty="0">
                <a:solidFill>
                  <a:srgbClr val="455FA9"/>
                </a:solidFill>
                <a:latin typeface="Arial"/>
                <a:cs typeface="Arial"/>
              </a:rPr>
              <a:t>New this Year and Reminders</a:t>
            </a:r>
          </a:p>
          <a:p>
            <a:pPr algn="l"/>
            <a:r>
              <a:rPr lang="en-US" b="1" dirty="0">
                <a:solidFill>
                  <a:srgbClr val="455FA9"/>
                </a:solidFill>
                <a:latin typeface="Arial"/>
                <a:cs typeface="Arial"/>
              </a:rPr>
              <a:t>Recorded September 2026</a:t>
            </a:r>
          </a:p>
        </p:txBody>
      </p:sp>
      <p:pic>
        <p:nvPicPr>
          <p:cNvPr id="10" name="Picture 9" descr="CSI Logo">
            <a:extLst>
              <a:ext uri="{FF2B5EF4-FFF2-40B4-BE49-F238E27FC236}">
                <a16:creationId xmlns:a16="http://schemas.microsoft.com/office/drawing/2014/main" id="{BEDB5C80-B1E7-EB69-43C3-49D0F3F714A3}"/>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9065704" y="5470363"/>
            <a:ext cx="2631449" cy="822327"/>
          </a:xfrm>
          <a:prstGeom prst="rect">
            <a:avLst/>
          </a:prstGeom>
        </p:spPr>
      </p:pic>
      <p:cxnSp>
        <p:nvCxnSpPr>
          <p:cNvPr id="14" name="Straight Connector 13">
            <a:extLst>
              <a:ext uri="{FF2B5EF4-FFF2-40B4-BE49-F238E27FC236}">
                <a16:creationId xmlns:a16="http://schemas.microsoft.com/office/drawing/2014/main" id="{4CB1FDD2-A68E-5E8A-2E65-BA596A347FCA}"/>
              </a:ext>
              <a:ext uri="{C183D7F6-B498-43B3-948B-1728B52AA6E4}">
                <adec:decorative xmlns:adec="http://schemas.microsoft.com/office/drawing/2017/decorative" val="1"/>
              </a:ext>
            </a:extLst>
          </p:cNvPr>
          <p:cNvCxnSpPr>
            <a:cxnSpLocks/>
          </p:cNvCxnSpPr>
          <p:nvPr/>
        </p:nvCxnSpPr>
        <p:spPr>
          <a:xfrm>
            <a:off x="1121434" y="3446253"/>
            <a:ext cx="3692106" cy="0"/>
          </a:xfrm>
          <a:prstGeom prst="line">
            <a:avLst/>
          </a:prstGeom>
          <a:ln w="28575">
            <a:solidFill>
              <a:srgbClr val="CBD1E7"/>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835523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899AAC-D045-AC24-D408-464FC6C828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A294C3-7BB0-02DB-2A4E-8710D71F0C65}"/>
              </a:ext>
            </a:extLst>
          </p:cNvPr>
          <p:cNvSpPr>
            <a:spLocks noGrp="1"/>
          </p:cNvSpPr>
          <p:nvPr>
            <p:ph type="title"/>
          </p:nvPr>
        </p:nvSpPr>
        <p:spPr/>
        <p:txBody>
          <a:bodyPr>
            <a:normAutofit/>
          </a:bodyPr>
          <a:lstStyle/>
          <a:p>
            <a:r>
              <a:rPr lang="en-US" sz="3200" b="1" dirty="0">
                <a:solidFill>
                  <a:srgbClr val="293965"/>
                </a:solidFill>
                <a:latin typeface="Arial"/>
                <a:cs typeface="Arial"/>
              </a:rPr>
              <a:t>Agenda</a:t>
            </a:r>
            <a:endParaRPr lang="en-US" sz="3200" b="1" dirty="0">
              <a:latin typeface="Arial"/>
              <a:cs typeface="Arial"/>
            </a:endParaRPr>
          </a:p>
        </p:txBody>
      </p:sp>
      <p:sp>
        <p:nvSpPr>
          <p:cNvPr id="3" name="Content Placeholder 2">
            <a:extLst>
              <a:ext uri="{FF2B5EF4-FFF2-40B4-BE49-F238E27FC236}">
                <a16:creationId xmlns:a16="http://schemas.microsoft.com/office/drawing/2014/main" id="{79AB1AFC-0AB4-64DC-1307-ABB12F69DC62}"/>
              </a:ext>
            </a:extLst>
          </p:cNvPr>
          <p:cNvSpPr>
            <a:spLocks noGrp="1"/>
          </p:cNvSpPr>
          <p:nvPr>
            <p:ph sz="half" idx="1"/>
          </p:nvPr>
        </p:nvSpPr>
        <p:spPr>
          <a:xfrm>
            <a:off x="2184400" y="1762654"/>
            <a:ext cx="5181600" cy="1096433"/>
          </a:xfrm>
        </p:spPr>
        <p:txBody>
          <a:bodyPr>
            <a:normAutofit fontScale="77500" lnSpcReduction="20000"/>
          </a:bodyPr>
          <a:lstStyle/>
          <a:p>
            <a:pPr marL="0" indent="0">
              <a:buNone/>
            </a:pPr>
            <a:r>
              <a:rPr lang="en-US" sz="2000" dirty="0">
                <a:latin typeface="Arial"/>
                <a:cs typeface="Arial"/>
              </a:rPr>
              <a:t>New/Reminders for the December Count Collection</a:t>
            </a:r>
          </a:p>
          <a:p>
            <a:pPr marL="714375" lvl="1" indent="-257175">
              <a:spcBef>
                <a:spcPts val="1000"/>
              </a:spcBef>
              <a:defRPr/>
            </a:pPr>
            <a:r>
              <a:rPr lang="en-US" sz="1600" dirty="0">
                <a:solidFill>
                  <a:prstClr val="black"/>
                </a:solidFill>
                <a:latin typeface="Arial" panose="020B0604020202020204" pitchFamily="34" charset="0"/>
                <a:cs typeface="Arial" panose="020B0604020202020204" pitchFamily="34" charset="0"/>
              </a:rPr>
              <a:t>Addition of two new Race/Ethnicity options.</a:t>
            </a:r>
          </a:p>
          <a:p>
            <a:pPr marL="714375" lvl="1" indent="-257175">
              <a:spcBef>
                <a:spcPts val="1000"/>
              </a:spcBef>
              <a:defRPr/>
            </a:pPr>
            <a:r>
              <a:rPr lang="en-US" sz="1600" dirty="0">
                <a:solidFill>
                  <a:prstClr val="black"/>
                </a:solidFill>
                <a:latin typeface="Arial" panose="020B0604020202020204" pitchFamily="34" charset="0"/>
                <a:cs typeface="Arial" panose="020B0604020202020204" pitchFamily="34" charset="0"/>
              </a:rPr>
              <a:t>Updates to the Hispanic/Latino field</a:t>
            </a:r>
          </a:p>
          <a:p>
            <a:pPr marL="257175" lvl="0" indent="-257175">
              <a:defRPr/>
            </a:pPr>
            <a:r>
              <a:rPr lang="en-US" sz="1600" dirty="0">
                <a:solidFill>
                  <a:prstClr val="black"/>
                </a:solidFill>
                <a:latin typeface="Arial" panose="020B0604020202020204" pitchFamily="34" charset="0"/>
                <a:cs typeface="Arial" panose="020B0604020202020204" pitchFamily="34" charset="0"/>
              </a:rPr>
              <a:t>October Count SPED Funding Factor vs December Count</a:t>
            </a:r>
          </a:p>
          <a:p>
            <a:pPr marL="0" indent="0">
              <a:buNone/>
            </a:pPr>
            <a:endParaRPr lang="en-US" sz="2000" dirty="0">
              <a:latin typeface="Arial"/>
              <a:cs typeface="Arial"/>
            </a:endParaRPr>
          </a:p>
          <a:p>
            <a:endParaRPr lang="en-US" sz="2000" dirty="0">
              <a:latin typeface="Arial"/>
              <a:cs typeface="Arial"/>
            </a:endParaRPr>
          </a:p>
        </p:txBody>
      </p:sp>
      <p:sp>
        <p:nvSpPr>
          <p:cNvPr id="9" name="Arrow: Chevron 8">
            <a:extLst>
              <a:ext uri="{FF2B5EF4-FFF2-40B4-BE49-F238E27FC236}">
                <a16:creationId xmlns:a16="http://schemas.microsoft.com/office/drawing/2014/main" id="{F5311CDA-78E7-2E67-98D6-716CA28C8C6E}"/>
              </a:ext>
              <a:ext uri="{C183D7F6-B498-43B3-948B-1728B52AA6E4}">
                <adec:decorative xmlns:adec="http://schemas.microsoft.com/office/drawing/2017/decorative" val="1"/>
              </a:ext>
            </a:extLst>
          </p:cNvPr>
          <p:cNvSpPr/>
          <p:nvPr/>
        </p:nvSpPr>
        <p:spPr>
          <a:xfrm>
            <a:off x="897467" y="1730904"/>
            <a:ext cx="846667" cy="1159934"/>
          </a:xfrm>
          <a:prstGeom prst="chevron">
            <a:avLst/>
          </a:prstGeom>
          <a:solidFill>
            <a:srgbClr val="CBD1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CBD1E7"/>
              </a:solidFill>
            </a:endParaRPr>
          </a:p>
        </p:txBody>
      </p:sp>
      <p:sp>
        <p:nvSpPr>
          <p:cNvPr id="12" name="Content Placeholder 2">
            <a:extLst>
              <a:ext uri="{FF2B5EF4-FFF2-40B4-BE49-F238E27FC236}">
                <a16:creationId xmlns:a16="http://schemas.microsoft.com/office/drawing/2014/main" id="{304180E9-2B12-3238-A433-870024FFAED1}"/>
              </a:ext>
            </a:extLst>
          </p:cNvPr>
          <p:cNvSpPr txBox="1">
            <a:spLocks/>
          </p:cNvSpPr>
          <p:nvPr/>
        </p:nvSpPr>
        <p:spPr>
          <a:xfrm>
            <a:off x="2184400" y="3286654"/>
            <a:ext cx="5181600" cy="1096433"/>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latin typeface="Arial"/>
                <a:cs typeface="Arial"/>
              </a:rPr>
              <a:t>The DC Record Checker Tool</a:t>
            </a:r>
          </a:p>
          <a:p>
            <a:pPr marL="285750" indent="-285750"/>
            <a:r>
              <a:rPr lang="en-US" sz="2000" dirty="0"/>
              <a:t>Access, opening, and using the tool</a:t>
            </a:r>
          </a:p>
          <a:p>
            <a:pPr marL="285750" indent="-285750"/>
            <a:r>
              <a:rPr lang="en-US" sz="2000" dirty="0"/>
              <a:t>Validations Checklist now included on the tool</a:t>
            </a:r>
          </a:p>
          <a:p>
            <a:pPr marL="0" indent="0">
              <a:buFont typeface="Arial" panose="020B0604020202020204" pitchFamily="34" charset="0"/>
              <a:buNone/>
            </a:pPr>
            <a:endParaRPr lang="en-US" sz="2000" dirty="0">
              <a:latin typeface="Arial"/>
              <a:cs typeface="Arial"/>
            </a:endParaRPr>
          </a:p>
        </p:txBody>
      </p:sp>
      <p:sp>
        <p:nvSpPr>
          <p:cNvPr id="13" name="Arrow: Chevron 12">
            <a:extLst>
              <a:ext uri="{FF2B5EF4-FFF2-40B4-BE49-F238E27FC236}">
                <a16:creationId xmlns:a16="http://schemas.microsoft.com/office/drawing/2014/main" id="{88D4CB16-E82D-A950-6255-3D93F954A643}"/>
              </a:ext>
              <a:ext uri="{C183D7F6-B498-43B3-948B-1728B52AA6E4}">
                <adec:decorative xmlns:adec="http://schemas.microsoft.com/office/drawing/2017/decorative" val="1"/>
              </a:ext>
            </a:extLst>
          </p:cNvPr>
          <p:cNvSpPr/>
          <p:nvPr/>
        </p:nvSpPr>
        <p:spPr>
          <a:xfrm>
            <a:off x="897467" y="3254904"/>
            <a:ext cx="846667" cy="1159934"/>
          </a:xfrm>
          <a:prstGeom prst="chevron">
            <a:avLst/>
          </a:prstGeom>
          <a:solidFill>
            <a:srgbClr val="455FA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CBD1E7"/>
              </a:solidFill>
            </a:endParaRPr>
          </a:p>
        </p:txBody>
      </p:sp>
      <p:sp>
        <p:nvSpPr>
          <p:cNvPr id="14" name="Content Placeholder 2">
            <a:extLst>
              <a:ext uri="{FF2B5EF4-FFF2-40B4-BE49-F238E27FC236}">
                <a16:creationId xmlns:a16="http://schemas.microsoft.com/office/drawing/2014/main" id="{5E9797DD-82EB-ED41-36D0-C926CB59D585}"/>
              </a:ext>
            </a:extLst>
          </p:cNvPr>
          <p:cNvSpPr txBox="1">
            <a:spLocks/>
          </p:cNvSpPr>
          <p:nvPr/>
        </p:nvSpPr>
        <p:spPr>
          <a:xfrm>
            <a:off x="2184400" y="4778904"/>
            <a:ext cx="5181600" cy="109643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latin typeface="Arial"/>
                <a:cs typeface="Arial"/>
              </a:rPr>
              <a:t>Timelines and Deadlines</a:t>
            </a:r>
          </a:p>
          <a:p>
            <a:r>
              <a:rPr lang="en-US" sz="1600" dirty="0">
                <a:latin typeface="Arial" panose="020B0604020202020204" pitchFamily="34" charset="0"/>
                <a:cs typeface="Arial" panose="020B0604020202020204" pitchFamily="34" charset="0"/>
              </a:rPr>
              <a:t>Initial submittal, Level 1, Level 2, and Signed Summary Deadlines</a:t>
            </a:r>
          </a:p>
          <a:p>
            <a:pPr marL="0" indent="0">
              <a:buFont typeface="Arial" panose="020B0604020202020204" pitchFamily="34" charset="0"/>
              <a:buNone/>
            </a:pPr>
            <a:endParaRPr lang="en-US" sz="2000" dirty="0">
              <a:latin typeface="Arial"/>
              <a:cs typeface="Arial"/>
            </a:endParaRPr>
          </a:p>
        </p:txBody>
      </p:sp>
      <p:sp>
        <p:nvSpPr>
          <p:cNvPr id="15" name="Arrow: Chevron 14">
            <a:extLst>
              <a:ext uri="{FF2B5EF4-FFF2-40B4-BE49-F238E27FC236}">
                <a16:creationId xmlns:a16="http://schemas.microsoft.com/office/drawing/2014/main" id="{E1A21D12-69AC-DA05-1724-D0441D42F74B}"/>
              </a:ext>
              <a:ext uri="{C183D7F6-B498-43B3-948B-1728B52AA6E4}">
                <adec:decorative xmlns:adec="http://schemas.microsoft.com/office/drawing/2017/decorative" val="1"/>
              </a:ext>
            </a:extLst>
          </p:cNvPr>
          <p:cNvSpPr/>
          <p:nvPr/>
        </p:nvSpPr>
        <p:spPr>
          <a:xfrm>
            <a:off x="897467" y="4747154"/>
            <a:ext cx="846667" cy="1159934"/>
          </a:xfrm>
          <a:prstGeom prst="chevron">
            <a:avLst/>
          </a:prstGeom>
          <a:solidFill>
            <a:srgbClr val="403D4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CBD1E7"/>
              </a:solidFill>
            </a:endParaRPr>
          </a:p>
        </p:txBody>
      </p:sp>
    </p:spTree>
    <p:extLst>
      <p:ext uri="{BB962C8B-B14F-4D97-AF65-F5344CB8AC3E}">
        <p14:creationId xmlns:p14="http://schemas.microsoft.com/office/powerpoint/2010/main" val="3018237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93965"/>
        </a:solidFill>
        <a:effectLst/>
      </p:bgPr>
    </p:bg>
    <p:spTree>
      <p:nvGrpSpPr>
        <p:cNvPr id="1" name="">
          <a:extLst>
            <a:ext uri="{FF2B5EF4-FFF2-40B4-BE49-F238E27FC236}">
              <a16:creationId xmlns:a16="http://schemas.microsoft.com/office/drawing/2014/main" id="{8A97F958-1DB6-7FC1-1CD1-B48A881F47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314F19-9823-BF8D-600A-E1A846187133}"/>
              </a:ext>
            </a:extLst>
          </p:cNvPr>
          <p:cNvSpPr>
            <a:spLocks noGrp="1"/>
          </p:cNvSpPr>
          <p:nvPr>
            <p:ph type="ctrTitle"/>
          </p:nvPr>
        </p:nvSpPr>
        <p:spPr>
          <a:xfrm>
            <a:off x="1193800" y="4495799"/>
            <a:ext cx="9144000" cy="1122363"/>
          </a:xfrm>
        </p:spPr>
        <p:txBody>
          <a:bodyPr>
            <a:normAutofit/>
          </a:bodyPr>
          <a:lstStyle/>
          <a:p>
            <a:pPr algn="l"/>
            <a:r>
              <a:rPr lang="en-US" sz="4400" b="1" dirty="0">
                <a:solidFill>
                  <a:schemeClr val="bg1"/>
                </a:solidFill>
                <a:latin typeface="Montserrat"/>
              </a:rPr>
              <a:t>Updates for 26-27</a:t>
            </a:r>
            <a:endParaRPr lang="en-US" dirty="0"/>
          </a:p>
        </p:txBody>
      </p:sp>
      <p:cxnSp>
        <p:nvCxnSpPr>
          <p:cNvPr id="3" name="Straight Arrow Connector 2">
            <a:extLst>
              <a:ext uri="{FF2B5EF4-FFF2-40B4-BE49-F238E27FC236}">
                <a16:creationId xmlns:a16="http://schemas.microsoft.com/office/drawing/2014/main" id="{A05D5275-4113-07D6-06E8-B0061AFBBE14}"/>
              </a:ext>
              <a:ext uri="{C183D7F6-B498-43B3-948B-1728B52AA6E4}">
                <adec:decorative xmlns:adec="http://schemas.microsoft.com/office/drawing/2017/decorative" val="1"/>
              </a:ext>
            </a:extLst>
          </p:cNvPr>
          <p:cNvCxnSpPr/>
          <p:nvPr/>
        </p:nvCxnSpPr>
        <p:spPr>
          <a:xfrm>
            <a:off x="1251546" y="5679939"/>
            <a:ext cx="1383322" cy="0"/>
          </a:xfrm>
          <a:prstGeom prst="straightConnector1">
            <a:avLst/>
          </a:prstGeom>
          <a:ln>
            <a:solidFill>
              <a:srgbClr val="CBD1E7"/>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567465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F01AF0-9422-B089-E62F-2B9775F7FC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5001CA7-D4A2-0554-5BEF-663211FA7F88}"/>
              </a:ext>
            </a:extLst>
          </p:cNvPr>
          <p:cNvSpPr>
            <a:spLocks noGrp="1"/>
          </p:cNvSpPr>
          <p:nvPr>
            <p:ph type="title"/>
          </p:nvPr>
        </p:nvSpPr>
        <p:spPr/>
        <p:txBody>
          <a:bodyPr>
            <a:normAutofit/>
          </a:bodyPr>
          <a:lstStyle/>
          <a:p>
            <a:r>
              <a:rPr lang="en-US" sz="3200" b="1" dirty="0">
                <a:solidFill>
                  <a:srgbClr val="293965"/>
                </a:solidFill>
                <a:latin typeface="Arial"/>
                <a:cs typeface="Arial"/>
              </a:rPr>
              <a:t>Race/Ethnicity Updates</a:t>
            </a:r>
            <a:endParaRPr lang="en-US" sz="3200" b="1" dirty="0">
              <a:latin typeface="Arial"/>
              <a:cs typeface="Arial"/>
            </a:endParaRPr>
          </a:p>
        </p:txBody>
      </p:sp>
      <p:sp>
        <p:nvSpPr>
          <p:cNvPr id="9" name="Content Placeholder 8">
            <a:extLst>
              <a:ext uri="{FF2B5EF4-FFF2-40B4-BE49-F238E27FC236}">
                <a16:creationId xmlns:a16="http://schemas.microsoft.com/office/drawing/2014/main" id="{8D30F3AA-5F1A-F666-3E3E-50089169B8DA}"/>
              </a:ext>
            </a:extLst>
          </p:cNvPr>
          <p:cNvSpPr>
            <a:spLocks noGrp="1"/>
          </p:cNvSpPr>
          <p:nvPr>
            <p:ph idx="1"/>
          </p:nvPr>
        </p:nvSpPr>
        <p:spPr>
          <a:xfrm>
            <a:off x="838200" y="1825625"/>
            <a:ext cx="4717774" cy="4351338"/>
          </a:xfrm>
        </p:spPr>
        <p:txBody>
          <a:bodyPr vert="horz" lIns="91440" tIns="45720" rIns="91440" bIns="45720" rtlCol="0" anchor="t">
            <a:normAutofit/>
          </a:bodyPr>
          <a:lstStyle/>
          <a:p>
            <a:pPr marL="0" indent="0">
              <a:buNone/>
            </a:pPr>
            <a:r>
              <a:rPr lang="en-US" sz="2000" b="1" dirty="0">
                <a:latin typeface="Arial"/>
                <a:cs typeface="Arial"/>
              </a:rPr>
              <a:t>In order to meet the requirements of SB5-050 and Federal Reporting requirements, CDE has added two new Race/Ethnicity fields as options to be selected for both Students and Staff.  These include:</a:t>
            </a:r>
          </a:p>
          <a:p>
            <a:pPr marL="0" indent="0">
              <a:buNone/>
            </a:pPr>
            <a:endParaRPr lang="en-US" sz="2000" dirty="0">
              <a:latin typeface="Arial"/>
              <a:cs typeface="Arial"/>
            </a:endParaRPr>
          </a:p>
          <a:p>
            <a:pPr lvl="2"/>
            <a:r>
              <a:rPr lang="en-US" sz="1600" b="1" dirty="0">
                <a:solidFill>
                  <a:srgbClr val="C00000"/>
                </a:solidFill>
                <a:latin typeface="Arial"/>
                <a:cs typeface="Arial"/>
              </a:rPr>
              <a:t>South Asian</a:t>
            </a:r>
          </a:p>
          <a:p>
            <a:pPr lvl="2"/>
            <a:r>
              <a:rPr lang="en-US" sz="1600" b="1" dirty="0">
                <a:solidFill>
                  <a:srgbClr val="C00000"/>
                </a:solidFill>
                <a:latin typeface="Arial"/>
                <a:cs typeface="Arial"/>
              </a:rPr>
              <a:t>Middle Eastern or North African</a:t>
            </a:r>
          </a:p>
          <a:p>
            <a:pPr marL="914400" lvl="2" indent="0">
              <a:buNone/>
            </a:pPr>
            <a:endParaRPr lang="en-US" sz="1600" b="1" dirty="0">
              <a:solidFill>
                <a:srgbClr val="C00000"/>
              </a:solidFill>
              <a:latin typeface="Arial"/>
              <a:cs typeface="Arial"/>
            </a:endParaRPr>
          </a:p>
          <a:p>
            <a:pPr marL="0" indent="0">
              <a:buNone/>
            </a:pPr>
            <a:r>
              <a:rPr lang="en-US" sz="2000" dirty="0">
                <a:latin typeface="Arial"/>
                <a:cs typeface="Arial"/>
              </a:rPr>
              <a:t>Ensure that all new and existing staff are reviewed in case they meet one of these new categories and update accordingly.</a:t>
            </a:r>
          </a:p>
        </p:txBody>
      </p:sp>
      <p:sp>
        <p:nvSpPr>
          <p:cNvPr id="14" name="Rectangle 13">
            <a:extLst>
              <a:ext uri="{FF2B5EF4-FFF2-40B4-BE49-F238E27FC236}">
                <a16:creationId xmlns:a16="http://schemas.microsoft.com/office/drawing/2014/main" id="{9165EF3C-BF50-63EC-3700-A4F80BC12727}"/>
              </a:ext>
              <a:ext uri="{C183D7F6-B498-43B3-948B-1728B52AA6E4}">
                <adec:decorative xmlns:adec="http://schemas.microsoft.com/office/drawing/2017/decorative" val="1"/>
              </a:ext>
            </a:extLst>
          </p:cNvPr>
          <p:cNvSpPr/>
          <p:nvPr/>
        </p:nvSpPr>
        <p:spPr>
          <a:xfrm>
            <a:off x="1" y="6573328"/>
            <a:ext cx="12192000" cy="284672"/>
          </a:xfrm>
          <a:prstGeom prst="rect">
            <a:avLst/>
          </a:prstGeom>
          <a:solidFill>
            <a:srgbClr val="CBD1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 name="Straight Connector 2">
            <a:extLst>
              <a:ext uri="{FF2B5EF4-FFF2-40B4-BE49-F238E27FC236}">
                <a16:creationId xmlns:a16="http://schemas.microsoft.com/office/drawing/2014/main" id="{3391F3E6-810E-5E9D-29EB-962A5F2D152D}"/>
              </a:ext>
              <a:ext uri="{C183D7F6-B498-43B3-948B-1728B52AA6E4}">
                <adec:decorative xmlns:adec="http://schemas.microsoft.com/office/drawing/2017/decorative" val="1"/>
              </a:ext>
            </a:extLst>
          </p:cNvPr>
          <p:cNvCxnSpPr>
            <a:cxnSpLocks/>
          </p:cNvCxnSpPr>
          <p:nvPr/>
        </p:nvCxnSpPr>
        <p:spPr>
          <a:xfrm>
            <a:off x="6096000" y="1825625"/>
            <a:ext cx="0" cy="3905080"/>
          </a:xfrm>
          <a:prstGeom prst="line">
            <a:avLst/>
          </a:prstGeom>
          <a:ln>
            <a:solidFill>
              <a:srgbClr val="B8C0DE"/>
            </a:solidFill>
          </a:ln>
        </p:spPr>
        <p:style>
          <a:lnRef idx="2">
            <a:schemeClr val="accent1"/>
          </a:lnRef>
          <a:fillRef idx="0">
            <a:schemeClr val="accent1"/>
          </a:fillRef>
          <a:effectRef idx="1">
            <a:schemeClr val="accent1"/>
          </a:effectRef>
          <a:fontRef idx="minor">
            <a:schemeClr val="tx1"/>
          </a:fontRef>
        </p:style>
      </p:cxnSp>
      <p:pic>
        <p:nvPicPr>
          <p:cNvPr id="4" name="Picture 3" descr="Image of changes to Race/Ethnicity from last year to this year.">
            <a:extLst>
              <a:ext uri="{FF2B5EF4-FFF2-40B4-BE49-F238E27FC236}">
                <a16:creationId xmlns:a16="http://schemas.microsoft.com/office/drawing/2014/main" id="{3F4A67D6-BA6E-8EAE-3C70-E2C764F3CA99}"/>
              </a:ext>
            </a:extLst>
          </p:cNvPr>
          <p:cNvPicPr>
            <a:picLocks noChangeAspect="1"/>
          </p:cNvPicPr>
          <p:nvPr/>
        </p:nvPicPr>
        <p:blipFill>
          <a:blip r:embed="rId3"/>
          <a:stretch>
            <a:fillRect/>
          </a:stretch>
        </p:blipFill>
        <p:spPr>
          <a:xfrm>
            <a:off x="6278217" y="2114841"/>
            <a:ext cx="5698434" cy="3205369"/>
          </a:xfrm>
          <a:prstGeom prst="rect">
            <a:avLst/>
          </a:prstGeom>
          <a:ln>
            <a:solidFill>
              <a:schemeClr val="accent1"/>
            </a:solidFill>
          </a:ln>
        </p:spPr>
      </p:pic>
    </p:spTree>
    <p:extLst>
      <p:ext uri="{BB962C8B-B14F-4D97-AF65-F5344CB8AC3E}">
        <p14:creationId xmlns:p14="http://schemas.microsoft.com/office/powerpoint/2010/main" val="26373040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325D34-D4EA-5B5A-2EE3-9016DF028A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1B891C8-3CB2-16ED-E4A7-00D2FEA32A83}"/>
              </a:ext>
            </a:extLst>
          </p:cNvPr>
          <p:cNvSpPr>
            <a:spLocks noGrp="1"/>
          </p:cNvSpPr>
          <p:nvPr>
            <p:ph type="title"/>
          </p:nvPr>
        </p:nvSpPr>
        <p:spPr/>
        <p:txBody>
          <a:bodyPr>
            <a:normAutofit/>
          </a:bodyPr>
          <a:lstStyle/>
          <a:p>
            <a:r>
              <a:rPr lang="en-US" sz="3200" b="1" dirty="0">
                <a:solidFill>
                  <a:srgbClr val="293965"/>
                </a:solidFill>
                <a:latin typeface="Arial"/>
                <a:cs typeface="Arial"/>
              </a:rPr>
              <a:t>Hispanic Student Race/Ethnicity Update</a:t>
            </a:r>
            <a:endParaRPr lang="en-US" sz="3200" b="1" dirty="0">
              <a:latin typeface="Arial"/>
              <a:cs typeface="Arial"/>
            </a:endParaRPr>
          </a:p>
        </p:txBody>
      </p:sp>
      <p:sp>
        <p:nvSpPr>
          <p:cNvPr id="9" name="Content Placeholder 8">
            <a:extLst>
              <a:ext uri="{FF2B5EF4-FFF2-40B4-BE49-F238E27FC236}">
                <a16:creationId xmlns:a16="http://schemas.microsoft.com/office/drawing/2014/main" id="{1168BB90-D9D9-AF48-85A1-A27AC289761E}"/>
              </a:ext>
            </a:extLst>
          </p:cNvPr>
          <p:cNvSpPr>
            <a:spLocks noGrp="1"/>
          </p:cNvSpPr>
          <p:nvPr>
            <p:ph idx="1"/>
          </p:nvPr>
        </p:nvSpPr>
        <p:spPr>
          <a:xfrm>
            <a:off x="1155939" y="1457863"/>
            <a:ext cx="9627080" cy="4021673"/>
          </a:xfrm>
        </p:spPr>
        <p:txBody>
          <a:bodyPr vert="horz" lIns="91440" tIns="45720" rIns="91440" bIns="45720" rtlCol="0" anchor="t">
            <a:normAutofit/>
          </a:bodyPr>
          <a:lstStyle/>
          <a:p>
            <a:pPr marL="0" indent="0">
              <a:buNone/>
            </a:pPr>
            <a:r>
              <a:rPr lang="en-US" sz="2000" dirty="0">
                <a:latin typeface="Arial"/>
                <a:cs typeface="Arial"/>
              </a:rPr>
              <a:t>Historically, schools have been required to add an additional Race when selecting the Hispanic/Latino Ethnicity.  This has changed for 26-27 moving forward. </a:t>
            </a:r>
          </a:p>
          <a:p>
            <a:pPr marL="0" indent="0">
              <a:buNone/>
            </a:pPr>
            <a:endParaRPr lang="en-US" sz="2000" dirty="0">
              <a:latin typeface="Arial"/>
              <a:cs typeface="Arial"/>
            </a:endParaRPr>
          </a:p>
          <a:p>
            <a:r>
              <a:rPr lang="en-US" sz="1600" dirty="0">
                <a:latin typeface="Arial"/>
                <a:cs typeface="Arial"/>
              </a:rPr>
              <a:t>The separate Ethnicity and Race fields are now combined into one Race/Ethnicity option, which Hispanic Latino is one of them.</a:t>
            </a:r>
          </a:p>
          <a:p>
            <a:r>
              <a:rPr lang="en-US" sz="1600" dirty="0">
                <a:latin typeface="Arial"/>
                <a:cs typeface="Arial"/>
              </a:rPr>
              <a:t>This can now be selected as a standalone or in conjunction with another Race/Ethnicity depending on the scenario.</a:t>
            </a:r>
          </a:p>
          <a:p>
            <a:r>
              <a:rPr lang="en-US" sz="1600" dirty="0">
                <a:latin typeface="Arial"/>
                <a:cs typeface="Arial"/>
              </a:rPr>
              <a:t>Ensure you are reviewing all staff and updating their Race/Ethnicity that best fits their personal background.</a:t>
            </a:r>
          </a:p>
          <a:p>
            <a:r>
              <a:rPr lang="en-US" sz="1600" dirty="0">
                <a:latin typeface="Arial"/>
                <a:cs typeface="Arial"/>
              </a:rPr>
              <a:t>All staff should have a 1 for “Yes” and a 0 for “No” in each field.  </a:t>
            </a:r>
          </a:p>
        </p:txBody>
      </p:sp>
      <p:sp>
        <p:nvSpPr>
          <p:cNvPr id="14" name="Rectangle 13">
            <a:extLst>
              <a:ext uri="{FF2B5EF4-FFF2-40B4-BE49-F238E27FC236}">
                <a16:creationId xmlns:a16="http://schemas.microsoft.com/office/drawing/2014/main" id="{D011D27C-986B-619C-ADB3-4288F952BF66}"/>
              </a:ext>
              <a:ext uri="{C183D7F6-B498-43B3-948B-1728B52AA6E4}">
                <adec:decorative xmlns:adec="http://schemas.microsoft.com/office/drawing/2017/decorative" val="1"/>
              </a:ext>
            </a:extLst>
          </p:cNvPr>
          <p:cNvSpPr/>
          <p:nvPr/>
        </p:nvSpPr>
        <p:spPr>
          <a:xfrm>
            <a:off x="1" y="6573328"/>
            <a:ext cx="12192000" cy="284672"/>
          </a:xfrm>
          <a:prstGeom prst="rect">
            <a:avLst/>
          </a:prstGeom>
          <a:solidFill>
            <a:srgbClr val="CBD1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Image of updates in the File Layout.&#10;">
            <a:extLst>
              <a:ext uri="{FF2B5EF4-FFF2-40B4-BE49-F238E27FC236}">
                <a16:creationId xmlns:a16="http://schemas.microsoft.com/office/drawing/2014/main" id="{B8AA4F4A-C9BB-A096-39CB-5E2A224FEFC4}"/>
              </a:ext>
            </a:extLst>
          </p:cNvPr>
          <p:cNvPicPr>
            <a:picLocks noChangeAspect="1"/>
          </p:cNvPicPr>
          <p:nvPr/>
        </p:nvPicPr>
        <p:blipFill>
          <a:blip r:embed="rId3"/>
          <a:stretch>
            <a:fillRect/>
          </a:stretch>
        </p:blipFill>
        <p:spPr>
          <a:xfrm>
            <a:off x="2504661" y="4648174"/>
            <a:ext cx="7370380" cy="1844701"/>
          </a:xfrm>
          <a:prstGeom prst="rect">
            <a:avLst/>
          </a:prstGeom>
        </p:spPr>
      </p:pic>
    </p:spTree>
    <p:extLst>
      <p:ext uri="{BB962C8B-B14F-4D97-AF65-F5344CB8AC3E}">
        <p14:creationId xmlns:p14="http://schemas.microsoft.com/office/powerpoint/2010/main" val="35717955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60E09-6251-A203-2D81-2E5D6C2ED043}"/>
              </a:ext>
            </a:extLst>
          </p:cNvPr>
          <p:cNvSpPr>
            <a:spLocks noGrp="1"/>
          </p:cNvSpPr>
          <p:nvPr>
            <p:ph type="title"/>
          </p:nvPr>
        </p:nvSpPr>
        <p:spPr/>
        <p:txBody>
          <a:bodyPr>
            <a:normAutofit/>
          </a:bodyPr>
          <a:lstStyle/>
          <a:p>
            <a:r>
              <a:rPr lang="en-US" sz="3200" b="1" dirty="0">
                <a:solidFill>
                  <a:srgbClr val="293965"/>
                </a:solidFill>
                <a:latin typeface="Arial"/>
                <a:cs typeface="Arial"/>
              </a:rPr>
              <a:t>October Count Pupil Count Vs December Count</a:t>
            </a:r>
            <a:endParaRPr lang="en-US" sz="3200" b="1" dirty="0">
              <a:latin typeface="Arial"/>
              <a:cs typeface="Arial"/>
            </a:endParaRPr>
          </a:p>
        </p:txBody>
      </p:sp>
      <p:sp>
        <p:nvSpPr>
          <p:cNvPr id="5" name="Rectangle 4">
            <a:extLst>
              <a:ext uri="{FF2B5EF4-FFF2-40B4-BE49-F238E27FC236}">
                <a16:creationId xmlns:a16="http://schemas.microsoft.com/office/drawing/2014/main" id="{9FF52DCD-9DB8-DF15-E9D8-54A2B31EAF83}"/>
              </a:ext>
              <a:ext uri="{C183D7F6-B498-43B3-948B-1728B52AA6E4}">
                <adec:decorative xmlns:adec="http://schemas.microsoft.com/office/drawing/2017/decorative" val="1"/>
              </a:ext>
            </a:extLst>
          </p:cNvPr>
          <p:cNvSpPr/>
          <p:nvPr/>
        </p:nvSpPr>
        <p:spPr>
          <a:xfrm>
            <a:off x="1" y="6573328"/>
            <a:ext cx="12192000" cy="284672"/>
          </a:xfrm>
          <a:prstGeom prst="rect">
            <a:avLst/>
          </a:prstGeom>
          <a:solidFill>
            <a:srgbClr val="455FA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8252157E-D3BB-340A-DFE8-6480707124C7}"/>
              </a:ext>
            </a:extLst>
          </p:cNvPr>
          <p:cNvSpPr txBox="1"/>
          <p:nvPr/>
        </p:nvSpPr>
        <p:spPr>
          <a:xfrm>
            <a:off x="1639019" y="1595887"/>
            <a:ext cx="9005978" cy="3970318"/>
          </a:xfrm>
          <a:prstGeom prst="rect">
            <a:avLst/>
          </a:prstGeom>
          <a:noFill/>
        </p:spPr>
        <p:txBody>
          <a:bodyPr wrap="square" rtlCol="0">
            <a:spAutoFit/>
          </a:bodyPr>
          <a:lstStyle/>
          <a:p>
            <a:r>
              <a:rPr lang="en-US" b="1" dirty="0">
                <a:latin typeface="Arial" panose="020B0604020202020204" pitchFamily="34" charset="0"/>
                <a:cs typeface="Arial" panose="020B0604020202020204" pitchFamily="34" charset="0"/>
              </a:rPr>
              <a:t>Funded Pupil Count Details and Differences</a:t>
            </a:r>
          </a:p>
          <a:p>
            <a:endParaRPr lang="en-US" b="1"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The Special Education Pupil Count included in the Total Program funding calculation along with the associated funds are separate and unrelated to the Special Education December Count funds that come from ECEA.</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Audits of CSI’s Special Education Pupil Count as it relates to the School Finance Formula, will not impact the organization’s Special Education December Count funding.</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Ensure that processes are in place to check all students coded with an accurate primary disability in October Count and ensure they are also included in December Count for cross collection consistency.</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There will be some students who are not included with a Disability on October Count but may have an active IEP by December Count.  This is due to the differences in days when the information is collected.</a:t>
            </a:r>
          </a:p>
        </p:txBody>
      </p:sp>
    </p:spTree>
    <p:extLst>
      <p:ext uri="{BB962C8B-B14F-4D97-AF65-F5344CB8AC3E}">
        <p14:creationId xmlns:p14="http://schemas.microsoft.com/office/powerpoint/2010/main" val="2908972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362CE-3797-582C-69B9-E00F12961E2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7E50B1B-1176-DEBA-81AE-150215064464}"/>
              </a:ext>
            </a:extLst>
          </p:cNvPr>
          <p:cNvSpPr>
            <a:spLocks noGrp="1"/>
          </p:cNvSpPr>
          <p:nvPr>
            <p:ph type="title"/>
          </p:nvPr>
        </p:nvSpPr>
        <p:spPr/>
        <p:txBody>
          <a:bodyPr>
            <a:normAutofit/>
          </a:bodyPr>
          <a:lstStyle/>
          <a:p>
            <a:r>
              <a:rPr lang="en-US" sz="3200" b="1" dirty="0">
                <a:solidFill>
                  <a:srgbClr val="293965"/>
                </a:solidFill>
                <a:latin typeface="Arial"/>
                <a:cs typeface="Arial"/>
              </a:rPr>
              <a:t>OC Funded Pupil Count Vs December Count (cont.)</a:t>
            </a:r>
            <a:endParaRPr lang="en-US" sz="3200" b="1" dirty="0">
              <a:latin typeface="Arial"/>
              <a:cs typeface="Arial"/>
            </a:endParaRPr>
          </a:p>
        </p:txBody>
      </p:sp>
      <p:sp>
        <p:nvSpPr>
          <p:cNvPr id="5" name="Rectangle 4">
            <a:extLst>
              <a:ext uri="{FF2B5EF4-FFF2-40B4-BE49-F238E27FC236}">
                <a16:creationId xmlns:a16="http://schemas.microsoft.com/office/drawing/2014/main" id="{EC5122CA-DB8E-B4CB-1EF5-01CCAF83987C}"/>
              </a:ext>
              <a:ext uri="{C183D7F6-B498-43B3-948B-1728B52AA6E4}">
                <adec:decorative xmlns:adec="http://schemas.microsoft.com/office/drawing/2017/decorative" val="1"/>
              </a:ext>
            </a:extLst>
          </p:cNvPr>
          <p:cNvSpPr/>
          <p:nvPr/>
        </p:nvSpPr>
        <p:spPr>
          <a:xfrm>
            <a:off x="1" y="6573328"/>
            <a:ext cx="12192000" cy="284672"/>
          </a:xfrm>
          <a:prstGeom prst="rect">
            <a:avLst/>
          </a:prstGeom>
          <a:solidFill>
            <a:srgbClr val="455FA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 name="Table 2">
            <a:extLst>
              <a:ext uri="{FF2B5EF4-FFF2-40B4-BE49-F238E27FC236}">
                <a16:creationId xmlns:a16="http://schemas.microsoft.com/office/drawing/2014/main" id="{AE3EC5F7-2BD5-2914-05F1-22F96E5375F8}"/>
              </a:ext>
            </a:extLst>
          </p:cNvPr>
          <p:cNvGraphicFramePr>
            <a:graphicFrameLocks noGrp="1"/>
          </p:cNvGraphicFramePr>
          <p:nvPr>
            <p:extLst>
              <p:ext uri="{D42A27DB-BD31-4B8C-83A1-F6EECF244321}">
                <p14:modId xmlns:p14="http://schemas.microsoft.com/office/powerpoint/2010/main" val="4120899287"/>
              </p:ext>
            </p:extLst>
          </p:nvPr>
        </p:nvGraphicFramePr>
        <p:xfrm>
          <a:off x="1259457" y="1945640"/>
          <a:ext cx="9445924" cy="2570480"/>
        </p:xfrm>
        <a:graphic>
          <a:graphicData uri="http://schemas.openxmlformats.org/drawingml/2006/table">
            <a:tbl>
              <a:tblPr firstRow="1" bandRow="1">
                <a:tableStyleId>{5C22544A-7EE6-4342-B048-85BDC9FD1C3A}</a:tableStyleId>
              </a:tblPr>
              <a:tblGrid>
                <a:gridCol w="4722962">
                  <a:extLst>
                    <a:ext uri="{9D8B030D-6E8A-4147-A177-3AD203B41FA5}">
                      <a16:colId xmlns:a16="http://schemas.microsoft.com/office/drawing/2014/main" val="197976082"/>
                    </a:ext>
                  </a:extLst>
                </a:gridCol>
                <a:gridCol w="4722962">
                  <a:extLst>
                    <a:ext uri="{9D8B030D-6E8A-4147-A177-3AD203B41FA5}">
                      <a16:colId xmlns:a16="http://schemas.microsoft.com/office/drawing/2014/main" val="238484983"/>
                    </a:ext>
                  </a:extLst>
                </a:gridCol>
              </a:tblGrid>
              <a:tr h="370840">
                <a:tc>
                  <a:txBody>
                    <a:bodyPr/>
                    <a:lstStyle/>
                    <a:p>
                      <a:r>
                        <a:rPr lang="en-US" dirty="0"/>
                        <a:t>OC Special Ed Funded Pupil Count</a:t>
                      </a:r>
                    </a:p>
                  </a:txBody>
                  <a:tcPr/>
                </a:tc>
                <a:tc>
                  <a:txBody>
                    <a:bodyPr/>
                    <a:lstStyle/>
                    <a:p>
                      <a:r>
                        <a:rPr lang="en-US" dirty="0"/>
                        <a:t>Special Education December Count</a:t>
                      </a:r>
                    </a:p>
                  </a:txBody>
                  <a:tcPr/>
                </a:tc>
                <a:extLst>
                  <a:ext uri="{0D108BD9-81ED-4DB2-BD59-A6C34878D82A}">
                    <a16:rowId xmlns:a16="http://schemas.microsoft.com/office/drawing/2014/main" val="932230101"/>
                  </a:ext>
                </a:extLst>
              </a:tr>
              <a:tr h="370840">
                <a:tc>
                  <a:txBody>
                    <a:bodyPr/>
                    <a:lstStyle/>
                    <a:p>
                      <a:r>
                        <a:rPr lang="en-US" dirty="0"/>
                        <a:t>Counted as of </a:t>
                      </a:r>
                      <a:r>
                        <a:rPr lang="en-US" b="1" dirty="0"/>
                        <a:t>October 1</a:t>
                      </a:r>
                      <a:r>
                        <a:rPr lang="en-US" b="1" baseline="30000" dirty="0"/>
                        <a:t>st</a:t>
                      </a:r>
                      <a:r>
                        <a:rPr lang="en-US" b="1" dirty="0"/>
                        <a:t>!</a:t>
                      </a:r>
                      <a:endParaRPr lang="en-US" dirty="0"/>
                    </a:p>
                  </a:txBody>
                  <a:tcPr/>
                </a:tc>
                <a:tc>
                  <a:txBody>
                    <a:bodyPr/>
                    <a:lstStyle/>
                    <a:p>
                      <a:r>
                        <a:rPr lang="en-US" dirty="0"/>
                        <a:t>Counted as of </a:t>
                      </a:r>
                      <a:r>
                        <a:rPr lang="en-US" b="1" dirty="0"/>
                        <a:t>December 1</a:t>
                      </a:r>
                      <a:r>
                        <a:rPr lang="en-US" b="1" baseline="30000" dirty="0"/>
                        <a:t>st</a:t>
                      </a:r>
                      <a:r>
                        <a:rPr lang="en-US" b="1" dirty="0"/>
                        <a:t>!</a:t>
                      </a:r>
                      <a:endParaRPr lang="en-US" dirty="0"/>
                    </a:p>
                  </a:txBody>
                  <a:tcPr/>
                </a:tc>
                <a:extLst>
                  <a:ext uri="{0D108BD9-81ED-4DB2-BD59-A6C34878D82A}">
                    <a16:rowId xmlns:a16="http://schemas.microsoft.com/office/drawing/2014/main" val="2632772209"/>
                  </a:ext>
                </a:extLst>
              </a:tr>
              <a:tr h="370840">
                <a:tc>
                  <a:txBody>
                    <a:bodyPr/>
                    <a:lstStyle/>
                    <a:p>
                      <a:r>
                        <a:rPr lang="en-US" dirty="0"/>
                        <a:t>Counts of students who have been identified as having a primary disability on Count Day and are eligible for per-pupil funding (PPR).</a:t>
                      </a:r>
                    </a:p>
                  </a:txBody>
                  <a:tcPr/>
                </a:tc>
                <a:tc>
                  <a:txBody>
                    <a:bodyPr/>
                    <a:lstStyle/>
                    <a:p>
                      <a:r>
                        <a:rPr lang="en-US" dirty="0"/>
                        <a:t>Counts of Students receiving Part B SPED services and the staff members who serve them.</a:t>
                      </a:r>
                    </a:p>
                  </a:txBody>
                  <a:tcPr/>
                </a:tc>
                <a:extLst>
                  <a:ext uri="{0D108BD9-81ED-4DB2-BD59-A6C34878D82A}">
                    <a16:rowId xmlns:a16="http://schemas.microsoft.com/office/drawing/2014/main" val="3950133172"/>
                  </a:ext>
                </a:extLst>
              </a:tr>
              <a:tr h="370840">
                <a:tc>
                  <a:txBody>
                    <a:bodyPr/>
                    <a:lstStyle/>
                    <a:p>
                      <a:r>
                        <a:rPr lang="en-US" dirty="0"/>
                        <a:t>One piece of the School Finance Funding Formula that helps determine the total program funding for each school/district.</a:t>
                      </a:r>
                    </a:p>
                  </a:txBody>
                  <a:tcPr/>
                </a:tc>
                <a:tc>
                  <a:txBody>
                    <a:bodyPr/>
                    <a:lstStyle/>
                    <a:p>
                      <a:r>
                        <a:rPr lang="en-US" dirty="0"/>
                        <a:t>Primarily determines state ECEA funding that helps provide services to students who qualify.</a:t>
                      </a:r>
                    </a:p>
                  </a:txBody>
                  <a:tcPr/>
                </a:tc>
                <a:extLst>
                  <a:ext uri="{0D108BD9-81ED-4DB2-BD59-A6C34878D82A}">
                    <a16:rowId xmlns:a16="http://schemas.microsoft.com/office/drawing/2014/main" val="2541554162"/>
                  </a:ext>
                </a:extLst>
              </a:tr>
            </a:tbl>
          </a:graphicData>
        </a:graphic>
      </p:graphicFrame>
    </p:spTree>
    <p:extLst>
      <p:ext uri="{BB962C8B-B14F-4D97-AF65-F5344CB8AC3E}">
        <p14:creationId xmlns:p14="http://schemas.microsoft.com/office/powerpoint/2010/main" val="34965029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293965"/>
        </a:solidFill>
        <a:effectLst/>
      </p:bgPr>
    </p:bg>
    <p:spTree>
      <p:nvGrpSpPr>
        <p:cNvPr id="1" name="">
          <a:extLst>
            <a:ext uri="{FF2B5EF4-FFF2-40B4-BE49-F238E27FC236}">
              <a16:creationId xmlns:a16="http://schemas.microsoft.com/office/drawing/2014/main" id="{34C34806-BB75-88DE-4F31-0353FF89CF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D1862B-A430-BCA3-0D10-469AC7A923B2}"/>
              </a:ext>
            </a:extLst>
          </p:cNvPr>
          <p:cNvSpPr>
            <a:spLocks noGrp="1"/>
          </p:cNvSpPr>
          <p:nvPr>
            <p:ph type="ctrTitle"/>
          </p:nvPr>
        </p:nvSpPr>
        <p:spPr>
          <a:xfrm>
            <a:off x="1193800" y="4495799"/>
            <a:ext cx="9144000" cy="1122363"/>
          </a:xfrm>
        </p:spPr>
        <p:txBody>
          <a:bodyPr>
            <a:normAutofit fontScale="90000"/>
          </a:bodyPr>
          <a:lstStyle/>
          <a:p>
            <a:pPr algn="l"/>
            <a:r>
              <a:rPr lang="en-US" sz="4400" b="1" dirty="0">
                <a:solidFill>
                  <a:schemeClr val="bg1"/>
                </a:solidFill>
                <a:latin typeface="Montserrat"/>
              </a:rPr>
              <a:t>Reminder: SPED Record Checker Tool</a:t>
            </a:r>
            <a:endParaRPr lang="en-US" dirty="0"/>
          </a:p>
        </p:txBody>
      </p:sp>
      <p:cxnSp>
        <p:nvCxnSpPr>
          <p:cNvPr id="3" name="Straight Arrow Connector 2">
            <a:extLst>
              <a:ext uri="{FF2B5EF4-FFF2-40B4-BE49-F238E27FC236}">
                <a16:creationId xmlns:a16="http://schemas.microsoft.com/office/drawing/2014/main" id="{A1DFF848-7905-3EB4-6A61-D369FE23FC41}"/>
              </a:ext>
              <a:ext uri="{C183D7F6-B498-43B3-948B-1728B52AA6E4}">
                <adec:decorative xmlns:adec="http://schemas.microsoft.com/office/drawing/2017/decorative" val="1"/>
              </a:ext>
            </a:extLst>
          </p:cNvPr>
          <p:cNvCxnSpPr/>
          <p:nvPr/>
        </p:nvCxnSpPr>
        <p:spPr>
          <a:xfrm>
            <a:off x="1251546" y="5679939"/>
            <a:ext cx="1383322" cy="0"/>
          </a:xfrm>
          <a:prstGeom prst="straightConnector1">
            <a:avLst/>
          </a:prstGeom>
          <a:ln>
            <a:solidFill>
              <a:srgbClr val="CBD1E7"/>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191370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2BF3D-F4FE-DEA4-AC06-81FA25EA42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BA01E2-4B32-4483-6BAA-24F84B433A69}"/>
              </a:ext>
            </a:extLst>
          </p:cNvPr>
          <p:cNvSpPr>
            <a:spLocks noGrp="1"/>
          </p:cNvSpPr>
          <p:nvPr>
            <p:ph type="title"/>
          </p:nvPr>
        </p:nvSpPr>
        <p:spPr/>
        <p:txBody>
          <a:bodyPr>
            <a:normAutofit/>
          </a:bodyPr>
          <a:lstStyle/>
          <a:p>
            <a:r>
              <a:rPr lang="en-US" sz="3200" b="1" dirty="0">
                <a:solidFill>
                  <a:srgbClr val="293965"/>
                </a:solidFill>
                <a:latin typeface="Arial"/>
                <a:cs typeface="Arial"/>
              </a:rPr>
              <a:t>Purpose of the Record Checker Tool</a:t>
            </a:r>
            <a:endParaRPr lang="en-US" sz="3200" b="1" dirty="0">
              <a:latin typeface="Arial"/>
              <a:cs typeface="Arial"/>
            </a:endParaRPr>
          </a:p>
        </p:txBody>
      </p:sp>
      <p:sp>
        <p:nvSpPr>
          <p:cNvPr id="5" name="Shape 125">
            <a:extLst>
              <a:ext uri="{FF2B5EF4-FFF2-40B4-BE49-F238E27FC236}">
                <a16:creationId xmlns:a16="http://schemas.microsoft.com/office/drawing/2014/main" id="{F62D5F59-6D6D-6FCF-E022-439F9DC88684}"/>
              </a:ext>
            </a:extLst>
          </p:cNvPr>
          <p:cNvSpPr txBox="1">
            <a:spLocks noGrp="1"/>
          </p:cNvSpPr>
          <p:nvPr>
            <p:ph idx="1"/>
          </p:nvPr>
        </p:nvSpPr>
        <p:spPr>
          <a:xfrm>
            <a:off x="1426465" y="1577617"/>
            <a:ext cx="3456431" cy="4351338"/>
          </a:xfrm>
          <a:prstGeom prst="rect">
            <a:avLst/>
          </a:prstGeom>
        </p:spPr>
        <p:txBody>
          <a:bodyPr spcFirstLastPara="1" vert="horz" wrap="square" lIns="68569" tIns="68569" rIns="68569" bIns="68569" rtlCol="0" anchor="t" anchorCtr="0">
            <a:noAutofit/>
          </a:bodyPr>
          <a:lstStyle/>
          <a:p>
            <a:pPr marL="285750" indent="-285750">
              <a:buFont typeface="Arial" panose="020B0604020202020204" pitchFamily="34" charset="0"/>
              <a:buChar char="•"/>
            </a:pPr>
            <a:r>
              <a:rPr lang="en-US" sz="2000" b="0" dirty="0">
                <a:solidFill>
                  <a:schemeClr val="tx1"/>
                </a:solidFill>
                <a:latin typeface="Arial" panose="020B0604020202020204" pitchFamily="34" charset="0"/>
                <a:cs typeface="Arial" panose="020B0604020202020204" pitchFamily="34" charset="0"/>
              </a:rPr>
              <a:t>Identify and correct errors prior to submittal</a:t>
            </a:r>
          </a:p>
          <a:p>
            <a:pPr marL="285750" indent="-285750">
              <a:buFont typeface="Arial" panose="020B0604020202020204" pitchFamily="34" charset="0"/>
              <a:buChar char="•"/>
            </a:pPr>
            <a:r>
              <a:rPr lang="en-US" sz="2000" strike="noStrike" dirty="0">
                <a:solidFill>
                  <a:schemeClr val="tx1"/>
                </a:solidFill>
                <a:latin typeface="Arial" panose="020B0604020202020204" pitchFamily="34" charset="0"/>
                <a:cs typeface="Arial" panose="020B0604020202020204" pitchFamily="34" charset="0"/>
              </a:rPr>
              <a:t>Fewer </a:t>
            </a:r>
            <a:r>
              <a:rPr lang="en-US" sz="2000" dirty="0">
                <a:solidFill>
                  <a:schemeClr val="tx1"/>
                </a:solidFill>
                <a:latin typeface="Arial" panose="020B0604020202020204" pitchFamily="34" charset="0"/>
                <a:cs typeface="Arial" panose="020B0604020202020204" pitchFamily="34" charset="0"/>
              </a:rPr>
              <a:t>errors received upon initial submittal</a:t>
            </a:r>
            <a:endParaRPr lang="en-US" sz="2000" baseline="0" dirty="0">
              <a:solidFill>
                <a:schemeClr val="tx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baseline="0" dirty="0">
                <a:solidFill>
                  <a:schemeClr val="tx1"/>
                </a:solidFill>
                <a:latin typeface="Arial" panose="020B0604020202020204" pitchFamily="34" charset="0"/>
                <a:cs typeface="Arial" panose="020B0604020202020204" pitchFamily="34" charset="0"/>
              </a:rPr>
              <a:t>Fewer submissions to get to error clearance</a:t>
            </a:r>
          </a:p>
          <a:p>
            <a:pPr marL="285750" indent="-285750">
              <a:buFont typeface="Arial" panose="020B0604020202020204" pitchFamily="34" charset="0"/>
              <a:buChar char="•"/>
            </a:pPr>
            <a:r>
              <a:rPr lang="en-US" sz="2000" baseline="0" dirty="0">
                <a:solidFill>
                  <a:schemeClr val="tx1"/>
                </a:solidFill>
                <a:latin typeface="Arial" panose="020B0604020202020204" pitchFamily="34" charset="0"/>
                <a:cs typeface="Arial" panose="020B0604020202020204" pitchFamily="34" charset="0"/>
              </a:rPr>
              <a:t>Collection errors cleared earlier in the process</a:t>
            </a:r>
          </a:p>
          <a:p>
            <a:pPr marL="285750" indent="-285750">
              <a:buFont typeface="Arial" panose="020B0604020202020204" pitchFamily="34" charset="0"/>
              <a:buChar char="•"/>
            </a:pPr>
            <a:endParaRPr lang="en-US" sz="2000" baseline="0" dirty="0">
              <a:solidFill>
                <a:srgbClr val="677480"/>
              </a:solidFill>
              <a:latin typeface="Arial" panose="020B0604020202020204" pitchFamily="34" charset="0"/>
              <a:cs typeface="Arial" panose="020B0604020202020204" pitchFamily="34" charset="0"/>
            </a:endParaRPr>
          </a:p>
          <a:p>
            <a:pPr marL="28575" indent="0">
              <a:buNone/>
            </a:pPr>
            <a:endParaRPr lang="en-US" sz="2000" b="1" dirty="0">
              <a:solidFill>
                <a:schemeClr val="tx1"/>
              </a:solidFill>
              <a:latin typeface="Arial" panose="020B0604020202020204" pitchFamily="34" charset="0"/>
              <a:cs typeface="Arial" panose="020B0604020202020204" pitchFamily="34" charset="0"/>
            </a:endParaRPr>
          </a:p>
          <a:p>
            <a:pPr marL="28575" indent="0">
              <a:buNone/>
            </a:pPr>
            <a:endParaRPr lang="en-US" sz="2000" b="1" dirty="0">
              <a:solidFill>
                <a:schemeClr val="tx1"/>
              </a:solidFill>
              <a:latin typeface="Arial" panose="020B0604020202020204" pitchFamily="34" charset="0"/>
              <a:cs typeface="Arial" panose="020B0604020202020204" pitchFamily="34" charset="0"/>
            </a:endParaRPr>
          </a:p>
        </p:txBody>
      </p:sp>
      <p:pic>
        <p:nvPicPr>
          <p:cNvPr id="10" name="Picture 9" descr="Record checker instructions tab.">
            <a:extLst>
              <a:ext uri="{FF2B5EF4-FFF2-40B4-BE49-F238E27FC236}">
                <a16:creationId xmlns:a16="http://schemas.microsoft.com/office/drawing/2014/main" id="{63C63056-BCB5-16B0-C919-6B577418B4B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36208" y="1895908"/>
            <a:ext cx="4012113" cy="3200502"/>
          </a:xfrm>
          <a:prstGeom prst="rect">
            <a:avLst/>
          </a:prstGeom>
          <a:ln>
            <a:solidFill>
              <a:schemeClr val="accent1"/>
            </a:solidFill>
          </a:ln>
        </p:spPr>
      </p:pic>
      <p:sp>
        <p:nvSpPr>
          <p:cNvPr id="7" name="TextBox 6">
            <a:extLst>
              <a:ext uri="{FF2B5EF4-FFF2-40B4-BE49-F238E27FC236}">
                <a16:creationId xmlns:a16="http://schemas.microsoft.com/office/drawing/2014/main" id="{E14FBBAF-E2CC-6D01-10FC-44EF827DCE56}"/>
              </a:ext>
            </a:extLst>
          </p:cNvPr>
          <p:cNvSpPr txBox="1"/>
          <p:nvPr/>
        </p:nvSpPr>
        <p:spPr>
          <a:xfrm>
            <a:off x="291266" y="5977130"/>
            <a:ext cx="10593621" cy="307777"/>
          </a:xfrm>
          <a:prstGeom prst="rect">
            <a:avLst/>
          </a:prstGeom>
          <a:noFill/>
        </p:spPr>
        <p:txBody>
          <a:bodyPr wrap="square" rtlCol="0">
            <a:spAutoFit/>
          </a:bodyPr>
          <a:lstStyle/>
          <a:p>
            <a:r>
              <a:rPr lang="en-US" sz="1400" dirty="0">
                <a:latin typeface="Arial" panose="020B0604020202020204" pitchFamily="34" charset="0"/>
                <a:cs typeface="Arial" panose="020B0604020202020204" pitchFamily="34" charset="0"/>
              </a:rPr>
              <a:t>For more details and information, see the </a:t>
            </a:r>
            <a:r>
              <a:rPr lang="en-US" sz="1400" dirty="0">
                <a:latin typeface="Arial" panose="020B0604020202020204" pitchFamily="34" charset="0"/>
                <a:cs typeface="Arial" panose="020B0604020202020204" pitchFamily="34" charset="0"/>
                <a:hlinkClick r:id="rId4"/>
              </a:rPr>
              <a:t>Record Checker Instructions </a:t>
            </a:r>
            <a:r>
              <a:rPr lang="en-US" sz="1400" dirty="0">
                <a:latin typeface="Arial" panose="020B0604020202020204" pitchFamily="34" charset="0"/>
                <a:cs typeface="Arial" panose="020B0604020202020204" pitchFamily="34" charset="0"/>
              </a:rPr>
              <a:t>and </a:t>
            </a:r>
            <a:r>
              <a:rPr lang="en-US" sz="1400" dirty="0">
                <a:latin typeface="Arial" panose="020B0604020202020204" pitchFamily="34" charset="0"/>
                <a:cs typeface="Arial" panose="020B0604020202020204" pitchFamily="34" charset="0"/>
                <a:hlinkClick r:id="rId5"/>
              </a:rPr>
              <a:t>Template Tool</a:t>
            </a:r>
            <a:endParaRPr lang="en-US" sz="1400" dirty="0">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07566068-4B4A-E872-C381-D0A33FFD4352}"/>
              </a:ext>
              <a:ext uri="{C183D7F6-B498-43B3-948B-1728B52AA6E4}">
                <adec:decorative xmlns:adec="http://schemas.microsoft.com/office/drawing/2017/decorative" val="1"/>
              </a:ext>
            </a:extLst>
          </p:cNvPr>
          <p:cNvSpPr/>
          <p:nvPr/>
        </p:nvSpPr>
        <p:spPr>
          <a:xfrm>
            <a:off x="1" y="6573328"/>
            <a:ext cx="12192000" cy="284672"/>
          </a:xfrm>
          <a:prstGeom prst="rect">
            <a:avLst/>
          </a:prstGeom>
          <a:solidFill>
            <a:srgbClr val="CBD1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787357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22B1F-BD08-8F1A-4A7C-A07E797F51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EE05A3-4015-EFC1-D0F9-2E2DC071B272}"/>
              </a:ext>
            </a:extLst>
          </p:cNvPr>
          <p:cNvSpPr>
            <a:spLocks noGrp="1"/>
          </p:cNvSpPr>
          <p:nvPr>
            <p:ph type="title"/>
          </p:nvPr>
        </p:nvSpPr>
        <p:spPr/>
        <p:txBody>
          <a:bodyPr>
            <a:normAutofit/>
          </a:bodyPr>
          <a:lstStyle/>
          <a:p>
            <a:r>
              <a:rPr lang="en-US" sz="3200" b="1" dirty="0">
                <a:solidFill>
                  <a:srgbClr val="293965"/>
                </a:solidFill>
                <a:latin typeface="Arial"/>
                <a:cs typeface="Arial"/>
              </a:rPr>
              <a:t>SPED Record Checker Tool</a:t>
            </a:r>
            <a:endParaRPr lang="en-US" sz="3200" b="1" dirty="0">
              <a:latin typeface="Arial"/>
              <a:cs typeface="Arial"/>
            </a:endParaRPr>
          </a:p>
        </p:txBody>
      </p:sp>
      <p:sp>
        <p:nvSpPr>
          <p:cNvPr id="14" name="Rectangle 13">
            <a:extLst>
              <a:ext uri="{FF2B5EF4-FFF2-40B4-BE49-F238E27FC236}">
                <a16:creationId xmlns:a16="http://schemas.microsoft.com/office/drawing/2014/main" id="{15071D76-6224-1C39-5F99-1075465B0F25}"/>
              </a:ext>
              <a:ext uri="{C183D7F6-B498-43B3-948B-1728B52AA6E4}">
                <adec:decorative xmlns:adec="http://schemas.microsoft.com/office/drawing/2017/decorative" val="1"/>
              </a:ext>
            </a:extLst>
          </p:cNvPr>
          <p:cNvSpPr/>
          <p:nvPr/>
        </p:nvSpPr>
        <p:spPr>
          <a:xfrm>
            <a:off x="1" y="6573328"/>
            <a:ext cx="12192000" cy="284672"/>
          </a:xfrm>
          <a:prstGeom prst="rect">
            <a:avLst/>
          </a:prstGeom>
          <a:solidFill>
            <a:srgbClr val="CBD1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Arrow Connector 4">
            <a:extLst>
              <a:ext uri="{FF2B5EF4-FFF2-40B4-BE49-F238E27FC236}">
                <a16:creationId xmlns:a16="http://schemas.microsoft.com/office/drawing/2014/main" id="{5270E2A1-1EF1-6A21-0BB6-68C677685932}"/>
              </a:ext>
              <a:ext uri="{C183D7F6-B498-43B3-948B-1728B52AA6E4}">
                <adec:decorative xmlns:adec="http://schemas.microsoft.com/office/drawing/2017/decorative" val="1"/>
              </a:ext>
            </a:extLst>
          </p:cNvPr>
          <p:cNvCxnSpPr/>
          <p:nvPr/>
        </p:nvCxnSpPr>
        <p:spPr>
          <a:xfrm>
            <a:off x="5580993" y="2612911"/>
            <a:ext cx="378373" cy="0"/>
          </a:xfrm>
          <a:prstGeom prst="straightConnector1">
            <a:avLst/>
          </a:prstGeom>
          <a:ln w="50800">
            <a:solidFill>
              <a:srgbClr val="C63F28"/>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FD290F9A-1A93-5737-1335-C7B64FE7B096}"/>
              </a:ext>
              <a:ext uri="{C183D7F6-B498-43B3-948B-1728B52AA6E4}">
                <adec:decorative xmlns:adec="http://schemas.microsoft.com/office/drawing/2017/decorative" val="1"/>
              </a:ext>
            </a:extLst>
          </p:cNvPr>
          <p:cNvCxnSpPr/>
          <p:nvPr/>
        </p:nvCxnSpPr>
        <p:spPr>
          <a:xfrm>
            <a:off x="5580994" y="5151512"/>
            <a:ext cx="378373" cy="0"/>
          </a:xfrm>
          <a:prstGeom prst="straightConnector1">
            <a:avLst/>
          </a:prstGeom>
          <a:ln w="50800">
            <a:solidFill>
              <a:srgbClr val="C63F28"/>
            </a:solidFill>
            <a:tailEnd type="triangle"/>
          </a:ln>
        </p:spPr>
        <p:style>
          <a:lnRef idx="1">
            <a:schemeClr val="accent1"/>
          </a:lnRef>
          <a:fillRef idx="0">
            <a:schemeClr val="accent1"/>
          </a:fillRef>
          <a:effectRef idx="0">
            <a:schemeClr val="accent1"/>
          </a:effectRef>
          <a:fontRef idx="minor">
            <a:schemeClr val="tx1"/>
          </a:fontRef>
        </p:style>
      </p:cxnSp>
      <p:pic>
        <p:nvPicPr>
          <p:cNvPr id="7" name="Picture 6" descr="Raw SP Data tab on the record checker tool.">
            <a:extLst>
              <a:ext uri="{FF2B5EF4-FFF2-40B4-BE49-F238E27FC236}">
                <a16:creationId xmlns:a16="http://schemas.microsoft.com/office/drawing/2014/main" id="{8A87E14E-1588-B283-7C0C-3B4861983A5A}"/>
              </a:ext>
            </a:extLst>
          </p:cNvPr>
          <p:cNvPicPr>
            <a:picLocks noChangeAspect="1"/>
          </p:cNvPicPr>
          <p:nvPr/>
        </p:nvPicPr>
        <p:blipFill>
          <a:blip r:embed="rId3" cstate="print">
            <a:extLst>
              <a:ext uri="{28A0092B-C50C-407E-A947-70E740481C1C}">
                <a14:useLocalDpi xmlns:a14="http://schemas.microsoft.com/office/drawing/2010/main" val="0"/>
              </a:ext>
            </a:extLst>
          </a:blip>
          <a:srcRect t="15582"/>
          <a:stretch>
            <a:fillRect/>
          </a:stretch>
        </p:blipFill>
        <p:spPr>
          <a:xfrm>
            <a:off x="1851751" y="1528912"/>
            <a:ext cx="3592606" cy="2167995"/>
          </a:xfrm>
          <a:prstGeom prst="rect">
            <a:avLst/>
          </a:prstGeom>
          <a:ln>
            <a:solidFill>
              <a:schemeClr val="tx1"/>
            </a:solidFill>
          </a:ln>
        </p:spPr>
      </p:pic>
      <p:pic>
        <p:nvPicPr>
          <p:cNvPr id="8" name="Picture 7" descr="Image of SP Checks tab after data has been pasted into the raw tab">
            <a:extLst>
              <a:ext uri="{FF2B5EF4-FFF2-40B4-BE49-F238E27FC236}">
                <a16:creationId xmlns:a16="http://schemas.microsoft.com/office/drawing/2014/main" id="{0ADA1B74-5C5C-2ECB-A140-3326ABB9E60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6000" y="1923580"/>
            <a:ext cx="3836277" cy="1378662"/>
          </a:xfrm>
          <a:prstGeom prst="rect">
            <a:avLst/>
          </a:prstGeom>
          <a:ln>
            <a:solidFill>
              <a:schemeClr val="tx1"/>
            </a:solidFill>
          </a:ln>
        </p:spPr>
      </p:pic>
      <p:pic>
        <p:nvPicPr>
          <p:cNvPr id="10" name="Picture 9" descr="Screenshot of Raw SA file tab.">
            <a:extLst>
              <a:ext uri="{FF2B5EF4-FFF2-40B4-BE49-F238E27FC236}">
                <a16:creationId xmlns:a16="http://schemas.microsoft.com/office/drawing/2014/main" id="{8E7B11E9-CAB7-8476-7860-D712B76A8617}"/>
              </a:ext>
            </a:extLst>
          </p:cNvPr>
          <p:cNvPicPr>
            <a:picLocks noChangeAspect="1"/>
          </p:cNvPicPr>
          <p:nvPr/>
        </p:nvPicPr>
        <p:blipFill>
          <a:blip r:embed="rId5" cstate="print">
            <a:extLst>
              <a:ext uri="{28A0092B-C50C-407E-A947-70E740481C1C}">
                <a14:useLocalDpi xmlns:a14="http://schemas.microsoft.com/office/drawing/2010/main" val="0"/>
              </a:ext>
            </a:extLst>
          </a:blip>
          <a:srcRect t="6688"/>
          <a:stretch>
            <a:fillRect/>
          </a:stretch>
        </p:blipFill>
        <p:spPr>
          <a:xfrm>
            <a:off x="1851751" y="4019229"/>
            <a:ext cx="3592606" cy="2337474"/>
          </a:xfrm>
          <a:prstGeom prst="rect">
            <a:avLst/>
          </a:prstGeom>
          <a:ln>
            <a:solidFill>
              <a:schemeClr val="tx1"/>
            </a:solidFill>
          </a:ln>
        </p:spPr>
      </p:pic>
      <p:pic>
        <p:nvPicPr>
          <p:cNvPr id="11" name="Picture 10" descr="Image of SA Checks tab with data in it.">
            <a:extLst>
              <a:ext uri="{FF2B5EF4-FFF2-40B4-BE49-F238E27FC236}">
                <a16:creationId xmlns:a16="http://schemas.microsoft.com/office/drawing/2014/main" id="{065776A9-388B-3A2C-2D70-E769B97BAE2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96000" y="4360020"/>
            <a:ext cx="3836277" cy="1655893"/>
          </a:xfrm>
          <a:prstGeom prst="rect">
            <a:avLst/>
          </a:prstGeom>
          <a:ln>
            <a:solidFill>
              <a:schemeClr val="tx1"/>
            </a:solidFill>
          </a:ln>
        </p:spPr>
      </p:pic>
    </p:spTree>
    <p:extLst>
      <p:ext uri="{BB962C8B-B14F-4D97-AF65-F5344CB8AC3E}">
        <p14:creationId xmlns:p14="http://schemas.microsoft.com/office/powerpoint/2010/main" val="31949830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293965"/>
        </a:solidFill>
        <a:effectLst/>
      </p:bgPr>
    </p:bg>
    <p:spTree>
      <p:nvGrpSpPr>
        <p:cNvPr id="1" name="">
          <a:extLst>
            <a:ext uri="{FF2B5EF4-FFF2-40B4-BE49-F238E27FC236}">
              <a16:creationId xmlns:a16="http://schemas.microsoft.com/office/drawing/2014/main" id="{9354A7EC-4679-E911-DF95-016769D0E3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70C2EB-D804-6030-C00E-172516F7543C}"/>
              </a:ext>
            </a:extLst>
          </p:cNvPr>
          <p:cNvSpPr>
            <a:spLocks noGrp="1"/>
          </p:cNvSpPr>
          <p:nvPr>
            <p:ph type="ctrTitle"/>
          </p:nvPr>
        </p:nvSpPr>
        <p:spPr>
          <a:xfrm>
            <a:off x="1193800" y="4495799"/>
            <a:ext cx="9144000" cy="1122363"/>
          </a:xfrm>
        </p:spPr>
        <p:txBody>
          <a:bodyPr>
            <a:normAutofit/>
          </a:bodyPr>
          <a:lstStyle/>
          <a:p>
            <a:pPr algn="l"/>
            <a:r>
              <a:rPr lang="en-US" sz="4400" b="1" dirty="0">
                <a:solidFill>
                  <a:schemeClr val="bg1"/>
                </a:solidFill>
                <a:latin typeface="Montserrat"/>
              </a:rPr>
              <a:t>Timelines and Deadlines</a:t>
            </a:r>
            <a:endParaRPr lang="en-US" dirty="0"/>
          </a:p>
        </p:txBody>
      </p:sp>
      <p:cxnSp>
        <p:nvCxnSpPr>
          <p:cNvPr id="3" name="Straight Arrow Connector 2">
            <a:extLst>
              <a:ext uri="{FF2B5EF4-FFF2-40B4-BE49-F238E27FC236}">
                <a16:creationId xmlns:a16="http://schemas.microsoft.com/office/drawing/2014/main" id="{DCA006B7-BB08-E886-7009-B57899BEEDED}"/>
              </a:ext>
              <a:ext uri="{C183D7F6-B498-43B3-948B-1728B52AA6E4}">
                <adec:decorative xmlns:adec="http://schemas.microsoft.com/office/drawing/2017/decorative" val="1"/>
              </a:ext>
            </a:extLst>
          </p:cNvPr>
          <p:cNvCxnSpPr/>
          <p:nvPr/>
        </p:nvCxnSpPr>
        <p:spPr>
          <a:xfrm>
            <a:off x="1251546" y="5679939"/>
            <a:ext cx="1383322" cy="0"/>
          </a:xfrm>
          <a:prstGeom prst="straightConnector1">
            <a:avLst/>
          </a:prstGeom>
          <a:ln>
            <a:solidFill>
              <a:srgbClr val="CBD1E7"/>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032322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B0E605-A532-ECE4-C43B-788EB0A8F0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80C164-9D8C-B554-FF6C-B4C2C18C5744}"/>
              </a:ext>
            </a:extLst>
          </p:cNvPr>
          <p:cNvSpPr>
            <a:spLocks noGrp="1"/>
          </p:cNvSpPr>
          <p:nvPr>
            <p:ph type="title"/>
          </p:nvPr>
        </p:nvSpPr>
        <p:spPr/>
        <p:txBody>
          <a:bodyPr>
            <a:normAutofit/>
          </a:bodyPr>
          <a:lstStyle/>
          <a:p>
            <a:r>
              <a:rPr lang="en-US" sz="3200" b="1" dirty="0">
                <a:solidFill>
                  <a:srgbClr val="293965"/>
                </a:solidFill>
                <a:latin typeface="Arial"/>
                <a:cs typeface="Arial"/>
              </a:rPr>
              <a:t>December Count Collection Timelines and Deadlines</a:t>
            </a:r>
            <a:endParaRPr lang="en-US" sz="3200" b="1" dirty="0">
              <a:latin typeface="Arial"/>
              <a:cs typeface="Arial"/>
            </a:endParaRPr>
          </a:p>
        </p:txBody>
      </p:sp>
      <p:sp>
        <p:nvSpPr>
          <p:cNvPr id="14" name="Rectangle 13">
            <a:extLst>
              <a:ext uri="{FF2B5EF4-FFF2-40B4-BE49-F238E27FC236}">
                <a16:creationId xmlns:a16="http://schemas.microsoft.com/office/drawing/2014/main" id="{C3B6AC06-A778-4347-69AD-C0EA7D67D3A6}"/>
              </a:ext>
              <a:ext uri="{C183D7F6-B498-43B3-948B-1728B52AA6E4}">
                <adec:decorative xmlns:adec="http://schemas.microsoft.com/office/drawing/2017/decorative" val="1"/>
              </a:ext>
            </a:extLst>
          </p:cNvPr>
          <p:cNvSpPr/>
          <p:nvPr/>
        </p:nvSpPr>
        <p:spPr>
          <a:xfrm>
            <a:off x="1" y="6573328"/>
            <a:ext cx="12192000" cy="284672"/>
          </a:xfrm>
          <a:prstGeom prst="rect">
            <a:avLst/>
          </a:prstGeom>
          <a:solidFill>
            <a:srgbClr val="CBD1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able 5">
            <a:extLst>
              <a:ext uri="{FF2B5EF4-FFF2-40B4-BE49-F238E27FC236}">
                <a16:creationId xmlns:a16="http://schemas.microsoft.com/office/drawing/2014/main" id="{2CD3CAC4-658B-AF95-03F6-E212F94D0234}"/>
              </a:ext>
            </a:extLst>
          </p:cNvPr>
          <p:cNvGraphicFramePr>
            <a:graphicFrameLocks noGrp="1"/>
          </p:cNvGraphicFramePr>
          <p:nvPr>
            <p:extLst>
              <p:ext uri="{D42A27DB-BD31-4B8C-83A1-F6EECF244321}">
                <p14:modId xmlns:p14="http://schemas.microsoft.com/office/powerpoint/2010/main" val="1933506589"/>
              </p:ext>
            </p:extLst>
          </p:nvPr>
        </p:nvGraphicFramePr>
        <p:xfrm>
          <a:off x="1775443" y="1690688"/>
          <a:ext cx="7605600" cy="3568407"/>
        </p:xfrm>
        <a:graphic>
          <a:graphicData uri="http://schemas.openxmlformats.org/drawingml/2006/table">
            <a:tbl>
              <a:tblPr firstRow="1" bandRow="1">
                <a:tableStyleId>{5C22544A-7EE6-4342-B048-85BDC9FD1C3A}</a:tableStyleId>
              </a:tblPr>
              <a:tblGrid>
                <a:gridCol w="1592454">
                  <a:extLst>
                    <a:ext uri="{9D8B030D-6E8A-4147-A177-3AD203B41FA5}">
                      <a16:colId xmlns:a16="http://schemas.microsoft.com/office/drawing/2014/main" val="20000"/>
                    </a:ext>
                  </a:extLst>
                </a:gridCol>
                <a:gridCol w="6013146">
                  <a:extLst>
                    <a:ext uri="{9D8B030D-6E8A-4147-A177-3AD203B41FA5}">
                      <a16:colId xmlns:a16="http://schemas.microsoft.com/office/drawing/2014/main" val="20001"/>
                    </a:ext>
                  </a:extLst>
                </a:gridCol>
              </a:tblGrid>
              <a:tr h="389369">
                <a:tc>
                  <a:txBody>
                    <a:bodyPr/>
                    <a:lstStyle/>
                    <a:p>
                      <a:r>
                        <a:rPr lang="en-US" sz="1800" dirty="0">
                          <a:solidFill>
                            <a:schemeClr val="bg1"/>
                          </a:solidFill>
                          <a:latin typeface="Arial" panose="020B0604020202020204" pitchFamily="34" charset="0"/>
                          <a:cs typeface="Arial" panose="020B0604020202020204" pitchFamily="34" charset="0"/>
                        </a:rPr>
                        <a:t>Deadline</a:t>
                      </a:r>
                    </a:p>
                  </a:txBody>
                  <a:tcPr marL="68580" marR="68580" marT="34290" marB="34290"/>
                </a:tc>
                <a:tc>
                  <a:txBody>
                    <a:bodyPr/>
                    <a:lstStyle/>
                    <a:p>
                      <a:r>
                        <a:rPr lang="en-US" sz="1800" dirty="0">
                          <a:solidFill>
                            <a:schemeClr val="bg1"/>
                          </a:solidFill>
                          <a:latin typeface="Arial" panose="020B0604020202020204" pitchFamily="34" charset="0"/>
                          <a:cs typeface="Arial" panose="020B0604020202020204" pitchFamily="34" charset="0"/>
                        </a:rPr>
                        <a:t>Task</a:t>
                      </a:r>
                    </a:p>
                  </a:txBody>
                  <a:tcPr marL="68580" marR="68580" marT="34290" marB="34290"/>
                </a:tc>
                <a:extLst>
                  <a:ext uri="{0D108BD9-81ED-4DB2-BD59-A6C34878D82A}">
                    <a16:rowId xmlns:a16="http://schemas.microsoft.com/office/drawing/2014/main" val="10000"/>
                  </a:ext>
                </a:extLst>
              </a:tr>
              <a:tr h="389369">
                <a:tc>
                  <a:txBody>
                    <a:bodyPr/>
                    <a:lstStyle/>
                    <a:p>
                      <a:r>
                        <a:rPr lang="en-US" sz="1800" dirty="0">
                          <a:solidFill>
                            <a:schemeClr val="tx1">
                              <a:lumMod val="75000"/>
                            </a:schemeClr>
                          </a:solidFill>
                          <a:latin typeface="Arial" panose="020B0604020202020204" pitchFamily="34" charset="0"/>
                          <a:cs typeface="Arial" panose="020B0604020202020204" pitchFamily="34" charset="0"/>
                        </a:rPr>
                        <a:t>11/10/2026</a:t>
                      </a:r>
                    </a:p>
                  </a:txBody>
                  <a:tcPr marL="68580" marR="68580" marT="34290" marB="3429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tx1">
                              <a:lumMod val="75000"/>
                            </a:schemeClr>
                          </a:solidFill>
                          <a:latin typeface="Arial" panose="020B0604020202020204" pitchFamily="34" charset="0"/>
                          <a:cs typeface="Arial" panose="020B0604020202020204" pitchFamily="34" charset="0"/>
                        </a:rPr>
                        <a:t>Submit initial files (Child and Participation Files</a:t>
                      </a:r>
                      <a:r>
                        <a:rPr lang="en-US" sz="1800" baseline="0" dirty="0">
                          <a:solidFill>
                            <a:schemeClr val="tx1">
                              <a:lumMod val="75000"/>
                            </a:schemeClr>
                          </a:solidFill>
                          <a:latin typeface="Arial" panose="020B0604020202020204" pitchFamily="34" charset="0"/>
                          <a:cs typeface="Arial" panose="020B0604020202020204" pitchFamily="34" charset="0"/>
                        </a:rPr>
                        <a:t>)</a:t>
                      </a:r>
                      <a:endParaRPr lang="en-US" sz="1800" dirty="0">
                        <a:solidFill>
                          <a:schemeClr val="tx1">
                            <a:lumMod val="75000"/>
                          </a:schemeClr>
                        </a:solidFill>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10001"/>
                  </a:ext>
                </a:extLst>
              </a:tr>
              <a:tr h="864080">
                <a:tc>
                  <a:txBody>
                    <a:bodyPr/>
                    <a:lstStyle/>
                    <a:p>
                      <a:r>
                        <a:rPr lang="en-US" sz="1800" dirty="0">
                          <a:solidFill>
                            <a:schemeClr val="tx1">
                              <a:lumMod val="75000"/>
                            </a:schemeClr>
                          </a:solidFill>
                          <a:latin typeface="Arial" panose="020B0604020202020204" pitchFamily="34" charset="0"/>
                          <a:cs typeface="Arial" panose="020B0604020202020204" pitchFamily="34" charset="0"/>
                        </a:rPr>
                        <a:t>12/09/2026</a:t>
                      </a:r>
                    </a:p>
                  </a:txBody>
                  <a:tcPr marL="68580" marR="68580" marT="34290" marB="3429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tx1">
                              <a:lumMod val="75000"/>
                            </a:schemeClr>
                          </a:solidFill>
                          <a:latin typeface="Arial" panose="020B0604020202020204" pitchFamily="34" charset="0"/>
                          <a:cs typeface="Arial" panose="020B0604020202020204" pitchFamily="34" charset="0"/>
                        </a:rPr>
                        <a:t>Schools must have</a:t>
                      </a:r>
                      <a:r>
                        <a:rPr lang="en-US" sz="1800" baseline="0" dirty="0">
                          <a:solidFill>
                            <a:schemeClr val="tx1">
                              <a:lumMod val="75000"/>
                            </a:schemeClr>
                          </a:solidFill>
                          <a:latin typeface="Arial" panose="020B0604020202020204" pitchFamily="34" charset="0"/>
                          <a:cs typeface="Arial" panose="020B0604020202020204" pitchFamily="34" charset="0"/>
                        </a:rPr>
                        <a:t> all  </a:t>
                      </a:r>
                      <a:r>
                        <a:rPr lang="en-US" sz="1800" dirty="0">
                          <a:solidFill>
                            <a:schemeClr val="tx1">
                              <a:lumMod val="75000"/>
                            </a:schemeClr>
                          </a:solidFill>
                          <a:latin typeface="Arial" panose="020B0604020202020204" pitchFamily="34" charset="0"/>
                          <a:cs typeface="Arial" panose="020B0604020202020204" pitchFamily="34" charset="0"/>
                        </a:rPr>
                        <a:t>Level 1 (Staff Profile/Staff Assignment) errors  </a:t>
                      </a:r>
                      <a:r>
                        <a:rPr lang="en-US" sz="1800" b="1" u="sng" dirty="0">
                          <a:solidFill>
                            <a:schemeClr val="tx1">
                              <a:lumMod val="75000"/>
                            </a:schemeClr>
                          </a:solidFill>
                          <a:latin typeface="Arial" panose="020B0604020202020204" pitchFamily="34" charset="0"/>
                          <a:cs typeface="Arial" panose="020B0604020202020204" pitchFamily="34" charset="0"/>
                        </a:rPr>
                        <a:t>cleared</a:t>
                      </a:r>
                    </a:p>
                    <a:p>
                      <a:endParaRPr lang="en-US" sz="1800" b="0" u="none" dirty="0">
                        <a:solidFill>
                          <a:schemeClr val="tx1">
                            <a:lumMod val="75000"/>
                          </a:schemeClr>
                        </a:solidFill>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10003"/>
                  </a:ext>
                </a:extLst>
              </a:tr>
              <a:tr h="864080">
                <a:tc>
                  <a:txBody>
                    <a:bodyPr/>
                    <a:lstStyle/>
                    <a:p>
                      <a:r>
                        <a:rPr lang="en-US" sz="1800" dirty="0">
                          <a:solidFill>
                            <a:schemeClr val="tx1">
                              <a:lumMod val="75000"/>
                            </a:schemeClr>
                          </a:solidFill>
                          <a:latin typeface="Arial" panose="020B0604020202020204" pitchFamily="34" charset="0"/>
                          <a:cs typeface="Arial" panose="020B0604020202020204" pitchFamily="34" charset="0"/>
                        </a:rPr>
                        <a:t>01/13/2027</a:t>
                      </a:r>
                    </a:p>
                  </a:txBody>
                  <a:tcPr marL="68580" marR="68580" marT="34290" marB="3429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tx1">
                              <a:lumMod val="75000"/>
                            </a:schemeClr>
                          </a:solidFill>
                          <a:latin typeface="Arial" panose="020B0604020202020204" pitchFamily="34" charset="0"/>
                          <a:cs typeface="Arial" panose="020B0604020202020204" pitchFamily="34" charset="0"/>
                        </a:rPr>
                        <a:t>Schools must have</a:t>
                      </a:r>
                      <a:r>
                        <a:rPr lang="en-US" sz="1800" baseline="0" dirty="0">
                          <a:solidFill>
                            <a:schemeClr val="tx1">
                              <a:lumMod val="75000"/>
                            </a:schemeClr>
                          </a:solidFill>
                          <a:latin typeface="Arial" panose="020B0604020202020204" pitchFamily="34" charset="0"/>
                          <a:cs typeface="Arial" panose="020B0604020202020204" pitchFamily="34" charset="0"/>
                        </a:rPr>
                        <a:t> all  </a:t>
                      </a:r>
                      <a:r>
                        <a:rPr lang="en-US" sz="1800" dirty="0">
                          <a:solidFill>
                            <a:schemeClr val="tx1">
                              <a:lumMod val="75000"/>
                            </a:schemeClr>
                          </a:solidFill>
                          <a:latin typeface="Arial" panose="020B0604020202020204" pitchFamily="34" charset="0"/>
                          <a:cs typeface="Arial" panose="020B0604020202020204" pitchFamily="34" charset="0"/>
                        </a:rPr>
                        <a:t>Level 2 (December Count and SPED Staff for HR)  errors  </a:t>
                      </a:r>
                      <a:r>
                        <a:rPr lang="en-US" sz="1800" b="1" u="sng" dirty="0">
                          <a:solidFill>
                            <a:schemeClr val="tx1">
                              <a:lumMod val="75000"/>
                            </a:schemeClr>
                          </a:solidFill>
                          <a:latin typeface="Arial" panose="020B0604020202020204" pitchFamily="34" charset="0"/>
                          <a:cs typeface="Arial" panose="020B0604020202020204" pitchFamily="34" charset="0"/>
                        </a:rPr>
                        <a:t>cleared</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lumMod val="75000"/>
                          </a:schemeClr>
                        </a:solidFill>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10005"/>
                  </a:ext>
                </a:extLst>
              </a:tr>
              <a:tr h="389369">
                <a:tc>
                  <a:txBody>
                    <a:bodyPr/>
                    <a:lstStyle/>
                    <a:p>
                      <a:r>
                        <a:rPr lang="en-US" sz="1800" dirty="0">
                          <a:solidFill>
                            <a:schemeClr val="tx1">
                              <a:lumMod val="75000"/>
                            </a:schemeClr>
                          </a:solidFill>
                          <a:latin typeface="Arial" panose="020B0604020202020204" pitchFamily="34" charset="0"/>
                          <a:cs typeface="Arial" panose="020B0604020202020204" pitchFamily="34" charset="0"/>
                        </a:rPr>
                        <a:t>Upon</a:t>
                      </a:r>
                      <a:r>
                        <a:rPr lang="en-US" sz="1800" baseline="0" dirty="0">
                          <a:solidFill>
                            <a:schemeClr val="tx1">
                              <a:lumMod val="75000"/>
                            </a:schemeClr>
                          </a:solidFill>
                          <a:latin typeface="Arial" panose="020B0604020202020204" pitchFamily="34" charset="0"/>
                          <a:cs typeface="Arial" panose="020B0604020202020204" pitchFamily="34" charset="0"/>
                        </a:rPr>
                        <a:t> Error Clearance</a:t>
                      </a:r>
                      <a:endParaRPr lang="en-US" sz="1800" dirty="0">
                        <a:solidFill>
                          <a:schemeClr val="tx1">
                            <a:lumMod val="75000"/>
                          </a:schemeClr>
                        </a:solidFill>
                        <a:latin typeface="Arial" panose="020B0604020202020204" pitchFamily="34" charset="0"/>
                        <a:cs typeface="Arial" panose="020B0604020202020204" pitchFamily="34" charset="0"/>
                      </a:endParaRPr>
                    </a:p>
                  </a:txBody>
                  <a:tcPr marL="68580" marR="68580" marT="34290" marB="34290"/>
                </a:tc>
                <a:tc>
                  <a:txBody>
                    <a:bodyPr/>
                    <a:lstStyle/>
                    <a:p>
                      <a:r>
                        <a:rPr lang="en-US" sz="1800" dirty="0">
                          <a:solidFill>
                            <a:schemeClr val="tx1">
                              <a:lumMod val="75000"/>
                            </a:schemeClr>
                          </a:solidFill>
                          <a:latin typeface="Arial" panose="020B0604020202020204" pitchFamily="34" charset="0"/>
                          <a:cs typeface="Arial" panose="020B0604020202020204" pitchFamily="34" charset="0"/>
                        </a:rPr>
                        <a:t>CSI will provide Data Summary Reports to schools</a:t>
                      </a:r>
                    </a:p>
                  </a:txBody>
                  <a:tcPr marL="68580" marR="68580" marT="34290" marB="34290"/>
                </a:tc>
                <a:extLst>
                  <a:ext uri="{0D108BD9-81ED-4DB2-BD59-A6C34878D82A}">
                    <a16:rowId xmlns:a16="http://schemas.microsoft.com/office/drawing/2014/main" val="10006"/>
                  </a:ext>
                </a:extLst>
              </a:tr>
              <a:tr h="389369">
                <a:tc>
                  <a:txBody>
                    <a:bodyPr/>
                    <a:lstStyle/>
                    <a:p>
                      <a:r>
                        <a:rPr lang="en-US" sz="1800" dirty="0">
                          <a:solidFill>
                            <a:schemeClr val="tx1">
                              <a:lumMod val="75000"/>
                            </a:schemeClr>
                          </a:solidFill>
                          <a:latin typeface="Arial" panose="020B0604020202020204" pitchFamily="34" charset="0"/>
                          <a:cs typeface="Arial" panose="020B0604020202020204" pitchFamily="34" charset="0"/>
                        </a:rPr>
                        <a:t>1/26/2027**</a:t>
                      </a:r>
                    </a:p>
                  </a:txBody>
                  <a:tcPr marL="68580" marR="68580" marT="34290" marB="34290"/>
                </a:tc>
                <a:tc>
                  <a:txBody>
                    <a:bodyPr/>
                    <a:lstStyle/>
                    <a:p>
                      <a:r>
                        <a:rPr lang="en-US" sz="1800" dirty="0">
                          <a:solidFill>
                            <a:schemeClr val="tx1">
                              <a:lumMod val="75000"/>
                            </a:schemeClr>
                          </a:solidFill>
                          <a:latin typeface="Arial" panose="020B0604020202020204" pitchFamily="34" charset="0"/>
                          <a:cs typeface="Arial" panose="020B0604020202020204" pitchFamily="34" charset="0"/>
                        </a:rPr>
                        <a:t>Submit Signed Certification Agreements </a:t>
                      </a:r>
                      <a:r>
                        <a:rPr lang="en-US" sz="1800" baseline="0" dirty="0">
                          <a:solidFill>
                            <a:schemeClr val="tx1">
                              <a:lumMod val="75000"/>
                            </a:schemeClr>
                          </a:solidFill>
                          <a:latin typeface="Arial" panose="020B0604020202020204" pitchFamily="34" charset="0"/>
                          <a:cs typeface="Arial" panose="020B0604020202020204" pitchFamily="34" charset="0"/>
                        </a:rPr>
                        <a:t>to CSI</a:t>
                      </a:r>
                      <a:endParaRPr lang="en-US" sz="1800" dirty="0">
                        <a:solidFill>
                          <a:schemeClr val="tx1">
                            <a:lumMod val="75000"/>
                          </a:schemeClr>
                        </a:solidFill>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10007"/>
                  </a:ext>
                </a:extLst>
              </a:tr>
            </a:tbl>
          </a:graphicData>
        </a:graphic>
      </p:graphicFrame>
      <p:sp>
        <p:nvSpPr>
          <p:cNvPr id="8" name="Rectangle 7">
            <a:extLst>
              <a:ext uri="{FF2B5EF4-FFF2-40B4-BE49-F238E27FC236}">
                <a16:creationId xmlns:a16="http://schemas.microsoft.com/office/drawing/2014/main" id="{6C9A261A-EC3A-CC15-F478-D2184709961A}"/>
              </a:ext>
            </a:extLst>
          </p:cNvPr>
          <p:cNvSpPr/>
          <p:nvPr/>
        </p:nvSpPr>
        <p:spPr>
          <a:xfrm>
            <a:off x="1880815" y="5408380"/>
            <a:ext cx="6080359" cy="507831"/>
          </a:xfrm>
          <a:prstGeom prst="rect">
            <a:avLst/>
          </a:prstGeom>
        </p:spPr>
        <p:txBody>
          <a:bodyPr wrap="square">
            <a:spAutoFit/>
          </a:bodyPr>
          <a:lstStyle/>
          <a:p>
            <a:r>
              <a:rPr lang="en-US" sz="1350" dirty="0">
                <a:latin typeface="Arial" panose="020B0604020202020204" pitchFamily="34" charset="0"/>
                <a:cs typeface="Arial" panose="020B0604020202020204" pitchFamily="34" charset="0"/>
              </a:rPr>
              <a:t>*Dependent upon </a:t>
            </a:r>
            <a:r>
              <a:rPr lang="en-US" sz="1350" u="sng" dirty="0">
                <a:latin typeface="Arial" panose="020B0604020202020204" pitchFamily="34" charset="0"/>
                <a:cs typeface="Arial" panose="020B0604020202020204" pitchFamily="34" charset="0"/>
              </a:rPr>
              <a:t>all</a:t>
            </a:r>
            <a:r>
              <a:rPr lang="en-US" sz="1350" dirty="0">
                <a:latin typeface="Arial" panose="020B0604020202020204" pitchFamily="34" charset="0"/>
                <a:cs typeface="Arial" panose="020B0604020202020204" pitchFamily="34" charset="0"/>
              </a:rPr>
              <a:t> schools clearing errors by specified deadlines</a:t>
            </a:r>
          </a:p>
          <a:p>
            <a:r>
              <a:rPr lang="en-US" sz="1350" dirty="0">
                <a:latin typeface="Arial" panose="020B0604020202020204" pitchFamily="34" charset="0"/>
                <a:cs typeface="Arial" panose="020B0604020202020204" pitchFamily="34" charset="0"/>
              </a:rPr>
              <a:t>**Any requests for changes must be received by CSI on or before </a:t>
            </a:r>
            <a:r>
              <a:rPr lang="en-US" sz="1350" b="1" dirty="0">
                <a:latin typeface="Arial" panose="020B0604020202020204" pitchFamily="34" charset="0"/>
                <a:cs typeface="Arial" panose="020B0604020202020204" pitchFamily="34" charset="0"/>
              </a:rPr>
              <a:t>1/22/2027</a:t>
            </a:r>
          </a:p>
        </p:txBody>
      </p:sp>
    </p:spTree>
    <p:extLst>
      <p:ext uri="{BB962C8B-B14F-4D97-AF65-F5344CB8AC3E}">
        <p14:creationId xmlns:p14="http://schemas.microsoft.com/office/powerpoint/2010/main" val="33529820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E9374-86AB-7AF8-13B9-CA6D6483AD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2E65F7-BC7C-73DB-1500-85D0B2B729E3}"/>
              </a:ext>
            </a:extLst>
          </p:cNvPr>
          <p:cNvSpPr>
            <a:spLocks noGrp="1"/>
          </p:cNvSpPr>
          <p:nvPr>
            <p:ph type="title"/>
          </p:nvPr>
        </p:nvSpPr>
        <p:spPr>
          <a:xfrm>
            <a:off x="2417700" y="612475"/>
            <a:ext cx="6462600" cy="805175"/>
          </a:xfrm>
        </p:spPr>
        <p:txBody>
          <a:bodyPr>
            <a:normAutofit fontScale="90000"/>
          </a:bodyPr>
          <a:lstStyle/>
          <a:p>
            <a:r>
              <a:rPr lang="en-US" altLang="en-US" dirty="0">
                <a:solidFill>
                  <a:schemeClr val="tx1"/>
                </a:solidFill>
                <a:latin typeface="Arial" panose="020B0604020202020204" pitchFamily="34" charset="0"/>
                <a:cs typeface="Arial" panose="020B0604020202020204" pitchFamily="34" charset="0"/>
              </a:rPr>
              <a:t>Mid-Point Timelines and Deadlines</a:t>
            </a:r>
            <a:endParaRPr lang="en-US" dirty="0">
              <a:solidFill>
                <a:schemeClr val="tx1"/>
              </a:solidFill>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8D6C9DEA-DE7D-C413-234C-4F20D5C2FCF6}"/>
              </a:ext>
            </a:extLst>
          </p:cNvPr>
          <p:cNvSpPr/>
          <p:nvPr/>
        </p:nvSpPr>
        <p:spPr>
          <a:xfrm>
            <a:off x="2705935" y="1964288"/>
            <a:ext cx="6080359" cy="3116238"/>
          </a:xfrm>
          <a:prstGeom prst="rect">
            <a:avLst/>
          </a:prstGeom>
        </p:spPr>
        <p:txBody>
          <a:bodyPr wrap="square">
            <a:spAutoFit/>
          </a:bodyPr>
          <a:lstStyle/>
          <a:p>
            <a:pPr defTabSz="685800"/>
            <a:r>
              <a:rPr lang="en-US" sz="1600" dirty="0">
                <a:solidFill>
                  <a:prstClr val="black"/>
                </a:solidFill>
                <a:latin typeface="Arial" panose="020B0604020202020204" pitchFamily="34" charset="0"/>
                <a:cs typeface="Arial" panose="020B0604020202020204" pitchFamily="34" charset="0"/>
              </a:rPr>
              <a:t>To avoid both the logjam that occurs and processing delays on deadline days, we are asking schools clear </a:t>
            </a:r>
            <a:r>
              <a:rPr lang="en-US" sz="1600" u="sng" dirty="0">
                <a:solidFill>
                  <a:prstClr val="black"/>
                </a:solidFill>
                <a:latin typeface="Arial" panose="020B0604020202020204" pitchFamily="34" charset="0"/>
                <a:cs typeface="Arial" panose="020B0604020202020204" pitchFamily="34" charset="0"/>
              </a:rPr>
              <a:t>at least half of their errors by the below dates</a:t>
            </a:r>
            <a:r>
              <a:rPr lang="en-US" sz="1600" dirty="0">
                <a:solidFill>
                  <a:prstClr val="black"/>
                </a:solidFill>
                <a:latin typeface="Arial" panose="020B0604020202020204" pitchFamily="34" charset="0"/>
                <a:cs typeface="Arial" panose="020B0604020202020204" pitchFamily="34" charset="0"/>
              </a:rPr>
              <a:t>.  These are typically the halfway point between each deadline.</a:t>
            </a:r>
          </a:p>
          <a:p>
            <a:pPr defTabSz="685800"/>
            <a:endParaRPr lang="en-US" sz="1350" b="1" dirty="0">
              <a:solidFill>
                <a:prstClr val="black"/>
              </a:solidFill>
              <a:latin typeface="Arial" panose="020B0604020202020204" pitchFamily="34" charset="0"/>
              <a:cs typeface="Arial" panose="020B0604020202020204" pitchFamily="34" charset="0"/>
            </a:endParaRPr>
          </a:p>
          <a:p>
            <a:pPr defTabSz="685800"/>
            <a:endParaRPr lang="en-US" sz="1350" b="1" dirty="0">
              <a:solidFill>
                <a:prstClr val="black"/>
              </a:solidFill>
              <a:latin typeface="Arial" panose="020B0604020202020204" pitchFamily="34" charset="0"/>
              <a:cs typeface="Arial" panose="020B0604020202020204" pitchFamily="34" charset="0"/>
            </a:endParaRPr>
          </a:p>
          <a:p>
            <a:pPr defTabSz="685800"/>
            <a:endParaRPr lang="en-US" sz="1350" b="1" dirty="0">
              <a:solidFill>
                <a:prstClr val="black"/>
              </a:solidFill>
              <a:latin typeface="Arial" panose="020B0604020202020204" pitchFamily="34" charset="0"/>
              <a:cs typeface="Arial" panose="020B0604020202020204" pitchFamily="34" charset="0"/>
            </a:endParaRPr>
          </a:p>
          <a:p>
            <a:pPr marL="742950" lvl="1" indent="-285750" defTabSz="685800">
              <a:buFont typeface="Arial" panose="020B0604020202020204" pitchFamily="34" charset="0"/>
              <a:buChar char="•"/>
            </a:pPr>
            <a:r>
              <a:rPr lang="en-US" sz="2000" b="1" dirty="0">
                <a:solidFill>
                  <a:prstClr val="black"/>
                </a:solidFill>
                <a:latin typeface="Arial" panose="020B0604020202020204" pitchFamily="34" charset="0"/>
                <a:cs typeface="Arial" panose="020B0604020202020204" pitchFamily="34" charset="0"/>
              </a:rPr>
              <a:t>Level 1 Mid Point Deadline: 11/30/2026</a:t>
            </a:r>
          </a:p>
          <a:p>
            <a:pPr marL="742950" lvl="1" indent="-285750" defTabSz="685800">
              <a:buFont typeface="Arial" panose="020B0604020202020204" pitchFamily="34" charset="0"/>
              <a:buChar char="•"/>
            </a:pPr>
            <a:r>
              <a:rPr lang="en-US" sz="2000" b="1" dirty="0">
                <a:solidFill>
                  <a:prstClr val="black"/>
                </a:solidFill>
                <a:latin typeface="Arial" panose="020B0604020202020204" pitchFamily="34" charset="0"/>
                <a:cs typeface="Arial" panose="020B0604020202020204" pitchFamily="34" charset="0"/>
              </a:rPr>
              <a:t>Level 2 Mid-Point Deadline: 12/30/2026</a:t>
            </a:r>
          </a:p>
          <a:p>
            <a:pPr lvl="1" defTabSz="685800"/>
            <a:endParaRPr lang="en-US" sz="2000" b="1" dirty="0">
              <a:solidFill>
                <a:prstClr val="black"/>
              </a:solidFill>
              <a:latin typeface="Arial" panose="020B0604020202020204" pitchFamily="34" charset="0"/>
              <a:cs typeface="Arial" panose="020B0604020202020204" pitchFamily="34" charset="0"/>
            </a:endParaRPr>
          </a:p>
          <a:p>
            <a:pPr defTabSz="685800"/>
            <a:r>
              <a:rPr lang="en-US" sz="1600" dirty="0">
                <a:solidFill>
                  <a:prstClr val="black"/>
                </a:solidFill>
                <a:latin typeface="Arial" panose="020B0604020202020204" pitchFamily="34" charset="0"/>
                <a:cs typeface="Arial" panose="020B0604020202020204" pitchFamily="34" charset="0"/>
              </a:rPr>
              <a:t>This is strongly recommended for the current 26-27 DC collection but will be required in future collections and years.</a:t>
            </a:r>
            <a:endParaRPr lang="en-US" dirty="0">
              <a:solidFill>
                <a:prstClr val="black"/>
              </a:solidFill>
              <a:latin typeface="Arial" panose="020B0604020202020204" pitchFamily="34" charset="0"/>
              <a:cs typeface="Arial" panose="020B0604020202020204" pitchFamily="34" charset="0"/>
            </a:endParaRPr>
          </a:p>
        </p:txBody>
      </p:sp>
      <p:pic>
        <p:nvPicPr>
          <p:cNvPr id="2050" name="Picture 2">
            <a:extLst>
              <a:ext uri="{FF2B5EF4-FFF2-40B4-BE49-F238E27FC236}">
                <a16:creationId xmlns:a16="http://schemas.microsoft.com/office/drawing/2014/main" id="{3F9A0165-0A8C-7446-9D1E-289815B7101E}"/>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67788" y="1348988"/>
            <a:ext cx="1055513" cy="1055513"/>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27345441-B791-A041-5F41-9BC1616E0D4A}"/>
              </a:ext>
              <a:ext uri="{C183D7F6-B498-43B3-948B-1728B52AA6E4}">
                <adec:decorative xmlns:adec="http://schemas.microsoft.com/office/drawing/2017/decorative" val="1"/>
              </a:ext>
            </a:extLst>
          </p:cNvPr>
          <p:cNvSpPr>
            <a:spLocks noGrp="1"/>
          </p:cNvSpPr>
          <p:nvPr>
            <p:ph type="sldNum" idx="12"/>
          </p:nvPr>
        </p:nvSpPr>
        <p:spPr/>
        <p:txBody>
          <a:bodyPr/>
          <a:lstStyle/>
          <a:p>
            <a:pPr defTabSz="685800"/>
            <a:fld id="{00000000-1234-1234-1234-123412341234}" type="slidenum">
              <a:rPr lang="en">
                <a:solidFill>
                  <a:prstClr val="black">
                    <a:tint val="75000"/>
                  </a:prstClr>
                </a:solidFill>
                <a:latin typeface="Calibri" panose="020F0502020204030204"/>
              </a:rPr>
              <a:pPr defTabSz="685800"/>
              <a:t>13</a:t>
            </a:fld>
            <a:endParaRPr lang="en" dirty="0">
              <a:solidFill>
                <a:prstClr val="black">
                  <a:tint val="75000"/>
                </a:prstClr>
              </a:solidFill>
              <a:latin typeface="Calibri" panose="020F0502020204030204"/>
            </a:endParaRPr>
          </a:p>
        </p:txBody>
      </p:sp>
    </p:spTree>
    <p:extLst>
      <p:ext uri="{BB962C8B-B14F-4D97-AF65-F5344CB8AC3E}">
        <p14:creationId xmlns:p14="http://schemas.microsoft.com/office/powerpoint/2010/main" val="18051413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293965"/>
        </a:solidFill>
        <a:effectLst/>
      </p:bgPr>
    </p:bg>
    <p:spTree>
      <p:nvGrpSpPr>
        <p:cNvPr id="1" name="">
          <a:extLst>
            <a:ext uri="{FF2B5EF4-FFF2-40B4-BE49-F238E27FC236}">
              <a16:creationId xmlns:a16="http://schemas.microsoft.com/office/drawing/2014/main" id="{2F6FE42D-5BAE-33E3-24FD-3619ECA9546A}"/>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28E82E77-FD31-2561-D744-03C3F5731EC1}"/>
              </a:ext>
            </a:extLst>
          </p:cNvPr>
          <p:cNvSpPr txBox="1">
            <a:spLocks noGrp="1"/>
          </p:cNvSpPr>
          <p:nvPr>
            <p:ph type="title" idx="4294967295"/>
          </p:nvPr>
        </p:nvSpPr>
        <p:spPr>
          <a:xfrm>
            <a:off x="2869791" y="2446113"/>
            <a:ext cx="6452419" cy="138499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defTabSz="914400">
              <a:lnSpc>
                <a:spcPct val="100000"/>
              </a:lnSpc>
              <a:spcBef>
                <a:spcPts val="0"/>
              </a:spcBef>
              <a:defRPr/>
            </a:pPr>
            <a:r>
              <a:rPr lang="en-US" sz="2800" dirty="0">
                <a:solidFill>
                  <a:schemeClr val="bg1"/>
                </a:solidFill>
                <a:latin typeface="Arial" panose="020B0604020202020204" pitchFamily="34" charset="0"/>
                <a:ea typeface="+mn-ea"/>
                <a:cs typeface="Arial" panose="020B0604020202020204" pitchFamily="34" charset="0"/>
              </a:rPr>
              <a:t>Thank you for Reviewing this Training</a:t>
            </a:r>
          </a:p>
          <a:p>
            <a:pPr defTabSz="914400">
              <a:lnSpc>
                <a:spcPct val="100000"/>
              </a:lnSpc>
              <a:spcBef>
                <a:spcPts val="0"/>
              </a:spcBef>
              <a:defRPr/>
            </a:pPr>
            <a:endParaRPr lang="en-US" sz="2800" dirty="0">
              <a:solidFill>
                <a:schemeClr val="bg1"/>
              </a:solidFill>
              <a:latin typeface="Arial" panose="020B0604020202020204" pitchFamily="34" charset="0"/>
              <a:ea typeface="+mn-ea"/>
              <a:cs typeface="Arial" panose="020B0604020202020204" pitchFamily="34" charset="0"/>
            </a:endParaRPr>
          </a:p>
          <a:p>
            <a:pPr marL="742950" lvl="1" indent="-285750" algn="l" rtl="0">
              <a:buFont typeface="Arial" panose="020B0604020202020204" pitchFamily="34" charset="0"/>
              <a:buChar char="•"/>
              <a:defRPr/>
            </a:pPr>
            <a:r>
              <a:rPr lang="en-US" sz="1400" kern="1200" dirty="0">
                <a:solidFill>
                  <a:schemeClr val="bg1"/>
                </a:solidFill>
                <a:latin typeface="Arial" panose="020B0604020202020204" pitchFamily="34" charset="0"/>
                <a:ea typeface="+mn-ea"/>
                <a:cs typeface="Arial" panose="020B0604020202020204" pitchFamily="34" charset="0"/>
              </a:rPr>
              <a:t>Next Steps: Review the “General Overview” training on the CSI website</a:t>
            </a:r>
          </a:p>
        </p:txBody>
      </p:sp>
      <p:sp>
        <p:nvSpPr>
          <p:cNvPr id="7" name="Shape 339">
            <a:extLst>
              <a:ext uri="{FF2B5EF4-FFF2-40B4-BE49-F238E27FC236}">
                <a16:creationId xmlns:a16="http://schemas.microsoft.com/office/drawing/2014/main" id="{3C67B37D-1C67-55E0-3B6D-F1A1D439C28A}"/>
              </a:ext>
            </a:extLst>
          </p:cNvPr>
          <p:cNvSpPr txBox="1">
            <a:spLocks/>
          </p:cNvSpPr>
          <p:nvPr/>
        </p:nvSpPr>
        <p:spPr>
          <a:xfrm>
            <a:off x="3742161" y="4067996"/>
            <a:ext cx="5312852" cy="1995525"/>
          </a:xfrm>
          <a:prstGeom prst="rect">
            <a:avLst/>
          </a:prstGeom>
        </p:spPr>
        <p:txBody>
          <a:bodyPr spcFirstLastPara="1" vert="horz" wrap="square" lIns="68569" tIns="68569" rIns="68569" bIns="68569" rtlCol="0" anchor="t" anchorCtr="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spcBef>
                <a:spcPts val="450"/>
              </a:spcBef>
              <a:buNone/>
            </a:pPr>
            <a:r>
              <a:rPr lang="en-US" sz="1800">
                <a:solidFill>
                  <a:srgbClr val="FFFFFF"/>
                </a:solidFill>
                <a:latin typeface="Aptos Display" panose="02110004020202020204"/>
                <a:ea typeface="Arial Unicode MS" panose="020B0604020202020204" pitchFamily="34" charset="-128"/>
                <a:cs typeface="Arial Unicode MS" panose="020B0604020202020204" pitchFamily="34" charset="-128"/>
              </a:rPr>
              <a:t>Contact the Submissions Inbox with Questions:</a:t>
            </a:r>
          </a:p>
          <a:p>
            <a:pPr marL="582930" lvl="2" indent="0">
              <a:buNone/>
            </a:pPr>
            <a:r>
              <a:rPr lang="en-US">
                <a:solidFill>
                  <a:prstClr val="white"/>
                </a:solidFill>
                <a:latin typeface="Aptos" panose="02110004020202020204"/>
              </a:rPr>
              <a:t>Submissions_CSI@csi.state.co.us</a:t>
            </a:r>
          </a:p>
          <a:p>
            <a:pPr marL="582930" lvl="2" indent="0">
              <a:buNone/>
            </a:pPr>
            <a:endParaRPr lang="en-US" dirty="0">
              <a:solidFill>
                <a:prstClr val="black"/>
              </a:solidFill>
              <a:latin typeface="Aptos" panose="02110004020202020204"/>
            </a:endParaRPr>
          </a:p>
        </p:txBody>
      </p:sp>
      <p:pic>
        <p:nvPicPr>
          <p:cNvPr id="5" name="Picture 4">
            <a:extLst>
              <a:ext uri="{FF2B5EF4-FFF2-40B4-BE49-F238E27FC236}">
                <a16:creationId xmlns:a16="http://schemas.microsoft.com/office/drawing/2014/main" id="{B5C98B6B-0A4E-06B5-FCC9-9F492BFAF46A}"/>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95575" y="1368029"/>
            <a:ext cx="1416285" cy="442210"/>
          </a:xfrm>
          <a:prstGeom prst="rect">
            <a:avLst/>
          </a:prstGeom>
        </p:spPr>
      </p:pic>
      <p:grpSp>
        <p:nvGrpSpPr>
          <p:cNvPr id="8" name="Group 4">
            <a:extLst>
              <a:ext uri="{FF2B5EF4-FFF2-40B4-BE49-F238E27FC236}">
                <a16:creationId xmlns:a16="http://schemas.microsoft.com/office/drawing/2014/main" id="{82A99CCD-2539-D8A0-2E93-406B27C49F5A}"/>
              </a:ext>
              <a:ext uri="{C183D7F6-B498-43B3-948B-1728B52AA6E4}">
                <adec:decorative xmlns:adec="http://schemas.microsoft.com/office/drawing/2017/decorative" val="1"/>
              </a:ext>
            </a:extLst>
          </p:cNvPr>
          <p:cNvGrpSpPr>
            <a:grpSpLocks noChangeAspect="1"/>
          </p:cNvGrpSpPr>
          <p:nvPr/>
        </p:nvGrpSpPr>
        <p:grpSpPr bwMode="auto">
          <a:xfrm>
            <a:off x="5402246" y="5065758"/>
            <a:ext cx="1228725" cy="1125141"/>
            <a:chOff x="3066" y="3067"/>
            <a:chExt cx="1032" cy="945"/>
          </a:xfrm>
          <a:solidFill>
            <a:srgbClr val="7030A0"/>
          </a:solidFill>
        </p:grpSpPr>
        <p:sp>
          <p:nvSpPr>
            <p:cNvPr id="9" name="AutoShape 3">
              <a:extLst>
                <a:ext uri="{FF2B5EF4-FFF2-40B4-BE49-F238E27FC236}">
                  <a16:creationId xmlns:a16="http://schemas.microsoft.com/office/drawing/2014/main" id="{585B8C5A-96C5-D1A2-BA69-82E48B595D25}"/>
                </a:ext>
              </a:extLst>
            </p:cNvPr>
            <p:cNvSpPr>
              <a:spLocks noChangeAspect="1" noChangeArrowheads="1" noTextEdit="1"/>
            </p:cNvSpPr>
            <p:nvPr/>
          </p:nvSpPr>
          <p:spPr bwMode="auto">
            <a:xfrm>
              <a:off x="3066" y="3067"/>
              <a:ext cx="1032" cy="9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defTabSz="685800"/>
              <a:endParaRPr lang="en-US" sz="1350">
                <a:solidFill>
                  <a:prstClr val="black"/>
                </a:solidFill>
                <a:latin typeface="Calibri" panose="020F0502020204030204"/>
              </a:endParaRPr>
            </a:p>
          </p:txBody>
        </p:sp>
        <p:pic>
          <p:nvPicPr>
            <p:cNvPr id="10" name="Picture 5">
              <a:extLst>
                <a:ext uri="{FF2B5EF4-FFF2-40B4-BE49-F238E27FC236}">
                  <a16:creationId xmlns:a16="http://schemas.microsoft.com/office/drawing/2014/main" id="{B05BFFCF-4FD7-CCD9-AA8C-EB387C46922F}"/>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160" y="3067"/>
              <a:ext cx="847" cy="9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276725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SI PowerPoint Template Draft New 1" id="{19E38035-0F64-4454-8073-A778897149F8}" vid="{1F349D94-F915-4FFD-91DB-923D16171079}"/>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SI PowerPoint Template Draft New 1" id="{19E38035-0F64-4454-8073-A778897149F8}" vid="{1F349D94-F915-4FFD-91DB-923D1617107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Theme1</Template>
  <TotalTime>1632</TotalTime>
  <Words>2016</Words>
  <Application>Microsoft Office PowerPoint</Application>
  <PresentationFormat>Widescreen</PresentationFormat>
  <Paragraphs>118</Paragraphs>
  <Slides>14</Slides>
  <Notes>14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14</vt:i4>
      </vt:variant>
    </vt:vector>
  </HeadingPairs>
  <TitlesOfParts>
    <vt:vector size="21" baseType="lpstr">
      <vt:lpstr>Aptos</vt:lpstr>
      <vt:lpstr>Aptos Display</vt:lpstr>
      <vt:lpstr>Arial</vt:lpstr>
      <vt:lpstr>Calibri</vt:lpstr>
      <vt:lpstr>Montserrat</vt:lpstr>
      <vt:lpstr>Office Theme</vt:lpstr>
      <vt:lpstr>2_Office Theme</vt:lpstr>
      <vt:lpstr>26-27 CSI December Count Collection Training</vt:lpstr>
      <vt:lpstr>Agenda</vt:lpstr>
      <vt:lpstr>Updates for 26-27</vt:lpstr>
      <vt:lpstr>Race/Ethnicity Updates</vt:lpstr>
      <vt:lpstr>Hispanic Student Race/Ethnicity Update</vt:lpstr>
      <vt:lpstr>October Count Pupil Count Vs December Count</vt:lpstr>
      <vt:lpstr>OC Funded Pupil Count Vs December Count (cont.)</vt:lpstr>
      <vt:lpstr>Reminder: SPED Record Checker Tool</vt:lpstr>
      <vt:lpstr>Purpose of the Record Checker Tool</vt:lpstr>
      <vt:lpstr>SPED Record Checker Tool</vt:lpstr>
      <vt:lpstr>Timelines and Deadlines</vt:lpstr>
      <vt:lpstr>December Count Collection Timelines and Deadlines</vt:lpstr>
      <vt:lpstr>Mid-Point Timelines and Deadlines</vt:lpstr>
      <vt:lpstr>Thank you for Reviewing this Training  Next Steps: Review the “General Overview” training on the CSI website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Vigil, Raena</dc:creator>
  <cp:lastModifiedBy>Hartung, Ryan</cp:lastModifiedBy>
  <cp:revision>31</cp:revision>
  <dcterms:created xsi:type="dcterms:W3CDTF">2025-04-02T17:33:07Z</dcterms:created>
  <dcterms:modified xsi:type="dcterms:W3CDTF">2026-09-24T22:05:58Z</dcterms:modified>
</cp:coreProperties>
</file>