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160" r:id="rId3"/>
    <p:sldId id="284" r:id="rId4"/>
    <p:sldId id="4179" r:id="rId5"/>
    <p:sldId id="4184" r:id="rId6"/>
    <p:sldId id="4165" r:id="rId7"/>
    <p:sldId id="4177" r:id="rId8"/>
    <p:sldId id="4178" r:id="rId9"/>
    <p:sldId id="4180" r:id="rId10"/>
    <p:sldId id="4181" r:id="rId11"/>
    <p:sldId id="4182" r:id="rId12"/>
    <p:sldId id="4183" r:id="rId13"/>
    <p:sldId id="4185" r:id="rId14"/>
    <p:sldId id="4149" r:id="rId15"/>
    <p:sldId id="413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A846D8-5398-D9DC-2DA2-E0958B3E5CF5}" name="Post, Emma" initials="PE" userId="S::post_e@cde.state.co.us::5112ceed-c328-4a65-a576-e6c98fb3d3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C0DE"/>
    <a:srgbClr val="403D42"/>
    <a:srgbClr val="455FA9"/>
    <a:srgbClr val="293965"/>
    <a:srgbClr val="CBD1E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0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84806-748C-4728-8695-4A6680BD7E09}" type="doc">
      <dgm:prSet loTypeId="urn:microsoft.com/office/officeart/2005/8/layout/hierarchy6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CFAEDDB-31D0-4F12-A275-06678C0994CB}">
      <dgm:prSet phldrT="[Text]" phldr="0" custT="1"/>
      <dgm:spPr/>
      <dgm:t>
        <a:bodyPr/>
        <a:lstStyle/>
        <a:p>
          <a:pPr rtl="0"/>
          <a:r>
            <a:rPr lang="en-US" sz="1600">
              <a:latin typeface="Aptos"/>
            </a:rPr>
            <a:t>David Sever</a:t>
          </a:r>
          <a:r>
            <a:rPr lang="en-US" sz="1600">
              <a:solidFill>
                <a:srgbClr val="000000"/>
              </a:solidFill>
              <a:latin typeface="Aptos"/>
            </a:rPr>
            <a:t>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Senior Director of Finance</a:t>
          </a:r>
        </a:p>
      </dgm:t>
    </dgm:pt>
    <dgm:pt modelId="{7835709C-E3C7-46F9-8CEC-258ED0FCFDB2}" type="parTrans" cxnId="{B1BEBFF0-3589-44F3-8FEB-24614BCBC9D1}">
      <dgm:prSet/>
      <dgm:spPr/>
      <dgm:t>
        <a:bodyPr/>
        <a:lstStyle/>
        <a:p>
          <a:endParaRPr lang="en-US"/>
        </a:p>
      </dgm:t>
    </dgm:pt>
    <dgm:pt modelId="{D83EC9B8-34B7-440F-A2F1-7B3EEEDEA225}" type="sibTrans" cxnId="{B1BEBFF0-3589-44F3-8FEB-24614BCBC9D1}">
      <dgm:prSet/>
      <dgm:spPr/>
      <dgm:t>
        <a:bodyPr/>
        <a:lstStyle/>
        <a:p>
          <a:endParaRPr lang="en-US"/>
        </a:p>
      </dgm:t>
    </dgm:pt>
    <dgm:pt modelId="{1F6CDB5F-8E93-4248-8158-DC8164CF7589}">
      <dgm:prSet phldrT="[Text]" phldr="0" custT="1"/>
      <dgm:spPr/>
      <dgm:t>
        <a:bodyPr/>
        <a:lstStyle/>
        <a:p>
          <a:pPr rtl="0"/>
          <a:r>
            <a:rPr lang="en-US" sz="1600">
              <a:latin typeface="Aptos"/>
            </a:rPr>
            <a:t>Melissa Allen,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Staff Accountant</a:t>
          </a:r>
        </a:p>
      </dgm:t>
    </dgm:pt>
    <dgm:pt modelId="{9644476B-BC7F-4552-A2D4-FAA9A0E1F02F}" type="parTrans" cxnId="{84CBF36E-5F4B-4529-AD8C-5FA1564411E8}">
      <dgm:prSet/>
      <dgm:spPr/>
      <dgm:t>
        <a:bodyPr/>
        <a:lstStyle/>
        <a:p>
          <a:endParaRPr lang="en-US"/>
        </a:p>
      </dgm:t>
    </dgm:pt>
    <dgm:pt modelId="{8B6A5DE1-60F5-4922-8E5D-520861416422}" type="sibTrans" cxnId="{84CBF36E-5F4B-4529-AD8C-5FA1564411E8}">
      <dgm:prSet/>
      <dgm:spPr/>
      <dgm:t>
        <a:bodyPr/>
        <a:lstStyle/>
        <a:p>
          <a:endParaRPr lang="en-US"/>
        </a:p>
      </dgm:t>
    </dgm:pt>
    <dgm:pt modelId="{177CE73D-35D4-4110-B6BF-6EDC70B1EE46}">
      <dgm:prSet phldrT="[Text]" phldr="0" custT="1"/>
      <dgm:spPr/>
      <dgm:t>
        <a:bodyPr/>
        <a:lstStyle/>
        <a:p>
          <a:pPr rtl="0"/>
          <a:r>
            <a:rPr lang="en-US" sz="1600">
              <a:latin typeface="Aptos"/>
            </a:rPr>
            <a:t>Marcie Robidart,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Director of Grants Fiscal &amp; Accounting</a:t>
          </a:r>
        </a:p>
      </dgm:t>
    </dgm:pt>
    <dgm:pt modelId="{81A4FD68-6006-43EA-80DC-E49D5BCCC7C5}" type="parTrans" cxnId="{B1247125-86E4-4EA9-9FBD-022D340FC162}">
      <dgm:prSet/>
      <dgm:spPr/>
      <dgm:t>
        <a:bodyPr/>
        <a:lstStyle/>
        <a:p>
          <a:endParaRPr lang="en-US"/>
        </a:p>
      </dgm:t>
    </dgm:pt>
    <dgm:pt modelId="{F3E347A8-6FCC-4974-8245-4A6BC839EC17}" type="sibTrans" cxnId="{B1247125-86E4-4EA9-9FBD-022D340FC162}">
      <dgm:prSet/>
      <dgm:spPr/>
      <dgm:t>
        <a:bodyPr/>
        <a:lstStyle/>
        <a:p>
          <a:endParaRPr lang="en-US"/>
        </a:p>
      </dgm:t>
    </dgm:pt>
    <dgm:pt modelId="{C4CCFB53-9D95-48E5-8354-1C4BCDBC3623}">
      <dgm:prSet phldrT="[Text]" phldr="0" custT="1"/>
      <dgm:spPr/>
      <dgm:t>
        <a:bodyPr/>
        <a:lstStyle/>
        <a:p>
          <a:pPr rtl="0"/>
          <a:r>
            <a:rPr lang="en-US" sz="1600">
              <a:latin typeface="Aptos"/>
            </a:rPr>
            <a:t>Art Ford 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School Finance Manager</a:t>
          </a:r>
        </a:p>
      </dgm:t>
    </dgm:pt>
    <dgm:pt modelId="{0A2F9535-FC26-4471-9A95-98553D25028A}" type="parTrans" cxnId="{F2174672-C2B7-4A22-9140-942CD308A5DA}">
      <dgm:prSet/>
      <dgm:spPr/>
      <dgm:t>
        <a:bodyPr/>
        <a:lstStyle/>
        <a:p>
          <a:endParaRPr lang="en-US"/>
        </a:p>
      </dgm:t>
    </dgm:pt>
    <dgm:pt modelId="{1CDFFD58-5000-4C13-89DA-6C3FFDEEF1D1}" type="sibTrans" cxnId="{F2174672-C2B7-4A22-9140-942CD308A5DA}">
      <dgm:prSet/>
      <dgm:spPr/>
      <dgm:t>
        <a:bodyPr/>
        <a:lstStyle/>
        <a:p>
          <a:endParaRPr lang="en-US"/>
        </a:p>
      </dgm:t>
    </dgm:pt>
    <dgm:pt modelId="{095CE534-1914-47F4-88E4-5E9F127395C5}">
      <dgm:prSet phldr="0" custT="1"/>
      <dgm:spPr/>
      <dgm:t>
        <a:bodyPr/>
        <a:lstStyle/>
        <a:p>
          <a:pPr rtl="0"/>
          <a:r>
            <a:rPr lang="en-US" sz="1600">
              <a:latin typeface="Aptos"/>
            </a:rPr>
            <a:t>Emma Post,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Grant &amp; Procurement </a:t>
          </a:r>
          <a:r>
            <a:rPr lang="en-US" sz="1600" b="0">
              <a:latin typeface="Aptos"/>
            </a:rPr>
            <a:t>Manager</a:t>
          </a:r>
        </a:p>
      </dgm:t>
    </dgm:pt>
    <dgm:pt modelId="{2E2E9D7E-C8C8-4BFE-9B03-5D3D1CAA30A5}" type="parTrans" cxnId="{71F8CC59-DFBD-412D-BC7F-527220B8658C}">
      <dgm:prSet/>
      <dgm:spPr/>
      <dgm:t>
        <a:bodyPr/>
        <a:lstStyle/>
        <a:p>
          <a:endParaRPr lang="en-US"/>
        </a:p>
      </dgm:t>
    </dgm:pt>
    <dgm:pt modelId="{A494563A-8C23-4705-96AE-B22812081589}" type="sibTrans" cxnId="{71F8CC59-DFBD-412D-BC7F-527220B8658C}">
      <dgm:prSet/>
      <dgm:spPr/>
      <dgm:t>
        <a:bodyPr/>
        <a:lstStyle/>
        <a:p>
          <a:endParaRPr lang="en-US"/>
        </a:p>
      </dgm:t>
    </dgm:pt>
    <dgm:pt modelId="{2B1C1B3D-C0D6-456A-984B-55F852855289}">
      <dgm:prSet phldr="0" custT="1"/>
      <dgm:spPr/>
      <dgm:t>
        <a:bodyPr/>
        <a:lstStyle/>
        <a:p>
          <a:pPr rtl="0"/>
          <a:r>
            <a:rPr lang="en-US" sz="1600">
              <a:latin typeface="Aptos"/>
            </a:rPr>
            <a:t>Shawn Wilkens,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Grant &amp; Accounting Technician</a:t>
          </a:r>
        </a:p>
      </dgm:t>
    </dgm:pt>
    <dgm:pt modelId="{6F0CB08D-8164-4B01-B335-C7D79532FE79}" type="parTrans" cxnId="{A73C9F0B-3F62-4C26-9A88-FEBAD9A0251D}">
      <dgm:prSet/>
      <dgm:spPr/>
      <dgm:t>
        <a:bodyPr/>
        <a:lstStyle/>
        <a:p>
          <a:endParaRPr lang="en-US"/>
        </a:p>
      </dgm:t>
    </dgm:pt>
    <dgm:pt modelId="{20BDD5D2-FA54-448F-A775-8B037E6B056C}" type="sibTrans" cxnId="{A73C9F0B-3F62-4C26-9A88-FEBAD9A0251D}">
      <dgm:prSet/>
      <dgm:spPr/>
      <dgm:t>
        <a:bodyPr/>
        <a:lstStyle/>
        <a:p>
          <a:endParaRPr lang="en-US"/>
        </a:p>
      </dgm:t>
    </dgm:pt>
    <dgm:pt modelId="{54FBB9E7-44CA-4EAF-B525-8871EC5CF433}">
      <dgm:prSet phldr="0" custT="1"/>
      <dgm:spPr/>
      <dgm:t>
        <a:bodyPr/>
        <a:lstStyle/>
        <a:p>
          <a:pPr rtl="0"/>
          <a:r>
            <a:rPr lang="en-US" sz="1600">
              <a:latin typeface="Aptos"/>
            </a:rPr>
            <a:t>Magaly Mar-Sotero,</a:t>
          </a:r>
          <a:br>
            <a:rPr lang="en-US" sz="1600">
              <a:latin typeface="Aptos"/>
            </a:rPr>
          </a:br>
          <a:r>
            <a:rPr lang="en-US" sz="1600">
              <a:latin typeface="Aptos"/>
            </a:rPr>
            <a:t>Grant and Accounting Technician</a:t>
          </a:r>
        </a:p>
      </dgm:t>
    </dgm:pt>
    <dgm:pt modelId="{9A2ED8FB-2EEA-48DA-825E-88AE29DB14DC}" type="parTrans" cxnId="{0415F760-DF42-42DB-8427-4E093EBBCB1D}">
      <dgm:prSet/>
      <dgm:spPr/>
      <dgm:t>
        <a:bodyPr/>
        <a:lstStyle/>
        <a:p>
          <a:endParaRPr lang="en-US"/>
        </a:p>
      </dgm:t>
    </dgm:pt>
    <dgm:pt modelId="{B9B23CC2-36B2-41B0-A704-A699E82797D2}" type="sibTrans" cxnId="{0415F760-DF42-42DB-8427-4E093EBBCB1D}">
      <dgm:prSet/>
      <dgm:spPr/>
      <dgm:t>
        <a:bodyPr/>
        <a:lstStyle/>
        <a:p>
          <a:endParaRPr lang="en-US"/>
        </a:p>
      </dgm:t>
    </dgm:pt>
    <dgm:pt modelId="{156E3FB9-694E-4C71-9DC8-58BCA42EB6A6}">
      <dgm:prSet phldr="0"/>
      <dgm:spPr/>
      <dgm:t>
        <a:bodyPr/>
        <a:lstStyle/>
        <a:p>
          <a:pPr rtl="0"/>
          <a:r>
            <a:rPr lang="en-US" sz="1600">
              <a:latin typeface="Aptos"/>
            </a:rPr>
            <a:t>Kamina Johnson, </a:t>
          </a:r>
          <a:br>
            <a:rPr lang="en-US" sz="1600">
              <a:latin typeface="Aptos"/>
            </a:rPr>
          </a:br>
          <a:r>
            <a:rPr lang="en-US" sz="2400">
              <a:latin typeface="Aptos"/>
            </a:rPr>
            <a:t>   Grant Technician</a:t>
          </a:r>
          <a:endParaRPr lang="en-US" sz="2200">
            <a:latin typeface="Aptos Display"/>
          </a:endParaRPr>
        </a:p>
      </dgm:t>
    </dgm:pt>
    <dgm:pt modelId="{C934C079-A947-4160-A756-D7F6AF8FB81F}" type="parTrans" cxnId="{0BC680DB-53F5-4E7D-9580-5B07BB809D63}">
      <dgm:prSet/>
      <dgm:spPr/>
      <dgm:t>
        <a:bodyPr/>
        <a:lstStyle/>
        <a:p>
          <a:endParaRPr lang="en-US"/>
        </a:p>
      </dgm:t>
    </dgm:pt>
    <dgm:pt modelId="{12296BBB-FAE6-499C-9178-228DDE1F926A}" type="sibTrans" cxnId="{0BC680DB-53F5-4E7D-9580-5B07BB809D63}">
      <dgm:prSet/>
      <dgm:spPr/>
      <dgm:t>
        <a:bodyPr/>
        <a:lstStyle/>
        <a:p>
          <a:endParaRPr lang="en-US"/>
        </a:p>
      </dgm:t>
    </dgm:pt>
    <dgm:pt modelId="{8FD6C1BF-D280-4902-A640-11FF0D909A9C}" type="pres">
      <dgm:prSet presAssocID="{4A284806-748C-4728-8695-4A6680BD7E0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FB08223-2180-4CF5-9D6C-2C413477C21C}" type="pres">
      <dgm:prSet presAssocID="{4A284806-748C-4728-8695-4A6680BD7E09}" presName="hierFlow" presStyleCnt="0"/>
      <dgm:spPr/>
    </dgm:pt>
    <dgm:pt modelId="{6E932275-1225-4728-9ADC-B3A88158FF2E}" type="pres">
      <dgm:prSet presAssocID="{4A284806-748C-4728-8695-4A6680BD7E0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5FC8739-C66C-4A6D-965D-9F89E47B5B8F}" type="pres">
      <dgm:prSet presAssocID="{2CFAEDDB-31D0-4F12-A275-06678C0994CB}" presName="Name14" presStyleCnt="0"/>
      <dgm:spPr/>
    </dgm:pt>
    <dgm:pt modelId="{FE0BCEF9-7179-47AD-9437-86CEDF3F4B9C}" type="pres">
      <dgm:prSet presAssocID="{2CFAEDDB-31D0-4F12-A275-06678C0994CB}" presName="level1Shape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</dgm:pt>
    <dgm:pt modelId="{22CA9685-5C5B-4DFA-9BBE-A2C720CA310A}" type="pres">
      <dgm:prSet presAssocID="{2CFAEDDB-31D0-4F12-A275-06678C0994CB}" presName="hierChild2" presStyleCnt="0"/>
      <dgm:spPr/>
    </dgm:pt>
    <dgm:pt modelId="{D1D578EC-4786-4D99-AC27-EC6663BB046A}" type="pres">
      <dgm:prSet presAssocID="{9644476B-BC7F-4552-A2D4-FAA9A0E1F02F}" presName="Name19" presStyleLbl="parChTrans1D2" presStyleIdx="0" presStyleCnt="3"/>
      <dgm:spPr/>
    </dgm:pt>
    <dgm:pt modelId="{61A91EC1-B956-4FD1-A9DF-3E516393F131}" type="pres">
      <dgm:prSet presAssocID="{1F6CDB5F-8E93-4248-8158-DC8164CF7589}" presName="Name21" presStyleCnt="0"/>
      <dgm:spPr/>
    </dgm:pt>
    <dgm:pt modelId="{0665F639-B12E-4964-AD37-AA30F8913B69}" type="pres">
      <dgm:prSet presAssocID="{1F6CDB5F-8E93-4248-8158-DC8164CF7589}" presName="level2Shape" presStyleLbl="node2" presStyleIdx="0" presStyleCnt="3"/>
      <dgm:spPr>
        <a:prstGeom prst="roundRect">
          <a:avLst/>
        </a:prstGeom>
      </dgm:spPr>
    </dgm:pt>
    <dgm:pt modelId="{E367ADBD-8464-4FDF-B733-150241CFD1CE}" type="pres">
      <dgm:prSet presAssocID="{1F6CDB5F-8E93-4248-8158-DC8164CF7589}" presName="hierChild3" presStyleCnt="0"/>
      <dgm:spPr/>
    </dgm:pt>
    <dgm:pt modelId="{83D0A783-745D-4B95-B65D-92A460CE72A0}" type="pres">
      <dgm:prSet presAssocID="{81A4FD68-6006-43EA-80DC-E49D5BCCC7C5}" presName="Name19" presStyleLbl="parChTrans1D2" presStyleIdx="1" presStyleCnt="3"/>
      <dgm:spPr/>
    </dgm:pt>
    <dgm:pt modelId="{0C046EFE-7082-42A7-BA43-6C8A58AABCF8}" type="pres">
      <dgm:prSet presAssocID="{177CE73D-35D4-4110-B6BF-6EDC70B1EE46}" presName="Name21" presStyleCnt="0"/>
      <dgm:spPr/>
    </dgm:pt>
    <dgm:pt modelId="{B9FF10DD-6CA6-485D-A07F-FF8474DBCA6E}" type="pres">
      <dgm:prSet presAssocID="{177CE73D-35D4-4110-B6BF-6EDC70B1EE46}" presName="level2Shape" presStyleLbl="node2" presStyleIdx="1" presStyleCnt="3"/>
      <dgm:spPr>
        <a:prstGeom prst="roundRect">
          <a:avLst/>
        </a:prstGeom>
      </dgm:spPr>
    </dgm:pt>
    <dgm:pt modelId="{F8CDC0FA-E5B3-46AC-8D29-9918514273C4}" type="pres">
      <dgm:prSet presAssocID="{177CE73D-35D4-4110-B6BF-6EDC70B1EE46}" presName="hierChild3" presStyleCnt="0"/>
      <dgm:spPr/>
    </dgm:pt>
    <dgm:pt modelId="{345E8993-FAF1-447D-B8E5-B6A5FE5AB9F4}" type="pres">
      <dgm:prSet presAssocID="{2E2E9D7E-C8C8-4BFE-9B03-5D3D1CAA30A5}" presName="Name19" presStyleLbl="parChTrans1D3" presStyleIdx="0" presStyleCnt="4"/>
      <dgm:spPr/>
    </dgm:pt>
    <dgm:pt modelId="{80C48C61-44DE-4E04-B4BE-6AA27D177617}" type="pres">
      <dgm:prSet presAssocID="{095CE534-1914-47F4-88E4-5E9F127395C5}" presName="Name21" presStyleCnt="0"/>
      <dgm:spPr/>
    </dgm:pt>
    <dgm:pt modelId="{B6063918-D8EA-4088-BE43-246DCD06F015}" type="pres">
      <dgm:prSet presAssocID="{095CE534-1914-47F4-88E4-5E9F127395C5}" presName="level2Shape" presStyleLbl="node3" presStyleIdx="0" presStyleCnt="4"/>
      <dgm:spPr>
        <a:prstGeom prst="roundRect">
          <a:avLst/>
        </a:prstGeom>
      </dgm:spPr>
    </dgm:pt>
    <dgm:pt modelId="{DC841401-7110-43D1-B2FF-9BF8AE1BD740}" type="pres">
      <dgm:prSet presAssocID="{095CE534-1914-47F4-88E4-5E9F127395C5}" presName="hierChild3" presStyleCnt="0"/>
      <dgm:spPr/>
    </dgm:pt>
    <dgm:pt modelId="{DE973D31-8320-4AA8-954F-C11DCD727EFF}" type="pres">
      <dgm:prSet presAssocID="{6F0CB08D-8164-4B01-B335-C7D79532FE79}" presName="Name19" presStyleLbl="parChTrans1D3" presStyleIdx="1" presStyleCnt="4"/>
      <dgm:spPr/>
    </dgm:pt>
    <dgm:pt modelId="{4CB037B6-5181-4397-B347-59881C5E7EA9}" type="pres">
      <dgm:prSet presAssocID="{2B1C1B3D-C0D6-456A-984B-55F852855289}" presName="Name21" presStyleCnt="0"/>
      <dgm:spPr/>
    </dgm:pt>
    <dgm:pt modelId="{7547D559-75CB-4819-8C91-C584F8615268}" type="pres">
      <dgm:prSet presAssocID="{2B1C1B3D-C0D6-456A-984B-55F852855289}" presName="level2Shape" presStyleLbl="node3" presStyleIdx="1" presStyleCnt="4"/>
      <dgm:spPr>
        <a:prstGeom prst="roundRect">
          <a:avLst/>
        </a:prstGeom>
      </dgm:spPr>
    </dgm:pt>
    <dgm:pt modelId="{3D5D50D9-AE0C-4B75-81AD-DEE9A21EB2F1}" type="pres">
      <dgm:prSet presAssocID="{2B1C1B3D-C0D6-456A-984B-55F852855289}" presName="hierChild3" presStyleCnt="0"/>
      <dgm:spPr/>
    </dgm:pt>
    <dgm:pt modelId="{A0AABC66-B6DD-4B74-8970-9467BC425E13}" type="pres">
      <dgm:prSet presAssocID="{9A2ED8FB-2EEA-48DA-825E-88AE29DB14DC}" presName="Name19" presStyleLbl="parChTrans1D3" presStyleIdx="2" presStyleCnt="4"/>
      <dgm:spPr/>
    </dgm:pt>
    <dgm:pt modelId="{FD44C4B5-5114-4938-8D94-B609BCB4BF44}" type="pres">
      <dgm:prSet presAssocID="{54FBB9E7-44CA-4EAF-B525-8871EC5CF433}" presName="Name21" presStyleCnt="0"/>
      <dgm:spPr/>
    </dgm:pt>
    <dgm:pt modelId="{89A1A785-5DF2-475A-9B23-6D8977BFA556}" type="pres">
      <dgm:prSet presAssocID="{54FBB9E7-44CA-4EAF-B525-8871EC5CF433}" presName="level2Shape" presStyleLbl="node3" presStyleIdx="2" presStyleCnt="4" custScaleX="109003"/>
      <dgm:spPr>
        <a:prstGeom prst="roundRect">
          <a:avLst/>
        </a:prstGeom>
      </dgm:spPr>
    </dgm:pt>
    <dgm:pt modelId="{FE19C12B-564E-442B-B685-EBE27FD19F33}" type="pres">
      <dgm:prSet presAssocID="{54FBB9E7-44CA-4EAF-B525-8871EC5CF433}" presName="hierChild3" presStyleCnt="0"/>
      <dgm:spPr/>
    </dgm:pt>
    <dgm:pt modelId="{DB26DF5C-EDE3-49DD-8EE5-C506944158DE}" type="pres">
      <dgm:prSet presAssocID="{C934C079-A947-4160-A756-D7F6AF8FB81F}" presName="Name19" presStyleLbl="parChTrans1D3" presStyleIdx="3" presStyleCnt="4"/>
      <dgm:spPr/>
    </dgm:pt>
    <dgm:pt modelId="{1FDA3DEF-C57D-461F-AC01-E7E747D77870}" type="pres">
      <dgm:prSet presAssocID="{156E3FB9-694E-4C71-9DC8-58BCA42EB6A6}" presName="Name21" presStyleCnt="0"/>
      <dgm:spPr/>
    </dgm:pt>
    <dgm:pt modelId="{6AA50E90-298A-47E7-B8E6-00728976D642}" type="pres">
      <dgm:prSet presAssocID="{156E3FB9-694E-4C71-9DC8-58BCA42EB6A6}" presName="level2Shape" presStyleLbl="node3" presStyleIdx="3" presStyleCnt="4"/>
      <dgm:spPr/>
    </dgm:pt>
    <dgm:pt modelId="{DF2D4306-BF22-4B3B-A21D-3320512D9E13}" type="pres">
      <dgm:prSet presAssocID="{156E3FB9-694E-4C71-9DC8-58BCA42EB6A6}" presName="hierChild3" presStyleCnt="0"/>
      <dgm:spPr/>
    </dgm:pt>
    <dgm:pt modelId="{725D82B7-B82A-4558-BC3D-21D1E834D430}" type="pres">
      <dgm:prSet presAssocID="{0A2F9535-FC26-4471-9A95-98553D25028A}" presName="Name19" presStyleLbl="parChTrans1D2" presStyleIdx="2" presStyleCnt="3"/>
      <dgm:spPr/>
    </dgm:pt>
    <dgm:pt modelId="{B86ED49A-9841-43C9-A215-FC3E606C1190}" type="pres">
      <dgm:prSet presAssocID="{C4CCFB53-9D95-48E5-8354-1C4BCDBC3623}" presName="Name21" presStyleCnt="0"/>
      <dgm:spPr/>
    </dgm:pt>
    <dgm:pt modelId="{FAF8F6D2-206F-4874-9104-AF26BEFD17E5}" type="pres">
      <dgm:prSet presAssocID="{C4CCFB53-9D95-48E5-8354-1C4BCDBC3623}" presName="level2Shape" presStyleLbl="node2" presStyleIdx="2" presStyleCnt="3"/>
      <dgm:spPr>
        <a:prstGeom prst="roundRect">
          <a:avLst/>
        </a:prstGeom>
      </dgm:spPr>
    </dgm:pt>
    <dgm:pt modelId="{96D5C99F-11D7-4FE9-9E77-023A528E77BD}" type="pres">
      <dgm:prSet presAssocID="{C4CCFB53-9D95-48E5-8354-1C4BCDBC3623}" presName="hierChild3" presStyleCnt="0"/>
      <dgm:spPr/>
    </dgm:pt>
    <dgm:pt modelId="{BC195C72-7A37-4A76-8EB6-BFC4560A9918}" type="pres">
      <dgm:prSet presAssocID="{4A284806-748C-4728-8695-4A6680BD7E09}" presName="bgShapesFlow" presStyleCnt="0"/>
      <dgm:spPr/>
    </dgm:pt>
  </dgm:ptLst>
  <dgm:cxnLst>
    <dgm:cxn modelId="{A73C9F0B-3F62-4C26-9A88-FEBAD9A0251D}" srcId="{177CE73D-35D4-4110-B6BF-6EDC70B1EE46}" destId="{2B1C1B3D-C0D6-456A-984B-55F852855289}" srcOrd="1" destOrd="0" parTransId="{6F0CB08D-8164-4B01-B335-C7D79532FE79}" sibTransId="{20BDD5D2-FA54-448F-A775-8B037E6B056C}"/>
    <dgm:cxn modelId="{E6A02616-476D-4A9E-B7EE-C36195DED7D8}" type="presOf" srcId="{177CE73D-35D4-4110-B6BF-6EDC70B1EE46}" destId="{B9FF10DD-6CA6-485D-A07F-FF8474DBCA6E}" srcOrd="0" destOrd="0" presId="urn:microsoft.com/office/officeart/2005/8/layout/hierarchy6"/>
    <dgm:cxn modelId="{1B5C3917-54EB-46A6-A01C-D3F4E82D76AE}" type="presOf" srcId="{1F6CDB5F-8E93-4248-8158-DC8164CF7589}" destId="{0665F639-B12E-4964-AD37-AA30F8913B69}" srcOrd="0" destOrd="0" presId="urn:microsoft.com/office/officeart/2005/8/layout/hierarchy6"/>
    <dgm:cxn modelId="{AA25C123-6D95-4478-89B9-E773B38D61EA}" type="presOf" srcId="{2B1C1B3D-C0D6-456A-984B-55F852855289}" destId="{7547D559-75CB-4819-8C91-C584F8615268}" srcOrd="0" destOrd="0" presId="urn:microsoft.com/office/officeart/2005/8/layout/hierarchy6"/>
    <dgm:cxn modelId="{B1247125-86E4-4EA9-9FBD-022D340FC162}" srcId="{2CFAEDDB-31D0-4F12-A275-06678C0994CB}" destId="{177CE73D-35D4-4110-B6BF-6EDC70B1EE46}" srcOrd="1" destOrd="0" parTransId="{81A4FD68-6006-43EA-80DC-E49D5BCCC7C5}" sibTransId="{F3E347A8-6FCC-4974-8245-4A6BC839EC17}"/>
    <dgm:cxn modelId="{CEA70829-01FA-4A90-9F86-F6954D1D9FF2}" type="presOf" srcId="{0A2F9535-FC26-4471-9A95-98553D25028A}" destId="{725D82B7-B82A-4558-BC3D-21D1E834D430}" srcOrd="0" destOrd="0" presId="urn:microsoft.com/office/officeart/2005/8/layout/hierarchy6"/>
    <dgm:cxn modelId="{045D2540-3261-4E37-B1A4-503F0573B048}" type="presOf" srcId="{C4CCFB53-9D95-48E5-8354-1C4BCDBC3623}" destId="{FAF8F6D2-206F-4874-9104-AF26BEFD17E5}" srcOrd="0" destOrd="0" presId="urn:microsoft.com/office/officeart/2005/8/layout/hierarchy6"/>
    <dgm:cxn modelId="{0415F760-DF42-42DB-8427-4E093EBBCB1D}" srcId="{177CE73D-35D4-4110-B6BF-6EDC70B1EE46}" destId="{54FBB9E7-44CA-4EAF-B525-8871EC5CF433}" srcOrd="2" destOrd="0" parTransId="{9A2ED8FB-2EEA-48DA-825E-88AE29DB14DC}" sibTransId="{B9B23CC2-36B2-41B0-A704-A699E82797D2}"/>
    <dgm:cxn modelId="{84CBF36E-5F4B-4529-AD8C-5FA1564411E8}" srcId="{2CFAEDDB-31D0-4F12-A275-06678C0994CB}" destId="{1F6CDB5F-8E93-4248-8158-DC8164CF7589}" srcOrd="0" destOrd="0" parTransId="{9644476B-BC7F-4552-A2D4-FAA9A0E1F02F}" sibTransId="{8B6A5DE1-60F5-4922-8E5D-520861416422}"/>
    <dgm:cxn modelId="{1B2BFE6F-0BAD-4A62-BCD9-A3600EA0ECAB}" type="presOf" srcId="{2CFAEDDB-31D0-4F12-A275-06678C0994CB}" destId="{FE0BCEF9-7179-47AD-9437-86CEDF3F4B9C}" srcOrd="0" destOrd="0" presId="urn:microsoft.com/office/officeart/2005/8/layout/hierarchy6"/>
    <dgm:cxn modelId="{41A32971-C6CD-4755-8360-E8168091EB9C}" type="presOf" srcId="{156E3FB9-694E-4C71-9DC8-58BCA42EB6A6}" destId="{6AA50E90-298A-47E7-B8E6-00728976D642}" srcOrd="0" destOrd="0" presId="urn:microsoft.com/office/officeart/2005/8/layout/hierarchy6"/>
    <dgm:cxn modelId="{F2174672-C2B7-4A22-9140-942CD308A5DA}" srcId="{2CFAEDDB-31D0-4F12-A275-06678C0994CB}" destId="{C4CCFB53-9D95-48E5-8354-1C4BCDBC3623}" srcOrd="2" destOrd="0" parTransId="{0A2F9535-FC26-4471-9A95-98553D25028A}" sibTransId="{1CDFFD58-5000-4C13-89DA-6C3FFDEEF1D1}"/>
    <dgm:cxn modelId="{179C7B56-71B5-4F05-AD9B-A23D3920F134}" type="presOf" srcId="{C934C079-A947-4160-A756-D7F6AF8FB81F}" destId="{DB26DF5C-EDE3-49DD-8EE5-C506944158DE}" srcOrd="0" destOrd="0" presId="urn:microsoft.com/office/officeart/2005/8/layout/hierarchy6"/>
    <dgm:cxn modelId="{71F8CC59-DFBD-412D-BC7F-527220B8658C}" srcId="{177CE73D-35D4-4110-B6BF-6EDC70B1EE46}" destId="{095CE534-1914-47F4-88E4-5E9F127395C5}" srcOrd="0" destOrd="0" parTransId="{2E2E9D7E-C8C8-4BFE-9B03-5D3D1CAA30A5}" sibTransId="{A494563A-8C23-4705-96AE-B22812081589}"/>
    <dgm:cxn modelId="{27678C7B-D7FE-4798-93E1-76306D86AACB}" type="presOf" srcId="{81A4FD68-6006-43EA-80DC-E49D5BCCC7C5}" destId="{83D0A783-745D-4B95-B65D-92A460CE72A0}" srcOrd="0" destOrd="0" presId="urn:microsoft.com/office/officeart/2005/8/layout/hierarchy6"/>
    <dgm:cxn modelId="{FB30B691-D0C9-40E3-9BAB-2A03A66F57D7}" type="presOf" srcId="{6F0CB08D-8164-4B01-B335-C7D79532FE79}" destId="{DE973D31-8320-4AA8-954F-C11DCD727EFF}" srcOrd="0" destOrd="0" presId="urn:microsoft.com/office/officeart/2005/8/layout/hierarchy6"/>
    <dgm:cxn modelId="{DD057695-9C0D-4965-878A-BF87DD367090}" type="presOf" srcId="{54FBB9E7-44CA-4EAF-B525-8871EC5CF433}" destId="{89A1A785-5DF2-475A-9B23-6D8977BFA556}" srcOrd="0" destOrd="0" presId="urn:microsoft.com/office/officeart/2005/8/layout/hierarchy6"/>
    <dgm:cxn modelId="{6FBBC897-9970-46D9-A3AE-98BE63EAED67}" type="presOf" srcId="{4A284806-748C-4728-8695-4A6680BD7E09}" destId="{8FD6C1BF-D280-4902-A640-11FF0D909A9C}" srcOrd="0" destOrd="0" presId="urn:microsoft.com/office/officeart/2005/8/layout/hierarchy6"/>
    <dgm:cxn modelId="{9AA4CBA5-FDD2-4C61-A968-DA1AC052EE6E}" type="presOf" srcId="{095CE534-1914-47F4-88E4-5E9F127395C5}" destId="{B6063918-D8EA-4088-BE43-246DCD06F015}" srcOrd="0" destOrd="0" presId="urn:microsoft.com/office/officeart/2005/8/layout/hierarchy6"/>
    <dgm:cxn modelId="{2C720EC8-59DC-48DC-B35C-7C36B74A538C}" type="presOf" srcId="{2E2E9D7E-C8C8-4BFE-9B03-5D3D1CAA30A5}" destId="{345E8993-FAF1-447D-B8E5-B6A5FE5AB9F4}" srcOrd="0" destOrd="0" presId="urn:microsoft.com/office/officeart/2005/8/layout/hierarchy6"/>
    <dgm:cxn modelId="{91AB96D4-06D7-456B-B013-561EC636D7F5}" type="presOf" srcId="{9644476B-BC7F-4552-A2D4-FAA9A0E1F02F}" destId="{D1D578EC-4786-4D99-AC27-EC6663BB046A}" srcOrd="0" destOrd="0" presId="urn:microsoft.com/office/officeart/2005/8/layout/hierarchy6"/>
    <dgm:cxn modelId="{0BC680DB-53F5-4E7D-9580-5B07BB809D63}" srcId="{177CE73D-35D4-4110-B6BF-6EDC70B1EE46}" destId="{156E3FB9-694E-4C71-9DC8-58BCA42EB6A6}" srcOrd="3" destOrd="0" parTransId="{C934C079-A947-4160-A756-D7F6AF8FB81F}" sibTransId="{12296BBB-FAE6-499C-9178-228DDE1F926A}"/>
    <dgm:cxn modelId="{B1BEBFF0-3589-44F3-8FEB-24614BCBC9D1}" srcId="{4A284806-748C-4728-8695-4A6680BD7E09}" destId="{2CFAEDDB-31D0-4F12-A275-06678C0994CB}" srcOrd="0" destOrd="0" parTransId="{7835709C-E3C7-46F9-8CEC-258ED0FCFDB2}" sibTransId="{D83EC9B8-34B7-440F-A2F1-7B3EEEDEA225}"/>
    <dgm:cxn modelId="{252B26FC-36A4-44D7-A826-F72A79DE15DD}" type="presOf" srcId="{9A2ED8FB-2EEA-48DA-825E-88AE29DB14DC}" destId="{A0AABC66-B6DD-4B74-8970-9467BC425E13}" srcOrd="0" destOrd="0" presId="urn:microsoft.com/office/officeart/2005/8/layout/hierarchy6"/>
    <dgm:cxn modelId="{03E07F86-E32A-4CE9-9B87-EDB6C670CB06}" type="presParOf" srcId="{8FD6C1BF-D280-4902-A640-11FF0D909A9C}" destId="{9FB08223-2180-4CF5-9D6C-2C413477C21C}" srcOrd="0" destOrd="0" presId="urn:microsoft.com/office/officeart/2005/8/layout/hierarchy6"/>
    <dgm:cxn modelId="{C77A24BA-B503-493D-982C-5F01207FED23}" type="presParOf" srcId="{9FB08223-2180-4CF5-9D6C-2C413477C21C}" destId="{6E932275-1225-4728-9ADC-B3A88158FF2E}" srcOrd="0" destOrd="0" presId="urn:microsoft.com/office/officeart/2005/8/layout/hierarchy6"/>
    <dgm:cxn modelId="{176707D7-8E72-4BD8-908E-D41109673222}" type="presParOf" srcId="{6E932275-1225-4728-9ADC-B3A88158FF2E}" destId="{45FC8739-C66C-4A6D-965D-9F89E47B5B8F}" srcOrd="0" destOrd="0" presId="urn:microsoft.com/office/officeart/2005/8/layout/hierarchy6"/>
    <dgm:cxn modelId="{20A65C39-C681-4451-9F04-EC8A3C9D8B1A}" type="presParOf" srcId="{45FC8739-C66C-4A6D-965D-9F89E47B5B8F}" destId="{FE0BCEF9-7179-47AD-9437-86CEDF3F4B9C}" srcOrd="0" destOrd="0" presId="urn:microsoft.com/office/officeart/2005/8/layout/hierarchy6"/>
    <dgm:cxn modelId="{AAB6857F-C904-4390-AF4A-C4EBF4ECAF3C}" type="presParOf" srcId="{45FC8739-C66C-4A6D-965D-9F89E47B5B8F}" destId="{22CA9685-5C5B-4DFA-9BBE-A2C720CA310A}" srcOrd="1" destOrd="0" presId="urn:microsoft.com/office/officeart/2005/8/layout/hierarchy6"/>
    <dgm:cxn modelId="{49048FA7-395A-4B91-94A5-DA0827B73032}" type="presParOf" srcId="{22CA9685-5C5B-4DFA-9BBE-A2C720CA310A}" destId="{D1D578EC-4786-4D99-AC27-EC6663BB046A}" srcOrd="0" destOrd="0" presId="urn:microsoft.com/office/officeart/2005/8/layout/hierarchy6"/>
    <dgm:cxn modelId="{2A7599AC-9560-43DF-B773-E5A4CF8176B2}" type="presParOf" srcId="{22CA9685-5C5B-4DFA-9BBE-A2C720CA310A}" destId="{61A91EC1-B956-4FD1-A9DF-3E516393F131}" srcOrd="1" destOrd="0" presId="urn:microsoft.com/office/officeart/2005/8/layout/hierarchy6"/>
    <dgm:cxn modelId="{7FCE74C0-4596-4B24-A523-32C1FD902C04}" type="presParOf" srcId="{61A91EC1-B956-4FD1-A9DF-3E516393F131}" destId="{0665F639-B12E-4964-AD37-AA30F8913B69}" srcOrd="0" destOrd="0" presId="urn:microsoft.com/office/officeart/2005/8/layout/hierarchy6"/>
    <dgm:cxn modelId="{9CFA115A-9899-48AC-8DBF-160A415AB0D2}" type="presParOf" srcId="{61A91EC1-B956-4FD1-A9DF-3E516393F131}" destId="{E367ADBD-8464-4FDF-B733-150241CFD1CE}" srcOrd="1" destOrd="0" presId="urn:microsoft.com/office/officeart/2005/8/layout/hierarchy6"/>
    <dgm:cxn modelId="{D07E8762-5D2D-4E86-8398-EBE7DBE0B74A}" type="presParOf" srcId="{22CA9685-5C5B-4DFA-9BBE-A2C720CA310A}" destId="{83D0A783-745D-4B95-B65D-92A460CE72A0}" srcOrd="2" destOrd="0" presId="urn:microsoft.com/office/officeart/2005/8/layout/hierarchy6"/>
    <dgm:cxn modelId="{2498E663-584B-4E5B-8D1F-ACB970AF7B87}" type="presParOf" srcId="{22CA9685-5C5B-4DFA-9BBE-A2C720CA310A}" destId="{0C046EFE-7082-42A7-BA43-6C8A58AABCF8}" srcOrd="3" destOrd="0" presId="urn:microsoft.com/office/officeart/2005/8/layout/hierarchy6"/>
    <dgm:cxn modelId="{4B1A8E1E-BD7E-41D1-838A-6C483C973189}" type="presParOf" srcId="{0C046EFE-7082-42A7-BA43-6C8A58AABCF8}" destId="{B9FF10DD-6CA6-485D-A07F-FF8474DBCA6E}" srcOrd="0" destOrd="0" presId="urn:microsoft.com/office/officeart/2005/8/layout/hierarchy6"/>
    <dgm:cxn modelId="{76F526EC-57DB-4427-B010-E5E34463F961}" type="presParOf" srcId="{0C046EFE-7082-42A7-BA43-6C8A58AABCF8}" destId="{F8CDC0FA-E5B3-46AC-8D29-9918514273C4}" srcOrd="1" destOrd="0" presId="urn:microsoft.com/office/officeart/2005/8/layout/hierarchy6"/>
    <dgm:cxn modelId="{9DFDEAAA-3C0C-4A71-9492-A62CCAA7FD85}" type="presParOf" srcId="{F8CDC0FA-E5B3-46AC-8D29-9918514273C4}" destId="{345E8993-FAF1-447D-B8E5-B6A5FE5AB9F4}" srcOrd="0" destOrd="0" presId="urn:microsoft.com/office/officeart/2005/8/layout/hierarchy6"/>
    <dgm:cxn modelId="{B76DD2A6-1470-48D5-875D-47B4A30D0776}" type="presParOf" srcId="{F8CDC0FA-E5B3-46AC-8D29-9918514273C4}" destId="{80C48C61-44DE-4E04-B4BE-6AA27D177617}" srcOrd="1" destOrd="0" presId="urn:microsoft.com/office/officeart/2005/8/layout/hierarchy6"/>
    <dgm:cxn modelId="{EA535A11-ADE8-4F3B-9076-145BA453754E}" type="presParOf" srcId="{80C48C61-44DE-4E04-B4BE-6AA27D177617}" destId="{B6063918-D8EA-4088-BE43-246DCD06F015}" srcOrd="0" destOrd="0" presId="urn:microsoft.com/office/officeart/2005/8/layout/hierarchy6"/>
    <dgm:cxn modelId="{690F9F3A-DAA7-4FA5-80FA-DD1FF57419ED}" type="presParOf" srcId="{80C48C61-44DE-4E04-B4BE-6AA27D177617}" destId="{DC841401-7110-43D1-B2FF-9BF8AE1BD740}" srcOrd="1" destOrd="0" presId="urn:microsoft.com/office/officeart/2005/8/layout/hierarchy6"/>
    <dgm:cxn modelId="{6B493D09-B4BB-40D7-8764-0269B7E34F8D}" type="presParOf" srcId="{F8CDC0FA-E5B3-46AC-8D29-9918514273C4}" destId="{DE973D31-8320-4AA8-954F-C11DCD727EFF}" srcOrd="2" destOrd="0" presId="urn:microsoft.com/office/officeart/2005/8/layout/hierarchy6"/>
    <dgm:cxn modelId="{DD73AA77-8A3B-4097-AD72-B10D6783E60C}" type="presParOf" srcId="{F8CDC0FA-E5B3-46AC-8D29-9918514273C4}" destId="{4CB037B6-5181-4397-B347-59881C5E7EA9}" srcOrd="3" destOrd="0" presId="urn:microsoft.com/office/officeart/2005/8/layout/hierarchy6"/>
    <dgm:cxn modelId="{F98F69A7-C173-433B-B89F-936DF71F6355}" type="presParOf" srcId="{4CB037B6-5181-4397-B347-59881C5E7EA9}" destId="{7547D559-75CB-4819-8C91-C584F8615268}" srcOrd="0" destOrd="0" presId="urn:microsoft.com/office/officeart/2005/8/layout/hierarchy6"/>
    <dgm:cxn modelId="{10CD7C21-A9C3-4026-A9A5-47348EF946B1}" type="presParOf" srcId="{4CB037B6-5181-4397-B347-59881C5E7EA9}" destId="{3D5D50D9-AE0C-4B75-81AD-DEE9A21EB2F1}" srcOrd="1" destOrd="0" presId="urn:microsoft.com/office/officeart/2005/8/layout/hierarchy6"/>
    <dgm:cxn modelId="{A3D63596-E1AA-4022-8DEA-78FB154C6307}" type="presParOf" srcId="{F8CDC0FA-E5B3-46AC-8D29-9918514273C4}" destId="{A0AABC66-B6DD-4B74-8970-9467BC425E13}" srcOrd="4" destOrd="0" presId="urn:microsoft.com/office/officeart/2005/8/layout/hierarchy6"/>
    <dgm:cxn modelId="{F0F1D6CA-82C8-4097-B022-C6AFD3435A78}" type="presParOf" srcId="{F8CDC0FA-E5B3-46AC-8D29-9918514273C4}" destId="{FD44C4B5-5114-4938-8D94-B609BCB4BF44}" srcOrd="5" destOrd="0" presId="urn:microsoft.com/office/officeart/2005/8/layout/hierarchy6"/>
    <dgm:cxn modelId="{6A952028-3568-475F-971C-7EF19DF36F61}" type="presParOf" srcId="{FD44C4B5-5114-4938-8D94-B609BCB4BF44}" destId="{89A1A785-5DF2-475A-9B23-6D8977BFA556}" srcOrd="0" destOrd="0" presId="urn:microsoft.com/office/officeart/2005/8/layout/hierarchy6"/>
    <dgm:cxn modelId="{88591EEE-1938-4EC1-BAD2-6C926B50C2E0}" type="presParOf" srcId="{FD44C4B5-5114-4938-8D94-B609BCB4BF44}" destId="{FE19C12B-564E-442B-B685-EBE27FD19F33}" srcOrd="1" destOrd="0" presId="urn:microsoft.com/office/officeart/2005/8/layout/hierarchy6"/>
    <dgm:cxn modelId="{2F09874E-8B1F-4FE4-984A-42BD711A0B0B}" type="presParOf" srcId="{F8CDC0FA-E5B3-46AC-8D29-9918514273C4}" destId="{DB26DF5C-EDE3-49DD-8EE5-C506944158DE}" srcOrd="6" destOrd="0" presId="urn:microsoft.com/office/officeart/2005/8/layout/hierarchy6"/>
    <dgm:cxn modelId="{8A78D18E-27CE-4CD9-9DD3-5E6A438FDF37}" type="presParOf" srcId="{F8CDC0FA-E5B3-46AC-8D29-9918514273C4}" destId="{1FDA3DEF-C57D-461F-AC01-E7E747D77870}" srcOrd="7" destOrd="0" presId="urn:microsoft.com/office/officeart/2005/8/layout/hierarchy6"/>
    <dgm:cxn modelId="{3925BBB1-18DE-4CA2-8DF0-47E9BACDDC2D}" type="presParOf" srcId="{1FDA3DEF-C57D-461F-AC01-E7E747D77870}" destId="{6AA50E90-298A-47E7-B8E6-00728976D642}" srcOrd="0" destOrd="0" presId="urn:microsoft.com/office/officeart/2005/8/layout/hierarchy6"/>
    <dgm:cxn modelId="{B8A9D366-94E2-4FB7-87DE-8F5BA26E7A7D}" type="presParOf" srcId="{1FDA3DEF-C57D-461F-AC01-E7E747D77870}" destId="{DF2D4306-BF22-4B3B-A21D-3320512D9E13}" srcOrd="1" destOrd="0" presId="urn:microsoft.com/office/officeart/2005/8/layout/hierarchy6"/>
    <dgm:cxn modelId="{10BE3755-A293-4B56-8144-D0FBEEE2AA61}" type="presParOf" srcId="{22CA9685-5C5B-4DFA-9BBE-A2C720CA310A}" destId="{725D82B7-B82A-4558-BC3D-21D1E834D430}" srcOrd="4" destOrd="0" presId="urn:microsoft.com/office/officeart/2005/8/layout/hierarchy6"/>
    <dgm:cxn modelId="{26D4AD8E-69AB-4352-81D9-D8F2E3078B2D}" type="presParOf" srcId="{22CA9685-5C5B-4DFA-9BBE-A2C720CA310A}" destId="{B86ED49A-9841-43C9-A215-FC3E606C1190}" srcOrd="5" destOrd="0" presId="urn:microsoft.com/office/officeart/2005/8/layout/hierarchy6"/>
    <dgm:cxn modelId="{73A01EF8-07F5-4973-9327-96746543D8DA}" type="presParOf" srcId="{B86ED49A-9841-43C9-A215-FC3E606C1190}" destId="{FAF8F6D2-206F-4874-9104-AF26BEFD17E5}" srcOrd="0" destOrd="0" presId="urn:microsoft.com/office/officeart/2005/8/layout/hierarchy6"/>
    <dgm:cxn modelId="{D8D0594D-E3D8-49DE-B74F-CFF59DAC245F}" type="presParOf" srcId="{B86ED49A-9841-43C9-A215-FC3E606C1190}" destId="{96D5C99F-11D7-4FE9-9E77-023A528E77BD}" srcOrd="1" destOrd="0" presId="urn:microsoft.com/office/officeart/2005/8/layout/hierarchy6"/>
    <dgm:cxn modelId="{CD231CD0-E267-46A2-A862-EB21C60706AB}" type="presParOf" srcId="{8FD6C1BF-D280-4902-A640-11FF0D909A9C}" destId="{BC195C72-7A37-4A76-8EB6-BFC4560A991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DCA66-E585-4918-A968-7E0A17C39395}" type="doc">
      <dgm:prSet loTypeId="urn:microsoft.com/office/officeart/2005/8/layout/orgChart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3090BA9-DDE9-4F3F-9B29-A3FA94CF2F6E}">
      <dgm:prSet phldrT="[Text]" phldr="0" custT="1"/>
      <dgm:spPr>
        <a:gradFill rotWithShape="0">
          <a:gsLst>
            <a:gs pos="0">
              <a:srgbClr val="E9713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E9713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E9713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57150" tIns="57150" rIns="57150" bIns="57150" numCol="1" spcCol="1270" anchor="ctr" anchorCtr="0"/>
        <a:lstStyle/>
        <a:p>
          <a:pPr rtl="0"/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Ilene Agustin,</a:t>
          </a:r>
          <a:b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 kern="120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Director</a:t>
          </a: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 of School Nutrition</a:t>
          </a:r>
        </a:p>
      </dgm:t>
    </dgm:pt>
    <dgm:pt modelId="{A5C70BDC-9CB4-4CA3-B19C-EA552CF1C01D}" type="parTrans" cxnId="{457B5C6F-9F7A-4BE3-8EF3-E4C9CF5A90E9}">
      <dgm:prSet/>
      <dgm:spPr/>
      <dgm:t>
        <a:bodyPr/>
        <a:lstStyle/>
        <a:p>
          <a:endParaRPr lang="en-US"/>
        </a:p>
      </dgm:t>
    </dgm:pt>
    <dgm:pt modelId="{5BAA2904-9D4D-4EF7-987D-72677FAD954E}" type="sibTrans" cxnId="{457B5C6F-9F7A-4BE3-8EF3-E4C9CF5A90E9}">
      <dgm:prSet/>
      <dgm:spPr/>
      <dgm:t>
        <a:bodyPr/>
        <a:lstStyle/>
        <a:p>
          <a:endParaRPr lang="en-US"/>
        </a:p>
      </dgm:t>
    </dgm:pt>
    <dgm:pt modelId="{ECDED23D-91BE-49AD-A936-CD405BA8B3C1}">
      <dgm:prSet phldrT="[Text]" phldr="0" custT="1"/>
      <dgm:spPr/>
      <dgm:t>
        <a:bodyPr/>
        <a:lstStyle/>
        <a:p>
          <a:pPr rtl="0"/>
          <a: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Maggie Necaise,</a:t>
          </a:r>
          <a:b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School Nutrition Specialist</a:t>
          </a:r>
        </a:p>
      </dgm:t>
    </dgm:pt>
    <dgm:pt modelId="{CAE60D42-0E14-45DF-A86E-C7DCC858FE19}" type="parTrans" cxnId="{97B46150-075A-4A9C-A071-829D35B11892}">
      <dgm:prSet/>
      <dgm:spPr/>
      <dgm:t>
        <a:bodyPr/>
        <a:lstStyle/>
        <a:p>
          <a:endParaRPr lang="en-US"/>
        </a:p>
      </dgm:t>
    </dgm:pt>
    <dgm:pt modelId="{FB2F6F80-2DED-4C52-86FC-58397C8E4F60}" type="sibTrans" cxnId="{97B46150-075A-4A9C-A071-829D35B11892}">
      <dgm:prSet/>
      <dgm:spPr/>
      <dgm:t>
        <a:bodyPr/>
        <a:lstStyle/>
        <a:p>
          <a:endParaRPr lang="en-US"/>
        </a:p>
      </dgm:t>
    </dgm:pt>
    <dgm:pt modelId="{168B3DF5-1D46-4EA2-A136-1FEDD93D8682}">
      <dgm:prSet phldrT="[Text]" phldr="0" custT="1"/>
      <dgm:spPr/>
      <dgm:t>
        <a:bodyPr/>
        <a:lstStyle/>
        <a:p>
          <a:pPr rtl="0"/>
          <a: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Maggie Smart,</a:t>
          </a:r>
          <a:b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School Nutrition Specialist</a:t>
          </a:r>
        </a:p>
      </dgm:t>
    </dgm:pt>
    <dgm:pt modelId="{9C481D14-F355-40DA-B44A-B3A4045003FF}" type="parTrans" cxnId="{FF103156-87D0-4044-A367-2B348EF8132C}">
      <dgm:prSet/>
      <dgm:spPr/>
      <dgm:t>
        <a:bodyPr/>
        <a:lstStyle/>
        <a:p>
          <a:endParaRPr lang="en-US"/>
        </a:p>
      </dgm:t>
    </dgm:pt>
    <dgm:pt modelId="{69106094-79BD-45C1-87AE-4E7363B9AB16}" type="sibTrans" cxnId="{FF103156-87D0-4044-A367-2B348EF8132C}">
      <dgm:prSet/>
      <dgm:spPr/>
      <dgm:t>
        <a:bodyPr/>
        <a:lstStyle/>
        <a:p>
          <a:endParaRPr lang="en-US"/>
        </a:p>
      </dgm:t>
    </dgm:pt>
    <dgm:pt modelId="{DC3002A3-C848-45E4-9D0A-2FCA5629AA92}" type="pres">
      <dgm:prSet presAssocID="{39FDCA66-E585-4918-A968-7E0A17C393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D56DC78-2F27-4E0E-8696-6EC5AD8725E3}" type="pres">
      <dgm:prSet presAssocID="{D3090BA9-DDE9-4F3F-9B29-A3FA94CF2F6E}" presName="hierRoot1" presStyleCnt="0">
        <dgm:presLayoutVars>
          <dgm:hierBranch val="init"/>
        </dgm:presLayoutVars>
      </dgm:prSet>
      <dgm:spPr/>
    </dgm:pt>
    <dgm:pt modelId="{18F7D27A-ACAD-41EA-A22F-B10678C87A00}" type="pres">
      <dgm:prSet presAssocID="{D3090BA9-DDE9-4F3F-9B29-A3FA94CF2F6E}" presName="rootComposite1" presStyleCnt="0"/>
      <dgm:spPr/>
    </dgm:pt>
    <dgm:pt modelId="{79611FB0-D636-4AB6-B030-4F3483B4F144}" type="pres">
      <dgm:prSet presAssocID="{D3090BA9-DDE9-4F3F-9B29-A3FA94CF2F6E}" presName="rootText1" presStyleLbl="node0" presStyleIdx="0" presStyleCnt="1" custScaleY="129902">
        <dgm:presLayoutVars>
          <dgm:chPref val="3"/>
        </dgm:presLayoutVars>
      </dgm:prSet>
      <dgm:spPr>
        <a:xfrm>
          <a:off x="1008413" y="405609"/>
          <a:ext cx="1665331" cy="832665"/>
        </a:xfrm>
        <a:prstGeom prst="roundRect">
          <a:avLst/>
        </a:prstGeom>
      </dgm:spPr>
    </dgm:pt>
    <dgm:pt modelId="{D1509C17-FEBF-4CA1-9AEF-D74631581BB2}" type="pres">
      <dgm:prSet presAssocID="{D3090BA9-DDE9-4F3F-9B29-A3FA94CF2F6E}" presName="rootConnector1" presStyleLbl="node1" presStyleIdx="0" presStyleCnt="0"/>
      <dgm:spPr/>
    </dgm:pt>
    <dgm:pt modelId="{25D743B4-AED2-429B-9DB9-8400A42B29D7}" type="pres">
      <dgm:prSet presAssocID="{D3090BA9-DDE9-4F3F-9B29-A3FA94CF2F6E}" presName="hierChild2" presStyleCnt="0"/>
      <dgm:spPr/>
    </dgm:pt>
    <dgm:pt modelId="{F52C80E0-FB64-40B2-8E96-53EAC855E6C2}" type="pres">
      <dgm:prSet presAssocID="{CAE60D42-0E14-45DF-A86E-C7DCC858FE19}" presName="Name37" presStyleLbl="parChTrans1D2" presStyleIdx="0" presStyleCnt="2"/>
      <dgm:spPr/>
    </dgm:pt>
    <dgm:pt modelId="{04EFA66A-C18A-4E6C-A1C8-D0645DB6FA87}" type="pres">
      <dgm:prSet presAssocID="{ECDED23D-91BE-49AD-A936-CD405BA8B3C1}" presName="hierRoot2" presStyleCnt="0">
        <dgm:presLayoutVars>
          <dgm:hierBranch val="init"/>
        </dgm:presLayoutVars>
      </dgm:prSet>
      <dgm:spPr/>
    </dgm:pt>
    <dgm:pt modelId="{9852625B-F7FD-46D9-B598-8A4E183A713C}" type="pres">
      <dgm:prSet presAssocID="{ECDED23D-91BE-49AD-A936-CD405BA8B3C1}" presName="rootComposite" presStyleCnt="0"/>
      <dgm:spPr/>
    </dgm:pt>
    <dgm:pt modelId="{4840E001-D6D0-4E61-8409-A18EEE24C070}" type="pres">
      <dgm:prSet presAssocID="{ECDED23D-91BE-49AD-A936-CD405BA8B3C1}" presName="rootText" presStyleLbl="node2" presStyleIdx="0" presStyleCnt="2" custScaleY="146838">
        <dgm:presLayoutVars>
          <dgm:chPref val="3"/>
        </dgm:presLayoutVars>
      </dgm:prSet>
      <dgm:spPr>
        <a:prstGeom prst="roundRect">
          <a:avLst/>
        </a:prstGeom>
      </dgm:spPr>
    </dgm:pt>
    <dgm:pt modelId="{CB18A0F1-2E1B-44E2-A178-31E3DB043087}" type="pres">
      <dgm:prSet presAssocID="{ECDED23D-91BE-49AD-A936-CD405BA8B3C1}" presName="rootConnector" presStyleLbl="node2" presStyleIdx="0" presStyleCnt="2"/>
      <dgm:spPr/>
    </dgm:pt>
    <dgm:pt modelId="{0020D345-7000-4C2E-8449-F487B92B5755}" type="pres">
      <dgm:prSet presAssocID="{ECDED23D-91BE-49AD-A936-CD405BA8B3C1}" presName="hierChild4" presStyleCnt="0"/>
      <dgm:spPr/>
    </dgm:pt>
    <dgm:pt modelId="{3B188301-049C-44F4-B8AA-1474854403BE}" type="pres">
      <dgm:prSet presAssocID="{ECDED23D-91BE-49AD-A936-CD405BA8B3C1}" presName="hierChild5" presStyleCnt="0"/>
      <dgm:spPr/>
    </dgm:pt>
    <dgm:pt modelId="{3647E9EE-2BFB-4E62-B9A5-410FF8085DA3}" type="pres">
      <dgm:prSet presAssocID="{9C481D14-F355-40DA-B44A-B3A4045003FF}" presName="Name37" presStyleLbl="parChTrans1D2" presStyleIdx="1" presStyleCnt="2"/>
      <dgm:spPr/>
    </dgm:pt>
    <dgm:pt modelId="{BFDD0712-2F16-44EC-8935-B38207A78D5F}" type="pres">
      <dgm:prSet presAssocID="{168B3DF5-1D46-4EA2-A136-1FEDD93D8682}" presName="hierRoot2" presStyleCnt="0">
        <dgm:presLayoutVars>
          <dgm:hierBranch val="init"/>
        </dgm:presLayoutVars>
      </dgm:prSet>
      <dgm:spPr/>
    </dgm:pt>
    <dgm:pt modelId="{69A9EF08-2B91-4BC8-8704-029BC8626564}" type="pres">
      <dgm:prSet presAssocID="{168B3DF5-1D46-4EA2-A136-1FEDD93D8682}" presName="rootComposite" presStyleCnt="0"/>
      <dgm:spPr/>
    </dgm:pt>
    <dgm:pt modelId="{37F757C9-5D22-48B1-82A2-9B7FAA8D8DA2}" type="pres">
      <dgm:prSet presAssocID="{168B3DF5-1D46-4EA2-A136-1FEDD93D8682}" presName="rootText" presStyleLbl="node2" presStyleIdx="1" presStyleCnt="2" custScaleY="149194">
        <dgm:presLayoutVars>
          <dgm:chPref val="3"/>
        </dgm:presLayoutVars>
      </dgm:prSet>
      <dgm:spPr>
        <a:prstGeom prst="roundRect">
          <a:avLst/>
        </a:prstGeom>
      </dgm:spPr>
    </dgm:pt>
    <dgm:pt modelId="{92A627DF-4C31-459F-B769-BFD25AE21AF1}" type="pres">
      <dgm:prSet presAssocID="{168B3DF5-1D46-4EA2-A136-1FEDD93D8682}" presName="rootConnector" presStyleLbl="node2" presStyleIdx="1" presStyleCnt="2"/>
      <dgm:spPr/>
    </dgm:pt>
    <dgm:pt modelId="{0678E02C-A67F-4EA5-B94C-A6F981A33780}" type="pres">
      <dgm:prSet presAssocID="{168B3DF5-1D46-4EA2-A136-1FEDD93D8682}" presName="hierChild4" presStyleCnt="0"/>
      <dgm:spPr/>
    </dgm:pt>
    <dgm:pt modelId="{B70F53B0-D26F-4D7F-8039-75AB3EEE9E42}" type="pres">
      <dgm:prSet presAssocID="{168B3DF5-1D46-4EA2-A136-1FEDD93D8682}" presName="hierChild5" presStyleCnt="0"/>
      <dgm:spPr/>
    </dgm:pt>
    <dgm:pt modelId="{ECF05A17-1602-485D-A032-FC3E45DA8DE2}" type="pres">
      <dgm:prSet presAssocID="{D3090BA9-DDE9-4F3F-9B29-A3FA94CF2F6E}" presName="hierChild3" presStyleCnt="0"/>
      <dgm:spPr/>
    </dgm:pt>
  </dgm:ptLst>
  <dgm:cxnLst>
    <dgm:cxn modelId="{37B29C03-0353-4574-ABB8-A7398878E19A}" type="presOf" srcId="{D3090BA9-DDE9-4F3F-9B29-A3FA94CF2F6E}" destId="{79611FB0-D636-4AB6-B030-4F3483B4F144}" srcOrd="0" destOrd="0" presId="urn:microsoft.com/office/officeart/2005/8/layout/orgChart1"/>
    <dgm:cxn modelId="{5E15BC1C-0246-4550-8758-9AF6E0B7FE32}" type="presOf" srcId="{9C481D14-F355-40DA-B44A-B3A4045003FF}" destId="{3647E9EE-2BFB-4E62-B9A5-410FF8085DA3}" srcOrd="0" destOrd="0" presId="urn:microsoft.com/office/officeart/2005/8/layout/orgChart1"/>
    <dgm:cxn modelId="{B156B55B-CDD6-4D26-9D98-A5F07273E36D}" type="presOf" srcId="{ECDED23D-91BE-49AD-A936-CD405BA8B3C1}" destId="{4840E001-D6D0-4E61-8409-A18EEE24C070}" srcOrd="0" destOrd="0" presId="urn:microsoft.com/office/officeart/2005/8/layout/orgChart1"/>
    <dgm:cxn modelId="{6BF54D6C-E68E-4D01-89D1-81855BA21A81}" type="presOf" srcId="{ECDED23D-91BE-49AD-A936-CD405BA8B3C1}" destId="{CB18A0F1-2E1B-44E2-A178-31E3DB043087}" srcOrd="1" destOrd="0" presId="urn:microsoft.com/office/officeart/2005/8/layout/orgChart1"/>
    <dgm:cxn modelId="{457B5C6F-9F7A-4BE3-8EF3-E4C9CF5A90E9}" srcId="{39FDCA66-E585-4918-A968-7E0A17C39395}" destId="{D3090BA9-DDE9-4F3F-9B29-A3FA94CF2F6E}" srcOrd="0" destOrd="0" parTransId="{A5C70BDC-9CB4-4CA3-B19C-EA552CF1C01D}" sibTransId="{5BAA2904-9D4D-4EF7-987D-72677FAD954E}"/>
    <dgm:cxn modelId="{97B46150-075A-4A9C-A071-829D35B11892}" srcId="{D3090BA9-DDE9-4F3F-9B29-A3FA94CF2F6E}" destId="{ECDED23D-91BE-49AD-A936-CD405BA8B3C1}" srcOrd="0" destOrd="0" parTransId="{CAE60D42-0E14-45DF-A86E-C7DCC858FE19}" sibTransId="{FB2F6F80-2DED-4C52-86FC-58397C8E4F60}"/>
    <dgm:cxn modelId="{FF103156-87D0-4044-A367-2B348EF8132C}" srcId="{D3090BA9-DDE9-4F3F-9B29-A3FA94CF2F6E}" destId="{168B3DF5-1D46-4EA2-A136-1FEDD93D8682}" srcOrd="1" destOrd="0" parTransId="{9C481D14-F355-40DA-B44A-B3A4045003FF}" sibTransId="{69106094-79BD-45C1-87AE-4E7363B9AB16}"/>
    <dgm:cxn modelId="{29995292-C897-4E39-B027-3676E5EC35BA}" type="presOf" srcId="{168B3DF5-1D46-4EA2-A136-1FEDD93D8682}" destId="{37F757C9-5D22-48B1-82A2-9B7FAA8D8DA2}" srcOrd="0" destOrd="0" presId="urn:microsoft.com/office/officeart/2005/8/layout/orgChart1"/>
    <dgm:cxn modelId="{21E50398-8071-4092-A1E1-05DE2AC6CB07}" type="presOf" srcId="{168B3DF5-1D46-4EA2-A136-1FEDD93D8682}" destId="{92A627DF-4C31-459F-B769-BFD25AE21AF1}" srcOrd="1" destOrd="0" presId="urn:microsoft.com/office/officeart/2005/8/layout/orgChart1"/>
    <dgm:cxn modelId="{201D7BD1-7CCB-4029-A367-9E60781214EB}" type="presOf" srcId="{CAE60D42-0E14-45DF-A86E-C7DCC858FE19}" destId="{F52C80E0-FB64-40B2-8E96-53EAC855E6C2}" srcOrd="0" destOrd="0" presId="urn:microsoft.com/office/officeart/2005/8/layout/orgChart1"/>
    <dgm:cxn modelId="{0F289AE2-30C0-45F6-9C63-FE35455E0632}" type="presOf" srcId="{39FDCA66-E585-4918-A968-7E0A17C39395}" destId="{DC3002A3-C848-45E4-9D0A-2FCA5629AA92}" srcOrd="0" destOrd="0" presId="urn:microsoft.com/office/officeart/2005/8/layout/orgChart1"/>
    <dgm:cxn modelId="{B6ACE0EF-84D1-4F89-A5B7-9940694F08E0}" type="presOf" srcId="{D3090BA9-DDE9-4F3F-9B29-A3FA94CF2F6E}" destId="{D1509C17-FEBF-4CA1-9AEF-D74631581BB2}" srcOrd="1" destOrd="0" presId="urn:microsoft.com/office/officeart/2005/8/layout/orgChart1"/>
    <dgm:cxn modelId="{DD98A4D7-6285-4234-8C76-4E20F5388E6E}" type="presParOf" srcId="{DC3002A3-C848-45E4-9D0A-2FCA5629AA92}" destId="{2D56DC78-2F27-4E0E-8696-6EC5AD8725E3}" srcOrd="0" destOrd="0" presId="urn:microsoft.com/office/officeart/2005/8/layout/orgChart1"/>
    <dgm:cxn modelId="{50A3491F-B8F0-4AE2-98D5-DE6D71026DE3}" type="presParOf" srcId="{2D56DC78-2F27-4E0E-8696-6EC5AD8725E3}" destId="{18F7D27A-ACAD-41EA-A22F-B10678C87A00}" srcOrd="0" destOrd="0" presId="urn:microsoft.com/office/officeart/2005/8/layout/orgChart1"/>
    <dgm:cxn modelId="{1A65ECDB-D981-43F3-B7C2-EBC3AFC6A1A3}" type="presParOf" srcId="{18F7D27A-ACAD-41EA-A22F-B10678C87A00}" destId="{79611FB0-D636-4AB6-B030-4F3483B4F144}" srcOrd="0" destOrd="0" presId="urn:microsoft.com/office/officeart/2005/8/layout/orgChart1"/>
    <dgm:cxn modelId="{69CB2AC1-E996-4ED8-B921-57370A07E67F}" type="presParOf" srcId="{18F7D27A-ACAD-41EA-A22F-B10678C87A00}" destId="{D1509C17-FEBF-4CA1-9AEF-D74631581BB2}" srcOrd="1" destOrd="0" presId="urn:microsoft.com/office/officeart/2005/8/layout/orgChart1"/>
    <dgm:cxn modelId="{B642E1B6-40AE-49D2-9B79-D55DC4B1087B}" type="presParOf" srcId="{2D56DC78-2F27-4E0E-8696-6EC5AD8725E3}" destId="{25D743B4-AED2-429B-9DB9-8400A42B29D7}" srcOrd="1" destOrd="0" presId="urn:microsoft.com/office/officeart/2005/8/layout/orgChart1"/>
    <dgm:cxn modelId="{C1D53B9F-A02D-47A5-8A42-38234FCCB642}" type="presParOf" srcId="{25D743B4-AED2-429B-9DB9-8400A42B29D7}" destId="{F52C80E0-FB64-40B2-8E96-53EAC855E6C2}" srcOrd="0" destOrd="0" presId="urn:microsoft.com/office/officeart/2005/8/layout/orgChart1"/>
    <dgm:cxn modelId="{AD99D883-644A-4C18-A1BB-E35BE5CA2078}" type="presParOf" srcId="{25D743B4-AED2-429B-9DB9-8400A42B29D7}" destId="{04EFA66A-C18A-4E6C-A1C8-D0645DB6FA87}" srcOrd="1" destOrd="0" presId="urn:microsoft.com/office/officeart/2005/8/layout/orgChart1"/>
    <dgm:cxn modelId="{7B4033A9-C256-4C89-BA20-B568E8611AFE}" type="presParOf" srcId="{04EFA66A-C18A-4E6C-A1C8-D0645DB6FA87}" destId="{9852625B-F7FD-46D9-B598-8A4E183A713C}" srcOrd="0" destOrd="0" presId="urn:microsoft.com/office/officeart/2005/8/layout/orgChart1"/>
    <dgm:cxn modelId="{576AAF9C-4178-4449-9FE5-837687D1FF04}" type="presParOf" srcId="{9852625B-F7FD-46D9-B598-8A4E183A713C}" destId="{4840E001-D6D0-4E61-8409-A18EEE24C070}" srcOrd="0" destOrd="0" presId="urn:microsoft.com/office/officeart/2005/8/layout/orgChart1"/>
    <dgm:cxn modelId="{F89DB2C1-32C2-4F6E-A149-454842AFC894}" type="presParOf" srcId="{9852625B-F7FD-46D9-B598-8A4E183A713C}" destId="{CB18A0F1-2E1B-44E2-A178-31E3DB043087}" srcOrd="1" destOrd="0" presId="urn:microsoft.com/office/officeart/2005/8/layout/orgChart1"/>
    <dgm:cxn modelId="{118502E4-84F5-4779-8C17-08DA330BCE2C}" type="presParOf" srcId="{04EFA66A-C18A-4E6C-A1C8-D0645DB6FA87}" destId="{0020D345-7000-4C2E-8449-F487B92B5755}" srcOrd="1" destOrd="0" presId="urn:microsoft.com/office/officeart/2005/8/layout/orgChart1"/>
    <dgm:cxn modelId="{4A054D9D-EB74-46FE-862E-DA52215BAB8C}" type="presParOf" srcId="{04EFA66A-C18A-4E6C-A1C8-D0645DB6FA87}" destId="{3B188301-049C-44F4-B8AA-1474854403BE}" srcOrd="2" destOrd="0" presId="urn:microsoft.com/office/officeart/2005/8/layout/orgChart1"/>
    <dgm:cxn modelId="{0AA146C9-3929-4677-B752-FAAC3C675BC4}" type="presParOf" srcId="{25D743B4-AED2-429B-9DB9-8400A42B29D7}" destId="{3647E9EE-2BFB-4E62-B9A5-410FF8085DA3}" srcOrd="2" destOrd="0" presId="urn:microsoft.com/office/officeart/2005/8/layout/orgChart1"/>
    <dgm:cxn modelId="{4A79F8B3-663D-4BB4-B3E6-A064A27CA85E}" type="presParOf" srcId="{25D743B4-AED2-429B-9DB9-8400A42B29D7}" destId="{BFDD0712-2F16-44EC-8935-B38207A78D5F}" srcOrd="3" destOrd="0" presId="urn:microsoft.com/office/officeart/2005/8/layout/orgChart1"/>
    <dgm:cxn modelId="{9FE838E0-7DF8-45B2-BD72-2DE3BB6FDC2C}" type="presParOf" srcId="{BFDD0712-2F16-44EC-8935-B38207A78D5F}" destId="{69A9EF08-2B91-4BC8-8704-029BC8626564}" srcOrd="0" destOrd="0" presId="urn:microsoft.com/office/officeart/2005/8/layout/orgChart1"/>
    <dgm:cxn modelId="{565D974E-4497-44B9-9431-4692E49DB363}" type="presParOf" srcId="{69A9EF08-2B91-4BC8-8704-029BC8626564}" destId="{37F757C9-5D22-48B1-82A2-9B7FAA8D8DA2}" srcOrd="0" destOrd="0" presId="urn:microsoft.com/office/officeart/2005/8/layout/orgChart1"/>
    <dgm:cxn modelId="{7246873E-4563-4A48-873A-FBBF3B1B9F6C}" type="presParOf" srcId="{69A9EF08-2B91-4BC8-8704-029BC8626564}" destId="{92A627DF-4C31-459F-B769-BFD25AE21AF1}" srcOrd="1" destOrd="0" presId="urn:microsoft.com/office/officeart/2005/8/layout/orgChart1"/>
    <dgm:cxn modelId="{4CBFDFB8-1552-4095-800C-84976A273064}" type="presParOf" srcId="{BFDD0712-2F16-44EC-8935-B38207A78D5F}" destId="{0678E02C-A67F-4EA5-B94C-A6F981A33780}" srcOrd="1" destOrd="0" presId="urn:microsoft.com/office/officeart/2005/8/layout/orgChart1"/>
    <dgm:cxn modelId="{7881F15B-3F33-4C12-9B02-93D3EC9DCB7C}" type="presParOf" srcId="{BFDD0712-2F16-44EC-8935-B38207A78D5F}" destId="{B70F53B0-D26F-4D7F-8039-75AB3EEE9E42}" srcOrd="2" destOrd="0" presId="urn:microsoft.com/office/officeart/2005/8/layout/orgChart1"/>
    <dgm:cxn modelId="{8F8B547D-69BF-4E78-8B29-69AD0DC5AD92}" type="presParOf" srcId="{2D56DC78-2F27-4E0E-8696-6EC5AD8725E3}" destId="{ECF05A17-1602-485D-A032-FC3E45DA8DE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7446A1-D42F-4ABA-B644-4698C0F7FC3E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35A389B-D238-4C75-AEA7-DE3872AFB833}">
      <dgm:prSet phldrT="[Text]"/>
      <dgm:spPr>
        <a:solidFill>
          <a:srgbClr val="D2D2CC"/>
        </a:solidFill>
      </dgm:spPr>
      <dgm:t>
        <a:bodyPr/>
        <a:lstStyle/>
        <a:p>
          <a:r>
            <a:rPr lang="en-US">
              <a:solidFill>
                <a:schemeClr val="tx1"/>
              </a:solidFill>
              <a:latin typeface="Aptos Display" panose="02110004020202020204"/>
            </a:rPr>
            <a:t>August</a:t>
          </a:r>
          <a:endParaRPr lang="en-US">
            <a:solidFill>
              <a:schemeClr val="tx1"/>
            </a:solidFill>
          </a:endParaRPr>
        </a:p>
        <a:p>
          <a:r>
            <a:rPr lang="en-US">
              <a:solidFill>
                <a:schemeClr val="tx1"/>
              </a:solidFill>
            </a:rPr>
            <a:t>CSI receives annual allocation from CDE</a:t>
          </a:r>
        </a:p>
      </dgm:t>
    </dgm:pt>
    <dgm:pt modelId="{ED6B9E61-3BD6-4EAC-9EA8-B850CF409511}" type="parTrans" cxnId="{35E08261-CBA0-4580-8611-ADBF37469828}">
      <dgm:prSet/>
      <dgm:spPr/>
      <dgm:t>
        <a:bodyPr/>
        <a:lstStyle/>
        <a:p>
          <a:endParaRPr lang="en-US"/>
        </a:p>
      </dgm:t>
    </dgm:pt>
    <dgm:pt modelId="{86B65C22-B432-4323-B9AD-4D8BCFB0958D}" type="sibTrans" cxnId="{35E08261-CBA0-4580-8611-ADBF37469828}">
      <dgm:prSet/>
      <dgm:spPr/>
      <dgm:t>
        <a:bodyPr/>
        <a:lstStyle/>
        <a:p>
          <a:endParaRPr lang="en-US"/>
        </a:p>
      </dgm:t>
    </dgm:pt>
    <dgm:pt modelId="{B3A85F72-6321-444F-A374-2A7297E0D0B9}">
      <dgm:prSet phldrT="[Text]"/>
      <dgm:spPr>
        <a:solidFill>
          <a:srgbClr val="D2D2CC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July/August</a:t>
          </a:r>
        </a:p>
        <a:p>
          <a:r>
            <a:rPr lang="en-US">
              <a:solidFill>
                <a:schemeClr val="tx1"/>
              </a:solidFill>
            </a:rPr>
            <a:t>CSI releases initial allocation to schools</a:t>
          </a:r>
        </a:p>
      </dgm:t>
    </dgm:pt>
    <dgm:pt modelId="{480BA9B8-5062-4211-979E-3DDEE4BF530A}" type="parTrans" cxnId="{88093EC1-EFD0-46DB-BFAD-EC0E1A3C5C44}">
      <dgm:prSet/>
      <dgm:spPr/>
      <dgm:t>
        <a:bodyPr/>
        <a:lstStyle/>
        <a:p>
          <a:endParaRPr lang="en-US"/>
        </a:p>
      </dgm:t>
    </dgm:pt>
    <dgm:pt modelId="{3BC5AA05-38ED-42D3-8C23-406DF779AA8F}" type="sibTrans" cxnId="{88093EC1-EFD0-46DB-BFAD-EC0E1A3C5C44}">
      <dgm:prSet/>
      <dgm:spPr/>
      <dgm:t>
        <a:bodyPr/>
        <a:lstStyle/>
        <a:p>
          <a:endParaRPr lang="en-US"/>
        </a:p>
      </dgm:t>
    </dgm:pt>
    <dgm:pt modelId="{1CA13057-71E9-449A-AD40-68403BF55EB5}">
      <dgm:prSet phldrT="[Text]"/>
      <dgm:spPr>
        <a:solidFill>
          <a:srgbClr val="D2D2CC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February</a:t>
          </a:r>
        </a:p>
        <a:p>
          <a:r>
            <a:rPr lang="en-US">
              <a:solidFill>
                <a:schemeClr val="tx1"/>
              </a:solidFill>
            </a:rPr>
            <a:t>CSI releases mid-year allocation to schools</a:t>
          </a:r>
        </a:p>
      </dgm:t>
    </dgm:pt>
    <dgm:pt modelId="{714A8574-957D-4000-B46B-1B7E61816F10}" type="parTrans" cxnId="{626BED22-DB82-444E-935F-69FF5DA9EF9F}">
      <dgm:prSet/>
      <dgm:spPr/>
      <dgm:t>
        <a:bodyPr/>
        <a:lstStyle/>
        <a:p>
          <a:endParaRPr lang="en-US"/>
        </a:p>
      </dgm:t>
    </dgm:pt>
    <dgm:pt modelId="{8D31D103-A1DC-4429-BDDF-55C9F7F48827}" type="sibTrans" cxnId="{626BED22-DB82-444E-935F-69FF5DA9EF9F}">
      <dgm:prSet/>
      <dgm:spPr/>
      <dgm:t>
        <a:bodyPr/>
        <a:lstStyle/>
        <a:p>
          <a:endParaRPr lang="en-US"/>
        </a:p>
      </dgm:t>
    </dgm:pt>
    <dgm:pt modelId="{EECBDA05-36B7-48C1-8C32-380500E1D0A8}">
      <dgm:prSet phldrT="[Text]"/>
      <dgm:spPr>
        <a:solidFill>
          <a:srgbClr val="41DB17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July</a:t>
          </a:r>
        </a:p>
        <a:p>
          <a:r>
            <a:rPr lang="en-US">
              <a:solidFill>
                <a:schemeClr val="tx1"/>
              </a:solidFill>
            </a:rPr>
            <a:t>CSI releases year-end allocation to schools</a:t>
          </a:r>
        </a:p>
      </dgm:t>
    </dgm:pt>
    <dgm:pt modelId="{FD14994D-4BBE-4831-9789-4AC5B341C333}" type="parTrans" cxnId="{D5E517B6-666A-4B78-AD58-1F6F86891FD2}">
      <dgm:prSet/>
      <dgm:spPr/>
      <dgm:t>
        <a:bodyPr/>
        <a:lstStyle/>
        <a:p>
          <a:endParaRPr lang="en-US"/>
        </a:p>
      </dgm:t>
    </dgm:pt>
    <dgm:pt modelId="{0E283526-9432-4443-AA6F-27C07B3ECF4A}" type="sibTrans" cxnId="{D5E517B6-666A-4B78-AD58-1F6F86891FD2}">
      <dgm:prSet/>
      <dgm:spPr/>
      <dgm:t>
        <a:bodyPr/>
        <a:lstStyle/>
        <a:p>
          <a:endParaRPr lang="en-US"/>
        </a:p>
      </dgm:t>
    </dgm:pt>
    <dgm:pt modelId="{376D7970-7B77-41D2-BECF-DB25E859F14C}" type="pres">
      <dgm:prSet presAssocID="{057446A1-D42F-4ABA-B644-4698C0F7FC3E}" presName="cycle" presStyleCnt="0">
        <dgm:presLayoutVars>
          <dgm:dir/>
          <dgm:resizeHandles val="exact"/>
        </dgm:presLayoutVars>
      </dgm:prSet>
      <dgm:spPr/>
    </dgm:pt>
    <dgm:pt modelId="{591FEE42-3CA7-4DD3-8CA8-0FE6080C2F06}" type="pres">
      <dgm:prSet presAssocID="{A35A389B-D238-4C75-AEA7-DE3872AFB833}" presName="node" presStyleLbl="node1" presStyleIdx="0" presStyleCnt="4" custRadScaleRad="101590">
        <dgm:presLayoutVars>
          <dgm:bulletEnabled val="1"/>
        </dgm:presLayoutVars>
      </dgm:prSet>
      <dgm:spPr/>
    </dgm:pt>
    <dgm:pt modelId="{151B22F0-51F9-4B18-B0A3-7FF97487CC28}" type="pres">
      <dgm:prSet presAssocID="{A35A389B-D238-4C75-AEA7-DE3872AFB833}" presName="spNode" presStyleCnt="0"/>
      <dgm:spPr/>
    </dgm:pt>
    <dgm:pt modelId="{6A734E5B-32E8-41AA-98D9-ECF20BC53FE5}" type="pres">
      <dgm:prSet presAssocID="{86B65C22-B432-4323-B9AD-4D8BCFB0958D}" presName="sibTrans" presStyleLbl="sibTrans1D1" presStyleIdx="0" presStyleCnt="4"/>
      <dgm:spPr/>
    </dgm:pt>
    <dgm:pt modelId="{5257B693-87B4-4F1E-8D7A-FBF0ECCE1879}" type="pres">
      <dgm:prSet presAssocID="{B3A85F72-6321-444F-A374-2A7297E0D0B9}" presName="node" presStyleLbl="node1" presStyleIdx="1" presStyleCnt="4">
        <dgm:presLayoutVars>
          <dgm:bulletEnabled val="1"/>
        </dgm:presLayoutVars>
      </dgm:prSet>
      <dgm:spPr/>
    </dgm:pt>
    <dgm:pt modelId="{96C6D43D-99DE-4A3B-B826-A56BC4B19EB2}" type="pres">
      <dgm:prSet presAssocID="{B3A85F72-6321-444F-A374-2A7297E0D0B9}" presName="spNode" presStyleCnt="0"/>
      <dgm:spPr/>
    </dgm:pt>
    <dgm:pt modelId="{E95D630C-72B0-4D23-B041-EE7F480B45DC}" type="pres">
      <dgm:prSet presAssocID="{3BC5AA05-38ED-42D3-8C23-406DF779AA8F}" presName="sibTrans" presStyleLbl="sibTrans1D1" presStyleIdx="1" presStyleCnt="4"/>
      <dgm:spPr/>
    </dgm:pt>
    <dgm:pt modelId="{D6CF0173-B083-46DA-88C6-AD0C8BF28A12}" type="pres">
      <dgm:prSet presAssocID="{1CA13057-71E9-449A-AD40-68403BF55EB5}" presName="node" presStyleLbl="node1" presStyleIdx="2" presStyleCnt="4">
        <dgm:presLayoutVars>
          <dgm:bulletEnabled val="1"/>
        </dgm:presLayoutVars>
      </dgm:prSet>
      <dgm:spPr/>
    </dgm:pt>
    <dgm:pt modelId="{77CD3010-0335-4D0B-AE7B-6E6FC2F10947}" type="pres">
      <dgm:prSet presAssocID="{1CA13057-71E9-449A-AD40-68403BF55EB5}" presName="spNode" presStyleCnt="0"/>
      <dgm:spPr/>
    </dgm:pt>
    <dgm:pt modelId="{523B836A-E526-4AA7-AADE-74901B30A499}" type="pres">
      <dgm:prSet presAssocID="{8D31D103-A1DC-4429-BDDF-55C9F7F48827}" presName="sibTrans" presStyleLbl="sibTrans1D1" presStyleIdx="2" presStyleCnt="4"/>
      <dgm:spPr/>
    </dgm:pt>
    <dgm:pt modelId="{0E0E10B5-55FD-437C-9563-F744D2E7301C}" type="pres">
      <dgm:prSet presAssocID="{EECBDA05-36B7-48C1-8C32-380500E1D0A8}" presName="node" presStyleLbl="node1" presStyleIdx="3" presStyleCnt="4">
        <dgm:presLayoutVars>
          <dgm:bulletEnabled val="1"/>
        </dgm:presLayoutVars>
      </dgm:prSet>
      <dgm:spPr/>
    </dgm:pt>
    <dgm:pt modelId="{1D350890-A587-4CB5-AACD-C123D17A84B6}" type="pres">
      <dgm:prSet presAssocID="{EECBDA05-36B7-48C1-8C32-380500E1D0A8}" presName="spNode" presStyleCnt="0"/>
      <dgm:spPr/>
    </dgm:pt>
    <dgm:pt modelId="{BBE0513E-5FAE-46EE-9B24-71642A4FA985}" type="pres">
      <dgm:prSet presAssocID="{0E283526-9432-4443-AA6F-27C07B3ECF4A}" presName="sibTrans" presStyleLbl="sibTrans1D1" presStyleIdx="3" presStyleCnt="4"/>
      <dgm:spPr/>
    </dgm:pt>
  </dgm:ptLst>
  <dgm:cxnLst>
    <dgm:cxn modelId="{EB1A5D16-B2C6-4F66-97C6-0594B070D9F2}" type="presOf" srcId="{3BC5AA05-38ED-42D3-8C23-406DF779AA8F}" destId="{E95D630C-72B0-4D23-B041-EE7F480B45DC}" srcOrd="0" destOrd="0" presId="urn:microsoft.com/office/officeart/2005/8/layout/cycle5"/>
    <dgm:cxn modelId="{626BED22-DB82-444E-935F-69FF5DA9EF9F}" srcId="{057446A1-D42F-4ABA-B644-4698C0F7FC3E}" destId="{1CA13057-71E9-449A-AD40-68403BF55EB5}" srcOrd="2" destOrd="0" parTransId="{714A8574-957D-4000-B46B-1B7E61816F10}" sibTransId="{8D31D103-A1DC-4429-BDDF-55C9F7F48827}"/>
    <dgm:cxn modelId="{35E08261-CBA0-4580-8611-ADBF37469828}" srcId="{057446A1-D42F-4ABA-B644-4698C0F7FC3E}" destId="{A35A389B-D238-4C75-AEA7-DE3872AFB833}" srcOrd="0" destOrd="0" parTransId="{ED6B9E61-3BD6-4EAC-9EA8-B850CF409511}" sibTransId="{86B65C22-B432-4323-B9AD-4D8BCFB0958D}"/>
    <dgm:cxn modelId="{1C50C061-E175-4911-8437-39050060FEC7}" type="presOf" srcId="{1CA13057-71E9-449A-AD40-68403BF55EB5}" destId="{D6CF0173-B083-46DA-88C6-AD0C8BF28A12}" srcOrd="0" destOrd="0" presId="urn:microsoft.com/office/officeart/2005/8/layout/cycle5"/>
    <dgm:cxn modelId="{4CC6954C-4F41-4FFF-86E7-E7700D55BE83}" type="presOf" srcId="{A35A389B-D238-4C75-AEA7-DE3872AFB833}" destId="{591FEE42-3CA7-4DD3-8CA8-0FE6080C2F06}" srcOrd="0" destOrd="0" presId="urn:microsoft.com/office/officeart/2005/8/layout/cycle5"/>
    <dgm:cxn modelId="{6B4E0E86-5746-40A0-B926-D0A13F530355}" type="presOf" srcId="{0E283526-9432-4443-AA6F-27C07B3ECF4A}" destId="{BBE0513E-5FAE-46EE-9B24-71642A4FA985}" srcOrd="0" destOrd="0" presId="urn:microsoft.com/office/officeart/2005/8/layout/cycle5"/>
    <dgm:cxn modelId="{3D87299B-2679-469B-9860-997BE4C8A0B3}" type="presOf" srcId="{8D31D103-A1DC-4429-BDDF-55C9F7F48827}" destId="{523B836A-E526-4AA7-AADE-74901B30A499}" srcOrd="0" destOrd="0" presId="urn:microsoft.com/office/officeart/2005/8/layout/cycle5"/>
    <dgm:cxn modelId="{D5E517B6-666A-4B78-AD58-1F6F86891FD2}" srcId="{057446A1-D42F-4ABA-B644-4698C0F7FC3E}" destId="{EECBDA05-36B7-48C1-8C32-380500E1D0A8}" srcOrd="3" destOrd="0" parTransId="{FD14994D-4BBE-4831-9789-4AC5B341C333}" sibTransId="{0E283526-9432-4443-AA6F-27C07B3ECF4A}"/>
    <dgm:cxn modelId="{88093EC1-EFD0-46DB-BFAD-EC0E1A3C5C44}" srcId="{057446A1-D42F-4ABA-B644-4698C0F7FC3E}" destId="{B3A85F72-6321-444F-A374-2A7297E0D0B9}" srcOrd="1" destOrd="0" parTransId="{480BA9B8-5062-4211-979E-3DDEE4BF530A}" sibTransId="{3BC5AA05-38ED-42D3-8C23-406DF779AA8F}"/>
    <dgm:cxn modelId="{0F95CFC9-4E82-43B6-91BB-8DA6B9A207E6}" type="presOf" srcId="{B3A85F72-6321-444F-A374-2A7297E0D0B9}" destId="{5257B693-87B4-4F1E-8D7A-FBF0ECCE1879}" srcOrd="0" destOrd="0" presId="urn:microsoft.com/office/officeart/2005/8/layout/cycle5"/>
    <dgm:cxn modelId="{E8F5E2E4-DCA7-4795-91AD-A89373AC3035}" type="presOf" srcId="{057446A1-D42F-4ABA-B644-4698C0F7FC3E}" destId="{376D7970-7B77-41D2-BECF-DB25E859F14C}" srcOrd="0" destOrd="0" presId="urn:microsoft.com/office/officeart/2005/8/layout/cycle5"/>
    <dgm:cxn modelId="{DAA642FA-B865-44B9-8DF7-AB933173A073}" type="presOf" srcId="{86B65C22-B432-4323-B9AD-4D8BCFB0958D}" destId="{6A734E5B-32E8-41AA-98D9-ECF20BC53FE5}" srcOrd="0" destOrd="0" presId="urn:microsoft.com/office/officeart/2005/8/layout/cycle5"/>
    <dgm:cxn modelId="{7A7F85FE-642E-457B-BE2B-CCC2977069EF}" type="presOf" srcId="{EECBDA05-36B7-48C1-8C32-380500E1D0A8}" destId="{0E0E10B5-55FD-437C-9563-F744D2E7301C}" srcOrd="0" destOrd="0" presId="urn:microsoft.com/office/officeart/2005/8/layout/cycle5"/>
    <dgm:cxn modelId="{F58DCBD1-2DA3-4BE2-A45E-90561467A730}" type="presParOf" srcId="{376D7970-7B77-41D2-BECF-DB25E859F14C}" destId="{591FEE42-3CA7-4DD3-8CA8-0FE6080C2F06}" srcOrd="0" destOrd="0" presId="urn:microsoft.com/office/officeart/2005/8/layout/cycle5"/>
    <dgm:cxn modelId="{3DCD3575-C545-4BEA-AA2F-CD6316440443}" type="presParOf" srcId="{376D7970-7B77-41D2-BECF-DB25E859F14C}" destId="{151B22F0-51F9-4B18-B0A3-7FF97487CC28}" srcOrd="1" destOrd="0" presId="urn:microsoft.com/office/officeart/2005/8/layout/cycle5"/>
    <dgm:cxn modelId="{51FF4371-A724-4A0B-8107-AC9D753E2CD0}" type="presParOf" srcId="{376D7970-7B77-41D2-BECF-DB25E859F14C}" destId="{6A734E5B-32E8-41AA-98D9-ECF20BC53FE5}" srcOrd="2" destOrd="0" presId="urn:microsoft.com/office/officeart/2005/8/layout/cycle5"/>
    <dgm:cxn modelId="{9695D783-7524-40D7-8D97-F936689FA692}" type="presParOf" srcId="{376D7970-7B77-41D2-BECF-DB25E859F14C}" destId="{5257B693-87B4-4F1E-8D7A-FBF0ECCE1879}" srcOrd="3" destOrd="0" presId="urn:microsoft.com/office/officeart/2005/8/layout/cycle5"/>
    <dgm:cxn modelId="{9F1D0CD6-4CFD-4BC5-A6B5-0109D0BFFB8D}" type="presParOf" srcId="{376D7970-7B77-41D2-BECF-DB25E859F14C}" destId="{96C6D43D-99DE-4A3B-B826-A56BC4B19EB2}" srcOrd="4" destOrd="0" presId="urn:microsoft.com/office/officeart/2005/8/layout/cycle5"/>
    <dgm:cxn modelId="{E5EB7A02-A269-4872-9F99-DF3A77F927DA}" type="presParOf" srcId="{376D7970-7B77-41D2-BECF-DB25E859F14C}" destId="{E95D630C-72B0-4D23-B041-EE7F480B45DC}" srcOrd="5" destOrd="0" presId="urn:microsoft.com/office/officeart/2005/8/layout/cycle5"/>
    <dgm:cxn modelId="{8AD4603D-35BF-4129-B90D-8D856CD3CC71}" type="presParOf" srcId="{376D7970-7B77-41D2-BECF-DB25E859F14C}" destId="{D6CF0173-B083-46DA-88C6-AD0C8BF28A12}" srcOrd="6" destOrd="0" presId="urn:microsoft.com/office/officeart/2005/8/layout/cycle5"/>
    <dgm:cxn modelId="{A4A27EA4-D319-4E30-9450-33CD2AAB292D}" type="presParOf" srcId="{376D7970-7B77-41D2-BECF-DB25E859F14C}" destId="{77CD3010-0335-4D0B-AE7B-6E6FC2F10947}" srcOrd="7" destOrd="0" presId="urn:microsoft.com/office/officeart/2005/8/layout/cycle5"/>
    <dgm:cxn modelId="{6D602FBE-5E88-477E-86E8-9F709FFF3A2C}" type="presParOf" srcId="{376D7970-7B77-41D2-BECF-DB25E859F14C}" destId="{523B836A-E526-4AA7-AADE-74901B30A499}" srcOrd="8" destOrd="0" presId="urn:microsoft.com/office/officeart/2005/8/layout/cycle5"/>
    <dgm:cxn modelId="{E4802727-0830-4904-8367-0E3DDED2FD52}" type="presParOf" srcId="{376D7970-7B77-41D2-BECF-DB25E859F14C}" destId="{0E0E10B5-55FD-437C-9563-F744D2E7301C}" srcOrd="9" destOrd="0" presId="urn:microsoft.com/office/officeart/2005/8/layout/cycle5"/>
    <dgm:cxn modelId="{7651F4D5-B684-4AE7-9B74-3F4E589F7197}" type="presParOf" srcId="{376D7970-7B77-41D2-BECF-DB25E859F14C}" destId="{1D350890-A587-4CB5-AACD-C123D17A84B6}" srcOrd="10" destOrd="0" presId="urn:microsoft.com/office/officeart/2005/8/layout/cycle5"/>
    <dgm:cxn modelId="{B951D863-C723-4875-9C7A-587930A137F9}" type="presParOf" srcId="{376D7970-7B77-41D2-BECF-DB25E859F14C}" destId="{BBE0513E-5FAE-46EE-9B24-71642A4FA985}" srcOrd="11" destOrd="0" presId="urn:microsoft.com/office/officeart/2005/8/layout/cycle5"/>
  </dgm:cxnLst>
  <dgm:bg/>
  <dgm:whole>
    <a:ln w="28575"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BCEF9-7179-47AD-9437-86CEDF3F4B9C}">
      <dsp:nvSpPr>
        <dsp:cNvPr id="0" name=""/>
        <dsp:cNvSpPr/>
      </dsp:nvSpPr>
      <dsp:spPr>
        <a:xfrm>
          <a:off x="3595780" y="669"/>
          <a:ext cx="1731987" cy="115465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David Sever</a:t>
          </a:r>
          <a:r>
            <a:rPr lang="en-US" sz="1600" kern="1200">
              <a:solidFill>
                <a:srgbClr val="000000"/>
              </a:solidFill>
              <a:latin typeface="Aptos"/>
            </a:rPr>
            <a:t>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Senior Director of Finance</a:t>
          </a:r>
        </a:p>
      </dsp:txBody>
      <dsp:txXfrm>
        <a:off x="3652146" y="57035"/>
        <a:ext cx="1619255" cy="1041926"/>
      </dsp:txXfrm>
    </dsp:sp>
    <dsp:sp modelId="{D1D578EC-4786-4D99-AC27-EC6663BB046A}">
      <dsp:nvSpPr>
        <dsp:cNvPr id="0" name=""/>
        <dsp:cNvSpPr/>
      </dsp:nvSpPr>
      <dsp:spPr>
        <a:xfrm>
          <a:off x="2210190" y="1155327"/>
          <a:ext cx="2251583" cy="461863"/>
        </a:xfrm>
        <a:custGeom>
          <a:avLst/>
          <a:gdLst/>
          <a:ahLst/>
          <a:cxnLst/>
          <a:rect l="0" t="0" r="0" b="0"/>
          <a:pathLst>
            <a:path>
              <a:moveTo>
                <a:pt x="2251583" y="0"/>
              </a:moveTo>
              <a:lnTo>
                <a:pt x="2251583" y="230931"/>
              </a:lnTo>
              <a:lnTo>
                <a:pt x="0" y="230931"/>
              </a:lnTo>
              <a:lnTo>
                <a:pt x="0" y="46186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5F639-B12E-4964-AD37-AA30F8913B69}">
      <dsp:nvSpPr>
        <dsp:cNvPr id="0" name=""/>
        <dsp:cNvSpPr/>
      </dsp:nvSpPr>
      <dsp:spPr>
        <a:xfrm>
          <a:off x="1344196" y="1617191"/>
          <a:ext cx="1731987" cy="115465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Melissa Allen,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Staff Accountant</a:t>
          </a:r>
        </a:p>
      </dsp:txBody>
      <dsp:txXfrm>
        <a:off x="1400562" y="1673557"/>
        <a:ext cx="1619255" cy="1041926"/>
      </dsp:txXfrm>
    </dsp:sp>
    <dsp:sp modelId="{83D0A783-745D-4B95-B65D-92A460CE72A0}">
      <dsp:nvSpPr>
        <dsp:cNvPr id="0" name=""/>
        <dsp:cNvSpPr/>
      </dsp:nvSpPr>
      <dsp:spPr>
        <a:xfrm>
          <a:off x="4416054" y="1155327"/>
          <a:ext cx="91440" cy="4618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86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F10DD-6CA6-485D-A07F-FF8474DBCA6E}">
      <dsp:nvSpPr>
        <dsp:cNvPr id="0" name=""/>
        <dsp:cNvSpPr/>
      </dsp:nvSpPr>
      <dsp:spPr>
        <a:xfrm>
          <a:off x="3595780" y="1617191"/>
          <a:ext cx="1731987" cy="115465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Marcie Robidart,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Director of Grants Fiscal &amp; Accounting</a:t>
          </a:r>
        </a:p>
      </dsp:txBody>
      <dsp:txXfrm>
        <a:off x="3652146" y="1673557"/>
        <a:ext cx="1619255" cy="1041926"/>
      </dsp:txXfrm>
    </dsp:sp>
    <dsp:sp modelId="{345E8993-FAF1-447D-B8E5-B6A5FE5AB9F4}">
      <dsp:nvSpPr>
        <dsp:cNvPr id="0" name=""/>
        <dsp:cNvSpPr/>
      </dsp:nvSpPr>
      <dsp:spPr>
        <a:xfrm>
          <a:off x="1006433" y="2771849"/>
          <a:ext cx="3455341" cy="461863"/>
        </a:xfrm>
        <a:custGeom>
          <a:avLst/>
          <a:gdLst/>
          <a:ahLst/>
          <a:cxnLst/>
          <a:rect l="0" t="0" r="0" b="0"/>
          <a:pathLst>
            <a:path>
              <a:moveTo>
                <a:pt x="3455341" y="0"/>
              </a:moveTo>
              <a:lnTo>
                <a:pt x="3455341" y="230931"/>
              </a:lnTo>
              <a:lnTo>
                <a:pt x="0" y="230931"/>
              </a:lnTo>
              <a:lnTo>
                <a:pt x="0" y="46186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63918-D8EA-4088-BE43-246DCD06F015}">
      <dsp:nvSpPr>
        <dsp:cNvPr id="0" name=""/>
        <dsp:cNvSpPr/>
      </dsp:nvSpPr>
      <dsp:spPr>
        <a:xfrm>
          <a:off x="140439" y="3233713"/>
          <a:ext cx="1731987" cy="11546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Emma Post,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Grant &amp; Procurement </a:t>
          </a:r>
          <a:r>
            <a:rPr lang="en-US" sz="1600" b="0" kern="1200">
              <a:latin typeface="Aptos"/>
            </a:rPr>
            <a:t>Manager</a:t>
          </a:r>
        </a:p>
      </dsp:txBody>
      <dsp:txXfrm>
        <a:off x="196805" y="3290079"/>
        <a:ext cx="1619255" cy="1041926"/>
      </dsp:txXfrm>
    </dsp:sp>
    <dsp:sp modelId="{DE973D31-8320-4AA8-954F-C11DCD727EFF}">
      <dsp:nvSpPr>
        <dsp:cNvPr id="0" name=""/>
        <dsp:cNvSpPr/>
      </dsp:nvSpPr>
      <dsp:spPr>
        <a:xfrm>
          <a:off x="3258017" y="2771849"/>
          <a:ext cx="1203757" cy="461863"/>
        </a:xfrm>
        <a:custGeom>
          <a:avLst/>
          <a:gdLst/>
          <a:ahLst/>
          <a:cxnLst/>
          <a:rect l="0" t="0" r="0" b="0"/>
          <a:pathLst>
            <a:path>
              <a:moveTo>
                <a:pt x="1203757" y="0"/>
              </a:moveTo>
              <a:lnTo>
                <a:pt x="1203757" y="230931"/>
              </a:lnTo>
              <a:lnTo>
                <a:pt x="0" y="230931"/>
              </a:lnTo>
              <a:lnTo>
                <a:pt x="0" y="46186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7D559-75CB-4819-8C91-C584F8615268}">
      <dsp:nvSpPr>
        <dsp:cNvPr id="0" name=""/>
        <dsp:cNvSpPr/>
      </dsp:nvSpPr>
      <dsp:spPr>
        <a:xfrm>
          <a:off x="2392023" y="3233713"/>
          <a:ext cx="1731987" cy="11546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Shawn Wilkens,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Grant &amp; Accounting Technician</a:t>
          </a:r>
        </a:p>
      </dsp:txBody>
      <dsp:txXfrm>
        <a:off x="2448389" y="3290079"/>
        <a:ext cx="1619255" cy="1041926"/>
      </dsp:txXfrm>
    </dsp:sp>
    <dsp:sp modelId="{A0AABC66-B6DD-4B74-8970-9467BC425E13}">
      <dsp:nvSpPr>
        <dsp:cNvPr id="0" name=""/>
        <dsp:cNvSpPr/>
      </dsp:nvSpPr>
      <dsp:spPr>
        <a:xfrm>
          <a:off x="4461774" y="2771849"/>
          <a:ext cx="1125791" cy="461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931"/>
              </a:lnTo>
              <a:lnTo>
                <a:pt x="1125791" y="230931"/>
              </a:lnTo>
              <a:lnTo>
                <a:pt x="1125791" y="46186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A1A785-5DF2-475A-9B23-6D8977BFA556}">
      <dsp:nvSpPr>
        <dsp:cNvPr id="0" name=""/>
        <dsp:cNvSpPr/>
      </dsp:nvSpPr>
      <dsp:spPr>
        <a:xfrm>
          <a:off x="4643607" y="3233713"/>
          <a:ext cx="1887918" cy="11546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Magaly Mar-Sotero,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Grant and Accounting Technician</a:t>
          </a:r>
        </a:p>
      </dsp:txBody>
      <dsp:txXfrm>
        <a:off x="4699973" y="3290079"/>
        <a:ext cx="1775186" cy="1041926"/>
      </dsp:txXfrm>
    </dsp:sp>
    <dsp:sp modelId="{DB26DF5C-EDE3-49DD-8EE5-C506944158DE}">
      <dsp:nvSpPr>
        <dsp:cNvPr id="0" name=""/>
        <dsp:cNvSpPr/>
      </dsp:nvSpPr>
      <dsp:spPr>
        <a:xfrm>
          <a:off x="4461774" y="2771849"/>
          <a:ext cx="3455341" cy="461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931"/>
              </a:lnTo>
              <a:lnTo>
                <a:pt x="3455341" y="230931"/>
              </a:lnTo>
              <a:lnTo>
                <a:pt x="3455341" y="46186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50E90-298A-47E7-B8E6-00728976D642}">
      <dsp:nvSpPr>
        <dsp:cNvPr id="0" name=""/>
        <dsp:cNvSpPr/>
      </dsp:nvSpPr>
      <dsp:spPr>
        <a:xfrm>
          <a:off x="7051122" y="3233713"/>
          <a:ext cx="1731987" cy="1154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ptos"/>
            </a:rPr>
            <a:t>Kamina Johnson, </a:t>
          </a:r>
          <a:br>
            <a:rPr lang="en-US" sz="1700" kern="1200">
              <a:latin typeface="Aptos"/>
            </a:rPr>
          </a:br>
          <a:r>
            <a:rPr lang="en-US" sz="1700" kern="1200">
              <a:latin typeface="Aptos"/>
            </a:rPr>
            <a:t>   Grant Technician</a:t>
          </a:r>
          <a:endParaRPr lang="en-US" sz="1700" kern="1200">
            <a:latin typeface="Aptos Display"/>
          </a:endParaRPr>
        </a:p>
      </dsp:txBody>
      <dsp:txXfrm>
        <a:off x="7084941" y="3267532"/>
        <a:ext cx="1664349" cy="1087020"/>
      </dsp:txXfrm>
    </dsp:sp>
    <dsp:sp modelId="{725D82B7-B82A-4558-BC3D-21D1E834D430}">
      <dsp:nvSpPr>
        <dsp:cNvPr id="0" name=""/>
        <dsp:cNvSpPr/>
      </dsp:nvSpPr>
      <dsp:spPr>
        <a:xfrm>
          <a:off x="4461774" y="1155327"/>
          <a:ext cx="2251583" cy="461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931"/>
              </a:lnTo>
              <a:lnTo>
                <a:pt x="2251583" y="230931"/>
              </a:lnTo>
              <a:lnTo>
                <a:pt x="2251583" y="46186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8F6D2-206F-4874-9104-AF26BEFD17E5}">
      <dsp:nvSpPr>
        <dsp:cNvPr id="0" name=""/>
        <dsp:cNvSpPr/>
      </dsp:nvSpPr>
      <dsp:spPr>
        <a:xfrm>
          <a:off x="5847364" y="1617191"/>
          <a:ext cx="1731987" cy="115465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ptos"/>
            </a:rPr>
            <a:t>Art Ford </a:t>
          </a:r>
          <a:br>
            <a:rPr lang="en-US" sz="1600" kern="1200">
              <a:latin typeface="Aptos"/>
            </a:rPr>
          </a:br>
          <a:r>
            <a:rPr lang="en-US" sz="1600" kern="1200">
              <a:latin typeface="Aptos"/>
            </a:rPr>
            <a:t>School Finance Manager</a:t>
          </a:r>
        </a:p>
      </dsp:txBody>
      <dsp:txXfrm>
        <a:off x="5903730" y="1673557"/>
        <a:ext cx="1619255" cy="1041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7E9EE-2BFB-4E62-B9A5-410FF8085DA3}">
      <dsp:nvSpPr>
        <dsp:cNvPr id="0" name=""/>
        <dsp:cNvSpPr/>
      </dsp:nvSpPr>
      <dsp:spPr>
        <a:xfrm>
          <a:off x="1841079" y="1157956"/>
          <a:ext cx="1007525" cy="349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859"/>
              </a:lnTo>
              <a:lnTo>
                <a:pt x="1007525" y="174859"/>
              </a:lnTo>
              <a:lnTo>
                <a:pt x="1007525" y="349719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C80E0-FB64-40B2-8E96-53EAC855E6C2}">
      <dsp:nvSpPr>
        <dsp:cNvPr id="0" name=""/>
        <dsp:cNvSpPr/>
      </dsp:nvSpPr>
      <dsp:spPr>
        <a:xfrm>
          <a:off x="833553" y="1157956"/>
          <a:ext cx="1007525" cy="349719"/>
        </a:xfrm>
        <a:custGeom>
          <a:avLst/>
          <a:gdLst/>
          <a:ahLst/>
          <a:cxnLst/>
          <a:rect l="0" t="0" r="0" b="0"/>
          <a:pathLst>
            <a:path>
              <a:moveTo>
                <a:pt x="1007525" y="0"/>
              </a:moveTo>
              <a:lnTo>
                <a:pt x="1007525" y="174859"/>
              </a:lnTo>
              <a:lnTo>
                <a:pt x="0" y="174859"/>
              </a:lnTo>
              <a:lnTo>
                <a:pt x="0" y="349719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11FB0-D636-4AB6-B030-4F3483B4F144}">
      <dsp:nvSpPr>
        <dsp:cNvPr id="0" name=""/>
        <dsp:cNvSpPr/>
      </dsp:nvSpPr>
      <dsp:spPr>
        <a:xfrm>
          <a:off x="1008413" y="76306"/>
          <a:ext cx="1665331" cy="1081649"/>
        </a:xfrm>
        <a:prstGeom prst="roundRect">
          <a:avLst/>
        </a:prstGeom>
        <a:gradFill rotWithShape="0">
          <a:gsLst>
            <a:gs pos="0">
              <a:srgbClr val="E9713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E9713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E9713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Ilene Agustin,</a:t>
          </a:r>
          <a:b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 kern="120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Director</a:t>
          </a: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 of School Nutrition</a:t>
          </a:r>
        </a:p>
      </dsp:txBody>
      <dsp:txXfrm>
        <a:off x="1061215" y="129108"/>
        <a:ext cx="1559727" cy="976045"/>
      </dsp:txXfrm>
    </dsp:sp>
    <dsp:sp modelId="{4840E001-D6D0-4E61-8409-A18EEE24C070}">
      <dsp:nvSpPr>
        <dsp:cNvPr id="0" name=""/>
        <dsp:cNvSpPr/>
      </dsp:nvSpPr>
      <dsp:spPr>
        <a:xfrm>
          <a:off x="887" y="1507675"/>
          <a:ext cx="1665331" cy="122266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Maggie Necaise,</a:t>
          </a:r>
          <a:b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School Nutrition Specialist</a:t>
          </a:r>
        </a:p>
      </dsp:txBody>
      <dsp:txXfrm>
        <a:off x="60573" y="1567361"/>
        <a:ext cx="1545959" cy="1103297"/>
      </dsp:txXfrm>
    </dsp:sp>
    <dsp:sp modelId="{37F757C9-5D22-48B1-82A2-9B7FAA8D8DA2}">
      <dsp:nvSpPr>
        <dsp:cNvPr id="0" name=""/>
        <dsp:cNvSpPr/>
      </dsp:nvSpPr>
      <dsp:spPr>
        <a:xfrm>
          <a:off x="2015938" y="1507675"/>
          <a:ext cx="1665331" cy="12422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Maggie Smart,</a:t>
          </a:r>
          <a:b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</a:br>
          <a:r>
            <a:rPr lang="en-US" sz="16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School Nutrition Specialist</a:t>
          </a:r>
        </a:p>
      </dsp:txBody>
      <dsp:txXfrm>
        <a:off x="2076581" y="1568318"/>
        <a:ext cx="1544045" cy="1121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FEE42-3CA7-4DD3-8CA8-0FE6080C2F06}">
      <dsp:nvSpPr>
        <dsp:cNvPr id="0" name=""/>
        <dsp:cNvSpPr/>
      </dsp:nvSpPr>
      <dsp:spPr>
        <a:xfrm>
          <a:off x="2019995" y="0"/>
          <a:ext cx="1627064" cy="1057592"/>
        </a:xfrm>
        <a:prstGeom prst="roundRect">
          <a:avLst/>
        </a:prstGeom>
        <a:solidFill>
          <a:srgbClr val="D2D2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Aptos Display" panose="02110004020202020204"/>
            </a:rPr>
            <a:t>August</a:t>
          </a:r>
          <a:endParaRPr lang="en-US" sz="1300" kern="1200">
            <a:solidFill>
              <a:schemeClr val="tx1"/>
            </a:solidFill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CSI receives annual allocation from CDE</a:t>
          </a:r>
        </a:p>
      </dsp:txBody>
      <dsp:txXfrm>
        <a:off x="2071622" y="51627"/>
        <a:ext cx="1523810" cy="954338"/>
      </dsp:txXfrm>
    </dsp:sp>
    <dsp:sp modelId="{6A734E5B-32E8-41AA-98D9-ECF20BC53FE5}">
      <dsp:nvSpPr>
        <dsp:cNvPr id="0" name=""/>
        <dsp:cNvSpPr/>
      </dsp:nvSpPr>
      <dsp:spPr>
        <a:xfrm>
          <a:off x="1083751" y="528511"/>
          <a:ext cx="3498863" cy="3498863"/>
        </a:xfrm>
        <a:custGeom>
          <a:avLst/>
          <a:gdLst/>
          <a:ahLst/>
          <a:cxnLst/>
          <a:rect l="0" t="0" r="0" b="0"/>
          <a:pathLst>
            <a:path>
              <a:moveTo>
                <a:pt x="2788637" y="342107"/>
              </a:moveTo>
              <a:arcTo wR="1749431" hR="1749431" stAng="18386590" swAng="1636912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7B693-87B4-4F1E-8D7A-FBF0ECCE1879}">
      <dsp:nvSpPr>
        <dsp:cNvPr id="0" name=""/>
        <dsp:cNvSpPr/>
      </dsp:nvSpPr>
      <dsp:spPr>
        <a:xfrm>
          <a:off x="3769426" y="1750233"/>
          <a:ext cx="1627064" cy="1057592"/>
        </a:xfrm>
        <a:prstGeom prst="roundRect">
          <a:avLst/>
        </a:prstGeom>
        <a:solidFill>
          <a:srgbClr val="D2D2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July/August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CSI releases initial allocation to schools</a:t>
          </a:r>
        </a:p>
      </dsp:txBody>
      <dsp:txXfrm>
        <a:off x="3821053" y="1801860"/>
        <a:ext cx="1523810" cy="954338"/>
      </dsp:txXfrm>
    </dsp:sp>
    <dsp:sp modelId="{E95D630C-72B0-4D23-B041-EE7F480B45DC}">
      <dsp:nvSpPr>
        <dsp:cNvPr id="0" name=""/>
        <dsp:cNvSpPr/>
      </dsp:nvSpPr>
      <dsp:spPr>
        <a:xfrm>
          <a:off x="1084095" y="529598"/>
          <a:ext cx="3498863" cy="3498863"/>
        </a:xfrm>
        <a:custGeom>
          <a:avLst/>
          <a:gdLst/>
          <a:ahLst/>
          <a:cxnLst/>
          <a:rect l="0" t="0" r="0" b="0"/>
          <a:pathLst>
            <a:path>
              <a:moveTo>
                <a:pt x="3317668" y="2524766"/>
              </a:moveTo>
              <a:arcTo wR="1749431" hR="1749431" stAng="1578466" swAng="1635982"/>
            </a:path>
          </a:pathLst>
        </a:custGeom>
        <a:noFill/>
        <a:ln w="12700" cap="flat" cmpd="sng" algn="ctr">
          <a:solidFill>
            <a:schemeClr val="accent4">
              <a:hueOff val="2199979"/>
              <a:satOff val="-9734"/>
              <a:lumOff val="-163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F0173-B083-46DA-88C6-AD0C8BF28A12}">
      <dsp:nvSpPr>
        <dsp:cNvPr id="0" name=""/>
        <dsp:cNvSpPr/>
      </dsp:nvSpPr>
      <dsp:spPr>
        <a:xfrm>
          <a:off x="2019995" y="3499665"/>
          <a:ext cx="1627064" cy="1057592"/>
        </a:xfrm>
        <a:prstGeom prst="roundRect">
          <a:avLst/>
        </a:prstGeom>
        <a:solidFill>
          <a:srgbClr val="D2D2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February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CSI releases mid-year allocation to schools</a:t>
          </a:r>
        </a:p>
      </dsp:txBody>
      <dsp:txXfrm>
        <a:off x="2071622" y="3551292"/>
        <a:ext cx="1523810" cy="954338"/>
      </dsp:txXfrm>
    </dsp:sp>
    <dsp:sp modelId="{523B836A-E526-4AA7-AADE-74901B30A499}">
      <dsp:nvSpPr>
        <dsp:cNvPr id="0" name=""/>
        <dsp:cNvSpPr/>
      </dsp:nvSpPr>
      <dsp:spPr>
        <a:xfrm>
          <a:off x="1084095" y="529598"/>
          <a:ext cx="3498863" cy="3498863"/>
        </a:xfrm>
        <a:custGeom>
          <a:avLst/>
          <a:gdLst/>
          <a:ahLst/>
          <a:cxnLst/>
          <a:rect l="0" t="0" r="0" b="0"/>
          <a:pathLst>
            <a:path>
              <a:moveTo>
                <a:pt x="710650" y="3157069"/>
              </a:moveTo>
              <a:arcTo wR="1749431" hR="1749431" stAng="7585552" swAng="1635982"/>
            </a:path>
          </a:pathLst>
        </a:custGeom>
        <a:noFill/>
        <a:ln w="12700" cap="flat" cmpd="sng" algn="ctr">
          <a:solidFill>
            <a:schemeClr val="accent4">
              <a:hueOff val="4399958"/>
              <a:satOff val="-19468"/>
              <a:lumOff val="-32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E10B5-55FD-437C-9563-F744D2E7301C}">
      <dsp:nvSpPr>
        <dsp:cNvPr id="0" name=""/>
        <dsp:cNvSpPr/>
      </dsp:nvSpPr>
      <dsp:spPr>
        <a:xfrm>
          <a:off x="270563" y="1750233"/>
          <a:ext cx="1627064" cy="1057592"/>
        </a:xfrm>
        <a:prstGeom prst="roundRect">
          <a:avLst/>
        </a:prstGeom>
        <a:solidFill>
          <a:srgbClr val="41DB1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July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</a:rPr>
            <a:t>CSI releases year-end allocation to schools</a:t>
          </a:r>
        </a:p>
      </dsp:txBody>
      <dsp:txXfrm>
        <a:off x="322190" y="1801860"/>
        <a:ext cx="1523810" cy="954338"/>
      </dsp:txXfrm>
    </dsp:sp>
    <dsp:sp modelId="{BBE0513E-5FAE-46EE-9B24-71642A4FA985}">
      <dsp:nvSpPr>
        <dsp:cNvPr id="0" name=""/>
        <dsp:cNvSpPr/>
      </dsp:nvSpPr>
      <dsp:spPr>
        <a:xfrm>
          <a:off x="1084440" y="528511"/>
          <a:ext cx="3498863" cy="3498863"/>
        </a:xfrm>
        <a:custGeom>
          <a:avLst/>
          <a:gdLst/>
          <a:ahLst/>
          <a:cxnLst/>
          <a:rect l="0" t="0" r="0" b="0"/>
          <a:pathLst>
            <a:path>
              <a:moveTo>
                <a:pt x="180751" y="974994"/>
              </a:moveTo>
              <a:arcTo wR="1749431" hR="1749431" stAng="12376498" swAng="1636912"/>
            </a:path>
          </a:pathLst>
        </a:custGeom>
        <a:noFill/>
        <a:ln w="1270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AC0F6-AFFA-4810-88A6-0D2263D3A6BB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A9E24-44DC-49F3-B4B6-43744DF6D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78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51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B2019-B11B-4031-3D4C-F376EAC66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E91229-7075-B0AE-3EF6-E4F1BAE7E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95FC3E-3CE3-AE51-AECB-4AD84A63C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BCC43-913E-1378-51FA-59A1F97AE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08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BFA1-90E1-10CF-6C9D-8D4CA3A9A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BFEA3-097F-737F-A59B-6D36090C1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475A3-14FC-AED5-2B00-9235EA827A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B1A89-F197-85A8-6E99-A0A51288F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A8573-BB50-16D9-051E-579446A42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ADE14-AB84-EA0F-179E-1166F7080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8B38E-F200-EF86-2FB7-5ED1E6B73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24359-56DF-024A-6435-B86C28441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8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54476-C254-A1BE-E422-F18C8444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3C187-130E-30B2-D586-A782528E3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75DFB8-FEC9-1A41-AAFB-C66E9BA84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3D9D8-5757-3E51-238D-0809A9726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AA9E24-44DC-49F3-B4B6-43744DF6D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90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479D2-A73F-C8EE-2A87-AAECD0E2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82FE47-8349-CC19-09AE-751324B42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2A3F9A-F1B6-1A02-FBD7-777E36ED01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1A97F-8E32-E197-F7D7-067745E786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AA9E24-44DC-49F3-B4B6-43744DF6D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555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E8CA7-5C2E-D297-4550-406089A1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C8F47-6BFA-C8FB-55AD-E4ADBD28F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64FA9-C40E-7C2A-CB39-0DD14DE4E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D69F4-FF8E-29B6-34E1-6CBC9D956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8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112E2-91AC-4E68-B3B4-7755F1A4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45BCB-B9E7-D490-433D-FEF55ED84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CBF28C-BB19-1444-C124-837D00704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23F9E-2750-CBFB-1380-445C10F4B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AA9E24-44DC-49F3-B4B6-43744DF6D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956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E1757-DBF2-30EB-9AF5-E514676D4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06EE0A-0D92-CEDA-14F0-D7ED55C58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AEC72-48FA-F1FF-AC05-882E0B52D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4D7B9-182C-9F04-3DF7-D0C72582C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AA9E24-44DC-49F3-B4B6-43744DF6D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327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527B-383D-38CA-6347-D7289158F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7A0E3-5D53-C778-AF6B-6A228849F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F62B22-41BE-4274-D29A-D24702A8B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973A9-558A-C972-F63D-074BEA161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62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8CDB-E6C2-A985-A0AD-93B24CD18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D727A-A342-8517-55D1-DAB4CA91C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DCED11-66F2-3E24-4394-CB21CB8DE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16160-7C80-D32F-EFC1-F3E1FB96A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9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2B231-54F2-0F0D-1202-CAC4FE839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41001-9987-9A04-0F69-D549057B7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2C542F-90B2-CF74-1216-2E8879028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C77D7-A60A-4985-0DEC-84973D63A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A9E24-44DC-49F3-B4B6-43744DF6D9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2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BA63F-EE1A-3D34-754D-DA145BF88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0426C-D69C-ADD5-2DBD-5A1F22463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0DFED-60CE-704F-DEBC-D345BA58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59A44-2078-958A-42CB-028692E4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B35CB-00EF-F9F4-F761-4ABBC6F0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6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0C524-0FFF-CE45-424D-24954F53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1C1FCF-2C12-BACD-F76D-F0DC9E75B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2E848-8639-B102-37D5-273B1252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7F001-DC65-0034-91BC-B03029119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AA108-3232-62DF-ACEA-10D2787F0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3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741130-8E80-28E7-F6B1-E3805ABA0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750F1-2D0B-BA63-D9FE-2ADB31537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AA499-04E3-0E12-BDA6-AAB1F2659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60EEE-4AA7-4DF8-A397-654CDC9CA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9ADE9-9689-BFF7-3A00-A33016AA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0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1FC8-3A9C-3BD4-B044-20B08B811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1B8FD-0D40-89C1-0B3E-52BCB7AD5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9D95F-CA0D-496A-9A85-792FFFAA2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F086A-63A1-A856-6B43-CC0F5E803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5466A-74B4-CA8A-4E07-5CE8F822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6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3B7D5-1741-1A14-0638-54751CB3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F9314-3664-D9A4-23C7-3820023C6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FAC2A-B9F2-7582-83B7-F3213FB96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44CB1-ED04-CE37-310D-E791BFCD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08D73-BDFA-8D30-8904-006C7BCFB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7FD50-85C1-3B24-178A-1258E4269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46E70-DD0D-1C94-CD75-630B59F38E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85E71-234C-A0FB-A906-CB46DF4FD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B3EE6-9602-7522-1DD6-2E7247066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BCD5A-31AD-337C-2E6A-04BE02A5C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85D70-434D-16A1-73FF-4B89AED4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4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AF16-944A-91ED-B701-ECD2168AA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4FF2B-CFD6-5444-8756-17A51CDB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CC806-C389-4385-7153-7B1982DEB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EA9DD-5041-ED98-ACC7-4C4193F9D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2C2B13-97DE-AB9B-6596-AAD2A6F82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D91EF2-E91B-03C0-1254-5BD553A8E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281EB-9712-6788-3A46-08B37BB2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455F0A-F52F-0E5B-F290-BC4AD90C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3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CE506-A494-8D48-D6C0-E580F020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BCCC4A-EE59-C76A-671C-82F2685A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82D7B-6918-D535-6B1B-44B760879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FA8E56-31C1-5D09-C899-4579D325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5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AECFB-301C-B48B-AC06-7CCEAC37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1F2332-4AC1-011F-7D45-9208EC2C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05E9D-B5BA-A579-60C0-7CA963DC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8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5CA6D-F238-7879-B67B-B83407BE2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528A3-5B8E-5FEF-1CC2-7327204E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9C162-5C80-9B71-A3A9-548D1C250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F98A3-A422-1AD2-35EB-F53B82687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DC0E9-C090-422D-AA80-2C70304F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4284F-A27E-1909-0036-36A99577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9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BCD76-E920-CB1F-B873-26CEE6F7F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5548E-5697-F32D-6240-0173660E6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01C83-4779-ABF1-4808-B44FDF7CB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B264C3-1B46-97FB-E305-5CA0845B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47ED4-5953-A9BA-8135-05D8EB608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58232-06E1-B8FC-0E8E-9FFA1FE17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5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A1649-2069-0C3C-3E30-4414ECD4F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F5B38-6323-D939-57E3-DAAB0519C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96B63-A87F-AD65-A6A1-D1EC4BDA41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8AFCE9-7994-469F-B0A3-B574791F4D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2FBCD-628A-515F-1A01-AB326A9F75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3E2D3-5187-D3EC-434B-619EDE4EE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C7EED0-A49C-495E-83FA-4200E4C0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9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omeownership@chfainfo.com" TargetMode="External"/><Relationship Id="rId4" Type="http://schemas.openxmlformats.org/officeDocument/2006/relationships/hyperlink" Target="https://www.chfainfo.com/homeownership/chfa-schools-to-home-progra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surveymonkey.com/r/B5V7N2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urces.csi.state.co.us/financial-services-library/" TargetMode="External"/><Relationship Id="rId2" Type="http://schemas.openxmlformats.org/officeDocument/2006/relationships/hyperlink" Target="https://www.surveymonkey.com/r/GLK3VBH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659EC-C7B9-E454-F445-044FE7F8B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800" y="2431894"/>
            <a:ext cx="10227982" cy="822754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/>
              <a:t>CSI Grant &amp; Finance Session</a:t>
            </a:r>
            <a:endParaRPr lang="en-US" sz="5000" b="1">
              <a:solidFill>
                <a:srgbClr val="455FA9"/>
              </a:solidFill>
              <a:latin typeface="Arial"/>
              <a:cs typeface="Arial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2B112C-ECEB-B230-727A-BCE3263C54C1}"/>
              </a:ext>
            </a:extLst>
          </p:cNvPr>
          <p:cNvSpPr txBox="1">
            <a:spLocks/>
          </p:cNvSpPr>
          <p:nvPr/>
        </p:nvSpPr>
        <p:spPr>
          <a:xfrm>
            <a:off x="942209" y="3637860"/>
            <a:ext cx="4013200" cy="470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cs typeface="Calibri"/>
              </a:rPr>
              <a:t>June 2026</a:t>
            </a:r>
          </a:p>
        </p:txBody>
      </p:sp>
      <p:pic>
        <p:nvPicPr>
          <p:cNvPr id="10" name="Picture 9" descr="CSI Logo">
            <a:extLst>
              <a:ext uri="{FF2B5EF4-FFF2-40B4-BE49-F238E27FC236}">
                <a16:creationId xmlns:a16="http://schemas.microsoft.com/office/drawing/2014/main" id="{BEDB5C80-B1E7-EB69-43C3-49D0F3F71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-376" b="-13938"/>
          <a:stretch/>
        </p:blipFill>
        <p:spPr>
          <a:xfrm>
            <a:off x="9065704" y="5417389"/>
            <a:ext cx="2631449" cy="92827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B1FDD2-A68E-5E8A-2E65-BA596A347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21434" y="3446253"/>
            <a:ext cx="3692106" cy="0"/>
          </a:xfrm>
          <a:prstGeom prst="line">
            <a:avLst/>
          </a:prstGeom>
          <a:ln w="28575">
            <a:solidFill>
              <a:srgbClr val="CBD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55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5E684-C22A-A81C-7918-84B190CDF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F5C9-C64E-5F5B-ACBC-59654B2C8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50" y="284672"/>
            <a:ext cx="10517570" cy="1275322"/>
          </a:xfrm>
        </p:spPr>
        <p:txBody>
          <a:bodyPr>
            <a:normAutofit/>
          </a:bodyPr>
          <a:lstStyle/>
          <a:p>
            <a:r>
              <a:rPr lang="en-US"/>
              <a:t>FY27 IDEA Budget Template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EB8AED-E0A9-7E79-5857-27A47651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24A474C-8A81-507C-39EB-4A784F37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E25E3BFA-CCFA-E7B8-8BE0-D3DC34355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50" y="1345257"/>
            <a:ext cx="10515600" cy="492172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/>
              <a:t>Key Dates:</a:t>
            </a:r>
            <a:r>
              <a:rPr lang="en-US"/>
              <a:t>​</a:t>
            </a:r>
            <a:br>
              <a:rPr lang="en-US"/>
            </a:br>
            <a:r>
              <a:rPr lang="en-US"/>
              <a:t>​</a:t>
            </a:r>
            <a:endParaRPr lang="en-US" sz="2100"/>
          </a:p>
          <a:p>
            <a:pPr marL="0" indent="0" fontAlgn="base">
              <a:buNone/>
            </a:pPr>
            <a:r>
              <a:rPr lang="en-US" sz="2400"/>
              <a:t>Draft Budget Emailed: Monday, July 27, 2026</a:t>
            </a:r>
          </a:p>
          <a:p>
            <a:pPr marL="0" indent="0" fontAlgn="base">
              <a:buNone/>
            </a:pPr>
            <a:r>
              <a:rPr lang="en-US" sz="2400"/>
              <a:t>Draft Budgets Due in Epicenter: </a:t>
            </a:r>
            <a:r>
              <a:rPr lang="en-US" sz="2400">
                <a:highlight>
                  <a:srgbClr val="00FF00"/>
                </a:highlight>
              </a:rPr>
              <a:t>Monday, August 10, 2026</a:t>
            </a:r>
            <a:br>
              <a:rPr lang="en-US"/>
            </a:br>
            <a:r>
              <a:rPr lang="en-US"/>
              <a:t>​</a:t>
            </a:r>
            <a:br>
              <a:rPr lang="en-US"/>
            </a:br>
            <a:r>
              <a:rPr lang="en-US" b="1"/>
              <a:t>Process Overview:</a:t>
            </a:r>
            <a:r>
              <a:rPr lang="en-US"/>
              <a:t>​</a:t>
            </a:r>
            <a:br>
              <a:rPr lang="en-US"/>
            </a:br>
            <a:r>
              <a:rPr lang="en-US"/>
              <a:t>​</a:t>
            </a:r>
            <a:br>
              <a:rPr lang="en-US"/>
            </a:br>
            <a:r>
              <a:rPr lang="en-US" sz="2400"/>
              <a:t>Schools will receive email to include;​</a:t>
            </a:r>
          </a:p>
          <a:p>
            <a:pPr lvl="1" fontAlgn="base"/>
            <a:r>
              <a:rPr lang="en-US" sz="1900"/>
              <a:t>A blank budget template​</a:t>
            </a:r>
          </a:p>
          <a:p>
            <a:pPr lvl="1" fontAlgn="base"/>
            <a:r>
              <a:rPr lang="en-US" sz="1900"/>
              <a:t>Previously approved instructors</a:t>
            </a:r>
          </a:p>
          <a:p>
            <a:pPr lvl="1" fontAlgn="base"/>
            <a:r>
              <a:rPr lang="en-US" sz="1900" i="1"/>
              <a:t>HR Form </a:t>
            </a:r>
            <a:r>
              <a:rPr lang="en-US" sz="1900"/>
              <a:t>template​</a:t>
            </a:r>
          </a:p>
          <a:p>
            <a:pPr lvl="1" fontAlgn="base"/>
            <a:r>
              <a:rPr lang="en-US" sz="1900" i="1"/>
              <a:t>Single Objective Federal Form </a:t>
            </a:r>
            <a:r>
              <a:rPr lang="en-US" sz="1900"/>
              <a:t>template​</a:t>
            </a:r>
          </a:p>
          <a:p>
            <a:pPr lvl="1" fontAlgn="base"/>
            <a:r>
              <a:rPr lang="en-US" sz="1900"/>
              <a:t>Completion instructions​</a:t>
            </a:r>
          </a:p>
          <a:p>
            <a:pPr marL="0" indent="0" fontAlgn="base">
              <a:buNone/>
            </a:pPr>
            <a:r>
              <a:rPr lang="en-US" sz="2400"/>
              <a:t>Budget template will feature a dropdown to select your school​</a:t>
            </a:r>
          </a:p>
          <a:p>
            <a:pPr lvl="1" fontAlgn="base"/>
            <a:r>
              <a:rPr lang="en-US" sz="1700"/>
              <a:t>FPC and allocation fields will auto-populate once school is selected​</a:t>
            </a:r>
          </a:p>
          <a:p>
            <a:pPr lvl="1" fontAlgn="base"/>
            <a:r>
              <a:rPr lang="en-US" sz="1700"/>
              <a:t>All completed documents must be submitted via Epicenter</a:t>
            </a:r>
          </a:p>
          <a:p>
            <a:pPr marL="457200" lvl="1" indent="0" fontAlgn="base">
              <a:buNone/>
            </a:pPr>
            <a:endParaRPr lang="en-US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1493673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2E5A-081A-6CE0-C26E-A45BE7CE5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699B-78D8-A2D7-377E-44AFB5D1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50" y="284672"/>
            <a:ext cx="10517570" cy="1275322"/>
          </a:xfrm>
        </p:spPr>
        <p:txBody>
          <a:bodyPr>
            <a:normAutofit/>
          </a:bodyPr>
          <a:lstStyle/>
          <a:p>
            <a:r>
              <a:rPr lang="en-US"/>
              <a:t>FY27 IDEA Budget Workbook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E3D047-A7E2-3516-EFDC-F4153379F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868A8F1-CA37-61E9-DEC2-995F3798D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EE06C8E3-8714-714B-A746-956D6A186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50" y="1345257"/>
            <a:ext cx="10515600" cy="49217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100"/>
          </a:p>
          <a:p>
            <a:pPr marL="0" indent="0" fontAlgn="base">
              <a:buNone/>
            </a:pPr>
            <a:br>
              <a:rPr lang="en-US"/>
            </a:br>
            <a:r>
              <a:rPr lang="en-US"/>
              <a:t>​</a:t>
            </a:r>
          </a:p>
          <a:p>
            <a:pPr marL="0" indent="0" fontAlgn="base">
              <a:buNone/>
            </a:pPr>
            <a:br>
              <a:rPr lang="en-US"/>
            </a:br>
            <a:r>
              <a:rPr lang="en-US"/>
              <a:t>​</a:t>
            </a:r>
            <a:br>
              <a:rPr lang="en-US"/>
            </a:br>
            <a:endParaRPr lang="en-US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300"/>
          </a:p>
        </p:txBody>
      </p:sp>
      <p:pic>
        <p:nvPicPr>
          <p:cNvPr id="5" name="Picture 4" descr="Budget screen shot&#10;">
            <a:extLst>
              <a:ext uri="{FF2B5EF4-FFF2-40B4-BE49-F238E27FC236}">
                <a16:creationId xmlns:a16="http://schemas.microsoft.com/office/drawing/2014/main" id="{A4ACAA66-ABA3-3F44-D536-D553ABF5D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79" y="1278068"/>
            <a:ext cx="10487771" cy="18288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8349B5-B7DE-46EE-8B40-64A1D171153F}"/>
              </a:ext>
            </a:extLst>
          </p:cNvPr>
          <p:cNvSpPr txBox="1"/>
          <p:nvPr/>
        </p:nvSpPr>
        <p:spPr>
          <a:xfrm>
            <a:off x="712180" y="3249341"/>
            <a:ext cx="94389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/>
              <a:t>1. </a:t>
            </a:r>
            <a:r>
              <a:rPr lang="en-US" sz="1400" i="1">
                <a:highlight>
                  <a:srgbClr val="00FF00"/>
                </a:highlight>
              </a:rPr>
              <a:t>Provider Status </a:t>
            </a:r>
            <a:r>
              <a:rPr lang="en-US" sz="1400">
                <a:highlight>
                  <a:srgbClr val="00FF00"/>
                </a:highlight>
              </a:rPr>
              <a:t>replaces </a:t>
            </a:r>
            <a:r>
              <a:rPr lang="en-US" sz="1400" i="1">
                <a:highlight>
                  <a:srgbClr val="00FF00"/>
                </a:highlight>
              </a:rPr>
              <a:t>Approved Instructor Name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Previously approved instructor names will be listed in school specific format in emails</a:t>
            </a:r>
          </a:p>
          <a:p>
            <a:r>
              <a:rPr lang="en-US" sz="1400"/>
              <a:t>2. Provider Name</a:t>
            </a:r>
          </a:p>
          <a:p>
            <a:r>
              <a:rPr lang="en-US" sz="1400"/>
              <a:t>3. Principal Level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Select all if provider services more than one grade band</a:t>
            </a:r>
          </a:p>
          <a:p>
            <a:r>
              <a:rPr lang="en-US" sz="1400"/>
              <a:t>4. Program Code</a:t>
            </a:r>
          </a:p>
          <a:p>
            <a:r>
              <a:rPr lang="en-US" sz="1400"/>
              <a:t>6. Object Code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Reminder – a separate line is required for benefits</a:t>
            </a:r>
          </a:p>
          <a:p>
            <a:r>
              <a:rPr lang="en-US" sz="1400"/>
              <a:t>7. HR Form Required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Automatically returns value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HR forms should be submitted with budget template. </a:t>
            </a:r>
          </a:p>
          <a:p>
            <a:r>
              <a:rPr lang="en-US" sz="1400"/>
              <a:t>8. Objective Status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Multiple objectives – time and effort will be required with reimbursement requests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/>
              <a:t>Single objectives – </a:t>
            </a:r>
            <a:r>
              <a:rPr lang="en-US" sz="1400">
                <a:highlight>
                  <a:srgbClr val="00FF00"/>
                </a:highlight>
              </a:rPr>
              <a:t>semi-annual forms submitted through separate Epicenter task</a:t>
            </a:r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274712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33F23-6AE2-D239-529D-DE852ADDB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6794-57D1-143D-B2BA-36DE59555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50" y="284672"/>
            <a:ext cx="10517570" cy="1275322"/>
          </a:xfrm>
        </p:spPr>
        <p:txBody>
          <a:bodyPr>
            <a:normAutofit fontScale="90000"/>
          </a:bodyPr>
          <a:lstStyle/>
          <a:p>
            <a:r>
              <a:rPr lang="en-US"/>
              <a:t>Grant Annual Financial Reporting (FERS/AFRS)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87D5A-35FF-4DBA-4686-71322C619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10BC14-14D3-044A-7482-2FDE322A0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16E5C02-85F9-3598-DEB2-6D2009C70C01}"/>
              </a:ext>
            </a:extLst>
          </p:cNvPr>
          <p:cNvSpPr>
            <a:spLocks noGrp="1"/>
          </p:cNvSpPr>
          <p:nvPr/>
        </p:nvSpPr>
        <p:spPr>
          <a:xfrm>
            <a:off x="1228725" y="1559994"/>
            <a:ext cx="7886700" cy="4897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>
                <a:ea typeface="Calibri"/>
                <a:cs typeface="Calibri"/>
              </a:rPr>
              <a:t>Traditional AFR (Annual Financial Report)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School submits general ledger and completed budget workbook through Epicenter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CSI reviews documentation and submits through </a:t>
            </a:r>
            <a:r>
              <a:rPr lang="en-US" sz="1800" err="1">
                <a:ea typeface="Calibri"/>
                <a:cs typeface="Calibri"/>
              </a:rPr>
              <a:t>smartsheets</a:t>
            </a:r>
            <a:r>
              <a:rPr lang="en-US" sz="1800">
                <a:ea typeface="Calibri"/>
                <a:cs typeface="Calibri"/>
              </a:rPr>
              <a:t> upon approval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CSI forwards submission confirmation to school</a:t>
            </a:r>
          </a:p>
          <a:p>
            <a:pPr marL="0" indent="0">
              <a:buNone/>
            </a:pPr>
            <a:endParaRPr lang="en-US" sz="19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u="sng">
                <a:ea typeface="Calibri"/>
                <a:cs typeface="Calibri"/>
              </a:rPr>
              <a:t>FERs (Final Expenditure Report)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School submits general ledger through Epicenter</a:t>
            </a:r>
          </a:p>
          <a:p>
            <a:pPr marL="514350" indent="-514350">
              <a:buAutoNum type="arabicPeriod"/>
            </a:pPr>
            <a:r>
              <a:rPr lang="en-US" sz="1800">
                <a:highlight>
                  <a:srgbClr val="00FF00"/>
                </a:highlight>
                <a:ea typeface="Calibri"/>
                <a:cs typeface="Calibri"/>
              </a:rPr>
              <a:t>CSI reviews documentation and submits through GAINS upon approval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CSI approves FER through GAINS</a:t>
            </a:r>
          </a:p>
          <a:p>
            <a:pPr marL="514350" indent="-514350">
              <a:buAutoNum type="arabicPeriod"/>
            </a:pPr>
            <a:r>
              <a:rPr lang="en-US" sz="1800">
                <a:ea typeface="Calibri"/>
                <a:cs typeface="Calibri"/>
              </a:rPr>
              <a:t>CSI forwards submission confirmation to school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1217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5219-06C1-1387-54E3-AF2BB41A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D7BD7-6AA0-93CB-4C11-8060AA135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10" y="288169"/>
            <a:ext cx="10517570" cy="1275322"/>
          </a:xfrm>
        </p:spPr>
        <p:txBody>
          <a:bodyPr>
            <a:normAutofit/>
          </a:bodyPr>
          <a:lstStyle/>
          <a:p>
            <a:r>
              <a:rPr lang="en-US" sz="4000" dirty="0">
                <a:cs typeface="Calibri Light"/>
              </a:rPr>
              <a:t>Upcoming Opportunities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442C6E-E8B5-6875-0B6C-36950E0F1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10BDAAD-3E23-DE13-C81C-21758FA53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BFA45-A4B8-6FDC-2B9A-E93942FC92EC}"/>
              </a:ext>
            </a:extLst>
          </p:cNvPr>
          <p:cNvSpPr txBox="1"/>
          <p:nvPr/>
        </p:nvSpPr>
        <p:spPr>
          <a:xfrm>
            <a:off x="825169" y="1380017"/>
            <a:ext cx="10528311" cy="33855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TBD - DOJ: School Violence Prevention Program (08/11)</a:t>
            </a:r>
          </a:p>
          <a:p>
            <a:endParaRPr lang="en-US" sz="1600" dirty="0"/>
          </a:p>
          <a:p>
            <a:r>
              <a:rPr lang="en-US" sz="1600" dirty="0"/>
              <a:t>Two funding options: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$500k for a match funding grant (min 25%)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Microgrants for $100k</a:t>
            </a:r>
          </a:p>
          <a:p>
            <a:endParaRPr lang="en-US" sz="1600" dirty="0"/>
          </a:p>
          <a:p>
            <a:pPr fontAlgn="base"/>
            <a:r>
              <a:rPr lang="en-US" sz="1600" dirty="0"/>
              <a:t>Placement and use of metal detectors, locks, lighting, and other deterrent measures.</a:t>
            </a:r>
          </a:p>
          <a:p>
            <a:pPr fontAlgn="base"/>
            <a:r>
              <a:rPr lang="en-US" sz="1600" dirty="0"/>
              <a:t>Acquisition and installation of technology for expedited notification of local law enforcement during an emergency. Any other measure that, in the determination of the COPS Office Director, may provide a significant improvement in security.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241A2-FF5F-B732-409A-8C98A16F21F7}"/>
              </a:ext>
            </a:extLst>
          </p:cNvPr>
          <p:cNvSpPr txBox="1"/>
          <p:nvPr/>
        </p:nvSpPr>
        <p:spPr>
          <a:xfrm>
            <a:off x="825169" y="4331453"/>
            <a:ext cx="10655951" cy="16927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US" b="1" dirty="0"/>
          </a:p>
          <a:p>
            <a:pPr fontAlgn="base"/>
            <a:r>
              <a:rPr lang="en-US" b="1" dirty="0"/>
              <a:t>The Colorado Housing and Finance Authority is launching </a:t>
            </a:r>
            <a:r>
              <a:rPr lang="en-US" b="1" u="sng" dirty="0">
                <a:solidFill>
                  <a:srgbClr val="0092D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CHFA Schools To Home</a:t>
            </a:r>
            <a:r>
              <a:rPr lang="en-US" b="1" dirty="0">
                <a:solidFill>
                  <a:srgbClr val="0092D2"/>
                </a:solidFill>
              </a:rPr>
              <a:t> </a:t>
            </a:r>
            <a:r>
              <a:rPr lang="en-US" b="1" dirty="0"/>
              <a:t>this July to help Colorado public school employees purchase homes in the communities where they work.</a:t>
            </a:r>
            <a:r>
              <a:rPr lang="en-US" dirty="0"/>
              <a:t>​</a:t>
            </a:r>
          </a:p>
          <a:p>
            <a:pPr fontAlgn="base"/>
            <a:r>
              <a:rPr lang="en-US" sz="1600" dirty="0"/>
              <a:t>Eligible participants include full-time employees of Colorado public schools, school districts, charter schools, BOCES, and innovation zones.​ Contact for questions: </a:t>
            </a:r>
            <a:r>
              <a:rPr lang="en-US" sz="1600" u="sng" dirty="0">
                <a:solidFill>
                  <a:srgbClr val="0092D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Homeownership@chfainfo.com</a:t>
            </a:r>
            <a:r>
              <a:rPr lang="en-US" sz="1600" dirty="0">
                <a:solidFill>
                  <a:srgbClr val="0092D2"/>
                </a:solidFill>
              </a:rPr>
              <a:t> </a:t>
            </a:r>
            <a:r>
              <a:rPr lang="en-US" sz="1600" dirty="0"/>
              <a:t>or 888-320-3688.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22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EE5E7-D7CA-A9CB-416C-AC25D54E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A28BD-0B0C-D4E8-D62E-5FA61463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551" y="454680"/>
            <a:ext cx="10517570" cy="391402"/>
          </a:xfrm>
        </p:spPr>
        <p:txBody>
          <a:bodyPr>
            <a:noAutofit/>
          </a:bodyPr>
          <a:lstStyle/>
          <a:p>
            <a:r>
              <a:rPr lang="en-US" sz="4000">
                <a:cs typeface="Calibri Light"/>
              </a:rPr>
              <a:t>Grant Deadlines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874B7B-65DD-3832-3C71-814D69E9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BA86968-7333-AFC3-31A5-F71324C26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085AC8-9577-8459-3806-D8D59A3B8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905216"/>
              </p:ext>
            </p:extLst>
          </p:nvPr>
        </p:nvGraphicFramePr>
        <p:xfrm>
          <a:off x="772900" y="1114542"/>
          <a:ext cx="10646358" cy="2932379"/>
        </p:xfrm>
        <a:graphic>
          <a:graphicData uri="http://schemas.openxmlformats.org/drawingml/2006/table">
            <a:tbl>
              <a:tblPr firstRow="1"/>
              <a:tblGrid>
                <a:gridCol w="1465391">
                  <a:extLst>
                    <a:ext uri="{9D8B030D-6E8A-4147-A177-3AD203B41FA5}">
                      <a16:colId xmlns:a16="http://schemas.microsoft.com/office/drawing/2014/main" val="4226808740"/>
                    </a:ext>
                  </a:extLst>
                </a:gridCol>
                <a:gridCol w="2404665">
                  <a:extLst>
                    <a:ext uri="{9D8B030D-6E8A-4147-A177-3AD203B41FA5}">
                      <a16:colId xmlns:a16="http://schemas.microsoft.com/office/drawing/2014/main" val="1035184460"/>
                    </a:ext>
                  </a:extLst>
                </a:gridCol>
                <a:gridCol w="3776805">
                  <a:extLst>
                    <a:ext uri="{9D8B030D-6E8A-4147-A177-3AD203B41FA5}">
                      <a16:colId xmlns:a16="http://schemas.microsoft.com/office/drawing/2014/main" val="1115944804"/>
                    </a:ext>
                  </a:extLst>
                </a:gridCol>
                <a:gridCol w="2999497">
                  <a:extLst>
                    <a:ext uri="{9D8B030D-6E8A-4147-A177-3AD203B41FA5}">
                      <a16:colId xmlns:a16="http://schemas.microsoft.com/office/drawing/2014/main" val="3448963259"/>
                    </a:ext>
                  </a:extLst>
                </a:gridCol>
              </a:tblGrid>
              <a:tr h="40298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0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Item/Grant</a:t>
                      </a: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0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Requirement</a:t>
                      </a: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0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Submission Location</a:t>
                      </a: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0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922077"/>
                  </a:ext>
                </a:extLst>
              </a:tr>
              <a:tr h="599293"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07/01/2026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State Library Grant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State Library Grant RFF Deadline 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Reporting Due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GrantVantage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hlinkClick r:id="rId4"/>
                        </a:rPr>
                        <a:t>SurveyMonkey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Epicenter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530251"/>
                  </a:ext>
                </a:extLst>
              </a:tr>
              <a:tr h="599293"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07/09/2026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Milestone 5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 reimbursable funding drawn down (including salary accrual reporting)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GrantVantage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531948"/>
                  </a:ext>
                </a:extLst>
              </a:tr>
              <a:tr h="599293"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07/15/2026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Quarter 4 Categorical Reporting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Applies to ECEA, ECEA GT, ELPA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Epicenter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707774"/>
                  </a:ext>
                </a:extLst>
              </a:tr>
              <a:tr h="599293"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08/10/2026</a:t>
                      </a:r>
                      <a:endParaRPr lang="en-US" sz="1400" b="0" i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IDEA / IDEA P</a:t>
                      </a:r>
                      <a:endParaRPr lang="en-US" sz="1400" b="0" i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FY27 draft budgets due</a:t>
                      </a:r>
                      <a:endParaRPr lang="en-US" sz="1400" b="0" i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900"/>
                        </a:lnSpc>
                        <a:buNone/>
                      </a:pPr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Epicenter</a:t>
                      </a:r>
                    </a:p>
                  </a:txBody>
                  <a:tcPr anchor="ctr">
                    <a:lnL w="9524">
                      <a:solidFill>
                        <a:srgbClr val="808080"/>
                      </a:solidFill>
                    </a:lnL>
                    <a:lnR w="9524">
                      <a:solidFill>
                        <a:srgbClr val="808080"/>
                      </a:solidFill>
                    </a:lnR>
                    <a:lnT w="9524">
                      <a:solidFill>
                        <a:srgbClr val="808080"/>
                      </a:solidFill>
                    </a:lnT>
                    <a:lnB w="9524">
                      <a:solidFill>
                        <a:srgbClr val="80808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9545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533135-95BF-F2A4-1CF5-EAEE311D0447}"/>
              </a:ext>
            </a:extLst>
          </p:cNvPr>
          <p:cNvSpPr txBox="1"/>
          <p:nvPr/>
        </p:nvSpPr>
        <p:spPr>
          <a:xfrm>
            <a:off x="595887" y="4241756"/>
            <a:ext cx="10649714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Miscellaneous </a:t>
            </a:r>
            <a:r>
              <a:rPr lang="en-US" b="1" dirty="0" err="1"/>
              <a:t>GrantVantage</a:t>
            </a:r>
            <a:r>
              <a:rPr lang="en-US" b="1" dirty="0"/>
              <a:t> Updates: </a:t>
            </a:r>
          </a:p>
          <a:p>
            <a:endParaRPr lang="en-US" sz="1400" dirty="0"/>
          </a:p>
          <a:p>
            <a:pPr marL="285750" indent="-285750">
              <a:buFont typeface="Wingdings"/>
              <a:buChar char="§"/>
            </a:pPr>
            <a:r>
              <a:rPr lang="en-US" sz="1400" dirty="0" err="1"/>
              <a:t>GrantVantage</a:t>
            </a:r>
            <a:r>
              <a:rPr lang="en-US" sz="1400" dirty="0"/>
              <a:t> Archiving: FY26 grants will be archived after final payments are made. Access archived grants from home page.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Wingdings"/>
              <a:buChar char="§"/>
            </a:pPr>
            <a:r>
              <a:rPr lang="en-US" sz="1400"/>
              <a:t>Federal fiscal year drawdowns will run as regular drawdowns.  No requirement to separate state fiscal year expenditures from drawdowns. </a:t>
            </a:r>
          </a:p>
        </p:txBody>
      </p:sp>
      <p:pic>
        <p:nvPicPr>
          <p:cNvPr id="8" name="Picture 7" descr="A screenshot of Grant Vantage">
            <a:extLst>
              <a:ext uri="{FF2B5EF4-FFF2-40B4-BE49-F238E27FC236}">
                <a16:creationId xmlns:a16="http://schemas.microsoft.com/office/drawing/2014/main" id="{B0921312-F444-9F3C-2B58-9F56DA005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50" y="5175885"/>
            <a:ext cx="27813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9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7FFAF-5C2E-7FD1-D81D-D7031209A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A10E-6614-2CAA-7F54-C365F8444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800" y="2431894"/>
            <a:ext cx="10227982" cy="822754"/>
          </a:xfrm>
        </p:spPr>
        <p:txBody>
          <a:bodyPr>
            <a:noAutofit/>
          </a:bodyPr>
          <a:lstStyle/>
          <a:p>
            <a:pPr algn="l"/>
            <a:r>
              <a:rPr lang="en-US" sz="6600" dirty="0"/>
              <a:t>Thank you!</a:t>
            </a:r>
            <a:br>
              <a:rPr lang="en-US" sz="6600" dirty="0"/>
            </a:br>
            <a:r>
              <a:rPr lang="en-US" sz="2000">
                <a:solidFill>
                  <a:srgbClr val="000000"/>
                </a:solidFill>
                <a:latin typeface="Aptos Display"/>
                <a:cs typeface="Arial"/>
              </a:rPr>
              <a:t> Next Session: Thursday, September 18, 2026</a:t>
            </a:r>
            <a:endParaRPr lang="en-US" sz="2000" b="1">
              <a:solidFill>
                <a:srgbClr val="455FA9"/>
              </a:solidFill>
              <a:latin typeface="Arial"/>
              <a:cs typeface="Arial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382CDB8-B66E-C974-F83A-95CB2FA8A535}"/>
              </a:ext>
            </a:extLst>
          </p:cNvPr>
          <p:cNvSpPr txBox="1">
            <a:spLocks/>
          </p:cNvSpPr>
          <p:nvPr/>
        </p:nvSpPr>
        <p:spPr>
          <a:xfrm>
            <a:off x="942208" y="3637859"/>
            <a:ext cx="5766935" cy="8227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en-US" sz="1600" u="sng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Session Feedback Survey​</a:t>
            </a:r>
            <a:r>
              <a:rPr lang="en-US" sz="1600">
                <a:solidFill>
                  <a:srgbClr val="0070C0"/>
                </a:solidFill>
              </a:rPr>
              <a:t>​</a:t>
            </a:r>
          </a:p>
          <a:p>
            <a:pPr algn="l" fontAlgn="base"/>
            <a:r>
              <a:rPr lang="en-US" sz="1600" u="sng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Finance and Grant Training/Resources Link</a:t>
            </a:r>
            <a:endParaRPr lang="en-US" sz="1600">
              <a:solidFill>
                <a:srgbClr val="0070C0"/>
              </a:solidFill>
            </a:endParaRPr>
          </a:p>
        </p:txBody>
      </p:sp>
      <p:pic>
        <p:nvPicPr>
          <p:cNvPr id="10" name="Picture 9" descr="CSI Logo">
            <a:extLst>
              <a:ext uri="{FF2B5EF4-FFF2-40B4-BE49-F238E27FC236}">
                <a16:creationId xmlns:a16="http://schemas.microsoft.com/office/drawing/2014/main" id="{FDE0E9C1-0BC0-742B-CDBF-CB461B2F4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-376" b="-13938"/>
          <a:stretch/>
        </p:blipFill>
        <p:spPr>
          <a:xfrm>
            <a:off x="9065704" y="5417389"/>
            <a:ext cx="2631449" cy="92827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5FF885-FA6D-9BC8-F83A-D31E21421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21434" y="3446253"/>
            <a:ext cx="3692106" cy="0"/>
          </a:xfrm>
          <a:prstGeom prst="line">
            <a:avLst/>
          </a:prstGeom>
          <a:ln w="28575">
            <a:solidFill>
              <a:srgbClr val="CBD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E646E4E-AAB6-FF90-D409-61E590AB0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7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FA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8B0EF-CD0F-B552-6DEE-D3DD11769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F23B-6E4E-AB52-4263-569DFBEC5B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696" y="2740797"/>
            <a:ext cx="2796823" cy="918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ts val="1000"/>
              </a:spcBef>
              <a:defRPr/>
            </a:pPr>
            <a:r>
              <a:rPr lang="en-US" b="1">
                <a:solidFill>
                  <a:schemeClr val="bg1"/>
                </a:solidFill>
                <a:latin typeface="Arial"/>
                <a:ea typeface="+mn-ea"/>
                <a:cs typeface="Arial"/>
              </a:rPr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4A33C-D90B-6CF1-F0D5-AF0CB892F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7187" y="881988"/>
            <a:ext cx="7354709" cy="55454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Introductions 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School Finance: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FY26 Year-end Deadlines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School Finance: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 FY27 Adopted Budgets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</a:t>
            </a: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FY26 Grant Year-end Deadlines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</a:t>
            </a: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 Final Milestone Prep</a:t>
            </a:r>
            <a:endParaRPr lang="en-US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</a:t>
            </a: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ECEA Year-end Allocation</a:t>
            </a:r>
            <a:endParaRPr lang="en-US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FY27 IDEA Budgeting Process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 Grant Annual Financial Reporting (FERS/AFRS)</a:t>
            </a:r>
            <a:endParaRPr lang="en-US">
              <a:solidFill>
                <a:schemeClr val="bg1"/>
              </a:solidFill>
              <a:latin typeface="Aptos" panose="02110004020202020204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,Sans-Serif" panose="020B0604020202020204" pitchFamily="34" charset="0"/>
              <a:buChar char="§"/>
            </a:pPr>
            <a:r>
              <a:rPr lang="en-US" sz="2400" u="sng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Grants:</a:t>
            </a:r>
            <a:r>
              <a:rPr lang="en-US" sz="2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Upcoming Opportunities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>
              <a:solidFill>
                <a:schemeClr val="bg1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US" sz="3200">
              <a:solidFill>
                <a:schemeClr val="bg1"/>
              </a:solidFill>
              <a:latin typeface="Arial"/>
              <a:ea typeface="Calibri Light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2B63EE-64A1-F28F-D45A-9B7F8A642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39" r="-6276" b="-16000"/>
          <a:stretch/>
        </p:blipFill>
        <p:spPr>
          <a:xfrm>
            <a:off x="624733" y="5887986"/>
            <a:ext cx="1886987" cy="61177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D623B3F-CE7E-50AF-2DD3-C82925ACD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635352" y="2271132"/>
            <a:ext cx="7488" cy="1594555"/>
          </a:xfrm>
          <a:prstGeom prst="straightConnector1">
            <a:avLst/>
          </a:prstGeom>
          <a:ln>
            <a:solidFill>
              <a:srgbClr val="CBD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5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92F75-D3BA-6C89-180D-F105383AB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3DAEC-3BDF-26A2-9DF1-6E76151FF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70" y="442736"/>
            <a:ext cx="8516274" cy="1325563"/>
          </a:xfrm>
        </p:spPr>
        <p:txBody>
          <a:bodyPr>
            <a:normAutofit/>
          </a:bodyPr>
          <a:lstStyle/>
          <a:p>
            <a:r>
              <a:rPr lang="en-US" sz="4000">
                <a:cs typeface="Calibri Light"/>
              </a:rPr>
              <a:t>CSI Finance &amp; SFA Team - Introductions</a:t>
            </a:r>
            <a:endParaRPr lang="en-US" sz="4000" b="1">
              <a:solidFill>
                <a:srgbClr val="455FA9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7D4EC-2DA4-2826-7E56-151BC2AD3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graphicFrame>
        <p:nvGraphicFramePr>
          <p:cNvPr id="8" name="Content Placeholder 22" descr="Finance Dept Org Chart">
            <a:extLst>
              <a:ext uri="{FF2B5EF4-FFF2-40B4-BE49-F238E27FC236}">
                <a16:creationId xmlns:a16="http://schemas.microsoft.com/office/drawing/2014/main" id="{5A8BD93C-54D4-275A-5887-D976732D8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33551"/>
              </p:ext>
            </p:extLst>
          </p:nvPr>
        </p:nvGraphicFramePr>
        <p:xfrm>
          <a:off x="561567" y="1764546"/>
          <a:ext cx="8923549" cy="4389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 descr="SFA Org Chart">
            <a:extLst>
              <a:ext uri="{FF2B5EF4-FFF2-40B4-BE49-F238E27FC236}">
                <a16:creationId xmlns:a16="http://schemas.microsoft.com/office/drawing/2014/main" id="{1354DA6B-D68A-7308-81DF-B39E37288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409024"/>
              </p:ext>
            </p:extLst>
          </p:nvPr>
        </p:nvGraphicFramePr>
        <p:xfrm>
          <a:off x="8376243" y="1235265"/>
          <a:ext cx="3682158" cy="282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DC8F517B-132F-1451-9B6E-85E2BB944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7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07937-0287-5895-DCDE-3F669100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46CC5-9101-6727-6A50-0B91137A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10" y="442736"/>
            <a:ext cx="10517570" cy="1275322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FY26 Year End Deadlines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518D63-F8F7-9CD3-1C65-DB53FCD8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BB20B0-C135-BE8D-B4AC-948EC3E73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34035A72-4DFD-07BB-15C0-F3E742CE7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480" y="1603084"/>
            <a:ext cx="10515600" cy="4803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/>
              <a:t>Final school payment reports showing payments for the year by grant code, should go out the last week of July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b="1"/>
              <a:t>August 17</a:t>
            </a:r>
            <a:r>
              <a:rPr lang="en-US" sz="2400" b="1" baseline="30000"/>
              <a:t>th</a:t>
            </a:r>
            <a:r>
              <a:rPr lang="en-US" sz="2400"/>
              <a:t>: CDE-40 submission due </a:t>
            </a:r>
            <a:r>
              <a:rPr lang="en-US" sz="1800"/>
              <a:t>(For those that participate in transportation process)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b="1"/>
              <a:t>September 30</a:t>
            </a:r>
            <a:r>
              <a:rPr lang="en-US" sz="2400" b="1" baseline="30000"/>
              <a:t>th</a:t>
            </a:r>
            <a:r>
              <a:rPr lang="en-US" sz="2400"/>
              <a:t>: Draft Audits and Data Pipeline files due</a:t>
            </a:r>
          </a:p>
          <a:p>
            <a:pPr lvl="1">
              <a:lnSpc>
                <a:spcPct val="170000"/>
              </a:lnSpc>
              <a:spcBef>
                <a:spcPts val="0"/>
              </a:spcBef>
            </a:pPr>
            <a:r>
              <a:rPr lang="en-US" sz="2000"/>
              <a:t>Data pipeline files must match financial data as reported in the audit and be itemized using the CDE chart of accounts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b="1"/>
              <a:t>October 15</a:t>
            </a:r>
            <a:r>
              <a:rPr lang="en-US" sz="2400" b="1" baseline="30000"/>
              <a:t>th</a:t>
            </a:r>
            <a:r>
              <a:rPr lang="en-US" sz="2400"/>
              <a:t>: Final Audits and Charter Assurances Forms due</a:t>
            </a:r>
          </a:p>
          <a:p>
            <a:pPr marL="914400" lvl="2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40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8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07679-BA07-F8E8-9AB6-E1D20994A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E164C-ADC0-69DB-E589-FBD11CE4B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10" y="442736"/>
            <a:ext cx="10517570" cy="1275322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FY27 Adopted Budgets 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BD686-D8E8-AD71-A29E-EC33F53D9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AAE28C0-5229-01A0-9FA0-8793C7159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71407E51-E593-1EAC-B261-C83D37287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480" y="1603084"/>
            <a:ext cx="10515600" cy="4803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100" b="1"/>
              <a:t>June 30, 2026</a:t>
            </a:r>
            <a:r>
              <a:rPr lang="en-US" sz="2100"/>
              <a:t>: Adopted budgets due in Epicenter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Detailed Budget – Must include current year budget, forecasted current year expenses, and amount budgeted for upcoming year.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Submit budget in the CDE uniform budget summary format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Submit board approved appropriation resolution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/>
              <a:t>Resolutions must be signed/approved by board by June 30</a:t>
            </a:r>
            <a:r>
              <a:rPr lang="en-US" sz="1600" baseline="30000"/>
              <a:t>th</a:t>
            </a:r>
            <a:endParaRPr lang="en-US" sz="1600"/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/>
              <a:t>Please include a resolution as well for Use of Beginning Fund Balance if you are forecasted to use Beginning Fund Balance. </a:t>
            </a:r>
          </a:p>
          <a:p>
            <a:pPr marL="914400" lvl="2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600"/>
          </a:p>
          <a:p>
            <a:pPr marL="914400" lvl="2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40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47264-7CD3-C7B5-8506-AC4402A5D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49273-8C45-961E-E662-6265AA60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13212"/>
            <a:ext cx="10517570" cy="1275322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FY26 Year-end Deadline 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1890BD-A423-DC35-F313-B9DED4E2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1CB94F-ADC0-EED6-A054-9E978EE5C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4A4C4DF-5B70-8A02-9677-5C6334DC3616}"/>
              </a:ext>
            </a:extLst>
          </p:cNvPr>
          <p:cNvGraphicFramePr>
            <a:graphicFrameLocks noGrp="1"/>
          </p:cNvGraphicFramePr>
          <p:nvPr/>
        </p:nvGraphicFramePr>
        <p:xfrm>
          <a:off x="609601" y="2411864"/>
          <a:ext cx="10772714" cy="358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6357">
                  <a:extLst>
                    <a:ext uri="{9D8B030D-6E8A-4147-A177-3AD203B41FA5}">
                      <a16:colId xmlns:a16="http://schemas.microsoft.com/office/drawing/2014/main" val="1724828948"/>
                    </a:ext>
                  </a:extLst>
                </a:gridCol>
                <a:gridCol w="5386357">
                  <a:extLst>
                    <a:ext uri="{9D8B030D-6E8A-4147-A177-3AD203B41FA5}">
                      <a16:colId xmlns:a16="http://schemas.microsoft.com/office/drawing/2014/main" val="2722958408"/>
                    </a:ext>
                  </a:extLst>
                </a:gridCol>
              </a:tblGrid>
              <a:tr h="575322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July 9, 2026: Milestone 5 Deadline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718773"/>
                  </a:ext>
                </a:extLst>
              </a:tr>
              <a:tr h="57532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Reimbursable grants are 100% drawn down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Applies to all schools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Applies to salary accrual estimates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403090"/>
                  </a:ext>
                </a:extLst>
              </a:tr>
              <a:tr h="575322">
                <a:tc gridSpan="2">
                  <a:txBody>
                    <a:bodyPr/>
                    <a:lstStyle/>
                    <a:p>
                      <a:r>
                        <a:rPr lang="en-US" sz="20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 15, 2026: Quarter 4 Categorical Reporting Deadline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049614"/>
                  </a:ext>
                </a:extLst>
              </a:tr>
              <a:tr h="57532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ECEA, ECEA-GT &amp; ELPA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Data used for ECEA year-end additional allocation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10811"/>
                  </a:ext>
                </a:extLst>
              </a:tr>
              <a:tr h="575322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September 9, 2026: Annual Financial Reporting Deadline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399430"/>
                  </a:ext>
                </a:extLst>
              </a:tr>
              <a:tr h="57532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AFRs/FERS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Program reporting may be due earlier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/>
                        <a:t>Couple of August deadlines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298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BA039DC-23AE-DE87-4E83-9685271749A8}"/>
              </a:ext>
            </a:extLst>
          </p:cNvPr>
          <p:cNvSpPr txBox="1"/>
          <p:nvPr/>
        </p:nvSpPr>
        <p:spPr>
          <a:xfrm>
            <a:off x="609601" y="1488534"/>
            <a:ext cx="1097279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7 business days left until fiscal year-end</a:t>
            </a:r>
          </a:p>
          <a:p>
            <a:r>
              <a:rPr lang="en-US"/>
              <a:t>13 business day until final milestone deadline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7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11DD5-4A00-11F2-400A-3B1E4769F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7F154-E352-B461-E401-6E7F5D11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10" y="442736"/>
            <a:ext cx="10517570" cy="1275322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Final Milestone Deadline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B360E9-949D-08C8-9759-0DF9CE825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F05472-E78C-175C-0B84-E29F80878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EEC17BDB-DE0A-F12E-695F-BAD13DAC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480" y="1603084"/>
            <a:ext cx="10515600" cy="4803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100" b="1"/>
              <a:t>July 9, 2026</a:t>
            </a:r>
            <a:r>
              <a:rPr lang="en-US" sz="2100"/>
              <a:t>: Final day to request FY26 reimbursable funding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100% drawn down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/>
              <a:t>Exception GSC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Missing documentation – submission still required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/>
              <a:t>Payroll summaries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/>
              <a:t>Proof of payment</a:t>
            </a:r>
          </a:p>
          <a:p>
            <a:pPr lvl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/>
              <a:t>Separate drawdowns are required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/>
              <a:t>Accruals by month</a:t>
            </a:r>
          </a:p>
          <a:p>
            <a:pPr lvl="2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/>
              <a:t>Federal fiscal year awards by state fiscal year</a:t>
            </a:r>
          </a:p>
          <a:p>
            <a:pPr marL="914400" lvl="2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40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8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92A1D-F8F0-67C2-F611-142FD0ED9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CC5B-F9E2-63C9-40F2-8476B610B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10" y="442736"/>
            <a:ext cx="10517570" cy="1275322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Final Milestone Preparation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635DF2-30C6-E4A2-E134-706547BAA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7366FD0-2D5E-5A0E-7FFA-46C74B33A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860B1289-6E5A-D8C5-0DBC-84D7D4DA0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0" y="1367562"/>
            <a:ext cx="10515600" cy="4803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100" b="1"/>
              <a:t>Action Checklist:</a:t>
            </a:r>
          </a:p>
          <a:p>
            <a:pPr marL="0" indent="0" fontAlgn="base">
              <a:buNone/>
            </a:pPr>
            <a:r>
              <a:rPr lang="en-US" sz="1800"/>
              <a:t>✅ Review </a:t>
            </a:r>
            <a:r>
              <a:rPr lang="en-US" sz="1800" err="1"/>
              <a:t>GrantVantage</a:t>
            </a:r>
            <a:r>
              <a:rPr lang="en-US" sz="1800"/>
              <a:t> </a:t>
            </a:r>
            <a:r>
              <a:rPr lang="en-US" sz="1800" i="1"/>
              <a:t>Grant Recipient Drawdown </a:t>
            </a:r>
            <a:r>
              <a:rPr lang="en-US" sz="1800"/>
              <a:t>(RFF Status) Report​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1400"/>
              <a:t>Generate and view report to check the status of all submitted reimbursement requests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1400"/>
              <a:t>Check GV communications for any unapproved or returned drawdowns</a:t>
            </a:r>
          </a:p>
          <a:p>
            <a:pPr marL="457200" lvl="1" indent="0" fontAlgn="base">
              <a:buNone/>
            </a:pPr>
            <a:endParaRPr lang="en-US" sz="1400"/>
          </a:p>
          <a:p>
            <a:pPr marL="0" indent="0" fontAlgn="base">
              <a:buNone/>
            </a:pPr>
            <a:r>
              <a:rPr lang="en-US" sz="1800"/>
              <a:t>✅ Review Milestone #4 Summary​ available 06/29</a:t>
            </a:r>
          </a:p>
          <a:p>
            <a:pPr lvl="1" fontAlgn="base">
              <a:buFont typeface="Wingdings" panose="05000000000000000000" pitchFamily="2" charset="2"/>
              <a:buChar char="§"/>
            </a:pPr>
            <a:r>
              <a:rPr lang="en-US" sz="1400"/>
              <a:t>Confirm there is a plan in place to drawdown all remaining funds by 07/09</a:t>
            </a:r>
            <a:endParaRPr lang="en-US" sz="1800"/>
          </a:p>
          <a:p>
            <a:pPr marL="0" indent="0" fontAlgn="base">
              <a:lnSpc>
                <a:spcPct val="180000"/>
              </a:lnSpc>
              <a:spcBef>
                <a:spcPts val="0"/>
              </a:spcBef>
              <a:buNone/>
            </a:pPr>
            <a:r>
              <a:rPr lang="en-US" sz="2100" b="1"/>
              <a:t>Why 100% Matters: </a:t>
            </a:r>
          </a:p>
          <a:p>
            <a:pPr marL="0" indent="0" fontAlgn="base">
              <a:buNone/>
            </a:pPr>
            <a:r>
              <a:rPr lang="en-US" sz="1800"/>
              <a:t>Demonstrates ability to fully utilize grant funding. </a:t>
            </a:r>
          </a:p>
          <a:p>
            <a:pPr marL="0" indent="0" fontAlgn="base">
              <a:buNone/>
            </a:pPr>
            <a:r>
              <a:rPr lang="en-US" sz="1600"/>
              <a:t>Failure to request all available funds may result in: 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400"/>
              <a:t>Unrecoverable funding regardless of actual expenses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400"/>
              <a:t>May impact contract renewal status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400"/>
              <a:t>Loss of milestone exemption eligibility in future years (&lt;1%)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US" sz="1400"/>
              <a:t>Additional monitoring or check-ins from CSI</a:t>
            </a:r>
          </a:p>
          <a:p>
            <a:pPr marL="0" indent="0" fontAlgn="base">
              <a:buNone/>
            </a:pPr>
            <a:endParaRPr lang="en-US" sz="180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40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17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DAEB4-0319-8929-64A8-2269A51D5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06678-2CB7-5CE8-08FE-C6D4EAFD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10" y="288169"/>
            <a:ext cx="10517570" cy="1275322"/>
          </a:xfrm>
        </p:spPr>
        <p:txBody>
          <a:bodyPr>
            <a:normAutofit/>
          </a:bodyPr>
          <a:lstStyle/>
          <a:p>
            <a:r>
              <a:rPr lang="en-US"/>
              <a:t>ECEA Annual Funding Process​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B98D6-287E-7AC0-F8A9-BA410A4B4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-6250" r="568" b="-25926"/>
          <a:stretch/>
        </p:blipFill>
        <p:spPr>
          <a:xfrm>
            <a:off x="9798222" y="5768411"/>
            <a:ext cx="2159195" cy="8049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CA995-D6D1-7105-714F-14CAD9646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573328"/>
            <a:ext cx="12192000" cy="284672"/>
          </a:xfrm>
          <a:prstGeom prst="rect">
            <a:avLst/>
          </a:prstGeom>
          <a:solidFill>
            <a:srgbClr val="CBD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E840BDB-C0DA-1A07-398A-DA7132275C02}"/>
              </a:ext>
            </a:extLst>
          </p:cNvPr>
          <p:cNvSpPr txBox="1">
            <a:spLocks noGrp="1"/>
          </p:cNvSpPr>
          <p:nvPr/>
        </p:nvSpPr>
        <p:spPr>
          <a:xfrm>
            <a:off x="965148" y="1714198"/>
            <a:ext cx="4150532" cy="423808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/>
              <a:t>August Annually</a:t>
            </a:r>
          </a:p>
          <a:p>
            <a:r>
              <a:rPr lang="en-US" sz="1600"/>
              <a:t>Initial allocation is paid to schools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200"/>
              <a:t>Eligibility requirement: All schools are eligible for this payment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 sz="1600" b="1"/>
              <a:t>February Annually</a:t>
            </a:r>
          </a:p>
          <a:p>
            <a:r>
              <a:rPr lang="en-US" sz="1600"/>
              <a:t>CSI releases the mid-year payment.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200"/>
              <a:t>Eligibility requirement: Increase pupil count from prior year December to current year December count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 sz="1600" b="1"/>
              <a:t>July Annually</a:t>
            </a:r>
          </a:p>
          <a:p>
            <a:r>
              <a:rPr lang="en-US" sz="1600"/>
              <a:t>CSI releases the year-end payment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200"/>
              <a:t>Eligibility requirement: Schools spending over the median CSI-wide amount per pupil out of general fund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200"/>
              <a:t>FY25 Additional $211 PPA</a:t>
            </a:r>
          </a:p>
        </p:txBody>
      </p:sp>
      <p:graphicFrame>
        <p:nvGraphicFramePr>
          <p:cNvPr id="6" name="Content Placeholder 4" descr="ECEA Annual Funding Process Cycle ">
            <a:extLst>
              <a:ext uri="{FF2B5EF4-FFF2-40B4-BE49-F238E27FC236}">
                <a16:creationId xmlns:a16="http://schemas.microsoft.com/office/drawing/2014/main" id="{6B5D0EAA-24BF-8126-CE06-EEA182DB84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723149"/>
              </p:ext>
            </p:extLst>
          </p:nvPr>
        </p:nvGraphicFramePr>
        <p:xfrm>
          <a:off x="5686425" y="1445462"/>
          <a:ext cx="5667055" cy="4558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99632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SI PowerPoint Template Draft New 1" id="{19E38035-0F64-4454-8073-A778897149F8}" vid="{1F349D94-F915-4FFD-91DB-923D161710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</TotalTime>
  <Words>1247</Words>
  <Application>Microsoft Office PowerPoint</Application>
  <PresentationFormat>Widescreen</PresentationFormat>
  <Paragraphs>200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Wingdings</vt:lpstr>
      <vt:lpstr>Wingdings,Sans-Serif</vt:lpstr>
      <vt:lpstr>Office Theme</vt:lpstr>
      <vt:lpstr>CSI Grant &amp; Finance Session</vt:lpstr>
      <vt:lpstr>Agenda</vt:lpstr>
      <vt:lpstr>CSI Finance &amp; SFA Team - Introductions</vt:lpstr>
      <vt:lpstr>FY26 Year End Deadlines</vt:lpstr>
      <vt:lpstr>FY27 Adopted Budgets </vt:lpstr>
      <vt:lpstr>FY26 Year-end Deadline Review</vt:lpstr>
      <vt:lpstr>Final Milestone Deadline </vt:lpstr>
      <vt:lpstr>Final Milestone Preparation</vt:lpstr>
      <vt:lpstr>ECEA Annual Funding Process​</vt:lpstr>
      <vt:lpstr>FY27 IDEA Budget Template</vt:lpstr>
      <vt:lpstr>FY27 IDEA Budget Workbook</vt:lpstr>
      <vt:lpstr>Grant Annual Financial Reporting (FERS/AFRS)</vt:lpstr>
      <vt:lpstr>Upcoming Opportunities</vt:lpstr>
      <vt:lpstr>Grant Deadlines</vt:lpstr>
      <vt:lpstr>Thank you!  Next Session: Thursday, September 18,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Vigil, Raena</dc:creator>
  <cp:lastModifiedBy>Vigil, Raena</cp:lastModifiedBy>
  <cp:revision>81</cp:revision>
  <dcterms:created xsi:type="dcterms:W3CDTF">2025-04-02T17:33:07Z</dcterms:created>
  <dcterms:modified xsi:type="dcterms:W3CDTF">2026-07-07T19:28:34Z</dcterms:modified>
</cp:coreProperties>
</file>