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3369" r:id="rId3"/>
    <p:sldId id="288" r:id="rId4"/>
    <p:sldId id="3371" r:id="rId5"/>
    <p:sldId id="259" r:id="rId6"/>
    <p:sldId id="3370" r:id="rId7"/>
    <p:sldId id="3372" r:id="rId8"/>
    <p:sldId id="3373" r:id="rId9"/>
    <p:sldId id="3374" r:id="rId10"/>
    <p:sldId id="3375" r:id="rId11"/>
    <p:sldId id="3376" r:id="rId12"/>
    <p:sldId id="3377" r:id="rId13"/>
    <p:sldId id="3378" r:id="rId14"/>
    <p:sldId id="3379" r:id="rId15"/>
    <p:sldId id="3380" r:id="rId16"/>
    <p:sldId id="340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7" autoAdjust="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6F08F8-AF2F-4D53-B318-22E05C55820B}" type="datetimeFigureOut">
              <a:rPr lang="en-US" smtClean="0"/>
              <a:t>3/27/2026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1E4552-EF96-4EA4-A90B-51F46BE19373}" type="slidenum">
              <a:rPr lang="en-US" smtClean="0"/>
              <a:t>‹#›</a:t>
            </a:fld>
            <a:endParaRPr lang="en-US"/>
          </a:p>
        </p:txBody>
      </p:sp>
    </p:spTree>
    <p:extLst>
      <p:ext uri="{BB962C8B-B14F-4D97-AF65-F5344CB8AC3E}">
        <p14:creationId xmlns:p14="http://schemas.microsoft.com/office/powerpoint/2010/main" val="1149955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All,</a:t>
            </a:r>
          </a:p>
          <a:p>
            <a:r>
              <a:rPr lang="en-US" dirty="0"/>
              <a:t>Thanks so much for reviewing this recorded training for the Special Education End of Year Collection!  This module focuses on the summary certification report and how best to review it! Feel free to reach out to CSI if you have questions on any aspects of this webinar!  </a:t>
            </a:r>
          </a:p>
          <a:p>
            <a:endParaRPr lang="en-US" dirty="0"/>
          </a:p>
        </p:txBody>
      </p:sp>
      <p:sp>
        <p:nvSpPr>
          <p:cNvPr id="4" name="Slide Number Placeholder 3"/>
          <p:cNvSpPr>
            <a:spLocks noGrp="1"/>
          </p:cNvSpPr>
          <p:nvPr>
            <p:ph type="sldNum" sz="quarter" idx="5"/>
          </p:nvPr>
        </p:nvSpPr>
        <p:spPr/>
        <p:txBody>
          <a:bodyPr/>
          <a:lstStyle/>
          <a:p>
            <a:fld id="{BD49ED0B-FF90-451D-B90D-2EFC6D5D9928}" type="slidenum">
              <a:rPr lang="en-US" smtClean="0"/>
              <a:t>1</a:t>
            </a:fld>
            <a:endParaRPr lang="en-US"/>
          </a:p>
        </p:txBody>
      </p:sp>
    </p:spTree>
    <p:extLst>
      <p:ext uri="{BB962C8B-B14F-4D97-AF65-F5344CB8AC3E}">
        <p14:creationId xmlns:p14="http://schemas.microsoft.com/office/powerpoint/2010/main" val="3153182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DE80F-5E98-1C69-A3F0-F804DE5A1B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882EC4-F482-D267-E8FE-C68912AC55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52B813-8AEF-9A7F-7B9E-A44E416BAD3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“1” tab is a listing of students who did not have their IEP finalized within 90 days of parental consent.  Keep in mind, the date of parental consent is the date on the signed copy of the form and not the date provided to the parents.  IDEA regulation requires that the IEP must be finalized within this timeframe, so seeing this should be somewhat of an uncommon situation and all will need a delay code to provide a reason why this was not completed in time.  The implications for not meeting timelines can be big for special education, so if you do have students listed on this tab, you’ll want to review them thoroughly to ensure all dates are accurate.  If that is not the case, then a new participation file must be submitted to correct inaccurate dates.  </a:t>
            </a:r>
          </a:p>
          <a:p>
            <a:endParaRPr lang="en-US" dirty="0"/>
          </a:p>
        </p:txBody>
      </p:sp>
      <p:sp>
        <p:nvSpPr>
          <p:cNvPr id="4" name="Slide Number Placeholder 3">
            <a:extLst>
              <a:ext uri="{FF2B5EF4-FFF2-40B4-BE49-F238E27FC236}">
                <a16:creationId xmlns:a16="http://schemas.microsoft.com/office/drawing/2014/main" id="{02ED199A-8368-02A9-DDA7-F93DE29DCA2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2875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6A713-BC78-E93E-48C1-435C7B4D2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2DE89-278C-892C-CB4C-F90C94306D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3F418-2509-7398-6FB8-C5757858241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Tab 2 looks at a similar situation, but just the opposite.  This is a listing of students whose parental consent and evaluation complete were within 5 days of each other.  This is also is a very uncommon situation as it should take more time than that to complete an evaluation on a student with parental consent.  In most cases that I see this, it generally is data entry errors where the same day is used for each path 3 date field, but that is incorrect.  If you do have students on this tab, you’ll need to review thoroughly to correct dates and resubmit if necessary.  If you do believe your data is accurate, be sure you have a solid explanation ready as our SPED Director reviews each of these and we will be contacting you.</a:t>
            </a:r>
          </a:p>
          <a:p>
            <a:endParaRPr lang="en-US" dirty="0"/>
          </a:p>
        </p:txBody>
      </p:sp>
      <p:sp>
        <p:nvSpPr>
          <p:cNvPr id="4" name="Slide Number Placeholder 3">
            <a:extLst>
              <a:ext uri="{FF2B5EF4-FFF2-40B4-BE49-F238E27FC236}">
                <a16:creationId xmlns:a16="http://schemas.microsoft.com/office/drawing/2014/main" id="{BA8BEEFC-CBC0-1523-45BA-8073AB79383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3783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D423E-4188-3F97-3C62-2A304986B2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EDAFB7-E5ED-1604-EF38-8F24319670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DB948D-1BC5-F118-A725-4F1B026532B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Program Participation tab essentially takes all the information contained within the Student Snapshot tab and summarizes it into more easily digestible counts.  The top portion shows the count of students reported compared to last year and then breaks that down by newly tested 03 students versus returning 06 students.  Be sure those overall counts match what you have as far as the number of Special Education students.  As you proceed down this tab, it breaks down that overall count by various demographics including grade, gender, disability, and exit type.  Be sure you are paying special attention to the number of students coded with a 90 as a graduate.  This is often an area that gets missed when completing data entry for special education students.  </a:t>
            </a:r>
          </a:p>
          <a:p>
            <a:endParaRPr lang="en-US" dirty="0"/>
          </a:p>
        </p:txBody>
      </p:sp>
      <p:sp>
        <p:nvSpPr>
          <p:cNvPr id="4" name="Slide Number Placeholder 3">
            <a:extLst>
              <a:ext uri="{FF2B5EF4-FFF2-40B4-BE49-F238E27FC236}">
                <a16:creationId xmlns:a16="http://schemas.microsoft.com/office/drawing/2014/main" id="{7F90E08B-08C2-194C-1D07-F9AE6844FEC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6899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CF102-ED47-F593-FCD0-00AC96FCA4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FFDD7-2085-99C5-CB1E-3E7988D1B1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587F92-5B7C-5ED8-AAB0-BD13F8B6008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that the previous tab has provided you aggregate counts based on several demographic details, you may want to see which subset of students make up those counts.  That is where the Student Snapshot Records comes into play.  I recommend adding a filter to the header row and filtering based on any of the number of categories previously listed.  This will give you the actual student names that make up those breakdowns and can be very helpful to find which students are missing if you believe the numbers are off.  This and the program participation tabs are by far the most important in the report to determine the accuracy of your data and should be reviewed thoroughly to ensure all active students on an IEP are being reported as such.  </a:t>
            </a:r>
          </a:p>
          <a:p>
            <a:endParaRPr lang="en-US" dirty="0"/>
          </a:p>
        </p:txBody>
      </p:sp>
      <p:sp>
        <p:nvSpPr>
          <p:cNvPr id="4" name="Slide Number Placeholder 3">
            <a:extLst>
              <a:ext uri="{FF2B5EF4-FFF2-40B4-BE49-F238E27FC236}">
                <a16:creationId xmlns:a16="http://schemas.microsoft.com/office/drawing/2014/main" id="{02ACCAB6-0013-F81F-4E1F-46270D83D49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5041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9E377-6E9B-EA64-2A39-D744C937D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3A195-67D1-66F7-1A70-4BA7E4A42D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BF4D57-CCC1-76C4-09EF-C5A419ADA0C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last tab on the report lists the warnings that your school is receiving on your special education end of year data.  Keep in mind that warnings don’t necessarily mean the data is wrong, it is just a good indicator of possible inaccurate data. This is why each warning should be reviewed thoroughly, and updated files can be submitted to correct.  Often these warnings can show if a student is being reported in another district, which will need to be addressed during the duplicate phase, so it is much better to correct now if the student left your school for another district this year.  The warnings can also show things like students being exited from regular EOY, but not Special Education End of year.  Making all of these corrections now will certainly save time during the duplicate phase and the validation checks we complete.  </a:t>
            </a:r>
          </a:p>
          <a:p>
            <a:endParaRPr lang="en-US" dirty="0"/>
          </a:p>
        </p:txBody>
      </p:sp>
      <p:sp>
        <p:nvSpPr>
          <p:cNvPr id="4" name="Slide Number Placeholder 3">
            <a:extLst>
              <a:ext uri="{FF2B5EF4-FFF2-40B4-BE49-F238E27FC236}">
                <a16:creationId xmlns:a16="http://schemas.microsoft.com/office/drawing/2014/main" id="{D6772607-9898-5984-DE02-E740EC098FE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141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781E9-3F9E-F6C5-B734-FA531FDA2F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2EDC6-AB6C-C494-884C-CC0BB0B25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7C4067-FB93-9918-BC73-9D109B0F3CF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Thanks again</a:t>
            </a:r>
            <a:r>
              <a:rPr lang="en-US" baseline="0" dirty="0"/>
              <a:t> for reviewing this module for the Special Education End of Year collection. If you have questions or concerns, don’t hesitate to contact the submissions inbox and a member of the submission team will be more than happy to assist!  Have a great day!</a:t>
            </a:r>
            <a:endParaRPr lang="en-US" dirty="0"/>
          </a:p>
          <a:p>
            <a:endParaRPr lang="en-US" dirty="0"/>
          </a:p>
        </p:txBody>
      </p:sp>
      <p:sp>
        <p:nvSpPr>
          <p:cNvPr id="4" name="Slide Number Placeholder 3">
            <a:extLst>
              <a:ext uri="{FF2B5EF4-FFF2-40B4-BE49-F238E27FC236}">
                <a16:creationId xmlns:a16="http://schemas.microsoft.com/office/drawing/2014/main" id="{64C52F13-0EBE-1E63-13AC-234CBD4F132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5864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CB6C2-27FD-15E2-3ABB-33D160B2C2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558B3-FA55-EC11-ADEE-82CAE9AED9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2C22BA-C9D3-2939-232B-32FD29523AA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is a quick overview of the topics that we will be discussing today. First, we will be looking at the importance of the collection as a whole and more importantly, the submission of accurate data.  We’ll then jump into an example report, walking through what each of the report tabs contain and what to keep an eye out for.  Last, we’ll provide our contact information in case any questions have come up during this review.  </a:t>
            </a:r>
          </a:p>
          <a:p>
            <a:endParaRPr lang="en-US" dirty="0"/>
          </a:p>
        </p:txBody>
      </p:sp>
      <p:sp>
        <p:nvSpPr>
          <p:cNvPr id="4" name="Slide Number Placeholder 3">
            <a:extLst>
              <a:ext uri="{FF2B5EF4-FFF2-40B4-BE49-F238E27FC236}">
                <a16:creationId xmlns:a16="http://schemas.microsoft.com/office/drawing/2014/main" id="{3582F1C5-C602-A9D4-7FAD-2BA95FC5EEA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33421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Alright, lets jump into the importance of the Special Education End of Year collection.</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869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looking at</a:t>
            </a:r>
            <a:r>
              <a:rPr lang="en-US" baseline="0" dirty="0"/>
              <a:t> the purpose of the SPED End of Year collection, it is designed to collect information on students who were referred, evaluated, and or received special education services during the current reporting period of July 1</a:t>
            </a:r>
            <a:r>
              <a:rPr lang="en-US" baseline="30000" dirty="0"/>
              <a:t>st</a:t>
            </a:r>
            <a:r>
              <a:rPr lang="en-US" baseline="0" dirty="0"/>
              <a:t> to June 30</a:t>
            </a:r>
            <a:r>
              <a:rPr lang="en-US" baseline="30000" dirty="0"/>
              <a:t>th</a:t>
            </a:r>
            <a:r>
              <a:rPr lang="en-US" baseline="0" dirty="0"/>
              <a:t>.  In terms of information that is being collected on each student - it looks at entries and exits in the special education program, hours of service, and also important evaluation and meeting dates among many others. For full details see the general overview training for this collection.</a:t>
            </a: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725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significant step to this and any other collection is ensuring the data you are submitting is accurate.  That is why CSI provides summary reports for every collection that must be reviewed and signed off on prior to CSI completing its final submittal to the State.  The points of emphasis will vary from collection to collection, but in terms of SPED EOY, you want to verify: (READ BULLETS).  These are just a high-level summary of the most important areas to review, but accuracy is key in all information input, so take some time to review it in its entirety.</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8744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7AC4C-090D-E5F3-D920-498A53BDF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20FDE6-67FE-C8B9-8381-A880AFB6B2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4433E0-ED51-7623-C2DB-F2A64A0A7EF8}"/>
              </a:ext>
            </a:extLst>
          </p:cNvPr>
          <p:cNvSpPr>
            <a:spLocks noGrp="1"/>
          </p:cNvSpPr>
          <p:nvPr>
            <p:ph type="body" idx="1"/>
          </p:nvPr>
        </p:nvSpPr>
        <p:spPr/>
        <p:txBody>
          <a:bodyPr/>
          <a:lstStyle/>
          <a:p>
            <a:r>
              <a:rPr lang="en-US" dirty="0"/>
              <a:t>Now that we have had a high-level overview of the collections and the importance of accuracy, let’s take a look at each tab of the report and what should be reviewed.  </a:t>
            </a:r>
          </a:p>
          <a:p>
            <a:endParaRPr lang="en-US" dirty="0"/>
          </a:p>
        </p:txBody>
      </p:sp>
      <p:sp>
        <p:nvSpPr>
          <p:cNvPr id="4" name="Slide Number Placeholder 3">
            <a:extLst>
              <a:ext uri="{FF2B5EF4-FFF2-40B4-BE49-F238E27FC236}">
                <a16:creationId xmlns:a16="http://schemas.microsoft.com/office/drawing/2014/main" id="{614C277D-41AF-E225-EDAE-2D336BFD6B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1794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936D3-F779-A9ED-CB42-44213F4372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95C3AF-4A65-533F-0414-592B2285E1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50860D-18C9-CBA8-A2B5-BC5B7622387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summary report itself contains</a:t>
            </a:r>
            <a:r>
              <a:rPr lang="en-US" baseline="0" dirty="0"/>
              <a:t> several tabs with the headings listed in this slide.  Each report you receive for the collection will include tabs on instructions, certification, tab 1, tab 2, program participation, student snapshot records and warnings.  We will now go through each of these in greater detail on subsequent slides.  Hopefully, this additional information will allow you to further validate your data!</a:t>
            </a:r>
          </a:p>
          <a:p>
            <a:endParaRPr lang="en-US" dirty="0"/>
          </a:p>
        </p:txBody>
      </p:sp>
      <p:sp>
        <p:nvSpPr>
          <p:cNvPr id="4" name="Slide Number Placeholder 3">
            <a:extLst>
              <a:ext uri="{FF2B5EF4-FFF2-40B4-BE49-F238E27FC236}">
                <a16:creationId xmlns:a16="http://schemas.microsoft.com/office/drawing/2014/main" id="{92802F9D-9373-9232-74EA-6FBDE27F00B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2256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640DE-5B7D-5D7F-E1FE-20752BCD8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EF6B19-7983-21BB-7B7A-7EE58F5439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A6CDF1-0A24-F6DF-772C-04AC80F42922}"/>
              </a:ext>
            </a:extLst>
          </p:cNvPr>
          <p:cNvSpPr>
            <a:spLocks noGrp="1"/>
          </p:cNvSpPr>
          <p:nvPr>
            <p:ph type="body" idx="1"/>
          </p:nvPr>
        </p:nvSpPr>
        <p:spPr/>
        <p:txBody>
          <a:bodyPr/>
          <a:lstStyle/>
          <a:p>
            <a:r>
              <a:rPr lang="en-US" dirty="0"/>
              <a:t>The first tab contained in your Initial Summary</a:t>
            </a:r>
            <a:r>
              <a:rPr lang="en-US" baseline="0" dirty="0"/>
              <a:t> Report is the instructions tab.  This information should be reviewed thoroughly to ensure you are understanding what details are contained in the report and other helpful resources provided by CSI or CDE.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upper portion of this tab contains information on what the report is, where the information is coming from, what information is outlined and what to do if you find inaccuracies.  While the lower section provides additional details on each tab within the report.  It also contains links to helpful CSI and CDE resources as previously mentioned.  Lastly, it contains the review deadline date and what steps the schools need to take by this date.</a:t>
            </a:r>
          </a:p>
          <a:p>
            <a:endParaRPr lang="en-US" dirty="0"/>
          </a:p>
        </p:txBody>
      </p:sp>
      <p:sp>
        <p:nvSpPr>
          <p:cNvPr id="4" name="Slide Number Placeholder 3">
            <a:extLst>
              <a:ext uri="{FF2B5EF4-FFF2-40B4-BE49-F238E27FC236}">
                <a16:creationId xmlns:a16="http://schemas.microsoft.com/office/drawing/2014/main" id="{BBAA1437-F75B-45EA-4B21-54047F93436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6594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27E27-80F5-A590-15DE-E8A4F1E86A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67C3A-61E8-AF8E-7DE0-7005849013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BEA29C-1A6A-9F9E-A4F2-FEEB5A4015C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Next, we have the certification tab. </a:t>
            </a:r>
            <a:r>
              <a:rPr lang="en-US" baseline="0" dirty="0"/>
              <a:t>The tab essentially ensures all applicable parties have reviewed your report and can attest to its accuracy.  For SPED End of Year, the school leader, data submissions coordinator, and the special education contact should all be reviewing the data for accuracy and reaching out to CSI with questions.  If no issues are discovered, this needs to be signed and returned by the collection year deadline.</a:t>
            </a:r>
            <a:endParaRPr lang="en-US" dirty="0"/>
          </a:p>
          <a:p>
            <a:endParaRPr lang="en-US" dirty="0"/>
          </a:p>
        </p:txBody>
      </p:sp>
      <p:sp>
        <p:nvSpPr>
          <p:cNvPr id="4" name="Slide Number Placeholder 3">
            <a:extLst>
              <a:ext uri="{FF2B5EF4-FFF2-40B4-BE49-F238E27FC236}">
                <a16:creationId xmlns:a16="http://schemas.microsoft.com/office/drawing/2014/main" id="{76F9B469-F228-D5DA-C118-9E2A0A8B4D3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9ED0B-FF90-451D-B90D-2EFC6D5D992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0537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4162A-264C-D626-4B0D-0E4A3B1C78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9D8C12-9E72-42D0-EBB3-90B6B74FA9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5690AE-9724-5B80-028F-C86C0F9E3B68}"/>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5" name="Footer Placeholder 4">
            <a:extLst>
              <a:ext uri="{FF2B5EF4-FFF2-40B4-BE49-F238E27FC236}">
                <a16:creationId xmlns:a16="http://schemas.microsoft.com/office/drawing/2014/main" id="{51AF6FC7-883A-AA5D-3B3E-0DF89C9A8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5E2FC4-C9CA-45A6-B296-F525652E66AE}"/>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377450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B213-83D0-C067-0C75-90A834713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92B833-03BA-498C-E5FA-CD8C111293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FEC20F-D8C3-F977-3C98-18D35D06AF2B}"/>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5" name="Footer Placeholder 4">
            <a:extLst>
              <a:ext uri="{FF2B5EF4-FFF2-40B4-BE49-F238E27FC236}">
                <a16:creationId xmlns:a16="http://schemas.microsoft.com/office/drawing/2014/main" id="{AD9275F3-C4C4-91F7-A22B-DA367858E8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A0BBC4-37B9-7454-2871-FFE2614DE201}"/>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441725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B5EF27-069F-993B-E2A9-0F42A6E10E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187612-7146-E0FB-D6B6-F38DF204EC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7C385-CBDB-0DD7-7AA6-5937C922BB8F}"/>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5" name="Footer Placeholder 4">
            <a:extLst>
              <a:ext uri="{FF2B5EF4-FFF2-40B4-BE49-F238E27FC236}">
                <a16:creationId xmlns:a16="http://schemas.microsoft.com/office/drawing/2014/main" id="{E8459D4B-C2F4-BCBA-A662-5E351747D1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037DE3-3C14-0866-7E77-222114191782}"/>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3364335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A63F-EE1A-3D34-754D-DA145BF8815F}"/>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210426C-D69C-ADD5-2DBD-5A1F22463728}"/>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CC0DFED-60CE-704F-DEBC-D345BA587CD6}"/>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5" name="Footer Placeholder 4">
            <a:extLst>
              <a:ext uri="{FF2B5EF4-FFF2-40B4-BE49-F238E27FC236}">
                <a16:creationId xmlns:a16="http://schemas.microsoft.com/office/drawing/2014/main" id="{C7559A44-2078-958A-42CB-028692E493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CB35CB-00EF-F9F4-F761-4ABBC6F0C9C5}"/>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2057472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1FC8-3A9C-3BD4-B044-20B08B8111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A1B8FD-0D40-89C1-0B3E-52BCB7AD51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09D95F-CA0D-496A-9A85-792FFFAA2AA8}"/>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5" name="Footer Placeholder 4">
            <a:extLst>
              <a:ext uri="{FF2B5EF4-FFF2-40B4-BE49-F238E27FC236}">
                <a16:creationId xmlns:a16="http://schemas.microsoft.com/office/drawing/2014/main" id="{880F086A-63A1-A856-6B43-CC0F5E803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A5466A-74B4-CA8A-4E07-5CE8F8221B1C}"/>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4226440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3B7D5-1741-1A14-0638-54751CB3D3C8}"/>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3CCF9314-3664-D9A4-23C7-3820023C604F}"/>
              </a:ext>
            </a:extLst>
          </p:cNvPr>
          <p:cNvSpPr>
            <a:spLocks noGrp="1"/>
          </p:cNvSpPr>
          <p:nvPr>
            <p:ph type="body" idx="1"/>
          </p:nvPr>
        </p:nvSpPr>
        <p:spPr>
          <a:xfrm>
            <a:off x="831851" y="4589465"/>
            <a:ext cx="105156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7FAC2A-B9F2-7582-83B7-F3213FB96869}"/>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5" name="Footer Placeholder 4">
            <a:extLst>
              <a:ext uri="{FF2B5EF4-FFF2-40B4-BE49-F238E27FC236}">
                <a16:creationId xmlns:a16="http://schemas.microsoft.com/office/drawing/2014/main" id="{89A44CB1-ED04-CE37-310D-E791BFCD0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608D73-BDFA-8D30-8904-006C7BCFB895}"/>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864246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FD50-85C1-3B24-178A-1258E4269C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946E70-DD0D-1C94-CD75-630B59F38E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585E71-234C-A0FB-A906-CB46DF4FDB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2B3EE6-9602-7522-1DD6-2E7247066213}"/>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6" name="Footer Placeholder 5">
            <a:extLst>
              <a:ext uri="{FF2B5EF4-FFF2-40B4-BE49-F238E27FC236}">
                <a16:creationId xmlns:a16="http://schemas.microsoft.com/office/drawing/2014/main" id="{0FFBCD5A-31AD-337C-2E6A-04BE02A5C4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685D70-434D-16A1-73FF-4B89AED4957F}"/>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29715541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0AF16-944A-91ED-B701-ECD2168AAB83}"/>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14FF2B-CFD6-5444-8756-17A51CDB458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DE7CC806-C389-4385-7153-7B1982DEBEFB}"/>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BEA9DD-5041-ED98-ACC7-4C4193F9DA5B}"/>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A2C2B13-97DE-AB9B-6596-AAD2A6F824A2}"/>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D91EF2-E91B-03C0-1254-5BD553A8E907}"/>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8" name="Footer Placeholder 7">
            <a:extLst>
              <a:ext uri="{FF2B5EF4-FFF2-40B4-BE49-F238E27FC236}">
                <a16:creationId xmlns:a16="http://schemas.microsoft.com/office/drawing/2014/main" id="{248281EB-9712-6788-3A46-08B37BB2E0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455F0A-F52F-0E5B-F290-BC4AD90C4DC0}"/>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37259128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CE506-A494-8D48-D6C0-E580F020D9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BCCC4A-EE59-C76A-671C-82F2685AC24E}"/>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4" name="Footer Placeholder 3">
            <a:extLst>
              <a:ext uri="{FF2B5EF4-FFF2-40B4-BE49-F238E27FC236}">
                <a16:creationId xmlns:a16="http://schemas.microsoft.com/office/drawing/2014/main" id="{FCF82D7B-6918-D535-6B1B-44B760879A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FA8E56-31C1-5D09-C899-4579D325C3AB}"/>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981791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2AECFB-301C-B48B-AC06-7CCEAC37258A}"/>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3" name="Footer Placeholder 2">
            <a:extLst>
              <a:ext uri="{FF2B5EF4-FFF2-40B4-BE49-F238E27FC236}">
                <a16:creationId xmlns:a16="http://schemas.microsoft.com/office/drawing/2014/main" id="{2B1F2332-4AC1-011F-7D45-9208EC2C0F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C05E9D-B5BA-A579-60C0-7CA963DC0FF5}"/>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39119963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5CA6D-F238-7879-B67B-B83407BE2CE3}"/>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93528A3-5B8E-5FEF-1CC2-7327204E00AA}"/>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79C162-5C80-9B71-A3A9-548D1C250C53}"/>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7FF98A3-A422-1AD2-35EB-F53B82687CF0}"/>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6" name="Footer Placeholder 5">
            <a:extLst>
              <a:ext uri="{FF2B5EF4-FFF2-40B4-BE49-F238E27FC236}">
                <a16:creationId xmlns:a16="http://schemas.microsoft.com/office/drawing/2014/main" id="{07DDC0E9-C090-422D-AA80-2C70304F97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24284F-A27E-1909-0036-36A995778A3B}"/>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700802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D05E-657B-DF79-6947-6E6B9D90A3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CEDD59-0396-8679-3B62-DEFA331EB9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E4C9D6-38CE-4993-262D-87EB780B6736}"/>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5" name="Footer Placeholder 4">
            <a:extLst>
              <a:ext uri="{FF2B5EF4-FFF2-40B4-BE49-F238E27FC236}">
                <a16:creationId xmlns:a16="http://schemas.microsoft.com/office/drawing/2014/main" id="{05A41383-5B17-CE6E-9BFC-2C8D4830F1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DE846-FF32-FDC8-6193-1213807D5AC5}"/>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3881564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CD76-E920-CB1F-B873-26CEE6F7F855}"/>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2C75548E-5697-F32D-6240-0173660E64BE}"/>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9ED01C83-4779-ABF1-4808-B44FDF7CBFA1}"/>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1B264C3-1B46-97FB-E305-5CA0845B4F5A}"/>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6" name="Footer Placeholder 5">
            <a:extLst>
              <a:ext uri="{FF2B5EF4-FFF2-40B4-BE49-F238E27FC236}">
                <a16:creationId xmlns:a16="http://schemas.microsoft.com/office/drawing/2014/main" id="{0D447ED4-5953-A9BA-8135-05D8EB6088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458232-06E1-B8FC-0E8E-9FFA1FE174A0}"/>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7368047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C524-0FFF-CE45-424D-24954F53F7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C1FCF-2C12-BACD-F76D-F0DC9E75B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82E848-8639-B102-37D5-273B1252698E}"/>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5" name="Footer Placeholder 4">
            <a:extLst>
              <a:ext uri="{FF2B5EF4-FFF2-40B4-BE49-F238E27FC236}">
                <a16:creationId xmlns:a16="http://schemas.microsoft.com/office/drawing/2014/main" id="{9CF7F001-DC65-0034-91BC-B03029119E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FAA108-3232-62DF-ACEA-10D2787F02E6}"/>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221481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741130-8E80-28E7-F6B1-E3805ABA0CF2}"/>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8750F1-2D0B-BA63-D9FE-2ADB3153762E}"/>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9AA499-04E3-0E12-BDA6-AAB1F2659059}"/>
              </a:ext>
            </a:extLst>
          </p:cNvPr>
          <p:cNvSpPr>
            <a:spLocks noGrp="1"/>
          </p:cNvSpPr>
          <p:nvPr>
            <p:ph type="dt" sz="half" idx="10"/>
          </p:nvPr>
        </p:nvSpPr>
        <p:spPr/>
        <p:txBody>
          <a:bodyPr/>
          <a:lstStyle/>
          <a:p>
            <a:fld id="{778AFCE9-7994-469F-B0A3-B574791F4DA7}" type="datetimeFigureOut">
              <a:rPr lang="en-US" smtClean="0"/>
              <a:t>3/27/2026</a:t>
            </a:fld>
            <a:endParaRPr lang="en-US"/>
          </a:p>
        </p:txBody>
      </p:sp>
      <p:sp>
        <p:nvSpPr>
          <p:cNvPr id="5" name="Footer Placeholder 4">
            <a:extLst>
              <a:ext uri="{FF2B5EF4-FFF2-40B4-BE49-F238E27FC236}">
                <a16:creationId xmlns:a16="http://schemas.microsoft.com/office/drawing/2014/main" id="{BD760EEE-4AA7-4DF8-A397-654CDC9CA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E9ADE9-9689-BFF7-3A00-A33016AAB034}"/>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7047570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319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D4AF-817E-6133-08BF-D354CF0260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30510F-B71D-EF19-897D-7F803A1556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3C2485-2067-1DC0-E291-72CDD5D40C74}"/>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5" name="Footer Placeholder 4">
            <a:extLst>
              <a:ext uri="{FF2B5EF4-FFF2-40B4-BE49-F238E27FC236}">
                <a16:creationId xmlns:a16="http://schemas.microsoft.com/office/drawing/2014/main" id="{98655C1B-DE4A-5071-46B7-3DE1E203FE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01E058-5470-AF0C-ED9F-778C73969108}"/>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10782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36D2-37F3-481C-B4C1-4D277A9BF8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A27420-01F5-2199-6150-A21D78F993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4C10AE-EFEF-669E-1316-A967D8F403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7D2190-87B0-0068-518E-6DC704093209}"/>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6" name="Footer Placeholder 5">
            <a:extLst>
              <a:ext uri="{FF2B5EF4-FFF2-40B4-BE49-F238E27FC236}">
                <a16:creationId xmlns:a16="http://schemas.microsoft.com/office/drawing/2014/main" id="{5C2CE108-F779-F3F1-F57C-294B265953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F5C41B-94BE-DF25-E758-82875C20A87B}"/>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378188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5341F-5539-EA9C-C60E-37D39FC607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75F249-BC66-77EE-165A-714249329A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F4EF57-6742-0216-71EE-52D1975039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2FE1ED-EBFE-0858-22F6-901E808896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628D54-DBC0-CB5F-3689-BF33032263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8FB5DF-5DDC-B381-43AF-F09424CD75E1}"/>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8" name="Footer Placeholder 7">
            <a:extLst>
              <a:ext uri="{FF2B5EF4-FFF2-40B4-BE49-F238E27FC236}">
                <a16:creationId xmlns:a16="http://schemas.microsoft.com/office/drawing/2014/main" id="{167CCB48-5B82-E564-1E15-5A370E908D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C69F9B-824D-088B-4E4E-BDCBD90FCC01}"/>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86548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216A0-3C89-3671-0372-6384BFA538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8A0BAB-00F7-70B8-2F2C-07E6D0112302}"/>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4" name="Footer Placeholder 3">
            <a:extLst>
              <a:ext uri="{FF2B5EF4-FFF2-40B4-BE49-F238E27FC236}">
                <a16:creationId xmlns:a16="http://schemas.microsoft.com/office/drawing/2014/main" id="{4D9F4F25-9101-7AC3-DE3A-8AECAA2DEF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FCBBB7-0CEF-81DF-93BE-AEB2DB4EEFFA}"/>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2059654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ACFD9D-4E04-69F2-02CB-2EB668D2B53C}"/>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3" name="Footer Placeholder 2">
            <a:extLst>
              <a:ext uri="{FF2B5EF4-FFF2-40B4-BE49-F238E27FC236}">
                <a16:creationId xmlns:a16="http://schemas.microsoft.com/office/drawing/2014/main" id="{54CD3B46-5DE2-DE5B-0188-6A1A997906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576A527-5A73-D44F-5F24-A0F663958081}"/>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2987279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26066-9573-0AB9-AEEE-9136475F36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031D5D-60BD-362E-A25C-91310F669D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2422B8-970F-F2A6-D749-A7CB50324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BB4697-3713-5CBA-A2B0-BBFE68D30EAE}"/>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6" name="Footer Placeholder 5">
            <a:extLst>
              <a:ext uri="{FF2B5EF4-FFF2-40B4-BE49-F238E27FC236}">
                <a16:creationId xmlns:a16="http://schemas.microsoft.com/office/drawing/2014/main" id="{BA2DAB2C-4C4B-0BFA-D2E9-1348ED7B79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E9BD91-310F-05A1-056F-7EDD2A849CD8}"/>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191851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5B0C-EBD5-8D74-BD31-A5090603B2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F26959-7F54-E400-D1D7-DA6EEC1F7D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0CE7EC-AB84-9072-A3E7-366B14FE8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5FE70F-2D64-F553-94F2-6C4F734FB6A4}"/>
              </a:ext>
            </a:extLst>
          </p:cNvPr>
          <p:cNvSpPr>
            <a:spLocks noGrp="1"/>
          </p:cNvSpPr>
          <p:nvPr>
            <p:ph type="dt" sz="half" idx="10"/>
          </p:nvPr>
        </p:nvSpPr>
        <p:spPr/>
        <p:txBody>
          <a:bodyPr/>
          <a:lstStyle/>
          <a:p>
            <a:fld id="{53F14C8C-5AA2-4CDF-B2C8-B426059E3C04}" type="datetimeFigureOut">
              <a:rPr lang="en-US" smtClean="0"/>
              <a:t>3/27/2026</a:t>
            </a:fld>
            <a:endParaRPr lang="en-US"/>
          </a:p>
        </p:txBody>
      </p:sp>
      <p:sp>
        <p:nvSpPr>
          <p:cNvPr id="6" name="Footer Placeholder 5">
            <a:extLst>
              <a:ext uri="{FF2B5EF4-FFF2-40B4-BE49-F238E27FC236}">
                <a16:creationId xmlns:a16="http://schemas.microsoft.com/office/drawing/2014/main" id="{C15C9A43-2EB2-BFAF-A36D-EDF432E6F3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3661BA-8413-3A5E-7962-C38A0A0FA7DF}"/>
              </a:ext>
            </a:extLst>
          </p:cNvPr>
          <p:cNvSpPr>
            <a:spLocks noGrp="1"/>
          </p:cNvSpPr>
          <p:nvPr>
            <p:ph type="sldNum" sz="quarter" idx="12"/>
          </p:nvPr>
        </p:nvSpPr>
        <p:spPr/>
        <p:txBody>
          <a:bodyPr/>
          <a:lstStyle/>
          <a:p>
            <a:fld id="{38C28F87-E7E2-448B-A47F-B7A2F8857A21}" type="slidenum">
              <a:rPr lang="en-US" smtClean="0"/>
              <a:t>‹#›</a:t>
            </a:fld>
            <a:endParaRPr lang="en-US"/>
          </a:p>
        </p:txBody>
      </p:sp>
    </p:spTree>
    <p:extLst>
      <p:ext uri="{BB962C8B-B14F-4D97-AF65-F5344CB8AC3E}">
        <p14:creationId xmlns:p14="http://schemas.microsoft.com/office/powerpoint/2010/main" val="254857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90B6DE-CC6A-6AE4-C89D-C43C08D968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6E2A84-610D-84E3-7487-6887103C13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07BCFB-0950-AECF-67BE-9F2FB8A4C5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F14C8C-5AA2-4CDF-B2C8-B426059E3C04}" type="datetimeFigureOut">
              <a:rPr lang="en-US" smtClean="0"/>
              <a:t>3/27/2026</a:t>
            </a:fld>
            <a:endParaRPr lang="en-US"/>
          </a:p>
        </p:txBody>
      </p:sp>
      <p:sp>
        <p:nvSpPr>
          <p:cNvPr id="5" name="Footer Placeholder 4">
            <a:extLst>
              <a:ext uri="{FF2B5EF4-FFF2-40B4-BE49-F238E27FC236}">
                <a16:creationId xmlns:a16="http://schemas.microsoft.com/office/drawing/2014/main" id="{C88B6009-08B3-0AF3-97BA-9C5CE2BFA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3F23DE5-050D-E341-9094-0DFFF73243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C28F87-E7E2-448B-A47F-B7A2F8857A21}" type="slidenum">
              <a:rPr lang="en-US" smtClean="0"/>
              <a:t>‹#›</a:t>
            </a:fld>
            <a:endParaRPr lang="en-US"/>
          </a:p>
        </p:txBody>
      </p:sp>
    </p:spTree>
    <p:extLst>
      <p:ext uri="{BB962C8B-B14F-4D97-AF65-F5344CB8AC3E}">
        <p14:creationId xmlns:p14="http://schemas.microsoft.com/office/powerpoint/2010/main" val="303496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CA1649-2069-0C3C-3E30-4414ECD4F12E}"/>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4F5B38-6323-D939-57E3-DAAB0519C5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96B63-A87F-AD65-A6A1-D1EC4BDA41F9}"/>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778AFCE9-7994-469F-B0A3-B574791F4DA7}" type="datetimeFigureOut">
              <a:rPr lang="en-US" smtClean="0"/>
              <a:t>3/27/2026</a:t>
            </a:fld>
            <a:endParaRPr lang="en-US"/>
          </a:p>
        </p:txBody>
      </p:sp>
      <p:sp>
        <p:nvSpPr>
          <p:cNvPr id="5" name="Footer Placeholder 4">
            <a:extLst>
              <a:ext uri="{FF2B5EF4-FFF2-40B4-BE49-F238E27FC236}">
                <a16:creationId xmlns:a16="http://schemas.microsoft.com/office/drawing/2014/main" id="{3642FBCD-628A-515F-1A01-AB326A9F7503}"/>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4D3E2D3-5187-D3EC-434B-619EDE4EECB3}"/>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43C7EED0-A49C-495E-83FA-4200E4C05E6B}" type="slidenum">
              <a:rPr lang="en-US" smtClean="0"/>
              <a:t>‹#›</a:t>
            </a:fld>
            <a:endParaRPr lang="en-US"/>
          </a:p>
        </p:txBody>
      </p:sp>
    </p:spTree>
    <p:extLst>
      <p:ext uri="{BB962C8B-B14F-4D97-AF65-F5344CB8AC3E}">
        <p14:creationId xmlns:p14="http://schemas.microsoft.com/office/powerpoint/2010/main" val="18798130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659EC-C7B9-E454-F445-044FE7F8B08F}"/>
              </a:ext>
            </a:extLst>
          </p:cNvPr>
          <p:cNvSpPr>
            <a:spLocks noGrp="1"/>
          </p:cNvSpPr>
          <p:nvPr>
            <p:ph type="ctrTitle"/>
          </p:nvPr>
        </p:nvSpPr>
        <p:spPr>
          <a:xfrm>
            <a:off x="2228851" y="2681170"/>
            <a:ext cx="7670987" cy="617066"/>
          </a:xfrm>
        </p:spPr>
        <p:txBody>
          <a:bodyPr>
            <a:normAutofit/>
          </a:bodyPr>
          <a:lstStyle/>
          <a:p>
            <a:pPr algn="l"/>
            <a:r>
              <a:rPr lang="en-US" sz="3750" b="1" dirty="0">
                <a:solidFill>
                  <a:srgbClr val="455FA9"/>
                </a:solidFill>
                <a:latin typeface="Arial"/>
                <a:cs typeface="Arial"/>
              </a:rPr>
              <a:t>SPED End of Year Training</a:t>
            </a:r>
          </a:p>
        </p:txBody>
      </p:sp>
      <p:sp>
        <p:nvSpPr>
          <p:cNvPr id="4" name="Subtitle 2">
            <a:extLst>
              <a:ext uri="{FF2B5EF4-FFF2-40B4-BE49-F238E27FC236}">
                <a16:creationId xmlns:a16="http://schemas.microsoft.com/office/drawing/2014/main" id="{2A2B112C-ECEB-B230-727A-BCE3263C54C1}"/>
              </a:ext>
            </a:extLst>
          </p:cNvPr>
          <p:cNvSpPr txBox="1">
            <a:spLocks/>
          </p:cNvSpPr>
          <p:nvPr/>
        </p:nvSpPr>
        <p:spPr>
          <a:xfrm>
            <a:off x="2230657" y="3585646"/>
            <a:ext cx="5211065" cy="701683"/>
          </a:xfrm>
          <a:prstGeom prst="rect">
            <a:avLst/>
          </a:prstGeom>
        </p:spPr>
        <p:txBody>
          <a:bodyPr vert="horz" lIns="68580" tIns="34290" rIns="68580" bIns="3429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defTabSz="685800">
              <a:spcBef>
                <a:spcPts val="750"/>
              </a:spcBef>
            </a:pPr>
            <a:r>
              <a:rPr lang="en-US" sz="1800" b="1" dirty="0">
                <a:solidFill>
                  <a:srgbClr val="455FA9"/>
                </a:solidFill>
                <a:latin typeface="Arial"/>
                <a:cs typeface="Arial"/>
              </a:rPr>
              <a:t>Summary Certification Report Review</a:t>
            </a:r>
          </a:p>
          <a:p>
            <a:pPr algn="l" defTabSz="685800">
              <a:spcBef>
                <a:spcPts val="750"/>
              </a:spcBef>
            </a:pPr>
            <a:endParaRPr lang="en-US" sz="1600" b="1" dirty="0">
              <a:solidFill>
                <a:srgbClr val="455FA9"/>
              </a:solidFill>
              <a:latin typeface="Arial"/>
              <a:cs typeface="Arial"/>
            </a:endParaRPr>
          </a:p>
        </p:txBody>
      </p:sp>
      <p:pic>
        <p:nvPicPr>
          <p:cNvPr id="10" name="Picture 9" descr="CSI Logo">
            <a:extLst>
              <a:ext uri="{FF2B5EF4-FFF2-40B4-BE49-F238E27FC236}">
                <a16:creationId xmlns:a16="http://schemas.microsoft.com/office/drawing/2014/main" id="{BEDB5C80-B1E7-EB69-43C3-49D0F3F714A3}"/>
              </a:ext>
            </a:extLst>
          </p:cNvPr>
          <p:cNvPicPr>
            <a:picLocks noChangeAspect="1"/>
          </p:cNvPicPr>
          <p:nvPr/>
        </p:nvPicPr>
        <p:blipFill>
          <a:blip r:embed="rId3" cstate="print">
            <a:extLst>
              <a:ext uri="{28A0092B-C50C-407E-A947-70E740481C1C}">
                <a14:useLocalDpi xmlns:a14="http://schemas.microsoft.com/office/drawing/2010/main" val="0"/>
              </a:ext>
            </a:extLst>
          </a:blip>
          <a:srcRect l="-472" r="-376" b="-13938"/>
          <a:stretch/>
        </p:blipFill>
        <p:spPr>
          <a:xfrm>
            <a:off x="8323279" y="4920293"/>
            <a:ext cx="1973587" cy="696207"/>
          </a:xfrm>
          <a:prstGeom prst="rect">
            <a:avLst/>
          </a:prstGeom>
        </p:spPr>
      </p:pic>
      <p:cxnSp>
        <p:nvCxnSpPr>
          <p:cNvPr id="14" name="Straight Connector 13">
            <a:extLst>
              <a:ext uri="{FF2B5EF4-FFF2-40B4-BE49-F238E27FC236}">
                <a16:creationId xmlns:a16="http://schemas.microsoft.com/office/drawing/2014/main" id="{4CB1FDD2-A68E-5E8A-2E65-BA596A347FCA}"/>
              </a:ext>
              <a:ext uri="{C183D7F6-B498-43B3-948B-1728B52AA6E4}">
                <adec:decorative xmlns:adec="http://schemas.microsoft.com/office/drawing/2017/decorative" val="1"/>
              </a:ext>
            </a:extLst>
          </p:cNvPr>
          <p:cNvCxnSpPr>
            <a:cxnSpLocks/>
          </p:cNvCxnSpPr>
          <p:nvPr/>
        </p:nvCxnSpPr>
        <p:spPr>
          <a:xfrm>
            <a:off x="2365075" y="3441940"/>
            <a:ext cx="2769080" cy="0"/>
          </a:xfrm>
          <a:prstGeom prst="line">
            <a:avLst/>
          </a:prstGeom>
          <a:ln w="28575">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83552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A9A3B-8E82-184C-C2C0-78C32D057A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5F3D6-8AE2-0CCB-14BD-D52E56E34A5F}"/>
              </a:ext>
            </a:extLst>
          </p:cNvPr>
          <p:cNvSpPr>
            <a:spLocks noGrp="1"/>
          </p:cNvSpPr>
          <p:nvPr>
            <p:ph type="title"/>
          </p:nvPr>
        </p:nvSpPr>
        <p:spPr/>
        <p:txBody>
          <a:bodyPr>
            <a:normAutofit/>
          </a:bodyPr>
          <a:lstStyle/>
          <a:p>
            <a:r>
              <a:rPr lang="en-US" sz="2400" b="1" dirty="0">
                <a:solidFill>
                  <a:schemeClr val="tx2">
                    <a:lumMod val="90000"/>
                    <a:lumOff val="10000"/>
                  </a:schemeClr>
                </a:solidFill>
                <a:latin typeface="Arial" panose="020B0604020202020204" pitchFamily="34" charset="0"/>
                <a:cs typeface="Arial" panose="020B0604020202020204" pitchFamily="34" charset="0"/>
              </a:rPr>
              <a:t>“1” Tab – IEP Not Finalized within 90 Days</a:t>
            </a:r>
          </a:p>
        </p:txBody>
      </p:sp>
      <p:sp>
        <p:nvSpPr>
          <p:cNvPr id="14" name="Rectangle 13">
            <a:extLst>
              <a:ext uri="{FF2B5EF4-FFF2-40B4-BE49-F238E27FC236}">
                <a16:creationId xmlns:a16="http://schemas.microsoft.com/office/drawing/2014/main" id="{E6B09F37-251D-72A2-83DB-EF68BC99FEE8}"/>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4" name="Content Placeholder 5" descr="Screenshot of the &quot;1&quot; tab showing children whose IEP was not finalized in 90 days.">
            <a:extLst>
              <a:ext uri="{FF2B5EF4-FFF2-40B4-BE49-F238E27FC236}">
                <a16:creationId xmlns:a16="http://schemas.microsoft.com/office/drawing/2014/main" id="{C07593F8-EC7D-EA21-3C39-B2D18D00AA1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79887" y="1770043"/>
            <a:ext cx="8246383" cy="3628222"/>
          </a:xfrm>
          <a:prstGeom prst="rect">
            <a:avLst/>
          </a:prstGeom>
        </p:spPr>
      </p:pic>
    </p:spTree>
    <p:extLst>
      <p:ext uri="{BB962C8B-B14F-4D97-AF65-F5344CB8AC3E}">
        <p14:creationId xmlns:p14="http://schemas.microsoft.com/office/powerpoint/2010/main" val="3134892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57C94-EDCF-4EF7-F734-0552F0EB3A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F01140-5E8E-A60C-6F9E-B2DA2201D975}"/>
              </a:ext>
            </a:extLst>
          </p:cNvPr>
          <p:cNvSpPr>
            <a:spLocks noGrp="1"/>
          </p:cNvSpPr>
          <p:nvPr>
            <p:ph type="title"/>
          </p:nvPr>
        </p:nvSpPr>
        <p:spPr/>
        <p:txBody>
          <a:bodyPr>
            <a:normAutofit/>
          </a:bodyPr>
          <a:lstStyle/>
          <a:p>
            <a:r>
              <a:rPr lang="en-US" sz="2400" b="1" dirty="0">
                <a:solidFill>
                  <a:srgbClr val="293965"/>
                </a:solidFill>
                <a:latin typeface="Arial"/>
                <a:cs typeface="Arial"/>
              </a:rPr>
              <a:t>“2” Tab – IEP Completed within 5 Days</a:t>
            </a:r>
            <a:endParaRPr lang="en-US" sz="2400" b="1" dirty="0">
              <a:latin typeface="Arial"/>
              <a:cs typeface="Arial"/>
            </a:endParaRPr>
          </a:p>
        </p:txBody>
      </p:sp>
      <p:sp>
        <p:nvSpPr>
          <p:cNvPr id="14" name="Rectangle 13">
            <a:extLst>
              <a:ext uri="{FF2B5EF4-FFF2-40B4-BE49-F238E27FC236}">
                <a16:creationId xmlns:a16="http://schemas.microsoft.com/office/drawing/2014/main" id="{1F3B4A23-B6D6-E881-AA04-453D546B8384}"/>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3" name="Content Placeholder 6" descr="Screenshot of the &quot;2&quot; tab showing children whose Eval was completed within 5 days of parental consent.">
            <a:extLst>
              <a:ext uri="{FF2B5EF4-FFF2-40B4-BE49-F238E27FC236}">
                <a16:creationId xmlns:a16="http://schemas.microsoft.com/office/drawing/2014/main" id="{9988A5C2-21E3-5CD1-D82E-C7B9BFACAD87}"/>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1671889" y="1690690"/>
            <a:ext cx="8848221" cy="3991754"/>
          </a:xfrm>
          <a:ln>
            <a:solidFill>
              <a:schemeClr val="tx1"/>
            </a:solidFill>
          </a:ln>
        </p:spPr>
      </p:pic>
    </p:spTree>
    <p:extLst>
      <p:ext uri="{BB962C8B-B14F-4D97-AF65-F5344CB8AC3E}">
        <p14:creationId xmlns:p14="http://schemas.microsoft.com/office/powerpoint/2010/main" val="1472372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3A9BC-86C9-B8CD-F488-F79F20BD8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BB890A-4FFF-6B63-2596-225BF8FD5E4F}"/>
              </a:ext>
            </a:extLst>
          </p:cNvPr>
          <p:cNvSpPr>
            <a:spLocks noGrp="1"/>
          </p:cNvSpPr>
          <p:nvPr>
            <p:ph type="title"/>
          </p:nvPr>
        </p:nvSpPr>
        <p:spPr/>
        <p:txBody>
          <a:bodyPr>
            <a:normAutofit/>
          </a:bodyPr>
          <a:lstStyle/>
          <a:p>
            <a:r>
              <a:rPr lang="en-US" sz="2400" b="1" dirty="0">
                <a:solidFill>
                  <a:srgbClr val="293965"/>
                </a:solidFill>
                <a:latin typeface="Arial"/>
                <a:cs typeface="Arial"/>
              </a:rPr>
              <a:t>Program Participation Tab</a:t>
            </a:r>
            <a:endParaRPr lang="en-US" sz="2400" b="1" dirty="0">
              <a:latin typeface="Arial"/>
              <a:cs typeface="Arial"/>
            </a:endParaRPr>
          </a:p>
        </p:txBody>
      </p:sp>
      <p:sp>
        <p:nvSpPr>
          <p:cNvPr id="14" name="Rectangle 13">
            <a:extLst>
              <a:ext uri="{FF2B5EF4-FFF2-40B4-BE49-F238E27FC236}">
                <a16:creationId xmlns:a16="http://schemas.microsoft.com/office/drawing/2014/main" id="{0E5F2AE0-5BE4-FE03-342F-6FECCC281130}"/>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3" name="Content Placeholder 5" descr="Image of the Program Participation tab">
            <a:extLst>
              <a:ext uri="{FF2B5EF4-FFF2-40B4-BE49-F238E27FC236}">
                <a16:creationId xmlns:a16="http://schemas.microsoft.com/office/drawing/2014/main" id="{0359211D-D4F9-0174-9DD9-C1FA6EE83194}"/>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2305165" y="1690690"/>
            <a:ext cx="7581670" cy="4419770"/>
          </a:xfrm>
          <a:ln>
            <a:solidFill>
              <a:schemeClr val="tx1"/>
            </a:solidFill>
          </a:ln>
        </p:spPr>
      </p:pic>
    </p:spTree>
    <p:extLst>
      <p:ext uri="{BB962C8B-B14F-4D97-AF65-F5344CB8AC3E}">
        <p14:creationId xmlns:p14="http://schemas.microsoft.com/office/powerpoint/2010/main" val="3633912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6CF87-71E9-1DB6-A995-A0AEA9902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D63C6-D27C-0D63-AF0D-8F4A8DDA86AA}"/>
              </a:ext>
            </a:extLst>
          </p:cNvPr>
          <p:cNvSpPr>
            <a:spLocks noGrp="1"/>
          </p:cNvSpPr>
          <p:nvPr>
            <p:ph type="title"/>
          </p:nvPr>
        </p:nvSpPr>
        <p:spPr/>
        <p:txBody>
          <a:bodyPr>
            <a:normAutofit/>
          </a:bodyPr>
          <a:lstStyle/>
          <a:p>
            <a:r>
              <a:rPr lang="en-US" sz="2400" b="1" dirty="0">
                <a:solidFill>
                  <a:srgbClr val="293965"/>
                </a:solidFill>
                <a:latin typeface="Arial"/>
                <a:cs typeface="Arial"/>
              </a:rPr>
              <a:t>Student Snapshot Records Tab</a:t>
            </a:r>
            <a:endParaRPr lang="en-US" sz="2400" b="1" dirty="0">
              <a:latin typeface="Arial"/>
              <a:cs typeface="Arial"/>
            </a:endParaRPr>
          </a:p>
        </p:txBody>
      </p:sp>
      <p:sp>
        <p:nvSpPr>
          <p:cNvPr id="14" name="Rectangle 13">
            <a:extLst>
              <a:ext uri="{FF2B5EF4-FFF2-40B4-BE49-F238E27FC236}">
                <a16:creationId xmlns:a16="http://schemas.microsoft.com/office/drawing/2014/main" id="{358C2DF3-D38C-1138-0D81-C7E1324CF8E9}"/>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3" name="Content Placeholder 6" descr="Image of the Snapshot records tab.">
            <a:extLst>
              <a:ext uri="{FF2B5EF4-FFF2-40B4-BE49-F238E27FC236}">
                <a16:creationId xmlns:a16="http://schemas.microsoft.com/office/drawing/2014/main" id="{321F8A00-9ADE-73F4-87B4-051FE284BCCB}"/>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959156" y="1455603"/>
            <a:ext cx="9244474" cy="4052831"/>
          </a:xfrm>
          <a:ln>
            <a:solidFill>
              <a:schemeClr val="tx1"/>
            </a:solidFill>
          </a:ln>
        </p:spPr>
      </p:pic>
    </p:spTree>
    <p:extLst>
      <p:ext uri="{BB962C8B-B14F-4D97-AF65-F5344CB8AC3E}">
        <p14:creationId xmlns:p14="http://schemas.microsoft.com/office/powerpoint/2010/main" val="3370998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0E85A-1530-3669-694F-513F9E3C5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39448F-F0AA-0042-B17B-9C1B65AEF577}"/>
              </a:ext>
            </a:extLst>
          </p:cNvPr>
          <p:cNvSpPr>
            <a:spLocks noGrp="1"/>
          </p:cNvSpPr>
          <p:nvPr>
            <p:ph type="title"/>
          </p:nvPr>
        </p:nvSpPr>
        <p:spPr/>
        <p:txBody>
          <a:bodyPr>
            <a:normAutofit/>
          </a:bodyPr>
          <a:lstStyle/>
          <a:p>
            <a:r>
              <a:rPr lang="en-US" sz="2400" b="1" dirty="0">
                <a:solidFill>
                  <a:srgbClr val="293965"/>
                </a:solidFill>
                <a:latin typeface="Arial"/>
                <a:cs typeface="Arial"/>
              </a:rPr>
              <a:t>Warnings Tab</a:t>
            </a:r>
            <a:endParaRPr lang="en-US" sz="2400" b="1" dirty="0">
              <a:latin typeface="Arial"/>
              <a:cs typeface="Arial"/>
            </a:endParaRPr>
          </a:p>
        </p:txBody>
      </p:sp>
      <p:sp>
        <p:nvSpPr>
          <p:cNvPr id="14" name="Rectangle 13">
            <a:extLst>
              <a:ext uri="{FF2B5EF4-FFF2-40B4-BE49-F238E27FC236}">
                <a16:creationId xmlns:a16="http://schemas.microsoft.com/office/drawing/2014/main" id="{57B8C81D-E834-8312-4FF0-275E363ACEC7}"/>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3" name="Content Placeholder 5" descr="Image of the Warnings tab.">
            <a:extLst>
              <a:ext uri="{FF2B5EF4-FFF2-40B4-BE49-F238E27FC236}">
                <a16:creationId xmlns:a16="http://schemas.microsoft.com/office/drawing/2014/main" id="{BFA58AD8-CDDD-46DD-B757-FE4FB85B151D}"/>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1245593" y="1511347"/>
            <a:ext cx="9143311" cy="4416922"/>
          </a:xfrm>
          <a:ln>
            <a:solidFill>
              <a:schemeClr val="tx1"/>
            </a:solidFill>
          </a:ln>
        </p:spPr>
      </p:pic>
    </p:spTree>
    <p:extLst>
      <p:ext uri="{BB962C8B-B14F-4D97-AF65-F5344CB8AC3E}">
        <p14:creationId xmlns:p14="http://schemas.microsoft.com/office/powerpoint/2010/main" val="618810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2F6FE42D-5BAE-33E3-24FD-3619ECA9546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8E82E77-FD31-2561-D744-03C3F5731EC1}"/>
              </a:ext>
            </a:extLst>
          </p:cNvPr>
          <p:cNvSpPr txBox="1">
            <a:spLocks noGrp="1"/>
          </p:cNvSpPr>
          <p:nvPr>
            <p:ph type="title" idx="4294967295"/>
          </p:nvPr>
        </p:nvSpPr>
        <p:spPr>
          <a:xfrm>
            <a:off x="2869791" y="2446113"/>
            <a:ext cx="6452419"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defTabSz="914400">
              <a:lnSpc>
                <a:spcPct val="100000"/>
              </a:lnSpc>
              <a:spcBef>
                <a:spcPts val="0"/>
              </a:spcBef>
              <a:defRPr/>
            </a:pPr>
            <a:r>
              <a:rPr lang="en-US" sz="2800" dirty="0">
                <a:solidFill>
                  <a:schemeClr val="bg1"/>
                </a:solidFill>
                <a:latin typeface="Arial" panose="020B0604020202020204" pitchFamily="34" charset="0"/>
                <a:ea typeface="+mn-ea"/>
                <a:cs typeface="Arial" panose="020B0604020202020204" pitchFamily="34" charset="0"/>
              </a:rPr>
              <a:t>Thank you for Reviewing this Training</a:t>
            </a:r>
          </a:p>
        </p:txBody>
      </p:sp>
      <p:sp>
        <p:nvSpPr>
          <p:cNvPr id="7" name="Shape 339">
            <a:extLst>
              <a:ext uri="{FF2B5EF4-FFF2-40B4-BE49-F238E27FC236}">
                <a16:creationId xmlns:a16="http://schemas.microsoft.com/office/drawing/2014/main" id="{3C67B37D-1C67-55E0-3B6D-F1A1D439C28A}"/>
              </a:ext>
            </a:extLst>
          </p:cNvPr>
          <p:cNvSpPr txBox="1">
            <a:spLocks/>
          </p:cNvSpPr>
          <p:nvPr/>
        </p:nvSpPr>
        <p:spPr>
          <a:xfrm>
            <a:off x="3742161" y="4067996"/>
            <a:ext cx="5312852" cy="1995525"/>
          </a:xfrm>
          <a:prstGeom prst="rect">
            <a:avLst/>
          </a:prstGeom>
        </p:spPr>
        <p:txBody>
          <a:bodyPr spcFirstLastPara="1" vert="horz" wrap="square" lIns="68569" tIns="68569" rIns="68569" bIns="68569" rtlCol="0" anchor="t" anchorCtr="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spcBef>
                <a:spcPts val="450"/>
              </a:spcBef>
              <a:buNone/>
            </a:pPr>
            <a:r>
              <a:rPr lang="en-US" sz="1800" dirty="0">
                <a:solidFill>
                  <a:srgbClr val="FFFFFF"/>
                </a:solidFill>
                <a:latin typeface="Aptos Display" panose="02110004020202020204"/>
                <a:ea typeface="Arial Unicode MS" panose="020B0604020202020204" pitchFamily="34" charset="-128"/>
                <a:cs typeface="Arial Unicode MS" panose="020B0604020202020204" pitchFamily="34" charset="-128"/>
              </a:rPr>
              <a:t>Contact the Submissions Inbox with Questions:</a:t>
            </a:r>
          </a:p>
          <a:p>
            <a:pPr marL="582930" lvl="2" indent="0">
              <a:buNone/>
            </a:pPr>
            <a:r>
              <a:rPr lang="en-US" dirty="0">
                <a:solidFill>
                  <a:prstClr val="white"/>
                </a:solidFill>
                <a:latin typeface="Aptos" panose="02110004020202020204"/>
              </a:rPr>
              <a:t>Submissions_CSI@csi.state.co.us</a:t>
            </a:r>
          </a:p>
          <a:p>
            <a:pPr marL="582930" lvl="2" indent="0">
              <a:buNone/>
            </a:pPr>
            <a:endParaRPr lang="en-US" dirty="0">
              <a:solidFill>
                <a:prstClr val="black"/>
              </a:solidFill>
              <a:latin typeface="Aptos" panose="02110004020202020204"/>
            </a:endParaRPr>
          </a:p>
        </p:txBody>
      </p:sp>
      <p:pic>
        <p:nvPicPr>
          <p:cNvPr id="5" name="Picture 4">
            <a:extLst>
              <a:ext uri="{FF2B5EF4-FFF2-40B4-BE49-F238E27FC236}">
                <a16:creationId xmlns:a16="http://schemas.microsoft.com/office/drawing/2014/main" id="{B5C98B6B-0A4E-06B5-FCC9-9F492BFAF46A}"/>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95575" y="1368029"/>
            <a:ext cx="1416285" cy="442210"/>
          </a:xfrm>
          <a:prstGeom prst="rect">
            <a:avLst/>
          </a:prstGeom>
        </p:spPr>
      </p:pic>
      <p:grpSp>
        <p:nvGrpSpPr>
          <p:cNvPr id="8" name="Group 4">
            <a:extLst>
              <a:ext uri="{FF2B5EF4-FFF2-40B4-BE49-F238E27FC236}">
                <a16:creationId xmlns:a16="http://schemas.microsoft.com/office/drawing/2014/main" id="{82A99CCD-2539-D8A0-2E93-406B27C49F5A}"/>
              </a:ext>
              <a:ext uri="{C183D7F6-B498-43B3-948B-1728B52AA6E4}">
                <adec:decorative xmlns:adec="http://schemas.microsoft.com/office/drawing/2017/decorative" val="1"/>
              </a:ext>
            </a:extLst>
          </p:cNvPr>
          <p:cNvGrpSpPr>
            <a:grpSpLocks noChangeAspect="1"/>
          </p:cNvGrpSpPr>
          <p:nvPr/>
        </p:nvGrpSpPr>
        <p:grpSpPr bwMode="auto">
          <a:xfrm>
            <a:off x="5402246" y="5065758"/>
            <a:ext cx="1228725" cy="1121569"/>
            <a:chOff x="3066" y="3067"/>
            <a:chExt cx="1032" cy="942"/>
          </a:xfrm>
          <a:solidFill>
            <a:srgbClr val="7030A0"/>
          </a:solidFill>
        </p:grpSpPr>
        <p:sp>
          <p:nvSpPr>
            <p:cNvPr id="9" name="AutoShape 3">
              <a:extLst>
                <a:ext uri="{FF2B5EF4-FFF2-40B4-BE49-F238E27FC236}">
                  <a16:creationId xmlns:a16="http://schemas.microsoft.com/office/drawing/2014/main" id="{585B8C5A-96C5-D1A2-BA69-82E48B595D25}"/>
                </a:ext>
              </a:extLst>
            </p:cNvPr>
            <p:cNvSpPr>
              <a:spLocks noChangeAspect="1" noChangeArrowheads="1" noTextEdit="1"/>
            </p:cNvSpPr>
            <p:nvPr/>
          </p:nvSpPr>
          <p:spPr bwMode="auto">
            <a:xfrm>
              <a:off x="3066" y="3067"/>
              <a:ext cx="1032" cy="94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pic>
          <p:nvPicPr>
            <p:cNvPr id="10" name="Picture 5">
              <a:extLst>
                <a:ext uri="{FF2B5EF4-FFF2-40B4-BE49-F238E27FC236}">
                  <a16:creationId xmlns:a16="http://schemas.microsoft.com/office/drawing/2014/main" id="{B05BFFCF-4FD7-CCD9-AA8C-EB387C4692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6" y="3067"/>
              <a:ext cx="1036" cy="94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27672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99AAC-D045-AC24-D408-464FC6C828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294C3-7BB0-02DB-2A4E-8710D71F0C65}"/>
              </a:ext>
            </a:extLst>
          </p:cNvPr>
          <p:cNvSpPr>
            <a:spLocks noGrp="1"/>
          </p:cNvSpPr>
          <p:nvPr>
            <p:ph type="title"/>
          </p:nvPr>
        </p:nvSpPr>
        <p:spPr/>
        <p:txBody>
          <a:bodyPr>
            <a:normAutofit/>
          </a:bodyPr>
          <a:lstStyle/>
          <a:p>
            <a:r>
              <a:rPr lang="en-US" sz="2400" b="1" dirty="0">
                <a:solidFill>
                  <a:srgbClr val="293965"/>
                </a:solidFill>
                <a:latin typeface="Arial"/>
                <a:cs typeface="Arial"/>
              </a:rPr>
              <a:t>Agenda</a:t>
            </a:r>
            <a:endParaRPr lang="en-US" sz="2400" b="1" dirty="0">
              <a:latin typeface="Arial"/>
              <a:cs typeface="Arial"/>
            </a:endParaRPr>
          </a:p>
        </p:txBody>
      </p:sp>
      <p:sp>
        <p:nvSpPr>
          <p:cNvPr id="3" name="Content Placeholder 2">
            <a:extLst>
              <a:ext uri="{FF2B5EF4-FFF2-40B4-BE49-F238E27FC236}">
                <a16:creationId xmlns:a16="http://schemas.microsoft.com/office/drawing/2014/main" id="{79AB1AFC-0AB4-64DC-1307-ABB12F69DC62}"/>
              </a:ext>
            </a:extLst>
          </p:cNvPr>
          <p:cNvSpPr>
            <a:spLocks noGrp="1"/>
          </p:cNvSpPr>
          <p:nvPr>
            <p:ph sz="half" idx="1"/>
          </p:nvPr>
        </p:nvSpPr>
        <p:spPr>
          <a:xfrm>
            <a:off x="3819669" y="2220944"/>
            <a:ext cx="3886200" cy="822325"/>
          </a:xfrm>
        </p:spPr>
        <p:txBody>
          <a:bodyPr>
            <a:normAutofit/>
          </a:bodyPr>
          <a:lstStyle/>
          <a:p>
            <a:pPr marL="0" indent="0">
              <a:buNone/>
            </a:pPr>
            <a:r>
              <a:rPr lang="en-US" sz="1500" dirty="0">
                <a:latin typeface="Arial"/>
                <a:cs typeface="Arial"/>
              </a:rPr>
              <a:t>Importance of SPED EOY</a:t>
            </a:r>
          </a:p>
          <a:p>
            <a:pPr lvl="1"/>
            <a:r>
              <a:rPr lang="en-US" sz="1200" dirty="0"/>
              <a:t>Collection Details</a:t>
            </a:r>
          </a:p>
          <a:p>
            <a:pPr lvl="1"/>
            <a:r>
              <a:rPr lang="en-US" sz="1200" dirty="0"/>
              <a:t>Confirmation of Data Accuracy</a:t>
            </a:r>
          </a:p>
          <a:p>
            <a:pPr marL="342900" lvl="1" indent="0">
              <a:buNone/>
            </a:pPr>
            <a:endParaRPr lang="en-US" sz="1200" dirty="0">
              <a:latin typeface="Arial"/>
              <a:cs typeface="Arial"/>
            </a:endParaRPr>
          </a:p>
          <a:p>
            <a:endParaRPr lang="en-US" sz="1500" dirty="0">
              <a:latin typeface="Arial"/>
              <a:cs typeface="Arial"/>
            </a:endParaRPr>
          </a:p>
        </p:txBody>
      </p:sp>
      <p:sp>
        <p:nvSpPr>
          <p:cNvPr id="9" name="Arrow: Chevron 8">
            <a:extLst>
              <a:ext uri="{FF2B5EF4-FFF2-40B4-BE49-F238E27FC236}">
                <a16:creationId xmlns:a16="http://schemas.microsoft.com/office/drawing/2014/main" id="{F5311CDA-78E7-2E67-98D6-716CA28C8C6E}"/>
              </a:ext>
              <a:ext uri="{C183D7F6-B498-43B3-948B-1728B52AA6E4}">
                <adec:decorative xmlns:adec="http://schemas.microsoft.com/office/drawing/2017/decorative" val="1"/>
              </a:ext>
            </a:extLst>
          </p:cNvPr>
          <p:cNvSpPr/>
          <p:nvPr/>
        </p:nvSpPr>
        <p:spPr>
          <a:xfrm>
            <a:off x="1946173" y="1744267"/>
            <a:ext cx="1278808" cy="1775681"/>
          </a:xfrm>
          <a:prstGeom prst="chevron">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CBD1E7"/>
              </a:solidFill>
              <a:latin typeface="Aptos" panose="02110004020202020204"/>
            </a:endParaRPr>
          </a:p>
        </p:txBody>
      </p:sp>
      <p:sp>
        <p:nvSpPr>
          <p:cNvPr id="12" name="Content Placeholder 2">
            <a:extLst>
              <a:ext uri="{FF2B5EF4-FFF2-40B4-BE49-F238E27FC236}">
                <a16:creationId xmlns:a16="http://schemas.microsoft.com/office/drawing/2014/main" id="{304180E9-2B12-3238-A433-870024FFAED1}"/>
              </a:ext>
            </a:extLst>
          </p:cNvPr>
          <p:cNvSpPr txBox="1">
            <a:spLocks/>
          </p:cNvSpPr>
          <p:nvPr/>
        </p:nvSpPr>
        <p:spPr>
          <a:xfrm>
            <a:off x="3819669" y="4271367"/>
            <a:ext cx="3886200" cy="822325"/>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a:spcBef>
                <a:spcPts val="750"/>
              </a:spcBef>
              <a:buNone/>
            </a:pPr>
            <a:r>
              <a:rPr lang="en-US" sz="1500" dirty="0">
                <a:solidFill>
                  <a:prstClr val="black"/>
                </a:solidFill>
                <a:latin typeface="Arial"/>
                <a:cs typeface="Arial"/>
              </a:rPr>
              <a:t>Example Report – Tab Walk Through</a:t>
            </a:r>
          </a:p>
          <a:p>
            <a:pPr lvl="1" defTabSz="685800">
              <a:spcBef>
                <a:spcPts val="750"/>
              </a:spcBef>
            </a:pPr>
            <a:r>
              <a:rPr lang="en-US" sz="1100" dirty="0">
                <a:solidFill>
                  <a:prstClr val="black"/>
                </a:solidFill>
                <a:latin typeface="Arial"/>
                <a:cs typeface="Arial"/>
              </a:rPr>
              <a:t>Review Each Tab and Discuss Importance</a:t>
            </a:r>
          </a:p>
        </p:txBody>
      </p:sp>
      <p:sp>
        <p:nvSpPr>
          <p:cNvPr id="13" name="Arrow: Chevron 12">
            <a:extLst>
              <a:ext uri="{FF2B5EF4-FFF2-40B4-BE49-F238E27FC236}">
                <a16:creationId xmlns:a16="http://schemas.microsoft.com/office/drawing/2014/main" id="{88D4CB16-E82D-A950-6255-3D93F954A643}"/>
              </a:ext>
              <a:ext uri="{C183D7F6-B498-43B3-948B-1728B52AA6E4}">
                <adec:decorative xmlns:adec="http://schemas.microsoft.com/office/drawing/2017/decorative" val="1"/>
              </a:ext>
            </a:extLst>
          </p:cNvPr>
          <p:cNvSpPr/>
          <p:nvPr/>
        </p:nvSpPr>
        <p:spPr>
          <a:xfrm>
            <a:off x="1946173" y="3840163"/>
            <a:ext cx="1278808" cy="1684734"/>
          </a:xfrm>
          <a:prstGeom prst="chevron">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srgbClr val="CBD1E7"/>
              </a:solidFill>
              <a:latin typeface="Aptos" panose="02110004020202020204"/>
            </a:endParaRPr>
          </a:p>
        </p:txBody>
      </p:sp>
    </p:spTree>
    <p:extLst>
      <p:ext uri="{BB962C8B-B14F-4D97-AF65-F5344CB8AC3E}">
        <p14:creationId xmlns:p14="http://schemas.microsoft.com/office/powerpoint/2010/main" val="3018237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756FD-F851-9009-F98D-0E41781642E9}"/>
              </a:ext>
            </a:extLst>
          </p:cNvPr>
          <p:cNvSpPr>
            <a:spLocks noGrp="1"/>
          </p:cNvSpPr>
          <p:nvPr>
            <p:ph type="title"/>
          </p:nvPr>
        </p:nvSpPr>
        <p:spPr>
          <a:xfrm>
            <a:off x="3086101" y="2599134"/>
            <a:ext cx="6410325" cy="994172"/>
          </a:xfrm>
        </p:spPr>
        <p:txBody>
          <a:bodyPr>
            <a:normAutofit/>
          </a:bodyPr>
          <a:lstStyle/>
          <a:p>
            <a:r>
              <a:rPr lang="en-US" sz="3200" b="1" dirty="0">
                <a:solidFill>
                  <a:srgbClr val="CBD1E7"/>
                </a:solidFill>
                <a:latin typeface="Arial"/>
                <a:cs typeface="Arial"/>
              </a:rPr>
              <a:t>Importance of SPED EOY</a:t>
            </a:r>
          </a:p>
        </p:txBody>
      </p:sp>
      <p:pic>
        <p:nvPicPr>
          <p:cNvPr id="5" name="Picture 4" descr="CSI Logo">
            <a:extLst>
              <a:ext uri="{FF2B5EF4-FFF2-40B4-BE49-F238E27FC236}">
                <a16:creationId xmlns:a16="http://schemas.microsoft.com/office/drawing/2014/main" id="{BEA6E03A-4D00-7E03-9763-F319C46D60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95575" y="1368029"/>
            <a:ext cx="1416285" cy="442210"/>
          </a:xfrm>
          <a:prstGeom prst="rect">
            <a:avLst/>
          </a:prstGeom>
        </p:spPr>
      </p:pic>
    </p:spTree>
    <p:extLst>
      <p:ext uri="{BB962C8B-B14F-4D97-AF65-F5344CB8AC3E}">
        <p14:creationId xmlns:p14="http://schemas.microsoft.com/office/powerpoint/2010/main" val="51249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F052F68F-E037-41F9-C190-1D0C0F879CC2}"/>
              </a:ext>
              <a:ext uri="{C183D7F6-B498-43B3-948B-1728B52AA6E4}">
                <adec:decorative xmlns:adec="http://schemas.microsoft.com/office/drawing/2017/decorative" val="1"/>
              </a:ext>
            </a:extLst>
          </p:cNvPr>
          <p:cNvSpPr/>
          <p:nvPr/>
        </p:nvSpPr>
        <p:spPr>
          <a:xfrm>
            <a:off x="0" y="6577781"/>
            <a:ext cx="12192000" cy="280219"/>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Aptos" panose="02110004020202020204"/>
            </a:endParaRPr>
          </a:p>
        </p:txBody>
      </p:sp>
      <p:sp>
        <p:nvSpPr>
          <p:cNvPr id="3" name="Content Placeholder 2">
            <a:extLst>
              <a:ext uri="{FF2B5EF4-FFF2-40B4-BE49-F238E27FC236}">
                <a16:creationId xmlns:a16="http://schemas.microsoft.com/office/drawing/2014/main" id="{EA921112-33ED-B68C-177A-6D063CE2398E}"/>
              </a:ext>
            </a:extLst>
          </p:cNvPr>
          <p:cNvSpPr txBox="1">
            <a:spLocks noGrp="1"/>
          </p:cNvSpPr>
          <p:nvPr>
            <p:ph type="title" idx="4294967295"/>
          </p:nvPr>
        </p:nvSpPr>
        <p:spPr>
          <a:xfrm>
            <a:off x="1771650" y="491744"/>
            <a:ext cx="6210300" cy="1100115"/>
          </a:xfrm>
          <a:prstGeom prst="rect">
            <a:avLst/>
          </a:prstGeom>
          <a:noFill/>
          <a:ln>
            <a:noFill/>
            <a:prstDash/>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spcBef>
                <a:spcPts val="750"/>
              </a:spcBef>
              <a:defRPr/>
            </a:pPr>
            <a:r>
              <a:rPr lang="en-US" sz="2400" b="1" dirty="0">
                <a:solidFill>
                  <a:srgbClr val="293965"/>
                </a:solidFill>
                <a:latin typeface="Arial"/>
                <a:ea typeface="+mn-ea"/>
                <a:cs typeface="Arial"/>
              </a:rPr>
              <a:t>Purpose of the SPED EOY Collection</a:t>
            </a:r>
          </a:p>
        </p:txBody>
      </p:sp>
      <p:sp>
        <p:nvSpPr>
          <p:cNvPr id="5" name="Shape 125">
            <a:extLst>
              <a:ext uri="{FF2B5EF4-FFF2-40B4-BE49-F238E27FC236}">
                <a16:creationId xmlns:a16="http://schemas.microsoft.com/office/drawing/2014/main" id="{B33943F6-0E73-470E-8CDE-E2B0A9E71BB7}"/>
              </a:ext>
            </a:extLst>
          </p:cNvPr>
          <p:cNvSpPr txBox="1">
            <a:spLocks/>
          </p:cNvSpPr>
          <p:nvPr/>
        </p:nvSpPr>
        <p:spPr>
          <a:xfrm>
            <a:off x="1321042" y="1885606"/>
            <a:ext cx="5299982" cy="3754314"/>
          </a:xfrm>
          <a:prstGeom prst="rect">
            <a:avLst/>
          </a:prstGeom>
        </p:spPr>
        <p:txBody>
          <a:bodyPr spcFirstLastPara="1" vert="horz" wrap="square" lIns="68569" tIns="68569" rIns="68569" bIns="68569" rtlCol="0" anchor="t" anchorCtr="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85725" indent="0">
              <a:buFont typeface="Arial" panose="020B0604020202020204" pitchFamily="34" charset="0"/>
              <a:buNone/>
            </a:pPr>
            <a:r>
              <a:rPr lang="en-US" b="1" dirty="0">
                <a:latin typeface="Arial" panose="020B0604020202020204" pitchFamily="34" charset="0"/>
                <a:cs typeface="Arial" panose="020B0604020202020204" pitchFamily="34" charset="0"/>
              </a:rPr>
              <a:t>The SPED End of Year Snapshot collects information on the following:</a:t>
            </a:r>
          </a:p>
          <a:p>
            <a:pPr marL="85725" indent="0">
              <a:buFont typeface="Arial" panose="020B0604020202020204" pitchFamily="34" charset="0"/>
              <a:buNone/>
            </a:pPr>
            <a:endParaRPr lang="en-US" sz="1600" b="1" dirty="0">
              <a:solidFill>
                <a:srgbClr val="C63F28"/>
              </a:solidFill>
              <a:latin typeface="Arial" panose="020B0604020202020204" pitchFamily="34" charset="0"/>
              <a:cs typeface="Arial" panose="020B0604020202020204" pitchFamily="34" charset="0"/>
            </a:endParaRPr>
          </a:p>
          <a:p>
            <a:pPr marL="714375" lvl="1"/>
            <a:r>
              <a:rPr lang="en-US" sz="1600" b="1" dirty="0">
                <a:latin typeface="Arial" panose="020B0604020202020204" pitchFamily="34" charset="0"/>
                <a:cs typeface="Arial" panose="020B0604020202020204" pitchFamily="34" charset="0"/>
              </a:rPr>
              <a:t>Students who were referred, evaluated, and/or received services during the current school year of July 1</a:t>
            </a:r>
            <a:r>
              <a:rPr lang="en-US" sz="1600" b="1" baseline="30000" dirty="0">
                <a:latin typeface="Arial" panose="020B0604020202020204" pitchFamily="34" charset="0"/>
                <a:cs typeface="Arial" panose="020B0604020202020204" pitchFamily="34" charset="0"/>
              </a:rPr>
              <a:t>st</a:t>
            </a:r>
            <a:r>
              <a:rPr lang="en-US" sz="1600" b="1" dirty="0">
                <a:latin typeface="Arial" panose="020B0604020202020204" pitchFamily="34" charset="0"/>
                <a:cs typeface="Arial" panose="020B0604020202020204" pitchFamily="34" charset="0"/>
              </a:rPr>
              <a:t> to June 30</a:t>
            </a:r>
            <a:r>
              <a:rPr lang="en-US" sz="1600" b="1" baseline="30000" dirty="0">
                <a:latin typeface="Arial" panose="020B0604020202020204" pitchFamily="34" charset="0"/>
                <a:cs typeface="Arial" panose="020B0604020202020204" pitchFamily="34" charset="0"/>
              </a:rPr>
              <a:t>th</a:t>
            </a:r>
            <a:r>
              <a:rPr lang="en-US" sz="1600" b="1" dirty="0">
                <a:latin typeface="Arial" panose="020B0604020202020204" pitchFamily="34" charset="0"/>
                <a:cs typeface="Arial" panose="020B0604020202020204" pitchFamily="34" charset="0"/>
              </a:rPr>
              <a:t>.</a:t>
            </a:r>
          </a:p>
          <a:p>
            <a:pPr marL="714375" lvl="1"/>
            <a:r>
              <a:rPr lang="en-US" sz="1600" b="1" dirty="0">
                <a:latin typeface="Arial" panose="020B0604020202020204" pitchFamily="34" charset="0"/>
              </a:rPr>
              <a:t>The specific services the students received.</a:t>
            </a:r>
          </a:p>
          <a:p>
            <a:pPr marL="714375" lvl="1"/>
            <a:r>
              <a:rPr lang="en-US" sz="1600" b="1" dirty="0">
                <a:latin typeface="Arial" panose="020B0604020202020204" pitchFamily="34" charset="0"/>
              </a:rPr>
              <a:t>Dates of parental consent, evaluations completed, and meetings.</a:t>
            </a:r>
          </a:p>
          <a:p>
            <a:pPr marL="714375" lvl="1"/>
            <a:r>
              <a:rPr lang="en-US" sz="1600" b="1" dirty="0">
                <a:latin typeface="Arial" panose="020B0604020202020204" pitchFamily="34" charset="0"/>
              </a:rPr>
              <a:t>Information on students exiting Special education and the basis for the exit.</a:t>
            </a:r>
          </a:p>
        </p:txBody>
      </p:sp>
      <p:pic>
        <p:nvPicPr>
          <p:cNvPr id="7" name="Picture 6">
            <a:extLst>
              <a:ext uri="{FF2B5EF4-FFF2-40B4-BE49-F238E27FC236}">
                <a16:creationId xmlns:a16="http://schemas.microsoft.com/office/drawing/2014/main" id="{7226B38F-EFAE-E17C-38C7-E5754477CC7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3287" y="1527784"/>
            <a:ext cx="3117671" cy="3802431"/>
          </a:xfrm>
          <a:prstGeom prst="rect">
            <a:avLst/>
          </a:prstGeom>
        </p:spPr>
      </p:pic>
      <p:sp>
        <p:nvSpPr>
          <p:cNvPr id="8" name="TextBox 7">
            <a:extLst>
              <a:ext uri="{FF2B5EF4-FFF2-40B4-BE49-F238E27FC236}">
                <a16:creationId xmlns:a16="http://schemas.microsoft.com/office/drawing/2014/main" id="{A8485DE9-A449-FC74-808C-EAD70D2D0C4E}"/>
              </a:ext>
            </a:extLst>
          </p:cNvPr>
          <p:cNvSpPr txBox="1"/>
          <p:nvPr/>
        </p:nvSpPr>
        <p:spPr>
          <a:xfrm>
            <a:off x="8614120" y="5160938"/>
            <a:ext cx="2486724" cy="169277"/>
          </a:xfrm>
          <a:prstGeom prst="rect">
            <a:avLst/>
          </a:prstGeom>
          <a:noFill/>
        </p:spPr>
        <p:txBody>
          <a:bodyPr wrap="square" rtlCol="0">
            <a:spAutoFit/>
          </a:bodyPr>
          <a:lstStyle/>
          <a:p>
            <a:r>
              <a:rPr lang="en-US" sz="500" dirty="0"/>
              <a:t>courtesy of clipart.email</a:t>
            </a:r>
          </a:p>
        </p:txBody>
      </p:sp>
    </p:spTree>
    <p:extLst>
      <p:ext uri="{BB962C8B-B14F-4D97-AF65-F5344CB8AC3E}">
        <p14:creationId xmlns:p14="http://schemas.microsoft.com/office/powerpoint/2010/main" val="2252665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58B43-8FB6-FDAA-351A-58940C2C01A7}"/>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09EE9698-BCE6-67C3-530C-4E40DDA86B50}"/>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Aptos" panose="02110004020202020204"/>
            </a:endParaRPr>
          </a:p>
        </p:txBody>
      </p:sp>
      <p:sp>
        <p:nvSpPr>
          <p:cNvPr id="3" name="Shape 124">
            <a:extLst>
              <a:ext uri="{FF2B5EF4-FFF2-40B4-BE49-F238E27FC236}">
                <a16:creationId xmlns:a16="http://schemas.microsoft.com/office/drawing/2014/main" id="{1110B71C-546A-AE02-1B0A-CEAF9AA38DFD}"/>
              </a:ext>
            </a:extLst>
          </p:cNvPr>
          <p:cNvSpPr txBox="1">
            <a:spLocks noGrp="1"/>
          </p:cNvSpPr>
          <p:nvPr>
            <p:ph type="title"/>
          </p:nvPr>
        </p:nvSpPr>
        <p:spPr>
          <a:xfrm>
            <a:off x="838200" y="365125"/>
            <a:ext cx="10515600" cy="780629"/>
          </a:xfrm>
          <a:prstGeom prst="rect">
            <a:avLst/>
          </a:prstGeom>
        </p:spPr>
        <p:txBody>
          <a:bodyPr spcFirstLastPara="1" vert="horz" wrap="square" lIns="68569" tIns="68569" rIns="68569" bIns="68569" rtlCol="0" anchor="b" anchorCtr="0">
            <a:noAutofit/>
          </a:bodyPr>
          <a:lstStyle/>
          <a:p>
            <a:r>
              <a:rPr lang="en-US" sz="3000" dirty="0">
                <a:solidFill>
                  <a:schemeClr val="tx1"/>
                </a:solidFill>
                <a:latin typeface="Arial" panose="020B0604020202020204" pitchFamily="34" charset="0"/>
                <a:cs typeface="Arial" panose="020B0604020202020204" pitchFamily="34" charset="0"/>
              </a:rPr>
              <a:t>Importance of Reviewing Data for Accuracy</a:t>
            </a:r>
            <a:endParaRPr sz="3000" dirty="0">
              <a:solidFill>
                <a:schemeClr val="tx1"/>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FE8E636F-669C-9D6D-4D80-9CC7A5561DB9}"/>
              </a:ext>
            </a:extLst>
          </p:cNvPr>
          <p:cNvGraphicFramePr>
            <a:graphicFrameLocks noGrp="1"/>
          </p:cNvGraphicFramePr>
          <p:nvPr>
            <p:extLst>
              <p:ext uri="{D42A27DB-BD31-4B8C-83A1-F6EECF244321}">
                <p14:modId xmlns:p14="http://schemas.microsoft.com/office/powerpoint/2010/main" val="4293997036"/>
              </p:ext>
            </p:extLst>
          </p:nvPr>
        </p:nvGraphicFramePr>
        <p:xfrm>
          <a:off x="1108100" y="1009248"/>
          <a:ext cx="4257115" cy="5528725"/>
        </p:xfrm>
        <a:graphic>
          <a:graphicData uri="http://schemas.openxmlformats.org/drawingml/2006/table">
            <a:tbl>
              <a:tblPr firstRow="1" bandRow="1">
                <a:tableStyleId>{5C22544A-7EE6-4342-B048-85BDC9FD1C3A}</a:tableStyleId>
              </a:tblPr>
              <a:tblGrid>
                <a:gridCol w="4257115">
                  <a:extLst>
                    <a:ext uri="{9D8B030D-6E8A-4147-A177-3AD203B41FA5}">
                      <a16:colId xmlns:a16="http://schemas.microsoft.com/office/drawing/2014/main" val="20000"/>
                    </a:ext>
                  </a:extLst>
                </a:gridCol>
              </a:tblGrid>
              <a:tr h="4496712">
                <a:tc>
                  <a:txBody>
                    <a:bodyPr/>
                    <a:lstStyle/>
                    <a:p>
                      <a:pPr lvl="1">
                        <a:buFont typeface="Arial" panose="020B0604020202020204" pitchFamily="34" charset="0"/>
                        <a:buNone/>
                      </a:pPr>
                      <a:endParaRPr lang="en-US" sz="1500" dirty="0">
                        <a:solidFill>
                          <a:schemeClr val="tx1"/>
                        </a:solidFill>
                        <a:latin typeface="Arial" panose="020B0604020202020204" pitchFamily="34" charset="0"/>
                        <a:cs typeface="Arial" panose="020B0604020202020204" pitchFamily="34" charset="0"/>
                      </a:endParaRPr>
                    </a:p>
                    <a:p>
                      <a:pPr marL="0">
                        <a:buNone/>
                      </a:pPr>
                      <a:r>
                        <a:rPr lang="en-US" sz="2000" dirty="0">
                          <a:solidFill>
                            <a:schemeClr val="tx1"/>
                          </a:solidFill>
                          <a:latin typeface="Arial" panose="020B0604020202020204" pitchFamily="34" charset="0"/>
                          <a:cs typeface="Arial" panose="020B0604020202020204" pitchFamily="34" charset="0"/>
                        </a:rPr>
                        <a:t> </a:t>
                      </a:r>
                      <a:r>
                        <a:rPr lang="en-US" sz="2000" b="1" dirty="0">
                          <a:solidFill>
                            <a:schemeClr val="tx1"/>
                          </a:solidFill>
                          <a:latin typeface="Arial" panose="020B0604020202020204" pitchFamily="34" charset="0"/>
                          <a:cs typeface="Arial" panose="020B0604020202020204" pitchFamily="34" charset="0"/>
                        </a:rPr>
                        <a:t>Verify…</a:t>
                      </a:r>
                      <a:endParaRPr lang="en-US" sz="2000" dirty="0">
                        <a:solidFill>
                          <a:schemeClr val="tx1"/>
                        </a:solidFill>
                        <a:latin typeface="Arial" panose="020B0604020202020204" pitchFamily="34" charset="0"/>
                        <a:cs typeface="Arial" panose="020B0604020202020204" pitchFamily="34" charset="0"/>
                      </a:endParaRPr>
                    </a:p>
                    <a:p>
                      <a:pPr lvl="1">
                        <a:buFont typeface="Arial" panose="020B0604020202020204" pitchFamily="34" charset="0"/>
                        <a:buChar char="•"/>
                      </a:pPr>
                      <a:endParaRPr lang="en-US" sz="1500" b="1" dirty="0">
                        <a:solidFill>
                          <a:schemeClr val="tx1"/>
                        </a:solidFill>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en-US" sz="1600" b="0" dirty="0">
                          <a:solidFill>
                            <a:schemeClr val="tx1"/>
                          </a:solidFill>
                          <a:latin typeface="Arial" panose="020B0604020202020204" pitchFamily="34" charset="0"/>
                          <a:cs typeface="Arial" panose="020B0604020202020204" pitchFamily="34" charset="0"/>
                        </a:rPr>
                        <a:t>All students who have an active IEP and receiving services are being reported as such.</a:t>
                      </a:r>
                    </a:p>
                    <a:p>
                      <a:pPr marL="628650" lvl="1" indent="-171450">
                        <a:buFont typeface="Arial" panose="020B0604020202020204" pitchFamily="34" charset="0"/>
                        <a:buChar char="•"/>
                      </a:pPr>
                      <a:r>
                        <a:rPr lang="en-US" sz="1600" b="0" dirty="0">
                          <a:solidFill>
                            <a:schemeClr val="tx1"/>
                          </a:solidFill>
                          <a:latin typeface="Arial" panose="020B0604020202020204" pitchFamily="34" charset="0"/>
                          <a:cs typeface="Arial" panose="020B0604020202020204" pitchFamily="34" charset="0"/>
                        </a:rPr>
                        <a:t>Students who have exited Special Education and reason for the exit (including Graduates/Completers).</a:t>
                      </a:r>
                    </a:p>
                    <a:p>
                      <a:pPr marL="628650" lvl="1" indent="-171450">
                        <a:buFont typeface="Arial" panose="020B0604020202020204" pitchFamily="34" charset="0"/>
                        <a:buChar char="•"/>
                      </a:pPr>
                      <a:r>
                        <a:rPr lang="en-US" sz="1600" b="0" dirty="0">
                          <a:solidFill>
                            <a:schemeClr val="tx1"/>
                          </a:solidFill>
                          <a:latin typeface="Arial" panose="020B0604020202020204" pitchFamily="34" charset="0"/>
                          <a:cs typeface="Arial" panose="020B0604020202020204" pitchFamily="34" charset="0"/>
                        </a:rPr>
                        <a:t>Services provided and hours SPED Team has spent working with the students.</a:t>
                      </a:r>
                    </a:p>
                    <a:p>
                      <a:pPr marL="628650" lvl="1" indent="-171450">
                        <a:buFont typeface="Arial" panose="020B0604020202020204" pitchFamily="34" charset="0"/>
                        <a:buChar char="•"/>
                      </a:pPr>
                      <a:r>
                        <a:rPr lang="en-US" sz="1600" b="0" dirty="0">
                          <a:solidFill>
                            <a:schemeClr val="tx1"/>
                          </a:solidFill>
                          <a:latin typeface="Arial" panose="020B0604020202020204" pitchFamily="34" charset="0"/>
                          <a:cs typeface="Arial" panose="020B0604020202020204" pitchFamily="34" charset="0"/>
                        </a:rPr>
                        <a:t>Newly tested students for the current year versus returning students.</a:t>
                      </a:r>
                    </a:p>
                    <a:p>
                      <a:pPr marL="628650" lvl="1" indent="-171450">
                        <a:buFont typeface="Arial" panose="020B0604020202020204" pitchFamily="34" charset="0"/>
                        <a:buChar char="•"/>
                      </a:pPr>
                      <a:r>
                        <a:rPr lang="en-US" sz="1600" b="0" dirty="0">
                          <a:solidFill>
                            <a:schemeClr val="tx1"/>
                          </a:solidFill>
                          <a:latin typeface="Arial" panose="020B0604020202020204" pitchFamily="34" charset="0"/>
                          <a:cs typeface="Arial" panose="020B0604020202020204" pitchFamily="34" charset="0"/>
                        </a:rPr>
                        <a:t>The path student is being reported on for newly tested (typically path 3 for CSI)</a:t>
                      </a:r>
                    </a:p>
                    <a:p>
                      <a:pPr marL="628650" lvl="1" indent="-171450">
                        <a:buFont typeface="Arial" panose="020B0604020202020204" pitchFamily="34" charset="0"/>
                        <a:buChar char="•"/>
                      </a:pPr>
                      <a:endParaRPr lang="en-US" sz="1600" dirty="0">
                        <a:solidFill>
                          <a:schemeClr val="tx1"/>
                        </a:solidFill>
                        <a:latin typeface="Arial" panose="020B0604020202020204" pitchFamily="34" charset="0"/>
                        <a:cs typeface="Arial" panose="020B0604020202020204" pitchFamily="34" charset="0"/>
                      </a:endParaRPr>
                    </a:p>
                  </a:txBody>
                  <a:tcPr marL="68580" marR="68580" marT="34290" marB="34290">
                    <a:noFill/>
                  </a:tcPr>
                </a:tc>
                <a:extLst>
                  <a:ext uri="{0D108BD9-81ED-4DB2-BD59-A6C34878D82A}">
                    <a16:rowId xmlns:a16="http://schemas.microsoft.com/office/drawing/2014/main" val="10000"/>
                  </a:ext>
                </a:extLst>
              </a:tr>
              <a:tr h="742861">
                <a:tc>
                  <a:txBody>
                    <a:bodyPr/>
                    <a:lstStyle/>
                    <a:p>
                      <a:pPr marL="28575" marR="0" lvl="0" indent="0" algn="l" defTabSz="914400" rtl="0" eaLnBrk="1" fontAlgn="auto" latinLnBrk="0" hangingPunct="1">
                        <a:lnSpc>
                          <a:spcPct val="90000"/>
                        </a:lnSpc>
                        <a:spcBef>
                          <a:spcPts val="450"/>
                        </a:spcBef>
                        <a:spcAft>
                          <a:spcPts val="0"/>
                        </a:spcAft>
                        <a:buClrTx/>
                        <a:buSzPts val="3000"/>
                        <a:buFont typeface="Arial" panose="020B0604020202020204" pitchFamily="34" charset="0"/>
                        <a:buNone/>
                        <a:tabLst/>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Arial Unicode MS" panose="020B0604020202020204" pitchFamily="34" charset="-128"/>
                          <a:cs typeface="Arial" panose="020B0604020202020204" pitchFamily="34" charset="0"/>
                        </a:rPr>
                        <a:t>It is important that this information is reviewed by the school and CSI prior to submitting to the State – Accuracy is Key!</a:t>
                      </a:r>
                      <a:endParaRPr lang="en-US" sz="1000" dirty="0">
                        <a:solidFill>
                          <a:schemeClr val="tx1"/>
                        </a:solidFill>
                      </a:endParaRPr>
                    </a:p>
                  </a:txBody>
                  <a:tcPr marL="68580" marR="68580" marT="34290" marB="34290">
                    <a:noFill/>
                  </a:tcPr>
                </a:tc>
                <a:extLst>
                  <a:ext uri="{0D108BD9-81ED-4DB2-BD59-A6C34878D82A}">
                    <a16:rowId xmlns:a16="http://schemas.microsoft.com/office/drawing/2014/main" val="10001"/>
                  </a:ext>
                </a:extLst>
              </a:tr>
              <a:tr h="289152">
                <a:tc>
                  <a:txBody>
                    <a:bodyPr/>
                    <a:lstStyle/>
                    <a:p>
                      <a:pPr marL="0" indent="0">
                        <a:buFont typeface="Arial" panose="020B0604020202020204" pitchFamily="34" charset="0"/>
                        <a:buNone/>
                      </a:pPr>
                      <a:endParaRPr lang="en-US" sz="1000" dirty="0">
                        <a:solidFill>
                          <a:srgbClr val="677480"/>
                        </a:solidFill>
                      </a:endParaRPr>
                    </a:p>
                  </a:txBody>
                  <a:tcPr marL="68580" marR="68580" marT="34290" marB="34290">
                    <a:noFill/>
                  </a:tcPr>
                </a:tc>
                <a:extLst>
                  <a:ext uri="{0D108BD9-81ED-4DB2-BD59-A6C34878D82A}">
                    <a16:rowId xmlns:a16="http://schemas.microsoft.com/office/drawing/2014/main" val="4176696296"/>
                  </a:ext>
                </a:extLst>
              </a:tr>
            </a:tbl>
          </a:graphicData>
        </a:graphic>
      </p:graphicFrame>
      <p:pic>
        <p:nvPicPr>
          <p:cNvPr id="9" name="Picture 8">
            <a:extLst>
              <a:ext uri="{FF2B5EF4-FFF2-40B4-BE49-F238E27FC236}">
                <a16:creationId xmlns:a16="http://schemas.microsoft.com/office/drawing/2014/main" id="{A93B6FAE-1603-AF49-119D-00981C7FE8E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0364" y="1692251"/>
            <a:ext cx="3395931" cy="3473498"/>
          </a:xfrm>
          <a:prstGeom prst="rect">
            <a:avLst/>
          </a:prstGeom>
        </p:spPr>
      </p:pic>
      <p:sp>
        <p:nvSpPr>
          <p:cNvPr id="13" name="TextBox 12">
            <a:extLst>
              <a:ext uri="{FF2B5EF4-FFF2-40B4-BE49-F238E27FC236}">
                <a16:creationId xmlns:a16="http://schemas.microsoft.com/office/drawing/2014/main" id="{45555E41-138E-A3B2-0BEF-D623E81613C9}"/>
              </a:ext>
              <a:ext uri="{C183D7F6-B498-43B3-948B-1728B52AA6E4}">
                <adec:decorative xmlns:adec="http://schemas.microsoft.com/office/drawing/2017/decorative" val="1"/>
              </a:ext>
            </a:extLst>
          </p:cNvPr>
          <p:cNvSpPr txBox="1"/>
          <p:nvPr/>
        </p:nvSpPr>
        <p:spPr>
          <a:xfrm>
            <a:off x="8342371" y="5418360"/>
            <a:ext cx="2486724" cy="169277"/>
          </a:xfrm>
          <a:prstGeom prst="rect">
            <a:avLst/>
          </a:prstGeom>
          <a:noFill/>
        </p:spPr>
        <p:txBody>
          <a:bodyPr wrap="square" rtlCol="0">
            <a:spAutoFit/>
          </a:bodyPr>
          <a:lstStyle/>
          <a:p>
            <a:r>
              <a:rPr lang="en-US" sz="500" dirty="0"/>
              <a:t>courtesy of clipartkey.com</a:t>
            </a:r>
          </a:p>
        </p:txBody>
      </p:sp>
    </p:spTree>
    <p:extLst>
      <p:ext uri="{BB962C8B-B14F-4D97-AF65-F5344CB8AC3E}">
        <p14:creationId xmlns:p14="http://schemas.microsoft.com/office/powerpoint/2010/main" val="2580170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671A18F5-F3F1-1BAD-1344-B9E0BBDAB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719BA4-6AFB-7E5D-D5FB-0A7C789D64B1}"/>
              </a:ext>
            </a:extLst>
          </p:cNvPr>
          <p:cNvSpPr>
            <a:spLocks noGrp="1"/>
          </p:cNvSpPr>
          <p:nvPr>
            <p:ph type="title"/>
          </p:nvPr>
        </p:nvSpPr>
        <p:spPr>
          <a:xfrm>
            <a:off x="2579325" y="2599134"/>
            <a:ext cx="6751962" cy="994172"/>
          </a:xfrm>
        </p:spPr>
        <p:txBody>
          <a:bodyPr>
            <a:normAutofit/>
          </a:bodyPr>
          <a:lstStyle/>
          <a:p>
            <a:r>
              <a:rPr lang="en-US" sz="3200" b="1" dirty="0">
                <a:solidFill>
                  <a:srgbClr val="CBD1E7"/>
                </a:solidFill>
                <a:latin typeface="Arial"/>
                <a:cs typeface="Arial"/>
              </a:rPr>
              <a:t>Example Report Tab Walkthrough</a:t>
            </a:r>
          </a:p>
        </p:txBody>
      </p:sp>
      <p:pic>
        <p:nvPicPr>
          <p:cNvPr id="5" name="Picture 4" descr="CSI Logo">
            <a:extLst>
              <a:ext uri="{FF2B5EF4-FFF2-40B4-BE49-F238E27FC236}">
                <a16:creationId xmlns:a16="http://schemas.microsoft.com/office/drawing/2014/main" id="{FB28A92B-FAC9-D125-BA4C-8FEDA1CCD2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95575" y="1368029"/>
            <a:ext cx="1416285" cy="442210"/>
          </a:xfrm>
          <a:prstGeom prst="rect">
            <a:avLst/>
          </a:prstGeom>
        </p:spPr>
      </p:pic>
    </p:spTree>
    <p:extLst>
      <p:ext uri="{BB962C8B-B14F-4D97-AF65-F5344CB8AC3E}">
        <p14:creationId xmlns:p14="http://schemas.microsoft.com/office/powerpoint/2010/main" val="3150642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AACF3-541E-2D33-751F-2A9A56823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27D6B-EADB-E1FA-0909-FAD7CE7EE8DE}"/>
              </a:ext>
            </a:extLst>
          </p:cNvPr>
          <p:cNvSpPr>
            <a:spLocks noGrp="1"/>
          </p:cNvSpPr>
          <p:nvPr>
            <p:ph type="title"/>
          </p:nvPr>
        </p:nvSpPr>
        <p:spPr>
          <a:xfrm>
            <a:off x="3330766" y="1029303"/>
            <a:ext cx="5530468" cy="1227982"/>
          </a:xfrm>
        </p:spPr>
        <p:txBody>
          <a:bodyPr>
            <a:normAutofit/>
          </a:bodyPr>
          <a:lstStyle/>
          <a:p>
            <a:r>
              <a:rPr lang="en" sz="2400" b="1" dirty="0">
                <a:solidFill>
                  <a:schemeClr val="tx2">
                    <a:lumMod val="90000"/>
                    <a:lumOff val="10000"/>
                  </a:schemeClr>
                </a:solidFill>
                <a:latin typeface="Arial" panose="020B0604020202020204" pitchFamily="34" charset="0"/>
                <a:cs typeface="Arial" panose="020B0604020202020204" pitchFamily="34" charset="0"/>
              </a:rPr>
              <a:t>Summary Report Tabs</a:t>
            </a:r>
            <a:endParaRPr lang="en-US" sz="2400" b="1" dirty="0">
              <a:solidFill>
                <a:schemeClr val="tx2">
                  <a:lumMod val="90000"/>
                  <a:lumOff val="10000"/>
                </a:schemeClr>
              </a:solidFill>
              <a:latin typeface="Arial"/>
              <a:cs typeface="Arial"/>
            </a:endParaRPr>
          </a:p>
        </p:txBody>
      </p:sp>
      <p:sp>
        <p:nvSpPr>
          <p:cNvPr id="14" name="Rectangle 13">
            <a:extLst>
              <a:ext uri="{FF2B5EF4-FFF2-40B4-BE49-F238E27FC236}">
                <a16:creationId xmlns:a16="http://schemas.microsoft.com/office/drawing/2014/main" id="{93382D43-326B-1D39-4DBD-501DF3B2CC2F}"/>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Shape 94">
            <a:extLst>
              <a:ext uri="{FF2B5EF4-FFF2-40B4-BE49-F238E27FC236}">
                <a16:creationId xmlns:a16="http://schemas.microsoft.com/office/drawing/2014/main" id="{2E341D24-CA27-30DB-8347-97B6E15ACFB1}"/>
              </a:ext>
            </a:extLst>
          </p:cNvPr>
          <p:cNvSpPr txBox="1"/>
          <p:nvPr/>
        </p:nvSpPr>
        <p:spPr>
          <a:xfrm>
            <a:off x="2340507" y="2488941"/>
            <a:ext cx="5879076" cy="2305350"/>
          </a:xfrm>
          <a:prstGeom prst="rect">
            <a:avLst/>
          </a:prstGeom>
          <a:noFill/>
          <a:ln>
            <a:noFill/>
          </a:ln>
        </p:spPr>
        <p:txBody>
          <a:bodyPr spcFirstLastPara="1" wrap="square" lIns="68569" tIns="68569" rIns="68569" bIns="68569" anchor="t" anchorCtr="0">
            <a:noAutofit/>
          </a:bodyPr>
          <a:lstStyle/>
          <a:p>
            <a:pPr lvl="1"/>
            <a:r>
              <a:rPr lang="en-US" sz="2100" dirty="0">
                <a:latin typeface="Arial" panose="020B0604020202020204" pitchFamily="34" charset="0"/>
                <a:cs typeface="Arial" panose="020B0604020202020204" pitchFamily="34" charset="0"/>
              </a:rPr>
              <a:t>Instructions</a:t>
            </a:r>
          </a:p>
          <a:p>
            <a:pPr lvl="1"/>
            <a:r>
              <a:rPr lang="en-US" sz="2100" dirty="0">
                <a:latin typeface="Arial" panose="020B0604020202020204" pitchFamily="34" charset="0"/>
                <a:cs typeface="Arial" panose="020B0604020202020204" pitchFamily="34" charset="0"/>
              </a:rPr>
              <a:t>Certification</a:t>
            </a:r>
          </a:p>
          <a:p>
            <a:pPr lvl="1"/>
            <a:r>
              <a:rPr lang="en-US" sz="2100" dirty="0">
                <a:latin typeface="Arial" panose="020B0604020202020204" pitchFamily="34" charset="0"/>
                <a:cs typeface="Arial" panose="020B0604020202020204" pitchFamily="34" charset="0"/>
              </a:rPr>
              <a:t>“1” Tab</a:t>
            </a:r>
          </a:p>
          <a:p>
            <a:pPr lvl="1"/>
            <a:r>
              <a:rPr lang="en-US" sz="2100" dirty="0">
                <a:latin typeface="Arial" panose="020B0604020202020204" pitchFamily="34" charset="0"/>
                <a:cs typeface="Arial" panose="020B0604020202020204" pitchFamily="34" charset="0"/>
              </a:rPr>
              <a:t>“2” Tab</a:t>
            </a:r>
          </a:p>
          <a:p>
            <a:pPr lvl="1"/>
            <a:r>
              <a:rPr lang="en-US" sz="2100" dirty="0">
                <a:latin typeface="Arial" panose="020B0604020202020204" pitchFamily="34" charset="0"/>
                <a:cs typeface="Arial" panose="020B0604020202020204" pitchFamily="34" charset="0"/>
              </a:rPr>
              <a:t>Program Participation</a:t>
            </a:r>
          </a:p>
          <a:p>
            <a:pPr lvl="1"/>
            <a:r>
              <a:rPr lang="en-US" sz="2100" dirty="0">
                <a:latin typeface="Arial" panose="020B0604020202020204" pitchFamily="34" charset="0"/>
                <a:cs typeface="Arial" panose="020B0604020202020204" pitchFamily="34" charset="0"/>
              </a:rPr>
              <a:t>Student Snapshot Records</a:t>
            </a:r>
          </a:p>
          <a:p>
            <a:pPr lvl="1"/>
            <a:r>
              <a:rPr lang="en-US" sz="2100" dirty="0">
                <a:latin typeface="Arial" panose="020B0604020202020204" pitchFamily="34" charset="0"/>
                <a:cs typeface="Arial" panose="020B0604020202020204" pitchFamily="34" charset="0"/>
              </a:rPr>
              <a:t>Warnings</a:t>
            </a:r>
          </a:p>
          <a:p>
            <a:pPr lvl="1">
              <a:spcBef>
                <a:spcPts val="450"/>
              </a:spcBef>
              <a:buClr>
                <a:schemeClr val="dk1"/>
              </a:buClr>
              <a:buSzPts val="1100"/>
            </a:pPr>
            <a:endParaRPr sz="1350" dirty="0">
              <a:solidFill>
                <a:srgbClr val="677480"/>
              </a:solidFill>
              <a:latin typeface="+mj-lt"/>
              <a:ea typeface="Arial Unicode MS" panose="020B0604020202020204" pitchFamily="34" charset="-128"/>
              <a:cs typeface="Arial Unicode MS" panose="020B0604020202020204" pitchFamily="34" charset="-128"/>
              <a:sym typeface="Lato"/>
            </a:endParaRPr>
          </a:p>
          <a:p>
            <a:pPr>
              <a:spcBef>
                <a:spcPts val="450"/>
              </a:spcBef>
            </a:pPr>
            <a:endParaRPr sz="1350" dirty="0">
              <a:solidFill>
                <a:srgbClr val="677480"/>
              </a:solidFill>
              <a:latin typeface="+mj-lt"/>
              <a:ea typeface="Arial Unicode MS" panose="020B0604020202020204" pitchFamily="34" charset="-128"/>
              <a:cs typeface="Arial Unicode MS" panose="020B0604020202020204" pitchFamily="34" charset="-128"/>
              <a:sym typeface="Lato"/>
            </a:endParaRPr>
          </a:p>
        </p:txBody>
      </p:sp>
      <p:pic>
        <p:nvPicPr>
          <p:cNvPr id="4" name="Picture 2">
            <a:extLst>
              <a:ext uri="{FF2B5EF4-FFF2-40B4-BE49-F238E27FC236}">
                <a16:creationId xmlns:a16="http://schemas.microsoft.com/office/drawing/2014/main" id="{CCC47B48-D442-1EFA-0FCF-30A2D1FF3B5A}"/>
              </a:ex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1016" y="1276478"/>
            <a:ext cx="1469571" cy="14695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mage of the different tabs in Excel used for this summary.">
            <a:extLst>
              <a:ext uri="{FF2B5EF4-FFF2-40B4-BE49-F238E27FC236}">
                <a16:creationId xmlns:a16="http://schemas.microsoft.com/office/drawing/2014/main" id="{2D738639-CCFB-C38A-06A1-83B198D76129}"/>
              </a:ext>
            </a:extLst>
          </p:cNvPr>
          <p:cNvPicPr>
            <a:picLocks noChangeAspect="1"/>
          </p:cNvPicPr>
          <p:nvPr/>
        </p:nvPicPr>
        <p:blipFill>
          <a:blip r:embed="rId4"/>
          <a:stretch>
            <a:fillRect/>
          </a:stretch>
        </p:blipFill>
        <p:spPr>
          <a:xfrm>
            <a:off x="1703854" y="5257604"/>
            <a:ext cx="7152381" cy="323810"/>
          </a:xfrm>
          <a:prstGeom prst="rect">
            <a:avLst/>
          </a:prstGeom>
        </p:spPr>
      </p:pic>
    </p:spTree>
    <p:extLst>
      <p:ext uri="{BB962C8B-B14F-4D97-AF65-F5344CB8AC3E}">
        <p14:creationId xmlns:p14="http://schemas.microsoft.com/office/powerpoint/2010/main" val="2559441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FEA43-016B-3088-500B-6AF07CC5381C}"/>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199F0B13-9B93-5030-0639-C8040549865B}"/>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Title 1">
            <a:extLst>
              <a:ext uri="{FF2B5EF4-FFF2-40B4-BE49-F238E27FC236}">
                <a16:creationId xmlns:a16="http://schemas.microsoft.com/office/drawing/2014/main" id="{CDBAD3B8-7A16-DA1E-1808-FF7395F667BE}"/>
              </a:ext>
            </a:extLst>
          </p:cNvPr>
          <p:cNvSpPr>
            <a:spLocks noGrp="1"/>
          </p:cNvSpPr>
          <p:nvPr>
            <p:ph type="title"/>
          </p:nvPr>
        </p:nvSpPr>
        <p:spPr>
          <a:xfrm>
            <a:off x="1675481" y="352539"/>
            <a:ext cx="4626167" cy="605927"/>
          </a:xfrm>
        </p:spPr>
        <p:txBody>
          <a:bodyPr>
            <a:normAutofit/>
          </a:bodyPr>
          <a:lstStyle/>
          <a:p>
            <a:r>
              <a:rPr lang="en-US" sz="2400" b="1" dirty="0">
                <a:solidFill>
                  <a:srgbClr val="293965"/>
                </a:solidFill>
                <a:latin typeface="Arial"/>
                <a:cs typeface="Arial"/>
              </a:rPr>
              <a:t>Instructions</a:t>
            </a:r>
            <a:endParaRPr lang="en-US" sz="2400" b="1" dirty="0">
              <a:latin typeface="Arial"/>
              <a:cs typeface="Arial"/>
            </a:endParaRPr>
          </a:p>
        </p:txBody>
      </p:sp>
      <p:pic>
        <p:nvPicPr>
          <p:cNvPr id="5" name="Picture 4" descr="25-26 Instructions tab screenshot">
            <a:extLst>
              <a:ext uri="{FF2B5EF4-FFF2-40B4-BE49-F238E27FC236}">
                <a16:creationId xmlns:a16="http://schemas.microsoft.com/office/drawing/2014/main" id="{A2C17480-5026-8515-52C1-F3B28D7476E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063311" y="958466"/>
            <a:ext cx="8065377" cy="5382963"/>
          </a:xfrm>
          <a:prstGeom prst="rect">
            <a:avLst/>
          </a:prstGeom>
        </p:spPr>
      </p:pic>
    </p:spTree>
    <p:extLst>
      <p:ext uri="{BB962C8B-B14F-4D97-AF65-F5344CB8AC3E}">
        <p14:creationId xmlns:p14="http://schemas.microsoft.com/office/powerpoint/2010/main" val="3991248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B2B55-69F9-411F-333F-5BE3438AB94D}"/>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447EC1A9-347B-7851-DCDC-D8D4616D5DB0}"/>
              </a:ext>
              <a:ext uri="{C183D7F6-B498-43B3-948B-1728B52AA6E4}">
                <adec:decorative xmlns:adec="http://schemas.microsoft.com/office/drawing/2017/decorative" val="1"/>
              </a:ext>
            </a:extLst>
          </p:cNvPr>
          <p:cNvSpPr/>
          <p:nvPr/>
        </p:nvSpPr>
        <p:spPr>
          <a:xfrm>
            <a:off x="0" y="6636774"/>
            <a:ext cx="12192000" cy="221226"/>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itle 1">
            <a:extLst>
              <a:ext uri="{FF2B5EF4-FFF2-40B4-BE49-F238E27FC236}">
                <a16:creationId xmlns:a16="http://schemas.microsoft.com/office/drawing/2014/main" id="{10E5E7BE-E2AC-5DC4-888B-61117BC23741}"/>
              </a:ext>
            </a:extLst>
          </p:cNvPr>
          <p:cNvSpPr>
            <a:spLocks noGrp="1"/>
          </p:cNvSpPr>
          <p:nvPr>
            <p:ph type="title"/>
          </p:nvPr>
        </p:nvSpPr>
        <p:spPr>
          <a:xfrm>
            <a:off x="2242262" y="519363"/>
            <a:ext cx="7886700" cy="1016824"/>
          </a:xfrm>
        </p:spPr>
        <p:txBody>
          <a:bodyPr>
            <a:normAutofit/>
          </a:bodyPr>
          <a:lstStyle/>
          <a:p>
            <a:r>
              <a:rPr lang="en-US" sz="2400" b="1" dirty="0">
                <a:solidFill>
                  <a:schemeClr val="tx2">
                    <a:lumMod val="90000"/>
                    <a:lumOff val="10000"/>
                  </a:schemeClr>
                </a:solidFill>
                <a:latin typeface="Arial" panose="020B0604020202020204" pitchFamily="34" charset="0"/>
                <a:cs typeface="Arial" panose="020B0604020202020204" pitchFamily="34" charset="0"/>
              </a:rPr>
              <a:t>Certification Tab</a:t>
            </a:r>
          </a:p>
        </p:txBody>
      </p:sp>
      <p:pic>
        <p:nvPicPr>
          <p:cNvPr id="6" name="Content Placeholder 8" descr="Certification tab screenshot&#10;">
            <a:extLst>
              <a:ext uri="{FF2B5EF4-FFF2-40B4-BE49-F238E27FC236}">
                <a16:creationId xmlns:a16="http://schemas.microsoft.com/office/drawing/2014/main" id="{91D5C77A-050A-1967-BC45-5B4BA2CDF1D7}"/>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2112378" y="1933060"/>
            <a:ext cx="8146468" cy="4193744"/>
          </a:xfrm>
          <a:ln>
            <a:solidFill>
              <a:schemeClr val="tx1"/>
            </a:solidFill>
          </a:ln>
        </p:spPr>
      </p:pic>
      <p:pic>
        <p:nvPicPr>
          <p:cNvPr id="7" name="Picture 6" descr="A picture containing drawing">
            <a:extLst>
              <a:ext uri="{FF2B5EF4-FFF2-40B4-BE49-F238E27FC236}">
                <a16:creationId xmlns:a16="http://schemas.microsoft.com/office/drawing/2014/main" id="{B3187DCA-3A0B-F01E-6712-7BD3E3E39C45}"/>
              </a:ex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85612" y="398139"/>
            <a:ext cx="1172493" cy="928689"/>
          </a:xfrm>
          <a:prstGeom prst="rect">
            <a:avLst/>
          </a:prstGeom>
        </p:spPr>
      </p:pic>
    </p:spTree>
    <p:extLst>
      <p:ext uri="{BB962C8B-B14F-4D97-AF65-F5344CB8AC3E}">
        <p14:creationId xmlns:p14="http://schemas.microsoft.com/office/powerpoint/2010/main" val="4207593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SI PowerPoint Template Draft New 1" id="{19E38035-0F64-4454-8073-A778897149F8}" vid="{1F349D94-F915-4FFD-91DB-923D1617107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1116</TotalTime>
  <Words>1762</Words>
  <Application>Microsoft Office PowerPoint</Application>
  <PresentationFormat>Widescreen</PresentationFormat>
  <Paragraphs>80</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Aptos</vt:lpstr>
      <vt:lpstr>Aptos Display</vt:lpstr>
      <vt:lpstr>Arial</vt:lpstr>
      <vt:lpstr>Calibri</vt:lpstr>
      <vt:lpstr>Office Theme</vt:lpstr>
      <vt:lpstr>2_Office Theme</vt:lpstr>
      <vt:lpstr>SPED End of Year Training</vt:lpstr>
      <vt:lpstr>Agenda</vt:lpstr>
      <vt:lpstr>Importance of SPED EOY</vt:lpstr>
      <vt:lpstr>Purpose of the SPED EOY Collection</vt:lpstr>
      <vt:lpstr>Importance of Reviewing Data for Accuracy</vt:lpstr>
      <vt:lpstr>Example Report Tab Walkthrough</vt:lpstr>
      <vt:lpstr>Summary Report Tabs</vt:lpstr>
      <vt:lpstr>Instructions</vt:lpstr>
      <vt:lpstr>Certification Tab</vt:lpstr>
      <vt:lpstr>“1” Tab – IEP Not Finalized within 90 Days</vt:lpstr>
      <vt:lpstr>“2” Tab – IEP Completed within 5 Days</vt:lpstr>
      <vt:lpstr>Program Participation Tab</vt:lpstr>
      <vt:lpstr>Student Snapshot Records Tab</vt:lpstr>
      <vt:lpstr>Warnings Tab</vt:lpstr>
      <vt:lpstr>Thank you for Reviewing this Training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Hartung, Ryan</dc:creator>
  <cp:lastModifiedBy>Hartung, Ryan</cp:lastModifiedBy>
  <cp:revision>4</cp:revision>
  <dcterms:created xsi:type="dcterms:W3CDTF">2026-03-26T21:50:30Z</dcterms:created>
  <dcterms:modified xsi:type="dcterms:W3CDTF">2026-03-27T17:16:54Z</dcterms:modified>
</cp:coreProperties>
</file>