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7" r:id="rId2"/>
    <p:sldId id="260" r:id="rId3"/>
    <p:sldId id="297" r:id="rId4"/>
    <p:sldId id="299" r:id="rId5"/>
    <p:sldId id="3337" r:id="rId6"/>
    <p:sldId id="300" r:id="rId7"/>
    <p:sldId id="301" r:id="rId8"/>
    <p:sldId id="271" r:id="rId9"/>
    <p:sldId id="302" r:id="rId10"/>
    <p:sldId id="307" r:id="rId11"/>
    <p:sldId id="306" r:id="rId12"/>
    <p:sldId id="305" r:id="rId13"/>
    <p:sldId id="3338" r:id="rId14"/>
    <p:sldId id="3341" r:id="rId15"/>
    <p:sldId id="259" r:id="rId16"/>
    <p:sldId id="28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5" clrIdx="0">
    <p:extLst>
      <p:ext uri="{19B8F6BF-5375-455C-9EA6-DF929625EA0E}">
        <p15:presenceInfo xmlns:p15="http://schemas.microsoft.com/office/powerpoint/2012/main" userId="S::Rogers_J@cde.state.co.us::c64e4176-a843-4db9-a852-c8ed41991137" providerId="AD"/>
      </p:ext>
    </p:extLst>
  </p:cmAuthor>
  <p:cmAuthor id="2" name="Eddy, Julie" initials="EJ" lastIdx="8"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CC3399"/>
    <a:srgbClr val="455FA9"/>
    <a:srgbClr val="008CA0"/>
    <a:srgbClr val="FF6699"/>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6" autoAdjust="0"/>
    <p:restoredTop sz="65645" autoAdjust="0"/>
  </p:normalViewPr>
  <p:slideViewPr>
    <p:cSldViewPr snapToGrid="0">
      <p:cViewPr varScale="1">
        <p:scale>
          <a:sx n="70" d="100"/>
          <a:sy n="70" d="100"/>
        </p:scale>
        <p:origin x="22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7D1B2-6E0E-4567-AE0D-9BCF4A86123E}" type="datetimeFigureOut">
              <a:rPr lang="en-US" smtClean="0"/>
              <a:t>1/22/2026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567D8-B263-4FC9-9E53-046CDE64AC2C}" type="slidenum">
              <a:rPr lang="en-US" smtClean="0"/>
              <a:t>‹#›</a:t>
            </a:fld>
            <a:endParaRPr lang="en-US"/>
          </a:p>
        </p:txBody>
      </p:sp>
    </p:spTree>
    <p:extLst>
      <p:ext uri="{BB962C8B-B14F-4D97-AF65-F5344CB8AC3E}">
        <p14:creationId xmlns:p14="http://schemas.microsoft.com/office/powerpoint/2010/main" val="148254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recorded by the CSI data team provides an overview of the Attendance Collection.</a:t>
            </a:r>
          </a:p>
          <a:p>
            <a:endParaRPr lang="en-US" baseline="0" dirty="0"/>
          </a:p>
          <a:p>
            <a:r>
              <a:rPr lang="en-US" dirty="0"/>
              <a:t>This training is designed for </a:t>
            </a:r>
            <a:r>
              <a:rPr lang="en-US" b="1" dirty="0"/>
              <a:t>experienced data submission contacts</a:t>
            </a:r>
            <a:r>
              <a:rPr lang="en-US" dirty="0"/>
              <a:t> and provides a </a:t>
            </a:r>
            <a:r>
              <a:rPr lang="en-US" b="1" dirty="0"/>
              <a:t>basic updates and changes</a:t>
            </a:r>
            <a:r>
              <a:rPr lang="en-US" dirty="0"/>
              <a:t> to the Attendance Collection this year.</a:t>
            </a:r>
          </a:p>
          <a:p>
            <a:endParaRPr lang="en-US" dirty="0"/>
          </a:p>
          <a:p>
            <a:r>
              <a:rPr lang="en-US" dirty="0"/>
              <a:t>New or less experienced school data submissions contacts should review the Attendance – General Overview training module,</a:t>
            </a:r>
            <a:br>
              <a:rPr lang="en-US" dirty="0"/>
            </a:br>
            <a:r>
              <a:rPr lang="en-US" dirty="0"/>
              <a:t>which covers the collection process in more depth.</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7581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Within a school’s SIS, the first new field, Abbreviated School Day Schedule Status, if left blank will default to a 0 or NO (no applicable) within the SIS and on state reports.</a:t>
            </a:r>
          </a:p>
          <a:p>
            <a:r>
              <a:rPr lang="en-US" sz="1800" dirty="0"/>
              <a:t>When a student is found to be eligible for an Abbreviated School Day Schedule, this field will require a 1 or YES, for the student is 504 or Special Education and was on an abbreviated school day schedule </a:t>
            </a:r>
            <a:r>
              <a:rPr lang="en-US" sz="1800" b="1" dirty="0"/>
              <a:t>at any time during the year </a:t>
            </a:r>
            <a:r>
              <a:rPr lang="en-US" sz="1800" dirty="0"/>
              <a:t>as noted on an IEP/504. </a:t>
            </a:r>
          </a:p>
          <a:p>
            <a:pPr marL="12700" indent="0">
              <a:lnSpc>
                <a:spcPct val="100000"/>
              </a:lnSpc>
              <a:spcBef>
                <a:spcPts val="710"/>
              </a:spcBef>
              <a:buFont typeface="Arial"/>
              <a:buNone/>
              <a:tabLst>
                <a:tab pos="240029" algn="l"/>
              </a:tabLst>
            </a:pPr>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ED567D8-B263-4FC9-9E53-046CDE64AC2C}" type="slidenum">
              <a:rPr lang="en-US" smtClean="0"/>
              <a:t>10</a:t>
            </a:fld>
            <a:endParaRPr lang="en-US"/>
          </a:p>
        </p:txBody>
      </p:sp>
    </p:spTree>
    <p:extLst>
      <p:ext uri="{BB962C8B-B14F-4D97-AF65-F5344CB8AC3E}">
        <p14:creationId xmlns:p14="http://schemas.microsoft.com/office/powerpoint/2010/main" val="42718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t>The second new field, Total Days on an Abbreviated School Day Schedule, requires a calculation based on date the student was placed on an abbreviated school day schedule as part of their IEP/504 and when/if their eligibility ends. </a:t>
            </a:r>
          </a:p>
          <a:p>
            <a:pPr marL="285750" indent="-285750">
              <a:buFont typeface="Arial" panose="020B0604020202020204" pitchFamily="34" charset="0"/>
              <a:buChar char="•"/>
            </a:pPr>
            <a:r>
              <a:rPr lang="en-US" sz="1800" dirty="0"/>
              <a:t>The field length is 5 characters and must be formatted as a decimal </a:t>
            </a:r>
          </a:p>
          <a:p>
            <a:pPr marL="285750" indent="-285750">
              <a:buFont typeface="Arial" panose="020B0604020202020204" pitchFamily="34" charset="0"/>
              <a:buChar char="•"/>
            </a:pPr>
            <a:r>
              <a:rPr lang="en-US" sz="1800" dirty="0"/>
              <a:t>The total days will be the Aggregate number of total days the student was placed on an abbreviated school day schedule </a:t>
            </a:r>
            <a:r>
              <a:rPr lang="en-US" sz="1800" b="1" dirty="0"/>
              <a:t>within the school year</a:t>
            </a:r>
            <a:r>
              <a:rPr lang="en-US" sz="1800" dirty="0"/>
              <a:t>.</a:t>
            </a:r>
          </a:p>
          <a:p>
            <a:pPr marL="457200" indent="-457200">
              <a:buFont typeface="Arial" panose="020B0604020202020204" pitchFamily="34" charset="0"/>
              <a:buChar char="•"/>
            </a:pPr>
            <a:r>
              <a:rPr lang="en-US" sz="1800" dirty="0"/>
              <a:t>These totals should be calculate as whole days regardless of partial day attendance.</a:t>
            </a:r>
          </a:p>
          <a:p>
            <a:endParaRPr lang="en-US" sz="1800" dirty="0"/>
          </a:p>
          <a:p>
            <a:endParaRPr lang="en-US" sz="1800" dirty="0"/>
          </a:p>
          <a:p>
            <a:pPr marL="12700" indent="0">
              <a:lnSpc>
                <a:spcPct val="100000"/>
              </a:lnSpc>
              <a:spcBef>
                <a:spcPts val="710"/>
              </a:spcBef>
              <a:buFont typeface="Arial"/>
              <a:buNone/>
              <a:tabLst>
                <a:tab pos="240029" algn="l"/>
              </a:tabLst>
            </a:pPr>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ED567D8-B263-4FC9-9E53-046CDE64AC2C}" type="slidenum">
              <a:rPr lang="en-US" smtClean="0"/>
              <a:t>11</a:t>
            </a:fld>
            <a:endParaRPr lang="en-US"/>
          </a:p>
        </p:txBody>
      </p:sp>
    </p:spTree>
    <p:extLst>
      <p:ext uri="{BB962C8B-B14F-4D97-AF65-F5344CB8AC3E}">
        <p14:creationId xmlns:p14="http://schemas.microsoft.com/office/powerpoint/2010/main" val="2090893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indent="0">
              <a:lnSpc>
                <a:spcPct val="100000"/>
              </a:lnSpc>
              <a:spcBef>
                <a:spcPts val="710"/>
              </a:spcBef>
              <a:buFont typeface="Arial"/>
              <a:buNone/>
              <a:tabLst>
                <a:tab pos="240029" algn="l"/>
              </a:tabLst>
            </a:pPr>
            <a:r>
              <a:rPr lang="en-US" sz="1800" dirty="0">
                <a:effectLst/>
                <a:latin typeface="Arial" panose="020B0604020202020204" pitchFamily="34" charset="0"/>
              </a:rPr>
              <a:t>Teamwork will be an important for the state reporting of these new fields.</a:t>
            </a:r>
          </a:p>
          <a:p>
            <a:pPr marL="12700" indent="0">
              <a:lnSpc>
                <a:spcPct val="100000"/>
              </a:lnSpc>
              <a:spcBef>
                <a:spcPts val="710"/>
              </a:spcBef>
              <a:buFont typeface="Arial"/>
              <a:buNone/>
              <a:tabLst>
                <a:tab pos="240029" algn="l"/>
              </a:tabLst>
            </a:pPr>
            <a:endParaRPr lang="en-US" sz="1800" dirty="0">
              <a:effectLst/>
              <a:latin typeface="Arial" panose="020B0604020202020204" pitchFamily="34" charset="0"/>
            </a:endParaRPr>
          </a:p>
          <a:p>
            <a:r>
              <a:rPr lang="en-US" sz="1800" dirty="0"/>
              <a:t>IEP/504 Teams &amp; School Programs:</a:t>
            </a:r>
          </a:p>
          <a:p>
            <a:pPr marL="457200" indent="-457200">
              <a:buFont typeface="Arial" panose="020B0604020202020204" pitchFamily="34" charset="0"/>
              <a:buChar char="•"/>
            </a:pPr>
            <a:r>
              <a:rPr lang="en-US" sz="1800" dirty="0"/>
              <a:t>Ensure that abbreviated school day schedules are appropriately used and reviewed. </a:t>
            </a:r>
          </a:p>
          <a:p>
            <a:endParaRPr lang="en-US" sz="1800" dirty="0"/>
          </a:p>
          <a:p>
            <a:r>
              <a:rPr lang="en-US" sz="1800" dirty="0"/>
              <a:t>Data Submission Contacts:</a:t>
            </a:r>
          </a:p>
          <a:p>
            <a:pPr marL="457200" indent="-457200">
              <a:buFont typeface="Arial" panose="020B0604020202020204" pitchFamily="34" charset="0"/>
              <a:buChar char="•"/>
            </a:pPr>
            <a:r>
              <a:rPr lang="en-US" sz="1800" dirty="0"/>
              <a:t>Support with the data entry for state reporting on this data.</a:t>
            </a:r>
          </a:p>
          <a:p>
            <a:pPr marL="12700" marR="0" lvl="0" indent="0" algn="l" defTabSz="914400" rtl="0" eaLnBrk="1" fontAlgn="auto" latinLnBrk="0" hangingPunct="1">
              <a:lnSpc>
                <a:spcPct val="100000"/>
              </a:lnSpc>
              <a:spcBef>
                <a:spcPts val="710"/>
              </a:spcBef>
              <a:spcAft>
                <a:spcPts val="0"/>
              </a:spcAft>
              <a:buClrTx/>
              <a:buSzTx/>
              <a:buFont typeface="Arial"/>
              <a:buNone/>
              <a:tabLst>
                <a:tab pos="240029" algn="l"/>
              </a:tabLst>
              <a:defRPr/>
            </a:pPr>
            <a:endParaRPr lang="en-US" sz="1800" dirty="0"/>
          </a:p>
          <a:p>
            <a:pPr marL="12700" marR="0" lvl="0" indent="0" algn="l" defTabSz="914400" rtl="0" eaLnBrk="1" fontAlgn="auto" latinLnBrk="0" hangingPunct="1">
              <a:lnSpc>
                <a:spcPct val="100000"/>
              </a:lnSpc>
              <a:spcBef>
                <a:spcPts val="710"/>
              </a:spcBef>
              <a:spcAft>
                <a:spcPts val="0"/>
              </a:spcAft>
              <a:buClrTx/>
              <a:buSzTx/>
              <a:buFont typeface="Arial"/>
              <a:buNone/>
              <a:tabLst>
                <a:tab pos="240029" algn="l"/>
              </a:tabLst>
              <a:defRPr/>
            </a:pPr>
            <a:r>
              <a:rPr lang="en-US" sz="1800" dirty="0"/>
              <a:t>Communication between teams will be essential is confirming, updating, and maintaining data accuracy.</a:t>
            </a:r>
          </a:p>
          <a:p>
            <a:pPr marL="240029" indent="-227329">
              <a:lnSpc>
                <a:spcPct val="100000"/>
              </a:lnSpc>
              <a:spcBef>
                <a:spcPts val="710"/>
              </a:spcBef>
              <a:buFont typeface="Arial"/>
              <a:buChar char="•"/>
              <a:tabLst>
                <a:tab pos="240029" algn="l"/>
              </a:tabLst>
            </a:pPr>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ED567D8-B263-4FC9-9E53-046CDE64AC2C}" type="slidenum">
              <a:rPr lang="en-US" smtClean="0"/>
              <a:t>12</a:t>
            </a:fld>
            <a:endParaRPr lang="en-US"/>
          </a:p>
        </p:txBody>
      </p:sp>
    </p:spTree>
    <p:extLst>
      <p:ext uri="{BB962C8B-B14F-4D97-AF65-F5344CB8AC3E}">
        <p14:creationId xmlns:p14="http://schemas.microsoft.com/office/powerpoint/2010/main" val="418679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C8A4BF12-82C8-4DFF-D503-645F53FC3A0F}"/>
            </a:ext>
          </a:extLst>
        </p:cNvPr>
        <p:cNvGrpSpPr/>
        <p:nvPr/>
      </p:nvGrpSpPr>
      <p:grpSpPr>
        <a:xfrm>
          <a:off x="0" y="0"/>
          <a:ext cx="0" cy="0"/>
          <a:chOff x="0" y="0"/>
          <a:chExt cx="0" cy="0"/>
        </a:xfrm>
      </p:grpSpPr>
      <p:sp>
        <p:nvSpPr>
          <p:cNvPr id="108" name="Shape 108">
            <a:extLst>
              <a:ext uri="{FF2B5EF4-FFF2-40B4-BE49-F238E27FC236}">
                <a16:creationId xmlns:a16="http://schemas.microsoft.com/office/drawing/2014/main" id="{D1FDE236-D78E-AA38-6559-BB0E9A803419}"/>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a:extLst>
              <a:ext uri="{FF2B5EF4-FFF2-40B4-BE49-F238E27FC236}">
                <a16:creationId xmlns:a16="http://schemas.microsoft.com/office/drawing/2014/main" id="{2F2DFE6A-5E82-E04E-FD49-6B224F52469F}"/>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Date Placeholder 1">
            <a:extLst>
              <a:ext uri="{FF2B5EF4-FFF2-40B4-BE49-F238E27FC236}">
                <a16:creationId xmlns:a16="http://schemas.microsoft.com/office/drawing/2014/main" id="{EF20D405-251D-4161-BC75-2D04538D62EE}"/>
              </a:ext>
            </a:extLst>
          </p:cNvPr>
          <p:cNvSpPr>
            <a:spLocks noGrp="1"/>
          </p:cNvSpPr>
          <p:nvPr>
            <p:ph type="dt" idx="1"/>
          </p:nvPr>
        </p:nvSpPr>
        <p:spPr/>
        <p:txBody>
          <a:bodyPr/>
          <a:lstStyle/>
          <a:p>
            <a:fld id="{7C18C979-EC40-4316-8FD8-DD9E0F647854}" type="datetime1">
              <a:rPr lang="en-US" smtClean="0"/>
              <a:t>1/22/2026</a:t>
            </a:fld>
            <a:endParaRPr lang="en-US" dirty="0"/>
          </a:p>
        </p:txBody>
      </p:sp>
    </p:spTree>
    <p:extLst>
      <p:ext uri="{BB962C8B-B14F-4D97-AF65-F5344CB8AC3E}">
        <p14:creationId xmlns:p14="http://schemas.microsoft.com/office/powerpoint/2010/main" val="381378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If a school appears to have missing attendance for some students or courses that should be included, school should:</a:t>
            </a:r>
          </a:p>
          <a:p>
            <a:pPr lvl="1"/>
            <a:r>
              <a:rPr lang="en-US" sz="2800" dirty="0"/>
              <a:t>Confirm that when extracting the SSA file from the SIS, the attendance dates are entered correctly including the correct year.</a:t>
            </a:r>
          </a:p>
          <a:p>
            <a:pPr lvl="1"/>
            <a:r>
              <a:rPr lang="en-US" sz="2800" dirty="0"/>
              <a:t>Check your SIS to make sure that the course and sections are not marked as exclude from state reporting.</a:t>
            </a:r>
          </a:p>
          <a:p>
            <a:pPr lvl="1"/>
            <a:endParaRPr lang="en-US" sz="2800" dirty="0"/>
          </a:p>
          <a:p>
            <a:pPr lvl="1"/>
            <a:r>
              <a:rPr lang="en-US" sz="2800" dirty="0"/>
              <a:t>It is important that all courses and sections in which attendance is taken are always included in state reporting.</a:t>
            </a:r>
          </a:p>
        </p:txBody>
      </p:sp>
      <p:sp>
        <p:nvSpPr>
          <p:cNvPr id="4" name="Slide Number Placeholder 3"/>
          <p:cNvSpPr>
            <a:spLocks noGrp="1"/>
          </p:cNvSpPr>
          <p:nvPr>
            <p:ph type="sldNum" sz="quarter" idx="5"/>
          </p:nvPr>
        </p:nvSpPr>
        <p:spPr/>
        <p:txBody>
          <a:bodyPr/>
          <a:lstStyle/>
          <a:p>
            <a:fld id="{9ED567D8-B263-4FC9-9E53-046CDE64AC2C}" type="slidenum">
              <a:rPr lang="en-US" smtClean="0"/>
              <a:t>14</a:t>
            </a:fld>
            <a:endParaRPr lang="en-US"/>
          </a:p>
        </p:txBody>
      </p:sp>
    </p:spTree>
    <p:extLst>
      <p:ext uri="{BB962C8B-B14F-4D97-AF65-F5344CB8AC3E}">
        <p14:creationId xmlns:p14="http://schemas.microsoft.com/office/powerpoint/2010/main" val="348640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again the dates and deadlines that impact the Attendance Collection. To the left you will notice the approximates the window of time that most schools roll over their SIS to the next school year, typically between late June and July.</a:t>
            </a:r>
          </a:p>
          <a:p>
            <a:endParaRPr lang="en-US" dirty="0"/>
          </a:p>
          <a:p>
            <a:r>
              <a:rPr lang="en-US" dirty="0"/>
              <a:t>Once a school rolls over to the new year, CSI may not accept new submission files from schools as data exports are often impacted and any changes to the data must be made manually to the most recent files at CSI. </a:t>
            </a:r>
          </a:p>
          <a:p>
            <a:endParaRPr lang="en-US" dirty="0"/>
          </a:p>
          <a:p>
            <a:r>
              <a:rPr lang="en-US" dirty="0"/>
              <a:t>With this being the case, it’s difficult to correct attendance data after the roll over.</a:t>
            </a:r>
          </a:p>
          <a:p>
            <a:r>
              <a:rPr lang="en-US" dirty="0"/>
              <a:t>Schools should plan to have all attendance errors and issues cleared prior to completing their roll over.</a:t>
            </a:r>
          </a:p>
        </p:txBody>
      </p:sp>
      <p:sp>
        <p:nvSpPr>
          <p:cNvPr id="4" name="Slide Number Placeholder 3"/>
          <p:cNvSpPr>
            <a:spLocks noGrp="1"/>
          </p:cNvSpPr>
          <p:nvPr>
            <p:ph type="sldNum" sz="quarter" idx="10"/>
          </p:nvPr>
        </p:nvSpPr>
        <p:spPr/>
        <p:txBody>
          <a:bodyPr/>
          <a:lstStyle/>
          <a:p>
            <a:fld id="{52C48201-FFDD-4E8A-9186-BE6F85691F25}" type="slidenum">
              <a:rPr lang="en-US" smtClean="0"/>
              <a:t>15</a:t>
            </a:fld>
            <a:endParaRPr lang="en-US"/>
          </a:p>
        </p:txBody>
      </p:sp>
    </p:spTree>
    <p:extLst>
      <p:ext uri="{BB962C8B-B14F-4D97-AF65-F5344CB8AC3E}">
        <p14:creationId xmlns:p14="http://schemas.microsoft.com/office/powerpoint/2010/main" val="329168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training on reporting attendance data. Please send any questions you have to the CSI data team at the email address noted in this slide.</a:t>
            </a:r>
            <a:endParaRPr dirty="0"/>
          </a:p>
        </p:txBody>
      </p:sp>
    </p:spTree>
    <p:extLst>
      <p:ext uri="{BB962C8B-B14F-4D97-AF65-F5344CB8AC3E}">
        <p14:creationId xmlns:p14="http://schemas.microsoft.com/office/powerpoint/2010/main" val="116496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Attendance Collection has a quick turnover and requires no additional files for this collection. Instead, the Attendance collection pulls attendance data reported directly from the End of Year collection’s, Student Demographic or (SD) and the Student School Association or (SSA) file. </a:t>
            </a:r>
            <a:r>
              <a:rPr lang="en-US" baseline="0" dirty="0"/>
              <a:t>Field definitions and coding information are on the File Layouts located on the CSI EOY Resource Webpage. </a:t>
            </a:r>
          </a:p>
        </p:txBody>
      </p:sp>
      <p:sp>
        <p:nvSpPr>
          <p:cNvPr id="4" name="Slide Number Placeholder 3"/>
          <p:cNvSpPr>
            <a:spLocks noGrp="1"/>
          </p:cNvSpPr>
          <p:nvPr>
            <p:ph type="sldNum" sz="quarter" idx="10"/>
          </p:nvPr>
        </p:nvSpPr>
        <p:spPr/>
        <p:txBody>
          <a:bodyPr/>
          <a:lstStyle/>
          <a:p>
            <a:fld id="{4B2128E6-9B1F-4DD5-92EF-7008C8830256}" type="slidenum">
              <a:rPr lang="en-US" smtClean="0"/>
              <a:t>2</a:t>
            </a:fld>
            <a:endParaRPr lang="en-US"/>
          </a:p>
        </p:txBody>
      </p:sp>
    </p:spTree>
    <p:extLst>
      <p:ext uri="{BB962C8B-B14F-4D97-AF65-F5344CB8AC3E}">
        <p14:creationId xmlns:p14="http://schemas.microsoft.com/office/powerpoint/2010/main" val="345913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important that EOY SD and SSA files are level 1 free. The reason is that any student SASID that has Level 1 errors, will be excluded from the snapshot. Cleared Level 1 errors will both include all students for this collection and help ensure the data used in the collection pulled from the SD and SSA files are as accurate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Key dates for the Attendance Collection are listed on this slide. Please note the initial attendance error clearance deadline at the end of April.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As a reminder, you can access the CSI Online Calendar. The online calendar is updated regularly throughout the year if timelines change.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Be sure to review the Weekly Update emails sent to all school submission contacts for the latest announcements and other details related all collections.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t>3</a:t>
            </a:fld>
            <a:endParaRPr lang="en-US"/>
          </a:p>
        </p:txBody>
      </p:sp>
    </p:spTree>
    <p:extLst>
      <p:ext uri="{BB962C8B-B14F-4D97-AF65-F5344CB8AC3E}">
        <p14:creationId xmlns:p14="http://schemas.microsoft.com/office/powerpoint/2010/main" val="66352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This slide consists of the 8 attendance </a:t>
            </a:r>
            <a:r>
              <a:rPr lang="en-US" baseline="0" dirty="0"/>
              <a:t>specific fields located on the on the SSA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CSI schools are required to report attendance data on all students for the October Count and EOY collection. This means that each time a school extracts an SSA file from their SIS, they must include attendance. For step-by-step instructions for extracting and SSA file from PowerSchool, Infinite Campus, or Alma, please visit the CSI EOY Webpage and select the appropriate Quick Reference Guides. These will include the needed dates &amp; selections when extracting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t>4</a:t>
            </a:fld>
            <a:endParaRPr lang="en-US"/>
          </a:p>
        </p:txBody>
      </p:sp>
    </p:spTree>
    <p:extLst>
      <p:ext uri="{BB962C8B-B14F-4D97-AF65-F5344CB8AC3E}">
        <p14:creationId xmlns:p14="http://schemas.microsoft.com/office/powerpoint/2010/main" val="177692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30D286AE-625C-B151-514B-5B3FD87665C2}"/>
            </a:ext>
          </a:extLst>
        </p:cNvPr>
        <p:cNvGrpSpPr/>
        <p:nvPr/>
      </p:nvGrpSpPr>
      <p:grpSpPr>
        <a:xfrm>
          <a:off x="0" y="0"/>
          <a:ext cx="0" cy="0"/>
          <a:chOff x="0" y="0"/>
          <a:chExt cx="0" cy="0"/>
        </a:xfrm>
      </p:grpSpPr>
      <p:sp>
        <p:nvSpPr>
          <p:cNvPr id="108" name="Shape 108">
            <a:extLst>
              <a:ext uri="{FF2B5EF4-FFF2-40B4-BE49-F238E27FC236}">
                <a16:creationId xmlns:a16="http://schemas.microsoft.com/office/drawing/2014/main" id="{C899C25A-DB7E-11FC-229E-9B9322D9C8FA}"/>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a:extLst>
              <a:ext uri="{FF2B5EF4-FFF2-40B4-BE49-F238E27FC236}">
                <a16:creationId xmlns:a16="http://schemas.microsoft.com/office/drawing/2014/main" id="{DDC3354E-1840-21AD-CE96-30750AD237A1}"/>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Date Placeholder 1">
            <a:extLst>
              <a:ext uri="{FF2B5EF4-FFF2-40B4-BE49-F238E27FC236}">
                <a16:creationId xmlns:a16="http://schemas.microsoft.com/office/drawing/2014/main" id="{02ACAA0E-94AA-BAA4-ACFC-41DB4EF543CE}"/>
              </a:ext>
            </a:extLst>
          </p:cNvPr>
          <p:cNvSpPr>
            <a:spLocks noGrp="1"/>
          </p:cNvSpPr>
          <p:nvPr>
            <p:ph type="dt" idx="1"/>
          </p:nvPr>
        </p:nvSpPr>
        <p:spPr/>
        <p:txBody>
          <a:bodyPr/>
          <a:lstStyle/>
          <a:p>
            <a:fld id="{7C18C979-EC40-4316-8FD8-DD9E0F647854}" type="datetime1">
              <a:rPr lang="en-US" smtClean="0"/>
              <a:t>1/22/2026</a:t>
            </a:fld>
            <a:endParaRPr lang="en-US" dirty="0"/>
          </a:p>
        </p:txBody>
      </p:sp>
    </p:spTree>
    <p:extLst>
      <p:ext uri="{BB962C8B-B14F-4D97-AF65-F5344CB8AC3E}">
        <p14:creationId xmlns:p14="http://schemas.microsoft.com/office/powerpoint/2010/main" val="287100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a:t>The last two attendance fields located on the SSA file are New This Year.</a:t>
            </a:r>
          </a:p>
          <a:p>
            <a:r>
              <a:rPr lang="en-US" sz="3000" dirty="0"/>
              <a:t>Because of the implementation of House Bill 24-1063 which addresses Abbreviated School Days,</a:t>
            </a:r>
          </a:p>
          <a:p>
            <a:pPr marL="0" indent="0">
              <a:buFont typeface="Arial" panose="020B0604020202020204" pitchFamily="34" charset="0"/>
              <a:buNone/>
            </a:pPr>
            <a:r>
              <a:rPr lang="en-US" sz="3000" dirty="0"/>
              <a:t>There are Two new Fields on the SSA file:</a:t>
            </a:r>
          </a:p>
          <a:p>
            <a:pPr marL="742950" lvl="1" indent="-285750">
              <a:buFont typeface="Arial" panose="020B0604020202020204" pitchFamily="34" charset="0"/>
              <a:buChar char="•"/>
            </a:pPr>
            <a:r>
              <a:rPr lang="en-US" sz="3000" dirty="0"/>
              <a:t>Abbreviated School Day Schedule Status AND</a:t>
            </a:r>
          </a:p>
          <a:p>
            <a:pPr marL="742950" lvl="1" indent="-285750">
              <a:buFont typeface="Arial" panose="020B0604020202020204" pitchFamily="34" charset="0"/>
              <a:buChar char="•"/>
            </a:pPr>
            <a:r>
              <a:rPr lang="en-US" sz="3000" dirty="0"/>
              <a:t>Total Days on an Abbreviated School Day Schedule</a:t>
            </a:r>
          </a:p>
          <a:p>
            <a:pPr marL="457200" lvl="1" indent="0">
              <a:buFont typeface="Arial" panose="020B0604020202020204" pitchFamily="34" charset="0"/>
              <a:buNone/>
            </a:pPr>
            <a:endParaRPr lang="en-US" sz="3000"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000" dirty="0"/>
              <a:t>The next couple of slides will provide a little more context about the new fields along with reporting information. </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000"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000" dirty="0"/>
              <a:t>The most important for data contacts is to know about these new fields is that they will need to be updated in the SIS when instructed by 504 and SPED Leads.</a:t>
            </a:r>
          </a:p>
          <a:p>
            <a:pPr marL="0" lvl="1" indent="0">
              <a:buFont typeface="Arial" panose="020B0604020202020204" pitchFamily="34" charset="0"/>
              <a:buNone/>
            </a:pPr>
            <a:r>
              <a:rPr lang="en-US" sz="3000" dirty="0"/>
              <a:t>In addition, Data Contacts will need to work closely with 504 and SPED Leads for data accuracy related to the new fields.</a:t>
            </a:r>
          </a:p>
        </p:txBody>
      </p:sp>
      <p:sp>
        <p:nvSpPr>
          <p:cNvPr id="4" name="Slide Number Placeholder 3"/>
          <p:cNvSpPr>
            <a:spLocks noGrp="1"/>
          </p:cNvSpPr>
          <p:nvPr>
            <p:ph type="sldNum" sz="quarter" idx="10"/>
          </p:nvPr>
        </p:nvSpPr>
        <p:spPr/>
        <p:txBody>
          <a:bodyPr/>
          <a:lstStyle/>
          <a:p>
            <a:fld id="{9ED567D8-B263-4FC9-9E53-046CDE64AC2C}" type="slidenum">
              <a:rPr lang="en-US" smtClean="0"/>
              <a:t>6</a:t>
            </a:fld>
            <a:endParaRPr lang="en-US"/>
          </a:p>
        </p:txBody>
      </p:sp>
    </p:spTree>
    <p:extLst>
      <p:ext uri="{BB962C8B-B14F-4D97-AF65-F5344CB8AC3E}">
        <p14:creationId xmlns:p14="http://schemas.microsoft.com/office/powerpoint/2010/main" val="2265194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a:t>House Bill 24-1063 </a:t>
            </a:r>
            <a:r>
              <a:rPr lang="en-US" sz="2800" dirty="0"/>
              <a:t>clarifies what constitutes as an abbreviated school day schedule and describes the effects of placing students with disabilities on such schedules.</a:t>
            </a:r>
          </a:p>
          <a:p>
            <a:r>
              <a:rPr lang="en-US" sz="2800" dirty="0"/>
              <a:t>The bill reinforces existing legal requirements that school personnel must conduct IEP and/or 504 meetings PRIOR to placing students with disabilities on an abbreviate school day schedule.</a:t>
            </a:r>
          </a:p>
          <a:p>
            <a:endParaRPr lang="en-US" sz="2800" dirty="0"/>
          </a:p>
          <a:p>
            <a:r>
              <a:rPr lang="en-US" sz="2800" dirty="0"/>
              <a:t>HB24-1063 includes components impacting more than one data collection.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EOY Attendance Collection</a:t>
            </a:r>
          </a:p>
          <a:p>
            <a:pPr marL="457200" indent="-457200">
              <a:buFont typeface="Arial" panose="020B0604020202020204" pitchFamily="34" charset="0"/>
              <a:buChar char="•"/>
            </a:pPr>
            <a:r>
              <a:rPr lang="en-US" sz="2800" dirty="0"/>
              <a:t>Instructional Days and Hours </a:t>
            </a:r>
          </a:p>
          <a:p>
            <a:pPr marL="457200" indent="-457200">
              <a:buFont typeface="Arial" panose="020B0604020202020204" pitchFamily="34" charset="0"/>
              <a:buChar char="•"/>
            </a:pPr>
            <a:r>
              <a:rPr lang="en-US" sz="2800" dirty="0"/>
              <a:t>Discipline Reporting</a:t>
            </a:r>
          </a:p>
        </p:txBody>
      </p:sp>
      <p:sp>
        <p:nvSpPr>
          <p:cNvPr id="4" name="Slide Number Placeholder 3"/>
          <p:cNvSpPr>
            <a:spLocks noGrp="1"/>
          </p:cNvSpPr>
          <p:nvPr>
            <p:ph type="sldNum" sz="quarter" idx="10"/>
          </p:nvPr>
        </p:nvSpPr>
        <p:spPr/>
        <p:txBody>
          <a:bodyPr/>
          <a:lstStyle/>
          <a:p>
            <a:fld id="{9ED567D8-B263-4FC9-9E53-046CDE64AC2C}" type="slidenum">
              <a:rPr lang="en-US" smtClean="0"/>
              <a:t>7</a:t>
            </a:fld>
            <a:endParaRPr lang="en-US"/>
          </a:p>
        </p:txBody>
      </p:sp>
    </p:spTree>
    <p:extLst>
      <p:ext uri="{BB962C8B-B14F-4D97-AF65-F5344CB8AC3E}">
        <p14:creationId xmlns:p14="http://schemas.microsoft.com/office/powerpoint/2010/main" val="270367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Your school’s IEP/504 teams will be leading decisions on when and which students should be identified, however, we want to highlight some of the permissible uses to provide more context for Data Submission Contacts. </a:t>
            </a:r>
          </a:p>
          <a:p>
            <a:r>
              <a:rPr lang="en-US" sz="1800" dirty="0"/>
              <a:t>Abbreviated School Day Schedules:</a:t>
            </a:r>
          </a:p>
          <a:p>
            <a:pPr marL="457200" indent="-457200">
              <a:buFont typeface="Arial" panose="020B0604020202020204" pitchFamily="34" charset="0"/>
              <a:buChar char="•"/>
            </a:pPr>
            <a:r>
              <a:rPr lang="en-US" sz="1800" dirty="0"/>
              <a:t>Can only be determined by an IEP or 504 Team</a:t>
            </a:r>
          </a:p>
          <a:p>
            <a:pPr marL="457200" indent="-457200">
              <a:buFont typeface="Arial" panose="020B0604020202020204" pitchFamily="34" charset="0"/>
              <a:buChar char="•"/>
            </a:pPr>
            <a:r>
              <a:rPr lang="en-US" sz="1800" dirty="0"/>
              <a:t>For students would not benefit from a full-time schedule</a:t>
            </a:r>
          </a:p>
          <a:p>
            <a:pPr marL="457200" indent="-457200">
              <a:buFont typeface="Arial" panose="020B0604020202020204" pitchFamily="34" charset="0"/>
              <a:buChar char="•"/>
            </a:pPr>
            <a:r>
              <a:rPr lang="en-US" sz="1800" dirty="0"/>
              <a:t>Are based on individualized student needs</a:t>
            </a:r>
          </a:p>
          <a:p>
            <a:pPr marL="457200" indent="-457200">
              <a:buFont typeface="Arial" panose="020B0604020202020204" pitchFamily="34" charset="0"/>
              <a:buChar char="•"/>
            </a:pPr>
            <a:r>
              <a:rPr lang="en-US" sz="1800" dirty="0"/>
              <a:t>Requires documentation, parent input, and regular review.</a:t>
            </a:r>
          </a:p>
          <a:p>
            <a:pPr marL="457200" indent="-457200">
              <a:buFont typeface="Arial" panose="020B0604020202020204" pitchFamily="34" charset="0"/>
              <a:buChar char="•"/>
            </a:pPr>
            <a:r>
              <a:rPr lang="en-US" sz="1800" dirty="0"/>
              <a:t>Requires tracking and state reporting</a:t>
            </a:r>
          </a:p>
          <a:p>
            <a:pPr marL="457200" indent="-457200">
              <a:buFont typeface="Arial" panose="020B0604020202020204" pitchFamily="34" charset="0"/>
              <a:buChar char="•"/>
            </a:pPr>
            <a:r>
              <a:rPr lang="en-US" sz="1800" dirty="0"/>
              <a:t>May not be classified as truant or chronically absent.</a:t>
            </a:r>
          </a:p>
          <a:p>
            <a:pPr marL="457200" indent="-457200">
              <a:buFont typeface="Arial" panose="020B0604020202020204" pitchFamily="34" charset="0"/>
              <a:buChar char="•"/>
            </a:pPr>
            <a:r>
              <a:rPr lang="en-US" sz="1800" dirty="0"/>
              <a:t>Cannot be used for disciplinary reasons.</a:t>
            </a:r>
          </a:p>
          <a:p>
            <a:pPr marL="457200" indent="-457200">
              <a:buFont typeface="Arial" panose="020B0604020202020204" pitchFamily="34" charset="0"/>
              <a:buChar char="•"/>
            </a:pPr>
            <a:r>
              <a:rPr lang="en-US" sz="1800" dirty="0"/>
              <a:t>Cannot be Parent-initiated to pick up or drop off outside of the set school schedule including for illnesses or to attend outside therapies.</a:t>
            </a:r>
          </a:p>
          <a:p>
            <a:endParaRPr lang="en-US" sz="1800" dirty="0"/>
          </a:p>
          <a:p>
            <a:r>
              <a:rPr lang="en-US" sz="1800" dirty="0"/>
              <a:t>The Data Submission contacts should support the reporting on this data.</a:t>
            </a:r>
          </a:p>
          <a:p>
            <a:pPr marL="240029" indent="-227329">
              <a:lnSpc>
                <a:spcPct val="100000"/>
              </a:lnSpc>
              <a:spcBef>
                <a:spcPts val="710"/>
              </a:spcBef>
              <a:buFont typeface="Arial"/>
              <a:buChar char="•"/>
              <a:tabLst>
                <a:tab pos="240029" algn="l"/>
              </a:tabLst>
            </a:pPr>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ED567D8-B263-4FC9-9E53-046CDE64AC2C}" type="slidenum">
              <a:rPr lang="en-US" smtClean="0"/>
              <a:t>8</a:t>
            </a:fld>
            <a:endParaRPr lang="en-US"/>
          </a:p>
        </p:txBody>
      </p:sp>
    </p:spTree>
    <p:extLst>
      <p:ext uri="{BB962C8B-B14F-4D97-AF65-F5344CB8AC3E}">
        <p14:creationId xmlns:p14="http://schemas.microsoft.com/office/powerpoint/2010/main" val="264264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Once a schools IEP/504 team has determined that a student is eligible for an Abbreviated School day Schedule and the IEP/504 has been updated, Data Contacts can update this information in their SIS.</a:t>
            </a:r>
          </a:p>
          <a:p>
            <a:endParaRPr lang="en-US" sz="1800" dirty="0"/>
          </a:p>
          <a:p>
            <a:r>
              <a:rPr lang="en-US" sz="1800" dirty="0"/>
              <a:t>This information will be found under the student’s enrollment page in both Infinite Campus and PowerSchool and under the student’s Bio-Additional Fields within in Alma. </a:t>
            </a:r>
          </a:p>
          <a:p>
            <a:endParaRPr lang="en-US" sz="1800" dirty="0"/>
          </a:p>
          <a:p>
            <a:r>
              <a:rPr lang="en-US" sz="1800" dirty="0"/>
              <a:t>There are Quick Reference Guide’s available for step-by-step information on updating these fields in IC, PS, and ALMA located on the CSI EOY Resource Webpage. </a:t>
            </a:r>
          </a:p>
          <a:p>
            <a:pPr marL="12700" indent="0">
              <a:lnSpc>
                <a:spcPct val="100000"/>
              </a:lnSpc>
              <a:spcBef>
                <a:spcPts val="710"/>
              </a:spcBef>
              <a:buFont typeface="Arial"/>
              <a:buNone/>
              <a:tabLst>
                <a:tab pos="240029" algn="l"/>
              </a:tabLst>
            </a:pPr>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ED567D8-B263-4FC9-9E53-046CDE64AC2C}" type="slidenum">
              <a:rPr lang="en-US" smtClean="0"/>
              <a:t>9</a:t>
            </a:fld>
            <a:endParaRPr lang="en-US"/>
          </a:p>
        </p:txBody>
      </p:sp>
    </p:spTree>
    <p:extLst>
      <p:ext uri="{BB962C8B-B14F-4D97-AF65-F5344CB8AC3E}">
        <p14:creationId xmlns:p14="http://schemas.microsoft.com/office/powerpoint/2010/main" val="536939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75271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resources.csi.state.co.us/end-of-year/"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csi.state.co.us/calendar/"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resources.csi.state.co.us/end-of-year/"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sources.csi.state.co.us/end-of-year/" TargetMode="External"/><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End of Year</a:t>
            </a:r>
            <a:br>
              <a:rPr lang="en-US" dirty="0"/>
            </a:br>
            <a:r>
              <a:rPr lang="en-US" dirty="0"/>
              <a:t>Attendance Collection - </a:t>
            </a:r>
            <a:br>
              <a:rPr lang="en-US" dirty="0"/>
            </a:br>
            <a:r>
              <a:rPr lang="en-US" dirty="0"/>
              <a:t>New This Year</a:t>
            </a:r>
          </a:p>
        </p:txBody>
      </p:sp>
      <p:sp>
        <p:nvSpPr>
          <p:cNvPr id="3" name="Subtitle 2"/>
          <p:cNvSpPr>
            <a:spLocks noGrp="1"/>
          </p:cNvSpPr>
          <p:nvPr>
            <p:ph type="subTitle" idx="1"/>
          </p:nvPr>
        </p:nvSpPr>
        <p:spPr/>
        <p:txBody>
          <a:bodyPr/>
          <a:lstStyle/>
          <a:p>
            <a:r>
              <a:rPr lang="en-US" dirty="0"/>
              <a:t>Recorded January 2026</a:t>
            </a:r>
          </a:p>
        </p:txBody>
      </p:sp>
      <p:pic>
        <p:nvPicPr>
          <p:cNvPr id="26" name="Audio 25">
            <a:hlinkClick r:id="" action="ppaction://media"/>
            <a:extLst>
              <a:ext uri="{FF2B5EF4-FFF2-40B4-BE49-F238E27FC236}">
                <a16:creationId xmlns:a16="http://schemas.microsoft.com/office/drawing/2014/main" id="{80D50DC2-09F7-5B3F-951D-2FCB437EE54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6545626"/>
      </p:ext>
    </p:extLst>
  </p:cSld>
  <p:clrMapOvr>
    <a:masterClrMapping/>
  </p:clrMapOvr>
  <mc:AlternateContent xmlns:mc="http://schemas.openxmlformats.org/markup-compatibility/2006" xmlns:p14="http://schemas.microsoft.com/office/powerpoint/2010/main">
    <mc:Choice Requires="p14">
      <p:transition spd="slow" p14:dur="2000" advTm="23865"/>
    </mc:Choice>
    <mc:Fallback xmlns="">
      <p:transition spd="slow" advTm="2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5B8846-0427-5314-B560-DA30A1F6A33A}"/>
              </a:ext>
              <a:ext uri="{C183D7F6-B498-43B3-948B-1728B52AA6E4}">
                <adec:decorative xmlns:adec="http://schemas.microsoft.com/office/drawing/2017/decorative" val="1"/>
              </a:ext>
            </a:extLst>
          </p:cNvPr>
          <p:cNvSpPr txBox="1">
            <a:spLocks noGrp="1"/>
          </p:cNvSpPr>
          <p:nvPr>
            <p:ph type="title" idx="4294967295"/>
          </p:nvPr>
        </p:nvSpPr>
        <p:spPr>
          <a:xfrm>
            <a:off x="517211" y="279887"/>
            <a:ext cx="8109328" cy="120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HB 24-1063 - Data Reporting</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Abbreviated School Day Schedule Status</a:t>
            </a:r>
          </a:p>
        </p:txBody>
      </p:sp>
      <p:sp>
        <p:nvSpPr>
          <p:cNvPr id="4" name="TextBox 3">
            <a:extLst>
              <a:ext uri="{FF2B5EF4-FFF2-40B4-BE49-F238E27FC236}">
                <a16:creationId xmlns:a16="http://schemas.microsoft.com/office/drawing/2014/main" id="{7BE2B61E-E9B2-1620-0781-5F04667885E7}"/>
              </a:ext>
              <a:ext uri="{C183D7F6-B498-43B3-948B-1728B52AA6E4}">
                <adec:decorative xmlns:adec="http://schemas.microsoft.com/office/drawing/2017/decorative" val="1"/>
              </a:ext>
            </a:extLst>
          </p:cNvPr>
          <p:cNvSpPr txBox="1"/>
          <p:nvPr/>
        </p:nvSpPr>
        <p:spPr>
          <a:xfrm>
            <a:off x="628650" y="1659285"/>
            <a:ext cx="8191499" cy="3539430"/>
          </a:xfrm>
          <a:prstGeom prst="rect">
            <a:avLst/>
          </a:prstGeom>
          <a:noFill/>
        </p:spPr>
        <p:txBody>
          <a:bodyPr wrap="square" rtlCol="0">
            <a:spAutoFit/>
          </a:bodyPr>
          <a:lstStyle/>
          <a:p>
            <a:r>
              <a:rPr lang="en-US" sz="3200" dirty="0"/>
              <a:t>Field Length: 1</a:t>
            </a:r>
          </a:p>
          <a:p>
            <a:endParaRPr lang="en-US" sz="3200" dirty="0"/>
          </a:p>
          <a:p>
            <a:r>
              <a:rPr lang="en-US" sz="3200" dirty="0"/>
              <a:t>0- No, Not Applicable (Blank and SIS Default)</a:t>
            </a:r>
          </a:p>
          <a:p>
            <a:endParaRPr lang="en-US" sz="3200" dirty="0"/>
          </a:p>
          <a:p>
            <a:r>
              <a:rPr lang="en-US" sz="3200" dirty="0"/>
              <a:t>1- Yes, the student is 504 or Special Education and was on an abbreviated school day schedule </a:t>
            </a:r>
            <a:r>
              <a:rPr lang="en-US" sz="3200" b="1" dirty="0"/>
              <a:t>at any time during the year</a:t>
            </a:r>
            <a:r>
              <a:rPr lang="en-US" sz="3200" dirty="0"/>
              <a:t>.</a:t>
            </a:r>
          </a:p>
        </p:txBody>
      </p:sp>
      <p:pic>
        <p:nvPicPr>
          <p:cNvPr id="11" name="Audio 10">
            <a:hlinkClick r:id="" action="ppaction://media"/>
            <a:extLst>
              <a:ext uri="{FF2B5EF4-FFF2-40B4-BE49-F238E27FC236}">
                <a16:creationId xmlns:a16="http://schemas.microsoft.com/office/drawing/2014/main" id="{03FD39D4-1EB9-5025-C1E4-A142BDCDDA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6" name="Slide Number Placeholder 2">
            <a:extLst>
              <a:ext uri="{FF2B5EF4-FFF2-40B4-BE49-F238E27FC236}">
                <a16:creationId xmlns:a16="http://schemas.microsoft.com/office/drawing/2014/main" id="{963C7DCF-D6D2-49AE-AC5C-4ACFB04AD9D8}"/>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dirty="0"/>
          </a:p>
        </p:txBody>
      </p:sp>
    </p:spTree>
    <p:extLst>
      <p:ext uri="{BB962C8B-B14F-4D97-AF65-F5344CB8AC3E}">
        <p14:creationId xmlns:p14="http://schemas.microsoft.com/office/powerpoint/2010/main" val="1587792923"/>
      </p:ext>
    </p:extLst>
  </p:cSld>
  <p:clrMapOvr>
    <a:masterClrMapping/>
  </p:clrMapOvr>
  <mc:AlternateContent xmlns:mc="http://schemas.openxmlformats.org/markup-compatibility/2006" xmlns:p14="http://schemas.microsoft.com/office/powerpoint/2010/main">
    <mc:Choice Requires="p14">
      <p:transition spd="slow" p14:dur="2000" advTm="29718"/>
    </mc:Choice>
    <mc:Fallback xmlns="">
      <p:transition spd="slow" advTm="2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C183D7F6-B498-43B3-948B-1728B52AA6E4}">
                <adec:decorative xmlns:adec="http://schemas.microsoft.com/office/drawing/2017/decorative" val="1"/>
              </a:ext>
            </a:extLst>
          </p:cNvPr>
          <p:cNvSpPr txBox="1">
            <a:spLocks noGrp="1"/>
          </p:cNvSpPr>
          <p:nvPr>
            <p:ph type="title" idx="4294967295"/>
          </p:nvPr>
        </p:nvSpPr>
        <p:spPr>
          <a:xfrm>
            <a:off x="304801" y="334311"/>
            <a:ext cx="8362824" cy="120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HB 24-1063 - Data Reporting</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1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Total Days on an Abbreviated School Day Schedule</a:t>
            </a:r>
          </a:p>
        </p:txBody>
      </p:sp>
      <p:sp>
        <p:nvSpPr>
          <p:cNvPr id="3" name="TextBox 2">
            <a:extLst>
              <a:ext uri="{FF2B5EF4-FFF2-40B4-BE49-F238E27FC236}">
                <a16:creationId xmlns:a16="http://schemas.microsoft.com/office/drawing/2014/main" id="{B0D3BDB0-3F19-89D6-2982-41193DE245B3}"/>
              </a:ext>
              <a:ext uri="{C183D7F6-B498-43B3-948B-1728B52AA6E4}">
                <adec:decorative xmlns:adec="http://schemas.microsoft.com/office/drawing/2017/decorative" val="1"/>
              </a:ext>
            </a:extLst>
          </p:cNvPr>
          <p:cNvSpPr txBox="1"/>
          <p:nvPr/>
        </p:nvSpPr>
        <p:spPr>
          <a:xfrm>
            <a:off x="653034" y="1798996"/>
            <a:ext cx="8191499" cy="3539430"/>
          </a:xfrm>
          <a:prstGeom prst="rect">
            <a:avLst/>
          </a:prstGeom>
          <a:noFill/>
        </p:spPr>
        <p:txBody>
          <a:bodyPr wrap="square" rtlCol="0">
            <a:spAutoFit/>
          </a:bodyPr>
          <a:lstStyle/>
          <a:p>
            <a:r>
              <a:rPr lang="en-US" sz="3200" dirty="0"/>
              <a:t>Field Length: 5</a:t>
            </a:r>
          </a:p>
          <a:p>
            <a:endParaRPr lang="en-US" sz="3200" dirty="0"/>
          </a:p>
          <a:p>
            <a:pPr marL="914400" lvl="1" indent="-457200">
              <a:buFont typeface="Arial" panose="020B0604020202020204" pitchFamily="34" charset="0"/>
              <a:buChar char="•"/>
            </a:pPr>
            <a:r>
              <a:rPr lang="en-US" sz="3200" dirty="0"/>
              <a:t>Must be formatted as a decimal (000.0)</a:t>
            </a:r>
          </a:p>
          <a:p>
            <a:pPr marL="914400" lvl="1" indent="-457200">
              <a:buFont typeface="Arial" panose="020B0604020202020204" pitchFamily="34" charset="0"/>
              <a:buChar char="•"/>
            </a:pPr>
            <a:r>
              <a:rPr lang="en-US" sz="3200" dirty="0"/>
              <a:t>Aggregate number of days the student was placed on an abbreviated school day schedule within the school year.</a:t>
            </a:r>
          </a:p>
          <a:p>
            <a:pPr marL="914400" lvl="1" indent="-457200">
              <a:buFont typeface="Arial" panose="020B0604020202020204" pitchFamily="34" charset="0"/>
              <a:buChar char="•"/>
            </a:pPr>
            <a:r>
              <a:rPr lang="en-US" sz="3200" dirty="0"/>
              <a:t>Calculate partial days as whole days.</a:t>
            </a:r>
          </a:p>
        </p:txBody>
      </p:sp>
      <p:pic>
        <p:nvPicPr>
          <p:cNvPr id="16" name="Audio 15">
            <a:hlinkClick r:id="" action="ppaction://media"/>
            <a:extLst>
              <a:ext uri="{FF2B5EF4-FFF2-40B4-BE49-F238E27FC236}">
                <a16:creationId xmlns:a16="http://schemas.microsoft.com/office/drawing/2014/main" id="{36C4A30A-52E8-57D7-3844-6C1118F7F37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6" name="Slide Number Placeholder 2">
            <a:extLst>
              <a:ext uri="{FF2B5EF4-FFF2-40B4-BE49-F238E27FC236}">
                <a16:creationId xmlns:a16="http://schemas.microsoft.com/office/drawing/2014/main" id="{963C7DCF-D6D2-49AE-AC5C-4ACFB04AD9D8}"/>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11</a:t>
            </a:fld>
            <a:endParaRPr lang="en" dirty="0"/>
          </a:p>
        </p:txBody>
      </p:sp>
    </p:spTree>
    <p:extLst>
      <p:ext uri="{BB962C8B-B14F-4D97-AF65-F5344CB8AC3E}">
        <p14:creationId xmlns:p14="http://schemas.microsoft.com/office/powerpoint/2010/main" val="428456309"/>
      </p:ext>
    </p:extLst>
  </p:cSld>
  <p:clrMapOvr>
    <a:masterClrMapping/>
  </p:clrMapOvr>
  <mc:AlternateContent xmlns:mc="http://schemas.openxmlformats.org/markup-compatibility/2006" xmlns:p14="http://schemas.microsoft.com/office/powerpoint/2010/main">
    <mc:Choice Requires="p14">
      <p:transition spd="slow" p14:dur="2000" advTm="33332"/>
    </mc:Choice>
    <mc:Fallback xmlns="">
      <p:transition spd="slow" advTm="3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1" y="100208"/>
            <a:ext cx="8191499" cy="1207300"/>
          </a:xfrm>
        </p:spPr>
        <p:txBody>
          <a:bodyPr>
            <a:normAutofit/>
          </a:bodyPr>
          <a:lstStyle/>
          <a:p>
            <a:pPr algn="ctr"/>
            <a:r>
              <a:rPr lang="en-US" dirty="0"/>
              <a:t>HB 24-1063 – Teamwork</a:t>
            </a:r>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12</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750570" y="1098809"/>
            <a:ext cx="8191499" cy="5170646"/>
          </a:xfrm>
          <a:prstGeom prst="rect">
            <a:avLst/>
          </a:prstGeom>
          <a:noFill/>
        </p:spPr>
        <p:txBody>
          <a:bodyPr wrap="square" rtlCol="0">
            <a:spAutoFit/>
          </a:bodyPr>
          <a:lstStyle/>
          <a:p>
            <a:r>
              <a:rPr lang="en-US" sz="3000" dirty="0"/>
              <a:t>IEP/504 Teams &amp; School Programs:</a:t>
            </a:r>
          </a:p>
          <a:p>
            <a:pPr marL="457200" indent="-457200">
              <a:buFont typeface="Arial" panose="020B0604020202020204" pitchFamily="34" charset="0"/>
              <a:buChar char="•"/>
            </a:pPr>
            <a:r>
              <a:rPr lang="en-US" sz="3000" dirty="0"/>
              <a:t>Ensure that Abbreviated School Day Schedules are appropriately used and reviewed. </a:t>
            </a:r>
          </a:p>
          <a:p>
            <a:endParaRPr lang="en-US" sz="3000" dirty="0"/>
          </a:p>
          <a:p>
            <a:r>
              <a:rPr lang="en-US" sz="3000" dirty="0"/>
              <a:t>Data Submission Contacts:</a:t>
            </a:r>
          </a:p>
          <a:p>
            <a:pPr marL="457200" indent="-457200">
              <a:buFont typeface="Arial" panose="020B0604020202020204" pitchFamily="34" charset="0"/>
              <a:buChar char="•"/>
            </a:pPr>
            <a:r>
              <a:rPr lang="en-US" sz="3000" dirty="0"/>
              <a:t>Support with the data entry for state reporting on this data.</a:t>
            </a:r>
          </a:p>
          <a:p>
            <a:endParaRPr lang="en-US" sz="3000" dirty="0"/>
          </a:p>
          <a:p>
            <a:r>
              <a:rPr lang="en-US" sz="3000" dirty="0"/>
              <a:t>Communication between teams will be essential is confirming, updating, and maintaining data accuracy.</a:t>
            </a:r>
          </a:p>
        </p:txBody>
      </p:sp>
      <p:pic>
        <p:nvPicPr>
          <p:cNvPr id="16" name="Audio 15">
            <a:hlinkClick r:id="" action="ppaction://media"/>
            <a:extLst>
              <a:ext uri="{FF2B5EF4-FFF2-40B4-BE49-F238E27FC236}">
                <a16:creationId xmlns:a16="http://schemas.microsoft.com/office/drawing/2014/main" id="{89060954-7BA4-D45E-69B3-D37DA24F31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26781418"/>
      </p:ext>
    </p:extLst>
  </p:cSld>
  <p:clrMapOvr>
    <a:masterClrMapping/>
  </p:clrMapOvr>
  <mc:AlternateContent xmlns:mc="http://schemas.openxmlformats.org/markup-compatibility/2006" xmlns:p14="http://schemas.microsoft.com/office/powerpoint/2010/main">
    <mc:Choice Requires="p14">
      <p:transition spd="slow" p14:dur="2000" advTm="24705"/>
    </mc:Choice>
    <mc:Fallback xmlns="">
      <p:transition spd="slow" advTm="2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2F06D290-332B-EDD4-B625-89EC38119B1C}"/>
            </a:ext>
          </a:extLst>
        </p:cNvPr>
        <p:cNvGrpSpPr/>
        <p:nvPr/>
      </p:nvGrpSpPr>
      <p:grpSpPr>
        <a:xfrm>
          <a:off x="0" y="0"/>
          <a:ext cx="0" cy="0"/>
          <a:chOff x="0" y="0"/>
          <a:chExt cx="0" cy="0"/>
        </a:xfrm>
      </p:grpSpPr>
      <p:sp>
        <p:nvSpPr>
          <p:cNvPr id="111" name="Shape 111">
            <a:extLst>
              <a:ext uri="{FF2B5EF4-FFF2-40B4-BE49-F238E27FC236}">
                <a16:creationId xmlns:a16="http://schemas.microsoft.com/office/drawing/2014/main" id="{C6243973-0D38-4C47-332B-AF8F1851E191}"/>
              </a:ext>
            </a:extLst>
          </p:cNvPr>
          <p:cNvSpPr txBox="1">
            <a:spLocks noGrp="1"/>
          </p:cNvSpPr>
          <p:nvPr>
            <p:ph type="ctrTitle"/>
          </p:nvPr>
        </p:nvSpPr>
        <p:spPr>
          <a:xfrm>
            <a:off x="1733550" y="2464247"/>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SIS Tips</a:t>
            </a:r>
            <a:endParaRPr dirty="0">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00F46755-E138-08E8-D2DF-0ADBD98FFAEF}"/>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13</a:t>
            </a:fld>
            <a:endParaRPr lang="en" dirty="0"/>
          </a:p>
        </p:txBody>
      </p:sp>
      <p:pic>
        <p:nvPicPr>
          <p:cNvPr id="10" name="Audio 9">
            <a:hlinkClick r:id="" action="ppaction://media"/>
            <a:extLst>
              <a:ext uri="{FF2B5EF4-FFF2-40B4-BE49-F238E27FC236}">
                <a16:creationId xmlns:a16="http://schemas.microsoft.com/office/drawing/2014/main" id="{72F76656-A392-9E74-1953-3BCCE652BA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67722443"/>
      </p:ext>
    </p:extLst>
  </p:cSld>
  <p:clrMapOvr>
    <a:masterClrMapping/>
  </p:clrMapOvr>
  <mc:AlternateContent xmlns:mc="http://schemas.openxmlformats.org/markup-compatibility/2006" xmlns:p14="http://schemas.microsoft.com/office/powerpoint/2010/main">
    <mc:Choice Requires="p14">
      <p:transition spd="slow" p14:dur="2000" advTm="1703"/>
    </mc:Choice>
    <mc:Fallback xmlns="">
      <p:transition spd="slow" advTm="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70B2-BD57-F6D0-4190-575D4B56F3A4}"/>
              </a:ext>
            </a:extLst>
          </p:cNvPr>
          <p:cNvSpPr>
            <a:spLocks noGrp="1"/>
          </p:cNvSpPr>
          <p:nvPr>
            <p:ph type="title"/>
          </p:nvPr>
        </p:nvSpPr>
        <p:spPr/>
        <p:txBody>
          <a:bodyPr/>
          <a:lstStyle/>
          <a:p>
            <a:pPr algn="ctr"/>
            <a:r>
              <a:rPr lang="en-US" dirty="0"/>
              <a:t>Important Tips</a:t>
            </a:r>
          </a:p>
        </p:txBody>
      </p:sp>
      <p:sp>
        <p:nvSpPr>
          <p:cNvPr id="3" name="Content Placeholder 2">
            <a:extLst>
              <a:ext uri="{FF2B5EF4-FFF2-40B4-BE49-F238E27FC236}">
                <a16:creationId xmlns:a16="http://schemas.microsoft.com/office/drawing/2014/main" id="{8799429A-D2D6-8051-3E07-97508ED05F49}"/>
              </a:ext>
            </a:extLst>
          </p:cNvPr>
          <p:cNvSpPr>
            <a:spLocks noGrp="1"/>
          </p:cNvSpPr>
          <p:nvPr>
            <p:ph idx="1"/>
          </p:nvPr>
        </p:nvSpPr>
        <p:spPr>
          <a:xfrm>
            <a:off x="628650" y="1525374"/>
            <a:ext cx="7886700" cy="4351338"/>
          </a:xfrm>
        </p:spPr>
        <p:txBody>
          <a:bodyPr>
            <a:normAutofit/>
          </a:bodyPr>
          <a:lstStyle/>
          <a:p>
            <a:pPr marL="0" indent="0">
              <a:buNone/>
            </a:pPr>
            <a:r>
              <a:rPr lang="en-US" dirty="0"/>
              <a:t>Missing attendance for students or courses?</a:t>
            </a:r>
          </a:p>
          <a:p>
            <a:pPr marL="0" indent="0">
              <a:buNone/>
            </a:pPr>
            <a:endParaRPr lang="en-US" dirty="0"/>
          </a:p>
          <a:p>
            <a:pPr lvl="1"/>
            <a:r>
              <a:rPr lang="en-US" sz="2800" dirty="0"/>
              <a:t>Confirm that when extracting the SSA files from SIS, the </a:t>
            </a:r>
            <a:r>
              <a:rPr lang="en-US" sz="2800" b="1" dirty="0"/>
              <a:t>attendance dates are entered correctly</a:t>
            </a:r>
            <a:r>
              <a:rPr lang="en-US" sz="2800" dirty="0"/>
              <a:t>.</a:t>
            </a:r>
          </a:p>
          <a:p>
            <a:pPr marL="457200" lvl="1" indent="0">
              <a:buNone/>
            </a:pPr>
            <a:endParaRPr lang="en-US" sz="2800" dirty="0"/>
          </a:p>
          <a:p>
            <a:pPr lvl="1"/>
            <a:r>
              <a:rPr lang="en-US" sz="2800" dirty="0"/>
              <a:t>Check SIS to confirm </a:t>
            </a:r>
            <a:r>
              <a:rPr lang="en-US" sz="2800" b="1" dirty="0"/>
              <a:t>courses and sections are not checked as exclude from state reporting</a:t>
            </a:r>
            <a:r>
              <a:rPr lang="en-US" sz="2800" dirty="0"/>
              <a:t>.</a:t>
            </a:r>
          </a:p>
          <a:p>
            <a:pPr lvl="1"/>
            <a:endParaRPr lang="en-US" sz="2800" dirty="0"/>
          </a:p>
        </p:txBody>
      </p:sp>
      <p:sp>
        <p:nvSpPr>
          <p:cNvPr id="5" name="Slide Number Placeholder 2">
            <a:extLst>
              <a:ext uri="{FF2B5EF4-FFF2-40B4-BE49-F238E27FC236}">
                <a16:creationId xmlns:a16="http://schemas.microsoft.com/office/drawing/2014/main" id="{31CA1CFF-445B-B388-BC79-A0932E64AD7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14</a:t>
            </a:fld>
            <a:endParaRPr lang="en" dirty="0"/>
          </a:p>
        </p:txBody>
      </p:sp>
      <p:pic>
        <p:nvPicPr>
          <p:cNvPr id="11" name="Audio 10">
            <a:hlinkClick r:id="" action="ppaction://media"/>
            <a:extLst>
              <a:ext uri="{FF2B5EF4-FFF2-40B4-BE49-F238E27FC236}">
                <a16:creationId xmlns:a16="http://schemas.microsoft.com/office/drawing/2014/main" id="{C2D1A079-8127-4AD8-DD98-2D96F9D5C45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60890855"/>
      </p:ext>
    </p:extLst>
  </p:cSld>
  <p:clrMapOvr>
    <a:masterClrMapping/>
  </p:clrMapOvr>
  <mc:AlternateContent xmlns:mc="http://schemas.openxmlformats.org/markup-compatibility/2006" xmlns:p14="http://schemas.microsoft.com/office/powerpoint/2010/main">
    <mc:Choice Requires="p14">
      <p:transition spd="slow" p14:dur="2000" advTm="31313"/>
    </mc:Choice>
    <mc:Fallback xmlns="">
      <p:transition spd="slow" advTm="3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628525" y="121169"/>
            <a:ext cx="7886700" cy="994172"/>
          </a:xfrm>
        </p:spPr>
        <p:txBody>
          <a:bodyPr>
            <a:normAutofit/>
          </a:bodyPr>
          <a:lstStyle/>
          <a:p>
            <a:pPr algn="ctr"/>
            <a:r>
              <a:rPr lang="en-US" dirty="0">
                <a:latin typeface="Arial" panose="020B0604020202020204" pitchFamily="34" charset="0"/>
                <a:cs typeface="Arial" panose="020B0604020202020204" pitchFamily="34" charset="0"/>
              </a:rPr>
              <a:t>Other Tips</a:t>
            </a:r>
          </a:p>
        </p:txBody>
      </p:sp>
      <p:sp>
        <p:nvSpPr>
          <p:cNvPr id="3" name="Left Brace 2">
            <a:extLst>
              <a:ext uri="{FF2B5EF4-FFF2-40B4-BE49-F238E27FC236}">
                <a16:creationId xmlns:a16="http://schemas.microsoft.com/office/drawing/2014/main" id="{F60197D7-FA59-0666-8074-9070B0A99838}"/>
              </a:ext>
              <a:ext uri="{C183D7F6-B498-43B3-948B-1728B52AA6E4}">
                <adec:decorative xmlns:adec="http://schemas.microsoft.com/office/drawing/2017/decorative" val="1"/>
              </a:ext>
            </a:extLst>
          </p:cNvPr>
          <p:cNvSpPr/>
          <p:nvPr/>
        </p:nvSpPr>
        <p:spPr>
          <a:xfrm>
            <a:off x="1440587" y="3615137"/>
            <a:ext cx="408809" cy="786070"/>
          </a:xfrm>
          <a:prstGeom prst="leftBrace">
            <a:avLst>
              <a:gd name="adj1" fmla="val 8684"/>
              <a:gd name="adj2" fmla="val 5142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412E139-9A4D-EBD3-4DD8-2CE9B7856989}"/>
              </a:ext>
              <a:ext uri="{C183D7F6-B498-43B3-948B-1728B52AA6E4}">
                <adec:decorative xmlns:adec="http://schemas.microsoft.com/office/drawing/2017/decorative" val="1"/>
              </a:ext>
            </a:extLst>
          </p:cNvPr>
          <p:cNvSpPr txBox="1"/>
          <p:nvPr/>
        </p:nvSpPr>
        <p:spPr>
          <a:xfrm>
            <a:off x="664962" y="3522148"/>
            <a:ext cx="1044241" cy="923330"/>
          </a:xfrm>
          <a:prstGeom prst="rect">
            <a:avLst/>
          </a:prstGeom>
          <a:noFill/>
        </p:spPr>
        <p:txBody>
          <a:bodyPr wrap="square" rtlCol="0">
            <a:spAutoFit/>
          </a:bodyPr>
          <a:lstStyle/>
          <a:p>
            <a:r>
              <a:rPr lang="en-US" dirty="0"/>
              <a:t>SIS Roll Over Time</a:t>
            </a:r>
          </a:p>
        </p:txBody>
      </p:sp>
      <p:sp>
        <p:nvSpPr>
          <p:cNvPr id="19" name="TextBox 18">
            <a:extLst>
              <a:ext uri="{FF2B5EF4-FFF2-40B4-BE49-F238E27FC236}">
                <a16:creationId xmlns:a16="http://schemas.microsoft.com/office/drawing/2014/main" id="{1ACFA0C4-EC0D-B0D1-8A3C-CDC60A598AA7}"/>
              </a:ext>
              <a:ext uri="{C183D7F6-B498-43B3-948B-1728B52AA6E4}">
                <adec:decorative xmlns:adec="http://schemas.microsoft.com/office/drawing/2017/decorative" val="1"/>
              </a:ext>
            </a:extLst>
          </p:cNvPr>
          <p:cNvSpPr txBox="1"/>
          <p:nvPr/>
        </p:nvSpPr>
        <p:spPr>
          <a:xfrm>
            <a:off x="734785" y="4814701"/>
            <a:ext cx="8024917"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Difficult to correct attendance data after the SIS is rolled over to the next school year</a:t>
            </a:r>
          </a:p>
          <a:p>
            <a:pPr marL="285750" indent="-285750">
              <a:buFont typeface="Arial" panose="020B0604020202020204" pitchFamily="34" charset="0"/>
              <a:buChar char="•"/>
            </a:pPr>
            <a:r>
              <a:rPr lang="en-US" sz="2400" dirty="0"/>
              <a:t>Please plan to have all attendance errors and issues cleared prior to your school roll over</a:t>
            </a:r>
          </a:p>
        </p:txBody>
      </p:sp>
      <p:sp>
        <p:nvSpPr>
          <p:cNvPr id="6" name="TextBox 5">
            <a:extLst>
              <a:ext uri="{FF2B5EF4-FFF2-40B4-BE49-F238E27FC236}">
                <a16:creationId xmlns:a16="http://schemas.microsoft.com/office/drawing/2014/main" id="{E917F60D-C95A-E3E9-1B23-82B9446156F5}"/>
              </a:ext>
              <a:ext uri="{C183D7F6-B498-43B3-948B-1728B52AA6E4}">
                <adec:decorative xmlns:adec="http://schemas.microsoft.com/office/drawing/2017/decorative" val="1"/>
              </a:ext>
            </a:extLst>
          </p:cNvPr>
          <p:cNvSpPr txBox="1"/>
          <p:nvPr/>
        </p:nvSpPr>
        <p:spPr>
          <a:xfrm>
            <a:off x="1644991" y="3741406"/>
            <a:ext cx="8024917" cy="707886"/>
          </a:xfrm>
          <a:prstGeom prst="rect">
            <a:avLst/>
          </a:prstGeom>
          <a:noFill/>
        </p:spPr>
        <p:txBody>
          <a:bodyPr wrap="square" rtlCol="0">
            <a:spAutoFit/>
          </a:bodyPr>
          <a:lstStyle/>
          <a:p>
            <a:r>
              <a:rPr lang="en-US" sz="2000" b="1" dirty="0"/>
              <a:t>SIS Rollover – After All Collections Level 2 Errors are Cleared</a:t>
            </a:r>
          </a:p>
          <a:p>
            <a:r>
              <a:rPr lang="en-US" sz="2000" b="1" dirty="0"/>
              <a:t>		-Typically, late June/July</a:t>
            </a:r>
          </a:p>
        </p:txBody>
      </p:sp>
      <p:pic>
        <p:nvPicPr>
          <p:cNvPr id="1026" name="Picture 2">
            <a:extLst>
              <a:ext uri="{FF2B5EF4-FFF2-40B4-BE49-F238E27FC236}">
                <a16:creationId xmlns:a16="http://schemas.microsoft.com/office/drawing/2014/main" id="{528FD231-4D1A-3809-3D3D-BA009DAF069C}"/>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254"/>
          <a:stretch>
            <a:fillRect/>
          </a:stretch>
        </p:blipFill>
        <p:spPr bwMode="auto">
          <a:xfrm>
            <a:off x="1289284" y="968897"/>
            <a:ext cx="6565182" cy="2756942"/>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C6DC223F-7ED4-6678-F018-1005443CB4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8" name="Slide Number Placeholder 2">
            <a:extLst>
              <a:ext uri="{FF2B5EF4-FFF2-40B4-BE49-F238E27FC236}">
                <a16:creationId xmlns:a16="http://schemas.microsoft.com/office/drawing/2014/main" id="{0E9183E9-B391-40AD-8FC0-D6840CAFE270}"/>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15</a:t>
            </a:fld>
            <a:endParaRPr lang="en" dirty="0"/>
          </a:p>
        </p:txBody>
      </p:sp>
    </p:spTree>
    <p:extLst>
      <p:ext uri="{BB962C8B-B14F-4D97-AF65-F5344CB8AC3E}">
        <p14:creationId xmlns:p14="http://schemas.microsoft.com/office/powerpoint/2010/main" val="2304453173"/>
      </p:ext>
    </p:extLst>
  </p:cSld>
  <p:clrMapOvr>
    <a:masterClrMapping/>
  </p:clrMapOvr>
  <mc:AlternateContent xmlns:mc="http://schemas.openxmlformats.org/markup-compatibility/2006" xmlns:p14="http://schemas.microsoft.com/office/powerpoint/2010/main">
    <mc:Choice Requires="p14">
      <p:transition spd="slow" p14:dur="2000" advTm="39583"/>
    </mc:Choice>
    <mc:Fallback xmlns="">
      <p:transition spd="slow" advTm="3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49" y="3526693"/>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12FDE7BE-07FA-48B6-80E4-E73810F71A6D}"/>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E352DF57-21B5-4C1D-ADB1-4151A782EADE}"/>
              </a:ext>
            </a:extLst>
          </p:cNvPr>
          <p:cNvSpPr>
            <a:spLocks noGrp="1"/>
          </p:cNvSpPr>
          <p:nvPr>
            <p:ph type="sldNum" idx="12"/>
          </p:nvPr>
        </p:nvSpPr>
        <p:spPr/>
        <p:txBody>
          <a:bodyPr/>
          <a:lstStyle/>
          <a:p>
            <a:pPr algn="r"/>
            <a:fld id="{00000000-1234-1234-1234-123412341234}" type="slidenum">
              <a:rPr lang="en" smtClean="0"/>
              <a:pPr algn="r"/>
              <a:t>16</a:t>
            </a:fld>
            <a:endParaRPr lang="en" dirty="0"/>
          </a:p>
        </p:txBody>
      </p:sp>
      <p:pic>
        <p:nvPicPr>
          <p:cNvPr id="6" name="Audio 5">
            <a:hlinkClick r:id="" action="ppaction://media"/>
            <a:extLst>
              <a:ext uri="{FF2B5EF4-FFF2-40B4-BE49-F238E27FC236}">
                <a16:creationId xmlns:a16="http://schemas.microsoft.com/office/drawing/2014/main" id="{4F17A271-E612-44D6-9033-BB0FB9D74A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4834624"/>
      </p:ext>
    </p:extLst>
  </p:cSld>
  <p:clrMapOvr>
    <a:masterClrMapping/>
  </p:clrMapOvr>
  <mc:AlternateContent xmlns:mc="http://schemas.openxmlformats.org/markup-compatibility/2006" xmlns:p14="http://schemas.microsoft.com/office/powerpoint/2010/main">
    <mc:Choice Requires="p14">
      <p:transition spd="slow" p14:dur="2000" advTm="9106"/>
    </mc:Choice>
    <mc:Fallback xmlns="">
      <p:transition spd="slow" advTm="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192053" y="341547"/>
            <a:ext cx="6759891" cy="994172"/>
          </a:xfrm>
        </p:spPr>
        <p:txBody>
          <a:bodyPr>
            <a:normAutofit/>
          </a:bodyPr>
          <a:lstStyle/>
          <a:p>
            <a:pPr algn="ctr"/>
            <a:r>
              <a:rPr lang="en-US" dirty="0"/>
              <a:t>Attendance Fields</a:t>
            </a:r>
          </a:p>
        </p:txBody>
      </p:sp>
      <p:pic>
        <p:nvPicPr>
          <p:cNvPr id="3" name="Picture 2">
            <a:extLst>
              <a:ext uri="{FF2B5EF4-FFF2-40B4-BE49-F238E27FC236}">
                <a16:creationId xmlns:a16="http://schemas.microsoft.com/office/drawing/2014/main" id="{4E1873F2-8629-9E8F-968A-79D5C8EB7D7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9935" y="1194604"/>
            <a:ext cx="7524129" cy="3601977"/>
          </a:xfrm>
          <a:prstGeom prst="rect">
            <a:avLst/>
          </a:prstGeom>
          <a:ln w="12700">
            <a:solidFill>
              <a:schemeClr val="tx1"/>
            </a:solidFill>
          </a:ln>
        </p:spPr>
      </p:pic>
      <p:sp>
        <p:nvSpPr>
          <p:cNvPr id="10" name="TextBox 9">
            <a:extLst>
              <a:ext uri="{FF2B5EF4-FFF2-40B4-BE49-F238E27FC236}">
                <a16:creationId xmlns:a16="http://schemas.microsoft.com/office/drawing/2014/main" id="{B02D0441-9749-33A3-0F99-BC28F4D8FA09}"/>
              </a:ext>
              <a:ext uri="{C183D7F6-B498-43B3-948B-1728B52AA6E4}">
                <adec:decorative xmlns:adec="http://schemas.microsoft.com/office/drawing/2017/decorative" val="1"/>
              </a:ext>
            </a:extLst>
          </p:cNvPr>
          <p:cNvSpPr txBox="1"/>
          <p:nvPr/>
        </p:nvSpPr>
        <p:spPr>
          <a:xfrm>
            <a:off x="627258" y="4924164"/>
            <a:ext cx="8090946" cy="1261884"/>
          </a:xfrm>
          <a:prstGeom prst="rect">
            <a:avLst/>
          </a:prstGeom>
          <a:noFill/>
        </p:spPr>
        <p:txBody>
          <a:bodyPr wrap="square" rtlCol="0">
            <a:spAutoFit/>
          </a:bodyPr>
          <a:lstStyle/>
          <a:p>
            <a:pPr algn="ctr"/>
            <a:r>
              <a:rPr lang="en-US" sz="2200" dirty="0"/>
              <a:t>Attendance Data = SD &amp; SSA files for the EOY Collection.</a:t>
            </a:r>
          </a:p>
          <a:p>
            <a:pPr algn="ctr"/>
            <a:endParaRPr lang="en-US" dirty="0"/>
          </a:p>
          <a:p>
            <a:pPr algn="ctr"/>
            <a:r>
              <a:rPr lang="en-US" dirty="0"/>
              <a:t> </a:t>
            </a:r>
          </a:p>
          <a:p>
            <a:pPr algn="ctr"/>
            <a:r>
              <a:rPr lang="en-US" dirty="0"/>
              <a:t>See the Attendance, SD, &amp; SSA file layout for valid coding and field definitions.</a:t>
            </a:r>
          </a:p>
        </p:txBody>
      </p:sp>
      <p:sp>
        <p:nvSpPr>
          <p:cNvPr id="8" name="TextBox 7">
            <a:hlinkClick r:id="rId6"/>
            <a:extLst>
              <a:ext uri="{FF2B5EF4-FFF2-40B4-BE49-F238E27FC236}">
                <a16:creationId xmlns:a16="http://schemas.microsoft.com/office/drawing/2014/main" id="{E8A739C1-EC64-9621-28E3-E2D3D9811000}"/>
              </a:ext>
              <a:ext uri="{C183D7F6-B498-43B3-948B-1728B52AA6E4}">
                <adec:decorative xmlns:adec="http://schemas.microsoft.com/office/drawing/2017/decorative" val="1"/>
              </a:ext>
            </a:extLst>
          </p:cNvPr>
          <p:cNvSpPr txBox="1"/>
          <p:nvPr/>
        </p:nvSpPr>
        <p:spPr>
          <a:xfrm>
            <a:off x="1990248" y="6071060"/>
            <a:ext cx="5836104" cy="369332"/>
          </a:xfrm>
          <a:prstGeom prst="rect">
            <a:avLst/>
          </a:prstGeom>
          <a:noFill/>
        </p:spPr>
        <p:txBody>
          <a:bodyPr wrap="square">
            <a:spAutoFit/>
          </a:bodyPr>
          <a:lstStyle/>
          <a:p>
            <a:r>
              <a:rPr lang="en-US" u="sng" dirty="0">
                <a:solidFill>
                  <a:srgbClr val="0070C0"/>
                </a:solidFill>
                <a:hlinkClick r:id="rId7"/>
              </a:rPr>
              <a:t>https://resources.csi.state.co.us/data-submissions/eoy/</a:t>
            </a:r>
            <a:endParaRPr lang="en-US" u="sng" dirty="0">
              <a:solidFill>
                <a:srgbClr val="0070C0"/>
              </a:solidFill>
            </a:endParaRPr>
          </a:p>
        </p:txBody>
      </p:sp>
      <p:sp>
        <p:nvSpPr>
          <p:cNvPr id="6" name="Slide Number Placeholder 2">
            <a:extLst>
              <a:ext uri="{FF2B5EF4-FFF2-40B4-BE49-F238E27FC236}">
                <a16:creationId xmlns:a16="http://schemas.microsoft.com/office/drawing/2014/main" id="{62402860-4AD7-4B31-825A-C7C9FB2DB479}"/>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dirty="0"/>
          </a:p>
        </p:txBody>
      </p:sp>
      <p:pic>
        <p:nvPicPr>
          <p:cNvPr id="7" name="Audio 6">
            <a:hlinkClick r:id="" action="ppaction://media"/>
            <a:extLst>
              <a:ext uri="{FF2B5EF4-FFF2-40B4-BE49-F238E27FC236}">
                <a16:creationId xmlns:a16="http://schemas.microsoft.com/office/drawing/2014/main" id="{0ACCA224-2138-21FD-585A-B0367731AE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31443167"/>
      </p:ext>
    </p:extLst>
  </p:cSld>
  <p:clrMapOvr>
    <a:masterClrMapping/>
  </p:clrMapOvr>
  <mc:AlternateContent xmlns:mc="http://schemas.openxmlformats.org/markup-compatibility/2006" xmlns:p14="http://schemas.microsoft.com/office/powerpoint/2010/main">
    <mc:Choice Requires="p14">
      <p:transition spd="slow" p14:dur="2000" advTm="26545"/>
    </mc:Choice>
    <mc:Fallback xmlns="">
      <p:transition spd="slow" advTm="2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53" y="283139"/>
            <a:ext cx="8752044" cy="994172"/>
          </a:xfrm>
        </p:spPr>
        <p:txBody>
          <a:bodyPr>
            <a:normAutofit/>
          </a:bodyPr>
          <a:lstStyle/>
          <a:p>
            <a:pPr algn="ctr"/>
            <a:r>
              <a:rPr lang="en-US" dirty="0"/>
              <a:t>Attendance Submission Deadlines</a:t>
            </a:r>
            <a:endParaRPr lang="en-US" sz="2200" dirty="0"/>
          </a:p>
        </p:txBody>
      </p:sp>
      <p:sp>
        <p:nvSpPr>
          <p:cNvPr id="4" name="Content Placeholder 2">
            <a:extLst>
              <a:ext uri="{FF2B5EF4-FFF2-40B4-BE49-F238E27FC236}">
                <a16:creationId xmlns:a16="http://schemas.microsoft.com/office/drawing/2014/main" id="{483D8BCD-AFB2-B8C1-1FC0-8DCD715380C4}"/>
              </a:ext>
            </a:extLst>
          </p:cNvPr>
          <p:cNvSpPr>
            <a:spLocks noGrp="1"/>
          </p:cNvSpPr>
          <p:nvPr>
            <p:ph idx="1"/>
          </p:nvPr>
        </p:nvSpPr>
        <p:spPr>
          <a:xfrm>
            <a:off x="790882" y="1416340"/>
            <a:ext cx="8157015" cy="3822647"/>
          </a:xfrm>
        </p:spPr>
        <p:txBody>
          <a:bodyPr>
            <a:normAutofit fontScale="85000" lnSpcReduction="10000"/>
          </a:bodyPr>
          <a:lstStyle/>
          <a:p>
            <a:pPr>
              <a:lnSpc>
                <a:spcPct val="120000"/>
              </a:lnSpc>
            </a:pPr>
            <a:r>
              <a:rPr lang="en-US" dirty="0"/>
              <a:t>2/28 – Initial EOY Submission (SD &amp; SSA files)</a:t>
            </a:r>
          </a:p>
          <a:p>
            <a:pPr>
              <a:lnSpc>
                <a:spcPct val="120000"/>
              </a:lnSpc>
            </a:pPr>
            <a:r>
              <a:rPr lang="en-US" b="1" dirty="0"/>
              <a:t>4/15 – Attendance Collection Opens</a:t>
            </a:r>
          </a:p>
          <a:p>
            <a:pPr>
              <a:lnSpc>
                <a:spcPct val="120000"/>
              </a:lnSpc>
            </a:pPr>
            <a:r>
              <a:rPr lang="en-US" b="1" dirty="0"/>
              <a:t>4/21 – EOY Level 1 Error Clearance Deadline</a:t>
            </a:r>
          </a:p>
          <a:p>
            <a:pPr>
              <a:lnSpc>
                <a:spcPct val="120000"/>
              </a:lnSpc>
            </a:pPr>
            <a:r>
              <a:rPr lang="en-US" b="1" dirty="0"/>
              <a:t>4/30 – Initial Attendance Error Clearance Deadline</a:t>
            </a:r>
          </a:p>
          <a:p>
            <a:pPr>
              <a:lnSpc>
                <a:spcPct val="120000"/>
              </a:lnSpc>
            </a:pPr>
            <a:r>
              <a:rPr lang="en-US" dirty="0"/>
              <a:t>6/16 – Final Level 2 Error Clearance Deadline</a:t>
            </a:r>
          </a:p>
          <a:p>
            <a:pPr>
              <a:lnSpc>
                <a:spcPct val="120000"/>
              </a:lnSpc>
            </a:pPr>
            <a:r>
              <a:rPr lang="en-US" b="1" dirty="0"/>
              <a:t>6/16 – Attendance Error Clearance Deadline</a:t>
            </a:r>
          </a:p>
          <a:p>
            <a:pPr>
              <a:lnSpc>
                <a:spcPct val="120000"/>
              </a:lnSpc>
            </a:pPr>
            <a:r>
              <a:rPr lang="en-US" dirty="0"/>
              <a:t>6/30 – CSI Closes Attendance Collection</a:t>
            </a:r>
          </a:p>
          <a:p>
            <a:endParaRPr lang="en-US" dirty="0"/>
          </a:p>
        </p:txBody>
      </p:sp>
      <p:sp>
        <p:nvSpPr>
          <p:cNvPr id="10" name="TextBox 9">
            <a:extLst>
              <a:ext uri="{FF2B5EF4-FFF2-40B4-BE49-F238E27FC236}">
                <a16:creationId xmlns:a16="http://schemas.microsoft.com/office/drawing/2014/main" id="{1F13F1DA-B13D-70E8-3CC8-32B574883722}"/>
              </a:ext>
            </a:extLst>
          </p:cNvPr>
          <p:cNvSpPr txBox="1"/>
          <p:nvPr/>
        </p:nvSpPr>
        <p:spPr>
          <a:xfrm>
            <a:off x="1421070" y="5378016"/>
            <a:ext cx="709261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rPr>
              <a:t>https://resources.csi.state.co.us/data-submissions/calendar/</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rPr>
              <a:t>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7"/>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sp>
        <p:nvSpPr>
          <p:cNvPr id="6" name="Slide Number Placeholder 2">
            <a:extLst>
              <a:ext uri="{FF2B5EF4-FFF2-40B4-BE49-F238E27FC236}">
                <a16:creationId xmlns:a16="http://schemas.microsoft.com/office/drawing/2014/main" id="{62402860-4AD7-4B31-825A-C7C9FB2DB47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dirty="0"/>
          </a:p>
        </p:txBody>
      </p:sp>
      <p:pic>
        <p:nvPicPr>
          <p:cNvPr id="17" name="Audio 16">
            <a:hlinkClick r:id="" action="ppaction://media"/>
            <a:extLst>
              <a:ext uri="{FF2B5EF4-FFF2-40B4-BE49-F238E27FC236}">
                <a16:creationId xmlns:a16="http://schemas.microsoft.com/office/drawing/2014/main" id="{41ECBD65-FC7B-4851-02D1-D9C8272B00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94834064"/>
      </p:ext>
    </p:extLst>
  </p:cSld>
  <p:clrMapOvr>
    <a:masterClrMapping/>
  </p:clrMapOvr>
  <mc:AlternateContent xmlns:mc="http://schemas.openxmlformats.org/markup-compatibility/2006" xmlns:p14="http://schemas.microsoft.com/office/powerpoint/2010/main">
    <mc:Choice Requires="p14">
      <p:transition spd="slow" p14:dur="2000" advTm="49624"/>
    </mc:Choice>
    <mc:Fallback xmlns="">
      <p:transition spd="slow" advTm="4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95853" y="214912"/>
            <a:ext cx="8752044" cy="994172"/>
          </a:xfrm>
        </p:spPr>
        <p:txBody>
          <a:bodyPr>
            <a:normAutofit/>
          </a:bodyPr>
          <a:lstStyle/>
          <a:p>
            <a:pPr algn="ctr"/>
            <a:r>
              <a:rPr lang="en-US" dirty="0"/>
              <a:t>Attendance Fields - SSA File</a:t>
            </a:r>
            <a:endParaRPr lang="en-US" sz="2200" dirty="0"/>
          </a:p>
        </p:txBody>
      </p:sp>
      <p:sp>
        <p:nvSpPr>
          <p:cNvPr id="5" name="TextBox 4">
            <a:extLst>
              <a:ext uri="{FF2B5EF4-FFF2-40B4-BE49-F238E27FC236}">
                <a16:creationId xmlns:a16="http://schemas.microsoft.com/office/drawing/2014/main" id="{1F6883E0-2615-B314-3884-866C3F90A1A3}"/>
              </a:ext>
              <a:ext uri="{C183D7F6-B498-43B3-948B-1728B52AA6E4}">
                <adec:decorative xmlns:adec="http://schemas.microsoft.com/office/drawing/2017/decorative" val="1"/>
              </a:ext>
            </a:extLst>
          </p:cNvPr>
          <p:cNvSpPr txBox="1"/>
          <p:nvPr/>
        </p:nvSpPr>
        <p:spPr>
          <a:xfrm>
            <a:off x="195853" y="921309"/>
            <a:ext cx="8766615" cy="523220"/>
          </a:xfrm>
          <a:prstGeom prst="rect">
            <a:avLst/>
          </a:prstGeom>
          <a:noFill/>
        </p:spPr>
        <p:txBody>
          <a:bodyPr wrap="square" rtlCol="0">
            <a:spAutoFit/>
          </a:bodyPr>
          <a:lstStyle/>
          <a:p>
            <a:r>
              <a:rPr lang="en-US" sz="2800" b="1" dirty="0"/>
              <a:t>CSI schools required to report attendance data on SSA file</a:t>
            </a:r>
          </a:p>
        </p:txBody>
      </p:sp>
      <p:sp>
        <p:nvSpPr>
          <p:cNvPr id="4" name="Content Placeholder 2">
            <a:extLst>
              <a:ext uri="{FF2B5EF4-FFF2-40B4-BE49-F238E27FC236}">
                <a16:creationId xmlns:a16="http://schemas.microsoft.com/office/drawing/2014/main" id="{483D8BCD-AFB2-B8C1-1FC0-8DCD715380C4}"/>
              </a:ext>
              <a:ext uri="{C183D7F6-B498-43B3-948B-1728B52AA6E4}">
                <adec:decorative xmlns:adec="http://schemas.microsoft.com/office/drawing/2017/decorative" val="1"/>
              </a:ext>
            </a:extLst>
          </p:cNvPr>
          <p:cNvSpPr>
            <a:spLocks noGrp="1"/>
          </p:cNvSpPr>
          <p:nvPr>
            <p:ph idx="1"/>
          </p:nvPr>
        </p:nvSpPr>
        <p:spPr>
          <a:xfrm>
            <a:off x="742112" y="1598929"/>
            <a:ext cx="8040297" cy="4608142"/>
          </a:xfrm>
        </p:spPr>
        <p:txBody>
          <a:bodyPr>
            <a:normAutofit fontScale="77500" lnSpcReduction="20000"/>
          </a:bodyPr>
          <a:lstStyle/>
          <a:p>
            <a:pPr marL="0" indent="0">
              <a:buNone/>
            </a:pPr>
            <a:r>
              <a:rPr lang="en-US" sz="3200" b="1" dirty="0"/>
              <a:t>Six attendance related fields:</a:t>
            </a:r>
          </a:p>
          <a:p>
            <a:pPr>
              <a:lnSpc>
                <a:spcPct val="120000"/>
              </a:lnSpc>
            </a:pPr>
            <a:r>
              <a:rPr lang="en-US" dirty="0"/>
              <a:t>Total Days Attended,</a:t>
            </a:r>
          </a:p>
          <a:p>
            <a:pPr>
              <a:lnSpc>
                <a:spcPct val="120000"/>
              </a:lnSpc>
            </a:pPr>
            <a:r>
              <a:rPr lang="en-US" dirty="0"/>
              <a:t>Total Days Excused,</a:t>
            </a:r>
          </a:p>
          <a:p>
            <a:pPr>
              <a:lnSpc>
                <a:spcPct val="120000"/>
              </a:lnSpc>
            </a:pPr>
            <a:r>
              <a:rPr lang="en-US" dirty="0"/>
              <a:t>Total Days Unexcused,</a:t>
            </a:r>
          </a:p>
          <a:p>
            <a:pPr>
              <a:lnSpc>
                <a:spcPct val="120000"/>
              </a:lnSpc>
            </a:pPr>
            <a:r>
              <a:rPr lang="en-US" dirty="0"/>
              <a:t>Total Possible Days (based on school calendars, not 365 days),</a:t>
            </a:r>
          </a:p>
          <a:p>
            <a:pPr>
              <a:lnSpc>
                <a:spcPct val="120000"/>
              </a:lnSpc>
            </a:pPr>
            <a:r>
              <a:rPr lang="en-US" dirty="0"/>
              <a:t>Habitually Truant Status,</a:t>
            </a:r>
          </a:p>
          <a:p>
            <a:pPr>
              <a:lnSpc>
                <a:spcPct val="120000"/>
              </a:lnSpc>
            </a:pPr>
            <a:r>
              <a:rPr lang="en-US" dirty="0"/>
              <a:t>Total Days Missed for Out of School Suspensions,</a:t>
            </a:r>
          </a:p>
          <a:p>
            <a:pPr>
              <a:lnSpc>
                <a:spcPct val="120000"/>
              </a:lnSpc>
            </a:pPr>
            <a:r>
              <a:rPr lang="en-US" b="1" dirty="0"/>
              <a:t>*New</a:t>
            </a:r>
            <a:r>
              <a:rPr lang="en-US" dirty="0"/>
              <a:t> - Abbreviated School Day Schedule Status, </a:t>
            </a:r>
          </a:p>
          <a:p>
            <a:pPr>
              <a:lnSpc>
                <a:spcPct val="120000"/>
              </a:lnSpc>
            </a:pPr>
            <a:r>
              <a:rPr lang="en-US" b="1" dirty="0"/>
              <a:t>*New </a:t>
            </a:r>
            <a:r>
              <a:rPr lang="en-US" dirty="0"/>
              <a:t>- Total Days on an Abbreviated School Day Schedule.</a:t>
            </a:r>
          </a:p>
        </p:txBody>
      </p:sp>
      <p:sp>
        <p:nvSpPr>
          <p:cNvPr id="6" name="Slide Number Placeholder 2">
            <a:extLst>
              <a:ext uri="{FF2B5EF4-FFF2-40B4-BE49-F238E27FC236}">
                <a16:creationId xmlns:a16="http://schemas.microsoft.com/office/drawing/2014/main" id="{62402860-4AD7-4B31-825A-C7C9FB2DB479}"/>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4</a:t>
            </a:fld>
            <a:endParaRPr lang="en" dirty="0"/>
          </a:p>
        </p:txBody>
      </p:sp>
      <p:sp>
        <p:nvSpPr>
          <p:cNvPr id="3" name="TextBox 2">
            <a:extLst>
              <a:ext uri="{FF2B5EF4-FFF2-40B4-BE49-F238E27FC236}">
                <a16:creationId xmlns:a16="http://schemas.microsoft.com/office/drawing/2014/main" id="{C034A586-395B-145A-57B1-998F5AA97270}"/>
              </a:ext>
              <a:ext uri="{C183D7F6-B498-43B3-948B-1728B52AA6E4}">
                <adec:decorative xmlns:adec="http://schemas.microsoft.com/office/drawing/2017/decorative" val="1"/>
              </a:ext>
            </a:extLst>
          </p:cNvPr>
          <p:cNvSpPr txBox="1"/>
          <p:nvPr/>
        </p:nvSpPr>
        <p:spPr>
          <a:xfrm>
            <a:off x="559416" y="6123668"/>
            <a:ext cx="8024917" cy="400110"/>
          </a:xfrm>
          <a:prstGeom prst="rect">
            <a:avLst/>
          </a:prstGeom>
          <a:noFill/>
        </p:spPr>
        <p:txBody>
          <a:bodyPr wrap="square" rtlCol="0">
            <a:spAutoFit/>
          </a:bodyPr>
          <a:lstStyle/>
          <a:p>
            <a:pPr algn="ctr"/>
            <a:r>
              <a:rPr lang="en-US" sz="2000" dirty="0"/>
              <a:t>Quick Reference Guides for Extracting an SSA File: </a:t>
            </a:r>
          </a:p>
        </p:txBody>
      </p:sp>
      <p:pic>
        <p:nvPicPr>
          <p:cNvPr id="8" name="Audio 7">
            <a:hlinkClick r:id="" action="ppaction://media"/>
            <a:extLst>
              <a:ext uri="{FF2B5EF4-FFF2-40B4-BE49-F238E27FC236}">
                <a16:creationId xmlns:a16="http://schemas.microsoft.com/office/drawing/2014/main" id="{FD38B360-8F09-E333-D5C1-8970AB0EC4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12" name="TextBox 11">
            <a:hlinkClick r:id="rId6"/>
            <a:extLst>
              <a:ext uri="{FF2B5EF4-FFF2-40B4-BE49-F238E27FC236}">
                <a16:creationId xmlns:a16="http://schemas.microsoft.com/office/drawing/2014/main" id="{E67733C6-B8A8-C411-14FA-6DCFFE954581}"/>
              </a:ext>
              <a:ext uri="{C183D7F6-B498-43B3-948B-1728B52AA6E4}">
                <adec:decorative xmlns:adec="http://schemas.microsoft.com/office/drawing/2017/decorative" val="1"/>
              </a:ext>
            </a:extLst>
          </p:cNvPr>
          <p:cNvSpPr txBox="1"/>
          <p:nvPr/>
        </p:nvSpPr>
        <p:spPr>
          <a:xfrm>
            <a:off x="1844208" y="6373939"/>
            <a:ext cx="5836104" cy="369332"/>
          </a:xfrm>
          <a:prstGeom prst="rect">
            <a:avLst/>
          </a:prstGeom>
          <a:noFill/>
        </p:spPr>
        <p:txBody>
          <a:bodyPr wrap="square">
            <a:spAutoFit/>
          </a:bodyPr>
          <a:lstStyle/>
          <a:p>
            <a:r>
              <a:rPr lang="en-US" u="sng" dirty="0">
                <a:solidFill>
                  <a:srgbClr val="0070C0"/>
                </a:solidFill>
                <a:hlinkClick r:id="rId7"/>
              </a:rPr>
              <a:t>https://resources.csi.state.co.us/data-submissions/eoy/</a:t>
            </a:r>
            <a:endParaRPr lang="en-US" u="sng" dirty="0">
              <a:solidFill>
                <a:srgbClr val="0070C0"/>
              </a:solidFill>
            </a:endParaRPr>
          </a:p>
        </p:txBody>
      </p:sp>
    </p:spTree>
    <p:extLst>
      <p:ext uri="{BB962C8B-B14F-4D97-AF65-F5344CB8AC3E}">
        <p14:creationId xmlns:p14="http://schemas.microsoft.com/office/powerpoint/2010/main" val="800460817"/>
      </p:ext>
    </p:extLst>
  </p:cSld>
  <p:clrMapOvr>
    <a:masterClrMapping/>
  </p:clrMapOvr>
  <mc:AlternateContent xmlns:mc="http://schemas.openxmlformats.org/markup-compatibility/2006" xmlns:p14="http://schemas.microsoft.com/office/powerpoint/2010/main">
    <mc:Choice Requires="p14">
      <p:transition spd="slow" p14:dur="2000" advTm="40552"/>
    </mc:Choice>
    <mc:Fallback xmlns="">
      <p:transition spd="slow" advTm="4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E60C54B1-6AA2-1F99-3561-0110C60EF3D6}"/>
            </a:ext>
          </a:extLst>
        </p:cNvPr>
        <p:cNvGrpSpPr/>
        <p:nvPr/>
      </p:nvGrpSpPr>
      <p:grpSpPr>
        <a:xfrm>
          <a:off x="0" y="0"/>
          <a:ext cx="0" cy="0"/>
          <a:chOff x="0" y="0"/>
          <a:chExt cx="0" cy="0"/>
        </a:xfrm>
      </p:grpSpPr>
      <p:sp>
        <p:nvSpPr>
          <p:cNvPr id="111" name="Shape 111">
            <a:extLst>
              <a:ext uri="{FF2B5EF4-FFF2-40B4-BE49-F238E27FC236}">
                <a16:creationId xmlns:a16="http://schemas.microsoft.com/office/drawing/2014/main" id="{6D992788-EA23-E1C9-1744-0865F331AF78}"/>
              </a:ext>
              <a:ext uri="{C183D7F6-B498-43B3-948B-1728B52AA6E4}">
                <adec:decorative xmlns:adec="http://schemas.microsoft.com/office/drawing/2017/decorative" val="1"/>
              </a:ext>
            </a:extLst>
          </p:cNvPr>
          <p:cNvSpPr txBox="1">
            <a:spLocks noGrp="1"/>
          </p:cNvSpPr>
          <p:nvPr>
            <p:ph type="ctrTitle"/>
          </p:nvPr>
        </p:nvSpPr>
        <p:spPr>
          <a:xfrm>
            <a:off x="1733550" y="2464247"/>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New This Year</a:t>
            </a:r>
            <a:r>
              <a:rPr lang="en-US" sz="800" dirty="0">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B6915C7B-D0F5-116D-546D-B8BD315095FD}"/>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a:t>
            </a:fld>
            <a:endParaRPr lang="en" dirty="0"/>
          </a:p>
        </p:txBody>
      </p:sp>
      <p:pic>
        <p:nvPicPr>
          <p:cNvPr id="10" name="Audio 9">
            <a:hlinkClick r:id="" action="ppaction://media"/>
            <a:extLst>
              <a:ext uri="{FF2B5EF4-FFF2-40B4-BE49-F238E27FC236}">
                <a16:creationId xmlns:a16="http://schemas.microsoft.com/office/drawing/2014/main" id="{A5286A28-7AEB-32CA-551E-2F6F0EF2664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73593608"/>
      </p:ext>
    </p:extLst>
  </p:cSld>
  <p:clrMapOvr>
    <a:masterClrMapping/>
  </p:clrMapOvr>
  <mc:AlternateContent xmlns:mc="http://schemas.openxmlformats.org/markup-compatibility/2006" xmlns:p14="http://schemas.microsoft.com/office/powerpoint/2010/main">
    <mc:Choice Requires="p14">
      <p:transition spd="slow" p14:dur="2000" advTm="1792"/>
    </mc:Choice>
    <mc:Fallback xmlns="">
      <p:transition spd="slow" advTm="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08"/>
            <a:ext cx="7886700" cy="1207300"/>
          </a:xfrm>
        </p:spPr>
        <p:txBody>
          <a:bodyPr/>
          <a:lstStyle/>
          <a:p>
            <a:pPr algn="ctr"/>
            <a:r>
              <a:rPr lang="en-US" dirty="0"/>
              <a:t>New This Year</a:t>
            </a:r>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628651" y="1086617"/>
            <a:ext cx="8191499" cy="4247317"/>
          </a:xfrm>
          <a:prstGeom prst="rect">
            <a:avLst/>
          </a:prstGeom>
          <a:noFill/>
        </p:spPr>
        <p:txBody>
          <a:bodyPr wrap="square" rtlCol="0">
            <a:spAutoFit/>
          </a:bodyPr>
          <a:lstStyle/>
          <a:p>
            <a:r>
              <a:rPr lang="en-US" sz="3000" dirty="0"/>
              <a:t>HB 24-1063 – Addresses Abbreviated School Days</a:t>
            </a:r>
          </a:p>
          <a:p>
            <a:pPr marL="285750" indent="-285750">
              <a:buFont typeface="Arial" panose="020B0604020202020204" pitchFamily="34" charset="0"/>
              <a:buChar char="•"/>
            </a:pPr>
            <a:r>
              <a:rPr lang="en-US" sz="3000" dirty="0"/>
              <a:t>Two new Fields on the SSA file:</a:t>
            </a:r>
          </a:p>
          <a:p>
            <a:pPr marL="742950" lvl="1" indent="-285750">
              <a:buFont typeface="Arial" panose="020B0604020202020204" pitchFamily="34" charset="0"/>
              <a:buChar char="•"/>
            </a:pPr>
            <a:r>
              <a:rPr lang="en-US" sz="3000" dirty="0"/>
              <a:t>Abbreviated School Day Schedule Status</a:t>
            </a:r>
          </a:p>
          <a:p>
            <a:pPr marL="742950" lvl="1" indent="-285750">
              <a:buFont typeface="Arial" panose="020B0604020202020204" pitchFamily="34" charset="0"/>
              <a:buChar char="•"/>
            </a:pPr>
            <a:r>
              <a:rPr lang="en-US" sz="3000" dirty="0"/>
              <a:t>Total Days on an Abbreviated School Day Schedule</a:t>
            </a:r>
          </a:p>
          <a:p>
            <a:pPr marL="285750" lvl="1" indent="-285750">
              <a:buFont typeface="Arial" panose="020B0604020202020204" pitchFamily="34" charset="0"/>
              <a:buChar char="•"/>
            </a:pPr>
            <a:r>
              <a:rPr lang="en-US" sz="3000" dirty="0"/>
              <a:t>Data Contacts will update data in their SIS as needed </a:t>
            </a:r>
          </a:p>
          <a:p>
            <a:pPr marL="285750" lvl="1" indent="-285750">
              <a:buFont typeface="Arial" panose="020B0604020202020204" pitchFamily="34" charset="0"/>
              <a:buChar char="•"/>
            </a:pPr>
            <a:r>
              <a:rPr lang="en-US" sz="3000" dirty="0"/>
              <a:t>Work closely with 504 and SPED Leads for data accuracy</a:t>
            </a:r>
          </a:p>
        </p:txBody>
      </p:sp>
      <p:pic>
        <p:nvPicPr>
          <p:cNvPr id="33" name="Audio 32">
            <a:hlinkClick r:id="" action="ppaction://media"/>
            <a:extLst>
              <a:ext uri="{FF2B5EF4-FFF2-40B4-BE49-F238E27FC236}">
                <a16:creationId xmlns:a16="http://schemas.microsoft.com/office/drawing/2014/main" id="{BA2F0170-BD78-1E3B-8BA1-EA642C3AE8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73090395"/>
      </p:ext>
    </p:extLst>
  </p:cSld>
  <p:clrMapOvr>
    <a:masterClrMapping/>
  </p:clrMapOvr>
  <mc:AlternateContent xmlns:mc="http://schemas.openxmlformats.org/markup-compatibility/2006" xmlns:p14="http://schemas.microsoft.com/office/powerpoint/2010/main">
    <mc:Choice Requires="p14">
      <p:transition spd="slow" p14:dur="2000" advTm="46324"/>
    </mc:Choice>
    <mc:Fallback xmlns="">
      <p:transition spd="slow" advTm="4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08"/>
            <a:ext cx="7886700" cy="1207300"/>
          </a:xfrm>
        </p:spPr>
        <p:txBody>
          <a:bodyPr>
            <a:normAutofit/>
          </a:bodyPr>
          <a:lstStyle/>
          <a:p>
            <a:pPr algn="ctr"/>
            <a:r>
              <a:rPr lang="en-US" dirty="0"/>
              <a:t>What is HB 24-1063? </a:t>
            </a:r>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1088392" y="1057786"/>
            <a:ext cx="7304981" cy="5262979"/>
          </a:xfrm>
          <a:prstGeom prst="rect">
            <a:avLst/>
          </a:prstGeom>
          <a:noFill/>
        </p:spPr>
        <p:txBody>
          <a:bodyPr wrap="square" rtlCol="0">
            <a:spAutoFit/>
          </a:bodyPr>
          <a:lstStyle/>
          <a:p>
            <a:r>
              <a:rPr lang="en-US" sz="2400" dirty="0"/>
              <a:t>Clarifies what constitutes an Abbreviated School Day Schedule:</a:t>
            </a:r>
          </a:p>
          <a:p>
            <a:pPr marL="1257300" lvl="2" indent="-342900">
              <a:buFont typeface="Arial" panose="020B0604020202020204" pitchFamily="34" charset="0"/>
              <a:buChar char="•"/>
            </a:pPr>
            <a:r>
              <a:rPr lang="en-US" sz="2200" dirty="0"/>
              <a:t>Describes the effects of placing students with disabilities on Abbreviated School Day Schedules</a:t>
            </a:r>
          </a:p>
          <a:p>
            <a:pPr marL="1257300" lvl="2" indent="-342900">
              <a:buFont typeface="Arial" panose="020B0604020202020204" pitchFamily="34" charset="0"/>
              <a:buChar char="•"/>
            </a:pPr>
            <a:r>
              <a:rPr lang="en-US" sz="2200" dirty="0"/>
              <a:t>Reinforces current legal requirements that require school personnel to conduct IEP or 504 meetings </a:t>
            </a:r>
            <a:r>
              <a:rPr lang="en-US" sz="2200" b="1" i="1" dirty="0"/>
              <a:t>PRIOR</a:t>
            </a:r>
            <a:r>
              <a:rPr lang="en-US" sz="2200" dirty="0"/>
              <a:t> to placing students with disabilities on an Abbreviate School Day Schedule</a:t>
            </a:r>
          </a:p>
          <a:p>
            <a:pPr marL="1257300" lvl="2" indent="-342900">
              <a:buFont typeface="Arial" panose="020B0604020202020204" pitchFamily="34" charset="0"/>
              <a:buChar char="•"/>
            </a:pPr>
            <a:endParaRPr lang="en-US" sz="2000" dirty="0"/>
          </a:p>
          <a:p>
            <a:r>
              <a:rPr lang="en-US" sz="2400" dirty="0"/>
              <a:t>HB24-1063 includes components impacting more than one data collection:</a:t>
            </a:r>
            <a:endParaRPr lang="en-US" sz="2200" dirty="0"/>
          </a:p>
          <a:p>
            <a:pPr marL="1371600" lvl="2" indent="-457200">
              <a:buFont typeface="Arial" panose="020B0604020202020204" pitchFamily="34" charset="0"/>
              <a:buChar char="•"/>
            </a:pPr>
            <a:r>
              <a:rPr lang="en-US" sz="2200" dirty="0"/>
              <a:t>EOY / Attendance Collection (EOY SSA File)</a:t>
            </a:r>
          </a:p>
          <a:p>
            <a:pPr marL="1371600" lvl="2" indent="-457200">
              <a:buFont typeface="Arial" panose="020B0604020202020204" pitchFamily="34" charset="0"/>
              <a:buChar char="•"/>
            </a:pPr>
            <a:r>
              <a:rPr lang="en-US" sz="2200" dirty="0"/>
              <a:t>Instructional Days and Hours (New Collection)</a:t>
            </a:r>
          </a:p>
          <a:p>
            <a:pPr marL="1371600" lvl="2" indent="-457200">
              <a:buFont typeface="Arial" panose="020B0604020202020204" pitchFamily="34" charset="0"/>
              <a:buChar char="•"/>
            </a:pPr>
            <a:r>
              <a:rPr lang="en-US" sz="2200" dirty="0"/>
              <a:t>Discipline Reporting (Discipline Actions)</a:t>
            </a:r>
          </a:p>
          <a:p>
            <a:pPr lvl="2"/>
            <a:endParaRPr lang="en-US" sz="2200" dirty="0"/>
          </a:p>
        </p:txBody>
      </p:sp>
      <p:pic>
        <p:nvPicPr>
          <p:cNvPr id="22" name="Audio 21">
            <a:hlinkClick r:id="" action="ppaction://media"/>
            <a:extLst>
              <a:ext uri="{FF2B5EF4-FFF2-40B4-BE49-F238E27FC236}">
                <a16:creationId xmlns:a16="http://schemas.microsoft.com/office/drawing/2014/main" id="{1BE970A9-AA64-16FB-5C07-8B2765BA22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89664723"/>
      </p:ext>
    </p:extLst>
  </p:cSld>
  <p:clrMapOvr>
    <a:masterClrMapping/>
  </p:clrMapOvr>
  <mc:AlternateContent xmlns:mc="http://schemas.openxmlformats.org/markup-compatibility/2006" xmlns:p14="http://schemas.microsoft.com/office/powerpoint/2010/main">
    <mc:Choice Requires="p14">
      <p:transition spd="slow" p14:dur="2000" advTm="34601"/>
    </mc:Choice>
    <mc:Fallback xmlns="">
      <p:transition spd="slow" advTm="3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1" y="100208"/>
            <a:ext cx="8191499" cy="1207300"/>
          </a:xfrm>
        </p:spPr>
        <p:txBody>
          <a:bodyPr>
            <a:normAutofit fontScale="90000"/>
          </a:bodyPr>
          <a:lstStyle/>
          <a:p>
            <a:pPr algn="ctr"/>
            <a:r>
              <a:rPr lang="en-US" dirty="0"/>
              <a:t>HB 24-1063 - </a:t>
            </a:r>
            <a:r>
              <a:rPr lang="en-US" spc="305" dirty="0"/>
              <a:t>Permissible</a:t>
            </a:r>
            <a:r>
              <a:rPr lang="en-US" spc="190" dirty="0"/>
              <a:t> </a:t>
            </a:r>
            <a:r>
              <a:rPr lang="en-US" spc="325" dirty="0"/>
              <a:t>Uses</a:t>
            </a:r>
            <a:endParaRPr lang="en-US" dirty="0"/>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750570" y="1098809"/>
            <a:ext cx="8191499" cy="5355312"/>
          </a:xfrm>
          <a:prstGeom prst="rect">
            <a:avLst/>
          </a:prstGeom>
          <a:noFill/>
        </p:spPr>
        <p:txBody>
          <a:bodyPr wrap="square" rtlCol="0">
            <a:spAutoFit/>
          </a:bodyPr>
          <a:lstStyle/>
          <a:p>
            <a:r>
              <a:rPr lang="en-US" sz="3000" dirty="0"/>
              <a:t>Abbreviated School Day Schedules:</a:t>
            </a:r>
          </a:p>
          <a:p>
            <a:pPr marL="457200" indent="-457200">
              <a:buFont typeface="Arial" panose="020B0604020202020204" pitchFamily="34" charset="0"/>
              <a:buChar char="•"/>
            </a:pPr>
            <a:r>
              <a:rPr lang="en-US" sz="2600" dirty="0"/>
              <a:t>Can only be determined by an IEP or 504 Team.</a:t>
            </a:r>
          </a:p>
          <a:p>
            <a:pPr marL="457200" indent="-457200">
              <a:buFont typeface="Arial" panose="020B0604020202020204" pitchFamily="34" charset="0"/>
              <a:buChar char="•"/>
            </a:pPr>
            <a:r>
              <a:rPr lang="en-US" sz="2600" dirty="0"/>
              <a:t>For students who would not benefit from a full-time schedule.</a:t>
            </a:r>
          </a:p>
          <a:p>
            <a:pPr marL="457200" indent="-457200">
              <a:buFont typeface="Arial" panose="020B0604020202020204" pitchFamily="34" charset="0"/>
              <a:buChar char="•"/>
            </a:pPr>
            <a:r>
              <a:rPr lang="en-US" sz="2600" dirty="0"/>
              <a:t>Are based on individualized student needs.</a:t>
            </a:r>
          </a:p>
          <a:p>
            <a:pPr marL="457200" indent="-457200">
              <a:buFont typeface="Arial" panose="020B0604020202020204" pitchFamily="34" charset="0"/>
              <a:buChar char="•"/>
            </a:pPr>
            <a:r>
              <a:rPr lang="en-US" sz="2600" dirty="0"/>
              <a:t>Requires documentation, parent input, and regular review.</a:t>
            </a:r>
          </a:p>
          <a:p>
            <a:pPr marL="457200" indent="-457200">
              <a:buFont typeface="Arial" panose="020B0604020202020204" pitchFamily="34" charset="0"/>
              <a:buChar char="•"/>
            </a:pPr>
            <a:r>
              <a:rPr lang="en-US" sz="2600" dirty="0"/>
              <a:t>Requires tracking and state reporting.</a:t>
            </a:r>
          </a:p>
          <a:p>
            <a:pPr marL="457200" indent="-457200">
              <a:buFont typeface="Arial" panose="020B0604020202020204" pitchFamily="34" charset="0"/>
              <a:buChar char="•"/>
            </a:pPr>
            <a:r>
              <a:rPr lang="en-US" sz="2600" dirty="0"/>
              <a:t>May not be classified as truant or chronically absent.</a:t>
            </a:r>
          </a:p>
          <a:p>
            <a:pPr marL="457200" indent="-457200">
              <a:buFont typeface="Arial" panose="020B0604020202020204" pitchFamily="34" charset="0"/>
              <a:buChar char="•"/>
            </a:pPr>
            <a:r>
              <a:rPr lang="en-US" sz="2600" dirty="0"/>
              <a:t>Cannot be used for disciplinary reasons.</a:t>
            </a:r>
          </a:p>
          <a:p>
            <a:pPr marL="457200" indent="-457200">
              <a:buFont typeface="Arial" panose="020B0604020202020204" pitchFamily="34" charset="0"/>
              <a:buChar char="•"/>
            </a:pPr>
            <a:r>
              <a:rPr lang="en-US" sz="2600" dirty="0"/>
              <a:t>Cannot be Parent-initiated to pick up or drop off outside of the set school schedule including for illnesses or to attend outside therapies.</a:t>
            </a:r>
          </a:p>
        </p:txBody>
      </p:sp>
      <p:pic>
        <p:nvPicPr>
          <p:cNvPr id="11" name="Audio 10">
            <a:hlinkClick r:id="" action="ppaction://media"/>
            <a:extLst>
              <a:ext uri="{FF2B5EF4-FFF2-40B4-BE49-F238E27FC236}">
                <a16:creationId xmlns:a16="http://schemas.microsoft.com/office/drawing/2014/main" id="{06A5AC95-6240-0C51-7AB6-8B6A370CA0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46742605"/>
      </p:ext>
    </p:extLst>
  </p:cSld>
  <p:clrMapOvr>
    <a:masterClrMapping/>
  </p:clrMapOvr>
  <mc:AlternateContent xmlns:mc="http://schemas.openxmlformats.org/markup-compatibility/2006" xmlns:p14="http://schemas.microsoft.com/office/powerpoint/2010/main">
    <mc:Choice Requires="p14">
      <p:transition spd="slow" p14:dur="2000" advTm="53587"/>
    </mc:Choice>
    <mc:Fallback xmlns="">
      <p:transition spd="slow" advTm="53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08"/>
            <a:ext cx="7886700" cy="1207300"/>
          </a:xfrm>
        </p:spPr>
        <p:txBody>
          <a:bodyPr>
            <a:normAutofit/>
          </a:bodyPr>
          <a:lstStyle/>
          <a:p>
            <a:pPr algn="ctr"/>
            <a:r>
              <a:rPr lang="en-US" dirty="0"/>
              <a:t>HB 24-1063 - Data Reporting</a:t>
            </a:r>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9</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868935" y="1107594"/>
            <a:ext cx="7886700" cy="2677656"/>
          </a:xfrm>
          <a:prstGeom prst="rect">
            <a:avLst/>
          </a:prstGeom>
          <a:noFill/>
        </p:spPr>
        <p:txBody>
          <a:bodyPr wrap="square" rtlCol="0">
            <a:spAutoFit/>
          </a:bodyPr>
          <a:lstStyle/>
          <a:p>
            <a:r>
              <a:rPr lang="en-US" sz="3200" dirty="0"/>
              <a:t>Data Contacts should update this information in the SIS.</a:t>
            </a:r>
          </a:p>
          <a:p>
            <a:pPr marL="800100" lvl="1" indent="-342900">
              <a:buFont typeface="Arial" panose="020B0604020202020204" pitchFamily="34" charset="0"/>
              <a:buChar char="•"/>
            </a:pPr>
            <a:r>
              <a:rPr lang="en-US" sz="2400" dirty="0"/>
              <a:t>Infinite Campus – Student’s Enrollment Page</a:t>
            </a:r>
          </a:p>
          <a:p>
            <a:pPr marL="800100" lvl="1" indent="-342900">
              <a:buFont typeface="Arial" panose="020B0604020202020204" pitchFamily="34" charset="0"/>
              <a:buChar char="•"/>
            </a:pPr>
            <a:r>
              <a:rPr lang="en-US" sz="2400" dirty="0"/>
              <a:t>PowerSchool – Student’s Enrollment Page</a:t>
            </a:r>
          </a:p>
          <a:p>
            <a:pPr marL="800100" lvl="1" indent="-342900">
              <a:buFont typeface="Arial" panose="020B0604020202020204" pitchFamily="34" charset="0"/>
              <a:buChar char="•"/>
            </a:pPr>
            <a:r>
              <a:rPr lang="en-US" sz="2200" dirty="0"/>
              <a:t>ALMA - </a:t>
            </a:r>
            <a:r>
              <a:rPr lang="en-US" sz="2400" dirty="0"/>
              <a:t>Student’s Bio&gt;Additional Fields </a:t>
            </a:r>
            <a:endParaRPr lang="en-US" sz="2200" dirty="0"/>
          </a:p>
          <a:p>
            <a:endParaRPr lang="en-US" sz="3200" dirty="0"/>
          </a:p>
        </p:txBody>
      </p:sp>
      <p:pic>
        <p:nvPicPr>
          <p:cNvPr id="8" name="Audio 7">
            <a:hlinkClick r:id="" action="ppaction://media"/>
            <a:extLst>
              <a:ext uri="{FF2B5EF4-FFF2-40B4-BE49-F238E27FC236}">
                <a16:creationId xmlns:a16="http://schemas.microsoft.com/office/drawing/2014/main" id="{4A6F8B3C-14AC-B21C-955A-CD4D6B6A32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28" name="TextBox 27">
            <a:hlinkClick r:id="rId6"/>
            <a:extLst>
              <a:ext uri="{FF2B5EF4-FFF2-40B4-BE49-F238E27FC236}">
                <a16:creationId xmlns:a16="http://schemas.microsoft.com/office/drawing/2014/main" id="{21DB7AFC-9428-9355-7A72-82252F91B8FD}"/>
              </a:ext>
              <a:ext uri="{C183D7F6-B498-43B3-948B-1728B52AA6E4}">
                <adec:decorative xmlns:adec="http://schemas.microsoft.com/office/drawing/2017/decorative" val="1"/>
              </a:ext>
            </a:extLst>
          </p:cNvPr>
          <p:cNvSpPr txBox="1"/>
          <p:nvPr/>
        </p:nvSpPr>
        <p:spPr>
          <a:xfrm>
            <a:off x="1844209" y="6262992"/>
            <a:ext cx="5836104" cy="369332"/>
          </a:xfrm>
          <a:prstGeom prst="rect">
            <a:avLst/>
          </a:prstGeom>
          <a:noFill/>
        </p:spPr>
        <p:txBody>
          <a:bodyPr wrap="square">
            <a:spAutoFit/>
          </a:bodyPr>
          <a:lstStyle/>
          <a:p>
            <a:r>
              <a:rPr lang="en-US" u="sng" dirty="0">
                <a:solidFill>
                  <a:srgbClr val="0070C0"/>
                </a:solidFill>
                <a:hlinkClick r:id="rId7"/>
              </a:rPr>
              <a:t>https://resources.csi.state.co.us/data-submissions/eoy/</a:t>
            </a:r>
            <a:endParaRPr lang="en-US" u="sng" dirty="0">
              <a:solidFill>
                <a:srgbClr val="0070C0"/>
              </a:solidFill>
            </a:endParaRPr>
          </a:p>
        </p:txBody>
      </p:sp>
      <p:pic>
        <p:nvPicPr>
          <p:cNvPr id="29" name="Picture 28">
            <a:extLst>
              <a:ext uri="{FF2B5EF4-FFF2-40B4-BE49-F238E27FC236}">
                <a16:creationId xmlns:a16="http://schemas.microsoft.com/office/drawing/2014/main" id="{C8D3D00A-8737-CBA1-9E56-2DF5B3CA3FFA}"/>
              </a:ext>
              <a:ext uri="{C183D7F6-B498-43B3-948B-1728B52AA6E4}">
                <adec:decorative xmlns:adec="http://schemas.microsoft.com/office/drawing/2017/decorative" val="1"/>
              </a:ext>
            </a:extLst>
          </p:cNvPr>
          <p:cNvPicPr>
            <a:picLocks noChangeAspect="1"/>
          </p:cNvPicPr>
          <p:nvPr/>
        </p:nvPicPr>
        <p:blipFill>
          <a:blip r:embed="rId8"/>
          <a:srcRect l="2707" t="44447" r="22266"/>
          <a:stretch>
            <a:fillRect/>
          </a:stretch>
        </p:blipFill>
        <p:spPr>
          <a:xfrm>
            <a:off x="2092410" y="3427147"/>
            <a:ext cx="4958927" cy="2835845"/>
          </a:xfrm>
          <a:prstGeom prst="rect">
            <a:avLst/>
          </a:prstGeom>
          <a:ln w="12700">
            <a:solidFill>
              <a:schemeClr val="tx1"/>
            </a:solidFill>
          </a:ln>
        </p:spPr>
      </p:pic>
    </p:spTree>
    <p:extLst>
      <p:ext uri="{BB962C8B-B14F-4D97-AF65-F5344CB8AC3E}">
        <p14:creationId xmlns:p14="http://schemas.microsoft.com/office/powerpoint/2010/main" val="672646114"/>
      </p:ext>
    </p:extLst>
  </p:cSld>
  <p:clrMapOvr>
    <a:masterClrMapping/>
  </p:clrMapOvr>
  <mc:AlternateContent xmlns:mc="http://schemas.openxmlformats.org/markup-compatibility/2006" xmlns:p14="http://schemas.microsoft.com/office/powerpoint/2010/main">
    <mc:Choice Requires="p14">
      <p:transition spd="slow" p14:dur="2000" advTm="34438"/>
    </mc:Choice>
    <mc:Fallback xmlns="">
      <p:transition spd="slow" advTm="3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9284</TotalTime>
  <Words>2155</Words>
  <Application>Microsoft Office PowerPoint</Application>
  <PresentationFormat>On-screen Show (4:3)</PresentationFormat>
  <Paragraphs>206</Paragraphs>
  <Slides>16</Slides>
  <Notes>16</Notes>
  <HiddenSlides>0</HiddenSlides>
  <MMClips>16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End of Year Attendance Collection -  New This Year</vt:lpstr>
      <vt:lpstr>Attendance Fields</vt:lpstr>
      <vt:lpstr>Attendance Submission Deadlines</vt:lpstr>
      <vt:lpstr>Attendance Fields - SSA File</vt:lpstr>
      <vt:lpstr>New This Year.</vt:lpstr>
      <vt:lpstr>New This Year</vt:lpstr>
      <vt:lpstr>What is HB 24-1063? </vt:lpstr>
      <vt:lpstr>HB 24-1063 - Permissible Uses</vt:lpstr>
      <vt:lpstr>HB 24-1063 - Data Reporting</vt:lpstr>
      <vt:lpstr>HB 24-1063 - Data Reporting Abbreviated School Day Schedule Status</vt:lpstr>
      <vt:lpstr>HB 24-1063 - Data Reporting Total Days on an Abbreviated School Day Schedule</vt:lpstr>
      <vt:lpstr>HB 24-1063 – Teamwork</vt:lpstr>
      <vt:lpstr>SIS Tips</vt:lpstr>
      <vt:lpstr>Important Tips</vt:lpstr>
      <vt:lpstr>Other Tips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Rogers, Jessica</dc:creator>
  <cp:lastModifiedBy>Trammell, Cherish</cp:lastModifiedBy>
  <cp:revision>197</cp:revision>
  <dcterms:created xsi:type="dcterms:W3CDTF">2020-02-19T17:05:42Z</dcterms:created>
  <dcterms:modified xsi:type="dcterms:W3CDTF">2026-01-22T15:52:03Z</dcterms:modified>
</cp:coreProperties>
</file>