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Lst>
  <p:notesMasterIdLst>
    <p:notesMasterId r:id="rId20"/>
  </p:notesMasterIdLst>
  <p:handoutMasterIdLst>
    <p:handoutMasterId r:id="rId21"/>
  </p:handoutMasterIdLst>
  <p:sldIdLst>
    <p:sldId id="767" r:id="rId2"/>
    <p:sldId id="418" r:id="rId3"/>
    <p:sldId id="748" r:id="rId4"/>
    <p:sldId id="842" r:id="rId5"/>
    <p:sldId id="769" r:id="rId6"/>
    <p:sldId id="776" r:id="rId7"/>
    <p:sldId id="843" r:id="rId8"/>
    <p:sldId id="770" r:id="rId9"/>
    <p:sldId id="840" r:id="rId10"/>
    <p:sldId id="841" r:id="rId11"/>
    <p:sldId id="814" r:id="rId12"/>
    <p:sldId id="808" r:id="rId13"/>
    <p:sldId id="837" r:id="rId14"/>
    <p:sldId id="831" r:id="rId15"/>
    <p:sldId id="839" r:id="rId16"/>
    <p:sldId id="818" r:id="rId17"/>
    <p:sldId id="819" r:id="rId18"/>
    <p:sldId id="830" r:id="rId19"/>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63357AA-BC66-849B-3A6C-CDCD429DE11F}" name="Trammell, Cherish" initials="CT" userId="S::Trammell_c@cde.state.co.us::330cb145-6412-4a04-a27c-e71638fadb0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Dinnen, Janet" initials="DJ" lastIdx="20" clrIdx="0"/>
  <p:cmAuthor id="1" name="Pencak, Brent" initials="BP" lastIdx="1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0000"/>
    <a:srgbClr val="F01C49"/>
    <a:srgbClr val="FF4747"/>
    <a:srgbClr val="63CBC6"/>
    <a:srgbClr val="FF3737"/>
    <a:srgbClr val="09C4CD"/>
    <a:srgbClr val="FF1515"/>
    <a:srgbClr val="AFDADB"/>
    <a:srgbClr val="63B7B9"/>
    <a:srgbClr val="387A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58774" autoAdjust="0"/>
  </p:normalViewPr>
  <p:slideViewPr>
    <p:cSldViewPr>
      <p:cViewPr varScale="1">
        <p:scale>
          <a:sx n="45" d="100"/>
          <a:sy n="45" d="100"/>
        </p:scale>
        <p:origin x="2148" y="6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p:cViewPr varScale="1">
        <p:scale>
          <a:sx n="76" d="100"/>
          <a:sy n="76" d="100"/>
        </p:scale>
        <p:origin x="2880" y="6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 Id="rId27"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656" tIns="48328" rIns="96656" bIns="48328" rtlCol="0"/>
          <a:lstStyle>
            <a:lvl1pPr algn="l">
              <a:defRPr sz="1200"/>
            </a:lvl1pPr>
          </a:lstStyle>
          <a:p>
            <a:endParaRPr lang="en-US"/>
          </a:p>
        </p:txBody>
      </p:sp>
      <p:sp>
        <p:nvSpPr>
          <p:cNvPr id="3" name="Date Placeholder 2"/>
          <p:cNvSpPr>
            <a:spLocks noGrp="1"/>
          </p:cNvSpPr>
          <p:nvPr>
            <p:ph type="dt" sz="quarter" idx="1"/>
          </p:nvPr>
        </p:nvSpPr>
        <p:spPr>
          <a:xfrm>
            <a:off x="4143588" y="1"/>
            <a:ext cx="3169920" cy="480060"/>
          </a:xfrm>
          <a:prstGeom prst="rect">
            <a:avLst/>
          </a:prstGeom>
        </p:spPr>
        <p:txBody>
          <a:bodyPr vert="horz" lIns="96656" tIns="48328" rIns="96656" bIns="48328" rtlCol="0"/>
          <a:lstStyle>
            <a:lvl1pPr algn="r">
              <a:defRPr sz="1200"/>
            </a:lvl1pPr>
          </a:lstStyle>
          <a:p>
            <a:fld id="{7990BC59-3230-41B4-862B-E7BB3489BD47}" type="datetimeFigureOut">
              <a:rPr lang="en-US" smtClean="0"/>
              <a:t>1/6/2026</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56" tIns="48328" rIns="96656" bIns="48328" rtlCol="0" anchor="b"/>
          <a:lstStyle>
            <a:lvl1pPr algn="l">
              <a:defRPr sz="1200"/>
            </a:lvl1pPr>
          </a:lstStyle>
          <a:p>
            <a:endParaRPr lang="en-US"/>
          </a:p>
        </p:txBody>
      </p:sp>
      <p:sp>
        <p:nvSpPr>
          <p:cNvPr id="5" name="Slide Number Placeholder 4"/>
          <p:cNvSpPr>
            <a:spLocks noGrp="1"/>
          </p:cNvSpPr>
          <p:nvPr>
            <p:ph type="sldNum" sz="quarter" idx="3"/>
          </p:nvPr>
        </p:nvSpPr>
        <p:spPr>
          <a:xfrm>
            <a:off x="4143588" y="9119474"/>
            <a:ext cx="3169920" cy="480060"/>
          </a:xfrm>
          <a:prstGeom prst="rect">
            <a:avLst/>
          </a:prstGeom>
        </p:spPr>
        <p:txBody>
          <a:bodyPr vert="horz" lIns="96656" tIns="48328" rIns="96656" bIns="48328" rtlCol="0" anchor="b"/>
          <a:lstStyle>
            <a:lvl1pPr algn="r">
              <a:defRPr sz="1200"/>
            </a:lvl1pPr>
          </a:lstStyle>
          <a:p>
            <a:fld id="{2E2ABBEC-77E1-4C66-A9BE-D12057723F44}" type="slidenum">
              <a:rPr lang="en-US" smtClean="0"/>
              <a:t>‹#›</a:t>
            </a:fld>
            <a:endParaRPr lang="en-US"/>
          </a:p>
        </p:txBody>
      </p:sp>
    </p:spTree>
    <p:extLst>
      <p:ext uri="{BB962C8B-B14F-4D97-AF65-F5344CB8AC3E}">
        <p14:creationId xmlns:p14="http://schemas.microsoft.com/office/powerpoint/2010/main" val="11267168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656" tIns="48328" rIns="96656" bIns="48328" rtlCol="0"/>
          <a:lstStyle>
            <a:lvl1pPr algn="l">
              <a:defRPr sz="1200"/>
            </a:lvl1pPr>
          </a:lstStyle>
          <a:p>
            <a:endParaRPr lang="en-US"/>
          </a:p>
        </p:txBody>
      </p:sp>
      <p:sp>
        <p:nvSpPr>
          <p:cNvPr id="3" name="Date Placeholder 2"/>
          <p:cNvSpPr>
            <a:spLocks noGrp="1"/>
          </p:cNvSpPr>
          <p:nvPr>
            <p:ph type="dt" idx="1"/>
          </p:nvPr>
        </p:nvSpPr>
        <p:spPr>
          <a:xfrm>
            <a:off x="4143588" y="1"/>
            <a:ext cx="3169920" cy="480060"/>
          </a:xfrm>
          <a:prstGeom prst="rect">
            <a:avLst/>
          </a:prstGeom>
        </p:spPr>
        <p:txBody>
          <a:bodyPr vert="horz" lIns="96656" tIns="48328" rIns="96656" bIns="48328" rtlCol="0"/>
          <a:lstStyle>
            <a:lvl1pPr algn="r">
              <a:defRPr sz="1200"/>
            </a:lvl1pPr>
          </a:lstStyle>
          <a:p>
            <a:fld id="{21CECB13-14E5-4E79-8D65-526C923E82EC}" type="datetimeFigureOut">
              <a:rPr lang="en-US" smtClean="0"/>
              <a:t>1/6/2026</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56" tIns="48328" rIns="96656" bIns="48328" rtlCol="0" anchor="ctr"/>
          <a:lstStyle/>
          <a:p>
            <a:endParaRPr lang="en-US"/>
          </a:p>
        </p:txBody>
      </p:sp>
      <p:sp>
        <p:nvSpPr>
          <p:cNvPr id="5" name="Notes Placeholder 4"/>
          <p:cNvSpPr>
            <a:spLocks noGrp="1"/>
          </p:cNvSpPr>
          <p:nvPr>
            <p:ph type="body" sz="quarter" idx="3"/>
          </p:nvPr>
        </p:nvSpPr>
        <p:spPr>
          <a:xfrm>
            <a:off x="731520" y="4560571"/>
            <a:ext cx="5852160" cy="4320540"/>
          </a:xfrm>
          <a:prstGeom prst="rect">
            <a:avLst/>
          </a:prstGeom>
        </p:spPr>
        <p:txBody>
          <a:bodyPr vert="horz" lIns="96656" tIns="48328" rIns="96656" bIns="4832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56" tIns="48328" rIns="96656" bIns="48328" rtlCol="0" anchor="b"/>
          <a:lstStyle>
            <a:lvl1pPr algn="l">
              <a:defRPr sz="1200"/>
            </a:lvl1pPr>
          </a:lstStyle>
          <a:p>
            <a:endParaRPr lang="en-US"/>
          </a:p>
        </p:txBody>
      </p:sp>
      <p:sp>
        <p:nvSpPr>
          <p:cNvPr id="7" name="Slide Number Placeholder 6"/>
          <p:cNvSpPr>
            <a:spLocks noGrp="1"/>
          </p:cNvSpPr>
          <p:nvPr>
            <p:ph type="sldNum" sz="quarter" idx="5"/>
          </p:nvPr>
        </p:nvSpPr>
        <p:spPr>
          <a:xfrm>
            <a:off x="4143588" y="9119474"/>
            <a:ext cx="3169920" cy="480060"/>
          </a:xfrm>
          <a:prstGeom prst="rect">
            <a:avLst/>
          </a:prstGeom>
        </p:spPr>
        <p:txBody>
          <a:bodyPr vert="horz" lIns="96656" tIns="48328" rIns="96656" bIns="48328" rtlCol="0" anchor="b"/>
          <a:lstStyle>
            <a:lvl1pPr algn="r">
              <a:defRPr sz="1200"/>
            </a:lvl1pPr>
          </a:lstStyle>
          <a:p>
            <a:fld id="{44E5AA02-F3BE-4319-A9B7-E5C820446EF8}" type="slidenum">
              <a:rPr lang="en-US" smtClean="0"/>
              <a:t>‹#›</a:t>
            </a:fld>
            <a:endParaRPr lang="en-US"/>
          </a:p>
        </p:txBody>
      </p:sp>
    </p:spTree>
    <p:extLst>
      <p:ext uri="{BB962C8B-B14F-4D97-AF65-F5344CB8AC3E}">
        <p14:creationId xmlns:p14="http://schemas.microsoft.com/office/powerpoint/2010/main" val="1885877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ocs.google.com/spreadsheets/d/1qzfnPLqbc3oNdp1Y_Q5HkbV6Jxibbnh-_cSLEbkaNE8/edit#gid=656392546"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 name="Shape 86"/>
          <p:cNvSpPr txBox="1">
            <a:spLocks noGrp="1"/>
          </p:cNvSpPr>
          <p:nvPr>
            <p:ph type="body" idx="1"/>
          </p:nvPr>
        </p:nvSpPr>
        <p:spPr>
          <a:xfrm>
            <a:off x="731520" y="4560571"/>
            <a:ext cx="5852160" cy="4320540"/>
          </a:xfrm>
          <a:prstGeom prst="rect">
            <a:avLst/>
          </a:prstGeom>
        </p:spPr>
        <p:txBody>
          <a:bodyPr spcFirstLastPara="1" wrap="square" lIns="96639" tIns="96639" rIns="96639" bIns="96639"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a:t>
            </a:r>
            <a:r>
              <a:rPr lang="en-US" baseline="0" dirty="0"/>
              <a:t>to the TSDL collection recorded by the CSI data submission team. </a:t>
            </a:r>
            <a:endParaRPr lang="en-US" dirty="0"/>
          </a:p>
        </p:txBody>
      </p:sp>
    </p:spTree>
    <p:extLst>
      <p:ext uri="{BB962C8B-B14F-4D97-AF65-F5344CB8AC3E}">
        <p14:creationId xmlns:p14="http://schemas.microsoft.com/office/powerpoint/2010/main" val="1350869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B026F-FA19-BCAF-E615-762C7CA1C8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FAEADA-9132-396B-D235-F4696F6F11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19A6AF-1599-0129-BDCC-5CC6FA71DDF2}"/>
              </a:ext>
            </a:extLst>
          </p:cNvPr>
          <p:cNvSpPr>
            <a:spLocks noGrp="1"/>
          </p:cNvSpPr>
          <p:nvPr>
            <p:ph type="body" idx="1"/>
          </p:nvPr>
        </p:nvSpPr>
        <p:spPr/>
        <p:txBody>
          <a:bodyPr/>
          <a:lstStyle/>
          <a:p>
            <a:r>
              <a:rPr lang="en-US" dirty="0"/>
              <a:t>There are new Quick Reference Guides available on the CSI TSDL webpage that include a step-by-step for finding the Core Credits Course data field within IC, PS and ALMA.</a:t>
            </a:r>
          </a:p>
          <a:p>
            <a:endParaRPr lang="en-US" dirty="0"/>
          </a:p>
          <a:p>
            <a:r>
              <a:rPr lang="en-US" dirty="0"/>
              <a:t>After viewing the quick reference guide, please reach out to CSI prior to deadline if you would like additional support.</a:t>
            </a:r>
          </a:p>
        </p:txBody>
      </p:sp>
      <p:sp>
        <p:nvSpPr>
          <p:cNvPr id="4" name="Slide Number Placeholder 3">
            <a:extLst>
              <a:ext uri="{FF2B5EF4-FFF2-40B4-BE49-F238E27FC236}">
                <a16:creationId xmlns:a16="http://schemas.microsoft.com/office/drawing/2014/main" id="{DB021D7E-AB28-A1B9-BD19-BBA15F6B9FFE}"/>
              </a:ext>
            </a:extLst>
          </p:cNvPr>
          <p:cNvSpPr>
            <a:spLocks noGrp="1"/>
          </p:cNvSpPr>
          <p:nvPr>
            <p:ph type="sldNum" sz="quarter" idx="10"/>
          </p:nvPr>
        </p:nvSpPr>
        <p:spPr/>
        <p:txBody>
          <a:bodyPr/>
          <a:lstStyle/>
          <a:p>
            <a:fld id="{44E5AA02-F3BE-4319-A9B7-E5C820446EF8}" type="slidenum">
              <a:rPr lang="en-US" smtClean="0"/>
              <a:t>10</a:t>
            </a:fld>
            <a:endParaRPr lang="en-US"/>
          </a:p>
        </p:txBody>
      </p:sp>
    </p:spTree>
    <p:extLst>
      <p:ext uri="{BB962C8B-B14F-4D97-AF65-F5344CB8AC3E}">
        <p14:creationId xmlns:p14="http://schemas.microsoft.com/office/powerpoint/2010/main" val="1640364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get started on the TSDL collection, please view the TSDL webpage located in the Data Submission Library. This webpage offers important information and resources. For this collection, schools should download the TSDL File Layout as well as the Quick Reference Guides for extracting the TSDL file from IC and PS. </a:t>
            </a:r>
          </a:p>
          <a:p>
            <a:endParaRPr lang="en-US" dirty="0"/>
          </a:p>
          <a:p>
            <a:r>
              <a:rPr lang="en-US" dirty="0"/>
              <a:t>As a reminder, CSI is asking schools to extract TSDL files using the Effective or End date as 6/30 and the current year. This date will allow your file to include all scheduled courses for the student for the entire school year (not just the first semester or first 2 terms).</a:t>
            </a:r>
          </a:p>
          <a:p>
            <a:endParaRPr lang="en-US" dirty="0"/>
          </a:p>
          <a:p>
            <a:r>
              <a:rPr lang="en-US" dirty="0"/>
              <a:t>After extracting your file, please follow the instructions outlined on the Quick Reference Guide for naming the file, submitting your file to CSI through the G-Drive, and emailing CSI once your file has been submitted.</a:t>
            </a:r>
          </a:p>
        </p:txBody>
      </p:sp>
      <p:sp>
        <p:nvSpPr>
          <p:cNvPr id="4" name="Slide Number Placeholder 3"/>
          <p:cNvSpPr>
            <a:spLocks noGrp="1"/>
          </p:cNvSpPr>
          <p:nvPr>
            <p:ph type="sldNum" sz="quarter" idx="5"/>
          </p:nvPr>
        </p:nvSpPr>
        <p:spPr/>
        <p:txBody>
          <a:bodyPr/>
          <a:lstStyle/>
          <a:p>
            <a:fld id="{44E5AA02-F3BE-4319-A9B7-E5C820446EF8}" type="slidenum">
              <a:rPr lang="en-US" smtClean="0"/>
              <a:t>12</a:t>
            </a:fld>
            <a:endParaRPr lang="en-US"/>
          </a:p>
        </p:txBody>
      </p:sp>
    </p:spTree>
    <p:extLst>
      <p:ext uri="{BB962C8B-B14F-4D97-AF65-F5344CB8AC3E}">
        <p14:creationId xmlns:p14="http://schemas.microsoft.com/office/powerpoint/2010/main" val="1819477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CSI has processed your file, you will receive an update email. If there are any errors, an error report will be placed in the G-Drive&gt;Submission&gt;TSDL&gt;Error report folder.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Schools </a:t>
            </a:r>
            <a:r>
              <a:rPr lang="en-US" sz="1200" dirty="0">
                <a:effectLst/>
                <a:latin typeface="Arial" panose="020B0604020202020204" pitchFamily="34" charset="0"/>
                <a:ea typeface="Arial" panose="020B0604020202020204" pitchFamily="34" charset="0"/>
              </a:rPr>
              <a:t>are expected to make changes directly in their Student Information System (IC, PS) to resolve errors and then extract and submit a new files to CSI.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ndParaRPr>
          </a:p>
          <a:p>
            <a:pPr marL="0" marR="0" lvl="0" indent="0">
              <a:buFont typeface="Symbol" panose="05050102010706020507" pitchFamily="18" charset="2"/>
              <a:buNone/>
              <a:tabLst>
                <a:tab pos="457200" algn="l"/>
              </a:tabLst>
            </a:pPr>
            <a:r>
              <a:rPr lang="en-US" sz="1200" dirty="0">
                <a:effectLst/>
                <a:latin typeface="Arial" panose="020B0604020202020204" pitchFamily="34" charset="0"/>
                <a:ea typeface="Arial" panose="020B0604020202020204" pitchFamily="34" charset="0"/>
              </a:rPr>
              <a:t>For help with errors, consult the </a:t>
            </a:r>
            <a:r>
              <a:rPr lang="en-US" sz="1200" u="sng" dirty="0">
                <a:solidFill>
                  <a:srgbClr val="0000FF"/>
                </a:solidFill>
                <a:effectLst/>
                <a:latin typeface="Arial" panose="020B0604020202020204" pitchFamily="34" charset="0"/>
                <a:ea typeface="Arial" panose="020B0604020202020204" pitchFamily="34" charset="0"/>
                <a:hlinkClick r:id="rId3"/>
              </a:rPr>
              <a:t>Troubleshooting Errors</a:t>
            </a:r>
            <a:r>
              <a:rPr lang="en-US" sz="1200" dirty="0">
                <a:effectLst/>
                <a:latin typeface="Arial" panose="020B0604020202020204" pitchFamily="34" charset="0"/>
                <a:ea typeface="Arial" panose="020B0604020202020204" pitchFamily="34" charset="0"/>
              </a:rPr>
              <a:t> resource located in the Data Submission Library for help in clearing errors.</a:t>
            </a:r>
          </a:p>
          <a:p>
            <a:pPr marL="0" marR="0" lvl="0" indent="0">
              <a:buFont typeface="Symbol" panose="05050102010706020507" pitchFamily="18" charset="2"/>
              <a:buNone/>
              <a:tabLst>
                <a:tab pos="457200" algn="l"/>
              </a:tabLst>
            </a:pPr>
            <a:endParaRPr lang="en-US" sz="1200" dirty="0">
              <a:effectLst/>
              <a:latin typeface="Arial" panose="020B0604020202020204" pitchFamily="34" charset="0"/>
              <a:ea typeface="Arial" panose="020B0604020202020204" pitchFamily="34" charset="0"/>
            </a:endParaRPr>
          </a:p>
          <a:p>
            <a:pPr marL="0" marR="0" lvl="0" indent="0">
              <a:buFont typeface="Symbol" panose="05050102010706020507" pitchFamily="18" charset="2"/>
              <a:buNone/>
              <a:tabLst>
                <a:tab pos="457200" algn="l"/>
              </a:tabLst>
            </a:pPr>
            <a:r>
              <a:rPr lang="en-US" sz="1200" dirty="0">
                <a:effectLst/>
                <a:latin typeface="Arial" panose="020B0604020202020204" pitchFamily="34" charset="0"/>
                <a:ea typeface="Arial" panose="020B0604020202020204" pitchFamily="34" charset="0"/>
              </a:rPr>
              <a:t>Early in the collection, schools will typically see the Course Completion Status field with codes 0, 6, or 7 causing TD087 errors </a:t>
            </a:r>
            <a:r>
              <a:rPr lang="en-US" sz="1200" dirty="0">
                <a:latin typeface="Arial" panose="020B0604020202020204" pitchFamily="34" charset="0"/>
                <a:ea typeface="Arial" panose="020B0604020202020204" pitchFamily="34" charset="0"/>
              </a:rPr>
              <a:t>u</a:t>
            </a:r>
            <a:r>
              <a:rPr lang="en-US" sz="1200" dirty="0">
                <a:effectLst/>
                <a:latin typeface="Arial" panose="020B0604020202020204" pitchFamily="34" charset="0"/>
                <a:ea typeface="Arial" panose="020B0604020202020204" pitchFamily="34" charset="0"/>
              </a:rPr>
              <a:t>ntil the end of the school year. Until final grades are completed and a new TSDL file is submitted to CSI, the TD087 errors </a:t>
            </a:r>
            <a:r>
              <a:rPr lang="en-US" sz="1200" dirty="0">
                <a:latin typeface="Arial" panose="020B0604020202020204" pitchFamily="34" charset="0"/>
                <a:ea typeface="Arial" panose="020B0604020202020204" pitchFamily="34" charset="0"/>
              </a:rPr>
              <a:t>can be ignored.</a:t>
            </a:r>
          </a:p>
          <a:p>
            <a:pPr marL="0" marR="0" lvl="0" indent="0">
              <a:buFont typeface="Symbol" panose="05050102010706020507" pitchFamily="18" charset="2"/>
              <a:buNone/>
              <a:tabLst>
                <a:tab pos="457200" algn="l"/>
              </a:tabLst>
            </a:pPr>
            <a:endParaRPr lang="en-US" sz="1200" dirty="0">
              <a:effectLst/>
              <a:latin typeface="Arial" panose="020B0604020202020204" pitchFamily="34" charset="0"/>
              <a:ea typeface="Arial" panose="020B0604020202020204" pitchFamily="34" charset="0"/>
            </a:endParaRPr>
          </a:p>
          <a:p>
            <a:pPr marL="0" marR="0" lvl="0" indent="0">
              <a:buFont typeface="Symbol" panose="05050102010706020507" pitchFamily="18" charset="2"/>
              <a:buNone/>
              <a:tabLst>
                <a:tab pos="457200" algn="l"/>
              </a:tabLst>
            </a:pPr>
            <a:r>
              <a:rPr lang="en-US" sz="1200" dirty="0">
                <a:effectLst/>
                <a:latin typeface="Arial" panose="020B0604020202020204" pitchFamily="34" charset="0"/>
                <a:ea typeface="Arial" panose="020B0604020202020204" pitchFamily="34" charset="0"/>
              </a:rPr>
              <a:t>After grades are posted at the end of the school year, schools will submit a new file with final completion statuses.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4E5AA02-F3BE-4319-A9B7-E5C820446EF8}" type="slidenum">
              <a:rPr lang="en-US" smtClean="0"/>
              <a:t>14</a:t>
            </a:fld>
            <a:endParaRPr lang="en-US"/>
          </a:p>
        </p:txBody>
      </p:sp>
    </p:spTree>
    <p:extLst>
      <p:ext uri="{BB962C8B-B14F-4D97-AF65-F5344CB8AC3E}">
        <p14:creationId xmlns:p14="http://schemas.microsoft.com/office/powerpoint/2010/main" val="37697680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common errors are TD100 errors. This error occurs when an out-of-date state course code is used. For correcting these errors, please utilize Quick Reference Guides for Updating Course Information in IC or PS which includes a step-by-step process for locating the state course code in your SIS and how to update the code.</a:t>
            </a:r>
          </a:p>
          <a:p>
            <a:endParaRPr lang="en-US" dirty="0"/>
          </a:p>
          <a:p>
            <a:r>
              <a:rPr lang="en-US" dirty="0"/>
              <a:t>You will also need access to the newest SCED codes. The newest version is found on the TSDL webpage under “Additional Resources”. </a:t>
            </a:r>
          </a:p>
        </p:txBody>
      </p:sp>
      <p:sp>
        <p:nvSpPr>
          <p:cNvPr id="4" name="Slide Number Placeholder 3"/>
          <p:cNvSpPr>
            <a:spLocks noGrp="1"/>
          </p:cNvSpPr>
          <p:nvPr>
            <p:ph type="sldNum" sz="quarter" idx="5"/>
          </p:nvPr>
        </p:nvSpPr>
        <p:spPr/>
        <p:txBody>
          <a:bodyPr/>
          <a:lstStyle/>
          <a:p>
            <a:fld id="{44E5AA02-F3BE-4319-A9B7-E5C820446EF8}" type="slidenum">
              <a:rPr lang="en-US" smtClean="0"/>
              <a:t>15</a:t>
            </a:fld>
            <a:endParaRPr lang="en-US"/>
          </a:p>
        </p:txBody>
      </p:sp>
    </p:spTree>
    <p:extLst>
      <p:ext uri="{BB962C8B-B14F-4D97-AF65-F5344CB8AC3E}">
        <p14:creationId xmlns:p14="http://schemas.microsoft.com/office/powerpoint/2010/main" val="37369381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your final TSDL file is submitted after the school year ends, and is error free, CSI will send a Summary Report to the G-Drive&gt;Submission&gt;TSDL&gt;Summary Report. This will be your school’s final opportunity to review the data, make changes, and upload new files if needed. Once your school has confirmed accuracy, you will complete the TSDL Certification found on a Google Form Survey by the certification deadline concluding the TSDL collection.</a:t>
            </a:r>
          </a:p>
          <a:p>
            <a:endParaRPr lang="en-US" dirty="0"/>
          </a:p>
          <a:p>
            <a:r>
              <a:rPr lang="en-US" dirty="0"/>
              <a:t>As a reminder, for data submission contacts that leave for the summer, the TSDL certifications are required to CSI before leaving for the summer.</a:t>
            </a:r>
          </a:p>
        </p:txBody>
      </p:sp>
      <p:sp>
        <p:nvSpPr>
          <p:cNvPr id="4" name="Slide Number Placeholder 3"/>
          <p:cNvSpPr>
            <a:spLocks noGrp="1"/>
          </p:cNvSpPr>
          <p:nvPr>
            <p:ph type="sldNum" sz="quarter" idx="5"/>
          </p:nvPr>
        </p:nvSpPr>
        <p:spPr/>
        <p:txBody>
          <a:bodyPr/>
          <a:lstStyle/>
          <a:p>
            <a:fld id="{44E5AA02-F3BE-4319-A9B7-E5C820446EF8}" type="slidenum">
              <a:rPr lang="en-US" smtClean="0"/>
              <a:t>17</a:t>
            </a:fld>
            <a:endParaRPr lang="en-US"/>
          </a:p>
        </p:txBody>
      </p:sp>
    </p:spTree>
    <p:extLst>
      <p:ext uri="{BB962C8B-B14F-4D97-AF65-F5344CB8AC3E}">
        <p14:creationId xmlns:p14="http://schemas.microsoft.com/office/powerpoint/2010/main" val="37787078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Thanks so much for reviewing this training!</a:t>
            </a:r>
            <a:r>
              <a:rPr lang="en-US" baseline="0" dirty="0"/>
              <a:t>  If you have questions on any of this information, please reach out to the CSI Data submissions inbox. </a:t>
            </a:r>
            <a:endParaRPr lang="en-US" dirty="0"/>
          </a:p>
          <a:p>
            <a:endParaRPr lang="en-US" dirty="0"/>
          </a:p>
        </p:txBody>
      </p:sp>
      <p:sp>
        <p:nvSpPr>
          <p:cNvPr id="4" name="Slide Number Placeholder 3"/>
          <p:cNvSpPr>
            <a:spLocks noGrp="1"/>
          </p:cNvSpPr>
          <p:nvPr>
            <p:ph type="sldNum" sz="quarter" idx="5"/>
          </p:nvPr>
        </p:nvSpPr>
        <p:spPr/>
        <p:txBody>
          <a:bodyPr/>
          <a:lstStyle/>
          <a:p>
            <a:fld id="{44E5AA02-F3BE-4319-A9B7-E5C820446EF8}" type="slidenum">
              <a:rPr lang="en-US" smtClean="0"/>
              <a:t>18</a:t>
            </a:fld>
            <a:endParaRPr lang="en-US"/>
          </a:p>
        </p:txBody>
      </p:sp>
    </p:spTree>
    <p:extLst>
      <p:ext uri="{BB962C8B-B14F-4D97-AF65-F5344CB8AC3E}">
        <p14:creationId xmlns:p14="http://schemas.microsoft.com/office/powerpoint/2010/main" val="824971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This training is just one element of Step 1 of the Data Submission Process, which focuses on collection prep. If you are a new data submissions contact or a returning contact wanting a review of the data submission process, please review the training modules on the General Data Submissions Resources page on our website that focus on the Data Submission Process. </a:t>
            </a:r>
            <a:endParaRPr lang="en-US" baseline="0" dirty="0"/>
          </a:p>
          <a:p>
            <a:endParaRPr lang="en-US" dirty="0"/>
          </a:p>
        </p:txBody>
      </p:sp>
    </p:spTree>
    <p:extLst>
      <p:ext uri="{BB962C8B-B14F-4D97-AF65-F5344CB8AC3E}">
        <p14:creationId xmlns:p14="http://schemas.microsoft.com/office/powerpoint/2010/main" val="2728292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purpose of the TSDL collection is to link students to courses and instructions (if available) for each school year. CDE uses this data for multiple reasons included on this slide including tracking for student course participation and achievement, migrant student reporting, the 9</a:t>
            </a:r>
            <a:r>
              <a:rPr lang="en-US" baseline="30000" dirty="0"/>
              <a:t>th</a:t>
            </a:r>
            <a:r>
              <a:rPr lang="en-US" dirty="0"/>
              <a:t> grade success and performance reporting, and for prepopulating for the CRDC collection.</a:t>
            </a:r>
          </a:p>
          <a:p>
            <a:endParaRPr lang="en-US" dirty="0"/>
          </a:p>
          <a:p>
            <a:r>
              <a:rPr lang="en-US" dirty="0"/>
              <a:t>CSI views this data as part of school performance.</a:t>
            </a:r>
          </a:p>
          <a:p>
            <a:endParaRPr lang="en-US" dirty="0"/>
          </a:p>
          <a:p>
            <a:r>
              <a:rPr lang="en-US" dirty="0"/>
              <a:t>Data accuracy is important for this collection and impacts the accuracy of the CRDC collection.</a:t>
            </a:r>
          </a:p>
        </p:txBody>
      </p:sp>
      <p:sp>
        <p:nvSpPr>
          <p:cNvPr id="4" name="Slide Number Placeholder 3"/>
          <p:cNvSpPr>
            <a:spLocks noGrp="1"/>
          </p:cNvSpPr>
          <p:nvPr>
            <p:ph type="sldNum" sz="quarter" idx="10"/>
          </p:nvPr>
        </p:nvSpPr>
        <p:spPr/>
        <p:txBody>
          <a:bodyPr/>
          <a:lstStyle/>
          <a:p>
            <a:fld id="{44E5AA02-F3BE-4319-A9B7-E5C820446EF8}" type="slidenum">
              <a:rPr lang="en-US" smtClean="0"/>
              <a:t>3</a:t>
            </a:fld>
            <a:endParaRPr lang="en-US"/>
          </a:p>
        </p:txBody>
      </p:sp>
    </p:spTree>
    <p:extLst>
      <p:ext uri="{BB962C8B-B14F-4D97-AF65-F5344CB8AC3E}">
        <p14:creationId xmlns:p14="http://schemas.microsoft.com/office/powerpoint/2010/main" val="1443073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TSDL file is required to contain data for:</a:t>
            </a:r>
          </a:p>
          <a:p>
            <a:pPr marL="171450" indent="-171450">
              <a:buFont typeface="Arial" panose="020B0604020202020204" pitchFamily="34" charset="0"/>
              <a:buChar char="•"/>
            </a:pPr>
            <a:r>
              <a:rPr lang="en-US" dirty="0"/>
              <a:t>All students grades 6</a:t>
            </a:r>
            <a:r>
              <a:rPr lang="en-US" baseline="30000" dirty="0"/>
              <a:t>th</a:t>
            </a:r>
            <a:r>
              <a:rPr lang="en-US" dirty="0"/>
              <a:t> through 12</a:t>
            </a:r>
            <a:r>
              <a:rPr lang="en-US" baseline="30000" dirty="0"/>
              <a:t>th</a:t>
            </a:r>
            <a:r>
              <a:rPr lang="en-US" dirty="0"/>
              <a:t> enrolled in core courses including mathematics, English or language arts, science, computer science, and/or social studies and humanities courses for 6 weeks or more.</a:t>
            </a:r>
          </a:p>
          <a:p>
            <a:pPr marL="171450" indent="-171450">
              <a:buFont typeface="Arial" panose="020B0604020202020204" pitchFamily="34" charset="0"/>
              <a:buChar char="•"/>
            </a:pPr>
            <a:r>
              <a:rPr lang="en-US" dirty="0"/>
              <a:t>In addition , all 8</a:t>
            </a:r>
            <a:r>
              <a:rPr lang="en-US" baseline="30000" dirty="0"/>
              <a:t>th</a:t>
            </a:r>
            <a:r>
              <a:rPr lang="en-US" dirty="0"/>
              <a:t> through 12</a:t>
            </a:r>
            <a:r>
              <a:rPr lang="en-US" baseline="30000" dirty="0"/>
              <a:t>th</a:t>
            </a:r>
            <a:r>
              <a:rPr lang="en-US" dirty="0"/>
              <a:t> grade migrant students that have been verified by the state as participating in the Migrant Education Program enrolled in ANY courses for 6 weeks or more, regardless of subject area.</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For ease of file extracting, the TSDL file can contain all subjects for all grades, but they are not required.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The file does not need to include teacher/instructor information or summer school courses.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IMPORTANT NOTE: Due to the collection time overlap of the TSDL and EOY Attendance collection, please do NOT exclude any courses from state reporting within your SIS in which attendance is taken regardless of course’s grade range or course subject.</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44E5AA02-F3BE-4319-A9B7-E5C820446EF8}" type="slidenum">
              <a:rPr lang="en-US" smtClean="0"/>
              <a:t>4</a:t>
            </a:fld>
            <a:endParaRPr lang="en-US"/>
          </a:p>
        </p:txBody>
      </p:sp>
    </p:spTree>
    <p:extLst>
      <p:ext uri="{BB962C8B-B14F-4D97-AF65-F5344CB8AC3E}">
        <p14:creationId xmlns:p14="http://schemas.microsoft.com/office/powerpoint/2010/main" val="568761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731520" y="4560571"/>
            <a:ext cx="5852160" cy="4320540"/>
          </a:xfrm>
          <a:prstGeom prst="rect">
            <a:avLst/>
          </a:prstGeom>
        </p:spPr>
        <p:txBody>
          <a:bodyPr spcFirstLastPara="1" wrap="square" lIns="96639" tIns="96639" rIns="96639" bIns="96639" anchor="t" anchorCtr="0">
            <a:noAutofit/>
          </a:bodyPr>
          <a:lstStyle/>
          <a:p>
            <a:endParaRPr dirty="0"/>
          </a:p>
        </p:txBody>
      </p:sp>
    </p:spTree>
    <p:extLst>
      <p:ext uri="{BB962C8B-B14F-4D97-AF65-F5344CB8AC3E}">
        <p14:creationId xmlns:p14="http://schemas.microsoft.com/office/powerpoint/2010/main" val="2796123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Please view this timeline slide for important deadlines. Notice the Initial Error Clearance deadline set for April. All TSDL errors, excluding any TD087 errors that pertain to course completion, should be cleared. This deadline will help schools decrease the number of end of school year TSDL errors during the busy year end time that includes other collection deadlines like the EOY, SPED EOY, Staff Eval, and Discipline collection deadlines.</a:t>
            </a:r>
          </a:p>
          <a:p>
            <a:endParaRPr lang="en-US" dirty="0"/>
          </a:p>
          <a:p>
            <a:r>
              <a:rPr lang="en-US" dirty="0"/>
              <a:t>Please note that schools will need to submit a new file after the school year ends and all final grades are complete. For data submission contacts that leave for summer break, the TSDL certifications are required to CSI before leaving for the summer.</a:t>
            </a:r>
          </a:p>
        </p:txBody>
      </p:sp>
      <p:sp>
        <p:nvSpPr>
          <p:cNvPr id="13517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70640" indent="-296399" eaLnBrk="0" hangingPunct="0">
              <a:defRPr>
                <a:solidFill>
                  <a:schemeClr val="tx1"/>
                </a:solidFill>
                <a:latin typeface="Arial" pitchFamily="34" charset="0"/>
              </a:defRPr>
            </a:lvl2pPr>
            <a:lvl3pPr marL="1185598" indent="-237119" eaLnBrk="0" hangingPunct="0">
              <a:defRPr>
                <a:solidFill>
                  <a:schemeClr val="tx1"/>
                </a:solidFill>
                <a:latin typeface="Arial" pitchFamily="34" charset="0"/>
              </a:defRPr>
            </a:lvl3pPr>
            <a:lvl4pPr marL="1659838" indent="-237119" eaLnBrk="0" hangingPunct="0">
              <a:defRPr>
                <a:solidFill>
                  <a:schemeClr val="tx1"/>
                </a:solidFill>
                <a:latin typeface="Arial" pitchFamily="34" charset="0"/>
              </a:defRPr>
            </a:lvl4pPr>
            <a:lvl5pPr marL="2134077" indent="-237119" eaLnBrk="0" hangingPunct="0">
              <a:defRPr>
                <a:solidFill>
                  <a:schemeClr val="tx1"/>
                </a:solidFill>
                <a:latin typeface="Arial" pitchFamily="34" charset="0"/>
              </a:defRPr>
            </a:lvl5pPr>
            <a:lvl6pPr marL="2608316" indent="-237119" eaLnBrk="0" fontAlgn="base" hangingPunct="0">
              <a:spcBef>
                <a:spcPct val="0"/>
              </a:spcBef>
              <a:spcAft>
                <a:spcPct val="0"/>
              </a:spcAft>
              <a:defRPr>
                <a:solidFill>
                  <a:schemeClr val="tx1"/>
                </a:solidFill>
                <a:latin typeface="Arial" pitchFamily="34" charset="0"/>
              </a:defRPr>
            </a:lvl6pPr>
            <a:lvl7pPr marL="3082555" indent="-237119" eaLnBrk="0" fontAlgn="base" hangingPunct="0">
              <a:spcBef>
                <a:spcPct val="0"/>
              </a:spcBef>
              <a:spcAft>
                <a:spcPct val="0"/>
              </a:spcAft>
              <a:defRPr>
                <a:solidFill>
                  <a:schemeClr val="tx1"/>
                </a:solidFill>
                <a:latin typeface="Arial" pitchFamily="34" charset="0"/>
              </a:defRPr>
            </a:lvl7pPr>
            <a:lvl8pPr marL="3556795" indent="-237119" eaLnBrk="0" fontAlgn="base" hangingPunct="0">
              <a:spcBef>
                <a:spcPct val="0"/>
              </a:spcBef>
              <a:spcAft>
                <a:spcPct val="0"/>
              </a:spcAft>
              <a:defRPr>
                <a:solidFill>
                  <a:schemeClr val="tx1"/>
                </a:solidFill>
                <a:latin typeface="Arial" pitchFamily="34" charset="0"/>
              </a:defRPr>
            </a:lvl8pPr>
            <a:lvl9pPr marL="4031035" indent="-237119" eaLnBrk="0" fontAlgn="base" hangingPunct="0">
              <a:spcBef>
                <a:spcPct val="0"/>
              </a:spcBef>
              <a:spcAft>
                <a:spcPct val="0"/>
              </a:spcAft>
              <a:defRPr>
                <a:solidFill>
                  <a:schemeClr val="tx1"/>
                </a:solidFill>
                <a:latin typeface="Arial" pitchFamily="34" charset="0"/>
              </a:defRPr>
            </a:lvl9pPr>
          </a:lstStyle>
          <a:p>
            <a:pPr eaLnBrk="1" hangingPunct="1">
              <a:defRPr/>
            </a:pPr>
            <a:fld id="{C9CA3491-7599-40D6-ABF2-F0D8C5AB6256}" type="slidenum">
              <a:rPr lang="en-US" smtClean="0"/>
              <a:pPr eaLnBrk="1" hangingPunct="1">
                <a:defRPr/>
              </a:pPr>
              <a:t>6</a:t>
            </a:fld>
            <a:endParaRPr lang="en-US" dirty="0"/>
          </a:p>
        </p:txBody>
      </p:sp>
    </p:spTree>
    <p:extLst>
      <p:ext uri="{BB962C8B-B14F-4D97-AF65-F5344CB8AC3E}">
        <p14:creationId xmlns:p14="http://schemas.microsoft.com/office/powerpoint/2010/main" val="4061176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C02B60-C390-357A-EACD-2740BEC184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4C0D3B-2940-FA73-9494-79A11EEEF9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765DBE-ECA4-E0A3-7C4A-F2541EEC1959}"/>
              </a:ext>
            </a:extLst>
          </p:cNvPr>
          <p:cNvSpPr>
            <a:spLocks noGrp="1"/>
          </p:cNvSpPr>
          <p:nvPr>
            <p:ph type="body" idx="1"/>
          </p:nvPr>
        </p:nvSpPr>
        <p:spPr/>
        <p:txBody>
          <a:bodyPr/>
          <a:lstStyle/>
          <a:p>
            <a:r>
              <a:rPr lang="en-US" dirty="0"/>
              <a:t>CSI always encourages early file submissions, but for the TSDL collection in particular, it is </a:t>
            </a:r>
            <a:r>
              <a:rPr lang="en-US" b="1" dirty="0"/>
              <a:t>highly recommended </a:t>
            </a:r>
            <a:r>
              <a:rPr lang="en-US" dirty="0"/>
              <a:t>to submit files well </a:t>
            </a:r>
            <a:r>
              <a:rPr lang="en-US" b="1" dirty="0"/>
              <a:t>before the deadline</a:t>
            </a:r>
            <a:r>
              <a:rPr lang="en-US" dirty="0"/>
              <a:t> to ensure school deadline expectations are met. </a:t>
            </a:r>
          </a:p>
          <a:p>
            <a:endParaRPr lang="en-US" dirty="0"/>
          </a:p>
          <a:p>
            <a:r>
              <a:rPr lang="en-US" dirty="0"/>
              <a:t>This is one of the few collections where, if a file contains certain formatting issues or is missing required fields, it will </a:t>
            </a:r>
            <a:r>
              <a:rPr lang="en-US" b="1" dirty="0"/>
              <a:t>not process through CDE’s Pipeline</a:t>
            </a:r>
            <a:r>
              <a:rPr lang="en-US" dirty="0"/>
              <a:t>, and no error report will be generated. </a:t>
            </a:r>
          </a:p>
          <a:p>
            <a:endParaRPr lang="en-US" dirty="0"/>
          </a:p>
          <a:p>
            <a:r>
              <a:rPr lang="en-US" dirty="0"/>
              <a:t>As a result, schools may need to make multiple attempts to correct data within their SIS before even a working file is produced that generates an error report. </a:t>
            </a:r>
          </a:p>
          <a:p>
            <a:endParaRPr lang="en-US" dirty="0"/>
          </a:p>
          <a:p>
            <a:r>
              <a:rPr lang="en-US" dirty="0"/>
              <a:t>Additionally, because the TSDL file is often large containing data for each student and each course for the academic year, processing through CDE can take at times </a:t>
            </a:r>
            <a:r>
              <a:rPr lang="en-US" b="1" dirty="0"/>
              <a:t>an hour or more to process</a:t>
            </a:r>
            <a:r>
              <a:rPr lang="en-US" dirty="0"/>
              <a:t>. Please plan accordingly and ensure a </a:t>
            </a:r>
            <a:r>
              <a:rPr lang="en-US" b="1" dirty="0"/>
              <a:t>working file</a:t>
            </a:r>
            <a:r>
              <a:rPr lang="en-US" dirty="0"/>
              <a:t> is submitted to CSI by the deadline.</a:t>
            </a:r>
          </a:p>
        </p:txBody>
      </p:sp>
      <p:sp>
        <p:nvSpPr>
          <p:cNvPr id="4" name="Slide Number Placeholder 3">
            <a:extLst>
              <a:ext uri="{FF2B5EF4-FFF2-40B4-BE49-F238E27FC236}">
                <a16:creationId xmlns:a16="http://schemas.microsoft.com/office/drawing/2014/main" id="{2994FE05-FA62-D993-4123-ABF36F112E35}"/>
              </a:ext>
            </a:extLst>
          </p:cNvPr>
          <p:cNvSpPr>
            <a:spLocks noGrp="1"/>
          </p:cNvSpPr>
          <p:nvPr>
            <p:ph type="sldNum" sz="quarter" idx="10"/>
          </p:nvPr>
        </p:nvSpPr>
        <p:spPr/>
        <p:txBody>
          <a:bodyPr/>
          <a:lstStyle/>
          <a:p>
            <a:fld id="{44E5AA02-F3BE-4319-A9B7-E5C820446EF8}" type="slidenum">
              <a:rPr lang="en-US" smtClean="0"/>
              <a:t>7</a:t>
            </a:fld>
            <a:endParaRPr lang="en-US"/>
          </a:p>
        </p:txBody>
      </p:sp>
    </p:spTree>
    <p:extLst>
      <p:ext uri="{BB962C8B-B14F-4D97-AF65-F5344CB8AC3E}">
        <p14:creationId xmlns:p14="http://schemas.microsoft.com/office/powerpoint/2010/main" val="880038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731520" y="4560571"/>
            <a:ext cx="5852160" cy="4320540"/>
          </a:xfrm>
          <a:prstGeom prst="rect">
            <a:avLst/>
          </a:prstGeom>
        </p:spPr>
        <p:txBody>
          <a:bodyPr spcFirstLastPara="1" wrap="square" lIns="96639" tIns="96639" rIns="96639" bIns="96639" anchor="t" anchorCtr="0">
            <a:noAutofit/>
          </a:bodyPr>
          <a:lstStyle/>
          <a:p>
            <a:pPr defTabSz="966554">
              <a:defRPr/>
            </a:pPr>
            <a:endParaRPr lang="en-US" dirty="0"/>
          </a:p>
        </p:txBody>
      </p:sp>
    </p:spTree>
    <p:extLst>
      <p:ext uri="{BB962C8B-B14F-4D97-AF65-F5344CB8AC3E}">
        <p14:creationId xmlns:p14="http://schemas.microsoft.com/office/powerpoint/2010/main" val="979298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B026F-FA19-BCAF-E615-762C7CA1C8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FAEADA-9132-396B-D235-F4696F6F11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19A6AF-1599-0129-BDCC-5CC6FA71DDF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new data field has been added to the TSDL submission this year that applies to high schools only. The new </a:t>
            </a:r>
            <a:r>
              <a:rPr lang="en-US" b="1" dirty="0"/>
              <a:t>Core Credits Course</a:t>
            </a:r>
            <a:r>
              <a:rPr lang="en-US" dirty="0"/>
              <a:t> field supports data collection for the </a:t>
            </a:r>
            <a:r>
              <a:rPr lang="en-US" b="1" dirty="0"/>
              <a:t>9th Grade Success Grant Program</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field must be updated in the school’s SIS for all core courses that 9th graders can enroll in, including math, science, social studies, English/language arts, humanities, and computer science.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contacts should plan to partner with school content experts to accurately identify and update these courses prior to the initial TSDL submission deadline in February. Schools may begin by focusing on core courses in which 9th graders are currently enrolled and then include additional core courses that 9th graders can enroll in to support accurate TSDL data in future years.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IC schools that have already created calendars for the 2026–27 school year with courses included, please be sure to update both this year’s courses and next year’s courses.</a:t>
            </a:r>
          </a:p>
          <a:p>
            <a:endParaRPr lang="en-US" dirty="0"/>
          </a:p>
        </p:txBody>
      </p:sp>
      <p:sp>
        <p:nvSpPr>
          <p:cNvPr id="4" name="Slide Number Placeholder 3">
            <a:extLst>
              <a:ext uri="{FF2B5EF4-FFF2-40B4-BE49-F238E27FC236}">
                <a16:creationId xmlns:a16="http://schemas.microsoft.com/office/drawing/2014/main" id="{DB021D7E-AB28-A1B9-BD19-BBA15F6B9FFE}"/>
              </a:ext>
            </a:extLst>
          </p:cNvPr>
          <p:cNvSpPr>
            <a:spLocks noGrp="1"/>
          </p:cNvSpPr>
          <p:nvPr>
            <p:ph type="sldNum" sz="quarter" idx="10"/>
          </p:nvPr>
        </p:nvSpPr>
        <p:spPr/>
        <p:txBody>
          <a:bodyPr/>
          <a:lstStyle/>
          <a:p>
            <a:fld id="{44E5AA02-F3BE-4319-A9B7-E5C820446EF8}" type="slidenum">
              <a:rPr lang="en-US" smtClean="0"/>
              <a:t>9</a:t>
            </a:fld>
            <a:endParaRPr lang="en-US"/>
          </a:p>
        </p:txBody>
      </p:sp>
    </p:spTree>
    <p:extLst>
      <p:ext uri="{BB962C8B-B14F-4D97-AF65-F5344CB8AC3E}">
        <p14:creationId xmlns:p14="http://schemas.microsoft.com/office/powerpoint/2010/main" val="42374918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Shape 10"/>
          <p:cNvSpPr txBox="1">
            <a:spLocks noGrp="1"/>
          </p:cNvSpPr>
          <p:nvPr>
            <p:ph type="ctrTitle" hasCustomPrompt="1"/>
          </p:nvPr>
        </p:nvSpPr>
        <p:spPr>
          <a:xfrm>
            <a:off x="721425" y="1524446"/>
            <a:ext cx="5216700" cy="1546500"/>
          </a:xfrm>
          <a:prstGeom prst="rect">
            <a:avLst/>
          </a:prstGeom>
        </p:spPr>
        <p:txBody>
          <a:bodyPr spcFirstLastPara="1" wrap="square" lIns="91425" tIns="91425" rIns="91425" bIns="91425" anchor="t" anchorCtr="0"/>
          <a:lstStyle>
            <a:lvl1pPr lvl="0">
              <a:spcBef>
                <a:spcPts val="0"/>
              </a:spcBef>
              <a:spcAft>
                <a:spcPts val="0"/>
              </a:spcAft>
              <a:buClr>
                <a:srgbClr val="2185C5"/>
              </a:buClr>
              <a:buSzPts val="4800"/>
              <a:buNone/>
              <a:defRPr sz="3600">
                <a:solidFill>
                  <a:schemeClr val="tx1"/>
                </a:solidFill>
                <a:latin typeface="+mj-lt"/>
                <a:ea typeface="Arial Unicode MS" panose="020B0604020202020204" pitchFamily="34" charset="-128"/>
                <a:cs typeface="Arial Unicode MS" panose="020B0604020202020204" pitchFamily="34" charset="-128"/>
              </a:defRPr>
            </a:lvl1pPr>
            <a:lvl2pPr lvl="1">
              <a:spcBef>
                <a:spcPts val="0"/>
              </a:spcBef>
              <a:spcAft>
                <a:spcPts val="0"/>
              </a:spcAft>
              <a:buClr>
                <a:srgbClr val="2185C5"/>
              </a:buClr>
              <a:buSzPts val="4800"/>
              <a:buNone/>
              <a:defRPr sz="3600">
                <a:solidFill>
                  <a:srgbClr val="2185C5"/>
                </a:solidFill>
              </a:defRPr>
            </a:lvl2pPr>
            <a:lvl3pPr lvl="2">
              <a:spcBef>
                <a:spcPts val="0"/>
              </a:spcBef>
              <a:spcAft>
                <a:spcPts val="0"/>
              </a:spcAft>
              <a:buClr>
                <a:srgbClr val="2185C5"/>
              </a:buClr>
              <a:buSzPts val="4800"/>
              <a:buNone/>
              <a:defRPr sz="3600">
                <a:solidFill>
                  <a:srgbClr val="2185C5"/>
                </a:solidFill>
              </a:defRPr>
            </a:lvl3pPr>
            <a:lvl4pPr lvl="3">
              <a:spcBef>
                <a:spcPts val="0"/>
              </a:spcBef>
              <a:spcAft>
                <a:spcPts val="0"/>
              </a:spcAft>
              <a:buClr>
                <a:srgbClr val="2185C5"/>
              </a:buClr>
              <a:buSzPts val="4800"/>
              <a:buNone/>
              <a:defRPr sz="3600">
                <a:solidFill>
                  <a:srgbClr val="2185C5"/>
                </a:solidFill>
              </a:defRPr>
            </a:lvl4pPr>
            <a:lvl5pPr lvl="4">
              <a:spcBef>
                <a:spcPts val="0"/>
              </a:spcBef>
              <a:spcAft>
                <a:spcPts val="0"/>
              </a:spcAft>
              <a:buClr>
                <a:srgbClr val="2185C5"/>
              </a:buClr>
              <a:buSzPts val="4800"/>
              <a:buNone/>
              <a:defRPr sz="3600">
                <a:solidFill>
                  <a:srgbClr val="2185C5"/>
                </a:solidFill>
              </a:defRPr>
            </a:lvl5pPr>
            <a:lvl6pPr lvl="5">
              <a:spcBef>
                <a:spcPts val="0"/>
              </a:spcBef>
              <a:spcAft>
                <a:spcPts val="0"/>
              </a:spcAft>
              <a:buClr>
                <a:srgbClr val="2185C5"/>
              </a:buClr>
              <a:buSzPts val="4800"/>
              <a:buNone/>
              <a:defRPr sz="3600">
                <a:solidFill>
                  <a:srgbClr val="2185C5"/>
                </a:solidFill>
              </a:defRPr>
            </a:lvl6pPr>
            <a:lvl7pPr lvl="6">
              <a:spcBef>
                <a:spcPts val="0"/>
              </a:spcBef>
              <a:spcAft>
                <a:spcPts val="0"/>
              </a:spcAft>
              <a:buClr>
                <a:srgbClr val="2185C5"/>
              </a:buClr>
              <a:buSzPts val="4800"/>
              <a:buNone/>
              <a:defRPr sz="3600">
                <a:solidFill>
                  <a:srgbClr val="2185C5"/>
                </a:solidFill>
              </a:defRPr>
            </a:lvl7pPr>
            <a:lvl8pPr lvl="7">
              <a:spcBef>
                <a:spcPts val="0"/>
              </a:spcBef>
              <a:spcAft>
                <a:spcPts val="0"/>
              </a:spcAft>
              <a:buClr>
                <a:srgbClr val="2185C5"/>
              </a:buClr>
              <a:buSzPts val="4800"/>
              <a:buNone/>
              <a:defRPr sz="3600">
                <a:solidFill>
                  <a:srgbClr val="2185C5"/>
                </a:solidFill>
              </a:defRPr>
            </a:lvl8pPr>
            <a:lvl9pPr lvl="8">
              <a:spcBef>
                <a:spcPts val="0"/>
              </a:spcBef>
              <a:spcAft>
                <a:spcPts val="0"/>
              </a:spcAft>
              <a:buClr>
                <a:srgbClr val="2185C5"/>
              </a:buClr>
              <a:buSzPts val="4800"/>
              <a:buNone/>
              <a:defRPr sz="3600">
                <a:solidFill>
                  <a:srgbClr val="2185C5"/>
                </a:solidFill>
              </a:defRPr>
            </a:lvl9pPr>
          </a:lstStyle>
          <a:p>
            <a:r>
              <a:rPr lang="en-US" dirty="0"/>
              <a:t>Title</a:t>
            </a:r>
            <a:endParaRPr dirty="0"/>
          </a:p>
        </p:txBody>
      </p:sp>
      <p:sp>
        <p:nvSpPr>
          <p:cNvPr id="11" name="Shape 11"/>
          <p:cNvSpPr/>
          <p:nvPr/>
        </p:nvSpPr>
        <p:spPr>
          <a:xfrm>
            <a:off x="5938246" y="3377550"/>
            <a:ext cx="72180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2" name="Shape 12"/>
          <p:cNvSpPr/>
          <p:nvPr/>
        </p:nvSpPr>
        <p:spPr>
          <a:xfrm>
            <a:off x="6659861" y="3377550"/>
            <a:ext cx="72180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3" name="Shape 13"/>
          <p:cNvSpPr/>
          <p:nvPr/>
        </p:nvSpPr>
        <p:spPr>
          <a:xfrm>
            <a:off x="-1" y="3377550"/>
            <a:ext cx="72180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4" name="Shape 14"/>
          <p:cNvSpPr/>
          <p:nvPr/>
        </p:nvSpPr>
        <p:spPr>
          <a:xfrm>
            <a:off x="721425" y="3377550"/>
            <a:ext cx="5216700"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99147" y="5876877"/>
            <a:ext cx="2391707" cy="746768"/>
          </a:xfrm>
          <a:prstGeom prst="rect">
            <a:avLst/>
          </a:prstGeom>
        </p:spPr>
      </p:pic>
    </p:spTree>
    <p:extLst>
      <p:ext uri="{BB962C8B-B14F-4D97-AF65-F5344CB8AC3E}">
        <p14:creationId xmlns:p14="http://schemas.microsoft.com/office/powerpoint/2010/main" val="517939502"/>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6A7C29-9802-4BB7-9D5A-BACEC76D8514}" type="datetime1">
              <a:rPr lang="en-US" smtClean="0"/>
              <a:t>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38B3C1-EED7-4E88-8F72-013EE3A58C4A}" type="slidenum">
              <a:rPr lang="en-US" smtClean="0"/>
              <a:t>‹#›</a:t>
            </a:fld>
            <a:endParaRPr lang="en-US"/>
          </a:p>
        </p:txBody>
      </p:sp>
    </p:spTree>
    <p:extLst>
      <p:ext uri="{BB962C8B-B14F-4D97-AF65-F5344CB8AC3E}">
        <p14:creationId xmlns:p14="http://schemas.microsoft.com/office/powerpoint/2010/main" val="2058872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425DBB9-5806-4BBE-A841-0BEEE537C147}" type="datetime1">
              <a:rPr lang="en-US" smtClean="0"/>
              <a:t>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38B3C1-EED7-4E88-8F72-013EE3A58C4A}" type="slidenum">
              <a:rPr lang="en-US" smtClean="0"/>
              <a:t>‹#›</a:t>
            </a:fld>
            <a:endParaRPr lang="en-US"/>
          </a:p>
        </p:txBody>
      </p:sp>
    </p:spTree>
    <p:extLst>
      <p:ext uri="{BB962C8B-B14F-4D97-AF65-F5344CB8AC3E}">
        <p14:creationId xmlns:p14="http://schemas.microsoft.com/office/powerpoint/2010/main" val="1652548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72EE17D-E60A-40CE-A28B-12B3A3267CE5}" type="datetime1">
              <a:rPr lang="en-US" smtClean="0"/>
              <a:t>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38B3C1-EED7-4E88-8F72-013EE3A58C4A}" type="slidenum">
              <a:rPr lang="en-US" smtClean="0"/>
              <a:t>‹#›</a:t>
            </a:fld>
            <a:endParaRPr lang="en-US"/>
          </a:p>
        </p:txBody>
      </p:sp>
    </p:spTree>
    <p:extLst>
      <p:ext uri="{BB962C8B-B14F-4D97-AF65-F5344CB8AC3E}">
        <p14:creationId xmlns:p14="http://schemas.microsoft.com/office/powerpoint/2010/main" val="563097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A7F20F-D177-4980-9FF7-AD17031F74C9}" type="datetime1">
              <a:rPr lang="en-US" smtClean="0"/>
              <a:t>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38B3C1-EED7-4E88-8F72-013EE3A58C4A}" type="slidenum">
              <a:rPr lang="en-US" smtClean="0"/>
              <a:t>‹#›</a:t>
            </a:fld>
            <a:endParaRPr lang="en-US"/>
          </a:p>
        </p:txBody>
      </p:sp>
    </p:spTree>
    <p:extLst>
      <p:ext uri="{BB962C8B-B14F-4D97-AF65-F5344CB8AC3E}">
        <p14:creationId xmlns:p14="http://schemas.microsoft.com/office/powerpoint/2010/main" val="4223020317"/>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A7F20F-D177-4980-9FF7-AD17031F74C9}" type="datetime1">
              <a:rPr lang="en-US" smtClean="0"/>
              <a:t>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38B3C1-EED7-4E88-8F72-013EE3A58C4A}" type="slidenum">
              <a:rPr lang="en-US" smtClean="0"/>
              <a:t>‹#›</a:t>
            </a:fld>
            <a:endParaRPr lang="en-US"/>
          </a:p>
        </p:txBody>
      </p:sp>
    </p:spTree>
    <p:extLst>
      <p:ext uri="{BB962C8B-B14F-4D97-AF65-F5344CB8AC3E}">
        <p14:creationId xmlns:p14="http://schemas.microsoft.com/office/powerpoint/2010/main" val="2742335271"/>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5"/>
        <p:cNvGrpSpPr/>
        <p:nvPr/>
      </p:nvGrpSpPr>
      <p:grpSpPr>
        <a:xfrm>
          <a:off x="0" y="0"/>
          <a:ext cx="0" cy="0"/>
          <a:chOff x="0" y="0"/>
          <a:chExt cx="0" cy="0"/>
        </a:xfrm>
      </p:grpSpPr>
      <p:sp>
        <p:nvSpPr>
          <p:cNvPr id="16" name="Shape 16"/>
          <p:cNvSpPr/>
          <p:nvPr/>
        </p:nvSpPr>
        <p:spPr>
          <a:xfrm>
            <a:off x="0" y="0"/>
            <a:ext cx="9144000" cy="53238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7" name="Shape 17"/>
          <p:cNvSpPr txBox="1">
            <a:spLocks noGrp="1"/>
          </p:cNvSpPr>
          <p:nvPr>
            <p:ph type="ctrTitle" hasCustomPrompt="1"/>
          </p:nvPr>
        </p:nvSpPr>
        <p:spPr>
          <a:xfrm>
            <a:off x="685800" y="2111123"/>
            <a:ext cx="7772400" cy="1546500"/>
          </a:xfrm>
          <a:prstGeom prst="rect">
            <a:avLst/>
          </a:prstGeom>
        </p:spPr>
        <p:txBody>
          <a:bodyPr spcFirstLastPara="1" wrap="square" lIns="91425" tIns="91425" rIns="91425" bIns="91425" anchor="b" anchorCtr="0"/>
          <a:lstStyle>
            <a:lvl1pPr lvl="0" algn="ctr" rtl="0">
              <a:spcBef>
                <a:spcPts val="0"/>
              </a:spcBef>
              <a:spcAft>
                <a:spcPts val="0"/>
              </a:spcAft>
              <a:buClr>
                <a:srgbClr val="FFFFFF"/>
              </a:buClr>
              <a:buSzPts val="4800"/>
              <a:buNone/>
              <a:defRPr sz="3600">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4800"/>
              <a:buNone/>
              <a:defRPr sz="3600">
                <a:solidFill>
                  <a:srgbClr val="FFFFFF"/>
                </a:solidFill>
              </a:defRPr>
            </a:lvl2pPr>
            <a:lvl3pPr lvl="2" algn="ctr" rtl="0">
              <a:spcBef>
                <a:spcPts val="0"/>
              </a:spcBef>
              <a:spcAft>
                <a:spcPts val="0"/>
              </a:spcAft>
              <a:buClr>
                <a:srgbClr val="FFFFFF"/>
              </a:buClr>
              <a:buSzPts val="4800"/>
              <a:buNone/>
              <a:defRPr sz="3600">
                <a:solidFill>
                  <a:srgbClr val="FFFFFF"/>
                </a:solidFill>
              </a:defRPr>
            </a:lvl3pPr>
            <a:lvl4pPr lvl="3" algn="ctr" rtl="0">
              <a:spcBef>
                <a:spcPts val="0"/>
              </a:spcBef>
              <a:spcAft>
                <a:spcPts val="0"/>
              </a:spcAft>
              <a:buClr>
                <a:srgbClr val="FFFFFF"/>
              </a:buClr>
              <a:buSzPts val="4800"/>
              <a:buNone/>
              <a:defRPr sz="3600">
                <a:solidFill>
                  <a:srgbClr val="FFFFFF"/>
                </a:solidFill>
              </a:defRPr>
            </a:lvl4pPr>
            <a:lvl5pPr lvl="4" algn="ctr" rtl="0">
              <a:spcBef>
                <a:spcPts val="0"/>
              </a:spcBef>
              <a:spcAft>
                <a:spcPts val="0"/>
              </a:spcAft>
              <a:buClr>
                <a:srgbClr val="FFFFFF"/>
              </a:buClr>
              <a:buSzPts val="4800"/>
              <a:buNone/>
              <a:defRPr sz="3600">
                <a:solidFill>
                  <a:srgbClr val="FFFFFF"/>
                </a:solidFill>
              </a:defRPr>
            </a:lvl5pPr>
            <a:lvl6pPr lvl="5" algn="ctr" rtl="0">
              <a:spcBef>
                <a:spcPts val="0"/>
              </a:spcBef>
              <a:spcAft>
                <a:spcPts val="0"/>
              </a:spcAft>
              <a:buClr>
                <a:srgbClr val="FFFFFF"/>
              </a:buClr>
              <a:buSzPts val="4800"/>
              <a:buNone/>
              <a:defRPr sz="3600">
                <a:solidFill>
                  <a:srgbClr val="FFFFFF"/>
                </a:solidFill>
              </a:defRPr>
            </a:lvl6pPr>
            <a:lvl7pPr lvl="6" algn="ctr" rtl="0">
              <a:spcBef>
                <a:spcPts val="0"/>
              </a:spcBef>
              <a:spcAft>
                <a:spcPts val="0"/>
              </a:spcAft>
              <a:buClr>
                <a:srgbClr val="FFFFFF"/>
              </a:buClr>
              <a:buSzPts val="4800"/>
              <a:buNone/>
              <a:defRPr sz="3600">
                <a:solidFill>
                  <a:srgbClr val="FFFFFF"/>
                </a:solidFill>
              </a:defRPr>
            </a:lvl7pPr>
            <a:lvl8pPr lvl="7" algn="ctr" rtl="0">
              <a:spcBef>
                <a:spcPts val="0"/>
              </a:spcBef>
              <a:spcAft>
                <a:spcPts val="0"/>
              </a:spcAft>
              <a:buClr>
                <a:srgbClr val="FFFFFF"/>
              </a:buClr>
              <a:buSzPts val="4800"/>
              <a:buNone/>
              <a:defRPr sz="3600">
                <a:solidFill>
                  <a:srgbClr val="FFFFFF"/>
                </a:solidFill>
              </a:defRPr>
            </a:lvl8pPr>
            <a:lvl9pPr lvl="8" algn="ctr" rtl="0">
              <a:spcBef>
                <a:spcPts val="0"/>
              </a:spcBef>
              <a:spcAft>
                <a:spcPts val="0"/>
              </a:spcAft>
              <a:buClr>
                <a:srgbClr val="FFFFFF"/>
              </a:buClr>
              <a:buSzPts val="4800"/>
              <a:buNone/>
              <a:defRPr sz="3600">
                <a:solidFill>
                  <a:srgbClr val="FFFFFF"/>
                </a:solidFill>
              </a:defRPr>
            </a:lvl9pPr>
          </a:lstStyle>
          <a:p>
            <a:r>
              <a:rPr lang="en-US" dirty="0"/>
              <a:t>Title</a:t>
            </a:r>
            <a:endParaRPr dirty="0"/>
          </a:p>
        </p:txBody>
      </p:sp>
      <p:sp>
        <p:nvSpPr>
          <p:cNvPr id="18" name="Shape 18"/>
          <p:cNvSpPr txBox="1">
            <a:spLocks noGrp="1"/>
          </p:cNvSpPr>
          <p:nvPr>
            <p:ph type="subTitle" idx="1" hasCustomPrompt="1"/>
          </p:nvPr>
        </p:nvSpPr>
        <p:spPr>
          <a:xfrm>
            <a:off x="685800" y="3786738"/>
            <a:ext cx="7772400" cy="1046400"/>
          </a:xfrm>
          <a:prstGeom prst="rect">
            <a:avLst/>
          </a:prstGeom>
        </p:spPr>
        <p:txBody>
          <a:bodyPr spcFirstLastPara="1" wrap="square" lIns="91425" tIns="91425" rIns="91425" bIns="91425" anchor="t" anchorCtr="0"/>
          <a:lstStyle>
            <a:lvl1pPr lvl="0" algn="ctr" rtl="0">
              <a:spcBef>
                <a:spcPts val="0"/>
              </a:spcBef>
              <a:spcAft>
                <a:spcPts val="0"/>
              </a:spcAft>
              <a:buClr>
                <a:srgbClr val="FFFFFF"/>
              </a:buClr>
              <a:buSzPts val="2400"/>
              <a:buNone/>
              <a:defRPr sz="1800" b="1">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2400"/>
              <a:buNone/>
              <a:defRPr b="1">
                <a:solidFill>
                  <a:srgbClr val="FFFFFF"/>
                </a:solidFill>
              </a:defRPr>
            </a:lvl2pPr>
            <a:lvl3pPr lvl="2" algn="ctr" rtl="0">
              <a:spcBef>
                <a:spcPts val="0"/>
              </a:spcBef>
              <a:spcAft>
                <a:spcPts val="0"/>
              </a:spcAft>
              <a:buClr>
                <a:srgbClr val="FFFFFF"/>
              </a:buClr>
              <a:buSzPts val="2400"/>
              <a:buNone/>
              <a:defRPr b="1">
                <a:solidFill>
                  <a:srgbClr val="FFFFFF"/>
                </a:solidFill>
              </a:defRPr>
            </a:lvl3pPr>
            <a:lvl4pPr lvl="3" algn="ctr" rtl="0">
              <a:spcBef>
                <a:spcPts val="0"/>
              </a:spcBef>
              <a:spcAft>
                <a:spcPts val="0"/>
              </a:spcAft>
              <a:buClr>
                <a:srgbClr val="FFFFFF"/>
              </a:buClr>
              <a:buSzPts val="2400"/>
              <a:buNone/>
              <a:defRPr sz="1800" b="1">
                <a:solidFill>
                  <a:srgbClr val="FFFFFF"/>
                </a:solidFill>
              </a:defRPr>
            </a:lvl4pPr>
            <a:lvl5pPr lvl="4" algn="ctr" rtl="0">
              <a:spcBef>
                <a:spcPts val="0"/>
              </a:spcBef>
              <a:spcAft>
                <a:spcPts val="0"/>
              </a:spcAft>
              <a:buClr>
                <a:srgbClr val="FFFFFF"/>
              </a:buClr>
              <a:buSzPts val="2400"/>
              <a:buNone/>
              <a:defRPr sz="1800" b="1">
                <a:solidFill>
                  <a:srgbClr val="FFFFFF"/>
                </a:solidFill>
              </a:defRPr>
            </a:lvl5pPr>
            <a:lvl6pPr lvl="5" algn="ctr" rtl="0">
              <a:spcBef>
                <a:spcPts val="0"/>
              </a:spcBef>
              <a:spcAft>
                <a:spcPts val="0"/>
              </a:spcAft>
              <a:buClr>
                <a:srgbClr val="FFFFFF"/>
              </a:buClr>
              <a:buSzPts val="2400"/>
              <a:buNone/>
              <a:defRPr sz="1800" b="1">
                <a:solidFill>
                  <a:srgbClr val="FFFFFF"/>
                </a:solidFill>
              </a:defRPr>
            </a:lvl6pPr>
            <a:lvl7pPr lvl="6" algn="ctr" rtl="0">
              <a:spcBef>
                <a:spcPts val="0"/>
              </a:spcBef>
              <a:spcAft>
                <a:spcPts val="0"/>
              </a:spcAft>
              <a:buClr>
                <a:srgbClr val="FFFFFF"/>
              </a:buClr>
              <a:buSzPts val="2400"/>
              <a:buNone/>
              <a:defRPr sz="1800" b="1">
                <a:solidFill>
                  <a:srgbClr val="FFFFFF"/>
                </a:solidFill>
              </a:defRPr>
            </a:lvl7pPr>
            <a:lvl8pPr lvl="7" algn="ctr" rtl="0">
              <a:spcBef>
                <a:spcPts val="0"/>
              </a:spcBef>
              <a:spcAft>
                <a:spcPts val="0"/>
              </a:spcAft>
              <a:buClr>
                <a:srgbClr val="FFFFFF"/>
              </a:buClr>
              <a:buSzPts val="2400"/>
              <a:buNone/>
              <a:defRPr sz="1800" b="1">
                <a:solidFill>
                  <a:srgbClr val="FFFFFF"/>
                </a:solidFill>
              </a:defRPr>
            </a:lvl8pPr>
            <a:lvl9pPr lvl="8" algn="ctr" rtl="0">
              <a:spcBef>
                <a:spcPts val="0"/>
              </a:spcBef>
              <a:spcAft>
                <a:spcPts val="0"/>
              </a:spcAft>
              <a:buClr>
                <a:srgbClr val="FFFFFF"/>
              </a:buClr>
              <a:buSzPts val="2400"/>
              <a:buNone/>
              <a:defRPr sz="1800" b="1">
                <a:solidFill>
                  <a:srgbClr val="FFFFFF"/>
                </a:solidFill>
              </a:defRPr>
            </a:lvl9pPr>
          </a:lstStyle>
          <a:p>
            <a:r>
              <a:rPr lang="en-US" dirty="0"/>
              <a:t>Subtitle</a:t>
            </a:r>
            <a:endParaRPr dirty="0"/>
          </a:p>
        </p:txBody>
      </p:sp>
      <p:sp>
        <p:nvSpPr>
          <p:cNvPr id="19" name="Shape 19"/>
          <p:cNvSpPr/>
          <p:nvPr/>
        </p:nvSpPr>
        <p:spPr>
          <a:xfrm>
            <a:off x="3047704" y="5323800"/>
            <a:ext cx="304770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20" name="Shape 20"/>
          <p:cNvSpPr/>
          <p:nvPr/>
        </p:nvSpPr>
        <p:spPr>
          <a:xfrm>
            <a:off x="6096271" y="5323800"/>
            <a:ext cx="304770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21" name="Shape 21"/>
          <p:cNvSpPr/>
          <p:nvPr/>
        </p:nvSpPr>
        <p:spPr>
          <a:xfrm>
            <a:off x="1" y="5323800"/>
            <a:ext cx="304770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22" name="Shape 22"/>
          <p:cNvSpPr txBox="1">
            <a:spLocks noGrp="1"/>
          </p:cNvSpPr>
          <p:nvPr>
            <p:ph type="sldNum" idx="12"/>
          </p:nvPr>
        </p:nvSpPr>
        <p:spPr>
          <a:xfrm>
            <a:off x="-125" y="6440375"/>
            <a:ext cx="9144000" cy="417900"/>
          </a:xfrm>
          <a:prstGeom prst="rect">
            <a:avLst/>
          </a:prstGeom>
        </p:spPr>
        <p:txBody>
          <a:bodyPr spcFirstLastPara="1" wrap="square" lIns="91425" tIns="91425" rIns="91425" bIns="91425" anchor="t" anchorCtr="0">
            <a:noAutofit/>
          </a:bodyPr>
          <a:lstStyle>
            <a:lvl1pPr lvl="0" algn="ctr">
              <a:buNone/>
              <a:defRPr>
                <a:latin typeface="+mn-lt"/>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8D38B3C1-EED7-4E88-8F72-013EE3A58C4A}" type="slidenum">
              <a:rPr lang="en-US" smtClean="0"/>
              <a:t>‹#›</a:t>
            </a:fld>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3584" y="595524"/>
            <a:ext cx="2555942" cy="798047"/>
          </a:xfrm>
          <a:prstGeom prst="rect">
            <a:avLst/>
          </a:prstGeom>
        </p:spPr>
      </p:pic>
    </p:spTree>
    <p:extLst>
      <p:ext uri="{BB962C8B-B14F-4D97-AF65-F5344CB8AC3E}">
        <p14:creationId xmlns:p14="http://schemas.microsoft.com/office/powerpoint/2010/main" val="975621309"/>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538537"/>
            <a:ext cx="7659687"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3" y="1905000"/>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74F3CF-4B82-4050-BB23-7FA6A6E07D0F}" type="datetime1">
              <a:rPr lang="en-US" smtClean="0"/>
              <a:t>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38B3C1-EED7-4E88-8F72-013EE3A58C4A}"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2 columns" type="twoColTx">
  <p:cSld name="1_Title + 2 columns">
    <p:spTree>
      <p:nvGrpSpPr>
        <p:cNvPr id="1" name="Shape 39"/>
        <p:cNvGrpSpPr/>
        <p:nvPr/>
      </p:nvGrpSpPr>
      <p:grpSpPr>
        <a:xfrm>
          <a:off x="0" y="0"/>
          <a:ext cx="0" cy="0"/>
          <a:chOff x="0" y="0"/>
          <a:chExt cx="0" cy="0"/>
        </a:xfrm>
      </p:grpSpPr>
      <p:sp>
        <p:nvSpPr>
          <p:cNvPr id="40" name="Shape 40"/>
          <p:cNvSpPr txBox="1">
            <a:spLocks noGrp="1"/>
          </p:cNvSpPr>
          <p:nvPr>
            <p:ph type="title" hasCustomPrompt="1"/>
          </p:nvPr>
        </p:nvSpPr>
        <p:spPr>
          <a:xfrm>
            <a:off x="893700" y="274650"/>
            <a:ext cx="6462600" cy="1143000"/>
          </a:xfrm>
          <a:prstGeom prst="rect">
            <a:avLst/>
          </a:prstGeom>
        </p:spPr>
        <p:txBody>
          <a:bodyPr spcFirstLastPara="1" wrap="square" lIns="91425" tIns="91425" rIns="91425" bIns="91425" anchor="b" anchorCtr="0"/>
          <a:lstStyle>
            <a:lvl1pPr lvl="0">
              <a:spcBef>
                <a:spcPts val="0"/>
              </a:spcBef>
              <a:spcAft>
                <a:spcPts val="0"/>
              </a:spcAft>
              <a:buSzPts val="3600"/>
              <a:buNone/>
              <a:defRPr>
                <a:latin typeface="+mj-lt"/>
                <a:ea typeface="Arial Unicode MS" panose="020B0604020202020204" pitchFamily="34" charset="-128"/>
                <a:cs typeface="Arial Unicode MS" panose="020B0604020202020204" pitchFamily="34" charset="-128"/>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r>
              <a:rPr lang="en-US" dirty="0"/>
              <a:t>Title</a:t>
            </a:r>
            <a:endParaRPr dirty="0"/>
          </a:p>
        </p:txBody>
      </p:sp>
      <p:sp>
        <p:nvSpPr>
          <p:cNvPr id="41" name="Shape 41"/>
          <p:cNvSpPr txBox="1">
            <a:spLocks noGrp="1"/>
          </p:cNvSpPr>
          <p:nvPr>
            <p:ph type="body" idx="1" hasCustomPrompt="1"/>
          </p:nvPr>
        </p:nvSpPr>
        <p:spPr>
          <a:xfrm>
            <a:off x="893625" y="1600200"/>
            <a:ext cx="3136800" cy="4967700"/>
          </a:xfrm>
          <a:prstGeom prst="rect">
            <a:avLst/>
          </a:prstGeom>
        </p:spPr>
        <p:txBody>
          <a:bodyPr spcFirstLastPara="1" wrap="square" lIns="91425" tIns="91425" rIns="91425" bIns="91425" anchor="t" anchorCtr="0"/>
          <a:lstStyle>
            <a:lvl1pPr marL="342900" lvl="0" indent="-257175">
              <a:spcBef>
                <a:spcPts val="450"/>
              </a:spcBef>
              <a:spcAft>
                <a:spcPts val="0"/>
              </a:spcAft>
              <a:buSzPts val="1800"/>
              <a:buChar char="▷"/>
              <a:defRPr sz="1800">
                <a:solidFill>
                  <a:srgbClr val="677480"/>
                </a:solidFill>
                <a:latin typeface="+mn-lt"/>
                <a:ea typeface="Arial Unicode MS" panose="020B0604020202020204" pitchFamily="34" charset="-128"/>
                <a:cs typeface="Arial Unicode MS" panose="020B0604020202020204" pitchFamily="34" charset="-128"/>
              </a:defRPr>
            </a:lvl1pPr>
            <a:lvl2pPr marL="685800" lvl="1" indent="-257175">
              <a:spcBef>
                <a:spcPts val="0"/>
              </a:spcBef>
              <a:spcAft>
                <a:spcPts val="0"/>
              </a:spcAft>
              <a:buSzPts val="1800"/>
              <a:buChar char="○"/>
              <a:defRPr sz="1350">
                <a:latin typeface="+mn-lt"/>
              </a:defRPr>
            </a:lvl2pPr>
            <a:lvl3pPr marL="1028700" lvl="2" indent="-257175">
              <a:spcBef>
                <a:spcPts val="0"/>
              </a:spcBef>
              <a:spcAft>
                <a:spcPts val="0"/>
              </a:spcAft>
              <a:buSzPts val="1800"/>
              <a:buChar char="■"/>
              <a:defRPr sz="1350"/>
            </a:lvl3pPr>
            <a:lvl4pPr marL="1371600" lvl="3" indent="-257175">
              <a:spcBef>
                <a:spcPts val="0"/>
              </a:spcBef>
              <a:spcAft>
                <a:spcPts val="0"/>
              </a:spcAft>
              <a:buSzPts val="1800"/>
              <a:buChar char="●"/>
              <a:defRPr/>
            </a:lvl4pPr>
            <a:lvl5pPr marL="1714500" lvl="4" indent="-257175">
              <a:spcBef>
                <a:spcPts val="0"/>
              </a:spcBef>
              <a:spcAft>
                <a:spcPts val="0"/>
              </a:spcAft>
              <a:buSzPts val="1800"/>
              <a:buChar char="○"/>
              <a:defRPr/>
            </a:lvl5pPr>
            <a:lvl6pPr marL="2057400" lvl="5" indent="-257175">
              <a:spcBef>
                <a:spcPts val="0"/>
              </a:spcBef>
              <a:spcAft>
                <a:spcPts val="0"/>
              </a:spcAft>
              <a:buSzPts val="1800"/>
              <a:buChar char="■"/>
              <a:defRPr/>
            </a:lvl6pPr>
            <a:lvl7pPr marL="2400300" lvl="6" indent="-257175">
              <a:spcBef>
                <a:spcPts val="0"/>
              </a:spcBef>
              <a:spcAft>
                <a:spcPts val="0"/>
              </a:spcAft>
              <a:buSzPts val="1800"/>
              <a:buChar char="●"/>
              <a:defRPr/>
            </a:lvl7pPr>
            <a:lvl8pPr marL="2743200" lvl="7" indent="-257175">
              <a:spcBef>
                <a:spcPts val="0"/>
              </a:spcBef>
              <a:spcAft>
                <a:spcPts val="0"/>
              </a:spcAft>
              <a:buSzPts val="1800"/>
              <a:buChar char="○"/>
              <a:defRPr/>
            </a:lvl8pPr>
            <a:lvl9pPr marL="3086100" lvl="8" indent="-257175">
              <a:spcBef>
                <a:spcPts val="0"/>
              </a:spcBef>
              <a:spcAft>
                <a:spcPts val="0"/>
              </a:spcAft>
              <a:buSzPts val="1800"/>
              <a:buChar char="■"/>
              <a:defRPr/>
            </a:lvl9pPr>
          </a:lstStyle>
          <a:p>
            <a:r>
              <a:rPr lang="en-US" dirty="0"/>
              <a:t>Text</a:t>
            </a:r>
          </a:p>
          <a:p>
            <a:pPr lvl="1"/>
            <a:r>
              <a:rPr lang="en-US" dirty="0">
                <a:latin typeface="+mn-lt"/>
              </a:rPr>
              <a:t>Text</a:t>
            </a:r>
          </a:p>
          <a:p>
            <a:pPr lvl="1"/>
            <a:endParaRPr dirty="0"/>
          </a:p>
        </p:txBody>
      </p:sp>
      <p:sp>
        <p:nvSpPr>
          <p:cNvPr id="42" name="Shape 42"/>
          <p:cNvSpPr txBox="1">
            <a:spLocks noGrp="1"/>
          </p:cNvSpPr>
          <p:nvPr>
            <p:ph type="body" idx="2" hasCustomPrompt="1"/>
          </p:nvPr>
        </p:nvSpPr>
        <p:spPr>
          <a:xfrm>
            <a:off x="4219456" y="1600200"/>
            <a:ext cx="3136800" cy="4967700"/>
          </a:xfrm>
          <a:prstGeom prst="rect">
            <a:avLst/>
          </a:prstGeom>
        </p:spPr>
        <p:txBody>
          <a:bodyPr spcFirstLastPara="1" wrap="square" lIns="91425" tIns="91425" rIns="91425" bIns="91425" anchor="t" anchorCtr="0"/>
          <a:lstStyle>
            <a:lvl1pPr marL="342900" lvl="0" indent="-257175">
              <a:spcBef>
                <a:spcPts val="450"/>
              </a:spcBef>
              <a:spcAft>
                <a:spcPts val="0"/>
              </a:spcAft>
              <a:buSzPts val="1800"/>
              <a:buChar char="▷"/>
              <a:defRPr sz="1800">
                <a:solidFill>
                  <a:srgbClr val="677480"/>
                </a:solidFill>
                <a:latin typeface="+mn-lt"/>
                <a:ea typeface="Arial Unicode MS" panose="020B0604020202020204" pitchFamily="34" charset="-128"/>
                <a:cs typeface="Arial Unicode MS" panose="020B0604020202020204" pitchFamily="34" charset="-128"/>
              </a:defRPr>
            </a:lvl1pPr>
            <a:lvl2pPr marL="685800" lvl="1" indent="-257175">
              <a:spcBef>
                <a:spcPts val="0"/>
              </a:spcBef>
              <a:spcAft>
                <a:spcPts val="0"/>
              </a:spcAft>
              <a:buSzPts val="1800"/>
              <a:buChar char="○"/>
              <a:defRPr sz="1350">
                <a:solidFill>
                  <a:srgbClr val="677480"/>
                </a:solidFill>
                <a:latin typeface="+mn-lt"/>
              </a:defRPr>
            </a:lvl2pPr>
            <a:lvl3pPr marL="1028700" lvl="2" indent="-257175">
              <a:spcBef>
                <a:spcPts val="0"/>
              </a:spcBef>
              <a:spcAft>
                <a:spcPts val="0"/>
              </a:spcAft>
              <a:buSzPts val="1800"/>
              <a:buChar char="■"/>
              <a:defRPr sz="1350"/>
            </a:lvl3pPr>
            <a:lvl4pPr marL="1371600" lvl="3" indent="-257175">
              <a:spcBef>
                <a:spcPts val="0"/>
              </a:spcBef>
              <a:spcAft>
                <a:spcPts val="0"/>
              </a:spcAft>
              <a:buSzPts val="1800"/>
              <a:buChar char="●"/>
              <a:defRPr/>
            </a:lvl4pPr>
            <a:lvl5pPr marL="1714500" lvl="4" indent="-257175">
              <a:spcBef>
                <a:spcPts val="0"/>
              </a:spcBef>
              <a:spcAft>
                <a:spcPts val="0"/>
              </a:spcAft>
              <a:buSzPts val="1800"/>
              <a:buChar char="○"/>
              <a:defRPr/>
            </a:lvl5pPr>
            <a:lvl6pPr marL="2057400" lvl="5" indent="-257175">
              <a:spcBef>
                <a:spcPts val="0"/>
              </a:spcBef>
              <a:spcAft>
                <a:spcPts val="0"/>
              </a:spcAft>
              <a:buSzPts val="1800"/>
              <a:buChar char="■"/>
              <a:defRPr/>
            </a:lvl6pPr>
            <a:lvl7pPr marL="2400300" lvl="6" indent="-257175">
              <a:spcBef>
                <a:spcPts val="0"/>
              </a:spcBef>
              <a:spcAft>
                <a:spcPts val="0"/>
              </a:spcAft>
              <a:buSzPts val="1800"/>
              <a:buChar char="●"/>
              <a:defRPr/>
            </a:lvl7pPr>
            <a:lvl8pPr marL="2743200" lvl="7" indent="-257175">
              <a:spcBef>
                <a:spcPts val="0"/>
              </a:spcBef>
              <a:spcAft>
                <a:spcPts val="0"/>
              </a:spcAft>
              <a:buSzPts val="1800"/>
              <a:buChar char="○"/>
              <a:defRPr/>
            </a:lvl8pPr>
            <a:lvl9pPr marL="3086100" lvl="8" indent="-257175">
              <a:spcBef>
                <a:spcPts val="0"/>
              </a:spcBef>
              <a:spcAft>
                <a:spcPts val="0"/>
              </a:spcAft>
              <a:buSzPts val="1800"/>
              <a:buChar char="■"/>
              <a:defRPr/>
            </a:lvl9pPr>
          </a:lstStyle>
          <a:p>
            <a:r>
              <a:rPr lang="en-US" dirty="0"/>
              <a:t>Text</a:t>
            </a:r>
          </a:p>
          <a:p>
            <a:pPr lvl="1"/>
            <a:r>
              <a:rPr lang="en-US" dirty="0">
                <a:latin typeface="+mn-lt"/>
              </a:rPr>
              <a:t>Text</a:t>
            </a:r>
            <a:endParaRPr dirty="0"/>
          </a:p>
        </p:txBody>
      </p:sp>
      <p:sp>
        <p:nvSpPr>
          <p:cNvPr id="43" name="Shape 43"/>
          <p:cNvSpPr/>
          <p:nvPr/>
        </p:nvSpPr>
        <p:spPr>
          <a:xfrm>
            <a:off x="7356366" y="6755100"/>
            <a:ext cx="89370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4" name="Shape 44"/>
          <p:cNvSpPr/>
          <p:nvPr/>
        </p:nvSpPr>
        <p:spPr>
          <a:xfrm>
            <a:off x="8250312" y="6755100"/>
            <a:ext cx="89370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5" name="Shape 45"/>
          <p:cNvSpPr/>
          <p:nvPr/>
        </p:nvSpPr>
        <p:spPr>
          <a:xfrm>
            <a:off x="0" y="6755100"/>
            <a:ext cx="89370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6" name="Shape 46"/>
          <p:cNvSpPr/>
          <p:nvPr/>
        </p:nvSpPr>
        <p:spPr>
          <a:xfrm>
            <a:off x="893710" y="6755100"/>
            <a:ext cx="6462600"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7" name="Shape 47"/>
          <p:cNvSpPr txBox="1">
            <a:spLocks noGrp="1"/>
          </p:cNvSpPr>
          <p:nvPr>
            <p:ph type="sldNum" idx="12"/>
          </p:nvPr>
        </p:nvSpPr>
        <p:spPr>
          <a:xfrm>
            <a:off x="8480575" y="6364177"/>
            <a:ext cx="548700" cy="417900"/>
          </a:xfrm>
          <a:prstGeom prst="rect">
            <a:avLst/>
          </a:prstGeom>
        </p:spPr>
        <p:txBody>
          <a:bodyPr spcFirstLastPara="1" wrap="square" lIns="91425" tIns="91425" rIns="91425" bIns="91425" anchor="t" anchorCtr="0">
            <a:noAutofit/>
          </a:bodyPr>
          <a:lstStyle>
            <a:lvl1pPr lvl="0">
              <a:buNone/>
              <a:defRPr>
                <a:solidFill>
                  <a:srgbClr val="97ABBC"/>
                </a:solidFill>
                <a:latin typeface="+mn-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Tree>
    <p:extLst>
      <p:ext uri="{BB962C8B-B14F-4D97-AF65-F5344CB8AC3E}">
        <p14:creationId xmlns:p14="http://schemas.microsoft.com/office/powerpoint/2010/main" val="2667658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649CC1-F48D-45B4-8821-37419A25132D}" type="datetime1">
              <a:rPr lang="en-US" smtClean="0"/>
              <a:t>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38B3C1-EED7-4E88-8F72-013EE3A58C4A}" type="slidenum">
              <a:rPr lang="en-US" smtClean="0"/>
              <a:t>‹#›</a:t>
            </a:fld>
            <a:endParaRPr lang="en-US"/>
          </a:p>
        </p:txBody>
      </p:sp>
    </p:spTree>
    <p:extLst>
      <p:ext uri="{BB962C8B-B14F-4D97-AF65-F5344CB8AC3E}">
        <p14:creationId xmlns:p14="http://schemas.microsoft.com/office/powerpoint/2010/main" val="1407723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649CC1-F48D-45B4-8821-37419A25132D}" type="datetime1">
              <a:rPr lang="en-US" smtClean="0"/>
              <a:t>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38B3C1-EED7-4E88-8F72-013EE3A58C4A}" type="slidenum">
              <a:rPr lang="en-US" smtClean="0"/>
              <a:t>‹#›</a:t>
            </a:fld>
            <a:endParaRPr lang="en-US"/>
          </a:p>
        </p:txBody>
      </p:sp>
    </p:spTree>
    <p:extLst>
      <p:ext uri="{BB962C8B-B14F-4D97-AF65-F5344CB8AC3E}">
        <p14:creationId xmlns:p14="http://schemas.microsoft.com/office/powerpoint/2010/main" val="969949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A400B39-4E62-4BCE-B6CA-02876EC24344}" type="datetime1">
              <a:rPr lang="en-US" smtClean="0"/>
              <a:t>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38B3C1-EED7-4E88-8F72-013EE3A58C4A}" type="slidenum">
              <a:rPr lang="en-US" smtClean="0"/>
              <a:t>‹#›</a:t>
            </a:fld>
            <a:endParaRPr lang="en-US"/>
          </a:p>
        </p:txBody>
      </p:sp>
    </p:spTree>
    <p:extLst>
      <p:ext uri="{BB962C8B-B14F-4D97-AF65-F5344CB8AC3E}">
        <p14:creationId xmlns:p14="http://schemas.microsoft.com/office/powerpoint/2010/main" val="2361987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6C5D08-39EF-49BB-BE05-C391D758640D}" type="datetime1">
              <a:rPr lang="en-US" smtClean="0"/>
              <a:t>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38B3C1-EED7-4E88-8F72-013EE3A58C4A}" type="slidenum">
              <a:rPr lang="en-US" smtClean="0"/>
              <a:t>‹#›</a:t>
            </a:fld>
            <a:endParaRPr lang="en-US"/>
          </a:p>
        </p:txBody>
      </p:sp>
    </p:spTree>
    <p:extLst>
      <p:ext uri="{BB962C8B-B14F-4D97-AF65-F5344CB8AC3E}">
        <p14:creationId xmlns:p14="http://schemas.microsoft.com/office/powerpoint/2010/main" val="1463311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74F3CF-4B82-4050-BB23-7FA6A6E07D0F}" type="datetime1">
              <a:rPr lang="en-US" smtClean="0"/>
              <a:t>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38B3C1-EED7-4E88-8F72-013EE3A58C4A}" type="slidenum">
              <a:rPr lang="en-US" smtClean="0"/>
              <a:t>‹#›</a:t>
            </a:fld>
            <a:endParaRPr lang="en-US"/>
          </a:p>
        </p:txBody>
      </p:sp>
    </p:spTree>
    <p:extLst>
      <p:ext uri="{BB962C8B-B14F-4D97-AF65-F5344CB8AC3E}">
        <p14:creationId xmlns:p14="http://schemas.microsoft.com/office/powerpoint/2010/main" val="435179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E79D636-60C5-43A7-8744-F654327FEFAF}" type="datetime1">
              <a:rPr lang="en-US" smtClean="0"/>
              <a:t>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38B3C1-EED7-4E88-8F72-013EE3A58C4A}" type="slidenum">
              <a:rPr lang="en-US" smtClean="0"/>
              <a:t>‹#›</a:t>
            </a:fld>
            <a:endParaRPr lang="en-US"/>
          </a:p>
        </p:txBody>
      </p:sp>
    </p:spTree>
    <p:extLst>
      <p:ext uri="{BB962C8B-B14F-4D97-AF65-F5344CB8AC3E}">
        <p14:creationId xmlns:p14="http://schemas.microsoft.com/office/powerpoint/2010/main" val="4042052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59332E-79B0-44F1-9507-CC8AF434B36C}" type="datetime1">
              <a:rPr lang="en-US" smtClean="0"/>
              <a:t>1/6/2026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38B3C1-EED7-4E88-8F72-013EE3A58C4A}" type="slidenum">
              <a:rPr lang="en-US" smtClean="0"/>
              <a:t>‹#›</a:t>
            </a:fld>
            <a:endParaRPr lang="en-US"/>
          </a:p>
        </p:txBody>
      </p:sp>
    </p:spTree>
    <p:extLst>
      <p:ext uri="{BB962C8B-B14F-4D97-AF65-F5344CB8AC3E}">
        <p14:creationId xmlns:p14="http://schemas.microsoft.com/office/powerpoint/2010/main" val="253903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649CC1-F48D-45B4-8821-37419A25132D}" type="datetime1">
              <a:rPr lang="en-US" smtClean="0"/>
              <a:t>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38B3C1-EED7-4E88-8F72-013EE3A58C4A}" type="slidenum">
              <a:rPr lang="en-US" smtClean="0"/>
              <a:t>‹#›</a:t>
            </a:fld>
            <a:endParaRPr lang="en-US"/>
          </a:p>
        </p:txBody>
      </p:sp>
    </p:spTree>
    <p:extLst>
      <p:ext uri="{BB962C8B-B14F-4D97-AF65-F5344CB8AC3E}">
        <p14:creationId xmlns:p14="http://schemas.microsoft.com/office/powerpoint/2010/main" val="1992600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BA7F20F-D177-4980-9FF7-AD17031F74C9}" type="datetime1">
              <a:rPr lang="en-US" smtClean="0"/>
              <a:t>1/6/2026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D38B3C1-EED7-4E88-8F72-013EE3A58C4A}" type="slidenum">
              <a:rPr lang="en-US" smtClean="0"/>
              <a:t>‹#›</a:t>
            </a:fld>
            <a:endParaRPr lang="en-US"/>
          </a:p>
        </p:txBody>
      </p:sp>
    </p:spTree>
    <p:extLst>
      <p:ext uri="{BB962C8B-B14F-4D97-AF65-F5344CB8AC3E}">
        <p14:creationId xmlns:p14="http://schemas.microsoft.com/office/powerpoint/2010/main" val="1650703636"/>
      </p:ext>
    </p:extLst>
  </p:cSld>
  <p:clrMap bg1="lt1" tx1="dk1" bg2="lt2" tx2="dk2" accent1="accent1" accent2="accent2" accent3="accent3" accent4="accent4" accent5="accent5" accent6="accent6" hlink="hlink" folHlink="folHlink"/>
  <p:sldLayoutIdLst>
    <p:sldLayoutId id="2147483682" r:id="rId1"/>
    <p:sldLayoutId id="2147483685" r:id="rId2"/>
    <p:sldLayoutId id="2147483686"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4" r:id="rId15"/>
    <p:sldLayoutId id="2147483663" r:id="rId16"/>
    <p:sldLayoutId id="2147483687" r:id="rId17"/>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hyperlink" Target="https://resources.csi.state.co.us/data-submissions/tsdl/"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image" Target="../media/image9.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8.png"/><Relationship Id="rId5" Type="http://schemas.openxmlformats.org/officeDocument/2006/relationships/hyperlink" Target="https://resources.csi.state.co.us/data-submissions/tsdl/" TargetMode="External"/><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hyperlink" Target="https://docs.google.com/spreadsheets/d/1qzfnPLqbc3oNdp1Y_Q5HkbV6Jxibbnh-_cSLEbkaNE8/edit#gid=656392546" TargetMode="External"/><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s://resources.csi.state.co.us/data-submissions/tsdl/" TargetMode="External"/><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hyperlink" Target="mailto:Submissions_CSI@csi.state.co.us" TargetMode="External"/><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7.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resources.csi.state.co.us/data-submissions/training/" TargetMode="External"/><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hyperlink" Target="http://www.csi.state.co.us/calendar/" TargetMode="Externa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chrome-extension://efaidnbmnnnibpcajpcglclefindmkaj/https:/resources.csi.state.co.us/wp-content/uploads/2023/08/23-24-Data-Submissions-Calendar.pdf" TargetMode="External"/><Relationship Id="rId5" Type="http://schemas.openxmlformats.org/officeDocument/2006/relationships/hyperlink" Target="https://resources.csi.state.co.us/data-submissions/calendar/"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a:spLocks noGrp="1"/>
          </p:cNvSpPr>
          <p:nvPr>
            <p:ph type="ctrTitle"/>
          </p:nvPr>
        </p:nvSpPr>
        <p:spPr>
          <a:xfrm>
            <a:off x="652109" y="1447800"/>
            <a:ext cx="6510691" cy="1143000"/>
          </a:xfrm>
          <a:prstGeom prst="rect">
            <a:avLst/>
          </a:prstGeom>
        </p:spPr>
        <p:txBody>
          <a:bodyPr spcFirstLastPara="1" vert="horz" wrap="square" lIns="68569" tIns="68569" rIns="68569" bIns="68569" rtlCol="0" anchor="t" anchorCtr="0">
            <a:noAutofit/>
          </a:bodyPr>
          <a:lstStyle/>
          <a:p>
            <a:r>
              <a:rPr lang="en-US" b="1" dirty="0">
                <a:latin typeface="Arial" panose="020B0604020202020204" pitchFamily="34" charset="0"/>
                <a:cs typeface="Arial" panose="020B0604020202020204" pitchFamily="34" charset="0"/>
              </a:rPr>
              <a:t>2025-26 Teacher Student Data Link (TSDL)</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General Overview Training</a:t>
            </a:r>
            <a:endParaRPr b="1" dirty="0">
              <a:latin typeface="Arial" panose="020B06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876704F2-DFEE-DF86-FDCE-7776A101EEF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842198491"/>
      </p:ext>
    </p:extLst>
  </p:cSld>
  <p:clrMapOvr>
    <a:masterClrMapping/>
  </p:clrMapOvr>
  <mc:AlternateContent xmlns:mc="http://schemas.openxmlformats.org/markup-compatibility/2006" xmlns:p14="http://schemas.microsoft.com/office/powerpoint/2010/main">
    <mc:Choice Requires="p14">
      <p:transition spd="slow" p14:dur="2000" advTm="6514"/>
    </mc:Choice>
    <mc:Fallback xmlns="">
      <p:transition spd="slow" advTm="6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5A456-31A9-754D-54DD-AEB824FD06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DA6DB9-9B27-40B0-17B1-A93AA3C8E150}"/>
              </a:ext>
              <a:ext uri="{C183D7F6-B498-43B3-948B-1728B52AA6E4}">
                <adec:decorative xmlns:adec="http://schemas.microsoft.com/office/drawing/2017/decorative" val="1"/>
              </a:ext>
            </a:extLst>
          </p:cNvPr>
          <p:cNvSpPr>
            <a:spLocks noGrp="1"/>
          </p:cNvSpPr>
          <p:nvPr>
            <p:ph type="title"/>
          </p:nvPr>
        </p:nvSpPr>
        <p:spPr/>
        <p:txBody>
          <a:bodyPr/>
          <a:lstStyle/>
          <a:p>
            <a:r>
              <a:rPr lang="en-US" sz="3600" b="1" dirty="0">
                <a:effectLst/>
                <a:latin typeface="Arial" panose="020B0604020202020204" pitchFamily="34" charset="0"/>
                <a:ea typeface="Arial" panose="020B0604020202020204" pitchFamily="34" charset="0"/>
              </a:rPr>
              <a:t>9th Grade Success &amp; Performance Reporting</a:t>
            </a:r>
            <a:r>
              <a:rPr lang="en-US" sz="1200" b="1" dirty="0">
                <a:effectLst/>
                <a:latin typeface="Arial" panose="020B0604020202020204" pitchFamily="34" charset="0"/>
                <a:ea typeface="Arial" panose="020B0604020202020204" pitchFamily="34" charset="0"/>
              </a:rPr>
              <a:t>-Cont.</a:t>
            </a:r>
            <a:endParaRPr lang="en-US" sz="1200" b="1" dirty="0">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3F7D20E2-F68C-E28A-BC64-3419F3BF597F}"/>
              </a:ext>
              <a:ext uri="{C183D7F6-B498-43B3-948B-1728B52AA6E4}">
                <adec:decorative xmlns:adec="http://schemas.microsoft.com/office/drawing/2017/decorative" val="1"/>
              </a:ext>
            </a:extLst>
          </p:cNvPr>
          <p:cNvSpPr>
            <a:spLocks noGrp="1"/>
          </p:cNvSpPr>
          <p:nvPr>
            <p:ph idx="1"/>
          </p:nvPr>
        </p:nvSpPr>
        <p:spPr>
          <a:xfrm>
            <a:off x="733425" y="1839911"/>
            <a:ext cx="7677150" cy="1589089"/>
          </a:xfrm>
        </p:spPr>
        <p:txBody>
          <a:bodyPr>
            <a:normAutofit/>
          </a:bodyPr>
          <a:lstStyle/>
          <a:p>
            <a:pPr marL="0" indent="0" algn="ctr">
              <a:buNone/>
            </a:pPr>
            <a:r>
              <a:rPr lang="en-US" sz="2400" b="1" dirty="0">
                <a:latin typeface="Arial" panose="020B0604020202020204" pitchFamily="34" charset="0"/>
                <a:cs typeface="Times New Roman" panose="02020603050405020304" pitchFamily="18" charset="0"/>
              </a:rPr>
              <a:t>For High Schools with 9</a:t>
            </a:r>
            <a:r>
              <a:rPr lang="en-US" sz="2400" b="1" baseline="30000" dirty="0">
                <a:latin typeface="Arial" panose="020B0604020202020204" pitchFamily="34" charset="0"/>
                <a:cs typeface="Times New Roman" panose="02020603050405020304" pitchFamily="18" charset="0"/>
              </a:rPr>
              <a:t>th</a:t>
            </a:r>
            <a:r>
              <a:rPr lang="en-US" sz="2400" b="1" dirty="0">
                <a:latin typeface="Arial" panose="020B0604020202020204" pitchFamily="34" charset="0"/>
                <a:cs typeface="Times New Roman" panose="02020603050405020304" pitchFamily="18" charset="0"/>
              </a:rPr>
              <a:t> Graders ONLY:</a:t>
            </a:r>
            <a:endParaRPr lang="en-US" sz="2400" dirty="0">
              <a:latin typeface="Arial" panose="020B0604020202020204" pitchFamily="34" charset="0"/>
              <a:ea typeface="Arial" panose="020B0604020202020204" pitchFamily="34" charset="0"/>
            </a:endParaRPr>
          </a:p>
          <a:p>
            <a:pPr marL="171450" lvl="1" indent="0">
              <a:buNone/>
            </a:pPr>
            <a:endParaRPr lang="en-US" sz="900" dirty="0">
              <a:effectLst/>
              <a:latin typeface="Arial" panose="020B0604020202020204" pitchFamily="34" charset="0"/>
              <a:ea typeface="Arial" panose="020B0604020202020204" pitchFamily="34" charset="0"/>
            </a:endParaRPr>
          </a:p>
          <a:p>
            <a:pPr marL="171450" lvl="1"/>
            <a:r>
              <a:rPr lang="en-US" dirty="0">
                <a:latin typeface="Arial" panose="020B0604020202020204" pitchFamily="34" charset="0"/>
                <a:ea typeface="Arial" panose="020B0604020202020204" pitchFamily="34" charset="0"/>
              </a:rPr>
              <a:t>New Quick Reference Guide Available – Updating Core Credits Courses in IC and PS</a:t>
            </a:r>
          </a:p>
        </p:txBody>
      </p:sp>
      <p:sp>
        <p:nvSpPr>
          <p:cNvPr id="4" name="Slide Number Placeholder 3">
            <a:extLst>
              <a:ext uri="{FF2B5EF4-FFF2-40B4-BE49-F238E27FC236}">
                <a16:creationId xmlns:a16="http://schemas.microsoft.com/office/drawing/2014/main" id="{9CFA3238-FD93-BEC1-72C0-E0056359561A}"/>
              </a:ext>
              <a:ext uri="{C183D7F6-B498-43B3-948B-1728B52AA6E4}">
                <adec:decorative xmlns:adec="http://schemas.microsoft.com/office/drawing/2017/decorative" val="1"/>
              </a:ext>
            </a:extLst>
          </p:cNvPr>
          <p:cNvSpPr>
            <a:spLocks noGrp="1"/>
          </p:cNvSpPr>
          <p:nvPr>
            <p:ph type="sldNum" sz="quarter" idx="12"/>
          </p:nvPr>
        </p:nvSpPr>
        <p:spPr/>
        <p:txBody>
          <a:bodyPr/>
          <a:lstStyle/>
          <a:p>
            <a:fld id="{8D38B3C1-EED7-4E88-8F72-013EE3A58C4A}" type="slidenum">
              <a:rPr lang="en-US" smtClean="0"/>
              <a:t>10</a:t>
            </a:fld>
            <a:endParaRPr lang="en-US"/>
          </a:p>
        </p:txBody>
      </p:sp>
      <p:pic>
        <p:nvPicPr>
          <p:cNvPr id="22" name="Audio 21">
            <a:hlinkClick r:id="" action="ppaction://media"/>
            <a:extLst>
              <a:ext uri="{FF2B5EF4-FFF2-40B4-BE49-F238E27FC236}">
                <a16:creationId xmlns:a16="http://schemas.microsoft.com/office/drawing/2014/main" id="{73ACB606-AC4D-68BD-9966-1FDA24B0F97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pic>
        <p:nvPicPr>
          <p:cNvPr id="8" name="Picture 7">
            <a:extLst>
              <a:ext uri="{FF2B5EF4-FFF2-40B4-BE49-F238E27FC236}">
                <a16:creationId xmlns:a16="http://schemas.microsoft.com/office/drawing/2014/main" id="{9F608296-9707-6023-DE54-488EC49CAB1C}"/>
              </a:ext>
              <a:ext uri="{C183D7F6-B498-43B3-948B-1728B52AA6E4}">
                <adec:decorative xmlns:adec="http://schemas.microsoft.com/office/drawing/2017/decorative" val="1"/>
              </a:ext>
            </a:extLst>
          </p:cNvPr>
          <p:cNvPicPr>
            <a:picLocks noChangeAspect="1"/>
          </p:cNvPicPr>
          <p:nvPr/>
        </p:nvPicPr>
        <p:blipFill>
          <a:blip r:embed="rId6"/>
          <a:srcRect r="51996"/>
          <a:stretch>
            <a:fillRect/>
          </a:stretch>
        </p:blipFill>
        <p:spPr>
          <a:xfrm>
            <a:off x="3086100" y="2995700"/>
            <a:ext cx="2971800" cy="3200408"/>
          </a:xfrm>
          <a:prstGeom prst="rect">
            <a:avLst/>
          </a:prstGeom>
          <a:ln w="12700">
            <a:solidFill>
              <a:schemeClr val="tx1"/>
            </a:solidFill>
          </a:ln>
        </p:spPr>
      </p:pic>
      <p:sp>
        <p:nvSpPr>
          <p:cNvPr id="10" name="TextBox 9">
            <a:extLst>
              <a:ext uri="{FF2B5EF4-FFF2-40B4-BE49-F238E27FC236}">
                <a16:creationId xmlns:a16="http://schemas.microsoft.com/office/drawing/2014/main" id="{DC245606-9E26-4340-34EF-621968F27CD7}"/>
              </a:ext>
            </a:extLst>
          </p:cNvPr>
          <p:cNvSpPr txBox="1"/>
          <p:nvPr/>
        </p:nvSpPr>
        <p:spPr>
          <a:xfrm>
            <a:off x="841629" y="6271949"/>
            <a:ext cx="7191375" cy="369332"/>
          </a:xfrm>
          <a:prstGeom prst="rect">
            <a:avLst/>
          </a:prstGeom>
          <a:noFill/>
        </p:spPr>
        <p:txBody>
          <a:bodyPr wrap="square">
            <a:spAutoFit/>
          </a:bodyPr>
          <a:lstStyle/>
          <a:p>
            <a:pPr marL="342900" lvl="2" indent="0" algn="ctr">
              <a:buNone/>
            </a:pPr>
            <a:r>
              <a:rPr lang="en-US" dirty="0">
                <a:latin typeface="Arial" panose="020B0604020202020204" pitchFamily="34" charset="0"/>
                <a:ea typeface="Times New Roman" panose="02020603050405020304" pitchFamily="18" charset="0"/>
                <a:cs typeface="Times New Roman" panose="02020603050405020304" pitchFamily="18" charset="0"/>
                <a:hlinkClick r:id="rId7"/>
              </a:rPr>
              <a:t>https://resources.csi.state.co.us/data-submissions/tsdl/</a:t>
            </a:r>
            <a:endParaRPr lang="en-US"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231874"/>
      </p:ext>
    </p:extLst>
  </p:cSld>
  <p:clrMapOvr>
    <a:masterClrMapping/>
  </p:clrMapOvr>
  <mc:AlternateContent xmlns:mc="http://schemas.openxmlformats.org/markup-compatibility/2006" xmlns:p14="http://schemas.microsoft.com/office/powerpoint/2010/main">
    <mc:Choice Requires="p14">
      <p:transition spd="slow" p14:dur="2000" advTm="22761"/>
    </mc:Choice>
    <mc:Fallback xmlns="">
      <p:transition spd="slow" advTm="22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Resources</a:t>
            </a:r>
          </a:p>
        </p:txBody>
      </p:sp>
      <p:sp>
        <p:nvSpPr>
          <p:cNvPr id="3" name="Subtitle 2"/>
          <p:cNvSpPr>
            <a:spLocks noGrp="1"/>
          </p:cNvSpPr>
          <p:nvPr>
            <p:ph type="subTitle" idx="1"/>
          </p:nvPr>
        </p:nvSpPr>
        <p:spPr/>
        <p:txBody>
          <a:bodyPr/>
          <a:lstStyle/>
          <a:p>
            <a:endParaRPr lang="en-US" dirty="0"/>
          </a:p>
        </p:txBody>
      </p:sp>
      <p:sp>
        <p:nvSpPr>
          <p:cNvPr id="4" name="Slide Number Placeholder 3"/>
          <p:cNvSpPr>
            <a:spLocks noGrp="1"/>
          </p:cNvSpPr>
          <p:nvPr>
            <p:ph type="sldNum" idx="12"/>
          </p:nvPr>
        </p:nvSpPr>
        <p:spPr/>
        <p:txBody>
          <a:bodyPr/>
          <a:lstStyle/>
          <a:p>
            <a:fld id="{8D38B3C1-EED7-4E88-8F72-013EE3A58C4A}" type="slidenum">
              <a:rPr lang="en-US" smtClean="0"/>
              <a:t>11</a:t>
            </a:fld>
            <a:endParaRPr lang="en-US"/>
          </a:p>
        </p:txBody>
      </p:sp>
      <p:pic>
        <p:nvPicPr>
          <p:cNvPr id="7" name="Audio 6">
            <a:hlinkClick r:id="" action="ppaction://media"/>
            <a:extLst>
              <a:ext uri="{FF2B5EF4-FFF2-40B4-BE49-F238E27FC236}">
                <a16:creationId xmlns:a16="http://schemas.microsoft.com/office/drawing/2014/main" id="{18218858-1ADA-57F4-3C3F-AAE1F8A1D5F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639887838"/>
      </p:ext>
    </p:extLst>
  </p:cSld>
  <p:clrMapOvr>
    <a:masterClrMapping/>
  </p:clrMapOvr>
  <mc:AlternateContent xmlns:mc="http://schemas.openxmlformats.org/markup-compatibility/2006" xmlns:p14="http://schemas.microsoft.com/office/powerpoint/2010/main">
    <mc:Choice Requires="p14">
      <p:transition spd="slow" p14:dur="2000" advTm="2683"/>
    </mc:Choice>
    <mc:Fallback xmlns="">
      <p:transition spd="slow" advTm="2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C183D7F6-B498-43B3-948B-1728B52AA6E4}">
                <adec:decorative xmlns:adec="http://schemas.microsoft.com/office/drawing/2017/decorative" val="1"/>
              </a:ext>
            </a:extLst>
          </p:cNvPr>
          <p:cNvSpPr>
            <a:spLocks noGrp="1"/>
          </p:cNvSpPr>
          <p:nvPr>
            <p:ph type="title"/>
          </p:nvPr>
        </p:nvSpPr>
        <p:spPr>
          <a:xfrm>
            <a:off x="618952" y="66663"/>
            <a:ext cx="7886700" cy="1325563"/>
          </a:xfrm>
        </p:spPr>
        <p:txBody>
          <a:bodyPr/>
          <a:lstStyle/>
          <a:p>
            <a:r>
              <a:rPr lang="en-US" dirty="0">
                <a:latin typeface="Arial" panose="020B0604020202020204" pitchFamily="34" charset="0"/>
                <a:cs typeface="Arial" panose="020B0604020202020204" pitchFamily="34" charset="0"/>
              </a:rPr>
              <a:t>TSDL Data</a:t>
            </a:r>
          </a:p>
        </p:txBody>
      </p:sp>
      <p:sp>
        <p:nvSpPr>
          <p:cNvPr id="35" name="TextBox 34">
            <a:extLst>
              <a:ext uri="{FF2B5EF4-FFF2-40B4-BE49-F238E27FC236}">
                <a16:creationId xmlns:a16="http://schemas.microsoft.com/office/drawing/2014/main" id="{7857CDB0-FF0E-81B7-ACF7-B57BDFFF494A}"/>
              </a:ext>
              <a:ext uri="{C183D7F6-B498-43B3-948B-1728B52AA6E4}">
                <adec:decorative xmlns:adec="http://schemas.microsoft.com/office/drawing/2017/decorative" val="1"/>
              </a:ext>
            </a:extLst>
          </p:cNvPr>
          <p:cNvSpPr txBox="1"/>
          <p:nvPr/>
        </p:nvSpPr>
        <p:spPr>
          <a:xfrm>
            <a:off x="866602" y="1013171"/>
            <a:ext cx="7391400" cy="369332"/>
          </a:xfrm>
          <a:prstGeom prst="rect">
            <a:avLst/>
          </a:prstGeom>
          <a:noFill/>
        </p:spPr>
        <p:txBody>
          <a:bodyPr wrap="square">
            <a:spAutoFit/>
          </a:bodyPr>
          <a:lstStyle/>
          <a:p>
            <a:pPr marL="0" marR="0" indent="0" algn="ctr">
              <a:buNone/>
            </a:pPr>
            <a:r>
              <a:rPr lang="en-US" sz="1800" dirty="0">
                <a:effectLst/>
                <a:latin typeface="Arial" panose="020B0604020202020204" pitchFamily="34" charset="0"/>
                <a:ea typeface="Arial" panose="020B0604020202020204" pitchFamily="34" charset="0"/>
                <a:hlinkClick r:id="rId5"/>
              </a:rPr>
              <a:t>https://resources.csi.state.co.us/data-submissions/tsdl/</a:t>
            </a:r>
            <a:endParaRPr lang="en-US" sz="1800" dirty="0">
              <a:effectLst/>
              <a:latin typeface="Arial" panose="020B0604020202020204" pitchFamily="34" charset="0"/>
              <a:ea typeface="Arial" panose="020B0604020202020204" pitchFamily="34" charset="0"/>
            </a:endParaRPr>
          </a:p>
        </p:txBody>
      </p:sp>
      <p:pic>
        <p:nvPicPr>
          <p:cNvPr id="3" name="Picture 2">
            <a:extLst>
              <a:ext uri="{FF2B5EF4-FFF2-40B4-BE49-F238E27FC236}">
                <a16:creationId xmlns:a16="http://schemas.microsoft.com/office/drawing/2014/main" id="{76EAD3E0-41FD-2538-A0B0-9DC69BC07EF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512307" y="1483773"/>
            <a:ext cx="4099990" cy="1449255"/>
          </a:xfrm>
          <a:prstGeom prst="rect">
            <a:avLst/>
          </a:prstGeom>
          <a:ln w="12700">
            <a:solidFill>
              <a:schemeClr val="tx1"/>
            </a:solidFill>
          </a:ln>
        </p:spPr>
      </p:pic>
      <p:sp>
        <p:nvSpPr>
          <p:cNvPr id="6" name="Content Placeholder 5">
            <a:extLst>
              <a:ext uri="{C183D7F6-B498-43B3-948B-1728B52AA6E4}">
                <adec:decorative xmlns:adec="http://schemas.microsoft.com/office/drawing/2017/decorative" val="1"/>
              </a:ext>
            </a:extLst>
          </p:cNvPr>
          <p:cNvSpPr>
            <a:spLocks noGrp="1"/>
          </p:cNvSpPr>
          <p:nvPr>
            <p:ph idx="1"/>
          </p:nvPr>
        </p:nvSpPr>
        <p:spPr>
          <a:xfrm>
            <a:off x="633132" y="3030273"/>
            <a:ext cx="7886700" cy="2091405"/>
          </a:xfrm>
        </p:spPr>
        <p:txBody>
          <a:bodyPr>
            <a:normAutofit/>
          </a:bodyPr>
          <a:lstStyle/>
          <a:p>
            <a:pPr marL="0" marR="0" indent="0">
              <a:buNone/>
            </a:pPr>
            <a:r>
              <a:rPr lang="en-US" sz="1800" dirty="0">
                <a:effectLst/>
                <a:latin typeface="Arial" panose="020B0604020202020204" pitchFamily="34" charset="0"/>
                <a:ea typeface="Arial" panose="020B0604020202020204" pitchFamily="34" charset="0"/>
              </a:rPr>
              <a:t>Schools should download:</a:t>
            </a:r>
          </a:p>
          <a:p>
            <a:pPr marL="457200" lvl="1" indent="-285750">
              <a:buFont typeface="Wingdings" panose="05000000000000000000" pitchFamily="2" charset="2"/>
              <a:buChar char="§"/>
            </a:pPr>
            <a:r>
              <a:rPr lang="en-US" b="1" dirty="0">
                <a:effectLst/>
                <a:latin typeface="Arial" panose="020B0604020202020204" pitchFamily="34" charset="0"/>
                <a:ea typeface="Arial" panose="020B0604020202020204" pitchFamily="34" charset="0"/>
              </a:rPr>
              <a:t>TSDL File Layout</a:t>
            </a:r>
            <a:r>
              <a:rPr lang="en-US" dirty="0">
                <a:effectLst/>
                <a:latin typeface="Arial" panose="020B0604020202020204" pitchFamily="34" charset="0"/>
                <a:ea typeface="Arial" panose="020B0604020202020204" pitchFamily="34" charset="0"/>
              </a:rPr>
              <a:t> (with CSI additions) </a:t>
            </a:r>
          </a:p>
          <a:p>
            <a:pPr marL="457200" lvl="1" indent="-285750">
              <a:buFont typeface="Wingdings" panose="05000000000000000000" pitchFamily="2" charset="2"/>
              <a:buChar char="§"/>
            </a:pPr>
            <a:r>
              <a:rPr lang="en-US" b="1" dirty="0">
                <a:latin typeface="Arial" panose="020B0604020202020204" pitchFamily="34" charset="0"/>
                <a:ea typeface="Arial" panose="020B0604020202020204" pitchFamily="34" charset="0"/>
              </a:rPr>
              <a:t>Quick Reference Guide </a:t>
            </a:r>
            <a:r>
              <a:rPr lang="en-US" dirty="0">
                <a:latin typeface="Arial" panose="020B0604020202020204" pitchFamily="34" charset="0"/>
                <a:ea typeface="Arial" panose="020B0604020202020204" pitchFamily="34" charset="0"/>
              </a:rPr>
              <a:t>for Extracting the TSDL File from your SIS</a:t>
            </a:r>
          </a:p>
          <a:p>
            <a:pPr marL="514350" lvl="2" indent="0">
              <a:buNone/>
            </a:pPr>
            <a:r>
              <a:rPr lang="en-US" sz="1800" b="1" dirty="0">
                <a:effectLst/>
                <a:highlight>
                  <a:srgbClr val="FFFF00"/>
                </a:highlight>
                <a:latin typeface="Arial" panose="020B0604020202020204" pitchFamily="34" charset="0"/>
                <a:ea typeface="Arial" panose="020B0604020202020204" pitchFamily="34" charset="0"/>
              </a:rPr>
              <a:t>NOTE: </a:t>
            </a:r>
            <a:r>
              <a:rPr lang="en-US" sz="1800" dirty="0">
                <a:effectLst/>
                <a:latin typeface="Arial" panose="020B0604020202020204" pitchFamily="34" charset="0"/>
                <a:ea typeface="Arial" panose="020B0604020202020204" pitchFamily="34" charset="0"/>
              </a:rPr>
              <a:t>When extracting your files, CSI is asking schools to use </a:t>
            </a:r>
            <a:r>
              <a:rPr lang="en-US" sz="1800" dirty="0">
                <a:effectLst/>
                <a:highlight>
                  <a:srgbClr val="FFFF00"/>
                </a:highlight>
                <a:latin typeface="Arial" panose="020B0604020202020204" pitchFamily="34" charset="0"/>
                <a:ea typeface="Arial" panose="020B0604020202020204" pitchFamily="34" charset="0"/>
              </a:rPr>
              <a:t>6/30/YYYY </a:t>
            </a:r>
            <a:r>
              <a:rPr lang="en-US" sz="1800" dirty="0">
                <a:effectLst/>
                <a:latin typeface="Arial" panose="020B0604020202020204" pitchFamily="34" charset="0"/>
                <a:ea typeface="Arial" panose="020B0604020202020204" pitchFamily="34" charset="0"/>
              </a:rPr>
              <a:t>as the “Effective Date” in IC or “Snapshot Date/End Date” in PS so all courses are included in the initial file.</a:t>
            </a:r>
          </a:p>
          <a:p>
            <a:pPr marL="342900" lvl="1" indent="0">
              <a:buNone/>
            </a:pPr>
            <a:endParaRPr lang="en-US"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E7750E39-C18F-DC15-FC68-32C5686D7776}"/>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rcRect l="-192" t="1860" r="192" b="28718"/>
          <a:stretch>
            <a:fillRect/>
          </a:stretch>
        </p:blipFill>
        <p:spPr>
          <a:xfrm>
            <a:off x="2022348" y="4727269"/>
            <a:ext cx="5099304" cy="1830077"/>
          </a:xfrm>
          <a:prstGeom prst="rect">
            <a:avLst/>
          </a:prstGeom>
          <a:ln w="12700">
            <a:solidFill>
              <a:schemeClr val="tx1"/>
            </a:solidFill>
          </a:ln>
        </p:spPr>
      </p:pic>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8D38B3C1-EED7-4E88-8F72-013EE3A58C4A}" type="slidenum">
              <a:rPr lang="en-US" smtClean="0"/>
              <a:t>12</a:t>
            </a:fld>
            <a:endParaRPr lang="en-US" dirty="0"/>
          </a:p>
        </p:txBody>
      </p:sp>
      <p:pic>
        <p:nvPicPr>
          <p:cNvPr id="9" name="Audio 8">
            <a:hlinkClick r:id="" action="ppaction://media"/>
            <a:extLst>
              <a:ext uri="{FF2B5EF4-FFF2-40B4-BE49-F238E27FC236}">
                <a16:creationId xmlns:a16="http://schemas.microsoft.com/office/drawing/2014/main" id="{141FEBA0-EEED-4F85-F807-0038C1C0DD5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817387007"/>
      </p:ext>
    </p:extLst>
  </p:cSld>
  <p:clrMapOvr>
    <a:masterClrMapping/>
  </p:clrMapOvr>
  <mc:AlternateContent xmlns:mc="http://schemas.openxmlformats.org/markup-compatibility/2006" xmlns:p14="http://schemas.microsoft.com/office/powerpoint/2010/main">
    <mc:Choice Requires="p14">
      <p:transition spd="slow" p14:dur="2000" advTm="62064"/>
    </mc:Choice>
    <mc:Fallback xmlns="">
      <p:transition spd="slow" advTm="62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829D01-EBDD-1DDF-47B8-7A0587B6EB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D49488-EF84-0C4B-2E84-DA1F9040CD8D}"/>
              </a:ext>
            </a:extLst>
          </p:cNvPr>
          <p:cNvSpPr>
            <a:spLocks noGrp="1"/>
          </p:cNvSpPr>
          <p:nvPr>
            <p:ph type="ctrTitle"/>
          </p:nvPr>
        </p:nvSpPr>
        <p:spPr/>
        <p:txBody>
          <a:bodyPr/>
          <a:lstStyle/>
          <a:p>
            <a:r>
              <a:rPr lang="en-US" dirty="0"/>
              <a:t>Errors</a:t>
            </a:r>
          </a:p>
        </p:txBody>
      </p:sp>
      <p:sp>
        <p:nvSpPr>
          <p:cNvPr id="3" name="Subtitle 2">
            <a:extLst>
              <a:ext uri="{FF2B5EF4-FFF2-40B4-BE49-F238E27FC236}">
                <a16:creationId xmlns:a16="http://schemas.microsoft.com/office/drawing/2014/main" id="{7E66CA5D-599E-5927-4E4E-5B774FB2A232}"/>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4D81374-E17D-3170-AEFD-BCA6F3B5202D}"/>
              </a:ext>
            </a:extLst>
          </p:cNvPr>
          <p:cNvSpPr>
            <a:spLocks noGrp="1"/>
          </p:cNvSpPr>
          <p:nvPr>
            <p:ph type="sldNum" idx="12"/>
          </p:nvPr>
        </p:nvSpPr>
        <p:spPr/>
        <p:txBody>
          <a:bodyPr/>
          <a:lstStyle/>
          <a:p>
            <a:fld id="{8D38B3C1-EED7-4E88-8F72-013EE3A58C4A}" type="slidenum">
              <a:rPr lang="en-US" smtClean="0"/>
              <a:t>13</a:t>
            </a:fld>
            <a:endParaRPr lang="en-US"/>
          </a:p>
        </p:txBody>
      </p:sp>
      <p:pic>
        <p:nvPicPr>
          <p:cNvPr id="8" name="Audio 7">
            <a:hlinkClick r:id="" action="ppaction://media"/>
            <a:extLst>
              <a:ext uri="{FF2B5EF4-FFF2-40B4-BE49-F238E27FC236}">
                <a16:creationId xmlns:a16="http://schemas.microsoft.com/office/drawing/2014/main" id="{928DE1BB-3593-93E0-0966-D289AB28DD4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109983533"/>
      </p:ext>
    </p:extLst>
  </p:cSld>
  <p:clrMapOvr>
    <a:masterClrMapping/>
  </p:clrMapOvr>
  <mc:AlternateContent xmlns:mc="http://schemas.openxmlformats.org/markup-compatibility/2006" xmlns:p14="http://schemas.microsoft.com/office/powerpoint/2010/main">
    <mc:Choice Requires="p14">
      <p:transition spd="slow" p14:dur="2000" advTm="2637"/>
    </mc:Choice>
    <mc:Fallback xmlns="">
      <p:transition spd="slow" advTm="2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5337" y="105115"/>
            <a:ext cx="7886700" cy="1325563"/>
          </a:xfrm>
        </p:spPr>
        <p:txBody>
          <a:bodyPr/>
          <a:lstStyle/>
          <a:p>
            <a:r>
              <a:rPr lang="en-US" dirty="0">
                <a:latin typeface="Arial" panose="020B0604020202020204" pitchFamily="34" charset="0"/>
                <a:cs typeface="Arial" panose="020B0604020202020204" pitchFamily="34" charset="0"/>
              </a:rPr>
              <a:t>Resolving Errors</a:t>
            </a:r>
          </a:p>
        </p:txBody>
      </p:sp>
      <p:sp>
        <p:nvSpPr>
          <p:cNvPr id="6" name="Content Placeholder 5"/>
          <p:cNvSpPr>
            <a:spLocks noGrp="1"/>
          </p:cNvSpPr>
          <p:nvPr>
            <p:ph idx="1"/>
          </p:nvPr>
        </p:nvSpPr>
        <p:spPr>
          <a:xfrm>
            <a:off x="625337" y="1524000"/>
            <a:ext cx="7886700" cy="4645708"/>
          </a:xfrm>
        </p:spPr>
        <p:txBody>
          <a:bodyPr/>
          <a:lstStyle/>
          <a:p>
            <a:pPr marL="342900" indent="-342900">
              <a:buFont typeface="Symbol" panose="05050102010706020507" pitchFamily="18" charset="2"/>
              <a:buChar char=""/>
              <a:tabLst>
                <a:tab pos="457200" algn="l"/>
              </a:tabLst>
            </a:pPr>
            <a:r>
              <a:rPr lang="en-US" sz="1800" dirty="0">
                <a:effectLst/>
                <a:latin typeface="Arial" panose="020B0604020202020204" pitchFamily="34" charset="0"/>
                <a:ea typeface="Arial" panose="020B0604020202020204" pitchFamily="34" charset="0"/>
              </a:rPr>
              <a:t>Error reports will be loaded to G-Drive under </a:t>
            </a:r>
            <a:r>
              <a:rPr lang="en-US" sz="1800" b="1" dirty="0">
                <a:effectLst/>
                <a:latin typeface="Arial" panose="020B0604020202020204" pitchFamily="34" charset="0"/>
                <a:ea typeface="Arial" panose="020B0604020202020204" pitchFamily="34" charset="0"/>
              </a:rPr>
              <a:t>Submissions&gt;TSDL</a:t>
            </a:r>
            <a:r>
              <a:rPr lang="en-US" sz="1800" b="1" dirty="0">
                <a:latin typeface="Arial" panose="020B0604020202020204" pitchFamily="34" charset="0"/>
                <a:ea typeface="Arial" panose="020B0604020202020204" pitchFamily="34" charset="0"/>
              </a:rPr>
              <a:t>&gt;</a:t>
            </a:r>
            <a:r>
              <a:rPr lang="en-US" sz="1800" b="1" dirty="0">
                <a:effectLst/>
                <a:latin typeface="Arial" panose="020B0604020202020204" pitchFamily="34" charset="0"/>
                <a:ea typeface="Arial" panose="020B0604020202020204" pitchFamily="34" charset="0"/>
              </a:rPr>
              <a:t>School Year&gt;Error Reports</a:t>
            </a:r>
          </a:p>
          <a:p>
            <a:pPr marL="342900" marR="0" lvl="0" indent="-342900">
              <a:buFont typeface="Symbol" panose="05050102010706020507" pitchFamily="18" charset="2"/>
              <a:buChar char=""/>
              <a:tabLst>
                <a:tab pos="457200" algn="l"/>
              </a:tabLst>
            </a:pPr>
            <a:r>
              <a:rPr lang="en-US" sz="1800" dirty="0">
                <a:effectLst/>
                <a:latin typeface="Arial" panose="020B0604020202020204" pitchFamily="34" charset="0"/>
                <a:ea typeface="Arial" panose="020B0604020202020204" pitchFamily="34" charset="0"/>
              </a:rPr>
              <a:t>Schools will be expected to make changes directly in their SIS to resolve errors and then submit a new files to CSI</a:t>
            </a:r>
          </a:p>
          <a:p>
            <a:pPr marL="342900" marR="0" lvl="0" indent="-342900">
              <a:buFont typeface="Symbol" panose="05050102010706020507" pitchFamily="18" charset="2"/>
              <a:buChar char=""/>
              <a:tabLst>
                <a:tab pos="457200" algn="l"/>
              </a:tabLst>
            </a:pPr>
            <a:r>
              <a:rPr lang="en-US" sz="1800" dirty="0">
                <a:effectLst/>
                <a:latin typeface="Arial" panose="020B0604020202020204" pitchFamily="34" charset="0"/>
                <a:ea typeface="Arial" panose="020B0604020202020204" pitchFamily="34" charset="0"/>
              </a:rPr>
              <a:t>Consult the </a:t>
            </a:r>
            <a:r>
              <a:rPr lang="en-US" sz="1800" u="sng" dirty="0">
                <a:solidFill>
                  <a:srgbClr val="0000FF"/>
                </a:solidFill>
                <a:effectLst/>
                <a:latin typeface="Arial" panose="020B0604020202020204" pitchFamily="34" charset="0"/>
                <a:ea typeface="Arial" panose="020B0604020202020204" pitchFamily="34" charset="0"/>
                <a:hlinkClick r:id="rId5"/>
              </a:rPr>
              <a:t>Troubleshooting Errors</a:t>
            </a:r>
            <a:r>
              <a:rPr lang="en-US" sz="1800" dirty="0">
                <a:effectLst/>
                <a:latin typeface="Arial" panose="020B0604020202020204" pitchFamily="34" charset="0"/>
                <a:ea typeface="Arial" panose="020B0604020202020204" pitchFamily="34" charset="0"/>
              </a:rPr>
              <a:t> resource for help in clearing errors.</a:t>
            </a:r>
          </a:p>
          <a:p>
            <a:pPr marL="342900" marR="0" lvl="0" indent="-342900">
              <a:buFont typeface="Symbol" panose="05050102010706020507" pitchFamily="18" charset="2"/>
              <a:buChar char=""/>
              <a:tabLst>
                <a:tab pos="457200" algn="l"/>
              </a:tabLst>
            </a:pPr>
            <a:r>
              <a:rPr lang="en-US" sz="1800" dirty="0">
                <a:effectLst/>
                <a:latin typeface="Arial" panose="020B0604020202020204" pitchFamily="34" charset="0"/>
                <a:ea typeface="Arial" panose="020B0604020202020204" pitchFamily="34" charset="0"/>
              </a:rPr>
              <a:t>Early in the collection, schools will typically see the </a:t>
            </a:r>
            <a:r>
              <a:rPr lang="en-US" sz="1800" b="1" dirty="0">
                <a:effectLst/>
                <a:latin typeface="Arial" panose="020B0604020202020204" pitchFamily="34" charset="0"/>
                <a:ea typeface="Arial" panose="020B0604020202020204" pitchFamily="34" charset="0"/>
              </a:rPr>
              <a:t>Course Completion Status </a:t>
            </a:r>
            <a:r>
              <a:rPr lang="en-US" sz="1800" dirty="0">
                <a:effectLst/>
                <a:latin typeface="Arial" panose="020B0604020202020204" pitchFamily="34" charset="0"/>
                <a:ea typeface="Arial" panose="020B0604020202020204" pitchFamily="34" charset="0"/>
              </a:rPr>
              <a:t>field with </a:t>
            </a:r>
            <a:r>
              <a:rPr lang="en-US" sz="1800" b="1" dirty="0">
                <a:effectLst/>
                <a:latin typeface="Arial" panose="020B0604020202020204" pitchFamily="34" charset="0"/>
                <a:ea typeface="Arial" panose="020B0604020202020204" pitchFamily="34" charset="0"/>
              </a:rPr>
              <a:t>codes 0, 6, or 7 causing TD087 errors </a:t>
            </a:r>
            <a:r>
              <a:rPr lang="en-US" sz="1800" dirty="0">
                <a:latin typeface="Arial" panose="020B0604020202020204" pitchFamily="34" charset="0"/>
                <a:ea typeface="Arial" panose="020B0604020202020204" pitchFamily="34" charset="0"/>
              </a:rPr>
              <a:t>u</a:t>
            </a:r>
            <a:r>
              <a:rPr lang="en-US" sz="1800" dirty="0">
                <a:effectLst/>
                <a:latin typeface="Arial" panose="020B0604020202020204" pitchFamily="34" charset="0"/>
                <a:ea typeface="Arial" panose="020B0604020202020204" pitchFamily="34" charset="0"/>
              </a:rPr>
              <a:t>ntil the end of the school year. Until final grades are completed and a new TSDL file is submitted to CSI, the TD087 errors </a:t>
            </a:r>
            <a:r>
              <a:rPr lang="en-US" sz="1800" dirty="0">
                <a:latin typeface="Arial" panose="020B0604020202020204" pitchFamily="34" charset="0"/>
                <a:ea typeface="Arial" panose="020B0604020202020204" pitchFamily="34" charset="0"/>
              </a:rPr>
              <a:t>can be ignored.</a:t>
            </a:r>
          </a:p>
          <a:p>
            <a:pPr marL="342900" marR="0" lvl="0" indent="-342900">
              <a:buFont typeface="Symbol" panose="05050102010706020507" pitchFamily="18" charset="2"/>
              <a:buChar char=""/>
              <a:tabLst>
                <a:tab pos="457200" algn="l"/>
              </a:tabLst>
            </a:pPr>
            <a:r>
              <a:rPr lang="en-US" sz="1800" b="1" dirty="0">
                <a:effectLst/>
                <a:latin typeface="Arial" panose="020B0604020202020204" pitchFamily="34" charset="0"/>
                <a:ea typeface="Arial" panose="020B0604020202020204" pitchFamily="34" charset="0"/>
              </a:rPr>
              <a:t>After grades are posted at the end of the school year, schools will submit a new file with final completion statuses. </a:t>
            </a:r>
          </a:p>
        </p:txBody>
      </p:sp>
      <p:sp>
        <p:nvSpPr>
          <p:cNvPr id="4" name="Slide Number Placeholder 3"/>
          <p:cNvSpPr>
            <a:spLocks noGrp="1"/>
          </p:cNvSpPr>
          <p:nvPr>
            <p:ph type="sldNum" sz="quarter" idx="12"/>
          </p:nvPr>
        </p:nvSpPr>
        <p:spPr/>
        <p:txBody>
          <a:bodyPr/>
          <a:lstStyle/>
          <a:p>
            <a:fld id="{8D38B3C1-EED7-4E88-8F72-013EE3A58C4A}" type="slidenum">
              <a:rPr lang="en-US" smtClean="0"/>
              <a:t>14</a:t>
            </a:fld>
            <a:endParaRPr lang="en-US"/>
          </a:p>
        </p:txBody>
      </p:sp>
      <p:pic>
        <p:nvPicPr>
          <p:cNvPr id="23" name="Audio 22">
            <a:hlinkClick r:id="" action="ppaction://media"/>
            <a:extLst>
              <a:ext uri="{FF2B5EF4-FFF2-40B4-BE49-F238E27FC236}">
                <a16:creationId xmlns:a16="http://schemas.microsoft.com/office/drawing/2014/main" id="{5DDE8B23-F02A-1E4F-5DF0-700DCCF1CA6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19604703"/>
      </p:ext>
    </p:extLst>
  </p:cSld>
  <p:clrMapOvr>
    <a:masterClrMapping/>
  </p:clrMapOvr>
  <mc:AlternateContent xmlns:mc="http://schemas.openxmlformats.org/markup-compatibility/2006" xmlns:p14="http://schemas.microsoft.com/office/powerpoint/2010/main">
    <mc:Choice Requires="p14">
      <p:transition spd="slow" p14:dur="2000" advTm="70294"/>
    </mc:Choice>
    <mc:Fallback xmlns="">
      <p:transition spd="slow" advTm="70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150DF-2096-7687-BA76-F58070C65E0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F6641DE-A51F-F52A-5C48-4C5929312E9D}"/>
              </a:ext>
              <a:ext uri="{C183D7F6-B498-43B3-948B-1728B52AA6E4}">
                <adec:decorative xmlns:adec="http://schemas.microsoft.com/office/drawing/2017/decorative" val="1"/>
              </a:ext>
            </a:extLst>
          </p:cNvPr>
          <p:cNvSpPr>
            <a:spLocks noGrp="1"/>
          </p:cNvSpPr>
          <p:nvPr>
            <p:ph type="title"/>
          </p:nvPr>
        </p:nvSpPr>
        <p:spPr>
          <a:xfrm>
            <a:off x="628650" y="44359"/>
            <a:ext cx="7886700" cy="1325563"/>
          </a:xfrm>
        </p:spPr>
        <p:txBody>
          <a:bodyPr/>
          <a:lstStyle/>
          <a:p>
            <a:r>
              <a:rPr lang="en-US" dirty="0">
                <a:latin typeface="Arial" panose="020B0604020202020204" pitchFamily="34" charset="0"/>
                <a:cs typeface="Arial" panose="020B0604020202020204" pitchFamily="34" charset="0"/>
              </a:rPr>
              <a:t>Common Errors</a:t>
            </a:r>
          </a:p>
        </p:txBody>
      </p:sp>
      <p:sp>
        <p:nvSpPr>
          <p:cNvPr id="6" name="Content Placeholder 5">
            <a:extLst>
              <a:ext uri="{FF2B5EF4-FFF2-40B4-BE49-F238E27FC236}">
                <a16:creationId xmlns:a16="http://schemas.microsoft.com/office/drawing/2014/main" id="{A116685E-4353-2F6B-2C80-5408C6A0AD3A}"/>
              </a:ext>
              <a:ext uri="{C183D7F6-B498-43B3-948B-1728B52AA6E4}">
                <adec:decorative xmlns:adec="http://schemas.microsoft.com/office/drawing/2017/decorative" val="1"/>
              </a:ext>
            </a:extLst>
          </p:cNvPr>
          <p:cNvSpPr>
            <a:spLocks noGrp="1"/>
          </p:cNvSpPr>
          <p:nvPr>
            <p:ph idx="1"/>
          </p:nvPr>
        </p:nvSpPr>
        <p:spPr>
          <a:xfrm>
            <a:off x="628650" y="1135062"/>
            <a:ext cx="7886700" cy="4351338"/>
          </a:xfrm>
        </p:spPr>
        <p:txBody>
          <a:bodyPr/>
          <a:lstStyle/>
          <a:p>
            <a:pPr marL="0" marR="0" indent="0">
              <a:spcBef>
                <a:spcPts val="395"/>
              </a:spcBef>
              <a:buNone/>
            </a:pPr>
            <a:r>
              <a:rPr lang="en-US" sz="1800" dirty="0">
                <a:effectLst/>
                <a:latin typeface="Arial" panose="020B0604020202020204" pitchFamily="34" charset="0"/>
                <a:ea typeface="Tahoma" panose="020B0604030504040204" pitchFamily="34" charset="0"/>
                <a:cs typeface="Arial" panose="020B0604020202020204" pitchFamily="34" charset="0"/>
              </a:rPr>
              <a:t>TD100 Errors</a:t>
            </a:r>
          </a:p>
          <a:p>
            <a:pPr marL="342900" marR="0" lvl="0" indent="-342900">
              <a:buFont typeface="Symbol" panose="05050102010706020507" pitchFamily="18" charset="2"/>
              <a:buChar char=""/>
              <a:tabLst>
                <a:tab pos="457200" algn="l"/>
              </a:tabLst>
            </a:pPr>
            <a:r>
              <a:rPr lang="en-US" sz="1800" dirty="0">
                <a:latin typeface="Arial" panose="020B0604020202020204" pitchFamily="34" charset="0"/>
                <a:cs typeface="Arial" panose="020B0604020202020204" pitchFamily="34" charset="0"/>
              </a:rPr>
              <a:t>The Quick Reference Guide for “Updating Course Information” includes step-by-step instructions for updating the code in your SIS.</a:t>
            </a:r>
          </a:p>
          <a:p>
            <a:pPr marL="342900" marR="0" lvl="0" indent="-342900">
              <a:buFont typeface="Symbol" panose="05050102010706020507" pitchFamily="18" charset="2"/>
              <a:buChar char=""/>
              <a:tabLst>
                <a:tab pos="457200" algn="l"/>
              </a:tabLst>
            </a:pPr>
            <a:r>
              <a:rPr lang="en-US" sz="1800" b="0" i="0" dirty="0">
                <a:effectLst/>
                <a:latin typeface="Arial" panose="020B0604020202020204" pitchFamily="34" charset="0"/>
                <a:cs typeface="Arial" panose="020B0604020202020204" pitchFamily="34" charset="0"/>
              </a:rPr>
              <a:t>The SCED state code resources and Quick Reference Guides can be found on the CSI TSDL Resource Webpage.</a:t>
            </a:r>
          </a:p>
          <a:p>
            <a:pPr marL="342900" indent="-342900">
              <a:buFont typeface="Symbol" panose="05050102010706020507" pitchFamily="18" charset="2"/>
              <a:buChar char=""/>
              <a:tabLst>
                <a:tab pos="457200" algn="l"/>
              </a:tabLst>
            </a:pPr>
            <a:r>
              <a:rPr lang="en-US" sz="1800" b="0" i="0" dirty="0">
                <a:effectLst/>
                <a:latin typeface="Arial" panose="020B0604020202020204" pitchFamily="34" charset="0"/>
                <a:cs typeface="Arial" panose="020B0604020202020204" pitchFamily="34" charset="0"/>
              </a:rPr>
              <a:t>Update the State Course Code in your SIS to a more current code using SCED version 12 (or higher). </a:t>
            </a:r>
            <a:endParaRPr lang="en-US" sz="1800" dirty="0">
              <a:effectLst/>
              <a:latin typeface="Arial" panose="020B0604020202020204" pitchFamily="34" charset="0"/>
              <a:ea typeface="Arial" panose="020B0604020202020204" pitchFamily="34" charset="0"/>
            </a:endParaRPr>
          </a:p>
        </p:txBody>
      </p:sp>
      <p:pic>
        <p:nvPicPr>
          <p:cNvPr id="8" name="Picture 7">
            <a:extLst>
              <a:ext uri="{FF2B5EF4-FFF2-40B4-BE49-F238E27FC236}">
                <a16:creationId xmlns:a16="http://schemas.microsoft.com/office/drawing/2014/main" id="{A6E51311-3D3D-9E3B-1808-449F20FB7B9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l="-68" t="-673" r="68" b="15751"/>
          <a:stretch>
            <a:fillRect/>
          </a:stretch>
        </p:blipFill>
        <p:spPr>
          <a:xfrm>
            <a:off x="1224036" y="3321310"/>
            <a:ext cx="6568535" cy="2938366"/>
          </a:xfrm>
          <a:prstGeom prst="rect">
            <a:avLst/>
          </a:prstGeom>
          <a:ln w="12700">
            <a:solidFill>
              <a:schemeClr val="tx1"/>
            </a:solidFill>
          </a:ln>
        </p:spPr>
      </p:pic>
      <p:sp>
        <p:nvSpPr>
          <p:cNvPr id="3" name="TextBox 2">
            <a:extLst>
              <a:ext uri="{FF2B5EF4-FFF2-40B4-BE49-F238E27FC236}">
                <a16:creationId xmlns:a16="http://schemas.microsoft.com/office/drawing/2014/main" id="{4D525763-4E44-CED3-5CFD-587B24E6CFE2}"/>
              </a:ext>
              <a:ext uri="{C183D7F6-B498-43B3-948B-1728B52AA6E4}">
                <adec:decorative xmlns:adec="http://schemas.microsoft.com/office/drawing/2017/decorative" val="1"/>
              </a:ext>
            </a:extLst>
          </p:cNvPr>
          <p:cNvSpPr txBox="1"/>
          <p:nvPr/>
        </p:nvSpPr>
        <p:spPr>
          <a:xfrm>
            <a:off x="1333500" y="6313904"/>
            <a:ext cx="6477000" cy="369332"/>
          </a:xfrm>
          <a:prstGeom prst="rect">
            <a:avLst/>
          </a:prstGeom>
          <a:noFill/>
        </p:spPr>
        <p:txBody>
          <a:bodyPr wrap="square">
            <a:spAutoFit/>
          </a:bodyPr>
          <a:lstStyle/>
          <a:p>
            <a:pPr marR="0" lvl="0" algn="ctr">
              <a:tabLst>
                <a:tab pos="457200" algn="l"/>
              </a:tabLst>
            </a:pPr>
            <a:r>
              <a:rPr lang="en-US" sz="1800" b="0" i="0" dirty="0">
                <a:effectLst/>
                <a:latin typeface="Tahoma" panose="020B0604030504040204" pitchFamily="34" charset="0"/>
                <a:hlinkClick r:id="rId6"/>
              </a:rPr>
              <a:t>https://resources.csi.state.co.us/data-submissions/tsdl/</a:t>
            </a:r>
            <a:endParaRPr lang="en-US" sz="1800" b="0" i="0" dirty="0">
              <a:effectLst/>
              <a:latin typeface="Tahoma" panose="020B0604030504040204" pitchFamily="34" charset="0"/>
            </a:endParaRPr>
          </a:p>
        </p:txBody>
      </p:sp>
      <p:pic>
        <p:nvPicPr>
          <p:cNvPr id="10" name="Audio 9">
            <a:hlinkClick r:id="" action="ppaction://media"/>
            <a:extLst>
              <a:ext uri="{FF2B5EF4-FFF2-40B4-BE49-F238E27FC236}">
                <a16:creationId xmlns:a16="http://schemas.microsoft.com/office/drawing/2014/main" id="{09940258-C290-22C8-3605-921567FD87F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
        <p:nvSpPr>
          <p:cNvPr id="4" name="Slide Number Placeholder 3">
            <a:extLst>
              <a:ext uri="{FF2B5EF4-FFF2-40B4-BE49-F238E27FC236}">
                <a16:creationId xmlns:a16="http://schemas.microsoft.com/office/drawing/2014/main" id="{4D9A26B7-C3CA-B765-3C07-EE571B912D5C}"/>
              </a:ext>
              <a:ext uri="{C183D7F6-B498-43B3-948B-1728B52AA6E4}">
                <adec:decorative xmlns:adec="http://schemas.microsoft.com/office/drawing/2017/decorative" val="1"/>
              </a:ext>
            </a:extLst>
          </p:cNvPr>
          <p:cNvSpPr>
            <a:spLocks noGrp="1"/>
          </p:cNvSpPr>
          <p:nvPr>
            <p:ph type="sldNum" sz="quarter" idx="12"/>
          </p:nvPr>
        </p:nvSpPr>
        <p:spPr/>
        <p:txBody>
          <a:bodyPr/>
          <a:lstStyle/>
          <a:p>
            <a:fld id="{8D38B3C1-EED7-4E88-8F72-013EE3A58C4A}" type="slidenum">
              <a:rPr lang="en-US" smtClean="0"/>
              <a:t>15</a:t>
            </a:fld>
            <a:endParaRPr lang="en-US" dirty="0"/>
          </a:p>
        </p:txBody>
      </p:sp>
    </p:spTree>
    <p:extLst>
      <p:ext uri="{BB962C8B-B14F-4D97-AF65-F5344CB8AC3E}">
        <p14:creationId xmlns:p14="http://schemas.microsoft.com/office/powerpoint/2010/main" val="2885380319"/>
      </p:ext>
    </p:extLst>
  </p:cSld>
  <p:clrMapOvr>
    <a:masterClrMapping/>
  </p:clrMapOvr>
  <mc:AlternateContent xmlns:mc="http://schemas.openxmlformats.org/markup-compatibility/2006" xmlns:p14="http://schemas.microsoft.com/office/powerpoint/2010/main">
    <mc:Choice Requires="p14">
      <p:transition spd="slow" p14:dur="2000" advTm="37030"/>
    </mc:Choice>
    <mc:Fallback xmlns="">
      <p:transition spd="slow" advTm="37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Data Review</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fld id="{8D38B3C1-EED7-4E88-8F72-013EE3A58C4A}" type="slidenum">
              <a:rPr lang="en-US" smtClean="0"/>
              <a:t>16</a:t>
            </a:fld>
            <a:endParaRPr lang="en-US"/>
          </a:p>
        </p:txBody>
      </p:sp>
      <p:pic>
        <p:nvPicPr>
          <p:cNvPr id="8" name="Audio 7">
            <a:hlinkClick r:id="" action="ppaction://media"/>
            <a:extLst>
              <a:ext uri="{FF2B5EF4-FFF2-40B4-BE49-F238E27FC236}">
                <a16:creationId xmlns:a16="http://schemas.microsoft.com/office/drawing/2014/main" id="{87D3331F-3E9A-2B06-DA41-3A1F280587F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623807263"/>
      </p:ext>
    </p:extLst>
  </p:cSld>
  <p:clrMapOvr>
    <a:masterClrMapping/>
  </p:clrMapOvr>
  <mc:AlternateContent xmlns:mc="http://schemas.openxmlformats.org/markup-compatibility/2006" xmlns:p14="http://schemas.microsoft.com/office/powerpoint/2010/main">
    <mc:Choice Requires="p14">
      <p:transition spd="slow" p14:dur="2000" advTm="2354"/>
    </mc:Choice>
    <mc:Fallback xmlns="">
      <p:transition spd="slow" advTm="2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Arial" panose="020B0604020202020204" pitchFamily="34" charset="0"/>
                <a:cs typeface="Arial" panose="020B0604020202020204" pitchFamily="34" charset="0"/>
              </a:rPr>
              <a:t>Certification</a:t>
            </a:r>
          </a:p>
        </p:txBody>
      </p:sp>
      <p:sp>
        <p:nvSpPr>
          <p:cNvPr id="5" name="Content Placeholder 4"/>
          <p:cNvSpPr>
            <a:spLocks noGrp="1"/>
          </p:cNvSpPr>
          <p:nvPr>
            <p:ph idx="1"/>
          </p:nvPr>
        </p:nvSpPr>
        <p:spPr>
          <a:xfrm>
            <a:off x="628650" y="1447800"/>
            <a:ext cx="7886700" cy="4351338"/>
          </a:xfrm>
        </p:spPr>
        <p:txBody>
          <a:bodyPr>
            <a:normAutofit/>
          </a:bodyPr>
          <a:lstStyle/>
          <a:p>
            <a:pPr marL="0" marR="0" indent="0">
              <a:spcBef>
                <a:spcPts val="600"/>
              </a:spcBef>
              <a:buNone/>
            </a:pPr>
            <a:r>
              <a:rPr lang="en-US" sz="1800" b="1" dirty="0">
                <a:effectLst/>
                <a:latin typeface="Arial" panose="020B0604020202020204" pitchFamily="34" charset="0"/>
                <a:ea typeface="Tahoma" panose="020B0604030504040204" pitchFamily="34" charset="0"/>
                <a:cs typeface="Arial" panose="020B0604020202020204" pitchFamily="34" charset="0"/>
              </a:rPr>
              <a:t>TSDL Summary Report</a:t>
            </a:r>
          </a:p>
          <a:p>
            <a:pPr marR="0" lvl="0">
              <a:buFont typeface="Wingdings" panose="05000000000000000000" pitchFamily="2" charset="2"/>
              <a:buChar char="§"/>
              <a:tabLst>
                <a:tab pos="1608455" algn="l"/>
              </a:tabLst>
            </a:pPr>
            <a:r>
              <a:rPr lang="en-US" sz="1800" dirty="0">
                <a:effectLst/>
                <a:latin typeface="Arial" panose="020B0604020202020204" pitchFamily="34" charset="0"/>
                <a:ea typeface="Tahoma" panose="020B0604030504040204" pitchFamily="34" charset="0"/>
                <a:cs typeface="Arial" panose="020B0604020202020204" pitchFamily="34" charset="0"/>
              </a:rPr>
              <a:t>CSI will upload a copy of the Summary </a:t>
            </a:r>
            <a:r>
              <a:rPr lang="en-US" sz="1800" dirty="0">
                <a:latin typeface="Arial" panose="020B0604020202020204" pitchFamily="34" charset="0"/>
                <a:ea typeface="Tahoma" panose="020B0604030504040204" pitchFamily="34" charset="0"/>
                <a:cs typeface="Arial" panose="020B0604020202020204" pitchFamily="34" charset="0"/>
              </a:rPr>
              <a:t>R</a:t>
            </a:r>
            <a:r>
              <a:rPr lang="en-US" sz="1800" dirty="0">
                <a:effectLst/>
                <a:latin typeface="Arial" panose="020B0604020202020204" pitchFamily="34" charset="0"/>
                <a:ea typeface="Tahoma" panose="020B0604030504040204" pitchFamily="34" charset="0"/>
                <a:cs typeface="Arial" panose="020B0604020202020204" pitchFamily="34" charset="0"/>
              </a:rPr>
              <a:t>eport to </a:t>
            </a:r>
            <a:r>
              <a:rPr lang="en-US" sz="1800" b="1" dirty="0">
                <a:effectLst/>
                <a:latin typeface="Arial" panose="020B0604020202020204" pitchFamily="34" charset="0"/>
                <a:ea typeface="Tahoma" panose="020B0604030504040204" pitchFamily="34" charset="0"/>
                <a:cs typeface="Arial" panose="020B0604020202020204" pitchFamily="34" charset="0"/>
              </a:rPr>
              <a:t>G-Drive&gt;Submission&gt;TSDL&gt;school year&gt;Summary Report </a:t>
            </a:r>
            <a:r>
              <a:rPr lang="en-US" sz="1800" dirty="0">
                <a:effectLst/>
                <a:latin typeface="Arial" panose="020B0604020202020204" pitchFamily="34" charset="0"/>
                <a:ea typeface="Tahoma" panose="020B0604030504040204" pitchFamily="34" charset="0"/>
                <a:cs typeface="Arial" panose="020B0604020202020204" pitchFamily="34" charset="0"/>
              </a:rPr>
              <a:t>for schools to review and sign off on the Certification tab.</a:t>
            </a:r>
          </a:p>
          <a:p>
            <a:pPr marR="0" lvl="0">
              <a:buFont typeface="Wingdings" panose="05000000000000000000" pitchFamily="2" charset="2"/>
              <a:buChar char="§"/>
              <a:tabLst>
                <a:tab pos="1608455" algn="l"/>
              </a:tabLst>
            </a:pPr>
            <a:r>
              <a:rPr lang="en-US" sz="1800" dirty="0">
                <a:effectLst/>
                <a:latin typeface="Arial" panose="020B0604020202020204" pitchFamily="34" charset="0"/>
                <a:ea typeface="Tahoma" panose="020B0604030504040204" pitchFamily="34" charset="0"/>
                <a:cs typeface="Arial" panose="020B0604020202020204" pitchFamily="34" charset="0"/>
              </a:rPr>
              <a:t>This will be the final opportunity for schools to review their data for accuracy and resubmit if needed.</a:t>
            </a:r>
          </a:p>
          <a:p>
            <a:pPr>
              <a:buFont typeface="Wingdings" panose="05000000000000000000" pitchFamily="2" charset="2"/>
              <a:buChar char="§"/>
            </a:pPr>
            <a:r>
              <a:rPr lang="en-US" sz="1800" dirty="0">
                <a:latin typeface="Arial" panose="020B0604020202020204" pitchFamily="34" charset="0"/>
                <a:ea typeface="Tahoma" panose="020B0604030504040204" pitchFamily="34" charset="0"/>
                <a:cs typeface="Arial" panose="020B0604020202020204" pitchFamily="34" charset="0"/>
              </a:rPr>
              <a:t>CSI will send schools a Google Form Certification</a:t>
            </a:r>
          </a:p>
          <a:p>
            <a:pPr>
              <a:buFont typeface="Wingdings" panose="05000000000000000000" pitchFamily="2" charset="2"/>
              <a:buChar char="§"/>
            </a:pPr>
            <a:r>
              <a:rPr lang="en-US" sz="1800" b="1" dirty="0">
                <a:latin typeface="Arial" panose="020B0604020202020204" pitchFamily="34" charset="0"/>
                <a:ea typeface="Tahoma" panose="020B0604030504040204" pitchFamily="34" charset="0"/>
                <a:cs typeface="Arial" panose="020B0604020202020204" pitchFamily="34" charset="0"/>
              </a:rPr>
              <a:t>Due July 8, 2026</a:t>
            </a:r>
          </a:p>
          <a:p>
            <a:pPr>
              <a:buFont typeface="Wingdings" panose="05000000000000000000" pitchFamily="2" charset="2"/>
              <a:buChar char="§"/>
            </a:pPr>
            <a:r>
              <a:rPr lang="en-US" sz="1800" dirty="0">
                <a:latin typeface="Arial" panose="020B0604020202020204" pitchFamily="34" charset="0"/>
                <a:cs typeface="Arial" panose="020B0604020202020204" pitchFamily="34" charset="0"/>
              </a:rPr>
              <a:t>For data submission contacts that leave for summer break, the TSDL certifications are required to CSI before leaving for the summer.</a:t>
            </a:r>
            <a:endParaRPr lang="en-US" sz="1800" b="1" dirty="0">
              <a:latin typeface="Arial" panose="020B0604020202020204" pitchFamily="34" charset="0"/>
              <a:ea typeface="Tahoma" panose="020B060403050404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8D38B3C1-EED7-4E88-8F72-013EE3A58C4A}" type="slidenum">
              <a:rPr lang="en-US" smtClean="0"/>
              <a:t>17</a:t>
            </a:fld>
            <a:endParaRPr lang="en-US"/>
          </a:p>
        </p:txBody>
      </p:sp>
      <p:pic>
        <p:nvPicPr>
          <p:cNvPr id="7" name="Audio 6">
            <a:hlinkClick r:id="" action="ppaction://media"/>
            <a:extLst>
              <a:ext uri="{FF2B5EF4-FFF2-40B4-BE49-F238E27FC236}">
                <a16:creationId xmlns:a16="http://schemas.microsoft.com/office/drawing/2014/main" id="{02282C0E-BADF-8A5E-E72F-38688E35EED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632268052"/>
      </p:ext>
    </p:extLst>
  </p:cSld>
  <p:clrMapOvr>
    <a:masterClrMapping/>
  </p:clrMapOvr>
  <mc:AlternateContent xmlns:mc="http://schemas.openxmlformats.org/markup-compatibility/2006" xmlns:p14="http://schemas.microsoft.com/office/powerpoint/2010/main">
    <mc:Choice Requires="p14">
      <p:transition spd="slow" p14:dur="2000" advTm="40742"/>
    </mc:Choice>
    <mc:Fallback xmlns="">
      <p:transition spd="slow" advTm="40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Thank you!</a:t>
            </a:r>
          </a:p>
        </p:txBody>
      </p:sp>
      <p:sp>
        <p:nvSpPr>
          <p:cNvPr id="3" name="Subtitle 2"/>
          <p:cNvSpPr>
            <a:spLocks noGrp="1"/>
          </p:cNvSpPr>
          <p:nvPr>
            <p:ph type="subTitle" idx="1"/>
          </p:nvPr>
        </p:nvSpPr>
        <p:spPr>
          <a:xfrm>
            <a:off x="838200" y="5715000"/>
            <a:ext cx="7772400" cy="1046400"/>
          </a:xfrm>
        </p:spPr>
        <p:txBody>
          <a:bodyPr/>
          <a:lstStyle/>
          <a:p>
            <a:r>
              <a:rPr lang="en-US" dirty="0">
                <a:solidFill>
                  <a:schemeClr val="tx2"/>
                </a:solidFill>
              </a:rPr>
              <a:t>Email </a:t>
            </a:r>
            <a:r>
              <a:rPr lang="en-US" dirty="0">
                <a:solidFill>
                  <a:schemeClr val="tx2"/>
                </a:solidFill>
                <a:hlinkClick r:id="rId5"/>
              </a:rPr>
              <a:t>Submissions_CSI@csi.state.co.us</a:t>
            </a:r>
            <a:r>
              <a:rPr lang="en-US" dirty="0">
                <a:solidFill>
                  <a:schemeClr val="tx2"/>
                </a:solidFill>
              </a:rPr>
              <a:t> </a:t>
            </a:r>
          </a:p>
        </p:txBody>
      </p:sp>
      <p:sp>
        <p:nvSpPr>
          <p:cNvPr id="4" name="Slide Number Placeholder 3"/>
          <p:cNvSpPr>
            <a:spLocks noGrp="1"/>
          </p:cNvSpPr>
          <p:nvPr>
            <p:ph type="sldNum" idx="12"/>
          </p:nvPr>
        </p:nvSpPr>
        <p:spPr/>
        <p:txBody>
          <a:bodyPr/>
          <a:lstStyle/>
          <a:p>
            <a:fld id="{8D38B3C1-EED7-4E88-8F72-013EE3A58C4A}" type="slidenum">
              <a:rPr lang="en-US" smtClean="0"/>
              <a:t>18</a:t>
            </a:fld>
            <a:endParaRPr lang="en-US"/>
          </a:p>
        </p:txBody>
      </p:sp>
      <p:pic>
        <p:nvPicPr>
          <p:cNvPr id="8" name="Audio 7">
            <a:hlinkClick r:id="" action="ppaction://media"/>
            <a:extLst>
              <a:ext uri="{FF2B5EF4-FFF2-40B4-BE49-F238E27FC236}">
                <a16:creationId xmlns:a16="http://schemas.microsoft.com/office/drawing/2014/main" id="{A2836E3A-F935-4FD0-8F59-1E2CC313E29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728393438"/>
      </p:ext>
    </p:extLst>
  </p:cSld>
  <p:clrMapOvr>
    <a:masterClrMapping/>
  </p:clrMapOvr>
  <mc:AlternateContent xmlns:mc="http://schemas.openxmlformats.org/markup-compatibility/2006" xmlns:p14="http://schemas.microsoft.com/office/powerpoint/2010/main">
    <mc:Choice Requires="p14">
      <p:transition spd="slow" p14:dur="2000" advTm="9690"/>
    </mc:Choice>
    <mc:Fallback xmlns="">
      <p:transition spd="slow" advTm="9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a:extLst>
              <a:ext uri="{C183D7F6-B498-43B3-948B-1728B52AA6E4}">
                <adec:decorative xmlns:adec="http://schemas.microsoft.com/office/drawing/2017/decorative" val="1"/>
              </a:ext>
            </a:extLst>
          </p:cNvPr>
          <p:cNvSpPr txBox="1">
            <a:spLocks noGrp="1"/>
          </p:cNvSpPr>
          <p:nvPr>
            <p:ph type="title"/>
          </p:nvPr>
        </p:nvSpPr>
        <p:spPr>
          <a:xfrm>
            <a:off x="343977" y="348803"/>
            <a:ext cx="8525385" cy="857250"/>
          </a:xfrm>
          <a:prstGeom prst="rect">
            <a:avLst/>
          </a:prstGeom>
        </p:spPr>
        <p:txBody>
          <a:bodyPr spcFirstLastPara="1" vert="horz" wrap="square" lIns="68569" tIns="68569" rIns="68569" bIns="68569" rtlCol="0" anchor="b" anchorCtr="0">
            <a:noAutofit/>
          </a:bodyPr>
          <a:lstStyle/>
          <a:p>
            <a:r>
              <a:rPr lang="en" dirty="0">
                <a:latin typeface="Arial" panose="020B0604020202020204" pitchFamily="34" charset="0"/>
                <a:cs typeface="Arial" panose="020B0604020202020204" pitchFamily="34" charset="0"/>
              </a:rPr>
              <a:t>The Data Submissions Process</a:t>
            </a:r>
            <a:endParaRPr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D291F11E-8AB6-D998-DFD3-80EAFDE05B4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37734" y="1161529"/>
            <a:ext cx="7612687" cy="1956333"/>
          </a:xfrm>
          <a:prstGeom prst="rect">
            <a:avLst/>
          </a:prstGeom>
          <a:ln>
            <a:noFill/>
          </a:ln>
          <a:effectLst>
            <a:outerShdw blurRad="190500" algn="tl" rotWithShape="0">
              <a:schemeClr val="bg1">
                <a:alpha val="70000"/>
              </a:schemeClr>
            </a:outerShdw>
          </a:effectLst>
        </p:spPr>
      </p:pic>
      <p:sp>
        <p:nvSpPr>
          <p:cNvPr id="20" name="TextBox 19">
            <a:extLst>
              <a:ext uri="{FF2B5EF4-FFF2-40B4-BE49-F238E27FC236}">
                <a16:creationId xmlns:a16="http://schemas.microsoft.com/office/drawing/2014/main" id="{34952674-5CBF-4F8D-8AF5-927BFFC1E3D0}"/>
              </a:ext>
              <a:ext uri="{C183D7F6-B498-43B3-948B-1728B52AA6E4}">
                <adec:decorative xmlns:adec="http://schemas.microsoft.com/office/drawing/2017/decorative" val="1"/>
              </a:ext>
            </a:extLst>
          </p:cNvPr>
          <p:cNvSpPr txBox="1"/>
          <p:nvPr/>
        </p:nvSpPr>
        <p:spPr>
          <a:xfrm>
            <a:off x="1236533" y="3027771"/>
            <a:ext cx="6415087" cy="369332"/>
          </a:xfrm>
          <a:prstGeom prst="rect">
            <a:avLst/>
          </a:prstGeom>
          <a:noFill/>
        </p:spPr>
        <p:txBody>
          <a:bodyPr wrap="square">
            <a:spAutoFit/>
          </a:bodyPr>
          <a:lstStyle/>
          <a:p>
            <a:pPr algn="ctr"/>
            <a:r>
              <a:rPr lang="en-US" dirty="0">
                <a:solidFill>
                  <a:schemeClr val="accent1"/>
                </a:solidFill>
                <a:latin typeface="Arial" panose="020B0604020202020204" pitchFamily="34" charset="0"/>
                <a:cs typeface="Arial" panose="020B0604020202020204" pitchFamily="34" charset="0"/>
                <a:hlinkClick r:id="rId6"/>
              </a:rPr>
              <a:t>https://resources.csi.state.co.us/data-submissions/training/</a:t>
            </a:r>
            <a:endParaRPr lang="en-US" dirty="0">
              <a:solidFill>
                <a:schemeClr val="accent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C69FD60C-AF32-25E0-E0BE-FEE6E2038B0F}"/>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2013832" y="3524829"/>
            <a:ext cx="4908176" cy="3026782"/>
          </a:xfrm>
          <a:prstGeom prst="rect">
            <a:avLst/>
          </a:prstGeom>
          <a:ln>
            <a:solidFill>
              <a:schemeClr val="tx1"/>
            </a:solidFill>
          </a:ln>
        </p:spPr>
      </p:pic>
      <p:pic>
        <p:nvPicPr>
          <p:cNvPr id="22" name="Audio 21">
            <a:hlinkClick r:id="" action="ppaction://media"/>
            <a:extLst>
              <a:ext uri="{FF2B5EF4-FFF2-40B4-BE49-F238E27FC236}">
                <a16:creationId xmlns:a16="http://schemas.microsoft.com/office/drawing/2014/main" id="{06CB5FBE-CF94-735D-8D33-CE4CA0E415E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7004304" y="4718304"/>
            <a:ext cx="2057400" cy="2057400"/>
          </a:xfrm>
          <a:prstGeom prst="ellipse">
            <a:avLst/>
          </a:prstGeom>
        </p:spPr>
      </p:pic>
      <p:sp>
        <p:nvSpPr>
          <p:cNvPr id="18" name="Slide Number Placeholder 1">
            <a:extLst>
              <a:ext uri="{FF2B5EF4-FFF2-40B4-BE49-F238E27FC236}">
                <a16:creationId xmlns:a16="http://schemas.microsoft.com/office/drawing/2014/main" id="{4D006DF6-39AB-4F2C-B07B-BA537A2891EC}"/>
              </a:ext>
              <a:ext uri="{C183D7F6-B498-43B3-948B-1728B52AA6E4}">
                <adec:decorative xmlns:adec="http://schemas.microsoft.com/office/drawing/2017/decorative" val="1"/>
              </a:ext>
            </a:extLst>
          </p:cNvPr>
          <p:cNvSpPr txBox="1">
            <a:spLocks/>
          </p:cNvSpPr>
          <p:nvPr/>
        </p:nvSpPr>
        <p:spPr>
          <a:xfrm>
            <a:off x="8594725" y="6388100"/>
            <a:ext cx="549275" cy="419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38B3C1-EED7-4E88-8F72-013EE3A58C4A}" type="slidenum">
              <a:rPr lang="en-US" smtClean="0"/>
              <a:pPr/>
              <a:t>2</a:t>
            </a:fld>
            <a:endParaRPr lang="en-US"/>
          </a:p>
        </p:txBody>
      </p:sp>
    </p:spTree>
    <p:extLst>
      <p:ext uri="{BB962C8B-B14F-4D97-AF65-F5344CB8AC3E}">
        <p14:creationId xmlns:p14="http://schemas.microsoft.com/office/powerpoint/2010/main" val="120914408"/>
      </p:ext>
    </p:extLst>
  </p:cSld>
  <p:clrMapOvr>
    <a:masterClrMapping/>
  </p:clrMapOvr>
  <mc:AlternateContent xmlns:mc="http://schemas.openxmlformats.org/markup-compatibility/2006" xmlns:p14="http://schemas.microsoft.com/office/powerpoint/2010/main">
    <mc:Choice Requires="p14">
      <p:transition spd="slow" p14:dur="2000" advTm="23056"/>
    </mc:Choice>
    <mc:Fallback xmlns="">
      <p:transition spd="slow" advTm="23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Purpose of TSDL</a:t>
            </a:r>
          </a:p>
        </p:txBody>
      </p:sp>
      <p:sp>
        <p:nvSpPr>
          <p:cNvPr id="5" name="Content Placeholder 4">
            <a:extLst>
              <a:ext uri="{C183D7F6-B498-43B3-948B-1728B52AA6E4}">
                <adec:decorative xmlns:adec="http://schemas.microsoft.com/office/drawing/2017/decorative" val="1"/>
              </a:ext>
            </a:extLst>
          </p:cNvPr>
          <p:cNvSpPr>
            <a:spLocks noGrp="1"/>
          </p:cNvSpPr>
          <p:nvPr>
            <p:ph idx="1"/>
          </p:nvPr>
        </p:nvSpPr>
        <p:spPr>
          <a:xfrm>
            <a:off x="628650" y="1600200"/>
            <a:ext cx="7886700" cy="4351338"/>
          </a:xfrm>
        </p:spPr>
        <p:txBody>
          <a:bodyPr>
            <a:normAutofit/>
          </a:bodyPr>
          <a:lstStyle/>
          <a:p>
            <a:r>
              <a:rPr lang="en-US" dirty="0">
                <a:latin typeface="Arial" panose="020B0604020202020204" pitchFamily="34" charset="0"/>
                <a:cs typeface="Arial" panose="020B0604020202020204" pitchFamily="34" charset="0"/>
              </a:rPr>
              <a:t>The TSDL file captures data that link students to courses and instructors (if available) for the reported school year. </a:t>
            </a:r>
          </a:p>
          <a:p>
            <a:pPr marL="0" indent="0">
              <a:buNone/>
            </a:pPr>
            <a:endParaRPr lang="en-US" sz="800" dirty="0">
              <a:latin typeface="Arial" panose="020B0604020202020204" pitchFamily="34" charset="0"/>
              <a:cs typeface="Arial" panose="020B0604020202020204" pitchFamily="34" charset="0"/>
            </a:endParaRPr>
          </a:p>
          <a:p>
            <a:pPr lvl="1"/>
            <a:r>
              <a:rPr lang="en-US" b="1" dirty="0">
                <a:latin typeface="Arial" panose="020B0604020202020204" pitchFamily="34" charset="0"/>
                <a:cs typeface="Arial" panose="020B0604020202020204" pitchFamily="34" charset="0"/>
              </a:rPr>
              <a:t>CDE</a:t>
            </a:r>
            <a:r>
              <a:rPr lang="en-US" dirty="0">
                <a:latin typeface="Arial" panose="020B0604020202020204" pitchFamily="34" charset="0"/>
                <a:cs typeface="Arial" panose="020B0604020202020204" pitchFamily="34" charset="0"/>
              </a:rPr>
              <a:t> relies on the TSDL data for the following reporting requirements: student course participation and achievement report, migrant student tracking/reporting, educator preparation program outcomes, 9th grade success &amp; performance reporting and prepopulating the Civil Rights Data Collection (CRDC) report.</a:t>
            </a:r>
          </a:p>
          <a:p>
            <a:pPr lvl="1"/>
            <a:endParaRPr lang="en-US" dirty="0">
              <a:latin typeface="Arial" panose="020B0604020202020204" pitchFamily="34" charset="0"/>
              <a:cs typeface="Arial" panose="020B0604020202020204" pitchFamily="34" charset="0"/>
            </a:endParaRPr>
          </a:p>
          <a:p>
            <a:pPr lvl="1"/>
            <a:r>
              <a:rPr lang="en-US" b="1" dirty="0">
                <a:effectLst/>
                <a:latin typeface="Arial" panose="020B0604020202020204" pitchFamily="34" charset="0"/>
                <a:ea typeface="Times New Roman" panose="02020603050405020304" pitchFamily="18" charset="0"/>
                <a:cs typeface="Times New Roman" panose="02020603050405020304" pitchFamily="18" charset="0"/>
              </a:rPr>
              <a:t>CSI</a:t>
            </a:r>
            <a:r>
              <a:rPr lang="en-US" dirty="0">
                <a:effectLst/>
                <a:latin typeface="Arial" panose="020B0604020202020204" pitchFamily="34" charset="0"/>
                <a:ea typeface="Times New Roman" panose="02020603050405020304" pitchFamily="18" charset="0"/>
                <a:cs typeface="Times New Roman" panose="02020603050405020304" pitchFamily="18" charset="0"/>
              </a:rPr>
              <a:t> looks at course completion as part of school performance, so accuracy and completeness has become even more important in reporting the TSDL collection.</a:t>
            </a:r>
          </a:p>
          <a:p>
            <a:pPr lvl="1"/>
            <a:endParaRPr lang="en-US"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The data collected by the CRDC plays a pivotal role in assisting policymakers, researchers, and others in the education community</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8D38B3C1-EED7-4E88-8F72-013EE3A58C4A}" type="slidenum">
              <a:rPr lang="en-US" smtClean="0"/>
              <a:t>3</a:t>
            </a:fld>
            <a:endParaRPr lang="en-US"/>
          </a:p>
        </p:txBody>
      </p:sp>
      <p:pic>
        <p:nvPicPr>
          <p:cNvPr id="22" name="Audio 21">
            <a:hlinkClick r:id="" action="ppaction://media"/>
            <a:extLst>
              <a:ext uri="{FF2B5EF4-FFF2-40B4-BE49-F238E27FC236}">
                <a16:creationId xmlns:a16="http://schemas.microsoft.com/office/drawing/2014/main" id="{650CBC40-9322-7EF4-AA6B-C0E0C2992A1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095224511"/>
      </p:ext>
    </p:extLst>
  </p:cSld>
  <p:clrMapOvr>
    <a:masterClrMapping/>
  </p:clrMapOvr>
  <mc:AlternateContent xmlns:mc="http://schemas.openxmlformats.org/markup-compatibility/2006" xmlns:p14="http://schemas.microsoft.com/office/powerpoint/2010/main">
    <mc:Choice Requires="p14">
      <p:transition spd="slow" p14:dur="2000" advTm="34983"/>
    </mc:Choice>
    <mc:Fallback xmlns="">
      <p:transition spd="slow" advTm="34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Requirements of TSDL</a:t>
            </a:r>
          </a:p>
        </p:txBody>
      </p:sp>
      <p:sp>
        <p:nvSpPr>
          <p:cNvPr id="5" name="Content Placeholder 4">
            <a:extLst>
              <a:ext uri="{C183D7F6-B498-43B3-948B-1728B52AA6E4}">
                <adec:decorative xmlns:adec="http://schemas.microsoft.com/office/drawing/2017/decorative" val="1"/>
              </a:ext>
            </a:extLst>
          </p:cNvPr>
          <p:cNvSpPr>
            <a:spLocks noGrp="1"/>
          </p:cNvSpPr>
          <p:nvPr>
            <p:ph idx="1"/>
          </p:nvPr>
        </p:nvSpPr>
        <p:spPr>
          <a:xfrm>
            <a:off x="628650" y="1524000"/>
            <a:ext cx="7677150" cy="4652963"/>
          </a:xfrm>
        </p:spPr>
        <p:txBody>
          <a:bodyPr>
            <a:normAutofit lnSpcReduction="10000"/>
          </a:bodyPr>
          <a:lstStyle/>
          <a:p>
            <a:r>
              <a:rPr lang="en-US" dirty="0">
                <a:latin typeface="Arial" panose="020B0604020202020204" pitchFamily="34" charset="0"/>
                <a:cs typeface="Arial" panose="020B0604020202020204" pitchFamily="34" charset="0"/>
              </a:rPr>
              <a:t>Data to Report:</a:t>
            </a:r>
          </a:p>
          <a:p>
            <a:pPr lvl="1"/>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All 6th through 12th grade students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enrolled in “</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Core Courses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including </a:t>
            </a:r>
            <a:r>
              <a:rPr lang="en-US" dirty="0">
                <a:latin typeface="Arial" panose="020B0604020202020204" pitchFamily="34" charset="0"/>
                <a:ea typeface="Times New Roman" panose="02020603050405020304" pitchFamily="18" charset="0"/>
                <a:cs typeface="Times New Roman" panose="02020603050405020304" pitchFamily="18" charset="0"/>
              </a:rPr>
              <a:t>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athematics, English language arts/literacy, science, computer science, and/or social studies course for </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6 weeks or more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must be included in the TSDL file. </a:t>
            </a:r>
          </a:p>
          <a:p>
            <a:pPr lvl="1"/>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All 8th through 12th grade migrant students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enrolled in any course for </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6 weeks or more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must be included </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regardless of subject area. </a:t>
            </a:r>
            <a:endParaRPr lang="en-US" dirty="0">
              <a:latin typeface="Arial" panose="020B0604020202020204" pitchFamily="34" charset="0"/>
              <a:cs typeface="Times New Roman" panose="02020603050405020304" pitchFamily="18" charset="0"/>
            </a:endParaRPr>
          </a:p>
          <a:p>
            <a:pPr lvl="1"/>
            <a:r>
              <a:rPr lang="en-US" dirty="0">
                <a:latin typeface="Arial" panose="020B0604020202020204" pitchFamily="34" charset="0"/>
                <a:cs typeface="Times New Roman" panose="02020603050405020304" pitchFamily="18" charset="0"/>
              </a:rPr>
              <a:t>For ease of extracting data, you may include all courses for all grades.</a:t>
            </a:r>
          </a:p>
          <a:p>
            <a:pPr marL="0" indent="0">
              <a:buNone/>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Data NOT Required:</a:t>
            </a:r>
          </a:p>
          <a:p>
            <a:pPr lvl="1"/>
            <a:r>
              <a:rPr lang="en-US" sz="1800" dirty="0">
                <a:effectLst/>
                <a:latin typeface="Arial" panose="020B0604020202020204" pitchFamily="34" charset="0"/>
                <a:ea typeface="Times New Roman" panose="02020603050405020304" pitchFamily="18" charset="0"/>
                <a:cs typeface="Times New Roman" panose="02020603050405020304" pitchFamily="18" charset="0"/>
              </a:rPr>
              <a:t>CSI schools are not required to report Teacher/Instructor information. </a:t>
            </a:r>
          </a:p>
          <a:p>
            <a:pPr lvl="1"/>
            <a:r>
              <a:rPr lang="en-US" sz="1800" dirty="0">
                <a:effectLst/>
                <a:latin typeface="Arial" panose="020B0604020202020204" pitchFamily="34" charset="0"/>
                <a:ea typeface="Times New Roman" panose="02020603050405020304" pitchFamily="18" charset="0"/>
                <a:cs typeface="Times New Roman" panose="02020603050405020304" pitchFamily="18" charset="0"/>
              </a:rPr>
              <a:t>Summer </a:t>
            </a:r>
            <a:r>
              <a:rPr lang="en-US" dirty="0">
                <a:latin typeface="Arial" panose="020B0604020202020204" pitchFamily="34" charset="0"/>
                <a:ea typeface="Times New Roman" panose="02020603050405020304" pitchFamily="18" charset="0"/>
                <a:cs typeface="Times New Roman" panose="02020603050405020304" pitchFamily="18" charset="0"/>
              </a:rPr>
              <a:t>School enrollment</a:t>
            </a:r>
          </a:p>
          <a:p>
            <a:pPr marL="342900" lvl="1" indent="0">
              <a:buNone/>
            </a:pP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lvl="1" indent="0">
              <a:buNone/>
            </a:pPr>
            <a:r>
              <a:rPr lang="en-US" sz="2100" b="1" dirty="0">
                <a:latin typeface="Arial" panose="020B0604020202020204" pitchFamily="34" charset="0"/>
                <a:cs typeface="Arial" panose="020B0604020202020204" pitchFamily="34" charset="0"/>
              </a:rPr>
              <a:t>NOTE: </a:t>
            </a:r>
            <a:r>
              <a:rPr lang="en-US" dirty="0">
                <a:latin typeface="Arial" panose="020B0604020202020204" pitchFamily="34" charset="0"/>
                <a:cs typeface="Arial" panose="020B0604020202020204" pitchFamily="34" charset="0"/>
              </a:rPr>
              <a:t>Do not exclude any courses from state reporting in which attendance is taken regardless of course’s grade range or course subject.</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8D38B3C1-EED7-4E88-8F72-013EE3A58C4A}" type="slidenum">
              <a:rPr lang="en-US" smtClean="0"/>
              <a:t>4</a:t>
            </a:fld>
            <a:endParaRPr lang="en-US"/>
          </a:p>
        </p:txBody>
      </p:sp>
      <p:pic>
        <p:nvPicPr>
          <p:cNvPr id="17" name="Audio 16">
            <a:hlinkClick r:id="" action="ppaction://media"/>
            <a:extLst>
              <a:ext uri="{FF2B5EF4-FFF2-40B4-BE49-F238E27FC236}">
                <a16:creationId xmlns:a16="http://schemas.microsoft.com/office/drawing/2014/main" id="{476924F5-8479-0107-C973-227B7CF9A37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576641733"/>
      </p:ext>
    </p:extLst>
  </p:cSld>
  <p:clrMapOvr>
    <a:masterClrMapping/>
  </p:clrMapOvr>
  <mc:AlternateContent xmlns:mc="http://schemas.openxmlformats.org/markup-compatibility/2006" xmlns:p14="http://schemas.microsoft.com/office/powerpoint/2010/main">
    <mc:Choice Requires="p14">
      <p:transition spd="slow" p14:dur="2000" advTm="67153"/>
    </mc:Choice>
    <mc:Fallback xmlns="">
      <p:transition spd="slow" advTm="67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ctrTitle"/>
          </p:nvPr>
        </p:nvSpPr>
        <p:spPr>
          <a:xfrm>
            <a:off x="1657350" y="2440592"/>
            <a:ext cx="5829300" cy="1159875"/>
          </a:xfrm>
          <a:prstGeom prst="rect">
            <a:avLst/>
          </a:prstGeom>
        </p:spPr>
        <p:txBody>
          <a:bodyPr spcFirstLastPara="1" vert="horz" wrap="square" lIns="68569" tIns="68569" rIns="68569" bIns="68569" rtlCol="0" anchor="b" anchorCtr="0">
            <a:noAutofit/>
          </a:bodyPr>
          <a:lstStyle/>
          <a:p>
            <a:r>
              <a:rPr lang="en" dirty="0"/>
              <a:t>Timeline</a:t>
            </a:r>
            <a:endParaRPr dirty="0"/>
          </a:p>
        </p:txBody>
      </p:sp>
      <p:sp>
        <p:nvSpPr>
          <p:cNvPr id="113" name="Shape 113"/>
          <p:cNvSpPr txBox="1">
            <a:spLocks noGrp="1"/>
          </p:cNvSpPr>
          <p:nvPr>
            <p:ph type="sldNum" idx="12"/>
          </p:nvPr>
        </p:nvSpPr>
        <p:spPr>
          <a:xfrm>
            <a:off x="1142906" y="5687531"/>
            <a:ext cx="6858000" cy="313425"/>
          </a:xfrm>
          <a:prstGeom prst="rect">
            <a:avLst/>
          </a:prstGeom>
        </p:spPr>
        <p:txBody>
          <a:bodyPr spcFirstLastPara="1" vert="horz" wrap="square" lIns="68569" tIns="68569" rIns="68569" bIns="68569" rtlCol="0" anchor="t" anchorCtr="0">
            <a:noAutofit/>
          </a:bodyPr>
          <a:lstStyle/>
          <a:p>
            <a:fld id="{00000000-1234-1234-1234-123412341234}" type="slidenum">
              <a:rPr lang="en"/>
              <a:pPr/>
              <a:t>5</a:t>
            </a:fld>
            <a:endParaRPr dirty="0"/>
          </a:p>
        </p:txBody>
      </p:sp>
      <p:pic>
        <p:nvPicPr>
          <p:cNvPr id="5" name="Audio 4">
            <a:hlinkClick r:id="" action="ppaction://media"/>
            <a:extLst>
              <a:ext uri="{FF2B5EF4-FFF2-40B4-BE49-F238E27FC236}">
                <a16:creationId xmlns:a16="http://schemas.microsoft.com/office/drawing/2014/main" id="{9A10DF4F-450D-B448-30C3-02228DE318A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405169726"/>
      </p:ext>
    </p:extLst>
  </p:cSld>
  <p:clrMapOvr>
    <a:masterClrMapping/>
  </p:clrMapOvr>
  <mc:AlternateContent xmlns:mc="http://schemas.openxmlformats.org/markup-compatibility/2006" xmlns:p14="http://schemas.microsoft.com/office/powerpoint/2010/main">
    <mc:Choice Requires="p14">
      <p:transition spd="slow" p14:dur="2000" advTm="3646"/>
    </mc:Choice>
    <mc:Fallback xmlns="">
      <p:transition spd="slow" advTm="3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8649" y="-24938"/>
            <a:ext cx="7886700" cy="1325563"/>
          </a:xfrm>
          <a:noFill/>
        </p:spPr>
        <p:txBody>
          <a:bodyPr>
            <a:normAutofit/>
          </a:bodyPr>
          <a:lstStyle/>
          <a:p>
            <a:pPr>
              <a:defRPr/>
            </a:pPr>
            <a:r>
              <a:rPr lang="en-US" sz="2800" b="1" dirty="0">
                <a:solidFill>
                  <a:schemeClr val="tx1">
                    <a:lumMod val="75000"/>
                  </a:schemeClr>
                </a:solidFill>
                <a:latin typeface="Arial" panose="020B0604020202020204" pitchFamily="34" charset="0"/>
                <a:cs typeface="Arial" panose="020B0604020202020204" pitchFamily="34" charset="0"/>
              </a:rPr>
              <a:t>TSDL Timeline</a:t>
            </a:r>
          </a:p>
        </p:txBody>
      </p:sp>
      <p:sp>
        <p:nvSpPr>
          <p:cNvPr id="3" name="Content Placeholder 2"/>
          <p:cNvSpPr>
            <a:spLocks noGrp="1"/>
          </p:cNvSpPr>
          <p:nvPr>
            <p:ph idx="1"/>
          </p:nvPr>
        </p:nvSpPr>
        <p:spPr>
          <a:xfrm>
            <a:off x="1000124" y="979100"/>
            <a:ext cx="7143750" cy="5213351"/>
          </a:xfrm>
        </p:spPr>
        <p:txBody>
          <a:bodyPr>
            <a:normAutofit fontScale="92500" lnSpcReduction="20000"/>
          </a:bodyPr>
          <a:lstStyle/>
          <a:p>
            <a:pPr algn="just">
              <a:lnSpc>
                <a:spcPct val="100000"/>
              </a:lnSpc>
              <a:spcAft>
                <a:spcPts val="600"/>
              </a:spcAft>
            </a:pPr>
            <a:r>
              <a:rPr lang="en-US" sz="1800" b="1" dirty="0">
                <a:latin typeface="Arial" panose="020B0604020202020204" pitchFamily="34" charset="0"/>
                <a:cs typeface="Arial" panose="020B0604020202020204" pitchFamily="34" charset="0"/>
              </a:rPr>
              <a:t>January: </a:t>
            </a:r>
          </a:p>
          <a:p>
            <a:pPr lvl="1">
              <a:lnSpc>
                <a:spcPct val="100000"/>
              </a:lnSpc>
              <a:spcAft>
                <a:spcPts val="600"/>
              </a:spcAft>
            </a:pPr>
            <a:r>
              <a:rPr lang="en-US" dirty="0">
                <a:latin typeface="Arial" panose="020B0604020202020204" pitchFamily="34" charset="0"/>
                <a:cs typeface="Arial" panose="020B0604020202020204" pitchFamily="34" charset="0"/>
              </a:rPr>
              <a:t>1/8: TSDL Online Trainings Available</a:t>
            </a:r>
          </a:p>
          <a:p>
            <a:pPr marL="914400" lvl="1" indent="0">
              <a:lnSpc>
                <a:spcPct val="100000"/>
              </a:lnSpc>
              <a:spcAft>
                <a:spcPts val="600"/>
              </a:spcAft>
              <a:buNone/>
            </a:pPr>
            <a:r>
              <a:rPr lang="en-US" dirty="0">
                <a:latin typeface="Arial" panose="020B0604020202020204" pitchFamily="34" charset="0"/>
                <a:cs typeface="Arial" panose="020B0604020202020204" pitchFamily="34" charset="0"/>
              </a:rPr>
              <a:t>TSDL files can be submitted to CSI</a:t>
            </a:r>
          </a:p>
          <a:p>
            <a:pPr lvl="1">
              <a:lnSpc>
                <a:spcPct val="100000"/>
              </a:lnSpc>
              <a:spcAft>
                <a:spcPts val="600"/>
              </a:spcAft>
            </a:pPr>
            <a:r>
              <a:rPr lang="en-US" dirty="0">
                <a:latin typeface="Arial" panose="020B0604020202020204" pitchFamily="34" charset="0"/>
                <a:cs typeface="Arial" panose="020B0604020202020204" pitchFamily="34" charset="0"/>
              </a:rPr>
              <a:t>1/21: CDE Opens Collection</a:t>
            </a:r>
          </a:p>
          <a:p>
            <a:pPr>
              <a:lnSpc>
                <a:spcPct val="100000"/>
              </a:lnSpc>
              <a:spcAft>
                <a:spcPts val="600"/>
              </a:spcAft>
            </a:pPr>
            <a:r>
              <a:rPr lang="en-US" sz="1800" b="1" dirty="0">
                <a:latin typeface="Arial" panose="020B0604020202020204" pitchFamily="34" charset="0"/>
                <a:cs typeface="Arial" panose="020B0604020202020204" pitchFamily="34" charset="0"/>
              </a:rPr>
              <a:t>February:</a:t>
            </a:r>
          </a:p>
          <a:p>
            <a:pPr lvl="1">
              <a:lnSpc>
                <a:spcPct val="100000"/>
              </a:lnSpc>
              <a:spcAft>
                <a:spcPts val="600"/>
              </a:spcAft>
            </a:pPr>
            <a:r>
              <a:rPr lang="en-US" dirty="0">
                <a:latin typeface="Arial" panose="020B0604020202020204" pitchFamily="34" charset="0"/>
                <a:cs typeface="Arial" panose="020B0604020202020204" pitchFamily="34" charset="0"/>
              </a:rPr>
              <a:t>2/12: Initial Submission Deadline</a:t>
            </a:r>
          </a:p>
          <a:p>
            <a:pPr marL="174625" lvl="1" indent="-174625">
              <a:lnSpc>
                <a:spcPct val="100000"/>
              </a:lnSpc>
              <a:spcAft>
                <a:spcPts val="600"/>
              </a:spcAft>
            </a:pPr>
            <a:r>
              <a:rPr lang="en-US" b="1" dirty="0">
                <a:latin typeface="Arial" panose="020B0604020202020204" pitchFamily="34" charset="0"/>
                <a:cs typeface="Arial" panose="020B0604020202020204" pitchFamily="34" charset="0"/>
              </a:rPr>
              <a:t>April:</a:t>
            </a:r>
          </a:p>
          <a:p>
            <a:pPr lvl="1">
              <a:lnSpc>
                <a:spcPct val="100000"/>
              </a:lnSpc>
              <a:spcAft>
                <a:spcPts val="600"/>
              </a:spcAft>
            </a:pPr>
            <a:r>
              <a:rPr lang="en-US" dirty="0">
                <a:latin typeface="Arial" panose="020B0604020202020204" pitchFamily="34" charset="0"/>
                <a:cs typeface="Arial" panose="020B0604020202020204" pitchFamily="34" charset="0"/>
              </a:rPr>
              <a:t>4/2: Initial Errors Cleared (Clear all errors excluding TD087 errors)</a:t>
            </a:r>
          </a:p>
          <a:p>
            <a:pPr marL="174625" lvl="1" indent="-174625">
              <a:lnSpc>
                <a:spcPct val="100000"/>
              </a:lnSpc>
              <a:spcAft>
                <a:spcPts val="600"/>
              </a:spcAft>
            </a:pPr>
            <a:r>
              <a:rPr lang="en-US" b="1" dirty="0">
                <a:latin typeface="Arial" panose="020B0604020202020204" pitchFamily="34" charset="0"/>
                <a:cs typeface="Arial" panose="020B0604020202020204" pitchFamily="34" charset="0"/>
              </a:rPr>
              <a:t>May/June:</a:t>
            </a:r>
            <a:r>
              <a:rPr lang="en-US" b="1" i="1" dirty="0">
                <a:latin typeface="Arial" panose="020B0604020202020204" pitchFamily="34" charset="0"/>
                <a:cs typeface="Arial" panose="020B0604020202020204" pitchFamily="34" charset="0"/>
              </a:rPr>
              <a:t> </a:t>
            </a:r>
          </a:p>
          <a:p>
            <a:pPr marL="517525" lvl="2" indent="-174625">
              <a:lnSpc>
                <a:spcPct val="100000"/>
              </a:lnSpc>
              <a:spcAft>
                <a:spcPts val="600"/>
              </a:spcAft>
            </a:pPr>
            <a:r>
              <a:rPr lang="en-US" sz="1800" dirty="0">
                <a:latin typeface="Arial" panose="020B0604020202020204" pitchFamily="34" charset="0"/>
                <a:cs typeface="Arial" panose="020B0604020202020204" pitchFamily="34" charset="0"/>
              </a:rPr>
              <a:t>Submit Updated TSDL File to CSI </a:t>
            </a:r>
          </a:p>
          <a:p>
            <a:pPr marL="342900" lvl="2" indent="0">
              <a:lnSpc>
                <a:spcPct val="70000"/>
              </a:lnSpc>
              <a:spcBef>
                <a:spcPts val="0"/>
              </a:spcBef>
              <a:spcAft>
                <a:spcPts val="600"/>
              </a:spcAft>
              <a:buNone/>
            </a:pPr>
            <a:r>
              <a:rPr lang="en-US" sz="180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As soon as the school year ends, and final grades are posted)</a:t>
            </a:r>
          </a:p>
          <a:p>
            <a:pPr>
              <a:lnSpc>
                <a:spcPct val="100000"/>
              </a:lnSpc>
              <a:spcAft>
                <a:spcPts val="600"/>
              </a:spcAft>
            </a:pPr>
            <a:r>
              <a:rPr lang="en-US" sz="1800" b="1" dirty="0">
                <a:latin typeface="Arial" panose="020B0604020202020204" pitchFamily="34" charset="0"/>
                <a:cs typeface="Arial" panose="020B0604020202020204" pitchFamily="34" charset="0"/>
              </a:rPr>
              <a:t>June:</a:t>
            </a:r>
          </a:p>
          <a:p>
            <a:pPr lvl="1">
              <a:lnSpc>
                <a:spcPct val="100000"/>
              </a:lnSpc>
              <a:spcAft>
                <a:spcPts val="600"/>
              </a:spcAft>
            </a:pPr>
            <a:r>
              <a:rPr lang="en-US" dirty="0">
                <a:latin typeface="Arial" panose="020B0604020202020204" pitchFamily="34" charset="0"/>
                <a:cs typeface="Arial" panose="020B0604020202020204" pitchFamily="34" charset="0"/>
              </a:rPr>
              <a:t>6/9: Final Errors Cleared</a:t>
            </a:r>
          </a:p>
          <a:p>
            <a:pPr>
              <a:lnSpc>
                <a:spcPct val="100000"/>
              </a:lnSpc>
              <a:spcAft>
                <a:spcPts val="600"/>
              </a:spcAft>
            </a:pPr>
            <a:r>
              <a:rPr lang="en-US" sz="1800" b="1" dirty="0">
                <a:latin typeface="Arial" panose="020B0604020202020204" pitchFamily="34" charset="0"/>
                <a:cs typeface="Arial" panose="020B0604020202020204" pitchFamily="34" charset="0"/>
              </a:rPr>
              <a:t>July:</a:t>
            </a:r>
          </a:p>
          <a:p>
            <a:pPr lvl="1">
              <a:lnSpc>
                <a:spcPct val="100000"/>
              </a:lnSpc>
              <a:spcAft>
                <a:spcPts val="600"/>
              </a:spcAft>
            </a:pPr>
            <a:r>
              <a:rPr lang="en-US" dirty="0">
                <a:latin typeface="Arial" panose="020B0604020202020204" pitchFamily="34" charset="0"/>
                <a:cs typeface="Arial" panose="020B0604020202020204" pitchFamily="34" charset="0"/>
              </a:rPr>
              <a:t>7/8: Certifications Due</a:t>
            </a:r>
          </a:p>
          <a:p>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8D38B3C1-EED7-4E88-8F72-013EE3A58C4A}" type="slidenum">
              <a:rPr lang="en-US" smtClean="0"/>
              <a:t>6</a:t>
            </a:fld>
            <a:endParaRPr lang="en-US"/>
          </a:p>
        </p:txBody>
      </p:sp>
      <p:sp>
        <p:nvSpPr>
          <p:cNvPr id="4" name="TextBox 3">
            <a:extLst>
              <a:ext uri="{FF2B5EF4-FFF2-40B4-BE49-F238E27FC236}">
                <a16:creationId xmlns:a16="http://schemas.microsoft.com/office/drawing/2014/main" id="{A6A67541-CC25-29A7-083B-39BC792973F6}"/>
              </a:ext>
              <a:ext uri="{C183D7F6-B498-43B3-948B-1728B52AA6E4}">
                <adec:decorative xmlns:adec="http://schemas.microsoft.com/office/drawing/2017/decorative" val="1"/>
              </a:ext>
            </a:extLst>
          </p:cNvPr>
          <p:cNvSpPr txBox="1"/>
          <p:nvPr/>
        </p:nvSpPr>
        <p:spPr>
          <a:xfrm>
            <a:off x="290186" y="6028551"/>
            <a:ext cx="856362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Printable Calendar: </a:t>
            </a:r>
            <a:r>
              <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hlinkClick r:id="rId5"/>
              </a:rPr>
              <a:t>https://resources.csi.state.co.us/data-submissions/calendar/</a:t>
            </a:r>
            <a:r>
              <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hlinkClick r:id="rId6"/>
              </a:rPr>
              <a:t> </a:t>
            </a:r>
            <a:endPar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Online Calendar: </a:t>
            </a:r>
            <a:r>
              <a:rPr kumimoji="0" lang="en-US" sz="1800" b="0" i="0" u="none" strike="noStrike" kern="1200" cap="none" spc="0" normalizeH="0" baseline="0" noProof="0" dirty="0">
                <a:ln>
                  <a:noFill/>
                </a:ln>
                <a:solidFill>
                  <a:srgbClr val="455FA9"/>
                </a:solidFill>
                <a:effectLst/>
                <a:uLnTx/>
                <a:uFillTx/>
                <a:latin typeface="Arial" panose="020B0604020202020204" pitchFamily="34" charset="0"/>
                <a:ea typeface="+mn-ea"/>
                <a:cs typeface="Arial" panose="020B0604020202020204" pitchFamily="34" charset="0"/>
                <a:hlinkClick r:id="rId7"/>
              </a:rPr>
              <a:t>www.csi.state.co.us/calendar/</a:t>
            </a:r>
            <a:endParaRPr kumimoji="0" lang="en-US" sz="1800" b="0" i="0" u="none" strike="noStrike" kern="1200" cap="none" spc="0" normalizeH="0" baseline="0" noProof="0" dirty="0">
              <a:ln>
                <a:noFill/>
              </a:ln>
              <a:solidFill>
                <a:srgbClr val="455FA9"/>
              </a:solidFill>
              <a:effectLst/>
              <a:uLnTx/>
              <a:uFillTx/>
              <a:latin typeface="Arial" panose="020B0604020202020204" pitchFamily="34" charset="0"/>
              <a:ea typeface="+mn-ea"/>
              <a:cs typeface="Arial" panose="020B0604020202020204" pitchFamily="34" charset="0"/>
            </a:endParaRPr>
          </a:p>
        </p:txBody>
      </p:sp>
      <p:pic>
        <p:nvPicPr>
          <p:cNvPr id="8" name="Audio 7">
            <a:hlinkClick r:id="" action="ppaction://media"/>
            <a:extLst>
              <a:ext uri="{FF2B5EF4-FFF2-40B4-BE49-F238E27FC236}">
                <a16:creationId xmlns:a16="http://schemas.microsoft.com/office/drawing/2014/main" id="{15131C3C-F1AA-F611-2A66-8F64ED62B1C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841769834"/>
      </p:ext>
    </p:extLst>
  </p:cSld>
  <p:clrMapOvr>
    <a:masterClrMapping/>
  </p:clrMapOvr>
  <mc:AlternateContent xmlns:mc="http://schemas.openxmlformats.org/markup-compatibility/2006" xmlns:p14="http://schemas.microsoft.com/office/powerpoint/2010/main">
    <mc:Choice Requires="p14">
      <p:transition spd="slow" p14:dur="2000" advTm="48960"/>
    </mc:Choice>
    <mc:Fallback xmlns="">
      <p:transition spd="slow" advTm="48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C371E-CFB2-59E8-2199-C4E69A7346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897258-A8CF-D34B-4F4B-B0C1CA8C1648}"/>
              </a:ext>
              <a:ext uri="{C183D7F6-B498-43B3-948B-1728B52AA6E4}">
                <adec:decorative xmlns:adec="http://schemas.microsoft.com/office/drawing/2017/decorative" val="1"/>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Meeting TSDL Deadlines</a:t>
            </a:r>
          </a:p>
        </p:txBody>
      </p:sp>
      <p:sp>
        <p:nvSpPr>
          <p:cNvPr id="5" name="Content Placeholder 4">
            <a:extLst>
              <a:ext uri="{FF2B5EF4-FFF2-40B4-BE49-F238E27FC236}">
                <a16:creationId xmlns:a16="http://schemas.microsoft.com/office/drawing/2014/main" id="{5625F637-5A22-766F-B471-88695D962B58}"/>
              </a:ext>
              <a:ext uri="{C183D7F6-B498-43B3-948B-1728B52AA6E4}">
                <adec:decorative xmlns:adec="http://schemas.microsoft.com/office/drawing/2017/decorative" val="1"/>
              </a:ext>
            </a:extLst>
          </p:cNvPr>
          <p:cNvSpPr>
            <a:spLocks noGrp="1"/>
          </p:cNvSpPr>
          <p:nvPr>
            <p:ph idx="1"/>
          </p:nvPr>
        </p:nvSpPr>
        <p:spPr>
          <a:xfrm>
            <a:off x="628650" y="1524001"/>
            <a:ext cx="7677150" cy="3048000"/>
          </a:xfrm>
        </p:spPr>
        <p:txBody>
          <a:bodyPr>
            <a:normAutofit/>
          </a:bodyPr>
          <a:lstStyle/>
          <a:p>
            <a:r>
              <a:rPr lang="en-US" dirty="0">
                <a:latin typeface="Arial" panose="020B0604020202020204" pitchFamily="34" charset="0"/>
                <a:cs typeface="Arial" panose="020B0604020202020204" pitchFamily="34" charset="0"/>
              </a:rPr>
              <a:t>Submit TSDL files prior to deadline day!</a:t>
            </a:r>
          </a:p>
          <a:p>
            <a:pPr marL="0" indent="0">
              <a:buNone/>
            </a:pPr>
            <a:endParaRPr lang="en-US" dirty="0">
              <a:latin typeface="Arial" panose="020B0604020202020204" pitchFamily="34" charset="0"/>
              <a:cs typeface="Arial" panose="020B0604020202020204" pitchFamily="34" charset="0"/>
            </a:endParaRPr>
          </a:p>
          <a:p>
            <a:pPr lvl="1"/>
            <a:r>
              <a:rPr lang="en-US" b="1" dirty="0">
                <a:latin typeface="Arial" panose="020B0604020202020204" pitchFamily="34" charset="0"/>
                <a:ea typeface="Times New Roman" panose="02020603050405020304" pitchFamily="18" charset="0"/>
                <a:cs typeface="Times New Roman" panose="02020603050405020304" pitchFamily="18" charset="0"/>
              </a:rPr>
              <a:t>Format issues and missing data fields may not allow file to process and generate an error report.</a:t>
            </a:r>
          </a:p>
          <a:p>
            <a:pPr lvl="1"/>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lvl="1"/>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Schools may need multiple attempts at updating SIS and submitting new files for a “working” file to process.</a:t>
            </a:r>
          </a:p>
          <a:p>
            <a:pPr lvl="1"/>
            <a:endParaRPr lang="en-US" dirty="0">
              <a:latin typeface="Arial" panose="020B0604020202020204" pitchFamily="34" charset="0"/>
              <a:cs typeface="Times New Roman" panose="02020603050405020304" pitchFamily="18" charset="0"/>
            </a:endParaRPr>
          </a:p>
          <a:p>
            <a:pPr lvl="1"/>
            <a:r>
              <a:rPr lang="en-US" dirty="0">
                <a:latin typeface="Arial" panose="020B0604020202020204" pitchFamily="34" charset="0"/>
                <a:cs typeface="Times New Roman" panose="02020603050405020304" pitchFamily="18" charset="0"/>
              </a:rPr>
              <a:t>Because of the quantity of TSDL data, files can take 1-3 hours to process.</a:t>
            </a:r>
          </a:p>
        </p:txBody>
      </p:sp>
      <p:sp>
        <p:nvSpPr>
          <p:cNvPr id="4" name="Slide Number Placeholder 3">
            <a:extLst>
              <a:ext uri="{FF2B5EF4-FFF2-40B4-BE49-F238E27FC236}">
                <a16:creationId xmlns:a16="http://schemas.microsoft.com/office/drawing/2014/main" id="{E1E1EC4A-4A7D-7642-D5DF-799B14EB68BA}"/>
              </a:ext>
              <a:ext uri="{C183D7F6-B498-43B3-948B-1728B52AA6E4}">
                <adec:decorative xmlns:adec="http://schemas.microsoft.com/office/drawing/2017/decorative" val="1"/>
              </a:ext>
            </a:extLst>
          </p:cNvPr>
          <p:cNvSpPr>
            <a:spLocks noGrp="1"/>
          </p:cNvSpPr>
          <p:nvPr>
            <p:ph type="sldNum" sz="quarter" idx="12"/>
          </p:nvPr>
        </p:nvSpPr>
        <p:spPr/>
        <p:txBody>
          <a:bodyPr/>
          <a:lstStyle/>
          <a:p>
            <a:fld id="{8D38B3C1-EED7-4E88-8F72-013EE3A58C4A}" type="slidenum">
              <a:rPr lang="en-US" smtClean="0"/>
              <a:t>7</a:t>
            </a:fld>
            <a:endParaRPr lang="en-US"/>
          </a:p>
        </p:txBody>
      </p:sp>
      <p:pic>
        <p:nvPicPr>
          <p:cNvPr id="22" name="Audio 21">
            <a:hlinkClick r:id="" action="ppaction://media"/>
            <a:extLst>
              <a:ext uri="{FF2B5EF4-FFF2-40B4-BE49-F238E27FC236}">
                <a16:creationId xmlns:a16="http://schemas.microsoft.com/office/drawing/2014/main" id="{821DB6FB-A4BF-56D9-BDF3-BAE1D4EEE2C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654988465"/>
      </p:ext>
    </p:extLst>
  </p:cSld>
  <p:clrMapOvr>
    <a:masterClrMapping/>
  </p:clrMapOvr>
  <mc:AlternateContent xmlns:mc="http://schemas.openxmlformats.org/markup-compatibility/2006" xmlns:p14="http://schemas.microsoft.com/office/powerpoint/2010/main">
    <mc:Choice Requires="p14">
      <p:transition spd="slow" p14:dur="2000" advTm="55746"/>
    </mc:Choice>
    <mc:Fallback xmlns="">
      <p:transition spd="slow" advTm="55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ctrTitle"/>
          </p:nvPr>
        </p:nvSpPr>
        <p:spPr>
          <a:xfrm>
            <a:off x="1657350" y="2440592"/>
            <a:ext cx="5829300" cy="1159875"/>
          </a:xfrm>
          <a:prstGeom prst="rect">
            <a:avLst/>
          </a:prstGeom>
        </p:spPr>
        <p:txBody>
          <a:bodyPr spcFirstLastPara="1" vert="horz" wrap="square" lIns="68569" tIns="68569" rIns="68569" bIns="68569" rtlCol="0" anchor="b" anchorCtr="0">
            <a:noAutofit/>
          </a:bodyPr>
          <a:lstStyle/>
          <a:p>
            <a:r>
              <a:rPr lang="en-US" dirty="0"/>
              <a:t>New This Year</a:t>
            </a:r>
            <a:endParaRPr dirty="0"/>
          </a:p>
        </p:txBody>
      </p:sp>
      <p:sp>
        <p:nvSpPr>
          <p:cNvPr id="113" name="Shape 113"/>
          <p:cNvSpPr txBox="1">
            <a:spLocks noGrp="1"/>
          </p:cNvSpPr>
          <p:nvPr>
            <p:ph type="sldNum" idx="12"/>
          </p:nvPr>
        </p:nvSpPr>
        <p:spPr>
          <a:xfrm>
            <a:off x="1142906" y="5687531"/>
            <a:ext cx="6858000" cy="313425"/>
          </a:xfrm>
          <a:prstGeom prst="rect">
            <a:avLst/>
          </a:prstGeom>
        </p:spPr>
        <p:txBody>
          <a:bodyPr spcFirstLastPara="1" vert="horz" wrap="square" lIns="68569" tIns="68569" rIns="68569" bIns="68569" rtlCol="0" anchor="t" anchorCtr="0">
            <a:noAutofit/>
          </a:bodyPr>
          <a:lstStyle/>
          <a:p>
            <a:fld id="{00000000-1234-1234-1234-123412341234}" type="slidenum">
              <a:rPr lang="en"/>
              <a:pPr/>
              <a:t>8</a:t>
            </a:fld>
            <a:endParaRPr dirty="0"/>
          </a:p>
        </p:txBody>
      </p:sp>
      <p:pic>
        <p:nvPicPr>
          <p:cNvPr id="5" name="Audio 4">
            <a:hlinkClick r:id="" action="ppaction://media"/>
            <a:extLst>
              <a:ext uri="{FF2B5EF4-FFF2-40B4-BE49-F238E27FC236}">
                <a16:creationId xmlns:a16="http://schemas.microsoft.com/office/drawing/2014/main" id="{03A22CEE-2A2F-E30F-F203-606743B1505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049487183"/>
      </p:ext>
    </p:extLst>
  </p:cSld>
  <p:clrMapOvr>
    <a:masterClrMapping/>
  </p:clrMapOvr>
  <mc:AlternateContent xmlns:mc="http://schemas.openxmlformats.org/markup-compatibility/2006" xmlns:p14="http://schemas.microsoft.com/office/powerpoint/2010/main">
    <mc:Choice Requires="p14">
      <p:transition spd="slow" p14:dur="2000" advTm="2441"/>
    </mc:Choice>
    <mc:Fallback xmlns="">
      <p:transition spd="slow" advTm="2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5A456-31A9-754D-54DD-AEB824FD06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DA6DB9-9B27-40B0-17B1-A93AA3C8E150}"/>
              </a:ext>
              <a:ext uri="{C183D7F6-B498-43B3-948B-1728B52AA6E4}">
                <adec:decorative xmlns:adec="http://schemas.microsoft.com/office/drawing/2017/decorative" val="1"/>
              </a:ext>
            </a:extLst>
          </p:cNvPr>
          <p:cNvSpPr>
            <a:spLocks noGrp="1"/>
          </p:cNvSpPr>
          <p:nvPr>
            <p:ph type="title"/>
          </p:nvPr>
        </p:nvSpPr>
        <p:spPr/>
        <p:txBody>
          <a:bodyPr/>
          <a:lstStyle/>
          <a:p>
            <a:r>
              <a:rPr lang="en-US" sz="3600" b="1" dirty="0">
                <a:effectLst/>
                <a:latin typeface="Arial" panose="020B0604020202020204" pitchFamily="34" charset="0"/>
                <a:ea typeface="Arial" panose="020B0604020202020204" pitchFamily="34" charset="0"/>
              </a:rPr>
              <a:t>9th Grade Success &amp; Performance Reporting</a:t>
            </a:r>
            <a:endParaRPr lang="en-US" b="1" dirty="0">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3F7D20E2-F68C-E28A-BC64-3419F3BF597F}"/>
              </a:ext>
              <a:ext uri="{C183D7F6-B498-43B3-948B-1728B52AA6E4}">
                <adec:decorative xmlns:adec="http://schemas.microsoft.com/office/drawing/2017/decorative" val="1"/>
              </a:ext>
            </a:extLst>
          </p:cNvPr>
          <p:cNvSpPr>
            <a:spLocks noGrp="1"/>
          </p:cNvSpPr>
          <p:nvPr>
            <p:ph idx="1"/>
          </p:nvPr>
        </p:nvSpPr>
        <p:spPr>
          <a:xfrm>
            <a:off x="733425" y="1839911"/>
            <a:ext cx="7677150" cy="4652963"/>
          </a:xfrm>
        </p:spPr>
        <p:txBody>
          <a:bodyPr>
            <a:normAutofit/>
          </a:bodyPr>
          <a:lstStyle/>
          <a:p>
            <a:pPr marL="0" indent="0" algn="ctr">
              <a:buNone/>
            </a:pPr>
            <a:r>
              <a:rPr lang="en-US" sz="2400" b="1" dirty="0">
                <a:latin typeface="Arial" panose="020B0604020202020204" pitchFamily="34" charset="0"/>
                <a:cs typeface="Times New Roman" panose="02020603050405020304" pitchFamily="18" charset="0"/>
              </a:rPr>
              <a:t>For High Schools with 9</a:t>
            </a:r>
            <a:r>
              <a:rPr lang="en-US" sz="2400" b="1" baseline="30000" dirty="0">
                <a:latin typeface="Arial" panose="020B0604020202020204" pitchFamily="34" charset="0"/>
                <a:cs typeface="Times New Roman" panose="02020603050405020304" pitchFamily="18" charset="0"/>
              </a:rPr>
              <a:t>th</a:t>
            </a:r>
            <a:r>
              <a:rPr lang="en-US" sz="2400" b="1" dirty="0">
                <a:latin typeface="Arial" panose="020B0604020202020204" pitchFamily="34" charset="0"/>
                <a:cs typeface="Times New Roman" panose="02020603050405020304" pitchFamily="18" charset="0"/>
              </a:rPr>
              <a:t> Graders ONLY:</a:t>
            </a:r>
            <a:endParaRPr lang="en-US" sz="2400" dirty="0">
              <a:latin typeface="Arial" panose="020B0604020202020204" pitchFamily="34" charset="0"/>
              <a:ea typeface="Arial" panose="020B0604020202020204" pitchFamily="34" charset="0"/>
            </a:endParaRPr>
          </a:p>
          <a:p>
            <a:pPr marL="0" marR="0" indent="0" algn="ctr">
              <a:buNone/>
            </a:pPr>
            <a:r>
              <a:rPr lang="en-US" sz="2400" b="1" dirty="0">
                <a:latin typeface="Arial" panose="020B0604020202020204" pitchFamily="34" charset="0"/>
                <a:ea typeface="Arial" panose="020B0604020202020204" pitchFamily="34" charset="0"/>
              </a:rPr>
              <a:t>ACTION REQUIRED</a:t>
            </a:r>
          </a:p>
          <a:p>
            <a:pPr marL="0" marR="0" indent="0" algn="ctr">
              <a:buNone/>
            </a:pPr>
            <a:endParaRPr lang="en-US" sz="1800" b="1" dirty="0">
              <a:latin typeface="Arial" panose="020B0604020202020204" pitchFamily="34" charset="0"/>
              <a:ea typeface="Arial" panose="020B0604020202020204" pitchFamily="34" charset="0"/>
            </a:endParaRPr>
          </a:p>
          <a:p>
            <a:pPr marL="0" marR="0"/>
            <a:r>
              <a:rPr lang="en-US" sz="1800" b="1" dirty="0">
                <a:effectLst/>
                <a:latin typeface="Arial" panose="020B0604020202020204" pitchFamily="34" charset="0"/>
                <a:ea typeface="Arial" panose="020B0604020202020204" pitchFamily="34" charset="0"/>
              </a:rPr>
              <a:t>New field – (Core Credits Course) </a:t>
            </a:r>
            <a:r>
              <a:rPr lang="en-US" sz="1800" dirty="0">
                <a:effectLst/>
                <a:latin typeface="Arial" panose="020B0604020202020204" pitchFamily="34" charset="0"/>
                <a:ea typeface="Arial" panose="020B0604020202020204" pitchFamily="34" charset="0"/>
              </a:rPr>
              <a:t>has been added to the TSDL collection for 9</a:t>
            </a:r>
            <a:r>
              <a:rPr lang="en-US" sz="1800" baseline="30000" dirty="0">
                <a:effectLst/>
                <a:latin typeface="Arial" panose="020B0604020202020204" pitchFamily="34" charset="0"/>
                <a:ea typeface="Arial" panose="020B0604020202020204" pitchFamily="34" charset="0"/>
              </a:rPr>
              <a:t>th</a:t>
            </a:r>
            <a:r>
              <a:rPr lang="en-US" sz="1800" dirty="0">
                <a:effectLst/>
                <a:latin typeface="Arial" panose="020B0604020202020204" pitchFamily="34" charset="0"/>
                <a:ea typeface="Arial" panose="020B0604020202020204" pitchFamily="34" charset="0"/>
              </a:rPr>
              <a:t> graders only.</a:t>
            </a:r>
          </a:p>
          <a:p>
            <a:pPr marL="0" marR="0" indent="0">
              <a:buNone/>
            </a:pPr>
            <a:endParaRPr lang="en-US" sz="800" dirty="0">
              <a:effectLst/>
              <a:latin typeface="Arial" panose="020B0604020202020204" pitchFamily="34" charset="0"/>
              <a:ea typeface="Arial" panose="020B0604020202020204" pitchFamily="34" charset="0"/>
            </a:endParaRPr>
          </a:p>
          <a:p>
            <a:pPr marL="0" marR="0"/>
            <a:r>
              <a:rPr lang="en-US" sz="1800" dirty="0">
                <a:effectLst/>
                <a:latin typeface="Arial" panose="020B0604020202020204" pitchFamily="34" charset="0"/>
                <a:ea typeface="Arial" panose="020B0604020202020204" pitchFamily="34" charset="0"/>
              </a:rPr>
              <a:t>This field must be updated in school’s SIS for any CORE course that are available for 9</a:t>
            </a:r>
            <a:r>
              <a:rPr lang="en-US" sz="1800" baseline="30000" dirty="0">
                <a:effectLst/>
                <a:latin typeface="Arial" panose="020B0604020202020204" pitchFamily="34" charset="0"/>
                <a:ea typeface="Arial" panose="020B0604020202020204" pitchFamily="34" charset="0"/>
              </a:rPr>
              <a:t>th</a:t>
            </a:r>
            <a:r>
              <a:rPr lang="en-US" sz="1800" dirty="0">
                <a:effectLst/>
                <a:latin typeface="Arial" panose="020B0604020202020204" pitchFamily="34" charset="0"/>
                <a:ea typeface="Arial" panose="020B0604020202020204" pitchFamily="34" charset="0"/>
              </a:rPr>
              <a:t> grader enrollment, PRIOR to initial submission.</a:t>
            </a:r>
          </a:p>
          <a:p>
            <a:pPr marL="342900" lvl="1"/>
            <a:r>
              <a:rPr lang="en-US" sz="1500" dirty="0">
                <a:latin typeface="Arial" panose="020B0604020202020204" pitchFamily="34" charset="0"/>
                <a:cs typeface="Arial" panose="020B0604020202020204" pitchFamily="34" charset="0"/>
              </a:rPr>
              <a:t>Core courses include mathematics, science, social studies, English language arts, and computer science. </a:t>
            </a:r>
          </a:p>
          <a:p>
            <a:pPr marL="342900" lvl="1"/>
            <a:r>
              <a:rPr lang="en-US" sz="1500" dirty="0">
                <a:latin typeface="Arial" panose="020B0604020202020204" pitchFamily="34" charset="0"/>
                <a:ea typeface="Arial" panose="020B0604020202020204" pitchFamily="34" charset="0"/>
              </a:rPr>
              <a:t>Priority is to update all CORE courses that 9</a:t>
            </a:r>
            <a:r>
              <a:rPr lang="en-US" sz="1500" baseline="30000" dirty="0">
                <a:latin typeface="Arial" panose="020B0604020202020204" pitchFamily="34" charset="0"/>
                <a:ea typeface="Arial" panose="020B0604020202020204" pitchFamily="34" charset="0"/>
              </a:rPr>
              <a:t>th</a:t>
            </a:r>
            <a:r>
              <a:rPr lang="en-US" sz="1500" dirty="0">
                <a:latin typeface="Arial" panose="020B0604020202020204" pitchFamily="34" charset="0"/>
                <a:ea typeface="Arial" panose="020B0604020202020204" pitchFamily="34" charset="0"/>
              </a:rPr>
              <a:t> graders are currently enrolled. </a:t>
            </a:r>
          </a:p>
          <a:p>
            <a:pPr marL="342900" lvl="1"/>
            <a:r>
              <a:rPr lang="en-US" sz="1500" dirty="0">
                <a:latin typeface="Arial" panose="020B0604020202020204" pitchFamily="34" charset="0"/>
                <a:ea typeface="Arial" panose="020B0604020202020204" pitchFamily="34" charset="0"/>
              </a:rPr>
              <a:t>In addition, updating any courses that a 9</a:t>
            </a:r>
            <a:r>
              <a:rPr lang="en-US" sz="1500" baseline="30000" dirty="0">
                <a:latin typeface="Arial" panose="020B0604020202020204" pitchFamily="34" charset="0"/>
                <a:ea typeface="Arial" panose="020B0604020202020204" pitchFamily="34" charset="0"/>
              </a:rPr>
              <a:t>th</a:t>
            </a:r>
            <a:r>
              <a:rPr lang="en-US" sz="1500" dirty="0">
                <a:latin typeface="Arial" panose="020B0604020202020204" pitchFamily="34" charset="0"/>
                <a:ea typeface="Arial" panose="020B0604020202020204" pitchFamily="34" charset="0"/>
              </a:rPr>
              <a:t> graders can enroll to support future data.</a:t>
            </a:r>
          </a:p>
          <a:p>
            <a:pPr marL="342900" lvl="1"/>
            <a:r>
              <a:rPr lang="en-US" sz="1500" dirty="0">
                <a:effectLst/>
                <a:latin typeface="Arial" panose="020B0604020202020204" pitchFamily="34" charset="0"/>
                <a:ea typeface="Arial" panose="020B0604020202020204" pitchFamily="34" charset="0"/>
              </a:rPr>
              <a:t>IC users, if schools have calendars created for next school year with attached courses, you will need to update those courses as well.</a:t>
            </a:r>
          </a:p>
          <a:p>
            <a:pPr marL="171450" lvl="1" indent="0">
              <a:buNone/>
            </a:pPr>
            <a:endParaRPr lang="en-US" sz="900" dirty="0">
              <a:effectLst/>
              <a:latin typeface="Arial" panose="020B0604020202020204" pitchFamily="34" charset="0"/>
              <a:ea typeface="Arial" panose="020B0604020202020204" pitchFamily="34" charset="0"/>
            </a:endParaRPr>
          </a:p>
        </p:txBody>
      </p:sp>
      <p:sp>
        <p:nvSpPr>
          <p:cNvPr id="4" name="Slide Number Placeholder 3">
            <a:extLst>
              <a:ext uri="{FF2B5EF4-FFF2-40B4-BE49-F238E27FC236}">
                <a16:creationId xmlns:a16="http://schemas.microsoft.com/office/drawing/2014/main" id="{9CFA3238-FD93-BEC1-72C0-E0056359561A}"/>
              </a:ext>
              <a:ext uri="{C183D7F6-B498-43B3-948B-1728B52AA6E4}">
                <adec:decorative xmlns:adec="http://schemas.microsoft.com/office/drawing/2017/decorative" val="1"/>
              </a:ext>
            </a:extLst>
          </p:cNvPr>
          <p:cNvSpPr>
            <a:spLocks noGrp="1"/>
          </p:cNvSpPr>
          <p:nvPr>
            <p:ph type="sldNum" sz="quarter" idx="12"/>
          </p:nvPr>
        </p:nvSpPr>
        <p:spPr/>
        <p:txBody>
          <a:bodyPr/>
          <a:lstStyle/>
          <a:p>
            <a:fld id="{8D38B3C1-EED7-4E88-8F72-013EE3A58C4A}" type="slidenum">
              <a:rPr lang="en-US" smtClean="0"/>
              <a:t>9</a:t>
            </a:fld>
            <a:endParaRPr lang="en-US"/>
          </a:p>
        </p:txBody>
      </p:sp>
      <p:pic>
        <p:nvPicPr>
          <p:cNvPr id="49" name="Audio 48">
            <a:hlinkClick r:id="" action="ppaction://media"/>
            <a:extLst>
              <a:ext uri="{FF2B5EF4-FFF2-40B4-BE49-F238E27FC236}">
                <a16:creationId xmlns:a16="http://schemas.microsoft.com/office/drawing/2014/main" id="{08F8EB9C-81D7-CAC3-4C84-78A2A48DE56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654920533"/>
      </p:ext>
    </p:extLst>
  </p:cSld>
  <p:clrMapOvr>
    <a:masterClrMapping/>
  </p:clrMapOvr>
  <mc:AlternateContent xmlns:mc="http://schemas.openxmlformats.org/markup-compatibility/2006" xmlns:p14="http://schemas.microsoft.com/office/powerpoint/2010/main">
    <mc:Choice Requires="p14">
      <p:transition spd="slow" p14:dur="2000" advTm="69219"/>
    </mc:Choice>
    <mc:Fallback xmlns="">
      <p:transition spd="slow" advTm="69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9"/>
                </p:tgtEl>
              </p:cMediaNode>
            </p:audio>
          </p:childTnLst>
        </p:cTn>
      </p:par>
    </p:tnLst>
  </p:timing>
</p:sld>
</file>

<file path=ppt/theme/theme1.xml><?xml version="1.0" encoding="utf-8"?>
<a:theme xmlns:a="http://schemas.openxmlformats.org/drawingml/2006/main" name="18-19 CSI October Count Submissions Training with Presenter No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19999</TotalTime>
  <Words>2469</Words>
  <Application>Microsoft Office PowerPoint</Application>
  <PresentationFormat>On-screen Show (4:3)</PresentationFormat>
  <Paragraphs>181</Paragraphs>
  <Slides>18</Slides>
  <Notes>15</Notes>
  <HiddenSlides>0</HiddenSlides>
  <MMClips>18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Calibri Light</vt:lpstr>
      <vt:lpstr>Symbol</vt:lpstr>
      <vt:lpstr>Tahoma</vt:lpstr>
      <vt:lpstr>Wingdings</vt:lpstr>
      <vt:lpstr>18-19 CSI October Count Submissions Training with Presenter Notes</vt:lpstr>
      <vt:lpstr>2025-26 Teacher Student Data Link (TSDL) General Overview Training</vt:lpstr>
      <vt:lpstr>The Data Submissions Process</vt:lpstr>
      <vt:lpstr>Purpose of TSDL</vt:lpstr>
      <vt:lpstr>Requirements of TSDL</vt:lpstr>
      <vt:lpstr>Timeline</vt:lpstr>
      <vt:lpstr>TSDL Timeline</vt:lpstr>
      <vt:lpstr>Meeting TSDL Deadlines</vt:lpstr>
      <vt:lpstr>New This Year</vt:lpstr>
      <vt:lpstr>9th Grade Success &amp; Performance Reporting</vt:lpstr>
      <vt:lpstr>9th Grade Success &amp; Performance Reporting-Cont.</vt:lpstr>
      <vt:lpstr>Resources</vt:lpstr>
      <vt:lpstr>TSDL Data</vt:lpstr>
      <vt:lpstr>Errors</vt:lpstr>
      <vt:lpstr>Resolving Errors</vt:lpstr>
      <vt:lpstr>Common Errors</vt:lpstr>
      <vt:lpstr>Data Review</vt:lpstr>
      <vt:lpstr>Certification</vt:lpstr>
      <vt:lpstr>Thank you!</vt:lpstr>
    </vt:vector>
  </TitlesOfParts>
  <Company>CDE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[Department / Topic]</dc:title>
  <dc:creator>Hull, Lindsay</dc:creator>
  <cp:lastModifiedBy>Trammell, Cherish</cp:lastModifiedBy>
  <cp:revision>1059</cp:revision>
  <cp:lastPrinted>2019-02-11T01:05:40Z</cp:lastPrinted>
  <dcterms:created xsi:type="dcterms:W3CDTF">2014-02-03T17:15:30Z</dcterms:created>
  <dcterms:modified xsi:type="dcterms:W3CDTF">2026-01-06T19:10:35Z</dcterms:modified>
</cp:coreProperties>
</file>