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39"/>
  </p:notesMasterIdLst>
  <p:sldIdLst>
    <p:sldId id="356" r:id="rId5"/>
    <p:sldId id="351" r:id="rId6"/>
    <p:sldId id="371" r:id="rId7"/>
    <p:sldId id="257" r:id="rId8"/>
    <p:sldId id="358" r:id="rId9"/>
    <p:sldId id="359" r:id="rId10"/>
    <p:sldId id="360" r:id="rId11"/>
    <p:sldId id="364" r:id="rId12"/>
    <p:sldId id="362" r:id="rId13"/>
    <p:sldId id="363" r:id="rId14"/>
    <p:sldId id="361" r:id="rId15"/>
    <p:sldId id="365" r:id="rId16"/>
    <p:sldId id="366" r:id="rId17"/>
    <p:sldId id="374" r:id="rId18"/>
    <p:sldId id="375" r:id="rId19"/>
    <p:sldId id="377" r:id="rId20"/>
    <p:sldId id="376" r:id="rId21"/>
    <p:sldId id="381" r:id="rId22"/>
    <p:sldId id="380" r:id="rId23"/>
    <p:sldId id="350" r:id="rId24"/>
    <p:sldId id="357" r:id="rId25"/>
    <p:sldId id="373" r:id="rId26"/>
    <p:sldId id="370" r:id="rId27"/>
    <p:sldId id="372" r:id="rId28"/>
    <p:sldId id="284" r:id="rId29"/>
    <p:sldId id="285" r:id="rId30"/>
    <p:sldId id="367" r:id="rId31"/>
    <p:sldId id="368" r:id="rId32"/>
    <p:sldId id="369" r:id="rId33"/>
    <p:sldId id="378" r:id="rId34"/>
    <p:sldId id="354" r:id="rId35"/>
    <p:sldId id="344" r:id="rId36"/>
    <p:sldId id="347" r:id="rId37"/>
    <p:sldId id="3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5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EFF7"/>
    <a:srgbClr val="D0D1D9"/>
    <a:srgbClr val="F6F9FF"/>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6" autoAdjust="0"/>
    <p:restoredTop sz="94632" autoAdjust="0"/>
  </p:normalViewPr>
  <p:slideViewPr>
    <p:cSldViewPr snapToGrid="0">
      <p:cViewPr varScale="1">
        <p:scale>
          <a:sx n="36" d="100"/>
          <a:sy n="36" d="100"/>
        </p:scale>
        <p:origin x="60" y="1398"/>
      </p:cViewPr>
      <p:guideLst>
        <p:guide pos="3840"/>
        <p:guide orient="horz" pos="2568"/>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86365-1DE3-4206-8631-568DB8EFC2CA}" type="datetimeFigureOut">
              <a:rPr lang="en-US" smtClean="0"/>
              <a:t>12/9/2025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E557C-9E66-43F1-9F87-179A985BA47D}" type="slidenum">
              <a:rPr lang="en-US" smtClean="0"/>
              <a:t>‹#›</a:t>
            </a:fld>
            <a:endParaRPr lang="en-US" dirty="0"/>
          </a:p>
        </p:txBody>
      </p:sp>
    </p:spTree>
    <p:extLst>
      <p:ext uri="{BB962C8B-B14F-4D97-AF65-F5344CB8AC3E}">
        <p14:creationId xmlns:p14="http://schemas.microsoft.com/office/powerpoint/2010/main" val="1293213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Essential amino acids are amino acids that the human body cannot synthesize and must be obtained from the diet. They are crucial for various bodily functions, including protein synthesis, tissue repair, and nutrient absorption. </a:t>
            </a:r>
          </a:p>
          <a:p>
            <a:r>
              <a:rPr lang="en-US" b="0" i="0" dirty="0">
                <a:solidFill>
                  <a:srgbClr val="001D35"/>
                </a:solidFill>
                <a:effectLst/>
                <a:latin typeface="Google Sans"/>
              </a:rPr>
              <a:t>Nonessential amino acids are amino acids that the human body can synthesize (produce) on its own, so they do not need to be obtained from the diet. There are 11 nonessential amino acids: </a:t>
            </a:r>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6</a:t>
            </a:fld>
            <a:endParaRPr lang="en-US" dirty="0"/>
          </a:p>
        </p:txBody>
      </p:sp>
    </p:spTree>
    <p:extLst>
      <p:ext uri="{BB962C8B-B14F-4D97-AF65-F5344CB8AC3E}">
        <p14:creationId xmlns:p14="http://schemas.microsoft.com/office/powerpoint/2010/main" val="1718969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ORANGE/YELLOW; Fruits and vegetables in the orange and yellow color are rich in beta-carotene (converts to vit A) and vitamin C. PURPLE/BLUE; Fruits and vegetables that are blue/purple contain high amounts of</a:t>
            </a:r>
            <a:r>
              <a:rPr lang="en-US" dirty="0">
                <a:solidFill>
                  <a:srgbClr val="001D35"/>
                </a:solidFill>
              </a:rPr>
              <a:t> antioxidants, </a:t>
            </a:r>
            <a:r>
              <a:rPr lang="en-US" b="0" i="0" dirty="0">
                <a:solidFill>
                  <a:srgbClr val="001D35"/>
                </a:solidFill>
                <a:effectLst/>
              </a:rPr>
              <a:t>fiber, vitamin A, and other phytonutrients such as beta-carotene. GREEN; Green fruits and vegetables are </a:t>
            </a:r>
            <a:r>
              <a:rPr lang="en-US" sz="1200" b="0" i="0" dirty="0">
                <a:solidFill>
                  <a:srgbClr val="001D35"/>
                </a:solidFill>
                <a:effectLst/>
              </a:rPr>
              <a:t>Rich in vitamins (like A, C, K, and folate), minerals (such as potassium, iron, and magnesium), fiber, and beneficial phytonutrients like lutein, chlorophyll, and isothiocyanates.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21</a:t>
            </a:fld>
            <a:endParaRPr lang="en-US" dirty="0"/>
          </a:p>
        </p:txBody>
      </p:sp>
    </p:spTree>
    <p:extLst>
      <p:ext uri="{BB962C8B-B14F-4D97-AF65-F5344CB8AC3E}">
        <p14:creationId xmlns:p14="http://schemas.microsoft.com/office/powerpoint/2010/main" val="215978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visual portions of each food group, representing how much you should eat of each type.  Visualize what you want to put on your plate and how you can fill these categories.</a:t>
            </a:r>
          </a:p>
        </p:txBody>
      </p:sp>
      <p:sp>
        <p:nvSpPr>
          <p:cNvPr id="4" name="Slide Number Placeholder 3"/>
          <p:cNvSpPr>
            <a:spLocks noGrp="1"/>
          </p:cNvSpPr>
          <p:nvPr>
            <p:ph type="sldNum" sz="quarter" idx="5"/>
          </p:nvPr>
        </p:nvSpPr>
        <p:spPr/>
        <p:txBody>
          <a:bodyPr/>
          <a:lstStyle/>
          <a:p>
            <a:fld id="{767E557C-9E66-43F1-9F87-179A985BA47D}" type="slidenum">
              <a:rPr lang="en-US" smtClean="0"/>
              <a:t>22</a:t>
            </a:fld>
            <a:endParaRPr lang="en-US" dirty="0"/>
          </a:p>
        </p:txBody>
      </p:sp>
    </p:spTree>
    <p:extLst>
      <p:ext uri="{BB962C8B-B14F-4D97-AF65-F5344CB8AC3E}">
        <p14:creationId xmlns:p14="http://schemas.microsoft.com/office/powerpoint/2010/main" val="424742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serving size; this information can tell you how much is in each serving. For this case, it is 2/3 cups or 55g.  The nutritional information to follow is all based off of this serving size.  Therefore, for every 2/3 cup of this item, you get calories, nutrients and daily values. 2) Calories; Per serving of 2/3 cups, you get 230 calories.  If you were to eat 2 servings, that would be 460 calories (in 1 ½ cups).    3) Nutrients; this tells you how many grams of the different nutrients there are in the food.  It includes macronutrients (protein, fat, carbohydrates) and micronutrients (vitamins and minerals).  4) Daily Values; This is how much of this specific nutrient you are getting per serving of the daily recommended amounts for the whole day. If it says 10%, it means that you ate 10% of your daily needs in this specific nutrient (for example fat) for the day for every serving you eat.</a:t>
            </a:r>
          </a:p>
        </p:txBody>
      </p:sp>
      <p:sp>
        <p:nvSpPr>
          <p:cNvPr id="4" name="Slide Number Placeholder 3"/>
          <p:cNvSpPr>
            <a:spLocks noGrp="1"/>
          </p:cNvSpPr>
          <p:nvPr>
            <p:ph type="sldNum" sz="quarter" idx="5"/>
          </p:nvPr>
        </p:nvSpPr>
        <p:spPr/>
        <p:txBody>
          <a:bodyPr/>
          <a:lstStyle/>
          <a:p>
            <a:fld id="{767E557C-9E66-43F1-9F87-179A985BA47D}" type="slidenum">
              <a:rPr lang="en-US" smtClean="0"/>
              <a:t>23</a:t>
            </a:fld>
            <a:endParaRPr lang="en-US" dirty="0"/>
          </a:p>
        </p:txBody>
      </p:sp>
    </p:spTree>
    <p:extLst>
      <p:ext uri="{BB962C8B-B14F-4D97-AF65-F5344CB8AC3E}">
        <p14:creationId xmlns:p14="http://schemas.microsoft.com/office/powerpoint/2010/main" val="141191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24</a:t>
            </a:fld>
            <a:endParaRPr lang="en-US" dirty="0"/>
          </a:p>
        </p:txBody>
      </p:sp>
    </p:spTree>
    <p:extLst>
      <p:ext uri="{BB962C8B-B14F-4D97-AF65-F5344CB8AC3E}">
        <p14:creationId xmlns:p14="http://schemas.microsoft.com/office/powerpoint/2010/main" val="163718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EF0FF"/>
                </a:solidFill>
                <a:effectLst/>
                <a:latin typeface="Google Sans"/>
              </a:rPr>
              <a:t>For teenagers (ages 14–18), the recommended total daily fluid intake is generally 6.5 to 8.5 cups (approximately 1.6–2.0 liters) for girls and 8.5 to 11 cups (approximately 2.0–2.6 liters) for boys. These amounts are guidelines and vary based on individual factors such as activity level, climate, and overall health. To ensure adequate hydration, encourage drinking water throughout the day, especially before, during, and after exercise, and consume fruits and vegetables to supplement water intake. </a:t>
            </a:r>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25</a:t>
            </a:fld>
            <a:endParaRPr lang="en-US" dirty="0"/>
          </a:p>
        </p:txBody>
      </p:sp>
    </p:spTree>
    <p:extLst>
      <p:ext uri="{BB962C8B-B14F-4D97-AF65-F5344CB8AC3E}">
        <p14:creationId xmlns:p14="http://schemas.microsoft.com/office/powerpoint/2010/main" val="325557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 that any type of exercise, activity or movement is positive.  How do the different students enjoy physical activity?</a:t>
            </a:r>
          </a:p>
        </p:txBody>
      </p:sp>
      <p:sp>
        <p:nvSpPr>
          <p:cNvPr id="4" name="Slide Number Placeholder 3"/>
          <p:cNvSpPr>
            <a:spLocks noGrp="1"/>
          </p:cNvSpPr>
          <p:nvPr>
            <p:ph type="sldNum" sz="quarter" idx="5"/>
          </p:nvPr>
        </p:nvSpPr>
        <p:spPr/>
        <p:txBody>
          <a:bodyPr/>
          <a:lstStyle/>
          <a:p>
            <a:fld id="{767E557C-9E66-43F1-9F87-179A985BA47D}" type="slidenum">
              <a:rPr lang="en-US" smtClean="0"/>
              <a:t>26</a:t>
            </a:fld>
            <a:endParaRPr lang="en-US" dirty="0"/>
          </a:p>
        </p:txBody>
      </p:sp>
    </p:spTree>
    <p:extLst>
      <p:ext uri="{BB962C8B-B14F-4D97-AF65-F5344CB8AC3E}">
        <p14:creationId xmlns:p14="http://schemas.microsoft.com/office/powerpoint/2010/main" val="4124224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Promoting positive body image in a society that emphasizes ”skinny”.  Health and worth does not depend on the number on the scale, but how you feel energetically and about yourself. HAES is working to combat these stigmas by emphasizing anti-fat and anti-diet ideas and movements. The overweight population encounters bias from the community and health care providers. The idea is that all deserve equal healthcare, regardless of their size. </a:t>
            </a:r>
          </a:p>
        </p:txBody>
      </p:sp>
      <p:sp>
        <p:nvSpPr>
          <p:cNvPr id="4" name="Slide Number Placeholder 3"/>
          <p:cNvSpPr>
            <a:spLocks noGrp="1"/>
          </p:cNvSpPr>
          <p:nvPr>
            <p:ph type="sldNum" sz="quarter" idx="5"/>
          </p:nvPr>
        </p:nvSpPr>
        <p:spPr/>
        <p:txBody>
          <a:bodyPr/>
          <a:lstStyle/>
          <a:p>
            <a:fld id="{767E557C-9E66-43F1-9F87-179A985BA47D}" type="slidenum">
              <a:rPr lang="en-US" smtClean="0"/>
              <a:t>31</a:t>
            </a:fld>
            <a:endParaRPr lang="en-US" dirty="0"/>
          </a:p>
        </p:txBody>
      </p:sp>
    </p:spTree>
    <p:extLst>
      <p:ext uri="{BB962C8B-B14F-4D97-AF65-F5344CB8AC3E}">
        <p14:creationId xmlns:p14="http://schemas.microsoft.com/office/powerpoint/2010/main" val="364578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32</a:t>
            </a:fld>
            <a:endParaRPr lang="en-US" dirty="0"/>
          </a:p>
        </p:txBody>
      </p:sp>
    </p:spTree>
    <p:extLst>
      <p:ext uri="{BB962C8B-B14F-4D97-AF65-F5344CB8AC3E}">
        <p14:creationId xmlns:p14="http://schemas.microsoft.com/office/powerpoint/2010/main" val="189731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spcAft>
                <a:spcPts val="750"/>
              </a:spcAft>
            </a:pPr>
            <a:r>
              <a:rPr lang="en-US" dirty="0"/>
              <a:t>Fats are broken down into saturated and unsaturated fats. </a:t>
            </a:r>
            <a:r>
              <a:rPr lang="en-US" b="0" i="0" dirty="0">
                <a:solidFill>
                  <a:srgbClr val="EEF0FF"/>
                </a:solidFill>
                <a:effectLst/>
                <a:latin typeface="Google Sans"/>
              </a:rPr>
              <a:t>Good fats, also known as unsaturated fats, are essential for overall health and well-being. They include: </a:t>
            </a:r>
            <a:endParaRPr lang="en-US" b="0" i="0" dirty="0">
              <a:solidFill>
                <a:srgbClr val="D6E2FB"/>
              </a:solidFill>
              <a:effectLst/>
              <a:latin typeface="Google Sans"/>
            </a:endParaRPr>
          </a:p>
          <a:p>
            <a:pPr algn="l" fontAlgn="ctr">
              <a:lnSpc>
                <a:spcPts val="2100"/>
              </a:lnSpc>
              <a:spcBef>
                <a:spcPts val="1500"/>
              </a:spcBef>
              <a:spcAft>
                <a:spcPts val="750"/>
              </a:spcAft>
            </a:pPr>
            <a:r>
              <a:rPr lang="en-US" b="0" i="0" dirty="0">
                <a:solidFill>
                  <a:srgbClr val="EEF0FF"/>
                </a:solidFill>
                <a:effectLst/>
                <a:latin typeface="Google Sans"/>
              </a:rPr>
              <a:t>Monounsaturated Fats (MUFAs): </a:t>
            </a:r>
            <a:endParaRPr lang="en-US" b="0" i="0" dirty="0">
              <a:solidFill>
                <a:srgbClr val="D6E2FB"/>
              </a:solidFill>
              <a:effectLst/>
              <a:latin typeface="Google Sans"/>
            </a:endParaRPr>
          </a:p>
          <a:p>
            <a:pPr algn="l">
              <a:lnSpc>
                <a:spcPts val="1800"/>
              </a:lnSpc>
              <a:spcBef>
                <a:spcPts val="750"/>
              </a:spcBef>
              <a:spcAft>
                <a:spcPts val="600"/>
              </a:spcAft>
              <a:buFont typeface="Arial" panose="020B0604020202020204" pitchFamily="34" charset="0"/>
              <a:buChar char="•"/>
            </a:pPr>
            <a:r>
              <a:rPr lang="en-US" b="0" i="0" dirty="0">
                <a:solidFill>
                  <a:srgbClr val="EEF0FF"/>
                </a:solidFill>
                <a:effectLst/>
                <a:latin typeface="Google Sans"/>
              </a:rPr>
              <a:t>Olive oil</a:t>
            </a:r>
          </a:p>
          <a:p>
            <a:pPr algn="l">
              <a:lnSpc>
                <a:spcPts val="1800"/>
              </a:lnSpc>
              <a:spcBef>
                <a:spcPts val="750"/>
              </a:spcBef>
              <a:spcAft>
                <a:spcPts val="600"/>
              </a:spcAft>
              <a:buFont typeface="Arial" panose="020B0604020202020204" pitchFamily="34" charset="0"/>
              <a:buChar char="•"/>
            </a:pPr>
            <a:r>
              <a:rPr lang="en-US" b="0" i="0" dirty="0">
                <a:solidFill>
                  <a:srgbClr val="EEF0FF"/>
                </a:solidFill>
                <a:effectLst/>
                <a:latin typeface="Google Sans"/>
              </a:rPr>
              <a:t>Avocados</a:t>
            </a:r>
          </a:p>
          <a:p>
            <a:pPr algn="l">
              <a:lnSpc>
                <a:spcPts val="1800"/>
              </a:lnSpc>
              <a:spcBef>
                <a:spcPts val="750"/>
              </a:spcBef>
              <a:spcAft>
                <a:spcPts val="600"/>
              </a:spcAft>
              <a:buFont typeface="Arial" panose="020B0604020202020204" pitchFamily="34" charset="0"/>
              <a:buChar char="•"/>
            </a:pPr>
            <a:r>
              <a:rPr lang="en-US" b="0" i="0" dirty="0">
                <a:solidFill>
                  <a:srgbClr val="EEF0FF"/>
                </a:solidFill>
                <a:effectLst/>
                <a:latin typeface="Google Sans"/>
              </a:rPr>
              <a:t>Nuts (e.g., almonds, peanuts)</a:t>
            </a:r>
          </a:p>
          <a:p>
            <a:pPr algn="l">
              <a:lnSpc>
                <a:spcPts val="1800"/>
              </a:lnSpc>
              <a:spcBef>
                <a:spcPts val="750"/>
              </a:spcBef>
              <a:spcAft>
                <a:spcPts val="1500"/>
              </a:spcAft>
              <a:buFont typeface="Arial" panose="020B0604020202020204" pitchFamily="34" charset="0"/>
              <a:buChar char="•"/>
            </a:pPr>
            <a:r>
              <a:rPr lang="en-US" b="0" i="0" dirty="0">
                <a:solidFill>
                  <a:srgbClr val="EEF0FF"/>
                </a:solidFill>
                <a:effectLst/>
                <a:latin typeface="Google Sans"/>
              </a:rPr>
              <a:t>Seeds (e.g., sunflower seeds, flaxseeds)</a:t>
            </a:r>
          </a:p>
          <a:p>
            <a:pPr algn="l" fontAlgn="ctr">
              <a:lnSpc>
                <a:spcPts val="2100"/>
              </a:lnSpc>
              <a:spcBef>
                <a:spcPts val="1500"/>
              </a:spcBef>
              <a:spcAft>
                <a:spcPts val="750"/>
              </a:spcAft>
            </a:pPr>
            <a:r>
              <a:rPr lang="en-US" b="0" i="0" dirty="0">
                <a:solidFill>
                  <a:srgbClr val="EEF0FF"/>
                </a:solidFill>
                <a:effectLst/>
                <a:latin typeface="Google Sans"/>
              </a:rPr>
              <a:t>Polyunsaturated Fats (PUFAs): </a:t>
            </a:r>
            <a:endParaRPr lang="en-US" b="0" i="0" dirty="0">
              <a:solidFill>
                <a:srgbClr val="D6E2FB"/>
              </a:solidFill>
              <a:effectLst/>
              <a:latin typeface="Google Sans"/>
            </a:endParaRPr>
          </a:p>
          <a:p>
            <a:pPr algn="l" fontAlgn="ctr">
              <a:lnSpc>
                <a:spcPts val="1800"/>
              </a:lnSpc>
              <a:spcBef>
                <a:spcPts val="750"/>
              </a:spcBef>
              <a:spcAft>
                <a:spcPts val="600"/>
              </a:spcAft>
              <a:buFont typeface="Arial" panose="020B0604020202020204" pitchFamily="34" charset="0"/>
              <a:buChar char="•"/>
            </a:pPr>
            <a:r>
              <a:rPr lang="en-US" b="0" i="0" dirty="0">
                <a:solidFill>
                  <a:srgbClr val="EEF0FF"/>
                </a:solidFill>
                <a:effectLst/>
                <a:latin typeface="Google Sans"/>
              </a:rPr>
              <a:t>Omega-3 fatty acids (found in fatty fish like salmon, tuna, and walnuts) </a:t>
            </a:r>
            <a:endParaRPr lang="en-US" b="0" i="0" dirty="0">
              <a:solidFill>
                <a:srgbClr val="D6E2FB"/>
              </a:solidFill>
              <a:effectLst/>
              <a:latin typeface="Google Sans"/>
            </a:endParaRPr>
          </a:p>
          <a:p>
            <a:pPr algn="l" fontAlgn="ctr">
              <a:lnSpc>
                <a:spcPts val="1800"/>
              </a:lnSpc>
              <a:spcBef>
                <a:spcPts val="750"/>
              </a:spcBef>
              <a:spcAft>
                <a:spcPts val="1500"/>
              </a:spcAft>
            </a:pPr>
            <a:r>
              <a:rPr lang="en-US" b="0" i="0" dirty="0">
                <a:solidFill>
                  <a:srgbClr val="EEF0FF"/>
                </a:solidFill>
                <a:effectLst/>
                <a:latin typeface="Google Sans"/>
              </a:rPr>
              <a:t>Omega-6 fatty acids (found in vegetable oils like sunflower oil, soybean oil) </a:t>
            </a:r>
            <a:endParaRPr lang="en-US" b="0" i="0" dirty="0">
              <a:solidFill>
                <a:srgbClr val="D6E2FB"/>
              </a:solidFill>
              <a:effectLst/>
              <a:latin typeface="Google Sans"/>
            </a:endParaRPr>
          </a:p>
          <a:p>
            <a:pPr algn="l" fontAlgn="ctr">
              <a:lnSpc>
                <a:spcPts val="2100"/>
              </a:lnSpc>
              <a:spcBef>
                <a:spcPts val="1500"/>
              </a:spcBef>
              <a:spcAft>
                <a:spcPts val="750"/>
              </a:spcAft>
            </a:pPr>
            <a:r>
              <a:rPr lang="en-US" b="0" i="0" dirty="0">
                <a:solidFill>
                  <a:srgbClr val="EEF0FF"/>
                </a:solidFill>
                <a:effectLst/>
                <a:latin typeface="Google Sans"/>
              </a:rPr>
              <a:t>Benefits of Good Fats: </a:t>
            </a:r>
            <a:endParaRPr lang="en-US" b="0" i="0" dirty="0">
              <a:solidFill>
                <a:srgbClr val="D6E2FB"/>
              </a:solidFill>
              <a:effectLst/>
              <a:latin typeface="Google Sans"/>
            </a:endParaRPr>
          </a:p>
          <a:p>
            <a:pPr algn="l">
              <a:lnSpc>
                <a:spcPts val="1800"/>
              </a:lnSpc>
              <a:spcBef>
                <a:spcPts val="750"/>
              </a:spcBef>
              <a:spcAft>
                <a:spcPts val="1500"/>
              </a:spcAft>
            </a:pPr>
            <a:r>
              <a:rPr lang="en-US" b="0" i="0" dirty="0">
                <a:solidFill>
                  <a:srgbClr val="EEF0FF"/>
                </a:solidFill>
                <a:effectLst/>
                <a:latin typeface="Google Sans"/>
              </a:rPr>
              <a:t>Reduce the risk of heart disease by lowering bad (LDL) cholesterol and increasing good (HDL) cholesterol</a:t>
            </a:r>
          </a:p>
          <a:p>
            <a:pPr algn="l">
              <a:lnSpc>
                <a:spcPts val="1800"/>
              </a:lnSpc>
              <a:spcBef>
                <a:spcPts val="750"/>
              </a:spcBef>
              <a:spcAft>
                <a:spcPts val="1500"/>
              </a:spcAft>
            </a:pPr>
            <a:r>
              <a:rPr lang="en-US" b="0" i="0" dirty="0">
                <a:solidFill>
                  <a:srgbClr val="EEF0FF"/>
                </a:solidFill>
                <a:effectLst/>
                <a:latin typeface="Google Sans"/>
              </a:rPr>
              <a:t>Improve brain function and cognitive health</a:t>
            </a:r>
          </a:p>
          <a:p>
            <a:pPr algn="l">
              <a:lnSpc>
                <a:spcPts val="1800"/>
              </a:lnSpc>
              <a:spcBef>
                <a:spcPts val="750"/>
              </a:spcBef>
              <a:spcAft>
                <a:spcPts val="1500"/>
              </a:spcAft>
            </a:pPr>
            <a:r>
              <a:rPr lang="en-US" b="0" i="0" dirty="0">
                <a:solidFill>
                  <a:srgbClr val="EEF0FF"/>
                </a:solidFill>
                <a:effectLst/>
                <a:latin typeface="Google Sans"/>
              </a:rPr>
              <a:t>Reduce inflammation</a:t>
            </a:r>
          </a:p>
          <a:p>
            <a:pPr algn="l">
              <a:lnSpc>
                <a:spcPts val="1800"/>
              </a:lnSpc>
              <a:spcBef>
                <a:spcPts val="750"/>
              </a:spcBef>
              <a:spcAft>
                <a:spcPts val="1500"/>
              </a:spcAft>
            </a:pPr>
            <a:r>
              <a:rPr lang="en-US" b="0" i="0" dirty="0">
                <a:solidFill>
                  <a:srgbClr val="EEF0FF"/>
                </a:solidFill>
                <a:effectLst/>
                <a:latin typeface="Google Sans"/>
              </a:rPr>
              <a:t>Support hormone balance</a:t>
            </a:r>
          </a:p>
          <a:p>
            <a:pPr algn="l">
              <a:lnSpc>
                <a:spcPts val="1800"/>
              </a:lnSpc>
              <a:spcBef>
                <a:spcPts val="750"/>
              </a:spcBef>
              <a:spcAft>
                <a:spcPts val="1500"/>
              </a:spcAft>
            </a:pPr>
            <a:r>
              <a:rPr lang="en-US" b="0" i="0" dirty="0">
                <a:solidFill>
                  <a:srgbClr val="EEF0FF"/>
                </a:solidFill>
                <a:effectLst/>
                <a:latin typeface="Google Sans"/>
              </a:rPr>
              <a:t>Promote satiety and help control weight</a:t>
            </a:r>
          </a:p>
          <a:p>
            <a:pPr algn="l" fontAlgn="ctr">
              <a:lnSpc>
                <a:spcPts val="2100"/>
              </a:lnSpc>
              <a:spcBef>
                <a:spcPts val="1500"/>
              </a:spcBef>
              <a:spcAft>
                <a:spcPts val="750"/>
              </a:spcAft>
            </a:pPr>
            <a:r>
              <a:rPr lang="en-US" b="0" i="0" dirty="0">
                <a:solidFill>
                  <a:srgbClr val="EEF0FF"/>
                </a:solidFill>
                <a:effectLst/>
                <a:latin typeface="Google Sans"/>
              </a:rPr>
              <a:t>Sources of Good Fats: </a:t>
            </a:r>
            <a:endParaRPr lang="en-US" b="0" i="0" dirty="0">
              <a:solidFill>
                <a:srgbClr val="D6E2FB"/>
              </a:solidFill>
              <a:effectLst/>
              <a:latin typeface="Google Sans"/>
            </a:endParaRPr>
          </a:p>
          <a:p>
            <a:pPr algn="l">
              <a:lnSpc>
                <a:spcPts val="1800"/>
              </a:lnSpc>
              <a:spcBef>
                <a:spcPts val="750"/>
              </a:spcBef>
              <a:spcAft>
                <a:spcPts val="1500"/>
              </a:spcAft>
            </a:pPr>
            <a:r>
              <a:rPr lang="en-US" b="0" i="0" dirty="0">
                <a:solidFill>
                  <a:srgbClr val="EEF0FF"/>
                </a:solidFill>
                <a:effectLst/>
                <a:latin typeface="Google Sans"/>
              </a:rPr>
              <a:t>Plant-based foods: nuts, seeds, fruits (e.g., avocados, olives), vegetables (e.g., broccoli, cauliflower)</a:t>
            </a:r>
          </a:p>
          <a:p>
            <a:pPr algn="l">
              <a:lnSpc>
                <a:spcPts val="1800"/>
              </a:lnSpc>
              <a:spcBef>
                <a:spcPts val="750"/>
              </a:spcBef>
              <a:spcAft>
                <a:spcPts val="1500"/>
              </a:spcAft>
            </a:pPr>
            <a:r>
              <a:rPr lang="en-US" b="0" i="0" dirty="0">
                <a:solidFill>
                  <a:srgbClr val="EEF0FF"/>
                </a:solidFill>
                <a:effectLst/>
                <a:latin typeface="Google Sans"/>
              </a:rPr>
              <a:t>Animal-based foods: fatty fish, eggs</a:t>
            </a:r>
          </a:p>
          <a:p>
            <a:pPr algn="l">
              <a:spcBef>
                <a:spcPts val="750"/>
              </a:spcBef>
              <a:spcAft>
                <a:spcPts val="750"/>
              </a:spcAft>
            </a:pPr>
            <a:r>
              <a:rPr lang="en-US" b="0" i="0" dirty="0">
                <a:solidFill>
                  <a:srgbClr val="EEF0FF"/>
                </a:solidFill>
                <a:effectLst/>
                <a:latin typeface="Google Sans"/>
              </a:rPr>
              <a:t>Note: It's important to consume good fats in moderation as they are still high in calories. Additionally, avoid trans fats, which are unhealthy and linked to an increased risk of heart disease. </a:t>
            </a:r>
          </a:p>
          <a:p>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7</a:t>
            </a:fld>
            <a:endParaRPr lang="en-US" dirty="0"/>
          </a:p>
        </p:txBody>
      </p:sp>
    </p:spTree>
    <p:extLst>
      <p:ext uri="{BB962C8B-B14F-4D97-AF65-F5344CB8AC3E}">
        <p14:creationId xmlns:p14="http://schemas.microsoft.com/office/powerpoint/2010/main" val="249659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fun!  Look at the carbohydrate backbones.  Saturated fats are “FULL” of hydrogens, there are no double bonds. Due to the chemistry of their makeup, this determines how they get broken down in the digestive system and why we see them as good or bad. </a:t>
            </a:r>
            <a:r>
              <a:rPr lang="en-US" b="0" i="0" dirty="0">
                <a:solidFill>
                  <a:srgbClr val="EEF0FF"/>
                </a:solidFill>
                <a:effectLst/>
                <a:latin typeface="Google Sans"/>
              </a:rPr>
              <a:t>Unsaturated fatty acids have one or more double bonds in their carbon chain, causing a "kink" that makes them liquid at room temperature and better for heart health by preventing artery clogs. They are broken down through a hydrolysis reaction that uses enzymes and water to separate the fatty acids from the glycerol backbone. </a:t>
            </a:r>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8</a:t>
            </a:fld>
            <a:endParaRPr lang="en-US" dirty="0"/>
          </a:p>
        </p:txBody>
      </p:sp>
    </p:spTree>
    <p:extLst>
      <p:ext uri="{BB962C8B-B14F-4D97-AF65-F5344CB8AC3E}">
        <p14:creationId xmlns:p14="http://schemas.microsoft.com/office/powerpoint/2010/main" val="1477268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Solid fats tend to have more saturated fatty acids. Whereas, liquid fats, also known as oils, contain higher amounts of Mono- and  Poly-unsaturated fatty acids. In this representation, the solid fats have higher amounts of bad fat and liquid oils tend to have more of the good fats.  Thus, the solid fats are higher in saturated fatty acids. </a:t>
            </a:r>
          </a:p>
        </p:txBody>
      </p:sp>
      <p:sp>
        <p:nvSpPr>
          <p:cNvPr id="4" name="Slide Number Placeholder 3"/>
          <p:cNvSpPr>
            <a:spLocks noGrp="1"/>
          </p:cNvSpPr>
          <p:nvPr>
            <p:ph type="sldNum" sz="quarter" idx="5"/>
          </p:nvPr>
        </p:nvSpPr>
        <p:spPr/>
        <p:txBody>
          <a:bodyPr/>
          <a:lstStyle/>
          <a:p>
            <a:fld id="{767E557C-9E66-43F1-9F87-179A985BA47D}" type="slidenum">
              <a:rPr lang="en-US" smtClean="0"/>
              <a:t>11</a:t>
            </a:fld>
            <a:endParaRPr lang="en-US" dirty="0"/>
          </a:p>
        </p:txBody>
      </p:sp>
    </p:spTree>
    <p:extLst>
      <p:ext uri="{BB962C8B-B14F-4D97-AF65-F5344CB8AC3E}">
        <p14:creationId xmlns:p14="http://schemas.microsoft.com/office/powerpoint/2010/main" val="309916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lnSpc>
                <a:spcPts val="2100"/>
              </a:lnSpc>
              <a:spcBef>
                <a:spcPts val="1500"/>
              </a:spcBef>
              <a:spcAft>
                <a:spcPts val="750"/>
              </a:spcAft>
            </a:pPr>
            <a:r>
              <a:rPr lang="en-US" b="0" i="0" dirty="0">
                <a:solidFill>
                  <a:srgbClr val="001D35"/>
                </a:solidFill>
                <a:effectLst/>
                <a:latin typeface="Google Sans"/>
              </a:rPr>
              <a:t>Carbohydrates, also known as sugars, are essential nutrients that provide energy to the body. They can be classified into two main types: simple sugars and complex sugars. </a:t>
            </a:r>
          </a:p>
          <a:p>
            <a:pPr algn="l" fontAlgn="ctr">
              <a:lnSpc>
                <a:spcPts val="2100"/>
              </a:lnSpc>
              <a:spcBef>
                <a:spcPts val="1500"/>
              </a:spcBef>
              <a:spcAft>
                <a:spcPts val="750"/>
              </a:spcAft>
            </a:pPr>
            <a:r>
              <a:rPr lang="en-US" b="0" i="0" dirty="0">
                <a:solidFill>
                  <a:srgbClr val="001D35"/>
                </a:solidFill>
                <a:effectLst/>
                <a:latin typeface="Google Sans"/>
              </a:rPr>
              <a:t>Simple Sugars </a:t>
            </a:r>
            <a:endParaRPr lang="en-US" b="0" i="0" dirty="0">
              <a:solidFill>
                <a:srgbClr val="1C419A"/>
              </a:solidFill>
              <a:effectLst/>
              <a:latin typeface="Google Sans"/>
            </a:endParaRP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Also called monosaccharides and disaccharides</a:t>
            </a: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Consist of one or two sugar units</a:t>
            </a: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Easily digested and absorbed by the body</a:t>
            </a:r>
          </a:p>
          <a:p>
            <a:pPr algn="l">
              <a:lnSpc>
                <a:spcPts val="1800"/>
              </a:lnSpc>
              <a:spcBef>
                <a:spcPts val="750"/>
              </a:spcBef>
              <a:spcAft>
                <a:spcPts val="1500"/>
              </a:spcAft>
              <a:buFont typeface="Arial" panose="020B0604020202020204" pitchFamily="34" charset="0"/>
              <a:buChar char="•"/>
            </a:pPr>
            <a:r>
              <a:rPr lang="en-US" b="0" i="0" dirty="0">
                <a:solidFill>
                  <a:srgbClr val="001D35"/>
                </a:solidFill>
                <a:effectLst/>
                <a:latin typeface="Google Sans"/>
              </a:rPr>
              <a:t>Examples: glucose, fructose, sucrose (table sugar), lactose (milk sugar), maltose</a:t>
            </a:r>
          </a:p>
          <a:p>
            <a:pPr algn="l" fontAlgn="ctr">
              <a:lnSpc>
                <a:spcPts val="2100"/>
              </a:lnSpc>
              <a:spcBef>
                <a:spcPts val="1500"/>
              </a:spcBef>
              <a:spcAft>
                <a:spcPts val="750"/>
              </a:spcAft>
            </a:pPr>
            <a:r>
              <a:rPr lang="en-US" b="0" i="0" dirty="0">
                <a:solidFill>
                  <a:srgbClr val="001D35"/>
                </a:solidFill>
                <a:effectLst/>
                <a:latin typeface="Google Sans"/>
              </a:rPr>
              <a:t>Complex Sugars </a:t>
            </a:r>
            <a:endParaRPr lang="en-US" b="0" i="0" dirty="0">
              <a:solidFill>
                <a:srgbClr val="1C419A"/>
              </a:solidFill>
              <a:effectLst/>
              <a:latin typeface="Google Sans"/>
            </a:endParaRPr>
          </a:p>
          <a:p>
            <a:pPr algn="l">
              <a:lnSpc>
                <a:spcPts val="1800"/>
              </a:lnSpc>
              <a:spcBef>
                <a:spcPts val="750"/>
              </a:spcBef>
              <a:spcAft>
                <a:spcPts val="1500"/>
              </a:spcAft>
            </a:pPr>
            <a:r>
              <a:rPr lang="en-US" b="0" i="0" dirty="0">
                <a:solidFill>
                  <a:srgbClr val="001D35"/>
                </a:solidFill>
                <a:effectLst/>
                <a:latin typeface="Google Sans"/>
              </a:rPr>
              <a:t>Also called polysaccharides</a:t>
            </a:r>
          </a:p>
          <a:p>
            <a:pPr algn="l">
              <a:lnSpc>
                <a:spcPts val="1800"/>
              </a:lnSpc>
              <a:spcBef>
                <a:spcPts val="750"/>
              </a:spcBef>
              <a:spcAft>
                <a:spcPts val="1500"/>
              </a:spcAft>
            </a:pPr>
            <a:r>
              <a:rPr lang="en-US" b="0" i="0" dirty="0">
                <a:solidFill>
                  <a:srgbClr val="001D35"/>
                </a:solidFill>
                <a:effectLst/>
                <a:latin typeface="Google Sans"/>
              </a:rPr>
              <a:t>Consist of multiple sugar units linked together</a:t>
            </a:r>
          </a:p>
          <a:p>
            <a:pPr algn="l">
              <a:lnSpc>
                <a:spcPts val="1800"/>
              </a:lnSpc>
              <a:spcBef>
                <a:spcPts val="750"/>
              </a:spcBef>
              <a:spcAft>
                <a:spcPts val="1500"/>
              </a:spcAft>
            </a:pPr>
            <a:r>
              <a:rPr lang="en-US" b="0" i="0" dirty="0">
                <a:solidFill>
                  <a:srgbClr val="001D35"/>
                </a:solidFill>
                <a:effectLst/>
                <a:latin typeface="Google Sans"/>
              </a:rPr>
              <a:t>Take longer to digest and absorb</a:t>
            </a:r>
          </a:p>
          <a:p>
            <a:pPr algn="l">
              <a:lnSpc>
                <a:spcPts val="1800"/>
              </a:lnSpc>
              <a:spcBef>
                <a:spcPts val="750"/>
              </a:spcBef>
              <a:spcAft>
                <a:spcPts val="1500"/>
              </a:spcAft>
            </a:pPr>
            <a:r>
              <a:rPr lang="en-US" b="0" i="0" dirty="0">
                <a:solidFill>
                  <a:srgbClr val="001D35"/>
                </a:solidFill>
                <a:effectLst/>
                <a:latin typeface="Google Sans"/>
              </a:rPr>
              <a:t>Examples: starch (found in potatoes, rice, and bread), fiber (found in fruits, vegetables, and whole grains)</a:t>
            </a:r>
          </a:p>
          <a:p>
            <a:endParaRPr lang="en-US" dirty="0"/>
          </a:p>
          <a:p>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12</a:t>
            </a:fld>
            <a:endParaRPr lang="en-US" dirty="0"/>
          </a:p>
        </p:txBody>
      </p:sp>
    </p:spTree>
    <p:extLst>
      <p:ext uri="{BB962C8B-B14F-4D97-AF65-F5344CB8AC3E}">
        <p14:creationId xmlns:p14="http://schemas.microsoft.com/office/powerpoint/2010/main" val="311913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lnSpc>
                <a:spcPts val="2100"/>
              </a:lnSpc>
              <a:spcBef>
                <a:spcPts val="1500"/>
              </a:spcBef>
              <a:spcAft>
                <a:spcPts val="750"/>
              </a:spcAft>
            </a:pPr>
            <a:r>
              <a:rPr lang="en-US" b="0" i="0" dirty="0">
                <a:solidFill>
                  <a:srgbClr val="001D35"/>
                </a:solidFill>
                <a:effectLst/>
                <a:latin typeface="Google Sans"/>
              </a:rPr>
              <a:t>Carbohydrates, also known as sugars, are essential nutrients that provide energy to the body. They can be classified into two main types: simple sugars and complex sugars. Simple Sugars </a:t>
            </a:r>
            <a:endParaRPr lang="en-US" b="0" i="0" dirty="0">
              <a:solidFill>
                <a:srgbClr val="1C419A"/>
              </a:solidFill>
              <a:effectLst/>
              <a:latin typeface="Google Sans"/>
            </a:endParaRP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Also called monosaccharides and disaccharides</a:t>
            </a: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Consist of one or two sugar units</a:t>
            </a:r>
          </a:p>
          <a:p>
            <a:pPr algn="l">
              <a:lnSpc>
                <a:spcPts val="1800"/>
              </a:lnSpc>
              <a:spcBef>
                <a:spcPts val="750"/>
              </a:spcBef>
              <a:spcAft>
                <a:spcPts val="600"/>
              </a:spcAft>
              <a:buFont typeface="Arial" panose="020B0604020202020204" pitchFamily="34" charset="0"/>
              <a:buChar char="•"/>
            </a:pPr>
            <a:r>
              <a:rPr lang="en-US" b="0" i="0" dirty="0">
                <a:solidFill>
                  <a:srgbClr val="001D35"/>
                </a:solidFill>
                <a:effectLst/>
                <a:latin typeface="Google Sans"/>
              </a:rPr>
              <a:t>Easily digested and absorbed by the body</a:t>
            </a:r>
          </a:p>
          <a:p>
            <a:pPr algn="l">
              <a:lnSpc>
                <a:spcPts val="1800"/>
              </a:lnSpc>
              <a:spcBef>
                <a:spcPts val="750"/>
              </a:spcBef>
              <a:spcAft>
                <a:spcPts val="1500"/>
              </a:spcAft>
              <a:buFont typeface="Arial" panose="020B0604020202020204" pitchFamily="34" charset="0"/>
              <a:buChar char="•"/>
            </a:pPr>
            <a:r>
              <a:rPr lang="en-US" b="0" i="0" dirty="0">
                <a:solidFill>
                  <a:srgbClr val="001D35"/>
                </a:solidFill>
                <a:effectLst/>
                <a:latin typeface="Google Sans"/>
              </a:rPr>
              <a:t>Examples: glucose, fructose, sucrose (table sugar), lactose (milk sugar), maltose</a:t>
            </a:r>
          </a:p>
          <a:p>
            <a:pPr algn="l" fontAlgn="ctr">
              <a:lnSpc>
                <a:spcPts val="2100"/>
              </a:lnSpc>
              <a:spcBef>
                <a:spcPts val="1500"/>
              </a:spcBef>
              <a:spcAft>
                <a:spcPts val="750"/>
              </a:spcAft>
            </a:pPr>
            <a:r>
              <a:rPr lang="en-US" b="0" i="0" dirty="0">
                <a:solidFill>
                  <a:srgbClr val="001D35"/>
                </a:solidFill>
                <a:effectLst/>
                <a:latin typeface="Google Sans"/>
              </a:rPr>
              <a:t>Complex Sugars </a:t>
            </a:r>
            <a:endParaRPr lang="en-US" b="0" i="0" dirty="0">
              <a:solidFill>
                <a:srgbClr val="1C419A"/>
              </a:solidFill>
              <a:effectLst/>
              <a:latin typeface="Google Sans"/>
            </a:endParaRPr>
          </a:p>
          <a:p>
            <a:pPr algn="l">
              <a:lnSpc>
                <a:spcPts val="1800"/>
              </a:lnSpc>
              <a:spcBef>
                <a:spcPts val="750"/>
              </a:spcBef>
              <a:spcAft>
                <a:spcPts val="1500"/>
              </a:spcAft>
            </a:pPr>
            <a:r>
              <a:rPr lang="en-US" b="0" i="0" dirty="0">
                <a:solidFill>
                  <a:srgbClr val="001D35"/>
                </a:solidFill>
                <a:effectLst/>
                <a:latin typeface="Google Sans"/>
              </a:rPr>
              <a:t>Also called polysaccharides</a:t>
            </a:r>
          </a:p>
          <a:p>
            <a:pPr algn="l">
              <a:lnSpc>
                <a:spcPts val="1800"/>
              </a:lnSpc>
              <a:spcBef>
                <a:spcPts val="750"/>
              </a:spcBef>
              <a:spcAft>
                <a:spcPts val="1500"/>
              </a:spcAft>
            </a:pPr>
            <a:r>
              <a:rPr lang="en-US" b="0" i="0" dirty="0">
                <a:solidFill>
                  <a:srgbClr val="001D35"/>
                </a:solidFill>
                <a:effectLst/>
                <a:latin typeface="Google Sans"/>
              </a:rPr>
              <a:t>Consist of multiple sugar units linked together</a:t>
            </a:r>
          </a:p>
          <a:p>
            <a:pPr algn="l">
              <a:lnSpc>
                <a:spcPts val="1800"/>
              </a:lnSpc>
              <a:spcBef>
                <a:spcPts val="750"/>
              </a:spcBef>
              <a:spcAft>
                <a:spcPts val="1500"/>
              </a:spcAft>
            </a:pPr>
            <a:r>
              <a:rPr lang="en-US" b="0" i="0" dirty="0">
                <a:solidFill>
                  <a:srgbClr val="001D35"/>
                </a:solidFill>
                <a:effectLst/>
                <a:latin typeface="Google Sans"/>
              </a:rPr>
              <a:t>Take longer to digest and absorb</a:t>
            </a:r>
          </a:p>
          <a:p>
            <a:pPr algn="l">
              <a:lnSpc>
                <a:spcPts val="1800"/>
              </a:lnSpc>
              <a:spcBef>
                <a:spcPts val="750"/>
              </a:spcBef>
              <a:spcAft>
                <a:spcPts val="1500"/>
              </a:spcAft>
            </a:pPr>
            <a:r>
              <a:rPr lang="en-US" b="0" i="0" dirty="0">
                <a:solidFill>
                  <a:srgbClr val="001D35"/>
                </a:solidFill>
                <a:effectLst/>
                <a:latin typeface="Google Sans"/>
              </a:rPr>
              <a:t>Examples: starch (found in potatoes, rice, and bread), fiber (found in fruits, vegetables, and whole grains)</a:t>
            </a:r>
          </a:p>
          <a:p>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13</a:t>
            </a:fld>
            <a:endParaRPr lang="en-US" dirty="0"/>
          </a:p>
        </p:txBody>
      </p:sp>
    </p:spTree>
    <p:extLst>
      <p:ext uri="{BB962C8B-B14F-4D97-AF65-F5344CB8AC3E}">
        <p14:creationId xmlns:p14="http://schemas.microsoft.com/office/powerpoint/2010/main" val="334747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visual for what vitamins you can find in different foods. Go through and talk about the foods you see in the different vitamins. </a:t>
            </a:r>
          </a:p>
        </p:txBody>
      </p:sp>
      <p:sp>
        <p:nvSpPr>
          <p:cNvPr id="4" name="Slide Number Placeholder 3"/>
          <p:cNvSpPr>
            <a:spLocks noGrp="1"/>
          </p:cNvSpPr>
          <p:nvPr>
            <p:ph type="sldNum" sz="quarter" idx="5"/>
          </p:nvPr>
        </p:nvSpPr>
        <p:spPr/>
        <p:txBody>
          <a:bodyPr/>
          <a:lstStyle/>
          <a:p>
            <a:fld id="{767E557C-9E66-43F1-9F87-179A985BA47D}" type="slidenum">
              <a:rPr lang="en-US" smtClean="0"/>
              <a:t>15</a:t>
            </a:fld>
            <a:endParaRPr lang="en-US" dirty="0"/>
          </a:p>
        </p:txBody>
      </p:sp>
    </p:spTree>
    <p:extLst>
      <p:ext uri="{BB962C8B-B14F-4D97-AF65-F5344CB8AC3E}">
        <p14:creationId xmlns:p14="http://schemas.microsoft.com/office/powerpoint/2010/main" val="2025795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800"/>
              </a:lnSpc>
              <a:spcBef>
                <a:spcPts val="750"/>
              </a:spcBef>
              <a:spcAft>
                <a:spcPts val="600"/>
              </a:spcAft>
              <a:buClrTx/>
              <a:buSzTx/>
              <a:buFont typeface="Arial" panose="020B0604020202020204" pitchFamily="34" charset="0"/>
              <a:buChar char="•"/>
              <a:tabLst/>
              <a:defRPr/>
            </a:pPr>
            <a:r>
              <a:rPr lang="en-US" dirty="0"/>
              <a:t>Minerals are divided into two groups; major minerals and trace minerals. Major minerals can affect the physiological processes of the body. For example, sodium is a mineral that we have to watch, especially in any population that has heart or kidney disease, because it raises blood pressure, which can put you at risk for these diseases and be harmful to kidneys, blood vessels and heart.  When there is too much pressure in the hose (blood vessels), the heart has to pump harder and the very tiny capillaries of our blood vessels can be damaged, causing damage in organs and extremities. Major minerals are </a:t>
            </a:r>
            <a:r>
              <a:rPr lang="en-US" b="0" i="0" dirty="0">
                <a:solidFill>
                  <a:srgbClr val="001D35"/>
                </a:solidFill>
                <a:effectLst/>
                <a:latin typeface="Google Sans"/>
              </a:rPr>
              <a:t>also known as </a:t>
            </a:r>
            <a:r>
              <a:rPr lang="en-US" b="0" i="0" dirty="0" err="1">
                <a:solidFill>
                  <a:srgbClr val="001D35"/>
                </a:solidFill>
                <a:effectLst/>
                <a:latin typeface="Google Sans"/>
              </a:rPr>
              <a:t>macrominerals</a:t>
            </a:r>
            <a:r>
              <a:rPr lang="en-US" b="0" i="0" dirty="0">
                <a:solidFill>
                  <a:srgbClr val="001D35"/>
                </a:solidFill>
                <a:effectLst/>
                <a:latin typeface="Google Sans"/>
              </a:rPr>
              <a:t> and are required in larger amounts (over 100 mg per day). They are essential for building and maintaining bones, teeth, muscles, and regulating fluid balance. Major minerals are primarily involved in structural and skeletal functions, while trace minerals have diverse physiological roles. </a:t>
            </a:r>
          </a:p>
          <a:p>
            <a:pPr algn="l">
              <a:lnSpc>
                <a:spcPts val="1800"/>
              </a:lnSpc>
              <a:spcBef>
                <a:spcPts val="750"/>
              </a:spcBef>
              <a:spcAft>
                <a:spcPts val="600"/>
              </a:spcAft>
              <a:buFont typeface="Arial" panose="020B0604020202020204" pitchFamily="34" charset="0"/>
              <a:buChar char="•"/>
            </a:pPr>
            <a:endParaRPr lang="en-US" b="0" i="0" dirty="0">
              <a:solidFill>
                <a:srgbClr val="001D35"/>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767E557C-9E66-43F1-9F87-179A985BA47D}" type="slidenum">
              <a:rPr lang="en-US" smtClean="0"/>
              <a:t>17</a:t>
            </a:fld>
            <a:endParaRPr lang="en-US" dirty="0"/>
          </a:p>
        </p:txBody>
      </p:sp>
    </p:spTree>
    <p:extLst>
      <p:ext uri="{BB962C8B-B14F-4D97-AF65-F5344CB8AC3E}">
        <p14:creationId xmlns:p14="http://schemas.microsoft.com/office/powerpoint/2010/main" val="340938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all of the different colors of fruits and vegetables ensures that you get all of your nutritional needs. They each specifically contain different nutrients according to the color. For example, beta-carotene is the reason that carrots (and oranges, etc.) are orange. To ensure that you get all of your vitamins and minerals, you have to rotate and vary the fruits and vegetables that you eat. They each have health benefits, just like those carrots with the beta-carotene are important for vision. </a:t>
            </a:r>
          </a:p>
        </p:txBody>
      </p:sp>
      <p:sp>
        <p:nvSpPr>
          <p:cNvPr id="4" name="Slide Number Placeholder 3"/>
          <p:cNvSpPr>
            <a:spLocks noGrp="1"/>
          </p:cNvSpPr>
          <p:nvPr>
            <p:ph type="sldNum" sz="quarter" idx="5"/>
          </p:nvPr>
        </p:nvSpPr>
        <p:spPr/>
        <p:txBody>
          <a:bodyPr/>
          <a:lstStyle/>
          <a:p>
            <a:fld id="{767E557C-9E66-43F1-9F87-179A985BA47D}" type="slidenum">
              <a:rPr lang="en-US" smtClean="0"/>
              <a:t>20</a:t>
            </a:fld>
            <a:endParaRPr lang="en-US" dirty="0"/>
          </a:p>
        </p:txBody>
      </p:sp>
    </p:spTree>
    <p:extLst>
      <p:ext uri="{BB962C8B-B14F-4D97-AF65-F5344CB8AC3E}">
        <p14:creationId xmlns:p14="http://schemas.microsoft.com/office/powerpoint/2010/main" val="219844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endParaRPr lang="en-US" noProof="0" dirty="0"/>
          </a:p>
        </p:txBody>
      </p:sp>
    </p:spTree>
    <p:extLst>
      <p:ext uri="{BB962C8B-B14F-4D97-AF65-F5344CB8AC3E}">
        <p14:creationId xmlns:p14="http://schemas.microsoft.com/office/powerpoint/2010/main" val="172358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a:xfrm>
            <a:off x="1097280" y="2343884"/>
            <a:ext cx="10058400" cy="3760891"/>
          </a:xfr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1289304"/>
          </a:xfrm>
          <a:prstGeom prst="rect">
            <a:avLst/>
          </a:prstGeom>
        </p:spPr>
        <p:txBody>
          <a:bodyPr vert="horz" lIns="91440" tIns="45720" rIns="91440" bIns="45720" rtlCol="0" anchor="ctr">
            <a:normAutofit/>
          </a:bodyPr>
          <a:lstStyle>
            <a:lvl1pPr>
              <a:defRPr cap="all" baseline="0"/>
            </a:lvl1pPr>
          </a:lstStyle>
          <a:p>
            <a:r>
              <a:rPr lang="en-US" noProof="0" dirty="0"/>
              <a:t>CLICK TO EDIT MASTER TITLE STYLE</a:t>
            </a:r>
          </a:p>
        </p:txBody>
      </p:sp>
    </p:spTree>
    <p:extLst>
      <p:ext uri="{BB962C8B-B14F-4D97-AF65-F5344CB8AC3E}">
        <p14:creationId xmlns:p14="http://schemas.microsoft.com/office/powerpoint/2010/main" val="3432407088"/>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Vidow">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hasCustomPrompt="1"/>
          </p:nvPr>
        </p:nvSpPr>
        <p:spPr>
          <a:xfrm>
            <a:off x="1097280" y="2459736"/>
            <a:ext cx="9912096" cy="3760891"/>
          </a:xfrm>
          <a:solidFill>
            <a:schemeClr val="bg1"/>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add video</a:t>
            </a:r>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1289304"/>
          </a:xfrm>
          <a:prstGeom prst="rect">
            <a:avLst/>
          </a:prstGeom>
        </p:spPr>
        <p:txBody>
          <a:bodyPr vert="horz" lIns="91440" tIns="45720" rIns="91440" bIns="45720" rtlCol="0" anchor="ctr">
            <a:normAutofit/>
          </a:bodyPr>
          <a:lstStyle>
            <a:lvl1pPr>
              <a:defRPr cap="all" baseline="0"/>
            </a:lvl1pPr>
          </a:lstStyle>
          <a:p>
            <a:r>
              <a:rPr lang="en-US" noProof="0" dirty="0"/>
              <a:t>CLICK TO EDIT MASTER TITLE STYLE</a:t>
            </a:r>
          </a:p>
        </p:txBody>
      </p:sp>
    </p:spTree>
    <p:extLst>
      <p:ext uri="{BB962C8B-B14F-4D97-AF65-F5344CB8AC3E}">
        <p14:creationId xmlns:p14="http://schemas.microsoft.com/office/powerpoint/2010/main" val="2664583233"/>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216333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216333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216333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1268337"/>
            <a:ext cx="10058400" cy="587584"/>
          </a:xfrm>
          <a:prstGeom prst="rect">
            <a:avLst/>
          </a:prstGeom>
        </p:spPr>
        <p:txBody>
          <a:bodyPr vert="horz" lIns="91440" tIns="45720" rIns="91440" bIns="45720" rtlCol="0" anchor="ctr">
            <a:normAutofit/>
          </a:bodyPr>
          <a:lstStyle>
            <a:lvl1pPr>
              <a:defRPr cap="all" baseline="0"/>
            </a:lvl1pPr>
          </a:lstStyle>
          <a:p>
            <a:r>
              <a:rPr lang="en-US" noProof="0" dirty="0"/>
              <a:t>CLICK TO EDIT MASTER TITLE STYLE</a:t>
            </a:r>
          </a:p>
        </p:txBody>
      </p:sp>
    </p:spTree>
    <p:extLst>
      <p:ext uri="{BB962C8B-B14F-4D97-AF65-F5344CB8AC3E}">
        <p14:creationId xmlns:p14="http://schemas.microsoft.com/office/powerpoint/2010/main" val="1418890711"/>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097280" y="942870"/>
            <a:ext cx="4157296" cy="1292750"/>
          </a:xfrm>
          <a:prstGeom prst="rect">
            <a:avLst/>
          </a:prstGeom>
        </p:spPr>
        <p:txBody>
          <a:bodyPr vert="horz" lIns="91440" tIns="45720" rIns="91440" bIns="45720" rtlCol="0" anchor="ctr">
            <a:normAutofit/>
          </a:bodyPr>
          <a:lstStyle>
            <a:lvl1pPr>
              <a:defRPr cap="all" baseline="0"/>
            </a:lvl1pPr>
          </a:lstStyle>
          <a:p>
            <a:r>
              <a:rPr lang="en-US" noProof="0" dirty="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097280"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70171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12/9/2025</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dirty="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dirty="0"/>
              <a:t>Quote Goes Here</a:t>
            </a:r>
          </a:p>
        </p:txBody>
      </p:sp>
    </p:spTree>
    <p:extLst>
      <p:ext uri="{BB962C8B-B14F-4D97-AF65-F5344CB8AC3E}">
        <p14:creationId xmlns:p14="http://schemas.microsoft.com/office/powerpoint/2010/main" val="418493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12/9/2025</a:t>
            </a:fld>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lnSpc>
                <a:spcPts val="2000"/>
              </a:lnSpc>
              <a:buClr>
                <a:schemeClr val="tx1"/>
              </a:buClr>
              <a:buFont typeface="+mj-lt"/>
              <a:buAutoNum type="arabicPeriod"/>
              <a:defRPr sz="1600">
                <a:solidFill>
                  <a:schemeClr val="tx1"/>
                </a:solidFill>
              </a:defRPr>
            </a:lvl1pPr>
            <a:lvl2pPr marL="544068" indent="-342900">
              <a:lnSpc>
                <a:spcPts val="2000"/>
              </a:lnSpc>
              <a:buClr>
                <a:schemeClr val="tx1"/>
              </a:buClr>
              <a:buFont typeface="+mj-lt"/>
              <a:buAutoNum type="arabicPeriod"/>
              <a:defRPr sz="1600">
                <a:solidFill>
                  <a:schemeClr val="tx1"/>
                </a:solidFill>
              </a:defRPr>
            </a:lvl2pPr>
            <a:lvl3pPr marL="612648" indent="-228600">
              <a:lnSpc>
                <a:spcPts val="2000"/>
              </a:lnSpc>
              <a:buClr>
                <a:schemeClr val="tx1"/>
              </a:buClr>
              <a:buFont typeface="+mj-lt"/>
              <a:buAutoNum type="arabicPeriod"/>
              <a:defRPr sz="1600">
                <a:solidFill>
                  <a:schemeClr val="tx1"/>
                </a:solidFill>
              </a:defRPr>
            </a:lvl3pPr>
            <a:lvl4pPr marL="795528" indent="-228600">
              <a:lnSpc>
                <a:spcPts val="2000"/>
              </a:lnSpc>
              <a:buClr>
                <a:schemeClr val="tx1"/>
              </a:buClr>
              <a:buFont typeface="+mj-lt"/>
              <a:buAutoNum type="arabicPeriod"/>
              <a:defRPr sz="1600">
                <a:solidFill>
                  <a:schemeClr val="tx1"/>
                </a:solidFill>
              </a:defRPr>
            </a:lvl4pPr>
            <a:lvl5pPr marL="978408" indent="-228600">
              <a:lnSpc>
                <a:spcPts val="2000"/>
              </a:lnSpc>
              <a:buClr>
                <a:schemeClr val="tx1"/>
              </a:buClr>
              <a:buFont typeface="+mj-lt"/>
              <a:buAutoNum type="arabicPeriod"/>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07918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1283833"/>
            <a:ext cx="5711810" cy="587584"/>
          </a:xfrm>
          <a:prstGeom prst="rect">
            <a:avLst/>
          </a:prstGeom>
        </p:spPr>
        <p:txBody>
          <a:bodyPr vert="horz" lIns="91440" tIns="45720" rIns="91440" bIns="45720" rtlCol="0" anchor="ctr">
            <a:normAutofit/>
          </a:bodyPr>
          <a:lstStyle/>
          <a:p>
            <a:r>
              <a:rPr lang="en-US" noProof="0" dirty="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2286000"/>
            <a:ext cx="5711810" cy="3630168"/>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30936"/>
            <a:ext cx="4589130" cy="5586984"/>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6310217"/>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30936"/>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404638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12/9/2025</a:t>
            </a:fld>
            <a:endParaRPr lang="en-US" noProof="0"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3" r:id="rId3"/>
    <p:sldLayoutId id="2147483688" r:id="rId4"/>
    <p:sldLayoutId id="2147483692" r:id="rId5"/>
    <p:sldLayoutId id="2147483691" r:id="rId6"/>
    <p:sldLayoutId id="2147483690" r:id="rId7"/>
    <p:sldLayoutId id="2147483689" r:id="rId8"/>
    <p:sldLayoutId id="2147483683" r:id="rId9"/>
  </p:sldLayoutIdLst>
  <p:hf sldNum="0" hdr="0" ftr="0" dt="0"/>
  <p:txStyles>
    <p:titleStyle>
      <a:lvl1pPr algn="l" defTabSz="914400" rtl="0" eaLnBrk="1" latinLnBrk="0" hangingPunct="1">
        <a:lnSpc>
          <a:spcPct val="90000"/>
        </a:lnSpc>
        <a:spcBef>
          <a:spcPct val="0"/>
        </a:spcBef>
        <a:buNone/>
        <a:defRPr sz="2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urses.lumenlearning.com/msstate-waymaker-psychology/chapter/introduction-to-epigenetics/"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google.com/search?sca_esv=827bd599c16e32c5&amp;q=Essential+fatty+acids&amp;sa=X&amp;sqi=2&amp;ved=2ahUKEwi-g6K4iaKQAxWPJkQIHbfMA2wQxccNegUI1QEQAQ&amp;mstk=AUtExfBl6CpYJ3u_ylqZc7RJrS8IbeTNAvpX7sQ07RJqFY6Oj4ZaFnMiXjfbcqMWBKmposY-ENJ_M4Uf99AG95yL-RJYH5iX1ZVWGnGR28x1Xv3Qyb_5mUl0wQ-gjoCADGfILn4&amp;csui=3"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openoregon.pressbooks.pub/nutritionscience/chapter/5c-fatty-acid-types-food-sourc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openoregon.pressbooks.pub/nutritionscience/chapter/4a-types-of-carbohydrat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courses.lumenlearning.com/suny-nutrition/chapter/2-1-carbohydrate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relakssminda.blogspot.com/2014/10/vitamin-shaklee-bagus-untuk-kesihatan.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rontiersin.org/articles/10.3389/fnut.2021.586815/full" TargetMode="External"/><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openoregon.pressbooks.pub/nutritionscience/chapter/8a-classification-vitamins-mineral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he.wikipedia.org/wiki/%D7%90%D7%95%D7%A0%D7%94"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hyperlink" Target="https://pixabay.com/en/rainbow-colors-landscape-sky-68082/"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hyperlink" Target="https://creativecommons.org/licenses/by/3.0/" TargetMode="External"/><Relationship Id="rId4" Type="http://schemas.openxmlformats.org/officeDocument/2006/relationships/hyperlink" Target="https://www.flickr.com/photos/97513256@N06/9041948559/"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foto.wuestenigel.com/green-vegetables-and-fruits-background-on-white-table-flip-2019/" TargetMode="Externa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foto.wuestenigel.com/fresh-salad-with-sliced-vegetables-purple-onion-rings-and-pumpkin-seeds/" TargetMode="External"/><Relationship Id="rId5" Type="http://schemas.openxmlformats.org/officeDocument/2006/relationships/image" Target="../media/image21.jpeg"/><Relationship Id="rId4" Type="http://schemas.openxmlformats.org/officeDocument/2006/relationships/hyperlink" Target="https://www.ambientebio.it/alimentazione-biologica/cibi-salute/betacarotene-precursore-della-vitamina-a-proprieta-carenza-e-eccess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ecampusontario.pressbooks.pub/humannutrition/chapter/myplate-plann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med.libretexts.org/Bookshelves/Nutrition/Nutrition_Science_and_Everyday_Application/01:_Designing_A_Healthy_Diet/1.06:_Understanding_Food_Label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nevertooldforcrossfit.blogspot.com/2012/0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www.rawpixel.com/search/water"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ocusfitness.net/stock-photos/downloads/category/exercises/page/19/" TargetMode="External"/><Relationship Id="rId3" Type="http://schemas.openxmlformats.org/officeDocument/2006/relationships/image" Target="../media/image27.jpg"/><Relationship Id="rId7"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pxhere.com/en/photo/1330893" TargetMode="External"/><Relationship Id="rId5" Type="http://schemas.openxmlformats.org/officeDocument/2006/relationships/image" Target="../media/image28.jpg"/><Relationship Id="rId4" Type="http://schemas.openxmlformats.org/officeDocument/2006/relationships/hyperlink" Target="https://openoregon.pressbooks.pub/nutritionscience/chapter/10a-physical-fitness-elements-benefit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openoregon.pressbooks.pub/nutritionscience/chapter/8b-sources-of-vitamins-minerals/"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researchoutreach.org/articles/dream-team-improving-hearts-and-bones-with-vitamins-d-and-k/" TargetMode="External"/><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www.shapelychicsheri.com/2014/04/plus-size-white-dresses-for-curvy-women.html" TargetMode="External"/><Relationship Id="rId5" Type="http://schemas.openxmlformats.org/officeDocument/2006/relationships/image" Target="../media/image32.png"/><Relationship Id="rId4" Type="http://schemas.openxmlformats.org/officeDocument/2006/relationships/hyperlink" Target="https://www.deviantart.com/princessshiny/art/Body-type-chart-female-11814213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ATlf99m0Hf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focusfitness.net/stock-photos/downloads/healthy-foods-carrots-kale-walnuts-tomatoes-strawberries/" TargetMode="External"/><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mailto:program.intake@usda.gov/" TargetMode="External"/><Relationship Id="rId2" Type="http://schemas.openxmlformats.org/officeDocument/2006/relationships/hyperlink" Target="https://www.usda.gov/sites/default/files/documents/USDA-OASCR%20P-Complaint-Form-0508-0002-508-11-28-17Fax2Mail.pdf"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publicdomainpictures.net/en/view-image.php?image=165738&amp;picture=vegan" TargetMode="External"/><Relationship Id="rId7" Type="http://schemas.openxmlformats.org/officeDocument/2006/relationships/hyperlink" Target="http://www.progressive-charlestown.com/2016/07/fat-for-life.html" TargetMode="External"/><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hyperlink" Target="https://pxhere.com/en/photo/492144" TargetMode="Externa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courses.lumenlearning.com/sunyltnutrition/chapter/6-7-proteins-diet-and-personal-choic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alyssaquek.blogspot.com/2014/10/oils-fatty-acids-fat-source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philschatz.com/anatomy-book/contents/m46008.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1097280" y="758952"/>
            <a:ext cx="5179534" cy="3566160"/>
          </a:xfrm>
        </p:spPr>
        <p:txBody>
          <a:bodyPr anchor="b">
            <a:normAutofit/>
          </a:bodyPr>
          <a:lstStyle/>
          <a:p>
            <a:r>
              <a:rPr lang="en-US" sz="6000" dirty="0"/>
              <a:t>NUTRITION &amp; WELLNESS</a:t>
            </a:r>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p:txBody>
          <a:bodyPr/>
          <a:lstStyle/>
          <a:p>
            <a:r>
              <a:rPr lang="en-US" dirty="0"/>
              <a:t>GRADES 9-12</a:t>
            </a:r>
          </a:p>
        </p:txBody>
      </p:sp>
      <p:pic>
        <p:nvPicPr>
          <p:cNvPr id="9" name="Picture 8">
            <a:extLst>
              <a:ext uri="{FF2B5EF4-FFF2-40B4-BE49-F238E27FC236}">
                <a16:creationId xmlns:a16="http://schemas.microsoft.com/office/drawing/2014/main" id="{CBFE01ED-53FE-B2A0-247E-95333AECF601}"/>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96087" y="1711364"/>
            <a:ext cx="5565075" cy="3697965"/>
          </a:xfrm>
          <a:prstGeom prst="rect">
            <a:avLst/>
          </a:prstGeom>
        </p:spPr>
      </p:pic>
    </p:spTree>
    <p:extLst>
      <p:ext uri="{BB962C8B-B14F-4D97-AF65-F5344CB8AC3E}">
        <p14:creationId xmlns:p14="http://schemas.microsoft.com/office/powerpoint/2010/main" val="3451096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703D-7A8F-05D9-143F-AC8411796790}"/>
              </a:ext>
            </a:extLst>
          </p:cNvPr>
          <p:cNvSpPr>
            <a:spLocks noGrp="1"/>
          </p:cNvSpPr>
          <p:nvPr>
            <p:ph type="ctrTitle"/>
          </p:nvPr>
        </p:nvSpPr>
        <p:spPr>
          <a:xfrm>
            <a:off x="1100051" y="641386"/>
            <a:ext cx="10058400" cy="1239665"/>
          </a:xfrm>
        </p:spPr>
        <p:txBody>
          <a:bodyPr>
            <a:normAutofit/>
          </a:bodyPr>
          <a:lstStyle/>
          <a:p>
            <a:r>
              <a:rPr lang="en-US" sz="4400" dirty="0">
                <a:solidFill>
                  <a:schemeClr val="tx1"/>
                </a:solidFill>
              </a:rPr>
              <a:t>UNSATURATED FATS-”good fats”</a:t>
            </a:r>
          </a:p>
        </p:txBody>
      </p:sp>
      <p:sp>
        <p:nvSpPr>
          <p:cNvPr id="3" name="Subtitle 2">
            <a:extLst>
              <a:ext uri="{FF2B5EF4-FFF2-40B4-BE49-F238E27FC236}">
                <a16:creationId xmlns:a16="http://schemas.microsoft.com/office/drawing/2014/main" id="{6CDC4C3B-03AE-8A7C-0332-1474A55041EC}"/>
              </a:ext>
            </a:extLst>
          </p:cNvPr>
          <p:cNvSpPr>
            <a:spLocks noGrp="1"/>
          </p:cNvSpPr>
          <p:nvPr>
            <p:ph type="subTitle" idx="1"/>
          </p:nvPr>
        </p:nvSpPr>
        <p:spPr>
          <a:xfrm>
            <a:off x="1100051" y="2207623"/>
            <a:ext cx="10058400" cy="4008991"/>
          </a:xfrm>
        </p:spPr>
        <p:txBody>
          <a:bodyPr>
            <a:normAutofit fontScale="55000" lnSpcReduction="20000"/>
          </a:bodyPr>
          <a:lstStyle/>
          <a:p>
            <a:pPr algn="l" fontAlgn="ctr">
              <a:lnSpc>
                <a:spcPts val="1800"/>
              </a:lnSpc>
              <a:spcBef>
                <a:spcPts val="750"/>
              </a:spcBef>
              <a:spcAft>
                <a:spcPts val="1500"/>
              </a:spcAft>
            </a:pPr>
            <a:r>
              <a:rPr lang="en-US" b="1" i="0" dirty="0">
                <a:solidFill>
                  <a:srgbClr val="001D35"/>
                </a:solidFill>
                <a:effectLst/>
                <a:latin typeface="Google Sans"/>
              </a:rPr>
              <a:t>Structure</a:t>
            </a:r>
            <a:r>
              <a:rPr lang="en-US" b="0" i="0" dirty="0">
                <a:solidFill>
                  <a:srgbClr val="001D35"/>
                </a:solidFill>
                <a:effectLst/>
                <a:latin typeface="Google Sans"/>
              </a:rPr>
              <a:t>: Contain one or more double bonds between carbon atoms.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u="sng" dirty="0">
                <a:solidFill>
                  <a:srgbClr val="001D35"/>
                </a:solidFill>
                <a:effectLst/>
                <a:latin typeface="Google Sans"/>
              </a:rPr>
              <a:t>Properties</a:t>
            </a:r>
            <a:r>
              <a:rPr lang="en-US" b="0" i="0" dirty="0">
                <a:solidFill>
                  <a:srgbClr val="001D35"/>
                </a:solidFill>
                <a:effectLst/>
                <a:latin typeface="Google Sans"/>
              </a:rPr>
              <a:t>: Typically liquid at room temperature due to a bent or "kinked" formation caused by the double bonds.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dirty="0">
                <a:solidFill>
                  <a:srgbClr val="001D35"/>
                </a:solidFill>
                <a:effectLst/>
                <a:latin typeface="Google Sans"/>
              </a:rPr>
              <a:t>Types</a:t>
            </a:r>
            <a:r>
              <a:rPr lang="en-US" b="0" i="0" dirty="0">
                <a:solidFill>
                  <a:srgbClr val="001D35"/>
                </a:solidFill>
                <a:effectLst/>
                <a:latin typeface="Google Sans"/>
              </a:rPr>
              <a:t>:</a:t>
            </a:r>
          </a:p>
          <a:p>
            <a:pPr algn="l" fontAlgn="ctr">
              <a:lnSpc>
                <a:spcPts val="1800"/>
              </a:lnSpc>
              <a:spcBef>
                <a:spcPts val="750"/>
              </a:spcBef>
              <a:spcAft>
                <a:spcPts val="1500"/>
              </a:spcAft>
            </a:pPr>
            <a:r>
              <a:rPr lang="en-US" b="1" i="0" u="sng" dirty="0">
                <a:solidFill>
                  <a:srgbClr val="001D35"/>
                </a:solidFill>
                <a:effectLst/>
                <a:latin typeface="Google Sans"/>
              </a:rPr>
              <a:t>Monounsaturated</a:t>
            </a:r>
            <a:r>
              <a:rPr lang="en-US" b="0" i="0" dirty="0">
                <a:solidFill>
                  <a:srgbClr val="001D35"/>
                </a:solidFill>
                <a:effectLst/>
                <a:latin typeface="Google Sans"/>
              </a:rPr>
              <a:t>: Have one carbon-carbon double bond. Examples include olive oil and canola oil.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u="sng" dirty="0">
                <a:solidFill>
                  <a:srgbClr val="001D35"/>
                </a:solidFill>
                <a:effectLst/>
                <a:latin typeface="Google Sans"/>
              </a:rPr>
              <a:t>Polyunsaturated</a:t>
            </a:r>
            <a:r>
              <a:rPr lang="en-US" b="0" i="0" dirty="0">
                <a:solidFill>
                  <a:srgbClr val="001D35"/>
                </a:solidFill>
                <a:effectLst/>
                <a:latin typeface="Google Sans"/>
              </a:rPr>
              <a:t>: Have more than one double bond. Examples include omega-3 and omega-6 fatty acids. </a:t>
            </a:r>
            <a:endParaRPr lang="en-US" b="0" i="0" dirty="0">
              <a:solidFill>
                <a:srgbClr val="1C419A"/>
              </a:solidFill>
              <a:effectLst/>
              <a:latin typeface="Google Sans"/>
            </a:endParaRPr>
          </a:p>
          <a:p>
            <a:pPr algn="l">
              <a:lnSpc>
                <a:spcPts val="1800"/>
              </a:lnSpc>
              <a:spcBef>
                <a:spcPts val="750"/>
              </a:spcBef>
              <a:spcAft>
                <a:spcPts val="1500"/>
              </a:spcAft>
            </a:pPr>
            <a:r>
              <a:rPr lang="en-US" b="1" i="0" dirty="0">
                <a:solidFill>
                  <a:srgbClr val="001D35"/>
                </a:solidFill>
                <a:effectLst/>
                <a:latin typeface="Google Sans"/>
                <a:hlinkClick r:id="rId2"/>
              </a:rPr>
              <a:t>Essential fatty acids</a:t>
            </a:r>
            <a:r>
              <a:rPr lang="en-US" b="0" i="0" dirty="0">
                <a:solidFill>
                  <a:srgbClr val="001D35"/>
                </a:solidFill>
                <a:effectLst/>
                <a:latin typeface="Google Sans"/>
              </a:rPr>
              <a:t>: A type of polyunsaturated fatty acid that the body cannot produce on its own and must get from the diet, such as alpha-linolenic acid (ALA) and linoleic acid. </a:t>
            </a:r>
          </a:p>
        </p:txBody>
      </p:sp>
    </p:spTree>
    <p:extLst>
      <p:ext uri="{BB962C8B-B14F-4D97-AF65-F5344CB8AC3E}">
        <p14:creationId xmlns:p14="http://schemas.microsoft.com/office/powerpoint/2010/main" val="4187762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8C514-7852-2A17-F4E9-83841D8EBC9E}"/>
              </a:ext>
            </a:extLst>
          </p:cNvPr>
          <p:cNvSpPr>
            <a:spLocks noGrp="1"/>
          </p:cNvSpPr>
          <p:nvPr>
            <p:ph type="title"/>
          </p:nvPr>
        </p:nvSpPr>
        <p:spPr>
          <a:xfrm>
            <a:off x="635000" y="2360173"/>
            <a:ext cx="5293803" cy="2129124"/>
          </a:xfrm>
        </p:spPr>
        <p:txBody>
          <a:bodyPr>
            <a:normAutofit/>
          </a:bodyPr>
          <a:lstStyle/>
          <a:p>
            <a:r>
              <a:rPr lang="en-US" dirty="0"/>
              <a:t>SATURATED AND</a:t>
            </a:r>
            <a:br>
              <a:rPr lang="en-US" dirty="0"/>
            </a:br>
            <a:r>
              <a:rPr lang="en-US" dirty="0"/>
              <a:t> UNSATURATED FATS</a:t>
            </a:r>
          </a:p>
        </p:txBody>
      </p:sp>
      <p:pic>
        <p:nvPicPr>
          <p:cNvPr id="16" name="Content Placeholder 15">
            <a:extLst>
              <a:ext uri="{FF2B5EF4-FFF2-40B4-BE49-F238E27FC236}">
                <a16:creationId xmlns:a16="http://schemas.microsoft.com/office/drawing/2014/main" id="{943C39B1-E582-4021-051D-E397D4BF36B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5899592" y="629147"/>
            <a:ext cx="5274693" cy="5591175"/>
          </a:xfrm>
        </p:spPr>
      </p:pic>
    </p:spTree>
    <p:extLst>
      <p:ext uri="{BB962C8B-B14F-4D97-AF65-F5344CB8AC3E}">
        <p14:creationId xmlns:p14="http://schemas.microsoft.com/office/powerpoint/2010/main" val="2654986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B16E-1442-7B47-A049-7C9E97C73471}"/>
              </a:ext>
            </a:extLst>
          </p:cNvPr>
          <p:cNvSpPr>
            <a:spLocks noGrp="1"/>
          </p:cNvSpPr>
          <p:nvPr>
            <p:ph type="title"/>
          </p:nvPr>
        </p:nvSpPr>
        <p:spPr>
          <a:xfrm>
            <a:off x="901066" y="792946"/>
            <a:ext cx="5460992" cy="587584"/>
          </a:xfrm>
        </p:spPr>
        <p:txBody>
          <a:bodyPr/>
          <a:lstStyle/>
          <a:p>
            <a:r>
              <a:rPr lang="en-US" dirty="0"/>
              <a:t>Carbohydrates</a:t>
            </a:r>
          </a:p>
        </p:txBody>
      </p:sp>
      <p:pic>
        <p:nvPicPr>
          <p:cNvPr id="5" name="Content Placeholder 4">
            <a:extLst>
              <a:ext uri="{FF2B5EF4-FFF2-40B4-BE49-F238E27FC236}">
                <a16:creationId xmlns:a16="http://schemas.microsoft.com/office/drawing/2014/main" id="{1E03F8D4-CCDE-CF14-F9F8-36761E604986}"/>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901066" y="1515168"/>
            <a:ext cx="5194934" cy="4549886"/>
          </a:xfrm>
        </p:spPr>
      </p:pic>
    </p:spTree>
    <p:extLst>
      <p:ext uri="{BB962C8B-B14F-4D97-AF65-F5344CB8AC3E}">
        <p14:creationId xmlns:p14="http://schemas.microsoft.com/office/powerpoint/2010/main" val="2014922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E267-C8DE-C4F4-A857-9B1CD85F21E1}"/>
              </a:ext>
            </a:extLst>
          </p:cNvPr>
          <p:cNvSpPr>
            <a:spLocks noGrp="1"/>
          </p:cNvSpPr>
          <p:nvPr>
            <p:ph type="title"/>
          </p:nvPr>
        </p:nvSpPr>
        <p:spPr>
          <a:xfrm>
            <a:off x="770709" y="915505"/>
            <a:ext cx="5460992" cy="587584"/>
          </a:xfrm>
        </p:spPr>
        <p:txBody>
          <a:bodyPr/>
          <a:lstStyle/>
          <a:p>
            <a:r>
              <a:rPr lang="en-US" sz="3200" dirty="0"/>
              <a:t>Carbohydrates cont.</a:t>
            </a:r>
          </a:p>
        </p:txBody>
      </p:sp>
      <p:pic>
        <p:nvPicPr>
          <p:cNvPr id="5" name="Content Placeholder 4">
            <a:extLst>
              <a:ext uri="{FF2B5EF4-FFF2-40B4-BE49-F238E27FC236}">
                <a16:creationId xmlns:a16="http://schemas.microsoft.com/office/drawing/2014/main" id="{319DA9BD-B2FB-0FD7-87FF-1BBEAE74DCF3}"/>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70709" y="1751527"/>
            <a:ext cx="6005286" cy="4190968"/>
          </a:xfrm>
        </p:spPr>
      </p:pic>
      <p:sp>
        <p:nvSpPr>
          <p:cNvPr id="10" name="TextBox 9">
            <a:extLst>
              <a:ext uri="{FF2B5EF4-FFF2-40B4-BE49-F238E27FC236}">
                <a16:creationId xmlns:a16="http://schemas.microsoft.com/office/drawing/2014/main" id="{8AE6549A-F12A-DA55-6AB3-A438E3B8FCD1}"/>
              </a:ext>
            </a:extLst>
          </p:cNvPr>
          <p:cNvSpPr txBox="1"/>
          <p:nvPr/>
        </p:nvSpPr>
        <p:spPr>
          <a:xfrm>
            <a:off x="7710859" y="1751527"/>
            <a:ext cx="3235815" cy="2862322"/>
          </a:xfrm>
          <a:prstGeom prst="rect">
            <a:avLst/>
          </a:prstGeom>
          <a:noFill/>
        </p:spPr>
        <p:txBody>
          <a:bodyPr wrap="square" rtlCol="0">
            <a:spAutoFit/>
          </a:bodyPr>
          <a:lstStyle/>
          <a:p>
            <a:r>
              <a:rPr lang="en-US" b="1" u="sng" dirty="0"/>
              <a:t>Carbohydrates;</a:t>
            </a:r>
          </a:p>
          <a:p>
            <a:pPr marL="342900" indent="-342900">
              <a:buAutoNum type="arabicParenR"/>
            </a:pPr>
            <a:r>
              <a:rPr lang="en-US" dirty="0"/>
              <a:t>Complex</a:t>
            </a:r>
          </a:p>
          <a:p>
            <a:pPr marL="800100" lvl="1" indent="-342900">
              <a:buAutoNum type="arabicParenR"/>
            </a:pPr>
            <a:r>
              <a:rPr lang="en-US" dirty="0"/>
              <a:t>Oligosaccharides</a:t>
            </a:r>
          </a:p>
          <a:p>
            <a:pPr marL="800100" lvl="1" indent="-342900">
              <a:buAutoNum type="arabicParenR"/>
            </a:pPr>
            <a:r>
              <a:rPr lang="en-US" dirty="0" err="1"/>
              <a:t>Polyscharrides</a:t>
            </a:r>
            <a:endParaRPr lang="en-US" dirty="0"/>
          </a:p>
          <a:p>
            <a:pPr marL="342900" indent="-342900">
              <a:buAutoNum type="arabicParenR"/>
            </a:pPr>
            <a:endParaRPr lang="en-US" dirty="0"/>
          </a:p>
          <a:p>
            <a:pPr marL="342900" indent="-342900">
              <a:buAutoNum type="arabicParenR"/>
            </a:pPr>
            <a:r>
              <a:rPr lang="en-US" dirty="0"/>
              <a:t>Simple</a:t>
            </a:r>
          </a:p>
          <a:p>
            <a:pPr marL="800100" lvl="1" indent="-342900">
              <a:buAutoNum type="arabicParenR"/>
            </a:pPr>
            <a:r>
              <a:rPr lang="en-US" dirty="0"/>
              <a:t>Monosaccharides</a:t>
            </a:r>
          </a:p>
          <a:p>
            <a:pPr marL="800100" lvl="1" indent="-342900">
              <a:buAutoNum type="arabicParenR"/>
            </a:pPr>
            <a:r>
              <a:rPr lang="en-US" dirty="0"/>
              <a:t>Disaccharides</a:t>
            </a:r>
          </a:p>
          <a:p>
            <a:pPr marL="800100" lvl="1" indent="-342900">
              <a:buAutoNum type="arabicParenR"/>
            </a:pPr>
            <a:endParaRPr lang="en-US" dirty="0"/>
          </a:p>
          <a:p>
            <a:pPr marL="800100" lvl="1" indent="-342900">
              <a:buAutoNum type="arabicParenR"/>
            </a:pPr>
            <a:endParaRPr lang="en-US" dirty="0"/>
          </a:p>
        </p:txBody>
      </p:sp>
    </p:spTree>
    <p:extLst>
      <p:ext uri="{BB962C8B-B14F-4D97-AF65-F5344CB8AC3E}">
        <p14:creationId xmlns:p14="http://schemas.microsoft.com/office/powerpoint/2010/main" val="903412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52693-F205-9FA0-FA5F-FEEB23DA3AF1}"/>
              </a:ext>
            </a:extLst>
          </p:cNvPr>
          <p:cNvSpPr>
            <a:spLocks noGrp="1"/>
          </p:cNvSpPr>
          <p:nvPr>
            <p:ph idx="1"/>
          </p:nvPr>
        </p:nvSpPr>
        <p:spPr>
          <a:xfrm>
            <a:off x="1066800" y="2142308"/>
            <a:ext cx="10058400" cy="4715692"/>
          </a:xfrm>
        </p:spPr>
        <p:txBody>
          <a:bodyPr>
            <a:normAutofit/>
          </a:bodyPr>
          <a:lstStyle/>
          <a:p>
            <a:r>
              <a:rPr lang="en-US" dirty="0"/>
              <a:t>1) VITAMINS: </a:t>
            </a:r>
            <a:r>
              <a:rPr lang="en-US" b="0" i="0" dirty="0">
                <a:solidFill>
                  <a:srgbClr val="1F1F1F"/>
                </a:solidFill>
                <a:effectLst/>
                <a:latin typeface="Google Sans"/>
              </a:rPr>
              <a:t>Vitamins are </a:t>
            </a:r>
            <a:r>
              <a:rPr lang="en-US" b="0" i="0" dirty="0">
                <a:solidFill>
                  <a:srgbClr val="000000"/>
                </a:solidFill>
                <a:effectLst/>
                <a:latin typeface="Google Sans"/>
              </a:rPr>
              <a:t>substances that your body needs to grow and develop normally</a:t>
            </a:r>
            <a:r>
              <a:rPr lang="en-US" b="0" i="0" dirty="0">
                <a:solidFill>
                  <a:srgbClr val="1F1F1F"/>
                </a:solidFill>
                <a:effectLst/>
                <a:latin typeface="Google Sans"/>
              </a:rPr>
              <a:t>. There are 13 vitamins your body needs. They are: Vitamin A. B vitamins (thiamine, riboflavin, niacin, pantothenic acid, biotin, vitamin B-6, vitamin B-12 and folate)</a:t>
            </a:r>
            <a:endParaRPr lang="en-US" dirty="0"/>
          </a:p>
          <a:p>
            <a:endParaRPr lang="en-US" dirty="0"/>
          </a:p>
          <a:p>
            <a:endParaRPr lang="en-US" dirty="0"/>
          </a:p>
          <a:p>
            <a:pPr algn="l" fontAlgn="ctr">
              <a:spcAft>
                <a:spcPts val="750"/>
              </a:spcAft>
            </a:pPr>
            <a:r>
              <a:rPr lang="en-US" dirty="0"/>
              <a:t>2) MINERALS: </a:t>
            </a:r>
            <a:r>
              <a:rPr lang="en-US" b="0" i="0" dirty="0">
                <a:solidFill>
                  <a:srgbClr val="001D35"/>
                </a:solidFill>
                <a:effectLst/>
                <a:latin typeface="Google Sans"/>
              </a:rPr>
              <a:t>Minerals are naturally occurring, inorganic solids with a specific chemical composition and crystal structure that are the building blocks of rocks. They are used in a wide range of applications, from construction and electronics to jewelry, and are also essential nutrients for the human body, supporting functions like bone health, muscle contraction, and nerve transmission.  </a:t>
            </a:r>
            <a:endParaRPr lang="en-US" b="0" i="0" dirty="0">
              <a:solidFill>
                <a:srgbClr val="1C419A"/>
              </a:solidFill>
              <a:effectLst/>
              <a:latin typeface="Google Sans"/>
            </a:endParaRPr>
          </a:p>
          <a:p>
            <a:pPr algn="l"/>
            <a:br>
              <a:rPr lang="en-US" b="0" i="0" dirty="0">
                <a:solidFill>
                  <a:srgbClr val="001D35"/>
                </a:solidFill>
                <a:effectLst/>
                <a:latin typeface="Google Sans"/>
              </a:rPr>
            </a:br>
            <a:endParaRPr lang="en-US" b="0" i="0" dirty="0">
              <a:solidFill>
                <a:srgbClr val="001D35"/>
              </a:solidFill>
              <a:effectLst/>
              <a:latin typeface="Google Sans"/>
            </a:endParaRPr>
          </a:p>
          <a:p>
            <a:endParaRPr lang="en-US" dirty="0"/>
          </a:p>
        </p:txBody>
      </p:sp>
      <p:sp>
        <p:nvSpPr>
          <p:cNvPr id="3" name="Title 2">
            <a:extLst>
              <a:ext uri="{FF2B5EF4-FFF2-40B4-BE49-F238E27FC236}">
                <a16:creationId xmlns:a16="http://schemas.microsoft.com/office/drawing/2014/main" id="{C73C9B66-DF03-6B75-B31E-12DDC5B175A7}"/>
              </a:ext>
            </a:extLst>
          </p:cNvPr>
          <p:cNvSpPr>
            <a:spLocks noGrp="1"/>
          </p:cNvSpPr>
          <p:nvPr>
            <p:ph type="title"/>
          </p:nvPr>
        </p:nvSpPr>
        <p:spPr/>
        <p:txBody>
          <a:bodyPr>
            <a:normAutofit/>
          </a:bodyPr>
          <a:lstStyle/>
          <a:p>
            <a:r>
              <a:rPr lang="en-US" sz="4000" b="1" u="sng" dirty="0"/>
              <a:t>Micronutrients</a:t>
            </a:r>
          </a:p>
        </p:txBody>
      </p:sp>
    </p:spTree>
    <p:extLst>
      <p:ext uri="{BB962C8B-B14F-4D97-AF65-F5344CB8AC3E}">
        <p14:creationId xmlns:p14="http://schemas.microsoft.com/office/powerpoint/2010/main" val="84850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9CBD87-C04C-1450-6419-7E74F3F2B05C}"/>
              </a:ext>
              <a:ext uri="{C183D7F6-B498-43B3-948B-1728B52AA6E4}">
                <adec:decorative xmlns:adec="http://schemas.microsoft.com/office/drawing/2017/decorative" val="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739470" y="823472"/>
            <a:ext cx="5704976" cy="5307926"/>
          </a:xfrm>
        </p:spPr>
      </p:pic>
      <p:sp>
        <p:nvSpPr>
          <p:cNvPr id="3" name="Title 2">
            <a:extLst>
              <a:ext uri="{FF2B5EF4-FFF2-40B4-BE49-F238E27FC236}">
                <a16:creationId xmlns:a16="http://schemas.microsoft.com/office/drawing/2014/main" id="{45EA7B4F-3B90-7BFD-A208-3A1CECA5ADB2}"/>
              </a:ext>
            </a:extLst>
          </p:cNvPr>
          <p:cNvSpPr>
            <a:spLocks noGrp="1"/>
          </p:cNvSpPr>
          <p:nvPr>
            <p:ph type="title"/>
          </p:nvPr>
        </p:nvSpPr>
        <p:spPr/>
        <p:txBody>
          <a:bodyPr>
            <a:normAutofit/>
          </a:bodyPr>
          <a:lstStyle/>
          <a:p>
            <a:r>
              <a:rPr lang="en-US" sz="4000" b="1" u="sng" dirty="0"/>
              <a:t>Vitamins</a:t>
            </a:r>
          </a:p>
        </p:txBody>
      </p:sp>
    </p:spTree>
    <p:extLst>
      <p:ext uri="{BB962C8B-B14F-4D97-AF65-F5344CB8AC3E}">
        <p14:creationId xmlns:p14="http://schemas.microsoft.com/office/powerpoint/2010/main" val="2691719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0BC3-AF92-CA8D-2C61-37B617F2F884}"/>
              </a:ext>
            </a:extLst>
          </p:cNvPr>
          <p:cNvSpPr>
            <a:spLocks noGrp="1"/>
          </p:cNvSpPr>
          <p:nvPr>
            <p:ph type="ctrTitle"/>
          </p:nvPr>
        </p:nvSpPr>
        <p:spPr>
          <a:xfrm>
            <a:off x="822960" y="863455"/>
            <a:ext cx="6191794" cy="1879745"/>
          </a:xfrm>
        </p:spPr>
        <p:txBody>
          <a:bodyPr>
            <a:normAutofit/>
          </a:bodyPr>
          <a:lstStyle/>
          <a:p>
            <a:r>
              <a:rPr lang="en-US" sz="2800" b="1" u="sng" dirty="0"/>
              <a:t>Vitamins cont.</a:t>
            </a:r>
          </a:p>
        </p:txBody>
      </p:sp>
      <p:sp>
        <p:nvSpPr>
          <p:cNvPr id="3" name="Subtitle 2">
            <a:extLst>
              <a:ext uri="{FF2B5EF4-FFF2-40B4-BE49-F238E27FC236}">
                <a16:creationId xmlns:a16="http://schemas.microsoft.com/office/drawing/2014/main" id="{6A508487-9229-3D6B-6182-09E0BF04D59E}"/>
              </a:ext>
            </a:extLst>
          </p:cNvPr>
          <p:cNvSpPr>
            <a:spLocks noGrp="1"/>
          </p:cNvSpPr>
          <p:nvPr>
            <p:ph type="subTitle" idx="1"/>
          </p:nvPr>
        </p:nvSpPr>
        <p:spPr>
          <a:xfrm>
            <a:off x="730490" y="2984861"/>
            <a:ext cx="3540034" cy="2723607"/>
          </a:xfrm>
        </p:spPr>
        <p:txBody>
          <a:bodyPr>
            <a:normAutofit fontScale="92500"/>
          </a:bodyPr>
          <a:lstStyle/>
          <a:p>
            <a:r>
              <a:rPr lang="en-US" dirty="0"/>
              <a:t>BENEFITS, </a:t>
            </a:r>
          </a:p>
          <a:p>
            <a:r>
              <a:rPr lang="en-US" dirty="0"/>
              <a:t>Deficiencies &amp; </a:t>
            </a:r>
          </a:p>
          <a:p>
            <a:r>
              <a:rPr lang="en-US" dirty="0"/>
              <a:t>Daily</a:t>
            </a:r>
          </a:p>
          <a:p>
            <a:r>
              <a:rPr lang="en-US" dirty="0"/>
              <a:t>recommendations</a:t>
            </a:r>
          </a:p>
          <a:p>
            <a:r>
              <a:rPr lang="en-US" dirty="0"/>
              <a:t> </a:t>
            </a:r>
          </a:p>
          <a:p>
            <a:endParaRPr lang="en-US" dirty="0"/>
          </a:p>
        </p:txBody>
      </p:sp>
      <p:pic>
        <p:nvPicPr>
          <p:cNvPr id="5" name="Picture 4">
            <a:extLst>
              <a:ext uri="{FF2B5EF4-FFF2-40B4-BE49-F238E27FC236}">
                <a16:creationId xmlns:a16="http://schemas.microsoft.com/office/drawing/2014/main" id="{A3364AF0-766B-9B1F-2EB9-BACEAAE7C7C0}"/>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70524" y="399628"/>
            <a:ext cx="7772400" cy="6058743"/>
          </a:xfrm>
          <a:prstGeom prst="rect">
            <a:avLst/>
          </a:prstGeom>
        </p:spPr>
      </p:pic>
    </p:spTree>
    <p:extLst>
      <p:ext uri="{BB962C8B-B14F-4D97-AF65-F5344CB8AC3E}">
        <p14:creationId xmlns:p14="http://schemas.microsoft.com/office/powerpoint/2010/main" val="3902189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A43C-8075-8C1C-CE6F-FD91C827E863}"/>
              </a:ext>
            </a:extLst>
          </p:cNvPr>
          <p:cNvSpPr>
            <a:spLocks noGrp="1"/>
          </p:cNvSpPr>
          <p:nvPr>
            <p:ph type="title"/>
          </p:nvPr>
        </p:nvSpPr>
        <p:spPr>
          <a:xfrm>
            <a:off x="-605972" y="2991514"/>
            <a:ext cx="5460992" cy="587584"/>
          </a:xfrm>
        </p:spPr>
        <p:txBody>
          <a:bodyPr/>
          <a:lstStyle/>
          <a:p>
            <a:r>
              <a:rPr lang="en-US" dirty="0"/>
              <a:t>minerals</a:t>
            </a:r>
          </a:p>
        </p:txBody>
      </p:sp>
      <p:pic>
        <p:nvPicPr>
          <p:cNvPr id="5" name="Content Placeholder 4">
            <a:extLst>
              <a:ext uri="{FF2B5EF4-FFF2-40B4-BE49-F238E27FC236}">
                <a16:creationId xmlns:a16="http://schemas.microsoft.com/office/drawing/2014/main" id="{CDCE18B2-B1B0-5E37-ED55-C8D501D8F3C3}"/>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223760" y="1078524"/>
            <a:ext cx="4062549" cy="4700949"/>
          </a:xfrm>
        </p:spPr>
      </p:pic>
    </p:spTree>
    <p:extLst>
      <p:ext uri="{BB962C8B-B14F-4D97-AF65-F5344CB8AC3E}">
        <p14:creationId xmlns:p14="http://schemas.microsoft.com/office/powerpoint/2010/main" val="2821162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19F3-2983-C074-FEC8-D05AF5408897}"/>
              </a:ext>
            </a:extLst>
          </p:cNvPr>
          <p:cNvSpPr>
            <a:spLocks noGrp="1"/>
          </p:cNvSpPr>
          <p:nvPr>
            <p:ph type="title"/>
          </p:nvPr>
        </p:nvSpPr>
        <p:spPr/>
        <p:txBody>
          <a:bodyPr/>
          <a:lstStyle/>
          <a:p>
            <a:r>
              <a:rPr lang="en-US" dirty="0"/>
              <a:t>FUEL YOUR BRAIN WITH NUTRIENTS</a:t>
            </a:r>
          </a:p>
        </p:txBody>
      </p:sp>
      <p:sp>
        <p:nvSpPr>
          <p:cNvPr id="3" name="Content Placeholder 2">
            <a:extLst>
              <a:ext uri="{FF2B5EF4-FFF2-40B4-BE49-F238E27FC236}">
                <a16:creationId xmlns:a16="http://schemas.microsoft.com/office/drawing/2014/main" id="{F9223056-5462-D8E7-D332-772C1E44F6C8}"/>
              </a:ext>
            </a:extLst>
          </p:cNvPr>
          <p:cNvSpPr>
            <a:spLocks noGrp="1"/>
          </p:cNvSpPr>
          <p:nvPr>
            <p:ph sz="half" idx="2"/>
          </p:nvPr>
        </p:nvSpPr>
        <p:spPr/>
        <p:txBody>
          <a:bodyPr/>
          <a:lstStyle/>
          <a:p>
            <a:r>
              <a:rPr lang="en-US" dirty="0"/>
              <a:t>Glucose is the </a:t>
            </a:r>
            <a:r>
              <a:rPr lang="en-US" b="1" dirty="0"/>
              <a:t>MAIN FUEL SOURCE </a:t>
            </a:r>
            <a:r>
              <a:rPr lang="en-US" dirty="0"/>
              <a:t>for your brain</a:t>
            </a:r>
          </a:p>
          <a:p>
            <a:r>
              <a:rPr lang="en-US" dirty="0"/>
              <a:t>Simple sugar derived from carbohydrates that you eat. </a:t>
            </a:r>
          </a:p>
          <a:p>
            <a:r>
              <a:rPr lang="en-US" dirty="0"/>
              <a:t>Your brain requires a steady supply of glucose from the blood stream, because your brain cannot store it.</a:t>
            </a:r>
          </a:p>
          <a:p>
            <a:r>
              <a:rPr lang="en-US" dirty="0"/>
              <a:t>Under certain conditions, such as fasting, the brain can switch to KETONES as an alternative fuel. </a:t>
            </a:r>
          </a:p>
          <a:p>
            <a:r>
              <a:rPr lang="en-US" dirty="0"/>
              <a:t>Complex carbs, like whole grains, are broken down into glucose</a:t>
            </a:r>
          </a:p>
          <a:p>
            <a:r>
              <a:rPr lang="en-US" dirty="0"/>
              <a:t>The brain is a very energy-intensive organ, using about 20-25% of the body’s total glucose supply, even at rest. </a:t>
            </a:r>
          </a:p>
          <a:p>
            <a:pPr marL="0" indent="0">
              <a:buNone/>
            </a:pPr>
            <a:endParaRPr lang="en-US" dirty="0"/>
          </a:p>
          <a:p>
            <a:endParaRPr lang="en-US" dirty="0"/>
          </a:p>
          <a:p>
            <a:endParaRPr lang="en-US" dirty="0"/>
          </a:p>
        </p:txBody>
      </p:sp>
      <p:pic>
        <p:nvPicPr>
          <p:cNvPr id="6" name="Content Placeholder 5">
            <a:extLst>
              <a:ext uri="{FF2B5EF4-FFF2-40B4-BE49-F238E27FC236}">
                <a16:creationId xmlns:a16="http://schemas.microsoft.com/office/drawing/2014/main" id="{EF0F362A-7A9B-2AB5-0E87-FF304ABBB185}"/>
              </a:ext>
              <a:ext uri="{C183D7F6-B498-43B3-948B-1728B52AA6E4}">
                <adec:decorative xmlns:adec="http://schemas.microsoft.com/office/drawing/2017/decorative" val="1"/>
              </a:ext>
            </a:extLst>
          </p:cNvPr>
          <p:cNvPicPr>
            <a:picLocks noGrp="1" noChangeAspect="1"/>
          </p:cNvPicPr>
          <p:nvPr>
            <p:ph sz="half" idx="14"/>
          </p:nvPr>
        </p:nvPicPr>
        <p:blipFill>
          <a:blip r:embed="rId2">
            <a:extLst>
              <a:ext uri="{837473B0-CC2E-450A-ABE3-18F120FF3D39}">
                <a1611:picAttrSrcUrl xmlns:a1611="http://schemas.microsoft.com/office/drawing/2016/11/main" r:id="rId3"/>
              </a:ext>
            </a:extLst>
          </a:blip>
          <a:stretch>
            <a:fillRect/>
          </a:stretch>
        </p:blipFill>
        <p:spPr>
          <a:xfrm>
            <a:off x="1036320" y="2286000"/>
            <a:ext cx="4201397" cy="2991395"/>
          </a:xfrm>
        </p:spPr>
      </p:pic>
    </p:spTree>
    <p:extLst>
      <p:ext uri="{BB962C8B-B14F-4D97-AF65-F5344CB8AC3E}">
        <p14:creationId xmlns:p14="http://schemas.microsoft.com/office/powerpoint/2010/main" val="154152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7811-A19A-5FF1-2860-5720613EE460}"/>
              </a:ext>
            </a:extLst>
          </p:cNvPr>
          <p:cNvSpPr>
            <a:spLocks noGrp="1"/>
          </p:cNvSpPr>
          <p:nvPr>
            <p:ph type="title"/>
          </p:nvPr>
        </p:nvSpPr>
        <p:spPr/>
        <p:txBody>
          <a:bodyPr>
            <a:normAutofit fontScale="90000"/>
          </a:bodyPr>
          <a:lstStyle/>
          <a:p>
            <a:r>
              <a:rPr lang="en-US" dirty="0"/>
              <a:t>OTHER NUTRIENTS YOUR BRAIN NEEDS</a:t>
            </a:r>
          </a:p>
        </p:txBody>
      </p:sp>
      <p:sp>
        <p:nvSpPr>
          <p:cNvPr id="3" name="Content Placeholder 2">
            <a:extLst>
              <a:ext uri="{FF2B5EF4-FFF2-40B4-BE49-F238E27FC236}">
                <a16:creationId xmlns:a16="http://schemas.microsoft.com/office/drawing/2014/main" id="{4A3A5E7F-024C-38F2-C1E1-1459BA515F1D}"/>
              </a:ext>
            </a:extLst>
          </p:cNvPr>
          <p:cNvSpPr>
            <a:spLocks noGrp="1"/>
          </p:cNvSpPr>
          <p:nvPr>
            <p:ph sz="half" idx="2"/>
          </p:nvPr>
        </p:nvSpPr>
        <p:spPr/>
        <p:txBody>
          <a:bodyPr>
            <a:normAutofit fontScale="77500" lnSpcReduction="20000"/>
          </a:bodyPr>
          <a:lstStyle/>
          <a:p>
            <a:r>
              <a:rPr lang="en-US" b="1" u="sng" dirty="0"/>
              <a:t>OMEGA-3 FATTY ACIDS</a:t>
            </a:r>
            <a:r>
              <a:rPr lang="en-US" b="1" dirty="0"/>
              <a:t>: </a:t>
            </a:r>
            <a:r>
              <a:rPr lang="en-US" dirty="0"/>
              <a:t>Found in fatty fish, walnuts and flaxseeds. These are critical for brain cell structure and support memory and learning. </a:t>
            </a:r>
            <a:endParaRPr lang="en-US" b="1" dirty="0"/>
          </a:p>
          <a:p>
            <a:r>
              <a:rPr lang="en-US" b="1" u="sng" dirty="0"/>
              <a:t>B VITAMINS</a:t>
            </a:r>
            <a:r>
              <a:rPr lang="en-US" b="1" dirty="0"/>
              <a:t>: </a:t>
            </a:r>
            <a:r>
              <a:rPr lang="en-US" dirty="0"/>
              <a:t>Essential for energy production and synthesizing neurotransmitters. B vitamins (B6, B12 and folate) may help prevent cognitive decline and improve mood. Good sources include leafy greens, eggs, lean meats, and whole grains. </a:t>
            </a:r>
            <a:endParaRPr lang="en-US" b="1" dirty="0"/>
          </a:p>
          <a:p>
            <a:r>
              <a:rPr lang="en-US" b="1" u="sng" dirty="0"/>
              <a:t>ANTIOXIDANTS</a:t>
            </a:r>
            <a:r>
              <a:rPr lang="en-US" b="1" dirty="0"/>
              <a:t>: </a:t>
            </a:r>
            <a:r>
              <a:rPr lang="en-US" dirty="0"/>
              <a:t>Vitamins C and E, along with other compounds found in fruits and vegetables, like berries, help protect the brain from damage caused by oxidative stress. </a:t>
            </a:r>
            <a:endParaRPr lang="en-US" b="1" dirty="0"/>
          </a:p>
          <a:p>
            <a:r>
              <a:rPr lang="en-US" b="1" u="sng" dirty="0"/>
              <a:t>PROTEIN:</a:t>
            </a:r>
            <a:r>
              <a:rPr lang="en-US" dirty="0"/>
              <a:t> The building blocks for neurotransmitters that affect mood, focus and cognitive abilities. </a:t>
            </a:r>
            <a:endParaRPr lang="en-US" b="1" u="sng" dirty="0"/>
          </a:p>
          <a:p>
            <a:r>
              <a:rPr lang="en-US" b="1" u="sng" dirty="0"/>
              <a:t>MINERALS:</a:t>
            </a:r>
            <a:r>
              <a:rPr lang="en-US" dirty="0"/>
              <a:t> Zinc is important for nerve signaling. Iron is vital for many brain functions. Magnesium helps regulate neurotransmitter release. </a:t>
            </a:r>
          </a:p>
          <a:p>
            <a:r>
              <a:rPr lang="en-US" b="1" u="sng" dirty="0"/>
              <a:t>VITAMIN D:</a:t>
            </a:r>
            <a:r>
              <a:rPr lang="en-US" dirty="0"/>
              <a:t> Helps brain produce mood stabilizing neurotransmitters. </a:t>
            </a:r>
            <a:endParaRPr lang="en-US" b="1" u="sng" dirty="0"/>
          </a:p>
          <a:p>
            <a:r>
              <a:rPr lang="en-US" b="1" u="sng" dirty="0"/>
              <a:t>WATER:</a:t>
            </a:r>
            <a:r>
              <a:rPr lang="en-US" dirty="0"/>
              <a:t> Dehydration can lead to fatigue, brain fog and difficulty concentrating, so staying hydrated is crucial for cognitive function.</a:t>
            </a:r>
          </a:p>
          <a:p>
            <a:endParaRPr lang="en-US" b="1" u="sng" dirty="0"/>
          </a:p>
        </p:txBody>
      </p:sp>
      <p:pic>
        <p:nvPicPr>
          <p:cNvPr id="6" name="Content Placeholder 5">
            <a:extLst>
              <a:ext uri="{FF2B5EF4-FFF2-40B4-BE49-F238E27FC236}">
                <a16:creationId xmlns:a16="http://schemas.microsoft.com/office/drawing/2014/main" id="{A95A55BB-FC34-0C1E-82F4-0DB1E90A66F0}"/>
              </a:ext>
              <a:ext uri="{C183D7F6-B498-43B3-948B-1728B52AA6E4}">
                <adec:decorative xmlns:adec="http://schemas.microsoft.com/office/drawing/2017/decorative" val="1"/>
              </a:ext>
            </a:extLst>
          </p:cNvPr>
          <p:cNvPicPr>
            <a:picLocks noGrp="1" noChangeAspect="1"/>
          </p:cNvPicPr>
          <p:nvPr>
            <p:ph sz="half" idx="14"/>
          </p:nvPr>
        </p:nvPicPr>
        <p:blipFill>
          <a:blip r:embed="rId2">
            <a:extLst>
              <a:ext uri="{96DAC541-7B7A-43D3-8B79-37D633B846F1}">
                <asvg:svgBlip xmlns:asvg="http://schemas.microsoft.com/office/drawing/2016/SVG/main" r:embed="rId3"/>
              </a:ext>
            </a:extLst>
          </a:blip>
          <a:stretch>
            <a:fillRect/>
          </a:stretch>
        </p:blipFill>
        <p:spPr>
          <a:xfrm>
            <a:off x="1645534" y="2286000"/>
            <a:ext cx="3001501" cy="3001501"/>
          </a:xfrm>
        </p:spPr>
      </p:pic>
    </p:spTree>
    <p:extLst>
      <p:ext uri="{BB962C8B-B14F-4D97-AF65-F5344CB8AC3E}">
        <p14:creationId xmlns:p14="http://schemas.microsoft.com/office/powerpoint/2010/main" val="27644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91F52C-47D7-432A-87D0-D88597D07D07}"/>
              </a:ext>
            </a:extLst>
          </p:cNvPr>
          <p:cNvSpPr>
            <a:spLocks noGrp="1"/>
          </p:cNvSpPr>
          <p:nvPr>
            <p:ph type="title"/>
          </p:nvPr>
        </p:nvSpPr>
        <p:spPr>
          <a:xfrm>
            <a:off x="1097280" y="942871"/>
            <a:ext cx="10058400" cy="1289304"/>
          </a:xfrm>
        </p:spPr>
        <p:txBody>
          <a:bodyPr/>
          <a:lstStyle/>
          <a:p>
            <a:r>
              <a:rPr lang="en-US" dirty="0"/>
              <a:t>Introduction</a:t>
            </a:r>
          </a:p>
        </p:txBody>
      </p:sp>
      <p:sp>
        <p:nvSpPr>
          <p:cNvPr id="2" name="Content Placeholder 1">
            <a:extLst>
              <a:ext uri="{FF2B5EF4-FFF2-40B4-BE49-F238E27FC236}">
                <a16:creationId xmlns:a16="http://schemas.microsoft.com/office/drawing/2014/main" id="{1517D772-EB16-4FBD-9504-365672A1530A}"/>
              </a:ext>
            </a:extLst>
          </p:cNvPr>
          <p:cNvSpPr>
            <a:spLocks noGrp="1"/>
          </p:cNvSpPr>
          <p:nvPr>
            <p:ph idx="1"/>
          </p:nvPr>
        </p:nvSpPr>
        <p:spPr/>
        <p:txBody>
          <a:bodyPr>
            <a:normAutofit/>
          </a:bodyPr>
          <a:lstStyle/>
          <a:p>
            <a:pPr>
              <a:lnSpc>
                <a:spcPts val="2000"/>
              </a:lnSpc>
            </a:pPr>
            <a:r>
              <a:rPr lang="en-US" sz="1600" dirty="0"/>
              <a:t>Welcome to Nutrition &amp; Wellness.   </a:t>
            </a:r>
          </a:p>
          <a:p>
            <a:pPr>
              <a:lnSpc>
                <a:spcPts val="2000"/>
              </a:lnSpc>
            </a:pPr>
            <a:r>
              <a:rPr lang="en-US" sz="1600" dirty="0"/>
              <a:t>What we will cover: </a:t>
            </a:r>
          </a:p>
          <a:p>
            <a:pPr lvl="1">
              <a:lnSpc>
                <a:spcPts val="2000"/>
              </a:lnSpc>
              <a:buFont typeface="Arial" panose="020B0604020202020204" pitchFamily="34" charset="0"/>
              <a:buChar char="•"/>
            </a:pPr>
            <a:r>
              <a:rPr lang="en-US" sz="1600" b="1" dirty="0"/>
              <a:t>FOOD GROUPS</a:t>
            </a:r>
            <a:r>
              <a:rPr lang="en-US" sz="1600" dirty="0"/>
              <a:t>: Food science divides food into categories; macronutrients and micronutrients.</a:t>
            </a:r>
          </a:p>
          <a:p>
            <a:pPr lvl="1">
              <a:lnSpc>
                <a:spcPts val="2000"/>
              </a:lnSpc>
              <a:buFont typeface="Arial" panose="020B0604020202020204" pitchFamily="34" charset="0"/>
              <a:buChar char="•"/>
            </a:pPr>
            <a:r>
              <a:rPr lang="en-US" sz="1600" b="1" dirty="0"/>
              <a:t>BRAIN FUEL: </a:t>
            </a:r>
            <a:r>
              <a:rPr lang="en-US" sz="1600" dirty="0"/>
              <a:t>What does your brain need to function properly.</a:t>
            </a:r>
            <a:endParaRPr lang="en-US" sz="1600" b="1" dirty="0"/>
          </a:p>
          <a:p>
            <a:pPr lvl="1">
              <a:lnSpc>
                <a:spcPts val="2000"/>
              </a:lnSpc>
              <a:buFont typeface="Arial" panose="020B0604020202020204" pitchFamily="34" charset="0"/>
              <a:buChar char="•"/>
            </a:pPr>
            <a:r>
              <a:rPr lang="en-US" sz="1600" b="1" dirty="0"/>
              <a:t>HOW TO READ LABELS</a:t>
            </a:r>
            <a:r>
              <a:rPr lang="en-US" sz="1600" dirty="0"/>
              <a:t>: Reading about calories, nutrients, serving sides and daily percentages.</a:t>
            </a:r>
          </a:p>
          <a:p>
            <a:pPr lvl="1">
              <a:lnSpc>
                <a:spcPts val="2000"/>
              </a:lnSpc>
              <a:buFont typeface="Arial" panose="020B0604020202020204" pitchFamily="34" charset="0"/>
              <a:buChar char="•"/>
            </a:pPr>
            <a:r>
              <a:rPr lang="en-US" sz="1600" b="1" dirty="0"/>
              <a:t>HOW MUCH SUGAR IS TOO MUCH?</a:t>
            </a:r>
            <a:r>
              <a:rPr lang="en-US" sz="1600" dirty="0"/>
              <a:t>: Recommended daily limits and looking for “added sugars”. </a:t>
            </a:r>
          </a:p>
          <a:p>
            <a:pPr lvl="1">
              <a:lnSpc>
                <a:spcPts val="2000"/>
              </a:lnSpc>
              <a:buFont typeface="Arial" panose="020B0604020202020204" pitchFamily="34" charset="0"/>
              <a:buChar char="•"/>
            </a:pPr>
            <a:r>
              <a:rPr lang="en-US" sz="1600" b="1" dirty="0"/>
              <a:t>EXERCISE;  </a:t>
            </a:r>
            <a:r>
              <a:rPr lang="en-US" sz="1600" dirty="0"/>
              <a:t>Just move your body, choose an activity that you prefer. </a:t>
            </a:r>
            <a:endParaRPr lang="en-US" sz="1600" b="1" dirty="0"/>
          </a:p>
          <a:p>
            <a:pPr lvl="1">
              <a:lnSpc>
                <a:spcPts val="2000"/>
              </a:lnSpc>
              <a:buFont typeface="Arial" panose="020B0604020202020204" pitchFamily="34" charset="0"/>
              <a:buChar char="•"/>
            </a:pPr>
            <a:r>
              <a:rPr lang="en-US" sz="1600" b="1" dirty="0"/>
              <a:t>WATER; </a:t>
            </a:r>
            <a:r>
              <a:rPr lang="en-US" sz="1600" dirty="0"/>
              <a:t>How much to drink.</a:t>
            </a:r>
            <a:endParaRPr lang="en-US" sz="1600" b="1" dirty="0"/>
          </a:p>
          <a:p>
            <a:pPr lvl="1">
              <a:lnSpc>
                <a:spcPts val="2000"/>
              </a:lnSpc>
              <a:buFont typeface="Arial" panose="020B0604020202020204" pitchFamily="34" charset="0"/>
              <a:buChar char="•"/>
            </a:pPr>
            <a:r>
              <a:rPr lang="en-US" sz="1600" b="1" dirty="0"/>
              <a:t>HEALTH AT EVERY SIZE (HAES)  </a:t>
            </a:r>
            <a:r>
              <a:rPr lang="en-US" sz="1600" dirty="0"/>
              <a:t>Acceptance of all body sizes and shapes.</a:t>
            </a:r>
            <a:endParaRPr lang="en-US" sz="1600" b="1" dirty="0"/>
          </a:p>
          <a:p>
            <a:endParaRPr lang="en-US" dirty="0"/>
          </a:p>
        </p:txBody>
      </p:sp>
    </p:spTree>
    <p:extLst>
      <p:ext uri="{BB962C8B-B14F-4D97-AF65-F5344CB8AC3E}">
        <p14:creationId xmlns:p14="http://schemas.microsoft.com/office/powerpoint/2010/main" val="232378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E51183-D0D9-A74B-94F0-9EC0104A75F3}"/>
              </a:ext>
            </a:extLst>
          </p:cNvPr>
          <p:cNvSpPr>
            <a:spLocks noGrp="1"/>
          </p:cNvSpPr>
          <p:nvPr>
            <p:ph type="title"/>
          </p:nvPr>
        </p:nvSpPr>
        <p:spPr>
          <a:xfrm>
            <a:off x="991461" y="831286"/>
            <a:ext cx="5460992" cy="587584"/>
          </a:xfrm>
        </p:spPr>
        <p:txBody>
          <a:bodyPr/>
          <a:lstStyle/>
          <a:p>
            <a:pPr>
              <a:tabLst>
                <a:tab pos="3308350" algn="l"/>
              </a:tabLst>
            </a:pPr>
            <a:r>
              <a:rPr lang="en-US" dirty="0">
                <a:solidFill>
                  <a:schemeClr val="tx1">
                    <a:lumMod val="85000"/>
                    <a:lumOff val="15000"/>
                  </a:schemeClr>
                </a:solidFill>
              </a:rPr>
              <a:t>EAT THE RAINBOW</a:t>
            </a:r>
          </a:p>
        </p:txBody>
      </p:sp>
      <p:pic>
        <p:nvPicPr>
          <p:cNvPr id="3" name="Picture 2">
            <a:extLst>
              <a:ext uri="{FF2B5EF4-FFF2-40B4-BE49-F238E27FC236}">
                <a16:creationId xmlns:a16="http://schemas.microsoft.com/office/drawing/2014/main" id="{FE69A791-60A7-8844-D719-EA3C5C5B0647}"/>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61817" y="2177297"/>
            <a:ext cx="3998993" cy="3998993"/>
          </a:xfrm>
          <a:prstGeom prst="rect">
            <a:avLst/>
          </a:prstGeom>
        </p:spPr>
      </p:pic>
      <p:sp>
        <p:nvSpPr>
          <p:cNvPr id="6" name="TextBox 5">
            <a:extLst>
              <a:ext uri="{FF2B5EF4-FFF2-40B4-BE49-F238E27FC236}">
                <a16:creationId xmlns:a16="http://schemas.microsoft.com/office/drawing/2014/main" id="{7E634B44-9A1E-1D7E-DDDE-9ABB3D707BBF}"/>
              </a:ext>
            </a:extLst>
          </p:cNvPr>
          <p:cNvSpPr txBox="1"/>
          <p:nvPr/>
        </p:nvSpPr>
        <p:spPr>
          <a:xfrm>
            <a:off x="2844800" y="6769070"/>
            <a:ext cx="3607653" cy="230832"/>
          </a:xfrm>
          <a:prstGeom prst="rect">
            <a:avLst/>
          </a:prstGeom>
          <a:noFill/>
        </p:spPr>
        <p:txBody>
          <a:bodyPr wrap="square" rtlCol="0">
            <a:spAutoFit/>
          </a:bodyPr>
          <a:lstStyle/>
          <a:p>
            <a:r>
              <a:rPr lang="en-US" sz="900">
                <a:hlinkClick r:id="rId4" tooltip="https://www.flickr.com/photos/97513256@N06/9041948559/"/>
              </a:rPr>
              <a:t>This Photo</a:t>
            </a:r>
            <a:r>
              <a:rPr lang="en-US" sz="900"/>
              <a:t> by Unknown Author is licensed under </a:t>
            </a:r>
            <a:r>
              <a:rPr lang="en-US" sz="900">
                <a:hlinkClick r:id="rId5" tooltip="https://creativecommons.org/licenses/by/3.0/"/>
              </a:rPr>
              <a:t>CC BY</a:t>
            </a:r>
            <a:endParaRPr lang="en-US" sz="900"/>
          </a:p>
        </p:txBody>
      </p:sp>
      <p:pic>
        <p:nvPicPr>
          <p:cNvPr id="10" name="Content Placeholder 9">
            <a:extLst>
              <a:ext uri="{FF2B5EF4-FFF2-40B4-BE49-F238E27FC236}">
                <a16:creationId xmlns:a16="http://schemas.microsoft.com/office/drawing/2014/main" id="{D545A92A-1218-6974-DE61-E435812912A0}"/>
              </a:ext>
              <a:ext uri="{C183D7F6-B498-43B3-948B-1728B52AA6E4}">
                <adec:decorative xmlns:adec="http://schemas.microsoft.com/office/drawing/2017/decorative" val="1"/>
              </a:ext>
            </a:extLst>
          </p:cNvPr>
          <p:cNvPicPr>
            <a:picLocks noGrp="1" noChangeAspect="1"/>
          </p:cNvPicPr>
          <p:nvPr>
            <p:ph sz="half" idx="2"/>
          </p:nvPr>
        </p:nvPicPr>
        <p:blipFill>
          <a:blip r:embed="rId6">
            <a:extLst>
              <a:ext uri="{837473B0-CC2E-450A-ABE3-18F120FF3D39}">
                <a1611:picAttrSrcUrl xmlns:a1611="http://schemas.microsoft.com/office/drawing/2016/11/main" r:id="rId7"/>
              </a:ext>
            </a:extLst>
          </a:blip>
          <a:stretch>
            <a:fillRect/>
          </a:stretch>
        </p:blipFill>
        <p:spPr>
          <a:xfrm>
            <a:off x="1075656" y="1699754"/>
            <a:ext cx="5376797" cy="3998993"/>
          </a:xfrm>
        </p:spPr>
      </p:pic>
      <p:sp>
        <p:nvSpPr>
          <p:cNvPr id="11" name="TextBox 10">
            <a:extLst>
              <a:ext uri="{FF2B5EF4-FFF2-40B4-BE49-F238E27FC236}">
                <a16:creationId xmlns:a16="http://schemas.microsoft.com/office/drawing/2014/main" id="{ED78FA9A-D6FB-8BF0-7785-A54774C423F9}"/>
              </a:ext>
            </a:extLst>
          </p:cNvPr>
          <p:cNvSpPr txBox="1"/>
          <p:nvPr/>
        </p:nvSpPr>
        <p:spPr>
          <a:xfrm>
            <a:off x="7261817" y="945396"/>
            <a:ext cx="3998993" cy="1200329"/>
          </a:xfrm>
          <a:prstGeom prst="rect">
            <a:avLst/>
          </a:prstGeom>
          <a:noFill/>
        </p:spPr>
        <p:txBody>
          <a:bodyPr wrap="square" rtlCol="0">
            <a:spAutoFit/>
          </a:bodyPr>
          <a:lstStyle/>
          <a:p>
            <a:r>
              <a:rPr lang="en-US" dirty="0"/>
              <a:t>DIFFERENT COLORS SIGNIFY DIFFERENT NUTRIENTS.</a:t>
            </a:r>
          </a:p>
          <a:p>
            <a:r>
              <a:rPr lang="en-US" dirty="0"/>
              <a:t>Eat all of the colors to get all of your nutrients.</a:t>
            </a:r>
          </a:p>
        </p:txBody>
      </p:sp>
    </p:spTree>
    <p:extLst>
      <p:ext uri="{BB962C8B-B14F-4D97-AF65-F5344CB8AC3E}">
        <p14:creationId xmlns:p14="http://schemas.microsoft.com/office/powerpoint/2010/main" val="971976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FD93A7-549A-C313-5F50-A4C907675D78}"/>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21875" r="21875"/>
          <a:stretch>
            <a:fillRect/>
          </a:stretch>
        </p:blipFill>
        <p:spPr>
          <a:xfrm>
            <a:off x="1097279" y="1636389"/>
            <a:ext cx="2919413" cy="2919413"/>
          </a:xfrm>
        </p:spPr>
      </p:pic>
      <p:pic>
        <p:nvPicPr>
          <p:cNvPr id="13" name="Picture Placeholder 12">
            <a:extLst>
              <a:ext uri="{FF2B5EF4-FFF2-40B4-BE49-F238E27FC236}">
                <a16:creationId xmlns:a16="http://schemas.microsoft.com/office/drawing/2014/main" id="{DA58B3C1-63B5-B954-EC27-3A3AAA1718B2}"/>
              </a:ext>
              <a:ext uri="{C183D7F6-B498-43B3-948B-1728B52AA6E4}">
                <adec:decorative xmlns:adec="http://schemas.microsoft.com/office/drawing/2017/decorative" val="1"/>
              </a:ext>
            </a:extLst>
          </p:cNvPr>
          <p:cNvPicPr>
            <a:picLocks noGrp="1" noChangeAspect="1"/>
          </p:cNvPicPr>
          <p:nvPr>
            <p:ph type="pic" sz="quarter" idx="14"/>
          </p:nvPr>
        </p:nvPicPr>
        <p:blipFill>
          <a:blip r:embed="rId5">
            <a:extLst>
              <a:ext uri="{837473B0-CC2E-450A-ABE3-18F120FF3D39}">
                <a1611:picAttrSrcUrl xmlns:a1611="http://schemas.microsoft.com/office/drawing/2016/11/main" r:id="rId6"/>
              </a:ext>
            </a:extLst>
          </a:blip>
          <a:srcRect l="16650" r="16650"/>
          <a:stretch>
            <a:fillRect/>
          </a:stretch>
        </p:blipFill>
        <p:spPr>
          <a:xfrm>
            <a:off x="4666773" y="1636388"/>
            <a:ext cx="2919413" cy="2919413"/>
          </a:xfrm>
        </p:spPr>
      </p:pic>
      <p:pic>
        <p:nvPicPr>
          <p:cNvPr id="16" name="Picture Placeholder 15">
            <a:extLst>
              <a:ext uri="{FF2B5EF4-FFF2-40B4-BE49-F238E27FC236}">
                <a16:creationId xmlns:a16="http://schemas.microsoft.com/office/drawing/2014/main" id="{02CB8A07-FFFC-6A9A-2E18-7896A5D7CEA4}"/>
              </a:ext>
              <a:ext uri="{C183D7F6-B498-43B3-948B-1728B52AA6E4}">
                <adec:decorative xmlns:adec="http://schemas.microsoft.com/office/drawing/2017/decorative" val="1"/>
              </a:ext>
            </a:extLst>
          </p:cNvPr>
          <p:cNvPicPr>
            <a:picLocks noGrp="1" noChangeAspect="1"/>
          </p:cNvPicPr>
          <p:nvPr>
            <p:ph type="pic" sz="quarter" idx="15"/>
          </p:nvPr>
        </p:nvPicPr>
        <p:blipFill>
          <a:blip r:embed="rId7">
            <a:extLst>
              <a:ext uri="{837473B0-CC2E-450A-ABE3-18F120FF3D39}">
                <a1611:picAttrSrcUrl xmlns:a1611="http://schemas.microsoft.com/office/drawing/2016/11/main" r:id="rId8"/>
              </a:ext>
            </a:extLst>
          </a:blip>
          <a:srcRect l="16650" r="16650"/>
          <a:stretch>
            <a:fillRect/>
          </a:stretch>
        </p:blipFill>
        <p:spPr>
          <a:xfrm>
            <a:off x="8236267" y="1636388"/>
            <a:ext cx="2919413" cy="2919413"/>
          </a:xfrm>
        </p:spPr>
      </p:pic>
      <p:sp>
        <p:nvSpPr>
          <p:cNvPr id="8" name="Title 7">
            <a:extLst>
              <a:ext uri="{FF2B5EF4-FFF2-40B4-BE49-F238E27FC236}">
                <a16:creationId xmlns:a16="http://schemas.microsoft.com/office/drawing/2014/main" id="{CFD0A61E-73AF-8AD3-51B3-DD4241D94610}"/>
              </a:ext>
            </a:extLst>
          </p:cNvPr>
          <p:cNvSpPr>
            <a:spLocks noGrp="1"/>
          </p:cNvSpPr>
          <p:nvPr>
            <p:ph type="title"/>
          </p:nvPr>
        </p:nvSpPr>
        <p:spPr>
          <a:xfrm>
            <a:off x="1097280" y="849883"/>
            <a:ext cx="10058400" cy="587584"/>
          </a:xfrm>
        </p:spPr>
        <p:txBody>
          <a:bodyPr/>
          <a:lstStyle/>
          <a:p>
            <a:r>
              <a:rPr lang="en-US" b="1" u="sng" dirty="0"/>
              <a:t>Eat the rainbow</a:t>
            </a:r>
            <a:r>
              <a:rPr lang="en-US" dirty="0"/>
              <a:t>; The nutrients in the different colors</a:t>
            </a:r>
          </a:p>
        </p:txBody>
      </p:sp>
      <p:sp>
        <p:nvSpPr>
          <p:cNvPr id="5" name="Text Placeholder 4">
            <a:extLst>
              <a:ext uri="{FF2B5EF4-FFF2-40B4-BE49-F238E27FC236}">
                <a16:creationId xmlns:a16="http://schemas.microsoft.com/office/drawing/2014/main" id="{C002AF70-E69E-BEFF-25F0-AA45B18F3CAF}"/>
              </a:ext>
            </a:extLst>
          </p:cNvPr>
          <p:cNvSpPr>
            <a:spLocks noGrp="1"/>
          </p:cNvSpPr>
          <p:nvPr>
            <p:ph type="body" sz="half" idx="2"/>
          </p:nvPr>
        </p:nvSpPr>
        <p:spPr>
          <a:xfrm>
            <a:off x="1097279" y="4569544"/>
            <a:ext cx="2919413" cy="583534"/>
          </a:xfrm>
        </p:spPr>
        <p:txBody>
          <a:bodyPr>
            <a:normAutofit/>
          </a:bodyPr>
          <a:lstStyle/>
          <a:p>
            <a:r>
              <a:rPr lang="en-US" dirty="0"/>
              <a:t>Orange/Yellow</a:t>
            </a:r>
          </a:p>
        </p:txBody>
      </p:sp>
      <p:sp>
        <p:nvSpPr>
          <p:cNvPr id="18" name="TextBox 17">
            <a:extLst>
              <a:ext uri="{FF2B5EF4-FFF2-40B4-BE49-F238E27FC236}">
                <a16:creationId xmlns:a16="http://schemas.microsoft.com/office/drawing/2014/main" id="{ACB7E995-4C02-F586-31C5-BF56A7EE5648}"/>
              </a:ext>
            </a:extLst>
          </p:cNvPr>
          <p:cNvSpPr txBox="1"/>
          <p:nvPr/>
        </p:nvSpPr>
        <p:spPr>
          <a:xfrm>
            <a:off x="1216381" y="5146917"/>
            <a:ext cx="2681207" cy="923330"/>
          </a:xfrm>
          <a:prstGeom prst="rect">
            <a:avLst/>
          </a:prstGeom>
          <a:noFill/>
        </p:spPr>
        <p:txBody>
          <a:bodyPr wrap="square" rtlCol="0">
            <a:spAutoFit/>
          </a:bodyPr>
          <a:lstStyle/>
          <a:p>
            <a:r>
              <a:rPr lang="en-US" dirty="0"/>
              <a:t>Rich in beta-carotene (converts to vit A) and vitamin C</a:t>
            </a:r>
          </a:p>
        </p:txBody>
      </p:sp>
      <p:sp>
        <p:nvSpPr>
          <p:cNvPr id="6" name="Text Placeholder 5">
            <a:extLst>
              <a:ext uri="{FF2B5EF4-FFF2-40B4-BE49-F238E27FC236}">
                <a16:creationId xmlns:a16="http://schemas.microsoft.com/office/drawing/2014/main" id="{9A38D647-A6E0-493E-41D2-8272F5DF0856}"/>
              </a:ext>
            </a:extLst>
          </p:cNvPr>
          <p:cNvSpPr>
            <a:spLocks noGrp="1"/>
          </p:cNvSpPr>
          <p:nvPr>
            <p:ph type="body" sz="half" idx="16"/>
          </p:nvPr>
        </p:nvSpPr>
        <p:spPr>
          <a:xfrm>
            <a:off x="4636293" y="4563383"/>
            <a:ext cx="2919413" cy="583534"/>
          </a:xfrm>
        </p:spPr>
        <p:txBody>
          <a:bodyPr/>
          <a:lstStyle/>
          <a:p>
            <a:r>
              <a:rPr lang="en-US" dirty="0" err="1"/>
              <a:t>PuRPle</a:t>
            </a:r>
            <a:r>
              <a:rPr lang="en-US" dirty="0"/>
              <a:t>/</a:t>
            </a:r>
            <a:r>
              <a:rPr lang="en-US" dirty="0" err="1"/>
              <a:t>BLue</a:t>
            </a:r>
            <a:endParaRPr lang="en-US" dirty="0"/>
          </a:p>
        </p:txBody>
      </p:sp>
      <p:sp>
        <p:nvSpPr>
          <p:cNvPr id="19" name="TextBox 18">
            <a:extLst>
              <a:ext uri="{FF2B5EF4-FFF2-40B4-BE49-F238E27FC236}">
                <a16:creationId xmlns:a16="http://schemas.microsoft.com/office/drawing/2014/main" id="{DD9BD260-3777-869C-FC79-205617058934}"/>
              </a:ext>
            </a:extLst>
          </p:cNvPr>
          <p:cNvSpPr txBox="1"/>
          <p:nvPr/>
        </p:nvSpPr>
        <p:spPr>
          <a:xfrm>
            <a:off x="4324636" y="5124723"/>
            <a:ext cx="3969778" cy="923330"/>
          </a:xfrm>
          <a:prstGeom prst="rect">
            <a:avLst/>
          </a:prstGeom>
          <a:noFill/>
        </p:spPr>
        <p:txBody>
          <a:bodyPr wrap="square" rtlCol="0">
            <a:spAutoFit/>
          </a:bodyPr>
          <a:lstStyle/>
          <a:p>
            <a:r>
              <a:rPr lang="en-US" dirty="0">
                <a:solidFill>
                  <a:srgbClr val="001D35"/>
                </a:solidFill>
              </a:rPr>
              <a:t>Rich in antioxidants, </a:t>
            </a:r>
            <a:r>
              <a:rPr lang="en-US" b="0" i="0" dirty="0">
                <a:solidFill>
                  <a:srgbClr val="001D35"/>
                </a:solidFill>
                <a:effectLst/>
              </a:rPr>
              <a:t>fiber, vitamin A, and other phytonutrients such as beta-carotene</a:t>
            </a:r>
            <a:endParaRPr lang="en-US" dirty="0"/>
          </a:p>
        </p:txBody>
      </p:sp>
      <p:sp>
        <p:nvSpPr>
          <p:cNvPr id="7" name="Text Placeholder 6">
            <a:extLst>
              <a:ext uri="{FF2B5EF4-FFF2-40B4-BE49-F238E27FC236}">
                <a16:creationId xmlns:a16="http://schemas.microsoft.com/office/drawing/2014/main" id="{7BA5788A-02B5-8C01-B223-C60F3100963F}"/>
              </a:ext>
            </a:extLst>
          </p:cNvPr>
          <p:cNvSpPr>
            <a:spLocks noGrp="1"/>
          </p:cNvSpPr>
          <p:nvPr>
            <p:ph type="body" sz="half" idx="17"/>
          </p:nvPr>
        </p:nvSpPr>
        <p:spPr>
          <a:xfrm>
            <a:off x="8236267" y="4584556"/>
            <a:ext cx="2919413" cy="583534"/>
          </a:xfrm>
        </p:spPr>
        <p:txBody>
          <a:bodyPr/>
          <a:lstStyle/>
          <a:p>
            <a:r>
              <a:rPr lang="en-US" dirty="0"/>
              <a:t>Green</a:t>
            </a:r>
          </a:p>
        </p:txBody>
      </p:sp>
      <p:sp>
        <p:nvSpPr>
          <p:cNvPr id="20" name="TextBox 19">
            <a:extLst>
              <a:ext uri="{FF2B5EF4-FFF2-40B4-BE49-F238E27FC236}">
                <a16:creationId xmlns:a16="http://schemas.microsoft.com/office/drawing/2014/main" id="{A23EDC10-E605-E3CD-029C-D4F580AE5296}"/>
              </a:ext>
            </a:extLst>
          </p:cNvPr>
          <p:cNvSpPr txBox="1"/>
          <p:nvPr/>
        </p:nvSpPr>
        <p:spPr>
          <a:xfrm>
            <a:off x="8184016" y="5024027"/>
            <a:ext cx="3611744" cy="1169551"/>
          </a:xfrm>
          <a:prstGeom prst="rect">
            <a:avLst/>
          </a:prstGeom>
          <a:noFill/>
        </p:spPr>
        <p:txBody>
          <a:bodyPr wrap="square" rtlCol="0">
            <a:spAutoFit/>
          </a:bodyPr>
          <a:lstStyle/>
          <a:p>
            <a:r>
              <a:rPr lang="en-US" sz="1400" b="0" i="0" dirty="0">
                <a:solidFill>
                  <a:srgbClr val="001D35"/>
                </a:solidFill>
                <a:effectLst/>
              </a:rPr>
              <a:t>Rich in </a:t>
            </a:r>
            <a:r>
              <a:rPr lang="en-US" sz="1400" b="1" i="0" dirty="0">
                <a:solidFill>
                  <a:srgbClr val="001D35"/>
                </a:solidFill>
                <a:effectLst/>
              </a:rPr>
              <a:t>vitamins</a:t>
            </a:r>
            <a:r>
              <a:rPr lang="en-US" sz="1400" b="0" i="0" dirty="0">
                <a:solidFill>
                  <a:srgbClr val="001D35"/>
                </a:solidFill>
                <a:effectLst/>
              </a:rPr>
              <a:t> (like A, C, K, and folate), </a:t>
            </a:r>
            <a:r>
              <a:rPr lang="en-US" sz="1400" b="1" i="0" dirty="0">
                <a:solidFill>
                  <a:srgbClr val="001D35"/>
                </a:solidFill>
                <a:effectLst/>
              </a:rPr>
              <a:t>minerals</a:t>
            </a:r>
            <a:r>
              <a:rPr lang="en-US" sz="1400" b="0" i="0" dirty="0">
                <a:solidFill>
                  <a:srgbClr val="001D35"/>
                </a:solidFill>
                <a:effectLst/>
              </a:rPr>
              <a:t> (such as potassium, iron, and magnesium), </a:t>
            </a:r>
            <a:r>
              <a:rPr lang="en-US" sz="1400" b="1" i="0" dirty="0">
                <a:solidFill>
                  <a:srgbClr val="001D35"/>
                </a:solidFill>
                <a:effectLst/>
              </a:rPr>
              <a:t>fiber</a:t>
            </a:r>
            <a:r>
              <a:rPr lang="en-US" sz="1400" b="0" i="0" dirty="0">
                <a:solidFill>
                  <a:srgbClr val="001D35"/>
                </a:solidFill>
                <a:effectLst/>
              </a:rPr>
              <a:t>, and beneficial </a:t>
            </a:r>
            <a:r>
              <a:rPr lang="en-US" sz="1400" b="1" i="0" dirty="0">
                <a:solidFill>
                  <a:srgbClr val="001D35"/>
                </a:solidFill>
                <a:effectLst/>
              </a:rPr>
              <a:t>phytonutrients</a:t>
            </a:r>
            <a:r>
              <a:rPr lang="en-US" sz="1400" b="0" i="0" dirty="0">
                <a:solidFill>
                  <a:srgbClr val="001D35"/>
                </a:solidFill>
                <a:effectLst/>
              </a:rPr>
              <a:t> like lutein, chlorophyll, and isothiocyanates.</a:t>
            </a:r>
            <a:endParaRPr lang="en-US" sz="1400" dirty="0"/>
          </a:p>
        </p:txBody>
      </p:sp>
    </p:spTree>
    <p:extLst>
      <p:ext uri="{BB962C8B-B14F-4D97-AF65-F5344CB8AC3E}">
        <p14:creationId xmlns:p14="http://schemas.microsoft.com/office/powerpoint/2010/main" val="4178656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A263AA-1CAD-A28C-20E3-B7E7A18A54ED}"/>
              </a:ext>
              <a:ext uri="{C183D7F6-B498-43B3-948B-1728B52AA6E4}">
                <adec:decorative xmlns:adec="http://schemas.microsoft.com/office/drawing/2017/decorative" val="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531825" y="942871"/>
            <a:ext cx="6539638" cy="4904729"/>
          </a:xfrm>
        </p:spPr>
      </p:pic>
      <p:sp>
        <p:nvSpPr>
          <p:cNvPr id="3" name="Title 2">
            <a:extLst>
              <a:ext uri="{FF2B5EF4-FFF2-40B4-BE49-F238E27FC236}">
                <a16:creationId xmlns:a16="http://schemas.microsoft.com/office/drawing/2014/main" id="{0ED6A1E6-2082-A57D-F867-68ECDBF44BAC}"/>
              </a:ext>
            </a:extLst>
          </p:cNvPr>
          <p:cNvSpPr>
            <a:spLocks noGrp="1"/>
          </p:cNvSpPr>
          <p:nvPr>
            <p:ph type="title"/>
          </p:nvPr>
        </p:nvSpPr>
        <p:spPr>
          <a:xfrm>
            <a:off x="794407" y="1059264"/>
            <a:ext cx="2652259" cy="4739472"/>
          </a:xfrm>
        </p:spPr>
        <p:txBody>
          <a:bodyPr/>
          <a:lstStyle/>
          <a:p>
            <a:r>
              <a:rPr lang="en-US" sz="3600" b="1" u="sng" dirty="0"/>
              <a:t>MY PLATE</a:t>
            </a:r>
            <a:r>
              <a:rPr lang="en-US" dirty="0"/>
              <a:t>:</a:t>
            </a:r>
            <a:br>
              <a:rPr lang="en-US" dirty="0"/>
            </a:br>
            <a:r>
              <a:rPr lang="en-US" sz="1800" dirty="0"/>
              <a:t>how to build your plate with these portion sizes.</a:t>
            </a:r>
            <a:br>
              <a:rPr lang="en-US" dirty="0"/>
            </a:br>
            <a:br>
              <a:rPr lang="en-US" dirty="0"/>
            </a:br>
            <a:r>
              <a:rPr lang="en-US" dirty="0" err="1"/>
              <a:t>Myplate.Gov</a:t>
            </a:r>
            <a:endParaRPr lang="en-US" dirty="0"/>
          </a:p>
        </p:txBody>
      </p:sp>
    </p:spTree>
    <p:extLst>
      <p:ext uri="{BB962C8B-B14F-4D97-AF65-F5344CB8AC3E}">
        <p14:creationId xmlns:p14="http://schemas.microsoft.com/office/powerpoint/2010/main" val="1017341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FFD5-F348-C9C3-B97F-09F698A4DAD2}"/>
              </a:ext>
            </a:extLst>
          </p:cNvPr>
          <p:cNvSpPr>
            <a:spLocks noGrp="1"/>
          </p:cNvSpPr>
          <p:nvPr>
            <p:ph type="ctrTitle"/>
          </p:nvPr>
        </p:nvSpPr>
        <p:spPr>
          <a:xfrm>
            <a:off x="842915" y="1288431"/>
            <a:ext cx="3376388" cy="4602917"/>
          </a:xfrm>
        </p:spPr>
        <p:txBody>
          <a:bodyPr>
            <a:normAutofit fontScale="90000"/>
          </a:bodyPr>
          <a:lstStyle/>
          <a:p>
            <a:r>
              <a:rPr lang="en-US" dirty="0"/>
              <a:t>HOW TO READ FOOD LABELS</a:t>
            </a:r>
          </a:p>
        </p:txBody>
      </p:sp>
      <p:pic>
        <p:nvPicPr>
          <p:cNvPr id="8" name="Picture 7">
            <a:extLst>
              <a:ext uri="{FF2B5EF4-FFF2-40B4-BE49-F238E27FC236}">
                <a16:creationId xmlns:a16="http://schemas.microsoft.com/office/drawing/2014/main" id="{BE86F6E5-3A93-9CC8-C067-2538B1365BE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76684" y="143691"/>
            <a:ext cx="7772400" cy="6378565"/>
          </a:xfrm>
          <a:prstGeom prst="rect">
            <a:avLst/>
          </a:prstGeom>
        </p:spPr>
      </p:pic>
    </p:spTree>
    <p:extLst>
      <p:ext uri="{BB962C8B-B14F-4D97-AF65-F5344CB8AC3E}">
        <p14:creationId xmlns:p14="http://schemas.microsoft.com/office/powerpoint/2010/main" val="2191971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19CB-FD73-72F8-8404-90AD5CC9098D}"/>
              </a:ext>
            </a:extLst>
          </p:cNvPr>
          <p:cNvSpPr>
            <a:spLocks noGrp="1"/>
          </p:cNvSpPr>
          <p:nvPr>
            <p:ph type="title"/>
          </p:nvPr>
        </p:nvSpPr>
        <p:spPr>
          <a:xfrm>
            <a:off x="203926" y="632424"/>
            <a:ext cx="5556794" cy="2597715"/>
          </a:xfrm>
        </p:spPr>
        <p:txBody>
          <a:bodyPr/>
          <a:lstStyle/>
          <a:p>
            <a:r>
              <a:rPr lang="en-US" dirty="0"/>
              <a:t>HOW MUCH SUGAR?</a:t>
            </a:r>
          </a:p>
        </p:txBody>
      </p:sp>
      <p:pic>
        <p:nvPicPr>
          <p:cNvPr id="5" name="Content Placeholder 4">
            <a:extLst>
              <a:ext uri="{FF2B5EF4-FFF2-40B4-BE49-F238E27FC236}">
                <a16:creationId xmlns:a16="http://schemas.microsoft.com/office/drawing/2014/main" id="{CB5B1215-C8D6-B516-8B13-9428CB432E2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194594" y="1931282"/>
            <a:ext cx="3993913" cy="2995435"/>
          </a:xfrm>
        </p:spPr>
      </p:pic>
      <p:sp>
        <p:nvSpPr>
          <p:cNvPr id="7" name="TextBox 6">
            <a:extLst>
              <a:ext uri="{FF2B5EF4-FFF2-40B4-BE49-F238E27FC236}">
                <a16:creationId xmlns:a16="http://schemas.microsoft.com/office/drawing/2014/main" id="{870B678F-EBFA-45AD-3557-BAB344BC71CB}"/>
              </a:ext>
            </a:extLst>
          </p:cNvPr>
          <p:cNvSpPr txBox="1"/>
          <p:nvPr/>
        </p:nvSpPr>
        <p:spPr>
          <a:xfrm>
            <a:off x="1946366" y="2952206"/>
            <a:ext cx="4310743" cy="2862322"/>
          </a:xfrm>
          <a:prstGeom prst="rect">
            <a:avLst/>
          </a:prstGeom>
          <a:noFill/>
        </p:spPr>
        <p:txBody>
          <a:bodyPr wrap="square" rtlCol="0">
            <a:spAutoFit/>
          </a:bodyPr>
          <a:lstStyle/>
          <a:p>
            <a:r>
              <a:rPr lang="en-US" b="0" i="0" dirty="0">
                <a:solidFill>
                  <a:srgbClr val="001D35"/>
                </a:solidFill>
                <a:effectLst/>
                <a:latin typeface="Google Sans"/>
              </a:rPr>
              <a:t>For teenagers, it is recommended to limit added sugar intake to less than 10% of daily calories, or about 25 grams (6 teaspoons) for a 2,000-calorie diet. </a:t>
            </a:r>
          </a:p>
          <a:p>
            <a:endParaRPr lang="en-US" dirty="0">
              <a:solidFill>
                <a:srgbClr val="001D35"/>
              </a:solidFill>
              <a:latin typeface="Google Sans"/>
            </a:endParaRPr>
          </a:p>
          <a:p>
            <a:r>
              <a:rPr lang="en-US" dirty="0">
                <a:solidFill>
                  <a:srgbClr val="001D35"/>
                </a:solidFill>
                <a:latin typeface="Google Sans"/>
              </a:rPr>
              <a:t>One 12 oz. can of coke contains 39 grams of sugar.</a:t>
            </a:r>
          </a:p>
          <a:p>
            <a:endParaRPr lang="en-US" dirty="0">
              <a:solidFill>
                <a:srgbClr val="001D35"/>
              </a:solidFill>
              <a:latin typeface="Google Sans"/>
            </a:endParaRPr>
          </a:p>
          <a:p>
            <a:r>
              <a:rPr lang="en-US" dirty="0">
                <a:solidFill>
                  <a:srgbClr val="001D35"/>
                </a:solidFill>
                <a:latin typeface="Google Sans"/>
              </a:rPr>
              <a:t>WATCH OUT FOR ADDED SUGARS ON LABELS.</a:t>
            </a:r>
            <a:endParaRPr lang="en-US" dirty="0"/>
          </a:p>
        </p:txBody>
      </p:sp>
    </p:spTree>
    <p:extLst>
      <p:ext uri="{BB962C8B-B14F-4D97-AF65-F5344CB8AC3E}">
        <p14:creationId xmlns:p14="http://schemas.microsoft.com/office/powerpoint/2010/main" val="1798350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0900CD-B943-934F-857F-30AA913FE9D9}"/>
              </a:ext>
            </a:extLst>
          </p:cNvPr>
          <p:cNvSpPr>
            <a:spLocks noGrp="1"/>
          </p:cNvSpPr>
          <p:nvPr>
            <p:ph type="title"/>
          </p:nvPr>
        </p:nvSpPr>
        <p:spPr/>
        <p:txBody>
          <a:bodyPr/>
          <a:lstStyle/>
          <a:p>
            <a:r>
              <a:rPr lang="en-US" dirty="0"/>
              <a:t>WATER</a:t>
            </a:r>
          </a:p>
        </p:txBody>
      </p:sp>
      <p:sp>
        <p:nvSpPr>
          <p:cNvPr id="12" name="Content Placeholder 11">
            <a:extLst>
              <a:ext uri="{FF2B5EF4-FFF2-40B4-BE49-F238E27FC236}">
                <a16:creationId xmlns:a16="http://schemas.microsoft.com/office/drawing/2014/main" id="{2A09EEBC-5E2C-D240-A5D6-6952B8392E49}"/>
              </a:ext>
            </a:extLst>
          </p:cNvPr>
          <p:cNvSpPr>
            <a:spLocks noGrp="1"/>
          </p:cNvSpPr>
          <p:nvPr>
            <p:ph sz="half" idx="2"/>
          </p:nvPr>
        </p:nvSpPr>
        <p:spPr/>
        <p:txBody>
          <a:bodyPr/>
          <a:lstStyle/>
          <a:p>
            <a:pPr marL="285750" indent="-285750">
              <a:lnSpc>
                <a:spcPts val="2000"/>
              </a:lnSpc>
              <a:buFont typeface="Arial" panose="020B0604020202020204" pitchFamily="34" charset="0"/>
              <a:buChar char="•"/>
            </a:pPr>
            <a:r>
              <a:rPr lang="en-US" dirty="0"/>
              <a:t>Daily; 6.5-8.5 cups (approximately 1.6-2 L)</a:t>
            </a:r>
          </a:p>
          <a:p>
            <a:pPr marL="285750" indent="-285750">
              <a:lnSpc>
                <a:spcPts val="2000"/>
              </a:lnSpc>
              <a:buFont typeface="Arial" panose="020B0604020202020204" pitchFamily="34" charset="0"/>
              <a:buChar char="•"/>
            </a:pPr>
            <a:r>
              <a:rPr lang="en-US" dirty="0"/>
              <a:t>Our bodies are made up of 50-70% water.</a:t>
            </a:r>
          </a:p>
          <a:p>
            <a:pPr marL="285750" indent="-285750">
              <a:lnSpc>
                <a:spcPts val="2000"/>
              </a:lnSpc>
              <a:buFont typeface="Arial" panose="020B0604020202020204" pitchFamily="34" charset="0"/>
              <a:buChar char="•"/>
            </a:pPr>
            <a:r>
              <a:rPr lang="en-US" dirty="0"/>
              <a:t>Functions; hydration, </a:t>
            </a:r>
            <a:r>
              <a:rPr lang="en-US" b="0" i="0" dirty="0">
                <a:effectLst/>
              </a:rPr>
              <a:t>regulating temperature, lubricating joints and tissues, and transporting nutrients and oxygen to cells.</a:t>
            </a:r>
            <a:endParaRPr lang="en-US" dirty="0"/>
          </a:p>
        </p:txBody>
      </p:sp>
      <p:pic>
        <p:nvPicPr>
          <p:cNvPr id="5" name="Picture Placeholder 4">
            <a:extLst>
              <a:ext uri="{FF2B5EF4-FFF2-40B4-BE49-F238E27FC236}">
                <a16:creationId xmlns:a16="http://schemas.microsoft.com/office/drawing/2014/main" id="{8388918A-6E64-8143-7C80-9A07D02A372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t="13063" b="13063"/>
          <a:stretch>
            <a:fillRect/>
          </a:stretch>
        </p:blipFill>
        <p:spPr/>
      </p:pic>
    </p:spTree>
    <p:extLst>
      <p:ext uri="{BB962C8B-B14F-4D97-AF65-F5344CB8AC3E}">
        <p14:creationId xmlns:p14="http://schemas.microsoft.com/office/powerpoint/2010/main" val="1255359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a:xfrm>
            <a:off x="1097280" y="618715"/>
            <a:ext cx="10058400" cy="1544615"/>
          </a:xfrm>
        </p:spPr>
        <p:txBody>
          <a:bodyPr/>
          <a:lstStyle/>
          <a:p>
            <a:r>
              <a:rPr lang="en-US" dirty="0"/>
              <a:t>				</a:t>
            </a:r>
            <a:r>
              <a:rPr lang="en-US" b="1" u="sng" dirty="0"/>
              <a:t>EXERCISE:</a:t>
            </a:r>
            <a:br>
              <a:rPr lang="en-US" dirty="0"/>
            </a:br>
            <a:r>
              <a:rPr lang="en-US" dirty="0"/>
              <a:t> 	GET 30 MINUTES OF MOVEMENT EACH DAY </a:t>
            </a:r>
          </a:p>
        </p:txBody>
      </p:sp>
      <p:sp>
        <p:nvSpPr>
          <p:cNvPr id="19" name="Text Placeholder 18">
            <a:extLst>
              <a:ext uri="{FF2B5EF4-FFF2-40B4-BE49-F238E27FC236}">
                <a16:creationId xmlns:a16="http://schemas.microsoft.com/office/drawing/2014/main" id="{342B2560-FAA9-124F-AD83-8C8D48E03E44}"/>
              </a:ext>
            </a:extLst>
          </p:cNvPr>
          <p:cNvSpPr>
            <a:spLocks noGrp="1"/>
          </p:cNvSpPr>
          <p:nvPr>
            <p:ph type="body" sz="half" idx="2"/>
          </p:nvPr>
        </p:nvSpPr>
        <p:spPr/>
        <p:txBody>
          <a:bodyPr/>
          <a:lstStyle/>
          <a:p>
            <a:r>
              <a:rPr lang="en-US" dirty="0"/>
              <a:t>WALKING</a:t>
            </a:r>
          </a:p>
        </p:txBody>
      </p:sp>
      <p:pic>
        <p:nvPicPr>
          <p:cNvPr id="11" name="Picture Placeholder 10">
            <a:extLst>
              <a:ext uri="{FF2B5EF4-FFF2-40B4-BE49-F238E27FC236}">
                <a16:creationId xmlns:a16="http://schemas.microsoft.com/office/drawing/2014/main" id="{F5D49314-16EE-CAB9-279E-8A834623531B}"/>
              </a:ext>
              <a:ext uri="{C183D7F6-B498-43B3-948B-1728B52AA6E4}">
                <adec:decorative xmlns:adec="http://schemas.microsoft.com/office/drawing/2017/decorative" val="1"/>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16680" r="16680"/>
          <a:stretch>
            <a:fillRect/>
          </a:stretch>
        </p:blipFill>
        <p:spPr>
          <a:xfrm>
            <a:off x="4713003" y="2163330"/>
            <a:ext cx="2765993" cy="2919413"/>
          </a:xfrm>
        </p:spPr>
      </p:pic>
      <p:sp>
        <p:nvSpPr>
          <p:cNvPr id="23"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643413" y="4499209"/>
            <a:ext cx="2919413" cy="583534"/>
          </a:xfrm>
        </p:spPr>
        <p:txBody>
          <a:bodyPr/>
          <a:lstStyle/>
          <a:p>
            <a:r>
              <a:rPr lang="en-US" dirty="0"/>
              <a:t>YOGA</a:t>
            </a:r>
          </a:p>
        </p:txBody>
      </p:sp>
      <p:pic>
        <p:nvPicPr>
          <p:cNvPr id="14" name="Picture Placeholder 13">
            <a:extLst>
              <a:ext uri="{FF2B5EF4-FFF2-40B4-BE49-F238E27FC236}">
                <a16:creationId xmlns:a16="http://schemas.microsoft.com/office/drawing/2014/main" id="{0BA5E27F-F2E6-3EE7-BFFA-CC16D5FFF2E6}"/>
              </a:ext>
              <a:ext uri="{C183D7F6-B498-43B3-948B-1728B52AA6E4}">
                <adec:decorative xmlns:adec="http://schemas.microsoft.com/office/drawing/2017/decorative" val="1"/>
              </a:ext>
            </a:extLst>
          </p:cNvPr>
          <p:cNvPicPr>
            <a:picLocks noGrp="1" noChangeAspect="1"/>
          </p:cNvPicPr>
          <p:nvPr>
            <p:ph type="pic" sz="quarter" idx="15"/>
          </p:nvPr>
        </p:nvPicPr>
        <p:blipFill>
          <a:blip r:embed="rId5">
            <a:extLst>
              <a:ext uri="{837473B0-CC2E-450A-ABE3-18F120FF3D39}">
                <a1611:picAttrSrcUrl xmlns:a1611="http://schemas.microsoft.com/office/drawing/2016/11/main" r:id="rId6"/>
              </a:ext>
            </a:extLst>
          </a:blip>
          <a:srcRect l="16883" r="16883"/>
          <a:stretch>
            <a:fillRect/>
          </a:stretch>
        </p:blipFill>
        <p:spPr/>
      </p:pic>
      <p:sp>
        <p:nvSpPr>
          <p:cNvPr id="24" name="Text Placeholder 23">
            <a:extLst>
              <a:ext uri="{FF2B5EF4-FFF2-40B4-BE49-F238E27FC236}">
                <a16:creationId xmlns:a16="http://schemas.microsoft.com/office/drawing/2014/main" id="{996C3DD2-045C-6945-B783-8067FCC3CDF9}"/>
              </a:ext>
            </a:extLst>
          </p:cNvPr>
          <p:cNvSpPr>
            <a:spLocks noGrp="1"/>
          </p:cNvSpPr>
          <p:nvPr>
            <p:ph type="body" sz="half" idx="17"/>
          </p:nvPr>
        </p:nvSpPr>
        <p:spPr/>
        <p:txBody>
          <a:bodyPr/>
          <a:lstStyle/>
          <a:p>
            <a:r>
              <a:rPr lang="en-US" dirty="0"/>
              <a:t>WEIGHTS</a:t>
            </a:r>
          </a:p>
        </p:txBody>
      </p:sp>
      <p:pic>
        <p:nvPicPr>
          <p:cNvPr id="7" name="Picture Placeholder 6">
            <a:extLst>
              <a:ext uri="{FF2B5EF4-FFF2-40B4-BE49-F238E27FC236}">
                <a16:creationId xmlns:a16="http://schemas.microsoft.com/office/drawing/2014/main" id="{5154AB8C-4CC1-1600-390D-69D80C8FFFE8}"/>
              </a:ext>
              <a:ext uri="{C183D7F6-B498-43B3-948B-1728B52AA6E4}">
                <adec:decorative xmlns:adec="http://schemas.microsoft.com/office/drawing/2017/decorative" val="1"/>
              </a:ext>
            </a:extLst>
          </p:cNvPr>
          <p:cNvPicPr>
            <a:picLocks noGrp="1" noChangeAspect="1"/>
          </p:cNvPicPr>
          <p:nvPr>
            <p:ph type="pic" sz="quarter" idx="13"/>
          </p:nvPr>
        </p:nvPicPr>
        <p:blipFill>
          <a:blip r:embed="rId7">
            <a:extLst>
              <a:ext uri="{837473B0-CC2E-450A-ABE3-18F120FF3D39}">
                <a1611:picAttrSrcUrl xmlns:a1611="http://schemas.microsoft.com/office/drawing/2016/11/main" r:id="rId8"/>
              </a:ext>
            </a:extLst>
          </a:blip>
          <a:srcRect l="15500" r="15500"/>
          <a:stretch>
            <a:fillRect/>
          </a:stretch>
        </p:blipFill>
        <p:spPr/>
      </p:pic>
    </p:spTree>
    <p:extLst>
      <p:ext uri="{BB962C8B-B14F-4D97-AF65-F5344CB8AC3E}">
        <p14:creationId xmlns:p14="http://schemas.microsoft.com/office/powerpoint/2010/main" val="1640389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BBA4-8706-67CA-659B-2BCA3CEF8DC7}"/>
              </a:ext>
            </a:extLst>
          </p:cNvPr>
          <p:cNvSpPr>
            <a:spLocks noGrp="1"/>
          </p:cNvSpPr>
          <p:nvPr>
            <p:ph type="ctrTitle"/>
          </p:nvPr>
        </p:nvSpPr>
        <p:spPr>
          <a:xfrm>
            <a:off x="1097280" y="-3566160"/>
            <a:ext cx="10058400" cy="3566160"/>
          </a:xfrm>
        </p:spPr>
        <p:txBody>
          <a:bodyPr vert="horz" lIns="91440" tIns="45720" rIns="91440" bIns="45720" rtlCol="0" anchor="b">
            <a:normAutofit/>
          </a:bodyPr>
          <a:lstStyle/>
          <a:p>
            <a:r>
              <a:rPr lang="en-US" dirty="0"/>
              <a:t>Exercise</a:t>
            </a:r>
          </a:p>
        </p:txBody>
      </p:sp>
      <p:sp>
        <p:nvSpPr>
          <p:cNvPr id="7" name="Subtitle 6">
            <a:extLst>
              <a:ext uri="{FF2B5EF4-FFF2-40B4-BE49-F238E27FC236}">
                <a16:creationId xmlns:a16="http://schemas.microsoft.com/office/drawing/2014/main" id="{3693DFB0-0292-4A57-4DE0-E9ECD3758621}"/>
              </a:ext>
            </a:extLst>
          </p:cNvPr>
          <p:cNvSpPr>
            <a:spLocks noGrp="1"/>
          </p:cNvSpPr>
          <p:nvPr>
            <p:ph type="subTitle" idx="1"/>
          </p:nvPr>
        </p:nvSpPr>
        <p:spPr>
          <a:xfrm>
            <a:off x="1149531" y="927463"/>
            <a:ext cx="10008920" cy="4860689"/>
          </a:xfrm>
        </p:spPr>
        <p:txBody>
          <a:bodyPr>
            <a:normAutofit lnSpcReduction="10000"/>
          </a:bodyPr>
          <a:lstStyle/>
          <a:p>
            <a:r>
              <a:rPr lang="en-US" b="1" i="0" u="sng" dirty="0">
                <a:solidFill>
                  <a:srgbClr val="001D35"/>
                </a:solidFill>
                <a:effectLst/>
                <a:latin typeface="Google Sans"/>
              </a:rPr>
              <a:t>Engaging in 30 minutes of regular exercise daily offers numerous benefits for both physical and mental health.</a:t>
            </a:r>
          </a:p>
          <a:p>
            <a:pPr algn="l" fontAlgn="ctr">
              <a:lnSpc>
                <a:spcPts val="2100"/>
              </a:lnSpc>
              <a:spcBef>
                <a:spcPts val="1500"/>
              </a:spcBef>
              <a:spcAft>
                <a:spcPts val="750"/>
              </a:spcAft>
            </a:pPr>
            <a:r>
              <a:rPr lang="en-US" b="1" i="0" u="sng" dirty="0">
                <a:solidFill>
                  <a:srgbClr val="001D35"/>
                </a:solidFill>
                <a:effectLst/>
                <a:latin typeface="Google Sans"/>
              </a:rPr>
              <a:t>Physical Health</a:t>
            </a:r>
            <a:r>
              <a:rPr lang="en-US" b="0" i="0" dirty="0">
                <a:solidFill>
                  <a:srgbClr val="001D35"/>
                </a:solidFill>
                <a:effectLst/>
                <a:latin typeface="Google Sans"/>
              </a:rPr>
              <a:t>: </a:t>
            </a:r>
            <a:endParaRPr lang="en-US" b="0" i="0" dirty="0">
              <a:solidFill>
                <a:srgbClr val="1C419A"/>
              </a:solidFill>
              <a:effectLst/>
              <a:latin typeface="Google Sans"/>
            </a:endParaRPr>
          </a:p>
          <a:p>
            <a:pPr algn="l" fontAlgn="ctr">
              <a:lnSpc>
                <a:spcPts val="1800"/>
              </a:lnSpc>
              <a:spcBef>
                <a:spcPts val="750"/>
              </a:spcBef>
              <a:spcAft>
                <a:spcPts val="600"/>
              </a:spcAft>
              <a:buFont typeface="Arial" panose="020B0604020202020204" pitchFamily="34" charset="0"/>
              <a:buChar char="•"/>
            </a:pPr>
            <a:r>
              <a:rPr lang="en-US" b="1" i="0" dirty="0">
                <a:solidFill>
                  <a:srgbClr val="001D35"/>
                </a:solidFill>
                <a:effectLst/>
                <a:latin typeface="Google Sans"/>
              </a:rPr>
              <a:t>Weight management:</a:t>
            </a:r>
            <a:r>
              <a:rPr lang="en-US" b="0" i="0" dirty="0">
                <a:solidFill>
                  <a:srgbClr val="001D35"/>
                </a:solidFill>
                <a:effectLst/>
                <a:latin typeface="Google Sans"/>
              </a:rPr>
              <a:t> Exercise burns calories and helps maintain a healthy weight. </a:t>
            </a:r>
            <a:endParaRPr lang="en-US" b="0" i="0" dirty="0">
              <a:solidFill>
                <a:srgbClr val="1C419A"/>
              </a:solidFill>
              <a:effectLst/>
              <a:latin typeface="Google Sans"/>
            </a:endParaRPr>
          </a:p>
          <a:p>
            <a:pPr algn="l" fontAlgn="ctr">
              <a:lnSpc>
                <a:spcPts val="1800"/>
              </a:lnSpc>
              <a:spcBef>
                <a:spcPts val="750"/>
              </a:spcBef>
              <a:spcAft>
                <a:spcPts val="600"/>
              </a:spcAft>
              <a:buFont typeface="Arial" panose="020B0604020202020204" pitchFamily="34" charset="0"/>
              <a:buChar char="•"/>
            </a:pPr>
            <a:r>
              <a:rPr lang="en-US" b="1" i="0" dirty="0">
                <a:solidFill>
                  <a:srgbClr val="001D35"/>
                </a:solidFill>
                <a:effectLst/>
                <a:latin typeface="Google Sans"/>
              </a:rPr>
              <a:t>Improved cardiovascular health:</a:t>
            </a:r>
            <a:r>
              <a:rPr lang="en-US" b="0" i="0" dirty="0">
                <a:solidFill>
                  <a:srgbClr val="001D35"/>
                </a:solidFill>
                <a:effectLst/>
                <a:latin typeface="Google Sans"/>
              </a:rPr>
              <a:t> Reduces the risk of heart disease, stroke, and high blood pressure. </a:t>
            </a:r>
            <a:endParaRPr lang="en-US" b="0" i="0" dirty="0">
              <a:solidFill>
                <a:srgbClr val="1C419A"/>
              </a:solidFill>
              <a:effectLst/>
              <a:latin typeface="Google Sans"/>
            </a:endParaRPr>
          </a:p>
          <a:p>
            <a:pPr algn="l" fontAlgn="ctr">
              <a:lnSpc>
                <a:spcPts val="1800"/>
              </a:lnSpc>
              <a:spcBef>
                <a:spcPts val="750"/>
              </a:spcBef>
              <a:spcAft>
                <a:spcPts val="600"/>
              </a:spcAft>
              <a:buFont typeface="Arial" panose="020B0604020202020204" pitchFamily="34" charset="0"/>
              <a:buChar char="•"/>
            </a:pPr>
            <a:r>
              <a:rPr lang="en-US" b="1" i="0" dirty="0">
                <a:solidFill>
                  <a:srgbClr val="001D35"/>
                </a:solidFill>
                <a:effectLst/>
                <a:latin typeface="Google Sans"/>
              </a:rPr>
              <a:t>Stronger bones and muscles:</a:t>
            </a:r>
            <a:r>
              <a:rPr lang="en-US" b="0" i="0" dirty="0">
                <a:solidFill>
                  <a:srgbClr val="001D35"/>
                </a:solidFill>
                <a:effectLst/>
                <a:latin typeface="Google Sans"/>
              </a:rPr>
              <a:t> Exercise strengthens bones and muscles, reducing the risk of fractures and osteoporosis. </a:t>
            </a:r>
            <a:endParaRPr lang="en-US" b="0" i="0" dirty="0">
              <a:solidFill>
                <a:srgbClr val="1C419A"/>
              </a:solidFill>
              <a:effectLst/>
              <a:latin typeface="Google Sans"/>
            </a:endParaRPr>
          </a:p>
          <a:p>
            <a:pPr algn="l" fontAlgn="ctr">
              <a:lnSpc>
                <a:spcPts val="1800"/>
              </a:lnSpc>
              <a:spcBef>
                <a:spcPts val="750"/>
              </a:spcBef>
              <a:spcAft>
                <a:spcPts val="600"/>
              </a:spcAft>
              <a:buFont typeface="Arial" panose="020B0604020202020204" pitchFamily="34" charset="0"/>
              <a:buChar char="•"/>
            </a:pPr>
            <a:r>
              <a:rPr lang="en-US" b="1" i="0" dirty="0">
                <a:solidFill>
                  <a:srgbClr val="001D35"/>
                </a:solidFill>
                <a:effectLst/>
                <a:latin typeface="Google Sans"/>
              </a:rPr>
              <a:t>Reduced pain:</a:t>
            </a:r>
            <a:r>
              <a:rPr lang="en-US" b="0" i="0" dirty="0">
                <a:solidFill>
                  <a:srgbClr val="001D35"/>
                </a:solidFill>
                <a:effectLst/>
                <a:latin typeface="Google Sans"/>
              </a:rPr>
              <a:t> Exercise can help manage chronic pain conditions, such as arthritis and back pain. </a:t>
            </a:r>
            <a:endParaRPr lang="en-US" b="0" i="0" dirty="0">
              <a:solidFill>
                <a:srgbClr val="1C419A"/>
              </a:solidFill>
              <a:effectLst/>
              <a:latin typeface="Google Sans"/>
            </a:endParaRPr>
          </a:p>
          <a:p>
            <a:pPr algn="l">
              <a:lnSpc>
                <a:spcPts val="1800"/>
              </a:lnSpc>
              <a:spcBef>
                <a:spcPts val="750"/>
              </a:spcBef>
              <a:spcAft>
                <a:spcPts val="1500"/>
              </a:spcAft>
            </a:pPr>
            <a:r>
              <a:rPr lang="en-US" b="1" i="0" dirty="0">
                <a:solidFill>
                  <a:srgbClr val="001D35"/>
                </a:solidFill>
                <a:effectLst/>
                <a:latin typeface="Google Sans"/>
              </a:rPr>
              <a:t>Increased flexibility and mobility:</a:t>
            </a:r>
            <a:r>
              <a:rPr lang="en-US" b="0" i="0" dirty="0">
                <a:solidFill>
                  <a:srgbClr val="001D35"/>
                </a:solidFill>
                <a:effectLst/>
                <a:latin typeface="Google Sans"/>
              </a:rPr>
              <a:t> Regular movement improves flexibility and range of motion. </a:t>
            </a:r>
          </a:p>
          <a:p>
            <a:endParaRPr lang="en-US" dirty="0"/>
          </a:p>
        </p:txBody>
      </p:sp>
    </p:spTree>
    <p:extLst>
      <p:ext uri="{BB962C8B-B14F-4D97-AF65-F5344CB8AC3E}">
        <p14:creationId xmlns:p14="http://schemas.microsoft.com/office/powerpoint/2010/main" val="2792645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D1BD-FAEE-A975-9E85-CD77199F1620}"/>
              </a:ext>
            </a:extLst>
          </p:cNvPr>
          <p:cNvSpPr>
            <a:spLocks noGrp="1"/>
          </p:cNvSpPr>
          <p:nvPr>
            <p:ph type="ctrTitle"/>
          </p:nvPr>
        </p:nvSpPr>
        <p:spPr>
          <a:xfrm>
            <a:off x="1097280" y="-3566160"/>
            <a:ext cx="10058400" cy="3566160"/>
          </a:xfrm>
        </p:spPr>
        <p:txBody>
          <a:bodyPr vert="horz" lIns="91440" tIns="45720" rIns="91440" bIns="45720" rtlCol="0" anchor="b">
            <a:normAutofit/>
          </a:bodyPr>
          <a:lstStyle/>
          <a:p>
            <a:r>
              <a:rPr lang="en-US" dirty="0"/>
              <a:t>Benefits</a:t>
            </a:r>
          </a:p>
        </p:txBody>
      </p:sp>
      <p:sp>
        <p:nvSpPr>
          <p:cNvPr id="3" name="Subtitle 2">
            <a:extLst>
              <a:ext uri="{FF2B5EF4-FFF2-40B4-BE49-F238E27FC236}">
                <a16:creationId xmlns:a16="http://schemas.microsoft.com/office/drawing/2014/main" id="{02659570-0D74-09A7-D03A-B2EF9E193107}"/>
              </a:ext>
            </a:extLst>
          </p:cNvPr>
          <p:cNvSpPr>
            <a:spLocks noGrp="1"/>
          </p:cNvSpPr>
          <p:nvPr>
            <p:ph type="subTitle" idx="1"/>
          </p:nvPr>
        </p:nvSpPr>
        <p:spPr>
          <a:xfrm>
            <a:off x="804157" y="1292570"/>
            <a:ext cx="10087297" cy="4873752"/>
          </a:xfrm>
        </p:spPr>
        <p:txBody>
          <a:bodyPr>
            <a:normAutofit/>
          </a:bodyPr>
          <a:lstStyle/>
          <a:p>
            <a:pPr algn="l" fontAlgn="ctr">
              <a:lnSpc>
                <a:spcPts val="2100"/>
              </a:lnSpc>
              <a:spcBef>
                <a:spcPts val="1500"/>
              </a:spcBef>
              <a:spcAft>
                <a:spcPts val="750"/>
              </a:spcAft>
            </a:pPr>
            <a:r>
              <a:rPr lang="en-US" sz="7200" b="0" i="0" dirty="0">
                <a:solidFill>
                  <a:srgbClr val="001D35"/>
                </a:solidFill>
                <a:effectLst/>
                <a:latin typeface="Google Sans"/>
              </a:rPr>
              <a:t>EXERCISE BENEFITS</a:t>
            </a:r>
          </a:p>
          <a:p>
            <a:pPr algn="l" fontAlgn="ctr">
              <a:lnSpc>
                <a:spcPts val="2100"/>
              </a:lnSpc>
              <a:spcBef>
                <a:spcPts val="1500"/>
              </a:spcBef>
              <a:spcAft>
                <a:spcPts val="750"/>
              </a:spcAft>
            </a:pPr>
            <a:endParaRPr lang="en-US" dirty="0">
              <a:solidFill>
                <a:srgbClr val="001D35"/>
              </a:solidFill>
              <a:latin typeface="Google Sans"/>
            </a:endParaRPr>
          </a:p>
          <a:p>
            <a:pPr algn="l" fontAlgn="ctr">
              <a:lnSpc>
                <a:spcPts val="2100"/>
              </a:lnSpc>
              <a:spcBef>
                <a:spcPts val="1500"/>
              </a:spcBef>
              <a:spcAft>
                <a:spcPts val="750"/>
              </a:spcAft>
            </a:pPr>
            <a:r>
              <a:rPr lang="en-US" b="1" i="0" u="sng" dirty="0">
                <a:solidFill>
                  <a:srgbClr val="001D35"/>
                </a:solidFill>
                <a:effectLst/>
                <a:latin typeface="Google Sans"/>
              </a:rPr>
              <a:t>Mental Health</a:t>
            </a:r>
            <a:r>
              <a:rPr lang="en-US" b="0" i="0" dirty="0">
                <a:solidFill>
                  <a:srgbClr val="001D35"/>
                </a:solidFill>
                <a:effectLst/>
                <a:latin typeface="Google Sans"/>
              </a:rPr>
              <a:t>: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dirty="0">
                <a:solidFill>
                  <a:srgbClr val="001D35"/>
                </a:solidFill>
                <a:effectLst/>
                <a:latin typeface="Google Sans"/>
              </a:rPr>
              <a:t>Reduced stress and anxiety:</a:t>
            </a:r>
            <a:r>
              <a:rPr lang="en-US" b="0" i="0" dirty="0">
                <a:solidFill>
                  <a:srgbClr val="001D35"/>
                </a:solidFill>
                <a:effectLst/>
                <a:latin typeface="Google Sans"/>
              </a:rPr>
              <a:t> Exercise releases endorphins, which have mood-boosting effects.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dirty="0">
                <a:solidFill>
                  <a:srgbClr val="001D35"/>
                </a:solidFill>
                <a:effectLst/>
                <a:latin typeface="Google Sans"/>
              </a:rPr>
              <a:t>Improved sleep quality:</a:t>
            </a:r>
            <a:r>
              <a:rPr lang="en-US" b="0" i="0" dirty="0">
                <a:solidFill>
                  <a:srgbClr val="001D35"/>
                </a:solidFill>
                <a:effectLst/>
                <a:latin typeface="Google Sans"/>
              </a:rPr>
              <a:t> Exercise promotes deeper and more restful sleep.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dirty="0">
                <a:solidFill>
                  <a:srgbClr val="001D35"/>
                </a:solidFill>
                <a:effectLst/>
                <a:latin typeface="Google Sans"/>
              </a:rPr>
              <a:t>Enhanced cognitive function:</a:t>
            </a:r>
            <a:r>
              <a:rPr lang="en-US" b="0" i="0" dirty="0">
                <a:solidFill>
                  <a:srgbClr val="001D35"/>
                </a:solidFill>
                <a:effectLst/>
                <a:latin typeface="Google Sans"/>
              </a:rPr>
              <a:t> Exercise can improve memory, attention, and problem-solving skills. </a:t>
            </a:r>
            <a:endParaRPr lang="en-US" b="0" i="0" dirty="0">
              <a:solidFill>
                <a:srgbClr val="1C419A"/>
              </a:solidFill>
              <a:effectLst/>
              <a:latin typeface="Google Sans"/>
            </a:endParaRPr>
          </a:p>
          <a:p>
            <a:pPr algn="l">
              <a:lnSpc>
                <a:spcPts val="1800"/>
              </a:lnSpc>
              <a:spcBef>
                <a:spcPts val="750"/>
              </a:spcBef>
              <a:spcAft>
                <a:spcPts val="1500"/>
              </a:spcAft>
            </a:pPr>
            <a:r>
              <a:rPr lang="en-US" b="1" i="0" dirty="0">
                <a:solidFill>
                  <a:srgbClr val="001D35"/>
                </a:solidFill>
                <a:effectLst/>
                <a:latin typeface="Google Sans"/>
              </a:rPr>
              <a:t>Reduced risk of depression and mood disorders:</a:t>
            </a:r>
            <a:r>
              <a:rPr lang="en-US" b="0" i="0" dirty="0">
                <a:solidFill>
                  <a:srgbClr val="001D35"/>
                </a:solidFill>
                <a:effectLst/>
                <a:latin typeface="Google Sans"/>
              </a:rPr>
              <a:t> Regular physical activity has been shown to have antidepressant effects. </a:t>
            </a:r>
          </a:p>
          <a:p>
            <a:endParaRPr lang="en-US" dirty="0"/>
          </a:p>
        </p:txBody>
      </p:sp>
    </p:spTree>
    <p:extLst>
      <p:ext uri="{BB962C8B-B14F-4D97-AF65-F5344CB8AC3E}">
        <p14:creationId xmlns:p14="http://schemas.microsoft.com/office/powerpoint/2010/main" val="3711705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932-CE72-29C8-4354-59755F1561B0}"/>
              </a:ext>
            </a:extLst>
          </p:cNvPr>
          <p:cNvSpPr>
            <a:spLocks noGrp="1"/>
          </p:cNvSpPr>
          <p:nvPr>
            <p:ph type="ctrTitle"/>
          </p:nvPr>
        </p:nvSpPr>
        <p:spPr>
          <a:xfrm>
            <a:off x="809897" y="1123405"/>
            <a:ext cx="9496697" cy="927463"/>
          </a:xfrm>
        </p:spPr>
        <p:txBody>
          <a:bodyPr>
            <a:normAutofit fontScale="90000"/>
          </a:bodyPr>
          <a:lstStyle/>
          <a:p>
            <a:r>
              <a:rPr lang="en-US" dirty="0"/>
              <a:t>EXERCISE BENEFITS</a:t>
            </a:r>
          </a:p>
        </p:txBody>
      </p:sp>
      <p:sp>
        <p:nvSpPr>
          <p:cNvPr id="3" name="Subtitle 2">
            <a:extLst>
              <a:ext uri="{FF2B5EF4-FFF2-40B4-BE49-F238E27FC236}">
                <a16:creationId xmlns:a16="http://schemas.microsoft.com/office/drawing/2014/main" id="{14F97B6D-6D47-E2AD-648B-5F2DB3D267FC}"/>
              </a:ext>
            </a:extLst>
          </p:cNvPr>
          <p:cNvSpPr>
            <a:spLocks noGrp="1"/>
          </p:cNvSpPr>
          <p:nvPr>
            <p:ph type="subTitle" idx="1"/>
          </p:nvPr>
        </p:nvSpPr>
        <p:spPr>
          <a:xfrm>
            <a:off x="809897" y="2351314"/>
            <a:ext cx="10244051" cy="4338175"/>
          </a:xfrm>
        </p:spPr>
        <p:txBody>
          <a:bodyPr>
            <a:normAutofit/>
          </a:bodyPr>
          <a:lstStyle/>
          <a:p>
            <a:pPr algn="l" fontAlgn="ctr">
              <a:lnSpc>
                <a:spcPts val="2100"/>
              </a:lnSpc>
              <a:spcBef>
                <a:spcPts val="1500"/>
              </a:spcBef>
              <a:spcAft>
                <a:spcPts val="750"/>
              </a:spcAft>
            </a:pPr>
            <a:r>
              <a:rPr lang="en-US" b="1" i="0" u="sng" dirty="0">
                <a:solidFill>
                  <a:srgbClr val="001D35"/>
                </a:solidFill>
                <a:effectLst/>
                <a:latin typeface="Google Sans"/>
              </a:rPr>
              <a:t>Other Benefits</a:t>
            </a:r>
            <a:r>
              <a:rPr lang="en-US" b="0" i="0" dirty="0">
                <a:solidFill>
                  <a:srgbClr val="001D35"/>
                </a:solidFill>
                <a:effectLst/>
                <a:latin typeface="Google Sans"/>
              </a:rPr>
              <a:t>: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dirty="0">
                <a:solidFill>
                  <a:srgbClr val="001D35"/>
                </a:solidFill>
                <a:effectLst/>
                <a:latin typeface="Google Sans"/>
              </a:rPr>
              <a:t>Increased energy levels:</a:t>
            </a:r>
            <a:r>
              <a:rPr lang="en-US" b="0" i="0" dirty="0">
                <a:solidFill>
                  <a:srgbClr val="001D35"/>
                </a:solidFill>
                <a:effectLst/>
                <a:latin typeface="Google Sans"/>
              </a:rPr>
              <a:t> Exercise boosts energy levels and improves overall vitality. </a:t>
            </a:r>
            <a:endParaRPr lang="en-US" b="0" i="0" dirty="0">
              <a:solidFill>
                <a:srgbClr val="1C419A"/>
              </a:solidFill>
              <a:effectLst/>
              <a:latin typeface="Google Sans"/>
            </a:endParaRPr>
          </a:p>
          <a:p>
            <a:pPr algn="l" fontAlgn="ctr">
              <a:lnSpc>
                <a:spcPts val="1800"/>
              </a:lnSpc>
              <a:spcBef>
                <a:spcPts val="750"/>
              </a:spcBef>
              <a:spcAft>
                <a:spcPts val="1500"/>
              </a:spcAft>
            </a:pPr>
            <a:r>
              <a:rPr lang="en-US" b="1" i="0" dirty="0">
                <a:solidFill>
                  <a:srgbClr val="001D35"/>
                </a:solidFill>
                <a:effectLst/>
                <a:latin typeface="Google Sans"/>
              </a:rPr>
              <a:t>Improved immune function:</a:t>
            </a:r>
            <a:r>
              <a:rPr lang="en-US" b="0" i="0" dirty="0">
                <a:solidFill>
                  <a:srgbClr val="001D35"/>
                </a:solidFill>
                <a:effectLst/>
                <a:latin typeface="Google Sans"/>
              </a:rPr>
              <a:t> Exercise can strengthen the immune system and reduce the risk of illness. </a:t>
            </a:r>
            <a:endParaRPr lang="en-US" b="0" i="0" dirty="0">
              <a:solidFill>
                <a:srgbClr val="1C419A"/>
              </a:solidFill>
              <a:effectLst/>
              <a:latin typeface="Google Sans"/>
            </a:endParaRPr>
          </a:p>
          <a:p>
            <a:pPr algn="l">
              <a:lnSpc>
                <a:spcPts val="1800"/>
              </a:lnSpc>
              <a:spcBef>
                <a:spcPts val="750"/>
              </a:spcBef>
              <a:spcAft>
                <a:spcPts val="1500"/>
              </a:spcAft>
            </a:pPr>
            <a:r>
              <a:rPr lang="en-US" b="1" i="0" dirty="0">
                <a:solidFill>
                  <a:srgbClr val="001D35"/>
                </a:solidFill>
                <a:effectLst/>
                <a:latin typeface="Google Sans"/>
              </a:rPr>
              <a:t>Prolonged lifespan:</a:t>
            </a:r>
            <a:r>
              <a:rPr lang="en-US" b="0" i="0" dirty="0">
                <a:solidFill>
                  <a:srgbClr val="001D35"/>
                </a:solidFill>
                <a:effectLst/>
                <a:latin typeface="Google Sans"/>
              </a:rPr>
              <a:t> Studies have shown that regular exercise can increase life expectancy. </a:t>
            </a:r>
          </a:p>
          <a:p>
            <a:endParaRPr lang="en-US" dirty="0"/>
          </a:p>
        </p:txBody>
      </p:sp>
    </p:spTree>
    <p:extLst>
      <p:ext uri="{BB962C8B-B14F-4D97-AF65-F5344CB8AC3E}">
        <p14:creationId xmlns:p14="http://schemas.microsoft.com/office/powerpoint/2010/main" val="3336096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BE9114-EEE1-0F1C-DA18-9FB5E4F8CB07}"/>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68917" y="488310"/>
            <a:ext cx="5954713" cy="5881379"/>
          </a:xfrm>
          <a:prstGeom prst="rect">
            <a:avLst/>
          </a:prstGeom>
        </p:spPr>
      </p:pic>
      <p:sp>
        <p:nvSpPr>
          <p:cNvPr id="6" name="Title 5">
            <a:extLst>
              <a:ext uri="{FF2B5EF4-FFF2-40B4-BE49-F238E27FC236}">
                <a16:creationId xmlns:a16="http://schemas.microsoft.com/office/drawing/2014/main" id="{BADD97AE-5EBE-35D0-6C2D-47934E1B4498}"/>
              </a:ext>
            </a:extLst>
          </p:cNvPr>
          <p:cNvSpPr txBox="1">
            <a:spLocks noGrp="1"/>
          </p:cNvSpPr>
          <p:nvPr>
            <p:ph type="title" idx="4294967295"/>
          </p:nvPr>
        </p:nvSpPr>
        <p:spPr>
          <a:xfrm>
            <a:off x="1123406" y="2351315"/>
            <a:ext cx="3500845"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mn-lt"/>
                <a:ea typeface="+mn-ea"/>
                <a:cs typeface="+mn-cs"/>
              </a:rPr>
              <a:t>FOOD GROUPS</a:t>
            </a:r>
          </a:p>
        </p:txBody>
      </p:sp>
    </p:spTree>
    <p:extLst>
      <p:ext uri="{BB962C8B-B14F-4D97-AF65-F5344CB8AC3E}">
        <p14:creationId xmlns:p14="http://schemas.microsoft.com/office/powerpoint/2010/main" val="3511698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733331-9A1D-91A7-DB36-BB4B128DD6D5}"/>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83128" y="1093948"/>
            <a:ext cx="9774636" cy="4670104"/>
          </a:xfrm>
          <a:prstGeom prst="rect">
            <a:avLst/>
          </a:prstGeom>
        </p:spPr>
      </p:pic>
      <p:sp>
        <p:nvSpPr>
          <p:cNvPr id="2" name="Title 1">
            <a:extLst>
              <a:ext uri="{FF2B5EF4-FFF2-40B4-BE49-F238E27FC236}">
                <a16:creationId xmlns:a16="http://schemas.microsoft.com/office/drawing/2014/main" id="{C950A297-FEF2-7E94-7D9C-3462E73D5A33}"/>
              </a:ext>
            </a:extLst>
          </p:cNvPr>
          <p:cNvSpPr>
            <a:spLocks noGrp="1"/>
          </p:cNvSpPr>
          <p:nvPr>
            <p:ph type="ctrTitle"/>
          </p:nvPr>
        </p:nvSpPr>
        <p:spPr>
          <a:xfrm>
            <a:off x="1097280" y="-3566160"/>
            <a:ext cx="10058400" cy="3566160"/>
          </a:xfrm>
        </p:spPr>
        <p:txBody>
          <a:bodyPr vert="horz" lIns="91440" tIns="45720" rIns="91440" bIns="45720" rtlCol="0" anchor="b">
            <a:normAutofit/>
          </a:bodyPr>
          <a:lstStyle/>
          <a:p>
            <a:r>
              <a:rPr lang="en-US" dirty="0"/>
              <a:t>Health</a:t>
            </a:r>
          </a:p>
        </p:txBody>
      </p:sp>
    </p:spTree>
    <p:extLst>
      <p:ext uri="{BB962C8B-B14F-4D97-AF65-F5344CB8AC3E}">
        <p14:creationId xmlns:p14="http://schemas.microsoft.com/office/powerpoint/2010/main" val="1546152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59CD-1242-F149-AB16-9D02E7C89131}"/>
              </a:ext>
            </a:extLst>
          </p:cNvPr>
          <p:cNvSpPr>
            <a:spLocks noGrp="1"/>
          </p:cNvSpPr>
          <p:nvPr>
            <p:ph type="title"/>
          </p:nvPr>
        </p:nvSpPr>
        <p:spPr>
          <a:xfrm>
            <a:off x="5443870" y="2511988"/>
            <a:ext cx="5711810" cy="1289304"/>
          </a:xfrm>
        </p:spPr>
        <p:txBody>
          <a:bodyPr/>
          <a:lstStyle/>
          <a:p>
            <a:r>
              <a:rPr lang="en-US" dirty="0"/>
              <a:t>HEALTH AT EVERY SIZE (HAES)</a:t>
            </a:r>
          </a:p>
        </p:txBody>
      </p:sp>
      <p:sp>
        <p:nvSpPr>
          <p:cNvPr id="3" name="Content Placeholder 2">
            <a:extLst>
              <a:ext uri="{FF2B5EF4-FFF2-40B4-BE49-F238E27FC236}">
                <a16:creationId xmlns:a16="http://schemas.microsoft.com/office/drawing/2014/main" id="{79497D95-D925-3641-A715-DB7630E983B0}"/>
              </a:ext>
            </a:extLst>
          </p:cNvPr>
          <p:cNvSpPr>
            <a:spLocks noGrp="1"/>
          </p:cNvSpPr>
          <p:nvPr>
            <p:ph sz="half" idx="2"/>
          </p:nvPr>
        </p:nvSpPr>
        <p:spPr>
          <a:xfrm>
            <a:off x="5443870" y="3801292"/>
            <a:ext cx="5772770" cy="2358819"/>
          </a:xfrm>
        </p:spPr>
        <p:txBody>
          <a:bodyPr>
            <a:normAutofit fontScale="92500" lnSpcReduction="10000"/>
          </a:bodyPr>
          <a:lstStyle/>
          <a:p>
            <a:pPr marL="285750" indent="-285750">
              <a:buFont typeface="Arial" panose="020B0604020202020204" pitchFamily="34" charset="0"/>
              <a:buChar char="•"/>
            </a:pPr>
            <a:r>
              <a:rPr lang="en-US" dirty="0"/>
              <a:t>Anti-fat and Anti-diet belief system</a:t>
            </a:r>
          </a:p>
          <a:p>
            <a:pPr marL="285750" indent="-285750">
              <a:buFont typeface="Arial" panose="020B0604020202020204" pitchFamily="34" charset="0"/>
              <a:buChar char="•"/>
            </a:pPr>
            <a:r>
              <a:rPr lang="en-US" dirty="0"/>
              <a:t>Finding health and self-acceptance at all sizes</a:t>
            </a:r>
          </a:p>
          <a:p>
            <a:pPr marL="285750" indent="-285750">
              <a:buFont typeface="Arial" panose="020B0604020202020204" pitchFamily="34" charset="0"/>
              <a:buChar char="•"/>
            </a:pPr>
            <a:r>
              <a:rPr lang="en-US" dirty="0"/>
              <a:t>Skinny doesn’t always mean healthy, just like large sizes don’t always equal unhealthy.  Everyone has a unique body and healthy weight point.</a:t>
            </a:r>
          </a:p>
          <a:p>
            <a:pPr marL="285750" indent="-285750">
              <a:buFont typeface="Arial" panose="020B0604020202020204" pitchFamily="34" charset="0"/>
              <a:buChar char="•"/>
            </a:pPr>
            <a:r>
              <a:rPr lang="en-US" dirty="0"/>
              <a:t>Making progress to phase out fat bias (that people of all sizes experience in the medical field). Everyone deserves equal healthcare without bias. </a:t>
            </a:r>
          </a:p>
        </p:txBody>
      </p:sp>
      <p:pic>
        <p:nvPicPr>
          <p:cNvPr id="5" name="Picture 4">
            <a:extLst>
              <a:ext uri="{FF2B5EF4-FFF2-40B4-BE49-F238E27FC236}">
                <a16:creationId xmlns:a16="http://schemas.microsoft.com/office/drawing/2014/main" id="{21CAD404-ECA7-1480-0D7E-9DE3348C3C3E}"/>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68774" y="697889"/>
            <a:ext cx="5947866" cy="1814099"/>
          </a:xfrm>
          <a:prstGeom prst="rect">
            <a:avLst/>
          </a:prstGeom>
        </p:spPr>
      </p:pic>
      <p:pic>
        <p:nvPicPr>
          <p:cNvPr id="22" name="Content Placeholder 21">
            <a:extLst>
              <a:ext uri="{FF2B5EF4-FFF2-40B4-BE49-F238E27FC236}">
                <a16:creationId xmlns:a16="http://schemas.microsoft.com/office/drawing/2014/main" id="{CB144C39-20FB-0183-156D-59295A0C86C0}"/>
              </a:ext>
              <a:ext uri="{C183D7F6-B498-43B3-948B-1728B52AA6E4}">
                <adec:decorative xmlns:adec="http://schemas.microsoft.com/office/drawing/2017/decorative" val="1"/>
              </a:ext>
            </a:extLst>
          </p:cNvPr>
          <p:cNvPicPr>
            <a:picLocks noGrp="1" noChangeAspect="1"/>
          </p:cNvPicPr>
          <p:nvPr>
            <p:ph sz="half" idx="14"/>
          </p:nvPr>
        </p:nvPicPr>
        <p:blipFill>
          <a:blip r:embed="rId5">
            <a:extLst>
              <a:ext uri="{837473B0-CC2E-450A-ABE3-18F120FF3D39}">
                <a1611:picAttrSrcUrl xmlns:a1611="http://schemas.microsoft.com/office/drawing/2016/11/main" r:id="rId6"/>
              </a:ext>
            </a:extLst>
          </a:blip>
          <a:stretch>
            <a:fillRect/>
          </a:stretch>
        </p:blipFill>
        <p:spPr>
          <a:xfrm>
            <a:off x="881357" y="1194544"/>
            <a:ext cx="4114800" cy="4191000"/>
          </a:xfrm>
        </p:spPr>
      </p:pic>
    </p:spTree>
    <p:extLst>
      <p:ext uri="{BB962C8B-B14F-4D97-AF65-F5344CB8AC3E}">
        <p14:creationId xmlns:p14="http://schemas.microsoft.com/office/powerpoint/2010/main" val="2951688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E9F2-C620-4FC8-8F0A-A41F3E18EE1C}"/>
              </a:ext>
            </a:extLst>
          </p:cNvPr>
          <p:cNvSpPr>
            <a:spLocks noGrp="1"/>
          </p:cNvSpPr>
          <p:nvPr>
            <p:ph type="title"/>
          </p:nvPr>
        </p:nvSpPr>
        <p:spPr/>
        <p:txBody>
          <a:bodyPr/>
          <a:lstStyle/>
          <a:p>
            <a:r>
              <a:rPr lang="en-US" dirty="0"/>
              <a:t>Video</a:t>
            </a:r>
          </a:p>
        </p:txBody>
      </p:sp>
      <p:sp>
        <p:nvSpPr>
          <p:cNvPr id="20" name="Content Placeholder 19">
            <a:extLst>
              <a:ext uri="{FF2B5EF4-FFF2-40B4-BE49-F238E27FC236}">
                <a16:creationId xmlns:a16="http://schemas.microsoft.com/office/drawing/2014/main" id="{FE413555-90DA-4F8E-95CF-45718528F423}"/>
              </a:ext>
            </a:extLst>
          </p:cNvPr>
          <p:cNvSpPr>
            <a:spLocks noGrp="1"/>
          </p:cNvSpPr>
          <p:nvPr>
            <p:ph idx="1"/>
          </p:nvPr>
        </p:nvSpPr>
        <p:spPr>
          <a:xfrm>
            <a:off x="1124576" y="2462572"/>
            <a:ext cx="9912096" cy="3760891"/>
          </a:xfrm>
          <a:solidFill>
            <a:schemeClr val="bg1"/>
          </a:solidFill>
        </p:spPr>
        <p:txBody>
          <a:bodyPr/>
          <a:lstStyle/>
          <a:p>
            <a:r>
              <a:rPr lang="en-US" dirty="0">
                <a:hlinkClick r:id="rId3"/>
              </a:rPr>
              <a:t>https://www.youtube.com/watch?v=ATlf99m0Hfs</a:t>
            </a:r>
            <a:endParaRPr lang="en-US" dirty="0"/>
          </a:p>
          <a:p>
            <a:pPr marL="0" indent="0">
              <a:buNone/>
            </a:pPr>
            <a:endParaRPr lang="en-US" dirty="0"/>
          </a:p>
        </p:txBody>
      </p:sp>
    </p:spTree>
    <p:extLst>
      <p:ext uri="{BB962C8B-B14F-4D97-AF65-F5344CB8AC3E}">
        <p14:creationId xmlns:p14="http://schemas.microsoft.com/office/powerpoint/2010/main" val="3494493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title"/>
          </p:nvPr>
        </p:nvSpPr>
        <p:spPr/>
        <p:txBody>
          <a:bodyPr/>
          <a:lstStyle/>
          <a:p>
            <a:r>
              <a:rPr lang="en-US" dirty="0"/>
              <a:t>Questions?</a:t>
            </a:r>
          </a:p>
        </p:txBody>
      </p:sp>
      <p:sp>
        <p:nvSpPr>
          <p:cNvPr id="20" name="Text Placeholder 19">
            <a:extLst>
              <a:ext uri="{FF2B5EF4-FFF2-40B4-BE49-F238E27FC236}">
                <a16:creationId xmlns:a16="http://schemas.microsoft.com/office/drawing/2014/main" id="{5AEC0676-36E0-374F-8480-880FE68CC821}"/>
              </a:ext>
            </a:extLst>
          </p:cNvPr>
          <p:cNvSpPr>
            <a:spLocks noGrp="1"/>
          </p:cNvSpPr>
          <p:nvPr>
            <p:ph type="body" sz="half" idx="2"/>
          </p:nvPr>
        </p:nvSpPr>
        <p:spPr/>
        <p:txBody>
          <a:bodyPr>
            <a:normAutofit/>
          </a:bodyPr>
          <a:lstStyle/>
          <a:p>
            <a:pPr>
              <a:lnSpc>
                <a:spcPts val="2000"/>
              </a:lnSpc>
            </a:pPr>
            <a:r>
              <a:rPr lang="en-US" sz="1600" dirty="0"/>
              <a:t>“Health is Wealth”</a:t>
            </a:r>
          </a:p>
        </p:txBody>
      </p:sp>
      <p:pic>
        <p:nvPicPr>
          <p:cNvPr id="9" name="Picture Placeholder 8">
            <a:extLst>
              <a:ext uri="{FF2B5EF4-FFF2-40B4-BE49-F238E27FC236}">
                <a16:creationId xmlns:a16="http://schemas.microsoft.com/office/drawing/2014/main" id="{51DBE018-34EA-A41B-AE62-B494E3A2E3BE}"/>
              </a:ext>
              <a:ext uri="{C183D7F6-B498-43B3-948B-1728B52AA6E4}">
                <adec:decorative xmlns:adec="http://schemas.microsoft.com/office/drawing/2017/decorative" val="1"/>
              </a:ext>
            </a:extLst>
          </p:cNvPr>
          <p:cNvPicPr>
            <a:picLocks noGrp="1" noChangeAspect="1"/>
          </p:cNvPicPr>
          <p:nvPr>
            <p:ph type="pic" idx="1"/>
          </p:nvPr>
        </p:nvPicPr>
        <p:blipFill>
          <a:blip r:embed="rId2">
            <a:extLst>
              <a:ext uri="{837473B0-CC2E-450A-ABE3-18F120FF3D39}">
                <a1611:picAttrSrcUrl xmlns:a1611="http://schemas.microsoft.com/office/drawing/2016/11/main" r:id="rId3"/>
              </a:ext>
            </a:extLst>
          </a:blip>
          <a:srcRect t="27191" b="27191"/>
          <a:stretch>
            <a:fillRect/>
          </a:stretch>
        </p:blipFill>
        <p:spPr/>
      </p:pic>
    </p:spTree>
    <p:extLst>
      <p:ext uri="{BB962C8B-B14F-4D97-AF65-F5344CB8AC3E}">
        <p14:creationId xmlns:p14="http://schemas.microsoft.com/office/powerpoint/2010/main" val="3512217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0845-92A3-6401-9C08-F26EA4281D78}"/>
              </a:ext>
            </a:extLst>
          </p:cNvPr>
          <p:cNvSpPr>
            <a:spLocks noGrp="1"/>
          </p:cNvSpPr>
          <p:nvPr>
            <p:ph type="ctrTitle"/>
          </p:nvPr>
        </p:nvSpPr>
        <p:spPr>
          <a:xfrm>
            <a:off x="1097280" y="758952"/>
            <a:ext cx="10058400" cy="743277"/>
          </a:xfrm>
        </p:spPr>
        <p:txBody>
          <a:bodyPr>
            <a:normAutofit/>
          </a:bodyPr>
          <a:lstStyle/>
          <a:p>
            <a:r>
              <a:rPr lang="en-US" sz="4000" dirty="0"/>
              <a:t>Non-discrimination Statement</a:t>
            </a:r>
          </a:p>
        </p:txBody>
      </p:sp>
      <p:sp>
        <p:nvSpPr>
          <p:cNvPr id="3" name="Subtitle 2">
            <a:extLst>
              <a:ext uri="{FF2B5EF4-FFF2-40B4-BE49-F238E27FC236}">
                <a16:creationId xmlns:a16="http://schemas.microsoft.com/office/drawing/2014/main" id="{A7D2FAA3-81E4-FC79-EDFE-6E6363CB24F9}"/>
              </a:ext>
            </a:extLst>
          </p:cNvPr>
          <p:cNvSpPr>
            <a:spLocks noGrp="1"/>
          </p:cNvSpPr>
          <p:nvPr>
            <p:ph type="subTitle" idx="1"/>
          </p:nvPr>
        </p:nvSpPr>
        <p:spPr>
          <a:xfrm>
            <a:off x="1097280" y="1502229"/>
            <a:ext cx="10058400" cy="4689565"/>
          </a:xfrm>
        </p:spPr>
        <p:txBody>
          <a:bodyPr>
            <a:noAutofit/>
          </a:bodyPr>
          <a:lstStyle/>
          <a:p>
            <a:pPr marL="0" marR="0">
              <a:lnSpc>
                <a:spcPct val="115000"/>
              </a:lnSpc>
              <a:spcAft>
                <a:spcPts val="1000"/>
              </a:spcAft>
            </a:pPr>
            <a:r>
              <a:rPr lang="en-US" sz="700" dirty="0">
                <a:solidFill>
                  <a:srgbClr val="1B1B1B"/>
                </a:solidFill>
                <a:effectLst/>
                <a:latin typeface="Helvetica" pitchFamily="2" charset="0"/>
                <a:ea typeface="Times New Roman" panose="02020603050405020304" pitchFamily="18" charset="0"/>
                <a:cs typeface="Helvetica" pitchFamily="2"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700" dirty="0">
                <a:solidFill>
                  <a:srgbClr val="1B1B1B"/>
                </a:solidFill>
                <a:effectLst/>
                <a:latin typeface="Helvetica" pitchFamily="2" charset="0"/>
                <a:ea typeface="Times New Roman" panose="02020603050405020304" pitchFamily="18" charset="0"/>
                <a:cs typeface="Helvetica" pitchFamily="2"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700" dirty="0">
                <a:solidFill>
                  <a:srgbClr val="1B1B1B"/>
                </a:solidFill>
                <a:effectLst/>
                <a:latin typeface="Helvetica" pitchFamily="2" charset="0"/>
                <a:ea typeface="Times New Roman" panose="02020603050405020304" pitchFamily="18" charset="0"/>
                <a:cs typeface="Helvetica" pitchFamily="2" charset="0"/>
              </a:rPr>
              <a:t>To file a program discrimination complaint, a Complainant should complete a Form AD-3027, USDA Program Discrimination Complaint Form which can be obtained online at: </a:t>
            </a:r>
            <a:r>
              <a:rPr lang="en-US" sz="700" dirty="0">
                <a:solidFill>
                  <a:srgbClr val="2E8540"/>
                </a:solidFill>
                <a:effectLst/>
                <a:latin typeface="Helvetica" pitchFamily="2" charset="0"/>
                <a:ea typeface="Times New Roman" panose="02020603050405020304" pitchFamily="18" charset="0"/>
                <a:cs typeface="Helvetica" pitchFamily="2" charset="0"/>
                <a:hlinkClick r:id="rId2"/>
              </a:rPr>
              <a:t>https://www.usda.gov/sites/default/files/documents/USDA-OASCR%20P-Complaint-Form-0508-0002-508-11-28-17Fax2Mail.pdf</a:t>
            </a:r>
            <a:r>
              <a:rPr lang="en-US" sz="700" dirty="0">
                <a:solidFill>
                  <a:srgbClr val="1B1B1B"/>
                </a:solidFill>
                <a:effectLst/>
                <a:latin typeface="Helvetica" pitchFamily="2" charset="0"/>
                <a:ea typeface="Times New Roman" panose="02020603050405020304" pitchFamily="18" charset="0"/>
                <a:cs typeface="Helvetica" pitchFamily="2"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700" b="1" dirty="0">
                <a:solidFill>
                  <a:srgbClr val="1B1B1B"/>
                </a:solidFill>
                <a:effectLst/>
                <a:latin typeface="Helvetica" pitchFamily="2" charset="0"/>
                <a:ea typeface="Times New Roman" panose="02020603050405020304" pitchFamily="18" charset="0"/>
                <a:cs typeface="Helvetica" pitchFamily="2" charset="0"/>
              </a:rPr>
              <a:t>mail:</a:t>
            </a:r>
            <a:br>
              <a:rPr lang="en-US" sz="700" dirty="0">
                <a:solidFill>
                  <a:srgbClr val="1B1B1B"/>
                </a:solidFill>
                <a:effectLst/>
                <a:latin typeface="Helvetica" pitchFamily="2" charset="0"/>
                <a:ea typeface="Times New Roman" panose="02020603050405020304" pitchFamily="18" charset="0"/>
                <a:cs typeface="Helvetica" pitchFamily="2" charset="0"/>
              </a:rPr>
            </a:br>
            <a:r>
              <a:rPr lang="en-US" sz="700" dirty="0">
                <a:solidFill>
                  <a:srgbClr val="1B1B1B"/>
                </a:solidFill>
                <a:effectLst/>
                <a:latin typeface="Helvetica" pitchFamily="2" charset="0"/>
                <a:ea typeface="Times New Roman" panose="02020603050405020304" pitchFamily="18" charset="0"/>
                <a:cs typeface="Helvetica" pitchFamily="2" charset="0"/>
              </a:rPr>
              <a:t>U.S. Department of Agriculture</a:t>
            </a:r>
            <a:br>
              <a:rPr lang="en-US" sz="700" dirty="0">
                <a:solidFill>
                  <a:srgbClr val="1B1B1B"/>
                </a:solidFill>
                <a:effectLst/>
                <a:latin typeface="Helvetica" pitchFamily="2" charset="0"/>
                <a:ea typeface="Times New Roman" panose="02020603050405020304" pitchFamily="18" charset="0"/>
                <a:cs typeface="Helvetica" pitchFamily="2" charset="0"/>
              </a:rPr>
            </a:br>
            <a:r>
              <a:rPr lang="en-US" sz="700" dirty="0">
                <a:solidFill>
                  <a:srgbClr val="1B1B1B"/>
                </a:solidFill>
                <a:effectLst/>
                <a:latin typeface="Helvetica" pitchFamily="2" charset="0"/>
                <a:ea typeface="Times New Roman" panose="02020603050405020304" pitchFamily="18" charset="0"/>
                <a:cs typeface="Helvetica" pitchFamily="2" charset="0"/>
              </a:rPr>
              <a:t>Office of the Assistant Secretary for Civil Rights</a:t>
            </a:r>
            <a:br>
              <a:rPr lang="en-US" sz="700" dirty="0">
                <a:solidFill>
                  <a:srgbClr val="1B1B1B"/>
                </a:solidFill>
                <a:effectLst/>
                <a:latin typeface="Helvetica" pitchFamily="2" charset="0"/>
                <a:ea typeface="Times New Roman" panose="02020603050405020304" pitchFamily="18" charset="0"/>
                <a:cs typeface="Helvetica" pitchFamily="2" charset="0"/>
              </a:rPr>
            </a:br>
            <a:r>
              <a:rPr lang="en-US" sz="700" dirty="0">
                <a:solidFill>
                  <a:srgbClr val="1B1B1B"/>
                </a:solidFill>
                <a:effectLst/>
                <a:latin typeface="Helvetica" pitchFamily="2" charset="0"/>
                <a:ea typeface="Times New Roman" panose="02020603050405020304" pitchFamily="18" charset="0"/>
                <a:cs typeface="Helvetica" pitchFamily="2" charset="0"/>
              </a:rPr>
              <a:t>1400 Independence Avenue, SW</a:t>
            </a:r>
            <a:br>
              <a:rPr lang="en-US" sz="700" dirty="0">
                <a:solidFill>
                  <a:srgbClr val="1B1B1B"/>
                </a:solidFill>
                <a:effectLst/>
                <a:latin typeface="Helvetica" pitchFamily="2" charset="0"/>
                <a:ea typeface="Times New Roman" panose="02020603050405020304" pitchFamily="18" charset="0"/>
                <a:cs typeface="Helvetica" pitchFamily="2" charset="0"/>
              </a:rPr>
            </a:br>
            <a:r>
              <a:rPr lang="en-US" sz="700" dirty="0">
                <a:solidFill>
                  <a:srgbClr val="1B1B1B"/>
                </a:solidFill>
                <a:effectLst/>
                <a:latin typeface="Helvetica" pitchFamily="2" charset="0"/>
                <a:ea typeface="Times New Roman" panose="02020603050405020304" pitchFamily="18" charset="0"/>
                <a:cs typeface="Helvetica" pitchFamily="2" charset="0"/>
              </a:rPr>
              <a:t>Washington, D.C. 20250-9410; or</a:t>
            </a:r>
            <a:endParaRPr lang="en-US" sz="700" dirty="0">
              <a:solidFill>
                <a:srgbClr val="1B1B1B"/>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700" b="1" dirty="0">
                <a:solidFill>
                  <a:srgbClr val="1B1B1B"/>
                </a:solidFill>
                <a:effectLst/>
                <a:latin typeface="Helvetica" pitchFamily="2" charset="0"/>
                <a:ea typeface="Times New Roman" panose="02020603050405020304" pitchFamily="18" charset="0"/>
                <a:cs typeface="Helvetica" pitchFamily="2" charset="0"/>
              </a:rPr>
              <a:t>fax:</a:t>
            </a:r>
            <a:br>
              <a:rPr lang="en-US" sz="700" dirty="0">
                <a:solidFill>
                  <a:srgbClr val="1B1B1B"/>
                </a:solidFill>
                <a:effectLst/>
                <a:latin typeface="Helvetica" pitchFamily="2" charset="0"/>
                <a:ea typeface="Times New Roman" panose="02020603050405020304" pitchFamily="18" charset="0"/>
                <a:cs typeface="Helvetica" pitchFamily="2" charset="0"/>
              </a:rPr>
            </a:br>
            <a:r>
              <a:rPr lang="en-US" sz="700" dirty="0">
                <a:solidFill>
                  <a:srgbClr val="1B1B1B"/>
                </a:solidFill>
                <a:effectLst/>
                <a:latin typeface="Helvetica" pitchFamily="2" charset="0"/>
                <a:ea typeface="Times New Roman" panose="02020603050405020304" pitchFamily="18" charset="0"/>
                <a:cs typeface="Helvetica" pitchFamily="2" charset="0"/>
              </a:rPr>
              <a:t>(833) 256-1665 or (202) 690-7442; or</a:t>
            </a:r>
            <a:endParaRPr lang="en-US" sz="700" dirty="0">
              <a:solidFill>
                <a:srgbClr val="1B1B1B"/>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700" b="1" dirty="0">
                <a:solidFill>
                  <a:srgbClr val="1B1B1B"/>
                </a:solidFill>
                <a:effectLst/>
                <a:latin typeface="Helvetica" pitchFamily="2" charset="0"/>
                <a:ea typeface="Times New Roman" panose="02020603050405020304" pitchFamily="18" charset="0"/>
                <a:cs typeface="Helvetica" pitchFamily="2" charset="0"/>
              </a:rPr>
              <a:t>email:</a:t>
            </a:r>
            <a:br>
              <a:rPr lang="en-US" sz="700" dirty="0">
                <a:solidFill>
                  <a:srgbClr val="1B1B1B"/>
                </a:solidFill>
                <a:effectLst/>
                <a:latin typeface="Helvetica" pitchFamily="2" charset="0"/>
                <a:ea typeface="Times New Roman" panose="02020603050405020304" pitchFamily="18" charset="0"/>
                <a:cs typeface="Helvetica" pitchFamily="2" charset="0"/>
              </a:rPr>
            </a:br>
            <a:r>
              <a:rPr lang="en-US" sz="700" dirty="0">
                <a:solidFill>
                  <a:srgbClr val="2E8540"/>
                </a:solidFill>
                <a:effectLst/>
                <a:latin typeface="Helvetica" pitchFamily="2" charset="0"/>
                <a:ea typeface="Times New Roman" panose="02020603050405020304" pitchFamily="18" charset="0"/>
                <a:cs typeface="Helvetica" pitchFamily="2" charset="0"/>
                <a:hlinkClick r:id="rId3"/>
              </a:rPr>
              <a:t>program.intake@usda.gov</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700" dirty="0">
                <a:solidFill>
                  <a:srgbClr val="1B1B1B"/>
                </a:solidFill>
                <a:effectLst/>
                <a:latin typeface="Helvetica" pitchFamily="2" charset="0"/>
                <a:ea typeface="Times New Roman" panose="02020603050405020304" pitchFamily="18" charset="0"/>
                <a:cs typeface="Helvetica" pitchFamily="2" charset="0"/>
              </a:rPr>
              <a:t>This institution is an equal opportunity provider.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7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700" dirty="0"/>
          </a:p>
        </p:txBody>
      </p:sp>
    </p:spTree>
    <p:extLst>
      <p:ext uri="{BB962C8B-B14F-4D97-AF65-F5344CB8AC3E}">
        <p14:creationId xmlns:p14="http://schemas.microsoft.com/office/powerpoint/2010/main" val="333028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FF7"/>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p:txBody>
          <a:bodyPr>
            <a:noAutofit/>
          </a:bodyPr>
          <a:lstStyle/>
          <a:p>
            <a:r>
              <a:rPr lang="en-US" sz="6000" u="sng" dirty="0">
                <a:solidFill>
                  <a:schemeClr val="tx1"/>
                </a:solidFill>
                <a:highlight>
                  <a:srgbClr val="00FF00"/>
                </a:highlight>
              </a:rPr>
              <a:t>NUTRITION</a:t>
            </a:r>
          </a:p>
        </p:txBody>
      </p:sp>
      <p:sp>
        <p:nvSpPr>
          <p:cNvPr id="17" name="Content Placeholder 16">
            <a:extLst>
              <a:ext uri="{FF2B5EF4-FFF2-40B4-BE49-F238E27FC236}">
                <a16:creationId xmlns:a16="http://schemas.microsoft.com/office/drawing/2014/main" id="{8E7591AD-81F4-2E45-AE36-F4DA40C19031}"/>
              </a:ext>
            </a:extLst>
          </p:cNvPr>
          <p:cNvSpPr>
            <a:spLocks noGrp="1"/>
          </p:cNvSpPr>
          <p:nvPr>
            <p:ph sz="half" idx="2"/>
          </p:nvPr>
        </p:nvSpPr>
        <p:spPr/>
        <p:txBody>
          <a:bodyPr/>
          <a:lstStyle/>
          <a:p>
            <a:pPr marL="0" indent="0">
              <a:lnSpc>
                <a:spcPts val="2000"/>
              </a:lnSpc>
              <a:buNone/>
            </a:pPr>
            <a:r>
              <a:rPr lang="en-US" dirty="0"/>
              <a:t>Nutrition is broken into two categories;</a:t>
            </a:r>
          </a:p>
          <a:p>
            <a:pPr>
              <a:lnSpc>
                <a:spcPts val="2000"/>
              </a:lnSpc>
            </a:pPr>
            <a:r>
              <a:rPr lang="en-US" dirty="0"/>
              <a:t>MACRONUTRIENTS</a:t>
            </a:r>
          </a:p>
          <a:p>
            <a:pPr lvl="1"/>
            <a:r>
              <a:rPr lang="en-US" dirty="0"/>
              <a:t>Protein</a:t>
            </a:r>
          </a:p>
          <a:p>
            <a:pPr lvl="1"/>
            <a:r>
              <a:rPr lang="en-US" dirty="0"/>
              <a:t>Fat</a:t>
            </a:r>
          </a:p>
          <a:p>
            <a:pPr lvl="1"/>
            <a:r>
              <a:rPr lang="en-US" dirty="0"/>
              <a:t>Carbohydrates</a:t>
            </a:r>
          </a:p>
          <a:p>
            <a:pPr>
              <a:lnSpc>
                <a:spcPts val="2000"/>
              </a:lnSpc>
            </a:pPr>
            <a:r>
              <a:rPr lang="en-US" dirty="0"/>
              <a:t>MICRONUTRIENTS</a:t>
            </a:r>
          </a:p>
          <a:p>
            <a:pPr lvl="1"/>
            <a:r>
              <a:rPr lang="en-US" dirty="0"/>
              <a:t>Vitamins</a:t>
            </a:r>
          </a:p>
          <a:p>
            <a:pPr lvl="1"/>
            <a:r>
              <a:rPr lang="en-US" dirty="0"/>
              <a:t>Minerals</a:t>
            </a:r>
          </a:p>
          <a:p>
            <a:pPr marL="0" indent="0">
              <a:lnSpc>
                <a:spcPts val="2000"/>
              </a:lnSpc>
              <a:buNone/>
            </a:pPr>
            <a:endParaRPr lang="en-US" dirty="0"/>
          </a:p>
          <a:p>
            <a:endParaRPr lang="en-US" dirty="0"/>
          </a:p>
        </p:txBody>
      </p:sp>
    </p:spTree>
    <p:extLst>
      <p:ext uri="{BB962C8B-B14F-4D97-AF65-F5344CB8AC3E}">
        <p14:creationId xmlns:p14="http://schemas.microsoft.com/office/powerpoint/2010/main" val="227689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F69DE26-2097-DB9C-9261-21DF4B4D7AD9}"/>
              </a:ext>
              <a:ext uri="{C183D7F6-B498-43B3-948B-1728B52AA6E4}">
                <adec:decorative xmlns:adec="http://schemas.microsoft.com/office/drawing/2017/decorative" val="1"/>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16346" r="16346"/>
          <a:stretch>
            <a:fillRect/>
          </a:stretch>
        </p:blipFill>
        <p:spPr/>
      </p:pic>
      <p:sp>
        <p:nvSpPr>
          <p:cNvPr id="8" name="Title 7">
            <a:extLst>
              <a:ext uri="{FF2B5EF4-FFF2-40B4-BE49-F238E27FC236}">
                <a16:creationId xmlns:a16="http://schemas.microsoft.com/office/drawing/2014/main" id="{37157A8C-2E9F-7BC0-3F4C-53B5B24FF212}"/>
              </a:ext>
            </a:extLst>
          </p:cNvPr>
          <p:cNvSpPr>
            <a:spLocks noGrp="1"/>
          </p:cNvSpPr>
          <p:nvPr>
            <p:ph type="title"/>
          </p:nvPr>
        </p:nvSpPr>
        <p:spPr/>
        <p:txBody>
          <a:bodyPr/>
          <a:lstStyle/>
          <a:p>
            <a:r>
              <a:rPr lang="en-US" dirty="0"/>
              <a:t>Macronutrients</a:t>
            </a:r>
          </a:p>
        </p:txBody>
      </p:sp>
      <p:sp>
        <p:nvSpPr>
          <p:cNvPr id="5" name="Text Placeholder 4">
            <a:extLst>
              <a:ext uri="{FF2B5EF4-FFF2-40B4-BE49-F238E27FC236}">
                <a16:creationId xmlns:a16="http://schemas.microsoft.com/office/drawing/2014/main" id="{0710BE8E-BEC0-8DD6-1CB6-9391998E0F15}"/>
              </a:ext>
            </a:extLst>
          </p:cNvPr>
          <p:cNvSpPr>
            <a:spLocks noGrp="1"/>
          </p:cNvSpPr>
          <p:nvPr>
            <p:ph type="body" sz="half" idx="2"/>
          </p:nvPr>
        </p:nvSpPr>
        <p:spPr/>
        <p:txBody>
          <a:bodyPr/>
          <a:lstStyle/>
          <a:p>
            <a:r>
              <a:rPr lang="en-US" dirty="0"/>
              <a:t>PROTEIN (amino acids)</a:t>
            </a:r>
          </a:p>
        </p:txBody>
      </p:sp>
      <p:sp>
        <p:nvSpPr>
          <p:cNvPr id="6" name="Text Placeholder 5">
            <a:extLst>
              <a:ext uri="{FF2B5EF4-FFF2-40B4-BE49-F238E27FC236}">
                <a16:creationId xmlns:a16="http://schemas.microsoft.com/office/drawing/2014/main" id="{D1577731-2E14-2C57-E73B-586E69F3F777}"/>
              </a:ext>
            </a:extLst>
          </p:cNvPr>
          <p:cNvSpPr>
            <a:spLocks noGrp="1"/>
          </p:cNvSpPr>
          <p:nvPr>
            <p:ph type="body" sz="half" idx="16"/>
          </p:nvPr>
        </p:nvSpPr>
        <p:spPr/>
        <p:txBody>
          <a:bodyPr/>
          <a:lstStyle/>
          <a:p>
            <a:r>
              <a:rPr lang="en-US" dirty="0"/>
              <a:t>Carbohydrates</a:t>
            </a:r>
          </a:p>
        </p:txBody>
      </p:sp>
      <p:sp>
        <p:nvSpPr>
          <p:cNvPr id="7" name="Text Placeholder 6">
            <a:extLst>
              <a:ext uri="{FF2B5EF4-FFF2-40B4-BE49-F238E27FC236}">
                <a16:creationId xmlns:a16="http://schemas.microsoft.com/office/drawing/2014/main" id="{B2A3B6E8-4E1F-2E43-747F-56858114FD41}"/>
              </a:ext>
            </a:extLst>
          </p:cNvPr>
          <p:cNvSpPr>
            <a:spLocks noGrp="1"/>
          </p:cNvSpPr>
          <p:nvPr>
            <p:ph type="body" sz="half" idx="17"/>
          </p:nvPr>
        </p:nvSpPr>
        <p:spPr/>
        <p:txBody>
          <a:bodyPr/>
          <a:lstStyle/>
          <a:p>
            <a:r>
              <a:rPr lang="en-US" dirty="0"/>
              <a:t>fats</a:t>
            </a:r>
          </a:p>
        </p:txBody>
      </p:sp>
      <p:pic>
        <p:nvPicPr>
          <p:cNvPr id="15" name="Picture Placeholder 14">
            <a:extLst>
              <a:ext uri="{FF2B5EF4-FFF2-40B4-BE49-F238E27FC236}">
                <a16:creationId xmlns:a16="http://schemas.microsoft.com/office/drawing/2014/main" id="{B9CECE4F-CE2B-6E79-2286-94B5E7B072B8}"/>
              </a:ext>
              <a:ext uri="{C183D7F6-B498-43B3-948B-1728B52AA6E4}">
                <adec:decorative xmlns:adec="http://schemas.microsoft.com/office/drawing/2017/decorative" val="1"/>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l="21903" r="21903"/>
          <a:stretch>
            <a:fillRect/>
          </a:stretch>
        </p:blipFill>
        <p:spPr/>
      </p:pic>
      <p:pic>
        <p:nvPicPr>
          <p:cNvPr id="24" name="Picture Placeholder 23">
            <a:extLst>
              <a:ext uri="{FF2B5EF4-FFF2-40B4-BE49-F238E27FC236}">
                <a16:creationId xmlns:a16="http://schemas.microsoft.com/office/drawing/2014/main" id="{10D85369-43E8-2DF0-EE09-1A711240FE93}"/>
              </a:ext>
              <a:ext uri="{C183D7F6-B498-43B3-948B-1728B52AA6E4}">
                <adec:decorative xmlns:adec="http://schemas.microsoft.com/office/drawing/2017/decorative" val="1"/>
              </a:ext>
            </a:extLst>
          </p:cNvPr>
          <p:cNvPicPr>
            <a:picLocks noGrp="1" noChangeAspect="1"/>
          </p:cNvPicPr>
          <p:nvPr>
            <p:ph type="pic" sz="quarter" idx="15"/>
          </p:nvPr>
        </p:nvPicPr>
        <p:blipFill>
          <a:blip r:embed="rId6">
            <a:extLst>
              <a:ext uri="{837473B0-CC2E-450A-ABE3-18F120FF3D39}">
                <a1611:picAttrSrcUrl xmlns:a1611="http://schemas.microsoft.com/office/drawing/2016/11/main" r:id="rId7"/>
              </a:ext>
            </a:extLst>
          </a:blip>
          <a:srcRect l="18542" r="18542"/>
          <a:stretch>
            <a:fillRect/>
          </a:stretch>
        </p:blipFill>
        <p:spPr/>
      </p:pic>
    </p:spTree>
    <p:extLst>
      <p:ext uri="{BB962C8B-B14F-4D97-AF65-F5344CB8AC3E}">
        <p14:creationId xmlns:p14="http://schemas.microsoft.com/office/powerpoint/2010/main" val="1428703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7E0E-FB3D-3336-DCBD-462F03D3C332}"/>
              </a:ext>
            </a:extLst>
          </p:cNvPr>
          <p:cNvSpPr>
            <a:spLocks noGrp="1"/>
          </p:cNvSpPr>
          <p:nvPr>
            <p:ph type="title"/>
          </p:nvPr>
        </p:nvSpPr>
        <p:spPr>
          <a:xfrm>
            <a:off x="1012012" y="796956"/>
            <a:ext cx="5460992" cy="587584"/>
          </a:xfrm>
        </p:spPr>
        <p:txBody>
          <a:bodyPr/>
          <a:lstStyle/>
          <a:p>
            <a:pPr algn="l"/>
            <a:r>
              <a:rPr lang="en-US" u="sng" dirty="0"/>
              <a:t>Proteins</a:t>
            </a:r>
          </a:p>
        </p:txBody>
      </p:sp>
      <p:pic>
        <p:nvPicPr>
          <p:cNvPr id="6" name="Content Placeholder 5">
            <a:extLst>
              <a:ext uri="{FF2B5EF4-FFF2-40B4-BE49-F238E27FC236}">
                <a16:creationId xmlns:a16="http://schemas.microsoft.com/office/drawing/2014/main" id="{738202BE-BD0C-A1E4-0257-4955BAFC0067}"/>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193290" y="1737237"/>
            <a:ext cx="4016375" cy="3443175"/>
          </a:xfrm>
        </p:spPr>
      </p:pic>
      <p:sp>
        <p:nvSpPr>
          <p:cNvPr id="4" name="TextBox 3">
            <a:extLst>
              <a:ext uri="{FF2B5EF4-FFF2-40B4-BE49-F238E27FC236}">
                <a16:creationId xmlns:a16="http://schemas.microsoft.com/office/drawing/2014/main" id="{AD8AD9F9-1F73-5AF1-ED76-7DE319686250}"/>
              </a:ext>
            </a:extLst>
          </p:cNvPr>
          <p:cNvSpPr txBox="1"/>
          <p:nvPr/>
        </p:nvSpPr>
        <p:spPr>
          <a:xfrm>
            <a:off x="982335" y="1632734"/>
            <a:ext cx="4976949" cy="4626908"/>
          </a:xfrm>
          <a:prstGeom prst="rect">
            <a:avLst/>
          </a:prstGeom>
          <a:noFill/>
        </p:spPr>
        <p:txBody>
          <a:bodyPr wrap="square" rtlCol="0">
            <a:spAutoFit/>
          </a:bodyPr>
          <a:lstStyle/>
          <a:p>
            <a:r>
              <a:rPr lang="en-US" sz="1600" b="1" u="sng" dirty="0"/>
              <a:t>ESSENTIAL AMINO ACIDS</a:t>
            </a:r>
            <a:r>
              <a:rPr lang="en-US" sz="1600" dirty="0"/>
              <a:t>; </a:t>
            </a:r>
            <a:r>
              <a:rPr lang="en-US" sz="1600" b="0" i="0" dirty="0">
                <a:solidFill>
                  <a:srgbClr val="001D35"/>
                </a:solidFill>
                <a:effectLst/>
                <a:latin typeface="Google Sans"/>
              </a:rPr>
              <a:t>Essential amino acids are amino acids that the human body cannot synthesize and must be obtained from the diet. They are crucial for various bodily functions, including protein synthesis, tissue repair, and nutrient absorption. </a:t>
            </a:r>
          </a:p>
          <a:p>
            <a:endParaRPr lang="en-US" sz="1600" dirty="0">
              <a:solidFill>
                <a:srgbClr val="001D35"/>
              </a:solidFill>
              <a:latin typeface="Google Sans"/>
            </a:endParaRPr>
          </a:p>
          <a:p>
            <a:r>
              <a:rPr lang="en-US" sz="1600" b="0" i="0" dirty="0">
                <a:solidFill>
                  <a:srgbClr val="001D35"/>
                </a:solidFill>
                <a:effectLst/>
                <a:latin typeface="Google Sans"/>
              </a:rPr>
              <a:t>1) Histidine, isoleucine, leucine, lysine, methionine, phenylalanine, threonine, tryptophan, and valine.</a:t>
            </a:r>
          </a:p>
          <a:p>
            <a:pPr marL="342900" indent="-342900">
              <a:buAutoNum type="arabicParenR"/>
            </a:pPr>
            <a:endParaRPr lang="en-US" sz="1600" b="1" u="sng" dirty="0">
              <a:solidFill>
                <a:srgbClr val="001D35"/>
              </a:solidFill>
              <a:latin typeface="Google Sans"/>
            </a:endParaRPr>
          </a:p>
          <a:p>
            <a:pPr algn="l" fontAlgn="ctr">
              <a:lnSpc>
                <a:spcPts val="1800"/>
              </a:lnSpc>
              <a:spcBef>
                <a:spcPts val="750"/>
              </a:spcBef>
              <a:spcAft>
                <a:spcPts val="750"/>
              </a:spcAft>
            </a:pPr>
            <a:r>
              <a:rPr lang="en-US" sz="1600" b="1" u="sng" dirty="0">
                <a:solidFill>
                  <a:srgbClr val="001D35"/>
                </a:solidFill>
                <a:latin typeface="Google Sans"/>
              </a:rPr>
              <a:t>NON-ESSENTIAL AMINO ACIDS</a:t>
            </a:r>
            <a:r>
              <a:rPr lang="en-US" sz="1600" dirty="0">
                <a:solidFill>
                  <a:srgbClr val="001D35"/>
                </a:solidFill>
                <a:latin typeface="Google Sans"/>
              </a:rPr>
              <a:t>; </a:t>
            </a:r>
            <a:r>
              <a:rPr lang="en-US" sz="1600" b="0" i="0" dirty="0">
                <a:solidFill>
                  <a:srgbClr val="001D35"/>
                </a:solidFill>
                <a:effectLst/>
                <a:latin typeface="Google Sans"/>
              </a:rPr>
              <a:t>Nonessential amino acids are amino acids that the human body can synthesize (produce) on its own, so they do not need to be obtained from the diet. There are 11 nonessential amino acids: </a:t>
            </a:r>
            <a:endParaRPr lang="en-US" sz="1600" b="0" i="0" dirty="0">
              <a:solidFill>
                <a:srgbClr val="1C419A"/>
              </a:solidFill>
              <a:effectLst/>
              <a:latin typeface="Google Sans"/>
            </a:endParaRPr>
          </a:p>
          <a:p>
            <a:pPr algn="l">
              <a:spcBef>
                <a:spcPts val="750"/>
              </a:spcBef>
              <a:spcAft>
                <a:spcPts val="750"/>
              </a:spcAft>
            </a:pPr>
            <a:r>
              <a:rPr lang="en-US" sz="1600" b="0" i="0" dirty="0">
                <a:solidFill>
                  <a:srgbClr val="001D35"/>
                </a:solidFill>
                <a:effectLst/>
                <a:latin typeface="Google Sans"/>
              </a:rPr>
              <a:t>1) Alanine, arginine, asparagine, aspartic acid, cysteine, glutamic acid, glutamine, glycine, proline, serine, and tyrosine.</a:t>
            </a:r>
          </a:p>
          <a:p>
            <a:endParaRPr lang="en-US" sz="1600" dirty="0"/>
          </a:p>
        </p:txBody>
      </p:sp>
    </p:spTree>
    <p:extLst>
      <p:ext uri="{BB962C8B-B14F-4D97-AF65-F5344CB8AC3E}">
        <p14:creationId xmlns:p14="http://schemas.microsoft.com/office/powerpoint/2010/main" val="201146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C177E5C-7500-3EBA-DAD4-596765AB1BA7}"/>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1026886" y="685800"/>
            <a:ext cx="5486399" cy="5486399"/>
          </a:xfrm>
        </p:spPr>
      </p:pic>
      <p:sp>
        <p:nvSpPr>
          <p:cNvPr id="4" name="TextBox 3">
            <a:extLst>
              <a:ext uri="{FF2B5EF4-FFF2-40B4-BE49-F238E27FC236}">
                <a16:creationId xmlns:a16="http://schemas.microsoft.com/office/drawing/2014/main" id="{760429AE-9B55-7574-AFB0-2848A87F20B2}"/>
              </a:ext>
              <a:ext uri="{C183D7F6-B498-43B3-948B-1728B52AA6E4}">
                <adec:decorative xmlns:adec="http://schemas.microsoft.com/office/drawing/2017/decorative" val="1"/>
              </a:ext>
            </a:extLst>
          </p:cNvPr>
          <p:cNvSpPr txBox="1"/>
          <p:nvPr/>
        </p:nvSpPr>
        <p:spPr>
          <a:xfrm>
            <a:off x="1026886" y="1828800"/>
            <a:ext cx="5486400" cy="923330"/>
          </a:xfrm>
          <a:prstGeom prst="rect">
            <a:avLst/>
          </a:prstGeom>
          <a:noFill/>
        </p:spPr>
        <p:txBody>
          <a:bodyPr wrap="square" rtlCol="0">
            <a:spAutoFit/>
          </a:bodyPr>
          <a:lstStyle/>
          <a:p>
            <a:endParaRPr lang="en-US" dirty="0"/>
          </a:p>
          <a:p>
            <a:endParaRPr lang="en-US" dirty="0"/>
          </a:p>
          <a:p>
            <a:r>
              <a:rPr lang="en-US" dirty="0"/>
              <a:t> </a:t>
            </a:r>
          </a:p>
        </p:txBody>
      </p:sp>
      <p:sp>
        <p:nvSpPr>
          <p:cNvPr id="2" name="Title 1">
            <a:extLst>
              <a:ext uri="{FF2B5EF4-FFF2-40B4-BE49-F238E27FC236}">
                <a16:creationId xmlns:a16="http://schemas.microsoft.com/office/drawing/2014/main" id="{0A8A3CF8-D340-7A48-E2DC-28BE34AB9753}"/>
              </a:ext>
            </a:extLst>
          </p:cNvPr>
          <p:cNvSpPr>
            <a:spLocks noGrp="1"/>
          </p:cNvSpPr>
          <p:nvPr>
            <p:ph type="title"/>
          </p:nvPr>
        </p:nvSpPr>
        <p:spPr>
          <a:xfrm>
            <a:off x="635000" y="-587584"/>
            <a:ext cx="5460992" cy="587584"/>
          </a:xfrm>
        </p:spPr>
        <p:txBody>
          <a:bodyPr vert="horz" lIns="91440" tIns="45720" rIns="91440" bIns="45720" rtlCol="0" anchor="b">
            <a:noAutofit/>
          </a:bodyPr>
          <a:lstStyle/>
          <a:p>
            <a:r>
              <a:rPr lang="en-US" dirty="0"/>
              <a:t>Fatty acids</a:t>
            </a:r>
          </a:p>
        </p:txBody>
      </p:sp>
      <p:sp>
        <p:nvSpPr>
          <p:cNvPr id="22" name="TextBox 21">
            <a:extLst>
              <a:ext uri="{FF2B5EF4-FFF2-40B4-BE49-F238E27FC236}">
                <a16:creationId xmlns:a16="http://schemas.microsoft.com/office/drawing/2014/main" id="{71B1EEAA-5768-2E3B-A5E1-5D4B00EFF0D2}"/>
              </a:ext>
            </a:extLst>
          </p:cNvPr>
          <p:cNvSpPr txBox="1"/>
          <p:nvPr/>
        </p:nvSpPr>
        <p:spPr>
          <a:xfrm>
            <a:off x="7406640" y="2090171"/>
            <a:ext cx="3627845" cy="2677656"/>
          </a:xfrm>
          <a:prstGeom prst="rect">
            <a:avLst/>
          </a:prstGeom>
          <a:noFill/>
        </p:spPr>
        <p:txBody>
          <a:bodyPr wrap="square" rtlCol="0">
            <a:spAutoFit/>
          </a:bodyPr>
          <a:lstStyle/>
          <a:p>
            <a:r>
              <a:rPr lang="en-US" sz="2400" dirty="0"/>
              <a:t>“GOOD FATS”: UNSATURATED FATS</a:t>
            </a:r>
          </a:p>
          <a:p>
            <a:endParaRPr lang="en-US" sz="2400" dirty="0"/>
          </a:p>
          <a:p>
            <a:endParaRPr lang="en-US" sz="2400" dirty="0"/>
          </a:p>
          <a:p>
            <a:r>
              <a:rPr lang="en-US" sz="2400" dirty="0"/>
              <a:t>“BAD FATS”: SATURATED AND TRANS FATS</a:t>
            </a:r>
          </a:p>
        </p:txBody>
      </p:sp>
    </p:spTree>
    <p:extLst>
      <p:ext uri="{BB962C8B-B14F-4D97-AF65-F5344CB8AC3E}">
        <p14:creationId xmlns:p14="http://schemas.microsoft.com/office/powerpoint/2010/main" val="1762313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B3B1-CF2E-072C-E41E-EC963D49D650}"/>
              </a:ext>
            </a:extLst>
          </p:cNvPr>
          <p:cNvSpPr>
            <a:spLocks noGrp="1"/>
          </p:cNvSpPr>
          <p:nvPr>
            <p:ph type="title"/>
          </p:nvPr>
        </p:nvSpPr>
        <p:spPr>
          <a:xfrm>
            <a:off x="687252" y="1526584"/>
            <a:ext cx="3963126" cy="3305712"/>
          </a:xfrm>
        </p:spPr>
        <p:txBody>
          <a:bodyPr>
            <a:normAutofit/>
          </a:bodyPr>
          <a:lstStyle/>
          <a:p>
            <a:r>
              <a:rPr lang="en-US" dirty="0"/>
              <a:t>ORGANIC</a:t>
            </a:r>
            <a:br>
              <a:rPr lang="en-US" dirty="0"/>
            </a:br>
            <a:r>
              <a:rPr lang="en-US" dirty="0"/>
              <a:t>STRUCTURE OF</a:t>
            </a:r>
            <a:br>
              <a:rPr lang="en-US" dirty="0"/>
            </a:br>
            <a:r>
              <a:rPr lang="en-US" dirty="0"/>
              <a:t>FATTY ACIDS</a:t>
            </a:r>
          </a:p>
        </p:txBody>
      </p:sp>
      <p:pic>
        <p:nvPicPr>
          <p:cNvPr id="10" name="Content Placeholder 9">
            <a:extLst>
              <a:ext uri="{FF2B5EF4-FFF2-40B4-BE49-F238E27FC236}">
                <a16:creationId xmlns:a16="http://schemas.microsoft.com/office/drawing/2014/main" id="{553951CA-A8E7-FBAC-6CDE-EA2F457057CC}"/>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4900749" y="1434405"/>
            <a:ext cx="6421210" cy="3401604"/>
          </a:xfrm>
        </p:spPr>
      </p:pic>
    </p:spTree>
    <p:extLst>
      <p:ext uri="{BB962C8B-B14F-4D97-AF65-F5344CB8AC3E}">
        <p14:creationId xmlns:p14="http://schemas.microsoft.com/office/powerpoint/2010/main" val="1595253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BD78-8A32-6F6B-521F-DBBC4236AA24}"/>
              </a:ext>
            </a:extLst>
          </p:cNvPr>
          <p:cNvSpPr>
            <a:spLocks noGrp="1"/>
          </p:cNvSpPr>
          <p:nvPr>
            <p:ph type="ctrTitle"/>
          </p:nvPr>
        </p:nvSpPr>
        <p:spPr>
          <a:xfrm>
            <a:off x="1097280" y="758952"/>
            <a:ext cx="10058400" cy="1453896"/>
          </a:xfrm>
        </p:spPr>
        <p:txBody>
          <a:bodyPr>
            <a:normAutofit/>
          </a:bodyPr>
          <a:lstStyle/>
          <a:p>
            <a:r>
              <a:rPr lang="en-US" sz="4000" dirty="0"/>
              <a:t>SATURATED FATS – “Bad” fats</a:t>
            </a:r>
          </a:p>
        </p:txBody>
      </p:sp>
      <p:sp>
        <p:nvSpPr>
          <p:cNvPr id="3" name="Subtitle 2">
            <a:extLst>
              <a:ext uri="{FF2B5EF4-FFF2-40B4-BE49-F238E27FC236}">
                <a16:creationId xmlns:a16="http://schemas.microsoft.com/office/drawing/2014/main" id="{E540E740-222C-4DD7-C45A-9E97065E98E9}"/>
              </a:ext>
            </a:extLst>
          </p:cNvPr>
          <p:cNvSpPr>
            <a:spLocks noGrp="1"/>
          </p:cNvSpPr>
          <p:nvPr>
            <p:ph type="subTitle" idx="1"/>
          </p:nvPr>
        </p:nvSpPr>
        <p:spPr>
          <a:xfrm>
            <a:off x="1100051" y="2808514"/>
            <a:ext cx="10058400" cy="2979638"/>
          </a:xfrm>
        </p:spPr>
        <p:txBody>
          <a:bodyPr/>
          <a:lstStyle/>
          <a:p>
            <a:pPr algn="l">
              <a:lnSpc>
                <a:spcPts val="1800"/>
              </a:lnSpc>
              <a:spcBef>
                <a:spcPts val="750"/>
              </a:spcBef>
              <a:spcAft>
                <a:spcPts val="600"/>
              </a:spcAft>
            </a:pPr>
            <a:r>
              <a:rPr lang="en-US" b="1" i="0" u="sng" dirty="0">
                <a:solidFill>
                  <a:srgbClr val="001D35"/>
                </a:solidFill>
                <a:effectLst/>
                <a:latin typeface="Google Sans"/>
              </a:rPr>
              <a:t>Structure</a:t>
            </a:r>
            <a:r>
              <a:rPr lang="en-US" b="0" i="0" dirty="0">
                <a:solidFill>
                  <a:srgbClr val="001D35"/>
                </a:solidFill>
                <a:effectLst/>
                <a:latin typeface="Google Sans"/>
              </a:rPr>
              <a:t>: Have no double bonds between carbon atoms and are saturated with hydrogen atoms, giving them a straight, linear shape.</a:t>
            </a:r>
          </a:p>
          <a:p>
            <a:pPr algn="l">
              <a:lnSpc>
                <a:spcPts val="1800"/>
              </a:lnSpc>
              <a:spcBef>
                <a:spcPts val="750"/>
              </a:spcBef>
              <a:spcAft>
                <a:spcPts val="600"/>
              </a:spcAft>
            </a:pPr>
            <a:endParaRPr lang="en-US" b="0" i="0" dirty="0">
              <a:solidFill>
                <a:srgbClr val="001D35"/>
              </a:solidFill>
              <a:effectLst/>
              <a:latin typeface="Google Sans"/>
            </a:endParaRPr>
          </a:p>
          <a:p>
            <a:pPr algn="l">
              <a:lnSpc>
                <a:spcPts val="1800"/>
              </a:lnSpc>
              <a:spcBef>
                <a:spcPts val="750"/>
              </a:spcBef>
              <a:spcAft>
                <a:spcPts val="600"/>
              </a:spcAft>
            </a:pPr>
            <a:r>
              <a:rPr lang="en-US" b="1" i="0" u="sng" dirty="0">
                <a:solidFill>
                  <a:srgbClr val="001D35"/>
                </a:solidFill>
                <a:effectLst/>
                <a:latin typeface="Google Sans"/>
              </a:rPr>
              <a:t>Properties</a:t>
            </a:r>
            <a:r>
              <a:rPr lang="en-US" b="0" i="0" dirty="0">
                <a:solidFill>
                  <a:srgbClr val="001D35"/>
                </a:solidFill>
                <a:effectLst/>
                <a:latin typeface="Google Sans"/>
              </a:rPr>
              <a:t>: Typically solid at room temperature.</a:t>
            </a:r>
          </a:p>
          <a:p>
            <a:pPr algn="l">
              <a:lnSpc>
                <a:spcPts val="1800"/>
              </a:lnSpc>
              <a:spcBef>
                <a:spcPts val="750"/>
              </a:spcBef>
              <a:spcAft>
                <a:spcPts val="600"/>
              </a:spcAft>
            </a:pPr>
            <a:endParaRPr lang="en-US" b="0" i="0" dirty="0">
              <a:solidFill>
                <a:srgbClr val="001D35"/>
              </a:solidFill>
              <a:effectLst/>
              <a:latin typeface="Google Sans"/>
            </a:endParaRPr>
          </a:p>
          <a:p>
            <a:pPr algn="l">
              <a:lnSpc>
                <a:spcPts val="1800"/>
              </a:lnSpc>
              <a:spcBef>
                <a:spcPts val="750"/>
              </a:spcBef>
              <a:spcAft>
                <a:spcPts val="1500"/>
              </a:spcAft>
            </a:pPr>
            <a:r>
              <a:rPr lang="en-US" b="1" i="0" u="sng" dirty="0">
                <a:solidFill>
                  <a:srgbClr val="001D35"/>
                </a:solidFill>
                <a:effectLst/>
                <a:latin typeface="Google Sans"/>
              </a:rPr>
              <a:t>Sources</a:t>
            </a:r>
            <a:r>
              <a:rPr lang="en-US" b="0" i="0" dirty="0">
                <a:solidFill>
                  <a:srgbClr val="001D35"/>
                </a:solidFill>
                <a:effectLst/>
                <a:latin typeface="Google Sans"/>
              </a:rPr>
              <a:t>: Found in butter, fatty cuts of meat, cheese, and palm and coconut oils</a:t>
            </a:r>
          </a:p>
          <a:p>
            <a:endParaRPr lang="en-US" dirty="0"/>
          </a:p>
        </p:txBody>
      </p:sp>
    </p:spTree>
    <p:extLst>
      <p:ext uri="{BB962C8B-B14F-4D97-AF65-F5344CB8AC3E}">
        <p14:creationId xmlns:p14="http://schemas.microsoft.com/office/powerpoint/2010/main" val="59375330"/>
      </p:ext>
    </p:extLst>
  </p:cSld>
  <p:clrMapOvr>
    <a:masterClrMapping/>
  </p:clrMapOvr>
</p:sld>
</file>

<file path=ppt/theme/theme1.xml><?xml version="1.0" encoding="utf-8"?>
<a:theme xmlns:a="http://schemas.openxmlformats.org/drawingml/2006/main" name="RetrospectVTI">
  <a:themeElements>
    <a:clrScheme name="MONO">
      <a:dk1>
        <a:srgbClr val="000000"/>
      </a:dk1>
      <a:lt1>
        <a:srgbClr val="ECEEF7"/>
      </a:lt1>
      <a:dk2>
        <a:srgbClr val="000000"/>
      </a:dk2>
      <a:lt2>
        <a:srgbClr val="F5F8FF"/>
      </a:lt2>
      <a:accent1>
        <a:srgbClr val="ECEEF7"/>
      </a:accent1>
      <a:accent2>
        <a:srgbClr val="F5F8FF"/>
      </a:accent2>
      <a:accent3>
        <a:srgbClr val="A1A2A9"/>
      </a:accent3>
      <a:accent4>
        <a:srgbClr val="141514"/>
      </a:accent4>
      <a:accent5>
        <a:srgbClr val="000000"/>
      </a:accent5>
      <a:accent6>
        <a:srgbClr val="96969C"/>
      </a:accent6>
      <a:hlink>
        <a:srgbClr val="5F6063"/>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owerpoint Party_Win32_JB_v2" id="{38882D8F-135B-4B53-8430-4B694BF79376}" vid="{B574F3CD-D47E-461D-A68F-3273AD4105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6C458A-6CC1-4FEE-AC7F-D0ABFD0DD39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74EDC3-6C87-4699-93BC-02BA54C8E071}">
  <ds:schemaRefs>
    <ds:schemaRef ds:uri="http://schemas.microsoft.com/sharepoint/v3/contenttype/forms"/>
  </ds:schemaRefs>
</ds:datastoreItem>
</file>

<file path=customXml/itemProps2.xml><?xml version="1.0" encoding="utf-8"?>
<ds:datastoreItem xmlns:ds="http://schemas.openxmlformats.org/officeDocument/2006/customXml" ds:itemID="{6F000AB2-1957-427C-B872-176ABC83E732}">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47902AF-9AD5-48A3-AD68-95C39B09F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RetrospectVTI</Template>
  <TotalTime>9931</TotalTime>
  <Words>3326</Words>
  <Application>Microsoft Office PowerPoint</Application>
  <PresentationFormat>Widescreen</PresentationFormat>
  <Paragraphs>233</Paragraphs>
  <Slides>34</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Century Gothic</vt:lpstr>
      <vt:lpstr>Google Sans</vt:lpstr>
      <vt:lpstr>Helvetica</vt:lpstr>
      <vt:lpstr>RetrospectVTI</vt:lpstr>
      <vt:lpstr>NUTRITION &amp; WELLNESS</vt:lpstr>
      <vt:lpstr>Introduction</vt:lpstr>
      <vt:lpstr>FOOD GROUPS</vt:lpstr>
      <vt:lpstr>NUTRITION</vt:lpstr>
      <vt:lpstr>Macronutrients</vt:lpstr>
      <vt:lpstr>Proteins</vt:lpstr>
      <vt:lpstr>Fatty acids</vt:lpstr>
      <vt:lpstr>ORGANIC STRUCTURE OF FATTY ACIDS</vt:lpstr>
      <vt:lpstr>SATURATED FATS – “Bad” fats</vt:lpstr>
      <vt:lpstr>UNSATURATED FATS-”good fats”</vt:lpstr>
      <vt:lpstr>SATURATED AND  UNSATURATED FATS</vt:lpstr>
      <vt:lpstr>Carbohydrates</vt:lpstr>
      <vt:lpstr>Carbohydrates cont.</vt:lpstr>
      <vt:lpstr>Micronutrients</vt:lpstr>
      <vt:lpstr>Vitamins</vt:lpstr>
      <vt:lpstr>Vitamins cont.</vt:lpstr>
      <vt:lpstr>minerals</vt:lpstr>
      <vt:lpstr>FUEL YOUR BRAIN WITH NUTRIENTS</vt:lpstr>
      <vt:lpstr>OTHER NUTRIENTS YOUR BRAIN NEEDS</vt:lpstr>
      <vt:lpstr>EAT THE RAINBOW</vt:lpstr>
      <vt:lpstr>Eat the rainbow; The nutrients in the different colors</vt:lpstr>
      <vt:lpstr>MY PLATE: how to build your plate with these portion sizes.  Myplate.Gov</vt:lpstr>
      <vt:lpstr>HOW TO READ FOOD LABELS</vt:lpstr>
      <vt:lpstr>HOW MUCH SUGAR?</vt:lpstr>
      <vt:lpstr>WATER</vt:lpstr>
      <vt:lpstr>    EXERCISE:   GET 30 MINUTES OF MOVEMENT EACH DAY </vt:lpstr>
      <vt:lpstr>Exercise</vt:lpstr>
      <vt:lpstr>Benefits</vt:lpstr>
      <vt:lpstr>EXERCISE BENEFITS</vt:lpstr>
      <vt:lpstr>Health</vt:lpstr>
      <vt:lpstr>HEALTH AT EVERY SIZE (HAES)</vt:lpstr>
      <vt:lpstr>Video</vt:lpstr>
      <vt:lpstr>Questions?</vt:lpstr>
      <vt:lpstr>Non-discrimination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Merina Lippis</dc:creator>
  <cp:lastModifiedBy>Vigil, Raena</cp:lastModifiedBy>
  <cp:revision>29</cp:revision>
  <dcterms:created xsi:type="dcterms:W3CDTF">2025-10-13T20:38:35Z</dcterms:created>
  <dcterms:modified xsi:type="dcterms:W3CDTF">2025-12-09T22:06:56Z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