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16"/>
  </p:notesMasterIdLst>
  <p:handoutMasterIdLst>
    <p:handoutMasterId r:id="rId17"/>
  </p:handoutMasterIdLst>
  <p:sldIdLst>
    <p:sldId id="767" r:id="rId2"/>
    <p:sldId id="418" r:id="rId3"/>
    <p:sldId id="748" r:id="rId4"/>
    <p:sldId id="806" r:id="rId5"/>
    <p:sldId id="769" r:id="rId6"/>
    <p:sldId id="776" r:id="rId7"/>
    <p:sldId id="814" r:id="rId8"/>
    <p:sldId id="808" r:id="rId9"/>
    <p:sldId id="837" r:id="rId10"/>
    <p:sldId id="831" r:id="rId11"/>
    <p:sldId id="818" r:id="rId12"/>
    <p:sldId id="819" r:id="rId13"/>
    <p:sldId id="838" r:id="rId14"/>
    <p:sldId id="830"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innen, Janet" initials="DJ" lastIdx="20" clrIdx="0"/>
  <p:cmAuthor id="1" name="Pencak, Brent" initials="BP"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F01C49"/>
    <a:srgbClr val="FF4747"/>
    <a:srgbClr val="63CBC6"/>
    <a:srgbClr val="FF3737"/>
    <a:srgbClr val="09C4CD"/>
    <a:srgbClr val="FF1515"/>
    <a:srgbClr val="AFDADB"/>
    <a:srgbClr val="63B7B9"/>
    <a:srgbClr val="387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58774" autoAdjust="0"/>
  </p:normalViewPr>
  <p:slideViewPr>
    <p:cSldViewPr>
      <p:cViewPr varScale="1">
        <p:scale>
          <a:sx n="82" d="100"/>
          <a:sy n="82" d="100"/>
        </p:scale>
        <p:origin x="700"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6" d="100"/>
          <a:sy n="76" d="100"/>
        </p:scale>
        <p:origin x="2880"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7990BC59-3230-41B4-862B-E7BB3489BD47}" type="datetimeFigureOut">
              <a:rPr lang="en-US" smtClean="0"/>
              <a:t>12/18/2025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2E2ABBEC-77E1-4C66-A9BE-D12057723F44}" type="slidenum">
              <a:rPr lang="en-US" smtClean="0"/>
              <a:t>‹#›</a:t>
            </a:fld>
            <a:endParaRPr lang="en-US"/>
          </a:p>
        </p:txBody>
      </p:sp>
    </p:spTree>
    <p:extLst>
      <p:ext uri="{BB962C8B-B14F-4D97-AF65-F5344CB8AC3E}">
        <p14:creationId xmlns:p14="http://schemas.microsoft.com/office/powerpoint/2010/main" val="112671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21CECB13-14E5-4E79-8D65-526C923E82EC}" type="datetimeFigureOut">
              <a:rPr lang="en-US" smtClean="0"/>
              <a:t>12/18/2025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44E5AA02-F3BE-4319-A9B7-E5C820446EF8}" type="slidenum">
              <a:rPr lang="en-US" smtClean="0"/>
              <a:t>‹#›</a:t>
            </a:fld>
            <a:endParaRPr lang="en-US"/>
          </a:p>
        </p:txBody>
      </p:sp>
    </p:spTree>
    <p:extLst>
      <p:ext uri="{BB962C8B-B14F-4D97-AF65-F5344CB8AC3E}">
        <p14:creationId xmlns:p14="http://schemas.microsoft.com/office/powerpoint/2010/main" val="188587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spreadsheets/d/1qzfnPLqbc3oNdp1Y_Q5HkbV6Jxibbnh-_cSLEbkaNE8/edit#gid=65639254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a:t>
            </a:r>
            <a:r>
              <a:rPr lang="en-US" baseline="0" dirty="0"/>
              <a:t>to the S-EBT collection recorded by the CSI data submission team. </a:t>
            </a:r>
            <a:endParaRPr lang="en-US" dirty="0"/>
          </a:p>
        </p:txBody>
      </p:sp>
    </p:spTree>
    <p:extLst>
      <p:ext uri="{BB962C8B-B14F-4D97-AF65-F5344CB8AC3E}">
        <p14:creationId xmlns:p14="http://schemas.microsoft.com/office/powerpoint/2010/main" val="135086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final S-EBT file is submitted and is error free, CSI will send a Summary Report to the G-Drive&gt;Submission&gt;S-EBT&gt;Summary Report. This will be your school’s final opportunity to review the data, make changes, and upload new files if needed. Once your school has confirmed the data is accurate, you will need to complete the S-EBT Certification via a Google Form Survey by February 26, 2026. This will conclude the initial phase of the S-EBT collection.</a:t>
            </a:r>
          </a:p>
        </p:txBody>
      </p:sp>
      <p:sp>
        <p:nvSpPr>
          <p:cNvPr id="4" name="Slide Number Placeholder 3"/>
          <p:cNvSpPr>
            <a:spLocks noGrp="1"/>
          </p:cNvSpPr>
          <p:nvPr>
            <p:ph type="sldNum" sz="quarter" idx="5"/>
          </p:nvPr>
        </p:nvSpPr>
        <p:spPr/>
        <p:txBody>
          <a:bodyPr/>
          <a:lstStyle/>
          <a:p>
            <a:fld id="{44E5AA02-F3BE-4319-A9B7-E5C820446EF8}" type="slidenum">
              <a:rPr lang="en-US" smtClean="0"/>
              <a:t>12</a:t>
            </a:fld>
            <a:endParaRPr lang="en-US"/>
          </a:p>
        </p:txBody>
      </p:sp>
    </p:spTree>
    <p:extLst>
      <p:ext uri="{BB962C8B-B14F-4D97-AF65-F5344CB8AC3E}">
        <p14:creationId xmlns:p14="http://schemas.microsoft.com/office/powerpoint/2010/main" val="377870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corrections period will open May 2026 and remain open until early September 2026.  This correction period is for</a:t>
            </a:r>
            <a:r>
              <a:rPr lang="en-US" sz="1200" dirty="0">
                <a:effectLst/>
                <a:latin typeface="Calibri" panose="020F0502020204030204" pitchFamily="34" charset="0"/>
                <a:ea typeface="Times New Roman" panose="02020603050405020304" pitchFamily="18" charset="0"/>
              </a:rPr>
              <a:t> students becoming eligible after </a:t>
            </a:r>
            <a:r>
              <a:rPr lang="en-US" sz="1200" dirty="0">
                <a:effectLst/>
                <a:latin typeface="Calibri" panose="020F0502020204030204" pitchFamily="34" charset="0"/>
                <a:ea typeface="Calibri" panose="020F0502020204030204" pitchFamily="34" charset="0"/>
                <a:cs typeface="Times New Roman" panose="02020603050405020304" pitchFamily="18" charset="0"/>
              </a:rPr>
              <a:t>you have completed the initial submission and signed off on the data in February, </a:t>
            </a:r>
            <a:r>
              <a:rPr lang="en-US" sz="1200" dirty="0">
                <a:effectLst/>
                <a:latin typeface="Calibri" panose="020F0502020204030204" pitchFamily="34" charset="0"/>
                <a:ea typeface="Times New Roman" panose="02020603050405020304" pitchFamily="18" charset="0"/>
              </a:rPr>
              <a:t>and before the end of the school year. These correction files will need to be submitted via </a:t>
            </a:r>
            <a:r>
              <a:rPr lang="en-US" sz="1200" dirty="0">
                <a:effectLst/>
                <a:ea typeface="Tahoma" panose="020B0604030504040204" pitchFamily="34" charset="0"/>
                <a:cs typeface="Tahoma" panose="020B0604030504040204" pitchFamily="34" charset="0"/>
              </a:rPr>
              <a:t>G-Drive S-EBT folder files to run. </a:t>
            </a:r>
            <a:r>
              <a:rPr lang="en-US" sz="1200" dirty="0">
                <a:effectLst/>
                <a:latin typeface="Calibri" panose="020F0502020204030204" pitchFamily="34" charset="0"/>
                <a:ea typeface="Times New Roman" panose="02020603050405020304" pitchFamily="18" charset="0"/>
              </a:rPr>
              <a:t>Please notify CSI Submissions once new files has been placed.</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We will send out an email reminder of the correction period at the beginning of May. Please plan to submit corrections prior to leaving for summer break to better ensure students and families can received the needed benefits.  </a:t>
            </a:r>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13</a:t>
            </a:fld>
            <a:endParaRPr lang="en-US"/>
          </a:p>
        </p:txBody>
      </p:sp>
    </p:spTree>
    <p:extLst>
      <p:ext uri="{BB962C8B-B14F-4D97-AF65-F5344CB8AC3E}">
        <p14:creationId xmlns:p14="http://schemas.microsoft.com/office/powerpoint/2010/main" val="3376044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reviewing this training.</a:t>
            </a:r>
            <a:r>
              <a:rPr lang="en-US" baseline="0" dirty="0"/>
              <a:t>  If you have questions on any of this information, please reach out to the CSI Data submissions inbox. </a:t>
            </a:r>
            <a:endParaRPr lang="en-US" dirty="0"/>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14</a:t>
            </a:fld>
            <a:endParaRPr lang="en-US"/>
          </a:p>
        </p:txBody>
      </p:sp>
    </p:spTree>
    <p:extLst>
      <p:ext uri="{BB962C8B-B14F-4D97-AF65-F5344CB8AC3E}">
        <p14:creationId xmlns:p14="http://schemas.microsoft.com/office/powerpoint/2010/main" val="82497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If you are new to data submissions or returning and would like a refresher, we encourage you to review the training modules on the General Data Submissions Resources page of our website. These trainings are designed to guide you through the data submission process.</a:t>
            </a:r>
          </a:p>
        </p:txBody>
      </p:sp>
    </p:spTree>
    <p:extLst>
      <p:ext uri="{BB962C8B-B14F-4D97-AF65-F5344CB8AC3E}">
        <p14:creationId xmlns:p14="http://schemas.microsoft.com/office/powerpoint/2010/main" val="272829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third year for Summer EBT. S-EBT helps qualifying families buy food during the summer months when school is not in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students currently enrolled in your school must be included on your data file regardless of their FRL status. For a student to qualify for S-EBT the FRL status must be established in the 25-26 school year. For more details on requirements please see the 25-26 S-EBT Instructions for Schools located on the CSI website. </a:t>
            </a:r>
          </a:p>
        </p:txBody>
      </p:sp>
      <p:sp>
        <p:nvSpPr>
          <p:cNvPr id="4" name="Slide Number Placeholder 3"/>
          <p:cNvSpPr>
            <a:spLocks noGrp="1"/>
          </p:cNvSpPr>
          <p:nvPr>
            <p:ph type="sldNum" sz="quarter" idx="10"/>
          </p:nvPr>
        </p:nvSpPr>
        <p:spPr/>
        <p:txBody>
          <a:bodyPr/>
          <a:lstStyle/>
          <a:p>
            <a:fld id="{44E5AA02-F3BE-4319-A9B7-E5C820446EF8}" type="slidenum">
              <a:rPr lang="en-US" smtClean="0"/>
              <a:t>3</a:t>
            </a:fld>
            <a:endParaRPr lang="en-US"/>
          </a:p>
        </p:txBody>
      </p:sp>
    </p:spTree>
    <p:extLst>
      <p:ext uri="{BB962C8B-B14F-4D97-AF65-F5344CB8AC3E}">
        <p14:creationId xmlns:p14="http://schemas.microsoft.com/office/powerpoint/2010/main" val="144307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things you can do to ensure your SIS is ready for the S-EBT submission. Please be sure to review the students’ primary mailing addresses and the students' primary contacts. Confirming the primary mailing addresses are accurate will be an important step to ensure the benefit card will be received by mid May. Likewise, double checking the students’ primary contact’s phone number will be important if there is an issue with mailing the benefit card. This will ensure the state has a way to reach out to the family during the summer. </a:t>
            </a:r>
          </a:p>
          <a:p>
            <a:endParaRPr lang="en-US" dirty="0"/>
          </a:p>
          <a:p>
            <a:r>
              <a:rPr lang="en-US" dirty="0"/>
              <a:t>You can also be proactive by confirming your SIS is updated to the latest version and by pulling a test file to confirm the report is working accurately within your SIS. </a:t>
            </a:r>
          </a:p>
          <a:p>
            <a:r>
              <a:rPr lang="en-US" sz="1800" dirty="0">
                <a:effectLst/>
                <a:latin typeface="Calibri" panose="020F0502020204030204" pitchFamily="34" charset="0"/>
                <a:ea typeface="Times New Roman" panose="02020603050405020304" pitchFamily="18" charset="0"/>
              </a:rPr>
              <a:t>CSI schools should also ensure families complete the applicable forms and updated the SIS prior to submitting the file. </a:t>
            </a:r>
            <a:endParaRPr lang="en-US" sz="1800" b="1" dirty="0">
              <a:effectLst/>
              <a:latin typeface="Calibri" panose="020F0502020204030204" pitchFamily="34" charset="0"/>
              <a:ea typeface="Times New Roman" panose="02020603050405020304" pitchFamily="18" charset="0"/>
            </a:endParaRPr>
          </a:p>
          <a:p>
            <a:endParaRPr lang="en-US" sz="1800" b="1" dirty="0">
              <a:effectLst/>
              <a:latin typeface="Calibri" panose="020F0502020204030204" pitchFamily="34" charset="0"/>
            </a:endParaRPr>
          </a:p>
          <a:p>
            <a:r>
              <a:rPr lang="en-US" sz="1800" b="1" dirty="0">
                <a:effectLst/>
                <a:latin typeface="Calibri" panose="020F0502020204030204" pitchFamily="34" charset="0"/>
              </a:rPr>
              <a:t>Please note, student carryover status from the 24-25 school year will NOT qualify for S-EBT. Carryover statuses from October Count should be updated in your SIS prior to submitting your first file. </a:t>
            </a: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4</a:t>
            </a:fld>
            <a:endParaRPr lang="en-US"/>
          </a:p>
        </p:txBody>
      </p:sp>
    </p:spTree>
    <p:extLst>
      <p:ext uri="{BB962C8B-B14F-4D97-AF65-F5344CB8AC3E}">
        <p14:creationId xmlns:p14="http://schemas.microsoft.com/office/powerpoint/2010/main" val="56876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endParaRPr dirty="0"/>
          </a:p>
        </p:txBody>
      </p:sp>
    </p:spTree>
    <p:extLst>
      <p:ext uri="{BB962C8B-B14F-4D97-AF65-F5344CB8AC3E}">
        <p14:creationId xmlns:p14="http://schemas.microsoft.com/office/powerpoint/2010/main" val="279612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This collection has a tight turn around. CDE made this adjust to the timeline to ensure benefits could be received by mid May. </a:t>
            </a:r>
          </a:p>
          <a:p>
            <a:endParaRPr lang="en-US" dirty="0"/>
          </a:p>
          <a:p>
            <a:r>
              <a:rPr lang="en-US" dirty="0"/>
              <a:t>We are asking our schools to submit their initial file by February 5</a:t>
            </a:r>
            <a:r>
              <a:rPr lang="en-US" baseline="30000" dirty="0"/>
              <a:t>th</a:t>
            </a:r>
            <a:r>
              <a:rPr lang="en-US" dirty="0"/>
              <a:t>. Clear all errors by February 19</a:t>
            </a:r>
            <a:r>
              <a:rPr lang="en-US" baseline="30000" dirty="0"/>
              <a:t>th</a:t>
            </a:r>
            <a:r>
              <a:rPr lang="en-US" dirty="0"/>
              <a:t> and review data and sign the Certification of Assurance by February 26</a:t>
            </a:r>
            <a:r>
              <a:rPr lang="en-US" baseline="30000" dirty="0"/>
              <a:t>th</a:t>
            </a:r>
            <a:r>
              <a:rPr lang="en-US" dirty="0"/>
              <a:t>. </a:t>
            </a:r>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0640" indent="-296399" eaLnBrk="0" hangingPunct="0">
              <a:defRPr>
                <a:solidFill>
                  <a:schemeClr val="tx1"/>
                </a:solidFill>
                <a:latin typeface="Arial" pitchFamily="34" charset="0"/>
              </a:defRPr>
            </a:lvl2pPr>
            <a:lvl3pPr marL="1185598" indent="-237119" eaLnBrk="0" hangingPunct="0">
              <a:defRPr>
                <a:solidFill>
                  <a:schemeClr val="tx1"/>
                </a:solidFill>
                <a:latin typeface="Arial" pitchFamily="34" charset="0"/>
              </a:defRPr>
            </a:lvl3pPr>
            <a:lvl4pPr marL="1659838" indent="-237119" eaLnBrk="0" hangingPunct="0">
              <a:defRPr>
                <a:solidFill>
                  <a:schemeClr val="tx1"/>
                </a:solidFill>
                <a:latin typeface="Arial" pitchFamily="34" charset="0"/>
              </a:defRPr>
            </a:lvl4pPr>
            <a:lvl5pPr marL="2134077" indent="-237119" eaLnBrk="0" hangingPunct="0">
              <a:defRPr>
                <a:solidFill>
                  <a:schemeClr val="tx1"/>
                </a:solidFill>
                <a:latin typeface="Arial" pitchFamily="34" charset="0"/>
              </a:defRPr>
            </a:lvl5pPr>
            <a:lvl6pPr marL="2608316" indent="-237119" eaLnBrk="0" fontAlgn="base" hangingPunct="0">
              <a:spcBef>
                <a:spcPct val="0"/>
              </a:spcBef>
              <a:spcAft>
                <a:spcPct val="0"/>
              </a:spcAft>
              <a:defRPr>
                <a:solidFill>
                  <a:schemeClr val="tx1"/>
                </a:solidFill>
                <a:latin typeface="Arial" pitchFamily="34" charset="0"/>
              </a:defRPr>
            </a:lvl6pPr>
            <a:lvl7pPr marL="3082555" indent="-237119" eaLnBrk="0" fontAlgn="base" hangingPunct="0">
              <a:spcBef>
                <a:spcPct val="0"/>
              </a:spcBef>
              <a:spcAft>
                <a:spcPct val="0"/>
              </a:spcAft>
              <a:defRPr>
                <a:solidFill>
                  <a:schemeClr val="tx1"/>
                </a:solidFill>
                <a:latin typeface="Arial" pitchFamily="34" charset="0"/>
              </a:defRPr>
            </a:lvl7pPr>
            <a:lvl8pPr marL="3556795" indent="-237119" eaLnBrk="0" fontAlgn="base" hangingPunct="0">
              <a:spcBef>
                <a:spcPct val="0"/>
              </a:spcBef>
              <a:spcAft>
                <a:spcPct val="0"/>
              </a:spcAft>
              <a:defRPr>
                <a:solidFill>
                  <a:schemeClr val="tx1"/>
                </a:solidFill>
                <a:latin typeface="Arial" pitchFamily="34" charset="0"/>
              </a:defRPr>
            </a:lvl8pPr>
            <a:lvl9pPr marL="4031035" indent="-237119" eaLnBrk="0" fontAlgn="base" hangingPunct="0">
              <a:spcBef>
                <a:spcPct val="0"/>
              </a:spcBef>
              <a:spcAft>
                <a:spcPct val="0"/>
              </a:spcAft>
              <a:defRPr>
                <a:solidFill>
                  <a:schemeClr val="tx1"/>
                </a:solidFill>
                <a:latin typeface="Arial" pitchFamily="34" charset="0"/>
              </a:defRPr>
            </a:lvl9pPr>
          </a:lstStyle>
          <a:p>
            <a:pPr eaLnBrk="1" hangingPunct="1">
              <a:defRPr/>
            </a:pPr>
            <a:fld id="{C9CA3491-7599-40D6-ABF2-F0D8C5AB6256}" type="slidenum">
              <a:rPr lang="en-US" smtClean="0"/>
              <a:pPr eaLnBrk="1" hangingPunct="1">
                <a:defRPr/>
              </a:pPr>
              <a:t>6</a:t>
            </a:fld>
            <a:endParaRPr lang="en-US" dirty="0"/>
          </a:p>
        </p:txBody>
      </p:sp>
    </p:spTree>
    <p:extLst>
      <p:ext uri="{BB962C8B-B14F-4D97-AF65-F5344CB8AC3E}">
        <p14:creationId xmlns:p14="http://schemas.microsoft.com/office/powerpoint/2010/main" val="406117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started on the S-EBT collection, please view the S-EBT webpage located in the Data Submission Library on the CSI site. This webpage offers important information and resources. For this collection, schools should download the S-EBT File Layout as well as the Quick Reference Guides for extracting the S-EBT file from IC and PS. </a:t>
            </a:r>
          </a:p>
          <a:p>
            <a:endParaRPr lang="en-US" dirty="0"/>
          </a:p>
          <a:p>
            <a:r>
              <a:rPr lang="en-US" dirty="0"/>
              <a:t>After extracting your file, please follow the instructions outlined on the Quick Reference Guide for naming the file, submitting your file to CSI through the G-Drive, and emailing CSI once your file has been submitted.</a:t>
            </a:r>
          </a:p>
        </p:txBody>
      </p:sp>
      <p:sp>
        <p:nvSpPr>
          <p:cNvPr id="4" name="Slide Number Placeholder 3"/>
          <p:cNvSpPr>
            <a:spLocks noGrp="1"/>
          </p:cNvSpPr>
          <p:nvPr>
            <p:ph type="sldNum" sz="quarter" idx="5"/>
          </p:nvPr>
        </p:nvSpPr>
        <p:spPr/>
        <p:txBody>
          <a:bodyPr/>
          <a:lstStyle/>
          <a:p>
            <a:fld id="{44E5AA02-F3BE-4319-A9B7-E5C820446EF8}" type="slidenum">
              <a:rPr lang="en-US" smtClean="0"/>
              <a:t>8</a:t>
            </a:fld>
            <a:endParaRPr lang="en-US"/>
          </a:p>
        </p:txBody>
      </p:sp>
    </p:spTree>
    <p:extLst>
      <p:ext uri="{BB962C8B-B14F-4D97-AF65-F5344CB8AC3E}">
        <p14:creationId xmlns:p14="http://schemas.microsoft.com/office/powerpoint/2010/main" val="181947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CSI has processed your file, you will receive an update email. If there are any errors, an error report will be placed in the G-Drive&gt;Submission&gt;S-EBT&gt;Error report folder.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a:t>
            </a:r>
            <a:r>
              <a:rPr lang="en-US" sz="1200" dirty="0">
                <a:effectLst/>
                <a:latin typeface="Arial" panose="020B0604020202020204" pitchFamily="34" charset="0"/>
                <a:ea typeface="Arial" panose="020B0604020202020204" pitchFamily="34" charset="0"/>
              </a:rPr>
              <a:t>are expected to make changes directly in their Student Information System to resolve errors and then extract and submit a new file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a:p>
            <a:pPr marL="0" marR="0" lvl="0" indent="0">
              <a:buFont typeface="Symbol" panose="05050102010706020507" pitchFamily="18" charset="2"/>
              <a:buNone/>
              <a:tabLst>
                <a:tab pos="457200" algn="l"/>
              </a:tabLst>
            </a:pPr>
            <a:r>
              <a:rPr lang="en-US" sz="1200" dirty="0">
                <a:effectLst/>
                <a:latin typeface="Arial" panose="020B0604020202020204" pitchFamily="34" charset="0"/>
                <a:ea typeface="Arial" panose="020B0604020202020204" pitchFamily="34" charset="0"/>
              </a:rPr>
              <a:t>For help with errors, consult the </a:t>
            </a:r>
            <a:r>
              <a:rPr lang="en-US" sz="1200" u="sng" dirty="0">
                <a:solidFill>
                  <a:srgbClr val="0000FF"/>
                </a:solidFill>
                <a:effectLst/>
                <a:latin typeface="Arial" panose="020B0604020202020204" pitchFamily="34" charset="0"/>
                <a:ea typeface="Arial" panose="020B0604020202020204" pitchFamily="34" charset="0"/>
                <a:hlinkClick r:id="rId3"/>
              </a:rPr>
              <a:t>Troubleshooting Errors</a:t>
            </a:r>
            <a:r>
              <a:rPr lang="en-US" sz="1200" dirty="0">
                <a:effectLst/>
                <a:latin typeface="Arial" panose="020B0604020202020204" pitchFamily="34" charset="0"/>
                <a:ea typeface="Arial" panose="020B0604020202020204" pitchFamily="34" charset="0"/>
              </a:rPr>
              <a:t> resource located in the Data Submission Library for help in clearing errors. </a:t>
            </a:r>
          </a:p>
        </p:txBody>
      </p:sp>
      <p:sp>
        <p:nvSpPr>
          <p:cNvPr id="4" name="Slide Number Placeholder 3"/>
          <p:cNvSpPr>
            <a:spLocks noGrp="1"/>
          </p:cNvSpPr>
          <p:nvPr>
            <p:ph type="sldNum" sz="quarter" idx="5"/>
          </p:nvPr>
        </p:nvSpPr>
        <p:spPr/>
        <p:txBody>
          <a:bodyPr/>
          <a:lstStyle/>
          <a:p>
            <a:fld id="{44E5AA02-F3BE-4319-A9B7-E5C820446EF8}" type="slidenum">
              <a:rPr lang="en-US" smtClean="0"/>
              <a:t>10</a:t>
            </a:fld>
            <a:endParaRPr lang="en-US"/>
          </a:p>
        </p:txBody>
      </p:sp>
    </p:spTree>
    <p:extLst>
      <p:ext uri="{BB962C8B-B14F-4D97-AF65-F5344CB8AC3E}">
        <p14:creationId xmlns:p14="http://schemas.microsoft.com/office/powerpoint/2010/main" val="37697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5AA02-F3BE-4319-A9B7-E5C820446EF8}" type="slidenum">
              <a:rPr lang="en-US" smtClean="0"/>
              <a:t>11</a:t>
            </a:fld>
            <a:endParaRPr lang="en-US"/>
          </a:p>
        </p:txBody>
      </p:sp>
    </p:spTree>
    <p:extLst>
      <p:ext uri="{BB962C8B-B14F-4D97-AF65-F5344CB8AC3E}">
        <p14:creationId xmlns:p14="http://schemas.microsoft.com/office/powerpoint/2010/main" val="1595140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5179395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A7C29-9802-4BB7-9D5A-BACEC76D8514}" type="datetime1">
              <a:rPr lang="en-US" smtClean="0"/>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0588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25DBB9-5806-4BBE-A841-0BEEE537C147}" type="datetime1">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65254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2EE17D-E60A-40CE-A28B-12B3A3267CE5}" type="datetime1">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5630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2230203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7423352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97562130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38537"/>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905000"/>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66765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0772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96994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A400B39-4E62-4BCE-B6CA-02876EC24344}"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36198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6C5D08-39EF-49BB-BE05-C391D758640D}"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6331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3517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79D636-60C5-43A7-8744-F654327FEFAF}" type="datetime1">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04205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59332E-79B0-44F1-9507-CC8AF434B36C}" type="datetime1">
              <a:rPr lang="en-US" smtClean="0"/>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5390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9926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A7F20F-D177-4980-9FF7-AD17031F74C9}" type="datetime1">
              <a:rPr lang="en-US" smtClean="0"/>
              <a:t>12/18/2025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38B3C1-EED7-4E88-8F72-013EE3A58C4A}" type="slidenum">
              <a:rPr lang="en-US" smtClean="0"/>
              <a:t>‹#›</a:t>
            </a:fld>
            <a:endParaRPr lang="en-US"/>
          </a:p>
        </p:txBody>
      </p:sp>
    </p:spTree>
    <p:extLst>
      <p:ext uri="{BB962C8B-B14F-4D97-AF65-F5344CB8AC3E}">
        <p14:creationId xmlns:p14="http://schemas.microsoft.com/office/powerpoint/2010/main" val="1650703636"/>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4" r:id="rId15"/>
    <p:sldLayoutId id="2147483663" r:id="rId16"/>
    <p:sldLayoutId id="2147483687"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docs.google.com/spreadsheets/d/1qzfnPLqbc3oNdp1Y_Q5HkbV6Jxibbnh-_cSLEbkaNE8/edit#gid=656392546"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resources.csi.state.co.us/data-submissions/training/"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csi.state.co.us/calendar/"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hyperlink" Target="https://resources.csi.state.co.us/data-submissions/tsdl/"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652109" y="1600200"/>
            <a:ext cx="6510691" cy="1219200"/>
          </a:xfrm>
          <a:prstGeom prst="rect">
            <a:avLst/>
          </a:prstGeom>
        </p:spPr>
        <p:txBody>
          <a:bodyPr spcFirstLastPara="1" vert="horz" wrap="square" lIns="68569" tIns="68569" rIns="68569" bIns="68569" rtlCol="0" anchor="t" anchorCtr="0">
            <a:noAutofit/>
          </a:bodyPr>
          <a:lstStyle/>
          <a:p>
            <a:r>
              <a:rPr lang="en-US" b="1" dirty="0">
                <a:latin typeface="+mn-lt"/>
                <a:cs typeface="Arial" panose="020B0604020202020204" pitchFamily="34" charset="0"/>
              </a:rPr>
              <a:t>2025-2026 Summer EBT </a:t>
            </a:r>
            <a:br>
              <a:rPr lang="en-US" b="1" dirty="0">
                <a:latin typeface="+mn-lt"/>
                <a:cs typeface="Arial" panose="020B0604020202020204" pitchFamily="34" charset="0"/>
              </a:rPr>
            </a:br>
            <a:r>
              <a:rPr lang="en-US" b="1" dirty="0">
                <a:latin typeface="+mn-lt"/>
                <a:cs typeface="Arial" panose="020B0604020202020204" pitchFamily="34" charset="0"/>
              </a:rPr>
              <a:t>Submissions Information</a:t>
            </a:r>
            <a:endParaRPr b="1" dirty="0">
              <a:latin typeface="+mn-lt"/>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20824A36-7218-F3DB-A2BF-1F713A3F02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2198491"/>
      </p:ext>
    </p:extLst>
  </p:cSld>
  <p:clrMapOvr>
    <a:masterClrMapping/>
  </p:clrMapOvr>
  <mc:AlternateContent xmlns:mc="http://schemas.openxmlformats.org/markup-compatibility/2006">
    <mc:Choice xmlns:p14="http://schemas.microsoft.com/office/powerpoint/2010/main" Requires="p14">
      <p:transition spd="slow" p14:dur="2000" advTm="8731"/>
    </mc:Choice>
    <mc:Fallback>
      <p:transition spd="slow" advTm="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5337" y="105115"/>
            <a:ext cx="7886700" cy="1325563"/>
          </a:xfrm>
        </p:spPr>
        <p:txBody>
          <a:bodyPr>
            <a:normAutofit/>
          </a:bodyPr>
          <a:lstStyle/>
          <a:p>
            <a:r>
              <a:rPr lang="en-US" sz="3200" dirty="0">
                <a:latin typeface="+mn-lt"/>
                <a:cs typeface="Arial" panose="020B0604020202020204" pitchFamily="34" charset="0"/>
              </a:rPr>
              <a:t>Resolving Errors</a:t>
            </a:r>
          </a:p>
        </p:txBody>
      </p:sp>
      <p:sp>
        <p:nvSpPr>
          <p:cNvPr id="6" name="Content Placeholder 5"/>
          <p:cNvSpPr>
            <a:spLocks noGrp="1"/>
          </p:cNvSpPr>
          <p:nvPr>
            <p:ph idx="1"/>
          </p:nvPr>
        </p:nvSpPr>
        <p:spPr>
          <a:xfrm>
            <a:off x="625337" y="1430678"/>
            <a:ext cx="7680463" cy="4739030"/>
          </a:xfrm>
        </p:spPr>
        <p:txBody>
          <a:bodyPr>
            <a:noAutofit/>
          </a:bodyPr>
          <a:lstStyle/>
          <a:p>
            <a:pPr marL="342900" indent="-342900">
              <a:buFont typeface="Symbol" panose="05050102010706020507" pitchFamily="18" charset="2"/>
              <a:buChar char=""/>
              <a:tabLst>
                <a:tab pos="457200" algn="l"/>
              </a:tabLst>
            </a:pPr>
            <a:r>
              <a:rPr lang="en-US" sz="2300" dirty="0">
                <a:effectLst/>
                <a:ea typeface="Arial" panose="020B0604020202020204" pitchFamily="34" charset="0"/>
              </a:rPr>
              <a:t>Error reports will be loaded to G-Drive under Submissions&gt;</a:t>
            </a:r>
            <a:r>
              <a:rPr lang="en-US" sz="2300" dirty="0">
                <a:ea typeface="Arial" panose="020B0604020202020204" pitchFamily="34" charset="0"/>
              </a:rPr>
              <a:t>S-EBT&gt;</a:t>
            </a:r>
            <a:r>
              <a:rPr lang="en-US" sz="2300" dirty="0">
                <a:effectLst/>
                <a:ea typeface="Arial" panose="020B0604020202020204" pitchFamily="34" charset="0"/>
              </a:rPr>
              <a:t>School Year&gt;Error Reports</a:t>
            </a:r>
          </a:p>
          <a:p>
            <a:pPr marL="342900" marR="0" lvl="0" indent="-342900">
              <a:buFont typeface="Symbol" panose="05050102010706020507" pitchFamily="18" charset="2"/>
              <a:buChar char=""/>
              <a:tabLst>
                <a:tab pos="457200" algn="l"/>
              </a:tabLst>
            </a:pPr>
            <a:r>
              <a:rPr lang="en-US" sz="2300" dirty="0">
                <a:effectLst/>
                <a:ea typeface="Arial" panose="020B0604020202020204" pitchFamily="34" charset="0"/>
              </a:rPr>
              <a:t>Schools will be expected to make address changes directly in their SIS to resolve errors and then submit a new file to CSI</a:t>
            </a:r>
          </a:p>
          <a:p>
            <a:pPr marL="342900" marR="0" lvl="0" indent="-342900">
              <a:buFont typeface="Symbol" panose="05050102010706020507" pitchFamily="18" charset="2"/>
              <a:buChar char=""/>
              <a:tabLst>
                <a:tab pos="457200" algn="l"/>
              </a:tabLst>
            </a:pPr>
            <a:r>
              <a:rPr lang="en-US" sz="2300" dirty="0">
                <a:effectLst/>
                <a:ea typeface="Arial" panose="020B0604020202020204" pitchFamily="34" charset="0"/>
              </a:rPr>
              <a:t>Consult the </a:t>
            </a:r>
            <a:r>
              <a:rPr lang="en-US" sz="2300" u="sng" dirty="0">
                <a:solidFill>
                  <a:srgbClr val="0000FF"/>
                </a:solidFill>
                <a:effectLst/>
                <a:ea typeface="Arial" panose="020B0604020202020204" pitchFamily="34" charset="0"/>
                <a:hlinkClick r:id="rId5"/>
              </a:rPr>
              <a:t>Troubleshooting Errors</a:t>
            </a:r>
            <a:r>
              <a:rPr lang="en-US" sz="2300" dirty="0">
                <a:effectLst/>
                <a:ea typeface="Arial" panose="020B0604020202020204" pitchFamily="34" charset="0"/>
              </a:rPr>
              <a:t> resource for help in clearing errors.</a:t>
            </a:r>
          </a:p>
        </p:txBody>
      </p:sp>
      <p:sp>
        <p:nvSpPr>
          <p:cNvPr id="4" name="Slide Number Placeholder 3"/>
          <p:cNvSpPr>
            <a:spLocks noGrp="1"/>
          </p:cNvSpPr>
          <p:nvPr>
            <p:ph type="sldNum" sz="quarter" idx="12"/>
          </p:nvPr>
        </p:nvSpPr>
        <p:spPr/>
        <p:txBody>
          <a:bodyPr/>
          <a:lstStyle/>
          <a:p>
            <a:fld id="{8D38B3C1-EED7-4E88-8F72-013EE3A58C4A}" type="slidenum">
              <a:rPr lang="en-US" smtClean="0"/>
              <a:t>10</a:t>
            </a:fld>
            <a:endParaRPr lang="en-US"/>
          </a:p>
        </p:txBody>
      </p:sp>
      <p:pic>
        <p:nvPicPr>
          <p:cNvPr id="12" name="Audio 11">
            <a:hlinkClick r:id="" action="ppaction://media"/>
            <a:extLst>
              <a:ext uri="{FF2B5EF4-FFF2-40B4-BE49-F238E27FC236}">
                <a16:creationId xmlns:a16="http://schemas.microsoft.com/office/drawing/2014/main" id="{7B383628-0196-8183-2096-59B41AC161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9604703"/>
      </p:ext>
    </p:extLst>
  </p:cSld>
  <p:clrMapOvr>
    <a:masterClrMapping/>
  </p:clrMapOvr>
  <mc:AlternateContent xmlns:mc="http://schemas.openxmlformats.org/markup-compatibility/2006">
    <mc:Choice xmlns:p14="http://schemas.microsoft.com/office/powerpoint/2010/main" Requires="p14">
      <p:transition spd="slow" p14:dur="2000" advTm="36997"/>
    </mc:Choice>
    <mc:Fallback>
      <p:transition spd="slow" advTm="3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Review</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fld id="{8D38B3C1-EED7-4E88-8F72-013EE3A58C4A}" type="slidenum">
              <a:rPr lang="en-US" smtClean="0"/>
              <a:t>11</a:t>
            </a:fld>
            <a:endParaRPr lang="en-US"/>
          </a:p>
        </p:txBody>
      </p:sp>
    </p:spTree>
    <p:extLst>
      <p:ext uri="{BB962C8B-B14F-4D97-AF65-F5344CB8AC3E}">
        <p14:creationId xmlns:p14="http://schemas.microsoft.com/office/powerpoint/2010/main" val="362380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latin typeface="+mn-lt"/>
                <a:cs typeface="Arial" panose="020B0604020202020204" pitchFamily="34" charset="0"/>
              </a:rPr>
              <a:t>Certification</a:t>
            </a:r>
          </a:p>
        </p:txBody>
      </p:sp>
      <p:sp>
        <p:nvSpPr>
          <p:cNvPr id="5" name="Content Placeholder 4"/>
          <p:cNvSpPr>
            <a:spLocks noGrp="1"/>
          </p:cNvSpPr>
          <p:nvPr>
            <p:ph idx="1"/>
          </p:nvPr>
        </p:nvSpPr>
        <p:spPr>
          <a:xfrm>
            <a:off x="628650" y="1447800"/>
            <a:ext cx="7886700" cy="4351338"/>
          </a:xfrm>
        </p:spPr>
        <p:txBody>
          <a:bodyPr>
            <a:normAutofit/>
          </a:bodyPr>
          <a:lstStyle/>
          <a:p>
            <a:pPr marL="0" marR="0" indent="0">
              <a:spcBef>
                <a:spcPts val="600"/>
              </a:spcBef>
              <a:buNone/>
            </a:pP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600"/>
              </a:spcBef>
              <a:buNone/>
            </a:pPr>
            <a:r>
              <a:rPr lang="en-US" sz="2000" b="1" dirty="0">
                <a:effectLst/>
                <a:ea typeface="Tahoma" panose="020B0604030504040204" pitchFamily="34" charset="0"/>
                <a:cs typeface="Tahoma" panose="020B0604030504040204" pitchFamily="34" charset="0"/>
              </a:rPr>
              <a:t>S-EBT Summary Report</a:t>
            </a:r>
          </a:p>
          <a:p>
            <a:pPr marR="0" lvl="0">
              <a:buFont typeface="Wingdings" panose="05000000000000000000" pitchFamily="2" charset="2"/>
              <a:buChar char="§"/>
              <a:tabLst>
                <a:tab pos="1608455" algn="l"/>
              </a:tabLst>
            </a:pPr>
            <a:r>
              <a:rPr lang="en-US" sz="2000" dirty="0">
                <a:effectLst/>
                <a:ea typeface="Tahoma" panose="020B0604030504040204" pitchFamily="34" charset="0"/>
                <a:cs typeface="Tahoma" panose="020B0604030504040204" pitchFamily="34" charset="0"/>
              </a:rPr>
              <a:t>CSI will upload a copy of the Summary </a:t>
            </a:r>
            <a:r>
              <a:rPr lang="en-US" sz="2000" dirty="0">
                <a:ea typeface="Tahoma" panose="020B0604030504040204" pitchFamily="34" charset="0"/>
                <a:cs typeface="Tahoma" panose="020B0604030504040204" pitchFamily="34" charset="0"/>
              </a:rPr>
              <a:t>R</a:t>
            </a:r>
            <a:r>
              <a:rPr lang="en-US" sz="2000" dirty="0">
                <a:effectLst/>
                <a:ea typeface="Tahoma" panose="020B0604030504040204" pitchFamily="34" charset="0"/>
                <a:cs typeface="Tahoma" panose="020B0604030504040204" pitchFamily="34" charset="0"/>
              </a:rPr>
              <a:t>eport to G-Drive&gt;Submission&gt;</a:t>
            </a:r>
            <a:r>
              <a:rPr lang="en-US" sz="2000" dirty="0">
                <a:ea typeface="Tahoma" panose="020B0604030504040204" pitchFamily="34" charset="0"/>
                <a:cs typeface="Tahoma" panose="020B0604030504040204" pitchFamily="34" charset="0"/>
              </a:rPr>
              <a:t>S-EBT</a:t>
            </a:r>
            <a:r>
              <a:rPr lang="en-US" sz="2000" dirty="0">
                <a:effectLst/>
                <a:ea typeface="Tahoma" panose="020B0604030504040204" pitchFamily="34" charset="0"/>
                <a:cs typeface="Tahoma" panose="020B0604030504040204" pitchFamily="34" charset="0"/>
              </a:rPr>
              <a:t>&gt;school year&gt;Summary Report for schools to review and sign off on the Certification tab.</a:t>
            </a:r>
          </a:p>
          <a:p>
            <a:pPr marR="0" lvl="0">
              <a:buFont typeface="Wingdings" panose="05000000000000000000" pitchFamily="2" charset="2"/>
              <a:buChar char="§"/>
              <a:tabLst>
                <a:tab pos="1608455" algn="l"/>
              </a:tabLst>
            </a:pPr>
            <a:r>
              <a:rPr lang="en-US" sz="2000" dirty="0">
                <a:effectLst/>
                <a:ea typeface="Tahoma" panose="020B0604030504040204" pitchFamily="34" charset="0"/>
                <a:cs typeface="Tahoma" panose="020B0604030504040204" pitchFamily="34" charset="0"/>
              </a:rPr>
              <a:t>This will be the final opportunity for schools to review their data for accuracy and resubmit if needed.</a:t>
            </a:r>
          </a:p>
          <a:p>
            <a:pPr>
              <a:buFont typeface="Wingdings" panose="05000000000000000000" pitchFamily="2" charset="2"/>
              <a:buChar char="§"/>
            </a:pPr>
            <a:r>
              <a:rPr lang="en-US" sz="2000" dirty="0">
                <a:ea typeface="Tahoma" panose="020B0604030504040204" pitchFamily="34" charset="0"/>
                <a:cs typeface="Tahoma" panose="020B0604030504040204" pitchFamily="34" charset="0"/>
              </a:rPr>
              <a:t>CSI will send schools a Google Form Certification</a:t>
            </a:r>
          </a:p>
          <a:p>
            <a:pPr>
              <a:buFont typeface="Wingdings" panose="05000000000000000000" pitchFamily="2" charset="2"/>
              <a:buChar char="§"/>
            </a:pPr>
            <a:r>
              <a:rPr lang="en-US" sz="2000" dirty="0">
                <a:ea typeface="Tahoma" panose="020B0604030504040204" pitchFamily="34" charset="0"/>
                <a:cs typeface="Tahoma" panose="020B0604030504040204" pitchFamily="34" charset="0"/>
              </a:rPr>
              <a:t>Due February 26, 2026</a:t>
            </a:r>
          </a:p>
        </p:txBody>
      </p:sp>
      <p:sp>
        <p:nvSpPr>
          <p:cNvPr id="3" name="Slide Number Placeholder 2"/>
          <p:cNvSpPr>
            <a:spLocks noGrp="1"/>
          </p:cNvSpPr>
          <p:nvPr>
            <p:ph type="sldNum" sz="quarter" idx="12"/>
          </p:nvPr>
        </p:nvSpPr>
        <p:spPr/>
        <p:txBody>
          <a:bodyPr/>
          <a:lstStyle/>
          <a:p>
            <a:fld id="{8D38B3C1-EED7-4E88-8F72-013EE3A58C4A}" type="slidenum">
              <a:rPr lang="en-US" smtClean="0"/>
              <a:t>12</a:t>
            </a:fld>
            <a:endParaRPr lang="en-US"/>
          </a:p>
        </p:txBody>
      </p:sp>
      <p:pic>
        <p:nvPicPr>
          <p:cNvPr id="12" name="Audio 11">
            <a:hlinkClick r:id="" action="ppaction://media"/>
            <a:extLst>
              <a:ext uri="{FF2B5EF4-FFF2-40B4-BE49-F238E27FC236}">
                <a16:creationId xmlns:a16="http://schemas.microsoft.com/office/drawing/2014/main" id="{4FB2AF58-2071-B6C4-AF68-778711F39F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32268052"/>
      </p:ext>
    </p:extLst>
  </p:cSld>
  <p:clrMapOvr>
    <a:masterClrMapping/>
  </p:clrMapOvr>
  <mc:AlternateContent xmlns:mc="http://schemas.openxmlformats.org/markup-compatibility/2006">
    <mc:Choice xmlns:p14="http://schemas.microsoft.com/office/powerpoint/2010/main" Requires="p14">
      <p:transition spd="slow" p14:dur="2000" advTm="36043"/>
    </mc:Choice>
    <mc:Fallback>
      <p:transition spd="slow" advTm="3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latin typeface="+mn-lt"/>
                <a:cs typeface="Arial" panose="020B0604020202020204" pitchFamily="34" charset="0"/>
              </a:rPr>
              <a:t>Correction Period</a:t>
            </a:r>
          </a:p>
        </p:txBody>
      </p:sp>
      <p:sp>
        <p:nvSpPr>
          <p:cNvPr id="5" name="Content Placeholder 4"/>
          <p:cNvSpPr>
            <a:spLocks noGrp="1"/>
          </p:cNvSpPr>
          <p:nvPr>
            <p:ph idx="1"/>
          </p:nvPr>
        </p:nvSpPr>
        <p:spPr>
          <a:xfrm>
            <a:off x="628650" y="1690688"/>
            <a:ext cx="7886700" cy="4108449"/>
          </a:xfrm>
        </p:spPr>
        <p:txBody>
          <a:bodyPr>
            <a:normAutofit/>
          </a:bodyPr>
          <a:lstStyle/>
          <a:p>
            <a:pPr marR="0" lvl="0">
              <a:buFont typeface="Wingdings" panose="05000000000000000000" pitchFamily="2" charset="2"/>
              <a:buChar char="§"/>
              <a:tabLst>
                <a:tab pos="1608455"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Students enrolled after you have completed the submission and signed off on the data, can be submitted during a corrections period expected to take place May 19, 2026 - September 3, 2026.</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buFont typeface="Wingdings" panose="05000000000000000000" pitchFamily="2" charset="2"/>
              <a:buChar char="§"/>
              <a:tabLst>
                <a:tab pos="160845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Benefits will be delayed for any student submitted in the correction period. </a:t>
            </a:r>
          </a:p>
          <a:p>
            <a:pPr>
              <a:buFont typeface="Wingdings" panose="05000000000000000000" pitchFamily="2" charset="2"/>
              <a:buChar char="§"/>
              <a:tabLst>
                <a:tab pos="160845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Plan to submit the file for students enrolled after February 25</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prior to leaving for the Summer. </a:t>
            </a:r>
          </a:p>
          <a:p>
            <a:pPr lvl="1">
              <a:buFont typeface="Wingdings" panose="05000000000000000000" pitchFamily="2" charset="2"/>
              <a:buChar char="§"/>
              <a:tabLst>
                <a:tab pos="160845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An email reminder will go out the beginning of May to all Data contacts.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fld id="{8D38B3C1-EED7-4E88-8F72-013EE3A58C4A}" type="slidenum">
              <a:rPr lang="en-US" smtClean="0"/>
              <a:t>13</a:t>
            </a:fld>
            <a:endParaRPr lang="en-US"/>
          </a:p>
        </p:txBody>
      </p:sp>
      <p:pic>
        <p:nvPicPr>
          <p:cNvPr id="30" name="Audio 29">
            <a:hlinkClick r:id="" action="ppaction://media"/>
            <a:extLst>
              <a:ext uri="{FF2B5EF4-FFF2-40B4-BE49-F238E27FC236}">
                <a16:creationId xmlns:a16="http://schemas.microsoft.com/office/drawing/2014/main" id="{0267AF5B-F586-F43C-BE3C-0F9DC1220D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89031258"/>
      </p:ext>
    </p:extLst>
  </p:cSld>
  <p:clrMapOvr>
    <a:masterClrMapping/>
  </p:clrMapOvr>
  <mc:AlternateContent xmlns:mc="http://schemas.openxmlformats.org/markup-compatibility/2006">
    <mc:Choice xmlns:p14="http://schemas.microsoft.com/office/powerpoint/2010/main" Requires="p14">
      <p:transition spd="slow" p14:dur="2000" advTm="43605"/>
    </mc:Choice>
    <mc:Fallback>
      <p:transition spd="slow" advTm="4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a:xfrm>
            <a:off x="838200" y="5715000"/>
            <a:ext cx="7772400" cy="1046400"/>
          </a:xfrm>
        </p:spPr>
        <p:txBody>
          <a:bodyPr/>
          <a:lstStyle/>
          <a:p>
            <a:r>
              <a:rPr lang="en-US" dirty="0">
                <a:solidFill>
                  <a:schemeClr val="tx2"/>
                </a:solidFill>
              </a:rPr>
              <a:t>Email </a:t>
            </a:r>
            <a:r>
              <a:rPr lang="en-US" dirty="0">
                <a:solidFill>
                  <a:schemeClr val="tx2"/>
                </a:solidFill>
                <a:hlinkClick r:id="rId5"/>
              </a:rPr>
              <a:t>Submissions_CSI@csi.state.co.us</a:t>
            </a:r>
            <a:r>
              <a:rPr lang="en-US" dirty="0">
                <a:solidFill>
                  <a:schemeClr val="tx2"/>
                </a:solidFill>
              </a:rPr>
              <a:t> </a:t>
            </a:r>
          </a:p>
        </p:txBody>
      </p:sp>
      <p:sp>
        <p:nvSpPr>
          <p:cNvPr id="4" name="Slide Number Placeholder 3"/>
          <p:cNvSpPr>
            <a:spLocks noGrp="1"/>
          </p:cNvSpPr>
          <p:nvPr>
            <p:ph type="sldNum" idx="12"/>
          </p:nvPr>
        </p:nvSpPr>
        <p:spPr/>
        <p:txBody>
          <a:bodyPr/>
          <a:lstStyle/>
          <a:p>
            <a:fld id="{8D38B3C1-EED7-4E88-8F72-013EE3A58C4A}" type="slidenum">
              <a:rPr lang="en-US" smtClean="0"/>
              <a:t>14</a:t>
            </a:fld>
            <a:endParaRPr lang="en-US"/>
          </a:p>
        </p:txBody>
      </p:sp>
      <p:pic>
        <p:nvPicPr>
          <p:cNvPr id="16" name="Audio 15">
            <a:hlinkClick r:id="" action="ppaction://media"/>
            <a:extLst>
              <a:ext uri="{FF2B5EF4-FFF2-40B4-BE49-F238E27FC236}">
                <a16:creationId xmlns:a16="http://schemas.microsoft.com/office/drawing/2014/main" id="{5E2A5A9B-4510-A0D3-5855-86E0D1C8E0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28393438"/>
      </p:ext>
    </p:extLst>
  </p:cSld>
  <p:clrMapOvr>
    <a:masterClrMapping/>
  </p:clrMapOvr>
  <mc:AlternateContent xmlns:mc="http://schemas.openxmlformats.org/markup-compatibility/2006">
    <mc:Choice xmlns:p14="http://schemas.microsoft.com/office/powerpoint/2010/main" Requires="p14">
      <p:transition spd="slow" p14:dur="2000" advTm="9975"/>
    </mc:Choice>
    <mc:Fallback>
      <p:transition spd="slow" advTm="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343977" y="348803"/>
            <a:ext cx="8525385" cy="857250"/>
          </a:xfrm>
          <a:prstGeom prst="rect">
            <a:avLst/>
          </a:prstGeom>
        </p:spPr>
        <p:txBody>
          <a:bodyPr spcFirstLastPara="1" vert="horz" wrap="square" lIns="68569" tIns="68569" rIns="68569" bIns="68569" rtlCol="0" anchor="b" anchorCtr="0">
            <a:noAutofit/>
          </a:bodyPr>
          <a:lstStyle/>
          <a:p>
            <a:r>
              <a:rPr lang="en" sz="3600" dirty="0">
                <a:latin typeface="+mn-lt"/>
                <a:cs typeface="Arial" panose="020B0604020202020204" pitchFamily="34" charset="0"/>
              </a:rPr>
              <a:t>The Data Submissions Process</a:t>
            </a:r>
            <a:endParaRPr sz="3600" dirty="0">
              <a:latin typeface="+mn-lt"/>
              <a:cs typeface="Arial" panose="020B0604020202020204" pitchFamily="34" charset="0"/>
            </a:endParaRPr>
          </a:p>
        </p:txBody>
      </p:sp>
      <p:pic>
        <p:nvPicPr>
          <p:cNvPr id="3" name="Picture 2">
            <a:extLst>
              <a:ext uri="{FF2B5EF4-FFF2-40B4-BE49-F238E27FC236}">
                <a16:creationId xmlns:a16="http://schemas.microsoft.com/office/drawing/2014/main" id="{D291F11E-8AB6-D998-DFD3-80EAFDE05B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7734" y="1161529"/>
            <a:ext cx="7612687" cy="1956333"/>
          </a:xfrm>
          <a:prstGeom prst="rect">
            <a:avLst/>
          </a:prstGeom>
          <a:ln>
            <a:noFill/>
          </a:ln>
          <a:effectLst>
            <a:outerShdw blurRad="190500" algn="tl" rotWithShape="0">
              <a:schemeClr val="bg1">
                <a:alpha val="70000"/>
              </a:schemeClr>
            </a:outerShdw>
          </a:effectLst>
        </p:spPr>
      </p:pic>
      <p:sp>
        <p:nvSpPr>
          <p:cNvPr id="20" name="TextBox 19">
            <a:extLst>
              <a:ext uri="{FF2B5EF4-FFF2-40B4-BE49-F238E27FC236}">
                <a16:creationId xmlns:a16="http://schemas.microsoft.com/office/drawing/2014/main" id="{34952674-5CBF-4F8D-8AF5-927BFFC1E3D0}"/>
              </a:ext>
              <a:ext uri="{C183D7F6-B498-43B3-948B-1728B52AA6E4}">
                <adec:decorative xmlns:adec="http://schemas.microsoft.com/office/drawing/2017/decorative" val="1"/>
              </a:ext>
            </a:extLst>
          </p:cNvPr>
          <p:cNvSpPr txBox="1"/>
          <p:nvPr/>
        </p:nvSpPr>
        <p:spPr>
          <a:xfrm>
            <a:off x="1236533" y="3027771"/>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https://resources.csi.state.co.us/data-submissions/training/</a:t>
            </a:r>
            <a:endParaRPr lang="en-US"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9FD60C-AF32-25E0-E0BE-FEE6E2038B0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13832" y="3524829"/>
            <a:ext cx="4908176" cy="3026782"/>
          </a:xfrm>
          <a:prstGeom prst="rect">
            <a:avLst/>
          </a:prstGeom>
          <a:ln>
            <a:solidFill>
              <a:schemeClr val="tx1"/>
            </a:solidFill>
          </a:ln>
        </p:spPr>
      </p:pic>
      <p:sp>
        <p:nvSpPr>
          <p:cNvPr id="18" name="Slide Number Placeholder 1">
            <a:extLst>
              <a:ext uri="{FF2B5EF4-FFF2-40B4-BE49-F238E27FC236}">
                <a16:creationId xmlns:a16="http://schemas.microsoft.com/office/drawing/2014/main" id="{4D006DF6-39AB-4F2C-B07B-BA537A2891EC}"/>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a:t>
            </a:fld>
            <a:endParaRPr lang="en-US"/>
          </a:p>
        </p:txBody>
      </p:sp>
      <p:pic>
        <p:nvPicPr>
          <p:cNvPr id="22" name="Audio 21">
            <a:hlinkClick r:id="" action="ppaction://media"/>
            <a:extLst>
              <a:ext uri="{FF2B5EF4-FFF2-40B4-BE49-F238E27FC236}">
                <a16:creationId xmlns:a16="http://schemas.microsoft.com/office/drawing/2014/main" id="{16F58F8A-D325-07E7-9001-FE1A7D519C2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0914408"/>
      </p:ext>
    </p:extLst>
  </p:cSld>
  <p:clrMapOvr>
    <a:masterClrMapping/>
  </p:clrMapOvr>
  <mc:AlternateContent xmlns:mc="http://schemas.openxmlformats.org/markup-compatibility/2006">
    <mc:Choice xmlns:p14="http://schemas.microsoft.com/office/powerpoint/2010/main" Requires="p14">
      <p:transition spd="slow" p14:dur="2000" advTm="17357"/>
    </mc:Choice>
    <mc:Fallback>
      <p:transition spd="slow" advTm="1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3200" b="1" dirty="0">
                <a:latin typeface="+mn-lt"/>
                <a:cs typeface="Arial" panose="020B0604020202020204" pitchFamily="34" charset="0"/>
              </a:rPr>
              <a:t>Purpose of S-EBT</a:t>
            </a:r>
          </a:p>
        </p:txBody>
      </p:sp>
      <p:sp>
        <p:nvSpPr>
          <p:cNvPr id="5" name="Content Placeholder 4">
            <a:extLst>
              <a:ext uri="{C183D7F6-B498-43B3-948B-1728B52AA6E4}">
                <adec:decorative xmlns:adec="http://schemas.microsoft.com/office/drawing/2017/decorative" val="1"/>
              </a:ext>
            </a:extLst>
          </p:cNvPr>
          <p:cNvSpPr>
            <a:spLocks noGrp="1"/>
          </p:cNvSpPr>
          <p:nvPr>
            <p:ph idx="1"/>
          </p:nvPr>
        </p:nvSpPr>
        <p:spPr>
          <a:xfrm>
            <a:off x="628650" y="1371600"/>
            <a:ext cx="7886700" cy="5181600"/>
          </a:xfrm>
        </p:spPr>
        <p:txBody>
          <a:bodyPr>
            <a:normAutofit/>
          </a:bodyPr>
          <a:lstStyle/>
          <a:p>
            <a:r>
              <a:rPr lang="en-US" sz="2000" dirty="0"/>
              <a:t>To reduce hunger over the summer when school is not in session. </a:t>
            </a:r>
          </a:p>
          <a:p>
            <a:r>
              <a:rPr lang="en-US" sz="2000" dirty="0"/>
              <a:t>Summer EBT helps qualifying families buy food during the summer months when school is not in session. Eligible families with receive $40/month per child ($120 total) to purchase groceries with funds placed on an EBT card.</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3200" b="1" dirty="0">
                <a:cs typeface="Arial" panose="020B0604020202020204" pitchFamily="34" charset="0"/>
              </a:rPr>
              <a:t>Some Requirements of S-EBT</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All students enrolled during the school year up through February 25, 2025, should be reported regardless of their FRL status for the initial submission.</a:t>
            </a:r>
          </a:p>
          <a:p>
            <a:r>
              <a:rPr lang="en-US" sz="2000" dirty="0">
                <a:ea typeface="Times New Roman" panose="02020603050405020304" pitchFamily="18" charset="0"/>
                <a:cs typeface="Times New Roman" panose="02020603050405020304" pitchFamily="18" charset="0"/>
              </a:rPr>
              <a:t>FRL status must be establish in the current school year. Carryover status will not be accepted.</a:t>
            </a:r>
          </a:p>
          <a:p>
            <a:endParaRPr lang="en-US" dirty="0">
              <a:latin typeface="Arial" panose="020B0604020202020204" pitchFamily="34" charset="0"/>
              <a:cs typeface="Arial" panose="020B0604020202020204" pitchFamily="34"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3</a:t>
            </a:fld>
            <a:endParaRPr lang="en-US"/>
          </a:p>
        </p:txBody>
      </p:sp>
      <p:pic>
        <p:nvPicPr>
          <p:cNvPr id="15" name="Audio 14">
            <a:hlinkClick r:id="" action="ppaction://media"/>
            <a:extLst>
              <a:ext uri="{FF2B5EF4-FFF2-40B4-BE49-F238E27FC236}">
                <a16:creationId xmlns:a16="http://schemas.microsoft.com/office/drawing/2014/main" id="{9163D188-39BF-BDBC-01C4-6776E60444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95224511"/>
      </p:ext>
    </p:extLst>
  </p:cSld>
  <p:clrMapOvr>
    <a:masterClrMapping/>
  </p:clrMapOvr>
  <mc:AlternateContent xmlns:mc="http://schemas.openxmlformats.org/markup-compatibility/2006">
    <mc:Choice xmlns:p14="http://schemas.microsoft.com/office/powerpoint/2010/main" Requires="p14">
      <p:transition spd="slow" p14:dur="2000" advTm="41991"/>
    </mc:Choice>
    <mc:Fallback>
      <p:transition spd="slow" advTm="4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3200" b="1" dirty="0">
                <a:latin typeface="+mn-lt"/>
                <a:cs typeface="Arial" panose="020B0604020202020204" pitchFamily="34" charset="0"/>
              </a:rPr>
              <a:t>How to Prepare Your SIS for S-EBT</a:t>
            </a:r>
          </a:p>
        </p:txBody>
      </p:sp>
      <p:sp>
        <p:nvSpPr>
          <p:cNvPr id="5" name="Content Placeholder 4">
            <a:extLst>
              <a:ext uri="{C183D7F6-B498-43B3-948B-1728B52AA6E4}">
                <adec:decorative xmlns:adec="http://schemas.microsoft.com/office/drawing/2017/decorative" val="1"/>
              </a:ext>
            </a:extLst>
          </p:cNvPr>
          <p:cNvSpPr>
            <a:spLocks noGrp="1"/>
          </p:cNvSpPr>
          <p:nvPr>
            <p:ph idx="1"/>
          </p:nvPr>
        </p:nvSpPr>
        <p:spPr>
          <a:xfrm>
            <a:off x="628650" y="1371600"/>
            <a:ext cx="7677150" cy="4800600"/>
          </a:xfrm>
        </p:spPr>
        <p:txBody>
          <a:bodyPr>
            <a:normAutofit/>
          </a:bodyPr>
          <a:lstStyle/>
          <a:p>
            <a:endParaRPr lang="en-US" sz="1800" dirty="0">
              <a:ea typeface="Times New Roman" panose="02020603050405020304" pitchFamily="18" charset="0"/>
              <a:cs typeface="Times New Roman" panose="02020603050405020304" pitchFamily="18" charset="0"/>
            </a:endParaRPr>
          </a:p>
          <a:p>
            <a:r>
              <a:rPr lang="en-US" sz="1800" b="1" dirty="0">
                <a:ea typeface="Times New Roman" panose="02020603050405020304" pitchFamily="18" charset="0"/>
                <a:cs typeface="Times New Roman" panose="02020603050405020304" pitchFamily="18" charset="0"/>
              </a:rPr>
              <a:t>Review student data in your SIS:</a:t>
            </a:r>
          </a:p>
          <a:p>
            <a:pPr lvl="1"/>
            <a:r>
              <a:rPr lang="en-US" sz="1600" dirty="0">
                <a:effectLst/>
                <a:ea typeface="Times New Roman" panose="02020603050405020304" pitchFamily="18" charset="0"/>
                <a:cs typeface="Times New Roman" panose="02020603050405020304" pitchFamily="18" charset="0"/>
              </a:rPr>
              <a:t>Student Primary Mailing Address</a:t>
            </a:r>
          </a:p>
          <a:p>
            <a:pPr lvl="1"/>
            <a:r>
              <a:rPr lang="en-US" sz="1600" dirty="0">
                <a:effectLst/>
                <a:ea typeface="Times New Roman" panose="02020603050405020304" pitchFamily="18" charset="0"/>
                <a:cs typeface="Times New Roman" panose="02020603050405020304" pitchFamily="18" charset="0"/>
              </a:rPr>
              <a:t>Primary Student Contact is accurate </a:t>
            </a:r>
          </a:p>
          <a:p>
            <a:pPr lvl="2"/>
            <a:r>
              <a:rPr lang="en-US" sz="1600" dirty="0">
                <a:ea typeface="Times New Roman" panose="02020603050405020304" pitchFamily="18" charset="0"/>
                <a:cs typeface="Times New Roman" panose="02020603050405020304" pitchFamily="18" charset="0"/>
              </a:rPr>
              <a:t>First and Last name, Phone Number, </a:t>
            </a:r>
          </a:p>
          <a:p>
            <a:pPr lvl="1"/>
            <a:r>
              <a:rPr lang="en-US" sz="1600" dirty="0">
                <a:effectLst/>
                <a:ea typeface="Times New Roman" panose="02020603050405020304" pitchFamily="18" charset="0"/>
                <a:cs typeface="Times New Roman" panose="02020603050405020304" pitchFamily="18" charset="0"/>
              </a:rPr>
              <a:t>Student’s Language background in completed</a:t>
            </a:r>
          </a:p>
          <a:p>
            <a:pPr lvl="1"/>
            <a:r>
              <a:rPr lang="en-US" sz="1600" dirty="0">
                <a:solidFill>
                  <a:srgbClr val="C00000"/>
                </a:solidFill>
                <a:effectLst/>
                <a:ea typeface="Times New Roman" panose="02020603050405020304" pitchFamily="18" charset="0"/>
                <a:cs typeface="Times New Roman" panose="02020603050405020304" pitchFamily="18" charset="0"/>
              </a:rPr>
              <a:t>Ensure your SIS is updated to the latest version</a:t>
            </a:r>
          </a:p>
          <a:p>
            <a:pPr lvl="2"/>
            <a:r>
              <a:rPr lang="en-US" sz="1600" dirty="0">
                <a:ea typeface="Times New Roman" panose="02020603050405020304" pitchFamily="18" charset="0"/>
                <a:cs typeface="Times New Roman" panose="02020603050405020304" pitchFamily="18" charset="0"/>
              </a:rPr>
              <a:t>Pull a test file to ensure the reports is available and reporting the correct information</a:t>
            </a:r>
            <a:endParaRPr lang="en-US" sz="1600" dirty="0">
              <a:effectLst/>
              <a:ea typeface="Times New Roman" panose="02020603050405020304" pitchFamily="18" charset="0"/>
              <a:cs typeface="Times New Roman" panose="02020603050405020304" pitchFamily="18" charset="0"/>
            </a:endParaRPr>
          </a:p>
          <a:p>
            <a:pPr lvl="1"/>
            <a:r>
              <a:rPr lang="en-US" sz="1600" dirty="0">
                <a:effectLst/>
                <a:ea typeface="Times New Roman" panose="02020603050405020304" pitchFamily="18" charset="0"/>
                <a:cs typeface="Times New Roman" panose="02020603050405020304" pitchFamily="18" charset="0"/>
              </a:rPr>
              <a:t>Confirm families </a:t>
            </a:r>
            <a:r>
              <a:rPr lang="en-US" sz="1600" dirty="0">
                <a:ea typeface="Times New Roman" panose="02020603050405020304" pitchFamily="18" charset="0"/>
                <a:cs typeface="Times New Roman" panose="02020603050405020304" pitchFamily="18" charset="0"/>
              </a:rPr>
              <a:t>that think they may qualify, complete a </a:t>
            </a:r>
            <a:r>
              <a:rPr lang="en-US" sz="1600" dirty="0">
                <a:effectLst/>
                <a:latin typeface="Calibri" panose="020F0502020204030204" pitchFamily="34" charset="0"/>
                <a:ea typeface="Times New Roman" panose="02020603050405020304" pitchFamily="18" charset="0"/>
              </a:rPr>
              <a:t>federal meal application for NSLP participating schools or a free and reduced-price meal program or family economic data survey (FEDS form).</a:t>
            </a:r>
            <a:endParaRPr lang="en-US" sz="1600" dirty="0">
              <a:effectLst/>
              <a:ea typeface="Times New Roman" panose="02020603050405020304" pitchFamily="18" charset="0"/>
              <a:cs typeface="Times New Roman" panose="02020603050405020304" pitchFamily="18" charset="0"/>
            </a:endParaRPr>
          </a:p>
          <a:p>
            <a:pPr lvl="1"/>
            <a:r>
              <a:rPr lang="en-US" sz="1500" b="1" dirty="0">
                <a:effectLst/>
                <a:ea typeface="Times New Roman" panose="02020603050405020304" pitchFamily="18" charset="0"/>
                <a:cs typeface="Times New Roman" panose="02020603050405020304" pitchFamily="18" charset="0"/>
              </a:rPr>
              <a:t>Make sure you</a:t>
            </a:r>
            <a:r>
              <a:rPr lang="en-US" sz="1500" b="1" dirty="0">
                <a:ea typeface="Times New Roman" panose="02020603050405020304" pitchFamily="18" charset="0"/>
                <a:cs typeface="Times New Roman" panose="02020603050405020304" pitchFamily="18" charset="0"/>
              </a:rPr>
              <a:t> have the latest FRL statuses are entered in your SIS</a:t>
            </a:r>
          </a:p>
          <a:p>
            <a:pPr lvl="2"/>
            <a:r>
              <a:rPr lang="en-US" sz="1200" b="1" dirty="0">
                <a:ea typeface="Times New Roman" panose="02020603050405020304" pitchFamily="18" charset="0"/>
                <a:cs typeface="Times New Roman" panose="02020603050405020304" pitchFamily="18" charset="0"/>
              </a:rPr>
              <a:t>Confirm carryover status from October Count have been updated to the accurate coding. *Carryover statuses do NOT qualify for S-EBT. </a:t>
            </a:r>
          </a:p>
          <a:p>
            <a:pPr marL="685800" lvl="2" indent="0">
              <a:buNone/>
            </a:pPr>
            <a:endParaRPr lang="en-US" sz="1200" b="1" dirty="0">
              <a:effectLst/>
              <a:ea typeface="Times New Roman" panose="02020603050405020304" pitchFamily="18" charset="0"/>
              <a:cs typeface="Times New Roman" panose="02020603050405020304" pitchFamily="18" charset="0"/>
            </a:endParaRPr>
          </a:p>
          <a:p>
            <a:endParaRPr lang="en-US" sz="1800" dirty="0">
              <a:effectLst/>
              <a:ea typeface="Times New Roman" panose="02020603050405020304" pitchFamily="18" charset="0"/>
              <a:cs typeface="Times New Roman" panose="02020603050405020304" pitchFamily="18"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4</a:t>
            </a:fld>
            <a:endParaRPr lang="en-US"/>
          </a:p>
        </p:txBody>
      </p:sp>
      <p:pic>
        <p:nvPicPr>
          <p:cNvPr id="9" name="Audio 8">
            <a:hlinkClick r:id="" action="ppaction://media"/>
            <a:extLst>
              <a:ext uri="{FF2B5EF4-FFF2-40B4-BE49-F238E27FC236}">
                <a16:creationId xmlns:a16="http://schemas.microsoft.com/office/drawing/2014/main" id="{556A0538-694D-1467-FC5F-959C421AFE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26419676"/>
      </p:ext>
    </p:extLst>
  </p:cSld>
  <p:clrMapOvr>
    <a:masterClrMapping/>
  </p:clrMapOvr>
  <mc:AlternateContent xmlns:mc="http://schemas.openxmlformats.org/markup-compatibility/2006">
    <mc:Choice xmlns:p14="http://schemas.microsoft.com/office/powerpoint/2010/main" Requires="p14">
      <p:transition spd="slow" p14:dur="2000" advTm="79094"/>
    </mc:Choice>
    <mc:Fallback>
      <p:transition spd="slow" advTm="7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t>Timeline</a:t>
            </a:r>
            <a:endParaRPr dirty="0"/>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5</a:t>
            </a:fld>
            <a:endParaRPr dirty="0"/>
          </a:p>
        </p:txBody>
      </p:sp>
    </p:spTree>
    <p:extLst>
      <p:ext uri="{BB962C8B-B14F-4D97-AF65-F5344CB8AC3E}">
        <p14:creationId xmlns:p14="http://schemas.microsoft.com/office/powerpoint/2010/main" val="240516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24938"/>
            <a:ext cx="7886700" cy="1325563"/>
          </a:xfrm>
          <a:noFill/>
        </p:spPr>
        <p:txBody>
          <a:bodyPr>
            <a:normAutofit/>
          </a:bodyPr>
          <a:lstStyle/>
          <a:p>
            <a:pPr>
              <a:defRPr/>
            </a:pPr>
            <a:r>
              <a:rPr lang="en-US" sz="3600" b="1" dirty="0">
                <a:solidFill>
                  <a:schemeClr val="tx1">
                    <a:lumMod val="75000"/>
                  </a:schemeClr>
                </a:solidFill>
                <a:latin typeface="+mn-lt"/>
                <a:cs typeface="Arial" panose="020B0604020202020204" pitchFamily="34" charset="0"/>
              </a:rPr>
              <a:t>S-EBT Timeline</a:t>
            </a:r>
          </a:p>
        </p:txBody>
      </p:sp>
      <p:sp>
        <p:nvSpPr>
          <p:cNvPr id="3" name="Content Placeholder 2"/>
          <p:cNvSpPr>
            <a:spLocks noGrp="1"/>
          </p:cNvSpPr>
          <p:nvPr>
            <p:ph idx="1"/>
          </p:nvPr>
        </p:nvSpPr>
        <p:spPr>
          <a:xfrm>
            <a:off x="1000124" y="979101"/>
            <a:ext cx="7143750" cy="4888300"/>
          </a:xfrm>
        </p:spPr>
        <p:txBody>
          <a:bodyPr>
            <a:normAutofit/>
          </a:bodyPr>
          <a:lstStyle/>
          <a:p>
            <a:pPr marL="0" indent="0">
              <a:lnSpc>
                <a:spcPct val="100000"/>
              </a:lnSpc>
              <a:spcAft>
                <a:spcPts val="600"/>
              </a:spcAft>
              <a:buNone/>
            </a:pPr>
            <a:endParaRPr lang="en-US" sz="1800" b="1" dirty="0">
              <a:latin typeface="Arial" panose="020B0604020202020204" pitchFamily="34" charset="0"/>
              <a:cs typeface="Arial" panose="020B0604020202020204" pitchFamily="34" charset="0"/>
            </a:endParaRPr>
          </a:p>
          <a:p>
            <a:pPr marL="0" indent="0">
              <a:lnSpc>
                <a:spcPct val="100000"/>
              </a:lnSpc>
              <a:spcAft>
                <a:spcPts val="600"/>
              </a:spcAft>
              <a:buNone/>
            </a:pPr>
            <a:r>
              <a:rPr lang="en-US" sz="2800" b="1" dirty="0">
                <a:cs typeface="Arial" panose="020B0604020202020204" pitchFamily="34" charset="0"/>
              </a:rPr>
              <a:t>February:</a:t>
            </a:r>
          </a:p>
          <a:p>
            <a:pPr lvl="1">
              <a:lnSpc>
                <a:spcPct val="100000"/>
              </a:lnSpc>
              <a:spcAft>
                <a:spcPts val="600"/>
              </a:spcAft>
            </a:pPr>
            <a:r>
              <a:rPr lang="en-US" sz="2800" dirty="0">
                <a:cs typeface="Arial" panose="020B0604020202020204" pitchFamily="34" charset="0"/>
              </a:rPr>
              <a:t>2/5: Initial Submission Deadline</a:t>
            </a:r>
          </a:p>
          <a:p>
            <a:pPr lvl="1">
              <a:lnSpc>
                <a:spcPct val="100000"/>
              </a:lnSpc>
              <a:spcAft>
                <a:spcPts val="600"/>
              </a:spcAft>
            </a:pPr>
            <a:r>
              <a:rPr lang="en-US" sz="2800" dirty="0">
                <a:cs typeface="Arial" panose="020B0604020202020204" pitchFamily="34" charset="0"/>
              </a:rPr>
              <a:t>2/19: Errors Cleared</a:t>
            </a:r>
          </a:p>
          <a:p>
            <a:pPr lvl="1">
              <a:lnSpc>
                <a:spcPct val="100000"/>
              </a:lnSpc>
              <a:spcAft>
                <a:spcPts val="600"/>
              </a:spcAft>
            </a:pPr>
            <a:r>
              <a:rPr lang="en-US" sz="2800" dirty="0">
                <a:cs typeface="Arial" panose="020B0604020202020204" pitchFamily="34" charset="0"/>
              </a:rPr>
              <a:t>2/26: Certifications Due</a:t>
            </a:r>
          </a:p>
          <a:p>
            <a:pPr marL="342900" lvl="1" indent="0">
              <a:lnSpc>
                <a:spcPct val="100000"/>
              </a:lnSpc>
              <a:spcAft>
                <a:spcPts val="600"/>
              </a:spcAft>
              <a:buNone/>
            </a:pPr>
            <a:endParaRPr lang="en-US" sz="2800" dirty="0">
              <a:cs typeface="Arial" panose="020B0604020202020204" pitchFamily="34" charset="0"/>
            </a:endParaRPr>
          </a:p>
          <a:p>
            <a:pPr marL="342900" lvl="1" indent="0">
              <a:lnSpc>
                <a:spcPct val="100000"/>
              </a:lnSpc>
              <a:spcAft>
                <a:spcPts val="600"/>
              </a:spcAft>
              <a:buNone/>
            </a:pPr>
            <a:endParaRPr lang="en-US" sz="2800" dirty="0">
              <a:cs typeface="Arial" panose="020B0604020202020204" pitchFamily="34" charset="0"/>
            </a:endParaRPr>
          </a:p>
          <a:p>
            <a:endParaRPr lang="en-US" sz="28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8D38B3C1-EED7-4E88-8F72-013EE3A58C4A}" type="slidenum">
              <a:rPr lang="en-US" smtClean="0"/>
              <a:t>6</a:t>
            </a:fld>
            <a:endParaRPr lang="en-US"/>
          </a:p>
        </p:txBody>
      </p:sp>
      <p:sp>
        <p:nvSpPr>
          <p:cNvPr id="4" name="TextBox 3">
            <a:extLst>
              <a:ext uri="{FF2B5EF4-FFF2-40B4-BE49-F238E27FC236}">
                <a16:creationId xmlns:a16="http://schemas.microsoft.com/office/drawing/2014/main" id="{A6A67541-CC25-29A7-083B-39BC792973F6}"/>
              </a:ext>
              <a:ext uri="{C183D7F6-B498-43B3-948B-1728B52AA6E4}">
                <adec:decorative xmlns:adec="http://schemas.microsoft.com/office/drawing/2017/decorative" val="1"/>
              </a:ext>
            </a:extLst>
          </p:cNvPr>
          <p:cNvSpPr txBox="1"/>
          <p:nvPr/>
        </p:nvSpPr>
        <p:spPr>
          <a:xfrm>
            <a:off x="290186" y="6028551"/>
            <a:ext cx="8563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https://resources.csi.state.co.us/data-submissions/calendar/</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7"/>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35EEA009-ED75-905E-CB8E-A1024686345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1769834"/>
      </p:ext>
    </p:extLst>
  </p:cSld>
  <p:clrMapOvr>
    <a:masterClrMapping/>
  </p:clrMapOvr>
  <mc:AlternateContent xmlns:mc="http://schemas.openxmlformats.org/markup-compatibility/2006">
    <mc:Choice xmlns:p14="http://schemas.microsoft.com/office/powerpoint/2010/main" Requires="p14">
      <p:transition spd="slow" p14:dur="2000" advTm="27579"/>
    </mc:Choice>
    <mc:Fallback>
      <p:transition spd="slow" advTm="2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fld id="{8D38B3C1-EED7-4E88-8F72-013EE3A58C4A}" type="slidenum">
              <a:rPr lang="en-US" smtClean="0"/>
              <a:t>7</a:t>
            </a:fld>
            <a:endParaRPr lang="en-US"/>
          </a:p>
        </p:txBody>
      </p:sp>
    </p:spTree>
    <p:extLst>
      <p:ext uri="{BB962C8B-B14F-4D97-AF65-F5344CB8AC3E}">
        <p14:creationId xmlns:p14="http://schemas.microsoft.com/office/powerpoint/2010/main" val="63988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1"/>
              </a:ext>
            </a:extLst>
          </p:cNvPr>
          <p:cNvSpPr>
            <a:spLocks noGrp="1"/>
          </p:cNvSpPr>
          <p:nvPr>
            <p:ph type="title"/>
          </p:nvPr>
        </p:nvSpPr>
        <p:spPr>
          <a:xfrm>
            <a:off x="618952" y="66663"/>
            <a:ext cx="7886700" cy="1325563"/>
          </a:xfrm>
        </p:spPr>
        <p:txBody>
          <a:bodyPr>
            <a:normAutofit/>
          </a:bodyPr>
          <a:lstStyle/>
          <a:p>
            <a:r>
              <a:rPr lang="en-US" sz="3200" dirty="0">
                <a:latin typeface="+mn-lt"/>
                <a:cs typeface="Arial" panose="020B0604020202020204" pitchFamily="34" charset="0"/>
              </a:rPr>
              <a:t>S-EBT Data</a:t>
            </a:r>
          </a:p>
        </p:txBody>
      </p:sp>
      <p:sp>
        <p:nvSpPr>
          <p:cNvPr id="35" name="TextBox 34">
            <a:extLst>
              <a:ext uri="{FF2B5EF4-FFF2-40B4-BE49-F238E27FC236}">
                <a16:creationId xmlns:a16="http://schemas.microsoft.com/office/drawing/2014/main" id="{7857CDB0-FF0E-81B7-ACF7-B57BDFFF494A}"/>
              </a:ext>
              <a:ext uri="{C183D7F6-B498-43B3-948B-1728B52AA6E4}">
                <adec:decorative xmlns:adec="http://schemas.microsoft.com/office/drawing/2017/decorative" val="1"/>
              </a:ext>
            </a:extLst>
          </p:cNvPr>
          <p:cNvSpPr txBox="1"/>
          <p:nvPr/>
        </p:nvSpPr>
        <p:spPr>
          <a:xfrm>
            <a:off x="866602" y="1013171"/>
            <a:ext cx="7391400" cy="369332"/>
          </a:xfrm>
          <a:prstGeom prst="rect">
            <a:avLst/>
          </a:prstGeom>
          <a:noFill/>
        </p:spPr>
        <p:txBody>
          <a:bodyPr wrap="square">
            <a:spAutoFit/>
          </a:bodyPr>
          <a:lstStyle/>
          <a:p>
            <a:pPr marL="0" marR="0" indent="0" algn="ctr">
              <a:buNone/>
            </a:pPr>
            <a:r>
              <a:rPr lang="en-US" sz="1800" dirty="0">
                <a:effectLst/>
                <a:latin typeface="Arial" panose="020B0604020202020204" pitchFamily="34" charset="0"/>
                <a:ea typeface="Arial" panose="020B0604020202020204" pitchFamily="34" charset="0"/>
                <a:hlinkClick r:id="rId5"/>
              </a:rPr>
              <a:t>https://resources.csi.state.co.us/data-submissions/</a:t>
            </a:r>
            <a:r>
              <a:rPr lang="en-US" dirty="0">
                <a:latin typeface="Arial" panose="020B0604020202020204" pitchFamily="34" charset="0"/>
                <a:ea typeface="Arial" panose="020B0604020202020204" pitchFamily="34" charset="0"/>
                <a:hlinkClick r:id="rId5"/>
              </a:rPr>
              <a:t>sebt</a:t>
            </a:r>
            <a:r>
              <a:rPr lang="en-US" sz="1800" dirty="0">
                <a:effectLst/>
                <a:latin typeface="Arial" panose="020B0604020202020204" pitchFamily="34" charset="0"/>
                <a:ea typeface="Arial" panose="020B0604020202020204" pitchFamily="34" charset="0"/>
                <a:hlinkClick r:id="rId5"/>
              </a:rPr>
              <a:t>/</a:t>
            </a:r>
            <a:endParaRPr lang="en-US" sz="1800" dirty="0">
              <a:effectLst/>
              <a:latin typeface="Arial" panose="020B0604020202020204" pitchFamily="34" charset="0"/>
              <a:ea typeface="Arial" panose="020B0604020202020204" pitchFamily="34" charset="0"/>
            </a:endParaRPr>
          </a:p>
        </p:txBody>
      </p:sp>
      <p:sp>
        <p:nvSpPr>
          <p:cNvPr id="6" name="Content Placeholder 5">
            <a:extLst>
              <a:ext uri="{C183D7F6-B498-43B3-948B-1728B52AA6E4}">
                <adec:decorative xmlns:adec="http://schemas.microsoft.com/office/drawing/2017/decorative" val="1"/>
              </a:ext>
            </a:extLst>
          </p:cNvPr>
          <p:cNvSpPr>
            <a:spLocks noGrp="1"/>
          </p:cNvSpPr>
          <p:nvPr>
            <p:ph idx="1"/>
          </p:nvPr>
        </p:nvSpPr>
        <p:spPr>
          <a:xfrm>
            <a:off x="381000" y="3276600"/>
            <a:ext cx="8534400" cy="2285999"/>
          </a:xfrm>
        </p:spPr>
        <p:txBody>
          <a:bodyPr>
            <a:normAutofit/>
          </a:bodyPr>
          <a:lstStyle/>
          <a:p>
            <a:pPr marL="0" marR="0" indent="0">
              <a:buNone/>
            </a:pPr>
            <a:endParaRPr lang="en-US" sz="1800" dirty="0">
              <a:effectLst/>
              <a:latin typeface="Arial" panose="020B0604020202020204" pitchFamily="34" charset="0"/>
              <a:ea typeface="Arial" panose="020B0604020202020204" pitchFamily="34" charset="0"/>
            </a:endParaRPr>
          </a:p>
          <a:p>
            <a:pPr marL="0" marR="0" indent="0">
              <a:buNone/>
            </a:pPr>
            <a:endParaRPr lang="en-US" sz="1800" dirty="0">
              <a:latin typeface="Arial" panose="020B0604020202020204" pitchFamily="34" charset="0"/>
              <a:ea typeface="Arial" panose="020B0604020202020204" pitchFamily="34" charset="0"/>
            </a:endParaRPr>
          </a:p>
          <a:p>
            <a:pPr marL="0" marR="0" indent="0">
              <a:buNone/>
            </a:pPr>
            <a:r>
              <a:rPr lang="en-US" sz="1800" dirty="0">
                <a:effectLst/>
                <a:ea typeface="Arial" panose="020B0604020202020204" pitchFamily="34" charset="0"/>
              </a:rPr>
              <a:t>Schools should download:</a:t>
            </a:r>
          </a:p>
          <a:p>
            <a:pPr marL="457200" lvl="1" indent="-285750">
              <a:buFont typeface="Wingdings" panose="05000000000000000000" pitchFamily="2" charset="2"/>
              <a:buChar char="§"/>
            </a:pPr>
            <a:r>
              <a:rPr lang="en-US" b="1" dirty="0">
                <a:ea typeface="Arial" panose="020B0604020202020204" pitchFamily="34" charset="0"/>
              </a:rPr>
              <a:t>S-EBT</a:t>
            </a:r>
            <a:r>
              <a:rPr lang="en-US" b="1" dirty="0">
                <a:effectLst/>
                <a:ea typeface="Arial" panose="020B0604020202020204" pitchFamily="34" charset="0"/>
              </a:rPr>
              <a:t> File Layout</a:t>
            </a:r>
            <a:r>
              <a:rPr lang="en-US" dirty="0">
                <a:effectLst/>
                <a:ea typeface="Arial" panose="020B0604020202020204" pitchFamily="34" charset="0"/>
              </a:rPr>
              <a:t> </a:t>
            </a:r>
          </a:p>
          <a:p>
            <a:pPr marL="457200" lvl="1" indent="-285750">
              <a:buFont typeface="Wingdings" panose="05000000000000000000" pitchFamily="2" charset="2"/>
              <a:buChar char="§"/>
            </a:pPr>
            <a:r>
              <a:rPr lang="en-US" b="1" dirty="0">
                <a:ea typeface="Arial" panose="020B0604020202020204" pitchFamily="34" charset="0"/>
              </a:rPr>
              <a:t>Quick Reference Guide </a:t>
            </a:r>
            <a:r>
              <a:rPr lang="en-US" dirty="0">
                <a:ea typeface="Arial" panose="020B0604020202020204" pitchFamily="34" charset="0"/>
              </a:rPr>
              <a:t>for extracting the S-EBT file from your SIS</a:t>
            </a:r>
          </a:p>
          <a:p>
            <a:pPr marL="457200" lvl="1" indent="-285750">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Arial" panose="020B0604020202020204" pitchFamily="34" charset="0"/>
              </a:rPr>
              <a:t>Name the file with the following format: school </a:t>
            </a:r>
            <a:r>
              <a:rPr lang="en-US" sz="1600" dirty="0" err="1">
                <a:effectLst/>
                <a:latin typeface="Calibri" panose="020F0502020204030204" pitchFamily="34" charset="0"/>
                <a:ea typeface="Calibri" panose="020F0502020204030204" pitchFamily="34" charset="0"/>
                <a:cs typeface="Arial" panose="020B0604020202020204" pitchFamily="34" charset="0"/>
              </a:rPr>
              <a:t>code_schoolAbbreviation_SEBT_currentdate</a:t>
            </a:r>
            <a:r>
              <a:rPr lang="en-US" sz="1600" dirty="0">
                <a:effectLst/>
                <a:latin typeface="Calibri" panose="020F0502020204030204" pitchFamily="34" charset="0"/>
                <a:ea typeface="Calibri" panose="020F0502020204030204" pitchFamily="34" charset="0"/>
                <a:cs typeface="Arial" panose="020B0604020202020204" pitchFamily="34" charset="0"/>
              </a:rPr>
              <a:t>.</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Example: </a:t>
            </a:r>
            <a:r>
              <a:rPr lang="en-US" sz="1600" b="1" dirty="0">
                <a:effectLst/>
                <a:latin typeface="Calibri" panose="020F0502020204030204" pitchFamily="34" charset="0"/>
                <a:ea typeface="Calibri" panose="020F0502020204030204" pitchFamily="34" charset="0"/>
                <a:cs typeface="Arial" panose="020B0604020202020204" pitchFamily="34" charset="0"/>
              </a:rPr>
              <a:t>1234_XYZ_SEBT_02052026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285750">
              <a:buFont typeface="Wingdings" panose="05000000000000000000" pitchFamily="2" charset="2"/>
              <a:buChar char="§"/>
            </a:pPr>
            <a:endParaRPr lang="en-US" dirty="0">
              <a:ea typeface="Arial" panose="020B0604020202020204" pitchFamily="34" charset="0"/>
            </a:endParaRPr>
          </a:p>
          <a:p>
            <a:pPr marL="342900" lvl="1"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8</a:t>
            </a:fld>
            <a:endParaRPr lang="en-US" dirty="0"/>
          </a:p>
        </p:txBody>
      </p:sp>
      <p:pic>
        <p:nvPicPr>
          <p:cNvPr id="7" name="Picture 6">
            <a:extLst>
              <a:ext uri="{FF2B5EF4-FFF2-40B4-BE49-F238E27FC236}">
                <a16:creationId xmlns:a16="http://schemas.microsoft.com/office/drawing/2014/main" id="{C26E4C35-287F-E0F8-6C4D-D03772A0F018}"/>
              </a:ext>
            </a:extLst>
          </p:cNvPr>
          <p:cNvPicPr>
            <a:picLocks noChangeAspect="1"/>
          </p:cNvPicPr>
          <p:nvPr/>
        </p:nvPicPr>
        <p:blipFill>
          <a:blip r:embed="rId6"/>
          <a:stretch>
            <a:fillRect/>
          </a:stretch>
        </p:blipFill>
        <p:spPr>
          <a:xfrm>
            <a:off x="1752600" y="1467696"/>
            <a:ext cx="5029200" cy="2189904"/>
          </a:xfrm>
          <a:prstGeom prst="rect">
            <a:avLst/>
          </a:prstGeom>
        </p:spPr>
      </p:pic>
      <p:pic>
        <p:nvPicPr>
          <p:cNvPr id="19" name="Audio 18">
            <a:hlinkClick r:id="" action="ppaction://media"/>
            <a:extLst>
              <a:ext uri="{FF2B5EF4-FFF2-40B4-BE49-F238E27FC236}">
                <a16:creationId xmlns:a16="http://schemas.microsoft.com/office/drawing/2014/main" id="{85FFE468-C219-C7A8-D84D-9A6B25BAB1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17387007"/>
      </p:ext>
    </p:extLst>
  </p:cSld>
  <p:clrMapOvr>
    <a:masterClrMapping/>
  </p:clrMapOvr>
  <mc:AlternateContent xmlns:mc="http://schemas.openxmlformats.org/markup-compatibility/2006">
    <mc:Choice xmlns:p14="http://schemas.microsoft.com/office/powerpoint/2010/main" Requires="p14">
      <p:transition spd="slow" p14:dur="2000" advTm="42084"/>
    </mc:Choice>
    <mc:Fallback>
      <p:transition spd="slow" advTm="4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29D01-EBDD-1DDF-47B8-7A0587B6E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49488-EF84-0C4B-2E84-DA1F9040CD8D}"/>
              </a:ext>
            </a:extLst>
          </p:cNvPr>
          <p:cNvSpPr>
            <a:spLocks noGrp="1"/>
          </p:cNvSpPr>
          <p:nvPr>
            <p:ph type="ctrTitle"/>
          </p:nvPr>
        </p:nvSpPr>
        <p:spPr/>
        <p:txBody>
          <a:bodyPr/>
          <a:lstStyle/>
          <a:p>
            <a:r>
              <a:rPr lang="en-US" dirty="0"/>
              <a:t>Errors</a:t>
            </a:r>
          </a:p>
        </p:txBody>
      </p:sp>
      <p:sp>
        <p:nvSpPr>
          <p:cNvPr id="3" name="Subtitle 2">
            <a:extLst>
              <a:ext uri="{FF2B5EF4-FFF2-40B4-BE49-F238E27FC236}">
                <a16:creationId xmlns:a16="http://schemas.microsoft.com/office/drawing/2014/main" id="{7E66CA5D-599E-5927-4E4E-5B774FB2A23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4D81374-E17D-3170-AEFD-BCA6F3B5202D}"/>
              </a:ext>
            </a:extLst>
          </p:cNvPr>
          <p:cNvSpPr>
            <a:spLocks noGrp="1"/>
          </p:cNvSpPr>
          <p:nvPr>
            <p:ph type="sldNum" idx="12"/>
          </p:nvPr>
        </p:nvSpPr>
        <p:spPr/>
        <p:txBody>
          <a:bodyPr/>
          <a:lstStyle/>
          <a:p>
            <a:fld id="{8D38B3C1-EED7-4E88-8F72-013EE3A58C4A}" type="slidenum">
              <a:rPr lang="en-US" smtClean="0"/>
              <a:t>9</a:t>
            </a:fld>
            <a:endParaRPr lang="en-US"/>
          </a:p>
        </p:txBody>
      </p:sp>
    </p:spTree>
    <p:extLst>
      <p:ext uri="{BB962C8B-B14F-4D97-AF65-F5344CB8AC3E}">
        <p14:creationId xmlns:p14="http://schemas.microsoft.com/office/powerpoint/2010/main" val="2109983533"/>
      </p:ext>
    </p:extLst>
  </p:cSld>
  <p:clrMapOvr>
    <a:masterClrMapping/>
  </p:clrMapOvr>
</p:sld>
</file>

<file path=ppt/theme/theme1.xml><?xml version="1.0" encoding="utf-8"?>
<a:theme xmlns:a="http://schemas.openxmlformats.org/drawingml/2006/main" name="18-19 CSI October Count Submissions Training with Presenter No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19105</TotalTime>
  <Words>1436</Words>
  <Application>Microsoft Office PowerPoint</Application>
  <PresentationFormat>On-screen Show (4:3)</PresentationFormat>
  <Paragraphs>111</Paragraphs>
  <Slides>14</Slides>
  <Notes>12</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Symbol</vt:lpstr>
      <vt:lpstr>Tahoma</vt:lpstr>
      <vt:lpstr>Times New Roman</vt:lpstr>
      <vt:lpstr>Wingdings</vt:lpstr>
      <vt:lpstr>18-19 CSI October Count Submissions Training with Presenter Notes</vt:lpstr>
      <vt:lpstr>2025-2026 Summer EBT  Submissions Information</vt:lpstr>
      <vt:lpstr>The Data Submissions Process</vt:lpstr>
      <vt:lpstr>Purpose of S-EBT</vt:lpstr>
      <vt:lpstr>How to Prepare Your SIS for S-EBT</vt:lpstr>
      <vt:lpstr>Timeline</vt:lpstr>
      <vt:lpstr>S-EBT Timeline</vt:lpstr>
      <vt:lpstr>Resources</vt:lpstr>
      <vt:lpstr>S-EBT Data</vt:lpstr>
      <vt:lpstr>Errors</vt:lpstr>
      <vt:lpstr>Resolving Errors</vt:lpstr>
      <vt:lpstr>Data Review</vt:lpstr>
      <vt:lpstr>Certification</vt:lpstr>
      <vt:lpstr>Correction Period</vt:lpstr>
      <vt:lpstr>Thank you!</vt:lpstr>
    </vt:vector>
  </TitlesOfParts>
  <Company>CDE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 Topic]</dc:title>
  <dc:creator>Hull, Lindsay</dc:creator>
  <cp:lastModifiedBy>Anderson, Amber</cp:lastModifiedBy>
  <cp:revision>1056</cp:revision>
  <cp:lastPrinted>2019-02-11T01:05:40Z</cp:lastPrinted>
  <dcterms:created xsi:type="dcterms:W3CDTF">2014-02-03T17:15:30Z</dcterms:created>
  <dcterms:modified xsi:type="dcterms:W3CDTF">2025-12-18T21:06:10Z</dcterms:modified>
</cp:coreProperties>
</file>