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40"/>
  </p:notesMasterIdLst>
  <p:sldIdLst>
    <p:sldId id="256" r:id="rId2"/>
    <p:sldId id="353" r:id="rId3"/>
    <p:sldId id="354" r:id="rId4"/>
    <p:sldId id="350" r:id="rId5"/>
    <p:sldId id="294" r:id="rId6"/>
    <p:sldId id="296" r:id="rId7"/>
    <p:sldId id="357" r:id="rId8"/>
    <p:sldId id="355" r:id="rId9"/>
    <p:sldId id="260" r:id="rId10"/>
    <p:sldId id="286" r:id="rId11"/>
    <p:sldId id="351" r:id="rId12"/>
    <p:sldId id="261" r:id="rId13"/>
    <p:sldId id="287" r:id="rId14"/>
    <p:sldId id="360" r:id="rId15"/>
    <p:sldId id="289" r:id="rId16"/>
    <p:sldId id="263" r:id="rId17"/>
    <p:sldId id="264" r:id="rId18"/>
    <p:sldId id="292" r:id="rId19"/>
    <p:sldId id="267" r:id="rId20"/>
    <p:sldId id="268" r:id="rId21"/>
    <p:sldId id="271" r:id="rId22"/>
    <p:sldId id="269" r:id="rId23"/>
    <p:sldId id="270" r:id="rId24"/>
    <p:sldId id="272" r:id="rId25"/>
    <p:sldId id="3367" r:id="rId26"/>
    <p:sldId id="376" r:id="rId27"/>
    <p:sldId id="3370" r:id="rId28"/>
    <p:sldId id="265" r:id="rId29"/>
    <p:sldId id="3362" r:id="rId30"/>
    <p:sldId id="359" r:id="rId31"/>
    <p:sldId id="3371" r:id="rId32"/>
    <p:sldId id="275" r:id="rId33"/>
    <p:sldId id="276" r:id="rId34"/>
    <p:sldId id="358" r:id="rId35"/>
    <p:sldId id="309" r:id="rId36"/>
    <p:sldId id="280" r:id="rId37"/>
    <p:sldId id="3372" r:id="rId38"/>
    <p:sldId id="28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9B52"/>
    <a:srgbClr val="C63F28"/>
    <a:srgbClr val="008CA0"/>
    <a:srgbClr val="455FA9"/>
    <a:srgbClr val="EFAA1F"/>
    <a:srgbClr val="B0B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9" autoAdjust="0"/>
    <p:restoredTop sz="96247" autoAdjust="0"/>
  </p:normalViewPr>
  <p:slideViewPr>
    <p:cSldViewPr snapToGrid="0">
      <p:cViewPr varScale="1">
        <p:scale>
          <a:sx n="111" d="100"/>
          <a:sy n="111" d="100"/>
        </p:scale>
        <p:origin x="1650" y="96"/>
      </p:cViewPr>
      <p:guideLst/>
    </p:cSldViewPr>
  </p:slideViewPr>
  <p:outlineViewPr>
    <p:cViewPr>
      <p:scale>
        <a:sx n="33" d="100"/>
        <a:sy n="33" d="100"/>
      </p:scale>
      <p:origin x="0" y="-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5E2F32-3348-40B2-BFD5-B97AB55696B2}" type="doc">
      <dgm:prSet loTypeId="urn:microsoft.com/office/officeart/2005/8/layout/equation2" loCatId="process" qsTypeId="urn:microsoft.com/office/officeart/2005/8/quickstyle/simple1" qsCatId="simple" csTypeId="urn:microsoft.com/office/officeart/2005/8/colors/accent3_5" csCatId="accent3" phldr="1"/>
      <dgm:spPr/>
    </dgm:pt>
    <dgm:pt modelId="{34BE33BD-9D0B-4A44-ABA9-37C968A599CF}">
      <dgm:prSet phldrT="[Text]"/>
      <dgm:spPr/>
      <dgm:t>
        <a:bodyPr/>
        <a:lstStyle/>
        <a:p>
          <a:r>
            <a:rPr lang="en-US" b="1"/>
            <a:t>SPED Child </a:t>
          </a:r>
          <a:endParaRPr lang="en-US" b="1" dirty="0"/>
        </a:p>
      </dgm:t>
    </dgm:pt>
    <dgm:pt modelId="{E4CE0D12-AA51-4E01-AC90-88A70AA1F09E}" type="parTrans" cxnId="{83C25D67-36DD-4272-84CF-C46DE5CC3961}">
      <dgm:prSet/>
      <dgm:spPr/>
      <dgm:t>
        <a:bodyPr/>
        <a:lstStyle/>
        <a:p>
          <a:endParaRPr lang="en-US"/>
        </a:p>
      </dgm:t>
    </dgm:pt>
    <dgm:pt modelId="{C41A61C4-35D1-4AE6-8CBD-3AFAF622F7C4}" type="sibTrans" cxnId="{83C25D67-36DD-4272-84CF-C46DE5CC3961}">
      <dgm:prSet/>
      <dgm:spPr/>
      <dgm:t>
        <a:bodyPr/>
        <a:lstStyle/>
        <a:p>
          <a:endParaRPr lang="en-US"/>
        </a:p>
      </dgm:t>
    </dgm:pt>
    <dgm:pt modelId="{A670FA67-35ED-49D9-A6CF-91B841ABDE35}">
      <dgm:prSet phldrT="[Text]"/>
      <dgm:spPr/>
      <dgm:t>
        <a:bodyPr/>
        <a:lstStyle/>
        <a:p>
          <a:r>
            <a:rPr lang="en-US" b="1"/>
            <a:t>SPED Participation</a:t>
          </a:r>
          <a:endParaRPr lang="en-US" b="1" dirty="0"/>
        </a:p>
      </dgm:t>
    </dgm:pt>
    <dgm:pt modelId="{DD0BEAC3-3355-499F-8A4A-65270137CBBA}" type="parTrans" cxnId="{38BE390F-D456-48A4-B62E-E27D808EFD86}">
      <dgm:prSet/>
      <dgm:spPr/>
      <dgm:t>
        <a:bodyPr/>
        <a:lstStyle/>
        <a:p>
          <a:endParaRPr lang="en-US"/>
        </a:p>
      </dgm:t>
    </dgm:pt>
    <dgm:pt modelId="{A33036A7-D40B-484A-B386-0A14FB162303}" type="sibTrans" cxnId="{38BE390F-D456-48A4-B62E-E27D808EFD86}">
      <dgm:prSet/>
      <dgm:spPr/>
      <dgm:t>
        <a:bodyPr/>
        <a:lstStyle/>
        <a:p>
          <a:endParaRPr lang="en-US"/>
        </a:p>
      </dgm:t>
    </dgm:pt>
    <dgm:pt modelId="{3DA5F8E9-9A3A-4A65-849C-64D4F11EC10D}">
      <dgm:prSet phldrT="[Text]"/>
      <dgm:spPr/>
      <dgm:t>
        <a:bodyPr/>
        <a:lstStyle/>
        <a:p>
          <a:r>
            <a:rPr lang="en-US" b="1"/>
            <a:t>December Count Snapshot</a:t>
          </a:r>
          <a:endParaRPr lang="en-US" b="1" dirty="0"/>
        </a:p>
      </dgm:t>
    </dgm:pt>
    <dgm:pt modelId="{A2355563-FA89-4DB9-A53E-5564598DA5F5}" type="parTrans" cxnId="{A45EA129-166B-496A-87D0-C69D19913D35}">
      <dgm:prSet/>
      <dgm:spPr/>
      <dgm:t>
        <a:bodyPr/>
        <a:lstStyle/>
        <a:p>
          <a:endParaRPr lang="en-US"/>
        </a:p>
      </dgm:t>
    </dgm:pt>
    <dgm:pt modelId="{1977F20A-A958-490F-A569-77CC911BE37D}" type="sibTrans" cxnId="{A45EA129-166B-496A-87D0-C69D19913D35}">
      <dgm:prSet/>
      <dgm:spPr/>
      <dgm:t>
        <a:bodyPr/>
        <a:lstStyle/>
        <a:p>
          <a:endParaRPr lang="en-US"/>
        </a:p>
      </dgm:t>
    </dgm:pt>
    <dgm:pt modelId="{846F1045-E24D-4BEF-BC93-5CDD9B395558}" type="pres">
      <dgm:prSet presAssocID="{C15E2F32-3348-40B2-BFD5-B97AB55696B2}" presName="Name0" presStyleCnt="0">
        <dgm:presLayoutVars>
          <dgm:dir/>
          <dgm:resizeHandles val="exact"/>
        </dgm:presLayoutVars>
      </dgm:prSet>
      <dgm:spPr/>
    </dgm:pt>
    <dgm:pt modelId="{3FFC7571-BB84-41B0-87D4-98CB82FB335B}" type="pres">
      <dgm:prSet presAssocID="{C15E2F32-3348-40B2-BFD5-B97AB55696B2}" presName="vNodes" presStyleCnt="0"/>
      <dgm:spPr/>
    </dgm:pt>
    <dgm:pt modelId="{E1321A5A-F459-4700-AEF0-E43D51B8C20C}" type="pres">
      <dgm:prSet presAssocID="{34BE33BD-9D0B-4A44-ABA9-37C968A599CF}" presName="node" presStyleLbl="node1" presStyleIdx="0" presStyleCnt="3">
        <dgm:presLayoutVars>
          <dgm:bulletEnabled val="1"/>
        </dgm:presLayoutVars>
      </dgm:prSet>
      <dgm:spPr/>
    </dgm:pt>
    <dgm:pt modelId="{A5EB05AA-25AB-42EC-BB72-F363B2F271FE}" type="pres">
      <dgm:prSet presAssocID="{C41A61C4-35D1-4AE6-8CBD-3AFAF622F7C4}" presName="spacerT" presStyleCnt="0"/>
      <dgm:spPr/>
    </dgm:pt>
    <dgm:pt modelId="{1EEA2E61-2882-440A-BB18-E73BCD4F1BAC}" type="pres">
      <dgm:prSet presAssocID="{C41A61C4-35D1-4AE6-8CBD-3AFAF622F7C4}" presName="sibTrans" presStyleLbl="sibTrans2D1" presStyleIdx="0" presStyleCnt="2"/>
      <dgm:spPr/>
    </dgm:pt>
    <dgm:pt modelId="{4071F265-079D-4B5F-B671-A5A219450EF8}" type="pres">
      <dgm:prSet presAssocID="{C41A61C4-35D1-4AE6-8CBD-3AFAF622F7C4}" presName="spacerB" presStyleCnt="0"/>
      <dgm:spPr/>
    </dgm:pt>
    <dgm:pt modelId="{61F136AA-E8BB-4613-A71E-0302BC358069}" type="pres">
      <dgm:prSet presAssocID="{A670FA67-35ED-49D9-A6CF-91B841ABDE35}" presName="node" presStyleLbl="node1" presStyleIdx="1" presStyleCnt="3">
        <dgm:presLayoutVars>
          <dgm:bulletEnabled val="1"/>
        </dgm:presLayoutVars>
      </dgm:prSet>
      <dgm:spPr/>
    </dgm:pt>
    <dgm:pt modelId="{99293066-31BD-423F-B6FF-8FC166DE6A82}" type="pres">
      <dgm:prSet presAssocID="{C15E2F32-3348-40B2-BFD5-B97AB55696B2}" presName="sibTransLast" presStyleLbl="sibTrans2D1" presStyleIdx="1" presStyleCnt="2"/>
      <dgm:spPr/>
    </dgm:pt>
    <dgm:pt modelId="{921EBD84-E61B-42BA-BFB5-E175EF84FBAD}" type="pres">
      <dgm:prSet presAssocID="{C15E2F32-3348-40B2-BFD5-B97AB55696B2}" presName="connectorText" presStyleLbl="sibTrans2D1" presStyleIdx="1" presStyleCnt="2"/>
      <dgm:spPr/>
    </dgm:pt>
    <dgm:pt modelId="{34A6ACB8-C256-44F9-AE14-7F7B7DF5784E}" type="pres">
      <dgm:prSet presAssocID="{C15E2F32-3348-40B2-BFD5-B97AB55696B2}" presName="lastNode" presStyleLbl="node1" presStyleIdx="2" presStyleCnt="3">
        <dgm:presLayoutVars>
          <dgm:bulletEnabled val="1"/>
        </dgm:presLayoutVars>
      </dgm:prSet>
      <dgm:spPr/>
    </dgm:pt>
  </dgm:ptLst>
  <dgm:cxnLst>
    <dgm:cxn modelId="{38BE390F-D456-48A4-B62E-E27D808EFD86}" srcId="{C15E2F32-3348-40B2-BFD5-B97AB55696B2}" destId="{A670FA67-35ED-49D9-A6CF-91B841ABDE35}" srcOrd="1" destOrd="0" parTransId="{DD0BEAC3-3355-499F-8A4A-65270137CBBA}" sibTransId="{A33036A7-D40B-484A-B386-0A14FB162303}"/>
    <dgm:cxn modelId="{A45EA129-166B-496A-87D0-C69D19913D35}" srcId="{C15E2F32-3348-40B2-BFD5-B97AB55696B2}" destId="{3DA5F8E9-9A3A-4A65-849C-64D4F11EC10D}" srcOrd="2" destOrd="0" parTransId="{A2355563-FA89-4DB9-A53E-5564598DA5F5}" sibTransId="{1977F20A-A958-490F-A569-77CC911BE37D}"/>
    <dgm:cxn modelId="{15F28666-3425-48F0-824A-FEE1FB3C9829}" type="presOf" srcId="{A33036A7-D40B-484A-B386-0A14FB162303}" destId="{921EBD84-E61B-42BA-BFB5-E175EF84FBAD}" srcOrd="1" destOrd="0" presId="urn:microsoft.com/office/officeart/2005/8/layout/equation2"/>
    <dgm:cxn modelId="{83C25D67-36DD-4272-84CF-C46DE5CC3961}" srcId="{C15E2F32-3348-40B2-BFD5-B97AB55696B2}" destId="{34BE33BD-9D0B-4A44-ABA9-37C968A599CF}" srcOrd="0" destOrd="0" parTransId="{E4CE0D12-AA51-4E01-AC90-88A70AA1F09E}" sibTransId="{C41A61C4-35D1-4AE6-8CBD-3AFAF622F7C4}"/>
    <dgm:cxn modelId="{5B04C177-B99A-4E21-BAD4-99709D3BB170}" type="presOf" srcId="{A33036A7-D40B-484A-B386-0A14FB162303}" destId="{99293066-31BD-423F-B6FF-8FC166DE6A82}" srcOrd="0" destOrd="0" presId="urn:microsoft.com/office/officeart/2005/8/layout/equation2"/>
    <dgm:cxn modelId="{2603C388-AFE4-4AC4-90CB-CDAE6CC8E358}" type="presOf" srcId="{A670FA67-35ED-49D9-A6CF-91B841ABDE35}" destId="{61F136AA-E8BB-4613-A71E-0302BC358069}" srcOrd="0" destOrd="0" presId="urn:microsoft.com/office/officeart/2005/8/layout/equation2"/>
    <dgm:cxn modelId="{F27B5AA2-2736-4B0E-9A63-0246032066E1}" type="presOf" srcId="{34BE33BD-9D0B-4A44-ABA9-37C968A599CF}" destId="{E1321A5A-F459-4700-AEF0-E43D51B8C20C}" srcOrd="0" destOrd="0" presId="urn:microsoft.com/office/officeart/2005/8/layout/equation2"/>
    <dgm:cxn modelId="{FA0890BE-3672-494B-AADE-68F92950EC92}" type="presOf" srcId="{C15E2F32-3348-40B2-BFD5-B97AB55696B2}" destId="{846F1045-E24D-4BEF-BC93-5CDD9B395558}" srcOrd="0" destOrd="0" presId="urn:microsoft.com/office/officeart/2005/8/layout/equation2"/>
    <dgm:cxn modelId="{4C911ECD-D99C-45BF-8593-DC6A9FE9D819}" type="presOf" srcId="{C41A61C4-35D1-4AE6-8CBD-3AFAF622F7C4}" destId="{1EEA2E61-2882-440A-BB18-E73BCD4F1BAC}" srcOrd="0" destOrd="0" presId="urn:microsoft.com/office/officeart/2005/8/layout/equation2"/>
    <dgm:cxn modelId="{A70F5AE3-B11A-4837-A0B6-E7B302E06366}" type="presOf" srcId="{3DA5F8E9-9A3A-4A65-849C-64D4F11EC10D}" destId="{34A6ACB8-C256-44F9-AE14-7F7B7DF5784E}" srcOrd="0" destOrd="0" presId="urn:microsoft.com/office/officeart/2005/8/layout/equation2"/>
    <dgm:cxn modelId="{797971EF-86B7-41BB-9AF6-678CCE468B16}" type="presParOf" srcId="{846F1045-E24D-4BEF-BC93-5CDD9B395558}" destId="{3FFC7571-BB84-41B0-87D4-98CB82FB335B}" srcOrd="0" destOrd="0" presId="urn:microsoft.com/office/officeart/2005/8/layout/equation2"/>
    <dgm:cxn modelId="{94F5719F-92F1-4907-A061-507E6B4BD0E0}" type="presParOf" srcId="{3FFC7571-BB84-41B0-87D4-98CB82FB335B}" destId="{E1321A5A-F459-4700-AEF0-E43D51B8C20C}" srcOrd="0" destOrd="0" presId="urn:microsoft.com/office/officeart/2005/8/layout/equation2"/>
    <dgm:cxn modelId="{ECB30DEE-F5BD-4466-B7DC-7F17BA972DB4}" type="presParOf" srcId="{3FFC7571-BB84-41B0-87D4-98CB82FB335B}" destId="{A5EB05AA-25AB-42EC-BB72-F363B2F271FE}" srcOrd="1" destOrd="0" presId="urn:microsoft.com/office/officeart/2005/8/layout/equation2"/>
    <dgm:cxn modelId="{765F11EF-804E-436C-BEBF-AA5C867FE8F0}" type="presParOf" srcId="{3FFC7571-BB84-41B0-87D4-98CB82FB335B}" destId="{1EEA2E61-2882-440A-BB18-E73BCD4F1BAC}" srcOrd="2" destOrd="0" presId="urn:microsoft.com/office/officeart/2005/8/layout/equation2"/>
    <dgm:cxn modelId="{D6C7AB26-7CB2-4A78-BF26-98E014228331}" type="presParOf" srcId="{3FFC7571-BB84-41B0-87D4-98CB82FB335B}" destId="{4071F265-079D-4B5F-B671-A5A219450EF8}" srcOrd="3" destOrd="0" presId="urn:microsoft.com/office/officeart/2005/8/layout/equation2"/>
    <dgm:cxn modelId="{8DE2D6A2-4BC2-4A20-8653-D86E8561B224}" type="presParOf" srcId="{3FFC7571-BB84-41B0-87D4-98CB82FB335B}" destId="{61F136AA-E8BB-4613-A71E-0302BC358069}" srcOrd="4" destOrd="0" presId="urn:microsoft.com/office/officeart/2005/8/layout/equation2"/>
    <dgm:cxn modelId="{727B2EFF-E1E6-4CA1-92DF-0F0589C37DBC}" type="presParOf" srcId="{846F1045-E24D-4BEF-BC93-5CDD9B395558}" destId="{99293066-31BD-423F-B6FF-8FC166DE6A82}" srcOrd="1" destOrd="0" presId="urn:microsoft.com/office/officeart/2005/8/layout/equation2"/>
    <dgm:cxn modelId="{F38B68BD-28F1-402F-A867-532B89FF3F9A}" type="presParOf" srcId="{99293066-31BD-423F-B6FF-8FC166DE6A82}" destId="{921EBD84-E61B-42BA-BFB5-E175EF84FBAD}" srcOrd="0" destOrd="0" presId="urn:microsoft.com/office/officeart/2005/8/layout/equation2"/>
    <dgm:cxn modelId="{7E1D9AC3-A0C7-42E2-B165-168530449B54}" type="presParOf" srcId="{846F1045-E24D-4BEF-BC93-5CDD9B395558}" destId="{34A6ACB8-C256-44F9-AE14-7F7B7DF5784E}"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5E2F32-3348-40B2-BFD5-B97AB55696B2}" type="doc">
      <dgm:prSet loTypeId="urn:microsoft.com/office/officeart/2005/8/layout/equation2" loCatId="process" qsTypeId="urn:microsoft.com/office/officeart/2005/8/quickstyle/simple1" qsCatId="simple" csTypeId="urn:microsoft.com/office/officeart/2005/8/colors/accent3_5" csCatId="accent3" phldr="1"/>
      <dgm:spPr/>
    </dgm:pt>
    <dgm:pt modelId="{34BE33BD-9D0B-4A44-ABA9-37C968A599CF}">
      <dgm:prSet phldrT="[Text]"/>
      <dgm:spPr/>
      <dgm:t>
        <a:bodyPr/>
        <a:lstStyle/>
        <a:p>
          <a:r>
            <a:rPr lang="en-US" b="1"/>
            <a:t>Staff Profile</a:t>
          </a:r>
          <a:endParaRPr lang="en-US" b="1" dirty="0"/>
        </a:p>
      </dgm:t>
    </dgm:pt>
    <dgm:pt modelId="{E4CE0D12-AA51-4E01-AC90-88A70AA1F09E}" type="parTrans" cxnId="{83C25D67-36DD-4272-84CF-C46DE5CC3961}">
      <dgm:prSet/>
      <dgm:spPr/>
      <dgm:t>
        <a:bodyPr/>
        <a:lstStyle/>
        <a:p>
          <a:endParaRPr lang="en-US"/>
        </a:p>
      </dgm:t>
    </dgm:pt>
    <dgm:pt modelId="{C41A61C4-35D1-4AE6-8CBD-3AFAF622F7C4}" type="sibTrans" cxnId="{83C25D67-36DD-4272-84CF-C46DE5CC3961}">
      <dgm:prSet/>
      <dgm:spPr/>
      <dgm:t>
        <a:bodyPr/>
        <a:lstStyle/>
        <a:p>
          <a:endParaRPr lang="en-US"/>
        </a:p>
      </dgm:t>
    </dgm:pt>
    <dgm:pt modelId="{A670FA67-35ED-49D9-A6CF-91B841ABDE35}">
      <dgm:prSet phldrT="[Text]"/>
      <dgm:spPr/>
      <dgm:t>
        <a:bodyPr/>
        <a:lstStyle/>
        <a:p>
          <a:r>
            <a:rPr lang="en-US" b="1"/>
            <a:t>Staff Assignment</a:t>
          </a:r>
          <a:endParaRPr lang="en-US" b="1" dirty="0"/>
        </a:p>
      </dgm:t>
    </dgm:pt>
    <dgm:pt modelId="{DD0BEAC3-3355-499F-8A4A-65270137CBBA}" type="parTrans" cxnId="{38BE390F-D456-48A4-B62E-E27D808EFD86}">
      <dgm:prSet/>
      <dgm:spPr/>
      <dgm:t>
        <a:bodyPr/>
        <a:lstStyle/>
        <a:p>
          <a:endParaRPr lang="en-US"/>
        </a:p>
      </dgm:t>
    </dgm:pt>
    <dgm:pt modelId="{A33036A7-D40B-484A-B386-0A14FB162303}" type="sibTrans" cxnId="{38BE390F-D456-48A4-B62E-E27D808EFD86}">
      <dgm:prSet/>
      <dgm:spPr/>
      <dgm:t>
        <a:bodyPr/>
        <a:lstStyle/>
        <a:p>
          <a:endParaRPr lang="en-US"/>
        </a:p>
      </dgm:t>
    </dgm:pt>
    <dgm:pt modelId="{3DA5F8E9-9A3A-4A65-849C-64D4F11EC10D}">
      <dgm:prSet phldrT="[Text]"/>
      <dgm:spPr/>
      <dgm:t>
        <a:bodyPr/>
        <a:lstStyle/>
        <a:p>
          <a:r>
            <a:rPr lang="en-US"/>
            <a:t>Human Resource Snapshot</a:t>
          </a:r>
          <a:endParaRPr lang="en-US" dirty="0"/>
        </a:p>
      </dgm:t>
    </dgm:pt>
    <dgm:pt modelId="{A2355563-FA89-4DB9-A53E-5564598DA5F5}" type="parTrans" cxnId="{A45EA129-166B-496A-87D0-C69D19913D35}">
      <dgm:prSet/>
      <dgm:spPr/>
      <dgm:t>
        <a:bodyPr/>
        <a:lstStyle/>
        <a:p>
          <a:endParaRPr lang="en-US"/>
        </a:p>
      </dgm:t>
    </dgm:pt>
    <dgm:pt modelId="{1977F20A-A958-490F-A569-77CC911BE37D}" type="sibTrans" cxnId="{A45EA129-166B-496A-87D0-C69D19913D35}">
      <dgm:prSet/>
      <dgm:spPr/>
      <dgm:t>
        <a:bodyPr/>
        <a:lstStyle/>
        <a:p>
          <a:endParaRPr lang="en-US"/>
        </a:p>
      </dgm:t>
    </dgm:pt>
    <dgm:pt modelId="{846F1045-E24D-4BEF-BC93-5CDD9B395558}" type="pres">
      <dgm:prSet presAssocID="{C15E2F32-3348-40B2-BFD5-B97AB55696B2}" presName="Name0" presStyleCnt="0">
        <dgm:presLayoutVars>
          <dgm:dir/>
          <dgm:resizeHandles val="exact"/>
        </dgm:presLayoutVars>
      </dgm:prSet>
      <dgm:spPr/>
    </dgm:pt>
    <dgm:pt modelId="{3FFC7571-BB84-41B0-87D4-98CB82FB335B}" type="pres">
      <dgm:prSet presAssocID="{C15E2F32-3348-40B2-BFD5-B97AB55696B2}" presName="vNodes" presStyleCnt="0"/>
      <dgm:spPr/>
    </dgm:pt>
    <dgm:pt modelId="{E1321A5A-F459-4700-AEF0-E43D51B8C20C}" type="pres">
      <dgm:prSet presAssocID="{34BE33BD-9D0B-4A44-ABA9-37C968A599CF}" presName="node" presStyleLbl="node1" presStyleIdx="0" presStyleCnt="3">
        <dgm:presLayoutVars>
          <dgm:bulletEnabled val="1"/>
        </dgm:presLayoutVars>
      </dgm:prSet>
      <dgm:spPr/>
    </dgm:pt>
    <dgm:pt modelId="{A5EB05AA-25AB-42EC-BB72-F363B2F271FE}" type="pres">
      <dgm:prSet presAssocID="{C41A61C4-35D1-4AE6-8CBD-3AFAF622F7C4}" presName="spacerT" presStyleCnt="0"/>
      <dgm:spPr/>
    </dgm:pt>
    <dgm:pt modelId="{1EEA2E61-2882-440A-BB18-E73BCD4F1BAC}" type="pres">
      <dgm:prSet presAssocID="{C41A61C4-35D1-4AE6-8CBD-3AFAF622F7C4}" presName="sibTrans" presStyleLbl="sibTrans2D1" presStyleIdx="0" presStyleCnt="2"/>
      <dgm:spPr/>
    </dgm:pt>
    <dgm:pt modelId="{4071F265-079D-4B5F-B671-A5A219450EF8}" type="pres">
      <dgm:prSet presAssocID="{C41A61C4-35D1-4AE6-8CBD-3AFAF622F7C4}" presName="spacerB" presStyleCnt="0"/>
      <dgm:spPr/>
    </dgm:pt>
    <dgm:pt modelId="{61F136AA-E8BB-4613-A71E-0302BC358069}" type="pres">
      <dgm:prSet presAssocID="{A670FA67-35ED-49D9-A6CF-91B841ABDE35}" presName="node" presStyleLbl="node1" presStyleIdx="1" presStyleCnt="3">
        <dgm:presLayoutVars>
          <dgm:bulletEnabled val="1"/>
        </dgm:presLayoutVars>
      </dgm:prSet>
      <dgm:spPr/>
    </dgm:pt>
    <dgm:pt modelId="{99293066-31BD-423F-B6FF-8FC166DE6A82}" type="pres">
      <dgm:prSet presAssocID="{C15E2F32-3348-40B2-BFD5-B97AB55696B2}" presName="sibTransLast" presStyleLbl="sibTrans2D1" presStyleIdx="1" presStyleCnt="2"/>
      <dgm:spPr/>
    </dgm:pt>
    <dgm:pt modelId="{921EBD84-E61B-42BA-BFB5-E175EF84FBAD}" type="pres">
      <dgm:prSet presAssocID="{C15E2F32-3348-40B2-BFD5-B97AB55696B2}" presName="connectorText" presStyleLbl="sibTrans2D1" presStyleIdx="1" presStyleCnt="2"/>
      <dgm:spPr/>
    </dgm:pt>
    <dgm:pt modelId="{34A6ACB8-C256-44F9-AE14-7F7B7DF5784E}" type="pres">
      <dgm:prSet presAssocID="{C15E2F32-3348-40B2-BFD5-B97AB55696B2}" presName="lastNode" presStyleLbl="node1" presStyleIdx="2" presStyleCnt="3">
        <dgm:presLayoutVars>
          <dgm:bulletEnabled val="1"/>
        </dgm:presLayoutVars>
      </dgm:prSet>
      <dgm:spPr/>
    </dgm:pt>
  </dgm:ptLst>
  <dgm:cxnLst>
    <dgm:cxn modelId="{38BE390F-D456-48A4-B62E-E27D808EFD86}" srcId="{C15E2F32-3348-40B2-BFD5-B97AB55696B2}" destId="{A670FA67-35ED-49D9-A6CF-91B841ABDE35}" srcOrd="1" destOrd="0" parTransId="{DD0BEAC3-3355-499F-8A4A-65270137CBBA}" sibTransId="{A33036A7-D40B-484A-B386-0A14FB162303}"/>
    <dgm:cxn modelId="{A45EA129-166B-496A-87D0-C69D19913D35}" srcId="{C15E2F32-3348-40B2-BFD5-B97AB55696B2}" destId="{3DA5F8E9-9A3A-4A65-849C-64D4F11EC10D}" srcOrd="2" destOrd="0" parTransId="{A2355563-FA89-4DB9-A53E-5564598DA5F5}" sibTransId="{1977F20A-A958-490F-A569-77CC911BE37D}"/>
    <dgm:cxn modelId="{15F28666-3425-48F0-824A-FEE1FB3C9829}" type="presOf" srcId="{A33036A7-D40B-484A-B386-0A14FB162303}" destId="{921EBD84-E61B-42BA-BFB5-E175EF84FBAD}" srcOrd="1" destOrd="0" presId="urn:microsoft.com/office/officeart/2005/8/layout/equation2"/>
    <dgm:cxn modelId="{83C25D67-36DD-4272-84CF-C46DE5CC3961}" srcId="{C15E2F32-3348-40B2-BFD5-B97AB55696B2}" destId="{34BE33BD-9D0B-4A44-ABA9-37C968A599CF}" srcOrd="0" destOrd="0" parTransId="{E4CE0D12-AA51-4E01-AC90-88A70AA1F09E}" sibTransId="{C41A61C4-35D1-4AE6-8CBD-3AFAF622F7C4}"/>
    <dgm:cxn modelId="{5B04C177-B99A-4E21-BAD4-99709D3BB170}" type="presOf" srcId="{A33036A7-D40B-484A-B386-0A14FB162303}" destId="{99293066-31BD-423F-B6FF-8FC166DE6A82}" srcOrd="0" destOrd="0" presId="urn:microsoft.com/office/officeart/2005/8/layout/equation2"/>
    <dgm:cxn modelId="{2603C388-AFE4-4AC4-90CB-CDAE6CC8E358}" type="presOf" srcId="{A670FA67-35ED-49D9-A6CF-91B841ABDE35}" destId="{61F136AA-E8BB-4613-A71E-0302BC358069}" srcOrd="0" destOrd="0" presId="urn:microsoft.com/office/officeart/2005/8/layout/equation2"/>
    <dgm:cxn modelId="{F27B5AA2-2736-4B0E-9A63-0246032066E1}" type="presOf" srcId="{34BE33BD-9D0B-4A44-ABA9-37C968A599CF}" destId="{E1321A5A-F459-4700-AEF0-E43D51B8C20C}" srcOrd="0" destOrd="0" presId="urn:microsoft.com/office/officeart/2005/8/layout/equation2"/>
    <dgm:cxn modelId="{FA0890BE-3672-494B-AADE-68F92950EC92}" type="presOf" srcId="{C15E2F32-3348-40B2-BFD5-B97AB55696B2}" destId="{846F1045-E24D-4BEF-BC93-5CDD9B395558}" srcOrd="0" destOrd="0" presId="urn:microsoft.com/office/officeart/2005/8/layout/equation2"/>
    <dgm:cxn modelId="{4C911ECD-D99C-45BF-8593-DC6A9FE9D819}" type="presOf" srcId="{C41A61C4-35D1-4AE6-8CBD-3AFAF622F7C4}" destId="{1EEA2E61-2882-440A-BB18-E73BCD4F1BAC}" srcOrd="0" destOrd="0" presId="urn:microsoft.com/office/officeart/2005/8/layout/equation2"/>
    <dgm:cxn modelId="{A70F5AE3-B11A-4837-A0B6-E7B302E06366}" type="presOf" srcId="{3DA5F8E9-9A3A-4A65-849C-64D4F11EC10D}" destId="{34A6ACB8-C256-44F9-AE14-7F7B7DF5784E}" srcOrd="0" destOrd="0" presId="urn:microsoft.com/office/officeart/2005/8/layout/equation2"/>
    <dgm:cxn modelId="{797971EF-86B7-41BB-9AF6-678CCE468B16}" type="presParOf" srcId="{846F1045-E24D-4BEF-BC93-5CDD9B395558}" destId="{3FFC7571-BB84-41B0-87D4-98CB82FB335B}" srcOrd="0" destOrd="0" presId="urn:microsoft.com/office/officeart/2005/8/layout/equation2"/>
    <dgm:cxn modelId="{94F5719F-92F1-4907-A061-507E6B4BD0E0}" type="presParOf" srcId="{3FFC7571-BB84-41B0-87D4-98CB82FB335B}" destId="{E1321A5A-F459-4700-AEF0-E43D51B8C20C}" srcOrd="0" destOrd="0" presId="urn:microsoft.com/office/officeart/2005/8/layout/equation2"/>
    <dgm:cxn modelId="{ECB30DEE-F5BD-4466-B7DC-7F17BA972DB4}" type="presParOf" srcId="{3FFC7571-BB84-41B0-87D4-98CB82FB335B}" destId="{A5EB05AA-25AB-42EC-BB72-F363B2F271FE}" srcOrd="1" destOrd="0" presId="urn:microsoft.com/office/officeart/2005/8/layout/equation2"/>
    <dgm:cxn modelId="{765F11EF-804E-436C-BEBF-AA5C867FE8F0}" type="presParOf" srcId="{3FFC7571-BB84-41B0-87D4-98CB82FB335B}" destId="{1EEA2E61-2882-440A-BB18-E73BCD4F1BAC}" srcOrd="2" destOrd="0" presId="urn:microsoft.com/office/officeart/2005/8/layout/equation2"/>
    <dgm:cxn modelId="{D6C7AB26-7CB2-4A78-BF26-98E014228331}" type="presParOf" srcId="{3FFC7571-BB84-41B0-87D4-98CB82FB335B}" destId="{4071F265-079D-4B5F-B671-A5A219450EF8}" srcOrd="3" destOrd="0" presId="urn:microsoft.com/office/officeart/2005/8/layout/equation2"/>
    <dgm:cxn modelId="{8DE2D6A2-4BC2-4A20-8653-D86E8561B224}" type="presParOf" srcId="{3FFC7571-BB84-41B0-87D4-98CB82FB335B}" destId="{61F136AA-E8BB-4613-A71E-0302BC358069}" srcOrd="4" destOrd="0" presId="urn:microsoft.com/office/officeart/2005/8/layout/equation2"/>
    <dgm:cxn modelId="{727B2EFF-E1E6-4CA1-92DF-0F0589C37DBC}" type="presParOf" srcId="{846F1045-E24D-4BEF-BC93-5CDD9B395558}" destId="{99293066-31BD-423F-B6FF-8FC166DE6A82}" srcOrd="1" destOrd="0" presId="urn:microsoft.com/office/officeart/2005/8/layout/equation2"/>
    <dgm:cxn modelId="{F38B68BD-28F1-402F-A867-532B89FF3F9A}" type="presParOf" srcId="{99293066-31BD-423F-B6FF-8FC166DE6A82}" destId="{921EBD84-E61B-42BA-BFB5-E175EF84FBAD}" srcOrd="0" destOrd="0" presId="urn:microsoft.com/office/officeart/2005/8/layout/equation2"/>
    <dgm:cxn modelId="{7E1D9AC3-A0C7-42E2-B165-168530449B54}" type="presParOf" srcId="{846F1045-E24D-4BEF-BC93-5CDD9B395558}" destId="{34A6ACB8-C256-44F9-AE14-7F7B7DF5784E}" srcOrd="2" destOrd="0" presId="urn:microsoft.com/office/officeart/2005/8/layout/equati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21A5A-F459-4700-AEF0-E43D51B8C20C}">
      <dsp:nvSpPr>
        <dsp:cNvPr id="0" name=""/>
        <dsp:cNvSpPr/>
      </dsp:nvSpPr>
      <dsp:spPr>
        <a:xfrm>
          <a:off x="1027206" y="1571"/>
          <a:ext cx="940100" cy="940100"/>
        </a:xfrm>
        <a:prstGeom prst="ellipse">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SPED Child </a:t>
          </a:r>
          <a:endParaRPr lang="en-US" sz="900" b="1" kern="1200" dirty="0"/>
        </a:p>
      </dsp:txBody>
      <dsp:txXfrm>
        <a:off x="1164880" y="139245"/>
        <a:ext cx="664752" cy="664752"/>
      </dsp:txXfrm>
    </dsp:sp>
    <dsp:sp modelId="{1EEA2E61-2882-440A-BB18-E73BCD4F1BAC}">
      <dsp:nvSpPr>
        <dsp:cNvPr id="0" name=""/>
        <dsp:cNvSpPr/>
      </dsp:nvSpPr>
      <dsp:spPr>
        <a:xfrm>
          <a:off x="1224627" y="1018008"/>
          <a:ext cx="545258" cy="545258"/>
        </a:xfrm>
        <a:prstGeom prst="mathPlus">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296901" y="1226515"/>
        <a:ext cx="400710" cy="128244"/>
      </dsp:txXfrm>
    </dsp:sp>
    <dsp:sp modelId="{61F136AA-E8BB-4613-A71E-0302BC358069}">
      <dsp:nvSpPr>
        <dsp:cNvPr id="0" name=""/>
        <dsp:cNvSpPr/>
      </dsp:nvSpPr>
      <dsp:spPr>
        <a:xfrm>
          <a:off x="1027206" y="1639602"/>
          <a:ext cx="940100" cy="940100"/>
        </a:xfrm>
        <a:prstGeom prst="ellipse">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SPED Participation</a:t>
          </a:r>
          <a:endParaRPr lang="en-US" sz="900" b="1" kern="1200" dirty="0"/>
        </a:p>
      </dsp:txBody>
      <dsp:txXfrm>
        <a:off x="1164880" y="1777276"/>
        <a:ext cx="664752" cy="664752"/>
      </dsp:txXfrm>
    </dsp:sp>
    <dsp:sp modelId="{99293066-31BD-423F-B6FF-8FC166DE6A82}">
      <dsp:nvSpPr>
        <dsp:cNvPr id="0" name=""/>
        <dsp:cNvSpPr/>
      </dsp:nvSpPr>
      <dsp:spPr>
        <a:xfrm>
          <a:off x="2108322" y="1115778"/>
          <a:ext cx="298952" cy="349717"/>
        </a:xfrm>
        <a:prstGeom prst="rightArrow">
          <a:avLst>
            <a:gd name="adj1" fmla="val 60000"/>
            <a:gd name="adj2" fmla="val 50000"/>
          </a:avLst>
        </a:prstGeom>
        <a:solidFill>
          <a:schemeClr val="accent3">
            <a:shade val="90000"/>
            <a:hueOff val="284954"/>
            <a:satOff val="-13110"/>
            <a:lumOff val="35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108322" y="1185721"/>
        <a:ext cx="209266" cy="209831"/>
      </dsp:txXfrm>
    </dsp:sp>
    <dsp:sp modelId="{34A6ACB8-C256-44F9-AE14-7F7B7DF5784E}">
      <dsp:nvSpPr>
        <dsp:cNvPr id="0" name=""/>
        <dsp:cNvSpPr/>
      </dsp:nvSpPr>
      <dsp:spPr>
        <a:xfrm>
          <a:off x="2531367" y="350536"/>
          <a:ext cx="1880201" cy="1880201"/>
        </a:xfrm>
        <a:prstGeom prst="ellipse">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t>December Count Snapshot</a:t>
          </a:r>
          <a:endParaRPr lang="en-US" sz="2300" b="1" kern="1200" dirty="0"/>
        </a:p>
      </dsp:txBody>
      <dsp:txXfrm>
        <a:off x="2806716" y="625885"/>
        <a:ext cx="1329503" cy="1329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21A5A-F459-4700-AEF0-E43D51B8C20C}">
      <dsp:nvSpPr>
        <dsp:cNvPr id="0" name=""/>
        <dsp:cNvSpPr/>
      </dsp:nvSpPr>
      <dsp:spPr>
        <a:xfrm>
          <a:off x="406727" y="1005"/>
          <a:ext cx="993769" cy="993769"/>
        </a:xfrm>
        <a:prstGeom prst="ellipse">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Staff Profile</a:t>
          </a:r>
          <a:endParaRPr lang="en-US" sz="1000" b="1" kern="1200" dirty="0"/>
        </a:p>
      </dsp:txBody>
      <dsp:txXfrm>
        <a:off x="552261" y="146539"/>
        <a:ext cx="702701" cy="702701"/>
      </dsp:txXfrm>
    </dsp:sp>
    <dsp:sp modelId="{1EEA2E61-2882-440A-BB18-E73BCD4F1BAC}">
      <dsp:nvSpPr>
        <dsp:cNvPr id="0" name=""/>
        <dsp:cNvSpPr/>
      </dsp:nvSpPr>
      <dsp:spPr>
        <a:xfrm>
          <a:off x="615418" y="1075469"/>
          <a:ext cx="576386" cy="576386"/>
        </a:xfrm>
        <a:prstGeom prst="mathPlus">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91818" y="1295879"/>
        <a:ext cx="423586" cy="135566"/>
      </dsp:txXfrm>
    </dsp:sp>
    <dsp:sp modelId="{61F136AA-E8BB-4613-A71E-0302BC358069}">
      <dsp:nvSpPr>
        <dsp:cNvPr id="0" name=""/>
        <dsp:cNvSpPr/>
      </dsp:nvSpPr>
      <dsp:spPr>
        <a:xfrm>
          <a:off x="406727" y="1732549"/>
          <a:ext cx="993769" cy="993769"/>
        </a:xfrm>
        <a:prstGeom prst="ellipse">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Staff Assignment</a:t>
          </a:r>
          <a:endParaRPr lang="en-US" sz="1000" b="1" kern="1200" dirty="0"/>
        </a:p>
      </dsp:txBody>
      <dsp:txXfrm>
        <a:off x="552261" y="1878083"/>
        <a:ext cx="702701" cy="702701"/>
      </dsp:txXfrm>
    </dsp:sp>
    <dsp:sp modelId="{99293066-31BD-423F-B6FF-8FC166DE6A82}">
      <dsp:nvSpPr>
        <dsp:cNvPr id="0" name=""/>
        <dsp:cNvSpPr/>
      </dsp:nvSpPr>
      <dsp:spPr>
        <a:xfrm>
          <a:off x="1549562" y="1178821"/>
          <a:ext cx="316018" cy="369682"/>
        </a:xfrm>
        <a:prstGeom prst="rightArrow">
          <a:avLst>
            <a:gd name="adj1" fmla="val 60000"/>
            <a:gd name="adj2" fmla="val 50000"/>
          </a:avLst>
        </a:prstGeom>
        <a:solidFill>
          <a:schemeClr val="accent3">
            <a:shade val="90000"/>
            <a:hueOff val="284954"/>
            <a:satOff val="-13110"/>
            <a:lumOff val="35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549562" y="1252757"/>
        <a:ext cx="221213" cy="221810"/>
      </dsp:txXfrm>
    </dsp:sp>
    <dsp:sp modelId="{34A6ACB8-C256-44F9-AE14-7F7B7DF5784E}">
      <dsp:nvSpPr>
        <dsp:cNvPr id="0" name=""/>
        <dsp:cNvSpPr/>
      </dsp:nvSpPr>
      <dsp:spPr>
        <a:xfrm>
          <a:off x="1996758" y="369892"/>
          <a:ext cx="1987539" cy="1987539"/>
        </a:xfrm>
        <a:prstGeom prst="ellipse">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a:t>Human Resource Snapshot</a:t>
          </a:r>
          <a:endParaRPr lang="en-US" sz="2700" kern="1200" dirty="0"/>
        </a:p>
      </dsp:txBody>
      <dsp:txXfrm>
        <a:off x="2287826" y="660960"/>
        <a:ext cx="1405403" cy="140540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FDE9E-F1EA-422E-8B7A-D6148B008315}" type="datetimeFigureOut">
              <a:rPr lang="en-US" smtClean="0"/>
              <a:t>9/24/2025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2987E-9702-48E8-B097-148943090E13}" type="slidenum">
              <a:rPr lang="en-US" smtClean="0"/>
              <a:t>‹#›</a:t>
            </a:fld>
            <a:endParaRPr lang="en-US"/>
          </a:p>
        </p:txBody>
      </p:sp>
    </p:spTree>
    <p:extLst>
      <p:ext uri="{BB962C8B-B14F-4D97-AF65-F5344CB8AC3E}">
        <p14:creationId xmlns:p14="http://schemas.microsoft.com/office/powerpoint/2010/main" val="286337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Thanks so much for reviewing this training for the 25-26 December Count collection.  This particular training covers a general overview of the collection including the 5 steps of the submissions process.  If questions come up while reviewing this overview, feel free to reach out to the submissions inbox and we’ll be more than happy to help!</a:t>
            </a:r>
          </a:p>
          <a:p>
            <a:endParaRPr lang="en-US" dirty="0"/>
          </a:p>
        </p:txBody>
      </p:sp>
      <p:sp>
        <p:nvSpPr>
          <p:cNvPr id="4" name="Slide Number Placeholder 3"/>
          <p:cNvSpPr>
            <a:spLocks noGrp="1"/>
          </p:cNvSpPr>
          <p:nvPr>
            <p:ph type="sldNum" sz="quarter" idx="5"/>
          </p:nvPr>
        </p:nvSpPr>
        <p:spPr/>
        <p:txBody>
          <a:bodyPr/>
          <a:lstStyle/>
          <a:p>
            <a:fld id="{A722987E-9702-48E8-B097-148943090E13}" type="slidenum">
              <a:rPr lang="en-US" smtClean="0"/>
              <a:t>1</a:t>
            </a:fld>
            <a:endParaRPr lang="en-US"/>
          </a:p>
        </p:txBody>
      </p:sp>
    </p:spTree>
    <p:extLst>
      <p:ext uri="{BB962C8B-B14F-4D97-AF65-F5344CB8AC3E}">
        <p14:creationId xmlns:p14="http://schemas.microsoft.com/office/powerpoint/2010/main" val="1906634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really covers a broad</a:t>
            </a:r>
            <a:r>
              <a:rPr lang="en-US" baseline="0" dirty="0"/>
              <a:t> overview of what needs to be done to ensure that the records get included in the Human Resources vs. the December Count snapshot in terms of staffing.  Many of these are very similar, but the main take home point here is that for SPED Staff to be included in the December Count collection, they must have a special education flag of 1, a valid administrative unit code of 80010, and actively employed as of December 1st.  This is why it is so important to review the snapshot data and work with your HR staff to ensure each staff person who works with Special Education students is coded as such.   If these fields are not coded correctly, the staff EDID being used on a student's record will flag for an error and need to be updated to ensure they are pulling into the December Count Snapshot.</a:t>
            </a:r>
            <a:endParaRPr lang="en-US" dirty="0"/>
          </a:p>
          <a:p>
            <a:endParaRPr lang="en-US" dirty="0"/>
          </a:p>
        </p:txBody>
      </p:sp>
      <p:sp>
        <p:nvSpPr>
          <p:cNvPr id="4" name="Slide Number Placeholder 3"/>
          <p:cNvSpPr>
            <a:spLocks noGrp="1"/>
          </p:cNvSpPr>
          <p:nvPr>
            <p:ph type="sldNum" sz="quarter" idx="10"/>
          </p:nvPr>
        </p:nvSpPr>
        <p:spPr/>
        <p:txBody>
          <a:bodyPr/>
          <a:lstStyle/>
          <a:p>
            <a:fld id="{ED7B1147-DB76-49D4-A20F-D9692E6584A4}" type="slidenum">
              <a:rPr lang="en-US" smtClean="0"/>
              <a:t>10</a:t>
            </a:fld>
            <a:endParaRPr lang="en-US" dirty="0"/>
          </a:p>
        </p:txBody>
      </p:sp>
    </p:spTree>
    <p:extLst>
      <p:ext uri="{BB962C8B-B14F-4D97-AF65-F5344CB8AC3E}">
        <p14:creationId xmlns:p14="http://schemas.microsoft.com/office/powerpoint/2010/main" val="661958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note</a:t>
            </a:r>
            <a:r>
              <a:rPr lang="en-US" baseline="0" dirty="0"/>
              <a:t> that although the files collected for both the December Count and SPED EOY are the same, the information that is looked at for each collection is very different.  The purpose of the December Count collection is to provide a count of all Special Education students and staff as of December 1</a:t>
            </a:r>
            <a:r>
              <a:rPr lang="en-US" baseline="30000" dirty="0"/>
              <a:t>st</a:t>
            </a:r>
            <a:r>
              <a:rPr lang="en-US" baseline="0" dirty="0"/>
              <a:t>  for funding purposes while the SPED End of Year looks more specifically at the students who were referred, evaluated, and received services at any point during the year.  Also it looks at details on students exiting special education.  All fields must be completed for each collection but is it important to know the difference in what information is being looked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142558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Now that we covered the purpose, files necessary and some collaboration details, let’s jump into the 5 steps of the submissions process!</a:t>
            </a:r>
            <a:endParaRPr dirty="0"/>
          </a:p>
        </p:txBody>
      </p:sp>
    </p:spTree>
    <p:extLst>
      <p:ext uri="{BB962C8B-B14F-4D97-AF65-F5344CB8AC3E}">
        <p14:creationId xmlns:p14="http://schemas.microsoft.com/office/powerpoint/2010/main" val="2333828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a:t>NEXT</a:t>
            </a:r>
            <a:r>
              <a:rPr lang="en-US" dirty="0"/>
              <a:t>)Generally when we look at the December collection or any other collection, it can be broken down into 5 distinct steps.  Step 1 – Collection</a:t>
            </a:r>
            <a:r>
              <a:rPr lang="en-US" baseline="0" dirty="0"/>
              <a:t> Prep, Step 2 - </a:t>
            </a:r>
            <a:r>
              <a:rPr lang="en-US" dirty="0"/>
              <a:t>Data Collection and Entry,</a:t>
            </a:r>
            <a:r>
              <a:rPr lang="en-US" baseline="0" dirty="0"/>
              <a:t> Step 3 Submission to CSI, Step 4 Error Resolution and Step 5 Data review.  This really is an iterative process of steps 2 through 4 of entering data or making corrections, submitting to CSI and we will provide error reports where you will need to make more updates to your files.  Once all errors have been resolved, we would jump to step 5 where the data is reviewed for accuracy and either signed off on or more changes would be necessary.  With that information in mind, we will be looking more into each step in greater detail.</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279886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 step 1 really is all about</a:t>
            </a:r>
            <a:r>
              <a:rPr lang="en-US" baseline="0" dirty="0"/>
              <a:t> the steps a school should take prior to an upcoming collection to ensure they have the general knowledge necessary to be successful. This involves the 3 main general resources linked at the top of each collection page on the CSI website and includes the data submissions handbook, the Data submissions calendar, and the troubleshooting errors spreadsheet. The link takes you directly to the General Resources section on the CSI website, which is where several helpful resources are located.  It is highly recommended that all new and returning staff review the latest version of the data submissions handbook, which comes out every year.  It contains helpful information on each step of the process, your role vs. CSI, various resources available to you, to do lists among many others.  The next area to focus on would be the data submissions calendar, which includes all important due dates for a collection, including initial submittal, level 1 error clearance, level 2 error clearance, and signed summary dates.  Printing this and reviewing it often will ensure your school is staying in compliance by meeting all necessary deadlines.  The last resource that will be talking about more later is the troubleshooting errors resource.  This spreadsheet contains tab for each file in a collection along with a tab for level 2 errors.  The tabs are a working document and provide updated listings of each error associated with a file or level 2 and includes details regarding the error message, field impacted, and most importantly – a CSI additional notes column that provides CSI-specific details on how to correct an error.  Sometimes the error messages CDE provides can be confusing, so having this will go a long way when you get to step 4 error clearance.  </a:t>
            </a:r>
            <a:endParaRPr lang="en-US" dirty="0"/>
          </a:p>
        </p:txBody>
      </p:sp>
    </p:spTree>
    <p:extLst>
      <p:ext uri="{BB962C8B-B14F-4D97-AF65-F5344CB8AC3E}">
        <p14:creationId xmlns:p14="http://schemas.microsoft.com/office/powerpoint/2010/main" val="1814460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In addition to the general</a:t>
            </a:r>
            <a:r>
              <a:rPr lang="en-US" baseline="0" dirty="0"/>
              <a:t> submission's resources, each page also contains recorded trainings for the collection that are designed to provide you all the details necessary to complete the specific collection.  This may be obvious as you are currently reviewing the training for the December Count collection, but it is important to point out that each collection has a training containing a general overview, typically designed for new submissions contacts as well as returning who would like a more comprehensive overview. Also, we generally have a New this Year training that covers any changes since the previous year and some validation reminders.  This one is more geared towards returning staff but is recommended for new staff as well.  As previously mentioned, there will not be a new this year training given the collection has not changed at all from last year.  Some collections also contain additional trainings in addition to the usual ones, for example the December Count collection has a data entry training (NEXT) on the who, what, when, where and why of data entry as it relates to the collection.  This should be viewed prior to the collection opening and may help set schools off on the right foot.  </a:t>
            </a:r>
            <a:endParaRPr lang="en-US" dirty="0"/>
          </a:p>
        </p:txBody>
      </p:sp>
    </p:spTree>
    <p:extLst>
      <p:ext uri="{BB962C8B-B14F-4D97-AF65-F5344CB8AC3E}">
        <p14:creationId xmlns:p14="http://schemas.microsoft.com/office/powerpoint/2010/main" val="3644651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Step 2 is all about collecting and entering</a:t>
            </a:r>
            <a:r>
              <a:rPr lang="en-US" baseline="0" dirty="0"/>
              <a:t> data for this particular collection.  So, we’ll talk about it in two ways. First, we will look at </a:t>
            </a:r>
            <a:r>
              <a:rPr lang="en-US" u="sng" baseline="0" dirty="0"/>
              <a:t>what </a:t>
            </a:r>
            <a:r>
              <a:rPr lang="en-US" baseline="0" dirty="0"/>
              <a:t>actually you should be collecting then we will jump into </a:t>
            </a:r>
            <a:r>
              <a:rPr lang="en-US" u="sng" baseline="0" dirty="0"/>
              <a:t>where</a:t>
            </a:r>
            <a:r>
              <a:rPr lang="en-US" baseline="0" dirty="0"/>
              <a:t> you should be entering that data.  With the “What” you should be collecting, we will be looking at various resources that will help with this process including the File Layout and Definitions documents, the Record Checker and Validation </a:t>
            </a:r>
            <a:r>
              <a:rPr lang="en-US" baseline="0" dirty="0" err="1"/>
              <a:t>Toolik</a:t>
            </a:r>
            <a:r>
              <a:rPr lang="en-US" baseline="0" dirty="0"/>
              <a:t>, a coding scenario document, and some crosswalks of your system.</a:t>
            </a:r>
            <a:endParaRPr lang="en-US" dirty="0"/>
          </a:p>
        </p:txBody>
      </p:sp>
    </p:spTree>
    <p:extLst>
      <p:ext uri="{BB962C8B-B14F-4D97-AF65-F5344CB8AC3E}">
        <p14:creationId xmlns:p14="http://schemas.microsoft.com/office/powerpoint/2010/main" val="3674659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CSI has a variety of resources available that should assist with the</a:t>
            </a:r>
            <a:r>
              <a:rPr lang="en-US" baseline="0" dirty="0"/>
              <a:t> process of what you should be collecting.  The first resource that I previously mentioned are those file layout and definitions documents for both the Child and Participation files.  These documents were created by CDE to include information on details of the collection itself, the fields that should be collected including field lengths and corresponding excel columns, as well as more specific details on the fields themselves and what coding options are available.  The screenshot here comes directly from the Participation file layout for 24-25 and you’ll notice that each file includes a table at the top that contains what fields need to be collected, for example Admin Unit Code is first followed by the Students SASID.  If you look to the right side of the table, you will notice additional information in green.  What CSI does is take these file layouts from CDE and adds additional notes specific to CSI schools.  This really is to provide CSI schools additional details that may be helpful as it pertains to your school.  For example, you’ll see in the Admin Unit Code, this should always be 80010 for all CSI schools.  So, I really recommend that as you go through this collection for the first time, that you keep these documents handy and reference them whenever there is a question.  </a:t>
            </a:r>
            <a:endParaRPr dirty="0"/>
          </a:p>
        </p:txBody>
      </p:sp>
    </p:spTree>
    <p:extLst>
      <p:ext uri="{BB962C8B-B14F-4D97-AF65-F5344CB8AC3E}">
        <p14:creationId xmlns:p14="http://schemas.microsoft.com/office/powerpoint/2010/main" val="19778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a:t>
            </a:r>
            <a:r>
              <a:rPr lang="en-US" baseline="0" dirty="0"/>
              <a:t>of how to use the file layout to your advantage, in this case we will be looking at an error clearance scenario.  So, after completing your initial </a:t>
            </a:r>
            <a:r>
              <a:rPr lang="en-US" dirty="0">
                <a:latin typeface="Arial" panose="020B0604020202020204" pitchFamily="34" charset="0"/>
                <a:cs typeface="Arial" panose="020B0604020202020204" pitchFamily="34" charset="0"/>
              </a:rPr>
              <a:t>submittal and have received your first error report, you notice that all the students do not have the correct number of Special Education Hours per Week based on the SE358 error you are receiving.  You know the number of hours each student receives on a weekly basis but are unsure how to code them.  Your best option in this circumstance</a:t>
            </a:r>
            <a:r>
              <a:rPr lang="en-US" baseline="0" dirty="0">
                <a:latin typeface="Arial" panose="020B0604020202020204" pitchFamily="34" charset="0"/>
                <a:cs typeface="Arial" panose="020B0604020202020204" pitchFamily="34" charset="0"/>
              </a:rPr>
              <a:t> is to use the Participation File Layout!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Upon review of the File Layout, you notice that the Hours of Special Education Service per Week contains a table that will guide you to code correctly as it should contain 4 digits and an implied decimal! For example, 3 and ½ hours would be coded as 0350.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1316804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Continuing</a:t>
            </a:r>
            <a:r>
              <a:rPr lang="en-US" baseline="0" dirty="0"/>
              <a:t> with the “What to Collect” piece of Data Entry, another great resource to utilize from the CSI website is the CSI Participation File Coding Scenarios Document.  Essentially, this resource is split up between Initial Referrals and Existing Students and how best to code them.  The document provides common scenarios that you may encounter when completing data entry and provides the correct coding for that scenario on the participation file.  Due to the number of fields on the file and the complexity of entering this information, it certainly can be a huge time saver by reducing the number of errors that you will encounter upon first submittal if followed accurately.  Make sure you are paying special attention to the SPED Referral Field highlighted here in Column AD.  In essence, this is the primary designator between New and Returning students with an 03 being New and an 06 being returning.  As you can see in this document, if 03 is utilized, then all applicable dates must be completed for Path 3.  When thinking about the What for data entry, using CSI resources such as this coding scenarios document, the File Layout and Definition documents, and others mentioned can ensure that What is being entered accurately reflects each students unique circumstances.  </a:t>
            </a:r>
            <a:endParaRPr lang="en-US" dirty="0"/>
          </a:p>
        </p:txBody>
      </p:sp>
    </p:spTree>
    <p:extLst>
      <p:ext uri="{BB962C8B-B14F-4D97-AF65-F5344CB8AC3E}">
        <p14:creationId xmlns:p14="http://schemas.microsoft.com/office/powerpoint/2010/main" val="10666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quick overview of the topics that we will be discussing today.  First, we will look at the December Count Collection as a whole and in particular the purpose and required files for the collection. We’ll then jump into the 5 steps of the submissions process and some available resources for each step and scenarios on how to use them.  Lastly, well take look at the timelines and deadlines for this collection!</a:t>
            </a:r>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2</a:t>
            </a:fld>
            <a:endParaRPr lang="en-US"/>
          </a:p>
        </p:txBody>
      </p:sp>
    </p:spTree>
    <p:extLst>
      <p:ext uri="{BB962C8B-B14F-4D97-AF65-F5344CB8AC3E}">
        <p14:creationId xmlns:p14="http://schemas.microsoft.com/office/powerpoint/2010/main" val="3009526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 good example of a</a:t>
            </a:r>
            <a:r>
              <a:rPr lang="en-US" baseline="0" dirty="0"/>
              <a:t> scenario where this resource would be helpful is if you come across an issue where initial evaluations are being completed by the SPED team and you are ready to enter information into Enrich or Infinite Campus (</a:t>
            </a:r>
            <a:r>
              <a:rPr lang="en-US" b="1" baseline="0" dirty="0"/>
              <a:t>NEXT</a:t>
            </a:r>
            <a:r>
              <a:rPr lang="en-US" baseline="0" dirty="0"/>
              <a:t>), but you cannot remember what fields need to be populated for a student receiving an initial evaluation, was determined eligible, and began receiving services.  This document will essentially walk you through what should be entered in a variety of different scenarios including this one.  As you can see in the screenshot of this scenario:</a:t>
            </a:r>
          </a:p>
          <a:p>
            <a:pPr marL="0" lvl="0" indent="0">
              <a:spcBef>
                <a:spcPts val="0"/>
              </a:spcBef>
              <a:spcAft>
                <a:spcPts val="0"/>
              </a:spcAft>
              <a:buNone/>
            </a:pPr>
            <a:endParaRPr lang="en-US" baseline="0" dirty="0"/>
          </a:p>
          <a:p>
            <a:pPr lvl="1">
              <a:buFont typeface="Arial" panose="020B0604020202020204" pitchFamily="34" charset="0"/>
              <a:buChar char="•"/>
            </a:pPr>
            <a:r>
              <a:rPr lang="en-US" sz="1400" dirty="0">
                <a:solidFill>
                  <a:srgbClr val="677480"/>
                </a:solidFill>
              </a:rPr>
              <a:t>All receiving initial evaluations need to have an 03 in the SPED Referral field and 02 for Eligibility and Services if deemed eligible</a:t>
            </a:r>
          </a:p>
          <a:p>
            <a:pPr lvl="1">
              <a:buFont typeface="Arial" panose="020B0604020202020204" pitchFamily="34" charset="0"/>
              <a:buChar char="•"/>
            </a:pPr>
            <a:r>
              <a:rPr lang="en-US" sz="1400" dirty="0">
                <a:solidFill>
                  <a:srgbClr val="677480"/>
                </a:solidFill>
              </a:rPr>
              <a:t>Students receiving initial evaluations need to have Path 3 Dates completed for all CSI schools with Path 2 zero filled</a:t>
            </a:r>
          </a:p>
          <a:p>
            <a:pPr lvl="1">
              <a:buFont typeface="Arial" panose="020B0604020202020204" pitchFamily="34" charset="0"/>
              <a:buChar char="•"/>
            </a:pPr>
            <a:r>
              <a:rPr lang="en-US" sz="1400" dirty="0">
                <a:solidFill>
                  <a:srgbClr val="677480"/>
                </a:solidFill>
              </a:rPr>
              <a:t>The Primary Disability Field is required for all Special Education students along with an 04 in Pupil Attendance</a:t>
            </a:r>
          </a:p>
          <a:p>
            <a:pPr lvl="1">
              <a:buFont typeface="Arial" panose="020B0604020202020204" pitchFamily="34" charset="0"/>
              <a:buChar char="•"/>
            </a:pPr>
            <a:r>
              <a:rPr lang="en-US" sz="1400" dirty="0">
                <a:solidFill>
                  <a:srgbClr val="677480"/>
                </a:solidFill>
              </a:rPr>
              <a:t>Other required fields include Service Provider EDIDs, Funding Status, Hours Per Week and Start Date of SPED</a:t>
            </a:r>
            <a:endParaRPr dirty="0"/>
          </a:p>
        </p:txBody>
      </p:sp>
    </p:spTree>
    <p:extLst>
      <p:ext uri="{BB962C8B-B14F-4D97-AF65-F5344CB8AC3E}">
        <p14:creationId xmlns:p14="http://schemas.microsoft.com/office/powerpoint/2010/main" val="2401788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Now that we have covered the What Should</a:t>
            </a:r>
            <a:r>
              <a:rPr lang="en-US" baseline="0" dirty="0"/>
              <a:t> be Entered piece, let’s jump into the Where to Enter Data.  For this there really are only 2 options depending on what system you are on with the 3rd option of Starting Point files only rare cases.  All IEPs should either be entered into Infinite Campus or Enrich as soon as the IEP process completes in order for data to be up to date and accurate.  To help with all processes related to your plan management systems, feel free to review the resources linked in this slide.  </a:t>
            </a:r>
            <a:endParaRPr dirty="0"/>
          </a:p>
        </p:txBody>
      </p:sp>
    </p:spTree>
    <p:extLst>
      <p:ext uri="{BB962C8B-B14F-4D97-AF65-F5344CB8AC3E}">
        <p14:creationId xmlns:p14="http://schemas.microsoft.com/office/powerpoint/2010/main" val="850417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Another great resource that can be used when determining where to enter data is</a:t>
            </a:r>
            <a:r>
              <a:rPr lang="en-US" baseline="0" dirty="0"/>
              <a:t> the Plan Management Crosswalks.  These documents can be used during the initial entry or error clearance phases of the collection.  Essentially these documents provide the State Reportable field names, the names in your Plan Management System, and the actual path to access these fields.  Sometimes as you are going through this process, it may be difficult to know where certain fields need to be entered and what is being pulled for state reporting.  The goal of these documents is to provide you a crosswalk of where exactly to find those fields depending on what system you are using. Hopefully, this will reduce the time you spend looking for fields to enter or correct during the December count process! </a:t>
            </a:r>
            <a:endParaRPr dirty="0"/>
          </a:p>
        </p:txBody>
      </p:sp>
    </p:spTree>
    <p:extLst>
      <p:ext uri="{BB962C8B-B14F-4D97-AF65-F5344CB8AC3E}">
        <p14:creationId xmlns:p14="http://schemas.microsoft.com/office/powerpoint/2010/main" val="2867978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In terms of an example for</a:t>
            </a:r>
            <a:r>
              <a:rPr lang="en-US" baseline="0" dirty="0"/>
              <a:t> this, let’s say you are working through data entry or error clearance, and you do not know where the SPED Hours Per Week is located in Infinite Campus.  Using this resource will point you to the exact location in IC where this information needs to be added.</a:t>
            </a:r>
          </a:p>
          <a:p>
            <a:endParaRPr lang="en-US" baseline="0" dirty="0"/>
          </a:p>
          <a:p>
            <a:endParaRPr lang="en-US" dirty="0"/>
          </a:p>
        </p:txBody>
      </p:sp>
    </p:spTree>
    <p:extLst>
      <p:ext uri="{BB962C8B-B14F-4D97-AF65-F5344CB8AC3E}">
        <p14:creationId xmlns:p14="http://schemas.microsoft.com/office/powerpoint/2010/main" val="3911152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 that was step 2, collecting</a:t>
            </a:r>
            <a:r>
              <a:rPr lang="en-US" baseline="0" dirty="0"/>
              <a:t> and entering data - that really can be a time-consuming part of the process.  The next step we will be looking at today is step 3 – the extraction and submission of your files to CSI.  All files should be extracted directly from the State Reporting sections of IC and the CDE Data Pipeline option in Enrich.  To ensure you are completing this step accurately and entering the correct information in the prompts, please see the IEP Child and Participation Guides for Infinite Campus to assist with this process. As for Enrich, we have a newly created Enrich File Extraction instructions document located on the December Count webpage and linked here.  Hopefully, using these guides and documents will aid in the file extraction process.</a:t>
            </a:r>
            <a:endParaRPr lang="en-US" dirty="0"/>
          </a:p>
        </p:txBody>
      </p:sp>
    </p:spTree>
    <p:extLst>
      <p:ext uri="{BB962C8B-B14F-4D97-AF65-F5344CB8AC3E}">
        <p14:creationId xmlns:p14="http://schemas.microsoft.com/office/powerpoint/2010/main" val="168525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Alright now that you have extracted your first files, lets talk about a great validation tool that CSI has developed for Special Education called the Record Checker.  So really the purpose of this new tool is to identify potential issues or errors prior to initial submittal.  The tool is essentially a template that allows you to paste your raw data files into it and any potential issues will be flagged on the review tabs.  It is not designed to catch every error, but if used properly – you should expect to see less errors on your initial submissions with the goal of less submittals to error clearance!  </a:t>
            </a:r>
            <a:endParaRPr dirty="0"/>
          </a:p>
        </p:txBody>
      </p:sp>
    </p:spTree>
    <p:extLst>
      <p:ext uri="{BB962C8B-B14F-4D97-AF65-F5344CB8AC3E}">
        <p14:creationId xmlns:p14="http://schemas.microsoft.com/office/powerpoint/2010/main" val="2409608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covers a high-level overview of the steps necessary to successfully utilize the SPED Record Checker Tool.  There also is a link to the training tutorial at the bottom.  Essentially you want to (READ Steps).  This definitely is an underutilized tool that every school should be running on their files prior to initial submittal.  </a:t>
            </a:r>
            <a:endParaRPr dirty="0"/>
          </a:p>
        </p:txBody>
      </p:sp>
    </p:spTree>
    <p:extLst>
      <p:ext uri="{BB962C8B-B14F-4D97-AF65-F5344CB8AC3E}">
        <p14:creationId xmlns:p14="http://schemas.microsoft.com/office/powerpoint/2010/main" val="1731237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4  major tabs of the record checker tool and how it looks when used.  Essentially, you want to paste your raw data to the raw data tabs shown on the left and navigate to the checks tabs to see what is highlighted, displayed on the right.  </a:t>
            </a:r>
          </a:p>
        </p:txBody>
      </p:sp>
      <p:sp>
        <p:nvSpPr>
          <p:cNvPr id="4" name="Slide Number Placeholder 3"/>
          <p:cNvSpPr>
            <a:spLocks noGrp="1"/>
          </p:cNvSpPr>
          <p:nvPr>
            <p:ph type="sldNum" sz="quarter" idx="5"/>
          </p:nvPr>
        </p:nvSpPr>
        <p:spPr/>
        <p:txBody>
          <a:bodyPr/>
          <a:lstStyle/>
          <a:p>
            <a:fld id="{BD49ED0B-FF90-451D-B90D-2EFC6D5D9928}" type="slidenum">
              <a:rPr lang="en-US" smtClean="0"/>
              <a:t>27</a:t>
            </a:fld>
            <a:endParaRPr lang="en-US"/>
          </a:p>
        </p:txBody>
      </p:sp>
    </p:spTree>
    <p:extLst>
      <p:ext uri="{BB962C8B-B14F-4D97-AF65-F5344CB8AC3E}">
        <p14:creationId xmlns:p14="http://schemas.microsoft.com/office/powerpoint/2010/main" val="1585213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 recent change that has occurred with the Record Checker is the addition of an additional validations tab to check on additional areas to review that are not included in the checker.  Historically, we have had a separate validation toolkit but found it to be repetitive with many of the flags from the Record Checker.  To avoid duplicated efforts, we took the most applicable validation checks from the toolkit that were not being flagged on the Checker and added an additional tab.  This shows areas to check in addition to what you are seeing while using the record checker.  </a:t>
            </a:r>
            <a:endParaRPr dirty="0"/>
          </a:p>
        </p:txBody>
      </p:sp>
    </p:spTree>
    <p:extLst>
      <p:ext uri="{BB962C8B-B14F-4D97-AF65-F5344CB8AC3E}">
        <p14:creationId xmlns:p14="http://schemas.microsoft.com/office/powerpoint/2010/main" val="437165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 that was step 2, collecting</a:t>
            </a:r>
            <a:r>
              <a:rPr lang="en-US" baseline="0" dirty="0"/>
              <a:t> and entering data - that really can be a time-consuming part of the process.  The next step we will be looking at today is step 3 – submission of your files to CSI.  When you are submitting your files to CSI, you are going to be opening up G-Drive and navigating to the December Count folder.  Within this folder, you will see a sub folder for 24-25 that contains the following individual folders – Files to Run, Error Reports, and Summary Certification.  For this part of the process, you will want to ensure you are placing those Child and Participation files into the Files to Run folder with the correct naming convention.  You will see examples of this above that include: School Code, School Abbreviation, File Name and Date.  If you submit multiple files in one day, you can always use a v2 at the end for version 2.  This ensures that we are uploading the most recent file you submitted.  You will also notice that the examples contain no spaces, so you can either separate them out by underscores or group them all together.  If files contain spaces, we have to rename them prior to uploading to the Data Pipeline, which is an added extra step.  Another issue that I mentioned that can delay us from sending you error reports would be adding these to the wrong folder.  We often see files added to the wrong collection, year or folder and we have to jump around within G-Drive to determine where those have been placed.  It is often good practice to include the path of where the files were placed into your email which you need to send to CSI to notify us that your files are ready to be processed.  Issues with any of these steps can certainly lead to delays in getting your error reports and extra time to the processing, so you’ll want to be sure this is all done accurately.  </a:t>
            </a:r>
            <a:endParaRPr lang="en-US" dirty="0"/>
          </a:p>
        </p:txBody>
      </p:sp>
    </p:spTree>
    <p:extLst>
      <p:ext uri="{BB962C8B-B14F-4D97-AF65-F5344CB8AC3E}">
        <p14:creationId xmlns:p14="http://schemas.microsoft.com/office/powerpoint/2010/main" val="127508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begin, I want</a:t>
            </a:r>
            <a:r>
              <a:rPr lang="en-US" baseline="0" dirty="0"/>
              <a:t> to talk about the purpose of the December Count Collection.  The purpose is to accurately record data </a:t>
            </a:r>
            <a:r>
              <a:rPr lang="en-US" sz="1200" dirty="0">
                <a:sym typeface="Lato"/>
              </a:rPr>
              <a:t>about special</a:t>
            </a:r>
            <a:r>
              <a:rPr lang="en-US" sz="1200" baseline="0" dirty="0">
                <a:sym typeface="Lato"/>
              </a:rPr>
              <a:t> education </a:t>
            </a:r>
            <a:r>
              <a:rPr lang="en-US" sz="1200" dirty="0">
                <a:sym typeface="Lato"/>
              </a:rPr>
              <a:t>students with IEPs as of December 1</a:t>
            </a:r>
            <a:r>
              <a:rPr lang="en-US" sz="1200" baseline="30000" dirty="0">
                <a:sym typeface="Lato"/>
              </a:rPr>
              <a:t>st</a:t>
            </a:r>
            <a:r>
              <a:rPr lang="en-US" sz="1200" baseline="0" dirty="0">
                <a:sym typeface="Lato"/>
              </a:rPr>
              <a:t> , </a:t>
            </a:r>
            <a:r>
              <a:rPr lang="en-US" sz="1200" dirty="0">
                <a:sym typeface="Lato"/>
              </a:rPr>
              <a:t>so that schools may receive appropriate funding and resources to best support their education and services.  This information is used for</a:t>
            </a:r>
            <a:r>
              <a:rPr lang="en-US" sz="1200" baseline="0" dirty="0">
                <a:sym typeface="Lato"/>
              </a:rPr>
              <a:t> all the listed options here, but most importantly would be the funding for special education students.  Also, it is used for Compliance Review, Monitoring, Reporting, educator effectiveness among several others.  </a:t>
            </a:r>
            <a:endParaRPr dirty="0"/>
          </a:p>
        </p:txBody>
      </p:sp>
    </p:spTree>
    <p:extLst>
      <p:ext uri="{BB962C8B-B14F-4D97-AF65-F5344CB8AC3E}">
        <p14:creationId xmlns:p14="http://schemas.microsoft.com/office/powerpoint/2010/main" val="370110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once you have submitted and emailed CSI, we will process your files and provide you both level 1 and 2 error reports when applicable.  Level 2’s will only be sent once you have cleared up all level 1 errors.  These reports will be provided in G-Drive under the 24-25 Error Reports folder shown in this slide.  These files can be downloaded and saved to your computer for use in the error clearance process.  This process is similar to the transfer process described in the previous slide, but in reverse.  Once downloaded, you can open your error reports and make the necessary changes in your plan management system to correct the issues.</a:t>
            </a:r>
          </a:p>
        </p:txBody>
      </p:sp>
      <p:sp>
        <p:nvSpPr>
          <p:cNvPr id="4" name="Slide Number Placeholder 3"/>
          <p:cNvSpPr>
            <a:spLocks noGrp="1"/>
          </p:cNvSpPr>
          <p:nvPr>
            <p:ph type="sldNum" sz="quarter" idx="5"/>
          </p:nvPr>
        </p:nvSpPr>
        <p:spPr/>
        <p:txBody>
          <a:bodyPr/>
          <a:lstStyle/>
          <a:p>
            <a:fld id="{A722987E-9702-48E8-B097-148943090E13}" type="slidenum">
              <a:rPr lang="en-US" smtClean="0"/>
              <a:t>30</a:t>
            </a:fld>
            <a:endParaRPr lang="en-US"/>
          </a:p>
        </p:txBody>
      </p:sp>
    </p:spTree>
    <p:extLst>
      <p:ext uri="{BB962C8B-B14F-4D97-AF65-F5344CB8AC3E}">
        <p14:creationId xmlns:p14="http://schemas.microsoft.com/office/powerpoint/2010/main" val="3841744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you will receive both Level 1 and Level 2 snapshot errors, so I figured it may be helpful to explain the differences.  First, level 1 errors are file specific, so there are two separate reports, one for child and one for participation.  This means it is much easier to determine which fields need to be updated to correct the error.  These errors also prevent students from pulling into the snapshot, therefore you must clear those prior to receiving level 2 errors.  As far as level 2, once schools have cleared level 1 errors – CSI can run a point in time snapshot.  These errors look for inconsistencies across the files in the collection and even other collections.  In this case, you will receive a level 2 student and a level 2 staff error report.  Correcting these errors may require more effort to determine which field is causing the issues and even may require updates to your schools HR Collection.  All staff working in Special Education are pulled into the December Count snapshot instead of HR.  This means you may have to work with the schools HR staff to clear SPED errors.  </a:t>
            </a:r>
          </a:p>
        </p:txBody>
      </p:sp>
      <p:sp>
        <p:nvSpPr>
          <p:cNvPr id="4" name="Slide Number Placeholder 3"/>
          <p:cNvSpPr>
            <a:spLocks noGrp="1"/>
          </p:cNvSpPr>
          <p:nvPr>
            <p:ph type="sldNum" sz="quarter" idx="5"/>
          </p:nvPr>
        </p:nvSpPr>
        <p:spPr/>
        <p:txBody>
          <a:bodyPr/>
          <a:lstStyle/>
          <a:p>
            <a:fld id="{A722987E-9702-48E8-B097-148943090E13}" type="slidenum">
              <a:rPr lang="en-US" smtClean="0"/>
              <a:t>31</a:t>
            </a:fld>
            <a:endParaRPr lang="en-US"/>
          </a:p>
        </p:txBody>
      </p:sp>
    </p:spTree>
    <p:extLst>
      <p:ext uri="{BB962C8B-B14F-4D97-AF65-F5344CB8AC3E}">
        <p14:creationId xmlns:p14="http://schemas.microsoft.com/office/powerpoint/2010/main" val="3230069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t>
            </a:r>
            <a:r>
              <a:rPr lang="en-US" b="1" dirty="0"/>
              <a:t>NEXT</a:t>
            </a:r>
            <a:r>
              <a:rPr lang="en-US" dirty="0"/>
              <a:t>) To help with this process, CSI has created the previously mentioned Troubleshooting Errors document.  Here is a screenshot</a:t>
            </a:r>
            <a:r>
              <a:rPr lang="en-US" baseline="0" dirty="0"/>
              <a:t> of all the tabs you will use in the troubleshooting document when clearing errors for the December count collection.  Those tabs are the Child, the Participation, Level 2 Staff and Level 2 Student.  The goal when you go to these tabs is to further identify what is causing the error and possible solutions.  Essentially it contains a listing of the Error/warning Code, related data element names, whether it is an error or warning and the message you will see in your actual error report.  In addition to those, we have added CSI specific troubleshooting notes along with CDE additional troubleshooting notes.  Each of these columns provide a little more clarification to the message delivered in the error report with the CSI notes being much more specific resolution options as it relates to CSI schools.  CDE had created something similar to this idea that provides additional comments they can add.  These are generally getting updated quite often and can certainly help provide additional information that should assist in you clearing those errors.  As I have mentioned this is somewhat of an iterative process and we don’t expect all errors to be cleared on the second submittal, but using these troubleshooting resources can certainly help to reduce the number of times you have to make corrections and resubmit. </a:t>
            </a:r>
          </a:p>
          <a:p>
            <a:pPr marL="0" lvl="0" indent="0">
              <a:spcBef>
                <a:spcPts val="0"/>
              </a:spcBef>
              <a:spcAft>
                <a:spcPts val="0"/>
              </a:spcAft>
              <a:buNone/>
            </a:pPr>
            <a:endParaRPr lang="en-US" baseline="0" dirty="0"/>
          </a:p>
          <a:p>
            <a:pPr marL="0" lvl="0" indent="0">
              <a:spcBef>
                <a:spcPts val="0"/>
              </a:spcBef>
              <a:spcAft>
                <a:spcPts val="0"/>
              </a:spcAft>
              <a:buNone/>
            </a:pPr>
            <a:r>
              <a:rPr lang="en-US" baseline="0" dirty="0"/>
              <a:t>Feel free to reach out to us if you have specific questions on how to utilize this or if you have errors that you are still unable to clear and we would be more than happy to assist.  </a:t>
            </a:r>
            <a:endParaRPr dirty="0"/>
          </a:p>
        </p:txBody>
      </p:sp>
    </p:spTree>
    <p:extLst>
      <p:ext uri="{BB962C8B-B14F-4D97-AF65-F5344CB8AC3E}">
        <p14:creationId xmlns:p14="http://schemas.microsoft.com/office/powerpoint/2010/main" val="124028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Once you have gone through this iterative process and are able to clear all level 1 and 2 errors, you are ready for step 5 Data Review.  All</a:t>
            </a:r>
            <a:r>
              <a:rPr lang="en-US" baseline="0" dirty="0"/>
              <a:t> schools who have been able to clear their errors will receive a December Count Summary Certification Report, which will be located in the Summary Certifications folder in Google Drive.  Once you have received your report, you will want to follow the steps listed here.  First you want to (READ SLIDE).  As we had mentioned in the beginning of this training, December Count data is tied directly to Special Education funding and necessary reporting among other areas, so accuracy is key!</a:t>
            </a:r>
            <a:endParaRPr dirty="0"/>
          </a:p>
        </p:txBody>
      </p:sp>
    </p:spTree>
    <p:extLst>
      <p:ext uri="{BB962C8B-B14F-4D97-AF65-F5344CB8AC3E}">
        <p14:creationId xmlns:p14="http://schemas.microsoft.com/office/powerpoint/2010/main" val="4026725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be noted that whenever a student exits the Special Education program at your school, they must be reported as such.  This means all the applicable fields in both your Plan Management System and SIS must be updated.  For IC, update the IEP with the applicable exits and ensure you are updating the Special Ed fields on this year's enrollment to complete the process.  Screenshots of what to update are provided here.  If working with PowerSchool and Enrich, make sure to update the Special Education fields in both systems. These entry and exit dates have important implications in many collections, so ensuring they are completed with an accurate date is vital to the success of accurate student reporting.</a:t>
            </a:r>
          </a:p>
        </p:txBody>
      </p:sp>
      <p:sp>
        <p:nvSpPr>
          <p:cNvPr id="4" name="Slide Number Placeholder 3"/>
          <p:cNvSpPr>
            <a:spLocks noGrp="1"/>
          </p:cNvSpPr>
          <p:nvPr>
            <p:ph type="sldNum" sz="quarter" idx="5"/>
          </p:nvPr>
        </p:nvSpPr>
        <p:spPr/>
        <p:txBody>
          <a:bodyPr/>
          <a:lstStyle/>
          <a:p>
            <a:fld id="{A722987E-9702-48E8-B097-148943090E13}" type="slidenum">
              <a:rPr lang="en-US" smtClean="0"/>
              <a:t>34</a:t>
            </a:fld>
            <a:endParaRPr lang="en-US"/>
          </a:p>
        </p:txBody>
      </p:sp>
    </p:spTree>
    <p:extLst>
      <p:ext uri="{BB962C8B-B14F-4D97-AF65-F5344CB8AC3E}">
        <p14:creationId xmlns:p14="http://schemas.microsoft.com/office/powerpoint/2010/main" val="111265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Now that we have discussed the 5-step process of data submissions, let’s jump into timelines and deadlines collection!</a:t>
            </a:r>
            <a:endParaRPr dirty="0"/>
          </a:p>
        </p:txBody>
      </p:sp>
    </p:spTree>
    <p:extLst>
      <p:ext uri="{BB962C8B-B14F-4D97-AF65-F5344CB8AC3E}">
        <p14:creationId xmlns:p14="http://schemas.microsoft.com/office/powerpoint/2010/main" val="2151559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a:t>
            </a:r>
            <a:r>
              <a:rPr lang="en-US" baseline="0" dirty="0"/>
              <a:t>timelines and deadlines that must be met for the 24-25 December Count collection.  First, we have a date of 11/07 to have all your initial child and participation files submitted with level 1 error clearance for those files being on December 4th.  All school must have both level 1 and 2 errors cleared by January 16</a:t>
            </a:r>
            <a:r>
              <a:rPr lang="en-US" baseline="30000" dirty="0"/>
              <a:t>th</a:t>
            </a:r>
            <a:r>
              <a:rPr lang="en-US" baseline="0" dirty="0"/>
              <a:t>, 2025,  and you will receive your summary report shortly thereafter.  The date to review, sign and return those is January 28th.  If after reviewing, you notice some changes that need to be made to your data, please submit those updated files to CSI by January 24th to ensure files can be processed and a new summary report delivered to meet the deadline.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7B1147-DB76-49D4-A20F-D9692E6584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79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EE6C0-10D9-D973-0E8B-5FE2DB312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0E8A2-58E4-05D6-2611-584168FAD4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1D4F6-89E8-D216-B7F5-18B140DE7DB6}"/>
              </a:ext>
            </a:extLst>
          </p:cNvPr>
          <p:cNvSpPr>
            <a:spLocks noGrp="1"/>
          </p:cNvSpPr>
          <p:nvPr>
            <p:ph type="body" idx="1"/>
          </p:nvPr>
        </p:nvSpPr>
        <p:spPr/>
        <p:txBody>
          <a:bodyPr/>
          <a:lstStyle/>
          <a:p>
            <a:r>
              <a:rPr lang="en-US" dirty="0"/>
              <a:t>To expand more on deadlines, we are trying out a option this year that is intended to help with the logjam and overall craziness that occurs on deadline dates.  We often receive the most submissions on these days and in many cases, some of the issues experienced are more complicated and require further research.  In an effort to avoid the deadline rush, we are asking schools to have at least half of their level 1 errors cleared by November 21</a:t>
            </a:r>
            <a:r>
              <a:rPr lang="en-US" baseline="30000" dirty="0"/>
              <a:t>st</a:t>
            </a:r>
            <a:r>
              <a:rPr lang="en-US" dirty="0"/>
              <a:t> and half of their level 2 errors by December 30</a:t>
            </a:r>
            <a:r>
              <a:rPr lang="en-US" baseline="30000" dirty="0"/>
              <a:t>th</a:t>
            </a:r>
            <a:r>
              <a:rPr lang="en-US" dirty="0"/>
              <a:t>.  These certainly can be met earlier, but hopefully by implementing this, you will receive your error reports back in a more timely manner.  </a:t>
            </a:r>
          </a:p>
        </p:txBody>
      </p:sp>
      <p:sp>
        <p:nvSpPr>
          <p:cNvPr id="4" name="Slide Number Placeholder 3">
            <a:extLst>
              <a:ext uri="{FF2B5EF4-FFF2-40B4-BE49-F238E27FC236}">
                <a16:creationId xmlns:a16="http://schemas.microsoft.com/office/drawing/2014/main" id="{6696BD86-F01D-EBCC-CB3D-7ACC995877E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7B1147-DB76-49D4-A20F-D9692E6584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670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Thank you so much for reviewing this</a:t>
            </a:r>
            <a:r>
              <a:rPr lang="en-US" baseline="0" dirty="0"/>
              <a:t> training for the 24-25 December Count Data Collection.  If you have questions, don’t hesitate to reach out to CSI and we are more than happy to assist you!  </a:t>
            </a:r>
            <a:endParaRPr dirty="0"/>
          </a:p>
        </p:txBody>
      </p:sp>
    </p:spTree>
    <p:extLst>
      <p:ext uri="{BB962C8B-B14F-4D97-AF65-F5344CB8AC3E}">
        <p14:creationId xmlns:p14="http://schemas.microsoft.com/office/powerpoint/2010/main" val="228809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when talking about the files that are required for this collection, it is the Child and Participation </a:t>
            </a:r>
            <a:r>
              <a:rPr lang="en-US" baseline="0" dirty="0"/>
              <a:t>files. Once both files are uploaded and error free, a snapshot will be run to look for any level 2 errors across both files and also which students meet the criteria to be included in the snapshot.  </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60671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As mentioned,</a:t>
            </a:r>
            <a:r>
              <a:rPr lang="en-US" baseline="0" dirty="0"/>
              <a:t> one of the two files submitted is the Child file.  In terms of a little more information on this file – the purpose is to capture and verify the attributes of students with disabilities while they are attending a CSI school during the current reporting period.  This will include information such as name, SASID, Date of Birth, Gender, Ethnicity, Race etc.  As far as dependencies are concerned, the student must have been assigned a SASID and the information must match what is in RITS.  Also, if a LASID has been assigned to a student, then that SASID/LASID combination must match the Participation file and what is in the student interchange..  Be sure you are including any child who was referred, evaluated and/or received special education services during the current reporting period.</a:t>
            </a:r>
            <a:endParaRPr dirty="0"/>
          </a:p>
        </p:txBody>
      </p:sp>
    </p:spTree>
    <p:extLst>
      <p:ext uri="{BB962C8B-B14F-4D97-AF65-F5344CB8AC3E}">
        <p14:creationId xmlns:p14="http://schemas.microsoft.com/office/powerpoint/2010/main" val="251384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Next, let’s dive a little further into the other file, the Participation file.  This file contains data related to the students Participation in Special Education</a:t>
            </a:r>
            <a:r>
              <a:rPr lang="en-US" baseline="0" dirty="0"/>
              <a:t> and includes important dates, services received and staff who are working with them.  Like the child file, this also has some dependencies to consider.  Again, a student must have a SASID assigned and match what is in RITS.  Also, the SASID LASID combination must be included on the child file and the Student Interchange.  Keep in mind that the School Code and Grade Level will come from the Student Interchange SSA file when the snapshot is created.  Lastly, at a minimum, this should include all students served as of December 1st but may include any student served in the 24-25 school year if applicable exits are completed.   The same record exception applies as we discussed for the Child File.  </a:t>
            </a:r>
            <a:endParaRPr dirty="0"/>
          </a:p>
        </p:txBody>
      </p:sp>
    </p:spTree>
    <p:extLst>
      <p:ext uri="{BB962C8B-B14F-4D97-AF65-F5344CB8AC3E}">
        <p14:creationId xmlns:p14="http://schemas.microsoft.com/office/powerpoint/2010/main" val="4175119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for the 25-26 updates, there have been no changes to the file layouts for the current year.  Also, there really have not been any overall collection changes.  Due to this, we will not be recording a new this year training for 24-25.</a:t>
            </a:r>
          </a:p>
        </p:txBody>
      </p:sp>
      <p:sp>
        <p:nvSpPr>
          <p:cNvPr id="4" name="Slide Number Placeholder 3"/>
          <p:cNvSpPr>
            <a:spLocks noGrp="1"/>
          </p:cNvSpPr>
          <p:nvPr>
            <p:ph type="sldNum" sz="quarter" idx="5"/>
          </p:nvPr>
        </p:nvSpPr>
        <p:spPr/>
        <p:txBody>
          <a:bodyPr/>
          <a:lstStyle/>
          <a:p>
            <a:fld id="{6953E683-9395-462B-BC72-DF63D010A933}" type="slidenum">
              <a:rPr lang="en-US" smtClean="0"/>
              <a:t>7</a:t>
            </a:fld>
            <a:endParaRPr lang="en-US"/>
          </a:p>
        </p:txBody>
      </p:sp>
    </p:spTree>
    <p:extLst>
      <p:ext uri="{BB962C8B-B14F-4D97-AF65-F5344CB8AC3E}">
        <p14:creationId xmlns:p14="http://schemas.microsoft.com/office/powerpoint/2010/main" val="4025818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This graphic is a break down of the files required for both the December Count and the Human Resources collections.  As we just mentioned, the students with matching SASIDs and LASIDs get pulled into the December Count Collection while the Staff Profile and Assignment files get pulled into the HR snapshot.  I mention the HR Side because as you can see </a:t>
            </a:r>
            <a:r>
              <a:rPr lang="en-US" b="1" dirty="0"/>
              <a:t>(NEXT),</a:t>
            </a:r>
            <a:r>
              <a:rPr lang="en-US" dirty="0"/>
              <a:t> Special Education Staff actually are pulled into the December Count snapshot, not HR.  This means, you may receive level 2 staff errors for December Count that can only be corrected by updating the HR files.  I’ll mention this a lot moving forward, but there definitely is a need for the HR and SPED staff to work together as the collections actually are closely tied.</a:t>
            </a:r>
            <a:endParaRPr dirty="0"/>
          </a:p>
        </p:txBody>
      </p:sp>
    </p:spTree>
    <p:extLst>
      <p:ext uri="{BB962C8B-B14F-4D97-AF65-F5344CB8AC3E}">
        <p14:creationId xmlns:p14="http://schemas.microsoft.com/office/powerpoint/2010/main" val="222186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Now you may be asking yourselves, what is the best</a:t>
            </a:r>
            <a:r>
              <a:rPr lang="en-US" baseline="0" dirty="0"/>
              <a:t> approach to take keeping in mind that both collections are being impacted?  During this collection, w</a:t>
            </a:r>
            <a:r>
              <a:rPr lang="en-US" dirty="0"/>
              <a:t>e</a:t>
            </a:r>
            <a:r>
              <a:rPr lang="en-US" baseline="0" dirty="0"/>
              <a:t> really want to emphasize the necessity of you as Special Education Staff to collaborate with your schools Human Resources staff to clear errors.  As Special Education staff are working through their collection, they may encounter errors particularly on the Level 2 Staff error files that will require changes to the HR files, so being proactive and reaching out to them early in this process is especially important.  In terms of HR issues, we generally see issues come up with staff not being flagged for Special Education, errors in grade levels taught, licensing issues, and FTE/Funding Source issues. CSI does try to provide both contacts this information throughout the process, particularly when issues are discovered, but collaborating with those staff and developing a plan of attack will be key to the success of both collections.  </a:t>
            </a:r>
            <a:endParaRPr lang="en-US" dirty="0"/>
          </a:p>
        </p:txBody>
      </p:sp>
    </p:spTree>
    <p:extLst>
      <p:ext uri="{BB962C8B-B14F-4D97-AF65-F5344CB8AC3E}">
        <p14:creationId xmlns:p14="http://schemas.microsoft.com/office/powerpoint/2010/main" val="3214375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893700" y="1831450"/>
            <a:ext cx="6462600" cy="4736400"/>
          </a:xfrm>
          <a:prstGeom prst="rect">
            <a:avLst/>
          </a:prstGeom>
        </p:spPr>
        <p:txBody>
          <a:bodyPr spcFirstLastPara="1" wrap="square" lIns="91425" tIns="91425" rIns="91425" bIns="91425" anchor="t" anchorCtr="0"/>
          <a:lstStyle>
            <a:lvl1pPr marL="342900" lvl="0" indent="-314325">
              <a:spcBef>
                <a:spcPts val="450"/>
              </a:spcBef>
              <a:spcAft>
                <a:spcPts val="0"/>
              </a:spcAft>
              <a:buSzPts val="3000"/>
              <a:buChar char="▷"/>
              <a:defRPr sz="1800">
                <a:solidFill>
                  <a:srgbClr val="677480"/>
                </a:solidFill>
                <a:latin typeface="+mj-lt"/>
                <a:ea typeface="Arial Unicode MS" panose="020B0604020202020204" pitchFamily="34" charset="-128"/>
                <a:cs typeface="Arial Unicode MS" panose="020B0604020202020204" pitchFamily="34" charset="-128"/>
              </a:defRPr>
            </a:lvl1pPr>
            <a:lvl2pPr marL="685800" lvl="1" indent="-285750">
              <a:spcBef>
                <a:spcPts val="0"/>
              </a:spcBef>
              <a:spcAft>
                <a:spcPts val="0"/>
              </a:spcAft>
              <a:buSzPts val="2400"/>
              <a:buChar char="○"/>
              <a:defRPr sz="1350">
                <a:latin typeface="+mn-lt"/>
              </a:defRPr>
            </a:lvl2pPr>
            <a:lvl3pPr marL="1028700" lvl="2" indent="-285750">
              <a:spcBef>
                <a:spcPts val="0"/>
              </a:spcBef>
              <a:spcAft>
                <a:spcPts val="0"/>
              </a:spcAft>
              <a:buSzPts val="2400"/>
              <a:buChar char="■"/>
              <a:defRPr/>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5" name="Shape 35"/>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6" name="Shape 36"/>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7" name="Shape 37"/>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38" name="Shape 3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2149549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Shape 40"/>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41" name="Shape 41"/>
          <p:cNvSpPr txBox="1">
            <a:spLocks noGrp="1"/>
          </p:cNvSpPr>
          <p:nvPr>
            <p:ph type="body" idx="1" hasCustomPrompt="1"/>
          </p:nvPr>
        </p:nvSpPr>
        <p:spPr>
          <a:xfrm>
            <a:off x="893625" y="1600200"/>
            <a:ext cx="3136800" cy="4967700"/>
          </a:xfrm>
          <a:prstGeom prst="rect">
            <a:avLst/>
          </a:prstGeom>
        </p:spPr>
        <p:txBody>
          <a:bodyPr spcFirstLastPara="1" wrap="square" lIns="91425" tIns="91425" rIns="91425" bIns="91425" anchor="t" anchorCtr="0"/>
          <a:lstStyle>
            <a:lvl1pPr marL="342900" lvl="0" indent="-257175">
              <a:spcBef>
                <a:spcPts val="450"/>
              </a:spcBef>
              <a:spcAft>
                <a:spcPts val="0"/>
              </a:spcAft>
              <a:buSzPts val="1800"/>
              <a:buChar char="▷"/>
              <a:defRPr sz="1800">
                <a:solidFill>
                  <a:srgbClr val="677480"/>
                </a:solidFill>
                <a:latin typeface="+mn-lt"/>
                <a:ea typeface="Arial Unicode MS" panose="020B0604020202020204" pitchFamily="34" charset="-128"/>
                <a:cs typeface="Arial Unicode MS" panose="020B0604020202020204" pitchFamily="34" charset="-128"/>
              </a:defRPr>
            </a:lvl1pPr>
            <a:lvl2pPr marL="685800" lvl="1" indent="-257175">
              <a:spcBef>
                <a:spcPts val="0"/>
              </a:spcBef>
              <a:spcAft>
                <a:spcPts val="0"/>
              </a:spcAft>
              <a:buSzPts val="1800"/>
              <a:buChar char="○"/>
              <a:defRPr sz="1350">
                <a:latin typeface="+mn-lt"/>
              </a:defRPr>
            </a:lvl2pPr>
            <a:lvl3pPr marL="1028700" lvl="2" indent="-257175">
              <a:spcBef>
                <a:spcPts val="0"/>
              </a:spcBef>
              <a:spcAft>
                <a:spcPts val="0"/>
              </a:spcAft>
              <a:buSzPts val="1800"/>
              <a:buChar char="■"/>
              <a:defRPr sz="1350"/>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p>
          <a:p>
            <a:pPr lvl="1"/>
            <a:endParaRPr dirty="0"/>
          </a:p>
        </p:txBody>
      </p:sp>
      <p:sp>
        <p:nvSpPr>
          <p:cNvPr id="42" name="Shape 42"/>
          <p:cNvSpPr txBox="1">
            <a:spLocks noGrp="1"/>
          </p:cNvSpPr>
          <p:nvPr>
            <p:ph type="body" idx="2" hasCustomPrompt="1"/>
          </p:nvPr>
        </p:nvSpPr>
        <p:spPr>
          <a:xfrm>
            <a:off x="4219456" y="1600200"/>
            <a:ext cx="3136800" cy="4967700"/>
          </a:xfrm>
          <a:prstGeom prst="rect">
            <a:avLst/>
          </a:prstGeom>
        </p:spPr>
        <p:txBody>
          <a:bodyPr spcFirstLastPara="1" wrap="square" lIns="91425" tIns="91425" rIns="91425" bIns="91425" anchor="t" anchorCtr="0"/>
          <a:lstStyle>
            <a:lvl1pPr marL="342900" lvl="0" indent="-257175">
              <a:spcBef>
                <a:spcPts val="450"/>
              </a:spcBef>
              <a:spcAft>
                <a:spcPts val="0"/>
              </a:spcAft>
              <a:buSzPts val="1800"/>
              <a:buChar char="▷"/>
              <a:defRPr sz="1800">
                <a:solidFill>
                  <a:srgbClr val="677480"/>
                </a:solidFill>
                <a:latin typeface="+mn-lt"/>
                <a:ea typeface="Arial Unicode MS" panose="020B0604020202020204" pitchFamily="34" charset="-128"/>
                <a:cs typeface="Arial Unicode MS" panose="020B0604020202020204" pitchFamily="34" charset="-128"/>
              </a:defRPr>
            </a:lvl1pPr>
            <a:lvl2pPr marL="685800" lvl="1" indent="-257175">
              <a:spcBef>
                <a:spcPts val="0"/>
              </a:spcBef>
              <a:spcAft>
                <a:spcPts val="0"/>
              </a:spcAft>
              <a:buSzPts val="1800"/>
              <a:buChar char="○"/>
              <a:defRPr sz="1350">
                <a:solidFill>
                  <a:srgbClr val="677480"/>
                </a:solidFill>
                <a:latin typeface="+mn-lt"/>
              </a:defRPr>
            </a:lvl2pPr>
            <a:lvl3pPr marL="1028700" lvl="2" indent="-257175">
              <a:spcBef>
                <a:spcPts val="0"/>
              </a:spcBef>
              <a:spcAft>
                <a:spcPts val="0"/>
              </a:spcAft>
              <a:buSzPts val="1800"/>
              <a:buChar char="■"/>
              <a:defRPr sz="1350"/>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43" name="Shape 43"/>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44" name="Shape 44"/>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45" name="Shape 45"/>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46" name="Shape 46"/>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47" name="Shape 47"/>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1789385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36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18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1800" b="1">
                <a:solidFill>
                  <a:srgbClr val="FFFFFF"/>
                </a:solidFill>
              </a:defRPr>
            </a:lvl4pPr>
            <a:lvl5pPr lvl="4" algn="ctr" rtl="0">
              <a:spcBef>
                <a:spcPts val="0"/>
              </a:spcBef>
              <a:spcAft>
                <a:spcPts val="0"/>
              </a:spcAft>
              <a:buClr>
                <a:srgbClr val="FFFFFF"/>
              </a:buClr>
              <a:buSzPts val="2400"/>
              <a:buNone/>
              <a:defRPr sz="1800" b="1">
                <a:solidFill>
                  <a:srgbClr val="FFFFFF"/>
                </a:solidFill>
              </a:defRPr>
            </a:lvl5pPr>
            <a:lvl6pPr lvl="5" algn="ctr" rtl="0">
              <a:spcBef>
                <a:spcPts val="0"/>
              </a:spcBef>
              <a:spcAft>
                <a:spcPts val="0"/>
              </a:spcAft>
              <a:buClr>
                <a:srgbClr val="FFFFFF"/>
              </a:buClr>
              <a:buSzPts val="2400"/>
              <a:buNone/>
              <a:defRPr sz="1800" b="1">
                <a:solidFill>
                  <a:srgbClr val="FFFFFF"/>
                </a:solidFill>
              </a:defRPr>
            </a:lvl6pPr>
            <a:lvl7pPr lvl="6" algn="ctr" rtl="0">
              <a:spcBef>
                <a:spcPts val="0"/>
              </a:spcBef>
              <a:spcAft>
                <a:spcPts val="0"/>
              </a:spcAft>
              <a:buClr>
                <a:srgbClr val="FFFFFF"/>
              </a:buClr>
              <a:buSzPts val="2400"/>
              <a:buNone/>
              <a:defRPr sz="1800" b="1">
                <a:solidFill>
                  <a:srgbClr val="FFFFFF"/>
                </a:solidFill>
              </a:defRPr>
            </a:lvl7pPr>
            <a:lvl8pPr lvl="7" algn="ctr" rtl="0">
              <a:spcBef>
                <a:spcPts val="0"/>
              </a:spcBef>
              <a:spcAft>
                <a:spcPts val="0"/>
              </a:spcAft>
              <a:buClr>
                <a:srgbClr val="FFFFFF"/>
              </a:buClr>
              <a:buSzPts val="2400"/>
              <a:buNone/>
              <a:defRPr sz="1800" b="1">
                <a:solidFill>
                  <a:srgbClr val="FFFFFF"/>
                </a:solidFill>
              </a:defRPr>
            </a:lvl8pPr>
            <a:lvl9pPr lvl="8" algn="ctr" rtl="0">
              <a:spcBef>
                <a:spcPts val="0"/>
              </a:spcBef>
              <a:spcAft>
                <a:spcPts val="0"/>
              </a:spcAft>
              <a:buClr>
                <a:srgbClr val="FFFFFF"/>
              </a:buClr>
              <a:buSzPts val="2400"/>
              <a:buNone/>
              <a:defRPr sz="1800" b="1">
                <a:solidFill>
                  <a:srgbClr val="FFFFFF"/>
                </a:solidFill>
              </a:defRPr>
            </a:lvl9pPr>
          </a:lstStyle>
          <a:p>
            <a:r>
              <a:rPr lang="en-US" dirty="0"/>
              <a:t>Subtitle</a:t>
            </a:r>
            <a:endParaRPr dirty="0"/>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4" y="595524"/>
            <a:ext cx="2555942" cy="798047"/>
          </a:xfrm>
          <a:prstGeom prst="rect">
            <a:avLst/>
          </a:prstGeom>
        </p:spPr>
      </p:pic>
    </p:spTree>
    <p:extLst>
      <p:ext uri="{BB962C8B-B14F-4D97-AF65-F5344CB8AC3E}">
        <p14:creationId xmlns:p14="http://schemas.microsoft.com/office/powerpoint/2010/main" val="965512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0" name="Shape 80"/>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1" name="Shape 81"/>
          <p:cNvSpPr/>
          <p:nvPr/>
        </p:nvSpPr>
        <p:spPr>
          <a:xfrm>
            <a:off x="0" y="6755100"/>
            <a:ext cx="893700" cy="102900"/>
          </a:xfrm>
          <a:prstGeom prst="rect">
            <a:avLst/>
          </a:prstGeom>
          <a:solidFill>
            <a:srgbClr val="7C9B52"/>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2" name="Shape 82"/>
          <p:cNvSpPr/>
          <p:nvPr/>
        </p:nvSpPr>
        <p:spPr>
          <a:xfrm>
            <a:off x="893710" y="6755100"/>
            <a:ext cx="64626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3" name="Shape 83"/>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82151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 id="2147483676" r:id="rId11"/>
    <p:sldLayoutId id="2147483677" r:id="rId12"/>
    <p:sldLayoutId id="214748367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hyperlink" Target="https://resources.csi.state.co.us/data-submissions/calendar/" TargetMode="External"/><Relationship Id="rId3" Type="http://schemas.openxmlformats.org/officeDocument/2006/relationships/image" Target="../media/image14.png"/><Relationship Id="rId7" Type="http://schemas.openxmlformats.org/officeDocument/2006/relationships/hyperlink" Target="https://resources.csi.state.co.us/wp-content/uploads/2025/07/Data-Submissions-Contact-Handbook-_2025-2026Final.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tmp"/><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s://docs.google.com/spreadsheets/d/1qzfnPLqbc3oNdp1Y_Q5HkbV6Jxibbnh-_cSLEbkaNE8/edit?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hyperlink" Target="https://resources.csi.state.co.us/data-submissions/december-count/"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hyperlink" Target="https://resources.csi.state.co.us/wp-content/uploads/2025/08/2025-2026_Participation_File_Layout_and_Definitions_CSIAdditions.pdf" TargetMode="External"/><Relationship Id="rId4" Type="http://schemas.openxmlformats.org/officeDocument/2006/relationships/hyperlink" Target="https://resources.csi.state.co.us/wp-content/uploads/2025/08/2025-2026_Child_File_Layout_and_Definitions_CSIAdditions.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hyperlink" Target="https://resources.csi.state.co.us/wp-content/uploads/2025/09/25-26-ParticipationFileCodingScenarios_Final.xls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s://enrich-help.frontlineeducation.com/hc/en-us" TargetMode="External"/><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content.infinitecampus.com/sis/Campus.1933/documentation/individual-education-plan-colorad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hyperlink" Target="https://resources.csi.state.co.us/wp-content/uploads/2025/09/Enrich-Child-and-Participation-Crosswalk_Final.xlsx" TargetMode="External"/><Relationship Id="rId5" Type="http://schemas.openxmlformats.org/officeDocument/2006/relationships/hyperlink" Target="https://resources.csi.state.co.us/wp-content/uploads/2025/09/Infinite-Campus-Child-and-Participation-Crosswalk_Final.xlsx" TargetMode="Externa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4.tmp"/></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hyperlink" Target="https://resources.csi.state.co.us/wp-content/uploads/2025/09/IC.Instructions_25-26_Final.docx" TargetMode="External"/><Relationship Id="rId5" Type="http://schemas.openxmlformats.org/officeDocument/2006/relationships/image" Target="../media/image36.png"/><Relationship Id="rId4" Type="http://schemas.openxmlformats.org/officeDocument/2006/relationships/hyperlink" Target="https://resources.csi.state.co.us/wp-content/uploads/2025/09/Enrich-File-Extraction-Document_Final.doc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hyperlink" Target="https://resources.csi.state.co.us/wp-content/uploads/2025/09/Record_Checker-Validations_Final-CSV.xlsx" TargetMode="External"/><Relationship Id="rId4" Type="http://schemas.openxmlformats.org/officeDocument/2006/relationships/hyperlink" Target="https://resources.csi.state.co.us/wp-content/uploads/2025/09/Record_Checker-Validations_FinalV8-Text.xls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hyperlink" Target="https://resources.csi.state.co.us/data-submissions/december-count/" TargetMode="Externa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43.tmp"/><Relationship Id="rId5" Type="http://schemas.openxmlformats.org/officeDocument/2006/relationships/image" Target="../media/image42.tmp"/><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4.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Submissions_CSI@csi.state.co.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hyperlink" Target="https://resources.csi.state.co.us/troubleshooting-errors/" TargetMode="External"/><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hyperlink" Target="https://resources.csi.state.co.us/data-submissions/calenda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25-26 December Count Collection</a:t>
            </a:r>
          </a:p>
        </p:txBody>
      </p:sp>
      <p:sp>
        <p:nvSpPr>
          <p:cNvPr id="3" name="Subtitle 2"/>
          <p:cNvSpPr>
            <a:spLocks noGrp="1"/>
          </p:cNvSpPr>
          <p:nvPr>
            <p:ph type="subTitle" idx="1"/>
          </p:nvPr>
        </p:nvSpPr>
        <p:spPr/>
        <p:txBody>
          <a:bodyPr/>
          <a:lstStyle/>
          <a:p>
            <a:r>
              <a:rPr lang="en-US" dirty="0"/>
              <a:t>General Overview</a:t>
            </a:r>
          </a:p>
          <a:p>
            <a:r>
              <a:rPr lang="en-US" sz="1200" dirty="0"/>
              <a:t>Recorded: September 2025</a:t>
            </a:r>
          </a:p>
          <a:p>
            <a:endParaRPr lang="en-US" dirty="0"/>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941" y="1063238"/>
            <a:ext cx="6967243" cy="857250"/>
          </a:xfrm>
        </p:spPr>
        <p:txBody>
          <a:bodyPr>
            <a:noAutofit/>
          </a:bodyPr>
          <a:lstStyle/>
          <a:p>
            <a:r>
              <a:rPr lang="en-US" sz="2700" dirty="0">
                <a:latin typeface="Arial" panose="020B0604020202020204" pitchFamily="34" charset="0"/>
                <a:cs typeface="Arial" panose="020B0604020202020204" pitchFamily="34" charset="0"/>
              </a:rPr>
              <a:t>Criteria for Staff Addition to the December Count Snapshot vs. HR Snapshot</a:t>
            </a:r>
          </a:p>
        </p:txBody>
      </p:sp>
      <p:sp>
        <p:nvSpPr>
          <p:cNvPr id="6" name="TextBox 5"/>
          <p:cNvSpPr txBox="1"/>
          <p:nvPr/>
        </p:nvSpPr>
        <p:spPr>
          <a:xfrm>
            <a:off x="451184" y="1920487"/>
            <a:ext cx="2058221" cy="300082"/>
          </a:xfrm>
          <a:prstGeom prst="rect">
            <a:avLst/>
          </a:prstGeom>
          <a:noFill/>
        </p:spPr>
        <p:txBody>
          <a:bodyPr wrap="square" rtlCol="0">
            <a:spAutoFit/>
          </a:bodyPr>
          <a:lstStyle/>
          <a:p>
            <a:r>
              <a:rPr lang="en-US" sz="1350" b="1" dirty="0">
                <a:latin typeface="Arial" panose="020B0604020202020204" pitchFamily="34" charset="0"/>
                <a:cs typeface="Arial" panose="020B0604020202020204" pitchFamily="34" charset="0"/>
              </a:rPr>
              <a:t>Human Resources</a:t>
            </a:r>
          </a:p>
        </p:txBody>
      </p:sp>
      <p:sp>
        <p:nvSpPr>
          <p:cNvPr id="3" name="Text Placeholder 2"/>
          <p:cNvSpPr>
            <a:spLocks noGrp="1"/>
          </p:cNvSpPr>
          <p:nvPr>
            <p:ph type="body" idx="1"/>
          </p:nvPr>
        </p:nvSpPr>
        <p:spPr>
          <a:xfrm>
            <a:off x="451185" y="2189883"/>
            <a:ext cx="3904247" cy="3655003"/>
          </a:xfrm>
          <a:ln>
            <a:solidFill>
              <a:schemeClr val="tx1"/>
            </a:solidFill>
          </a:ln>
        </p:spPr>
        <p:txBody>
          <a:bodyPr/>
          <a:lstStyle/>
          <a:p>
            <a:pPr marL="85725" indent="0">
              <a:buNone/>
            </a:pPr>
            <a:r>
              <a:rPr lang="en-US" sz="1500" dirty="0">
                <a:solidFill>
                  <a:schemeClr val="tx1"/>
                </a:solidFill>
                <a:latin typeface="Arial" panose="020B0604020202020204" pitchFamily="34" charset="0"/>
                <a:cs typeface="Arial" panose="020B0604020202020204" pitchFamily="34" charset="0"/>
              </a:rPr>
              <a:t>Files must be Level 1 Error Free</a:t>
            </a:r>
          </a:p>
          <a:p>
            <a:pPr marL="85725" indent="0">
              <a:buNone/>
            </a:pPr>
            <a:r>
              <a:rPr lang="en-US" sz="1350" dirty="0">
                <a:solidFill>
                  <a:schemeClr val="tx1"/>
                </a:solidFill>
                <a:latin typeface="Arial" panose="020B0604020202020204" pitchFamily="34" charset="0"/>
                <a:cs typeface="Arial" panose="020B0604020202020204" pitchFamily="34" charset="0"/>
              </a:rPr>
              <a:t>Special Education Flag = 0 (Non-SPED)</a:t>
            </a:r>
          </a:p>
          <a:p>
            <a:pPr marL="85725" indent="0">
              <a:buNone/>
            </a:pPr>
            <a:r>
              <a:rPr lang="en-US" sz="1350" dirty="0">
                <a:solidFill>
                  <a:schemeClr val="tx1"/>
                </a:solidFill>
                <a:latin typeface="Arial" panose="020B0604020202020204" pitchFamily="34" charset="0"/>
                <a:cs typeface="Arial" panose="020B0604020202020204" pitchFamily="34" charset="0"/>
              </a:rPr>
              <a:t>Start date is December 1st or prior to that date</a:t>
            </a:r>
          </a:p>
          <a:p>
            <a:pPr marL="85725" indent="0">
              <a:buNone/>
            </a:pPr>
            <a:r>
              <a:rPr lang="en-US" sz="1350" dirty="0">
                <a:solidFill>
                  <a:schemeClr val="tx1"/>
                </a:solidFill>
                <a:latin typeface="Arial" panose="020B0604020202020204" pitchFamily="34" charset="0"/>
                <a:cs typeface="Arial" panose="020B0604020202020204" pitchFamily="34" charset="0"/>
              </a:rPr>
              <a:t>End Date is either blank or post 12/01 of the reporting school year</a:t>
            </a:r>
          </a:p>
          <a:p>
            <a:pPr marL="85725" indent="0">
              <a:buNone/>
            </a:pPr>
            <a:r>
              <a:rPr lang="en-US" sz="1350" dirty="0">
                <a:solidFill>
                  <a:schemeClr val="tx1"/>
                </a:solidFill>
                <a:latin typeface="Arial" panose="020B0604020202020204" pitchFamily="34" charset="0"/>
                <a:cs typeface="Arial" panose="020B0604020202020204" pitchFamily="34" charset="0"/>
              </a:rPr>
              <a:t>Job class codes are not equal to 632 (Temporary/Part-time Worker As Needed) or 634 (Student Worker)</a:t>
            </a:r>
          </a:p>
          <a:p>
            <a:pPr marL="85725" indent="0">
              <a:buNone/>
            </a:pPr>
            <a:r>
              <a:rPr lang="en-US" sz="1350" dirty="0">
                <a:solidFill>
                  <a:schemeClr val="tx1"/>
                </a:solidFill>
                <a:latin typeface="Arial" panose="020B0604020202020204" pitchFamily="34" charset="0"/>
                <a:cs typeface="Arial" panose="020B0604020202020204" pitchFamily="34" charset="0"/>
              </a:rPr>
              <a:t>Employment Status Code = 11, 12, 13, 23, 25 or 26</a:t>
            </a:r>
          </a:p>
          <a:p>
            <a:pPr marL="85725" indent="0">
              <a:buNone/>
            </a:pPr>
            <a:r>
              <a:rPr lang="en-US" sz="1350" dirty="0">
                <a:solidFill>
                  <a:schemeClr val="tx1"/>
                </a:solidFill>
                <a:latin typeface="Arial" panose="020B0604020202020204" pitchFamily="34" charset="0"/>
                <a:cs typeface="Arial" panose="020B0604020202020204" pitchFamily="34" charset="0"/>
              </a:rPr>
              <a:t>EDID is reported in both Staff Profile and Staff Assignment Association files for reporting district.</a:t>
            </a:r>
          </a:p>
          <a:p>
            <a:pPr>
              <a:buFont typeface="Arial" panose="020B0604020202020204" pitchFamily="34" charset="0"/>
              <a:buChar char="•"/>
            </a:pPr>
            <a:endParaRPr lang="en-US" sz="1500" dirty="0"/>
          </a:p>
        </p:txBody>
      </p:sp>
      <p:sp>
        <p:nvSpPr>
          <p:cNvPr id="7" name="TextBox 6"/>
          <p:cNvSpPr txBox="1"/>
          <p:nvPr/>
        </p:nvSpPr>
        <p:spPr>
          <a:xfrm>
            <a:off x="4830679" y="1920487"/>
            <a:ext cx="2058221" cy="300082"/>
          </a:xfrm>
          <a:prstGeom prst="rect">
            <a:avLst/>
          </a:prstGeom>
          <a:noFill/>
        </p:spPr>
        <p:txBody>
          <a:bodyPr wrap="square" rtlCol="0">
            <a:spAutoFit/>
          </a:bodyPr>
          <a:lstStyle/>
          <a:p>
            <a:r>
              <a:rPr lang="en-US" sz="1350" b="1" dirty="0">
                <a:latin typeface="Arial" panose="020B0604020202020204" pitchFamily="34" charset="0"/>
                <a:cs typeface="Arial" panose="020B0604020202020204" pitchFamily="34" charset="0"/>
              </a:rPr>
              <a:t>December Count</a:t>
            </a:r>
          </a:p>
        </p:txBody>
      </p:sp>
      <p:sp>
        <p:nvSpPr>
          <p:cNvPr id="4" name="Text Placeholder 3"/>
          <p:cNvSpPr>
            <a:spLocks noGrp="1"/>
          </p:cNvSpPr>
          <p:nvPr>
            <p:ph type="body" idx="2"/>
          </p:nvPr>
        </p:nvSpPr>
        <p:spPr>
          <a:xfrm>
            <a:off x="4830679" y="2189882"/>
            <a:ext cx="3910262" cy="3655004"/>
          </a:xfrm>
          <a:ln>
            <a:solidFill>
              <a:schemeClr val="tx1"/>
            </a:solidFill>
          </a:ln>
        </p:spPr>
        <p:txBody>
          <a:bodyPr/>
          <a:lstStyle/>
          <a:p>
            <a:pPr marL="85725" indent="0">
              <a:buNone/>
            </a:pPr>
            <a:r>
              <a:rPr lang="en-US" sz="1500" dirty="0">
                <a:solidFill>
                  <a:schemeClr val="tx1"/>
                </a:solidFill>
                <a:latin typeface="Arial" panose="020B0604020202020204" pitchFamily="34" charset="0"/>
                <a:cs typeface="Arial" panose="020B0604020202020204" pitchFamily="34" charset="0"/>
              </a:rPr>
              <a:t>Files must be Level 1 Error Free</a:t>
            </a:r>
          </a:p>
          <a:p>
            <a:pPr marL="85725" indent="0">
              <a:buNone/>
            </a:pPr>
            <a:r>
              <a:rPr lang="en-US" sz="1350" dirty="0">
                <a:solidFill>
                  <a:schemeClr val="tx1"/>
                </a:solidFill>
                <a:latin typeface="Arial" panose="020B0604020202020204" pitchFamily="34" charset="0"/>
                <a:cs typeface="Arial" panose="020B0604020202020204" pitchFamily="34" charset="0"/>
              </a:rPr>
              <a:t>Special Education Flag = 1 (SPED)</a:t>
            </a:r>
          </a:p>
          <a:p>
            <a:pPr marL="85725" indent="0">
              <a:buNone/>
            </a:pPr>
            <a:r>
              <a:rPr lang="en-US" sz="1350" dirty="0">
                <a:solidFill>
                  <a:schemeClr val="tx1"/>
                </a:solidFill>
                <a:latin typeface="Arial" panose="020B0604020202020204" pitchFamily="34" charset="0"/>
                <a:cs typeface="Arial" panose="020B0604020202020204" pitchFamily="34" charset="0"/>
              </a:rPr>
              <a:t>Start date is December 1st or prior to that date</a:t>
            </a:r>
          </a:p>
          <a:p>
            <a:pPr marL="85725" indent="0">
              <a:buNone/>
            </a:pPr>
            <a:r>
              <a:rPr lang="en-US" sz="1350" dirty="0">
                <a:solidFill>
                  <a:schemeClr val="tx1"/>
                </a:solidFill>
                <a:latin typeface="Arial" panose="020B0604020202020204" pitchFamily="34" charset="0"/>
                <a:cs typeface="Arial" panose="020B0604020202020204" pitchFamily="34" charset="0"/>
              </a:rPr>
              <a:t>End Date is either blank or post 12/01 of the reporting school year</a:t>
            </a:r>
          </a:p>
          <a:p>
            <a:pPr marL="85725" indent="0">
              <a:buNone/>
            </a:pPr>
            <a:r>
              <a:rPr lang="en-US" sz="1350" dirty="0">
                <a:solidFill>
                  <a:schemeClr val="tx1"/>
                </a:solidFill>
                <a:latin typeface="Arial" panose="020B0604020202020204" pitchFamily="34" charset="0"/>
                <a:cs typeface="Arial" panose="020B0604020202020204" pitchFamily="34" charset="0"/>
              </a:rPr>
              <a:t>EDID is reported in both Staff Profile (Profile and educational background) and Staff Assignment Association files for reporting district.</a:t>
            </a:r>
          </a:p>
          <a:p>
            <a:pPr marL="85725" indent="0">
              <a:buNone/>
            </a:pPr>
            <a:r>
              <a:rPr lang="en-US" sz="1350" dirty="0">
                <a:solidFill>
                  <a:schemeClr val="tx1"/>
                </a:solidFill>
                <a:latin typeface="Arial" panose="020B0604020202020204" pitchFamily="34" charset="0"/>
                <a:cs typeface="Arial" panose="020B0604020202020204" pitchFamily="34" charset="0"/>
              </a:rPr>
              <a:t>Employment Status Codes will be included: 11, 12, 13, 23, 25 or 26.</a:t>
            </a:r>
          </a:p>
          <a:p>
            <a:pPr marL="85725" indent="0">
              <a:buNone/>
            </a:pPr>
            <a:r>
              <a:rPr lang="en-US" sz="1350" dirty="0">
                <a:solidFill>
                  <a:schemeClr val="tx1"/>
                </a:solidFill>
                <a:latin typeface="Arial" panose="020B0604020202020204" pitchFamily="34" charset="0"/>
                <a:cs typeface="Arial" panose="020B0604020202020204" pitchFamily="34" charset="0"/>
              </a:rPr>
              <a:t>Administrative Unit code cannot zero-filled in either staff profile or staff assignment files</a:t>
            </a:r>
          </a:p>
          <a:p>
            <a:pPr marL="85725" indent="0">
              <a:buNone/>
            </a:pPr>
            <a:endParaRPr lang="en-US" sz="1500" dirty="0"/>
          </a:p>
        </p:txBody>
      </p:sp>
      <p:pic>
        <p:nvPicPr>
          <p:cNvPr id="8"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42" y="1063238"/>
            <a:ext cx="874472" cy="8572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C183D7F6-B498-43B3-948B-1728B52AA6E4}">
                <adec:decorative xmlns:adec="http://schemas.microsoft.com/office/drawing/2017/decorative" val="1"/>
              </a:ext>
            </a:extLst>
          </p:cNvPr>
          <p:cNvSpPr>
            <a:spLocks noGrp="1"/>
          </p:cNvSpPr>
          <p:nvPr>
            <p:ph type="sldNum" idx="12"/>
          </p:nvPr>
        </p:nvSpPr>
        <p:spPr>
          <a:xfrm>
            <a:off x="8339898" y="6193355"/>
            <a:ext cx="548700" cy="417900"/>
          </a:xfrm>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3387658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70811" y="1063238"/>
            <a:ext cx="6353246" cy="808717"/>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Difference Between December Count and SPED EOY</a:t>
            </a:r>
            <a:endParaRPr sz="300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78330198"/>
              </p:ext>
            </p:extLst>
          </p:nvPr>
        </p:nvGraphicFramePr>
        <p:xfrm>
          <a:off x="2880987" y="1871955"/>
          <a:ext cx="5640898" cy="4328160"/>
        </p:xfrm>
        <a:graphic>
          <a:graphicData uri="http://schemas.openxmlformats.org/drawingml/2006/table">
            <a:tbl>
              <a:tblPr firstRow="1" bandRow="1">
                <a:tableStyleId>{5C22544A-7EE6-4342-B048-85BDC9FD1C3A}</a:tableStyleId>
              </a:tblPr>
              <a:tblGrid>
                <a:gridCol w="5640898">
                  <a:extLst>
                    <a:ext uri="{9D8B030D-6E8A-4147-A177-3AD203B41FA5}">
                      <a16:colId xmlns:a16="http://schemas.microsoft.com/office/drawing/2014/main" val="20000"/>
                    </a:ext>
                  </a:extLst>
                </a:gridCol>
              </a:tblGrid>
              <a:tr h="3425762">
                <a:tc>
                  <a:txBody>
                    <a:bodyPr/>
                    <a:lstStyle/>
                    <a:p>
                      <a:r>
                        <a:rPr lang="en-US" sz="1500" b="1" dirty="0">
                          <a:solidFill>
                            <a:schemeClr val="tx1"/>
                          </a:solidFill>
                          <a:latin typeface="Arial" panose="020B0604020202020204" pitchFamily="34" charset="0"/>
                          <a:cs typeface="Arial" panose="020B0604020202020204" pitchFamily="34" charset="0"/>
                        </a:rPr>
                        <a:t>December Count</a:t>
                      </a:r>
                      <a:endParaRPr lang="en-US" sz="1500" dirty="0">
                        <a:solidFill>
                          <a:schemeClr val="tx1"/>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This collection is an annual count of eligible Special Education students as of December 1</a:t>
                      </a:r>
                      <a:r>
                        <a:rPr lang="en-US" sz="1500" baseline="30000" dirty="0">
                          <a:solidFill>
                            <a:schemeClr val="tx1"/>
                          </a:solidFill>
                          <a:latin typeface="Arial" panose="020B0604020202020204" pitchFamily="34" charset="0"/>
                          <a:cs typeface="Arial" panose="020B0604020202020204" pitchFamily="34" charset="0"/>
                        </a:rPr>
                        <a:t>st</a:t>
                      </a:r>
                      <a:r>
                        <a:rPr lang="en-US" sz="1500" dirty="0">
                          <a:solidFill>
                            <a:schemeClr val="tx1"/>
                          </a:solidFill>
                          <a:latin typeface="Arial" panose="020B0604020202020204" pitchFamily="34" charset="0"/>
                          <a:cs typeface="Arial" panose="020B0604020202020204" pitchFamily="34" charset="0"/>
                        </a:rPr>
                        <a:t> used for funding purposes that provide specialized student services.</a:t>
                      </a:r>
                    </a:p>
                    <a:p>
                      <a:pPr lvl="1">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Includes Special Education Staff data employed as of December 1</a:t>
                      </a:r>
                      <a:r>
                        <a:rPr lang="en-US" sz="1500" baseline="30000" dirty="0">
                          <a:solidFill>
                            <a:schemeClr val="tx1"/>
                          </a:solidFill>
                          <a:latin typeface="Arial" panose="020B0604020202020204" pitchFamily="34" charset="0"/>
                          <a:cs typeface="Arial" panose="020B0604020202020204" pitchFamily="34" charset="0"/>
                        </a:rPr>
                        <a:t>st</a:t>
                      </a:r>
                      <a:r>
                        <a:rPr lang="en-US" sz="1500" dirty="0">
                          <a:solidFill>
                            <a:schemeClr val="tx1"/>
                          </a:solidFill>
                          <a:latin typeface="Arial" panose="020B0604020202020204" pitchFamily="34" charset="0"/>
                          <a:cs typeface="Arial" panose="020B0604020202020204" pitchFamily="34" charset="0"/>
                        </a:rPr>
                        <a:t>.</a:t>
                      </a:r>
                    </a:p>
                    <a:p>
                      <a:pPr lvl="1">
                        <a:buFont typeface="Arial" panose="020B0604020202020204" pitchFamily="34" charset="0"/>
                        <a:buChar char="•"/>
                      </a:pPr>
                      <a:endParaRPr lang="en-US" sz="1500" dirty="0">
                        <a:solidFill>
                          <a:schemeClr val="tx1"/>
                        </a:solidFill>
                        <a:latin typeface="Arial" panose="020B0604020202020204" pitchFamily="34" charset="0"/>
                        <a:cs typeface="Arial" panose="020B0604020202020204" pitchFamily="34" charset="0"/>
                      </a:endParaRPr>
                    </a:p>
                    <a:p>
                      <a:pPr marL="0">
                        <a:buNone/>
                      </a:pPr>
                      <a:r>
                        <a:rPr lang="en-US" sz="1500" dirty="0">
                          <a:solidFill>
                            <a:schemeClr val="tx1"/>
                          </a:solidFill>
                          <a:latin typeface="Arial" panose="020B0604020202020204" pitchFamily="34" charset="0"/>
                          <a:cs typeface="Arial" panose="020B0604020202020204" pitchFamily="34" charset="0"/>
                        </a:rPr>
                        <a:t> </a:t>
                      </a:r>
                      <a:r>
                        <a:rPr lang="en-US" sz="1500" b="1" dirty="0">
                          <a:solidFill>
                            <a:schemeClr val="tx1"/>
                          </a:solidFill>
                          <a:latin typeface="Arial" panose="020B0604020202020204" pitchFamily="34" charset="0"/>
                          <a:cs typeface="Arial" panose="020B0604020202020204" pitchFamily="34" charset="0"/>
                        </a:rPr>
                        <a:t>SPED End of Year</a:t>
                      </a:r>
                      <a:endParaRPr lang="en-US" sz="1500" dirty="0">
                        <a:solidFill>
                          <a:schemeClr val="tx1"/>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Collects data on students who were referred, evaluated, or received Special Education services throughout the yes</a:t>
                      </a:r>
                    </a:p>
                    <a:p>
                      <a:pPr lvl="1">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Information on exits from Special Education, Part C evaluations and services received.</a:t>
                      </a:r>
                    </a:p>
                    <a:p>
                      <a:pPr lvl="1">
                        <a:buFont typeface="Arial" panose="020B0604020202020204" pitchFamily="34" charset="0"/>
                        <a:buChar char="•"/>
                      </a:pPr>
                      <a:endParaRPr lang="en-US" sz="1500" b="1" dirty="0">
                        <a:solidFill>
                          <a:schemeClr val="tx1"/>
                        </a:solidFill>
                        <a:latin typeface="Arial" panose="020B0604020202020204" pitchFamily="34" charset="0"/>
                        <a:cs typeface="Arial" panose="020B0604020202020204" pitchFamily="34" charset="0"/>
                      </a:endParaRPr>
                    </a:p>
                    <a:p>
                      <a:pPr marL="0" indent="0">
                        <a:buNone/>
                      </a:pPr>
                      <a:r>
                        <a:rPr lang="en-US" sz="1500" b="1" dirty="0">
                          <a:solidFill>
                            <a:schemeClr val="tx1"/>
                          </a:solidFill>
                          <a:latin typeface="Arial" panose="020B0604020202020204" pitchFamily="34" charset="0"/>
                          <a:cs typeface="Arial" panose="020B0604020202020204" pitchFamily="34" charset="0"/>
                        </a:rPr>
                        <a:t> Although the files collected are the same, the DC and SPED EOY look at very different information</a:t>
                      </a:r>
                    </a:p>
                    <a:p>
                      <a:pPr marL="0" indent="0">
                        <a:buFont typeface="Arial" panose="020B0604020202020204" pitchFamily="34" charset="0"/>
                        <a:buNone/>
                      </a:pPr>
                      <a:endParaRPr lang="en-US" sz="1000" dirty="0">
                        <a:solidFill>
                          <a:srgbClr val="677480"/>
                        </a:solidFill>
                      </a:endParaRPr>
                    </a:p>
                  </a:txBody>
                  <a:tcPr marL="68580" marR="68580" marT="34290" marB="34290">
                    <a:noFill/>
                  </a:tcPr>
                </a:tc>
                <a:extLst>
                  <a:ext uri="{0D108BD9-81ED-4DB2-BD59-A6C34878D82A}">
                    <a16:rowId xmlns:a16="http://schemas.microsoft.com/office/drawing/2014/main" val="10000"/>
                  </a:ext>
                </a:extLst>
              </a:tr>
              <a:tr h="207405">
                <a:tc>
                  <a:txBody>
                    <a:bodyPr/>
                    <a:lstStyle/>
                    <a:p>
                      <a:pPr marL="0" indent="0">
                        <a:buFont typeface="Arial" panose="020B0604020202020204" pitchFamily="34" charset="0"/>
                        <a:buNone/>
                      </a:pPr>
                      <a:endParaRPr lang="en-US" sz="1000" dirty="0">
                        <a:solidFill>
                          <a:srgbClr val="677480"/>
                        </a:solidFill>
                      </a:endParaRPr>
                    </a:p>
                  </a:txBody>
                  <a:tcPr marL="68580" marR="68580" marT="34290" marB="34290">
                    <a:noFill/>
                  </a:tcPr>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B2E52480-78F4-4DD8-B6A8-808B51A38E51}"/>
              </a:ext>
              <a:ext uri="{C183D7F6-B498-43B3-948B-1728B52AA6E4}">
                <adec:decorative xmlns:adec="http://schemas.microsoft.com/office/drawing/2017/decorative" val="1"/>
              </a:ext>
            </a:extLst>
          </p:cNvPr>
          <p:cNvSpPr txBox="1"/>
          <p:nvPr/>
        </p:nvSpPr>
        <p:spPr>
          <a:xfrm>
            <a:off x="790367" y="4471569"/>
            <a:ext cx="2486724" cy="169277"/>
          </a:xfrm>
          <a:prstGeom prst="rect">
            <a:avLst/>
          </a:prstGeom>
          <a:noFill/>
        </p:spPr>
        <p:txBody>
          <a:bodyPr wrap="square" rtlCol="0">
            <a:spAutoFit/>
          </a:bodyPr>
          <a:lstStyle/>
          <a:p>
            <a:r>
              <a:rPr lang="en-US" sz="500" dirty="0"/>
              <a:t>courtesy of clipartkey.com</a:t>
            </a:r>
          </a:p>
        </p:txBody>
      </p:sp>
      <p:pic>
        <p:nvPicPr>
          <p:cNvPr id="6" name="Picture 5">
            <a:extLst>
              <a:ext uri="{FF2B5EF4-FFF2-40B4-BE49-F238E27FC236}">
                <a16:creationId xmlns:a16="http://schemas.microsoft.com/office/drawing/2014/main" id="{8A6D743E-B4B9-4E6F-9DE5-6AFF725F51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3" y="2384736"/>
            <a:ext cx="2798404" cy="2088528"/>
          </a:xfrm>
          <a:prstGeom prst="rect">
            <a:avLst/>
          </a:prstGeom>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316122" y="6142848"/>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11</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218067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151665" cy="1159875"/>
          </a:xfrm>
          <a:prstGeom prst="rect">
            <a:avLst/>
          </a:prstGeom>
        </p:spPr>
        <p:txBody>
          <a:bodyPr spcFirstLastPara="1" vert="horz" wrap="square" lIns="68569" tIns="68569" rIns="68569" bIns="68569" rtlCol="0" anchor="b" anchorCtr="0">
            <a:noAutofit/>
          </a:bodyPr>
          <a:lstStyle/>
          <a:p>
            <a:r>
              <a:rPr lang="en" dirty="0">
                <a:latin typeface="Arial" panose="020B0604020202020204" pitchFamily="34" charset="0"/>
                <a:cs typeface="Arial" panose="020B0604020202020204" pitchFamily="34" charset="0"/>
              </a:rPr>
              <a:t>December Count Collection Process</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fld id="{00000000-1234-1234-1234-123412341234}" type="slidenum">
              <a:rPr lang="en">
                <a:solidFill>
                  <a:schemeClr val="bg1">
                    <a:lumMod val="65000"/>
                  </a:schemeClr>
                </a:solidFill>
              </a:rPr>
              <a:pPr/>
              <a:t>12</a:t>
            </a:fld>
            <a:endParaRPr dirty="0">
              <a:solidFill>
                <a:schemeClr val="bg1">
                  <a:lumMod val="65000"/>
                </a:schemeClr>
              </a:solidFill>
            </a:endParaRPr>
          </a:p>
        </p:txBody>
      </p:sp>
    </p:spTree>
    <p:extLst>
      <p:ext uri="{BB962C8B-B14F-4D97-AF65-F5344CB8AC3E}">
        <p14:creationId xmlns:p14="http://schemas.microsoft.com/office/powerpoint/2010/main" val="2774998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328286" y="1063238"/>
            <a:ext cx="5688531" cy="857250"/>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DC Data Collection in 5 Steps</a:t>
            </a:r>
            <a:endParaRPr dirty="0">
              <a:solidFill>
                <a:schemeClr val="tx1"/>
              </a:solidFill>
              <a:latin typeface="Arial" panose="020B0604020202020204" pitchFamily="34" charset="0"/>
              <a:cs typeface="Arial" panose="020B0604020202020204" pitchFamily="34" charset="0"/>
            </a:endParaRPr>
          </a:p>
        </p:txBody>
      </p:sp>
      <p:pic>
        <p:nvPicPr>
          <p:cNvPr id="5" name="Picture 4" descr="5 steps of the submissions process."/>
          <p:cNvPicPr/>
          <p:nvPr/>
        </p:nvPicPr>
        <p:blipFill>
          <a:blip r:embed="rId3">
            <a:extLst>
              <a:ext uri="{28A0092B-C50C-407E-A947-70E740481C1C}">
                <a14:useLocalDpi xmlns:a14="http://schemas.microsoft.com/office/drawing/2010/main" val="0"/>
              </a:ext>
            </a:extLst>
          </a:blip>
          <a:stretch>
            <a:fillRect/>
          </a:stretch>
        </p:blipFill>
        <p:spPr>
          <a:xfrm>
            <a:off x="585166" y="2258929"/>
            <a:ext cx="7303169" cy="2753624"/>
          </a:xfrm>
          <a:prstGeom prst="rect">
            <a:avLst/>
          </a:prstGeom>
          <a:ln>
            <a:noFill/>
          </a:ln>
          <a:effectLst/>
        </p:spPr>
      </p:pic>
      <p:sp>
        <p:nvSpPr>
          <p:cNvPr id="3" name="Rectangle 2"/>
          <p:cNvSpPr/>
          <p:nvPr/>
        </p:nvSpPr>
        <p:spPr>
          <a:xfrm>
            <a:off x="1813275" y="5166112"/>
            <a:ext cx="3946850" cy="300082"/>
          </a:xfrm>
          <a:prstGeom prst="rect">
            <a:avLst/>
          </a:prstGeom>
        </p:spPr>
        <p:txBody>
          <a:bodyPr wrap="none">
            <a:spAutoFit/>
          </a:bodyPr>
          <a:lstStyle/>
          <a:p>
            <a:r>
              <a:rPr lang="en-US" sz="1350" i="1" dirty="0">
                <a:solidFill>
                  <a:srgbClr val="006EC0"/>
                </a:solidFill>
                <a:latin typeface="Calibri" panose="020F0502020204030204" pitchFamily="34" charset="0"/>
              </a:rPr>
              <a:t>Repeat steps 2-4 until data is complete and accurate! </a:t>
            </a:r>
            <a:endParaRPr lang="en-US" sz="1350" dirty="0"/>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196767" y="6082559"/>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13</a:t>
            </a:fld>
            <a:endParaRPr dirty="0">
              <a:solidFill>
                <a:schemeClr val="bg1">
                  <a:lumMod val="65000"/>
                </a:schemeClr>
              </a:solidFill>
            </a:endParaRPr>
          </a:p>
        </p:txBody>
      </p:sp>
    </p:spTree>
    <p:extLst>
      <p:ext uri="{BB962C8B-B14F-4D97-AF65-F5344CB8AC3E}">
        <p14:creationId xmlns:p14="http://schemas.microsoft.com/office/powerpoint/2010/main" val="1155365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1: Collection Prep Resources</a:t>
            </a:r>
            <a:endParaRPr dirty="0">
              <a:solidFill>
                <a:schemeClr val="tx1"/>
              </a:solidFill>
              <a:latin typeface="Arial" panose="020B0604020202020204" pitchFamily="34" charset="0"/>
              <a:cs typeface="Arial" panose="020B0604020202020204" pitchFamily="34" charset="0"/>
            </a:endParaRPr>
          </a:p>
        </p:txBody>
      </p:sp>
      <p:pic>
        <p:nvPicPr>
          <p:cNvPr id="16" name="Picture 15" descr="Main data submissions library page.">
            <a:extLst>
              <a:ext uri="{FF2B5EF4-FFF2-40B4-BE49-F238E27FC236}">
                <a16:creationId xmlns:a16="http://schemas.microsoft.com/office/drawing/2014/main" id="{B17BC4D0-B180-C310-A9E3-83A58743A8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97812" y="1642005"/>
            <a:ext cx="4917056" cy="1894735"/>
          </a:xfrm>
          <a:prstGeom prst="rect">
            <a:avLst/>
          </a:prstGeom>
          <a:ln>
            <a:solidFill>
              <a:schemeClr val="tx1"/>
            </a:solidFill>
          </a:ln>
        </p:spPr>
      </p:pic>
      <p:pic>
        <p:nvPicPr>
          <p:cNvPr id="3" name="Picture 2" descr="Screenshot of the Data Submissions Handbook">
            <a:extLst>
              <a:ext uri="{FF2B5EF4-FFF2-40B4-BE49-F238E27FC236}">
                <a16:creationId xmlns:a16="http://schemas.microsoft.com/office/drawing/2014/main" id="{12153477-A969-4433-B2AB-9DF3097379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40346" y="3692770"/>
            <a:ext cx="2018424" cy="2211972"/>
          </a:xfrm>
          <a:prstGeom prst="rect">
            <a:avLst/>
          </a:prstGeom>
          <a:ln>
            <a:solidFill>
              <a:schemeClr val="tx1"/>
            </a:solidFill>
          </a:ln>
        </p:spPr>
      </p:pic>
      <p:pic>
        <p:nvPicPr>
          <p:cNvPr id="7" name="Picture 6" descr="Screenshot of the Data Submissions Calendar.">
            <a:extLst>
              <a:ext uri="{FF2B5EF4-FFF2-40B4-BE49-F238E27FC236}">
                <a16:creationId xmlns:a16="http://schemas.microsoft.com/office/drawing/2014/main" id="{DBAFE18D-740A-4E84-BE94-6DC1314128F7}"/>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011198" y="3699319"/>
            <a:ext cx="1977691" cy="2216029"/>
          </a:xfrm>
          <a:prstGeom prst="rect">
            <a:avLst/>
          </a:prstGeom>
          <a:ln>
            <a:solidFill>
              <a:schemeClr val="tx1"/>
            </a:solidFill>
          </a:ln>
        </p:spPr>
      </p:pic>
      <p:pic>
        <p:nvPicPr>
          <p:cNvPr id="10" name="Picture 9" descr="Troubleshooting Errors spreadsheet">
            <a:extLst>
              <a:ext uri="{FF2B5EF4-FFF2-40B4-BE49-F238E27FC236}">
                <a16:creationId xmlns:a16="http://schemas.microsoft.com/office/drawing/2014/main" id="{5084D03B-1B97-44AA-A834-692BD7EC40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5204" y="3699319"/>
            <a:ext cx="3140146" cy="2216030"/>
          </a:xfrm>
          <a:prstGeom prst="rect">
            <a:avLst/>
          </a:prstGeom>
          <a:ln>
            <a:solidFill>
              <a:schemeClr val="tx1"/>
            </a:solidFill>
          </a:ln>
        </p:spPr>
      </p:pic>
      <p:sp>
        <p:nvSpPr>
          <p:cNvPr id="11" name="TextBox 10">
            <a:extLst>
              <a:ext uri="{FF2B5EF4-FFF2-40B4-BE49-F238E27FC236}">
                <a16:creationId xmlns:a16="http://schemas.microsoft.com/office/drawing/2014/main" id="{1CD89A0F-4FD2-43E4-8C15-F5632243B919}"/>
              </a:ext>
            </a:extLst>
          </p:cNvPr>
          <p:cNvSpPr txBox="1"/>
          <p:nvPr/>
        </p:nvSpPr>
        <p:spPr>
          <a:xfrm>
            <a:off x="417115" y="6067321"/>
            <a:ext cx="781248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hlinkClick r:id="rId7"/>
              </a:rPr>
              <a:t>Data Submissions Handbook</a:t>
            </a:r>
            <a:r>
              <a:rPr lang="en-US"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hlinkClick r:id="rId8"/>
              </a:rPr>
              <a:t>Data Submissions Calendar</a:t>
            </a:r>
            <a:r>
              <a:rPr lang="en-US"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hlinkClick r:id="rId9"/>
              </a:rPr>
              <a:t>Troubleshooting Errors Spreadsheet</a:t>
            </a:r>
            <a:r>
              <a:rPr lang="en-US" sz="1000" dirty="0">
                <a:latin typeface="Arial" panose="020B0604020202020204" pitchFamily="34" charset="0"/>
                <a:cs typeface="Arial" panose="020B0604020202020204" pitchFamily="34" charset="0"/>
              </a:rPr>
              <a:t>	</a:t>
            </a:r>
          </a:p>
        </p:txBody>
      </p:sp>
      <p:sp>
        <p:nvSpPr>
          <p:cNvPr id="14" name="Shape 126">
            <a:extLst>
              <a:ext uri="{FF2B5EF4-FFF2-40B4-BE49-F238E27FC236}">
                <a16:creationId xmlns:a16="http://schemas.microsoft.com/office/drawing/2014/main" id="{49FAE97F-8AD5-4F85-93B7-B8C4B93DC6A0}"/>
              </a:ext>
              <a:ext uri="{C183D7F6-B498-43B3-948B-1728B52AA6E4}">
                <adec:decorative xmlns:adec="http://schemas.microsoft.com/office/drawing/2017/decorative" val="1"/>
              </a:ext>
            </a:extLst>
          </p:cNvPr>
          <p:cNvSpPr txBox="1">
            <a:spLocks/>
          </p:cNvSpPr>
          <p:nvPr/>
        </p:nvSpPr>
        <p:spPr>
          <a:xfrm>
            <a:off x="8309769" y="6071379"/>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600" smtClean="0">
                <a:solidFill>
                  <a:schemeClr val="bg1">
                    <a:lumMod val="65000"/>
                  </a:schemeClr>
                </a:solidFill>
              </a:rPr>
              <a:pPr/>
              <a:t>14</a:t>
            </a:fld>
            <a:endParaRPr lang="en" sz="1600" dirty="0">
              <a:solidFill>
                <a:schemeClr val="bg1">
                  <a:lumMod val="65000"/>
                </a:schemeClr>
              </a:solidFill>
            </a:endParaRPr>
          </a:p>
        </p:txBody>
      </p:sp>
    </p:spTree>
    <p:extLst>
      <p:ext uri="{BB962C8B-B14F-4D97-AF65-F5344CB8AC3E}">
        <p14:creationId xmlns:p14="http://schemas.microsoft.com/office/powerpoint/2010/main" val="359310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26922" y="733855"/>
            <a:ext cx="5690156" cy="517912"/>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Step 1: Collection Prep Trainings</a:t>
            </a:r>
            <a:endParaRPr sz="3000" dirty="0">
              <a:solidFill>
                <a:srgbClr val="FF0000"/>
              </a:solidFill>
            </a:endParaRPr>
          </a:p>
        </p:txBody>
      </p:sp>
      <p:pic>
        <p:nvPicPr>
          <p:cNvPr id="3" name="Picture 2" descr="Image of the Training options located on the CSI website.">
            <a:extLst>
              <a:ext uri="{FF2B5EF4-FFF2-40B4-BE49-F238E27FC236}">
                <a16:creationId xmlns:a16="http://schemas.microsoft.com/office/drawing/2014/main" id="{56D5D3EE-CFB1-1B88-D8BA-2341AF14D7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8779" y="1364600"/>
            <a:ext cx="4851983" cy="2733621"/>
          </a:xfrm>
          <a:prstGeom prst="rect">
            <a:avLst/>
          </a:prstGeom>
          <a:ln>
            <a:solidFill>
              <a:schemeClr val="tx1"/>
            </a:solidFill>
          </a:ln>
        </p:spPr>
      </p:pic>
      <p:pic>
        <p:nvPicPr>
          <p:cNvPr id="7" name="Picture 6" descr="Image of Data Entry Training PowerPoint.">
            <a:extLst>
              <a:ext uri="{FF2B5EF4-FFF2-40B4-BE49-F238E27FC236}">
                <a16:creationId xmlns:a16="http://schemas.microsoft.com/office/drawing/2014/main" id="{826337F9-B6B2-6C29-1E34-E4C5A7221D7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61373" y="3346568"/>
            <a:ext cx="3175860" cy="2362393"/>
          </a:xfrm>
          <a:prstGeom prst="rect">
            <a:avLst/>
          </a:prstGeom>
          <a:ln>
            <a:solidFill>
              <a:schemeClr val="tx1"/>
            </a:solidFill>
          </a:ln>
        </p:spPr>
      </p:pic>
      <p:sp>
        <p:nvSpPr>
          <p:cNvPr id="9" name="TextBox 8"/>
          <p:cNvSpPr txBox="1"/>
          <p:nvPr/>
        </p:nvSpPr>
        <p:spPr>
          <a:xfrm>
            <a:off x="634864" y="5777385"/>
            <a:ext cx="595211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6"/>
              </a:rPr>
              <a:t>https://resources.csi.state.co.us/data-submissions/december-count/</a:t>
            </a:r>
            <a:r>
              <a:rPr lang="en-US" sz="1200" dirty="0">
                <a:latin typeface="Arial" panose="020B0604020202020204" pitchFamily="34" charset="0"/>
                <a:cs typeface="Arial" panose="020B0604020202020204" pitchFamily="34" charset="0"/>
              </a:rPr>
              <a:t> </a:t>
            </a: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26912" y="6062649"/>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15</a:t>
            </a:fld>
            <a:endParaRPr dirty="0">
              <a:solidFill>
                <a:schemeClr val="bg1">
                  <a:lumMod val="65000"/>
                </a:schemeClr>
              </a:solidFill>
            </a:endParaRPr>
          </a:p>
        </p:txBody>
      </p:sp>
      <p:cxnSp>
        <p:nvCxnSpPr>
          <p:cNvPr id="13" name="Straight Arrow Connector 12">
            <a:extLst>
              <a:ext uri="{FF2B5EF4-FFF2-40B4-BE49-F238E27FC236}">
                <a16:creationId xmlns:a16="http://schemas.microsoft.com/office/drawing/2014/main" id="{78778616-4E44-4D5F-8536-8A3BF86AF613}"/>
              </a:ext>
              <a:ext uri="{C183D7F6-B498-43B3-948B-1728B52AA6E4}">
                <adec:decorative xmlns:adec="http://schemas.microsoft.com/office/drawing/2017/decorative" val="1"/>
              </a:ext>
            </a:extLst>
          </p:cNvPr>
          <p:cNvCxnSpPr>
            <a:cxnSpLocks/>
          </p:cNvCxnSpPr>
          <p:nvPr/>
        </p:nvCxnSpPr>
        <p:spPr>
          <a:xfrm>
            <a:off x="4438794" y="2793846"/>
            <a:ext cx="1184240" cy="8952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6377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13275" y="1063237"/>
            <a:ext cx="5130450" cy="1199066"/>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2: Data Collection/Entry</a:t>
            </a:r>
            <a:endParaRPr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276509" y="2441317"/>
            <a:ext cx="5745666" cy="2469907"/>
          </a:xfrm>
          <a:prstGeom prst="rect">
            <a:avLst/>
          </a:prstGeom>
          <a:noFill/>
        </p:spPr>
        <p:txBody>
          <a:bodyPr wrap="square" rtlCol="0">
            <a:spAutoFit/>
          </a:bodyPr>
          <a:lstStyle/>
          <a:p>
            <a:pPr marL="85725"/>
            <a:r>
              <a:rPr lang="en-US" sz="2400" b="1" dirty="0">
                <a:latin typeface="Arial" panose="020B0604020202020204" pitchFamily="34" charset="0"/>
                <a:cs typeface="Arial" panose="020B0604020202020204" pitchFamily="34" charset="0"/>
              </a:rPr>
              <a:t>What</a:t>
            </a:r>
            <a:r>
              <a:rPr lang="en-US" sz="2400" dirty="0">
                <a:latin typeface="Arial" panose="020B0604020202020204" pitchFamily="34" charset="0"/>
                <a:cs typeface="Arial" panose="020B0604020202020204" pitchFamily="34" charset="0"/>
              </a:rPr>
              <a:t> Data to Collect</a:t>
            </a:r>
          </a:p>
          <a:p>
            <a:pPr marL="85725"/>
            <a:endParaRPr lang="en-US" sz="1350" dirty="0">
              <a:latin typeface="Arial" panose="020B0604020202020204" pitchFamily="34" charset="0"/>
              <a:cs typeface="Arial" panose="020B0604020202020204" pitchFamily="34" charset="0"/>
            </a:endParaRPr>
          </a:p>
          <a:p>
            <a:pPr marL="85725"/>
            <a:endParaRPr lang="en-US" sz="1350" dirty="0">
              <a:latin typeface="Arial" panose="020B0604020202020204" pitchFamily="34" charset="0"/>
              <a:cs typeface="Arial" panose="020B0604020202020204" pitchFamily="34" charset="0"/>
            </a:endParaRPr>
          </a:p>
          <a:p>
            <a:pPr marL="85725"/>
            <a:r>
              <a:rPr lang="en-US" b="1" dirty="0">
                <a:latin typeface="Arial" panose="020B0604020202020204" pitchFamily="34" charset="0"/>
                <a:cs typeface="Arial" panose="020B0604020202020204" pitchFamily="34" charset="0"/>
              </a:rPr>
              <a:t>Resources Utilized:</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File Layout and Definition Documents</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Record Checker and Validation Toolkit</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Participation File Coding Scenarios</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Plan Management System Crosswalks</a:t>
            </a:r>
          </a:p>
          <a:p>
            <a:endParaRPr lang="en-US" sz="1350" dirty="0">
              <a:solidFill>
                <a:srgbClr val="677480"/>
              </a:solidFill>
            </a:endParaRPr>
          </a:p>
        </p:txBody>
      </p:sp>
      <p:pic>
        <p:nvPicPr>
          <p:cNvPr id="2" name="Picture 1">
            <a:extLst>
              <a:ext uri="{FF2B5EF4-FFF2-40B4-BE49-F238E27FC236}">
                <a16:creationId xmlns:a16="http://schemas.microsoft.com/office/drawing/2014/main" id="{0E4D509D-5ECA-48A7-8419-FCEAE90761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65833" y="682658"/>
            <a:ext cx="1723400" cy="1669152"/>
          </a:xfrm>
          <a:prstGeom prst="rect">
            <a:avLst/>
          </a:prstGeom>
        </p:spPr>
      </p:pic>
      <p:sp>
        <p:nvSpPr>
          <p:cNvPr id="4" name="TextBox 3">
            <a:extLst>
              <a:ext uri="{FF2B5EF4-FFF2-40B4-BE49-F238E27FC236}">
                <a16:creationId xmlns:a16="http://schemas.microsoft.com/office/drawing/2014/main" id="{7B88BF57-66DE-4792-A97B-7240B15217CB}"/>
              </a:ext>
              <a:ext uri="{C183D7F6-B498-43B3-948B-1728B52AA6E4}">
                <adec:decorative xmlns:adec="http://schemas.microsoft.com/office/drawing/2017/decorative" val="1"/>
              </a:ext>
            </a:extLst>
          </p:cNvPr>
          <p:cNvSpPr txBox="1"/>
          <p:nvPr/>
        </p:nvSpPr>
        <p:spPr>
          <a:xfrm>
            <a:off x="6781481" y="2327822"/>
            <a:ext cx="1516958" cy="215444"/>
          </a:xfrm>
          <a:prstGeom prst="rect">
            <a:avLst/>
          </a:prstGeom>
          <a:noFill/>
        </p:spPr>
        <p:txBody>
          <a:bodyPr wrap="square" rtlCol="0">
            <a:spAutoFit/>
          </a:bodyPr>
          <a:lstStyle/>
          <a:p>
            <a:r>
              <a:rPr lang="en-US" sz="800" dirty="0"/>
              <a:t>Courtesy of clipartpanda.com</a:t>
            </a: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083470" y="6018629"/>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16</a:t>
            </a:fld>
            <a:endParaRPr dirty="0">
              <a:solidFill>
                <a:schemeClr val="bg1">
                  <a:lumMod val="65000"/>
                </a:schemeClr>
              </a:solidFill>
            </a:endParaRPr>
          </a:p>
        </p:txBody>
      </p:sp>
    </p:spTree>
    <p:extLst>
      <p:ext uri="{BB962C8B-B14F-4D97-AF65-F5344CB8AC3E}">
        <p14:creationId xmlns:p14="http://schemas.microsoft.com/office/powerpoint/2010/main" val="2534485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965675" y="574591"/>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File Layout and Definition Documents – CSI Additions</a:t>
            </a:r>
            <a:endParaRPr sz="3000" dirty="0">
              <a:solidFill>
                <a:schemeClr val="tx1"/>
              </a:solidFill>
              <a:latin typeface="Arial" panose="020B0604020202020204" pitchFamily="34" charset="0"/>
              <a:cs typeface="Arial" panose="020B0604020202020204" pitchFamily="34" charset="0"/>
            </a:endParaRPr>
          </a:p>
        </p:txBody>
      </p:sp>
      <p:pic>
        <p:nvPicPr>
          <p:cNvPr id="5" name="Picture 4" descr="Screenshot of Participation File Layout.">
            <a:extLst>
              <a:ext uri="{FF2B5EF4-FFF2-40B4-BE49-F238E27FC236}">
                <a16:creationId xmlns:a16="http://schemas.microsoft.com/office/drawing/2014/main" id="{FB2ED134-B8AB-45DD-966B-A39761DA4B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1358" y="1522988"/>
            <a:ext cx="6241772" cy="4506504"/>
          </a:xfrm>
          <a:prstGeom prst="rect">
            <a:avLst/>
          </a:prstGeom>
          <a:ln>
            <a:solidFill>
              <a:schemeClr val="tx1"/>
            </a:solidFill>
          </a:ln>
        </p:spPr>
      </p:pic>
      <p:sp>
        <p:nvSpPr>
          <p:cNvPr id="2" name="TextBox 1">
            <a:extLst>
              <a:ext uri="{FF2B5EF4-FFF2-40B4-BE49-F238E27FC236}">
                <a16:creationId xmlns:a16="http://schemas.microsoft.com/office/drawing/2014/main" id="{E7158666-0868-E20C-5573-6E8CCEAF8AFA}"/>
              </a:ext>
            </a:extLst>
          </p:cNvPr>
          <p:cNvSpPr txBox="1"/>
          <p:nvPr/>
        </p:nvSpPr>
        <p:spPr>
          <a:xfrm>
            <a:off x="466857" y="6283407"/>
            <a:ext cx="8210285"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hlinkClick r:id="rId4"/>
              </a:rPr>
              <a:t>Child File Layout and Definitions Document </a:t>
            </a:r>
            <a:r>
              <a:rPr lang="en-US" sz="105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hlinkClick r:id="rId5"/>
              </a:rPr>
              <a:t>Participation File Layout and Definitions Document</a:t>
            </a:r>
            <a:endParaRPr lang="en-US" sz="1050" dirty="0">
              <a:latin typeface="Arial" panose="020B0604020202020204" pitchFamily="34" charset="0"/>
              <a:cs typeface="Arial" panose="020B0604020202020204" pitchFamily="34" charset="0"/>
            </a:endParaRP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166622" y="6126695"/>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17</a:t>
            </a:fld>
            <a:endParaRPr dirty="0">
              <a:solidFill>
                <a:schemeClr val="bg1">
                  <a:lumMod val="65000"/>
                </a:schemeClr>
              </a:solidFill>
            </a:endParaRPr>
          </a:p>
        </p:txBody>
      </p:sp>
    </p:spTree>
    <p:extLst>
      <p:ext uri="{BB962C8B-B14F-4D97-AF65-F5344CB8AC3E}">
        <p14:creationId xmlns:p14="http://schemas.microsoft.com/office/powerpoint/2010/main" val="573185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217262" y="624996"/>
            <a:ext cx="5452489"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Using File Layout and Definition Documents Example</a:t>
            </a:r>
            <a:endParaRPr sz="3000" dirty="0">
              <a:solidFill>
                <a:schemeClr val="tx1"/>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8136477" y="6108785"/>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18</a:t>
            </a:fld>
            <a:endParaRPr dirty="0">
              <a:solidFill>
                <a:schemeClr val="bg1">
                  <a:lumMod val="65000"/>
                </a:schemeClr>
              </a:solidFill>
            </a:endParaRPr>
          </a:p>
        </p:txBody>
      </p:sp>
      <p:sp>
        <p:nvSpPr>
          <p:cNvPr id="2" name="TextBox 1"/>
          <p:cNvSpPr txBox="1"/>
          <p:nvPr/>
        </p:nvSpPr>
        <p:spPr>
          <a:xfrm>
            <a:off x="188139" y="1633586"/>
            <a:ext cx="8253876" cy="4247317"/>
          </a:xfrm>
          <a:prstGeom prst="rect">
            <a:avLst/>
          </a:prstGeom>
          <a:noFill/>
        </p:spPr>
        <p:txBody>
          <a:bodyPr wrap="square" rtlCol="0">
            <a:spAutoFit/>
          </a:bodyPr>
          <a:lstStyle/>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Your first error report is showing some students do not have the correct number of Special Education Hours per Week based on the </a:t>
            </a:r>
            <a:r>
              <a:rPr lang="en-US" sz="1350" b="1" dirty="0">
                <a:solidFill>
                  <a:srgbClr val="C63F28"/>
                </a:solidFill>
                <a:latin typeface="Arial" panose="020B0604020202020204" pitchFamily="34" charset="0"/>
                <a:cs typeface="Arial" panose="020B0604020202020204" pitchFamily="34" charset="0"/>
              </a:rPr>
              <a:t>SE358</a:t>
            </a:r>
            <a:r>
              <a:rPr lang="en-US" sz="1350" dirty="0">
                <a:latin typeface="Arial" panose="020B0604020202020204" pitchFamily="34" charset="0"/>
                <a:cs typeface="Arial" panose="020B0604020202020204" pitchFamily="34" charset="0"/>
              </a:rPr>
              <a:t> error you are receiving.  </a:t>
            </a:r>
          </a:p>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You know the number of hours each student receives but are unsure how to code them.  Use the Participation File Layout!</a:t>
            </a: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Upon review of the File Layout, you notice that the Hours of Special Education Service per Week contains a table that will guide you to code correctly as it contains 4 digits and an implied decimal!</a:t>
            </a:r>
          </a:p>
          <a:p>
            <a:endParaRPr lang="en-US" sz="1350" dirty="0">
              <a:latin typeface="Arial" panose="020B0604020202020204" pitchFamily="34" charset="0"/>
              <a:cs typeface="Arial" panose="020B0604020202020204" pitchFamily="34" charset="0"/>
            </a:endParaRPr>
          </a:p>
        </p:txBody>
      </p:sp>
      <p:pic>
        <p:nvPicPr>
          <p:cNvPr id="3" name="Picture 2" descr="File Layout screenshot of the Hours of Special Education Services per Week field.  "/>
          <p:cNvPicPr>
            <a:picLocks noChangeAspect="1"/>
          </p:cNvPicPr>
          <p:nvPr/>
        </p:nvPicPr>
        <p:blipFill>
          <a:blip r:embed="rId3"/>
          <a:stretch>
            <a:fillRect/>
          </a:stretch>
        </p:blipFill>
        <p:spPr>
          <a:xfrm>
            <a:off x="1319465" y="2667001"/>
            <a:ext cx="5991224" cy="2176168"/>
          </a:xfrm>
          <a:prstGeom prst="rect">
            <a:avLst/>
          </a:prstGeom>
          <a:ln>
            <a:solidFill>
              <a:schemeClr val="tx1"/>
            </a:solidFill>
          </a:ln>
        </p:spPr>
      </p:pic>
    </p:spTree>
    <p:extLst>
      <p:ext uri="{BB962C8B-B14F-4D97-AF65-F5344CB8AC3E}">
        <p14:creationId xmlns:p14="http://schemas.microsoft.com/office/powerpoint/2010/main" val="2460275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94225" y="695755"/>
            <a:ext cx="4846950" cy="857250"/>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Participation File Coding Scenarios</a:t>
            </a:r>
            <a:endParaRPr dirty="0">
              <a:solidFill>
                <a:schemeClr val="tx1"/>
              </a:solidFill>
              <a:latin typeface="Arial" panose="020B0604020202020204" pitchFamily="34" charset="0"/>
              <a:cs typeface="Arial" panose="020B0604020202020204" pitchFamily="34" charset="0"/>
            </a:endParaRPr>
          </a:p>
        </p:txBody>
      </p:sp>
      <p:pic>
        <p:nvPicPr>
          <p:cNvPr id="5" name="Picture 4" descr="Screenshot of the Participation Coding Scenarios document.">
            <a:extLst>
              <a:ext uri="{FF2B5EF4-FFF2-40B4-BE49-F238E27FC236}">
                <a16:creationId xmlns:a16="http://schemas.microsoft.com/office/drawing/2014/main" id="{1CFDA20D-EDFD-4E18-BB83-711C2A4AC5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7859" y="1824730"/>
            <a:ext cx="8123135" cy="3805326"/>
          </a:xfrm>
          <a:prstGeom prst="rect">
            <a:avLst/>
          </a:prstGeom>
          <a:ln>
            <a:solidFill>
              <a:schemeClr val="tx1"/>
            </a:solidFill>
          </a:ln>
        </p:spPr>
      </p:pic>
      <p:sp>
        <p:nvSpPr>
          <p:cNvPr id="2" name="TextBox 1">
            <a:extLst>
              <a:ext uri="{FF2B5EF4-FFF2-40B4-BE49-F238E27FC236}">
                <a16:creationId xmlns:a16="http://schemas.microsoft.com/office/drawing/2014/main" id="{1E0C2BB8-BE8F-D5BA-6496-1CFB14E38AA7}"/>
              </a:ext>
            </a:extLst>
          </p:cNvPr>
          <p:cNvSpPr txBox="1"/>
          <p:nvPr/>
        </p:nvSpPr>
        <p:spPr>
          <a:xfrm>
            <a:off x="357859" y="5917324"/>
            <a:ext cx="8123135"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hlinkClick r:id="rId4"/>
              </a:rPr>
              <a:t>Participation File Coding Scenarios Document</a:t>
            </a:r>
            <a:endParaRPr lang="en-US" sz="1100" dirty="0">
              <a:latin typeface="Arial" panose="020B0604020202020204" pitchFamily="34" charset="0"/>
              <a:cs typeface="Arial" panose="020B0604020202020204" pitchFamily="34" charset="0"/>
            </a:endParaRP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35740" y="6138004"/>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19</a:t>
            </a:fld>
            <a:endParaRPr dirty="0">
              <a:solidFill>
                <a:schemeClr val="bg1">
                  <a:lumMod val="65000"/>
                </a:schemeClr>
              </a:solidFill>
            </a:endParaRPr>
          </a:p>
        </p:txBody>
      </p:sp>
    </p:spTree>
    <p:extLst>
      <p:ext uri="{BB962C8B-B14F-4D97-AF65-F5344CB8AC3E}">
        <p14:creationId xmlns:p14="http://schemas.microsoft.com/office/powerpoint/2010/main" val="28401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8">
            <a:extLst>
              <a:ext uri="{FF2B5EF4-FFF2-40B4-BE49-F238E27FC236}">
                <a16:creationId xmlns:a16="http://schemas.microsoft.com/office/drawing/2014/main" id="{75155CC0-B163-4ACB-8E15-6CC8F038F9F9}"/>
              </a:ext>
              <a:ext uri="{C183D7F6-B498-43B3-948B-1728B52AA6E4}">
                <adec:decorative xmlns:adec="http://schemas.microsoft.com/office/drawing/2017/decorative" val="1"/>
              </a:ext>
            </a:extLst>
          </p:cNvPr>
          <p:cNvSpPr/>
          <p:nvPr/>
        </p:nvSpPr>
        <p:spPr>
          <a:xfrm>
            <a:off x="-2" y="921543"/>
            <a:ext cx="1017639" cy="58993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75B1C5A-53E3-4CED-9F21-5030582041AA}"/>
              </a:ext>
              <a:ext uri="{C183D7F6-B498-43B3-948B-1728B52AA6E4}">
                <adec:decorative xmlns:adec="http://schemas.microsoft.com/office/drawing/2017/decorative" val="1"/>
              </a:ext>
            </a:extLst>
          </p:cNvPr>
          <p:cNvSpPr/>
          <p:nvPr/>
        </p:nvSpPr>
        <p:spPr>
          <a:xfrm>
            <a:off x="-3" y="2502534"/>
            <a:ext cx="1017639" cy="58993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355212B-FA67-424F-9CEE-C835ED41BDFA}"/>
              </a:ext>
              <a:ext uri="{C183D7F6-B498-43B3-948B-1728B52AA6E4}">
                <adec:decorative xmlns:adec="http://schemas.microsoft.com/office/drawing/2017/decorative" val="1"/>
              </a:ext>
            </a:extLst>
          </p:cNvPr>
          <p:cNvSpPr/>
          <p:nvPr/>
        </p:nvSpPr>
        <p:spPr>
          <a:xfrm>
            <a:off x="0" y="4156720"/>
            <a:ext cx="1017639" cy="5899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142204A-1F51-41C1-A8B6-C1501489BB7A}"/>
              </a:ext>
              <a:ext uri="{C183D7F6-B498-43B3-948B-1728B52AA6E4}">
                <adec:decorative xmlns:adec="http://schemas.microsoft.com/office/drawing/2017/decorative" val="1"/>
              </a:ext>
            </a:extLst>
          </p:cNvPr>
          <p:cNvSpPr/>
          <p:nvPr/>
        </p:nvSpPr>
        <p:spPr>
          <a:xfrm>
            <a:off x="-20569" y="5698408"/>
            <a:ext cx="1017639" cy="589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C0CE4-7179-F3A7-08CA-E07713F66D5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Agenda</a:t>
            </a:r>
          </a:p>
        </p:txBody>
      </p:sp>
      <p:sp>
        <p:nvSpPr>
          <p:cNvPr id="14" name="Text Placeholder 1">
            <a:extLst>
              <a:ext uri="{FF2B5EF4-FFF2-40B4-BE49-F238E27FC236}">
                <a16:creationId xmlns:a16="http://schemas.microsoft.com/office/drawing/2014/main" id="{A52A4826-6656-4A2D-AC0C-E34890685F0D}"/>
              </a:ext>
            </a:extLst>
          </p:cNvPr>
          <p:cNvSpPr txBox="1">
            <a:spLocks/>
          </p:cNvSpPr>
          <p:nvPr/>
        </p:nvSpPr>
        <p:spPr>
          <a:xfrm>
            <a:off x="1053785" y="972761"/>
            <a:ext cx="6110287" cy="64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Purpose of December Count</a:t>
            </a:r>
          </a:p>
        </p:txBody>
      </p:sp>
      <p:sp>
        <p:nvSpPr>
          <p:cNvPr id="20" name="Text Placeholder 4">
            <a:extLst>
              <a:ext uri="{FF2B5EF4-FFF2-40B4-BE49-F238E27FC236}">
                <a16:creationId xmlns:a16="http://schemas.microsoft.com/office/drawing/2014/main" id="{12755783-E00C-4A6F-B75B-F8BF7CAB3596}"/>
              </a:ext>
            </a:extLst>
          </p:cNvPr>
          <p:cNvSpPr txBox="1">
            <a:spLocks/>
          </p:cNvSpPr>
          <p:nvPr/>
        </p:nvSpPr>
        <p:spPr>
          <a:xfrm>
            <a:off x="1244055" y="1626789"/>
            <a:ext cx="5113286" cy="563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Purpose, Required Files, and Collection Differences</a:t>
            </a:r>
          </a:p>
        </p:txBody>
      </p:sp>
      <p:sp>
        <p:nvSpPr>
          <p:cNvPr id="15" name="Text Placeholder 2">
            <a:extLst>
              <a:ext uri="{FF2B5EF4-FFF2-40B4-BE49-F238E27FC236}">
                <a16:creationId xmlns:a16="http://schemas.microsoft.com/office/drawing/2014/main" id="{01EFA592-171D-43B0-A913-BD666CEBD2D4}"/>
              </a:ext>
            </a:extLst>
          </p:cNvPr>
          <p:cNvSpPr txBox="1">
            <a:spLocks/>
          </p:cNvSpPr>
          <p:nvPr/>
        </p:nvSpPr>
        <p:spPr>
          <a:xfrm>
            <a:off x="1053785" y="2589546"/>
            <a:ext cx="6110287" cy="64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File Overview</a:t>
            </a:r>
          </a:p>
        </p:txBody>
      </p:sp>
      <p:sp>
        <p:nvSpPr>
          <p:cNvPr id="21" name="TextBox 20">
            <a:extLst>
              <a:ext uri="{FF2B5EF4-FFF2-40B4-BE49-F238E27FC236}">
                <a16:creationId xmlns:a16="http://schemas.microsoft.com/office/drawing/2014/main" id="{81ED86B1-0E4B-4F77-9102-5ED8947BB79E}"/>
              </a:ext>
            </a:extLst>
          </p:cNvPr>
          <p:cNvSpPr txBox="1"/>
          <p:nvPr/>
        </p:nvSpPr>
        <p:spPr>
          <a:xfrm>
            <a:off x="1084743" y="3193336"/>
            <a:ext cx="3682693" cy="996170"/>
          </a:xfrm>
          <a:prstGeom prst="rect">
            <a:avLst/>
          </a:prstGeom>
          <a:noFill/>
        </p:spPr>
        <p:txBody>
          <a:bodyPr wrap="square" rtlCol="0">
            <a:spAutoFit/>
          </a:bodyPr>
          <a:lstStyle/>
          <a:p>
            <a:pPr marL="486918" lvl="1" indent="-285750">
              <a:lnSpc>
                <a:spcPct val="90000"/>
              </a:lnSpc>
              <a:spcBef>
                <a:spcPts val="200"/>
              </a:spcBef>
              <a:spcAft>
                <a:spcPts val="400"/>
              </a:spcAft>
              <a:buClr>
                <a:srgbClr val="4859A0"/>
              </a:buClr>
              <a:buFont typeface="Arial" panose="020B0604020202020204" pitchFamily="34" charset="0"/>
              <a:buChar char="•"/>
              <a:defRPr/>
            </a:pPr>
            <a:r>
              <a:rPr lang="en-US" dirty="0">
                <a:latin typeface="Arial" panose="020B0604020202020204"/>
              </a:rPr>
              <a:t>Child File</a:t>
            </a:r>
          </a:p>
          <a:p>
            <a:pPr marL="486918" lvl="1" indent="-285750">
              <a:lnSpc>
                <a:spcPct val="90000"/>
              </a:lnSpc>
              <a:spcBef>
                <a:spcPts val="200"/>
              </a:spcBef>
              <a:spcAft>
                <a:spcPts val="400"/>
              </a:spcAft>
              <a:buClr>
                <a:srgbClr val="4859A0"/>
              </a:buClr>
              <a:buFont typeface="Arial" panose="020B0604020202020204" pitchFamily="34" charset="0"/>
              <a:buChar char="•"/>
              <a:defRPr/>
            </a:pPr>
            <a:r>
              <a:rPr lang="en-US" dirty="0">
                <a:latin typeface="Arial" panose="020B0604020202020204"/>
              </a:rPr>
              <a:t>Participation File</a:t>
            </a:r>
          </a:p>
          <a:p>
            <a:endParaRPr lang="en-US" dirty="0"/>
          </a:p>
        </p:txBody>
      </p:sp>
      <p:sp>
        <p:nvSpPr>
          <p:cNvPr id="17" name="Rectangle 16">
            <a:extLst>
              <a:ext uri="{FF2B5EF4-FFF2-40B4-BE49-F238E27FC236}">
                <a16:creationId xmlns:a16="http://schemas.microsoft.com/office/drawing/2014/main" id="{749F5D77-CC8B-4843-880D-A831E067D644}"/>
              </a:ext>
            </a:extLst>
          </p:cNvPr>
          <p:cNvSpPr/>
          <p:nvPr/>
        </p:nvSpPr>
        <p:spPr>
          <a:xfrm>
            <a:off x="1081054" y="4211623"/>
            <a:ext cx="5729748" cy="480131"/>
          </a:xfrm>
          <a:prstGeom prst="rect">
            <a:avLst/>
          </a:prstGeom>
        </p:spPr>
        <p:txBody>
          <a:bodyPr wrap="square">
            <a:spAutoFit/>
          </a:bodyPr>
          <a:lstStyle/>
          <a:p>
            <a:pPr lvl="0">
              <a:lnSpc>
                <a:spcPct val="90000"/>
              </a:lnSpc>
              <a:spcBef>
                <a:spcPts val="1000"/>
              </a:spcBef>
            </a:pPr>
            <a:r>
              <a:rPr lang="en-US" sz="2800" dirty="0">
                <a:latin typeface="Arial" panose="020B0604020202020204" pitchFamily="34" charset="0"/>
                <a:cs typeface="Arial" panose="020B0604020202020204" pitchFamily="34" charset="0"/>
              </a:rPr>
              <a:t>SPED EOY Collection Process</a:t>
            </a:r>
          </a:p>
        </p:txBody>
      </p:sp>
      <p:graphicFrame>
        <p:nvGraphicFramePr>
          <p:cNvPr id="22" name="Table 8">
            <a:extLst>
              <a:ext uri="{FF2B5EF4-FFF2-40B4-BE49-F238E27FC236}">
                <a16:creationId xmlns:a16="http://schemas.microsoft.com/office/drawing/2014/main" id="{34523E70-C987-4A6C-9746-957C20619D13}"/>
              </a:ext>
            </a:extLst>
          </p:cNvPr>
          <p:cNvGraphicFramePr>
            <a:graphicFrameLocks noGrp="1"/>
          </p:cNvGraphicFramePr>
          <p:nvPr/>
        </p:nvGraphicFramePr>
        <p:xfrm>
          <a:off x="1244055" y="4657546"/>
          <a:ext cx="4810944" cy="980440"/>
        </p:xfrm>
        <a:graphic>
          <a:graphicData uri="http://schemas.openxmlformats.org/drawingml/2006/table">
            <a:tbl>
              <a:tblPr firstRow="1" bandRow="1">
                <a:tableStyleId>{5C22544A-7EE6-4342-B048-85BDC9FD1C3A}</a:tableStyleId>
              </a:tblPr>
              <a:tblGrid>
                <a:gridCol w="2488073">
                  <a:extLst>
                    <a:ext uri="{9D8B030D-6E8A-4147-A177-3AD203B41FA5}">
                      <a16:colId xmlns:a16="http://schemas.microsoft.com/office/drawing/2014/main" val="4121469481"/>
                    </a:ext>
                  </a:extLst>
                </a:gridCol>
                <a:gridCol w="2322871">
                  <a:extLst>
                    <a:ext uri="{9D8B030D-6E8A-4147-A177-3AD203B41FA5}">
                      <a16:colId xmlns:a16="http://schemas.microsoft.com/office/drawing/2014/main" val="1346200442"/>
                    </a:ext>
                  </a:extLst>
                </a:gridCol>
              </a:tblGrid>
              <a:tr h="370840">
                <a:tc>
                  <a:txBody>
                    <a:bodyPr/>
                    <a:lstStyle/>
                    <a:p>
                      <a:r>
                        <a:rPr lang="en-US" sz="1200" b="0" dirty="0">
                          <a:solidFill>
                            <a:sysClr val="windowText" lastClr="000000"/>
                          </a:solidFill>
                          <a:latin typeface="Arial" panose="020B0604020202020204" pitchFamily="34" charset="0"/>
                          <a:cs typeface="Arial" panose="020B0604020202020204" pitchFamily="34" charset="0"/>
                        </a:rPr>
                        <a:t>Step 1: Collection Prep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latin typeface="Arial" panose="020B0604020202020204" pitchFamily="34" charset="0"/>
                          <a:cs typeface="Arial" panose="020B0604020202020204" pitchFamily="34" charset="0"/>
                        </a:rPr>
                        <a:t>Step 4: Resolve Errors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498495"/>
                  </a:ext>
                </a:extLst>
              </a:tr>
              <a:tr h="185420">
                <a:tc>
                  <a:txBody>
                    <a:bodyPr/>
                    <a:lstStyle/>
                    <a:p>
                      <a:r>
                        <a:rPr lang="en-US" sz="1200" dirty="0">
                          <a:latin typeface="Arial" panose="020B0604020202020204" pitchFamily="34" charset="0"/>
                          <a:cs typeface="Arial" panose="020B0604020202020204" pitchFamily="34" charset="0"/>
                        </a:rPr>
                        <a:t>Step 2: Collect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i="1" dirty="0">
                          <a:solidFill>
                            <a:schemeClr val="tx1"/>
                          </a:solidFill>
                          <a:latin typeface="Arial" panose="020B0604020202020204" pitchFamily="34" charset="0"/>
                          <a:cs typeface="Arial" panose="020B0604020202020204" pitchFamily="34" charset="0"/>
                        </a:rPr>
                        <a:t>Step 5: Certify*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6431093"/>
                  </a:ext>
                </a:extLst>
              </a:tr>
              <a:tr h="185420">
                <a:tc>
                  <a:txBody>
                    <a:bodyPr/>
                    <a:lstStyle/>
                    <a:p>
                      <a:r>
                        <a:rPr lang="en-US" sz="1200" dirty="0">
                          <a:latin typeface="Arial" panose="020B0604020202020204" pitchFamily="34" charset="0"/>
                          <a:cs typeface="Arial" panose="020B0604020202020204" pitchFamily="34" charset="0"/>
                        </a:rPr>
                        <a:t>Step 3: Submit to CSI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latin typeface="Arial" panose="020B0604020202020204" pitchFamily="34" charset="0"/>
                          <a:cs typeface="Arial" panose="020B0604020202020204" pitchFamily="34" charset="0"/>
                        </a:rPr>
                        <a:t>*Certification process covered in another training module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442024"/>
                  </a:ext>
                </a:extLst>
              </a:tr>
            </a:tbl>
          </a:graphicData>
        </a:graphic>
      </p:graphicFrame>
      <p:sp>
        <p:nvSpPr>
          <p:cNvPr id="19" name="Rectangle 18">
            <a:extLst>
              <a:ext uri="{FF2B5EF4-FFF2-40B4-BE49-F238E27FC236}">
                <a16:creationId xmlns:a16="http://schemas.microsoft.com/office/drawing/2014/main" id="{99CF3EB1-0A8B-42DD-B565-80161BE4D982}"/>
              </a:ext>
            </a:extLst>
          </p:cNvPr>
          <p:cNvSpPr/>
          <p:nvPr/>
        </p:nvSpPr>
        <p:spPr>
          <a:xfrm>
            <a:off x="1048594" y="5753311"/>
            <a:ext cx="5729748" cy="480131"/>
          </a:xfrm>
          <a:prstGeom prst="rect">
            <a:avLst/>
          </a:prstGeom>
        </p:spPr>
        <p:txBody>
          <a:bodyPr wrap="square">
            <a:spAutoFit/>
          </a:bodyPr>
          <a:lstStyle/>
          <a:p>
            <a:pPr lvl="0">
              <a:lnSpc>
                <a:spcPct val="90000"/>
              </a:lnSpc>
              <a:spcBef>
                <a:spcPts val="1000"/>
              </a:spcBef>
            </a:pPr>
            <a:r>
              <a:rPr lang="en-US" sz="2800" dirty="0">
                <a:latin typeface="Arial" panose="020B0604020202020204" pitchFamily="34" charset="0"/>
                <a:cs typeface="Arial" panose="020B0604020202020204" pitchFamily="34" charset="0"/>
              </a:rPr>
              <a:t>Timelines and Deadlines</a:t>
            </a:r>
          </a:p>
        </p:txBody>
      </p:sp>
    </p:spTree>
    <p:extLst>
      <p:ext uri="{BB962C8B-B14F-4D97-AF65-F5344CB8AC3E}">
        <p14:creationId xmlns:p14="http://schemas.microsoft.com/office/powerpoint/2010/main" val="8363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641825" y="315185"/>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Participation File Coding Scenarios Example</a:t>
            </a:r>
            <a:endParaRPr sz="3000"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292898" y="1172435"/>
            <a:ext cx="7912137" cy="4501232"/>
          </a:xfrm>
          <a:prstGeom prst="rect">
            <a:avLst/>
          </a:prstGeom>
        </p:spPr>
        <p:txBody>
          <a:bodyPr wrap="square">
            <a:spAutoFit/>
          </a:bodyPr>
          <a:lstStyle/>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When working with IEP data you are unsure the correct fields to input for a new student who is receiving an initial evaluation, was determined eligible, and began receiving services (compared to a returning student).  Use the Participation Coding Scenarios!</a:t>
            </a: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500" dirty="0">
                <a:latin typeface="Arial" panose="020B0604020202020204" pitchFamily="34" charset="0"/>
                <a:cs typeface="Arial" panose="020B0604020202020204" pitchFamily="34" charset="0"/>
              </a:rPr>
              <a:t>Based on this information, you know that:</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Initial evals that are eligible always receive an 03 – SPED Referral and 02 for Eligibility and Services</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Initial evals need to have Path 3 Dates completed for all CSI schools  (Paths 1 and 2 zero filled)</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The Primary Disability Field is required for all Special Education students</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Other required fields: Service Provider EDIDs, Funding Status, Hours Per Week, and Start Date of SPED</a:t>
            </a:r>
            <a:endParaRPr lang="en-US" sz="1350" dirty="0">
              <a:latin typeface="Arial" panose="020B0604020202020204" pitchFamily="34" charset="0"/>
              <a:cs typeface="Arial" panose="020B0604020202020204" pitchFamily="34" charset="0"/>
            </a:endParaRPr>
          </a:p>
        </p:txBody>
      </p:sp>
      <p:pic>
        <p:nvPicPr>
          <p:cNvPr id="4" name="Picture 3" descr="Example scenario on the File Coding Scenarios document.">
            <a:extLst>
              <a:ext uri="{FF2B5EF4-FFF2-40B4-BE49-F238E27FC236}">
                <a16:creationId xmlns:a16="http://schemas.microsoft.com/office/drawing/2014/main" id="{273B95FD-7374-4C82-96B4-9FCC0CB941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3638" y="2018581"/>
            <a:ext cx="7727241" cy="710707"/>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EF4C8A22-E4F6-4EF0-A034-B5E0D37E72C6}"/>
              </a:ext>
              <a:ext uri="{C183D7F6-B498-43B3-948B-1728B52AA6E4}">
                <adec:decorative xmlns:adec="http://schemas.microsoft.com/office/drawing/2017/decorative" val="1"/>
              </a:ext>
            </a:extLst>
          </p:cNvPr>
          <p:cNvCxnSpPr>
            <a:cxnSpLocks/>
          </p:cNvCxnSpPr>
          <p:nvPr/>
        </p:nvCxnSpPr>
        <p:spPr>
          <a:xfrm>
            <a:off x="2025816" y="2800351"/>
            <a:ext cx="0" cy="4191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E73EB7E-D76C-47C4-9C8D-0195EF694749}"/>
              </a:ext>
              <a:ext uri="{C183D7F6-B498-43B3-948B-1728B52AA6E4}">
                <adec:decorative xmlns:adec="http://schemas.microsoft.com/office/drawing/2017/decorative" val="1"/>
              </a:ext>
            </a:extLst>
          </p:cNvPr>
          <p:cNvCxnSpPr>
            <a:cxnSpLocks/>
          </p:cNvCxnSpPr>
          <p:nvPr/>
        </p:nvCxnSpPr>
        <p:spPr>
          <a:xfrm>
            <a:off x="6572250" y="2800351"/>
            <a:ext cx="0" cy="4191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Image of IEP section in Infinite Campus.">
            <a:extLst>
              <a:ext uri="{FF2B5EF4-FFF2-40B4-BE49-F238E27FC236}">
                <a16:creationId xmlns:a16="http://schemas.microsoft.com/office/drawing/2014/main" id="{B5704B0E-0B0C-4B0A-B421-4EB2D2C296D9}"/>
              </a:ext>
            </a:extLst>
          </p:cNvPr>
          <p:cNvPicPr>
            <a:picLocks noChangeAspect="1"/>
          </p:cNvPicPr>
          <p:nvPr/>
        </p:nvPicPr>
        <p:blipFill>
          <a:blip r:embed="rId5"/>
          <a:stretch>
            <a:fillRect/>
          </a:stretch>
        </p:blipFill>
        <p:spPr>
          <a:xfrm>
            <a:off x="268475" y="3219451"/>
            <a:ext cx="3777153" cy="1320868"/>
          </a:xfrm>
          <a:prstGeom prst="rect">
            <a:avLst/>
          </a:prstGeom>
          <a:ln>
            <a:solidFill>
              <a:schemeClr val="tx1"/>
            </a:solidFill>
          </a:ln>
        </p:spPr>
      </p:pic>
      <p:pic>
        <p:nvPicPr>
          <p:cNvPr id="5" name="Picture 4" descr="Image of Enrich IEP section.">
            <a:extLst>
              <a:ext uri="{FF2B5EF4-FFF2-40B4-BE49-F238E27FC236}">
                <a16:creationId xmlns:a16="http://schemas.microsoft.com/office/drawing/2014/main" id="{D1466AE0-DFC4-4AA7-8850-AE7D700B666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452305" y="3219451"/>
            <a:ext cx="3777152" cy="1320868"/>
          </a:xfrm>
          <a:prstGeom prst="rect">
            <a:avLst/>
          </a:prstGeom>
          <a:ln>
            <a:solidFill>
              <a:schemeClr val="tx1"/>
            </a:solidFill>
          </a:ln>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023694" y="6064411"/>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20</a:t>
            </a:fld>
            <a:endParaRPr dirty="0">
              <a:solidFill>
                <a:schemeClr val="bg1">
                  <a:lumMod val="65000"/>
                </a:schemeClr>
              </a:solidFill>
            </a:endParaRPr>
          </a:p>
        </p:txBody>
      </p:sp>
    </p:spTree>
    <p:custDataLst>
      <p:tags r:id="rId1"/>
    </p:custDataLst>
    <p:extLst>
      <p:ext uri="{BB962C8B-B14F-4D97-AF65-F5344CB8AC3E}">
        <p14:creationId xmlns:p14="http://schemas.microsoft.com/office/powerpoint/2010/main" val="108157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41750" y="320287"/>
            <a:ext cx="6047982" cy="1199066"/>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Where should Data be Entered for December Count?</a:t>
            </a:r>
            <a:endParaRPr sz="3000"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60532" y="1780214"/>
            <a:ext cx="3732269" cy="1223412"/>
          </a:xfrm>
          <a:prstGeom prst="rect">
            <a:avLst/>
          </a:prstGeom>
          <a:noFill/>
        </p:spPr>
        <p:txBody>
          <a:bodyPr wrap="square" rtlCol="0">
            <a:spAutoFit/>
          </a:bodyPr>
          <a:lstStyle/>
          <a:p>
            <a:pPr marL="600075" lvl="1" indent="-257175">
              <a:buClr>
                <a:schemeClr val="tx1"/>
              </a:buClr>
              <a:buFont typeface="Arial" panose="020B0604020202020204" pitchFamily="34" charset="0"/>
              <a:buChar char="•"/>
            </a:pPr>
            <a:r>
              <a:rPr lang="en-US" sz="2000" dirty="0">
                <a:solidFill>
                  <a:srgbClr val="C63F28"/>
                </a:solidFill>
                <a:latin typeface="Arial" panose="020B0604020202020204" pitchFamily="34" charset="0"/>
                <a:cs typeface="Arial" panose="020B0604020202020204" pitchFamily="34" charset="0"/>
              </a:rPr>
              <a:t>Infinite Campus</a:t>
            </a:r>
          </a:p>
          <a:p>
            <a:pPr marL="600075" lvl="1" indent="-257175">
              <a:buClr>
                <a:schemeClr val="tx1"/>
              </a:buClr>
              <a:buFont typeface="Arial" panose="020B0604020202020204" pitchFamily="34" charset="0"/>
              <a:buChar char="•"/>
            </a:pPr>
            <a:r>
              <a:rPr lang="en-US" sz="2000" dirty="0">
                <a:solidFill>
                  <a:srgbClr val="EFAA1F"/>
                </a:solidFill>
                <a:latin typeface="Arial" panose="020B0604020202020204" pitchFamily="34" charset="0"/>
                <a:cs typeface="Arial" panose="020B0604020202020204" pitchFamily="34" charset="0"/>
              </a:rPr>
              <a:t>Enrich</a:t>
            </a:r>
          </a:p>
          <a:p>
            <a:pPr marL="600075" lvl="1" indent="-257175">
              <a:buClr>
                <a:schemeClr val="tx1"/>
              </a:buClr>
              <a:buFont typeface="Arial" panose="020B0604020202020204" pitchFamily="34" charset="0"/>
              <a:buChar char="•"/>
            </a:pPr>
            <a:r>
              <a:rPr lang="en-US" sz="2000" dirty="0">
                <a:solidFill>
                  <a:srgbClr val="008CA0"/>
                </a:solidFill>
                <a:latin typeface="Arial" panose="020B0604020202020204" pitchFamily="34" charset="0"/>
                <a:cs typeface="Arial" panose="020B0604020202020204" pitchFamily="34" charset="0"/>
              </a:rPr>
              <a:t>Starting Point Files</a:t>
            </a:r>
          </a:p>
          <a:p>
            <a:endParaRPr lang="en-US" sz="1350" dirty="0">
              <a:solidFill>
                <a:srgbClr val="677480"/>
              </a:solidFill>
            </a:endParaRPr>
          </a:p>
        </p:txBody>
      </p:sp>
      <p:sp>
        <p:nvSpPr>
          <p:cNvPr id="2" name="Rectangle 1"/>
          <p:cNvSpPr/>
          <p:nvPr/>
        </p:nvSpPr>
        <p:spPr>
          <a:xfrm>
            <a:off x="160532" y="4040596"/>
            <a:ext cx="3732269" cy="1754326"/>
          </a:xfrm>
          <a:prstGeom prst="rect">
            <a:avLst/>
          </a:prstGeom>
        </p:spPr>
        <p:txBody>
          <a:bodyPr wrap="square">
            <a:spAutoFit/>
          </a:bodyPr>
          <a:lstStyle/>
          <a:p>
            <a:pPr marL="308610" lvl="1"/>
            <a:r>
              <a:rPr lang="en-US" sz="1350" b="1" dirty="0">
                <a:latin typeface="Arial" panose="020B0604020202020204" pitchFamily="34" charset="0"/>
                <a:cs typeface="Arial" panose="020B0604020202020204" pitchFamily="34" charset="0"/>
              </a:rPr>
              <a:t>December Count/Special Education End of Year</a:t>
            </a:r>
            <a:br>
              <a:rPr lang="en-US" sz="1350" dirty="0">
                <a:latin typeface="Arial" panose="020B0604020202020204" pitchFamily="34" charset="0"/>
                <a:cs typeface="Arial" panose="020B0604020202020204" pitchFamily="34" charset="0"/>
              </a:rPr>
            </a:br>
            <a:r>
              <a:rPr lang="en-US" sz="1350" dirty="0">
                <a:latin typeface="Arial" panose="020B0604020202020204" pitchFamily="34" charset="0"/>
                <a:cs typeface="Arial" panose="020B0604020202020204" pitchFamily="34" charset="0"/>
                <a:hlinkClick r:id="rId3"/>
              </a:rPr>
              <a:t>Frontline Enrich Learning Center </a:t>
            </a:r>
            <a:r>
              <a:rPr lang="en-US" sz="1350" dirty="0">
                <a:latin typeface="Arial" panose="020B0604020202020204" pitchFamily="34" charset="0"/>
                <a:cs typeface="Arial" panose="020B0604020202020204" pitchFamily="34" charset="0"/>
              </a:rPr>
              <a:t>(login required)</a:t>
            </a:r>
            <a:br>
              <a:rPr lang="en-US" sz="1350" dirty="0">
                <a:latin typeface="Arial" panose="020B0604020202020204" pitchFamily="34" charset="0"/>
                <a:cs typeface="Arial" panose="020B0604020202020204" pitchFamily="34" charset="0"/>
              </a:rPr>
            </a:br>
            <a:r>
              <a:rPr lang="en-US" sz="1350" u="sng" dirty="0">
                <a:latin typeface="Arial" panose="020B0604020202020204" pitchFamily="34" charset="0"/>
                <a:cs typeface="Arial" panose="020B0604020202020204" pitchFamily="34" charset="0"/>
                <a:hlinkClick r:id="rId4" tooltip="IC IEP Campus Community"/>
              </a:rPr>
              <a:t>Infinite Campus - IEP Development</a:t>
            </a:r>
            <a:r>
              <a:rPr lang="en-US" sz="1350" dirty="0">
                <a:latin typeface="Arial" panose="020B0604020202020204" pitchFamily="34" charset="0"/>
                <a:cs typeface="Arial" panose="020B0604020202020204" pitchFamily="34" charset="0"/>
                <a:hlinkClick r:id="rId4" tooltip="IC IEP Campus Community"/>
              </a:rPr>
              <a:t> </a:t>
            </a:r>
            <a:r>
              <a:rPr lang="en-US" sz="1350" dirty="0">
                <a:latin typeface="Arial" panose="020B0604020202020204" pitchFamily="34" charset="0"/>
                <a:cs typeface="Arial" panose="020B0604020202020204" pitchFamily="34" charset="0"/>
              </a:rPr>
              <a:t>[Campus Community login required]</a:t>
            </a:r>
            <a:br>
              <a:rPr lang="en-US" sz="1350" dirty="0"/>
            </a:br>
            <a:endParaRPr lang="en-US" sz="1350" dirty="0"/>
          </a:p>
        </p:txBody>
      </p:sp>
      <p:pic>
        <p:nvPicPr>
          <p:cNvPr id="9" name="Picture 8" descr="Screenshot of Starting Point files.">
            <a:extLst>
              <a:ext uri="{FF2B5EF4-FFF2-40B4-BE49-F238E27FC236}">
                <a16:creationId xmlns:a16="http://schemas.microsoft.com/office/drawing/2014/main" id="{E5CCCFA1-4A2B-4C36-8659-6D0A3BDABAC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219574" y="1792525"/>
            <a:ext cx="3003620" cy="1626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Login screen in Infinite Campus">
            <a:extLst>
              <a:ext uri="{FF2B5EF4-FFF2-40B4-BE49-F238E27FC236}">
                <a16:creationId xmlns:a16="http://schemas.microsoft.com/office/drawing/2014/main" id="{E4D28CCF-B063-4A8A-B476-9DB01FDE47FC}"/>
              </a:ext>
            </a:extLst>
          </p:cNvPr>
          <p:cNvPicPr>
            <a:picLocks noChangeAspect="1"/>
          </p:cNvPicPr>
          <p:nvPr/>
        </p:nvPicPr>
        <p:blipFill>
          <a:blip r:embed="rId6"/>
          <a:stretch>
            <a:fillRect/>
          </a:stretch>
        </p:blipFill>
        <p:spPr>
          <a:xfrm>
            <a:off x="5648325" y="2742801"/>
            <a:ext cx="2766704" cy="18216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Screenshot of Enrich login page.">
            <a:extLst>
              <a:ext uri="{FF2B5EF4-FFF2-40B4-BE49-F238E27FC236}">
                <a16:creationId xmlns:a16="http://schemas.microsoft.com/office/drawing/2014/main" id="{7493EBE2-1AF2-4153-A2D1-13936A1D7749}"/>
              </a:ext>
            </a:extLst>
          </p:cNvPr>
          <p:cNvPicPr>
            <a:picLocks noChangeAspect="1"/>
          </p:cNvPicPr>
          <p:nvPr/>
        </p:nvPicPr>
        <p:blipFill>
          <a:blip r:embed="rId7"/>
          <a:stretch>
            <a:fillRect/>
          </a:stretch>
        </p:blipFill>
        <p:spPr>
          <a:xfrm>
            <a:off x="4219575" y="3757918"/>
            <a:ext cx="3003620" cy="1765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168718" y="6116453"/>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21</a:t>
            </a:fld>
            <a:endParaRPr dirty="0">
              <a:solidFill>
                <a:schemeClr val="bg1">
                  <a:lumMod val="65000"/>
                </a:schemeClr>
              </a:solidFill>
            </a:endParaRPr>
          </a:p>
        </p:txBody>
      </p:sp>
    </p:spTree>
    <p:extLst>
      <p:ext uri="{BB962C8B-B14F-4D97-AF65-F5344CB8AC3E}">
        <p14:creationId xmlns:p14="http://schemas.microsoft.com/office/powerpoint/2010/main" val="1962602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04886" y="1046036"/>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Infinite Campus/Enrich  Crosswalks</a:t>
            </a:r>
            <a:endParaRPr sz="3000" dirty="0">
              <a:solidFill>
                <a:schemeClr val="tx1"/>
              </a:solidFill>
              <a:latin typeface="Arial" panose="020B0604020202020204" pitchFamily="34" charset="0"/>
              <a:cs typeface="Arial" panose="020B0604020202020204" pitchFamily="34" charset="0"/>
            </a:endParaRPr>
          </a:p>
        </p:txBody>
      </p:sp>
      <p:pic>
        <p:nvPicPr>
          <p:cNvPr id="2" name="Picture 1" descr="Infinite Campus Collection Crosswalk image"/>
          <p:cNvPicPr>
            <a:picLocks noChangeAspect="1"/>
          </p:cNvPicPr>
          <p:nvPr/>
        </p:nvPicPr>
        <p:blipFill>
          <a:blip r:embed="rId3">
            <a:extLst>
              <a:ext uri="{28A0092B-C50C-407E-A947-70E740481C1C}">
                <a14:useLocalDpi xmlns:a14="http://schemas.microsoft.com/office/drawing/2010/main" val="0"/>
              </a:ext>
            </a:extLst>
          </a:blip>
          <a:srcRect/>
          <a:stretch/>
        </p:blipFill>
        <p:spPr>
          <a:xfrm>
            <a:off x="389795" y="1904200"/>
            <a:ext cx="3614548" cy="3907764"/>
          </a:xfrm>
          <a:prstGeom prst="rect">
            <a:avLst/>
          </a:prstGeom>
          <a:ln>
            <a:solidFill>
              <a:schemeClr val="tx1"/>
            </a:solidFill>
          </a:ln>
        </p:spPr>
      </p:pic>
      <p:pic>
        <p:nvPicPr>
          <p:cNvPr id="5" name="Picture 4" descr="Enrich Collection Crosswalk image">
            <a:extLst>
              <a:ext uri="{FF2B5EF4-FFF2-40B4-BE49-F238E27FC236}">
                <a16:creationId xmlns:a16="http://schemas.microsoft.com/office/drawing/2014/main" id="{059FC796-8850-0859-B598-03DECA23E65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79927" y="1903285"/>
            <a:ext cx="4134216" cy="3907764"/>
          </a:xfrm>
          <a:prstGeom prst="rect">
            <a:avLst/>
          </a:prstGeom>
          <a:ln>
            <a:solidFill>
              <a:schemeClr val="tx1"/>
            </a:solidFill>
          </a:ln>
        </p:spPr>
      </p:pic>
      <p:sp>
        <p:nvSpPr>
          <p:cNvPr id="4" name="TextBox 3">
            <a:extLst>
              <a:ext uri="{C183D7F6-B498-43B3-948B-1728B52AA6E4}">
                <adec:decorative xmlns:adec="http://schemas.microsoft.com/office/drawing/2017/decorative" val="0"/>
              </a:ext>
            </a:extLst>
          </p:cNvPr>
          <p:cNvSpPr txBox="1"/>
          <p:nvPr/>
        </p:nvSpPr>
        <p:spPr>
          <a:xfrm>
            <a:off x="87990" y="5941882"/>
            <a:ext cx="4641666" cy="48474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5"/>
              </a:rPr>
              <a:t>Infinite Campus Collection Crosswalk</a:t>
            </a:r>
            <a:endParaRPr lang="en-US" sz="1200" dirty="0">
              <a:latin typeface="Arial" panose="020B0604020202020204" pitchFamily="34" charset="0"/>
              <a:cs typeface="Arial" panose="020B0604020202020204" pitchFamily="34" charset="0"/>
            </a:endParaRPr>
          </a:p>
          <a:p>
            <a:endParaRPr lang="en-US" sz="1350" dirty="0"/>
          </a:p>
        </p:txBody>
      </p:sp>
      <p:sp>
        <p:nvSpPr>
          <p:cNvPr id="6" name="TextBox 5">
            <a:extLst>
              <a:ext uri="{FF2B5EF4-FFF2-40B4-BE49-F238E27FC236}">
                <a16:creationId xmlns:a16="http://schemas.microsoft.com/office/drawing/2014/main" id="{2614961B-AF7B-11B7-277E-5CA82EDF9E7D}"/>
              </a:ext>
            </a:extLst>
          </p:cNvPr>
          <p:cNvSpPr txBox="1"/>
          <p:nvPr/>
        </p:nvSpPr>
        <p:spPr>
          <a:xfrm>
            <a:off x="4666105" y="5940967"/>
            <a:ext cx="373117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6"/>
              </a:rPr>
              <a:t>Enrich SPED Collection Crosswalk</a:t>
            </a:r>
            <a:endParaRPr lang="en-US" sz="1200" dirty="0">
              <a:latin typeface="Arial" panose="020B0604020202020204" pitchFamily="34" charset="0"/>
              <a:cs typeface="Arial" panose="020B0604020202020204" pitchFamily="34" charset="0"/>
            </a:endParaRP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889" y="978630"/>
            <a:ext cx="877563" cy="874067"/>
          </a:xfrm>
          <a:prstGeom prst="rect">
            <a:avLst/>
          </a:prstGeom>
          <a:noFill/>
          <a:extLst>
            <a:ext uri="{909E8E84-426E-40DD-AFC4-6F175D3DCCD1}">
              <a14:hiddenFill xmlns:a14="http://schemas.microsoft.com/office/drawing/2010/main">
                <a:solidFill>
                  <a:srgbClr val="FFFFFF"/>
                </a:solidFill>
              </a14:hiddenFill>
            </a:ext>
          </a:extLst>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985752" y="5941882"/>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22</a:t>
            </a:fld>
            <a:endParaRPr dirty="0">
              <a:solidFill>
                <a:schemeClr val="bg1">
                  <a:lumMod val="65000"/>
                </a:schemeClr>
              </a:solidFill>
            </a:endParaRPr>
          </a:p>
        </p:txBody>
      </p:sp>
    </p:spTree>
    <p:extLst>
      <p:ext uri="{BB962C8B-B14F-4D97-AF65-F5344CB8AC3E}">
        <p14:creationId xmlns:p14="http://schemas.microsoft.com/office/powerpoint/2010/main" val="196754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535623" y="653052"/>
            <a:ext cx="720836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Example of Using the Crosswalk</a:t>
            </a:r>
            <a:endParaRPr sz="300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190806" y="1767761"/>
            <a:ext cx="8229600" cy="3600986"/>
          </a:xfrm>
          <a:prstGeom prst="rect">
            <a:avLst/>
          </a:prstGeom>
          <a:noFill/>
        </p:spPr>
        <p:txBody>
          <a:bodyPr wrap="square" rtlCol="0">
            <a:spAutoFit/>
          </a:bodyPr>
          <a:lstStyle/>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You are working on adding information into IC and need to enter the SPED Hours Per Week for students but are unsure on where to find this field.  The IC Crosswalk will be a great resource!</a:t>
            </a: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500" dirty="0">
                <a:latin typeface="Arial" panose="020B0604020202020204" pitchFamily="34" charset="0"/>
                <a:cs typeface="Arial" panose="020B0604020202020204" pitchFamily="34" charset="0"/>
              </a:rPr>
              <a:t>Based on this information, you know that:</a:t>
            </a:r>
          </a:p>
          <a:p>
            <a:pPr lvl="1">
              <a:buFont typeface="Arial" panose="020B0604020202020204" pitchFamily="34" charset="0"/>
              <a:buChar char="•"/>
            </a:pPr>
            <a:r>
              <a:rPr lang="en-US" sz="1100" dirty="0">
                <a:latin typeface="Arial" panose="020B0604020202020204" pitchFamily="34" charset="0"/>
                <a:cs typeface="Arial" panose="020B0604020202020204" pitchFamily="34" charset="0"/>
              </a:rPr>
              <a:t>This field is located within the IEP under </a:t>
            </a:r>
            <a:r>
              <a:rPr lang="en-US" sz="1100" dirty="0" err="1">
                <a:latin typeface="Arial" panose="020B0604020202020204" pitchFamily="34" charset="0"/>
                <a:cs typeface="Arial" panose="020B0604020202020204" pitchFamily="34" charset="0"/>
              </a:rPr>
              <a:t>Services</a:t>
            </a:r>
            <a:r>
              <a:rPr lang="en-US" sz="1100" dirty="0" err="1">
                <a:latin typeface="Arial" panose="020B0604020202020204" pitchFamily="34" charset="0"/>
                <a:cs typeface="Arial" panose="020B0604020202020204" pitchFamily="34" charset="0"/>
                <a:sym typeface="Wingdings" panose="05000000000000000000" pitchFamily="2" charset="2"/>
              </a:rPr>
              <a:t>Service</a:t>
            </a:r>
            <a:r>
              <a:rPr lang="en-US" sz="1100" dirty="0">
                <a:latin typeface="Arial" panose="020B0604020202020204" pitchFamily="34" charset="0"/>
                <a:cs typeface="Arial" panose="020B0604020202020204" pitchFamily="34" charset="0"/>
                <a:sym typeface="Wingdings" panose="05000000000000000000" pitchFamily="2" charset="2"/>
              </a:rPr>
              <a:t> Provider </a:t>
            </a:r>
            <a:r>
              <a:rPr lang="en-US" sz="1100" dirty="0" err="1">
                <a:latin typeface="Arial" panose="020B0604020202020204" pitchFamily="34" charset="0"/>
                <a:cs typeface="Arial" panose="020B0604020202020204" pitchFamily="34" charset="0"/>
                <a:sym typeface="Wingdings" panose="05000000000000000000" pitchFamily="2" charset="2"/>
              </a:rPr>
              <a:t>ListService</a:t>
            </a:r>
            <a:r>
              <a:rPr lang="en-US" sz="1100" dirty="0">
                <a:latin typeface="Arial" panose="020B0604020202020204" pitchFamily="34" charset="0"/>
                <a:cs typeface="Arial" panose="020B0604020202020204" pitchFamily="34" charset="0"/>
                <a:sym typeface="Wingdings" panose="05000000000000000000" pitchFamily="2" charset="2"/>
              </a:rPr>
              <a:t> Provided </a:t>
            </a:r>
            <a:r>
              <a:rPr lang="en-US" sz="1100" dirty="0" err="1">
                <a:latin typeface="Arial" panose="020B0604020202020204" pitchFamily="34" charset="0"/>
                <a:cs typeface="Arial" panose="020B0604020202020204" pitchFamily="34" charset="0"/>
                <a:sym typeface="Wingdings" panose="05000000000000000000" pitchFamily="2" charset="2"/>
              </a:rPr>
              <a:t>EditorTotal</a:t>
            </a:r>
            <a:r>
              <a:rPr lang="en-US" sz="1100" dirty="0">
                <a:latin typeface="Arial" panose="020B0604020202020204" pitchFamily="34" charset="0"/>
                <a:cs typeface="Arial" panose="020B0604020202020204" pitchFamily="34" charset="0"/>
                <a:sym typeface="Wingdings" panose="05000000000000000000" pitchFamily="2" charset="2"/>
              </a:rPr>
              <a:t> Minutes</a:t>
            </a:r>
            <a:endParaRPr lang="en-US" sz="1100" dirty="0">
              <a:latin typeface="Arial" panose="020B0604020202020204" pitchFamily="34" charset="0"/>
              <a:cs typeface="Arial" panose="020B0604020202020204" pitchFamily="34" charset="0"/>
            </a:endParaRPr>
          </a:p>
        </p:txBody>
      </p:sp>
      <p:pic>
        <p:nvPicPr>
          <p:cNvPr id="6" name="Picture 5" descr="Hours of Special Education Services per Week from the Crosswalk">
            <a:extLst>
              <a:ext uri="{FF2B5EF4-FFF2-40B4-BE49-F238E27FC236}">
                <a16:creationId xmlns:a16="http://schemas.microsoft.com/office/drawing/2014/main" id="{FBBB0295-4B40-4809-97D9-0EDB8711C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78056"/>
            <a:ext cx="4610464" cy="825955"/>
          </a:xfrm>
          <a:prstGeom prst="rect">
            <a:avLst/>
          </a:prstGeom>
        </p:spPr>
      </p:pic>
      <p:pic>
        <p:nvPicPr>
          <p:cNvPr id="8" name="Picture 7" descr="Image of Total Minutes location in Infinite Campus.">
            <a:extLst>
              <a:ext uri="{FF2B5EF4-FFF2-40B4-BE49-F238E27FC236}">
                <a16:creationId xmlns:a16="http://schemas.microsoft.com/office/drawing/2014/main" id="{DC45400B-6049-4E32-BB03-117A881D43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489" y="2578056"/>
            <a:ext cx="3625892" cy="2108619"/>
          </a:xfrm>
          <a:prstGeom prst="rect">
            <a:avLst/>
          </a:prstGeom>
        </p:spPr>
      </p:pic>
      <p:sp>
        <p:nvSpPr>
          <p:cNvPr id="11" name="Rectangle 10">
            <a:extLst>
              <a:ext uri="{FF2B5EF4-FFF2-40B4-BE49-F238E27FC236}">
                <a16:creationId xmlns:a16="http://schemas.microsoft.com/office/drawing/2014/main" id="{119EE4A8-3653-411F-8E4E-ABE5A31EC953}"/>
              </a:ext>
              <a:ext uri="{C183D7F6-B498-43B3-948B-1728B52AA6E4}">
                <adec:decorative xmlns:adec="http://schemas.microsoft.com/office/drawing/2017/decorative" val="1"/>
              </a:ext>
            </a:extLst>
          </p:cNvPr>
          <p:cNvSpPr/>
          <p:nvPr/>
        </p:nvSpPr>
        <p:spPr>
          <a:xfrm>
            <a:off x="6488338" y="4459266"/>
            <a:ext cx="1728736" cy="227409"/>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3865312-C3CE-4B36-BFCE-59D9CEE5CB69}"/>
              </a:ext>
              <a:ext uri="{C183D7F6-B498-43B3-948B-1728B52AA6E4}">
                <adec:decorative xmlns:adec="http://schemas.microsoft.com/office/drawing/2017/decorative" val="1"/>
              </a:ext>
            </a:extLst>
          </p:cNvPr>
          <p:cNvCxnSpPr>
            <a:stCxn id="6" idx="2"/>
          </p:cNvCxnSpPr>
          <p:nvPr/>
        </p:nvCxnSpPr>
        <p:spPr>
          <a:xfrm>
            <a:off x="2305233" y="3404011"/>
            <a:ext cx="2266767" cy="692000"/>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122618" y="5994065"/>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23</a:t>
            </a:fld>
            <a:endParaRPr dirty="0">
              <a:solidFill>
                <a:schemeClr val="bg1">
                  <a:lumMod val="65000"/>
                </a:schemeClr>
              </a:solidFill>
            </a:endParaRPr>
          </a:p>
        </p:txBody>
      </p:sp>
    </p:spTree>
    <p:extLst>
      <p:ext uri="{BB962C8B-B14F-4D97-AF65-F5344CB8AC3E}">
        <p14:creationId xmlns:p14="http://schemas.microsoft.com/office/powerpoint/2010/main" val="207248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733425" y="389426"/>
            <a:ext cx="52600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Step 3: Submission to CSI – File Extract</a:t>
            </a:r>
            <a:endParaRPr sz="300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590086" y="1278992"/>
            <a:ext cx="6749276" cy="346249"/>
          </a:xfrm>
          <a:prstGeom prst="rect">
            <a:avLst/>
          </a:prstGeom>
          <a:noFill/>
        </p:spPr>
        <p:txBody>
          <a:bodyPr wrap="square" rtlCol="0">
            <a:spAutoFit/>
          </a:bodyPr>
          <a:lstStyle/>
          <a:p>
            <a:pPr marL="85725">
              <a:spcBef>
                <a:spcPct val="20000"/>
              </a:spcBef>
              <a:buClr>
                <a:srgbClr val="7A88C5"/>
              </a:buClr>
            </a:pPr>
            <a:r>
              <a:rPr lang="en-US" sz="1650" dirty="0">
                <a:solidFill>
                  <a:srgbClr val="C63F28"/>
                </a:solidFill>
                <a:latin typeface="Arial" panose="020B0604020202020204" pitchFamily="34" charset="0"/>
                <a:cs typeface="Arial" panose="020B0604020202020204" pitchFamily="34" charset="0"/>
              </a:rPr>
              <a:t>Extract data from the plan management system:</a:t>
            </a:r>
          </a:p>
        </p:txBody>
      </p:sp>
      <p:pic>
        <p:nvPicPr>
          <p:cNvPr id="7" name="Picture 6" descr="Image of Enrich  file extract screen.">
            <a:extLst>
              <a:ext uri="{FF2B5EF4-FFF2-40B4-BE49-F238E27FC236}">
                <a16:creationId xmlns:a16="http://schemas.microsoft.com/office/drawing/2014/main" id="{86210F3C-3E66-C264-F73A-EC741C26337D}"/>
              </a:ext>
            </a:extLst>
          </p:cNvPr>
          <p:cNvPicPr>
            <a:picLocks noChangeAspect="1"/>
          </p:cNvPicPr>
          <p:nvPr/>
        </p:nvPicPr>
        <p:blipFill>
          <a:blip r:embed="rId3"/>
          <a:stretch>
            <a:fillRect/>
          </a:stretch>
        </p:blipFill>
        <p:spPr>
          <a:xfrm>
            <a:off x="190073" y="1771160"/>
            <a:ext cx="4227968" cy="3295752"/>
          </a:xfrm>
          <a:prstGeom prst="rect">
            <a:avLst/>
          </a:prstGeom>
        </p:spPr>
      </p:pic>
      <p:sp>
        <p:nvSpPr>
          <p:cNvPr id="3" name="TextBox 2">
            <a:extLst>
              <a:ext uri="{FF2B5EF4-FFF2-40B4-BE49-F238E27FC236}">
                <a16:creationId xmlns:a16="http://schemas.microsoft.com/office/drawing/2014/main" id="{5E860447-9338-4473-9D32-801ABD52336D}"/>
              </a:ext>
            </a:extLst>
          </p:cNvPr>
          <p:cNvSpPr txBox="1"/>
          <p:nvPr/>
        </p:nvSpPr>
        <p:spPr>
          <a:xfrm>
            <a:off x="-139105" y="5086839"/>
            <a:ext cx="4886325" cy="480131"/>
          </a:xfrm>
          <a:prstGeom prst="rect">
            <a:avLst/>
          </a:prstGeom>
          <a:noFill/>
        </p:spPr>
        <p:txBody>
          <a:bodyPr wrap="square" rtlCol="0">
            <a:spAutoFit/>
          </a:bodyPr>
          <a:lstStyle/>
          <a:p>
            <a:pPr marL="308610" lvl="1">
              <a:spcBef>
                <a:spcPct val="20000"/>
              </a:spcBef>
              <a:buClr>
                <a:srgbClr val="5E9EA0"/>
              </a:buClr>
            </a:pPr>
            <a:r>
              <a:rPr lang="en-US" sz="1200" dirty="0">
                <a:latin typeface="Arial" panose="020B0604020202020204" pitchFamily="34" charset="0"/>
                <a:cs typeface="Arial" panose="020B0604020202020204" pitchFamily="34" charset="0"/>
                <a:hlinkClick r:id="rId4"/>
              </a:rPr>
              <a:t>Enrich File Extraction Instructions</a:t>
            </a:r>
            <a:endParaRPr lang="en-US" sz="1200" dirty="0">
              <a:solidFill>
                <a:srgbClr val="C63F28"/>
              </a:solidFill>
              <a:latin typeface="Arial" panose="020B0604020202020204" pitchFamily="34" charset="0"/>
              <a:cs typeface="Arial" panose="020B0604020202020204" pitchFamily="34" charset="0"/>
            </a:endParaRPr>
          </a:p>
          <a:p>
            <a:pPr marL="308610" lvl="1">
              <a:spcBef>
                <a:spcPct val="20000"/>
              </a:spcBef>
              <a:buClr>
                <a:srgbClr val="5E9EA0"/>
              </a:buClr>
            </a:pPr>
            <a:r>
              <a:rPr lang="en-US" sz="1100" dirty="0">
                <a:latin typeface="Arial" panose="020B0604020202020204" pitchFamily="34" charset="0"/>
                <a:cs typeface="Arial" panose="020B0604020202020204" pitchFamily="34" charset="0"/>
              </a:rPr>
              <a:t> </a:t>
            </a:r>
            <a:endParaRPr lang="en-US" dirty="0"/>
          </a:p>
        </p:txBody>
      </p:sp>
      <p:pic>
        <p:nvPicPr>
          <p:cNvPr id="6" name="Picture 5" descr="Image of Infinite Campus extract screen.">
            <a:extLst>
              <a:ext uri="{FF2B5EF4-FFF2-40B4-BE49-F238E27FC236}">
                <a16:creationId xmlns:a16="http://schemas.microsoft.com/office/drawing/2014/main" id="{ABBAE6AA-73CC-407A-A567-B0134278404D}"/>
              </a:ext>
            </a:extLst>
          </p:cNvPr>
          <p:cNvPicPr>
            <a:picLocks noChangeAspect="1"/>
          </p:cNvPicPr>
          <p:nvPr/>
        </p:nvPicPr>
        <p:blipFill>
          <a:blip r:embed="rId5"/>
          <a:stretch>
            <a:fillRect/>
          </a:stretch>
        </p:blipFill>
        <p:spPr>
          <a:xfrm>
            <a:off x="4572000" y="1771161"/>
            <a:ext cx="4247587" cy="3295752"/>
          </a:xfrm>
          <a:prstGeom prst="rect">
            <a:avLst/>
          </a:prstGeom>
          <a:ln>
            <a:solidFill>
              <a:schemeClr val="tx1"/>
            </a:solidFill>
          </a:ln>
        </p:spPr>
      </p:pic>
      <p:sp>
        <p:nvSpPr>
          <p:cNvPr id="4" name="TextBox 3">
            <a:extLst>
              <a:ext uri="{FF2B5EF4-FFF2-40B4-BE49-F238E27FC236}">
                <a16:creationId xmlns:a16="http://schemas.microsoft.com/office/drawing/2014/main" id="{467F1A73-1D6D-4A64-8B87-AD2073006F06}"/>
              </a:ext>
            </a:extLst>
          </p:cNvPr>
          <p:cNvSpPr txBox="1"/>
          <p:nvPr/>
        </p:nvSpPr>
        <p:spPr>
          <a:xfrm>
            <a:off x="4648201" y="5086839"/>
            <a:ext cx="3752850" cy="553998"/>
          </a:xfrm>
          <a:prstGeom prst="rect">
            <a:avLst/>
          </a:prstGeom>
          <a:noFill/>
        </p:spPr>
        <p:txBody>
          <a:bodyPr wrap="square" rtlCol="0">
            <a:spAutoFit/>
          </a:bodyPr>
          <a:lstStyle/>
          <a:p>
            <a:pPr marL="308610" lvl="1">
              <a:spcBef>
                <a:spcPct val="20000"/>
              </a:spcBef>
              <a:buClr>
                <a:srgbClr val="5E9EA0"/>
              </a:buClr>
            </a:pPr>
            <a:r>
              <a:rPr lang="en-US" sz="1200" dirty="0">
                <a:latin typeface="Arial" panose="020B0604020202020204" pitchFamily="34" charset="0"/>
                <a:cs typeface="Arial" panose="020B0604020202020204" pitchFamily="34" charset="0"/>
                <a:hlinkClick r:id="rId6"/>
              </a:rPr>
              <a:t>IC Special Education File Extract Guidance</a:t>
            </a:r>
            <a:r>
              <a:rPr lang="en-US" sz="1100" dirty="0">
                <a:latin typeface="Arial" panose="020B0604020202020204" pitchFamily="34" charset="0"/>
                <a:cs typeface="Arial" panose="020B0604020202020204" pitchFamily="34" charset="0"/>
                <a:hlinkClick r:id="rId6"/>
              </a:rPr>
              <a:t> </a:t>
            </a:r>
            <a:endParaRPr lang="en-US" sz="1100" dirty="0">
              <a:latin typeface="Arial" panose="020B0604020202020204" pitchFamily="34" charset="0"/>
              <a:cs typeface="Arial" panose="020B0604020202020204" pitchFamily="34" charset="0"/>
            </a:endParaRPr>
          </a:p>
          <a:p>
            <a:endParaRPr lang="en-US" dirty="0"/>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195288" y="6025790"/>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24</a:t>
            </a:fld>
            <a:endParaRPr dirty="0">
              <a:solidFill>
                <a:schemeClr val="bg1">
                  <a:lumMod val="65000"/>
                </a:schemeClr>
              </a:solidFill>
            </a:endParaRPr>
          </a:p>
        </p:txBody>
      </p:sp>
    </p:spTree>
    <p:extLst>
      <p:ext uri="{BB962C8B-B14F-4D97-AF65-F5344CB8AC3E}">
        <p14:creationId xmlns:p14="http://schemas.microsoft.com/office/powerpoint/2010/main" val="1800271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2159306" y="828111"/>
            <a:ext cx="6183173" cy="427697"/>
          </a:xfrm>
          <a:prstGeom prst="rect">
            <a:avLst/>
          </a:prstGeom>
        </p:spPr>
        <p:txBody>
          <a:bodyPr spcFirstLastPara="1" vert="horz" wrap="square" lIns="51427" tIns="51427" rIns="51427" bIns="51427" rtlCol="0" anchor="b" anchorCtr="0">
            <a:noAutofit/>
          </a:bodyPr>
          <a:lstStyle/>
          <a:p>
            <a:r>
              <a:rPr lang="en-US" sz="3200" dirty="0">
                <a:solidFill>
                  <a:schemeClr val="tx1"/>
                </a:solidFill>
                <a:latin typeface="Arial" panose="020B0604020202020204" pitchFamily="34" charset="0"/>
                <a:cs typeface="Arial" panose="020B0604020202020204" pitchFamily="34" charset="0"/>
              </a:rPr>
              <a:t>The Record Checker Tool</a:t>
            </a:r>
            <a:endParaRPr sz="3200"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953409" y="1663397"/>
            <a:ext cx="6441304" cy="932658"/>
          </a:xfrm>
          <a:prstGeom prst="rect">
            <a:avLst/>
          </a:prstGeom>
        </p:spPr>
        <p:txBody>
          <a:bodyPr spcFirstLastPara="1" vert="horz" wrap="square" lIns="51427" tIns="51427" rIns="51427" bIns="51427" rtlCol="0" anchor="t" anchorCtr="0">
            <a:noAutofit/>
          </a:bodyPr>
          <a:lstStyle/>
          <a:p>
            <a:pPr marL="21431" indent="0">
              <a:buNone/>
            </a:pPr>
            <a:r>
              <a:rPr lang="en-US" sz="1200" b="1" dirty="0">
                <a:solidFill>
                  <a:srgbClr val="C00000"/>
                </a:solidFill>
                <a:latin typeface="Arial" panose="020B0604020202020204" pitchFamily="34" charset="0"/>
                <a:cs typeface="Arial" panose="020B0604020202020204" pitchFamily="34" charset="0"/>
              </a:rPr>
              <a:t>The purpose of the SPED Record Checker is for schools to review their initially extracted Child and Participation Files prior to initial Submittal.  The template will flag for potential errors that can be corrected prior to initially submitting files.  The goal of this resource is to:</a:t>
            </a:r>
          </a:p>
          <a:p>
            <a:pPr marL="21431" indent="0">
              <a:buNone/>
            </a:pPr>
            <a:endParaRPr lang="en-US" sz="1050" b="1" dirty="0">
              <a:solidFill>
                <a:schemeClr val="tx1"/>
              </a:solidFill>
              <a:latin typeface="Arial" panose="020B0604020202020204" pitchFamily="34" charset="0"/>
              <a:cs typeface="Arial" panose="020B0604020202020204" pitchFamily="34" charset="0"/>
            </a:endParaRPr>
          </a:p>
          <a:p>
            <a:pPr marL="21431" indent="0">
              <a:buNone/>
            </a:pPr>
            <a:endParaRPr lang="en-US" sz="1013" b="1" dirty="0">
              <a:solidFill>
                <a:schemeClr val="tx1"/>
              </a:solidFill>
              <a:latin typeface="Arial" panose="020B0604020202020204" pitchFamily="34" charset="0"/>
              <a:cs typeface="Arial" panose="020B0604020202020204" pitchFamily="34" charset="0"/>
            </a:endParaRPr>
          </a:p>
          <a:p>
            <a:pPr marL="21431" indent="0">
              <a:buNone/>
            </a:pPr>
            <a:endParaRPr lang="en-US" sz="1013" b="1"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16274185"/>
              </p:ext>
            </p:extLst>
          </p:nvPr>
        </p:nvGraphicFramePr>
        <p:xfrm>
          <a:off x="320363" y="3625845"/>
          <a:ext cx="4117617" cy="1430013"/>
        </p:xfrm>
        <a:graphic>
          <a:graphicData uri="http://schemas.openxmlformats.org/drawingml/2006/table">
            <a:tbl>
              <a:tblPr firstRow="1" bandRow="1">
                <a:tableStyleId>{5C22544A-7EE6-4342-B048-85BDC9FD1C3A}</a:tableStyleId>
              </a:tblPr>
              <a:tblGrid>
                <a:gridCol w="4117617">
                  <a:extLst>
                    <a:ext uri="{9D8B030D-6E8A-4147-A177-3AD203B41FA5}">
                      <a16:colId xmlns:a16="http://schemas.microsoft.com/office/drawing/2014/main" val="20000"/>
                    </a:ext>
                  </a:extLst>
                </a:gridCol>
              </a:tblGrid>
              <a:tr h="357497">
                <a:tc>
                  <a:txBody>
                    <a:bodyPr/>
                    <a:lstStyle/>
                    <a:p>
                      <a:pPr marL="0" indent="0">
                        <a:buFont typeface="Arial" panose="020B0604020202020204" pitchFamily="34" charset="0"/>
                        <a:buNone/>
                      </a:pPr>
                      <a:r>
                        <a:rPr lang="en-US" sz="1100" baseline="0" dirty="0">
                          <a:solidFill>
                            <a:srgbClr val="677480"/>
                          </a:solidFill>
                          <a:latin typeface="Arial" panose="020B0604020202020204" pitchFamily="34" charset="0"/>
                          <a:cs typeface="Arial" panose="020B0604020202020204" pitchFamily="34" charset="0"/>
                        </a:rPr>
                        <a:t>Purpose</a:t>
                      </a:r>
                    </a:p>
                  </a:txBody>
                  <a:tcPr marL="51435" marR="51435" marT="25718" marB="25718">
                    <a:noFill/>
                  </a:tcPr>
                </a:tc>
                <a:extLst>
                  <a:ext uri="{0D108BD9-81ED-4DB2-BD59-A6C34878D82A}">
                    <a16:rowId xmlns:a16="http://schemas.microsoft.com/office/drawing/2014/main" val="2643479231"/>
                  </a:ext>
                </a:extLst>
              </a:tr>
              <a:tr h="641211">
                <a:tc>
                  <a:txBody>
                    <a:bodyPr/>
                    <a:lstStyle/>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Identify errors and correct prior to submittal</a:t>
                      </a:r>
                    </a:p>
                    <a:p>
                      <a:pPr marL="285750" indent="-285750">
                        <a:buFont typeface="Arial" panose="020B0604020202020204" pitchFamily="34" charset="0"/>
                        <a:buChar char="•"/>
                      </a:pPr>
                      <a:r>
                        <a:rPr lang="en-US" sz="1400" strike="noStrike" dirty="0">
                          <a:solidFill>
                            <a:schemeClr val="tx1"/>
                          </a:solidFill>
                          <a:latin typeface="Arial" panose="020B0604020202020204" pitchFamily="34" charset="0"/>
                          <a:cs typeface="Arial" panose="020B0604020202020204" pitchFamily="34" charset="0"/>
                        </a:rPr>
                        <a:t>Fewer </a:t>
                      </a:r>
                      <a:r>
                        <a:rPr lang="en-US" sz="1400" dirty="0">
                          <a:solidFill>
                            <a:schemeClr val="tx1"/>
                          </a:solidFill>
                          <a:latin typeface="Arial" panose="020B0604020202020204" pitchFamily="34" charset="0"/>
                          <a:cs typeface="Arial" panose="020B0604020202020204" pitchFamily="34" charset="0"/>
                        </a:rPr>
                        <a:t>errors received upon initial submittal</a:t>
                      </a:r>
                      <a:endParaRPr lang="en-US" sz="1400" baseline="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a:solidFill>
                            <a:schemeClr val="tx1"/>
                          </a:solidFill>
                          <a:latin typeface="Arial" panose="020B0604020202020204" pitchFamily="34" charset="0"/>
                          <a:cs typeface="Arial" panose="020B0604020202020204" pitchFamily="34" charset="0"/>
                        </a:rPr>
                        <a:t>Fewer submissions until error clearance</a:t>
                      </a:r>
                    </a:p>
                    <a:p>
                      <a:pPr marL="285750" indent="-285750">
                        <a:buFont typeface="Arial" panose="020B0604020202020204" pitchFamily="34" charset="0"/>
                        <a:buChar char="•"/>
                      </a:pPr>
                      <a:r>
                        <a:rPr lang="en-US" sz="1400" baseline="0" dirty="0">
                          <a:solidFill>
                            <a:schemeClr val="tx1"/>
                          </a:solidFill>
                          <a:latin typeface="Arial" panose="020B0604020202020204" pitchFamily="34" charset="0"/>
                          <a:cs typeface="Arial" panose="020B0604020202020204" pitchFamily="34" charset="0"/>
                        </a:rPr>
                        <a:t>Collection errors cleared earlier in the process</a:t>
                      </a:r>
                    </a:p>
                    <a:p>
                      <a:pPr marL="285750" indent="-285750">
                        <a:buFont typeface="Arial" panose="020B0604020202020204" pitchFamily="34" charset="0"/>
                        <a:buChar char="•"/>
                      </a:pPr>
                      <a:endParaRPr lang="en-US" sz="1100" baseline="0" dirty="0">
                        <a:solidFill>
                          <a:srgbClr val="677480"/>
                        </a:solidFill>
                        <a:latin typeface="Arial" panose="020B0604020202020204" pitchFamily="34" charset="0"/>
                        <a:cs typeface="Arial" panose="020B0604020202020204" pitchFamily="34" charset="0"/>
                      </a:endParaRPr>
                    </a:p>
                  </a:txBody>
                  <a:tcPr marL="51435" marR="51435" marT="25718" marB="25718">
                    <a:noFill/>
                  </a:tcPr>
                </a:tc>
                <a:extLst>
                  <a:ext uri="{0D108BD9-81ED-4DB2-BD59-A6C34878D82A}">
                    <a16:rowId xmlns:a16="http://schemas.microsoft.com/office/drawing/2014/main" val="10000"/>
                  </a:ext>
                </a:extLst>
              </a:tr>
            </a:tbl>
          </a:graphicData>
        </a:graphic>
      </p:graphicFrame>
      <p:pic>
        <p:nvPicPr>
          <p:cNvPr id="3" name="Picture 2" descr="Instructions from Record Checker Tool.">
            <a:extLst>
              <a:ext uri="{FF2B5EF4-FFF2-40B4-BE49-F238E27FC236}">
                <a16:creationId xmlns:a16="http://schemas.microsoft.com/office/drawing/2014/main" id="{5978351C-664F-404F-9F20-BC10BE9BB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980" y="2792280"/>
            <a:ext cx="3904499" cy="2537203"/>
          </a:xfrm>
          <a:prstGeom prst="rect">
            <a:avLst/>
          </a:prstGeom>
          <a:ln>
            <a:solidFill>
              <a:schemeClr val="tx1"/>
            </a:solidFill>
          </a:ln>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053676" y="6113089"/>
            <a:ext cx="577606" cy="278796"/>
          </a:xfrm>
          <a:prstGeom prst="rect">
            <a:avLst/>
          </a:prstGeom>
        </p:spPr>
        <p:txBody>
          <a:bodyPr spcFirstLastPara="1" vert="horz" wrap="square" lIns="51427" tIns="51427" rIns="51427" bIns="51427" rtlCol="0" anchor="t" anchorCtr="0">
            <a:noAutofit/>
          </a:bodyPr>
          <a:lstStyle/>
          <a:p>
            <a:fld id="{00000000-1234-1234-1234-123412341234}" type="slidenum">
              <a:rPr lang="en">
                <a:solidFill>
                  <a:schemeClr val="bg1">
                    <a:lumMod val="65000"/>
                  </a:schemeClr>
                </a:solidFill>
              </a:rPr>
              <a:pPr/>
              <a:t>25</a:t>
            </a:fld>
            <a:endParaRPr dirty="0">
              <a:solidFill>
                <a:schemeClr val="bg1">
                  <a:lumMod val="65000"/>
                </a:schemeClr>
              </a:solidFill>
            </a:endParaRPr>
          </a:p>
        </p:txBody>
      </p:sp>
      <p:sp>
        <p:nvSpPr>
          <p:cNvPr id="2" name="TextBox 1">
            <a:extLst>
              <a:ext uri="{FF2B5EF4-FFF2-40B4-BE49-F238E27FC236}">
                <a16:creationId xmlns:a16="http://schemas.microsoft.com/office/drawing/2014/main" id="{4BEA43F8-4FF7-812E-C294-DBCB9CCEB63D}"/>
              </a:ext>
            </a:extLst>
          </p:cNvPr>
          <p:cNvSpPr txBox="1"/>
          <p:nvPr/>
        </p:nvSpPr>
        <p:spPr>
          <a:xfrm>
            <a:off x="487017" y="5804452"/>
            <a:ext cx="7464287" cy="577081"/>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Record Checker Tool Version Access:</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hlinkClick r:id="rId4"/>
              </a:rPr>
              <a:t>Leading Zeros (XLSX)</a:t>
            </a:r>
            <a:endParaRPr lang="en-US" sz="10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hlinkClick r:id="rId5"/>
              </a:rPr>
              <a:t>Without Leading Zeros (CSV)</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31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372147" y="1229583"/>
            <a:ext cx="5560610" cy="427697"/>
          </a:xfrm>
          <a:prstGeom prst="rect">
            <a:avLst/>
          </a:prstGeom>
        </p:spPr>
        <p:txBody>
          <a:bodyPr spcFirstLastPara="1" vert="horz" wrap="square" lIns="51427" tIns="51427" rIns="51427" bIns="51427" rtlCol="0" anchor="b" anchorCtr="0">
            <a:noAutofit/>
          </a:bodyPr>
          <a:lstStyle/>
          <a:p>
            <a:r>
              <a:rPr lang="en-US" sz="2400" dirty="0">
                <a:solidFill>
                  <a:schemeClr val="tx1"/>
                </a:solidFill>
                <a:latin typeface="Arial" panose="020B0604020202020204" pitchFamily="34" charset="0"/>
                <a:cs typeface="Arial" panose="020B0604020202020204" pitchFamily="34" charset="0"/>
              </a:rPr>
              <a:t>Record Checker Quick Steps Reminder</a:t>
            </a:r>
            <a:endParaRPr sz="240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39392384"/>
              </p:ext>
            </p:extLst>
          </p:nvPr>
        </p:nvGraphicFramePr>
        <p:xfrm>
          <a:off x="1275730" y="1871827"/>
          <a:ext cx="2969116" cy="3672845"/>
        </p:xfrm>
        <a:graphic>
          <a:graphicData uri="http://schemas.openxmlformats.org/drawingml/2006/table">
            <a:tbl>
              <a:tblPr firstRow="1" bandRow="1">
                <a:tableStyleId>{5C22544A-7EE6-4342-B048-85BDC9FD1C3A}</a:tableStyleId>
              </a:tblPr>
              <a:tblGrid>
                <a:gridCol w="2969116">
                  <a:extLst>
                    <a:ext uri="{9D8B030D-6E8A-4147-A177-3AD203B41FA5}">
                      <a16:colId xmlns:a16="http://schemas.microsoft.com/office/drawing/2014/main" val="20000"/>
                    </a:ext>
                  </a:extLst>
                </a:gridCol>
              </a:tblGrid>
              <a:tr h="436249">
                <a:tc>
                  <a:txBody>
                    <a:bodyPr/>
                    <a:lstStyle/>
                    <a:p>
                      <a:pPr marL="0" indent="0">
                        <a:buFont typeface="+mj-lt"/>
                        <a:buNone/>
                      </a:pPr>
                      <a:r>
                        <a:rPr lang="en-US" sz="1100" baseline="0" dirty="0">
                          <a:solidFill>
                            <a:schemeClr val="tx1"/>
                          </a:solidFill>
                          <a:latin typeface="Arial" panose="020B0604020202020204" pitchFamily="34" charset="0"/>
                          <a:cs typeface="Arial" panose="020B0604020202020204" pitchFamily="34" charset="0"/>
                        </a:rPr>
                        <a:t>Record Checker Steps</a:t>
                      </a:r>
                    </a:p>
                  </a:txBody>
                  <a:tcPr marL="51435" marR="51435" marT="25718" marB="25718">
                    <a:noFill/>
                  </a:tcPr>
                </a:tc>
                <a:extLst>
                  <a:ext uri="{0D108BD9-81ED-4DB2-BD59-A6C34878D82A}">
                    <a16:rowId xmlns:a16="http://schemas.microsoft.com/office/drawing/2014/main" val="3969777338"/>
                  </a:ext>
                </a:extLst>
              </a:tr>
              <a:tr h="2397521">
                <a:tc>
                  <a:txBody>
                    <a:bodyPr/>
                    <a:lstStyle/>
                    <a:p>
                      <a:pPr marL="342900" indent="-342900">
                        <a:buFont typeface="+mj-lt"/>
                        <a:buAutoNum type="arabicPeriod"/>
                      </a:pPr>
                      <a:r>
                        <a:rPr lang="en-US" sz="1100" baseline="0" dirty="0">
                          <a:solidFill>
                            <a:schemeClr val="tx1"/>
                          </a:solidFill>
                          <a:latin typeface="Arial" panose="020B0604020202020204" pitchFamily="34" charset="0"/>
                          <a:cs typeface="Arial" panose="020B0604020202020204" pitchFamily="34" charset="0"/>
                        </a:rPr>
                        <a:t>Download the Record Checker tool and save to your computer</a:t>
                      </a:r>
                    </a:p>
                    <a:p>
                      <a:pPr marL="342900" indent="-342900">
                        <a:buFont typeface="+mj-lt"/>
                        <a:buAutoNum type="arabicPeriod"/>
                      </a:pPr>
                      <a:r>
                        <a:rPr lang="en-US" sz="1100" baseline="0" dirty="0">
                          <a:solidFill>
                            <a:schemeClr val="tx1"/>
                          </a:solidFill>
                          <a:latin typeface="Arial" panose="020B0604020202020204" pitchFamily="34" charset="0"/>
                          <a:cs typeface="Arial" panose="020B0604020202020204" pitchFamily="34" charset="0"/>
                        </a:rPr>
                        <a:t>Also, download your Child and Participation files from your Plan Management System</a:t>
                      </a:r>
                    </a:p>
                    <a:p>
                      <a:pPr marL="342900" indent="-342900">
                        <a:buFont typeface="+mj-lt"/>
                        <a:buAutoNum type="arabicPeriod"/>
                      </a:pPr>
                      <a:r>
                        <a:rPr lang="en-US" sz="1100" baseline="0" dirty="0">
                          <a:solidFill>
                            <a:schemeClr val="tx1"/>
                          </a:solidFill>
                          <a:latin typeface="Arial" panose="020B0604020202020204" pitchFamily="34" charset="0"/>
                          <a:cs typeface="Arial" panose="020B0604020202020204" pitchFamily="34" charset="0"/>
                        </a:rPr>
                        <a:t>Open the files either by retaining the leading zeros (select Don’t Convert) or dropping them depending on the RC selected</a:t>
                      </a:r>
                    </a:p>
                    <a:p>
                      <a:pPr marL="342900" indent="-342900">
                        <a:buFont typeface="+mj-lt"/>
                        <a:buAutoNum type="arabicPeriod"/>
                      </a:pPr>
                      <a:r>
                        <a:rPr lang="en-US" sz="1100" baseline="0" dirty="0">
                          <a:solidFill>
                            <a:schemeClr val="tx1"/>
                          </a:solidFill>
                          <a:latin typeface="Arial" panose="020B0604020202020204" pitchFamily="34" charset="0"/>
                          <a:cs typeface="Arial" panose="020B0604020202020204" pitchFamily="34" charset="0"/>
                        </a:rPr>
                        <a:t>Copy each file and paste into the raw data tabs on the file</a:t>
                      </a:r>
                    </a:p>
                    <a:p>
                      <a:pPr marL="342900" indent="-342900">
                        <a:buFont typeface="+mj-lt"/>
                        <a:buAutoNum type="arabicPeriod"/>
                      </a:pPr>
                      <a:r>
                        <a:rPr lang="en-US" sz="1100" baseline="0" dirty="0">
                          <a:solidFill>
                            <a:schemeClr val="tx1"/>
                          </a:solidFill>
                          <a:latin typeface="Arial" panose="020B0604020202020204" pitchFamily="34" charset="0"/>
                          <a:cs typeface="Arial" panose="020B0604020202020204" pitchFamily="34" charset="0"/>
                        </a:rPr>
                        <a:t>Navigate to the error checks tabs and review the highlighted fields</a:t>
                      </a:r>
                    </a:p>
                    <a:p>
                      <a:pPr marL="342900" indent="-342900">
                        <a:buFont typeface="+mj-lt"/>
                        <a:buAutoNum type="arabicPeriod"/>
                      </a:pPr>
                      <a:r>
                        <a:rPr lang="en-US" sz="1100" baseline="0" dirty="0">
                          <a:solidFill>
                            <a:schemeClr val="tx1"/>
                          </a:solidFill>
                          <a:latin typeface="Arial" panose="020B0604020202020204" pitchFamily="34" charset="0"/>
                          <a:cs typeface="Arial" panose="020B0604020202020204" pitchFamily="34" charset="0"/>
                        </a:rPr>
                        <a:t>Make the appropriate changes in your system and extract new files.  These can be submitted or run again through the Record Checker</a:t>
                      </a:r>
                    </a:p>
                    <a:p>
                      <a:pPr marL="342900" indent="-342900">
                        <a:buFont typeface="+mj-lt"/>
                        <a:buAutoNum type="arabicPeriod"/>
                      </a:pPr>
                      <a:r>
                        <a:rPr lang="en-US" sz="1100" baseline="0" dirty="0">
                          <a:solidFill>
                            <a:schemeClr val="tx1"/>
                          </a:solidFill>
                          <a:latin typeface="Arial" panose="020B0604020202020204" pitchFamily="34" charset="0"/>
                          <a:cs typeface="Arial" panose="020B0604020202020204" pitchFamily="34" charset="0"/>
                        </a:rPr>
                        <a:t>Submit your initial submittal to CSI when issues have been resolved</a:t>
                      </a:r>
                    </a:p>
                  </a:txBody>
                  <a:tcPr marL="51435" marR="51435" marT="25718" marB="25718">
                    <a:noFill/>
                  </a:tcPr>
                </a:tc>
                <a:extLst>
                  <a:ext uri="{0D108BD9-81ED-4DB2-BD59-A6C34878D82A}">
                    <a16:rowId xmlns:a16="http://schemas.microsoft.com/office/drawing/2014/main" val="10000"/>
                  </a:ext>
                </a:extLst>
              </a:tr>
            </a:tbl>
          </a:graphicData>
        </a:graphic>
      </p:graphicFrame>
      <p:pic>
        <p:nvPicPr>
          <p:cNvPr id="4" name="Picture 3" descr="Screenshot of Data Validation Resources including the Record Checker.">
            <a:extLst>
              <a:ext uri="{FF2B5EF4-FFF2-40B4-BE49-F238E27FC236}">
                <a16:creationId xmlns:a16="http://schemas.microsoft.com/office/drawing/2014/main" id="{3FA1EDA8-06EC-4D4A-AF85-6AF4F62CC9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11148" y="1845495"/>
            <a:ext cx="2325753" cy="1103791"/>
          </a:xfrm>
          <a:prstGeom prst="rect">
            <a:avLst/>
          </a:prstGeom>
          <a:ln>
            <a:solidFill>
              <a:schemeClr val="accent1"/>
            </a:solidFill>
          </a:ln>
        </p:spPr>
      </p:pic>
      <p:pic>
        <p:nvPicPr>
          <p:cNvPr id="7" name="Picture 6" descr="Image of Record Checker tool.">
            <a:extLst>
              <a:ext uri="{FF2B5EF4-FFF2-40B4-BE49-F238E27FC236}">
                <a16:creationId xmlns:a16="http://schemas.microsoft.com/office/drawing/2014/main" id="{8090C27E-C82C-4B47-9CA1-F597C610C5F1}"/>
              </a:ext>
            </a:extLst>
          </p:cNvPr>
          <p:cNvPicPr>
            <a:picLocks noChangeAspect="1"/>
          </p:cNvPicPr>
          <p:nvPr/>
        </p:nvPicPr>
        <p:blipFill>
          <a:blip r:embed="rId4"/>
          <a:stretch>
            <a:fillRect/>
          </a:stretch>
        </p:blipFill>
        <p:spPr>
          <a:xfrm>
            <a:off x="4516249" y="3398457"/>
            <a:ext cx="2763956" cy="2100848"/>
          </a:xfrm>
          <a:prstGeom prst="rect">
            <a:avLst/>
          </a:prstGeom>
          <a:ln>
            <a:solidFill>
              <a:schemeClr val="tx1"/>
            </a:solidFill>
          </a:ln>
        </p:spPr>
      </p:pic>
      <p:sp>
        <p:nvSpPr>
          <p:cNvPr id="13" name="TextBox 12">
            <a:extLst>
              <a:ext uri="{FF2B5EF4-FFF2-40B4-BE49-F238E27FC236}">
                <a16:creationId xmlns:a16="http://schemas.microsoft.com/office/drawing/2014/main" id="{1A7E9879-715B-4C3B-A07A-07C6A2584AF1}"/>
              </a:ext>
            </a:extLst>
          </p:cNvPr>
          <p:cNvSpPr txBox="1"/>
          <p:nvPr/>
        </p:nvSpPr>
        <p:spPr>
          <a:xfrm>
            <a:off x="1339539" y="5732887"/>
            <a:ext cx="6251026"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For further instructions and details on this tool, see the SPED Record Checker Tutorial located on the </a:t>
            </a:r>
            <a:r>
              <a:rPr lang="en-US" sz="1200" dirty="0">
                <a:latin typeface="Arial" panose="020B0604020202020204" pitchFamily="34" charset="0"/>
                <a:cs typeface="Arial" panose="020B0604020202020204" pitchFamily="34" charset="0"/>
                <a:hlinkClick r:id="rId5"/>
              </a:rPr>
              <a:t>December Count page</a:t>
            </a:r>
            <a:endParaRPr lang="en-US" sz="1050" dirty="0">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BC2BA621-7E63-44F7-B86E-EF7A963E5A22}"/>
              </a:ext>
              <a:ext uri="{C183D7F6-B498-43B3-948B-1728B52AA6E4}">
                <adec:decorative xmlns:adec="http://schemas.microsoft.com/office/drawing/2017/decorative" val="1"/>
              </a:ext>
            </a:extLst>
          </p:cNvPr>
          <p:cNvCxnSpPr/>
          <p:nvPr/>
        </p:nvCxnSpPr>
        <p:spPr>
          <a:xfrm>
            <a:off x="5898227" y="2978386"/>
            <a:ext cx="0" cy="390971"/>
          </a:xfrm>
          <a:prstGeom prst="straightConnector1">
            <a:avLst/>
          </a:prstGeom>
          <a:ln w="698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5" name="Shape 125">
            <a:extLst>
              <a:ext uri="{C183D7F6-B498-43B3-948B-1728B52AA6E4}">
                <adec:decorative xmlns:adec="http://schemas.microsoft.com/office/drawing/2017/decorative" val="1"/>
              </a:ext>
            </a:extLst>
          </p:cNvPr>
          <p:cNvSpPr txBox="1">
            <a:spLocks noGrp="1"/>
          </p:cNvSpPr>
          <p:nvPr>
            <p:ph type="body" idx="1"/>
          </p:nvPr>
        </p:nvSpPr>
        <p:spPr>
          <a:xfrm>
            <a:off x="1547133" y="2259564"/>
            <a:ext cx="5395427" cy="2935040"/>
          </a:xfrm>
          <a:prstGeom prst="rect">
            <a:avLst/>
          </a:prstGeom>
        </p:spPr>
        <p:txBody>
          <a:bodyPr spcFirstLastPara="1" vert="horz" wrap="square" lIns="51427" tIns="51427" rIns="51427" bIns="51427" rtlCol="0" anchor="t" anchorCtr="0">
            <a:noAutofit/>
          </a:bodyPr>
          <a:lstStyle/>
          <a:p>
            <a:pPr marL="21431" indent="0">
              <a:buNone/>
            </a:pPr>
            <a:endParaRPr lang="en-US" sz="1013" b="1" dirty="0">
              <a:solidFill>
                <a:schemeClr val="tx1"/>
              </a:solidFill>
              <a:latin typeface="Arial" panose="020B0604020202020204" pitchFamily="34" charset="0"/>
              <a:cs typeface="Arial" panose="020B0604020202020204" pitchFamily="34" charset="0"/>
            </a:endParaRPr>
          </a:p>
          <a:p>
            <a:pPr marL="21431" indent="0">
              <a:buNone/>
            </a:pPr>
            <a:endParaRPr lang="en-US" sz="1013" b="1" dirty="0">
              <a:solidFill>
                <a:schemeClr val="tx1"/>
              </a:solidFill>
              <a:latin typeface="Arial" panose="020B0604020202020204" pitchFamily="34" charset="0"/>
              <a:cs typeface="Arial" panose="020B0604020202020204" pitchFamily="34" charset="0"/>
            </a:endParaRPr>
          </a:p>
          <a:p>
            <a:pPr marL="21431" indent="0">
              <a:buNone/>
            </a:pPr>
            <a:endParaRPr lang="en-US" sz="1013" b="1" dirty="0">
              <a:solidFill>
                <a:schemeClr val="tx1"/>
              </a:solidFill>
              <a:latin typeface="Arial" panose="020B0604020202020204" pitchFamily="34" charset="0"/>
              <a:cs typeface="Arial" panose="020B0604020202020204" pitchFamily="34" charset="0"/>
            </a:endParaRP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013734" y="6011472"/>
            <a:ext cx="668041" cy="276999"/>
          </a:xfrm>
          <a:prstGeom prst="rect">
            <a:avLst/>
          </a:prstGeom>
        </p:spPr>
        <p:txBody>
          <a:bodyPr spcFirstLastPara="1" vert="horz" wrap="square" lIns="51427" tIns="51427" rIns="51427" bIns="51427" rtlCol="0" anchor="t" anchorCtr="0">
            <a:noAutofit/>
          </a:bodyPr>
          <a:lstStyle/>
          <a:p>
            <a:fld id="{00000000-1234-1234-1234-123412341234}" type="slidenum">
              <a:rPr lang="en">
                <a:solidFill>
                  <a:schemeClr val="bg1">
                    <a:lumMod val="65000"/>
                  </a:schemeClr>
                </a:solidFill>
              </a:rPr>
              <a:pPr/>
              <a:t>26</a:t>
            </a:fld>
            <a:endParaRPr dirty="0">
              <a:solidFill>
                <a:schemeClr val="bg1">
                  <a:lumMod val="65000"/>
                </a:schemeClr>
              </a:solidFill>
            </a:endParaRPr>
          </a:p>
        </p:txBody>
      </p:sp>
    </p:spTree>
    <p:extLst>
      <p:ext uri="{BB962C8B-B14F-4D97-AF65-F5344CB8AC3E}">
        <p14:creationId xmlns:p14="http://schemas.microsoft.com/office/powerpoint/2010/main" val="2648053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C797-549B-49ED-9228-A938B07C4BB6}"/>
              </a:ext>
            </a:extLst>
          </p:cNvPr>
          <p:cNvSpPr>
            <a:spLocks noGrp="1"/>
          </p:cNvSpPr>
          <p:nvPr>
            <p:ph type="title"/>
          </p:nvPr>
        </p:nvSpPr>
        <p:spPr>
          <a:xfrm>
            <a:off x="1813275" y="1063239"/>
            <a:ext cx="4846950" cy="550315"/>
          </a:xfrm>
        </p:spPr>
        <p:txBody>
          <a:bodyPr>
            <a:normAutofit fontScale="90000"/>
          </a:bodyPr>
          <a:lstStyle/>
          <a:p>
            <a:r>
              <a:rPr lang="en-US" sz="2700" dirty="0">
                <a:solidFill>
                  <a:schemeClr val="tx1"/>
                </a:solidFill>
                <a:latin typeface="Arial" panose="020B0604020202020204" pitchFamily="34" charset="0"/>
                <a:cs typeface="Arial" panose="020B0604020202020204" pitchFamily="34" charset="0"/>
              </a:rPr>
              <a:t>SPED Record Checker Tool</a:t>
            </a:r>
          </a:p>
        </p:txBody>
      </p:sp>
      <p:pic>
        <p:nvPicPr>
          <p:cNvPr id="5" name="Picture 4" descr="Raw Data Child tab">
            <a:extLst>
              <a:ext uri="{FF2B5EF4-FFF2-40B4-BE49-F238E27FC236}">
                <a16:creationId xmlns:a16="http://schemas.microsoft.com/office/drawing/2014/main" id="{D90C6B4C-D2A2-4E2C-8815-4A8C7B7D23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8359" y="1990221"/>
            <a:ext cx="2694455" cy="1625996"/>
          </a:xfrm>
          <a:prstGeom prst="rect">
            <a:avLst/>
          </a:prstGeom>
          <a:ln>
            <a:solidFill>
              <a:schemeClr val="tx1"/>
            </a:solidFill>
          </a:ln>
        </p:spPr>
      </p:pic>
      <p:pic>
        <p:nvPicPr>
          <p:cNvPr id="7" name="Picture 6" descr="Raw Data Participation tab">
            <a:extLst>
              <a:ext uri="{FF2B5EF4-FFF2-40B4-BE49-F238E27FC236}">
                <a16:creationId xmlns:a16="http://schemas.microsoft.com/office/drawing/2014/main" id="{EE61FE5F-D3EE-44CF-8BFA-B38E41C157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8359" y="3836933"/>
            <a:ext cx="2694455" cy="1753106"/>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DBBD5C56-0269-4089-B39F-FE0204D44A7D}"/>
              </a:ext>
              <a:ext uri="{C183D7F6-B498-43B3-948B-1728B52AA6E4}">
                <adec:decorative xmlns:adec="http://schemas.microsoft.com/office/drawing/2017/decorative" val="1"/>
              </a:ext>
            </a:extLst>
          </p:cNvPr>
          <p:cNvCxnSpPr/>
          <p:nvPr/>
        </p:nvCxnSpPr>
        <p:spPr>
          <a:xfrm>
            <a:off x="4485290" y="2803217"/>
            <a:ext cx="283780" cy="0"/>
          </a:xfrm>
          <a:prstGeom prst="straightConnector1">
            <a:avLst/>
          </a:prstGeom>
          <a:ln w="50800">
            <a:solidFill>
              <a:srgbClr val="C63F28"/>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5C30D2F-5CE0-423E-B335-B436F1EAC049}"/>
              </a:ext>
              <a:ext uri="{C183D7F6-B498-43B3-948B-1728B52AA6E4}">
                <adec:decorative xmlns:adec="http://schemas.microsoft.com/office/drawing/2017/decorative" val="1"/>
              </a:ext>
            </a:extLst>
          </p:cNvPr>
          <p:cNvCxnSpPr/>
          <p:nvPr/>
        </p:nvCxnSpPr>
        <p:spPr>
          <a:xfrm>
            <a:off x="4485291" y="4707168"/>
            <a:ext cx="283780" cy="0"/>
          </a:xfrm>
          <a:prstGeom prst="straightConnector1">
            <a:avLst/>
          </a:prstGeom>
          <a:ln w="50800">
            <a:solidFill>
              <a:srgbClr val="C63F28"/>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Example of Child Checks tab with test data showing highlighted fields.">
            <a:extLst>
              <a:ext uri="{FF2B5EF4-FFF2-40B4-BE49-F238E27FC236}">
                <a16:creationId xmlns:a16="http://schemas.microsoft.com/office/drawing/2014/main" id="{C1DCE85A-18BE-4710-BCDC-366117571B4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871544" y="1990221"/>
            <a:ext cx="2774731" cy="1625996"/>
          </a:xfrm>
          <a:prstGeom prst="rect">
            <a:avLst/>
          </a:prstGeom>
          <a:ln>
            <a:solidFill>
              <a:schemeClr val="tx1"/>
            </a:solidFill>
          </a:ln>
        </p:spPr>
      </p:pic>
      <p:pic>
        <p:nvPicPr>
          <p:cNvPr id="12" name="Picture 11" descr="Example of Participation Checks tab with test data showing highlighted fields.">
            <a:extLst>
              <a:ext uri="{FF2B5EF4-FFF2-40B4-BE49-F238E27FC236}">
                <a16:creationId xmlns:a16="http://schemas.microsoft.com/office/drawing/2014/main" id="{BDD1B8BE-2B0E-4257-A75F-09C19D4ACBC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918839" y="3836936"/>
            <a:ext cx="2774731" cy="1753103"/>
          </a:xfrm>
          <a:prstGeom prst="rect">
            <a:avLst/>
          </a:prstGeom>
          <a:ln>
            <a:solidFill>
              <a:schemeClr val="tx1"/>
            </a:solidFill>
          </a:ln>
        </p:spPr>
      </p:pic>
      <p:sp>
        <p:nvSpPr>
          <p:cNvPr id="3" name="Slide Number Placeholder 2">
            <a:extLst>
              <a:ext uri="{FF2B5EF4-FFF2-40B4-BE49-F238E27FC236}">
                <a16:creationId xmlns:a16="http://schemas.microsoft.com/office/drawing/2014/main" id="{D99D5F67-22FF-4C7A-BDC7-AC39992363B0}"/>
              </a:ext>
            </a:extLst>
          </p:cNvPr>
          <p:cNvSpPr>
            <a:spLocks noGrp="1"/>
          </p:cNvSpPr>
          <p:nvPr>
            <p:ph type="sldNum" idx="12"/>
          </p:nvPr>
        </p:nvSpPr>
        <p:spPr>
          <a:xfrm>
            <a:off x="8077201" y="6019352"/>
            <a:ext cx="687552" cy="313425"/>
          </a:xfrm>
        </p:spPr>
        <p:txBody>
          <a:bodyPr/>
          <a:lstStyle/>
          <a:p>
            <a:fld id="{00000000-1234-1234-1234-123412341234}" type="slidenum">
              <a:rPr lang="en">
                <a:solidFill>
                  <a:schemeClr val="bg1">
                    <a:lumMod val="65000"/>
                  </a:schemeClr>
                </a:solidFill>
              </a:rPr>
              <a:pPr/>
              <a:t>27</a:t>
            </a:fld>
            <a:endParaRPr lang="en" dirty="0">
              <a:solidFill>
                <a:schemeClr val="bg1">
                  <a:lumMod val="65000"/>
                </a:schemeClr>
              </a:solidFill>
            </a:endParaRPr>
          </a:p>
        </p:txBody>
      </p:sp>
    </p:spTree>
    <p:extLst>
      <p:ext uri="{BB962C8B-B14F-4D97-AF65-F5344CB8AC3E}">
        <p14:creationId xmlns:p14="http://schemas.microsoft.com/office/powerpoint/2010/main" val="2595650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58358" y="684000"/>
            <a:ext cx="545769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Data Validation Strategies included in the Record Checker</a:t>
            </a:r>
            <a:endParaRPr sz="3000" dirty="0">
              <a:solidFill>
                <a:schemeClr val="tx1"/>
              </a:solidFill>
              <a:latin typeface="Arial" panose="020B0604020202020204" pitchFamily="34" charset="0"/>
              <a:cs typeface="Arial" panose="020B0604020202020204" pitchFamily="34" charset="0"/>
            </a:endParaRPr>
          </a:p>
        </p:txBody>
      </p:sp>
      <p:pic>
        <p:nvPicPr>
          <p:cNvPr id="2" name="Picture 1" descr="Image of CSI Validation Toolkit">
            <a:extLst>
              <a:ext uri="{FF2B5EF4-FFF2-40B4-BE49-F238E27FC236}">
                <a16:creationId xmlns:a16="http://schemas.microsoft.com/office/drawing/2014/main" id="{08B15EF5-6D57-4D2E-89FB-7CABA1E93E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07229" y="1993674"/>
            <a:ext cx="3223955" cy="3129412"/>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5E4C075D-2D7D-4058-80BA-DCDDAFD2E01B}"/>
              </a:ext>
              <a:ext uri="{C183D7F6-B498-43B3-948B-1728B52AA6E4}">
                <adec:decorative xmlns:adec="http://schemas.microsoft.com/office/drawing/2017/decorative" val="1"/>
              </a:ext>
            </a:extLst>
          </p:cNvPr>
          <p:cNvCxnSpPr>
            <a:cxnSpLocks/>
          </p:cNvCxnSpPr>
          <p:nvPr/>
        </p:nvCxnSpPr>
        <p:spPr>
          <a:xfrm>
            <a:off x="3765235" y="3723163"/>
            <a:ext cx="1148288" cy="0"/>
          </a:xfrm>
          <a:prstGeom prst="straightConnector1">
            <a:avLst/>
          </a:prstGeom>
          <a:ln w="1143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Image of data validations checklist now included in the record checker.">
            <a:extLst>
              <a:ext uri="{FF2B5EF4-FFF2-40B4-BE49-F238E27FC236}">
                <a16:creationId xmlns:a16="http://schemas.microsoft.com/office/drawing/2014/main" id="{13359E38-2020-67F1-10D7-D9F3A282841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208718" y="1993673"/>
            <a:ext cx="3223956" cy="3129413"/>
          </a:xfrm>
          <a:prstGeom prst="rect">
            <a:avLst/>
          </a:prstGeom>
          <a:ln>
            <a:solidFill>
              <a:schemeClr val="accent1"/>
            </a:solidFill>
          </a:ln>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26912" y="6081770"/>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28</a:t>
            </a:fld>
            <a:endParaRPr dirty="0">
              <a:solidFill>
                <a:prstClr val="black">
                  <a:tint val="75000"/>
                </a:prstClr>
              </a:solidFill>
              <a:latin typeface="Calibri" panose="020F0502020204030204"/>
            </a:endParaRPr>
          </a:p>
        </p:txBody>
      </p:sp>
    </p:spTree>
    <p:custDataLst>
      <p:tags r:id="rId1"/>
    </p:custDataLst>
    <p:extLst>
      <p:ext uri="{BB962C8B-B14F-4D97-AF65-F5344CB8AC3E}">
        <p14:creationId xmlns:p14="http://schemas.microsoft.com/office/powerpoint/2010/main" val="329351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3: Submission to CSI</a:t>
            </a:r>
            <a:endParaRPr dirty="0">
              <a:solidFill>
                <a:schemeClr val="tx1"/>
              </a:solidFill>
              <a:latin typeface="Arial" panose="020B0604020202020204" pitchFamily="34" charset="0"/>
              <a:cs typeface="Arial" panose="020B0604020202020204" pitchFamily="34" charset="0"/>
            </a:endParaRPr>
          </a:p>
        </p:txBody>
      </p:sp>
      <p:pic>
        <p:nvPicPr>
          <p:cNvPr id="4" name="Picture 3" descr="Google Drive Files to Run image">
            <a:extLst>
              <a:ext uri="{FF2B5EF4-FFF2-40B4-BE49-F238E27FC236}">
                <a16:creationId xmlns:a16="http://schemas.microsoft.com/office/drawing/2014/main" id="{490CAF9A-D92D-A611-E1CE-6DA19B357C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78207" y="2037570"/>
            <a:ext cx="6366064" cy="3074608"/>
          </a:xfrm>
          <a:prstGeom prst="rect">
            <a:avLst/>
          </a:prstGeom>
          <a:ln>
            <a:solidFill>
              <a:schemeClr val="tx1"/>
            </a:solidFill>
          </a:ln>
        </p:spPr>
      </p:pic>
      <p:sp>
        <p:nvSpPr>
          <p:cNvPr id="3" name="Rectangle 2"/>
          <p:cNvSpPr/>
          <p:nvPr/>
        </p:nvSpPr>
        <p:spPr>
          <a:xfrm>
            <a:off x="4939863" y="3776908"/>
            <a:ext cx="3975538" cy="1762021"/>
          </a:xfrm>
          <a:prstGeom prst="rect">
            <a:avLst/>
          </a:prstGeom>
          <a:solidFill>
            <a:schemeClr val="accent1">
              <a:lumMod val="20000"/>
              <a:lumOff val="80000"/>
            </a:schemeClr>
          </a:solidFill>
        </p:spPr>
        <p:txBody>
          <a:bodyPr wrap="square">
            <a:spAutoFit/>
          </a:bodyPr>
          <a:lstStyle/>
          <a:p>
            <a:pPr marL="85725"/>
            <a:r>
              <a:rPr lang="en-US" sz="1400" b="1" dirty="0">
                <a:latin typeface="Arial" panose="020B0604020202020204" pitchFamily="34" charset="0"/>
                <a:cs typeface="Arial" panose="020B0604020202020204" pitchFamily="34" charset="0"/>
              </a:rPr>
              <a:t>Correct Naming of Files</a:t>
            </a:r>
            <a:endParaRPr lang="en-US" sz="1100" dirty="0">
              <a:latin typeface="Arial" panose="020B0604020202020204" pitchFamily="34" charset="0"/>
              <a:cs typeface="Arial" panose="020B0604020202020204" pitchFamily="34" charset="0"/>
            </a:endParaRPr>
          </a:p>
          <a:p>
            <a:pPr marL="85725"/>
            <a:r>
              <a:rPr lang="en-US" sz="1050" dirty="0">
                <a:latin typeface="Arial" panose="020B0604020202020204" pitchFamily="34" charset="0"/>
                <a:cs typeface="Arial" panose="020B0604020202020204" pitchFamily="34" charset="0"/>
              </a:rPr>
              <a:t>Examples:</a:t>
            </a:r>
          </a:p>
          <a:p>
            <a:pPr marL="308610" lvl="1"/>
            <a:r>
              <a:rPr lang="en-US" sz="1050" b="1" dirty="0" err="1">
                <a:latin typeface="Arial" panose="020B0604020202020204" pitchFamily="34" charset="0"/>
                <a:cs typeface="Arial" panose="020B0604020202020204" pitchFamily="34" charset="0"/>
                <a:sym typeface="Wingdings" panose="05000000000000000000" pitchFamily="2" charset="2"/>
              </a:rPr>
              <a:t>SCHOOLCODE_SCHOOLABBREV_Child_Date</a:t>
            </a:r>
            <a:endParaRPr lang="en-US" sz="1050" b="1" dirty="0">
              <a:latin typeface="Arial" panose="020B0604020202020204" pitchFamily="34" charset="0"/>
              <a:cs typeface="Arial" panose="020B0604020202020204" pitchFamily="34" charset="0"/>
              <a:sym typeface="Wingdings" panose="05000000000000000000" pitchFamily="2" charset="2"/>
            </a:endParaRPr>
          </a:p>
          <a:p>
            <a:pPr marL="308610" lvl="1"/>
            <a:r>
              <a:rPr lang="en-US" sz="1050" b="1" dirty="0" err="1">
                <a:latin typeface="Arial" panose="020B0604020202020204" pitchFamily="34" charset="0"/>
                <a:cs typeface="Arial" panose="020B0604020202020204" pitchFamily="34" charset="0"/>
                <a:sym typeface="Wingdings" panose="05000000000000000000" pitchFamily="2" charset="2"/>
              </a:rPr>
              <a:t>SCHOOLCODE_SCHOOLABBREV_Participation_Date</a:t>
            </a:r>
            <a:endParaRPr lang="en-US" sz="1050" b="1" dirty="0">
              <a:latin typeface="Arial" panose="020B0604020202020204" pitchFamily="34" charset="0"/>
              <a:cs typeface="Arial" panose="020B0604020202020204" pitchFamily="34" charset="0"/>
              <a:sym typeface="Wingdings" panose="05000000000000000000" pitchFamily="2" charset="2"/>
            </a:endParaRPr>
          </a:p>
          <a:p>
            <a:pPr marL="308610" lvl="1"/>
            <a:endParaRPr lang="en-US" sz="1050" dirty="0">
              <a:latin typeface="Arial" panose="020B0604020202020204" pitchFamily="34" charset="0"/>
              <a:cs typeface="Arial" panose="020B0604020202020204" pitchFamily="34" charset="0"/>
              <a:sym typeface="Wingdings" panose="05000000000000000000" pitchFamily="2" charset="2"/>
            </a:endParaRP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sym typeface="Wingdings" panose="05000000000000000000" pitchFamily="2" charset="2"/>
              </a:rPr>
              <a:t>Files should not contain any spaces in order to upload to CDE</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sym typeface="Wingdings" panose="05000000000000000000" pitchFamily="2" charset="2"/>
              </a:rPr>
              <a:t>Ensure you are uploading them to the correct folder in Google Drive:</a:t>
            </a:r>
          </a:p>
          <a:p>
            <a:pPr marL="522923" lvl="1" indent="-214313">
              <a:buFont typeface="Arial" panose="020B0604020202020204" pitchFamily="34" charset="0"/>
              <a:buChar char="•"/>
            </a:pPr>
            <a:r>
              <a:rPr lang="en-US" sz="1050" b="1" dirty="0">
                <a:latin typeface="Arial" panose="020B0604020202020204" pitchFamily="34" charset="0"/>
                <a:cs typeface="Arial" panose="020B0604020202020204" pitchFamily="34" charset="0"/>
                <a:sym typeface="Wingdings" panose="05000000000000000000" pitchFamily="2" charset="2"/>
              </a:rPr>
              <a:t>G-Drive&gt;December Count&gt;25-26&gt;Files to Run</a:t>
            </a:r>
          </a:p>
        </p:txBody>
      </p:sp>
      <p:sp>
        <p:nvSpPr>
          <p:cNvPr id="8" name="TextBox 7">
            <a:extLst>
              <a:ext uri="{FF2B5EF4-FFF2-40B4-BE49-F238E27FC236}">
                <a16:creationId xmlns:a16="http://schemas.microsoft.com/office/drawing/2014/main" id="{6477E3AC-EF23-4358-9499-29CC38DF185E}"/>
              </a:ext>
            </a:extLst>
          </p:cNvPr>
          <p:cNvSpPr txBox="1"/>
          <p:nvPr/>
        </p:nvSpPr>
        <p:spPr>
          <a:xfrm>
            <a:off x="121695" y="5931344"/>
            <a:ext cx="8489741" cy="276999"/>
          </a:xfrm>
          <a:prstGeom prst="rect">
            <a:avLst/>
          </a:prstGeom>
          <a:noFill/>
        </p:spPr>
        <p:txBody>
          <a:bodyPr wrap="square">
            <a:spAutoFit/>
          </a:bodyPr>
          <a:lstStyle/>
          <a:p>
            <a:pPr marL="180023" indent="-214313">
              <a:buFont typeface="Arial" panose="020B0604020202020204" pitchFamily="34" charset="0"/>
              <a:buChar char="•"/>
            </a:pPr>
            <a:r>
              <a:rPr lang="en-US" sz="1200" dirty="0">
                <a:latin typeface="Arial" panose="020B0604020202020204" pitchFamily="34" charset="0"/>
                <a:cs typeface="Arial" panose="020B0604020202020204" pitchFamily="34" charset="0"/>
                <a:sym typeface="Wingdings" panose="05000000000000000000" pitchFamily="2" charset="2"/>
              </a:rPr>
              <a:t>Email the submissions inbox (</a:t>
            </a:r>
            <a:r>
              <a:rPr lang="en-US" sz="1200" dirty="0">
                <a:latin typeface="Arial" panose="020B0604020202020204" pitchFamily="34" charset="0"/>
                <a:cs typeface="Arial" panose="020B0604020202020204" pitchFamily="34" charset="0"/>
                <a:sym typeface="Wingdings" panose="05000000000000000000" pitchFamily="2" charset="2"/>
                <a:hlinkClick r:id="rId4"/>
              </a:rPr>
              <a:t>Submissions_CSI@csi.state.co.us</a:t>
            </a:r>
            <a:r>
              <a:rPr lang="en-US" sz="1200" dirty="0">
                <a:latin typeface="Arial" panose="020B0604020202020204" pitchFamily="34" charset="0"/>
                <a:cs typeface="Arial" panose="020B0604020202020204" pitchFamily="34" charset="0"/>
                <a:sym typeface="Wingdings" panose="05000000000000000000" pitchFamily="2" charset="2"/>
              </a:rPr>
              <a:t>) once file is available to process</a:t>
            </a:r>
          </a:p>
        </p:txBody>
      </p:sp>
      <p:sp>
        <p:nvSpPr>
          <p:cNvPr id="13" name="Shape 126">
            <a:extLst>
              <a:ext uri="{FF2B5EF4-FFF2-40B4-BE49-F238E27FC236}">
                <a16:creationId xmlns:a16="http://schemas.microsoft.com/office/drawing/2014/main" id="{5E45A783-3778-4896-9C55-E6902314C684}"/>
              </a:ext>
              <a:ext uri="{C183D7F6-B498-43B3-948B-1728B52AA6E4}">
                <adec:decorative xmlns:adec="http://schemas.microsoft.com/office/drawing/2017/decorative" val="1"/>
              </a:ext>
            </a:extLst>
          </p:cNvPr>
          <p:cNvSpPr txBox="1">
            <a:spLocks/>
          </p:cNvSpPr>
          <p:nvPr/>
        </p:nvSpPr>
        <p:spPr>
          <a:xfrm>
            <a:off x="8732838" y="5805779"/>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29</a:t>
            </a:fld>
            <a:endParaRPr lang="en" dirty="0"/>
          </a:p>
        </p:txBody>
      </p:sp>
    </p:spTree>
    <p:extLst>
      <p:ext uri="{BB962C8B-B14F-4D97-AF65-F5344CB8AC3E}">
        <p14:creationId xmlns:p14="http://schemas.microsoft.com/office/powerpoint/2010/main" val="169598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70811" y="1063238"/>
            <a:ext cx="6353246" cy="570262"/>
          </a:xfrm>
          <a:prstGeom prst="rect">
            <a:avLst/>
          </a:prstGeom>
        </p:spPr>
        <p:txBody>
          <a:bodyPr spcFirstLastPara="1" vert="horz" wrap="square" lIns="68569" tIns="68569" rIns="68569" bIns="68569" rtlCol="0" anchor="b" anchorCtr="0">
            <a:noAutofit/>
          </a:bodyPr>
          <a:lstStyle/>
          <a:p>
            <a:r>
              <a:rPr lang="en" sz="2700" dirty="0">
                <a:solidFill>
                  <a:schemeClr val="tx1"/>
                </a:solidFill>
                <a:latin typeface="Arial" panose="020B0604020202020204" pitchFamily="34" charset="0"/>
                <a:cs typeface="Arial" panose="020B0604020202020204" pitchFamily="34" charset="0"/>
              </a:rPr>
              <a:t>Purpose of December Count Collection</a:t>
            </a:r>
            <a:endParaRPr sz="2700"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538843" y="1578040"/>
            <a:ext cx="8141941" cy="4205099"/>
          </a:xfrm>
          <a:prstGeom prst="rect">
            <a:avLst/>
          </a:prstGeom>
        </p:spPr>
        <p:txBody>
          <a:bodyPr spcFirstLastPara="1" vert="horz" wrap="square" lIns="68569" tIns="68569" rIns="68569" bIns="68569" rtlCol="0" anchor="t" anchorCtr="0">
            <a:noAutofit/>
          </a:bodyPr>
          <a:lstStyle/>
          <a:p>
            <a:pPr marL="28575" indent="0">
              <a:buNone/>
            </a:pPr>
            <a:r>
              <a:rPr lang="en-US" sz="1350" dirty="0">
                <a:solidFill>
                  <a:schemeClr val="tx1"/>
                </a:solidFill>
                <a:latin typeface="Arial" panose="020B0604020202020204" pitchFamily="34" charset="0"/>
                <a:cs typeface="Arial" panose="020B0604020202020204" pitchFamily="34" charset="0"/>
              </a:rPr>
              <a:t>The December Count collection's purpose is </a:t>
            </a:r>
            <a:r>
              <a:rPr lang="en-US" sz="1350" dirty="0">
                <a:solidFill>
                  <a:schemeClr val="tx1"/>
                </a:solidFill>
                <a:latin typeface="Arial" panose="020B0604020202020204" pitchFamily="34" charset="0"/>
                <a:cs typeface="Arial" panose="020B0604020202020204" pitchFamily="34" charset="0"/>
                <a:sym typeface="Lato"/>
              </a:rPr>
              <a:t>to accurately record data about students with IEPs as of December 1st so that schools may receive appropriate funding and resources to best support their education and services.  This information is used for:</a:t>
            </a:r>
            <a:endParaRPr lang="en-US" sz="1350" dirty="0">
              <a:solidFill>
                <a:schemeClr val="tx1"/>
              </a:solidFill>
              <a:latin typeface="Arial" panose="020B0604020202020204" pitchFamily="34" charset="0"/>
              <a:cs typeface="Arial" panose="020B0604020202020204" pitchFamily="34" charset="0"/>
            </a:endParaRPr>
          </a:p>
          <a:p>
            <a:pPr marL="28575" indent="0">
              <a:buNone/>
            </a:pPr>
            <a:endParaRPr sz="1500" dirty="0"/>
          </a:p>
        </p:txBody>
      </p:sp>
      <p:graphicFrame>
        <p:nvGraphicFramePr>
          <p:cNvPr id="5" name="Table 4"/>
          <p:cNvGraphicFramePr>
            <a:graphicFrameLocks noGrp="1"/>
          </p:cNvGraphicFramePr>
          <p:nvPr>
            <p:extLst>
              <p:ext uri="{D42A27DB-BD31-4B8C-83A1-F6EECF244321}">
                <p14:modId xmlns:p14="http://schemas.microsoft.com/office/powerpoint/2010/main" val="3992670978"/>
              </p:ext>
            </p:extLst>
          </p:nvPr>
        </p:nvGraphicFramePr>
        <p:xfrm>
          <a:off x="3888199" y="2758101"/>
          <a:ext cx="3733261" cy="3482340"/>
        </p:xfrm>
        <a:graphic>
          <a:graphicData uri="http://schemas.openxmlformats.org/drawingml/2006/table">
            <a:tbl>
              <a:tblPr firstRow="1" bandRow="1">
                <a:tableStyleId>{5C22544A-7EE6-4342-B048-85BDC9FD1C3A}</a:tableStyleId>
              </a:tblPr>
              <a:tblGrid>
                <a:gridCol w="3733261">
                  <a:extLst>
                    <a:ext uri="{9D8B030D-6E8A-4147-A177-3AD203B41FA5}">
                      <a16:colId xmlns:a16="http://schemas.microsoft.com/office/drawing/2014/main" val="20000"/>
                    </a:ext>
                  </a:extLst>
                </a:gridCol>
              </a:tblGrid>
              <a:tr h="2890550">
                <a:tc>
                  <a:txBody>
                    <a:bodyPr/>
                    <a:lstStyle/>
                    <a:p>
                      <a:pPr marL="285750" indent="-285750">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Funding for special education students</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EDFacts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Report on educator effectiveness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Medicaid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Draw random samples for parent survey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Compliance record review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Monitoring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Provide information regarding the fiscal impacts of the numbers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Indicator reporting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Public reporting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Legislature requests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Research requests </a:t>
                      </a:r>
                    </a:p>
                    <a:p>
                      <a:pPr marL="2857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Consultant analysis to support technical assistance needs in the state</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0"/>
                  </a:ext>
                </a:extLst>
              </a:tr>
            </a:tbl>
          </a:graphicData>
        </a:graphic>
      </p:graphicFrame>
      <p:pic>
        <p:nvPicPr>
          <p:cNvPr id="2" name="Picture 4">
            <a:extLst>
              <a:ext uri="{FF2B5EF4-FFF2-40B4-BE49-F238E27FC236}">
                <a16:creationId xmlns:a16="http://schemas.microsoft.com/office/drawing/2014/main" id="{A6676C0A-FC4C-4CB4-91FE-C51BC3B653A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91379" y="3373158"/>
            <a:ext cx="3027698" cy="18367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8393B9-6573-4763-AD44-9177EC4B131A}"/>
              </a:ext>
              <a:ext uri="{C183D7F6-B498-43B3-948B-1728B52AA6E4}">
                <adec:decorative xmlns:adec="http://schemas.microsoft.com/office/drawing/2017/decorative" val="1"/>
              </a:ext>
            </a:extLst>
          </p:cNvPr>
          <p:cNvSpPr txBox="1"/>
          <p:nvPr/>
        </p:nvSpPr>
        <p:spPr>
          <a:xfrm>
            <a:off x="463216" y="5359026"/>
            <a:ext cx="1865043" cy="153888"/>
          </a:xfrm>
          <a:prstGeom prst="rect">
            <a:avLst/>
          </a:prstGeom>
          <a:noFill/>
        </p:spPr>
        <p:txBody>
          <a:bodyPr wrap="square" rtlCol="0">
            <a:spAutoFit/>
          </a:bodyPr>
          <a:lstStyle/>
          <a:p>
            <a:r>
              <a:rPr lang="en-US" sz="400" dirty="0"/>
              <a:t>courtesy of dreamstime.com</a:t>
            </a: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475021" y="6141228"/>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3</a:t>
            </a:fld>
            <a:endParaRPr dirty="0">
              <a:solidFill>
                <a:schemeClr val="bg1">
                  <a:lumMod val="65000"/>
                </a:schemeClr>
              </a:solidFill>
            </a:endParaRPr>
          </a:p>
        </p:txBody>
      </p:sp>
    </p:spTree>
    <p:extLst>
      <p:ext uri="{BB962C8B-B14F-4D97-AF65-F5344CB8AC3E}">
        <p14:creationId xmlns:p14="http://schemas.microsoft.com/office/powerpoint/2010/main" val="3413743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324C-735F-4373-85C5-F79672BD35A7}"/>
              </a:ext>
            </a:extLst>
          </p:cNvPr>
          <p:cNvSpPr>
            <a:spLocks noGrp="1"/>
          </p:cNvSpPr>
          <p:nvPr>
            <p:ph type="title"/>
          </p:nvPr>
        </p:nvSpPr>
        <p:spPr/>
        <p:txBody>
          <a:bodyPr/>
          <a:lstStyle/>
          <a:p>
            <a:r>
              <a:rPr lang="en-US" sz="4400" dirty="0">
                <a:solidFill>
                  <a:schemeClr val="tx1"/>
                </a:solidFill>
                <a:latin typeface="Arial" panose="020B0604020202020204" pitchFamily="34" charset="0"/>
                <a:cs typeface="Arial" panose="020B0604020202020204" pitchFamily="34" charset="0"/>
              </a:rPr>
              <a:t>Step 4: Error Resolution</a:t>
            </a:r>
            <a:endParaRPr lang="en-US" dirty="0"/>
          </a:p>
        </p:txBody>
      </p:sp>
      <p:sp>
        <p:nvSpPr>
          <p:cNvPr id="3" name="Text Placeholder 2">
            <a:extLst>
              <a:ext uri="{FF2B5EF4-FFF2-40B4-BE49-F238E27FC236}">
                <a16:creationId xmlns:a16="http://schemas.microsoft.com/office/drawing/2014/main" id="{89FF8E5B-6447-418F-B5B8-4270CB1F490F}"/>
              </a:ext>
            </a:extLst>
          </p:cNvPr>
          <p:cNvSpPr>
            <a:spLocks noGrp="1"/>
          </p:cNvSpPr>
          <p:nvPr>
            <p:ph type="body" idx="1"/>
          </p:nvPr>
        </p:nvSpPr>
        <p:spPr>
          <a:xfrm>
            <a:off x="893700" y="1831450"/>
            <a:ext cx="4409820" cy="4736400"/>
          </a:xfrm>
        </p:spPr>
        <p:txBody>
          <a:bodyPr>
            <a:normAutofit lnSpcReduction="10000"/>
          </a:bodyPr>
          <a:lstStyle/>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Once submitted, CSI will process the files in the Data Pipeline and extract error reports.</a:t>
            </a: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All Level 1 and 2 Error Reports will be available in the Error Reports folder at the following path:</a:t>
            </a:r>
          </a:p>
          <a:p>
            <a:pPr lvl="1">
              <a:buFont typeface="Arial" panose="020B0604020202020204" pitchFamily="34" charset="0"/>
              <a:buChar char="•"/>
            </a:pPr>
            <a:endParaRPr lang="en-US" dirty="0">
              <a:latin typeface="Arial" panose="020B0604020202020204" pitchFamily="34" charset="0"/>
            </a:endParaRPr>
          </a:p>
          <a:p>
            <a:pPr lvl="2">
              <a:buFont typeface="Arial" panose="020B0604020202020204" pitchFamily="34" charset="0"/>
              <a:buChar char="•"/>
            </a:pPr>
            <a:r>
              <a:rPr lang="en-US" b="1" dirty="0">
                <a:latin typeface="Arial" panose="020B0604020202020204" pitchFamily="34" charset="0"/>
                <a:cs typeface="Arial" panose="020B0604020202020204" pitchFamily="34" charset="0"/>
              </a:rPr>
              <a:t>Submissions/December Count/25-26/Error Reports</a:t>
            </a:r>
          </a:p>
          <a:p>
            <a:pPr lvl="2">
              <a:buFont typeface="Arial" panose="020B0604020202020204" pitchFamily="34" charset="0"/>
              <a:buChar char="•"/>
            </a:pPr>
            <a:endParaRPr lang="en-US" dirty="0">
              <a:solidFill>
                <a:srgbClr val="C63F28"/>
              </a:solidFill>
            </a:endParaRP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Right click on the file and download these reports from Google Drive directly to your downloads folder on your computer and save to an appropriate folder similar to the process described above, but in reverse.</a:t>
            </a:r>
          </a:p>
          <a:p>
            <a:pPr>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p:txBody>
      </p:sp>
      <p:pic>
        <p:nvPicPr>
          <p:cNvPr id="7" name="Picture 6" descr="Image of Google Drive and how to download error reports.">
            <a:extLst>
              <a:ext uri="{FF2B5EF4-FFF2-40B4-BE49-F238E27FC236}">
                <a16:creationId xmlns:a16="http://schemas.microsoft.com/office/drawing/2014/main" id="{06D1640D-644F-908F-3D64-5ED8F974AB41}"/>
              </a:ext>
            </a:extLst>
          </p:cNvPr>
          <p:cNvPicPr>
            <a:picLocks noChangeAspect="1"/>
          </p:cNvPicPr>
          <p:nvPr/>
        </p:nvPicPr>
        <p:blipFill>
          <a:blip r:embed="rId3"/>
          <a:stretch>
            <a:fillRect/>
          </a:stretch>
        </p:blipFill>
        <p:spPr>
          <a:xfrm>
            <a:off x="5412828" y="2023011"/>
            <a:ext cx="3121571" cy="4140723"/>
          </a:xfrm>
          <a:prstGeom prst="rect">
            <a:avLst/>
          </a:prstGeom>
          <a:ln>
            <a:solidFill>
              <a:schemeClr val="tx1"/>
            </a:solidFill>
          </a:ln>
        </p:spPr>
      </p:pic>
      <p:sp>
        <p:nvSpPr>
          <p:cNvPr id="4" name="Slide Number Placeholder 3">
            <a:extLst>
              <a:ext uri="{FF2B5EF4-FFF2-40B4-BE49-F238E27FC236}">
                <a16:creationId xmlns:a16="http://schemas.microsoft.com/office/drawing/2014/main" id="{1E7841AE-6701-246D-18B4-5632D2DBB640}"/>
              </a:ext>
              <a:ext uri="{C183D7F6-B498-43B3-948B-1728B52AA6E4}">
                <adec:decorative xmlns:adec="http://schemas.microsoft.com/office/drawing/2017/decorative" val="1"/>
              </a:ext>
            </a:extLst>
          </p:cNvPr>
          <p:cNvSpPr>
            <a:spLocks noGrp="1"/>
          </p:cNvSpPr>
          <p:nvPr>
            <p:ph type="sldNum" idx="12"/>
          </p:nvPr>
        </p:nvSpPr>
        <p:spPr>
          <a:xfrm>
            <a:off x="8414946" y="6163734"/>
            <a:ext cx="548700" cy="465944"/>
          </a:xfrm>
        </p:spPr>
        <p:txBody>
          <a:bodyPr/>
          <a:lstStyle/>
          <a:p>
            <a:fld id="{00000000-1234-1234-1234-123412341234}" type="slidenum">
              <a:rPr lang="en" smtClean="0">
                <a:solidFill>
                  <a:schemeClr val="bg1">
                    <a:lumMod val="65000"/>
                  </a:schemeClr>
                </a:solidFill>
              </a:rPr>
              <a:pPr/>
              <a:t>30</a:t>
            </a:fld>
            <a:endParaRPr lang="en" dirty="0">
              <a:solidFill>
                <a:schemeClr val="bg1">
                  <a:lumMod val="65000"/>
                </a:schemeClr>
              </a:solidFill>
            </a:endParaRPr>
          </a:p>
        </p:txBody>
      </p:sp>
    </p:spTree>
    <p:extLst>
      <p:ext uri="{BB962C8B-B14F-4D97-AF65-F5344CB8AC3E}">
        <p14:creationId xmlns:p14="http://schemas.microsoft.com/office/powerpoint/2010/main" val="3144128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324C-735F-4373-85C5-F79672BD35A7}"/>
              </a:ext>
            </a:extLst>
          </p:cNvPr>
          <p:cNvSpPr>
            <a:spLocks noGrp="1"/>
          </p:cNvSpPr>
          <p:nvPr>
            <p:ph type="title"/>
          </p:nvPr>
        </p:nvSpPr>
        <p:spPr/>
        <p:txBody>
          <a:bodyPr>
            <a:normAutofit fontScale="90000"/>
          </a:bodyPr>
          <a:lstStyle/>
          <a:p>
            <a:r>
              <a:rPr lang="en-US" sz="4400" dirty="0">
                <a:solidFill>
                  <a:schemeClr val="tx1"/>
                </a:solidFill>
                <a:latin typeface="Arial" panose="020B0604020202020204" pitchFamily="34" charset="0"/>
                <a:cs typeface="Arial" panose="020B0604020202020204" pitchFamily="34" charset="0"/>
              </a:rPr>
              <a:t>Level 1 vs. Level 2 Errors</a:t>
            </a:r>
            <a:endParaRPr lang="en-US" dirty="0"/>
          </a:p>
        </p:txBody>
      </p:sp>
      <p:sp>
        <p:nvSpPr>
          <p:cNvPr id="3" name="Text Placeholder 2">
            <a:extLst>
              <a:ext uri="{FF2B5EF4-FFF2-40B4-BE49-F238E27FC236}">
                <a16:creationId xmlns:a16="http://schemas.microsoft.com/office/drawing/2014/main" id="{89FF8E5B-6447-418F-B5B8-4270CB1F490F}"/>
              </a:ext>
            </a:extLst>
          </p:cNvPr>
          <p:cNvSpPr>
            <a:spLocks noGrp="1"/>
          </p:cNvSpPr>
          <p:nvPr>
            <p:ph type="body" idx="1"/>
          </p:nvPr>
        </p:nvSpPr>
        <p:spPr>
          <a:xfrm>
            <a:off x="662346" y="1740664"/>
            <a:ext cx="3149490" cy="4656041"/>
          </a:xfrm>
          <a:solidFill>
            <a:schemeClr val="tx2">
              <a:lumMod val="20000"/>
              <a:lumOff val="80000"/>
            </a:schemeClr>
          </a:solidFill>
        </p:spPr>
        <p:txBody>
          <a:bodyPr>
            <a:normAutofit lnSpcReduction="10000"/>
          </a:bodyPr>
          <a:lstStyle/>
          <a:p>
            <a:pPr marL="28575" indent="0">
              <a:buNone/>
            </a:pPr>
            <a:r>
              <a:rPr lang="en-US" b="1" dirty="0">
                <a:solidFill>
                  <a:schemeClr val="tx1"/>
                </a:solidFill>
                <a:latin typeface="Arial" panose="020B0604020202020204" pitchFamily="34" charset="0"/>
                <a:cs typeface="Arial" panose="020B0604020202020204" pitchFamily="34" charset="0"/>
              </a:rPr>
              <a:t>Level 1 Errors</a:t>
            </a:r>
            <a:endParaRPr lang="en-US"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First error reports you receive will contain level 1 errors.</a:t>
            </a: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These errors are file specific, so you should receive a Child and Participation Error Report.</a:t>
            </a: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Clearing Level 1 is necessary to receive your level 2 error reports.</a:t>
            </a: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Once level 1 is cleared, a snapshot of the data is run and schools can receive level 2 reports.</a:t>
            </a:r>
          </a:p>
        </p:txBody>
      </p:sp>
      <p:sp>
        <p:nvSpPr>
          <p:cNvPr id="4" name="Slide Number Placeholder 3">
            <a:extLst>
              <a:ext uri="{FF2B5EF4-FFF2-40B4-BE49-F238E27FC236}">
                <a16:creationId xmlns:a16="http://schemas.microsoft.com/office/drawing/2014/main" id="{1E7841AE-6701-246D-18B4-5632D2DBB640}"/>
              </a:ext>
              <a:ext uri="{C183D7F6-B498-43B3-948B-1728B52AA6E4}">
                <adec:decorative xmlns:adec="http://schemas.microsoft.com/office/drawing/2017/decorative" val="1"/>
              </a:ext>
            </a:extLst>
          </p:cNvPr>
          <p:cNvSpPr>
            <a:spLocks noGrp="1"/>
          </p:cNvSpPr>
          <p:nvPr>
            <p:ph type="sldNum" idx="12"/>
          </p:nvPr>
        </p:nvSpPr>
        <p:spPr>
          <a:xfrm>
            <a:off x="8414946" y="6163734"/>
            <a:ext cx="548700" cy="465944"/>
          </a:xfrm>
        </p:spPr>
        <p:txBody>
          <a:bodyPr/>
          <a:lstStyle/>
          <a:p>
            <a:fld id="{00000000-1234-1234-1234-123412341234}" type="slidenum">
              <a:rPr lang="en" smtClean="0">
                <a:solidFill>
                  <a:schemeClr val="bg1">
                    <a:lumMod val="65000"/>
                  </a:schemeClr>
                </a:solidFill>
              </a:rPr>
              <a:pPr/>
              <a:t>31</a:t>
            </a:fld>
            <a:endParaRPr lang="en" dirty="0">
              <a:solidFill>
                <a:schemeClr val="bg1">
                  <a:lumMod val="65000"/>
                </a:schemeClr>
              </a:solidFill>
            </a:endParaRPr>
          </a:p>
        </p:txBody>
      </p:sp>
      <p:sp>
        <p:nvSpPr>
          <p:cNvPr id="5" name="Text Placeholder 2">
            <a:extLst>
              <a:ext uri="{FF2B5EF4-FFF2-40B4-BE49-F238E27FC236}">
                <a16:creationId xmlns:a16="http://schemas.microsoft.com/office/drawing/2014/main" id="{1BA67194-9EAB-5374-6AD8-B9DAAED496F8}"/>
              </a:ext>
            </a:extLst>
          </p:cNvPr>
          <p:cNvSpPr txBox="1">
            <a:spLocks/>
          </p:cNvSpPr>
          <p:nvPr/>
        </p:nvSpPr>
        <p:spPr>
          <a:xfrm>
            <a:off x="5078473" y="1740663"/>
            <a:ext cx="3149490" cy="4656042"/>
          </a:xfrm>
          <a:prstGeom prst="rect">
            <a:avLst/>
          </a:prstGeom>
          <a:solidFill>
            <a:schemeClr val="accent4">
              <a:lumMod val="20000"/>
              <a:lumOff val="80000"/>
            </a:schemeClr>
          </a:solidFill>
        </p:spPr>
        <p:txBody>
          <a:bodyPr spcFirstLastPara="1" vert="horz" wrap="square" lIns="91425" tIns="91425" rIns="91425" bIns="91425" rtlCol="0" anchor="t" anchorCtr="0">
            <a:normAutofit fontScale="92500" lnSpcReduction="10000"/>
          </a:bodyPr>
          <a:lstStyle>
            <a:lvl1pPr marL="342900" lvl="0" indent="-314325" algn="l" defTabSz="914400" rtl="0" eaLnBrk="1" latinLnBrk="0" hangingPunct="1">
              <a:lnSpc>
                <a:spcPct val="90000"/>
              </a:lnSpc>
              <a:spcBef>
                <a:spcPts val="450"/>
              </a:spcBef>
              <a:spcAft>
                <a:spcPts val="0"/>
              </a:spcAft>
              <a:buSzPts val="3000"/>
              <a:buFont typeface="Arial" panose="020B0604020202020204" pitchFamily="34" charset="0"/>
              <a:buChar char="▷"/>
              <a:defRPr sz="1800" kern="1200">
                <a:solidFill>
                  <a:srgbClr val="677480"/>
                </a:solidFill>
                <a:latin typeface="+mj-lt"/>
                <a:ea typeface="Arial Unicode MS" panose="020B0604020202020204" pitchFamily="34" charset="-128"/>
                <a:cs typeface="Arial Unicode MS" panose="020B0604020202020204" pitchFamily="34" charset="-128"/>
              </a:defRPr>
            </a:lvl1pPr>
            <a:lvl2pPr marL="685800" lvl="1" indent="-285750" algn="l" defTabSz="914400" rtl="0" eaLnBrk="1" latinLnBrk="0" hangingPunct="1">
              <a:lnSpc>
                <a:spcPct val="90000"/>
              </a:lnSpc>
              <a:spcBef>
                <a:spcPts val="0"/>
              </a:spcBef>
              <a:spcAft>
                <a:spcPts val="0"/>
              </a:spcAft>
              <a:buSzPts val="2400"/>
              <a:buFont typeface="Arial" panose="020B0604020202020204" pitchFamily="34" charset="0"/>
              <a:buChar char="○"/>
              <a:defRPr sz="1350" kern="1200">
                <a:solidFill>
                  <a:schemeClr val="tx1"/>
                </a:solidFill>
                <a:latin typeface="+mn-lt"/>
                <a:ea typeface="+mn-ea"/>
                <a:cs typeface="Arial" panose="020B0604020202020204" pitchFamily="34" charset="0"/>
              </a:defRPr>
            </a:lvl2pPr>
            <a:lvl3pPr marL="1028700" lvl="2" indent="-285750" algn="l" defTabSz="914400" rtl="0" eaLnBrk="1" latinLnBrk="0" hangingPunct="1">
              <a:lnSpc>
                <a:spcPct val="90000"/>
              </a:lnSpc>
              <a:spcBef>
                <a:spcPts val="0"/>
              </a:spcBef>
              <a:spcAft>
                <a:spcPts val="0"/>
              </a:spcAft>
              <a:buSzPts val="24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371600" lvl="3" indent="-257175"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714500" lvl="4" indent="-257175"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057400" lvl="5" indent="-257175"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6pPr>
            <a:lvl7pPr marL="2400300" lvl="6" indent="-257175"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7pPr>
            <a:lvl8pPr marL="2743200" lvl="7" indent="-257175"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8pPr>
            <a:lvl9pPr marL="3086100" lvl="8" indent="-257175" algn="l" defTabSz="914400" rtl="0" eaLnBrk="1" latinLnBrk="0" hangingPunct="1">
              <a:lnSpc>
                <a:spcPct val="90000"/>
              </a:lnSpc>
              <a:spcBef>
                <a:spcPts val="0"/>
              </a:spcBef>
              <a:spcAft>
                <a:spcPts val="0"/>
              </a:spcAft>
              <a:buSzPts val="1800"/>
              <a:buFont typeface="Arial" panose="020B0604020202020204" pitchFamily="34" charset="0"/>
              <a:buChar char="■"/>
              <a:defRPr sz="1800" kern="1200">
                <a:solidFill>
                  <a:schemeClr val="tx1"/>
                </a:solidFill>
                <a:latin typeface="+mn-lt"/>
                <a:ea typeface="+mn-ea"/>
                <a:cs typeface="+mn-cs"/>
              </a:defRPr>
            </a:lvl9pPr>
          </a:lstStyle>
          <a:p>
            <a:pPr marL="28575" indent="0">
              <a:buNone/>
            </a:pPr>
            <a:r>
              <a:rPr lang="en-US" b="1" dirty="0">
                <a:solidFill>
                  <a:schemeClr val="tx1"/>
                </a:solidFill>
                <a:latin typeface="Arial" panose="020B0604020202020204" pitchFamily="34" charset="0"/>
                <a:cs typeface="Arial" panose="020B0604020202020204" pitchFamily="34" charset="0"/>
              </a:rPr>
              <a:t>Level 2 (Snapshot) Errors</a:t>
            </a:r>
          </a:p>
          <a:p>
            <a:pPr marL="28575" indent="0">
              <a:buNone/>
            </a:pPr>
            <a:endParaRPr lang="en-US"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Level 2 errors look for inconsistencies across the files or even other collections.</a:t>
            </a: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December Count has 2 Level 2 reports, one for students and another for SPED Staff.</a:t>
            </a: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Correcting these errors may require updates to one or both SPED files along with HR.</a:t>
            </a: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SPED staff in HR pull into the December Count snapshot, so may require HR updates to clear December Count errors.</a:t>
            </a:r>
          </a:p>
          <a:p>
            <a:pPr>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900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27550" y="467727"/>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Troubleshooting Errors</a:t>
            </a:r>
            <a:endParaRPr sz="300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86E961A-3540-417C-85A4-9BD6D56CF4B3}"/>
              </a:ext>
            </a:extLst>
          </p:cNvPr>
          <p:cNvSpPr txBox="1"/>
          <p:nvPr/>
        </p:nvSpPr>
        <p:spPr>
          <a:xfrm>
            <a:off x="5150895" y="1466850"/>
            <a:ext cx="363855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Review the </a:t>
            </a:r>
            <a:r>
              <a:rPr lang="en-US" dirty="0">
                <a:solidFill>
                  <a:srgbClr val="C00000"/>
                </a:solidFill>
                <a:latin typeface="Arial" panose="020B0604020202020204" pitchFamily="34" charset="0"/>
                <a:cs typeface="Arial" panose="020B0604020202020204" pitchFamily="34" charset="0"/>
              </a:rPr>
              <a:t>Child</a:t>
            </a:r>
            <a:r>
              <a:rPr lang="en-US" dirty="0">
                <a:latin typeface="Arial" panose="020B0604020202020204" pitchFamily="34" charset="0"/>
                <a:cs typeface="Arial" panose="020B0604020202020204" pitchFamily="34" charset="0"/>
              </a:rPr>
              <a:t>, </a:t>
            </a:r>
            <a:r>
              <a:rPr lang="en-US" dirty="0">
                <a:solidFill>
                  <a:srgbClr val="455FA9"/>
                </a:solidFill>
                <a:latin typeface="Arial" panose="020B0604020202020204" pitchFamily="34" charset="0"/>
                <a:cs typeface="Arial" panose="020B0604020202020204" pitchFamily="34" charset="0"/>
              </a:rPr>
              <a:t>Participation</a:t>
            </a:r>
            <a:r>
              <a:rPr lang="en-US" dirty="0">
                <a:latin typeface="Arial" panose="020B0604020202020204" pitchFamily="34" charset="0"/>
                <a:cs typeface="Arial" panose="020B0604020202020204" pitchFamily="34" charset="0"/>
              </a:rPr>
              <a:t>, </a:t>
            </a:r>
            <a:r>
              <a:rPr lang="en-US" dirty="0">
                <a:solidFill>
                  <a:srgbClr val="EFAA1F"/>
                </a:solidFill>
                <a:latin typeface="Arial" panose="020B0604020202020204" pitchFamily="34" charset="0"/>
                <a:cs typeface="Arial" panose="020B0604020202020204" pitchFamily="34" charset="0"/>
              </a:rPr>
              <a:t>Level 2 Staff</a:t>
            </a:r>
            <a:r>
              <a:rPr lang="en-US" dirty="0">
                <a:latin typeface="Arial" panose="020B0604020202020204" pitchFamily="34" charset="0"/>
                <a:cs typeface="Arial" panose="020B0604020202020204" pitchFamily="34" charset="0"/>
              </a:rPr>
              <a:t>, and </a:t>
            </a:r>
            <a:r>
              <a:rPr lang="en-US" dirty="0">
                <a:solidFill>
                  <a:srgbClr val="008CA0"/>
                </a:solidFill>
                <a:latin typeface="Arial" panose="020B0604020202020204" pitchFamily="34" charset="0"/>
                <a:cs typeface="Arial" panose="020B0604020202020204" pitchFamily="34" charset="0"/>
              </a:rPr>
              <a:t>Level 2 Student </a:t>
            </a:r>
            <a:r>
              <a:rPr lang="en-US" dirty="0">
                <a:latin typeface="Arial" panose="020B0604020202020204" pitchFamily="34" charset="0"/>
                <a:cs typeface="Arial" panose="020B0604020202020204" pitchFamily="34" charset="0"/>
              </a:rPr>
              <a:t>Reports for Guidance!</a:t>
            </a:r>
          </a:p>
        </p:txBody>
      </p:sp>
      <p:pic>
        <p:nvPicPr>
          <p:cNvPr id="4" name="Picture 3" descr="Image of Troubleshooting Errors tab.">
            <a:extLst>
              <a:ext uri="{FF2B5EF4-FFF2-40B4-BE49-F238E27FC236}">
                <a16:creationId xmlns:a16="http://schemas.microsoft.com/office/drawing/2014/main" id="{89F6F638-2B8C-448D-B3C0-065C2E1E0826}"/>
              </a:ext>
            </a:extLst>
          </p:cNvPr>
          <p:cNvPicPr>
            <a:picLocks noChangeAspect="1"/>
          </p:cNvPicPr>
          <p:nvPr/>
        </p:nvPicPr>
        <p:blipFill>
          <a:blip r:embed="rId3"/>
          <a:stretch>
            <a:fillRect/>
          </a:stretch>
        </p:blipFill>
        <p:spPr>
          <a:xfrm>
            <a:off x="114300" y="1580525"/>
            <a:ext cx="3638550" cy="1778233"/>
          </a:xfrm>
          <a:prstGeom prst="rect">
            <a:avLst/>
          </a:prstGeom>
          <a:ln>
            <a:solidFill>
              <a:schemeClr val="tx1"/>
            </a:solidFill>
          </a:ln>
        </p:spPr>
      </p:pic>
      <p:pic>
        <p:nvPicPr>
          <p:cNvPr id="5" name="Picture 4" descr="Image of Troubleshooting Errors tab.">
            <a:extLst>
              <a:ext uri="{FF2B5EF4-FFF2-40B4-BE49-F238E27FC236}">
                <a16:creationId xmlns:a16="http://schemas.microsoft.com/office/drawing/2014/main" id="{89E35569-5D8F-4B1B-A10E-82BCFB3D213E}"/>
              </a:ext>
            </a:extLst>
          </p:cNvPr>
          <p:cNvPicPr>
            <a:picLocks noChangeAspect="1"/>
          </p:cNvPicPr>
          <p:nvPr/>
        </p:nvPicPr>
        <p:blipFill>
          <a:blip r:embed="rId4"/>
          <a:stretch>
            <a:fillRect/>
          </a:stretch>
        </p:blipFill>
        <p:spPr>
          <a:xfrm>
            <a:off x="1706370" y="2190619"/>
            <a:ext cx="3262313" cy="1984773"/>
          </a:xfrm>
          <a:prstGeom prst="rect">
            <a:avLst/>
          </a:prstGeom>
          <a:ln>
            <a:solidFill>
              <a:schemeClr val="tx1"/>
            </a:solidFill>
          </a:ln>
        </p:spPr>
      </p:pic>
      <p:pic>
        <p:nvPicPr>
          <p:cNvPr id="8" name="Picture 7" descr="Image of Troubleshooting Errors tab.">
            <a:extLst>
              <a:ext uri="{FF2B5EF4-FFF2-40B4-BE49-F238E27FC236}">
                <a16:creationId xmlns:a16="http://schemas.microsoft.com/office/drawing/2014/main" id="{B22F259A-B358-406C-A832-3F82BB11DB6B}"/>
              </a:ext>
            </a:extLst>
          </p:cNvPr>
          <p:cNvPicPr>
            <a:picLocks noChangeAspect="1"/>
          </p:cNvPicPr>
          <p:nvPr/>
        </p:nvPicPr>
        <p:blipFill>
          <a:blip r:embed="rId5"/>
          <a:stretch>
            <a:fillRect/>
          </a:stretch>
        </p:blipFill>
        <p:spPr>
          <a:xfrm>
            <a:off x="3189113" y="2634538"/>
            <a:ext cx="3371640" cy="2150948"/>
          </a:xfrm>
          <a:prstGeom prst="rect">
            <a:avLst/>
          </a:prstGeom>
          <a:ln>
            <a:solidFill>
              <a:schemeClr val="tx1"/>
            </a:solidFill>
          </a:ln>
        </p:spPr>
      </p:pic>
      <p:sp>
        <p:nvSpPr>
          <p:cNvPr id="3" name="Rectangle 2">
            <a:extLst>
              <a:ext uri="{FF2B5EF4-FFF2-40B4-BE49-F238E27FC236}">
                <a16:creationId xmlns:a16="http://schemas.microsoft.com/office/drawing/2014/main" id="{5E893342-15EA-4F9C-8FF4-DE947DD1559A}"/>
              </a:ext>
            </a:extLst>
          </p:cNvPr>
          <p:cNvSpPr/>
          <p:nvPr/>
        </p:nvSpPr>
        <p:spPr>
          <a:xfrm>
            <a:off x="180975" y="5209856"/>
            <a:ext cx="649605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hlinkClick r:id="rId6"/>
              </a:rPr>
              <a:t>https://resources.csi.state.co.us/troubleshooting-errors/</a:t>
            </a:r>
            <a:endParaRPr lang="en-US" sz="1400" dirty="0">
              <a:latin typeface="Arial" panose="020B0604020202020204" pitchFamily="34" charset="0"/>
              <a:cs typeface="Arial" panose="020B0604020202020204" pitchFamily="34" charset="0"/>
            </a:endParaRPr>
          </a:p>
        </p:txBody>
      </p:sp>
      <p:pic>
        <p:nvPicPr>
          <p:cNvPr id="7" name="Picture 6" descr="Image of Troubleshooting Errors tab.">
            <a:extLst>
              <a:ext uri="{FF2B5EF4-FFF2-40B4-BE49-F238E27FC236}">
                <a16:creationId xmlns:a16="http://schemas.microsoft.com/office/drawing/2014/main" id="{531ECEA7-7D23-402B-91E3-693EAE171D36}"/>
              </a:ext>
            </a:extLst>
          </p:cNvPr>
          <p:cNvPicPr>
            <a:picLocks noChangeAspect="1"/>
          </p:cNvPicPr>
          <p:nvPr/>
        </p:nvPicPr>
        <p:blipFill>
          <a:blip r:embed="rId7"/>
          <a:stretch>
            <a:fillRect/>
          </a:stretch>
        </p:blipFill>
        <p:spPr>
          <a:xfrm>
            <a:off x="5150895" y="3377106"/>
            <a:ext cx="3433525" cy="2088298"/>
          </a:xfrm>
          <a:prstGeom prst="rect">
            <a:avLst/>
          </a:prstGeom>
          <a:ln>
            <a:solidFill>
              <a:schemeClr val="tx1"/>
            </a:solidFill>
          </a:ln>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82364" y="6138905"/>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32</a:t>
            </a:fld>
            <a:endParaRPr dirty="0">
              <a:solidFill>
                <a:schemeClr val="bg1">
                  <a:lumMod val="65000"/>
                </a:schemeClr>
              </a:solidFill>
            </a:endParaRPr>
          </a:p>
        </p:txBody>
      </p:sp>
    </p:spTree>
    <p:extLst>
      <p:ext uri="{BB962C8B-B14F-4D97-AF65-F5344CB8AC3E}">
        <p14:creationId xmlns:p14="http://schemas.microsoft.com/office/powerpoint/2010/main" val="172259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0-#ppt_w/2"/>
                                          </p:val>
                                        </p:tav>
                                        <p:tav tm="100000">
                                          <p:val>
                                            <p:strVal val="#ppt_x"/>
                                          </p:val>
                                        </p:tav>
                                      </p:tavLst>
                                    </p:anim>
                                    <p:anim calcmode="lin" valueType="num">
                                      <p:cBhvr additive="base">
                                        <p:cTn id="8" dur="12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1+#ppt_w/2"/>
                                          </p:val>
                                        </p:tav>
                                        <p:tav tm="100000">
                                          <p:val>
                                            <p:strVal val="#ppt_x"/>
                                          </p:val>
                                        </p:tav>
                                      </p:tavLst>
                                    </p:anim>
                                    <p:anim calcmode="lin" valueType="num">
                                      <p:cBhvr additive="base">
                                        <p:cTn id="12" dur="12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250" fill="hold"/>
                                        <p:tgtEl>
                                          <p:spTgt spid="8"/>
                                        </p:tgtEl>
                                        <p:attrNameLst>
                                          <p:attrName>ppt_x</p:attrName>
                                        </p:attrNameLst>
                                      </p:cBhvr>
                                      <p:tavLst>
                                        <p:tav tm="0">
                                          <p:val>
                                            <p:strVal val="1+#ppt_w/2"/>
                                          </p:val>
                                        </p:tav>
                                        <p:tav tm="100000">
                                          <p:val>
                                            <p:strVal val="#ppt_x"/>
                                          </p:val>
                                        </p:tav>
                                      </p:tavLst>
                                    </p:anim>
                                    <p:anim calcmode="lin" valueType="num">
                                      <p:cBhvr additive="base">
                                        <p:cTn id="16" dur="12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250" fill="hold"/>
                                        <p:tgtEl>
                                          <p:spTgt spid="5"/>
                                        </p:tgtEl>
                                        <p:attrNameLst>
                                          <p:attrName>ppt_x</p:attrName>
                                        </p:attrNameLst>
                                      </p:cBhvr>
                                      <p:tavLst>
                                        <p:tav tm="0">
                                          <p:val>
                                            <p:strVal val="0-#ppt_w/2"/>
                                          </p:val>
                                        </p:tav>
                                        <p:tav tm="100000">
                                          <p:val>
                                            <p:strVal val="#ppt_x"/>
                                          </p:val>
                                        </p:tav>
                                      </p:tavLst>
                                    </p:anim>
                                    <p:anim calcmode="lin" valueType="num">
                                      <p:cBhvr additive="base">
                                        <p:cTn id="20"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508475" y="558413"/>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Step 5: Data Review</a:t>
            </a:r>
            <a:endParaRPr sz="3000"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499311" y="1590675"/>
            <a:ext cx="8310019" cy="4192463"/>
          </a:xfrm>
          <a:prstGeom prst="rect">
            <a:avLst/>
          </a:prstGeom>
        </p:spPr>
        <p:txBody>
          <a:bodyPr spcFirstLastPara="1" vert="horz" wrap="square" lIns="68569" tIns="68569" rIns="68569" bIns="68569" rtlCol="0" anchor="t" anchorCtr="0">
            <a:noAutofit/>
          </a:bodyPr>
          <a:lstStyle/>
          <a:p>
            <a:pPr marL="85725" indent="0">
              <a:buNone/>
            </a:pPr>
            <a:r>
              <a:rPr lang="en-US" b="1" dirty="0">
                <a:solidFill>
                  <a:schemeClr val="tx1"/>
                </a:solidFill>
                <a:latin typeface="Arial" panose="020B0604020202020204" pitchFamily="34" charset="0"/>
                <a:cs typeface="Arial" panose="020B0604020202020204" pitchFamily="34" charset="0"/>
              </a:rPr>
              <a:t>Summary Certification report will be provided to all  </a:t>
            </a:r>
          </a:p>
          <a:p>
            <a:pPr marL="85725" indent="0">
              <a:buNone/>
            </a:pPr>
            <a:r>
              <a:rPr lang="en-US" b="1" dirty="0">
                <a:solidFill>
                  <a:schemeClr val="tx1"/>
                </a:solidFill>
                <a:latin typeface="Arial" panose="020B0604020202020204" pitchFamily="34" charset="0"/>
                <a:cs typeface="Arial" panose="020B0604020202020204" pitchFamily="34" charset="0"/>
              </a:rPr>
              <a:t>schools once they are error free</a:t>
            </a:r>
          </a:p>
          <a:p>
            <a:pPr marL="85725" indent="0">
              <a:buNone/>
            </a:pPr>
            <a:endParaRPr lang="en-US" b="1" dirty="0">
              <a:solidFill>
                <a:schemeClr val="tx1"/>
              </a:solidFill>
              <a:latin typeface="Arial" panose="020B0604020202020204" pitchFamily="34" charset="0"/>
              <a:cs typeface="Arial" panose="020B0604020202020204" pitchFamily="34" charset="0"/>
            </a:endParaRPr>
          </a:p>
          <a:p>
            <a:pPr marL="85725" indent="0">
              <a:buNone/>
            </a:pPr>
            <a:endParaRPr lang="en-US" dirty="0">
              <a:solidFill>
                <a:schemeClr val="tx1"/>
              </a:solidFill>
              <a:latin typeface="Arial" panose="020B0604020202020204" pitchFamily="34" charset="0"/>
              <a:cs typeface="Arial" panose="020B0604020202020204" pitchFamily="34" charset="0"/>
            </a:endParaRPr>
          </a:p>
          <a:p>
            <a:pPr marL="85725" indent="0">
              <a:buNone/>
            </a:pPr>
            <a:r>
              <a:rPr lang="en-US" dirty="0">
                <a:solidFill>
                  <a:schemeClr val="tx1"/>
                </a:solidFill>
                <a:latin typeface="Arial" panose="020B0604020202020204" pitchFamily="34" charset="0"/>
                <a:cs typeface="Arial" panose="020B0604020202020204" pitchFamily="34" charset="0"/>
              </a:rPr>
              <a:t>Steps to Complete:</a:t>
            </a:r>
            <a:endParaRPr lang="en-US" sz="2400" dirty="0">
              <a:solidFill>
                <a:schemeClr val="tx1"/>
              </a:solidFill>
              <a:latin typeface="Arial" panose="020B0604020202020204" pitchFamily="34" charset="0"/>
              <a:cs typeface="Arial" panose="020B0604020202020204" pitchFamily="34" charset="0"/>
            </a:endParaRPr>
          </a:p>
          <a:p>
            <a:pPr lvl="1" indent="-257175">
              <a:buSzPct val="80000"/>
              <a:buFont typeface="+mj-lt"/>
              <a:buAutoNum type="arabicPeriod"/>
            </a:pPr>
            <a:r>
              <a:rPr lang="en-US" sz="1600" dirty="0">
                <a:latin typeface="Arial" panose="020B0604020202020204" pitchFamily="34" charset="0"/>
                <a:cs typeface="Arial" panose="020B0604020202020204" pitchFamily="34" charset="0"/>
              </a:rPr>
              <a:t>Review each tab thoroughly to determine accuracy of data</a:t>
            </a:r>
          </a:p>
          <a:p>
            <a:pPr lvl="1" indent="-257175">
              <a:buSzPct val="80000"/>
              <a:buFont typeface="+mj-lt"/>
              <a:buAutoNum type="arabicPeriod"/>
            </a:pPr>
            <a:r>
              <a:rPr lang="en-US" sz="1600" dirty="0">
                <a:latin typeface="Arial" panose="020B0604020202020204" pitchFamily="34" charset="0"/>
                <a:cs typeface="Arial" panose="020B0604020202020204" pitchFamily="34" charset="0"/>
              </a:rPr>
              <a:t>If accurate, ensure all applicable parties (below) have signed and return scanned version of the signed Certification tab to CSI</a:t>
            </a:r>
          </a:p>
          <a:p>
            <a:pPr lvl="4">
              <a:buSzPct val="80000"/>
              <a:buFont typeface="Arial" panose="020B0604020202020204" pitchFamily="34" charset="0"/>
              <a:buChar char="•"/>
            </a:pPr>
            <a:r>
              <a:rPr lang="en-US" sz="1600" b="1" dirty="0">
                <a:latin typeface="Arial" panose="020B0604020202020204" pitchFamily="34" charset="0"/>
                <a:cs typeface="Arial" panose="020B0604020202020204" pitchFamily="34" charset="0"/>
              </a:rPr>
              <a:t>School Leader, Data Submissions Coordinator, HR Contact, and the SPED Contact</a:t>
            </a:r>
          </a:p>
          <a:p>
            <a:pPr lvl="1" indent="-257175">
              <a:buSzPct val="80000"/>
              <a:buFont typeface="+mj-lt"/>
              <a:buAutoNum type="arabicPeriod"/>
            </a:pPr>
            <a:r>
              <a:rPr lang="en-US" sz="1600" dirty="0">
                <a:latin typeface="Arial" panose="020B0604020202020204" pitchFamily="34" charset="0"/>
                <a:cs typeface="Arial" panose="020B0604020202020204" pitchFamily="34" charset="0"/>
              </a:rPr>
              <a:t>If errors are found, modify most recent error free files or reach out to CSI for assistance</a:t>
            </a:r>
          </a:p>
          <a:p>
            <a:pPr lvl="1" indent="-257175">
              <a:buSzPct val="80000"/>
              <a:buFont typeface="+mj-lt"/>
              <a:buAutoNum type="arabicPeriod"/>
            </a:pPr>
            <a:r>
              <a:rPr lang="en-US" sz="1600" dirty="0">
                <a:latin typeface="Arial" panose="020B0604020202020204" pitchFamily="34" charset="0"/>
                <a:cs typeface="Arial" panose="020B0604020202020204" pitchFamily="34" charset="0"/>
              </a:rPr>
              <a:t>Changes will be uploaded to the Data Pipeline and a new summary report provided</a:t>
            </a:r>
          </a:p>
          <a:p>
            <a:pPr lvl="1" indent="-257175">
              <a:buSzPct val="80000"/>
              <a:buFont typeface="+mj-lt"/>
              <a:buAutoNum type="arabicPeriod"/>
            </a:pPr>
            <a:r>
              <a:rPr lang="en-US" sz="1600" dirty="0">
                <a:latin typeface="Arial" panose="020B0604020202020204" pitchFamily="34" charset="0"/>
                <a:cs typeface="Arial" panose="020B0604020202020204" pitchFamily="34" charset="0"/>
              </a:rPr>
              <a:t>Once data is accurate, sign and return prior to the due date.</a:t>
            </a:r>
          </a:p>
          <a:p>
            <a:pPr lvl="1" indent="-257175">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6164FC63-1FFC-4E87-8F50-FA08DCB0D9D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14288" y="1054984"/>
            <a:ext cx="2442474" cy="1889265"/>
          </a:xfrm>
          <a:prstGeom prst="rect">
            <a:avLst/>
          </a:prstGeom>
        </p:spPr>
      </p:pic>
      <p:sp>
        <p:nvSpPr>
          <p:cNvPr id="3" name="TextBox 2">
            <a:extLst>
              <a:ext uri="{FF2B5EF4-FFF2-40B4-BE49-F238E27FC236}">
                <a16:creationId xmlns:a16="http://schemas.microsoft.com/office/drawing/2014/main" id="{D0E05D92-3347-4F8C-A893-28E7E7EB2519}"/>
              </a:ext>
              <a:ext uri="{C183D7F6-B498-43B3-948B-1728B52AA6E4}">
                <adec:decorative xmlns:adec="http://schemas.microsoft.com/office/drawing/2017/decorative" val="1"/>
              </a:ext>
            </a:extLst>
          </p:cNvPr>
          <p:cNvSpPr txBox="1"/>
          <p:nvPr/>
        </p:nvSpPr>
        <p:spPr>
          <a:xfrm>
            <a:off x="6609055" y="2711641"/>
            <a:ext cx="2200275" cy="184666"/>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Courtesy of clipartpanda.com</a:t>
            </a: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146898" y="6035624"/>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33</a:t>
            </a:fld>
            <a:endParaRPr dirty="0">
              <a:solidFill>
                <a:schemeClr val="bg1">
                  <a:lumMod val="65000"/>
                </a:schemeClr>
              </a:solidFill>
            </a:endParaRPr>
          </a:p>
        </p:txBody>
      </p:sp>
    </p:spTree>
    <p:extLst>
      <p:ext uri="{BB962C8B-B14F-4D97-AF65-F5344CB8AC3E}">
        <p14:creationId xmlns:p14="http://schemas.microsoft.com/office/powerpoint/2010/main" val="1500420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F139-CA0B-4A3C-B601-7FF37DA81770}"/>
              </a:ext>
            </a:extLst>
          </p:cNvPr>
          <p:cNvSpPr>
            <a:spLocks noGrp="1"/>
          </p:cNvSpPr>
          <p:nvPr>
            <p:ph type="title"/>
          </p:nvPr>
        </p:nvSpPr>
        <p:spPr>
          <a:xfrm>
            <a:off x="628650" y="365126"/>
            <a:ext cx="7886700" cy="711199"/>
          </a:xfrm>
        </p:spPr>
        <p:txBody>
          <a:bodyPr>
            <a:normAutofit/>
          </a:bodyPr>
          <a:lstStyle/>
          <a:p>
            <a:r>
              <a:rPr lang="en-US" sz="3200" dirty="0"/>
              <a:t>Special Education Exits</a:t>
            </a:r>
          </a:p>
        </p:txBody>
      </p:sp>
      <p:sp>
        <p:nvSpPr>
          <p:cNvPr id="3" name="TextBox 2">
            <a:extLst>
              <a:ext uri="{FF2B5EF4-FFF2-40B4-BE49-F238E27FC236}">
                <a16:creationId xmlns:a16="http://schemas.microsoft.com/office/drawing/2014/main" id="{9756EC2B-2576-42F1-ACBC-DD8D97401091}"/>
              </a:ext>
            </a:extLst>
          </p:cNvPr>
          <p:cNvSpPr txBox="1"/>
          <p:nvPr/>
        </p:nvSpPr>
        <p:spPr>
          <a:xfrm>
            <a:off x="206237" y="883502"/>
            <a:ext cx="7575783" cy="830997"/>
          </a:xfrm>
          <a:prstGeom prst="rect">
            <a:avLst/>
          </a:prstGeom>
          <a:noFill/>
        </p:spPr>
        <p:txBody>
          <a:bodyPr wrap="square" rtlCol="0">
            <a:spAutoFit/>
          </a:bodyPr>
          <a:lstStyle/>
          <a:p>
            <a:r>
              <a:rPr lang="en-US" sz="1600" dirty="0">
                <a:solidFill>
                  <a:srgbClr val="C00000"/>
                </a:solidFill>
                <a:latin typeface="Arial" panose="020B0604020202020204" pitchFamily="34" charset="0"/>
                <a:cs typeface="Arial" panose="020B0604020202020204" pitchFamily="34" charset="0"/>
              </a:rPr>
              <a:t>Ensure you are completing the Exit Date and Basis of Exit fields anytime a student exits Special Education.  New files should be submitted and match what is being reported in the Student Interchange (OC, EOY).</a:t>
            </a:r>
          </a:p>
        </p:txBody>
      </p:sp>
      <p:sp>
        <p:nvSpPr>
          <p:cNvPr id="12" name="TextBox 11">
            <a:extLst>
              <a:ext uri="{FF2B5EF4-FFF2-40B4-BE49-F238E27FC236}">
                <a16:creationId xmlns:a16="http://schemas.microsoft.com/office/drawing/2014/main" id="{B003CA69-3567-4B70-8EAB-DC49F8A969A5}"/>
              </a:ext>
            </a:extLst>
          </p:cNvPr>
          <p:cNvSpPr txBox="1"/>
          <p:nvPr/>
        </p:nvSpPr>
        <p:spPr>
          <a:xfrm>
            <a:off x="206237" y="1789021"/>
            <a:ext cx="3627531"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Update the Additional State Reporting fields in Enrich and the Special Ed fields in PowerSchool</a:t>
            </a:r>
          </a:p>
        </p:txBody>
      </p:sp>
      <p:pic>
        <p:nvPicPr>
          <p:cNvPr id="5" name="Picture 4" descr="Image of Dates section in Enrich.">
            <a:extLst>
              <a:ext uri="{FF2B5EF4-FFF2-40B4-BE49-F238E27FC236}">
                <a16:creationId xmlns:a16="http://schemas.microsoft.com/office/drawing/2014/main" id="{337C8D70-759F-2F7E-9715-AC42C542457A}"/>
              </a:ext>
            </a:extLst>
          </p:cNvPr>
          <p:cNvPicPr>
            <a:picLocks noChangeAspect="1"/>
          </p:cNvPicPr>
          <p:nvPr/>
        </p:nvPicPr>
        <p:blipFill>
          <a:blip r:embed="rId3"/>
          <a:stretch>
            <a:fillRect/>
          </a:stretch>
        </p:blipFill>
        <p:spPr>
          <a:xfrm>
            <a:off x="244337" y="2232875"/>
            <a:ext cx="3589431" cy="2074133"/>
          </a:xfrm>
          <a:prstGeom prst="rect">
            <a:avLst/>
          </a:prstGeom>
          <a:ln>
            <a:solidFill>
              <a:schemeClr val="tx1"/>
            </a:solidFill>
          </a:ln>
        </p:spPr>
      </p:pic>
      <p:pic>
        <p:nvPicPr>
          <p:cNvPr id="9" name="Picture 8" descr="Image of Exit Date in PowerSchool Special Ed tab.">
            <a:extLst>
              <a:ext uri="{FF2B5EF4-FFF2-40B4-BE49-F238E27FC236}">
                <a16:creationId xmlns:a16="http://schemas.microsoft.com/office/drawing/2014/main" id="{09B39779-17A4-4034-8151-531E14D207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337" y="4600575"/>
            <a:ext cx="3589431" cy="2019409"/>
          </a:xfrm>
          <a:prstGeom prst="rect">
            <a:avLst/>
          </a:prstGeom>
          <a:ln>
            <a:solidFill>
              <a:schemeClr val="tx1"/>
            </a:solidFill>
          </a:ln>
        </p:spPr>
      </p:pic>
      <p:sp>
        <p:nvSpPr>
          <p:cNvPr id="14" name="TextBox 13">
            <a:extLst>
              <a:ext uri="{FF2B5EF4-FFF2-40B4-BE49-F238E27FC236}">
                <a16:creationId xmlns:a16="http://schemas.microsoft.com/office/drawing/2014/main" id="{AEC48382-25F4-4CA3-83E4-DCC82586C7FA}"/>
              </a:ext>
            </a:extLst>
          </p:cNvPr>
          <p:cNvSpPr txBox="1"/>
          <p:nvPr/>
        </p:nvSpPr>
        <p:spPr>
          <a:xfrm>
            <a:off x="4335018" y="1749187"/>
            <a:ext cx="3627531"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Update the IEP Exit fields and the Enrollment Special Ed Fields in Infinite Campus</a:t>
            </a:r>
          </a:p>
        </p:txBody>
      </p:sp>
      <p:pic>
        <p:nvPicPr>
          <p:cNvPr id="10" name="Picture 9" descr="Exit Date location in Infinite Campus">
            <a:extLst>
              <a:ext uri="{FF2B5EF4-FFF2-40B4-BE49-F238E27FC236}">
                <a16:creationId xmlns:a16="http://schemas.microsoft.com/office/drawing/2014/main" id="{54A34A12-C93D-405F-84AF-8B27C29C4D06}"/>
              </a:ext>
            </a:extLst>
          </p:cNvPr>
          <p:cNvPicPr>
            <a:picLocks noChangeAspect="1"/>
          </p:cNvPicPr>
          <p:nvPr/>
        </p:nvPicPr>
        <p:blipFill>
          <a:blip r:embed="rId5"/>
          <a:stretch>
            <a:fillRect/>
          </a:stretch>
        </p:blipFill>
        <p:spPr>
          <a:xfrm>
            <a:off x="4186107" y="2232875"/>
            <a:ext cx="4116674" cy="2040732"/>
          </a:xfrm>
          <a:prstGeom prst="rect">
            <a:avLst/>
          </a:prstGeom>
          <a:ln>
            <a:solidFill>
              <a:schemeClr val="tx1"/>
            </a:solidFill>
          </a:ln>
        </p:spPr>
      </p:pic>
      <p:pic>
        <p:nvPicPr>
          <p:cNvPr id="11" name="Picture 10" descr="Special Education Exit Date and Reason from Infinite Campus Enrollment screen.">
            <a:extLst>
              <a:ext uri="{FF2B5EF4-FFF2-40B4-BE49-F238E27FC236}">
                <a16:creationId xmlns:a16="http://schemas.microsoft.com/office/drawing/2014/main" id="{09756341-412B-4C65-A787-117EC45F2506}"/>
              </a:ext>
            </a:extLst>
          </p:cNvPr>
          <p:cNvPicPr>
            <a:picLocks noChangeAspect="1"/>
          </p:cNvPicPr>
          <p:nvPr/>
        </p:nvPicPr>
        <p:blipFill>
          <a:blip r:embed="rId6"/>
          <a:stretch>
            <a:fillRect/>
          </a:stretch>
        </p:blipFill>
        <p:spPr>
          <a:xfrm>
            <a:off x="4186107" y="4600575"/>
            <a:ext cx="4116675" cy="2019408"/>
          </a:xfrm>
          <a:prstGeom prst="rect">
            <a:avLst/>
          </a:prstGeom>
          <a:ln>
            <a:solidFill>
              <a:schemeClr val="tx1"/>
            </a:solidFill>
          </a:ln>
        </p:spPr>
      </p:pic>
      <p:sp>
        <p:nvSpPr>
          <p:cNvPr id="17" name="Rectangle 16">
            <a:extLst>
              <a:ext uri="{FF2B5EF4-FFF2-40B4-BE49-F238E27FC236}">
                <a16:creationId xmlns:a16="http://schemas.microsoft.com/office/drawing/2014/main" id="{332E4DEC-3480-42F2-A5FC-8C795C9C8B6D}"/>
              </a:ext>
              <a:ext uri="{C183D7F6-B498-43B3-948B-1728B52AA6E4}">
                <adec:decorative xmlns:adec="http://schemas.microsoft.com/office/drawing/2017/decorative" val="1"/>
              </a:ext>
            </a:extLst>
          </p:cNvPr>
          <p:cNvSpPr/>
          <p:nvPr/>
        </p:nvSpPr>
        <p:spPr>
          <a:xfrm>
            <a:off x="4178249" y="6140740"/>
            <a:ext cx="1710824" cy="47674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9271A23-6B3B-42B9-8C25-0171D266E59A}"/>
              </a:ext>
              <a:ext uri="{C183D7F6-B498-43B3-948B-1728B52AA6E4}">
                <adec:decorative xmlns:adec="http://schemas.microsoft.com/office/drawing/2017/decorative" val="1"/>
              </a:ext>
            </a:extLst>
          </p:cNvPr>
          <p:cNvSpPr/>
          <p:nvPr/>
        </p:nvSpPr>
        <p:spPr>
          <a:xfrm>
            <a:off x="7432646" y="3120705"/>
            <a:ext cx="774583" cy="30829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4FD0017-2C8B-440D-ADD3-FE65AEFB2C54}"/>
              </a:ext>
              <a:ext uri="{C183D7F6-B498-43B3-948B-1728B52AA6E4}">
                <adec:decorative xmlns:adec="http://schemas.microsoft.com/office/drawing/2017/decorative" val="1"/>
              </a:ext>
            </a:extLst>
          </p:cNvPr>
          <p:cNvSpPr/>
          <p:nvPr/>
        </p:nvSpPr>
        <p:spPr>
          <a:xfrm>
            <a:off x="206237" y="6368257"/>
            <a:ext cx="1672897" cy="2492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A756CC7-0955-49E3-8E10-29818E540703}"/>
              </a:ext>
              <a:ext uri="{C183D7F6-B498-43B3-948B-1728B52AA6E4}">
                <adec:decorative xmlns:adec="http://schemas.microsoft.com/office/drawing/2017/decorative" val="1"/>
              </a:ext>
            </a:extLst>
          </p:cNvPr>
          <p:cNvSpPr/>
          <p:nvPr/>
        </p:nvSpPr>
        <p:spPr>
          <a:xfrm>
            <a:off x="6037643" y="4882393"/>
            <a:ext cx="707106" cy="38773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BB55FB5-B7EC-8BC4-1DA1-5BB581BA55E4}"/>
              </a:ext>
              <a:ext uri="{C183D7F6-B498-43B3-948B-1728B52AA6E4}">
                <adec:decorative xmlns:adec="http://schemas.microsoft.com/office/drawing/2017/decorative" val="1"/>
              </a:ext>
            </a:extLst>
          </p:cNvPr>
          <p:cNvSpPr txBox="1"/>
          <p:nvPr/>
        </p:nvSpPr>
        <p:spPr>
          <a:xfrm>
            <a:off x="8341322" y="6248157"/>
            <a:ext cx="465666" cy="369332"/>
          </a:xfrm>
          <a:prstGeom prst="rect">
            <a:avLst/>
          </a:prstGeom>
          <a:noFill/>
        </p:spPr>
        <p:txBody>
          <a:bodyPr wrap="square">
            <a:spAutoFit/>
          </a:bodyPr>
          <a:lstStyle/>
          <a:p>
            <a:fld id="{00000000-1234-1234-1234-123412341234}" type="slidenum">
              <a:rPr lang="en" smtClean="0">
                <a:solidFill>
                  <a:schemeClr val="bg1">
                    <a:lumMod val="65000"/>
                  </a:schemeClr>
                </a:solidFill>
              </a:rPr>
              <a:pPr/>
              <a:t>34</a:t>
            </a:fld>
            <a:endParaRPr lang="en-US" dirty="0"/>
          </a:p>
        </p:txBody>
      </p:sp>
    </p:spTree>
    <p:extLst>
      <p:ext uri="{BB962C8B-B14F-4D97-AF65-F5344CB8AC3E}">
        <p14:creationId xmlns:p14="http://schemas.microsoft.com/office/powerpoint/2010/main" val="2244657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 dirty="0">
                <a:latin typeface="Arial" panose="020B0604020202020204" pitchFamily="34" charset="0"/>
                <a:cs typeface="Arial" panose="020B0604020202020204" pitchFamily="34" charset="0"/>
              </a:rPr>
              <a:t>Timelines and Deadlines</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35</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965194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00" y="612474"/>
            <a:ext cx="6462600" cy="805175"/>
          </a:xfrm>
        </p:spPr>
        <p:txBody>
          <a:bodyPr>
            <a:normAutofit fontScale="90000"/>
          </a:bodyPr>
          <a:lstStyle/>
          <a:p>
            <a:r>
              <a:rPr lang="en-US" altLang="en-US" dirty="0">
                <a:solidFill>
                  <a:schemeClr val="tx1"/>
                </a:solidFill>
                <a:latin typeface="Arial" panose="020B0604020202020204" pitchFamily="34" charset="0"/>
                <a:cs typeface="Arial" panose="020B0604020202020204" pitchFamily="34" charset="0"/>
              </a:rPr>
              <a:t>SPED EOY Timelines and Deadlines</a:t>
            </a:r>
            <a:endParaRPr lang="en-US" dirty="0">
              <a:solidFill>
                <a:schemeClr val="tx1"/>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49438309"/>
              </p:ext>
            </p:extLst>
          </p:nvPr>
        </p:nvGraphicFramePr>
        <p:xfrm>
          <a:off x="893700" y="2091690"/>
          <a:ext cx="6000750" cy="2417445"/>
        </p:xfrm>
        <a:graphic>
          <a:graphicData uri="http://schemas.openxmlformats.org/drawingml/2006/table">
            <a:tbl>
              <a:tblPr firstRow="1" bandRow="1">
                <a:tableStyleId>{8EC20E35-A176-4012-BC5E-935CFFF8708E}</a:tableStyleId>
              </a:tblPr>
              <a:tblGrid>
                <a:gridCol w="1693090">
                  <a:extLst>
                    <a:ext uri="{9D8B030D-6E8A-4147-A177-3AD203B41FA5}">
                      <a16:colId xmlns:a16="http://schemas.microsoft.com/office/drawing/2014/main" val="20000"/>
                    </a:ext>
                  </a:extLst>
                </a:gridCol>
                <a:gridCol w="4307660">
                  <a:extLst>
                    <a:ext uri="{9D8B030D-6E8A-4147-A177-3AD203B41FA5}">
                      <a16:colId xmlns:a16="http://schemas.microsoft.com/office/drawing/2014/main" val="20001"/>
                    </a:ext>
                  </a:extLst>
                </a:gridCol>
              </a:tblGrid>
              <a:tr h="278130">
                <a:tc>
                  <a:txBody>
                    <a:bodyPr/>
                    <a:lstStyle/>
                    <a:p>
                      <a:r>
                        <a:rPr lang="en-US" sz="1200" dirty="0">
                          <a:solidFill>
                            <a:schemeClr val="bg1"/>
                          </a:solidFill>
                        </a:rPr>
                        <a:t>Deadline</a:t>
                      </a:r>
                      <a:endParaRPr lang="en-US" sz="1200" dirty="0">
                        <a:solidFill>
                          <a:schemeClr val="bg1"/>
                        </a:solidFill>
                        <a:latin typeface="Arial" panose="020B0604020202020204" pitchFamily="34" charset="0"/>
                        <a:cs typeface="Arial" panose="020B0604020202020204" pitchFamily="34" charset="0"/>
                      </a:endParaRPr>
                    </a:p>
                  </a:txBody>
                  <a:tcPr marL="68580" marR="68580" marT="34290" marB="34290"/>
                </a:tc>
                <a:tc>
                  <a:txBody>
                    <a:bodyPr/>
                    <a:lstStyle/>
                    <a:p>
                      <a:r>
                        <a:rPr lang="en-US" sz="1200" dirty="0">
                          <a:solidFill>
                            <a:schemeClr val="bg1"/>
                          </a:solidFill>
                        </a:rPr>
                        <a:t>Task</a:t>
                      </a:r>
                      <a:endParaRPr lang="en-US" sz="1200" dirty="0">
                        <a:solidFill>
                          <a:schemeClr val="bg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0"/>
                  </a:ext>
                </a:extLst>
              </a:tr>
              <a:tr h="278130">
                <a:tc>
                  <a:txBody>
                    <a:bodyPr/>
                    <a:lstStyle/>
                    <a:p>
                      <a:r>
                        <a:rPr lang="en-US" sz="1200" b="1" dirty="0">
                          <a:solidFill>
                            <a:schemeClr val="tx1">
                              <a:lumMod val="75000"/>
                            </a:schemeClr>
                          </a:solidFill>
                        </a:rPr>
                        <a:t>11/10/2025</a:t>
                      </a:r>
                      <a:endParaRPr lang="en-US" sz="1200" b="1"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schemeClr>
                          </a:solidFill>
                        </a:rPr>
                        <a:t>Submit initial files (Child, Participation</a:t>
                      </a:r>
                      <a:r>
                        <a:rPr lang="en-US" sz="1200" b="1" baseline="0" dirty="0">
                          <a:solidFill>
                            <a:schemeClr val="tx1">
                              <a:lumMod val="75000"/>
                            </a:schemeClr>
                          </a:solidFill>
                        </a:rPr>
                        <a:t>)</a:t>
                      </a:r>
                      <a:endParaRPr lang="en-US" sz="1200" b="1"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617220">
                <a:tc>
                  <a:txBody>
                    <a:bodyPr/>
                    <a:lstStyle/>
                    <a:p>
                      <a:r>
                        <a:rPr lang="en-US" sz="1200" b="1" dirty="0">
                          <a:solidFill>
                            <a:schemeClr val="tx1">
                              <a:lumMod val="75000"/>
                            </a:schemeClr>
                          </a:solidFill>
                        </a:rPr>
                        <a:t>12/04/2025</a:t>
                      </a:r>
                      <a:endParaRPr lang="en-US" sz="1200" b="1"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schemeClr>
                          </a:solidFill>
                        </a:rPr>
                        <a:t>Schools must have</a:t>
                      </a:r>
                      <a:r>
                        <a:rPr lang="en-US" sz="1200" b="1" baseline="0" dirty="0">
                          <a:solidFill>
                            <a:schemeClr val="tx1">
                              <a:lumMod val="75000"/>
                            </a:schemeClr>
                          </a:solidFill>
                        </a:rPr>
                        <a:t> all  </a:t>
                      </a:r>
                      <a:r>
                        <a:rPr lang="en-US" sz="1200" b="1" dirty="0">
                          <a:solidFill>
                            <a:schemeClr val="tx1">
                              <a:lumMod val="75000"/>
                            </a:schemeClr>
                          </a:solidFill>
                        </a:rPr>
                        <a:t>Level 1 (Child/Participation) errors  </a:t>
                      </a:r>
                      <a:r>
                        <a:rPr lang="en-US" sz="1200" b="1" u="sng" dirty="0">
                          <a:solidFill>
                            <a:schemeClr val="tx1">
                              <a:lumMod val="75000"/>
                            </a:schemeClr>
                          </a:solidFill>
                        </a:rPr>
                        <a:t>cleared</a:t>
                      </a:r>
                    </a:p>
                    <a:p>
                      <a:endParaRPr lang="en-US" sz="1200" b="1" u="none"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687705">
                <a:tc>
                  <a:txBody>
                    <a:bodyPr/>
                    <a:lstStyle/>
                    <a:p>
                      <a:r>
                        <a:rPr lang="en-US" sz="1200" b="1" dirty="0">
                          <a:solidFill>
                            <a:schemeClr val="tx1">
                              <a:lumMod val="75000"/>
                            </a:schemeClr>
                          </a:solidFill>
                        </a:rPr>
                        <a:t>01/15/2026</a:t>
                      </a:r>
                      <a:endParaRPr lang="en-US" sz="1200" b="1"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schemeClr>
                          </a:solidFill>
                        </a:rPr>
                        <a:t>Schools must have</a:t>
                      </a:r>
                      <a:r>
                        <a:rPr lang="en-US" sz="1200" b="1" baseline="0" dirty="0">
                          <a:solidFill>
                            <a:schemeClr val="tx1">
                              <a:lumMod val="75000"/>
                            </a:schemeClr>
                          </a:solidFill>
                        </a:rPr>
                        <a:t> all  </a:t>
                      </a:r>
                      <a:r>
                        <a:rPr lang="en-US" sz="1200" b="1" dirty="0">
                          <a:solidFill>
                            <a:schemeClr val="tx1">
                              <a:lumMod val="75000"/>
                            </a:schemeClr>
                          </a:solidFill>
                        </a:rPr>
                        <a:t>Level 2 (HR and December Count-Staff) errors </a:t>
                      </a:r>
                      <a:r>
                        <a:rPr lang="en-US" sz="1200" b="1" u="sng" dirty="0">
                          <a:solidFill>
                            <a:schemeClr val="tx1">
                              <a:lumMod val="75000"/>
                            </a:schemeClr>
                          </a:solidFill>
                        </a:rPr>
                        <a:t>cleared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r h="278130">
                <a:tc>
                  <a:txBody>
                    <a:bodyPr/>
                    <a:lstStyle/>
                    <a:p>
                      <a:r>
                        <a:rPr lang="en-US" sz="1200" b="1" dirty="0">
                          <a:solidFill>
                            <a:schemeClr val="tx1">
                              <a:lumMod val="75000"/>
                            </a:schemeClr>
                          </a:solidFill>
                        </a:rPr>
                        <a:t>Second week of Jan*</a:t>
                      </a:r>
                      <a:endParaRPr lang="en-US" sz="1200" b="1"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tc>
                  <a:txBody>
                    <a:bodyPr/>
                    <a:lstStyle/>
                    <a:p>
                      <a:r>
                        <a:rPr lang="en-US" sz="1200" b="1" dirty="0">
                          <a:solidFill>
                            <a:schemeClr val="tx1">
                              <a:lumMod val="75000"/>
                            </a:schemeClr>
                          </a:solidFill>
                        </a:rPr>
                        <a:t>CSI will provide Data Summary Reports to schools</a:t>
                      </a:r>
                      <a:endParaRPr lang="en-US" sz="1200" b="1"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6"/>
                  </a:ext>
                </a:extLst>
              </a:tr>
              <a:tr h="278130">
                <a:tc>
                  <a:txBody>
                    <a:bodyPr/>
                    <a:lstStyle/>
                    <a:p>
                      <a:r>
                        <a:rPr lang="en-US" sz="1200" b="1" dirty="0">
                          <a:solidFill>
                            <a:schemeClr val="tx1">
                              <a:lumMod val="75000"/>
                            </a:schemeClr>
                          </a:solidFill>
                        </a:rPr>
                        <a:t>1/27/2026**</a:t>
                      </a:r>
                      <a:endParaRPr lang="en-US" sz="1200" b="1"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tc>
                  <a:txBody>
                    <a:bodyPr/>
                    <a:lstStyle/>
                    <a:p>
                      <a:r>
                        <a:rPr lang="en-US" sz="1200" b="1" dirty="0">
                          <a:solidFill>
                            <a:schemeClr val="tx1">
                              <a:lumMod val="75000"/>
                            </a:schemeClr>
                          </a:solidFill>
                        </a:rPr>
                        <a:t>Submit Signed Certification Agreements </a:t>
                      </a:r>
                      <a:r>
                        <a:rPr lang="en-US" sz="1200" b="1" baseline="0" dirty="0">
                          <a:solidFill>
                            <a:schemeClr val="tx1">
                              <a:lumMod val="75000"/>
                            </a:schemeClr>
                          </a:solidFill>
                        </a:rPr>
                        <a:t>to CSI</a:t>
                      </a:r>
                      <a:endParaRPr lang="en-US" sz="1200" b="1"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7"/>
                  </a:ext>
                </a:extLst>
              </a:tr>
            </a:tbl>
          </a:graphicData>
        </a:graphic>
      </p:graphicFrame>
      <p:sp>
        <p:nvSpPr>
          <p:cNvPr id="3" name="Rectangle 2"/>
          <p:cNvSpPr/>
          <p:nvPr/>
        </p:nvSpPr>
        <p:spPr>
          <a:xfrm>
            <a:off x="893700" y="4738399"/>
            <a:ext cx="6080359" cy="507831"/>
          </a:xfrm>
          <a:prstGeom prst="rect">
            <a:avLst/>
          </a:prstGeom>
        </p:spPr>
        <p:txBody>
          <a:bodyPr wrap="square">
            <a:spAutoFit/>
          </a:bodyPr>
          <a:lstStyle/>
          <a:p>
            <a:pPr defTabSz="685800"/>
            <a:r>
              <a:rPr lang="en-US" sz="1350" dirty="0">
                <a:solidFill>
                  <a:prstClr val="black"/>
                </a:solidFill>
                <a:latin typeface="Arial" panose="020B0604020202020204" pitchFamily="34" charset="0"/>
                <a:cs typeface="Arial" panose="020B0604020202020204" pitchFamily="34" charset="0"/>
              </a:rPr>
              <a:t>*Dependent upon </a:t>
            </a:r>
            <a:r>
              <a:rPr lang="en-US" sz="1350" u="sng" dirty="0">
                <a:solidFill>
                  <a:prstClr val="black"/>
                </a:solidFill>
                <a:latin typeface="Arial" panose="020B0604020202020204" pitchFamily="34" charset="0"/>
                <a:cs typeface="Arial" panose="020B0604020202020204" pitchFamily="34" charset="0"/>
              </a:rPr>
              <a:t>all</a:t>
            </a:r>
            <a:r>
              <a:rPr lang="en-US" sz="1350" dirty="0">
                <a:solidFill>
                  <a:prstClr val="black"/>
                </a:solidFill>
                <a:latin typeface="Arial" panose="020B0604020202020204" pitchFamily="34" charset="0"/>
                <a:cs typeface="Arial" panose="020B0604020202020204" pitchFamily="34" charset="0"/>
              </a:rPr>
              <a:t> schools clearing errors by specified deadlines</a:t>
            </a:r>
          </a:p>
          <a:p>
            <a:pPr defTabSz="685800"/>
            <a:r>
              <a:rPr lang="en-US" sz="1350" dirty="0">
                <a:solidFill>
                  <a:prstClr val="black"/>
                </a:solidFill>
                <a:latin typeface="Arial" panose="020B0604020202020204" pitchFamily="34" charset="0"/>
                <a:cs typeface="Arial" panose="020B0604020202020204" pitchFamily="34" charset="0"/>
              </a:rPr>
              <a:t>**Any requests for changes must be received by CSI on or before </a:t>
            </a:r>
            <a:r>
              <a:rPr lang="en-US" sz="1350" b="1" dirty="0">
                <a:solidFill>
                  <a:prstClr val="black"/>
                </a:solidFill>
                <a:latin typeface="Arial" panose="020B0604020202020204" pitchFamily="34" charset="0"/>
                <a:cs typeface="Arial" panose="020B0604020202020204" pitchFamily="34" charset="0"/>
              </a:rPr>
              <a:t>1/23/2026</a:t>
            </a: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7" y="1348987"/>
            <a:ext cx="1055513" cy="10555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C183D7F6-B498-43B3-948B-1728B52AA6E4}">
                <adec:decorative xmlns:adec="http://schemas.microsoft.com/office/drawing/2017/decorative" val="1"/>
              </a:ext>
            </a:extLst>
          </p:cNvPr>
          <p:cNvSpPr>
            <a:spLocks noGrp="1"/>
          </p:cNvSpPr>
          <p:nvPr>
            <p:ph type="sldNum" idx="12"/>
          </p:nvPr>
        </p:nvSpPr>
        <p:spPr/>
        <p:txBody>
          <a:bodyPr/>
          <a:lstStyle/>
          <a:p>
            <a:pPr defTabSz="685800"/>
            <a:fld id="{00000000-1234-1234-1234-123412341234}" type="slidenum">
              <a:rPr lang="en">
                <a:solidFill>
                  <a:prstClr val="black">
                    <a:tint val="75000"/>
                  </a:prstClr>
                </a:solidFill>
                <a:latin typeface="Calibri" panose="020F0502020204030204"/>
              </a:rPr>
              <a:pPr defTabSz="685800"/>
              <a:t>36</a:t>
            </a:fld>
            <a:endParaRPr lang="en"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2DA7254-E182-B51E-F44D-E81E88F31737}"/>
              </a:ext>
            </a:extLst>
          </p:cNvPr>
          <p:cNvSpPr txBox="1"/>
          <p:nvPr/>
        </p:nvSpPr>
        <p:spPr>
          <a:xfrm>
            <a:off x="598845" y="5586750"/>
            <a:ext cx="788173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For a full listing of calendar dates and deadlines, see the </a:t>
            </a:r>
            <a:r>
              <a:rPr lang="en-US" sz="1200" dirty="0">
                <a:latin typeface="Arial" panose="020B0604020202020204" pitchFamily="34" charset="0"/>
                <a:cs typeface="Arial" panose="020B0604020202020204" pitchFamily="34" charset="0"/>
                <a:hlinkClick r:id="rId4"/>
              </a:rPr>
              <a:t>CSI Data Submissions Calendar</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641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E9374-86AB-7AF8-13B9-CA6D6483A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2E65F7-BC7C-73DB-1500-85D0B2B729E3}"/>
              </a:ext>
            </a:extLst>
          </p:cNvPr>
          <p:cNvSpPr>
            <a:spLocks noGrp="1"/>
          </p:cNvSpPr>
          <p:nvPr>
            <p:ph type="title"/>
          </p:nvPr>
        </p:nvSpPr>
        <p:spPr>
          <a:xfrm>
            <a:off x="893700" y="612474"/>
            <a:ext cx="6462600" cy="805175"/>
          </a:xfrm>
        </p:spPr>
        <p:txBody>
          <a:bodyPr>
            <a:normAutofit fontScale="90000"/>
          </a:bodyPr>
          <a:lstStyle/>
          <a:p>
            <a:r>
              <a:rPr lang="en-US" altLang="en-US" dirty="0">
                <a:solidFill>
                  <a:schemeClr val="tx1"/>
                </a:solidFill>
                <a:latin typeface="Arial" panose="020B0604020202020204" pitchFamily="34" charset="0"/>
                <a:cs typeface="Arial" panose="020B0604020202020204" pitchFamily="34" charset="0"/>
              </a:rPr>
              <a:t>Mid-Point Timelines and Deadlines</a:t>
            </a:r>
            <a:endParaRPr lang="en-US" dirty="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D6C9DEA-DE7D-C413-234C-4F20D5C2FCF6}"/>
              </a:ext>
            </a:extLst>
          </p:cNvPr>
          <p:cNvSpPr/>
          <p:nvPr/>
        </p:nvSpPr>
        <p:spPr>
          <a:xfrm>
            <a:off x="1181934" y="1964287"/>
            <a:ext cx="6080359" cy="3362459"/>
          </a:xfrm>
          <a:prstGeom prst="rect">
            <a:avLst/>
          </a:prstGeom>
        </p:spPr>
        <p:txBody>
          <a:bodyPr wrap="square">
            <a:spAutoFit/>
          </a:bodyPr>
          <a:lstStyle/>
          <a:p>
            <a:pPr defTabSz="685800"/>
            <a:r>
              <a:rPr lang="en-US" sz="1600" dirty="0">
                <a:solidFill>
                  <a:prstClr val="black"/>
                </a:solidFill>
                <a:latin typeface="Arial" panose="020B0604020202020204" pitchFamily="34" charset="0"/>
                <a:cs typeface="Arial" panose="020B0604020202020204" pitchFamily="34" charset="0"/>
              </a:rPr>
              <a:t>To avoid both the logjam that occurs and processing delays on deadline days, we are asking schools clear </a:t>
            </a:r>
            <a:r>
              <a:rPr lang="en-US" sz="1600" u="sng" dirty="0">
                <a:solidFill>
                  <a:prstClr val="black"/>
                </a:solidFill>
                <a:latin typeface="Arial" panose="020B0604020202020204" pitchFamily="34" charset="0"/>
                <a:cs typeface="Arial" panose="020B0604020202020204" pitchFamily="34" charset="0"/>
              </a:rPr>
              <a:t>at least half of their errors by the below dates</a:t>
            </a:r>
            <a:r>
              <a:rPr lang="en-US" sz="1600" dirty="0">
                <a:solidFill>
                  <a:prstClr val="black"/>
                </a:solidFill>
                <a:latin typeface="Arial" panose="020B0604020202020204" pitchFamily="34" charset="0"/>
                <a:cs typeface="Arial" panose="020B0604020202020204" pitchFamily="34" charset="0"/>
              </a:rPr>
              <a:t>.  These are typically the halfway point between each deadline.</a:t>
            </a:r>
          </a:p>
          <a:p>
            <a:pPr defTabSz="685800"/>
            <a:endParaRPr lang="en-US" sz="1350" b="1" dirty="0">
              <a:solidFill>
                <a:prstClr val="black"/>
              </a:solidFill>
              <a:latin typeface="Arial" panose="020B0604020202020204" pitchFamily="34" charset="0"/>
              <a:cs typeface="Arial" panose="020B0604020202020204" pitchFamily="34" charset="0"/>
            </a:endParaRPr>
          </a:p>
          <a:p>
            <a:pPr defTabSz="685800"/>
            <a:endParaRPr lang="en-US" sz="1350" b="1" dirty="0">
              <a:solidFill>
                <a:prstClr val="black"/>
              </a:solidFill>
              <a:latin typeface="Arial" panose="020B0604020202020204" pitchFamily="34" charset="0"/>
              <a:cs typeface="Arial" panose="020B0604020202020204" pitchFamily="34" charset="0"/>
            </a:endParaRPr>
          </a:p>
          <a:p>
            <a:pPr defTabSz="685800"/>
            <a:endParaRPr lang="en-US" sz="1350" b="1" dirty="0">
              <a:solidFill>
                <a:prstClr val="black"/>
              </a:solidFill>
              <a:latin typeface="Arial" panose="020B0604020202020204" pitchFamily="34" charset="0"/>
              <a:cs typeface="Arial" panose="020B0604020202020204" pitchFamily="34" charset="0"/>
            </a:endParaRPr>
          </a:p>
          <a:p>
            <a:pPr marL="742950" lvl="1" indent="-285750" defTabSz="68580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Level 1 Mid Point Deadline: 11/21/2025</a:t>
            </a:r>
          </a:p>
          <a:p>
            <a:pPr marL="742950" lvl="1" indent="-285750" defTabSz="685800">
              <a:buFont typeface="Arial" panose="020B0604020202020204" pitchFamily="34" charset="0"/>
              <a:buChar char="•"/>
            </a:pPr>
            <a:r>
              <a:rPr lang="en-US" sz="2000" b="1" dirty="0">
                <a:solidFill>
                  <a:prstClr val="black"/>
                </a:solidFill>
                <a:latin typeface="Arial" panose="020B0604020202020204" pitchFamily="34" charset="0"/>
                <a:cs typeface="Arial" panose="020B0604020202020204" pitchFamily="34" charset="0"/>
              </a:rPr>
              <a:t>Level 2 Mid-Point Deadline: 12/30/2025</a:t>
            </a:r>
          </a:p>
          <a:p>
            <a:pPr lvl="1" defTabSz="685800"/>
            <a:endParaRPr lang="en-US" sz="2000" b="1" dirty="0">
              <a:solidFill>
                <a:prstClr val="black"/>
              </a:solidFill>
              <a:latin typeface="Arial" panose="020B0604020202020204" pitchFamily="34" charset="0"/>
              <a:cs typeface="Arial" panose="020B0604020202020204" pitchFamily="34" charset="0"/>
            </a:endParaRPr>
          </a:p>
          <a:p>
            <a:pPr defTabSz="685800"/>
            <a:r>
              <a:rPr lang="en-US" sz="1600" dirty="0">
                <a:solidFill>
                  <a:prstClr val="black"/>
                </a:solidFill>
                <a:latin typeface="Arial" panose="020B0604020202020204" pitchFamily="34" charset="0"/>
                <a:cs typeface="Arial" panose="020B0604020202020204" pitchFamily="34" charset="0"/>
              </a:rPr>
              <a:t>This is strongly recommended for the current 25-26 December Count collection but will be required in future collections and years.</a:t>
            </a:r>
            <a:endParaRPr lang="en-US" dirty="0">
              <a:solidFill>
                <a:prstClr val="black"/>
              </a:solidFill>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3F9A0165-0A8C-7446-9D1E-289815B7101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7" y="1348987"/>
            <a:ext cx="1055513" cy="10555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7345441-B791-A041-5F41-9BC1616E0D4A}"/>
              </a:ext>
              <a:ext uri="{C183D7F6-B498-43B3-948B-1728B52AA6E4}">
                <adec:decorative xmlns:adec="http://schemas.microsoft.com/office/drawing/2017/decorative" val="1"/>
              </a:ext>
            </a:extLst>
          </p:cNvPr>
          <p:cNvSpPr>
            <a:spLocks noGrp="1"/>
          </p:cNvSpPr>
          <p:nvPr>
            <p:ph type="sldNum" idx="12"/>
          </p:nvPr>
        </p:nvSpPr>
        <p:spPr/>
        <p:txBody>
          <a:bodyPr/>
          <a:lstStyle/>
          <a:p>
            <a:pPr defTabSz="685800"/>
            <a:fld id="{00000000-1234-1234-1234-123412341234}" type="slidenum">
              <a:rPr lang="en">
                <a:solidFill>
                  <a:prstClr val="black">
                    <a:tint val="75000"/>
                  </a:prstClr>
                </a:solidFill>
                <a:latin typeface="Calibri" panose="020F0502020204030204"/>
              </a:rPr>
              <a:pPr defTabSz="685800"/>
              <a:t>37</a:t>
            </a:fld>
            <a:endParaRPr lang="en"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805141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ctrTitle" idx="4294967295"/>
          </p:nvPr>
        </p:nvSpPr>
        <p:spPr>
          <a:xfrm>
            <a:off x="1245269" y="1454757"/>
            <a:ext cx="6755731" cy="559781"/>
          </a:xfrm>
          <a:prstGeom prst="rect">
            <a:avLst/>
          </a:prstGeom>
        </p:spPr>
        <p:txBody>
          <a:bodyPr spcFirstLastPara="1" vert="horz" wrap="square" lIns="68569" tIns="68569" rIns="68569" bIns="68569" rtlCol="0" anchor="b" anchorCtr="0">
            <a:noAutofit/>
          </a:bodyPr>
          <a:lstStyle/>
          <a:p>
            <a:r>
              <a:rPr lang="en-US" sz="2700" dirty="0">
                <a:solidFill>
                  <a:schemeClr val="bg1"/>
                </a:solidFill>
              </a:rPr>
              <a:t>Thank you for Reviewing this Training</a:t>
            </a:r>
          </a:p>
        </p:txBody>
      </p:sp>
      <p:sp>
        <p:nvSpPr>
          <p:cNvPr id="339" name="Shape 339"/>
          <p:cNvSpPr txBox="1">
            <a:spLocks noGrp="1"/>
          </p:cNvSpPr>
          <p:nvPr>
            <p:ph type="body" idx="4294967295"/>
          </p:nvPr>
        </p:nvSpPr>
        <p:spPr>
          <a:xfrm>
            <a:off x="1830019" y="3634858"/>
            <a:ext cx="5312852" cy="1995525"/>
          </a:xfrm>
          <a:prstGeom prst="rect">
            <a:avLst/>
          </a:prstGeom>
        </p:spPr>
        <p:txBody>
          <a:bodyPr spcFirstLastPara="1" vert="horz" wrap="square" lIns="68569" tIns="68569" rIns="68569" bIns="68569" rtlCol="0" anchor="t" anchorCtr="0">
            <a:noAutofit/>
          </a:bodyPr>
          <a:lstStyle/>
          <a:p>
            <a:pPr marL="0" indent="0">
              <a:spcBef>
                <a:spcPts val="450"/>
              </a:spcBef>
              <a:buNone/>
            </a:pPr>
            <a:r>
              <a:rPr lang="en" sz="1800" dirty="0">
                <a:solidFill>
                  <a:srgbClr val="FFFFFF"/>
                </a:solidFill>
                <a:ea typeface="Arial Unicode MS" panose="020B0604020202020204" pitchFamily="34" charset="-128"/>
              </a:rPr>
              <a:t>Contact the Submissions Inbox with Questions:</a:t>
            </a:r>
            <a:endParaRPr sz="1800" dirty="0">
              <a:solidFill>
                <a:srgbClr val="FFFFFF"/>
              </a:solidFill>
              <a:ea typeface="Arial Unicode MS" panose="020B0604020202020204" pitchFamily="34" charset="-128"/>
            </a:endParaRPr>
          </a:p>
          <a:p>
            <a:pPr marL="582930" lvl="2" indent="0">
              <a:buNone/>
            </a:pPr>
            <a:r>
              <a:rPr lang="en-US" dirty="0">
                <a:solidFill>
                  <a:schemeClr val="bg1"/>
                </a:solidFill>
                <a:latin typeface="Arial" panose="020B0604020202020204" pitchFamily="34" charset="0"/>
                <a:cs typeface="Arial" panose="020B0604020202020204" pitchFamily="34" charset="0"/>
              </a:rPr>
              <a:t>Submissions_CSI@csi.state.co.us</a:t>
            </a:r>
          </a:p>
          <a:p>
            <a:pPr marL="582930" lvl="2" indent="0">
              <a:buNone/>
            </a:pPr>
            <a:endParaRPr lang="en-US" dirty="0"/>
          </a:p>
        </p:txBody>
      </p:sp>
      <p:sp>
        <p:nvSpPr>
          <p:cNvPr id="340" name="Shape 340"/>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38</a:t>
            </a:fld>
            <a:endParaRPr dirty="0"/>
          </a:p>
        </p:txBody>
      </p:sp>
      <p:grpSp>
        <p:nvGrpSpPr>
          <p:cNvPr id="3" name="Group 4">
            <a:extLst>
              <a:ext uri="{C183D7F6-B498-43B3-948B-1728B52AA6E4}">
                <adec:decorative xmlns:adec="http://schemas.microsoft.com/office/drawing/2017/decorative" val="1"/>
              </a:ext>
            </a:extLst>
          </p:cNvPr>
          <p:cNvGrpSpPr>
            <a:grpSpLocks noChangeAspect="1"/>
          </p:cNvGrpSpPr>
          <p:nvPr/>
        </p:nvGrpSpPr>
        <p:grpSpPr bwMode="auto">
          <a:xfrm>
            <a:off x="3328550" y="4508814"/>
            <a:ext cx="1228725" cy="1121569"/>
            <a:chOff x="3066" y="3067"/>
            <a:chExt cx="1032" cy="942"/>
          </a:xfrm>
          <a:solidFill>
            <a:srgbClr val="7030A0"/>
          </a:solidFill>
        </p:grpSpPr>
        <p:sp>
          <p:nvSpPr>
            <p:cNvPr id="4" name="AutoShape 3"/>
            <p:cNvSpPr>
              <a:spLocks noChangeAspect="1" noChangeArrowheads="1" noTextEdit="1"/>
            </p:cNvSpPr>
            <p:nvPr/>
          </p:nvSpPr>
          <p:spPr bwMode="auto">
            <a:xfrm>
              <a:off x="3066" y="3067"/>
              <a:ext cx="1032" cy="9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 y="3067"/>
              <a:ext cx="1036" cy="9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70772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13275" y="1063238"/>
            <a:ext cx="4846950" cy="857250"/>
          </a:xfrm>
          <a:prstGeom prst="rect">
            <a:avLst/>
          </a:prstGeom>
        </p:spPr>
        <p:txBody>
          <a:bodyPr spcFirstLastPara="1" vert="horz" wrap="square" lIns="68569" tIns="68569" rIns="68569" bIns="68569" rtlCol="0" anchor="b" anchorCtr="0">
            <a:noAutofit/>
          </a:bodyPr>
          <a:lstStyle/>
          <a:p>
            <a:r>
              <a:rPr lang="en" dirty="0">
                <a:solidFill>
                  <a:schemeClr val="tx1"/>
                </a:solidFill>
                <a:latin typeface="Arial" panose="020B0604020202020204" pitchFamily="34" charset="0"/>
                <a:cs typeface="Arial" panose="020B0604020202020204" pitchFamily="34" charset="0"/>
              </a:rPr>
              <a:t>Required Files</a:t>
            </a:r>
            <a:endParaRPr dirty="0">
              <a:solidFill>
                <a:schemeClr val="tx1"/>
              </a:solidFill>
              <a:latin typeface="Arial" panose="020B0604020202020204" pitchFamily="34" charset="0"/>
              <a:cs typeface="Arial" panose="020B0604020202020204" pitchFamily="34" charset="0"/>
            </a:endParaRPr>
          </a:p>
        </p:txBody>
      </p:sp>
      <p:pic>
        <p:nvPicPr>
          <p:cNvPr id="5122"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051" y="3320407"/>
            <a:ext cx="1711651" cy="14550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C66238B7-7932-4876-88B6-28BBF8998A98}"/>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7881" y="3320407"/>
            <a:ext cx="1711651" cy="14550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73FF29C-252C-47B4-8133-156467ADA84A}"/>
              </a:ext>
            </a:extLst>
          </p:cNvPr>
          <p:cNvSpPr txBox="1"/>
          <p:nvPr/>
        </p:nvSpPr>
        <p:spPr>
          <a:xfrm>
            <a:off x="379516" y="3863252"/>
            <a:ext cx="1178719" cy="415498"/>
          </a:xfrm>
          <a:prstGeom prst="rect">
            <a:avLst/>
          </a:prstGeom>
          <a:noFill/>
        </p:spPr>
        <p:txBody>
          <a:bodyPr wrap="square" rtlCol="0">
            <a:spAutoFit/>
          </a:bodyPr>
          <a:lstStyle/>
          <a:p>
            <a:pPr algn="ctr" defTabSz="685800"/>
            <a:r>
              <a:rPr lang="en-US" sz="2100" dirty="0">
                <a:solidFill>
                  <a:prstClr val="black"/>
                </a:solidFill>
                <a:latin typeface="Calibri" panose="020F0502020204030204"/>
              </a:rPr>
              <a:t>Child</a:t>
            </a:r>
          </a:p>
        </p:txBody>
      </p:sp>
      <p:sp>
        <p:nvSpPr>
          <p:cNvPr id="4" name="Arrow: Right 3">
            <a:extLst>
              <a:ext uri="{FF2B5EF4-FFF2-40B4-BE49-F238E27FC236}">
                <a16:creationId xmlns:a16="http://schemas.microsoft.com/office/drawing/2014/main" id="{6E20187B-0C5D-4FD2-BF59-B0ADB5295BB1}"/>
              </a:ext>
              <a:ext uri="{C183D7F6-B498-43B3-948B-1728B52AA6E4}">
                <adec:decorative xmlns:adec="http://schemas.microsoft.com/office/drawing/2017/decorative" val="1"/>
              </a:ext>
            </a:extLst>
          </p:cNvPr>
          <p:cNvSpPr/>
          <p:nvPr/>
        </p:nvSpPr>
        <p:spPr>
          <a:xfrm>
            <a:off x="1739578" y="3898375"/>
            <a:ext cx="1707809" cy="29908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TextBox 7">
            <a:extLst>
              <a:ext uri="{FF2B5EF4-FFF2-40B4-BE49-F238E27FC236}">
                <a16:creationId xmlns:a16="http://schemas.microsoft.com/office/drawing/2014/main" id="{8722C733-EDE3-45D9-A895-C978DD5ABCE0}"/>
              </a:ext>
            </a:extLst>
          </p:cNvPr>
          <p:cNvSpPr txBox="1"/>
          <p:nvPr/>
        </p:nvSpPr>
        <p:spPr>
          <a:xfrm>
            <a:off x="6982017" y="3863252"/>
            <a:ext cx="1429283" cy="369332"/>
          </a:xfrm>
          <a:prstGeom prst="rect">
            <a:avLst/>
          </a:prstGeom>
          <a:noFill/>
        </p:spPr>
        <p:txBody>
          <a:bodyPr wrap="square" rtlCol="0">
            <a:spAutoFit/>
          </a:bodyPr>
          <a:lstStyle/>
          <a:p>
            <a:pPr algn="ctr" defTabSz="685800"/>
            <a:r>
              <a:rPr lang="en-US" dirty="0">
                <a:solidFill>
                  <a:prstClr val="black"/>
                </a:solidFill>
                <a:latin typeface="Calibri" panose="020F0502020204030204"/>
              </a:rPr>
              <a:t>Participation</a:t>
            </a:r>
          </a:p>
        </p:txBody>
      </p:sp>
      <p:sp>
        <p:nvSpPr>
          <p:cNvPr id="5" name="Arrow: Left 4">
            <a:extLst>
              <a:ext uri="{FF2B5EF4-FFF2-40B4-BE49-F238E27FC236}">
                <a16:creationId xmlns:a16="http://schemas.microsoft.com/office/drawing/2014/main" id="{C50B43F5-68DB-4242-AD61-260B4AEC3ACB}"/>
              </a:ext>
              <a:ext uri="{C183D7F6-B498-43B3-948B-1728B52AA6E4}">
                <adec:decorative xmlns:adec="http://schemas.microsoft.com/office/drawing/2017/decorative" val="1"/>
              </a:ext>
            </a:extLst>
          </p:cNvPr>
          <p:cNvSpPr/>
          <p:nvPr/>
        </p:nvSpPr>
        <p:spPr>
          <a:xfrm>
            <a:off x="5431830" y="3904239"/>
            <a:ext cx="1457833" cy="299086"/>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Star: 12 Points 6">
            <a:extLst>
              <a:ext uri="{FF2B5EF4-FFF2-40B4-BE49-F238E27FC236}">
                <a16:creationId xmlns:a16="http://schemas.microsoft.com/office/drawing/2014/main" id="{D97011A3-8629-4EDA-9D7C-1E47F26746B1}"/>
              </a:ext>
            </a:extLst>
          </p:cNvPr>
          <p:cNvSpPr/>
          <p:nvPr/>
        </p:nvSpPr>
        <p:spPr>
          <a:xfrm>
            <a:off x="3549455" y="3562143"/>
            <a:ext cx="1585885" cy="97155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Snapshot</a:t>
            </a: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05537" y="6169270"/>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4</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84002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750" fill="hold"/>
                                        <p:tgtEl>
                                          <p:spTgt spid="5122"/>
                                        </p:tgtEl>
                                        <p:attrNameLst>
                                          <p:attrName>ppt_x</p:attrName>
                                        </p:attrNameLst>
                                      </p:cBhvr>
                                      <p:tavLst>
                                        <p:tav tm="0">
                                          <p:val>
                                            <p:strVal val="0-#ppt_w/2"/>
                                          </p:val>
                                        </p:tav>
                                        <p:tav tm="100000">
                                          <p:val>
                                            <p:strVal val="#ppt_x"/>
                                          </p:val>
                                        </p:tav>
                                      </p:tavLst>
                                    </p:anim>
                                    <p:anim calcmode="lin" valueType="num">
                                      <p:cBhvr additive="base">
                                        <p:cTn id="12" dur="750" fill="hold"/>
                                        <p:tgtEl>
                                          <p:spTgt spid="51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1+#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1+#ppt_w/2"/>
                                          </p:val>
                                        </p:tav>
                                        <p:tav tm="100000">
                                          <p:val>
                                            <p:strVal val="#ppt_x"/>
                                          </p:val>
                                        </p:tav>
                                      </p:tavLst>
                                    </p:anim>
                                    <p:anim calcmode="lin" valueType="num">
                                      <p:cBhvr additive="base">
                                        <p:cTn id="24" dur="75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1+#ppt_w/2"/>
                                          </p:val>
                                        </p:tav>
                                        <p:tav tm="100000">
                                          <p:val>
                                            <p:strVal val="#ppt_x"/>
                                          </p:val>
                                        </p:tav>
                                      </p:tavLst>
                                    </p:anim>
                                    <p:anim calcmode="lin" valueType="num">
                                      <p:cBhvr additive="base">
                                        <p:cTn id="2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77273" y="683894"/>
            <a:ext cx="4846950" cy="857250"/>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Child Overview</a:t>
            </a:r>
            <a:endParaRPr sz="3000" dirty="0">
              <a:solidFill>
                <a:schemeClr val="tx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14336105"/>
              </p:ext>
            </p:extLst>
          </p:nvPr>
        </p:nvGraphicFramePr>
        <p:xfrm>
          <a:off x="1384183" y="1920488"/>
          <a:ext cx="6635692" cy="3878580"/>
        </p:xfrm>
        <a:graphic>
          <a:graphicData uri="http://schemas.openxmlformats.org/drawingml/2006/table">
            <a:tbl>
              <a:tblPr firstRow="1" bandRow="1">
                <a:tableStyleId>{5C22544A-7EE6-4342-B048-85BDC9FD1C3A}</a:tableStyleId>
              </a:tblPr>
              <a:tblGrid>
                <a:gridCol w="6635692">
                  <a:extLst>
                    <a:ext uri="{9D8B030D-6E8A-4147-A177-3AD203B41FA5}">
                      <a16:colId xmlns:a16="http://schemas.microsoft.com/office/drawing/2014/main" val="20000"/>
                    </a:ext>
                  </a:extLst>
                </a:gridCol>
              </a:tblGrid>
              <a:tr h="3611880">
                <a:tc>
                  <a:txBody>
                    <a:bodyPr/>
                    <a:lstStyle/>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lang="en-US" sz="1400" dirty="0">
                          <a:solidFill>
                            <a:schemeClr val="tx1"/>
                          </a:solidFill>
                          <a:latin typeface="Arial" panose="020B0604020202020204" pitchFamily="34" charset="0"/>
                          <a:cs typeface="Arial" panose="020B0604020202020204" pitchFamily="34" charset="0"/>
                        </a:rPr>
                        <a:t>The purpose of the Child File is to capture and verify the attributes of students with disabilities while he/she attended your AU at any point during the current reporting period.</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1" i="0" u="none" strike="noStrike" kern="0" cap="none" spc="0" normalizeH="0" baseline="0" noProof="0" dirty="0">
                          <a:ln>
                            <a:noFill/>
                          </a:ln>
                          <a:solidFill>
                            <a:srgbClr val="008CA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Dependencies </a:t>
                      </a: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Student has been assigned a SASID and details must match what is in RITS (i.e. Name, Date of Birth, Gender)</a:t>
                      </a: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If a student has been assigned a LASID, then that SASID/LASID combination must appear on the Participation file and match what is in the student interchange.</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1" i="0" u="none" strike="noStrike" kern="0" cap="none" spc="0" normalizeH="0" baseline="0" noProof="0" dirty="0">
                          <a:ln>
                            <a:noFill/>
                          </a:ln>
                          <a:solidFill>
                            <a:srgbClr val="EFAA1F"/>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Record Exception</a:t>
                      </a: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One record must be submitted for any student who was referred, evaluated, and/or received special education services during the current reporting period.</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1" i="0" u="none" strike="noStrike" kern="0" cap="none" spc="0" normalizeH="0" baseline="0" noProof="0" dirty="0">
                        <a:ln>
                          <a:noFill/>
                        </a:ln>
                        <a:solidFill>
                          <a:schemeClr val="tx1"/>
                        </a:solidFill>
                        <a:effectLst/>
                        <a:uLnTx/>
                        <a:uFillTx/>
                        <a:latin typeface="+mn-lt"/>
                        <a:ea typeface="Arial Unicode MS" panose="020B0604020202020204" pitchFamily="34" charset="-128"/>
                        <a:cs typeface="Arial Unicode MS" panose="020B0604020202020204" pitchFamily="34" charset="-128"/>
                        <a:sym typeface="Lato"/>
                      </a:endParaRPr>
                    </a:p>
                  </a:txBody>
                  <a:tcPr marL="68580" marR="68580" marT="34290" marB="34290">
                    <a:noFill/>
                  </a:tcPr>
                </a:tc>
                <a:extLst>
                  <a:ext uri="{0D108BD9-81ED-4DB2-BD59-A6C34878D82A}">
                    <a16:rowId xmlns:a16="http://schemas.microsoft.com/office/drawing/2014/main" val="10000"/>
                  </a:ext>
                </a:extLst>
              </a:tr>
            </a:tbl>
          </a:graphicData>
        </a:graphic>
      </p:graphicFrame>
      <p:pic>
        <p:nvPicPr>
          <p:cNvPr id="4" name="Picture 3">
            <a:extLst>
              <a:ext uri="{FF2B5EF4-FFF2-40B4-BE49-F238E27FC236}">
                <a16:creationId xmlns:a16="http://schemas.microsoft.com/office/drawing/2014/main" id="{45622982-48BE-4235-9070-54664CB4DEE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348" y="512732"/>
            <a:ext cx="1130757" cy="1407755"/>
          </a:xfrm>
          <a:prstGeom prst="rect">
            <a:avLst/>
          </a:prstGeom>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176670" y="6102656"/>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5</a:t>
            </a:fld>
            <a:endParaRPr dirty="0">
              <a:solidFill>
                <a:schemeClr val="bg1">
                  <a:lumMod val="65000"/>
                </a:schemeClr>
              </a:solidFill>
            </a:endParaRPr>
          </a:p>
        </p:txBody>
      </p:sp>
    </p:spTree>
    <p:extLst>
      <p:ext uri="{BB962C8B-B14F-4D97-AF65-F5344CB8AC3E}">
        <p14:creationId xmlns:p14="http://schemas.microsoft.com/office/powerpoint/2010/main" val="2521496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77273" y="610999"/>
            <a:ext cx="4846950" cy="857250"/>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Participation Overview</a:t>
            </a:r>
            <a:endParaRPr sz="3000" dirty="0">
              <a:solidFill>
                <a:schemeClr val="tx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91471236"/>
              </p:ext>
            </p:extLst>
          </p:nvPr>
        </p:nvGraphicFramePr>
        <p:xfrm>
          <a:off x="1152747" y="1920488"/>
          <a:ext cx="6427148" cy="4088865"/>
        </p:xfrm>
        <a:graphic>
          <a:graphicData uri="http://schemas.openxmlformats.org/drawingml/2006/table">
            <a:tbl>
              <a:tblPr firstRow="1" bandRow="1">
                <a:tableStyleId>{5C22544A-7EE6-4342-B048-85BDC9FD1C3A}</a:tableStyleId>
              </a:tblPr>
              <a:tblGrid>
                <a:gridCol w="6427148">
                  <a:extLst>
                    <a:ext uri="{9D8B030D-6E8A-4147-A177-3AD203B41FA5}">
                      <a16:colId xmlns:a16="http://schemas.microsoft.com/office/drawing/2014/main" val="20000"/>
                    </a:ext>
                  </a:extLst>
                </a:gridCol>
              </a:tblGrid>
              <a:tr h="885577">
                <a:tc>
                  <a:txBody>
                    <a:bodyPr/>
                    <a:lstStyle/>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1"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The Special Education Participation File contains data related to the student’s participation in special education, important dates, services received, and the staff who are working with them.</a:t>
                      </a:r>
                    </a:p>
                  </a:txBody>
                  <a:tcPr marL="68580" marR="68580" marT="34290" marB="34290">
                    <a:noFill/>
                  </a:tcPr>
                </a:tc>
                <a:extLst>
                  <a:ext uri="{0D108BD9-81ED-4DB2-BD59-A6C34878D82A}">
                    <a16:rowId xmlns:a16="http://schemas.microsoft.com/office/drawing/2014/main" val="10000"/>
                  </a:ext>
                </a:extLst>
              </a:tr>
              <a:tr h="3203288">
                <a:tc>
                  <a:txBody>
                    <a:bodyPr/>
                    <a:lstStyle/>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1" i="0" u="none" strike="noStrike" kern="0" cap="none" spc="0" normalizeH="0" baseline="0" noProof="0" dirty="0">
                          <a:ln>
                            <a:noFill/>
                          </a:ln>
                          <a:solidFill>
                            <a:srgbClr val="008CA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Dependencies </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-Student has been assigned a SASID and details must match what is in RITS (i.e. Name, Date of Birth, Gender)</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-A record containing a students SASID/LASID combination must also be included on the Child File and the Student Interchange.</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-School Code and Grade Level will come from the Student School Association file when the December Count snapshot is created.</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-Student also are being served as of December 1</a:t>
                      </a:r>
                      <a:r>
                        <a:rPr kumimoji="0" lang="en-US" sz="1400" b="0" i="0" u="none" strike="noStrike" kern="0" cap="none" spc="0" normalizeH="0" baseline="3000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st</a:t>
                      </a: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1" i="0" u="none" strike="noStrike" kern="0" cap="none" spc="0" normalizeH="0" baseline="0" noProof="0" dirty="0">
                          <a:ln>
                            <a:noFill/>
                          </a:ln>
                          <a:solidFill>
                            <a:srgbClr val="EFAA1F"/>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Record Exception</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 One record must be submitted for any student who was referred, evaluated, and/or received special education services during the current reporting period.</a:t>
                      </a:r>
                    </a:p>
                  </a:txBody>
                  <a:tcPr marL="68580" marR="68580" marT="34290" marB="34290">
                    <a:noFill/>
                  </a:tcPr>
                </a:tc>
                <a:extLst>
                  <a:ext uri="{0D108BD9-81ED-4DB2-BD59-A6C34878D82A}">
                    <a16:rowId xmlns:a16="http://schemas.microsoft.com/office/drawing/2014/main" val="10001"/>
                  </a:ext>
                </a:extLst>
              </a:tr>
            </a:tbl>
          </a:graphicData>
        </a:graphic>
      </p:graphicFrame>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88" y="750868"/>
            <a:ext cx="1346028" cy="897352"/>
          </a:xfrm>
          <a:prstGeom prst="rect">
            <a:avLst/>
          </a:prstGeom>
          <a:noFill/>
          <a:extLst>
            <a:ext uri="{909E8E84-426E-40DD-AFC4-6F175D3DCCD1}">
              <a14:hiddenFill xmlns:a14="http://schemas.microsoft.com/office/drawing/2010/main">
                <a:solidFill>
                  <a:srgbClr val="FFFFFF"/>
                </a:solidFill>
              </a14:hiddenFill>
            </a:ext>
          </a:extLst>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06816" y="6089739"/>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6</a:t>
            </a:fld>
            <a:endParaRPr dirty="0">
              <a:solidFill>
                <a:schemeClr val="bg1">
                  <a:lumMod val="65000"/>
                </a:schemeClr>
              </a:solidFill>
            </a:endParaRPr>
          </a:p>
        </p:txBody>
      </p:sp>
    </p:spTree>
    <p:extLst>
      <p:ext uri="{BB962C8B-B14F-4D97-AF65-F5344CB8AC3E}">
        <p14:creationId xmlns:p14="http://schemas.microsoft.com/office/powerpoint/2010/main" val="189862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F1BD-DDCD-4837-8481-1F46909E17E8}"/>
              </a:ext>
            </a:extLst>
          </p:cNvPr>
          <p:cNvSpPr>
            <a:spLocks noGrp="1"/>
          </p:cNvSpPr>
          <p:nvPr>
            <p:ph type="title"/>
          </p:nvPr>
        </p:nvSpPr>
        <p:spPr/>
        <p:txBody>
          <a:bodyPr>
            <a:noAutofit/>
          </a:bodyPr>
          <a:lstStyle/>
          <a:p>
            <a:r>
              <a:rPr lang="en-US" sz="3600" dirty="0">
                <a:solidFill>
                  <a:schemeClr val="tx1"/>
                </a:solidFill>
                <a:latin typeface="Arial" panose="020B0604020202020204" pitchFamily="34" charset="0"/>
                <a:cs typeface="Arial" panose="020B0604020202020204" pitchFamily="34" charset="0"/>
              </a:rPr>
              <a:t>Updates for 25-26</a:t>
            </a:r>
          </a:p>
        </p:txBody>
      </p:sp>
      <p:sp>
        <p:nvSpPr>
          <p:cNvPr id="3" name="Text Placeholder 2">
            <a:extLst>
              <a:ext uri="{FF2B5EF4-FFF2-40B4-BE49-F238E27FC236}">
                <a16:creationId xmlns:a16="http://schemas.microsoft.com/office/drawing/2014/main" id="{16B2ABAE-6DB7-4E1E-BBD8-86DE2100ACDB}"/>
              </a:ext>
            </a:extLst>
          </p:cNvPr>
          <p:cNvSpPr>
            <a:spLocks noGrp="1"/>
          </p:cNvSpPr>
          <p:nvPr>
            <p:ph type="body" idx="1"/>
          </p:nvPr>
        </p:nvSpPr>
        <p:spPr>
          <a:xfrm>
            <a:off x="665520" y="1627777"/>
            <a:ext cx="7459741" cy="4736400"/>
          </a:xfrm>
        </p:spPr>
        <p:txBody>
          <a:bodyPr>
            <a:normAutofit/>
          </a:bodyPr>
          <a:lstStyle/>
          <a:p>
            <a:pPr>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No Updates for the Child or Participation files this year!</a:t>
            </a:r>
          </a:p>
          <a:p>
            <a:pPr>
              <a:buFont typeface="Arial" panose="020B0604020202020204" pitchFamily="34" charset="0"/>
              <a:buChar char="•"/>
            </a:pPr>
            <a:endParaRPr lang="en-US" sz="1200" b="1" dirty="0">
              <a:solidFill>
                <a:schemeClr val="tx1"/>
              </a:solidFill>
              <a:latin typeface="Arial" panose="020B0604020202020204" pitchFamily="34" charset="0"/>
              <a:cs typeface="Arial" panose="020B0604020202020204" pitchFamily="34" charset="0"/>
            </a:endParaRPr>
          </a:p>
          <a:p>
            <a:pPr lvl="2">
              <a:buFont typeface="Courier New" panose="02070309020205020404" pitchFamily="49" charset="0"/>
              <a:buChar char="o"/>
            </a:pPr>
            <a:r>
              <a:rPr lang="en-US" sz="1100" dirty="0">
                <a:solidFill>
                  <a:schemeClr val="tx1"/>
                </a:solidFill>
                <a:latin typeface="Arial" panose="020B0604020202020204" pitchFamily="34" charset="0"/>
                <a:cs typeface="Arial" panose="020B0604020202020204" pitchFamily="34" charset="0"/>
              </a:rPr>
              <a:t>New this Year training not needed given no changes.</a:t>
            </a:r>
          </a:p>
        </p:txBody>
      </p:sp>
      <p:sp>
        <p:nvSpPr>
          <p:cNvPr id="5" name="Star: 12 Points 4">
            <a:extLst>
              <a:ext uri="{FF2B5EF4-FFF2-40B4-BE49-F238E27FC236}">
                <a16:creationId xmlns:a16="http://schemas.microsoft.com/office/drawing/2014/main" id="{D3DEFA84-0E33-41C6-B8DB-B36697D6E470}"/>
              </a:ext>
              <a:ext uri="{C183D7F6-B498-43B3-948B-1728B52AA6E4}">
                <adec:decorative xmlns:adec="http://schemas.microsoft.com/office/drawing/2017/decorative" val="1"/>
              </a:ext>
            </a:extLst>
          </p:cNvPr>
          <p:cNvSpPr/>
          <p:nvPr/>
        </p:nvSpPr>
        <p:spPr>
          <a:xfrm>
            <a:off x="5536734" y="484464"/>
            <a:ext cx="2004969" cy="1143000"/>
          </a:xfrm>
          <a:prstGeom prst="star1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New</a:t>
            </a:r>
          </a:p>
          <a:p>
            <a:pPr algn="ctr"/>
            <a:r>
              <a:rPr lang="en-US" dirty="0">
                <a:solidFill>
                  <a:schemeClr val="tx1"/>
                </a:solidFill>
              </a:rPr>
              <a:t>This</a:t>
            </a:r>
          </a:p>
          <a:p>
            <a:pPr algn="ctr"/>
            <a:r>
              <a:rPr lang="en-US" dirty="0">
                <a:solidFill>
                  <a:schemeClr val="tx1"/>
                </a:solidFill>
              </a:rPr>
              <a:t>Year!</a:t>
            </a:r>
          </a:p>
        </p:txBody>
      </p:sp>
      <p:sp>
        <p:nvSpPr>
          <p:cNvPr id="7" name="Slide Number Placeholder 6">
            <a:extLst>
              <a:ext uri="{FF2B5EF4-FFF2-40B4-BE49-F238E27FC236}">
                <a16:creationId xmlns:a16="http://schemas.microsoft.com/office/drawing/2014/main" id="{94FB0D53-4390-2E88-3CE8-A3DA2328C3B6}"/>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solidFill>
                  <a:schemeClr val="bg1">
                    <a:lumMod val="65000"/>
                  </a:schemeClr>
                </a:solidFill>
              </a:rPr>
              <a:pPr/>
              <a:t>7</a:t>
            </a:fld>
            <a:endParaRPr lang="en" dirty="0">
              <a:solidFill>
                <a:schemeClr val="bg1">
                  <a:lumMod val="65000"/>
                </a:schemeClr>
              </a:solidFill>
            </a:endParaRPr>
          </a:p>
        </p:txBody>
      </p:sp>
    </p:spTree>
    <p:extLst>
      <p:ext uri="{BB962C8B-B14F-4D97-AF65-F5344CB8AC3E}">
        <p14:creationId xmlns:p14="http://schemas.microsoft.com/office/powerpoint/2010/main" val="3246309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643923" y="350519"/>
            <a:ext cx="4846950" cy="857250"/>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December Count and HR Collection Files</a:t>
            </a:r>
            <a:endParaRPr sz="3000" dirty="0">
              <a:solidFill>
                <a:schemeClr val="tx1"/>
              </a:solidFill>
              <a:latin typeface="Arial" panose="020B0604020202020204" pitchFamily="34" charset="0"/>
              <a:cs typeface="Arial" panose="020B0604020202020204" pitchFamily="34" charset="0"/>
            </a:endParaRPr>
          </a:p>
        </p:txBody>
      </p:sp>
      <p:graphicFrame>
        <p:nvGraphicFramePr>
          <p:cNvPr id="3" name="Diagram 2" descr="Diagram showing the child and participation files going to the December Count snapshot.">
            <a:extLst>
              <a:ext uri="{FF2B5EF4-FFF2-40B4-BE49-F238E27FC236}">
                <a16:creationId xmlns:a16="http://schemas.microsoft.com/office/drawing/2014/main" id="{E2D9E1C6-150B-4700-AC7C-7BF78F7145AE}"/>
              </a:ext>
            </a:extLst>
          </p:cNvPr>
          <p:cNvGraphicFramePr/>
          <p:nvPr>
            <p:extLst>
              <p:ext uri="{D42A27DB-BD31-4B8C-83A1-F6EECF244321}">
                <p14:modId xmlns:p14="http://schemas.microsoft.com/office/powerpoint/2010/main" val="2039150687"/>
              </p:ext>
            </p:extLst>
          </p:nvPr>
        </p:nvGraphicFramePr>
        <p:xfrm>
          <a:off x="821602" y="1255284"/>
          <a:ext cx="5438775" cy="2581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descr="Diagram showing the staff profile and staff assignment going into the HR snapshot.">
            <a:extLst>
              <a:ext uri="{FF2B5EF4-FFF2-40B4-BE49-F238E27FC236}">
                <a16:creationId xmlns:a16="http://schemas.microsoft.com/office/drawing/2014/main" id="{670C31EE-6717-4D85-9942-ED62C2E60535}"/>
              </a:ext>
            </a:extLst>
          </p:cNvPr>
          <p:cNvGraphicFramePr/>
          <p:nvPr>
            <p:extLst>
              <p:ext uri="{D42A27DB-BD31-4B8C-83A1-F6EECF244321}">
                <p14:modId xmlns:p14="http://schemas.microsoft.com/office/powerpoint/2010/main" val="2639841444"/>
              </p:ext>
            </p:extLst>
          </p:nvPr>
        </p:nvGraphicFramePr>
        <p:xfrm>
          <a:off x="1423987" y="3915407"/>
          <a:ext cx="4391025" cy="27273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9" name="Straight Arrow Connector 8" descr="Arrow showing SPED Staff going into the December Count snapshot.">
            <a:extLst>
              <a:ext uri="{FF2B5EF4-FFF2-40B4-BE49-F238E27FC236}">
                <a16:creationId xmlns:a16="http://schemas.microsoft.com/office/drawing/2014/main" id="{B2A2FCCF-2A41-4518-BE4B-167323B89CF8}"/>
              </a:ext>
            </a:extLst>
          </p:cNvPr>
          <p:cNvCxnSpPr/>
          <p:nvPr/>
        </p:nvCxnSpPr>
        <p:spPr>
          <a:xfrm flipV="1">
            <a:off x="3024530" y="3407934"/>
            <a:ext cx="762000" cy="1362075"/>
          </a:xfrm>
          <a:prstGeom prst="straightConnector1">
            <a:avLst/>
          </a:prstGeom>
          <a:ln w="149225">
            <a:solidFill>
              <a:srgbClr val="B0B6D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FCB1781-951B-48F8-B68C-D0C9A1C2FDDD}"/>
              </a:ext>
            </a:extLst>
          </p:cNvPr>
          <p:cNvSpPr txBox="1"/>
          <p:nvPr/>
        </p:nvSpPr>
        <p:spPr>
          <a:xfrm rot="17870022">
            <a:off x="2838345" y="3955654"/>
            <a:ext cx="1164051"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SPED Staff</a:t>
            </a:r>
          </a:p>
        </p:txBody>
      </p:sp>
      <p:sp>
        <p:nvSpPr>
          <p:cNvPr id="11" name="TextBox 10">
            <a:extLst>
              <a:ext uri="{FF2B5EF4-FFF2-40B4-BE49-F238E27FC236}">
                <a16:creationId xmlns:a16="http://schemas.microsoft.com/office/drawing/2014/main" id="{834A1418-D08F-4E7F-938A-DAEAC2133127}"/>
              </a:ext>
            </a:extLst>
          </p:cNvPr>
          <p:cNvSpPr txBox="1"/>
          <p:nvPr/>
        </p:nvSpPr>
        <p:spPr>
          <a:xfrm>
            <a:off x="5546316" y="2594551"/>
            <a:ext cx="3142363" cy="1815882"/>
          </a:xfrm>
          <a:prstGeom prst="rect">
            <a:avLst/>
          </a:prstGeom>
          <a:solidFill>
            <a:schemeClr val="accent1">
              <a:lumMod val="20000"/>
              <a:lumOff val="80000"/>
            </a:schemeClr>
          </a:solidFill>
        </p:spPr>
        <p:txBody>
          <a:bodyPr wrap="square" rtlCol="0">
            <a:spAutoFit/>
          </a:bodyPr>
          <a:lstStyle/>
          <a:p>
            <a:r>
              <a:rPr lang="en-US" sz="1600" b="1" dirty="0">
                <a:latin typeface="Arial" panose="020B0604020202020204" pitchFamily="34" charset="0"/>
                <a:cs typeface="Arial" panose="020B0604020202020204" pitchFamily="34" charset="0"/>
              </a:rPr>
              <a:t>**December Count contacts are responsible for resolving Level 1 and Level 2 DC errors IN CONJUNCTION WITH working with the Human Resources Staff to Clear Level 2 Staff errors.**</a:t>
            </a: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77154" y="6132801"/>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8</a:t>
            </a:fld>
            <a:endParaRPr dirty="0">
              <a:solidFill>
                <a:schemeClr val="bg1">
                  <a:lumMod val="65000"/>
                </a:schemeClr>
              </a:solidFill>
            </a:endParaRPr>
          </a:p>
        </p:txBody>
      </p:sp>
    </p:spTree>
    <p:custDataLst>
      <p:tags r:id="rId1"/>
    </p:custDataLst>
    <p:extLst>
      <p:ext uri="{BB962C8B-B14F-4D97-AF65-F5344CB8AC3E}">
        <p14:creationId xmlns:p14="http://schemas.microsoft.com/office/powerpoint/2010/main" val="49332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0" s="-12549" l="-25098"/>
                                      </p:by>
                                    </p:animClr>
                                    <p:animClr clrSpc="hsl" dir="cw">
                                      <p:cBhvr>
                                        <p:cTn id="7" dur="500" fill="hold"/>
                                        <p:tgtEl>
                                          <p:spTgt spid="10"/>
                                        </p:tgtEl>
                                        <p:attrNameLst>
                                          <p:attrName>fillcolor</p:attrName>
                                        </p:attrNameLst>
                                      </p:cBhvr>
                                      <p:by>
                                        <p:hsl h="0" s="-12549" l="-25098"/>
                                      </p:by>
                                    </p:animClr>
                                    <p:animClr clrSpc="hsl" dir="cw">
                                      <p:cBhvr>
                                        <p:cTn id="8" dur="500" fill="hold"/>
                                        <p:tgtEl>
                                          <p:spTgt spid="10"/>
                                        </p:tgtEl>
                                        <p:attrNameLst>
                                          <p:attrName>stroke.color</p:attrName>
                                        </p:attrNameLst>
                                      </p:cBhvr>
                                      <p:by>
                                        <p:hsl h="0" s="-12549" l="-25098"/>
                                      </p:by>
                                    </p:animClr>
                                    <p:set>
                                      <p:cBhvr>
                                        <p:cTn id="9" dur="500" fill="hold"/>
                                        <p:tgtEl>
                                          <p:spTgt spid="10"/>
                                        </p:tgtEl>
                                        <p:attrNameLst>
                                          <p:attrName>fill.type</p:attrName>
                                        </p:attrNameLst>
                                      </p:cBhvr>
                                      <p:to>
                                        <p:strVal val="solid"/>
                                      </p:to>
                                    </p:set>
                                  </p:childTnLst>
                                </p:cTn>
                              </p:par>
                              <p:par>
                                <p:cTn id="10" presetID="24" presetClass="emph" presetSubtype="0" fill="hold" nodeType="withEffect">
                                  <p:stCondLst>
                                    <p:cond delay="0"/>
                                  </p:stCondLst>
                                  <p:childTnLst>
                                    <p:animClr clrSpc="hsl" dir="cw">
                                      <p:cBhvr override="childStyle">
                                        <p:cTn id="11" dur="500" fill="hold"/>
                                        <p:tgtEl>
                                          <p:spTgt spid="9"/>
                                        </p:tgtEl>
                                        <p:attrNameLst>
                                          <p:attrName>style.color</p:attrName>
                                        </p:attrNameLst>
                                      </p:cBhvr>
                                      <p:by>
                                        <p:hsl h="0" s="-12549" l="-25098"/>
                                      </p:by>
                                    </p:animClr>
                                    <p:animClr clrSpc="hsl" dir="cw">
                                      <p:cBhvr>
                                        <p:cTn id="12" dur="500" fill="hold"/>
                                        <p:tgtEl>
                                          <p:spTgt spid="9"/>
                                        </p:tgtEl>
                                        <p:attrNameLst>
                                          <p:attrName>fillcolor</p:attrName>
                                        </p:attrNameLst>
                                      </p:cBhvr>
                                      <p:by>
                                        <p:hsl h="0" s="-12549" l="-25098"/>
                                      </p:by>
                                    </p:animClr>
                                    <p:animClr clrSpc="hsl" dir="cw">
                                      <p:cBhvr>
                                        <p:cTn id="13" dur="500" fill="hold"/>
                                        <p:tgtEl>
                                          <p:spTgt spid="9"/>
                                        </p:tgtEl>
                                        <p:attrNameLst>
                                          <p:attrName>stroke.color</p:attrName>
                                        </p:attrNameLst>
                                      </p:cBhvr>
                                      <p:by>
                                        <p:hsl h="0" s="-12549" l="-25098"/>
                                      </p:by>
                                    </p:animClr>
                                    <p:set>
                                      <p:cBhvr>
                                        <p:cTn id="14"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782356" y="1288420"/>
            <a:ext cx="5721075" cy="644466"/>
          </a:xfrm>
          <a:prstGeom prst="rect">
            <a:avLst/>
          </a:prstGeom>
        </p:spPr>
        <p:txBody>
          <a:bodyPr spcFirstLastPara="1" vert="horz" wrap="square" lIns="68569" tIns="68569" rIns="68569" bIns="68569" rtlCol="0" anchor="b" anchorCtr="0">
            <a:noAutofit/>
          </a:bodyPr>
          <a:lstStyle/>
          <a:p>
            <a:r>
              <a:rPr lang="en-US" sz="3000" dirty="0">
                <a:latin typeface="Arial" panose="020B0604020202020204" pitchFamily="34" charset="0"/>
                <a:cs typeface="Arial" panose="020B0604020202020204" pitchFamily="34" charset="0"/>
              </a:rPr>
              <a:t>Across Collection Collaboration</a:t>
            </a:r>
            <a:endParaRPr sz="3000" dirty="0">
              <a:latin typeface="Arial" panose="020B0604020202020204" pitchFamily="34" charset="0"/>
              <a:cs typeface="Arial" panose="020B0604020202020204" pitchFamily="34" charset="0"/>
            </a:endParaRPr>
          </a:p>
        </p:txBody>
      </p:sp>
      <p:sp>
        <p:nvSpPr>
          <p:cNvPr id="94" name="Shape 94"/>
          <p:cNvSpPr txBox="1"/>
          <p:nvPr/>
        </p:nvSpPr>
        <p:spPr>
          <a:xfrm>
            <a:off x="306259" y="2027644"/>
            <a:ext cx="4608641" cy="3359957"/>
          </a:xfrm>
          <a:prstGeom prst="rect">
            <a:avLst/>
          </a:prstGeom>
          <a:noFill/>
          <a:ln>
            <a:noFill/>
          </a:ln>
        </p:spPr>
        <p:txBody>
          <a:bodyPr spcFirstLastPara="1" wrap="square" lIns="68569" tIns="68569" rIns="68569" bIns="68569" anchor="t" anchorCtr="0">
            <a:noAutofit/>
          </a:bodyPr>
          <a:lstStyle/>
          <a:p>
            <a:pPr marL="167879" defTabSz="476250">
              <a:defRPr/>
            </a:pPr>
            <a:r>
              <a:rPr lang="en-US" altLang="en-US" sz="1350" b="1" dirty="0">
                <a:latin typeface="Arial" panose="020B0604020202020204" pitchFamily="34" charset="0"/>
                <a:cs typeface="Arial" panose="020B0604020202020204" pitchFamily="34" charset="0"/>
              </a:rPr>
              <a:t>School SPED Staff must collaborate with the Human Resources Staff at your school completing December Count.  This is due to:</a:t>
            </a:r>
          </a:p>
          <a:p>
            <a:pPr marL="1027510" lvl="1" indent="-516731" defTabSz="476250">
              <a:lnSpc>
                <a:spcPct val="110000"/>
              </a:lnSpc>
              <a:buFont typeface="Arial" panose="020B0604020202020204" pitchFamily="34" charset="0"/>
              <a:buChar char="•"/>
              <a:defRPr/>
            </a:pPr>
            <a:r>
              <a:rPr lang="en-US" altLang="en-US" sz="1350" dirty="0">
                <a:latin typeface="Arial" panose="020B0604020202020204" pitchFamily="34" charset="0"/>
                <a:cs typeface="Arial" panose="020B0604020202020204" pitchFamily="34" charset="0"/>
              </a:rPr>
              <a:t>December Count errors may require changes to either the SP or SA files to resolve</a:t>
            </a:r>
          </a:p>
          <a:p>
            <a:pPr marL="1027510" lvl="1" indent="-516731" defTabSz="476250">
              <a:lnSpc>
                <a:spcPct val="110000"/>
              </a:lnSpc>
              <a:buFont typeface="Arial" panose="020B0604020202020204" pitchFamily="34" charset="0"/>
              <a:buChar char="•"/>
              <a:defRPr/>
            </a:pPr>
            <a:r>
              <a:rPr lang="en-US" altLang="en-US" sz="1350" dirty="0">
                <a:latin typeface="Arial" panose="020B0604020202020204" pitchFamily="34" charset="0"/>
                <a:cs typeface="Arial" panose="020B0604020202020204" pitchFamily="34" charset="0"/>
              </a:rPr>
              <a:t>Involves inconsistencies with data entered by HR Staff, including: </a:t>
            </a:r>
          </a:p>
          <a:p>
            <a:pPr marL="1713310" lvl="3" indent="-516731" defTabSz="476250">
              <a:lnSpc>
                <a:spcPct val="110000"/>
              </a:lnSpc>
              <a:buFont typeface="Arial" panose="020B0604020202020204" pitchFamily="34" charset="0"/>
              <a:buChar char="•"/>
              <a:defRPr/>
            </a:pPr>
            <a:r>
              <a:rPr lang="en-US" altLang="en-US" sz="1350" dirty="0">
                <a:latin typeface="Arial" panose="020B0604020202020204" pitchFamily="34" charset="0"/>
                <a:cs typeface="Arial" panose="020B0604020202020204" pitchFamily="34" charset="0"/>
              </a:rPr>
              <a:t>SPED Flag</a:t>
            </a:r>
          </a:p>
          <a:p>
            <a:pPr marL="1713310" lvl="3" indent="-516731" defTabSz="476250">
              <a:lnSpc>
                <a:spcPct val="110000"/>
              </a:lnSpc>
              <a:buFont typeface="Arial" panose="020B0604020202020204" pitchFamily="34" charset="0"/>
              <a:buChar char="•"/>
              <a:defRPr/>
            </a:pPr>
            <a:r>
              <a:rPr lang="en-US" altLang="en-US" sz="1350" dirty="0">
                <a:latin typeface="Arial" panose="020B0604020202020204" pitchFamily="34" charset="0"/>
                <a:cs typeface="Arial" panose="020B0604020202020204" pitchFamily="34" charset="0"/>
              </a:rPr>
              <a:t>Grade Levels Taught</a:t>
            </a:r>
          </a:p>
          <a:p>
            <a:pPr marL="1713310" lvl="3" indent="-516731" defTabSz="476250">
              <a:lnSpc>
                <a:spcPct val="110000"/>
              </a:lnSpc>
              <a:buFont typeface="Arial" panose="020B0604020202020204" pitchFamily="34" charset="0"/>
              <a:buChar char="•"/>
              <a:defRPr/>
            </a:pPr>
            <a:r>
              <a:rPr lang="en-US" altLang="en-US" sz="1350" dirty="0">
                <a:latin typeface="Arial" panose="020B0604020202020204" pitchFamily="34" charset="0"/>
                <a:cs typeface="Arial" panose="020B0604020202020204" pitchFamily="34" charset="0"/>
              </a:rPr>
              <a:t>FTE and Funding Source issues</a:t>
            </a:r>
          </a:p>
          <a:p>
            <a:pPr marL="1713310" lvl="3" indent="-516731" defTabSz="476250">
              <a:lnSpc>
                <a:spcPct val="110000"/>
              </a:lnSpc>
              <a:buFont typeface="Arial" panose="020B0604020202020204" pitchFamily="34" charset="0"/>
              <a:buChar char="•"/>
              <a:defRPr/>
            </a:pPr>
            <a:endParaRPr lang="en-US" altLang="en-US" sz="1350" dirty="0">
              <a:latin typeface="Arial" panose="020B0604020202020204" pitchFamily="34" charset="0"/>
              <a:cs typeface="Arial" panose="020B0604020202020204" pitchFamily="34" charset="0"/>
            </a:endParaRPr>
          </a:p>
          <a:p>
            <a:pPr marL="167879" defTabSz="476250">
              <a:lnSpc>
                <a:spcPct val="110000"/>
              </a:lnSpc>
              <a:defRPr/>
            </a:pPr>
            <a:r>
              <a:rPr lang="en-US" altLang="en-US" sz="1350" b="1" dirty="0">
                <a:latin typeface="Arial" panose="020B0604020202020204" pitchFamily="34" charset="0"/>
                <a:cs typeface="Arial" panose="020B0604020202020204" pitchFamily="34" charset="0"/>
              </a:rPr>
              <a:t>Be sure you are reaching out to your schools HR Staff to inquire about any cross-collection errors that may have occurred</a:t>
            </a:r>
          </a:p>
          <a:p>
            <a:pPr marL="308610" lvl="1">
              <a:defRPr/>
            </a:pPr>
            <a:endParaRPr lang="en-US" sz="600" dirty="0"/>
          </a:p>
          <a:p>
            <a:pPr>
              <a:spcBef>
                <a:spcPts val="450"/>
              </a:spcBef>
            </a:pPr>
            <a:endParaRPr sz="1350" dirty="0">
              <a:solidFill>
                <a:srgbClr val="677480"/>
              </a:solidFill>
              <a:latin typeface="+mj-lt"/>
              <a:ea typeface="Arial Unicode MS" panose="020B0604020202020204" pitchFamily="34" charset="-128"/>
              <a:cs typeface="Arial Unicode MS" panose="020B0604020202020204" pitchFamily="34" charset="-128"/>
              <a:sym typeface="Lato"/>
            </a:endParaRPr>
          </a:p>
        </p:txBody>
      </p:sp>
      <p:pic>
        <p:nvPicPr>
          <p:cNvPr id="2" name="Picture 1" descr="Image from the CSI Data Submissions Handbook showing the collaboration of staff by collection."/>
          <p:cNvPicPr>
            <a:picLocks noChangeAspect="1"/>
          </p:cNvPicPr>
          <p:nvPr/>
        </p:nvPicPr>
        <p:blipFill>
          <a:blip r:embed="rId3">
            <a:extLst>
              <a:ext uri="{28A0092B-C50C-407E-A947-70E740481C1C}">
                <a14:useLocalDpi xmlns:a14="http://schemas.microsoft.com/office/drawing/2010/main" val="0"/>
              </a:ext>
            </a:extLst>
          </a:blip>
          <a:srcRect/>
          <a:stretch/>
        </p:blipFill>
        <p:spPr>
          <a:xfrm>
            <a:off x="4914900" y="2367956"/>
            <a:ext cx="3846257" cy="2735349"/>
          </a:xfrm>
          <a:prstGeom prst="rect">
            <a:avLst/>
          </a:prstGeom>
          <a:ln>
            <a:solidFill>
              <a:schemeClr val="tx1"/>
            </a:solidFill>
          </a:ln>
        </p:spPr>
      </p:pic>
      <p:sp>
        <p:nvSpPr>
          <p:cNvPr id="4" name="Rectangle 3"/>
          <p:cNvSpPr/>
          <p:nvPr/>
        </p:nvSpPr>
        <p:spPr>
          <a:xfrm>
            <a:off x="5102965" y="5387601"/>
            <a:ext cx="3337901" cy="300082"/>
          </a:xfrm>
          <a:prstGeom prst="rect">
            <a:avLst/>
          </a:prstGeom>
        </p:spPr>
        <p:txBody>
          <a:bodyPr wrap="none">
            <a:spAutoFit/>
          </a:bodyPr>
          <a:lstStyle/>
          <a:p>
            <a:r>
              <a:rPr lang="en-US" sz="1350" dirty="0">
                <a:solidFill>
                  <a:srgbClr val="000000"/>
                </a:solidFill>
                <a:latin typeface="Calibri" panose="020F0502020204030204" pitchFamily="34" charset="0"/>
              </a:rPr>
              <a:t>Available in the Data Submissions Handbook </a:t>
            </a:r>
            <a:endParaRPr lang="en-US" sz="1350" dirty="0"/>
          </a:p>
        </p:txBody>
      </p:sp>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807" y="1033400"/>
            <a:ext cx="1327109" cy="899486"/>
          </a:xfrm>
          <a:prstGeom prst="rect">
            <a:avLst/>
          </a:prstGeom>
          <a:noFill/>
          <a:extLst>
            <a:ext uri="{909E8E84-426E-40DD-AFC4-6F175D3DCCD1}">
              <a14:hiddenFill xmlns:a14="http://schemas.microsoft.com/office/drawing/2010/main">
                <a:solidFill>
                  <a:srgbClr val="FFFFFF"/>
                </a:solidFill>
              </a14:hiddenFill>
            </a:ext>
          </a:extLst>
        </p:spPr>
      </p:pic>
      <p:sp>
        <p:nvSpPr>
          <p:cNvPr id="97" name="Shape 97">
            <a:extLst>
              <a:ext uri="{C183D7F6-B498-43B3-948B-1728B52AA6E4}">
                <adec:decorative xmlns:adec="http://schemas.microsoft.com/office/drawing/2017/decorative" val="1"/>
              </a:ext>
            </a:extLst>
          </p:cNvPr>
          <p:cNvSpPr txBox="1">
            <a:spLocks noGrp="1"/>
          </p:cNvSpPr>
          <p:nvPr>
            <p:ph type="sldNum" idx="12"/>
          </p:nvPr>
        </p:nvSpPr>
        <p:spPr>
          <a:xfrm>
            <a:off x="8327395" y="612275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9</a:t>
            </a:fld>
            <a:endParaRPr dirty="0"/>
          </a:p>
        </p:txBody>
      </p:sp>
    </p:spTree>
    <p:extLst>
      <p:ext uri="{BB962C8B-B14F-4D97-AF65-F5344CB8AC3E}">
        <p14:creationId xmlns:p14="http://schemas.microsoft.com/office/powerpoint/2010/main" val="430453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3"/>
</p:tagLst>
</file>

<file path=ppt/tags/tag2.xml><?xml version="1.0" encoding="utf-8"?>
<p:tagLst xmlns:a="http://schemas.openxmlformats.org/drawingml/2006/main" xmlns:r="http://schemas.openxmlformats.org/officeDocument/2006/relationships" xmlns:p="http://schemas.openxmlformats.org/presentationml/2006/main">
  <p:tag name="TIMING" val="|54.6"/>
</p:tagLst>
</file>

<file path=ppt/tags/tag3.xml><?xml version="1.0" encoding="utf-8"?>
<p:tagLst xmlns:a="http://schemas.openxmlformats.org/drawingml/2006/main" xmlns:r="http://schemas.openxmlformats.org/officeDocument/2006/relationships" xmlns:p="http://schemas.openxmlformats.org/presentationml/2006/main">
  <p:tag name="TIMING" val="|14.1"/>
</p:tagLst>
</file>

<file path=ppt/tags/tag4.xml><?xml version="1.0" encoding="utf-8"?>
<p:tagLst xmlns:a="http://schemas.openxmlformats.org/drawingml/2006/main" xmlns:r="http://schemas.openxmlformats.org/officeDocument/2006/relationships" xmlns:p="http://schemas.openxmlformats.org/presentationml/2006/main">
  <p:tag name="TIMING" val="|20.4"/>
</p:tagLst>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with Colors for Smart Art</Template>
  <TotalTime>13160</TotalTime>
  <Words>7675</Words>
  <Application>Microsoft Office PowerPoint</Application>
  <PresentationFormat>On-screen Show (4:3)</PresentationFormat>
  <Paragraphs>397</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Unicode MS</vt:lpstr>
      <vt:lpstr>Calibri</vt:lpstr>
      <vt:lpstr>Courier New</vt:lpstr>
      <vt:lpstr>Lato</vt:lpstr>
      <vt:lpstr>Office Theme</vt:lpstr>
      <vt:lpstr>25-26 December Count Collection</vt:lpstr>
      <vt:lpstr>Agenda</vt:lpstr>
      <vt:lpstr>Purpose of December Count Collection</vt:lpstr>
      <vt:lpstr>Required Files</vt:lpstr>
      <vt:lpstr>Child Overview</vt:lpstr>
      <vt:lpstr>Participation Overview</vt:lpstr>
      <vt:lpstr>Updates for 25-26</vt:lpstr>
      <vt:lpstr>December Count and HR Collection Files</vt:lpstr>
      <vt:lpstr>Across Collection Collaboration</vt:lpstr>
      <vt:lpstr>Criteria for Staff Addition to the December Count Snapshot vs. HR Snapshot</vt:lpstr>
      <vt:lpstr>Difference Between December Count and SPED EOY</vt:lpstr>
      <vt:lpstr>December Count Collection Process</vt:lpstr>
      <vt:lpstr>DC Data Collection in 5 Steps</vt:lpstr>
      <vt:lpstr>Step 1: Collection Prep Resources</vt:lpstr>
      <vt:lpstr>Step 1: Collection Prep Trainings</vt:lpstr>
      <vt:lpstr>Step 2: Data Collection/Entry</vt:lpstr>
      <vt:lpstr>File Layout and Definition Documents – CSI Additions</vt:lpstr>
      <vt:lpstr>Using File Layout and Definition Documents Example</vt:lpstr>
      <vt:lpstr>Participation File Coding Scenarios</vt:lpstr>
      <vt:lpstr>Participation File Coding Scenarios Example</vt:lpstr>
      <vt:lpstr>Where should Data be Entered for December Count?</vt:lpstr>
      <vt:lpstr>Infinite Campus/Enrich  Crosswalks</vt:lpstr>
      <vt:lpstr>Example of Using the Crosswalk</vt:lpstr>
      <vt:lpstr>Step 3: Submission to CSI – File Extract</vt:lpstr>
      <vt:lpstr>The Record Checker Tool</vt:lpstr>
      <vt:lpstr>Record Checker Quick Steps Reminder</vt:lpstr>
      <vt:lpstr>SPED Record Checker Tool</vt:lpstr>
      <vt:lpstr>Data Validation Strategies included in the Record Checker</vt:lpstr>
      <vt:lpstr>Step 3: Submission to CSI</vt:lpstr>
      <vt:lpstr>Step 4: Error Resolution</vt:lpstr>
      <vt:lpstr>Level 1 vs. Level 2 Errors</vt:lpstr>
      <vt:lpstr>Troubleshooting Errors</vt:lpstr>
      <vt:lpstr>Step 5: Data Review</vt:lpstr>
      <vt:lpstr>Special Education Exits</vt:lpstr>
      <vt:lpstr>Timelines and Deadlines</vt:lpstr>
      <vt:lpstr>SPED EOY Timelines and Deadlines</vt:lpstr>
      <vt:lpstr>Mid-Point Timelines and Deadlines</vt:lpstr>
      <vt:lpstr>Thank you for Reviewing this Training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December Count Collection</dc:title>
  <dc:creator>Hartung, Ryan</dc:creator>
  <cp:lastModifiedBy>Hartung, Ryan</cp:lastModifiedBy>
  <cp:revision>139</cp:revision>
  <dcterms:created xsi:type="dcterms:W3CDTF">2020-07-30T14:37:00Z</dcterms:created>
  <dcterms:modified xsi:type="dcterms:W3CDTF">2025-09-24T20:25:46Z</dcterms:modified>
</cp:coreProperties>
</file>