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4"/>
  </p:sldMasterIdLst>
  <p:notesMasterIdLst>
    <p:notesMasterId r:id="rId19"/>
  </p:notesMasterIdLst>
  <p:sldIdLst>
    <p:sldId id="4108" r:id="rId5"/>
    <p:sldId id="4109" r:id="rId6"/>
    <p:sldId id="4122" r:id="rId7"/>
    <p:sldId id="4125" r:id="rId8"/>
    <p:sldId id="4126" r:id="rId9"/>
    <p:sldId id="4146" r:id="rId10"/>
    <p:sldId id="4145" r:id="rId11"/>
    <p:sldId id="4147" r:id="rId12"/>
    <p:sldId id="4142" r:id="rId13"/>
    <p:sldId id="4148" r:id="rId14"/>
    <p:sldId id="4149" r:id="rId15"/>
    <p:sldId id="4071" r:id="rId16"/>
    <p:sldId id="4144" r:id="rId17"/>
    <p:sldId id="4150" r:id="rId1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094833-A1A0-E14B-2BAB-A396A9C93F7E}" name="Dinnen, Janet" initials="DJ" userId="S::dinnen_j@cde.state.co.us::682ebc80-7236-4772-9819-9edf9790eda1" providerId="AD"/>
  <p188:author id="{A9311169-BE50-A6C0-E8B6-68B8DC36EE6B}" name="Dinnen, Janet" initials="DJ" userId="S::Dinnen_J@cde.state.co.us::682ebc80-7236-4772-9819-9edf9790eda1" providerId="AD"/>
  <p188:author id="{FD9EDD74-493D-449B-750D-38058C24319A}" name="Sever, David" initials="SD" userId="S::sever_d@cde.state.co.us::991c0e51-0d05-4f08-862f-96afb5115e4a" providerId="AD"/>
  <p188:author id="{55ADFFDE-5C0F-FC08-644F-FC7C7651BCB7}" name="Denton, Andra" initials="DA" userId="S::denton_a@cde.state.co.us::3f2143dc-fa5e-4469-a380-9491fb4bc36e" providerId="AD"/>
  <p188:author id="{DF86C7FA-8351-0290-E870-8BE6C2C1EA9F}" name="Oberg, Amanda" initials="OA" userId="S::oberg_amanda@cde.state.co.us::31f75dea-38a5-4e2d-b82d-e61610bcc39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innen, Janet" initials="DJ" lastIdx="3" clrIdx="0">
    <p:extLst>
      <p:ext uri="{19B8F6BF-5375-455C-9EA6-DF929625EA0E}">
        <p15:presenceInfo xmlns:p15="http://schemas.microsoft.com/office/powerpoint/2012/main" userId="S::Dinnen_J@cde.state.co.us::682ebc80-7236-4772-9819-9edf9790eda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455FA9"/>
    <a:srgbClr val="F9C7FF"/>
    <a:srgbClr val="E89EF0"/>
    <a:srgbClr val="008CA0"/>
    <a:srgbClr val="C63F28"/>
    <a:srgbClr val="EFAA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58" y="10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284806-748C-4728-8695-4A6680BD7E09}" type="doc">
      <dgm:prSet loTypeId="urn:microsoft.com/office/officeart/2005/8/layout/hierarchy6" loCatId="hierarchy" qsTypeId="urn:microsoft.com/office/officeart/2005/8/quickstyle/simple3" qsCatId="simple" csTypeId="urn:microsoft.com/office/officeart/2005/8/colors/colorful4" csCatId="colorful" phldr="1"/>
      <dgm:spPr/>
      <dgm:t>
        <a:bodyPr/>
        <a:lstStyle/>
        <a:p>
          <a:endParaRPr lang="en-US"/>
        </a:p>
      </dgm:t>
    </dgm:pt>
    <dgm:pt modelId="{2CFAEDDB-31D0-4F12-A275-06678C0994CB}">
      <dgm:prSet phldrT="[Text]" phldr="0"/>
      <dgm:spPr/>
      <dgm:t>
        <a:bodyPr/>
        <a:lstStyle/>
        <a:p>
          <a:pPr rtl="0"/>
          <a:r>
            <a:rPr lang="en-US">
              <a:latin typeface="Calibri Light" panose="020F0302020204030204"/>
            </a:rPr>
            <a:t>David Sever,</a:t>
          </a:r>
          <a:br>
            <a:rPr lang="en-US">
              <a:latin typeface="Calibri Light" panose="020F0302020204030204"/>
            </a:rPr>
          </a:br>
          <a:r>
            <a:rPr lang="en-US">
              <a:latin typeface="Calibri Light" panose="020F0302020204030204"/>
            </a:rPr>
            <a:t>Senior Director of Finance</a:t>
          </a:r>
          <a:endParaRPr lang="en-US"/>
        </a:p>
      </dgm:t>
    </dgm:pt>
    <dgm:pt modelId="{7835709C-E3C7-46F9-8CEC-258ED0FCFDB2}" type="parTrans" cxnId="{B1BEBFF0-3589-44F3-8FEB-24614BCBC9D1}">
      <dgm:prSet/>
      <dgm:spPr/>
      <dgm:t>
        <a:bodyPr/>
        <a:lstStyle/>
        <a:p>
          <a:endParaRPr lang="en-US"/>
        </a:p>
      </dgm:t>
    </dgm:pt>
    <dgm:pt modelId="{D83EC9B8-34B7-440F-A2F1-7B3EEEDEA225}" type="sibTrans" cxnId="{B1BEBFF0-3589-44F3-8FEB-24614BCBC9D1}">
      <dgm:prSet/>
      <dgm:spPr/>
      <dgm:t>
        <a:bodyPr/>
        <a:lstStyle/>
        <a:p>
          <a:endParaRPr lang="en-US"/>
        </a:p>
      </dgm:t>
    </dgm:pt>
    <dgm:pt modelId="{1F6CDB5F-8E93-4248-8158-DC8164CF7589}">
      <dgm:prSet phldrT="[Text]" phldr="0"/>
      <dgm:spPr/>
      <dgm:t>
        <a:bodyPr/>
        <a:lstStyle/>
        <a:p>
          <a:pPr rtl="0"/>
          <a:r>
            <a:rPr lang="en-US">
              <a:latin typeface="Calibri Light" panose="020F0302020204030204"/>
            </a:rPr>
            <a:t>Melissa Allen,</a:t>
          </a:r>
          <a:br>
            <a:rPr lang="en-US">
              <a:latin typeface="Calibri Light" panose="020F0302020204030204"/>
            </a:rPr>
          </a:br>
          <a:r>
            <a:rPr lang="en-US">
              <a:latin typeface="Calibri Light" panose="020F0302020204030204"/>
            </a:rPr>
            <a:t>Staff Accountant</a:t>
          </a:r>
          <a:endParaRPr lang="en-US"/>
        </a:p>
      </dgm:t>
    </dgm:pt>
    <dgm:pt modelId="{9644476B-BC7F-4552-A2D4-FAA9A0E1F02F}" type="parTrans" cxnId="{84CBF36E-5F4B-4529-AD8C-5FA1564411E8}">
      <dgm:prSet/>
      <dgm:spPr/>
      <dgm:t>
        <a:bodyPr/>
        <a:lstStyle/>
        <a:p>
          <a:endParaRPr lang="en-US"/>
        </a:p>
      </dgm:t>
    </dgm:pt>
    <dgm:pt modelId="{8B6A5DE1-60F5-4922-8E5D-520861416422}" type="sibTrans" cxnId="{84CBF36E-5F4B-4529-AD8C-5FA1564411E8}">
      <dgm:prSet/>
      <dgm:spPr/>
      <dgm:t>
        <a:bodyPr/>
        <a:lstStyle/>
        <a:p>
          <a:endParaRPr lang="en-US"/>
        </a:p>
      </dgm:t>
    </dgm:pt>
    <dgm:pt modelId="{177CE73D-35D4-4110-B6BF-6EDC70B1EE46}">
      <dgm:prSet phldrT="[Text]" phldr="0"/>
      <dgm:spPr/>
      <dgm:t>
        <a:bodyPr/>
        <a:lstStyle/>
        <a:p>
          <a:pPr rtl="0"/>
          <a:r>
            <a:rPr lang="en-US">
              <a:latin typeface="Calibri Light" panose="020F0302020204030204"/>
            </a:rPr>
            <a:t>Marcie </a:t>
          </a:r>
          <a:r>
            <a:rPr lang="en-US" err="1">
              <a:latin typeface="Calibri Light" panose="020F0302020204030204"/>
            </a:rPr>
            <a:t>Robidart</a:t>
          </a:r>
          <a:r>
            <a:rPr lang="en-US">
              <a:latin typeface="Calibri Light" panose="020F0302020204030204"/>
            </a:rPr>
            <a:t>,</a:t>
          </a:r>
          <a:br>
            <a:rPr lang="en-US">
              <a:latin typeface="Calibri Light" panose="020F0302020204030204"/>
            </a:rPr>
          </a:br>
          <a:r>
            <a:rPr lang="en-US">
              <a:latin typeface="Calibri Light" panose="020F0302020204030204"/>
            </a:rPr>
            <a:t>Director of Grants Fiscal &amp; Accounting</a:t>
          </a:r>
          <a:endParaRPr lang="en-US"/>
        </a:p>
      </dgm:t>
    </dgm:pt>
    <dgm:pt modelId="{81A4FD68-6006-43EA-80DC-E49D5BCCC7C5}" type="parTrans" cxnId="{B1247125-86E4-4EA9-9FBD-022D340FC162}">
      <dgm:prSet/>
      <dgm:spPr/>
      <dgm:t>
        <a:bodyPr/>
        <a:lstStyle/>
        <a:p>
          <a:endParaRPr lang="en-US"/>
        </a:p>
      </dgm:t>
    </dgm:pt>
    <dgm:pt modelId="{F3E347A8-6FCC-4974-8245-4A6BC839EC17}" type="sibTrans" cxnId="{B1247125-86E4-4EA9-9FBD-022D340FC162}">
      <dgm:prSet/>
      <dgm:spPr/>
      <dgm:t>
        <a:bodyPr/>
        <a:lstStyle/>
        <a:p>
          <a:endParaRPr lang="en-US"/>
        </a:p>
      </dgm:t>
    </dgm:pt>
    <dgm:pt modelId="{C4CCFB53-9D95-48E5-8354-1C4BCDBC3623}">
      <dgm:prSet phldrT="[Text]" phldr="0"/>
      <dgm:spPr/>
      <dgm:t>
        <a:bodyPr/>
        <a:lstStyle/>
        <a:p>
          <a:pPr rtl="0"/>
          <a:r>
            <a:rPr lang="en-US">
              <a:latin typeface="Calibri Light" panose="020F0302020204030204"/>
            </a:rPr>
            <a:t>Art Ford </a:t>
          </a:r>
          <a:br>
            <a:rPr lang="en-US">
              <a:latin typeface="Calibri Light" panose="020F0302020204030204"/>
            </a:rPr>
          </a:br>
          <a:r>
            <a:rPr lang="en-US">
              <a:latin typeface="Calibri Light" panose="020F0302020204030204"/>
            </a:rPr>
            <a:t>School Finance Manager</a:t>
          </a:r>
          <a:endParaRPr lang="en-US"/>
        </a:p>
      </dgm:t>
    </dgm:pt>
    <dgm:pt modelId="{0A2F9535-FC26-4471-9A95-98553D25028A}" type="parTrans" cxnId="{F2174672-C2B7-4A22-9140-942CD308A5DA}">
      <dgm:prSet/>
      <dgm:spPr/>
      <dgm:t>
        <a:bodyPr/>
        <a:lstStyle/>
        <a:p>
          <a:endParaRPr lang="en-US"/>
        </a:p>
      </dgm:t>
    </dgm:pt>
    <dgm:pt modelId="{1CDFFD58-5000-4C13-89DA-6C3FFDEEF1D1}" type="sibTrans" cxnId="{F2174672-C2B7-4A22-9140-942CD308A5DA}">
      <dgm:prSet/>
      <dgm:spPr/>
      <dgm:t>
        <a:bodyPr/>
        <a:lstStyle/>
        <a:p>
          <a:endParaRPr lang="en-US"/>
        </a:p>
      </dgm:t>
    </dgm:pt>
    <dgm:pt modelId="{095CE534-1914-47F4-88E4-5E9F127395C5}">
      <dgm:prSet phldr="0"/>
      <dgm:spPr/>
      <dgm:t>
        <a:bodyPr/>
        <a:lstStyle/>
        <a:p>
          <a:pPr rtl="0"/>
          <a:r>
            <a:rPr lang="en-US">
              <a:latin typeface="Calibri Light" panose="020F0302020204030204"/>
            </a:rPr>
            <a:t>Emma Post,</a:t>
          </a:r>
          <a:br>
            <a:rPr lang="en-US">
              <a:latin typeface="Calibri Light" panose="020F0302020204030204"/>
            </a:rPr>
          </a:br>
          <a:r>
            <a:rPr lang="en-US">
              <a:latin typeface="Calibri Light" panose="020F0302020204030204"/>
            </a:rPr>
            <a:t>Grant &amp; Procurement </a:t>
          </a:r>
          <a:r>
            <a:rPr lang="en-US" b="0">
              <a:latin typeface="Calibri Light" panose="020F0302020204030204"/>
            </a:rPr>
            <a:t>Manager</a:t>
          </a:r>
        </a:p>
      </dgm:t>
    </dgm:pt>
    <dgm:pt modelId="{2E2E9D7E-C8C8-4BFE-9B03-5D3D1CAA30A5}" type="parTrans" cxnId="{71F8CC59-DFBD-412D-BC7F-527220B8658C}">
      <dgm:prSet/>
      <dgm:spPr/>
      <dgm:t>
        <a:bodyPr/>
        <a:lstStyle/>
        <a:p>
          <a:endParaRPr lang="en-US"/>
        </a:p>
      </dgm:t>
    </dgm:pt>
    <dgm:pt modelId="{A494563A-8C23-4705-96AE-B22812081589}" type="sibTrans" cxnId="{71F8CC59-DFBD-412D-BC7F-527220B8658C}">
      <dgm:prSet/>
      <dgm:spPr/>
      <dgm:t>
        <a:bodyPr/>
        <a:lstStyle/>
        <a:p>
          <a:endParaRPr lang="en-US"/>
        </a:p>
      </dgm:t>
    </dgm:pt>
    <dgm:pt modelId="{2B1C1B3D-C0D6-456A-984B-55F852855289}">
      <dgm:prSet phldr="0"/>
      <dgm:spPr/>
      <dgm:t>
        <a:bodyPr/>
        <a:lstStyle/>
        <a:p>
          <a:pPr rtl="0"/>
          <a:r>
            <a:rPr lang="en-US">
              <a:latin typeface="Calibri Light" panose="020F0302020204030204"/>
            </a:rPr>
            <a:t>Shawn Wilkens,</a:t>
          </a:r>
          <a:br>
            <a:rPr lang="en-US">
              <a:latin typeface="Calibri Light" panose="020F0302020204030204"/>
            </a:rPr>
          </a:br>
          <a:r>
            <a:rPr lang="en-US">
              <a:latin typeface="Calibri Light" panose="020F0302020204030204"/>
            </a:rPr>
            <a:t>Grant &amp; Accounting Technician</a:t>
          </a:r>
        </a:p>
      </dgm:t>
    </dgm:pt>
    <dgm:pt modelId="{6F0CB08D-8164-4B01-B335-C7D79532FE79}" type="parTrans" cxnId="{A73C9F0B-3F62-4C26-9A88-FEBAD9A0251D}">
      <dgm:prSet/>
      <dgm:spPr/>
      <dgm:t>
        <a:bodyPr/>
        <a:lstStyle/>
        <a:p>
          <a:endParaRPr lang="en-US"/>
        </a:p>
      </dgm:t>
    </dgm:pt>
    <dgm:pt modelId="{20BDD5D2-FA54-448F-A775-8B037E6B056C}" type="sibTrans" cxnId="{A73C9F0B-3F62-4C26-9A88-FEBAD9A0251D}">
      <dgm:prSet/>
      <dgm:spPr/>
      <dgm:t>
        <a:bodyPr/>
        <a:lstStyle/>
        <a:p>
          <a:endParaRPr lang="en-US"/>
        </a:p>
      </dgm:t>
    </dgm:pt>
    <dgm:pt modelId="{54FBB9E7-44CA-4EAF-B525-8871EC5CF433}">
      <dgm:prSet phldr="0"/>
      <dgm:spPr/>
      <dgm:t>
        <a:bodyPr/>
        <a:lstStyle/>
        <a:p>
          <a:pPr rtl="0"/>
          <a:r>
            <a:rPr lang="en-US">
              <a:latin typeface="Calibri Light" panose="020F0302020204030204"/>
            </a:rPr>
            <a:t>Magaly Mar-Sotero,</a:t>
          </a:r>
          <a:br>
            <a:rPr lang="en-US">
              <a:latin typeface="Calibri Light" panose="020F0302020204030204"/>
            </a:rPr>
          </a:br>
          <a:r>
            <a:rPr lang="en-US">
              <a:latin typeface="Calibri Light" panose="020F0302020204030204"/>
            </a:rPr>
            <a:t>Grant and Accounting Technician</a:t>
          </a:r>
        </a:p>
      </dgm:t>
    </dgm:pt>
    <dgm:pt modelId="{9A2ED8FB-2EEA-48DA-825E-88AE29DB14DC}" type="parTrans" cxnId="{0415F760-DF42-42DB-8427-4E093EBBCB1D}">
      <dgm:prSet/>
      <dgm:spPr/>
      <dgm:t>
        <a:bodyPr/>
        <a:lstStyle/>
        <a:p>
          <a:endParaRPr lang="en-US"/>
        </a:p>
      </dgm:t>
    </dgm:pt>
    <dgm:pt modelId="{B9B23CC2-36B2-41B0-A704-A699E82797D2}" type="sibTrans" cxnId="{0415F760-DF42-42DB-8427-4E093EBBCB1D}">
      <dgm:prSet/>
      <dgm:spPr/>
      <dgm:t>
        <a:bodyPr/>
        <a:lstStyle/>
        <a:p>
          <a:endParaRPr lang="en-US"/>
        </a:p>
      </dgm:t>
    </dgm:pt>
    <dgm:pt modelId="{8FD6C1BF-D280-4902-A640-11FF0D909A9C}" type="pres">
      <dgm:prSet presAssocID="{4A284806-748C-4728-8695-4A6680BD7E09}" presName="mainComposite" presStyleCnt="0">
        <dgm:presLayoutVars>
          <dgm:chPref val="1"/>
          <dgm:dir/>
          <dgm:animOne val="branch"/>
          <dgm:animLvl val="lvl"/>
          <dgm:resizeHandles val="exact"/>
        </dgm:presLayoutVars>
      </dgm:prSet>
      <dgm:spPr/>
    </dgm:pt>
    <dgm:pt modelId="{9FB08223-2180-4CF5-9D6C-2C413477C21C}" type="pres">
      <dgm:prSet presAssocID="{4A284806-748C-4728-8695-4A6680BD7E09}" presName="hierFlow" presStyleCnt="0"/>
      <dgm:spPr/>
    </dgm:pt>
    <dgm:pt modelId="{6E932275-1225-4728-9ADC-B3A88158FF2E}" type="pres">
      <dgm:prSet presAssocID="{4A284806-748C-4728-8695-4A6680BD7E09}" presName="hierChild1" presStyleCnt="0">
        <dgm:presLayoutVars>
          <dgm:chPref val="1"/>
          <dgm:animOne val="branch"/>
          <dgm:animLvl val="lvl"/>
        </dgm:presLayoutVars>
      </dgm:prSet>
      <dgm:spPr/>
    </dgm:pt>
    <dgm:pt modelId="{45FC8739-C66C-4A6D-965D-9F89E47B5B8F}" type="pres">
      <dgm:prSet presAssocID="{2CFAEDDB-31D0-4F12-A275-06678C0994CB}" presName="Name14" presStyleCnt="0"/>
      <dgm:spPr/>
    </dgm:pt>
    <dgm:pt modelId="{FE0BCEF9-7179-47AD-9437-86CEDF3F4B9C}" type="pres">
      <dgm:prSet presAssocID="{2CFAEDDB-31D0-4F12-A275-06678C0994CB}" presName="level1Shape" presStyleLbl="node0" presStyleIdx="0" presStyleCnt="1">
        <dgm:presLayoutVars>
          <dgm:chPref val="3"/>
        </dgm:presLayoutVars>
      </dgm:prSet>
      <dgm:spPr/>
    </dgm:pt>
    <dgm:pt modelId="{22CA9685-5C5B-4DFA-9BBE-A2C720CA310A}" type="pres">
      <dgm:prSet presAssocID="{2CFAEDDB-31D0-4F12-A275-06678C0994CB}" presName="hierChild2" presStyleCnt="0"/>
      <dgm:spPr/>
    </dgm:pt>
    <dgm:pt modelId="{D1D578EC-4786-4D99-AC27-EC6663BB046A}" type="pres">
      <dgm:prSet presAssocID="{9644476B-BC7F-4552-A2D4-FAA9A0E1F02F}" presName="Name19" presStyleLbl="parChTrans1D2" presStyleIdx="0" presStyleCnt="3"/>
      <dgm:spPr/>
    </dgm:pt>
    <dgm:pt modelId="{61A91EC1-B956-4FD1-A9DF-3E516393F131}" type="pres">
      <dgm:prSet presAssocID="{1F6CDB5F-8E93-4248-8158-DC8164CF7589}" presName="Name21" presStyleCnt="0"/>
      <dgm:spPr/>
    </dgm:pt>
    <dgm:pt modelId="{0665F639-B12E-4964-AD37-AA30F8913B69}" type="pres">
      <dgm:prSet presAssocID="{1F6CDB5F-8E93-4248-8158-DC8164CF7589}" presName="level2Shape" presStyleLbl="node2" presStyleIdx="0" presStyleCnt="3"/>
      <dgm:spPr/>
    </dgm:pt>
    <dgm:pt modelId="{E367ADBD-8464-4FDF-B733-150241CFD1CE}" type="pres">
      <dgm:prSet presAssocID="{1F6CDB5F-8E93-4248-8158-DC8164CF7589}" presName="hierChild3" presStyleCnt="0"/>
      <dgm:spPr/>
    </dgm:pt>
    <dgm:pt modelId="{83D0A783-745D-4B95-B65D-92A460CE72A0}" type="pres">
      <dgm:prSet presAssocID="{81A4FD68-6006-43EA-80DC-E49D5BCCC7C5}" presName="Name19" presStyleLbl="parChTrans1D2" presStyleIdx="1" presStyleCnt="3"/>
      <dgm:spPr/>
    </dgm:pt>
    <dgm:pt modelId="{0C046EFE-7082-42A7-BA43-6C8A58AABCF8}" type="pres">
      <dgm:prSet presAssocID="{177CE73D-35D4-4110-B6BF-6EDC70B1EE46}" presName="Name21" presStyleCnt="0"/>
      <dgm:spPr/>
    </dgm:pt>
    <dgm:pt modelId="{B9FF10DD-6CA6-485D-A07F-FF8474DBCA6E}" type="pres">
      <dgm:prSet presAssocID="{177CE73D-35D4-4110-B6BF-6EDC70B1EE46}" presName="level2Shape" presStyleLbl="node2" presStyleIdx="1" presStyleCnt="3"/>
      <dgm:spPr/>
    </dgm:pt>
    <dgm:pt modelId="{F8CDC0FA-E5B3-46AC-8D29-9918514273C4}" type="pres">
      <dgm:prSet presAssocID="{177CE73D-35D4-4110-B6BF-6EDC70B1EE46}" presName="hierChild3" presStyleCnt="0"/>
      <dgm:spPr/>
    </dgm:pt>
    <dgm:pt modelId="{345E8993-FAF1-447D-B8E5-B6A5FE5AB9F4}" type="pres">
      <dgm:prSet presAssocID="{2E2E9D7E-C8C8-4BFE-9B03-5D3D1CAA30A5}" presName="Name19" presStyleLbl="parChTrans1D3" presStyleIdx="0" presStyleCnt="3"/>
      <dgm:spPr/>
    </dgm:pt>
    <dgm:pt modelId="{80C48C61-44DE-4E04-B4BE-6AA27D177617}" type="pres">
      <dgm:prSet presAssocID="{095CE534-1914-47F4-88E4-5E9F127395C5}" presName="Name21" presStyleCnt="0"/>
      <dgm:spPr/>
    </dgm:pt>
    <dgm:pt modelId="{B6063918-D8EA-4088-BE43-246DCD06F015}" type="pres">
      <dgm:prSet presAssocID="{095CE534-1914-47F4-88E4-5E9F127395C5}" presName="level2Shape" presStyleLbl="node3" presStyleIdx="0" presStyleCnt="3"/>
      <dgm:spPr/>
    </dgm:pt>
    <dgm:pt modelId="{DC841401-7110-43D1-B2FF-9BF8AE1BD740}" type="pres">
      <dgm:prSet presAssocID="{095CE534-1914-47F4-88E4-5E9F127395C5}" presName="hierChild3" presStyleCnt="0"/>
      <dgm:spPr/>
    </dgm:pt>
    <dgm:pt modelId="{DE973D31-8320-4AA8-954F-C11DCD727EFF}" type="pres">
      <dgm:prSet presAssocID="{6F0CB08D-8164-4B01-B335-C7D79532FE79}" presName="Name19" presStyleLbl="parChTrans1D3" presStyleIdx="1" presStyleCnt="3"/>
      <dgm:spPr/>
    </dgm:pt>
    <dgm:pt modelId="{4CB037B6-5181-4397-B347-59881C5E7EA9}" type="pres">
      <dgm:prSet presAssocID="{2B1C1B3D-C0D6-456A-984B-55F852855289}" presName="Name21" presStyleCnt="0"/>
      <dgm:spPr/>
    </dgm:pt>
    <dgm:pt modelId="{7547D559-75CB-4819-8C91-C584F8615268}" type="pres">
      <dgm:prSet presAssocID="{2B1C1B3D-C0D6-456A-984B-55F852855289}" presName="level2Shape" presStyleLbl="node3" presStyleIdx="1" presStyleCnt="3"/>
      <dgm:spPr/>
    </dgm:pt>
    <dgm:pt modelId="{3D5D50D9-AE0C-4B75-81AD-DEE9A21EB2F1}" type="pres">
      <dgm:prSet presAssocID="{2B1C1B3D-C0D6-456A-984B-55F852855289}" presName="hierChild3" presStyleCnt="0"/>
      <dgm:spPr/>
    </dgm:pt>
    <dgm:pt modelId="{A0AABC66-B6DD-4B74-8970-9467BC425E13}" type="pres">
      <dgm:prSet presAssocID="{9A2ED8FB-2EEA-48DA-825E-88AE29DB14DC}" presName="Name19" presStyleLbl="parChTrans1D3" presStyleIdx="2" presStyleCnt="3"/>
      <dgm:spPr/>
    </dgm:pt>
    <dgm:pt modelId="{FD44C4B5-5114-4938-8D94-B609BCB4BF44}" type="pres">
      <dgm:prSet presAssocID="{54FBB9E7-44CA-4EAF-B525-8871EC5CF433}" presName="Name21" presStyleCnt="0"/>
      <dgm:spPr/>
    </dgm:pt>
    <dgm:pt modelId="{89A1A785-5DF2-475A-9B23-6D8977BFA556}" type="pres">
      <dgm:prSet presAssocID="{54FBB9E7-44CA-4EAF-B525-8871EC5CF433}" presName="level2Shape" presStyleLbl="node3" presStyleIdx="2" presStyleCnt="3"/>
      <dgm:spPr/>
    </dgm:pt>
    <dgm:pt modelId="{FE19C12B-564E-442B-B685-EBE27FD19F33}" type="pres">
      <dgm:prSet presAssocID="{54FBB9E7-44CA-4EAF-B525-8871EC5CF433}" presName="hierChild3" presStyleCnt="0"/>
      <dgm:spPr/>
    </dgm:pt>
    <dgm:pt modelId="{725D82B7-B82A-4558-BC3D-21D1E834D430}" type="pres">
      <dgm:prSet presAssocID="{0A2F9535-FC26-4471-9A95-98553D25028A}" presName="Name19" presStyleLbl="parChTrans1D2" presStyleIdx="2" presStyleCnt="3"/>
      <dgm:spPr/>
    </dgm:pt>
    <dgm:pt modelId="{B86ED49A-9841-43C9-A215-FC3E606C1190}" type="pres">
      <dgm:prSet presAssocID="{C4CCFB53-9D95-48E5-8354-1C4BCDBC3623}" presName="Name21" presStyleCnt="0"/>
      <dgm:spPr/>
    </dgm:pt>
    <dgm:pt modelId="{FAF8F6D2-206F-4874-9104-AF26BEFD17E5}" type="pres">
      <dgm:prSet presAssocID="{C4CCFB53-9D95-48E5-8354-1C4BCDBC3623}" presName="level2Shape" presStyleLbl="node2" presStyleIdx="2" presStyleCnt="3"/>
      <dgm:spPr/>
    </dgm:pt>
    <dgm:pt modelId="{96D5C99F-11D7-4FE9-9E77-023A528E77BD}" type="pres">
      <dgm:prSet presAssocID="{C4CCFB53-9D95-48E5-8354-1C4BCDBC3623}" presName="hierChild3" presStyleCnt="0"/>
      <dgm:spPr/>
    </dgm:pt>
    <dgm:pt modelId="{BC195C72-7A37-4A76-8EB6-BFC4560A9918}" type="pres">
      <dgm:prSet presAssocID="{4A284806-748C-4728-8695-4A6680BD7E09}" presName="bgShapesFlow" presStyleCnt="0"/>
      <dgm:spPr/>
    </dgm:pt>
  </dgm:ptLst>
  <dgm:cxnLst>
    <dgm:cxn modelId="{DC8DC604-74ED-422A-A834-3BCCC373EEDC}" type="presOf" srcId="{81A4FD68-6006-43EA-80DC-E49D5BCCC7C5}" destId="{83D0A783-745D-4B95-B65D-92A460CE72A0}" srcOrd="0" destOrd="0" presId="urn:microsoft.com/office/officeart/2005/8/layout/hierarchy6"/>
    <dgm:cxn modelId="{33F53606-BA7A-4541-8CE7-9641DF68E66E}" type="presOf" srcId="{6F0CB08D-8164-4B01-B335-C7D79532FE79}" destId="{DE973D31-8320-4AA8-954F-C11DCD727EFF}" srcOrd="0" destOrd="0" presId="urn:microsoft.com/office/officeart/2005/8/layout/hierarchy6"/>
    <dgm:cxn modelId="{A73C9F0B-3F62-4C26-9A88-FEBAD9A0251D}" srcId="{177CE73D-35D4-4110-B6BF-6EDC70B1EE46}" destId="{2B1C1B3D-C0D6-456A-984B-55F852855289}" srcOrd="1" destOrd="0" parTransId="{6F0CB08D-8164-4B01-B335-C7D79532FE79}" sibTransId="{20BDD5D2-FA54-448F-A775-8B037E6B056C}"/>
    <dgm:cxn modelId="{B1247125-86E4-4EA9-9FBD-022D340FC162}" srcId="{2CFAEDDB-31D0-4F12-A275-06678C0994CB}" destId="{177CE73D-35D4-4110-B6BF-6EDC70B1EE46}" srcOrd="1" destOrd="0" parTransId="{81A4FD68-6006-43EA-80DC-E49D5BCCC7C5}" sibTransId="{F3E347A8-6FCC-4974-8245-4A6BC839EC17}"/>
    <dgm:cxn modelId="{8F49E63F-1703-4E76-A07D-3D32429E18D8}" type="presOf" srcId="{095CE534-1914-47F4-88E4-5E9F127395C5}" destId="{B6063918-D8EA-4088-BE43-246DCD06F015}" srcOrd="0" destOrd="0" presId="urn:microsoft.com/office/officeart/2005/8/layout/hierarchy6"/>
    <dgm:cxn modelId="{0415F760-DF42-42DB-8427-4E093EBBCB1D}" srcId="{177CE73D-35D4-4110-B6BF-6EDC70B1EE46}" destId="{54FBB9E7-44CA-4EAF-B525-8871EC5CF433}" srcOrd="2" destOrd="0" parTransId="{9A2ED8FB-2EEA-48DA-825E-88AE29DB14DC}" sibTransId="{B9B23CC2-36B2-41B0-A704-A699E82797D2}"/>
    <dgm:cxn modelId="{421FA76A-1BCD-417B-9EBC-4B7E2B8A69C4}" type="presOf" srcId="{1F6CDB5F-8E93-4248-8158-DC8164CF7589}" destId="{0665F639-B12E-4964-AD37-AA30F8913B69}" srcOrd="0" destOrd="0" presId="urn:microsoft.com/office/officeart/2005/8/layout/hierarchy6"/>
    <dgm:cxn modelId="{84CBF36E-5F4B-4529-AD8C-5FA1564411E8}" srcId="{2CFAEDDB-31D0-4F12-A275-06678C0994CB}" destId="{1F6CDB5F-8E93-4248-8158-DC8164CF7589}" srcOrd="0" destOrd="0" parTransId="{9644476B-BC7F-4552-A2D4-FAA9A0E1F02F}" sibTransId="{8B6A5DE1-60F5-4922-8E5D-520861416422}"/>
    <dgm:cxn modelId="{F2174672-C2B7-4A22-9140-942CD308A5DA}" srcId="{2CFAEDDB-31D0-4F12-A275-06678C0994CB}" destId="{C4CCFB53-9D95-48E5-8354-1C4BCDBC3623}" srcOrd="2" destOrd="0" parTransId="{0A2F9535-FC26-4471-9A95-98553D25028A}" sibTransId="{1CDFFD58-5000-4C13-89DA-6C3FFDEEF1D1}"/>
    <dgm:cxn modelId="{71F8CC59-DFBD-412D-BC7F-527220B8658C}" srcId="{177CE73D-35D4-4110-B6BF-6EDC70B1EE46}" destId="{095CE534-1914-47F4-88E4-5E9F127395C5}" srcOrd="0" destOrd="0" parTransId="{2E2E9D7E-C8C8-4BFE-9B03-5D3D1CAA30A5}" sibTransId="{A494563A-8C23-4705-96AE-B22812081589}"/>
    <dgm:cxn modelId="{A6409F87-79DC-4C86-8152-77277D3D0CF3}" type="presOf" srcId="{C4CCFB53-9D95-48E5-8354-1C4BCDBC3623}" destId="{FAF8F6D2-206F-4874-9104-AF26BEFD17E5}" srcOrd="0" destOrd="0" presId="urn:microsoft.com/office/officeart/2005/8/layout/hierarchy6"/>
    <dgm:cxn modelId="{6FBBC897-9970-46D9-A3AE-98BE63EAED67}" type="presOf" srcId="{4A284806-748C-4728-8695-4A6680BD7E09}" destId="{8FD6C1BF-D280-4902-A640-11FF0D909A9C}" srcOrd="0" destOrd="0" presId="urn:microsoft.com/office/officeart/2005/8/layout/hierarchy6"/>
    <dgm:cxn modelId="{13B0CE9A-F553-42BA-B31F-F5FC901129D0}" type="presOf" srcId="{9644476B-BC7F-4552-A2D4-FAA9A0E1F02F}" destId="{D1D578EC-4786-4D99-AC27-EC6663BB046A}" srcOrd="0" destOrd="0" presId="urn:microsoft.com/office/officeart/2005/8/layout/hierarchy6"/>
    <dgm:cxn modelId="{D8853EA7-5696-484E-B129-69807AC2A564}" type="presOf" srcId="{2CFAEDDB-31D0-4F12-A275-06678C0994CB}" destId="{FE0BCEF9-7179-47AD-9437-86CEDF3F4B9C}" srcOrd="0" destOrd="0" presId="urn:microsoft.com/office/officeart/2005/8/layout/hierarchy6"/>
    <dgm:cxn modelId="{0B2AB2CA-F0E2-420B-88F1-64E8DB3B79A8}" type="presOf" srcId="{54FBB9E7-44CA-4EAF-B525-8871EC5CF433}" destId="{89A1A785-5DF2-475A-9B23-6D8977BFA556}" srcOrd="0" destOrd="0" presId="urn:microsoft.com/office/officeart/2005/8/layout/hierarchy6"/>
    <dgm:cxn modelId="{18D0B1CD-DF76-49E6-8DF6-F7A5785831C3}" type="presOf" srcId="{0A2F9535-FC26-4471-9A95-98553D25028A}" destId="{725D82B7-B82A-4558-BC3D-21D1E834D430}" srcOrd="0" destOrd="0" presId="urn:microsoft.com/office/officeart/2005/8/layout/hierarchy6"/>
    <dgm:cxn modelId="{99BECCD6-866B-4448-9006-200037C28C30}" type="presOf" srcId="{2E2E9D7E-C8C8-4BFE-9B03-5D3D1CAA30A5}" destId="{345E8993-FAF1-447D-B8E5-B6A5FE5AB9F4}" srcOrd="0" destOrd="0" presId="urn:microsoft.com/office/officeart/2005/8/layout/hierarchy6"/>
    <dgm:cxn modelId="{B38D51D8-5A4B-4AD9-BED2-F3907844D60F}" type="presOf" srcId="{177CE73D-35D4-4110-B6BF-6EDC70B1EE46}" destId="{B9FF10DD-6CA6-485D-A07F-FF8474DBCA6E}" srcOrd="0" destOrd="0" presId="urn:microsoft.com/office/officeart/2005/8/layout/hierarchy6"/>
    <dgm:cxn modelId="{6D7CEAE8-2058-46DC-8363-7C69DECFB304}" type="presOf" srcId="{2B1C1B3D-C0D6-456A-984B-55F852855289}" destId="{7547D559-75CB-4819-8C91-C584F8615268}" srcOrd="0" destOrd="0" presId="urn:microsoft.com/office/officeart/2005/8/layout/hierarchy6"/>
    <dgm:cxn modelId="{B1BEBFF0-3589-44F3-8FEB-24614BCBC9D1}" srcId="{4A284806-748C-4728-8695-4A6680BD7E09}" destId="{2CFAEDDB-31D0-4F12-A275-06678C0994CB}" srcOrd="0" destOrd="0" parTransId="{7835709C-E3C7-46F9-8CEC-258ED0FCFDB2}" sibTransId="{D83EC9B8-34B7-440F-A2F1-7B3EEEDEA225}"/>
    <dgm:cxn modelId="{8A3C9AF7-47EA-4055-B18B-E7BC29E5EA2D}" type="presOf" srcId="{9A2ED8FB-2EEA-48DA-825E-88AE29DB14DC}" destId="{A0AABC66-B6DD-4B74-8970-9467BC425E13}" srcOrd="0" destOrd="0" presId="urn:microsoft.com/office/officeart/2005/8/layout/hierarchy6"/>
    <dgm:cxn modelId="{53D5F9B0-89F1-47FF-B154-CC9819787B37}" type="presParOf" srcId="{8FD6C1BF-D280-4902-A640-11FF0D909A9C}" destId="{9FB08223-2180-4CF5-9D6C-2C413477C21C}" srcOrd="0" destOrd="0" presId="urn:microsoft.com/office/officeart/2005/8/layout/hierarchy6"/>
    <dgm:cxn modelId="{404E4850-2712-4E52-9993-FF2C56E0E185}" type="presParOf" srcId="{9FB08223-2180-4CF5-9D6C-2C413477C21C}" destId="{6E932275-1225-4728-9ADC-B3A88158FF2E}" srcOrd="0" destOrd="0" presId="urn:microsoft.com/office/officeart/2005/8/layout/hierarchy6"/>
    <dgm:cxn modelId="{21167DEE-AB54-4077-A675-C8BF7B94B441}" type="presParOf" srcId="{6E932275-1225-4728-9ADC-B3A88158FF2E}" destId="{45FC8739-C66C-4A6D-965D-9F89E47B5B8F}" srcOrd="0" destOrd="0" presId="urn:microsoft.com/office/officeart/2005/8/layout/hierarchy6"/>
    <dgm:cxn modelId="{93D02FF3-4E4C-4D4D-8BA9-8B050AC55320}" type="presParOf" srcId="{45FC8739-C66C-4A6D-965D-9F89E47B5B8F}" destId="{FE0BCEF9-7179-47AD-9437-86CEDF3F4B9C}" srcOrd="0" destOrd="0" presId="urn:microsoft.com/office/officeart/2005/8/layout/hierarchy6"/>
    <dgm:cxn modelId="{70425CD7-0467-4FB7-AF1F-508A003789BB}" type="presParOf" srcId="{45FC8739-C66C-4A6D-965D-9F89E47B5B8F}" destId="{22CA9685-5C5B-4DFA-9BBE-A2C720CA310A}" srcOrd="1" destOrd="0" presId="urn:microsoft.com/office/officeart/2005/8/layout/hierarchy6"/>
    <dgm:cxn modelId="{17A63656-B4D8-4D1C-B794-E42D9B8DD7DF}" type="presParOf" srcId="{22CA9685-5C5B-4DFA-9BBE-A2C720CA310A}" destId="{D1D578EC-4786-4D99-AC27-EC6663BB046A}" srcOrd="0" destOrd="0" presId="urn:microsoft.com/office/officeart/2005/8/layout/hierarchy6"/>
    <dgm:cxn modelId="{652AE8A8-2031-4309-81FF-DE359ED85509}" type="presParOf" srcId="{22CA9685-5C5B-4DFA-9BBE-A2C720CA310A}" destId="{61A91EC1-B956-4FD1-A9DF-3E516393F131}" srcOrd="1" destOrd="0" presId="urn:microsoft.com/office/officeart/2005/8/layout/hierarchy6"/>
    <dgm:cxn modelId="{54D41299-F613-4B78-AB22-41F4DF7986FB}" type="presParOf" srcId="{61A91EC1-B956-4FD1-A9DF-3E516393F131}" destId="{0665F639-B12E-4964-AD37-AA30F8913B69}" srcOrd="0" destOrd="0" presId="urn:microsoft.com/office/officeart/2005/8/layout/hierarchy6"/>
    <dgm:cxn modelId="{740D9333-A605-436B-9617-E3626EC508AA}" type="presParOf" srcId="{61A91EC1-B956-4FD1-A9DF-3E516393F131}" destId="{E367ADBD-8464-4FDF-B733-150241CFD1CE}" srcOrd="1" destOrd="0" presId="urn:microsoft.com/office/officeart/2005/8/layout/hierarchy6"/>
    <dgm:cxn modelId="{6FC33CF6-25AA-48BC-902C-88F9DAA2BDB8}" type="presParOf" srcId="{22CA9685-5C5B-4DFA-9BBE-A2C720CA310A}" destId="{83D0A783-745D-4B95-B65D-92A460CE72A0}" srcOrd="2" destOrd="0" presId="urn:microsoft.com/office/officeart/2005/8/layout/hierarchy6"/>
    <dgm:cxn modelId="{A67B2B27-1CA4-4835-82E9-9A6FB7351BE5}" type="presParOf" srcId="{22CA9685-5C5B-4DFA-9BBE-A2C720CA310A}" destId="{0C046EFE-7082-42A7-BA43-6C8A58AABCF8}" srcOrd="3" destOrd="0" presId="urn:microsoft.com/office/officeart/2005/8/layout/hierarchy6"/>
    <dgm:cxn modelId="{8F3FE681-DCAC-46EF-B6E6-1867C2D22314}" type="presParOf" srcId="{0C046EFE-7082-42A7-BA43-6C8A58AABCF8}" destId="{B9FF10DD-6CA6-485D-A07F-FF8474DBCA6E}" srcOrd="0" destOrd="0" presId="urn:microsoft.com/office/officeart/2005/8/layout/hierarchy6"/>
    <dgm:cxn modelId="{238F60BA-7E5F-4509-81B4-D81185DDEE39}" type="presParOf" srcId="{0C046EFE-7082-42A7-BA43-6C8A58AABCF8}" destId="{F8CDC0FA-E5B3-46AC-8D29-9918514273C4}" srcOrd="1" destOrd="0" presId="urn:microsoft.com/office/officeart/2005/8/layout/hierarchy6"/>
    <dgm:cxn modelId="{EE898B3E-AD26-47BD-89BC-23F0F48E61DB}" type="presParOf" srcId="{F8CDC0FA-E5B3-46AC-8D29-9918514273C4}" destId="{345E8993-FAF1-447D-B8E5-B6A5FE5AB9F4}" srcOrd="0" destOrd="0" presId="urn:microsoft.com/office/officeart/2005/8/layout/hierarchy6"/>
    <dgm:cxn modelId="{C50982CB-347E-4A94-92EA-FBDD1176F992}" type="presParOf" srcId="{F8CDC0FA-E5B3-46AC-8D29-9918514273C4}" destId="{80C48C61-44DE-4E04-B4BE-6AA27D177617}" srcOrd="1" destOrd="0" presId="urn:microsoft.com/office/officeart/2005/8/layout/hierarchy6"/>
    <dgm:cxn modelId="{D59CF1E7-A4DB-4CDF-94ED-B12F412E517D}" type="presParOf" srcId="{80C48C61-44DE-4E04-B4BE-6AA27D177617}" destId="{B6063918-D8EA-4088-BE43-246DCD06F015}" srcOrd="0" destOrd="0" presId="urn:microsoft.com/office/officeart/2005/8/layout/hierarchy6"/>
    <dgm:cxn modelId="{106AC39C-60A2-46DA-9F2B-7E245C427EFE}" type="presParOf" srcId="{80C48C61-44DE-4E04-B4BE-6AA27D177617}" destId="{DC841401-7110-43D1-B2FF-9BF8AE1BD740}" srcOrd="1" destOrd="0" presId="urn:microsoft.com/office/officeart/2005/8/layout/hierarchy6"/>
    <dgm:cxn modelId="{5DD325BE-D1F3-41A2-9395-3927E326A758}" type="presParOf" srcId="{F8CDC0FA-E5B3-46AC-8D29-9918514273C4}" destId="{DE973D31-8320-4AA8-954F-C11DCD727EFF}" srcOrd="2" destOrd="0" presId="urn:microsoft.com/office/officeart/2005/8/layout/hierarchy6"/>
    <dgm:cxn modelId="{B096F38A-4875-4CF9-A789-704A46CD6C39}" type="presParOf" srcId="{F8CDC0FA-E5B3-46AC-8D29-9918514273C4}" destId="{4CB037B6-5181-4397-B347-59881C5E7EA9}" srcOrd="3" destOrd="0" presId="urn:microsoft.com/office/officeart/2005/8/layout/hierarchy6"/>
    <dgm:cxn modelId="{88955159-453F-4E4E-B5F9-14C43E3AD76B}" type="presParOf" srcId="{4CB037B6-5181-4397-B347-59881C5E7EA9}" destId="{7547D559-75CB-4819-8C91-C584F8615268}" srcOrd="0" destOrd="0" presId="urn:microsoft.com/office/officeart/2005/8/layout/hierarchy6"/>
    <dgm:cxn modelId="{C6BA8DA1-F5E3-4836-9BF9-BB2E3F4340CE}" type="presParOf" srcId="{4CB037B6-5181-4397-B347-59881C5E7EA9}" destId="{3D5D50D9-AE0C-4B75-81AD-DEE9A21EB2F1}" srcOrd="1" destOrd="0" presId="urn:microsoft.com/office/officeart/2005/8/layout/hierarchy6"/>
    <dgm:cxn modelId="{1CEC97CA-D09C-44B0-91CD-C67DEC8F2A86}" type="presParOf" srcId="{F8CDC0FA-E5B3-46AC-8D29-9918514273C4}" destId="{A0AABC66-B6DD-4B74-8970-9467BC425E13}" srcOrd="4" destOrd="0" presId="urn:microsoft.com/office/officeart/2005/8/layout/hierarchy6"/>
    <dgm:cxn modelId="{652AC10C-18E5-4604-BA79-21D08DA83DCD}" type="presParOf" srcId="{F8CDC0FA-E5B3-46AC-8D29-9918514273C4}" destId="{FD44C4B5-5114-4938-8D94-B609BCB4BF44}" srcOrd="5" destOrd="0" presId="urn:microsoft.com/office/officeart/2005/8/layout/hierarchy6"/>
    <dgm:cxn modelId="{C829EA93-A7F1-46BD-8C65-DC859A020BF4}" type="presParOf" srcId="{FD44C4B5-5114-4938-8D94-B609BCB4BF44}" destId="{89A1A785-5DF2-475A-9B23-6D8977BFA556}" srcOrd="0" destOrd="0" presId="urn:microsoft.com/office/officeart/2005/8/layout/hierarchy6"/>
    <dgm:cxn modelId="{1D3B6E93-6868-4C85-BE5B-285BE94E1106}" type="presParOf" srcId="{FD44C4B5-5114-4938-8D94-B609BCB4BF44}" destId="{FE19C12B-564E-442B-B685-EBE27FD19F33}" srcOrd="1" destOrd="0" presId="urn:microsoft.com/office/officeart/2005/8/layout/hierarchy6"/>
    <dgm:cxn modelId="{71834090-9CE4-45C1-AE94-21E49224EF4B}" type="presParOf" srcId="{22CA9685-5C5B-4DFA-9BBE-A2C720CA310A}" destId="{725D82B7-B82A-4558-BC3D-21D1E834D430}" srcOrd="4" destOrd="0" presId="urn:microsoft.com/office/officeart/2005/8/layout/hierarchy6"/>
    <dgm:cxn modelId="{A414EBC4-B1B0-4BA9-AE5E-1239BAA141C9}" type="presParOf" srcId="{22CA9685-5C5B-4DFA-9BBE-A2C720CA310A}" destId="{B86ED49A-9841-43C9-A215-FC3E606C1190}" srcOrd="5" destOrd="0" presId="urn:microsoft.com/office/officeart/2005/8/layout/hierarchy6"/>
    <dgm:cxn modelId="{498EF888-228B-4048-BA18-2B500DF57C31}" type="presParOf" srcId="{B86ED49A-9841-43C9-A215-FC3E606C1190}" destId="{FAF8F6D2-206F-4874-9104-AF26BEFD17E5}" srcOrd="0" destOrd="0" presId="urn:microsoft.com/office/officeart/2005/8/layout/hierarchy6"/>
    <dgm:cxn modelId="{C02C91F5-0145-4A24-9A8F-2C89859B8205}" type="presParOf" srcId="{B86ED49A-9841-43C9-A215-FC3E606C1190}" destId="{96D5C99F-11D7-4FE9-9E77-023A528E77BD}" srcOrd="1" destOrd="0" presId="urn:microsoft.com/office/officeart/2005/8/layout/hierarchy6"/>
    <dgm:cxn modelId="{6410B9B5-0146-4842-A783-0B47364E3270}" type="presParOf" srcId="{8FD6C1BF-D280-4902-A640-11FF0D909A9C}" destId="{BC195C72-7A37-4A76-8EB6-BFC4560A9918}"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FDCA66-E585-4918-A968-7E0A17C39395}" type="doc">
      <dgm:prSet loTypeId="urn:microsoft.com/office/officeart/2005/8/layout/orgChart1" loCatId="hierarchy" qsTypeId="urn:microsoft.com/office/officeart/2005/8/quickstyle/simple3" qsCatId="simple" csTypeId="urn:microsoft.com/office/officeart/2005/8/colors/colorful4" csCatId="colorful" phldr="1"/>
      <dgm:spPr/>
      <dgm:t>
        <a:bodyPr/>
        <a:lstStyle/>
        <a:p>
          <a:endParaRPr lang="en-US"/>
        </a:p>
      </dgm:t>
    </dgm:pt>
    <dgm:pt modelId="{D3090BA9-DDE9-4F3F-9B29-A3FA94CF2F6E}">
      <dgm:prSet phldrT="[Text]" phldr="0"/>
      <dgm:spPr/>
      <dgm:t>
        <a:bodyPr/>
        <a:lstStyle/>
        <a:p>
          <a:pPr rtl="0"/>
          <a:r>
            <a:rPr lang="en-US">
              <a:latin typeface="Calibri Light" panose="020F0302020204030204"/>
            </a:rPr>
            <a:t>Ilene Agustin,</a:t>
          </a:r>
          <a:br>
            <a:rPr lang="en-US">
              <a:latin typeface="Calibri Light" panose="020F0302020204030204"/>
            </a:rPr>
          </a:br>
          <a:r>
            <a:rPr lang="en-US">
              <a:latin typeface="Calibri Light" panose="020F0302020204030204"/>
            </a:rPr>
            <a:t>Director of School Nutrition</a:t>
          </a:r>
          <a:endParaRPr lang="en-US"/>
        </a:p>
      </dgm:t>
    </dgm:pt>
    <dgm:pt modelId="{A5C70BDC-9CB4-4CA3-B19C-EA552CF1C01D}" type="parTrans" cxnId="{457B5C6F-9F7A-4BE3-8EF3-E4C9CF5A90E9}">
      <dgm:prSet/>
      <dgm:spPr/>
      <dgm:t>
        <a:bodyPr/>
        <a:lstStyle/>
        <a:p>
          <a:endParaRPr lang="en-US"/>
        </a:p>
      </dgm:t>
    </dgm:pt>
    <dgm:pt modelId="{5BAA2904-9D4D-4EF7-987D-72677FAD954E}" type="sibTrans" cxnId="{457B5C6F-9F7A-4BE3-8EF3-E4C9CF5A90E9}">
      <dgm:prSet/>
      <dgm:spPr/>
      <dgm:t>
        <a:bodyPr/>
        <a:lstStyle/>
        <a:p>
          <a:endParaRPr lang="en-US"/>
        </a:p>
      </dgm:t>
    </dgm:pt>
    <dgm:pt modelId="{ECDED23D-91BE-49AD-A936-CD405BA8B3C1}">
      <dgm:prSet phldrT="[Text]" phldr="0"/>
      <dgm:spPr/>
      <dgm:t>
        <a:bodyPr/>
        <a:lstStyle/>
        <a:p>
          <a:pPr rtl="0"/>
          <a:r>
            <a:rPr lang="en-US">
              <a:latin typeface="Calibri Light" panose="020F0302020204030204"/>
            </a:rPr>
            <a:t>Maggie Necaise,</a:t>
          </a:r>
          <a:br>
            <a:rPr lang="en-US">
              <a:latin typeface="Calibri Light" panose="020F0302020204030204"/>
            </a:rPr>
          </a:br>
          <a:r>
            <a:rPr lang="en-US">
              <a:latin typeface="Calibri Light" panose="020F0302020204030204"/>
            </a:rPr>
            <a:t>School Nutrition Specialist</a:t>
          </a:r>
          <a:endParaRPr lang="en-US"/>
        </a:p>
      </dgm:t>
    </dgm:pt>
    <dgm:pt modelId="{CAE60D42-0E14-45DF-A86E-C7DCC858FE19}" type="parTrans" cxnId="{97B46150-075A-4A9C-A071-829D35B11892}">
      <dgm:prSet/>
      <dgm:spPr/>
      <dgm:t>
        <a:bodyPr/>
        <a:lstStyle/>
        <a:p>
          <a:endParaRPr lang="en-US"/>
        </a:p>
      </dgm:t>
    </dgm:pt>
    <dgm:pt modelId="{FB2F6F80-2DED-4C52-86FC-58397C8E4F60}" type="sibTrans" cxnId="{97B46150-075A-4A9C-A071-829D35B11892}">
      <dgm:prSet/>
      <dgm:spPr/>
      <dgm:t>
        <a:bodyPr/>
        <a:lstStyle/>
        <a:p>
          <a:endParaRPr lang="en-US"/>
        </a:p>
      </dgm:t>
    </dgm:pt>
    <dgm:pt modelId="{168B3DF5-1D46-4EA2-A136-1FEDD93D8682}">
      <dgm:prSet phldrT="[Text]" phldr="0"/>
      <dgm:spPr/>
      <dgm:t>
        <a:bodyPr/>
        <a:lstStyle/>
        <a:p>
          <a:pPr rtl="0"/>
          <a:r>
            <a:rPr lang="en-US">
              <a:latin typeface="Calibri Light" panose="020F0302020204030204"/>
            </a:rPr>
            <a:t>Maggie Smart,</a:t>
          </a:r>
          <a:br>
            <a:rPr lang="en-US"/>
          </a:br>
          <a:r>
            <a:rPr lang="en-US">
              <a:latin typeface="Calibri Light" panose="020F0302020204030204"/>
            </a:rPr>
            <a:t>School Nutrition Specialist</a:t>
          </a:r>
          <a:endParaRPr lang="en-US"/>
        </a:p>
      </dgm:t>
    </dgm:pt>
    <dgm:pt modelId="{9C481D14-F355-40DA-B44A-B3A4045003FF}" type="parTrans" cxnId="{FF103156-87D0-4044-A367-2B348EF8132C}">
      <dgm:prSet/>
      <dgm:spPr/>
      <dgm:t>
        <a:bodyPr/>
        <a:lstStyle/>
        <a:p>
          <a:endParaRPr lang="en-US"/>
        </a:p>
      </dgm:t>
    </dgm:pt>
    <dgm:pt modelId="{69106094-79BD-45C1-87AE-4E7363B9AB16}" type="sibTrans" cxnId="{FF103156-87D0-4044-A367-2B348EF8132C}">
      <dgm:prSet/>
      <dgm:spPr/>
      <dgm:t>
        <a:bodyPr/>
        <a:lstStyle/>
        <a:p>
          <a:endParaRPr lang="en-US"/>
        </a:p>
      </dgm:t>
    </dgm:pt>
    <dgm:pt modelId="{DC3002A3-C848-45E4-9D0A-2FCA5629AA92}" type="pres">
      <dgm:prSet presAssocID="{39FDCA66-E585-4918-A968-7E0A17C39395}" presName="hierChild1" presStyleCnt="0">
        <dgm:presLayoutVars>
          <dgm:orgChart val="1"/>
          <dgm:chPref val="1"/>
          <dgm:dir/>
          <dgm:animOne val="branch"/>
          <dgm:animLvl val="lvl"/>
          <dgm:resizeHandles/>
        </dgm:presLayoutVars>
      </dgm:prSet>
      <dgm:spPr/>
    </dgm:pt>
    <dgm:pt modelId="{2D56DC78-2F27-4E0E-8696-6EC5AD8725E3}" type="pres">
      <dgm:prSet presAssocID="{D3090BA9-DDE9-4F3F-9B29-A3FA94CF2F6E}" presName="hierRoot1" presStyleCnt="0">
        <dgm:presLayoutVars>
          <dgm:hierBranch val="init"/>
        </dgm:presLayoutVars>
      </dgm:prSet>
      <dgm:spPr/>
    </dgm:pt>
    <dgm:pt modelId="{18F7D27A-ACAD-41EA-A22F-B10678C87A00}" type="pres">
      <dgm:prSet presAssocID="{D3090BA9-DDE9-4F3F-9B29-A3FA94CF2F6E}" presName="rootComposite1" presStyleCnt="0"/>
      <dgm:spPr/>
    </dgm:pt>
    <dgm:pt modelId="{79611FB0-D636-4AB6-B030-4F3483B4F144}" type="pres">
      <dgm:prSet presAssocID="{D3090BA9-DDE9-4F3F-9B29-A3FA94CF2F6E}" presName="rootText1" presStyleLbl="node0" presStyleIdx="0" presStyleCnt="1">
        <dgm:presLayoutVars>
          <dgm:chPref val="3"/>
        </dgm:presLayoutVars>
      </dgm:prSet>
      <dgm:spPr/>
    </dgm:pt>
    <dgm:pt modelId="{D1509C17-FEBF-4CA1-9AEF-D74631581BB2}" type="pres">
      <dgm:prSet presAssocID="{D3090BA9-DDE9-4F3F-9B29-A3FA94CF2F6E}" presName="rootConnector1" presStyleLbl="node1" presStyleIdx="0" presStyleCnt="0"/>
      <dgm:spPr/>
    </dgm:pt>
    <dgm:pt modelId="{25D743B4-AED2-429B-9DB9-8400A42B29D7}" type="pres">
      <dgm:prSet presAssocID="{D3090BA9-DDE9-4F3F-9B29-A3FA94CF2F6E}" presName="hierChild2" presStyleCnt="0"/>
      <dgm:spPr/>
    </dgm:pt>
    <dgm:pt modelId="{F52C80E0-FB64-40B2-8E96-53EAC855E6C2}" type="pres">
      <dgm:prSet presAssocID="{CAE60D42-0E14-45DF-A86E-C7DCC858FE19}" presName="Name37" presStyleLbl="parChTrans1D2" presStyleIdx="0" presStyleCnt="2"/>
      <dgm:spPr/>
    </dgm:pt>
    <dgm:pt modelId="{04EFA66A-C18A-4E6C-A1C8-D0645DB6FA87}" type="pres">
      <dgm:prSet presAssocID="{ECDED23D-91BE-49AD-A936-CD405BA8B3C1}" presName="hierRoot2" presStyleCnt="0">
        <dgm:presLayoutVars>
          <dgm:hierBranch val="init"/>
        </dgm:presLayoutVars>
      </dgm:prSet>
      <dgm:spPr/>
    </dgm:pt>
    <dgm:pt modelId="{9852625B-F7FD-46D9-B598-8A4E183A713C}" type="pres">
      <dgm:prSet presAssocID="{ECDED23D-91BE-49AD-A936-CD405BA8B3C1}" presName="rootComposite" presStyleCnt="0"/>
      <dgm:spPr/>
    </dgm:pt>
    <dgm:pt modelId="{4840E001-D6D0-4E61-8409-A18EEE24C070}" type="pres">
      <dgm:prSet presAssocID="{ECDED23D-91BE-49AD-A936-CD405BA8B3C1}" presName="rootText" presStyleLbl="node2" presStyleIdx="0" presStyleCnt="2">
        <dgm:presLayoutVars>
          <dgm:chPref val="3"/>
        </dgm:presLayoutVars>
      </dgm:prSet>
      <dgm:spPr/>
    </dgm:pt>
    <dgm:pt modelId="{CB18A0F1-2E1B-44E2-A178-31E3DB043087}" type="pres">
      <dgm:prSet presAssocID="{ECDED23D-91BE-49AD-A936-CD405BA8B3C1}" presName="rootConnector" presStyleLbl="node2" presStyleIdx="0" presStyleCnt="2"/>
      <dgm:spPr/>
    </dgm:pt>
    <dgm:pt modelId="{0020D345-7000-4C2E-8449-F487B92B5755}" type="pres">
      <dgm:prSet presAssocID="{ECDED23D-91BE-49AD-A936-CD405BA8B3C1}" presName="hierChild4" presStyleCnt="0"/>
      <dgm:spPr/>
    </dgm:pt>
    <dgm:pt modelId="{3B188301-049C-44F4-B8AA-1474854403BE}" type="pres">
      <dgm:prSet presAssocID="{ECDED23D-91BE-49AD-A936-CD405BA8B3C1}" presName="hierChild5" presStyleCnt="0"/>
      <dgm:spPr/>
    </dgm:pt>
    <dgm:pt modelId="{3647E9EE-2BFB-4E62-B9A5-410FF8085DA3}" type="pres">
      <dgm:prSet presAssocID="{9C481D14-F355-40DA-B44A-B3A4045003FF}" presName="Name37" presStyleLbl="parChTrans1D2" presStyleIdx="1" presStyleCnt="2"/>
      <dgm:spPr/>
    </dgm:pt>
    <dgm:pt modelId="{BFDD0712-2F16-44EC-8935-B38207A78D5F}" type="pres">
      <dgm:prSet presAssocID="{168B3DF5-1D46-4EA2-A136-1FEDD93D8682}" presName="hierRoot2" presStyleCnt="0">
        <dgm:presLayoutVars>
          <dgm:hierBranch val="init"/>
        </dgm:presLayoutVars>
      </dgm:prSet>
      <dgm:spPr/>
    </dgm:pt>
    <dgm:pt modelId="{69A9EF08-2B91-4BC8-8704-029BC8626564}" type="pres">
      <dgm:prSet presAssocID="{168B3DF5-1D46-4EA2-A136-1FEDD93D8682}" presName="rootComposite" presStyleCnt="0"/>
      <dgm:spPr/>
    </dgm:pt>
    <dgm:pt modelId="{37F757C9-5D22-48B1-82A2-9B7FAA8D8DA2}" type="pres">
      <dgm:prSet presAssocID="{168B3DF5-1D46-4EA2-A136-1FEDD93D8682}" presName="rootText" presStyleLbl="node2" presStyleIdx="1" presStyleCnt="2">
        <dgm:presLayoutVars>
          <dgm:chPref val="3"/>
        </dgm:presLayoutVars>
      </dgm:prSet>
      <dgm:spPr/>
    </dgm:pt>
    <dgm:pt modelId="{92A627DF-4C31-459F-B769-BFD25AE21AF1}" type="pres">
      <dgm:prSet presAssocID="{168B3DF5-1D46-4EA2-A136-1FEDD93D8682}" presName="rootConnector" presStyleLbl="node2" presStyleIdx="1" presStyleCnt="2"/>
      <dgm:spPr/>
    </dgm:pt>
    <dgm:pt modelId="{0678E02C-A67F-4EA5-B94C-A6F981A33780}" type="pres">
      <dgm:prSet presAssocID="{168B3DF5-1D46-4EA2-A136-1FEDD93D8682}" presName="hierChild4" presStyleCnt="0"/>
      <dgm:spPr/>
    </dgm:pt>
    <dgm:pt modelId="{B70F53B0-D26F-4D7F-8039-75AB3EEE9E42}" type="pres">
      <dgm:prSet presAssocID="{168B3DF5-1D46-4EA2-A136-1FEDD93D8682}" presName="hierChild5" presStyleCnt="0"/>
      <dgm:spPr/>
    </dgm:pt>
    <dgm:pt modelId="{ECF05A17-1602-485D-A032-FC3E45DA8DE2}" type="pres">
      <dgm:prSet presAssocID="{D3090BA9-DDE9-4F3F-9B29-A3FA94CF2F6E}" presName="hierChild3" presStyleCnt="0"/>
      <dgm:spPr/>
    </dgm:pt>
  </dgm:ptLst>
  <dgm:cxnLst>
    <dgm:cxn modelId="{37B29C03-0353-4574-ABB8-A7398878E19A}" type="presOf" srcId="{D3090BA9-DDE9-4F3F-9B29-A3FA94CF2F6E}" destId="{79611FB0-D636-4AB6-B030-4F3483B4F144}" srcOrd="0" destOrd="0" presId="urn:microsoft.com/office/officeart/2005/8/layout/orgChart1"/>
    <dgm:cxn modelId="{5E15BC1C-0246-4550-8758-9AF6E0B7FE32}" type="presOf" srcId="{9C481D14-F355-40DA-B44A-B3A4045003FF}" destId="{3647E9EE-2BFB-4E62-B9A5-410FF8085DA3}" srcOrd="0" destOrd="0" presId="urn:microsoft.com/office/officeart/2005/8/layout/orgChart1"/>
    <dgm:cxn modelId="{B156B55B-CDD6-4D26-9D98-A5F07273E36D}" type="presOf" srcId="{ECDED23D-91BE-49AD-A936-CD405BA8B3C1}" destId="{4840E001-D6D0-4E61-8409-A18EEE24C070}" srcOrd="0" destOrd="0" presId="urn:microsoft.com/office/officeart/2005/8/layout/orgChart1"/>
    <dgm:cxn modelId="{6BF54D6C-E68E-4D01-89D1-81855BA21A81}" type="presOf" srcId="{ECDED23D-91BE-49AD-A936-CD405BA8B3C1}" destId="{CB18A0F1-2E1B-44E2-A178-31E3DB043087}" srcOrd="1" destOrd="0" presId="urn:microsoft.com/office/officeart/2005/8/layout/orgChart1"/>
    <dgm:cxn modelId="{457B5C6F-9F7A-4BE3-8EF3-E4C9CF5A90E9}" srcId="{39FDCA66-E585-4918-A968-7E0A17C39395}" destId="{D3090BA9-DDE9-4F3F-9B29-A3FA94CF2F6E}" srcOrd="0" destOrd="0" parTransId="{A5C70BDC-9CB4-4CA3-B19C-EA552CF1C01D}" sibTransId="{5BAA2904-9D4D-4EF7-987D-72677FAD954E}"/>
    <dgm:cxn modelId="{97B46150-075A-4A9C-A071-829D35B11892}" srcId="{D3090BA9-DDE9-4F3F-9B29-A3FA94CF2F6E}" destId="{ECDED23D-91BE-49AD-A936-CD405BA8B3C1}" srcOrd="0" destOrd="0" parTransId="{CAE60D42-0E14-45DF-A86E-C7DCC858FE19}" sibTransId="{FB2F6F80-2DED-4C52-86FC-58397C8E4F60}"/>
    <dgm:cxn modelId="{FF103156-87D0-4044-A367-2B348EF8132C}" srcId="{D3090BA9-DDE9-4F3F-9B29-A3FA94CF2F6E}" destId="{168B3DF5-1D46-4EA2-A136-1FEDD93D8682}" srcOrd="1" destOrd="0" parTransId="{9C481D14-F355-40DA-B44A-B3A4045003FF}" sibTransId="{69106094-79BD-45C1-87AE-4E7363B9AB16}"/>
    <dgm:cxn modelId="{29995292-C897-4E39-B027-3676E5EC35BA}" type="presOf" srcId="{168B3DF5-1D46-4EA2-A136-1FEDD93D8682}" destId="{37F757C9-5D22-48B1-82A2-9B7FAA8D8DA2}" srcOrd="0" destOrd="0" presId="urn:microsoft.com/office/officeart/2005/8/layout/orgChart1"/>
    <dgm:cxn modelId="{21E50398-8071-4092-A1E1-05DE2AC6CB07}" type="presOf" srcId="{168B3DF5-1D46-4EA2-A136-1FEDD93D8682}" destId="{92A627DF-4C31-459F-B769-BFD25AE21AF1}" srcOrd="1" destOrd="0" presId="urn:microsoft.com/office/officeart/2005/8/layout/orgChart1"/>
    <dgm:cxn modelId="{201D7BD1-7CCB-4029-A367-9E60781214EB}" type="presOf" srcId="{CAE60D42-0E14-45DF-A86E-C7DCC858FE19}" destId="{F52C80E0-FB64-40B2-8E96-53EAC855E6C2}" srcOrd="0" destOrd="0" presId="urn:microsoft.com/office/officeart/2005/8/layout/orgChart1"/>
    <dgm:cxn modelId="{0F289AE2-30C0-45F6-9C63-FE35455E0632}" type="presOf" srcId="{39FDCA66-E585-4918-A968-7E0A17C39395}" destId="{DC3002A3-C848-45E4-9D0A-2FCA5629AA92}" srcOrd="0" destOrd="0" presId="urn:microsoft.com/office/officeart/2005/8/layout/orgChart1"/>
    <dgm:cxn modelId="{B6ACE0EF-84D1-4F89-A5B7-9940694F08E0}" type="presOf" srcId="{D3090BA9-DDE9-4F3F-9B29-A3FA94CF2F6E}" destId="{D1509C17-FEBF-4CA1-9AEF-D74631581BB2}" srcOrd="1" destOrd="0" presId="urn:microsoft.com/office/officeart/2005/8/layout/orgChart1"/>
    <dgm:cxn modelId="{DD98A4D7-6285-4234-8C76-4E20F5388E6E}" type="presParOf" srcId="{DC3002A3-C848-45E4-9D0A-2FCA5629AA92}" destId="{2D56DC78-2F27-4E0E-8696-6EC5AD8725E3}" srcOrd="0" destOrd="0" presId="urn:microsoft.com/office/officeart/2005/8/layout/orgChart1"/>
    <dgm:cxn modelId="{50A3491F-B8F0-4AE2-98D5-DE6D71026DE3}" type="presParOf" srcId="{2D56DC78-2F27-4E0E-8696-6EC5AD8725E3}" destId="{18F7D27A-ACAD-41EA-A22F-B10678C87A00}" srcOrd="0" destOrd="0" presId="urn:microsoft.com/office/officeart/2005/8/layout/orgChart1"/>
    <dgm:cxn modelId="{1A65ECDB-D981-43F3-B7C2-EBC3AFC6A1A3}" type="presParOf" srcId="{18F7D27A-ACAD-41EA-A22F-B10678C87A00}" destId="{79611FB0-D636-4AB6-B030-4F3483B4F144}" srcOrd="0" destOrd="0" presId="urn:microsoft.com/office/officeart/2005/8/layout/orgChart1"/>
    <dgm:cxn modelId="{69CB2AC1-E996-4ED8-B921-57370A07E67F}" type="presParOf" srcId="{18F7D27A-ACAD-41EA-A22F-B10678C87A00}" destId="{D1509C17-FEBF-4CA1-9AEF-D74631581BB2}" srcOrd="1" destOrd="0" presId="urn:microsoft.com/office/officeart/2005/8/layout/orgChart1"/>
    <dgm:cxn modelId="{B642E1B6-40AE-49D2-9B79-D55DC4B1087B}" type="presParOf" srcId="{2D56DC78-2F27-4E0E-8696-6EC5AD8725E3}" destId="{25D743B4-AED2-429B-9DB9-8400A42B29D7}" srcOrd="1" destOrd="0" presId="urn:microsoft.com/office/officeart/2005/8/layout/orgChart1"/>
    <dgm:cxn modelId="{C1D53B9F-A02D-47A5-8A42-38234FCCB642}" type="presParOf" srcId="{25D743B4-AED2-429B-9DB9-8400A42B29D7}" destId="{F52C80E0-FB64-40B2-8E96-53EAC855E6C2}" srcOrd="0" destOrd="0" presId="urn:microsoft.com/office/officeart/2005/8/layout/orgChart1"/>
    <dgm:cxn modelId="{AD99D883-644A-4C18-A1BB-E35BE5CA2078}" type="presParOf" srcId="{25D743B4-AED2-429B-9DB9-8400A42B29D7}" destId="{04EFA66A-C18A-4E6C-A1C8-D0645DB6FA87}" srcOrd="1" destOrd="0" presId="urn:microsoft.com/office/officeart/2005/8/layout/orgChart1"/>
    <dgm:cxn modelId="{7B4033A9-C256-4C89-BA20-B568E8611AFE}" type="presParOf" srcId="{04EFA66A-C18A-4E6C-A1C8-D0645DB6FA87}" destId="{9852625B-F7FD-46D9-B598-8A4E183A713C}" srcOrd="0" destOrd="0" presId="urn:microsoft.com/office/officeart/2005/8/layout/orgChart1"/>
    <dgm:cxn modelId="{576AAF9C-4178-4449-9FE5-837687D1FF04}" type="presParOf" srcId="{9852625B-F7FD-46D9-B598-8A4E183A713C}" destId="{4840E001-D6D0-4E61-8409-A18EEE24C070}" srcOrd="0" destOrd="0" presId="urn:microsoft.com/office/officeart/2005/8/layout/orgChart1"/>
    <dgm:cxn modelId="{F89DB2C1-32C2-4F6E-A149-454842AFC894}" type="presParOf" srcId="{9852625B-F7FD-46D9-B598-8A4E183A713C}" destId="{CB18A0F1-2E1B-44E2-A178-31E3DB043087}" srcOrd="1" destOrd="0" presId="urn:microsoft.com/office/officeart/2005/8/layout/orgChart1"/>
    <dgm:cxn modelId="{118502E4-84F5-4779-8C17-08DA330BCE2C}" type="presParOf" srcId="{04EFA66A-C18A-4E6C-A1C8-D0645DB6FA87}" destId="{0020D345-7000-4C2E-8449-F487B92B5755}" srcOrd="1" destOrd="0" presId="urn:microsoft.com/office/officeart/2005/8/layout/orgChart1"/>
    <dgm:cxn modelId="{4A054D9D-EB74-46FE-862E-DA52215BAB8C}" type="presParOf" srcId="{04EFA66A-C18A-4E6C-A1C8-D0645DB6FA87}" destId="{3B188301-049C-44F4-B8AA-1474854403BE}" srcOrd="2" destOrd="0" presId="urn:microsoft.com/office/officeart/2005/8/layout/orgChart1"/>
    <dgm:cxn modelId="{0AA146C9-3929-4677-B752-FAAC3C675BC4}" type="presParOf" srcId="{25D743B4-AED2-429B-9DB9-8400A42B29D7}" destId="{3647E9EE-2BFB-4E62-B9A5-410FF8085DA3}" srcOrd="2" destOrd="0" presId="urn:microsoft.com/office/officeart/2005/8/layout/orgChart1"/>
    <dgm:cxn modelId="{4A79F8B3-663D-4BB4-B3E6-A064A27CA85E}" type="presParOf" srcId="{25D743B4-AED2-429B-9DB9-8400A42B29D7}" destId="{BFDD0712-2F16-44EC-8935-B38207A78D5F}" srcOrd="3" destOrd="0" presId="urn:microsoft.com/office/officeart/2005/8/layout/orgChart1"/>
    <dgm:cxn modelId="{9FE838E0-7DF8-45B2-BD72-2DE3BB6FDC2C}" type="presParOf" srcId="{BFDD0712-2F16-44EC-8935-B38207A78D5F}" destId="{69A9EF08-2B91-4BC8-8704-029BC8626564}" srcOrd="0" destOrd="0" presId="urn:microsoft.com/office/officeart/2005/8/layout/orgChart1"/>
    <dgm:cxn modelId="{565D974E-4497-44B9-9431-4692E49DB363}" type="presParOf" srcId="{69A9EF08-2B91-4BC8-8704-029BC8626564}" destId="{37F757C9-5D22-48B1-82A2-9B7FAA8D8DA2}" srcOrd="0" destOrd="0" presId="urn:microsoft.com/office/officeart/2005/8/layout/orgChart1"/>
    <dgm:cxn modelId="{7246873E-4563-4A48-873A-FBBF3B1B9F6C}" type="presParOf" srcId="{69A9EF08-2B91-4BC8-8704-029BC8626564}" destId="{92A627DF-4C31-459F-B769-BFD25AE21AF1}" srcOrd="1" destOrd="0" presId="urn:microsoft.com/office/officeart/2005/8/layout/orgChart1"/>
    <dgm:cxn modelId="{4CBFDFB8-1552-4095-800C-84976A273064}" type="presParOf" srcId="{BFDD0712-2F16-44EC-8935-B38207A78D5F}" destId="{0678E02C-A67F-4EA5-B94C-A6F981A33780}" srcOrd="1" destOrd="0" presId="urn:microsoft.com/office/officeart/2005/8/layout/orgChart1"/>
    <dgm:cxn modelId="{7881F15B-3F33-4C12-9B02-93D3EC9DCB7C}" type="presParOf" srcId="{BFDD0712-2F16-44EC-8935-B38207A78D5F}" destId="{B70F53B0-D26F-4D7F-8039-75AB3EEE9E42}" srcOrd="2" destOrd="0" presId="urn:microsoft.com/office/officeart/2005/8/layout/orgChart1"/>
    <dgm:cxn modelId="{8F8B547D-69BF-4E78-8B29-69AD0DC5AD92}" type="presParOf" srcId="{2D56DC78-2F27-4E0E-8696-6EC5AD8725E3}" destId="{ECF05A17-1602-485D-A032-FC3E45DA8DE2}"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57446A1-D42F-4ABA-B644-4698C0F7FC3E}" type="doc">
      <dgm:prSet loTypeId="urn:microsoft.com/office/officeart/2005/8/layout/cycle5" loCatId="cycle" qsTypeId="urn:microsoft.com/office/officeart/2005/8/quickstyle/simple1" qsCatId="simple" csTypeId="urn:microsoft.com/office/officeart/2005/8/colors/accent0_3" csCatId="mainScheme" phldr="1"/>
      <dgm:spPr/>
      <dgm:t>
        <a:bodyPr/>
        <a:lstStyle/>
        <a:p>
          <a:endParaRPr lang="en-US"/>
        </a:p>
      </dgm:t>
    </dgm:pt>
    <dgm:pt modelId="{A35A389B-D238-4C75-AEA7-DE3872AFB833}">
      <dgm:prSet phldrT="[Text]"/>
      <dgm:spPr/>
      <dgm:t>
        <a:bodyPr/>
        <a:lstStyle/>
        <a:p>
          <a:r>
            <a:rPr lang="en-US"/>
            <a:t>July/August</a:t>
          </a:r>
        </a:p>
        <a:p>
          <a:r>
            <a:rPr lang="en-US"/>
            <a:t>CSI receives annual allocation from CDE</a:t>
          </a:r>
        </a:p>
      </dgm:t>
    </dgm:pt>
    <dgm:pt modelId="{ED6B9E61-3BD6-4EAC-9EA8-B850CF409511}" type="parTrans" cxnId="{35E08261-CBA0-4580-8611-ADBF37469828}">
      <dgm:prSet/>
      <dgm:spPr/>
      <dgm:t>
        <a:bodyPr/>
        <a:lstStyle/>
        <a:p>
          <a:endParaRPr lang="en-US">
            <a:solidFill>
              <a:srgbClr val="FFFFFF"/>
            </a:solidFill>
          </a:endParaRPr>
        </a:p>
      </dgm:t>
    </dgm:pt>
    <dgm:pt modelId="{86B65C22-B432-4323-B9AD-4D8BCFB0958D}" type="sibTrans" cxnId="{35E08261-CBA0-4580-8611-ADBF37469828}">
      <dgm:prSet/>
      <dgm:spPr/>
      <dgm:t>
        <a:bodyPr/>
        <a:lstStyle/>
        <a:p>
          <a:endParaRPr lang="en-US">
            <a:solidFill>
              <a:srgbClr val="FFFFFF"/>
            </a:solidFill>
          </a:endParaRPr>
        </a:p>
      </dgm:t>
    </dgm:pt>
    <dgm:pt modelId="{B3A85F72-6321-444F-A374-2A7297E0D0B9}">
      <dgm:prSet phldrT="[Text]"/>
      <dgm:spPr/>
      <dgm:t>
        <a:bodyPr/>
        <a:lstStyle/>
        <a:p>
          <a:r>
            <a:rPr lang="en-US"/>
            <a:t>July/August</a:t>
          </a:r>
        </a:p>
        <a:p>
          <a:r>
            <a:rPr lang="en-US"/>
            <a:t>CSI releases initial allocation to schools</a:t>
          </a:r>
        </a:p>
      </dgm:t>
    </dgm:pt>
    <dgm:pt modelId="{480BA9B8-5062-4211-979E-3DDEE4BF530A}" type="parTrans" cxnId="{88093EC1-EFD0-46DB-BFAD-EC0E1A3C5C44}">
      <dgm:prSet/>
      <dgm:spPr/>
      <dgm:t>
        <a:bodyPr/>
        <a:lstStyle/>
        <a:p>
          <a:endParaRPr lang="en-US">
            <a:solidFill>
              <a:srgbClr val="FFFFFF"/>
            </a:solidFill>
          </a:endParaRPr>
        </a:p>
      </dgm:t>
    </dgm:pt>
    <dgm:pt modelId="{3BC5AA05-38ED-42D3-8C23-406DF779AA8F}" type="sibTrans" cxnId="{88093EC1-EFD0-46DB-BFAD-EC0E1A3C5C44}">
      <dgm:prSet/>
      <dgm:spPr/>
      <dgm:t>
        <a:bodyPr/>
        <a:lstStyle/>
        <a:p>
          <a:endParaRPr lang="en-US">
            <a:solidFill>
              <a:srgbClr val="FFFFFF"/>
            </a:solidFill>
          </a:endParaRPr>
        </a:p>
      </dgm:t>
    </dgm:pt>
    <dgm:pt modelId="{1CA13057-71E9-449A-AD40-68403BF55EB5}">
      <dgm:prSet phldrT="[Text]"/>
      <dgm:spPr/>
      <dgm:t>
        <a:bodyPr/>
        <a:lstStyle/>
        <a:p>
          <a:r>
            <a:rPr lang="en-US"/>
            <a:t>February</a:t>
          </a:r>
        </a:p>
        <a:p>
          <a:r>
            <a:rPr lang="en-US"/>
            <a:t>CSI releases mid-year allocation to schools</a:t>
          </a:r>
        </a:p>
      </dgm:t>
    </dgm:pt>
    <dgm:pt modelId="{714A8574-957D-4000-B46B-1B7E61816F10}" type="parTrans" cxnId="{626BED22-DB82-444E-935F-69FF5DA9EF9F}">
      <dgm:prSet/>
      <dgm:spPr/>
      <dgm:t>
        <a:bodyPr/>
        <a:lstStyle/>
        <a:p>
          <a:endParaRPr lang="en-US">
            <a:solidFill>
              <a:srgbClr val="FFFFFF"/>
            </a:solidFill>
          </a:endParaRPr>
        </a:p>
      </dgm:t>
    </dgm:pt>
    <dgm:pt modelId="{8D31D103-A1DC-4429-BDDF-55C9F7F48827}" type="sibTrans" cxnId="{626BED22-DB82-444E-935F-69FF5DA9EF9F}">
      <dgm:prSet/>
      <dgm:spPr/>
      <dgm:t>
        <a:bodyPr/>
        <a:lstStyle/>
        <a:p>
          <a:endParaRPr lang="en-US">
            <a:solidFill>
              <a:srgbClr val="FFFFFF"/>
            </a:solidFill>
          </a:endParaRPr>
        </a:p>
      </dgm:t>
    </dgm:pt>
    <dgm:pt modelId="{EECBDA05-36B7-48C1-8C32-380500E1D0A8}">
      <dgm:prSet phldrT="[Text]"/>
      <dgm:spPr/>
      <dgm:t>
        <a:bodyPr/>
        <a:lstStyle/>
        <a:p>
          <a:r>
            <a:rPr lang="en-US"/>
            <a:t>July</a:t>
          </a:r>
        </a:p>
        <a:p>
          <a:r>
            <a:rPr lang="en-US"/>
            <a:t>CSI releases year-end allocation to schools</a:t>
          </a:r>
        </a:p>
      </dgm:t>
    </dgm:pt>
    <dgm:pt modelId="{FD14994D-4BBE-4831-9789-4AC5B341C333}" type="parTrans" cxnId="{D5E517B6-666A-4B78-AD58-1F6F86891FD2}">
      <dgm:prSet/>
      <dgm:spPr/>
      <dgm:t>
        <a:bodyPr/>
        <a:lstStyle/>
        <a:p>
          <a:endParaRPr lang="en-US">
            <a:solidFill>
              <a:srgbClr val="FFFFFF"/>
            </a:solidFill>
          </a:endParaRPr>
        </a:p>
      </dgm:t>
    </dgm:pt>
    <dgm:pt modelId="{0E283526-9432-4443-AA6F-27C07B3ECF4A}" type="sibTrans" cxnId="{D5E517B6-666A-4B78-AD58-1F6F86891FD2}">
      <dgm:prSet/>
      <dgm:spPr/>
      <dgm:t>
        <a:bodyPr/>
        <a:lstStyle/>
        <a:p>
          <a:endParaRPr lang="en-US">
            <a:solidFill>
              <a:srgbClr val="FFFFFF"/>
            </a:solidFill>
          </a:endParaRPr>
        </a:p>
      </dgm:t>
    </dgm:pt>
    <dgm:pt modelId="{376D7970-7B77-41D2-BECF-DB25E859F14C}" type="pres">
      <dgm:prSet presAssocID="{057446A1-D42F-4ABA-B644-4698C0F7FC3E}" presName="cycle" presStyleCnt="0">
        <dgm:presLayoutVars>
          <dgm:dir/>
          <dgm:resizeHandles val="exact"/>
        </dgm:presLayoutVars>
      </dgm:prSet>
      <dgm:spPr/>
    </dgm:pt>
    <dgm:pt modelId="{591FEE42-3CA7-4DD3-8CA8-0FE6080C2F06}" type="pres">
      <dgm:prSet presAssocID="{A35A389B-D238-4C75-AEA7-DE3872AFB833}" presName="node" presStyleLbl="node1" presStyleIdx="0" presStyleCnt="4" custRadScaleRad="101590">
        <dgm:presLayoutVars>
          <dgm:bulletEnabled val="1"/>
        </dgm:presLayoutVars>
      </dgm:prSet>
      <dgm:spPr/>
    </dgm:pt>
    <dgm:pt modelId="{151B22F0-51F9-4B18-B0A3-7FF97487CC28}" type="pres">
      <dgm:prSet presAssocID="{A35A389B-D238-4C75-AEA7-DE3872AFB833}" presName="spNode" presStyleCnt="0"/>
      <dgm:spPr/>
    </dgm:pt>
    <dgm:pt modelId="{6A734E5B-32E8-41AA-98D9-ECF20BC53FE5}" type="pres">
      <dgm:prSet presAssocID="{86B65C22-B432-4323-B9AD-4D8BCFB0958D}" presName="sibTrans" presStyleLbl="sibTrans1D1" presStyleIdx="0" presStyleCnt="4"/>
      <dgm:spPr/>
    </dgm:pt>
    <dgm:pt modelId="{5257B693-87B4-4F1E-8D7A-FBF0ECCE1879}" type="pres">
      <dgm:prSet presAssocID="{B3A85F72-6321-444F-A374-2A7297E0D0B9}" presName="node" presStyleLbl="node1" presStyleIdx="1" presStyleCnt="4">
        <dgm:presLayoutVars>
          <dgm:bulletEnabled val="1"/>
        </dgm:presLayoutVars>
      </dgm:prSet>
      <dgm:spPr/>
    </dgm:pt>
    <dgm:pt modelId="{96C6D43D-99DE-4A3B-B826-A56BC4B19EB2}" type="pres">
      <dgm:prSet presAssocID="{B3A85F72-6321-444F-A374-2A7297E0D0B9}" presName="spNode" presStyleCnt="0"/>
      <dgm:spPr/>
    </dgm:pt>
    <dgm:pt modelId="{E95D630C-72B0-4D23-B041-EE7F480B45DC}" type="pres">
      <dgm:prSet presAssocID="{3BC5AA05-38ED-42D3-8C23-406DF779AA8F}" presName="sibTrans" presStyleLbl="sibTrans1D1" presStyleIdx="1" presStyleCnt="4"/>
      <dgm:spPr/>
    </dgm:pt>
    <dgm:pt modelId="{D6CF0173-B083-46DA-88C6-AD0C8BF28A12}" type="pres">
      <dgm:prSet presAssocID="{1CA13057-71E9-449A-AD40-68403BF55EB5}" presName="node" presStyleLbl="node1" presStyleIdx="2" presStyleCnt="4">
        <dgm:presLayoutVars>
          <dgm:bulletEnabled val="1"/>
        </dgm:presLayoutVars>
      </dgm:prSet>
      <dgm:spPr/>
    </dgm:pt>
    <dgm:pt modelId="{77CD3010-0335-4D0B-AE7B-6E6FC2F10947}" type="pres">
      <dgm:prSet presAssocID="{1CA13057-71E9-449A-AD40-68403BF55EB5}" presName="spNode" presStyleCnt="0"/>
      <dgm:spPr/>
    </dgm:pt>
    <dgm:pt modelId="{523B836A-E526-4AA7-AADE-74901B30A499}" type="pres">
      <dgm:prSet presAssocID="{8D31D103-A1DC-4429-BDDF-55C9F7F48827}" presName="sibTrans" presStyleLbl="sibTrans1D1" presStyleIdx="2" presStyleCnt="4"/>
      <dgm:spPr/>
    </dgm:pt>
    <dgm:pt modelId="{0E0E10B5-55FD-437C-9563-F744D2E7301C}" type="pres">
      <dgm:prSet presAssocID="{EECBDA05-36B7-48C1-8C32-380500E1D0A8}" presName="node" presStyleLbl="node1" presStyleIdx="3" presStyleCnt="4">
        <dgm:presLayoutVars>
          <dgm:bulletEnabled val="1"/>
        </dgm:presLayoutVars>
      </dgm:prSet>
      <dgm:spPr/>
    </dgm:pt>
    <dgm:pt modelId="{1D350890-A587-4CB5-AACD-C123D17A84B6}" type="pres">
      <dgm:prSet presAssocID="{EECBDA05-36B7-48C1-8C32-380500E1D0A8}" presName="spNode" presStyleCnt="0"/>
      <dgm:spPr/>
    </dgm:pt>
    <dgm:pt modelId="{BBE0513E-5FAE-46EE-9B24-71642A4FA985}" type="pres">
      <dgm:prSet presAssocID="{0E283526-9432-4443-AA6F-27C07B3ECF4A}" presName="sibTrans" presStyleLbl="sibTrans1D1" presStyleIdx="3" presStyleCnt="4"/>
      <dgm:spPr/>
    </dgm:pt>
  </dgm:ptLst>
  <dgm:cxnLst>
    <dgm:cxn modelId="{EB1A5D16-B2C6-4F66-97C6-0594B070D9F2}" type="presOf" srcId="{3BC5AA05-38ED-42D3-8C23-406DF779AA8F}" destId="{E95D630C-72B0-4D23-B041-EE7F480B45DC}" srcOrd="0" destOrd="0" presId="urn:microsoft.com/office/officeart/2005/8/layout/cycle5"/>
    <dgm:cxn modelId="{626BED22-DB82-444E-935F-69FF5DA9EF9F}" srcId="{057446A1-D42F-4ABA-B644-4698C0F7FC3E}" destId="{1CA13057-71E9-449A-AD40-68403BF55EB5}" srcOrd="2" destOrd="0" parTransId="{714A8574-957D-4000-B46B-1B7E61816F10}" sibTransId="{8D31D103-A1DC-4429-BDDF-55C9F7F48827}"/>
    <dgm:cxn modelId="{35E08261-CBA0-4580-8611-ADBF37469828}" srcId="{057446A1-D42F-4ABA-B644-4698C0F7FC3E}" destId="{A35A389B-D238-4C75-AEA7-DE3872AFB833}" srcOrd="0" destOrd="0" parTransId="{ED6B9E61-3BD6-4EAC-9EA8-B850CF409511}" sibTransId="{86B65C22-B432-4323-B9AD-4D8BCFB0958D}"/>
    <dgm:cxn modelId="{1C50C061-E175-4911-8437-39050060FEC7}" type="presOf" srcId="{1CA13057-71E9-449A-AD40-68403BF55EB5}" destId="{D6CF0173-B083-46DA-88C6-AD0C8BF28A12}" srcOrd="0" destOrd="0" presId="urn:microsoft.com/office/officeart/2005/8/layout/cycle5"/>
    <dgm:cxn modelId="{4CC6954C-4F41-4FFF-86E7-E7700D55BE83}" type="presOf" srcId="{A35A389B-D238-4C75-AEA7-DE3872AFB833}" destId="{591FEE42-3CA7-4DD3-8CA8-0FE6080C2F06}" srcOrd="0" destOrd="0" presId="urn:microsoft.com/office/officeart/2005/8/layout/cycle5"/>
    <dgm:cxn modelId="{6B4E0E86-5746-40A0-B926-D0A13F530355}" type="presOf" srcId="{0E283526-9432-4443-AA6F-27C07B3ECF4A}" destId="{BBE0513E-5FAE-46EE-9B24-71642A4FA985}" srcOrd="0" destOrd="0" presId="urn:microsoft.com/office/officeart/2005/8/layout/cycle5"/>
    <dgm:cxn modelId="{3D87299B-2679-469B-9860-997BE4C8A0B3}" type="presOf" srcId="{8D31D103-A1DC-4429-BDDF-55C9F7F48827}" destId="{523B836A-E526-4AA7-AADE-74901B30A499}" srcOrd="0" destOrd="0" presId="urn:microsoft.com/office/officeart/2005/8/layout/cycle5"/>
    <dgm:cxn modelId="{D5E517B6-666A-4B78-AD58-1F6F86891FD2}" srcId="{057446A1-D42F-4ABA-B644-4698C0F7FC3E}" destId="{EECBDA05-36B7-48C1-8C32-380500E1D0A8}" srcOrd="3" destOrd="0" parTransId="{FD14994D-4BBE-4831-9789-4AC5B341C333}" sibTransId="{0E283526-9432-4443-AA6F-27C07B3ECF4A}"/>
    <dgm:cxn modelId="{88093EC1-EFD0-46DB-BFAD-EC0E1A3C5C44}" srcId="{057446A1-D42F-4ABA-B644-4698C0F7FC3E}" destId="{B3A85F72-6321-444F-A374-2A7297E0D0B9}" srcOrd="1" destOrd="0" parTransId="{480BA9B8-5062-4211-979E-3DDEE4BF530A}" sibTransId="{3BC5AA05-38ED-42D3-8C23-406DF779AA8F}"/>
    <dgm:cxn modelId="{0F95CFC9-4E82-43B6-91BB-8DA6B9A207E6}" type="presOf" srcId="{B3A85F72-6321-444F-A374-2A7297E0D0B9}" destId="{5257B693-87B4-4F1E-8D7A-FBF0ECCE1879}" srcOrd="0" destOrd="0" presId="urn:microsoft.com/office/officeart/2005/8/layout/cycle5"/>
    <dgm:cxn modelId="{E8F5E2E4-DCA7-4795-91AD-A89373AC3035}" type="presOf" srcId="{057446A1-D42F-4ABA-B644-4698C0F7FC3E}" destId="{376D7970-7B77-41D2-BECF-DB25E859F14C}" srcOrd="0" destOrd="0" presId="urn:microsoft.com/office/officeart/2005/8/layout/cycle5"/>
    <dgm:cxn modelId="{DAA642FA-B865-44B9-8DF7-AB933173A073}" type="presOf" srcId="{86B65C22-B432-4323-B9AD-4D8BCFB0958D}" destId="{6A734E5B-32E8-41AA-98D9-ECF20BC53FE5}" srcOrd="0" destOrd="0" presId="urn:microsoft.com/office/officeart/2005/8/layout/cycle5"/>
    <dgm:cxn modelId="{7A7F85FE-642E-457B-BE2B-CCC2977069EF}" type="presOf" srcId="{EECBDA05-36B7-48C1-8C32-380500E1D0A8}" destId="{0E0E10B5-55FD-437C-9563-F744D2E7301C}" srcOrd="0" destOrd="0" presId="urn:microsoft.com/office/officeart/2005/8/layout/cycle5"/>
    <dgm:cxn modelId="{F58DCBD1-2DA3-4BE2-A45E-90561467A730}" type="presParOf" srcId="{376D7970-7B77-41D2-BECF-DB25E859F14C}" destId="{591FEE42-3CA7-4DD3-8CA8-0FE6080C2F06}" srcOrd="0" destOrd="0" presId="urn:microsoft.com/office/officeart/2005/8/layout/cycle5"/>
    <dgm:cxn modelId="{3DCD3575-C545-4BEA-AA2F-CD6316440443}" type="presParOf" srcId="{376D7970-7B77-41D2-BECF-DB25E859F14C}" destId="{151B22F0-51F9-4B18-B0A3-7FF97487CC28}" srcOrd="1" destOrd="0" presId="urn:microsoft.com/office/officeart/2005/8/layout/cycle5"/>
    <dgm:cxn modelId="{51FF4371-A724-4A0B-8107-AC9D753E2CD0}" type="presParOf" srcId="{376D7970-7B77-41D2-BECF-DB25E859F14C}" destId="{6A734E5B-32E8-41AA-98D9-ECF20BC53FE5}" srcOrd="2" destOrd="0" presId="urn:microsoft.com/office/officeart/2005/8/layout/cycle5"/>
    <dgm:cxn modelId="{9695D783-7524-40D7-8D97-F936689FA692}" type="presParOf" srcId="{376D7970-7B77-41D2-BECF-DB25E859F14C}" destId="{5257B693-87B4-4F1E-8D7A-FBF0ECCE1879}" srcOrd="3" destOrd="0" presId="urn:microsoft.com/office/officeart/2005/8/layout/cycle5"/>
    <dgm:cxn modelId="{9F1D0CD6-4CFD-4BC5-A6B5-0109D0BFFB8D}" type="presParOf" srcId="{376D7970-7B77-41D2-BECF-DB25E859F14C}" destId="{96C6D43D-99DE-4A3B-B826-A56BC4B19EB2}" srcOrd="4" destOrd="0" presId="urn:microsoft.com/office/officeart/2005/8/layout/cycle5"/>
    <dgm:cxn modelId="{E5EB7A02-A269-4872-9F99-DF3A77F927DA}" type="presParOf" srcId="{376D7970-7B77-41D2-BECF-DB25E859F14C}" destId="{E95D630C-72B0-4D23-B041-EE7F480B45DC}" srcOrd="5" destOrd="0" presId="urn:microsoft.com/office/officeart/2005/8/layout/cycle5"/>
    <dgm:cxn modelId="{8AD4603D-35BF-4129-B90D-8D856CD3CC71}" type="presParOf" srcId="{376D7970-7B77-41D2-BECF-DB25E859F14C}" destId="{D6CF0173-B083-46DA-88C6-AD0C8BF28A12}" srcOrd="6" destOrd="0" presId="urn:microsoft.com/office/officeart/2005/8/layout/cycle5"/>
    <dgm:cxn modelId="{A4A27EA4-D319-4E30-9450-33CD2AAB292D}" type="presParOf" srcId="{376D7970-7B77-41D2-BECF-DB25E859F14C}" destId="{77CD3010-0335-4D0B-AE7B-6E6FC2F10947}" srcOrd="7" destOrd="0" presId="urn:microsoft.com/office/officeart/2005/8/layout/cycle5"/>
    <dgm:cxn modelId="{6D602FBE-5E88-477E-86E8-9F709FFF3A2C}" type="presParOf" srcId="{376D7970-7B77-41D2-BECF-DB25E859F14C}" destId="{523B836A-E526-4AA7-AADE-74901B30A499}" srcOrd="8" destOrd="0" presId="urn:microsoft.com/office/officeart/2005/8/layout/cycle5"/>
    <dgm:cxn modelId="{E4802727-0830-4904-8367-0E3DDED2FD52}" type="presParOf" srcId="{376D7970-7B77-41D2-BECF-DB25E859F14C}" destId="{0E0E10B5-55FD-437C-9563-F744D2E7301C}" srcOrd="9" destOrd="0" presId="urn:microsoft.com/office/officeart/2005/8/layout/cycle5"/>
    <dgm:cxn modelId="{7651F4D5-B684-4AE7-9B74-3F4E589F7197}" type="presParOf" srcId="{376D7970-7B77-41D2-BECF-DB25E859F14C}" destId="{1D350890-A587-4CB5-AACD-C123D17A84B6}" srcOrd="10" destOrd="0" presId="urn:microsoft.com/office/officeart/2005/8/layout/cycle5"/>
    <dgm:cxn modelId="{B951D863-C723-4875-9C7A-587930A137F9}" type="presParOf" srcId="{376D7970-7B77-41D2-BECF-DB25E859F14C}" destId="{BBE0513E-5FAE-46EE-9B24-71642A4FA985}" srcOrd="11" destOrd="0" presId="urn:microsoft.com/office/officeart/2005/8/layout/cycle5"/>
  </dgm:cxnLst>
  <dgm:bg/>
  <dgm:whole>
    <a:ln w="28575">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0BCEF9-7179-47AD-9437-86CEDF3F4B9C}">
      <dsp:nvSpPr>
        <dsp:cNvPr id="0" name=""/>
        <dsp:cNvSpPr/>
      </dsp:nvSpPr>
      <dsp:spPr>
        <a:xfrm>
          <a:off x="3040380" y="2123"/>
          <a:ext cx="1561705" cy="1041136"/>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Calibri Light" panose="020F0302020204030204"/>
            </a:rPr>
            <a:t>David Sever,</a:t>
          </a:r>
          <a:br>
            <a:rPr lang="en-US" sz="1300" kern="1200">
              <a:latin typeface="Calibri Light" panose="020F0302020204030204"/>
            </a:rPr>
          </a:br>
          <a:r>
            <a:rPr lang="en-US" sz="1300" kern="1200">
              <a:latin typeface="Calibri Light" panose="020F0302020204030204"/>
            </a:rPr>
            <a:t>Senior Director of Finance</a:t>
          </a:r>
          <a:endParaRPr lang="en-US" sz="1300" kern="1200"/>
        </a:p>
      </dsp:txBody>
      <dsp:txXfrm>
        <a:off x="3070874" y="32617"/>
        <a:ext cx="1500717" cy="980148"/>
      </dsp:txXfrm>
    </dsp:sp>
    <dsp:sp modelId="{D1D578EC-4786-4D99-AC27-EC6663BB046A}">
      <dsp:nvSpPr>
        <dsp:cNvPr id="0" name=""/>
        <dsp:cNvSpPr/>
      </dsp:nvSpPr>
      <dsp:spPr>
        <a:xfrm>
          <a:off x="1791016" y="1043260"/>
          <a:ext cx="2030216" cy="416454"/>
        </a:xfrm>
        <a:custGeom>
          <a:avLst/>
          <a:gdLst/>
          <a:ahLst/>
          <a:cxnLst/>
          <a:rect l="0" t="0" r="0" b="0"/>
          <a:pathLst>
            <a:path>
              <a:moveTo>
                <a:pt x="2030216" y="0"/>
              </a:moveTo>
              <a:lnTo>
                <a:pt x="2030216" y="208227"/>
              </a:lnTo>
              <a:lnTo>
                <a:pt x="0" y="208227"/>
              </a:lnTo>
              <a:lnTo>
                <a:pt x="0" y="416454"/>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65F639-B12E-4964-AD37-AA30F8913B69}">
      <dsp:nvSpPr>
        <dsp:cNvPr id="0" name=""/>
        <dsp:cNvSpPr/>
      </dsp:nvSpPr>
      <dsp:spPr>
        <a:xfrm>
          <a:off x="1010163" y="1459715"/>
          <a:ext cx="1561705" cy="1041136"/>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Calibri Light" panose="020F0302020204030204"/>
            </a:rPr>
            <a:t>Melissa Allen,</a:t>
          </a:r>
          <a:br>
            <a:rPr lang="en-US" sz="1300" kern="1200">
              <a:latin typeface="Calibri Light" panose="020F0302020204030204"/>
            </a:rPr>
          </a:br>
          <a:r>
            <a:rPr lang="en-US" sz="1300" kern="1200">
              <a:latin typeface="Calibri Light" panose="020F0302020204030204"/>
            </a:rPr>
            <a:t>Staff Accountant</a:t>
          </a:r>
          <a:endParaRPr lang="en-US" sz="1300" kern="1200"/>
        </a:p>
      </dsp:txBody>
      <dsp:txXfrm>
        <a:off x="1040657" y="1490209"/>
        <a:ext cx="1500717" cy="980148"/>
      </dsp:txXfrm>
    </dsp:sp>
    <dsp:sp modelId="{83D0A783-745D-4B95-B65D-92A460CE72A0}">
      <dsp:nvSpPr>
        <dsp:cNvPr id="0" name=""/>
        <dsp:cNvSpPr/>
      </dsp:nvSpPr>
      <dsp:spPr>
        <a:xfrm>
          <a:off x="3775513" y="1043260"/>
          <a:ext cx="91440" cy="416454"/>
        </a:xfrm>
        <a:custGeom>
          <a:avLst/>
          <a:gdLst/>
          <a:ahLst/>
          <a:cxnLst/>
          <a:rect l="0" t="0" r="0" b="0"/>
          <a:pathLst>
            <a:path>
              <a:moveTo>
                <a:pt x="45720" y="0"/>
              </a:moveTo>
              <a:lnTo>
                <a:pt x="45720" y="416454"/>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FF10DD-6CA6-485D-A07F-FF8474DBCA6E}">
      <dsp:nvSpPr>
        <dsp:cNvPr id="0" name=""/>
        <dsp:cNvSpPr/>
      </dsp:nvSpPr>
      <dsp:spPr>
        <a:xfrm>
          <a:off x="3040380" y="1459715"/>
          <a:ext cx="1561705" cy="1041136"/>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Calibri Light" panose="020F0302020204030204"/>
            </a:rPr>
            <a:t>Marcie </a:t>
          </a:r>
          <a:r>
            <a:rPr lang="en-US" sz="1300" kern="1200" err="1">
              <a:latin typeface="Calibri Light" panose="020F0302020204030204"/>
            </a:rPr>
            <a:t>Robidart</a:t>
          </a:r>
          <a:r>
            <a:rPr lang="en-US" sz="1300" kern="1200">
              <a:latin typeface="Calibri Light" panose="020F0302020204030204"/>
            </a:rPr>
            <a:t>,</a:t>
          </a:r>
          <a:br>
            <a:rPr lang="en-US" sz="1300" kern="1200">
              <a:latin typeface="Calibri Light" panose="020F0302020204030204"/>
            </a:rPr>
          </a:br>
          <a:r>
            <a:rPr lang="en-US" sz="1300" kern="1200">
              <a:latin typeface="Calibri Light" panose="020F0302020204030204"/>
            </a:rPr>
            <a:t>Director of Grants Fiscal &amp; Accounting</a:t>
          </a:r>
          <a:endParaRPr lang="en-US" sz="1300" kern="1200"/>
        </a:p>
      </dsp:txBody>
      <dsp:txXfrm>
        <a:off x="3070874" y="1490209"/>
        <a:ext cx="1500717" cy="980148"/>
      </dsp:txXfrm>
    </dsp:sp>
    <dsp:sp modelId="{345E8993-FAF1-447D-B8E5-B6A5FE5AB9F4}">
      <dsp:nvSpPr>
        <dsp:cNvPr id="0" name=""/>
        <dsp:cNvSpPr/>
      </dsp:nvSpPr>
      <dsp:spPr>
        <a:xfrm>
          <a:off x="1791016" y="2500851"/>
          <a:ext cx="2030216" cy="416454"/>
        </a:xfrm>
        <a:custGeom>
          <a:avLst/>
          <a:gdLst/>
          <a:ahLst/>
          <a:cxnLst/>
          <a:rect l="0" t="0" r="0" b="0"/>
          <a:pathLst>
            <a:path>
              <a:moveTo>
                <a:pt x="2030216" y="0"/>
              </a:moveTo>
              <a:lnTo>
                <a:pt x="2030216" y="208227"/>
              </a:lnTo>
              <a:lnTo>
                <a:pt x="0" y="208227"/>
              </a:lnTo>
              <a:lnTo>
                <a:pt x="0" y="416454"/>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063918-D8EA-4088-BE43-246DCD06F015}">
      <dsp:nvSpPr>
        <dsp:cNvPr id="0" name=""/>
        <dsp:cNvSpPr/>
      </dsp:nvSpPr>
      <dsp:spPr>
        <a:xfrm>
          <a:off x="1010163" y="2917306"/>
          <a:ext cx="1561705" cy="1041136"/>
        </a:xfrm>
        <a:prstGeom prst="roundRect">
          <a:avLst>
            <a:gd name="adj" fmla="val 10000"/>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Calibri Light" panose="020F0302020204030204"/>
            </a:rPr>
            <a:t>Emma Post,</a:t>
          </a:r>
          <a:br>
            <a:rPr lang="en-US" sz="1300" kern="1200">
              <a:latin typeface="Calibri Light" panose="020F0302020204030204"/>
            </a:rPr>
          </a:br>
          <a:r>
            <a:rPr lang="en-US" sz="1300" kern="1200">
              <a:latin typeface="Calibri Light" panose="020F0302020204030204"/>
            </a:rPr>
            <a:t>Grant &amp; Procurement </a:t>
          </a:r>
          <a:r>
            <a:rPr lang="en-US" sz="1300" b="0" kern="1200">
              <a:latin typeface="Calibri Light" panose="020F0302020204030204"/>
            </a:rPr>
            <a:t>Manager</a:t>
          </a:r>
        </a:p>
      </dsp:txBody>
      <dsp:txXfrm>
        <a:off x="1040657" y="2947800"/>
        <a:ext cx="1500717" cy="980148"/>
      </dsp:txXfrm>
    </dsp:sp>
    <dsp:sp modelId="{DE973D31-8320-4AA8-954F-C11DCD727EFF}">
      <dsp:nvSpPr>
        <dsp:cNvPr id="0" name=""/>
        <dsp:cNvSpPr/>
      </dsp:nvSpPr>
      <dsp:spPr>
        <a:xfrm>
          <a:off x="3775513" y="2500851"/>
          <a:ext cx="91440" cy="416454"/>
        </a:xfrm>
        <a:custGeom>
          <a:avLst/>
          <a:gdLst/>
          <a:ahLst/>
          <a:cxnLst/>
          <a:rect l="0" t="0" r="0" b="0"/>
          <a:pathLst>
            <a:path>
              <a:moveTo>
                <a:pt x="45720" y="0"/>
              </a:moveTo>
              <a:lnTo>
                <a:pt x="45720" y="416454"/>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547D559-75CB-4819-8C91-C584F8615268}">
      <dsp:nvSpPr>
        <dsp:cNvPr id="0" name=""/>
        <dsp:cNvSpPr/>
      </dsp:nvSpPr>
      <dsp:spPr>
        <a:xfrm>
          <a:off x="3040380" y="2917306"/>
          <a:ext cx="1561705" cy="1041136"/>
        </a:xfrm>
        <a:prstGeom prst="roundRect">
          <a:avLst>
            <a:gd name="adj" fmla="val 10000"/>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Calibri Light" panose="020F0302020204030204"/>
            </a:rPr>
            <a:t>Shawn Wilkens,</a:t>
          </a:r>
          <a:br>
            <a:rPr lang="en-US" sz="1300" kern="1200">
              <a:latin typeface="Calibri Light" panose="020F0302020204030204"/>
            </a:rPr>
          </a:br>
          <a:r>
            <a:rPr lang="en-US" sz="1300" kern="1200">
              <a:latin typeface="Calibri Light" panose="020F0302020204030204"/>
            </a:rPr>
            <a:t>Grant &amp; Accounting Technician</a:t>
          </a:r>
        </a:p>
      </dsp:txBody>
      <dsp:txXfrm>
        <a:off x="3070874" y="2947800"/>
        <a:ext cx="1500717" cy="980148"/>
      </dsp:txXfrm>
    </dsp:sp>
    <dsp:sp modelId="{A0AABC66-B6DD-4B74-8970-9467BC425E13}">
      <dsp:nvSpPr>
        <dsp:cNvPr id="0" name=""/>
        <dsp:cNvSpPr/>
      </dsp:nvSpPr>
      <dsp:spPr>
        <a:xfrm>
          <a:off x="3821233" y="2500851"/>
          <a:ext cx="2030216" cy="416454"/>
        </a:xfrm>
        <a:custGeom>
          <a:avLst/>
          <a:gdLst/>
          <a:ahLst/>
          <a:cxnLst/>
          <a:rect l="0" t="0" r="0" b="0"/>
          <a:pathLst>
            <a:path>
              <a:moveTo>
                <a:pt x="0" y="0"/>
              </a:moveTo>
              <a:lnTo>
                <a:pt x="0" y="208227"/>
              </a:lnTo>
              <a:lnTo>
                <a:pt x="2030216" y="208227"/>
              </a:lnTo>
              <a:lnTo>
                <a:pt x="2030216" y="416454"/>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9A1A785-5DF2-475A-9B23-6D8977BFA556}">
      <dsp:nvSpPr>
        <dsp:cNvPr id="0" name=""/>
        <dsp:cNvSpPr/>
      </dsp:nvSpPr>
      <dsp:spPr>
        <a:xfrm>
          <a:off x="5070597" y="2917306"/>
          <a:ext cx="1561705" cy="1041136"/>
        </a:xfrm>
        <a:prstGeom prst="roundRect">
          <a:avLst>
            <a:gd name="adj" fmla="val 10000"/>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Calibri Light" panose="020F0302020204030204"/>
            </a:rPr>
            <a:t>Magaly Mar-Sotero,</a:t>
          </a:r>
          <a:br>
            <a:rPr lang="en-US" sz="1300" kern="1200">
              <a:latin typeface="Calibri Light" panose="020F0302020204030204"/>
            </a:rPr>
          </a:br>
          <a:r>
            <a:rPr lang="en-US" sz="1300" kern="1200">
              <a:latin typeface="Calibri Light" panose="020F0302020204030204"/>
            </a:rPr>
            <a:t>Grant and Accounting Technician</a:t>
          </a:r>
        </a:p>
      </dsp:txBody>
      <dsp:txXfrm>
        <a:off x="5101091" y="2947800"/>
        <a:ext cx="1500717" cy="980148"/>
      </dsp:txXfrm>
    </dsp:sp>
    <dsp:sp modelId="{725D82B7-B82A-4558-BC3D-21D1E834D430}">
      <dsp:nvSpPr>
        <dsp:cNvPr id="0" name=""/>
        <dsp:cNvSpPr/>
      </dsp:nvSpPr>
      <dsp:spPr>
        <a:xfrm>
          <a:off x="3821233" y="1043260"/>
          <a:ext cx="2030216" cy="416454"/>
        </a:xfrm>
        <a:custGeom>
          <a:avLst/>
          <a:gdLst/>
          <a:ahLst/>
          <a:cxnLst/>
          <a:rect l="0" t="0" r="0" b="0"/>
          <a:pathLst>
            <a:path>
              <a:moveTo>
                <a:pt x="0" y="0"/>
              </a:moveTo>
              <a:lnTo>
                <a:pt x="0" y="208227"/>
              </a:lnTo>
              <a:lnTo>
                <a:pt x="2030216" y="208227"/>
              </a:lnTo>
              <a:lnTo>
                <a:pt x="2030216" y="416454"/>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AF8F6D2-206F-4874-9104-AF26BEFD17E5}">
      <dsp:nvSpPr>
        <dsp:cNvPr id="0" name=""/>
        <dsp:cNvSpPr/>
      </dsp:nvSpPr>
      <dsp:spPr>
        <a:xfrm>
          <a:off x="5070597" y="1459715"/>
          <a:ext cx="1561705" cy="1041136"/>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kern="1200">
              <a:latin typeface="Calibri Light" panose="020F0302020204030204"/>
            </a:rPr>
            <a:t>Art Ford </a:t>
          </a:r>
          <a:br>
            <a:rPr lang="en-US" sz="1300" kern="1200">
              <a:latin typeface="Calibri Light" panose="020F0302020204030204"/>
            </a:rPr>
          </a:br>
          <a:r>
            <a:rPr lang="en-US" sz="1300" kern="1200">
              <a:latin typeface="Calibri Light" panose="020F0302020204030204"/>
            </a:rPr>
            <a:t>School Finance Manager</a:t>
          </a:r>
          <a:endParaRPr lang="en-US" sz="1300" kern="1200"/>
        </a:p>
      </dsp:txBody>
      <dsp:txXfrm>
        <a:off x="5101091" y="1490209"/>
        <a:ext cx="1500717" cy="9801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47E9EE-2BFB-4E62-B9A5-410FF8085DA3}">
      <dsp:nvSpPr>
        <dsp:cNvPr id="0" name=""/>
        <dsp:cNvSpPr/>
      </dsp:nvSpPr>
      <dsp:spPr>
        <a:xfrm>
          <a:off x="1465385" y="761545"/>
          <a:ext cx="801928" cy="278355"/>
        </a:xfrm>
        <a:custGeom>
          <a:avLst/>
          <a:gdLst/>
          <a:ahLst/>
          <a:cxnLst/>
          <a:rect l="0" t="0" r="0" b="0"/>
          <a:pathLst>
            <a:path>
              <a:moveTo>
                <a:pt x="0" y="0"/>
              </a:moveTo>
              <a:lnTo>
                <a:pt x="0" y="139177"/>
              </a:lnTo>
              <a:lnTo>
                <a:pt x="801928" y="139177"/>
              </a:lnTo>
              <a:lnTo>
                <a:pt x="801928" y="27835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52C80E0-FB64-40B2-8E96-53EAC855E6C2}">
      <dsp:nvSpPr>
        <dsp:cNvPr id="0" name=""/>
        <dsp:cNvSpPr/>
      </dsp:nvSpPr>
      <dsp:spPr>
        <a:xfrm>
          <a:off x="663456" y="761545"/>
          <a:ext cx="801928" cy="278355"/>
        </a:xfrm>
        <a:custGeom>
          <a:avLst/>
          <a:gdLst/>
          <a:ahLst/>
          <a:cxnLst/>
          <a:rect l="0" t="0" r="0" b="0"/>
          <a:pathLst>
            <a:path>
              <a:moveTo>
                <a:pt x="801928" y="0"/>
              </a:moveTo>
              <a:lnTo>
                <a:pt x="801928" y="139177"/>
              </a:lnTo>
              <a:lnTo>
                <a:pt x="0" y="139177"/>
              </a:lnTo>
              <a:lnTo>
                <a:pt x="0" y="27835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9611FB0-D636-4AB6-B030-4F3483B4F144}">
      <dsp:nvSpPr>
        <dsp:cNvPr id="0" name=""/>
        <dsp:cNvSpPr/>
      </dsp:nvSpPr>
      <dsp:spPr>
        <a:xfrm>
          <a:off x="802634" y="98795"/>
          <a:ext cx="1325500" cy="662750"/>
        </a:xfrm>
        <a:prstGeom prst="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US" sz="1500" kern="1200">
              <a:latin typeface="Calibri Light" panose="020F0302020204030204"/>
            </a:rPr>
            <a:t>Ilene Agustin,</a:t>
          </a:r>
          <a:br>
            <a:rPr lang="en-US" sz="1500" kern="1200">
              <a:latin typeface="Calibri Light" panose="020F0302020204030204"/>
            </a:rPr>
          </a:br>
          <a:r>
            <a:rPr lang="en-US" sz="1500" kern="1200">
              <a:latin typeface="Calibri Light" panose="020F0302020204030204"/>
            </a:rPr>
            <a:t>Director of School Nutrition</a:t>
          </a:r>
          <a:endParaRPr lang="en-US" sz="1500" kern="1200"/>
        </a:p>
      </dsp:txBody>
      <dsp:txXfrm>
        <a:off x="802634" y="98795"/>
        <a:ext cx="1325500" cy="662750"/>
      </dsp:txXfrm>
    </dsp:sp>
    <dsp:sp modelId="{4840E001-D6D0-4E61-8409-A18EEE24C070}">
      <dsp:nvSpPr>
        <dsp:cNvPr id="0" name=""/>
        <dsp:cNvSpPr/>
      </dsp:nvSpPr>
      <dsp:spPr>
        <a:xfrm>
          <a:off x="706" y="1039901"/>
          <a:ext cx="1325500" cy="662750"/>
        </a:xfrm>
        <a:prstGeom prst="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US" sz="1500" kern="1200">
              <a:latin typeface="Calibri Light" panose="020F0302020204030204"/>
            </a:rPr>
            <a:t>Maggie Necaise,</a:t>
          </a:r>
          <a:br>
            <a:rPr lang="en-US" sz="1500" kern="1200">
              <a:latin typeface="Calibri Light" panose="020F0302020204030204"/>
            </a:rPr>
          </a:br>
          <a:r>
            <a:rPr lang="en-US" sz="1500" kern="1200">
              <a:latin typeface="Calibri Light" panose="020F0302020204030204"/>
            </a:rPr>
            <a:t>School Nutrition Specialist</a:t>
          </a:r>
          <a:endParaRPr lang="en-US" sz="1500" kern="1200"/>
        </a:p>
      </dsp:txBody>
      <dsp:txXfrm>
        <a:off x="706" y="1039901"/>
        <a:ext cx="1325500" cy="662750"/>
      </dsp:txXfrm>
    </dsp:sp>
    <dsp:sp modelId="{37F757C9-5D22-48B1-82A2-9B7FAA8D8DA2}">
      <dsp:nvSpPr>
        <dsp:cNvPr id="0" name=""/>
        <dsp:cNvSpPr/>
      </dsp:nvSpPr>
      <dsp:spPr>
        <a:xfrm>
          <a:off x="1604562" y="1039901"/>
          <a:ext cx="1325500" cy="662750"/>
        </a:xfrm>
        <a:prstGeom prst="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rtl="0">
            <a:lnSpc>
              <a:spcPct val="90000"/>
            </a:lnSpc>
            <a:spcBef>
              <a:spcPct val="0"/>
            </a:spcBef>
            <a:spcAft>
              <a:spcPct val="35000"/>
            </a:spcAft>
            <a:buNone/>
          </a:pPr>
          <a:r>
            <a:rPr lang="en-US" sz="1500" kern="1200">
              <a:latin typeface="Calibri Light" panose="020F0302020204030204"/>
            </a:rPr>
            <a:t>Maggie Smart,</a:t>
          </a:r>
          <a:br>
            <a:rPr lang="en-US" sz="1500" kern="1200"/>
          </a:br>
          <a:r>
            <a:rPr lang="en-US" sz="1500" kern="1200">
              <a:latin typeface="Calibri Light" panose="020F0302020204030204"/>
            </a:rPr>
            <a:t>School Nutrition Specialist</a:t>
          </a:r>
          <a:endParaRPr lang="en-US" sz="1500" kern="1200"/>
        </a:p>
      </dsp:txBody>
      <dsp:txXfrm>
        <a:off x="1604562" y="1039901"/>
        <a:ext cx="1325500" cy="6627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1FEE42-3CA7-4DD3-8CA8-0FE6080C2F06}">
      <dsp:nvSpPr>
        <dsp:cNvPr id="0" name=""/>
        <dsp:cNvSpPr/>
      </dsp:nvSpPr>
      <dsp:spPr>
        <a:xfrm>
          <a:off x="1442632" y="379491"/>
          <a:ext cx="1341503" cy="871977"/>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July/August</a:t>
          </a:r>
        </a:p>
        <a:p>
          <a:pPr marL="0" lvl="0" indent="0" algn="ctr" defTabSz="488950">
            <a:lnSpc>
              <a:spcPct val="90000"/>
            </a:lnSpc>
            <a:spcBef>
              <a:spcPct val="0"/>
            </a:spcBef>
            <a:spcAft>
              <a:spcPct val="35000"/>
            </a:spcAft>
            <a:buNone/>
          </a:pPr>
          <a:r>
            <a:rPr lang="en-US" sz="1100" kern="1200"/>
            <a:t>CSI receives annual allocation from CDE</a:t>
          </a:r>
        </a:p>
      </dsp:txBody>
      <dsp:txXfrm>
        <a:off x="1485198" y="422057"/>
        <a:ext cx="1256371" cy="786845"/>
      </dsp:txXfrm>
    </dsp:sp>
    <dsp:sp modelId="{6A734E5B-32E8-41AA-98D9-ECF20BC53FE5}">
      <dsp:nvSpPr>
        <dsp:cNvPr id="0" name=""/>
        <dsp:cNvSpPr/>
      </dsp:nvSpPr>
      <dsp:spPr>
        <a:xfrm>
          <a:off x="661980" y="807579"/>
          <a:ext cx="2884005" cy="2884005"/>
        </a:xfrm>
        <a:custGeom>
          <a:avLst/>
          <a:gdLst/>
          <a:ahLst/>
          <a:cxnLst/>
          <a:rect l="0" t="0" r="0" b="0"/>
          <a:pathLst>
            <a:path>
              <a:moveTo>
                <a:pt x="2310079" y="290562"/>
              </a:moveTo>
              <a:arcTo wR="1442002" hR="1442002" stAng="18420771" swAng="1667945"/>
            </a:path>
          </a:pathLst>
        </a:custGeom>
        <a:noFill/>
        <a:ln w="6350" cap="flat" cmpd="sng" algn="ctr">
          <a:solidFill>
            <a:schemeClr val="dk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5257B693-87B4-4F1E-8D7A-FBF0ECCE1879}">
      <dsp:nvSpPr>
        <dsp:cNvPr id="0" name=""/>
        <dsp:cNvSpPr/>
      </dsp:nvSpPr>
      <dsp:spPr>
        <a:xfrm>
          <a:off x="2884634" y="1844421"/>
          <a:ext cx="1341503" cy="871977"/>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July/August</a:t>
          </a:r>
        </a:p>
        <a:p>
          <a:pPr marL="0" lvl="0" indent="0" algn="ctr" defTabSz="488950">
            <a:lnSpc>
              <a:spcPct val="90000"/>
            </a:lnSpc>
            <a:spcBef>
              <a:spcPct val="0"/>
            </a:spcBef>
            <a:spcAft>
              <a:spcPct val="35000"/>
            </a:spcAft>
            <a:buNone/>
          </a:pPr>
          <a:r>
            <a:rPr lang="en-US" sz="1100" kern="1200"/>
            <a:t>CSI releases initial allocation to schools</a:t>
          </a:r>
        </a:p>
      </dsp:txBody>
      <dsp:txXfrm>
        <a:off x="2927200" y="1886987"/>
        <a:ext cx="1256371" cy="786845"/>
      </dsp:txXfrm>
    </dsp:sp>
    <dsp:sp modelId="{E95D630C-72B0-4D23-B041-EE7F480B45DC}">
      <dsp:nvSpPr>
        <dsp:cNvPr id="0" name=""/>
        <dsp:cNvSpPr/>
      </dsp:nvSpPr>
      <dsp:spPr>
        <a:xfrm>
          <a:off x="671381" y="838407"/>
          <a:ext cx="2884005" cy="2884005"/>
        </a:xfrm>
        <a:custGeom>
          <a:avLst/>
          <a:gdLst/>
          <a:ahLst/>
          <a:cxnLst/>
          <a:rect l="0" t="0" r="0" b="0"/>
          <a:pathLst>
            <a:path>
              <a:moveTo>
                <a:pt x="2734623" y="2081144"/>
              </a:moveTo>
              <a:arcTo wR="1442002" hR="1442002" stAng="1578616" swAng="1635487"/>
            </a:path>
          </a:pathLst>
        </a:custGeom>
        <a:noFill/>
        <a:ln w="6350" cap="flat" cmpd="sng" algn="ctr">
          <a:solidFill>
            <a:schemeClr val="dk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D6CF0173-B083-46DA-88C6-AD0C8BF28A12}">
      <dsp:nvSpPr>
        <dsp:cNvPr id="0" name=""/>
        <dsp:cNvSpPr/>
      </dsp:nvSpPr>
      <dsp:spPr>
        <a:xfrm>
          <a:off x="1442632" y="3286424"/>
          <a:ext cx="1341503" cy="871977"/>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February</a:t>
          </a:r>
        </a:p>
        <a:p>
          <a:pPr marL="0" lvl="0" indent="0" algn="ctr" defTabSz="488950">
            <a:lnSpc>
              <a:spcPct val="90000"/>
            </a:lnSpc>
            <a:spcBef>
              <a:spcPct val="0"/>
            </a:spcBef>
            <a:spcAft>
              <a:spcPct val="35000"/>
            </a:spcAft>
            <a:buNone/>
          </a:pPr>
          <a:r>
            <a:rPr lang="en-US" sz="1100" kern="1200"/>
            <a:t>CSI releases mid-year allocation to schools</a:t>
          </a:r>
        </a:p>
      </dsp:txBody>
      <dsp:txXfrm>
        <a:off x="1485198" y="3328990"/>
        <a:ext cx="1256371" cy="786845"/>
      </dsp:txXfrm>
    </dsp:sp>
    <dsp:sp modelId="{523B836A-E526-4AA7-AADE-74901B30A499}">
      <dsp:nvSpPr>
        <dsp:cNvPr id="0" name=""/>
        <dsp:cNvSpPr/>
      </dsp:nvSpPr>
      <dsp:spPr>
        <a:xfrm>
          <a:off x="671381" y="838407"/>
          <a:ext cx="2884005" cy="2884005"/>
        </a:xfrm>
        <a:custGeom>
          <a:avLst/>
          <a:gdLst/>
          <a:ahLst/>
          <a:cxnLst/>
          <a:rect l="0" t="0" r="0" b="0"/>
          <a:pathLst>
            <a:path>
              <a:moveTo>
                <a:pt x="585650" y="2602189"/>
              </a:moveTo>
              <a:arcTo wR="1442002" hR="1442002" stAng="7585897" swAng="1635487"/>
            </a:path>
          </a:pathLst>
        </a:custGeom>
        <a:noFill/>
        <a:ln w="6350" cap="flat" cmpd="sng" algn="ctr">
          <a:solidFill>
            <a:schemeClr val="dk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0E0E10B5-55FD-437C-9563-F744D2E7301C}">
      <dsp:nvSpPr>
        <dsp:cNvPr id="0" name=""/>
        <dsp:cNvSpPr/>
      </dsp:nvSpPr>
      <dsp:spPr>
        <a:xfrm>
          <a:off x="629" y="1844421"/>
          <a:ext cx="1341503" cy="871977"/>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a:t>July</a:t>
          </a:r>
        </a:p>
        <a:p>
          <a:pPr marL="0" lvl="0" indent="0" algn="ctr" defTabSz="488950">
            <a:lnSpc>
              <a:spcPct val="90000"/>
            </a:lnSpc>
            <a:spcBef>
              <a:spcPct val="0"/>
            </a:spcBef>
            <a:spcAft>
              <a:spcPct val="35000"/>
            </a:spcAft>
            <a:buNone/>
          </a:pPr>
          <a:r>
            <a:rPr lang="en-US" sz="1100" kern="1200"/>
            <a:t>CSI releases year-end allocation to schools</a:t>
          </a:r>
        </a:p>
      </dsp:txBody>
      <dsp:txXfrm>
        <a:off x="43195" y="1886987"/>
        <a:ext cx="1256371" cy="786845"/>
      </dsp:txXfrm>
    </dsp:sp>
    <dsp:sp modelId="{BBE0513E-5FAE-46EE-9B24-71642A4FA985}">
      <dsp:nvSpPr>
        <dsp:cNvPr id="0" name=""/>
        <dsp:cNvSpPr/>
      </dsp:nvSpPr>
      <dsp:spPr>
        <a:xfrm>
          <a:off x="680782" y="807579"/>
          <a:ext cx="2884005" cy="2884005"/>
        </a:xfrm>
        <a:custGeom>
          <a:avLst/>
          <a:gdLst/>
          <a:ahLst/>
          <a:cxnLst/>
          <a:rect l="0" t="0" r="0" b="0"/>
          <a:pathLst>
            <a:path>
              <a:moveTo>
                <a:pt x="137111" y="828299"/>
              </a:moveTo>
              <a:arcTo wR="1442002" hR="1442002" stAng="12311284" swAng="1667945"/>
            </a:path>
          </a:pathLst>
        </a:custGeom>
        <a:noFill/>
        <a:ln w="6350" cap="flat" cmpd="sng" algn="ctr">
          <a:solidFill>
            <a:schemeClr val="dk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D902B5-B0F6-49D2-817A-DE13D321316F}"/>
              </a:ext>
            </a:extLst>
          </p:cNvPr>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a:extLst>
              <a:ext uri="{FF2B5EF4-FFF2-40B4-BE49-F238E27FC236}">
                <a16:creationId xmlns:a16="http://schemas.microsoft.com/office/drawing/2014/main" id="{5613008B-EDDC-47A6-9098-7D27B339315C}"/>
              </a:ext>
            </a:extLst>
          </p:cNvPr>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AE532E3-D17B-4397-96B1-27FF697FC2DF}" type="datetimeFigureOut">
              <a:rPr lang="en-US" smtClean="0"/>
              <a:t>9/29/2025</a:t>
            </a:fld>
            <a:endParaRPr lang="en-US"/>
          </a:p>
        </p:txBody>
      </p:sp>
      <p:sp>
        <p:nvSpPr>
          <p:cNvPr id="4" name="Slide Image Placeholder 3">
            <a:extLst>
              <a:ext uri="{FF2B5EF4-FFF2-40B4-BE49-F238E27FC236}">
                <a16:creationId xmlns:a16="http://schemas.microsoft.com/office/drawing/2014/main" id="{98B710E7-0709-4C1B-894C-2A7876FC0FD2}"/>
              </a:ext>
            </a:extLst>
          </p:cNvPr>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a:extLst>
              <a:ext uri="{FF2B5EF4-FFF2-40B4-BE49-F238E27FC236}">
                <a16:creationId xmlns:a16="http://schemas.microsoft.com/office/drawing/2014/main" id="{BE2EE9A4-B048-4B5D-B6FD-80D44C82F86C}"/>
              </a:ext>
            </a:extLst>
          </p:cNvPr>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81B38A4D-85B5-4967-B401-C48DAB598C7D}"/>
              </a:ext>
            </a:extLst>
          </p:cNvPr>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a:extLst>
              <a:ext uri="{FF2B5EF4-FFF2-40B4-BE49-F238E27FC236}">
                <a16:creationId xmlns:a16="http://schemas.microsoft.com/office/drawing/2014/main" id="{3FD82675-9AED-4216-BE25-093124CE3C07}"/>
              </a:ext>
            </a:extLst>
          </p:cNvPr>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6E9D5F07-974D-4ACE-945D-1B4518047B1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Welcome! Its busy day and thanks for being here to help with the move, learn about finance and some of our work. Today you'll hear from, Ilene Agustin our School Nutrition Manager, and Marcie Robidart our Grants Fiscal and </a:t>
            </a:r>
            <a:r>
              <a:rPr lang="en-US" dirty="0" err="1">
                <a:cs typeface="Calibri"/>
              </a:rPr>
              <a:t>Acct'ing</a:t>
            </a:r>
            <a:r>
              <a:rPr lang="en-US" dirty="0">
                <a:cs typeface="Calibri"/>
              </a:rPr>
              <a:t>  Manager and myself. Review Agenda</a:t>
            </a:r>
          </a:p>
        </p:txBody>
      </p:sp>
      <p:sp>
        <p:nvSpPr>
          <p:cNvPr id="4" name="Slide Number Placeholder 3"/>
          <p:cNvSpPr>
            <a:spLocks noGrp="1"/>
          </p:cNvSpPr>
          <p:nvPr>
            <p:ph type="sldNum" sz="quarter" idx="5"/>
          </p:nvPr>
        </p:nvSpPr>
        <p:spPr/>
        <p:txBody>
          <a:bodyPr/>
          <a:lstStyle/>
          <a:p>
            <a:fld id="{6E9D5F07-974D-4ACE-945D-1B4518047B1E}" type="slidenum">
              <a:rPr lang="en-US" smtClean="0"/>
              <a:t>2</a:t>
            </a:fld>
            <a:endParaRPr lang="en-US"/>
          </a:p>
        </p:txBody>
      </p:sp>
    </p:spTree>
    <p:extLst>
      <p:ext uri="{BB962C8B-B14F-4D97-AF65-F5344CB8AC3E}">
        <p14:creationId xmlns:p14="http://schemas.microsoft.com/office/powerpoint/2010/main" val="833659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9D5F07-974D-4ACE-945D-1B4518047B1E}" type="slidenum">
              <a:rPr lang="en-US" smtClean="0"/>
              <a:t>7</a:t>
            </a:fld>
            <a:endParaRPr lang="en-US"/>
          </a:p>
        </p:txBody>
      </p:sp>
    </p:spTree>
    <p:extLst>
      <p:ext uri="{BB962C8B-B14F-4D97-AF65-F5344CB8AC3E}">
        <p14:creationId xmlns:p14="http://schemas.microsoft.com/office/powerpoint/2010/main" val="2886933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9D5F07-974D-4ACE-945D-1B4518047B1E}" type="slidenum">
              <a:rPr lang="en-US" smtClean="0"/>
              <a:t>12</a:t>
            </a:fld>
            <a:endParaRPr lang="en-US"/>
          </a:p>
        </p:txBody>
      </p:sp>
    </p:spTree>
    <p:extLst>
      <p:ext uri="{BB962C8B-B14F-4D97-AF65-F5344CB8AC3E}">
        <p14:creationId xmlns:p14="http://schemas.microsoft.com/office/powerpoint/2010/main" val="1521409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FAF39-9B25-8E5E-9E8E-BF8AC7B69B1C}"/>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C63E2F0-20AA-FA2F-8CC7-D3051BE1B86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D3AD5332-A518-530B-2DDC-BD5E5E9F0128}"/>
              </a:ext>
            </a:extLst>
          </p:cNvPr>
          <p:cNvSpPr>
            <a:spLocks noGrp="1"/>
          </p:cNvSpPr>
          <p:nvPr>
            <p:ph type="dt" sz="half" idx="10"/>
          </p:nvPr>
        </p:nvSpPr>
        <p:spPr/>
        <p:txBody>
          <a:bodyPr/>
          <a:lstStyle/>
          <a:p>
            <a:fld id="{96DFF08F-DC6B-4601-B491-B0F83F6DD2DA}" type="datetimeFigureOut">
              <a:rPr lang="en-US" smtClean="0"/>
              <a:t>9/29/2025</a:t>
            </a:fld>
            <a:endParaRPr lang="en-US"/>
          </a:p>
        </p:txBody>
      </p:sp>
      <p:sp>
        <p:nvSpPr>
          <p:cNvPr id="5" name="Footer Placeholder 4">
            <a:extLst>
              <a:ext uri="{FF2B5EF4-FFF2-40B4-BE49-F238E27FC236}">
                <a16:creationId xmlns:a16="http://schemas.microsoft.com/office/drawing/2014/main" id="{7FEAD57A-BBA2-0EA9-D75F-A80D2E4AB2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C94C6-218C-3124-5CD2-2C82FE9FBD15}"/>
              </a:ext>
            </a:extLst>
          </p:cNvPr>
          <p:cNvSpPr>
            <a:spLocks noGrp="1"/>
          </p:cNvSpPr>
          <p:nvPr>
            <p:ph type="sldNum" sz="quarter" idx="12"/>
          </p:nvPr>
        </p:nvSpPr>
        <p:spPr/>
        <p:txBody>
          <a:bodyPr/>
          <a:lstStyle/>
          <a:p>
            <a:fld id="{4FAB73BC-B049-4115-A692-8D63A059BFB8}" type="slidenum">
              <a:rPr lang="en-US" smtClean="0"/>
              <a:t>‹#›</a:t>
            </a:fld>
            <a:endParaRPr lang="en-US"/>
          </a:p>
        </p:txBody>
      </p:sp>
      <p:sp>
        <p:nvSpPr>
          <p:cNvPr id="7" name="Shape 11">
            <a:extLst>
              <a:ext uri="{FF2B5EF4-FFF2-40B4-BE49-F238E27FC236}">
                <a16:creationId xmlns:a16="http://schemas.microsoft.com/office/drawing/2014/main" id="{85961D0E-4266-5EB1-14EE-87A50E6DCC55}"/>
              </a:ext>
            </a:extLst>
          </p:cNvPr>
          <p:cNvSpPr/>
          <p:nvPr userDrawn="1"/>
        </p:nvSpPr>
        <p:spPr>
          <a:xfrm>
            <a:off x="4453685" y="3469353"/>
            <a:ext cx="541350" cy="102900"/>
          </a:xfrm>
          <a:prstGeom prst="rect">
            <a:avLst/>
          </a:prstGeom>
          <a:solidFill>
            <a:srgbClr val="EFAA1F"/>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8" name="Shape 12">
            <a:extLst>
              <a:ext uri="{FF2B5EF4-FFF2-40B4-BE49-F238E27FC236}">
                <a16:creationId xmlns:a16="http://schemas.microsoft.com/office/drawing/2014/main" id="{B44D3C6F-0C85-982A-EC1F-8A888D26CA52}"/>
              </a:ext>
            </a:extLst>
          </p:cNvPr>
          <p:cNvSpPr/>
          <p:nvPr userDrawn="1"/>
        </p:nvSpPr>
        <p:spPr>
          <a:xfrm>
            <a:off x="4994897" y="3469353"/>
            <a:ext cx="541350" cy="102900"/>
          </a:xfrm>
          <a:prstGeom prst="rect">
            <a:avLst/>
          </a:prstGeom>
          <a:solidFill>
            <a:srgbClr val="C63F28"/>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9" name="Shape 13">
            <a:extLst>
              <a:ext uri="{FF2B5EF4-FFF2-40B4-BE49-F238E27FC236}">
                <a16:creationId xmlns:a16="http://schemas.microsoft.com/office/drawing/2014/main" id="{7A5DA032-52F6-CD58-3CA0-D382D91B49F3}"/>
              </a:ext>
            </a:extLst>
          </p:cNvPr>
          <p:cNvSpPr/>
          <p:nvPr userDrawn="1"/>
        </p:nvSpPr>
        <p:spPr>
          <a:xfrm>
            <a:off x="0" y="3469353"/>
            <a:ext cx="541350" cy="102900"/>
          </a:xfrm>
          <a:prstGeom prst="rect">
            <a:avLst/>
          </a:prstGeom>
          <a:solidFill>
            <a:srgbClr val="008CA0"/>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10" name="Shape 14">
            <a:extLst>
              <a:ext uri="{FF2B5EF4-FFF2-40B4-BE49-F238E27FC236}">
                <a16:creationId xmlns:a16="http://schemas.microsoft.com/office/drawing/2014/main" id="{D3D73890-8413-C014-8F36-322056285025}"/>
              </a:ext>
            </a:extLst>
          </p:cNvPr>
          <p:cNvSpPr/>
          <p:nvPr userDrawn="1"/>
        </p:nvSpPr>
        <p:spPr>
          <a:xfrm>
            <a:off x="541070" y="3469353"/>
            <a:ext cx="3912525" cy="102900"/>
          </a:xfrm>
          <a:prstGeom prst="rect">
            <a:avLst/>
          </a:prstGeom>
          <a:solidFill>
            <a:srgbClr val="455FA9"/>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pic>
        <p:nvPicPr>
          <p:cNvPr id="11" name="Picture 10">
            <a:extLst>
              <a:ext uri="{FF2B5EF4-FFF2-40B4-BE49-F238E27FC236}">
                <a16:creationId xmlns:a16="http://schemas.microsoft.com/office/drawing/2014/main" id="{F431B04B-576E-F0B1-6438-932137BF3F25}"/>
              </a:ext>
            </a:extLst>
          </p:cNvPr>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7056000" y="6040774"/>
            <a:ext cx="1694376" cy="529038"/>
          </a:xfrm>
          <a:prstGeom prst="rect">
            <a:avLst/>
          </a:prstGeom>
        </p:spPr>
      </p:pic>
    </p:spTree>
    <p:extLst>
      <p:ext uri="{BB962C8B-B14F-4D97-AF65-F5344CB8AC3E}">
        <p14:creationId xmlns:p14="http://schemas.microsoft.com/office/powerpoint/2010/main" val="205929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8D475-8ED3-4095-0DE8-F59E9CE48A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CD050D-56D3-2CEA-4256-A95E0D775C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5980A6-F874-3419-EFD7-2680CAA558EC}"/>
              </a:ext>
            </a:extLst>
          </p:cNvPr>
          <p:cNvSpPr>
            <a:spLocks noGrp="1"/>
          </p:cNvSpPr>
          <p:nvPr>
            <p:ph type="dt" sz="half" idx="10"/>
          </p:nvPr>
        </p:nvSpPr>
        <p:spPr/>
        <p:txBody>
          <a:bodyPr/>
          <a:lstStyle/>
          <a:p>
            <a:fld id="{96DFF08F-DC6B-4601-B491-B0F83F6DD2DA}" type="datetimeFigureOut">
              <a:rPr lang="en-US" smtClean="0"/>
              <a:t>9/29/2025</a:t>
            </a:fld>
            <a:endParaRPr lang="en-US"/>
          </a:p>
        </p:txBody>
      </p:sp>
      <p:sp>
        <p:nvSpPr>
          <p:cNvPr id="5" name="Footer Placeholder 4">
            <a:extLst>
              <a:ext uri="{FF2B5EF4-FFF2-40B4-BE49-F238E27FC236}">
                <a16:creationId xmlns:a16="http://schemas.microsoft.com/office/drawing/2014/main" id="{45E60012-EBB4-D1F7-88F0-44907C87B3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359418-611F-7186-D5D1-318FA066D6DA}"/>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122534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39CDC8-0374-FF36-CB09-D41379A30C7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7871BB-7317-4A95-3E54-5D6A21B3C758}"/>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D94016-654A-F3F6-DF43-84108D08DFE2}"/>
              </a:ext>
            </a:extLst>
          </p:cNvPr>
          <p:cNvSpPr>
            <a:spLocks noGrp="1"/>
          </p:cNvSpPr>
          <p:nvPr>
            <p:ph type="dt" sz="half" idx="10"/>
          </p:nvPr>
        </p:nvSpPr>
        <p:spPr/>
        <p:txBody>
          <a:bodyPr/>
          <a:lstStyle/>
          <a:p>
            <a:fld id="{96DFF08F-DC6B-4601-B491-B0F83F6DD2DA}" type="datetimeFigureOut">
              <a:rPr lang="en-US" smtClean="0"/>
              <a:t>9/29/2025</a:t>
            </a:fld>
            <a:endParaRPr lang="en-US"/>
          </a:p>
        </p:txBody>
      </p:sp>
      <p:sp>
        <p:nvSpPr>
          <p:cNvPr id="5" name="Footer Placeholder 4">
            <a:extLst>
              <a:ext uri="{FF2B5EF4-FFF2-40B4-BE49-F238E27FC236}">
                <a16:creationId xmlns:a16="http://schemas.microsoft.com/office/drawing/2014/main" id="{D3537E93-32C1-AC6B-5BF0-13EE5A31D7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E12F89-C0AE-FD74-E6A4-E118036B79AF}"/>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215794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Layout">
    <p:spTree>
      <p:nvGrpSpPr>
        <p:cNvPr id="1" name=""/>
        <p:cNvGrpSpPr/>
        <p:nvPr/>
      </p:nvGrpSpPr>
      <p:grpSpPr>
        <a:xfrm>
          <a:off x="0" y="0"/>
          <a:ext cx="0" cy="0"/>
          <a:chOff x="0" y="0"/>
          <a:chExt cx="0" cy="0"/>
        </a:xfrm>
      </p:grpSpPr>
      <p:sp>
        <p:nvSpPr>
          <p:cNvPr id="3" name="Shape 26"/>
          <p:cNvSpPr/>
          <p:nvPr userDrawn="1"/>
        </p:nvSpPr>
        <p:spPr>
          <a:xfrm>
            <a:off x="4967681" y="2071863"/>
            <a:ext cx="1467900" cy="102035"/>
          </a:xfrm>
          <a:prstGeom prst="rect">
            <a:avLst/>
          </a:prstGeom>
          <a:solidFill>
            <a:srgbClr val="EFAA1F"/>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4" name="Shape 27"/>
          <p:cNvSpPr/>
          <p:nvPr userDrawn="1"/>
        </p:nvSpPr>
        <p:spPr>
          <a:xfrm>
            <a:off x="6435581" y="2071864"/>
            <a:ext cx="2720451" cy="102035"/>
          </a:xfrm>
          <a:prstGeom prst="rect">
            <a:avLst/>
          </a:prstGeom>
          <a:solidFill>
            <a:srgbClr val="C63F28"/>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5" name="Shape 28"/>
          <p:cNvSpPr/>
          <p:nvPr userDrawn="1"/>
        </p:nvSpPr>
        <p:spPr>
          <a:xfrm>
            <a:off x="0" y="2071861"/>
            <a:ext cx="2364206" cy="102035"/>
          </a:xfrm>
          <a:prstGeom prst="rect">
            <a:avLst/>
          </a:prstGeom>
          <a:solidFill>
            <a:srgbClr val="008CA0"/>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6" name="Shape 29"/>
          <p:cNvSpPr/>
          <p:nvPr userDrawn="1"/>
        </p:nvSpPr>
        <p:spPr>
          <a:xfrm>
            <a:off x="2364205" y="2071862"/>
            <a:ext cx="1753412" cy="102035"/>
          </a:xfrm>
          <a:prstGeom prst="rect">
            <a:avLst/>
          </a:prstGeom>
          <a:solidFill>
            <a:srgbClr val="455FA9"/>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7" name="Shape 25"/>
          <p:cNvSpPr txBox="1"/>
          <p:nvPr userDrawn="1"/>
        </p:nvSpPr>
        <p:spPr>
          <a:xfrm>
            <a:off x="3766612" y="1552771"/>
            <a:ext cx="1467900" cy="871500"/>
          </a:xfrm>
          <a:prstGeom prst="rect">
            <a:avLst/>
          </a:prstGeom>
          <a:noFill/>
          <a:ln>
            <a:noFill/>
          </a:ln>
        </p:spPr>
        <p:txBody>
          <a:bodyPr spcFirstLastPara="1" wrap="square" lIns="68569" tIns="68569" rIns="68569" bIns="68569" anchor="t" anchorCtr="0">
            <a:noAutofit/>
          </a:bodyPr>
          <a:lstStyle/>
          <a:p>
            <a:pPr marL="0" lvl="0" indent="0" algn="ctr">
              <a:spcBef>
                <a:spcPts val="0"/>
              </a:spcBef>
              <a:spcAft>
                <a:spcPts val="0"/>
              </a:spcAft>
              <a:buNone/>
            </a:pPr>
            <a:r>
              <a:rPr lang="en" sz="7200" b="1">
                <a:solidFill>
                  <a:srgbClr val="97ABBC"/>
                </a:solidFill>
                <a:latin typeface="Arial" panose="020B0604020202020204" pitchFamily="34" charset="0"/>
                <a:cs typeface="Arial" panose="020B0604020202020204" pitchFamily="34" charset="0"/>
              </a:rPr>
              <a:t>“</a:t>
            </a:r>
            <a:endParaRPr sz="7200" b="1">
              <a:solidFill>
                <a:srgbClr val="97ABBC"/>
              </a:solidFill>
              <a:latin typeface="Arial" panose="020B0604020202020204" pitchFamily="34" charset="0"/>
              <a:cs typeface="Arial" panose="020B0604020202020204" pitchFamily="34" charset="0"/>
            </a:endParaRPr>
          </a:p>
        </p:txBody>
      </p:sp>
      <p:pic>
        <p:nvPicPr>
          <p:cNvPr id="8" name="Picture 7"/>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7969911" y="146610"/>
            <a:ext cx="986625" cy="174724"/>
          </a:xfrm>
          <a:prstGeom prst="rect">
            <a:avLst/>
          </a:prstGeom>
        </p:spPr>
      </p:pic>
      <p:sp>
        <p:nvSpPr>
          <p:cNvPr id="10" name="Text Placeholder 9"/>
          <p:cNvSpPr>
            <a:spLocks noGrp="1"/>
          </p:cNvSpPr>
          <p:nvPr>
            <p:ph type="body" sz="quarter" idx="10"/>
          </p:nvPr>
        </p:nvSpPr>
        <p:spPr>
          <a:xfrm>
            <a:off x="1350036" y="2584133"/>
            <a:ext cx="6619875" cy="738187"/>
          </a:xfrm>
        </p:spPr>
        <p:txBody>
          <a:bodyPr>
            <a:normAutofit/>
          </a:bodyPr>
          <a:lstStyle>
            <a:lvl1pPr marL="0" indent="0" algn="ctr">
              <a:buNone/>
              <a:defRPr sz="2400"/>
            </a:lvl1pPr>
          </a:lstStyle>
          <a:p>
            <a:pPr lvl="0"/>
            <a:r>
              <a:rPr lang="en-US"/>
              <a:t>Click to edit Master text styles</a:t>
            </a:r>
          </a:p>
        </p:txBody>
      </p:sp>
    </p:spTree>
    <p:extLst>
      <p:ext uri="{BB962C8B-B14F-4D97-AF65-F5344CB8AC3E}">
        <p14:creationId xmlns:p14="http://schemas.microsoft.com/office/powerpoint/2010/main" val="1325139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Blurple">
    <p:bg>
      <p:bgPr>
        <a:solidFill>
          <a:srgbClr val="455FA9"/>
        </a:solidFill>
        <a:effectLst/>
      </p:bgPr>
    </p:bg>
    <p:spTree>
      <p:nvGrpSpPr>
        <p:cNvPr id="1" name=""/>
        <p:cNvGrpSpPr/>
        <p:nvPr/>
      </p:nvGrpSpPr>
      <p:grpSpPr>
        <a:xfrm>
          <a:off x="0" y="0"/>
          <a:ext cx="0" cy="0"/>
          <a:chOff x="0" y="0"/>
          <a:chExt cx="0" cy="0"/>
        </a:xfrm>
      </p:grpSpPr>
      <p:sp>
        <p:nvSpPr>
          <p:cNvPr id="5" name="Shape 79"/>
          <p:cNvSpPr/>
          <p:nvPr userDrawn="1"/>
        </p:nvSpPr>
        <p:spPr>
          <a:xfrm>
            <a:off x="7356366" y="6755100"/>
            <a:ext cx="893700" cy="102900"/>
          </a:xfrm>
          <a:prstGeom prst="rect">
            <a:avLst/>
          </a:prstGeom>
          <a:solidFill>
            <a:srgbClr val="EFAA1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 name="Shape 80"/>
          <p:cNvSpPr/>
          <p:nvPr userDrawn="1"/>
        </p:nvSpPr>
        <p:spPr>
          <a:xfrm>
            <a:off x="8250312" y="6755100"/>
            <a:ext cx="893700" cy="102900"/>
          </a:xfrm>
          <a:prstGeom prst="rect">
            <a:avLst/>
          </a:prstGeom>
          <a:solidFill>
            <a:srgbClr val="C63F2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 name="Shape 81"/>
          <p:cNvSpPr/>
          <p:nvPr userDrawn="1"/>
        </p:nvSpPr>
        <p:spPr>
          <a:xfrm>
            <a:off x="0" y="6755100"/>
            <a:ext cx="893700" cy="102900"/>
          </a:xfrm>
          <a:prstGeom prst="rect">
            <a:avLst/>
          </a:prstGeom>
          <a:solidFill>
            <a:srgbClr val="7C9B5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 name="Shape 82"/>
          <p:cNvSpPr/>
          <p:nvPr userDrawn="1"/>
        </p:nvSpPr>
        <p:spPr>
          <a:xfrm>
            <a:off x="893710" y="6755100"/>
            <a:ext cx="6462600" cy="102900"/>
          </a:xfrm>
          <a:prstGeom prst="rect">
            <a:avLst/>
          </a:prstGeom>
          <a:solidFill>
            <a:srgbClr val="008CA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9" name="Picture 8"/>
          <p:cNvPicPr>
            <a:picLocks noChangeAspect="1"/>
          </p:cNvPicPr>
          <p:nvPr userDrawn="1"/>
        </p:nvPicPr>
        <p:blipFill>
          <a:blip cstate="print">
            <a:biLevel thresh="25000"/>
            <a:extLst>
              <a:ext uri="{28A0092B-C50C-407E-A947-70E740481C1C}">
                <a14:useLocalDpi xmlns:a14="http://schemas.microsoft.com/office/drawing/2010/main" val="0"/>
              </a:ext>
            </a:extLst>
          </a:blip>
          <a:stretch>
            <a:fillRect/>
          </a:stretch>
        </p:blipFill>
        <p:spPr>
          <a:xfrm>
            <a:off x="7642716" y="154631"/>
            <a:ext cx="1315500" cy="174724"/>
          </a:xfrm>
          <a:prstGeom prst="rect">
            <a:avLst/>
          </a:prstGeom>
        </p:spPr>
      </p:pic>
      <p:sp>
        <p:nvSpPr>
          <p:cNvPr id="10" name="Title 1"/>
          <p:cNvSpPr>
            <a:spLocks noGrp="1"/>
          </p:cNvSpPr>
          <p:nvPr>
            <p:ph type="title"/>
          </p:nvPr>
        </p:nvSpPr>
        <p:spPr>
          <a:xfrm>
            <a:off x="628650" y="365126"/>
            <a:ext cx="7886700" cy="1325563"/>
          </a:xfrm>
        </p:spPr>
        <p:txBody>
          <a:bodyPr/>
          <a:lstStyle>
            <a:lvl1pPr>
              <a:defRPr>
                <a:solidFill>
                  <a:schemeClr val="bg1"/>
                </a:solidFill>
              </a:defRPr>
            </a:lvl1pPr>
          </a:lstStyle>
          <a:p>
            <a:r>
              <a:rPr lang="en-US"/>
              <a:t>Click to edit Master title style</a:t>
            </a:r>
          </a:p>
        </p:txBody>
      </p:sp>
      <p:sp>
        <p:nvSpPr>
          <p:cNvPr id="11" name="Content Placeholder 2"/>
          <p:cNvSpPr>
            <a:spLocks noGrp="1"/>
          </p:cNvSpPr>
          <p:nvPr>
            <p:ph idx="1"/>
          </p:nvPr>
        </p:nvSpPr>
        <p:spPr>
          <a:xfrm>
            <a:off x="628650" y="1825625"/>
            <a:ext cx="7886700" cy="4351338"/>
          </a:xfrm>
        </p:spPr>
        <p:txBody>
          <a:bodyPr/>
          <a:lstStyle>
            <a:lvl1pPr marL="0" indent="0">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88093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rocess Layout">
    <p:spTree>
      <p:nvGrpSpPr>
        <p:cNvPr id="1" name=""/>
        <p:cNvGrpSpPr/>
        <p:nvPr/>
      </p:nvGrpSpPr>
      <p:grpSpPr>
        <a:xfrm>
          <a:off x="0" y="0"/>
          <a:ext cx="0" cy="0"/>
          <a:chOff x="0" y="0"/>
          <a:chExt cx="0" cy="0"/>
        </a:xfrm>
      </p:grpSpPr>
      <p:sp>
        <p:nvSpPr>
          <p:cNvPr id="2" name="Title 1"/>
          <p:cNvSpPr>
            <a:spLocks noGrp="1"/>
          </p:cNvSpPr>
          <p:nvPr>
            <p:ph type="title"/>
          </p:nvPr>
        </p:nvSpPr>
        <p:spPr>
          <a:xfrm>
            <a:off x="552450" y="420341"/>
            <a:ext cx="7886700" cy="1325563"/>
          </a:xfrm>
        </p:spPr>
        <p:txBody>
          <a:bodyPr/>
          <a:lstStyle/>
          <a:p>
            <a:r>
              <a:rPr lang="en-US"/>
              <a:t>Click to edit Master title style</a:t>
            </a:r>
          </a:p>
        </p:txBody>
      </p:sp>
      <p:pic>
        <p:nvPicPr>
          <p:cNvPr id="3" name="Picture 2"/>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7642716" y="154631"/>
            <a:ext cx="1315500" cy="174724"/>
          </a:xfrm>
          <a:prstGeom prst="rect">
            <a:avLst/>
          </a:prstGeom>
        </p:spPr>
      </p:pic>
      <p:sp>
        <p:nvSpPr>
          <p:cNvPr id="5" name="Shape 246"/>
          <p:cNvSpPr/>
          <p:nvPr/>
        </p:nvSpPr>
        <p:spPr>
          <a:xfrm>
            <a:off x="5632317" y="2669418"/>
            <a:ext cx="3305700" cy="669000"/>
          </a:xfrm>
          <a:prstGeom prst="chevron">
            <a:avLst>
              <a:gd name="adj" fmla="val 50000"/>
            </a:avLst>
          </a:prstGeom>
          <a:solidFill>
            <a:srgbClr val="C63F28"/>
          </a:solidFill>
          <a:ln>
            <a:noFill/>
          </a:ln>
        </p:spPr>
        <p:txBody>
          <a:bodyPr spcFirstLastPara="1" wrap="square" lIns="91425" tIns="91425" rIns="91425" bIns="91425" anchor="ctr" anchorCtr="0">
            <a:noAutofit/>
          </a:bodyPr>
          <a:lstStyle/>
          <a:p>
            <a:pPr marL="0" lvl="0" indent="0" algn="ctr">
              <a:spcBef>
                <a:spcPts val="0"/>
              </a:spcBef>
              <a:spcAft>
                <a:spcPts val="0"/>
              </a:spcAft>
              <a:buSzPts val="1100"/>
              <a:buNone/>
            </a:pPr>
            <a:endParaRPr b="1">
              <a:solidFill>
                <a:srgbClr val="FFFFFF"/>
              </a:solidFill>
              <a:latin typeface="Arial" panose="020B0604020202020204" pitchFamily="34" charset="0"/>
              <a:ea typeface="Arial Unicode MS" panose="020B0604020202020204" pitchFamily="34" charset="-128"/>
              <a:cs typeface="Arial" panose="020B0604020202020204" pitchFamily="34" charset="0"/>
              <a:sym typeface="Lato"/>
            </a:endParaRPr>
          </a:p>
        </p:txBody>
      </p:sp>
      <p:sp>
        <p:nvSpPr>
          <p:cNvPr id="8" name="Shape 249"/>
          <p:cNvSpPr/>
          <p:nvPr/>
        </p:nvSpPr>
        <p:spPr>
          <a:xfrm>
            <a:off x="0" y="2669632"/>
            <a:ext cx="3546900" cy="669000"/>
          </a:xfrm>
          <a:prstGeom prst="homePlate">
            <a:avLst>
              <a:gd name="adj" fmla="val 50000"/>
            </a:avLst>
          </a:prstGeom>
          <a:solidFill>
            <a:srgbClr val="008CA0"/>
          </a:solidFill>
          <a:ln>
            <a:noFill/>
          </a:ln>
        </p:spPr>
        <p:txBody>
          <a:bodyPr spcFirstLastPara="1" wrap="square" lIns="91425" tIns="91425" rIns="91425" bIns="91425" anchor="ctr" anchorCtr="0">
            <a:noAutofit/>
          </a:bodyPr>
          <a:lstStyle/>
          <a:p>
            <a:pPr marL="0" lvl="0" indent="0" algn="ctr">
              <a:spcBef>
                <a:spcPts val="0"/>
              </a:spcBef>
              <a:spcAft>
                <a:spcPts val="0"/>
              </a:spcAft>
              <a:buSzPts val="1100"/>
              <a:buNone/>
            </a:pPr>
            <a:endParaRPr sz="2400" b="1">
              <a:solidFill>
                <a:srgbClr val="FFFFFF"/>
              </a:solidFill>
              <a:latin typeface="Arial" panose="020B0604020202020204" pitchFamily="34" charset="0"/>
              <a:ea typeface="Arial Unicode MS" panose="020B0604020202020204" pitchFamily="34" charset="-128"/>
              <a:cs typeface="Arial" panose="020B0604020202020204" pitchFamily="34" charset="0"/>
              <a:sym typeface="Raleway"/>
            </a:endParaRPr>
          </a:p>
        </p:txBody>
      </p:sp>
      <p:sp>
        <p:nvSpPr>
          <p:cNvPr id="11" name="Shape 252"/>
          <p:cNvSpPr/>
          <p:nvPr/>
        </p:nvSpPr>
        <p:spPr>
          <a:xfrm>
            <a:off x="2944204" y="2669418"/>
            <a:ext cx="3305700" cy="669000"/>
          </a:xfrm>
          <a:prstGeom prst="chevron">
            <a:avLst>
              <a:gd name="adj" fmla="val 50000"/>
            </a:avLst>
          </a:prstGeom>
          <a:solidFill>
            <a:srgbClr val="455FA9"/>
          </a:solidFill>
          <a:ln>
            <a:noFill/>
          </a:ln>
        </p:spPr>
        <p:txBody>
          <a:bodyPr spcFirstLastPara="1" wrap="square" lIns="91425" tIns="91425" rIns="91425" bIns="91425" anchor="ctr" anchorCtr="0">
            <a:noAutofit/>
          </a:bodyPr>
          <a:lstStyle/>
          <a:p>
            <a:pPr marL="0" lvl="0" indent="0" algn="ctr">
              <a:spcBef>
                <a:spcPts val="0"/>
              </a:spcBef>
              <a:spcAft>
                <a:spcPts val="0"/>
              </a:spcAft>
              <a:buSzPts val="1100"/>
              <a:buNone/>
            </a:pPr>
            <a:endParaRPr b="1">
              <a:solidFill>
                <a:srgbClr val="FFFFFF"/>
              </a:solidFill>
              <a:latin typeface="Arial" panose="020B0604020202020204" pitchFamily="34" charset="0"/>
              <a:ea typeface="Arial Unicode MS" panose="020B0604020202020204" pitchFamily="34" charset="-128"/>
              <a:cs typeface="Arial" panose="020B0604020202020204" pitchFamily="34" charset="0"/>
              <a:sym typeface="Lato"/>
            </a:endParaRPr>
          </a:p>
        </p:txBody>
      </p:sp>
      <p:sp>
        <p:nvSpPr>
          <p:cNvPr id="14" name="Shape 60"/>
          <p:cNvSpPr/>
          <p:nvPr userDrawn="1"/>
        </p:nvSpPr>
        <p:spPr>
          <a:xfrm>
            <a:off x="7356366" y="6755100"/>
            <a:ext cx="893700" cy="102900"/>
          </a:xfrm>
          <a:prstGeom prst="rect">
            <a:avLst/>
          </a:prstGeom>
          <a:solidFill>
            <a:srgbClr val="EFAA1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 name="Shape 61"/>
          <p:cNvSpPr/>
          <p:nvPr userDrawn="1"/>
        </p:nvSpPr>
        <p:spPr>
          <a:xfrm>
            <a:off x="8250312" y="6755100"/>
            <a:ext cx="893700" cy="102900"/>
          </a:xfrm>
          <a:prstGeom prst="rect">
            <a:avLst/>
          </a:prstGeom>
          <a:solidFill>
            <a:srgbClr val="C63F2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 name="Shape 62"/>
          <p:cNvSpPr/>
          <p:nvPr userDrawn="1"/>
        </p:nvSpPr>
        <p:spPr>
          <a:xfrm>
            <a:off x="0" y="6755100"/>
            <a:ext cx="893700" cy="102900"/>
          </a:xfrm>
          <a:prstGeom prst="rect">
            <a:avLst/>
          </a:prstGeom>
          <a:solidFill>
            <a:srgbClr val="008CA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63"/>
          <p:cNvSpPr/>
          <p:nvPr userDrawn="1"/>
        </p:nvSpPr>
        <p:spPr>
          <a:xfrm>
            <a:off x="893710" y="6755100"/>
            <a:ext cx="6462600" cy="102900"/>
          </a:xfrm>
          <a:prstGeom prst="rect">
            <a:avLst/>
          </a:prstGeom>
          <a:solidFill>
            <a:srgbClr val="455FA9"/>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 name="Text Placeholder 5"/>
          <p:cNvSpPr>
            <a:spLocks noGrp="1"/>
          </p:cNvSpPr>
          <p:nvPr>
            <p:ph type="body" sz="quarter" idx="10"/>
          </p:nvPr>
        </p:nvSpPr>
        <p:spPr>
          <a:xfrm>
            <a:off x="304800" y="2797175"/>
            <a:ext cx="2332038" cy="403225"/>
          </a:xfrm>
        </p:spPr>
        <p:txBody>
          <a:bodyPr>
            <a:noAutofit/>
          </a:bodyPr>
          <a:lstStyle>
            <a:lvl1pPr marL="0" indent="0">
              <a:buNone/>
              <a:defRPr sz="1600">
                <a:solidFill>
                  <a:schemeClr val="bg1"/>
                </a:solidFill>
              </a:defRPr>
            </a:lvl1pPr>
          </a:lstStyle>
          <a:p>
            <a:pPr lvl="0"/>
            <a:r>
              <a:rPr lang="en-US"/>
              <a:t>Click to edit Master text styles</a:t>
            </a:r>
          </a:p>
        </p:txBody>
      </p:sp>
      <p:sp>
        <p:nvSpPr>
          <p:cNvPr id="21" name="Text Placeholder 5"/>
          <p:cNvSpPr>
            <a:spLocks noGrp="1"/>
          </p:cNvSpPr>
          <p:nvPr>
            <p:ph type="body" sz="quarter" idx="11"/>
          </p:nvPr>
        </p:nvSpPr>
        <p:spPr>
          <a:xfrm>
            <a:off x="3423590" y="2797175"/>
            <a:ext cx="2332038" cy="403225"/>
          </a:xfrm>
        </p:spPr>
        <p:txBody>
          <a:bodyPr>
            <a:noAutofit/>
          </a:bodyPr>
          <a:lstStyle>
            <a:lvl1pPr marL="0" indent="0">
              <a:buNone/>
              <a:defRPr sz="1600">
                <a:solidFill>
                  <a:schemeClr val="bg1"/>
                </a:solidFill>
              </a:defRPr>
            </a:lvl1pPr>
          </a:lstStyle>
          <a:p>
            <a:pPr lvl="0"/>
            <a:r>
              <a:rPr lang="en-US"/>
              <a:t>Click to edit Master text styles</a:t>
            </a:r>
          </a:p>
        </p:txBody>
      </p:sp>
      <p:sp>
        <p:nvSpPr>
          <p:cNvPr id="22" name="Text Placeholder 5"/>
          <p:cNvSpPr>
            <a:spLocks noGrp="1"/>
          </p:cNvSpPr>
          <p:nvPr>
            <p:ph type="body" sz="quarter" idx="12"/>
          </p:nvPr>
        </p:nvSpPr>
        <p:spPr>
          <a:xfrm>
            <a:off x="6269401" y="2797175"/>
            <a:ext cx="2332038" cy="403225"/>
          </a:xfrm>
        </p:spPr>
        <p:txBody>
          <a:bodyPr>
            <a:noAutofit/>
          </a:bodyPr>
          <a:lstStyle>
            <a:lvl1pPr marL="0" indent="0">
              <a:buNone/>
              <a:defRPr sz="1600">
                <a:solidFill>
                  <a:schemeClr val="bg1"/>
                </a:solidFill>
              </a:defRPr>
            </a:lvl1pPr>
          </a:lstStyle>
          <a:p>
            <a:pPr lvl="0"/>
            <a:r>
              <a:rPr lang="en-US"/>
              <a:t>Click to edit Master text styles</a:t>
            </a:r>
          </a:p>
        </p:txBody>
      </p:sp>
      <p:sp>
        <p:nvSpPr>
          <p:cNvPr id="9" name="Text Placeholder 8"/>
          <p:cNvSpPr>
            <a:spLocks noGrp="1"/>
          </p:cNvSpPr>
          <p:nvPr>
            <p:ph type="body" sz="quarter" idx="13"/>
          </p:nvPr>
        </p:nvSpPr>
        <p:spPr>
          <a:xfrm>
            <a:off x="304800" y="3527425"/>
            <a:ext cx="2430463" cy="2279650"/>
          </a:xfrm>
        </p:spPr>
        <p:txBody>
          <a:bodyPr>
            <a:normAutofit/>
          </a:bodyPr>
          <a:lstStyle>
            <a:lvl1pPr marL="0" indent="0">
              <a:buNone/>
              <a:defRPr sz="2000"/>
            </a:lvl1pPr>
          </a:lstStyle>
          <a:p>
            <a:pPr lvl="0"/>
            <a:r>
              <a:rPr lang="en-US"/>
              <a:t>Click to edit Master text styles</a:t>
            </a:r>
          </a:p>
        </p:txBody>
      </p:sp>
      <p:sp>
        <p:nvSpPr>
          <p:cNvPr id="23" name="Text Placeholder 8"/>
          <p:cNvSpPr>
            <a:spLocks noGrp="1"/>
          </p:cNvSpPr>
          <p:nvPr>
            <p:ph type="body" sz="quarter" idx="14"/>
          </p:nvPr>
        </p:nvSpPr>
        <p:spPr>
          <a:xfrm>
            <a:off x="3262494" y="3527425"/>
            <a:ext cx="2430463" cy="2279650"/>
          </a:xfrm>
        </p:spPr>
        <p:txBody>
          <a:bodyPr>
            <a:normAutofit/>
          </a:bodyPr>
          <a:lstStyle>
            <a:lvl1pPr marL="0" indent="0">
              <a:buNone/>
              <a:defRPr sz="2000"/>
            </a:lvl1pPr>
          </a:lstStyle>
          <a:p>
            <a:pPr lvl="0"/>
            <a:r>
              <a:rPr lang="en-US"/>
              <a:t>Click to edit Master text styles</a:t>
            </a:r>
          </a:p>
        </p:txBody>
      </p:sp>
      <p:sp>
        <p:nvSpPr>
          <p:cNvPr id="24" name="Text Placeholder 8"/>
          <p:cNvSpPr>
            <a:spLocks noGrp="1"/>
          </p:cNvSpPr>
          <p:nvPr>
            <p:ph type="body" sz="quarter" idx="15"/>
          </p:nvPr>
        </p:nvSpPr>
        <p:spPr>
          <a:xfrm>
            <a:off x="6220188" y="3527425"/>
            <a:ext cx="2430463" cy="2279650"/>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3832496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arrows Layout">
    <p:spTree>
      <p:nvGrpSpPr>
        <p:cNvPr id="1" name=""/>
        <p:cNvGrpSpPr/>
        <p:nvPr/>
      </p:nvGrpSpPr>
      <p:grpSpPr>
        <a:xfrm>
          <a:off x="0" y="0"/>
          <a:ext cx="0" cy="0"/>
          <a:chOff x="0" y="0"/>
          <a:chExt cx="0" cy="0"/>
        </a:xfrm>
      </p:grpSpPr>
      <p:sp>
        <p:nvSpPr>
          <p:cNvPr id="3" name="Shape 236"/>
          <p:cNvSpPr/>
          <p:nvPr userDrawn="1"/>
        </p:nvSpPr>
        <p:spPr>
          <a:xfrm>
            <a:off x="0" y="862500"/>
            <a:ext cx="940500" cy="891600"/>
          </a:xfrm>
          <a:prstGeom prst="rightArrow">
            <a:avLst>
              <a:gd name="adj1" fmla="val 61815"/>
              <a:gd name="adj2" fmla="val 50000"/>
            </a:avLst>
          </a:prstGeom>
          <a:solidFill>
            <a:srgbClr val="EFAA1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 name="Shape 237"/>
          <p:cNvSpPr/>
          <p:nvPr userDrawn="1"/>
        </p:nvSpPr>
        <p:spPr>
          <a:xfrm>
            <a:off x="0" y="2767500"/>
            <a:ext cx="940500" cy="891600"/>
          </a:xfrm>
          <a:prstGeom prst="rightArrow">
            <a:avLst>
              <a:gd name="adj1" fmla="val 61815"/>
              <a:gd name="adj2" fmla="val 50000"/>
            </a:avLst>
          </a:prstGeom>
          <a:solidFill>
            <a:srgbClr val="C63F2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 name="Shape 238"/>
          <p:cNvSpPr/>
          <p:nvPr userDrawn="1"/>
        </p:nvSpPr>
        <p:spPr>
          <a:xfrm>
            <a:off x="0" y="4672500"/>
            <a:ext cx="940500" cy="891600"/>
          </a:xfrm>
          <a:prstGeom prst="rightArrow">
            <a:avLst>
              <a:gd name="adj1" fmla="val 61815"/>
              <a:gd name="adj2" fmla="val 50000"/>
            </a:avLst>
          </a:prstGeom>
          <a:solidFill>
            <a:srgbClr val="008CA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 name="Shape 73"/>
          <p:cNvSpPr/>
          <p:nvPr userDrawn="1"/>
        </p:nvSpPr>
        <p:spPr>
          <a:xfrm>
            <a:off x="7356366" y="6755100"/>
            <a:ext cx="893700" cy="102900"/>
          </a:xfrm>
          <a:prstGeom prst="rect">
            <a:avLst/>
          </a:prstGeom>
          <a:solidFill>
            <a:srgbClr val="EFAA1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 name="Shape 74"/>
          <p:cNvSpPr/>
          <p:nvPr userDrawn="1"/>
        </p:nvSpPr>
        <p:spPr>
          <a:xfrm>
            <a:off x="8250312" y="6755100"/>
            <a:ext cx="893700" cy="102900"/>
          </a:xfrm>
          <a:prstGeom prst="rect">
            <a:avLst/>
          </a:prstGeom>
          <a:solidFill>
            <a:srgbClr val="C63F2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75"/>
          <p:cNvSpPr/>
          <p:nvPr userDrawn="1"/>
        </p:nvSpPr>
        <p:spPr>
          <a:xfrm>
            <a:off x="0" y="6755100"/>
            <a:ext cx="893700" cy="102900"/>
          </a:xfrm>
          <a:prstGeom prst="rect">
            <a:avLst/>
          </a:prstGeom>
          <a:solidFill>
            <a:srgbClr val="008CA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76"/>
          <p:cNvSpPr/>
          <p:nvPr userDrawn="1"/>
        </p:nvSpPr>
        <p:spPr>
          <a:xfrm>
            <a:off x="893710" y="6755100"/>
            <a:ext cx="6462600" cy="102900"/>
          </a:xfrm>
          <a:prstGeom prst="rect">
            <a:avLst/>
          </a:prstGeom>
          <a:solidFill>
            <a:srgbClr val="455FA9"/>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11" name="Picture 10"/>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7642716" y="154631"/>
            <a:ext cx="1315500" cy="174724"/>
          </a:xfrm>
          <a:prstGeom prst="rect">
            <a:avLst/>
          </a:prstGeom>
        </p:spPr>
      </p:pic>
      <p:sp>
        <p:nvSpPr>
          <p:cNvPr id="19" name="Text Placeholder 18"/>
          <p:cNvSpPr>
            <a:spLocks noGrp="1"/>
          </p:cNvSpPr>
          <p:nvPr>
            <p:ph type="body" sz="quarter" idx="10"/>
          </p:nvPr>
        </p:nvSpPr>
        <p:spPr>
          <a:xfrm>
            <a:off x="1185063" y="912529"/>
            <a:ext cx="6110287" cy="647302"/>
          </a:xfrm>
        </p:spPr>
        <p:txBody>
          <a:bodyPr/>
          <a:lstStyle>
            <a:lvl1pPr marL="0" indent="0">
              <a:buNone/>
              <a:defRPr>
                <a:solidFill>
                  <a:srgbClr val="EFAA1F"/>
                </a:solidFill>
              </a:defRPr>
            </a:lvl1pPr>
          </a:lstStyle>
          <a:p>
            <a:pPr lvl="0"/>
            <a:r>
              <a:rPr lang="en-US"/>
              <a:t>Click to edit Master text styles</a:t>
            </a:r>
          </a:p>
        </p:txBody>
      </p:sp>
      <p:sp>
        <p:nvSpPr>
          <p:cNvPr id="20" name="Text Placeholder 18"/>
          <p:cNvSpPr>
            <a:spLocks noGrp="1"/>
          </p:cNvSpPr>
          <p:nvPr>
            <p:ph type="body" sz="quarter" idx="11"/>
          </p:nvPr>
        </p:nvSpPr>
        <p:spPr>
          <a:xfrm>
            <a:off x="1185063" y="2802315"/>
            <a:ext cx="6110287" cy="647302"/>
          </a:xfrm>
        </p:spPr>
        <p:txBody>
          <a:bodyPr/>
          <a:lstStyle>
            <a:lvl1pPr marL="0" indent="0">
              <a:buNone/>
              <a:defRPr>
                <a:solidFill>
                  <a:srgbClr val="C63F28"/>
                </a:solidFill>
              </a:defRPr>
            </a:lvl1pPr>
          </a:lstStyle>
          <a:p>
            <a:pPr lvl="0"/>
            <a:r>
              <a:rPr lang="en-US"/>
              <a:t>Click to edit Master text styles</a:t>
            </a:r>
          </a:p>
        </p:txBody>
      </p:sp>
      <p:sp>
        <p:nvSpPr>
          <p:cNvPr id="21" name="Text Placeholder 18"/>
          <p:cNvSpPr>
            <a:spLocks noGrp="1"/>
          </p:cNvSpPr>
          <p:nvPr>
            <p:ph type="body" sz="quarter" idx="12"/>
          </p:nvPr>
        </p:nvSpPr>
        <p:spPr>
          <a:xfrm>
            <a:off x="1185063" y="4725064"/>
            <a:ext cx="6110287" cy="647302"/>
          </a:xfrm>
        </p:spPr>
        <p:txBody>
          <a:bodyPr/>
          <a:lstStyle>
            <a:lvl1pPr marL="0" indent="0">
              <a:buNone/>
              <a:defRPr>
                <a:solidFill>
                  <a:srgbClr val="008CA0"/>
                </a:solidFill>
              </a:defRPr>
            </a:lvl1pPr>
          </a:lstStyle>
          <a:p>
            <a:pPr lvl="0"/>
            <a:r>
              <a:rPr lang="en-US"/>
              <a:t>Click to edit Master text styles</a:t>
            </a:r>
          </a:p>
        </p:txBody>
      </p:sp>
      <p:sp>
        <p:nvSpPr>
          <p:cNvPr id="23" name="Text Placeholder 22"/>
          <p:cNvSpPr>
            <a:spLocks noGrp="1"/>
          </p:cNvSpPr>
          <p:nvPr>
            <p:ph type="body" sz="quarter" idx="13"/>
          </p:nvPr>
        </p:nvSpPr>
        <p:spPr>
          <a:xfrm>
            <a:off x="1184275" y="1654175"/>
            <a:ext cx="4089400" cy="563563"/>
          </a:xfrm>
        </p:spPr>
        <p:txBody>
          <a:bodyPr>
            <a:noAutofit/>
          </a:bodyPr>
          <a:lstStyle>
            <a:lvl1pPr marL="0" indent="0">
              <a:buNone/>
              <a:defRPr sz="2000"/>
            </a:lvl1pPr>
          </a:lstStyle>
          <a:p>
            <a:pPr lvl="0"/>
            <a:r>
              <a:rPr lang="en-US"/>
              <a:t>Click to edit Master text styles</a:t>
            </a:r>
          </a:p>
        </p:txBody>
      </p:sp>
      <p:sp>
        <p:nvSpPr>
          <p:cNvPr id="24" name="Text Placeholder 22"/>
          <p:cNvSpPr>
            <a:spLocks noGrp="1"/>
          </p:cNvSpPr>
          <p:nvPr>
            <p:ph type="body" sz="quarter" idx="14"/>
          </p:nvPr>
        </p:nvSpPr>
        <p:spPr>
          <a:xfrm>
            <a:off x="1184275" y="3691037"/>
            <a:ext cx="4089400" cy="563563"/>
          </a:xfrm>
        </p:spPr>
        <p:txBody>
          <a:bodyPr>
            <a:noAutofit/>
          </a:bodyPr>
          <a:lstStyle>
            <a:lvl1pPr marL="0" indent="0">
              <a:buNone/>
              <a:defRPr sz="2000"/>
            </a:lvl1pPr>
          </a:lstStyle>
          <a:p>
            <a:pPr lvl="0"/>
            <a:r>
              <a:rPr lang="en-US"/>
              <a:t>Click to edit Master text styles</a:t>
            </a:r>
          </a:p>
        </p:txBody>
      </p:sp>
      <p:sp>
        <p:nvSpPr>
          <p:cNvPr id="25" name="Text Placeholder 22"/>
          <p:cNvSpPr>
            <a:spLocks noGrp="1"/>
          </p:cNvSpPr>
          <p:nvPr>
            <p:ph type="body" sz="quarter" idx="15"/>
          </p:nvPr>
        </p:nvSpPr>
        <p:spPr>
          <a:xfrm>
            <a:off x="1184275" y="5536561"/>
            <a:ext cx="4089400" cy="563563"/>
          </a:xfrm>
        </p:spPr>
        <p:txBody>
          <a:bodyPr>
            <a:no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304719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0" y="0"/>
            <a:ext cx="5256621" cy="675510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Shape 73"/>
          <p:cNvSpPr/>
          <p:nvPr userDrawn="1"/>
        </p:nvSpPr>
        <p:spPr>
          <a:xfrm>
            <a:off x="7356366" y="6755100"/>
            <a:ext cx="893700" cy="102900"/>
          </a:xfrm>
          <a:prstGeom prst="rect">
            <a:avLst/>
          </a:prstGeom>
          <a:solidFill>
            <a:srgbClr val="EFAA1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74"/>
          <p:cNvSpPr/>
          <p:nvPr userDrawn="1"/>
        </p:nvSpPr>
        <p:spPr>
          <a:xfrm>
            <a:off x="8250312" y="6755100"/>
            <a:ext cx="893700" cy="102900"/>
          </a:xfrm>
          <a:prstGeom prst="rect">
            <a:avLst/>
          </a:prstGeom>
          <a:solidFill>
            <a:srgbClr val="C63F2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75"/>
          <p:cNvSpPr/>
          <p:nvPr userDrawn="1"/>
        </p:nvSpPr>
        <p:spPr>
          <a:xfrm>
            <a:off x="0" y="6755100"/>
            <a:ext cx="893700" cy="102900"/>
          </a:xfrm>
          <a:prstGeom prst="rect">
            <a:avLst/>
          </a:prstGeom>
          <a:solidFill>
            <a:srgbClr val="008CA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76"/>
          <p:cNvSpPr/>
          <p:nvPr userDrawn="1"/>
        </p:nvSpPr>
        <p:spPr>
          <a:xfrm>
            <a:off x="893710" y="6755100"/>
            <a:ext cx="6462600" cy="102900"/>
          </a:xfrm>
          <a:prstGeom prst="rect">
            <a:avLst/>
          </a:prstGeom>
          <a:solidFill>
            <a:srgbClr val="455FA9"/>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457910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FD60B-DF4F-2927-B63F-1D8F04D841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C6E37C-D30A-CD9C-61DD-B84ABEEE27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6015-7EA7-37E0-4542-86265473F635}"/>
              </a:ext>
            </a:extLst>
          </p:cNvPr>
          <p:cNvSpPr>
            <a:spLocks noGrp="1"/>
          </p:cNvSpPr>
          <p:nvPr>
            <p:ph type="dt" sz="half" idx="10"/>
          </p:nvPr>
        </p:nvSpPr>
        <p:spPr/>
        <p:txBody>
          <a:bodyPr/>
          <a:lstStyle/>
          <a:p>
            <a:fld id="{96DFF08F-DC6B-4601-B491-B0F83F6DD2DA}" type="datetimeFigureOut">
              <a:rPr lang="en-US" smtClean="0"/>
              <a:t>9/29/2025</a:t>
            </a:fld>
            <a:endParaRPr lang="en-US"/>
          </a:p>
        </p:txBody>
      </p:sp>
      <p:sp>
        <p:nvSpPr>
          <p:cNvPr id="5" name="Footer Placeholder 4">
            <a:extLst>
              <a:ext uri="{FF2B5EF4-FFF2-40B4-BE49-F238E27FC236}">
                <a16:creationId xmlns:a16="http://schemas.microsoft.com/office/drawing/2014/main" id="{D7540882-60FC-244F-397C-637FBF3DF1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62E8BC-A63C-A380-5BCD-2C84F53EAF6B}"/>
              </a:ext>
            </a:extLst>
          </p:cNvPr>
          <p:cNvSpPr>
            <a:spLocks noGrp="1"/>
          </p:cNvSpPr>
          <p:nvPr>
            <p:ph type="sldNum" sz="quarter" idx="12"/>
          </p:nvPr>
        </p:nvSpPr>
        <p:spPr/>
        <p:txBody>
          <a:bodyPr/>
          <a:lstStyle/>
          <a:p>
            <a:fld id="{4FAB73BC-B049-4115-A692-8D63A059BFB8}" type="slidenum">
              <a:rPr lang="en-US" smtClean="0"/>
              <a:t>‹#›</a:t>
            </a:fld>
            <a:endParaRPr lang="en-US"/>
          </a:p>
        </p:txBody>
      </p:sp>
      <p:sp>
        <p:nvSpPr>
          <p:cNvPr id="7" name="Shape 34">
            <a:extLst>
              <a:ext uri="{FF2B5EF4-FFF2-40B4-BE49-F238E27FC236}">
                <a16:creationId xmlns:a16="http://schemas.microsoft.com/office/drawing/2014/main" id="{6C65CA56-F06C-70DC-C79E-9569423407FE}"/>
              </a:ext>
            </a:extLst>
          </p:cNvPr>
          <p:cNvSpPr/>
          <p:nvPr userDrawn="1"/>
        </p:nvSpPr>
        <p:spPr>
          <a:xfrm>
            <a:off x="5696953" y="6755101"/>
            <a:ext cx="1401679" cy="110921"/>
          </a:xfrm>
          <a:prstGeom prst="rect">
            <a:avLst/>
          </a:prstGeom>
          <a:solidFill>
            <a:srgbClr val="EFAA1F"/>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8" name="Shape 35">
            <a:extLst>
              <a:ext uri="{FF2B5EF4-FFF2-40B4-BE49-F238E27FC236}">
                <a16:creationId xmlns:a16="http://schemas.microsoft.com/office/drawing/2014/main" id="{CB800963-A08A-4D8F-F89A-7A0E23986000}"/>
              </a:ext>
            </a:extLst>
          </p:cNvPr>
          <p:cNvSpPr/>
          <p:nvPr userDrawn="1"/>
        </p:nvSpPr>
        <p:spPr>
          <a:xfrm>
            <a:off x="7098631" y="6755100"/>
            <a:ext cx="2045369" cy="102900"/>
          </a:xfrm>
          <a:prstGeom prst="rect">
            <a:avLst/>
          </a:prstGeom>
          <a:solidFill>
            <a:srgbClr val="C63F28"/>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9" name="Shape 36">
            <a:extLst>
              <a:ext uri="{FF2B5EF4-FFF2-40B4-BE49-F238E27FC236}">
                <a16:creationId xmlns:a16="http://schemas.microsoft.com/office/drawing/2014/main" id="{73F76591-CF83-DCCB-D16B-17BC7E63D957}"/>
              </a:ext>
            </a:extLst>
          </p:cNvPr>
          <p:cNvSpPr/>
          <p:nvPr userDrawn="1"/>
        </p:nvSpPr>
        <p:spPr>
          <a:xfrm>
            <a:off x="0" y="6755100"/>
            <a:ext cx="1473867" cy="102900"/>
          </a:xfrm>
          <a:prstGeom prst="rect">
            <a:avLst/>
          </a:prstGeom>
          <a:solidFill>
            <a:srgbClr val="008CA0"/>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sp>
        <p:nvSpPr>
          <p:cNvPr id="10" name="Shape 37">
            <a:extLst>
              <a:ext uri="{FF2B5EF4-FFF2-40B4-BE49-F238E27FC236}">
                <a16:creationId xmlns:a16="http://schemas.microsoft.com/office/drawing/2014/main" id="{88A03E92-B7E1-BC92-07CA-072E462EF739}"/>
              </a:ext>
            </a:extLst>
          </p:cNvPr>
          <p:cNvSpPr/>
          <p:nvPr userDrawn="1"/>
        </p:nvSpPr>
        <p:spPr>
          <a:xfrm>
            <a:off x="1473868" y="6755100"/>
            <a:ext cx="4223084" cy="102900"/>
          </a:xfrm>
          <a:prstGeom prst="rect">
            <a:avLst/>
          </a:prstGeom>
          <a:solidFill>
            <a:srgbClr val="455FA9"/>
          </a:solidFill>
          <a:ln>
            <a:noFill/>
          </a:ln>
        </p:spPr>
        <p:txBody>
          <a:bodyPr spcFirstLastPara="1" wrap="square" lIns="68569" tIns="68569" rIns="68569" bIns="68569" anchor="ctr" anchorCtr="0">
            <a:noAutofit/>
          </a:bodyPr>
          <a:lstStyle/>
          <a:p>
            <a:pPr marL="0" lvl="0" indent="0">
              <a:spcBef>
                <a:spcPts val="0"/>
              </a:spcBef>
              <a:spcAft>
                <a:spcPts val="0"/>
              </a:spcAft>
              <a:buNone/>
            </a:pPr>
            <a:endParaRPr sz="1350"/>
          </a:p>
        </p:txBody>
      </p:sp>
      <p:pic>
        <p:nvPicPr>
          <p:cNvPr id="11" name="Picture 10">
            <a:extLst>
              <a:ext uri="{FF2B5EF4-FFF2-40B4-BE49-F238E27FC236}">
                <a16:creationId xmlns:a16="http://schemas.microsoft.com/office/drawing/2014/main" id="{21F0D880-E01F-7EC8-E5EE-43811C36AA21}"/>
              </a:ext>
            </a:extLst>
          </p:cNvPr>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7903737" y="122933"/>
            <a:ext cx="986625" cy="174724"/>
          </a:xfrm>
          <a:prstGeom prst="rect">
            <a:avLst/>
          </a:prstGeom>
        </p:spPr>
      </p:pic>
    </p:spTree>
    <p:extLst>
      <p:ext uri="{BB962C8B-B14F-4D97-AF65-F5344CB8AC3E}">
        <p14:creationId xmlns:p14="http://schemas.microsoft.com/office/powerpoint/2010/main" val="2771759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271D0-4F4B-90AE-696A-998E48A6E7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782CD57B-538C-6D52-3CA2-0525BCF7F09B}"/>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A7F6C4-3023-22EE-9025-894F4E2925E7}"/>
              </a:ext>
            </a:extLst>
          </p:cNvPr>
          <p:cNvSpPr>
            <a:spLocks noGrp="1"/>
          </p:cNvSpPr>
          <p:nvPr>
            <p:ph type="dt" sz="half" idx="10"/>
          </p:nvPr>
        </p:nvSpPr>
        <p:spPr/>
        <p:txBody>
          <a:bodyPr/>
          <a:lstStyle/>
          <a:p>
            <a:fld id="{96DFF08F-DC6B-4601-B491-B0F83F6DD2DA}" type="datetimeFigureOut">
              <a:rPr lang="en-US" smtClean="0"/>
              <a:pPr/>
              <a:t>9/29/2025</a:t>
            </a:fld>
            <a:endParaRPr lang="en-US"/>
          </a:p>
        </p:txBody>
      </p:sp>
      <p:sp>
        <p:nvSpPr>
          <p:cNvPr id="5" name="Footer Placeholder 4">
            <a:extLst>
              <a:ext uri="{FF2B5EF4-FFF2-40B4-BE49-F238E27FC236}">
                <a16:creationId xmlns:a16="http://schemas.microsoft.com/office/drawing/2014/main" id="{8DFFD1F4-8C89-C1D7-BB1F-EB3BB55901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33EC9A-025A-6CE8-9A1A-6E0BA974BA04}"/>
              </a:ext>
            </a:extLst>
          </p:cNvPr>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826513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3A7FD-A6B2-9607-5995-5DCEB60D94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ACE6E5-E41E-25A7-097A-6626F1C8E6AD}"/>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AE0C5A2-76DC-740B-A23D-11882465678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434DA7-B486-6130-1125-939A68299933}"/>
              </a:ext>
            </a:extLst>
          </p:cNvPr>
          <p:cNvSpPr>
            <a:spLocks noGrp="1"/>
          </p:cNvSpPr>
          <p:nvPr>
            <p:ph type="dt" sz="half" idx="10"/>
          </p:nvPr>
        </p:nvSpPr>
        <p:spPr/>
        <p:txBody>
          <a:bodyPr/>
          <a:lstStyle/>
          <a:p>
            <a:fld id="{96DFF08F-DC6B-4601-B491-B0F83F6DD2DA}" type="datetimeFigureOut">
              <a:rPr lang="en-US" smtClean="0"/>
              <a:pPr/>
              <a:t>9/29/2025</a:t>
            </a:fld>
            <a:endParaRPr lang="en-US"/>
          </a:p>
        </p:txBody>
      </p:sp>
      <p:sp>
        <p:nvSpPr>
          <p:cNvPr id="6" name="Footer Placeholder 5">
            <a:extLst>
              <a:ext uri="{FF2B5EF4-FFF2-40B4-BE49-F238E27FC236}">
                <a16:creationId xmlns:a16="http://schemas.microsoft.com/office/drawing/2014/main" id="{7D07485C-AFD0-0C5A-3CF0-047D60F913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1B69F5-220C-A773-3D75-44FA175F02CC}"/>
              </a:ext>
            </a:extLst>
          </p:cNvPr>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793890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C283C-D8EC-D405-89BF-B8AED7604260}"/>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462279-85D0-AE9B-352A-5742FFAFF95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31B00A9-F2AE-C21A-5CDE-468EAB85785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6EB006-38DF-812C-FCC8-751CED40D24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38CA657-EF77-18C8-AFB8-B20339A857A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D9A603-8268-1A8F-4A40-950D71FF168F}"/>
              </a:ext>
            </a:extLst>
          </p:cNvPr>
          <p:cNvSpPr>
            <a:spLocks noGrp="1"/>
          </p:cNvSpPr>
          <p:nvPr>
            <p:ph type="dt" sz="half" idx="10"/>
          </p:nvPr>
        </p:nvSpPr>
        <p:spPr/>
        <p:txBody>
          <a:bodyPr/>
          <a:lstStyle/>
          <a:p>
            <a:fld id="{96DFF08F-DC6B-4601-B491-B0F83F6DD2DA}" type="datetimeFigureOut">
              <a:rPr lang="en-US" smtClean="0"/>
              <a:t>9/29/2025</a:t>
            </a:fld>
            <a:endParaRPr lang="en-US"/>
          </a:p>
        </p:txBody>
      </p:sp>
      <p:sp>
        <p:nvSpPr>
          <p:cNvPr id="8" name="Footer Placeholder 7">
            <a:extLst>
              <a:ext uri="{FF2B5EF4-FFF2-40B4-BE49-F238E27FC236}">
                <a16:creationId xmlns:a16="http://schemas.microsoft.com/office/drawing/2014/main" id="{4102188C-3269-2B1F-359B-573224A23D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1F7063-ADBB-AA20-81ED-B2ED0347872B}"/>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75985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F0B33-5CD6-A5B2-7F8E-FD33AB1DBB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C05F78-32C0-5772-5027-8512E78262D1}"/>
              </a:ext>
            </a:extLst>
          </p:cNvPr>
          <p:cNvSpPr>
            <a:spLocks noGrp="1"/>
          </p:cNvSpPr>
          <p:nvPr>
            <p:ph type="dt" sz="half" idx="10"/>
          </p:nvPr>
        </p:nvSpPr>
        <p:spPr/>
        <p:txBody>
          <a:bodyPr/>
          <a:lstStyle/>
          <a:p>
            <a:fld id="{96DFF08F-DC6B-4601-B491-B0F83F6DD2DA}" type="datetimeFigureOut">
              <a:rPr lang="en-US" smtClean="0"/>
              <a:t>9/29/2025</a:t>
            </a:fld>
            <a:endParaRPr lang="en-US"/>
          </a:p>
        </p:txBody>
      </p:sp>
      <p:sp>
        <p:nvSpPr>
          <p:cNvPr id="4" name="Footer Placeholder 3">
            <a:extLst>
              <a:ext uri="{FF2B5EF4-FFF2-40B4-BE49-F238E27FC236}">
                <a16:creationId xmlns:a16="http://schemas.microsoft.com/office/drawing/2014/main" id="{876079B8-0993-E70E-B2F5-C7BFA7D1D4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52A0ED-B558-8DDC-2DE3-C74DC2A3B649}"/>
              </a:ext>
            </a:extLst>
          </p:cNvPr>
          <p:cNvSpPr>
            <a:spLocks noGrp="1"/>
          </p:cNvSpPr>
          <p:nvPr>
            <p:ph type="sldNum" sz="quarter" idx="12"/>
          </p:nvPr>
        </p:nvSpPr>
        <p:spPr/>
        <p:txBody>
          <a:bodyPr/>
          <a:lstStyle/>
          <a:p>
            <a:fld id="{4FAB73BC-B049-4115-A692-8D63A059BFB8}" type="slidenum">
              <a:rPr lang="en-US" smtClean="0"/>
              <a:t>‹#›</a:t>
            </a:fld>
            <a:endParaRPr lang="en-US"/>
          </a:p>
        </p:txBody>
      </p:sp>
      <p:pic>
        <p:nvPicPr>
          <p:cNvPr id="6" name="Picture 5">
            <a:extLst>
              <a:ext uri="{FF2B5EF4-FFF2-40B4-BE49-F238E27FC236}">
                <a16:creationId xmlns:a16="http://schemas.microsoft.com/office/drawing/2014/main" id="{45D0A606-360C-77EF-D486-CB35A174D6D6}"/>
              </a:ext>
            </a:extLst>
          </p:cNvPr>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7642716" y="154631"/>
            <a:ext cx="1315500" cy="174724"/>
          </a:xfrm>
          <a:prstGeom prst="rect">
            <a:avLst/>
          </a:prstGeom>
        </p:spPr>
      </p:pic>
      <p:sp>
        <p:nvSpPr>
          <p:cNvPr id="7" name="Shape 60">
            <a:extLst>
              <a:ext uri="{FF2B5EF4-FFF2-40B4-BE49-F238E27FC236}">
                <a16:creationId xmlns:a16="http://schemas.microsoft.com/office/drawing/2014/main" id="{67B450FF-D198-26F1-2A41-77E21455984A}"/>
              </a:ext>
            </a:extLst>
          </p:cNvPr>
          <p:cNvSpPr/>
          <p:nvPr userDrawn="1"/>
        </p:nvSpPr>
        <p:spPr>
          <a:xfrm>
            <a:off x="7356366" y="6755100"/>
            <a:ext cx="893700" cy="102900"/>
          </a:xfrm>
          <a:prstGeom prst="rect">
            <a:avLst/>
          </a:prstGeom>
          <a:solidFill>
            <a:srgbClr val="EFAA1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 name="Shape 61">
            <a:extLst>
              <a:ext uri="{FF2B5EF4-FFF2-40B4-BE49-F238E27FC236}">
                <a16:creationId xmlns:a16="http://schemas.microsoft.com/office/drawing/2014/main" id="{D567FC13-55B8-4109-41E9-4442B220E5D6}"/>
              </a:ext>
            </a:extLst>
          </p:cNvPr>
          <p:cNvSpPr/>
          <p:nvPr userDrawn="1"/>
        </p:nvSpPr>
        <p:spPr>
          <a:xfrm>
            <a:off x="8250312" y="6755100"/>
            <a:ext cx="893700" cy="102900"/>
          </a:xfrm>
          <a:prstGeom prst="rect">
            <a:avLst/>
          </a:prstGeom>
          <a:solidFill>
            <a:srgbClr val="C63F2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62">
            <a:extLst>
              <a:ext uri="{FF2B5EF4-FFF2-40B4-BE49-F238E27FC236}">
                <a16:creationId xmlns:a16="http://schemas.microsoft.com/office/drawing/2014/main" id="{1B7DCF51-C3B1-21CA-F49B-C4523DD7890A}"/>
              </a:ext>
            </a:extLst>
          </p:cNvPr>
          <p:cNvSpPr/>
          <p:nvPr userDrawn="1"/>
        </p:nvSpPr>
        <p:spPr>
          <a:xfrm>
            <a:off x="0" y="6755100"/>
            <a:ext cx="893700" cy="102900"/>
          </a:xfrm>
          <a:prstGeom prst="rect">
            <a:avLst/>
          </a:prstGeom>
          <a:solidFill>
            <a:srgbClr val="008CA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63">
            <a:extLst>
              <a:ext uri="{FF2B5EF4-FFF2-40B4-BE49-F238E27FC236}">
                <a16:creationId xmlns:a16="http://schemas.microsoft.com/office/drawing/2014/main" id="{B8AC4609-5B0A-2849-C982-8F4779BD749C}"/>
              </a:ext>
            </a:extLst>
          </p:cNvPr>
          <p:cNvSpPr/>
          <p:nvPr userDrawn="1"/>
        </p:nvSpPr>
        <p:spPr>
          <a:xfrm>
            <a:off x="893710" y="6755100"/>
            <a:ext cx="6462600" cy="102900"/>
          </a:xfrm>
          <a:prstGeom prst="rect">
            <a:avLst/>
          </a:prstGeom>
          <a:solidFill>
            <a:srgbClr val="455FA9"/>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994422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9E92E6-64A8-45DF-737A-9910D3D25C41}"/>
              </a:ext>
            </a:extLst>
          </p:cNvPr>
          <p:cNvSpPr>
            <a:spLocks noGrp="1"/>
          </p:cNvSpPr>
          <p:nvPr>
            <p:ph type="dt" sz="half" idx="10"/>
          </p:nvPr>
        </p:nvSpPr>
        <p:spPr/>
        <p:txBody>
          <a:bodyPr/>
          <a:lstStyle/>
          <a:p>
            <a:fld id="{96DFF08F-DC6B-4601-B491-B0F83F6DD2DA}" type="datetimeFigureOut">
              <a:rPr lang="en-US" smtClean="0"/>
              <a:t>9/29/2025</a:t>
            </a:fld>
            <a:endParaRPr lang="en-US"/>
          </a:p>
        </p:txBody>
      </p:sp>
      <p:sp>
        <p:nvSpPr>
          <p:cNvPr id="3" name="Footer Placeholder 2">
            <a:extLst>
              <a:ext uri="{FF2B5EF4-FFF2-40B4-BE49-F238E27FC236}">
                <a16:creationId xmlns:a16="http://schemas.microsoft.com/office/drawing/2014/main" id="{F1270269-07F9-F88B-BA68-1E4DDA3A5A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D98EC1-5C21-59A7-9F9D-152BF4A16F6E}"/>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892067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0E1DD-0596-AC7A-026E-A167ADE76E2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D44753B-0C42-B03C-D27E-F1D747282D4C}"/>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FCC7E4-A037-4202-2DE1-FBE7DE0B8B3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F0AAC3E-4391-ADC8-153C-6276DE3F2067}"/>
              </a:ext>
            </a:extLst>
          </p:cNvPr>
          <p:cNvSpPr>
            <a:spLocks noGrp="1"/>
          </p:cNvSpPr>
          <p:nvPr>
            <p:ph type="dt" sz="half" idx="10"/>
          </p:nvPr>
        </p:nvSpPr>
        <p:spPr/>
        <p:txBody>
          <a:bodyPr/>
          <a:lstStyle/>
          <a:p>
            <a:fld id="{96DFF08F-DC6B-4601-B491-B0F83F6DD2DA}" type="datetimeFigureOut">
              <a:rPr lang="en-US" smtClean="0"/>
              <a:t>9/29/2025</a:t>
            </a:fld>
            <a:endParaRPr lang="en-US"/>
          </a:p>
        </p:txBody>
      </p:sp>
      <p:sp>
        <p:nvSpPr>
          <p:cNvPr id="6" name="Footer Placeholder 5">
            <a:extLst>
              <a:ext uri="{FF2B5EF4-FFF2-40B4-BE49-F238E27FC236}">
                <a16:creationId xmlns:a16="http://schemas.microsoft.com/office/drawing/2014/main" id="{44560208-C44E-CE2C-3449-67425C57D9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FE33D7-B7A7-45FB-4723-284719E768B0}"/>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687519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968D-D112-6556-E1EF-8F870690D22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C43A4413-DF37-0750-C75D-DE00C8B24A5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245B2E1B-255C-A12C-34D7-39D35896FF3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C91F98C-8402-075B-3C2F-357CB76DA344}"/>
              </a:ext>
            </a:extLst>
          </p:cNvPr>
          <p:cNvSpPr>
            <a:spLocks noGrp="1"/>
          </p:cNvSpPr>
          <p:nvPr>
            <p:ph type="dt" sz="half" idx="10"/>
          </p:nvPr>
        </p:nvSpPr>
        <p:spPr/>
        <p:txBody>
          <a:bodyPr/>
          <a:lstStyle/>
          <a:p>
            <a:fld id="{96DFF08F-DC6B-4601-B491-B0F83F6DD2DA}" type="datetimeFigureOut">
              <a:rPr lang="en-US" smtClean="0"/>
              <a:pPr/>
              <a:t>9/29/2025</a:t>
            </a:fld>
            <a:endParaRPr lang="en-US"/>
          </a:p>
        </p:txBody>
      </p:sp>
      <p:sp>
        <p:nvSpPr>
          <p:cNvPr id="6" name="Footer Placeholder 5">
            <a:extLst>
              <a:ext uri="{FF2B5EF4-FFF2-40B4-BE49-F238E27FC236}">
                <a16:creationId xmlns:a16="http://schemas.microsoft.com/office/drawing/2014/main" id="{4E803D2D-9F1D-AEEC-6E74-750DB7312B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7BC847-328C-C266-6FAB-19FECDAD6CF1}"/>
              </a:ext>
            </a:extLst>
          </p:cNvPr>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20011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666E57-B1B8-497F-34A0-01340FBD263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892C1F1-A898-34F9-9787-B8E6ED09F3E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3DD8F6-4F26-D2DF-271B-51E337A6AE9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6DFF08F-DC6B-4601-B491-B0F83F6DD2DA}" type="datetimeFigureOut">
              <a:rPr lang="en-US" smtClean="0"/>
              <a:pPr/>
              <a:t>9/29/2025</a:t>
            </a:fld>
            <a:endParaRPr lang="en-US"/>
          </a:p>
        </p:txBody>
      </p:sp>
      <p:sp>
        <p:nvSpPr>
          <p:cNvPr id="5" name="Footer Placeholder 4">
            <a:extLst>
              <a:ext uri="{FF2B5EF4-FFF2-40B4-BE49-F238E27FC236}">
                <a16:creationId xmlns:a16="http://schemas.microsoft.com/office/drawing/2014/main" id="{147864E8-F622-037A-6876-D2D6A65165C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AE99B0-C0B3-D2D2-F2CE-C943A491BE3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1283887488"/>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660" r:id="rId12"/>
    <p:sldLayoutId id="2147483668" r:id="rId13"/>
    <p:sldLayoutId id="2147483673" r:id="rId14"/>
    <p:sldLayoutId id="2147483674" r:id="rId15"/>
    <p:sldLayoutId id="2147483670" r:id="rId1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nam04.safelinks.protection.outlook.com/?url=https%3A%2F%2Fdocs.google.com%2Fforms%2Fd%2Fe%2F1FAIpQLSdo4vKJJiClpIMIs6mf-G_WCTLzOUWn2xuPeOd6risXTHvmXA%2Fviewform%3Fusp%3Dheader&amp;data=05%7C02%7CGarcia_a%40cde.state.co.us%7C949531cfa934401432ef08ddebd84cd7%7Ca751cfc81f9a4edb83709f1c6d4bea5a%7C0%7C0%7C638926036422868790%7CUnknown%7CTWFpbGZsb3d8eyJFbXB0eU1hcGkiOnRydWUsIlYiOiIwLjAuMDAwMCIsIlAiOiJXaW4zMiIsIkFOIjoiTWFpbCIsIldUIjoyfQ%3D%3D%7C0%7C%7C%7C&amp;sdata=tt7Z3XHN5w84sIrN2RHCRcxgEqMzH41RNGjjR89%2FWtw%3D&amp;reserved=0"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resources.csi.state.co.us/financial-services-library/" TargetMode="External"/><Relationship Id="rId2" Type="http://schemas.openxmlformats.org/officeDocument/2006/relationships/hyperlink" Target="https://www.surveymonkey.com/r/GLK3VBH"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docs.google.com/spreadsheets/d/1aaMdJm-1CZx3EPo2Hks-9s_CtkvtZROGJaMNEE_y2hY/edit?gid=0#gid=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urveymonkey.com/r/KR3V8C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mailto:accountspayable@csi.state.co.u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us02web.zoom.us/rec/play/phKvdyWS5enYxzM0QQcCgnOYeTSyPWjxAJs2yVgt619oUb0bB-_9axwav7l4NjlMgNAvW6ferj0ipfze.mvsq5zD_kjkLE0J0?eagerLoadZvaPages=sidemenu.billing.plan_management&amp;accessLevel=meeting&amp;canPlayFromShare=true&amp;from=share_recording_detail&amp;startTime=1757532407000&amp;componentName=rec-play&amp;originRequestUrl=https%3A%2F%2Fus02web.zoom.us%2Frec%2Fshare%2F52tXHF1odsSytmVrhcUxyrOFQE6z6T6xi9yJAvH6SU3q_AcIjg0iHS90nxa5lFfv.aKg4_d9Rms9euQYp%3FstartTime%3D1757532407000" TargetMode="External"/><Relationship Id="rId2" Type="http://schemas.openxmlformats.org/officeDocument/2006/relationships/hyperlink" Target="mailto:Betsybasch@csi.state.co.u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CSI Grant &amp; Finance Session</a:t>
            </a:r>
          </a:p>
        </p:txBody>
      </p:sp>
      <p:sp>
        <p:nvSpPr>
          <p:cNvPr id="3" name="Subtitle 2"/>
          <p:cNvSpPr>
            <a:spLocks noGrp="1"/>
          </p:cNvSpPr>
          <p:nvPr>
            <p:ph type="subTitle" idx="1"/>
          </p:nvPr>
        </p:nvSpPr>
        <p:spPr/>
        <p:txBody>
          <a:bodyPr vert="horz" lIns="91440" tIns="45720" rIns="91440" bIns="45720" rtlCol="0" anchor="t">
            <a:normAutofit/>
          </a:bodyPr>
          <a:lstStyle/>
          <a:p>
            <a:r>
              <a:rPr lang="en-US" i="1">
                <a:cs typeface="Calibri"/>
              </a:rPr>
              <a:t>September 2025</a:t>
            </a:r>
          </a:p>
        </p:txBody>
      </p:sp>
    </p:spTree>
    <p:extLst>
      <p:ext uri="{BB962C8B-B14F-4D97-AF65-F5344CB8AC3E}">
        <p14:creationId xmlns:p14="http://schemas.microsoft.com/office/powerpoint/2010/main" val="2573651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ADF19-6203-3E05-926E-C28A6E31D7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7680E0-93AA-977C-7DDF-310FD749D190}"/>
              </a:ext>
            </a:extLst>
          </p:cNvPr>
          <p:cNvSpPr>
            <a:spLocks noGrp="1"/>
          </p:cNvSpPr>
          <p:nvPr>
            <p:ph type="title"/>
          </p:nvPr>
        </p:nvSpPr>
        <p:spPr>
          <a:xfrm>
            <a:off x="285135" y="239396"/>
            <a:ext cx="8023737" cy="1325563"/>
          </a:xfrm>
        </p:spPr>
        <p:txBody>
          <a:bodyPr/>
          <a:lstStyle/>
          <a:p>
            <a:r>
              <a:rPr lang="en-US">
                <a:ea typeface="Calibri Light"/>
                <a:cs typeface="Calibri Light"/>
              </a:rPr>
              <a:t>Special Education Expenditure Reporting</a:t>
            </a:r>
          </a:p>
        </p:txBody>
      </p:sp>
      <p:sp>
        <p:nvSpPr>
          <p:cNvPr id="5" name="TextBox 4">
            <a:extLst>
              <a:ext uri="{FF2B5EF4-FFF2-40B4-BE49-F238E27FC236}">
                <a16:creationId xmlns:a16="http://schemas.microsoft.com/office/drawing/2014/main" id="{64365E80-370C-A9F7-4E9B-A138B1E4FFC3}"/>
              </a:ext>
            </a:extLst>
          </p:cNvPr>
          <p:cNvSpPr txBox="1"/>
          <p:nvPr/>
        </p:nvSpPr>
        <p:spPr>
          <a:xfrm>
            <a:off x="285135" y="1564959"/>
            <a:ext cx="8573729" cy="4401205"/>
          </a:xfrm>
          <a:prstGeom prst="rect">
            <a:avLst/>
          </a:prstGeom>
          <a:noFill/>
        </p:spPr>
        <p:txBody>
          <a:bodyPr wrap="square" lIns="91440" tIns="45720" rIns="91440" bIns="45720" rtlCol="0" anchor="t">
            <a:spAutoFit/>
          </a:bodyPr>
          <a:lstStyle/>
          <a:p>
            <a:r>
              <a:rPr lang="en-US" b="1">
                <a:latin typeface="Calibri Light"/>
                <a:ea typeface="Calibri Light"/>
                <a:cs typeface="Calibri Light"/>
              </a:rPr>
              <a:t>Purpose: </a:t>
            </a:r>
          </a:p>
          <a:p>
            <a:r>
              <a:rPr lang="en-US" sz="1600">
                <a:latin typeface="Calibri Light"/>
                <a:ea typeface="Calibri Light"/>
                <a:cs typeface="Calibri Light"/>
              </a:rPr>
              <a:t>CSI must submit an annual MOE report to CDE, which confirms compliance with federal requirements</a:t>
            </a:r>
          </a:p>
          <a:p>
            <a:r>
              <a:rPr lang="en-US" sz="1600">
                <a:latin typeface="Calibri Light"/>
                <a:ea typeface="Calibri Light"/>
                <a:cs typeface="Calibri Light"/>
              </a:rPr>
              <a:t>And ensures CSI’s continued eligibility for IDEA SPED funding.</a:t>
            </a:r>
            <a:br>
              <a:rPr lang="en-US" sz="1600">
                <a:latin typeface="Calibri Light"/>
              </a:rPr>
            </a:br>
            <a:br>
              <a:rPr lang="en-US" sz="1600">
                <a:latin typeface="Calibri Light"/>
              </a:rPr>
            </a:br>
            <a:r>
              <a:rPr lang="en-US" b="1">
                <a:latin typeface="Calibri Light"/>
                <a:ea typeface="Calibri Light"/>
                <a:cs typeface="Calibri Light"/>
              </a:rPr>
              <a:t>Process:</a:t>
            </a:r>
          </a:p>
          <a:p>
            <a:pPr marL="742950" lvl="1" indent="-285750">
              <a:buFont typeface="Wingdings" panose="05000000000000000000" pitchFamily="2" charset="2"/>
              <a:buChar char="§"/>
            </a:pPr>
            <a:r>
              <a:rPr lang="en-US" sz="1600">
                <a:latin typeface="Calibri Light"/>
                <a:ea typeface="Calibri Light"/>
                <a:cs typeface="Calibri Light"/>
              </a:rPr>
              <a:t>Accurate school-level coding of SPED costs is </a:t>
            </a:r>
            <a:r>
              <a:rPr lang="en-US" sz="1600" b="1">
                <a:latin typeface="Calibri Light"/>
                <a:ea typeface="Calibri Light"/>
                <a:cs typeface="Calibri Light"/>
              </a:rPr>
              <a:t>critical</a:t>
            </a:r>
          </a:p>
          <a:p>
            <a:pPr marL="742950" lvl="1" indent="-285750">
              <a:buFont typeface="Wingdings" panose="05000000000000000000" pitchFamily="2" charset="2"/>
              <a:buChar char="§"/>
            </a:pPr>
            <a:r>
              <a:rPr lang="en-US" sz="1600">
                <a:latin typeface="Calibri Light"/>
                <a:ea typeface="Calibri Light"/>
                <a:cs typeface="Calibri Light"/>
              </a:rPr>
              <a:t>Code all SPED expenditures not covered by federal funds to </a:t>
            </a:r>
            <a:r>
              <a:rPr lang="en-US" sz="1600" b="1">
                <a:latin typeface="Calibri Light"/>
                <a:ea typeface="Calibri Light"/>
                <a:cs typeface="Calibri Light"/>
              </a:rPr>
              <a:t>3130</a:t>
            </a:r>
          </a:p>
          <a:p>
            <a:pPr marL="742950" lvl="1" indent="-285750">
              <a:buFont typeface="Wingdings" panose="05000000000000000000" pitchFamily="2" charset="2"/>
              <a:buChar char="§"/>
            </a:pPr>
            <a:r>
              <a:rPr lang="en-US" sz="1600">
                <a:latin typeface="Calibri Light"/>
                <a:ea typeface="Calibri Light"/>
                <a:cs typeface="Calibri Light"/>
              </a:rPr>
              <a:t>Expenditures in 3130 should </a:t>
            </a:r>
            <a:r>
              <a:rPr lang="en-US" sz="1600" b="1">
                <a:latin typeface="Calibri Light"/>
                <a:ea typeface="Calibri Light"/>
                <a:cs typeface="Calibri Light"/>
              </a:rPr>
              <a:t>exceed revenue</a:t>
            </a:r>
          </a:p>
          <a:p>
            <a:pPr marL="742950" lvl="1" indent="-285750">
              <a:buFont typeface="Wingdings" panose="05000000000000000000" pitchFamily="2" charset="2"/>
              <a:buChar char="§"/>
            </a:pPr>
            <a:r>
              <a:rPr lang="en-US" sz="1600">
                <a:latin typeface="Calibri Light"/>
                <a:ea typeface="Calibri Light"/>
                <a:cs typeface="Calibri Light"/>
              </a:rPr>
              <a:t>This shows that grant funds supplement, not supplant, SPED costs (MOE compliance)</a:t>
            </a:r>
            <a:endParaRPr lang="en-US" sz="1600" b="1">
              <a:latin typeface="Calibri Light"/>
              <a:ea typeface="Calibri Light"/>
              <a:cs typeface="Calibri Light"/>
            </a:endParaRPr>
          </a:p>
          <a:p>
            <a:endParaRPr lang="en-US">
              <a:latin typeface="Calibri Light"/>
              <a:ea typeface="Calibri Light"/>
              <a:cs typeface="Calibri Light"/>
            </a:endParaRPr>
          </a:p>
          <a:p>
            <a:r>
              <a:rPr lang="en-US" b="1">
                <a:latin typeface="Calibri Light"/>
                <a:ea typeface="Calibri Light"/>
                <a:cs typeface="Calibri Light"/>
              </a:rPr>
              <a:t>ECEA IFR Reporting:</a:t>
            </a:r>
          </a:p>
          <a:p>
            <a:r>
              <a:rPr lang="en-US" sz="1600">
                <a:latin typeface="Calibri Light"/>
                <a:ea typeface="Calibri Light"/>
                <a:cs typeface="Calibri Light"/>
              </a:rPr>
              <a:t>Schools must spend at least </a:t>
            </a:r>
            <a:r>
              <a:rPr lang="en-US" sz="1600" b="1">
                <a:latin typeface="Calibri Light"/>
                <a:ea typeface="Calibri Light"/>
                <a:cs typeface="Calibri Light"/>
              </a:rPr>
              <a:t>30% of SPED programming from the general fund</a:t>
            </a:r>
            <a:r>
              <a:rPr lang="en-US" sz="1600">
                <a:latin typeface="Calibri Light"/>
                <a:ea typeface="Calibri Light"/>
                <a:cs typeface="Calibri Light"/>
              </a:rPr>
              <a:t> before qualifying for the high needs grant</a:t>
            </a:r>
          </a:p>
          <a:p>
            <a:endParaRPr lang="en-US" sz="1600">
              <a:latin typeface="Calibri Light"/>
              <a:ea typeface="Calibri"/>
              <a:cs typeface="Calibri"/>
            </a:endParaRPr>
          </a:p>
          <a:p>
            <a:r>
              <a:rPr lang="en-US" sz="1600">
                <a:latin typeface="Calibri Light"/>
                <a:ea typeface="Calibri"/>
                <a:cs typeface="Calibri"/>
              </a:rPr>
              <a:t>The additional year-end allocation is based on average/median amount of general fund dollars spent per SPED Student.</a:t>
            </a:r>
          </a:p>
          <a:p>
            <a:endParaRPr lang="en-US">
              <a:ea typeface="Calibri" panose="020F0502020204030204"/>
              <a:cs typeface="Calibri" panose="020F0502020204030204"/>
            </a:endParaRPr>
          </a:p>
        </p:txBody>
      </p:sp>
    </p:spTree>
    <p:extLst>
      <p:ext uri="{BB962C8B-B14F-4D97-AF65-F5344CB8AC3E}">
        <p14:creationId xmlns:p14="http://schemas.microsoft.com/office/powerpoint/2010/main" val="1335333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DF3E7-091E-5CFB-BD12-FF3728B6B45D}"/>
              </a:ext>
            </a:extLst>
          </p:cNvPr>
          <p:cNvSpPr>
            <a:spLocks noGrp="1"/>
          </p:cNvSpPr>
          <p:nvPr>
            <p:ph type="title"/>
          </p:nvPr>
        </p:nvSpPr>
        <p:spPr>
          <a:xfrm>
            <a:off x="244186" y="331512"/>
            <a:ext cx="7886700" cy="1325563"/>
          </a:xfrm>
        </p:spPr>
        <p:txBody>
          <a:bodyPr>
            <a:normAutofit/>
          </a:bodyPr>
          <a:lstStyle/>
          <a:p>
            <a:r>
              <a:rPr lang="en-US">
                <a:ea typeface="Calibri Light"/>
                <a:cs typeface="Calibri Light"/>
              </a:rPr>
              <a:t>ECEA Annual Funding Process</a:t>
            </a:r>
          </a:p>
        </p:txBody>
      </p:sp>
      <p:sp>
        <p:nvSpPr>
          <p:cNvPr id="4" name="Content Placeholder 3">
            <a:extLst>
              <a:ext uri="{FF2B5EF4-FFF2-40B4-BE49-F238E27FC236}">
                <a16:creationId xmlns:a16="http://schemas.microsoft.com/office/drawing/2014/main" id="{1E840BDB-C0DA-1A07-398A-DA7132275C02}"/>
              </a:ext>
            </a:extLst>
          </p:cNvPr>
          <p:cNvSpPr txBox="1">
            <a:spLocks noGrp="1"/>
          </p:cNvSpPr>
          <p:nvPr>
            <p:ph idx="1"/>
          </p:nvPr>
        </p:nvSpPr>
        <p:spPr>
          <a:xfrm>
            <a:off x="244186" y="1602713"/>
            <a:ext cx="4150532" cy="4278607"/>
          </a:xfrm>
          <a:prstGeom prst="rect">
            <a:avLst/>
          </a:prstGeom>
          <a:noFill/>
        </p:spPr>
        <p:txBody>
          <a:bodyPr wrap="square" rtlCol="0">
            <a:spAutoFit/>
          </a:bodyPr>
          <a:lstStyle/>
          <a:p>
            <a:pPr marL="0" indent="0">
              <a:buNone/>
            </a:pPr>
            <a:r>
              <a:rPr lang="en-US" sz="1600" b="1"/>
              <a:t>July/August Annually</a:t>
            </a:r>
          </a:p>
          <a:p>
            <a:r>
              <a:rPr lang="en-US" sz="1600"/>
              <a:t>Initial allocation is paid to schools </a:t>
            </a:r>
          </a:p>
          <a:p>
            <a:pPr marL="742950" lvl="1" indent="-285750">
              <a:buFont typeface="Wingdings" panose="05000000000000000000" pitchFamily="2" charset="2"/>
              <a:buChar char="§"/>
            </a:pPr>
            <a:r>
              <a:rPr lang="en-US" sz="1200"/>
              <a:t>Eligibility requirement: All schools are eligible for this payment</a:t>
            </a:r>
          </a:p>
          <a:p>
            <a:endParaRPr lang="en-US"/>
          </a:p>
          <a:p>
            <a:pPr marL="0" indent="0">
              <a:buNone/>
            </a:pPr>
            <a:r>
              <a:rPr lang="en-US" sz="1600" b="1"/>
              <a:t>February Annually</a:t>
            </a:r>
          </a:p>
          <a:p>
            <a:r>
              <a:rPr lang="en-US" sz="1600"/>
              <a:t>CSI releases the mid-year payment.</a:t>
            </a:r>
          </a:p>
          <a:p>
            <a:pPr marL="742950" lvl="1" indent="-285750">
              <a:buFont typeface="Wingdings" panose="05000000000000000000" pitchFamily="2" charset="2"/>
              <a:buChar char="§"/>
            </a:pPr>
            <a:r>
              <a:rPr lang="en-US" sz="1200"/>
              <a:t>Eligibility requirement: Increase pupil count from prior year December to current year December count</a:t>
            </a:r>
          </a:p>
          <a:p>
            <a:pPr lvl="1"/>
            <a:endParaRPr lang="en-US"/>
          </a:p>
          <a:p>
            <a:pPr marL="0" indent="0">
              <a:buNone/>
            </a:pPr>
            <a:r>
              <a:rPr lang="en-US" sz="1600" b="1"/>
              <a:t>July Annually</a:t>
            </a:r>
          </a:p>
          <a:p>
            <a:r>
              <a:rPr lang="en-US" sz="1600"/>
              <a:t>CSI releases the year-end payment</a:t>
            </a:r>
          </a:p>
          <a:p>
            <a:pPr marL="742950" lvl="1" indent="-285750">
              <a:buFont typeface="Wingdings" panose="05000000000000000000" pitchFamily="2" charset="2"/>
              <a:buChar char="§"/>
            </a:pPr>
            <a:r>
              <a:rPr lang="en-US" sz="1200"/>
              <a:t>Eligibility requirement: Schools who spent over the average CSI-wide amount per pupil on SPED services exceeding SPED revenue received are eligible for this additional funding</a:t>
            </a:r>
          </a:p>
        </p:txBody>
      </p:sp>
      <p:graphicFrame>
        <p:nvGraphicFramePr>
          <p:cNvPr id="5" name="Content Placeholder 4" descr="Visual of ECEA Funding Process">
            <a:extLst>
              <a:ext uri="{FF2B5EF4-FFF2-40B4-BE49-F238E27FC236}">
                <a16:creationId xmlns:a16="http://schemas.microsoft.com/office/drawing/2014/main" id="{6B5D0EAA-24BF-8126-CE06-EEA182DB84A5}"/>
              </a:ext>
            </a:extLst>
          </p:cNvPr>
          <p:cNvGraphicFramePr>
            <a:graphicFrameLocks/>
          </p:cNvGraphicFramePr>
          <p:nvPr>
            <p:extLst>
              <p:ext uri="{D42A27DB-BD31-4B8C-83A1-F6EECF244321}">
                <p14:modId xmlns:p14="http://schemas.microsoft.com/office/powerpoint/2010/main" val="2497708280"/>
              </p:ext>
            </p:extLst>
          </p:nvPr>
        </p:nvGraphicFramePr>
        <p:xfrm>
          <a:off x="4488025" y="1454271"/>
          <a:ext cx="4226768" cy="45608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3527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938B4-C006-C098-BF0E-F97C18DAB235}"/>
              </a:ext>
            </a:extLst>
          </p:cNvPr>
          <p:cNvSpPr>
            <a:spLocks noGrp="1"/>
          </p:cNvSpPr>
          <p:nvPr>
            <p:ph type="title"/>
          </p:nvPr>
        </p:nvSpPr>
        <p:spPr>
          <a:xfrm>
            <a:off x="628650" y="253802"/>
            <a:ext cx="7886700" cy="1325563"/>
          </a:xfrm>
        </p:spPr>
        <p:txBody>
          <a:bodyPr>
            <a:normAutofit/>
          </a:bodyPr>
          <a:lstStyle/>
          <a:p>
            <a:r>
              <a:rPr lang="en-US" sz="3600"/>
              <a:t>ECEA (IFR) &amp; Milestone Schedules</a:t>
            </a:r>
          </a:p>
        </p:txBody>
      </p:sp>
      <p:sp>
        <p:nvSpPr>
          <p:cNvPr id="18" name="TextBox 17">
            <a:extLst>
              <a:ext uri="{FF2B5EF4-FFF2-40B4-BE49-F238E27FC236}">
                <a16:creationId xmlns:a16="http://schemas.microsoft.com/office/drawing/2014/main" id="{030FD61C-D595-84FC-257B-7CBF4FC53504}"/>
              </a:ext>
            </a:extLst>
          </p:cNvPr>
          <p:cNvSpPr txBox="1"/>
          <p:nvPr/>
        </p:nvSpPr>
        <p:spPr>
          <a:xfrm>
            <a:off x="628650" y="1262871"/>
            <a:ext cx="7886700" cy="646331"/>
          </a:xfrm>
          <a:prstGeom prst="rect">
            <a:avLst/>
          </a:prstGeom>
          <a:noFill/>
        </p:spPr>
        <p:txBody>
          <a:bodyPr wrap="square" lIns="91440" tIns="45720" rIns="91440" bIns="45720" rtlCol="0" anchor="t">
            <a:spAutoFit/>
          </a:bodyPr>
          <a:lstStyle/>
          <a:p>
            <a:r>
              <a:rPr lang="en-US">
                <a:highlight>
                  <a:srgbClr val="FFFF00"/>
                </a:highlight>
                <a:latin typeface="Calibri"/>
                <a:ea typeface="Calibri"/>
                <a:cs typeface="Calibri"/>
              </a:rPr>
              <a:t>ECEA, ECEA GT, ELPA</a:t>
            </a:r>
            <a:r>
              <a:rPr lang="en-US">
                <a:effectLst/>
                <a:highlight>
                  <a:srgbClr val="FFFF00"/>
                </a:highlight>
                <a:latin typeface="Calibri"/>
                <a:ea typeface="Calibri"/>
                <a:cs typeface="Calibri"/>
              </a:rPr>
              <a:t> general ledger submitted through </a:t>
            </a:r>
            <a:r>
              <a:rPr lang="en-US">
                <a:highlight>
                  <a:srgbClr val="FFFF00"/>
                </a:highlight>
                <a:latin typeface="Calibri"/>
                <a:ea typeface="Calibri"/>
                <a:cs typeface="Calibri"/>
              </a:rPr>
              <a:t>Epicenter</a:t>
            </a:r>
            <a:endParaRPr lang="en-US">
              <a:ea typeface="Calibri"/>
              <a:cs typeface="Calibri" panose="020F0502020204030204"/>
            </a:endParaRPr>
          </a:p>
          <a:p>
            <a:endParaRPr lang="en-US">
              <a:latin typeface="+mj-lt"/>
              <a:ea typeface="Calibri Light" panose="020F0302020204030204"/>
              <a:cs typeface="Calibri Light" panose="020F0302020204030204"/>
            </a:endParaRPr>
          </a:p>
        </p:txBody>
      </p:sp>
      <p:graphicFrame>
        <p:nvGraphicFramePr>
          <p:cNvPr id="4" name="Table 3">
            <a:extLst>
              <a:ext uri="{FF2B5EF4-FFF2-40B4-BE49-F238E27FC236}">
                <a16:creationId xmlns:a16="http://schemas.microsoft.com/office/drawing/2014/main" id="{9C9AC67B-9C75-0997-85C9-1DF101FD347D}"/>
              </a:ext>
            </a:extLst>
          </p:cNvPr>
          <p:cNvGraphicFramePr>
            <a:graphicFrameLocks noGrp="1"/>
          </p:cNvGraphicFramePr>
          <p:nvPr/>
        </p:nvGraphicFramePr>
        <p:xfrm>
          <a:off x="628650" y="1706242"/>
          <a:ext cx="7406757" cy="1854193"/>
        </p:xfrm>
        <a:graphic>
          <a:graphicData uri="http://schemas.openxmlformats.org/drawingml/2006/table">
            <a:tbl>
              <a:tblPr firstRow="1" bandRow="1">
                <a:tableStyleId>{5C22544A-7EE6-4342-B048-85BDC9FD1C3A}</a:tableStyleId>
              </a:tblPr>
              <a:tblGrid>
                <a:gridCol w="2468919">
                  <a:extLst>
                    <a:ext uri="{9D8B030D-6E8A-4147-A177-3AD203B41FA5}">
                      <a16:colId xmlns:a16="http://schemas.microsoft.com/office/drawing/2014/main" val="3524721393"/>
                    </a:ext>
                  </a:extLst>
                </a:gridCol>
                <a:gridCol w="2468919">
                  <a:extLst>
                    <a:ext uri="{9D8B030D-6E8A-4147-A177-3AD203B41FA5}">
                      <a16:colId xmlns:a16="http://schemas.microsoft.com/office/drawing/2014/main" val="2804082861"/>
                    </a:ext>
                  </a:extLst>
                </a:gridCol>
                <a:gridCol w="2468919">
                  <a:extLst>
                    <a:ext uri="{9D8B030D-6E8A-4147-A177-3AD203B41FA5}">
                      <a16:colId xmlns:a16="http://schemas.microsoft.com/office/drawing/2014/main" val="3733150535"/>
                    </a:ext>
                  </a:extLst>
                </a:gridCol>
              </a:tblGrid>
              <a:tr h="370840">
                <a:tc>
                  <a:txBody>
                    <a:bodyPr/>
                    <a:lstStyle/>
                    <a:p>
                      <a:pPr algn="ctr"/>
                      <a:r>
                        <a:rPr lang="en-US" sz="1600">
                          <a:solidFill>
                            <a:schemeClr val="tx1"/>
                          </a:solidFill>
                        </a:rPr>
                        <a:t>Deadline</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lgn="ctr"/>
                      <a:r>
                        <a:rPr lang="en-US" sz="1600">
                          <a:solidFill>
                            <a:schemeClr val="tx1"/>
                          </a:solidFill>
                        </a:rPr>
                        <a:t>Reporting Period</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lgn="ctr"/>
                      <a:r>
                        <a:rPr lang="en-US" sz="1600">
                          <a:solidFill>
                            <a:schemeClr val="tx1"/>
                          </a:solidFill>
                        </a:rPr>
                        <a:t>Expectation</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593738490"/>
                  </a:ext>
                </a:extLst>
              </a:tr>
              <a:tr h="370839">
                <a:tc>
                  <a:txBody>
                    <a:bodyPr/>
                    <a:lstStyle/>
                    <a:p>
                      <a:pPr lvl="0">
                        <a:buNone/>
                      </a:pPr>
                      <a:r>
                        <a:rPr lang="en-US" sz="1600"/>
                        <a:t>October 31st, 2025</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07/01 - 09/30</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Informational Only</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14631827"/>
                  </a:ext>
                </a:extLst>
              </a:tr>
              <a:tr h="370838">
                <a:tc>
                  <a:txBody>
                    <a:bodyPr/>
                    <a:lstStyle/>
                    <a:p>
                      <a:pPr lvl="0">
                        <a:buNone/>
                      </a:pPr>
                      <a:r>
                        <a:rPr lang="en-US" sz="1600"/>
                        <a:t>January 26th, 2026</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07/01 - 12/31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50% Minimum</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9820957"/>
                  </a:ext>
                </a:extLst>
              </a:tr>
              <a:tr h="370838">
                <a:tc>
                  <a:txBody>
                    <a:bodyPr/>
                    <a:lstStyle/>
                    <a:p>
                      <a:pPr lvl="0">
                        <a:buNone/>
                      </a:pPr>
                      <a:r>
                        <a:rPr lang="en-US" sz="1600"/>
                        <a:t>April 30th, 2026</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07/01 - 03/31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75% Minimum</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06095220"/>
                  </a:ext>
                </a:extLst>
              </a:tr>
              <a:tr h="370838">
                <a:tc>
                  <a:txBody>
                    <a:bodyPr/>
                    <a:lstStyle/>
                    <a:p>
                      <a:pPr lvl="0">
                        <a:buNone/>
                      </a:pPr>
                      <a:r>
                        <a:rPr lang="en-US" sz="1600"/>
                        <a:t>July 15th, 2026</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07/01 - 06/30</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100%</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1408962034"/>
                  </a:ext>
                </a:extLst>
              </a:tr>
            </a:tbl>
          </a:graphicData>
        </a:graphic>
      </p:graphicFrame>
      <p:sp>
        <p:nvSpPr>
          <p:cNvPr id="7" name="TextBox 6">
            <a:extLst>
              <a:ext uri="{FF2B5EF4-FFF2-40B4-BE49-F238E27FC236}">
                <a16:creationId xmlns:a16="http://schemas.microsoft.com/office/drawing/2014/main" id="{FD4CF135-D95A-58C5-5024-ABD964E64DC8}"/>
              </a:ext>
            </a:extLst>
          </p:cNvPr>
          <p:cNvSpPr txBox="1"/>
          <p:nvPr/>
        </p:nvSpPr>
        <p:spPr>
          <a:xfrm>
            <a:off x="628650" y="3633164"/>
            <a:ext cx="7886700" cy="369332"/>
          </a:xfrm>
          <a:prstGeom prst="rect">
            <a:avLst/>
          </a:prstGeom>
          <a:noFill/>
        </p:spPr>
        <p:txBody>
          <a:bodyPr wrap="square" lIns="91440" tIns="45720" rIns="91440" bIns="45720" rtlCol="0" anchor="t">
            <a:spAutoFit/>
          </a:bodyPr>
          <a:lstStyle/>
          <a:p>
            <a:r>
              <a:rPr lang="en-US">
                <a:highlight>
                  <a:srgbClr val="FFFF00"/>
                </a:highlight>
                <a:latin typeface="Calibri"/>
                <a:ea typeface="Times New Roman" panose="02020603050405020304" pitchFamily="18" charset="0"/>
                <a:cs typeface="Calibri"/>
              </a:rPr>
              <a:t>Milestone </a:t>
            </a:r>
            <a:r>
              <a:rPr lang="en-US">
                <a:effectLst/>
                <a:highlight>
                  <a:srgbClr val="FFFF00"/>
                </a:highlight>
                <a:latin typeface="Calibri"/>
                <a:ea typeface="Times New Roman" panose="02020603050405020304" pitchFamily="18" charset="0"/>
                <a:cs typeface="Calibri"/>
              </a:rPr>
              <a:t>Schedule</a:t>
            </a:r>
            <a:r>
              <a:rPr lang="en-US">
                <a:highlight>
                  <a:srgbClr val="FFFF00"/>
                </a:highlight>
                <a:latin typeface="Calibri"/>
                <a:ea typeface="Times New Roman" panose="02020603050405020304" pitchFamily="18" charset="0"/>
                <a:cs typeface="Calibri"/>
              </a:rPr>
              <a:t> – requests submitted through </a:t>
            </a:r>
            <a:r>
              <a:rPr lang="en-US" err="1">
                <a:highlight>
                  <a:srgbClr val="FFFF00"/>
                </a:highlight>
                <a:latin typeface="Calibri"/>
                <a:ea typeface="Times New Roman" panose="02020603050405020304" pitchFamily="18" charset="0"/>
                <a:cs typeface="Calibri"/>
              </a:rPr>
              <a:t>GrantVantage</a:t>
            </a:r>
            <a:endParaRPr lang="en-US" err="1">
              <a:effectLst/>
              <a:highlight>
                <a:srgbClr val="FFFF00"/>
              </a:highlight>
              <a:latin typeface="Calibri"/>
              <a:ea typeface="Times New Roman" panose="02020603050405020304" pitchFamily="18" charset="0"/>
              <a:cs typeface="Calibri"/>
            </a:endParaRPr>
          </a:p>
        </p:txBody>
      </p:sp>
      <p:graphicFrame>
        <p:nvGraphicFramePr>
          <p:cNvPr id="8" name="Table 7">
            <a:extLst>
              <a:ext uri="{FF2B5EF4-FFF2-40B4-BE49-F238E27FC236}">
                <a16:creationId xmlns:a16="http://schemas.microsoft.com/office/drawing/2014/main" id="{9AFED74D-042B-23DB-DDDB-C027234489A1}"/>
              </a:ext>
            </a:extLst>
          </p:cNvPr>
          <p:cNvGraphicFramePr>
            <a:graphicFrameLocks noGrp="1"/>
          </p:cNvGraphicFramePr>
          <p:nvPr>
            <p:extLst>
              <p:ext uri="{D42A27DB-BD31-4B8C-83A1-F6EECF244321}">
                <p14:modId xmlns:p14="http://schemas.microsoft.com/office/powerpoint/2010/main" val="2185192282"/>
              </p:ext>
            </p:extLst>
          </p:nvPr>
        </p:nvGraphicFramePr>
        <p:xfrm>
          <a:off x="628650" y="4075225"/>
          <a:ext cx="7475454" cy="2225031"/>
        </p:xfrm>
        <a:graphic>
          <a:graphicData uri="http://schemas.openxmlformats.org/drawingml/2006/table">
            <a:tbl>
              <a:tblPr firstRow="1" bandRow="1">
                <a:tableStyleId>{5C22544A-7EE6-4342-B048-85BDC9FD1C3A}</a:tableStyleId>
              </a:tblPr>
              <a:tblGrid>
                <a:gridCol w="2129926">
                  <a:extLst>
                    <a:ext uri="{9D8B030D-6E8A-4147-A177-3AD203B41FA5}">
                      <a16:colId xmlns:a16="http://schemas.microsoft.com/office/drawing/2014/main" val="3524721393"/>
                    </a:ext>
                  </a:extLst>
                </a:gridCol>
                <a:gridCol w="5345528">
                  <a:extLst>
                    <a:ext uri="{9D8B030D-6E8A-4147-A177-3AD203B41FA5}">
                      <a16:colId xmlns:a16="http://schemas.microsoft.com/office/drawing/2014/main" val="3733150535"/>
                    </a:ext>
                  </a:extLst>
                </a:gridCol>
              </a:tblGrid>
              <a:tr h="370840">
                <a:tc>
                  <a:txBody>
                    <a:bodyPr/>
                    <a:lstStyle/>
                    <a:p>
                      <a:pPr algn="ctr"/>
                      <a:r>
                        <a:rPr lang="en-US" sz="1800">
                          <a:solidFill>
                            <a:schemeClr val="tx1"/>
                          </a:solidFill>
                        </a:rPr>
                        <a:t>Deadline</a:t>
                      </a:r>
                    </a:p>
                  </a:txBody>
                  <a:tcP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lgn="ctr"/>
                      <a:r>
                        <a:rPr lang="en-US" sz="1800">
                          <a:solidFill>
                            <a:schemeClr val="tx1"/>
                          </a:solidFill>
                        </a:rPr>
                        <a:t>Expectations</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593738490"/>
                  </a:ext>
                </a:extLst>
              </a:tr>
              <a:tr h="370839">
                <a:tc>
                  <a:txBody>
                    <a:bodyPr/>
                    <a:lstStyle/>
                    <a:p>
                      <a:pPr lvl="0">
                        <a:buNone/>
                      </a:pPr>
                      <a:r>
                        <a:rPr lang="en-US" sz="1600"/>
                        <a:t>November 10</a:t>
                      </a:r>
                      <a:r>
                        <a:rPr lang="en-US" sz="1600" baseline="30000"/>
                        <a:t>th</a:t>
                      </a:r>
                      <a:r>
                        <a:rPr lang="en-US" sz="1600"/>
                        <a:t>, 2025</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Exempt: Progress Only / Non-Exempt: 20% of funds requested</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14631827"/>
                  </a:ext>
                </a:extLst>
              </a:tr>
              <a:tr h="370838">
                <a:tc>
                  <a:txBody>
                    <a:bodyPr/>
                    <a:lstStyle/>
                    <a:p>
                      <a:pPr lvl="0">
                        <a:buNone/>
                      </a:pPr>
                      <a:r>
                        <a:rPr lang="en-US" sz="1600"/>
                        <a:t>January 12</a:t>
                      </a:r>
                      <a:r>
                        <a:rPr lang="en-US" sz="1600" baseline="30000"/>
                        <a:t>th</a:t>
                      </a:r>
                      <a:r>
                        <a:rPr lang="en-US" sz="1600"/>
                        <a:t> , 2026</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Exempt: Progress Only / Non-Exempt: 40% of funds requested</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19820957"/>
                  </a:ext>
                </a:extLst>
              </a:tr>
              <a:tr h="370838">
                <a:tc>
                  <a:txBody>
                    <a:bodyPr/>
                    <a:lstStyle/>
                    <a:p>
                      <a:pPr lvl="0">
                        <a:buNone/>
                      </a:pPr>
                      <a:r>
                        <a:rPr lang="en-US" sz="1600"/>
                        <a:t>April 9</a:t>
                      </a:r>
                      <a:r>
                        <a:rPr lang="en-US" sz="1600" baseline="30000"/>
                        <a:t>th</a:t>
                      </a:r>
                      <a:r>
                        <a:rPr lang="en-US" sz="1600"/>
                        <a:t>, 2026</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600"/>
                        <a:t>Exempt: Progress Only / Non-Exempt: 60% of funds requested</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06095220"/>
                  </a:ext>
                </a:extLst>
              </a:tr>
              <a:tr h="370838">
                <a:tc>
                  <a:txBody>
                    <a:bodyPr/>
                    <a:lstStyle/>
                    <a:p>
                      <a:pPr lvl="0">
                        <a:buNone/>
                      </a:pPr>
                      <a:r>
                        <a:rPr lang="en-US" sz="1600"/>
                        <a:t>June 9</a:t>
                      </a:r>
                      <a:r>
                        <a:rPr lang="en-US" sz="1600" baseline="30000"/>
                        <a:t>th</a:t>
                      </a:r>
                      <a:r>
                        <a:rPr lang="en-US" sz="1600"/>
                        <a:t>, 2026</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600"/>
                        <a:t>All Schools: 80% of funds requested </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8962034"/>
                  </a:ext>
                </a:extLst>
              </a:tr>
              <a:tr h="370838">
                <a:tc>
                  <a:txBody>
                    <a:bodyPr/>
                    <a:lstStyle/>
                    <a:p>
                      <a:pPr lvl="0">
                        <a:buNone/>
                      </a:pPr>
                      <a:r>
                        <a:rPr lang="en-US" sz="1600"/>
                        <a:t>July 9</a:t>
                      </a:r>
                      <a:r>
                        <a:rPr lang="en-US" sz="1600" baseline="30000"/>
                        <a:t>th</a:t>
                      </a:r>
                      <a:r>
                        <a:rPr lang="en-US" sz="1600"/>
                        <a:t>, 2025</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a:t>All Schools: 100% of funds requested </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1400410013"/>
                  </a:ext>
                </a:extLst>
              </a:tr>
            </a:tbl>
          </a:graphicData>
        </a:graphic>
      </p:graphicFrame>
    </p:spTree>
    <p:extLst>
      <p:ext uri="{BB962C8B-B14F-4D97-AF65-F5344CB8AC3E}">
        <p14:creationId xmlns:p14="http://schemas.microsoft.com/office/powerpoint/2010/main" val="569246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B209-BCA6-4C91-0ECE-B09B7DB097B4}"/>
              </a:ext>
            </a:extLst>
          </p:cNvPr>
          <p:cNvSpPr>
            <a:spLocks noGrp="1"/>
          </p:cNvSpPr>
          <p:nvPr>
            <p:ph type="title"/>
          </p:nvPr>
        </p:nvSpPr>
        <p:spPr>
          <a:xfrm>
            <a:off x="628650" y="108848"/>
            <a:ext cx="7886700" cy="1325563"/>
          </a:xfrm>
        </p:spPr>
        <p:txBody>
          <a:bodyPr/>
          <a:lstStyle/>
          <a:p>
            <a:r>
              <a:rPr lang="en-US" sz="4100">
                <a:ea typeface="Calibri Light"/>
                <a:cs typeface="Calibri Light"/>
              </a:rPr>
              <a:t>Upcoming Grant Deadlines</a:t>
            </a:r>
            <a:endParaRPr lang="en-US"/>
          </a:p>
        </p:txBody>
      </p:sp>
      <p:graphicFrame>
        <p:nvGraphicFramePr>
          <p:cNvPr id="4" name="Table 3">
            <a:extLst>
              <a:ext uri="{FF2B5EF4-FFF2-40B4-BE49-F238E27FC236}">
                <a16:creationId xmlns:a16="http://schemas.microsoft.com/office/drawing/2014/main" id="{C59BFDA7-C0FC-F292-B21D-D53693AD26C5}"/>
              </a:ext>
            </a:extLst>
          </p:cNvPr>
          <p:cNvGraphicFramePr>
            <a:graphicFrameLocks noGrp="1"/>
          </p:cNvGraphicFramePr>
          <p:nvPr>
            <p:extLst>
              <p:ext uri="{D42A27DB-BD31-4B8C-83A1-F6EECF244321}">
                <p14:modId xmlns:p14="http://schemas.microsoft.com/office/powerpoint/2010/main" val="1243860568"/>
              </p:ext>
            </p:extLst>
          </p:nvPr>
        </p:nvGraphicFramePr>
        <p:xfrm>
          <a:off x="639465" y="1571940"/>
          <a:ext cx="7873596" cy="3708382"/>
        </p:xfrm>
        <a:graphic>
          <a:graphicData uri="http://schemas.openxmlformats.org/drawingml/2006/table">
            <a:tbl>
              <a:tblPr firstRow="1" bandRow="1">
                <a:tableStyleId>{5C22544A-7EE6-4342-B048-85BDC9FD1C3A}</a:tableStyleId>
              </a:tblPr>
              <a:tblGrid>
                <a:gridCol w="941088">
                  <a:extLst>
                    <a:ext uri="{9D8B030D-6E8A-4147-A177-3AD203B41FA5}">
                      <a16:colId xmlns:a16="http://schemas.microsoft.com/office/drawing/2014/main" val="598037703"/>
                    </a:ext>
                  </a:extLst>
                </a:gridCol>
                <a:gridCol w="1540679">
                  <a:extLst>
                    <a:ext uri="{9D8B030D-6E8A-4147-A177-3AD203B41FA5}">
                      <a16:colId xmlns:a16="http://schemas.microsoft.com/office/drawing/2014/main" val="2599966079"/>
                    </a:ext>
                  </a:extLst>
                </a:gridCol>
                <a:gridCol w="3567774">
                  <a:extLst>
                    <a:ext uri="{9D8B030D-6E8A-4147-A177-3AD203B41FA5}">
                      <a16:colId xmlns:a16="http://schemas.microsoft.com/office/drawing/2014/main" val="2988985107"/>
                    </a:ext>
                  </a:extLst>
                </a:gridCol>
                <a:gridCol w="1824055">
                  <a:extLst>
                    <a:ext uri="{9D8B030D-6E8A-4147-A177-3AD203B41FA5}">
                      <a16:colId xmlns:a16="http://schemas.microsoft.com/office/drawing/2014/main" val="2655830988"/>
                    </a:ext>
                  </a:extLst>
                </a:gridCol>
              </a:tblGrid>
              <a:tr h="370840">
                <a:tc>
                  <a:txBody>
                    <a:bodyPr/>
                    <a:lstStyle/>
                    <a:p>
                      <a:pPr algn="ctr"/>
                      <a:r>
                        <a:rPr lang="en-US" sz="1200" b="0">
                          <a:solidFill>
                            <a:schemeClr val="tx1"/>
                          </a:solidFill>
                        </a:rPr>
                        <a:t>Date</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solidFill>
                      <a:schemeClr val="accent5">
                        <a:lumMod val="20000"/>
                        <a:lumOff val="80000"/>
                      </a:schemeClr>
                    </a:solidFill>
                  </a:tcPr>
                </a:tc>
                <a:tc>
                  <a:txBody>
                    <a:bodyPr/>
                    <a:lstStyle/>
                    <a:p>
                      <a:pPr lvl="0" algn="ctr">
                        <a:buNone/>
                      </a:pPr>
                      <a:r>
                        <a:rPr lang="en-US" sz="1200" b="0">
                          <a:solidFill>
                            <a:schemeClr val="tx1"/>
                          </a:solidFill>
                        </a:rPr>
                        <a:t>Item/Grant</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solidFill>
                      <a:schemeClr val="accent5">
                        <a:lumMod val="20000"/>
                        <a:lumOff val="80000"/>
                      </a:schemeClr>
                    </a:solidFill>
                  </a:tcPr>
                </a:tc>
                <a:tc>
                  <a:txBody>
                    <a:bodyPr/>
                    <a:lstStyle/>
                    <a:p>
                      <a:pPr algn="ctr"/>
                      <a:r>
                        <a:rPr lang="en-US" sz="1200" b="0">
                          <a:solidFill>
                            <a:schemeClr val="tx1"/>
                          </a:solidFill>
                        </a:rPr>
                        <a:t>Requirement</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solidFill>
                      <a:schemeClr val="accent5">
                        <a:lumMod val="20000"/>
                        <a:lumOff val="80000"/>
                      </a:schemeClr>
                    </a:solidFill>
                  </a:tcPr>
                </a:tc>
                <a:tc>
                  <a:txBody>
                    <a:bodyPr/>
                    <a:lstStyle/>
                    <a:p>
                      <a:pPr algn="ctr"/>
                      <a:r>
                        <a:rPr lang="en-US" sz="1200" b="0">
                          <a:solidFill>
                            <a:schemeClr val="tx1"/>
                          </a:solidFill>
                        </a:rPr>
                        <a:t>Submission Location</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solidFill>
                      <a:schemeClr val="accent5">
                        <a:lumMod val="20000"/>
                        <a:lumOff val="80000"/>
                      </a:schemeClr>
                    </a:solidFill>
                  </a:tcPr>
                </a:tc>
                <a:extLst>
                  <a:ext uri="{0D108BD9-81ED-4DB2-BD59-A6C34878D82A}">
                    <a16:rowId xmlns:a16="http://schemas.microsoft.com/office/drawing/2014/main" val="4029780621"/>
                  </a:ext>
                </a:extLst>
              </a:tr>
              <a:tr h="370838">
                <a:tc>
                  <a:txBody>
                    <a:bodyPr/>
                    <a:lstStyle/>
                    <a:p>
                      <a:pPr lvl="0" algn="l">
                        <a:buNone/>
                      </a:pPr>
                      <a:r>
                        <a:rPr lang="en-US" sz="1200"/>
                        <a:t>10/20/2025</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CLSD</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Annual Financial Reporting Due</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a:latin typeface="Calibri"/>
                        </a:rPr>
                        <a:t>Epicenter</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extLst>
                  <a:ext uri="{0D108BD9-81ED-4DB2-BD59-A6C34878D82A}">
                    <a16:rowId xmlns:a16="http://schemas.microsoft.com/office/drawing/2014/main" val="1091065703"/>
                  </a:ext>
                </a:extLst>
              </a:tr>
              <a:tr h="370838">
                <a:tc>
                  <a:txBody>
                    <a:bodyPr/>
                    <a:lstStyle/>
                    <a:p>
                      <a:pPr lvl="0" algn="l">
                        <a:buNone/>
                      </a:pPr>
                      <a:r>
                        <a:rPr lang="en-US" sz="1200"/>
                        <a:t>10/31/2025</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Capital Construction</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Combined Expenditure &amp; Eligibility Report Due</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a:latin typeface="Calibri"/>
                          <a:hlinkClick r:id="rId2"/>
                        </a:rPr>
                        <a:t>CDE Survey Link</a:t>
                      </a:r>
                      <a:endParaRPr lang="en-US" sz="1200" b="0" i="0" u="none" strike="noStrike" noProof="0">
                        <a:latin typeface="Calibri"/>
                      </a:endParaRP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extLst>
                  <a:ext uri="{0D108BD9-81ED-4DB2-BD59-A6C34878D82A}">
                    <a16:rowId xmlns:a16="http://schemas.microsoft.com/office/drawing/2014/main" val="1839111602"/>
                  </a:ext>
                </a:extLst>
              </a:tr>
              <a:tr h="370838">
                <a:tc>
                  <a:txBody>
                    <a:bodyPr/>
                    <a:lstStyle/>
                    <a:p>
                      <a:pPr lvl="0" algn="l">
                        <a:buNone/>
                      </a:pPr>
                      <a:r>
                        <a:rPr lang="en-US" sz="1200"/>
                        <a:t>10/31/2025</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ECEA, ECEA GT, ELPA </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a:solidFill>
                            <a:srgbClr val="000000"/>
                          </a:solidFill>
                          <a:latin typeface="Calibri"/>
                        </a:rPr>
                        <a:t>IFR Due </a:t>
                      </a:r>
                      <a:r>
                        <a:rPr lang="en-US" sz="1200"/>
                        <a:t>Reporting period 07/01 - 09/30</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a:latin typeface="Calibri"/>
                        </a:rPr>
                        <a:t>Epicenter</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extLst>
                  <a:ext uri="{0D108BD9-81ED-4DB2-BD59-A6C34878D82A}">
                    <a16:rowId xmlns:a16="http://schemas.microsoft.com/office/drawing/2014/main" val="1960462513"/>
                  </a:ext>
                </a:extLst>
              </a:tr>
              <a:tr h="370838">
                <a:tc>
                  <a:txBody>
                    <a:bodyPr/>
                    <a:lstStyle/>
                    <a:p>
                      <a:pPr lvl="0" algn="l">
                        <a:buNone/>
                      </a:pPr>
                      <a:r>
                        <a:rPr lang="en-US" sz="1200"/>
                        <a:t>11/10/2025</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Milestones</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Milestone #1 Deadline (20%)</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err="1">
                          <a:latin typeface="Calibri"/>
                        </a:rPr>
                        <a:t>GrantVantage</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extLst>
                  <a:ext uri="{0D108BD9-81ED-4DB2-BD59-A6C34878D82A}">
                    <a16:rowId xmlns:a16="http://schemas.microsoft.com/office/drawing/2014/main" val="2032163524"/>
                  </a:ext>
                </a:extLst>
              </a:tr>
              <a:tr h="370838">
                <a:tc>
                  <a:txBody>
                    <a:bodyPr/>
                    <a:lstStyle/>
                    <a:p>
                      <a:pPr lvl="0" algn="l">
                        <a:buNone/>
                      </a:pPr>
                      <a:r>
                        <a:rPr lang="en-US" sz="1200"/>
                        <a:t>12/01/2025</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PD Scholarships</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Deadline to submit application for scholarship</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a:latin typeface="Calibri"/>
                        </a:rPr>
                        <a:t>Survey Monkey</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extLst>
                  <a:ext uri="{0D108BD9-81ED-4DB2-BD59-A6C34878D82A}">
                    <a16:rowId xmlns:a16="http://schemas.microsoft.com/office/drawing/2014/main" val="3985144898"/>
                  </a:ext>
                </a:extLst>
              </a:tr>
              <a:tr h="370838">
                <a:tc>
                  <a:txBody>
                    <a:bodyPr/>
                    <a:lstStyle/>
                    <a:p>
                      <a:pPr lvl="0" algn="l">
                        <a:buNone/>
                      </a:pPr>
                      <a:r>
                        <a:rPr lang="en-US" sz="1200"/>
                        <a:t>12/15/2025</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CMAS Tech Award</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Deadline to purchase</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a:latin typeface="Calibri"/>
                        </a:rPr>
                        <a:t>N/A</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extLst>
                  <a:ext uri="{0D108BD9-81ED-4DB2-BD59-A6C34878D82A}">
                    <a16:rowId xmlns:a16="http://schemas.microsoft.com/office/drawing/2014/main" val="2125604061"/>
                  </a:ext>
                </a:extLst>
              </a:tr>
              <a:tr h="370838">
                <a:tc>
                  <a:txBody>
                    <a:bodyPr/>
                    <a:lstStyle/>
                    <a:p>
                      <a:pPr lvl="0" algn="l">
                        <a:buNone/>
                      </a:pPr>
                      <a:r>
                        <a:rPr lang="en-US" sz="1200"/>
                        <a:t>01/12/2025</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Milestones</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a:t>Milestone #2 Deadline (40%)</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err="1">
                          <a:latin typeface="Calibri"/>
                        </a:rPr>
                        <a:t>GrantVantage</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extLst>
                  <a:ext uri="{0D108BD9-81ED-4DB2-BD59-A6C34878D82A}">
                    <a16:rowId xmlns:a16="http://schemas.microsoft.com/office/drawing/2014/main" val="1213124005"/>
                  </a:ext>
                </a:extLst>
              </a:tr>
              <a:tr h="370838">
                <a:tc>
                  <a:txBody>
                    <a:bodyPr/>
                    <a:lstStyle/>
                    <a:p>
                      <a:pPr lvl="0" algn="l">
                        <a:buNone/>
                      </a:pPr>
                      <a:r>
                        <a:rPr lang="en-US" sz="1200"/>
                        <a:t>01/23/2026</a:t>
                      </a:r>
                    </a:p>
                  </a:txBody>
                  <a:tcPr anchor="ctr">
                    <a:lnL w="12700">
                      <a:solidFill>
                        <a:schemeClr val="bg1">
                          <a:lumMod val="50000"/>
                        </a:schemeClr>
                      </a:solid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lvl="0" algn="l">
                        <a:buNone/>
                      </a:pPr>
                      <a:r>
                        <a:rPr lang="en-US" sz="1200"/>
                        <a:t>CMAS Tech Award</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lvl="0" algn="l">
                        <a:buNone/>
                      </a:pPr>
                      <a:r>
                        <a:rPr lang="en-US" sz="1200"/>
                        <a:t>Deadline to receive items and request funds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lvl="0" algn="l">
                        <a:buNone/>
                      </a:pPr>
                      <a:r>
                        <a:rPr lang="en-US" sz="1200" b="0" i="0" u="none" strike="noStrike" noProof="0" err="1">
                          <a:latin typeface="Calibri"/>
                        </a:rPr>
                        <a:t>GrantVantage</a:t>
                      </a:r>
                    </a:p>
                  </a:txBody>
                  <a:tcPr anchor="ctr">
                    <a:lnL w="12700" cap="flat" cmpd="sng" algn="ctr">
                      <a:solidFill>
                        <a:schemeClr val="bg1">
                          <a:lumMod val="50000"/>
                        </a:schemeClr>
                      </a:solidFill>
                      <a:prstDash val="solid"/>
                      <a:round/>
                      <a:headEnd type="none" w="med" len="med"/>
                      <a:tailEnd type="none" w="med" len="med"/>
                    </a:lnL>
                    <a:lnR w="12700">
                      <a:solidFill>
                        <a:schemeClr val="bg1">
                          <a:lumMod val="50000"/>
                        </a:schemeClr>
                      </a:solidFill>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296801256"/>
                  </a:ext>
                </a:extLst>
              </a:tr>
              <a:tr h="370838">
                <a:tc>
                  <a:txBody>
                    <a:bodyPr/>
                    <a:lstStyle/>
                    <a:p>
                      <a:pPr lvl="0" algn="l">
                        <a:buNone/>
                      </a:pPr>
                      <a:r>
                        <a:rPr lang="en-US" sz="1200"/>
                        <a:t>01/26/2026</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a:solidFill>
                            <a:srgbClr val="000000"/>
                          </a:solidFill>
                          <a:latin typeface="Calibri"/>
                        </a:rPr>
                        <a:t>ECEA, ECEA GT, ELPA</a:t>
                      </a:r>
                      <a:endParaRPr lang="en-US"/>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a:solidFill>
                            <a:srgbClr val="000000"/>
                          </a:solidFill>
                          <a:latin typeface="Calibri"/>
                        </a:rPr>
                        <a:t>IFR Due Reporting period 07/01 - 12/31</a:t>
                      </a:r>
                      <a:endParaRPr lang="en-US"/>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tc>
                  <a:txBody>
                    <a:bodyPr/>
                    <a:lstStyle/>
                    <a:p>
                      <a:pPr lvl="0" algn="l">
                        <a:buNone/>
                      </a:pPr>
                      <a:r>
                        <a:rPr lang="en-US" sz="1200" b="0" i="0" u="none" strike="noStrike" noProof="0">
                          <a:latin typeface="Calibri"/>
                        </a:rPr>
                        <a:t>Epicenter</a:t>
                      </a:r>
                    </a:p>
                  </a:txBody>
                  <a:tcPr anchor="ctr">
                    <a:lnL w="12700">
                      <a:solidFill>
                        <a:schemeClr val="bg1">
                          <a:lumMod val="50000"/>
                        </a:schemeClr>
                      </a:solidFill>
                    </a:lnL>
                    <a:lnR w="12700">
                      <a:solidFill>
                        <a:schemeClr val="bg1">
                          <a:lumMod val="50000"/>
                        </a:schemeClr>
                      </a:solidFill>
                    </a:lnR>
                    <a:lnT w="12700">
                      <a:solidFill>
                        <a:schemeClr val="bg1">
                          <a:lumMod val="50000"/>
                        </a:schemeClr>
                      </a:solidFill>
                    </a:lnT>
                    <a:lnB w="12700">
                      <a:solidFill>
                        <a:schemeClr val="bg1">
                          <a:lumMod val="50000"/>
                        </a:schemeClr>
                      </a:solidFill>
                    </a:lnB>
                    <a:noFill/>
                  </a:tcPr>
                </a:tc>
                <a:extLst>
                  <a:ext uri="{0D108BD9-81ED-4DB2-BD59-A6C34878D82A}">
                    <a16:rowId xmlns:a16="http://schemas.microsoft.com/office/drawing/2014/main" val="2438278947"/>
                  </a:ext>
                </a:extLst>
              </a:tr>
            </a:tbl>
          </a:graphicData>
        </a:graphic>
      </p:graphicFrame>
    </p:spTree>
    <p:extLst>
      <p:ext uri="{BB962C8B-B14F-4D97-AF65-F5344CB8AC3E}">
        <p14:creationId xmlns:p14="http://schemas.microsoft.com/office/powerpoint/2010/main" val="2086932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8B66C-FBDC-E599-D365-54463EED241B}"/>
              </a:ext>
            </a:extLst>
          </p:cNvPr>
          <p:cNvSpPr>
            <a:spLocks noGrp="1"/>
          </p:cNvSpPr>
          <p:nvPr>
            <p:ph type="ctrTitle"/>
          </p:nvPr>
        </p:nvSpPr>
        <p:spPr>
          <a:xfrm>
            <a:off x="1143000" y="1122363"/>
            <a:ext cx="6858000" cy="2387600"/>
          </a:xfrm>
        </p:spPr>
        <p:txBody>
          <a:bodyPr anchor="b">
            <a:normAutofit/>
          </a:bodyPr>
          <a:lstStyle/>
          <a:p>
            <a:r>
              <a:rPr lang="en-US" sz="8000"/>
              <a:t>Thank you!</a:t>
            </a:r>
          </a:p>
        </p:txBody>
      </p:sp>
      <p:sp>
        <p:nvSpPr>
          <p:cNvPr id="8" name="Subtitle 2">
            <a:extLst>
              <a:ext uri="{FF2B5EF4-FFF2-40B4-BE49-F238E27FC236}">
                <a16:creationId xmlns:a16="http://schemas.microsoft.com/office/drawing/2014/main" id="{5019EA79-4D10-95FD-ED0B-FF5B3AC8468C}"/>
              </a:ext>
            </a:extLst>
          </p:cNvPr>
          <p:cNvSpPr>
            <a:spLocks noGrp="1"/>
          </p:cNvSpPr>
          <p:nvPr>
            <p:ph type="subTitle" idx="1"/>
          </p:nvPr>
        </p:nvSpPr>
        <p:spPr>
          <a:xfrm>
            <a:off x="174949" y="5860046"/>
            <a:ext cx="4744616" cy="671382"/>
          </a:xfrm>
        </p:spPr>
        <p:txBody>
          <a:bodyPr vert="horz" lIns="91440" tIns="45720" rIns="91440" bIns="45720" rtlCol="0" anchor="t">
            <a:normAutofit/>
          </a:bodyPr>
          <a:lstStyle/>
          <a:p>
            <a:pPr algn="l" fontAlgn="base"/>
            <a:r>
              <a:rPr lang="en-US" sz="1400" u="sng">
                <a:hlinkClick r:id="rId2"/>
              </a:rPr>
              <a:t>Session Feedback Survey</a:t>
            </a:r>
            <a:r>
              <a:rPr lang="en-US" sz="1400">
                <a:hlinkClick r:id="rId2"/>
              </a:rPr>
              <a:t>​</a:t>
            </a:r>
            <a:endParaRPr lang="en-US" sz="1400"/>
          </a:p>
          <a:p>
            <a:pPr algn="l" fontAlgn="base"/>
            <a:r>
              <a:rPr lang="en-US" sz="1400" u="sng">
                <a:hlinkClick r:id="rId3"/>
              </a:rPr>
              <a:t>School Finance and Grant Training/Resources Link</a:t>
            </a:r>
            <a:endParaRPr lang="en-US" sz="1400"/>
          </a:p>
          <a:p>
            <a:pPr algn="l"/>
            <a:endParaRPr lang="en-US"/>
          </a:p>
        </p:txBody>
      </p:sp>
    </p:spTree>
    <p:extLst>
      <p:ext uri="{BB962C8B-B14F-4D97-AF65-F5344CB8AC3E}">
        <p14:creationId xmlns:p14="http://schemas.microsoft.com/office/powerpoint/2010/main" val="650765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46E0C-5F41-4484-961A-5F6EF71B242E}"/>
              </a:ext>
            </a:extLst>
          </p:cNvPr>
          <p:cNvSpPr>
            <a:spLocks noGrp="1"/>
          </p:cNvSpPr>
          <p:nvPr>
            <p:ph type="title"/>
          </p:nvPr>
        </p:nvSpPr>
        <p:spPr>
          <a:xfrm>
            <a:off x="620182" y="231926"/>
            <a:ext cx="7886700" cy="1325563"/>
          </a:xfrm>
          <a:noFill/>
        </p:spPr>
        <p:txBody>
          <a:bodyPr anchor="ctr">
            <a:normAutofit/>
          </a:bodyPr>
          <a:lstStyle/>
          <a:p>
            <a:r>
              <a:rPr lang="en-US" sz="3600">
                <a:solidFill>
                  <a:schemeClr val="bg2">
                    <a:lumMod val="25000"/>
                  </a:schemeClr>
                </a:solidFill>
              </a:rPr>
              <a:t>Agenda</a:t>
            </a:r>
          </a:p>
        </p:txBody>
      </p:sp>
      <p:sp>
        <p:nvSpPr>
          <p:cNvPr id="4" name="Content Placeholder 3">
            <a:extLst>
              <a:ext uri="{FF2B5EF4-FFF2-40B4-BE49-F238E27FC236}">
                <a16:creationId xmlns:a16="http://schemas.microsoft.com/office/drawing/2014/main" id="{930DE667-4427-2238-1E7A-454B1382D308}"/>
              </a:ext>
            </a:extLst>
          </p:cNvPr>
          <p:cNvSpPr>
            <a:spLocks noGrp="1"/>
          </p:cNvSpPr>
          <p:nvPr>
            <p:ph idx="1"/>
          </p:nvPr>
        </p:nvSpPr>
        <p:spPr>
          <a:xfrm>
            <a:off x="618242" y="1281628"/>
            <a:ext cx="8061705" cy="4981027"/>
          </a:xfrm>
        </p:spPr>
        <p:txBody>
          <a:bodyPr vert="horz" lIns="91440" tIns="45720" rIns="91440" bIns="45720" rtlCol="0" anchor="t">
            <a:normAutofit/>
          </a:bodyPr>
          <a:lstStyle/>
          <a:p>
            <a:pPr marL="342900" indent="-342900">
              <a:lnSpc>
                <a:spcPct val="150000"/>
              </a:lnSpc>
              <a:spcBef>
                <a:spcPts val="0"/>
              </a:spcBef>
              <a:buFont typeface="Wingdings,Sans-Serif" panose="020B0604020202020204" pitchFamily="34" charset="0"/>
              <a:buChar char="§"/>
            </a:pPr>
            <a:r>
              <a:rPr lang="en-US">
                <a:latin typeface="Calibri Light"/>
                <a:ea typeface="Calibri Light"/>
                <a:cs typeface="Calibri Light"/>
              </a:rPr>
              <a:t>CSI Finance Team Introduction</a:t>
            </a:r>
          </a:p>
          <a:p>
            <a:pPr marL="342900" indent="-342900">
              <a:lnSpc>
                <a:spcPct val="150000"/>
              </a:lnSpc>
              <a:spcBef>
                <a:spcPts val="0"/>
              </a:spcBef>
              <a:buFont typeface="Wingdings,Sans-Serif" panose="020B0604020202020204" pitchFamily="34" charset="0"/>
              <a:buChar char="§"/>
            </a:pPr>
            <a:r>
              <a:rPr lang="en-US" u="sng">
                <a:latin typeface="Calibri Light"/>
                <a:ea typeface="Calibri Light"/>
                <a:cs typeface="Calibri Light"/>
              </a:rPr>
              <a:t>School Finance:</a:t>
            </a:r>
            <a:r>
              <a:rPr lang="en-US">
                <a:latin typeface="Calibri Light"/>
                <a:ea typeface="Calibri Light"/>
                <a:cs typeface="Calibri Light"/>
              </a:rPr>
              <a:t> Audit, Pipeline, and Assurances</a:t>
            </a:r>
          </a:p>
          <a:p>
            <a:pPr marL="342900" indent="-342900">
              <a:lnSpc>
                <a:spcPct val="150000"/>
              </a:lnSpc>
              <a:spcBef>
                <a:spcPts val="0"/>
              </a:spcBef>
              <a:buFont typeface="Wingdings,Sans-Serif" panose="020B0604020202020204" pitchFamily="34" charset="0"/>
              <a:buChar char="§"/>
            </a:pPr>
            <a:r>
              <a:rPr lang="en-US" u="sng">
                <a:latin typeface="Calibri Light"/>
                <a:ea typeface="Calibri Light"/>
                <a:cs typeface="Calibri Light"/>
              </a:rPr>
              <a:t>Grants:</a:t>
            </a:r>
            <a:r>
              <a:rPr lang="en-US">
                <a:latin typeface="Calibri Light"/>
                <a:ea typeface="Calibri Light"/>
                <a:cs typeface="Calibri Light"/>
              </a:rPr>
              <a:t> RFF Timeline Review Recap</a:t>
            </a:r>
          </a:p>
          <a:p>
            <a:pPr marL="342900" indent="-342900">
              <a:lnSpc>
                <a:spcPct val="150000"/>
              </a:lnSpc>
              <a:spcBef>
                <a:spcPts val="0"/>
              </a:spcBef>
              <a:buFont typeface="Wingdings,Sans-Serif" panose="020B0604020202020204" pitchFamily="34" charset="0"/>
              <a:buChar char="§"/>
            </a:pPr>
            <a:r>
              <a:rPr lang="en-US" u="sng">
                <a:latin typeface="Calibri Light"/>
                <a:ea typeface="Calibri Light"/>
                <a:cs typeface="Calibri Light"/>
              </a:rPr>
              <a:t>Grants:</a:t>
            </a:r>
            <a:r>
              <a:rPr lang="en-US">
                <a:latin typeface="Calibri Light"/>
                <a:ea typeface="Calibri Light"/>
                <a:cs typeface="Calibri Light"/>
              </a:rPr>
              <a:t> Title &amp; IDEA Funding Status</a:t>
            </a:r>
          </a:p>
          <a:p>
            <a:pPr marL="342900" indent="-342900">
              <a:lnSpc>
                <a:spcPct val="150000"/>
              </a:lnSpc>
              <a:spcBef>
                <a:spcPts val="0"/>
              </a:spcBef>
              <a:buFont typeface="Wingdings,Sans-Serif" panose="020B0604020202020204" pitchFamily="34" charset="0"/>
              <a:buChar char="§"/>
            </a:pPr>
            <a:r>
              <a:rPr lang="en-US" u="sng">
                <a:latin typeface="Calibri Light"/>
                <a:ea typeface="Calibri Light"/>
                <a:cs typeface="Calibri Light"/>
              </a:rPr>
              <a:t>Grants:</a:t>
            </a:r>
            <a:r>
              <a:rPr lang="en-US">
                <a:latin typeface="Calibri Light"/>
                <a:ea typeface="Calibri Light"/>
                <a:cs typeface="Calibri Light"/>
              </a:rPr>
              <a:t> CSI PD Scholarships</a:t>
            </a:r>
          </a:p>
          <a:p>
            <a:pPr marL="342900" indent="-342900">
              <a:lnSpc>
                <a:spcPct val="150000"/>
              </a:lnSpc>
              <a:spcBef>
                <a:spcPts val="0"/>
              </a:spcBef>
              <a:buFont typeface="Wingdings,Sans-Serif" panose="020B0604020202020204" pitchFamily="34" charset="0"/>
              <a:buChar char="§"/>
            </a:pPr>
            <a:r>
              <a:rPr lang="en-US" u="sng">
                <a:latin typeface="Calibri Light"/>
                <a:ea typeface="Calibri Light"/>
                <a:cs typeface="Calibri Light"/>
              </a:rPr>
              <a:t>Grants:</a:t>
            </a:r>
            <a:r>
              <a:rPr lang="en-US">
                <a:latin typeface="Calibri Light"/>
                <a:ea typeface="Calibri Light"/>
                <a:cs typeface="Calibri Light"/>
              </a:rPr>
              <a:t> CWEL</a:t>
            </a:r>
          </a:p>
          <a:p>
            <a:pPr marL="342900" indent="-342900">
              <a:lnSpc>
                <a:spcPct val="150000"/>
              </a:lnSpc>
              <a:spcBef>
                <a:spcPts val="0"/>
              </a:spcBef>
              <a:buFont typeface="Wingdings,Sans-Serif" panose="020B0604020202020204" pitchFamily="34" charset="0"/>
              <a:buChar char="§"/>
            </a:pPr>
            <a:r>
              <a:rPr lang="en-US" u="sng">
                <a:latin typeface="Calibri Light"/>
                <a:ea typeface="Calibri Light"/>
                <a:cs typeface="Calibri Light"/>
              </a:rPr>
              <a:t>Grants:</a:t>
            </a:r>
            <a:r>
              <a:rPr lang="en-US">
                <a:latin typeface="Calibri Light"/>
                <a:ea typeface="Calibri Light"/>
                <a:cs typeface="Calibri Light"/>
              </a:rPr>
              <a:t> ECEA High Needs Grant</a:t>
            </a:r>
          </a:p>
          <a:p>
            <a:pPr marL="342900" indent="-342900">
              <a:lnSpc>
                <a:spcPct val="150000"/>
              </a:lnSpc>
              <a:spcBef>
                <a:spcPts val="0"/>
              </a:spcBef>
              <a:buFont typeface="Wingdings,Sans-Serif" panose="020B0604020202020204" pitchFamily="34" charset="0"/>
              <a:buChar char="§"/>
            </a:pPr>
            <a:r>
              <a:rPr lang="en-US" u="sng">
                <a:latin typeface="Calibri Light"/>
                <a:ea typeface="Calibri Light"/>
                <a:cs typeface="Calibri Light"/>
              </a:rPr>
              <a:t>Grants:</a:t>
            </a:r>
            <a:r>
              <a:rPr lang="en-US">
                <a:latin typeface="Calibri Light"/>
                <a:ea typeface="Calibri Light"/>
                <a:cs typeface="Calibri Light"/>
              </a:rPr>
              <a:t> Upcoming Grant Deadlines and Misc</a:t>
            </a:r>
          </a:p>
          <a:p>
            <a:pPr marL="0" indent="0">
              <a:lnSpc>
                <a:spcPct val="150000"/>
              </a:lnSpc>
              <a:spcBef>
                <a:spcPts val="0"/>
              </a:spcBef>
              <a:buNone/>
            </a:pPr>
            <a:endParaRPr lang="en-US" u="sng">
              <a:latin typeface="Calibri Light"/>
              <a:ea typeface="Calibri Light"/>
              <a:cs typeface="Calibri Light"/>
            </a:endParaRPr>
          </a:p>
          <a:p>
            <a:pPr marL="0" indent="0">
              <a:lnSpc>
                <a:spcPct val="150000"/>
              </a:lnSpc>
              <a:spcBef>
                <a:spcPts val="0"/>
              </a:spcBef>
              <a:buNone/>
            </a:pPr>
            <a:endParaRPr lang="en-US" sz="2000">
              <a:latin typeface="Calibri Light"/>
              <a:ea typeface="Calibri Light"/>
              <a:cs typeface="Calibri"/>
            </a:endParaRPr>
          </a:p>
          <a:p>
            <a:pPr marL="342900" indent="-342900">
              <a:lnSpc>
                <a:spcPct val="150000"/>
              </a:lnSpc>
              <a:spcBef>
                <a:spcPts val="0"/>
              </a:spcBef>
              <a:buFont typeface="Wingdings" panose="020B0604020202020204" pitchFamily="34" charset="0"/>
              <a:buChar char="§"/>
            </a:pPr>
            <a:endParaRPr lang="en-US" sz="2400">
              <a:latin typeface="Arial"/>
              <a:ea typeface="Calibri Light"/>
              <a:cs typeface="Arial"/>
            </a:endParaRPr>
          </a:p>
        </p:txBody>
      </p:sp>
    </p:spTree>
    <p:extLst>
      <p:ext uri="{BB962C8B-B14F-4D97-AF65-F5344CB8AC3E}">
        <p14:creationId xmlns:p14="http://schemas.microsoft.com/office/powerpoint/2010/main" val="1606694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12B9-1E41-A40A-99F9-FA99B7242B42}"/>
              </a:ext>
            </a:extLst>
          </p:cNvPr>
          <p:cNvSpPr>
            <a:spLocks noGrp="1"/>
          </p:cNvSpPr>
          <p:nvPr>
            <p:ph type="title"/>
          </p:nvPr>
        </p:nvSpPr>
        <p:spPr/>
        <p:txBody>
          <a:bodyPr/>
          <a:lstStyle/>
          <a:p>
            <a:r>
              <a:rPr lang="en-US" sz="3600">
                <a:cs typeface="Calibri Light"/>
              </a:rPr>
              <a:t>CSI Finance &amp; SFA Team - Introductions</a:t>
            </a:r>
            <a:endParaRPr lang="en-US"/>
          </a:p>
        </p:txBody>
      </p:sp>
      <p:graphicFrame>
        <p:nvGraphicFramePr>
          <p:cNvPr id="23" name="Content Placeholder 22" descr="Finance Department Org Charter">
            <a:extLst>
              <a:ext uri="{FF2B5EF4-FFF2-40B4-BE49-F238E27FC236}">
                <a16:creationId xmlns:a16="http://schemas.microsoft.com/office/drawing/2014/main" id="{0A749708-6F46-6FA5-7841-D04E31D35721}"/>
              </a:ext>
            </a:extLst>
          </p:cNvPr>
          <p:cNvGraphicFramePr>
            <a:graphicFrameLocks noGrp="1"/>
          </p:cNvGraphicFramePr>
          <p:nvPr>
            <p:ph idx="1"/>
            <p:extLst>
              <p:ext uri="{D42A27DB-BD31-4B8C-83A1-F6EECF244321}">
                <p14:modId xmlns:p14="http://schemas.microsoft.com/office/powerpoint/2010/main" val="2307131541"/>
              </p:ext>
            </p:extLst>
          </p:nvPr>
        </p:nvGraphicFramePr>
        <p:xfrm>
          <a:off x="-572965" y="1454394"/>
          <a:ext cx="7642467" cy="39605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215" name="Diagram 2214" descr="SFA Org Chart">
            <a:extLst>
              <a:ext uri="{FF2B5EF4-FFF2-40B4-BE49-F238E27FC236}">
                <a16:creationId xmlns:a16="http://schemas.microsoft.com/office/drawing/2014/main" id="{B057B984-3480-C7C3-3D25-93D66088B317}"/>
              </a:ext>
            </a:extLst>
          </p:cNvPr>
          <p:cNvGraphicFramePr/>
          <p:nvPr>
            <p:extLst>
              <p:ext uri="{D42A27DB-BD31-4B8C-83A1-F6EECF244321}">
                <p14:modId xmlns:p14="http://schemas.microsoft.com/office/powerpoint/2010/main" val="920197257"/>
              </p:ext>
            </p:extLst>
          </p:nvPr>
        </p:nvGraphicFramePr>
        <p:xfrm>
          <a:off x="5832231" y="4697046"/>
          <a:ext cx="2930770" cy="180144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41534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F349C-8DE1-3D02-5D77-EE108A4CBBFF}"/>
              </a:ext>
            </a:extLst>
          </p:cNvPr>
          <p:cNvSpPr>
            <a:spLocks noGrp="1"/>
          </p:cNvSpPr>
          <p:nvPr>
            <p:ph type="title"/>
          </p:nvPr>
        </p:nvSpPr>
        <p:spPr/>
        <p:txBody>
          <a:bodyPr>
            <a:normAutofit/>
          </a:bodyPr>
          <a:lstStyle/>
          <a:p>
            <a:r>
              <a:rPr lang="en-US" sz="4000">
                <a:ea typeface="Calibri Light"/>
                <a:cs typeface="Calibri Light"/>
              </a:rPr>
              <a:t>Audit, Pipeline, and Assurances</a:t>
            </a:r>
          </a:p>
        </p:txBody>
      </p:sp>
      <p:sp>
        <p:nvSpPr>
          <p:cNvPr id="3" name="Content Placeholder 2">
            <a:extLst>
              <a:ext uri="{FF2B5EF4-FFF2-40B4-BE49-F238E27FC236}">
                <a16:creationId xmlns:a16="http://schemas.microsoft.com/office/drawing/2014/main" id="{2E8646CD-11CA-9001-17B9-DCFEA0C60FB3}"/>
              </a:ext>
            </a:extLst>
          </p:cNvPr>
          <p:cNvSpPr>
            <a:spLocks noGrp="1"/>
          </p:cNvSpPr>
          <p:nvPr>
            <p:ph idx="1"/>
          </p:nvPr>
        </p:nvSpPr>
        <p:spPr>
          <a:xfrm>
            <a:off x="628650" y="4701096"/>
            <a:ext cx="7886700" cy="1475867"/>
          </a:xfrm>
        </p:spPr>
        <p:txBody>
          <a:bodyPr vert="horz" lIns="91440" tIns="45720" rIns="91440" bIns="45720" rtlCol="0" anchor="t">
            <a:normAutofit/>
          </a:bodyPr>
          <a:lstStyle/>
          <a:p>
            <a:r>
              <a:rPr lang="en-US" sz="1800">
                <a:latin typeface="Calibri Light"/>
                <a:ea typeface="Calibri"/>
                <a:cs typeface="Calibri"/>
              </a:rPr>
              <a:t>Link to most recent version of crosswalk, to assist with pipeline assembly, is listed under </a:t>
            </a:r>
            <a:r>
              <a:rPr lang="en-US" sz="1800" i="1">
                <a:latin typeface="Calibri Light"/>
                <a:ea typeface="Calibri"/>
                <a:cs typeface="Calibri"/>
              </a:rPr>
              <a:t>Instructions</a:t>
            </a:r>
            <a:r>
              <a:rPr lang="en-US" sz="1800">
                <a:latin typeface="Calibri Light"/>
                <a:ea typeface="Calibri"/>
                <a:cs typeface="Calibri"/>
              </a:rPr>
              <a:t>, in the Epicenter submission</a:t>
            </a:r>
          </a:p>
          <a:p>
            <a:pPr lvl="1"/>
            <a:endParaRPr lang="en-US">
              <a:ea typeface="Calibri"/>
              <a:cs typeface="Calibri"/>
            </a:endParaRPr>
          </a:p>
        </p:txBody>
      </p:sp>
      <p:graphicFrame>
        <p:nvGraphicFramePr>
          <p:cNvPr id="6" name="Table 5">
            <a:extLst>
              <a:ext uri="{FF2B5EF4-FFF2-40B4-BE49-F238E27FC236}">
                <a16:creationId xmlns:a16="http://schemas.microsoft.com/office/drawing/2014/main" id="{2A00DB3B-DD8B-35EE-4E2E-746705DA9D49}"/>
              </a:ext>
            </a:extLst>
          </p:cNvPr>
          <p:cNvGraphicFramePr>
            <a:graphicFrameLocks noGrp="1"/>
          </p:cNvGraphicFramePr>
          <p:nvPr>
            <p:extLst>
              <p:ext uri="{D42A27DB-BD31-4B8C-83A1-F6EECF244321}">
                <p14:modId xmlns:p14="http://schemas.microsoft.com/office/powerpoint/2010/main" val="1091958605"/>
              </p:ext>
            </p:extLst>
          </p:nvPr>
        </p:nvGraphicFramePr>
        <p:xfrm>
          <a:off x="1221416" y="1717655"/>
          <a:ext cx="6713837" cy="2665085"/>
        </p:xfrm>
        <a:graphic>
          <a:graphicData uri="http://schemas.openxmlformats.org/drawingml/2006/table">
            <a:tbl>
              <a:tblPr firstRow="1" bandRow="1">
                <a:tableStyleId>{5C22544A-7EE6-4342-B048-85BDC9FD1C3A}</a:tableStyleId>
              </a:tblPr>
              <a:tblGrid>
                <a:gridCol w="3329813">
                  <a:extLst>
                    <a:ext uri="{9D8B030D-6E8A-4147-A177-3AD203B41FA5}">
                      <a16:colId xmlns:a16="http://schemas.microsoft.com/office/drawing/2014/main" val="3275002324"/>
                    </a:ext>
                  </a:extLst>
                </a:gridCol>
                <a:gridCol w="3384024">
                  <a:extLst>
                    <a:ext uri="{9D8B030D-6E8A-4147-A177-3AD203B41FA5}">
                      <a16:colId xmlns:a16="http://schemas.microsoft.com/office/drawing/2014/main" val="3666441779"/>
                    </a:ext>
                  </a:extLst>
                </a:gridCol>
              </a:tblGrid>
              <a:tr h="533017">
                <a:tc>
                  <a:txBody>
                    <a:bodyPr/>
                    <a:lstStyle/>
                    <a:p>
                      <a:pPr lvl="0" algn="ctr">
                        <a:lnSpc>
                          <a:spcPct val="150000"/>
                        </a:lnSpc>
                        <a:buNone/>
                      </a:pPr>
                      <a:r>
                        <a:rPr lang="en-US" sz="1800" b="1" i="0" u="none" strike="noStrike" noProof="0">
                          <a:solidFill>
                            <a:srgbClr val="FFFFFF"/>
                          </a:solidFill>
                          <a:latin typeface="Calibri"/>
                        </a:rPr>
                        <a:t>Submission</a:t>
                      </a:r>
                      <a:endParaRPr lang="en-US" sz="1800"/>
                    </a:p>
                  </a:txBody>
                  <a:tcPr/>
                </a:tc>
                <a:tc>
                  <a:txBody>
                    <a:bodyPr/>
                    <a:lstStyle/>
                    <a:p>
                      <a:pPr lvl="0" algn="ctr">
                        <a:lnSpc>
                          <a:spcPct val="150000"/>
                        </a:lnSpc>
                        <a:buNone/>
                      </a:pPr>
                      <a:r>
                        <a:rPr lang="en-US" sz="1800" b="1" i="0" u="none" strike="noStrike" noProof="0">
                          <a:solidFill>
                            <a:srgbClr val="FFFFFF"/>
                          </a:solidFill>
                          <a:latin typeface="Calibri"/>
                        </a:rPr>
                        <a:t>Deadline</a:t>
                      </a:r>
                      <a:endParaRPr lang="en-US" sz="1800"/>
                    </a:p>
                  </a:txBody>
                  <a:tcPr/>
                </a:tc>
                <a:extLst>
                  <a:ext uri="{0D108BD9-81ED-4DB2-BD59-A6C34878D82A}">
                    <a16:rowId xmlns:a16="http://schemas.microsoft.com/office/drawing/2014/main" val="2978151941"/>
                  </a:ext>
                </a:extLst>
              </a:tr>
              <a:tr h="533017">
                <a:tc>
                  <a:txBody>
                    <a:bodyPr/>
                    <a:lstStyle/>
                    <a:p>
                      <a:pPr lvl="0" algn="l">
                        <a:lnSpc>
                          <a:spcPct val="150000"/>
                        </a:lnSpc>
                        <a:spcBef>
                          <a:spcPts val="0"/>
                        </a:spcBef>
                        <a:spcAft>
                          <a:spcPts val="100"/>
                        </a:spcAft>
                        <a:buNone/>
                      </a:pPr>
                      <a:r>
                        <a:rPr lang="en-US" sz="1800" b="0" i="0" u="none" strike="noStrike" noProof="0">
                          <a:solidFill>
                            <a:srgbClr val="000000"/>
                          </a:solidFill>
                          <a:latin typeface="Calibri"/>
                        </a:rPr>
                        <a:t>Draft Audit</a:t>
                      </a:r>
                    </a:p>
                  </a:txBody>
                  <a:tcPr/>
                </a:tc>
                <a:tc>
                  <a:txBody>
                    <a:bodyPr/>
                    <a:lstStyle/>
                    <a:p>
                      <a:pPr lvl="0" algn="l">
                        <a:lnSpc>
                          <a:spcPct val="150000"/>
                        </a:lnSpc>
                        <a:spcBef>
                          <a:spcPts val="0"/>
                        </a:spcBef>
                        <a:spcAft>
                          <a:spcPts val="0"/>
                        </a:spcAft>
                        <a:buNone/>
                      </a:pPr>
                      <a:r>
                        <a:rPr lang="en-US" sz="1800" b="0" i="0" u="none" strike="noStrike" noProof="0">
                          <a:solidFill>
                            <a:srgbClr val="000000"/>
                          </a:solidFill>
                          <a:latin typeface="Calibri"/>
                        </a:rPr>
                        <a:t>September 30, 2025</a:t>
                      </a:r>
                    </a:p>
                  </a:txBody>
                  <a:tcPr/>
                </a:tc>
                <a:extLst>
                  <a:ext uri="{0D108BD9-81ED-4DB2-BD59-A6C34878D82A}">
                    <a16:rowId xmlns:a16="http://schemas.microsoft.com/office/drawing/2014/main" val="1654111988"/>
                  </a:ext>
                </a:extLst>
              </a:tr>
              <a:tr h="533017">
                <a:tc>
                  <a:txBody>
                    <a:bodyPr/>
                    <a:lstStyle/>
                    <a:p>
                      <a:pPr lvl="0" algn="l">
                        <a:lnSpc>
                          <a:spcPct val="150000"/>
                        </a:lnSpc>
                        <a:spcBef>
                          <a:spcPts val="0"/>
                        </a:spcBef>
                        <a:spcAft>
                          <a:spcPts val="0"/>
                        </a:spcAft>
                        <a:buNone/>
                      </a:pPr>
                      <a:r>
                        <a:rPr lang="en-US" sz="1800" b="0" i="0" u="none" strike="noStrike" noProof="0">
                          <a:solidFill>
                            <a:srgbClr val="000000"/>
                          </a:solidFill>
                          <a:latin typeface="Calibri"/>
                        </a:rPr>
                        <a:t>Data Pipeline (Must tie to audit)</a:t>
                      </a:r>
                    </a:p>
                  </a:txBody>
                  <a:tcPr/>
                </a:tc>
                <a:tc>
                  <a:txBody>
                    <a:bodyPr/>
                    <a:lstStyle/>
                    <a:p>
                      <a:pPr lvl="0" algn="l">
                        <a:lnSpc>
                          <a:spcPct val="150000"/>
                        </a:lnSpc>
                        <a:spcBef>
                          <a:spcPts val="0"/>
                        </a:spcBef>
                        <a:spcAft>
                          <a:spcPts val="0"/>
                        </a:spcAft>
                        <a:buNone/>
                      </a:pPr>
                      <a:r>
                        <a:rPr lang="en-US" sz="1800" b="0" i="0" u="none" strike="noStrike" noProof="0">
                          <a:solidFill>
                            <a:srgbClr val="000000"/>
                          </a:solidFill>
                          <a:latin typeface="Calibri"/>
                        </a:rPr>
                        <a:t>September 30, 2025</a:t>
                      </a:r>
                    </a:p>
                  </a:txBody>
                  <a:tcPr/>
                </a:tc>
                <a:extLst>
                  <a:ext uri="{0D108BD9-81ED-4DB2-BD59-A6C34878D82A}">
                    <a16:rowId xmlns:a16="http://schemas.microsoft.com/office/drawing/2014/main" val="250975528"/>
                  </a:ext>
                </a:extLst>
              </a:tr>
              <a:tr h="533017">
                <a:tc>
                  <a:txBody>
                    <a:bodyPr/>
                    <a:lstStyle/>
                    <a:p>
                      <a:pPr lvl="0" algn="l">
                        <a:lnSpc>
                          <a:spcPct val="150000"/>
                        </a:lnSpc>
                        <a:spcBef>
                          <a:spcPts val="0"/>
                        </a:spcBef>
                        <a:spcAft>
                          <a:spcPts val="0"/>
                        </a:spcAft>
                        <a:buNone/>
                      </a:pPr>
                      <a:r>
                        <a:rPr lang="en-US" sz="1800" b="0" i="0" u="none" strike="noStrike" noProof="0">
                          <a:solidFill>
                            <a:srgbClr val="000000"/>
                          </a:solidFill>
                          <a:latin typeface="Calibri"/>
                        </a:rPr>
                        <a:t>Final Audit</a:t>
                      </a:r>
                    </a:p>
                  </a:txBody>
                  <a:tcPr/>
                </a:tc>
                <a:tc>
                  <a:txBody>
                    <a:bodyPr/>
                    <a:lstStyle/>
                    <a:p>
                      <a:pPr lvl="0" algn="l">
                        <a:lnSpc>
                          <a:spcPct val="150000"/>
                        </a:lnSpc>
                        <a:spcBef>
                          <a:spcPts val="0"/>
                        </a:spcBef>
                        <a:spcAft>
                          <a:spcPts val="0"/>
                        </a:spcAft>
                        <a:buNone/>
                      </a:pPr>
                      <a:r>
                        <a:rPr lang="en-US" sz="1800" b="0" i="0" u="none" strike="noStrike" noProof="0">
                          <a:solidFill>
                            <a:srgbClr val="000000"/>
                          </a:solidFill>
                          <a:latin typeface="Calibri"/>
                        </a:rPr>
                        <a:t>October 15, 2025</a:t>
                      </a:r>
                    </a:p>
                  </a:txBody>
                  <a:tcPr/>
                </a:tc>
                <a:extLst>
                  <a:ext uri="{0D108BD9-81ED-4DB2-BD59-A6C34878D82A}">
                    <a16:rowId xmlns:a16="http://schemas.microsoft.com/office/drawing/2014/main" val="3217304898"/>
                  </a:ext>
                </a:extLst>
              </a:tr>
              <a:tr h="533017">
                <a:tc>
                  <a:txBody>
                    <a:bodyPr/>
                    <a:lstStyle/>
                    <a:p>
                      <a:pPr>
                        <a:lnSpc>
                          <a:spcPct val="150000"/>
                        </a:lnSpc>
                      </a:pPr>
                      <a:r>
                        <a:rPr lang="en-US" sz="1800"/>
                        <a:t>Financial Assurances</a:t>
                      </a:r>
                    </a:p>
                  </a:txBody>
                  <a:tcPr/>
                </a:tc>
                <a:tc>
                  <a:txBody>
                    <a:bodyPr/>
                    <a:lstStyle/>
                    <a:p>
                      <a:pPr lvl="0" algn="l">
                        <a:lnSpc>
                          <a:spcPct val="150000"/>
                        </a:lnSpc>
                        <a:spcBef>
                          <a:spcPts val="0"/>
                        </a:spcBef>
                        <a:spcAft>
                          <a:spcPts val="0"/>
                        </a:spcAft>
                        <a:buNone/>
                      </a:pPr>
                      <a:r>
                        <a:rPr lang="en-US" sz="1800" b="0" i="0" u="none" strike="noStrike" noProof="0">
                          <a:solidFill>
                            <a:srgbClr val="000000"/>
                          </a:solidFill>
                          <a:latin typeface="Calibri"/>
                        </a:rPr>
                        <a:t>October 15, 2025</a:t>
                      </a:r>
                    </a:p>
                  </a:txBody>
                  <a:tcPr/>
                </a:tc>
                <a:extLst>
                  <a:ext uri="{0D108BD9-81ED-4DB2-BD59-A6C34878D82A}">
                    <a16:rowId xmlns:a16="http://schemas.microsoft.com/office/drawing/2014/main" val="3120463887"/>
                  </a:ext>
                </a:extLst>
              </a:tr>
            </a:tbl>
          </a:graphicData>
        </a:graphic>
      </p:graphicFrame>
    </p:spTree>
    <p:extLst>
      <p:ext uri="{BB962C8B-B14F-4D97-AF65-F5344CB8AC3E}">
        <p14:creationId xmlns:p14="http://schemas.microsoft.com/office/powerpoint/2010/main" val="3711440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CBBCC-A681-E22A-0BEC-5FD998718218}"/>
              </a:ext>
            </a:extLst>
          </p:cNvPr>
          <p:cNvSpPr>
            <a:spLocks noGrp="1"/>
          </p:cNvSpPr>
          <p:nvPr>
            <p:ph type="title"/>
          </p:nvPr>
        </p:nvSpPr>
        <p:spPr>
          <a:xfrm>
            <a:off x="491490" y="479426"/>
            <a:ext cx="8652510" cy="1325563"/>
          </a:xfrm>
        </p:spPr>
        <p:txBody>
          <a:bodyPr>
            <a:normAutofit/>
          </a:bodyPr>
          <a:lstStyle/>
          <a:p>
            <a:r>
              <a:rPr lang="en-US" sz="4000"/>
              <a:t>RFF Timeline Review Recap</a:t>
            </a:r>
          </a:p>
        </p:txBody>
      </p:sp>
      <p:sp>
        <p:nvSpPr>
          <p:cNvPr id="3" name="Content Placeholder 2">
            <a:extLst>
              <a:ext uri="{FF2B5EF4-FFF2-40B4-BE49-F238E27FC236}">
                <a16:creationId xmlns:a16="http://schemas.microsoft.com/office/drawing/2014/main" id="{C5C6A5D2-CEB2-6E80-85B1-11E47C41CE23}"/>
              </a:ext>
            </a:extLst>
          </p:cNvPr>
          <p:cNvSpPr>
            <a:spLocks noGrp="1"/>
          </p:cNvSpPr>
          <p:nvPr>
            <p:ph idx="1"/>
          </p:nvPr>
        </p:nvSpPr>
        <p:spPr>
          <a:xfrm>
            <a:off x="628650" y="1497330"/>
            <a:ext cx="7886700" cy="4679633"/>
          </a:xfrm>
        </p:spPr>
        <p:txBody>
          <a:bodyPr vert="horz" lIns="91440" tIns="45720" rIns="91440" bIns="45720" rtlCol="0" anchor="t">
            <a:normAutofit lnSpcReduction="10000"/>
          </a:bodyPr>
          <a:lstStyle/>
          <a:p>
            <a:pPr>
              <a:buFont typeface="Wingdings" panose="05000000000000000000" pitchFamily="2" charset="2"/>
              <a:buChar char="§"/>
            </a:pPr>
            <a:endParaRPr lang="en-US">
              <a:latin typeface="+mj-lt"/>
            </a:endParaRPr>
          </a:p>
          <a:p>
            <a:pPr marL="0" indent="0">
              <a:buNone/>
            </a:pPr>
            <a:r>
              <a:rPr lang="en-US" sz="1800">
                <a:latin typeface="+mj-lt"/>
              </a:rPr>
              <a:t>Drawdowns/Disbursement (RFFS) must be created in, communicated, and approved through GrantVantage by the CSI deadline to be processed in the current round of funding requests to the CDE</a:t>
            </a:r>
          </a:p>
          <a:p>
            <a:pPr marL="342900" lvl="1" indent="0">
              <a:buNone/>
            </a:pPr>
            <a:endParaRPr lang="en-US" sz="1500">
              <a:latin typeface="+mj-lt"/>
            </a:endParaRPr>
          </a:p>
          <a:p>
            <a:pPr>
              <a:buFont typeface="Wingdings" panose="05000000000000000000" pitchFamily="2" charset="2"/>
              <a:buChar char="§"/>
            </a:pPr>
            <a:endParaRPr lang="en-US">
              <a:latin typeface="+mj-lt"/>
            </a:endParaRPr>
          </a:p>
          <a:p>
            <a:pPr>
              <a:buFont typeface="Wingdings" panose="05000000000000000000" pitchFamily="2" charset="2"/>
              <a:buChar char="§"/>
            </a:pPr>
            <a:endParaRPr lang="en-US">
              <a:latin typeface="+mj-lt"/>
            </a:endParaRPr>
          </a:p>
          <a:p>
            <a:pPr marL="0" indent="0">
              <a:buNone/>
            </a:pPr>
            <a:endParaRPr lang="en-US">
              <a:latin typeface="+mj-lt"/>
            </a:endParaRPr>
          </a:p>
          <a:p>
            <a:pPr marL="0" indent="0">
              <a:buNone/>
            </a:pPr>
            <a:endParaRPr lang="en-US">
              <a:latin typeface="+mj-lt"/>
            </a:endParaRPr>
          </a:p>
          <a:p>
            <a:pPr marL="0" indent="0">
              <a:buNone/>
            </a:pPr>
            <a:endParaRPr lang="en-US">
              <a:latin typeface="+mj-lt"/>
            </a:endParaRPr>
          </a:p>
          <a:p>
            <a:pPr marL="0" indent="0">
              <a:buNone/>
            </a:pPr>
            <a:endParaRPr lang="en-US">
              <a:latin typeface="+mj-lt"/>
            </a:endParaRPr>
          </a:p>
          <a:p>
            <a:pPr marL="0" indent="0">
              <a:buNone/>
            </a:pPr>
            <a:endParaRPr lang="en-US">
              <a:latin typeface="+mj-lt"/>
            </a:endParaRPr>
          </a:p>
          <a:p>
            <a:pPr>
              <a:buFont typeface="Wingdings" panose="05000000000000000000" pitchFamily="2" charset="2"/>
              <a:buChar char="§"/>
            </a:pPr>
            <a:r>
              <a:rPr lang="en-US" sz="1800">
                <a:latin typeface="+mj-lt"/>
              </a:rPr>
              <a:t>Grant classification reimbursement versus disbursements </a:t>
            </a:r>
            <a:r>
              <a:rPr lang="fr-FR" sz="1800">
                <a:latin typeface="+mj-lt"/>
                <a:hlinkClick r:id="rId2"/>
              </a:rPr>
              <a:t>FY26 Grant Codes &amp; Classification </a:t>
            </a:r>
            <a:r>
              <a:rPr lang="fr-FR" sz="1800" err="1">
                <a:latin typeface="+mj-lt"/>
                <a:hlinkClick r:id="rId2"/>
              </a:rPr>
              <a:t>Summary</a:t>
            </a:r>
            <a:endParaRPr lang="en-US" sz="1800">
              <a:latin typeface="+mj-lt"/>
              <a:cs typeface="Calibri"/>
              <a:hlinkClick r:id="rId2"/>
            </a:endParaRPr>
          </a:p>
        </p:txBody>
      </p:sp>
      <p:graphicFrame>
        <p:nvGraphicFramePr>
          <p:cNvPr id="4" name="Table 3">
            <a:extLst>
              <a:ext uri="{FF2B5EF4-FFF2-40B4-BE49-F238E27FC236}">
                <a16:creationId xmlns:a16="http://schemas.microsoft.com/office/drawing/2014/main" id="{3FE4035D-BEC9-C2A5-1886-61611884E691}"/>
              </a:ext>
            </a:extLst>
          </p:cNvPr>
          <p:cNvGraphicFramePr>
            <a:graphicFrameLocks noGrp="1"/>
          </p:cNvGraphicFramePr>
          <p:nvPr>
            <p:extLst>
              <p:ext uri="{D42A27DB-BD31-4B8C-83A1-F6EECF244321}">
                <p14:modId xmlns:p14="http://schemas.microsoft.com/office/powerpoint/2010/main" val="3508476757"/>
              </p:ext>
            </p:extLst>
          </p:nvPr>
        </p:nvGraphicFramePr>
        <p:xfrm>
          <a:off x="883920" y="2954496"/>
          <a:ext cx="7327391" cy="1897380"/>
        </p:xfrm>
        <a:graphic>
          <a:graphicData uri="http://schemas.openxmlformats.org/drawingml/2006/table">
            <a:tbl>
              <a:tblPr firstRow="1" bandRow="1">
                <a:tableStyleId>{5C22544A-7EE6-4342-B048-85BDC9FD1C3A}</a:tableStyleId>
              </a:tblPr>
              <a:tblGrid>
                <a:gridCol w="1968649">
                  <a:extLst>
                    <a:ext uri="{9D8B030D-6E8A-4147-A177-3AD203B41FA5}">
                      <a16:colId xmlns:a16="http://schemas.microsoft.com/office/drawing/2014/main" val="2138584682"/>
                    </a:ext>
                  </a:extLst>
                </a:gridCol>
                <a:gridCol w="1573127">
                  <a:extLst>
                    <a:ext uri="{9D8B030D-6E8A-4147-A177-3AD203B41FA5}">
                      <a16:colId xmlns:a16="http://schemas.microsoft.com/office/drawing/2014/main" val="3423145804"/>
                    </a:ext>
                  </a:extLst>
                </a:gridCol>
                <a:gridCol w="2157984">
                  <a:extLst>
                    <a:ext uri="{9D8B030D-6E8A-4147-A177-3AD203B41FA5}">
                      <a16:colId xmlns:a16="http://schemas.microsoft.com/office/drawing/2014/main" val="2859753742"/>
                    </a:ext>
                  </a:extLst>
                </a:gridCol>
                <a:gridCol w="1627631">
                  <a:extLst>
                    <a:ext uri="{9D8B030D-6E8A-4147-A177-3AD203B41FA5}">
                      <a16:colId xmlns:a16="http://schemas.microsoft.com/office/drawing/2014/main" val="2562658327"/>
                    </a:ext>
                  </a:extLst>
                </a:gridCol>
              </a:tblGrid>
              <a:tr h="370840">
                <a:tc>
                  <a:txBody>
                    <a:bodyPr/>
                    <a:lstStyle/>
                    <a:p>
                      <a:pPr algn="ctr"/>
                      <a:r>
                        <a:rPr lang="en-US">
                          <a:solidFill>
                            <a:sysClr val="windowText" lastClr="000000"/>
                          </a:solidFill>
                        </a:rPr>
                        <a:t>Funding Type</a:t>
                      </a:r>
                    </a:p>
                  </a:txBody>
                  <a:tcPr anchor="ctr">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a:solidFill>
                            <a:sysClr val="windowText" lastClr="000000"/>
                          </a:solidFill>
                        </a:rPr>
                        <a:t>CSI Deadline</a:t>
                      </a:r>
                    </a:p>
                  </a:txBody>
                  <a:tcPr anchor="ctr">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a:solidFill>
                            <a:sysClr val="windowText" lastClr="000000"/>
                          </a:solidFill>
                        </a:rPr>
                        <a:t>CDE Deadline</a:t>
                      </a:r>
                    </a:p>
                  </a:txBody>
                  <a:tcPr anchor="ctr">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a:solidFill>
                            <a:sysClr val="windowText" lastClr="000000"/>
                          </a:solidFill>
                        </a:rPr>
                        <a:t>Payment Turnaround</a:t>
                      </a:r>
                    </a:p>
                  </a:txBody>
                  <a:tcPr anchor="ctr">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408235250"/>
                  </a:ext>
                </a:extLst>
              </a:tr>
              <a:tr h="370840">
                <a:tc>
                  <a:txBody>
                    <a:bodyPr/>
                    <a:lstStyle/>
                    <a:p>
                      <a:pPr algn="l"/>
                      <a:r>
                        <a:rPr lang="en-US"/>
                        <a:t>Categorical Federal </a:t>
                      </a:r>
                    </a:p>
                    <a:p>
                      <a:pPr algn="l"/>
                      <a:r>
                        <a:rPr lang="en-US" sz="1100"/>
                        <a:t>IDEA &amp; Title Grants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a:t>23rd of the month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a:t>1</a:t>
                      </a:r>
                      <a:r>
                        <a:rPr lang="en-US" baseline="30000"/>
                        <a:t>st </a:t>
                      </a:r>
                      <a:r>
                        <a:rPr lang="en-US" sz="1350" kern="1200">
                          <a:solidFill>
                            <a:schemeClr val="dk1"/>
                          </a:solidFill>
                          <a:latin typeface="+mn-lt"/>
                          <a:ea typeface="+mn-ea"/>
                          <a:cs typeface="+mn-cs"/>
                        </a:rPr>
                        <a:t>of the month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350" kern="1200">
                          <a:solidFill>
                            <a:schemeClr val="dk1"/>
                          </a:solidFill>
                          <a:latin typeface="+mn-lt"/>
                          <a:ea typeface="+mn-ea"/>
                          <a:cs typeface="+mn-cs"/>
                        </a:rPr>
                        <a:t>2-3 weeks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2991352"/>
                  </a:ext>
                </a:extLst>
              </a:tr>
              <a:tr h="370839">
                <a:tc>
                  <a:txBody>
                    <a:bodyPr/>
                    <a:lstStyle/>
                    <a:p>
                      <a:pPr lvl="0" algn="l">
                        <a:buNone/>
                      </a:pPr>
                      <a:r>
                        <a:rPr lang="en-US"/>
                        <a:t>Competitive Federal</a:t>
                      </a:r>
                    </a:p>
                    <a:p>
                      <a:pPr lvl="0" algn="l">
                        <a:buNone/>
                      </a:pPr>
                      <a:r>
                        <a:rPr lang="en-US" sz="1100"/>
                        <a:t>BHC-SLFRF, PSV</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l"/>
                      <a:r>
                        <a:rPr lang="en-US"/>
                        <a:t>9th of the month</a:t>
                      </a:r>
                    </a:p>
                  </a:txBody>
                  <a:tcPr anchor="ct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t>15</a:t>
                      </a:r>
                      <a:r>
                        <a:rPr lang="en-US" baseline="30000"/>
                        <a:t>th </a:t>
                      </a:r>
                      <a:r>
                        <a:rPr lang="en-US" sz="1350" kern="1200">
                          <a:solidFill>
                            <a:schemeClr val="dk1"/>
                          </a:solidFill>
                          <a:latin typeface="+mn-lt"/>
                          <a:ea typeface="+mn-ea"/>
                          <a:cs typeface="+mn-cs"/>
                        </a:rPr>
                        <a:t>of the month</a:t>
                      </a:r>
                      <a:endParaRPr lang="en-US"/>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350" kern="1200">
                          <a:solidFill>
                            <a:schemeClr val="dk1"/>
                          </a:solidFill>
                          <a:latin typeface="+mn-lt"/>
                          <a:ea typeface="+mn-ea"/>
                          <a:cs typeface="+mn-cs"/>
                        </a:rPr>
                        <a:t>3-4 weeks</a:t>
                      </a:r>
                    </a:p>
                  </a:txBody>
                  <a:tcPr anchor="ct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9414988"/>
                  </a:ext>
                </a:extLst>
              </a:tr>
              <a:tr h="298792">
                <a:tc>
                  <a:txBody>
                    <a:bodyPr/>
                    <a:lstStyle/>
                    <a:p>
                      <a:pPr algn="l"/>
                      <a:r>
                        <a:rPr lang="en-US"/>
                        <a:t>Categorical State</a:t>
                      </a:r>
                    </a:p>
                    <a:p>
                      <a:pPr algn="l"/>
                      <a:r>
                        <a:rPr lang="en-US" sz="1100"/>
                        <a:t>GT-U &amp; READ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a:t>Revolving Reviews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a:t>Not applicable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350" kern="1200">
                          <a:solidFill>
                            <a:schemeClr val="dk1"/>
                          </a:solidFill>
                          <a:latin typeface="+mn-lt"/>
                          <a:ea typeface="+mn-ea"/>
                          <a:cs typeface="+mn-cs"/>
                        </a:rPr>
                        <a:t>1-2 weeks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7396097"/>
                  </a:ext>
                </a:extLst>
              </a:tr>
            </a:tbl>
          </a:graphicData>
        </a:graphic>
      </p:graphicFrame>
    </p:spTree>
    <p:extLst>
      <p:ext uri="{BB962C8B-B14F-4D97-AF65-F5344CB8AC3E}">
        <p14:creationId xmlns:p14="http://schemas.microsoft.com/office/powerpoint/2010/main" val="3424952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4C20C-2964-FF2D-10D6-7AE514D6AF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92B2E8-BD7D-604D-CEA9-A8F96F343D9A}"/>
              </a:ext>
            </a:extLst>
          </p:cNvPr>
          <p:cNvSpPr>
            <a:spLocks noGrp="1"/>
          </p:cNvSpPr>
          <p:nvPr>
            <p:ph type="title"/>
          </p:nvPr>
        </p:nvSpPr>
        <p:spPr>
          <a:xfrm>
            <a:off x="491490" y="479426"/>
            <a:ext cx="8652510" cy="1325563"/>
          </a:xfrm>
        </p:spPr>
        <p:txBody>
          <a:bodyPr>
            <a:normAutofit/>
          </a:bodyPr>
          <a:lstStyle/>
          <a:p>
            <a:r>
              <a:rPr lang="en-US"/>
              <a:t>FY26 Title &amp; IDEA Status &amp; Funding Timelines</a:t>
            </a:r>
            <a:endParaRPr lang="en-US" sz="4000"/>
          </a:p>
        </p:txBody>
      </p:sp>
      <p:sp>
        <p:nvSpPr>
          <p:cNvPr id="3" name="Content Placeholder 2">
            <a:extLst>
              <a:ext uri="{FF2B5EF4-FFF2-40B4-BE49-F238E27FC236}">
                <a16:creationId xmlns:a16="http://schemas.microsoft.com/office/drawing/2014/main" id="{17815249-93B4-48C8-F01E-AB301AB09881}"/>
              </a:ext>
            </a:extLst>
          </p:cNvPr>
          <p:cNvSpPr>
            <a:spLocks noGrp="1"/>
          </p:cNvSpPr>
          <p:nvPr>
            <p:ph idx="1"/>
          </p:nvPr>
        </p:nvSpPr>
        <p:spPr>
          <a:xfrm>
            <a:off x="628650" y="1497330"/>
            <a:ext cx="7886700" cy="4679633"/>
          </a:xfrm>
        </p:spPr>
        <p:txBody>
          <a:bodyPr vert="horz" lIns="91440" tIns="45720" rIns="91440" bIns="45720" rtlCol="0" anchor="t">
            <a:normAutofit/>
          </a:bodyPr>
          <a:lstStyle/>
          <a:p>
            <a:pPr marL="0" indent="0">
              <a:buNone/>
            </a:pPr>
            <a:r>
              <a:rPr lang="en-US" b="1"/>
              <a:t>IDEA Funding</a:t>
            </a:r>
            <a:endParaRPr lang="en-US"/>
          </a:p>
          <a:p>
            <a:r>
              <a:rPr lang="en-US"/>
              <a:t>Activities retroactive to July 1</a:t>
            </a:r>
          </a:p>
          <a:p>
            <a:r>
              <a:rPr lang="en-US"/>
              <a:t>Approved budgets loaded in GrantVantage</a:t>
            </a:r>
          </a:p>
          <a:p>
            <a:r>
              <a:rPr lang="en-US"/>
              <a:t>Schools encouraged to submit RFFs now</a:t>
            </a:r>
          </a:p>
          <a:p>
            <a:r>
              <a:rPr lang="en-US"/>
              <a:t>Will be included in first milestone</a:t>
            </a:r>
          </a:p>
          <a:p>
            <a:pPr marL="0" indent="0">
              <a:buNone/>
            </a:pPr>
            <a:endParaRPr lang="en-US" b="1"/>
          </a:p>
          <a:p>
            <a:pPr marL="0" indent="0">
              <a:buNone/>
            </a:pPr>
            <a:r>
              <a:rPr lang="en-US" b="1"/>
              <a:t>Title Funding</a:t>
            </a:r>
            <a:endParaRPr lang="en-US"/>
          </a:p>
          <a:p>
            <a:r>
              <a:rPr lang="en-US"/>
              <a:t>Activities retroactive to July 1</a:t>
            </a:r>
          </a:p>
          <a:p>
            <a:r>
              <a:rPr lang="en-US"/>
              <a:t>CSI received allocations for Title IIA &amp; IIIA in </a:t>
            </a:r>
            <a:r>
              <a:rPr lang="en-US" b="1"/>
              <a:t>August 2025</a:t>
            </a:r>
            <a:endParaRPr lang="en-US"/>
          </a:p>
          <a:p>
            <a:r>
              <a:rPr lang="en-US"/>
              <a:t>Consolidated Application submitted </a:t>
            </a:r>
            <a:r>
              <a:rPr lang="en-US" b="1"/>
              <a:t>September 4, 2025</a:t>
            </a:r>
            <a:endParaRPr lang="en-US"/>
          </a:p>
          <a:p>
            <a:r>
              <a:rPr lang="en-US"/>
              <a:t>Awaiting federal program approval</a:t>
            </a:r>
          </a:p>
          <a:p>
            <a:r>
              <a:rPr lang="en-US"/>
              <a:t>Funding requests cannot be made until approval</a:t>
            </a:r>
          </a:p>
          <a:p>
            <a:pPr marL="342900" lvl="1" indent="0">
              <a:buNone/>
            </a:pPr>
            <a:endParaRPr lang="en-US" sz="1500">
              <a:latin typeface="+mj-lt"/>
            </a:endParaRPr>
          </a:p>
          <a:p>
            <a:pPr>
              <a:buFont typeface="Wingdings" panose="05000000000000000000" pitchFamily="2" charset="2"/>
              <a:buChar char="§"/>
            </a:pPr>
            <a:endParaRPr lang="en-US">
              <a:latin typeface="+mj-lt"/>
            </a:endParaRPr>
          </a:p>
          <a:p>
            <a:pPr>
              <a:buFont typeface="Wingdings" panose="05000000000000000000" pitchFamily="2" charset="2"/>
              <a:buChar char="§"/>
            </a:pPr>
            <a:endParaRPr lang="en-US">
              <a:latin typeface="+mj-lt"/>
            </a:endParaRPr>
          </a:p>
          <a:p>
            <a:pPr marL="0" indent="0">
              <a:buNone/>
            </a:pPr>
            <a:endParaRPr lang="en-US">
              <a:latin typeface="+mj-lt"/>
            </a:endParaRPr>
          </a:p>
          <a:p>
            <a:pPr marL="0" indent="0">
              <a:buNone/>
            </a:pPr>
            <a:endParaRPr lang="en-US">
              <a:latin typeface="+mj-lt"/>
            </a:endParaRPr>
          </a:p>
          <a:p>
            <a:pPr marL="0" indent="0">
              <a:buNone/>
            </a:pPr>
            <a:endParaRPr lang="en-US">
              <a:latin typeface="+mj-lt"/>
            </a:endParaRPr>
          </a:p>
          <a:p>
            <a:pPr marL="0" indent="0">
              <a:buNone/>
            </a:pPr>
            <a:endParaRPr lang="en-US">
              <a:latin typeface="+mj-lt"/>
            </a:endParaRPr>
          </a:p>
          <a:p>
            <a:pPr marL="0" indent="0">
              <a:buNone/>
            </a:pPr>
            <a:endParaRPr lang="en-US">
              <a:latin typeface="+mj-lt"/>
            </a:endParaRPr>
          </a:p>
        </p:txBody>
      </p:sp>
    </p:spTree>
    <p:extLst>
      <p:ext uri="{BB962C8B-B14F-4D97-AF65-F5344CB8AC3E}">
        <p14:creationId xmlns:p14="http://schemas.microsoft.com/office/powerpoint/2010/main" val="3771006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AA8BE-EFFD-503A-296E-D7E0B8485AD9}"/>
              </a:ext>
              <a:ext uri="{C183D7F6-B498-43B3-948B-1728B52AA6E4}">
                <adec:decorative xmlns:adec="http://schemas.microsoft.com/office/drawing/2017/decorative" val="0"/>
              </a:ext>
            </a:extLst>
          </p:cNvPr>
          <p:cNvSpPr>
            <a:spLocks noGrp="1"/>
          </p:cNvSpPr>
          <p:nvPr>
            <p:ph type="title"/>
          </p:nvPr>
        </p:nvSpPr>
        <p:spPr/>
        <p:txBody>
          <a:bodyPr/>
          <a:lstStyle/>
          <a:p>
            <a:r>
              <a:rPr lang="en-US" sz="3600"/>
              <a:t>FY26 CSI Scholarship Awarding Process</a:t>
            </a:r>
          </a:p>
        </p:txBody>
      </p:sp>
      <p:sp>
        <p:nvSpPr>
          <p:cNvPr id="5" name="TextBox 4">
            <a:extLst>
              <a:ext uri="{FF2B5EF4-FFF2-40B4-BE49-F238E27FC236}">
                <a16:creationId xmlns:a16="http://schemas.microsoft.com/office/drawing/2014/main" id="{C115600E-0C76-C88F-B40D-D284F7D9C6CE}"/>
              </a:ext>
              <a:ext uri="{C183D7F6-B498-43B3-948B-1728B52AA6E4}">
                <adec:decorative xmlns:adec="http://schemas.microsoft.com/office/drawing/2017/decorative" val="0"/>
              </a:ext>
            </a:extLst>
          </p:cNvPr>
          <p:cNvSpPr txBox="1"/>
          <p:nvPr/>
        </p:nvSpPr>
        <p:spPr>
          <a:xfrm>
            <a:off x="628650" y="1720686"/>
            <a:ext cx="3620677" cy="43088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solidFill>
                  <a:srgbClr val="0070C0"/>
                </a:solidFill>
                <a:latin typeface="Calibri Light"/>
                <a:cs typeface="Calibri Light"/>
                <a:hlinkClick r:id="rId3"/>
              </a:rPr>
              <a:t>Survey Monkey Application Link</a:t>
            </a:r>
            <a:r>
              <a:rPr lang="en-US" sz="1600" dirty="0">
                <a:solidFill>
                  <a:srgbClr val="0070C0"/>
                </a:solidFill>
                <a:latin typeface="Calibri Light"/>
                <a:cs typeface="Calibri Light"/>
              </a:rPr>
              <a:t> </a:t>
            </a:r>
          </a:p>
          <a:p>
            <a:endParaRPr lang="en-US" sz="1600" u="sng">
              <a:latin typeface="Calibri Light"/>
              <a:cs typeface="Calibri Light"/>
            </a:endParaRPr>
          </a:p>
          <a:p>
            <a:r>
              <a:rPr lang="en-US" sz="1600" b="1" u="sng" dirty="0">
                <a:latin typeface="Calibri Light"/>
                <a:cs typeface="Calibri Light"/>
              </a:rPr>
              <a:t>Deadline to Apply: </a:t>
            </a:r>
            <a:r>
              <a:rPr lang="en-US" sz="1600" dirty="0">
                <a:latin typeface="Calibri Light"/>
                <a:cs typeface="Calibri Light"/>
              </a:rPr>
              <a:t>12/01/2025</a:t>
            </a:r>
          </a:p>
          <a:p>
            <a:endParaRPr lang="en-US" sz="1600">
              <a:latin typeface="Calibri Light"/>
              <a:cs typeface="Calibri Light"/>
            </a:endParaRPr>
          </a:p>
          <a:p>
            <a:pPr marL="285750" indent="-285750">
              <a:buFont typeface="Wingdings" panose="05000000000000000000" pitchFamily="2" charset="2"/>
              <a:buChar char="§"/>
            </a:pPr>
            <a:r>
              <a:rPr lang="en-US" sz="1400" dirty="0">
                <a:latin typeface="Calibri Light"/>
                <a:cs typeface="Calibri Light"/>
              </a:rPr>
              <a:t>Reimbursement process</a:t>
            </a:r>
          </a:p>
          <a:p>
            <a:pPr marL="285750" indent="-285750">
              <a:buFont typeface="Wingdings" panose="05000000000000000000" pitchFamily="2" charset="2"/>
              <a:buChar char="§"/>
            </a:pPr>
            <a:endParaRPr lang="en-US" sz="1400">
              <a:latin typeface="Calibri Light"/>
              <a:cs typeface="Calibri Light"/>
            </a:endParaRPr>
          </a:p>
          <a:p>
            <a:pPr marL="285750" indent="-285750">
              <a:buFont typeface="Wingdings" panose="05000000000000000000" pitchFamily="2" charset="2"/>
              <a:buChar char="§"/>
            </a:pPr>
            <a:r>
              <a:rPr lang="en-US" sz="1400" dirty="0">
                <a:latin typeface="Calibri Light"/>
                <a:cs typeface="Calibri Light"/>
              </a:rPr>
              <a:t>Awarded on a first-come, first-served basis</a:t>
            </a:r>
          </a:p>
          <a:p>
            <a:pPr marL="285750" indent="-285750">
              <a:buFont typeface="Wingdings" panose="05000000000000000000" pitchFamily="2" charset="2"/>
              <a:buChar char="§"/>
            </a:pPr>
            <a:endParaRPr lang="en-US" sz="1400">
              <a:cs typeface="Calibri"/>
            </a:endParaRPr>
          </a:p>
          <a:p>
            <a:pPr marL="285750" indent="-285750">
              <a:buFont typeface="Wingdings" panose="05000000000000000000" pitchFamily="2" charset="2"/>
              <a:buChar char="§"/>
            </a:pPr>
            <a:r>
              <a:rPr lang="en-US" sz="1400" dirty="0">
                <a:latin typeface="Calibri Light"/>
                <a:cs typeface="Calibri Light"/>
              </a:rPr>
              <a:t>Applications pulled and award notifications will go out weekly</a:t>
            </a:r>
          </a:p>
          <a:p>
            <a:pPr marL="285750" indent="-285750">
              <a:buFont typeface="Wingdings" panose="05000000000000000000" pitchFamily="2" charset="2"/>
              <a:buChar char="§"/>
            </a:pPr>
            <a:endParaRPr lang="en-US" sz="1400">
              <a:latin typeface="Calibri Light"/>
              <a:cs typeface="Calibri Light"/>
            </a:endParaRPr>
          </a:p>
          <a:p>
            <a:pPr marL="285750" indent="-285750">
              <a:buFont typeface="Wingdings" panose="05000000000000000000" pitchFamily="2" charset="2"/>
              <a:buChar char="§"/>
            </a:pPr>
            <a:r>
              <a:rPr lang="en-US" sz="1400" dirty="0">
                <a:latin typeface="Calibri Light"/>
                <a:cs typeface="Calibri Light"/>
              </a:rPr>
              <a:t>Reimbursement requests will revert to </a:t>
            </a:r>
            <a:r>
              <a:rPr lang="en-US" sz="1400" dirty="0">
                <a:latin typeface="Calibri Light"/>
                <a:cs typeface="Calibri Light"/>
                <a:hlinkClick r:id="rId4"/>
              </a:rPr>
              <a:t>accountspayable@csi.state.co.us</a:t>
            </a:r>
            <a:endParaRPr lang="en-US" sz="1400" dirty="0">
              <a:latin typeface="Calibri Light"/>
              <a:cs typeface="Calibri Light"/>
            </a:endParaRPr>
          </a:p>
          <a:p>
            <a:pPr marL="285750" indent="-285750">
              <a:buFont typeface="Wingdings" panose="05000000000000000000" pitchFamily="2" charset="2"/>
              <a:buChar char="§"/>
            </a:pPr>
            <a:endParaRPr lang="en-US" sz="1400">
              <a:latin typeface="Calibri Light"/>
              <a:cs typeface="Calibri Light"/>
            </a:endParaRPr>
          </a:p>
          <a:p>
            <a:pPr marL="285750" indent="-285750">
              <a:buFont typeface="Wingdings" panose="05000000000000000000" pitchFamily="2" charset="2"/>
              <a:buChar char="§"/>
            </a:pPr>
            <a:r>
              <a:rPr lang="en-US" sz="1400" dirty="0">
                <a:latin typeface="Calibri Light"/>
                <a:cs typeface="Calibri Light"/>
              </a:rPr>
              <a:t>Additional accommodation requests will be considered for rural schools</a:t>
            </a:r>
          </a:p>
          <a:p>
            <a:pPr marL="285750" indent="-285750">
              <a:buFont typeface="Wingdings" panose="05000000000000000000" pitchFamily="2" charset="2"/>
              <a:buChar char="§"/>
            </a:pPr>
            <a:endParaRPr lang="en-US" sz="1400">
              <a:latin typeface="Calibri Light"/>
              <a:cs typeface="Calibri Light"/>
            </a:endParaRPr>
          </a:p>
          <a:p>
            <a:pPr marL="285750" indent="-285750">
              <a:buFont typeface="Wingdings" panose="05000000000000000000" pitchFamily="2" charset="2"/>
              <a:buChar char="§"/>
            </a:pPr>
            <a:r>
              <a:rPr lang="en-US" sz="1400" dirty="0">
                <a:latin typeface="Calibri Light"/>
                <a:cs typeface="Calibri Light"/>
              </a:rPr>
              <a:t>Scholarships will be awarded to school staff only </a:t>
            </a:r>
            <a:endParaRPr lang="en-US" sz="1400" dirty="0"/>
          </a:p>
        </p:txBody>
      </p:sp>
      <p:graphicFrame>
        <p:nvGraphicFramePr>
          <p:cNvPr id="4" name="Table 3">
            <a:extLst>
              <a:ext uri="{FF2B5EF4-FFF2-40B4-BE49-F238E27FC236}">
                <a16:creationId xmlns:a16="http://schemas.microsoft.com/office/drawing/2014/main" id="{80DB8144-BB4F-C682-C5CE-FEF6F1C75B5D}"/>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3631782456"/>
              </p:ext>
            </p:extLst>
          </p:nvPr>
        </p:nvGraphicFramePr>
        <p:xfrm>
          <a:off x="4572000" y="1487556"/>
          <a:ext cx="4279392" cy="4572000"/>
        </p:xfrm>
        <a:graphic>
          <a:graphicData uri="http://schemas.openxmlformats.org/drawingml/2006/table">
            <a:tbl>
              <a:tblPr firstRow="1" bandRow="1">
                <a:tableStyleId>{5C22544A-7EE6-4342-B048-85BDC9FD1C3A}</a:tableStyleId>
              </a:tblPr>
              <a:tblGrid>
                <a:gridCol w="4279392">
                  <a:extLst>
                    <a:ext uri="{9D8B030D-6E8A-4147-A177-3AD203B41FA5}">
                      <a16:colId xmlns:a16="http://schemas.microsoft.com/office/drawing/2014/main" val="4080974055"/>
                    </a:ext>
                  </a:extLst>
                </a:gridCol>
              </a:tblGrid>
              <a:tr h="774093">
                <a:tc>
                  <a:txBody>
                    <a:bodyPr/>
                    <a:lstStyle/>
                    <a:p>
                      <a:pPr marL="0" marR="0" lvl="0" indent="0" algn="l" defTabSz="685800" rtl="0" eaLnBrk="1" fontAlgn="auto" latinLnBrk="0" hangingPunct="1">
                        <a:lnSpc>
                          <a:spcPct val="100000"/>
                        </a:lnSpc>
                        <a:spcBef>
                          <a:spcPts val="0"/>
                        </a:spcBef>
                        <a:spcAft>
                          <a:spcPts val="0"/>
                        </a:spcAft>
                        <a:buClrTx/>
                        <a:buSzTx/>
                        <a:buFont typeface="Arial"/>
                        <a:buNone/>
                        <a:tabLst/>
                        <a:defRPr/>
                      </a:pPr>
                      <a:r>
                        <a:rPr lang="en-US" sz="1400" b="1">
                          <a:solidFill>
                            <a:schemeClr val="tx1"/>
                          </a:solidFill>
                        </a:rPr>
                        <a:t>Colorado Association for Gifted and Talented </a:t>
                      </a:r>
                      <a:br>
                        <a:rPr lang="en-US" sz="1200" b="0">
                          <a:solidFill>
                            <a:schemeClr val="tx1"/>
                          </a:solidFill>
                        </a:rPr>
                      </a:br>
                      <a:r>
                        <a:rPr lang="en-US" sz="1200" b="0">
                          <a:solidFill>
                            <a:schemeClr val="tx1"/>
                          </a:solidFill>
                        </a:rPr>
                        <a:t>Oct 20th – 21st</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2238530104"/>
                  </a:ext>
                </a:extLst>
              </a:tr>
              <a:tr h="774093">
                <a:tc>
                  <a:txBody>
                    <a:bodyPr/>
                    <a:lstStyle/>
                    <a:p>
                      <a:pPr marL="0" marR="0" lvl="0" indent="0" algn="l" defTabSz="685800" rtl="0" eaLnBrk="1" fontAlgn="auto" latinLnBrk="0" hangingPunct="1">
                        <a:lnSpc>
                          <a:spcPct val="100000"/>
                        </a:lnSpc>
                        <a:spcBef>
                          <a:spcPts val="0"/>
                        </a:spcBef>
                        <a:spcAft>
                          <a:spcPts val="0"/>
                        </a:spcAft>
                        <a:buClrTx/>
                        <a:buSzTx/>
                        <a:buFont typeface="Arial"/>
                        <a:buNone/>
                        <a:tabLst/>
                        <a:defRPr/>
                      </a:pPr>
                      <a:r>
                        <a:rPr lang="en-US" sz="1400" b="1" i="0" u="none" strike="noStrike" baseline="0" noProof="0">
                          <a:solidFill>
                            <a:schemeClr val="tx1"/>
                          </a:solidFill>
                          <a:latin typeface="+mn-lt"/>
                        </a:rPr>
                        <a:t>CoTESOL Annual Fall Convention </a:t>
                      </a:r>
                      <a:br>
                        <a:rPr lang="en-US" sz="1200" b="0" i="0" u="none" strike="noStrike" baseline="0" noProof="0">
                          <a:solidFill>
                            <a:schemeClr val="tx1"/>
                          </a:solidFill>
                          <a:latin typeface="+mn-lt"/>
                        </a:rPr>
                      </a:br>
                      <a:r>
                        <a:rPr lang="en-US" sz="1200" b="0" i="0" u="none" strike="noStrike" baseline="0" noProof="0">
                          <a:solidFill>
                            <a:schemeClr val="tx1"/>
                          </a:solidFill>
                          <a:latin typeface="+mn-lt"/>
                        </a:rPr>
                        <a:t>Nov 14</a:t>
                      </a:r>
                      <a:r>
                        <a:rPr lang="en-US" sz="1200" b="0" i="0" u="none" strike="noStrike" baseline="30000" noProof="0">
                          <a:solidFill>
                            <a:schemeClr val="tx1"/>
                          </a:solidFill>
                          <a:latin typeface="+mn-lt"/>
                        </a:rPr>
                        <a:t>th</a:t>
                      </a:r>
                      <a:r>
                        <a:rPr lang="en-US" sz="1200" b="0" i="0" u="none" strike="noStrike" baseline="0" noProof="0">
                          <a:solidFill>
                            <a:schemeClr val="tx1"/>
                          </a:solidFill>
                          <a:latin typeface="+mn-lt"/>
                        </a:rPr>
                        <a:t> – 15th </a:t>
                      </a:r>
                      <a:endParaRPr lang="en-US" sz="1200" b="0">
                        <a:solidFill>
                          <a:schemeClr val="tx1"/>
                        </a:solidFill>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589297939"/>
                  </a:ext>
                </a:extLst>
              </a:tr>
              <a:tr h="774093">
                <a:tc>
                  <a:txBody>
                    <a:bodyPr/>
                    <a:lstStyle/>
                    <a:p>
                      <a:pPr marL="0" lvl="0" indent="0">
                        <a:buFont typeface="Arial"/>
                        <a:buNone/>
                      </a:pPr>
                      <a:r>
                        <a:rPr lang="en-US" sz="1400" b="1" i="0" u="none" strike="noStrike" baseline="0" noProof="0">
                          <a:solidFill>
                            <a:schemeClr val="tx1"/>
                          </a:solidFill>
                          <a:latin typeface="Calibri"/>
                        </a:rPr>
                        <a:t>Courage to Risk Conference </a:t>
                      </a:r>
                    </a:p>
                    <a:p>
                      <a:pPr marL="0" lvl="0" indent="0">
                        <a:buFont typeface="Arial"/>
                        <a:buNone/>
                      </a:pPr>
                      <a:r>
                        <a:rPr lang="en-US" sz="1200" b="0" i="0" u="none" strike="noStrike" baseline="0" noProof="0">
                          <a:solidFill>
                            <a:schemeClr val="tx1"/>
                          </a:solidFill>
                          <a:latin typeface="Calibri"/>
                        </a:rPr>
                        <a:t>Jan 23</a:t>
                      </a:r>
                      <a:r>
                        <a:rPr lang="en-US" sz="1200" b="0" i="0" u="none" strike="noStrike" baseline="30000" noProof="0">
                          <a:solidFill>
                            <a:schemeClr val="tx1"/>
                          </a:solidFill>
                          <a:latin typeface="Calibri"/>
                        </a:rPr>
                        <a:t>rd</a:t>
                      </a:r>
                      <a:r>
                        <a:rPr lang="en-US" sz="1200" b="0" i="0" u="none" strike="noStrike" baseline="0" noProof="0">
                          <a:solidFill>
                            <a:schemeClr val="tx1"/>
                          </a:solidFill>
                          <a:latin typeface="Calibri"/>
                        </a:rPr>
                        <a:t> – 24th</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709673576"/>
                  </a:ext>
                </a:extLst>
              </a:tr>
              <a:tr h="749907">
                <a:tc>
                  <a:txBody>
                    <a:bodyPr/>
                    <a:lstStyle/>
                    <a:p>
                      <a:pPr marL="0" lvl="0" indent="0">
                        <a:buFont typeface="Arial"/>
                        <a:buNone/>
                      </a:pPr>
                      <a:r>
                        <a:rPr lang="en-US" sz="1400" b="1" i="0" u="none" strike="noStrike" baseline="0" noProof="0">
                          <a:solidFill>
                            <a:schemeClr val="tx1"/>
                          </a:solidFill>
                          <a:latin typeface="+mn-lt"/>
                        </a:rPr>
                        <a:t>CACTA Mid-winter Conference</a:t>
                      </a:r>
                    </a:p>
                    <a:p>
                      <a:pPr marL="0" lvl="0" indent="0">
                        <a:buFont typeface="Arial"/>
                        <a:buNone/>
                      </a:pPr>
                      <a:r>
                        <a:rPr lang="en-US" sz="1200" b="0" i="0" u="none" strike="noStrike" baseline="0" noProof="0">
                          <a:solidFill>
                            <a:schemeClr val="tx1"/>
                          </a:solidFill>
                          <a:latin typeface="+mn-lt"/>
                        </a:rPr>
                        <a:t>Jan 27</a:t>
                      </a:r>
                      <a:r>
                        <a:rPr lang="en-US" sz="1200" b="0" i="0" u="none" strike="noStrike" baseline="30000" noProof="0">
                          <a:solidFill>
                            <a:schemeClr val="tx1"/>
                          </a:solidFill>
                          <a:latin typeface="+mn-lt"/>
                        </a:rPr>
                        <a:t>th</a:t>
                      </a:r>
                      <a:r>
                        <a:rPr lang="en-US" sz="1200" b="0" i="0" u="none" strike="noStrike" baseline="0" noProof="0">
                          <a:solidFill>
                            <a:schemeClr val="tx1"/>
                          </a:solidFill>
                          <a:latin typeface="+mn-lt"/>
                        </a:rPr>
                        <a:t> – 30th</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1990791810"/>
                  </a:ext>
                </a:extLst>
              </a:tr>
              <a:tr h="749907">
                <a:tc>
                  <a:txBody>
                    <a:bodyPr/>
                    <a:lstStyle/>
                    <a:p>
                      <a:pPr marL="0" lvl="0" indent="0">
                        <a:buFont typeface="Arial"/>
                        <a:buNone/>
                      </a:pPr>
                      <a:r>
                        <a:rPr lang="en-US" sz="1400" b="1" i="0" u="none" strike="noStrike" baseline="0" noProof="0">
                          <a:solidFill>
                            <a:schemeClr val="tx1"/>
                          </a:solidFill>
                          <a:latin typeface="+mn-lt"/>
                        </a:rPr>
                        <a:t>Colorado Council International Reading Association</a:t>
                      </a:r>
                    </a:p>
                    <a:p>
                      <a:pPr marL="0" lvl="0" indent="0">
                        <a:buFont typeface="Arial"/>
                        <a:buNone/>
                      </a:pPr>
                      <a:r>
                        <a:rPr lang="en-US" sz="1200" b="0" i="0" u="none" strike="noStrike" baseline="0" noProof="0">
                          <a:solidFill>
                            <a:schemeClr val="tx1"/>
                          </a:solidFill>
                          <a:latin typeface="+mn-lt"/>
                        </a:rPr>
                        <a:t>Feb 5</a:t>
                      </a:r>
                      <a:r>
                        <a:rPr lang="en-US" sz="1200" b="0" i="0" u="none" strike="noStrike" baseline="30000" noProof="0">
                          <a:solidFill>
                            <a:schemeClr val="tx1"/>
                          </a:solidFill>
                          <a:latin typeface="+mn-lt"/>
                        </a:rPr>
                        <a:t>th</a:t>
                      </a:r>
                      <a:r>
                        <a:rPr lang="en-US" sz="1200" b="0" i="0" u="none" strike="noStrike" baseline="0" noProof="0">
                          <a:solidFill>
                            <a:schemeClr val="tx1"/>
                          </a:solidFill>
                          <a:latin typeface="+mn-lt"/>
                        </a:rPr>
                        <a:t> – 7th</a:t>
                      </a: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3692058013"/>
                  </a:ext>
                </a:extLst>
              </a:tr>
              <a:tr h="749907">
                <a:tc>
                  <a:txBody>
                    <a:bodyPr/>
                    <a:lstStyle/>
                    <a:p>
                      <a:pPr marL="0" lvl="0" indent="0">
                        <a:buFont typeface="Arial"/>
                        <a:buNone/>
                      </a:pPr>
                      <a:r>
                        <a:rPr lang="en-US" sz="1400" b="1" i="0" u="none" strike="noStrike" baseline="0" noProof="0" dirty="0">
                          <a:solidFill>
                            <a:schemeClr val="tx1"/>
                          </a:solidFill>
                          <a:latin typeface="Calibri"/>
                        </a:rPr>
                        <a:t>Colorado League of Charter School Annual Conference </a:t>
                      </a:r>
                    </a:p>
                    <a:p>
                      <a:pPr marL="0" lvl="0" indent="0">
                        <a:buFont typeface="Arial"/>
                        <a:buNone/>
                      </a:pPr>
                      <a:r>
                        <a:rPr lang="en-US" sz="1200" b="0" i="0" u="none" strike="noStrike" baseline="0" noProof="0" dirty="0">
                          <a:solidFill>
                            <a:schemeClr val="tx1"/>
                          </a:solidFill>
                          <a:latin typeface="Calibri"/>
                        </a:rPr>
                        <a:t>Feb 26</a:t>
                      </a:r>
                      <a:r>
                        <a:rPr lang="en-US" sz="1200" b="0" i="0" u="none" strike="noStrike" baseline="30000" noProof="0" dirty="0">
                          <a:solidFill>
                            <a:schemeClr val="tx1"/>
                          </a:solidFill>
                          <a:latin typeface="Calibri"/>
                        </a:rPr>
                        <a:t>th</a:t>
                      </a:r>
                      <a:r>
                        <a:rPr lang="en-US" sz="1200" b="0" i="0" u="none" strike="noStrike" baseline="0" noProof="0" dirty="0">
                          <a:solidFill>
                            <a:schemeClr val="tx1"/>
                          </a:solidFill>
                          <a:latin typeface="Calibri"/>
                        </a:rPr>
                        <a:t> – 27th</a:t>
                      </a:r>
                      <a:endParaRPr lang="en-US" sz="1200" b="0" dirty="0">
                        <a:solidFill>
                          <a:schemeClr val="tx1"/>
                        </a:solidFill>
                      </a:endParaRPr>
                    </a:p>
                  </a:txBody>
                  <a:tcPr anchor="ctr">
                    <a:lnL w="12700" cap="flat" cmpd="sng" algn="ctr">
                      <a:solidFill>
                        <a:schemeClr val="bg2">
                          <a:lumMod val="50000"/>
                        </a:schemeClr>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noFill/>
                  </a:tcPr>
                </a:tc>
                <a:extLst>
                  <a:ext uri="{0D108BD9-81ED-4DB2-BD59-A6C34878D82A}">
                    <a16:rowId xmlns:a16="http://schemas.microsoft.com/office/drawing/2014/main" val="2347372049"/>
                  </a:ext>
                </a:extLst>
              </a:tr>
            </a:tbl>
          </a:graphicData>
        </a:graphic>
      </p:graphicFrame>
    </p:spTree>
    <p:extLst>
      <p:ext uri="{BB962C8B-B14F-4D97-AF65-F5344CB8AC3E}">
        <p14:creationId xmlns:p14="http://schemas.microsoft.com/office/powerpoint/2010/main" val="2067357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B3F37-9A76-F9C1-8015-48FB1B190392}"/>
              </a:ext>
            </a:extLst>
          </p:cNvPr>
          <p:cNvSpPr>
            <a:spLocks noGrp="1"/>
          </p:cNvSpPr>
          <p:nvPr>
            <p:ph type="title"/>
          </p:nvPr>
        </p:nvSpPr>
        <p:spPr>
          <a:xfrm>
            <a:off x="377190" y="147956"/>
            <a:ext cx="7886700" cy="1325563"/>
          </a:xfrm>
        </p:spPr>
        <p:txBody>
          <a:bodyPr/>
          <a:lstStyle/>
          <a:p>
            <a:r>
              <a:rPr lang="en-US"/>
              <a:t>CWEL Liaison</a:t>
            </a:r>
          </a:p>
        </p:txBody>
      </p:sp>
      <p:sp>
        <p:nvSpPr>
          <p:cNvPr id="3" name="Content Placeholder 2">
            <a:extLst>
              <a:ext uri="{FF2B5EF4-FFF2-40B4-BE49-F238E27FC236}">
                <a16:creationId xmlns:a16="http://schemas.microsoft.com/office/drawing/2014/main" id="{DC4515BF-ED0B-BF93-B9FA-14734CC05361}"/>
              </a:ext>
            </a:extLst>
          </p:cNvPr>
          <p:cNvSpPr>
            <a:spLocks noGrp="1"/>
          </p:cNvSpPr>
          <p:nvPr>
            <p:ph idx="1"/>
          </p:nvPr>
        </p:nvSpPr>
        <p:spPr>
          <a:xfrm>
            <a:off x="377190" y="1154430"/>
            <a:ext cx="8138160" cy="4908233"/>
          </a:xfrm>
        </p:spPr>
        <p:txBody>
          <a:bodyPr vert="horz" lIns="91440" tIns="45720" rIns="91440" bIns="45720" rtlCol="0" anchor="t">
            <a:normAutofit fontScale="77500" lnSpcReduction="20000"/>
          </a:bodyPr>
          <a:lstStyle/>
          <a:p>
            <a:pPr marL="0" indent="0">
              <a:buNone/>
            </a:pPr>
            <a:r>
              <a:rPr lang="en-US" b="1">
                <a:latin typeface="+mj-lt"/>
              </a:rPr>
              <a:t>Betsy Basch – CSI’s Child Welfare Education Liaison (CWEL)</a:t>
            </a:r>
            <a:endParaRPr lang="en-US">
              <a:latin typeface="+mj-lt"/>
            </a:endParaRPr>
          </a:p>
          <a:p>
            <a:pPr marL="0" indent="0">
              <a:buNone/>
            </a:pPr>
            <a:r>
              <a:rPr lang="en-US" sz="1800">
                <a:latin typeface="+mj-lt"/>
                <a:hlinkClick r:id="rId2"/>
              </a:rPr>
              <a:t>Betsybasch@csi.state.co.us</a:t>
            </a:r>
            <a:r>
              <a:rPr lang="en-US">
                <a:latin typeface="+mj-lt"/>
              </a:rPr>
              <a:t> </a:t>
            </a:r>
            <a:br>
              <a:rPr lang="en-US">
                <a:latin typeface="+mj-lt"/>
              </a:rPr>
            </a:br>
            <a:endParaRPr lang="en-US">
              <a:latin typeface="+mj-lt"/>
              <a:ea typeface="Calibri Light"/>
              <a:cs typeface="Calibri Light"/>
            </a:endParaRPr>
          </a:p>
          <a:p>
            <a:pPr marL="0" indent="0">
              <a:buNone/>
            </a:pPr>
            <a:r>
              <a:rPr lang="en-US" b="1">
                <a:latin typeface="+mj-lt"/>
              </a:rPr>
              <a:t>CSI Support</a:t>
            </a:r>
          </a:p>
          <a:p>
            <a:pPr lvl="1">
              <a:buFont typeface="Wingdings" panose="05000000000000000000" pitchFamily="2" charset="2"/>
              <a:buChar char="§"/>
            </a:pPr>
            <a:r>
              <a:rPr lang="en-US">
                <a:latin typeface="+mj-lt"/>
              </a:rPr>
              <a:t>Navigating placements and coordinating services</a:t>
            </a:r>
          </a:p>
          <a:p>
            <a:pPr lvl="1">
              <a:buFont typeface="Wingdings" panose="05000000000000000000" pitchFamily="2" charset="2"/>
              <a:buChar char="§"/>
            </a:pPr>
            <a:r>
              <a:rPr lang="en-US">
                <a:latin typeface="+mj-lt"/>
              </a:rPr>
              <a:t>Ensuring educational stability during transitions</a:t>
            </a:r>
          </a:p>
          <a:p>
            <a:pPr lvl="1">
              <a:buFont typeface="Wingdings" panose="05000000000000000000" pitchFamily="2" charset="2"/>
              <a:buChar char="§"/>
            </a:pPr>
            <a:r>
              <a:rPr lang="en-US">
                <a:latin typeface="+mj-lt"/>
              </a:rPr>
              <a:t>Supporting Best Interest Determination (BID) meetings</a:t>
            </a:r>
          </a:p>
          <a:p>
            <a:pPr lvl="1">
              <a:buFont typeface="Wingdings" panose="05000000000000000000" pitchFamily="2" charset="2"/>
              <a:buChar char="§"/>
            </a:pPr>
            <a:r>
              <a:rPr lang="en-US">
                <a:latin typeface="+mj-lt"/>
              </a:rPr>
              <a:t>Coordinating transportation with finance and county partners</a:t>
            </a:r>
          </a:p>
          <a:p>
            <a:pPr lvl="1">
              <a:buFont typeface="Wingdings" panose="05000000000000000000" pitchFamily="2" charset="2"/>
              <a:buChar char="§"/>
            </a:pPr>
            <a:r>
              <a:rPr lang="en-US">
                <a:latin typeface="+mj-lt"/>
              </a:rPr>
              <a:t>Consulting during threat assessments</a:t>
            </a:r>
          </a:p>
          <a:p>
            <a:pPr marL="0" indent="0">
              <a:buNone/>
            </a:pPr>
            <a:endParaRPr lang="en-US" b="1">
              <a:latin typeface="+mj-lt"/>
            </a:endParaRPr>
          </a:p>
          <a:p>
            <a:pPr marL="0" indent="0">
              <a:buNone/>
            </a:pPr>
            <a:r>
              <a:rPr lang="en-US" b="1">
                <a:latin typeface="+mj-lt"/>
              </a:rPr>
              <a:t>School Responsibilities</a:t>
            </a:r>
            <a:endParaRPr lang="en-US">
              <a:latin typeface="+mj-lt"/>
            </a:endParaRPr>
          </a:p>
          <a:p>
            <a:pPr lvl="1">
              <a:buFont typeface="Wingdings" panose="05000000000000000000" pitchFamily="2" charset="2"/>
              <a:buChar char="§"/>
            </a:pPr>
            <a:r>
              <a:rPr lang="en-US">
                <a:latin typeface="+mj-lt"/>
              </a:rPr>
              <a:t>Provide a transportation plan, even with placement changes</a:t>
            </a:r>
          </a:p>
          <a:p>
            <a:pPr lvl="1">
              <a:buFont typeface="Wingdings" panose="05000000000000000000" pitchFamily="2" charset="2"/>
              <a:buChar char="§"/>
            </a:pPr>
            <a:r>
              <a:rPr lang="en-US">
                <a:latin typeface="+mj-lt"/>
              </a:rPr>
              <a:t>Transfer student records promptly</a:t>
            </a:r>
          </a:p>
          <a:p>
            <a:pPr lvl="1">
              <a:buFont typeface="Wingdings" panose="05000000000000000000" pitchFamily="2" charset="2"/>
              <a:buChar char="§"/>
            </a:pPr>
            <a:r>
              <a:rPr lang="en-US">
                <a:latin typeface="+mj-lt"/>
              </a:rPr>
              <a:t>Waive all activity fees (in- and out-of-school)</a:t>
            </a:r>
          </a:p>
          <a:p>
            <a:pPr lvl="1">
              <a:buFont typeface="Wingdings" panose="05000000000000000000" pitchFamily="2" charset="2"/>
              <a:buChar char="§"/>
            </a:pPr>
            <a:r>
              <a:rPr lang="en-US">
                <a:latin typeface="+mj-lt"/>
              </a:rPr>
              <a:t>Advise on postsecondary opportunities (e.g., CDHE’s </a:t>
            </a:r>
            <a:r>
              <a:rPr lang="en-US" err="1">
                <a:latin typeface="+mj-lt"/>
              </a:rPr>
              <a:t>FosterED</a:t>
            </a:r>
            <a:r>
              <a:rPr lang="en-US">
                <a:latin typeface="+mj-lt"/>
              </a:rPr>
              <a:t> program)</a:t>
            </a:r>
          </a:p>
          <a:p>
            <a:pPr lvl="1">
              <a:buFont typeface="Wingdings" panose="05000000000000000000" pitchFamily="2" charset="2"/>
              <a:buChar char="§"/>
            </a:pPr>
            <a:r>
              <a:rPr lang="en-US">
                <a:latin typeface="+mj-lt"/>
              </a:rPr>
              <a:t>Reach out with questions—we’re here to support you</a:t>
            </a:r>
          </a:p>
          <a:p>
            <a:pPr lvl="1">
              <a:buFont typeface="Wingdings" panose="05000000000000000000" pitchFamily="2" charset="2"/>
              <a:buChar char="§"/>
            </a:pPr>
            <a:endParaRPr lang="en-US" b="1">
              <a:latin typeface="+mj-lt"/>
            </a:endParaRPr>
          </a:p>
          <a:p>
            <a:pPr marL="0" indent="0">
              <a:buNone/>
            </a:pPr>
            <a:r>
              <a:rPr lang="en-US" b="1">
                <a:latin typeface="+mj-lt"/>
              </a:rPr>
              <a:t>Remember:</a:t>
            </a:r>
            <a:r>
              <a:rPr lang="en-US">
                <a:latin typeface="+mj-lt"/>
              </a:rPr>
              <a:t> </a:t>
            </a:r>
            <a:r>
              <a:rPr lang="en-US" sz="1800">
                <a:latin typeface="+mj-lt"/>
              </a:rPr>
              <a:t>Your CWEL liaison is more than compliance. Betsy is a partner in ensuring every student in care has the stability and opportunity they deserve.</a:t>
            </a:r>
          </a:p>
          <a:p>
            <a:pPr marL="0" indent="0">
              <a:buNone/>
            </a:pPr>
            <a:endParaRPr lang="en-US"/>
          </a:p>
          <a:p>
            <a:pPr marL="0" indent="0">
              <a:buNone/>
            </a:pPr>
            <a:r>
              <a:rPr lang="en-US">
                <a:hlinkClick r:id="rId3"/>
              </a:rPr>
              <a:t>CWEL Introduction for Finance - Zoom</a:t>
            </a:r>
            <a:endParaRPr lang="en-US"/>
          </a:p>
        </p:txBody>
      </p:sp>
    </p:spTree>
    <p:extLst>
      <p:ext uri="{BB962C8B-B14F-4D97-AF65-F5344CB8AC3E}">
        <p14:creationId xmlns:p14="http://schemas.microsoft.com/office/powerpoint/2010/main" val="4040697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EA8A0-3406-FCDB-207D-04F0FA3927BC}"/>
              </a:ext>
            </a:extLst>
          </p:cNvPr>
          <p:cNvSpPr>
            <a:spLocks noGrp="1"/>
          </p:cNvSpPr>
          <p:nvPr>
            <p:ph type="title"/>
          </p:nvPr>
        </p:nvSpPr>
        <p:spPr>
          <a:xfrm>
            <a:off x="285135" y="239396"/>
            <a:ext cx="8023737" cy="1325563"/>
          </a:xfrm>
        </p:spPr>
        <p:txBody>
          <a:bodyPr/>
          <a:lstStyle/>
          <a:p>
            <a:r>
              <a:rPr lang="en-US"/>
              <a:t>ECEA High Needs Grant</a:t>
            </a:r>
          </a:p>
        </p:txBody>
      </p:sp>
      <p:sp>
        <p:nvSpPr>
          <p:cNvPr id="5" name="TextBox 4">
            <a:extLst>
              <a:ext uri="{FF2B5EF4-FFF2-40B4-BE49-F238E27FC236}">
                <a16:creationId xmlns:a16="http://schemas.microsoft.com/office/drawing/2014/main" id="{B8088BDE-E8C2-339E-8229-9BBDBAB42B86}"/>
              </a:ext>
            </a:extLst>
          </p:cNvPr>
          <p:cNvSpPr txBox="1"/>
          <p:nvPr/>
        </p:nvSpPr>
        <p:spPr>
          <a:xfrm>
            <a:off x="285135" y="1092079"/>
            <a:ext cx="8573729" cy="5970865"/>
          </a:xfrm>
          <a:prstGeom prst="rect">
            <a:avLst/>
          </a:prstGeom>
          <a:noFill/>
        </p:spPr>
        <p:txBody>
          <a:bodyPr wrap="square" lIns="91440" tIns="45720" rIns="91440" bIns="45720" rtlCol="0" anchor="t">
            <a:spAutoFit/>
          </a:bodyPr>
          <a:lstStyle/>
          <a:p>
            <a:r>
              <a:rPr lang="en-US" b="1">
                <a:latin typeface="Calibri Light"/>
                <a:ea typeface="Calibri Light"/>
                <a:cs typeface="Calibri Light"/>
              </a:rPr>
              <a:t>Purpose: </a:t>
            </a:r>
          </a:p>
          <a:p>
            <a:r>
              <a:rPr lang="en-US" sz="1600">
                <a:latin typeface="Calibri Light"/>
                <a:ea typeface="Calibri Light"/>
                <a:cs typeface="Calibri Light"/>
              </a:rPr>
              <a:t>CSI offers a one-time High Needs Grant, funded by IDEA/ECEA dollars, for schools that have depleted their reserves. Priority goes to schools with demonstrated financial and IEP-related need. </a:t>
            </a:r>
            <a:br>
              <a:rPr lang="en-US" sz="1600">
                <a:latin typeface="Calibri Light"/>
              </a:rPr>
            </a:br>
            <a:br>
              <a:rPr lang="en-US" sz="1600">
                <a:latin typeface="Calibri Light"/>
              </a:rPr>
            </a:br>
            <a:r>
              <a:rPr lang="en-US" b="1">
                <a:latin typeface="Calibri Light"/>
                <a:ea typeface="Calibri Light"/>
                <a:cs typeface="Calibri Light"/>
              </a:rPr>
              <a:t>Eligibility Criteria:</a:t>
            </a:r>
          </a:p>
          <a:p>
            <a:pPr marL="342900" indent="-342900">
              <a:buFont typeface="+mj-lt"/>
              <a:buAutoNum type="arabicPeriod"/>
            </a:pPr>
            <a:r>
              <a:rPr lang="en-US" sz="1600">
                <a:latin typeface="Calibri Light"/>
                <a:ea typeface="Calibri Light"/>
                <a:cs typeface="Calibri Light"/>
              </a:rPr>
              <a:t>Financial Eligibility</a:t>
            </a:r>
          </a:p>
          <a:p>
            <a:pPr marL="800100" lvl="1" indent="-342900">
              <a:buFont typeface="Wingdings" panose="05000000000000000000" pitchFamily="2" charset="2"/>
              <a:buChar char="§"/>
            </a:pPr>
            <a:r>
              <a:rPr lang="en-US" sz="1600">
                <a:solidFill>
                  <a:srgbClr val="FF0000"/>
                </a:solidFill>
                <a:latin typeface="Calibri Light"/>
                <a:ea typeface="Calibri Light"/>
                <a:cs typeface="Calibri Light"/>
              </a:rPr>
              <a:t>ECEA funds have been spent down completely</a:t>
            </a:r>
          </a:p>
          <a:p>
            <a:pPr marL="800100" lvl="1" indent="-342900">
              <a:buFont typeface="Wingdings" panose="05000000000000000000" pitchFamily="2" charset="2"/>
              <a:buChar char="§"/>
            </a:pPr>
            <a:r>
              <a:rPr lang="en-US" sz="1600">
                <a:latin typeface="Calibri Light"/>
                <a:ea typeface="Calibri Light"/>
                <a:cs typeface="Calibri Light"/>
              </a:rPr>
              <a:t>IDEA funds are on track to be spent down by end of year</a:t>
            </a:r>
          </a:p>
          <a:p>
            <a:pPr marL="800100" lvl="1" indent="-342900">
              <a:buFont typeface="Wingdings" panose="05000000000000000000" pitchFamily="2" charset="2"/>
              <a:buChar char="§"/>
            </a:pPr>
            <a:r>
              <a:rPr lang="en-US" sz="1600">
                <a:latin typeface="Calibri Light"/>
                <a:ea typeface="Calibri Light"/>
                <a:cs typeface="Calibri Light"/>
              </a:rPr>
              <a:t>Proportionate amount of SPED reserve has been spent out of the general fund</a:t>
            </a:r>
          </a:p>
          <a:p>
            <a:pPr marL="800100" lvl="1" indent="-342900">
              <a:buFont typeface="Wingdings" panose="05000000000000000000" pitchFamily="2" charset="2"/>
              <a:buChar char="§"/>
            </a:pPr>
            <a:r>
              <a:rPr lang="en-US" sz="1600">
                <a:solidFill>
                  <a:srgbClr val="FF0000"/>
                </a:solidFill>
                <a:latin typeface="Calibri Light"/>
                <a:ea typeface="Calibri Light"/>
                <a:cs typeface="Calibri Light"/>
              </a:rPr>
              <a:t>At least 30% of current SPED programing have been covered by the general fund</a:t>
            </a:r>
          </a:p>
          <a:p>
            <a:pPr marL="800100" lvl="1" indent="-342900">
              <a:buFont typeface="Wingdings" panose="05000000000000000000" pitchFamily="2" charset="2"/>
              <a:buChar char="§"/>
            </a:pPr>
            <a:r>
              <a:rPr lang="en-US" sz="1600">
                <a:solidFill>
                  <a:srgbClr val="FF0000"/>
                </a:solidFill>
                <a:latin typeface="Calibri Light"/>
                <a:ea typeface="Calibri Light"/>
                <a:cs typeface="Calibri Light"/>
              </a:rPr>
              <a:t>On time quarterly submission of interim financial reporting</a:t>
            </a:r>
          </a:p>
          <a:p>
            <a:pPr marL="342900" indent="-342900">
              <a:buFont typeface="+mj-lt"/>
              <a:buAutoNum type="arabicPeriod"/>
            </a:pPr>
            <a:r>
              <a:rPr lang="en-US" sz="1600">
                <a:latin typeface="Calibri Light"/>
                <a:ea typeface="Calibri Light"/>
                <a:cs typeface="Calibri Light"/>
              </a:rPr>
              <a:t>Unanticipated Student Need</a:t>
            </a:r>
          </a:p>
          <a:p>
            <a:pPr marL="342900" indent="-342900">
              <a:buFont typeface="+mj-lt"/>
              <a:buAutoNum type="arabicPeriod"/>
            </a:pPr>
            <a:r>
              <a:rPr lang="en-US" sz="1600">
                <a:latin typeface="Calibri Light"/>
                <a:ea typeface="Calibri Light"/>
                <a:cs typeface="Calibri Light"/>
              </a:rPr>
              <a:t>High Needs Grant Funds Availability</a:t>
            </a:r>
          </a:p>
          <a:p>
            <a:pPr marL="342900" indent="-342900">
              <a:buFont typeface="+mj-lt"/>
              <a:buAutoNum type="arabicPeriod"/>
            </a:pPr>
            <a:endParaRPr lang="en-US">
              <a:latin typeface="Calibri Light"/>
              <a:ea typeface="Calibri Light"/>
              <a:cs typeface="Calibri Light"/>
            </a:endParaRPr>
          </a:p>
          <a:p>
            <a:r>
              <a:rPr lang="en-US" b="1">
                <a:latin typeface="Calibri Light"/>
                <a:ea typeface="Calibri Light"/>
                <a:cs typeface="Calibri Light"/>
              </a:rPr>
              <a:t>Funding Process:</a:t>
            </a:r>
          </a:p>
          <a:p>
            <a:pPr marL="342900" indent="-342900">
              <a:buFont typeface="+mj-lt"/>
              <a:buAutoNum type="arabicPeriod"/>
            </a:pPr>
            <a:r>
              <a:rPr lang="en-US" sz="1600">
                <a:latin typeface="Calibri Light"/>
                <a:ea typeface="Calibri Light"/>
                <a:cs typeface="Calibri Light"/>
              </a:rPr>
              <a:t>School is awarded funding</a:t>
            </a:r>
          </a:p>
          <a:p>
            <a:pPr marL="342900" indent="-342900">
              <a:buFont typeface="+mj-lt"/>
              <a:buAutoNum type="arabicPeriod"/>
            </a:pPr>
            <a:r>
              <a:rPr lang="en-US" sz="1600">
                <a:solidFill>
                  <a:srgbClr val="FF0000"/>
                </a:solidFill>
                <a:latin typeface="Calibri Light"/>
                <a:ea typeface="Calibri Light"/>
                <a:cs typeface="Calibri Light"/>
              </a:rPr>
              <a:t>CSI earmarks the funds for the school</a:t>
            </a:r>
          </a:p>
          <a:p>
            <a:pPr marL="342900" indent="-342900">
              <a:buFont typeface="+mj-lt"/>
              <a:buAutoNum type="arabicPeriod"/>
            </a:pPr>
            <a:r>
              <a:rPr lang="en-US" sz="1600">
                <a:latin typeface="Calibri Light"/>
                <a:ea typeface="Calibri Light"/>
                <a:cs typeface="Calibri Light"/>
              </a:rPr>
              <a:t>School submits IFR reporting on time and CSI monitors the amount spent out of general fund</a:t>
            </a:r>
          </a:p>
          <a:p>
            <a:pPr marL="342900" indent="-342900">
              <a:buFont typeface="+mj-lt"/>
              <a:buAutoNum type="arabicPeriod"/>
            </a:pPr>
            <a:r>
              <a:rPr lang="en-US" sz="1600">
                <a:solidFill>
                  <a:srgbClr val="FF0000"/>
                </a:solidFill>
                <a:latin typeface="Calibri Light"/>
                <a:ea typeface="Calibri Light"/>
                <a:cs typeface="Calibri Light"/>
              </a:rPr>
              <a:t>Once a school has spent a minimum of 30% out of general funds (above and beyond allocation) CSI will give school access to draw down funding in GrantVantage</a:t>
            </a:r>
          </a:p>
          <a:p>
            <a:endParaRPr lang="en-US"/>
          </a:p>
          <a:p>
            <a:endParaRPr lang="en-US"/>
          </a:p>
          <a:p>
            <a:endParaRPr lang="en-US">
              <a:ea typeface="Calibri" panose="020F0502020204030204"/>
              <a:cs typeface="Calibri" panose="020F0502020204030204"/>
            </a:endParaRPr>
          </a:p>
        </p:txBody>
      </p:sp>
    </p:spTree>
    <p:extLst>
      <p:ext uri="{BB962C8B-B14F-4D97-AF65-F5344CB8AC3E}">
        <p14:creationId xmlns:p14="http://schemas.microsoft.com/office/powerpoint/2010/main" val="35313338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5e8f432d-b748-435e-8c88-5ec46615cd2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4FBF790D2C8B543AA42B5174B067D97" ma:contentTypeVersion="18" ma:contentTypeDescription="Create a new document." ma:contentTypeScope="" ma:versionID="1d23110e84ff21f120ca399d0108598b">
  <xsd:schema xmlns:xsd="http://www.w3.org/2001/XMLSchema" xmlns:xs="http://www.w3.org/2001/XMLSchema" xmlns:p="http://schemas.microsoft.com/office/2006/metadata/properties" xmlns:ns3="5e8f432d-b748-435e-8c88-5ec46615cd23" xmlns:ns4="7c9a8f40-4f20-403e-ba79-91c1ba474368" targetNamespace="http://schemas.microsoft.com/office/2006/metadata/properties" ma:root="true" ma:fieldsID="5aa9a84087feced7817ee6b8c72fc581" ns3:_="" ns4:_="">
    <xsd:import namespace="5e8f432d-b748-435e-8c88-5ec46615cd23"/>
    <xsd:import namespace="7c9a8f40-4f20-403e-ba79-91c1ba47436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_activity" minOccurs="0"/>
                <xsd:element ref="ns3:MediaServiceDateTaken" minOccurs="0"/>
                <xsd:element ref="ns3:MediaServiceObjectDetectorVersions" minOccurs="0"/>
                <xsd:element ref="ns3:MediaLengthInSeconds" minOccurs="0"/>
                <xsd:element ref="ns3:MediaServiceSystemTag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8f432d-b748-435e-8c88-5ec46615cd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9a8f40-4f20-403e-ba79-91c1ba47436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E2F14C-0850-44DA-A8B3-30B6266308A7}">
  <ds:schemaRefs>
    <ds:schemaRef ds:uri="http://schemas.microsoft.com/sharepoint/v3/contenttype/forms"/>
  </ds:schemaRefs>
</ds:datastoreItem>
</file>

<file path=customXml/itemProps2.xml><?xml version="1.0" encoding="utf-8"?>
<ds:datastoreItem xmlns:ds="http://schemas.openxmlformats.org/officeDocument/2006/customXml" ds:itemID="{86C95F91-3652-4C42-89D7-9291A78DCDD4}">
  <ds:schemaRefs>
    <ds:schemaRef ds:uri="http://purl.org/dc/dcmitype/"/>
    <ds:schemaRef ds:uri="http://schemas.microsoft.com/office/2006/documentManagement/types"/>
    <ds:schemaRef ds:uri="http://www.w3.org/XML/1998/namespace"/>
    <ds:schemaRef ds:uri="5e8f432d-b748-435e-8c88-5ec46615cd23"/>
    <ds:schemaRef ds:uri="http://purl.org/dc/terms/"/>
    <ds:schemaRef ds:uri="http://schemas.microsoft.com/office/infopath/2007/PartnerControls"/>
    <ds:schemaRef ds:uri="http://schemas.openxmlformats.org/package/2006/metadata/core-properties"/>
    <ds:schemaRef ds:uri="http://schemas.microsoft.com/office/2006/metadata/properties"/>
    <ds:schemaRef ds:uri="7c9a8f40-4f20-403e-ba79-91c1ba474368"/>
    <ds:schemaRef ds:uri="http://purl.org/dc/elements/1.1/"/>
  </ds:schemaRefs>
</ds:datastoreItem>
</file>

<file path=customXml/itemProps3.xml><?xml version="1.0" encoding="utf-8"?>
<ds:datastoreItem xmlns:ds="http://schemas.openxmlformats.org/officeDocument/2006/customXml" ds:itemID="{90D1CE0A-0FD9-47D5-8F2B-D7422F6842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8f432d-b748-435e-8c88-5ec46615cd23"/>
    <ds:schemaRef ds:uri="7c9a8f40-4f20-403e-ba79-91c1ba4743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TotalTime>
  <Words>1347</Words>
  <Application>Microsoft Office PowerPoint</Application>
  <PresentationFormat>On-screen Show (4:3)</PresentationFormat>
  <Paragraphs>260</Paragraphs>
  <Slides>14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Wingdings</vt:lpstr>
      <vt:lpstr>Wingdings,Sans-Serif</vt:lpstr>
      <vt:lpstr>Office Theme</vt:lpstr>
      <vt:lpstr>CSI Grant &amp; Finance Session</vt:lpstr>
      <vt:lpstr>Agenda</vt:lpstr>
      <vt:lpstr>CSI Finance &amp; SFA Team - Introductions</vt:lpstr>
      <vt:lpstr>Audit, Pipeline, and Assurances</vt:lpstr>
      <vt:lpstr>RFF Timeline Review Recap</vt:lpstr>
      <vt:lpstr>FY26 Title &amp; IDEA Status &amp; Funding Timelines</vt:lpstr>
      <vt:lpstr>FY26 CSI Scholarship Awarding Process</vt:lpstr>
      <vt:lpstr>CWEL Liaison</vt:lpstr>
      <vt:lpstr>ECEA High Needs Grant</vt:lpstr>
      <vt:lpstr>Special Education Expenditure Reporting</vt:lpstr>
      <vt:lpstr>ECEA Annual Funding Process</vt:lpstr>
      <vt:lpstr>ECEA (IFR) &amp; Milestone Schedules</vt:lpstr>
      <vt:lpstr>Upcoming Grant Deadlines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2020-21 Kick Off Webinar</dc:title>
  <dc:creator>Dinnen, Janet</dc:creator>
  <cp:lastModifiedBy>Vigil, Raena</cp:lastModifiedBy>
  <cp:revision>9</cp:revision>
  <cp:lastPrinted>2022-06-13T18:30:20Z</cp:lastPrinted>
  <dcterms:created xsi:type="dcterms:W3CDTF">2020-09-01T02:09:52Z</dcterms:created>
  <dcterms:modified xsi:type="dcterms:W3CDTF">2025-09-29T20:43:26Z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0x01010034FBF790D2C8B543AA42B5174B067D97</vt:lpwstr>
  </property>
</Properties>
</file>