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19"/>
  </p:notesMasterIdLst>
  <p:handoutMasterIdLst>
    <p:handoutMasterId r:id="rId20"/>
  </p:handoutMasterIdLst>
  <p:sldIdLst>
    <p:sldId id="289" r:id="rId2"/>
    <p:sldId id="315" r:id="rId3"/>
    <p:sldId id="303" r:id="rId4"/>
    <p:sldId id="306" r:id="rId5"/>
    <p:sldId id="316" r:id="rId6"/>
    <p:sldId id="317" r:id="rId7"/>
    <p:sldId id="318" r:id="rId8"/>
    <p:sldId id="319" r:id="rId9"/>
    <p:sldId id="299" r:id="rId10"/>
    <p:sldId id="302" r:id="rId11"/>
    <p:sldId id="322" r:id="rId12"/>
    <p:sldId id="321" r:id="rId13"/>
    <p:sldId id="312" r:id="rId14"/>
    <p:sldId id="314" r:id="rId15"/>
    <p:sldId id="324" r:id="rId16"/>
    <p:sldId id="323" r:id="rId17"/>
    <p:sldId id="320"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311169-BE50-A6C0-E8B6-68B8DC36EE6B}" name="Dinnen, Janet" initials="DJ" userId="S::Dinnen_J@cde.state.co.us::682ebc80-7236-4772-9819-9edf9790eda1" providerId="AD"/>
  <p188:author id="{390D4570-BC3A-4780-5408-AB1E07BF42FB}" name="Eddy, Julie" initials="EJ" userId="S::Eddy_J@cde.state.co.us::f7e6f0ed-c363-4871-bb4c-583465473326" providerId="AD"/>
  <p188:author id="{B63357AA-BC66-849B-3A6C-CDCD429DE11F}" name="Trammell, Cherish" initials="TC" userId="S::Trammell_c@cde.state.co.us::330cb145-6412-4a04-a27c-e71638fadb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C63F28"/>
    <a:srgbClr val="008CA0"/>
    <a:srgbClr val="455FA9"/>
    <a:srgbClr val="EFA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3" autoAdjust="0"/>
    <p:restoredTop sz="67019" autoAdjust="0"/>
  </p:normalViewPr>
  <p:slideViewPr>
    <p:cSldViewPr snapToGrid="0">
      <p:cViewPr varScale="1">
        <p:scale>
          <a:sx n="81" d="100"/>
          <a:sy n="81" d="100"/>
        </p:scale>
        <p:origin x="1482" y="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00BAC9-EFCE-2F93-884D-EDB6F251345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235D75B-5345-4E9E-4C9A-813EC964BD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14A2AD-5DDC-4D9A-AB35-8B54B314F4FE}" type="datetimeFigureOut">
              <a:rPr lang="en-US" smtClean="0"/>
              <a:t>8/15/2025</a:t>
            </a:fld>
            <a:endParaRPr lang="en-US"/>
          </a:p>
        </p:txBody>
      </p:sp>
      <p:sp>
        <p:nvSpPr>
          <p:cNvPr id="4" name="Footer Placeholder 3">
            <a:extLst>
              <a:ext uri="{FF2B5EF4-FFF2-40B4-BE49-F238E27FC236}">
                <a16:creationId xmlns:a16="http://schemas.microsoft.com/office/drawing/2014/main" id="{D1AD42D9-5100-949A-01E6-2A8B3D12B6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1</a:t>
            </a:r>
          </a:p>
        </p:txBody>
      </p:sp>
      <p:sp>
        <p:nvSpPr>
          <p:cNvPr id="5" name="Slide Number Placeholder 4">
            <a:extLst>
              <a:ext uri="{FF2B5EF4-FFF2-40B4-BE49-F238E27FC236}">
                <a16:creationId xmlns:a16="http://schemas.microsoft.com/office/drawing/2014/main" id="{64DD7BD5-776D-494B-098F-3C1E8528C27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B608F2-151D-48E9-8914-41CD4CC1C349}" type="slidenum">
              <a:rPr lang="en-US" smtClean="0"/>
              <a:t>‹#›</a:t>
            </a:fld>
            <a:endParaRPr lang="en-US"/>
          </a:p>
        </p:txBody>
      </p:sp>
    </p:spTree>
    <p:extLst>
      <p:ext uri="{BB962C8B-B14F-4D97-AF65-F5344CB8AC3E}">
        <p14:creationId xmlns:p14="http://schemas.microsoft.com/office/powerpoint/2010/main" val="355247566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91F61F-E2F6-486F-B354-A003BAB2B5F8}" type="datetimeFigureOut">
              <a:rPr lang="en-US" smtClean="0"/>
              <a:t>8/15/2025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1</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D9BFAA-0C5D-4A55-A0C9-6EA74C040B94}" type="slidenum">
              <a:rPr lang="en-US" smtClean="0"/>
              <a:t>‹#›</a:t>
            </a:fld>
            <a:endParaRPr lang="en-US"/>
          </a:p>
        </p:txBody>
      </p:sp>
    </p:spTree>
    <p:extLst>
      <p:ext uri="{BB962C8B-B14F-4D97-AF65-F5344CB8AC3E}">
        <p14:creationId xmlns:p14="http://schemas.microsoft.com/office/powerpoint/2010/main" val="323097497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a:t>
            </a:r>
            <a:r>
              <a:rPr lang="en-US" baseline="0" dirty="0"/>
              <a:t>Multilingual Learner Coding for state reporting recorded by the CSI Data Submission Team.</a:t>
            </a:r>
          </a:p>
          <a:p>
            <a:endParaRPr lang="en-US" baseline="0" dirty="0"/>
          </a:p>
          <a:p>
            <a:endParaRPr lang="en-US" baseline="0" dirty="0"/>
          </a:p>
          <a:p>
            <a:endParaRPr lang="en-US" baseline="0" dirty="0"/>
          </a:p>
          <a:p>
            <a:endParaRPr lang="en-US" baseline="0" dirty="0"/>
          </a:p>
          <a:p>
            <a:endParaRPr lang="en-US" baseline="0" dirty="0"/>
          </a:p>
        </p:txBody>
      </p:sp>
      <p:sp>
        <p:nvSpPr>
          <p:cNvPr id="2" name="Slide Number Placeholder 1"/>
          <p:cNvSpPr>
            <a:spLocks noGrp="1"/>
          </p:cNvSpPr>
          <p:nvPr>
            <p:ph type="sldNum" sz="quarter" idx="10"/>
          </p:nvPr>
        </p:nvSpPr>
        <p:spPr/>
        <p:txBody>
          <a:bodyPr/>
          <a:lstStyle/>
          <a:p>
            <a:fld id="{E78F1E83-3B0C-495F-94FD-96131F1D8C8D}" type="slidenum">
              <a:rPr lang="en-US" smtClean="0"/>
              <a:t>1</a:t>
            </a:fld>
            <a:endParaRPr lang="en-US"/>
          </a:p>
        </p:txBody>
      </p:sp>
      <p:sp>
        <p:nvSpPr>
          <p:cNvPr id="3" name="Footer Placeholder 2">
            <a:extLst>
              <a:ext uri="{FF2B5EF4-FFF2-40B4-BE49-F238E27FC236}">
                <a16:creationId xmlns:a16="http://schemas.microsoft.com/office/drawing/2014/main" id="{E997168C-44CB-5682-9B32-C44848FB461F}"/>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2362789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rPr>
              <a:t>Now that you know that the Logical ML coding Sequence is not numerically sequential in the SD File Layout, let’s review these language proficiency coding options.</a:t>
            </a:r>
          </a:p>
          <a:p>
            <a:pPr rtl="0"/>
            <a:r>
              <a:rPr lang="en-US" dirty="0">
                <a:effectLst/>
              </a:rPr>
              <a:t> </a:t>
            </a:r>
          </a:p>
          <a:p>
            <a:pPr rtl="0"/>
            <a:r>
              <a:rPr lang="en-US" dirty="0">
                <a:effectLst/>
              </a:rPr>
              <a:t>PHLOTE code 4 is used for a student new to the district, who has a Home Language Other Than English), has never been served in a language instruction education program (ex. ELA, ESL, Bilingual), and after initial screening and review of a body of evidence, is determined to be proficient in English.</a:t>
            </a:r>
          </a:p>
          <a:p>
            <a:pPr rtl="0"/>
            <a:r>
              <a:rPr lang="en-US" dirty="0">
                <a:effectLst/>
              </a:rPr>
              <a:t> </a:t>
            </a:r>
          </a:p>
          <a:p>
            <a:pPr rtl="0"/>
            <a:r>
              <a:rPr lang="en-US" dirty="0">
                <a:effectLst/>
              </a:rPr>
              <a:t>It is important to note that if a student has a history of ML coding, in any school or district, then they should never be coded as PHLOTE. In addition, language proficiency and language instruction programs codes should not be added into your SIS for students UNTIL screening and identification has occurred.</a:t>
            </a:r>
          </a:p>
          <a:p>
            <a:pPr rtl="0"/>
            <a:r>
              <a:rPr lang="en-US" dirty="0">
                <a:effectLst/>
              </a:rPr>
              <a:t> </a:t>
            </a:r>
          </a:p>
          <a:p>
            <a:pPr rtl="0"/>
            <a:r>
              <a:rPr lang="en-US" dirty="0"/>
              <a:t>Important note for IC users, when a student is entered into Infinite Campus with a home language of anything other than ENG,</a:t>
            </a:r>
            <a:r>
              <a:rPr lang="en-US" b="1" dirty="0"/>
              <a:t> </a:t>
            </a:r>
            <a:r>
              <a:rPr lang="en-US" b="0" dirty="0"/>
              <a:t>IC will automatically code the student's proficiency to be PHLOTE code 4. Regardless of IC's default proficiency coding, </a:t>
            </a:r>
            <a:r>
              <a:rPr lang="en-US" dirty="0"/>
              <a:t>it is important that this student continues in the ML screening process and coding is updated in IC if determined applicable. CSI will be conducting an ML verification prior to OC and EOY for IC users.</a:t>
            </a:r>
          </a:p>
        </p:txBody>
      </p:sp>
      <p:sp>
        <p:nvSpPr>
          <p:cNvPr id="4" name="Slide Number Placeholder 3"/>
          <p:cNvSpPr>
            <a:spLocks noGrp="1"/>
          </p:cNvSpPr>
          <p:nvPr>
            <p:ph type="sldNum" sz="quarter" idx="5"/>
          </p:nvPr>
        </p:nvSpPr>
        <p:spPr/>
        <p:txBody>
          <a:bodyPr/>
          <a:lstStyle/>
          <a:p>
            <a:fld id="{B1D9BFAA-0C5D-4A55-A0C9-6EA74C040B94}" type="slidenum">
              <a:rPr lang="en-US" smtClean="0"/>
              <a:t>10</a:t>
            </a:fld>
            <a:endParaRPr lang="en-US"/>
          </a:p>
        </p:txBody>
      </p:sp>
      <p:sp>
        <p:nvSpPr>
          <p:cNvPr id="5" name="Footer Placeholder 4">
            <a:extLst>
              <a:ext uri="{FF2B5EF4-FFF2-40B4-BE49-F238E27FC236}">
                <a16:creationId xmlns:a16="http://schemas.microsoft.com/office/drawing/2014/main" id="{917E6FBE-76BC-1208-DDE8-100DF04FCB05}"/>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3686429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NEP refers to non-English proficient students and LEP refers to limited English proficient students. A student can stay in these designations for years, even their whole ML career. </a:t>
            </a:r>
          </a:p>
          <a:p>
            <a:endParaRPr lang="en-US" dirty="0"/>
          </a:p>
          <a:p>
            <a:r>
              <a:rPr lang="en-US" dirty="0"/>
              <a:t>A student can move back and forth from LEP to NEP or can skip from NEP to the beginning of the 4 year process of the FEP monitor/exit steps. </a:t>
            </a:r>
          </a:p>
        </p:txBody>
      </p:sp>
      <p:sp>
        <p:nvSpPr>
          <p:cNvPr id="4" name="Slide Number Placeholder 3"/>
          <p:cNvSpPr>
            <a:spLocks noGrp="1"/>
          </p:cNvSpPr>
          <p:nvPr>
            <p:ph type="sldNum" sz="quarter" idx="5"/>
          </p:nvPr>
        </p:nvSpPr>
        <p:spPr/>
        <p:txBody>
          <a:bodyPr/>
          <a:lstStyle/>
          <a:p>
            <a:fld id="{B1D9BFAA-0C5D-4A55-A0C9-6EA74C040B94}" type="slidenum">
              <a:rPr lang="en-US" smtClean="0"/>
              <a:t>11</a:t>
            </a:fld>
            <a:endParaRPr lang="en-US"/>
          </a:p>
        </p:txBody>
      </p:sp>
      <p:sp>
        <p:nvSpPr>
          <p:cNvPr id="5" name="Footer Placeholder 4">
            <a:extLst>
              <a:ext uri="{FF2B5EF4-FFF2-40B4-BE49-F238E27FC236}">
                <a16:creationId xmlns:a16="http://schemas.microsoft.com/office/drawing/2014/main" id="{48890B6E-2C5D-F6D3-C588-B3F04A57C261}"/>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2097344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ML Errors occur in </a:t>
            </a:r>
            <a:r>
              <a:rPr lang="en-US" b="0" dirty="0"/>
              <a:t>FEP, or fully-English proficient, coding. A student </a:t>
            </a:r>
            <a:r>
              <a:rPr lang="en-US" b="0" i="1" dirty="0"/>
              <a:t>must </a:t>
            </a:r>
            <a:r>
              <a:rPr lang="en-US" b="0" i="0" dirty="0"/>
              <a:t>go through the full FEP process sequentially having a full year of Monitor Year 1; Monitor Year 2; Exit Year 1 and Exit Year 2. </a:t>
            </a:r>
          </a:p>
          <a:p>
            <a:endParaRPr lang="en-US" b="0" i="0" dirty="0"/>
          </a:p>
          <a:p>
            <a:r>
              <a:rPr lang="en-US" b="0" i="0" dirty="0"/>
              <a:t>During the FEP process students cannot skip any FEP step; students cannot repeat a FEP step; and students cannot move back a FEP step. If needing to repeat or move back a FEP step, students will instead need to move all the way back to NEP or LEP.</a:t>
            </a:r>
          </a:p>
          <a:p>
            <a:endParaRPr lang="en-US" b="0" i="0" dirty="0"/>
          </a:p>
          <a:p>
            <a:r>
              <a:rPr lang="en-US" b="0" i="0" dirty="0"/>
              <a:t>ML students should be coded as FELL</a:t>
            </a:r>
            <a:r>
              <a:rPr lang="en-US" b="1" i="0" dirty="0"/>
              <a:t> </a:t>
            </a:r>
            <a:r>
              <a:rPr lang="en-US" b="0" i="0" dirty="0"/>
              <a:t>only once they’ve stepped through the 4 year FEP process. </a:t>
            </a:r>
            <a:endParaRPr lang="en-US" b="1" dirty="0"/>
          </a:p>
        </p:txBody>
      </p:sp>
      <p:sp>
        <p:nvSpPr>
          <p:cNvPr id="4" name="Slide Number Placeholder 3"/>
          <p:cNvSpPr>
            <a:spLocks noGrp="1"/>
          </p:cNvSpPr>
          <p:nvPr>
            <p:ph type="sldNum" sz="quarter" idx="5"/>
          </p:nvPr>
        </p:nvSpPr>
        <p:spPr/>
        <p:txBody>
          <a:bodyPr/>
          <a:lstStyle/>
          <a:p>
            <a:fld id="{B1D9BFAA-0C5D-4A55-A0C9-6EA74C040B94}" type="slidenum">
              <a:rPr lang="en-US" smtClean="0"/>
              <a:t>12</a:t>
            </a:fld>
            <a:endParaRPr lang="en-US"/>
          </a:p>
        </p:txBody>
      </p:sp>
      <p:sp>
        <p:nvSpPr>
          <p:cNvPr id="5" name="Footer Placeholder 4">
            <a:extLst>
              <a:ext uri="{FF2B5EF4-FFF2-40B4-BE49-F238E27FC236}">
                <a16:creationId xmlns:a16="http://schemas.microsoft.com/office/drawing/2014/main" id="{0B72EFC0-416C-C07C-87DA-560C5587998F}"/>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3528757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PowerSchool, all three ML fields are found under the EL-Migrant-Immigrant tab of Compliance side menu. </a:t>
            </a:r>
          </a:p>
          <a:p>
            <a:endParaRPr lang="en-US" dirty="0"/>
          </a:p>
          <a:p>
            <a:endParaRPr lang="en-US" b="1" dirty="0"/>
          </a:p>
          <a:p>
            <a:endParaRPr lang="en-US" dirty="0"/>
          </a:p>
        </p:txBody>
      </p:sp>
      <p:sp>
        <p:nvSpPr>
          <p:cNvPr id="4" name="Slide Number Placeholder 3"/>
          <p:cNvSpPr>
            <a:spLocks noGrp="1"/>
          </p:cNvSpPr>
          <p:nvPr>
            <p:ph type="sldNum" sz="quarter" idx="5"/>
          </p:nvPr>
        </p:nvSpPr>
        <p:spPr/>
        <p:txBody>
          <a:bodyPr/>
          <a:lstStyle/>
          <a:p>
            <a:fld id="{0A4B9746-0162-4A0D-A6A9-B694EB5F9D8C}" type="slidenum">
              <a:rPr lang="en-US" smtClean="0"/>
              <a:t>13</a:t>
            </a:fld>
            <a:endParaRPr lang="en-US"/>
          </a:p>
        </p:txBody>
      </p:sp>
      <p:sp>
        <p:nvSpPr>
          <p:cNvPr id="5" name="Footer Placeholder 4">
            <a:extLst>
              <a:ext uri="{FF2B5EF4-FFF2-40B4-BE49-F238E27FC236}">
                <a16:creationId xmlns:a16="http://schemas.microsoft.com/office/drawing/2014/main" id="{41B0523A-4698-7E12-D048-2F9487A31AF2}"/>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3812961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Infinite Campus, </a:t>
            </a:r>
            <a:r>
              <a:rPr lang="en-US" b="0" dirty="0"/>
              <a:t>Language Background (or Home Primary Language) can be found under Census&gt;People&gt;Identities. </a:t>
            </a:r>
            <a:r>
              <a:rPr lang="en-US" b="1" dirty="0"/>
              <a:t> </a:t>
            </a:r>
            <a:r>
              <a:rPr lang="en-US" b="0" dirty="0"/>
              <a:t> </a:t>
            </a:r>
          </a:p>
          <a:p>
            <a:endParaRPr lang="en-US" b="0" dirty="0"/>
          </a:p>
          <a:p>
            <a:r>
              <a:rPr lang="en-US" b="0" dirty="0"/>
              <a:t>Language Proficiency and Language Instruction Program can be found under the English Learners section of Student Information. </a:t>
            </a:r>
            <a:endParaRPr lang="en-US" b="1" dirty="0"/>
          </a:p>
        </p:txBody>
      </p:sp>
      <p:sp>
        <p:nvSpPr>
          <p:cNvPr id="4" name="Slide Number Placeholder 3"/>
          <p:cNvSpPr>
            <a:spLocks noGrp="1"/>
          </p:cNvSpPr>
          <p:nvPr>
            <p:ph type="sldNum" sz="quarter" idx="5"/>
          </p:nvPr>
        </p:nvSpPr>
        <p:spPr/>
        <p:txBody>
          <a:bodyPr/>
          <a:lstStyle/>
          <a:p>
            <a:fld id="{0A4B9746-0162-4A0D-A6A9-B694EB5F9D8C}" type="slidenum">
              <a:rPr lang="en-US" smtClean="0"/>
              <a:t>14</a:t>
            </a:fld>
            <a:endParaRPr lang="en-US"/>
          </a:p>
        </p:txBody>
      </p:sp>
      <p:sp>
        <p:nvSpPr>
          <p:cNvPr id="5" name="Footer Placeholder 4">
            <a:extLst>
              <a:ext uri="{FF2B5EF4-FFF2-40B4-BE49-F238E27FC236}">
                <a16:creationId xmlns:a16="http://schemas.microsoft.com/office/drawing/2014/main" id="{E10EA357-BD5E-0C25-CE1B-3762DCB25AA2}"/>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3849802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 CSI expectation that data contacts work closely with their ML Coordinators to validate ML data through out the year. </a:t>
            </a:r>
          </a:p>
          <a:p>
            <a:endParaRPr lang="en-US" dirty="0"/>
          </a:p>
          <a:p>
            <a:r>
              <a:rPr lang="en-US" dirty="0"/>
              <a:t>There are several resources available to validate your ML data. </a:t>
            </a:r>
          </a:p>
          <a:p>
            <a:endParaRPr lang="en-US" dirty="0"/>
          </a:p>
          <a:p>
            <a:r>
              <a:rPr lang="en-US" dirty="0"/>
              <a:t>Use CSI Validation resources such as the Record Checker Tool and the Data Validations Checklist, which include an audit for ML students. These resources can be found on the CSI OC and EOY webpages.</a:t>
            </a:r>
          </a:p>
          <a:p>
            <a:endParaRPr lang="en-US" dirty="0"/>
          </a:p>
          <a:p>
            <a:r>
              <a:rPr lang="en-US" dirty="0"/>
              <a:t>Run Ad Hoc Reports from your SIS throughout the year to pull a list of students identified as ML. You can also extract an SD file that includes ML identification columns. Filtering these columns to include all students with the exception of students with code 0 (not applicable), 4 (PHLOTE), or 5 (FELL) will include all students that are identified as ML.</a:t>
            </a:r>
          </a:p>
          <a:p>
            <a:endParaRPr lang="en-US" dirty="0"/>
          </a:p>
          <a:p>
            <a:r>
              <a:rPr lang="en-US" dirty="0"/>
              <a:t>Share this list with your school’s ML/EL Coordinator. Your ML/EL Coordinator should check the list of students served and compare it against the data in your SIS.</a:t>
            </a:r>
          </a:p>
          <a:p>
            <a:endParaRPr lang="en-US" dirty="0"/>
          </a:p>
          <a:p>
            <a:r>
              <a:rPr lang="en-US" dirty="0"/>
              <a:t>Lastly, Carefully review this demographic group when reviewing your EOY and OC Summary Reports. </a:t>
            </a:r>
          </a:p>
        </p:txBody>
      </p:sp>
      <p:sp>
        <p:nvSpPr>
          <p:cNvPr id="4" name="Slide Number Placeholder 3"/>
          <p:cNvSpPr>
            <a:spLocks noGrp="1"/>
          </p:cNvSpPr>
          <p:nvPr>
            <p:ph type="sldNum" sz="quarter" idx="5"/>
          </p:nvPr>
        </p:nvSpPr>
        <p:spPr/>
        <p:txBody>
          <a:bodyPr/>
          <a:lstStyle/>
          <a:p>
            <a:fld id="{0A4B9746-0162-4A0D-A6A9-B694EB5F9D8C}" type="slidenum">
              <a:rPr lang="en-US" smtClean="0"/>
              <a:t>15</a:t>
            </a:fld>
            <a:endParaRPr lang="en-US"/>
          </a:p>
        </p:txBody>
      </p:sp>
    </p:spTree>
    <p:extLst>
      <p:ext uri="{BB962C8B-B14F-4D97-AF65-F5344CB8AC3E}">
        <p14:creationId xmlns:p14="http://schemas.microsoft.com/office/powerpoint/2010/main" val="4025445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a:t>A new language proficiency funding factor was added to the October Count funding formula beginning for the first time in school year 21-22 and will continue indefinitely.</a:t>
            </a:r>
          </a:p>
          <a:p>
            <a:endParaRPr lang="en-US" altLang="en-US" sz="1200" baseline="0" dirty="0">
              <a:latin typeface="CIDFont+F3"/>
            </a:endParaRPr>
          </a:p>
          <a:p>
            <a:pPr marL="0" indent="0" algn="l">
              <a:buFont typeface="Arial" panose="020B0604020202020204" pitchFamily="34" charset="0"/>
              <a:buNone/>
            </a:pPr>
            <a:r>
              <a:rPr lang="en-US" altLang="en-US" sz="1200" baseline="0" dirty="0">
                <a:latin typeface="CIDFont+F3"/>
              </a:rPr>
              <a:t>This is a </a:t>
            </a:r>
            <a:r>
              <a:rPr lang="en-US" altLang="en-US" sz="1200" b="0" i="0" u="none" strike="noStrike" baseline="0" dirty="0">
                <a:latin typeface="CIDFont+F3"/>
              </a:rPr>
              <a:t>s</a:t>
            </a:r>
            <a:r>
              <a:rPr lang="en-US" sz="1200" b="0" i="0" u="none" strike="noStrike" baseline="0" dirty="0">
                <a:latin typeface="CIDFont+F3"/>
              </a:rPr>
              <a:t>eparate funding stream for NEP and LEP students meeting certain criteria. </a:t>
            </a:r>
          </a:p>
          <a:p>
            <a:pPr marL="0" indent="0" algn="l">
              <a:buFont typeface="Arial" panose="020B0604020202020204" pitchFamily="34" charset="0"/>
              <a:buNone/>
            </a:pPr>
            <a:endParaRPr lang="en-US" sz="1200" b="0" i="0" u="none" strike="noStrike" baseline="0" dirty="0">
              <a:latin typeface="CIDFont+F3"/>
            </a:endParaRPr>
          </a:p>
          <a:p>
            <a:pPr marL="0" indent="0" algn="l">
              <a:buFont typeface="Arial" panose="020B0604020202020204" pitchFamily="34" charset="0"/>
              <a:buNone/>
            </a:pPr>
            <a:r>
              <a:rPr lang="en-US" sz="1200" b="0" i="0" u="none" strike="noStrike" baseline="0" dirty="0">
                <a:latin typeface="CIDFont+F3"/>
              </a:rPr>
              <a:t>More detail on the criteria is outlined in the CDE ELL Count Audit Guide linked on this slide. The CSI October Count Audit resources will also have information.</a:t>
            </a:r>
          </a:p>
          <a:p>
            <a:pPr marL="0" indent="0" algn="l">
              <a:buFont typeface="Arial" panose="020B0604020202020204" pitchFamily="34" charset="0"/>
              <a:buNone/>
            </a:pPr>
            <a:endParaRPr lang="en-US" sz="1200" b="0" i="0" u="none" strike="noStrike" baseline="0" dirty="0">
              <a:latin typeface="CIDFont+F3"/>
            </a:endParaRPr>
          </a:p>
          <a:p>
            <a:pPr marL="0" indent="0" algn="l">
              <a:buFont typeface="Arial" panose="020B0604020202020204" pitchFamily="34" charset="0"/>
              <a:buNone/>
            </a:pPr>
            <a:r>
              <a:rPr lang="en-US" altLang="en-US" sz="1200" dirty="0">
                <a:latin typeface="CIDFont+F3"/>
              </a:rPr>
              <a:t>Schools must submit documentation to CSI at the time of any state ELL Count audits where sample students are selected.</a:t>
            </a:r>
          </a:p>
          <a:p>
            <a:pPr marL="0" indent="0" algn="l">
              <a:buFont typeface="Arial" panose="020B0604020202020204" pitchFamily="34" charset="0"/>
              <a:buNone/>
            </a:pPr>
            <a:r>
              <a:rPr lang="en-US" altLang="en-US" sz="1200" dirty="0">
                <a:latin typeface="CIDFont+F3"/>
              </a:rPr>
              <a:t>Like all other data that schools report in the October Count, it has to be accurate, and schools must be able to provide supporting documentation as proof for funding awarded. </a:t>
            </a:r>
          </a:p>
          <a:p>
            <a:pPr marL="0" indent="0" algn="l">
              <a:buFont typeface="Arial" panose="020B0604020202020204" pitchFamily="34" charset="0"/>
              <a:buNone/>
            </a:pPr>
            <a:r>
              <a:rPr lang="en-US" altLang="en-US" sz="1200" dirty="0">
                <a:latin typeface="CIDFont+F3"/>
              </a:rPr>
              <a:t>School submission contacts should be working together with their ML/EL coordinators to ensure the have checks in place. </a:t>
            </a:r>
          </a:p>
        </p:txBody>
      </p:sp>
      <p:sp>
        <p:nvSpPr>
          <p:cNvPr id="4" name="Slide Number Placeholder 3"/>
          <p:cNvSpPr>
            <a:spLocks noGrp="1"/>
          </p:cNvSpPr>
          <p:nvPr>
            <p:ph type="sldNum" sz="quarter" idx="5"/>
          </p:nvPr>
        </p:nvSpPr>
        <p:spPr/>
        <p:txBody>
          <a:bodyPr/>
          <a:lstStyle/>
          <a:p>
            <a:fld id="{0A4B9746-0162-4A0D-A6A9-B694EB5F9D8C}" type="slidenum">
              <a:rPr lang="en-US" smtClean="0"/>
              <a:t>16</a:t>
            </a:fld>
            <a:endParaRPr lang="en-US"/>
          </a:p>
        </p:txBody>
      </p:sp>
      <p:sp>
        <p:nvSpPr>
          <p:cNvPr id="5" name="Footer Placeholder 4">
            <a:extLst>
              <a:ext uri="{FF2B5EF4-FFF2-40B4-BE49-F238E27FC236}">
                <a16:creationId xmlns:a16="http://schemas.microsoft.com/office/drawing/2014/main" id="{FA0F60FE-5749-DAE1-93E8-03B55693FFEE}"/>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3192333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questions on the identification, programming, and evaluation of </a:t>
            </a:r>
            <a:r>
              <a:rPr lang="en-US" dirty="0" err="1"/>
              <a:t>Multilingul</a:t>
            </a:r>
            <a:r>
              <a:rPr lang="en-US" dirty="0"/>
              <a:t> Learners, please reach out to CSI’s School Programs &amp; Equity Initiatives Manager.</a:t>
            </a:r>
          </a:p>
          <a:p>
            <a:endParaRPr lang="en-US" dirty="0"/>
          </a:p>
          <a:p>
            <a:r>
              <a:rPr lang="en-US" dirty="0"/>
              <a:t>For questions on data entry and coding for English Learners, reach out to the CSI Data Submissions Team.</a:t>
            </a:r>
          </a:p>
          <a:p>
            <a:endParaRPr lang="en-US" dirty="0"/>
          </a:p>
          <a:p>
            <a:r>
              <a:rPr lang="en-US" dirty="0"/>
              <a:t>Thank you.</a:t>
            </a:r>
          </a:p>
          <a:p>
            <a:endParaRPr lang="en-US" dirty="0"/>
          </a:p>
        </p:txBody>
      </p:sp>
      <p:sp>
        <p:nvSpPr>
          <p:cNvPr id="4" name="Slide Number Placeholder 3"/>
          <p:cNvSpPr>
            <a:spLocks noGrp="1"/>
          </p:cNvSpPr>
          <p:nvPr>
            <p:ph type="sldNum" sz="quarter" idx="5"/>
          </p:nvPr>
        </p:nvSpPr>
        <p:spPr/>
        <p:txBody>
          <a:bodyPr/>
          <a:lstStyle/>
          <a:p>
            <a:fld id="{B1D9BFAA-0C5D-4A55-A0C9-6EA74C040B94}" type="slidenum">
              <a:rPr lang="en-US" smtClean="0"/>
              <a:t>17</a:t>
            </a:fld>
            <a:endParaRPr lang="en-US"/>
          </a:p>
        </p:txBody>
      </p:sp>
      <p:sp>
        <p:nvSpPr>
          <p:cNvPr id="5" name="Footer Placeholder 4">
            <a:extLst>
              <a:ext uri="{FF2B5EF4-FFF2-40B4-BE49-F238E27FC236}">
                <a16:creationId xmlns:a16="http://schemas.microsoft.com/office/drawing/2014/main" id="{06252AA4-8DED-A9A5-639C-B0189B11A0C1}"/>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484053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"Multilingual Learners, or MLs — sometimes referred to as English Learners (ELs) or English Language Learners (ELLs) — are students who are linguistically diverse. They are identified through the state-approved English language proficiency assessment as having a level of English proficiency that requires language support to meet grade-level academic standards in English.</a:t>
            </a:r>
          </a:p>
          <a:p>
            <a:endParaRPr lang="en-US" dirty="0"/>
          </a:p>
          <a:p>
            <a:r>
              <a:rPr lang="en-US" dirty="0"/>
              <a:t>CSI schools receive funding based on the number of ML students they serve. The two main funding sources are ELPA and the ELL Funding Factor. For more details about the ELL Funding Factor, please visit CDE’s School Audit Office webpage."</a:t>
            </a:r>
          </a:p>
        </p:txBody>
      </p:sp>
      <p:sp>
        <p:nvSpPr>
          <p:cNvPr id="4" name="Slide Number Placeholder 3"/>
          <p:cNvSpPr>
            <a:spLocks noGrp="1"/>
          </p:cNvSpPr>
          <p:nvPr>
            <p:ph type="sldNum" sz="quarter" idx="5"/>
          </p:nvPr>
        </p:nvSpPr>
        <p:spPr/>
        <p:txBody>
          <a:bodyPr/>
          <a:lstStyle/>
          <a:p>
            <a:fld id="{B1D9BFAA-0C5D-4A55-A0C9-6EA74C040B94}" type="slidenum">
              <a:rPr lang="en-US" smtClean="0"/>
              <a:t>2</a:t>
            </a:fld>
            <a:endParaRPr lang="en-US"/>
          </a:p>
        </p:txBody>
      </p:sp>
      <p:sp>
        <p:nvSpPr>
          <p:cNvPr id="5" name="Footer Placeholder 4">
            <a:extLst>
              <a:ext uri="{FF2B5EF4-FFF2-40B4-BE49-F238E27FC236}">
                <a16:creationId xmlns:a16="http://schemas.microsoft.com/office/drawing/2014/main" id="{48975D24-4639-1A2D-F488-050E2915B625}"/>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1740048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"CSI’s Resource Site contains several tools and guides to support Multilingual Learner programming and coding.</a:t>
            </a:r>
          </a:p>
          <a:p>
            <a:endParaRPr lang="en-US" dirty="0"/>
          </a:p>
          <a:p>
            <a:r>
              <a:rPr lang="en-US" dirty="0"/>
              <a:t>You can find information about identification, programming, and evaluation for Multilingual Learners under the Multilingual Learner section of the School Programs page. If you already have the Data Submissions Resource Library bookmarked, simply navigate to ‘School Programs’ and select the Multilingual Learners option.</a:t>
            </a:r>
          </a:p>
          <a:p>
            <a:endParaRPr lang="en-US" dirty="0"/>
          </a:p>
          <a:p>
            <a:r>
              <a:rPr lang="en-US" dirty="0"/>
              <a:t>These resources are typically used by your school’s designated Multilingual Learner Coordinator. If you’re unsure who that is for your school, please reach out to your school leader or to CSI’s School Programs and Equity Initiatives Manager — their contact information is posted on the ML page of the Resource Site.</a:t>
            </a:r>
          </a:p>
          <a:p>
            <a:endParaRPr lang="en-US" dirty="0"/>
          </a:p>
          <a:p>
            <a:r>
              <a:rPr lang="en-US" dirty="0"/>
              <a:t>Multilingual learner identification will be determined by your school’s ML Coordinator, based on state-level requirements and the process outlined in your school’s Multilingual Learner Program Plan."</a:t>
            </a:r>
          </a:p>
        </p:txBody>
      </p:sp>
      <p:sp>
        <p:nvSpPr>
          <p:cNvPr id="4" name="Slide Number Placeholder 3"/>
          <p:cNvSpPr>
            <a:spLocks noGrp="1"/>
          </p:cNvSpPr>
          <p:nvPr>
            <p:ph type="sldNum" sz="quarter" idx="5"/>
          </p:nvPr>
        </p:nvSpPr>
        <p:spPr/>
        <p:txBody>
          <a:bodyPr/>
          <a:lstStyle/>
          <a:p>
            <a:fld id="{B1D9BFAA-0C5D-4A55-A0C9-6EA74C040B94}" type="slidenum">
              <a:rPr lang="en-US" smtClean="0"/>
              <a:t>3</a:t>
            </a:fld>
            <a:endParaRPr lang="en-US"/>
          </a:p>
        </p:txBody>
      </p:sp>
      <p:sp>
        <p:nvSpPr>
          <p:cNvPr id="5" name="Footer Placeholder 4">
            <a:extLst>
              <a:ext uri="{FF2B5EF4-FFF2-40B4-BE49-F238E27FC236}">
                <a16:creationId xmlns:a16="http://schemas.microsoft.com/office/drawing/2014/main" id="{2D5175CA-AAA4-AA2B-91A9-E098D1764AC8}"/>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926995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about data entry and coding for Multilingual Learners can be found on each applicable data collection’s resource page.</a:t>
            </a:r>
          </a:p>
          <a:p>
            <a:endParaRPr lang="en-US" dirty="0"/>
          </a:p>
          <a:p>
            <a:r>
              <a:rPr lang="en-US" dirty="0"/>
              <a:t>For example, on the October Count resource page, the ‘Field-Specific Resources’ section includes the Multilingual Learner Coding Toolkit. This toolkit provides guidance to ensure proper coding of Language Background, Language Proficiency, and Language Instruction Program fields for state reporting.</a:t>
            </a:r>
          </a:p>
          <a:p>
            <a:endParaRPr lang="en-US" dirty="0"/>
          </a:p>
          <a:p>
            <a:r>
              <a:rPr lang="en-US" dirty="0"/>
              <a:t>The toolkit should be used alongside the SD file layout for accurate reporting."</a:t>
            </a:r>
          </a:p>
        </p:txBody>
      </p:sp>
      <p:sp>
        <p:nvSpPr>
          <p:cNvPr id="4" name="Slide Number Placeholder 3"/>
          <p:cNvSpPr>
            <a:spLocks noGrp="1"/>
          </p:cNvSpPr>
          <p:nvPr>
            <p:ph type="sldNum" sz="quarter" idx="5"/>
          </p:nvPr>
        </p:nvSpPr>
        <p:spPr/>
        <p:txBody>
          <a:bodyPr/>
          <a:lstStyle/>
          <a:p>
            <a:fld id="{B1D9BFAA-0C5D-4A55-A0C9-6EA74C040B94}" type="slidenum">
              <a:rPr lang="en-US" smtClean="0"/>
              <a:t>4</a:t>
            </a:fld>
            <a:endParaRPr lang="en-US"/>
          </a:p>
        </p:txBody>
      </p:sp>
      <p:sp>
        <p:nvSpPr>
          <p:cNvPr id="5" name="Footer Placeholder 4">
            <a:extLst>
              <a:ext uri="{FF2B5EF4-FFF2-40B4-BE49-F238E27FC236}">
                <a16:creationId xmlns:a16="http://schemas.microsoft.com/office/drawing/2014/main" id="{BD578834-C3B9-1D93-625C-C84F9B94F13A}"/>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2141642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three language fields collected for state reporting: language background, language proficiency, and language instruction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three ML fields are all found on the SD File so if you have questions about definitions or are looking to troubleshoot errors related to these fields, please review the SD File Layout!</a:t>
            </a:r>
            <a:endParaRPr lang="en-US" b="1" i="0" dirty="0">
              <a:solidFill>
                <a:srgbClr val="000000"/>
              </a:solidFill>
              <a:effectLst/>
              <a:latin typeface="Roboto"/>
            </a:endParaRPr>
          </a:p>
        </p:txBody>
      </p:sp>
      <p:sp>
        <p:nvSpPr>
          <p:cNvPr id="4" name="Slide Number Placeholder 3"/>
          <p:cNvSpPr>
            <a:spLocks noGrp="1"/>
          </p:cNvSpPr>
          <p:nvPr>
            <p:ph type="sldNum" sz="quarter" idx="5"/>
          </p:nvPr>
        </p:nvSpPr>
        <p:spPr/>
        <p:txBody>
          <a:bodyPr/>
          <a:lstStyle/>
          <a:p>
            <a:fld id="{0A4B9746-0162-4A0D-A6A9-B694EB5F9D8C}" type="slidenum">
              <a:rPr lang="en-US" smtClean="0"/>
              <a:t>5</a:t>
            </a:fld>
            <a:endParaRPr lang="en-US"/>
          </a:p>
        </p:txBody>
      </p:sp>
      <p:sp>
        <p:nvSpPr>
          <p:cNvPr id="5" name="Footer Placeholder 4">
            <a:extLst>
              <a:ext uri="{FF2B5EF4-FFF2-40B4-BE49-F238E27FC236}">
                <a16:creationId xmlns:a16="http://schemas.microsoft.com/office/drawing/2014/main" id="{F32C78B1-631F-7E5A-410D-83282A9C5152}"/>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3461830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first of the three language-related fields is the Language Background field. Language Background refers to the primary or home language of a student and is typically determined by a parent or guardian’s completion of the Home Language Survey.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students with a home language background of English would be coded as ENG. Students with a home language background of Spanish would be coded as SPA.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This is a 3-letter code that must be completed for all students, and a list of these codes can be found on each collection’s resource library within CSI’s Multilingual Learner Coding Toolkit</a:t>
            </a:r>
            <a:r>
              <a:rPr lang="en-US" b="0" i="0" baseline="0" dirty="0">
                <a:solidFill>
                  <a:srgbClr val="000000"/>
                </a:solidFill>
                <a:effectLst/>
                <a:latin typeface="Roboto"/>
              </a:rPr>
              <a:t>.  </a:t>
            </a:r>
          </a:p>
          <a:p>
            <a:endParaRPr lang="en-US" dirty="0"/>
          </a:p>
        </p:txBody>
      </p:sp>
      <p:sp>
        <p:nvSpPr>
          <p:cNvPr id="4" name="Slide Number Placeholder 3"/>
          <p:cNvSpPr>
            <a:spLocks noGrp="1"/>
          </p:cNvSpPr>
          <p:nvPr>
            <p:ph type="sldNum" sz="quarter" idx="5"/>
          </p:nvPr>
        </p:nvSpPr>
        <p:spPr/>
        <p:txBody>
          <a:bodyPr/>
          <a:lstStyle/>
          <a:p>
            <a:fld id="{B1D9BFAA-0C5D-4A55-A0C9-6EA74C040B94}" type="slidenum">
              <a:rPr lang="en-US" smtClean="0"/>
              <a:t>6</a:t>
            </a:fld>
            <a:endParaRPr lang="en-US"/>
          </a:p>
        </p:txBody>
      </p:sp>
      <p:sp>
        <p:nvSpPr>
          <p:cNvPr id="5" name="Footer Placeholder 4">
            <a:extLst>
              <a:ext uri="{FF2B5EF4-FFF2-40B4-BE49-F238E27FC236}">
                <a16:creationId xmlns:a16="http://schemas.microsoft.com/office/drawing/2014/main" id="{C728AD1D-9421-4E8D-0791-BD2B2D84ABF2}"/>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3907308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language-related field for state reporting is the Language Proficiency field. This field reflects a student’s ability to speak, listen, read, and write in English. Proficiency status is determined at the school level using ACCESS testing or WIDA screening, along with a body of evidence. Your school’s ML Coordinator leads this process.</a:t>
            </a:r>
          </a:p>
          <a:p>
            <a:endParaRPr lang="en-US" dirty="0"/>
          </a:p>
          <a:p>
            <a:r>
              <a:rPr lang="en-US" dirty="0"/>
              <a:t>Students who are not Multilingual Learners should be coded as:</a:t>
            </a:r>
          </a:p>
          <a:p>
            <a:r>
              <a:rPr lang="en-US" b="1" dirty="0"/>
              <a:t>0</a:t>
            </a:r>
            <a:r>
              <a:rPr lang="en-US" dirty="0"/>
              <a:t> for Not Applicable,</a:t>
            </a:r>
          </a:p>
          <a:p>
            <a:r>
              <a:rPr lang="en-US" b="1" dirty="0"/>
              <a:t>4</a:t>
            </a:r>
            <a:r>
              <a:rPr lang="en-US" dirty="0"/>
              <a:t> for PHLOTE — a student with a primary or home language other than English who has never been served in a language instruction program, or</a:t>
            </a:r>
          </a:p>
          <a:p>
            <a:r>
              <a:rPr lang="en-US" b="1" dirty="0"/>
              <a:t>5</a:t>
            </a:r>
            <a:r>
              <a:rPr lang="en-US" dirty="0"/>
              <a:t> for FELL — a student with a primary language other than English who previously received ML instruction and has exited from ML programming.</a:t>
            </a:r>
          </a:p>
          <a:p>
            <a:endParaRPr lang="en-US" dirty="0"/>
          </a:p>
          <a:p>
            <a:r>
              <a:rPr lang="en-US" dirty="0"/>
              <a:t>Students who are Multilingual Learners should be coded as 1, 2, 6, 7, 8, or 9, based on the definition provided."</a:t>
            </a:r>
          </a:p>
        </p:txBody>
      </p:sp>
      <p:sp>
        <p:nvSpPr>
          <p:cNvPr id="4" name="Slide Number Placeholder 3"/>
          <p:cNvSpPr>
            <a:spLocks noGrp="1"/>
          </p:cNvSpPr>
          <p:nvPr>
            <p:ph type="sldNum" sz="quarter" idx="5"/>
          </p:nvPr>
        </p:nvSpPr>
        <p:spPr/>
        <p:txBody>
          <a:bodyPr/>
          <a:lstStyle/>
          <a:p>
            <a:fld id="{B1D9BFAA-0C5D-4A55-A0C9-6EA74C040B94}" type="slidenum">
              <a:rPr lang="en-US" smtClean="0"/>
              <a:t>7</a:t>
            </a:fld>
            <a:endParaRPr lang="en-US"/>
          </a:p>
        </p:txBody>
      </p:sp>
      <p:sp>
        <p:nvSpPr>
          <p:cNvPr id="5" name="Footer Placeholder 4">
            <a:extLst>
              <a:ext uri="{FF2B5EF4-FFF2-40B4-BE49-F238E27FC236}">
                <a16:creationId xmlns:a16="http://schemas.microsoft.com/office/drawing/2014/main" id="{0A6CB69D-D0B0-B8E1-824F-CAD68E37E8FA}"/>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3226760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solidFill>
                  <a:srgbClr val="000000"/>
                </a:solidFill>
                <a:effectLst/>
                <a:latin typeface="Roboto"/>
              </a:rPr>
              <a:t>The third and final language-related field is the Language Instruction Program, or LIP field. This field identifies the type of program your school is using to educate Multilingual Learners. This information should be available in your school’s ML Program Plan and can be confirmed by your school’s ML/EL Coordinator.</a:t>
            </a:r>
          </a:p>
          <a:p>
            <a:endParaRPr lang="en-US" dirty="0"/>
          </a:p>
          <a:p>
            <a:r>
              <a:rPr lang="en-US" dirty="0"/>
              <a:t>More details about each of these Language Instruction Program options can be found in CSI’s Multilingual Learner Coding Toolkit found on the October Count and End of Year resource pages.</a:t>
            </a:r>
          </a:p>
          <a:p>
            <a:endParaRPr lang="en-US" dirty="0"/>
          </a:p>
          <a:p>
            <a:r>
              <a:rPr lang="en-US" dirty="0"/>
              <a:t>Please note, students that are opted out of ML services, must still be coded as an ML Learner and take ACCESS testing annually. However, since the student was opted out of services, the LIP code would be 98 for –Not in Language Program, Parent Choice.</a:t>
            </a:r>
          </a:p>
        </p:txBody>
      </p:sp>
      <p:sp>
        <p:nvSpPr>
          <p:cNvPr id="4" name="Slide Number Placeholder 3"/>
          <p:cNvSpPr>
            <a:spLocks noGrp="1"/>
          </p:cNvSpPr>
          <p:nvPr>
            <p:ph type="sldNum" sz="quarter" idx="5"/>
          </p:nvPr>
        </p:nvSpPr>
        <p:spPr/>
        <p:txBody>
          <a:bodyPr/>
          <a:lstStyle/>
          <a:p>
            <a:fld id="{B1D9BFAA-0C5D-4A55-A0C9-6EA74C040B94}" type="slidenum">
              <a:rPr lang="en-US" smtClean="0"/>
              <a:t>8</a:t>
            </a:fld>
            <a:endParaRPr lang="en-US"/>
          </a:p>
        </p:txBody>
      </p:sp>
      <p:sp>
        <p:nvSpPr>
          <p:cNvPr id="5" name="Footer Placeholder 4">
            <a:extLst>
              <a:ext uri="{FF2B5EF4-FFF2-40B4-BE49-F238E27FC236}">
                <a16:creationId xmlns:a16="http://schemas.microsoft.com/office/drawing/2014/main" id="{DB92D75E-70CE-9860-D26F-CC873153F036}"/>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1221423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that we’ve reviewed the language-related fields for state reporting and the resources available to schools, let’s turn our attention to some of the common ML errors that pop up in state reporting.</a:t>
            </a:r>
          </a:p>
          <a:p>
            <a:endParaRPr lang="en-US" baseline="0" dirty="0"/>
          </a:p>
          <a:p>
            <a:r>
              <a:rPr lang="en-US" baseline="0" dirty="0"/>
              <a:t>Some of the most common ML errors are due to students not following logical </a:t>
            </a:r>
            <a:r>
              <a:rPr lang="en-US" baseline="0" dirty="0">
                <a:highlight>
                  <a:srgbClr val="FFFF00"/>
                </a:highlight>
              </a:rPr>
              <a:t>ML</a:t>
            </a:r>
            <a:r>
              <a:rPr lang="en-US" baseline="0" dirty="0"/>
              <a:t> sequence. It is important to note that the sequential order, seen on the left of the slide and the order of options seen in the SD File Layout is </a:t>
            </a:r>
            <a:r>
              <a:rPr lang="en-US" b="1" baseline="0" dirty="0"/>
              <a:t>not </a:t>
            </a:r>
            <a:r>
              <a:rPr lang="en-US" baseline="0" dirty="0"/>
              <a:t>the same as the Logical ML order, seen on the right.</a:t>
            </a:r>
          </a:p>
          <a:p>
            <a:endParaRPr lang="en-US" baseline="0" dirty="0"/>
          </a:p>
          <a:p>
            <a:r>
              <a:rPr lang="en-US" baseline="0" dirty="0"/>
              <a:t>Students are generally expected to following the logical sequence for ML progression on the right side of this slide.</a:t>
            </a:r>
          </a:p>
        </p:txBody>
      </p:sp>
      <p:sp>
        <p:nvSpPr>
          <p:cNvPr id="4" name="Slide Number Placeholder 3"/>
          <p:cNvSpPr>
            <a:spLocks noGrp="1"/>
          </p:cNvSpPr>
          <p:nvPr>
            <p:ph type="sldNum" sz="quarter" idx="10"/>
          </p:nvPr>
        </p:nvSpPr>
        <p:spPr/>
        <p:txBody>
          <a:bodyPr/>
          <a:lstStyle/>
          <a:p>
            <a:fld id="{44E5AA02-F3BE-4319-A9B7-E5C820446EF8}" type="slidenum">
              <a:rPr lang="en-US" smtClean="0"/>
              <a:t>9</a:t>
            </a:fld>
            <a:endParaRPr lang="en-US"/>
          </a:p>
        </p:txBody>
      </p:sp>
      <p:sp>
        <p:nvSpPr>
          <p:cNvPr id="5" name="Footer Placeholder 4">
            <a:extLst>
              <a:ext uri="{FF2B5EF4-FFF2-40B4-BE49-F238E27FC236}">
                <a16:creationId xmlns:a16="http://schemas.microsoft.com/office/drawing/2014/main" id="{0D4C70AD-E795-8A61-F0F6-BF48469B8180}"/>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27491850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2 columns" userDrawn="1">
  <p:cSld name="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2" name="Shape 42"/>
          <p:cNvSpPr txBox="1">
            <a:spLocks noGrp="1"/>
          </p:cNvSpPr>
          <p:nvPr>
            <p:ph type="body" idx="2" hasCustomPrompt="1"/>
          </p:nvPr>
        </p:nvSpPr>
        <p:spPr>
          <a:xfrm>
            <a:off x="893700" y="1600200"/>
            <a:ext cx="6462556" cy="4967700"/>
          </a:xfrm>
          <a:prstGeom prst="rect">
            <a:avLst/>
          </a:prstGeom>
        </p:spPr>
        <p:txBody>
          <a:bodyPr spcFirstLastPara="1" wrap="square" lIns="91425" tIns="91425" rIns="91425" bIns="91425" anchor="t" anchorCtr="0"/>
          <a:lstStyle>
            <a:lvl1pPr marL="257175" lvl="0" indent="-192881">
              <a:spcBef>
                <a:spcPts val="338"/>
              </a:spcBef>
              <a:spcAft>
                <a:spcPts val="0"/>
              </a:spcAft>
              <a:buSzPts val="1800"/>
              <a:buChar char="▷"/>
              <a:defRPr sz="1350">
                <a:solidFill>
                  <a:srgbClr val="677480"/>
                </a:solidFill>
                <a:latin typeface="+mn-lt"/>
                <a:ea typeface="Arial Unicode MS" panose="020B0604020202020204" pitchFamily="34" charset="-128"/>
                <a:cs typeface="Arial Unicode MS" panose="020B0604020202020204" pitchFamily="34" charset="-128"/>
              </a:defRPr>
            </a:lvl1pPr>
            <a:lvl2pPr marL="514350" lvl="1" indent="-192881">
              <a:spcBef>
                <a:spcPts val="0"/>
              </a:spcBef>
              <a:spcAft>
                <a:spcPts val="0"/>
              </a:spcAft>
              <a:buSzPts val="1800"/>
              <a:buChar char="○"/>
              <a:defRPr sz="1013">
                <a:solidFill>
                  <a:srgbClr val="677480"/>
                </a:solidFill>
                <a:latin typeface="+mn-lt"/>
              </a:defRPr>
            </a:lvl2pPr>
            <a:lvl3pPr marL="771525" lvl="2" indent="-192881">
              <a:spcBef>
                <a:spcPts val="0"/>
              </a:spcBef>
              <a:spcAft>
                <a:spcPts val="0"/>
              </a:spcAft>
              <a:buSzPts val="1800"/>
              <a:buChar char="■"/>
              <a:defRPr sz="1013"/>
            </a:lvl3pPr>
            <a:lvl4pPr marL="1028700" lvl="3" indent="-192881">
              <a:spcBef>
                <a:spcPts val="0"/>
              </a:spcBef>
              <a:spcAft>
                <a:spcPts val="0"/>
              </a:spcAft>
              <a:buSzPts val="1800"/>
              <a:buChar char="●"/>
              <a:defRPr/>
            </a:lvl4pPr>
            <a:lvl5pPr marL="1285875" lvl="4" indent="-192881">
              <a:spcBef>
                <a:spcPts val="0"/>
              </a:spcBef>
              <a:spcAft>
                <a:spcPts val="0"/>
              </a:spcAft>
              <a:buSzPts val="1800"/>
              <a:buChar char="○"/>
              <a:defRPr/>
            </a:lvl5pPr>
            <a:lvl6pPr marL="1543050" lvl="5" indent="-192881">
              <a:spcBef>
                <a:spcPts val="0"/>
              </a:spcBef>
              <a:spcAft>
                <a:spcPts val="0"/>
              </a:spcAft>
              <a:buSzPts val="1800"/>
              <a:buChar char="■"/>
              <a:defRPr/>
            </a:lvl6pPr>
            <a:lvl7pPr marL="1800225" lvl="6" indent="-192881">
              <a:spcBef>
                <a:spcPts val="0"/>
              </a:spcBef>
              <a:spcAft>
                <a:spcPts val="0"/>
              </a:spcAft>
              <a:buSzPts val="1800"/>
              <a:buChar char="●"/>
              <a:defRPr/>
            </a:lvl7pPr>
            <a:lvl8pPr marL="2057400" lvl="7" indent="-192881">
              <a:spcBef>
                <a:spcPts val="0"/>
              </a:spcBef>
              <a:spcAft>
                <a:spcPts val="0"/>
              </a:spcAft>
              <a:buSzPts val="1800"/>
              <a:buChar char="○"/>
              <a:defRPr/>
            </a:lvl8pPr>
            <a:lvl9pPr marL="2314575" lvl="8" indent="-192881">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7356366" y="6755100"/>
            <a:ext cx="893700" cy="102900"/>
          </a:xfrm>
          <a:prstGeom prst="rect">
            <a:avLst/>
          </a:prstGeom>
          <a:solidFill>
            <a:srgbClr val="EFAA1F"/>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44" name="Shape 44"/>
          <p:cNvSpPr/>
          <p:nvPr/>
        </p:nvSpPr>
        <p:spPr>
          <a:xfrm>
            <a:off x="8250312" y="6755100"/>
            <a:ext cx="893700" cy="102900"/>
          </a:xfrm>
          <a:prstGeom prst="rect">
            <a:avLst/>
          </a:prstGeom>
          <a:solidFill>
            <a:srgbClr val="C63F28"/>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45" name="Shape 45"/>
          <p:cNvSpPr/>
          <p:nvPr/>
        </p:nvSpPr>
        <p:spPr>
          <a:xfrm>
            <a:off x="0" y="6755100"/>
            <a:ext cx="893700" cy="102900"/>
          </a:xfrm>
          <a:prstGeom prst="rect">
            <a:avLst/>
          </a:prstGeom>
          <a:solidFill>
            <a:srgbClr val="008CA0"/>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46" name="Shape 46"/>
          <p:cNvSpPr/>
          <p:nvPr/>
        </p:nvSpPr>
        <p:spPr>
          <a:xfrm>
            <a:off x="893710" y="6755100"/>
            <a:ext cx="6462600" cy="102900"/>
          </a:xfrm>
          <a:prstGeom prst="rect">
            <a:avLst/>
          </a:prstGeom>
          <a:solidFill>
            <a:srgbClr val="455FA9"/>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47" name="Shape 47"/>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8D38B3C1-EED7-4E88-8F72-013EE3A58C4A}" type="slidenum">
              <a:rPr lang="en-US" smtClean="0"/>
              <a:t>‹#›</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3907739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hasCustomPrompt="1"/>
          </p:nvPr>
        </p:nvSpPr>
        <p:spPr>
          <a:xfrm>
            <a:off x="721425" y="1524446"/>
            <a:ext cx="5216700" cy="1546500"/>
          </a:xfrm>
          <a:prstGeom prst="rect">
            <a:avLst/>
          </a:prstGeom>
        </p:spPr>
        <p:txBody>
          <a:bodyPr spcFirstLastPara="1" wrap="square" lIns="91425" tIns="91425" rIns="91425" bIns="91425" anchor="t" anchorCtr="0"/>
          <a:lstStyle>
            <a:lvl1pPr lvl="0">
              <a:spcBef>
                <a:spcPts val="0"/>
              </a:spcBef>
              <a:spcAft>
                <a:spcPts val="0"/>
              </a:spcAft>
              <a:buClr>
                <a:srgbClr val="2185C5"/>
              </a:buClr>
              <a:buSzPts val="4800"/>
              <a:buNone/>
              <a:defRPr sz="2700">
                <a:solidFill>
                  <a:schemeClr val="tx1"/>
                </a:solidFill>
                <a:latin typeface="+mj-lt"/>
                <a:ea typeface="Arial Unicode MS" panose="020B0604020202020204" pitchFamily="34" charset="-128"/>
                <a:cs typeface="Arial Unicode MS" panose="020B0604020202020204" pitchFamily="34" charset="-128"/>
              </a:defRPr>
            </a:lvl1pPr>
            <a:lvl2pPr lvl="1">
              <a:spcBef>
                <a:spcPts val="0"/>
              </a:spcBef>
              <a:spcAft>
                <a:spcPts val="0"/>
              </a:spcAft>
              <a:buClr>
                <a:srgbClr val="2185C5"/>
              </a:buClr>
              <a:buSzPts val="4800"/>
              <a:buNone/>
              <a:defRPr sz="2700">
                <a:solidFill>
                  <a:srgbClr val="2185C5"/>
                </a:solidFill>
              </a:defRPr>
            </a:lvl2pPr>
            <a:lvl3pPr lvl="2">
              <a:spcBef>
                <a:spcPts val="0"/>
              </a:spcBef>
              <a:spcAft>
                <a:spcPts val="0"/>
              </a:spcAft>
              <a:buClr>
                <a:srgbClr val="2185C5"/>
              </a:buClr>
              <a:buSzPts val="4800"/>
              <a:buNone/>
              <a:defRPr sz="2700">
                <a:solidFill>
                  <a:srgbClr val="2185C5"/>
                </a:solidFill>
              </a:defRPr>
            </a:lvl3pPr>
            <a:lvl4pPr lvl="3">
              <a:spcBef>
                <a:spcPts val="0"/>
              </a:spcBef>
              <a:spcAft>
                <a:spcPts val="0"/>
              </a:spcAft>
              <a:buClr>
                <a:srgbClr val="2185C5"/>
              </a:buClr>
              <a:buSzPts val="4800"/>
              <a:buNone/>
              <a:defRPr sz="2700">
                <a:solidFill>
                  <a:srgbClr val="2185C5"/>
                </a:solidFill>
              </a:defRPr>
            </a:lvl4pPr>
            <a:lvl5pPr lvl="4">
              <a:spcBef>
                <a:spcPts val="0"/>
              </a:spcBef>
              <a:spcAft>
                <a:spcPts val="0"/>
              </a:spcAft>
              <a:buClr>
                <a:srgbClr val="2185C5"/>
              </a:buClr>
              <a:buSzPts val="4800"/>
              <a:buNone/>
              <a:defRPr sz="2700">
                <a:solidFill>
                  <a:srgbClr val="2185C5"/>
                </a:solidFill>
              </a:defRPr>
            </a:lvl5pPr>
            <a:lvl6pPr lvl="5">
              <a:spcBef>
                <a:spcPts val="0"/>
              </a:spcBef>
              <a:spcAft>
                <a:spcPts val="0"/>
              </a:spcAft>
              <a:buClr>
                <a:srgbClr val="2185C5"/>
              </a:buClr>
              <a:buSzPts val="4800"/>
              <a:buNone/>
              <a:defRPr sz="2700">
                <a:solidFill>
                  <a:srgbClr val="2185C5"/>
                </a:solidFill>
              </a:defRPr>
            </a:lvl6pPr>
            <a:lvl7pPr lvl="6">
              <a:spcBef>
                <a:spcPts val="0"/>
              </a:spcBef>
              <a:spcAft>
                <a:spcPts val="0"/>
              </a:spcAft>
              <a:buClr>
                <a:srgbClr val="2185C5"/>
              </a:buClr>
              <a:buSzPts val="4800"/>
              <a:buNone/>
              <a:defRPr sz="2700">
                <a:solidFill>
                  <a:srgbClr val="2185C5"/>
                </a:solidFill>
              </a:defRPr>
            </a:lvl7pPr>
            <a:lvl8pPr lvl="7">
              <a:spcBef>
                <a:spcPts val="0"/>
              </a:spcBef>
              <a:spcAft>
                <a:spcPts val="0"/>
              </a:spcAft>
              <a:buClr>
                <a:srgbClr val="2185C5"/>
              </a:buClr>
              <a:buSzPts val="4800"/>
              <a:buNone/>
              <a:defRPr sz="2700">
                <a:solidFill>
                  <a:srgbClr val="2185C5"/>
                </a:solidFill>
              </a:defRPr>
            </a:lvl8pPr>
            <a:lvl9pPr lvl="8">
              <a:spcBef>
                <a:spcPts val="0"/>
              </a:spcBef>
              <a:spcAft>
                <a:spcPts val="0"/>
              </a:spcAft>
              <a:buClr>
                <a:srgbClr val="2185C5"/>
              </a:buClr>
              <a:buSzPts val="4800"/>
              <a:buNone/>
              <a:defRPr sz="2700">
                <a:solidFill>
                  <a:srgbClr val="2185C5"/>
                </a:solidFill>
              </a:defRPr>
            </a:lvl9pPr>
          </a:lstStyle>
          <a:p>
            <a:r>
              <a:rPr lang="en-US" dirty="0"/>
              <a:t>Title</a:t>
            </a:r>
            <a:endParaRPr dirty="0"/>
          </a:p>
        </p:txBody>
      </p:sp>
      <p:sp>
        <p:nvSpPr>
          <p:cNvPr id="11" name="Shape 11"/>
          <p:cNvSpPr/>
          <p:nvPr/>
        </p:nvSpPr>
        <p:spPr>
          <a:xfrm>
            <a:off x="5938246" y="3377550"/>
            <a:ext cx="721800" cy="102900"/>
          </a:xfrm>
          <a:prstGeom prst="rect">
            <a:avLst/>
          </a:prstGeom>
          <a:solidFill>
            <a:srgbClr val="EFAA1F"/>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12" name="Shape 12"/>
          <p:cNvSpPr/>
          <p:nvPr/>
        </p:nvSpPr>
        <p:spPr>
          <a:xfrm>
            <a:off x="6659861" y="3377550"/>
            <a:ext cx="721800" cy="102900"/>
          </a:xfrm>
          <a:prstGeom prst="rect">
            <a:avLst/>
          </a:prstGeom>
          <a:solidFill>
            <a:srgbClr val="C63F28"/>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13" name="Shape 13"/>
          <p:cNvSpPr/>
          <p:nvPr/>
        </p:nvSpPr>
        <p:spPr>
          <a:xfrm>
            <a:off x="-1" y="3377550"/>
            <a:ext cx="721800" cy="102900"/>
          </a:xfrm>
          <a:prstGeom prst="rect">
            <a:avLst/>
          </a:prstGeom>
          <a:solidFill>
            <a:srgbClr val="008CA0"/>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14" name="Shape 14"/>
          <p:cNvSpPr/>
          <p:nvPr/>
        </p:nvSpPr>
        <p:spPr>
          <a:xfrm>
            <a:off x="721425" y="3377550"/>
            <a:ext cx="5216700" cy="102900"/>
          </a:xfrm>
          <a:prstGeom prst="rect">
            <a:avLst/>
          </a:prstGeom>
          <a:solidFill>
            <a:srgbClr val="455FA9"/>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9148" y="5876877"/>
            <a:ext cx="2391707" cy="746768"/>
          </a:xfrm>
          <a:prstGeom prst="rect">
            <a:avLst/>
          </a:prstGeom>
        </p:spPr>
      </p:pic>
    </p:spTree>
    <p:extLst>
      <p:ext uri="{BB962C8B-B14F-4D97-AF65-F5344CB8AC3E}">
        <p14:creationId xmlns:p14="http://schemas.microsoft.com/office/powerpoint/2010/main" val="3869325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 id="2147483676" r:id="rId11"/>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theacademyk12.powerschool.com/admin/students/home.html?selectstudent=nosearch" TargetMode="External"/><Relationship Id="rId5" Type="http://schemas.openxmlformats.org/officeDocument/2006/relationships/hyperlink" Target="https://theacademyk12.powerschool.com/admin/home.html" TargetMode="External"/><Relationship Id="rId4" Type="http://schemas.openxmlformats.org/officeDocument/2006/relationships/notesSlide" Target="../notesSlides/notesSlide13.xm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4.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resources.csi.state.co.us/data-submissions/eoy/" TargetMode="External"/><Relationship Id="rId5" Type="http://schemas.openxmlformats.org/officeDocument/2006/relationships/hyperlink" Target="https://resources.csi.state.co.us/data-submissions/october-count/"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hyperlink" Target="http://www.cde.state.co.us/cdefinance/2324_ell_audit_resource_guide"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submissions_CSI@csi.state.co.us" TargetMode="External"/><Relationship Id="rId5" Type="http://schemas.openxmlformats.org/officeDocument/2006/relationships/hyperlink" Target="mailto:RachelFranks@csi.state.co.us" TargetMode="Externa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hyperlink" Target="https://www.cde.state.co.us/cdefinance/auditunit_ell_count"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0.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hyperlink" Target="https://resources.csi.state.co.us/multilingual-learners/"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0.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resources.csi.state.co.us/data-submissions/eoy/" TargetMode="External"/><Relationship Id="rId5" Type="http://schemas.openxmlformats.org/officeDocument/2006/relationships/hyperlink" Target="https://resources.csi.state.co.us/data-submissions/october-count/" TargetMode="External"/><Relationship Id="rId4" Type="http://schemas.openxmlformats.org/officeDocument/2006/relationships/notesSlide" Target="../notesSlides/notesSlide4.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resources.csi.state.co.us/data-submissions/eoy/"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resources.csi.state.co.us/data-submissions/october-count/" TargetMode="External"/><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hyperlink" Target="https://resources.csi.state.co.us/data-submissions/eoy/" TargetMode="External"/><Relationship Id="rId3" Type="http://schemas.openxmlformats.org/officeDocument/2006/relationships/slideLayout" Target="../slideLayouts/slideLayout2.xml"/><Relationship Id="rId7" Type="http://schemas.openxmlformats.org/officeDocument/2006/relationships/hyperlink" Target="https://resources.csi.state.co.us/data-submissions/october-count/"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8.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idx="4294967295"/>
          </p:nvPr>
        </p:nvSpPr>
        <p:spPr>
          <a:xfrm>
            <a:off x="274746" y="2213603"/>
            <a:ext cx="7458240"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Multilingual Learner Coding for State Reporting</a:t>
            </a:r>
          </a:p>
        </p:txBody>
      </p:sp>
      <p:sp>
        <p:nvSpPr>
          <p:cNvPr id="4" name="Rectangle 3">
            <a:extLst>
              <a:ext uri="{C183D7F6-B498-43B3-948B-1728B52AA6E4}">
                <adec:decorative xmlns:adec="http://schemas.microsoft.com/office/drawing/2017/decorative" val="1"/>
              </a:ext>
            </a:extLst>
          </p:cNvPr>
          <p:cNvSpPr/>
          <p:nvPr/>
        </p:nvSpPr>
        <p:spPr>
          <a:xfrm>
            <a:off x="274745" y="3501706"/>
            <a:ext cx="2606999" cy="392415"/>
          </a:xfrm>
          <a:prstGeom prst="rect">
            <a:avLst/>
          </a:prstGeom>
        </p:spPr>
        <p:txBody>
          <a:bodyPr wrap="square">
            <a:spAutoFit/>
          </a:bodyPr>
          <a:lstStyle/>
          <a:p>
            <a:r>
              <a:rPr lang="en-US" sz="1950" dirty="0">
                <a:solidFill>
                  <a:schemeClr val="tx2">
                    <a:lumMod val="50000"/>
                  </a:schemeClr>
                </a:solidFill>
              </a:rPr>
              <a:t>Recorded August 2025</a:t>
            </a:r>
          </a:p>
        </p:txBody>
      </p:sp>
      <p:pic>
        <p:nvPicPr>
          <p:cNvPr id="17" name="Audio 16">
            <a:hlinkClick r:id="" action="ppaction://media"/>
            <a:extLst>
              <a:ext uri="{FF2B5EF4-FFF2-40B4-BE49-F238E27FC236}">
                <a16:creationId xmlns:a16="http://schemas.microsoft.com/office/drawing/2014/main" id="{9B82D09C-92DD-5052-4F38-0F342962438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87329644"/>
      </p:ext>
    </p:extLst>
  </p:cSld>
  <p:clrMapOvr>
    <a:masterClrMapping/>
  </p:clrMapOvr>
  <mc:AlternateContent xmlns:mc="http://schemas.openxmlformats.org/markup-compatibility/2006">
    <mc:Choice xmlns:p14="http://schemas.microsoft.com/office/powerpoint/2010/main" Requires="p14">
      <p:transition spd="slow" p14:dur="2000" advTm="7654"/>
    </mc:Choice>
    <mc:Fallback>
      <p:transition spd="slow" advTm="7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E743C-94F0-4231-AF5E-911F0A3549BC}"/>
              </a:ext>
              <a:ext uri="{C183D7F6-B498-43B3-948B-1728B52AA6E4}">
                <adec:decorative xmlns:adec="http://schemas.microsoft.com/office/drawing/2017/decorative" val="1"/>
              </a:ext>
            </a:extLst>
          </p:cNvPr>
          <p:cNvSpPr>
            <a:spLocks noGrp="1"/>
          </p:cNvSpPr>
          <p:nvPr>
            <p:ph type="title"/>
          </p:nvPr>
        </p:nvSpPr>
        <p:spPr>
          <a:xfrm>
            <a:off x="807068" y="243918"/>
            <a:ext cx="7880845" cy="1143000"/>
          </a:xfrm>
        </p:spPr>
        <p:txBody>
          <a:bodyPr>
            <a:normAutofit fontScale="90000"/>
          </a:bodyPr>
          <a:lstStyle/>
          <a:p>
            <a:r>
              <a:rPr lang="en-US" dirty="0">
                <a:latin typeface="Arial" panose="020B0604020202020204" pitchFamily="34" charset="0"/>
                <a:cs typeface="Arial" panose="020B0604020202020204" pitchFamily="34" charset="0"/>
              </a:rPr>
              <a:t>Language Proficiency: PHLOTE</a:t>
            </a:r>
            <a:endParaRPr lang="en-US" dirty="0"/>
          </a:p>
        </p:txBody>
      </p:sp>
      <p:graphicFrame>
        <p:nvGraphicFramePr>
          <p:cNvPr id="8" name="Table 12">
            <a:extLst>
              <a:ext uri="{FF2B5EF4-FFF2-40B4-BE49-F238E27FC236}">
                <a16:creationId xmlns:a16="http://schemas.microsoft.com/office/drawing/2014/main" id="{DBA5D534-E8E8-4020-A870-DEDCD02840A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356954554"/>
              </p:ext>
            </p:extLst>
          </p:nvPr>
        </p:nvGraphicFramePr>
        <p:xfrm>
          <a:off x="487137" y="1566658"/>
          <a:ext cx="4344507" cy="3261360"/>
        </p:xfrm>
        <a:graphic>
          <a:graphicData uri="http://schemas.openxmlformats.org/drawingml/2006/table">
            <a:tbl>
              <a:tblPr firstRow="1" bandRow="1">
                <a:tableStyleId>{5940675A-B579-460E-94D1-54222C63F5DA}</a:tableStyleId>
              </a:tblPr>
              <a:tblGrid>
                <a:gridCol w="4344507">
                  <a:extLst>
                    <a:ext uri="{9D8B030D-6E8A-4147-A177-3AD203B41FA5}">
                      <a16:colId xmlns:a16="http://schemas.microsoft.com/office/drawing/2014/main" val="1657200697"/>
                    </a:ext>
                  </a:extLst>
                </a:gridCol>
              </a:tblGrid>
              <a:tr h="316100">
                <a:tc>
                  <a:txBody>
                    <a:bodyPr/>
                    <a:lstStyle/>
                    <a:p>
                      <a:r>
                        <a:rPr lang="en-US" sz="1600" b="0" dirty="0"/>
                        <a:t>0 – N/A</a:t>
                      </a:r>
                    </a:p>
                  </a:txBody>
                  <a:tcPr/>
                </a:tc>
                <a:extLst>
                  <a:ext uri="{0D108BD9-81ED-4DB2-BD59-A6C34878D82A}">
                    <a16:rowId xmlns:a16="http://schemas.microsoft.com/office/drawing/2014/main" val="3746623082"/>
                  </a:ext>
                </a:extLst>
              </a:tr>
              <a:tr h="4936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4 – PHLOTE: Primary Home Language Other than English</a:t>
                      </a:r>
                    </a:p>
                  </a:txBody>
                  <a:tcPr>
                    <a:solidFill>
                      <a:schemeClr val="accent4">
                        <a:lumMod val="20000"/>
                        <a:lumOff val="80000"/>
                      </a:schemeClr>
                    </a:solidFill>
                  </a:tcPr>
                </a:tc>
                <a:extLst>
                  <a:ext uri="{0D108BD9-81ED-4DB2-BD59-A6C34878D82A}">
                    <a16:rowId xmlns:a16="http://schemas.microsoft.com/office/drawing/2014/main" val="1255380209"/>
                  </a:ext>
                </a:extLst>
              </a:tr>
              <a:tr h="316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1 – NEP: Non-English Proficient</a:t>
                      </a:r>
                    </a:p>
                  </a:txBody>
                  <a:tcPr/>
                </a:tc>
                <a:extLst>
                  <a:ext uri="{0D108BD9-81ED-4DB2-BD59-A6C34878D82A}">
                    <a16:rowId xmlns:a16="http://schemas.microsoft.com/office/drawing/2014/main" val="1738669495"/>
                  </a:ext>
                </a:extLst>
              </a:tr>
              <a:tr h="316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2 – LEP: Limited English Proficient</a:t>
                      </a:r>
                    </a:p>
                  </a:txBody>
                  <a:tcPr/>
                </a:tc>
                <a:extLst>
                  <a:ext uri="{0D108BD9-81ED-4DB2-BD59-A6C34878D82A}">
                    <a16:rowId xmlns:a16="http://schemas.microsoft.com/office/drawing/2014/main" val="2199148354"/>
                  </a:ext>
                </a:extLst>
              </a:tr>
              <a:tr h="316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6 – FEP: Full English Proficient, Monitor Year 1</a:t>
                      </a:r>
                    </a:p>
                  </a:txBody>
                  <a:tcPr/>
                </a:tc>
                <a:extLst>
                  <a:ext uri="{0D108BD9-81ED-4DB2-BD59-A6C34878D82A}">
                    <a16:rowId xmlns:a16="http://schemas.microsoft.com/office/drawing/2014/main" val="727859644"/>
                  </a:ext>
                </a:extLst>
              </a:tr>
              <a:tr h="316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7 – FEP: Full English Proficient, Monitor Year 2</a:t>
                      </a:r>
                    </a:p>
                  </a:txBody>
                  <a:tcPr/>
                </a:tc>
                <a:extLst>
                  <a:ext uri="{0D108BD9-81ED-4DB2-BD59-A6C34878D82A}">
                    <a16:rowId xmlns:a16="http://schemas.microsoft.com/office/drawing/2014/main" val="3592563886"/>
                  </a:ext>
                </a:extLst>
              </a:tr>
              <a:tr h="2623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8 – FEP: Full English Proficient, Exited Year 1</a:t>
                      </a:r>
                    </a:p>
                  </a:txBody>
                  <a:tcPr/>
                </a:tc>
                <a:extLst>
                  <a:ext uri="{0D108BD9-81ED-4DB2-BD59-A6C34878D82A}">
                    <a16:rowId xmlns:a16="http://schemas.microsoft.com/office/drawing/2014/main" val="322138192"/>
                  </a:ext>
                </a:extLst>
              </a:tr>
              <a:tr h="2623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9 – FEP: Full English Proficient, Exited Year 2</a:t>
                      </a:r>
                    </a:p>
                  </a:txBody>
                  <a:tcPr/>
                </a:tc>
                <a:extLst>
                  <a:ext uri="{0D108BD9-81ED-4DB2-BD59-A6C34878D82A}">
                    <a16:rowId xmlns:a16="http://schemas.microsoft.com/office/drawing/2014/main" val="3722395412"/>
                  </a:ext>
                </a:extLst>
              </a:tr>
              <a:tr h="316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5 – FELL: Former Multilingual Language Learner</a:t>
                      </a:r>
                    </a:p>
                  </a:txBody>
                  <a:tcPr/>
                </a:tc>
                <a:extLst>
                  <a:ext uri="{0D108BD9-81ED-4DB2-BD59-A6C34878D82A}">
                    <a16:rowId xmlns:a16="http://schemas.microsoft.com/office/drawing/2014/main" val="1848790985"/>
                  </a:ext>
                </a:extLst>
              </a:tr>
            </a:tbl>
          </a:graphicData>
        </a:graphic>
      </p:graphicFrame>
      <p:sp>
        <p:nvSpPr>
          <p:cNvPr id="3" name="TextBox 2">
            <a:extLst>
              <a:ext uri="{FF2B5EF4-FFF2-40B4-BE49-F238E27FC236}">
                <a16:creationId xmlns:a16="http://schemas.microsoft.com/office/drawing/2014/main" id="{31C3ABA9-3D04-4784-B146-05A001F919C7}"/>
              </a:ext>
              <a:ext uri="{C183D7F6-B498-43B3-948B-1728B52AA6E4}">
                <adec:decorative xmlns:adec="http://schemas.microsoft.com/office/drawing/2017/decorative" val="1"/>
              </a:ext>
            </a:extLst>
          </p:cNvPr>
          <p:cNvSpPr txBox="1"/>
          <p:nvPr/>
        </p:nvSpPr>
        <p:spPr>
          <a:xfrm>
            <a:off x="4944534" y="1527597"/>
            <a:ext cx="3810392" cy="2585323"/>
          </a:xfrm>
          <a:prstGeom prst="rect">
            <a:avLst/>
          </a:prstGeom>
          <a:noFill/>
        </p:spPr>
        <p:txBody>
          <a:bodyPr wrap="square" rtlCol="0">
            <a:spAutoFit/>
          </a:bodyPr>
          <a:lstStyle/>
          <a:p>
            <a:r>
              <a:rPr lang="en-US" dirty="0"/>
              <a:t>PHLOTE is used for students new to the district, who has a Primary or Home Language Other Than English (PHLOTE), has never been served in a language instruction education program (ex. ELA, ESL, Bilingual), and after initial screening and review of a body of evidence, is determined to be proficient in English.</a:t>
            </a:r>
          </a:p>
        </p:txBody>
      </p:sp>
      <p:sp>
        <p:nvSpPr>
          <p:cNvPr id="4" name="Slide Number Placeholder 3">
            <a:extLst>
              <a:ext uri="{FF2B5EF4-FFF2-40B4-BE49-F238E27FC236}">
                <a16:creationId xmlns:a16="http://schemas.microsoft.com/office/drawing/2014/main" id="{3DECC8EA-9B46-4CF1-B1D5-D7FDB73F41E5}"/>
              </a:ext>
              <a:ext uri="{C183D7F6-B498-43B3-948B-1728B52AA6E4}">
                <adec:decorative xmlns:adec="http://schemas.microsoft.com/office/drawing/2017/decorative" val="1"/>
              </a:ext>
            </a:extLst>
          </p:cNvPr>
          <p:cNvSpPr>
            <a:spLocks noGrp="1"/>
          </p:cNvSpPr>
          <p:nvPr>
            <p:ph type="sldNum" idx="12"/>
          </p:nvPr>
        </p:nvSpPr>
        <p:spPr/>
        <p:txBody>
          <a:bodyPr/>
          <a:lstStyle/>
          <a:p>
            <a:fld id="{8D38B3C1-EED7-4E88-8F72-013EE3A58C4A}" type="slidenum">
              <a:rPr lang="en-US" smtClean="0"/>
              <a:t>10</a:t>
            </a:fld>
            <a:endParaRPr lang="en-US"/>
          </a:p>
        </p:txBody>
      </p:sp>
      <p:pic>
        <p:nvPicPr>
          <p:cNvPr id="13" name="Audio 12">
            <a:hlinkClick r:id="" action="ppaction://media"/>
            <a:extLst>
              <a:ext uri="{FF2B5EF4-FFF2-40B4-BE49-F238E27FC236}">
                <a16:creationId xmlns:a16="http://schemas.microsoft.com/office/drawing/2014/main" id="{D7A73B16-8D4F-08E9-899E-8356F209B4B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
        <p:nvSpPr>
          <p:cNvPr id="5" name="TextBox 4">
            <a:extLst>
              <a:ext uri="{FF2B5EF4-FFF2-40B4-BE49-F238E27FC236}">
                <a16:creationId xmlns:a16="http://schemas.microsoft.com/office/drawing/2014/main" id="{63D3A5DE-D3A8-5F39-8055-E615F0C9F631}"/>
              </a:ext>
              <a:ext uri="{C183D7F6-B498-43B3-948B-1728B52AA6E4}">
                <adec:decorative xmlns:adec="http://schemas.microsoft.com/office/drawing/2017/decorative" val="1"/>
              </a:ext>
            </a:extLst>
          </p:cNvPr>
          <p:cNvSpPr txBox="1"/>
          <p:nvPr/>
        </p:nvSpPr>
        <p:spPr>
          <a:xfrm>
            <a:off x="357706" y="4962174"/>
            <a:ext cx="8397219" cy="1569660"/>
          </a:xfrm>
          <a:prstGeom prst="rect">
            <a:avLst/>
          </a:prstGeom>
          <a:noFill/>
        </p:spPr>
        <p:txBody>
          <a:bodyPr wrap="square" rtlCol="0">
            <a:spAutoFit/>
          </a:bodyPr>
          <a:lstStyle/>
          <a:p>
            <a:r>
              <a:rPr lang="en-US" sz="1600" dirty="0"/>
              <a:t>Important Notes:</a:t>
            </a:r>
          </a:p>
          <a:p>
            <a:pPr marL="285750" indent="-285750">
              <a:buFont typeface="Arial" panose="020B0604020202020204" pitchFamily="34" charset="0"/>
              <a:buChar char="•"/>
            </a:pPr>
            <a:r>
              <a:rPr lang="en-US" sz="1600" dirty="0"/>
              <a:t>If a student has any ML history, they should NOT be coded as PHLOTE.</a:t>
            </a:r>
          </a:p>
          <a:p>
            <a:pPr marL="285750" indent="-285750">
              <a:buFont typeface="Arial" panose="020B0604020202020204" pitchFamily="34" charset="0"/>
              <a:buChar char="•"/>
            </a:pPr>
            <a:r>
              <a:rPr lang="en-US" sz="1600" dirty="0"/>
              <a:t>L</a:t>
            </a:r>
            <a:r>
              <a:rPr lang="en-US" sz="1600" dirty="0">
                <a:effectLst/>
              </a:rPr>
              <a:t>anguage proficiency and language instruction programs codes should not be added into your SIS for students UNTIL screening and identification has occurred.</a:t>
            </a:r>
          </a:p>
          <a:p>
            <a:pPr marL="285750" indent="-285750">
              <a:buFont typeface="Arial" panose="020B0604020202020204" pitchFamily="34" charset="0"/>
              <a:buChar char="•"/>
            </a:pPr>
            <a:r>
              <a:rPr lang="en-US" sz="1600" dirty="0"/>
              <a:t>IC Users: Be aware that IC will default code PHLOTE 04 when a student is entered as having a home language other than ENG. Continue ML process and update this code if needed.</a:t>
            </a:r>
          </a:p>
        </p:txBody>
      </p:sp>
    </p:spTree>
    <p:extLst>
      <p:ext uri="{BB962C8B-B14F-4D97-AF65-F5344CB8AC3E}">
        <p14:creationId xmlns:p14="http://schemas.microsoft.com/office/powerpoint/2010/main" val="685778709"/>
      </p:ext>
    </p:extLst>
  </p:cSld>
  <p:clrMapOvr>
    <a:masterClrMapping/>
  </p:clrMapOvr>
  <mc:AlternateContent xmlns:mc="http://schemas.openxmlformats.org/markup-compatibility/2006">
    <mc:Choice xmlns:p14="http://schemas.microsoft.com/office/powerpoint/2010/main" Requires="p14">
      <p:transition spd="slow" p14:dur="2000" advTm="93422"/>
    </mc:Choice>
    <mc:Fallback>
      <p:transition spd="slow" advTm="93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E743C-94F0-4231-AF5E-911F0A3549BC}"/>
              </a:ext>
            </a:extLst>
          </p:cNvPr>
          <p:cNvSpPr>
            <a:spLocks noGrp="1"/>
          </p:cNvSpPr>
          <p:nvPr>
            <p:ph type="title"/>
          </p:nvPr>
        </p:nvSpPr>
        <p:spPr>
          <a:xfrm>
            <a:off x="487138" y="243918"/>
            <a:ext cx="8200776" cy="1143000"/>
          </a:xfrm>
        </p:spPr>
        <p:txBody>
          <a:bodyPr>
            <a:normAutofit fontScale="90000"/>
          </a:bodyPr>
          <a:lstStyle/>
          <a:p>
            <a:r>
              <a:rPr lang="en-US" dirty="0">
                <a:latin typeface="Arial" panose="020B0604020202020204" pitchFamily="34" charset="0"/>
                <a:cs typeface="Arial" panose="020B0604020202020204" pitchFamily="34" charset="0"/>
              </a:rPr>
              <a:t>Language Proficiency: NEP &amp; LEP</a:t>
            </a:r>
            <a:endParaRPr lang="en-US" dirty="0"/>
          </a:p>
        </p:txBody>
      </p:sp>
      <p:graphicFrame>
        <p:nvGraphicFramePr>
          <p:cNvPr id="8" name="Table 12" descr="EL Coding on SD file layout">
            <a:extLst>
              <a:ext uri="{FF2B5EF4-FFF2-40B4-BE49-F238E27FC236}">
                <a16:creationId xmlns:a16="http://schemas.microsoft.com/office/drawing/2014/main" id="{DBA5D534-E8E8-4020-A870-DEDCD02840AA}"/>
              </a:ext>
            </a:extLst>
          </p:cNvPr>
          <p:cNvGraphicFramePr>
            <a:graphicFrameLocks noGrp="1"/>
          </p:cNvGraphicFramePr>
          <p:nvPr>
            <p:extLst>
              <p:ext uri="{D42A27DB-BD31-4B8C-83A1-F6EECF244321}">
                <p14:modId xmlns:p14="http://schemas.microsoft.com/office/powerpoint/2010/main" val="1561860898"/>
              </p:ext>
            </p:extLst>
          </p:nvPr>
        </p:nvGraphicFramePr>
        <p:xfrm>
          <a:off x="487137" y="2281124"/>
          <a:ext cx="4690544" cy="3724685"/>
        </p:xfrm>
        <a:graphic>
          <a:graphicData uri="http://schemas.openxmlformats.org/drawingml/2006/table">
            <a:tbl>
              <a:tblPr firstRow="1" bandRow="1">
                <a:tableStyleId>{5940675A-B579-460E-94D1-54222C63F5DA}</a:tableStyleId>
              </a:tblPr>
              <a:tblGrid>
                <a:gridCol w="4690544">
                  <a:extLst>
                    <a:ext uri="{9D8B030D-6E8A-4147-A177-3AD203B41FA5}">
                      <a16:colId xmlns:a16="http://schemas.microsoft.com/office/drawing/2014/main" val="1657200697"/>
                    </a:ext>
                  </a:extLst>
                </a:gridCol>
              </a:tblGrid>
              <a:tr h="403897">
                <a:tc>
                  <a:txBody>
                    <a:bodyPr/>
                    <a:lstStyle/>
                    <a:p>
                      <a:r>
                        <a:rPr lang="en-US" sz="1600" b="0" dirty="0"/>
                        <a:t>0 – N/A</a:t>
                      </a:r>
                    </a:p>
                  </a:txBody>
                  <a:tcPr/>
                </a:tc>
                <a:extLst>
                  <a:ext uri="{0D108BD9-81ED-4DB2-BD59-A6C34878D82A}">
                    <a16:rowId xmlns:a16="http://schemas.microsoft.com/office/drawing/2014/main" val="3746623082"/>
                  </a:ext>
                </a:extLst>
              </a:tr>
              <a:tr h="6307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4 – PHLOTE: Primary Home Language Other than English</a:t>
                      </a:r>
                    </a:p>
                  </a:txBody>
                  <a:tcPr>
                    <a:noFill/>
                  </a:tcPr>
                </a:tc>
                <a:extLst>
                  <a:ext uri="{0D108BD9-81ED-4DB2-BD59-A6C34878D82A}">
                    <a16:rowId xmlns:a16="http://schemas.microsoft.com/office/drawing/2014/main" val="1255380209"/>
                  </a:ext>
                </a:extLst>
              </a:tr>
              <a:tr h="4038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1 – NEP: Non-English Proficient</a:t>
                      </a:r>
                    </a:p>
                  </a:txBody>
                  <a:tcPr>
                    <a:solidFill>
                      <a:schemeClr val="accent4">
                        <a:lumMod val="20000"/>
                        <a:lumOff val="80000"/>
                      </a:schemeClr>
                    </a:solidFill>
                  </a:tcPr>
                </a:tc>
                <a:extLst>
                  <a:ext uri="{0D108BD9-81ED-4DB2-BD59-A6C34878D82A}">
                    <a16:rowId xmlns:a16="http://schemas.microsoft.com/office/drawing/2014/main" val="1738669495"/>
                  </a:ext>
                </a:extLst>
              </a:tr>
              <a:tr h="4038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2 – LEP: Limited English Proficient</a:t>
                      </a:r>
                    </a:p>
                  </a:txBody>
                  <a:tcPr>
                    <a:solidFill>
                      <a:schemeClr val="accent4">
                        <a:lumMod val="20000"/>
                        <a:lumOff val="80000"/>
                      </a:schemeClr>
                    </a:solidFill>
                  </a:tcPr>
                </a:tc>
                <a:extLst>
                  <a:ext uri="{0D108BD9-81ED-4DB2-BD59-A6C34878D82A}">
                    <a16:rowId xmlns:a16="http://schemas.microsoft.com/office/drawing/2014/main" val="2199148354"/>
                  </a:ext>
                </a:extLst>
              </a:tr>
              <a:tr h="4038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6 – FEP: Full English Proficient, Monitor Year 1</a:t>
                      </a:r>
                    </a:p>
                  </a:txBody>
                  <a:tcPr/>
                </a:tc>
                <a:extLst>
                  <a:ext uri="{0D108BD9-81ED-4DB2-BD59-A6C34878D82A}">
                    <a16:rowId xmlns:a16="http://schemas.microsoft.com/office/drawing/2014/main" val="727859644"/>
                  </a:ext>
                </a:extLst>
              </a:tr>
              <a:tr h="4038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7 – FEP: Full English Proficient, Monitor Year 2</a:t>
                      </a:r>
                    </a:p>
                  </a:txBody>
                  <a:tcPr/>
                </a:tc>
                <a:extLst>
                  <a:ext uri="{0D108BD9-81ED-4DB2-BD59-A6C34878D82A}">
                    <a16:rowId xmlns:a16="http://schemas.microsoft.com/office/drawing/2014/main" val="3592563886"/>
                  </a:ext>
                </a:extLst>
              </a:tr>
              <a:tr h="2019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8 – FEP: Full English Proficient, Exited Year 1</a:t>
                      </a:r>
                    </a:p>
                  </a:txBody>
                  <a:tcPr/>
                </a:tc>
                <a:extLst>
                  <a:ext uri="{0D108BD9-81ED-4DB2-BD59-A6C34878D82A}">
                    <a16:rowId xmlns:a16="http://schemas.microsoft.com/office/drawing/2014/main" val="322138192"/>
                  </a:ext>
                </a:extLst>
              </a:tr>
              <a:tr h="2019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9 – FEP: Full English Proficient, Exited Year 2</a:t>
                      </a:r>
                    </a:p>
                  </a:txBody>
                  <a:tcPr/>
                </a:tc>
                <a:extLst>
                  <a:ext uri="{0D108BD9-81ED-4DB2-BD59-A6C34878D82A}">
                    <a16:rowId xmlns:a16="http://schemas.microsoft.com/office/drawing/2014/main" val="3722395412"/>
                  </a:ext>
                </a:extLst>
              </a:tr>
              <a:tr h="4038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5 – FELL: Former Multilingual Language Learner</a:t>
                      </a:r>
                    </a:p>
                  </a:txBody>
                  <a:tcPr/>
                </a:tc>
                <a:extLst>
                  <a:ext uri="{0D108BD9-81ED-4DB2-BD59-A6C34878D82A}">
                    <a16:rowId xmlns:a16="http://schemas.microsoft.com/office/drawing/2014/main" val="1848790985"/>
                  </a:ext>
                </a:extLst>
              </a:tr>
            </a:tbl>
          </a:graphicData>
        </a:graphic>
      </p:graphicFrame>
      <p:sp>
        <p:nvSpPr>
          <p:cNvPr id="3" name="TextBox 2">
            <a:extLst>
              <a:ext uri="{FF2B5EF4-FFF2-40B4-BE49-F238E27FC236}">
                <a16:creationId xmlns:a16="http://schemas.microsoft.com/office/drawing/2014/main" id="{31C3ABA9-3D04-4784-B146-05A001F919C7}"/>
              </a:ext>
            </a:extLst>
          </p:cNvPr>
          <p:cNvSpPr txBox="1"/>
          <p:nvPr/>
        </p:nvSpPr>
        <p:spPr>
          <a:xfrm>
            <a:off x="5331500" y="2314578"/>
            <a:ext cx="3423425" cy="3693319"/>
          </a:xfrm>
          <a:prstGeom prst="rect">
            <a:avLst/>
          </a:prstGeom>
          <a:noFill/>
        </p:spPr>
        <p:txBody>
          <a:bodyPr wrap="square" rtlCol="0">
            <a:spAutoFit/>
          </a:bodyPr>
          <a:lstStyle/>
          <a:p>
            <a:r>
              <a:rPr lang="en-US" dirty="0"/>
              <a:t>Designations based on WIDA testing and a body of evidence.</a:t>
            </a:r>
          </a:p>
          <a:p>
            <a:endParaRPr lang="en-US" dirty="0"/>
          </a:p>
          <a:p>
            <a:r>
              <a:rPr lang="en-US" dirty="0"/>
              <a:t>While note following the logical sequence,</a:t>
            </a:r>
          </a:p>
          <a:p>
            <a:pPr marL="285750" indent="-285750">
              <a:buFont typeface="Arial" panose="020B0604020202020204" pitchFamily="34" charset="0"/>
              <a:buChar char="•"/>
            </a:pPr>
            <a:r>
              <a:rPr lang="en-US" dirty="0"/>
              <a:t>NEP students can skip LEP and move to the beginning of FEP</a:t>
            </a:r>
          </a:p>
          <a:p>
            <a:pPr marL="285750" indent="-285750">
              <a:buFont typeface="Arial" panose="020B0604020202020204" pitchFamily="34" charset="0"/>
              <a:buChar char="•"/>
            </a:pPr>
            <a:r>
              <a:rPr lang="en-US" dirty="0"/>
              <a:t>LEP student can move back down to NEP</a:t>
            </a:r>
          </a:p>
          <a:p>
            <a:r>
              <a:rPr lang="en-US" dirty="0"/>
              <a:t>However, both require an exemptions request and should be done in coordination with your school’s ML/EL Coordinator.</a:t>
            </a:r>
          </a:p>
        </p:txBody>
      </p:sp>
      <p:pic>
        <p:nvPicPr>
          <p:cNvPr id="21" name="Audio 20">
            <a:hlinkClick r:id="" action="ppaction://media"/>
            <a:extLst>
              <a:ext uri="{FF2B5EF4-FFF2-40B4-BE49-F238E27FC236}">
                <a16:creationId xmlns:a16="http://schemas.microsoft.com/office/drawing/2014/main" id="{33E33FBA-9C84-609F-E1AA-02EE80BA5FB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667" t="16667" r="16667" b="16667"/>
          <a:stretch>
            <a:fillRect/>
          </a:stretch>
        </p:blipFill>
        <p:spPr>
          <a:xfrm>
            <a:off x="8074175" y="6005809"/>
            <a:ext cx="406400" cy="406400"/>
          </a:xfrm>
          <a:prstGeom prst="rect">
            <a:avLst/>
          </a:prstGeom>
        </p:spPr>
      </p:pic>
      <p:sp>
        <p:nvSpPr>
          <p:cNvPr id="6" name="Slide Number Placeholder 5">
            <a:extLst>
              <a:ext uri="{FF2B5EF4-FFF2-40B4-BE49-F238E27FC236}">
                <a16:creationId xmlns:a16="http://schemas.microsoft.com/office/drawing/2014/main" id="{E1153052-6A20-0932-72ED-F96345CADBC0}"/>
              </a:ext>
            </a:extLst>
          </p:cNvPr>
          <p:cNvSpPr>
            <a:spLocks noGrp="1"/>
          </p:cNvSpPr>
          <p:nvPr>
            <p:ph type="sldNum" idx="12"/>
          </p:nvPr>
        </p:nvSpPr>
        <p:spPr/>
        <p:txBody>
          <a:bodyPr/>
          <a:lstStyle/>
          <a:p>
            <a:fld id="{8D38B3C1-EED7-4E88-8F72-013EE3A58C4A}" type="slidenum">
              <a:rPr lang="en-US" smtClean="0"/>
              <a:t>11</a:t>
            </a:fld>
            <a:endParaRPr lang="en-US"/>
          </a:p>
        </p:txBody>
      </p:sp>
    </p:spTree>
    <p:extLst>
      <p:ext uri="{BB962C8B-B14F-4D97-AF65-F5344CB8AC3E}">
        <p14:creationId xmlns:p14="http://schemas.microsoft.com/office/powerpoint/2010/main" val="2983655589"/>
      </p:ext>
    </p:extLst>
  </p:cSld>
  <p:clrMapOvr>
    <a:masterClrMapping/>
  </p:clrMapOvr>
  <mc:AlternateContent xmlns:mc="http://schemas.openxmlformats.org/markup-compatibility/2006">
    <mc:Choice xmlns:p14="http://schemas.microsoft.com/office/powerpoint/2010/main" Requires="p14">
      <p:transition spd="slow" p14:dur="2000" advTm="30946"/>
    </mc:Choice>
    <mc:Fallback>
      <p:transition spd="slow" advTm="30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E743C-94F0-4231-AF5E-911F0A3549BC}"/>
              </a:ext>
            </a:extLst>
          </p:cNvPr>
          <p:cNvSpPr>
            <a:spLocks noGrp="1"/>
          </p:cNvSpPr>
          <p:nvPr>
            <p:ph type="title"/>
          </p:nvPr>
        </p:nvSpPr>
        <p:spPr>
          <a:xfrm>
            <a:off x="807068" y="243918"/>
            <a:ext cx="7880845" cy="1143000"/>
          </a:xfrm>
        </p:spPr>
        <p:txBody>
          <a:bodyPr>
            <a:normAutofit/>
          </a:bodyPr>
          <a:lstStyle/>
          <a:p>
            <a:r>
              <a:rPr lang="en-US" dirty="0">
                <a:latin typeface="Arial" panose="020B0604020202020204" pitchFamily="34" charset="0"/>
                <a:cs typeface="Arial" panose="020B0604020202020204" pitchFamily="34" charset="0"/>
              </a:rPr>
              <a:t>Language Proficiency: FEP</a:t>
            </a:r>
            <a:endParaRPr lang="en-US" dirty="0"/>
          </a:p>
        </p:txBody>
      </p:sp>
      <p:graphicFrame>
        <p:nvGraphicFramePr>
          <p:cNvPr id="8" name="Table 12" descr="EL Coding on SD file layout">
            <a:extLst>
              <a:ext uri="{FF2B5EF4-FFF2-40B4-BE49-F238E27FC236}">
                <a16:creationId xmlns:a16="http://schemas.microsoft.com/office/drawing/2014/main" id="{DBA5D534-E8E8-4020-A870-DEDCD02840AA}"/>
              </a:ext>
            </a:extLst>
          </p:cNvPr>
          <p:cNvGraphicFramePr>
            <a:graphicFrameLocks noGrp="1"/>
          </p:cNvGraphicFramePr>
          <p:nvPr>
            <p:extLst>
              <p:ext uri="{D42A27DB-BD31-4B8C-83A1-F6EECF244321}">
                <p14:modId xmlns:p14="http://schemas.microsoft.com/office/powerpoint/2010/main" val="1016057377"/>
              </p:ext>
            </p:extLst>
          </p:nvPr>
        </p:nvGraphicFramePr>
        <p:xfrm>
          <a:off x="487137" y="2281124"/>
          <a:ext cx="4690544" cy="3724685"/>
        </p:xfrm>
        <a:graphic>
          <a:graphicData uri="http://schemas.openxmlformats.org/drawingml/2006/table">
            <a:tbl>
              <a:tblPr firstRow="1" bandRow="1">
                <a:tableStyleId>{5940675A-B579-460E-94D1-54222C63F5DA}</a:tableStyleId>
              </a:tblPr>
              <a:tblGrid>
                <a:gridCol w="4690544">
                  <a:extLst>
                    <a:ext uri="{9D8B030D-6E8A-4147-A177-3AD203B41FA5}">
                      <a16:colId xmlns:a16="http://schemas.microsoft.com/office/drawing/2014/main" val="1657200697"/>
                    </a:ext>
                  </a:extLst>
                </a:gridCol>
              </a:tblGrid>
              <a:tr h="403897">
                <a:tc>
                  <a:txBody>
                    <a:bodyPr/>
                    <a:lstStyle/>
                    <a:p>
                      <a:r>
                        <a:rPr lang="en-US" sz="1600" b="0" dirty="0"/>
                        <a:t>0 – N/A</a:t>
                      </a:r>
                    </a:p>
                  </a:txBody>
                  <a:tcPr/>
                </a:tc>
                <a:extLst>
                  <a:ext uri="{0D108BD9-81ED-4DB2-BD59-A6C34878D82A}">
                    <a16:rowId xmlns:a16="http://schemas.microsoft.com/office/drawing/2014/main" val="3746623082"/>
                  </a:ext>
                </a:extLst>
              </a:tr>
              <a:tr h="6307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4 – PHLOTE: Primary Home Language Other than English</a:t>
                      </a:r>
                    </a:p>
                  </a:txBody>
                  <a:tcPr>
                    <a:noFill/>
                  </a:tcPr>
                </a:tc>
                <a:extLst>
                  <a:ext uri="{0D108BD9-81ED-4DB2-BD59-A6C34878D82A}">
                    <a16:rowId xmlns:a16="http://schemas.microsoft.com/office/drawing/2014/main" val="1255380209"/>
                  </a:ext>
                </a:extLst>
              </a:tr>
              <a:tr h="4038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1 – NEP: Non-English Proficient</a:t>
                      </a:r>
                    </a:p>
                  </a:txBody>
                  <a:tcPr/>
                </a:tc>
                <a:extLst>
                  <a:ext uri="{0D108BD9-81ED-4DB2-BD59-A6C34878D82A}">
                    <a16:rowId xmlns:a16="http://schemas.microsoft.com/office/drawing/2014/main" val="1738669495"/>
                  </a:ext>
                </a:extLst>
              </a:tr>
              <a:tr h="4038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2 – LEP: Limited English Proficient</a:t>
                      </a:r>
                    </a:p>
                  </a:txBody>
                  <a:tcPr/>
                </a:tc>
                <a:extLst>
                  <a:ext uri="{0D108BD9-81ED-4DB2-BD59-A6C34878D82A}">
                    <a16:rowId xmlns:a16="http://schemas.microsoft.com/office/drawing/2014/main" val="2199148354"/>
                  </a:ext>
                </a:extLst>
              </a:tr>
              <a:tr h="4038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6 – FEP: Full English Proficient, Monitor Year 1</a:t>
                      </a:r>
                    </a:p>
                  </a:txBody>
                  <a:tcPr>
                    <a:solidFill>
                      <a:schemeClr val="accent4">
                        <a:lumMod val="20000"/>
                        <a:lumOff val="80000"/>
                      </a:schemeClr>
                    </a:solidFill>
                  </a:tcPr>
                </a:tc>
                <a:extLst>
                  <a:ext uri="{0D108BD9-81ED-4DB2-BD59-A6C34878D82A}">
                    <a16:rowId xmlns:a16="http://schemas.microsoft.com/office/drawing/2014/main" val="727859644"/>
                  </a:ext>
                </a:extLst>
              </a:tr>
              <a:tr h="4038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7 – FEP: Full English Proficient, Monitor Year 2</a:t>
                      </a:r>
                    </a:p>
                  </a:txBody>
                  <a:tcPr>
                    <a:solidFill>
                      <a:schemeClr val="accent4">
                        <a:lumMod val="20000"/>
                        <a:lumOff val="80000"/>
                      </a:schemeClr>
                    </a:solidFill>
                  </a:tcPr>
                </a:tc>
                <a:extLst>
                  <a:ext uri="{0D108BD9-81ED-4DB2-BD59-A6C34878D82A}">
                    <a16:rowId xmlns:a16="http://schemas.microsoft.com/office/drawing/2014/main" val="3592563886"/>
                  </a:ext>
                </a:extLst>
              </a:tr>
              <a:tr h="2019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8 – FEP: Full English Proficient, Exited Year 1</a:t>
                      </a:r>
                    </a:p>
                  </a:txBody>
                  <a:tcPr>
                    <a:solidFill>
                      <a:schemeClr val="accent4">
                        <a:lumMod val="20000"/>
                        <a:lumOff val="80000"/>
                      </a:schemeClr>
                    </a:solidFill>
                  </a:tcPr>
                </a:tc>
                <a:extLst>
                  <a:ext uri="{0D108BD9-81ED-4DB2-BD59-A6C34878D82A}">
                    <a16:rowId xmlns:a16="http://schemas.microsoft.com/office/drawing/2014/main" val="322138192"/>
                  </a:ext>
                </a:extLst>
              </a:tr>
              <a:tr h="2019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9 – FEP: Full English Proficient, Exited Year 2</a:t>
                      </a:r>
                    </a:p>
                  </a:txBody>
                  <a:tcPr>
                    <a:solidFill>
                      <a:schemeClr val="accent4">
                        <a:lumMod val="20000"/>
                        <a:lumOff val="80000"/>
                      </a:schemeClr>
                    </a:solidFill>
                  </a:tcPr>
                </a:tc>
                <a:extLst>
                  <a:ext uri="{0D108BD9-81ED-4DB2-BD59-A6C34878D82A}">
                    <a16:rowId xmlns:a16="http://schemas.microsoft.com/office/drawing/2014/main" val="3722395412"/>
                  </a:ext>
                </a:extLst>
              </a:tr>
              <a:tr h="4038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5 – FELL: Former English Language Learner</a:t>
                      </a:r>
                    </a:p>
                  </a:txBody>
                  <a:tcPr>
                    <a:solidFill>
                      <a:schemeClr val="accent4">
                        <a:lumMod val="20000"/>
                        <a:lumOff val="80000"/>
                      </a:schemeClr>
                    </a:solidFill>
                  </a:tcPr>
                </a:tc>
                <a:extLst>
                  <a:ext uri="{0D108BD9-81ED-4DB2-BD59-A6C34878D82A}">
                    <a16:rowId xmlns:a16="http://schemas.microsoft.com/office/drawing/2014/main" val="1848790985"/>
                  </a:ext>
                </a:extLst>
              </a:tr>
            </a:tbl>
          </a:graphicData>
        </a:graphic>
      </p:graphicFrame>
      <p:sp>
        <p:nvSpPr>
          <p:cNvPr id="3" name="TextBox 2">
            <a:extLst>
              <a:ext uri="{FF2B5EF4-FFF2-40B4-BE49-F238E27FC236}">
                <a16:creationId xmlns:a16="http://schemas.microsoft.com/office/drawing/2014/main" id="{31C3ABA9-3D04-4784-B146-05A001F919C7}"/>
              </a:ext>
            </a:extLst>
          </p:cNvPr>
          <p:cNvSpPr txBox="1"/>
          <p:nvPr/>
        </p:nvSpPr>
        <p:spPr>
          <a:xfrm>
            <a:off x="5331500" y="4143466"/>
            <a:ext cx="3423425" cy="1754326"/>
          </a:xfrm>
          <a:prstGeom prst="rect">
            <a:avLst/>
          </a:prstGeom>
          <a:noFill/>
        </p:spPr>
        <p:txBody>
          <a:bodyPr wrap="square" rtlCol="0">
            <a:spAutoFit/>
          </a:bodyPr>
          <a:lstStyle/>
          <a:p>
            <a:r>
              <a:rPr lang="en-US" dirty="0"/>
              <a:t>A student </a:t>
            </a:r>
            <a:r>
              <a:rPr lang="en-US" i="1" dirty="0"/>
              <a:t>must </a:t>
            </a:r>
            <a:r>
              <a:rPr lang="en-US" dirty="0"/>
              <a:t>go through the full FEP process sequentially.  </a:t>
            </a:r>
          </a:p>
          <a:p>
            <a:endParaRPr lang="en-US" dirty="0"/>
          </a:p>
          <a:p>
            <a:r>
              <a:rPr lang="en-US" dirty="0"/>
              <a:t>A student may only be coded as FELL after completing the 4-year FEP process.</a:t>
            </a:r>
          </a:p>
        </p:txBody>
      </p:sp>
      <p:pic>
        <p:nvPicPr>
          <p:cNvPr id="13" name="Audio 12">
            <a:hlinkClick r:id="" action="ppaction://media"/>
            <a:extLst>
              <a:ext uri="{FF2B5EF4-FFF2-40B4-BE49-F238E27FC236}">
                <a16:creationId xmlns:a16="http://schemas.microsoft.com/office/drawing/2014/main" id="{BFF2E84F-CFE5-3618-3F71-A406E373805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667" t="16667" r="16667" b="16667"/>
          <a:stretch>
            <a:fillRect/>
          </a:stretch>
        </p:blipFill>
        <p:spPr>
          <a:xfrm>
            <a:off x="7953023" y="5802609"/>
            <a:ext cx="406400" cy="406400"/>
          </a:xfrm>
          <a:prstGeom prst="rect">
            <a:avLst/>
          </a:prstGeom>
        </p:spPr>
      </p:pic>
      <p:sp>
        <p:nvSpPr>
          <p:cNvPr id="5" name="Slide Number Placeholder 4">
            <a:extLst>
              <a:ext uri="{FF2B5EF4-FFF2-40B4-BE49-F238E27FC236}">
                <a16:creationId xmlns:a16="http://schemas.microsoft.com/office/drawing/2014/main" id="{B139E3E3-BF27-BF91-4522-A1A913D94464}"/>
              </a:ext>
            </a:extLst>
          </p:cNvPr>
          <p:cNvSpPr>
            <a:spLocks noGrp="1"/>
          </p:cNvSpPr>
          <p:nvPr>
            <p:ph type="sldNum" idx="12"/>
          </p:nvPr>
        </p:nvSpPr>
        <p:spPr/>
        <p:txBody>
          <a:bodyPr/>
          <a:lstStyle/>
          <a:p>
            <a:fld id="{8D38B3C1-EED7-4E88-8F72-013EE3A58C4A}" type="slidenum">
              <a:rPr lang="en-US" smtClean="0"/>
              <a:t>12</a:t>
            </a:fld>
            <a:endParaRPr lang="en-US"/>
          </a:p>
        </p:txBody>
      </p:sp>
    </p:spTree>
    <p:extLst>
      <p:ext uri="{BB962C8B-B14F-4D97-AF65-F5344CB8AC3E}">
        <p14:creationId xmlns:p14="http://schemas.microsoft.com/office/powerpoint/2010/main" val="971966087"/>
      </p:ext>
    </p:extLst>
  </p:cSld>
  <p:clrMapOvr>
    <a:masterClrMapping/>
  </p:clrMapOvr>
  <mc:AlternateContent xmlns:mc="http://schemas.openxmlformats.org/markup-compatibility/2006">
    <mc:Choice xmlns:p14="http://schemas.microsoft.com/office/powerpoint/2010/main" Requires="p14">
      <p:transition spd="slow" p14:dur="2000" advTm="56128"/>
    </mc:Choice>
    <mc:Fallback>
      <p:transition spd="slow" advTm="56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F9B40-5697-4278-A39E-4DBFA1C48C16}"/>
              </a:ext>
            </a:extLst>
          </p:cNvPr>
          <p:cNvSpPr>
            <a:spLocks noGrp="1"/>
          </p:cNvSpPr>
          <p:nvPr>
            <p:ph type="title"/>
          </p:nvPr>
        </p:nvSpPr>
        <p:spPr>
          <a:xfrm>
            <a:off x="628650" y="365127"/>
            <a:ext cx="7886700" cy="1082674"/>
          </a:xfrm>
        </p:spPr>
        <p:txBody>
          <a:bodyPr>
            <a:normAutofit/>
          </a:bodyPr>
          <a:lstStyle/>
          <a:p>
            <a:pPr algn="ctr"/>
            <a:r>
              <a:rPr lang="en-US" sz="4000" dirty="0"/>
              <a:t>Coding in PowerSchool</a:t>
            </a:r>
          </a:p>
        </p:txBody>
      </p:sp>
      <p:sp>
        <p:nvSpPr>
          <p:cNvPr id="16" name="TextBox 15">
            <a:extLst>
              <a:ext uri="{FF2B5EF4-FFF2-40B4-BE49-F238E27FC236}">
                <a16:creationId xmlns:a16="http://schemas.microsoft.com/office/drawing/2014/main" id="{7D2FD302-6205-4508-A1F1-C7E70846C591}"/>
              </a:ext>
            </a:extLst>
          </p:cNvPr>
          <p:cNvSpPr txBox="1"/>
          <p:nvPr/>
        </p:nvSpPr>
        <p:spPr>
          <a:xfrm>
            <a:off x="556065" y="1319424"/>
            <a:ext cx="8031870" cy="338554"/>
          </a:xfrm>
          <a:prstGeom prst="rect">
            <a:avLst/>
          </a:prstGeom>
          <a:noFill/>
        </p:spPr>
        <p:txBody>
          <a:bodyPr wrap="square">
            <a:spAutoFit/>
          </a:bodyPr>
          <a:lstStyle/>
          <a:p>
            <a:pPr algn="ctr"/>
            <a:r>
              <a:rPr lang="en-US" sz="1600" b="0" i="0" strike="noStrike" dirty="0">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Start Page</a:t>
            </a:r>
            <a:r>
              <a:rPr lang="en-US" sz="1600" b="0" i="0" dirty="0">
                <a:effectLst/>
                <a:latin typeface="Arial" panose="020B0604020202020204" pitchFamily="34" charset="0"/>
                <a:cs typeface="Arial" panose="020B0604020202020204" pitchFamily="34" charset="0"/>
              </a:rPr>
              <a:t> &gt; </a:t>
            </a:r>
            <a:r>
              <a:rPr lang="en-US" sz="1600" b="0" i="0" strike="noStrike" dirty="0">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Student Selection</a:t>
            </a:r>
            <a:r>
              <a:rPr lang="en-US" sz="1600" b="0" i="0" dirty="0">
                <a:effectLst/>
                <a:latin typeface="Arial" panose="020B0604020202020204" pitchFamily="34" charset="0"/>
                <a:cs typeface="Arial" panose="020B0604020202020204" pitchFamily="34" charset="0"/>
              </a:rPr>
              <a:t> &gt; </a:t>
            </a:r>
            <a:r>
              <a:rPr lang="en-US" sz="1600" b="0" i="0" u="none" strike="noStrike" dirty="0">
                <a:effectLst/>
                <a:latin typeface="Arial" panose="020B0604020202020204" pitchFamily="34" charset="0"/>
                <a:cs typeface="Arial" panose="020B0604020202020204" pitchFamily="34" charset="0"/>
              </a:rPr>
              <a:t>Compliance </a:t>
            </a:r>
            <a:r>
              <a:rPr lang="en-US" sz="1600" b="0" i="0" dirty="0">
                <a:effectLst/>
                <a:latin typeface="Arial" panose="020B0604020202020204" pitchFamily="34" charset="0"/>
                <a:cs typeface="Arial" panose="020B0604020202020204" pitchFamily="34" charset="0"/>
              </a:rPr>
              <a:t>&gt; ELL-Migrant-Immigrant</a:t>
            </a:r>
            <a:endParaRPr lang="en-US" sz="1600" dirty="0"/>
          </a:p>
        </p:txBody>
      </p:sp>
      <p:sp>
        <p:nvSpPr>
          <p:cNvPr id="4" name="Slide Number Placeholder 36">
            <a:extLst>
              <a:ext uri="{FF2B5EF4-FFF2-40B4-BE49-F238E27FC236}">
                <a16:creationId xmlns:a16="http://schemas.microsoft.com/office/drawing/2014/main" id="{92CC6786-5EF7-8771-0FB6-25A077D19232}"/>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13</a:t>
            </a:fld>
            <a:endParaRPr lang="en-US" dirty="0"/>
          </a:p>
        </p:txBody>
      </p:sp>
      <p:pic>
        <p:nvPicPr>
          <p:cNvPr id="5" name="Picture 4">
            <a:extLst>
              <a:ext uri="{FF2B5EF4-FFF2-40B4-BE49-F238E27FC236}">
                <a16:creationId xmlns:a16="http://schemas.microsoft.com/office/drawing/2014/main" id="{29DBD7D5-B9E0-F797-2CA7-41C29D8D2AF6}"/>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807" r="1468"/>
          <a:stretch/>
        </p:blipFill>
        <p:spPr bwMode="auto">
          <a:xfrm>
            <a:off x="389075" y="1733048"/>
            <a:ext cx="4602823" cy="2625842"/>
          </a:xfrm>
          <a:prstGeom prst="rect">
            <a:avLst/>
          </a:prstGeom>
          <a:ln w="1270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3554734E-F0C5-1CAB-C3B9-A1529A1EBC1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690486" y="3892285"/>
            <a:ext cx="5695352" cy="2680842"/>
          </a:xfrm>
          <a:prstGeom prst="rect">
            <a:avLst/>
          </a:prstGeom>
          <a:ln w="12700">
            <a:solidFill>
              <a:sysClr val="windowText" lastClr="000000"/>
            </a:solidFill>
          </a:ln>
        </p:spPr>
      </p:pic>
      <p:pic>
        <p:nvPicPr>
          <p:cNvPr id="28" name="Audio 27">
            <a:hlinkClick r:id="" action="ppaction://media"/>
            <a:extLst>
              <a:ext uri="{FF2B5EF4-FFF2-40B4-BE49-F238E27FC236}">
                <a16:creationId xmlns:a16="http://schemas.microsoft.com/office/drawing/2014/main" id="{1B6F4315-E913-D377-6301-48615A551B9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57547590"/>
      </p:ext>
    </p:extLst>
  </p:cSld>
  <p:clrMapOvr>
    <a:masterClrMapping/>
  </p:clrMapOvr>
  <mc:AlternateContent xmlns:mc="http://schemas.openxmlformats.org/markup-compatibility/2006">
    <mc:Choice xmlns:p14="http://schemas.microsoft.com/office/powerpoint/2010/main" Requires="p14">
      <p:transition p14:dur="0" advTm="10036"/>
    </mc:Choice>
    <mc:Fallback>
      <p:transition advTm="10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F9B40-5697-4278-A39E-4DBFA1C48C16}"/>
              </a:ext>
              <a:ext uri="{C183D7F6-B498-43B3-948B-1728B52AA6E4}">
                <adec:decorative xmlns:adec="http://schemas.microsoft.com/office/drawing/2017/decorative" val="1"/>
              </a:ext>
            </a:extLst>
          </p:cNvPr>
          <p:cNvSpPr>
            <a:spLocks noGrp="1"/>
          </p:cNvSpPr>
          <p:nvPr>
            <p:ph type="title"/>
          </p:nvPr>
        </p:nvSpPr>
        <p:spPr>
          <a:xfrm>
            <a:off x="628650" y="365127"/>
            <a:ext cx="7886700" cy="1082674"/>
          </a:xfrm>
        </p:spPr>
        <p:txBody>
          <a:bodyPr>
            <a:normAutofit/>
          </a:bodyPr>
          <a:lstStyle/>
          <a:p>
            <a:pPr algn="ctr"/>
            <a:r>
              <a:rPr lang="en-US" sz="4000" dirty="0"/>
              <a:t>Coding in Infinite Campus</a:t>
            </a:r>
          </a:p>
        </p:txBody>
      </p:sp>
      <p:sp>
        <p:nvSpPr>
          <p:cNvPr id="6" name="TextBox 5">
            <a:extLst>
              <a:ext uri="{FF2B5EF4-FFF2-40B4-BE49-F238E27FC236}">
                <a16:creationId xmlns:a16="http://schemas.microsoft.com/office/drawing/2014/main" id="{20E7AB07-9E0E-4E4D-AA06-B1B911A1C61E}"/>
              </a:ext>
              <a:ext uri="{C183D7F6-B498-43B3-948B-1728B52AA6E4}">
                <adec:decorative xmlns:adec="http://schemas.microsoft.com/office/drawing/2017/decorative" val="1"/>
              </a:ext>
            </a:extLst>
          </p:cNvPr>
          <p:cNvSpPr txBox="1"/>
          <p:nvPr/>
        </p:nvSpPr>
        <p:spPr>
          <a:xfrm>
            <a:off x="473592" y="1605965"/>
            <a:ext cx="2612508" cy="369332"/>
          </a:xfrm>
          <a:prstGeom prst="rect">
            <a:avLst/>
          </a:prstGeom>
          <a:noFill/>
        </p:spPr>
        <p:txBody>
          <a:bodyPr wrap="square" rtlCol="0">
            <a:spAutoFit/>
          </a:bodyPr>
          <a:lstStyle/>
          <a:p>
            <a:r>
              <a:rPr lang="en-US" dirty="0"/>
              <a:t>1) Language Background</a:t>
            </a:r>
          </a:p>
        </p:txBody>
      </p:sp>
      <p:sp>
        <p:nvSpPr>
          <p:cNvPr id="16" name="TextBox 15">
            <a:extLst>
              <a:ext uri="{FF2B5EF4-FFF2-40B4-BE49-F238E27FC236}">
                <a16:creationId xmlns:a16="http://schemas.microsoft.com/office/drawing/2014/main" id="{7D2FD302-6205-4508-A1F1-C7E70846C591}"/>
              </a:ext>
              <a:ext uri="{C183D7F6-B498-43B3-948B-1728B52AA6E4}">
                <adec:decorative xmlns:adec="http://schemas.microsoft.com/office/drawing/2017/decorative" val="1"/>
              </a:ext>
            </a:extLst>
          </p:cNvPr>
          <p:cNvSpPr txBox="1"/>
          <p:nvPr/>
        </p:nvSpPr>
        <p:spPr>
          <a:xfrm>
            <a:off x="3086100" y="1612684"/>
            <a:ext cx="5429250" cy="338554"/>
          </a:xfrm>
          <a:prstGeom prst="rect">
            <a:avLst/>
          </a:prstGeom>
          <a:noFill/>
        </p:spPr>
        <p:txBody>
          <a:bodyPr wrap="square">
            <a:spAutoFit/>
          </a:bodyPr>
          <a:lstStyle/>
          <a:p>
            <a:r>
              <a:rPr lang="en-US" sz="1600" b="0" i="1" u="none" strike="noStrike" dirty="0">
                <a:effectLst/>
                <a:latin typeface="Arial" panose="020B0604020202020204" pitchFamily="34" charset="0"/>
                <a:cs typeface="Arial" panose="020B0604020202020204" pitchFamily="34" charset="0"/>
              </a:rPr>
              <a:t>Census &gt; People &gt; Identities &gt; Home Primary Language</a:t>
            </a:r>
            <a:endParaRPr lang="en-US" sz="1600" i="1" dirty="0"/>
          </a:p>
        </p:txBody>
      </p:sp>
      <p:pic>
        <p:nvPicPr>
          <p:cNvPr id="7" name="Picture 6">
            <a:extLst>
              <a:ext uri="{FF2B5EF4-FFF2-40B4-BE49-F238E27FC236}">
                <a16:creationId xmlns:a16="http://schemas.microsoft.com/office/drawing/2014/main" id="{7B6116E4-99F3-4D28-A43A-BABA72B2BF7E}"/>
              </a:ext>
              <a:ext uri="{C183D7F6-B498-43B3-948B-1728B52AA6E4}">
                <adec:decorative xmlns:adec="http://schemas.microsoft.com/office/drawing/2017/decorative" val="1"/>
              </a:ext>
            </a:extLst>
          </p:cNvPr>
          <p:cNvPicPr>
            <a:picLocks noChangeAspect="1"/>
          </p:cNvPicPr>
          <p:nvPr/>
        </p:nvPicPr>
        <p:blipFill rotWithShape="1">
          <a:blip r:embed="rId5"/>
          <a:srcRect t="71378" r="28517" b="10831"/>
          <a:stretch/>
        </p:blipFill>
        <p:spPr>
          <a:xfrm>
            <a:off x="5024726" y="1951238"/>
            <a:ext cx="3490624" cy="805070"/>
          </a:xfrm>
          <a:prstGeom prst="rect">
            <a:avLst/>
          </a:prstGeom>
          <a:ln w="12700">
            <a:solidFill>
              <a:schemeClr val="tx1"/>
            </a:solidFill>
          </a:ln>
        </p:spPr>
      </p:pic>
      <p:sp>
        <p:nvSpPr>
          <p:cNvPr id="18" name="TextBox 17">
            <a:extLst>
              <a:ext uri="{FF2B5EF4-FFF2-40B4-BE49-F238E27FC236}">
                <a16:creationId xmlns:a16="http://schemas.microsoft.com/office/drawing/2014/main" id="{9C961B00-B807-4D6B-8BBD-4011C744A874}"/>
              </a:ext>
              <a:ext uri="{C183D7F6-B498-43B3-948B-1728B52AA6E4}">
                <adec:decorative xmlns:adec="http://schemas.microsoft.com/office/drawing/2017/decorative" val="1"/>
              </a:ext>
            </a:extLst>
          </p:cNvPr>
          <p:cNvSpPr txBox="1"/>
          <p:nvPr/>
        </p:nvSpPr>
        <p:spPr>
          <a:xfrm>
            <a:off x="503310" y="2940077"/>
            <a:ext cx="2491280" cy="369332"/>
          </a:xfrm>
          <a:prstGeom prst="rect">
            <a:avLst/>
          </a:prstGeom>
          <a:noFill/>
        </p:spPr>
        <p:txBody>
          <a:bodyPr wrap="square" rtlCol="0">
            <a:spAutoFit/>
          </a:bodyPr>
          <a:lstStyle/>
          <a:p>
            <a:r>
              <a:rPr lang="en-US" dirty="0"/>
              <a:t>2) Language Proficiency</a:t>
            </a:r>
          </a:p>
        </p:txBody>
      </p:sp>
      <p:sp>
        <p:nvSpPr>
          <p:cNvPr id="20" name="TextBox 19">
            <a:extLst>
              <a:ext uri="{FF2B5EF4-FFF2-40B4-BE49-F238E27FC236}">
                <a16:creationId xmlns:a16="http://schemas.microsoft.com/office/drawing/2014/main" id="{1C1CEBC6-0C2D-41EC-8936-D24805C1BE18}"/>
              </a:ext>
              <a:ext uri="{C183D7F6-B498-43B3-948B-1728B52AA6E4}">
                <adec:decorative xmlns:adec="http://schemas.microsoft.com/office/drawing/2017/decorative" val="1"/>
              </a:ext>
            </a:extLst>
          </p:cNvPr>
          <p:cNvSpPr txBox="1"/>
          <p:nvPr/>
        </p:nvSpPr>
        <p:spPr>
          <a:xfrm>
            <a:off x="3196577" y="2871317"/>
            <a:ext cx="5947423" cy="646331"/>
          </a:xfrm>
          <a:prstGeom prst="rect">
            <a:avLst/>
          </a:prstGeom>
          <a:noFill/>
        </p:spPr>
        <p:txBody>
          <a:bodyPr wrap="square">
            <a:spAutoFit/>
          </a:bodyPr>
          <a:lstStyle/>
          <a:p>
            <a:r>
              <a:rPr lang="en-US" i="1" dirty="0"/>
              <a:t>Student Information &gt; English Learners&gt; English Learners (EL) &gt; English Learners (EL) Services</a:t>
            </a:r>
          </a:p>
        </p:txBody>
      </p:sp>
      <p:sp>
        <p:nvSpPr>
          <p:cNvPr id="27" name="TextBox 26">
            <a:extLst>
              <a:ext uri="{FF2B5EF4-FFF2-40B4-BE49-F238E27FC236}">
                <a16:creationId xmlns:a16="http://schemas.microsoft.com/office/drawing/2014/main" id="{5A83CD82-64BB-4A32-A8A9-A3307CF86B0F}"/>
              </a:ext>
              <a:ext uri="{C183D7F6-B498-43B3-948B-1728B52AA6E4}">
                <adec:decorative xmlns:adec="http://schemas.microsoft.com/office/drawing/2017/decorative" val="1"/>
              </a:ext>
            </a:extLst>
          </p:cNvPr>
          <p:cNvSpPr txBox="1"/>
          <p:nvPr/>
        </p:nvSpPr>
        <p:spPr>
          <a:xfrm>
            <a:off x="503310" y="3383172"/>
            <a:ext cx="4599708" cy="369332"/>
          </a:xfrm>
          <a:prstGeom prst="rect">
            <a:avLst/>
          </a:prstGeom>
          <a:noFill/>
        </p:spPr>
        <p:txBody>
          <a:bodyPr wrap="square">
            <a:spAutoFit/>
          </a:bodyPr>
          <a:lstStyle/>
          <a:p>
            <a:r>
              <a:rPr lang="en-US" dirty="0"/>
              <a:t>3) Language Instruction Program</a:t>
            </a:r>
          </a:p>
        </p:txBody>
      </p:sp>
      <p:pic>
        <p:nvPicPr>
          <p:cNvPr id="1026" name="Picture 2">
            <a:extLst>
              <a:ext uri="{FF2B5EF4-FFF2-40B4-BE49-F238E27FC236}">
                <a16:creationId xmlns:a16="http://schemas.microsoft.com/office/drawing/2014/main" id="{FC337008-56A8-F82F-FA00-7E0E28278B64}"/>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916" y="3855268"/>
            <a:ext cx="3817450" cy="261022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EA3021D-4296-BAE0-3F35-A6CAEE914EC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442454" y="3547887"/>
            <a:ext cx="1602284" cy="1731379"/>
          </a:xfrm>
          <a:prstGeom prst="rect">
            <a:avLst/>
          </a:prstGeom>
          <a:ln w="12700">
            <a:solidFill>
              <a:schemeClr val="tx1"/>
            </a:solidFill>
          </a:ln>
        </p:spPr>
      </p:pic>
      <p:pic>
        <p:nvPicPr>
          <p:cNvPr id="11" name="Picture 10">
            <a:extLst>
              <a:ext uri="{FF2B5EF4-FFF2-40B4-BE49-F238E27FC236}">
                <a16:creationId xmlns:a16="http://schemas.microsoft.com/office/drawing/2014/main" id="{7E0AEDB5-902C-FEE0-093C-4B9FD70AE78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507130" y="4413576"/>
            <a:ext cx="3008220" cy="2027763"/>
          </a:xfrm>
          <a:prstGeom prst="rect">
            <a:avLst/>
          </a:prstGeom>
          <a:ln w="12700">
            <a:solidFill>
              <a:schemeClr val="tx1"/>
            </a:solidFill>
          </a:ln>
        </p:spPr>
      </p:pic>
      <p:pic>
        <p:nvPicPr>
          <p:cNvPr id="25" name="Audio 24">
            <a:hlinkClick r:id="" action="ppaction://media"/>
            <a:extLst>
              <a:ext uri="{FF2B5EF4-FFF2-40B4-BE49-F238E27FC236}">
                <a16:creationId xmlns:a16="http://schemas.microsoft.com/office/drawing/2014/main" id="{523C80FC-1B6B-037D-7108-3EE02F6C8F9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7004304" y="4718304"/>
            <a:ext cx="2057400" cy="2057400"/>
          </a:xfrm>
          <a:prstGeom prst="ellipse">
            <a:avLst/>
          </a:prstGeom>
        </p:spPr>
      </p:pic>
      <p:sp>
        <p:nvSpPr>
          <p:cNvPr id="9" name="Slide Number Placeholder 36">
            <a:extLst>
              <a:ext uri="{FF2B5EF4-FFF2-40B4-BE49-F238E27FC236}">
                <a16:creationId xmlns:a16="http://schemas.microsoft.com/office/drawing/2014/main" id="{7A4FB91E-42B2-E972-E26A-3EA00B10CFDA}"/>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14</a:t>
            </a:fld>
            <a:endParaRPr lang="en-US" dirty="0"/>
          </a:p>
        </p:txBody>
      </p:sp>
    </p:spTree>
    <p:extLst>
      <p:ext uri="{BB962C8B-B14F-4D97-AF65-F5344CB8AC3E}">
        <p14:creationId xmlns:p14="http://schemas.microsoft.com/office/powerpoint/2010/main" val="1261783418"/>
      </p:ext>
    </p:extLst>
  </p:cSld>
  <p:clrMapOvr>
    <a:masterClrMapping/>
  </p:clrMapOvr>
  <mc:AlternateContent xmlns:mc="http://schemas.openxmlformats.org/markup-compatibility/2006">
    <mc:Choice xmlns:p14="http://schemas.microsoft.com/office/powerpoint/2010/main" Requires="p14">
      <p:transition p14:dur="0" advTm="17779"/>
    </mc:Choice>
    <mc:Fallback>
      <p:transition advTm="17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2A7CE-D6A5-426E-91C4-13CFD84264AB}"/>
              </a:ext>
              <a:ext uri="{C183D7F6-B498-43B3-948B-1728B52AA6E4}">
                <adec:decorative xmlns:adec="http://schemas.microsoft.com/office/drawing/2017/decorative" val="1"/>
              </a:ext>
            </a:extLst>
          </p:cNvPr>
          <p:cNvSpPr>
            <a:spLocks noGrp="1"/>
          </p:cNvSpPr>
          <p:nvPr>
            <p:ph type="title"/>
          </p:nvPr>
        </p:nvSpPr>
        <p:spPr/>
        <p:txBody>
          <a:bodyPr>
            <a:normAutofit/>
          </a:bodyPr>
          <a:lstStyle/>
          <a:p>
            <a:pPr algn="ctr"/>
            <a:r>
              <a:rPr lang="en-US" sz="4000" dirty="0"/>
              <a:t>Validating ML Data</a:t>
            </a:r>
          </a:p>
        </p:txBody>
      </p:sp>
      <p:sp>
        <p:nvSpPr>
          <p:cNvPr id="3" name="Content Placeholder 2">
            <a:extLst>
              <a:ext uri="{FF2B5EF4-FFF2-40B4-BE49-F238E27FC236}">
                <a16:creationId xmlns:a16="http://schemas.microsoft.com/office/drawing/2014/main" id="{8360DEC3-5D34-4D95-BA62-1A272F4024E6}"/>
              </a:ext>
              <a:ext uri="{C183D7F6-B498-43B3-948B-1728B52AA6E4}">
                <adec:decorative xmlns:adec="http://schemas.microsoft.com/office/drawing/2017/decorative" val="1"/>
              </a:ext>
            </a:extLst>
          </p:cNvPr>
          <p:cNvSpPr>
            <a:spLocks noGrp="1"/>
          </p:cNvSpPr>
          <p:nvPr>
            <p:ph idx="1"/>
          </p:nvPr>
        </p:nvSpPr>
        <p:spPr/>
        <p:txBody>
          <a:bodyPr>
            <a:normAutofit/>
          </a:bodyPr>
          <a:lstStyle/>
          <a:p>
            <a:pPr>
              <a:buFont typeface="Wingdings" panose="05000000000000000000" pitchFamily="2" charset="2"/>
              <a:buChar char="q"/>
            </a:pPr>
            <a:r>
              <a:rPr lang="en-US" sz="2400" dirty="0">
                <a:effectLst/>
              </a:rPr>
              <a:t>CSI validation resources </a:t>
            </a:r>
          </a:p>
          <a:p>
            <a:pPr lvl="1">
              <a:buFont typeface="Wingdings" panose="05000000000000000000" pitchFamily="2" charset="2"/>
              <a:buChar char="q"/>
            </a:pPr>
            <a:r>
              <a:rPr lang="en-US" dirty="0"/>
              <a:t>Record Checker Tool</a:t>
            </a:r>
          </a:p>
          <a:p>
            <a:pPr lvl="1">
              <a:buFont typeface="Wingdings" panose="05000000000000000000" pitchFamily="2" charset="2"/>
              <a:buChar char="q"/>
            </a:pPr>
            <a:r>
              <a:rPr lang="en-US" dirty="0">
                <a:effectLst/>
              </a:rPr>
              <a:t>Data Validations Checklist</a:t>
            </a:r>
          </a:p>
          <a:p>
            <a:pPr>
              <a:buFont typeface="Wingdings" panose="05000000000000000000" pitchFamily="2" charset="2"/>
              <a:buChar char="q"/>
            </a:pPr>
            <a:r>
              <a:rPr lang="en-US" sz="2400" dirty="0"/>
              <a:t>R</a:t>
            </a:r>
            <a:r>
              <a:rPr lang="en-US" sz="2400" dirty="0">
                <a:effectLst/>
              </a:rPr>
              <a:t>unning ad hoc reports or SD files</a:t>
            </a:r>
          </a:p>
          <a:p>
            <a:pPr>
              <a:buFont typeface="Wingdings" panose="05000000000000000000" pitchFamily="2" charset="2"/>
              <a:buChar char="q"/>
            </a:pPr>
            <a:r>
              <a:rPr lang="en-US" sz="2400" dirty="0"/>
              <a:t>P</a:t>
            </a:r>
            <a:r>
              <a:rPr lang="en-US" sz="2400" dirty="0">
                <a:effectLst/>
              </a:rPr>
              <a:t>artnering with the ML Coordinator to double check the list of students served and compare to the data in your schools SIS.</a:t>
            </a:r>
          </a:p>
          <a:p>
            <a:pPr>
              <a:buFont typeface="Wingdings" panose="05000000000000000000" pitchFamily="2" charset="2"/>
              <a:buChar char="q"/>
            </a:pPr>
            <a:r>
              <a:rPr lang="en-US" sz="2400" dirty="0"/>
              <a:t>C</a:t>
            </a:r>
            <a:r>
              <a:rPr lang="en-US" sz="2400" dirty="0">
                <a:effectLst/>
              </a:rPr>
              <a:t>arefully review OC and EOY </a:t>
            </a:r>
            <a:r>
              <a:rPr lang="en-US" sz="2400" dirty="0"/>
              <a:t>S</a:t>
            </a:r>
            <a:r>
              <a:rPr lang="en-US" sz="2400" dirty="0">
                <a:effectLst/>
              </a:rPr>
              <a:t>ummary </a:t>
            </a:r>
            <a:r>
              <a:rPr lang="en-US" sz="2400" dirty="0"/>
              <a:t>R</a:t>
            </a:r>
            <a:r>
              <a:rPr lang="en-US" sz="2400" dirty="0">
                <a:effectLst/>
              </a:rPr>
              <a:t>eport</a:t>
            </a:r>
          </a:p>
          <a:p>
            <a:pPr>
              <a:buFont typeface="Wingdings" panose="05000000000000000000" pitchFamily="2" charset="2"/>
              <a:buChar char="q"/>
            </a:pPr>
            <a:endParaRPr lang="en-US" sz="2400" dirty="0"/>
          </a:p>
        </p:txBody>
      </p:sp>
      <p:sp>
        <p:nvSpPr>
          <p:cNvPr id="4" name="TextBox 3">
            <a:extLst>
              <a:ext uri="{FF2B5EF4-FFF2-40B4-BE49-F238E27FC236}">
                <a16:creationId xmlns:a16="http://schemas.microsoft.com/office/drawing/2014/main" id="{46F99AEB-55C2-4C71-AEBF-29A78DC03E92}"/>
              </a:ext>
              <a:ext uri="{C183D7F6-B498-43B3-948B-1728B52AA6E4}">
                <adec:decorative xmlns:adec="http://schemas.microsoft.com/office/drawing/2017/decorative" val="1"/>
              </a:ext>
            </a:extLst>
          </p:cNvPr>
          <p:cNvSpPr txBox="1"/>
          <p:nvPr/>
        </p:nvSpPr>
        <p:spPr>
          <a:xfrm>
            <a:off x="8629650" y="6457950"/>
            <a:ext cx="447675" cy="369332"/>
          </a:xfrm>
          <a:prstGeom prst="rect">
            <a:avLst/>
          </a:prstGeom>
          <a:noFill/>
        </p:spPr>
        <p:txBody>
          <a:bodyPr wrap="square" rtlCol="0">
            <a:spAutoFit/>
          </a:bodyPr>
          <a:lstStyle/>
          <a:p>
            <a:r>
              <a:rPr lang="en-US" dirty="0"/>
              <a:t>16</a:t>
            </a:r>
          </a:p>
        </p:txBody>
      </p:sp>
      <p:sp>
        <p:nvSpPr>
          <p:cNvPr id="5" name="TextBox 4">
            <a:extLst>
              <a:ext uri="{FF2B5EF4-FFF2-40B4-BE49-F238E27FC236}">
                <a16:creationId xmlns:a16="http://schemas.microsoft.com/office/drawing/2014/main" id="{B920B73F-8772-2D65-0EBC-761BF6D0DD8E}"/>
              </a:ext>
              <a:ext uri="{C183D7F6-B498-43B3-948B-1728B52AA6E4}">
                <adec:decorative xmlns:adec="http://schemas.microsoft.com/office/drawing/2017/decorative" val="1"/>
              </a:ext>
            </a:extLst>
          </p:cNvPr>
          <p:cNvSpPr txBox="1"/>
          <p:nvPr/>
        </p:nvSpPr>
        <p:spPr>
          <a:xfrm>
            <a:off x="869217" y="6059269"/>
            <a:ext cx="7165183" cy="646331"/>
          </a:xfrm>
          <a:prstGeom prst="rect">
            <a:avLst/>
          </a:prstGeom>
          <a:noFill/>
        </p:spPr>
        <p:txBody>
          <a:bodyPr wrap="square">
            <a:spAutoFit/>
          </a:bodyPr>
          <a:lstStyle/>
          <a:p>
            <a:pPr algn="ctr"/>
            <a:r>
              <a:rPr lang="en-US" dirty="0">
                <a:hlinkClick r:id="rId5"/>
              </a:rPr>
              <a:t>https://resources.csi.state.co.us/data-submissions/october-count/</a:t>
            </a:r>
            <a:r>
              <a:rPr lang="en-US" dirty="0"/>
              <a:t> OR</a:t>
            </a:r>
          </a:p>
          <a:p>
            <a:pPr algn="ctr"/>
            <a:r>
              <a:rPr lang="en-US" dirty="0">
                <a:hlinkClick r:id="rId6"/>
              </a:rPr>
              <a:t>https://resources.csi.state.co.us/data-submissions/eoy/</a:t>
            </a:r>
            <a:endParaRPr lang="en-US" dirty="0"/>
          </a:p>
        </p:txBody>
      </p:sp>
      <p:pic>
        <p:nvPicPr>
          <p:cNvPr id="8" name="Audio 7">
            <a:hlinkClick r:id="" action="ppaction://media"/>
            <a:extLst>
              <a:ext uri="{FF2B5EF4-FFF2-40B4-BE49-F238E27FC236}">
                <a16:creationId xmlns:a16="http://schemas.microsoft.com/office/drawing/2014/main" id="{9236451D-0EEB-C202-4FF4-1A1EF04A57D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53815586"/>
      </p:ext>
    </p:extLst>
  </p:cSld>
  <p:clrMapOvr>
    <a:masterClrMapping/>
  </p:clrMapOvr>
  <mc:AlternateContent xmlns:mc="http://schemas.openxmlformats.org/markup-compatibility/2006">
    <mc:Choice xmlns:p14="http://schemas.microsoft.com/office/powerpoint/2010/main" Requires="p14">
      <p:transition spd="slow" p14:dur="2000" advTm="79604"/>
    </mc:Choice>
    <mc:Fallback>
      <p:transition spd="slow" advTm="79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F9B40-5697-4278-A39E-4DBFA1C48C16}"/>
              </a:ext>
            </a:extLst>
          </p:cNvPr>
          <p:cNvSpPr>
            <a:spLocks noGrp="1"/>
          </p:cNvSpPr>
          <p:nvPr>
            <p:ph type="title"/>
          </p:nvPr>
        </p:nvSpPr>
        <p:spPr>
          <a:xfrm>
            <a:off x="628650" y="365127"/>
            <a:ext cx="7886700" cy="1082674"/>
          </a:xfrm>
        </p:spPr>
        <p:txBody>
          <a:bodyPr>
            <a:normAutofit/>
          </a:bodyPr>
          <a:lstStyle/>
          <a:p>
            <a:pPr algn="ctr"/>
            <a:r>
              <a:rPr lang="en-US" sz="4000" dirty="0"/>
              <a:t>ML Count Funding</a:t>
            </a:r>
            <a:endParaRPr lang="en-US" sz="4000" dirty="0">
              <a:solidFill>
                <a:schemeClr val="accent3"/>
              </a:solidFill>
            </a:endParaRPr>
          </a:p>
        </p:txBody>
      </p:sp>
      <p:sp>
        <p:nvSpPr>
          <p:cNvPr id="5" name="Rectangle 4">
            <a:extLst>
              <a:ext uri="{FF2B5EF4-FFF2-40B4-BE49-F238E27FC236}">
                <a16:creationId xmlns:a16="http://schemas.microsoft.com/office/drawing/2014/main" id="{2A0B08B0-579F-86BE-577C-9711AA4F1D10}"/>
              </a:ext>
            </a:extLst>
          </p:cNvPr>
          <p:cNvSpPr/>
          <p:nvPr/>
        </p:nvSpPr>
        <p:spPr>
          <a:xfrm>
            <a:off x="433137" y="1315454"/>
            <a:ext cx="8355263" cy="4524315"/>
          </a:xfrm>
          <a:prstGeom prst="rect">
            <a:avLst/>
          </a:prstGeom>
        </p:spPr>
        <p:txBody>
          <a:bodyPr wrap="square">
            <a:spAutoFit/>
          </a:bodyPr>
          <a:lstStyle/>
          <a:p>
            <a:r>
              <a:rPr lang="en-US" sz="3600" dirty="0">
                <a:solidFill>
                  <a:schemeClr val="accent1">
                    <a:lumMod val="75000"/>
                  </a:schemeClr>
                </a:solidFill>
              </a:rPr>
              <a:t>CDE ELL Audit Resource Guide</a:t>
            </a:r>
            <a:endParaRPr lang="en-US" sz="3600" dirty="0">
              <a:solidFill>
                <a:schemeClr val="accent1">
                  <a:lumMod val="75000"/>
                </a:schemeClr>
              </a:solidFill>
              <a:hlinkClick r:id="rId5"/>
            </a:endParaRPr>
          </a:p>
          <a:p>
            <a:pPr marL="571500" indent="-571500">
              <a:buFont typeface="Arial" panose="020B0604020202020204" pitchFamily="34" charset="0"/>
              <a:buChar char="•"/>
            </a:pPr>
            <a:r>
              <a:rPr lang="en-US" sz="2800" dirty="0">
                <a:solidFill>
                  <a:schemeClr val="accent1">
                    <a:lumMod val="75000"/>
                  </a:schemeClr>
                </a:solidFill>
                <a:hlinkClick r:id="rId5"/>
              </a:rPr>
              <a:t>http://www.cde.state.co.us/cdefinance/2324_ell_audit_resource_guide</a:t>
            </a:r>
            <a:endParaRPr lang="en-US" sz="2800" dirty="0">
              <a:solidFill>
                <a:schemeClr val="accent1">
                  <a:lumMod val="75000"/>
                </a:schemeClr>
              </a:solidFill>
            </a:endParaRPr>
          </a:p>
          <a:p>
            <a:pPr marL="457200" indent="-457200" algn="l">
              <a:buFont typeface="Arial" panose="020B0604020202020204" pitchFamily="34" charset="0"/>
              <a:buChar char="•"/>
            </a:pPr>
            <a:r>
              <a:rPr lang="en-US" sz="2800" b="0" i="0" u="none" strike="noStrike" baseline="0" dirty="0">
                <a:latin typeface="CIDFont+F3"/>
              </a:rPr>
              <a:t>Separate October Count funding stream for NEP and LEP students meeting certain criteria</a:t>
            </a:r>
          </a:p>
          <a:p>
            <a:pPr marL="457200" indent="-457200" algn="l">
              <a:buFont typeface="Arial" panose="020B0604020202020204" pitchFamily="34" charset="0"/>
              <a:buChar char="•"/>
            </a:pPr>
            <a:r>
              <a:rPr lang="en-US" altLang="en-US" sz="2800" dirty="0">
                <a:latin typeface="CIDFont+F3"/>
              </a:rPr>
              <a:t>Schools must submit documentation to CSI at the time of any state ELL Count audits where sample students are selected </a:t>
            </a:r>
          </a:p>
          <a:p>
            <a:pPr marL="457200" indent="-457200" algn="l">
              <a:buFont typeface="Arial" panose="020B0604020202020204" pitchFamily="34" charset="0"/>
              <a:buChar char="•"/>
            </a:pPr>
            <a:r>
              <a:rPr lang="en-US" altLang="en-US" sz="2800" dirty="0">
                <a:latin typeface="CIDFont+F3"/>
              </a:rPr>
              <a:t>Ensure that all ML data is reported accurately in the October Count!</a:t>
            </a:r>
          </a:p>
        </p:txBody>
      </p:sp>
      <p:pic>
        <p:nvPicPr>
          <p:cNvPr id="10" name="Audio 9">
            <a:hlinkClick r:id="" action="ppaction://media"/>
            <a:extLst>
              <a:ext uri="{FF2B5EF4-FFF2-40B4-BE49-F238E27FC236}">
                <a16:creationId xmlns:a16="http://schemas.microsoft.com/office/drawing/2014/main" id="{C7054823-D376-FC69-E3B0-0DFC124A496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5875415" y="4091460"/>
            <a:ext cx="2057400" cy="2057400"/>
          </a:xfrm>
          <a:prstGeom prst="ellipse">
            <a:avLst/>
          </a:prstGeom>
        </p:spPr>
      </p:pic>
      <p:sp>
        <p:nvSpPr>
          <p:cNvPr id="43" name="Slide Number Placeholder 36">
            <a:extLst>
              <a:ext uri="{FF2B5EF4-FFF2-40B4-BE49-F238E27FC236}">
                <a16:creationId xmlns:a16="http://schemas.microsoft.com/office/drawing/2014/main" id="{8C1DBDEF-2F97-2E61-E8BB-624A43F84143}"/>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16</a:t>
            </a:fld>
            <a:endParaRPr lang="en-US" dirty="0"/>
          </a:p>
        </p:txBody>
      </p:sp>
    </p:spTree>
    <p:extLst>
      <p:ext uri="{BB962C8B-B14F-4D97-AF65-F5344CB8AC3E}">
        <p14:creationId xmlns:p14="http://schemas.microsoft.com/office/powerpoint/2010/main" val="1973112311"/>
      </p:ext>
    </p:extLst>
  </p:cSld>
  <p:clrMapOvr>
    <a:masterClrMapping/>
  </p:clrMapOvr>
  <mc:AlternateContent xmlns:mc="http://schemas.openxmlformats.org/markup-compatibility/2006">
    <mc:Choice xmlns:p14="http://schemas.microsoft.com/office/powerpoint/2010/main" Requires="p14">
      <p:transition p14:dur="0" advTm="64783"/>
    </mc:Choice>
    <mc:Fallback>
      <p:transition advTm="64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104E-C9CE-4C8F-BC7A-4EACCEDC1367}"/>
              </a:ext>
            </a:extLst>
          </p:cNvPr>
          <p:cNvSpPr>
            <a:spLocks noGrp="1"/>
          </p:cNvSpPr>
          <p:nvPr>
            <p:ph type="title"/>
          </p:nvPr>
        </p:nvSpPr>
        <p:spPr>
          <a:xfrm>
            <a:off x="763525" y="550875"/>
            <a:ext cx="7821675" cy="1143000"/>
          </a:xfrm>
        </p:spPr>
        <p:txBody>
          <a:bodyPr>
            <a:noAutofit/>
          </a:bodyPr>
          <a:lstStyle/>
          <a:p>
            <a:r>
              <a:rPr lang="en-US" sz="4000" dirty="0">
                <a:latin typeface="+mn-lt"/>
              </a:rPr>
              <a:t>Thank you for viewing this training!</a:t>
            </a:r>
          </a:p>
        </p:txBody>
      </p:sp>
      <p:sp>
        <p:nvSpPr>
          <p:cNvPr id="4" name="Text Placeholder 3">
            <a:extLst>
              <a:ext uri="{FF2B5EF4-FFF2-40B4-BE49-F238E27FC236}">
                <a16:creationId xmlns:a16="http://schemas.microsoft.com/office/drawing/2014/main" id="{22D52FD9-F75C-37E7-8083-8CABDEF85DFC}"/>
              </a:ext>
            </a:extLst>
          </p:cNvPr>
          <p:cNvSpPr>
            <a:spLocks noGrp="1"/>
          </p:cNvSpPr>
          <p:nvPr>
            <p:ph type="body" idx="2"/>
          </p:nvPr>
        </p:nvSpPr>
        <p:spPr>
          <a:xfrm>
            <a:off x="638176" y="2109375"/>
            <a:ext cx="7696200" cy="3310350"/>
          </a:xfrm>
        </p:spPr>
        <p:txBody>
          <a:bodyPr>
            <a:normAutofit/>
          </a:bodyPr>
          <a:lstStyle/>
          <a:p>
            <a:pPr marL="64294" indent="0" algn="ctr">
              <a:buNone/>
            </a:pPr>
            <a:r>
              <a:rPr lang="en-US" sz="2800" dirty="0">
                <a:solidFill>
                  <a:schemeClr val="tx1"/>
                </a:solidFill>
              </a:rPr>
              <a:t>For questions on </a:t>
            </a:r>
            <a:r>
              <a:rPr lang="en-US" sz="2800" b="1" dirty="0">
                <a:solidFill>
                  <a:schemeClr val="tx1"/>
                </a:solidFill>
              </a:rPr>
              <a:t>ML identification, programming and evaluation, </a:t>
            </a:r>
            <a:r>
              <a:rPr lang="en-US" sz="2800" dirty="0">
                <a:solidFill>
                  <a:schemeClr val="tx1"/>
                </a:solidFill>
              </a:rPr>
              <a:t>contact Rachel Franks: </a:t>
            </a:r>
          </a:p>
          <a:p>
            <a:pPr marL="64294" indent="0" algn="ctr">
              <a:buNone/>
            </a:pPr>
            <a:r>
              <a:rPr lang="en-US" sz="2800" dirty="0">
                <a:solidFill>
                  <a:srgbClr val="0070C0"/>
                </a:solidFill>
                <a:hlinkClick r:id="rId5">
                  <a:extLst>
                    <a:ext uri="{A12FA001-AC4F-418D-AE19-62706E023703}">
                      <ahyp:hlinkClr xmlns:ahyp="http://schemas.microsoft.com/office/drawing/2018/hyperlinkcolor" val="tx"/>
                    </a:ext>
                  </a:extLst>
                </a:hlinkClick>
              </a:rPr>
              <a:t>RachelFranks@csi.state.co.us</a:t>
            </a:r>
            <a:br>
              <a:rPr lang="en-US" sz="2800" dirty="0">
                <a:solidFill>
                  <a:schemeClr val="tx1"/>
                </a:solidFill>
              </a:rPr>
            </a:br>
            <a:br>
              <a:rPr lang="en-US" sz="2800" dirty="0">
                <a:solidFill>
                  <a:schemeClr val="tx1"/>
                </a:solidFill>
              </a:rPr>
            </a:br>
            <a:r>
              <a:rPr lang="en-US" sz="2800" dirty="0">
                <a:solidFill>
                  <a:schemeClr val="tx1"/>
                </a:solidFill>
              </a:rPr>
              <a:t>For questions on </a:t>
            </a:r>
            <a:r>
              <a:rPr lang="en-US" sz="2800" b="1" dirty="0">
                <a:solidFill>
                  <a:schemeClr val="tx1"/>
                </a:solidFill>
              </a:rPr>
              <a:t>data entry and coding</a:t>
            </a:r>
            <a:r>
              <a:rPr lang="en-US" sz="2800" dirty="0">
                <a:solidFill>
                  <a:schemeClr val="tx1"/>
                </a:solidFill>
              </a:rPr>
              <a:t>, please reach out to the CSI Data Submissions Team: </a:t>
            </a:r>
            <a:br>
              <a:rPr lang="en-US" sz="2800" dirty="0">
                <a:solidFill>
                  <a:schemeClr val="tx1"/>
                </a:solidFill>
              </a:rPr>
            </a:br>
            <a:r>
              <a:rPr lang="en-US" sz="2800" dirty="0">
                <a:solidFill>
                  <a:schemeClr val="tx1"/>
                </a:solidFill>
                <a:hlinkClick r:id="rId6"/>
              </a:rPr>
              <a:t>submissions_CSI@csi.state.co.us </a:t>
            </a:r>
            <a:endParaRPr lang="en-US" sz="2800" dirty="0">
              <a:solidFill>
                <a:schemeClr val="tx1"/>
              </a:solidFill>
            </a:endParaRPr>
          </a:p>
        </p:txBody>
      </p:sp>
      <p:pic>
        <p:nvPicPr>
          <p:cNvPr id="10" name="Audio 9">
            <a:hlinkClick r:id="" action="ppaction://media"/>
            <a:extLst>
              <a:ext uri="{FF2B5EF4-FFF2-40B4-BE49-F238E27FC236}">
                <a16:creationId xmlns:a16="http://schemas.microsoft.com/office/drawing/2014/main" id="{A8C1171E-49F8-68B8-DA3C-552CB5A525C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6276976" y="4249725"/>
            <a:ext cx="2057400" cy="2057400"/>
          </a:xfrm>
          <a:prstGeom prst="ellipse">
            <a:avLst/>
          </a:prstGeom>
        </p:spPr>
      </p:pic>
      <p:sp>
        <p:nvSpPr>
          <p:cNvPr id="24" name="Slide Number Placeholder 23">
            <a:extLst>
              <a:ext uri="{FF2B5EF4-FFF2-40B4-BE49-F238E27FC236}">
                <a16:creationId xmlns:a16="http://schemas.microsoft.com/office/drawing/2014/main" id="{6DDFFA8C-9532-1781-3447-61801C4883A9}"/>
              </a:ext>
            </a:extLst>
          </p:cNvPr>
          <p:cNvSpPr>
            <a:spLocks noGrp="1"/>
          </p:cNvSpPr>
          <p:nvPr>
            <p:ph type="sldNum" idx="12"/>
          </p:nvPr>
        </p:nvSpPr>
        <p:spPr/>
        <p:txBody>
          <a:bodyPr/>
          <a:lstStyle/>
          <a:p>
            <a:fld id="{8D38B3C1-EED7-4E88-8F72-013EE3A58C4A}" type="slidenum">
              <a:rPr lang="en-US" smtClean="0"/>
              <a:t>17</a:t>
            </a:fld>
            <a:endParaRPr lang="en-US"/>
          </a:p>
        </p:txBody>
      </p:sp>
    </p:spTree>
    <p:extLst>
      <p:ext uri="{BB962C8B-B14F-4D97-AF65-F5344CB8AC3E}">
        <p14:creationId xmlns:p14="http://schemas.microsoft.com/office/powerpoint/2010/main" val="2612623256"/>
      </p:ext>
    </p:extLst>
  </p:cSld>
  <p:clrMapOvr>
    <a:masterClrMapping/>
  </p:clrMapOvr>
  <mc:AlternateContent xmlns:mc="http://schemas.openxmlformats.org/markup-compatibility/2006">
    <mc:Choice xmlns:p14="http://schemas.microsoft.com/office/powerpoint/2010/main" Requires="p14">
      <p:transition spd="slow" p14:dur="2000" advTm="21523"/>
    </mc:Choice>
    <mc:Fallback>
      <p:transition spd="slow" advTm="21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BC35-1BC8-42A0-92B6-FD738E15099B}"/>
              </a:ext>
            </a:extLst>
          </p:cNvPr>
          <p:cNvSpPr>
            <a:spLocks noGrp="1"/>
          </p:cNvSpPr>
          <p:nvPr>
            <p:ph type="title"/>
          </p:nvPr>
        </p:nvSpPr>
        <p:spPr/>
        <p:txBody>
          <a:bodyPr/>
          <a:lstStyle/>
          <a:p>
            <a:r>
              <a:rPr lang="en-US" dirty="0"/>
              <a:t>Who are Multilingual Learners (MLs)?</a:t>
            </a:r>
          </a:p>
        </p:txBody>
      </p:sp>
      <p:sp>
        <p:nvSpPr>
          <p:cNvPr id="3" name="Content Placeholder 2">
            <a:extLst>
              <a:ext uri="{FF2B5EF4-FFF2-40B4-BE49-F238E27FC236}">
                <a16:creationId xmlns:a16="http://schemas.microsoft.com/office/drawing/2014/main" id="{C0617435-9650-4049-8EBA-E48D078785F3}"/>
              </a:ext>
            </a:extLst>
          </p:cNvPr>
          <p:cNvSpPr>
            <a:spLocks noGrp="1"/>
          </p:cNvSpPr>
          <p:nvPr>
            <p:ph idx="1"/>
          </p:nvPr>
        </p:nvSpPr>
        <p:spPr/>
        <p:txBody>
          <a:bodyPr>
            <a:normAutofit fontScale="92500"/>
          </a:bodyPr>
          <a:lstStyle/>
          <a:p>
            <a:r>
              <a:rPr lang="en-US" sz="2400" dirty="0"/>
              <a:t>Also known as English Learners (ELs) or English Language Learners (ELLs)</a:t>
            </a:r>
          </a:p>
          <a:p>
            <a:r>
              <a:rPr lang="en-US" sz="2400" dirty="0"/>
              <a:t>Refers to students who are: </a:t>
            </a:r>
          </a:p>
          <a:p>
            <a:pPr lvl="1"/>
            <a:r>
              <a:rPr lang="en-US" sz="2200" dirty="0"/>
              <a:t>linguistically diverse,</a:t>
            </a:r>
          </a:p>
          <a:p>
            <a:pPr lvl="1"/>
            <a:r>
              <a:rPr lang="en-US" sz="2200" dirty="0"/>
              <a:t>identified using the state-approved English language proficiency assessment </a:t>
            </a:r>
          </a:p>
          <a:p>
            <a:pPr lvl="1"/>
            <a:r>
              <a:rPr lang="en-US" sz="2200" dirty="0"/>
              <a:t>identified as having a level of English Language Proficiency that requires language support to achieve standards in grade-level content in English</a:t>
            </a:r>
            <a:r>
              <a:rPr lang="en-US" dirty="0"/>
              <a:t>. </a:t>
            </a:r>
          </a:p>
          <a:p>
            <a:r>
              <a:rPr lang="en-US" sz="2400" dirty="0"/>
              <a:t>CSI schools receive funding based on the counts of MLs - the two main funding streams are ELPA and the ELL Funding Factor (ELL funding factor discussed here: </a:t>
            </a:r>
            <a:r>
              <a:rPr lang="en-US" sz="2400" dirty="0">
                <a:hlinkClick r:id="rId5"/>
              </a:rPr>
              <a:t>https://www.cde.state.co.us/cdefinance/auditunit_ell_count</a:t>
            </a:r>
            <a:r>
              <a:rPr lang="en-US" sz="2400" dirty="0"/>
              <a:t>)</a:t>
            </a:r>
            <a:endParaRPr lang="en-US" dirty="0"/>
          </a:p>
        </p:txBody>
      </p:sp>
      <p:pic>
        <p:nvPicPr>
          <p:cNvPr id="40" name="Audio 39">
            <a:hlinkClick r:id="" action="ppaction://media"/>
            <a:extLst>
              <a:ext uri="{FF2B5EF4-FFF2-40B4-BE49-F238E27FC236}">
                <a16:creationId xmlns:a16="http://schemas.microsoft.com/office/drawing/2014/main" id="{88D58244-BE31-19A3-0263-51D4365EDDF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5920571" y="4119563"/>
            <a:ext cx="2057400" cy="2057400"/>
          </a:xfrm>
          <a:prstGeom prst="ellipse">
            <a:avLst/>
          </a:prstGeom>
        </p:spPr>
      </p:pic>
      <p:sp>
        <p:nvSpPr>
          <p:cNvPr id="42" name="Slide Number Placeholder 36">
            <a:extLst>
              <a:ext uri="{FF2B5EF4-FFF2-40B4-BE49-F238E27FC236}">
                <a16:creationId xmlns:a16="http://schemas.microsoft.com/office/drawing/2014/main" id="{F4DF4C2A-F545-B16A-14E3-DC6AA14B701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2</a:t>
            </a:fld>
            <a:endParaRPr lang="en-US" dirty="0"/>
          </a:p>
        </p:txBody>
      </p:sp>
    </p:spTree>
    <p:extLst>
      <p:ext uri="{BB962C8B-B14F-4D97-AF65-F5344CB8AC3E}">
        <p14:creationId xmlns:p14="http://schemas.microsoft.com/office/powerpoint/2010/main" val="2987832081"/>
      </p:ext>
    </p:extLst>
  </p:cSld>
  <p:clrMapOvr>
    <a:masterClrMapping/>
  </p:clrMapOvr>
  <mc:AlternateContent xmlns:mc="http://schemas.openxmlformats.org/markup-compatibility/2006">
    <mc:Choice xmlns:p14="http://schemas.microsoft.com/office/powerpoint/2010/main" Requires="p14">
      <p:transition spd="slow" p14:dur="2000" advTm="50133"/>
    </mc:Choice>
    <mc:Fallback>
      <p:transition spd="slow" advTm="50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FED24E6-6980-49D9-8AF3-58E8E7CCDB75}"/>
              </a:ext>
              <a:ext uri="{C183D7F6-B498-43B3-948B-1728B52AA6E4}">
                <adec:decorative xmlns:adec="http://schemas.microsoft.com/office/drawing/2017/decorative" val="1"/>
              </a:ext>
            </a:extLst>
          </p:cNvPr>
          <p:cNvSpPr>
            <a:spLocks noGrp="1"/>
          </p:cNvSpPr>
          <p:nvPr>
            <p:ph type="title"/>
          </p:nvPr>
        </p:nvSpPr>
        <p:spPr>
          <a:xfrm>
            <a:off x="342639" y="185586"/>
            <a:ext cx="7447261" cy="843663"/>
          </a:xfrm>
        </p:spPr>
        <p:txBody>
          <a:bodyPr>
            <a:noAutofit/>
          </a:bodyPr>
          <a:lstStyle/>
          <a:p>
            <a:pPr algn="ctr"/>
            <a:r>
              <a:rPr lang="en-US" dirty="0">
                <a:latin typeface="Arial" panose="020B0604020202020204" pitchFamily="34" charset="0"/>
                <a:cs typeface="Arial" panose="020B0604020202020204" pitchFamily="34" charset="0"/>
              </a:rPr>
              <a:t>ML Programming Resources</a:t>
            </a:r>
          </a:p>
        </p:txBody>
      </p:sp>
      <p:sp>
        <p:nvSpPr>
          <p:cNvPr id="26" name="TextBox 25">
            <a:extLst>
              <a:ext uri="{FF2B5EF4-FFF2-40B4-BE49-F238E27FC236}">
                <a16:creationId xmlns:a16="http://schemas.microsoft.com/office/drawing/2014/main" id="{DDF995CE-812F-4F06-A13C-7A07E960FF1E}"/>
              </a:ext>
              <a:ext uri="{C183D7F6-B498-43B3-948B-1728B52AA6E4}">
                <adec:decorative xmlns:adec="http://schemas.microsoft.com/office/drawing/2017/decorative" val="1"/>
              </a:ext>
            </a:extLst>
          </p:cNvPr>
          <p:cNvSpPr txBox="1"/>
          <p:nvPr/>
        </p:nvSpPr>
        <p:spPr>
          <a:xfrm>
            <a:off x="1413164" y="6203795"/>
            <a:ext cx="6026727" cy="369332"/>
          </a:xfrm>
          <a:prstGeom prst="rect">
            <a:avLst/>
          </a:prstGeom>
          <a:noFill/>
        </p:spPr>
        <p:txBody>
          <a:bodyPr wrap="square">
            <a:spAutoFit/>
          </a:bodyPr>
          <a:lstStyle/>
          <a:p>
            <a:pPr algn="ctr"/>
            <a:r>
              <a:rPr lang="en-US" dirty="0">
                <a:hlinkClick r:id="rId5"/>
              </a:rPr>
              <a:t>https://resources.csi.state.co.us/multilingual-learners/</a:t>
            </a:r>
            <a:endParaRPr lang="en-US" dirty="0"/>
          </a:p>
        </p:txBody>
      </p:sp>
      <p:pic>
        <p:nvPicPr>
          <p:cNvPr id="2" name="Picture 1">
            <a:extLst>
              <a:ext uri="{FF2B5EF4-FFF2-40B4-BE49-F238E27FC236}">
                <a16:creationId xmlns:a16="http://schemas.microsoft.com/office/drawing/2014/main" id="{31453086-4235-CEBD-9ACF-22DCE900FB5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72729" y="1172598"/>
            <a:ext cx="5390564" cy="3445097"/>
          </a:xfrm>
          <a:prstGeom prst="rect">
            <a:avLst/>
          </a:prstGeom>
          <a:ln w="12700">
            <a:solidFill>
              <a:schemeClr val="tx1"/>
            </a:solidFill>
          </a:ln>
        </p:spPr>
      </p:pic>
      <p:pic>
        <p:nvPicPr>
          <p:cNvPr id="10" name="Picture 9">
            <a:extLst>
              <a:ext uri="{FF2B5EF4-FFF2-40B4-BE49-F238E27FC236}">
                <a16:creationId xmlns:a16="http://schemas.microsoft.com/office/drawing/2014/main" id="{5151920D-FB73-35B3-DFD9-7DB9A0761D3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839708" y="2577817"/>
            <a:ext cx="3640867" cy="3453836"/>
          </a:xfrm>
          <a:prstGeom prst="rect">
            <a:avLst/>
          </a:prstGeom>
          <a:ln w="12700">
            <a:solidFill>
              <a:schemeClr val="tx1"/>
            </a:solidFill>
          </a:ln>
        </p:spPr>
      </p:pic>
      <p:pic>
        <p:nvPicPr>
          <p:cNvPr id="27" name="Audio 26">
            <a:hlinkClick r:id="" action="ppaction://media"/>
            <a:extLst>
              <a:ext uri="{FF2B5EF4-FFF2-40B4-BE49-F238E27FC236}">
                <a16:creationId xmlns:a16="http://schemas.microsoft.com/office/drawing/2014/main" id="{F664CD5C-DF88-5437-3B39-68A0C6D82A0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5830259" y="4448084"/>
            <a:ext cx="2057400" cy="2057400"/>
          </a:xfrm>
          <a:prstGeom prst="ellipse">
            <a:avLst/>
          </a:prstGeom>
        </p:spPr>
      </p:pic>
      <p:sp>
        <p:nvSpPr>
          <p:cNvPr id="39" name="Slide Number Placeholder 36">
            <a:extLst>
              <a:ext uri="{FF2B5EF4-FFF2-40B4-BE49-F238E27FC236}">
                <a16:creationId xmlns:a16="http://schemas.microsoft.com/office/drawing/2014/main" id="{865033A5-8109-6669-4B48-9C3E23602653}"/>
              </a:ext>
            </a:extLst>
          </p:cNvPr>
          <p:cNvSpPr>
            <a:spLocks noGrp="1"/>
          </p:cNvSpPr>
          <p:nvPr>
            <p:ph type="sldNum" idx="12"/>
          </p:nvPr>
        </p:nvSpPr>
        <p:spPr>
          <a:xfrm>
            <a:off x="8480575" y="6364177"/>
            <a:ext cx="548700" cy="417900"/>
          </a:xfrm>
        </p:spPr>
        <p:txBody>
          <a:bodyPr/>
          <a:lstStyle/>
          <a:p>
            <a:fld id="{8D38B3C1-EED7-4E88-8F72-013EE3A58C4A}" type="slidenum">
              <a:rPr lang="en-US" smtClean="0"/>
              <a:t>3</a:t>
            </a:fld>
            <a:endParaRPr lang="en-US" dirty="0"/>
          </a:p>
        </p:txBody>
      </p:sp>
    </p:spTree>
    <p:extLst>
      <p:ext uri="{BB962C8B-B14F-4D97-AF65-F5344CB8AC3E}">
        <p14:creationId xmlns:p14="http://schemas.microsoft.com/office/powerpoint/2010/main" val="3717746051"/>
      </p:ext>
    </p:extLst>
  </p:cSld>
  <p:clrMapOvr>
    <a:masterClrMapping/>
  </p:clrMapOvr>
  <mc:AlternateContent xmlns:mc="http://schemas.openxmlformats.org/markup-compatibility/2006">
    <mc:Choice xmlns:p14="http://schemas.microsoft.com/office/powerpoint/2010/main" Requires="p14">
      <p:transition spd="slow" p14:dur="2000" advTm="67539"/>
    </mc:Choice>
    <mc:Fallback>
      <p:transition spd="slow" advTm="67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FED24E6-6980-49D9-8AF3-58E8E7CCDB75}"/>
              </a:ext>
              <a:ext uri="{C183D7F6-B498-43B3-948B-1728B52AA6E4}">
                <adec:decorative xmlns:adec="http://schemas.microsoft.com/office/drawing/2017/decorative" val="1"/>
              </a:ext>
            </a:extLst>
          </p:cNvPr>
          <p:cNvSpPr>
            <a:spLocks noGrp="1"/>
          </p:cNvSpPr>
          <p:nvPr>
            <p:ph type="title"/>
          </p:nvPr>
        </p:nvSpPr>
        <p:spPr>
          <a:xfrm>
            <a:off x="1354100" y="1140455"/>
            <a:ext cx="6435800" cy="480248"/>
          </a:xfrm>
        </p:spPr>
        <p:txBody>
          <a:bodyPr>
            <a:noAutofit/>
          </a:bodyPr>
          <a:lstStyle/>
          <a:p>
            <a:pPr algn="ctr"/>
            <a:r>
              <a:rPr lang="en-US" dirty="0">
                <a:latin typeface="Arial" panose="020B0604020202020204" pitchFamily="34" charset="0"/>
                <a:cs typeface="Arial" panose="020B0604020202020204" pitchFamily="34" charset="0"/>
              </a:rPr>
              <a:t>Data Submissions ML Resources</a:t>
            </a:r>
          </a:p>
        </p:txBody>
      </p:sp>
      <p:sp>
        <p:nvSpPr>
          <p:cNvPr id="27" name="TextBox 26">
            <a:extLst>
              <a:ext uri="{FF2B5EF4-FFF2-40B4-BE49-F238E27FC236}">
                <a16:creationId xmlns:a16="http://schemas.microsoft.com/office/drawing/2014/main" id="{17099A99-B2E7-4A7A-B2AC-0C2545C69243}"/>
              </a:ext>
              <a:ext uri="{C183D7F6-B498-43B3-948B-1728B52AA6E4}">
                <adec:decorative xmlns:adec="http://schemas.microsoft.com/office/drawing/2017/decorative" val="1"/>
              </a:ext>
            </a:extLst>
          </p:cNvPr>
          <p:cNvSpPr txBox="1"/>
          <p:nvPr/>
        </p:nvSpPr>
        <p:spPr>
          <a:xfrm>
            <a:off x="857342" y="6041011"/>
            <a:ext cx="7165183" cy="646331"/>
          </a:xfrm>
          <a:prstGeom prst="rect">
            <a:avLst/>
          </a:prstGeom>
          <a:noFill/>
        </p:spPr>
        <p:txBody>
          <a:bodyPr wrap="square">
            <a:spAutoFit/>
          </a:bodyPr>
          <a:lstStyle/>
          <a:p>
            <a:pPr algn="ctr"/>
            <a:r>
              <a:rPr lang="en-US" dirty="0">
                <a:hlinkClick r:id="rId5"/>
              </a:rPr>
              <a:t>https://resources.csi.state.co.us/data-submissions/october-count/</a:t>
            </a:r>
            <a:r>
              <a:rPr lang="en-US" dirty="0"/>
              <a:t> OR</a:t>
            </a:r>
          </a:p>
          <a:p>
            <a:pPr algn="ctr"/>
            <a:r>
              <a:rPr lang="en-US" dirty="0">
                <a:hlinkClick r:id="rId6"/>
              </a:rPr>
              <a:t>https://resources.csi.state.co.us/data-submissions/eoy/</a:t>
            </a:r>
            <a:endParaRPr lang="en-US" dirty="0"/>
          </a:p>
        </p:txBody>
      </p:sp>
      <p:pic>
        <p:nvPicPr>
          <p:cNvPr id="3" name="Picture 2">
            <a:extLst>
              <a:ext uri="{FF2B5EF4-FFF2-40B4-BE49-F238E27FC236}">
                <a16:creationId xmlns:a16="http://schemas.microsoft.com/office/drawing/2014/main" id="{64888157-69F4-FEB7-933F-F0235846AAAD}"/>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152" r="152"/>
          <a:stretch/>
        </p:blipFill>
        <p:spPr>
          <a:xfrm>
            <a:off x="595566" y="1593234"/>
            <a:ext cx="5097797" cy="3671532"/>
          </a:xfrm>
          <a:prstGeom prst="rect">
            <a:avLst/>
          </a:prstGeom>
          <a:ln w="12700">
            <a:solidFill>
              <a:schemeClr val="tx1"/>
            </a:solidFill>
          </a:ln>
        </p:spPr>
      </p:pic>
      <p:pic>
        <p:nvPicPr>
          <p:cNvPr id="9" name="Picture 8">
            <a:extLst>
              <a:ext uri="{FF2B5EF4-FFF2-40B4-BE49-F238E27FC236}">
                <a16:creationId xmlns:a16="http://schemas.microsoft.com/office/drawing/2014/main" id="{A3702188-0426-7ED9-9D95-8528323536DC}"/>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21930" y="4385388"/>
            <a:ext cx="3631777" cy="1590078"/>
          </a:xfrm>
          <a:prstGeom prst="rect">
            <a:avLst/>
          </a:prstGeom>
          <a:ln w="12700">
            <a:solidFill>
              <a:schemeClr val="tx1"/>
            </a:solidFill>
          </a:ln>
        </p:spPr>
      </p:pic>
      <p:pic>
        <p:nvPicPr>
          <p:cNvPr id="6" name="Audio 5">
            <a:hlinkClick r:id="" action="ppaction://media"/>
            <a:extLst>
              <a:ext uri="{FF2B5EF4-FFF2-40B4-BE49-F238E27FC236}">
                <a16:creationId xmlns:a16="http://schemas.microsoft.com/office/drawing/2014/main" id="{E129E370-656D-8F43-B39B-5452BCA7A33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6988258" y="4225814"/>
            <a:ext cx="2057400" cy="2057400"/>
          </a:xfrm>
          <a:prstGeom prst="ellipse">
            <a:avLst/>
          </a:prstGeom>
        </p:spPr>
      </p:pic>
      <p:sp>
        <p:nvSpPr>
          <p:cNvPr id="26" name="Slide Number Placeholder 25">
            <a:extLst>
              <a:ext uri="{FF2B5EF4-FFF2-40B4-BE49-F238E27FC236}">
                <a16:creationId xmlns:a16="http://schemas.microsoft.com/office/drawing/2014/main" id="{A5DD05EA-04BA-8515-7F59-56BA160EF28A}"/>
              </a:ext>
            </a:extLst>
          </p:cNvPr>
          <p:cNvSpPr>
            <a:spLocks noGrp="1"/>
          </p:cNvSpPr>
          <p:nvPr>
            <p:ph type="sldNum" idx="12"/>
          </p:nvPr>
        </p:nvSpPr>
        <p:spPr/>
        <p:txBody>
          <a:bodyPr/>
          <a:lstStyle/>
          <a:p>
            <a:fld id="{8D38B3C1-EED7-4E88-8F72-013EE3A58C4A}" type="slidenum">
              <a:rPr lang="en-US" smtClean="0"/>
              <a:t>4</a:t>
            </a:fld>
            <a:endParaRPr lang="en-US"/>
          </a:p>
        </p:txBody>
      </p:sp>
    </p:spTree>
    <p:extLst>
      <p:ext uri="{BB962C8B-B14F-4D97-AF65-F5344CB8AC3E}">
        <p14:creationId xmlns:p14="http://schemas.microsoft.com/office/powerpoint/2010/main" val="1318901648"/>
      </p:ext>
    </p:extLst>
  </p:cSld>
  <p:clrMapOvr>
    <a:masterClrMapping/>
  </p:clrMapOvr>
  <mc:AlternateContent xmlns:mc="http://schemas.openxmlformats.org/markup-compatibility/2006">
    <mc:Choice xmlns:p14="http://schemas.microsoft.com/office/powerpoint/2010/main" Requires="p14">
      <p:transition spd="slow" p14:dur="2000" advTm="38248"/>
    </mc:Choice>
    <mc:Fallback>
      <p:transition spd="slow" advTm="38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F9B40-5697-4278-A39E-4DBFA1C48C16}"/>
              </a:ext>
              <a:ext uri="{C183D7F6-B498-43B3-948B-1728B52AA6E4}">
                <adec:decorative xmlns:adec="http://schemas.microsoft.com/office/drawing/2017/decorative" val="1"/>
              </a:ext>
            </a:extLst>
          </p:cNvPr>
          <p:cNvSpPr>
            <a:spLocks noGrp="1"/>
          </p:cNvSpPr>
          <p:nvPr>
            <p:ph type="title"/>
          </p:nvPr>
        </p:nvSpPr>
        <p:spPr/>
        <p:txBody>
          <a:bodyPr>
            <a:normAutofit/>
          </a:bodyPr>
          <a:lstStyle/>
          <a:p>
            <a:pPr algn="ctr"/>
            <a:r>
              <a:rPr lang="en-US" sz="4000" dirty="0"/>
              <a:t>Language Fields in State Reporting </a:t>
            </a:r>
          </a:p>
        </p:txBody>
      </p:sp>
      <p:sp>
        <p:nvSpPr>
          <p:cNvPr id="4" name="Content Placeholder 3">
            <a:extLst>
              <a:ext uri="{FF2B5EF4-FFF2-40B4-BE49-F238E27FC236}">
                <a16:creationId xmlns:a16="http://schemas.microsoft.com/office/drawing/2014/main" id="{0FE97296-6D2D-4966-A455-4226C2BD172F}"/>
              </a:ext>
              <a:ext uri="{C183D7F6-B498-43B3-948B-1728B52AA6E4}">
                <adec:decorative xmlns:adec="http://schemas.microsoft.com/office/drawing/2017/decorative" val="1"/>
              </a:ext>
            </a:extLst>
          </p:cNvPr>
          <p:cNvSpPr>
            <a:spLocks noGrp="1"/>
          </p:cNvSpPr>
          <p:nvPr>
            <p:ph idx="1"/>
          </p:nvPr>
        </p:nvSpPr>
        <p:spPr/>
        <p:txBody>
          <a:bodyPr/>
          <a:lstStyle/>
          <a:p>
            <a:pPr marL="0" indent="0">
              <a:buNone/>
            </a:pPr>
            <a:r>
              <a:rPr lang="en-US" dirty="0"/>
              <a:t>Located in the Student Demographic (SD) File</a:t>
            </a:r>
          </a:p>
          <a:p>
            <a:pPr marL="514350" indent="-514350">
              <a:buAutoNum type="arabicPeriod"/>
            </a:pPr>
            <a:r>
              <a:rPr lang="en-US" dirty="0"/>
              <a:t>Language Background</a:t>
            </a:r>
          </a:p>
          <a:p>
            <a:pPr marL="514350" indent="-514350">
              <a:buAutoNum type="arabicPeriod"/>
            </a:pPr>
            <a:r>
              <a:rPr lang="en-US" dirty="0"/>
              <a:t>Language Proficiency</a:t>
            </a:r>
          </a:p>
          <a:p>
            <a:pPr marL="514350" indent="-514350">
              <a:buAutoNum type="arabicPeriod"/>
            </a:pPr>
            <a:r>
              <a:rPr lang="en-US" dirty="0"/>
              <a:t>Language Instruction Program (LIP)</a:t>
            </a:r>
          </a:p>
        </p:txBody>
      </p:sp>
      <p:pic>
        <p:nvPicPr>
          <p:cNvPr id="7" name="Audio 6">
            <a:hlinkClick r:id="" action="ppaction://media"/>
            <a:extLst>
              <a:ext uri="{FF2B5EF4-FFF2-40B4-BE49-F238E27FC236}">
                <a16:creationId xmlns:a16="http://schemas.microsoft.com/office/drawing/2014/main" id="{6BD26E33-9B3A-4AA2-1D2D-DB61E4AEC0A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5785104" y="3905504"/>
            <a:ext cx="2057400" cy="2057400"/>
          </a:xfrm>
          <a:prstGeom prst="ellipse">
            <a:avLst/>
          </a:prstGeom>
        </p:spPr>
      </p:pic>
      <p:sp>
        <p:nvSpPr>
          <p:cNvPr id="16" name="Slide Number Placeholder 36">
            <a:extLst>
              <a:ext uri="{FF2B5EF4-FFF2-40B4-BE49-F238E27FC236}">
                <a16:creationId xmlns:a16="http://schemas.microsoft.com/office/drawing/2014/main" id="{82F8A65C-9568-2E4B-6F29-F7D513D7358B}"/>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5</a:t>
            </a:fld>
            <a:endParaRPr lang="en-US" dirty="0"/>
          </a:p>
        </p:txBody>
      </p:sp>
      <p:sp>
        <p:nvSpPr>
          <p:cNvPr id="3" name="TextBox 2">
            <a:extLst>
              <a:ext uri="{FF2B5EF4-FFF2-40B4-BE49-F238E27FC236}">
                <a16:creationId xmlns:a16="http://schemas.microsoft.com/office/drawing/2014/main" id="{1B68D630-9F2B-B7B1-32A9-6E1FBC44946E}"/>
              </a:ext>
              <a:ext uri="{C183D7F6-B498-43B3-948B-1728B52AA6E4}">
                <adec:decorative xmlns:adec="http://schemas.microsoft.com/office/drawing/2017/decorative" val="1"/>
              </a:ext>
            </a:extLst>
          </p:cNvPr>
          <p:cNvSpPr txBox="1"/>
          <p:nvPr/>
        </p:nvSpPr>
        <p:spPr>
          <a:xfrm>
            <a:off x="989408" y="5683828"/>
            <a:ext cx="7165183" cy="1200329"/>
          </a:xfrm>
          <a:prstGeom prst="rect">
            <a:avLst/>
          </a:prstGeom>
          <a:noFill/>
        </p:spPr>
        <p:txBody>
          <a:bodyPr wrap="square">
            <a:spAutoFit/>
          </a:bodyPr>
          <a:lstStyle/>
          <a:p>
            <a:pPr algn="ctr"/>
            <a:r>
              <a:rPr lang="en-US" dirty="0">
                <a:hlinkClick r:id="rId6"/>
              </a:rPr>
              <a:t>https://resources.csi.state.co.us/data-submissions/october-count/</a:t>
            </a:r>
            <a:r>
              <a:rPr lang="en-US" dirty="0"/>
              <a:t> OR</a:t>
            </a:r>
          </a:p>
          <a:p>
            <a:pPr algn="ctr"/>
            <a:r>
              <a:rPr lang="en-US" dirty="0">
                <a:hlinkClick r:id="rId7"/>
              </a:rPr>
              <a:t>https://resources.csi.state.co.us/data-submissions/eoy/</a:t>
            </a:r>
            <a:endParaRPr lang="en-US" dirty="0"/>
          </a:p>
          <a:p>
            <a:pPr algn="ctr"/>
            <a:r>
              <a:rPr lang="en-US" sz="1800" dirty="0">
                <a:latin typeface="Arial" panose="020B0604020202020204" pitchFamily="34" charset="0"/>
                <a:cs typeface="Arial" panose="020B0604020202020204" pitchFamily="34" charset="0"/>
              </a:rPr>
              <a:t>- File Layouts/Student Demographic File Layout</a:t>
            </a:r>
          </a:p>
          <a:p>
            <a:pPr algn="ctr"/>
            <a:endParaRPr lang="en-US" dirty="0"/>
          </a:p>
        </p:txBody>
      </p:sp>
    </p:spTree>
    <p:extLst>
      <p:ext uri="{BB962C8B-B14F-4D97-AF65-F5344CB8AC3E}">
        <p14:creationId xmlns:p14="http://schemas.microsoft.com/office/powerpoint/2010/main" val="2605820769"/>
      </p:ext>
    </p:extLst>
  </p:cSld>
  <p:clrMapOvr>
    <a:masterClrMapping/>
  </p:clrMapOvr>
  <mc:AlternateContent xmlns:mc="http://schemas.openxmlformats.org/markup-compatibility/2006">
    <mc:Choice xmlns:p14="http://schemas.microsoft.com/office/powerpoint/2010/main" Requires="p14">
      <p:transition p14:dur="0" advTm="24652"/>
    </mc:Choice>
    <mc:Fallback>
      <p:transition advTm="24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386E3-E7D3-4C77-B9F5-3E5FD70081AF}"/>
              </a:ext>
              <a:ext uri="{C183D7F6-B498-43B3-948B-1728B52AA6E4}">
                <adec:decorative xmlns:adec="http://schemas.microsoft.com/office/drawing/2017/decorative" val="1"/>
              </a:ext>
            </a:extLst>
          </p:cNvPr>
          <p:cNvSpPr>
            <a:spLocks noGrp="1"/>
          </p:cNvSpPr>
          <p:nvPr>
            <p:ph type="title"/>
          </p:nvPr>
        </p:nvSpPr>
        <p:spPr/>
        <p:txBody>
          <a:bodyPr/>
          <a:lstStyle/>
          <a:p>
            <a:r>
              <a:rPr lang="en-US" dirty="0"/>
              <a:t>1. Language Background</a:t>
            </a:r>
          </a:p>
        </p:txBody>
      </p:sp>
      <p:pic>
        <p:nvPicPr>
          <p:cNvPr id="5" name="Picture 4">
            <a:extLst>
              <a:ext uri="{FF2B5EF4-FFF2-40B4-BE49-F238E27FC236}">
                <a16:creationId xmlns:a16="http://schemas.microsoft.com/office/drawing/2014/main" id="{C5073113-1CD7-4DFD-99C0-F5C9BFB8BE9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4325" y="1825625"/>
            <a:ext cx="8515350" cy="777657"/>
          </a:xfrm>
          <a:prstGeom prst="rect">
            <a:avLst/>
          </a:prstGeom>
        </p:spPr>
      </p:pic>
      <p:pic>
        <p:nvPicPr>
          <p:cNvPr id="7" name="Picture 6">
            <a:extLst>
              <a:ext uri="{FF2B5EF4-FFF2-40B4-BE49-F238E27FC236}">
                <a16:creationId xmlns:a16="http://schemas.microsoft.com/office/drawing/2014/main" id="{B8006AF3-E80B-7012-AD3B-47FC5A5EFF9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8637" y="2836955"/>
            <a:ext cx="6590476" cy="3228571"/>
          </a:xfrm>
          <a:prstGeom prst="rect">
            <a:avLst/>
          </a:prstGeom>
          <a:ln w="12700">
            <a:solidFill>
              <a:schemeClr val="tx1"/>
            </a:solidFill>
          </a:ln>
        </p:spPr>
      </p:pic>
      <p:sp>
        <p:nvSpPr>
          <p:cNvPr id="9" name="Slide Number Placeholder 36">
            <a:extLst>
              <a:ext uri="{FF2B5EF4-FFF2-40B4-BE49-F238E27FC236}">
                <a16:creationId xmlns:a16="http://schemas.microsoft.com/office/drawing/2014/main" id="{0C557E0B-CA5B-4EBA-C694-F32D4535B12A}"/>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6</a:t>
            </a:fld>
            <a:endParaRPr lang="en-US" dirty="0"/>
          </a:p>
        </p:txBody>
      </p:sp>
      <p:pic>
        <p:nvPicPr>
          <p:cNvPr id="8" name="Audio 7">
            <a:hlinkClick r:id="" action="ppaction://media"/>
            <a:extLst>
              <a:ext uri="{FF2B5EF4-FFF2-40B4-BE49-F238E27FC236}">
                <a16:creationId xmlns:a16="http://schemas.microsoft.com/office/drawing/2014/main" id="{9CD8D6E5-6B62-63C6-8677-78BD0FC29DA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326000538"/>
      </p:ext>
    </p:extLst>
  </p:cSld>
  <p:clrMapOvr>
    <a:masterClrMapping/>
  </p:clrMapOvr>
  <mc:AlternateContent xmlns:mc="http://schemas.openxmlformats.org/markup-compatibility/2006">
    <mc:Choice xmlns:p14="http://schemas.microsoft.com/office/powerpoint/2010/main" Requires="p14">
      <p:transition spd="slow" p14:dur="2000" advTm="44089"/>
    </mc:Choice>
    <mc:Fallback>
      <p:transition spd="slow" advTm="44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EF7D4-D1A5-41E6-A3D4-002701317145}"/>
              </a:ext>
            </a:extLst>
          </p:cNvPr>
          <p:cNvSpPr>
            <a:spLocks noGrp="1"/>
          </p:cNvSpPr>
          <p:nvPr>
            <p:ph type="title"/>
          </p:nvPr>
        </p:nvSpPr>
        <p:spPr/>
        <p:txBody>
          <a:bodyPr/>
          <a:lstStyle/>
          <a:p>
            <a:r>
              <a:rPr lang="en-US" dirty="0"/>
              <a:t>2. Language Proficiency</a:t>
            </a:r>
          </a:p>
        </p:txBody>
      </p:sp>
      <p:pic>
        <p:nvPicPr>
          <p:cNvPr id="5" name="Picture 4" descr="Screenshot of Language Proficiency Coding from the SD file layout">
            <a:extLst>
              <a:ext uri="{FF2B5EF4-FFF2-40B4-BE49-F238E27FC236}">
                <a16:creationId xmlns:a16="http://schemas.microsoft.com/office/drawing/2014/main" id="{9F42EEEA-D7C9-46B4-B258-FE3114D44A51}"/>
              </a:ext>
            </a:extLst>
          </p:cNvPr>
          <p:cNvPicPr>
            <a:picLocks noChangeAspect="1"/>
          </p:cNvPicPr>
          <p:nvPr/>
        </p:nvPicPr>
        <p:blipFill>
          <a:blip r:embed="rId5"/>
          <a:stretch>
            <a:fillRect/>
          </a:stretch>
        </p:blipFill>
        <p:spPr>
          <a:xfrm>
            <a:off x="476794" y="1690689"/>
            <a:ext cx="8190411" cy="4628748"/>
          </a:xfrm>
          <a:prstGeom prst="rect">
            <a:avLst/>
          </a:prstGeom>
        </p:spPr>
      </p:pic>
      <p:sp>
        <p:nvSpPr>
          <p:cNvPr id="6" name="Slide Number Placeholder 36">
            <a:extLst>
              <a:ext uri="{FF2B5EF4-FFF2-40B4-BE49-F238E27FC236}">
                <a16:creationId xmlns:a16="http://schemas.microsoft.com/office/drawing/2014/main" id="{52D0A7EE-EBCE-A449-0690-658EFEF47EF8}"/>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7</a:t>
            </a:fld>
            <a:endParaRPr lang="en-US" dirty="0"/>
          </a:p>
        </p:txBody>
      </p:sp>
      <p:pic>
        <p:nvPicPr>
          <p:cNvPr id="30" name="Audio 29">
            <a:hlinkClick r:id="" action="ppaction://media"/>
            <a:extLst>
              <a:ext uri="{FF2B5EF4-FFF2-40B4-BE49-F238E27FC236}">
                <a16:creationId xmlns:a16="http://schemas.microsoft.com/office/drawing/2014/main" id="{1DE2D312-DF71-D276-19E2-C34C9BF66FB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51040235"/>
      </p:ext>
    </p:extLst>
  </p:cSld>
  <p:clrMapOvr>
    <a:masterClrMapping/>
  </p:clrMapOvr>
  <mc:AlternateContent xmlns:mc="http://schemas.openxmlformats.org/markup-compatibility/2006">
    <mc:Choice xmlns:p14="http://schemas.microsoft.com/office/powerpoint/2010/main" Requires="p14">
      <p:transition spd="slow" p14:dur="2000" advTm="64969"/>
    </mc:Choice>
    <mc:Fallback>
      <p:transition spd="slow" advTm="64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06029-4B2E-403C-B810-747C66BA4B52}"/>
              </a:ext>
              <a:ext uri="{C183D7F6-B498-43B3-948B-1728B52AA6E4}">
                <adec:decorative xmlns:adec="http://schemas.microsoft.com/office/drawing/2017/decorative" val="1"/>
              </a:ext>
            </a:extLst>
          </p:cNvPr>
          <p:cNvSpPr>
            <a:spLocks noGrp="1"/>
          </p:cNvSpPr>
          <p:nvPr>
            <p:ph type="title"/>
          </p:nvPr>
        </p:nvSpPr>
        <p:spPr/>
        <p:txBody>
          <a:bodyPr/>
          <a:lstStyle/>
          <a:p>
            <a:r>
              <a:rPr lang="en-US" dirty="0"/>
              <a:t>3. Language Instruction Program</a:t>
            </a:r>
          </a:p>
        </p:txBody>
      </p:sp>
      <p:pic>
        <p:nvPicPr>
          <p:cNvPr id="10" name="Picture 9">
            <a:extLst>
              <a:ext uri="{FF2B5EF4-FFF2-40B4-BE49-F238E27FC236}">
                <a16:creationId xmlns:a16="http://schemas.microsoft.com/office/drawing/2014/main" id="{2BA88D7D-1FE5-2633-54FC-7F1C2AE4B82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87020" y="1651349"/>
            <a:ext cx="7728330" cy="2113731"/>
          </a:xfrm>
          <a:prstGeom prst="rect">
            <a:avLst/>
          </a:prstGeom>
        </p:spPr>
      </p:pic>
      <p:pic>
        <p:nvPicPr>
          <p:cNvPr id="6" name="Picture 5">
            <a:extLst>
              <a:ext uri="{FF2B5EF4-FFF2-40B4-BE49-F238E27FC236}">
                <a16:creationId xmlns:a16="http://schemas.microsoft.com/office/drawing/2014/main" id="{86F7D7F8-DC5B-23E2-C9BB-B3DBA4A2305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42665" y="3678317"/>
            <a:ext cx="4500204" cy="2380952"/>
          </a:xfrm>
          <a:prstGeom prst="rect">
            <a:avLst/>
          </a:prstGeom>
          <a:ln w="12700">
            <a:solidFill>
              <a:schemeClr val="tx1"/>
            </a:solidFill>
          </a:ln>
        </p:spPr>
      </p:pic>
      <p:sp>
        <p:nvSpPr>
          <p:cNvPr id="11" name="Slide Number Placeholder 36">
            <a:extLst>
              <a:ext uri="{FF2B5EF4-FFF2-40B4-BE49-F238E27FC236}">
                <a16:creationId xmlns:a16="http://schemas.microsoft.com/office/drawing/2014/main" id="{0A2778B0-BCDC-C0A1-945B-75883AB577CD}"/>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8</a:t>
            </a:fld>
            <a:endParaRPr lang="en-US" dirty="0"/>
          </a:p>
        </p:txBody>
      </p:sp>
      <p:sp>
        <p:nvSpPr>
          <p:cNvPr id="5" name="TextBox 4">
            <a:extLst>
              <a:ext uri="{FF2B5EF4-FFF2-40B4-BE49-F238E27FC236}">
                <a16:creationId xmlns:a16="http://schemas.microsoft.com/office/drawing/2014/main" id="{FDAE83A6-17E3-B2A3-D4EA-E9F9B8B8AB2E}"/>
              </a:ext>
              <a:ext uri="{C183D7F6-B498-43B3-948B-1728B52AA6E4}">
                <adec:decorative xmlns:adec="http://schemas.microsoft.com/office/drawing/2017/decorative" val="1"/>
              </a:ext>
            </a:extLst>
          </p:cNvPr>
          <p:cNvSpPr txBox="1"/>
          <p:nvPr/>
        </p:nvSpPr>
        <p:spPr>
          <a:xfrm>
            <a:off x="869217" y="6059269"/>
            <a:ext cx="7165183" cy="646331"/>
          </a:xfrm>
          <a:prstGeom prst="rect">
            <a:avLst/>
          </a:prstGeom>
          <a:noFill/>
        </p:spPr>
        <p:txBody>
          <a:bodyPr wrap="square">
            <a:spAutoFit/>
          </a:bodyPr>
          <a:lstStyle/>
          <a:p>
            <a:pPr algn="ctr"/>
            <a:r>
              <a:rPr lang="en-US" dirty="0">
                <a:hlinkClick r:id="rId7"/>
              </a:rPr>
              <a:t>https://resources.csi.state.co.us/data-submissions/october-count/</a:t>
            </a:r>
            <a:r>
              <a:rPr lang="en-US" dirty="0"/>
              <a:t> OR</a:t>
            </a:r>
          </a:p>
          <a:p>
            <a:pPr algn="ctr"/>
            <a:r>
              <a:rPr lang="en-US" dirty="0">
                <a:hlinkClick r:id="rId8"/>
              </a:rPr>
              <a:t>https://resources.csi.state.co.us/data-submissions/eoy/</a:t>
            </a:r>
            <a:endParaRPr lang="en-US" dirty="0"/>
          </a:p>
        </p:txBody>
      </p:sp>
      <p:pic>
        <p:nvPicPr>
          <p:cNvPr id="21" name="Audio 20">
            <a:hlinkClick r:id="" action="ppaction://media"/>
            <a:extLst>
              <a:ext uri="{FF2B5EF4-FFF2-40B4-BE49-F238E27FC236}">
                <a16:creationId xmlns:a16="http://schemas.microsoft.com/office/drawing/2014/main" id="{FE771C2F-BC26-3539-F873-3C685AF683D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40225812"/>
      </p:ext>
    </p:extLst>
  </p:cSld>
  <p:clrMapOvr>
    <a:masterClrMapping/>
  </p:clrMapOvr>
  <mc:AlternateContent xmlns:mc="http://schemas.openxmlformats.org/markup-compatibility/2006">
    <mc:Choice xmlns:p14="http://schemas.microsoft.com/office/powerpoint/2010/main" Requires="p14">
      <p:transition spd="slow" p14:dur="2000" advTm="58641"/>
    </mc:Choice>
    <mc:Fallback>
      <p:transition spd="slow" advTm="58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73" y="936893"/>
            <a:ext cx="7365027" cy="480248"/>
          </a:xfrm>
        </p:spPr>
        <p:txBody>
          <a:bodyPr>
            <a:noAutofit/>
          </a:bodyPr>
          <a:lstStyle/>
          <a:p>
            <a:r>
              <a:rPr lang="en-US" dirty="0">
                <a:latin typeface="Arial" panose="020B0604020202020204" pitchFamily="34" charset="0"/>
                <a:cs typeface="Arial" panose="020B0604020202020204" pitchFamily="34" charset="0"/>
              </a:rPr>
              <a:t>Common Errors – Logical Sequence</a:t>
            </a:r>
          </a:p>
        </p:txBody>
      </p:sp>
      <p:sp>
        <p:nvSpPr>
          <p:cNvPr id="3" name="TextBox 2">
            <a:extLst>
              <a:ext uri="{FF2B5EF4-FFF2-40B4-BE49-F238E27FC236}">
                <a16:creationId xmlns:a16="http://schemas.microsoft.com/office/drawing/2014/main" id="{87CA9FD6-CDA5-4584-95E3-A39E7B7C8216}"/>
              </a:ext>
            </a:extLst>
          </p:cNvPr>
          <p:cNvSpPr txBox="1"/>
          <p:nvPr/>
        </p:nvSpPr>
        <p:spPr>
          <a:xfrm>
            <a:off x="1159163" y="1423605"/>
            <a:ext cx="6825673" cy="369332"/>
          </a:xfrm>
          <a:prstGeom prst="rect">
            <a:avLst/>
          </a:prstGeom>
          <a:noFill/>
        </p:spPr>
        <p:txBody>
          <a:bodyPr wrap="square" rtlCol="0">
            <a:spAutoFit/>
          </a:bodyPr>
          <a:lstStyle/>
          <a:p>
            <a:pPr algn="ctr"/>
            <a:r>
              <a:rPr lang="en-US" b="1" dirty="0"/>
              <a:t>Error: The student does not follow the </a:t>
            </a:r>
            <a:r>
              <a:rPr lang="en-US" b="1" u="sng" dirty="0"/>
              <a:t>logical sequence </a:t>
            </a:r>
            <a:r>
              <a:rPr lang="en-US" b="1" dirty="0"/>
              <a:t>for ML. </a:t>
            </a:r>
          </a:p>
        </p:txBody>
      </p:sp>
      <p:sp>
        <p:nvSpPr>
          <p:cNvPr id="8" name="TextBox 7">
            <a:extLst>
              <a:ext uri="{FF2B5EF4-FFF2-40B4-BE49-F238E27FC236}">
                <a16:creationId xmlns:a16="http://schemas.microsoft.com/office/drawing/2014/main" id="{B41E6612-C55F-4D03-A470-C7DB13416654}"/>
              </a:ext>
            </a:extLst>
          </p:cNvPr>
          <p:cNvSpPr txBox="1"/>
          <p:nvPr/>
        </p:nvSpPr>
        <p:spPr>
          <a:xfrm>
            <a:off x="341654" y="1870373"/>
            <a:ext cx="4060939" cy="954107"/>
          </a:xfrm>
          <a:prstGeom prst="rect">
            <a:avLst/>
          </a:prstGeom>
          <a:noFill/>
        </p:spPr>
        <p:txBody>
          <a:bodyPr wrap="square" rtlCol="0">
            <a:spAutoFit/>
          </a:bodyPr>
          <a:lstStyle/>
          <a:p>
            <a:pPr algn="ctr"/>
            <a:r>
              <a:rPr lang="en-US" sz="2800" b="1" dirty="0"/>
              <a:t>Sequential Order</a:t>
            </a:r>
          </a:p>
          <a:p>
            <a:pPr algn="ctr"/>
            <a:r>
              <a:rPr lang="en-US" sz="2800" dirty="0"/>
              <a:t>on SD File Layout</a:t>
            </a:r>
          </a:p>
        </p:txBody>
      </p:sp>
      <p:sp>
        <p:nvSpPr>
          <p:cNvPr id="10" name="TextBox 9">
            <a:extLst>
              <a:ext uri="{FF2B5EF4-FFF2-40B4-BE49-F238E27FC236}">
                <a16:creationId xmlns:a16="http://schemas.microsoft.com/office/drawing/2014/main" id="{5BEA19AE-021C-4593-86C2-F1367969C863}"/>
              </a:ext>
            </a:extLst>
          </p:cNvPr>
          <p:cNvSpPr txBox="1"/>
          <p:nvPr/>
        </p:nvSpPr>
        <p:spPr>
          <a:xfrm>
            <a:off x="4660787" y="1870372"/>
            <a:ext cx="4060938" cy="954107"/>
          </a:xfrm>
          <a:prstGeom prst="rect">
            <a:avLst/>
          </a:prstGeom>
          <a:noFill/>
        </p:spPr>
        <p:txBody>
          <a:bodyPr wrap="square" rtlCol="0">
            <a:spAutoFit/>
          </a:bodyPr>
          <a:lstStyle/>
          <a:p>
            <a:pPr algn="ctr"/>
            <a:r>
              <a:rPr lang="en-US" sz="2800" b="1" dirty="0"/>
              <a:t>Logical Sequence </a:t>
            </a:r>
          </a:p>
          <a:p>
            <a:pPr algn="ctr"/>
            <a:r>
              <a:rPr lang="en-US" sz="2800" dirty="0"/>
              <a:t>for ML Progression</a:t>
            </a:r>
          </a:p>
        </p:txBody>
      </p:sp>
      <p:graphicFrame>
        <p:nvGraphicFramePr>
          <p:cNvPr id="12" name="Table 12" descr="EL Coding in sequential order on SD file layout">
            <a:extLst>
              <a:ext uri="{FF2B5EF4-FFF2-40B4-BE49-F238E27FC236}">
                <a16:creationId xmlns:a16="http://schemas.microsoft.com/office/drawing/2014/main" id="{88B956A0-E097-49B0-B1E3-288C1EBEB836}"/>
              </a:ext>
            </a:extLst>
          </p:cNvPr>
          <p:cNvGraphicFramePr>
            <a:graphicFrameLocks noGrp="1"/>
          </p:cNvGraphicFramePr>
          <p:nvPr>
            <p:extLst>
              <p:ext uri="{D42A27DB-BD31-4B8C-83A1-F6EECF244321}">
                <p14:modId xmlns:p14="http://schemas.microsoft.com/office/powerpoint/2010/main" val="1924218330"/>
              </p:ext>
            </p:extLst>
          </p:nvPr>
        </p:nvGraphicFramePr>
        <p:xfrm>
          <a:off x="358198" y="2824480"/>
          <a:ext cx="4060939" cy="3683000"/>
        </p:xfrm>
        <a:graphic>
          <a:graphicData uri="http://schemas.openxmlformats.org/drawingml/2006/table">
            <a:tbl>
              <a:tblPr firstRow="1" bandRow="1">
                <a:tableStyleId>{BC89EF96-8CEA-46FF-86C4-4CE0E7609802}</a:tableStyleId>
              </a:tblPr>
              <a:tblGrid>
                <a:gridCol w="4060939">
                  <a:extLst>
                    <a:ext uri="{9D8B030D-6E8A-4147-A177-3AD203B41FA5}">
                      <a16:colId xmlns:a16="http://schemas.microsoft.com/office/drawing/2014/main" val="1657200697"/>
                    </a:ext>
                  </a:extLst>
                </a:gridCol>
              </a:tblGrid>
              <a:tr h="370840">
                <a:tc>
                  <a:txBody>
                    <a:bodyPr/>
                    <a:lstStyle/>
                    <a:p>
                      <a:r>
                        <a:rPr lang="en-US" sz="1600" b="0" dirty="0"/>
                        <a:t>0 – 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6623082"/>
                  </a:ext>
                </a:extLst>
              </a:tr>
              <a:tr h="370840">
                <a:tc>
                  <a:txBody>
                    <a:bodyPr/>
                    <a:lstStyle/>
                    <a:p>
                      <a:r>
                        <a:rPr lang="en-US" sz="1600" dirty="0"/>
                        <a:t>1 – NEP: Non-English Proficient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5380209"/>
                  </a:ext>
                </a:extLst>
              </a:tr>
              <a:tr h="370840">
                <a:tc>
                  <a:txBody>
                    <a:bodyPr/>
                    <a:lstStyle/>
                    <a:p>
                      <a:r>
                        <a:rPr lang="en-US" sz="1600" dirty="0"/>
                        <a:t>2 – LEP: Limited English Proficient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8669495"/>
                  </a:ext>
                </a:extLst>
              </a:tr>
              <a:tr h="370840">
                <a:tc>
                  <a:txBody>
                    <a:bodyPr/>
                    <a:lstStyle/>
                    <a:p>
                      <a:r>
                        <a:rPr lang="en-US" sz="1600" dirty="0"/>
                        <a:t>4 – PHLOTE: Primary Home Language Other than English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9148354"/>
                  </a:ext>
                </a:extLst>
              </a:tr>
              <a:tr h="370840">
                <a:tc>
                  <a:txBody>
                    <a:bodyPr/>
                    <a:lstStyle/>
                    <a:p>
                      <a:r>
                        <a:rPr lang="en-US" sz="1600" dirty="0"/>
                        <a:t>5 – FELL: Former Multilingual Language Learner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7859644"/>
                  </a:ext>
                </a:extLst>
              </a:tr>
              <a:tr h="370840">
                <a:tc>
                  <a:txBody>
                    <a:bodyPr/>
                    <a:lstStyle/>
                    <a:p>
                      <a:r>
                        <a:rPr lang="en-US" sz="1600" dirty="0"/>
                        <a:t>6 – FEP: Full English Proficient, Monitor Year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2563886"/>
                  </a:ext>
                </a:extLst>
              </a:tr>
              <a:tr h="370840">
                <a:tc>
                  <a:txBody>
                    <a:bodyPr/>
                    <a:lstStyle/>
                    <a:p>
                      <a:r>
                        <a:rPr lang="en-US" sz="1600" dirty="0"/>
                        <a:t>7 – FEP: Full English Proficient, Monitor Year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138192"/>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8 – FEP: Full English Proficient, Exited Year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8790985"/>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9 – FEP: Full English Proficient, Exited Year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2942646"/>
                  </a:ext>
                </a:extLst>
              </a:tr>
            </a:tbl>
          </a:graphicData>
        </a:graphic>
      </p:graphicFrame>
      <p:graphicFrame>
        <p:nvGraphicFramePr>
          <p:cNvPr id="16" name="Table 12" descr="EL Coding using logical sequence">
            <a:extLst>
              <a:ext uri="{FF2B5EF4-FFF2-40B4-BE49-F238E27FC236}">
                <a16:creationId xmlns:a16="http://schemas.microsoft.com/office/drawing/2014/main" id="{0B95A46C-D6E6-4E94-A777-F4ADB8B44DDF}"/>
              </a:ext>
            </a:extLst>
          </p:cNvPr>
          <p:cNvGraphicFramePr>
            <a:graphicFrameLocks noGrp="1"/>
          </p:cNvGraphicFramePr>
          <p:nvPr>
            <p:extLst>
              <p:ext uri="{D42A27DB-BD31-4B8C-83A1-F6EECF244321}">
                <p14:modId xmlns:p14="http://schemas.microsoft.com/office/powerpoint/2010/main" val="138931514"/>
              </p:ext>
            </p:extLst>
          </p:nvPr>
        </p:nvGraphicFramePr>
        <p:xfrm>
          <a:off x="4796981" y="2824480"/>
          <a:ext cx="4060939" cy="3683000"/>
        </p:xfrm>
        <a:graphic>
          <a:graphicData uri="http://schemas.openxmlformats.org/drawingml/2006/table">
            <a:tbl>
              <a:tblPr firstRow="1" bandRow="1">
                <a:tableStyleId>{8799B23B-EC83-4686-B30A-512413B5E67A}</a:tableStyleId>
              </a:tblPr>
              <a:tblGrid>
                <a:gridCol w="4060939">
                  <a:extLst>
                    <a:ext uri="{9D8B030D-6E8A-4147-A177-3AD203B41FA5}">
                      <a16:colId xmlns:a16="http://schemas.microsoft.com/office/drawing/2014/main" val="1657200697"/>
                    </a:ext>
                  </a:extLst>
                </a:gridCol>
              </a:tblGrid>
              <a:tr h="370840">
                <a:tc>
                  <a:txBody>
                    <a:bodyPr/>
                    <a:lstStyle/>
                    <a:p>
                      <a:r>
                        <a:rPr lang="en-US" sz="1600" b="0" dirty="0"/>
                        <a:t>0 – 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662308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4 – PHLOTE: Primary Home Language Other than English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53802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1 – NEP: Non-English Proficient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8669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2 – LEP: Limited English Proficient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91483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6 – FEP: Full English Proficient, Monitor Year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78596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7 – FEP: Full English Proficient, Monitor Year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2563886"/>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8 – FEP: Full English Proficient, Exited Year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138192"/>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9 – FEP: Full English Proficient, Exited Year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78497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5 – FELL: Former Multilingual Language Learner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8790985"/>
                  </a:ext>
                </a:extLst>
              </a:tr>
            </a:tbl>
          </a:graphicData>
        </a:graphic>
      </p:graphicFrame>
      <p:sp>
        <p:nvSpPr>
          <p:cNvPr id="5" name="Slide Number Placeholder 4">
            <a:extLst>
              <a:ext uri="{FF2B5EF4-FFF2-40B4-BE49-F238E27FC236}">
                <a16:creationId xmlns:a16="http://schemas.microsoft.com/office/drawing/2014/main" id="{5B6E762C-CC5A-AAC8-B6AA-B7071979B174}"/>
              </a:ext>
            </a:extLst>
          </p:cNvPr>
          <p:cNvSpPr>
            <a:spLocks noGrp="1"/>
          </p:cNvSpPr>
          <p:nvPr>
            <p:ph type="sldNum" idx="12"/>
          </p:nvPr>
        </p:nvSpPr>
        <p:spPr/>
        <p:txBody>
          <a:bodyPr/>
          <a:lstStyle/>
          <a:p>
            <a:fld id="{8D38B3C1-EED7-4E88-8F72-013EE3A58C4A}" type="slidenum">
              <a:rPr lang="en-US" smtClean="0"/>
              <a:t>9</a:t>
            </a:fld>
            <a:endParaRPr lang="en-US"/>
          </a:p>
        </p:txBody>
      </p:sp>
      <p:pic>
        <p:nvPicPr>
          <p:cNvPr id="17" name="Audio 16">
            <a:hlinkClick r:id="" action="ppaction://media"/>
            <a:extLst>
              <a:ext uri="{FF2B5EF4-FFF2-40B4-BE49-F238E27FC236}">
                <a16:creationId xmlns:a16="http://schemas.microsoft.com/office/drawing/2014/main" id="{6D3F4448-024F-F3D0-408A-DAA9FA438CC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44744252"/>
      </p:ext>
    </p:extLst>
  </p:cSld>
  <p:clrMapOvr>
    <a:masterClrMapping/>
  </p:clrMapOvr>
  <mc:AlternateContent xmlns:mc="http://schemas.openxmlformats.org/markup-compatibility/2006">
    <mc:Choice xmlns:p14="http://schemas.microsoft.com/office/powerpoint/2010/main" Requires="p14">
      <p:transition spd="slow" p14:dur="2000" advTm="44255"/>
    </mc:Choice>
    <mc:Fallback>
      <p:transition spd="slow" advTm="44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with Colors for Smart Art</Template>
  <TotalTime>1995</TotalTime>
  <Words>3061</Words>
  <Application>Microsoft Office PowerPoint</Application>
  <PresentationFormat>On-screen Show (4:3)</PresentationFormat>
  <Paragraphs>260</Paragraphs>
  <Slides>17</Slides>
  <Notes>17</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CIDFont+F3</vt:lpstr>
      <vt:lpstr>Roboto</vt:lpstr>
      <vt:lpstr>Wingdings</vt:lpstr>
      <vt:lpstr>Office Theme</vt:lpstr>
      <vt:lpstr>Multilingual Learner Coding for State Reporting</vt:lpstr>
      <vt:lpstr>Who are Multilingual Learners (MLs)?</vt:lpstr>
      <vt:lpstr>ML Programming Resources</vt:lpstr>
      <vt:lpstr>Data Submissions ML Resources</vt:lpstr>
      <vt:lpstr>Language Fields in State Reporting </vt:lpstr>
      <vt:lpstr>1. Language Background</vt:lpstr>
      <vt:lpstr>2. Language Proficiency</vt:lpstr>
      <vt:lpstr>3. Language Instruction Program</vt:lpstr>
      <vt:lpstr>Common Errors – Logical Sequence</vt:lpstr>
      <vt:lpstr>Language Proficiency: PHLOTE</vt:lpstr>
      <vt:lpstr>Language Proficiency: NEP &amp; LEP</vt:lpstr>
      <vt:lpstr>Language Proficiency: FEP</vt:lpstr>
      <vt:lpstr>Coding in PowerSchool</vt:lpstr>
      <vt:lpstr>Coding in Infinite Campus</vt:lpstr>
      <vt:lpstr>Validating ML Data</vt:lpstr>
      <vt:lpstr>ML Count Funding</vt:lpstr>
      <vt:lpstr>Thank you for viewing this training!</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October Count: 2020-2021</dc:title>
  <dc:creator>Tribbett, Jessica</dc:creator>
  <cp:lastModifiedBy>Trammell, Cherish</cp:lastModifiedBy>
  <cp:revision>126</cp:revision>
  <dcterms:created xsi:type="dcterms:W3CDTF">2020-09-16T00:07:53Z</dcterms:created>
  <dcterms:modified xsi:type="dcterms:W3CDTF">2025-08-15T16:33:17Z</dcterms:modified>
</cp:coreProperties>
</file>