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1" r:id="rId1"/>
  </p:sldMasterIdLst>
  <p:notesMasterIdLst>
    <p:notesMasterId r:id="rId20"/>
  </p:notesMasterIdLst>
  <p:sldIdLst>
    <p:sldId id="256" r:id="rId2"/>
    <p:sldId id="321" r:id="rId3"/>
    <p:sldId id="259" r:id="rId4"/>
    <p:sldId id="306" r:id="rId5"/>
    <p:sldId id="325" r:id="rId6"/>
    <p:sldId id="326" r:id="rId7"/>
    <p:sldId id="327" r:id="rId8"/>
    <p:sldId id="318" r:id="rId9"/>
    <p:sldId id="309" r:id="rId10"/>
    <p:sldId id="316" r:id="rId11"/>
    <p:sldId id="323" r:id="rId12"/>
    <p:sldId id="322" r:id="rId13"/>
    <p:sldId id="258" r:id="rId14"/>
    <p:sldId id="324" r:id="rId15"/>
    <p:sldId id="260" r:id="rId16"/>
    <p:sldId id="313" r:id="rId17"/>
    <p:sldId id="317" r:id="rId18"/>
    <p:sldId id="320" r:id="rId1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90D4570-BC3A-4780-5408-AB1E07BF42FB}" name="Eddy, Julie" initials="EJ" userId="S::Eddy_J@cde.state.co.us::f7e6f0ed-c363-4871-bb4c-583465473326" providerId="AD"/>
  <p188:author id="{B63357AA-BC66-849B-3A6C-CDCD429DE11F}" name="Trammell, Cherish" initials="TC" userId="S::Trammell_c@cde.state.co.us::330cb145-6412-4a04-a27c-e71638fadb07"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Eddy, Julie" initials="EJ" lastIdx="21" clrIdx="0">
    <p:extLst>
      <p:ext uri="{19B8F6BF-5375-455C-9EA6-DF929625EA0E}">
        <p15:presenceInfo xmlns:p15="http://schemas.microsoft.com/office/powerpoint/2012/main" userId="S::Eddy_J@cde.state.co.us::f7e6f0ed-c363-4871-bb4c-583465473326" providerId="AD"/>
      </p:ext>
    </p:extLst>
  </p:cmAuthor>
  <p:cmAuthor id="2" name="Tribbett, Jessica" initials="TJ" lastIdx="8" clrIdx="1">
    <p:extLst>
      <p:ext uri="{19B8F6BF-5375-455C-9EA6-DF929625EA0E}">
        <p15:presenceInfo xmlns:p15="http://schemas.microsoft.com/office/powerpoint/2012/main" userId="S::Rogers_J@cde.state.co.us::c64e4176-a843-4db9-a852-c8ed4199113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455FA9"/>
    <a:srgbClr val="008CA0"/>
    <a:srgbClr val="EFAA1F"/>
    <a:srgbClr val="C63F2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025" autoAdjust="0"/>
    <p:restoredTop sz="60888" autoAdjust="0"/>
  </p:normalViewPr>
  <p:slideViewPr>
    <p:cSldViewPr snapToGrid="0">
      <p:cViewPr varScale="1">
        <p:scale>
          <a:sx n="73" d="100"/>
          <a:sy n="73" d="100"/>
        </p:scale>
        <p:origin x="1692" y="72"/>
      </p:cViewPr>
      <p:guideLst/>
    </p:cSldViewPr>
  </p:slideViewPr>
  <p:notesTextViewPr>
    <p:cViewPr>
      <p:scale>
        <a:sx n="1" d="1"/>
        <a:sy n="1" d="1"/>
      </p:scale>
      <p:origin x="0" y="0"/>
    </p:cViewPr>
  </p:notesTextViewPr>
  <p:notesViewPr>
    <p:cSldViewPr snapToGrid="0">
      <p:cViewPr varScale="1">
        <p:scale>
          <a:sx n="99" d="100"/>
          <a:sy n="99" d="100"/>
        </p:scale>
        <p:origin x="3570" y="7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microsoft.com/office/2018/10/relationships/authors" Target="authors.xml"/><Relationship Id="rId3" Type="http://schemas.openxmlformats.org/officeDocument/2006/relationships/slide" Target="slides/slide2.xml"/><Relationship Id="rId21"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5B91CC1-50CF-443B-A813-11C71B563C61}" type="datetimeFigureOut">
              <a:rPr lang="en-US" smtClean="0"/>
              <a:t>8/18/2025</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A4B9746-0162-4A0D-A6A9-B694EB5F9D8C}" type="slidenum">
              <a:rPr lang="en-US" smtClean="0"/>
              <a:t>‹#›</a:t>
            </a:fld>
            <a:endParaRPr lang="en-US"/>
          </a:p>
        </p:txBody>
      </p:sp>
    </p:spTree>
    <p:extLst>
      <p:ext uri="{BB962C8B-B14F-4D97-AF65-F5344CB8AC3E}">
        <p14:creationId xmlns:p14="http://schemas.microsoft.com/office/powerpoint/2010/main" val="32371021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Welcome to this training, recorded by the data submissions team, on how to code McKinney Vento students, or students experiencing homelessness for state reporting .</a:t>
            </a:r>
          </a:p>
        </p:txBody>
      </p:sp>
      <p:sp>
        <p:nvSpPr>
          <p:cNvPr id="4" name="Slide Number Placeholder 3"/>
          <p:cNvSpPr>
            <a:spLocks noGrp="1"/>
          </p:cNvSpPr>
          <p:nvPr>
            <p:ph type="sldNum" sz="quarter" idx="5"/>
          </p:nvPr>
        </p:nvSpPr>
        <p:spPr/>
        <p:txBody>
          <a:bodyPr/>
          <a:lstStyle/>
          <a:p>
            <a:fld id="{0A4B9746-0162-4A0D-A6A9-B694EB5F9D8C}" type="slidenum">
              <a:rPr lang="en-US" smtClean="0"/>
              <a:t>1</a:t>
            </a:fld>
            <a:endParaRPr lang="en-US"/>
          </a:p>
        </p:txBody>
      </p:sp>
    </p:spTree>
    <p:extLst>
      <p:ext uri="{BB962C8B-B14F-4D97-AF65-F5344CB8AC3E}">
        <p14:creationId xmlns:p14="http://schemas.microsoft.com/office/powerpoint/2010/main" val="41652064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Once McKinney Vento students have been identified and have approved by the CSI McKinney Vento Liaison, data will need to be entered into six places in your SIS to properly code the student: homeless, cause of housing crisis, additional cause of housing crisis, primary nighttime residence, FRL lunch, and FRL Eligibility identification. </a:t>
            </a:r>
            <a:r>
              <a:rPr lang="en-US" b="0" dirty="0"/>
              <a:t>These fields will extract to the Student Demographic, or SD, file that is used for state reporting. We will walk through each of these fields and allowable coding on the next slides.</a:t>
            </a:r>
          </a:p>
        </p:txBody>
      </p:sp>
      <p:sp>
        <p:nvSpPr>
          <p:cNvPr id="4" name="Slide Number Placeholder 3"/>
          <p:cNvSpPr>
            <a:spLocks noGrp="1"/>
          </p:cNvSpPr>
          <p:nvPr>
            <p:ph type="sldNum" sz="quarter" idx="5"/>
          </p:nvPr>
        </p:nvSpPr>
        <p:spPr/>
        <p:txBody>
          <a:bodyPr/>
          <a:lstStyle/>
          <a:p>
            <a:fld id="{0A4B9746-0162-4A0D-A6A9-B694EB5F9D8C}" type="slidenum">
              <a:rPr lang="en-US" smtClean="0"/>
              <a:t>10</a:t>
            </a:fld>
            <a:endParaRPr lang="en-US"/>
          </a:p>
        </p:txBody>
      </p:sp>
    </p:spTree>
    <p:extLst>
      <p:ext uri="{BB962C8B-B14F-4D97-AF65-F5344CB8AC3E}">
        <p14:creationId xmlns:p14="http://schemas.microsoft.com/office/powerpoint/2010/main" val="21146358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is the homeless field.</a:t>
            </a:r>
          </a:p>
          <a:p>
            <a:endParaRPr lang="en-US" dirty="0"/>
          </a:p>
          <a:p>
            <a:r>
              <a:rPr lang="en-US" dirty="0"/>
              <a:t>All students, whether they are experiencing homelessness or not, will have data in the Homeless field. Students who are </a:t>
            </a:r>
            <a:r>
              <a:rPr lang="en-US" i="1" dirty="0"/>
              <a:t>not</a:t>
            </a:r>
            <a:r>
              <a:rPr lang="en-US" dirty="0"/>
              <a:t> experiencing homelessness would use the 0 (or No) coding. Students experiencing homelessness who have a completed form that has been approved by CSI’s MKV Liaison should either be coded as 3, yes, in custody of a parent or guardian, or 4, yes, </a:t>
            </a:r>
            <a:r>
              <a:rPr lang="en-US" i="1" dirty="0"/>
              <a:t>not</a:t>
            </a:r>
            <a:r>
              <a:rPr lang="en-US" i="0" dirty="0"/>
              <a:t> in the custody of guardian (i.e., the student is an unaccompanied youth).</a:t>
            </a:r>
            <a:endParaRPr lang="en-US" dirty="0"/>
          </a:p>
          <a:p>
            <a:endParaRPr lang="en-US" dirty="0"/>
          </a:p>
          <a:p>
            <a:r>
              <a:rPr lang="en-US" dirty="0"/>
              <a:t>If a student is coded as either a 3 or a 4 in the Homeless Flag Field, then they must also have specific data included in the, the Cause of Housing Crisis Field, Primary Nighttime Residence Field, and the Free/Reduced Price Lunch Field. </a:t>
            </a:r>
          </a:p>
          <a:p>
            <a:endParaRPr lang="en-US" dirty="0"/>
          </a:p>
        </p:txBody>
      </p:sp>
      <p:sp>
        <p:nvSpPr>
          <p:cNvPr id="4" name="Slide Number Placeholder 3"/>
          <p:cNvSpPr>
            <a:spLocks noGrp="1"/>
          </p:cNvSpPr>
          <p:nvPr>
            <p:ph type="sldNum" sz="quarter" idx="5"/>
          </p:nvPr>
        </p:nvSpPr>
        <p:spPr/>
        <p:txBody>
          <a:bodyPr/>
          <a:lstStyle/>
          <a:p>
            <a:fld id="{0A4B9746-0162-4A0D-A6A9-B694EB5F9D8C}" type="slidenum">
              <a:rPr lang="en-US" smtClean="0"/>
              <a:t>11</a:t>
            </a:fld>
            <a:endParaRPr lang="en-US"/>
          </a:p>
        </p:txBody>
      </p:sp>
    </p:spTree>
    <p:extLst>
      <p:ext uri="{BB962C8B-B14F-4D97-AF65-F5344CB8AC3E}">
        <p14:creationId xmlns:p14="http://schemas.microsoft.com/office/powerpoint/2010/main" val="29871389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second field that is related to homeless identification is primary nighttime residence.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When a student is coded as not Homeless (or Homeless = 0), then it is expected that Primary Nighttime Residence is coded with a 00 (for Not Applicable).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When a student is coded as Homeless (or Homeless = 3 or 4), then it is expected that Primary Nighttime Residence is any of the available options other than 00.</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information can be found on the approved MKV form. Please partner with your MKV liaison for receiving this information for SIS coding.</a:t>
            </a:r>
          </a:p>
          <a:p>
            <a:endParaRPr lang="en-US" dirty="0"/>
          </a:p>
        </p:txBody>
      </p:sp>
      <p:sp>
        <p:nvSpPr>
          <p:cNvPr id="4" name="Slide Number Placeholder 3"/>
          <p:cNvSpPr>
            <a:spLocks noGrp="1"/>
          </p:cNvSpPr>
          <p:nvPr>
            <p:ph type="sldNum" sz="quarter" idx="5"/>
          </p:nvPr>
        </p:nvSpPr>
        <p:spPr/>
        <p:txBody>
          <a:bodyPr/>
          <a:lstStyle/>
          <a:p>
            <a:fld id="{0A4B9746-0162-4A0D-A6A9-B694EB5F9D8C}" type="slidenum">
              <a:rPr lang="en-US" smtClean="0"/>
              <a:t>12</a:t>
            </a:fld>
            <a:endParaRPr lang="en-US"/>
          </a:p>
        </p:txBody>
      </p:sp>
    </p:spTree>
    <p:extLst>
      <p:ext uri="{BB962C8B-B14F-4D97-AF65-F5344CB8AC3E}">
        <p14:creationId xmlns:p14="http://schemas.microsoft.com/office/powerpoint/2010/main" val="27315320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third and fourth fields are Cause of Housing Crisis and Additional Cause of Housing Crisis.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When a student is coded as not Homeless (or Homeless = 0), then the it is expected that the Cause of Housing Crisis are coded with a 00 (for Not Applicable).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When a student is coded as Homeless (or Homeless = 3 or 4), then it is expected that the Cause of Housing Crisis field includes one of the options </a:t>
            </a:r>
            <a:r>
              <a:rPr lang="en-US" i="1" dirty="0"/>
              <a:t>other than 00</a:t>
            </a:r>
            <a:r>
              <a:rPr lang="en-US" i="0" dirty="0"/>
              <a:t>. However, the Additional Cause of Housing Crisis</a:t>
            </a:r>
            <a:r>
              <a:rPr lang="en-US" dirty="0"/>
              <a:t> can be completed if indicated on the MKV form or it can be populated to 00-not applicable or left blank.</a:t>
            </a:r>
            <a:endParaRPr lang="en-US" i="0" dirty="0"/>
          </a:p>
        </p:txBody>
      </p:sp>
      <p:sp>
        <p:nvSpPr>
          <p:cNvPr id="4" name="Slide Number Placeholder 3"/>
          <p:cNvSpPr>
            <a:spLocks noGrp="1"/>
          </p:cNvSpPr>
          <p:nvPr>
            <p:ph type="sldNum" sz="quarter" idx="5"/>
          </p:nvPr>
        </p:nvSpPr>
        <p:spPr/>
        <p:txBody>
          <a:bodyPr/>
          <a:lstStyle/>
          <a:p>
            <a:fld id="{0A4B9746-0162-4A0D-A6A9-B694EB5F9D8C}" type="slidenum">
              <a:rPr lang="en-US" smtClean="0"/>
              <a:t>13</a:t>
            </a:fld>
            <a:endParaRPr lang="en-US"/>
          </a:p>
        </p:txBody>
      </p:sp>
    </p:spTree>
    <p:extLst>
      <p:ext uri="{BB962C8B-B14F-4D97-AF65-F5344CB8AC3E}">
        <p14:creationId xmlns:p14="http://schemas.microsoft.com/office/powerpoint/2010/main" val="2670772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fifth field that is related to homeless identification is FRL. When a student is identified as MKV, then it is expected that Free/Reduced Price Lunch is coded as 01, Free Lunch Eligible.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0A4B9746-0162-4A0D-A6A9-B694EB5F9D8C}" type="slidenum">
              <a:rPr lang="en-US" smtClean="0"/>
              <a:t>14</a:t>
            </a:fld>
            <a:endParaRPr lang="en-US"/>
          </a:p>
        </p:txBody>
      </p:sp>
    </p:spTree>
    <p:extLst>
      <p:ext uri="{BB962C8B-B14F-4D97-AF65-F5344CB8AC3E}">
        <p14:creationId xmlns:p14="http://schemas.microsoft.com/office/powerpoint/2010/main" val="39467592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6</a:t>
            </a:r>
            <a:r>
              <a:rPr lang="en-US" baseline="30000" dirty="0"/>
              <a:t>th</a:t>
            </a:r>
            <a:r>
              <a:rPr lang="en-US" dirty="0"/>
              <a:t> and final field is FRL Eligibility Identification.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dirty="0"/>
              <a:t>In 2022, legislation was passed to establish a new at-risk measure that would replace the current practice for determining at-risk status. Students who are MKV identified, will </a:t>
            </a:r>
            <a:r>
              <a:rPr lang="en-US" dirty="0">
                <a:highlight>
                  <a:srgbClr val="FFFF00"/>
                </a:highlight>
              </a:rPr>
              <a:t>be </a:t>
            </a:r>
            <a:r>
              <a:rPr lang="en-US" b="1" dirty="0">
                <a:highlight>
                  <a:srgbClr val="FFFF00"/>
                </a:highlight>
              </a:rPr>
              <a:t>coded as 2 – Other Source Categorical </a:t>
            </a:r>
            <a:r>
              <a:rPr lang="en-US" dirty="0"/>
              <a:t>on the Free Lunch Eligibility Identification field in your SIS.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And, as a reminder, homeless identification should only be updated in your SIS once your school’s MKV liaison have received confirmation from CSI that the student has met eligibility criteria. </a:t>
            </a:r>
          </a:p>
          <a:p>
            <a:endParaRPr lang="en-US" dirty="0"/>
          </a:p>
        </p:txBody>
      </p:sp>
      <p:sp>
        <p:nvSpPr>
          <p:cNvPr id="4" name="Slide Number Placeholder 3"/>
          <p:cNvSpPr>
            <a:spLocks noGrp="1"/>
          </p:cNvSpPr>
          <p:nvPr>
            <p:ph type="sldNum" sz="quarter" idx="5"/>
          </p:nvPr>
        </p:nvSpPr>
        <p:spPr/>
        <p:txBody>
          <a:bodyPr/>
          <a:lstStyle/>
          <a:p>
            <a:fld id="{B24412A0-D66C-48E0-8B20-A2797B4B8272}" type="slidenum">
              <a:rPr lang="en-US" smtClean="0"/>
              <a:t>15</a:t>
            </a:fld>
            <a:endParaRPr lang="en-US"/>
          </a:p>
        </p:txBody>
      </p:sp>
    </p:spTree>
    <p:extLst>
      <p:ext uri="{BB962C8B-B14F-4D97-AF65-F5344CB8AC3E}">
        <p14:creationId xmlns:p14="http://schemas.microsoft.com/office/powerpoint/2010/main" val="7476484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a few coding considerations to keep in mind regarding homeless coding.</a:t>
            </a:r>
          </a:p>
          <a:p>
            <a:endParaRPr lang="en-US" dirty="0"/>
          </a:p>
          <a:p>
            <a:r>
              <a:rPr lang="en-US" dirty="0"/>
              <a:t>First, be sure that whoever is entering McKinney-Vento information into your SIS is doing so </a:t>
            </a:r>
            <a:r>
              <a:rPr lang="en-US" i="1" dirty="0"/>
              <a:t>once they receive signed approval from CSI’s McKinney-Vento Liaison. </a:t>
            </a:r>
            <a:r>
              <a:rPr lang="en-US" i="0" dirty="0"/>
              <a:t>Connect with your school’s McKinney-Vento contact regularly, particularly at the start of the year for October Count, to ensure this identification process is taking place appropriately and student data is only being updated once the school receives confirmation from CSI. </a:t>
            </a:r>
          </a:p>
          <a:p>
            <a:endParaRPr lang="en-US" i="0" dirty="0"/>
          </a:p>
          <a:p>
            <a:r>
              <a:rPr lang="en-US" i="0" dirty="0"/>
              <a:t>Second, please do not edit or alter the text on MKV forms in any way. These forms are created to match required state reporting data and since they require signatures from both school and CSI representatives, it is important the forms are consistent for all schools. You can, however, add additional notes if needed.</a:t>
            </a:r>
          </a:p>
          <a:p>
            <a:endParaRPr lang="en-US" dirty="0"/>
          </a:p>
          <a:p>
            <a:r>
              <a:rPr lang="en-US" b="0" dirty="0"/>
              <a:t>Third, New MKV application are required each year.</a:t>
            </a:r>
          </a:p>
          <a:p>
            <a:endParaRPr lang="en-US" b="0" dirty="0"/>
          </a:p>
          <a:p>
            <a:r>
              <a:rPr lang="en-US" b="0" dirty="0"/>
              <a:t>Fourth, once a student has been identified as experiencing homelessness, they will keep that status throughout the school year, even if housing status changes. However, if a student is not identified as homeless at the beginning of the year but then is later identified, their homeless coding should change accordingly during the school year.</a:t>
            </a:r>
          </a:p>
          <a:p>
            <a:endParaRPr lang="en-US" b="0" dirty="0"/>
          </a:p>
          <a:p>
            <a:r>
              <a:rPr lang="en-US" b="0" dirty="0"/>
              <a:t>Last, MKV eligible students automatically qualify for the free lunch eligibility status. This free lunch status remains in place throughout the school year, regardless of changes in housing situation. Be sure that when you code the student as homeless, you also update the record to free lunch eligibility also. An error will generate for the EOY and October Count collections if you do not do this.</a:t>
            </a:r>
          </a:p>
        </p:txBody>
      </p:sp>
      <p:sp>
        <p:nvSpPr>
          <p:cNvPr id="4" name="Slide Number Placeholder 3"/>
          <p:cNvSpPr>
            <a:spLocks noGrp="1"/>
          </p:cNvSpPr>
          <p:nvPr>
            <p:ph type="sldNum" sz="quarter" idx="5"/>
          </p:nvPr>
        </p:nvSpPr>
        <p:spPr/>
        <p:txBody>
          <a:bodyPr/>
          <a:lstStyle/>
          <a:p>
            <a:fld id="{0A4B9746-0162-4A0D-A6A9-B694EB5F9D8C}" type="slidenum">
              <a:rPr lang="en-US" smtClean="0"/>
              <a:t>16</a:t>
            </a:fld>
            <a:endParaRPr lang="en-US"/>
          </a:p>
        </p:txBody>
      </p:sp>
    </p:spTree>
    <p:extLst>
      <p:ext uri="{BB962C8B-B14F-4D97-AF65-F5344CB8AC3E}">
        <p14:creationId xmlns:p14="http://schemas.microsoft.com/office/powerpoint/2010/main" val="25047411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is a CSI expectation that data contacts work closely with their MKV liaisons to validate homeless data through out the year. </a:t>
            </a:r>
          </a:p>
          <a:p>
            <a:endParaRPr lang="en-US" dirty="0"/>
          </a:p>
          <a:p>
            <a:r>
              <a:rPr lang="en-US" dirty="0"/>
              <a:t>There are several resources available to validate your homeless data.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Use CSI Validation resources such as the Record Checker Tool and the Data Validations Checklist, which include an audit for MKV students. These resources can be found on the CSI OC and EOY webpages.</a:t>
            </a:r>
          </a:p>
          <a:p>
            <a:endParaRPr lang="en-US" dirty="0"/>
          </a:p>
          <a:p>
            <a:r>
              <a:rPr lang="en-US" dirty="0"/>
              <a:t>Run Ad Hoc Reports from your SIS throughout the year to pull a list of students identified as homeless. You can also extract an SD file that includes homeless identification columns. Filtering these columns to only include students with code 3 or 4 will include all students entered in your SIS as homeless.</a:t>
            </a:r>
          </a:p>
          <a:p>
            <a:endParaRPr lang="en-US" dirty="0"/>
          </a:p>
          <a:p>
            <a:r>
              <a:rPr lang="en-US" dirty="0"/>
              <a:t>Share this list with your school’s McKinney Vento Liaison. Your liaison should check the data being reported and compare it against the CSI-approved MKV forms for the school year.</a:t>
            </a:r>
          </a:p>
          <a:p>
            <a:endParaRPr lang="en-US" dirty="0"/>
          </a:p>
          <a:p>
            <a:r>
              <a:rPr lang="en-US" dirty="0"/>
              <a:t>Lastly, Carefully review this demographic group when reviewing your EOY and OC Summary Reports. </a:t>
            </a:r>
          </a:p>
        </p:txBody>
      </p:sp>
      <p:sp>
        <p:nvSpPr>
          <p:cNvPr id="4" name="Slide Number Placeholder 3"/>
          <p:cNvSpPr>
            <a:spLocks noGrp="1"/>
          </p:cNvSpPr>
          <p:nvPr>
            <p:ph type="sldNum" sz="quarter" idx="5"/>
          </p:nvPr>
        </p:nvSpPr>
        <p:spPr/>
        <p:txBody>
          <a:bodyPr/>
          <a:lstStyle/>
          <a:p>
            <a:fld id="{0A4B9746-0162-4A0D-A6A9-B694EB5F9D8C}" type="slidenum">
              <a:rPr lang="en-US" smtClean="0"/>
              <a:t>17</a:t>
            </a:fld>
            <a:endParaRPr lang="en-US"/>
          </a:p>
        </p:txBody>
      </p:sp>
    </p:spTree>
    <p:extLst>
      <p:ext uri="{BB962C8B-B14F-4D97-AF65-F5344CB8AC3E}">
        <p14:creationId xmlns:p14="http://schemas.microsoft.com/office/powerpoint/2010/main" val="402544590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you for viewing this training!</a:t>
            </a:r>
          </a:p>
          <a:p>
            <a:endParaRPr lang="en-US" dirty="0"/>
          </a:p>
          <a:p>
            <a:r>
              <a:rPr lang="en-US" dirty="0"/>
              <a:t>For questions on McKinney Vento forms, identification, and approval please contact the CSI McKinney Vento Liaison. </a:t>
            </a:r>
          </a:p>
          <a:p>
            <a:endParaRPr lang="en-US" dirty="0"/>
          </a:p>
          <a:p>
            <a:r>
              <a:rPr lang="en-US" dirty="0"/>
              <a:t>For questions on data entry and coding for MKV students and FRL, reach out to the CSI Data Submissions Team.</a:t>
            </a:r>
          </a:p>
          <a:p>
            <a:endParaRPr lang="en-US" dirty="0"/>
          </a:p>
        </p:txBody>
      </p:sp>
      <p:sp>
        <p:nvSpPr>
          <p:cNvPr id="4" name="Slide Number Placeholder 3"/>
          <p:cNvSpPr>
            <a:spLocks noGrp="1"/>
          </p:cNvSpPr>
          <p:nvPr>
            <p:ph type="sldNum" sz="quarter" idx="5"/>
          </p:nvPr>
        </p:nvSpPr>
        <p:spPr/>
        <p:txBody>
          <a:bodyPr/>
          <a:lstStyle/>
          <a:p>
            <a:fld id="{B1D9BFAA-0C5D-4A55-A0C9-6EA74C040B94}" type="slidenum">
              <a:rPr lang="en-US" smtClean="0"/>
              <a:t>18</a:t>
            </a:fld>
            <a:endParaRPr lang="en-US"/>
          </a:p>
        </p:txBody>
      </p:sp>
    </p:spTree>
    <p:extLst>
      <p:ext uri="{BB962C8B-B14F-4D97-AF65-F5344CB8AC3E}">
        <p14:creationId xmlns:p14="http://schemas.microsoft.com/office/powerpoint/2010/main" val="4840530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Arial" panose="020B0604020202020204" pitchFamily="34" charset="0"/>
              <a:buChar char="•"/>
            </a:pPr>
            <a:r>
              <a:rPr lang="en-US" b="0" dirty="0"/>
              <a:t>The McKinney-Vento Homeless Assistance Act </a:t>
            </a:r>
            <a:r>
              <a:rPr lang="en-US" b="0" i="0" dirty="0">
                <a:solidFill>
                  <a:srgbClr val="333333"/>
                </a:solidFill>
                <a:effectLst/>
                <a:latin typeface="SourceSansProRegular"/>
              </a:rPr>
              <a:t>is the primary piece of legislation related to the education of children and youth experiencing homelessness.</a:t>
            </a:r>
          </a:p>
          <a:p>
            <a:pPr algn="l">
              <a:buFont typeface="Arial" panose="020B0604020202020204" pitchFamily="34" charset="0"/>
              <a:buChar char="•"/>
            </a:pPr>
            <a:r>
              <a:rPr lang="en-US" b="0" i="0" dirty="0">
                <a:solidFill>
                  <a:srgbClr val="333333"/>
                </a:solidFill>
                <a:effectLst/>
                <a:latin typeface="SourceSansProRegular"/>
              </a:rPr>
              <a:t>Specific provisions ensure the enrollment, accessibility, and educational stability for qualifying students.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dirty="0">
                <a:effectLst/>
                <a:latin typeface="Segoe UI" panose="020B0502040204020203" pitchFamily="34" charset="0"/>
              </a:rPr>
              <a:t>Although CSI schools receive their initial allocation of McKinney-Vento funding based on counts of students experiencing homelessness as identified on the October Count data collection, McKinney-Vento Eligibility continues throughout the year.</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800" b="0" dirty="0">
              <a:effectLst/>
              <a:latin typeface="Segoe UI" panose="020B0502040204020203" pitchFamily="34" charset="0"/>
            </a:endParaRPr>
          </a:p>
        </p:txBody>
      </p:sp>
      <p:sp>
        <p:nvSpPr>
          <p:cNvPr id="4" name="Slide Number Placeholder 3"/>
          <p:cNvSpPr>
            <a:spLocks noGrp="1"/>
          </p:cNvSpPr>
          <p:nvPr>
            <p:ph type="sldNum" sz="quarter" idx="5"/>
          </p:nvPr>
        </p:nvSpPr>
        <p:spPr/>
        <p:txBody>
          <a:bodyPr/>
          <a:lstStyle/>
          <a:p>
            <a:fld id="{0A4B9746-0162-4A0D-A6A9-B694EB5F9D8C}" type="slidenum">
              <a:rPr lang="en-US" smtClean="0"/>
              <a:t>2</a:t>
            </a:fld>
            <a:endParaRPr lang="en-US"/>
          </a:p>
        </p:txBody>
      </p:sp>
    </p:spTree>
    <p:extLst>
      <p:ext uri="{BB962C8B-B14F-4D97-AF65-F5344CB8AC3E}">
        <p14:creationId xmlns:p14="http://schemas.microsoft.com/office/powerpoint/2010/main" val="24470267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Who qualifies for McKinney-Vento? The next two slides will help schools in identifying students that may qualify for MKV including:</a:t>
            </a:r>
          </a:p>
          <a:p>
            <a:endParaRPr lang="en-US" dirty="0"/>
          </a:p>
          <a:p>
            <a:r>
              <a:rPr lang="en-US" dirty="0"/>
              <a:t>Any student who lacks a fixed, regular and adequate nighttime residence qualifies for McKinney-Vento. </a:t>
            </a:r>
          </a:p>
          <a:p>
            <a:endParaRPr lang="en-US" dirty="0"/>
          </a:p>
          <a:p>
            <a:r>
              <a:rPr lang="en-US" b="0" dirty="0"/>
              <a:t>‘Fixed’ is defined as a residence that is stationary, permanent and not subject to change. </a:t>
            </a:r>
          </a:p>
          <a:p>
            <a:r>
              <a:rPr lang="en-US" b="0" dirty="0"/>
              <a:t>‘Regular is defined as a residence that is used on a nightly basis. </a:t>
            </a:r>
          </a:p>
          <a:p>
            <a:r>
              <a:rPr lang="en-US" b="0" dirty="0"/>
              <a:t>And ‘Adequate’ is defined as a residence that is sufficient for meeting both the physical and psychological needs typically met in home environments. </a:t>
            </a:r>
            <a:endParaRPr lang="en-US" b="1" dirty="0"/>
          </a:p>
        </p:txBody>
      </p:sp>
      <p:sp>
        <p:nvSpPr>
          <p:cNvPr id="4" name="Slide Number Placeholder 3"/>
          <p:cNvSpPr>
            <a:spLocks noGrp="1"/>
          </p:cNvSpPr>
          <p:nvPr>
            <p:ph type="sldNum" sz="quarter" idx="5"/>
          </p:nvPr>
        </p:nvSpPr>
        <p:spPr/>
        <p:txBody>
          <a:bodyPr/>
          <a:lstStyle/>
          <a:p>
            <a:fld id="{0A4B9746-0162-4A0D-A6A9-B694EB5F9D8C}" type="slidenum">
              <a:rPr lang="en-US" smtClean="0"/>
              <a:t>3</a:t>
            </a:fld>
            <a:endParaRPr lang="en-US"/>
          </a:p>
        </p:txBody>
      </p:sp>
    </p:spTree>
    <p:extLst>
      <p:ext uri="{BB962C8B-B14F-4D97-AF65-F5344CB8AC3E}">
        <p14:creationId xmlns:p14="http://schemas.microsoft.com/office/powerpoint/2010/main" val="37036554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Alternative living situations that qualify for McKinney Veto may include those listed on this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latin typeface="Arial" panose="020B0604020202020204" pitchFamily="34" charset="0"/>
                <a:cs typeface="Arial" panose="020B0604020202020204" pitchFamily="34" charset="0"/>
              </a:rPr>
              <a:t>However, of these alternative living situations, there are two that we would like to highlight because they are common and sometimes overlooked situations. The first is “</a:t>
            </a:r>
            <a:r>
              <a:rPr lang="en-US" sz="1100" dirty="0">
                <a:latin typeface="Arial" panose="020B0604020202020204" pitchFamily="34" charset="0"/>
                <a:cs typeface="Arial" panose="020B0604020202020204" pitchFamily="34" charset="0"/>
              </a:rPr>
              <a:t>Sharing the housing of others due to loss of housing, economic hardship, or similar reason” – a.k.a. ‘double-up housing’. </a:t>
            </a:r>
            <a:r>
              <a:rPr lang="en-US" sz="1100" b="0" dirty="0">
                <a:latin typeface="Arial" panose="020B0604020202020204" pitchFamily="34" charset="0"/>
                <a:cs typeface="Arial" panose="020B0604020202020204" pitchFamily="34" charset="0"/>
              </a:rPr>
              <a:t>Roughly 75% of McKinney Vento students are in double-up living situations and while not all double-up situations are a cause of a housing crisis, the key phrase to pay attention to when identifying is ‘due to loss of housing, economic hardship, or similar reason’.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b="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dirty="0">
                <a:latin typeface="Arial" panose="020B0604020202020204" pitchFamily="34" charset="0"/>
                <a:cs typeface="Arial" panose="020B0604020202020204" pitchFamily="34" charset="0"/>
              </a:rPr>
              <a:t>The second living situation is “</a:t>
            </a:r>
            <a:r>
              <a:rPr lang="en-US" sz="1100" dirty="0">
                <a:latin typeface="Arial" panose="020B0604020202020204" pitchFamily="34" charset="0"/>
                <a:cs typeface="Arial" panose="020B0604020202020204" pitchFamily="34" charset="0"/>
              </a:rPr>
              <a:t>Youth on their own who lack a fixed, adequate and regular primary nighttime residence” – or ‘unaccompanied youth’. </a:t>
            </a:r>
            <a:r>
              <a:rPr lang="en-US" sz="1100" b="0" dirty="0">
                <a:latin typeface="Arial" panose="020B0604020202020204" pitchFamily="34" charset="0"/>
                <a:cs typeface="Arial" panose="020B0604020202020204" pitchFamily="34" charset="0"/>
              </a:rPr>
              <a:t>Unaccompanied youth is a group that often gets missed or overlooked. This group is typically comprised of high schoolers and teenagers ‘crashing’ with friends, living with a significant other, runaways, or students living with a grandparent or other non-legal or temporary guardian.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b="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dirty="0">
                <a:latin typeface="Arial" panose="020B0604020202020204" pitchFamily="34" charset="0"/>
                <a:cs typeface="Arial" panose="020B0604020202020204" pitchFamily="34" charset="0"/>
              </a:rPr>
              <a:t>It is important to note that the cause of homelessness does not matter (choice or non-choice). Schools will provide access to the MKV form.</a:t>
            </a:r>
            <a:endParaRPr lang="en-US" sz="1100" b="0" dirty="0"/>
          </a:p>
        </p:txBody>
      </p:sp>
      <p:sp>
        <p:nvSpPr>
          <p:cNvPr id="4" name="Slide Number Placeholder 3"/>
          <p:cNvSpPr>
            <a:spLocks noGrp="1"/>
          </p:cNvSpPr>
          <p:nvPr>
            <p:ph type="sldNum" sz="quarter" idx="5"/>
          </p:nvPr>
        </p:nvSpPr>
        <p:spPr/>
        <p:txBody>
          <a:bodyPr/>
          <a:lstStyle/>
          <a:p>
            <a:fld id="{0A4B9746-0162-4A0D-A6A9-B694EB5F9D8C}" type="slidenum">
              <a:rPr lang="en-US" smtClean="0"/>
              <a:t>4</a:t>
            </a:fld>
            <a:endParaRPr lang="en-US"/>
          </a:p>
        </p:txBody>
      </p:sp>
    </p:spTree>
    <p:extLst>
      <p:ext uri="{BB962C8B-B14F-4D97-AF65-F5344CB8AC3E}">
        <p14:creationId xmlns:p14="http://schemas.microsoft.com/office/powerpoint/2010/main" val="34138564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educational rights of McKinney-Vento students' grades PreK – 12</a:t>
            </a:r>
            <a:r>
              <a:rPr lang="en-US" baseline="30000" dirty="0"/>
              <a:t>th</a:t>
            </a:r>
            <a:r>
              <a:rPr lang="en-US" dirty="0"/>
              <a:t> include areas of school stability, school enrollment and participation, College Readiness and Title I funds. Please pause this slide to review a number of the rights available through McKinney-Vento. Please note that students that may qualify for McKinney-Vento must be enrolled in school immediately, even if they lack documents or have missed application or enrollment deadlines during any period of homelessness.</a:t>
            </a:r>
          </a:p>
          <a:p>
            <a:endParaRPr lang="en-US" dirty="0"/>
          </a:p>
          <a:p>
            <a:r>
              <a:rPr lang="en-US" dirty="0"/>
              <a:t>Schools must develop, review, and revise policies to remove barriers to the identification, enrollment, and retention of homeless students in school, including barriers due to fees, fines, and absences.</a:t>
            </a:r>
          </a:p>
        </p:txBody>
      </p:sp>
      <p:sp>
        <p:nvSpPr>
          <p:cNvPr id="4" name="Slide Number Placeholder 3"/>
          <p:cNvSpPr>
            <a:spLocks noGrp="1"/>
          </p:cNvSpPr>
          <p:nvPr>
            <p:ph type="sldNum" sz="quarter" idx="5"/>
          </p:nvPr>
        </p:nvSpPr>
        <p:spPr/>
        <p:txBody>
          <a:bodyPr/>
          <a:lstStyle/>
          <a:p>
            <a:fld id="{0A4B9746-0162-4A0D-A6A9-B694EB5F9D8C}" type="slidenum">
              <a:rPr lang="en-US" smtClean="0"/>
              <a:t>5</a:t>
            </a:fld>
            <a:endParaRPr lang="en-US"/>
          </a:p>
        </p:txBody>
      </p:sp>
    </p:spTree>
    <p:extLst>
      <p:ext uri="{BB962C8B-B14F-4D97-AF65-F5344CB8AC3E}">
        <p14:creationId xmlns:p14="http://schemas.microsoft.com/office/powerpoint/2010/main" val="38325428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effectLst/>
                <a:latin typeface="Segoe UI" panose="020B0502040204020203" pitchFamily="34" charset="0"/>
              </a:rPr>
              <a:t>Schools will provide access to the MKV form to all students through the enrollment or re-enrollment process.</a:t>
            </a:r>
            <a:endParaRPr lang="en-US" b="0" dirty="0"/>
          </a:p>
          <a:p>
            <a:endParaRPr lang="en-US" dirty="0"/>
          </a:p>
          <a:p>
            <a:r>
              <a:rPr lang="en-US" dirty="0"/>
              <a:t>Parents, guardians, students may complete the MKV forms found on the CSI resources website under School Programs. A school representative may also complete a MKV form on behalf of a student. These forms must be submitted by your McKinney-Vento Liaison to CSI through the G-Drive.</a:t>
            </a:r>
          </a:p>
          <a:p>
            <a:endParaRPr lang="en-US" dirty="0"/>
          </a:p>
          <a:p>
            <a:r>
              <a:rPr lang="en-US" dirty="0"/>
              <a:t>While the form is in process the student must be enrolled in school immediately, even if they lack documents or have missed application or enrollment deadlines during any period of homelessness.</a:t>
            </a:r>
          </a:p>
          <a:p>
            <a:endParaRPr lang="en-US" dirty="0"/>
          </a:p>
          <a:p>
            <a:r>
              <a:rPr lang="en-US" dirty="0"/>
              <a:t>If a dispute arises over eligibility, school selection or enrollment, the child or youth must be immediately enrolled in the school in which the parent, guardian or unaccompanied youth seeks enrollment, pending resolution of the dispute, including all available appeals.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When in doubt if a student qualifies or should be enrolled, enroll the student immediately. Researching and reaching out to CSI for additional questions and support will take place after the student is enrolled.</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0A4B9746-0162-4A0D-A6A9-B694EB5F9D8C}" type="slidenum">
              <a:rPr lang="en-US" smtClean="0"/>
              <a:t>6</a:t>
            </a:fld>
            <a:endParaRPr lang="en-US"/>
          </a:p>
        </p:txBody>
      </p:sp>
    </p:spTree>
    <p:extLst>
      <p:ext uri="{BB962C8B-B14F-4D97-AF65-F5344CB8AC3E}">
        <p14:creationId xmlns:p14="http://schemas.microsoft.com/office/powerpoint/2010/main" val="26092335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err="1">
                <a:solidFill>
                  <a:schemeClr val="tx1"/>
                </a:solidFill>
                <a:effectLst/>
                <a:latin typeface="+mn-lt"/>
                <a:ea typeface="+mn-ea"/>
                <a:cs typeface="+mn-cs"/>
              </a:rPr>
              <a:t>EmpowerEd</a:t>
            </a:r>
            <a:r>
              <a:rPr lang="en-US" sz="1200" b="0" i="0" kern="1200" dirty="0">
                <a:solidFill>
                  <a:schemeClr val="tx1"/>
                </a:solidFill>
                <a:effectLst/>
                <a:latin typeface="+mn-lt"/>
                <a:ea typeface="+mn-ea"/>
                <a:cs typeface="+mn-cs"/>
              </a:rPr>
              <a:t> is a state-funded program, administered by the Colorado Department of Higher Education, that provides financial assistance at participating higher education institutions to students who experienced homelessness, as defined by the McKinney-Vento Homelessness Assistance Act, while enrolled at a Colorado high school.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dirty="0"/>
              <a:t>This means that students who had a MKV form submitted and approved by CSI (or another CO school district) at anytime between their 9</a:t>
            </a:r>
            <a:r>
              <a:rPr lang="en-US" baseline="30000" dirty="0"/>
              <a:t>th</a:t>
            </a:r>
            <a:r>
              <a:rPr lang="en-US" dirty="0"/>
              <a:t> and 12</a:t>
            </a:r>
            <a:r>
              <a:rPr lang="en-US" baseline="30000" dirty="0"/>
              <a:t>th</a:t>
            </a:r>
            <a:r>
              <a:rPr lang="en-US" dirty="0"/>
              <a:t> grade year, is a CO resident, ages 17-26, and has been accepted into a participating college or technical institute to complete a first-time bachelor’s degree, associates degree, or certificate of completion qualifies for this program.</a:t>
            </a:r>
          </a:p>
          <a:p>
            <a:endParaRPr lang="en-US" sz="1200" dirty="0"/>
          </a:p>
          <a:p>
            <a:r>
              <a:rPr lang="en-US" sz="1200" kern="1200" dirty="0">
                <a:solidFill>
                  <a:schemeClr val="tx1"/>
                </a:solidFill>
                <a:effectLst/>
                <a:latin typeface="+mn-lt"/>
                <a:ea typeface="+mn-ea"/>
                <a:cs typeface="+mn-cs"/>
              </a:rPr>
              <a:t>The </a:t>
            </a:r>
            <a:r>
              <a:rPr lang="en-US" sz="1200" kern="1200" dirty="0" err="1">
                <a:solidFill>
                  <a:schemeClr val="tx1"/>
                </a:solidFill>
                <a:effectLst/>
                <a:latin typeface="+mn-lt"/>
                <a:ea typeface="+mn-ea"/>
                <a:cs typeface="+mn-cs"/>
              </a:rPr>
              <a:t>EmpowerED</a:t>
            </a:r>
            <a:r>
              <a:rPr lang="en-US" sz="1200" kern="1200" dirty="0">
                <a:solidFill>
                  <a:schemeClr val="tx1"/>
                </a:solidFill>
                <a:effectLst/>
                <a:latin typeface="+mn-lt"/>
                <a:ea typeface="+mn-ea"/>
                <a:cs typeface="+mn-cs"/>
              </a:rPr>
              <a:t> program covers the remaining balance of the total tuition after any private, state or federal financial aid</a:t>
            </a:r>
            <a:r>
              <a:rPr lang="en-US" sz="1200" b="0" i="0" kern="1200" dirty="0">
                <a:solidFill>
                  <a:schemeClr val="tx1"/>
                </a:solidFill>
                <a:effectLst/>
                <a:latin typeface="+mn-lt"/>
                <a:ea typeface="+mn-ea"/>
                <a:cs typeface="+mn-cs"/>
              </a:rPr>
              <a:t>, books, school supplies, </a:t>
            </a:r>
            <a:r>
              <a:rPr lang="en-US" sz="1200" kern="1200" dirty="0">
                <a:solidFill>
                  <a:schemeClr val="tx1"/>
                </a:solidFill>
                <a:effectLst/>
                <a:latin typeface="+mn-lt"/>
                <a:ea typeface="+mn-ea"/>
                <a:cs typeface="+mn-cs"/>
              </a:rPr>
              <a:t>r</a:t>
            </a:r>
            <a:r>
              <a:rPr lang="en-US" sz="1200" b="0" i="0" kern="1200" dirty="0">
                <a:solidFill>
                  <a:schemeClr val="tx1"/>
                </a:solidFill>
                <a:effectLst/>
                <a:latin typeface="+mn-lt"/>
                <a:ea typeface="+mn-ea"/>
                <a:cs typeface="+mn-cs"/>
              </a:rPr>
              <a:t>easonable living expenses (on and off campus), food, local transportation, limited personal expenses, childcare, a computer allowance and medical insurance. </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School’s and data contacts can support student’s that have experience homelessness in Colorado to access this opportunity by:</a:t>
            </a:r>
          </a:p>
          <a:p>
            <a:pPr marL="228600" indent="-228600">
              <a:buAutoNum type="arabicParenR"/>
            </a:pPr>
            <a:r>
              <a:rPr lang="en-US" sz="1200" b="0" i="0" kern="1200" dirty="0">
                <a:solidFill>
                  <a:schemeClr val="tx1"/>
                </a:solidFill>
                <a:effectLst/>
                <a:latin typeface="+mn-lt"/>
                <a:ea typeface="+mn-ea"/>
                <a:cs typeface="+mn-cs"/>
              </a:rPr>
              <a:t>Helping to identify students that may qualify for MKV,</a:t>
            </a:r>
          </a:p>
          <a:p>
            <a:pPr marL="228600" indent="-228600">
              <a:buAutoNum type="arabicParenR"/>
            </a:pPr>
            <a:r>
              <a:rPr lang="en-US" sz="1200" b="0" i="0" kern="1200" dirty="0">
                <a:solidFill>
                  <a:schemeClr val="tx1"/>
                </a:solidFill>
                <a:effectLst/>
                <a:latin typeface="+mn-lt"/>
                <a:ea typeface="+mn-ea"/>
                <a:cs typeface="+mn-cs"/>
              </a:rPr>
              <a:t>Ensuring MKV forms are submitted timely for CSI approval,</a:t>
            </a:r>
          </a:p>
          <a:p>
            <a:pPr marL="228600" indent="-228600">
              <a:buAutoNum type="arabicParenR"/>
            </a:pPr>
            <a:r>
              <a:rPr lang="en-US" sz="1200" b="0" i="0" kern="1200" dirty="0">
                <a:solidFill>
                  <a:schemeClr val="tx1"/>
                </a:solidFill>
                <a:effectLst/>
                <a:latin typeface="+mn-lt"/>
                <a:ea typeface="+mn-ea"/>
                <a:cs typeface="+mn-cs"/>
              </a:rPr>
              <a:t>And once approved, updating your school’s SIS to include MKV data on state reporting for October Count and/or End of Year collections.</a:t>
            </a:r>
          </a:p>
          <a:p>
            <a:pPr marL="228600" indent="-228600">
              <a:buAutoNum type="arabicParenR"/>
            </a:pPr>
            <a:endParaRPr lang="en-US" sz="1200" b="0" i="0" kern="1200" dirty="0">
              <a:solidFill>
                <a:schemeClr val="tx1"/>
              </a:solidFill>
              <a:effectLst/>
              <a:latin typeface="+mn-lt"/>
              <a:ea typeface="+mn-ea"/>
              <a:cs typeface="+mn-cs"/>
            </a:endParaRPr>
          </a:p>
          <a:p>
            <a:pPr marL="0" indent="0">
              <a:buNone/>
            </a:pPr>
            <a:r>
              <a:rPr lang="en-US" sz="1200" b="0" i="0" kern="1200" dirty="0">
                <a:solidFill>
                  <a:schemeClr val="tx1"/>
                </a:solidFill>
                <a:effectLst/>
                <a:latin typeface="+mn-lt"/>
                <a:ea typeface="+mn-ea"/>
                <a:cs typeface="+mn-cs"/>
              </a:rPr>
              <a:t>For more information, including </a:t>
            </a:r>
            <a:r>
              <a:rPr lang="en-US" sz="1200" b="0" i="0" kern="1200" dirty="0" err="1">
                <a:solidFill>
                  <a:schemeClr val="tx1"/>
                </a:solidFill>
                <a:effectLst/>
                <a:latin typeface="+mn-lt"/>
                <a:ea typeface="+mn-ea"/>
                <a:cs typeface="+mn-cs"/>
              </a:rPr>
              <a:t>EmpowerED</a:t>
            </a:r>
            <a:r>
              <a:rPr lang="en-US" sz="1200" b="0" i="0" kern="1200" dirty="0">
                <a:solidFill>
                  <a:schemeClr val="tx1"/>
                </a:solidFill>
                <a:effectLst/>
                <a:latin typeface="+mn-lt"/>
                <a:ea typeface="+mn-ea"/>
                <a:cs typeface="+mn-cs"/>
              </a:rPr>
              <a:t> applications, and </a:t>
            </a:r>
            <a:r>
              <a:rPr lang="en-US" sz="1200" b="0" i="0" kern="1200" dirty="0" err="1">
                <a:solidFill>
                  <a:schemeClr val="tx1"/>
                </a:solidFill>
                <a:effectLst/>
                <a:latin typeface="+mn-lt"/>
                <a:ea typeface="+mn-ea"/>
                <a:cs typeface="+mn-cs"/>
              </a:rPr>
              <a:t>EmpowerED</a:t>
            </a:r>
            <a:r>
              <a:rPr lang="en-US" sz="1200" b="0" i="0" kern="1200" dirty="0">
                <a:solidFill>
                  <a:schemeClr val="tx1"/>
                </a:solidFill>
                <a:effectLst/>
                <a:latin typeface="+mn-lt"/>
                <a:ea typeface="+mn-ea"/>
                <a:cs typeface="+mn-cs"/>
              </a:rPr>
              <a:t> student verification forms can be found on the </a:t>
            </a:r>
            <a:r>
              <a:rPr lang="en-US" sz="1200" b="0" i="0" kern="1200" dirty="0" err="1">
                <a:solidFill>
                  <a:schemeClr val="tx1"/>
                </a:solidFill>
                <a:effectLst/>
                <a:latin typeface="+mn-lt"/>
                <a:ea typeface="+mn-ea"/>
                <a:cs typeface="+mn-cs"/>
              </a:rPr>
              <a:t>EmpowerED</a:t>
            </a:r>
            <a:r>
              <a:rPr lang="en-US" sz="1200" b="0" i="0" kern="1200" dirty="0">
                <a:solidFill>
                  <a:schemeClr val="tx1"/>
                </a:solidFill>
                <a:effectLst/>
                <a:latin typeface="+mn-lt"/>
                <a:ea typeface="+mn-ea"/>
                <a:cs typeface="+mn-cs"/>
              </a:rPr>
              <a:t> website.</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0A4B9746-0162-4A0D-A6A9-B694EB5F9D8C}" type="slidenum">
              <a:rPr lang="en-US" smtClean="0"/>
              <a:t>7</a:t>
            </a:fld>
            <a:endParaRPr lang="en-US"/>
          </a:p>
        </p:txBody>
      </p:sp>
    </p:spTree>
    <p:extLst>
      <p:ext uri="{BB962C8B-B14F-4D97-AF65-F5344CB8AC3E}">
        <p14:creationId xmlns:p14="http://schemas.microsoft.com/office/powerpoint/2010/main" val="12423070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Each school has a school-level McKinney Vento Liaison, and that liaison should already be working with CSI’s McKinney Vento Liaison to identify students experiencing homelessness. However, I will go over a few of the resources available to schools when identifying homeless students. </a:t>
            </a:r>
          </a:p>
          <a:p>
            <a:endParaRPr lang="en-US" dirty="0"/>
          </a:p>
          <a:p>
            <a:r>
              <a:rPr lang="en-US" dirty="0"/>
              <a:t>From the Data Submissions Library Home page, click on School Programs menu header. Here you will find a link to the McKinney Vento Homeless Assistance page. </a:t>
            </a:r>
          </a:p>
          <a:p>
            <a:endParaRPr lang="en-US" dirty="0"/>
          </a:p>
          <a:p>
            <a:r>
              <a:rPr lang="en-US" b="0" dirty="0"/>
              <a:t>This page links to several resources, specifically the McKinney-Vento Residency Questionnaire (often referred to as McKinney-Vento Form) that qualifying families will need to fill out, available in both English and Spanish.  </a:t>
            </a:r>
          </a:p>
          <a:p>
            <a:endParaRPr lang="en-US" b="0" dirty="0"/>
          </a:p>
          <a:p>
            <a:r>
              <a:rPr lang="en-US" b="0" dirty="0"/>
              <a:t>This page includes contact information for CSI’s McKinney Vento Liaison. CSI’s McKinney Vento Liaison is who your school will reach out to with questions related to McKinney Vento and students experiencing homelessness.</a:t>
            </a:r>
            <a:endParaRPr lang="en-US" b="1" dirty="0"/>
          </a:p>
        </p:txBody>
      </p:sp>
      <p:sp>
        <p:nvSpPr>
          <p:cNvPr id="4" name="Slide Number Placeholder 3"/>
          <p:cNvSpPr>
            <a:spLocks noGrp="1"/>
          </p:cNvSpPr>
          <p:nvPr>
            <p:ph type="sldNum" sz="quarter" idx="5"/>
          </p:nvPr>
        </p:nvSpPr>
        <p:spPr/>
        <p:txBody>
          <a:bodyPr/>
          <a:lstStyle/>
          <a:p>
            <a:fld id="{0A4B9746-0162-4A0D-A6A9-B694EB5F9D8C}" type="slidenum">
              <a:rPr lang="en-US" smtClean="0"/>
              <a:t>8</a:t>
            </a:fld>
            <a:endParaRPr lang="en-US"/>
          </a:p>
        </p:txBody>
      </p:sp>
    </p:spTree>
    <p:extLst>
      <p:ext uri="{BB962C8B-B14F-4D97-AF65-F5344CB8AC3E}">
        <p14:creationId xmlns:p14="http://schemas.microsoft.com/office/powerpoint/2010/main" val="40893864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Any completed McKinney Vento questionnaires can be submitted to CSI via G-Drive by the date indicated on this slide. This deadline allows CSI time to process and approve McKinney Vento applications for identification in the October Count Collection, which is the primary method by which McKinney-Vento funding is allocated to CSI schools. </a:t>
            </a:r>
            <a:r>
              <a:rPr lang="en-US" sz="1800" dirty="0">
                <a:effectLst/>
                <a:latin typeface="Segoe UI" panose="020B0502040204020203" pitchFamily="34" charset="0"/>
              </a:rPr>
              <a:t>CSI will process forms submitted after the deadline to be included in the October Count but can not be guaranteed.</a:t>
            </a:r>
            <a:endParaRPr lang="en-US" dirty="0"/>
          </a:p>
          <a:p>
            <a:endParaRPr lang="en-US" dirty="0"/>
          </a:p>
          <a:p>
            <a:r>
              <a:rPr lang="en-US" dirty="0"/>
              <a:t>MKV forms can still be submitted after the deadline and throughout the school year.</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Submission to G-Drive and connecting with CSI is the responsibility of your MKV Liaison. </a:t>
            </a:r>
            <a:r>
              <a:rPr lang="en-US" b="0" dirty="0"/>
              <a:t>If you do not know who your school’s liaison is, then please find out through your school leader or through CSI’s McKinney Vento Liaison. You will need to work with your school’s liaison to ensure all McKinney Vento students are being appropriately reported. </a:t>
            </a:r>
          </a:p>
        </p:txBody>
      </p:sp>
      <p:sp>
        <p:nvSpPr>
          <p:cNvPr id="4" name="Slide Number Placeholder 3"/>
          <p:cNvSpPr>
            <a:spLocks noGrp="1"/>
          </p:cNvSpPr>
          <p:nvPr>
            <p:ph type="sldNum" sz="quarter" idx="5"/>
          </p:nvPr>
        </p:nvSpPr>
        <p:spPr/>
        <p:txBody>
          <a:bodyPr/>
          <a:lstStyle/>
          <a:p>
            <a:fld id="{0A4B9746-0162-4A0D-A6A9-B694EB5F9D8C}" type="slidenum">
              <a:rPr lang="en-US" smtClean="0"/>
              <a:t>9</a:t>
            </a:fld>
            <a:endParaRPr lang="en-US"/>
          </a:p>
        </p:txBody>
      </p:sp>
    </p:spTree>
    <p:extLst>
      <p:ext uri="{BB962C8B-B14F-4D97-AF65-F5344CB8AC3E}">
        <p14:creationId xmlns:p14="http://schemas.microsoft.com/office/powerpoint/2010/main" val="37266552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755207"/>
            <a:ext cx="7772400" cy="2387600"/>
          </a:xfrm>
        </p:spPr>
        <p:txBody>
          <a:bodyPr anchor="b">
            <a:normAutofit/>
          </a:bodyPr>
          <a:lstStyle>
            <a:lvl1pPr algn="l">
              <a:defRPr sz="4800"/>
            </a:lvl1pPr>
          </a:lstStyle>
          <a:p>
            <a:r>
              <a:rPr lang="en-US"/>
              <a:t>Click to edit Master title style</a:t>
            </a:r>
            <a:endParaRPr lang="en-US" dirty="0"/>
          </a:p>
        </p:txBody>
      </p:sp>
      <p:sp>
        <p:nvSpPr>
          <p:cNvPr id="3" name="Subtitle 2"/>
          <p:cNvSpPr>
            <a:spLocks noGrp="1"/>
          </p:cNvSpPr>
          <p:nvPr>
            <p:ph type="subTitle" idx="1"/>
          </p:nvPr>
        </p:nvSpPr>
        <p:spPr>
          <a:xfrm>
            <a:off x="685800" y="3885824"/>
            <a:ext cx="6858000" cy="16557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Shape 11"/>
          <p:cNvSpPr/>
          <p:nvPr userDrawn="1"/>
        </p:nvSpPr>
        <p:spPr>
          <a:xfrm>
            <a:off x="4453685" y="3469353"/>
            <a:ext cx="541350" cy="102900"/>
          </a:xfrm>
          <a:prstGeom prst="rect">
            <a:avLst/>
          </a:prstGeom>
          <a:solidFill>
            <a:srgbClr val="EFAA1F"/>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8" name="Shape 12"/>
          <p:cNvSpPr/>
          <p:nvPr userDrawn="1"/>
        </p:nvSpPr>
        <p:spPr>
          <a:xfrm>
            <a:off x="4994897" y="3469353"/>
            <a:ext cx="541350" cy="102900"/>
          </a:xfrm>
          <a:prstGeom prst="rect">
            <a:avLst/>
          </a:prstGeom>
          <a:solidFill>
            <a:srgbClr val="C63F28"/>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9" name="Shape 13"/>
          <p:cNvSpPr/>
          <p:nvPr userDrawn="1"/>
        </p:nvSpPr>
        <p:spPr>
          <a:xfrm>
            <a:off x="0" y="3469353"/>
            <a:ext cx="541350" cy="102900"/>
          </a:xfrm>
          <a:prstGeom prst="rect">
            <a:avLst/>
          </a:prstGeom>
          <a:solidFill>
            <a:srgbClr val="008CA0"/>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10" name="Shape 14"/>
          <p:cNvSpPr/>
          <p:nvPr userDrawn="1"/>
        </p:nvSpPr>
        <p:spPr>
          <a:xfrm>
            <a:off x="541070" y="3469353"/>
            <a:ext cx="3912525" cy="102900"/>
          </a:xfrm>
          <a:prstGeom prst="rect">
            <a:avLst/>
          </a:prstGeom>
          <a:solidFill>
            <a:srgbClr val="455FA9"/>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056000" y="6040774"/>
            <a:ext cx="1694376" cy="529038"/>
          </a:xfrm>
          <a:prstGeom prst="rect">
            <a:avLst/>
          </a:prstGeom>
        </p:spPr>
      </p:pic>
    </p:spTree>
    <p:extLst>
      <p:ext uri="{BB962C8B-B14F-4D97-AF65-F5344CB8AC3E}">
        <p14:creationId xmlns:p14="http://schemas.microsoft.com/office/powerpoint/2010/main" val="27494125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 2 columns" userDrawn="1">
  <p:cSld name="Title + 2 columns">
    <p:spTree>
      <p:nvGrpSpPr>
        <p:cNvPr id="1" name="Shape 39"/>
        <p:cNvGrpSpPr/>
        <p:nvPr/>
      </p:nvGrpSpPr>
      <p:grpSpPr>
        <a:xfrm>
          <a:off x="0" y="0"/>
          <a:ext cx="0" cy="0"/>
          <a:chOff x="0" y="0"/>
          <a:chExt cx="0" cy="0"/>
        </a:xfrm>
      </p:grpSpPr>
      <p:sp>
        <p:nvSpPr>
          <p:cNvPr id="40" name="Shape 40"/>
          <p:cNvSpPr txBox="1">
            <a:spLocks noGrp="1"/>
          </p:cNvSpPr>
          <p:nvPr>
            <p:ph type="title" hasCustomPrompt="1"/>
          </p:nvPr>
        </p:nvSpPr>
        <p:spPr>
          <a:xfrm>
            <a:off x="893700" y="274650"/>
            <a:ext cx="6462600" cy="1143000"/>
          </a:xfrm>
          <a:prstGeom prst="rect">
            <a:avLst/>
          </a:prstGeom>
        </p:spPr>
        <p:txBody>
          <a:bodyPr spcFirstLastPara="1" wrap="square" lIns="91425" tIns="91425" rIns="91425" bIns="91425" anchor="b" anchorCtr="0"/>
          <a:lstStyle>
            <a:lvl1pPr lvl="0">
              <a:spcBef>
                <a:spcPts val="0"/>
              </a:spcBef>
              <a:spcAft>
                <a:spcPts val="0"/>
              </a:spcAft>
              <a:buSzPts val="3600"/>
              <a:buNone/>
              <a:defRPr>
                <a:latin typeface="+mj-lt"/>
                <a:ea typeface="Arial Unicode MS" panose="020B0604020202020204" pitchFamily="34" charset="-128"/>
                <a:cs typeface="Arial Unicode MS" panose="020B0604020202020204" pitchFamily="34" charset="-128"/>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r>
              <a:rPr lang="en-US" dirty="0"/>
              <a:t>Title</a:t>
            </a:r>
            <a:endParaRPr dirty="0"/>
          </a:p>
        </p:txBody>
      </p:sp>
      <p:sp>
        <p:nvSpPr>
          <p:cNvPr id="42" name="Shape 42"/>
          <p:cNvSpPr txBox="1">
            <a:spLocks noGrp="1"/>
          </p:cNvSpPr>
          <p:nvPr>
            <p:ph type="body" idx="2" hasCustomPrompt="1"/>
          </p:nvPr>
        </p:nvSpPr>
        <p:spPr>
          <a:xfrm>
            <a:off x="893700" y="1600200"/>
            <a:ext cx="6462556" cy="4967700"/>
          </a:xfrm>
          <a:prstGeom prst="rect">
            <a:avLst/>
          </a:prstGeom>
        </p:spPr>
        <p:txBody>
          <a:bodyPr spcFirstLastPara="1" wrap="square" lIns="91425" tIns="91425" rIns="91425" bIns="91425" anchor="t" anchorCtr="0"/>
          <a:lstStyle>
            <a:lvl1pPr marL="257175" lvl="0" indent="-192881">
              <a:spcBef>
                <a:spcPts val="338"/>
              </a:spcBef>
              <a:spcAft>
                <a:spcPts val="0"/>
              </a:spcAft>
              <a:buSzPts val="1800"/>
              <a:buChar char="▷"/>
              <a:defRPr sz="1350">
                <a:solidFill>
                  <a:srgbClr val="677480"/>
                </a:solidFill>
                <a:latin typeface="+mn-lt"/>
                <a:ea typeface="Arial Unicode MS" panose="020B0604020202020204" pitchFamily="34" charset="-128"/>
                <a:cs typeface="Arial Unicode MS" panose="020B0604020202020204" pitchFamily="34" charset="-128"/>
              </a:defRPr>
            </a:lvl1pPr>
            <a:lvl2pPr marL="514350" lvl="1" indent="-192881">
              <a:spcBef>
                <a:spcPts val="0"/>
              </a:spcBef>
              <a:spcAft>
                <a:spcPts val="0"/>
              </a:spcAft>
              <a:buSzPts val="1800"/>
              <a:buChar char="○"/>
              <a:defRPr sz="1013">
                <a:solidFill>
                  <a:srgbClr val="677480"/>
                </a:solidFill>
                <a:latin typeface="+mn-lt"/>
              </a:defRPr>
            </a:lvl2pPr>
            <a:lvl3pPr marL="771525" lvl="2" indent="-192881">
              <a:spcBef>
                <a:spcPts val="0"/>
              </a:spcBef>
              <a:spcAft>
                <a:spcPts val="0"/>
              </a:spcAft>
              <a:buSzPts val="1800"/>
              <a:buChar char="■"/>
              <a:defRPr sz="1013"/>
            </a:lvl3pPr>
            <a:lvl4pPr marL="1028700" lvl="3" indent="-192881">
              <a:spcBef>
                <a:spcPts val="0"/>
              </a:spcBef>
              <a:spcAft>
                <a:spcPts val="0"/>
              </a:spcAft>
              <a:buSzPts val="1800"/>
              <a:buChar char="●"/>
              <a:defRPr/>
            </a:lvl4pPr>
            <a:lvl5pPr marL="1285875" lvl="4" indent="-192881">
              <a:spcBef>
                <a:spcPts val="0"/>
              </a:spcBef>
              <a:spcAft>
                <a:spcPts val="0"/>
              </a:spcAft>
              <a:buSzPts val="1800"/>
              <a:buChar char="○"/>
              <a:defRPr/>
            </a:lvl5pPr>
            <a:lvl6pPr marL="1543050" lvl="5" indent="-192881">
              <a:spcBef>
                <a:spcPts val="0"/>
              </a:spcBef>
              <a:spcAft>
                <a:spcPts val="0"/>
              </a:spcAft>
              <a:buSzPts val="1800"/>
              <a:buChar char="■"/>
              <a:defRPr/>
            </a:lvl6pPr>
            <a:lvl7pPr marL="1800225" lvl="6" indent="-192881">
              <a:spcBef>
                <a:spcPts val="0"/>
              </a:spcBef>
              <a:spcAft>
                <a:spcPts val="0"/>
              </a:spcAft>
              <a:buSzPts val="1800"/>
              <a:buChar char="●"/>
              <a:defRPr/>
            </a:lvl7pPr>
            <a:lvl8pPr marL="2057400" lvl="7" indent="-192881">
              <a:spcBef>
                <a:spcPts val="0"/>
              </a:spcBef>
              <a:spcAft>
                <a:spcPts val="0"/>
              </a:spcAft>
              <a:buSzPts val="1800"/>
              <a:buChar char="○"/>
              <a:defRPr/>
            </a:lvl8pPr>
            <a:lvl9pPr marL="2314575" lvl="8" indent="-192881">
              <a:spcBef>
                <a:spcPts val="0"/>
              </a:spcBef>
              <a:spcAft>
                <a:spcPts val="0"/>
              </a:spcAft>
              <a:buSzPts val="1800"/>
              <a:buChar char="■"/>
              <a:defRPr/>
            </a:lvl9pPr>
          </a:lstStyle>
          <a:p>
            <a:r>
              <a:rPr lang="en-US" dirty="0"/>
              <a:t>Text</a:t>
            </a:r>
          </a:p>
          <a:p>
            <a:pPr lvl="1"/>
            <a:r>
              <a:rPr lang="en-US" dirty="0">
                <a:latin typeface="+mn-lt"/>
              </a:rPr>
              <a:t>Text</a:t>
            </a:r>
            <a:endParaRPr dirty="0"/>
          </a:p>
        </p:txBody>
      </p:sp>
      <p:sp>
        <p:nvSpPr>
          <p:cNvPr id="43" name="Shape 43"/>
          <p:cNvSpPr/>
          <p:nvPr/>
        </p:nvSpPr>
        <p:spPr>
          <a:xfrm>
            <a:off x="7356366" y="6755100"/>
            <a:ext cx="893700" cy="102900"/>
          </a:xfrm>
          <a:prstGeom prst="rect">
            <a:avLst/>
          </a:prstGeom>
          <a:solidFill>
            <a:srgbClr val="EFAA1F"/>
          </a:solidFill>
          <a:ln>
            <a:noFill/>
          </a:ln>
        </p:spPr>
        <p:txBody>
          <a:bodyPr spcFirstLastPara="1" wrap="square" lIns="51427" tIns="51427" rIns="51427" bIns="51427" anchor="ctr" anchorCtr="0">
            <a:noAutofit/>
          </a:bodyPr>
          <a:lstStyle/>
          <a:p>
            <a:pPr marL="0" lvl="0" indent="0">
              <a:spcBef>
                <a:spcPts val="0"/>
              </a:spcBef>
              <a:spcAft>
                <a:spcPts val="0"/>
              </a:spcAft>
              <a:buNone/>
            </a:pPr>
            <a:endParaRPr sz="1013"/>
          </a:p>
        </p:txBody>
      </p:sp>
      <p:sp>
        <p:nvSpPr>
          <p:cNvPr id="44" name="Shape 44"/>
          <p:cNvSpPr/>
          <p:nvPr/>
        </p:nvSpPr>
        <p:spPr>
          <a:xfrm>
            <a:off x="8250312" y="6755100"/>
            <a:ext cx="893700" cy="102900"/>
          </a:xfrm>
          <a:prstGeom prst="rect">
            <a:avLst/>
          </a:prstGeom>
          <a:solidFill>
            <a:srgbClr val="C63F28"/>
          </a:solidFill>
          <a:ln>
            <a:noFill/>
          </a:ln>
        </p:spPr>
        <p:txBody>
          <a:bodyPr spcFirstLastPara="1" wrap="square" lIns="51427" tIns="51427" rIns="51427" bIns="51427" anchor="ctr" anchorCtr="0">
            <a:noAutofit/>
          </a:bodyPr>
          <a:lstStyle/>
          <a:p>
            <a:pPr marL="0" lvl="0" indent="0">
              <a:spcBef>
                <a:spcPts val="0"/>
              </a:spcBef>
              <a:spcAft>
                <a:spcPts val="0"/>
              </a:spcAft>
              <a:buNone/>
            </a:pPr>
            <a:endParaRPr sz="1013"/>
          </a:p>
        </p:txBody>
      </p:sp>
      <p:sp>
        <p:nvSpPr>
          <p:cNvPr id="45" name="Shape 45"/>
          <p:cNvSpPr/>
          <p:nvPr/>
        </p:nvSpPr>
        <p:spPr>
          <a:xfrm>
            <a:off x="0" y="6755100"/>
            <a:ext cx="893700" cy="102900"/>
          </a:xfrm>
          <a:prstGeom prst="rect">
            <a:avLst/>
          </a:prstGeom>
          <a:solidFill>
            <a:srgbClr val="008CA0"/>
          </a:solidFill>
          <a:ln>
            <a:noFill/>
          </a:ln>
        </p:spPr>
        <p:txBody>
          <a:bodyPr spcFirstLastPara="1" wrap="square" lIns="51427" tIns="51427" rIns="51427" bIns="51427" anchor="ctr" anchorCtr="0">
            <a:noAutofit/>
          </a:bodyPr>
          <a:lstStyle/>
          <a:p>
            <a:pPr marL="0" lvl="0" indent="0">
              <a:spcBef>
                <a:spcPts val="0"/>
              </a:spcBef>
              <a:spcAft>
                <a:spcPts val="0"/>
              </a:spcAft>
              <a:buNone/>
            </a:pPr>
            <a:endParaRPr sz="1013"/>
          </a:p>
        </p:txBody>
      </p:sp>
      <p:sp>
        <p:nvSpPr>
          <p:cNvPr id="46" name="Shape 46"/>
          <p:cNvSpPr/>
          <p:nvPr/>
        </p:nvSpPr>
        <p:spPr>
          <a:xfrm>
            <a:off x="893710" y="6755100"/>
            <a:ext cx="6462600" cy="102900"/>
          </a:xfrm>
          <a:prstGeom prst="rect">
            <a:avLst/>
          </a:prstGeom>
          <a:solidFill>
            <a:srgbClr val="455FA9"/>
          </a:solidFill>
          <a:ln>
            <a:noFill/>
          </a:ln>
        </p:spPr>
        <p:txBody>
          <a:bodyPr spcFirstLastPara="1" wrap="square" lIns="51427" tIns="51427" rIns="51427" bIns="51427" anchor="ctr" anchorCtr="0">
            <a:noAutofit/>
          </a:bodyPr>
          <a:lstStyle/>
          <a:p>
            <a:pPr marL="0" lvl="0" indent="0">
              <a:spcBef>
                <a:spcPts val="0"/>
              </a:spcBef>
              <a:spcAft>
                <a:spcPts val="0"/>
              </a:spcAft>
              <a:buNone/>
            </a:pPr>
            <a:endParaRPr sz="1013"/>
          </a:p>
        </p:txBody>
      </p:sp>
      <p:sp>
        <p:nvSpPr>
          <p:cNvPr id="47" name="Shape 47"/>
          <p:cNvSpPr txBox="1">
            <a:spLocks noGrp="1"/>
          </p:cNvSpPr>
          <p:nvPr>
            <p:ph type="sldNum" idx="12"/>
          </p:nvPr>
        </p:nvSpPr>
        <p:spPr>
          <a:xfrm>
            <a:off x="8480575" y="6364177"/>
            <a:ext cx="548700" cy="417900"/>
          </a:xfrm>
          <a:prstGeom prst="rect">
            <a:avLst/>
          </a:prstGeom>
        </p:spPr>
        <p:txBody>
          <a:bodyPr spcFirstLastPara="1" wrap="square" lIns="91425" tIns="91425" rIns="91425" bIns="91425" anchor="t" anchorCtr="0">
            <a:noAutofit/>
          </a:bodyPr>
          <a:lstStyle>
            <a:lvl1pPr lvl="0">
              <a:buNone/>
              <a:defRPr>
                <a:solidFill>
                  <a:srgbClr val="97ABBC"/>
                </a:solidFill>
                <a:latin typeface="+mn-lt"/>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8D38B3C1-EED7-4E88-8F72-013EE3A58C4A}" type="slidenum">
              <a:rPr lang="en-US" smtClean="0"/>
              <a:t>‹#›</a:t>
            </a:fld>
            <a:endParaRPr lang="en-US"/>
          </a:p>
        </p:txBody>
      </p:sp>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42716" y="154631"/>
            <a:ext cx="1315500" cy="174724"/>
          </a:xfrm>
          <a:prstGeom prst="rect">
            <a:avLst/>
          </a:prstGeom>
        </p:spPr>
      </p:pic>
    </p:spTree>
    <p:extLst>
      <p:ext uri="{BB962C8B-B14F-4D97-AF65-F5344CB8AC3E}">
        <p14:creationId xmlns:p14="http://schemas.microsoft.com/office/powerpoint/2010/main" val="1407023472"/>
      </p:ext>
    </p:extLst>
  </p:cSld>
  <p:clrMapOvr>
    <a:masterClrMapping/>
  </p:clrMapOvr>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hape 34"/>
          <p:cNvSpPr/>
          <p:nvPr userDrawn="1"/>
        </p:nvSpPr>
        <p:spPr>
          <a:xfrm>
            <a:off x="5696953" y="6755101"/>
            <a:ext cx="1401679" cy="110921"/>
          </a:xfrm>
          <a:prstGeom prst="rect">
            <a:avLst/>
          </a:prstGeom>
          <a:solidFill>
            <a:srgbClr val="EFAA1F"/>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8" name="Shape 35"/>
          <p:cNvSpPr/>
          <p:nvPr userDrawn="1"/>
        </p:nvSpPr>
        <p:spPr>
          <a:xfrm>
            <a:off x="7098631" y="6755100"/>
            <a:ext cx="2045369" cy="102900"/>
          </a:xfrm>
          <a:prstGeom prst="rect">
            <a:avLst/>
          </a:prstGeom>
          <a:solidFill>
            <a:srgbClr val="C63F28"/>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9" name="Shape 36"/>
          <p:cNvSpPr/>
          <p:nvPr userDrawn="1"/>
        </p:nvSpPr>
        <p:spPr>
          <a:xfrm>
            <a:off x="0" y="6755100"/>
            <a:ext cx="1473867" cy="102900"/>
          </a:xfrm>
          <a:prstGeom prst="rect">
            <a:avLst/>
          </a:prstGeom>
          <a:solidFill>
            <a:srgbClr val="008CA0"/>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10" name="Shape 37"/>
          <p:cNvSpPr/>
          <p:nvPr userDrawn="1"/>
        </p:nvSpPr>
        <p:spPr>
          <a:xfrm>
            <a:off x="1473868" y="6755100"/>
            <a:ext cx="4223084" cy="102900"/>
          </a:xfrm>
          <a:prstGeom prst="rect">
            <a:avLst/>
          </a:prstGeom>
          <a:solidFill>
            <a:srgbClr val="455FA9"/>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03737" y="122933"/>
            <a:ext cx="986625" cy="174724"/>
          </a:xfrm>
          <a:prstGeom prst="rect">
            <a:avLst/>
          </a:prstGeom>
        </p:spPr>
      </p:pic>
    </p:spTree>
    <p:extLst>
      <p:ext uri="{BB962C8B-B14F-4D97-AF65-F5344CB8AC3E}">
        <p14:creationId xmlns:p14="http://schemas.microsoft.com/office/powerpoint/2010/main" val="16790558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lvl1pPr>
              <a:defRPr>
                <a:solidFill>
                  <a:srgbClr val="455FA9"/>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lvl1pPr>
              <a:defRPr>
                <a:solidFill>
                  <a:srgbClr val="455FA9"/>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Shape 34"/>
          <p:cNvSpPr/>
          <p:nvPr userDrawn="1"/>
        </p:nvSpPr>
        <p:spPr>
          <a:xfrm>
            <a:off x="5696953" y="6755101"/>
            <a:ext cx="1401679" cy="110921"/>
          </a:xfrm>
          <a:prstGeom prst="rect">
            <a:avLst/>
          </a:prstGeom>
          <a:solidFill>
            <a:srgbClr val="EFAA1F"/>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9" name="Shape 35"/>
          <p:cNvSpPr/>
          <p:nvPr userDrawn="1"/>
        </p:nvSpPr>
        <p:spPr>
          <a:xfrm>
            <a:off x="7098631" y="6755100"/>
            <a:ext cx="2045369" cy="102900"/>
          </a:xfrm>
          <a:prstGeom prst="rect">
            <a:avLst/>
          </a:prstGeom>
          <a:solidFill>
            <a:srgbClr val="C63F28"/>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10" name="Shape 36"/>
          <p:cNvSpPr/>
          <p:nvPr userDrawn="1"/>
        </p:nvSpPr>
        <p:spPr>
          <a:xfrm>
            <a:off x="0" y="6755100"/>
            <a:ext cx="1473867" cy="102900"/>
          </a:xfrm>
          <a:prstGeom prst="rect">
            <a:avLst/>
          </a:prstGeom>
          <a:solidFill>
            <a:srgbClr val="008CA0"/>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11" name="Shape 37"/>
          <p:cNvSpPr/>
          <p:nvPr userDrawn="1"/>
        </p:nvSpPr>
        <p:spPr>
          <a:xfrm>
            <a:off x="1473868" y="6755100"/>
            <a:ext cx="4223084" cy="102900"/>
          </a:xfrm>
          <a:prstGeom prst="rect">
            <a:avLst/>
          </a:prstGeom>
          <a:solidFill>
            <a:srgbClr val="455FA9"/>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03737" y="122933"/>
            <a:ext cx="986625" cy="174724"/>
          </a:xfrm>
          <a:prstGeom prst="rect">
            <a:avLst/>
          </a:prstGeom>
        </p:spPr>
      </p:pic>
    </p:spTree>
    <p:extLst>
      <p:ext uri="{BB962C8B-B14F-4D97-AF65-F5344CB8AC3E}">
        <p14:creationId xmlns:p14="http://schemas.microsoft.com/office/powerpoint/2010/main" val="30454397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Quote Layout">
    <p:spTree>
      <p:nvGrpSpPr>
        <p:cNvPr id="1" name=""/>
        <p:cNvGrpSpPr/>
        <p:nvPr/>
      </p:nvGrpSpPr>
      <p:grpSpPr>
        <a:xfrm>
          <a:off x="0" y="0"/>
          <a:ext cx="0" cy="0"/>
          <a:chOff x="0" y="0"/>
          <a:chExt cx="0" cy="0"/>
        </a:xfrm>
      </p:grpSpPr>
      <p:sp>
        <p:nvSpPr>
          <p:cNvPr id="3" name="Shape 26"/>
          <p:cNvSpPr/>
          <p:nvPr userDrawn="1"/>
        </p:nvSpPr>
        <p:spPr>
          <a:xfrm>
            <a:off x="4967681" y="2071863"/>
            <a:ext cx="1467900" cy="102035"/>
          </a:xfrm>
          <a:prstGeom prst="rect">
            <a:avLst/>
          </a:prstGeom>
          <a:solidFill>
            <a:srgbClr val="EFAA1F"/>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4" name="Shape 27"/>
          <p:cNvSpPr/>
          <p:nvPr userDrawn="1"/>
        </p:nvSpPr>
        <p:spPr>
          <a:xfrm>
            <a:off x="6435581" y="2071864"/>
            <a:ext cx="2720451" cy="102035"/>
          </a:xfrm>
          <a:prstGeom prst="rect">
            <a:avLst/>
          </a:prstGeom>
          <a:solidFill>
            <a:srgbClr val="C63F28"/>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5" name="Shape 28"/>
          <p:cNvSpPr/>
          <p:nvPr userDrawn="1"/>
        </p:nvSpPr>
        <p:spPr>
          <a:xfrm>
            <a:off x="0" y="2071861"/>
            <a:ext cx="2364206" cy="102035"/>
          </a:xfrm>
          <a:prstGeom prst="rect">
            <a:avLst/>
          </a:prstGeom>
          <a:solidFill>
            <a:srgbClr val="008CA0"/>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6" name="Shape 29"/>
          <p:cNvSpPr/>
          <p:nvPr userDrawn="1"/>
        </p:nvSpPr>
        <p:spPr>
          <a:xfrm>
            <a:off x="2364205" y="2071862"/>
            <a:ext cx="1753412" cy="102035"/>
          </a:xfrm>
          <a:prstGeom prst="rect">
            <a:avLst/>
          </a:prstGeom>
          <a:solidFill>
            <a:srgbClr val="455FA9"/>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7" name="Shape 25"/>
          <p:cNvSpPr txBox="1"/>
          <p:nvPr userDrawn="1"/>
        </p:nvSpPr>
        <p:spPr>
          <a:xfrm>
            <a:off x="3766612" y="1552771"/>
            <a:ext cx="1467900" cy="871500"/>
          </a:xfrm>
          <a:prstGeom prst="rect">
            <a:avLst/>
          </a:prstGeom>
          <a:noFill/>
          <a:ln>
            <a:noFill/>
          </a:ln>
        </p:spPr>
        <p:txBody>
          <a:bodyPr spcFirstLastPara="1" wrap="square" lIns="68569" tIns="68569" rIns="68569" bIns="68569" anchor="t" anchorCtr="0">
            <a:noAutofit/>
          </a:bodyPr>
          <a:lstStyle/>
          <a:p>
            <a:pPr marL="0" lvl="0" indent="0" algn="ctr">
              <a:spcBef>
                <a:spcPts val="0"/>
              </a:spcBef>
              <a:spcAft>
                <a:spcPts val="0"/>
              </a:spcAft>
              <a:buNone/>
            </a:pPr>
            <a:r>
              <a:rPr lang="en" sz="7200" b="1" dirty="0">
                <a:solidFill>
                  <a:srgbClr val="97ABBC"/>
                </a:solidFill>
                <a:latin typeface="Arial" panose="020B0604020202020204" pitchFamily="34" charset="0"/>
                <a:cs typeface="Arial" panose="020B0604020202020204" pitchFamily="34" charset="0"/>
              </a:rPr>
              <a:t>“</a:t>
            </a:r>
            <a:endParaRPr sz="7200" b="1" dirty="0">
              <a:solidFill>
                <a:srgbClr val="97ABBC"/>
              </a:solidFill>
              <a:latin typeface="Arial" panose="020B0604020202020204" pitchFamily="34" charset="0"/>
              <a:cs typeface="Arial" panose="020B0604020202020204" pitchFamily="34" charset="0"/>
            </a:endParaRP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69911" y="146610"/>
            <a:ext cx="986625" cy="174724"/>
          </a:xfrm>
          <a:prstGeom prst="rect">
            <a:avLst/>
          </a:prstGeom>
        </p:spPr>
      </p:pic>
      <p:sp>
        <p:nvSpPr>
          <p:cNvPr id="10" name="Text Placeholder 9"/>
          <p:cNvSpPr>
            <a:spLocks noGrp="1"/>
          </p:cNvSpPr>
          <p:nvPr>
            <p:ph type="body" sz="quarter" idx="10"/>
          </p:nvPr>
        </p:nvSpPr>
        <p:spPr>
          <a:xfrm>
            <a:off x="1350036" y="2584133"/>
            <a:ext cx="6619875" cy="738187"/>
          </a:xfrm>
        </p:spPr>
        <p:txBody>
          <a:bodyPr>
            <a:normAutofit/>
          </a:bodyPr>
          <a:lstStyle>
            <a:lvl1pPr marL="0" indent="0" algn="ctr">
              <a:buNone/>
              <a:defRPr sz="2400"/>
            </a:lvl1pPr>
          </a:lstStyle>
          <a:p>
            <a:pPr lvl="0"/>
            <a:r>
              <a:rPr lang="en-US"/>
              <a:t>Click to edit Master text styles</a:t>
            </a:r>
          </a:p>
        </p:txBody>
      </p:sp>
    </p:spTree>
    <p:extLst>
      <p:ext uri="{BB962C8B-B14F-4D97-AF65-F5344CB8AC3E}">
        <p14:creationId xmlns:p14="http://schemas.microsoft.com/office/powerpoint/2010/main" val="13251398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42716" y="154631"/>
            <a:ext cx="1315500" cy="174724"/>
          </a:xfrm>
          <a:prstGeom prst="rect">
            <a:avLst/>
          </a:prstGeom>
        </p:spPr>
      </p:pic>
      <p:sp>
        <p:nvSpPr>
          <p:cNvPr id="7" name="Shape 60"/>
          <p:cNvSpPr/>
          <p:nvPr userDrawn="1"/>
        </p:nvSpPr>
        <p:spPr>
          <a:xfrm>
            <a:off x="7356366" y="6755100"/>
            <a:ext cx="893700" cy="102900"/>
          </a:xfrm>
          <a:prstGeom prst="rect">
            <a:avLst/>
          </a:prstGeom>
          <a:solidFill>
            <a:srgbClr val="EFAA1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8" name="Shape 61"/>
          <p:cNvSpPr/>
          <p:nvPr userDrawn="1"/>
        </p:nvSpPr>
        <p:spPr>
          <a:xfrm>
            <a:off x="8250312" y="6755100"/>
            <a:ext cx="893700" cy="102900"/>
          </a:xfrm>
          <a:prstGeom prst="rect">
            <a:avLst/>
          </a:prstGeom>
          <a:solidFill>
            <a:srgbClr val="C63F28"/>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9" name="Shape 62"/>
          <p:cNvSpPr/>
          <p:nvPr userDrawn="1"/>
        </p:nvSpPr>
        <p:spPr>
          <a:xfrm>
            <a:off x="0" y="6755100"/>
            <a:ext cx="893700" cy="102900"/>
          </a:xfrm>
          <a:prstGeom prst="rect">
            <a:avLst/>
          </a:prstGeom>
          <a:solidFill>
            <a:srgbClr val="008CA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0" name="Shape 63"/>
          <p:cNvSpPr/>
          <p:nvPr userDrawn="1"/>
        </p:nvSpPr>
        <p:spPr>
          <a:xfrm>
            <a:off x="893710" y="6755100"/>
            <a:ext cx="6462600" cy="102900"/>
          </a:xfrm>
          <a:prstGeom prst="rect">
            <a:avLst/>
          </a:prstGeom>
          <a:solidFill>
            <a:srgbClr val="455FA9"/>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31429954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lank Blurple">
    <p:bg>
      <p:bgPr>
        <a:solidFill>
          <a:srgbClr val="455FA9"/>
        </a:solidFill>
        <a:effectLst/>
      </p:bgPr>
    </p:bg>
    <p:spTree>
      <p:nvGrpSpPr>
        <p:cNvPr id="1" name=""/>
        <p:cNvGrpSpPr/>
        <p:nvPr/>
      </p:nvGrpSpPr>
      <p:grpSpPr>
        <a:xfrm>
          <a:off x="0" y="0"/>
          <a:ext cx="0" cy="0"/>
          <a:chOff x="0" y="0"/>
          <a:chExt cx="0" cy="0"/>
        </a:xfrm>
      </p:grpSpPr>
      <p:sp>
        <p:nvSpPr>
          <p:cNvPr id="5" name="Shape 79"/>
          <p:cNvSpPr/>
          <p:nvPr userDrawn="1"/>
        </p:nvSpPr>
        <p:spPr>
          <a:xfrm>
            <a:off x="7356366" y="6755100"/>
            <a:ext cx="893700" cy="102900"/>
          </a:xfrm>
          <a:prstGeom prst="rect">
            <a:avLst/>
          </a:prstGeom>
          <a:solidFill>
            <a:srgbClr val="EFAA1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6" name="Shape 80"/>
          <p:cNvSpPr/>
          <p:nvPr userDrawn="1"/>
        </p:nvSpPr>
        <p:spPr>
          <a:xfrm>
            <a:off x="8250312" y="6755100"/>
            <a:ext cx="893700" cy="102900"/>
          </a:xfrm>
          <a:prstGeom prst="rect">
            <a:avLst/>
          </a:prstGeom>
          <a:solidFill>
            <a:srgbClr val="C63F28"/>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7" name="Shape 81"/>
          <p:cNvSpPr/>
          <p:nvPr userDrawn="1"/>
        </p:nvSpPr>
        <p:spPr>
          <a:xfrm>
            <a:off x="0" y="6755100"/>
            <a:ext cx="893700" cy="102900"/>
          </a:xfrm>
          <a:prstGeom prst="rect">
            <a:avLst/>
          </a:prstGeom>
          <a:solidFill>
            <a:srgbClr val="7C9B52"/>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8" name="Shape 82"/>
          <p:cNvSpPr/>
          <p:nvPr userDrawn="1"/>
        </p:nvSpPr>
        <p:spPr>
          <a:xfrm>
            <a:off x="893710" y="6755100"/>
            <a:ext cx="6462600" cy="102900"/>
          </a:xfrm>
          <a:prstGeom prst="rect">
            <a:avLst/>
          </a:prstGeom>
          <a:solidFill>
            <a:srgbClr val="008CA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pic>
        <p:nvPicPr>
          <p:cNvPr id="9" name="Picture 8"/>
          <p:cNvPicPr>
            <a:picLocks noChangeAspect="1"/>
          </p:cNvPicPr>
          <p:nvPr userDrawn="1"/>
        </p:nvPicPr>
        <p:blipFill>
          <a:blip r:embed="rId2" cstate="print">
            <a:biLevel thresh="25000"/>
            <a:extLst>
              <a:ext uri="{28A0092B-C50C-407E-A947-70E740481C1C}">
                <a14:useLocalDpi xmlns:a14="http://schemas.microsoft.com/office/drawing/2010/main" val="0"/>
              </a:ext>
            </a:extLst>
          </a:blip>
          <a:stretch>
            <a:fillRect/>
          </a:stretch>
        </p:blipFill>
        <p:spPr>
          <a:xfrm>
            <a:off x="7642716" y="154631"/>
            <a:ext cx="1315500" cy="174724"/>
          </a:xfrm>
          <a:prstGeom prst="rect">
            <a:avLst/>
          </a:prstGeom>
        </p:spPr>
      </p:pic>
      <p:sp>
        <p:nvSpPr>
          <p:cNvPr id="10" name="Title 1"/>
          <p:cNvSpPr>
            <a:spLocks noGrp="1"/>
          </p:cNvSpPr>
          <p:nvPr>
            <p:ph type="title"/>
          </p:nvPr>
        </p:nvSpPr>
        <p:spPr>
          <a:xfrm>
            <a:off x="628650" y="365126"/>
            <a:ext cx="7886700" cy="1325563"/>
          </a:xfrm>
        </p:spPr>
        <p:txBody>
          <a:bodyPr/>
          <a:lstStyle>
            <a:lvl1pPr>
              <a:defRPr>
                <a:solidFill>
                  <a:schemeClr val="bg1"/>
                </a:solidFill>
              </a:defRPr>
            </a:lvl1pPr>
          </a:lstStyle>
          <a:p>
            <a:r>
              <a:rPr lang="en-US"/>
              <a:t>Click to edit Master title style</a:t>
            </a:r>
            <a:endParaRPr lang="en-US" dirty="0"/>
          </a:p>
        </p:txBody>
      </p:sp>
      <p:sp>
        <p:nvSpPr>
          <p:cNvPr id="11" name="Content Placeholder 2"/>
          <p:cNvSpPr>
            <a:spLocks noGrp="1"/>
          </p:cNvSpPr>
          <p:nvPr>
            <p:ph idx="1"/>
          </p:nvPr>
        </p:nvSpPr>
        <p:spPr>
          <a:xfrm>
            <a:off x="628650" y="1825625"/>
            <a:ext cx="7886700" cy="4351338"/>
          </a:xfrm>
        </p:spPr>
        <p:txBody>
          <a:bodyPr/>
          <a:lstStyle>
            <a:lvl1pPr marL="0" indent="0">
              <a:buNone/>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588093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rocess Layout">
    <p:spTree>
      <p:nvGrpSpPr>
        <p:cNvPr id="1" name=""/>
        <p:cNvGrpSpPr/>
        <p:nvPr/>
      </p:nvGrpSpPr>
      <p:grpSpPr>
        <a:xfrm>
          <a:off x="0" y="0"/>
          <a:ext cx="0" cy="0"/>
          <a:chOff x="0" y="0"/>
          <a:chExt cx="0" cy="0"/>
        </a:xfrm>
      </p:grpSpPr>
      <p:sp>
        <p:nvSpPr>
          <p:cNvPr id="2" name="Title 1"/>
          <p:cNvSpPr>
            <a:spLocks noGrp="1"/>
          </p:cNvSpPr>
          <p:nvPr>
            <p:ph type="title"/>
          </p:nvPr>
        </p:nvSpPr>
        <p:spPr>
          <a:xfrm>
            <a:off x="552450" y="420341"/>
            <a:ext cx="7886700" cy="1325563"/>
          </a:xfrm>
        </p:spPr>
        <p:txBody>
          <a:bodyPr/>
          <a:lstStyle/>
          <a:p>
            <a:r>
              <a:rPr lang="en-US"/>
              <a:t>Click to edit Master title style</a:t>
            </a:r>
            <a:endParaRPr lang="en-US" dirty="0"/>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42716" y="154631"/>
            <a:ext cx="1315500" cy="174724"/>
          </a:xfrm>
          <a:prstGeom prst="rect">
            <a:avLst/>
          </a:prstGeom>
        </p:spPr>
      </p:pic>
      <p:sp>
        <p:nvSpPr>
          <p:cNvPr id="5" name="Shape 246"/>
          <p:cNvSpPr/>
          <p:nvPr/>
        </p:nvSpPr>
        <p:spPr>
          <a:xfrm>
            <a:off x="5632317" y="2669418"/>
            <a:ext cx="3305700" cy="669000"/>
          </a:xfrm>
          <a:prstGeom prst="chevron">
            <a:avLst>
              <a:gd name="adj" fmla="val 50000"/>
            </a:avLst>
          </a:prstGeom>
          <a:solidFill>
            <a:srgbClr val="C63F28"/>
          </a:solidFill>
          <a:ln>
            <a:noFill/>
          </a:ln>
        </p:spPr>
        <p:txBody>
          <a:bodyPr spcFirstLastPara="1" wrap="square" lIns="91425" tIns="91425" rIns="91425" bIns="91425" anchor="ctr" anchorCtr="0">
            <a:noAutofit/>
          </a:bodyPr>
          <a:lstStyle/>
          <a:p>
            <a:pPr marL="0" lvl="0" indent="0" algn="ctr">
              <a:spcBef>
                <a:spcPts val="0"/>
              </a:spcBef>
              <a:spcAft>
                <a:spcPts val="0"/>
              </a:spcAft>
              <a:buSzPts val="1100"/>
              <a:buNone/>
            </a:pPr>
            <a:endParaRPr b="1" dirty="0">
              <a:solidFill>
                <a:srgbClr val="FFFFFF"/>
              </a:solidFill>
              <a:latin typeface="Arial" panose="020B0604020202020204" pitchFamily="34" charset="0"/>
              <a:ea typeface="Arial Unicode MS" panose="020B0604020202020204" pitchFamily="34" charset="-128"/>
              <a:cs typeface="Arial" panose="020B0604020202020204" pitchFamily="34" charset="0"/>
              <a:sym typeface="Lato"/>
            </a:endParaRPr>
          </a:p>
        </p:txBody>
      </p:sp>
      <p:sp>
        <p:nvSpPr>
          <p:cNvPr id="8" name="Shape 249"/>
          <p:cNvSpPr/>
          <p:nvPr/>
        </p:nvSpPr>
        <p:spPr>
          <a:xfrm>
            <a:off x="0" y="2669632"/>
            <a:ext cx="3546900" cy="669000"/>
          </a:xfrm>
          <a:prstGeom prst="homePlate">
            <a:avLst>
              <a:gd name="adj" fmla="val 50000"/>
            </a:avLst>
          </a:prstGeom>
          <a:solidFill>
            <a:srgbClr val="008CA0"/>
          </a:solidFill>
          <a:ln>
            <a:noFill/>
          </a:ln>
        </p:spPr>
        <p:txBody>
          <a:bodyPr spcFirstLastPara="1" wrap="square" lIns="91425" tIns="91425" rIns="91425" bIns="91425" anchor="ctr" anchorCtr="0">
            <a:noAutofit/>
          </a:bodyPr>
          <a:lstStyle/>
          <a:p>
            <a:pPr marL="0" lvl="0" indent="0" algn="ctr">
              <a:spcBef>
                <a:spcPts val="0"/>
              </a:spcBef>
              <a:spcAft>
                <a:spcPts val="0"/>
              </a:spcAft>
              <a:buSzPts val="1100"/>
              <a:buNone/>
            </a:pPr>
            <a:endParaRPr sz="2400" b="1" dirty="0">
              <a:solidFill>
                <a:srgbClr val="FFFFFF"/>
              </a:solidFill>
              <a:latin typeface="Arial" panose="020B0604020202020204" pitchFamily="34" charset="0"/>
              <a:ea typeface="Arial Unicode MS" panose="020B0604020202020204" pitchFamily="34" charset="-128"/>
              <a:cs typeface="Arial" panose="020B0604020202020204" pitchFamily="34" charset="0"/>
              <a:sym typeface="Raleway"/>
            </a:endParaRPr>
          </a:p>
        </p:txBody>
      </p:sp>
      <p:sp>
        <p:nvSpPr>
          <p:cNvPr id="11" name="Shape 252"/>
          <p:cNvSpPr/>
          <p:nvPr/>
        </p:nvSpPr>
        <p:spPr>
          <a:xfrm>
            <a:off x="2944204" y="2669418"/>
            <a:ext cx="3305700" cy="669000"/>
          </a:xfrm>
          <a:prstGeom prst="chevron">
            <a:avLst>
              <a:gd name="adj" fmla="val 50000"/>
            </a:avLst>
          </a:prstGeom>
          <a:solidFill>
            <a:srgbClr val="455FA9"/>
          </a:solidFill>
          <a:ln>
            <a:noFill/>
          </a:ln>
        </p:spPr>
        <p:txBody>
          <a:bodyPr spcFirstLastPara="1" wrap="square" lIns="91425" tIns="91425" rIns="91425" bIns="91425" anchor="ctr" anchorCtr="0">
            <a:noAutofit/>
          </a:bodyPr>
          <a:lstStyle/>
          <a:p>
            <a:pPr marL="0" lvl="0" indent="0" algn="ctr">
              <a:spcBef>
                <a:spcPts val="0"/>
              </a:spcBef>
              <a:spcAft>
                <a:spcPts val="0"/>
              </a:spcAft>
              <a:buSzPts val="1100"/>
              <a:buNone/>
            </a:pPr>
            <a:endParaRPr b="1" dirty="0">
              <a:solidFill>
                <a:srgbClr val="FFFFFF"/>
              </a:solidFill>
              <a:latin typeface="Arial" panose="020B0604020202020204" pitchFamily="34" charset="0"/>
              <a:ea typeface="Arial Unicode MS" panose="020B0604020202020204" pitchFamily="34" charset="-128"/>
              <a:cs typeface="Arial" panose="020B0604020202020204" pitchFamily="34" charset="0"/>
              <a:sym typeface="Lato"/>
            </a:endParaRPr>
          </a:p>
        </p:txBody>
      </p:sp>
      <p:sp>
        <p:nvSpPr>
          <p:cNvPr id="14" name="Shape 60"/>
          <p:cNvSpPr/>
          <p:nvPr userDrawn="1"/>
        </p:nvSpPr>
        <p:spPr>
          <a:xfrm>
            <a:off x="7356366" y="6755100"/>
            <a:ext cx="893700" cy="102900"/>
          </a:xfrm>
          <a:prstGeom prst="rect">
            <a:avLst/>
          </a:prstGeom>
          <a:solidFill>
            <a:srgbClr val="EFAA1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5" name="Shape 61"/>
          <p:cNvSpPr/>
          <p:nvPr userDrawn="1"/>
        </p:nvSpPr>
        <p:spPr>
          <a:xfrm>
            <a:off x="8250312" y="6755100"/>
            <a:ext cx="893700" cy="102900"/>
          </a:xfrm>
          <a:prstGeom prst="rect">
            <a:avLst/>
          </a:prstGeom>
          <a:solidFill>
            <a:srgbClr val="C63F28"/>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6" name="Shape 62"/>
          <p:cNvSpPr/>
          <p:nvPr userDrawn="1"/>
        </p:nvSpPr>
        <p:spPr>
          <a:xfrm>
            <a:off x="0" y="6755100"/>
            <a:ext cx="893700" cy="102900"/>
          </a:xfrm>
          <a:prstGeom prst="rect">
            <a:avLst/>
          </a:prstGeom>
          <a:solidFill>
            <a:srgbClr val="008CA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7" name="Shape 63"/>
          <p:cNvSpPr/>
          <p:nvPr userDrawn="1"/>
        </p:nvSpPr>
        <p:spPr>
          <a:xfrm>
            <a:off x="893710" y="6755100"/>
            <a:ext cx="6462600" cy="102900"/>
          </a:xfrm>
          <a:prstGeom prst="rect">
            <a:avLst/>
          </a:prstGeom>
          <a:solidFill>
            <a:srgbClr val="455FA9"/>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6" name="Text Placeholder 5"/>
          <p:cNvSpPr>
            <a:spLocks noGrp="1"/>
          </p:cNvSpPr>
          <p:nvPr>
            <p:ph type="body" sz="quarter" idx="10"/>
          </p:nvPr>
        </p:nvSpPr>
        <p:spPr>
          <a:xfrm>
            <a:off x="304800" y="2797175"/>
            <a:ext cx="2332038" cy="403225"/>
          </a:xfrm>
        </p:spPr>
        <p:txBody>
          <a:bodyPr>
            <a:noAutofit/>
          </a:bodyPr>
          <a:lstStyle>
            <a:lvl1pPr marL="0" indent="0">
              <a:buNone/>
              <a:defRPr sz="1600">
                <a:solidFill>
                  <a:schemeClr val="bg1"/>
                </a:solidFill>
              </a:defRPr>
            </a:lvl1pPr>
          </a:lstStyle>
          <a:p>
            <a:pPr lvl="0"/>
            <a:r>
              <a:rPr lang="en-US"/>
              <a:t>Click to edit Master text styles</a:t>
            </a:r>
          </a:p>
        </p:txBody>
      </p:sp>
      <p:sp>
        <p:nvSpPr>
          <p:cNvPr id="21" name="Text Placeholder 5"/>
          <p:cNvSpPr>
            <a:spLocks noGrp="1"/>
          </p:cNvSpPr>
          <p:nvPr>
            <p:ph type="body" sz="quarter" idx="11"/>
          </p:nvPr>
        </p:nvSpPr>
        <p:spPr>
          <a:xfrm>
            <a:off x="3423590" y="2797175"/>
            <a:ext cx="2332038" cy="403225"/>
          </a:xfrm>
        </p:spPr>
        <p:txBody>
          <a:bodyPr>
            <a:noAutofit/>
          </a:bodyPr>
          <a:lstStyle>
            <a:lvl1pPr marL="0" indent="0">
              <a:buNone/>
              <a:defRPr sz="1600">
                <a:solidFill>
                  <a:schemeClr val="bg1"/>
                </a:solidFill>
              </a:defRPr>
            </a:lvl1pPr>
          </a:lstStyle>
          <a:p>
            <a:pPr lvl="0"/>
            <a:r>
              <a:rPr lang="en-US"/>
              <a:t>Click to edit Master text styles</a:t>
            </a:r>
          </a:p>
        </p:txBody>
      </p:sp>
      <p:sp>
        <p:nvSpPr>
          <p:cNvPr id="22" name="Text Placeholder 5"/>
          <p:cNvSpPr>
            <a:spLocks noGrp="1"/>
          </p:cNvSpPr>
          <p:nvPr>
            <p:ph type="body" sz="quarter" idx="12"/>
          </p:nvPr>
        </p:nvSpPr>
        <p:spPr>
          <a:xfrm>
            <a:off x="6269401" y="2797175"/>
            <a:ext cx="2332038" cy="403225"/>
          </a:xfrm>
        </p:spPr>
        <p:txBody>
          <a:bodyPr>
            <a:noAutofit/>
          </a:bodyPr>
          <a:lstStyle>
            <a:lvl1pPr marL="0" indent="0">
              <a:buNone/>
              <a:defRPr sz="1600">
                <a:solidFill>
                  <a:schemeClr val="bg1"/>
                </a:solidFill>
              </a:defRPr>
            </a:lvl1pPr>
          </a:lstStyle>
          <a:p>
            <a:pPr lvl="0"/>
            <a:r>
              <a:rPr lang="en-US"/>
              <a:t>Click to edit Master text styles</a:t>
            </a:r>
          </a:p>
        </p:txBody>
      </p:sp>
      <p:sp>
        <p:nvSpPr>
          <p:cNvPr id="9" name="Text Placeholder 8"/>
          <p:cNvSpPr>
            <a:spLocks noGrp="1"/>
          </p:cNvSpPr>
          <p:nvPr>
            <p:ph type="body" sz="quarter" idx="13"/>
          </p:nvPr>
        </p:nvSpPr>
        <p:spPr>
          <a:xfrm>
            <a:off x="304800" y="3527425"/>
            <a:ext cx="2430463" cy="2279650"/>
          </a:xfrm>
        </p:spPr>
        <p:txBody>
          <a:bodyPr>
            <a:normAutofit/>
          </a:bodyPr>
          <a:lstStyle>
            <a:lvl1pPr marL="0" indent="0">
              <a:buNone/>
              <a:defRPr sz="2000"/>
            </a:lvl1pPr>
          </a:lstStyle>
          <a:p>
            <a:pPr lvl="0"/>
            <a:r>
              <a:rPr lang="en-US"/>
              <a:t>Click to edit Master text styles</a:t>
            </a:r>
          </a:p>
        </p:txBody>
      </p:sp>
      <p:sp>
        <p:nvSpPr>
          <p:cNvPr id="23" name="Text Placeholder 8"/>
          <p:cNvSpPr>
            <a:spLocks noGrp="1"/>
          </p:cNvSpPr>
          <p:nvPr>
            <p:ph type="body" sz="quarter" idx="14"/>
          </p:nvPr>
        </p:nvSpPr>
        <p:spPr>
          <a:xfrm>
            <a:off x="3262494" y="3527425"/>
            <a:ext cx="2430463" cy="2279650"/>
          </a:xfrm>
        </p:spPr>
        <p:txBody>
          <a:bodyPr>
            <a:normAutofit/>
          </a:bodyPr>
          <a:lstStyle>
            <a:lvl1pPr marL="0" indent="0">
              <a:buNone/>
              <a:defRPr sz="2000"/>
            </a:lvl1pPr>
          </a:lstStyle>
          <a:p>
            <a:pPr lvl="0"/>
            <a:r>
              <a:rPr lang="en-US"/>
              <a:t>Click to edit Master text styles</a:t>
            </a:r>
          </a:p>
        </p:txBody>
      </p:sp>
      <p:sp>
        <p:nvSpPr>
          <p:cNvPr id="24" name="Text Placeholder 8"/>
          <p:cNvSpPr>
            <a:spLocks noGrp="1"/>
          </p:cNvSpPr>
          <p:nvPr>
            <p:ph type="body" sz="quarter" idx="15"/>
          </p:nvPr>
        </p:nvSpPr>
        <p:spPr>
          <a:xfrm>
            <a:off x="6220188" y="3527425"/>
            <a:ext cx="2430463" cy="2279650"/>
          </a:xfrm>
        </p:spPr>
        <p:txBody>
          <a:bodyPr>
            <a:normAutofit/>
          </a:bodyPr>
          <a:lstStyle>
            <a:lvl1pPr marL="0" indent="0">
              <a:buNone/>
              <a:defRPr sz="2000"/>
            </a:lvl1pPr>
          </a:lstStyle>
          <a:p>
            <a:pPr lvl="0"/>
            <a:r>
              <a:rPr lang="en-US"/>
              <a:t>Click to edit Master text styles</a:t>
            </a:r>
          </a:p>
        </p:txBody>
      </p:sp>
    </p:spTree>
    <p:extLst>
      <p:ext uri="{BB962C8B-B14F-4D97-AF65-F5344CB8AC3E}">
        <p14:creationId xmlns:p14="http://schemas.microsoft.com/office/powerpoint/2010/main" val="38324960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hree arrows Layout">
    <p:spTree>
      <p:nvGrpSpPr>
        <p:cNvPr id="1" name=""/>
        <p:cNvGrpSpPr/>
        <p:nvPr/>
      </p:nvGrpSpPr>
      <p:grpSpPr>
        <a:xfrm>
          <a:off x="0" y="0"/>
          <a:ext cx="0" cy="0"/>
          <a:chOff x="0" y="0"/>
          <a:chExt cx="0" cy="0"/>
        </a:xfrm>
      </p:grpSpPr>
      <p:sp>
        <p:nvSpPr>
          <p:cNvPr id="3" name="Shape 236"/>
          <p:cNvSpPr/>
          <p:nvPr userDrawn="1"/>
        </p:nvSpPr>
        <p:spPr>
          <a:xfrm>
            <a:off x="0" y="862500"/>
            <a:ext cx="940500" cy="891600"/>
          </a:xfrm>
          <a:prstGeom prst="rightArrow">
            <a:avLst>
              <a:gd name="adj1" fmla="val 61815"/>
              <a:gd name="adj2" fmla="val 50000"/>
            </a:avLst>
          </a:prstGeom>
          <a:solidFill>
            <a:srgbClr val="EFAA1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 name="Shape 237"/>
          <p:cNvSpPr/>
          <p:nvPr userDrawn="1"/>
        </p:nvSpPr>
        <p:spPr>
          <a:xfrm>
            <a:off x="0" y="2767500"/>
            <a:ext cx="940500" cy="891600"/>
          </a:xfrm>
          <a:prstGeom prst="rightArrow">
            <a:avLst>
              <a:gd name="adj1" fmla="val 61815"/>
              <a:gd name="adj2" fmla="val 50000"/>
            </a:avLst>
          </a:prstGeom>
          <a:solidFill>
            <a:srgbClr val="C63F28"/>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6" name="Shape 238"/>
          <p:cNvSpPr/>
          <p:nvPr userDrawn="1"/>
        </p:nvSpPr>
        <p:spPr>
          <a:xfrm>
            <a:off x="0" y="4672500"/>
            <a:ext cx="940500" cy="891600"/>
          </a:xfrm>
          <a:prstGeom prst="rightArrow">
            <a:avLst>
              <a:gd name="adj1" fmla="val 61815"/>
              <a:gd name="adj2" fmla="val 50000"/>
            </a:avLst>
          </a:prstGeom>
          <a:solidFill>
            <a:srgbClr val="008CA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7" name="Shape 73"/>
          <p:cNvSpPr/>
          <p:nvPr userDrawn="1"/>
        </p:nvSpPr>
        <p:spPr>
          <a:xfrm>
            <a:off x="7356366" y="6755100"/>
            <a:ext cx="893700" cy="102900"/>
          </a:xfrm>
          <a:prstGeom prst="rect">
            <a:avLst/>
          </a:prstGeom>
          <a:solidFill>
            <a:srgbClr val="EFAA1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8" name="Shape 74"/>
          <p:cNvSpPr/>
          <p:nvPr userDrawn="1"/>
        </p:nvSpPr>
        <p:spPr>
          <a:xfrm>
            <a:off x="8250312" y="6755100"/>
            <a:ext cx="893700" cy="102900"/>
          </a:xfrm>
          <a:prstGeom prst="rect">
            <a:avLst/>
          </a:prstGeom>
          <a:solidFill>
            <a:srgbClr val="C63F28"/>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9" name="Shape 75"/>
          <p:cNvSpPr/>
          <p:nvPr userDrawn="1"/>
        </p:nvSpPr>
        <p:spPr>
          <a:xfrm>
            <a:off x="0" y="6755100"/>
            <a:ext cx="893700" cy="102900"/>
          </a:xfrm>
          <a:prstGeom prst="rect">
            <a:avLst/>
          </a:prstGeom>
          <a:solidFill>
            <a:srgbClr val="008CA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0" name="Shape 76"/>
          <p:cNvSpPr/>
          <p:nvPr userDrawn="1"/>
        </p:nvSpPr>
        <p:spPr>
          <a:xfrm>
            <a:off x="893710" y="6755100"/>
            <a:ext cx="6462600" cy="102900"/>
          </a:xfrm>
          <a:prstGeom prst="rect">
            <a:avLst/>
          </a:prstGeom>
          <a:solidFill>
            <a:srgbClr val="455FA9"/>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42716" y="154631"/>
            <a:ext cx="1315500" cy="174724"/>
          </a:xfrm>
          <a:prstGeom prst="rect">
            <a:avLst/>
          </a:prstGeom>
        </p:spPr>
      </p:pic>
      <p:sp>
        <p:nvSpPr>
          <p:cNvPr id="19" name="Text Placeholder 18"/>
          <p:cNvSpPr>
            <a:spLocks noGrp="1"/>
          </p:cNvSpPr>
          <p:nvPr>
            <p:ph type="body" sz="quarter" idx="10"/>
          </p:nvPr>
        </p:nvSpPr>
        <p:spPr>
          <a:xfrm>
            <a:off x="1185063" y="912529"/>
            <a:ext cx="6110287" cy="647302"/>
          </a:xfrm>
        </p:spPr>
        <p:txBody>
          <a:bodyPr/>
          <a:lstStyle>
            <a:lvl1pPr marL="0" indent="0">
              <a:buNone/>
              <a:defRPr>
                <a:solidFill>
                  <a:srgbClr val="EFAA1F"/>
                </a:solidFill>
              </a:defRPr>
            </a:lvl1pPr>
          </a:lstStyle>
          <a:p>
            <a:pPr lvl="0"/>
            <a:r>
              <a:rPr lang="en-US"/>
              <a:t>Click to edit Master text styles</a:t>
            </a:r>
          </a:p>
        </p:txBody>
      </p:sp>
      <p:sp>
        <p:nvSpPr>
          <p:cNvPr id="20" name="Text Placeholder 18"/>
          <p:cNvSpPr>
            <a:spLocks noGrp="1"/>
          </p:cNvSpPr>
          <p:nvPr>
            <p:ph type="body" sz="quarter" idx="11"/>
          </p:nvPr>
        </p:nvSpPr>
        <p:spPr>
          <a:xfrm>
            <a:off x="1185063" y="2802315"/>
            <a:ext cx="6110287" cy="647302"/>
          </a:xfrm>
        </p:spPr>
        <p:txBody>
          <a:bodyPr/>
          <a:lstStyle>
            <a:lvl1pPr marL="0" indent="0">
              <a:buNone/>
              <a:defRPr>
                <a:solidFill>
                  <a:srgbClr val="C63F28"/>
                </a:solidFill>
              </a:defRPr>
            </a:lvl1pPr>
          </a:lstStyle>
          <a:p>
            <a:pPr lvl="0"/>
            <a:r>
              <a:rPr lang="en-US"/>
              <a:t>Click to edit Master text styles</a:t>
            </a:r>
          </a:p>
        </p:txBody>
      </p:sp>
      <p:sp>
        <p:nvSpPr>
          <p:cNvPr id="21" name="Text Placeholder 18"/>
          <p:cNvSpPr>
            <a:spLocks noGrp="1"/>
          </p:cNvSpPr>
          <p:nvPr>
            <p:ph type="body" sz="quarter" idx="12"/>
          </p:nvPr>
        </p:nvSpPr>
        <p:spPr>
          <a:xfrm>
            <a:off x="1185063" y="4725064"/>
            <a:ext cx="6110287" cy="647302"/>
          </a:xfrm>
        </p:spPr>
        <p:txBody>
          <a:bodyPr/>
          <a:lstStyle>
            <a:lvl1pPr marL="0" indent="0">
              <a:buNone/>
              <a:defRPr>
                <a:solidFill>
                  <a:srgbClr val="008CA0"/>
                </a:solidFill>
              </a:defRPr>
            </a:lvl1pPr>
          </a:lstStyle>
          <a:p>
            <a:pPr lvl="0"/>
            <a:r>
              <a:rPr lang="en-US"/>
              <a:t>Click to edit Master text styles</a:t>
            </a:r>
          </a:p>
        </p:txBody>
      </p:sp>
      <p:sp>
        <p:nvSpPr>
          <p:cNvPr id="23" name="Text Placeholder 22"/>
          <p:cNvSpPr>
            <a:spLocks noGrp="1"/>
          </p:cNvSpPr>
          <p:nvPr>
            <p:ph type="body" sz="quarter" idx="13"/>
          </p:nvPr>
        </p:nvSpPr>
        <p:spPr>
          <a:xfrm>
            <a:off x="1184275" y="1654175"/>
            <a:ext cx="4089400" cy="563563"/>
          </a:xfrm>
        </p:spPr>
        <p:txBody>
          <a:bodyPr>
            <a:noAutofit/>
          </a:bodyPr>
          <a:lstStyle>
            <a:lvl1pPr marL="0" indent="0">
              <a:buNone/>
              <a:defRPr sz="2000"/>
            </a:lvl1pPr>
          </a:lstStyle>
          <a:p>
            <a:pPr lvl="0"/>
            <a:r>
              <a:rPr lang="en-US"/>
              <a:t>Click to edit Master text styles</a:t>
            </a:r>
          </a:p>
        </p:txBody>
      </p:sp>
      <p:sp>
        <p:nvSpPr>
          <p:cNvPr id="24" name="Text Placeholder 22"/>
          <p:cNvSpPr>
            <a:spLocks noGrp="1"/>
          </p:cNvSpPr>
          <p:nvPr>
            <p:ph type="body" sz="quarter" idx="14"/>
          </p:nvPr>
        </p:nvSpPr>
        <p:spPr>
          <a:xfrm>
            <a:off x="1184275" y="3691037"/>
            <a:ext cx="4089400" cy="563563"/>
          </a:xfrm>
        </p:spPr>
        <p:txBody>
          <a:bodyPr>
            <a:noAutofit/>
          </a:bodyPr>
          <a:lstStyle>
            <a:lvl1pPr marL="0" indent="0">
              <a:buNone/>
              <a:defRPr sz="2000"/>
            </a:lvl1pPr>
          </a:lstStyle>
          <a:p>
            <a:pPr lvl="0"/>
            <a:r>
              <a:rPr lang="en-US"/>
              <a:t>Click to edit Master text styles</a:t>
            </a:r>
          </a:p>
        </p:txBody>
      </p:sp>
      <p:sp>
        <p:nvSpPr>
          <p:cNvPr id="25" name="Text Placeholder 22"/>
          <p:cNvSpPr>
            <a:spLocks noGrp="1"/>
          </p:cNvSpPr>
          <p:nvPr>
            <p:ph type="body" sz="quarter" idx="15"/>
          </p:nvPr>
        </p:nvSpPr>
        <p:spPr>
          <a:xfrm>
            <a:off x="1184275" y="5536561"/>
            <a:ext cx="4089400" cy="563563"/>
          </a:xfrm>
        </p:spPr>
        <p:txBody>
          <a:bodyPr>
            <a:noAutofit/>
          </a:bodyPr>
          <a:lstStyle>
            <a:lvl1pPr marL="0" indent="0">
              <a:buNone/>
              <a:defRPr sz="2000"/>
            </a:lvl1pPr>
          </a:lstStyle>
          <a:p>
            <a:pPr lvl="0"/>
            <a:r>
              <a:rPr lang="en-US"/>
              <a:t>Click to edit Master text styles</a:t>
            </a:r>
          </a:p>
        </p:txBody>
      </p:sp>
    </p:spTree>
    <p:extLst>
      <p:ext uri="{BB962C8B-B14F-4D97-AF65-F5344CB8AC3E}">
        <p14:creationId xmlns:p14="http://schemas.microsoft.com/office/powerpoint/2010/main" val="3047198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0" y="0"/>
            <a:ext cx="5256621" cy="6755100"/>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Shape 73"/>
          <p:cNvSpPr/>
          <p:nvPr userDrawn="1"/>
        </p:nvSpPr>
        <p:spPr>
          <a:xfrm>
            <a:off x="7356366" y="6755100"/>
            <a:ext cx="893700" cy="102900"/>
          </a:xfrm>
          <a:prstGeom prst="rect">
            <a:avLst/>
          </a:prstGeom>
          <a:solidFill>
            <a:srgbClr val="EFAA1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9" name="Shape 74"/>
          <p:cNvSpPr/>
          <p:nvPr userDrawn="1"/>
        </p:nvSpPr>
        <p:spPr>
          <a:xfrm>
            <a:off x="8250312" y="6755100"/>
            <a:ext cx="893700" cy="102900"/>
          </a:xfrm>
          <a:prstGeom prst="rect">
            <a:avLst/>
          </a:prstGeom>
          <a:solidFill>
            <a:srgbClr val="C63F28"/>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0" name="Shape 75"/>
          <p:cNvSpPr/>
          <p:nvPr userDrawn="1"/>
        </p:nvSpPr>
        <p:spPr>
          <a:xfrm>
            <a:off x="0" y="6755100"/>
            <a:ext cx="893700" cy="102900"/>
          </a:xfrm>
          <a:prstGeom prst="rect">
            <a:avLst/>
          </a:prstGeom>
          <a:solidFill>
            <a:srgbClr val="008CA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1" name="Shape 76"/>
          <p:cNvSpPr/>
          <p:nvPr userDrawn="1"/>
        </p:nvSpPr>
        <p:spPr>
          <a:xfrm>
            <a:off x="893710" y="6755100"/>
            <a:ext cx="6462600" cy="102900"/>
          </a:xfrm>
          <a:prstGeom prst="rect">
            <a:avLst/>
          </a:prstGeom>
          <a:solidFill>
            <a:srgbClr val="455FA9"/>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24579102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826165441"/>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5" r:id="rId3"/>
    <p:sldLayoutId id="2147483660" r:id="rId4"/>
    <p:sldLayoutId id="2147483667" r:id="rId5"/>
    <p:sldLayoutId id="2147483668" r:id="rId6"/>
    <p:sldLayoutId id="2147483673" r:id="rId7"/>
    <p:sldLayoutId id="2147483674" r:id="rId8"/>
    <p:sldLayoutId id="2147483670" r:id="rId9"/>
    <p:sldLayoutId id="2147483675" r:id="rId10"/>
  </p:sldLayoutIdLst>
  <p:hf hdr="0" ftr="0" dt="0"/>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4.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4.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4.png"/><Relationship Id="rId5" Type="http://schemas.openxmlformats.org/officeDocument/2006/relationships/image" Target="../media/image8.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4.png"/><Relationship Id="rId5" Type="http://schemas.openxmlformats.org/officeDocument/2006/relationships/image" Target="../media/image9.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4.png"/><Relationship Id="rId5" Type="http://schemas.openxmlformats.org/officeDocument/2006/relationships/image" Target="../media/image14.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4.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hyperlink" Target="https://resources.csi.state.co.us/data-submissions/eoy/" TargetMode="External"/><Relationship Id="rId5" Type="http://schemas.openxmlformats.org/officeDocument/2006/relationships/hyperlink" Target="https://resources.csi.state.co.us/data-submissions/october-count/" TargetMode="External"/><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0.xml"/><Relationship Id="rId7" Type="http://schemas.openxmlformats.org/officeDocument/2006/relationships/image" Target="../media/image4.png"/><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hyperlink" Target="mailto:submissions_CSI@csi.state.co.us" TargetMode="External"/><Relationship Id="rId5" Type="http://schemas.openxmlformats.org/officeDocument/2006/relationships/hyperlink" Target="mailto:rachelfranks@csi.state.co.us" TargetMode="External"/><Relationship Id="rId4"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4.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4.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4.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4.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4.png"/><Relationship Id="rId5" Type="http://schemas.openxmlformats.org/officeDocument/2006/relationships/hyperlink" Target="https://resources.csi.state.co.us/mckinney-vento-homeless-act/" TargetMode="External"/><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4.png"/><Relationship Id="rId5" Type="http://schemas.openxmlformats.org/officeDocument/2006/relationships/hyperlink" Target="https://cdhe.colorado.gov/empowered" TargetMode="External"/><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hyperlink" Target="https://resources.csi.state.co.us/mckinney-vento-homeless-act/" TargetMode="Externa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4.png"/><Relationship Id="rId5" Type="http://schemas.openxmlformats.org/officeDocument/2006/relationships/image" Target="../media/image7.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C183D7F6-B498-43B3-948B-1728B52AA6E4}">
                <adec:decorative xmlns:adec="http://schemas.microsoft.com/office/drawing/2017/decorative" val="1"/>
              </a:ext>
            </a:extLst>
          </p:cNvPr>
          <p:cNvSpPr>
            <a:spLocks noGrp="1"/>
          </p:cNvSpPr>
          <p:nvPr>
            <p:ph type="ctrTitle"/>
          </p:nvPr>
        </p:nvSpPr>
        <p:spPr>
          <a:xfrm>
            <a:off x="495300" y="898082"/>
            <a:ext cx="5953125" cy="2387600"/>
          </a:xfrm>
        </p:spPr>
        <p:txBody>
          <a:bodyPr/>
          <a:lstStyle/>
          <a:p>
            <a:r>
              <a:rPr lang="en-US" dirty="0"/>
              <a:t>Homeless Coding in State Collections</a:t>
            </a:r>
          </a:p>
        </p:txBody>
      </p:sp>
      <p:sp>
        <p:nvSpPr>
          <p:cNvPr id="3" name="Title 1">
            <a:extLst>
              <a:ext uri="{FF2B5EF4-FFF2-40B4-BE49-F238E27FC236}">
                <a16:creationId xmlns:a16="http://schemas.microsoft.com/office/drawing/2014/main" id="{0C56BFB9-2761-4203-8C09-EB739FEE579F}"/>
              </a:ext>
              <a:ext uri="{C183D7F6-B498-43B3-948B-1728B52AA6E4}">
                <adec:decorative xmlns:adec="http://schemas.microsoft.com/office/drawing/2017/decorative" val="1"/>
              </a:ext>
            </a:extLst>
          </p:cNvPr>
          <p:cNvSpPr txBox="1">
            <a:spLocks/>
          </p:cNvSpPr>
          <p:nvPr/>
        </p:nvSpPr>
        <p:spPr>
          <a:xfrm>
            <a:off x="495299" y="3307275"/>
            <a:ext cx="5953125" cy="685357"/>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800" kern="1200">
                <a:solidFill>
                  <a:schemeClr val="tx1"/>
                </a:solidFill>
                <a:latin typeface="Arial" panose="020B0604020202020204" pitchFamily="34" charset="0"/>
                <a:ea typeface="+mj-ea"/>
                <a:cs typeface="Arial" panose="020B0604020202020204" pitchFamily="34" charset="0"/>
              </a:defRPr>
            </a:lvl1pPr>
          </a:lstStyle>
          <a:p>
            <a:r>
              <a:rPr lang="en-US" sz="1600" dirty="0"/>
              <a:t>Recorded August 2025</a:t>
            </a:r>
          </a:p>
        </p:txBody>
      </p:sp>
      <p:pic>
        <p:nvPicPr>
          <p:cNvPr id="16" name="Audio 15">
            <a:hlinkClick r:id="" action="ppaction://media"/>
            <a:extLst>
              <a:ext uri="{FF2B5EF4-FFF2-40B4-BE49-F238E27FC236}">
                <a16:creationId xmlns:a16="http://schemas.microsoft.com/office/drawing/2014/main" id="{DC3E8A19-1B0A-01EE-176D-2B409205322A}"/>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3028666781"/>
      </p:ext>
    </p:extLst>
  </p:cSld>
  <p:clrMapOvr>
    <a:masterClrMapping/>
  </p:clrMapOvr>
  <mc:AlternateContent xmlns:mc="http://schemas.openxmlformats.org/markup-compatibility/2006" xmlns:p14="http://schemas.microsoft.com/office/powerpoint/2010/main">
    <mc:Choice Requires="p14">
      <p:transition spd="slow" p14:dur="2000" advTm="10792"/>
    </mc:Choice>
    <mc:Fallback xmlns="">
      <p:transition spd="slow" advTm="107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7F9B40-5697-4278-A39E-4DBFA1C48C16}"/>
              </a:ext>
              <a:ext uri="{C183D7F6-B498-43B3-948B-1728B52AA6E4}">
                <adec:decorative xmlns:adec="http://schemas.microsoft.com/office/drawing/2017/decorative" val="1"/>
              </a:ext>
            </a:extLst>
          </p:cNvPr>
          <p:cNvSpPr>
            <a:spLocks noGrp="1"/>
          </p:cNvSpPr>
          <p:nvPr>
            <p:ph type="title"/>
          </p:nvPr>
        </p:nvSpPr>
        <p:spPr/>
        <p:txBody>
          <a:bodyPr>
            <a:normAutofit/>
          </a:bodyPr>
          <a:lstStyle/>
          <a:p>
            <a:pPr algn="ctr"/>
            <a:r>
              <a:rPr lang="en-US" sz="4000" dirty="0"/>
              <a:t>Homeless Fields in State Reporting </a:t>
            </a:r>
          </a:p>
        </p:txBody>
      </p:sp>
      <p:sp>
        <p:nvSpPr>
          <p:cNvPr id="4" name="Content Placeholder 3">
            <a:extLst>
              <a:ext uri="{FF2B5EF4-FFF2-40B4-BE49-F238E27FC236}">
                <a16:creationId xmlns:a16="http://schemas.microsoft.com/office/drawing/2014/main" id="{0FE97296-6D2D-4966-A455-4226C2BD172F}"/>
              </a:ext>
              <a:ext uri="{C183D7F6-B498-43B3-948B-1728B52AA6E4}">
                <adec:decorative xmlns:adec="http://schemas.microsoft.com/office/drawing/2017/decorative" val="1"/>
              </a:ext>
            </a:extLst>
          </p:cNvPr>
          <p:cNvSpPr>
            <a:spLocks noGrp="1"/>
          </p:cNvSpPr>
          <p:nvPr>
            <p:ph idx="1"/>
          </p:nvPr>
        </p:nvSpPr>
        <p:spPr/>
        <p:txBody>
          <a:bodyPr/>
          <a:lstStyle/>
          <a:p>
            <a:pPr marL="0" indent="0">
              <a:buNone/>
            </a:pPr>
            <a:r>
              <a:rPr lang="en-US" dirty="0"/>
              <a:t>Located in the Student Demographic (SD) File</a:t>
            </a:r>
          </a:p>
          <a:p>
            <a:pPr marL="514350" indent="-514350">
              <a:buFont typeface="+mj-lt"/>
              <a:buAutoNum type="arabicPeriod"/>
            </a:pPr>
            <a:r>
              <a:rPr lang="en-US" dirty="0"/>
              <a:t>Homeless  </a:t>
            </a:r>
          </a:p>
          <a:p>
            <a:pPr marL="514350" indent="-514350">
              <a:buFont typeface="+mj-lt"/>
              <a:buAutoNum type="arabicPeriod"/>
            </a:pPr>
            <a:r>
              <a:rPr lang="en-US" dirty="0"/>
              <a:t>Cause of Housing Crisis</a:t>
            </a:r>
          </a:p>
          <a:p>
            <a:pPr marL="514350" indent="-514350">
              <a:buFont typeface="+mj-lt"/>
              <a:buAutoNum type="arabicPeriod"/>
            </a:pPr>
            <a:r>
              <a:rPr lang="en-US" dirty="0"/>
              <a:t>Additional Cause of Housing Crisis</a:t>
            </a:r>
          </a:p>
          <a:p>
            <a:pPr marL="514350" indent="-514350">
              <a:buFont typeface="+mj-lt"/>
              <a:buAutoNum type="arabicPeriod"/>
            </a:pPr>
            <a:r>
              <a:rPr lang="en-US" dirty="0"/>
              <a:t>Primary Nighttime Residence</a:t>
            </a:r>
          </a:p>
          <a:p>
            <a:pPr marL="514350" indent="-514350">
              <a:buFont typeface="+mj-lt"/>
              <a:buAutoNum type="arabicPeriod"/>
            </a:pPr>
            <a:r>
              <a:rPr lang="en-US" dirty="0"/>
              <a:t>Free/Reduced Price Lunch</a:t>
            </a:r>
          </a:p>
          <a:p>
            <a:pPr marL="514350" indent="-514350">
              <a:buFont typeface="+mj-lt"/>
              <a:buAutoNum type="arabicPeriod"/>
            </a:pPr>
            <a:r>
              <a:rPr lang="en-US" dirty="0"/>
              <a:t>FRL Eligibility Identification</a:t>
            </a:r>
          </a:p>
        </p:txBody>
      </p:sp>
      <p:sp>
        <p:nvSpPr>
          <p:cNvPr id="9" name="TextBox 8">
            <a:extLst>
              <a:ext uri="{FF2B5EF4-FFF2-40B4-BE49-F238E27FC236}">
                <a16:creationId xmlns:a16="http://schemas.microsoft.com/office/drawing/2014/main" id="{370908B9-AAC7-4EF1-BC7A-1DECBF25BAF6}"/>
              </a:ext>
              <a:ext uri="{C183D7F6-B498-43B3-948B-1728B52AA6E4}">
                <adec:decorative xmlns:adec="http://schemas.microsoft.com/office/drawing/2017/decorative" val="1"/>
              </a:ext>
            </a:extLst>
          </p:cNvPr>
          <p:cNvSpPr txBox="1"/>
          <p:nvPr/>
        </p:nvSpPr>
        <p:spPr>
          <a:xfrm>
            <a:off x="8810625" y="6457950"/>
            <a:ext cx="266700" cy="369332"/>
          </a:xfrm>
          <a:prstGeom prst="rect">
            <a:avLst/>
          </a:prstGeom>
          <a:noFill/>
        </p:spPr>
        <p:txBody>
          <a:bodyPr wrap="square" rtlCol="0">
            <a:spAutoFit/>
          </a:bodyPr>
          <a:lstStyle/>
          <a:p>
            <a:r>
              <a:rPr lang="en-US" dirty="0"/>
              <a:t>7</a:t>
            </a:r>
          </a:p>
        </p:txBody>
      </p:sp>
      <p:pic>
        <p:nvPicPr>
          <p:cNvPr id="18" name="Audio 17">
            <a:hlinkClick r:id="" action="ppaction://media"/>
            <a:extLst>
              <a:ext uri="{FF2B5EF4-FFF2-40B4-BE49-F238E27FC236}">
                <a16:creationId xmlns:a16="http://schemas.microsoft.com/office/drawing/2014/main" id="{56F3918F-502F-50AC-8B84-ACB9B4EC9FE9}"/>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667" t="16667" r="16667" b="16667"/>
          <a:stretch>
            <a:fillRect/>
          </a:stretch>
        </p:blipFill>
        <p:spPr>
          <a:xfrm>
            <a:off x="8108950" y="6051550"/>
            <a:ext cx="406400" cy="406400"/>
          </a:xfrm>
          <a:prstGeom prst="rect">
            <a:avLst/>
          </a:prstGeom>
        </p:spPr>
      </p:pic>
    </p:spTree>
    <p:extLst>
      <p:ext uri="{BB962C8B-B14F-4D97-AF65-F5344CB8AC3E}">
        <p14:creationId xmlns:p14="http://schemas.microsoft.com/office/powerpoint/2010/main" val="2933333943"/>
      </p:ext>
    </p:extLst>
  </p:cSld>
  <p:clrMapOvr>
    <a:masterClrMapping/>
  </p:clrMapOvr>
  <mc:AlternateContent xmlns:mc="http://schemas.openxmlformats.org/markup-compatibility/2006" xmlns:p14="http://schemas.microsoft.com/office/powerpoint/2010/main">
    <mc:Choice Requires="p14">
      <p:transition p14:dur="0" advTm="38878"/>
    </mc:Choice>
    <mc:Fallback xmlns="">
      <p:transition advTm="388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33448F-6215-4543-A9E0-F75A3D333D1A}"/>
              </a:ext>
              <a:ext uri="{C183D7F6-B498-43B3-948B-1728B52AA6E4}">
                <adec:decorative xmlns:adec="http://schemas.microsoft.com/office/drawing/2017/decorative" val="1"/>
              </a:ext>
            </a:extLst>
          </p:cNvPr>
          <p:cNvSpPr>
            <a:spLocks noGrp="1"/>
          </p:cNvSpPr>
          <p:nvPr>
            <p:ph type="title"/>
          </p:nvPr>
        </p:nvSpPr>
        <p:spPr/>
        <p:txBody>
          <a:bodyPr/>
          <a:lstStyle/>
          <a:p>
            <a:r>
              <a:rPr lang="en-US" dirty="0"/>
              <a:t>1. Homeless </a:t>
            </a:r>
          </a:p>
        </p:txBody>
      </p:sp>
      <p:pic>
        <p:nvPicPr>
          <p:cNvPr id="8" name="Picture 7" descr="Screenshot SC file layout homless">
            <a:extLst>
              <a:ext uri="{FF2B5EF4-FFF2-40B4-BE49-F238E27FC236}">
                <a16:creationId xmlns:a16="http://schemas.microsoft.com/office/drawing/2014/main" id="{2B7A71C9-4DE6-ADE3-EFA9-DE3C9E4F5F0B}"/>
              </a:ext>
              <a:ext uri="{C183D7F6-B498-43B3-948B-1728B52AA6E4}">
                <adec:decorative xmlns:adec="http://schemas.microsoft.com/office/drawing/2017/decorative" val="0"/>
              </a:ext>
            </a:extLst>
          </p:cNvPr>
          <p:cNvPicPr>
            <a:picLocks noChangeAspect="1"/>
          </p:cNvPicPr>
          <p:nvPr/>
        </p:nvPicPr>
        <p:blipFill>
          <a:blip r:embed="rId5"/>
          <a:stretch>
            <a:fillRect/>
          </a:stretch>
        </p:blipFill>
        <p:spPr>
          <a:xfrm>
            <a:off x="910095" y="1566959"/>
            <a:ext cx="7323809" cy="4019048"/>
          </a:xfrm>
          <a:prstGeom prst="rect">
            <a:avLst/>
          </a:prstGeom>
        </p:spPr>
      </p:pic>
      <p:sp>
        <p:nvSpPr>
          <p:cNvPr id="5" name="TextBox 4">
            <a:extLst>
              <a:ext uri="{FF2B5EF4-FFF2-40B4-BE49-F238E27FC236}">
                <a16:creationId xmlns:a16="http://schemas.microsoft.com/office/drawing/2014/main" id="{6FCB82EB-5A3B-48F3-4D77-486C59E44632}"/>
              </a:ext>
              <a:ext uri="{C183D7F6-B498-43B3-948B-1728B52AA6E4}">
                <adec:decorative xmlns:adec="http://schemas.microsoft.com/office/drawing/2017/decorative" val="1"/>
              </a:ext>
            </a:extLst>
          </p:cNvPr>
          <p:cNvSpPr txBox="1"/>
          <p:nvPr/>
        </p:nvSpPr>
        <p:spPr>
          <a:xfrm>
            <a:off x="8810625" y="6457950"/>
            <a:ext cx="266700" cy="369332"/>
          </a:xfrm>
          <a:prstGeom prst="rect">
            <a:avLst/>
          </a:prstGeom>
          <a:noFill/>
        </p:spPr>
        <p:txBody>
          <a:bodyPr wrap="square" rtlCol="0">
            <a:spAutoFit/>
          </a:bodyPr>
          <a:lstStyle/>
          <a:p>
            <a:r>
              <a:rPr lang="en-US" dirty="0"/>
              <a:t>8</a:t>
            </a:r>
          </a:p>
        </p:txBody>
      </p:sp>
      <p:pic>
        <p:nvPicPr>
          <p:cNvPr id="16" name="Audio 15">
            <a:hlinkClick r:id="" action="ppaction://media"/>
            <a:extLst>
              <a:ext uri="{FF2B5EF4-FFF2-40B4-BE49-F238E27FC236}">
                <a16:creationId xmlns:a16="http://schemas.microsoft.com/office/drawing/2014/main" id="{B2FC67FF-3BE8-2C1D-0A47-A98EDA4E23AA}"/>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1485049166"/>
      </p:ext>
    </p:extLst>
  </p:cSld>
  <p:clrMapOvr>
    <a:masterClrMapping/>
  </p:clrMapOvr>
  <mc:AlternateContent xmlns:mc="http://schemas.openxmlformats.org/markup-compatibility/2006" xmlns:p14="http://schemas.microsoft.com/office/powerpoint/2010/main">
    <mc:Choice Requires="p14">
      <p:transition spd="slow" p14:dur="2000" advTm="51768"/>
    </mc:Choice>
    <mc:Fallback xmlns="">
      <p:transition spd="slow" advTm="517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F4B823-3054-4850-AE51-7BCD31BDA47D}"/>
              </a:ext>
              <a:ext uri="{C183D7F6-B498-43B3-948B-1728B52AA6E4}">
                <adec:decorative xmlns:adec="http://schemas.microsoft.com/office/drawing/2017/decorative" val="1"/>
              </a:ext>
            </a:extLst>
          </p:cNvPr>
          <p:cNvSpPr>
            <a:spLocks noGrp="1"/>
          </p:cNvSpPr>
          <p:nvPr>
            <p:ph type="title"/>
          </p:nvPr>
        </p:nvSpPr>
        <p:spPr/>
        <p:txBody>
          <a:bodyPr/>
          <a:lstStyle/>
          <a:p>
            <a:r>
              <a:rPr lang="en-US" dirty="0"/>
              <a:t>2. Primary Nighttime Residence</a:t>
            </a:r>
          </a:p>
        </p:txBody>
      </p:sp>
      <p:pic>
        <p:nvPicPr>
          <p:cNvPr id="7" name="Picture 6">
            <a:extLst>
              <a:ext uri="{FF2B5EF4-FFF2-40B4-BE49-F238E27FC236}">
                <a16:creationId xmlns:a16="http://schemas.microsoft.com/office/drawing/2014/main" id="{BD976D81-21D3-1265-2CE2-98C993111DA7}"/>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403551" y="1926494"/>
            <a:ext cx="8336898" cy="2340706"/>
          </a:xfrm>
          <a:prstGeom prst="rect">
            <a:avLst/>
          </a:prstGeom>
        </p:spPr>
      </p:pic>
      <p:sp>
        <p:nvSpPr>
          <p:cNvPr id="3" name="TextBox 2">
            <a:extLst>
              <a:ext uri="{FF2B5EF4-FFF2-40B4-BE49-F238E27FC236}">
                <a16:creationId xmlns:a16="http://schemas.microsoft.com/office/drawing/2014/main" id="{62149813-30F2-E054-6312-49C19B33A170}"/>
              </a:ext>
              <a:ext uri="{C183D7F6-B498-43B3-948B-1728B52AA6E4}">
                <adec:decorative xmlns:adec="http://schemas.microsoft.com/office/drawing/2017/decorative" val="1"/>
              </a:ext>
            </a:extLst>
          </p:cNvPr>
          <p:cNvSpPr txBox="1"/>
          <p:nvPr/>
        </p:nvSpPr>
        <p:spPr>
          <a:xfrm>
            <a:off x="8810625" y="6430240"/>
            <a:ext cx="266700" cy="369332"/>
          </a:xfrm>
          <a:prstGeom prst="rect">
            <a:avLst/>
          </a:prstGeom>
          <a:noFill/>
        </p:spPr>
        <p:txBody>
          <a:bodyPr wrap="square" rtlCol="0">
            <a:spAutoFit/>
          </a:bodyPr>
          <a:lstStyle/>
          <a:p>
            <a:r>
              <a:rPr lang="en-US" dirty="0"/>
              <a:t>9</a:t>
            </a:r>
          </a:p>
        </p:txBody>
      </p:sp>
      <p:pic>
        <p:nvPicPr>
          <p:cNvPr id="24" name="Audio 23">
            <a:hlinkClick r:id="" action="ppaction://media"/>
            <a:extLst>
              <a:ext uri="{FF2B5EF4-FFF2-40B4-BE49-F238E27FC236}">
                <a16:creationId xmlns:a16="http://schemas.microsoft.com/office/drawing/2014/main" id="{A5D1E1F0-2925-2F72-CF02-31E57482F105}"/>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2727552467"/>
      </p:ext>
    </p:extLst>
  </p:cSld>
  <p:clrMapOvr>
    <a:masterClrMapping/>
  </p:clrMapOvr>
  <mc:AlternateContent xmlns:mc="http://schemas.openxmlformats.org/markup-compatibility/2006" xmlns:p14="http://schemas.microsoft.com/office/powerpoint/2010/main">
    <mc:Choice Requires="p14">
      <p:transition spd="slow" p14:dur="2000" advTm="39076"/>
    </mc:Choice>
    <mc:Fallback xmlns="">
      <p:transition spd="slow" advTm="390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D7EE7A-6035-44E5-8360-02C1D17EE592}"/>
              </a:ext>
              <a:ext uri="{C183D7F6-B498-43B3-948B-1728B52AA6E4}">
                <adec:decorative xmlns:adec="http://schemas.microsoft.com/office/drawing/2017/decorative" val="1"/>
              </a:ext>
            </a:extLst>
          </p:cNvPr>
          <p:cNvSpPr>
            <a:spLocks noGrp="1"/>
          </p:cNvSpPr>
          <p:nvPr>
            <p:ph type="title"/>
          </p:nvPr>
        </p:nvSpPr>
        <p:spPr>
          <a:xfrm>
            <a:off x="628650" y="365127"/>
            <a:ext cx="7886700" cy="940106"/>
          </a:xfrm>
        </p:spPr>
        <p:txBody>
          <a:bodyPr>
            <a:normAutofit/>
          </a:bodyPr>
          <a:lstStyle/>
          <a:p>
            <a:pPr algn="ctr"/>
            <a:r>
              <a:rPr lang="en-US" sz="4000" dirty="0"/>
              <a:t>3. &amp; 4. Cause of Housing Crisis</a:t>
            </a:r>
          </a:p>
        </p:txBody>
      </p:sp>
      <p:pic>
        <p:nvPicPr>
          <p:cNvPr id="5" name="Picture 4">
            <a:extLst>
              <a:ext uri="{FF2B5EF4-FFF2-40B4-BE49-F238E27FC236}">
                <a16:creationId xmlns:a16="http://schemas.microsoft.com/office/drawing/2014/main" id="{86D0CF54-F471-5736-289A-1765E9A09EA2}"/>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1476762" y="1335693"/>
            <a:ext cx="6190476" cy="2323809"/>
          </a:xfrm>
          <a:prstGeom prst="rect">
            <a:avLst/>
          </a:prstGeom>
        </p:spPr>
      </p:pic>
      <p:pic>
        <p:nvPicPr>
          <p:cNvPr id="7" name="Picture 6">
            <a:extLst>
              <a:ext uri="{FF2B5EF4-FFF2-40B4-BE49-F238E27FC236}">
                <a16:creationId xmlns:a16="http://schemas.microsoft.com/office/drawing/2014/main" id="{5319026E-CB1A-E6F2-AA90-4BE6F8E8DEA0}"/>
              </a:ext>
              <a:ext uri="{C183D7F6-B498-43B3-948B-1728B52AA6E4}">
                <adec:decorative xmlns:adec="http://schemas.microsoft.com/office/drawing/2017/decorative" val="1"/>
              </a:ext>
            </a:extLst>
          </p:cNvPr>
          <p:cNvPicPr>
            <a:picLocks noChangeAspect="1"/>
          </p:cNvPicPr>
          <p:nvPr/>
        </p:nvPicPr>
        <p:blipFill rotWithShape="1">
          <a:blip r:embed="rId6"/>
          <a:srcRect t="2525"/>
          <a:stretch/>
        </p:blipFill>
        <p:spPr>
          <a:xfrm>
            <a:off x="472036" y="4119716"/>
            <a:ext cx="8199928" cy="1671485"/>
          </a:xfrm>
          <a:prstGeom prst="rect">
            <a:avLst/>
          </a:prstGeom>
        </p:spPr>
      </p:pic>
      <p:sp>
        <p:nvSpPr>
          <p:cNvPr id="16" name="TextBox 15">
            <a:extLst>
              <a:ext uri="{FF2B5EF4-FFF2-40B4-BE49-F238E27FC236}">
                <a16:creationId xmlns:a16="http://schemas.microsoft.com/office/drawing/2014/main" id="{5194E666-79EB-4635-ACD3-F3C708258B7C}"/>
              </a:ext>
              <a:ext uri="{C183D7F6-B498-43B3-948B-1728B52AA6E4}">
                <adec:decorative xmlns:adec="http://schemas.microsoft.com/office/drawing/2017/decorative" val="1"/>
              </a:ext>
            </a:extLst>
          </p:cNvPr>
          <p:cNvSpPr txBox="1"/>
          <p:nvPr/>
        </p:nvSpPr>
        <p:spPr>
          <a:xfrm>
            <a:off x="8667750" y="6488668"/>
            <a:ext cx="561975" cy="369332"/>
          </a:xfrm>
          <a:prstGeom prst="rect">
            <a:avLst/>
          </a:prstGeom>
          <a:noFill/>
        </p:spPr>
        <p:txBody>
          <a:bodyPr wrap="square" rtlCol="0">
            <a:spAutoFit/>
          </a:bodyPr>
          <a:lstStyle/>
          <a:p>
            <a:r>
              <a:rPr lang="en-US" dirty="0"/>
              <a:t>10</a:t>
            </a:r>
          </a:p>
        </p:txBody>
      </p:sp>
      <p:pic>
        <p:nvPicPr>
          <p:cNvPr id="6" name="Audio 5">
            <a:hlinkClick r:id="" action="ppaction://media"/>
            <a:extLst>
              <a:ext uri="{FF2B5EF4-FFF2-40B4-BE49-F238E27FC236}">
                <a16:creationId xmlns:a16="http://schemas.microsoft.com/office/drawing/2014/main" id="{BC7DD82E-4BE0-EB28-B617-D8E7CC07CF95}"/>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4053487723"/>
      </p:ext>
    </p:extLst>
  </p:cSld>
  <p:clrMapOvr>
    <a:masterClrMapping/>
  </p:clrMapOvr>
  <mc:AlternateContent xmlns:mc="http://schemas.openxmlformats.org/markup-compatibility/2006" xmlns:p14="http://schemas.microsoft.com/office/powerpoint/2010/main">
    <mc:Choice Requires="p14">
      <p:transition spd="slow" p14:dur="2000" advTm="45637"/>
    </mc:Choice>
    <mc:Fallback xmlns="">
      <p:transition spd="slow" advTm="456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969645-C09A-4DAF-B883-656780A71DCA}"/>
              </a:ext>
              <a:ext uri="{C183D7F6-B498-43B3-948B-1728B52AA6E4}">
                <adec:decorative xmlns:adec="http://schemas.microsoft.com/office/drawing/2017/decorative" val="1"/>
              </a:ext>
            </a:extLst>
          </p:cNvPr>
          <p:cNvSpPr>
            <a:spLocks noGrp="1"/>
          </p:cNvSpPr>
          <p:nvPr>
            <p:ph type="title"/>
          </p:nvPr>
        </p:nvSpPr>
        <p:spPr/>
        <p:txBody>
          <a:bodyPr/>
          <a:lstStyle/>
          <a:p>
            <a:r>
              <a:rPr lang="en-US" dirty="0"/>
              <a:t>5. Free/Reduced Price Lunch Eligible</a:t>
            </a:r>
          </a:p>
        </p:txBody>
      </p:sp>
      <p:pic>
        <p:nvPicPr>
          <p:cNvPr id="5" name="Picture 4">
            <a:extLst>
              <a:ext uri="{FF2B5EF4-FFF2-40B4-BE49-F238E27FC236}">
                <a16:creationId xmlns:a16="http://schemas.microsoft.com/office/drawing/2014/main" id="{8EA1AB7B-B3D4-430D-A4E2-B85BB50949DE}"/>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533400" y="1905000"/>
            <a:ext cx="7981950" cy="1524000"/>
          </a:xfrm>
          <a:prstGeom prst="rect">
            <a:avLst/>
          </a:prstGeom>
        </p:spPr>
      </p:pic>
      <p:pic>
        <p:nvPicPr>
          <p:cNvPr id="7" name="Picture 6">
            <a:extLst>
              <a:ext uri="{FF2B5EF4-FFF2-40B4-BE49-F238E27FC236}">
                <a16:creationId xmlns:a16="http://schemas.microsoft.com/office/drawing/2014/main" id="{3655C568-042F-47C7-9E82-E133EC865459}"/>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628650" y="3294569"/>
            <a:ext cx="2569886" cy="1005608"/>
          </a:xfrm>
          <a:prstGeom prst="rect">
            <a:avLst/>
          </a:prstGeom>
        </p:spPr>
      </p:pic>
      <p:pic>
        <p:nvPicPr>
          <p:cNvPr id="12" name="Audio 11">
            <a:hlinkClick r:id="" action="ppaction://media"/>
            <a:extLst>
              <a:ext uri="{FF2B5EF4-FFF2-40B4-BE49-F238E27FC236}">
                <a16:creationId xmlns:a16="http://schemas.microsoft.com/office/drawing/2014/main" id="{3882041B-88CA-2532-E47D-08D6997656AF}"/>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18750" t="-118750" r="-118750" b="-118750"/>
          <a:stretch>
            <a:fillRect/>
          </a:stretch>
        </p:blipFill>
        <p:spPr>
          <a:xfrm>
            <a:off x="7004304" y="4718304"/>
            <a:ext cx="2057400" cy="2057400"/>
          </a:xfrm>
          <a:prstGeom prst="ellipse">
            <a:avLst/>
          </a:prstGeom>
        </p:spPr>
      </p:pic>
      <p:sp>
        <p:nvSpPr>
          <p:cNvPr id="11" name="TextBox 10">
            <a:extLst>
              <a:ext uri="{FF2B5EF4-FFF2-40B4-BE49-F238E27FC236}">
                <a16:creationId xmlns:a16="http://schemas.microsoft.com/office/drawing/2014/main" id="{35CEA2BD-0152-42EB-474A-52BE5925AD7D}"/>
              </a:ext>
              <a:ext uri="{C183D7F6-B498-43B3-948B-1728B52AA6E4}">
                <adec:decorative xmlns:adec="http://schemas.microsoft.com/office/drawing/2017/decorative" val="1"/>
              </a:ext>
            </a:extLst>
          </p:cNvPr>
          <p:cNvSpPr txBox="1"/>
          <p:nvPr/>
        </p:nvSpPr>
        <p:spPr>
          <a:xfrm>
            <a:off x="8667750" y="6488668"/>
            <a:ext cx="561975" cy="369332"/>
          </a:xfrm>
          <a:prstGeom prst="rect">
            <a:avLst/>
          </a:prstGeom>
          <a:noFill/>
        </p:spPr>
        <p:txBody>
          <a:bodyPr wrap="square" rtlCol="0">
            <a:spAutoFit/>
          </a:bodyPr>
          <a:lstStyle/>
          <a:p>
            <a:r>
              <a:rPr lang="en-US" dirty="0"/>
              <a:t>11</a:t>
            </a:r>
          </a:p>
        </p:txBody>
      </p:sp>
    </p:spTree>
    <p:extLst>
      <p:ext uri="{BB962C8B-B14F-4D97-AF65-F5344CB8AC3E}">
        <p14:creationId xmlns:p14="http://schemas.microsoft.com/office/powerpoint/2010/main" val="607225606"/>
      </p:ext>
    </p:extLst>
  </p:cSld>
  <p:clrMapOvr>
    <a:masterClrMapping/>
  </p:clrMapOvr>
  <mc:AlternateContent xmlns:mc="http://schemas.openxmlformats.org/markup-compatibility/2006" xmlns:p14="http://schemas.microsoft.com/office/powerpoint/2010/main">
    <mc:Choice Requires="p14">
      <p:transition spd="slow" p14:dur="2000" advTm="14937"/>
    </mc:Choice>
    <mc:Fallback xmlns="">
      <p:transition spd="slow" advTm="149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88FC87-099F-A13A-82C6-BC5656CE9AE0}"/>
              </a:ext>
              <a:ext uri="{C183D7F6-B498-43B3-948B-1728B52AA6E4}">
                <adec:decorative xmlns:adec="http://schemas.microsoft.com/office/drawing/2017/decorative" val="1"/>
              </a:ext>
            </a:extLst>
          </p:cNvPr>
          <p:cNvSpPr>
            <a:spLocks noGrp="1"/>
          </p:cNvSpPr>
          <p:nvPr>
            <p:ph type="title"/>
          </p:nvPr>
        </p:nvSpPr>
        <p:spPr/>
        <p:txBody>
          <a:bodyPr/>
          <a:lstStyle/>
          <a:p>
            <a:r>
              <a:rPr lang="en-US" dirty="0"/>
              <a:t>6. FRL Eligibility Identification</a:t>
            </a:r>
          </a:p>
        </p:txBody>
      </p:sp>
      <p:sp>
        <p:nvSpPr>
          <p:cNvPr id="3" name="Content Placeholder 2">
            <a:extLst>
              <a:ext uri="{FF2B5EF4-FFF2-40B4-BE49-F238E27FC236}">
                <a16:creationId xmlns:a16="http://schemas.microsoft.com/office/drawing/2014/main" id="{F9104E25-B370-8C41-BE54-1FD7C559A217}"/>
              </a:ext>
              <a:ext uri="{C183D7F6-B498-43B3-948B-1728B52AA6E4}">
                <adec:decorative xmlns:adec="http://schemas.microsoft.com/office/drawing/2017/decorative" val="1"/>
              </a:ext>
            </a:extLst>
          </p:cNvPr>
          <p:cNvSpPr>
            <a:spLocks noGrp="1"/>
          </p:cNvSpPr>
          <p:nvPr>
            <p:ph idx="1"/>
          </p:nvPr>
        </p:nvSpPr>
        <p:spPr>
          <a:xfrm>
            <a:off x="498762" y="1690689"/>
            <a:ext cx="8486741" cy="4351338"/>
          </a:xfrm>
        </p:spPr>
        <p:txBody>
          <a:bodyPr>
            <a:normAutofit/>
          </a:bodyPr>
          <a:lstStyle/>
          <a:p>
            <a:pPr>
              <a:lnSpc>
                <a:spcPct val="100000"/>
              </a:lnSpc>
              <a:spcBef>
                <a:spcPts val="600"/>
              </a:spcBef>
            </a:pPr>
            <a:r>
              <a:rPr lang="en-US" sz="2600" dirty="0"/>
              <a:t>Creates a new At-Risk measure in the school finance formula </a:t>
            </a:r>
          </a:p>
          <a:p>
            <a:pPr lvl="1">
              <a:lnSpc>
                <a:spcPct val="100000"/>
              </a:lnSpc>
              <a:spcBef>
                <a:spcPts val="600"/>
              </a:spcBef>
            </a:pPr>
            <a:r>
              <a:rPr lang="en-US" sz="2200" dirty="0"/>
              <a:t>Schools should plan to record Free Lunch Eligibility Identification eligibility criteria in their SIS</a:t>
            </a:r>
            <a:endParaRPr lang="en-US" sz="1600" dirty="0">
              <a:solidFill>
                <a:srgbClr val="FF0000"/>
              </a:solidFill>
            </a:endParaRPr>
          </a:p>
          <a:p>
            <a:pPr lvl="1">
              <a:lnSpc>
                <a:spcPct val="100000"/>
              </a:lnSpc>
              <a:spcBef>
                <a:spcPts val="600"/>
              </a:spcBef>
            </a:pPr>
            <a:endParaRPr lang="en-US" sz="1600" dirty="0">
              <a:solidFill>
                <a:srgbClr val="FF0000"/>
              </a:solidFill>
            </a:endParaRPr>
          </a:p>
          <a:p>
            <a:pPr lvl="1">
              <a:lnSpc>
                <a:spcPct val="100000"/>
              </a:lnSpc>
              <a:spcBef>
                <a:spcPts val="600"/>
              </a:spcBef>
            </a:pPr>
            <a:endParaRPr lang="en-US" sz="1600" dirty="0">
              <a:solidFill>
                <a:srgbClr val="FF0000"/>
              </a:solidFill>
            </a:endParaRPr>
          </a:p>
          <a:p>
            <a:pPr lvl="1">
              <a:lnSpc>
                <a:spcPct val="100000"/>
              </a:lnSpc>
              <a:spcBef>
                <a:spcPts val="600"/>
              </a:spcBef>
            </a:pPr>
            <a:endParaRPr lang="en-US" sz="1600" dirty="0">
              <a:solidFill>
                <a:srgbClr val="FF0000"/>
              </a:solidFill>
            </a:endParaRPr>
          </a:p>
          <a:p>
            <a:pPr lvl="1">
              <a:lnSpc>
                <a:spcPct val="100000"/>
              </a:lnSpc>
              <a:spcBef>
                <a:spcPts val="600"/>
              </a:spcBef>
            </a:pPr>
            <a:endParaRPr lang="en-US" sz="1600" dirty="0">
              <a:solidFill>
                <a:srgbClr val="FF0000"/>
              </a:solidFill>
            </a:endParaRPr>
          </a:p>
          <a:p>
            <a:r>
              <a:rPr lang="en-US" sz="2600" dirty="0"/>
              <a:t>Reminder:  </a:t>
            </a:r>
          </a:p>
          <a:p>
            <a:pPr lvl="1"/>
            <a:r>
              <a:rPr lang="en-US" sz="2200" dirty="0"/>
              <a:t>Do not identify students as </a:t>
            </a:r>
            <a:r>
              <a:rPr lang="en-US" sz="2200" b="1" dirty="0"/>
              <a:t>homeless</a:t>
            </a:r>
            <a:r>
              <a:rPr lang="en-US" sz="2200" dirty="0"/>
              <a:t> in your SIS without CSI approval</a:t>
            </a:r>
          </a:p>
        </p:txBody>
      </p:sp>
      <p:pic>
        <p:nvPicPr>
          <p:cNvPr id="6" name="Picture 5">
            <a:extLst>
              <a:ext uri="{FF2B5EF4-FFF2-40B4-BE49-F238E27FC236}">
                <a16:creationId xmlns:a16="http://schemas.microsoft.com/office/drawing/2014/main" id="{662360DD-B150-9EE7-EAD8-5389D28D59AE}"/>
              </a:ext>
              <a:ext uri="{C183D7F6-B498-43B3-948B-1728B52AA6E4}">
                <adec:decorative xmlns:adec="http://schemas.microsoft.com/office/drawing/2017/decorative" val="1"/>
              </a:ext>
            </a:extLst>
          </p:cNvPr>
          <p:cNvPicPr>
            <a:picLocks noChangeAspect="1"/>
          </p:cNvPicPr>
          <p:nvPr/>
        </p:nvPicPr>
        <p:blipFill rotWithShape="1">
          <a:blip r:embed="rId5"/>
          <a:srcRect l="27785" t="41194" r="27317"/>
          <a:stretch/>
        </p:blipFill>
        <p:spPr>
          <a:xfrm>
            <a:off x="2646218" y="3370644"/>
            <a:ext cx="3657600" cy="1347660"/>
          </a:xfrm>
          <a:prstGeom prst="rect">
            <a:avLst/>
          </a:prstGeom>
        </p:spPr>
      </p:pic>
      <p:sp>
        <p:nvSpPr>
          <p:cNvPr id="7" name="Slide Number Placeholder 1">
            <a:extLst>
              <a:ext uri="{FF2B5EF4-FFF2-40B4-BE49-F238E27FC236}">
                <a16:creationId xmlns:a16="http://schemas.microsoft.com/office/drawing/2014/main" id="{F34594D6-CDD4-4D6A-890A-322D628F2853}"/>
              </a:ext>
              <a:ext uri="{C183D7F6-B498-43B3-948B-1728B52AA6E4}">
                <adec:decorative xmlns:adec="http://schemas.microsoft.com/office/drawing/2017/decorative" val="1"/>
              </a:ext>
            </a:extLst>
          </p:cNvPr>
          <p:cNvSpPr txBox="1">
            <a:spLocks/>
          </p:cNvSpPr>
          <p:nvPr/>
        </p:nvSpPr>
        <p:spPr>
          <a:xfrm>
            <a:off x="8594725" y="6388100"/>
            <a:ext cx="549275" cy="4191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D38B3C1-EED7-4E88-8F72-013EE3A58C4A}" type="slidenum">
              <a:rPr lang="en-US" smtClean="0"/>
              <a:pPr/>
              <a:t>15</a:t>
            </a:fld>
            <a:endParaRPr lang="en-US" dirty="0"/>
          </a:p>
        </p:txBody>
      </p:sp>
      <p:pic>
        <p:nvPicPr>
          <p:cNvPr id="29" name="Audio 28">
            <a:hlinkClick r:id="" action="ppaction://media"/>
            <a:extLst>
              <a:ext uri="{FF2B5EF4-FFF2-40B4-BE49-F238E27FC236}">
                <a16:creationId xmlns:a16="http://schemas.microsoft.com/office/drawing/2014/main" id="{1996DC4D-E856-308F-D71B-2A18D692A65B}"/>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4227742248"/>
      </p:ext>
    </p:extLst>
  </p:cSld>
  <p:clrMapOvr>
    <a:masterClrMapping/>
  </p:clrMapOvr>
  <mc:AlternateContent xmlns:mc="http://schemas.openxmlformats.org/markup-compatibility/2006" xmlns:p14="http://schemas.microsoft.com/office/powerpoint/2010/main">
    <mc:Choice Requires="p14">
      <p:transition spd="slow" p14:dur="2000" advTm="41141"/>
    </mc:Choice>
    <mc:Fallback xmlns="">
      <p:transition spd="slow" advTm="411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9"/>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7F9B40-5697-4278-A39E-4DBFA1C48C16}"/>
              </a:ext>
              <a:ext uri="{C183D7F6-B498-43B3-948B-1728B52AA6E4}">
                <adec:decorative xmlns:adec="http://schemas.microsoft.com/office/drawing/2017/decorative" val="1"/>
              </a:ext>
            </a:extLst>
          </p:cNvPr>
          <p:cNvSpPr>
            <a:spLocks noGrp="1"/>
          </p:cNvSpPr>
          <p:nvPr>
            <p:ph type="title"/>
          </p:nvPr>
        </p:nvSpPr>
        <p:spPr>
          <a:xfrm>
            <a:off x="628650" y="30718"/>
            <a:ext cx="7886700" cy="1325563"/>
          </a:xfrm>
        </p:spPr>
        <p:txBody>
          <a:bodyPr>
            <a:normAutofit/>
          </a:bodyPr>
          <a:lstStyle/>
          <a:p>
            <a:pPr algn="ctr"/>
            <a:r>
              <a:rPr lang="en-US" sz="4000" dirty="0"/>
              <a:t>Other MKV Considerations</a:t>
            </a:r>
          </a:p>
        </p:txBody>
      </p:sp>
      <p:sp>
        <p:nvSpPr>
          <p:cNvPr id="3" name="Content Placeholder 2">
            <a:extLst>
              <a:ext uri="{FF2B5EF4-FFF2-40B4-BE49-F238E27FC236}">
                <a16:creationId xmlns:a16="http://schemas.microsoft.com/office/drawing/2014/main" id="{DBF3D72B-011F-4DEF-B588-C8282C741ED1}"/>
              </a:ext>
              <a:ext uri="{C183D7F6-B498-43B3-948B-1728B52AA6E4}">
                <adec:decorative xmlns:adec="http://schemas.microsoft.com/office/drawing/2017/decorative" val="1"/>
              </a:ext>
            </a:extLst>
          </p:cNvPr>
          <p:cNvSpPr>
            <a:spLocks noGrp="1"/>
          </p:cNvSpPr>
          <p:nvPr>
            <p:ph idx="1"/>
          </p:nvPr>
        </p:nvSpPr>
        <p:spPr>
          <a:xfrm>
            <a:off x="628650" y="1094508"/>
            <a:ext cx="7886700" cy="5311863"/>
          </a:xfrm>
        </p:spPr>
        <p:txBody>
          <a:bodyPr>
            <a:normAutofit fontScale="77500" lnSpcReduction="20000"/>
          </a:bodyPr>
          <a:lstStyle/>
          <a:p>
            <a:r>
              <a:rPr lang="en-US" sz="2400" b="1" dirty="0"/>
              <a:t>DO NOT </a:t>
            </a:r>
            <a:r>
              <a:rPr lang="en-US" sz="2400" dirty="0"/>
              <a:t>code a student as homeless in your SIS </a:t>
            </a:r>
            <a:r>
              <a:rPr lang="en-US" sz="2400" b="1" i="1" u="sng" dirty="0"/>
              <a:t>until CSI  has approved and signed the MKV form</a:t>
            </a:r>
            <a:r>
              <a:rPr lang="en-US" sz="2400" dirty="0"/>
              <a:t>. </a:t>
            </a:r>
          </a:p>
          <a:p>
            <a:endParaRPr lang="en-US" sz="2400" dirty="0"/>
          </a:p>
          <a:p>
            <a:r>
              <a:rPr lang="en-US" sz="2400" dirty="0"/>
              <a:t>Connect regularly with your school’s MKV liaison.</a:t>
            </a:r>
          </a:p>
          <a:p>
            <a:endParaRPr lang="en-US" sz="2400" dirty="0"/>
          </a:p>
          <a:p>
            <a:r>
              <a:rPr lang="en-US" sz="2400" dirty="0"/>
              <a:t>Do not alter text or codes on the MKV forms.</a:t>
            </a:r>
          </a:p>
          <a:p>
            <a:endParaRPr lang="en-US" sz="2400" b="1" dirty="0"/>
          </a:p>
          <a:p>
            <a:r>
              <a:rPr lang="en-US" sz="2400" dirty="0"/>
              <a:t>New MKV forms are required each school year.</a:t>
            </a:r>
          </a:p>
          <a:p>
            <a:pPr marL="0" indent="0">
              <a:buNone/>
            </a:pPr>
            <a:endParaRPr lang="en-US" sz="2400" dirty="0"/>
          </a:p>
          <a:p>
            <a:r>
              <a:rPr lang="en-US" sz="2400" dirty="0"/>
              <a:t>Homeless status remains the same </a:t>
            </a:r>
            <a:r>
              <a:rPr lang="en-US" sz="2400" b="1" u="sng" dirty="0"/>
              <a:t>throughout</a:t>
            </a:r>
            <a:r>
              <a:rPr lang="en-US" sz="2400" b="1" dirty="0"/>
              <a:t> </a:t>
            </a:r>
            <a:r>
              <a:rPr lang="en-US" sz="2400" dirty="0"/>
              <a:t>the school year, regardless of change in housing. </a:t>
            </a:r>
          </a:p>
          <a:p>
            <a:endParaRPr lang="en-US" sz="2400" dirty="0"/>
          </a:p>
          <a:p>
            <a:r>
              <a:rPr lang="en-US" sz="2400" dirty="0"/>
              <a:t>For students to be eligible to MKV funding, MKV forms must be signed and dated by the CSI MKV liaison on or before October 1</a:t>
            </a:r>
            <a:r>
              <a:rPr lang="en-US" sz="2400" baseline="30000" dirty="0"/>
              <a:t>st</a:t>
            </a:r>
            <a:r>
              <a:rPr lang="en-US" sz="2400" dirty="0"/>
              <a:t>.</a:t>
            </a:r>
          </a:p>
          <a:p>
            <a:pPr marL="0" indent="0">
              <a:buNone/>
            </a:pPr>
            <a:endParaRPr lang="en-US" sz="2400" dirty="0"/>
          </a:p>
          <a:p>
            <a:r>
              <a:rPr lang="en-US" sz="2400" dirty="0"/>
              <a:t>Homeless students automatically qualify for the free lunch eligibility status for the duration of the school year, even if housing situation improves. </a:t>
            </a:r>
          </a:p>
        </p:txBody>
      </p:sp>
      <p:sp>
        <p:nvSpPr>
          <p:cNvPr id="7" name="TextBox 6">
            <a:extLst>
              <a:ext uri="{FF2B5EF4-FFF2-40B4-BE49-F238E27FC236}">
                <a16:creationId xmlns:a16="http://schemas.microsoft.com/office/drawing/2014/main" id="{5DBBEF11-44F1-4C18-88B6-7B77903BE30A}"/>
              </a:ext>
              <a:ext uri="{C183D7F6-B498-43B3-948B-1728B52AA6E4}">
                <adec:decorative xmlns:adec="http://schemas.microsoft.com/office/drawing/2017/decorative" val="1"/>
              </a:ext>
            </a:extLst>
          </p:cNvPr>
          <p:cNvSpPr txBox="1"/>
          <p:nvPr/>
        </p:nvSpPr>
        <p:spPr>
          <a:xfrm>
            <a:off x="8515350" y="6457950"/>
            <a:ext cx="561975" cy="369332"/>
          </a:xfrm>
          <a:prstGeom prst="rect">
            <a:avLst/>
          </a:prstGeom>
          <a:noFill/>
        </p:spPr>
        <p:txBody>
          <a:bodyPr wrap="square" rtlCol="0">
            <a:spAutoFit/>
          </a:bodyPr>
          <a:lstStyle/>
          <a:p>
            <a:r>
              <a:rPr lang="en-US" dirty="0"/>
              <a:t>15</a:t>
            </a:r>
          </a:p>
        </p:txBody>
      </p:sp>
      <p:pic>
        <p:nvPicPr>
          <p:cNvPr id="28" name="Audio 27">
            <a:hlinkClick r:id="" action="ppaction://media"/>
            <a:extLst>
              <a:ext uri="{FF2B5EF4-FFF2-40B4-BE49-F238E27FC236}">
                <a16:creationId xmlns:a16="http://schemas.microsoft.com/office/drawing/2014/main" id="{3E5429D7-2E85-3692-594E-51310D70A5A1}"/>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1352935122"/>
      </p:ext>
    </p:extLst>
  </p:cSld>
  <p:clrMapOvr>
    <a:masterClrMapping/>
  </p:clrMapOvr>
  <mc:AlternateContent xmlns:mc="http://schemas.openxmlformats.org/markup-compatibility/2006" xmlns:p14="http://schemas.microsoft.com/office/powerpoint/2010/main">
    <mc:Choice Requires="p14">
      <p:transition p14:dur="0" advTm="110341"/>
    </mc:Choice>
    <mc:Fallback xmlns="">
      <p:transition advTm="1103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8"/>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82A7CE-D6A5-426E-91C4-13CFD84264AB}"/>
              </a:ext>
              <a:ext uri="{C183D7F6-B498-43B3-948B-1728B52AA6E4}">
                <adec:decorative xmlns:adec="http://schemas.microsoft.com/office/drawing/2017/decorative" val="1"/>
              </a:ext>
            </a:extLst>
          </p:cNvPr>
          <p:cNvSpPr>
            <a:spLocks noGrp="1"/>
          </p:cNvSpPr>
          <p:nvPr>
            <p:ph type="title"/>
          </p:nvPr>
        </p:nvSpPr>
        <p:spPr/>
        <p:txBody>
          <a:bodyPr>
            <a:normAutofit/>
          </a:bodyPr>
          <a:lstStyle/>
          <a:p>
            <a:pPr algn="ctr"/>
            <a:r>
              <a:rPr lang="en-US" sz="4000" dirty="0"/>
              <a:t>Validating Homeless Data</a:t>
            </a:r>
          </a:p>
        </p:txBody>
      </p:sp>
      <p:sp>
        <p:nvSpPr>
          <p:cNvPr id="3" name="Content Placeholder 2">
            <a:extLst>
              <a:ext uri="{FF2B5EF4-FFF2-40B4-BE49-F238E27FC236}">
                <a16:creationId xmlns:a16="http://schemas.microsoft.com/office/drawing/2014/main" id="{8360DEC3-5D34-4D95-BA62-1A272F4024E6}"/>
              </a:ext>
              <a:ext uri="{C183D7F6-B498-43B3-948B-1728B52AA6E4}">
                <adec:decorative xmlns:adec="http://schemas.microsoft.com/office/drawing/2017/decorative" val="1"/>
              </a:ext>
            </a:extLst>
          </p:cNvPr>
          <p:cNvSpPr>
            <a:spLocks noGrp="1"/>
          </p:cNvSpPr>
          <p:nvPr>
            <p:ph idx="1"/>
          </p:nvPr>
        </p:nvSpPr>
        <p:spPr/>
        <p:txBody>
          <a:bodyPr>
            <a:normAutofit/>
          </a:bodyPr>
          <a:lstStyle/>
          <a:p>
            <a:pPr>
              <a:buFont typeface="Wingdings" panose="05000000000000000000" pitchFamily="2" charset="2"/>
              <a:buChar char="q"/>
            </a:pPr>
            <a:r>
              <a:rPr lang="en-US" sz="2400" dirty="0">
                <a:effectLst/>
              </a:rPr>
              <a:t>CSI validation resources </a:t>
            </a:r>
          </a:p>
          <a:p>
            <a:pPr lvl="1">
              <a:buFont typeface="Wingdings" panose="05000000000000000000" pitchFamily="2" charset="2"/>
              <a:buChar char="q"/>
            </a:pPr>
            <a:r>
              <a:rPr lang="en-US" dirty="0"/>
              <a:t>Record Checker Tool</a:t>
            </a:r>
          </a:p>
          <a:p>
            <a:pPr lvl="1">
              <a:buFont typeface="Wingdings" panose="05000000000000000000" pitchFamily="2" charset="2"/>
              <a:buChar char="q"/>
            </a:pPr>
            <a:r>
              <a:rPr lang="en-US" dirty="0">
                <a:effectLst/>
              </a:rPr>
              <a:t>Data Validations Checklist</a:t>
            </a:r>
          </a:p>
          <a:p>
            <a:pPr>
              <a:buFont typeface="Wingdings" panose="05000000000000000000" pitchFamily="2" charset="2"/>
              <a:buChar char="q"/>
            </a:pPr>
            <a:r>
              <a:rPr lang="en-US" sz="2400" dirty="0"/>
              <a:t>R</a:t>
            </a:r>
            <a:r>
              <a:rPr lang="en-US" sz="2400" dirty="0">
                <a:effectLst/>
              </a:rPr>
              <a:t>unning ad hoc reports or SD files</a:t>
            </a:r>
          </a:p>
          <a:p>
            <a:pPr>
              <a:buFont typeface="Wingdings" panose="05000000000000000000" pitchFamily="2" charset="2"/>
              <a:buChar char="q"/>
            </a:pPr>
            <a:r>
              <a:rPr lang="en-US" sz="2400" dirty="0"/>
              <a:t>P</a:t>
            </a:r>
            <a:r>
              <a:rPr lang="en-US" sz="2400" dirty="0">
                <a:effectLst/>
              </a:rPr>
              <a:t>artnering with the MKV liaison to double check the data reported and compare to CSI-approved MKV forms</a:t>
            </a:r>
          </a:p>
          <a:p>
            <a:pPr>
              <a:buFont typeface="Wingdings" panose="05000000000000000000" pitchFamily="2" charset="2"/>
              <a:buChar char="q"/>
            </a:pPr>
            <a:r>
              <a:rPr lang="en-US" sz="2400" dirty="0"/>
              <a:t>C</a:t>
            </a:r>
            <a:r>
              <a:rPr lang="en-US" sz="2400" dirty="0">
                <a:effectLst/>
              </a:rPr>
              <a:t>arefully review OC and EOY summary report</a:t>
            </a:r>
          </a:p>
          <a:p>
            <a:pPr>
              <a:buFont typeface="Wingdings" panose="05000000000000000000" pitchFamily="2" charset="2"/>
              <a:buChar char="q"/>
            </a:pPr>
            <a:endParaRPr lang="en-US" sz="2400" dirty="0"/>
          </a:p>
        </p:txBody>
      </p:sp>
      <p:sp>
        <p:nvSpPr>
          <p:cNvPr id="4" name="TextBox 3">
            <a:extLst>
              <a:ext uri="{FF2B5EF4-FFF2-40B4-BE49-F238E27FC236}">
                <a16:creationId xmlns:a16="http://schemas.microsoft.com/office/drawing/2014/main" id="{46F99AEB-55C2-4C71-AEBF-29A78DC03E92}"/>
              </a:ext>
              <a:ext uri="{C183D7F6-B498-43B3-948B-1728B52AA6E4}">
                <adec:decorative xmlns:adec="http://schemas.microsoft.com/office/drawing/2017/decorative" val="1"/>
              </a:ext>
            </a:extLst>
          </p:cNvPr>
          <p:cNvSpPr txBox="1"/>
          <p:nvPr/>
        </p:nvSpPr>
        <p:spPr>
          <a:xfrm>
            <a:off x="8629650" y="6457950"/>
            <a:ext cx="447675" cy="369332"/>
          </a:xfrm>
          <a:prstGeom prst="rect">
            <a:avLst/>
          </a:prstGeom>
          <a:noFill/>
        </p:spPr>
        <p:txBody>
          <a:bodyPr wrap="square" rtlCol="0">
            <a:spAutoFit/>
          </a:bodyPr>
          <a:lstStyle/>
          <a:p>
            <a:r>
              <a:rPr lang="en-US" dirty="0"/>
              <a:t>16</a:t>
            </a:r>
          </a:p>
        </p:txBody>
      </p:sp>
      <p:sp>
        <p:nvSpPr>
          <p:cNvPr id="25" name="TextBox 24">
            <a:extLst>
              <a:ext uri="{FF2B5EF4-FFF2-40B4-BE49-F238E27FC236}">
                <a16:creationId xmlns:a16="http://schemas.microsoft.com/office/drawing/2014/main" id="{9185C000-B646-2080-7232-D3187E2A3CA9}"/>
              </a:ext>
              <a:ext uri="{C183D7F6-B498-43B3-948B-1728B52AA6E4}">
                <adec:decorative xmlns:adec="http://schemas.microsoft.com/office/drawing/2017/decorative" val="1"/>
              </a:ext>
            </a:extLst>
          </p:cNvPr>
          <p:cNvSpPr txBox="1"/>
          <p:nvPr/>
        </p:nvSpPr>
        <p:spPr>
          <a:xfrm>
            <a:off x="869217" y="6059269"/>
            <a:ext cx="7165183" cy="646331"/>
          </a:xfrm>
          <a:prstGeom prst="rect">
            <a:avLst/>
          </a:prstGeom>
          <a:noFill/>
        </p:spPr>
        <p:txBody>
          <a:bodyPr wrap="square">
            <a:spAutoFit/>
          </a:bodyPr>
          <a:lstStyle/>
          <a:p>
            <a:pPr algn="ctr"/>
            <a:r>
              <a:rPr lang="en-US" dirty="0">
                <a:hlinkClick r:id="rId5"/>
              </a:rPr>
              <a:t>https://resources.csi.state.co.us/data-submissions/october-count/</a:t>
            </a:r>
            <a:r>
              <a:rPr lang="en-US" dirty="0"/>
              <a:t> OR</a:t>
            </a:r>
          </a:p>
          <a:p>
            <a:pPr algn="ctr"/>
            <a:r>
              <a:rPr lang="en-US" dirty="0">
                <a:hlinkClick r:id="rId6"/>
              </a:rPr>
              <a:t>https://resources.csi.state.co.us/data-submissions/eoy/</a:t>
            </a:r>
            <a:endParaRPr lang="en-US" dirty="0"/>
          </a:p>
        </p:txBody>
      </p:sp>
      <p:pic>
        <p:nvPicPr>
          <p:cNvPr id="33" name="Audio 32">
            <a:hlinkClick r:id="" action="ppaction://media"/>
            <a:extLst>
              <a:ext uri="{FF2B5EF4-FFF2-40B4-BE49-F238E27FC236}">
                <a16:creationId xmlns:a16="http://schemas.microsoft.com/office/drawing/2014/main" id="{E5FBAED2-56FC-B74D-39AC-000C03D03EA7}"/>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553815586"/>
      </p:ext>
    </p:extLst>
  </p:cSld>
  <p:clrMapOvr>
    <a:masterClrMapping/>
  </p:clrMapOvr>
  <mc:AlternateContent xmlns:mc="http://schemas.openxmlformats.org/markup-compatibility/2006" xmlns:p14="http://schemas.microsoft.com/office/powerpoint/2010/main">
    <mc:Choice Requires="p14">
      <p:transition spd="slow" p14:dur="2000" advTm="69099"/>
    </mc:Choice>
    <mc:Fallback xmlns="">
      <p:transition spd="slow" advTm="690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5E104E-C9CE-4C8F-BC7A-4EACCEDC1367}"/>
              </a:ext>
              <a:ext uri="{C183D7F6-B498-43B3-948B-1728B52AA6E4}">
                <adec:decorative xmlns:adec="http://schemas.microsoft.com/office/drawing/2017/decorative" val="1"/>
              </a:ext>
            </a:extLst>
          </p:cNvPr>
          <p:cNvSpPr>
            <a:spLocks noGrp="1"/>
          </p:cNvSpPr>
          <p:nvPr>
            <p:ph type="title"/>
          </p:nvPr>
        </p:nvSpPr>
        <p:spPr>
          <a:xfrm>
            <a:off x="763525" y="550875"/>
            <a:ext cx="7821675" cy="1143000"/>
          </a:xfrm>
        </p:spPr>
        <p:txBody>
          <a:bodyPr>
            <a:noAutofit/>
          </a:bodyPr>
          <a:lstStyle/>
          <a:p>
            <a:r>
              <a:rPr lang="en-US" sz="4000" dirty="0">
                <a:latin typeface="+mn-lt"/>
              </a:rPr>
              <a:t>Thank you for viewing this training!</a:t>
            </a:r>
          </a:p>
        </p:txBody>
      </p:sp>
      <p:sp>
        <p:nvSpPr>
          <p:cNvPr id="4" name="Text Placeholder 3">
            <a:extLst>
              <a:ext uri="{FF2B5EF4-FFF2-40B4-BE49-F238E27FC236}">
                <a16:creationId xmlns:a16="http://schemas.microsoft.com/office/drawing/2014/main" id="{22D52FD9-F75C-37E7-8083-8CABDEF85DFC}"/>
              </a:ext>
              <a:ext uri="{C183D7F6-B498-43B3-948B-1728B52AA6E4}">
                <adec:decorative xmlns:adec="http://schemas.microsoft.com/office/drawing/2017/decorative" val="1"/>
              </a:ext>
            </a:extLst>
          </p:cNvPr>
          <p:cNvSpPr>
            <a:spLocks noGrp="1"/>
          </p:cNvSpPr>
          <p:nvPr>
            <p:ph type="body" idx="2"/>
          </p:nvPr>
        </p:nvSpPr>
        <p:spPr>
          <a:xfrm>
            <a:off x="638176" y="2109375"/>
            <a:ext cx="7696200" cy="3310350"/>
          </a:xfrm>
        </p:spPr>
        <p:txBody>
          <a:bodyPr>
            <a:normAutofit lnSpcReduction="10000"/>
          </a:bodyPr>
          <a:lstStyle/>
          <a:p>
            <a:pPr marL="64294" indent="0" algn="ctr">
              <a:buNone/>
            </a:pPr>
            <a:r>
              <a:rPr lang="en-US" sz="2800" dirty="0">
                <a:solidFill>
                  <a:schemeClr val="tx1"/>
                </a:solidFill>
              </a:rPr>
              <a:t>For questions on the </a:t>
            </a:r>
            <a:r>
              <a:rPr lang="en-US" sz="2800" b="1" dirty="0">
                <a:solidFill>
                  <a:schemeClr val="tx1"/>
                </a:solidFill>
              </a:rPr>
              <a:t>McKinney Vento Forms, identification, and approval </a:t>
            </a:r>
            <a:r>
              <a:rPr lang="en-US" sz="2800" dirty="0">
                <a:solidFill>
                  <a:schemeClr val="tx1"/>
                </a:solidFill>
              </a:rPr>
              <a:t>please </a:t>
            </a:r>
          </a:p>
          <a:p>
            <a:pPr marL="64294" indent="0" algn="ctr">
              <a:buNone/>
            </a:pPr>
            <a:r>
              <a:rPr lang="en-US" sz="2800" dirty="0">
                <a:solidFill>
                  <a:schemeClr val="tx1"/>
                </a:solidFill>
              </a:rPr>
              <a:t>contact Rachel Franks: </a:t>
            </a:r>
          </a:p>
          <a:p>
            <a:pPr marL="64294" indent="0" algn="ctr">
              <a:buNone/>
            </a:pPr>
            <a:r>
              <a:rPr lang="en-US" sz="2800" dirty="0">
                <a:solidFill>
                  <a:srgbClr val="0070C0"/>
                </a:solidFill>
                <a:hlinkClick r:id="rId5"/>
              </a:rPr>
              <a:t>rachelfranks@csi.state.co.us</a:t>
            </a:r>
            <a:br>
              <a:rPr lang="en-US" sz="2800" dirty="0">
                <a:solidFill>
                  <a:schemeClr val="tx1"/>
                </a:solidFill>
              </a:rPr>
            </a:br>
            <a:br>
              <a:rPr lang="en-US" sz="2800" dirty="0">
                <a:solidFill>
                  <a:schemeClr val="tx1"/>
                </a:solidFill>
              </a:rPr>
            </a:br>
            <a:r>
              <a:rPr lang="en-US" sz="2800" dirty="0">
                <a:solidFill>
                  <a:schemeClr val="tx1"/>
                </a:solidFill>
              </a:rPr>
              <a:t>For questions on </a:t>
            </a:r>
            <a:r>
              <a:rPr lang="en-US" sz="2800" b="1" dirty="0">
                <a:solidFill>
                  <a:schemeClr val="tx1"/>
                </a:solidFill>
              </a:rPr>
              <a:t>data entry and coding</a:t>
            </a:r>
            <a:r>
              <a:rPr lang="en-US" sz="2800" dirty="0">
                <a:solidFill>
                  <a:schemeClr val="tx1"/>
                </a:solidFill>
              </a:rPr>
              <a:t>, please reach out to the CSI Data Submissions Team: </a:t>
            </a:r>
            <a:br>
              <a:rPr lang="en-US" sz="2800" dirty="0">
                <a:solidFill>
                  <a:schemeClr val="tx1"/>
                </a:solidFill>
              </a:rPr>
            </a:br>
            <a:r>
              <a:rPr lang="en-US" sz="2800" dirty="0">
                <a:solidFill>
                  <a:schemeClr val="tx1"/>
                </a:solidFill>
                <a:hlinkClick r:id="rId6"/>
              </a:rPr>
              <a:t>submissions_CSI@csi.state.co.us </a:t>
            </a:r>
            <a:endParaRPr lang="en-US" sz="2800" dirty="0">
              <a:solidFill>
                <a:schemeClr val="tx1"/>
              </a:solidFill>
            </a:endParaRPr>
          </a:p>
        </p:txBody>
      </p:sp>
      <p:sp>
        <p:nvSpPr>
          <p:cNvPr id="7" name="TextBox 6">
            <a:extLst>
              <a:ext uri="{FF2B5EF4-FFF2-40B4-BE49-F238E27FC236}">
                <a16:creationId xmlns:a16="http://schemas.microsoft.com/office/drawing/2014/main" id="{3FB345AF-9BE2-4183-93D0-687D30C1EBAF}"/>
              </a:ext>
              <a:ext uri="{C183D7F6-B498-43B3-948B-1728B52AA6E4}">
                <adec:decorative xmlns:adec="http://schemas.microsoft.com/office/drawing/2017/decorative" val="1"/>
              </a:ext>
            </a:extLst>
          </p:cNvPr>
          <p:cNvSpPr txBox="1"/>
          <p:nvPr/>
        </p:nvSpPr>
        <p:spPr>
          <a:xfrm>
            <a:off x="8629650" y="6457950"/>
            <a:ext cx="447675" cy="369332"/>
          </a:xfrm>
          <a:prstGeom prst="rect">
            <a:avLst/>
          </a:prstGeom>
          <a:noFill/>
        </p:spPr>
        <p:txBody>
          <a:bodyPr wrap="square" rtlCol="0">
            <a:spAutoFit/>
          </a:bodyPr>
          <a:lstStyle/>
          <a:p>
            <a:r>
              <a:rPr lang="en-US" dirty="0"/>
              <a:t>17</a:t>
            </a:r>
          </a:p>
        </p:txBody>
      </p:sp>
      <p:pic>
        <p:nvPicPr>
          <p:cNvPr id="15" name="Audio 14">
            <a:hlinkClick r:id="" action="ppaction://media"/>
            <a:extLst>
              <a:ext uri="{FF2B5EF4-FFF2-40B4-BE49-F238E27FC236}">
                <a16:creationId xmlns:a16="http://schemas.microsoft.com/office/drawing/2014/main" id="{9C7C6A8B-DC4A-CC12-9DF7-79C7D15BD0A7}"/>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2612623256"/>
      </p:ext>
    </p:extLst>
  </p:cSld>
  <p:clrMapOvr>
    <a:masterClrMapping/>
  </p:clrMapOvr>
  <mc:AlternateContent xmlns:mc="http://schemas.openxmlformats.org/markup-compatibility/2006" xmlns:p14="http://schemas.microsoft.com/office/powerpoint/2010/main">
    <mc:Choice Requires="p14">
      <p:transition spd="slow" p14:dur="2000" advTm="18239"/>
    </mc:Choice>
    <mc:Fallback xmlns="">
      <p:transition spd="slow" advTm="182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DA197A-89E0-4F2C-8722-42E7460FA2D8}"/>
              </a:ext>
            </a:extLst>
          </p:cNvPr>
          <p:cNvSpPr>
            <a:spLocks noGrp="1"/>
          </p:cNvSpPr>
          <p:nvPr>
            <p:ph type="title"/>
          </p:nvPr>
        </p:nvSpPr>
        <p:spPr/>
        <p:txBody>
          <a:bodyPr>
            <a:normAutofit/>
          </a:bodyPr>
          <a:lstStyle/>
          <a:p>
            <a:pPr algn="ctr"/>
            <a:r>
              <a:rPr lang="en-US" sz="4000" dirty="0"/>
              <a:t>McKinney-Vento Homeless Assistance Act</a:t>
            </a:r>
          </a:p>
        </p:txBody>
      </p:sp>
      <p:sp>
        <p:nvSpPr>
          <p:cNvPr id="4" name="Content Placeholder 3">
            <a:extLst>
              <a:ext uri="{FF2B5EF4-FFF2-40B4-BE49-F238E27FC236}">
                <a16:creationId xmlns:a16="http://schemas.microsoft.com/office/drawing/2014/main" id="{B7CEAD29-CE7E-4E9A-B145-FBBC8866300B}"/>
              </a:ext>
            </a:extLst>
          </p:cNvPr>
          <p:cNvSpPr>
            <a:spLocks noGrp="1"/>
          </p:cNvSpPr>
          <p:nvPr>
            <p:ph idx="1"/>
          </p:nvPr>
        </p:nvSpPr>
        <p:spPr/>
        <p:txBody>
          <a:bodyPr/>
          <a:lstStyle/>
          <a:p>
            <a:r>
              <a:rPr lang="en-US" b="0" i="0" dirty="0">
                <a:solidFill>
                  <a:srgbClr val="333333"/>
                </a:solidFill>
                <a:effectLst/>
                <a:latin typeface="SourceSansProRegular"/>
              </a:rPr>
              <a:t>Primary piece of legislation related to the education of children and youth experiencing homelessness</a:t>
            </a:r>
          </a:p>
          <a:p>
            <a:r>
              <a:rPr lang="en-US" b="0" i="0" dirty="0">
                <a:solidFill>
                  <a:srgbClr val="333333"/>
                </a:solidFill>
                <a:effectLst/>
                <a:latin typeface="SourceSansProRegular"/>
              </a:rPr>
              <a:t>Provisions ensure the enrollment, accessibility, and educational stability for qualifying students</a:t>
            </a:r>
          </a:p>
          <a:p>
            <a:r>
              <a:rPr lang="en-US" dirty="0">
                <a:solidFill>
                  <a:srgbClr val="333333"/>
                </a:solidFill>
                <a:latin typeface="SourceSansProRegular"/>
              </a:rPr>
              <a:t>Although CSI schools receive their initial allocation of McKinney-Vento funding based on counts of students experiencing homelessness as identified on the October Count data collection, McKinney-Vento Eligibility continues throughout the year</a:t>
            </a:r>
            <a:endParaRPr lang="en-US" dirty="0"/>
          </a:p>
        </p:txBody>
      </p:sp>
      <p:sp>
        <p:nvSpPr>
          <p:cNvPr id="3" name="TextBox 2">
            <a:extLst>
              <a:ext uri="{FF2B5EF4-FFF2-40B4-BE49-F238E27FC236}">
                <a16:creationId xmlns:a16="http://schemas.microsoft.com/office/drawing/2014/main" id="{E194D169-ED21-4A63-8468-3A99DA1C538B}"/>
              </a:ext>
            </a:extLst>
          </p:cNvPr>
          <p:cNvSpPr txBox="1"/>
          <p:nvPr/>
        </p:nvSpPr>
        <p:spPr>
          <a:xfrm>
            <a:off x="8810625" y="6457950"/>
            <a:ext cx="266700" cy="369332"/>
          </a:xfrm>
          <a:prstGeom prst="rect">
            <a:avLst/>
          </a:prstGeom>
          <a:noFill/>
        </p:spPr>
        <p:txBody>
          <a:bodyPr wrap="square" rtlCol="0">
            <a:spAutoFit/>
          </a:bodyPr>
          <a:lstStyle/>
          <a:p>
            <a:r>
              <a:rPr lang="en-US" dirty="0"/>
              <a:t>2</a:t>
            </a:r>
          </a:p>
        </p:txBody>
      </p:sp>
      <p:pic>
        <p:nvPicPr>
          <p:cNvPr id="15" name="Audio 14">
            <a:hlinkClick r:id="" action="ppaction://media"/>
            <a:extLst>
              <a:ext uri="{FF2B5EF4-FFF2-40B4-BE49-F238E27FC236}">
                <a16:creationId xmlns:a16="http://schemas.microsoft.com/office/drawing/2014/main" id="{BE446C51-0B2E-2B4B-1E00-AE9F5FC09E96}"/>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339121388"/>
      </p:ext>
    </p:extLst>
  </p:cSld>
  <p:clrMapOvr>
    <a:masterClrMapping/>
  </p:clrMapOvr>
  <mc:AlternateContent xmlns:mc="http://schemas.openxmlformats.org/markup-compatibility/2006" xmlns:p14="http://schemas.microsoft.com/office/powerpoint/2010/main">
    <mc:Choice Requires="p14">
      <p:transition spd="slow" p14:dur="2000" advTm="31245"/>
    </mc:Choice>
    <mc:Fallback xmlns="">
      <p:transition spd="slow" advTm="312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DA197A-89E0-4F2C-8722-42E7460FA2D8}"/>
              </a:ext>
              <a:ext uri="{C183D7F6-B498-43B3-948B-1728B52AA6E4}">
                <adec:decorative xmlns:adec="http://schemas.microsoft.com/office/drawing/2017/decorative" val="1"/>
              </a:ext>
            </a:extLst>
          </p:cNvPr>
          <p:cNvSpPr>
            <a:spLocks noGrp="1"/>
          </p:cNvSpPr>
          <p:nvPr>
            <p:ph type="title"/>
          </p:nvPr>
        </p:nvSpPr>
        <p:spPr/>
        <p:txBody>
          <a:bodyPr>
            <a:normAutofit/>
          </a:bodyPr>
          <a:lstStyle/>
          <a:p>
            <a:pPr algn="ctr"/>
            <a:r>
              <a:rPr lang="en-US" sz="4000" dirty="0"/>
              <a:t>Who Qualifies for McKinney-Vento?</a:t>
            </a:r>
          </a:p>
        </p:txBody>
      </p:sp>
      <p:sp>
        <p:nvSpPr>
          <p:cNvPr id="4" name="Content Placeholder 3">
            <a:extLst>
              <a:ext uri="{FF2B5EF4-FFF2-40B4-BE49-F238E27FC236}">
                <a16:creationId xmlns:a16="http://schemas.microsoft.com/office/drawing/2014/main" id="{B7CEAD29-CE7E-4E9A-B145-FBBC8866300B}"/>
              </a:ext>
              <a:ext uri="{C183D7F6-B498-43B3-948B-1728B52AA6E4}">
                <adec:decorative xmlns:adec="http://schemas.microsoft.com/office/drawing/2017/decorative" val="1"/>
              </a:ext>
            </a:extLst>
          </p:cNvPr>
          <p:cNvSpPr>
            <a:spLocks noGrp="1"/>
          </p:cNvSpPr>
          <p:nvPr>
            <p:ph idx="1"/>
          </p:nvPr>
        </p:nvSpPr>
        <p:spPr/>
        <p:txBody>
          <a:bodyPr>
            <a:normAutofit/>
          </a:bodyPr>
          <a:lstStyle/>
          <a:p>
            <a:r>
              <a:rPr lang="en-US" sz="2800" dirty="0"/>
              <a:t>Any student who lacks a nighttime residence that is fixed, regular, and adequate.</a:t>
            </a:r>
          </a:p>
          <a:p>
            <a:pPr marL="0" indent="0">
              <a:buNone/>
            </a:pPr>
            <a:endParaRPr lang="en-US" sz="800" dirty="0"/>
          </a:p>
          <a:p>
            <a:pPr lvl="1"/>
            <a:r>
              <a:rPr lang="en-US" dirty="0">
                <a:latin typeface="Arial" panose="020B0604020202020204" pitchFamily="34" charset="0"/>
                <a:cs typeface="Arial" panose="020B0604020202020204" pitchFamily="34" charset="0"/>
              </a:rPr>
              <a:t>Fixed: A residence that is stationary, permanent, and not subject to change.</a:t>
            </a:r>
          </a:p>
          <a:p>
            <a:pPr marL="457200" lvl="1" indent="0">
              <a:buNone/>
            </a:pPr>
            <a:endParaRPr lang="en-US" sz="800" dirty="0">
              <a:latin typeface="Arial" panose="020B0604020202020204" pitchFamily="34" charset="0"/>
              <a:cs typeface="Arial" panose="020B0604020202020204" pitchFamily="34" charset="0"/>
            </a:endParaRPr>
          </a:p>
          <a:p>
            <a:pPr lvl="1"/>
            <a:r>
              <a:rPr lang="en-US" dirty="0">
                <a:latin typeface="Arial" panose="020B0604020202020204" pitchFamily="34" charset="0"/>
                <a:cs typeface="Arial" panose="020B0604020202020204" pitchFamily="34" charset="0"/>
              </a:rPr>
              <a:t>Regular: A residence that is used on a nightly basis.</a:t>
            </a:r>
          </a:p>
          <a:p>
            <a:pPr marL="457200" lvl="1" indent="0">
              <a:buNone/>
            </a:pPr>
            <a:endParaRPr lang="en-US" sz="800" dirty="0">
              <a:latin typeface="Arial" panose="020B0604020202020204" pitchFamily="34" charset="0"/>
              <a:cs typeface="Arial" panose="020B0604020202020204" pitchFamily="34" charset="0"/>
            </a:endParaRPr>
          </a:p>
          <a:p>
            <a:pPr lvl="1"/>
            <a:r>
              <a:rPr lang="en-US" dirty="0">
                <a:latin typeface="Arial" panose="020B0604020202020204" pitchFamily="34" charset="0"/>
                <a:cs typeface="Arial" panose="020B0604020202020204" pitchFamily="34" charset="0"/>
              </a:rPr>
              <a:t>Adequate: A residence that is sufficient for meeting both the physical and psychological needs typically met in home environments.</a:t>
            </a:r>
            <a:endParaRPr lang="en-US" dirty="0"/>
          </a:p>
          <a:p>
            <a:pPr lvl="1"/>
            <a:endParaRPr lang="en-US" dirty="0"/>
          </a:p>
          <a:p>
            <a:endParaRPr lang="en-US" dirty="0"/>
          </a:p>
        </p:txBody>
      </p:sp>
      <p:sp>
        <p:nvSpPr>
          <p:cNvPr id="3" name="TextBox 2">
            <a:extLst>
              <a:ext uri="{FF2B5EF4-FFF2-40B4-BE49-F238E27FC236}">
                <a16:creationId xmlns:a16="http://schemas.microsoft.com/office/drawing/2014/main" id="{E194D169-ED21-4A63-8468-3A99DA1C538B}"/>
              </a:ext>
              <a:ext uri="{C183D7F6-B498-43B3-948B-1728B52AA6E4}">
                <adec:decorative xmlns:adec="http://schemas.microsoft.com/office/drawing/2017/decorative" val="1"/>
              </a:ext>
            </a:extLst>
          </p:cNvPr>
          <p:cNvSpPr txBox="1"/>
          <p:nvPr/>
        </p:nvSpPr>
        <p:spPr>
          <a:xfrm>
            <a:off x="8810625" y="6457950"/>
            <a:ext cx="266700" cy="646331"/>
          </a:xfrm>
          <a:prstGeom prst="rect">
            <a:avLst/>
          </a:prstGeom>
          <a:noFill/>
        </p:spPr>
        <p:txBody>
          <a:bodyPr wrap="square" rtlCol="0">
            <a:spAutoFit/>
          </a:bodyPr>
          <a:lstStyle/>
          <a:p>
            <a:r>
              <a:rPr lang="en-US" dirty="0"/>
              <a:t>3</a:t>
            </a:r>
          </a:p>
          <a:p>
            <a:endParaRPr lang="en-US" dirty="0"/>
          </a:p>
        </p:txBody>
      </p:sp>
      <p:pic>
        <p:nvPicPr>
          <p:cNvPr id="28" name="Audio 27">
            <a:hlinkClick r:id="" action="ppaction://media"/>
            <a:extLst>
              <a:ext uri="{FF2B5EF4-FFF2-40B4-BE49-F238E27FC236}">
                <a16:creationId xmlns:a16="http://schemas.microsoft.com/office/drawing/2014/main" id="{840EC19F-7B98-2E63-F6B2-F685E64A3958}"/>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2539014991"/>
      </p:ext>
    </p:extLst>
  </p:cSld>
  <p:clrMapOvr>
    <a:masterClrMapping/>
  </p:clrMapOvr>
  <mc:AlternateContent xmlns:mc="http://schemas.openxmlformats.org/markup-compatibility/2006" xmlns:p14="http://schemas.microsoft.com/office/powerpoint/2010/main">
    <mc:Choice Requires="p14">
      <p:transition spd="slow" p14:dur="2000" advTm="34004"/>
    </mc:Choice>
    <mc:Fallback xmlns="">
      <p:transition spd="slow" advTm="340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8"/>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523D79C-6794-454A-A803-4C33A546AFE5}"/>
              </a:ext>
              <a:ext uri="{C183D7F6-B498-43B3-948B-1728B52AA6E4}">
                <adec:decorative xmlns:adec="http://schemas.microsoft.com/office/drawing/2017/decorative" val="1"/>
              </a:ext>
            </a:extLst>
          </p:cNvPr>
          <p:cNvSpPr>
            <a:spLocks noGrp="1"/>
          </p:cNvSpPr>
          <p:nvPr>
            <p:ph type="title"/>
          </p:nvPr>
        </p:nvSpPr>
        <p:spPr>
          <a:xfrm>
            <a:off x="628650" y="0"/>
            <a:ext cx="7886700" cy="1325563"/>
          </a:xfrm>
        </p:spPr>
        <p:txBody>
          <a:bodyPr>
            <a:normAutofit/>
          </a:bodyPr>
          <a:lstStyle/>
          <a:p>
            <a:pPr algn="ctr"/>
            <a:r>
              <a:rPr lang="en-US" sz="4000" dirty="0"/>
              <a:t>Qualifying Living Situations</a:t>
            </a:r>
          </a:p>
        </p:txBody>
      </p:sp>
      <p:sp>
        <p:nvSpPr>
          <p:cNvPr id="2" name="Content Placeholder 1">
            <a:extLst>
              <a:ext uri="{FF2B5EF4-FFF2-40B4-BE49-F238E27FC236}">
                <a16:creationId xmlns:a16="http://schemas.microsoft.com/office/drawing/2014/main" id="{155E9502-EFCB-4B62-85D7-3905D2080D77}"/>
              </a:ext>
              <a:ext uri="{C183D7F6-B498-43B3-948B-1728B52AA6E4}">
                <adec:decorative xmlns:adec="http://schemas.microsoft.com/office/drawing/2017/decorative" val="1"/>
              </a:ext>
            </a:extLst>
          </p:cNvPr>
          <p:cNvSpPr>
            <a:spLocks noGrp="1"/>
          </p:cNvSpPr>
          <p:nvPr>
            <p:ph idx="1"/>
          </p:nvPr>
        </p:nvSpPr>
        <p:spPr>
          <a:xfrm>
            <a:off x="628650" y="1217181"/>
            <a:ext cx="7886700" cy="4351338"/>
          </a:xfrm>
        </p:spPr>
        <p:txBody>
          <a:bodyPr>
            <a:noAutofit/>
          </a:bodyPr>
          <a:lstStyle/>
          <a:p>
            <a:r>
              <a:rPr lang="en-US" sz="2200" dirty="0">
                <a:latin typeface="Arial" panose="020B0604020202020204" pitchFamily="34" charset="0"/>
                <a:cs typeface="Arial" panose="020B0604020202020204" pitchFamily="34" charset="0"/>
              </a:rPr>
              <a:t>Sharing the housing of others due to loss of housing, economic hardship, or similar reason – a.k.a. ‘double-up housing’</a:t>
            </a:r>
            <a:endParaRPr lang="en-US" sz="2200" dirty="0"/>
          </a:p>
          <a:p>
            <a:pPr>
              <a:defRPr/>
            </a:pPr>
            <a:r>
              <a:rPr lang="en-US" sz="2200" dirty="0">
                <a:latin typeface="Arial" panose="020B0604020202020204" pitchFamily="34" charset="0"/>
                <a:cs typeface="Arial" panose="020B0604020202020204" pitchFamily="34" charset="0"/>
              </a:rPr>
              <a:t>Youth on their own who lack a fixed, adequate and regular primary nighttime residence (unaccompanied youth).      </a:t>
            </a:r>
            <a:r>
              <a:rPr lang="en-US" sz="1800" dirty="0">
                <a:latin typeface="Arial" panose="020B0604020202020204" pitchFamily="34" charset="0"/>
                <a:cs typeface="Arial" panose="020B0604020202020204" pitchFamily="34" charset="0"/>
              </a:rPr>
              <a:t>*</a:t>
            </a:r>
            <a:r>
              <a:rPr lang="en-US" sz="1800" dirty="0"/>
              <a:t>M</a:t>
            </a:r>
            <a:r>
              <a:rPr lang="en-US" sz="1800" dirty="0">
                <a:latin typeface="Arial" panose="020B0604020202020204" pitchFamily="34" charset="0"/>
                <a:cs typeface="Arial" panose="020B0604020202020204" pitchFamily="34" charset="0"/>
              </a:rPr>
              <a:t>ay include students living with a non-legal or temporary guardian.</a:t>
            </a:r>
          </a:p>
          <a:p>
            <a:pPr>
              <a:defRPr/>
            </a:pPr>
            <a:r>
              <a:rPr lang="en-US" sz="2200" dirty="0"/>
              <a:t>Living in motels, hotels, trailer parks, camping grounds due to lack of adequate alternative accommodations</a:t>
            </a:r>
          </a:p>
          <a:p>
            <a:pPr>
              <a:defRPr/>
            </a:pPr>
            <a:r>
              <a:rPr lang="en-US" sz="2200" dirty="0"/>
              <a:t>Living in emergency or transitional shelters or are abandoned in hospitals</a:t>
            </a:r>
          </a:p>
          <a:p>
            <a:pPr>
              <a:defRPr/>
            </a:pPr>
            <a:r>
              <a:rPr lang="en-US" sz="2200" dirty="0"/>
              <a:t>Living in a public or private place not designed for humans to live</a:t>
            </a:r>
          </a:p>
          <a:p>
            <a:pPr>
              <a:defRPr/>
            </a:pPr>
            <a:r>
              <a:rPr lang="en-US" sz="2200" dirty="0"/>
              <a:t>Living in cars, parks, abandoned buildings, bus or train stations, etc.</a:t>
            </a:r>
          </a:p>
        </p:txBody>
      </p:sp>
      <p:sp>
        <p:nvSpPr>
          <p:cNvPr id="9" name="TextBox 8">
            <a:extLst>
              <a:ext uri="{FF2B5EF4-FFF2-40B4-BE49-F238E27FC236}">
                <a16:creationId xmlns:a16="http://schemas.microsoft.com/office/drawing/2014/main" id="{2D854177-1BC4-4D26-9A4C-F7FEBADA050A}"/>
              </a:ext>
              <a:ext uri="{C183D7F6-B498-43B3-948B-1728B52AA6E4}">
                <adec:decorative xmlns:adec="http://schemas.microsoft.com/office/drawing/2017/decorative" val="1"/>
              </a:ext>
            </a:extLst>
          </p:cNvPr>
          <p:cNvSpPr txBox="1"/>
          <p:nvPr/>
        </p:nvSpPr>
        <p:spPr>
          <a:xfrm>
            <a:off x="8810625" y="6457950"/>
            <a:ext cx="266700" cy="369332"/>
          </a:xfrm>
          <a:prstGeom prst="rect">
            <a:avLst/>
          </a:prstGeom>
          <a:noFill/>
        </p:spPr>
        <p:txBody>
          <a:bodyPr wrap="square" rtlCol="0">
            <a:spAutoFit/>
          </a:bodyPr>
          <a:lstStyle/>
          <a:p>
            <a:r>
              <a:rPr lang="en-US" dirty="0"/>
              <a:t>4</a:t>
            </a:r>
          </a:p>
        </p:txBody>
      </p:sp>
      <p:pic>
        <p:nvPicPr>
          <p:cNvPr id="5" name="Audio 4">
            <a:hlinkClick r:id="" action="ppaction://media"/>
            <a:extLst>
              <a:ext uri="{FF2B5EF4-FFF2-40B4-BE49-F238E27FC236}">
                <a16:creationId xmlns:a16="http://schemas.microsoft.com/office/drawing/2014/main" id="{3DBE586A-C72B-4D2A-7ED9-B3458A1424C4}"/>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1095743891"/>
      </p:ext>
    </p:extLst>
  </p:cSld>
  <p:clrMapOvr>
    <a:masterClrMapping/>
  </p:clrMapOvr>
  <mc:AlternateContent xmlns:mc="http://schemas.openxmlformats.org/markup-compatibility/2006" xmlns:p14="http://schemas.microsoft.com/office/powerpoint/2010/main">
    <mc:Choice Requires="p14">
      <p:transition spd="slow" p14:dur="2000" advTm="83842"/>
    </mc:Choice>
    <mc:Fallback xmlns="">
      <p:transition spd="slow" advTm="838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39537D-A28A-8E51-20EA-9D1A3CAF7EA4}"/>
              </a:ext>
              <a:ext uri="{C183D7F6-B498-43B3-948B-1728B52AA6E4}">
                <adec:decorative xmlns:adec="http://schemas.microsoft.com/office/drawing/2017/decorative" val="1"/>
              </a:ext>
            </a:extLst>
          </p:cNvPr>
          <p:cNvSpPr>
            <a:spLocks noGrp="1"/>
          </p:cNvSpPr>
          <p:nvPr>
            <p:ph type="title"/>
          </p:nvPr>
        </p:nvSpPr>
        <p:spPr/>
        <p:txBody>
          <a:bodyPr/>
          <a:lstStyle/>
          <a:p>
            <a:r>
              <a:rPr lang="en-US" dirty="0"/>
              <a:t>Educational Rights of McKinney-Vento Students</a:t>
            </a:r>
          </a:p>
        </p:txBody>
      </p:sp>
      <p:sp>
        <p:nvSpPr>
          <p:cNvPr id="3" name="Content Placeholder 2">
            <a:extLst>
              <a:ext uri="{FF2B5EF4-FFF2-40B4-BE49-F238E27FC236}">
                <a16:creationId xmlns:a16="http://schemas.microsoft.com/office/drawing/2014/main" id="{504298CE-569F-037B-FEB7-3B677C64753E}"/>
              </a:ext>
              <a:ext uri="{C183D7F6-B498-43B3-948B-1728B52AA6E4}">
                <adec:decorative xmlns:adec="http://schemas.microsoft.com/office/drawing/2017/decorative" val="1"/>
              </a:ext>
            </a:extLst>
          </p:cNvPr>
          <p:cNvSpPr>
            <a:spLocks noGrp="1"/>
          </p:cNvSpPr>
          <p:nvPr>
            <p:ph idx="1"/>
          </p:nvPr>
        </p:nvSpPr>
        <p:spPr>
          <a:xfrm>
            <a:off x="462396" y="1690689"/>
            <a:ext cx="7886700" cy="4824557"/>
          </a:xfrm>
        </p:spPr>
        <p:txBody>
          <a:bodyPr>
            <a:noAutofit/>
          </a:bodyPr>
          <a:lstStyle/>
          <a:p>
            <a:pPr marL="0" indent="0" algn="l">
              <a:buNone/>
            </a:pPr>
            <a:r>
              <a:rPr lang="en-US" sz="1600" b="0" i="0" dirty="0">
                <a:solidFill>
                  <a:srgbClr val="333333"/>
                </a:solidFill>
                <a:effectLst/>
                <a:highlight>
                  <a:srgbClr val="FFFFFF"/>
                </a:highlight>
                <a:latin typeface="SourceSansProRegular"/>
              </a:rPr>
              <a:t>For students grades Pre-K – 12th:</a:t>
            </a:r>
          </a:p>
          <a:p>
            <a:pPr algn="l">
              <a:buFont typeface="Arial" panose="020B0604020202020204" pitchFamily="34" charset="0"/>
              <a:buChar char="•"/>
            </a:pPr>
            <a:r>
              <a:rPr lang="en-US" sz="1600" b="0" i="0" dirty="0">
                <a:solidFill>
                  <a:srgbClr val="333333"/>
                </a:solidFill>
                <a:effectLst/>
                <a:highlight>
                  <a:srgbClr val="FFFFFF"/>
                </a:highlight>
                <a:latin typeface="SourceSansProRegular"/>
              </a:rPr>
              <a:t>Immediate enrollment with full and equal opportunity to succeed in school even with lack of documentation or missed deadlines during homelessness period</a:t>
            </a:r>
          </a:p>
          <a:p>
            <a:pPr algn="l">
              <a:buFont typeface="Arial" panose="020B0604020202020204" pitchFamily="34" charset="0"/>
              <a:buChar char="•"/>
            </a:pPr>
            <a:r>
              <a:rPr lang="en-US" sz="1600" b="0" i="0" dirty="0">
                <a:solidFill>
                  <a:srgbClr val="333333"/>
                </a:solidFill>
                <a:effectLst/>
                <a:highlight>
                  <a:srgbClr val="FFFFFF"/>
                </a:highlight>
                <a:latin typeface="SourceSansProRegular"/>
              </a:rPr>
              <a:t>Access to a McKinney-Vento Homeless Educational Liaison in their school district</a:t>
            </a:r>
          </a:p>
          <a:p>
            <a:pPr algn="l">
              <a:buFont typeface="Arial" panose="020B0604020202020204" pitchFamily="34" charset="0"/>
              <a:buChar char="•"/>
            </a:pPr>
            <a:r>
              <a:rPr lang="en-US" sz="1600" b="0" i="0" dirty="0">
                <a:solidFill>
                  <a:srgbClr val="333333"/>
                </a:solidFill>
                <a:effectLst/>
                <a:highlight>
                  <a:srgbClr val="FFFFFF"/>
                </a:highlight>
                <a:latin typeface="SourceSansProRegular"/>
              </a:rPr>
              <a:t>Identification through outreach and coordination activities</a:t>
            </a:r>
          </a:p>
          <a:p>
            <a:pPr algn="l">
              <a:buFont typeface="Arial" panose="020B0604020202020204" pitchFamily="34" charset="0"/>
              <a:buChar char="•"/>
            </a:pPr>
            <a:r>
              <a:rPr lang="en-US" sz="1600" b="0" i="0" dirty="0">
                <a:solidFill>
                  <a:srgbClr val="333333"/>
                </a:solidFill>
                <a:effectLst/>
                <a:highlight>
                  <a:srgbClr val="FFFFFF"/>
                </a:highlight>
                <a:latin typeface="SourceSansProRegular"/>
              </a:rPr>
              <a:t>Choice between the neighborhood school or the school of origin (school last enrolled in or attended)</a:t>
            </a:r>
          </a:p>
          <a:p>
            <a:pPr algn="l">
              <a:buFont typeface="Arial" panose="020B0604020202020204" pitchFamily="34" charset="0"/>
              <a:buChar char="•"/>
            </a:pPr>
            <a:r>
              <a:rPr lang="en-US" sz="1600" dirty="0">
                <a:solidFill>
                  <a:srgbClr val="333333"/>
                </a:solidFill>
                <a:highlight>
                  <a:srgbClr val="FFFFFF"/>
                </a:highlight>
                <a:latin typeface="SourceSansProRegular"/>
              </a:rPr>
              <a:t>C</a:t>
            </a:r>
            <a:r>
              <a:rPr lang="en-US" sz="1600" b="0" i="0" dirty="0">
                <a:solidFill>
                  <a:srgbClr val="333333"/>
                </a:solidFill>
                <a:effectLst/>
                <a:highlight>
                  <a:srgbClr val="FFFFFF"/>
                </a:highlight>
                <a:latin typeface="SourceSansProRegular"/>
              </a:rPr>
              <a:t>an remain in their school of origin for the duration of homelessness and until the end of an academic year in which they obtain permanent housing, if it is in their best interest</a:t>
            </a:r>
          </a:p>
          <a:p>
            <a:pPr algn="l">
              <a:buFont typeface="Arial" panose="020B0604020202020204" pitchFamily="34" charset="0"/>
              <a:buChar char="•"/>
            </a:pPr>
            <a:r>
              <a:rPr lang="en-US" sz="1600" b="0" i="0" dirty="0">
                <a:solidFill>
                  <a:srgbClr val="333333"/>
                </a:solidFill>
                <a:effectLst/>
                <a:highlight>
                  <a:srgbClr val="FFFFFF"/>
                </a:highlight>
                <a:latin typeface="SourceSansProRegular"/>
              </a:rPr>
              <a:t>Transportation to the school of origin (including preschool)</a:t>
            </a:r>
          </a:p>
          <a:p>
            <a:r>
              <a:rPr lang="en-US" sz="1600" b="0" i="0" dirty="0">
                <a:solidFill>
                  <a:srgbClr val="333333"/>
                </a:solidFill>
                <a:effectLst/>
                <a:highlight>
                  <a:srgbClr val="FFFFFF"/>
                </a:highlight>
                <a:latin typeface="SourceSansProRegular"/>
              </a:rPr>
              <a:t>Automatic eligibility for Title I, Part A of the Every Student Succeeds Act of 2015</a:t>
            </a:r>
          </a:p>
          <a:p>
            <a:pPr algn="l">
              <a:buFont typeface="Arial" panose="020B0604020202020204" pitchFamily="34" charset="0"/>
              <a:buChar char="•"/>
            </a:pPr>
            <a:r>
              <a:rPr lang="en-US" sz="1600" b="0" i="0" dirty="0">
                <a:solidFill>
                  <a:srgbClr val="333333"/>
                </a:solidFill>
                <a:effectLst/>
                <a:highlight>
                  <a:srgbClr val="FFFFFF"/>
                </a:highlight>
                <a:latin typeface="SourceSansProRegular"/>
              </a:rPr>
              <a:t>Immediate access to free school meals and educational services for which they are eligible</a:t>
            </a:r>
          </a:p>
          <a:p>
            <a:pPr algn="l">
              <a:buFont typeface="Arial" panose="020B0604020202020204" pitchFamily="34" charset="0"/>
              <a:buChar char="•"/>
            </a:pPr>
            <a:r>
              <a:rPr lang="en-US" sz="1600" b="0" i="0" dirty="0">
                <a:solidFill>
                  <a:srgbClr val="333333"/>
                </a:solidFill>
                <a:effectLst/>
                <a:highlight>
                  <a:srgbClr val="FFFFFF"/>
                </a:highlight>
                <a:latin typeface="SourceSansProRegular"/>
              </a:rPr>
              <a:t>Referrals to health care, dental, mental health and substance abuse, housing, and other appropriate services</a:t>
            </a:r>
          </a:p>
          <a:p>
            <a:pPr algn="l">
              <a:buFont typeface="Arial" panose="020B0604020202020204" pitchFamily="34" charset="0"/>
              <a:buChar char="•"/>
            </a:pPr>
            <a:r>
              <a:rPr lang="en-US" sz="1600" b="0" i="0" dirty="0">
                <a:solidFill>
                  <a:srgbClr val="333333"/>
                </a:solidFill>
                <a:effectLst/>
                <a:highlight>
                  <a:srgbClr val="FFFFFF"/>
                </a:highlight>
                <a:latin typeface="SourceSansProRegular"/>
              </a:rPr>
              <a:t>Unaccompanied youth are informed of their status as independent students on the Free Application for Federal Student Aid (FAFSA)</a:t>
            </a:r>
          </a:p>
        </p:txBody>
      </p:sp>
      <p:pic>
        <p:nvPicPr>
          <p:cNvPr id="27" name="Audio 26">
            <a:hlinkClick r:id="" action="ppaction://media"/>
            <a:extLst>
              <a:ext uri="{FF2B5EF4-FFF2-40B4-BE49-F238E27FC236}">
                <a16:creationId xmlns:a16="http://schemas.microsoft.com/office/drawing/2014/main" id="{3CEFE771-2CC2-A08B-5FFF-6C4529C695A4}"/>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2124653662"/>
      </p:ext>
    </p:extLst>
  </p:cSld>
  <p:clrMapOvr>
    <a:masterClrMapping/>
  </p:clrMapOvr>
  <mc:AlternateContent xmlns:mc="http://schemas.openxmlformats.org/markup-compatibility/2006" xmlns:p14="http://schemas.microsoft.com/office/powerpoint/2010/main">
    <mc:Choice Requires="p14">
      <p:transition spd="slow" p14:dur="2000" advTm="44488"/>
    </mc:Choice>
    <mc:Fallback xmlns="">
      <p:transition spd="slow" advTm="444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A43747-3CB7-D71A-83E3-C538675F31F7}"/>
              </a:ext>
            </a:extLst>
          </p:cNvPr>
          <p:cNvSpPr>
            <a:spLocks noGrp="1"/>
          </p:cNvSpPr>
          <p:nvPr>
            <p:ph type="title"/>
          </p:nvPr>
        </p:nvSpPr>
        <p:spPr/>
        <p:txBody>
          <a:bodyPr/>
          <a:lstStyle/>
          <a:p>
            <a:r>
              <a:rPr lang="en-US" dirty="0"/>
              <a:t>MKV Form &amp; Enrollment</a:t>
            </a:r>
          </a:p>
        </p:txBody>
      </p:sp>
      <p:sp>
        <p:nvSpPr>
          <p:cNvPr id="3" name="Content Placeholder 2">
            <a:extLst>
              <a:ext uri="{FF2B5EF4-FFF2-40B4-BE49-F238E27FC236}">
                <a16:creationId xmlns:a16="http://schemas.microsoft.com/office/drawing/2014/main" id="{8F3D10D4-82C9-B21E-322D-B51CABEAE20C}"/>
              </a:ext>
            </a:extLst>
          </p:cNvPr>
          <p:cNvSpPr>
            <a:spLocks noGrp="1"/>
          </p:cNvSpPr>
          <p:nvPr>
            <p:ph idx="1"/>
          </p:nvPr>
        </p:nvSpPr>
        <p:spPr>
          <a:xfrm>
            <a:off x="628649" y="1496290"/>
            <a:ext cx="8182841" cy="4713753"/>
          </a:xfrm>
        </p:spPr>
        <p:txBody>
          <a:bodyPr>
            <a:noAutofit/>
          </a:bodyPr>
          <a:lstStyle/>
          <a:p>
            <a:pPr marL="0" indent="0">
              <a:buNone/>
            </a:pPr>
            <a:r>
              <a:rPr lang="en-US" sz="1800" b="0" dirty="0">
                <a:effectLst/>
                <a:latin typeface="Segoe UI" panose="020B0502040204020203" pitchFamily="34" charset="0"/>
              </a:rPr>
              <a:t>Schools will provide access to the MKV form to all students through the enrollment or re-enrollment process.</a:t>
            </a:r>
            <a:endParaRPr lang="en-US" sz="1800" b="0" dirty="0"/>
          </a:p>
          <a:p>
            <a:pPr marL="0" indent="0">
              <a:buNone/>
            </a:pPr>
            <a:endParaRPr lang="en-US" sz="600" b="1" dirty="0"/>
          </a:p>
          <a:p>
            <a:pPr marL="0" indent="0">
              <a:buNone/>
            </a:pPr>
            <a:r>
              <a:rPr lang="en-US" sz="1800" b="1" dirty="0"/>
              <a:t>MKV Forms Completed by:</a:t>
            </a:r>
          </a:p>
          <a:p>
            <a:r>
              <a:rPr lang="en-US" sz="1800" dirty="0"/>
              <a:t>Parents, Guardians, or Students </a:t>
            </a:r>
          </a:p>
          <a:p>
            <a:r>
              <a:rPr lang="en-US" sz="1800" dirty="0"/>
              <a:t>School Representative may complete a MKV form on behalf of the student</a:t>
            </a:r>
          </a:p>
          <a:p>
            <a:endParaRPr lang="en-US" sz="600" dirty="0"/>
          </a:p>
          <a:p>
            <a:pPr marL="0" indent="0">
              <a:buNone/>
            </a:pPr>
            <a:r>
              <a:rPr lang="en-US" sz="1800" b="1" dirty="0"/>
              <a:t>MKV Students Enrolled Immediately:</a:t>
            </a:r>
          </a:p>
          <a:p>
            <a:r>
              <a:rPr lang="en-US" sz="1800" dirty="0"/>
              <a:t>Even if MKV form is in process and not yet approved</a:t>
            </a:r>
          </a:p>
          <a:p>
            <a:r>
              <a:rPr lang="en-US" sz="1800" dirty="0"/>
              <a:t>Student lacks documentation or misses deadlines during homelessness.</a:t>
            </a:r>
          </a:p>
          <a:p>
            <a:r>
              <a:rPr lang="en-US" sz="1800" dirty="0"/>
              <a:t>A dispute arises and resolution/appeal is pending</a:t>
            </a:r>
          </a:p>
          <a:p>
            <a:endParaRPr lang="en-US" sz="600" dirty="0"/>
          </a:p>
          <a:p>
            <a:r>
              <a:rPr lang="en-US" sz="1800" dirty="0"/>
              <a:t>When in doubt, enroll the student immediately. Researching and reaching out to CSI for additional questions and support will take place after the student is enrolled.</a:t>
            </a:r>
          </a:p>
        </p:txBody>
      </p:sp>
      <p:sp>
        <p:nvSpPr>
          <p:cNvPr id="5" name="TextBox 4">
            <a:extLst>
              <a:ext uri="{FF2B5EF4-FFF2-40B4-BE49-F238E27FC236}">
                <a16:creationId xmlns:a16="http://schemas.microsoft.com/office/drawing/2014/main" id="{753A4284-982D-D5A6-9C2D-D41CB7B4C163}"/>
              </a:ext>
            </a:extLst>
          </p:cNvPr>
          <p:cNvSpPr txBox="1"/>
          <p:nvPr/>
        </p:nvSpPr>
        <p:spPr>
          <a:xfrm>
            <a:off x="888423" y="6308208"/>
            <a:ext cx="7626927" cy="369332"/>
          </a:xfrm>
          <a:prstGeom prst="rect">
            <a:avLst/>
          </a:prstGeom>
          <a:noFill/>
        </p:spPr>
        <p:txBody>
          <a:bodyPr wrap="square">
            <a:spAutoFit/>
          </a:bodyPr>
          <a:lstStyle/>
          <a:p>
            <a:pPr algn="ctr"/>
            <a:r>
              <a:rPr lang="en-US" sz="1800" dirty="0">
                <a:latin typeface="Arial" panose="020B0604020202020204" pitchFamily="34" charset="0"/>
                <a:cs typeface="Arial" panose="020B0604020202020204" pitchFamily="34" charset="0"/>
                <a:hlinkClick r:id="rId5"/>
              </a:rPr>
              <a:t>https://resources.csi.state.co.us/mckinney-vento-homeless-act/</a:t>
            </a:r>
            <a:endParaRPr lang="en-US" sz="1800" dirty="0">
              <a:latin typeface="Arial" panose="020B0604020202020204" pitchFamily="34" charset="0"/>
              <a:cs typeface="Arial" panose="020B0604020202020204" pitchFamily="34" charset="0"/>
            </a:endParaRPr>
          </a:p>
        </p:txBody>
      </p:sp>
      <p:pic>
        <p:nvPicPr>
          <p:cNvPr id="20" name="Audio 19">
            <a:hlinkClick r:id="" action="ppaction://media"/>
            <a:extLst>
              <a:ext uri="{FF2B5EF4-FFF2-40B4-BE49-F238E27FC236}">
                <a16:creationId xmlns:a16="http://schemas.microsoft.com/office/drawing/2014/main" id="{70B28438-0CD4-D90F-56D2-5DED75262AC5}"/>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244042253"/>
      </p:ext>
    </p:extLst>
  </p:cSld>
  <p:clrMapOvr>
    <a:masterClrMapping/>
  </p:clrMapOvr>
  <mc:AlternateContent xmlns:mc="http://schemas.openxmlformats.org/markup-compatibility/2006" xmlns:p14="http://schemas.microsoft.com/office/powerpoint/2010/main">
    <mc:Choice Requires="p14">
      <p:transition spd="slow" p14:dur="2000" advTm="71997"/>
    </mc:Choice>
    <mc:Fallback xmlns="">
      <p:transition spd="slow" advTm="719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A43747-3CB7-D71A-83E3-C538675F31F7}"/>
              </a:ext>
              <a:ext uri="{C183D7F6-B498-43B3-948B-1728B52AA6E4}">
                <adec:decorative xmlns:adec="http://schemas.microsoft.com/office/drawing/2017/decorative" val="1"/>
              </a:ext>
            </a:extLst>
          </p:cNvPr>
          <p:cNvSpPr>
            <a:spLocks noGrp="1"/>
          </p:cNvSpPr>
          <p:nvPr>
            <p:ph type="title"/>
          </p:nvPr>
        </p:nvSpPr>
        <p:spPr/>
        <p:txBody>
          <a:bodyPr/>
          <a:lstStyle/>
          <a:p>
            <a:r>
              <a:rPr lang="en-US" dirty="0" err="1"/>
              <a:t>EmpowerEd</a:t>
            </a:r>
            <a:endParaRPr lang="en-US" dirty="0"/>
          </a:p>
        </p:txBody>
      </p:sp>
      <p:sp>
        <p:nvSpPr>
          <p:cNvPr id="3" name="Content Placeholder 2">
            <a:extLst>
              <a:ext uri="{FF2B5EF4-FFF2-40B4-BE49-F238E27FC236}">
                <a16:creationId xmlns:a16="http://schemas.microsoft.com/office/drawing/2014/main" id="{8F3D10D4-82C9-B21E-322D-B51CABEAE20C}"/>
              </a:ext>
              <a:ext uri="{C183D7F6-B498-43B3-948B-1728B52AA6E4}">
                <adec:decorative xmlns:adec="http://schemas.microsoft.com/office/drawing/2017/decorative" val="1"/>
              </a:ext>
            </a:extLst>
          </p:cNvPr>
          <p:cNvSpPr>
            <a:spLocks noGrp="1"/>
          </p:cNvSpPr>
          <p:nvPr>
            <p:ph idx="1"/>
          </p:nvPr>
        </p:nvSpPr>
        <p:spPr>
          <a:xfrm>
            <a:off x="628649" y="1496291"/>
            <a:ext cx="8182841" cy="4081550"/>
          </a:xfrm>
        </p:spPr>
        <p:txBody>
          <a:bodyPr>
            <a:noAutofit/>
          </a:bodyPr>
          <a:lstStyle/>
          <a:p>
            <a:pPr marL="0" indent="0">
              <a:buNone/>
            </a:pPr>
            <a:r>
              <a:rPr lang="en-US" sz="1800" b="0" dirty="0">
                <a:effectLst/>
              </a:rPr>
              <a:t>State-funded in partner with CDHE, to provide financial assistance at participating higher education institutions to students who experienced homeless (approved MKV form) while enrolled in high school.</a:t>
            </a:r>
            <a:endParaRPr lang="en-US" sz="600" b="1" dirty="0"/>
          </a:p>
          <a:p>
            <a:pPr marL="0" indent="0">
              <a:buNone/>
            </a:pPr>
            <a:r>
              <a:rPr lang="en-US" sz="1800" b="1" dirty="0"/>
              <a:t>What students receive:</a:t>
            </a:r>
          </a:p>
          <a:p>
            <a:endParaRPr lang="en-US" sz="600" dirty="0"/>
          </a:p>
          <a:p>
            <a:endParaRPr lang="en-US" sz="600" dirty="0"/>
          </a:p>
          <a:p>
            <a:endParaRPr lang="en-US" sz="600" dirty="0"/>
          </a:p>
          <a:p>
            <a:endParaRPr lang="en-US" sz="600" dirty="0"/>
          </a:p>
          <a:p>
            <a:endParaRPr lang="en-US" sz="600" dirty="0"/>
          </a:p>
          <a:p>
            <a:pPr marL="0" indent="0">
              <a:buNone/>
            </a:pPr>
            <a:endParaRPr lang="en-US" sz="600" dirty="0"/>
          </a:p>
          <a:p>
            <a:pPr marL="0" indent="0">
              <a:buNone/>
            </a:pPr>
            <a:endParaRPr lang="en-US" sz="600" dirty="0"/>
          </a:p>
          <a:p>
            <a:pPr marL="0" indent="0">
              <a:buNone/>
            </a:pPr>
            <a:r>
              <a:rPr lang="en-US" sz="1800" b="1" dirty="0"/>
              <a:t>How schools can help</a:t>
            </a:r>
          </a:p>
          <a:p>
            <a:pPr>
              <a:spcBef>
                <a:spcPts val="600"/>
              </a:spcBef>
            </a:pPr>
            <a:r>
              <a:rPr lang="en-US" sz="1800" dirty="0"/>
              <a:t>Help identify students that may qualify for MKV,</a:t>
            </a:r>
          </a:p>
          <a:p>
            <a:pPr>
              <a:spcBef>
                <a:spcPts val="600"/>
              </a:spcBef>
            </a:pPr>
            <a:r>
              <a:rPr lang="en-US" sz="1800" dirty="0"/>
              <a:t>Submit forms right away for CSI approval,</a:t>
            </a:r>
          </a:p>
          <a:p>
            <a:pPr>
              <a:spcBef>
                <a:spcPts val="600"/>
              </a:spcBef>
            </a:pPr>
            <a:r>
              <a:rPr lang="en-US" sz="1800" dirty="0"/>
              <a:t>Once approved, update SIS to include MKV data for state reporting. </a:t>
            </a:r>
          </a:p>
          <a:p>
            <a:endParaRPr lang="en-US" sz="600" dirty="0"/>
          </a:p>
        </p:txBody>
      </p:sp>
      <p:sp>
        <p:nvSpPr>
          <p:cNvPr id="8" name="TextBox 7">
            <a:extLst>
              <a:ext uri="{FF2B5EF4-FFF2-40B4-BE49-F238E27FC236}">
                <a16:creationId xmlns:a16="http://schemas.microsoft.com/office/drawing/2014/main" id="{4078A8F5-5E27-2013-B94D-A4EAB415724A}"/>
              </a:ext>
              <a:ext uri="{C183D7F6-B498-43B3-948B-1728B52AA6E4}">
                <adec:decorative xmlns:adec="http://schemas.microsoft.com/office/drawing/2017/decorative" val="1"/>
              </a:ext>
            </a:extLst>
          </p:cNvPr>
          <p:cNvSpPr txBox="1"/>
          <p:nvPr/>
        </p:nvSpPr>
        <p:spPr>
          <a:xfrm>
            <a:off x="1516033" y="2691226"/>
            <a:ext cx="3095897" cy="1200329"/>
          </a:xfrm>
          <a:prstGeom prst="rect">
            <a:avLst/>
          </a:prstGeom>
          <a:noFill/>
        </p:spPr>
        <p:txBody>
          <a:bodyPr wrap="square">
            <a:spAutoFit/>
          </a:bodyPr>
          <a:lstStyle/>
          <a:p>
            <a:pPr marL="285750" indent="-285750">
              <a:buFont typeface="Arial" panose="020B0604020202020204" pitchFamily="34" charset="0"/>
              <a:buChar char="•"/>
            </a:pPr>
            <a:r>
              <a:rPr lang="en-US" sz="1800" dirty="0"/>
              <a:t>Program covers full tuition,</a:t>
            </a:r>
          </a:p>
          <a:p>
            <a:pPr marL="285750" indent="-285750">
              <a:buFont typeface="Arial" panose="020B0604020202020204" pitchFamily="34" charset="0"/>
              <a:buChar char="•"/>
            </a:pPr>
            <a:r>
              <a:rPr lang="en-US" sz="1800" dirty="0"/>
              <a:t>Books,</a:t>
            </a:r>
          </a:p>
          <a:p>
            <a:pPr marL="285750" indent="-285750">
              <a:buFont typeface="Arial" panose="020B0604020202020204" pitchFamily="34" charset="0"/>
              <a:buChar char="•"/>
            </a:pPr>
            <a:r>
              <a:rPr lang="en-US" dirty="0"/>
              <a:t>School Supplies,</a:t>
            </a:r>
          </a:p>
          <a:p>
            <a:pPr marL="285750" indent="-285750">
              <a:buFont typeface="Arial" panose="020B0604020202020204" pitchFamily="34" charset="0"/>
              <a:buChar char="•"/>
            </a:pPr>
            <a:r>
              <a:rPr lang="en-US" dirty="0"/>
              <a:t>Housing,</a:t>
            </a:r>
            <a:endParaRPr lang="en-US" sz="1800" dirty="0"/>
          </a:p>
        </p:txBody>
      </p:sp>
      <p:sp>
        <p:nvSpPr>
          <p:cNvPr id="9" name="TextBox 8">
            <a:extLst>
              <a:ext uri="{FF2B5EF4-FFF2-40B4-BE49-F238E27FC236}">
                <a16:creationId xmlns:a16="http://schemas.microsoft.com/office/drawing/2014/main" id="{D11444E4-CEE1-52A8-78AE-ECFECE0D802D}"/>
              </a:ext>
              <a:ext uri="{C183D7F6-B498-43B3-948B-1728B52AA6E4}">
                <adec:decorative xmlns:adec="http://schemas.microsoft.com/office/drawing/2017/decorative" val="1"/>
              </a:ext>
            </a:extLst>
          </p:cNvPr>
          <p:cNvSpPr txBox="1"/>
          <p:nvPr/>
        </p:nvSpPr>
        <p:spPr>
          <a:xfrm>
            <a:off x="4786319" y="2691226"/>
            <a:ext cx="3850782" cy="1200329"/>
          </a:xfrm>
          <a:prstGeom prst="rect">
            <a:avLst/>
          </a:prstGeom>
          <a:noFill/>
        </p:spPr>
        <p:txBody>
          <a:bodyPr wrap="square">
            <a:spAutoFit/>
          </a:bodyPr>
          <a:lstStyle/>
          <a:p>
            <a:pPr marL="285750" indent="-285750">
              <a:buFont typeface="Arial" panose="020B0604020202020204" pitchFamily="34" charset="0"/>
              <a:buChar char="•"/>
            </a:pPr>
            <a:r>
              <a:rPr lang="en-US" sz="1800" dirty="0"/>
              <a:t>Food,</a:t>
            </a:r>
          </a:p>
          <a:p>
            <a:pPr marL="285750" indent="-285750">
              <a:buFont typeface="Arial" panose="020B0604020202020204" pitchFamily="34" charset="0"/>
              <a:buChar char="•"/>
            </a:pPr>
            <a:r>
              <a:rPr lang="en-US" sz="1800" dirty="0"/>
              <a:t>Transportation,</a:t>
            </a:r>
          </a:p>
          <a:p>
            <a:pPr marL="285750" indent="-285750">
              <a:buFont typeface="Arial" panose="020B0604020202020204" pitchFamily="34" charset="0"/>
              <a:buChar char="•"/>
            </a:pPr>
            <a:r>
              <a:rPr lang="en-US" dirty="0"/>
              <a:t>Childcare,</a:t>
            </a:r>
          </a:p>
          <a:p>
            <a:pPr marL="285750" indent="-285750">
              <a:buFont typeface="Arial" panose="020B0604020202020204" pitchFamily="34" charset="0"/>
              <a:buChar char="•"/>
            </a:pPr>
            <a:r>
              <a:rPr lang="en-US" dirty="0"/>
              <a:t>Computer Allowance, and more.</a:t>
            </a:r>
            <a:endParaRPr lang="en-US" sz="1800" dirty="0"/>
          </a:p>
        </p:txBody>
      </p:sp>
      <p:sp>
        <p:nvSpPr>
          <p:cNvPr id="6" name="TextBox 5">
            <a:extLst>
              <a:ext uri="{FF2B5EF4-FFF2-40B4-BE49-F238E27FC236}">
                <a16:creationId xmlns:a16="http://schemas.microsoft.com/office/drawing/2014/main" id="{8508D535-EC33-4B1F-D028-60A50B322110}"/>
              </a:ext>
              <a:ext uri="{C183D7F6-B498-43B3-948B-1728B52AA6E4}">
                <adec:decorative xmlns:adec="http://schemas.microsoft.com/office/drawing/2017/decorative" val="1"/>
              </a:ext>
            </a:extLst>
          </p:cNvPr>
          <p:cNvSpPr txBox="1"/>
          <p:nvPr/>
        </p:nvSpPr>
        <p:spPr>
          <a:xfrm>
            <a:off x="628651" y="5687350"/>
            <a:ext cx="7626926" cy="646331"/>
          </a:xfrm>
          <a:prstGeom prst="rect">
            <a:avLst/>
          </a:prstGeom>
          <a:noFill/>
        </p:spPr>
        <p:txBody>
          <a:bodyPr wrap="square">
            <a:spAutoFit/>
          </a:bodyPr>
          <a:lstStyle/>
          <a:p>
            <a:pPr marL="0" indent="0" algn="ctr">
              <a:buNone/>
            </a:pPr>
            <a:r>
              <a:rPr lang="en-US" sz="1800" dirty="0">
                <a:latin typeface="Arial" panose="020B0604020202020204" pitchFamily="34" charset="0"/>
                <a:cs typeface="Arial" panose="020B0604020202020204" pitchFamily="34" charset="0"/>
              </a:rPr>
              <a:t>For more information, including access to application and student verification forms:</a:t>
            </a:r>
            <a:endParaRPr lang="en-US" sz="600"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753A4284-982D-D5A6-9C2D-D41CB7B4C163}"/>
              </a:ext>
              <a:ext uri="{C183D7F6-B498-43B3-948B-1728B52AA6E4}">
                <adec:decorative xmlns:adec="http://schemas.microsoft.com/office/drawing/2017/decorative" val="1"/>
              </a:ext>
            </a:extLst>
          </p:cNvPr>
          <p:cNvSpPr txBox="1"/>
          <p:nvPr/>
        </p:nvSpPr>
        <p:spPr>
          <a:xfrm>
            <a:off x="888423" y="6308208"/>
            <a:ext cx="7626927" cy="369332"/>
          </a:xfrm>
          <a:prstGeom prst="rect">
            <a:avLst/>
          </a:prstGeom>
          <a:noFill/>
        </p:spPr>
        <p:txBody>
          <a:bodyPr wrap="square">
            <a:spAutoFit/>
          </a:bodyPr>
          <a:lstStyle/>
          <a:p>
            <a:pPr algn="ctr"/>
            <a:r>
              <a:rPr lang="en-US" sz="1800" dirty="0">
                <a:latin typeface="Arial" panose="020B0604020202020204" pitchFamily="34" charset="0"/>
                <a:cs typeface="Arial" panose="020B0604020202020204" pitchFamily="34" charset="0"/>
                <a:hlinkClick r:id="rId5"/>
              </a:rPr>
              <a:t>https://cdhe.colorado.gov/empowered</a:t>
            </a:r>
            <a:endParaRPr lang="en-US" sz="1800" dirty="0">
              <a:latin typeface="Arial" panose="020B0604020202020204" pitchFamily="34" charset="0"/>
              <a:cs typeface="Arial" panose="020B0604020202020204" pitchFamily="34" charset="0"/>
            </a:endParaRPr>
          </a:p>
        </p:txBody>
      </p:sp>
      <p:pic>
        <p:nvPicPr>
          <p:cNvPr id="35" name="Audio 34">
            <a:hlinkClick r:id="" action="ppaction://media"/>
            <a:extLst>
              <a:ext uri="{FF2B5EF4-FFF2-40B4-BE49-F238E27FC236}">
                <a16:creationId xmlns:a16="http://schemas.microsoft.com/office/drawing/2014/main" id="{3E94837E-B317-6D7A-CD30-AA87E3BCD31E}"/>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3212144074"/>
      </p:ext>
    </p:extLst>
  </p:cSld>
  <p:clrMapOvr>
    <a:masterClrMapping/>
  </p:clrMapOvr>
  <mc:AlternateContent xmlns:mc="http://schemas.openxmlformats.org/markup-compatibility/2006" xmlns:p14="http://schemas.microsoft.com/office/powerpoint/2010/main">
    <mc:Choice Requires="p14">
      <p:transition spd="slow" p14:dur="2000" advTm="110451"/>
    </mc:Choice>
    <mc:Fallback xmlns="">
      <p:transition spd="slow" advTm="1104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BFC102-4168-4E65-9BC4-197229AFA093}"/>
              </a:ext>
              <a:ext uri="{C183D7F6-B498-43B3-948B-1728B52AA6E4}">
                <adec:decorative xmlns:adec="http://schemas.microsoft.com/office/drawing/2017/decorative" val="1"/>
              </a:ext>
            </a:extLst>
          </p:cNvPr>
          <p:cNvSpPr>
            <a:spLocks noGrp="1"/>
          </p:cNvSpPr>
          <p:nvPr>
            <p:ph type="title"/>
          </p:nvPr>
        </p:nvSpPr>
        <p:spPr>
          <a:xfrm>
            <a:off x="628650" y="88569"/>
            <a:ext cx="7886700" cy="1325563"/>
          </a:xfrm>
        </p:spPr>
        <p:txBody>
          <a:bodyPr/>
          <a:lstStyle/>
          <a:p>
            <a:pPr algn="ctr"/>
            <a:r>
              <a:rPr lang="en-US" dirty="0"/>
              <a:t>Resources</a:t>
            </a:r>
          </a:p>
        </p:txBody>
      </p:sp>
      <p:pic>
        <p:nvPicPr>
          <p:cNvPr id="1026" name="Picture 2">
            <a:extLst>
              <a:ext uri="{FF2B5EF4-FFF2-40B4-BE49-F238E27FC236}">
                <a16:creationId xmlns:a16="http://schemas.microsoft.com/office/drawing/2014/main" id="{5F296A36-3B34-00E6-EEE6-8593D58E9F69}"/>
              </a:ext>
              <a:ext uri="{C183D7F6-B498-43B3-948B-1728B52AA6E4}">
                <adec:decorative xmlns:adec="http://schemas.microsoft.com/office/drawing/2017/decorative" val="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1502" y="1044822"/>
            <a:ext cx="4685685" cy="2994610"/>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4E257E99-F39A-5DF0-5812-8694D4D768AB}"/>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136487" y="2566473"/>
            <a:ext cx="4378863" cy="3428491"/>
          </a:xfrm>
          <a:prstGeom prst="rect">
            <a:avLst/>
          </a:prstGeom>
          <a:ln w="12700">
            <a:solidFill>
              <a:schemeClr val="tx1"/>
            </a:solidFill>
          </a:ln>
        </p:spPr>
      </p:pic>
      <p:sp>
        <p:nvSpPr>
          <p:cNvPr id="10" name="TextBox 9">
            <a:extLst>
              <a:ext uri="{FF2B5EF4-FFF2-40B4-BE49-F238E27FC236}">
                <a16:creationId xmlns:a16="http://schemas.microsoft.com/office/drawing/2014/main" id="{C55941BB-AF29-9141-462E-7C52CD6EFAEC}"/>
              </a:ext>
              <a:ext uri="{C183D7F6-B498-43B3-948B-1728B52AA6E4}">
                <adec:decorative xmlns:adec="http://schemas.microsoft.com/office/drawing/2017/decorative" val="1"/>
              </a:ext>
            </a:extLst>
          </p:cNvPr>
          <p:cNvSpPr txBox="1"/>
          <p:nvPr/>
        </p:nvSpPr>
        <p:spPr>
          <a:xfrm>
            <a:off x="628650" y="6181104"/>
            <a:ext cx="7886700" cy="338554"/>
          </a:xfrm>
          <a:prstGeom prst="rect">
            <a:avLst/>
          </a:prstGeom>
          <a:noFill/>
          <a:ln>
            <a:solidFill>
              <a:srgbClr val="455FA9"/>
            </a:solidFill>
          </a:ln>
        </p:spPr>
        <p:txBody>
          <a:bodyPr wrap="square">
            <a:spAutoFit/>
          </a:bodyPr>
          <a:lstStyle/>
          <a:p>
            <a:pPr algn="ctr"/>
            <a:r>
              <a:rPr lang="en-US" sz="1600" dirty="0">
                <a:latin typeface="Arial" panose="020B0604020202020204" pitchFamily="34" charset="0"/>
                <a:cs typeface="Arial" panose="020B0604020202020204" pitchFamily="34" charset="0"/>
                <a:hlinkClick r:id="rId7"/>
              </a:rPr>
              <a:t>https://resources.csi.state.co.us/mckinney-vento-homeless-act/</a:t>
            </a:r>
            <a:endParaRPr lang="en-US" sz="1600" dirty="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F56F9681-A2B3-4043-BDE4-831B8F1CC5A7}"/>
              </a:ext>
              <a:ext uri="{C183D7F6-B498-43B3-948B-1728B52AA6E4}">
                <adec:decorative xmlns:adec="http://schemas.microsoft.com/office/drawing/2017/decorative" val="1"/>
              </a:ext>
            </a:extLst>
          </p:cNvPr>
          <p:cNvSpPr txBox="1"/>
          <p:nvPr/>
        </p:nvSpPr>
        <p:spPr>
          <a:xfrm>
            <a:off x="8810625" y="6457950"/>
            <a:ext cx="266700" cy="369332"/>
          </a:xfrm>
          <a:prstGeom prst="rect">
            <a:avLst/>
          </a:prstGeom>
          <a:noFill/>
        </p:spPr>
        <p:txBody>
          <a:bodyPr wrap="square" rtlCol="0">
            <a:spAutoFit/>
          </a:bodyPr>
          <a:lstStyle/>
          <a:p>
            <a:r>
              <a:rPr lang="en-US" dirty="0"/>
              <a:t>5</a:t>
            </a:r>
          </a:p>
        </p:txBody>
      </p:sp>
      <p:pic>
        <p:nvPicPr>
          <p:cNvPr id="34" name="Audio 33">
            <a:hlinkClick r:id="" action="ppaction://media"/>
            <a:extLst>
              <a:ext uri="{FF2B5EF4-FFF2-40B4-BE49-F238E27FC236}">
                <a16:creationId xmlns:a16="http://schemas.microsoft.com/office/drawing/2014/main" id="{DE7DDA93-0D03-9878-1BB8-6FAB4B48BA49}"/>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1804293392"/>
      </p:ext>
    </p:extLst>
  </p:cSld>
  <p:clrMapOvr>
    <a:masterClrMapping/>
  </p:clrMapOvr>
  <mc:AlternateContent xmlns:mc="http://schemas.openxmlformats.org/markup-compatibility/2006" xmlns:p14="http://schemas.microsoft.com/office/powerpoint/2010/main">
    <mc:Choice Requires="p14">
      <p:transition spd="slow" p14:dur="2000" advTm="62994"/>
    </mc:Choice>
    <mc:Fallback xmlns="">
      <p:transition spd="slow" advTm="629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BFC102-4168-4E65-9BC4-197229AFA093}"/>
              </a:ext>
              <a:ext uri="{C183D7F6-B498-43B3-948B-1728B52AA6E4}">
                <adec:decorative xmlns:adec="http://schemas.microsoft.com/office/drawing/2017/decorative" val="1"/>
              </a:ext>
            </a:extLst>
          </p:cNvPr>
          <p:cNvSpPr>
            <a:spLocks noGrp="1"/>
          </p:cNvSpPr>
          <p:nvPr>
            <p:ph type="title"/>
          </p:nvPr>
        </p:nvSpPr>
        <p:spPr>
          <a:xfrm>
            <a:off x="628650" y="88569"/>
            <a:ext cx="7886700" cy="1325563"/>
          </a:xfrm>
        </p:spPr>
        <p:txBody>
          <a:bodyPr/>
          <a:lstStyle/>
          <a:p>
            <a:pPr algn="ctr"/>
            <a:r>
              <a:rPr lang="en-US" dirty="0"/>
              <a:t>Resources </a:t>
            </a:r>
            <a:r>
              <a:rPr lang="en-US" sz="2000" dirty="0"/>
              <a:t>Cont.</a:t>
            </a:r>
          </a:p>
        </p:txBody>
      </p:sp>
      <p:pic>
        <p:nvPicPr>
          <p:cNvPr id="8" name="Picture 7">
            <a:extLst>
              <a:ext uri="{FF2B5EF4-FFF2-40B4-BE49-F238E27FC236}">
                <a16:creationId xmlns:a16="http://schemas.microsoft.com/office/drawing/2014/main" id="{8C4AF30B-94CD-A26E-3776-CDC3B41F25D4}"/>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710689" y="1765398"/>
            <a:ext cx="5993319" cy="4692552"/>
          </a:xfrm>
          <a:prstGeom prst="rect">
            <a:avLst/>
          </a:prstGeom>
          <a:ln w="12700">
            <a:solidFill>
              <a:schemeClr val="tx1"/>
            </a:solidFill>
          </a:ln>
        </p:spPr>
      </p:pic>
      <p:sp>
        <p:nvSpPr>
          <p:cNvPr id="7" name="TextBox 6">
            <a:extLst>
              <a:ext uri="{FF2B5EF4-FFF2-40B4-BE49-F238E27FC236}">
                <a16:creationId xmlns:a16="http://schemas.microsoft.com/office/drawing/2014/main" id="{83A73BF9-52DA-41B7-A4E5-D07407F0D01E}"/>
              </a:ext>
              <a:ext uri="{C183D7F6-B498-43B3-948B-1728B52AA6E4}">
                <adec:decorative xmlns:adec="http://schemas.microsoft.com/office/drawing/2017/decorative" val="1"/>
              </a:ext>
            </a:extLst>
          </p:cNvPr>
          <p:cNvSpPr txBox="1"/>
          <p:nvPr/>
        </p:nvSpPr>
        <p:spPr>
          <a:xfrm>
            <a:off x="314632" y="986254"/>
            <a:ext cx="8270568" cy="707886"/>
          </a:xfrm>
          <a:prstGeom prst="rect">
            <a:avLst/>
          </a:prstGeom>
          <a:noFill/>
        </p:spPr>
        <p:txBody>
          <a:bodyPr wrap="square" rtlCol="0">
            <a:spAutoFit/>
          </a:bodyPr>
          <a:lstStyle/>
          <a:p>
            <a:pPr algn="ctr"/>
            <a:r>
              <a:rPr lang="en-US" sz="2000" b="1" dirty="0">
                <a:highlight>
                  <a:srgbClr val="FFFF00"/>
                </a:highlight>
              </a:rPr>
              <a:t>Completed forms due to CSI by Sept 26</a:t>
            </a:r>
            <a:r>
              <a:rPr lang="en-US" sz="2000" b="1" baseline="30000" dirty="0">
                <a:highlight>
                  <a:srgbClr val="FFFF00"/>
                </a:highlight>
              </a:rPr>
              <a:t>th</a:t>
            </a:r>
            <a:r>
              <a:rPr lang="en-US" sz="2000" b="1" dirty="0">
                <a:highlight>
                  <a:srgbClr val="FFFF00"/>
                </a:highlight>
              </a:rPr>
              <a:t> for identification in </a:t>
            </a:r>
          </a:p>
          <a:p>
            <a:pPr algn="ctr"/>
            <a:r>
              <a:rPr lang="en-US" sz="2000" b="1" dirty="0">
                <a:highlight>
                  <a:srgbClr val="FFFF00"/>
                </a:highlight>
              </a:rPr>
              <a:t>October Count data collection.</a:t>
            </a:r>
          </a:p>
        </p:txBody>
      </p:sp>
      <p:sp>
        <p:nvSpPr>
          <p:cNvPr id="10" name="TextBox 9">
            <a:extLst>
              <a:ext uri="{FF2B5EF4-FFF2-40B4-BE49-F238E27FC236}">
                <a16:creationId xmlns:a16="http://schemas.microsoft.com/office/drawing/2014/main" id="{1D0AB8BD-CFA7-4373-8FF3-29C49E98AE61}"/>
              </a:ext>
              <a:ext uri="{C183D7F6-B498-43B3-948B-1728B52AA6E4}">
                <adec:decorative xmlns:adec="http://schemas.microsoft.com/office/drawing/2017/decorative" val="1"/>
              </a:ext>
            </a:extLst>
          </p:cNvPr>
          <p:cNvSpPr txBox="1"/>
          <p:nvPr/>
        </p:nvSpPr>
        <p:spPr>
          <a:xfrm>
            <a:off x="8810625" y="6457950"/>
            <a:ext cx="266700" cy="369332"/>
          </a:xfrm>
          <a:prstGeom prst="rect">
            <a:avLst/>
          </a:prstGeom>
          <a:noFill/>
        </p:spPr>
        <p:txBody>
          <a:bodyPr wrap="square" rtlCol="0">
            <a:spAutoFit/>
          </a:bodyPr>
          <a:lstStyle/>
          <a:p>
            <a:r>
              <a:rPr lang="en-US" dirty="0"/>
              <a:t>6</a:t>
            </a:r>
          </a:p>
        </p:txBody>
      </p:sp>
      <p:pic>
        <p:nvPicPr>
          <p:cNvPr id="20" name="Audio 19">
            <a:hlinkClick r:id="" action="ppaction://media"/>
            <a:extLst>
              <a:ext uri="{FF2B5EF4-FFF2-40B4-BE49-F238E27FC236}">
                <a16:creationId xmlns:a16="http://schemas.microsoft.com/office/drawing/2014/main" id="{538A88A1-DB28-9E5F-0C94-6D298AE31F19}"/>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3232411119"/>
      </p:ext>
    </p:extLst>
  </p:cSld>
  <p:clrMapOvr>
    <a:masterClrMapping/>
  </p:clrMapOvr>
  <mc:AlternateContent xmlns:mc="http://schemas.openxmlformats.org/markup-compatibility/2006" xmlns:p14="http://schemas.microsoft.com/office/powerpoint/2010/main">
    <mc:Choice Requires="p14">
      <p:transition spd="slow" p14:dur="2000" advTm="62885"/>
    </mc:Choice>
    <mc:Fallback xmlns="">
      <p:transition spd="slow" advTm="628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
                </p:tgtEl>
              </p:cMediaNode>
            </p:audio>
          </p:childTnLst>
        </p:cTn>
      </p:par>
    </p:tnLst>
  </p:timing>
</p:sld>
</file>

<file path=ppt/theme/theme1.xml><?xml version="1.0" encoding="utf-8"?>
<a:theme xmlns:a="http://schemas.openxmlformats.org/drawingml/2006/main" name="Office Theme">
  <a:themeElements>
    <a:clrScheme name="Custom 7">
      <a:dk1>
        <a:sysClr val="windowText" lastClr="000000"/>
      </a:dk1>
      <a:lt1>
        <a:sysClr val="window" lastClr="FFFFFF"/>
      </a:lt1>
      <a:dk2>
        <a:srgbClr val="44546A"/>
      </a:dk2>
      <a:lt2>
        <a:srgbClr val="E7E6E6"/>
      </a:lt2>
      <a:accent1>
        <a:srgbClr val="455FA9"/>
      </a:accent1>
      <a:accent2>
        <a:srgbClr val="008CA0"/>
      </a:accent2>
      <a:accent3>
        <a:srgbClr val="7C9B52"/>
      </a:accent3>
      <a:accent4>
        <a:srgbClr val="EFAA1F"/>
      </a:accent4>
      <a:accent5>
        <a:srgbClr val="C63F28"/>
      </a:accent5>
      <a:accent6>
        <a:srgbClr val="A5A5A5"/>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6D161E7A-7D8E-4E72-8ED2-4D0B8F32613B}" vid="{CA3A0DFE-0BC8-4572-A734-C88B1C6E7B1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PowerPoint Template with Colors for Smart Art</Template>
  <TotalTime>3428</TotalTime>
  <Words>3491</Words>
  <Application>Microsoft Office PowerPoint</Application>
  <PresentationFormat>On-screen Show (4:3)</PresentationFormat>
  <Paragraphs>261</Paragraphs>
  <Slides>18</Slides>
  <Notes>18</Notes>
  <HiddenSlides>0</HiddenSlides>
  <MMClips>18</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18</vt:i4>
      </vt:variant>
    </vt:vector>
  </HeadingPairs>
  <TitlesOfParts>
    <vt:vector size="24" baseType="lpstr">
      <vt:lpstr>Arial</vt:lpstr>
      <vt:lpstr>Calibri</vt:lpstr>
      <vt:lpstr>Segoe UI</vt:lpstr>
      <vt:lpstr>SourceSansProRegular</vt:lpstr>
      <vt:lpstr>Wingdings</vt:lpstr>
      <vt:lpstr>Office Theme</vt:lpstr>
      <vt:lpstr>Homeless Coding in State Collections</vt:lpstr>
      <vt:lpstr>McKinney-Vento Homeless Assistance Act</vt:lpstr>
      <vt:lpstr>Who Qualifies for McKinney-Vento?</vt:lpstr>
      <vt:lpstr>Qualifying Living Situations</vt:lpstr>
      <vt:lpstr>Educational Rights of McKinney-Vento Students</vt:lpstr>
      <vt:lpstr>MKV Form &amp; Enrollment</vt:lpstr>
      <vt:lpstr>EmpowerEd</vt:lpstr>
      <vt:lpstr>Resources</vt:lpstr>
      <vt:lpstr>Resources Cont.</vt:lpstr>
      <vt:lpstr>Homeless Fields in State Reporting </vt:lpstr>
      <vt:lpstr>1. Homeless </vt:lpstr>
      <vt:lpstr>2. Primary Nighttime Residence</vt:lpstr>
      <vt:lpstr>3. &amp; 4. Cause of Housing Crisis</vt:lpstr>
      <vt:lpstr>5. Free/Reduced Price Lunch Eligible</vt:lpstr>
      <vt:lpstr>6. FRL Eligibility Identification</vt:lpstr>
      <vt:lpstr>Other MKV Considerations</vt:lpstr>
      <vt:lpstr>Validating Homeless Data</vt:lpstr>
      <vt:lpstr>Thank you for viewing this training!</vt:lpstr>
    </vt:vector>
  </TitlesOfParts>
  <Company>Colorado Department Of Education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Tribbett, Jessica</dc:creator>
  <cp:lastModifiedBy>Trammell, Cherish</cp:lastModifiedBy>
  <cp:revision>161</cp:revision>
  <dcterms:created xsi:type="dcterms:W3CDTF">2020-09-24T20:16:41Z</dcterms:created>
  <dcterms:modified xsi:type="dcterms:W3CDTF">2025-08-18T17:22:02Z</dcterms:modified>
</cp:coreProperties>
</file>