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6"/>
  </p:notesMasterIdLst>
  <p:sldIdLst>
    <p:sldId id="256" r:id="rId2"/>
    <p:sldId id="276" r:id="rId3"/>
    <p:sldId id="292" r:id="rId4"/>
    <p:sldId id="258" r:id="rId5"/>
    <p:sldId id="308" r:id="rId6"/>
    <p:sldId id="310" r:id="rId7"/>
    <p:sldId id="274" r:id="rId8"/>
    <p:sldId id="302" r:id="rId9"/>
    <p:sldId id="275" r:id="rId10"/>
    <p:sldId id="259" r:id="rId11"/>
    <p:sldId id="260" r:id="rId12"/>
    <p:sldId id="294" r:id="rId13"/>
    <p:sldId id="304" r:id="rId14"/>
    <p:sldId id="28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3357AA-BC66-849B-3A6C-CDCD429DE11F}" name="Trammell, Cherish" initials="TC"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ddy, Julie" initials="EJ" lastIdx="15" clrIdx="0">
    <p:extLst>
      <p:ext uri="{19B8F6BF-5375-455C-9EA6-DF929625EA0E}">
        <p15:presenceInfo xmlns:p15="http://schemas.microsoft.com/office/powerpoint/2012/main" userId="S::Eddy_J@cde.state.co.us::f7e6f0ed-c363-4871-bb4c-583465473326" providerId="AD"/>
      </p:ext>
    </p:extLst>
  </p:cmAuthor>
  <p:cmAuthor id="2" name="Tribbett, Jessica" initials="TJ" lastIdx="15" clrIdx="1">
    <p:extLst>
      <p:ext uri="{19B8F6BF-5375-455C-9EA6-DF929625EA0E}">
        <p15:presenceInfo xmlns:p15="http://schemas.microsoft.com/office/powerpoint/2012/main" userId="S::Rogers_J@cde.state.co.us::c64e4176-a843-4db9-a852-c8ed41991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3F28"/>
    <a:srgbClr val="EFAA1F"/>
    <a:srgbClr val="455FA9"/>
    <a:srgbClr val="008C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69300" autoAdjust="0"/>
  </p:normalViewPr>
  <p:slideViewPr>
    <p:cSldViewPr snapToGrid="0">
      <p:cViewPr varScale="1">
        <p:scale>
          <a:sx n="54" d="100"/>
          <a:sy n="54" d="100"/>
        </p:scale>
        <p:origin x="1824"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1FAA0-3C9E-4D69-A409-0E3530B0566A}" type="datetimeFigureOut">
              <a:rPr lang="en-US" smtClean="0"/>
              <a:t>8/13/2025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4E3A8-7B1E-4EF9-91D2-89D140A85CF3}" type="slidenum">
              <a:rPr lang="en-US" smtClean="0"/>
              <a:t>‹#›</a:t>
            </a:fld>
            <a:endParaRPr lang="en-US"/>
          </a:p>
        </p:txBody>
      </p:sp>
    </p:spTree>
    <p:extLst>
      <p:ext uri="{BB962C8B-B14F-4D97-AF65-F5344CB8AC3E}">
        <p14:creationId xmlns:p14="http://schemas.microsoft.com/office/powerpoint/2010/main" val="1147686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recorded by the CSI Data Team, provides an overview of how schools will use the Record Checker Tool to review source data extracted from the school’s student information systems (SIS) prior to submitting October Count files to CSI.</a:t>
            </a:r>
          </a:p>
        </p:txBody>
      </p:sp>
      <p:sp>
        <p:nvSpPr>
          <p:cNvPr id="4" name="Slide Number Placeholder 3"/>
          <p:cNvSpPr>
            <a:spLocks noGrp="1"/>
          </p:cNvSpPr>
          <p:nvPr>
            <p:ph type="sldNum" sz="quarter" idx="5"/>
          </p:nvPr>
        </p:nvSpPr>
        <p:spPr/>
        <p:txBody>
          <a:bodyPr/>
          <a:lstStyle/>
          <a:p>
            <a:fld id="{C144E3A8-7B1E-4EF9-91D2-89D140A85CF3}" type="slidenum">
              <a:rPr lang="en-US" smtClean="0"/>
              <a:t>1</a:t>
            </a:fld>
            <a:endParaRPr lang="en-US"/>
          </a:p>
        </p:txBody>
      </p:sp>
    </p:spTree>
    <p:extLst>
      <p:ext uri="{BB962C8B-B14F-4D97-AF65-F5344CB8AC3E}">
        <p14:creationId xmlns:p14="http://schemas.microsoft.com/office/powerpoint/2010/main" val="4022448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method by which the Record Checker Tool can help identify potential problem data is with the “Data Overview” tab. </a:t>
            </a:r>
          </a:p>
          <a:p>
            <a:endParaRPr lang="en-US" dirty="0"/>
          </a:p>
          <a:p>
            <a:r>
              <a:rPr lang="en-US" dirty="0"/>
              <a:t>The top of the tab provides a brief overview of the content. Please take the time to review this.</a:t>
            </a:r>
          </a:p>
          <a:p>
            <a:r>
              <a:rPr lang="en-US" dirty="0"/>
              <a:t>You can then proceed through each section of the tab, reading through the instructions provided so that you have a good understanding of how to interpret the counts that are displayed in each section.</a:t>
            </a:r>
          </a:p>
          <a:p>
            <a:endParaRPr lang="en-US" dirty="0"/>
          </a:p>
          <a:p>
            <a:r>
              <a:rPr lang="en-US" dirty="0"/>
              <a:t>The data within this tab is substantial for most collections and consists primarily of combined counts by the various populations and attributes found from the data pasted into the raw data tabs. </a:t>
            </a:r>
            <a:r>
              <a:rPr lang="en-US" b="0" dirty="0"/>
              <a:t>Sections include combined counts for enrollments, funding codes, attendance, SPED, EL, GT, FRL, and many other attribute types.  </a:t>
            </a:r>
          </a:p>
          <a:p>
            <a:endParaRPr lang="en-US" b="0" dirty="0"/>
          </a:p>
          <a:p>
            <a:r>
              <a:rPr lang="en-US" b="0" dirty="0"/>
              <a:t>Be sure to partner with content experts at your school for their review and verification of this data. This partnership will ensure accurate data which directly affects your school’s funding.</a:t>
            </a:r>
          </a:p>
          <a:p>
            <a:endParaRPr lang="en-US" dirty="0"/>
          </a:p>
        </p:txBody>
      </p:sp>
      <p:sp>
        <p:nvSpPr>
          <p:cNvPr id="4" name="Slide Number Placeholder 3"/>
          <p:cNvSpPr>
            <a:spLocks noGrp="1"/>
          </p:cNvSpPr>
          <p:nvPr>
            <p:ph type="sldNum" sz="quarter" idx="5"/>
          </p:nvPr>
        </p:nvSpPr>
        <p:spPr/>
        <p:txBody>
          <a:bodyPr/>
          <a:lstStyle/>
          <a:p>
            <a:fld id="{C144E3A8-7B1E-4EF9-91D2-89D140A85CF3}" type="slidenum">
              <a:rPr lang="en-US" smtClean="0"/>
              <a:t>10</a:t>
            </a:fld>
            <a:endParaRPr lang="en-US"/>
          </a:p>
        </p:txBody>
      </p:sp>
    </p:spTree>
    <p:extLst>
      <p:ext uri="{BB962C8B-B14F-4D97-AF65-F5344CB8AC3E}">
        <p14:creationId xmlns:p14="http://schemas.microsoft.com/office/powerpoint/2010/main" val="3480693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are some tips and reminders as you work with the Data Overview tab.</a:t>
            </a:r>
          </a:p>
          <a:p>
            <a:endParaRPr lang="en-US" b="0" dirty="0"/>
          </a:p>
          <a:p>
            <a:r>
              <a:rPr lang="en-US" b="0" dirty="0"/>
              <a:t>Be sure to review instructions for each of the sections which include combined counts for enrollments, attendance, SPED, EL, GT many other attribute types.  </a:t>
            </a:r>
          </a:p>
          <a:p>
            <a:r>
              <a:rPr lang="en-US" b="0" dirty="0"/>
              <a:t>Be sure to identify where your school has potential data issues.</a:t>
            </a:r>
          </a:p>
          <a:p>
            <a:r>
              <a:rPr lang="en-US" b="0" dirty="0"/>
              <a:t>For the success of the collection, partner with content experts at your school for their review and verification of data, and then make corrections needed in your SIS.</a:t>
            </a:r>
          </a:p>
        </p:txBody>
      </p:sp>
      <p:sp>
        <p:nvSpPr>
          <p:cNvPr id="4" name="Slide Number Placeholder 3"/>
          <p:cNvSpPr>
            <a:spLocks noGrp="1"/>
          </p:cNvSpPr>
          <p:nvPr>
            <p:ph type="sldNum" sz="quarter" idx="5"/>
          </p:nvPr>
        </p:nvSpPr>
        <p:spPr/>
        <p:txBody>
          <a:bodyPr/>
          <a:lstStyle/>
          <a:p>
            <a:fld id="{C144E3A8-7B1E-4EF9-91D2-89D140A85CF3}" type="slidenum">
              <a:rPr lang="en-US" smtClean="0"/>
              <a:t>11</a:t>
            </a:fld>
            <a:endParaRPr lang="en-US"/>
          </a:p>
        </p:txBody>
      </p:sp>
    </p:spTree>
    <p:extLst>
      <p:ext uri="{BB962C8B-B14F-4D97-AF65-F5344CB8AC3E}">
        <p14:creationId xmlns:p14="http://schemas.microsoft.com/office/powerpoint/2010/main" val="3042612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looking at the Enrollment section in the Data Overview tab, please be aware that the total enrollment figure is approximate.</a:t>
            </a:r>
          </a:p>
          <a:p>
            <a:r>
              <a:rPr lang="en-US" dirty="0"/>
              <a:t>There are many reasons why the figure might not match your expected total enrollment count. </a:t>
            </a:r>
          </a:p>
          <a:p>
            <a:r>
              <a:rPr lang="en-US" dirty="0"/>
              <a:t>This figure serves more to alert you when counts are highly off, which likely means you have not extracted the correct students in your SD or SSA.</a:t>
            </a:r>
          </a:p>
          <a:p>
            <a:endParaRPr lang="en-US" dirty="0"/>
          </a:p>
        </p:txBody>
      </p:sp>
      <p:sp>
        <p:nvSpPr>
          <p:cNvPr id="4" name="Slide Number Placeholder 3"/>
          <p:cNvSpPr>
            <a:spLocks noGrp="1"/>
          </p:cNvSpPr>
          <p:nvPr>
            <p:ph type="sldNum" sz="quarter" idx="5"/>
          </p:nvPr>
        </p:nvSpPr>
        <p:spPr/>
        <p:txBody>
          <a:bodyPr/>
          <a:lstStyle/>
          <a:p>
            <a:fld id="{C144E3A8-7B1E-4EF9-91D2-89D140A85CF3}" type="slidenum">
              <a:rPr lang="en-US" smtClean="0"/>
              <a:t>12</a:t>
            </a:fld>
            <a:endParaRPr lang="en-US"/>
          </a:p>
        </p:txBody>
      </p:sp>
    </p:spTree>
    <p:extLst>
      <p:ext uri="{BB962C8B-B14F-4D97-AF65-F5344CB8AC3E}">
        <p14:creationId xmlns:p14="http://schemas.microsoft.com/office/powerpoint/2010/main" val="2798365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final steps in using the Record Checker Tool, you’ll want to repeat the General Steps on the Instructions tab as many times as needed to correct all flagged data.</a:t>
            </a:r>
          </a:p>
          <a:p>
            <a:r>
              <a:rPr lang="en-US" dirty="0"/>
              <a:t>You’ll also want to use the RCT throughout the collection to recheck your data periodically. </a:t>
            </a:r>
          </a:p>
          <a:p>
            <a:endParaRPr lang="en-US" dirty="0"/>
          </a:p>
          <a:p>
            <a:r>
              <a:rPr lang="en-US" dirty="0"/>
              <a:t>An important reminder, when clearing flags and errors, be sure to update the data in your SIS. Do not update the data on the file itself. There are few circumstances, that you and CSI may agree that a manual file edit is the only option to correct data. Otherwise, update all data in SIS, extract new files, run them through your RCT, repeat as needed. Once flags are cleared, then submit to CSI through the G-Drive. Email the submissions inbox to notify the data team that a file submission is ready to process.</a:t>
            </a:r>
          </a:p>
        </p:txBody>
      </p:sp>
      <p:sp>
        <p:nvSpPr>
          <p:cNvPr id="4" name="Slide Number Placeholder 3"/>
          <p:cNvSpPr>
            <a:spLocks noGrp="1"/>
          </p:cNvSpPr>
          <p:nvPr>
            <p:ph type="sldNum" sz="quarter" idx="5"/>
          </p:nvPr>
        </p:nvSpPr>
        <p:spPr/>
        <p:txBody>
          <a:bodyPr/>
          <a:lstStyle/>
          <a:p>
            <a:fld id="{C144E3A8-7B1E-4EF9-91D2-89D140A85CF3}" type="slidenum">
              <a:rPr lang="en-US" smtClean="0"/>
              <a:t>13</a:t>
            </a:fld>
            <a:endParaRPr lang="en-US"/>
          </a:p>
        </p:txBody>
      </p:sp>
    </p:spTree>
    <p:extLst>
      <p:ext uri="{BB962C8B-B14F-4D97-AF65-F5344CB8AC3E}">
        <p14:creationId xmlns:p14="http://schemas.microsoft.com/office/powerpoint/2010/main" val="1253935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 you for viewing this Record Checker Tool training.</a:t>
            </a:r>
          </a:p>
          <a:p>
            <a:r>
              <a:rPr lang="en-US" dirty="0"/>
              <a:t>Please reach out to the submissions inbox if you have any questions or suggestions on what additional features might be helpful in the future.</a:t>
            </a:r>
          </a:p>
          <a:p>
            <a:endParaRPr lang="en-US" dirty="0"/>
          </a:p>
        </p:txBody>
      </p:sp>
    </p:spTree>
    <p:extLst>
      <p:ext uri="{BB962C8B-B14F-4D97-AF65-F5344CB8AC3E}">
        <p14:creationId xmlns:p14="http://schemas.microsoft.com/office/powerpoint/2010/main" val="314813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Record Checker Tool (or RCT) is an Excel file available for several different state collections, including ones for the EOY, October Count, Human Resources, and SPED collections.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intent of the tool is to help schools identify possible errors and inaccurate or missing data and correct those issues before submitting initial collection files to CSI.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Each version will have multiple tabs that will vary somewhat according to the collection it was designed for.</a:t>
            </a:r>
          </a:p>
          <a:p>
            <a:endParaRPr lang="en-US" dirty="0"/>
          </a:p>
          <a:p>
            <a:r>
              <a:rPr lang="en-US" dirty="0"/>
              <a:t>In addition, every version will have an Instructions tab that is the starting point for schools. Always review the instructions prior to getting started. Schools should plan to use this tool at least 1-2 weeks prior to the initial submission deadline for a collection. This gives adequate time to run the RCT, correct flagged data in your SIS, and continue the process (potentially multiple times) until the flags are cleared.</a:t>
            </a:r>
          </a:p>
          <a:p>
            <a:endParaRPr lang="en-US" dirty="0"/>
          </a:p>
          <a:p>
            <a:r>
              <a:rPr lang="en-US" dirty="0"/>
              <a:t>For submission deadline dates, please see the data submissions calendars available online.</a:t>
            </a:r>
          </a:p>
        </p:txBody>
      </p:sp>
      <p:sp>
        <p:nvSpPr>
          <p:cNvPr id="4" name="Slide Number Placeholder 3"/>
          <p:cNvSpPr>
            <a:spLocks noGrp="1"/>
          </p:cNvSpPr>
          <p:nvPr>
            <p:ph type="sldNum" sz="quarter" idx="5"/>
          </p:nvPr>
        </p:nvSpPr>
        <p:spPr/>
        <p:txBody>
          <a:bodyPr/>
          <a:lstStyle/>
          <a:p>
            <a:fld id="{C144E3A8-7B1E-4EF9-91D2-89D140A85CF3}" type="slidenum">
              <a:rPr lang="en-US" smtClean="0"/>
              <a:t>2</a:t>
            </a:fld>
            <a:endParaRPr lang="en-US"/>
          </a:p>
        </p:txBody>
      </p:sp>
    </p:spTree>
    <p:extLst>
      <p:ext uri="{BB962C8B-B14F-4D97-AF65-F5344CB8AC3E}">
        <p14:creationId xmlns:p14="http://schemas.microsoft.com/office/powerpoint/2010/main" val="356815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using the RCT, simply go to the main collection webpage on the CSI website and find the links to the Record Checker Tool resources. </a:t>
            </a:r>
          </a:p>
          <a:p>
            <a:r>
              <a:rPr lang="en-US" dirty="0"/>
              <a:t>The screenshot shows the October Count main webpage and the location of the Data Validation Resources section as well as the Record Checker Tool location. There are resources for the RCT AND the tool file itself. This year there are two available Excel download tool versions: one tool is for schools using an CSV file (with no leading zeros) and the second tool is for schools using an EXCEL file that has leadings zeros. If one version is not working for your school, I suggest trying the other version.</a:t>
            </a:r>
          </a:p>
          <a:p>
            <a:endParaRPr lang="en-US" dirty="0"/>
          </a:p>
          <a:p>
            <a:r>
              <a:rPr lang="en-US" dirty="0"/>
              <a:t>Once indication that the wrong RCT is being used in your will find errors for complete columns of data. For more information about the step-by-step process for using the record checker tool and downloading a CSV file, please use the Quick Reference Guide document named “Using the Record Checker Tool”, found on the CSI October Count webpage under the Quick Reference Guides section.</a:t>
            </a:r>
          </a:p>
        </p:txBody>
      </p:sp>
      <p:sp>
        <p:nvSpPr>
          <p:cNvPr id="4" name="Slide Number Placeholder 3"/>
          <p:cNvSpPr>
            <a:spLocks noGrp="1"/>
          </p:cNvSpPr>
          <p:nvPr>
            <p:ph type="sldNum" sz="quarter" idx="5"/>
          </p:nvPr>
        </p:nvSpPr>
        <p:spPr/>
        <p:txBody>
          <a:bodyPr/>
          <a:lstStyle/>
          <a:p>
            <a:fld id="{C144E3A8-7B1E-4EF9-91D2-89D140A85CF3}" type="slidenum">
              <a:rPr lang="en-US" smtClean="0"/>
              <a:t>3</a:t>
            </a:fld>
            <a:endParaRPr lang="en-US"/>
          </a:p>
        </p:txBody>
      </p:sp>
    </p:spTree>
    <p:extLst>
      <p:ext uri="{BB962C8B-B14F-4D97-AF65-F5344CB8AC3E}">
        <p14:creationId xmlns:p14="http://schemas.microsoft.com/office/powerpoint/2010/main" val="3912493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downloading a copy of the RCT file to your computer, simply open it and make sure you are on the Instructions tab. </a:t>
            </a:r>
          </a:p>
          <a:p>
            <a:r>
              <a:rPr lang="en-US" dirty="0"/>
              <a:t>Please take the time to fully review all of the content here. </a:t>
            </a:r>
          </a:p>
          <a:p>
            <a:r>
              <a:rPr lang="en-US" dirty="0"/>
              <a:t>You will next follow the General Steps section in the Instructions tab.</a:t>
            </a:r>
          </a:p>
        </p:txBody>
      </p:sp>
      <p:sp>
        <p:nvSpPr>
          <p:cNvPr id="4" name="Slide Number Placeholder 3"/>
          <p:cNvSpPr>
            <a:spLocks noGrp="1"/>
          </p:cNvSpPr>
          <p:nvPr>
            <p:ph type="sldNum" sz="quarter" idx="5"/>
          </p:nvPr>
        </p:nvSpPr>
        <p:spPr/>
        <p:txBody>
          <a:bodyPr/>
          <a:lstStyle/>
          <a:p>
            <a:fld id="{C144E3A8-7B1E-4EF9-91D2-89D140A85CF3}" type="slidenum">
              <a:rPr lang="en-US" smtClean="0"/>
              <a:t>4</a:t>
            </a:fld>
            <a:endParaRPr lang="en-US"/>
          </a:p>
        </p:txBody>
      </p:sp>
    </p:spTree>
    <p:extLst>
      <p:ext uri="{BB962C8B-B14F-4D97-AF65-F5344CB8AC3E}">
        <p14:creationId xmlns:p14="http://schemas.microsoft.com/office/powerpoint/2010/main" val="2622722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be aware that there are multiple pages of information on the Instructions tab of the RCT depending on the collection. So, be sure to scroll down the page to check for additional pages.</a:t>
            </a:r>
          </a:p>
          <a:p>
            <a:r>
              <a:rPr lang="en-US" dirty="0"/>
              <a:t>For this demonstration using the October Count collection, there is a second page with a table listing possible data issues that will be discussed later using the RCT.</a:t>
            </a:r>
          </a:p>
        </p:txBody>
      </p:sp>
      <p:sp>
        <p:nvSpPr>
          <p:cNvPr id="4" name="Slide Number Placeholder 3"/>
          <p:cNvSpPr>
            <a:spLocks noGrp="1"/>
          </p:cNvSpPr>
          <p:nvPr>
            <p:ph type="sldNum" sz="quarter" idx="5"/>
          </p:nvPr>
        </p:nvSpPr>
        <p:spPr/>
        <p:txBody>
          <a:bodyPr/>
          <a:lstStyle/>
          <a:p>
            <a:fld id="{C144E3A8-7B1E-4EF9-91D2-89D140A85CF3}" type="slidenum">
              <a:rPr lang="en-US" smtClean="0"/>
              <a:t>5</a:t>
            </a:fld>
            <a:endParaRPr lang="en-US"/>
          </a:p>
        </p:txBody>
      </p:sp>
    </p:spTree>
    <p:extLst>
      <p:ext uri="{BB962C8B-B14F-4D97-AF65-F5344CB8AC3E}">
        <p14:creationId xmlns:p14="http://schemas.microsoft.com/office/powerpoint/2010/main" val="4147379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explained in the Instructions tab, you will extract the SD and SSA files from your SIS. Be sure to include legal names and attendance dates when extracting. Though the RCT does not analyze these data areas, it is a good habit to always include these as they are needed for all SD and SSA data submissions to CSI. Next, copy then paste data from the SD then the SSA files you exported from your SIS into the respective </a:t>
            </a:r>
            <a:r>
              <a:rPr lang="en-US" dirty="0">
                <a:solidFill>
                  <a:srgbClr val="0070C0"/>
                </a:solidFill>
              </a:rPr>
              <a:t>“Raw SD Data” and “Raw SSA Data” tabs.</a:t>
            </a:r>
            <a:endParaRPr lang="en-US" dirty="0"/>
          </a:p>
        </p:txBody>
      </p:sp>
      <p:sp>
        <p:nvSpPr>
          <p:cNvPr id="4" name="Slide Number Placeholder 3"/>
          <p:cNvSpPr>
            <a:spLocks noGrp="1"/>
          </p:cNvSpPr>
          <p:nvPr>
            <p:ph type="sldNum" sz="quarter" idx="5"/>
          </p:nvPr>
        </p:nvSpPr>
        <p:spPr/>
        <p:txBody>
          <a:bodyPr/>
          <a:lstStyle/>
          <a:p>
            <a:fld id="{C144E3A8-7B1E-4EF9-91D2-89D140A85CF3}" type="slidenum">
              <a:rPr lang="en-US" smtClean="0"/>
              <a:t>6</a:t>
            </a:fld>
            <a:endParaRPr lang="en-US"/>
          </a:p>
        </p:txBody>
      </p:sp>
    </p:spTree>
    <p:extLst>
      <p:ext uri="{BB962C8B-B14F-4D97-AF65-F5344CB8AC3E}">
        <p14:creationId xmlns:p14="http://schemas.microsoft.com/office/powerpoint/2010/main" val="2812885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soon as you have pasted the content of your SD data into the “SD Raw Data” tab, then look at the “SD File Error Checks” tab where you will see the data displayed with highlighted cells that the RCT automatically identifies as being problematic, triggering potential errors in your initial SD file.</a:t>
            </a:r>
          </a:p>
          <a:p>
            <a:endParaRPr lang="en-US" dirty="0"/>
          </a:p>
          <a:p>
            <a:r>
              <a:rPr lang="en-US" dirty="0"/>
              <a:t>The screenshot illustrates several cells that the RCT has identified as potential problem data which are highlighted in yellow.</a:t>
            </a:r>
          </a:p>
          <a:p>
            <a:endParaRPr lang="en-US" dirty="0"/>
          </a:p>
          <a:p>
            <a:r>
              <a:rPr lang="en-US" dirty="0"/>
              <a:t>View the table of issues located on the Instructions tab.</a:t>
            </a:r>
          </a:p>
          <a:p>
            <a:endParaRPr lang="en-US" dirty="0"/>
          </a:p>
          <a:p>
            <a:r>
              <a:rPr lang="en-US" dirty="0"/>
              <a:t>If the Error Checks tab is displaying multiple all yellow columns, then you may have used an excel data opposed to the required CSV data to run this file. For the RCT to properly display errors, a CSV file must be used in the SD Raw Data tab. Please delete the current data, run a new file converted to a CSV file, and try again.</a:t>
            </a:r>
          </a:p>
        </p:txBody>
      </p:sp>
      <p:sp>
        <p:nvSpPr>
          <p:cNvPr id="4" name="Slide Number Placeholder 3"/>
          <p:cNvSpPr>
            <a:spLocks noGrp="1"/>
          </p:cNvSpPr>
          <p:nvPr>
            <p:ph type="sldNum" sz="quarter" idx="5"/>
          </p:nvPr>
        </p:nvSpPr>
        <p:spPr/>
        <p:txBody>
          <a:bodyPr/>
          <a:lstStyle/>
          <a:p>
            <a:fld id="{C144E3A8-7B1E-4EF9-91D2-89D140A85CF3}" type="slidenum">
              <a:rPr lang="en-US" smtClean="0"/>
              <a:t>7</a:t>
            </a:fld>
            <a:endParaRPr lang="en-US"/>
          </a:p>
        </p:txBody>
      </p:sp>
    </p:spTree>
    <p:extLst>
      <p:ext uri="{BB962C8B-B14F-4D97-AF65-F5344CB8AC3E}">
        <p14:creationId xmlns:p14="http://schemas.microsoft.com/office/powerpoint/2010/main" val="2718904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and review the yellow highlighted cells.  These cells determine what you might need to correct in your SIS for that student record.</a:t>
            </a:r>
          </a:p>
          <a:p>
            <a:endParaRPr lang="en-US" dirty="0"/>
          </a:p>
          <a:p>
            <a:r>
              <a:rPr lang="en-US" dirty="0"/>
              <a:t>In the slide example, column A has a record with a value of 0 for the organization or district code. You’ll need to check why the student is not flagged with the correct 8001 district code in your SIS.</a:t>
            </a:r>
          </a:p>
          <a:p>
            <a:r>
              <a:rPr lang="en-US" dirty="0"/>
              <a:t>The second record has a gender value of 0. You will need to correct the student record in your SIS by entering one of the valid gender codes.</a:t>
            </a:r>
          </a:p>
          <a:p>
            <a:endParaRPr lang="en-US" dirty="0"/>
          </a:p>
          <a:p>
            <a:r>
              <a:rPr lang="en-US" dirty="0"/>
              <a:t>Please remember, a great resource to correcting flags and errors on your SD and SSA files will be the File Layouts. These are located on the CSI October Count Resource webpage and can help navigate the correct format and value for missing or incorrect data.</a:t>
            </a:r>
          </a:p>
          <a:p>
            <a:endParaRPr lang="en-US" dirty="0"/>
          </a:p>
          <a:p>
            <a:r>
              <a:rPr lang="en-US" dirty="0"/>
              <a:t>After changes are made in your SIS, extract new files and repeat the RCT process.</a:t>
            </a:r>
          </a:p>
        </p:txBody>
      </p:sp>
      <p:sp>
        <p:nvSpPr>
          <p:cNvPr id="4" name="Slide Number Placeholder 3"/>
          <p:cNvSpPr>
            <a:spLocks noGrp="1"/>
          </p:cNvSpPr>
          <p:nvPr>
            <p:ph type="sldNum" sz="quarter" idx="5"/>
          </p:nvPr>
        </p:nvSpPr>
        <p:spPr/>
        <p:txBody>
          <a:bodyPr/>
          <a:lstStyle/>
          <a:p>
            <a:fld id="{C144E3A8-7B1E-4EF9-91D2-89D140A85CF3}" type="slidenum">
              <a:rPr lang="en-US" smtClean="0"/>
              <a:t>8</a:t>
            </a:fld>
            <a:endParaRPr lang="en-US"/>
          </a:p>
        </p:txBody>
      </p:sp>
    </p:spTree>
    <p:extLst>
      <p:ext uri="{BB962C8B-B14F-4D97-AF65-F5344CB8AC3E}">
        <p14:creationId xmlns:p14="http://schemas.microsoft.com/office/powerpoint/2010/main" val="1942830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process you just completed for the SD file works the same for the SSA file. However, you will see orange highlighted cells for potential errors.</a:t>
            </a:r>
          </a:p>
          <a:p>
            <a:r>
              <a:rPr lang="en-US" b="0" dirty="0"/>
              <a:t>Repeat the steps by reviewing each record with highlighted cells, making corrections within your SIS where needed until cells are not longer highlighter on the RCT. If you are having trouble correcting the issue, please view the File Layout located on the CSI October Count resource webpage. If you are still having trouble clearing flags, please send a message to the data submissions inbox for support.</a:t>
            </a:r>
          </a:p>
        </p:txBody>
      </p:sp>
      <p:sp>
        <p:nvSpPr>
          <p:cNvPr id="4" name="Slide Number Placeholder 3"/>
          <p:cNvSpPr>
            <a:spLocks noGrp="1"/>
          </p:cNvSpPr>
          <p:nvPr>
            <p:ph type="sldNum" sz="quarter" idx="5"/>
          </p:nvPr>
        </p:nvSpPr>
        <p:spPr/>
        <p:txBody>
          <a:bodyPr/>
          <a:lstStyle/>
          <a:p>
            <a:fld id="{C144E3A8-7B1E-4EF9-91D2-89D140A85CF3}" type="slidenum">
              <a:rPr lang="en-US" smtClean="0"/>
              <a:t>9</a:t>
            </a:fld>
            <a:endParaRPr lang="en-US"/>
          </a:p>
        </p:txBody>
      </p:sp>
    </p:spTree>
    <p:extLst>
      <p:ext uri="{BB962C8B-B14F-4D97-AF65-F5344CB8AC3E}">
        <p14:creationId xmlns:p14="http://schemas.microsoft.com/office/powerpoint/2010/main" val="2170087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393710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www.csi.state.co.us/calendar/"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chrome-extension://efaidnbmnnnibpcajpcglclefindmkaj/https:/resources.csi.state.co.us/wp-content/uploads/2023/08/23-24-Data-Submissions-Calendar.pdf"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resources.csi.state.co.us/data-submissions/october-count/" TargetMode="External"/><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resources.csi.state.co.us/data-submissions/october-count/" TargetMode="External"/><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resources.csi.state.co.us/data-submissions/october-count/" TargetMode="External"/><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October Count</a:t>
            </a:r>
            <a:br>
              <a:rPr lang="en-US" dirty="0"/>
            </a:br>
            <a:r>
              <a:rPr lang="en-US" dirty="0"/>
              <a:t> Record Checker Tool</a:t>
            </a:r>
          </a:p>
        </p:txBody>
      </p:sp>
      <p:sp>
        <p:nvSpPr>
          <p:cNvPr id="3" name="Subtitle 2"/>
          <p:cNvSpPr>
            <a:spLocks noGrp="1"/>
          </p:cNvSpPr>
          <p:nvPr>
            <p:ph type="subTitle" idx="1"/>
          </p:nvPr>
        </p:nvSpPr>
        <p:spPr/>
        <p:txBody>
          <a:bodyPr>
            <a:normAutofit/>
          </a:bodyPr>
          <a:lstStyle/>
          <a:p>
            <a:r>
              <a:rPr lang="en-US" sz="2000" dirty="0"/>
              <a:t>Recorded August 2025</a:t>
            </a:r>
          </a:p>
        </p:txBody>
      </p:sp>
      <p:pic>
        <p:nvPicPr>
          <p:cNvPr id="10" name="Audio 9">
            <a:hlinkClick r:id="" action="ppaction://media"/>
            <a:extLst>
              <a:ext uri="{FF2B5EF4-FFF2-40B4-BE49-F238E27FC236}">
                <a16:creationId xmlns:a16="http://schemas.microsoft.com/office/drawing/2014/main" id="{391D448D-5F5B-3416-756C-3EC3C7F2777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18021"/>
    </mc:Choice>
    <mc:Fallback xmlns="">
      <p:transition spd="slow" advTm="1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C292-384A-4FF4-BEE5-462A057CCA1D}"/>
              </a:ext>
              <a:ext uri="{C183D7F6-B498-43B3-948B-1728B52AA6E4}">
                <adec:decorative xmlns:adec="http://schemas.microsoft.com/office/drawing/2017/decorative" val="1"/>
              </a:ext>
            </a:extLst>
          </p:cNvPr>
          <p:cNvSpPr>
            <a:spLocks noGrp="1"/>
          </p:cNvSpPr>
          <p:nvPr>
            <p:ph type="title"/>
          </p:nvPr>
        </p:nvSpPr>
        <p:spPr>
          <a:xfrm>
            <a:off x="569656" y="141902"/>
            <a:ext cx="7886700" cy="1325563"/>
          </a:xfrm>
        </p:spPr>
        <p:txBody>
          <a:bodyPr>
            <a:normAutofit/>
          </a:bodyPr>
          <a:lstStyle/>
          <a:p>
            <a:pPr algn="ctr"/>
            <a:r>
              <a:rPr lang="en-US" sz="3600" dirty="0"/>
              <a:t>Data Overview Tab </a:t>
            </a:r>
          </a:p>
        </p:txBody>
      </p:sp>
      <p:pic>
        <p:nvPicPr>
          <p:cNvPr id="4" name="Picture 3">
            <a:extLst>
              <a:ext uri="{FF2B5EF4-FFF2-40B4-BE49-F238E27FC236}">
                <a16:creationId xmlns:a16="http://schemas.microsoft.com/office/drawing/2014/main" id="{ABF17EDE-78B0-E70D-A4C6-FED5337CECE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03097" y="1046034"/>
            <a:ext cx="7357131" cy="4514603"/>
          </a:xfrm>
          <a:prstGeom prst="rect">
            <a:avLst/>
          </a:prstGeom>
          <a:ln w="3175">
            <a:solidFill>
              <a:schemeClr val="tx1"/>
            </a:solidFill>
          </a:ln>
        </p:spPr>
      </p:pic>
      <p:sp>
        <p:nvSpPr>
          <p:cNvPr id="11" name="TextBox 10">
            <a:extLst>
              <a:ext uri="{FF2B5EF4-FFF2-40B4-BE49-F238E27FC236}">
                <a16:creationId xmlns:a16="http://schemas.microsoft.com/office/drawing/2014/main" id="{1020E4D0-7095-2E76-A21C-1DA202A11532}"/>
              </a:ext>
              <a:ext uri="{C183D7F6-B498-43B3-948B-1728B52AA6E4}">
                <adec:decorative xmlns:adec="http://schemas.microsoft.com/office/drawing/2017/decorative" val="1"/>
              </a:ext>
            </a:extLst>
          </p:cNvPr>
          <p:cNvSpPr txBox="1"/>
          <p:nvPr/>
        </p:nvSpPr>
        <p:spPr>
          <a:xfrm>
            <a:off x="546299" y="5699995"/>
            <a:ext cx="8435799" cy="461665"/>
          </a:xfrm>
          <a:prstGeom prst="rect">
            <a:avLst/>
          </a:prstGeom>
          <a:noFill/>
        </p:spPr>
        <p:txBody>
          <a:bodyPr wrap="square" rtlCol="0">
            <a:spAutoFit/>
          </a:bodyPr>
          <a:lstStyle/>
          <a:p>
            <a:r>
              <a:rPr lang="en-US" sz="2400" dirty="0"/>
              <a:t>Primarily consists of combined data counts by various populations</a:t>
            </a:r>
          </a:p>
        </p:txBody>
      </p:sp>
      <p:sp>
        <p:nvSpPr>
          <p:cNvPr id="6" name="Slide Number Placeholder 2">
            <a:extLst>
              <a:ext uri="{FF2B5EF4-FFF2-40B4-BE49-F238E27FC236}">
                <a16:creationId xmlns:a16="http://schemas.microsoft.com/office/drawing/2014/main" id="{09E7F4B6-E6D6-4865-A103-3E76AA349CDF}"/>
              </a:ext>
              <a:ext uri="{C183D7F6-B498-43B3-948B-1728B52AA6E4}">
                <adec:decorative xmlns:adec="http://schemas.microsoft.com/office/drawing/2017/decorative" val="1"/>
              </a:ext>
            </a:extLst>
          </p:cNvPr>
          <p:cNvSpPr txBox="1">
            <a:spLocks/>
          </p:cNvSpPr>
          <p:nvPr/>
        </p:nvSpPr>
        <p:spPr>
          <a:xfrm>
            <a:off x="-125" y="6440375"/>
            <a:ext cx="900558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10</a:t>
            </a:fld>
            <a:endParaRPr lang="en" dirty="0"/>
          </a:p>
        </p:txBody>
      </p:sp>
      <p:pic>
        <p:nvPicPr>
          <p:cNvPr id="7" name="Audio 6">
            <a:hlinkClick r:id="" action="ppaction://media"/>
            <a:extLst>
              <a:ext uri="{FF2B5EF4-FFF2-40B4-BE49-F238E27FC236}">
                <a16:creationId xmlns:a16="http://schemas.microsoft.com/office/drawing/2014/main" id="{093F46D4-CB88-3400-EE46-C32F7B2117E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94820331"/>
      </p:ext>
    </p:extLst>
  </p:cSld>
  <p:clrMapOvr>
    <a:masterClrMapping/>
  </p:clrMapOvr>
  <mc:AlternateContent xmlns:mc="http://schemas.openxmlformats.org/markup-compatibility/2006" xmlns:p14="http://schemas.microsoft.com/office/powerpoint/2010/main">
    <mc:Choice Requires="p14">
      <p:transition spd="slow" p14:dur="2000" advTm="64609"/>
    </mc:Choice>
    <mc:Fallback xmlns="">
      <p:transition spd="slow" advTm="64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C292-384A-4FF4-BEE5-462A057CCA1D}"/>
              </a:ext>
              <a:ext uri="{C183D7F6-B498-43B3-948B-1728B52AA6E4}">
                <adec:decorative xmlns:adec="http://schemas.microsoft.com/office/drawing/2017/decorative" val="1"/>
              </a:ext>
            </a:extLst>
          </p:cNvPr>
          <p:cNvSpPr>
            <a:spLocks noGrp="1"/>
          </p:cNvSpPr>
          <p:nvPr>
            <p:ph type="title"/>
          </p:nvPr>
        </p:nvSpPr>
        <p:spPr>
          <a:xfrm>
            <a:off x="525410" y="107029"/>
            <a:ext cx="7886700" cy="1325563"/>
          </a:xfrm>
        </p:spPr>
        <p:txBody>
          <a:bodyPr>
            <a:normAutofit/>
          </a:bodyPr>
          <a:lstStyle/>
          <a:p>
            <a:pPr algn="ctr"/>
            <a:r>
              <a:rPr lang="en-US" sz="3600" dirty="0"/>
              <a:t>Data Overview Tab </a:t>
            </a:r>
            <a:r>
              <a:rPr lang="en-US" sz="2400" dirty="0"/>
              <a:t>Cont.</a:t>
            </a:r>
          </a:p>
        </p:txBody>
      </p:sp>
      <p:sp>
        <p:nvSpPr>
          <p:cNvPr id="3" name="TextBox 2">
            <a:extLst>
              <a:ext uri="{FF2B5EF4-FFF2-40B4-BE49-F238E27FC236}">
                <a16:creationId xmlns:a16="http://schemas.microsoft.com/office/drawing/2014/main" id="{CA01E05A-415D-BEA9-309C-19458CC9C5EE}"/>
              </a:ext>
              <a:ext uri="{C183D7F6-B498-43B3-948B-1728B52AA6E4}">
                <adec:decorative xmlns:adec="http://schemas.microsoft.com/office/drawing/2017/decorative" val="1"/>
              </a:ext>
            </a:extLst>
          </p:cNvPr>
          <p:cNvSpPr txBox="1"/>
          <p:nvPr/>
        </p:nvSpPr>
        <p:spPr>
          <a:xfrm>
            <a:off x="525410" y="1290387"/>
            <a:ext cx="8286081" cy="3908762"/>
          </a:xfrm>
          <a:prstGeom prst="rect">
            <a:avLst/>
          </a:prstGeom>
          <a:noFill/>
        </p:spPr>
        <p:txBody>
          <a:bodyPr wrap="square" rtlCol="0">
            <a:spAutoFit/>
          </a:bodyPr>
          <a:lstStyle/>
          <a:p>
            <a:r>
              <a:rPr lang="en-US" sz="3200" b="1" dirty="0"/>
              <a:t>Tips and Reminders</a:t>
            </a:r>
          </a:p>
          <a:p>
            <a:pPr marL="285750" indent="-285750">
              <a:buFont typeface="Arial" panose="020B0604020202020204" pitchFamily="34" charset="0"/>
              <a:buChar char="•"/>
            </a:pPr>
            <a:r>
              <a:rPr lang="en-US" sz="2700" dirty="0"/>
              <a:t>Review instructions for each section</a:t>
            </a:r>
          </a:p>
          <a:p>
            <a:pPr marL="742950" lvl="1" indent="-285750">
              <a:buFont typeface="Arial" panose="020B0604020202020204" pitchFamily="34" charset="0"/>
              <a:buChar char="•"/>
            </a:pPr>
            <a:r>
              <a:rPr lang="en-US" sz="2700" dirty="0"/>
              <a:t>For October Count, sections include combined counts for enrollments, attendance, SPED, EL, GT and many other attribute types</a:t>
            </a:r>
          </a:p>
          <a:p>
            <a:pPr marL="742950" lvl="1" indent="-285750">
              <a:buFont typeface="Arial" panose="020B0604020202020204" pitchFamily="34" charset="0"/>
              <a:buChar char="•"/>
            </a:pPr>
            <a:endParaRPr lang="en-US" sz="2700" dirty="0"/>
          </a:p>
          <a:p>
            <a:pPr marL="285750" indent="-285750">
              <a:buFont typeface="Arial" panose="020B0604020202020204" pitchFamily="34" charset="0"/>
              <a:buChar char="•"/>
            </a:pPr>
            <a:r>
              <a:rPr lang="en-US" sz="2700" dirty="0"/>
              <a:t>Identify all potential data issues</a:t>
            </a:r>
          </a:p>
          <a:p>
            <a:pPr marL="742950" lvl="1" indent="-285750">
              <a:buFont typeface="Arial" panose="020B0604020202020204" pitchFamily="34" charset="0"/>
              <a:buChar char="•"/>
            </a:pPr>
            <a:r>
              <a:rPr lang="en-US" sz="2700" dirty="0"/>
              <a:t>Share the file with content experts at your school</a:t>
            </a:r>
          </a:p>
          <a:p>
            <a:pPr marL="742950" lvl="1" indent="-285750">
              <a:buFont typeface="Arial" panose="020B0604020202020204" pitchFamily="34" charset="0"/>
              <a:buChar char="•"/>
            </a:pPr>
            <a:r>
              <a:rPr lang="en-US" sz="2700" dirty="0"/>
              <a:t>Make corrections needed in your SIS</a:t>
            </a:r>
          </a:p>
        </p:txBody>
      </p:sp>
      <p:sp>
        <p:nvSpPr>
          <p:cNvPr id="7" name="Slide Number Placeholder 2">
            <a:extLst>
              <a:ext uri="{FF2B5EF4-FFF2-40B4-BE49-F238E27FC236}">
                <a16:creationId xmlns:a16="http://schemas.microsoft.com/office/drawing/2014/main" id="{FF17D356-7DDA-4936-84E2-B9A773C9940C}"/>
              </a:ext>
              <a:ext uri="{C183D7F6-B498-43B3-948B-1728B52AA6E4}">
                <adec:decorative xmlns:adec="http://schemas.microsoft.com/office/drawing/2017/decorative" val="1"/>
              </a:ext>
            </a:extLst>
          </p:cNvPr>
          <p:cNvSpPr txBox="1">
            <a:spLocks/>
          </p:cNvSpPr>
          <p:nvPr/>
        </p:nvSpPr>
        <p:spPr>
          <a:xfrm>
            <a:off x="-125" y="6440375"/>
            <a:ext cx="900558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11</a:t>
            </a:fld>
            <a:endParaRPr lang="en" dirty="0"/>
          </a:p>
        </p:txBody>
      </p:sp>
      <p:pic>
        <p:nvPicPr>
          <p:cNvPr id="30" name="Audio 29">
            <a:hlinkClick r:id="" action="ppaction://media"/>
            <a:extLst>
              <a:ext uri="{FF2B5EF4-FFF2-40B4-BE49-F238E27FC236}">
                <a16:creationId xmlns:a16="http://schemas.microsoft.com/office/drawing/2014/main" id="{FE0B9949-973F-E299-6A34-58A7B7ADF33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58474971"/>
      </p:ext>
    </p:extLst>
  </p:cSld>
  <p:clrMapOvr>
    <a:masterClrMapping/>
  </p:clrMapOvr>
  <mc:AlternateContent xmlns:mc="http://schemas.openxmlformats.org/markup-compatibility/2006" xmlns:p14="http://schemas.microsoft.com/office/powerpoint/2010/main">
    <mc:Choice Requires="p14">
      <p:transition spd="slow" p14:dur="2000" advTm="30013"/>
    </mc:Choice>
    <mc:Fallback xmlns="">
      <p:transition spd="slow" advTm="30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C292-384A-4FF4-BEE5-462A057CCA1D}"/>
              </a:ext>
              <a:ext uri="{C183D7F6-B498-43B3-948B-1728B52AA6E4}">
                <adec:decorative xmlns:adec="http://schemas.microsoft.com/office/drawing/2017/decorative" val="1"/>
              </a:ext>
            </a:extLst>
          </p:cNvPr>
          <p:cNvSpPr>
            <a:spLocks noGrp="1"/>
          </p:cNvSpPr>
          <p:nvPr>
            <p:ph type="title"/>
          </p:nvPr>
        </p:nvSpPr>
        <p:spPr>
          <a:xfrm>
            <a:off x="863702" y="335629"/>
            <a:ext cx="7416595" cy="1102339"/>
          </a:xfrm>
        </p:spPr>
        <p:txBody>
          <a:bodyPr>
            <a:normAutofit fontScale="90000"/>
          </a:bodyPr>
          <a:lstStyle/>
          <a:p>
            <a:pPr algn="ctr"/>
            <a:r>
              <a:rPr lang="en-US" sz="4000" dirty="0"/>
              <a:t>Data Overview Tab</a:t>
            </a:r>
            <a:br>
              <a:rPr lang="en-US" sz="4000" dirty="0"/>
            </a:br>
            <a:r>
              <a:rPr lang="en-US" sz="3600" dirty="0"/>
              <a:t>Enrollments</a:t>
            </a:r>
            <a:endParaRPr lang="en-US" sz="4000" dirty="0"/>
          </a:p>
        </p:txBody>
      </p:sp>
      <p:pic>
        <p:nvPicPr>
          <p:cNvPr id="7" name="Picture 6">
            <a:extLst>
              <a:ext uri="{FF2B5EF4-FFF2-40B4-BE49-F238E27FC236}">
                <a16:creationId xmlns:a16="http://schemas.microsoft.com/office/drawing/2014/main" id="{DCF95865-5A77-4CF5-95BD-27A0265A6AA6}"/>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r="18020" b="11410"/>
          <a:stretch/>
        </p:blipFill>
        <p:spPr>
          <a:xfrm>
            <a:off x="354199" y="1437968"/>
            <a:ext cx="5922615" cy="4769521"/>
          </a:xfrm>
          <a:prstGeom prst="rect">
            <a:avLst/>
          </a:prstGeom>
          <a:ln w="19050">
            <a:solidFill>
              <a:schemeClr val="tx1"/>
            </a:solidFill>
          </a:ln>
        </p:spPr>
      </p:pic>
      <p:sp>
        <p:nvSpPr>
          <p:cNvPr id="3" name="TextBox 2">
            <a:extLst>
              <a:ext uri="{FF2B5EF4-FFF2-40B4-BE49-F238E27FC236}">
                <a16:creationId xmlns:a16="http://schemas.microsoft.com/office/drawing/2014/main" id="{50C6A9A9-23EE-03C7-1D44-D518C7CD96A8}"/>
              </a:ext>
              <a:ext uri="{C183D7F6-B498-43B3-948B-1728B52AA6E4}">
                <adec:decorative xmlns:adec="http://schemas.microsoft.com/office/drawing/2017/decorative" val="1"/>
              </a:ext>
            </a:extLst>
          </p:cNvPr>
          <p:cNvSpPr txBox="1"/>
          <p:nvPr/>
        </p:nvSpPr>
        <p:spPr>
          <a:xfrm>
            <a:off x="6276814" y="1437968"/>
            <a:ext cx="2728641"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Please be aware that the total enrollment figure is approximate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An anomalous count likely means you have not extracted the correct students in your SD or SSA</a:t>
            </a:r>
          </a:p>
          <a:p>
            <a:endParaRPr lang="en-US" sz="2400" dirty="0">
              <a:solidFill>
                <a:srgbClr val="0070C0"/>
              </a:solidFill>
            </a:endParaRPr>
          </a:p>
        </p:txBody>
      </p:sp>
      <p:sp>
        <p:nvSpPr>
          <p:cNvPr id="6" name="Slide Number Placeholder 2">
            <a:extLst>
              <a:ext uri="{FF2B5EF4-FFF2-40B4-BE49-F238E27FC236}">
                <a16:creationId xmlns:a16="http://schemas.microsoft.com/office/drawing/2014/main" id="{7338D85D-66B4-4C59-A278-EE5016D9186C}"/>
              </a:ext>
              <a:ext uri="{C183D7F6-B498-43B3-948B-1728B52AA6E4}">
                <adec:decorative xmlns:adec="http://schemas.microsoft.com/office/drawing/2017/decorative" val="1"/>
              </a:ext>
            </a:extLst>
          </p:cNvPr>
          <p:cNvSpPr txBox="1">
            <a:spLocks/>
          </p:cNvSpPr>
          <p:nvPr/>
        </p:nvSpPr>
        <p:spPr>
          <a:xfrm>
            <a:off x="-125" y="6440375"/>
            <a:ext cx="900558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12</a:t>
            </a:fld>
            <a:endParaRPr lang="en" dirty="0"/>
          </a:p>
        </p:txBody>
      </p:sp>
      <p:pic>
        <p:nvPicPr>
          <p:cNvPr id="9" name="Audio 8">
            <a:hlinkClick r:id="" action="ppaction://media"/>
            <a:extLst>
              <a:ext uri="{FF2B5EF4-FFF2-40B4-BE49-F238E27FC236}">
                <a16:creationId xmlns:a16="http://schemas.microsoft.com/office/drawing/2014/main" id="{328D20C4-7FD0-02CF-A9C2-83CAB571F74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72192516"/>
      </p:ext>
    </p:extLst>
  </p:cSld>
  <p:clrMapOvr>
    <a:masterClrMapping/>
  </p:clrMapOvr>
  <mc:AlternateContent xmlns:mc="http://schemas.openxmlformats.org/markup-compatibility/2006" xmlns:p14="http://schemas.microsoft.com/office/powerpoint/2010/main">
    <mc:Choice Requires="p14">
      <p:transition spd="slow" p14:dur="2000" advTm="25568"/>
    </mc:Choice>
    <mc:Fallback xmlns="">
      <p:transition spd="slow" advTm="25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C292-384A-4FF4-BEE5-462A057CCA1D}"/>
              </a:ext>
              <a:ext uri="{C183D7F6-B498-43B3-948B-1728B52AA6E4}">
                <adec:decorative xmlns:adec="http://schemas.microsoft.com/office/drawing/2017/decorative" val="1"/>
              </a:ext>
            </a:extLst>
          </p:cNvPr>
          <p:cNvSpPr>
            <a:spLocks noGrp="1"/>
          </p:cNvSpPr>
          <p:nvPr>
            <p:ph type="title"/>
          </p:nvPr>
        </p:nvSpPr>
        <p:spPr>
          <a:xfrm>
            <a:off x="577030" y="99655"/>
            <a:ext cx="7886700" cy="1325563"/>
          </a:xfrm>
        </p:spPr>
        <p:txBody>
          <a:bodyPr/>
          <a:lstStyle/>
          <a:p>
            <a:pPr algn="ctr"/>
            <a:r>
              <a:rPr lang="en-US" dirty="0"/>
              <a:t>Final Steps</a:t>
            </a:r>
          </a:p>
        </p:txBody>
      </p:sp>
      <p:pic>
        <p:nvPicPr>
          <p:cNvPr id="4" name="Picture 3">
            <a:extLst>
              <a:ext uri="{FF2B5EF4-FFF2-40B4-BE49-F238E27FC236}">
                <a16:creationId xmlns:a16="http://schemas.microsoft.com/office/drawing/2014/main" id="{2B34DDC5-11EA-FC42-1588-B6A1871AFE35}"/>
              </a:ext>
              <a:ext uri="{C183D7F6-B498-43B3-948B-1728B52AA6E4}">
                <adec:decorative xmlns:adec="http://schemas.microsoft.com/office/drawing/2017/decorative" val="1"/>
              </a:ext>
            </a:extLst>
          </p:cNvPr>
          <p:cNvPicPr>
            <a:picLocks noChangeAspect="1"/>
          </p:cNvPicPr>
          <p:nvPr/>
        </p:nvPicPr>
        <p:blipFill rotWithShape="1">
          <a:blip r:embed="rId5"/>
          <a:srcRect b="29744"/>
          <a:stretch/>
        </p:blipFill>
        <p:spPr>
          <a:xfrm>
            <a:off x="1422485" y="1087037"/>
            <a:ext cx="5707657" cy="3049534"/>
          </a:xfrm>
          <a:prstGeom prst="rect">
            <a:avLst/>
          </a:prstGeom>
          <a:ln w="3175">
            <a:solidFill>
              <a:schemeClr val="tx1"/>
            </a:solidFill>
          </a:ln>
        </p:spPr>
      </p:pic>
      <p:sp>
        <p:nvSpPr>
          <p:cNvPr id="3" name="TextBox 2">
            <a:extLst>
              <a:ext uri="{FF2B5EF4-FFF2-40B4-BE49-F238E27FC236}">
                <a16:creationId xmlns:a16="http://schemas.microsoft.com/office/drawing/2014/main" id="{7FCD41DA-F102-8C1C-0AA6-61959A3E1CEF}"/>
              </a:ext>
              <a:ext uri="{C183D7F6-B498-43B3-948B-1728B52AA6E4}">
                <adec:decorative xmlns:adec="http://schemas.microsoft.com/office/drawing/2017/decorative" val="1"/>
              </a:ext>
            </a:extLst>
          </p:cNvPr>
          <p:cNvSpPr txBox="1"/>
          <p:nvPr/>
        </p:nvSpPr>
        <p:spPr>
          <a:xfrm>
            <a:off x="1013126" y="4339123"/>
            <a:ext cx="7866018"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Repeat General Steps on the Instructions tab as many times as needed to correct all flagged data</a:t>
            </a:r>
          </a:p>
          <a:p>
            <a:pPr marL="342900" indent="-342900">
              <a:buFont typeface="Arial" panose="020B0604020202020204" pitchFamily="34" charset="0"/>
              <a:buChar char="•"/>
            </a:pPr>
            <a:r>
              <a:rPr lang="en-US" sz="2400" dirty="0"/>
              <a:t>Use the RCT throughout the collection</a:t>
            </a:r>
          </a:p>
          <a:p>
            <a:pPr marL="342900" indent="-342900">
              <a:buFont typeface="Arial" panose="020B0604020202020204" pitchFamily="34" charset="0"/>
              <a:buChar char="•"/>
            </a:pPr>
            <a:r>
              <a:rPr lang="en-US" sz="2400" dirty="0"/>
              <a:t>Update data in SIS only, not directly in the file</a:t>
            </a:r>
          </a:p>
          <a:p>
            <a:pPr marL="342900" indent="-342900">
              <a:buFont typeface="Arial" panose="020B0604020202020204" pitchFamily="34" charset="0"/>
              <a:buChar char="•"/>
            </a:pPr>
            <a:r>
              <a:rPr lang="en-US" sz="2400" dirty="0"/>
              <a:t>Notify the data team when a file is ready to process in the G-Drive</a:t>
            </a:r>
          </a:p>
        </p:txBody>
      </p:sp>
      <p:sp>
        <p:nvSpPr>
          <p:cNvPr id="8" name="Slide Number Placeholder 2">
            <a:extLst>
              <a:ext uri="{FF2B5EF4-FFF2-40B4-BE49-F238E27FC236}">
                <a16:creationId xmlns:a16="http://schemas.microsoft.com/office/drawing/2014/main" id="{6906D008-57AA-453C-88E6-BDA627D6F96E}"/>
              </a:ext>
              <a:ext uri="{C183D7F6-B498-43B3-948B-1728B52AA6E4}">
                <adec:decorative xmlns:adec="http://schemas.microsoft.com/office/drawing/2017/decorative" val="1"/>
              </a:ext>
            </a:extLst>
          </p:cNvPr>
          <p:cNvSpPr txBox="1">
            <a:spLocks/>
          </p:cNvSpPr>
          <p:nvPr/>
        </p:nvSpPr>
        <p:spPr>
          <a:xfrm>
            <a:off x="-125" y="6440375"/>
            <a:ext cx="900558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13</a:t>
            </a:fld>
            <a:endParaRPr lang="en" dirty="0"/>
          </a:p>
        </p:txBody>
      </p:sp>
      <p:pic>
        <p:nvPicPr>
          <p:cNvPr id="21" name="Audio 20">
            <a:hlinkClick r:id="" action="ppaction://media"/>
            <a:extLst>
              <a:ext uri="{FF2B5EF4-FFF2-40B4-BE49-F238E27FC236}">
                <a16:creationId xmlns:a16="http://schemas.microsoft.com/office/drawing/2014/main" id="{04FCABBB-94C2-AF4E-7BDF-443968AD85F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89299785"/>
      </p:ext>
    </p:extLst>
  </p:cSld>
  <p:clrMapOvr>
    <a:masterClrMapping/>
  </p:clrMapOvr>
  <mc:AlternateContent xmlns:mc="http://schemas.openxmlformats.org/markup-compatibility/2006" xmlns:p14="http://schemas.microsoft.com/office/powerpoint/2010/main">
    <mc:Choice Requires="p14">
      <p:transition spd="slow" p14:dur="2000" advTm="56591"/>
    </mc:Choice>
    <mc:Fallback xmlns="">
      <p:transition spd="slow" advTm="56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4" name="Shape 111">
            <a:extLst>
              <a:ext uri="{FF2B5EF4-FFF2-40B4-BE49-F238E27FC236}">
                <a16:creationId xmlns:a16="http://schemas.microsoft.com/office/drawing/2014/main" id="{3CA4AF6B-0A6D-4A4B-9696-3E8AE968252A}"/>
              </a:ext>
              <a:ext uri="{C183D7F6-B498-43B3-948B-1728B52AA6E4}">
                <adec:decorative xmlns:adec="http://schemas.microsoft.com/office/drawing/2017/decorative" val="1"/>
              </a:ext>
            </a:extLst>
          </p:cNvPr>
          <p:cNvSpPr txBox="1">
            <a:spLocks/>
          </p:cNvSpPr>
          <p:nvPr/>
        </p:nvSpPr>
        <p:spPr>
          <a:xfrm>
            <a:off x="1003335" y="1959882"/>
            <a:ext cx="7137329" cy="1159875"/>
          </a:xfrm>
          <a:prstGeom prst="rect">
            <a:avLst/>
          </a:prstGeom>
        </p:spPr>
        <p:txBody>
          <a:bodyPr spcFirstLastPara="1" vert="horz" wrap="square" lIns="68569" tIns="68569" rIns="68569" bIns="68569" rtlCol="0" anchor="b" anchorCtr="0">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latin typeface="Arial" panose="020B0604020202020204" pitchFamily="34" charset="0"/>
                <a:cs typeface="Arial" panose="020B0604020202020204" pitchFamily="34" charset="0"/>
              </a:rPr>
              <a:t>Send questions to: submissions_csi@csi.state.co.us</a:t>
            </a:r>
          </a:p>
        </p:txBody>
      </p:sp>
      <p:sp>
        <p:nvSpPr>
          <p:cNvPr id="111" name="Shape 111">
            <a:extLst>
              <a:ext uri="{C183D7F6-B498-43B3-948B-1728B52AA6E4}">
                <adec:decorative xmlns:adec="http://schemas.microsoft.com/office/drawing/2017/decorative" val="1"/>
              </a:ext>
            </a:extLst>
          </p:cNvPr>
          <p:cNvSpPr txBox="1">
            <a:spLocks noGrp="1"/>
          </p:cNvSpPr>
          <p:nvPr>
            <p:ph type="ctrTitle"/>
          </p:nvPr>
        </p:nvSpPr>
        <p:spPr>
          <a:xfrm>
            <a:off x="1571411" y="3429000"/>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Thank you</a:t>
            </a:r>
            <a:endParaRPr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4073B804-9D4E-41D4-8B67-909FE5E18512}"/>
              </a:ext>
              <a:ext uri="{C183D7F6-B498-43B3-948B-1728B52AA6E4}">
                <adec:decorative xmlns:adec="http://schemas.microsoft.com/office/drawing/2017/decorative" val="1"/>
              </a:ext>
            </a:extLst>
          </p:cNvPr>
          <p:cNvSpPr>
            <a:spLocks noGrp="1"/>
          </p:cNvSpPr>
          <p:nvPr>
            <p:ph type="sldNum" idx="12"/>
          </p:nvPr>
        </p:nvSpPr>
        <p:spPr>
          <a:xfrm>
            <a:off x="-125" y="6440375"/>
            <a:ext cx="9005580" cy="417900"/>
          </a:xfrm>
        </p:spPr>
        <p:txBody>
          <a:bodyPr/>
          <a:lstStyle/>
          <a:p>
            <a:pPr algn="r"/>
            <a:fld id="{00000000-1234-1234-1234-123412341234}" type="slidenum">
              <a:rPr lang="en" smtClean="0"/>
              <a:pPr algn="r"/>
              <a:t>14</a:t>
            </a:fld>
            <a:endParaRPr lang="en" dirty="0"/>
          </a:p>
        </p:txBody>
      </p:sp>
      <p:pic>
        <p:nvPicPr>
          <p:cNvPr id="11" name="Audio 10">
            <a:hlinkClick r:id="" action="ppaction://media"/>
            <a:extLst>
              <a:ext uri="{FF2B5EF4-FFF2-40B4-BE49-F238E27FC236}">
                <a16:creationId xmlns:a16="http://schemas.microsoft.com/office/drawing/2014/main" id="{07F5771A-B9E5-D4A1-8B19-ACD4CE15D44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00779072"/>
      </p:ext>
    </p:extLst>
  </p:cSld>
  <p:clrMapOvr>
    <a:masterClrMapping/>
  </p:clrMapOvr>
  <mc:AlternateContent xmlns:mc="http://schemas.openxmlformats.org/markup-compatibility/2006" xmlns:p14="http://schemas.microsoft.com/office/powerpoint/2010/main">
    <mc:Choice Requires="p14">
      <p:transition spd="slow" p14:dur="2000" advTm="12723"/>
    </mc:Choice>
    <mc:Fallback xmlns="">
      <p:transition spd="slow" advTm="12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345-9C42-4A27-B73C-1EF080CACCE4}"/>
              </a:ext>
              <a:ext uri="{C183D7F6-B498-43B3-948B-1728B52AA6E4}">
                <adec:decorative xmlns:adec="http://schemas.microsoft.com/office/drawing/2017/decorative" val="1"/>
              </a:ext>
            </a:extLst>
          </p:cNvPr>
          <p:cNvSpPr>
            <a:spLocks noGrp="1"/>
          </p:cNvSpPr>
          <p:nvPr>
            <p:ph type="title"/>
          </p:nvPr>
        </p:nvSpPr>
        <p:spPr>
          <a:xfrm>
            <a:off x="628650" y="179182"/>
            <a:ext cx="7886700" cy="1325563"/>
          </a:xfrm>
        </p:spPr>
        <p:txBody>
          <a:bodyPr>
            <a:normAutofit/>
          </a:bodyPr>
          <a:lstStyle/>
          <a:p>
            <a:pPr algn="ctr"/>
            <a:r>
              <a:rPr lang="en-US" sz="4000" dirty="0"/>
              <a:t>What is the Record Checker Tool?</a:t>
            </a:r>
          </a:p>
        </p:txBody>
      </p:sp>
      <p:pic>
        <p:nvPicPr>
          <p:cNvPr id="5" name="Picture 4">
            <a:extLst>
              <a:ext uri="{FF2B5EF4-FFF2-40B4-BE49-F238E27FC236}">
                <a16:creationId xmlns:a16="http://schemas.microsoft.com/office/drawing/2014/main" id="{F8671FBE-CB57-B657-CD97-64D884D6905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36143" y="1119940"/>
            <a:ext cx="5197734" cy="3952803"/>
          </a:xfrm>
          <a:prstGeom prst="rect">
            <a:avLst/>
          </a:prstGeom>
          <a:ln w="3175">
            <a:solidFill>
              <a:schemeClr val="tx1"/>
            </a:solidFill>
          </a:ln>
        </p:spPr>
      </p:pic>
      <p:sp>
        <p:nvSpPr>
          <p:cNvPr id="15" name="TextBox 14">
            <a:extLst>
              <a:ext uri="{FF2B5EF4-FFF2-40B4-BE49-F238E27FC236}">
                <a16:creationId xmlns:a16="http://schemas.microsoft.com/office/drawing/2014/main" id="{6D08D8E8-589E-589A-C567-72F94DFC6139}"/>
              </a:ext>
              <a:ext uri="{C183D7F6-B498-43B3-948B-1728B52AA6E4}">
                <adec:decorative xmlns:adec="http://schemas.microsoft.com/office/drawing/2017/decorative" val="1"/>
              </a:ext>
            </a:extLst>
          </p:cNvPr>
          <p:cNvSpPr txBox="1"/>
          <p:nvPr/>
        </p:nvSpPr>
        <p:spPr>
          <a:xfrm>
            <a:off x="809713" y="5180541"/>
            <a:ext cx="8132361" cy="923330"/>
          </a:xfrm>
          <a:prstGeom prst="rect">
            <a:avLst/>
          </a:prstGeom>
          <a:noFill/>
        </p:spPr>
        <p:txBody>
          <a:bodyPr wrap="square" rtlCol="0">
            <a:spAutoFit/>
          </a:bodyPr>
          <a:lstStyle/>
          <a:p>
            <a:pPr marL="285750" indent="-285750">
              <a:buFont typeface="Arial" panose="020B0604020202020204" pitchFamily="34" charset="0"/>
              <a:buChar char="•"/>
            </a:pPr>
            <a:r>
              <a:rPr lang="en-US" dirty="0"/>
              <a:t>Excel file with multiple tabs, content will vary somewhat by collection </a:t>
            </a:r>
          </a:p>
          <a:p>
            <a:pPr marL="285750" indent="-285750">
              <a:buFont typeface="Arial" panose="020B0604020202020204" pitchFamily="34" charset="0"/>
              <a:buChar char="•"/>
            </a:pPr>
            <a:r>
              <a:rPr lang="en-US" b="1" dirty="0"/>
              <a:t>Instructions</a:t>
            </a:r>
            <a:r>
              <a:rPr lang="en-US" dirty="0"/>
              <a:t> tab included for all collections and should be the starting point</a:t>
            </a:r>
          </a:p>
          <a:p>
            <a:pPr marL="285750" indent="-285750">
              <a:buFont typeface="Arial" panose="020B0604020202020204" pitchFamily="34" charset="0"/>
              <a:buChar char="•"/>
            </a:pPr>
            <a:r>
              <a:rPr lang="en-US" dirty="0"/>
              <a:t>Schools should plan to use 1-2 weeks prior to initial file submission deadlines</a:t>
            </a:r>
          </a:p>
        </p:txBody>
      </p:sp>
      <p:sp>
        <p:nvSpPr>
          <p:cNvPr id="4" name="TextBox 3">
            <a:extLst>
              <a:ext uri="{FF2B5EF4-FFF2-40B4-BE49-F238E27FC236}">
                <a16:creationId xmlns:a16="http://schemas.microsoft.com/office/drawing/2014/main" id="{E91791CF-DA09-FDBD-6D3A-1CA8423F1592}"/>
              </a:ext>
              <a:ext uri="{C183D7F6-B498-43B3-948B-1728B52AA6E4}">
                <adec:decorative xmlns:adec="http://schemas.microsoft.com/office/drawing/2017/decorative" val="1"/>
              </a:ext>
            </a:extLst>
          </p:cNvPr>
          <p:cNvSpPr txBox="1"/>
          <p:nvPr/>
        </p:nvSpPr>
        <p:spPr>
          <a:xfrm>
            <a:off x="625263" y="6032487"/>
            <a:ext cx="831681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Printable Calendar: </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6"/>
              </a:rPr>
              <a:t>resources.csi.state.co.us/data-submissions-calendar/ </a:t>
            </a: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Online Calendar: </a:t>
            </a:r>
            <a:r>
              <a:rPr kumimoji="0" lang="en-US" sz="1800" b="0" i="0" u="none" strike="noStrike" kern="1200" cap="none" spc="0" normalizeH="0" baseline="0" noProof="0" dirty="0">
                <a:ln>
                  <a:noFill/>
                </a:ln>
                <a:solidFill>
                  <a:srgbClr val="455FA9"/>
                </a:solidFill>
                <a:effectLst/>
                <a:uLnTx/>
                <a:uFillTx/>
                <a:latin typeface="Arial" panose="020B0604020202020204" pitchFamily="34" charset="0"/>
                <a:ea typeface="+mn-ea"/>
                <a:cs typeface="Arial" panose="020B0604020202020204" pitchFamily="34" charset="0"/>
                <a:hlinkClick r:id="rId7"/>
              </a:rPr>
              <a:t>www.csi.state.co.us/calendar/</a:t>
            </a:r>
            <a:endParaRPr kumimoji="0" lang="en-US" sz="1800" b="0" i="0" u="none" strike="noStrike" kern="1200" cap="none" spc="0" normalizeH="0" baseline="0" noProof="0" dirty="0">
              <a:ln>
                <a:noFill/>
              </a:ln>
              <a:solidFill>
                <a:srgbClr val="455FA9"/>
              </a:solidFill>
              <a:effectLst/>
              <a:uLnTx/>
              <a:uFillTx/>
              <a:latin typeface="Arial" panose="020B0604020202020204" pitchFamily="34" charset="0"/>
              <a:ea typeface="+mn-ea"/>
              <a:cs typeface="Arial" panose="020B0604020202020204" pitchFamily="34" charset="0"/>
            </a:endParaRPr>
          </a:p>
        </p:txBody>
      </p:sp>
      <p:sp>
        <p:nvSpPr>
          <p:cNvPr id="12" name="Slide Number Placeholder 2">
            <a:extLst>
              <a:ext uri="{FF2B5EF4-FFF2-40B4-BE49-F238E27FC236}">
                <a16:creationId xmlns:a16="http://schemas.microsoft.com/office/drawing/2014/main" id="{0109493B-E916-4CAA-8933-CA856A6C0411}"/>
              </a:ext>
              <a:ext uri="{C183D7F6-B498-43B3-948B-1728B52AA6E4}">
                <adec:decorative xmlns:adec="http://schemas.microsoft.com/office/drawing/2017/decorative" val="1"/>
              </a:ext>
            </a:extLst>
          </p:cNvPr>
          <p:cNvSpPr txBox="1">
            <a:spLocks/>
          </p:cNvSpPr>
          <p:nvPr/>
        </p:nvSpPr>
        <p:spPr>
          <a:xfrm>
            <a:off x="-125" y="6440375"/>
            <a:ext cx="8991725"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2</a:t>
            </a:fld>
            <a:endParaRPr lang="en" dirty="0"/>
          </a:p>
        </p:txBody>
      </p:sp>
      <p:pic>
        <p:nvPicPr>
          <p:cNvPr id="33" name="Audio 32">
            <a:hlinkClick r:id="" action="ppaction://media"/>
            <a:extLst>
              <a:ext uri="{FF2B5EF4-FFF2-40B4-BE49-F238E27FC236}">
                <a16:creationId xmlns:a16="http://schemas.microsoft.com/office/drawing/2014/main" id="{A3A6E5AE-2928-3CE3-FF97-5C76A0E6209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700126"/>
      </p:ext>
    </p:extLst>
  </p:cSld>
  <p:clrMapOvr>
    <a:masterClrMapping/>
  </p:clrMapOvr>
  <mc:AlternateContent xmlns:mc="http://schemas.openxmlformats.org/markup-compatibility/2006" xmlns:p14="http://schemas.microsoft.com/office/powerpoint/2010/main">
    <mc:Choice Requires="p14">
      <p:transition spd="slow" p14:dur="2000" advTm="63810"/>
    </mc:Choice>
    <mc:Fallback xmlns="">
      <p:transition spd="slow" advTm="6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C292-384A-4FF4-BEE5-462A057CCA1D}"/>
              </a:ext>
              <a:ext uri="{C183D7F6-B498-43B3-948B-1728B52AA6E4}">
                <adec:decorative xmlns:adec="http://schemas.microsoft.com/office/drawing/2017/decorative" val="1"/>
              </a:ext>
            </a:extLst>
          </p:cNvPr>
          <p:cNvSpPr>
            <a:spLocks noGrp="1"/>
          </p:cNvSpPr>
          <p:nvPr>
            <p:ph type="title"/>
          </p:nvPr>
        </p:nvSpPr>
        <p:spPr>
          <a:xfrm>
            <a:off x="628650" y="197651"/>
            <a:ext cx="7886700" cy="1061892"/>
          </a:xfrm>
        </p:spPr>
        <p:txBody>
          <a:bodyPr/>
          <a:lstStyle/>
          <a:p>
            <a:pPr algn="ctr"/>
            <a:r>
              <a:rPr lang="en-US" dirty="0"/>
              <a:t>RCT Download</a:t>
            </a:r>
          </a:p>
        </p:txBody>
      </p:sp>
      <p:pic>
        <p:nvPicPr>
          <p:cNvPr id="15" name="Picture 14">
            <a:extLst>
              <a:ext uri="{FF2B5EF4-FFF2-40B4-BE49-F238E27FC236}">
                <a16:creationId xmlns:a16="http://schemas.microsoft.com/office/drawing/2014/main" id="{8CCC850D-34B6-76BF-7EEB-60F03222C6D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r="7471"/>
          <a:stretch>
            <a:fillRect/>
          </a:stretch>
        </p:blipFill>
        <p:spPr>
          <a:xfrm>
            <a:off x="910936" y="1003187"/>
            <a:ext cx="7486970" cy="3956853"/>
          </a:xfrm>
          <a:prstGeom prst="rect">
            <a:avLst/>
          </a:prstGeom>
          <a:ln w="3175">
            <a:solidFill>
              <a:schemeClr val="tx1"/>
            </a:solidFill>
          </a:ln>
        </p:spPr>
      </p:pic>
      <p:sp>
        <p:nvSpPr>
          <p:cNvPr id="6" name="TextBox 5">
            <a:extLst>
              <a:ext uri="{FF2B5EF4-FFF2-40B4-BE49-F238E27FC236}">
                <a16:creationId xmlns:a16="http://schemas.microsoft.com/office/drawing/2014/main" id="{D887CAE7-2747-1E70-8A6D-14006D5A4B27}"/>
              </a:ext>
              <a:ext uri="{C183D7F6-B498-43B3-948B-1728B52AA6E4}">
                <adec:decorative xmlns:adec="http://schemas.microsoft.com/office/drawing/2017/decorative" val="1"/>
              </a:ext>
            </a:extLst>
          </p:cNvPr>
          <p:cNvSpPr txBox="1"/>
          <p:nvPr/>
        </p:nvSpPr>
        <p:spPr>
          <a:xfrm>
            <a:off x="628650" y="4892704"/>
            <a:ext cx="788670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Download the RCT file from each CSI collection page</a:t>
            </a:r>
          </a:p>
          <a:p>
            <a:pPr marL="285750" indent="-285750">
              <a:buFont typeface="Arial" panose="020B0604020202020204" pitchFamily="34" charset="0"/>
              <a:buChar char="•"/>
            </a:pPr>
            <a:r>
              <a:rPr lang="en-US" sz="2400" dirty="0"/>
              <a:t>Quick Reference Guide – “Using the Record Checker Tool” is available</a:t>
            </a:r>
          </a:p>
        </p:txBody>
      </p:sp>
      <p:sp>
        <p:nvSpPr>
          <p:cNvPr id="18" name="TextBox 17">
            <a:extLst>
              <a:ext uri="{FF2B5EF4-FFF2-40B4-BE49-F238E27FC236}">
                <a16:creationId xmlns:a16="http://schemas.microsoft.com/office/drawing/2014/main" id="{7DD031A4-3B3F-FC12-16E0-2ECEFEAD3A52}"/>
              </a:ext>
              <a:ext uri="{C183D7F6-B498-43B3-948B-1728B52AA6E4}">
                <adec:decorative xmlns:adec="http://schemas.microsoft.com/office/drawing/2017/decorative" val="1"/>
              </a:ext>
            </a:extLst>
          </p:cNvPr>
          <p:cNvSpPr txBox="1"/>
          <p:nvPr/>
        </p:nvSpPr>
        <p:spPr>
          <a:xfrm>
            <a:off x="1139216" y="6014018"/>
            <a:ext cx="7087239" cy="646331"/>
          </a:xfrm>
          <a:prstGeom prst="rect">
            <a:avLst/>
          </a:prstGeom>
          <a:noFill/>
        </p:spPr>
        <p:txBody>
          <a:bodyPr wrap="square">
            <a:spAutoFit/>
          </a:bodyPr>
          <a:lstStyle/>
          <a:p>
            <a:pPr algn="ctr"/>
            <a:r>
              <a:rPr lang="en-US" sz="1800" dirty="0">
                <a:hlinkClick r:id="rId6"/>
              </a:rPr>
              <a:t>https://resources.csi.state.co.us/data-submissions/october-count/</a:t>
            </a:r>
            <a:endParaRPr lang="en-US" sz="1800" dirty="0"/>
          </a:p>
          <a:p>
            <a:pPr algn="ctr"/>
            <a:r>
              <a:rPr lang="en-US" sz="1800" dirty="0"/>
              <a:t>Data Validation Resources/Record Checker Tool</a:t>
            </a:r>
            <a:endParaRPr lang="en-US" dirty="0"/>
          </a:p>
        </p:txBody>
      </p:sp>
      <p:sp>
        <p:nvSpPr>
          <p:cNvPr id="11" name="Slide Number Placeholder 2">
            <a:extLst>
              <a:ext uri="{FF2B5EF4-FFF2-40B4-BE49-F238E27FC236}">
                <a16:creationId xmlns:a16="http://schemas.microsoft.com/office/drawing/2014/main" id="{B763C8B1-7211-4E83-B9B2-999A33304C4A}"/>
              </a:ext>
              <a:ext uri="{C183D7F6-B498-43B3-948B-1728B52AA6E4}">
                <adec:decorative xmlns:adec="http://schemas.microsoft.com/office/drawing/2017/decorative" val="1"/>
              </a:ext>
            </a:extLst>
          </p:cNvPr>
          <p:cNvSpPr txBox="1">
            <a:spLocks/>
          </p:cNvSpPr>
          <p:nvPr/>
        </p:nvSpPr>
        <p:spPr>
          <a:xfrm>
            <a:off x="-125" y="6440375"/>
            <a:ext cx="9019434"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3</a:t>
            </a:fld>
            <a:endParaRPr lang="en" dirty="0"/>
          </a:p>
        </p:txBody>
      </p:sp>
      <p:pic>
        <p:nvPicPr>
          <p:cNvPr id="19" name="Audio 18">
            <a:hlinkClick r:id="" action="ppaction://media"/>
            <a:extLst>
              <a:ext uri="{FF2B5EF4-FFF2-40B4-BE49-F238E27FC236}">
                <a16:creationId xmlns:a16="http://schemas.microsoft.com/office/drawing/2014/main" id="{F00AE3A4-579D-7CC9-7A93-8A479282194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50589455"/>
      </p:ext>
    </p:extLst>
  </p:cSld>
  <p:clrMapOvr>
    <a:masterClrMapping/>
  </p:clrMapOvr>
  <mc:AlternateContent xmlns:mc="http://schemas.openxmlformats.org/markup-compatibility/2006" xmlns:p14="http://schemas.microsoft.com/office/powerpoint/2010/main">
    <mc:Choice Requires="p14">
      <p:transition spd="slow" p14:dur="2000" advTm="76468"/>
    </mc:Choice>
    <mc:Fallback xmlns="">
      <p:transition spd="slow" advTm="76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C292-384A-4FF4-BEE5-462A057CCA1D}"/>
              </a:ext>
              <a:ext uri="{C183D7F6-B498-43B3-948B-1728B52AA6E4}">
                <adec:decorative xmlns:adec="http://schemas.microsoft.com/office/drawing/2017/decorative" val="1"/>
              </a:ext>
            </a:extLst>
          </p:cNvPr>
          <p:cNvSpPr>
            <a:spLocks noGrp="1"/>
          </p:cNvSpPr>
          <p:nvPr>
            <p:ph type="title"/>
          </p:nvPr>
        </p:nvSpPr>
        <p:spPr>
          <a:xfrm>
            <a:off x="577030" y="99655"/>
            <a:ext cx="7886700" cy="1325563"/>
          </a:xfrm>
        </p:spPr>
        <p:txBody>
          <a:bodyPr/>
          <a:lstStyle/>
          <a:p>
            <a:pPr algn="ctr"/>
            <a:r>
              <a:rPr lang="en-US" dirty="0"/>
              <a:t>Instructions Tab</a:t>
            </a:r>
          </a:p>
        </p:txBody>
      </p:sp>
      <p:pic>
        <p:nvPicPr>
          <p:cNvPr id="10" name="Picture 9">
            <a:extLst>
              <a:ext uri="{FF2B5EF4-FFF2-40B4-BE49-F238E27FC236}">
                <a16:creationId xmlns:a16="http://schemas.microsoft.com/office/drawing/2014/main" id="{0873BDB4-3A3C-FFD1-D400-058174CA85E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61445" y="1103512"/>
            <a:ext cx="6117870" cy="4652553"/>
          </a:xfrm>
          <a:prstGeom prst="rect">
            <a:avLst/>
          </a:prstGeom>
          <a:ln w="3175">
            <a:solidFill>
              <a:schemeClr val="tx1"/>
            </a:solidFill>
          </a:ln>
        </p:spPr>
      </p:pic>
      <p:sp>
        <p:nvSpPr>
          <p:cNvPr id="5" name="TextBox 4">
            <a:extLst>
              <a:ext uri="{FF2B5EF4-FFF2-40B4-BE49-F238E27FC236}">
                <a16:creationId xmlns:a16="http://schemas.microsoft.com/office/drawing/2014/main" id="{DADF25BC-491A-6CE9-E07D-606280962D7E}"/>
              </a:ext>
              <a:ext uri="{C183D7F6-B498-43B3-948B-1728B52AA6E4}">
                <adec:decorative xmlns:adec="http://schemas.microsoft.com/office/drawing/2017/decorative" val="1"/>
              </a:ext>
            </a:extLst>
          </p:cNvPr>
          <p:cNvSpPr txBox="1"/>
          <p:nvPr/>
        </p:nvSpPr>
        <p:spPr>
          <a:xfrm>
            <a:off x="969756" y="5843153"/>
            <a:ext cx="7065818" cy="461665"/>
          </a:xfrm>
          <a:prstGeom prst="rect">
            <a:avLst/>
          </a:prstGeom>
          <a:noFill/>
        </p:spPr>
        <p:txBody>
          <a:bodyPr wrap="square" rtlCol="0">
            <a:spAutoFit/>
          </a:bodyPr>
          <a:lstStyle/>
          <a:p>
            <a:pPr algn="ctr"/>
            <a:r>
              <a:rPr lang="en-US" sz="2400" dirty="0"/>
              <a:t>Fully review the </a:t>
            </a:r>
            <a:r>
              <a:rPr lang="en-US" sz="2400" b="1" dirty="0"/>
              <a:t>Instructions</a:t>
            </a:r>
            <a:r>
              <a:rPr lang="en-US" sz="2400" dirty="0"/>
              <a:t> tab before getting started</a:t>
            </a:r>
          </a:p>
        </p:txBody>
      </p:sp>
      <p:sp>
        <p:nvSpPr>
          <p:cNvPr id="8" name="Slide Number Placeholder 2">
            <a:extLst>
              <a:ext uri="{FF2B5EF4-FFF2-40B4-BE49-F238E27FC236}">
                <a16:creationId xmlns:a16="http://schemas.microsoft.com/office/drawing/2014/main" id="{6906D008-57AA-453C-88E6-BDA627D6F96E}"/>
              </a:ext>
              <a:ext uri="{C183D7F6-B498-43B3-948B-1728B52AA6E4}">
                <adec:decorative xmlns:adec="http://schemas.microsoft.com/office/drawing/2017/decorative" val="1"/>
              </a:ext>
            </a:extLst>
          </p:cNvPr>
          <p:cNvSpPr txBox="1">
            <a:spLocks/>
          </p:cNvSpPr>
          <p:nvPr/>
        </p:nvSpPr>
        <p:spPr>
          <a:xfrm>
            <a:off x="-125" y="6440375"/>
            <a:ext cx="900558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4</a:t>
            </a:fld>
            <a:endParaRPr lang="en" dirty="0"/>
          </a:p>
        </p:txBody>
      </p:sp>
      <p:pic>
        <p:nvPicPr>
          <p:cNvPr id="13" name="Audio 12">
            <a:hlinkClick r:id="" action="ppaction://media"/>
            <a:extLst>
              <a:ext uri="{FF2B5EF4-FFF2-40B4-BE49-F238E27FC236}">
                <a16:creationId xmlns:a16="http://schemas.microsoft.com/office/drawing/2014/main" id="{5B096FC7-EBDC-EDDD-F2B8-6ECE249F1C6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29359233"/>
      </p:ext>
    </p:extLst>
  </p:cSld>
  <p:clrMapOvr>
    <a:masterClrMapping/>
  </p:clrMapOvr>
  <p:transition advTm="172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687CB-71E3-1851-6451-519088916543}"/>
              </a:ext>
              <a:ext uri="{C183D7F6-B498-43B3-948B-1728B52AA6E4}">
                <adec:decorative xmlns:adec="http://schemas.microsoft.com/office/drawing/2017/decorative" val="1"/>
              </a:ext>
            </a:extLst>
          </p:cNvPr>
          <p:cNvSpPr>
            <a:spLocks noGrp="1"/>
          </p:cNvSpPr>
          <p:nvPr>
            <p:ph type="title"/>
          </p:nvPr>
        </p:nvSpPr>
        <p:spPr>
          <a:xfrm>
            <a:off x="628650" y="16783"/>
            <a:ext cx="7886700" cy="1325563"/>
          </a:xfrm>
        </p:spPr>
        <p:txBody>
          <a:bodyPr/>
          <a:lstStyle/>
          <a:p>
            <a:pPr algn="ctr"/>
            <a:r>
              <a:rPr lang="en-US" dirty="0"/>
              <a:t>Instructions Tab </a:t>
            </a:r>
            <a:r>
              <a:rPr lang="en-US" sz="2000" dirty="0"/>
              <a:t>Cont.</a:t>
            </a:r>
          </a:p>
        </p:txBody>
      </p:sp>
      <p:pic>
        <p:nvPicPr>
          <p:cNvPr id="6" name="Picture 5">
            <a:extLst>
              <a:ext uri="{FF2B5EF4-FFF2-40B4-BE49-F238E27FC236}">
                <a16:creationId xmlns:a16="http://schemas.microsoft.com/office/drawing/2014/main" id="{BAB9D6DC-4943-6E1A-5F44-34C942C1986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95019" y="1322770"/>
            <a:ext cx="7088886" cy="3671941"/>
          </a:xfrm>
          <a:prstGeom prst="rect">
            <a:avLst/>
          </a:prstGeom>
          <a:ln w="3175">
            <a:solidFill>
              <a:schemeClr val="tx1"/>
            </a:solidFill>
          </a:ln>
          <a:effectLst/>
        </p:spPr>
      </p:pic>
      <p:sp>
        <p:nvSpPr>
          <p:cNvPr id="4" name="TextBox 3">
            <a:extLst>
              <a:ext uri="{FF2B5EF4-FFF2-40B4-BE49-F238E27FC236}">
                <a16:creationId xmlns:a16="http://schemas.microsoft.com/office/drawing/2014/main" id="{BEA8F7E6-1665-D8FF-7006-8E229D502668}"/>
              </a:ext>
              <a:ext uri="{C183D7F6-B498-43B3-948B-1728B52AA6E4}">
                <adec:decorative xmlns:adec="http://schemas.microsoft.com/office/drawing/2017/decorative" val="1"/>
              </a:ext>
            </a:extLst>
          </p:cNvPr>
          <p:cNvSpPr txBox="1"/>
          <p:nvPr/>
        </p:nvSpPr>
        <p:spPr>
          <a:xfrm>
            <a:off x="751114" y="5144065"/>
            <a:ext cx="8031698"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Multiple pages on Instructions tab are present—scroll down to see them</a:t>
            </a:r>
          </a:p>
          <a:p>
            <a:pPr marL="285750" indent="-285750">
              <a:buFont typeface="Arial" panose="020B0604020202020204" pitchFamily="34" charset="0"/>
              <a:buChar char="•"/>
            </a:pPr>
            <a:r>
              <a:rPr lang="en-US" sz="2000" dirty="0"/>
              <a:t>Oct Ct second page pictured here, listing possible data issues that will be identified later using the RCT</a:t>
            </a:r>
            <a:endParaRPr lang="en-US" sz="1600" dirty="0"/>
          </a:p>
        </p:txBody>
      </p:sp>
      <p:sp>
        <p:nvSpPr>
          <p:cNvPr id="3" name="Slide Number Placeholder 2">
            <a:extLst>
              <a:ext uri="{FF2B5EF4-FFF2-40B4-BE49-F238E27FC236}">
                <a16:creationId xmlns:a16="http://schemas.microsoft.com/office/drawing/2014/main" id="{750238FC-E5A2-5FAB-C370-1E2A32B2D708}"/>
              </a:ext>
              <a:ext uri="{C183D7F6-B498-43B3-948B-1728B52AA6E4}">
                <adec:decorative xmlns:adec="http://schemas.microsoft.com/office/drawing/2017/decorative" val="1"/>
              </a:ext>
            </a:extLst>
          </p:cNvPr>
          <p:cNvSpPr txBox="1">
            <a:spLocks/>
          </p:cNvSpPr>
          <p:nvPr/>
        </p:nvSpPr>
        <p:spPr>
          <a:xfrm>
            <a:off x="-125" y="6440375"/>
            <a:ext cx="900558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5</a:t>
            </a:fld>
            <a:endParaRPr lang="en" dirty="0"/>
          </a:p>
        </p:txBody>
      </p:sp>
      <p:pic>
        <p:nvPicPr>
          <p:cNvPr id="22" name="Audio 21">
            <a:hlinkClick r:id="" action="ppaction://media"/>
            <a:extLst>
              <a:ext uri="{FF2B5EF4-FFF2-40B4-BE49-F238E27FC236}">
                <a16:creationId xmlns:a16="http://schemas.microsoft.com/office/drawing/2014/main" id="{20F73122-CDF3-907E-50DA-A817CD1E3EC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84353689"/>
      </p:ext>
    </p:extLst>
  </p:cSld>
  <p:clrMapOvr>
    <a:masterClrMapping/>
  </p:clrMapOvr>
  <mc:AlternateContent xmlns:mc="http://schemas.openxmlformats.org/markup-compatibility/2006" xmlns:p14="http://schemas.microsoft.com/office/powerpoint/2010/main">
    <mc:Choice Requires="p14">
      <p:transition spd="slow" p14:dur="2000" advTm="22820"/>
    </mc:Choice>
    <mc:Fallback xmlns="">
      <p:transition spd="slow" advTm="22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4033E-CEA0-1496-951E-0C5ADF7636B1}"/>
              </a:ext>
              <a:ext uri="{C183D7F6-B498-43B3-948B-1728B52AA6E4}">
                <adec:decorative xmlns:adec="http://schemas.microsoft.com/office/drawing/2017/decorative" val="1"/>
              </a:ext>
            </a:extLst>
          </p:cNvPr>
          <p:cNvSpPr>
            <a:spLocks noGrp="1"/>
          </p:cNvSpPr>
          <p:nvPr>
            <p:ph type="title"/>
          </p:nvPr>
        </p:nvSpPr>
        <p:spPr>
          <a:xfrm>
            <a:off x="628650" y="114750"/>
            <a:ext cx="7886700" cy="1325563"/>
          </a:xfrm>
        </p:spPr>
        <p:txBody>
          <a:bodyPr/>
          <a:lstStyle/>
          <a:p>
            <a:pPr algn="ctr"/>
            <a:r>
              <a:rPr lang="en-US" dirty="0"/>
              <a:t>SD &amp; SSA Raw Data Tabs</a:t>
            </a:r>
          </a:p>
        </p:txBody>
      </p:sp>
      <p:sp>
        <p:nvSpPr>
          <p:cNvPr id="3" name="TextBox 2">
            <a:extLst>
              <a:ext uri="{FF2B5EF4-FFF2-40B4-BE49-F238E27FC236}">
                <a16:creationId xmlns:a16="http://schemas.microsoft.com/office/drawing/2014/main" id="{5922716B-E4DC-FF37-B2E8-674F8F373ACC}"/>
              </a:ext>
              <a:ext uri="{C183D7F6-B498-43B3-948B-1728B52AA6E4}">
                <adec:decorative xmlns:adec="http://schemas.microsoft.com/office/drawing/2017/decorative" val="1"/>
              </a:ext>
            </a:extLst>
          </p:cNvPr>
          <p:cNvSpPr txBox="1"/>
          <p:nvPr/>
        </p:nvSpPr>
        <p:spPr>
          <a:xfrm>
            <a:off x="5424500" y="1215634"/>
            <a:ext cx="3480015"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t>Extract SD and SSA files from your SIS. </a:t>
            </a:r>
            <a:r>
              <a:rPr lang="en-US" sz="2000" b="1" dirty="0"/>
              <a:t>*Always include legal names &amp; attendance dates when extracting these files.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Copy/Paste exported SD and SSA file data from your SIS into the respective “Raw SD Data” and “Raw SSA Data” tabs</a:t>
            </a:r>
          </a:p>
        </p:txBody>
      </p:sp>
      <p:pic>
        <p:nvPicPr>
          <p:cNvPr id="7" name="Picture 6">
            <a:extLst>
              <a:ext uri="{FF2B5EF4-FFF2-40B4-BE49-F238E27FC236}">
                <a16:creationId xmlns:a16="http://schemas.microsoft.com/office/drawing/2014/main" id="{89ECB8C2-9DA8-3B23-0E22-5E02C9E4664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19793" y="1049290"/>
            <a:ext cx="4906735" cy="4759419"/>
          </a:xfrm>
          <a:prstGeom prst="rect">
            <a:avLst/>
          </a:prstGeom>
        </p:spPr>
      </p:pic>
      <p:sp>
        <p:nvSpPr>
          <p:cNvPr id="5" name="Slide Number Placeholder 2">
            <a:extLst>
              <a:ext uri="{FF2B5EF4-FFF2-40B4-BE49-F238E27FC236}">
                <a16:creationId xmlns:a16="http://schemas.microsoft.com/office/drawing/2014/main" id="{9EE5BA94-1482-20F1-91E4-619942D30032}"/>
              </a:ext>
              <a:ext uri="{C183D7F6-B498-43B3-948B-1728B52AA6E4}">
                <adec:decorative xmlns:adec="http://schemas.microsoft.com/office/drawing/2017/decorative" val="1"/>
              </a:ext>
            </a:extLst>
          </p:cNvPr>
          <p:cNvSpPr txBox="1">
            <a:spLocks/>
          </p:cNvSpPr>
          <p:nvPr/>
        </p:nvSpPr>
        <p:spPr>
          <a:xfrm>
            <a:off x="-125" y="6440375"/>
            <a:ext cx="900558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6</a:t>
            </a:fld>
            <a:endParaRPr lang="en" dirty="0"/>
          </a:p>
        </p:txBody>
      </p:sp>
      <p:pic>
        <p:nvPicPr>
          <p:cNvPr id="17" name="Audio 16">
            <a:hlinkClick r:id="" action="ppaction://media"/>
            <a:extLst>
              <a:ext uri="{FF2B5EF4-FFF2-40B4-BE49-F238E27FC236}">
                <a16:creationId xmlns:a16="http://schemas.microsoft.com/office/drawing/2014/main" id="{14974032-C11F-5CCA-34F7-67FCCB3505A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76095500"/>
      </p:ext>
    </p:extLst>
  </p:cSld>
  <p:clrMapOvr>
    <a:masterClrMapping/>
  </p:clrMapOvr>
  <mc:AlternateContent xmlns:mc="http://schemas.openxmlformats.org/markup-compatibility/2006" xmlns:p14="http://schemas.microsoft.com/office/powerpoint/2010/main">
    <mc:Choice Requires="p14">
      <p:transition spd="slow" p14:dur="2000" advTm="37754"/>
    </mc:Choice>
    <mc:Fallback xmlns="">
      <p:transition spd="slow" advTm="37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8544-8F13-4ED2-9F06-0E572087C47B}"/>
              </a:ext>
              <a:ext uri="{C183D7F6-B498-43B3-948B-1728B52AA6E4}">
                <adec:decorative xmlns:adec="http://schemas.microsoft.com/office/drawing/2017/decorative" val="1"/>
              </a:ext>
            </a:extLst>
          </p:cNvPr>
          <p:cNvSpPr>
            <a:spLocks noGrp="1"/>
          </p:cNvSpPr>
          <p:nvPr>
            <p:ph type="title"/>
          </p:nvPr>
        </p:nvSpPr>
        <p:spPr>
          <a:xfrm>
            <a:off x="552450" y="127001"/>
            <a:ext cx="7886700" cy="1325563"/>
          </a:xfrm>
        </p:spPr>
        <p:txBody>
          <a:bodyPr/>
          <a:lstStyle/>
          <a:p>
            <a:pPr algn="ctr"/>
            <a:r>
              <a:rPr lang="en-US" dirty="0"/>
              <a:t>SD File Error Checks Tab</a:t>
            </a:r>
          </a:p>
        </p:txBody>
      </p:sp>
      <p:pic>
        <p:nvPicPr>
          <p:cNvPr id="4" name="Picture 3">
            <a:extLst>
              <a:ext uri="{FF2B5EF4-FFF2-40B4-BE49-F238E27FC236}">
                <a16:creationId xmlns:a16="http://schemas.microsoft.com/office/drawing/2014/main" id="{8BAF2701-8239-119E-37E7-3D52D88071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5811" y="1122706"/>
            <a:ext cx="3915924" cy="5345896"/>
          </a:xfrm>
          <a:prstGeom prst="rect">
            <a:avLst/>
          </a:prstGeom>
        </p:spPr>
      </p:pic>
      <p:sp>
        <p:nvSpPr>
          <p:cNvPr id="8" name="TextBox 7">
            <a:extLst>
              <a:ext uri="{FF2B5EF4-FFF2-40B4-BE49-F238E27FC236}">
                <a16:creationId xmlns:a16="http://schemas.microsoft.com/office/drawing/2014/main" id="{039ADFD2-31CF-D257-82A2-85051E4D74ED}"/>
              </a:ext>
              <a:ext uri="{C183D7F6-B498-43B3-948B-1728B52AA6E4}">
                <adec:decorative xmlns:adec="http://schemas.microsoft.com/office/drawing/2017/decorative" val="1"/>
              </a:ext>
            </a:extLst>
          </p:cNvPr>
          <p:cNvSpPr txBox="1"/>
          <p:nvPr/>
        </p:nvSpPr>
        <p:spPr>
          <a:xfrm>
            <a:off x="5234752" y="1791521"/>
            <a:ext cx="3713018" cy="2954655"/>
          </a:xfrm>
          <a:prstGeom prst="rect">
            <a:avLst/>
          </a:prstGeom>
          <a:noFill/>
        </p:spPr>
        <p:txBody>
          <a:bodyPr wrap="square" rtlCol="0">
            <a:spAutoFit/>
          </a:bodyPr>
          <a:lstStyle/>
          <a:p>
            <a:pPr marL="285750" indent="-285750">
              <a:buFont typeface="Arial" panose="020B0604020202020204" pitchFamily="34" charset="0"/>
              <a:buChar char="•"/>
            </a:pPr>
            <a:r>
              <a:rPr lang="en-US" sz="2400" dirty="0"/>
              <a:t>Highlighted cells indicate potential problem data</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View the table of issues that the RCT checks, on the second page of the Instructions tab</a:t>
            </a:r>
          </a:p>
          <a:p>
            <a:endParaRPr lang="en-US" dirty="0"/>
          </a:p>
        </p:txBody>
      </p:sp>
      <p:sp>
        <p:nvSpPr>
          <p:cNvPr id="15" name="Slide Number Placeholder 2">
            <a:extLst>
              <a:ext uri="{FF2B5EF4-FFF2-40B4-BE49-F238E27FC236}">
                <a16:creationId xmlns:a16="http://schemas.microsoft.com/office/drawing/2014/main" id="{8C0C8657-FD3A-4517-9E6B-82EABAA6E9E2}"/>
              </a:ext>
              <a:ext uri="{C183D7F6-B498-43B3-948B-1728B52AA6E4}">
                <adec:decorative xmlns:adec="http://schemas.microsoft.com/office/drawing/2017/decorative" val="1"/>
              </a:ext>
            </a:extLst>
          </p:cNvPr>
          <p:cNvSpPr txBox="1">
            <a:spLocks/>
          </p:cNvSpPr>
          <p:nvPr/>
        </p:nvSpPr>
        <p:spPr>
          <a:xfrm>
            <a:off x="48428" y="6448897"/>
            <a:ext cx="9047143"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7</a:t>
            </a:fld>
            <a:endParaRPr lang="en" dirty="0"/>
          </a:p>
        </p:txBody>
      </p:sp>
      <p:pic>
        <p:nvPicPr>
          <p:cNvPr id="14" name="Audio 13">
            <a:hlinkClick r:id="" action="ppaction://media"/>
            <a:extLst>
              <a:ext uri="{FF2B5EF4-FFF2-40B4-BE49-F238E27FC236}">
                <a16:creationId xmlns:a16="http://schemas.microsoft.com/office/drawing/2014/main" id="{DBAB65D2-55F1-149B-F9D7-C48028E896FB}"/>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end="29890.8412"/>
                </p14:media>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67826248"/>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8544-8F13-4ED2-9F06-0E572087C47B}"/>
              </a:ext>
              <a:ext uri="{C183D7F6-B498-43B3-948B-1728B52AA6E4}">
                <adec:decorative xmlns:adec="http://schemas.microsoft.com/office/drawing/2017/decorative" val="1"/>
              </a:ext>
            </a:extLst>
          </p:cNvPr>
          <p:cNvSpPr>
            <a:spLocks noGrp="1"/>
          </p:cNvSpPr>
          <p:nvPr>
            <p:ph type="title"/>
          </p:nvPr>
        </p:nvSpPr>
        <p:spPr>
          <a:xfrm>
            <a:off x="552450" y="50799"/>
            <a:ext cx="7886700" cy="1325563"/>
          </a:xfrm>
        </p:spPr>
        <p:txBody>
          <a:bodyPr/>
          <a:lstStyle/>
          <a:p>
            <a:pPr algn="ctr"/>
            <a:r>
              <a:rPr lang="en-US" dirty="0"/>
              <a:t>SD File Error Checks Tab </a:t>
            </a:r>
            <a:r>
              <a:rPr lang="en-US" sz="3200" dirty="0"/>
              <a:t>Cont.</a:t>
            </a:r>
          </a:p>
        </p:txBody>
      </p:sp>
      <p:pic>
        <p:nvPicPr>
          <p:cNvPr id="5" name="Picture 4">
            <a:extLst>
              <a:ext uri="{FF2B5EF4-FFF2-40B4-BE49-F238E27FC236}">
                <a16:creationId xmlns:a16="http://schemas.microsoft.com/office/drawing/2014/main" id="{BE85343A-94FA-916E-DE3E-ECE59C8F0E85}"/>
              </a:ext>
              <a:ext uri="{C183D7F6-B498-43B3-948B-1728B52AA6E4}">
                <adec:decorative xmlns:adec="http://schemas.microsoft.com/office/drawing/2017/decorative" val="1"/>
              </a:ext>
            </a:extLst>
          </p:cNvPr>
          <p:cNvPicPr>
            <a:picLocks noChangeAspect="1"/>
          </p:cNvPicPr>
          <p:nvPr/>
        </p:nvPicPr>
        <p:blipFill rotWithShape="1">
          <a:blip r:embed="rId5"/>
          <a:srcRect b="7878"/>
          <a:stretch/>
        </p:blipFill>
        <p:spPr>
          <a:xfrm>
            <a:off x="1299755" y="1145446"/>
            <a:ext cx="6392090" cy="3354860"/>
          </a:xfrm>
          <a:prstGeom prst="rect">
            <a:avLst/>
          </a:prstGeom>
          <a:ln w="3175">
            <a:solidFill>
              <a:schemeClr val="tx1"/>
            </a:solidFill>
          </a:ln>
        </p:spPr>
      </p:pic>
      <p:sp>
        <p:nvSpPr>
          <p:cNvPr id="8" name="TextBox 7">
            <a:extLst>
              <a:ext uri="{FF2B5EF4-FFF2-40B4-BE49-F238E27FC236}">
                <a16:creationId xmlns:a16="http://schemas.microsoft.com/office/drawing/2014/main" id="{039ADFD2-31CF-D257-82A2-85051E4D74ED}"/>
              </a:ext>
              <a:ext uri="{C183D7F6-B498-43B3-948B-1728B52AA6E4}">
                <adec:decorative xmlns:adec="http://schemas.microsoft.com/office/drawing/2017/decorative" val="1"/>
              </a:ext>
            </a:extLst>
          </p:cNvPr>
          <p:cNvSpPr txBox="1"/>
          <p:nvPr/>
        </p:nvSpPr>
        <p:spPr>
          <a:xfrm>
            <a:off x="552451" y="4590357"/>
            <a:ext cx="8356024" cy="1384995"/>
          </a:xfrm>
          <a:prstGeom prst="rect">
            <a:avLst/>
          </a:prstGeom>
          <a:noFill/>
        </p:spPr>
        <p:txBody>
          <a:bodyPr wrap="square" rtlCol="0">
            <a:spAutoFit/>
          </a:bodyPr>
          <a:lstStyle/>
          <a:p>
            <a:r>
              <a:rPr lang="en-US" sz="2400" dirty="0"/>
              <a:t>Highlighted records to correct </a:t>
            </a:r>
            <a:r>
              <a:rPr lang="en-US" sz="2400" b="1" dirty="0"/>
              <a:t>in your SIS</a:t>
            </a:r>
            <a:r>
              <a:rPr lang="en-US" sz="2400" dirty="0"/>
              <a:t>:</a:t>
            </a:r>
          </a:p>
          <a:p>
            <a:pPr marL="342900" indent="-342900">
              <a:buFont typeface="Arial" panose="020B0604020202020204" pitchFamily="34" charset="0"/>
              <a:buChar char="•"/>
            </a:pPr>
            <a:r>
              <a:rPr lang="en-US" sz="2000" dirty="0"/>
              <a:t>Organization (district code) value of 0 should be updated to 8001 in your SIS </a:t>
            </a:r>
          </a:p>
          <a:p>
            <a:pPr marL="342900" indent="-342900">
              <a:buFont typeface="Arial" panose="020B0604020202020204" pitchFamily="34" charset="0"/>
              <a:buChar char="•"/>
            </a:pPr>
            <a:r>
              <a:rPr lang="en-US" sz="2000" dirty="0"/>
              <a:t>Gender value 0 should be updated to a valid code in your SIS </a:t>
            </a:r>
          </a:p>
          <a:p>
            <a:pPr marL="342900" indent="-342900">
              <a:buFont typeface="Arial" panose="020B0604020202020204" pitchFamily="34" charset="0"/>
              <a:buChar char="•"/>
            </a:pPr>
            <a:r>
              <a:rPr lang="en-US" sz="2000" dirty="0"/>
              <a:t>Then a new extract placed in the RCT</a:t>
            </a:r>
          </a:p>
        </p:txBody>
      </p:sp>
      <p:sp>
        <p:nvSpPr>
          <p:cNvPr id="9" name="TextBox 8">
            <a:extLst>
              <a:ext uri="{FF2B5EF4-FFF2-40B4-BE49-F238E27FC236}">
                <a16:creationId xmlns:a16="http://schemas.microsoft.com/office/drawing/2014/main" id="{6B471872-59F8-6B71-B023-E485F7939F6F}"/>
              </a:ext>
              <a:ext uri="{C183D7F6-B498-43B3-948B-1728B52AA6E4}">
                <adec:decorative xmlns:adec="http://schemas.microsoft.com/office/drawing/2017/decorative" val="1"/>
              </a:ext>
            </a:extLst>
          </p:cNvPr>
          <p:cNvSpPr txBox="1"/>
          <p:nvPr/>
        </p:nvSpPr>
        <p:spPr>
          <a:xfrm>
            <a:off x="1176282" y="6002719"/>
            <a:ext cx="7108362" cy="646331"/>
          </a:xfrm>
          <a:prstGeom prst="rect">
            <a:avLst/>
          </a:prstGeom>
          <a:noFill/>
        </p:spPr>
        <p:txBody>
          <a:bodyPr wrap="square">
            <a:spAutoFit/>
          </a:bodyPr>
          <a:lstStyle/>
          <a:p>
            <a:pPr algn="ctr"/>
            <a:r>
              <a:rPr lang="en-US" sz="1800" dirty="0">
                <a:hlinkClick r:id="rId6"/>
              </a:rPr>
              <a:t>https://resources.csi.state.co.us/data-submissions/october-count/</a:t>
            </a:r>
            <a:endParaRPr lang="en-US" sz="1800" dirty="0"/>
          </a:p>
          <a:p>
            <a:pPr algn="ctr"/>
            <a:r>
              <a:rPr lang="en-US" sz="1800" dirty="0"/>
              <a:t>File Layout/Student Demographic File Layout</a:t>
            </a:r>
            <a:endParaRPr lang="en-US" dirty="0"/>
          </a:p>
        </p:txBody>
      </p:sp>
      <p:sp>
        <p:nvSpPr>
          <p:cNvPr id="15" name="Slide Number Placeholder 2">
            <a:extLst>
              <a:ext uri="{FF2B5EF4-FFF2-40B4-BE49-F238E27FC236}">
                <a16:creationId xmlns:a16="http://schemas.microsoft.com/office/drawing/2014/main" id="{8C0C8657-FD3A-4517-9E6B-82EABAA6E9E2}"/>
              </a:ext>
              <a:ext uri="{C183D7F6-B498-43B3-948B-1728B52AA6E4}">
                <adec:decorative xmlns:adec="http://schemas.microsoft.com/office/drawing/2017/decorative" val="1"/>
              </a:ext>
            </a:extLst>
          </p:cNvPr>
          <p:cNvSpPr txBox="1">
            <a:spLocks/>
          </p:cNvSpPr>
          <p:nvPr/>
        </p:nvSpPr>
        <p:spPr>
          <a:xfrm>
            <a:off x="48428" y="6440100"/>
            <a:ext cx="9047143"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8</a:t>
            </a:fld>
            <a:endParaRPr lang="en" dirty="0"/>
          </a:p>
        </p:txBody>
      </p:sp>
      <p:pic>
        <p:nvPicPr>
          <p:cNvPr id="7" name="Audio 6">
            <a:hlinkClick r:id="" action="ppaction://media"/>
            <a:extLst>
              <a:ext uri="{FF2B5EF4-FFF2-40B4-BE49-F238E27FC236}">
                <a16:creationId xmlns:a16="http://schemas.microsoft.com/office/drawing/2014/main" id="{1A206BB3-DBFC-A744-F319-940AFA4F580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24942288"/>
      </p:ext>
    </p:extLst>
  </p:cSld>
  <p:clrMapOvr>
    <a:masterClrMapping/>
  </p:clrMapOvr>
  <mc:AlternateContent xmlns:mc="http://schemas.openxmlformats.org/markup-compatibility/2006" xmlns:p14="http://schemas.microsoft.com/office/powerpoint/2010/main">
    <mc:Choice Requires="p14">
      <p:transition spd="slow" p14:dur="2000" advTm="66017"/>
    </mc:Choice>
    <mc:Fallback xmlns="">
      <p:transition spd="slow" advTm="66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8544-8F13-4ED2-9F06-0E572087C47B}"/>
              </a:ext>
              <a:ext uri="{C183D7F6-B498-43B3-948B-1728B52AA6E4}">
                <adec:decorative xmlns:adec="http://schemas.microsoft.com/office/drawing/2017/decorative" val="1"/>
              </a:ext>
            </a:extLst>
          </p:cNvPr>
          <p:cNvSpPr>
            <a:spLocks noGrp="1"/>
          </p:cNvSpPr>
          <p:nvPr>
            <p:ph type="title"/>
          </p:nvPr>
        </p:nvSpPr>
        <p:spPr>
          <a:xfrm>
            <a:off x="552450" y="127001"/>
            <a:ext cx="7886700" cy="1325563"/>
          </a:xfrm>
        </p:spPr>
        <p:txBody>
          <a:bodyPr/>
          <a:lstStyle/>
          <a:p>
            <a:pPr algn="ctr"/>
            <a:r>
              <a:rPr lang="en-US" dirty="0"/>
              <a:t>SSA File Error Checks Tab</a:t>
            </a:r>
          </a:p>
        </p:txBody>
      </p:sp>
      <p:pic>
        <p:nvPicPr>
          <p:cNvPr id="1026" name="Picture 2">
            <a:extLst>
              <a:ext uri="{FF2B5EF4-FFF2-40B4-BE49-F238E27FC236}">
                <a16:creationId xmlns:a16="http://schemas.microsoft.com/office/drawing/2014/main" id="{BC50FAE9-B306-977B-B844-C0820B441A8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13" y="1098096"/>
            <a:ext cx="5129558" cy="45782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F8152E-A3B4-4F7F-9EDE-493F8BA574A1}"/>
              </a:ext>
              <a:ext uri="{C183D7F6-B498-43B3-948B-1728B52AA6E4}">
                <adec:decorative xmlns:adec="http://schemas.microsoft.com/office/drawing/2017/decorative" val="1"/>
              </a:ext>
            </a:extLst>
          </p:cNvPr>
          <p:cNvSpPr txBox="1"/>
          <p:nvPr/>
        </p:nvSpPr>
        <p:spPr>
          <a:xfrm>
            <a:off x="5834371" y="1452564"/>
            <a:ext cx="3113399"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process works the same for the SSA File Error Checks tab</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Highlighted cells indicate potential problem data</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View the table of issues on the Instructions tab</a:t>
            </a:r>
          </a:p>
          <a:p>
            <a:endParaRPr lang="en-US" sz="2400" dirty="0"/>
          </a:p>
          <a:p>
            <a:endParaRPr lang="en-US" dirty="0"/>
          </a:p>
        </p:txBody>
      </p:sp>
      <p:sp>
        <p:nvSpPr>
          <p:cNvPr id="9" name="TextBox 8">
            <a:extLst>
              <a:ext uri="{FF2B5EF4-FFF2-40B4-BE49-F238E27FC236}">
                <a16:creationId xmlns:a16="http://schemas.microsoft.com/office/drawing/2014/main" id="{F95B744B-4BD5-409E-26D9-B55C8A0B16BE}"/>
              </a:ext>
              <a:ext uri="{C183D7F6-B498-43B3-948B-1728B52AA6E4}">
                <adec:decorative xmlns:adec="http://schemas.microsoft.com/office/drawing/2017/decorative" val="1"/>
              </a:ext>
            </a:extLst>
          </p:cNvPr>
          <p:cNvSpPr txBox="1"/>
          <p:nvPr/>
        </p:nvSpPr>
        <p:spPr>
          <a:xfrm>
            <a:off x="1165396" y="5891168"/>
            <a:ext cx="7108362" cy="646331"/>
          </a:xfrm>
          <a:prstGeom prst="rect">
            <a:avLst/>
          </a:prstGeom>
          <a:noFill/>
        </p:spPr>
        <p:txBody>
          <a:bodyPr wrap="square">
            <a:spAutoFit/>
          </a:bodyPr>
          <a:lstStyle/>
          <a:p>
            <a:pPr algn="ctr"/>
            <a:r>
              <a:rPr lang="en-US" sz="1800" dirty="0">
                <a:hlinkClick r:id="rId6"/>
              </a:rPr>
              <a:t>https://resources.csi.state.co.us/data-submissions/october-count/</a:t>
            </a:r>
            <a:endParaRPr lang="en-US" dirty="0"/>
          </a:p>
          <a:p>
            <a:pPr algn="ctr"/>
            <a:r>
              <a:rPr lang="en-US" sz="1800" dirty="0"/>
              <a:t>File Layout/Student School Association File Layout</a:t>
            </a:r>
            <a:endParaRPr lang="en-US" dirty="0"/>
          </a:p>
        </p:txBody>
      </p:sp>
      <p:pic>
        <p:nvPicPr>
          <p:cNvPr id="5" name="Audio 4">
            <a:hlinkClick r:id="" action="ppaction://media"/>
            <a:extLst>
              <a:ext uri="{FF2B5EF4-FFF2-40B4-BE49-F238E27FC236}">
                <a16:creationId xmlns:a16="http://schemas.microsoft.com/office/drawing/2014/main" id="{5BB036DB-A764-FF49-1145-AB1ACEE30F7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
        <p:nvSpPr>
          <p:cNvPr id="6" name="Slide Number Placeholder 2">
            <a:extLst>
              <a:ext uri="{FF2B5EF4-FFF2-40B4-BE49-F238E27FC236}">
                <a16:creationId xmlns:a16="http://schemas.microsoft.com/office/drawing/2014/main" id="{7A0ADB41-3A8A-44FA-8A35-83A576F7227D}"/>
              </a:ext>
              <a:ext uri="{C183D7F6-B498-43B3-948B-1728B52AA6E4}">
                <adec:decorative xmlns:adec="http://schemas.microsoft.com/office/drawing/2017/decorative" val="1"/>
              </a:ext>
            </a:extLst>
          </p:cNvPr>
          <p:cNvSpPr txBox="1">
            <a:spLocks/>
          </p:cNvSpPr>
          <p:nvPr/>
        </p:nvSpPr>
        <p:spPr>
          <a:xfrm>
            <a:off x="-125" y="6440375"/>
            <a:ext cx="8991726"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9</a:t>
            </a:fld>
            <a:endParaRPr lang="en" dirty="0"/>
          </a:p>
        </p:txBody>
      </p:sp>
    </p:spTree>
    <p:extLst>
      <p:ext uri="{BB962C8B-B14F-4D97-AF65-F5344CB8AC3E}">
        <p14:creationId xmlns:p14="http://schemas.microsoft.com/office/powerpoint/2010/main" val="4264390974"/>
      </p:ext>
    </p:extLst>
  </p:cSld>
  <p:clrMapOvr>
    <a:masterClrMapping/>
  </p:clrMapOvr>
  <mc:AlternateContent xmlns:mc="http://schemas.openxmlformats.org/markup-compatibility/2006" xmlns:p14="http://schemas.microsoft.com/office/powerpoint/2010/main">
    <mc:Choice Requires="p14">
      <p:transition spd="slow" p14:dur="2000" advTm="36660"/>
    </mc:Choice>
    <mc:Fallback xmlns="">
      <p:transition spd="slow" advTm="36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46A965F-FA82-45EA-B6D0-E8C860929DC9}" vid="{26212A1B-D962-4FEE-BB6B-0F45839414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New</Template>
  <TotalTime>2953</TotalTime>
  <Words>2161</Words>
  <Application>Microsoft Office PowerPoint</Application>
  <PresentationFormat>On-screen Show (4:3)</PresentationFormat>
  <Paragraphs>147</Paragraphs>
  <Slides>14</Slides>
  <Notes>14</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October Count  Record Checker Tool</vt:lpstr>
      <vt:lpstr>What is the Record Checker Tool?</vt:lpstr>
      <vt:lpstr>RCT Download</vt:lpstr>
      <vt:lpstr>Instructions Tab</vt:lpstr>
      <vt:lpstr>Instructions Tab Cont.</vt:lpstr>
      <vt:lpstr>SD &amp; SSA Raw Data Tabs</vt:lpstr>
      <vt:lpstr>SD File Error Checks Tab</vt:lpstr>
      <vt:lpstr>SD File Error Checks Tab Cont.</vt:lpstr>
      <vt:lpstr>SSA File Error Checks Tab</vt:lpstr>
      <vt:lpstr>Data Overview Tab </vt:lpstr>
      <vt:lpstr>Data Overview Tab Cont.</vt:lpstr>
      <vt:lpstr>Data Overview Tab Enrollments</vt:lpstr>
      <vt:lpstr>Final Steps</vt:lpstr>
      <vt:lpstr>Thank you</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Tribbett, Jessica</dc:creator>
  <cp:lastModifiedBy>Trammell, Cherish</cp:lastModifiedBy>
  <cp:revision>129</cp:revision>
  <dcterms:created xsi:type="dcterms:W3CDTF">2021-01-29T22:47:55Z</dcterms:created>
  <dcterms:modified xsi:type="dcterms:W3CDTF">2025-08-13T20:08:43Z</dcterms:modified>
</cp:coreProperties>
</file>