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1"/>
    <p:sldMasterId id="2147483674" r:id="rId2"/>
  </p:sldMasterIdLst>
  <p:notesMasterIdLst>
    <p:notesMasterId r:id="rId23"/>
  </p:notesMasterIdLst>
  <p:handoutMasterIdLst>
    <p:handoutMasterId r:id="rId24"/>
  </p:handoutMasterIdLst>
  <p:sldIdLst>
    <p:sldId id="257" r:id="rId3"/>
    <p:sldId id="473" r:id="rId4"/>
    <p:sldId id="474" r:id="rId5"/>
    <p:sldId id="433" r:id="rId6"/>
    <p:sldId id="471" r:id="rId7"/>
    <p:sldId id="460" r:id="rId8"/>
    <p:sldId id="475" r:id="rId9"/>
    <p:sldId id="477" r:id="rId10"/>
    <p:sldId id="478" r:id="rId11"/>
    <p:sldId id="265" r:id="rId12"/>
    <p:sldId id="415" r:id="rId13"/>
    <p:sldId id="479" r:id="rId14"/>
    <p:sldId id="472" r:id="rId15"/>
    <p:sldId id="480" r:id="rId16"/>
    <p:sldId id="466" r:id="rId17"/>
    <p:sldId id="481" r:id="rId18"/>
    <p:sldId id="468" r:id="rId19"/>
    <p:sldId id="482" r:id="rId20"/>
    <p:sldId id="464" r:id="rId21"/>
    <p:sldId id="448" r:id="rId2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E658816-78CE-C17D-E9B8-D0B008AF308F}" name="Tribbett, Jessica" initials="TJ" userId="S::Tribbett_J@cde.state.co.us::c64e4176-a843-4db9-a852-c8ed41991137" providerId="AD"/>
  <p188:author id="{A9311169-BE50-A6C0-E8B6-68B8DC36EE6B}" name="Dinnen, Janet" initials="DJ" userId="S::Dinnen_J@cde.state.co.us::682ebc80-7236-4772-9819-9edf9790eda1" providerId="AD"/>
  <p188:author id="{390D4570-BC3A-4780-5408-AB1E07BF42FB}" name="Eddy, Julie" initials="EJ" userId="S::Eddy_J@cde.state.co.us::f7e6f0ed-c363-4871-bb4c-583465473326" providerId="AD"/>
  <p188:author id="{B63357AA-BC66-849B-3A6C-CDCD429DE11F}" name="Trammell, Cherish" initials="TC" userId="S::Trammell_c@cde.state.co.us::330cb145-6412-4a04-a27c-e71638fadb07"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848" autoAdjust="0"/>
    <p:restoredTop sz="78785" autoAdjust="0"/>
  </p:normalViewPr>
  <p:slideViewPr>
    <p:cSldViewPr snapToGrid="0">
      <p:cViewPr varScale="1">
        <p:scale>
          <a:sx n="62" d="100"/>
          <a:sy n="62" d="100"/>
        </p:scale>
        <p:origin x="1848" y="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handoutMaster" Target="handoutMasters/handout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2E3563A-ECF9-29F2-C9D5-C4C097A9AE2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02FCCF8-E83F-11D9-27B9-D3CB11D61EA2}"/>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71B485F-C469-44C9-B96A-413AF085C039}" type="datetimeFigureOut">
              <a:rPr lang="en-US" smtClean="0"/>
              <a:t>8/13/2025</a:t>
            </a:fld>
            <a:endParaRPr lang="en-US"/>
          </a:p>
        </p:txBody>
      </p:sp>
      <p:sp>
        <p:nvSpPr>
          <p:cNvPr id="4" name="Footer Placeholder 3">
            <a:extLst>
              <a:ext uri="{FF2B5EF4-FFF2-40B4-BE49-F238E27FC236}">
                <a16:creationId xmlns:a16="http://schemas.microsoft.com/office/drawing/2014/main" id="{3A321FC6-1209-27CE-5EC4-97CFA97BCE3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5929785B-1E80-C108-EBF5-B2D84CE120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C0609D2-AA54-488A-B9A9-663BB69349D0}" type="slidenum">
              <a:rPr lang="en-US" smtClean="0"/>
              <a:t>‹#›</a:t>
            </a:fld>
            <a:endParaRPr lang="en-US"/>
          </a:p>
        </p:txBody>
      </p:sp>
    </p:spTree>
    <p:extLst>
      <p:ext uri="{BB962C8B-B14F-4D97-AF65-F5344CB8AC3E}">
        <p14:creationId xmlns:p14="http://schemas.microsoft.com/office/powerpoint/2010/main" val="1518685224"/>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594623-9651-4666-A5AF-026177AB09A6}" type="datetimeFigureOut">
              <a:rPr lang="en-US" smtClean="0"/>
              <a:t>8/13/2025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9488EFE-2721-41CA-A398-AA64B777FF1C}" type="slidenum">
              <a:rPr lang="en-US" smtClean="0"/>
              <a:t>‹#›</a:t>
            </a:fld>
            <a:endParaRPr lang="en-US"/>
          </a:p>
        </p:txBody>
      </p:sp>
    </p:spTree>
    <p:extLst>
      <p:ext uri="{BB962C8B-B14F-4D97-AF65-F5344CB8AC3E}">
        <p14:creationId xmlns:p14="http://schemas.microsoft.com/office/powerpoint/2010/main" val="2711320519"/>
      </p:ext>
    </p:extLst>
  </p:cSld>
  <p:clrMap bg1="lt1" tx1="dk1" bg2="lt2" tx2="dk2" accent1="accent1" accent2="accent2" accent3="accent3" accent4="accent4" accent5="accent5" accent6="accent6" hlink="hlink" folHlink="folHlink"/>
  <p:hf sldNum="0"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cdec.colorado.gov/universal-preschool-colorado-0"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dirty="0"/>
              <a:t>Welcome to the October Count New This Year Training module recorded by the CSI data submission team.</a:t>
            </a:r>
          </a:p>
          <a:p>
            <a:endParaRPr lang="en-US" dirty="0"/>
          </a:p>
          <a:p>
            <a:r>
              <a:rPr lang="en-US" dirty="0"/>
              <a:t>This training is designed for </a:t>
            </a:r>
            <a:r>
              <a:rPr lang="en-US" b="1" dirty="0"/>
              <a:t>experienced data submission contacts</a:t>
            </a:r>
            <a:r>
              <a:rPr lang="en-US" dirty="0"/>
              <a:t> and provides an </a:t>
            </a:r>
            <a:r>
              <a:rPr lang="en-US" b="1" dirty="0"/>
              <a:t>overview of updates and changes</a:t>
            </a:r>
            <a:r>
              <a:rPr lang="en-US" dirty="0"/>
              <a:t> to the October Count process.</a:t>
            </a:r>
          </a:p>
          <a:p>
            <a:endParaRPr lang="en-US" dirty="0"/>
          </a:p>
          <a:p>
            <a:r>
              <a:rPr lang="en-US" dirty="0"/>
              <a:t>New or less experienced school data submissions contacts should start with the </a:t>
            </a:r>
            <a:r>
              <a:rPr lang="en-US" b="1" dirty="0"/>
              <a:t>October Count General Overview</a:t>
            </a:r>
            <a:r>
              <a:rPr lang="en-US" dirty="0"/>
              <a:t> training module,</a:t>
            </a:r>
            <a:br>
              <a:rPr lang="en-US" dirty="0"/>
            </a:br>
            <a:r>
              <a:rPr lang="en-US" dirty="0"/>
              <a:t>which covers the collection process in more depth.</a:t>
            </a:r>
          </a:p>
          <a:p>
            <a:endParaRPr lang="en-US" dirty="0"/>
          </a:p>
          <a:p>
            <a:r>
              <a:rPr lang="en-US" dirty="0"/>
              <a:t>For details about the </a:t>
            </a:r>
            <a:r>
              <a:rPr lang="en-US" b="1" dirty="0"/>
              <a:t>October Count Audit process</a:t>
            </a:r>
            <a:r>
              <a:rPr lang="en-US" dirty="0"/>
              <a:t>,</a:t>
            </a:r>
            <a:br>
              <a:rPr lang="en-US" dirty="0"/>
            </a:br>
            <a:r>
              <a:rPr lang="en-US" dirty="0"/>
              <a:t>please see the separate </a:t>
            </a:r>
            <a:r>
              <a:rPr lang="en-US" b="1" dirty="0"/>
              <a:t>October Count Audit General Overview</a:t>
            </a:r>
            <a:r>
              <a:rPr lang="en-US" dirty="0"/>
              <a:t> training,</a:t>
            </a:r>
            <a:br>
              <a:rPr lang="en-US" dirty="0"/>
            </a:br>
            <a:r>
              <a:rPr lang="en-US" dirty="0"/>
              <a:t>available in the </a:t>
            </a:r>
            <a:r>
              <a:rPr lang="en-US" b="1" dirty="0"/>
              <a:t>Data Submissions Resource Library</a:t>
            </a:r>
            <a:r>
              <a:rPr lang="en-US" dirty="0"/>
              <a:t>.</a:t>
            </a:r>
          </a:p>
          <a:p>
            <a:endParaRPr lang="en-US" baseline="0" dirty="0"/>
          </a:p>
          <a:p>
            <a:endParaRPr lang="en-US" baseline="0" dirty="0"/>
          </a:p>
        </p:txBody>
      </p:sp>
    </p:spTree>
    <p:extLst>
      <p:ext uri="{BB962C8B-B14F-4D97-AF65-F5344CB8AC3E}">
        <p14:creationId xmlns:p14="http://schemas.microsoft.com/office/powerpoint/2010/main" val="19239204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10</a:t>
            </a:fld>
            <a:endParaRPr lang="en-US"/>
          </a:p>
        </p:txBody>
      </p:sp>
    </p:spTree>
    <p:extLst>
      <p:ext uri="{BB962C8B-B14F-4D97-AF65-F5344CB8AC3E}">
        <p14:creationId xmlns:p14="http://schemas.microsoft.com/office/powerpoint/2010/main" val="25742635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baseline="0" dirty="0"/>
              <a:t>One of the highest (and earliest) priorities is to ensure that all students have a SASID. We recognize the beginning of the year is busy, but staying on top of SASID requests and updates is essential for a smooth October Count data collection. If you submit an October Count file with missing SASIDs, the expectation is that the SASID will have been requested and entered into your SIS for your next submission. </a:t>
            </a:r>
          </a:p>
          <a:p>
            <a:pPr eaLnBrk="1" hangingPunct="1">
              <a:spcBef>
                <a:spcPct val="0"/>
              </a:spcBef>
            </a:pPr>
            <a:endParaRPr lang="en-US" baseline="0" dirty="0"/>
          </a:p>
          <a:p>
            <a:pPr eaLnBrk="1" hangingPunct="1">
              <a:spcBef>
                <a:spcPct val="0"/>
              </a:spcBef>
            </a:pPr>
            <a:r>
              <a:rPr lang="en-US" baseline="0" dirty="0"/>
              <a:t>If you need a review on how to request SASIDs or SASID updates, please review the SASID resources and trainings on the SASID webpage. </a:t>
            </a:r>
          </a:p>
        </p:txBody>
      </p:sp>
      <p:sp>
        <p:nvSpPr>
          <p:cNvPr id="2" name="Slide Number Placeholder 1"/>
          <p:cNvSpPr>
            <a:spLocks noGrp="1"/>
          </p:cNvSpPr>
          <p:nvPr>
            <p:ph type="sldNum" sz="quarter" idx="10"/>
          </p:nvPr>
        </p:nvSpPr>
        <p:spPr/>
        <p:txBody>
          <a:bodyPr/>
          <a:lstStyle/>
          <a:p>
            <a:fld id="{E78F1E83-3B0C-495F-94FD-96131F1D8C8D}" type="slidenum">
              <a:rPr lang="en-US" smtClean="0"/>
              <a:t>11</a:t>
            </a:fld>
            <a:endParaRPr lang="en-US"/>
          </a:p>
        </p:txBody>
      </p:sp>
    </p:spTree>
    <p:extLst>
      <p:ext uri="{BB962C8B-B14F-4D97-AF65-F5344CB8AC3E}">
        <p14:creationId xmlns:p14="http://schemas.microsoft.com/office/powerpoint/2010/main" val="115837716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a:t>Free and Reduced Lunch updates are required throughout the year, and for October Count, these updates may impact your school’s funding. </a:t>
            </a:r>
          </a:p>
          <a:p>
            <a:pPr eaLnBrk="1" hangingPunct="1">
              <a:spcBef>
                <a:spcPct val="0"/>
              </a:spcBef>
            </a:pPr>
            <a:endParaRPr lang="en-US" dirty="0"/>
          </a:p>
          <a:p>
            <a:pPr eaLnBrk="1" hangingPunct="1">
              <a:spcBef>
                <a:spcPct val="0"/>
              </a:spcBef>
            </a:pPr>
            <a:r>
              <a:rPr lang="en-US" dirty="0"/>
              <a:t>You’ll receive monthly FRL reports from CSI, so be sure to make any needed updates in your school’s SIS right away each month. </a:t>
            </a:r>
          </a:p>
          <a:p>
            <a:pPr eaLnBrk="1" hangingPunct="1">
              <a:spcBef>
                <a:spcPct val="0"/>
              </a:spcBef>
            </a:pPr>
            <a:endParaRPr lang="en-US" dirty="0"/>
          </a:p>
          <a:p>
            <a:pPr eaLnBrk="1" hangingPunct="1">
              <a:spcBef>
                <a:spcPct val="0"/>
              </a:spcBef>
            </a:pPr>
            <a:r>
              <a:rPr lang="en-US" dirty="0"/>
              <a:t>Please keep in mind that if updates are made to FRL data during the OC collection, a new OC (SD files) submission to CSI is needed to capture the latest FRL data to submit to CDE.</a:t>
            </a:r>
            <a:endParaRPr lang="en-US" baseline="0" dirty="0"/>
          </a:p>
        </p:txBody>
      </p:sp>
      <p:sp>
        <p:nvSpPr>
          <p:cNvPr id="2" name="Slide Number Placeholder 1"/>
          <p:cNvSpPr>
            <a:spLocks noGrp="1"/>
          </p:cNvSpPr>
          <p:nvPr>
            <p:ph type="sldNum" sz="quarter" idx="10"/>
          </p:nvPr>
        </p:nvSpPr>
        <p:spPr/>
        <p:txBody>
          <a:bodyPr/>
          <a:lstStyle/>
          <a:p>
            <a:fld id="{E78F1E83-3B0C-495F-94FD-96131F1D8C8D}" type="slidenum">
              <a:rPr lang="en-US" smtClean="0"/>
              <a:t>12</a:t>
            </a:fld>
            <a:endParaRPr lang="en-US"/>
          </a:p>
        </p:txBody>
      </p:sp>
    </p:spTree>
    <p:extLst>
      <p:ext uri="{BB962C8B-B14F-4D97-AF65-F5344CB8AC3E}">
        <p14:creationId xmlns:p14="http://schemas.microsoft.com/office/powerpoint/2010/main" val="29449882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At-Risk measure collection, will entail SIS data entries that schools are already doing.</a:t>
            </a:r>
          </a:p>
          <a:p>
            <a:pPr marL="0" marR="0" lvl="0" indent="0">
              <a:spcBef>
                <a:spcPts val="0"/>
              </a:spcBef>
              <a:spcAft>
                <a:spcPts val="0"/>
              </a:spcAft>
              <a:buFont typeface="Symbol" panose="05050102010706020507" pitchFamily="18" charset="2"/>
              <a:buNone/>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latin typeface="Aptos" panose="020B0004020202020204" pitchFamily="34" charset="0"/>
                <a:ea typeface="Aptos" panose="020B0004020202020204" pitchFamily="34" charset="0"/>
                <a:cs typeface="Aptos" panose="020B0004020202020204" pitchFamily="34" charset="0"/>
              </a:rPr>
              <a:t>The requirements for schools in preparation for the At-Risk file are:</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All students must have an assigned SASID entered into your SIS,</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Aptos" panose="020B0004020202020204" pitchFamily="34" charset="0"/>
                <a:cs typeface="Aptos" panose="020B0004020202020204" pitchFamily="34" charset="0"/>
              </a:rPr>
              <a:t>In addition, </a:t>
            </a:r>
            <a:r>
              <a:rPr lang="en-US" sz="1800" dirty="0">
                <a:effectLst/>
                <a:latin typeface="Aptos" panose="020B0004020202020204" pitchFamily="34" charset="0"/>
                <a:ea typeface="Times New Roman" panose="02020603050405020304" pitchFamily="18" charset="0"/>
                <a:cs typeface="Aptos" panose="020B0004020202020204" pitchFamily="34" charset="0"/>
              </a:rPr>
              <a:t>most students must have a current, physical address listed in the SIS. PO Box numbers and mailing addresses are NOT allowed. </a:t>
            </a:r>
          </a:p>
          <a:p>
            <a:pPr marL="342900" marR="0" lvl="0" indent="-342900">
              <a:spcBef>
                <a:spcPts val="0"/>
              </a:spcBef>
              <a:spcAft>
                <a:spcPts val="0"/>
              </a:spcAft>
              <a:buFont typeface="Symbol" panose="05050102010706020507" pitchFamily="18" charset="2"/>
              <a:buChar char=""/>
            </a:pPr>
            <a:r>
              <a:rPr lang="en-US" sz="1800" dirty="0">
                <a:effectLst/>
                <a:latin typeface="Aptos" panose="020B0004020202020204" pitchFamily="34" charset="0"/>
                <a:ea typeface="Times New Roman" panose="02020603050405020304" pitchFamily="18" charset="0"/>
                <a:cs typeface="Aptos" panose="020B0004020202020204" pitchFamily="34" charset="0"/>
              </a:rPr>
              <a:t>Next, McKinney Vento students must be identified and entered in your SIS,</a:t>
            </a: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r>
              <a:rPr lang="en-US" sz="1800" dirty="0">
                <a:effectLst/>
                <a:latin typeface="Aptos" panose="020B0004020202020204" pitchFamily="34" charset="0"/>
                <a:ea typeface="Times New Roman" panose="02020603050405020304" pitchFamily="18" charset="0"/>
                <a:cs typeface="Aptos" panose="020B0004020202020204" pitchFamily="34" charset="0"/>
              </a:rPr>
              <a:t>Lastly, Schools will identify students participating in the Confidentiality Program, </a:t>
            </a:r>
            <a:r>
              <a:rPr lang="en-US" sz="1050" dirty="0">
                <a:effectLst/>
                <a:latin typeface="Aptos" panose="020B0004020202020204" pitchFamily="34" charset="0"/>
                <a:ea typeface="Aptos" panose="020B0004020202020204" pitchFamily="34" charset="0"/>
                <a:cs typeface="Aptos" panose="020B0004020202020204" pitchFamily="34" charset="0"/>
              </a:rPr>
              <a:t>migrant program, and students </a:t>
            </a:r>
            <a:r>
              <a:rPr lang="en-US" sz="1800" dirty="0">
                <a:solidFill>
                  <a:schemeClr val="tx1"/>
                </a:solidFill>
                <a:effectLst/>
                <a:ea typeface="Times New Roman" panose="02020603050405020304" pitchFamily="18" charset="0"/>
              </a:rPr>
              <a:t>attending a detention center in your SIS. </a:t>
            </a:r>
            <a:endParaRPr lang="en-US" sz="1800" dirty="0">
              <a:effectLst/>
              <a:latin typeface="Aptos" panose="020B0004020202020204" pitchFamily="34" charset="0"/>
              <a:ea typeface="Times New Roman" panose="02020603050405020304" pitchFamily="18" charset="0"/>
              <a:cs typeface="Aptos" panose="020B0004020202020204" pitchFamily="34" charset="0"/>
            </a:endParaRPr>
          </a:p>
          <a:p>
            <a:pPr marL="342900" marR="0" lvl="0" indent="-342900" algn="l" defTabSz="914400" rtl="0" eaLnBrk="1" fontAlgn="auto" latinLnBrk="0" hangingPunct="1">
              <a:lnSpc>
                <a:spcPct val="100000"/>
              </a:lnSpc>
              <a:spcBef>
                <a:spcPts val="0"/>
              </a:spcBef>
              <a:spcAft>
                <a:spcPts val="0"/>
              </a:spcAft>
              <a:buClrTx/>
              <a:buSzTx/>
              <a:buFont typeface="Symbol" panose="05050102010706020507" pitchFamily="18" charset="2"/>
              <a:buChar char=""/>
              <a:tabLst/>
              <a:defRPr/>
            </a:pPr>
            <a:endParaRPr lang="en-US" sz="1800" dirty="0">
              <a:effectLs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r>
              <a:rPr lang="en-US" sz="1800" dirty="0">
                <a:effectLst/>
                <a:highlight>
                  <a:srgbClr val="FFFF00"/>
                </a:highlight>
                <a:latin typeface="Aptos" panose="020B0004020202020204" pitchFamily="34" charset="0"/>
                <a:ea typeface="Aptos" panose="020B0004020202020204" pitchFamily="34" charset="0"/>
                <a:cs typeface="Aptos" panose="020B0004020202020204" pitchFamily="34" charset="0"/>
              </a:rPr>
              <a:t>More information and instructions specific to the At-Risk collection will be emailed to data contacts.</a:t>
            </a:r>
          </a:p>
          <a:p>
            <a:pPr marL="0" marR="0" lvl="0" indent="0" algn="l" defTabSz="914400" rtl="0" eaLnBrk="1" fontAlgn="auto" latinLnBrk="0" hangingPunct="1">
              <a:lnSpc>
                <a:spcPct val="100000"/>
              </a:lnSpc>
              <a:spcBef>
                <a:spcPts val="0"/>
              </a:spcBef>
              <a:spcAft>
                <a:spcPts val="0"/>
              </a:spcAft>
              <a:buClrTx/>
              <a:buSzTx/>
              <a:buFont typeface="Symbol" panose="05050102010706020507" pitchFamily="18" charset="2"/>
              <a:buNone/>
              <a:tabLst/>
              <a:defRPr/>
            </a:pPr>
            <a:r>
              <a:rPr lang="en-US" sz="1800" dirty="0">
                <a:effectLst/>
                <a:highlight>
                  <a:srgbClr val="FFFF00"/>
                </a:highlight>
                <a:latin typeface="Aptos" panose="020B0004020202020204" pitchFamily="34" charset="0"/>
                <a:ea typeface="Aptos" panose="020B0004020202020204" pitchFamily="34" charset="0"/>
                <a:cs typeface="Aptos" panose="020B0004020202020204" pitchFamily="34" charset="0"/>
              </a:rPr>
              <a:t>Please see the At-Risk training </a:t>
            </a:r>
            <a:r>
              <a:rPr lang="en-US" sz="1200" dirty="0">
                <a:effectLst/>
                <a:highlight>
                  <a:srgbClr val="FFFF00"/>
                </a:highlight>
                <a:latin typeface="Aptos" panose="020B0004020202020204" pitchFamily="34" charset="0"/>
                <a:ea typeface="Times New Roman" panose="02020603050405020304" pitchFamily="18" charset="0"/>
                <a:cs typeface="Aptos" panose="020B0004020202020204" pitchFamily="34" charset="0"/>
              </a:rPr>
              <a:t>located on the OC Resource webpage for more information. </a:t>
            </a:r>
            <a:endParaRPr lang="en-US" sz="12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a:p>
            <a:pPr marL="0" marR="0" lvl="0" indent="0">
              <a:spcBef>
                <a:spcPts val="0"/>
              </a:spcBef>
              <a:spcAft>
                <a:spcPts val="0"/>
              </a:spcAft>
              <a:buFont typeface="Symbol" panose="05050102010706020507" pitchFamily="18" charset="2"/>
              <a:buNone/>
            </a:pPr>
            <a:endParaRPr lang="en-US" sz="1200" dirty="0">
              <a:effectLst/>
              <a:highlight>
                <a:srgbClr val="FFFF00"/>
              </a:highlight>
              <a:latin typeface="Aptos" panose="020B0004020202020204" pitchFamily="34" charset="0"/>
              <a:ea typeface="Aptos" panose="020B0004020202020204" pitchFamily="34" charset="0"/>
              <a:cs typeface="Aptos" panose="020B0004020202020204" pitchFamily="34" charset="0"/>
            </a:endParaRPr>
          </a:p>
        </p:txBody>
      </p:sp>
      <p:sp>
        <p:nvSpPr>
          <p:cNvPr id="4" name="Slide Number Placeholder 3"/>
          <p:cNvSpPr>
            <a:spLocks noGrp="1"/>
          </p:cNvSpPr>
          <p:nvPr>
            <p:ph type="sldNum" sz="quarter" idx="5"/>
          </p:nvPr>
        </p:nvSpPr>
        <p:spPr/>
        <p:txBody>
          <a:bodyPr/>
          <a:lstStyle/>
          <a:p>
            <a:fld id="{E78F1E83-3B0C-495F-94FD-96131F1D8C8D}" type="slidenum">
              <a:rPr lang="en-US" smtClean="0"/>
              <a:t>13</a:t>
            </a:fld>
            <a:endParaRPr lang="en-US"/>
          </a:p>
        </p:txBody>
      </p:sp>
    </p:spTree>
    <p:extLst>
      <p:ext uri="{BB962C8B-B14F-4D97-AF65-F5344CB8AC3E}">
        <p14:creationId xmlns:p14="http://schemas.microsoft.com/office/powerpoint/2010/main" val="21314222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r>
              <a:rPr lang="en-US" sz="1800" u="sng" dirty="0">
                <a:solidFill>
                  <a:srgbClr val="0563C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Universal </a:t>
            </a:r>
            <a:r>
              <a:rPr lang="en-US" sz="1800" u="sng" dirty="0">
                <a:solidFill>
                  <a:schemeClr val="tx1"/>
                </a:solidFill>
                <a:effectLst/>
                <a:latin typeface="Calibri" panose="020F0502020204030204" pitchFamily="34" charset="0"/>
                <a:ea typeface="Calibri" panose="020F0502020204030204" pitchFamily="34" charset="0"/>
                <a:hlinkClick r:id="rId3">
                  <a:extLst>
                    <a:ext uri="{A12FA001-AC4F-418D-AE19-62706E023703}">
                      <ahyp:hlinkClr xmlns:ahyp="http://schemas.microsoft.com/office/drawing/2018/hyperlinkcolor" val="tx"/>
                    </a:ext>
                  </a:extLst>
                </a:hlinkClick>
              </a:rPr>
              <a:t>Preschool</a:t>
            </a:r>
            <a:r>
              <a:rPr lang="en-US" sz="1800" u="sng" dirty="0">
                <a:effectLst/>
                <a:latin typeface="Calibri" panose="020F0502020204030204" pitchFamily="34" charset="0"/>
                <a:ea typeface="Calibri" panose="020F0502020204030204" pitchFamily="34" charset="0"/>
              </a:rPr>
              <a:t> </a:t>
            </a:r>
            <a:r>
              <a:rPr lang="en-US" sz="1800" dirty="0">
                <a:effectLst/>
                <a:latin typeface="Calibri" panose="020F0502020204030204" pitchFamily="34" charset="0"/>
                <a:ea typeface="Calibri" panose="020F0502020204030204" pitchFamily="34" charset="0"/>
              </a:rPr>
              <a:t>UPK impacts some of our student collections within Student October, Special Education December Count, and Student Discipline.</a:t>
            </a:r>
          </a:p>
          <a:p>
            <a:pPr marL="0" marR="0"/>
            <a:endParaRPr lang="en-US" sz="1800" b="1" dirty="0">
              <a:effectLst/>
              <a:latin typeface="Calibri" panose="020F0502020204030204" pitchFamily="34" charset="0"/>
              <a:ea typeface="Calibri" panose="020F0502020204030204" pitchFamily="34" charset="0"/>
            </a:endParaRPr>
          </a:p>
          <a:p>
            <a:pPr marL="0" marR="0"/>
            <a:r>
              <a:rPr lang="en-US" sz="1800" b="1" dirty="0">
                <a:effectLst/>
                <a:latin typeface="Calibri" panose="020F0502020204030204" pitchFamily="34" charset="0"/>
                <a:ea typeface="Calibri" panose="020F0502020204030204" pitchFamily="34" charset="0"/>
              </a:rPr>
              <a:t>For October count, </a:t>
            </a:r>
            <a:r>
              <a:rPr lang="en-US" sz="1800" dirty="0">
                <a:effectLst/>
                <a:latin typeface="Calibri" panose="020F0502020204030204" pitchFamily="34" charset="0"/>
                <a:ea typeface="Times New Roman" panose="02020603050405020304" pitchFamily="18" charset="0"/>
              </a:rPr>
              <a:t>all PK students receiving educational services will be included on this collection. </a:t>
            </a:r>
            <a:r>
              <a:rPr lang="en-US" sz="1800" dirty="0">
                <a:effectLst/>
                <a:latin typeface="Calibri" panose="020F0502020204030204" pitchFamily="34" charset="0"/>
                <a:ea typeface="Calibri" panose="020F0502020204030204" pitchFamily="34" charset="0"/>
              </a:rPr>
              <a:t>Student October Count, in particular, will have the most impact when reporting PK students as schools </a:t>
            </a:r>
            <a:r>
              <a:rPr lang="en-US" sz="1800" i="1" dirty="0">
                <a:effectLst/>
                <a:latin typeface="Calibri" panose="020F0502020204030204" pitchFamily="34" charset="0"/>
                <a:ea typeface="Calibri" panose="020F0502020204030204" pitchFamily="34" charset="0"/>
              </a:rPr>
              <a:t>will report </a:t>
            </a:r>
            <a:r>
              <a:rPr lang="en-US" sz="1800" dirty="0">
                <a:effectLst/>
                <a:latin typeface="Calibri" panose="020F0502020204030204" pitchFamily="34" charset="0"/>
                <a:ea typeface="Calibri" panose="020F0502020204030204" pitchFamily="34" charset="0"/>
              </a:rPr>
              <a:t>all PK students receiving services regardless of UPK funding status. All PK students will need a Public School Finance Funding Status code of ‘86’, ’87’, or ‘96’ (not eligible) due to enrollment purposes. </a:t>
            </a:r>
          </a:p>
        </p:txBody>
      </p:sp>
      <p:sp>
        <p:nvSpPr>
          <p:cNvPr id="4" name="Slide Number Placeholder 3"/>
          <p:cNvSpPr>
            <a:spLocks noGrp="1"/>
          </p:cNvSpPr>
          <p:nvPr>
            <p:ph type="sldNum" sz="quarter" idx="5"/>
          </p:nvPr>
        </p:nvSpPr>
        <p:spPr/>
        <p:txBody>
          <a:bodyPr/>
          <a:lstStyle/>
          <a:p>
            <a:fld id="{C144E3A8-7B1E-4EF9-91D2-89D140A85CF3}" type="slidenum">
              <a:rPr lang="en-US" smtClean="0"/>
              <a:t>14</a:t>
            </a:fld>
            <a:endParaRPr lang="en-US"/>
          </a:p>
        </p:txBody>
      </p:sp>
    </p:spTree>
    <p:extLst>
      <p:ext uri="{BB962C8B-B14F-4D97-AF65-F5344CB8AC3E}">
        <p14:creationId xmlns:p14="http://schemas.microsoft.com/office/powerpoint/2010/main" val="176586218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15</a:t>
            </a:fld>
            <a:endParaRPr lang="en-US"/>
          </a:p>
        </p:txBody>
      </p:sp>
    </p:spTree>
    <p:extLst>
      <p:ext uri="{BB962C8B-B14F-4D97-AF65-F5344CB8AC3E}">
        <p14:creationId xmlns:p14="http://schemas.microsoft.com/office/powerpoint/2010/main" val="114323677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Record Checker Tool (or RCT) is an Excel file available for several different state collections, including ones for the EOY, October Count, Human Resources, and SPED collections.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intent of the tool is to help schools identify possible errors and inaccurate or missing data and correct those issues before submitting initial collection files to CSI.</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t>Schools should plan to use this tool at least 1-2 weeks prior to the initial submission deadline for a collection. This gives adequate time to run the RCT, correct flagged data in your SIS, and continue the process (potentially multiple times) until the flags are cleared.</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Another method by which the Record Checker Tool can help identify potential problem data is with the “Data Overview” tab located in the record Checker Tool. </a:t>
            </a:r>
            <a:r>
              <a:rPr lang="en-US" b="0" dirty="0"/>
              <a:t>Sections include combined counts for enrollments, funding codes, attendance, SPED, EL, GT, FRL, and many other attribute types.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Be sure to partner with content experts at your school for their review and verification of this data. This partnership will ensure accurate data which directly affects your school’s funding.</a:t>
            </a:r>
            <a:endParaRPr lang="en-US" dirty="0"/>
          </a:p>
          <a:p>
            <a:endParaRPr lang="en-US" dirty="0"/>
          </a:p>
        </p:txBody>
      </p:sp>
      <p:sp>
        <p:nvSpPr>
          <p:cNvPr id="4" name="Slide Number Placeholder 3"/>
          <p:cNvSpPr>
            <a:spLocks noGrp="1"/>
          </p:cNvSpPr>
          <p:nvPr>
            <p:ph type="sldNum" sz="quarter" idx="5"/>
          </p:nvPr>
        </p:nvSpPr>
        <p:spPr/>
        <p:txBody>
          <a:bodyPr/>
          <a:lstStyle/>
          <a:p>
            <a:fld id="{E78F1E83-3B0C-495F-94FD-96131F1D8C8D}" type="slidenum">
              <a:rPr lang="en-US" smtClean="0"/>
              <a:t>16</a:t>
            </a:fld>
            <a:endParaRPr lang="en-US"/>
          </a:p>
        </p:txBody>
      </p:sp>
    </p:spTree>
    <p:extLst>
      <p:ext uri="{BB962C8B-B14F-4D97-AF65-F5344CB8AC3E}">
        <p14:creationId xmlns:p14="http://schemas.microsoft.com/office/powerpoint/2010/main" val="266080145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The record checker tool will help you identify where your attendance data is populating correctly. While attendance data is not required by the state within the October Count collection, it is a CSI requirement that schools report the data for the October Count as an assurance that attendance is properly set up at the beginning of the school year. Be sure to check that each of the attendance data fields are extracting correctly before submitting your first SSA file. </a:t>
            </a:r>
          </a:p>
        </p:txBody>
      </p:sp>
      <p:sp>
        <p:nvSpPr>
          <p:cNvPr id="4" name="Slide Number Placeholder 3"/>
          <p:cNvSpPr>
            <a:spLocks noGrp="1"/>
          </p:cNvSpPr>
          <p:nvPr>
            <p:ph type="sldNum" sz="quarter" idx="5"/>
          </p:nvPr>
        </p:nvSpPr>
        <p:spPr/>
        <p:txBody>
          <a:bodyPr/>
          <a:lstStyle/>
          <a:p>
            <a:fld id="{E78F1E83-3B0C-495F-94FD-96131F1D8C8D}" type="slidenum">
              <a:rPr lang="en-US" smtClean="0"/>
              <a:t>17</a:t>
            </a:fld>
            <a:endParaRPr lang="en-US"/>
          </a:p>
        </p:txBody>
      </p:sp>
    </p:spTree>
    <p:extLst>
      <p:ext uri="{BB962C8B-B14F-4D97-AF65-F5344CB8AC3E}">
        <p14:creationId xmlns:p14="http://schemas.microsoft.com/office/powerpoint/2010/main" val="27967609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5EB76-58C1-124D-297A-E0366DE4725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1B154F2-E93B-62AA-0759-0194232A387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4138D16-66B1-214D-D606-75845A8BE18A}"/>
              </a:ext>
            </a:extLst>
          </p:cNvPr>
          <p:cNvSpPr>
            <a:spLocks noGrp="1"/>
          </p:cNvSpPr>
          <p:nvPr>
            <p:ph type="body" idx="1"/>
          </p:nvPr>
        </p:nvSpPr>
        <p:spPr/>
        <p:txBody>
          <a:bodyPr/>
          <a:lstStyle/>
          <a:p>
            <a:r>
              <a:rPr lang="en-US" dirty="0"/>
              <a:t>Accuracy is important for October Count and your school’s funding counts on it. It is important for you to create a process for sharing SIS state reportable data with the appropriate school experts serving special population students including SPED,  English Learners, Gifted and Talented, 504, McKinney-Vento (homeless), and Free and Reduced Lunch populations. This allows comparison of the data within your SIS with the list of students actually being served. </a:t>
            </a:r>
          </a:p>
          <a:p>
            <a:endParaRPr lang="en-US" dirty="0"/>
          </a:p>
          <a:p>
            <a:r>
              <a:rPr lang="en-US" dirty="0"/>
              <a:t>There are several opportunities to confirm accurate reporting for October Count and throughout the year:</a:t>
            </a:r>
          </a:p>
          <a:p>
            <a:r>
              <a:rPr lang="en-US" b="1" dirty="0"/>
              <a:t>1) Conduct internal audits</a:t>
            </a:r>
            <a:r>
              <a:rPr lang="en-US" dirty="0"/>
              <a:t> of your school’s SIS SPED data and your SPED management system.</a:t>
            </a:r>
          </a:p>
          <a:p>
            <a:r>
              <a:rPr lang="en-US" b="1" dirty="0"/>
              <a:t>2) </a:t>
            </a:r>
            <a:r>
              <a:rPr lang="en-US" sz="1200" b="1" dirty="0"/>
              <a:t>Compare your SIS data</a:t>
            </a:r>
            <a:r>
              <a:rPr lang="en-US" sz="1200" dirty="0"/>
              <a:t> with your School Content expert’s list of students being served</a:t>
            </a:r>
          </a:p>
          <a:p>
            <a:pPr lvl="1">
              <a:lnSpc>
                <a:spcPct val="120000"/>
              </a:lnSpc>
            </a:pPr>
            <a:r>
              <a:rPr lang="en-US" sz="6400" dirty="0"/>
              <a:t>Check that students are not only identified as SPED, GT, EL, </a:t>
            </a:r>
            <a:r>
              <a:rPr lang="en-US" sz="6400" dirty="0" err="1"/>
              <a:t>etc</a:t>
            </a:r>
            <a:r>
              <a:rPr lang="en-US" sz="6400" dirty="0"/>
              <a:t>, in your SIS, but also have the correct identification codes (disability code, language proficiency, Area of GT, </a:t>
            </a:r>
            <a:r>
              <a:rPr lang="en-US" sz="6400" dirty="0" err="1"/>
              <a:t>etc</a:t>
            </a:r>
            <a:r>
              <a:rPr lang="en-US" sz="6400" dirty="0"/>
              <a:t>).</a:t>
            </a:r>
          </a:p>
          <a:p>
            <a:pPr lvl="1"/>
            <a:r>
              <a:rPr lang="en-US" dirty="0"/>
              <a:t>More information can be found in the SD and SSA File Layouts fond on the CSI Resource webpage.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4) </a:t>
            </a:r>
            <a:r>
              <a:rPr lang="en-US" sz="1200" b="1" dirty="0"/>
              <a:t>Run the Record Checker Tool </a:t>
            </a:r>
            <a:r>
              <a:rPr lang="en-US" sz="1200" dirty="0"/>
              <a:t>and share the “Data Overview” tab with content experts.</a:t>
            </a:r>
            <a:endParaRPr lang="en-US" b="1" dirty="0"/>
          </a:p>
          <a:p>
            <a:r>
              <a:rPr lang="en-US" b="1" dirty="0"/>
              <a:t>3) Review the CSI-provided list </a:t>
            </a:r>
            <a:r>
              <a:rPr lang="en-US" b="0" dirty="0"/>
              <a:t>of SPED, EL, GT and 504 students and their detailed coding data which will be sent to data submission contacts in early September. Share this list with your Content Experts immediately for validation.</a:t>
            </a:r>
            <a:endParaRPr lang="en-US" dirty="0"/>
          </a:p>
          <a:p>
            <a:r>
              <a:rPr lang="en-US" b="1" dirty="0"/>
              <a:t>5) Check the October Count Summary Reports carefully</a:t>
            </a:r>
            <a:r>
              <a:rPr lang="en-US" dirty="0"/>
              <a:t> — this is your last opportunity to confirm accurate data before signing off.</a:t>
            </a:r>
          </a:p>
        </p:txBody>
      </p:sp>
    </p:spTree>
    <p:extLst>
      <p:ext uri="{BB962C8B-B14F-4D97-AF65-F5344CB8AC3E}">
        <p14:creationId xmlns:p14="http://schemas.microsoft.com/office/powerpoint/2010/main" val="388499879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To help ensure correct start of year SIS set-up, the Data Submission Team will be auditing your SIS.</a:t>
            </a:r>
          </a:p>
          <a:p>
            <a:endParaRPr lang="en-US" b="0" dirty="0"/>
          </a:p>
          <a:p>
            <a:r>
              <a:rPr lang="en-US" b="0" dirty="0"/>
              <a:t>We will let you know if we find anything that needs updating.</a:t>
            </a:r>
          </a:p>
          <a:p>
            <a:r>
              <a:rPr lang="en-US" b="0" dirty="0"/>
              <a:t> </a:t>
            </a:r>
          </a:p>
          <a:p>
            <a:r>
              <a:rPr lang="en-US" b="0" dirty="0"/>
              <a:t>Be sure to review the materials on CSI’s Data Management Systems webpage, paying close attention to the Infinite Campus Set Up Self-Audit Guide or the PowerSchool Setup Self-Audit Guide – depending on which SIS you use. </a:t>
            </a:r>
          </a:p>
        </p:txBody>
      </p:sp>
    </p:spTree>
    <p:extLst>
      <p:ext uri="{BB962C8B-B14F-4D97-AF65-F5344CB8AC3E}">
        <p14:creationId xmlns:p14="http://schemas.microsoft.com/office/powerpoint/2010/main" val="24026876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lang="en-US" b="0" dirty="0"/>
              <a:t>At the top of the October</a:t>
            </a:r>
            <a:r>
              <a:rPr lang="en-US" b="0" baseline="0" dirty="0"/>
              <a:t> Count Resource page is a link to the Data Submission calendar. This calendar is printable and color coded by collection. The October Count and October Count Audit dates are all marked in blue.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As a reminder, you can also access the CSI Online Calendar. The online calendar is updated regularly throughout the year as timelines change. Users can subscribe to the calendar to have deadlines synced to their google calendars.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dirty="0"/>
              <a:t>The October Count is one of the shortest collections, lasting roughly 12 weeks and overlapping with other first semester collections, as well as End of Year wrap up. Given this, it is important to begin reviewing October Count Recourses, which we’ll discuss shortly, as soon as possible in order to say on top of the collection. And, it is important to set internal deadlines for yourself and colleagues to ensure your school is able to meet CSI deadlines.  </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latin typeface="Segoe UI" panose="020B0502040204020203" pitchFamily="34" charset="0"/>
              </a:rPr>
              <a:t>Key dates for the October Count submissions are listed on this slide. </a:t>
            </a: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Please keep close track of all deadline dates starting with the initial submission. Of course, the CSI Data Submissions Team welcomes earlier submissions! Remember, before submitting files to CSI, schools should be using the Record Checker Tool and updating their data as much as possible based on any errors generated in the tool.</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0" baseline="0" dirty="0"/>
          </a:p>
          <a:p>
            <a:pPr marL="0" marR="0" lvl="0" indent="0" algn="l" defTabSz="914400" rtl="0" eaLnBrk="1" fontAlgn="auto" latinLnBrk="0" hangingPunct="1">
              <a:lnSpc>
                <a:spcPct val="100000"/>
              </a:lnSpc>
              <a:spcBef>
                <a:spcPct val="0"/>
              </a:spcBef>
              <a:spcAft>
                <a:spcPts val="0"/>
              </a:spcAft>
              <a:buClrTx/>
              <a:buSzTx/>
              <a:buFontTx/>
              <a:buNone/>
              <a:tabLst/>
              <a:defRPr/>
            </a:pPr>
            <a:r>
              <a:rPr lang="en-US" b="0" baseline="0" dirty="0"/>
              <a:t>Be sure to review the Weekly Update emails sent to all school submission contacts for the latest announcements and other details related to the October Count collection.</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sz="1200" baseline="0" dirty="0">
              <a:latin typeface="Segoe UI" panose="020B0502040204020203"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lang="en-US" sz="1200" baseline="0" dirty="0">
                <a:solidFill>
                  <a:srgbClr val="FF0000"/>
                </a:solidFill>
                <a:highlight>
                  <a:srgbClr val="FFFF00"/>
                </a:highlight>
                <a:latin typeface="Segoe UI" panose="020B0502040204020203" pitchFamily="34" charset="0"/>
              </a:rPr>
              <a:t>Most of these deadlines </a:t>
            </a:r>
            <a:r>
              <a:rPr lang="en-US" sz="1200" baseline="0" dirty="0">
                <a:latin typeface="Segoe UI" panose="020B0502040204020203" pitchFamily="34" charset="0"/>
              </a:rPr>
              <a:t>are specific to the October Count Submissions. For more details on dates associated with the October Count Audit, please review the October Count Audit resources.</a:t>
            </a:r>
          </a:p>
          <a:p>
            <a:pPr marL="0" marR="0" lvl="0" indent="0" algn="l" defTabSz="914400" rtl="0" eaLnBrk="1" fontAlgn="auto" latinLnBrk="0" hangingPunct="1">
              <a:lnSpc>
                <a:spcPct val="100000"/>
              </a:lnSpc>
              <a:spcBef>
                <a:spcPct val="0"/>
              </a:spcBef>
              <a:spcAft>
                <a:spcPts val="0"/>
              </a:spcAft>
              <a:buClrTx/>
              <a:buSzTx/>
              <a:buFontTx/>
              <a:buNone/>
              <a:tabLst/>
              <a:defRPr/>
            </a:pPr>
            <a:endParaRPr lang="en-US" baseline="0" dirty="0">
              <a:solidFill>
                <a:srgbClr val="FF0000"/>
              </a:solidFill>
            </a:endParaRPr>
          </a:p>
        </p:txBody>
      </p:sp>
    </p:spTree>
    <p:extLst>
      <p:ext uri="{BB962C8B-B14F-4D97-AF65-F5344CB8AC3E}">
        <p14:creationId xmlns:p14="http://schemas.microsoft.com/office/powerpoint/2010/main" val="4897769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r>
              <a:rPr lang="en-US" dirty="0"/>
              <a:t>Thank you for reviewing this October Count training. Audit specific updates will be covered in the October Count audit trainings once those are posted at the end of August.</a:t>
            </a:r>
          </a:p>
          <a:p>
            <a:endParaRPr lang="en-US" dirty="0"/>
          </a:p>
          <a:p>
            <a:r>
              <a:rPr lang="en-US" baseline="0" dirty="0"/>
              <a:t>If you have questions on any of this information, please reach out to the submissions inbox at the email address listed here.</a:t>
            </a:r>
            <a:endParaRPr lang="en-US" dirty="0"/>
          </a:p>
          <a:p>
            <a:endParaRPr dirty="0"/>
          </a:p>
        </p:txBody>
      </p:sp>
    </p:spTree>
    <p:extLst>
      <p:ext uri="{BB962C8B-B14F-4D97-AF65-F5344CB8AC3E}">
        <p14:creationId xmlns:p14="http://schemas.microsoft.com/office/powerpoint/2010/main" val="6142111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0" baseline="0" dirty="0">
                <a:solidFill>
                  <a:srgbClr val="FF0000"/>
                </a:solidFill>
              </a:rPr>
              <a:t>In addition to the October Count submissions related dates, there are other dates to keep in mind. These are not on the calendar because they are not submission dates.  </a:t>
            </a:r>
          </a:p>
          <a:p>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0" baseline="0" dirty="0">
                <a:solidFill>
                  <a:srgbClr val="FF0000"/>
                </a:solidFill>
              </a:rPr>
              <a:t>Schools are expected to use the Record Checker Tool prior to submitting initial submissions. It is highly recommended that schools complete the Record Checker Tool by the date indicated on the slide which allows time to clear the basic errors that arise from this check prior to the initial submission date.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b="0" baseline="0" dirty="0">
              <a:solidFill>
                <a:srgbClr val="FF0000"/>
              </a:solidFill>
            </a:endParaRPr>
          </a:p>
          <a:p>
            <a:r>
              <a:rPr lang="en-US" b="0" baseline="0" dirty="0"/>
              <a:t>Schools, in rare circumstances, have the opportunity to request an alternative count day. This typically is considered for schools that are not in session for Count Day and/or are</a:t>
            </a:r>
            <a:r>
              <a:rPr lang="en-US" b="0" i="1" baseline="0" dirty="0"/>
              <a:t> not </a:t>
            </a:r>
            <a:r>
              <a:rPr lang="en-US" b="0" baseline="0" dirty="0"/>
              <a:t>in sessions for multiple days within the count window. If you are interested in learning more about whether an alternative count date may be necessary for your school, please email the submissions inbox. </a:t>
            </a:r>
            <a:r>
              <a:rPr lang="en-US" b="0" i="1" baseline="0" dirty="0"/>
              <a:t>If</a:t>
            </a:r>
            <a:r>
              <a:rPr lang="en-US" b="0" baseline="0" dirty="0"/>
              <a:t> an alternative date is approved, all data (including FRL eligibility and transportation data) must be based off of your school’s alternative count date instead of October 1st.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There is a deadline to submit the McKinney-Vento forms for homeless students and families for inclusion in the October Count data collection. Although these forms can be submitted anytime through the year as living status’ change, the majority of these forms need to be submitted by the date indicated on the slide, so there is enough time to get approval before the October Count date.  </a:t>
            </a:r>
          </a:p>
          <a:p>
            <a:pPr marL="0" indent="0">
              <a:buFont typeface="Arial" panose="020B0604020202020204" pitchFamily="34" charset="0"/>
              <a:buNone/>
            </a:pPr>
            <a:endParaRPr lang="en-US" b="0" baseline="0" dirty="0">
              <a:solidFill>
                <a:srgbClr val="FF0000"/>
              </a:solidFill>
            </a:endParaRPr>
          </a:p>
          <a:p>
            <a:pPr marL="0" indent="0">
              <a:buFont typeface="Arial" panose="020B0604020202020204" pitchFamily="34" charset="0"/>
              <a:buNone/>
            </a:pPr>
            <a:r>
              <a:rPr lang="en-US" b="0" baseline="0" dirty="0">
                <a:solidFill>
                  <a:srgbClr val="FF0000"/>
                </a:solidFill>
              </a:rPr>
              <a:t>Lastly, there is also an ALP approval deadline for Early Access students. Kindergarteners who are under the age of 5 are eligible for a maximum of full-time funding if they meet the related state requirements. Because of this, ALPs have to be approved by the date indicated on the slide in order to claim extra funding for those students.</a:t>
            </a:r>
          </a:p>
          <a:p>
            <a:pPr marL="0" indent="0">
              <a:buFont typeface="Arial" panose="020B0604020202020204" pitchFamily="34" charset="0"/>
              <a:buNone/>
            </a:pPr>
            <a:endParaRPr lang="en-US" b="0" baseline="0" dirty="0">
              <a:solidFill>
                <a:srgbClr val="FF0000"/>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Since the October Count collection has a relatively short turnaround time and the data is used for several high stakes purposes, CSI will utilize the School Compliance Policy for schools missing October Count deadlines. </a:t>
            </a:r>
          </a:p>
          <a:p>
            <a:pPr marL="0" indent="0">
              <a:buFont typeface="Arial" panose="020B0604020202020204" pitchFamily="34" charset="0"/>
              <a:buNone/>
            </a:pPr>
            <a:endParaRPr lang="en-US" b="0" baseline="0" dirty="0">
              <a:solidFill>
                <a:srgbClr val="FF0000"/>
              </a:solidFill>
            </a:endParaRPr>
          </a:p>
        </p:txBody>
      </p:sp>
    </p:spTree>
    <p:extLst>
      <p:ext uri="{BB962C8B-B14F-4D97-AF65-F5344CB8AC3E}">
        <p14:creationId xmlns:p14="http://schemas.microsoft.com/office/powerpoint/2010/main" val="35765939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Shape 108"/>
          <p:cNvSpPr>
            <a:spLocks noGrp="1" noRot="1" noChangeAspect="1"/>
          </p:cNvSpPr>
          <p:nvPr>
            <p:ph type="sldImg" idx="2"/>
          </p:nvPr>
        </p:nvSpPr>
        <p:spPr>
          <a:xfrm>
            <a:off x="1184275" y="698500"/>
            <a:ext cx="4654550" cy="3490913"/>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09" name="Shape 109"/>
          <p:cNvSpPr txBox="1">
            <a:spLocks noGrp="1"/>
          </p:cNvSpPr>
          <p:nvPr>
            <p:ph type="body" idx="1"/>
          </p:nvPr>
        </p:nvSpPr>
        <p:spPr>
          <a:xfrm>
            <a:off x="702310" y="4421823"/>
            <a:ext cx="5618480" cy="4189095"/>
          </a:xfrm>
          <a:prstGeom prst="rect">
            <a:avLst/>
          </a:prstGeom>
        </p:spPr>
        <p:txBody>
          <a:bodyPr spcFirstLastPara="1" wrap="square" lIns="93308" tIns="93308" rIns="93308" bIns="93308" anchor="t" anchorCtr="0">
            <a:noAutofit/>
          </a:bodyPr>
          <a:lstStyle/>
          <a:p>
            <a:endParaRPr dirty="0"/>
          </a:p>
        </p:txBody>
      </p:sp>
      <p:sp>
        <p:nvSpPr>
          <p:cNvPr id="2" name="Slide Number Placeholder 1"/>
          <p:cNvSpPr>
            <a:spLocks noGrp="1"/>
          </p:cNvSpPr>
          <p:nvPr>
            <p:ph type="sldNum" sz="quarter" idx="10"/>
          </p:nvPr>
        </p:nvSpPr>
        <p:spPr/>
        <p:txBody>
          <a:bodyPr/>
          <a:lstStyle/>
          <a:p>
            <a:fld id="{E78F1E83-3B0C-495F-94FD-96131F1D8C8D}" type="slidenum">
              <a:rPr lang="en-US" smtClean="0"/>
              <a:t>4</a:t>
            </a:fld>
            <a:endParaRPr lang="en-US"/>
          </a:p>
        </p:txBody>
      </p:sp>
    </p:spTree>
    <p:extLst>
      <p:ext uri="{BB962C8B-B14F-4D97-AF65-F5344CB8AC3E}">
        <p14:creationId xmlns:p14="http://schemas.microsoft.com/office/powerpoint/2010/main" val="22973598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This year, there are no updates to the SD or Title I files.</a:t>
            </a:r>
            <a:endParaRPr lang="en-US" sz="12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8843464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There are several updates to the SSA file. Please see the file layout for all changes. </a:t>
            </a:r>
          </a:p>
          <a:p>
            <a:pPr marL="0" indent="0">
              <a:buNone/>
            </a:pPr>
            <a:endParaRPr lang="en-US" b="0" dirty="0"/>
          </a:p>
          <a:p>
            <a:pPr marL="0" indent="0">
              <a:buNone/>
            </a:pPr>
            <a:r>
              <a:rPr lang="en-US" b="0" dirty="0"/>
              <a:t>There has been one field has been removed from the SSA file. The Innovated Learning Opportunities Pilot has ended and the ILOP field has been removed.</a:t>
            </a:r>
          </a:p>
          <a:p>
            <a:pPr marL="0" indent="0">
              <a:buNone/>
            </a:pP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The SSA file includes two new fields in response to CO House Bill – 4063. For the new field </a:t>
            </a:r>
            <a:r>
              <a:rPr lang="en-US" b="1" dirty="0"/>
              <a:t>Abbreviated School Day Schedule Status </a:t>
            </a:r>
            <a:r>
              <a:rPr lang="en-US" b="0" dirty="0"/>
              <a:t>students will be reported 1=YES for students on a 504 or IEP placed on a abbreviated schedule at any point during the school year. This does not include schedule changes due to disciplinary action or parents removing a student from school without school input.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p>
          <a:p>
            <a:pPr marL="0" indent="0">
              <a:buNone/>
            </a:pPr>
            <a:r>
              <a:rPr lang="en-US" b="0" dirty="0"/>
              <a:t>The new field </a:t>
            </a:r>
            <a:r>
              <a:rPr lang="en-US" b="1" dirty="0"/>
              <a:t>Total Days on an Abbreviated School Day Schedule </a:t>
            </a:r>
            <a:r>
              <a:rPr lang="en-US" b="0" dirty="0"/>
              <a:t>will include the aggregated number of days the student was placed on an abbreviated school day.</a:t>
            </a:r>
          </a:p>
        </p:txBody>
      </p:sp>
    </p:spTree>
    <p:extLst>
      <p:ext uri="{BB962C8B-B14F-4D97-AF65-F5344CB8AC3E}">
        <p14:creationId xmlns:p14="http://schemas.microsoft.com/office/powerpoint/2010/main" val="29608689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additional SSA update for October Count is the new Entry/Exit Code </a:t>
            </a:r>
            <a:r>
              <a:rPr lang="en-US" b="1" dirty="0"/>
              <a:t>60</a:t>
            </a:r>
            <a:r>
              <a:rPr lang="en-US" dirty="0"/>
              <a:t>.</a:t>
            </a:r>
          </a:p>
          <a:p>
            <a:br>
              <a:rPr lang="en-US" dirty="0"/>
            </a:br>
            <a:r>
              <a:rPr lang="en-US" dirty="0"/>
              <a:t>This code is used when a student changes programs within your school during the school year, </a:t>
            </a:r>
            <a:r>
              <a:rPr lang="en-US" b="1" dirty="0"/>
              <a:t>without</a:t>
            </a:r>
            <a:r>
              <a:rPr lang="en-US" dirty="0"/>
              <a:t> an attendance gap of 10 or more days.</a:t>
            </a:r>
          </a:p>
          <a:p>
            <a:endParaRPr lang="en-US" dirty="0"/>
          </a:p>
          <a:p>
            <a:r>
              <a:rPr lang="en-US" dirty="0"/>
              <a:t>In the past, these situations used Entry/Exit Code </a:t>
            </a:r>
            <a:r>
              <a:rPr lang="en-US" b="1" dirty="0"/>
              <a:t>11</a:t>
            </a:r>
            <a:r>
              <a:rPr lang="en-US" dirty="0"/>
              <a:t>. Now, you’ll use </a:t>
            </a:r>
            <a:r>
              <a:rPr lang="en-US" b="1" dirty="0"/>
              <a:t>Code 60</a:t>
            </a:r>
            <a:r>
              <a:rPr lang="en-US" dirty="0"/>
              <a:t> instead.</a:t>
            </a:r>
          </a:p>
          <a:p>
            <a:endParaRPr lang="en-US" dirty="0"/>
          </a:p>
          <a:p>
            <a:r>
              <a:rPr lang="en-US" dirty="0"/>
              <a:t>For example, this applies when a student moves from your school’s home-based program to the full-time program — or vice versa. It can also be used when a student changes Postsecondary Programs within the same school during the school year.</a:t>
            </a:r>
          </a:p>
        </p:txBody>
      </p:sp>
    </p:spTree>
    <p:extLst>
      <p:ext uri="{BB962C8B-B14F-4D97-AF65-F5344CB8AC3E}">
        <p14:creationId xmlns:p14="http://schemas.microsoft.com/office/powerpoint/2010/main" val="160447000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5982C0-8565-21D0-5C64-5CE3F13E9A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5B8976-342F-0072-A5E6-CF8D5DA4EB3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AE51101-2F0C-B72F-CA80-B7EB3C8A9953}"/>
              </a:ext>
            </a:extLst>
          </p:cNvPr>
          <p:cNvSpPr>
            <a:spLocks noGrp="1"/>
          </p:cNvSpPr>
          <p:nvPr>
            <p:ph type="body" idx="1"/>
          </p:nvPr>
        </p:nvSpPr>
        <p:spPr/>
        <p:txBody>
          <a:bodyPr/>
          <a:lstStyle/>
          <a:p>
            <a:r>
              <a:rPr lang="en-US" dirty="0"/>
              <a:t>There are a couple of notable October Count Audit updates this year.</a:t>
            </a:r>
          </a:p>
          <a:p>
            <a:endParaRPr lang="en-US" dirty="0"/>
          </a:p>
          <a:p>
            <a:r>
              <a:rPr lang="en-US" dirty="0"/>
              <a:t>First, starting this year, there will no longer be any reference to the </a:t>
            </a:r>
            <a:r>
              <a:rPr lang="en-US" b="1" dirty="0"/>
              <a:t>“11-day Count Window.”</a:t>
            </a:r>
          </a:p>
          <a:p>
            <a:endParaRPr lang="en-US" dirty="0"/>
          </a:p>
          <a:p>
            <a:r>
              <a:rPr lang="en-US" dirty="0"/>
              <a:t>Under Senate Bill 25-125, all students must meet the </a:t>
            </a:r>
            <a:r>
              <a:rPr lang="en-US" b="1" dirty="0"/>
              <a:t>enrollment and attendance requirements</a:t>
            </a:r>
            <a:r>
              <a:rPr lang="en-US" dirty="0"/>
              <a:t> outlined in the corresponding sections of CDE’s 2025–26 Student October Count Audit Resource Guide.</a:t>
            </a:r>
          </a:p>
          <a:p>
            <a:endParaRPr lang="en-US" dirty="0"/>
          </a:p>
          <a:p>
            <a:r>
              <a:rPr lang="en-US" dirty="0"/>
              <a:t>Second, the </a:t>
            </a:r>
            <a:r>
              <a:rPr lang="en-US" b="1" dirty="0"/>
              <a:t>Transfer Enrollment Exception</a:t>
            </a:r>
            <a:r>
              <a:rPr lang="en-US" dirty="0"/>
              <a:t> has been discontinued.</a:t>
            </a:r>
          </a:p>
          <a:p>
            <a:endParaRPr lang="en-US" dirty="0"/>
          </a:p>
          <a:p>
            <a:r>
              <a:rPr lang="en-US" dirty="0"/>
              <a:t>All students must now be enrolled and attending in their reporting district </a:t>
            </a:r>
            <a:r>
              <a:rPr lang="en-US" b="1" dirty="0"/>
              <a:t>on or before the applicable pupil enrollment count date</a:t>
            </a:r>
            <a:r>
              <a:rPr lang="en-US" dirty="0"/>
              <a:t> — regardless of whether they transferred from another district or moved to Colorado from another state or country during the five school days following Count Day, as was previously allowed.</a:t>
            </a:r>
          </a:p>
          <a:p>
            <a:endParaRPr lang="en-US" dirty="0"/>
          </a:p>
          <a:p>
            <a:r>
              <a:rPr lang="en-US" dirty="0"/>
              <a:t>These are just two of the October Count Audit updates for this year. For more information, visit the </a:t>
            </a:r>
            <a:r>
              <a:rPr lang="en-US" b="1" dirty="0"/>
              <a:t>CSI October Count Audit Resource webpage</a:t>
            </a:r>
            <a:r>
              <a:rPr lang="en-US" dirty="0"/>
              <a:t>, where you can find CSI’s OC Audit Resource Guide as well as additional links to CDE’s audit resources.</a:t>
            </a:r>
          </a:p>
        </p:txBody>
      </p:sp>
    </p:spTree>
    <p:extLst>
      <p:ext uri="{BB962C8B-B14F-4D97-AF65-F5344CB8AC3E}">
        <p14:creationId xmlns:p14="http://schemas.microsoft.com/office/powerpoint/2010/main" val="2759321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7254FB-198F-E811-9822-1E594DADAA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5CAF24-357B-F03B-1D22-1E26829D3E6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D3637B3-9EA2-E83A-117B-F693EC2B83ED}"/>
              </a:ext>
            </a:extLst>
          </p:cNvPr>
          <p:cNvSpPr>
            <a:spLocks noGrp="1"/>
          </p:cNvSpPr>
          <p:nvPr>
            <p:ph type="body" idx="1"/>
          </p:nvPr>
        </p:nvSpPr>
        <p:spPr/>
        <p:txBody>
          <a:bodyPr/>
          <a:lstStyle/>
          <a:p>
            <a:r>
              <a:rPr lang="en-US" dirty="0"/>
              <a:t>There are a few updates this year to School Finance rules, and one in particular is important to highlight.</a:t>
            </a:r>
          </a:p>
          <a:p>
            <a:endParaRPr lang="en-US" dirty="0"/>
          </a:p>
          <a:p>
            <a:r>
              <a:rPr lang="en-US" dirty="0"/>
              <a:t>Beginning this school year, </a:t>
            </a:r>
            <a:r>
              <a:rPr lang="en-US" b="1" dirty="0"/>
              <a:t>District Special Education funding</a:t>
            </a:r>
            <a:r>
              <a:rPr lang="en-US" dirty="0"/>
              <a:t> will be incorporated into the October Count funding formula. Special education students are eligible for October Count funding if they have a </a:t>
            </a:r>
            <a:r>
              <a:rPr lang="en-US" b="1" dirty="0"/>
              <a:t>state-reported primary disability</a:t>
            </a:r>
            <a:r>
              <a:rPr lang="en-US" dirty="0"/>
              <a:t> and an </a:t>
            </a:r>
            <a:r>
              <a:rPr lang="en-US" b="1" dirty="0"/>
              <a:t>active IEP as of Count Day</a:t>
            </a:r>
            <a:r>
              <a:rPr lang="en-US" dirty="0"/>
              <a:t>. The reported </a:t>
            </a:r>
            <a:r>
              <a:rPr lang="en-US" i="1" dirty="0"/>
              <a:t>Primary Disability</a:t>
            </a:r>
            <a:r>
              <a:rPr lang="en-US" dirty="0"/>
              <a:t> field in the October Count Student Demographic (SD) file will be used to identify these students.</a:t>
            </a:r>
          </a:p>
          <a:p>
            <a:endParaRPr lang="en-US" dirty="0"/>
          </a:p>
          <a:p>
            <a:r>
              <a:rPr lang="en-US" dirty="0"/>
              <a:t>This new School Finance rule is a good example of why it is essential to work closely with your SPED Leads to obtain and enter accurate data including SPED disability codes.</a:t>
            </a:r>
          </a:p>
          <a:p>
            <a:endParaRPr lang="en-US" dirty="0"/>
          </a:p>
          <a:p>
            <a:r>
              <a:rPr lang="en-US" dirty="0"/>
              <a:t>More information about the updated School Finance rules will be coming soon and will be posted on the CSI October Count Audit resource webpage.</a:t>
            </a:r>
          </a:p>
        </p:txBody>
      </p:sp>
    </p:spTree>
    <p:extLst>
      <p:ext uri="{BB962C8B-B14F-4D97-AF65-F5344CB8AC3E}">
        <p14:creationId xmlns:p14="http://schemas.microsoft.com/office/powerpoint/2010/main" val="28447299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36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1899153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31"/>
        <p:cNvGrpSpPr/>
        <p:nvPr/>
      </p:nvGrpSpPr>
      <p:grpSpPr>
        <a:xfrm>
          <a:off x="0" y="0"/>
          <a:ext cx="0" cy="0"/>
          <a:chOff x="0" y="0"/>
          <a:chExt cx="0" cy="0"/>
        </a:xfrm>
      </p:grpSpPr>
      <p:sp>
        <p:nvSpPr>
          <p:cNvPr id="32" name="Shape 32"/>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solidFill>
                  <a:srgbClr val="97ABBC"/>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33" name="Shape 33"/>
          <p:cNvSpPr txBox="1">
            <a:spLocks noGrp="1"/>
          </p:cNvSpPr>
          <p:nvPr>
            <p:ph type="body" idx="1" hasCustomPrompt="1"/>
          </p:nvPr>
        </p:nvSpPr>
        <p:spPr>
          <a:xfrm>
            <a:off x="893700" y="1831450"/>
            <a:ext cx="6462600" cy="4736400"/>
          </a:xfrm>
          <a:prstGeom prst="rect">
            <a:avLst/>
          </a:prstGeom>
        </p:spPr>
        <p:txBody>
          <a:bodyPr spcFirstLastPara="1" wrap="square" lIns="91425" tIns="91425" rIns="91425" bIns="91425" anchor="t" anchorCtr="0"/>
          <a:lstStyle>
            <a:lvl1pPr marL="257175" lvl="0" indent="-235744">
              <a:spcBef>
                <a:spcPts val="338"/>
              </a:spcBef>
              <a:spcAft>
                <a:spcPts val="0"/>
              </a:spcAft>
              <a:buSzPts val="3000"/>
              <a:buChar char="▷"/>
              <a:defRPr sz="1350">
                <a:solidFill>
                  <a:srgbClr val="677480"/>
                </a:solidFill>
                <a:latin typeface="+mj-lt"/>
                <a:ea typeface="Arial Unicode MS" panose="020B0604020202020204" pitchFamily="34" charset="-128"/>
                <a:cs typeface="Arial Unicode MS" panose="020B0604020202020204" pitchFamily="34" charset="-128"/>
              </a:defRPr>
            </a:lvl1pPr>
            <a:lvl2pPr marL="514350" lvl="1" indent="-214313">
              <a:spcBef>
                <a:spcPts val="0"/>
              </a:spcBef>
              <a:spcAft>
                <a:spcPts val="0"/>
              </a:spcAft>
              <a:buSzPts val="2400"/>
              <a:buChar char="○"/>
              <a:defRPr sz="1013">
                <a:latin typeface="+mn-lt"/>
              </a:defRPr>
            </a:lvl2pPr>
            <a:lvl3pPr marL="771525" lvl="2" indent="-214313">
              <a:spcBef>
                <a:spcPts val="0"/>
              </a:spcBef>
              <a:spcAft>
                <a:spcPts val="0"/>
              </a:spcAft>
              <a:buSzPts val="2400"/>
              <a:buChar char="■"/>
              <a:defRPr/>
            </a:lvl3pPr>
            <a:lvl4pPr marL="1028700" lvl="3" indent="-192881">
              <a:spcBef>
                <a:spcPts val="0"/>
              </a:spcBef>
              <a:spcAft>
                <a:spcPts val="0"/>
              </a:spcAft>
              <a:buSzPts val="1800"/>
              <a:buChar char="●"/>
              <a:defRPr/>
            </a:lvl4pPr>
            <a:lvl5pPr marL="1285875" lvl="4" indent="-192881">
              <a:spcBef>
                <a:spcPts val="0"/>
              </a:spcBef>
              <a:spcAft>
                <a:spcPts val="0"/>
              </a:spcAft>
              <a:buSzPts val="1800"/>
              <a:buChar char="○"/>
              <a:defRPr/>
            </a:lvl5pPr>
            <a:lvl6pPr marL="1543050" lvl="5" indent="-192881">
              <a:spcBef>
                <a:spcPts val="0"/>
              </a:spcBef>
              <a:spcAft>
                <a:spcPts val="0"/>
              </a:spcAft>
              <a:buSzPts val="1800"/>
              <a:buChar char="■"/>
              <a:defRPr/>
            </a:lvl6pPr>
            <a:lvl7pPr marL="1800225" lvl="6" indent="-192881">
              <a:spcBef>
                <a:spcPts val="0"/>
              </a:spcBef>
              <a:spcAft>
                <a:spcPts val="0"/>
              </a:spcAft>
              <a:buSzPts val="1800"/>
              <a:buChar char="●"/>
              <a:defRPr/>
            </a:lvl7pPr>
            <a:lvl8pPr marL="2057400" lvl="7" indent="-192881">
              <a:spcBef>
                <a:spcPts val="0"/>
              </a:spcBef>
              <a:spcAft>
                <a:spcPts val="0"/>
              </a:spcAft>
              <a:buSzPts val="1800"/>
              <a:buChar char="○"/>
              <a:defRPr/>
            </a:lvl8pPr>
            <a:lvl9pPr marL="2314575" lvl="8" indent="-192881">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34" name="Shape 34"/>
          <p:cNvSpPr/>
          <p:nvPr/>
        </p:nvSpPr>
        <p:spPr>
          <a:xfrm>
            <a:off x="7356366" y="6755100"/>
            <a:ext cx="893700" cy="102900"/>
          </a:xfrm>
          <a:prstGeom prst="rect">
            <a:avLst/>
          </a:prstGeom>
          <a:solidFill>
            <a:srgbClr val="EFAA1F"/>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5" name="Shape 35"/>
          <p:cNvSpPr/>
          <p:nvPr/>
        </p:nvSpPr>
        <p:spPr>
          <a:xfrm>
            <a:off x="8250312" y="6755100"/>
            <a:ext cx="893700" cy="102900"/>
          </a:xfrm>
          <a:prstGeom prst="rect">
            <a:avLst/>
          </a:prstGeom>
          <a:solidFill>
            <a:srgbClr val="C63F28"/>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6" name="Shape 36"/>
          <p:cNvSpPr/>
          <p:nvPr/>
        </p:nvSpPr>
        <p:spPr>
          <a:xfrm>
            <a:off x="0" y="6755100"/>
            <a:ext cx="893700" cy="102900"/>
          </a:xfrm>
          <a:prstGeom prst="rect">
            <a:avLst/>
          </a:prstGeom>
          <a:solidFill>
            <a:srgbClr val="008CA0"/>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7" name="Shape 37"/>
          <p:cNvSpPr/>
          <p:nvPr/>
        </p:nvSpPr>
        <p:spPr>
          <a:xfrm>
            <a:off x="893710" y="6755100"/>
            <a:ext cx="6462600" cy="102900"/>
          </a:xfrm>
          <a:prstGeom prst="rect">
            <a:avLst/>
          </a:prstGeom>
          <a:solidFill>
            <a:srgbClr val="455FA9"/>
          </a:solidFill>
          <a:ln>
            <a:noFill/>
          </a:ln>
        </p:spPr>
        <p:txBody>
          <a:bodyPr spcFirstLastPara="1" wrap="square" lIns="51427" tIns="51427" rIns="51427" bIns="51427" anchor="ctr" anchorCtr="0">
            <a:noAutofit/>
          </a:bodyPr>
          <a:lstStyle/>
          <a:p>
            <a:pPr>
              <a:buClr>
                <a:srgbClr val="000000"/>
              </a:buClr>
              <a:buFont typeface="Arial"/>
              <a:buNone/>
            </a:pPr>
            <a:endParaRPr sz="788" kern="0" dirty="0">
              <a:solidFill>
                <a:srgbClr val="000000"/>
              </a:solidFill>
              <a:cs typeface="Arial"/>
              <a:sym typeface="Arial"/>
            </a:endParaRPr>
          </a:p>
        </p:txBody>
      </p:sp>
      <p:sp>
        <p:nvSpPr>
          <p:cNvPr id="38" name="Shape 38"/>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29833263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15887769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755207"/>
            <a:ext cx="7772400" cy="2387600"/>
          </a:xfrm>
        </p:spPr>
        <p:txBody>
          <a:bodyPr anchor="b">
            <a:normAutofit/>
          </a:bodyPr>
          <a:lstStyle>
            <a:lvl1pPr algn="l">
              <a:defRPr sz="4800"/>
            </a:lvl1pPr>
          </a:lstStyle>
          <a:p>
            <a:r>
              <a:rPr lang="en-US"/>
              <a:t>Click to edit Master title style</a:t>
            </a:r>
            <a:endParaRPr lang="en-US" dirty="0"/>
          </a:p>
        </p:txBody>
      </p:sp>
      <p:sp>
        <p:nvSpPr>
          <p:cNvPr id="3" name="Subtitle 2"/>
          <p:cNvSpPr>
            <a:spLocks noGrp="1"/>
          </p:cNvSpPr>
          <p:nvPr>
            <p:ph type="subTitle" idx="1"/>
          </p:nvPr>
        </p:nvSpPr>
        <p:spPr>
          <a:xfrm>
            <a:off x="685800" y="3885824"/>
            <a:ext cx="6858000"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Shape 11"/>
          <p:cNvSpPr/>
          <p:nvPr userDrawn="1"/>
        </p:nvSpPr>
        <p:spPr>
          <a:xfrm>
            <a:off x="4453685" y="3469353"/>
            <a:ext cx="54135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12"/>
          <p:cNvSpPr/>
          <p:nvPr userDrawn="1"/>
        </p:nvSpPr>
        <p:spPr>
          <a:xfrm>
            <a:off x="4994897" y="3469353"/>
            <a:ext cx="54135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13"/>
          <p:cNvSpPr/>
          <p:nvPr userDrawn="1"/>
        </p:nvSpPr>
        <p:spPr>
          <a:xfrm>
            <a:off x="0" y="3469353"/>
            <a:ext cx="54135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14"/>
          <p:cNvSpPr/>
          <p:nvPr userDrawn="1"/>
        </p:nvSpPr>
        <p:spPr>
          <a:xfrm>
            <a:off x="541070" y="3469353"/>
            <a:ext cx="3912525"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056000" y="6040774"/>
            <a:ext cx="1694376" cy="529038"/>
          </a:xfrm>
          <a:prstGeom prst="rect">
            <a:avLst/>
          </a:prstGeom>
        </p:spPr>
      </p:pic>
    </p:spTree>
    <p:extLst>
      <p:ext uri="{BB962C8B-B14F-4D97-AF65-F5344CB8AC3E}">
        <p14:creationId xmlns:p14="http://schemas.microsoft.com/office/powerpoint/2010/main" val="7497368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9507443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3" y="6755101"/>
            <a:ext cx="1401679" cy="110921"/>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35"/>
          <p:cNvSpPr/>
          <p:nvPr userDrawn="1"/>
        </p:nvSpPr>
        <p:spPr>
          <a:xfrm>
            <a:off x="7098631" y="6755100"/>
            <a:ext cx="2045369"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36"/>
          <p:cNvSpPr/>
          <p:nvPr userDrawn="1"/>
        </p:nvSpPr>
        <p:spPr>
          <a:xfrm>
            <a:off x="0" y="6755100"/>
            <a:ext cx="1473867"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7" y="122933"/>
            <a:ext cx="986625" cy="174724"/>
          </a:xfrm>
          <a:prstGeom prst="rect">
            <a:avLst/>
          </a:prstGeom>
        </p:spPr>
      </p:pic>
    </p:spTree>
    <p:extLst>
      <p:ext uri="{BB962C8B-B14F-4D97-AF65-F5344CB8AC3E}">
        <p14:creationId xmlns:p14="http://schemas.microsoft.com/office/powerpoint/2010/main" val="124436088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3"/>
            <a:ext cx="1467900" cy="102035"/>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7"/>
          <p:cNvSpPr/>
          <p:nvPr userDrawn="1"/>
        </p:nvSpPr>
        <p:spPr>
          <a:xfrm>
            <a:off x="6435581" y="2071864"/>
            <a:ext cx="2720451" cy="102035"/>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5" name="Shape 28"/>
          <p:cNvSpPr/>
          <p:nvPr userDrawn="1"/>
        </p:nvSpPr>
        <p:spPr>
          <a:xfrm>
            <a:off x="0" y="2071861"/>
            <a:ext cx="2364206" cy="102035"/>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9"/>
          <p:cNvSpPr/>
          <p:nvPr userDrawn="1"/>
        </p:nvSpPr>
        <p:spPr>
          <a:xfrm>
            <a:off x="2364205" y="2071862"/>
            <a:ext cx="1753412" cy="102035"/>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25"/>
          <p:cNvSpPr txBox="1"/>
          <p:nvPr userDrawn="1"/>
        </p:nvSpPr>
        <p:spPr>
          <a:xfrm>
            <a:off x="3766612" y="1552771"/>
            <a:ext cx="1467900" cy="871500"/>
          </a:xfrm>
          <a:prstGeom prst="rect">
            <a:avLst/>
          </a:prstGeom>
          <a:noFill/>
          <a:ln>
            <a:noFill/>
          </a:ln>
        </p:spPr>
        <p:txBody>
          <a:bodyPr spcFirstLastPara="1" wrap="square" lIns="68569" tIns="68569" rIns="68569" bIns="68569" anchor="t" anchorCtr="0">
            <a:noAutofit/>
          </a:bodyPr>
          <a:lstStyle/>
          <a:p>
            <a:pPr marL="0" lvl="0" indent="0" algn="ctr">
              <a:spcBef>
                <a:spcPts val="0"/>
              </a:spcBef>
              <a:spcAft>
                <a:spcPts val="0"/>
              </a:spcAft>
              <a:buNone/>
            </a:pPr>
            <a:r>
              <a:rPr lang="en" sz="7200" b="1" dirty="0">
                <a:solidFill>
                  <a:srgbClr val="97ABBC"/>
                </a:solidFill>
                <a:latin typeface="Arial" panose="020B0604020202020204" pitchFamily="34" charset="0"/>
                <a:cs typeface="Arial" panose="020B0604020202020204" pitchFamily="34" charset="0"/>
              </a:rPr>
              <a:t>“</a:t>
            </a:r>
            <a:endParaRPr sz="72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1" y="146610"/>
            <a:ext cx="986625" cy="174724"/>
          </a:xfrm>
          <a:prstGeom prst="rect">
            <a:avLst/>
          </a:prstGeom>
        </p:spPr>
      </p:pic>
      <p:sp>
        <p:nvSpPr>
          <p:cNvPr id="10" name="Text Placeholder 9"/>
          <p:cNvSpPr>
            <a:spLocks noGrp="1"/>
          </p:cNvSpPr>
          <p:nvPr>
            <p:ph type="body" sz="quarter" idx="10"/>
          </p:nvPr>
        </p:nvSpPr>
        <p:spPr>
          <a:xfrm>
            <a:off x="1350036" y="2584133"/>
            <a:ext cx="6619875" cy="738187"/>
          </a:xfrm>
        </p:spPr>
        <p:txBody>
          <a:bodyPr>
            <a:normAutofit/>
          </a:bodyPr>
          <a:lstStyle>
            <a:lvl1pPr marL="0" indent="0" algn="ctr">
              <a:buNone/>
              <a:defRPr sz="2400"/>
            </a:lvl1pPr>
          </a:lstStyle>
          <a:p>
            <a:pPr lvl="0"/>
            <a:r>
              <a:rPr lang="en-US"/>
              <a:t>Click to edit Master text styles</a:t>
            </a:r>
          </a:p>
        </p:txBody>
      </p:sp>
    </p:spTree>
    <p:extLst>
      <p:ext uri="{BB962C8B-B14F-4D97-AF65-F5344CB8AC3E}">
        <p14:creationId xmlns:p14="http://schemas.microsoft.com/office/powerpoint/2010/main" val="1771225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3432817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6"/>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6515140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1"/>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sz="24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91425" tIns="91425" rIns="91425" bIns="91425" anchor="ctr" anchorCtr="0">
            <a:noAutofit/>
          </a:bodyPr>
          <a:lstStyle/>
          <a:p>
            <a:pPr marL="0" lvl="0" indent="0" algn="ctr">
              <a:spcBef>
                <a:spcPts val="0"/>
              </a:spcBef>
              <a:spcAft>
                <a:spcPts val="0"/>
              </a:spcAft>
              <a:buSzPts val="1100"/>
              <a:buNone/>
            </a:pPr>
            <a:endParaRPr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Text Placeholder 5"/>
          <p:cNvSpPr>
            <a:spLocks noGrp="1"/>
          </p:cNvSpPr>
          <p:nvPr>
            <p:ph type="body" sz="quarter" idx="10"/>
          </p:nvPr>
        </p:nvSpPr>
        <p:spPr>
          <a:xfrm>
            <a:off x="30480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5"/>
            <a:ext cx="2332038" cy="403225"/>
          </a:xfrm>
        </p:spPr>
        <p:txBody>
          <a:bodyPr>
            <a:noAutofit/>
          </a:bodyPr>
          <a:lstStyle>
            <a:lvl1pPr marL="0" indent="0">
              <a:buNone/>
              <a:defRPr sz="16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0" y="3527425"/>
            <a:ext cx="2430463" cy="2279650"/>
          </a:xfrm>
        </p:spPr>
        <p:txBody>
          <a:bodyPr>
            <a:normAutofit/>
          </a:bodyPr>
          <a:lstStyle>
            <a:lvl1pPr marL="0" indent="0">
              <a:buNone/>
              <a:defRPr sz="2000"/>
            </a:lvl1pPr>
          </a:lstStyle>
          <a:p>
            <a:pPr lvl="0"/>
            <a:r>
              <a:rPr lang="en-US"/>
              <a:t>Click to edit Master text styles</a:t>
            </a:r>
          </a:p>
        </p:txBody>
      </p:sp>
      <p:sp>
        <p:nvSpPr>
          <p:cNvPr id="23" name="Text Placeholder 8"/>
          <p:cNvSpPr>
            <a:spLocks noGrp="1"/>
          </p:cNvSpPr>
          <p:nvPr>
            <p:ph type="body" sz="quarter" idx="14"/>
          </p:nvPr>
        </p:nvSpPr>
        <p:spPr>
          <a:xfrm>
            <a:off x="3262494" y="3527425"/>
            <a:ext cx="2430463" cy="2279650"/>
          </a:xfrm>
        </p:spPr>
        <p:txBody>
          <a:bodyPr>
            <a:normAutofit/>
          </a:bodyPr>
          <a:lstStyle>
            <a:lvl1pPr marL="0" indent="0">
              <a:buNone/>
              <a:defRPr sz="2000"/>
            </a:lvl1pPr>
          </a:lstStyle>
          <a:p>
            <a:pPr lvl="0"/>
            <a:r>
              <a:rPr lang="en-US"/>
              <a:t>Click to edit Master text styles</a:t>
            </a:r>
          </a:p>
        </p:txBody>
      </p:sp>
      <p:sp>
        <p:nvSpPr>
          <p:cNvPr id="24" name="Text Placeholder 8"/>
          <p:cNvSpPr>
            <a:spLocks noGrp="1"/>
          </p:cNvSpPr>
          <p:nvPr>
            <p:ph type="body" sz="quarter" idx="15"/>
          </p:nvPr>
        </p:nvSpPr>
        <p:spPr>
          <a:xfrm>
            <a:off x="6220188" y="3527425"/>
            <a:ext cx="2430463" cy="2279650"/>
          </a:xfrm>
        </p:spPr>
        <p:txBody>
          <a:bodyPr>
            <a:norm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21873206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3"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3"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3"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5" y="1654175"/>
            <a:ext cx="4089400" cy="563563"/>
          </a:xfrm>
        </p:spPr>
        <p:txBody>
          <a:bodyPr>
            <a:noAutofit/>
          </a:bodyPr>
          <a:lstStyle>
            <a:lvl1pPr marL="0" indent="0">
              <a:buNone/>
              <a:defRPr sz="2000"/>
            </a:lvl1pPr>
          </a:lstStyle>
          <a:p>
            <a:pPr lvl="0"/>
            <a:r>
              <a:rPr lang="en-US"/>
              <a:t>Click to edit Master text styles</a:t>
            </a:r>
          </a:p>
        </p:txBody>
      </p:sp>
      <p:sp>
        <p:nvSpPr>
          <p:cNvPr id="24" name="Text Placeholder 22"/>
          <p:cNvSpPr>
            <a:spLocks noGrp="1"/>
          </p:cNvSpPr>
          <p:nvPr>
            <p:ph type="body" sz="quarter" idx="14"/>
          </p:nvPr>
        </p:nvSpPr>
        <p:spPr>
          <a:xfrm>
            <a:off x="1184275" y="3691037"/>
            <a:ext cx="4089400" cy="563563"/>
          </a:xfrm>
        </p:spPr>
        <p:txBody>
          <a:bodyPr>
            <a:noAutofit/>
          </a:bodyPr>
          <a:lstStyle>
            <a:lvl1pPr marL="0" indent="0">
              <a:buNone/>
              <a:defRPr sz="2000"/>
            </a:lvl1pPr>
          </a:lstStyle>
          <a:p>
            <a:pPr lvl="0"/>
            <a:r>
              <a:rPr lang="en-US"/>
              <a:t>Click to edit Master text styles</a:t>
            </a:r>
          </a:p>
        </p:txBody>
      </p:sp>
      <p:sp>
        <p:nvSpPr>
          <p:cNvPr id="25" name="Text Placeholder 22"/>
          <p:cNvSpPr>
            <a:spLocks noGrp="1"/>
          </p:cNvSpPr>
          <p:nvPr>
            <p:ph type="body" sz="quarter" idx="15"/>
          </p:nvPr>
        </p:nvSpPr>
        <p:spPr>
          <a:xfrm>
            <a:off x="1184275" y="5536561"/>
            <a:ext cx="4089400" cy="563563"/>
          </a:xfrm>
        </p:spPr>
        <p:txBody>
          <a:bodyPr>
            <a:noAutofit/>
          </a:bodyPr>
          <a:lstStyle>
            <a:lvl1pPr marL="0" indent="0">
              <a:buNone/>
              <a:defRPr sz="2000"/>
            </a:lvl1pPr>
          </a:lstStyle>
          <a:p>
            <a:pPr lvl="0"/>
            <a:r>
              <a:rPr lang="en-US"/>
              <a:t>Click to edit Master text styles</a:t>
            </a:r>
          </a:p>
        </p:txBody>
      </p:sp>
    </p:spTree>
    <p:extLst>
      <p:ext uri="{BB962C8B-B14F-4D97-AF65-F5344CB8AC3E}">
        <p14:creationId xmlns:p14="http://schemas.microsoft.com/office/powerpoint/2010/main" val="124125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hape 34"/>
          <p:cNvSpPr/>
          <p:nvPr userDrawn="1"/>
        </p:nvSpPr>
        <p:spPr>
          <a:xfrm>
            <a:off x="5696954" y="6755103"/>
            <a:ext cx="1401679" cy="110921"/>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8" name="Shape 35"/>
          <p:cNvSpPr/>
          <p:nvPr userDrawn="1"/>
        </p:nvSpPr>
        <p:spPr>
          <a:xfrm>
            <a:off x="7098632" y="6755100"/>
            <a:ext cx="2045369"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36"/>
          <p:cNvSpPr/>
          <p:nvPr userDrawn="1"/>
        </p:nvSpPr>
        <p:spPr>
          <a:xfrm>
            <a:off x="1" y="6755100"/>
            <a:ext cx="1473867"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37"/>
          <p:cNvSpPr/>
          <p:nvPr userDrawn="1"/>
        </p:nvSpPr>
        <p:spPr>
          <a:xfrm>
            <a:off x="1473868" y="6755100"/>
            <a:ext cx="4223084"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8" y="122933"/>
            <a:ext cx="986625" cy="174724"/>
          </a:xfrm>
          <a:prstGeom prst="rect">
            <a:avLst/>
          </a:prstGeom>
        </p:spPr>
      </p:pic>
    </p:spTree>
    <p:extLst>
      <p:ext uri="{BB962C8B-B14F-4D97-AF65-F5344CB8AC3E}">
        <p14:creationId xmlns:p14="http://schemas.microsoft.com/office/powerpoint/2010/main" val="7180623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91425" tIns="91425" rIns="91425" bIns="91425" anchor="ctr" anchorCtr="0">
            <a:noAutofit/>
          </a:bodyPr>
          <a:lstStyle/>
          <a:p>
            <a:pPr marL="0" lvl="0" indent="0">
              <a:spcBef>
                <a:spcPts val="0"/>
              </a:spcBef>
              <a:spcAft>
                <a:spcPts val="0"/>
              </a:spcAft>
              <a:buNone/>
            </a:pPr>
            <a:endParaRPr/>
          </a:p>
        </p:txBody>
      </p:sp>
    </p:spTree>
    <p:extLst>
      <p:ext uri="{BB962C8B-B14F-4D97-AF65-F5344CB8AC3E}">
        <p14:creationId xmlns:p14="http://schemas.microsoft.com/office/powerpoint/2010/main" val="269153996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type="title">
  <p:cSld name="Title">
    <p:spTree>
      <p:nvGrpSpPr>
        <p:cNvPr id="1" name="Shape 9"/>
        <p:cNvGrpSpPr/>
        <p:nvPr/>
      </p:nvGrpSpPr>
      <p:grpSpPr>
        <a:xfrm>
          <a:off x="0" y="0"/>
          <a:ext cx="0" cy="0"/>
          <a:chOff x="0" y="0"/>
          <a:chExt cx="0" cy="0"/>
        </a:xfrm>
      </p:grpSpPr>
      <p:sp>
        <p:nvSpPr>
          <p:cNvPr id="10" name="Shape 10"/>
          <p:cNvSpPr txBox="1">
            <a:spLocks noGrp="1"/>
          </p:cNvSpPr>
          <p:nvPr>
            <p:ph type="ctrTitle" hasCustomPrompt="1"/>
          </p:nvPr>
        </p:nvSpPr>
        <p:spPr>
          <a:xfrm>
            <a:off x="721425" y="1524446"/>
            <a:ext cx="5216700" cy="1546500"/>
          </a:xfrm>
          <a:prstGeom prst="rect">
            <a:avLst/>
          </a:prstGeom>
        </p:spPr>
        <p:txBody>
          <a:bodyPr spcFirstLastPara="1" wrap="square" lIns="91425" tIns="91425" rIns="91425" bIns="91425" anchor="t" anchorCtr="0"/>
          <a:lstStyle>
            <a:lvl1pPr lvl="0">
              <a:spcBef>
                <a:spcPts val="0"/>
              </a:spcBef>
              <a:spcAft>
                <a:spcPts val="0"/>
              </a:spcAft>
              <a:buClr>
                <a:srgbClr val="2185C5"/>
              </a:buClr>
              <a:buSzPts val="4800"/>
              <a:buNone/>
              <a:defRPr sz="3600">
                <a:solidFill>
                  <a:schemeClr val="tx1"/>
                </a:solidFill>
                <a:latin typeface="+mj-lt"/>
                <a:ea typeface="Arial Unicode MS" panose="020B0604020202020204" pitchFamily="34" charset="-128"/>
                <a:cs typeface="Arial Unicode MS" panose="020B0604020202020204" pitchFamily="34" charset="-128"/>
              </a:defRPr>
            </a:lvl1pPr>
            <a:lvl2pPr lvl="1">
              <a:spcBef>
                <a:spcPts val="0"/>
              </a:spcBef>
              <a:spcAft>
                <a:spcPts val="0"/>
              </a:spcAft>
              <a:buClr>
                <a:srgbClr val="2185C5"/>
              </a:buClr>
              <a:buSzPts val="4800"/>
              <a:buNone/>
              <a:defRPr sz="3600">
                <a:solidFill>
                  <a:srgbClr val="2185C5"/>
                </a:solidFill>
              </a:defRPr>
            </a:lvl2pPr>
            <a:lvl3pPr lvl="2">
              <a:spcBef>
                <a:spcPts val="0"/>
              </a:spcBef>
              <a:spcAft>
                <a:spcPts val="0"/>
              </a:spcAft>
              <a:buClr>
                <a:srgbClr val="2185C5"/>
              </a:buClr>
              <a:buSzPts val="4800"/>
              <a:buNone/>
              <a:defRPr sz="3600">
                <a:solidFill>
                  <a:srgbClr val="2185C5"/>
                </a:solidFill>
              </a:defRPr>
            </a:lvl3pPr>
            <a:lvl4pPr lvl="3">
              <a:spcBef>
                <a:spcPts val="0"/>
              </a:spcBef>
              <a:spcAft>
                <a:spcPts val="0"/>
              </a:spcAft>
              <a:buClr>
                <a:srgbClr val="2185C5"/>
              </a:buClr>
              <a:buSzPts val="4800"/>
              <a:buNone/>
              <a:defRPr sz="3600">
                <a:solidFill>
                  <a:srgbClr val="2185C5"/>
                </a:solidFill>
              </a:defRPr>
            </a:lvl4pPr>
            <a:lvl5pPr lvl="4">
              <a:spcBef>
                <a:spcPts val="0"/>
              </a:spcBef>
              <a:spcAft>
                <a:spcPts val="0"/>
              </a:spcAft>
              <a:buClr>
                <a:srgbClr val="2185C5"/>
              </a:buClr>
              <a:buSzPts val="4800"/>
              <a:buNone/>
              <a:defRPr sz="3600">
                <a:solidFill>
                  <a:srgbClr val="2185C5"/>
                </a:solidFill>
              </a:defRPr>
            </a:lvl5pPr>
            <a:lvl6pPr lvl="5">
              <a:spcBef>
                <a:spcPts val="0"/>
              </a:spcBef>
              <a:spcAft>
                <a:spcPts val="0"/>
              </a:spcAft>
              <a:buClr>
                <a:srgbClr val="2185C5"/>
              </a:buClr>
              <a:buSzPts val="4800"/>
              <a:buNone/>
              <a:defRPr sz="3600">
                <a:solidFill>
                  <a:srgbClr val="2185C5"/>
                </a:solidFill>
              </a:defRPr>
            </a:lvl6pPr>
            <a:lvl7pPr lvl="6">
              <a:spcBef>
                <a:spcPts val="0"/>
              </a:spcBef>
              <a:spcAft>
                <a:spcPts val="0"/>
              </a:spcAft>
              <a:buClr>
                <a:srgbClr val="2185C5"/>
              </a:buClr>
              <a:buSzPts val="4800"/>
              <a:buNone/>
              <a:defRPr sz="3600">
                <a:solidFill>
                  <a:srgbClr val="2185C5"/>
                </a:solidFill>
              </a:defRPr>
            </a:lvl7pPr>
            <a:lvl8pPr lvl="7">
              <a:spcBef>
                <a:spcPts val="0"/>
              </a:spcBef>
              <a:spcAft>
                <a:spcPts val="0"/>
              </a:spcAft>
              <a:buClr>
                <a:srgbClr val="2185C5"/>
              </a:buClr>
              <a:buSzPts val="4800"/>
              <a:buNone/>
              <a:defRPr sz="3600">
                <a:solidFill>
                  <a:srgbClr val="2185C5"/>
                </a:solidFill>
              </a:defRPr>
            </a:lvl8pPr>
            <a:lvl9pPr lvl="8">
              <a:spcBef>
                <a:spcPts val="0"/>
              </a:spcBef>
              <a:spcAft>
                <a:spcPts val="0"/>
              </a:spcAft>
              <a:buClr>
                <a:srgbClr val="2185C5"/>
              </a:buClr>
              <a:buSzPts val="4800"/>
              <a:buNone/>
              <a:defRPr sz="3600">
                <a:solidFill>
                  <a:srgbClr val="2185C5"/>
                </a:solidFill>
              </a:defRPr>
            </a:lvl9pPr>
          </a:lstStyle>
          <a:p>
            <a:r>
              <a:rPr lang="en-US" dirty="0"/>
              <a:t>Title</a:t>
            </a:r>
            <a:endParaRPr dirty="0"/>
          </a:p>
        </p:txBody>
      </p:sp>
      <p:sp>
        <p:nvSpPr>
          <p:cNvPr id="11" name="Shape 11"/>
          <p:cNvSpPr/>
          <p:nvPr/>
        </p:nvSpPr>
        <p:spPr>
          <a:xfrm>
            <a:off x="5938246" y="3377550"/>
            <a:ext cx="7218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2" name="Shape 12"/>
          <p:cNvSpPr/>
          <p:nvPr/>
        </p:nvSpPr>
        <p:spPr>
          <a:xfrm>
            <a:off x="6659861" y="3377550"/>
            <a:ext cx="7218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3" name="Shape 13"/>
          <p:cNvSpPr/>
          <p:nvPr/>
        </p:nvSpPr>
        <p:spPr>
          <a:xfrm>
            <a:off x="-1" y="3377550"/>
            <a:ext cx="7218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4" name="Shape 14"/>
          <p:cNvSpPr/>
          <p:nvPr/>
        </p:nvSpPr>
        <p:spPr>
          <a:xfrm>
            <a:off x="721425" y="3377550"/>
            <a:ext cx="52167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99147" y="5876877"/>
            <a:ext cx="2391707" cy="746768"/>
          </a:xfrm>
          <a:prstGeom prst="rect">
            <a:avLst/>
          </a:prstGeom>
        </p:spPr>
      </p:pic>
    </p:spTree>
    <p:extLst>
      <p:ext uri="{BB962C8B-B14F-4D97-AF65-F5344CB8AC3E}">
        <p14:creationId xmlns:p14="http://schemas.microsoft.com/office/powerpoint/2010/main" val="89917786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15"/>
        <p:cNvGrpSpPr/>
        <p:nvPr/>
      </p:nvGrpSpPr>
      <p:grpSpPr>
        <a:xfrm>
          <a:off x="0" y="0"/>
          <a:ext cx="0" cy="0"/>
          <a:chOff x="0" y="0"/>
          <a:chExt cx="0" cy="0"/>
        </a:xfrm>
      </p:grpSpPr>
      <p:sp>
        <p:nvSpPr>
          <p:cNvPr id="16" name="Shape 16"/>
          <p:cNvSpPr/>
          <p:nvPr/>
        </p:nvSpPr>
        <p:spPr>
          <a:xfrm>
            <a:off x="0" y="0"/>
            <a:ext cx="9144000" cy="53238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17"/>
          <p:cNvSpPr txBox="1">
            <a:spLocks noGrp="1"/>
          </p:cNvSpPr>
          <p:nvPr>
            <p:ph type="ctrTitle" hasCustomPrompt="1"/>
          </p:nvPr>
        </p:nvSpPr>
        <p:spPr>
          <a:xfrm>
            <a:off x="685800" y="2111123"/>
            <a:ext cx="7772400" cy="1546500"/>
          </a:xfrm>
          <a:prstGeom prst="rect">
            <a:avLst/>
          </a:prstGeom>
        </p:spPr>
        <p:txBody>
          <a:bodyPr spcFirstLastPara="1" wrap="square" lIns="91425" tIns="91425" rIns="91425" bIns="91425" anchor="b" anchorCtr="0"/>
          <a:lstStyle>
            <a:lvl1pPr lvl="0" algn="ctr" rtl="0">
              <a:spcBef>
                <a:spcPts val="0"/>
              </a:spcBef>
              <a:spcAft>
                <a:spcPts val="0"/>
              </a:spcAft>
              <a:buClr>
                <a:srgbClr val="FFFFFF"/>
              </a:buClr>
              <a:buSzPts val="4800"/>
              <a:buNone/>
              <a:defRPr sz="3600">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4800"/>
              <a:buNone/>
              <a:defRPr sz="3600">
                <a:solidFill>
                  <a:srgbClr val="FFFFFF"/>
                </a:solidFill>
              </a:defRPr>
            </a:lvl2pPr>
            <a:lvl3pPr lvl="2" algn="ctr" rtl="0">
              <a:spcBef>
                <a:spcPts val="0"/>
              </a:spcBef>
              <a:spcAft>
                <a:spcPts val="0"/>
              </a:spcAft>
              <a:buClr>
                <a:srgbClr val="FFFFFF"/>
              </a:buClr>
              <a:buSzPts val="4800"/>
              <a:buNone/>
              <a:defRPr sz="3600">
                <a:solidFill>
                  <a:srgbClr val="FFFFFF"/>
                </a:solidFill>
              </a:defRPr>
            </a:lvl3pPr>
            <a:lvl4pPr lvl="3" algn="ctr" rtl="0">
              <a:spcBef>
                <a:spcPts val="0"/>
              </a:spcBef>
              <a:spcAft>
                <a:spcPts val="0"/>
              </a:spcAft>
              <a:buClr>
                <a:srgbClr val="FFFFFF"/>
              </a:buClr>
              <a:buSzPts val="4800"/>
              <a:buNone/>
              <a:defRPr sz="3600">
                <a:solidFill>
                  <a:srgbClr val="FFFFFF"/>
                </a:solidFill>
              </a:defRPr>
            </a:lvl4pPr>
            <a:lvl5pPr lvl="4" algn="ctr" rtl="0">
              <a:spcBef>
                <a:spcPts val="0"/>
              </a:spcBef>
              <a:spcAft>
                <a:spcPts val="0"/>
              </a:spcAft>
              <a:buClr>
                <a:srgbClr val="FFFFFF"/>
              </a:buClr>
              <a:buSzPts val="4800"/>
              <a:buNone/>
              <a:defRPr sz="3600">
                <a:solidFill>
                  <a:srgbClr val="FFFFFF"/>
                </a:solidFill>
              </a:defRPr>
            </a:lvl5pPr>
            <a:lvl6pPr lvl="5" algn="ctr" rtl="0">
              <a:spcBef>
                <a:spcPts val="0"/>
              </a:spcBef>
              <a:spcAft>
                <a:spcPts val="0"/>
              </a:spcAft>
              <a:buClr>
                <a:srgbClr val="FFFFFF"/>
              </a:buClr>
              <a:buSzPts val="4800"/>
              <a:buNone/>
              <a:defRPr sz="3600">
                <a:solidFill>
                  <a:srgbClr val="FFFFFF"/>
                </a:solidFill>
              </a:defRPr>
            </a:lvl6pPr>
            <a:lvl7pPr lvl="6" algn="ctr" rtl="0">
              <a:spcBef>
                <a:spcPts val="0"/>
              </a:spcBef>
              <a:spcAft>
                <a:spcPts val="0"/>
              </a:spcAft>
              <a:buClr>
                <a:srgbClr val="FFFFFF"/>
              </a:buClr>
              <a:buSzPts val="4800"/>
              <a:buNone/>
              <a:defRPr sz="3600">
                <a:solidFill>
                  <a:srgbClr val="FFFFFF"/>
                </a:solidFill>
              </a:defRPr>
            </a:lvl7pPr>
            <a:lvl8pPr lvl="7" algn="ctr" rtl="0">
              <a:spcBef>
                <a:spcPts val="0"/>
              </a:spcBef>
              <a:spcAft>
                <a:spcPts val="0"/>
              </a:spcAft>
              <a:buClr>
                <a:srgbClr val="FFFFFF"/>
              </a:buClr>
              <a:buSzPts val="4800"/>
              <a:buNone/>
              <a:defRPr sz="3600">
                <a:solidFill>
                  <a:srgbClr val="FFFFFF"/>
                </a:solidFill>
              </a:defRPr>
            </a:lvl8pPr>
            <a:lvl9pPr lvl="8" algn="ctr" rtl="0">
              <a:spcBef>
                <a:spcPts val="0"/>
              </a:spcBef>
              <a:spcAft>
                <a:spcPts val="0"/>
              </a:spcAft>
              <a:buClr>
                <a:srgbClr val="FFFFFF"/>
              </a:buClr>
              <a:buSzPts val="4800"/>
              <a:buNone/>
              <a:defRPr sz="3600">
                <a:solidFill>
                  <a:srgbClr val="FFFFFF"/>
                </a:solidFill>
              </a:defRPr>
            </a:lvl9pPr>
          </a:lstStyle>
          <a:p>
            <a:r>
              <a:rPr lang="en-US" dirty="0"/>
              <a:t>Title</a:t>
            </a:r>
            <a:endParaRPr dirty="0"/>
          </a:p>
        </p:txBody>
      </p:sp>
      <p:sp>
        <p:nvSpPr>
          <p:cNvPr id="18" name="Shape 18"/>
          <p:cNvSpPr txBox="1">
            <a:spLocks noGrp="1"/>
          </p:cNvSpPr>
          <p:nvPr>
            <p:ph type="subTitle" idx="1" hasCustomPrompt="1"/>
          </p:nvPr>
        </p:nvSpPr>
        <p:spPr>
          <a:xfrm>
            <a:off x="685800" y="3786738"/>
            <a:ext cx="7772400" cy="1046400"/>
          </a:xfrm>
          <a:prstGeom prst="rect">
            <a:avLst/>
          </a:prstGeom>
        </p:spPr>
        <p:txBody>
          <a:bodyPr spcFirstLastPara="1" wrap="square" lIns="91425" tIns="91425" rIns="91425" bIns="91425" anchor="t" anchorCtr="0"/>
          <a:lstStyle>
            <a:lvl1pPr lvl="0" algn="ctr" rtl="0">
              <a:spcBef>
                <a:spcPts val="0"/>
              </a:spcBef>
              <a:spcAft>
                <a:spcPts val="0"/>
              </a:spcAft>
              <a:buClr>
                <a:srgbClr val="FFFFFF"/>
              </a:buClr>
              <a:buSzPts val="2400"/>
              <a:buNone/>
              <a:defRPr sz="1800" b="1">
                <a:solidFill>
                  <a:srgbClr val="FFFFFF"/>
                </a:solidFill>
                <a:latin typeface="+mn-lt"/>
                <a:ea typeface="Arial Unicode MS" panose="020B0604020202020204" pitchFamily="34" charset="-128"/>
                <a:cs typeface="Arial Unicode MS" panose="020B0604020202020204" pitchFamily="34" charset="-128"/>
              </a:defRPr>
            </a:lvl1pPr>
            <a:lvl2pPr lvl="1" algn="ctr" rtl="0">
              <a:spcBef>
                <a:spcPts val="0"/>
              </a:spcBef>
              <a:spcAft>
                <a:spcPts val="0"/>
              </a:spcAft>
              <a:buClr>
                <a:srgbClr val="FFFFFF"/>
              </a:buClr>
              <a:buSzPts val="2400"/>
              <a:buNone/>
              <a:defRPr b="1">
                <a:solidFill>
                  <a:srgbClr val="FFFFFF"/>
                </a:solidFill>
              </a:defRPr>
            </a:lvl2pPr>
            <a:lvl3pPr lvl="2" algn="ctr" rtl="0">
              <a:spcBef>
                <a:spcPts val="0"/>
              </a:spcBef>
              <a:spcAft>
                <a:spcPts val="0"/>
              </a:spcAft>
              <a:buClr>
                <a:srgbClr val="FFFFFF"/>
              </a:buClr>
              <a:buSzPts val="2400"/>
              <a:buNone/>
              <a:defRPr b="1">
                <a:solidFill>
                  <a:srgbClr val="FFFFFF"/>
                </a:solidFill>
              </a:defRPr>
            </a:lvl3pPr>
            <a:lvl4pPr lvl="3" algn="ctr" rtl="0">
              <a:spcBef>
                <a:spcPts val="0"/>
              </a:spcBef>
              <a:spcAft>
                <a:spcPts val="0"/>
              </a:spcAft>
              <a:buClr>
                <a:srgbClr val="FFFFFF"/>
              </a:buClr>
              <a:buSzPts val="2400"/>
              <a:buNone/>
              <a:defRPr sz="1800" b="1">
                <a:solidFill>
                  <a:srgbClr val="FFFFFF"/>
                </a:solidFill>
              </a:defRPr>
            </a:lvl4pPr>
            <a:lvl5pPr lvl="4" algn="ctr" rtl="0">
              <a:spcBef>
                <a:spcPts val="0"/>
              </a:spcBef>
              <a:spcAft>
                <a:spcPts val="0"/>
              </a:spcAft>
              <a:buClr>
                <a:srgbClr val="FFFFFF"/>
              </a:buClr>
              <a:buSzPts val="2400"/>
              <a:buNone/>
              <a:defRPr sz="1800" b="1">
                <a:solidFill>
                  <a:srgbClr val="FFFFFF"/>
                </a:solidFill>
              </a:defRPr>
            </a:lvl5pPr>
            <a:lvl6pPr lvl="5" algn="ctr" rtl="0">
              <a:spcBef>
                <a:spcPts val="0"/>
              </a:spcBef>
              <a:spcAft>
                <a:spcPts val="0"/>
              </a:spcAft>
              <a:buClr>
                <a:srgbClr val="FFFFFF"/>
              </a:buClr>
              <a:buSzPts val="2400"/>
              <a:buNone/>
              <a:defRPr sz="1800" b="1">
                <a:solidFill>
                  <a:srgbClr val="FFFFFF"/>
                </a:solidFill>
              </a:defRPr>
            </a:lvl6pPr>
            <a:lvl7pPr lvl="6" algn="ctr" rtl="0">
              <a:spcBef>
                <a:spcPts val="0"/>
              </a:spcBef>
              <a:spcAft>
                <a:spcPts val="0"/>
              </a:spcAft>
              <a:buClr>
                <a:srgbClr val="FFFFFF"/>
              </a:buClr>
              <a:buSzPts val="2400"/>
              <a:buNone/>
              <a:defRPr sz="1800" b="1">
                <a:solidFill>
                  <a:srgbClr val="FFFFFF"/>
                </a:solidFill>
              </a:defRPr>
            </a:lvl7pPr>
            <a:lvl8pPr lvl="7" algn="ctr" rtl="0">
              <a:spcBef>
                <a:spcPts val="0"/>
              </a:spcBef>
              <a:spcAft>
                <a:spcPts val="0"/>
              </a:spcAft>
              <a:buClr>
                <a:srgbClr val="FFFFFF"/>
              </a:buClr>
              <a:buSzPts val="2400"/>
              <a:buNone/>
              <a:defRPr sz="1800" b="1">
                <a:solidFill>
                  <a:srgbClr val="FFFFFF"/>
                </a:solidFill>
              </a:defRPr>
            </a:lvl8pPr>
            <a:lvl9pPr lvl="8" algn="ctr" rtl="0">
              <a:spcBef>
                <a:spcPts val="0"/>
              </a:spcBef>
              <a:spcAft>
                <a:spcPts val="0"/>
              </a:spcAft>
              <a:buClr>
                <a:srgbClr val="FFFFFF"/>
              </a:buClr>
              <a:buSzPts val="2400"/>
              <a:buNone/>
              <a:defRPr sz="1800" b="1">
                <a:solidFill>
                  <a:srgbClr val="FFFFFF"/>
                </a:solidFill>
              </a:defRPr>
            </a:lvl9pPr>
          </a:lstStyle>
          <a:p>
            <a:r>
              <a:rPr lang="en-US" dirty="0"/>
              <a:t>Subtitle</a:t>
            </a:r>
            <a:endParaRPr dirty="0"/>
          </a:p>
        </p:txBody>
      </p:sp>
      <p:sp>
        <p:nvSpPr>
          <p:cNvPr id="19" name="Shape 19"/>
          <p:cNvSpPr/>
          <p:nvPr/>
        </p:nvSpPr>
        <p:spPr>
          <a:xfrm>
            <a:off x="3047704" y="5323800"/>
            <a:ext cx="3047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0" name="Shape 20"/>
          <p:cNvSpPr/>
          <p:nvPr/>
        </p:nvSpPr>
        <p:spPr>
          <a:xfrm>
            <a:off x="6096271" y="5323800"/>
            <a:ext cx="3047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1" name="Shape 21"/>
          <p:cNvSpPr/>
          <p:nvPr/>
        </p:nvSpPr>
        <p:spPr>
          <a:xfrm>
            <a:off x="1" y="5323800"/>
            <a:ext cx="3047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22" name="Shape 22"/>
          <p:cNvSpPr txBox="1">
            <a:spLocks noGrp="1"/>
          </p:cNvSpPr>
          <p:nvPr>
            <p:ph type="sldNum" idx="12"/>
          </p:nvPr>
        </p:nvSpPr>
        <p:spPr>
          <a:xfrm>
            <a:off x="-125" y="6440375"/>
            <a:ext cx="9144000" cy="417900"/>
          </a:xfrm>
          <a:prstGeom prst="rect">
            <a:avLst/>
          </a:prstGeom>
        </p:spPr>
        <p:txBody>
          <a:bodyPr spcFirstLastPara="1" wrap="square" lIns="91425" tIns="91425" rIns="91425" bIns="91425" anchor="t" anchorCtr="0">
            <a:noAutofit/>
          </a:bodyPr>
          <a:lstStyle>
            <a:lvl1pPr lvl="0" algn="ctr">
              <a:buNone/>
              <a:defRPr>
                <a:latin typeface="+mn-lt"/>
              </a:defRPr>
            </a:lvl1pPr>
            <a:lvl2pPr lvl="1" algn="ctr">
              <a:buNone/>
              <a:defRPr/>
            </a:lvl2pPr>
            <a:lvl3pPr lvl="2" algn="ctr">
              <a:buNone/>
              <a:defRPr/>
            </a:lvl3pPr>
            <a:lvl4pPr lvl="3" algn="ctr">
              <a:buNone/>
              <a:defRPr/>
            </a:lvl4pPr>
            <a:lvl5pPr lvl="4" algn="ctr">
              <a:buNone/>
              <a:defRPr/>
            </a:lvl5pPr>
            <a:lvl6pPr lvl="5" algn="ctr">
              <a:buNone/>
              <a:defRPr/>
            </a:lvl6pPr>
            <a:lvl7pPr lvl="6" algn="ctr">
              <a:buNone/>
              <a:defRPr/>
            </a:lvl7pPr>
            <a:lvl8pPr lvl="7" algn="ctr">
              <a:buNone/>
              <a:defRPr/>
            </a:lvl8pPr>
            <a:lvl9pPr lvl="8" algn="ctr">
              <a:buNone/>
              <a:defRPr/>
            </a:lvl9pPr>
          </a:lstStyle>
          <a:p>
            <a:fld id="{8D38B3C1-EED7-4E88-8F72-013EE3A58C4A}" type="slidenum">
              <a:rPr lang="en-US" smtClean="0"/>
              <a:t>‹#›</a:t>
            </a:fld>
            <a:endParaRPr lang="en-US"/>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93584" y="595524"/>
            <a:ext cx="2555942" cy="798047"/>
          </a:xfrm>
          <a:prstGeom prst="rect">
            <a:avLst/>
          </a:prstGeom>
        </p:spPr>
      </p:pic>
    </p:spTree>
    <p:extLst>
      <p:ext uri="{BB962C8B-B14F-4D97-AF65-F5344CB8AC3E}">
        <p14:creationId xmlns:p14="http://schemas.microsoft.com/office/powerpoint/2010/main" val="373743499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color background">
  <p:cSld name="Blank color background">
    <p:bg>
      <p:bgPr>
        <a:solidFill>
          <a:srgbClr val="455FA9"/>
        </a:solidFill>
        <a:effectLst/>
      </p:bgPr>
    </p:bg>
    <p:spTree>
      <p:nvGrpSpPr>
        <p:cNvPr id="1" name="Shape 78"/>
        <p:cNvGrpSpPr/>
        <p:nvPr/>
      </p:nvGrpSpPr>
      <p:grpSpPr>
        <a:xfrm>
          <a:off x="0" y="0"/>
          <a:ext cx="0" cy="0"/>
          <a:chOff x="0" y="0"/>
          <a:chExt cx="0" cy="0"/>
        </a:xfrm>
      </p:grpSpPr>
      <p:sp>
        <p:nvSpPr>
          <p:cNvPr id="79" name="Shape 79"/>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0" name="Shape 80"/>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1" name="Shape 81"/>
          <p:cNvSpPr/>
          <p:nvPr/>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2" name="Shape 82"/>
          <p:cNvSpPr/>
          <p:nvPr/>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3" name="Shape 83"/>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j-lt"/>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00000000-1234-1234-1234-123412341234}" type="slidenum">
              <a:rPr lang="en" smtClean="0"/>
              <a:pPr/>
              <a:t>‹#›</a:t>
            </a:fld>
            <a:endParaRPr lang="en" dirty="0"/>
          </a:p>
        </p:txBody>
      </p:sp>
      <p:pic>
        <p:nvPicPr>
          <p:cNvPr id="7" name="Picture 6"/>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427102675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 2 columns" type="twoColTx">
  <p:cSld name="1_Title + 2 columns">
    <p:spTree>
      <p:nvGrpSpPr>
        <p:cNvPr id="1" name="Shape 39"/>
        <p:cNvGrpSpPr/>
        <p:nvPr/>
      </p:nvGrpSpPr>
      <p:grpSpPr>
        <a:xfrm>
          <a:off x="0" y="0"/>
          <a:ext cx="0" cy="0"/>
          <a:chOff x="0" y="0"/>
          <a:chExt cx="0" cy="0"/>
        </a:xfrm>
      </p:grpSpPr>
      <p:sp>
        <p:nvSpPr>
          <p:cNvPr id="40" name="Shape 40"/>
          <p:cNvSpPr txBox="1">
            <a:spLocks noGrp="1"/>
          </p:cNvSpPr>
          <p:nvPr>
            <p:ph type="title" hasCustomPrompt="1"/>
          </p:nvPr>
        </p:nvSpPr>
        <p:spPr>
          <a:xfrm>
            <a:off x="893700" y="274650"/>
            <a:ext cx="6462600" cy="11430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mj-lt"/>
                <a:ea typeface="Arial Unicode MS" panose="020B0604020202020204" pitchFamily="34" charset="-128"/>
                <a:cs typeface="Arial Unicode MS" panose="020B0604020202020204" pitchFamily="34" charset="-128"/>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Title</a:t>
            </a:r>
            <a:endParaRPr dirty="0"/>
          </a:p>
        </p:txBody>
      </p:sp>
      <p:sp>
        <p:nvSpPr>
          <p:cNvPr id="41" name="Shape 41"/>
          <p:cNvSpPr txBox="1">
            <a:spLocks noGrp="1"/>
          </p:cNvSpPr>
          <p:nvPr>
            <p:ph type="body" idx="1" hasCustomPrompt="1"/>
          </p:nvPr>
        </p:nvSpPr>
        <p:spPr>
          <a:xfrm>
            <a:off x="893625"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p>
          <a:p>
            <a:pPr lvl="1"/>
            <a:endParaRPr dirty="0"/>
          </a:p>
        </p:txBody>
      </p:sp>
      <p:sp>
        <p:nvSpPr>
          <p:cNvPr id="42" name="Shape 42"/>
          <p:cNvSpPr txBox="1">
            <a:spLocks noGrp="1"/>
          </p:cNvSpPr>
          <p:nvPr>
            <p:ph type="body" idx="2" hasCustomPrompt="1"/>
          </p:nvPr>
        </p:nvSpPr>
        <p:spPr>
          <a:xfrm>
            <a:off x="4219456" y="1600200"/>
            <a:ext cx="3136800" cy="4967700"/>
          </a:xfrm>
          <a:prstGeom prst="rect">
            <a:avLst/>
          </a:prstGeom>
        </p:spPr>
        <p:txBody>
          <a:bodyPr spcFirstLastPara="1" wrap="square" lIns="91425" tIns="91425" rIns="91425" bIns="91425" anchor="t" anchorCtr="0"/>
          <a:lstStyle>
            <a:lvl1pPr marL="342900" lvl="0" indent="-257175">
              <a:spcBef>
                <a:spcPts val="450"/>
              </a:spcBef>
              <a:spcAft>
                <a:spcPts val="0"/>
              </a:spcAft>
              <a:buSzPts val="1800"/>
              <a:buChar char="▷"/>
              <a:defRPr sz="1800">
                <a:solidFill>
                  <a:srgbClr val="677480"/>
                </a:solidFill>
                <a:latin typeface="+mn-lt"/>
                <a:ea typeface="Arial Unicode MS" panose="020B0604020202020204" pitchFamily="34" charset="-128"/>
                <a:cs typeface="Arial Unicode MS" panose="020B0604020202020204" pitchFamily="34" charset="-128"/>
              </a:defRPr>
            </a:lvl1pPr>
            <a:lvl2pPr marL="685800" lvl="1" indent="-257175">
              <a:spcBef>
                <a:spcPts val="0"/>
              </a:spcBef>
              <a:spcAft>
                <a:spcPts val="0"/>
              </a:spcAft>
              <a:buSzPts val="1800"/>
              <a:buChar char="○"/>
              <a:defRPr sz="1350">
                <a:solidFill>
                  <a:srgbClr val="677480"/>
                </a:solidFill>
                <a:latin typeface="+mn-lt"/>
              </a:defRPr>
            </a:lvl2pPr>
            <a:lvl3pPr marL="1028700" lvl="2" indent="-257175">
              <a:spcBef>
                <a:spcPts val="0"/>
              </a:spcBef>
              <a:spcAft>
                <a:spcPts val="0"/>
              </a:spcAft>
              <a:buSzPts val="1800"/>
              <a:buChar char="■"/>
              <a:defRPr sz="1350"/>
            </a:lvl3pPr>
            <a:lvl4pPr marL="1371600" lvl="3" indent="-257175">
              <a:spcBef>
                <a:spcPts val="0"/>
              </a:spcBef>
              <a:spcAft>
                <a:spcPts val="0"/>
              </a:spcAft>
              <a:buSzPts val="1800"/>
              <a:buChar char="●"/>
              <a:defRPr/>
            </a:lvl4pPr>
            <a:lvl5pPr marL="1714500" lvl="4" indent="-257175">
              <a:spcBef>
                <a:spcPts val="0"/>
              </a:spcBef>
              <a:spcAft>
                <a:spcPts val="0"/>
              </a:spcAft>
              <a:buSzPts val="1800"/>
              <a:buChar char="○"/>
              <a:defRPr/>
            </a:lvl5pPr>
            <a:lvl6pPr marL="2057400" lvl="5" indent="-257175">
              <a:spcBef>
                <a:spcPts val="0"/>
              </a:spcBef>
              <a:spcAft>
                <a:spcPts val="0"/>
              </a:spcAft>
              <a:buSzPts val="1800"/>
              <a:buChar char="■"/>
              <a:defRPr/>
            </a:lvl6pPr>
            <a:lvl7pPr marL="2400300" lvl="6" indent="-257175">
              <a:spcBef>
                <a:spcPts val="0"/>
              </a:spcBef>
              <a:spcAft>
                <a:spcPts val="0"/>
              </a:spcAft>
              <a:buSzPts val="1800"/>
              <a:buChar char="●"/>
              <a:defRPr/>
            </a:lvl7pPr>
            <a:lvl8pPr marL="2743200" lvl="7" indent="-257175">
              <a:spcBef>
                <a:spcPts val="0"/>
              </a:spcBef>
              <a:spcAft>
                <a:spcPts val="0"/>
              </a:spcAft>
              <a:buSzPts val="1800"/>
              <a:buChar char="○"/>
              <a:defRPr/>
            </a:lvl8pPr>
            <a:lvl9pPr marL="3086100" lvl="8" indent="-257175">
              <a:spcBef>
                <a:spcPts val="0"/>
              </a:spcBef>
              <a:spcAft>
                <a:spcPts val="0"/>
              </a:spcAft>
              <a:buSzPts val="1800"/>
              <a:buChar char="■"/>
              <a:defRPr/>
            </a:lvl9pPr>
          </a:lstStyle>
          <a:p>
            <a:r>
              <a:rPr lang="en-US" dirty="0"/>
              <a:t>Text</a:t>
            </a:r>
          </a:p>
          <a:p>
            <a:pPr lvl="1"/>
            <a:r>
              <a:rPr lang="en-US" dirty="0">
                <a:latin typeface="+mn-lt"/>
              </a:rPr>
              <a:t>Text</a:t>
            </a:r>
            <a:endParaRPr dirty="0"/>
          </a:p>
        </p:txBody>
      </p:sp>
      <p:sp>
        <p:nvSpPr>
          <p:cNvPr id="43" name="Shape 43"/>
          <p:cNvSpPr/>
          <p:nvPr/>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4" name="Shape 44"/>
          <p:cNvSpPr/>
          <p:nvPr/>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5" name="Shape 45"/>
          <p:cNvSpPr/>
          <p:nvPr/>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6" name="Shape 46"/>
          <p:cNvSpPr/>
          <p:nvPr/>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7" name="Shape 47"/>
          <p:cNvSpPr txBox="1">
            <a:spLocks noGrp="1"/>
          </p:cNvSpPr>
          <p:nvPr>
            <p:ph type="sldNum" idx="12"/>
          </p:nvPr>
        </p:nvSpPr>
        <p:spPr>
          <a:xfrm>
            <a:off x="8480575" y="6364177"/>
            <a:ext cx="548700" cy="417900"/>
          </a:xfrm>
          <a:prstGeom prst="rect">
            <a:avLst/>
          </a:prstGeom>
        </p:spPr>
        <p:txBody>
          <a:bodyPr spcFirstLastPara="1" wrap="square" lIns="91425" tIns="91425" rIns="91425" bIns="91425" anchor="t" anchorCtr="0">
            <a:noAutofit/>
          </a:bodyPr>
          <a:lstStyle>
            <a:lvl1pPr lvl="0">
              <a:buNone/>
              <a:defRPr>
                <a:solidFill>
                  <a:srgbClr val="97ABBC"/>
                </a:solidFill>
                <a:latin typeface="+mn-lt"/>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 smtClean="0"/>
              <a:pPr/>
              <a:t>‹#›</a:t>
            </a:fld>
            <a:endParaRPr lang="en"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Tree>
    <p:extLst>
      <p:ext uri="{BB962C8B-B14F-4D97-AF65-F5344CB8AC3E}">
        <p14:creationId xmlns:p14="http://schemas.microsoft.com/office/powerpoint/2010/main" val="36426652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lvl1pPr>
              <a:defRPr>
                <a:solidFill>
                  <a:srgbClr val="455FA9"/>
                </a:solidFill>
              </a:defRPr>
            </a:lvl1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Shape 34"/>
          <p:cNvSpPr/>
          <p:nvPr userDrawn="1"/>
        </p:nvSpPr>
        <p:spPr>
          <a:xfrm>
            <a:off x="5696954" y="6755103"/>
            <a:ext cx="1401679" cy="110921"/>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9" name="Shape 35"/>
          <p:cNvSpPr/>
          <p:nvPr userDrawn="1"/>
        </p:nvSpPr>
        <p:spPr>
          <a:xfrm>
            <a:off x="7098632" y="6755100"/>
            <a:ext cx="2045369" cy="102900"/>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0" name="Shape 36"/>
          <p:cNvSpPr/>
          <p:nvPr userDrawn="1"/>
        </p:nvSpPr>
        <p:spPr>
          <a:xfrm>
            <a:off x="1" y="6755100"/>
            <a:ext cx="1473867" cy="102900"/>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11" name="Shape 37"/>
          <p:cNvSpPr/>
          <p:nvPr userDrawn="1"/>
        </p:nvSpPr>
        <p:spPr>
          <a:xfrm>
            <a:off x="1473868" y="6755100"/>
            <a:ext cx="4223084" cy="102900"/>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pic>
        <p:nvPicPr>
          <p:cNvPr id="12" name="Picture 11"/>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03738" y="122933"/>
            <a:ext cx="986625" cy="174724"/>
          </a:xfrm>
          <a:prstGeom prst="rect">
            <a:avLst/>
          </a:prstGeom>
        </p:spPr>
      </p:pic>
    </p:spTree>
    <p:extLst>
      <p:ext uri="{BB962C8B-B14F-4D97-AF65-F5344CB8AC3E}">
        <p14:creationId xmlns:p14="http://schemas.microsoft.com/office/powerpoint/2010/main" val="36893057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Shape 26"/>
          <p:cNvSpPr/>
          <p:nvPr userDrawn="1"/>
        </p:nvSpPr>
        <p:spPr>
          <a:xfrm>
            <a:off x="4967681" y="2071865"/>
            <a:ext cx="1467900" cy="102035"/>
          </a:xfrm>
          <a:prstGeom prst="rect">
            <a:avLst/>
          </a:prstGeom>
          <a:solidFill>
            <a:srgbClr val="EFAA1F"/>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4" name="Shape 27"/>
          <p:cNvSpPr/>
          <p:nvPr userDrawn="1"/>
        </p:nvSpPr>
        <p:spPr>
          <a:xfrm>
            <a:off x="6435581" y="2071866"/>
            <a:ext cx="2720451" cy="102035"/>
          </a:xfrm>
          <a:prstGeom prst="rect">
            <a:avLst/>
          </a:prstGeom>
          <a:solidFill>
            <a:srgbClr val="C63F28"/>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5" name="Shape 28"/>
          <p:cNvSpPr/>
          <p:nvPr userDrawn="1"/>
        </p:nvSpPr>
        <p:spPr>
          <a:xfrm>
            <a:off x="0" y="2071863"/>
            <a:ext cx="2364206" cy="102035"/>
          </a:xfrm>
          <a:prstGeom prst="rect">
            <a:avLst/>
          </a:prstGeom>
          <a:solidFill>
            <a:srgbClr val="008CA0"/>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6" name="Shape 29"/>
          <p:cNvSpPr/>
          <p:nvPr userDrawn="1"/>
        </p:nvSpPr>
        <p:spPr>
          <a:xfrm>
            <a:off x="2364205" y="2071864"/>
            <a:ext cx="1753412" cy="102035"/>
          </a:xfrm>
          <a:prstGeom prst="rect">
            <a:avLst/>
          </a:prstGeom>
          <a:solidFill>
            <a:srgbClr val="455FA9"/>
          </a:solidFill>
          <a:ln>
            <a:noFill/>
          </a:ln>
        </p:spPr>
        <p:txBody>
          <a:bodyPr spcFirstLastPara="1" wrap="square" lIns="51427" tIns="51427" rIns="51427" bIns="51427" anchor="ctr" anchorCtr="0">
            <a:noAutofit/>
          </a:bodyPr>
          <a:lstStyle/>
          <a:p>
            <a:pPr marL="0" lvl="0" indent="0">
              <a:spcBef>
                <a:spcPts val="0"/>
              </a:spcBef>
              <a:spcAft>
                <a:spcPts val="0"/>
              </a:spcAft>
              <a:buNone/>
            </a:pPr>
            <a:endParaRPr sz="1013"/>
          </a:p>
        </p:txBody>
      </p:sp>
      <p:sp>
        <p:nvSpPr>
          <p:cNvPr id="7" name="Shape 25"/>
          <p:cNvSpPr txBox="1"/>
          <p:nvPr userDrawn="1"/>
        </p:nvSpPr>
        <p:spPr>
          <a:xfrm>
            <a:off x="3766612" y="1552771"/>
            <a:ext cx="1467900" cy="871500"/>
          </a:xfrm>
          <a:prstGeom prst="rect">
            <a:avLst/>
          </a:prstGeom>
          <a:noFill/>
          <a:ln>
            <a:noFill/>
          </a:ln>
        </p:spPr>
        <p:txBody>
          <a:bodyPr spcFirstLastPara="1" wrap="square" lIns="51427" tIns="51427" rIns="51427" bIns="51427" anchor="t" anchorCtr="0">
            <a:noAutofit/>
          </a:bodyPr>
          <a:lstStyle/>
          <a:p>
            <a:pPr marL="0" lvl="0" indent="0" algn="ctr">
              <a:spcBef>
                <a:spcPts val="0"/>
              </a:spcBef>
              <a:spcAft>
                <a:spcPts val="0"/>
              </a:spcAft>
              <a:buNone/>
            </a:pPr>
            <a:r>
              <a:rPr lang="en" sz="5400" b="1" dirty="0">
                <a:solidFill>
                  <a:srgbClr val="97ABBC"/>
                </a:solidFill>
                <a:latin typeface="Arial" panose="020B0604020202020204" pitchFamily="34" charset="0"/>
                <a:cs typeface="Arial" panose="020B0604020202020204" pitchFamily="34" charset="0"/>
              </a:rPr>
              <a:t>“</a:t>
            </a:r>
            <a:endParaRPr sz="5400" b="1" dirty="0">
              <a:solidFill>
                <a:srgbClr val="97ABBC"/>
              </a:solidFill>
              <a:latin typeface="Arial" panose="020B0604020202020204" pitchFamily="34" charset="0"/>
              <a:cs typeface="Arial" panose="020B0604020202020204"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969912" y="146610"/>
            <a:ext cx="986625" cy="174724"/>
          </a:xfrm>
          <a:prstGeom prst="rect">
            <a:avLst/>
          </a:prstGeom>
        </p:spPr>
      </p:pic>
      <p:sp>
        <p:nvSpPr>
          <p:cNvPr id="10" name="Text Placeholder 9"/>
          <p:cNvSpPr>
            <a:spLocks noGrp="1"/>
          </p:cNvSpPr>
          <p:nvPr>
            <p:ph type="body" sz="quarter" idx="10"/>
          </p:nvPr>
        </p:nvSpPr>
        <p:spPr>
          <a:xfrm>
            <a:off x="1350037" y="2584135"/>
            <a:ext cx="6619875" cy="738187"/>
          </a:xfrm>
        </p:spPr>
        <p:txBody>
          <a:bodyPr>
            <a:normAutofit/>
          </a:bodyPr>
          <a:lstStyle>
            <a:lvl1pPr marL="0" indent="0" algn="ctr">
              <a:buNone/>
              <a:defRPr sz="1800"/>
            </a:lvl1pPr>
          </a:lstStyle>
          <a:p>
            <a:pPr lvl="0"/>
            <a:r>
              <a:rPr lang="en-US"/>
              <a:t>Click to edit Master text styles</a:t>
            </a:r>
          </a:p>
        </p:txBody>
      </p:sp>
    </p:spTree>
    <p:extLst>
      <p:ext uri="{BB962C8B-B14F-4D97-AF65-F5344CB8AC3E}">
        <p14:creationId xmlns:p14="http://schemas.microsoft.com/office/powerpoint/2010/main" val="33059215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7" name="Shape 60"/>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61"/>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62"/>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63"/>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Tree>
    <p:extLst>
      <p:ext uri="{BB962C8B-B14F-4D97-AF65-F5344CB8AC3E}">
        <p14:creationId xmlns:p14="http://schemas.microsoft.com/office/powerpoint/2010/main" val="20598707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Blurple">
    <p:bg>
      <p:bgPr>
        <a:solidFill>
          <a:srgbClr val="455FA9"/>
        </a:solidFill>
        <a:effectLst/>
      </p:bgPr>
    </p:bg>
    <p:spTree>
      <p:nvGrpSpPr>
        <p:cNvPr id="1" name=""/>
        <p:cNvGrpSpPr/>
        <p:nvPr/>
      </p:nvGrpSpPr>
      <p:grpSpPr>
        <a:xfrm>
          <a:off x="0" y="0"/>
          <a:ext cx="0" cy="0"/>
          <a:chOff x="0" y="0"/>
          <a:chExt cx="0" cy="0"/>
        </a:xfrm>
      </p:grpSpPr>
      <p:sp>
        <p:nvSpPr>
          <p:cNvPr id="5" name="Shape 79"/>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80"/>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81"/>
          <p:cNvSpPr/>
          <p:nvPr userDrawn="1"/>
        </p:nvSpPr>
        <p:spPr>
          <a:xfrm>
            <a:off x="0" y="6755100"/>
            <a:ext cx="893700" cy="102900"/>
          </a:xfrm>
          <a:prstGeom prst="rect">
            <a:avLst/>
          </a:prstGeom>
          <a:solidFill>
            <a:srgbClr val="7C9B52"/>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82"/>
          <p:cNvSpPr/>
          <p:nvPr userDrawn="1"/>
        </p:nvSpPr>
        <p:spPr>
          <a:xfrm>
            <a:off x="893710" y="6755100"/>
            <a:ext cx="64626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9" name="Picture 8"/>
          <p:cNvPicPr>
            <a:picLocks noChangeAspect="1"/>
          </p:cNvPicPr>
          <p:nvPr userDrawn="1"/>
        </p:nvPicPr>
        <p:blipFill>
          <a:blip r:embed="rId2" cstate="print">
            <a:biLevel thresh="25000"/>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0" name="Title 1"/>
          <p:cNvSpPr>
            <a:spLocks noGrp="1"/>
          </p:cNvSpPr>
          <p:nvPr>
            <p:ph type="title"/>
          </p:nvPr>
        </p:nvSpPr>
        <p:spPr>
          <a:xfrm>
            <a:off x="628650" y="365128"/>
            <a:ext cx="7886700" cy="1325563"/>
          </a:xfrm>
        </p:spPr>
        <p:txBody>
          <a:bodyPr/>
          <a:lstStyle>
            <a:lvl1pPr>
              <a:defRPr>
                <a:solidFill>
                  <a:schemeClr val="bg1"/>
                </a:solidFill>
              </a:defRPr>
            </a:lvl1pPr>
          </a:lstStyle>
          <a:p>
            <a:r>
              <a:rPr lang="en-US"/>
              <a:t>Click to edit Master title style</a:t>
            </a:r>
            <a:endParaRPr lang="en-US" dirty="0"/>
          </a:p>
        </p:txBody>
      </p:sp>
      <p:sp>
        <p:nvSpPr>
          <p:cNvPr id="11" name="Content Placeholder 2"/>
          <p:cNvSpPr>
            <a:spLocks noGrp="1"/>
          </p:cNvSpPr>
          <p:nvPr>
            <p:ph idx="1"/>
          </p:nvPr>
        </p:nvSpPr>
        <p:spPr>
          <a:xfrm>
            <a:off x="628650" y="1825625"/>
            <a:ext cx="7886700" cy="4351338"/>
          </a:xfrm>
        </p:spPr>
        <p:txBody>
          <a:bodyPr/>
          <a:lstStyle>
            <a:lvl1pPr marL="0" indent="0">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60753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rocess Layout">
    <p:spTree>
      <p:nvGrpSpPr>
        <p:cNvPr id="1" name=""/>
        <p:cNvGrpSpPr/>
        <p:nvPr/>
      </p:nvGrpSpPr>
      <p:grpSpPr>
        <a:xfrm>
          <a:off x="0" y="0"/>
          <a:ext cx="0" cy="0"/>
          <a:chOff x="0" y="0"/>
          <a:chExt cx="0" cy="0"/>
        </a:xfrm>
      </p:grpSpPr>
      <p:sp>
        <p:nvSpPr>
          <p:cNvPr id="2" name="Title 1"/>
          <p:cNvSpPr>
            <a:spLocks noGrp="1"/>
          </p:cNvSpPr>
          <p:nvPr>
            <p:ph type="title"/>
          </p:nvPr>
        </p:nvSpPr>
        <p:spPr>
          <a:xfrm>
            <a:off x="552450" y="420343"/>
            <a:ext cx="7886700" cy="1325563"/>
          </a:xfrm>
        </p:spPr>
        <p:txBody>
          <a:bodyPr/>
          <a:lstStyle/>
          <a:p>
            <a:r>
              <a:rPr lang="en-US"/>
              <a:t>Click to edit Master title style</a:t>
            </a:r>
            <a:endParaRPr lang="en-US" dirty="0"/>
          </a:p>
        </p:txBody>
      </p:sp>
      <p:pic>
        <p:nvPicPr>
          <p:cNvPr id="3" name="Pictur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5" name="Shape 246"/>
          <p:cNvSpPr/>
          <p:nvPr/>
        </p:nvSpPr>
        <p:spPr>
          <a:xfrm>
            <a:off x="5632317" y="2669418"/>
            <a:ext cx="3305700" cy="669000"/>
          </a:xfrm>
          <a:prstGeom prst="chevron">
            <a:avLst>
              <a:gd name="adj" fmla="val 50000"/>
            </a:avLst>
          </a:prstGeom>
          <a:solidFill>
            <a:srgbClr val="C63F28"/>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35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8" name="Shape 249"/>
          <p:cNvSpPr/>
          <p:nvPr/>
        </p:nvSpPr>
        <p:spPr>
          <a:xfrm>
            <a:off x="0" y="2669632"/>
            <a:ext cx="3546900" cy="669000"/>
          </a:xfrm>
          <a:prstGeom prst="homePlate">
            <a:avLst>
              <a:gd name="adj" fmla="val 50000"/>
            </a:avLst>
          </a:prstGeom>
          <a:solidFill>
            <a:srgbClr val="008CA0"/>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80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Raleway"/>
            </a:endParaRPr>
          </a:p>
        </p:txBody>
      </p:sp>
      <p:sp>
        <p:nvSpPr>
          <p:cNvPr id="11" name="Shape 252"/>
          <p:cNvSpPr/>
          <p:nvPr/>
        </p:nvSpPr>
        <p:spPr>
          <a:xfrm>
            <a:off x="2944204" y="2669418"/>
            <a:ext cx="3305700" cy="669000"/>
          </a:xfrm>
          <a:prstGeom prst="chevron">
            <a:avLst>
              <a:gd name="adj" fmla="val 50000"/>
            </a:avLst>
          </a:prstGeom>
          <a:solidFill>
            <a:srgbClr val="455FA9"/>
          </a:solidFill>
          <a:ln>
            <a:noFill/>
          </a:ln>
        </p:spPr>
        <p:txBody>
          <a:bodyPr spcFirstLastPara="1" wrap="square" lIns="68569" tIns="68569" rIns="68569" bIns="68569" anchor="ctr" anchorCtr="0">
            <a:noAutofit/>
          </a:bodyPr>
          <a:lstStyle/>
          <a:p>
            <a:pPr marL="0" lvl="0" indent="0" algn="ctr">
              <a:spcBef>
                <a:spcPts val="0"/>
              </a:spcBef>
              <a:spcAft>
                <a:spcPts val="0"/>
              </a:spcAft>
              <a:buSzPts val="1100"/>
              <a:buNone/>
            </a:pPr>
            <a:endParaRPr sz="1350" b="1" dirty="0">
              <a:solidFill>
                <a:srgbClr val="FFFFFF"/>
              </a:solidFill>
              <a:latin typeface="Arial" panose="020B0604020202020204" pitchFamily="34" charset="0"/>
              <a:ea typeface="Arial Unicode MS" panose="020B0604020202020204" pitchFamily="34" charset="-128"/>
              <a:cs typeface="Arial" panose="020B0604020202020204" pitchFamily="34" charset="0"/>
              <a:sym typeface="Lato"/>
            </a:endParaRPr>
          </a:p>
        </p:txBody>
      </p:sp>
      <p:sp>
        <p:nvSpPr>
          <p:cNvPr id="14" name="Shape 60"/>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5" name="Shape 61"/>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6" name="Shape 62"/>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7" name="Shape 63"/>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Text Placeholder 5"/>
          <p:cNvSpPr>
            <a:spLocks noGrp="1"/>
          </p:cNvSpPr>
          <p:nvPr>
            <p:ph type="body" sz="quarter" idx="10"/>
          </p:nvPr>
        </p:nvSpPr>
        <p:spPr>
          <a:xfrm>
            <a:off x="304800"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21" name="Text Placeholder 5"/>
          <p:cNvSpPr>
            <a:spLocks noGrp="1"/>
          </p:cNvSpPr>
          <p:nvPr>
            <p:ph type="body" sz="quarter" idx="11"/>
          </p:nvPr>
        </p:nvSpPr>
        <p:spPr>
          <a:xfrm>
            <a:off x="3423590"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22" name="Text Placeholder 5"/>
          <p:cNvSpPr>
            <a:spLocks noGrp="1"/>
          </p:cNvSpPr>
          <p:nvPr>
            <p:ph type="body" sz="quarter" idx="12"/>
          </p:nvPr>
        </p:nvSpPr>
        <p:spPr>
          <a:xfrm>
            <a:off x="6269401" y="2797177"/>
            <a:ext cx="2332038" cy="403225"/>
          </a:xfrm>
        </p:spPr>
        <p:txBody>
          <a:bodyPr>
            <a:noAutofit/>
          </a:bodyPr>
          <a:lstStyle>
            <a:lvl1pPr marL="0" indent="0">
              <a:buNone/>
              <a:defRPr sz="1200">
                <a:solidFill>
                  <a:schemeClr val="bg1"/>
                </a:solidFill>
              </a:defRPr>
            </a:lvl1pPr>
          </a:lstStyle>
          <a:p>
            <a:pPr lvl="0"/>
            <a:r>
              <a:rPr lang="en-US"/>
              <a:t>Click to edit Master text styles</a:t>
            </a:r>
          </a:p>
        </p:txBody>
      </p:sp>
      <p:sp>
        <p:nvSpPr>
          <p:cNvPr id="9" name="Text Placeholder 8"/>
          <p:cNvSpPr>
            <a:spLocks noGrp="1"/>
          </p:cNvSpPr>
          <p:nvPr>
            <p:ph type="body" sz="quarter" idx="13"/>
          </p:nvPr>
        </p:nvSpPr>
        <p:spPr>
          <a:xfrm>
            <a:off x="304801" y="3527425"/>
            <a:ext cx="2430463" cy="2279650"/>
          </a:xfrm>
        </p:spPr>
        <p:txBody>
          <a:bodyPr>
            <a:normAutofit/>
          </a:bodyPr>
          <a:lstStyle>
            <a:lvl1pPr marL="0" indent="0">
              <a:buNone/>
              <a:defRPr sz="1500"/>
            </a:lvl1pPr>
          </a:lstStyle>
          <a:p>
            <a:pPr lvl="0"/>
            <a:r>
              <a:rPr lang="en-US"/>
              <a:t>Click to edit Master text styles</a:t>
            </a:r>
          </a:p>
        </p:txBody>
      </p:sp>
      <p:sp>
        <p:nvSpPr>
          <p:cNvPr id="23" name="Text Placeholder 8"/>
          <p:cNvSpPr>
            <a:spLocks noGrp="1"/>
          </p:cNvSpPr>
          <p:nvPr>
            <p:ph type="body" sz="quarter" idx="14"/>
          </p:nvPr>
        </p:nvSpPr>
        <p:spPr>
          <a:xfrm>
            <a:off x="3262495" y="3527425"/>
            <a:ext cx="2430463" cy="2279650"/>
          </a:xfrm>
        </p:spPr>
        <p:txBody>
          <a:bodyPr>
            <a:normAutofit/>
          </a:bodyPr>
          <a:lstStyle>
            <a:lvl1pPr marL="0" indent="0">
              <a:buNone/>
              <a:defRPr sz="1500"/>
            </a:lvl1pPr>
          </a:lstStyle>
          <a:p>
            <a:pPr lvl="0"/>
            <a:r>
              <a:rPr lang="en-US"/>
              <a:t>Click to edit Master text styles</a:t>
            </a:r>
          </a:p>
        </p:txBody>
      </p:sp>
      <p:sp>
        <p:nvSpPr>
          <p:cNvPr id="24" name="Text Placeholder 8"/>
          <p:cNvSpPr>
            <a:spLocks noGrp="1"/>
          </p:cNvSpPr>
          <p:nvPr>
            <p:ph type="body" sz="quarter" idx="15"/>
          </p:nvPr>
        </p:nvSpPr>
        <p:spPr>
          <a:xfrm>
            <a:off x="6220189" y="3527425"/>
            <a:ext cx="2430463" cy="2279650"/>
          </a:xfrm>
        </p:spPr>
        <p:txBody>
          <a:bodyPr>
            <a:normAutofit/>
          </a:bodyPr>
          <a:lstStyle>
            <a:lvl1pPr marL="0" indent="0">
              <a:buNone/>
              <a:defRPr sz="1500"/>
            </a:lvl1pPr>
          </a:lstStyle>
          <a:p>
            <a:pPr lvl="0"/>
            <a:r>
              <a:rPr lang="en-US"/>
              <a:t>Click to edit Master text styles</a:t>
            </a:r>
          </a:p>
        </p:txBody>
      </p:sp>
    </p:spTree>
    <p:extLst>
      <p:ext uri="{BB962C8B-B14F-4D97-AF65-F5344CB8AC3E}">
        <p14:creationId xmlns:p14="http://schemas.microsoft.com/office/powerpoint/2010/main" val="17389199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 arrows Layout">
    <p:spTree>
      <p:nvGrpSpPr>
        <p:cNvPr id="1" name=""/>
        <p:cNvGrpSpPr/>
        <p:nvPr/>
      </p:nvGrpSpPr>
      <p:grpSpPr>
        <a:xfrm>
          <a:off x="0" y="0"/>
          <a:ext cx="0" cy="0"/>
          <a:chOff x="0" y="0"/>
          <a:chExt cx="0" cy="0"/>
        </a:xfrm>
      </p:grpSpPr>
      <p:sp>
        <p:nvSpPr>
          <p:cNvPr id="3" name="Shape 236"/>
          <p:cNvSpPr/>
          <p:nvPr userDrawn="1"/>
        </p:nvSpPr>
        <p:spPr>
          <a:xfrm>
            <a:off x="0" y="862500"/>
            <a:ext cx="940500" cy="891600"/>
          </a:xfrm>
          <a:prstGeom prst="rightArrow">
            <a:avLst>
              <a:gd name="adj1" fmla="val 61815"/>
              <a:gd name="adj2" fmla="val 50000"/>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4" name="Shape 237"/>
          <p:cNvSpPr/>
          <p:nvPr userDrawn="1"/>
        </p:nvSpPr>
        <p:spPr>
          <a:xfrm>
            <a:off x="0" y="2767500"/>
            <a:ext cx="940500" cy="891600"/>
          </a:xfrm>
          <a:prstGeom prst="rightArrow">
            <a:avLst>
              <a:gd name="adj1" fmla="val 61815"/>
              <a:gd name="adj2" fmla="val 50000"/>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6" name="Shape 238"/>
          <p:cNvSpPr/>
          <p:nvPr userDrawn="1"/>
        </p:nvSpPr>
        <p:spPr>
          <a:xfrm>
            <a:off x="0" y="4672500"/>
            <a:ext cx="940500" cy="891600"/>
          </a:xfrm>
          <a:prstGeom prst="rightArrow">
            <a:avLst>
              <a:gd name="adj1" fmla="val 61815"/>
              <a:gd name="adj2" fmla="val 50000"/>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7" name="Shape 73"/>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8" name="Shape 74"/>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75"/>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76"/>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642716" y="154631"/>
            <a:ext cx="1315500" cy="174724"/>
          </a:xfrm>
          <a:prstGeom prst="rect">
            <a:avLst/>
          </a:prstGeom>
        </p:spPr>
      </p:pic>
      <p:sp>
        <p:nvSpPr>
          <p:cNvPr id="19" name="Text Placeholder 18"/>
          <p:cNvSpPr>
            <a:spLocks noGrp="1"/>
          </p:cNvSpPr>
          <p:nvPr>
            <p:ph type="body" sz="quarter" idx="10"/>
          </p:nvPr>
        </p:nvSpPr>
        <p:spPr>
          <a:xfrm>
            <a:off x="1185064" y="912529"/>
            <a:ext cx="6110287" cy="647302"/>
          </a:xfrm>
        </p:spPr>
        <p:txBody>
          <a:bodyPr/>
          <a:lstStyle>
            <a:lvl1pPr marL="0" indent="0">
              <a:buNone/>
              <a:defRPr>
                <a:solidFill>
                  <a:srgbClr val="EFAA1F"/>
                </a:solidFill>
              </a:defRPr>
            </a:lvl1pPr>
          </a:lstStyle>
          <a:p>
            <a:pPr lvl="0"/>
            <a:r>
              <a:rPr lang="en-US"/>
              <a:t>Click to edit Master text styles</a:t>
            </a:r>
          </a:p>
        </p:txBody>
      </p:sp>
      <p:sp>
        <p:nvSpPr>
          <p:cNvPr id="20" name="Text Placeholder 18"/>
          <p:cNvSpPr>
            <a:spLocks noGrp="1"/>
          </p:cNvSpPr>
          <p:nvPr>
            <p:ph type="body" sz="quarter" idx="11"/>
          </p:nvPr>
        </p:nvSpPr>
        <p:spPr>
          <a:xfrm>
            <a:off x="1185064" y="2802315"/>
            <a:ext cx="6110287" cy="647302"/>
          </a:xfrm>
        </p:spPr>
        <p:txBody>
          <a:bodyPr/>
          <a:lstStyle>
            <a:lvl1pPr marL="0" indent="0">
              <a:buNone/>
              <a:defRPr>
                <a:solidFill>
                  <a:srgbClr val="C63F28"/>
                </a:solidFill>
              </a:defRPr>
            </a:lvl1pPr>
          </a:lstStyle>
          <a:p>
            <a:pPr lvl="0"/>
            <a:r>
              <a:rPr lang="en-US"/>
              <a:t>Click to edit Master text styles</a:t>
            </a:r>
          </a:p>
        </p:txBody>
      </p:sp>
      <p:sp>
        <p:nvSpPr>
          <p:cNvPr id="21" name="Text Placeholder 18"/>
          <p:cNvSpPr>
            <a:spLocks noGrp="1"/>
          </p:cNvSpPr>
          <p:nvPr>
            <p:ph type="body" sz="quarter" idx="12"/>
          </p:nvPr>
        </p:nvSpPr>
        <p:spPr>
          <a:xfrm>
            <a:off x="1185064" y="4725064"/>
            <a:ext cx="6110287" cy="647302"/>
          </a:xfrm>
        </p:spPr>
        <p:txBody>
          <a:bodyPr/>
          <a:lstStyle>
            <a:lvl1pPr marL="0" indent="0">
              <a:buNone/>
              <a:defRPr>
                <a:solidFill>
                  <a:srgbClr val="008CA0"/>
                </a:solidFill>
              </a:defRPr>
            </a:lvl1pPr>
          </a:lstStyle>
          <a:p>
            <a:pPr lvl="0"/>
            <a:r>
              <a:rPr lang="en-US"/>
              <a:t>Click to edit Master text styles</a:t>
            </a:r>
          </a:p>
        </p:txBody>
      </p:sp>
      <p:sp>
        <p:nvSpPr>
          <p:cNvPr id="23" name="Text Placeholder 22"/>
          <p:cNvSpPr>
            <a:spLocks noGrp="1"/>
          </p:cNvSpPr>
          <p:nvPr>
            <p:ph type="body" sz="quarter" idx="13"/>
          </p:nvPr>
        </p:nvSpPr>
        <p:spPr>
          <a:xfrm>
            <a:off x="1184276" y="1654176"/>
            <a:ext cx="4089400" cy="563563"/>
          </a:xfrm>
        </p:spPr>
        <p:txBody>
          <a:bodyPr>
            <a:noAutofit/>
          </a:bodyPr>
          <a:lstStyle>
            <a:lvl1pPr marL="0" indent="0">
              <a:buNone/>
              <a:defRPr sz="1500"/>
            </a:lvl1pPr>
          </a:lstStyle>
          <a:p>
            <a:pPr lvl="0"/>
            <a:r>
              <a:rPr lang="en-US"/>
              <a:t>Click to edit Master text styles</a:t>
            </a:r>
          </a:p>
        </p:txBody>
      </p:sp>
      <p:sp>
        <p:nvSpPr>
          <p:cNvPr id="24" name="Text Placeholder 22"/>
          <p:cNvSpPr>
            <a:spLocks noGrp="1"/>
          </p:cNvSpPr>
          <p:nvPr>
            <p:ph type="body" sz="quarter" idx="14"/>
          </p:nvPr>
        </p:nvSpPr>
        <p:spPr>
          <a:xfrm>
            <a:off x="1184276" y="3691037"/>
            <a:ext cx="4089400" cy="563563"/>
          </a:xfrm>
        </p:spPr>
        <p:txBody>
          <a:bodyPr>
            <a:noAutofit/>
          </a:bodyPr>
          <a:lstStyle>
            <a:lvl1pPr marL="0" indent="0">
              <a:buNone/>
              <a:defRPr sz="1500"/>
            </a:lvl1pPr>
          </a:lstStyle>
          <a:p>
            <a:pPr lvl="0"/>
            <a:r>
              <a:rPr lang="en-US"/>
              <a:t>Click to edit Master text styles</a:t>
            </a:r>
          </a:p>
        </p:txBody>
      </p:sp>
      <p:sp>
        <p:nvSpPr>
          <p:cNvPr id="25" name="Text Placeholder 22"/>
          <p:cNvSpPr>
            <a:spLocks noGrp="1"/>
          </p:cNvSpPr>
          <p:nvPr>
            <p:ph type="body" sz="quarter" idx="15"/>
          </p:nvPr>
        </p:nvSpPr>
        <p:spPr>
          <a:xfrm>
            <a:off x="1184276" y="5536563"/>
            <a:ext cx="4089400" cy="563563"/>
          </a:xfrm>
        </p:spPr>
        <p:txBody>
          <a:bodyPr>
            <a:noAutofit/>
          </a:bodyPr>
          <a:lstStyle>
            <a:lvl1pPr marL="0" indent="0">
              <a:buNone/>
              <a:defRPr sz="1500"/>
            </a:lvl1pPr>
          </a:lstStyle>
          <a:p>
            <a:pPr lvl="0"/>
            <a:r>
              <a:rPr lang="en-US"/>
              <a:t>Click to edit Master text styles</a:t>
            </a:r>
          </a:p>
        </p:txBody>
      </p:sp>
    </p:spTree>
    <p:extLst>
      <p:ext uri="{BB962C8B-B14F-4D97-AF65-F5344CB8AC3E}">
        <p14:creationId xmlns:p14="http://schemas.microsoft.com/office/powerpoint/2010/main" val="329644208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2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0" y="0"/>
            <a:ext cx="5256621" cy="6755100"/>
          </a:xfrm>
        </p:spPr>
        <p:txBody>
          <a:bodyPr anchor="t"/>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Shape 73"/>
          <p:cNvSpPr/>
          <p:nvPr userDrawn="1"/>
        </p:nvSpPr>
        <p:spPr>
          <a:xfrm>
            <a:off x="7356366" y="6755100"/>
            <a:ext cx="893700" cy="102900"/>
          </a:xfrm>
          <a:prstGeom prst="rect">
            <a:avLst/>
          </a:prstGeom>
          <a:solidFill>
            <a:srgbClr val="EFAA1F"/>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9" name="Shape 74"/>
          <p:cNvSpPr/>
          <p:nvPr userDrawn="1"/>
        </p:nvSpPr>
        <p:spPr>
          <a:xfrm>
            <a:off x="8250312" y="6755100"/>
            <a:ext cx="893700" cy="102900"/>
          </a:xfrm>
          <a:prstGeom prst="rect">
            <a:avLst/>
          </a:prstGeom>
          <a:solidFill>
            <a:srgbClr val="C63F28"/>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0" name="Shape 75"/>
          <p:cNvSpPr/>
          <p:nvPr userDrawn="1"/>
        </p:nvSpPr>
        <p:spPr>
          <a:xfrm>
            <a:off x="0" y="6755100"/>
            <a:ext cx="893700" cy="102900"/>
          </a:xfrm>
          <a:prstGeom prst="rect">
            <a:avLst/>
          </a:prstGeom>
          <a:solidFill>
            <a:srgbClr val="008CA0"/>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
        <p:nvSpPr>
          <p:cNvPr id="11" name="Shape 76"/>
          <p:cNvSpPr/>
          <p:nvPr userDrawn="1"/>
        </p:nvSpPr>
        <p:spPr>
          <a:xfrm>
            <a:off x="893710" y="6755100"/>
            <a:ext cx="6462600" cy="102900"/>
          </a:xfrm>
          <a:prstGeom prst="rect">
            <a:avLst/>
          </a:prstGeom>
          <a:solidFill>
            <a:srgbClr val="455FA9"/>
          </a:solidFill>
          <a:ln>
            <a:noFill/>
          </a:ln>
        </p:spPr>
        <p:txBody>
          <a:bodyPr spcFirstLastPara="1" wrap="square" lIns="68569" tIns="68569" rIns="68569" bIns="68569" anchor="ctr" anchorCtr="0">
            <a:noAutofit/>
          </a:bodyPr>
          <a:lstStyle/>
          <a:p>
            <a:pPr marL="0" lvl="0" indent="0">
              <a:spcBef>
                <a:spcPts val="0"/>
              </a:spcBef>
              <a:spcAft>
                <a:spcPts val="0"/>
              </a:spcAft>
              <a:buNone/>
            </a:pPr>
            <a:endParaRPr sz="1350"/>
          </a:p>
        </p:txBody>
      </p:sp>
    </p:spTree>
    <p:extLst>
      <p:ext uri="{BB962C8B-B14F-4D97-AF65-F5344CB8AC3E}">
        <p14:creationId xmlns:p14="http://schemas.microsoft.com/office/powerpoint/2010/main" val="37072113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8"/>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7609842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1" r:id="rId10"/>
    <p:sldLayoutId id="2147483689" r:id="rId11"/>
  </p:sldLayoutIdLst>
  <p:hf hdr="0" dt="0"/>
  <p:txStyles>
    <p:titleStyle>
      <a:lvl1pPr algn="l" defTabSz="685800" rtl="0" eaLnBrk="1" latinLnBrk="0" hangingPunct="1">
        <a:lnSpc>
          <a:spcPct val="90000"/>
        </a:lnSpc>
        <a:spcBef>
          <a:spcPct val="0"/>
        </a:spcBef>
        <a:buNone/>
        <a:defRPr sz="3300" kern="1200">
          <a:solidFill>
            <a:schemeClr val="tx1"/>
          </a:solidFill>
          <a:latin typeface="Arial" panose="020B0604020202020204" pitchFamily="34" charset="0"/>
          <a:ea typeface="+mj-ea"/>
          <a:cs typeface="Arial" panose="020B0604020202020204" pitchFamily="34" charset="0"/>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4095122398"/>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6" r:id="rId11"/>
    <p:sldLayoutId id="2147483687" r:id="rId12"/>
    <p:sldLayoutId id="2147483688" r:id="rId13"/>
  </p:sldLayoutIdLst>
  <p:hf hdr="0" dt="0"/>
  <p:txStyles>
    <p:title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6.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0.m4a"/><Relationship Id="rId1" Type="http://schemas.microsoft.com/office/2007/relationships/media" Target="../media/media10.m4a"/><Relationship Id="rId5" Type="http://schemas.openxmlformats.org/officeDocument/2006/relationships/image" Target="../media/image6.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6.png"/><Relationship Id="rId5" Type="http://schemas.openxmlformats.org/officeDocument/2006/relationships/hyperlink" Target="https://resources.csi.state.co.us/data-submissions/SASIDs/" TargetMode="External"/><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hyperlink" Target="https://resources.csi.state.co.us/data-submissions/frl/"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hyperlink" Target="https://resources.csi.state.co.us/data-submissions/october-count/" TargetMode="External"/><Relationship Id="rId5" Type="http://schemas.openxmlformats.org/officeDocument/2006/relationships/image" Target="../media/image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6.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6.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6.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hyperlink" Target="https://resources.csi.state.co.us/data-submissions/october-count/" TargetMode="External"/><Relationship Id="rId5" Type="http://schemas.openxmlformats.org/officeDocument/2006/relationships/image" Target="../media/image8.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6.png"/><Relationship Id="rId5" Type="http://schemas.openxmlformats.org/officeDocument/2006/relationships/image" Target="../media/image9.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6.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6.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6.png"/><Relationship Id="rId5" Type="http://schemas.openxmlformats.org/officeDocument/2006/relationships/hyperlink" Target="https://resources.csi.state.co.us/data-submissions/data-systems/" TargetMode="Externa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8" Type="http://schemas.openxmlformats.org/officeDocument/2006/relationships/hyperlink" Target="http://www.csi.state.co.us/calendar/" TargetMode="External"/><Relationship Id="rId3" Type="http://schemas.openxmlformats.org/officeDocument/2006/relationships/slideLayout" Target="../slideLayouts/slideLayout2.xml"/><Relationship Id="rId7" Type="http://schemas.openxmlformats.org/officeDocument/2006/relationships/hyperlink" Target="chrome-extension://efaidnbmnnnibpcajpcglclefindmkaj/https:/resources.csi.state.co.us/wp-content/uploads/2023/08/23-24-Data-Submissions-Calendar.pdf" TargetMode="External"/><Relationship Id="rId2" Type="http://schemas.microsoft.com/office/2007/relationships/media" Target="../media/media2.m4a"/><Relationship Id="rId1" Type="http://schemas.openxmlformats.org/officeDocument/2006/relationships/audio" Target="NULL" TargetMode="External"/><Relationship Id="rId6" Type="http://schemas.openxmlformats.org/officeDocument/2006/relationships/hyperlink" Target="https://resources.csi.state.co.us/data-submissions/calendar/" TargetMode="External"/><Relationship Id="rId11" Type="http://schemas.openxmlformats.org/officeDocument/2006/relationships/hyperlink" Target="https://resources.csi.state.co.us/data-submissions/october-count/" TargetMode="External"/><Relationship Id="rId5" Type="http://schemas.openxmlformats.org/officeDocument/2006/relationships/image" Target="../media/image7.png"/><Relationship Id="rId10" Type="http://schemas.openxmlformats.org/officeDocument/2006/relationships/hyperlink" Target="https://resources.csi.state.co.us/data-submissions/audits/" TargetMode="External"/><Relationship Id="rId4" Type="http://schemas.openxmlformats.org/officeDocument/2006/relationships/notesSlide" Target="../notesSlides/notesSlide2.xml"/><Relationship Id="rId9"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image" Target="../media/image6.png"/><Relationship Id="rId5" Type="http://schemas.openxmlformats.org/officeDocument/2006/relationships/hyperlink" Target="mailto:Submissions_CSI@csi.state.co.us" TargetMode="External"/><Relationship Id="rId4" Type="http://schemas.openxmlformats.org/officeDocument/2006/relationships/notesSlide" Target="../notesSlides/notesSlide20.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6.png"/><Relationship Id="rId5" Type="http://schemas.openxmlformats.org/officeDocument/2006/relationships/hyperlink" Target="http://www.csi.state.co.us/school_resources/legal_policy/compliance_procedures" TargetMode="External"/><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1.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6.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6.png"/><Relationship Id="rId5" Type="http://schemas.openxmlformats.org/officeDocument/2006/relationships/hyperlink" Target="https://resources.csi.state.co.us/data-submissions/october-count/"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6.png"/><Relationship Id="rId5" Type="http://schemas.openxmlformats.org/officeDocument/2006/relationships/hyperlink" Target="https://resources.csi.state.co.us/data-submissions/audits/" TargetMode="External"/><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C183D7F6-B498-43B3-948B-1728B52AA6E4}">
                <adec:decorative xmlns:adec="http://schemas.microsoft.com/office/drawing/2017/decorative" val="1"/>
              </a:ext>
            </a:extLst>
          </p:cNvPr>
          <p:cNvSpPr>
            <a:spLocks noGrp="1"/>
          </p:cNvSpPr>
          <p:nvPr>
            <p:ph type="ctrTitle"/>
          </p:nvPr>
        </p:nvSpPr>
        <p:spPr/>
        <p:txBody>
          <a:bodyPr>
            <a:normAutofit/>
          </a:bodyPr>
          <a:lstStyle/>
          <a:p>
            <a:r>
              <a:rPr lang="en-US" sz="4400" dirty="0">
                <a:latin typeface="Arial" panose="020B0604020202020204" pitchFamily="34" charset="0"/>
                <a:cs typeface="Arial" panose="020B0604020202020204" pitchFamily="34" charset="0"/>
              </a:rPr>
              <a:t>October Count </a:t>
            </a:r>
            <a:br>
              <a:rPr lang="en-US" sz="4400" dirty="0">
                <a:latin typeface="Arial" panose="020B0604020202020204" pitchFamily="34" charset="0"/>
                <a:cs typeface="Arial" panose="020B0604020202020204" pitchFamily="34" charset="0"/>
              </a:rPr>
            </a:br>
            <a:r>
              <a:rPr lang="en-US" sz="4400" dirty="0"/>
              <a:t>New This Year </a:t>
            </a:r>
            <a:r>
              <a:rPr lang="en-US" sz="4400" dirty="0">
                <a:latin typeface="Arial" panose="020B0604020202020204" pitchFamily="34" charset="0"/>
                <a:cs typeface="Arial" panose="020B0604020202020204" pitchFamily="34" charset="0"/>
              </a:rPr>
              <a:t>Training </a:t>
            </a:r>
          </a:p>
        </p:txBody>
      </p:sp>
      <p:sp>
        <p:nvSpPr>
          <p:cNvPr id="3" name="Subtitle 2">
            <a:extLst>
              <a:ext uri="{C183D7F6-B498-43B3-948B-1728B52AA6E4}">
                <adec:decorative xmlns:adec="http://schemas.microsoft.com/office/drawing/2017/decorative" val="1"/>
              </a:ext>
            </a:extLst>
          </p:cNvPr>
          <p:cNvSpPr>
            <a:spLocks noGrp="1"/>
          </p:cNvSpPr>
          <p:nvPr>
            <p:ph type="subTitle" idx="1"/>
          </p:nvPr>
        </p:nvSpPr>
        <p:spPr/>
        <p:txBody>
          <a:bodyPr/>
          <a:lstStyle/>
          <a:p>
            <a:r>
              <a:rPr lang="en-US" dirty="0"/>
              <a:t>Recorded August 2025</a:t>
            </a:r>
          </a:p>
        </p:txBody>
      </p:sp>
      <p:pic>
        <p:nvPicPr>
          <p:cNvPr id="38" name="Audio 37">
            <a:hlinkClick r:id="" action="ppaction://media"/>
            <a:extLst>
              <a:ext uri="{FF2B5EF4-FFF2-40B4-BE49-F238E27FC236}">
                <a16:creationId xmlns:a16="http://schemas.microsoft.com/office/drawing/2014/main" id="{C011E270-ADAC-7D26-0CB2-8485BB072B2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028666781"/>
      </p:ext>
    </p:extLst>
  </p:cSld>
  <p:clrMapOvr>
    <a:masterClrMapping/>
  </p:clrMapOvr>
  <mc:AlternateContent xmlns:mc="http://schemas.openxmlformats.org/markup-compatibility/2006" xmlns:p14="http://schemas.microsoft.com/office/powerpoint/2010/main">
    <mc:Choice Requires="p14">
      <p:transition spd="slow" p14:dur="2000" advTm="36701"/>
    </mc:Choice>
    <mc:Fallback xmlns="">
      <p:transition spd="slow" advTm="367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657350" y="2440592"/>
            <a:ext cx="5829300"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Important Reminders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10</a:t>
            </a:fld>
            <a:endParaRPr lang="en-US"/>
          </a:p>
        </p:txBody>
      </p:sp>
      <p:pic>
        <p:nvPicPr>
          <p:cNvPr id="65" name="Audio 64">
            <a:hlinkClick r:id="" action="ppaction://media"/>
            <a:extLst>
              <a:ext uri="{FF2B5EF4-FFF2-40B4-BE49-F238E27FC236}">
                <a16:creationId xmlns:a16="http://schemas.microsoft.com/office/drawing/2014/main" id="{5415D5AA-FDAA-1C67-BA2F-3E9B5DD59D6B}"/>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113825735"/>
      </p:ext>
    </p:extLst>
  </p:cSld>
  <p:clrMapOvr>
    <a:masterClrMapping/>
  </p:clrMapOvr>
  <mc:AlternateContent xmlns:mc="http://schemas.openxmlformats.org/markup-compatibility/2006" xmlns:p14="http://schemas.microsoft.com/office/powerpoint/2010/main">
    <mc:Choice Requires="p14">
      <p:transition spd="slow" p14:dur="2000" advTm="2113"/>
    </mc:Choice>
    <mc:Fallback xmlns="">
      <p:transition spd="slow" advTm="2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5"/>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rmAutofit/>
          </a:bodyPr>
          <a:lstStyle/>
          <a:p>
            <a:pPr>
              <a:defRPr/>
            </a:pPr>
            <a:r>
              <a:rPr lang="en-US" dirty="0">
                <a:latin typeface="Arial" panose="020B0604020202020204" pitchFamily="34" charset="0"/>
                <a:cs typeface="Arial" panose="020B0604020202020204" pitchFamily="34" charset="0"/>
              </a:rPr>
              <a:t>SASIDs and October Count</a:t>
            </a:r>
            <a:endParaRPr lang="en-US"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468E32-7302-4429-8D25-05037C961525}"/>
              </a:ext>
              <a:ext uri="{C183D7F6-B498-43B3-948B-1728B52AA6E4}">
                <adec:decorative xmlns:adec="http://schemas.microsoft.com/office/drawing/2017/decorative" val="1"/>
              </a:ext>
            </a:extLst>
          </p:cNvPr>
          <p:cNvSpPr>
            <a:spLocks noGrp="1"/>
          </p:cNvSpPr>
          <p:nvPr>
            <p:ph idx="1"/>
          </p:nvPr>
        </p:nvSpPr>
        <p:spPr/>
        <p:txBody>
          <a:bodyPr/>
          <a:lstStyle/>
          <a:p>
            <a:r>
              <a:rPr lang="en-US" dirty="0"/>
              <a:t>Every student needs a SASID.</a:t>
            </a:r>
          </a:p>
          <a:p>
            <a:r>
              <a:rPr lang="en-US" dirty="0"/>
              <a:t>Follow CSI’s SASID training for information on requesting and updating SASIDs.</a:t>
            </a:r>
          </a:p>
          <a:p>
            <a:r>
              <a:rPr lang="en-US" dirty="0"/>
              <a:t>Request SASIDs and SASID updates as needed and as soon as possible.</a:t>
            </a:r>
          </a:p>
        </p:txBody>
      </p:sp>
      <p:sp>
        <p:nvSpPr>
          <p:cNvPr id="11" name="TextBox 10">
            <a:extLst>
              <a:ext uri="{FF2B5EF4-FFF2-40B4-BE49-F238E27FC236}">
                <a16:creationId xmlns:a16="http://schemas.microsoft.com/office/drawing/2014/main" id="{B7DEB8DD-27D2-4DDA-9223-E9DE5C78777D}"/>
              </a:ext>
              <a:ext uri="{C183D7F6-B498-43B3-948B-1728B52AA6E4}">
                <adec:decorative xmlns:adec="http://schemas.microsoft.com/office/drawing/2017/decorative" val="1"/>
              </a:ext>
            </a:extLst>
          </p:cNvPr>
          <p:cNvSpPr txBox="1"/>
          <p:nvPr/>
        </p:nvSpPr>
        <p:spPr>
          <a:xfrm>
            <a:off x="1183341" y="6280806"/>
            <a:ext cx="7121804"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https://resources.csi.state.co.us/data-submissions/SASIDs/</a:t>
            </a:r>
            <a:endParaRPr lang="en-US"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11</a:t>
            </a:fld>
            <a:endParaRPr lang="en-US"/>
          </a:p>
        </p:txBody>
      </p:sp>
      <p:pic>
        <p:nvPicPr>
          <p:cNvPr id="19" name="Audio 18">
            <a:hlinkClick r:id="" action="ppaction://media"/>
            <a:extLst>
              <a:ext uri="{FF2B5EF4-FFF2-40B4-BE49-F238E27FC236}">
                <a16:creationId xmlns:a16="http://schemas.microsoft.com/office/drawing/2014/main" id="{D2E5BAFE-659E-5C84-8E62-7FCC932CD33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619644684"/>
      </p:ext>
    </p:extLst>
  </p:cSld>
  <p:clrMapOvr>
    <a:masterClrMapping/>
  </p:clrMapOvr>
  <mc:AlternateContent xmlns:mc="http://schemas.openxmlformats.org/markup-compatibility/2006" xmlns:p14="http://schemas.microsoft.com/office/powerpoint/2010/main">
    <mc:Choice Requires="p14">
      <p:transition spd="slow" p14:dur="2000" advTm="34590"/>
    </mc:Choice>
    <mc:Fallback xmlns="">
      <p:transition spd="slow" advTm="345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9"/>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rmAutofit/>
          </a:bodyPr>
          <a:lstStyle/>
          <a:p>
            <a:pPr>
              <a:defRPr/>
            </a:pPr>
            <a:r>
              <a:rPr lang="en-US" dirty="0">
                <a:latin typeface="Arial" panose="020B0604020202020204" pitchFamily="34" charset="0"/>
                <a:cs typeface="Arial" panose="020B0604020202020204" pitchFamily="34" charset="0"/>
              </a:rPr>
              <a:t>Free/Reduces Lunch (FRL)</a:t>
            </a:r>
            <a:endParaRPr lang="en-US" dirty="0">
              <a:solidFill>
                <a:srgbClr val="FF000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EC468E32-7302-4429-8D25-05037C961525}"/>
              </a:ext>
              <a:ext uri="{C183D7F6-B498-43B3-948B-1728B52AA6E4}">
                <adec:decorative xmlns:adec="http://schemas.microsoft.com/office/drawing/2017/decorative" val="1"/>
              </a:ext>
            </a:extLst>
          </p:cNvPr>
          <p:cNvSpPr>
            <a:spLocks noGrp="1"/>
          </p:cNvSpPr>
          <p:nvPr>
            <p:ph idx="1"/>
          </p:nvPr>
        </p:nvSpPr>
        <p:spPr/>
        <p:txBody>
          <a:bodyPr/>
          <a:lstStyle/>
          <a:p>
            <a:r>
              <a:rPr lang="en-US" dirty="0"/>
              <a:t>FRL updates are required throughout the year and for October Count (OC) collection, may impact funding.</a:t>
            </a:r>
          </a:p>
          <a:p>
            <a:r>
              <a:rPr lang="en-US" dirty="0"/>
              <a:t>Expect monthly FRL reports from CSI</a:t>
            </a:r>
          </a:p>
          <a:p>
            <a:r>
              <a:rPr lang="en-US" dirty="0"/>
              <a:t>Make updates each month in your school’s SIS</a:t>
            </a:r>
          </a:p>
          <a:p>
            <a:r>
              <a:rPr lang="en-US" dirty="0"/>
              <a:t>If FRL updates are made, new OC files will need to be submitted to CSI.</a:t>
            </a:r>
          </a:p>
        </p:txBody>
      </p:sp>
      <p:sp>
        <p:nvSpPr>
          <p:cNvPr id="11" name="TextBox 10">
            <a:extLst>
              <a:ext uri="{FF2B5EF4-FFF2-40B4-BE49-F238E27FC236}">
                <a16:creationId xmlns:a16="http://schemas.microsoft.com/office/drawing/2014/main" id="{B7DEB8DD-27D2-4DDA-9223-E9DE5C78777D}"/>
              </a:ext>
              <a:ext uri="{C183D7F6-B498-43B3-948B-1728B52AA6E4}">
                <adec:decorative xmlns:adec="http://schemas.microsoft.com/office/drawing/2017/decorative" val="1"/>
              </a:ext>
            </a:extLst>
          </p:cNvPr>
          <p:cNvSpPr txBox="1"/>
          <p:nvPr/>
        </p:nvSpPr>
        <p:spPr>
          <a:xfrm>
            <a:off x="1183341" y="6280806"/>
            <a:ext cx="7121804" cy="369332"/>
          </a:xfrm>
          <a:prstGeom prst="rect">
            <a:avLst/>
          </a:prstGeom>
          <a:noFill/>
        </p:spPr>
        <p:txBody>
          <a:bodyPr wrap="square">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https://resources.csi.state.co.us/data-submissions/frl/</a:t>
            </a:r>
            <a:endParaRPr lang="en-US" dirty="0">
              <a:solidFill>
                <a:schemeClr val="accent1"/>
              </a:solidFill>
              <a:latin typeface="Arial" panose="020B0604020202020204" pitchFamily="34" charset="0"/>
              <a:cs typeface="Arial" panose="020B0604020202020204" pitchFamily="34" charset="0"/>
            </a:endParaRPr>
          </a:p>
        </p:txBody>
      </p:sp>
      <p:sp>
        <p:nvSpPr>
          <p:cNvPr id="5" name="Slide Number Placeholder 4">
            <a:extLst>
              <a:ext uri="{C183D7F6-B498-43B3-948B-1728B52AA6E4}">
                <adec:decorative xmlns:adec="http://schemas.microsoft.com/office/drawing/2017/decorative" val="1"/>
              </a:ext>
            </a:extLst>
          </p:cNvPr>
          <p:cNvSpPr>
            <a:spLocks noGrp="1"/>
          </p:cNvSpPr>
          <p:nvPr>
            <p:ph type="sldNum" idx="4294967295"/>
          </p:nvPr>
        </p:nvSpPr>
        <p:spPr>
          <a:xfrm>
            <a:off x="8594725" y="6388100"/>
            <a:ext cx="549275" cy="419100"/>
          </a:xfrm>
          <a:prstGeom prst="rect">
            <a:avLst/>
          </a:prstGeom>
        </p:spPr>
        <p:txBody>
          <a:bodyPr/>
          <a:lstStyle/>
          <a:p>
            <a:fld id="{8D38B3C1-EED7-4E88-8F72-013EE3A58C4A}" type="slidenum">
              <a:rPr lang="en-US" smtClean="0"/>
              <a:t>12</a:t>
            </a:fld>
            <a:endParaRPr lang="en-US"/>
          </a:p>
        </p:txBody>
      </p:sp>
      <p:pic>
        <p:nvPicPr>
          <p:cNvPr id="6" name="Audio 5">
            <a:hlinkClick r:id="" action="ppaction://media"/>
            <a:extLst>
              <a:ext uri="{FF2B5EF4-FFF2-40B4-BE49-F238E27FC236}">
                <a16:creationId xmlns:a16="http://schemas.microsoft.com/office/drawing/2014/main" id="{2C7D1D05-1020-A108-D134-254E80FE76E4}"/>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4128316444"/>
      </p:ext>
    </p:extLst>
  </p:cSld>
  <p:clrMapOvr>
    <a:masterClrMapping/>
  </p:clrMapOvr>
  <mc:AlternateContent xmlns:mc="http://schemas.openxmlformats.org/markup-compatibility/2006" xmlns:p14="http://schemas.microsoft.com/office/powerpoint/2010/main">
    <mc:Choice Requires="p14">
      <p:transition spd="slow" p14:dur="2000" advTm="36260"/>
    </mc:Choice>
    <mc:Fallback xmlns="">
      <p:transition spd="slow" advTm="362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5BA83-6AA8-3BAF-91D3-E870DDDD9D49}"/>
              </a:ext>
            </a:extLst>
          </p:cNvPr>
          <p:cNvSpPr>
            <a:spLocks noGrp="1"/>
          </p:cNvSpPr>
          <p:nvPr>
            <p:ph type="title"/>
          </p:nvPr>
        </p:nvSpPr>
        <p:spPr/>
        <p:txBody>
          <a:bodyPr/>
          <a:lstStyle/>
          <a:p>
            <a:r>
              <a:rPr lang="en-US" sz="4400" dirty="0">
                <a:solidFill>
                  <a:schemeClr val="tx1"/>
                </a:solidFill>
              </a:rPr>
              <a:t>At-Risk Measure File</a:t>
            </a:r>
            <a:br>
              <a:rPr lang="en-US" sz="4400" i="1" dirty="0">
                <a:solidFill>
                  <a:schemeClr val="tx1"/>
                </a:solidFill>
              </a:rPr>
            </a:br>
            <a:endParaRPr lang="en-US" dirty="0"/>
          </a:p>
        </p:txBody>
      </p:sp>
      <p:sp>
        <p:nvSpPr>
          <p:cNvPr id="3" name="Content Placeholder 2">
            <a:extLst>
              <a:ext uri="{FF2B5EF4-FFF2-40B4-BE49-F238E27FC236}">
                <a16:creationId xmlns:a16="http://schemas.microsoft.com/office/drawing/2014/main" id="{EE816CFE-EA4B-EE42-8F79-D234C85CF811}"/>
              </a:ext>
            </a:extLst>
          </p:cNvPr>
          <p:cNvSpPr>
            <a:spLocks noGrp="1"/>
          </p:cNvSpPr>
          <p:nvPr>
            <p:ph sz="half" idx="1"/>
          </p:nvPr>
        </p:nvSpPr>
        <p:spPr>
          <a:xfrm>
            <a:off x="628650" y="1200467"/>
            <a:ext cx="7886700" cy="5192394"/>
          </a:xfrm>
        </p:spPr>
        <p:txBody>
          <a:bodyPr>
            <a:normAutofit/>
          </a:bodyPr>
          <a:lstStyle/>
          <a:p>
            <a:pPr marL="0" indent="0">
              <a:buNone/>
            </a:pPr>
            <a:r>
              <a:rPr lang="en-US" sz="3200" dirty="0">
                <a:solidFill>
                  <a:schemeClr val="tx1"/>
                </a:solidFill>
              </a:rPr>
              <a:t>Required for the At-Risk Measure File </a:t>
            </a:r>
          </a:p>
          <a:p>
            <a:pPr marL="0" indent="0">
              <a:buNone/>
            </a:pPr>
            <a:endParaRPr lang="en-US" sz="2400" dirty="0">
              <a:solidFill>
                <a:schemeClr val="tx1"/>
              </a:solidFill>
            </a:endParaRPr>
          </a:p>
          <a:p>
            <a:pPr marL="800100" lvl="1" indent="-342900">
              <a:spcBef>
                <a:spcPts val="0"/>
              </a:spcBef>
              <a:buFont typeface="Symbol" panose="05050102010706020507" pitchFamily="18" charset="2"/>
              <a:buChar char=""/>
            </a:pPr>
            <a:r>
              <a:rPr lang="en-US" dirty="0">
                <a:solidFill>
                  <a:schemeClr val="tx1"/>
                </a:solidFill>
                <a:effectLst/>
                <a:ea typeface="Times New Roman" panose="02020603050405020304" pitchFamily="18" charset="0"/>
              </a:rPr>
              <a:t>All students must be assigned a SASID in the SIS</a:t>
            </a:r>
          </a:p>
          <a:p>
            <a:pPr marL="457200" lvl="1" indent="0">
              <a:spcBef>
                <a:spcPts val="0"/>
              </a:spcBef>
              <a:buNone/>
            </a:pPr>
            <a:endParaRPr lang="en-US" dirty="0">
              <a:solidFill>
                <a:schemeClr val="tx1"/>
              </a:solidFill>
              <a:effectLst/>
              <a:ea typeface="Aptos" panose="020B0004020202020204" pitchFamily="34" charset="0"/>
            </a:endParaRPr>
          </a:p>
          <a:p>
            <a:pPr marL="800100" lvl="1" indent="-342900">
              <a:spcBef>
                <a:spcPts val="0"/>
              </a:spcBef>
              <a:buFont typeface="Symbol" panose="05050102010706020507" pitchFamily="18" charset="2"/>
              <a:buChar char=""/>
            </a:pPr>
            <a:r>
              <a:rPr lang="en-US" dirty="0">
                <a:solidFill>
                  <a:schemeClr val="tx1"/>
                </a:solidFill>
                <a:effectLst/>
                <a:ea typeface="Times New Roman" panose="02020603050405020304" pitchFamily="18" charset="0"/>
              </a:rPr>
              <a:t>All students must have a </a:t>
            </a:r>
            <a:r>
              <a:rPr lang="en-US" b="1" dirty="0">
                <a:solidFill>
                  <a:schemeClr val="tx1"/>
                </a:solidFill>
                <a:effectLst/>
                <a:ea typeface="Times New Roman" panose="02020603050405020304" pitchFamily="18" charset="0"/>
              </a:rPr>
              <a:t>current physical address listed in the SIS </a:t>
            </a:r>
            <a:r>
              <a:rPr lang="en-US" dirty="0">
                <a:solidFill>
                  <a:schemeClr val="tx1"/>
                </a:solidFill>
                <a:effectLst/>
                <a:ea typeface="Times New Roman" panose="02020603050405020304" pitchFamily="18" charset="0"/>
              </a:rPr>
              <a:t>unless the following apply.</a:t>
            </a:r>
          </a:p>
          <a:p>
            <a:pPr marL="457200" lvl="1" indent="0">
              <a:spcBef>
                <a:spcPts val="0"/>
              </a:spcBef>
              <a:buNone/>
            </a:pPr>
            <a:endParaRPr lang="en-US" dirty="0">
              <a:solidFill>
                <a:schemeClr val="tx1"/>
              </a:solidFill>
              <a:effectLst/>
              <a:ea typeface="Aptos" panose="020B0004020202020204" pitchFamily="34" charset="0"/>
            </a:endParaRPr>
          </a:p>
          <a:p>
            <a:pPr marL="1257300" lvl="2" indent="-342900">
              <a:spcBef>
                <a:spcPts val="0"/>
              </a:spcBef>
              <a:buFont typeface="Symbol" panose="05050102010706020507" pitchFamily="18" charset="2"/>
              <a:buChar char=""/>
            </a:pPr>
            <a:r>
              <a:rPr lang="en-US" sz="2400" dirty="0">
                <a:solidFill>
                  <a:schemeClr val="tx1"/>
                </a:solidFill>
                <a:effectLst/>
                <a:ea typeface="Times New Roman" panose="02020603050405020304" pitchFamily="18" charset="0"/>
              </a:rPr>
              <a:t>McKinney Vento students identified in the SIS</a:t>
            </a:r>
          </a:p>
          <a:p>
            <a:pPr marL="457200" lvl="1" indent="0">
              <a:spcBef>
                <a:spcPts val="0"/>
              </a:spcBef>
              <a:buNone/>
            </a:pPr>
            <a:endParaRPr lang="en-US" dirty="0">
              <a:solidFill>
                <a:schemeClr val="tx1"/>
              </a:solidFill>
              <a:effectLst/>
              <a:ea typeface="Aptos" panose="020B0004020202020204" pitchFamily="34" charset="0"/>
            </a:endParaRPr>
          </a:p>
          <a:p>
            <a:pPr marL="1257300" lvl="2" indent="-342900">
              <a:spcBef>
                <a:spcPts val="0"/>
              </a:spcBef>
              <a:buFont typeface="Symbol" panose="05050102010706020507" pitchFamily="18" charset="2"/>
              <a:buChar char=""/>
            </a:pPr>
            <a:r>
              <a:rPr lang="en-US" sz="2400" dirty="0">
                <a:solidFill>
                  <a:schemeClr val="tx1"/>
                </a:solidFill>
                <a:effectLst/>
                <a:ea typeface="Times New Roman" panose="02020603050405020304" pitchFamily="18" charset="0"/>
              </a:rPr>
              <a:t>Identify students participating in the Address Confidentiality Program, migrant status, or attending a detention center in the SIS</a:t>
            </a:r>
            <a:endParaRPr lang="en-US" sz="2400" dirty="0">
              <a:solidFill>
                <a:schemeClr val="tx1"/>
              </a:solidFill>
              <a:effectLst/>
              <a:ea typeface="Aptos" panose="020B0004020202020204" pitchFamily="34" charset="0"/>
            </a:endParaRPr>
          </a:p>
        </p:txBody>
      </p:sp>
      <p:pic>
        <p:nvPicPr>
          <p:cNvPr id="42" name="Audio 41">
            <a:hlinkClick r:id="" action="ppaction://media"/>
            <a:extLst>
              <a:ext uri="{FF2B5EF4-FFF2-40B4-BE49-F238E27FC236}">
                <a16:creationId xmlns:a16="http://schemas.microsoft.com/office/drawing/2014/main" id="{6D0D70B0-38CC-C4AA-A79F-F706F8D18DC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
        <p:nvSpPr>
          <p:cNvPr id="45" name="TextBox 44">
            <a:extLst>
              <a:ext uri="{FF2B5EF4-FFF2-40B4-BE49-F238E27FC236}">
                <a16:creationId xmlns:a16="http://schemas.microsoft.com/office/drawing/2014/main" id="{9A368597-7E7A-0724-012A-2CCF86688B4E}"/>
              </a:ext>
              <a:ext uri="{C183D7F6-B498-43B3-948B-1728B52AA6E4}">
                <adec:decorative xmlns:adec="http://schemas.microsoft.com/office/drawing/2017/decorative" val="1"/>
              </a:ext>
            </a:extLst>
          </p:cNvPr>
          <p:cNvSpPr txBox="1"/>
          <p:nvPr/>
        </p:nvSpPr>
        <p:spPr>
          <a:xfrm>
            <a:off x="1117831" y="6214950"/>
            <a:ext cx="722949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3567458"/>
      </p:ext>
    </p:extLst>
  </p:cSld>
  <p:clrMapOvr>
    <a:masterClrMapping/>
  </p:clrMapOvr>
  <mc:AlternateContent xmlns:mc="http://schemas.openxmlformats.org/markup-compatibility/2006" xmlns:p14="http://schemas.microsoft.com/office/powerpoint/2010/main">
    <mc:Choice Requires="p14">
      <p:transition spd="slow" p14:dur="2000" advTm="57367"/>
    </mc:Choice>
    <mc:Fallback xmlns="">
      <p:transition spd="slow" advTm="573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Universal Preschool (UPK)</a:t>
            </a:r>
          </a:p>
        </p:txBody>
      </p:sp>
      <p:sp>
        <p:nvSpPr>
          <p:cNvPr id="3" name="Content Placeholder 4">
            <a:extLst>
              <a:ext uri="{FF2B5EF4-FFF2-40B4-BE49-F238E27FC236}">
                <a16:creationId xmlns:a16="http://schemas.microsoft.com/office/drawing/2014/main" id="{24E49BAE-7170-9946-1F08-B4687A663FBA}"/>
              </a:ext>
              <a:ext uri="{C183D7F6-B498-43B3-948B-1728B52AA6E4}">
                <adec:decorative xmlns:adec="http://schemas.microsoft.com/office/drawing/2017/decorative" val="1"/>
              </a:ext>
            </a:extLst>
          </p:cNvPr>
          <p:cNvSpPr txBox="1">
            <a:spLocks/>
          </p:cNvSpPr>
          <p:nvPr/>
        </p:nvSpPr>
        <p:spPr>
          <a:xfrm>
            <a:off x="1469353" y="1452564"/>
            <a:ext cx="6556046" cy="4667249"/>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2800" b="1" dirty="0">
                <a:effectLst/>
                <a:ea typeface="Calibri" panose="020F0502020204030204" pitchFamily="34" charset="0"/>
              </a:rPr>
              <a:t>Student October</a:t>
            </a:r>
            <a:endParaRPr lang="en-US" sz="2800" dirty="0">
              <a:effectLst/>
              <a:ea typeface="Calibri" panose="020F0502020204030204" pitchFamily="34"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Times New Roman" panose="02020603050405020304" pitchFamily="18" charset="0"/>
              </a:rPr>
              <a:t>Regardless of UPK funding status, required to include all PK students receiving educational services by the reporting entity</a:t>
            </a:r>
          </a:p>
          <a:p>
            <a:pPr marL="342900" marR="0" lvl="0" indent="-342900">
              <a:spcBef>
                <a:spcPts val="0"/>
              </a:spcBef>
              <a:spcAft>
                <a:spcPts val="0"/>
              </a:spcAft>
              <a:buSzPts val="1000"/>
              <a:buFont typeface="Symbol" panose="05050102010706020507" pitchFamily="18" charset="2"/>
              <a:buChar char=""/>
              <a:tabLst>
                <a:tab pos="457200" algn="l"/>
              </a:tabLst>
            </a:pPr>
            <a:endParaRPr lang="en-US" sz="2400" dirty="0">
              <a:effectLst/>
              <a:ea typeface="Times New Roman" panose="02020603050405020304" pitchFamily="18" charset="0"/>
            </a:endParaRPr>
          </a:p>
          <a:p>
            <a:pPr marL="342900" marR="0" lvl="0" indent="-342900">
              <a:spcBef>
                <a:spcPts val="0"/>
              </a:spcBef>
              <a:spcAft>
                <a:spcPts val="0"/>
              </a:spcAft>
              <a:buSzPts val="1000"/>
              <a:buFont typeface="Symbol" panose="05050102010706020507" pitchFamily="18" charset="2"/>
              <a:buChar char=""/>
              <a:tabLst>
                <a:tab pos="457200" algn="l"/>
              </a:tabLst>
            </a:pPr>
            <a:r>
              <a:rPr lang="en-US" sz="2400" dirty="0">
                <a:effectLst/>
                <a:ea typeface="Calibri" panose="020F0502020204030204" pitchFamily="34" charset="0"/>
              </a:rPr>
              <a:t>All PK students will be indicated with a Public-School Finance Funding Status of ‘86’, ’87’, or ‘96’ (not eligible) due to enrollment purposes. </a:t>
            </a:r>
          </a:p>
          <a:p>
            <a:pPr marL="0" marR="0" lvl="0" indent="0">
              <a:spcBef>
                <a:spcPts val="0"/>
              </a:spcBef>
              <a:spcAft>
                <a:spcPts val="0"/>
              </a:spcAft>
              <a:buSzPts val="1000"/>
              <a:buNone/>
              <a:tabLst>
                <a:tab pos="457200" algn="l"/>
              </a:tabLst>
            </a:pPr>
            <a:endParaRPr lang="en-US" sz="2400" dirty="0">
              <a:latin typeface="Calibri" panose="020F0502020204030204" pitchFamily="34" charset="0"/>
              <a:ea typeface="Calibri" panose="020F0502020204030204" pitchFamily="34" charset="0"/>
            </a:endParaRPr>
          </a:p>
        </p:txBody>
      </p:sp>
      <p:sp>
        <p:nvSpPr>
          <p:cNvPr id="4" name="Slide Number Placeholder 1">
            <a:extLst>
              <a:ext uri="{FF2B5EF4-FFF2-40B4-BE49-F238E27FC236}">
                <a16:creationId xmlns:a16="http://schemas.microsoft.com/office/drawing/2014/main" id="{F8A00B87-3191-BB0A-82AA-92FF097D0ADD}"/>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14</a:t>
            </a:fld>
            <a:endParaRPr lang="en-US"/>
          </a:p>
        </p:txBody>
      </p:sp>
      <p:pic>
        <p:nvPicPr>
          <p:cNvPr id="20" name="Audio 19">
            <a:hlinkClick r:id="" action="ppaction://media"/>
            <a:extLst>
              <a:ext uri="{FF2B5EF4-FFF2-40B4-BE49-F238E27FC236}">
                <a16:creationId xmlns:a16="http://schemas.microsoft.com/office/drawing/2014/main" id="{D73C36C8-73AD-EFB2-9AC5-64CBAEB3342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886175881"/>
      </p:ext>
    </p:extLst>
  </p:cSld>
  <p:clrMapOvr>
    <a:masterClrMapping/>
  </p:clrMapOvr>
  <mc:AlternateContent xmlns:mc="http://schemas.openxmlformats.org/markup-compatibility/2006" xmlns:p14="http://schemas.microsoft.com/office/powerpoint/2010/main">
    <mc:Choice Requires="p14">
      <p:transition spd="slow" p14:dur="2000" advTm="37557"/>
    </mc:Choice>
    <mc:Fallback xmlns="">
      <p:transition spd="slow" advTm="375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0"/>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p:cNvSpPr txBox="1">
            <a:spLocks noGrp="1"/>
          </p:cNvSpPr>
          <p:nvPr>
            <p:ph type="ctrTitle"/>
          </p:nvPr>
        </p:nvSpPr>
        <p:spPr>
          <a:xfrm>
            <a:off x="1395046" y="2440592"/>
            <a:ext cx="6091604"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Reminders</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15</a:t>
            </a:fld>
            <a:endParaRPr lang="en-US"/>
          </a:p>
        </p:txBody>
      </p:sp>
      <p:pic>
        <p:nvPicPr>
          <p:cNvPr id="8" name="Audio 7">
            <a:hlinkClick r:id="" action="ppaction://media"/>
            <a:extLst>
              <a:ext uri="{FF2B5EF4-FFF2-40B4-BE49-F238E27FC236}">
                <a16:creationId xmlns:a16="http://schemas.microsoft.com/office/drawing/2014/main" id="{CA73AE82-9EAD-ED69-40B4-2B41419F14D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957934985"/>
      </p:ext>
    </p:extLst>
  </p:cSld>
  <p:clrMapOvr>
    <a:masterClrMapping/>
  </p:clrMapOvr>
  <mc:AlternateContent xmlns:mc="http://schemas.openxmlformats.org/markup-compatibility/2006" xmlns:p14="http://schemas.microsoft.com/office/powerpoint/2010/main">
    <mc:Choice Requires="p14">
      <p:transition spd="slow" p14:dur="2000" advTm="2298"/>
    </mc:Choice>
    <mc:Fallback xmlns="">
      <p:transition spd="slow" advTm="22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F559A0-8FF9-3DC0-BD21-0D4A076E9968}"/>
              </a:ext>
            </a:extLst>
          </p:cNvPr>
          <p:cNvSpPr>
            <a:spLocks noGrp="1"/>
          </p:cNvSpPr>
          <p:nvPr>
            <p:ph type="title"/>
          </p:nvPr>
        </p:nvSpPr>
        <p:spPr/>
        <p:txBody>
          <a:bodyPr/>
          <a:lstStyle/>
          <a:p>
            <a:r>
              <a:rPr lang="en-US" dirty="0"/>
              <a:t>Record Checker Tool</a:t>
            </a:r>
          </a:p>
        </p:txBody>
      </p:sp>
      <p:pic>
        <p:nvPicPr>
          <p:cNvPr id="4" name="Content Placeholder 3">
            <a:extLst>
              <a:ext uri="{FF2B5EF4-FFF2-40B4-BE49-F238E27FC236}">
                <a16:creationId xmlns:a16="http://schemas.microsoft.com/office/drawing/2014/main" id="{ABF17EDE-78B0-E70D-A4C6-FED5337CECE4}"/>
              </a:ext>
              <a:ext uri="{C183D7F6-B498-43B3-948B-1728B52AA6E4}">
                <adec:decorative xmlns:adec="http://schemas.microsoft.com/office/drawing/2017/decorative" val="1"/>
              </a:ext>
            </a:extLst>
          </p:cNvPr>
          <p:cNvPicPr>
            <a:picLocks noGrp="1" noChangeAspect="1"/>
          </p:cNvPicPr>
          <p:nvPr>
            <p:ph idx="1"/>
          </p:nvPr>
        </p:nvPicPr>
        <p:blipFill>
          <a:blip r:embed="rId5"/>
          <a:stretch>
            <a:fillRect/>
          </a:stretch>
        </p:blipFill>
        <p:spPr>
          <a:xfrm>
            <a:off x="1026465" y="1425575"/>
            <a:ext cx="7091069" cy="4351338"/>
          </a:xfrm>
          <a:prstGeom prst="rect">
            <a:avLst/>
          </a:prstGeom>
          <a:ln w="3175">
            <a:solidFill>
              <a:schemeClr val="tx1"/>
            </a:solidFill>
          </a:ln>
        </p:spPr>
      </p:pic>
      <p:sp>
        <p:nvSpPr>
          <p:cNvPr id="5" name="TextBox 4">
            <a:extLst>
              <a:ext uri="{FF2B5EF4-FFF2-40B4-BE49-F238E27FC236}">
                <a16:creationId xmlns:a16="http://schemas.microsoft.com/office/drawing/2014/main" id="{BD671B93-7286-7FD1-0584-EF31698B8CAC}"/>
              </a:ext>
              <a:ext uri="{C183D7F6-B498-43B3-948B-1728B52AA6E4}">
                <adec:decorative xmlns:adec="http://schemas.microsoft.com/office/drawing/2017/decorative" val="1"/>
              </a:ext>
            </a:extLst>
          </p:cNvPr>
          <p:cNvSpPr txBox="1"/>
          <p:nvPr/>
        </p:nvSpPr>
        <p:spPr>
          <a:xfrm>
            <a:off x="1026466" y="6308208"/>
            <a:ext cx="709106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6"/>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9" name="Audio 8">
            <a:hlinkClick r:id="" action="ppaction://media"/>
            <a:extLst>
              <a:ext uri="{FF2B5EF4-FFF2-40B4-BE49-F238E27FC236}">
                <a16:creationId xmlns:a16="http://schemas.microsoft.com/office/drawing/2014/main" id="{EA9D6B79-EA73-2663-8E38-B9CAE54C577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7"/>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98036876"/>
      </p:ext>
    </p:extLst>
  </p:cSld>
  <p:clrMapOvr>
    <a:masterClrMapping/>
  </p:clrMapOvr>
  <mc:AlternateContent xmlns:mc="http://schemas.openxmlformats.org/markup-compatibility/2006" xmlns:p14="http://schemas.microsoft.com/office/powerpoint/2010/main">
    <mc:Choice Requires="p14">
      <p:transition spd="slow" p14:dur="2000" advTm="78024"/>
    </mc:Choice>
    <mc:Fallback xmlns="">
      <p:transition spd="slow" advTm="780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665843" y="307071"/>
            <a:ext cx="7886700" cy="1325563"/>
          </a:xfrm>
        </p:spPr>
        <p:txBody>
          <a:bodyPr/>
          <a:lstStyle/>
          <a:p>
            <a:r>
              <a:rPr lang="en-US" dirty="0">
                <a:latin typeface="Arial" panose="020B0604020202020204" pitchFamily="34" charset="0"/>
                <a:cs typeface="Arial" panose="020B0604020202020204" pitchFamily="34" charset="0"/>
              </a:rPr>
              <a:t>Attendance Reminder</a:t>
            </a:r>
          </a:p>
        </p:txBody>
      </p:sp>
      <p:sp>
        <p:nvSpPr>
          <p:cNvPr id="7" name="Content Placeholder 4">
            <a:extLst>
              <a:ext uri="{FF2B5EF4-FFF2-40B4-BE49-F238E27FC236}">
                <a16:creationId xmlns:a16="http://schemas.microsoft.com/office/drawing/2014/main" id="{4DBE8DDC-7F2B-7F04-54E7-2D148628CE89}"/>
              </a:ext>
              <a:ext uri="{C183D7F6-B498-43B3-948B-1728B52AA6E4}">
                <adec:decorative xmlns:adec="http://schemas.microsoft.com/office/drawing/2017/decorative" val="1"/>
              </a:ext>
            </a:extLst>
          </p:cNvPr>
          <p:cNvSpPr txBox="1">
            <a:spLocks/>
          </p:cNvSpPr>
          <p:nvPr/>
        </p:nvSpPr>
        <p:spPr>
          <a:xfrm>
            <a:off x="782480" y="1829420"/>
            <a:ext cx="7770063" cy="9663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sz="2200" b="1" dirty="0"/>
              <a:t>Student Interchange – Student School Association</a:t>
            </a:r>
          </a:p>
        </p:txBody>
      </p:sp>
      <p:pic>
        <p:nvPicPr>
          <p:cNvPr id="10" name="Picture 9">
            <a:extLst>
              <a:ext uri="{FF2B5EF4-FFF2-40B4-BE49-F238E27FC236}">
                <a16:creationId xmlns:a16="http://schemas.microsoft.com/office/drawing/2014/main" id="{E3FEDAF0-AAB2-2CB5-45B1-55C8B2D3A0E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58940" y="2170497"/>
            <a:ext cx="8226119" cy="2056530"/>
          </a:xfrm>
          <a:prstGeom prst="rect">
            <a:avLst/>
          </a:prstGeom>
        </p:spPr>
      </p:pic>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65843" y="4487376"/>
            <a:ext cx="8181521" cy="1240761"/>
          </a:xfrm>
        </p:spPr>
        <p:txBody>
          <a:bodyPr>
            <a:normAutofit fontScale="85000" lnSpcReduction="20000"/>
          </a:bodyPr>
          <a:lstStyle/>
          <a:p>
            <a:r>
              <a:rPr lang="en-US" sz="2400" dirty="0"/>
              <a:t>All attendance fields should be populated accurately</a:t>
            </a:r>
          </a:p>
          <a:p>
            <a:pPr marL="0" indent="0">
              <a:buNone/>
            </a:pPr>
            <a:endParaRPr lang="en-US" sz="2400" dirty="0"/>
          </a:p>
          <a:p>
            <a:r>
              <a:rPr lang="en-US" sz="2400" dirty="0"/>
              <a:t>This helps to ensure your SIS is set up correctly at the beginning of the year.</a:t>
            </a:r>
          </a:p>
        </p:txBody>
      </p:sp>
      <p:sp>
        <p:nvSpPr>
          <p:cNvPr id="4" name="Slide Number Placeholder 3">
            <a:extLst>
              <a:ext uri="{FF2B5EF4-FFF2-40B4-BE49-F238E27FC236}">
                <a16:creationId xmlns:a16="http://schemas.microsoft.com/office/drawing/2014/main" id="{EB3BB27D-2D23-4A55-B502-AC52F918EE45}"/>
              </a:ext>
              <a:ext uri="{C183D7F6-B498-43B3-948B-1728B52AA6E4}">
                <adec:decorative xmlns:adec="http://schemas.microsoft.com/office/drawing/2017/decorative" val="1"/>
              </a:ext>
            </a:extLst>
          </p:cNvPr>
          <p:cNvSpPr>
            <a:spLocks noGrp="1"/>
          </p:cNvSpPr>
          <p:nvPr>
            <p:ph type="sldNum" idx="4294967295"/>
          </p:nvPr>
        </p:nvSpPr>
        <p:spPr>
          <a:xfrm>
            <a:off x="8552544" y="6356350"/>
            <a:ext cx="372382"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B9D28CE2-8DE9-4D37-AA1F-1B1AF1E2017B}" type="slidenum">
              <a:rPr lang="en-US" smtClean="0">
                <a:solidFill>
                  <a:schemeClr val="tx1"/>
                </a:solidFill>
              </a:rPr>
              <a:pPr/>
              <a:t>17</a:t>
            </a:fld>
            <a:endParaRPr lang="en-US" dirty="0">
              <a:solidFill>
                <a:schemeClr val="tx1"/>
              </a:solidFill>
            </a:endParaRPr>
          </a:p>
        </p:txBody>
      </p:sp>
      <p:pic>
        <p:nvPicPr>
          <p:cNvPr id="18" name="Audio 17">
            <a:hlinkClick r:id="" action="ppaction://media"/>
            <a:extLst>
              <a:ext uri="{FF2B5EF4-FFF2-40B4-BE49-F238E27FC236}">
                <a16:creationId xmlns:a16="http://schemas.microsoft.com/office/drawing/2014/main" id="{7548B184-7BCD-280B-59F8-C756CF93046F}"/>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183440957"/>
      </p:ext>
    </p:extLst>
  </p:cSld>
  <p:clrMapOvr>
    <a:masterClrMapping/>
  </p:clrMapOvr>
  <mc:AlternateContent xmlns:mc="http://schemas.openxmlformats.org/markup-compatibility/2006" xmlns:p14="http://schemas.microsoft.com/office/powerpoint/2010/main">
    <mc:Choice Requires="p14">
      <p:transition spd="slow" p14:dur="2000" advTm="27170"/>
    </mc:Choice>
    <mc:Fallback xmlns="">
      <p:transition spd="slow" advTm="271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61C973-75D0-111C-A9B6-AACED2139FE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C89A947-6855-369D-5127-E745A5D92D4E}"/>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School Data Validations</a:t>
            </a:r>
          </a:p>
        </p:txBody>
      </p:sp>
      <p:sp>
        <p:nvSpPr>
          <p:cNvPr id="3" name="TextBox 2">
            <a:extLst>
              <a:ext uri="{FF2B5EF4-FFF2-40B4-BE49-F238E27FC236}">
                <a16:creationId xmlns:a16="http://schemas.microsoft.com/office/drawing/2014/main" id="{F06D0BD7-D23D-074C-7DEA-5D70A4E2A8E5}"/>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4" name="Title 1">
            <a:extLst>
              <a:ext uri="{FF2B5EF4-FFF2-40B4-BE49-F238E27FC236}">
                <a16:creationId xmlns:a16="http://schemas.microsoft.com/office/drawing/2014/main" id="{5524ED09-021D-077E-1E41-D7CA5451D247}"/>
              </a:ext>
            </a:extLst>
          </p:cNvPr>
          <p:cNvSpPr txBox="1">
            <a:spLocks/>
          </p:cNvSpPr>
          <p:nvPr/>
        </p:nvSpPr>
        <p:spPr>
          <a:xfrm>
            <a:off x="628650" y="72668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Validate Data for All Special Populations – SPED, EL, GT, 504, MKV, FRL, etc.</a:t>
            </a:r>
          </a:p>
        </p:txBody>
      </p:sp>
      <p:sp>
        <p:nvSpPr>
          <p:cNvPr id="6" name="Content Placeholder 4">
            <a:extLst>
              <a:ext uri="{FF2B5EF4-FFF2-40B4-BE49-F238E27FC236}">
                <a16:creationId xmlns:a16="http://schemas.microsoft.com/office/drawing/2014/main" id="{3FE60B81-B783-1A72-7366-FC571FF27927}"/>
              </a:ext>
              <a:ext uri="{C183D7F6-B498-43B3-948B-1728B52AA6E4}">
                <adec:decorative xmlns:adec="http://schemas.microsoft.com/office/drawing/2017/decorative" val="1"/>
              </a:ext>
            </a:extLst>
          </p:cNvPr>
          <p:cNvSpPr txBox="1">
            <a:spLocks/>
          </p:cNvSpPr>
          <p:nvPr/>
        </p:nvSpPr>
        <p:spPr>
          <a:xfrm>
            <a:off x="1120824" y="1918505"/>
            <a:ext cx="7627888" cy="4639458"/>
          </a:xfrm>
          <a:prstGeom prst="rect">
            <a:avLst/>
          </a:prstGeom>
        </p:spPr>
        <p:txBody>
          <a:bodyPr vert="horz" lIns="91440" tIns="45720" rIns="91440" bIns="45720" rtlCol="0">
            <a:normAutofit fontScale="25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tabLst>
                <a:tab pos="342900" algn="l"/>
              </a:tabLst>
            </a:pPr>
            <a:r>
              <a:rPr lang="en-US" sz="6400" b="1" dirty="0"/>
              <a:t>Conduct internal audits</a:t>
            </a:r>
            <a:r>
              <a:rPr lang="en-US" sz="6400" dirty="0"/>
              <a:t> of your school’s SIS SPED data and your SPED management system.</a:t>
            </a:r>
          </a:p>
          <a:p>
            <a:pPr>
              <a:lnSpc>
                <a:spcPct val="120000"/>
              </a:lnSpc>
              <a:tabLst>
                <a:tab pos="285750" algn="l"/>
              </a:tabLst>
            </a:pPr>
            <a:r>
              <a:rPr lang="en-US" sz="6400" b="1" dirty="0"/>
              <a:t>Compare your SIS data</a:t>
            </a:r>
            <a:r>
              <a:rPr lang="en-US" sz="6400" dirty="0"/>
              <a:t> with your School Content expert’s list of students being served.</a:t>
            </a:r>
          </a:p>
          <a:p>
            <a:pPr lvl="1">
              <a:lnSpc>
                <a:spcPct val="120000"/>
              </a:lnSpc>
            </a:pPr>
            <a:r>
              <a:rPr lang="en-US" sz="6400" dirty="0"/>
              <a:t>Check that students are not only identified as SPED, GT, EL, </a:t>
            </a:r>
            <a:r>
              <a:rPr lang="en-US" sz="6400" dirty="0" err="1"/>
              <a:t>etc</a:t>
            </a:r>
            <a:r>
              <a:rPr lang="en-US" sz="6400" dirty="0"/>
              <a:t>, in your SIS, but also have the correct identification codes (disability code, language proficiency, Area of GT, </a:t>
            </a:r>
            <a:r>
              <a:rPr lang="en-US" sz="6400" dirty="0" err="1"/>
              <a:t>etc</a:t>
            </a:r>
            <a:r>
              <a:rPr lang="en-US" sz="6400" dirty="0"/>
              <a:t>).</a:t>
            </a:r>
          </a:p>
          <a:p>
            <a:pPr lvl="1">
              <a:lnSpc>
                <a:spcPct val="120000"/>
              </a:lnSpc>
            </a:pPr>
            <a:r>
              <a:rPr lang="en-US" sz="6400" dirty="0"/>
              <a:t>More information can be found in the SD and SSA File Layouts.</a:t>
            </a:r>
          </a:p>
          <a:p>
            <a:pPr>
              <a:lnSpc>
                <a:spcPct val="120000"/>
              </a:lnSpc>
              <a:tabLst>
                <a:tab pos="285750" algn="l"/>
              </a:tabLst>
            </a:pPr>
            <a:r>
              <a:rPr lang="en-US" sz="6400" b="1" dirty="0"/>
              <a:t>Run the Record Checker Tool </a:t>
            </a:r>
            <a:r>
              <a:rPr lang="en-US" sz="6400" dirty="0"/>
              <a:t>and share the “Data Overview” tab with content experts.</a:t>
            </a:r>
            <a:endParaRPr lang="en-US" sz="6400" b="1" dirty="0"/>
          </a:p>
          <a:p>
            <a:pPr>
              <a:lnSpc>
                <a:spcPct val="120000"/>
              </a:lnSpc>
              <a:tabLst>
                <a:tab pos="285750" algn="l"/>
              </a:tabLst>
            </a:pPr>
            <a:r>
              <a:rPr lang="en-US" sz="6400" b="1" dirty="0"/>
              <a:t>Review the CSI-provided list</a:t>
            </a:r>
            <a:r>
              <a:rPr lang="en-US" sz="6400" dirty="0"/>
              <a:t> of SPED, EL, GT and 504 students and their detailed coding data which will be sent to data submission contacts in early September. Share this list with your Content Experts immediately for validation.</a:t>
            </a:r>
          </a:p>
          <a:p>
            <a:pPr>
              <a:lnSpc>
                <a:spcPct val="120000"/>
              </a:lnSpc>
            </a:pPr>
            <a:r>
              <a:rPr lang="en-US" sz="6400" b="1" dirty="0"/>
              <a:t>Check the October Count Summary Reports carefully</a:t>
            </a:r>
            <a:r>
              <a:rPr lang="en-US" sz="6400" dirty="0"/>
              <a:t> — this is your last opportunity to confirm accurate data before signing off.</a:t>
            </a:r>
          </a:p>
          <a:p>
            <a:pPr lvl="1">
              <a:lnSpc>
                <a:spcPct val="120000"/>
              </a:lnSpc>
            </a:pPr>
            <a:endParaRPr lang="en-US" sz="6400" dirty="0"/>
          </a:p>
          <a:p>
            <a:pPr lvl="1"/>
            <a:endParaRPr lang="en-US" sz="6400" dirty="0"/>
          </a:p>
          <a:p>
            <a:pPr marL="914400" lvl="2" indent="0">
              <a:buNone/>
            </a:pPr>
            <a:endParaRPr lang="en-US" sz="1400" dirty="0"/>
          </a:p>
        </p:txBody>
      </p:sp>
      <p:pic>
        <p:nvPicPr>
          <p:cNvPr id="27" name="Audio 26">
            <a:hlinkClick r:id="" action="ppaction://media"/>
            <a:extLst>
              <a:ext uri="{FF2B5EF4-FFF2-40B4-BE49-F238E27FC236}">
                <a16:creationId xmlns:a16="http://schemas.microsoft.com/office/drawing/2014/main" id="{07A2F5E5-76E2-DD4B-B508-2E89D97FC53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769405890"/>
      </p:ext>
    </p:extLst>
  </p:cSld>
  <p:clrMapOvr>
    <a:masterClrMapping/>
  </p:clrMapOvr>
  <mc:AlternateContent xmlns:mc="http://schemas.openxmlformats.org/markup-compatibility/2006" xmlns:p14="http://schemas.microsoft.com/office/powerpoint/2010/main">
    <mc:Choice Requires="p14">
      <p:transition spd="slow" p14:dur="2000" advTm="106279"/>
    </mc:Choice>
    <mc:Fallback xmlns="">
      <p:transition spd="slow" advTm="1062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728544-8F13-4ED2-9F06-0E572087C47B}"/>
              </a:ext>
              <a:ext uri="{C183D7F6-B498-43B3-948B-1728B52AA6E4}">
                <adec:decorative xmlns:adec="http://schemas.microsoft.com/office/drawing/2017/decorative" val="1"/>
              </a:ext>
            </a:extLst>
          </p:cNvPr>
          <p:cNvSpPr>
            <a:spLocks noGrp="1"/>
          </p:cNvSpPr>
          <p:nvPr>
            <p:ph type="title"/>
          </p:nvPr>
        </p:nvSpPr>
        <p:spPr>
          <a:xfrm>
            <a:off x="552450" y="127001"/>
            <a:ext cx="7886700" cy="1325563"/>
          </a:xfrm>
        </p:spPr>
        <p:txBody>
          <a:bodyPr/>
          <a:lstStyle/>
          <a:p>
            <a:pPr algn="ctr"/>
            <a:r>
              <a:rPr lang="en-US" dirty="0"/>
              <a:t>SIS Audit</a:t>
            </a:r>
          </a:p>
        </p:txBody>
      </p:sp>
      <p:sp>
        <p:nvSpPr>
          <p:cNvPr id="3" name="Content Placeholder 4">
            <a:extLst>
              <a:ext uri="{FF2B5EF4-FFF2-40B4-BE49-F238E27FC236}">
                <a16:creationId xmlns:a16="http://schemas.microsoft.com/office/drawing/2014/main" id="{FBA77895-A4FE-5453-B6C4-FAD752BB3704}"/>
              </a:ext>
              <a:ext uri="{C183D7F6-B498-43B3-948B-1728B52AA6E4}">
                <adec:decorative xmlns:adec="http://schemas.microsoft.com/office/drawing/2017/decorative" val="1"/>
              </a:ext>
            </a:extLst>
          </p:cNvPr>
          <p:cNvSpPr txBox="1">
            <a:spLocks/>
          </p:cNvSpPr>
          <p:nvPr/>
        </p:nvSpPr>
        <p:spPr>
          <a:xfrm>
            <a:off x="628525" y="1452564"/>
            <a:ext cx="7886700" cy="4667249"/>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a:t>Data Submission Team has begun auditing</a:t>
            </a:r>
          </a:p>
          <a:p>
            <a:endParaRPr lang="en-US" dirty="0"/>
          </a:p>
          <a:p>
            <a:r>
              <a:rPr lang="en-US" dirty="0"/>
              <a:t>The Start of School CSI SIS Audit is underway for PowerSchool and Infinite Campus. An email from Sheila Sellers will be coming soon with more information.</a:t>
            </a:r>
          </a:p>
          <a:p>
            <a:endParaRPr lang="en-US" dirty="0"/>
          </a:p>
          <a:p>
            <a:r>
              <a:rPr lang="en-US" dirty="0"/>
              <a:t>Please see the </a:t>
            </a:r>
            <a:r>
              <a:rPr lang="en-US" b="0" i="0" dirty="0">
                <a:solidFill>
                  <a:srgbClr val="000000"/>
                </a:solidFill>
                <a:effectLst/>
                <a:latin typeface="Roboto" panose="02000000000000000000" pitchFamily="2" charset="0"/>
              </a:rPr>
              <a:t>Data Management Systems page on the Data Submission Library website</a:t>
            </a:r>
          </a:p>
          <a:p>
            <a:pPr lvl="1"/>
            <a:r>
              <a:rPr lang="en-US" b="0" i="0" dirty="0">
                <a:solidFill>
                  <a:srgbClr val="000000"/>
                </a:solidFill>
                <a:effectLst/>
                <a:latin typeface="Roboto" panose="02000000000000000000" pitchFamily="2" charset="0"/>
              </a:rPr>
              <a:t>Infinite Campus Setup Self-Audit Guide</a:t>
            </a:r>
          </a:p>
          <a:p>
            <a:pPr lvl="1"/>
            <a:r>
              <a:rPr lang="en-US" b="0" i="0" dirty="0">
                <a:solidFill>
                  <a:srgbClr val="000000"/>
                </a:solidFill>
                <a:effectLst/>
                <a:latin typeface="Roboto" panose="02000000000000000000" pitchFamily="2" charset="0"/>
              </a:rPr>
              <a:t>PowerSchool Setup Self-Audit Guide</a:t>
            </a:r>
          </a:p>
        </p:txBody>
      </p:sp>
      <p:sp>
        <p:nvSpPr>
          <p:cNvPr id="4" name="Slide Number Placeholder 1">
            <a:extLst>
              <a:ext uri="{FF2B5EF4-FFF2-40B4-BE49-F238E27FC236}">
                <a16:creationId xmlns:a16="http://schemas.microsoft.com/office/drawing/2014/main" id="{4C238158-E84C-FE04-E6E5-F7D48557657F}"/>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19</a:t>
            </a:fld>
            <a:endParaRPr lang="en-US"/>
          </a:p>
        </p:txBody>
      </p:sp>
      <p:sp>
        <p:nvSpPr>
          <p:cNvPr id="16" name="TextBox 15">
            <a:extLst>
              <a:ext uri="{FF2B5EF4-FFF2-40B4-BE49-F238E27FC236}">
                <a16:creationId xmlns:a16="http://schemas.microsoft.com/office/drawing/2014/main" id="{25403B03-BD25-5471-F42D-65817348DFC4}"/>
              </a:ext>
              <a:ext uri="{C183D7F6-B498-43B3-948B-1728B52AA6E4}">
                <adec:decorative xmlns:adec="http://schemas.microsoft.com/office/drawing/2017/decorative" val="1"/>
              </a:ext>
            </a:extLst>
          </p:cNvPr>
          <p:cNvSpPr txBox="1"/>
          <p:nvPr/>
        </p:nvSpPr>
        <p:spPr>
          <a:xfrm>
            <a:off x="1270485" y="6263092"/>
            <a:ext cx="6762519"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https://resources.csi.state.co.us/data-submissions/data-systems/</a:t>
            </a:r>
            <a:endParaRPr lang="en-US" dirty="0">
              <a:solidFill>
                <a:schemeClr val="accent1"/>
              </a:solidFill>
              <a:latin typeface="Arial" panose="020B0604020202020204" pitchFamily="34" charset="0"/>
              <a:cs typeface="Arial" panose="020B0604020202020204" pitchFamily="34" charset="0"/>
            </a:endParaRPr>
          </a:p>
        </p:txBody>
      </p:sp>
      <p:pic>
        <p:nvPicPr>
          <p:cNvPr id="33" name="Audio 32">
            <a:hlinkClick r:id="" action="ppaction://media"/>
            <a:extLst>
              <a:ext uri="{FF2B5EF4-FFF2-40B4-BE49-F238E27FC236}">
                <a16:creationId xmlns:a16="http://schemas.microsoft.com/office/drawing/2014/main" id="{27E68AD8-0D97-3770-F9CA-234930A2B84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286741161"/>
      </p:ext>
    </p:extLst>
  </p:cSld>
  <p:clrMapOvr>
    <a:masterClrMapping/>
  </p:clrMapOvr>
  <mc:AlternateContent xmlns:mc="http://schemas.openxmlformats.org/markup-compatibility/2006" xmlns:p14="http://schemas.microsoft.com/office/powerpoint/2010/main">
    <mc:Choice Requires="p14">
      <p:transition spd="slow" p14:dur="2000" advTm="25694"/>
    </mc:Choice>
    <mc:Fallback xmlns="">
      <p:transition spd="slow" advTm="256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57A6C715-5C98-27DF-3C66-1C5B339312B3}"/>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5647997" y="500521"/>
            <a:ext cx="3014711" cy="5528030"/>
          </a:xfrm>
          <a:prstGeom prst="rect">
            <a:avLst/>
          </a:prstGeom>
        </p:spPr>
      </p:pic>
      <p:sp>
        <p:nvSpPr>
          <p:cNvPr id="34" name="Title 33">
            <a:extLst>
              <a:ext uri="{C183D7F6-B498-43B3-948B-1728B52AA6E4}">
                <adec:decorative xmlns:adec="http://schemas.microsoft.com/office/drawing/2017/decorative" val="1"/>
              </a:ext>
            </a:extLst>
          </p:cNvPr>
          <p:cNvSpPr>
            <a:spLocks noGrp="1"/>
          </p:cNvSpPr>
          <p:nvPr>
            <p:ph type="title"/>
          </p:nvPr>
        </p:nvSpPr>
        <p:spPr>
          <a:xfrm>
            <a:off x="175886" y="-103782"/>
            <a:ext cx="7105696" cy="1328538"/>
          </a:xfrm>
        </p:spPr>
        <p:txBody>
          <a:bodyPr>
            <a:noAutofit/>
          </a:bodyPr>
          <a:lstStyle/>
          <a:p>
            <a:pPr>
              <a:defRPr/>
            </a:pPr>
            <a:r>
              <a:rPr lang="en-US" sz="3300" dirty="0">
                <a:latin typeface="Arial" panose="020B0604020202020204" pitchFamily="34" charset="0"/>
                <a:cs typeface="Arial" panose="020B0604020202020204" pitchFamily="34" charset="0"/>
              </a:rPr>
              <a:t>OC Submissions </a:t>
            </a:r>
            <a:r>
              <a:rPr lang="en-US" sz="3300" dirty="0"/>
              <a:t>Deadlines</a:t>
            </a:r>
            <a:endParaRPr lang="en-US" sz="3300" dirty="0">
              <a:solidFill>
                <a:srgbClr val="FF0000"/>
              </a:solidFill>
              <a:latin typeface="Arial" panose="020B0604020202020204" pitchFamily="34" charset="0"/>
              <a:cs typeface="Arial" panose="020B0604020202020204" pitchFamily="34" charset="0"/>
            </a:endParaRPr>
          </a:p>
        </p:txBody>
      </p:sp>
      <p:sp>
        <p:nvSpPr>
          <p:cNvPr id="9" name="Content Placeholder 8">
            <a:extLst>
              <a:ext uri="{FF2B5EF4-FFF2-40B4-BE49-F238E27FC236}">
                <a16:creationId xmlns:a16="http://schemas.microsoft.com/office/drawing/2014/main" id="{6EF53916-8DB0-4AE6-9A19-47256F33D025}"/>
              </a:ext>
              <a:ext uri="{C183D7F6-B498-43B3-948B-1728B52AA6E4}">
                <adec:decorative xmlns:adec="http://schemas.microsoft.com/office/drawing/2017/decorative" val="1"/>
              </a:ext>
            </a:extLst>
          </p:cNvPr>
          <p:cNvSpPr>
            <a:spLocks noGrp="1"/>
          </p:cNvSpPr>
          <p:nvPr>
            <p:ph idx="1"/>
          </p:nvPr>
        </p:nvSpPr>
        <p:spPr>
          <a:xfrm>
            <a:off x="444660" y="855523"/>
            <a:ext cx="4934563" cy="3364151"/>
          </a:xfrm>
        </p:spPr>
        <p:txBody>
          <a:bodyPr>
            <a:normAutofit fontScale="92500" lnSpcReduction="10000"/>
          </a:bodyPr>
          <a:lstStyle/>
          <a:p>
            <a:r>
              <a:rPr lang="en-US" sz="2400" dirty="0"/>
              <a:t>8/14 –</a:t>
            </a:r>
            <a:r>
              <a:rPr lang="en-US" sz="2000" dirty="0"/>
              <a:t>Recorded Training</a:t>
            </a:r>
          </a:p>
          <a:p>
            <a:r>
              <a:rPr lang="en-US" sz="2400" dirty="0"/>
              <a:t>9/4 – </a:t>
            </a:r>
            <a:r>
              <a:rPr lang="en-US" sz="2000" dirty="0"/>
              <a:t>Initial Submission</a:t>
            </a:r>
          </a:p>
          <a:p>
            <a:pPr marL="0" indent="0">
              <a:buNone/>
            </a:pPr>
            <a:r>
              <a:rPr lang="en-US" sz="2000" dirty="0"/>
              <a:t>	(SD, SSA, Title I)</a:t>
            </a:r>
          </a:p>
          <a:p>
            <a:r>
              <a:rPr lang="en-US" sz="2000" dirty="0"/>
              <a:t>9/15 – At-Risk Submission/Audit</a:t>
            </a:r>
          </a:p>
          <a:p>
            <a:r>
              <a:rPr lang="en-US" sz="2400" b="1" dirty="0"/>
              <a:t>10/1 – </a:t>
            </a:r>
            <a:r>
              <a:rPr lang="en-US" sz="2000" b="1" dirty="0"/>
              <a:t>Count Day  </a:t>
            </a:r>
          </a:p>
          <a:p>
            <a:r>
              <a:rPr lang="en-US" sz="2400" dirty="0"/>
              <a:t>10/9 – </a:t>
            </a:r>
            <a:r>
              <a:rPr lang="en-US" sz="2000" dirty="0"/>
              <a:t>Level 1 Cleared</a:t>
            </a:r>
          </a:p>
          <a:p>
            <a:r>
              <a:rPr lang="en-US" sz="2400" dirty="0"/>
              <a:t>10/21 – </a:t>
            </a:r>
            <a:r>
              <a:rPr lang="en-US" sz="2000" dirty="0"/>
              <a:t>Level 2 Cleared</a:t>
            </a:r>
          </a:p>
          <a:p>
            <a:r>
              <a:rPr lang="en-US" sz="2400" dirty="0"/>
              <a:t>11/4 – </a:t>
            </a:r>
            <a:r>
              <a:rPr lang="en-US" sz="2000" dirty="0"/>
              <a:t>Certification Due</a:t>
            </a:r>
          </a:p>
          <a:p>
            <a:r>
              <a:rPr lang="en-US" sz="2400" dirty="0"/>
              <a:t>11/6</a:t>
            </a:r>
            <a:r>
              <a:rPr lang="en-US" sz="2000" dirty="0"/>
              <a:t> – Signed Audit Checklist</a:t>
            </a:r>
          </a:p>
        </p:txBody>
      </p:sp>
      <p:sp>
        <p:nvSpPr>
          <p:cNvPr id="7" name="TextBox 6">
            <a:extLst>
              <a:ext uri="{C183D7F6-B498-43B3-948B-1728B52AA6E4}">
                <adec:decorative xmlns:adec="http://schemas.microsoft.com/office/drawing/2017/decorative" val="1"/>
              </a:ext>
            </a:extLst>
          </p:cNvPr>
          <p:cNvSpPr txBox="1"/>
          <p:nvPr/>
        </p:nvSpPr>
        <p:spPr>
          <a:xfrm>
            <a:off x="290186" y="6028551"/>
            <a:ext cx="856362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Printable Calendar: </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6"/>
              </a:rPr>
              <a:t>https://resources.csi.state.co.us/data-submissions/calendar/</a:t>
            </a:r>
            <a:r>
              <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7"/>
              </a:rPr>
              <a:t> </a:t>
            </a:r>
            <a:endParaRPr kumimoji="0" lang="en-US" sz="18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Online Calendar: </a:t>
            </a:r>
            <a:r>
              <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hlinkClick r:id="rId8"/>
              </a:rPr>
              <a:t>www.csi.state.co.us/calendar/</a:t>
            </a:r>
            <a:endParaRPr kumimoji="0" lang="en-US" sz="1800" b="0" i="0" u="none" strike="noStrike" kern="1200" cap="none" spc="0" normalizeH="0" baseline="0" noProof="0" dirty="0">
              <a:ln>
                <a:noFill/>
              </a:ln>
              <a:solidFill>
                <a:srgbClr val="455FA9"/>
              </a:solidFill>
              <a:effectLst/>
              <a:uLnTx/>
              <a:uFillTx/>
              <a:latin typeface="Arial" panose="020B0604020202020204" pitchFamily="34" charset="0"/>
              <a:ea typeface="+mn-ea"/>
              <a:cs typeface="Arial" panose="020B0604020202020204" pitchFamily="34" charset="0"/>
            </a:endParaRPr>
          </a:p>
        </p:txBody>
      </p:sp>
      <p:pic>
        <p:nvPicPr>
          <p:cNvPr id="18" name="Audio 17">
            <a:hlinkClick r:id="" action="ppaction://media"/>
            <a:extLst>
              <a:ext uri="{FF2B5EF4-FFF2-40B4-BE49-F238E27FC236}">
                <a16:creationId xmlns:a16="http://schemas.microsoft.com/office/drawing/2014/main" id="{1B6460DB-8C1D-8BF2-B8C8-D949B0EC4CF5}"/>
              </a:ext>
              <a:ext uri="{C183D7F6-B498-43B3-948B-1728B52AA6E4}">
                <adec:decorative xmlns:adec="http://schemas.microsoft.com/office/drawing/2017/decorative" val="1"/>
              </a:ext>
            </a:extLst>
          </p:cNvPr>
          <p:cNvPicPr>
            <a:picLocks noChangeAspect="1"/>
          </p:cNvPicPr>
          <p:nvPr>
            <a:audioFile r:link="rId1"/>
            <p:extLst>
              <p:ext uri="{DAA4B4D4-6D71-4841-9C94-3DE7FCFB9230}">
                <p14:media xmlns:p14="http://schemas.microsoft.com/office/powerpoint/2010/main" r:embed="rId2">
                  <p14:trim end="78872.4421"/>
                </p14:media>
              </p:ext>
            </p:extLst>
          </p:nvPr>
        </p:nvPicPr>
        <p:blipFill>
          <a:blip r:embed="rId9"/>
          <a:srcRect l="-118750" t="-118750" r="-118750" b="-118750"/>
          <a:stretch>
            <a:fillRect/>
          </a:stretch>
        </p:blipFill>
        <p:spPr>
          <a:xfrm>
            <a:off x="6668153" y="4617482"/>
            <a:ext cx="2057400" cy="2057400"/>
          </a:xfrm>
          <a:prstGeom prst="ellipse">
            <a:avLst/>
          </a:prstGeom>
        </p:spPr>
      </p:pic>
      <p:sp>
        <p:nvSpPr>
          <p:cNvPr id="2" name="TextBox 1">
            <a:extLst>
              <a:ext uri="{FF2B5EF4-FFF2-40B4-BE49-F238E27FC236}">
                <a16:creationId xmlns:a16="http://schemas.microsoft.com/office/drawing/2014/main" id="{5B1164DB-04A0-E071-4A42-11C611994430}"/>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2</a:t>
            </a:r>
          </a:p>
        </p:txBody>
      </p:sp>
      <p:sp>
        <p:nvSpPr>
          <p:cNvPr id="5" name="TextBox 4">
            <a:extLst>
              <a:ext uri="{FF2B5EF4-FFF2-40B4-BE49-F238E27FC236}">
                <a16:creationId xmlns:a16="http://schemas.microsoft.com/office/drawing/2014/main" id="{270FDC09-3924-095E-D7B0-18E628766D45}"/>
              </a:ext>
            </a:extLst>
          </p:cNvPr>
          <p:cNvSpPr txBox="1"/>
          <p:nvPr/>
        </p:nvSpPr>
        <p:spPr>
          <a:xfrm>
            <a:off x="444660" y="4081432"/>
            <a:ext cx="5046675" cy="923330"/>
          </a:xfrm>
          <a:prstGeom prst="rect">
            <a:avLst/>
          </a:prstGeom>
          <a:noFill/>
        </p:spPr>
        <p:txBody>
          <a:bodyPr wrap="square">
            <a:spAutoFit/>
          </a:bodyPr>
          <a:lstStyle/>
          <a:p>
            <a:r>
              <a:rPr lang="en-US" dirty="0"/>
              <a:t>Access the OC Audit Training :</a:t>
            </a:r>
          </a:p>
          <a:p>
            <a:r>
              <a:rPr lang="en-US" dirty="0">
                <a:hlinkClick r:id="rId10"/>
              </a:rPr>
              <a:t>https://resources.csi.state.co.us/data-submissions/audits/</a:t>
            </a:r>
            <a:endParaRPr lang="en-US" dirty="0"/>
          </a:p>
        </p:txBody>
      </p:sp>
      <p:sp>
        <p:nvSpPr>
          <p:cNvPr id="8" name="TextBox 7">
            <a:extLst>
              <a:ext uri="{FF2B5EF4-FFF2-40B4-BE49-F238E27FC236}">
                <a16:creationId xmlns:a16="http://schemas.microsoft.com/office/drawing/2014/main" id="{9EA32FB8-01BA-716E-9F91-EA9F7D528C6B}"/>
              </a:ext>
            </a:extLst>
          </p:cNvPr>
          <p:cNvSpPr txBox="1"/>
          <p:nvPr/>
        </p:nvSpPr>
        <p:spPr>
          <a:xfrm>
            <a:off x="418447" y="5079147"/>
            <a:ext cx="5046675" cy="923330"/>
          </a:xfrm>
          <a:prstGeom prst="rect">
            <a:avLst/>
          </a:prstGeom>
          <a:noFill/>
        </p:spPr>
        <p:txBody>
          <a:bodyPr wrap="square">
            <a:spAutoFit/>
          </a:bodyPr>
          <a:lstStyle/>
          <a:p>
            <a:pPr marL="0" indent="0">
              <a:buNone/>
            </a:pPr>
            <a:r>
              <a:rPr lang="en-US" sz="1800" dirty="0"/>
              <a:t>Access the At-Risk Training :</a:t>
            </a:r>
          </a:p>
          <a:p>
            <a:pPr marL="0" indent="0">
              <a:buNone/>
            </a:pPr>
            <a:r>
              <a:rPr lang="en-US" sz="1800" dirty="0">
                <a:hlinkClick r:id="rId11"/>
              </a:rPr>
              <a:t>https://resources.csi.state.co.us/data-submissions/october-count/</a:t>
            </a:r>
            <a:endParaRPr lang="en-US" sz="1800" dirty="0"/>
          </a:p>
        </p:txBody>
      </p:sp>
    </p:spTree>
    <p:extLst>
      <p:ext uri="{BB962C8B-B14F-4D97-AF65-F5344CB8AC3E}">
        <p14:creationId xmlns:p14="http://schemas.microsoft.com/office/powerpoint/2010/main" val="468966017"/>
      </p:ext>
    </p:extLst>
  </p:cSld>
  <p:clrMapOvr>
    <a:masterClrMapping/>
  </p:clrMapOvr>
  <mc:AlternateContent xmlns:mc="http://schemas.openxmlformats.org/markup-compatibility/2006" xmlns:p14="http://schemas.microsoft.com/office/powerpoint/2010/main">
    <mc:Choice Requires="p14">
      <p:transition spd="slow" p14:dur="2000" advTm="27150"/>
    </mc:Choice>
    <mc:Fallback xmlns="">
      <p:transition spd="slow" advTm="27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8"/>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449475" y="2930449"/>
            <a:ext cx="6091604"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Thank you for Reviewing this training. </a:t>
            </a:r>
            <a:br>
              <a:rPr lang="en" sz="4400" dirty="0">
                <a:latin typeface="Arial" panose="020B0604020202020204" pitchFamily="34" charset="0"/>
                <a:cs typeface="Arial" panose="020B0604020202020204" pitchFamily="34" charset="0"/>
              </a:rPr>
            </a:br>
            <a:r>
              <a:rPr lang="en-US" sz="2000" dirty="0">
                <a:solidFill>
                  <a:schemeClr val="bg1"/>
                </a:solidFill>
                <a:hlinkClick r:id="rId5">
                  <a:extLst>
                    <a:ext uri="{A12FA001-AC4F-418D-AE19-62706E023703}">
                      <ahyp:hlinkClr xmlns:ahyp="http://schemas.microsoft.com/office/drawing/2018/hyperlinkcolor" val="tx"/>
                    </a:ext>
                  </a:extLst>
                </a:hlinkClick>
              </a:rPr>
              <a:t>Submissions_CSI@csi.state.co.us</a:t>
            </a:r>
            <a:br>
              <a:rPr lang="en-US" sz="4400" dirty="0">
                <a:solidFill>
                  <a:schemeClr val="bg1"/>
                </a:solidFill>
              </a:rPr>
            </a:br>
            <a:endParaRPr sz="4400" dirty="0">
              <a:latin typeface="Arial" panose="020B0604020202020204" pitchFamily="34" charset="0"/>
              <a:cs typeface="Arial" panose="020B0604020202020204" pitchFamily="34" charset="0"/>
            </a:endParaRPr>
          </a:p>
        </p:txBody>
      </p:sp>
      <p:pic>
        <p:nvPicPr>
          <p:cNvPr id="27" name="Audio 26">
            <a:hlinkClick r:id="" action="ppaction://media"/>
            <a:extLst>
              <a:ext uri="{FF2B5EF4-FFF2-40B4-BE49-F238E27FC236}">
                <a16:creationId xmlns:a16="http://schemas.microsoft.com/office/drawing/2014/main" id="{32CBF0D1-3BDD-E399-82F6-308592E16FF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6223254" y="4540250"/>
            <a:ext cx="2057400" cy="2057400"/>
          </a:xfrm>
          <a:prstGeom prst="ellipse">
            <a:avLst/>
          </a:prstGeom>
        </p:spPr>
      </p:pic>
      <p:sp>
        <p:nvSpPr>
          <p:cNvPr id="5" name="TextBox 4">
            <a:extLst>
              <a:ext uri="{FF2B5EF4-FFF2-40B4-BE49-F238E27FC236}">
                <a16:creationId xmlns:a16="http://schemas.microsoft.com/office/drawing/2014/main" id="{6661A75C-0504-B6C5-2BF8-E644CB7960B8}"/>
              </a:ext>
              <a:ext uri="{C183D7F6-B498-43B3-948B-1728B52AA6E4}">
                <adec:decorative xmlns:adec="http://schemas.microsoft.com/office/drawing/2017/decorative" val="1"/>
              </a:ext>
            </a:extLst>
          </p:cNvPr>
          <p:cNvSpPr txBox="1"/>
          <p:nvPr/>
        </p:nvSpPr>
        <p:spPr>
          <a:xfrm>
            <a:off x="8477250" y="6305550"/>
            <a:ext cx="504825" cy="369332"/>
          </a:xfrm>
          <a:prstGeom prst="rect">
            <a:avLst/>
          </a:prstGeom>
          <a:noFill/>
        </p:spPr>
        <p:txBody>
          <a:bodyPr wrap="square" rtlCol="0">
            <a:spAutoFit/>
          </a:bodyPr>
          <a:lstStyle/>
          <a:p>
            <a:r>
              <a:rPr lang="en-US" dirty="0"/>
              <a:t>12</a:t>
            </a:r>
          </a:p>
        </p:txBody>
      </p:sp>
    </p:spTree>
    <p:extLst>
      <p:ext uri="{BB962C8B-B14F-4D97-AF65-F5344CB8AC3E}">
        <p14:creationId xmlns:p14="http://schemas.microsoft.com/office/powerpoint/2010/main" val="398093944"/>
      </p:ext>
    </p:extLst>
  </p:cSld>
  <p:clrMapOvr>
    <a:masterClrMapping/>
  </p:clrMapOvr>
  <mc:AlternateContent xmlns:mc="http://schemas.openxmlformats.org/markup-compatibility/2006" xmlns:p14="http://schemas.microsoft.com/office/powerpoint/2010/main">
    <mc:Choice Requires="p14">
      <p:transition spd="slow" p14:dur="2000" advTm="17106"/>
    </mc:Choice>
    <mc:Fallback xmlns="">
      <p:transition spd="slow" advTm="171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C183D7F6-B498-43B3-948B-1728B52AA6E4}">
                <adec:decorative xmlns:adec="http://schemas.microsoft.com/office/drawing/2017/decorative" val="1"/>
              </a:ext>
            </a:extLst>
          </p:cNvPr>
          <p:cNvSpPr>
            <a:spLocks noGrp="1"/>
          </p:cNvSpPr>
          <p:nvPr>
            <p:ph type="title"/>
          </p:nvPr>
        </p:nvSpPr>
        <p:spPr/>
        <p:txBody>
          <a:bodyPr>
            <a:noAutofit/>
          </a:bodyPr>
          <a:lstStyle/>
          <a:p>
            <a:pPr>
              <a:defRPr/>
            </a:pPr>
            <a:r>
              <a:rPr lang="en-US" dirty="0">
                <a:latin typeface="Arial" panose="020B0604020202020204" pitchFamily="34" charset="0"/>
                <a:cs typeface="Arial" panose="020B0604020202020204" pitchFamily="34" charset="0"/>
              </a:rPr>
              <a:t>Additional OC Deadlines</a:t>
            </a:r>
            <a:endParaRPr lang="en-US" sz="4800" dirty="0">
              <a:solidFill>
                <a:srgbClr val="FF0000"/>
              </a:solidFill>
              <a:latin typeface="Arial" panose="020B0604020202020204" pitchFamily="34" charset="0"/>
              <a:cs typeface="Arial" panose="020B0604020202020204" pitchFamily="34" charset="0"/>
            </a:endParaRPr>
          </a:p>
        </p:txBody>
      </p:sp>
      <p:sp>
        <p:nvSpPr>
          <p:cNvPr id="10" name="Content Placeholder 8">
            <a:extLst>
              <a:ext uri="{FF2B5EF4-FFF2-40B4-BE49-F238E27FC236}">
                <a16:creationId xmlns:a16="http://schemas.microsoft.com/office/drawing/2014/main" id="{26A1F9FD-7999-53DA-8584-9C6CFDAEE80D}"/>
              </a:ext>
              <a:ext uri="{C183D7F6-B498-43B3-948B-1728B52AA6E4}">
                <adec:decorative xmlns:adec="http://schemas.microsoft.com/office/drawing/2017/decorative" val="1"/>
              </a:ext>
            </a:extLst>
          </p:cNvPr>
          <p:cNvSpPr txBox="1">
            <a:spLocks/>
          </p:cNvSpPr>
          <p:nvPr/>
        </p:nvSpPr>
        <p:spPr>
          <a:xfrm>
            <a:off x="1439917" y="1395649"/>
            <a:ext cx="6453351" cy="435133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57150" indent="0" fontAlgn="ctr">
              <a:lnSpc>
                <a:spcPct val="110000"/>
              </a:lnSpc>
              <a:spcBef>
                <a:spcPts val="0"/>
              </a:spcBef>
              <a:buNone/>
              <a:defRPr/>
            </a:pPr>
            <a:r>
              <a:rPr lang="en-US" sz="2400" b="1" dirty="0"/>
              <a:t>August 26</a:t>
            </a:r>
            <a:r>
              <a:rPr lang="en-US" sz="2400" b="1" baseline="30000" dirty="0"/>
              <a:t>th</a:t>
            </a:r>
            <a:endParaRPr lang="en-US" sz="2400" b="1" dirty="0"/>
          </a:p>
          <a:p>
            <a:pPr marL="400050" indent="-342900" fontAlgn="ctr">
              <a:lnSpc>
                <a:spcPct val="110000"/>
              </a:lnSpc>
              <a:spcBef>
                <a:spcPts val="0"/>
              </a:spcBef>
              <a:defRPr/>
            </a:pPr>
            <a:r>
              <a:rPr lang="en-US" sz="2100" dirty="0"/>
              <a:t>Recommended date to complete the Record Checker data</a:t>
            </a:r>
            <a:endParaRPr kumimoji="0" lang="en-US" sz="21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 marR="0" lvl="0" indent="0" algn="l" defTabSz="914400" rtl="0" eaLnBrk="1" fontAlgn="ctr" latinLnBrk="0" hangingPunct="1">
              <a:lnSpc>
                <a:spcPct val="110000"/>
              </a:lnSpc>
              <a:spcBef>
                <a:spcPts val="0"/>
              </a:spcBef>
              <a:spcAft>
                <a:spcPts val="0"/>
              </a:spcAft>
              <a:buClrTx/>
              <a:buSzTx/>
              <a:buNone/>
              <a:tabLst/>
              <a:defRPr/>
            </a:pPr>
            <a:endParaRPr lang="en-US" sz="2400" b="1" dirty="0"/>
          </a:p>
          <a:p>
            <a:pPr marL="57150" marR="0" lvl="0" indent="0" algn="l" defTabSz="914400" rtl="0" eaLnBrk="1" fontAlgn="ctr" latinLnBrk="0" hangingPunct="1">
              <a:lnSpc>
                <a:spcPct val="110000"/>
              </a:lnSpc>
              <a:spcBef>
                <a:spcPts val="0"/>
              </a:spcBef>
              <a:spcAft>
                <a:spcPts val="0"/>
              </a:spcAft>
              <a:buClrTx/>
              <a:buSzTx/>
              <a:buNone/>
              <a:tabLst/>
              <a:defRPr/>
            </a:pPr>
            <a:r>
              <a:rPr lang="en-US" sz="2400" b="1" dirty="0"/>
              <a:t>September 8</a:t>
            </a:r>
            <a:r>
              <a:rPr lang="en-US" sz="2400" b="1" baseline="30000" dirty="0"/>
              <a:t>th</a:t>
            </a:r>
            <a:r>
              <a:rPr lang="en-US" sz="2400" b="1" dirty="0"/>
              <a:t> </a:t>
            </a:r>
          </a:p>
          <a:p>
            <a:pPr marL="400050" marR="0" lvl="0" indent="-342900" algn="l" defTabSz="914400" rtl="0" eaLnBrk="1" fontAlgn="ctr"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Deadline to request alternative count date</a:t>
            </a:r>
          </a:p>
          <a:p>
            <a:pPr marL="57150" marR="0" lvl="0" indent="0" algn="l" defTabSz="914400" rtl="0" eaLnBrk="1" fontAlgn="ctr" latinLnBrk="0" hangingPunct="1">
              <a:lnSpc>
                <a:spcPct val="110000"/>
              </a:lnSpc>
              <a:spcBef>
                <a:spcPts val="0"/>
              </a:spcBef>
              <a:spcAft>
                <a:spcPts val="0"/>
              </a:spcAft>
              <a:buClrTx/>
              <a:buSzTx/>
              <a:buNone/>
              <a:tabLst/>
              <a:defRPr/>
            </a:pPr>
            <a:endPar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endParaRPr>
          </a:p>
          <a:p>
            <a:pPr marL="57150" indent="0" fontAlgn="ctr">
              <a:lnSpc>
                <a:spcPct val="110000"/>
              </a:lnSpc>
              <a:spcBef>
                <a:spcPts val="0"/>
              </a:spcBef>
              <a:buNone/>
              <a:defRPr/>
            </a:pPr>
            <a:r>
              <a:rPr lang="en-US" sz="2400" b="1" dirty="0"/>
              <a:t>September 26</a:t>
            </a:r>
            <a:r>
              <a:rPr lang="en-US" sz="2400" b="1" baseline="30000" dirty="0"/>
              <a:t>th</a:t>
            </a:r>
            <a:r>
              <a:rPr lang="en-US" sz="2400" b="1" dirty="0"/>
              <a:t> </a:t>
            </a:r>
            <a:endParaRPr lang="en-US" sz="2400" dirty="0"/>
          </a:p>
          <a:p>
            <a:pPr marL="400050" indent="-342900" fontAlgn="ctr">
              <a:lnSpc>
                <a:spcPct val="110000"/>
              </a:lnSpc>
              <a:spcBef>
                <a:spcPts val="0"/>
              </a:spcBef>
              <a:defRPr/>
            </a:pPr>
            <a:r>
              <a:rPr lang="en-US" sz="2100" dirty="0"/>
              <a:t>Deadline to submit McKinney-Vento (homeless forms) for approval prior to count day </a:t>
            </a:r>
          </a:p>
          <a:p>
            <a:pPr marL="57150" marR="0" lvl="0" indent="0" algn="l" defTabSz="914400" rtl="0" eaLnBrk="1" fontAlgn="ctr" latinLnBrk="0" hangingPunct="1">
              <a:lnSpc>
                <a:spcPct val="110000"/>
              </a:lnSpc>
              <a:spcBef>
                <a:spcPts val="0"/>
              </a:spcBef>
              <a:spcAft>
                <a:spcPts val="0"/>
              </a:spcAft>
              <a:buClrTx/>
              <a:buSzTx/>
              <a:buNone/>
              <a:tabLst/>
              <a:defRPr/>
            </a:pPr>
            <a:endParaRPr lang="en-US" sz="2400" dirty="0"/>
          </a:p>
          <a:p>
            <a:pPr marL="0" marR="0" lvl="0" indent="0" algn="l" defTabSz="914400" rtl="0" eaLnBrk="1" fontAlgn="ctr" latinLnBrk="0" hangingPunct="1">
              <a:lnSpc>
                <a:spcPct val="110000"/>
              </a:lnSpc>
              <a:spcBef>
                <a:spcPts val="0"/>
              </a:spcBef>
              <a:spcAft>
                <a:spcPts val="0"/>
              </a:spcAft>
              <a:buClrTx/>
              <a:buSzTx/>
              <a:buNone/>
              <a:tabLst/>
              <a:defRPr/>
            </a:pPr>
            <a:r>
              <a:rPr lang="en-US" sz="2400" b="1" dirty="0"/>
              <a:t>September 23</a:t>
            </a:r>
            <a:r>
              <a:rPr lang="en-US" sz="2400" b="1" baseline="30000" dirty="0"/>
              <a:t>rd</a:t>
            </a:r>
            <a:r>
              <a:rPr lang="en-US" sz="2400" b="1" dirty="0"/>
              <a:t> </a:t>
            </a:r>
          </a:p>
          <a:p>
            <a:pPr marL="342900" marR="0" lvl="0" indent="-342900" algn="l" defTabSz="914400" rtl="0" eaLnBrk="1" fontAlgn="ctr" latinLnBrk="0" hangingPunct="1">
              <a:lnSpc>
                <a:spcPct val="11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chemeClr val="tx1"/>
                </a:solidFill>
                <a:effectLst/>
                <a:uLnTx/>
                <a:uFillTx/>
                <a:latin typeface="Arial" panose="020B0604020202020204" pitchFamily="34" charset="0"/>
                <a:ea typeface="+mn-ea"/>
                <a:cs typeface="Arial" panose="020B0604020202020204" pitchFamily="34" charset="0"/>
              </a:rPr>
              <a:t>ALP approval deadline for early </a:t>
            </a:r>
            <a:r>
              <a:rPr kumimoji="0" lang="en-US" sz="20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access students</a:t>
            </a:r>
          </a:p>
        </p:txBody>
      </p:sp>
      <p:sp>
        <p:nvSpPr>
          <p:cNvPr id="8" name="TextBox 7">
            <a:extLst>
              <a:ext uri="{FF2B5EF4-FFF2-40B4-BE49-F238E27FC236}">
                <a16:creationId xmlns:a16="http://schemas.microsoft.com/office/drawing/2014/main" id="{454B0A7E-0519-4A45-8774-20BAD59FBCD1}"/>
              </a:ext>
              <a:ext uri="{C183D7F6-B498-43B3-948B-1728B52AA6E4}">
                <adec:decorative xmlns:adec="http://schemas.microsoft.com/office/drawing/2017/decorative" val="1"/>
              </a:ext>
            </a:extLst>
          </p:cNvPr>
          <p:cNvSpPr txBox="1"/>
          <p:nvPr/>
        </p:nvSpPr>
        <p:spPr>
          <a:xfrm>
            <a:off x="628650" y="5843885"/>
            <a:ext cx="7886699" cy="646331"/>
          </a:xfrm>
          <a:prstGeom prst="rect">
            <a:avLst/>
          </a:prstGeom>
          <a:noFill/>
        </p:spPr>
        <p:txBody>
          <a:bodyPr wrap="square">
            <a:spAutoFit/>
          </a:bodyPr>
          <a:lstStyle/>
          <a:p>
            <a:pPr marL="85725"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Due to the critical nature of the deadlines, </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hlinkClick r:id="rId5">
                  <a:extLst>
                    <a:ext uri="{A12FA001-AC4F-418D-AE19-62706E023703}">
                      <ahyp:hlinkClr xmlns:ahyp="http://schemas.microsoft.com/office/drawing/2018/hyperlinkcolor" val="tx"/>
                    </a:ext>
                  </a:extLst>
                </a:hlinkClick>
              </a:rPr>
              <a:t>CSI’s School Compliance Policy</a:t>
            </a:r>
            <a:r>
              <a:rPr kumimoji="0" lang="en-US" sz="1800" b="1"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 will be exercised for missed error clearance deadlines</a:t>
            </a:r>
          </a:p>
        </p:txBody>
      </p:sp>
      <p:sp>
        <p:nvSpPr>
          <p:cNvPr id="3" name="TextBox 2">
            <a:extLst>
              <a:ext uri="{FF2B5EF4-FFF2-40B4-BE49-F238E27FC236}">
                <a16:creationId xmlns:a16="http://schemas.microsoft.com/office/drawing/2014/main" id="{8AF699AD-2F6B-2F26-6F97-3F93D691909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7</a:t>
            </a:r>
          </a:p>
        </p:txBody>
      </p:sp>
      <p:pic>
        <p:nvPicPr>
          <p:cNvPr id="23" name="Audio 22">
            <a:hlinkClick r:id="" action="ppaction://media"/>
            <a:extLst>
              <a:ext uri="{FF2B5EF4-FFF2-40B4-BE49-F238E27FC236}">
                <a16:creationId xmlns:a16="http://schemas.microsoft.com/office/drawing/2014/main" id="{9CFCB1C5-5E2C-AC4D-0E6C-DD39CA0FAA5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941715843"/>
      </p:ext>
    </p:extLst>
  </p:cSld>
  <p:clrMapOvr>
    <a:masterClrMapping/>
  </p:clrMapOvr>
  <mc:AlternateContent xmlns:mc="http://schemas.openxmlformats.org/markup-compatibility/2006" xmlns:p14="http://schemas.microsoft.com/office/powerpoint/2010/main">
    <mc:Choice Requires="p14">
      <p:transition spd="slow" p14:dur="2000" advTm="127008"/>
    </mc:Choice>
    <mc:Fallback xmlns="">
      <p:transition spd="slow" advTm="12700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Shape 111">
            <a:extLst>
              <a:ext uri="{C183D7F6-B498-43B3-948B-1728B52AA6E4}">
                <adec:decorative xmlns:adec="http://schemas.microsoft.com/office/drawing/2017/decorative" val="1"/>
              </a:ext>
            </a:extLst>
          </p:cNvPr>
          <p:cNvSpPr txBox="1">
            <a:spLocks noGrp="1"/>
          </p:cNvSpPr>
          <p:nvPr>
            <p:ph type="ctrTitle"/>
          </p:nvPr>
        </p:nvSpPr>
        <p:spPr>
          <a:xfrm>
            <a:off x="1411941" y="2467486"/>
            <a:ext cx="6558803" cy="1159875"/>
          </a:xfrm>
          <a:prstGeom prst="rect">
            <a:avLst/>
          </a:prstGeom>
        </p:spPr>
        <p:txBody>
          <a:bodyPr spcFirstLastPara="1" vert="horz" wrap="square" lIns="68569" tIns="68569" rIns="68569" bIns="68569" rtlCol="0" anchor="b" anchorCtr="0">
            <a:noAutofit/>
          </a:bodyPr>
          <a:lstStyle/>
          <a:p>
            <a:r>
              <a:rPr lang="en" sz="4400" dirty="0">
                <a:latin typeface="Arial" panose="020B0604020202020204" pitchFamily="34" charset="0"/>
                <a:cs typeface="Arial" panose="020B0604020202020204" pitchFamily="34" charset="0"/>
              </a:rPr>
              <a:t>New This Year</a:t>
            </a:r>
            <a:endParaRPr sz="4400" dirty="0">
              <a:latin typeface="Arial" panose="020B0604020202020204" pitchFamily="34" charset="0"/>
              <a:cs typeface="Arial" panose="020B0604020202020204" pitchFamily="34" charset="0"/>
            </a:endParaRPr>
          </a:p>
        </p:txBody>
      </p:sp>
      <p:sp>
        <p:nvSpPr>
          <p:cNvPr id="4" name="Slide Number Placeholder 1">
            <a:extLst>
              <a:ext uri="{FF2B5EF4-FFF2-40B4-BE49-F238E27FC236}">
                <a16:creationId xmlns:a16="http://schemas.microsoft.com/office/drawing/2014/main" id="{40E1C41F-402B-4B77-BACD-2C24038D55F5}"/>
              </a:ext>
              <a:ext uri="{C183D7F6-B498-43B3-948B-1728B52AA6E4}">
                <adec:decorative xmlns:adec="http://schemas.microsoft.com/office/drawing/2017/decorative" val="1"/>
              </a:ext>
            </a:extLst>
          </p:cNvPr>
          <p:cNvSpPr txBox="1">
            <a:spLocks/>
          </p:cNvSpPr>
          <p:nvPr/>
        </p:nvSpPr>
        <p:spPr>
          <a:xfrm>
            <a:off x="8594725" y="6388100"/>
            <a:ext cx="549275" cy="41910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8D38B3C1-EED7-4E88-8F72-013EE3A58C4A}" type="slidenum">
              <a:rPr lang="en-US" smtClean="0"/>
              <a:pPr/>
              <a:t>4</a:t>
            </a:fld>
            <a:endParaRPr lang="en-US"/>
          </a:p>
        </p:txBody>
      </p:sp>
      <p:pic>
        <p:nvPicPr>
          <p:cNvPr id="7" name="Audio 6">
            <a:hlinkClick r:id="" action="ppaction://media"/>
            <a:extLst>
              <a:ext uri="{FF2B5EF4-FFF2-40B4-BE49-F238E27FC236}">
                <a16:creationId xmlns:a16="http://schemas.microsoft.com/office/drawing/2014/main" id="{5559DFAE-8B79-A5D3-9B2B-40A4B88B0481}"/>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209685753"/>
      </p:ext>
    </p:extLst>
  </p:cSld>
  <p:clrMapOvr>
    <a:masterClrMapping/>
  </p:clrMapOvr>
  <mc:AlternateContent xmlns:mc="http://schemas.openxmlformats.org/markup-compatibility/2006" xmlns:p14="http://schemas.microsoft.com/office/powerpoint/2010/main">
    <mc:Choice Requires="p14">
      <p:transition spd="slow" p14:dur="2000" advTm="2446"/>
    </mc:Choice>
    <mc:Fallback xmlns="">
      <p:transition spd="slow" advTm="24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7" y="496744"/>
            <a:ext cx="8565708" cy="1325563"/>
          </a:xfrm>
        </p:spPr>
        <p:txBody>
          <a:bodyPr/>
          <a:lstStyle/>
          <a:p>
            <a:r>
              <a:rPr lang="en-US" dirty="0">
                <a:latin typeface="Arial" panose="020B0604020202020204" pitchFamily="34" charset="0"/>
                <a:cs typeface="Arial" panose="020B0604020202020204" pitchFamily="34" charset="0"/>
              </a:rPr>
              <a:t>Updates to the SD &amp; Title I File Layout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698753" y="2554941"/>
            <a:ext cx="7981951" cy="3433900"/>
          </a:xfrm>
        </p:spPr>
        <p:txBody>
          <a:bodyPr>
            <a:normAutofit/>
          </a:bodyPr>
          <a:lstStyle/>
          <a:p>
            <a:r>
              <a:rPr lang="en-US" sz="3200" dirty="0"/>
              <a:t>SD File</a:t>
            </a:r>
            <a:endParaRPr lang="en-US" sz="3200" b="0" i="0" u="none" strike="noStrike" baseline="0" dirty="0"/>
          </a:p>
          <a:p>
            <a:pPr lvl="1"/>
            <a:r>
              <a:rPr lang="en-US" b="0" i="0" u="none" strike="noStrike" baseline="0" dirty="0"/>
              <a:t>No Big </a:t>
            </a:r>
            <a:r>
              <a:rPr lang="en-US" dirty="0"/>
              <a:t>C</a:t>
            </a:r>
            <a:r>
              <a:rPr lang="en-US" b="0" i="0" u="none" strike="noStrike" baseline="0" dirty="0"/>
              <a:t>hanges</a:t>
            </a:r>
          </a:p>
          <a:p>
            <a:pPr marL="457200" lvl="1" indent="0">
              <a:buNone/>
            </a:pPr>
            <a:endParaRPr lang="en-US" b="0" i="0" u="none" strike="noStrike" baseline="0" dirty="0">
              <a:solidFill>
                <a:srgbClr val="000000"/>
              </a:solidFill>
            </a:endParaRPr>
          </a:p>
          <a:p>
            <a:pPr>
              <a:spcBef>
                <a:spcPts val="1200"/>
              </a:spcBef>
            </a:pPr>
            <a:r>
              <a:rPr lang="en-US" sz="3200" dirty="0"/>
              <a:t>Title I File (For only a few Title I schools)</a:t>
            </a:r>
          </a:p>
          <a:p>
            <a:pPr lvl="1"/>
            <a:r>
              <a:rPr lang="en-US" b="0" i="0" u="none" strike="noStrike" baseline="0" dirty="0"/>
              <a:t>No Changes</a:t>
            </a:r>
            <a:r>
              <a:rPr lang="en-US" sz="3200" dirty="0"/>
              <a:t>	</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7" name="TextBox 6">
            <a:extLst>
              <a:ext uri="{FF2B5EF4-FFF2-40B4-BE49-F238E27FC236}">
                <a16:creationId xmlns:a16="http://schemas.microsoft.com/office/drawing/2014/main" id="{91CAA336-F6E4-0B96-C301-50DD4FAAE077}"/>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00F04E50-73FE-6C2F-4517-0E8C4107D26D}"/>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02425710"/>
      </p:ext>
    </p:extLst>
  </p:cSld>
  <p:clrMapOvr>
    <a:masterClrMapping/>
  </p:clrMapOvr>
  <mc:AlternateContent xmlns:mc="http://schemas.openxmlformats.org/markup-compatibility/2006" xmlns:p14="http://schemas.microsoft.com/office/powerpoint/2010/main">
    <mc:Choice Requires="p14">
      <p:transition spd="slow" p14:dur="2000" advTm="6849"/>
    </mc:Choice>
    <mc:Fallback xmlns="">
      <p:transition spd="slow" advTm="684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to the SSA File Layout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1000123" y="1738582"/>
            <a:ext cx="7981951" cy="1092853"/>
          </a:xfrm>
        </p:spPr>
        <p:txBody>
          <a:bodyPr>
            <a:normAutofit/>
          </a:bodyPr>
          <a:lstStyle/>
          <a:p>
            <a:r>
              <a:rPr lang="en-US" sz="2400" b="0" i="0" u="none" strike="noStrike" baseline="0" dirty="0"/>
              <a:t>Innovative Learning Opportunities Pilot (ILOP)</a:t>
            </a:r>
          </a:p>
          <a:p>
            <a:pPr lvl="1"/>
            <a:r>
              <a:rPr lang="en-US" sz="1800" b="0" i="0" u="none" strike="noStrike" baseline="0" dirty="0"/>
              <a:t>Program has ended &amp; </a:t>
            </a:r>
            <a:r>
              <a:rPr lang="en-US" sz="1800" dirty="0"/>
              <a:t>f</a:t>
            </a:r>
            <a:r>
              <a:rPr lang="en-US" sz="1800" b="0" i="0" u="none" strike="noStrike" baseline="0" dirty="0"/>
              <a:t>ield removed from SSA file</a:t>
            </a:r>
            <a:r>
              <a:rPr lang="en-US" dirty="0"/>
              <a:t>	</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0AAC6B6F-427F-1A85-AA49-DA5326CD03E4}"/>
              </a:ext>
            </a:extLst>
          </p:cNvPr>
          <p:cNvSpPr txBox="1">
            <a:spLocks/>
          </p:cNvSpPr>
          <p:nvPr/>
        </p:nvSpPr>
        <p:spPr>
          <a:xfrm>
            <a:off x="517846" y="91075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Fields Removed:</a:t>
            </a:r>
          </a:p>
        </p:txBody>
      </p:sp>
      <p:sp>
        <p:nvSpPr>
          <p:cNvPr id="11" name="TextBox 10">
            <a:extLst>
              <a:ext uri="{FF2B5EF4-FFF2-40B4-BE49-F238E27FC236}">
                <a16:creationId xmlns:a16="http://schemas.microsoft.com/office/drawing/2014/main" id="{B1F92216-9DFB-1A35-6852-3651D0924821}"/>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7" name="Audio 16">
            <a:hlinkClick r:id="" action="ppaction://media"/>
            <a:extLst>
              <a:ext uri="{FF2B5EF4-FFF2-40B4-BE49-F238E27FC236}">
                <a16:creationId xmlns:a16="http://schemas.microsoft.com/office/drawing/2014/main" id="{0279D240-65BF-CF1F-3B7C-66B4F5BC44F8}"/>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
        <p:nvSpPr>
          <p:cNvPr id="4" name="Content Placeholder 4">
            <a:extLst>
              <a:ext uri="{FF2B5EF4-FFF2-40B4-BE49-F238E27FC236}">
                <a16:creationId xmlns:a16="http://schemas.microsoft.com/office/drawing/2014/main" id="{2D798A8E-7186-002A-E2B8-E14CC4606781}"/>
              </a:ext>
              <a:ext uri="{C183D7F6-B498-43B3-948B-1728B52AA6E4}">
                <adec:decorative xmlns:adec="http://schemas.microsoft.com/office/drawing/2017/decorative" val="1"/>
              </a:ext>
            </a:extLst>
          </p:cNvPr>
          <p:cNvSpPr txBox="1">
            <a:spLocks/>
          </p:cNvSpPr>
          <p:nvPr/>
        </p:nvSpPr>
        <p:spPr>
          <a:xfrm>
            <a:off x="1020440" y="3183467"/>
            <a:ext cx="7665094" cy="3237544"/>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400" dirty="0"/>
              <a:t>Abbreviated School Day Schedule Status</a:t>
            </a:r>
          </a:p>
          <a:p>
            <a:pPr lvl="1">
              <a:lnSpc>
                <a:spcPct val="110000"/>
              </a:lnSpc>
            </a:pPr>
            <a:r>
              <a:rPr lang="en-US" sz="2600" dirty="0"/>
              <a:t>Students reported 1 (YES) if the 504 or SPED student was placed on an abbreviated school ay at any point during the school year</a:t>
            </a:r>
          </a:p>
          <a:p>
            <a:pPr lvl="2">
              <a:lnSpc>
                <a:spcPct val="110000"/>
              </a:lnSpc>
            </a:pPr>
            <a:r>
              <a:rPr lang="en-US" sz="2600" dirty="0"/>
              <a:t>Not including disciplinary action</a:t>
            </a:r>
          </a:p>
          <a:p>
            <a:pPr lvl="2">
              <a:lnSpc>
                <a:spcPct val="110000"/>
              </a:lnSpc>
            </a:pPr>
            <a:r>
              <a:rPr lang="en-US" sz="2600" dirty="0"/>
              <a:t>Not including parent removing student from school without school/district input</a:t>
            </a:r>
            <a:endParaRPr lang="en-US" sz="3000" dirty="0"/>
          </a:p>
          <a:p>
            <a:pPr>
              <a:lnSpc>
                <a:spcPct val="110000"/>
              </a:lnSpc>
            </a:pPr>
            <a:r>
              <a:rPr lang="en-US" sz="3400" dirty="0"/>
              <a:t>Total Days on an Abbreviated School Day School Schedule</a:t>
            </a:r>
          </a:p>
          <a:p>
            <a:pPr lvl="1">
              <a:lnSpc>
                <a:spcPct val="110000"/>
              </a:lnSpc>
            </a:pPr>
            <a:r>
              <a:rPr lang="en-US" sz="2600" dirty="0"/>
              <a:t>The aggregated number of days the student was placed on an abbreviated school day.</a:t>
            </a:r>
          </a:p>
        </p:txBody>
      </p:sp>
      <p:sp>
        <p:nvSpPr>
          <p:cNvPr id="6" name="Title 1">
            <a:extLst>
              <a:ext uri="{FF2B5EF4-FFF2-40B4-BE49-F238E27FC236}">
                <a16:creationId xmlns:a16="http://schemas.microsoft.com/office/drawing/2014/main" id="{427572FE-6CF5-7348-4825-2C49DA8B6FBF}"/>
              </a:ext>
            </a:extLst>
          </p:cNvPr>
          <p:cNvSpPr txBox="1">
            <a:spLocks/>
          </p:cNvSpPr>
          <p:nvPr/>
        </p:nvSpPr>
        <p:spPr>
          <a:xfrm>
            <a:off x="517846" y="2279183"/>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Fields Added:</a:t>
            </a:r>
          </a:p>
        </p:txBody>
      </p:sp>
    </p:spTree>
    <p:extLst>
      <p:ext uri="{BB962C8B-B14F-4D97-AF65-F5344CB8AC3E}">
        <p14:creationId xmlns:p14="http://schemas.microsoft.com/office/powerpoint/2010/main" val="2906344432"/>
      </p:ext>
    </p:extLst>
  </p:cSld>
  <p:clrMapOvr>
    <a:masterClrMapping/>
  </p:clrMapOvr>
  <mc:AlternateContent xmlns:mc="http://schemas.openxmlformats.org/markup-compatibility/2006" xmlns:p14="http://schemas.microsoft.com/office/powerpoint/2010/main">
    <mc:Choice Requires="p14">
      <p:transition spd="slow" p14:dur="2000" advTm="50690"/>
    </mc:Choice>
    <mc:Fallback xmlns="">
      <p:transition spd="slow" advTm="506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7"/>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1084E2-F100-4024-892A-91BC19C1CB24}"/>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to the SSA File Layout </a:t>
            </a:r>
            <a:r>
              <a:rPr lang="en-US" sz="1400" dirty="0">
                <a:latin typeface="Arial" panose="020B0604020202020204" pitchFamily="34" charset="0"/>
                <a:cs typeface="Arial" panose="020B0604020202020204" pitchFamily="34" charset="0"/>
              </a:rPr>
              <a:t>Cont.</a:t>
            </a:r>
          </a:p>
        </p:txBody>
      </p:sp>
      <p:sp>
        <p:nvSpPr>
          <p:cNvPr id="5" name="Content Placeholder 4">
            <a:extLst>
              <a:ext uri="{FF2B5EF4-FFF2-40B4-BE49-F238E27FC236}">
                <a16:creationId xmlns:a16="http://schemas.microsoft.com/office/drawing/2014/main" id="{7498F1E7-38B0-4328-B381-BA1204705C26}"/>
              </a:ext>
              <a:ext uri="{C183D7F6-B498-43B3-948B-1728B52AA6E4}">
                <adec:decorative xmlns:adec="http://schemas.microsoft.com/office/drawing/2017/decorative" val="1"/>
              </a:ext>
            </a:extLst>
          </p:cNvPr>
          <p:cNvSpPr>
            <a:spLocks noGrp="1"/>
          </p:cNvSpPr>
          <p:nvPr>
            <p:ph idx="1"/>
          </p:nvPr>
        </p:nvSpPr>
        <p:spPr>
          <a:xfrm>
            <a:off x="1000123" y="1924872"/>
            <a:ext cx="7981951" cy="3104881"/>
          </a:xfrm>
        </p:spPr>
        <p:txBody>
          <a:bodyPr>
            <a:normAutofit/>
          </a:bodyPr>
          <a:lstStyle/>
          <a:p>
            <a:r>
              <a:rPr lang="en-US" sz="2400" b="0" i="0" u="none" strike="noStrike" baseline="0" dirty="0"/>
              <a:t>Entry/Exit Code 60</a:t>
            </a:r>
          </a:p>
          <a:p>
            <a:endParaRPr lang="en-US" sz="400" b="0" i="0" u="none" strike="noStrike" baseline="0" dirty="0"/>
          </a:p>
          <a:p>
            <a:pPr lvl="1"/>
            <a:r>
              <a:rPr lang="en-US" sz="1800" b="0" i="0" u="none" strike="noStrike" baseline="0" dirty="0"/>
              <a:t>The entry/exit code 60 is designed to use when a student within your school, changes programs during the school year and does not have an attendance gap of 10 or more days.</a:t>
            </a:r>
          </a:p>
          <a:p>
            <a:pPr lvl="2"/>
            <a:r>
              <a:rPr lang="en-US" sz="1600" b="0" i="0" u="none" strike="noStrike" baseline="0" dirty="0"/>
              <a:t>Schools formerly had to </a:t>
            </a:r>
            <a:r>
              <a:rPr lang="en-US" sz="1600" dirty="0"/>
              <a:t>use entry/exit 11 in these instances.</a:t>
            </a:r>
          </a:p>
          <a:p>
            <a:pPr lvl="2"/>
            <a:endParaRPr lang="en-US" sz="1600" b="0" i="0" u="none" strike="noStrike" baseline="0" dirty="0"/>
          </a:p>
          <a:p>
            <a:pPr lvl="1"/>
            <a:r>
              <a:rPr lang="en-US" sz="1800" dirty="0"/>
              <a:t>Examples:</a:t>
            </a:r>
          </a:p>
          <a:p>
            <a:pPr lvl="2"/>
            <a:r>
              <a:rPr lang="en-US" sz="1600" dirty="0"/>
              <a:t>Student enrolled in Homebased program, them moves to the same school’s full time in person program</a:t>
            </a:r>
          </a:p>
          <a:p>
            <a:pPr lvl="2"/>
            <a:r>
              <a:rPr lang="en-US" sz="1600" dirty="0"/>
              <a:t>Changes in Postsecondary Program within the same school.</a:t>
            </a:r>
          </a:p>
          <a:p>
            <a:endParaRPr lang="en-US" dirty="0"/>
          </a:p>
          <a:p>
            <a:pPr marL="0" indent="0">
              <a:buNone/>
            </a:pPr>
            <a:endParaRPr lang="en-US" dirty="0"/>
          </a:p>
        </p:txBody>
      </p:sp>
      <p:sp>
        <p:nvSpPr>
          <p:cNvPr id="3" name="TextBox 2">
            <a:extLst>
              <a:ext uri="{FF2B5EF4-FFF2-40B4-BE49-F238E27FC236}">
                <a16:creationId xmlns:a16="http://schemas.microsoft.com/office/drawing/2014/main" id="{2F18D2DE-5E3E-50F0-CB09-47BF20ADB2C7}"/>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0AAC6B6F-427F-1A85-AA49-DA5326CD03E4}"/>
              </a:ext>
            </a:extLst>
          </p:cNvPr>
          <p:cNvSpPr txBox="1">
            <a:spLocks/>
          </p:cNvSpPr>
          <p:nvPr/>
        </p:nvSpPr>
        <p:spPr>
          <a:xfrm>
            <a:off x="517846" y="910758"/>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r>
              <a:rPr lang="en-US" sz="2800" dirty="0"/>
              <a:t>New Exit &amp; Entry Code:</a:t>
            </a:r>
          </a:p>
        </p:txBody>
      </p:sp>
      <p:sp>
        <p:nvSpPr>
          <p:cNvPr id="11" name="TextBox 10">
            <a:extLst>
              <a:ext uri="{FF2B5EF4-FFF2-40B4-BE49-F238E27FC236}">
                <a16:creationId xmlns:a16="http://schemas.microsoft.com/office/drawing/2014/main" id="{B1F92216-9DFB-1A35-6852-3651D0924821}"/>
              </a:ext>
              <a:ext uri="{C183D7F6-B498-43B3-948B-1728B52AA6E4}">
                <adec:decorative xmlns:adec="http://schemas.microsoft.com/office/drawing/2017/decorative" val="1"/>
              </a:ext>
            </a:extLst>
          </p:cNvPr>
          <p:cNvSpPr txBox="1"/>
          <p:nvPr/>
        </p:nvSpPr>
        <p:spPr>
          <a:xfrm>
            <a:off x="758055" y="6308997"/>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https://resources.csi.state.co.us/data-submissions/october-count/</a:t>
            </a:r>
            <a:endParaRPr lang="en-US" dirty="0">
              <a:solidFill>
                <a:schemeClr val="accent1"/>
              </a:solidFill>
              <a:latin typeface="Arial" panose="020B0604020202020204" pitchFamily="34" charset="0"/>
              <a:cs typeface="Arial" panose="020B0604020202020204" pitchFamily="34" charset="0"/>
            </a:endParaRPr>
          </a:p>
        </p:txBody>
      </p:sp>
      <p:pic>
        <p:nvPicPr>
          <p:cNvPr id="15" name="Audio 14">
            <a:hlinkClick r:id="" action="ppaction://media"/>
            <a:extLst>
              <a:ext uri="{FF2B5EF4-FFF2-40B4-BE49-F238E27FC236}">
                <a16:creationId xmlns:a16="http://schemas.microsoft.com/office/drawing/2014/main" id="{FE65AC49-960A-E8E2-C7FA-B278862E45A2}"/>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3427718151"/>
      </p:ext>
    </p:extLst>
  </p:cSld>
  <p:clrMapOvr>
    <a:masterClrMapping/>
  </p:clrMapOvr>
  <mc:AlternateContent xmlns:mc="http://schemas.openxmlformats.org/markup-compatibility/2006" xmlns:p14="http://schemas.microsoft.com/office/powerpoint/2010/main">
    <mc:Choice Requires="p14">
      <p:transition spd="slow" p14:dur="2000" advTm="39340"/>
    </mc:Choice>
    <mc:Fallback xmlns="">
      <p:transition spd="slow" advTm="393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C4F4C8-22B1-07CB-2923-8F80B6FF5C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1A0F438-80EB-B31F-0E95-96670E19F99B}"/>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for OC Audit</a:t>
            </a:r>
          </a:p>
        </p:txBody>
      </p:sp>
      <p:sp>
        <p:nvSpPr>
          <p:cNvPr id="5" name="Content Placeholder 4">
            <a:extLst>
              <a:ext uri="{FF2B5EF4-FFF2-40B4-BE49-F238E27FC236}">
                <a16:creationId xmlns:a16="http://schemas.microsoft.com/office/drawing/2014/main" id="{CE82093A-7409-9649-EE51-689BC04D60EC}"/>
              </a:ext>
              <a:ext uri="{C183D7F6-B498-43B3-948B-1728B52AA6E4}">
                <adec:decorative xmlns:adec="http://schemas.microsoft.com/office/drawing/2017/decorative" val="1"/>
              </a:ext>
            </a:extLst>
          </p:cNvPr>
          <p:cNvSpPr>
            <a:spLocks noGrp="1"/>
          </p:cNvSpPr>
          <p:nvPr>
            <p:ph idx="1"/>
          </p:nvPr>
        </p:nvSpPr>
        <p:spPr>
          <a:xfrm>
            <a:off x="1343026" y="2196496"/>
            <a:ext cx="7267574" cy="1133590"/>
          </a:xfrm>
        </p:spPr>
        <p:txBody>
          <a:bodyPr>
            <a:normAutofit/>
          </a:bodyPr>
          <a:lstStyle/>
          <a:p>
            <a:pPr lvl="1"/>
            <a:r>
              <a:rPr lang="en-US" sz="1800" b="0" i="0" u="none" strike="noStrike" baseline="0" dirty="0"/>
              <a:t>Pursuant of SB25-125</a:t>
            </a:r>
          </a:p>
          <a:p>
            <a:pPr lvl="1"/>
            <a:r>
              <a:rPr lang="en-US" sz="1800" b="0" i="0" u="none" strike="noStrike" baseline="0" dirty="0"/>
              <a:t>All students are required to meet the specific enrollment and attendance requirements found in the OC Audit Resource Guide. </a:t>
            </a:r>
          </a:p>
        </p:txBody>
      </p:sp>
      <p:sp>
        <p:nvSpPr>
          <p:cNvPr id="3" name="TextBox 2">
            <a:extLst>
              <a:ext uri="{FF2B5EF4-FFF2-40B4-BE49-F238E27FC236}">
                <a16:creationId xmlns:a16="http://schemas.microsoft.com/office/drawing/2014/main" id="{ADA0826B-BFC6-1087-44F4-7D8594B17F5E}"/>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82A69BEC-F73A-3623-5D67-1A196FBB7D31}"/>
              </a:ext>
            </a:extLst>
          </p:cNvPr>
          <p:cNvSpPr txBox="1">
            <a:spLocks/>
          </p:cNvSpPr>
          <p:nvPr/>
        </p:nvSpPr>
        <p:spPr>
          <a:xfrm>
            <a:off x="909637" y="1040065"/>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The “11-day Count Window” – no longer referenced</a:t>
            </a:r>
          </a:p>
        </p:txBody>
      </p:sp>
      <p:sp>
        <p:nvSpPr>
          <p:cNvPr id="11" name="TextBox 10">
            <a:extLst>
              <a:ext uri="{FF2B5EF4-FFF2-40B4-BE49-F238E27FC236}">
                <a16:creationId xmlns:a16="http://schemas.microsoft.com/office/drawing/2014/main" id="{01C249AF-A7DD-4AF8-8B35-9E838C0E1ED9}"/>
              </a:ext>
              <a:ext uri="{C183D7F6-B498-43B3-948B-1728B52AA6E4}">
                <adec:decorative xmlns:adec="http://schemas.microsoft.com/office/drawing/2017/decorative" val="1"/>
              </a:ext>
            </a:extLst>
          </p:cNvPr>
          <p:cNvSpPr txBox="1"/>
          <p:nvPr/>
        </p:nvSpPr>
        <p:spPr>
          <a:xfrm>
            <a:off x="758056" y="5289887"/>
            <a:ext cx="7627888" cy="1200329"/>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https://resources.csi.state.co.us/data-submissions/audits/</a:t>
            </a:r>
            <a:endParaRPr lang="en-US" dirty="0">
              <a:solidFill>
                <a:schemeClr val="accent1"/>
              </a:solidFill>
              <a:latin typeface="Arial" panose="020B0604020202020204" pitchFamily="34" charset="0"/>
              <a:cs typeface="Arial" panose="020B0604020202020204" pitchFamily="34" charset="0"/>
            </a:endParaRP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CSI October Count Audit Handbook</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CDE’s Pupil Count Audit Webpage</a:t>
            </a:r>
          </a:p>
          <a:p>
            <a:pPr marL="285750" indent="-285750" algn="ctr">
              <a:buFont typeface="Arial" panose="020B0604020202020204" pitchFamily="34" charset="0"/>
              <a:buChar char="•"/>
            </a:pPr>
            <a:r>
              <a:rPr lang="en-US" dirty="0">
                <a:latin typeface="Arial" panose="020B0604020202020204" pitchFamily="34" charset="0"/>
                <a:cs typeface="Arial" panose="020B0604020202020204" pitchFamily="34" charset="0"/>
              </a:rPr>
              <a:t>2025-2026 Student October Count Audit Resource Guide</a:t>
            </a:r>
          </a:p>
        </p:txBody>
      </p:sp>
      <p:sp>
        <p:nvSpPr>
          <p:cNvPr id="4" name="Title 1">
            <a:extLst>
              <a:ext uri="{FF2B5EF4-FFF2-40B4-BE49-F238E27FC236}">
                <a16:creationId xmlns:a16="http://schemas.microsoft.com/office/drawing/2014/main" id="{E0A19145-04B5-75F0-B7FF-239FA3CF9F2F}"/>
              </a:ext>
            </a:extLst>
          </p:cNvPr>
          <p:cNvSpPr txBox="1">
            <a:spLocks/>
          </p:cNvSpPr>
          <p:nvPr/>
        </p:nvSpPr>
        <p:spPr>
          <a:xfrm>
            <a:off x="909637" y="3063081"/>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Transfer Enrollment Exceptions - has been discontinued</a:t>
            </a:r>
          </a:p>
        </p:txBody>
      </p:sp>
      <p:sp>
        <p:nvSpPr>
          <p:cNvPr id="6" name="Content Placeholder 4">
            <a:extLst>
              <a:ext uri="{FF2B5EF4-FFF2-40B4-BE49-F238E27FC236}">
                <a16:creationId xmlns:a16="http://schemas.microsoft.com/office/drawing/2014/main" id="{99AC0911-9F26-B961-42AD-B415B2C7ABA7}"/>
              </a:ext>
              <a:ext uri="{C183D7F6-B498-43B3-948B-1728B52AA6E4}">
                <adec:decorative xmlns:adec="http://schemas.microsoft.com/office/drawing/2017/decorative" val="1"/>
              </a:ext>
            </a:extLst>
          </p:cNvPr>
          <p:cNvSpPr txBox="1">
            <a:spLocks/>
          </p:cNvSpPr>
          <p:nvPr/>
        </p:nvSpPr>
        <p:spPr>
          <a:xfrm>
            <a:off x="1343026" y="4285981"/>
            <a:ext cx="7267574" cy="878747"/>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sz="1800" dirty="0"/>
              <a:t>New CDE Rule</a:t>
            </a:r>
          </a:p>
          <a:p>
            <a:pPr lvl="1"/>
            <a:r>
              <a:rPr lang="en-US" sz="1800" dirty="0"/>
              <a:t>All students must be enrolled and attending in their reporting district on or prior count day</a:t>
            </a:r>
            <a:endParaRPr lang="en-US" dirty="0"/>
          </a:p>
        </p:txBody>
      </p:sp>
      <p:pic>
        <p:nvPicPr>
          <p:cNvPr id="12" name="Audio 11">
            <a:hlinkClick r:id="" action="ppaction://media"/>
            <a:extLst>
              <a:ext uri="{FF2B5EF4-FFF2-40B4-BE49-F238E27FC236}">
                <a16:creationId xmlns:a16="http://schemas.microsoft.com/office/drawing/2014/main" id="{293850B3-6AA5-39FA-3E11-54C60DCAEF4E}"/>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2181905713"/>
      </p:ext>
    </p:extLst>
  </p:cSld>
  <p:clrMapOvr>
    <a:masterClrMapping/>
  </p:clrMapOvr>
  <mc:AlternateContent xmlns:mc="http://schemas.openxmlformats.org/markup-compatibility/2006" xmlns:p14="http://schemas.microsoft.com/office/powerpoint/2010/main">
    <mc:Choice Requires="p14">
      <p:transition spd="slow" p14:dur="2000" advTm="60650"/>
    </mc:Choice>
    <mc:Fallback xmlns="">
      <p:transition spd="slow" advTm="60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725D70-0D34-06C3-FEE2-55411C043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087D0DD-A378-DE60-70F3-7D26F6F1D56D}"/>
              </a:ext>
              <a:ext uri="{C183D7F6-B498-43B3-948B-1728B52AA6E4}">
                <adec:decorative xmlns:adec="http://schemas.microsoft.com/office/drawing/2017/decorative" val="1"/>
              </a:ext>
            </a:extLst>
          </p:cNvPr>
          <p:cNvSpPr>
            <a:spLocks noGrp="1"/>
          </p:cNvSpPr>
          <p:nvPr>
            <p:ph type="title"/>
          </p:nvPr>
        </p:nvSpPr>
        <p:spPr>
          <a:xfrm>
            <a:off x="416366" y="47624"/>
            <a:ext cx="8565708" cy="1325563"/>
          </a:xfrm>
        </p:spPr>
        <p:txBody>
          <a:bodyPr/>
          <a:lstStyle/>
          <a:p>
            <a:r>
              <a:rPr lang="en-US" dirty="0">
                <a:latin typeface="Arial" panose="020B0604020202020204" pitchFamily="34" charset="0"/>
                <a:cs typeface="Arial" panose="020B0604020202020204" pitchFamily="34" charset="0"/>
              </a:rPr>
              <a:t>Updates School Finance Rule</a:t>
            </a:r>
          </a:p>
        </p:txBody>
      </p:sp>
      <p:sp>
        <p:nvSpPr>
          <p:cNvPr id="5" name="Content Placeholder 4">
            <a:extLst>
              <a:ext uri="{FF2B5EF4-FFF2-40B4-BE49-F238E27FC236}">
                <a16:creationId xmlns:a16="http://schemas.microsoft.com/office/drawing/2014/main" id="{F0740C6A-8913-D1B7-94DA-AFB1009E47F8}"/>
              </a:ext>
              <a:ext uri="{C183D7F6-B498-43B3-948B-1728B52AA6E4}">
                <adec:decorative xmlns:adec="http://schemas.microsoft.com/office/drawing/2017/decorative" val="1"/>
              </a:ext>
            </a:extLst>
          </p:cNvPr>
          <p:cNvSpPr>
            <a:spLocks noGrp="1"/>
          </p:cNvSpPr>
          <p:nvPr>
            <p:ph idx="1"/>
          </p:nvPr>
        </p:nvSpPr>
        <p:spPr>
          <a:xfrm>
            <a:off x="853306" y="2295410"/>
            <a:ext cx="7367587" cy="1133590"/>
          </a:xfrm>
        </p:spPr>
        <p:txBody>
          <a:bodyPr>
            <a:normAutofit/>
          </a:bodyPr>
          <a:lstStyle/>
          <a:p>
            <a:pPr lvl="1"/>
            <a:r>
              <a:rPr lang="en-US" sz="1800" b="0" i="0" u="none" strike="noStrike" baseline="0" dirty="0"/>
              <a:t>Based on state reported </a:t>
            </a:r>
            <a:r>
              <a:rPr lang="en-US" sz="1800" dirty="0"/>
              <a:t>p</a:t>
            </a:r>
            <a:r>
              <a:rPr lang="en-US" sz="1800" b="0" i="0" u="none" strike="noStrike" baseline="0" dirty="0"/>
              <a:t>rimary </a:t>
            </a:r>
            <a:r>
              <a:rPr lang="en-US" sz="1800" dirty="0"/>
              <a:t>d</a:t>
            </a:r>
            <a:r>
              <a:rPr lang="en-US" sz="1800" b="0" i="0" u="none" strike="noStrike" baseline="0" dirty="0"/>
              <a:t>isability</a:t>
            </a:r>
          </a:p>
          <a:p>
            <a:pPr lvl="1"/>
            <a:r>
              <a:rPr lang="en-US" sz="1800" b="0" i="0" u="none" strike="noStrike" baseline="0" dirty="0"/>
              <a:t>Active IEP as of Count Day</a:t>
            </a:r>
          </a:p>
        </p:txBody>
      </p:sp>
      <p:sp>
        <p:nvSpPr>
          <p:cNvPr id="3" name="TextBox 2">
            <a:extLst>
              <a:ext uri="{FF2B5EF4-FFF2-40B4-BE49-F238E27FC236}">
                <a16:creationId xmlns:a16="http://schemas.microsoft.com/office/drawing/2014/main" id="{27B6D28C-89C3-A1D5-C57A-857BCE4E2393}"/>
              </a:ext>
              <a:ext uri="{C183D7F6-B498-43B3-948B-1728B52AA6E4}">
                <adec:decorative xmlns:adec="http://schemas.microsoft.com/office/drawing/2017/decorative" val="1"/>
              </a:ext>
            </a:extLst>
          </p:cNvPr>
          <p:cNvSpPr txBox="1"/>
          <p:nvPr/>
        </p:nvSpPr>
        <p:spPr>
          <a:xfrm>
            <a:off x="8610600" y="6305550"/>
            <a:ext cx="371475" cy="369332"/>
          </a:xfrm>
          <a:prstGeom prst="rect">
            <a:avLst/>
          </a:prstGeom>
          <a:noFill/>
        </p:spPr>
        <p:txBody>
          <a:bodyPr wrap="square" rtlCol="0">
            <a:spAutoFit/>
          </a:bodyPr>
          <a:lstStyle/>
          <a:p>
            <a:r>
              <a:rPr lang="en-US" dirty="0"/>
              <a:t>6</a:t>
            </a:r>
          </a:p>
        </p:txBody>
      </p:sp>
      <p:sp>
        <p:nvSpPr>
          <p:cNvPr id="10" name="Title 1">
            <a:extLst>
              <a:ext uri="{FF2B5EF4-FFF2-40B4-BE49-F238E27FC236}">
                <a16:creationId xmlns:a16="http://schemas.microsoft.com/office/drawing/2014/main" id="{C645ECB8-0A31-E744-CEED-823FC8A9AAD4}"/>
              </a:ext>
            </a:extLst>
          </p:cNvPr>
          <p:cNvSpPr txBox="1">
            <a:spLocks/>
          </p:cNvSpPr>
          <p:nvPr/>
        </p:nvSpPr>
        <p:spPr>
          <a:xfrm>
            <a:off x="723900" y="1153317"/>
            <a:ext cx="78867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Arial" panose="020B0604020202020204" pitchFamily="34" charset="0"/>
                <a:ea typeface="+mj-ea"/>
                <a:cs typeface="Arial" panose="020B0604020202020204" pitchFamily="34" charset="0"/>
              </a:defRPr>
            </a:lvl1pPr>
          </a:lstStyle>
          <a:p>
            <a:pPr marL="457200" indent="-457200">
              <a:buFont typeface="Arial" panose="020B0604020202020204" pitchFamily="34" charset="0"/>
              <a:buChar char="•"/>
            </a:pPr>
            <a:r>
              <a:rPr lang="en-US" sz="2800" dirty="0"/>
              <a:t>New SPED Funding</a:t>
            </a:r>
          </a:p>
        </p:txBody>
      </p:sp>
      <p:sp>
        <p:nvSpPr>
          <p:cNvPr id="11" name="TextBox 10">
            <a:extLst>
              <a:ext uri="{FF2B5EF4-FFF2-40B4-BE49-F238E27FC236}">
                <a16:creationId xmlns:a16="http://schemas.microsoft.com/office/drawing/2014/main" id="{0190EFF9-FBC0-2C66-F3E0-86243EBB8E5B}"/>
              </a:ext>
              <a:ext uri="{C183D7F6-B498-43B3-948B-1728B52AA6E4}">
                <adec:decorative xmlns:adec="http://schemas.microsoft.com/office/drawing/2017/decorative" val="1"/>
              </a:ext>
            </a:extLst>
          </p:cNvPr>
          <p:cNvSpPr txBox="1"/>
          <p:nvPr/>
        </p:nvSpPr>
        <p:spPr>
          <a:xfrm>
            <a:off x="853306" y="6305550"/>
            <a:ext cx="7627888" cy="369332"/>
          </a:xfrm>
          <a:prstGeom prst="rect">
            <a:avLst/>
          </a:prstGeom>
          <a:noFill/>
        </p:spPr>
        <p:txBody>
          <a:bodyPr wrap="square" rtlCol="0">
            <a:spAutoFit/>
          </a:bodyPr>
          <a:lstStyle/>
          <a:p>
            <a:pPr algn="ctr"/>
            <a:r>
              <a:rPr lang="en-US" dirty="0">
                <a:solidFill>
                  <a:schemeClr val="accent1"/>
                </a:solidFill>
                <a:latin typeface="Arial" panose="020B0604020202020204" pitchFamily="34" charset="0"/>
                <a:cs typeface="Arial" panose="020B0604020202020204" pitchFamily="34" charset="0"/>
                <a:hlinkClick r:id="rId5"/>
              </a:rPr>
              <a:t>https://resources.csi.state.co.us/data-submissions/audits/</a:t>
            </a:r>
            <a:endParaRPr lang="en-US" dirty="0">
              <a:solidFill>
                <a:schemeClr val="accent1"/>
              </a:solidFill>
              <a:latin typeface="Arial" panose="020B0604020202020204" pitchFamily="34" charset="0"/>
              <a:cs typeface="Arial" panose="020B0604020202020204" pitchFamily="34" charset="0"/>
            </a:endParaRPr>
          </a:p>
        </p:txBody>
      </p:sp>
      <p:pic>
        <p:nvPicPr>
          <p:cNvPr id="16" name="Audio 15">
            <a:hlinkClick r:id="" action="ppaction://media"/>
            <a:extLst>
              <a:ext uri="{FF2B5EF4-FFF2-40B4-BE49-F238E27FC236}">
                <a16:creationId xmlns:a16="http://schemas.microsoft.com/office/drawing/2014/main" id="{E80EE4D7-35F3-138F-91F2-E7AF4D5FC6B9}"/>
              </a:ext>
              <a:ext uri="{C183D7F6-B498-43B3-948B-1728B52AA6E4}">
                <adec:decorative xmlns:adec="http://schemas.microsoft.com/office/drawing/2017/decorative" val="1"/>
              </a:ext>
            </a:extLst>
          </p:cNvPr>
          <p:cNvPicPr>
            <a:picLocks noChangeAspect="1"/>
          </p:cNvPicPr>
          <p:nvPr>
            <a:audioFile r:link="rId2"/>
            <p:extLst>
              <p:ext uri="{DAA4B4D4-6D71-4841-9C94-3DE7FCFB9230}">
                <p14:media xmlns:p14="http://schemas.microsoft.com/office/powerpoint/2010/main" r:embed="rId1"/>
              </p:ext>
            </p:extLst>
          </p:nvPr>
        </p:nvPicPr>
        <p:blipFill>
          <a:blip r:embed="rId6"/>
          <a:srcRect l="-118750" t="-118750" r="-118750" b="-118750"/>
          <a:stretch>
            <a:fillRect/>
          </a:stretch>
        </p:blipFill>
        <p:spPr>
          <a:xfrm>
            <a:off x="7004304" y="4718304"/>
            <a:ext cx="2057400" cy="2057400"/>
          </a:xfrm>
          <a:prstGeom prst="ellipse">
            <a:avLst/>
          </a:prstGeom>
        </p:spPr>
      </p:pic>
    </p:spTree>
    <p:extLst>
      <p:ext uri="{BB962C8B-B14F-4D97-AF65-F5344CB8AC3E}">
        <p14:creationId xmlns:p14="http://schemas.microsoft.com/office/powerpoint/2010/main" val="1039530574"/>
      </p:ext>
    </p:extLst>
  </p:cSld>
  <p:clrMapOvr>
    <a:masterClrMapping/>
  </p:clrMapOvr>
  <mc:AlternateContent xmlns:mc="http://schemas.openxmlformats.org/markup-compatibility/2006" xmlns:p14="http://schemas.microsoft.com/office/powerpoint/2010/main">
    <mc:Choice Requires="p14">
      <p:transition spd="slow" p14:dur="2000" advTm="53248"/>
    </mc:Choice>
    <mc:Fallback xmlns="">
      <p:transition spd="slow" advTm="532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E46A965F-FA82-45EA-B6D0-E8C860929DC9}" vid="{26212A1B-D962-4FEE-BB6B-0F45839414BB}"/>
    </a:ext>
  </a:extLst>
</a:theme>
</file>

<file path=ppt/theme/theme2.xml><?xml version="1.0" encoding="utf-8"?>
<a:theme xmlns:a="http://schemas.openxmlformats.org/drawingml/2006/main" name="Office Theme">
  <a:themeElements>
    <a:clrScheme name="Custom 7">
      <a:dk1>
        <a:sysClr val="windowText" lastClr="000000"/>
      </a:dk1>
      <a:lt1>
        <a:sysClr val="window" lastClr="FFFFFF"/>
      </a:lt1>
      <a:dk2>
        <a:srgbClr val="44546A"/>
      </a:dk2>
      <a:lt2>
        <a:srgbClr val="E7E6E6"/>
      </a:lt2>
      <a:accent1>
        <a:srgbClr val="455FA9"/>
      </a:accent1>
      <a:accent2>
        <a:srgbClr val="008CA0"/>
      </a:accent2>
      <a:accent3>
        <a:srgbClr val="7C9B52"/>
      </a:accent3>
      <a:accent4>
        <a:srgbClr val="EFAA1F"/>
      </a:accent4>
      <a:accent5>
        <a:srgbClr val="C63F28"/>
      </a:accent5>
      <a:accent6>
        <a:srgbClr val="A5A5A5"/>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6D161E7A-7D8E-4E72-8ED2-4D0B8F32613B}" vid="{CA3A0DFE-0BC8-4572-A734-C88B1C6E7B1B}"/>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6325</TotalTime>
  <Words>3694</Words>
  <Application>Microsoft Office PowerPoint</Application>
  <PresentationFormat>On-screen Show (4:3)</PresentationFormat>
  <Paragraphs>272</Paragraphs>
  <Slides>20</Slides>
  <Notes>20</Notes>
  <HiddenSlides>0</HiddenSlides>
  <MMClips>20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20</vt:i4>
      </vt:variant>
    </vt:vector>
  </HeadingPairs>
  <TitlesOfParts>
    <vt:vector size="29" baseType="lpstr">
      <vt:lpstr>Aptos</vt:lpstr>
      <vt:lpstr>Arial</vt:lpstr>
      <vt:lpstr>Calibri</vt:lpstr>
      <vt:lpstr>Roboto</vt:lpstr>
      <vt:lpstr>Segoe UI</vt:lpstr>
      <vt:lpstr>Symbol</vt:lpstr>
      <vt:lpstr>Times New Roman</vt:lpstr>
      <vt:lpstr>1_Office Theme</vt:lpstr>
      <vt:lpstr>Office Theme</vt:lpstr>
      <vt:lpstr>October Count  New This Year Training </vt:lpstr>
      <vt:lpstr>OC Submissions Deadlines</vt:lpstr>
      <vt:lpstr>Additional OC Deadlines</vt:lpstr>
      <vt:lpstr>New This Year</vt:lpstr>
      <vt:lpstr>Updates to the SD &amp; Title I File Layout</vt:lpstr>
      <vt:lpstr>Updates to the SSA File Layout</vt:lpstr>
      <vt:lpstr>Updates to the SSA File Layout Cont.</vt:lpstr>
      <vt:lpstr>Updates for OC Audit</vt:lpstr>
      <vt:lpstr>Updates School Finance Rule</vt:lpstr>
      <vt:lpstr>Important Reminders</vt:lpstr>
      <vt:lpstr>SASIDs and October Count</vt:lpstr>
      <vt:lpstr>Free/Reduces Lunch (FRL)</vt:lpstr>
      <vt:lpstr>At-Risk Measure File </vt:lpstr>
      <vt:lpstr>Universal Preschool (UPK)</vt:lpstr>
      <vt:lpstr>Reminders</vt:lpstr>
      <vt:lpstr>Record Checker Tool</vt:lpstr>
      <vt:lpstr>Attendance Reminder</vt:lpstr>
      <vt:lpstr>School Data Validations</vt:lpstr>
      <vt:lpstr>SIS Audit</vt:lpstr>
      <vt:lpstr>Thank you for Reviewing this training.  Submissions_CSI@csi.state.co.us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This Year:  2020-21 October Count</dc:title>
  <dc:creator>Tribbett, Jessica</dc:creator>
  <cp:lastModifiedBy>Trammell, Cherish</cp:lastModifiedBy>
  <cp:revision>72</cp:revision>
  <dcterms:created xsi:type="dcterms:W3CDTF">2020-08-13T14:59:47Z</dcterms:created>
  <dcterms:modified xsi:type="dcterms:W3CDTF">2025-08-14T02:09:25Z</dcterms:modified>
</cp:coreProperties>
</file>