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37"/>
  </p:notesMasterIdLst>
  <p:handoutMasterIdLst>
    <p:handoutMasterId r:id="rId38"/>
  </p:handoutMasterIdLst>
  <p:sldIdLst>
    <p:sldId id="257" r:id="rId2"/>
    <p:sldId id="429" r:id="rId3"/>
    <p:sldId id="430" r:id="rId4"/>
    <p:sldId id="269" r:id="rId5"/>
    <p:sldId id="469" r:id="rId6"/>
    <p:sldId id="470" r:id="rId7"/>
    <p:sldId id="420" r:id="rId8"/>
    <p:sldId id="476" r:id="rId9"/>
    <p:sldId id="262" r:id="rId10"/>
    <p:sldId id="422" r:id="rId11"/>
    <p:sldId id="423" r:id="rId12"/>
    <p:sldId id="424" r:id="rId13"/>
    <p:sldId id="425" r:id="rId14"/>
    <p:sldId id="426" r:id="rId15"/>
    <p:sldId id="427" r:id="rId16"/>
    <p:sldId id="261" r:id="rId17"/>
    <p:sldId id="433" r:id="rId18"/>
    <p:sldId id="471" r:id="rId19"/>
    <p:sldId id="460" r:id="rId20"/>
    <p:sldId id="473" r:id="rId21"/>
    <p:sldId id="477" r:id="rId22"/>
    <p:sldId id="478" r:id="rId23"/>
    <p:sldId id="265" r:id="rId24"/>
    <p:sldId id="415" r:id="rId25"/>
    <p:sldId id="475" r:id="rId26"/>
    <p:sldId id="472" r:id="rId27"/>
    <p:sldId id="461" r:id="rId28"/>
    <p:sldId id="466" r:id="rId29"/>
    <p:sldId id="467" r:id="rId30"/>
    <p:sldId id="474" r:id="rId31"/>
    <p:sldId id="468" r:id="rId32"/>
    <p:sldId id="479" r:id="rId33"/>
    <p:sldId id="464" r:id="rId34"/>
    <p:sldId id="456" r:id="rId35"/>
    <p:sldId id="448"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658816-78CE-C17D-E9B8-D0B008AF308F}" name="Tribbett, Jessica" initials="TJ" userId="S::Tribbett_J@cde.state.co.us::c64e4176-a843-4db9-a852-c8ed41991137" providerId="AD"/>
  <p188:author id="{A9311169-BE50-A6C0-E8B6-68B8DC36EE6B}" name="Dinnen, Janet" initials="DJ" userId="S::Dinnen_J@cde.state.co.us::682ebc80-7236-4772-9819-9edf9790eda1" providerId="AD"/>
  <p188:author id="{390D4570-BC3A-4780-5408-AB1E07BF42FB}" name="Eddy, Julie" initials="EJ" userId="S::Eddy_J@cde.state.co.us::f7e6f0ed-c363-4871-bb4c-583465473326" providerId="AD"/>
  <p188:author id="{B63357AA-BC66-849B-3A6C-CDCD429DE11F}" name="Trammell, Cherish" initials="TC"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innen, Janet" initials="DJ" lastIdx="26" clrIdx="0"/>
  <p:cmAuthor id="2" name="Rogers, Jessica" initials="RJ" lastIdx="6" clrIdx="1">
    <p:extLst>
      <p:ext uri="{19B8F6BF-5375-455C-9EA6-DF929625EA0E}">
        <p15:presenceInfo xmlns:p15="http://schemas.microsoft.com/office/powerpoint/2012/main" userId="S-1-5-21-170422339-1359699126-1544898942-59008" providerId="AD"/>
      </p:ext>
    </p:extLst>
  </p:cmAuthor>
  <p:cmAuthor id="3" name="Eddy, Julie" initials="EJ" lastIdx="2" clrIdx="2">
    <p:extLst>
      <p:ext uri="{19B8F6BF-5375-455C-9EA6-DF929625EA0E}">
        <p15:presenceInfo xmlns:p15="http://schemas.microsoft.com/office/powerpoint/2012/main" userId="S-1-5-21-170422339-1359699126-1544898942-36154" providerId="AD"/>
      </p:ext>
    </p:extLst>
  </p:cmAuthor>
  <p:cmAuthor id="4" name="Tribbett, Jessica" initials="TJ" lastIdx="17" clrIdx="3">
    <p:extLst>
      <p:ext uri="{19B8F6BF-5375-455C-9EA6-DF929625EA0E}">
        <p15:presenceInfo xmlns:p15="http://schemas.microsoft.com/office/powerpoint/2012/main" userId="S::Rogers_J@cde.state.co.us::c64e4176-a843-4db9-a852-c8ed41991137" providerId="AD"/>
      </p:ext>
    </p:extLst>
  </p:cmAuthor>
  <p:cmAuthor id="5" name="Eddy, Julie" initials="EJ [2]" lastIdx="17" clrIdx="4">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AA1F"/>
    <a:srgbClr val="008CA0"/>
    <a:srgbClr val="C63F28"/>
    <a:srgbClr val="455F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59" autoAdjust="0"/>
    <p:restoredTop sz="55920" autoAdjust="0"/>
  </p:normalViewPr>
  <p:slideViewPr>
    <p:cSldViewPr snapToGrid="0">
      <p:cViewPr varScale="1">
        <p:scale>
          <a:sx n="43" d="100"/>
          <a:sy n="43" d="100"/>
        </p:scale>
        <p:origin x="1248" y="48"/>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101" d="100"/>
          <a:sy n="101" d="100"/>
        </p:scale>
        <p:origin x="269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46CFCB-BC0C-425E-9047-FAEC0308926D}" type="datetimeFigureOut">
              <a:rPr lang="en-US" smtClean="0"/>
              <a:t>8/13/2025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AA7D6C-8030-4A3E-8083-AFCCA9FB48C1}" type="slidenum">
              <a:rPr lang="en-US" smtClean="0"/>
              <a:t>‹#›</a:t>
            </a:fld>
            <a:endParaRPr lang="en-US"/>
          </a:p>
        </p:txBody>
      </p:sp>
    </p:spTree>
    <p:extLst>
      <p:ext uri="{BB962C8B-B14F-4D97-AF65-F5344CB8AC3E}">
        <p14:creationId xmlns:p14="http://schemas.microsoft.com/office/powerpoint/2010/main" val="8860772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466D5-34F4-4BA2-A218-5989F81112C3}" type="datetimeFigureOut">
              <a:rPr lang="en-US" smtClean="0"/>
              <a:t>8/13/2025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8F1E83-3B0C-495F-94FD-96131F1D8C8D}" type="slidenum">
              <a:rPr lang="en-US" smtClean="0"/>
              <a:t>‹#›</a:t>
            </a:fld>
            <a:endParaRPr lang="en-US"/>
          </a:p>
        </p:txBody>
      </p:sp>
    </p:spTree>
    <p:extLst>
      <p:ext uri="{BB962C8B-B14F-4D97-AF65-F5344CB8AC3E}">
        <p14:creationId xmlns:p14="http://schemas.microsoft.com/office/powerpoint/2010/main" val="9212979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dec.colorado.gov/universal-preschool-colorado-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a:t>
            </a:r>
            <a:r>
              <a:rPr lang="en-US" baseline="0" dirty="0"/>
              <a:t>to the general overview training for the October Count collection recorded by the CSI data submission team. </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For details about the October Count Audit process, please access the separate October Count Audit General Overview Training in the Data Submissions Resource Library.  </a:t>
            </a:r>
          </a:p>
          <a:p>
            <a:endParaRPr lang="en-US" baseline="0" dirty="0"/>
          </a:p>
          <a:p>
            <a:endParaRPr lang="en-US" baseline="0" dirty="0"/>
          </a:p>
          <a:p>
            <a:endParaRPr lang="en-US" baseline="0" dirty="0"/>
          </a:p>
          <a:p>
            <a:endParaRPr lang="en-US" baseline="0" dirty="0"/>
          </a:p>
          <a:p>
            <a:endParaRPr lang="en-US" baseline="0" dirty="0"/>
          </a:p>
          <a:p>
            <a:endParaRPr lang="en-US" baseline="0" dirty="0"/>
          </a:p>
        </p:txBody>
      </p:sp>
      <p:sp>
        <p:nvSpPr>
          <p:cNvPr id="2" name="Slide Number Placeholder 1"/>
          <p:cNvSpPr>
            <a:spLocks noGrp="1"/>
          </p:cNvSpPr>
          <p:nvPr>
            <p:ph type="sldNum" sz="quarter" idx="10"/>
          </p:nvPr>
        </p:nvSpPr>
        <p:spPr/>
        <p:txBody>
          <a:bodyPr/>
          <a:lstStyle/>
          <a:p>
            <a:fld id="{E78F1E83-3B0C-495F-94FD-96131F1D8C8D}" type="slidenum">
              <a:rPr lang="en-US" smtClean="0"/>
              <a:t>1</a:t>
            </a:fld>
            <a:endParaRPr lang="en-US"/>
          </a:p>
        </p:txBody>
      </p:sp>
    </p:spTree>
    <p:extLst>
      <p:ext uri="{BB962C8B-B14F-4D97-AF65-F5344CB8AC3E}">
        <p14:creationId xmlns:p14="http://schemas.microsoft.com/office/powerpoint/2010/main" val="2362789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General Submissions Resources provides quick links to frequently accessed resources source as the Data Submissions Handbook, Calendar, and Troubleshooting Errors tool. </a:t>
            </a:r>
            <a:endParaRPr lang="en-US" b="0" baseline="0" dirty="0"/>
          </a:p>
        </p:txBody>
      </p:sp>
      <p:sp>
        <p:nvSpPr>
          <p:cNvPr id="5" name="Slide Number Placeholder 4"/>
          <p:cNvSpPr>
            <a:spLocks noGrp="1"/>
          </p:cNvSpPr>
          <p:nvPr>
            <p:ph type="sldNum" sz="quarter" idx="10"/>
          </p:nvPr>
        </p:nvSpPr>
        <p:spPr/>
        <p:txBody>
          <a:bodyPr/>
          <a:lstStyle/>
          <a:p>
            <a:fld id="{E78F1E83-3B0C-495F-94FD-96131F1D8C8D}" type="slidenum">
              <a:rPr lang="en-US" smtClean="0"/>
              <a:t>10</a:t>
            </a:fld>
            <a:endParaRPr lang="en-US"/>
          </a:p>
        </p:txBody>
      </p:sp>
    </p:spTree>
    <p:extLst>
      <p:ext uri="{BB962C8B-B14F-4D97-AF65-F5344CB8AC3E}">
        <p14:creationId xmlns:p14="http://schemas.microsoft.com/office/powerpoint/2010/main" val="2352660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next group of resources on the October Count page are the File Layouts.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There are a total of three files that can be submitted for October Count: Title I, Student Demographic, and Student School Association files. While every school will be submitting SD and SSA files, only a handful of schools will need to submit a Title I file and we will be reaching out to those schools individually.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File Layouts can support schools with data collection, data entry, and troubleshooting data errors. If you are unfamiliar with how you can use File Layouts, please access the File Layout training module on the General Data Submissions Resources website page.</a:t>
            </a:r>
          </a:p>
        </p:txBody>
      </p:sp>
      <p:sp>
        <p:nvSpPr>
          <p:cNvPr id="5" name="Slide Number Placeholder 4"/>
          <p:cNvSpPr>
            <a:spLocks noGrp="1"/>
          </p:cNvSpPr>
          <p:nvPr>
            <p:ph type="sldNum" sz="quarter" idx="10"/>
          </p:nvPr>
        </p:nvSpPr>
        <p:spPr/>
        <p:txBody>
          <a:bodyPr/>
          <a:lstStyle/>
          <a:p>
            <a:fld id="{E78F1E83-3B0C-495F-94FD-96131F1D8C8D}" type="slidenum">
              <a:rPr lang="en-US" smtClean="0"/>
              <a:t>11</a:t>
            </a:fld>
            <a:endParaRPr lang="en-US"/>
          </a:p>
        </p:txBody>
      </p:sp>
    </p:spTree>
    <p:extLst>
      <p:ext uri="{BB962C8B-B14F-4D97-AF65-F5344CB8AC3E}">
        <p14:creationId xmlns:p14="http://schemas.microsoft.com/office/powerpoint/2010/main" val="63050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addition to this general overview training, there are several additional trainings available. The Weekly Update will also include notifications on new trainings. These trainings can be reviewed as many times as needed. </a:t>
            </a:r>
          </a:p>
          <a:p>
            <a:r>
              <a:rPr lang="en-US" b="0" baseline="0" dirty="0"/>
              <a:t> </a:t>
            </a:r>
          </a:p>
          <a:p>
            <a:endParaRPr lang="en-US" b="0" baseline="0" dirty="0"/>
          </a:p>
        </p:txBody>
      </p:sp>
      <p:sp>
        <p:nvSpPr>
          <p:cNvPr id="5" name="Slide Number Placeholder 4"/>
          <p:cNvSpPr>
            <a:spLocks noGrp="1"/>
          </p:cNvSpPr>
          <p:nvPr>
            <p:ph type="sldNum" sz="quarter" idx="10"/>
          </p:nvPr>
        </p:nvSpPr>
        <p:spPr/>
        <p:txBody>
          <a:bodyPr/>
          <a:lstStyle/>
          <a:p>
            <a:fld id="{E78F1E83-3B0C-495F-94FD-96131F1D8C8D}" type="slidenum">
              <a:rPr lang="en-US" smtClean="0"/>
              <a:t>12</a:t>
            </a:fld>
            <a:endParaRPr lang="en-US"/>
          </a:p>
        </p:txBody>
      </p:sp>
    </p:spTree>
    <p:extLst>
      <p:ext uri="{BB962C8B-B14F-4D97-AF65-F5344CB8AC3E}">
        <p14:creationId xmlns:p14="http://schemas.microsoft.com/office/powerpoint/2010/main" val="2304011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next group of resources are the data validation resources available to your school, including the October Count Record Checker Tool. Please be sure to review the October Count Validations toolkit and walk through the RCT steps in full before the initial submission deadline.</a:t>
            </a:r>
          </a:p>
        </p:txBody>
      </p:sp>
      <p:sp>
        <p:nvSpPr>
          <p:cNvPr id="5" name="Slide Number Placeholder 4"/>
          <p:cNvSpPr>
            <a:spLocks noGrp="1"/>
          </p:cNvSpPr>
          <p:nvPr>
            <p:ph type="sldNum" sz="quarter" idx="10"/>
          </p:nvPr>
        </p:nvSpPr>
        <p:spPr/>
        <p:txBody>
          <a:bodyPr/>
          <a:lstStyle/>
          <a:p>
            <a:fld id="{E78F1E83-3B0C-495F-94FD-96131F1D8C8D}" type="slidenum">
              <a:rPr lang="en-US" smtClean="0"/>
              <a:t>13</a:t>
            </a:fld>
            <a:endParaRPr lang="en-US"/>
          </a:p>
        </p:txBody>
      </p:sp>
    </p:spTree>
    <p:extLst>
      <p:ext uri="{BB962C8B-B14F-4D97-AF65-F5344CB8AC3E}">
        <p14:creationId xmlns:p14="http://schemas.microsoft.com/office/powerpoint/2010/main" val="3057595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Another type of resource available to you are field-specific resources, which are specific to special population fields.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Here is a screen shot of the October Count field specific resource section which includes documentation and forms that help with the data entry of specific fields found in the Student Demographic and Student School Association files. This section includes migrant student and military connected forms along with English Learner programs and codes. There is also a link to another resource site that exclusively covers Free and Reduced lunch eligibility and resources. </a:t>
            </a:r>
          </a:p>
          <a:p>
            <a:endParaRPr lang="en-US" b="0" baseline="0" dirty="0"/>
          </a:p>
          <a:p>
            <a:r>
              <a:rPr lang="en-US" b="0" baseline="0" dirty="0"/>
              <a:t>New this year is the SIS Field Specific Data Mapping resource. This includes links for both Infinite Campus and PowerSchool and navigates users to specific and sometimes harder to find fields within their SIS.  </a:t>
            </a:r>
          </a:p>
        </p:txBody>
      </p:sp>
      <p:sp>
        <p:nvSpPr>
          <p:cNvPr id="5" name="Slide Number Placeholder 4"/>
          <p:cNvSpPr>
            <a:spLocks noGrp="1"/>
          </p:cNvSpPr>
          <p:nvPr>
            <p:ph type="sldNum" sz="quarter" idx="10"/>
          </p:nvPr>
        </p:nvSpPr>
        <p:spPr/>
        <p:txBody>
          <a:bodyPr/>
          <a:lstStyle/>
          <a:p>
            <a:fld id="{E78F1E83-3B0C-495F-94FD-96131F1D8C8D}" type="slidenum">
              <a:rPr lang="en-US" smtClean="0"/>
              <a:t>14</a:t>
            </a:fld>
            <a:endParaRPr lang="en-US"/>
          </a:p>
        </p:txBody>
      </p:sp>
    </p:spTree>
    <p:extLst>
      <p:ext uri="{BB962C8B-B14F-4D97-AF65-F5344CB8AC3E}">
        <p14:creationId xmlns:p14="http://schemas.microsoft.com/office/powerpoint/2010/main" val="1915334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October Count Audit Resource page is found in the Data Submission Library under General Resources/Audits. Here you will find separate trainings related to the October Count Audit process and resources. </a:t>
            </a:r>
            <a:endParaRPr lang="en-US" b="0" baseline="0" dirty="0"/>
          </a:p>
          <a:p>
            <a:endParaRPr lang="en-US" b="0" baseline="0" dirty="0"/>
          </a:p>
        </p:txBody>
      </p:sp>
      <p:sp>
        <p:nvSpPr>
          <p:cNvPr id="5" name="Slide Number Placeholder 4"/>
          <p:cNvSpPr>
            <a:spLocks noGrp="1"/>
          </p:cNvSpPr>
          <p:nvPr>
            <p:ph type="sldNum" sz="quarter" idx="10"/>
          </p:nvPr>
        </p:nvSpPr>
        <p:spPr/>
        <p:txBody>
          <a:bodyPr/>
          <a:lstStyle/>
          <a:p>
            <a:fld id="{E78F1E83-3B0C-495F-94FD-96131F1D8C8D}" type="slidenum">
              <a:rPr lang="en-US" smtClean="0"/>
              <a:t>15</a:t>
            </a:fld>
            <a:endParaRPr lang="en-US"/>
          </a:p>
        </p:txBody>
      </p:sp>
    </p:spTree>
    <p:extLst>
      <p:ext uri="{BB962C8B-B14F-4D97-AF65-F5344CB8AC3E}">
        <p14:creationId xmlns:p14="http://schemas.microsoft.com/office/powerpoint/2010/main" val="177269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Last but not least, one of the most important resources available to you are the content-experts at your school! </a:t>
            </a:r>
          </a:p>
          <a:p>
            <a:endParaRPr lang="en-US" b="0" dirty="0"/>
          </a:p>
          <a:p>
            <a:r>
              <a:rPr lang="en-US" b="0" dirty="0"/>
              <a:t>The CSI Data Submissions Team expects school data submissions contacts to be experts in the data submissions process. We expect school data submissions contacts to also work closely with content-experts as their schools in reviewing data for accuracy.</a:t>
            </a:r>
          </a:p>
          <a:p>
            <a:endParaRPr lang="en-US" b="0" dirty="0"/>
          </a:p>
          <a:p>
            <a:r>
              <a:rPr lang="en-US" b="0" dirty="0"/>
              <a:t>Because </a:t>
            </a:r>
            <a:r>
              <a:rPr lang="en-US" b="0" baseline="0" dirty="0"/>
              <a:t>October Count collection pulls in a variety of data about students, it is essential that data submissions contacts are working closely with school-level content experts in the collection, reporting, and verification of October Count data. </a:t>
            </a:r>
          </a:p>
          <a:p>
            <a:endParaRPr lang="en-US" b="0" baseline="0" dirty="0"/>
          </a:p>
          <a:p>
            <a:r>
              <a:rPr lang="en-US" b="0" baseline="0" dirty="0"/>
              <a:t>We’ve provided a list of key types of data in the October Count collection, and particular fields where they can be found. This information is included in the Appendix of the Data Submissions Handbook and identifies that roles at your school that will be helpful to collaborate with during the October Count data collection.  </a:t>
            </a:r>
          </a:p>
          <a:p>
            <a:endParaRPr lang="en-US" b="0" baseline="0" dirty="0"/>
          </a:p>
          <a:p>
            <a:r>
              <a:rPr lang="en-US" b="0" baseline="0" dirty="0"/>
              <a:t>It might be a good idea to go ahead and reach out to the subject experts in your school to let them know that October Count is underway and you will be needing their input and expertise in the coming weeks.  </a:t>
            </a:r>
          </a:p>
          <a:p>
            <a:endParaRPr lang="en-US" b="0" baseline="0" dirty="0"/>
          </a:p>
        </p:txBody>
      </p:sp>
      <p:sp>
        <p:nvSpPr>
          <p:cNvPr id="5" name="Slide Number Placeholder 4"/>
          <p:cNvSpPr>
            <a:spLocks noGrp="1"/>
          </p:cNvSpPr>
          <p:nvPr>
            <p:ph type="sldNum" sz="quarter" idx="10"/>
          </p:nvPr>
        </p:nvSpPr>
        <p:spPr/>
        <p:txBody>
          <a:bodyPr/>
          <a:lstStyle/>
          <a:p>
            <a:fld id="{E78F1E83-3B0C-495F-94FD-96131F1D8C8D}" type="slidenum">
              <a:rPr lang="en-US" smtClean="0"/>
              <a:t>16</a:t>
            </a:fld>
            <a:endParaRPr lang="en-US"/>
          </a:p>
        </p:txBody>
      </p:sp>
    </p:spTree>
    <p:extLst>
      <p:ext uri="{BB962C8B-B14F-4D97-AF65-F5344CB8AC3E}">
        <p14:creationId xmlns:p14="http://schemas.microsoft.com/office/powerpoint/2010/main" val="557089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
        <p:nvSpPr>
          <p:cNvPr id="2" name="Slide Number Placeholder 1"/>
          <p:cNvSpPr>
            <a:spLocks noGrp="1"/>
          </p:cNvSpPr>
          <p:nvPr>
            <p:ph type="sldNum" sz="quarter" idx="10"/>
          </p:nvPr>
        </p:nvSpPr>
        <p:spPr/>
        <p:txBody>
          <a:bodyPr/>
          <a:lstStyle/>
          <a:p>
            <a:fld id="{E78F1E83-3B0C-495F-94FD-96131F1D8C8D}" type="slidenum">
              <a:rPr lang="en-US" smtClean="0"/>
              <a:t>17</a:t>
            </a:fld>
            <a:endParaRPr lang="en-US"/>
          </a:p>
        </p:txBody>
      </p:sp>
    </p:spTree>
    <p:extLst>
      <p:ext uri="{BB962C8B-B14F-4D97-AF65-F5344CB8AC3E}">
        <p14:creationId xmlns:p14="http://schemas.microsoft.com/office/powerpoint/2010/main" val="2297359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year, there are no updates to the SD or Title I files.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88434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There are several updates to the SSA file. Please see the file layout for all changes. </a:t>
            </a:r>
          </a:p>
          <a:p>
            <a:pPr marL="0" indent="0">
              <a:buNone/>
            </a:pPr>
            <a:endParaRPr lang="en-US" b="0" dirty="0"/>
          </a:p>
          <a:p>
            <a:pPr marL="0" indent="0">
              <a:buNone/>
            </a:pPr>
            <a:r>
              <a:rPr lang="en-US" b="0" dirty="0"/>
              <a:t>There has been one field has been removed from the SSA file. The Innovated Learning Opportunities Pilot has ended and the ILOP field has been removed.</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SSA file includes two new fields in response to CO House Bill – 4063. For the new field </a:t>
            </a:r>
            <a:r>
              <a:rPr lang="en-US" b="1" dirty="0"/>
              <a:t>Abbreviated School Day Schedule Status </a:t>
            </a:r>
            <a:r>
              <a:rPr lang="en-US" b="0" dirty="0"/>
              <a:t>students will be reported 1=YES for students on a 504 or IEP placed on a abbreviated schedule at any point during the school year. This does not include schedule changes due to disciplinary action or parents removing a student from school without school input.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indent="0">
              <a:buNone/>
            </a:pPr>
            <a:r>
              <a:rPr lang="en-US" b="0" dirty="0"/>
              <a:t>The new field </a:t>
            </a:r>
            <a:r>
              <a:rPr lang="en-US" b="1" dirty="0"/>
              <a:t>Total Days on an Abbreviated School Day Schedule </a:t>
            </a:r>
            <a:r>
              <a:rPr lang="en-US" b="0" dirty="0"/>
              <a:t>will include the aggregated number of days the student was placed on an abbreviated school day.</a:t>
            </a:r>
          </a:p>
        </p:txBody>
      </p:sp>
    </p:spTree>
    <p:extLst>
      <p:ext uri="{BB962C8B-B14F-4D97-AF65-F5344CB8AC3E}">
        <p14:creationId xmlns:p14="http://schemas.microsoft.com/office/powerpoint/2010/main" val="296086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October Count data collection serves many purposes.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the</a:t>
            </a:r>
            <a:r>
              <a:rPr lang="en-US" baseline="0" dirty="0"/>
              <a:t> October Count Collection is a requirement for Colorado public schools based on the Public-School Finance Act. Data collected for public school Prek-12</a:t>
            </a:r>
            <a:r>
              <a:rPr lang="en-US" baseline="30000" dirty="0"/>
              <a:t>th</a:t>
            </a:r>
            <a:r>
              <a:rPr lang="en-US" baseline="0" dirty="0"/>
              <a:t> grade students. This is used to determine the level of funding to provide each school or district for grades K-12</a:t>
            </a:r>
            <a:r>
              <a:rPr lang="en-US" baseline="30000" dirty="0"/>
              <a:t>th</a:t>
            </a:r>
            <a:r>
              <a:rPr lang="en-US" baseline="0" dirty="0"/>
              <a:t> based on the count of students and particular special populations to which students may belong. </a:t>
            </a:r>
            <a:endParaRPr lang="en-US" dirty="0"/>
          </a:p>
          <a:p>
            <a:endParaRPr lang="en-US" dirty="0"/>
          </a:p>
          <a:p>
            <a:r>
              <a:rPr lang="en-US" dirty="0"/>
              <a:t>Additionally, data is used for </a:t>
            </a:r>
            <a:r>
              <a:rPr lang="en-US" baseline="0" dirty="0"/>
              <a:t>student demographic reporting and comparisons, grant eligibility, improvement planning, and accountability. </a:t>
            </a:r>
          </a:p>
          <a:p>
            <a:endParaRPr lang="en-US" baseline="0" dirty="0"/>
          </a:p>
          <a:p>
            <a:r>
              <a:rPr lang="en-US" baseline="0" dirty="0"/>
              <a:t>Because of the high-stakes nature of this data collection, it is extremely important that data is comprehensive and accurate. We’ll discuss a variety of resources that can support data quality.</a:t>
            </a:r>
          </a:p>
          <a:p>
            <a:endParaRPr lang="en-US" dirty="0"/>
          </a:p>
        </p:txBody>
      </p:sp>
      <p:sp>
        <p:nvSpPr>
          <p:cNvPr id="4" name="Slide Number Placeholder 3"/>
          <p:cNvSpPr>
            <a:spLocks noGrp="1"/>
          </p:cNvSpPr>
          <p:nvPr>
            <p:ph type="sldNum" sz="quarter" idx="5"/>
          </p:nvPr>
        </p:nvSpPr>
        <p:spPr/>
        <p:txBody>
          <a:bodyPr/>
          <a:lstStyle/>
          <a:p>
            <a:fld id="{E78F1E83-3B0C-495F-94FD-96131F1D8C8D}" type="slidenum">
              <a:rPr lang="en-US" smtClean="0"/>
              <a:t>2</a:t>
            </a:fld>
            <a:endParaRPr lang="en-US"/>
          </a:p>
        </p:txBody>
      </p:sp>
    </p:spTree>
    <p:extLst>
      <p:ext uri="{BB962C8B-B14F-4D97-AF65-F5344CB8AC3E}">
        <p14:creationId xmlns:p14="http://schemas.microsoft.com/office/powerpoint/2010/main" val="2120682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additional SSA update for October Count is the new Entry/Exit Code </a:t>
            </a:r>
            <a:r>
              <a:rPr lang="en-US" b="1" dirty="0"/>
              <a:t>60</a:t>
            </a:r>
            <a:r>
              <a:rPr lang="en-US" dirty="0"/>
              <a:t>.</a:t>
            </a:r>
          </a:p>
          <a:p>
            <a:br>
              <a:rPr lang="en-US" dirty="0"/>
            </a:br>
            <a:r>
              <a:rPr lang="en-US" dirty="0"/>
              <a:t>This code is used when a student changes programs within your school during the school year, </a:t>
            </a:r>
            <a:r>
              <a:rPr lang="en-US" b="1" dirty="0"/>
              <a:t>without</a:t>
            </a:r>
            <a:r>
              <a:rPr lang="en-US" dirty="0"/>
              <a:t> an attendance gap of 10 or more days.</a:t>
            </a:r>
          </a:p>
          <a:p>
            <a:endParaRPr lang="en-US" dirty="0"/>
          </a:p>
          <a:p>
            <a:r>
              <a:rPr lang="en-US" dirty="0"/>
              <a:t>In the past, these situations used Entry/Exit Code </a:t>
            </a:r>
            <a:r>
              <a:rPr lang="en-US" b="1" dirty="0"/>
              <a:t>11</a:t>
            </a:r>
            <a:r>
              <a:rPr lang="en-US" dirty="0"/>
              <a:t>. Now, you’ll use </a:t>
            </a:r>
            <a:r>
              <a:rPr lang="en-US" b="1" dirty="0"/>
              <a:t>Code 60</a:t>
            </a:r>
            <a:r>
              <a:rPr lang="en-US" dirty="0"/>
              <a:t> instead.</a:t>
            </a:r>
          </a:p>
          <a:p>
            <a:endParaRPr lang="en-US" dirty="0"/>
          </a:p>
          <a:p>
            <a:r>
              <a:rPr lang="en-US" dirty="0"/>
              <a:t>For example, this applies when a student moves from your school’s home-based program to the full-time program — or vice versa. It can also be used when a student changes Postsecondary Programs within the same school during the school year.</a:t>
            </a:r>
          </a:p>
        </p:txBody>
      </p:sp>
    </p:spTree>
    <p:extLst>
      <p:ext uri="{BB962C8B-B14F-4D97-AF65-F5344CB8AC3E}">
        <p14:creationId xmlns:p14="http://schemas.microsoft.com/office/powerpoint/2010/main" val="1604470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982C0-8565-21D0-5C64-5CE3F13E9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5B8976-342F-0072-A5E6-CF8D5DA4E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E51101-2F0C-B72F-CA80-B7EB3C8A9953}"/>
              </a:ext>
            </a:extLst>
          </p:cNvPr>
          <p:cNvSpPr>
            <a:spLocks noGrp="1"/>
          </p:cNvSpPr>
          <p:nvPr>
            <p:ph type="body" idx="1"/>
          </p:nvPr>
        </p:nvSpPr>
        <p:spPr/>
        <p:txBody>
          <a:bodyPr/>
          <a:lstStyle/>
          <a:p>
            <a:r>
              <a:rPr lang="en-US" dirty="0"/>
              <a:t>There are a couple of notable October Count Audit updates this year.</a:t>
            </a:r>
          </a:p>
          <a:p>
            <a:endParaRPr lang="en-US" dirty="0"/>
          </a:p>
          <a:p>
            <a:r>
              <a:rPr lang="en-US" dirty="0"/>
              <a:t>First, starting this year, there will no longer be any reference to the </a:t>
            </a:r>
            <a:r>
              <a:rPr lang="en-US" b="1" dirty="0"/>
              <a:t>“11-day Count Window.”</a:t>
            </a:r>
          </a:p>
          <a:p>
            <a:endParaRPr lang="en-US" dirty="0"/>
          </a:p>
          <a:p>
            <a:r>
              <a:rPr lang="en-US" dirty="0"/>
              <a:t>Under Senate Bill 25-125, all students must meet the </a:t>
            </a:r>
            <a:r>
              <a:rPr lang="en-US" b="1" dirty="0"/>
              <a:t>enrollment and attendance requirements</a:t>
            </a:r>
            <a:r>
              <a:rPr lang="en-US" dirty="0"/>
              <a:t> outlined in the corresponding sections of CDE’s 2025–26 Student October Count Audit Resource Guide.</a:t>
            </a:r>
          </a:p>
          <a:p>
            <a:endParaRPr lang="en-US" dirty="0"/>
          </a:p>
          <a:p>
            <a:r>
              <a:rPr lang="en-US" dirty="0"/>
              <a:t>Second, the </a:t>
            </a:r>
            <a:r>
              <a:rPr lang="en-US" b="1" dirty="0"/>
              <a:t>Transfer Enrollment Exception</a:t>
            </a:r>
            <a:r>
              <a:rPr lang="en-US" dirty="0"/>
              <a:t> has been discontinued.</a:t>
            </a:r>
          </a:p>
          <a:p>
            <a:endParaRPr lang="en-US" dirty="0"/>
          </a:p>
          <a:p>
            <a:r>
              <a:rPr lang="en-US" dirty="0"/>
              <a:t>All students must now be enrolled and attending in their reporting district </a:t>
            </a:r>
            <a:r>
              <a:rPr lang="en-US" b="1" dirty="0"/>
              <a:t>on or before the applicable pupil enrollment count date</a:t>
            </a:r>
            <a:r>
              <a:rPr lang="en-US" dirty="0"/>
              <a:t> — regardless of whether they transferred from another district or moved to Colorado from another state or country during the five school days following Count Day, as was previously allowed.</a:t>
            </a:r>
          </a:p>
          <a:p>
            <a:endParaRPr lang="en-US" dirty="0"/>
          </a:p>
          <a:p>
            <a:r>
              <a:rPr lang="en-US" dirty="0"/>
              <a:t>These are just two of the October Count Audit updates for this year. For more information, visit the </a:t>
            </a:r>
            <a:r>
              <a:rPr lang="en-US" b="1" dirty="0"/>
              <a:t>CSI October Count Audit Resource webpage</a:t>
            </a:r>
            <a:r>
              <a:rPr lang="en-US" dirty="0"/>
              <a:t>, where you can find CSI’s OC Audit Resource Guide as well as additional links to CDE’s audit resources.</a:t>
            </a:r>
          </a:p>
        </p:txBody>
      </p:sp>
    </p:spTree>
    <p:extLst>
      <p:ext uri="{BB962C8B-B14F-4D97-AF65-F5344CB8AC3E}">
        <p14:creationId xmlns:p14="http://schemas.microsoft.com/office/powerpoint/2010/main" val="275932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254FB-198F-E811-9822-1E594DADA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CAF24-357B-F03B-1D22-1E26829D3E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3637B3-9EA2-E83A-117B-F693EC2B83ED}"/>
              </a:ext>
            </a:extLst>
          </p:cNvPr>
          <p:cNvSpPr>
            <a:spLocks noGrp="1"/>
          </p:cNvSpPr>
          <p:nvPr>
            <p:ph type="body" idx="1"/>
          </p:nvPr>
        </p:nvSpPr>
        <p:spPr/>
        <p:txBody>
          <a:bodyPr/>
          <a:lstStyle/>
          <a:p>
            <a:r>
              <a:rPr lang="en-US" dirty="0"/>
              <a:t>There are a few updates this year to School Finance rules, and one in particular is important to highlight.</a:t>
            </a:r>
          </a:p>
          <a:p>
            <a:endParaRPr lang="en-US" dirty="0"/>
          </a:p>
          <a:p>
            <a:r>
              <a:rPr lang="en-US" dirty="0"/>
              <a:t>Beginning this school year, </a:t>
            </a:r>
            <a:r>
              <a:rPr lang="en-US" b="1" dirty="0"/>
              <a:t>District Special Education funding</a:t>
            </a:r>
            <a:r>
              <a:rPr lang="en-US" dirty="0"/>
              <a:t> will be incorporated into the October Count funding formula. Special education students are eligible for October Count funding if they have a </a:t>
            </a:r>
            <a:r>
              <a:rPr lang="en-US" b="1" dirty="0"/>
              <a:t>state-reported primary disability</a:t>
            </a:r>
            <a:r>
              <a:rPr lang="en-US" dirty="0"/>
              <a:t> and an </a:t>
            </a:r>
            <a:r>
              <a:rPr lang="en-US" b="1" dirty="0"/>
              <a:t>active IEP as of Count Day</a:t>
            </a:r>
            <a:r>
              <a:rPr lang="en-US" dirty="0"/>
              <a:t>. The reported </a:t>
            </a:r>
            <a:r>
              <a:rPr lang="en-US" i="1" dirty="0"/>
              <a:t>Primary Disability</a:t>
            </a:r>
            <a:r>
              <a:rPr lang="en-US" dirty="0"/>
              <a:t> field in the October Count Student Demographic (SD) file will be used to identify these students.</a:t>
            </a:r>
          </a:p>
          <a:p>
            <a:endParaRPr lang="en-US" dirty="0"/>
          </a:p>
          <a:p>
            <a:r>
              <a:rPr lang="en-US" dirty="0"/>
              <a:t>This new School Finance rule is a good example of why it is essential to work closely with your SPED Leads to obtain and enter accurate data including SPED disability codes.</a:t>
            </a:r>
          </a:p>
          <a:p>
            <a:endParaRPr lang="en-US" dirty="0"/>
          </a:p>
          <a:p>
            <a:r>
              <a:rPr lang="en-US" dirty="0"/>
              <a:t>More information about the updated School Finance rules will be coming soon and will be posted on the CSI October Count Audit resource webpage.</a:t>
            </a:r>
          </a:p>
        </p:txBody>
      </p:sp>
    </p:spTree>
    <p:extLst>
      <p:ext uri="{BB962C8B-B14F-4D97-AF65-F5344CB8AC3E}">
        <p14:creationId xmlns:p14="http://schemas.microsoft.com/office/powerpoint/2010/main" val="2844729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
        <p:nvSpPr>
          <p:cNvPr id="2" name="Slide Number Placeholder 1"/>
          <p:cNvSpPr>
            <a:spLocks noGrp="1"/>
          </p:cNvSpPr>
          <p:nvPr>
            <p:ph type="sldNum" sz="quarter" idx="10"/>
          </p:nvPr>
        </p:nvSpPr>
        <p:spPr/>
        <p:txBody>
          <a:bodyPr/>
          <a:lstStyle/>
          <a:p>
            <a:fld id="{E78F1E83-3B0C-495F-94FD-96131F1D8C8D}" type="slidenum">
              <a:rPr lang="en-US" smtClean="0"/>
              <a:t>23</a:t>
            </a:fld>
            <a:endParaRPr lang="en-US"/>
          </a:p>
        </p:txBody>
      </p:sp>
    </p:spTree>
    <p:extLst>
      <p:ext uri="{BB962C8B-B14F-4D97-AF65-F5344CB8AC3E}">
        <p14:creationId xmlns:p14="http://schemas.microsoft.com/office/powerpoint/2010/main" val="2574263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aseline="0" dirty="0"/>
              <a:t>One of the highest (and earliest) priorities is to ensure that all students have a SASID. We recognize the beginning of the year is busy, but staying on top of SASID requests and updates is essential for a smooth October Count data collection. If you submit an October Count file with missing SASIDs, the expectation is that the SASID will have been requested and entered into your SIS for your next submission. </a:t>
            </a:r>
          </a:p>
          <a:p>
            <a:pPr eaLnBrk="1" hangingPunct="1">
              <a:spcBef>
                <a:spcPct val="0"/>
              </a:spcBef>
            </a:pPr>
            <a:endParaRPr lang="en-US" baseline="0" dirty="0"/>
          </a:p>
          <a:p>
            <a:pPr eaLnBrk="1" hangingPunct="1">
              <a:spcBef>
                <a:spcPct val="0"/>
              </a:spcBef>
            </a:pPr>
            <a:r>
              <a:rPr lang="en-US" baseline="0" dirty="0"/>
              <a:t>If you need a review on how to request SASIDs or SASID updates, please review the SASID resources and trainings on the SASID webpage. </a:t>
            </a:r>
          </a:p>
        </p:txBody>
      </p:sp>
      <p:sp>
        <p:nvSpPr>
          <p:cNvPr id="2" name="Slide Number Placeholder 1"/>
          <p:cNvSpPr>
            <a:spLocks noGrp="1"/>
          </p:cNvSpPr>
          <p:nvPr>
            <p:ph type="sldNum" sz="quarter" idx="10"/>
          </p:nvPr>
        </p:nvSpPr>
        <p:spPr/>
        <p:txBody>
          <a:bodyPr/>
          <a:lstStyle/>
          <a:p>
            <a:fld id="{E78F1E83-3B0C-495F-94FD-96131F1D8C8D}" type="slidenum">
              <a:rPr lang="en-US" smtClean="0"/>
              <a:t>24</a:t>
            </a:fld>
            <a:endParaRPr lang="en-US"/>
          </a:p>
        </p:txBody>
      </p:sp>
    </p:spTree>
    <p:extLst>
      <p:ext uri="{BB962C8B-B14F-4D97-AF65-F5344CB8AC3E}">
        <p14:creationId xmlns:p14="http://schemas.microsoft.com/office/powerpoint/2010/main" val="1158377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Free and Reduced Lunch updates are required throughout the year, and for October Count, these updates may impact your school’s funding. </a:t>
            </a:r>
          </a:p>
          <a:p>
            <a:pPr eaLnBrk="1" hangingPunct="1">
              <a:spcBef>
                <a:spcPct val="0"/>
              </a:spcBef>
            </a:pPr>
            <a:endParaRPr lang="en-US" dirty="0"/>
          </a:p>
          <a:p>
            <a:pPr eaLnBrk="1" hangingPunct="1">
              <a:spcBef>
                <a:spcPct val="0"/>
              </a:spcBef>
            </a:pPr>
            <a:r>
              <a:rPr lang="en-US" dirty="0"/>
              <a:t>You’ll receive monthly FRL reports from CSI, so be sure to make any needed updates in your school’s SIS right away each month. </a:t>
            </a:r>
          </a:p>
          <a:p>
            <a:pPr eaLnBrk="1" hangingPunct="1">
              <a:spcBef>
                <a:spcPct val="0"/>
              </a:spcBef>
            </a:pPr>
            <a:endParaRPr lang="en-US" dirty="0"/>
          </a:p>
          <a:p>
            <a:pPr eaLnBrk="1" hangingPunct="1">
              <a:spcBef>
                <a:spcPct val="0"/>
              </a:spcBef>
            </a:pPr>
            <a:r>
              <a:rPr lang="en-US" dirty="0"/>
              <a:t>Please keep in mind that if updates are made to FRL data during the OC collection, a new OC (SD files) submission to CSI is needed to capture the latest FRL data to submit to CDE.</a:t>
            </a:r>
            <a:endParaRPr lang="en-US" baseline="0" dirty="0"/>
          </a:p>
        </p:txBody>
      </p:sp>
      <p:sp>
        <p:nvSpPr>
          <p:cNvPr id="2" name="Slide Number Placeholder 1"/>
          <p:cNvSpPr>
            <a:spLocks noGrp="1"/>
          </p:cNvSpPr>
          <p:nvPr>
            <p:ph type="sldNum" sz="quarter" idx="10"/>
          </p:nvPr>
        </p:nvSpPr>
        <p:spPr/>
        <p:txBody>
          <a:bodyPr/>
          <a:lstStyle/>
          <a:p>
            <a:fld id="{E78F1E83-3B0C-495F-94FD-96131F1D8C8D}" type="slidenum">
              <a:rPr lang="en-US" smtClean="0"/>
              <a:t>25</a:t>
            </a:fld>
            <a:endParaRPr lang="en-US"/>
          </a:p>
        </p:txBody>
      </p:sp>
    </p:spTree>
    <p:extLst>
      <p:ext uri="{BB962C8B-B14F-4D97-AF65-F5344CB8AC3E}">
        <p14:creationId xmlns:p14="http://schemas.microsoft.com/office/powerpoint/2010/main" val="2944988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sz="1800" dirty="0">
                <a:effectLst/>
                <a:latin typeface="Aptos" panose="020B0004020202020204" pitchFamily="34" charset="0"/>
                <a:ea typeface="Aptos" panose="020B0004020202020204" pitchFamily="34" charset="0"/>
                <a:cs typeface="Aptos" panose="020B0004020202020204" pitchFamily="34" charset="0"/>
              </a:rPr>
              <a:t>At-Risk measure collection, will entail SIS data entries that schools are already doing.</a:t>
            </a:r>
          </a:p>
          <a:p>
            <a:pPr marL="0" marR="0" lvl="0" indent="0">
              <a:spcBef>
                <a:spcPts val="0"/>
              </a:spcBef>
              <a:spcAft>
                <a:spcPts val="0"/>
              </a:spcAft>
              <a:buFont typeface="Symbol" panose="05050102010706020507" pitchFamily="18" charset="2"/>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spcBef>
                <a:spcPts val="0"/>
              </a:spcBef>
              <a:spcAft>
                <a:spcPts val="0"/>
              </a:spcAft>
              <a:buFont typeface="Symbol" panose="05050102010706020507" pitchFamily="18" charset="2"/>
              <a:buNone/>
            </a:pPr>
            <a:r>
              <a:rPr lang="en-US" sz="1800" dirty="0">
                <a:effectLst/>
                <a:latin typeface="Aptos" panose="020B0004020202020204" pitchFamily="34" charset="0"/>
                <a:ea typeface="Aptos" panose="020B0004020202020204" pitchFamily="34" charset="0"/>
                <a:cs typeface="Aptos" panose="020B0004020202020204" pitchFamily="34" charset="0"/>
              </a:rPr>
              <a:t>The requirements for schools in preparation for the At-Risk file are:</a:t>
            </a:r>
            <a:endParaRPr lang="en-US" sz="1800" dirty="0">
              <a:effectLst/>
              <a:latin typeface="Aptos" panose="020B0004020202020204" pitchFamily="34" charset="0"/>
              <a:ea typeface="Times New Roman" panose="02020603050405020304" pitchFamily="18"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endParaRPr lang="en-US" sz="1800" dirty="0">
              <a:effectLst/>
              <a:latin typeface="Aptos" panose="020B0004020202020204" pitchFamily="34" charset="0"/>
              <a:ea typeface="Times New Roman" panose="02020603050405020304" pitchFamily="18"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All students must have an assigned SASID entered into your SIS,</a:t>
            </a:r>
          </a:p>
          <a:p>
            <a:pPr marL="342900" marR="0" lvl="0" indent="-342900">
              <a:spcBef>
                <a:spcPts val="0"/>
              </a:spcBef>
              <a:spcAft>
                <a:spcPts val="0"/>
              </a:spcAft>
              <a:buFont typeface="Symbol" panose="05050102010706020507" pitchFamily="18" charset="2"/>
              <a:buChar char=""/>
            </a:pPr>
            <a:r>
              <a:rPr lang="en-US" sz="1800" dirty="0">
                <a:effectLst/>
                <a:latin typeface="Aptos" panose="020B0004020202020204" pitchFamily="34" charset="0"/>
                <a:ea typeface="Aptos" panose="020B0004020202020204" pitchFamily="34" charset="0"/>
                <a:cs typeface="Aptos" panose="020B0004020202020204" pitchFamily="34" charset="0"/>
              </a:rPr>
              <a:t>In addition, </a:t>
            </a:r>
            <a:r>
              <a:rPr lang="en-US" sz="1800" dirty="0">
                <a:effectLst/>
                <a:latin typeface="Aptos" panose="020B0004020202020204" pitchFamily="34" charset="0"/>
                <a:ea typeface="Times New Roman" panose="02020603050405020304" pitchFamily="18" charset="0"/>
                <a:cs typeface="Aptos" panose="020B0004020202020204" pitchFamily="34" charset="0"/>
              </a:rPr>
              <a:t>most students must have a current, physical address listed in the SIS. PO Box numbers and mailing addresses are NOT allowed. </a:t>
            </a:r>
          </a:p>
          <a:p>
            <a:pPr marL="342900" marR="0" lvl="0" indent="-342900">
              <a:spcBef>
                <a:spcPts val="0"/>
              </a:spcBef>
              <a:spcAft>
                <a:spcPts val="0"/>
              </a:spcAft>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Next, McKinney Vento students must be identified and entered in your SIS,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effectLst/>
                <a:latin typeface="Aptos" panose="020B0004020202020204" pitchFamily="34" charset="0"/>
                <a:ea typeface="Times New Roman" panose="02020603050405020304" pitchFamily="18" charset="0"/>
                <a:cs typeface="Aptos" panose="020B0004020202020204" pitchFamily="34" charset="0"/>
              </a:rPr>
              <a:t>Lastly, Schools will identify students participating in the Confidentiality Program, </a:t>
            </a:r>
            <a:r>
              <a:rPr lang="en-US" sz="1050" dirty="0">
                <a:effectLst/>
                <a:latin typeface="Aptos" panose="020B0004020202020204" pitchFamily="34" charset="0"/>
                <a:ea typeface="Aptos" panose="020B0004020202020204" pitchFamily="34" charset="0"/>
                <a:cs typeface="Aptos" panose="020B0004020202020204" pitchFamily="34" charset="0"/>
              </a:rPr>
              <a:t>migrant program, and students </a:t>
            </a:r>
            <a:r>
              <a:rPr lang="en-US" sz="1800" dirty="0">
                <a:solidFill>
                  <a:schemeClr val="tx1"/>
                </a:solidFill>
                <a:effectLst/>
                <a:ea typeface="Times New Roman" panose="02020603050405020304" pitchFamily="18" charset="0"/>
              </a:rPr>
              <a:t>attending a detention center in your SIS. </a:t>
            </a:r>
            <a:endParaRPr lang="en-US" sz="1800" dirty="0">
              <a:effectLst/>
              <a:latin typeface="Aptos" panose="020B0004020202020204" pitchFamily="34" charset="0"/>
              <a:ea typeface="Times New Roman" panose="02020603050405020304" pitchFamily="18" charset="0"/>
              <a:cs typeface="Aptos" panose="020B00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spcBef>
                <a:spcPts val="0"/>
              </a:spcBef>
              <a:spcAft>
                <a:spcPts val="0"/>
              </a:spcAft>
              <a:buFont typeface="Symbol" panose="05050102010706020507" pitchFamily="18" charset="2"/>
              <a:buNone/>
            </a:pPr>
            <a:r>
              <a:rPr lang="en-US" sz="1800" dirty="0">
                <a:effectLst/>
                <a:highlight>
                  <a:srgbClr val="FFFF00"/>
                </a:highlight>
                <a:latin typeface="Aptos" panose="020B0004020202020204" pitchFamily="34" charset="0"/>
                <a:ea typeface="Aptos" panose="020B0004020202020204" pitchFamily="34" charset="0"/>
                <a:cs typeface="Aptos" panose="020B0004020202020204" pitchFamily="34" charset="0"/>
              </a:rPr>
              <a:t>More information and instructions specific to the At-Risk collection will be emailed to data contacts.</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800" dirty="0">
                <a:effectLst/>
                <a:highlight>
                  <a:srgbClr val="FFFF00"/>
                </a:highlight>
                <a:latin typeface="Aptos" panose="020B0004020202020204" pitchFamily="34" charset="0"/>
                <a:ea typeface="Aptos" panose="020B0004020202020204" pitchFamily="34" charset="0"/>
                <a:cs typeface="Aptos" panose="020B0004020202020204" pitchFamily="34" charset="0"/>
              </a:rPr>
              <a:t>Please see the At-Risk training </a:t>
            </a:r>
            <a:r>
              <a:rPr lang="en-US" sz="1200" dirty="0">
                <a:effectLst/>
                <a:highlight>
                  <a:srgbClr val="FFFF00"/>
                </a:highlight>
                <a:latin typeface="Aptos" panose="020B0004020202020204" pitchFamily="34" charset="0"/>
                <a:ea typeface="Times New Roman" panose="02020603050405020304" pitchFamily="18" charset="0"/>
                <a:cs typeface="Aptos" panose="020B0004020202020204" pitchFamily="34" charset="0"/>
              </a:rPr>
              <a:t>located on the OC Resource webpage for more information. </a:t>
            </a:r>
            <a:endParaRPr lang="en-US" sz="1200" dirty="0">
              <a:effectLst/>
              <a:highlight>
                <a:srgbClr val="FFFF00"/>
              </a:highlight>
              <a:latin typeface="Aptos" panose="020B0004020202020204" pitchFamily="34" charset="0"/>
              <a:ea typeface="Aptos" panose="020B0004020202020204" pitchFamily="34" charset="0"/>
              <a:cs typeface="Aptos" panose="020B0004020202020204" pitchFamily="34" charset="0"/>
            </a:endParaRPr>
          </a:p>
          <a:p>
            <a:pPr marL="0" marR="0" lvl="0" indent="0">
              <a:spcBef>
                <a:spcPts val="0"/>
              </a:spcBef>
              <a:spcAft>
                <a:spcPts val="0"/>
              </a:spcAft>
              <a:buFont typeface="Symbol" panose="05050102010706020507" pitchFamily="18" charset="2"/>
              <a:buNone/>
            </a:pPr>
            <a:endParaRPr lang="en-US" sz="1200" dirty="0">
              <a:effectLst/>
              <a:highlight>
                <a:srgbClr val="FFFF00"/>
              </a:highligh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E78F1E83-3B0C-495F-94FD-96131F1D8C8D}" type="slidenum">
              <a:rPr lang="en-US" smtClean="0"/>
              <a:t>26</a:t>
            </a:fld>
            <a:endParaRPr lang="en-US"/>
          </a:p>
        </p:txBody>
      </p:sp>
    </p:spTree>
    <p:extLst>
      <p:ext uri="{BB962C8B-B14F-4D97-AF65-F5344CB8AC3E}">
        <p14:creationId xmlns:p14="http://schemas.microsoft.com/office/powerpoint/2010/main" val="2131422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u="sng" dirty="0">
                <a:solidFill>
                  <a:srgbClr val="0563C1"/>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Universal </a:t>
            </a:r>
            <a:r>
              <a:rPr lang="en-US" sz="1800" u="sng" dirty="0">
                <a:solidFill>
                  <a:schemeClr val="tx1"/>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Preschool</a:t>
            </a:r>
            <a:r>
              <a:rPr lang="en-US" sz="1800" u="sng"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UPK impacts some of our student collections within Student October, Special Education December Count, and Student Discipline.</a:t>
            </a:r>
          </a:p>
          <a:p>
            <a:pPr marL="0" marR="0"/>
            <a:endParaRPr lang="en-US" sz="1800" b="1" dirty="0">
              <a:effectLst/>
              <a:latin typeface="Calibri" panose="020F0502020204030204" pitchFamily="34" charset="0"/>
              <a:ea typeface="Calibri" panose="020F0502020204030204" pitchFamily="34" charset="0"/>
            </a:endParaRPr>
          </a:p>
          <a:p>
            <a:pPr marL="0" marR="0"/>
            <a:r>
              <a:rPr lang="en-US" sz="1800" b="1" dirty="0">
                <a:effectLst/>
                <a:latin typeface="Calibri" panose="020F0502020204030204" pitchFamily="34" charset="0"/>
                <a:ea typeface="Calibri" panose="020F0502020204030204" pitchFamily="34" charset="0"/>
              </a:rPr>
              <a:t>For October count, </a:t>
            </a:r>
            <a:r>
              <a:rPr lang="en-US" sz="1800" dirty="0">
                <a:effectLst/>
                <a:latin typeface="Calibri" panose="020F0502020204030204" pitchFamily="34" charset="0"/>
                <a:ea typeface="Times New Roman" panose="02020603050405020304" pitchFamily="18" charset="0"/>
              </a:rPr>
              <a:t>all PK students receiving educational services will be included on this collection. </a:t>
            </a:r>
            <a:r>
              <a:rPr lang="en-US" sz="1800" dirty="0">
                <a:effectLst/>
                <a:latin typeface="Calibri" panose="020F0502020204030204" pitchFamily="34" charset="0"/>
                <a:ea typeface="Calibri" panose="020F0502020204030204" pitchFamily="34" charset="0"/>
              </a:rPr>
              <a:t>Student October Count, in particular, will have the most impact when reporting PK students as schools </a:t>
            </a:r>
            <a:r>
              <a:rPr lang="en-US" sz="1800" i="1" dirty="0">
                <a:effectLst/>
                <a:latin typeface="Calibri" panose="020F0502020204030204" pitchFamily="34" charset="0"/>
                <a:ea typeface="Calibri" panose="020F0502020204030204" pitchFamily="34" charset="0"/>
              </a:rPr>
              <a:t>will report </a:t>
            </a:r>
            <a:r>
              <a:rPr lang="en-US" sz="1800" dirty="0">
                <a:effectLst/>
                <a:latin typeface="Calibri" panose="020F0502020204030204" pitchFamily="34" charset="0"/>
                <a:ea typeface="Calibri" panose="020F0502020204030204" pitchFamily="34" charset="0"/>
              </a:rPr>
              <a:t>all PK students receiving services regardless of UPK funding status. All PK students will need a Public School Finance Funding Status code of ‘86’, ’87’, or ‘96’ (not eligible) due to enrollment purposes. </a:t>
            </a:r>
          </a:p>
        </p:txBody>
      </p:sp>
      <p:sp>
        <p:nvSpPr>
          <p:cNvPr id="4" name="Slide Number Placeholder 3"/>
          <p:cNvSpPr>
            <a:spLocks noGrp="1"/>
          </p:cNvSpPr>
          <p:nvPr>
            <p:ph type="sldNum" sz="quarter" idx="5"/>
          </p:nvPr>
        </p:nvSpPr>
        <p:spPr/>
        <p:txBody>
          <a:bodyPr/>
          <a:lstStyle/>
          <a:p>
            <a:fld id="{C144E3A8-7B1E-4EF9-91D2-89D140A85CF3}" type="slidenum">
              <a:rPr lang="en-US" smtClean="0"/>
              <a:t>27</a:t>
            </a:fld>
            <a:endParaRPr lang="en-US"/>
          </a:p>
        </p:txBody>
      </p:sp>
    </p:spTree>
    <p:extLst>
      <p:ext uri="{BB962C8B-B14F-4D97-AF65-F5344CB8AC3E}">
        <p14:creationId xmlns:p14="http://schemas.microsoft.com/office/powerpoint/2010/main" val="1765862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
        <p:nvSpPr>
          <p:cNvPr id="2" name="Slide Number Placeholder 1"/>
          <p:cNvSpPr>
            <a:spLocks noGrp="1"/>
          </p:cNvSpPr>
          <p:nvPr>
            <p:ph type="sldNum" sz="quarter" idx="10"/>
          </p:nvPr>
        </p:nvSpPr>
        <p:spPr/>
        <p:txBody>
          <a:bodyPr/>
          <a:lstStyle/>
          <a:p>
            <a:fld id="{E78F1E83-3B0C-495F-94FD-96131F1D8C8D}" type="slidenum">
              <a:rPr lang="en-US" smtClean="0"/>
              <a:t>28</a:t>
            </a:fld>
            <a:endParaRPr lang="en-US"/>
          </a:p>
        </p:txBody>
      </p:sp>
    </p:spTree>
    <p:extLst>
      <p:ext uri="{BB962C8B-B14F-4D97-AF65-F5344CB8AC3E}">
        <p14:creationId xmlns:p14="http://schemas.microsoft.com/office/powerpoint/2010/main" val="1143236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two validation tools you will want use prior to your initial submission are first the October Count Validations Tool kit and then the Record Checker Tool. </a:t>
            </a:r>
          </a:p>
          <a:p>
            <a:endParaRPr lang="en-US" b="0" dirty="0"/>
          </a:p>
          <a:p>
            <a:r>
              <a:rPr lang="en-US" b="0" dirty="0"/>
              <a:t>The October Count Validations Toolkit will help walk you through identifying and checking special population groups such as McKenny Vento, EL learners, ASCENT students, and more. </a:t>
            </a:r>
          </a:p>
          <a:p>
            <a:endParaRPr lang="en-US" b="0" dirty="0"/>
          </a:p>
          <a:p>
            <a:r>
              <a:rPr lang="en-US" b="0" dirty="0"/>
              <a:t>The Record Checker Tool will help you identify potential errors PRIOR to submitting your files to CSI. If you would like the Data Submission Team to review your Record Checker data, please upload the file to your October Count Files to Run folder in G-Drive and send an email to CSI.</a:t>
            </a:r>
          </a:p>
        </p:txBody>
      </p:sp>
      <p:sp>
        <p:nvSpPr>
          <p:cNvPr id="5" name="Slide Number Placeholder 4"/>
          <p:cNvSpPr>
            <a:spLocks noGrp="1"/>
          </p:cNvSpPr>
          <p:nvPr>
            <p:ph type="sldNum" sz="quarter" idx="10"/>
          </p:nvPr>
        </p:nvSpPr>
        <p:spPr/>
        <p:txBody>
          <a:bodyPr/>
          <a:lstStyle/>
          <a:p>
            <a:fld id="{E78F1E83-3B0C-495F-94FD-96131F1D8C8D}" type="slidenum">
              <a:rPr lang="en-US" smtClean="0"/>
              <a:t>29</a:t>
            </a:fld>
            <a:endParaRPr lang="en-US"/>
          </a:p>
        </p:txBody>
      </p:sp>
    </p:spTree>
    <p:extLst>
      <p:ext uri="{BB962C8B-B14F-4D97-AF65-F5344CB8AC3E}">
        <p14:creationId xmlns:p14="http://schemas.microsoft.com/office/powerpoint/2010/main" val="1916505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Colorado Department of Education has clear requirements for students to qualify for </a:t>
            </a:r>
            <a:r>
              <a:rPr lang="en-US" b="1" dirty="0"/>
              <a:t>full or part-time funding</a:t>
            </a:r>
            <a:r>
              <a:rPr lang="en-US" dirty="0"/>
              <a:t>.</a:t>
            </a:r>
          </a:p>
          <a:p>
            <a:endParaRPr lang="en-US" dirty="0"/>
          </a:p>
          <a:p>
            <a:r>
              <a:rPr lang="en-US" dirty="0"/>
              <a:t>First, students must meet </a:t>
            </a:r>
            <a:r>
              <a:rPr lang="en-US" b="1" dirty="0"/>
              <a:t>membership requirements</a:t>
            </a:r>
            <a:r>
              <a:rPr lang="en-US" dirty="0"/>
              <a:t>.</a:t>
            </a:r>
          </a:p>
          <a:p>
            <a:br>
              <a:rPr lang="en-US" dirty="0"/>
            </a:br>
            <a:r>
              <a:rPr lang="en-US" dirty="0"/>
              <a:t>That means they need to be enrolled </a:t>
            </a:r>
            <a:r>
              <a:rPr lang="en-US" i="1" dirty="0"/>
              <a:t>and</a:t>
            </a:r>
            <a:r>
              <a:rPr lang="en-US" dirty="0"/>
              <a:t> in attendance on Count Day.</a:t>
            </a:r>
          </a:p>
          <a:p>
            <a:br>
              <a:rPr lang="en-US" dirty="0"/>
            </a:br>
            <a:r>
              <a:rPr lang="en-US" dirty="0"/>
              <a:t>If they’re absent that day, they can still qualify—</a:t>
            </a:r>
            <a:r>
              <a:rPr lang="en-US" b="1" dirty="0"/>
              <a:t>as long as</a:t>
            </a:r>
            <a:r>
              <a:rPr lang="en-US" dirty="0"/>
              <a:t> they attended at least once before Count Day </a:t>
            </a:r>
            <a:r>
              <a:rPr lang="en-US" i="1" dirty="0"/>
              <a:t>and</a:t>
            </a:r>
            <a:r>
              <a:rPr lang="en-US" dirty="0"/>
              <a:t> again within 30 days after.</a:t>
            </a:r>
          </a:p>
          <a:p>
            <a:endParaRPr lang="en-US" dirty="0"/>
          </a:p>
          <a:p>
            <a:r>
              <a:rPr lang="en-US" dirty="0"/>
              <a:t>Once those membership requirements are met, funding levels—full time or part time—are based on the number of </a:t>
            </a:r>
            <a:r>
              <a:rPr lang="en-US" b="1" baseline="0" dirty="0"/>
              <a:t>student’s </a:t>
            </a:r>
            <a:r>
              <a:rPr lang="en-US" b="1" dirty="0"/>
              <a:t>scheduled instructional hours</a:t>
            </a:r>
            <a:r>
              <a:rPr lang="en-US" dirty="0"/>
              <a:t> in the semester of Count Day.</a:t>
            </a:r>
          </a:p>
          <a:p>
            <a:endParaRPr lang="en-US" dirty="0"/>
          </a:p>
          <a:p>
            <a:r>
              <a:rPr lang="en-US" dirty="0"/>
              <a:t>CDE also requires schools to keep </a:t>
            </a:r>
            <a:r>
              <a:rPr lang="en-US" b="1" dirty="0"/>
              <a:t>supporting documentation</a:t>
            </a:r>
            <a:r>
              <a:rPr lang="en-US" dirty="0"/>
              <a:t> showing that each student meets the funding level you’ve reported. This proof will be reviewed during October Count audits.</a:t>
            </a:r>
          </a:p>
          <a:p>
            <a:endParaRPr lang="en-US" dirty="0"/>
          </a:p>
          <a:p>
            <a:r>
              <a:rPr lang="en-US" dirty="0"/>
              <a:t>For now, the most important takeaway is this:</a:t>
            </a:r>
            <a:br>
              <a:rPr lang="en-US" dirty="0"/>
            </a:br>
            <a:r>
              <a:rPr lang="en-US" dirty="0"/>
              <a:t>Before your initial submission to CSI, make sure every student in your report has the right documentation—and is </a:t>
            </a:r>
            <a:r>
              <a:rPr lang="en-US" b="1" dirty="0"/>
              <a:t>coded correctly for funding</a:t>
            </a:r>
            <a:r>
              <a:rPr lang="en-US" dirty="0"/>
              <a:t>.</a:t>
            </a:r>
            <a:br>
              <a:rPr lang="en-US" baseline="0" dirty="0"/>
            </a:br>
            <a:endParaRPr lang="en-US" baseline="0" dirty="0"/>
          </a:p>
        </p:txBody>
      </p:sp>
      <p:sp>
        <p:nvSpPr>
          <p:cNvPr id="4" name="Slide Number Placeholder 3"/>
          <p:cNvSpPr>
            <a:spLocks noGrp="1"/>
          </p:cNvSpPr>
          <p:nvPr>
            <p:ph type="sldNum" sz="quarter" idx="5"/>
          </p:nvPr>
        </p:nvSpPr>
        <p:spPr/>
        <p:txBody>
          <a:bodyPr/>
          <a:lstStyle/>
          <a:p>
            <a:fld id="{E78F1E83-3B0C-495F-94FD-96131F1D8C8D}" type="slidenum">
              <a:rPr lang="en-US" smtClean="0"/>
              <a:t>3</a:t>
            </a:fld>
            <a:endParaRPr lang="en-US"/>
          </a:p>
        </p:txBody>
      </p:sp>
    </p:spTree>
    <p:extLst>
      <p:ext uri="{BB962C8B-B14F-4D97-AF65-F5344CB8AC3E}">
        <p14:creationId xmlns:p14="http://schemas.microsoft.com/office/powerpoint/2010/main" val="3491465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Record Checker Tool (or RCT) is an Excel file available for several different state collections, including ones for the EOY, October Count, Human Resources, and SPED collections.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intent of the tool is to help schools identify possible errors and inaccurate or missing data and correct those issues before submitting initial collection files to CSI.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Schools should plan to use this tool at least 1-2 weeks prior to the initial submission deadline for a collection. This gives adequate time to run the RCT, correct flagged data in your SIS, and continue the process (potentially multiple times) until the flags are cleared.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method by which the Record Checker Tool can help identify potential problem data is with the “Data Overview” tab located in the record Checker Tool. </a:t>
            </a:r>
            <a:r>
              <a:rPr lang="en-US" b="0" dirty="0"/>
              <a:t>Sections include combined counts for enrollments, funding codes, attendance, SPED, EL, GT, FRL, and many other attribute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Be sure to partner with content experts at your school for their review and verification of this data. This partnership will ensure accurate data which directly affects your school’s funding.</a:t>
            </a:r>
            <a:endParaRPr lang="en-US" dirty="0"/>
          </a:p>
          <a:p>
            <a:endParaRPr lang="en-US" dirty="0"/>
          </a:p>
        </p:txBody>
      </p:sp>
      <p:sp>
        <p:nvSpPr>
          <p:cNvPr id="4" name="Slide Number Placeholder 3"/>
          <p:cNvSpPr>
            <a:spLocks noGrp="1"/>
          </p:cNvSpPr>
          <p:nvPr>
            <p:ph type="sldNum" sz="quarter" idx="5"/>
          </p:nvPr>
        </p:nvSpPr>
        <p:spPr/>
        <p:txBody>
          <a:bodyPr/>
          <a:lstStyle/>
          <a:p>
            <a:fld id="{E78F1E83-3B0C-495F-94FD-96131F1D8C8D}" type="slidenum">
              <a:rPr lang="en-US" smtClean="0"/>
              <a:t>30</a:t>
            </a:fld>
            <a:endParaRPr lang="en-US"/>
          </a:p>
        </p:txBody>
      </p:sp>
    </p:spTree>
    <p:extLst>
      <p:ext uri="{BB962C8B-B14F-4D97-AF65-F5344CB8AC3E}">
        <p14:creationId xmlns:p14="http://schemas.microsoft.com/office/powerpoint/2010/main" val="2660801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record checker tool will help you identify where your attendance data is populating correctly. While attendance data is not required by the state within the October Count collection, it is a CSI requirement that schools report the data for the October Count as an assurance that attendance is properly set up at the beginning of the school year. Be sure to check that each of the attendance data fields are extracting correctly before submitting your first SSA file. </a:t>
            </a:r>
          </a:p>
        </p:txBody>
      </p:sp>
      <p:sp>
        <p:nvSpPr>
          <p:cNvPr id="4" name="Slide Number Placeholder 3"/>
          <p:cNvSpPr>
            <a:spLocks noGrp="1"/>
          </p:cNvSpPr>
          <p:nvPr>
            <p:ph type="sldNum" sz="quarter" idx="5"/>
          </p:nvPr>
        </p:nvSpPr>
        <p:spPr/>
        <p:txBody>
          <a:bodyPr/>
          <a:lstStyle/>
          <a:p>
            <a:fld id="{E78F1E83-3B0C-495F-94FD-96131F1D8C8D}" type="slidenum">
              <a:rPr lang="en-US" smtClean="0"/>
              <a:t>31</a:t>
            </a:fld>
            <a:endParaRPr lang="en-US"/>
          </a:p>
        </p:txBody>
      </p:sp>
    </p:spTree>
    <p:extLst>
      <p:ext uri="{BB962C8B-B14F-4D97-AF65-F5344CB8AC3E}">
        <p14:creationId xmlns:p14="http://schemas.microsoft.com/office/powerpoint/2010/main" val="2796760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5EB76-58C1-124D-297A-E0366DE47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154F2-E93B-62AA-0759-0194232A38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38D16-66B1-214D-D606-75845A8BE18A}"/>
              </a:ext>
            </a:extLst>
          </p:cNvPr>
          <p:cNvSpPr>
            <a:spLocks noGrp="1"/>
          </p:cNvSpPr>
          <p:nvPr>
            <p:ph type="body" idx="1"/>
          </p:nvPr>
        </p:nvSpPr>
        <p:spPr/>
        <p:txBody>
          <a:bodyPr/>
          <a:lstStyle/>
          <a:p>
            <a:r>
              <a:rPr lang="en-US" dirty="0"/>
              <a:t>Accuracy is important for October Count and your school’s funding counts on it. It is important for you to create a process for sharing SIS state reportable data with the appropriate school experts serving special population students including SPED,  English Learners, Gifted and Talented, 504, McKinney-Vento (homeless), and Free and Reduced Lunch populations. This allows comparison of the data within your SIS with the list of students actually being served. </a:t>
            </a:r>
          </a:p>
          <a:p>
            <a:endParaRPr lang="en-US" dirty="0"/>
          </a:p>
          <a:p>
            <a:r>
              <a:rPr lang="en-US" dirty="0"/>
              <a:t>There are several opportunities to confirm accurate reporting for October Count and throughout the year:</a:t>
            </a:r>
          </a:p>
          <a:p>
            <a:r>
              <a:rPr lang="en-US" b="1" dirty="0"/>
              <a:t>1) Conduct internal audits</a:t>
            </a:r>
            <a:r>
              <a:rPr lang="en-US" dirty="0"/>
              <a:t> of your school’s SIS SPED data and your SPED management system.</a:t>
            </a:r>
          </a:p>
          <a:p>
            <a:r>
              <a:rPr lang="en-US" b="1" dirty="0"/>
              <a:t>2) </a:t>
            </a:r>
            <a:r>
              <a:rPr lang="en-US" sz="1200" b="1" dirty="0"/>
              <a:t>Compare your SIS data</a:t>
            </a:r>
            <a:r>
              <a:rPr lang="en-US" sz="1200" dirty="0"/>
              <a:t> with your School Content expert’s list of students being served</a:t>
            </a:r>
          </a:p>
          <a:p>
            <a:pPr lvl="1">
              <a:lnSpc>
                <a:spcPct val="120000"/>
              </a:lnSpc>
            </a:pPr>
            <a:r>
              <a:rPr lang="en-US" sz="6400" dirty="0"/>
              <a:t>Check that students are not only identified as SPED, GT, EL, </a:t>
            </a:r>
            <a:r>
              <a:rPr lang="en-US" sz="6400" dirty="0" err="1"/>
              <a:t>etc</a:t>
            </a:r>
            <a:r>
              <a:rPr lang="en-US" sz="6400" dirty="0"/>
              <a:t>, in your SIS, but also have the correct identification codes (disability code, language proficiency, Area of GT, </a:t>
            </a:r>
            <a:r>
              <a:rPr lang="en-US" sz="6400" dirty="0" err="1"/>
              <a:t>etc</a:t>
            </a:r>
            <a:r>
              <a:rPr lang="en-US" sz="6400" dirty="0"/>
              <a:t>).</a:t>
            </a:r>
          </a:p>
          <a:p>
            <a:pPr lvl="1"/>
            <a:r>
              <a:rPr lang="en-US" dirty="0"/>
              <a:t>More information can be found in the SD and SSA File Layouts fond on the CSI Resource webpage.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 </a:t>
            </a:r>
            <a:r>
              <a:rPr lang="en-US" sz="1200" b="1" dirty="0"/>
              <a:t>Run the Record Checker Tool </a:t>
            </a:r>
            <a:r>
              <a:rPr lang="en-US" sz="1200" dirty="0"/>
              <a:t>and share the “Data Overview” tab with content experts.</a:t>
            </a:r>
            <a:endParaRPr lang="en-US" b="1" dirty="0"/>
          </a:p>
          <a:p>
            <a:r>
              <a:rPr lang="en-US" b="1" dirty="0"/>
              <a:t>3) Review the CSI-provided list </a:t>
            </a:r>
            <a:r>
              <a:rPr lang="en-US" b="0" dirty="0"/>
              <a:t>of SPED, EL, GT and 504 students and their detailed coding data which will be sent to data submission contacts in early September. Share this list with your Content Experts immediately for validation.</a:t>
            </a:r>
            <a:endParaRPr lang="en-US" dirty="0"/>
          </a:p>
          <a:p>
            <a:r>
              <a:rPr lang="en-US" b="1" dirty="0"/>
              <a:t>5) Check the October Count Summary Reports carefully</a:t>
            </a:r>
            <a:r>
              <a:rPr lang="en-US" dirty="0"/>
              <a:t> — this is your last opportunity to confirm accurate data before signing off.</a:t>
            </a:r>
          </a:p>
        </p:txBody>
      </p:sp>
    </p:spTree>
    <p:extLst>
      <p:ext uri="{BB962C8B-B14F-4D97-AF65-F5344CB8AC3E}">
        <p14:creationId xmlns:p14="http://schemas.microsoft.com/office/powerpoint/2010/main" val="3884998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 help ensure correct start of year SIS set-up, the Data Submission Team will be auditing your SIS.</a:t>
            </a:r>
          </a:p>
          <a:p>
            <a:endParaRPr lang="en-US" b="0" dirty="0"/>
          </a:p>
          <a:p>
            <a:r>
              <a:rPr lang="en-US" b="0" dirty="0"/>
              <a:t>We will let you know if we find anything that needs updating.</a:t>
            </a:r>
          </a:p>
          <a:p>
            <a:r>
              <a:rPr lang="en-US" b="0" dirty="0"/>
              <a:t> </a:t>
            </a:r>
          </a:p>
          <a:p>
            <a:r>
              <a:rPr lang="en-US" b="0" dirty="0"/>
              <a:t>Be sure to review the materials on CSI’s Data Management Systems webpage, paying close attention to the Infinite Campus Set Up Self-Audit Guide or the PowerSchool Setup Self-Audit Guide – depending on which SIS you use. </a:t>
            </a:r>
          </a:p>
        </p:txBody>
      </p:sp>
    </p:spTree>
    <p:extLst>
      <p:ext uri="{BB962C8B-B14F-4D97-AF65-F5344CB8AC3E}">
        <p14:creationId xmlns:p14="http://schemas.microsoft.com/office/powerpoint/2010/main" val="2402687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final thoughts as we wrap up the October Count General Overview Training.</a:t>
            </a:r>
          </a:p>
          <a:p>
            <a:endParaRPr lang="en-US" dirty="0"/>
          </a:p>
          <a:p>
            <a:r>
              <a:rPr lang="en-US" dirty="0"/>
              <a:t>First, it’s extremely important to collaborate with the content experts at your school. Take time to introduce yourself, let them know the collection is kicking off, and let them know that you’ll be leaning on their expertise to verify data and resolve issues.</a:t>
            </a:r>
          </a:p>
          <a:p>
            <a:endParaRPr lang="en-US" dirty="0"/>
          </a:p>
          <a:p>
            <a:r>
              <a:rPr lang="en-US" dirty="0"/>
              <a:t>Second, keep up with SASID requests and updates. For new students to your school, check whether there is already a SASID for them in the RITS system and request one if there isn’t. While we recognize there may be times when students have missing SASIDs in the initial file submission, it is expected that those particular errors are resolved prior to the next submission.</a:t>
            </a:r>
          </a:p>
          <a:p>
            <a:endParaRPr lang="en-US" dirty="0"/>
          </a:p>
          <a:p>
            <a:r>
              <a:rPr lang="en-US" dirty="0"/>
              <a:t>Finally, make sure you have a system that works for you for staying on top of the various deadlines associated with the collection. Add deadlines (or even set earlier, internal deadlines) to your calendar. Share deadlines with colleagues that you’ll be collaborating with.</a:t>
            </a:r>
          </a:p>
          <a:p>
            <a:endParaRPr lang="en-US" dirty="0"/>
          </a:p>
          <a:p>
            <a:r>
              <a:rPr lang="en-US" dirty="0"/>
              <a:t>These practices will support you in a smooth October Count data collection process.</a:t>
            </a:r>
          </a:p>
          <a:p>
            <a:endParaRPr lang="en-US" dirty="0"/>
          </a:p>
        </p:txBody>
      </p:sp>
      <p:sp>
        <p:nvSpPr>
          <p:cNvPr id="4" name="Slide Number Placeholder 3"/>
          <p:cNvSpPr>
            <a:spLocks noGrp="1"/>
          </p:cNvSpPr>
          <p:nvPr>
            <p:ph type="sldNum" sz="quarter" idx="5"/>
          </p:nvPr>
        </p:nvSpPr>
        <p:spPr/>
        <p:txBody>
          <a:bodyPr/>
          <a:lstStyle/>
          <a:p>
            <a:fld id="{E78F1E83-3B0C-495F-94FD-96131F1D8C8D}" type="slidenum">
              <a:rPr lang="en-US" smtClean="0"/>
              <a:t>34</a:t>
            </a:fld>
            <a:endParaRPr lang="en-US"/>
          </a:p>
        </p:txBody>
      </p:sp>
    </p:spTree>
    <p:extLst>
      <p:ext uri="{BB962C8B-B14F-4D97-AF65-F5344CB8AC3E}">
        <p14:creationId xmlns:p14="http://schemas.microsoft.com/office/powerpoint/2010/main" val="3319451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Thanks so much for reviewing this training!</a:t>
            </a:r>
            <a:r>
              <a:rPr lang="en-US" baseline="0" dirty="0"/>
              <a:t>  If you have questions on any of this information, please reach out to the CSI Data submissions inbox. </a:t>
            </a:r>
            <a:endParaRPr dirty="0"/>
          </a:p>
        </p:txBody>
      </p:sp>
      <p:sp>
        <p:nvSpPr>
          <p:cNvPr id="2" name="Slide Number Placeholder 1"/>
          <p:cNvSpPr>
            <a:spLocks noGrp="1"/>
          </p:cNvSpPr>
          <p:nvPr>
            <p:ph type="sldNum" sz="quarter" idx="10"/>
          </p:nvPr>
        </p:nvSpPr>
        <p:spPr/>
        <p:txBody>
          <a:bodyPr/>
          <a:lstStyle/>
          <a:p>
            <a:fld id="{E78F1E83-3B0C-495F-94FD-96131F1D8C8D}" type="slidenum">
              <a:rPr lang="en-US" smtClean="0"/>
              <a:t>35</a:t>
            </a:fld>
            <a:endParaRPr lang="en-US"/>
          </a:p>
        </p:txBody>
      </p:sp>
    </p:spTree>
    <p:extLst>
      <p:ext uri="{BB962C8B-B14F-4D97-AF65-F5344CB8AC3E}">
        <p14:creationId xmlns:p14="http://schemas.microsoft.com/office/powerpoint/2010/main" val="614211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
        <p:nvSpPr>
          <p:cNvPr id="2" name="Slide Number Placeholder 1"/>
          <p:cNvSpPr>
            <a:spLocks noGrp="1"/>
          </p:cNvSpPr>
          <p:nvPr>
            <p:ph type="sldNum" sz="quarter" idx="10"/>
          </p:nvPr>
        </p:nvSpPr>
        <p:spPr/>
        <p:txBody>
          <a:bodyPr/>
          <a:lstStyle/>
          <a:p>
            <a:fld id="{E78F1E83-3B0C-495F-94FD-96131F1D8C8D}" type="slidenum">
              <a:rPr lang="en-US" smtClean="0"/>
              <a:t>4</a:t>
            </a:fld>
            <a:endParaRPr lang="en-US"/>
          </a:p>
        </p:txBody>
      </p:sp>
    </p:spTree>
    <p:extLst>
      <p:ext uri="{BB962C8B-B14F-4D97-AF65-F5344CB8AC3E}">
        <p14:creationId xmlns:p14="http://schemas.microsoft.com/office/powerpoint/2010/main" val="1858336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0" dirty="0"/>
              <a:t>At the top of the October</a:t>
            </a:r>
            <a:r>
              <a:rPr lang="en-US" b="0" baseline="0" dirty="0"/>
              <a:t> Count Resource page is a link to the Data Submission calendar. This calendar is printable and color coded by collection. The October Count and October Count Audit dates are all marked in blue.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b="0" baseline="0" dirty="0"/>
              <a:t>As a reminder, you can also access the CSI Online Calendar. The online calendar is updated regularly throughout the year as timelines change. Users can subscribe to the calendar to have deadlines synced to their google calendars.</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The October Count is one of the shortest collections, lasting roughly 12 weeks and overlapping with other first semester collections, as well as End of Year wrap up. Given this, it is important to begin reviewing October Count Recourses, which we’ll discuss shortly, as soon as possible in order to say on top of the collection. And, it is important to set internal deadlines for yourself and colleagues to ensure your school is able to meet CSI deadlines.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aseline="0" dirty="0">
                <a:latin typeface="Segoe UI" panose="020B0502040204020203" pitchFamily="34" charset="0"/>
              </a:rPr>
              <a:t>Key dates for the October Count submissions are listed on this slide. </a:t>
            </a:r>
            <a:endParaRPr lang="en-US"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b="0" baseline="0" dirty="0"/>
              <a:t>Please keep close track of all deadline dates starting with the initial submission. Of course, the CSI Data Submissions Team welcomes earlier submissions! Remember, before submitting files to CSI, schools should be using the Record Checker Tool and updating their data as much as possible based on any errors generated in the tool.</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b="0" baseline="0" dirty="0"/>
              <a:t>Be sure to review the Weekly Update emails sent to all school submission contacts for the latest announcements and other details related to the October Count collection.</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baseline="0" dirty="0">
              <a:latin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aseline="0" dirty="0">
                <a:solidFill>
                  <a:srgbClr val="FF0000"/>
                </a:solidFill>
                <a:highlight>
                  <a:srgbClr val="FFFF00"/>
                </a:highlight>
                <a:latin typeface="Segoe UI" panose="020B0502040204020203" pitchFamily="34" charset="0"/>
              </a:rPr>
              <a:t>Most of these deadlines </a:t>
            </a:r>
            <a:r>
              <a:rPr lang="en-US" sz="1200" baseline="0" dirty="0">
                <a:latin typeface="Segoe UI" panose="020B0502040204020203" pitchFamily="34" charset="0"/>
              </a:rPr>
              <a:t>are specific to the October Count Submissions. For more details on dates associated with the October Count Audit, please review the October Count Audit resources.</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aseline="0" dirty="0">
              <a:solidFill>
                <a:srgbClr val="FF0000"/>
              </a:solidFill>
            </a:endParaRPr>
          </a:p>
        </p:txBody>
      </p:sp>
    </p:spTree>
    <p:extLst>
      <p:ext uri="{BB962C8B-B14F-4D97-AF65-F5344CB8AC3E}">
        <p14:creationId xmlns:p14="http://schemas.microsoft.com/office/powerpoint/2010/main" val="48977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baseline="0" dirty="0">
                <a:solidFill>
                  <a:srgbClr val="FF0000"/>
                </a:solidFill>
              </a:rPr>
              <a:t>In addition to the October Count submissions related dates, there are other dates to keep in mind. These are not on the calendar because they are not submission dates.  </a:t>
            </a:r>
          </a:p>
          <a:p>
            <a:endParaRPr lang="en-US" b="0"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dirty="0">
                <a:solidFill>
                  <a:srgbClr val="FF0000"/>
                </a:solidFill>
              </a:rPr>
              <a:t>Schools are expected to use the Record Checker Tool prior to submitting initial submissions. It is highly recommended that schools complete the Record Checker Tool by the date indicated on the slide which allows time to clear the basic errors that arise from this check prior to the initial submission date.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a:solidFill>
                <a:srgbClr val="FF0000"/>
              </a:solidFill>
            </a:endParaRPr>
          </a:p>
          <a:p>
            <a:r>
              <a:rPr lang="en-US" b="0" baseline="0" dirty="0"/>
              <a:t>Schools, in rare circumstances, have the opportunity to request an alternative count day. This typically is considered for schools that are not in session for Count Day and/or are</a:t>
            </a:r>
            <a:r>
              <a:rPr lang="en-US" b="0" i="1" baseline="0" dirty="0"/>
              <a:t> not </a:t>
            </a:r>
            <a:r>
              <a:rPr lang="en-US" b="0" baseline="0" dirty="0"/>
              <a:t>in sessions for multiple days within the count window. If you are interested in learning more about whether an alternative count date may be necessary for your school, please email the submissions inbox. </a:t>
            </a:r>
            <a:r>
              <a:rPr lang="en-US" b="0" i="1" baseline="0" dirty="0"/>
              <a:t>If</a:t>
            </a:r>
            <a:r>
              <a:rPr lang="en-US" b="0" baseline="0" dirty="0"/>
              <a:t> an alternative date is approved, all data (including FRL eligibility and transportation data) must be based off of your school’s alternative count date instead of October 1st.  </a:t>
            </a:r>
          </a:p>
          <a:p>
            <a:pPr marL="0" indent="0">
              <a:buFont typeface="Arial" panose="020B0604020202020204" pitchFamily="34" charset="0"/>
              <a:buNone/>
            </a:pPr>
            <a:endParaRPr lang="en-US" b="0" baseline="0" dirty="0">
              <a:solidFill>
                <a:srgbClr val="FF0000"/>
              </a:solidFill>
            </a:endParaRPr>
          </a:p>
          <a:p>
            <a:pPr marL="0" indent="0">
              <a:buFont typeface="Arial" panose="020B0604020202020204" pitchFamily="34" charset="0"/>
              <a:buNone/>
            </a:pPr>
            <a:r>
              <a:rPr lang="en-US" b="0" baseline="0" dirty="0">
                <a:solidFill>
                  <a:srgbClr val="FF0000"/>
                </a:solidFill>
              </a:rPr>
              <a:t>There is a deadline to submit the McKinney-Vento forms for homeless students and families for inclusion in the October Count data collection. Although these forms can be submitted anytime through the year as living status’ change, the majority of these forms need to be submitted by the date indicated on the slide, so there is enough time to get approval before the October Count date.  </a:t>
            </a:r>
          </a:p>
          <a:p>
            <a:pPr marL="0" indent="0">
              <a:buFont typeface="Arial" panose="020B0604020202020204" pitchFamily="34" charset="0"/>
              <a:buNone/>
            </a:pPr>
            <a:endParaRPr lang="en-US" b="0" baseline="0" dirty="0">
              <a:solidFill>
                <a:srgbClr val="FF0000"/>
              </a:solidFill>
            </a:endParaRPr>
          </a:p>
          <a:p>
            <a:pPr marL="0" indent="0">
              <a:buFont typeface="Arial" panose="020B0604020202020204" pitchFamily="34" charset="0"/>
              <a:buNone/>
            </a:pPr>
            <a:r>
              <a:rPr lang="en-US" b="0" baseline="0" dirty="0">
                <a:solidFill>
                  <a:srgbClr val="FF0000"/>
                </a:solidFill>
              </a:rPr>
              <a:t>Lastly, there is also an ALP approval deadline for Early Access students. Kindergarteners who are under the age of 5 are eligible for a maximum of full-time funding if they meet the related state requirements. Because of this, ALPs have to be approved by the date indicated on the slide in order to claim extra funding for those students.</a:t>
            </a:r>
          </a:p>
          <a:p>
            <a:pPr marL="0" indent="0">
              <a:buFont typeface="Arial" panose="020B0604020202020204" pitchFamily="34" charset="0"/>
              <a:buNone/>
            </a:pPr>
            <a:endParaRPr lang="en-US" b="0"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Since the October Count collection has a relatively short turnaround time and the data is used for several high stakes purposes, CSI will utilize the School Compliance Policy for schools missing October Count deadlines. </a:t>
            </a:r>
          </a:p>
          <a:p>
            <a:pPr marL="0" indent="0">
              <a:buFont typeface="Arial" panose="020B0604020202020204" pitchFamily="34" charset="0"/>
              <a:buNone/>
            </a:pPr>
            <a:endParaRPr lang="en-US" b="0" baseline="0" dirty="0">
              <a:solidFill>
                <a:srgbClr val="FF0000"/>
              </a:solidFill>
            </a:endParaRPr>
          </a:p>
        </p:txBody>
      </p:sp>
    </p:spTree>
    <p:extLst>
      <p:ext uri="{BB962C8B-B14F-4D97-AF65-F5344CB8AC3E}">
        <p14:creationId xmlns:p14="http://schemas.microsoft.com/office/powerpoint/2010/main" val="3576593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be aware of additional considerations as you prepare for the first October Count deadline, the initial file submission.</a:t>
            </a:r>
          </a:p>
          <a:p>
            <a:endParaRPr lang="en-US" dirty="0"/>
          </a:p>
          <a:p>
            <a:r>
              <a:rPr lang="en-US" dirty="0"/>
              <a:t>Is your SIS up to date? You can check by reviewing the vendor’s release notes to confirm whether you are on the latest version. You can also check any fields that have been updated for this school year (which we’ll discuss later in this training in the “New This Year” section). If there’s a new code added to a field, you’ll want to check whether your SIS has that new code available for you to use.</a:t>
            </a:r>
          </a:p>
          <a:p>
            <a:endParaRPr lang="en-US" dirty="0"/>
          </a:p>
          <a:p>
            <a:r>
              <a:rPr lang="en-US" dirty="0"/>
              <a:t>Do the SD and SSA files extract successfully from your system? That is, when you extract a file, is student data coming out or is the spreadsheet blank? Additionally, does the extract include any new fields that have been added for this year’s collection “also found below in the “New this Year” section? This is especially important for new schools and new contacts. </a:t>
            </a:r>
          </a:p>
          <a:p>
            <a:endParaRPr lang="en-US" dirty="0"/>
          </a:p>
          <a:p>
            <a:r>
              <a:rPr lang="en-US" dirty="0"/>
              <a:t>Finally, have you used the Record Checker Tool yet? This tool will save significant time during the October Count collection if it is used prior to submitting any files to CSI. If you are new to the Tool, please review the training on the October Count resource page prior to using the tool. Additionally, note that in addition to using the tool to identify potential errors, it is expected that schools are addressing those possible errors in their SIS </a:t>
            </a:r>
            <a:r>
              <a:rPr lang="en-US" i="1" dirty="0"/>
              <a:t>prior </a:t>
            </a:r>
            <a:r>
              <a:rPr lang="en-US" i="0" dirty="0"/>
              <a:t>to submitting initial files to CSI so be sure you are building time in to do this before the initial file submission deadline.</a:t>
            </a:r>
            <a:endParaRPr lang="en-US" dirty="0"/>
          </a:p>
        </p:txBody>
      </p:sp>
      <p:sp>
        <p:nvSpPr>
          <p:cNvPr id="4" name="Slide Number Placeholder 3"/>
          <p:cNvSpPr>
            <a:spLocks noGrp="1"/>
          </p:cNvSpPr>
          <p:nvPr>
            <p:ph type="sldNum" sz="quarter" idx="5"/>
          </p:nvPr>
        </p:nvSpPr>
        <p:spPr/>
        <p:txBody>
          <a:bodyPr/>
          <a:lstStyle/>
          <a:p>
            <a:fld id="{E78F1E83-3B0C-495F-94FD-96131F1D8C8D}" type="slidenum">
              <a:rPr lang="en-US" smtClean="0"/>
              <a:t>7</a:t>
            </a:fld>
            <a:endParaRPr lang="en-US"/>
          </a:p>
        </p:txBody>
      </p:sp>
    </p:spTree>
    <p:extLst>
      <p:ext uri="{BB962C8B-B14F-4D97-AF65-F5344CB8AC3E}">
        <p14:creationId xmlns:p14="http://schemas.microsoft.com/office/powerpoint/2010/main" val="3646567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FDAE861B-1350-30C0-AABD-C16DBF847EAD}"/>
            </a:ext>
          </a:extLst>
        </p:cNvPr>
        <p:cNvGrpSpPr/>
        <p:nvPr/>
      </p:nvGrpSpPr>
      <p:grpSpPr>
        <a:xfrm>
          <a:off x="0" y="0"/>
          <a:ext cx="0" cy="0"/>
          <a:chOff x="0" y="0"/>
          <a:chExt cx="0" cy="0"/>
        </a:xfrm>
      </p:grpSpPr>
      <p:sp>
        <p:nvSpPr>
          <p:cNvPr id="108" name="Shape 108">
            <a:extLst>
              <a:ext uri="{FF2B5EF4-FFF2-40B4-BE49-F238E27FC236}">
                <a16:creationId xmlns:a16="http://schemas.microsoft.com/office/drawing/2014/main" id="{13CD0635-2AE9-84C0-B238-9E1CB3643DEB}"/>
              </a:ext>
            </a:extLst>
          </p:cNvPr>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a:extLst>
              <a:ext uri="{FF2B5EF4-FFF2-40B4-BE49-F238E27FC236}">
                <a16:creationId xmlns:a16="http://schemas.microsoft.com/office/drawing/2014/main" id="{055A53C3-6AF3-8B6E-9610-D8571C21E9EC}"/>
              </a:ext>
            </a:extLst>
          </p:cNvPr>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
        <p:nvSpPr>
          <p:cNvPr id="2" name="Slide Number Placeholder 1">
            <a:extLst>
              <a:ext uri="{FF2B5EF4-FFF2-40B4-BE49-F238E27FC236}">
                <a16:creationId xmlns:a16="http://schemas.microsoft.com/office/drawing/2014/main" id="{15668A3A-83CD-2343-4866-95508A923085}"/>
              </a:ext>
            </a:extLst>
          </p:cNvPr>
          <p:cNvSpPr>
            <a:spLocks noGrp="1"/>
          </p:cNvSpPr>
          <p:nvPr>
            <p:ph type="sldNum" sz="quarter" idx="10"/>
          </p:nvPr>
        </p:nvSpPr>
        <p:spPr/>
        <p:txBody>
          <a:bodyPr/>
          <a:lstStyle/>
          <a:p>
            <a:fld id="{E78F1E83-3B0C-495F-94FD-96131F1D8C8D}" type="slidenum">
              <a:rPr lang="en-US" smtClean="0"/>
              <a:t>8</a:t>
            </a:fld>
            <a:endParaRPr lang="en-US"/>
          </a:p>
        </p:txBody>
      </p:sp>
    </p:spTree>
    <p:extLst>
      <p:ext uri="{BB962C8B-B14F-4D97-AF65-F5344CB8AC3E}">
        <p14:creationId xmlns:p14="http://schemas.microsoft.com/office/powerpoint/2010/main" val="3362070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resources you will need to</a:t>
            </a:r>
            <a:r>
              <a:rPr lang="en-US" baseline="0" dirty="0"/>
              <a:t> reference for the October Count Collection will be found on the October Count Resource page on the Data Submissions Library. </a:t>
            </a:r>
          </a:p>
          <a:p>
            <a:endParaRPr lang="en-US" baseline="0" dirty="0"/>
          </a:p>
          <a:p>
            <a:r>
              <a:rPr lang="en-US" baseline="0" dirty="0"/>
              <a:t>The link to the October Count Resource page is at the bottom of the Data Submission Library Home page, under ‘Student Collections.’</a:t>
            </a:r>
            <a:endParaRPr lang="en-US" b="0" baseline="0" dirty="0"/>
          </a:p>
          <a:p>
            <a:endParaRPr lang="en-US" b="1" baseline="0" dirty="0"/>
          </a:p>
        </p:txBody>
      </p:sp>
      <p:sp>
        <p:nvSpPr>
          <p:cNvPr id="5" name="Slide Number Placeholder 4"/>
          <p:cNvSpPr>
            <a:spLocks noGrp="1"/>
          </p:cNvSpPr>
          <p:nvPr>
            <p:ph type="sldNum" sz="quarter" idx="10"/>
          </p:nvPr>
        </p:nvSpPr>
        <p:spPr/>
        <p:txBody>
          <a:bodyPr/>
          <a:lstStyle/>
          <a:p>
            <a:fld id="{E78F1E83-3B0C-495F-94FD-96131F1D8C8D}" type="slidenum">
              <a:rPr lang="en-US" smtClean="0"/>
              <a:t>9</a:t>
            </a:fld>
            <a:endParaRPr lang="en-US"/>
          </a:p>
        </p:txBody>
      </p:sp>
    </p:spTree>
    <p:extLst>
      <p:ext uri="{BB962C8B-B14F-4D97-AF65-F5344CB8AC3E}">
        <p14:creationId xmlns:p14="http://schemas.microsoft.com/office/powerpoint/2010/main" val="2763156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hasCustomPrompt="1"/>
          </p:nvPr>
        </p:nvSpPr>
        <p:spPr>
          <a:xfrm>
            <a:off x="721425" y="1524446"/>
            <a:ext cx="5216700" cy="1546500"/>
          </a:xfrm>
          <a:prstGeom prst="rect">
            <a:avLst/>
          </a:prstGeom>
        </p:spPr>
        <p:txBody>
          <a:bodyPr spcFirstLastPara="1" wrap="square" lIns="91425" tIns="91425" rIns="91425" bIns="91425" anchor="t" anchorCtr="0"/>
          <a:lstStyle>
            <a:lvl1pPr lvl="0">
              <a:spcBef>
                <a:spcPts val="0"/>
              </a:spcBef>
              <a:spcAft>
                <a:spcPts val="0"/>
              </a:spcAft>
              <a:buClr>
                <a:srgbClr val="2185C5"/>
              </a:buClr>
              <a:buSzPts val="4800"/>
              <a:buNone/>
              <a:defRPr sz="3600">
                <a:solidFill>
                  <a:schemeClr val="tx1"/>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Clr>
                <a:srgbClr val="2185C5"/>
              </a:buClr>
              <a:buSzPts val="4800"/>
              <a:buNone/>
              <a:defRPr sz="3600">
                <a:solidFill>
                  <a:srgbClr val="2185C5"/>
                </a:solidFill>
              </a:defRPr>
            </a:lvl2pPr>
            <a:lvl3pPr lvl="2">
              <a:spcBef>
                <a:spcPts val="0"/>
              </a:spcBef>
              <a:spcAft>
                <a:spcPts val="0"/>
              </a:spcAft>
              <a:buClr>
                <a:srgbClr val="2185C5"/>
              </a:buClr>
              <a:buSzPts val="4800"/>
              <a:buNone/>
              <a:defRPr sz="3600">
                <a:solidFill>
                  <a:srgbClr val="2185C5"/>
                </a:solidFill>
              </a:defRPr>
            </a:lvl3pPr>
            <a:lvl4pPr lvl="3">
              <a:spcBef>
                <a:spcPts val="0"/>
              </a:spcBef>
              <a:spcAft>
                <a:spcPts val="0"/>
              </a:spcAft>
              <a:buClr>
                <a:srgbClr val="2185C5"/>
              </a:buClr>
              <a:buSzPts val="4800"/>
              <a:buNone/>
              <a:defRPr sz="3600">
                <a:solidFill>
                  <a:srgbClr val="2185C5"/>
                </a:solidFill>
              </a:defRPr>
            </a:lvl4pPr>
            <a:lvl5pPr lvl="4">
              <a:spcBef>
                <a:spcPts val="0"/>
              </a:spcBef>
              <a:spcAft>
                <a:spcPts val="0"/>
              </a:spcAft>
              <a:buClr>
                <a:srgbClr val="2185C5"/>
              </a:buClr>
              <a:buSzPts val="4800"/>
              <a:buNone/>
              <a:defRPr sz="3600">
                <a:solidFill>
                  <a:srgbClr val="2185C5"/>
                </a:solidFill>
              </a:defRPr>
            </a:lvl5pPr>
            <a:lvl6pPr lvl="5">
              <a:spcBef>
                <a:spcPts val="0"/>
              </a:spcBef>
              <a:spcAft>
                <a:spcPts val="0"/>
              </a:spcAft>
              <a:buClr>
                <a:srgbClr val="2185C5"/>
              </a:buClr>
              <a:buSzPts val="4800"/>
              <a:buNone/>
              <a:defRPr sz="3600">
                <a:solidFill>
                  <a:srgbClr val="2185C5"/>
                </a:solidFill>
              </a:defRPr>
            </a:lvl6pPr>
            <a:lvl7pPr lvl="6">
              <a:spcBef>
                <a:spcPts val="0"/>
              </a:spcBef>
              <a:spcAft>
                <a:spcPts val="0"/>
              </a:spcAft>
              <a:buClr>
                <a:srgbClr val="2185C5"/>
              </a:buClr>
              <a:buSzPts val="4800"/>
              <a:buNone/>
              <a:defRPr sz="3600">
                <a:solidFill>
                  <a:srgbClr val="2185C5"/>
                </a:solidFill>
              </a:defRPr>
            </a:lvl7pPr>
            <a:lvl8pPr lvl="7">
              <a:spcBef>
                <a:spcPts val="0"/>
              </a:spcBef>
              <a:spcAft>
                <a:spcPts val="0"/>
              </a:spcAft>
              <a:buClr>
                <a:srgbClr val="2185C5"/>
              </a:buClr>
              <a:buSzPts val="4800"/>
              <a:buNone/>
              <a:defRPr sz="3600">
                <a:solidFill>
                  <a:srgbClr val="2185C5"/>
                </a:solidFill>
              </a:defRPr>
            </a:lvl8pPr>
            <a:lvl9pPr lvl="8">
              <a:spcBef>
                <a:spcPts val="0"/>
              </a:spcBef>
              <a:spcAft>
                <a:spcPts val="0"/>
              </a:spcAft>
              <a:buClr>
                <a:srgbClr val="2185C5"/>
              </a:buClr>
              <a:buSzPts val="4800"/>
              <a:buNone/>
              <a:defRPr sz="3600">
                <a:solidFill>
                  <a:srgbClr val="2185C5"/>
                </a:solidFill>
              </a:defRPr>
            </a:lvl9pPr>
          </a:lstStyle>
          <a:p>
            <a:r>
              <a:rPr lang="en-US" dirty="0"/>
              <a:t>Title</a:t>
            </a:r>
            <a:endParaRPr dirty="0"/>
          </a:p>
        </p:txBody>
      </p:sp>
      <p:sp>
        <p:nvSpPr>
          <p:cNvPr id="11" name="Shape 11"/>
          <p:cNvSpPr/>
          <p:nvPr/>
        </p:nvSpPr>
        <p:spPr>
          <a:xfrm>
            <a:off x="5938246" y="3377550"/>
            <a:ext cx="7218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2" name="Shape 12"/>
          <p:cNvSpPr/>
          <p:nvPr/>
        </p:nvSpPr>
        <p:spPr>
          <a:xfrm>
            <a:off x="6659861" y="3377550"/>
            <a:ext cx="7218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3" name="Shape 13"/>
          <p:cNvSpPr/>
          <p:nvPr/>
        </p:nvSpPr>
        <p:spPr>
          <a:xfrm>
            <a:off x="-1" y="3377550"/>
            <a:ext cx="7218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4" name="Shape 14"/>
          <p:cNvSpPr/>
          <p:nvPr/>
        </p:nvSpPr>
        <p:spPr>
          <a:xfrm>
            <a:off x="721425" y="3377550"/>
            <a:ext cx="52167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9147" y="5876877"/>
            <a:ext cx="2391707" cy="746768"/>
          </a:xfrm>
          <a:prstGeom prst="rect">
            <a:avLst/>
          </a:prstGeom>
        </p:spPr>
      </p:pic>
    </p:spTree>
    <p:extLst>
      <p:ext uri="{BB962C8B-B14F-4D97-AF65-F5344CB8AC3E}">
        <p14:creationId xmlns:p14="http://schemas.microsoft.com/office/powerpoint/2010/main" val="2233592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userDrawn="1">
  <p:cSld name="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2" name="Shape 42"/>
          <p:cNvSpPr txBox="1">
            <a:spLocks noGrp="1"/>
          </p:cNvSpPr>
          <p:nvPr>
            <p:ph type="body" idx="2" hasCustomPrompt="1"/>
          </p:nvPr>
        </p:nvSpPr>
        <p:spPr>
          <a:xfrm>
            <a:off x="893700" y="1600200"/>
            <a:ext cx="6462556"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solidFill>
                  <a:srgbClr val="677480"/>
                </a:solidFill>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7" name="Shape 47"/>
          <p:cNvSpPr txBox="1">
            <a:spLocks noGrp="1"/>
          </p:cNvSpPr>
          <p:nvPr>
            <p:ph type="sldNum" idx="12"/>
          </p:nvPr>
        </p:nvSpPr>
        <p:spPr>
          <a:xfrm>
            <a:off x="8595312" y="6388650"/>
            <a:ext cx="548700" cy="417900"/>
          </a:xfrm>
          <a:prstGeom prst="rect">
            <a:avLst/>
          </a:prstGeom>
        </p:spPr>
        <p:txBody>
          <a:bodyPr spcFirstLastPara="1" wrap="square" lIns="91425" tIns="91425" rIns="91425" bIns="91425" anchor="t" anchorCtr="0">
            <a:noAutofit/>
          </a:bodyPr>
          <a:lstStyle>
            <a:lvl1pPr lvl="0" algn="ctr">
              <a:buNone/>
              <a:defRPr sz="1000">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D38B3C1-EED7-4E88-8F72-013EE3A58C4A}" type="slidenum">
              <a:rPr lang="en-US" smtClean="0"/>
              <a:pPr/>
              <a:t>‹#›</a:t>
            </a:fld>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2751845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8D38B3C1-EED7-4E88-8F72-013EE3A58C4A}" type="slidenum">
              <a:rPr lang="en-US" smtClean="0"/>
              <a:t>‹#›</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822972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 id="2147483676" r:id="rId11"/>
    <p:sldLayoutId id="214748367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hyperlink" Target="https://resources.csi.state.co.us/data-submissions/october-count/"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resources.csi.state.co.us/general-submissions/"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resources.csi.state.co.us/data-submissions/october-count/" TargetMode="Externa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resources.csi.state.co.us/data-submissions/october-count/" TargetMode="External"/><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resources.csi.state.co.us/data-submissions/october-count/" TargetMode="External"/><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resources.csi.state.co.us/data-submissions/october-count/" TargetMode="External"/><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resources.csi.state.co.us/data-submissions/audits/" TargetMode="External"/><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hyperlink" Target="https://resources.csi.state.co.us/data-submissions/"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hyperlink" Target="https://resources.csi.state.co.us/data-submissions/october-count/"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hyperlink" Target="https://resources.csi.state.co.us/data-submissions/october-count/"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hyperlink" Target="https://resources.csi.state.co.us/data-submissions/october-count/"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6.png"/><Relationship Id="rId5" Type="http://schemas.openxmlformats.org/officeDocument/2006/relationships/hyperlink" Target="https://resources.csi.state.co.us/data-submissions/SASIDs/"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png"/><Relationship Id="rId5" Type="http://schemas.openxmlformats.org/officeDocument/2006/relationships/hyperlink" Target="https://resources.csi.state.co.us/data-submissions/frl/"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resources.csi.state.co.us/data-submissions/october-count/" TargetMode="External"/><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png"/><Relationship Id="rId5" Type="http://schemas.openxmlformats.org/officeDocument/2006/relationships/hyperlink" Target="https://resources.csi.state.co.us/data-submissions/october-count/"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resources.csi.state.co.us/data-submissions/october-count/" TargetMode="External"/><Relationship Id="rId5" Type="http://schemas.openxmlformats.org/officeDocument/2006/relationships/image" Target="../media/image1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png"/><Relationship Id="rId5" Type="http://schemas.openxmlformats.org/officeDocument/2006/relationships/hyperlink" Target="https://resources.csi.state.co.us/data-submissions/data-systems/"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png"/><Relationship Id="rId5" Type="http://schemas.openxmlformats.org/officeDocument/2006/relationships/hyperlink" Target="mailto:Submissions_CSI@csi.state.co.us" TargetMode="External"/><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www.csi.state.co.us/calendar/" TargetMode="External"/><Relationship Id="rId3" Type="http://schemas.openxmlformats.org/officeDocument/2006/relationships/slideLayout" Target="../slideLayouts/slideLayout2.xml"/><Relationship Id="rId7" Type="http://schemas.openxmlformats.org/officeDocument/2006/relationships/hyperlink" Target="chrome-extension://efaidnbmnnnibpcajpcglclefindmkaj/https:/resources.csi.state.co.us/wp-content/uploads/2023/08/23-24-Data-Submissions-Calendar.pdf"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resources.csi.state.co.us/data-submissions/calendar/" TargetMode="External"/><Relationship Id="rId11" Type="http://schemas.openxmlformats.org/officeDocument/2006/relationships/hyperlink" Target="https://resources.csi.state.co.us/data-submissions/october-count/" TargetMode="External"/><Relationship Id="rId5" Type="http://schemas.openxmlformats.org/officeDocument/2006/relationships/image" Target="../media/image8.png"/><Relationship Id="rId10" Type="http://schemas.openxmlformats.org/officeDocument/2006/relationships/hyperlink" Target="https://resources.csi.state.co.us/data-submissions/audits/" TargetMode="External"/><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hyperlink" Target="http://www.csi.state.co.us/school_resources/legal_policy/compliance_procedures"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hyperlink" Target="https://resources.csi.state.co.us/data-submissions/october-count/"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6" name="Title 5">
            <a:extLst>
              <a:ext uri="{FF2B5EF4-FFF2-40B4-BE49-F238E27FC236}">
                <a16:creationId xmlns:a16="http://schemas.microsoft.com/office/drawing/2014/main" id="{3115483C-DBFE-BA20-24D4-D78CDCFF2393}"/>
              </a:ext>
              <a:ext uri="{C183D7F6-B498-43B3-948B-1728B52AA6E4}">
                <adec:decorative xmlns:adec="http://schemas.microsoft.com/office/drawing/2017/decorative" val="1"/>
              </a:ext>
            </a:extLst>
          </p:cNvPr>
          <p:cNvSpPr>
            <a:spLocks noGrp="1"/>
          </p:cNvSpPr>
          <p:nvPr>
            <p:ph type="ctrTitle"/>
          </p:nvPr>
        </p:nvSpPr>
        <p:spPr>
          <a:xfrm>
            <a:off x="495299" y="1882500"/>
            <a:ext cx="7096695" cy="1546500"/>
          </a:xfrm>
        </p:spPr>
        <p:txBody>
          <a:bodyPr>
            <a:normAutofit/>
          </a:bodyPr>
          <a:lstStyle/>
          <a:p>
            <a:pPr rtl="0" eaLnBrk="1" latinLnBrk="0" hangingPunct="1"/>
            <a:r>
              <a:rPr lang="en-US" sz="4400" kern="1200" dirty="0">
                <a:solidFill>
                  <a:srgbClr val="000000"/>
                </a:solidFill>
                <a:effectLst/>
                <a:latin typeface="Arial" panose="020B0604020202020204" pitchFamily="34" charset="0"/>
                <a:ea typeface="+mn-ea"/>
                <a:cs typeface="Arial" panose="020B0604020202020204" pitchFamily="34" charset="0"/>
              </a:rPr>
              <a:t>October Count General Overview Training </a:t>
            </a:r>
            <a:endParaRPr lang="en-US" sz="4400" dirty="0">
              <a:effectLst/>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988E34DE-2FA2-4C0A-A43D-F8B1DB3ADEE9}"/>
              </a:ext>
              <a:ext uri="{C183D7F6-B498-43B3-948B-1728B52AA6E4}">
                <adec:decorative xmlns:adec="http://schemas.microsoft.com/office/drawing/2017/decorative" val="1"/>
              </a:ext>
            </a:extLst>
          </p:cNvPr>
          <p:cNvSpPr txBox="1">
            <a:spLocks/>
          </p:cNvSpPr>
          <p:nvPr/>
        </p:nvSpPr>
        <p:spPr>
          <a:xfrm>
            <a:off x="495299" y="3307275"/>
            <a:ext cx="5953125" cy="6853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a:solidFill>
                  <a:schemeClr val="tx1"/>
                </a:solidFill>
                <a:latin typeface="Arial" panose="020B0604020202020204" pitchFamily="34" charset="0"/>
                <a:ea typeface="+mj-ea"/>
                <a:cs typeface="Arial" panose="020B0604020202020204" pitchFamily="34" charset="0"/>
              </a:defRPr>
            </a:lvl1pPr>
          </a:lstStyle>
          <a:p>
            <a:r>
              <a:rPr lang="en-US" sz="1600" dirty="0"/>
              <a:t>Recorded August 2025</a:t>
            </a:r>
          </a:p>
        </p:txBody>
      </p:sp>
      <p:pic>
        <p:nvPicPr>
          <p:cNvPr id="8" name="Audio 7">
            <a:hlinkClick r:id="" action="ppaction://media"/>
            <a:extLst>
              <a:ext uri="{FF2B5EF4-FFF2-40B4-BE49-F238E27FC236}">
                <a16:creationId xmlns:a16="http://schemas.microsoft.com/office/drawing/2014/main" id="{3DC740E0-01FC-2073-0EB5-28021875EAE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87329644"/>
      </p:ext>
    </p:extLst>
  </p:cSld>
  <p:clrMapOvr>
    <a:masterClrMapping/>
  </p:clrMapOvr>
  <mc:AlternateContent xmlns:mc="http://schemas.openxmlformats.org/markup-compatibility/2006" xmlns:p14="http://schemas.microsoft.com/office/powerpoint/2010/main">
    <mc:Choice Requires="p14">
      <p:transition spd="slow" p14:dur="2000" advTm="16735"/>
    </mc:Choice>
    <mc:Fallback xmlns="">
      <p:transition spd="slow" advTm="1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185739" y="366307"/>
            <a:ext cx="8238971" cy="1143000"/>
          </a:xfrm>
        </p:spPr>
        <p:txBody>
          <a:bodyPr>
            <a:noAutofit/>
          </a:bodyPr>
          <a:lstStyle/>
          <a:p>
            <a:r>
              <a:rPr lang="en-US" dirty="0">
                <a:latin typeface="Arial" panose="020B0604020202020204" pitchFamily="34" charset="0"/>
                <a:cs typeface="Arial" panose="020B0604020202020204" pitchFamily="34" charset="0"/>
              </a:rPr>
              <a:t>General Submissions Resources</a:t>
            </a:r>
          </a:p>
        </p:txBody>
      </p:sp>
      <p:sp>
        <p:nvSpPr>
          <p:cNvPr id="13" name="TextBox 12">
            <a:extLst>
              <a:ext uri="{FF2B5EF4-FFF2-40B4-BE49-F238E27FC236}">
                <a16:creationId xmlns:a16="http://schemas.microsoft.com/office/drawing/2014/main" id="{3EAF7D44-7CE5-497C-8243-3AAE01EEB36C}"/>
              </a:ext>
              <a:ext uri="{C183D7F6-B498-43B3-948B-1728B52AA6E4}">
                <adec:decorative xmlns:adec="http://schemas.microsoft.com/office/drawing/2017/decorative" val="1"/>
              </a:ext>
            </a:extLst>
          </p:cNvPr>
          <p:cNvSpPr txBox="1"/>
          <p:nvPr/>
        </p:nvSpPr>
        <p:spPr>
          <a:xfrm>
            <a:off x="586977" y="6286875"/>
            <a:ext cx="8007748"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https://resources.csi.state.co.us/data-submissions/october-count/</a:t>
            </a:r>
            <a:endParaRPr lang="en-US" dirty="0">
              <a:solidFill>
                <a:schemeClr val="accent1"/>
              </a:solidFill>
              <a:latin typeface="Arial" panose="020B0604020202020204" pitchFamily="34" charset="0"/>
              <a:cs typeface="Arial" panose="020B0604020202020204" pitchFamily="34" charset="0"/>
            </a:endParaRPr>
          </a:p>
        </p:txBody>
      </p:sp>
      <p:sp>
        <p:nvSpPr>
          <p:cNvPr id="12" name="Slide Number Placeholder 1">
            <a:extLst>
              <a:ext uri="{FF2B5EF4-FFF2-40B4-BE49-F238E27FC236}">
                <a16:creationId xmlns:a16="http://schemas.microsoft.com/office/drawing/2014/main" id="{BA4BDEBF-0610-4818-B4D5-12B291E6E2DD}"/>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10</a:t>
            </a:fld>
            <a:endParaRPr lang="en-US"/>
          </a:p>
        </p:txBody>
      </p:sp>
      <p:pic>
        <p:nvPicPr>
          <p:cNvPr id="21" name="Audio 20">
            <a:hlinkClick r:id="" action="ppaction://media"/>
            <a:extLst>
              <a:ext uri="{FF2B5EF4-FFF2-40B4-BE49-F238E27FC236}">
                <a16:creationId xmlns:a16="http://schemas.microsoft.com/office/drawing/2014/main" id="{8F301E6E-F047-25EF-8CA1-E802AD2D13B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262824" y="4749800"/>
            <a:ext cx="2057400" cy="2057400"/>
          </a:xfrm>
          <a:prstGeom prst="ellipse">
            <a:avLst/>
          </a:prstGeom>
        </p:spPr>
      </p:pic>
      <p:pic>
        <p:nvPicPr>
          <p:cNvPr id="7" name="Picture 6">
            <a:extLst>
              <a:ext uri="{FF2B5EF4-FFF2-40B4-BE49-F238E27FC236}">
                <a16:creationId xmlns:a16="http://schemas.microsoft.com/office/drawing/2014/main" id="{27E146B9-A15D-77A5-DA39-501341E91DC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501467" y="1509307"/>
            <a:ext cx="6503029" cy="4341922"/>
          </a:xfrm>
          <a:prstGeom prst="rect">
            <a:avLst/>
          </a:prstGeom>
          <a:ln w="12700">
            <a:solidFill>
              <a:schemeClr val="tx1"/>
            </a:solidFill>
          </a:ln>
        </p:spPr>
      </p:pic>
    </p:spTree>
    <p:extLst>
      <p:ext uri="{BB962C8B-B14F-4D97-AF65-F5344CB8AC3E}">
        <p14:creationId xmlns:p14="http://schemas.microsoft.com/office/powerpoint/2010/main" val="138919792"/>
      </p:ext>
    </p:extLst>
  </p:cSld>
  <p:clrMapOvr>
    <a:masterClrMapping/>
  </p:clrMapOvr>
  <mc:AlternateContent xmlns:mc="http://schemas.openxmlformats.org/markup-compatibility/2006" xmlns:p14="http://schemas.microsoft.com/office/powerpoint/2010/main">
    <mc:Choice Requires="p14">
      <p:transition spd="slow" p14:dur="2000" advTm="11129"/>
    </mc:Choice>
    <mc:Fallback xmlns="">
      <p:transition spd="slow" advTm="11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628650" y="82296"/>
            <a:ext cx="7886700" cy="1325563"/>
          </a:xfrm>
        </p:spPr>
        <p:txBody>
          <a:bodyPr>
            <a:noAutofit/>
          </a:bodyPr>
          <a:lstStyle/>
          <a:p>
            <a:r>
              <a:rPr lang="en-US" sz="4800" dirty="0">
                <a:latin typeface="Arial" panose="020B0604020202020204" pitchFamily="34" charset="0"/>
                <a:cs typeface="Arial" panose="020B0604020202020204" pitchFamily="34" charset="0"/>
              </a:rPr>
              <a:t>File Layouts</a:t>
            </a:r>
          </a:p>
        </p:txBody>
      </p:sp>
      <p:pic>
        <p:nvPicPr>
          <p:cNvPr id="8" name="Picture 7">
            <a:extLst>
              <a:ext uri="{FF2B5EF4-FFF2-40B4-BE49-F238E27FC236}">
                <a16:creationId xmlns:a16="http://schemas.microsoft.com/office/drawing/2014/main" id="{EBB21293-6A4F-DEE4-5394-1EFA4580D68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16590" y="1196180"/>
            <a:ext cx="6000024" cy="4465639"/>
          </a:xfrm>
          <a:prstGeom prst="rect">
            <a:avLst/>
          </a:prstGeom>
        </p:spPr>
      </p:pic>
      <p:sp>
        <p:nvSpPr>
          <p:cNvPr id="9" name="TextBox 8">
            <a:extLst>
              <a:ext uri="{FF2B5EF4-FFF2-40B4-BE49-F238E27FC236}">
                <a16:creationId xmlns:a16="http://schemas.microsoft.com/office/drawing/2014/main" id="{A5040239-955B-4E01-9924-04D0FB644237}"/>
              </a:ext>
              <a:ext uri="{C183D7F6-B498-43B3-948B-1728B52AA6E4}">
                <adec:decorative xmlns:adec="http://schemas.microsoft.com/office/drawing/2017/decorative" val="1"/>
              </a:ext>
            </a:extLst>
          </p:cNvPr>
          <p:cNvSpPr txBox="1"/>
          <p:nvPr/>
        </p:nvSpPr>
        <p:spPr>
          <a:xfrm>
            <a:off x="82296" y="5787935"/>
            <a:ext cx="8979407" cy="1200329"/>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October Count: </a:t>
            </a:r>
            <a:r>
              <a:rPr lang="en-US" dirty="0">
                <a:solidFill>
                  <a:schemeClr val="accent1"/>
                </a:solidFill>
                <a:latin typeface="Arial" panose="020B0604020202020204" pitchFamily="34" charset="0"/>
                <a:cs typeface="Arial" panose="020B0604020202020204" pitchFamily="34" charset="0"/>
                <a:hlinkClick r:id="rId6"/>
              </a:rPr>
              <a:t>https://resources.csi.state.co.us/data-submissions/october-count/</a:t>
            </a:r>
            <a:endParaRPr lang="en-US" dirty="0">
              <a:solidFill>
                <a:schemeClr val="accent1"/>
              </a:solidFill>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General Data Submissions Resources:</a:t>
            </a:r>
            <a:r>
              <a:rPr lang="en-US" dirty="0">
                <a:latin typeface="Arial" panose="020B0604020202020204" pitchFamily="34" charset="0"/>
                <a:cs typeface="Arial" panose="020B0604020202020204" pitchFamily="34" charset="0"/>
              </a:rPr>
              <a:t> </a:t>
            </a:r>
            <a:r>
              <a:rPr lang="en-US" dirty="0">
                <a:solidFill>
                  <a:schemeClr val="accent1"/>
                </a:solidFill>
                <a:latin typeface="Arial" panose="020B0604020202020204" pitchFamily="34" charset="0"/>
                <a:cs typeface="Arial" panose="020B0604020202020204" pitchFamily="34" charset="0"/>
                <a:hlinkClick r:id="rId7"/>
              </a:rPr>
              <a:t>https://resources.csi.state.co.us/general-submissions/</a:t>
            </a:r>
            <a:endParaRPr lang="en-US" dirty="0">
              <a:solidFill>
                <a:schemeClr val="accent1"/>
              </a:solidFill>
              <a:latin typeface="Arial" panose="020B0604020202020204" pitchFamily="34" charset="0"/>
              <a:cs typeface="Arial" panose="020B0604020202020204" pitchFamily="34" charset="0"/>
            </a:endParaRPr>
          </a:p>
          <a:p>
            <a:pPr algn="ctr"/>
            <a:endParaRPr lang="en-US" dirty="0">
              <a:solidFill>
                <a:schemeClr val="accent1"/>
              </a:solidFill>
              <a:latin typeface="Arial" panose="020B0604020202020204" pitchFamily="34" charset="0"/>
              <a:cs typeface="Arial" panose="020B0604020202020204" pitchFamily="34" charset="0"/>
            </a:endParaRPr>
          </a:p>
        </p:txBody>
      </p:sp>
      <p:sp>
        <p:nvSpPr>
          <p:cNvPr id="3" name="Slide Number Placeholder 2">
            <a:extLst>
              <a:ext uri="{C183D7F6-B498-43B3-948B-1728B52AA6E4}">
                <adec:decorative xmlns:adec="http://schemas.microsoft.com/office/drawing/2017/decorative" val="1"/>
              </a:ext>
            </a:extLst>
          </p:cNvPr>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11</a:t>
            </a:fld>
            <a:endParaRPr lang="en-US"/>
          </a:p>
        </p:txBody>
      </p:sp>
      <p:pic>
        <p:nvPicPr>
          <p:cNvPr id="43" name="Audio 42">
            <a:hlinkClick r:id="" action="ppaction://media"/>
            <a:extLst>
              <a:ext uri="{FF2B5EF4-FFF2-40B4-BE49-F238E27FC236}">
                <a16:creationId xmlns:a16="http://schemas.microsoft.com/office/drawing/2014/main" id="{D872ED33-261A-DDDF-F9D7-C732D7FD69D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47395202"/>
      </p:ext>
    </p:extLst>
  </p:cSld>
  <p:clrMapOvr>
    <a:masterClrMapping/>
  </p:clrMapOvr>
  <mc:AlternateContent xmlns:mc="http://schemas.openxmlformats.org/markup-compatibility/2006" xmlns:p14="http://schemas.microsoft.com/office/powerpoint/2010/main">
    <mc:Choice Requires="p14">
      <p:transition spd="slow" p14:dur="2000" advTm="37963"/>
    </mc:Choice>
    <mc:Fallback xmlns="">
      <p:transition spd="slow" advTm="37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628649" y="82296"/>
            <a:ext cx="7886700" cy="1325563"/>
          </a:xfrm>
        </p:spPr>
        <p:txBody>
          <a:bodyPr>
            <a:noAutofit/>
          </a:bodyPr>
          <a:lstStyle/>
          <a:p>
            <a:r>
              <a:rPr lang="en-US" sz="4800" dirty="0">
                <a:latin typeface="Arial" panose="020B0604020202020204" pitchFamily="34" charset="0"/>
                <a:cs typeface="Arial" panose="020B0604020202020204" pitchFamily="34" charset="0"/>
              </a:rPr>
              <a:t>Trainings</a:t>
            </a:r>
          </a:p>
        </p:txBody>
      </p:sp>
      <p:pic>
        <p:nvPicPr>
          <p:cNvPr id="7" name="Picture 6">
            <a:extLst>
              <a:ext uri="{FF2B5EF4-FFF2-40B4-BE49-F238E27FC236}">
                <a16:creationId xmlns:a16="http://schemas.microsoft.com/office/drawing/2014/main" id="{4EF24F4A-0C67-858A-1192-13C0BA7F7B0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05651" y="1171471"/>
            <a:ext cx="6373430" cy="4743554"/>
          </a:xfrm>
          <a:prstGeom prst="rect">
            <a:avLst/>
          </a:prstGeom>
        </p:spPr>
      </p:pic>
      <p:sp>
        <p:nvSpPr>
          <p:cNvPr id="10" name="TextBox 9">
            <a:extLst>
              <a:ext uri="{FF2B5EF4-FFF2-40B4-BE49-F238E27FC236}">
                <a16:creationId xmlns:a16="http://schemas.microsoft.com/office/drawing/2014/main" id="{6743F3D9-A53A-4234-B8B6-80FF5FA592A4}"/>
              </a:ext>
              <a:ext uri="{C183D7F6-B498-43B3-948B-1728B52AA6E4}">
                <adec:decorative xmlns:adec="http://schemas.microsoft.com/office/drawing/2017/decorative" val="1"/>
              </a:ext>
            </a:extLst>
          </p:cNvPr>
          <p:cNvSpPr txBox="1"/>
          <p:nvPr/>
        </p:nvSpPr>
        <p:spPr>
          <a:xfrm>
            <a:off x="680667" y="6228318"/>
            <a:ext cx="7886699"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https://resources.csi.state.co.us/data-submissions/october-count/</a:t>
            </a:r>
            <a:endParaRPr lang="en-US" dirty="0">
              <a:solidFill>
                <a:schemeClr val="accent1"/>
              </a:solidFill>
              <a:latin typeface="Arial" panose="020B0604020202020204" pitchFamily="34" charset="0"/>
              <a:cs typeface="Arial" panose="020B0604020202020204" pitchFamily="34" charset="0"/>
            </a:endParaRPr>
          </a:p>
        </p:txBody>
      </p:sp>
      <p:sp>
        <p:nvSpPr>
          <p:cNvPr id="3" name="Slide Number Placeholder 2">
            <a:extLst>
              <a:ext uri="{C183D7F6-B498-43B3-948B-1728B52AA6E4}">
                <adec:decorative xmlns:adec="http://schemas.microsoft.com/office/drawing/2017/decorative" val="1"/>
              </a:ext>
            </a:extLst>
          </p:cNvPr>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12</a:t>
            </a:fld>
            <a:endParaRPr lang="en-US"/>
          </a:p>
        </p:txBody>
      </p:sp>
      <p:pic>
        <p:nvPicPr>
          <p:cNvPr id="26" name="Audio 25">
            <a:hlinkClick r:id="" action="ppaction://media"/>
            <a:extLst>
              <a:ext uri="{FF2B5EF4-FFF2-40B4-BE49-F238E27FC236}">
                <a16:creationId xmlns:a16="http://schemas.microsoft.com/office/drawing/2014/main" id="{7CD2B95D-987A-E268-D22A-4025D3F71ED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11224252"/>
      </p:ext>
    </p:extLst>
  </p:cSld>
  <p:clrMapOvr>
    <a:masterClrMapping/>
  </p:clrMapOvr>
  <mc:AlternateContent xmlns:mc="http://schemas.openxmlformats.org/markup-compatibility/2006" xmlns:p14="http://schemas.microsoft.com/office/powerpoint/2010/main">
    <mc:Choice Requires="p14">
      <p:transition spd="slow" p14:dur="2000" advTm="14354"/>
    </mc:Choice>
    <mc:Fallback xmlns="">
      <p:transition spd="slow" advTm="14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628650" y="82296"/>
            <a:ext cx="7886700" cy="1325563"/>
          </a:xfrm>
        </p:spPr>
        <p:txBody>
          <a:bodyPr>
            <a:noAutofit/>
          </a:bodyPr>
          <a:lstStyle/>
          <a:p>
            <a:r>
              <a:rPr lang="en-US" sz="4800" dirty="0">
                <a:latin typeface="Arial" panose="020B0604020202020204" pitchFamily="34" charset="0"/>
                <a:cs typeface="Arial" panose="020B0604020202020204" pitchFamily="34" charset="0"/>
              </a:rPr>
              <a:t>Data Validation Resources</a:t>
            </a:r>
          </a:p>
        </p:txBody>
      </p:sp>
      <p:pic>
        <p:nvPicPr>
          <p:cNvPr id="5" name="Picture 4">
            <a:extLst>
              <a:ext uri="{FF2B5EF4-FFF2-40B4-BE49-F238E27FC236}">
                <a16:creationId xmlns:a16="http://schemas.microsoft.com/office/drawing/2014/main" id="{9D78884F-9891-2DC5-2384-63FCA27F3FB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66668" y="1238398"/>
            <a:ext cx="6546288" cy="4866561"/>
          </a:xfrm>
          <a:prstGeom prst="rect">
            <a:avLst/>
          </a:prstGeom>
        </p:spPr>
      </p:pic>
      <p:sp>
        <p:nvSpPr>
          <p:cNvPr id="13" name="TextBox 12">
            <a:extLst>
              <a:ext uri="{FF2B5EF4-FFF2-40B4-BE49-F238E27FC236}">
                <a16:creationId xmlns:a16="http://schemas.microsoft.com/office/drawing/2014/main" id="{BCDEB393-4542-4B2C-8845-4D7510F49530}"/>
              </a:ext>
              <a:ext uri="{C183D7F6-B498-43B3-948B-1728B52AA6E4}">
                <adec:decorative xmlns:adec="http://schemas.microsoft.com/office/drawing/2017/decorative" val="1"/>
              </a:ext>
            </a:extLst>
          </p:cNvPr>
          <p:cNvSpPr txBox="1"/>
          <p:nvPr/>
        </p:nvSpPr>
        <p:spPr>
          <a:xfrm>
            <a:off x="1082623" y="6318536"/>
            <a:ext cx="7512101"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https://resources.csi.state.co.us/data-submissions/october-count/</a:t>
            </a:r>
            <a:endParaRPr lang="en-US" dirty="0">
              <a:solidFill>
                <a:schemeClr val="accent1"/>
              </a:solidFill>
              <a:latin typeface="Arial" panose="020B0604020202020204" pitchFamily="34" charset="0"/>
              <a:cs typeface="Arial" panose="020B0604020202020204" pitchFamily="34" charset="0"/>
            </a:endParaRPr>
          </a:p>
        </p:txBody>
      </p:sp>
      <p:sp>
        <p:nvSpPr>
          <p:cNvPr id="3" name="Slide Number Placeholder 2">
            <a:extLst>
              <a:ext uri="{C183D7F6-B498-43B3-948B-1728B52AA6E4}">
                <adec:decorative xmlns:adec="http://schemas.microsoft.com/office/drawing/2017/decorative" val="1"/>
              </a:ext>
            </a:extLst>
          </p:cNvPr>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13</a:t>
            </a:fld>
            <a:endParaRPr lang="en-US"/>
          </a:p>
        </p:txBody>
      </p:sp>
      <p:pic>
        <p:nvPicPr>
          <p:cNvPr id="18" name="Audio 17">
            <a:hlinkClick r:id="" action="ppaction://media"/>
            <a:extLst>
              <a:ext uri="{FF2B5EF4-FFF2-40B4-BE49-F238E27FC236}">
                <a16:creationId xmlns:a16="http://schemas.microsoft.com/office/drawing/2014/main" id="{5391B7D1-1BD4-AC1D-9803-C9709C2BB63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81558305"/>
      </p:ext>
    </p:extLst>
  </p:cSld>
  <p:clrMapOvr>
    <a:masterClrMapping/>
  </p:clrMapOvr>
  <mc:AlternateContent xmlns:mc="http://schemas.openxmlformats.org/markup-compatibility/2006" xmlns:p14="http://schemas.microsoft.com/office/powerpoint/2010/main">
    <mc:Choice Requires="p14">
      <p:transition spd="slow" p14:dur="2000" advTm="18286"/>
    </mc:Choice>
    <mc:Fallback xmlns="">
      <p:transition spd="slow" advTm="18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628650" y="82296"/>
            <a:ext cx="7886700" cy="1325563"/>
          </a:xfrm>
        </p:spPr>
        <p:txBody>
          <a:bodyPr>
            <a:noAutofit/>
          </a:bodyPr>
          <a:lstStyle/>
          <a:p>
            <a:r>
              <a:rPr lang="en-US" sz="4800" dirty="0">
                <a:latin typeface="Arial" panose="020B0604020202020204" pitchFamily="34" charset="0"/>
                <a:cs typeface="Arial" panose="020B0604020202020204" pitchFamily="34" charset="0"/>
              </a:rPr>
              <a:t>Field-Specific Resources</a:t>
            </a:r>
          </a:p>
        </p:txBody>
      </p:sp>
      <p:pic>
        <p:nvPicPr>
          <p:cNvPr id="5" name="Picture 4">
            <a:extLst>
              <a:ext uri="{FF2B5EF4-FFF2-40B4-BE49-F238E27FC236}">
                <a16:creationId xmlns:a16="http://schemas.microsoft.com/office/drawing/2014/main" id="{9EDB549C-02F4-DF48-EE09-1902522DFA7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23318" y="1131139"/>
            <a:ext cx="6638784" cy="4941049"/>
          </a:xfrm>
          <a:prstGeom prst="rect">
            <a:avLst/>
          </a:prstGeom>
        </p:spPr>
      </p:pic>
      <p:sp>
        <p:nvSpPr>
          <p:cNvPr id="16" name="TextBox 15">
            <a:extLst>
              <a:ext uri="{FF2B5EF4-FFF2-40B4-BE49-F238E27FC236}">
                <a16:creationId xmlns:a16="http://schemas.microsoft.com/office/drawing/2014/main" id="{E7E7FEB3-610B-4CC9-A327-223B3810EDB0}"/>
              </a:ext>
              <a:ext uri="{C183D7F6-B498-43B3-948B-1728B52AA6E4}">
                <adec:decorative xmlns:adec="http://schemas.microsoft.com/office/drawing/2017/decorative" val="1"/>
              </a:ext>
            </a:extLst>
          </p:cNvPr>
          <p:cNvSpPr txBox="1"/>
          <p:nvPr/>
        </p:nvSpPr>
        <p:spPr>
          <a:xfrm>
            <a:off x="805120" y="6305436"/>
            <a:ext cx="7533759"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https://resources.csi.state.co.us/data-submissions/october-count/</a:t>
            </a:r>
            <a:endParaRPr lang="en-US" dirty="0">
              <a:solidFill>
                <a:schemeClr val="accent1"/>
              </a:solidFill>
              <a:latin typeface="Arial" panose="020B0604020202020204" pitchFamily="34" charset="0"/>
              <a:cs typeface="Arial" panose="020B0604020202020204" pitchFamily="34" charset="0"/>
            </a:endParaRPr>
          </a:p>
        </p:txBody>
      </p:sp>
      <p:sp>
        <p:nvSpPr>
          <p:cNvPr id="3" name="Slide Number Placeholder 2">
            <a:extLst>
              <a:ext uri="{C183D7F6-B498-43B3-948B-1728B52AA6E4}">
                <adec:decorative xmlns:adec="http://schemas.microsoft.com/office/drawing/2017/decorative" val="1"/>
              </a:ext>
            </a:extLst>
          </p:cNvPr>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14</a:t>
            </a:fld>
            <a:endParaRPr lang="en-US"/>
          </a:p>
        </p:txBody>
      </p:sp>
      <p:pic>
        <p:nvPicPr>
          <p:cNvPr id="41" name="Audio 40">
            <a:hlinkClick r:id="" action="ppaction://media"/>
            <a:extLst>
              <a:ext uri="{FF2B5EF4-FFF2-40B4-BE49-F238E27FC236}">
                <a16:creationId xmlns:a16="http://schemas.microsoft.com/office/drawing/2014/main" id="{E24A884C-5531-4BE2-FE76-DF15F75BF58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29137109"/>
      </p:ext>
    </p:extLst>
  </p:cSld>
  <p:clrMapOvr>
    <a:masterClrMapping/>
  </p:clrMapOvr>
  <mc:AlternateContent xmlns:mc="http://schemas.openxmlformats.org/markup-compatibility/2006" xmlns:p14="http://schemas.microsoft.com/office/powerpoint/2010/main">
    <mc:Choice Requires="p14">
      <p:transition spd="slow" p14:dur="2000" advTm="53684"/>
    </mc:Choice>
    <mc:Fallback xmlns="">
      <p:transition spd="slow" advTm="53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909088" y="82296"/>
            <a:ext cx="7325823" cy="1143000"/>
          </a:xfrm>
        </p:spPr>
        <p:txBody>
          <a:bodyPr>
            <a:noAutofit/>
          </a:bodyPr>
          <a:lstStyle/>
          <a:p>
            <a:r>
              <a:rPr lang="en-US" sz="4800" dirty="0">
                <a:latin typeface="Arial" panose="020B0604020202020204" pitchFamily="34" charset="0"/>
                <a:cs typeface="Arial" panose="020B0604020202020204" pitchFamily="34" charset="0"/>
              </a:rPr>
              <a:t>OC Audit Resources</a:t>
            </a:r>
          </a:p>
        </p:txBody>
      </p:sp>
      <p:pic>
        <p:nvPicPr>
          <p:cNvPr id="6" name="Picture 5">
            <a:extLst>
              <a:ext uri="{FF2B5EF4-FFF2-40B4-BE49-F238E27FC236}">
                <a16:creationId xmlns:a16="http://schemas.microsoft.com/office/drawing/2014/main" id="{95E28472-F672-28A1-CC24-9C5A0A1928A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87370" y="1225296"/>
            <a:ext cx="6169026" cy="4986326"/>
          </a:xfrm>
          <a:prstGeom prst="rect">
            <a:avLst/>
          </a:prstGeom>
        </p:spPr>
      </p:pic>
      <p:sp>
        <p:nvSpPr>
          <p:cNvPr id="10" name="TextBox 9">
            <a:extLst>
              <a:ext uri="{FF2B5EF4-FFF2-40B4-BE49-F238E27FC236}">
                <a16:creationId xmlns:a16="http://schemas.microsoft.com/office/drawing/2014/main" id="{039EFD32-0C1F-4950-B1FF-FA35C7B4059C}"/>
              </a:ext>
              <a:ext uri="{C183D7F6-B498-43B3-948B-1728B52AA6E4}">
                <adec:decorative xmlns:adec="http://schemas.microsoft.com/office/drawing/2017/decorative" val="1"/>
              </a:ext>
            </a:extLst>
          </p:cNvPr>
          <p:cNvSpPr txBox="1"/>
          <p:nvPr/>
        </p:nvSpPr>
        <p:spPr>
          <a:xfrm>
            <a:off x="758055" y="6308997"/>
            <a:ext cx="7627888"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https://resources.csi.state.co.us/data-submissions/audits/</a:t>
            </a:r>
            <a:endParaRPr lang="en-US" dirty="0">
              <a:solidFill>
                <a:schemeClr val="accent1"/>
              </a:solidFill>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ABD00BA-8954-4ADD-9B09-A1B7CE195B33}"/>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15</a:t>
            </a:fld>
            <a:endParaRPr lang="en-US"/>
          </a:p>
        </p:txBody>
      </p:sp>
      <p:pic>
        <p:nvPicPr>
          <p:cNvPr id="23" name="Audio 22">
            <a:hlinkClick r:id="" action="ppaction://media"/>
            <a:extLst>
              <a:ext uri="{FF2B5EF4-FFF2-40B4-BE49-F238E27FC236}">
                <a16:creationId xmlns:a16="http://schemas.microsoft.com/office/drawing/2014/main" id="{E5C074FF-6EB8-3D92-CBB7-D3E0ABB6E86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09839753"/>
      </p:ext>
    </p:extLst>
  </p:cSld>
  <p:clrMapOvr>
    <a:masterClrMapping/>
  </p:clrMapOvr>
  <mc:AlternateContent xmlns:mc="http://schemas.openxmlformats.org/markup-compatibility/2006" xmlns:p14="http://schemas.microsoft.com/office/powerpoint/2010/main">
    <mc:Choice Requires="p14">
      <p:transition spd="slow" p14:dur="2000" advTm="15495"/>
    </mc:Choice>
    <mc:Fallback xmlns="">
      <p:transition spd="slow" advTm="1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388089" y="506148"/>
            <a:ext cx="8571244" cy="639750"/>
          </a:xfrm>
        </p:spPr>
        <p:txBody>
          <a:bodyPr>
            <a:noAutofit/>
          </a:bodyPr>
          <a:lstStyle/>
          <a:p>
            <a:r>
              <a:rPr lang="en-US" sz="4800" dirty="0">
                <a:latin typeface="Arial" panose="020B0604020202020204" pitchFamily="34" charset="0"/>
                <a:cs typeface="Arial" panose="020B0604020202020204" pitchFamily="34" charset="0"/>
              </a:rPr>
              <a:t>Collaboration is Key</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0509" y="1740150"/>
            <a:ext cx="8006399" cy="3377700"/>
          </a:xfrm>
          <a:prstGeom prst="rect">
            <a:avLst/>
          </a:prstGeom>
          <a:ln w="12700">
            <a:solidFill>
              <a:schemeClr val="tx1"/>
            </a:solidFill>
          </a:ln>
        </p:spPr>
      </p:pic>
      <p:sp>
        <p:nvSpPr>
          <p:cNvPr id="6" name="TextBox 5">
            <a:extLst>
              <a:ext uri="{C183D7F6-B498-43B3-948B-1728B52AA6E4}">
                <adec:decorative xmlns:adec="http://schemas.microsoft.com/office/drawing/2017/decorative" val="1"/>
              </a:ext>
            </a:extLst>
          </p:cNvPr>
          <p:cNvSpPr txBox="1"/>
          <p:nvPr/>
        </p:nvSpPr>
        <p:spPr>
          <a:xfrm>
            <a:off x="1076689" y="5982520"/>
            <a:ext cx="6990621" cy="369332"/>
          </a:xfrm>
          <a:prstGeom prst="rect">
            <a:avLst/>
          </a:prstGeom>
          <a:noFill/>
          <a:ln>
            <a:noFill/>
          </a:ln>
        </p:spPr>
        <p:txBody>
          <a:bodyPr wrap="square" rtlCol="0">
            <a:spAutoFit/>
          </a:bodyPr>
          <a:lstStyle/>
          <a:p>
            <a:pPr algn="ctr"/>
            <a:r>
              <a:rPr lang="en-US" i="1" dirty="0">
                <a:latin typeface="Arial" panose="020B0604020202020204" pitchFamily="34" charset="0"/>
                <a:cs typeface="Arial" panose="020B0604020202020204" pitchFamily="34" charset="0"/>
              </a:rPr>
              <a:t>Available in </a:t>
            </a:r>
            <a:r>
              <a:rPr lang="en-US" b="0" i="1" baseline="0" dirty="0">
                <a:latin typeface="Arial" panose="020B0604020202020204" pitchFamily="34" charset="0"/>
                <a:cs typeface="Arial" panose="020B0604020202020204" pitchFamily="34" charset="0"/>
              </a:rPr>
              <a:t>Appendix </a:t>
            </a:r>
            <a:r>
              <a:rPr lang="en-US" i="1" dirty="0">
                <a:latin typeface="Arial" panose="020B0604020202020204" pitchFamily="34" charset="0"/>
                <a:cs typeface="Arial" panose="020B0604020202020204" pitchFamily="34" charset="0"/>
              </a:rPr>
              <a:t>of the CSI Data Submissions Handbook</a:t>
            </a:r>
          </a:p>
        </p:txBody>
      </p:sp>
      <p:sp>
        <p:nvSpPr>
          <p:cNvPr id="9" name="Slide Number Placeholder 1">
            <a:extLst>
              <a:ext uri="{FF2B5EF4-FFF2-40B4-BE49-F238E27FC236}">
                <a16:creationId xmlns:a16="http://schemas.microsoft.com/office/drawing/2014/main" id="{E8C08729-EDD7-4F85-9A9C-7063752B44F5}"/>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16</a:t>
            </a:fld>
            <a:endParaRPr lang="en-US"/>
          </a:p>
        </p:txBody>
      </p:sp>
      <p:pic>
        <p:nvPicPr>
          <p:cNvPr id="65" name="Audio 64">
            <a:hlinkClick r:id="" action="ppaction://media"/>
            <a:extLst>
              <a:ext uri="{FF2B5EF4-FFF2-40B4-BE49-F238E27FC236}">
                <a16:creationId xmlns:a16="http://schemas.microsoft.com/office/drawing/2014/main" id="{5A8DF824-176A-8277-7557-47436D9087C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
        <p:nvSpPr>
          <p:cNvPr id="3" name="TextBox 2">
            <a:extLst>
              <a:ext uri="{FF2B5EF4-FFF2-40B4-BE49-F238E27FC236}">
                <a16:creationId xmlns:a16="http://schemas.microsoft.com/office/drawing/2014/main" id="{A5D89B94-0F46-D709-4E6D-B1EF544D1CE9}"/>
              </a:ext>
              <a:ext uri="{C183D7F6-B498-43B3-948B-1728B52AA6E4}">
                <adec:decorative xmlns:adec="http://schemas.microsoft.com/office/drawing/2017/decorative" val="1"/>
              </a:ext>
            </a:extLst>
          </p:cNvPr>
          <p:cNvSpPr txBox="1"/>
          <p:nvPr/>
        </p:nvSpPr>
        <p:spPr>
          <a:xfrm>
            <a:off x="758055" y="6308997"/>
            <a:ext cx="7627888"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7"/>
              </a:rPr>
              <a:t>https://resources.csi.state.co.us/data-submissions/</a:t>
            </a:r>
            <a:endParaRPr lang="en-US"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0802948"/>
      </p:ext>
    </p:extLst>
  </p:cSld>
  <p:clrMapOvr>
    <a:masterClrMapping/>
  </p:clrMapOvr>
  <mc:AlternateContent xmlns:mc="http://schemas.openxmlformats.org/markup-compatibility/2006" xmlns:p14="http://schemas.microsoft.com/office/powerpoint/2010/main">
    <mc:Choice Requires="p14">
      <p:transition spd="slow" p14:dur="2000" advTm="71797"/>
    </mc:Choice>
    <mc:Fallback xmlns="">
      <p:transition spd="slow" advTm="71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a:extLst>
              <a:ext uri="{C183D7F6-B498-43B3-948B-1728B52AA6E4}">
                <adec:decorative xmlns:adec="http://schemas.microsoft.com/office/drawing/2017/decorative" val="1"/>
              </a:ext>
            </a:extLst>
          </p:cNvPr>
          <p:cNvSpPr txBox="1">
            <a:spLocks noGrp="1"/>
          </p:cNvSpPr>
          <p:nvPr>
            <p:ph type="ctrTitle"/>
          </p:nvPr>
        </p:nvSpPr>
        <p:spPr>
          <a:xfrm>
            <a:off x="1411941" y="2467486"/>
            <a:ext cx="6558803" cy="1159875"/>
          </a:xfrm>
          <a:prstGeom prst="rect">
            <a:avLst/>
          </a:prstGeom>
        </p:spPr>
        <p:txBody>
          <a:bodyPr spcFirstLastPara="1" vert="horz" wrap="square" lIns="68569" tIns="68569" rIns="68569" bIns="68569" rtlCol="0" anchor="b" anchorCtr="0">
            <a:noAutofit/>
          </a:bodyPr>
          <a:lstStyle/>
          <a:p>
            <a:r>
              <a:rPr lang="en" sz="4400" dirty="0">
                <a:latin typeface="Arial" panose="020B0604020202020204" pitchFamily="34" charset="0"/>
                <a:cs typeface="Arial" panose="020B0604020202020204" pitchFamily="34" charset="0"/>
              </a:rPr>
              <a:t>New This Year</a:t>
            </a:r>
            <a:endParaRPr sz="440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40E1C41F-402B-4B77-BACD-2C24038D55F5}"/>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17</a:t>
            </a:fld>
            <a:endParaRPr lang="en-US"/>
          </a:p>
        </p:txBody>
      </p:sp>
      <p:pic>
        <p:nvPicPr>
          <p:cNvPr id="7" name="Audio 6">
            <a:hlinkClick r:id="" action="ppaction://media"/>
            <a:extLst>
              <a:ext uri="{FF2B5EF4-FFF2-40B4-BE49-F238E27FC236}">
                <a16:creationId xmlns:a16="http://schemas.microsoft.com/office/drawing/2014/main" id="{5559DFAE-8B79-A5D3-9B2B-40A4B88B048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09685753"/>
      </p:ext>
    </p:extLst>
  </p:cSld>
  <p:clrMapOvr>
    <a:masterClrMapping/>
  </p:clrMapOvr>
  <mc:AlternateContent xmlns:mc="http://schemas.openxmlformats.org/markup-compatibility/2006" xmlns:p14="http://schemas.microsoft.com/office/powerpoint/2010/main">
    <mc:Choice Requires="p14">
      <p:transition spd="slow" p14:dur="2000" advTm="2446"/>
    </mc:Choice>
    <mc:Fallback xmlns="">
      <p:transition spd="slow" advTm="2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4E2-F100-4024-892A-91BC19C1CB24}"/>
              </a:ext>
              <a:ext uri="{C183D7F6-B498-43B3-948B-1728B52AA6E4}">
                <adec:decorative xmlns:adec="http://schemas.microsoft.com/office/drawing/2017/decorative" val="1"/>
              </a:ext>
            </a:extLst>
          </p:cNvPr>
          <p:cNvSpPr>
            <a:spLocks noGrp="1"/>
          </p:cNvSpPr>
          <p:nvPr>
            <p:ph type="title"/>
          </p:nvPr>
        </p:nvSpPr>
        <p:spPr>
          <a:xfrm>
            <a:off x="416367" y="496744"/>
            <a:ext cx="8565708" cy="1325563"/>
          </a:xfrm>
        </p:spPr>
        <p:txBody>
          <a:bodyPr/>
          <a:lstStyle/>
          <a:p>
            <a:r>
              <a:rPr lang="en-US" dirty="0">
                <a:latin typeface="Arial" panose="020B0604020202020204" pitchFamily="34" charset="0"/>
                <a:cs typeface="Arial" panose="020B0604020202020204" pitchFamily="34" charset="0"/>
              </a:rPr>
              <a:t>Updates to the SD &amp; Title I File Layout</a:t>
            </a:r>
          </a:p>
        </p:txBody>
      </p:sp>
      <p:sp>
        <p:nvSpPr>
          <p:cNvPr id="5" name="Content Placeholder 4">
            <a:extLst>
              <a:ext uri="{FF2B5EF4-FFF2-40B4-BE49-F238E27FC236}">
                <a16:creationId xmlns:a16="http://schemas.microsoft.com/office/drawing/2014/main" id="{7498F1E7-38B0-4328-B381-BA1204705C26}"/>
              </a:ext>
              <a:ext uri="{C183D7F6-B498-43B3-948B-1728B52AA6E4}">
                <adec:decorative xmlns:adec="http://schemas.microsoft.com/office/drawing/2017/decorative" val="1"/>
              </a:ext>
            </a:extLst>
          </p:cNvPr>
          <p:cNvSpPr>
            <a:spLocks noGrp="1"/>
          </p:cNvSpPr>
          <p:nvPr>
            <p:ph idx="1"/>
          </p:nvPr>
        </p:nvSpPr>
        <p:spPr>
          <a:xfrm>
            <a:off x="698753" y="2554941"/>
            <a:ext cx="7981951" cy="3433900"/>
          </a:xfrm>
        </p:spPr>
        <p:txBody>
          <a:bodyPr>
            <a:normAutofit/>
          </a:bodyPr>
          <a:lstStyle/>
          <a:p>
            <a:r>
              <a:rPr lang="en-US" sz="3200" dirty="0"/>
              <a:t>SD File</a:t>
            </a:r>
            <a:endParaRPr lang="en-US" sz="3200" b="0" i="0" u="none" strike="noStrike" baseline="0" dirty="0"/>
          </a:p>
          <a:p>
            <a:pPr lvl="1"/>
            <a:r>
              <a:rPr lang="en-US" b="0" i="0" u="none" strike="noStrike" baseline="0" dirty="0"/>
              <a:t>No Big </a:t>
            </a:r>
            <a:r>
              <a:rPr lang="en-US" dirty="0"/>
              <a:t>C</a:t>
            </a:r>
            <a:r>
              <a:rPr lang="en-US" b="0" i="0" u="none" strike="noStrike" baseline="0" dirty="0"/>
              <a:t>hanges</a:t>
            </a:r>
          </a:p>
          <a:p>
            <a:pPr marL="457200" lvl="1" indent="0">
              <a:buNone/>
            </a:pPr>
            <a:endParaRPr lang="en-US" b="0" i="0" u="none" strike="noStrike" baseline="0" dirty="0">
              <a:solidFill>
                <a:srgbClr val="000000"/>
              </a:solidFill>
            </a:endParaRPr>
          </a:p>
          <a:p>
            <a:pPr>
              <a:spcBef>
                <a:spcPts val="1200"/>
              </a:spcBef>
            </a:pPr>
            <a:r>
              <a:rPr lang="en-US" sz="3200" dirty="0"/>
              <a:t>Title I File (For only a few Title I schools)</a:t>
            </a:r>
          </a:p>
          <a:p>
            <a:pPr lvl="1"/>
            <a:r>
              <a:rPr lang="en-US" b="0" i="0" u="none" strike="noStrike" baseline="0" dirty="0"/>
              <a:t>No Changes</a:t>
            </a:r>
            <a:r>
              <a:rPr lang="en-US" sz="3200" dirty="0"/>
              <a:t>	</a:t>
            </a:r>
          </a:p>
          <a:p>
            <a:endParaRPr lang="en-US" dirty="0"/>
          </a:p>
          <a:p>
            <a:pPr marL="0" indent="0">
              <a:buNone/>
            </a:pPr>
            <a:endParaRPr lang="en-US" dirty="0"/>
          </a:p>
        </p:txBody>
      </p:sp>
      <p:sp>
        <p:nvSpPr>
          <p:cNvPr id="3" name="TextBox 2">
            <a:extLst>
              <a:ext uri="{FF2B5EF4-FFF2-40B4-BE49-F238E27FC236}">
                <a16:creationId xmlns:a16="http://schemas.microsoft.com/office/drawing/2014/main" id="{2F18D2DE-5E3E-50F0-CB09-47BF20ADB2C7}"/>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6</a:t>
            </a:r>
          </a:p>
        </p:txBody>
      </p:sp>
      <p:sp>
        <p:nvSpPr>
          <p:cNvPr id="7" name="TextBox 6">
            <a:extLst>
              <a:ext uri="{FF2B5EF4-FFF2-40B4-BE49-F238E27FC236}">
                <a16:creationId xmlns:a16="http://schemas.microsoft.com/office/drawing/2014/main" id="{91CAA336-F6E4-0B96-C301-50DD4FAAE077}"/>
              </a:ext>
              <a:ext uri="{C183D7F6-B498-43B3-948B-1728B52AA6E4}">
                <adec:decorative xmlns:adec="http://schemas.microsoft.com/office/drawing/2017/decorative" val="1"/>
              </a:ext>
            </a:extLst>
          </p:cNvPr>
          <p:cNvSpPr txBox="1"/>
          <p:nvPr/>
        </p:nvSpPr>
        <p:spPr>
          <a:xfrm>
            <a:off x="758055" y="6308997"/>
            <a:ext cx="7627888"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https://resources.csi.state.co.us/data-submissions/october-count/</a:t>
            </a:r>
            <a:endParaRPr lang="en-US" dirty="0">
              <a:solidFill>
                <a:schemeClr val="accent1"/>
              </a:solidFill>
              <a:latin typeface="Arial" panose="020B0604020202020204" pitchFamily="34" charset="0"/>
              <a:cs typeface="Arial" panose="020B0604020202020204" pitchFamily="34" charset="0"/>
            </a:endParaRPr>
          </a:p>
        </p:txBody>
      </p:sp>
      <p:pic>
        <p:nvPicPr>
          <p:cNvPr id="17" name="Audio 16">
            <a:hlinkClick r:id="" action="ppaction://media"/>
            <a:extLst>
              <a:ext uri="{FF2B5EF4-FFF2-40B4-BE49-F238E27FC236}">
                <a16:creationId xmlns:a16="http://schemas.microsoft.com/office/drawing/2014/main" id="{00F04E50-73FE-6C2F-4517-0E8C4107D26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02425710"/>
      </p:ext>
    </p:extLst>
  </p:cSld>
  <p:clrMapOvr>
    <a:masterClrMapping/>
  </p:clrMapOvr>
  <mc:AlternateContent xmlns:mc="http://schemas.openxmlformats.org/markup-compatibility/2006" xmlns:p14="http://schemas.microsoft.com/office/powerpoint/2010/main">
    <mc:Choice Requires="p14">
      <p:transition spd="slow" p14:dur="2000" advTm="6849"/>
    </mc:Choice>
    <mc:Fallback xmlns="">
      <p:transition spd="slow" advTm="6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4E2-F100-4024-892A-91BC19C1CB24}"/>
              </a:ext>
              <a:ext uri="{C183D7F6-B498-43B3-948B-1728B52AA6E4}">
                <adec:decorative xmlns:adec="http://schemas.microsoft.com/office/drawing/2017/decorative" val="1"/>
              </a:ext>
            </a:extLst>
          </p:cNvPr>
          <p:cNvSpPr>
            <a:spLocks noGrp="1"/>
          </p:cNvSpPr>
          <p:nvPr>
            <p:ph type="title"/>
          </p:nvPr>
        </p:nvSpPr>
        <p:spPr>
          <a:xfrm>
            <a:off x="416366" y="47624"/>
            <a:ext cx="8565708" cy="1325563"/>
          </a:xfrm>
        </p:spPr>
        <p:txBody>
          <a:bodyPr/>
          <a:lstStyle/>
          <a:p>
            <a:r>
              <a:rPr lang="en-US" dirty="0">
                <a:latin typeface="Arial" panose="020B0604020202020204" pitchFamily="34" charset="0"/>
                <a:cs typeface="Arial" panose="020B0604020202020204" pitchFamily="34" charset="0"/>
              </a:rPr>
              <a:t>Updates to the SSA File Layout</a:t>
            </a:r>
          </a:p>
        </p:txBody>
      </p:sp>
      <p:sp>
        <p:nvSpPr>
          <p:cNvPr id="5" name="Content Placeholder 4">
            <a:extLst>
              <a:ext uri="{FF2B5EF4-FFF2-40B4-BE49-F238E27FC236}">
                <a16:creationId xmlns:a16="http://schemas.microsoft.com/office/drawing/2014/main" id="{7498F1E7-38B0-4328-B381-BA1204705C26}"/>
              </a:ext>
              <a:ext uri="{C183D7F6-B498-43B3-948B-1728B52AA6E4}">
                <adec:decorative xmlns:adec="http://schemas.microsoft.com/office/drawing/2017/decorative" val="1"/>
              </a:ext>
            </a:extLst>
          </p:cNvPr>
          <p:cNvSpPr>
            <a:spLocks noGrp="1"/>
          </p:cNvSpPr>
          <p:nvPr>
            <p:ph idx="1"/>
          </p:nvPr>
        </p:nvSpPr>
        <p:spPr>
          <a:xfrm>
            <a:off x="1000123" y="1738582"/>
            <a:ext cx="7981951" cy="1092853"/>
          </a:xfrm>
        </p:spPr>
        <p:txBody>
          <a:bodyPr>
            <a:normAutofit/>
          </a:bodyPr>
          <a:lstStyle/>
          <a:p>
            <a:r>
              <a:rPr lang="en-US" sz="2400" b="0" i="0" u="none" strike="noStrike" baseline="0" dirty="0"/>
              <a:t>Innovative Learning Opportunities Pilot (ILOP)</a:t>
            </a:r>
          </a:p>
          <a:p>
            <a:pPr lvl="1"/>
            <a:r>
              <a:rPr lang="en-US" sz="1800" b="0" i="0" u="none" strike="noStrike" baseline="0" dirty="0"/>
              <a:t>Program has ended &amp; </a:t>
            </a:r>
            <a:r>
              <a:rPr lang="en-US" sz="1800" dirty="0"/>
              <a:t>f</a:t>
            </a:r>
            <a:r>
              <a:rPr lang="en-US" sz="1800" b="0" i="0" u="none" strike="noStrike" baseline="0" dirty="0"/>
              <a:t>ield removed from SSA file</a:t>
            </a:r>
            <a:r>
              <a:rPr lang="en-US" dirty="0"/>
              <a:t>	</a:t>
            </a:r>
          </a:p>
          <a:p>
            <a:endParaRPr lang="en-US" dirty="0"/>
          </a:p>
          <a:p>
            <a:pPr marL="0" indent="0">
              <a:buNone/>
            </a:pPr>
            <a:endParaRPr lang="en-US" dirty="0"/>
          </a:p>
        </p:txBody>
      </p:sp>
      <p:sp>
        <p:nvSpPr>
          <p:cNvPr id="3" name="TextBox 2">
            <a:extLst>
              <a:ext uri="{FF2B5EF4-FFF2-40B4-BE49-F238E27FC236}">
                <a16:creationId xmlns:a16="http://schemas.microsoft.com/office/drawing/2014/main" id="{2F18D2DE-5E3E-50F0-CB09-47BF20ADB2C7}"/>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6</a:t>
            </a:r>
          </a:p>
        </p:txBody>
      </p:sp>
      <p:sp>
        <p:nvSpPr>
          <p:cNvPr id="10" name="Title 1">
            <a:extLst>
              <a:ext uri="{FF2B5EF4-FFF2-40B4-BE49-F238E27FC236}">
                <a16:creationId xmlns:a16="http://schemas.microsoft.com/office/drawing/2014/main" id="{0AAC6B6F-427F-1A85-AA49-DA5326CD03E4}"/>
              </a:ext>
            </a:extLst>
          </p:cNvPr>
          <p:cNvSpPr txBox="1">
            <a:spLocks/>
          </p:cNvSpPr>
          <p:nvPr/>
        </p:nvSpPr>
        <p:spPr>
          <a:xfrm>
            <a:off x="517846" y="910758"/>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800" dirty="0"/>
              <a:t>Fields Removed:</a:t>
            </a:r>
          </a:p>
        </p:txBody>
      </p:sp>
      <p:sp>
        <p:nvSpPr>
          <p:cNvPr id="11" name="TextBox 10">
            <a:extLst>
              <a:ext uri="{FF2B5EF4-FFF2-40B4-BE49-F238E27FC236}">
                <a16:creationId xmlns:a16="http://schemas.microsoft.com/office/drawing/2014/main" id="{B1F92216-9DFB-1A35-6852-3651D0924821}"/>
              </a:ext>
              <a:ext uri="{C183D7F6-B498-43B3-948B-1728B52AA6E4}">
                <adec:decorative xmlns:adec="http://schemas.microsoft.com/office/drawing/2017/decorative" val="1"/>
              </a:ext>
            </a:extLst>
          </p:cNvPr>
          <p:cNvSpPr txBox="1"/>
          <p:nvPr/>
        </p:nvSpPr>
        <p:spPr>
          <a:xfrm>
            <a:off x="758055" y="6308997"/>
            <a:ext cx="7627888"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https://resources.csi.state.co.us/data-submissions/october-count/</a:t>
            </a:r>
            <a:endParaRPr lang="en-US" dirty="0">
              <a:solidFill>
                <a:schemeClr val="accent1"/>
              </a:solidFill>
              <a:latin typeface="Arial" panose="020B0604020202020204" pitchFamily="34" charset="0"/>
              <a:cs typeface="Arial" panose="020B0604020202020204" pitchFamily="34" charset="0"/>
            </a:endParaRPr>
          </a:p>
        </p:txBody>
      </p:sp>
      <p:pic>
        <p:nvPicPr>
          <p:cNvPr id="17" name="Audio 16">
            <a:hlinkClick r:id="" action="ppaction://media"/>
            <a:extLst>
              <a:ext uri="{FF2B5EF4-FFF2-40B4-BE49-F238E27FC236}">
                <a16:creationId xmlns:a16="http://schemas.microsoft.com/office/drawing/2014/main" id="{0279D240-65BF-CF1F-3B7C-66B4F5BC44F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
        <p:nvSpPr>
          <p:cNvPr id="4" name="Content Placeholder 4">
            <a:extLst>
              <a:ext uri="{FF2B5EF4-FFF2-40B4-BE49-F238E27FC236}">
                <a16:creationId xmlns:a16="http://schemas.microsoft.com/office/drawing/2014/main" id="{2D798A8E-7186-002A-E2B8-E14CC4606781}"/>
              </a:ext>
              <a:ext uri="{C183D7F6-B498-43B3-948B-1728B52AA6E4}">
                <adec:decorative xmlns:adec="http://schemas.microsoft.com/office/drawing/2017/decorative" val="1"/>
              </a:ext>
            </a:extLst>
          </p:cNvPr>
          <p:cNvSpPr txBox="1">
            <a:spLocks/>
          </p:cNvSpPr>
          <p:nvPr/>
        </p:nvSpPr>
        <p:spPr>
          <a:xfrm>
            <a:off x="1020440" y="3183467"/>
            <a:ext cx="7665094" cy="323754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dirty="0"/>
              <a:t>Abbreviated School Day Schedule Status</a:t>
            </a:r>
          </a:p>
          <a:p>
            <a:pPr lvl="1">
              <a:lnSpc>
                <a:spcPct val="110000"/>
              </a:lnSpc>
            </a:pPr>
            <a:r>
              <a:rPr lang="en-US" sz="2600" dirty="0"/>
              <a:t>Students reported 1 (YES) if the 504 or SPED student was placed on an abbreviated school ay at any point during the school year</a:t>
            </a:r>
          </a:p>
          <a:p>
            <a:pPr lvl="2">
              <a:lnSpc>
                <a:spcPct val="110000"/>
              </a:lnSpc>
            </a:pPr>
            <a:r>
              <a:rPr lang="en-US" sz="2600" dirty="0"/>
              <a:t>Not including disciplinary action</a:t>
            </a:r>
          </a:p>
          <a:p>
            <a:pPr lvl="2">
              <a:lnSpc>
                <a:spcPct val="110000"/>
              </a:lnSpc>
            </a:pPr>
            <a:r>
              <a:rPr lang="en-US" sz="2600" dirty="0"/>
              <a:t>Not including parent removing student from school without school/district input</a:t>
            </a:r>
            <a:endParaRPr lang="en-US" sz="3000" dirty="0"/>
          </a:p>
          <a:p>
            <a:pPr>
              <a:lnSpc>
                <a:spcPct val="110000"/>
              </a:lnSpc>
            </a:pPr>
            <a:r>
              <a:rPr lang="en-US" sz="3400" dirty="0"/>
              <a:t>Total Days on an Abbreviated School Day School Schedule</a:t>
            </a:r>
          </a:p>
          <a:p>
            <a:pPr lvl="1">
              <a:lnSpc>
                <a:spcPct val="110000"/>
              </a:lnSpc>
            </a:pPr>
            <a:r>
              <a:rPr lang="en-US" sz="2600" dirty="0"/>
              <a:t>The aggregated number of days the student was placed on an abbreviated school day.</a:t>
            </a:r>
          </a:p>
        </p:txBody>
      </p:sp>
      <p:sp>
        <p:nvSpPr>
          <p:cNvPr id="6" name="Title 1">
            <a:extLst>
              <a:ext uri="{FF2B5EF4-FFF2-40B4-BE49-F238E27FC236}">
                <a16:creationId xmlns:a16="http://schemas.microsoft.com/office/drawing/2014/main" id="{427572FE-6CF5-7348-4825-2C49DA8B6FBF}"/>
              </a:ext>
            </a:extLst>
          </p:cNvPr>
          <p:cNvSpPr txBox="1">
            <a:spLocks/>
          </p:cNvSpPr>
          <p:nvPr/>
        </p:nvSpPr>
        <p:spPr>
          <a:xfrm>
            <a:off x="517846" y="2279183"/>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800" dirty="0"/>
              <a:t>Fields Added:</a:t>
            </a:r>
          </a:p>
        </p:txBody>
      </p:sp>
    </p:spTree>
    <p:extLst>
      <p:ext uri="{BB962C8B-B14F-4D97-AF65-F5344CB8AC3E}">
        <p14:creationId xmlns:p14="http://schemas.microsoft.com/office/powerpoint/2010/main" val="2906344432"/>
      </p:ext>
    </p:extLst>
  </p:cSld>
  <p:clrMapOvr>
    <a:masterClrMapping/>
  </p:clrMapOvr>
  <mc:AlternateContent xmlns:mc="http://schemas.openxmlformats.org/markup-compatibility/2006" xmlns:p14="http://schemas.microsoft.com/office/powerpoint/2010/main">
    <mc:Choice Requires="p14">
      <p:transition spd="slow" p14:dur="2000" advTm="50690"/>
    </mc:Choice>
    <mc:Fallback xmlns="">
      <p:transition spd="slow" advTm="50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9E61-B765-441B-BFA3-386C77D73220}"/>
              </a:ext>
              <a:ext uri="{C183D7F6-B498-43B3-948B-1728B52AA6E4}">
                <adec:decorative xmlns:adec="http://schemas.microsoft.com/office/drawing/2017/decorative" val="1"/>
              </a:ext>
            </a:extLst>
          </p:cNvPr>
          <p:cNvSpPr>
            <a:spLocks noGrp="1"/>
          </p:cNvSpPr>
          <p:nvPr>
            <p:ph type="title"/>
          </p:nvPr>
        </p:nvSpPr>
        <p:spPr/>
        <p:txBody>
          <a:bodyPr/>
          <a:lstStyle/>
          <a:p>
            <a:r>
              <a:rPr lang="en-US" dirty="0"/>
              <a:t>Purpose of October Count</a:t>
            </a:r>
          </a:p>
        </p:txBody>
      </p:sp>
      <p:sp>
        <p:nvSpPr>
          <p:cNvPr id="3" name="Content Placeholder 2">
            <a:extLst>
              <a:ext uri="{FF2B5EF4-FFF2-40B4-BE49-F238E27FC236}">
                <a16:creationId xmlns:a16="http://schemas.microsoft.com/office/drawing/2014/main" id="{2DFA125B-A7F9-4A53-80D6-5D10FFA9F10E}"/>
              </a:ext>
              <a:ext uri="{C183D7F6-B498-43B3-948B-1728B52AA6E4}">
                <adec:decorative xmlns:adec="http://schemas.microsoft.com/office/drawing/2017/decorative" val="1"/>
              </a:ext>
            </a:extLst>
          </p:cNvPr>
          <p:cNvSpPr>
            <a:spLocks noGrp="1"/>
          </p:cNvSpPr>
          <p:nvPr>
            <p:ph idx="1"/>
          </p:nvPr>
        </p:nvSpPr>
        <p:spPr/>
        <p:txBody>
          <a:bodyPr>
            <a:normAutofit/>
          </a:bodyPr>
          <a:lstStyle/>
          <a:p>
            <a:r>
              <a:rPr lang="en-US" dirty="0"/>
              <a:t>Collect student data for students in PK-12</a:t>
            </a:r>
            <a:r>
              <a:rPr lang="en-US" baseline="30000" dirty="0"/>
              <a:t>th</a:t>
            </a:r>
            <a:r>
              <a:rPr lang="en-US" dirty="0"/>
              <a:t> grade</a:t>
            </a:r>
          </a:p>
          <a:p>
            <a:r>
              <a:rPr lang="en-US" dirty="0"/>
              <a:t>Fulfills state and federal requirements</a:t>
            </a:r>
          </a:p>
          <a:p>
            <a:r>
              <a:rPr lang="en-US" dirty="0"/>
              <a:t>Data collected in Student October is used for:</a:t>
            </a:r>
          </a:p>
          <a:p>
            <a:pPr lvl="1"/>
            <a:r>
              <a:rPr lang="en-US" dirty="0"/>
              <a:t>Determining funding (PPR, ELL Count, At-Risk Count, GT, etc.)</a:t>
            </a:r>
          </a:p>
          <a:p>
            <a:pPr lvl="1"/>
            <a:r>
              <a:rPr lang="en-US" dirty="0"/>
              <a:t>Reports, grants, improvement planning, accountability, etc.</a:t>
            </a:r>
          </a:p>
          <a:p>
            <a:pPr lvl="1"/>
            <a:endParaRPr lang="en-US" dirty="0"/>
          </a:p>
        </p:txBody>
      </p:sp>
      <p:sp>
        <p:nvSpPr>
          <p:cNvPr id="4" name="Slide Number Placeholder 1">
            <a:extLst>
              <a:ext uri="{FF2B5EF4-FFF2-40B4-BE49-F238E27FC236}">
                <a16:creationId xmlns:a16="http://schemas.microsoft.com/office/drawing/2014/main" id="{061E082C-866A-4C5D-8CBA-2765AE49AFEC}"/>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2</a:t>
            </a:fld>
            <a:endParaRPr lang="en-US"/>
          </a:p>
        </p:txBody>
      </p:sp>
      <p:pic>
        <p:nvPicPr>
          <p:cNvPr id="8" name="Audio 7">
            <a:hlinkClick r:id="" action="ppaction://media"/>
            <a:extLst>
              <a:ext uri="{FF2B5EF4-FFF2-40B4-BE49-F238E27FC236}">
                <a16:creationId xmlns:a16="http://schemas.microsoft.com/office/drawing/2014/main" id="{10EEBADC-2CD0-5785-08DB-1B125FFEE27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8887357"/>
      </p:ext>
    </p:extLst>
  </p:cSld>
  <p:clrMapOvr>
    <a:masterClrMapping/>
  </p:clrMapOvr>
  <mc:AlternateContent xmlns:mc="http://schemas.openxmlformats.org/markup-compatibility/2006" xmlns:p14="http://schemas.microsoft.com/office/powerpoint/2010/main">
    <mc:Choice Requires="p14">
      <p:transition spd="slow" p14:dur="2000" advTm="47843"/>
    </mc:Choice>
    <mc:Fallback xmlns="">
      <p:transition spd="slow" advTm="47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4E2-F100-4024-892A-91BC19C1CB24}"/>
              </a:ext>
              <a:ext uri="{C183D7F6-B498-43B3-948B-1728B52AA6E4}">
                <adec:decorative xmlns:adec="http://schemas.microsoft.com/office/drawing/2017/decorative" val="1"/>
              </a:ext>
            </a:extLst>
          </p:cNvPr>
          <p:cNvSpPr>
            <a:spLocks noGrp="1"/>
          </p:cNvSpPr>
          <p:nvPr>
            <p:ph type="title"/>
          </p:nvPr>
        </p:nvSpPr>
        <p:spPr>
          <a:xfrm>
            <a:off x="416366" y="47624"/>
            <a:ext cx="8565708" cy="1325563"/>
          </a:xfrm>
        </p:spPr>
        <p:txBody>
          <a:bodyPr/>
          <a:lstStyle/>
          <a:p>
            <a:r>
              <a:rPr lang="en-US" dirty="0">
                <a:latin typeface="Arial" panose="020B0604020202020204" pitchFamily="34" charset="0"/>
                <a:cs typeface="Arial" panose="020B0604020202020204" pitchFamily="34" charset="0"/>
              </a:rPr>
              <a:t>Updates to the SSA File Layout </a:t>
            </a:r>
            <a:r>
              <a:rPr lang="en-US" sz="1400" dirty="0">
                <a:latin typeface="Arial" panose="020B0604020202020204" pitchFamily="34" charset="0"/>
                <a:cs typeface="Arial" panose="020B0604020202020204" pitchFamily="34" charset="0"/>
              </a:rPr>
              <a:t>Cont.</a:t>
            </a:r>
          </a:p>
        </p:txBody>
      </p:sp>
      <p:sp>
        <p:nvSpPr>
          <p:cNvPr id="5" name="Content Placeholder 4">
            <a:extLst>
              <a:ext uri="{FF2B5EF4-FFF2-40B4-BE49-F238E27FC236}">
                <a16:creationId xmlns:a16="http://schemas.microsoft.com/office/drawing/2014/main" id="{7498F1E7-38B0-4328-B381-BA1204705C26}"/>
              </a:ext>
              <a:ext uri="{C183D7F6-B498-43B3-948B-1728B52AA6E4}">
                <adec:decorative xmlns:adec="http://schemas.microsoft.com/office/drawing/2017/decorative" val="1"/>
              </a:ext>
            </a:extLst>
          </p:cNvPr>
          <p:cNvSpPr>
            <a:spLocks noGrp="1"/>
          </p:cNvSpPr>
          <p:nvPr>
            <p:ph idx="1"/>
          </p:nvPr>
        </p:nvSpPr>
        <p:spPr>
          <a:xfrm>
            <a:off x="1000123" y="1924872"/>
            <a:ext cx="7981951" cy="3104881"/>
          </a:xfrm>
        </p:spPr>
        <p:txBody>
          <a:bodyPr>
            <a:normAutofit/>
          </a:bodyPr>
          <a:lstStyle/>
          <a:p>
            <a:r>
              <a:rPr lang="en-US" sz="2400" b="0" i="0" u="none" strike="noStrike" baseline="0" dirty="0"/>
              <a:t>Entry/Exit Code 60</a:t>
            </a:r>
          </a:p>
          <a:p>
            <a:endParaRPr lang="en-US" sz="400" b="0" i="0" u="none" strike="noStrike" baseline="0" dirty="0"/>
          </a:p>
          <a:p>
            <a:pPr lvl="1"/>
            <a:r>
              <a:rPr lang="en-US" sz="1800" b="0" i="0" u="none" strike="noStrike" baseline="0" dirty="0"/>
              <a:t>The entry/exit code 60 is designed to use when a student within your school, changes programs during the school year and does not have an attendance gap of 10 or more days.</a:t>
            </a:r>
          </a:p>
          <a:p>
            <a:pPr lvl="2"/>
            <a:r>
              <a:rPr lang="en-US" sz="1600" b="0" i="0" u="none" strike="noStrike" baseline="0" dirty="0"/>
              <a:t>Schools formerly had to </a:t>
            </a:r>
            <a:r>
              <a:rPr lang="en-US" sz="1600" dirty="0"/>
              <a:t>use entry/exit 11 in these instances.</a:t>
            </a:r>
          </a:p>
          <a:p>
            <a:pPr lvl="2"/>
            <a:endParaRPr lang="en-US" sz="1600" b="0" i="0" u="none" strike="noStrike" baseline="0" dirty="0"/>
          </a:p>
          <a:p>
            <a:pPr lvl="1"/>
            <a:r>
              <a:rPr lang="en-US" sz="1800" dirty="0"/>
              <a:t>Examples:</a:t>
            </a:r>
          </a:p>
          <a:p>
            <a:pPr lvl="2"/>
            <a:r>
              <a:rPr lang="en-US" sz="1600" dirty="0"/>
              <a:t>Student enrolled in Homebased program, them moves to the same school’s full time in person program</a:t>
            </a:r>
          </a:p>
          <a:p>
            <a:pPr lvl="2"/>
            <a:r>
              <a:rPr lang="en-US" sz="1600" dirty="0"/>
              <a:t>Changes in Postsecondary Program within the same school.</a:t>
            </a:r>
          </a:p>
          <a:p>
            <a:endParaRPr lang="en-US" dirty="0"/>
          </a:p>
          <a:p>
            <a:pPr marL="0" indent="0">
              <a:buNone/>
            </a:pPr>
            <a:endParaRPr lang="en-US" dirty="0"/>
          </a:p>
        </p:txBody>
      </p:sp>
      <p:sp>
        <p:nvSpPr>
          <p:cNvPr id="3" name="TextBox 2">
            <a:extLst>
              <a:ext uri="{FF2B5EF4-FFF2-40B4-BE49-F238E27FC236}">
                <a16:creationId xmlns:a16="http://schemas.microsoft.com/office/drawing/2014/main" id="{2F18D2DE-5E3E-50F0-CB09-47BF20ADB2C7}"/>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6</a:t>
            </a:r>
          </a:p>
        </p:txBody>
      </p:sp>
      <p:sp>
        <p:nvSpPr>
          <p:cNvPr id="10" name="Title 1">
            <a:extLst>
              <a:ext uri="{FF2B5EF4-FFF2-40B4-BE49-F238E27FC236}">
                <a16:creationId xmlns:a16="http://schemas.microsoft.com/office/drawing/2014/main" id="{0AAC6B6F-427F-1A85-AA49-DA5326CD03E4}"/>
              </a:ext>
            </a:extLst>
          </p:cNvPr>
          <p:cNvSpPr txBox="1">
            <a:spLocks/>
          </p:cNvSpPr>
          <p:nvPr/>
        </p:nvSpPr>
        <p:spPr>
          <a:xfrm>
            <a:off x="517846" y="910758"/>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800" dirty="0"/>
              <a:t>New Exit &amp; Entry Code:</a:t>
            </a:r>
          </a:p>
        </p:txBody>
      </p:sp>
      <p:sp>
        <p:nvSpPr>
          <p:cNvPr id="11" name="TextBox 10">
            <a:extLst>
              <a:ext uri="{FF2B5EF4-FFF2-40B4-BE49-F238E27FC236}">
                <a16:creationId xmlns:a16="http://schemas.microsoft.com/office/drawing/2014/main" id="{B1F92216-9DFB-1A35-6852-3651D0924821}"/>
              </a:ext>
              <a:ext uri="{C183D7F6-B498-43B3-948B-1728B52AA6E4}">
                <adec:decorative xmlns:adec="http://schemas.microsoft.com/office/drawing/2017/decorative" val="1"/>
              </a:ext>
            </a:extLst>
          </p:cNvPr>
          <p:cNvSpPr txBox="1"/>
          <p:nvPr/>
        </p:nvSpPr>
        <p:spPr>
          <a:xfrm>
            <a:off x="758055" y="6308997"/>
            <a:ext cx="7627888"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https://resources.csi.state.co.us/data-submissions/october-count/</a:t>
            </a:r>
            <a:endParaRPr lang="en-US" dirty="0">
              <a:solidFill>
                <a:schemeClr val="accent1"/>
              </a:solidFill>
              <a:latin typeface="Arial" panose="020B0604020202020204" pitchFamily="34" charset="0"/>
              <a:cs typeface="Arial" panose="020B0604020202020204" pitchFamily="34" charset="0"/>
            </a:endParaRPr>
          </a:p>
        </p:txBody>
      </p:sp>
      <p:pic>
        <p:nvPicPr>
          <p:cNvPr id="15" name="Audio 14">
            <a:hlinkClick r:id="" action="ppaction://media"/>
            <a:extLst>
              <a:ext uri="{FF2B5EF4-FFF2-40B4-BE49-F238E27FC236}">
                <a16:creationId xmlns:a16="http://schemas.microsoft.com/office/drawing/2014/main" id="{FE65AC49-960A-E8E2-C7FA-B278862E45A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27718151"/>
      </p:ext>
    </p:extLst>
  </p:cSld>
  <p:clrMapOvr>
    <a:masterClrMapping/>
  </p:clrMapOvr>
  <mc:AlternateContent xmlns:mc="http://schemas.openxmlformats.org/markup-compatibility/2006" xmlns:p14="http://schemas.microsoft.com/office/powerpoint/2010/main">
    <mc:Choice Requires="p14">
      <p:transition spd="slow" p14:dur="2000" advTm="39340"/>
    </mc:Choice>
    <mc:Fallback xmlns="">
      <p:transition spd="slow" advTm="39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4F4C8-22B1-07CB-2923-8F80B6FF5C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0F438-80EB-B31F-0E95-96670E19F99B}"/>
              </a:ext>
              <a:ext uri="{C183D7F6-B498-43B3-948B-1728B52AA6E4}">
                <adec:decorative xmlns:adec="http://schemas.microsoft.com/office/drawing/2017/decorative" val="1"/>
              </a:ext>
            </a:extLst>
          </p:cNvPr>
          <p:cNvSpPr>
            <a:spLocks noGrp="1"/>
          </p:cNvSpPr>
          <p:nvPr>
            <p:ph type="title"/>
          </p:nvPr>
        </p:nvSpPr>
        <p:spPr>
          <a:xfrm>
            <a:off x="416366" y="47624"/>
            <a:ext cx="8565708" cy="1325563"/>
          </a:xfrm>
        </p:spPr>
        <p:txBody>
          <a:bodyPr/>
          <a:lstStyle/>
          <a:p>
            <a:r>
              <a:rPr lang="en-US" dirty="0">
                <a:latin typeface="Arial" panose="020B0604020202020204" pitchFamily="34" charset="0"/>
                <a:cs typeface="Arial" panose="020B0604020202020204" pitchFamily="34" charset="0"/>
              </a:rPr>
              <a:t>Updates for OC Audit</a:t>
            </a:r>
          </a:p>
        </p:txBody>
      </p:sp>
      <p:sp>
        <p:nvSpPr>
          <p:cNvPr id="5" name="Content Placeholder 4">
            <a:extLst>
              <a:ext uri="{FF2B5EF4-FFF2-40B4-BE49-F238E27FC236}">
                <a16:creationId xmlns:a16="http://schemas.microsoft.com/office/drawing/2014/main" id="{CE82093A-7409-9649-EE51-689BC04D60EC}"/>
              </a:ext>
              <a:ext uri="{C183D7F6-B498-43B3-948B-1728B52AA6E4}">
                <adec:decorative xmlns:adec="http://schemas.microsoft.com/office/drawing/2017/decorative" val="1"/>
              </a:ext>
            </a:extLst>
          </p:cNvPr>
          <p:cNvSpPr>
            <a:spLocks noGrp="1"/>
          </p:cNvSpPr>
          <p:nvPr>
            <p:ph idx="1"/>
          </p:nvPr>
        </p:nvSpPr>
        <p:spPr>
          <a:xfrm>
            <a:off x="1343026" y="2196496"/>
            <a:ext cx="7267574" cy="1133590"/>
          </a:xfrm>
        </p:spPr>
        <p:txBody>
          <a:bodyPr>
            <a:normAutofit lnSpcReduction="10000"/>
          </a:bodyPr>
          <a:lstStyle/>
          <a:p>
            <a:pPr lvl="1"/>
            <a:r>
              <a:rPr lang="en-US" sz="1800" b="0" i="0" u="none" strike="noStrike" baseline="0" dirty="0"/>
              <a:t>Pursuant of SB25-125</a:t>
            </a:r>
          </a:p>
          <a:p>
            <a:pPr lvl="1"/>
            <a:r>
              <a:rPr lang="en-US" sz="1800" b="0" i="0" u="none" strike="noStrike" baseline="0" dirty="0"/>
              <a:t>All students are required to meet the specific enrollment and attendance requirements found in the OC Audit Resource Guide. </a:t>
            </a:r>
          </a:p>
        </p:txBody>
      </p:sp>
      <p:sp>
        <p:nvSpPr>
          <p:cNvPr id="3" name="TextBox 2">
            <a:extLst>
              <a:ext uri="{FF2B5EF4-FFF2-40B4-BE49-F238E27FC236}">
                <a16:creationId xmlns:a16="http://schemas.microsoft.com/office/drawing/2014/main" id="{ADA0826B-BFC6-1087-44F4-7D8594B17F5E}"/>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6</a:t>
            </a:r>
          </a:p>
        </p:txBody>
      </p:sp>
      <p:sp>
        <p:nvSpPr>
          <p:cNvPr id="10" name="Title 1">
            <a:extLst>
              <a:ext uri="{FF2B5EF4-FFF2-40B4-BE49-F238E27FC236}">
                <a16:creationId xmlns:a16="http://schemas.microsoft.com/office/drawing/2014/main" id="{82A69BEC-F73A-3623-5D67-1A196FBB7D31}"/>
              </a:ext>
            </a:extLst>
          </p:cNvPr>
          <p:cNvSpPr txBox="1">
            <a:spLocks/>
          </p:cNvSpPr>
          <p:nvPr/>
        </p:nvSpPr>
        <p:spPr>
          <a:xfrm>
            <a:off x="909637" y="1040065"/>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457200" indent="-457200">
              <a:buFont typeface="Arial" panose="020B0604020202020204" pitchFamily="34" charset="0"/>
              <a:buChar char="•"/>
            </a:pPr>
            <a:r>
              <a:rPr lang="en-US" sz="2800" dirty="0"/>
              <a:t>The “11-day Count Window” – no longer referenced</a:t>
            </a:r>
          </a:p>
        </p:txBody>
      </p:sp>
      <p:sp>
        <p:nvSpPr>
          <p:cNvPr id="11" name="TextBox 10">
            <a:extLst>
              <a:ext uri="{FF2B5EF4-FFF2-40B4-BE49-F238E27FC236}">
                <a16:creationId xmlns:a16="http://schemas.microsoft.com/office/drawing/2014/main" id="{01C249AF-A7DD-4AF8-8B35-9E838C0E1ED9}"/>
              </a:ext>
              <a:ext uri="{C183D7F6-B498-43B3-948B-1728B52AA6E4}">
                <adec:decorative xmlns:adec="http://schemas.microsoft.com/office/drawing/2017/decorative" val="1"/>
              </a:ext>
            </a:extLst>
          </p:cNvPr>
          <p:cNvSpPr txBox="1"/>
          <p:nvPr/>
        </p:nvSpPr>
        <p:spPr>
          <a:xfrm>
            <a:off x="758056" y="5289887"/>
            <a:ext cx="7627888" cy="1200329"/>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https://resources.csi.state.co.us/data-submissions/audits/</a:t>
            </a:r>
            <a:endParaRPr lang="en-US" dirty="0">
              <a:solidFill>
                <a:schemeClr val="accent1"/>
              </a:solidFill>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r>
              <a:rPr lang="en-US" dirty="0">
                <a:latin typeface="Arial" panose="020B0604020202020204" pitchFamily="34" charset="0"/>
                <a:cs typeface="Arial" panose="020B0604020202020204" pitchFamily="34" charset="0"/>
              </a:rPr>
              <a:t>CSI October Count Audit Handbook</a:t>
            </a:r>
          </a:p>
          <a:p>
            <a:pPr marL="285750" indent="-285750" algn="ctr">
              <a:buFont typeface="Arial" panose="020B0604020202020204" pitchFamily="34" charset="0"/>
              <a:buChar char="•"/>
            </a:pPr>
            <a:r>
              <a:rPr lang="en-US" dirty="0">
                <a:latin typeface="Arial" panose="020B0604020202020204" pitchFamily="34" charset="0"/>
                <a:cs typeface="Arial" panose="020B0604020202020204" pitchFamily="34" charset="0"/>
              </a:rPr>
              <a:t>CDE’s Pupil Count Audit Webpage</a:t>
            </a:r>
          </a:p>
          <a:p>
            <a:pPr marL="285750" indent="-285750" algn="ctr">
              <a:buFont typeface="Arial" panose="020B0604020202020204" pitchFamily="34" charset="0"/>
              <a:buChar char="•"/>
            </a:pPr>
            <a:r>
              <a:rPr lang="en-US" dirty="0">
                <a:latin typeface="Arial" panose="020B0604020202020204" pitchFamily="34" charset="0"/>
                <a:cs typeface="Arial" panose="020B0604020202020204" pitchFamily="34" charset="0"/>
              </a:rPr>
              <a:t>2025-2026 Student October Count Audit Resource Guide</a:t>
            </a:r>
          </a:p>
        </p:txBody>
      </p:sp>
      <p:sp>
        <p:nvSpPr>
          <p:cNvPr id="4" name="Title 1">
            <a:extLst>
              <a:ext uri="{FF2B5EF4-FFF2-40B4-BE49-F238E27FC236}">
                <a16:creationId xmlns:a16="http://schemas.microsoft.com/office/drawing/2014/main" id="{E0A19145-04B5-75F0-B7FF-239FA3CF9F2F}"/>
              </a:ext>
            </a:extLst>
          </p:cNvPr>
          <p:cNvSpPr txBox="1">
            <a:spLocks/>
          </p:cNvSpPr>
          <p:nvPr/>
        </p:nvSpPr>
        <p:spPr>
          <a:xfrm>
            <a:off x="909637" y="3063081"/>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457200" indent="-457200">
              <a:buFont typeface="Arial" panose="020B0604020202020204" pitchFamily="34" charset="0"/>
              <a:buChar char="•"/>
            </a:pPr>
            <a:r>
              <a:rPr lang="en-US" sz="2800" dirty="0"/>
              <a:t>Transfer Enrollment Exceptions - has been discontinued</a:t>
            </a:r>
          </a:p>
        </p:txBody>
      </p:sp>
      <p:sp>
        <p:nvSpPr>
          <p:cNvPr id="6" name="Content Placeholder 4">
            <a:extLst>
              <a:ext uri="{FF2B5EF4-FFF2-40B4-BE49-F238E27FC236}">
                <a16:creationId xmlns:a16="http://schemas.microsoft.com/office/drawing/2014/main" id="{99AC0911-9F26-B961-42AD-B415B2C7ABA7}"/>
              </a:ext>
              <a:ext uri="{C183D7F6-B498-43B3-948B-1728B52AA6E4}">
                <adec:decorative xmlns:adec="http://schemas.microsoft.com/office/drawing/2017/decorative" val="1"/>
              </a:ext>
            </a:extLst>
          </p:cNvPr>
          <p:cNvSpPr txBox="1">
            <a:spLocks/>
          </p:cNvSpPr>
          <p:nvPr/>
        </p:nvSpPr>
        <p:spPr>
          <a:xfrm>
            <a:off x="1343026" y="4285981"/>
            <a:ext cx="7267574" cy="87874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dirty="0"/>
              <a:t>New CDE Rule</a:t>
            </a:r>
          </a:p>
          <a:p>
            <a:pPr lvl="1"/>
            <a:r>
              <a:rPr lang="en-US" sz="1800" dirty="0"/>
              <a:t>All students must be enrolled and attending in their reporting district on or prior count day</a:t>
            </a:r>
            <a:endParaRPr lang="en-US" dirty="0"/>
          </a:p>
        </p:txBody>
      </p:sp>
      <p:pic>
        <p:nvPicPr>
          <p:cNvPr id="12" name="Audio 11">
            <a:hlinkClick r:id="" action="ppaction://media"/>
            <a:extLst>
              <a:ext uri="{FF2B5EF4-FFF2-40B4-BE49-F238E27FC236}">
                <a16:creationId xmlns:a16="http://schemas.microsoft.com/office/drawing/2014/main" id="{293850B3-6AA5-39FA-3E11-54C60DCAEF4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81905713"/>
      </p:ext>
    </p:extLst>
  </p:cSld>
  <p:clrMapOvr>
    <a:masterClrMapping/>
  </p:clrMapOvr>
  <mc:AlternateContent xmlns:mc="http://schemas.openxmlformats.org/markup-compatibility/2006" xmlns:p14="http://schemas.microsoft.com/office/powerpoint/2010/main">
    <mc:Choice Requires="p14">
      <p:transition spd="slow" p14:dur="2000" advTm="60650"/>
    </mc:Choice>
    <mc:Fallback xmlns="">
      <p:transition spd="slow" advTm="6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25D70-0D34-06C3-FEE2-55411C0436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87D0DD-A378-DE60-70F3-7D26F6F1D56D}"/>
              </a:ext>
              <a:ext uri="{C183D7F6-B498-43B3-948B-1728B52AA6E4}">
                <adec:decorative xmlns:adec="http://schemas.microsoft.com/office/drawing/2017/decorative" val="1"/>
              </a:ext>
            </a:extLst>
          </p:cNvPr>
          <p:cNvSpPr>
            <a:spLocks noGrp="1"/>
          </p:cNvSpPr>
          <p:nvPr>
            <p:ph type="title"/>
          </p:nvPr>
        </p:nvSpPr>
        <p:spPr>
          <a:xfrm>
            <a:off x="416366" y="47624"/>
            <a:ext cx="8565708" cy="1325563"/>
          </a:xfrm>
        </p:spPr>
        <p:txBody>
          <a:bodyPr/>
          <a:lstStyle/>
          <a:p>
            <a:r>
              <a:rPr lang="en-US" dirty="0">
                <a:latin typeface="Arial" panose="020B0604020202020204" pitchFamily="34" charset="0"/>
                <a:cs typeface="Arial" panose="020B0604020202020204" pitchFamily="34" charset="0"/>
              </a:rPr>
              <a:t>Updates School Finance Rule</a:t>
            </a:r>
          </a:p>
        </p:txBody>
      </p:sp>
      <p:sp>
        <p:nvSpPr>
          <p:cNvPr id="5" name="Content Placeholder 4">
            <a:extLst>
              <a:ext uri="{FF2B5EF4-FFF2-40B4-BE49-F238E27FC236}">
                <a16:creationId xmlns:a16="http://schemas.microsoft.com/office/drawing/2014/main" id="{F0740C6A-8913-D1B7-94DA-AFB1009E47F8}"/>
              </a:ext>
              <a:ext uri="{C183D7F6-B498-43B3-948B-1728B52AA6E4}">
                <adec:decorative xmlns:adec="http://schemas.microsoft.com/office/drawing/2017/decorative" val="1"/>
              </a:ext>
            </a:extLst>
          </p:cNvPr>
          <p:cNvSpPr>
            <a:spLocks noGrp="1"/>
          </p:cNvSpPr>
          <p:nvPr>
            <p:ph idx="1"/>
          </p:nvPr>
        </p:nvSpPr>
        <p:spPr>
          <a:xfrm>
            <a:off x="853306" y="2295410"/>
            <a:ext cx="7367587" cy="1133590"/>
          </a:xfrm>
        </p:spPr>
        <p:txBody>
          <a:bodyPr>
            <a:normAutofit/>
          </a:bodyPr>
          <a:lstStyle/>
          <a:p>
            <a:pPr lvl="1"/>
            <a:r>
              <a:rPr lang="en-US" sz="1800" b="0" i="0" u="none" strike="noStrike" baseline="0" dirty="0"/>
              <a:t>Based on state reported </a:t>
            </a:r>
            <a:r>
              <a:rPr lang="en-US" sz="1800" dirty="0"/>
              <a:t>p</a:t>
            </a:r>
            <a:r>
              <a:rPr lang="en-US" sz="1800" b="0" i="0" u="none" strike="noStrike" baseline="0" dirty="0"/>
              <a:t>rimary </a:t>
            </a:r>
            <a:r>
              <a:rPr lang="en-US" sz="1800" dirty="0"/>
              <a:t>d</a:t>
            </a:r>
            <a:r>
              <a:rPr lang="en-US" sz="1800" b="0" i="0" u="none" strike="noStrike" baseline="0" dirty="0"/>
              <a:t>isability</a:t>
            </a:r>
          </a:p>
          <a:p>
            <a:pPr lvl="1"/>
            <a:r>
              <a:rPr lang="en-US" sz="1800" b="0" i="0" u="none" strike="noStrike" baseline="0" dirty="0"/>
              <a:t>Active IEP as of Count Day</a:t>
            </a:r>
          </a:p>
        </p:txBody>
      </p:sp>
      <p:sp>
        <p:nvSpPr>
          <p:cNvPr id="3" name="TextBox 2">
            <a:extLst>
              <a:ext uri="{FF2B5EF4-FFF2-40B4-BE49-F238E27FC236}">
                <a16:creationId xmlns:a16="http://schemas.microsoft.com/office/drawing/2014/main" id="{27B6D28C-89C3-A1D5-C57A-857BCE4E2393}"/>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6</a:t>
            </a:r>
          </a:p>
        </p:txBody>
      </p:sp>
      <p:sp>
        <p:nvSpPr>
          <p:cNvPr id="10" name="Title 1">
            <a:extLst>
              <a:ext uri="{FF2B5EF4-FFF2-40B4-BE49-F238E27FC236}">
                <a16:creationId xmlns:a16="http://schemas.microsoft.com/office/drawing/2014/main" id="{C645ECB8-0A31-E744-CEED-823FC8A9AAD4}"/>
              </a:ext>
            </a:extLst>
          </p:cNvPr>
          <p:cNvSpPr txBox="1">
            <a:spLocks/>
          </p:cNvSpPr>
          <p:nvPr/>
        </p:nvSpPr>
        <p:spPr>
          <a:xfrm>
            <a:off x="723900" y="1153317"/>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457200" indent="-457200">
              <a:buFont typeface="Arial" panose="020B0604020202020204" pitchFamily="34" charset="0"/>
              <a:buChar char="•"/>
            </a:pPr>
            <a:r>
              <a:rPr lang="en-US" sz="2800" dirty="0"/>
              <a:t>New SPED Funding</a:t>
            </a:r>
          </a:p>
        </p:txBody>
      </p:sp>
      <p:sp>
        <p:nvSpPr>
          <p:cNvPr id="11" name="TextBox 10">
            <a:extLst>
              <a:ext uri="{FF2B5EF4-FFF2-40B4-BE49-F238E27FC236}">
                <a16:creationId xmlns:a16="http://schemas.microsoft.com/office/drawing/2014/main" id="{0190EFF9-FBC0-2C66-F3E0-86243EBB8E5B}"/>
              </a:ext>
              <a:ext uri="{C183D7F6-B498-43B3-948B-1728B52AA6E4}">
                <adec:decorative xmlns:adec="http://schemas.microsoft.com/office/drawing/2017/decorative" val="1"/>
              </a:ext>
            </a:extLst>
          </p:cNvPr>
          <p:cNvSpPr txBox="1"/>
          <p:nvPr/>
        </p:nvSpPr>
        <p:spPr>
          <a:xfrm>
            <a:off x="853306" y="6305550"/>
            <a:ext cx="7627888"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https://resources.csi.state.co.us/data-submissions/audits/</a:t>
            </a:r>
            <a:endParaRPr lang="en-US" dirty="0">
              <a:solidFill>
                <a:schemeClr val="accent1"/>
              </a:solidFill>
              <a:latin typeface="Arial" panose="020B0604020202020204" pitchFamily="34" charset="0"/>
              <a:cs typeface="Arial" panose="020B0604020202020204" pitchFamily="34" charset="0"/>
            </a:endParaRPr>
          </a:p>
        </p:txBody>
      </p:sp>
      <p:pic>
        <p:nvPicPr>
          <p:cNvPr id="16" name="Audio 15">
            <a:hlinkClick r:id="" action="ppaction://media"/>
            <a:extLst>
              <a:ext uri="{FF2B5EF4-FFF2-40B4-BE49-F238E27FC236}">
                <a16:creationId xmlns:a16="http://schemas.microsoft.com/office/drawing/2014/main" id="{E80EE4D7-35F3-138F-91F2-E7AF4D5FC6B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39530574"/>
      </p:ext>
    </p:extLst>
  </p:cSld>
  <p:clrMapOvr>
    <a:masterClrMapping/>
  </p:clrMapOvr>
  <mc:AlternateContent xmlns:mc="http://schemas.openxmlformats.org/markup-compatibility/2006" xmlns:p14="http://schemas.microsoft.com/office/powerpoint/2010/main">
    <mc:Choice Requires="p14">
      <p:transition spd="slow" p14:dur="2000" advTm="53248"/>
    </mc:Choice>
    <mc:Fallback xmlns="">
      <p:transition spd="slow" advTm="53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a:extLst>
              <a:ext uri="{C183D7F6-B498-43B3-948B-1728B52AA6E4}">
                <adec:decorative xmlns:adec="http://schemas.microsoft.com/office/drawing/2017/decorative" val="1"/>
              </a:ext>
            </a:extLst>
          </p:cNvPr>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 sz="4400" dirty="0">
                <a:latin typeface="Arial" panose="020B0604020202020204" pitchFamily="34" charset="0"/>
                <a:cs typeface="Arial" panose="020B0604020202020204" pitchFamily="34" charset="0"/>
              </a:rPr>
              <a:t>Important Reminders</a:t>
            </a:r>
            <a:endParaRPr sz="440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40E1C41F-402B-4B77-BACD-2C24038D55F5}"/>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23</a:t>
            </a:fld>
            <a:endParaRPr lang="en-US"/>
          </a:p>
        </p:txBody>
      </p:sp>
      <p:pic>
        <p:nvPicPr>
          <p:cNvPr id="65" name="Audio 64">
            <a:hlinkClick r:id="" action="ppaction://media"/>
            <a:extLst>
              <a:ext uri="{FF2B5EF4-FFF2-40B4-BE49-F238E27FC236}">
                <a16:creationId xmlns:a16="http://schemas.microsoft.com/office/drawing/2014/main" id="{5415D5AA-FDAA-1C67-BA2F-3E9B5DD59D6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13825735"/>
      </p:ext>
    </p:extLst>
  </p:cSld>
  <p:clrMapOvr>
    <a:masterClrMapping/>
  </p:clrMapOvr>
  <mc:AlternateContent xmlns:mc="http://schemas.openxmlformats.org/markup-compatibility/2006" xmlns:p14="http://schemas.microsoft.com/office/powerpoint/2010/main">
    <mc:Choice Requires="p14">
      <p:transition spd="slow" p14:dur="2000" advTm="2113"/>
    </mc:Choice>
    <mc:Fallback xmlns="">
      <p:transition spd="slow" advTm="2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C183D7F6-B498-43B3-948B-1728B52AA6E4}">
                <adec:decorative xmlns:adec="http://schemas.microsoft.com/office/drawing/2017/decorative" val="1"/>
              </a:ext>
            </a:extLst>
          </p:cNvPr>
          <p:cNvSpPr>
            <a:spLocks noGrp="1"/>
          </p:cNvSpPr>
          <p:nvPr>
            <p:ph type="title"/>
          </p:nvPr>
        </p:nvSpPr>
        <p:spPr/>
        <p:txBody>
          <a:bodyPr>
            <a:normAutofit/>
          </a:bodyPr>
          <a:lstStyle/>
          <a:p>
            <a:pPr>
              <a:defRPr/>
            </a:pPr>
            <a:r>
              <a:rPr lang="en-US" dirty="0">
                <a:latin typeface="Arial" panose="020B0604020202020204" pitchFamily="34" charset="0"/>
                <a:cs typeface="Arial" panose="020B0604020202020204" pitchFamily="34" charset="0"/>
              </a:rPr>
              <a:t>SASIDs and October Count</a:t>
            </a:r>
            <a:endParaRPr lang="en-US"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C468E32-7302-4429-8D25-05037C961525}"/>
              </a:ext>
              <a:ext uri="{C183D7F6-B498-43B3-948B-1728B52AA6E4}">
                <adec:decorative xmlns:adec="http://schemas.microsoft.com/office/drawing/2017/decorative" val="1"/>
              </a:ext>
            </a:extLst>
          </p:cNvPr>
          <p:cNvSpPr>
            <a:spLocks noGrp="1"/>
          </p:cNvSpPr>
          <p:nvPr>
            <p:ph idx="1"/>
          </p:nvPr>
        </p:nvSpPr>
        <p:spPr/>
        <p:txBody>
          <a:bodyPr/>
          <a:lstStyle/>
          <a:p>
            <a:r>
              <a:rPr lang="en-US" dirty="0"/>
              <a:t>Every student needs a SASID.</a:t>
            </a:r>
          </a:p>
          <a:p>
            <a:r>
              <a:rPr lang="en-US" dirty="0"/>
              <a:t>Follow CSI’s SASID training for information on requesting and updating SASIDs.</a:t>
            </a:r>
          </a:p>
          <a:p>
            <a:r>
              <a:rPr lang="en-US" dirty="0"/>
              <a:t>Request SASIDs and SASID updates as needed and as soon as possible.</a:t>
            </a:r>
          </a:p>
        </p:txBody>
      </p:sp>
      <p:sp>
        <p:nvSpPr>
          <p:cNvPr id="11" name="TextBox 10">
            <a:extLst>
              <a:ext uri="{FF2B5EF4-FFF2-40B4-BE49-F238E27FC236}">
                <a16:creationId xmlns:a16="http://schemas.microsoft.com/office/drawing/2014/main" id="{B7DEB8DD-27D2-4DDA-9223-E9DE5C78777D}"/>
              </a:ext>
              <a:ext uri="{C183D7F6-B498-43B3-948B-1728B52AA6E4}">
                <adec:decorative xmlns:adec="http://schemas.microsoft.com/office/drawing/2017/decorative" val="1"/>
              </a:ext>
            </a:extLst>
          </p:cNvPr>
          <p:cNvSpPr txBox="1"/>
          <p:nvPr/>
        </p:nvSpPr>
        <p:spPr>
          <a:xfrm>
            <a:off x="1183341" y="6280806"/>
            <a:ext cx="7121804" cy="369332"/>
          </a:xfrm>
          <a:prstGeom prst="rect">
            <a:avLst/>
          </a:prstGeom>
          <a:noFill/>
        </p:spPr>
        <p:txBody>
          <a:bodyPr wrap="square">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https://resources.csi.state.co.us/data-submissions/SASIDs/</a:t>
            </a:r>
            <a:endParaRPr lang="en-US"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24</a:t>
            </a:fld>
            <a:endParaRPr lang="en-US"/>
          </a:p>
        </p:txBody>
      </p:sp>
      <p:pic>
        <p:nvPicPr>
          <p:cNvPr id="19" name="Audio 18">
            <a:hlinkClick r:id="" action="ppaction://media"/>
            <a:extLst>
              <a:ext uri="{FF2B5EF4-FFF2-40B4-BE49-F238E27FC236}">
                <a16:creationId xmlns:a16="http://schemas.microsoft.com/office/drawing/2014/main" id="{D2E5BAFE-659E-5C84-8E62-7FCC932CD33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19644684"/>
      </p:ext>
    </p:extLst>
  </p:cSld>
  <p:clrMapOvr>
    <a:masterClrMapping/>
  </p:clrMapOvr>
  <mc:AlternateContent xmlns:mc="http://schemas.openxmlformats.org/markup-compatibility/2006" xmlns:p14="http://schemas.microsoft.com/office/powerpoint/2010/main">
    <mc:Choice Requires="p14">
      <p:transition spd="slow" p14:dur="2000" advTm="34590"/>
    </mc:Choice>
    <mc:Fallback xmlns="">
      <p:transition spd="slow" advTm="34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C183D7F6-B498-43B3-948B-1728B52AA6E4}">
                <adec:decorative xmlns:adec="http://schemas.microsoft.com/office/drawing/2017/decorative" val="1"/>
              </a:ext>
            </a:extLst>
          </p:cNvPr>
          <p:cNvSpPr>
            <a:spLocks noGrp="1"/>
          </p:cNvSpPr>
          <p:nvPr>
            <p:ph type="title"/>
          </p:nvPr>
        </p:nvSpPr>
        <p:spPr/>
        <p:txBody>
          <a:bodyPr>
            <a:normAutofit/>
          </a:bodyPr>
          <a:lstStyle/>
          <a:p>
            <a:pPr>
              <a:defRPr/>
            </a:pPr>
            <a:r>
              <a:rPr lang="en-US" dirty="0">
                <a:latin typeface="Arial" panose="020B0604020202020204" pitchFamily="34" charset="0"/>
                <a:cs typeface="Arial" panose="020B0604020202020204" pitchFamily="34" charset="0"/>
              </a:rPr>
              <a:t>Free/Reduces Lunch (FRL)</a:t>
            </a:r>
            <a:endParaRPr lang="en-US"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C468E32-7302-4429-8D25-05037C961525}"/>
              </a:ext>
              <a:ext uri="{C183D7F6-B498-43B3-948B-1728B52AA6E4}">
                <adec:decorative xmlns:adec="http://schemas.microsoft.com/office/drawing/2017/decorative" val="1"/>
              </a:ext>
            </a:extLst>
          </p:cNvPr>
          <p:cNvSpPr>
            <a:spLocks noGrp="1"/>
          </p:cNvSpPr>
          <p:nvPr>
            <p:ph idx="1"/>
          </p:nvPr>
        </p:nvSpPr>
        <p:spPr/>
        <p:txBody>
          <a:bodyPr/>
          <a:lstStyle/>
          <a:p>
            <a:r>
              <a:rPr lang="en-US" dirty="0"/>
              <a:t>FRL updates are required throughout the year and for October Count (OC) collection, may impact funding.</a:t>
            </a:r>
          </a:p>
          <a:p>
            <a:r>
              <a:rPr lang="en-US" dirty="0"/>
              <a:t>Expect monthly FRL reports from CSI</a:t>
            </a:r>
          </a:p>
          <a:p>
            <a:r>
              <a:rPr lang="en-US" dirty="0"/>
              <a:t>Make updates each month in your school’s SIS</a:t>
            </a:r>
          </a:p>
          <a:p>
            <a:r>
              <a:rPr lang="en-US" dirty="0"/>
              <a:t>If FRL updates are made, new OC files will need to be submitted to CSI.</a:t>
            </a:r>
          </a:p>
        </p:txBody>
      </p:sp>
      <p:sp>
        <p:nvSpPr>
          <p:cNvPr id="11" name="TextBox 10">
            <a:extLst>
              <a:ext uri="{FF2B5EF4-FFF2-40B4-BE49-F238E27FC236}">
                <a16:creationId xmlns:a16="http://schemas.microsoft.com/office/drawing/2014/main" id="{B7DEB8DD-27D2-4DDA-9223-E9DE5C78777D}"/>
              </a:ext>
              <a:ext uri="{C183D7F6-B498-43B3-948B-1728B52AA6E4}">
                <adec:decorative xmlns:adec="http://schemas.microsoft.com/office/drawing/2017/decorative" val="1"/>
              </a:ext>
            </a:extLst>
          </p:cNvPr>
          <p:cNvSpPr txBox="1"/>
          <p:nvPr/>
        </p:nvSpPr>
        <p:spPr>
          <a:xfrm>
            <a:off x="1183341" y="6280806"/>
            <a:ext cx="7121804" cy="369332"/>
          </a:xfrm>
          <a:prstGeom prst="rect">
            <a:avLst/>
          </a:prstGeom>
          <a:noFill/>
        </p:spPr>
        <p:txBody>
          <a:bodyPr wrap="square">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https://resources.csi.state.co.us/data-submissions/frl/</a:t>
            </a:r>
            <a:endParaRPr lang="en-US"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25</a:t>
            </a:fld>
            <a:endParaRPr lang="en-US"/>
          </a:p>
        </p:txBody>
      </p:sp>
      <p:pic>
        <p:nvPicPr>
          <p:cNvPr id="6" name="Audio 5">
            <a:hlinkClick r:id="" action="ppaction://media"/>
            <a:extLst>
              <a:ext uri="{FF2B5EF4-FFF2-40B4-BE49-F238E27FC236}">
                <a16:creationId xmlns:a16="http://schemas.microsoft.com/office/drawing/2014/main" id="{2C7D1D05-1020-A108-D134-254E80FE76E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28316444"/>
      </p:ext>
    </p:extLst>
  </p:cSld>
  <p:clrMapOvr>
    <a:masterClrMapping/>
  </p:clrMapOvr>
  <mc:AlternateContent xmlns:mc="http://schemas.openxmlformats.org/markup-compatibility/2006" xmlns:p14="http://schemas.microsoft.com/office/powerpoint/2010/main">
    <mc:Choice Requires="p14">
      <p:transition spd="slow" p14:dur="2000" advTm="36260"/>
    </mc:Choice>
    <mc:Fallback xmlns="">
      <p:transition spd="slow" advTm="36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BA83-6AA8-3BAF-91D3-E870DDDD9D49}"/>
              </a:ext>
            </a:extLst>
          </p:cNvPr>
          <p:cNvSpPr>
            <a:spLocks noGrp="1"/>
          </p:cNvSpPr>
          <p:nvPr>
            <p:ph type="title"/>
          </p:nvPr>
        </p:nvSpPr>
        <p:spPr/>
        <p:txBody>
          <a:bodyPr/>
          <a:lstStyle/>
          <a:p>
            <a:r>
              <a:rPr lang="en-US" sz="4400" dirty="0">
                <a:solidFill>
                  <a:schemeClr val="tx1"/>
                </a:solidFill>
              </a:rPr>
              <a:t>At-Risk Measure File</a:t>
            </a:r>
            <a:br>
              <a:rPr lang="en-US" sz="4400" i="1" dirty="0">
                <a:solidFill>
                  <a:schemeClr val="tx1"/>
                </a:solidFill>
              </a:rPr>
            </a:br>
            <a:endParaRPr lang="en-US" dirty="0"/>
          </a:p>
        </p:txBody>
      </p:sp>
      <p:sp>
        <p:nvSpPr>
          <p:cNvPr id="3" name="Content Placeholder 2">
            <a:extLst>
              <a:ext uri="{FF2B5EF4-FFF2-40B4-BE49-F238E27FC236}">
                <a16:creationId xmlns:a16="http://schemas.microsoft.com/office/drawing/2014/main" id="{EE816CFE-EA4B-EE42-8F79-D234C85CF811}"/>
              </a:ext>
            </a:extLst>
          </p:cNvPr>
          <p:cNvSpPr>
            <a:spLocks noGrp="1"/>
          </p:cNvSpPr>
          <p:nvPr>
            <p:ph sz="half" idx="1"/>
          </p:nvPr>
        </p:nvSpPr>
        <p:spPr>
          <a:xfrm>
            <a:off x="628650" y="1200467"/>
            <a:ext cx="7886700" cy="5192394"/>
          </a:xfrm>
        </p:spPr>
        <p:txBody>
          <a:bodyPr>
            <a:normAutofit/>
          </a:bodyPr>
          <a:lstStyle/>
          <a:p>
            <a:pPr marL="0" indent="0">
              <a:buNone/>
            </a:pPr>
            <a:r>
              <a:rPr lang="en-US" sz="3200" dirty="0">
                <a:solidFill>
                  <a:schemeClr val="tx1"/>
                </a:solidFill>
              </a:rPr>
              <a:t>Required for the At-Risk Measure File </a:t>
            </a:r>
          </a:p>
          <a:p>
            <a:pPr marL="0" indent="0">
              <a:buNone/>
            </a:pPr>
            <a:endParaRPr lang="en-US" sz="2400" dirty="0">
              <a:solidFill>
                <a:schemeClr val="tx1"/>
              </a:solidFill>
            </a:endParaRPr>
          </a:p>
          <a:p>
            <a:pPr marL="800100" lvl="1" indent="-342900">
              <a:spcBef>
                <a:spcPts val="0"/>
              </a:spcBef>
              <a:buFont typeface="Symbol" panose="05050102010706020507" pitchFamily="18" charset="2"/>
              <a:buChar char=""/>
            </a:pPr>
            <a:r>
              <a:rPr lang="en-US" dirty="0">
                <a:solidFill>
                  <a:schemeClr val="tx1"/>
                </a:solidFill>
                <a:effectLst/>
                <a:ea typeface="Times New Roman" panose="02020603050405020304" pitchFamily="18" charset="0"/>
              </a:rPr>
              <a:t>All students must be assigned a SASID in the SIS</a:t>
            </a:r>
          </a:p>
          <a:p>
            <a:pPr marL="457200" lvl="1" indent="0">
              <a:spcBef>
                <a:spcPts val="0"/>
              </a:spcBef>
              <a:buNone/>
            </a:pPr>
            <a:endParaRPr lang="en-US" dirty="0">
              <a:solidFill>
                <a:schemeClr val="tx1"/>
              </a:solidFill>
              <a:effectLst/>
              <a:ea typeface="Aptos" panose="020B0004020202020204" pitchFamily="34" charset="0"/>
            </a:endParaRPr>
          </a:p>
          <a:p>
            <a:pPr marL="800100" lvl="1" indent="-342900">
              <a:spcBef>
                <a:spcPts val="0"/>
              </a:spcBef>
              <a:buFont typeface="Symbol" panose="05050102010706020507" pitchFamily="18" charset="2"/>
              <a:buChar char=""/>
            </a:pPr>
            <a:r>
              <a:rPr lang="en-US" dirty="0">
                <a:solidFill>
                  <a:schemeClr val="tx1"/>
                </a:solidFill>
                <a:effectLst/>
                <a:ea typeface="Times New Roman" panose="02020603050405020304" pitchFamily="18" charset="0"/>
              </a:rPr>
              <a:t>All students must have a </a:t>
            </a:r>
            <a:r>
              <a:rPr lang="en-US" b="1" dirty="0">
                <a:solidFill>
                  <a:schemeClr val="tx1"/>
                </a:solidFill>
                <a:effectLst/>
                <a:ea typeface="Times New Roman" panose="02020603050405020304" pitchFamily="18" charset="0"/>
              </a:rPr>
              <a:t>current physical address listed in the SIS </a:t>
            </a:r>
            <a:r>
              <a:rPr lang="en-US" dirty="0">
                <a:solidFill>
                  <a:schemeClr val="tx1"/>
                </a:solidFill>
                <a:effectLst/>
                <a:ea typeface="Times New Roman" panose="02020603050405020304" pitchFamily="18" charset="0"/>
              </a:rPr>
              <a:t>unless the following apply.</a:t>
            </a:r>
          </a:p>
          <a:p>
            <a:pPr marL="457200" lvl="1" indent="0">
              <a:spcBef>
                <a:spcPts val="0"/>
              </a:spcBef>
              <a:buNone/>
            </a:pPr>
            <a:endParaRPr lang="en-US" dirty="0">
              <a:solidFill>
                <a:schemeClr val="tx1"/>
              </a:solidFill>
              <a:effectLst/>
              <a:ea typeface="Aptos" panose="020B0004020202020204" pitchFamily="34" charset="0"/>
            </a:endParaRPr>
          </a:p>
          <a:p>
            <a:pPr marL="1257300" lvl="2" indent="-342900">
              <a:spcBef>
                <a:spcPts val="0"/>
              </a:spcBef>
              <a:buFont typeface="Symbol" panose="05050102010706020507" pitchFamily="18" charset="2"/>
              <a:buChar char=""/>
            </a:pPr>
            <a:r>
              <a:rPr lang="en-US" sz="2400" dirty="0">
                <a:solidFill>
                  <a:schemeClr val="tx1"/>
                </a:solidFill>
                <a:effectLst/>
                <a:ea typeface="Times New Roman" panose="02020603050405020304" pitchFamily="18" charset="0"/>
              </a:rPr>
              <a:t>McKinney Vento students identified in the SIS</a:t>
            </a:r>
          </a:p>
          <a:p>
            <a:pPr marL="457200" lvl="1" indent="0">
              <a:spcBef>
                <a:spcPts val="0"/>
              </a:spcBef>
              <a:buNone/>
            </a:pPr>
            <a:endParaRPr lang="en-US" dirty="0">
              <a:solidFill>
                <a:schemeClr val="tx1"/>
              </a:solidFill>
              <a:effectLst/>
              <a:ea typeface="Aptos" panose="020B0004020202020204" pitchFamily="34" charset="0"/>
            </a:endParaRPr>
          </a:p>
          <a:p>
            <a:pPr marL="1257300" lvl="2" indent="-342900">
              <a:spcBef>
                <a:spcPts val="0"/>
              </a:spcBef>
              <a:buFont typeface="Symbol" panose="05050102010706020507" pitchFamily="18" charset="2"/>
              <a:buChar char=""/>
            </a:pPr>
            <a:r>
              <a:rPr lang="en-US" sz="2400" dirty="0">
                <a:solidFill>
                  <a:schemeClr val="tx1"/>
                </a:solidFill>
                <a:effectLst/>
                <a:ea typeface="Times New Roman" panose="02020603050405020304" pitchFamily="18" charset="0"/>
              </a:rPr>
              <a:t>Identify students participating in the Address Confidentiality Program, migrant status, or attending a detention center in the SIS</a:t>
            </a:r>
            <a:endParaRPr lang="en-US" sz="2400" dirty="0">
              <a:solidFill>
                <a:schemeClr val="tx1"/>
              </a:solidFill>
              <a:effectLst/>
              <a:ea typeface="Aptos" panose="020B0004020202020204" pitchFamily="34" charset="0"/>
            </a:endParaRPr>
          </a:p>
        </p:txBody>
      </p:sp>
      <p:pic>
        <p:nvPicPr>
          <p:cNvPr id="42" name="Audio 41">
            <a:hlinkClick r:id="" action="ppaction://media"/>
            <a:extLst>
              <a:ext uri="{FF2B5EF4-FFF2-40B4-BE49-F238E27FC236}">
                <a16:creationId xmlns:a16="http://schemas.microsoft.com/office/drawing/2014/main" id="{6D0D70B0-38CC-C4AA-A79F-F706F8D18DC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
        <p:nvSpPr>
          <p:cNvPr id="45" name="TextBox 44">
            <a:extLst>
              <a:ext uri="{FF2B5EF4-FFF2-40B4-BE49-F238E27FC236}">
                <a16:creationId xmlns:a16="http://schemas.microsoft.com/office/drawing/2014/main" id="{9A368597-7E7A-0724-012A-2CCF86688B4E}"/>
              </a:ext>
              <a:ext uri="{C183D7F6-B498-43B3-948B-1728B52AA6E4}">
                <adec:decorative xmlns:adec="http://schemas.microsoft.com/office/drawing/2017/decorative" val="1"/>
              </a:ext>
            </a:extLst>
          </p:cNvPr>
          <p:cNvSpPr txBox="1"/>
          <p:nvPr/>
        </p:nvSpPr>
        <p:spPr>
          <a:xfrm>
            <a:off x="1117831" y="6214950"/>
            <a:ext cx="7229498"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https://resources.csi.state.co.us/data-submissions/october-count/</a:t>
            </a:r>
            <a:endParaRPr lang="en-US"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67458"/>
      </p:ext>
    </p:extLst>
  </p:cSld>
  <p:clrMapOvr>
    <a:masterClrMapping/>
  </p:clrMapOvr>
  <mc:AlternateContent xmlns:mc="http://schemas.openxmlformats.org/markup-compatibility/2006" xmlns:p14="http://schemas.microsoft.com/office/powerpoint/2010/main">
    <mc:Choice Requires="p14">
      <p:transition spd="slow" p14:dur="2000" advTm="57367"/>
    </mc:Choice>
    <mc:Fallback xmlns="">
      <p:transition spd="slow" advTm="57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8544-8F13-4ED2-9F06-0E572087C47B}"/>
              </a:ext>
              <a:ext uri="{C183D7F6-B498-43B3-948B-1728B52AA6E4}">
                <adec:decorative xmlns:adec="http://schemas.microsoft.com/office/drawing/2017/decorative" val="1"/>
              </a:ext>
            </a:extLst>
          </p:cNvPr>
          <p:cNvSpPr>
            <a:spLocks noGrp="1"/>
          </p:cNvSpPr>
          <p:nvPr>
            <p:ph type="title"/>
          </p:nvPr>
        </p:nvSpPr>
        <p:spPr>
          <a:xfrm>
            <a:off x="552450" y="127001"/>
            <a:ext cx="7886700" cy="1325563"/>
          </a:xfrm>
        </p:spPr>
        <p:txBody>
          <a:bodyPr/>
          <a:lstStyle/>
          <a:p>
            <a:pPr algn="ctr"/>
            <a:r>
              <a:rPr lang="en-US" dirty="0"/>
              <a:t>Universal Preschool (UPK)</a:t>
            </a:r>
          </a:p>
        </p:txBody>
      </p:sp>
      <p:sp>
        <p:nvSpPr>
          <p:cNvPr id="3" name="Content Placeholder 4">
            <a:extLst>
              <a:ext uri="{FF2B5EF4-FFF2-40B4-BE49-F238E27FC236}">
                <a16:creationId xmlns:a16="http://schemas.microsoft.com/office/drawing/2014/main" id="{24E49BAE-7170-9946-1F08-B4687A663FBA}"/>
              </a:ext>
              <a:ext uri="{C183D7F6-B498-43B3-948B-1728B52AA6E4}">
                <adec:decorative xmlns:adec="http://schemas.microsoft.com/office/drawing/2017/decorative" val="1"/>
              </a:ext>
            </a:extLst>
          </p:cNvPr>
          <p:cNvSpPr txBox="1">
            <a:spLocks/>
          </p:cNvSpPr>
          <p:nvPr/>
        </p:nvSpPr>
        <p:spPr>
          <a:xfrm>
            <a:off x="1469353" y="1452564"/>
            <a:ext cx="6556046" cy="46672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effectLst/>
                <a:ea typeface="Calibri" panose="020F0502020204030204" pitchFamily="34" charset="0"/>
              </a:rPr>
              <a:t>Student October</a:t>
            </a:r>
            <a:endParaRPr lang="en-US" sz="28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ea typeface="Times New Roman" panose="02020603050405020304" pitchFamily="18" charset="0"/>
              </a:rPr>
              <a:t>Regardless of UPK funding status, required to include all PK students receiving educational services by the reporting entity</a:t>
            </a:r>
          </a:p>
          <a:p>
            <a:pPr marL="342900" marR="0" lvl="0" indent="-342900">
              <a:spcBef>
                <a:spcPts val="0"/>
              </a:spcBef>
              <a:spcAft>
                <a:spcPts val="0"/>
              </a:spcAft>
              <a:buSzPts val="1000"/>
              <a:buFont typeface="Symbol" panose="05050102010706020507" pitchFamily="18" charset="2"/>
              <a:buChar char=""/>
              <a:tabLst>
                <a:tab pos="457200" algn="l"/>
              </a:tabLst>
            </a:pPr>
            <a:endParaRPr lang="en-US" sz="2400" dirty="0">
              <a:effectLst/>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ea typeface="Calibri" panose="020F0502020204030204" pitchFamily="34" charset="0"/>
              </a:rPr>
              <a:t>All PK students will be indicated with a Public-School Finance Funding Status of ‘86’, ’87’, or ‘96’ (not eligible) due to enrollment purposes. </a:t>
            </a:r>
          </a:p>
          <a:p>
            <a:pPr marL="0" marR="0" lvl="0" indent="0">
              <a:spcBef>
                <a:spcPts val="0"/>
              </a:spcBef>
              <a:spcAft>
                <a:spcPts val="0"/>
              </a:spcAft>
              <a:buSzPts val="1000"/>
              <a:buNone/>
              <a:tabLst>
                <a:tab pos="457200" algn="l"/>
              </a:tabLst>
            </a:pPr>
            <a:endParaRPr lang="en-US" sz="2400" dirty="0">
              <a:latin typeface="Calibri" panose="020F0502020204030204" pitchFamily="34" charset="0"/>
              <a:ea typeface="Calibri" panose="020F0502020204030204" pitchFamily="34" charset="0"/>
            </a:endParaRPr>
          </a:p>
        </p:txBody>
      </p:sp>
      <p:sp>
        <p:nvSpPr>
          <p:cNvPr id="4" name="Slide Number Placeholder 1">
            <a:extLst>
              <a:ext uri="{FF2B5EF4-FFF2-40B4-BE49-F238E27FC236}">
                <a16:creationId xmlns:a16="http://schemas.microsoft.com/office/drawing/2014/main" id="{F8A00B87-3191-BB0A-82AA-92FF097D0ADD}"/>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27</a:t>
            </a:fld>
            <a:endParaRPr lang="en-US"/>
          </a:p>
        </p:txBody>
      </p:sp>
      <p:pic>
        <p:nvPicPr>
          <p:cNvPr id="20" name="Audio 19">
            <a:hlinkClick r:id="" action="ppaction://media"/>
            <a:extLst>
              <a:ext uri="{FF2B5EF4-FFF2-40B4-BE49-F238E27FC236}">
                <a16:creationId xmlns:a16="http://schemas.microsoft.com/office/drawing/2014/main" id="{D73C36C8-73AD-EFB2-9AC5-64CBAEB3342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39344158"/>
      </p:ext>
    </p:extLst>
  </p:cSld>
  <p:clrMapOvr>
    <a:masterClrMapping/>
  </p:clrMapOvr>
  <mc:AlternateContent xmlns:mc="http://schemas.openxmlformats.org/markup-compatibility/2006" xmlns:p14="http://schemas.microsoft.com/office/powerpoint/2010/main">
    <mc:Choice Requires="p14">
      <p:transition spd="slow" p14:dur="2000" advTm="37557"/>
    </mc:Choice>
    <mc:Fallback xmlns="">
      <p:transition spd="slow" advTm="37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395046" y="2440592"/>
            <a:ext cx="6091604" cy="1159875"/>
          </a:xfrm>
          <a:prstGeom prst="rect">
            <a:avLst/>
          </a:prstGeom>
        </p:spPr>
        <p:txBody>
          <a:bodyPr spcFirstLastPara="1" vert="horz" wrap="square" lIns="68569" tIns="68569" rIns="68569" bIns="68569" rtlCol="0" anchor="b" anchorCtr="0">
            <a:noAutofit/>
          </a:bodyPr>
          <a:lstStyle/>
          <a:p>
            <a:r>
              <a:rPr lang="en" sz="4400" dirty="0">
                <a:latin typeface="Arial" panose="020B0604020202020204" pitchFamily="34" charset="0"/>
                <a:cs typeface="Arial" panose="020B0604020202020204" pitchFamily="34" charset="0"/>
              </a:rPr>
              <a:t>Validaionts &amp; Additional Reminders</a:t>
            </a:r>
            <a:endParaRPr sz="440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40E1C41F-402B-4B77-BACD-2C24038D55F5}"/>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28</a:t>
            </a:fld>
            <a:endParaRPr lang="en-US"/>
          </a:p>
        </p:txBody>
      </p:sp>
      <p:pic>
        <p:nvPicPr>
          <p:cNvPr id="8" name="Audio 7">
            <a:hlinkClick r:id="" action="ppaction://media"/>
            <a:extLst>
              <a:ext uri="{FF2B5EF4-FFF2-40B4-BE49-F238E27FC236}">
                <a16:creationId xmlns:a16="http://schemas.microsoft.com/office/drawing/2014/main" id="{CA73AE82-9EAD-ED69-40B4-2B41419F14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57934985"/>
      </p:ext>
    </p:extLst>
  </p:cSld>
  <p:clrMapOvr>
    <a:masterClrMapping/>
  </p:clrMapOvr>
  <mc:AlternateContent xmlns:mc="http://schemas.openxmlformats.org/markup-compatibility/2006" xmlns:p14="http://schemas.microsoft.com/office/powerpoint/2010/main">
    <mc:Choice Requires="p14">
      <p:transition spd="slow" p14:dur="2000" advTm="2298"/>
    </mc:Choice>
    <mc:Fallback xmlns="">
      <p:transition spd="slow" advTm="2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628650" y="365126"/>
            <a:ext cx="8433054" cy="1325563"/>
          </a:xfrm>
        </p:spPr>
        <p:txBody>
          <a:bodyPr>
            <a:noAutofit/>
          </a:bodyPr>
          <a:lstStyle/>
          <a:p>
            <a:r>
              <a:rPr lang="en-US" sz="4800" dirty="0">
                <a:latin typeface="Arial" panose="020B0604020202020204" pitchFamily="34" charset="0"/>
                <a:cs typeface="Arial" panose="020B0604020202020204" pitchFamily="34" charset="0"/>
              </a:rPr>
              <a:t>Data Validation Resource</a:t>
            </a:r>
          </a:p>
        </p:txBody>
      </p:sp>
      <p:sp>
        <p:nvSpPr>
          <p:cNvPr id="13" name="TextBox 12">
            <a:extLst>
              <a:ext uri="{FF2B5EF4-FFF2-40B4-BE49-F238E27FC236}">
                <a16:creationId xmlns:a16="http://schemas.microsoft.com/office/drawing/2014/main" id="{BCDEB393-4542-4B2C-8845-4D7510F49530}"/>
              </a:ext>
              <a:ext uri="{C183D7F6-B498-43B3-948B-1728B52AA6E4}">
                <adec:decorative xmlns:adec="http://schemas.microsoft.com/office/drawing/2017/decorative" val="1"/>
              </a:ext>
            </a:extLst>
          </p:cNvPr>
          <p:cNvSpPr txBox="1"/>
          <p:nvPr/>
        </p:nvSpPr>
        <p:spPr>
          <a:xfrm>
            <a:off x="1232130" y="6237454"/>
            <a:ext cx="6954607"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https://resources.csi.state.co.us/data-submissions/october-count/</a:t>
            </a:r>
            <a:endParaRPr lang="en-US" dirty="0">
              <a:solidFill>
                <a:schemeClr val="accent1"/>
              </a:solidFill>
              <a:latin typeface="Arial" panose="020B0604020202020204" pitchFamily="34" charset="0"/>
              <a:cs typeface="Arial" panose="020B0604020202020204" pitchFamily="34" charset="0"/>
            </a:endParaRPr>
          </a:p>
        </p:txBody>
      </p:sp>
      <p:sp>
        <p:nvSpPr>
          <p:cNvPr id="3" name="Slide Number Placeholder 2">
            <a:extLst>
              <a:ext uri="{C183D7F6-B498-43B3-948B-1728B52AA6E4}">
                <adec:decorative xmlns:adec="http://schemas.microsoft.com/office/drawing/2017/decorative" val="1"/>
              </a:ext>
            </a:extLst>
          </p:cNvPr>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29</a:t>
            </a:fld>
            <a:endParaRPr lang="en-US"/>
          </a:p>
        </p:txBody>
      </p:sp>
      <p:pic>
        <p:nvPicPr>
          <p:cNvPr id="27" name="Audio 26">
            <a:hlinkClick r:id="" action="ppaction://media"/>
            <a:extLst>
              <a:ext uri="{FF2B5EF4-FFF2-40B4-BE49-F238E27FC236}">
                <a16:creationId xmlns:a16="http://schemas.microsoft.com/office/drawing/2014/main" id="{EDA75D67-A12D-B5AA-E3D6-71EF4FA26E5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pic>
        <p:nvPicPr>
          <p:cNvPr id="16" name="Picture 15">
            <a:extLst>
              <a:ext uri="{FF2B5EF4-FFF2-40B4-BE49-F238E27FC236}">
                <a16:creationId xmlns:a16="http://schemas.microsoft.com/office/drawing/2014/main" id="{8CCC850D-34B6-76BF-7EEB-60F03222C6D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l="248" r="7799"/>
          <a:stretch>
            <a:fillRect/>
          </a:stretch>
        </p:blipFill>
        <p:spPr>
          <a:xfrm>
            <a:off x="761745" y="1503463"/>
            <a:ext cx="7671309" cy="4079674"/>
          </a:xfrm>
          <a:prstGeom prst="rect">
            <a:avLst/>
          </a:prstGeom>
          <a:ln w="3175">
            <a:solidFill>
              <a:schemeClr val="tx1"/>
            </a:solidFill>
          </a:ln>
        </p:spPr>
      </p:pic>
    </p:spTree>
    <p:extLst>
      <p:ext uri="{BB962C8B-B14F-4D97-AF65-F5344CB8AC3E}">
        <p14:creationId xmlns:p14="http://schemas.microsoft.com/office/powerpoint/2010/main" val="3611831257"/>
      </p:ext>
    </p:extLst>
  </p:cSld>
  <p:clrMapOvr>
    <a:masterClrMapping/>
  </p:clrMapOvr>
  <mc:AlternateContent xmlns:mc="http://schemas.openxmlformats.org/markup-compatibility/2006" xmlns:p14="http://schemas.microsoft.com/office/powerpoint/2010/main">
    <mc:Choice Requires="p14">
      <p:transition spd="slow" p14:dur="2000" advTm="37553"/>
    </mc:Choice>
    <mc:Fallback xmlns="">
      <p:transition spd="slow" advTm="37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CDEFC-D0EB-48D3-8D81-9D7C1543A5C0}"/>
              </a:ext>
              <a:ext uri="{C183D7F6-B498-43B3-948B-1728B52AA6E4}">
                <adec:decorative xmlns:adec="http://schemas.microsoft.com/office/drawing/2017/decorative" val="1"/>
              </a:ext>
            </a:extLst>
          </p:cNvPr>
          <p:cNvSpPr>
            <a:spLocks noGrp="1"/>
          </p:cNvSpPr>
          <p:nvPr>
            <p:ph type="title"/>
          </p:nvPr>
        </p:nvSpPr>
        <p:spPr/>
        <p:txBody>
          <a:bodyPr/>
          <a:lstStyle/>
          <a:p>
            <a:r>
              <a:rPr lang="en-US" dirty="0"/>
              <a:t>Funding Requirements:</a:t>
            </a:r>
          </a:p>
        </p:txBody>
      </p:sp>
      <p:sp>
        <p:nvSpPr>
          <p:cNvPr id="12" name="TextBox 11">
            <a:extLst>
              <a:ext uri="{FF2B5EF4-FFF2-40B4-BE49-F238E27FC236}">
                <a16:creationId xmlns:a16="http://schemas.microsoft.com/office/drawing/2014/main" id="{6B07CA08-8333-D567-872C-6A13F0A0115C}"/>
              </a:ext>
              <a:ext uri="{C183D7F6-B498-43B3-948B-1728B52AA6E4}">
                <adec:decorative xmlns:adec="http://schemas.microsoft.com/office/drawing/2017/decorative" val="1"/>
              </a:ext>
            </a:extLst>
          </p:cNvPr>
          <p:cNvSpPr txBox="1"/>
          <p:nvPr/>
        </p:nvSpPr>
        <p:spPr>
          <a:xfrm>
            <a:off x="944089" y="1545404"/>
            <a:ext cx="7321137" cy="1477328"/>
          </a:xfrm>
          <a:prstGeom prst="rect">
            <a:avLst/>
          </a:prstGeom>
          <a:noFill/>
        </p:spPr>
        <p:txBody>
          <a:bodyPr wrap="square">
            <a:spAutoFit/>
          </a:bodyPr>
          <a:lstStyle/>
          <a:p>
            <a:pPr marL="114300" indent="0">
              <a:buNone/>
            </a:pPr>
            <a:r>
              <a:rPr lang="en-US" sz="3600" dirty="0">
                <a:latin typeface="Arial" panose="020B0604020202020204" pitchFamily="34" charset="0"/>
                <a:cs typeface="Arial" panose="020B0604020202020204" pitchFamily="34" charset="0"/>
              </a:rPr>
              <a:t>Membership</a:t>
            </a:r>
          </a:p>
          <a:p>
            <a:pPr marL="114300" indent="0">
              <a:buNone/>
            </a:pPr>
            <a:r>
              <a:rPr lang="en-US" sz="1800" dirty="0">
                <a:latin typeface="Arial" panose="020B0604020202020204" pitchFamily="34" charset="0"/>
                <a:cs typeface="Arial" panose="020B0604020202020204" pitchFamily="34" charset="0"/>
              </a:rPr>
              <a:t>In order to be eligible for funding in the Student October count, students must meet the </a:t>
            </a:r>
            <a:r>
              <a:rPr lang="en-US" sz="1800" b="1" dirty="0">
                <a:latin typeface="Arial" panose="020B0604020202020204" pitchFamily="34" charset="0"/>
                <a:cs typeface="Arial" panose="020B0604020202020204" pitchFamily="34" charset="0"/>
              </a:rPr>
              <a:t>membership</a:t>
            </a: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enrollment</a:t>
            </a:r>
            <a:r>
              <a:rPr lang="en-US" sz="1800" dirty="0">
                <a:latin typeface="Arial" panose="020B0604020202020204" pitchFamily="34" charset="0"/>
                <a:cs typeface="Arial" panose="020B0604020202020204" pitchFamily="34" charset="0"/>
              </a:rPr>
              <a:t> and </a:t>
            </a:r>
            <a:r>
              <a:rPr lang="en-US" sz="1800" b="1" dirty="0">
                <a:latin typeface="Arial" panose="020B0604020202020204" pitchFamily="34" charset="0"/>
                <a:cs typeface="Arial" panose="020B0604020202020204" pitchFamily="34" charset="0"/>
              </a:rPr>
              <a:t>attendance)</a:t>
            </a:r>
            <a:r>
              <a:rPr lang="en-US" sz="1800" dirty="0">
                <a:latin typeface="Arial" panose="020B0604020202020204" pitchFamily="34" charset="0"/>
                <a:cs typeface="Arial" panose="020B0604020202020204" pitchFamily="34" charset="0"/>
              </a:rPr>
              <a:t> requirements. </a:t>
            </a:r>
          </a:p>
        </p:txBody>
      </p:sp>
      <p:sp>
        <p:nvSpPr>
          <p:cNvPr id="14" name="TextBox 13">
            <a:extLst>
              <a:ext uri="{FF2B5EF4-FFF2-40B4-BE49-F238E27FC236}">
                <a16:creationId xmlns:a16="http://schemas.microsoft.com/office/drawing/2014/main" id="{797E7869-50BD-F68D-F5CD-9B5E08EE68D9}"/>
              </a:ext>
              <a:ext uri="{C183D7F6-B498-43B3-948B-1728B52AA6E4}">
                <adec:decorative xmlns:adec="http://schemas.microsoft.com/office/drawing/2017/decorative" val="1"/>
              </a:ext>
            </a:extLst>
          </p:cNvPr>
          <p:cNvSpPr txBox="1"/>
          <p:nvPr/>
        </p:nvSpPr>
        <p:spPr>
          <a:xfrm>
            <a:off x="944089" y="3228524"/>
            <a:ext cx="7439890" cy="1477328"/>
          </a:xfrm>
          <a:prstGeom prst="rect">
            <a:avLst/>
          </a:prstGeom>
          <a:noFill/>
        </p:spPr>
        <p:txBody>
          <a:bodyPr wrap="square">
            <a:spAutoFit/>
          </a:bodyPr>
          <a:lstStyle/>
          <a:p>
            <a:pPr marL="114300" indent="0">
              <a:buNone/>
            </a:pPr>
            <a:r>
              <a:rPr lang="en-US" sz="3600" dirty="0">
                <a:latin typeface="Arial" panose="020B0604020202020204" pitchFamily="34" charset="0"/>
                <a:cs typeface="Arial" panose="020B0604020202020204" pitchFamily="34" charset="0"/>
              </a:rPr>
              <a:t>Schedule</a:t>
            </a:r>
          </a:p>
          <a:p>
            <a:pPr marL="114300" indent="0">
              <a:buNone/>
            </a:pPr>
            <a:r>
              <a:rPr lang="en-US" sz="1800" dirty="0">
                <a:latin typeface="Arial" panose="020B0604020202020204" pitchFamily="34" charset="0"/>
                <a:cs typeface="Arial" panose="020B0604020202020204" pitchFamily="34" charset="0"/>
              </a:rPr>
              <a:t>Once membership requirements are met, funding level is determined based on the </a:t>
            </a:r>
            <a:r>
              <a:rPr lang="en-US" sz="1800" b="1" dirty="0">
                <a:latin typeface="Arial" panose="020B0604020202020204" pitchFamily="34" charset="0"/>
                <a:cs typeface="Arial" panose="020B0604020202020204" pitchFamily="34" charset="0"/>
              </a:rPr>
              <a:t>student's scheduled instructional hours in the semester of the count date</a:t>
            </a:r>
            <a:r>
              <a:rPr lang="en-US" sz="1800" dirty="0">
                <a:latin typeface="Arial" panose="020B0604020202020204" pitchFamily="34" charset="0"/>
                <a:cs typeface="Arial" panose="020B0604020202020204" pitchFamily="34" charset="0"/>
              </a:rPr>
              <a:t>.</a:t>
            </a:r>
            <a:endParaRPr lang="en-US" sz="1800" dirty="0">
              <a:solidFill>
                <a:srgbClr val="FF0000"/>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F0159466-AFE6-16A3-A968-91973AF7204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35703" y="4911644"/>
            <a:ext cx="6523881" cy="1346996"/>
          </a:xfrm>
          <a:prstGeom prst="rect">
            <a:avLst/>
          </a:prstGeom>
        </p:spPr>
      </p:pic>
      <p:sp>
        <p:nvSpPr>
          <p:cNvPr id="7" name="Slide Number Placeholder 1">
            <a:extLst>
              <a:ext uri="{FF2B5EF4-FFF2-40B4-BE49-F238E27FC236}">
                <a16:creationId xmlns:a16="http://schemas.microsoft.com/office/drawing/2014/main" id="{A2BC0343-AFBB-4225-92C3-CF501EFC0A35}"/>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3</a:t>
            </a:fld>
            <a:endParaRPr lang="en-US"/>
          </a:p>
        </p:txBody>
      </p:sp>
      <p:pic>
        <p:nvPicPr>
          <p:cNvPr id="35" name="Audio 34">
            <a:hlinkClick r:id="" action="ppaction://media"/>
            <a:extLst>
              <a:ext uri="{FF2B5EF4-FFF2-40B4-BE49-F238E27FC236}">
                <a16:creationId xmlns:a16="http://schemas.microsoft.com/office/drawing/2014/main" id="{F3E17EE6-F8F7-FDE1-3893-2104168B572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05695772"/>
      </p:ext>
    </p:extLst>
  </p:cSld>
  <p:clrMapOvr>
    <a:masterClrMapping/>
  </p:clrMapOvr>
  <mc:AlternateContent xmlns:mc="http://schemas.openxmlformats.org/markup-compatibility/2006" xmlns:p14="http://schemas.microsoft.com/office/powerpoint/2010/main">
    <mc:Choice Requires="p14">
      <p:transition spd="slow" p14:dur="2000" advTm="57747"/>
    </mc:Choice>
    <mc:Fallback xmlns="">
      <p:transition spd="slow" advTm="57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559A0-8FF9-3DC0-BD21-0D4A076E9968}"/>
              </a:ext>
            </a:extLst>
          </p:cNvPr>
          <p:cNvSpPr>
            <a:spLocks noGrp="1"/>
          </p:cNvSpPr>
          <p:nvPr>
            <p:ph type="title"/>
          </p:nvPr>
        </p:nvSpPr>
        <p:spPr/>
        <p:txBody>
          <a:bodyPr/>
          <a:lstStyle/>
          <a:p>
            <a:r>
              <a:rPr lang="en-US" dirty="0"/>
              <a:t>Record Checker Tool</a:t>
            </a:r>
          </a:p>
        </p:txBody>
      </p:sp>
      <p:pic>
        <p:nvPicPr>
          <p:cNvPr id="4" name="Content Placeholder 3">
            <a:extLst>
              <a:ext uri="{FF2B5EF4-FFF2-40B4-BE49-F238E27FC236}">
                <a16:creationId xmlns:a16="http://schemas.microsoft.com/office/drawing/2014/main" id="{ABF17EDE-78B0-E70D-A4C6-FED5337CECE4}"/>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a:xfrm>
            <a:off x="1026465" y="1425575"/>
            <a:ext cx="7091069" cy="4351338"/>
          </a:xfrm>
          <a:prstGeom prst="rect">
            <a:avLst/>
          </a:prstGeom>
          <a:ln w="3175">
            <a:solidFill>
              <a:schemeClr val="tx1"/>
            </a:solidFill>
          </a:ln>
        </p:spPr>
      </p:pic>
      <p:sp>
        <p:nvSpPr>
          <p:cNvPr id="5" name="TextBox 4">
            <a:extLst>
              <a:ext uri="{FF2B5EF4-FFF2-40B4-BE49-F238E27FC236}">
                <a16:creationId xmlns:a16="http://schemas.microsoft.com/office/drawing/2014/main" id="{BD671B93-7286-7FD1-0584-EF31698B8CAC}"/>
              </a:ext>
              <a:ext uri="{C183D7F6-B498-43B3-948B-1728B52AA6E4}">
                <adec:decorative xmlns:adec="http://schemas.microsoft.com/office/drawing/2017/decorative" val="1"/>
              </a:ext>
            </a:extLst>
          </p:cNvPr>
          <p:cNvSpPr txBox="1"/>
          <p:nvPr/>
        </p:nvSpPr>
        <p:spPr>
          <a:xfrm>
            <a:off x="1026466" y="6308208"/>
            <a:ext cx="7091068"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https://resources.csi.state.co.us/data-submissions/october-count/</a:t>
            </a:r>
            <a:endParaRPr lang="en-US" dirty="0">
              <a:solidFill>
                <a:schemeClr val="accent1"/>
              </a:solidFill>
              <a:latin typeface="Arial" panose="020B0604020202020204" pitchFamily="34" charset="0"/>
              <a:cs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EA9D6B79-EA73-2663-8E38-B9CAE54C577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98036876"/>
      </p:ext>
    </p:extLst>
  </p:cSld>
  <p:clrMapOvr>
    <a:masterClrMapping/>
  </p:clrMapOvr>
  <mc:AlternateContent xmlns:mc="http://schemas.openxmlformats.org/markup-compatibility/2006" xmlns:p14="http://schemas.microsoft.com/office/powerpoint/2010/main">
    <mc:Choice Requires="p14">
      <p:transition spd="slow" p14:dur="2000" advTm="78024"/>
    </mc:Choice>
    <mc:Fallback xmlns="">
      <p:transition spd="slow" advTm="78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4E2-F100-4024-892A-91BC19C1CB24}"/>
              </a:ext>
              <a:ext uri="{C183D7F6-B498-43B3-948B-1728B52AA6E4}">
                <adec:decorative xmlns:adec="http://schemas.microsoft.com/office/drawing/2017/decorative" val="1"/>
              </a:ext>
            </a:extLst>
          </p:cNvPr>
          <p:cNvSpPr>
            <a:spLocks noGrp="1"/>
          </p:cNvSpPr>
          <p:nvPr>
            <p:ph type="title"/>
          </p:nvPr>
        </p:nvSpPr>
        <p:spPr>
          <a:xfrm>
            <a:off x="665843" y="307071"/>
            <a:ext cx="7886700" cy="1325563"/>
          </a:xfrm>
        </p:spPr>
        <p:txBody>
          <a:bodyPr/>
          <a:lstStyle/>
          <a:p>
            <a:r>
              <a:rPr lang="en-US" dirty="0">
                <a:latin typeface="Arial" panose="020B0604020202020204" pitchFamily="34" charset="0"/>
                <a:cs typeface="Arial" panose="020B0604020202020204" pitchFamily="34" charset="0"/>
              </a:rPr>
              <a:t>Attendance Reminder</a:t>
            </a:r>
          </a:p>
        </p:txBody>
      </p:sp>
      <p:sp>
        <p:nvSpPr>
          <p:cNvPr id="7" name="Content Placeholder 4">
            <a:extLst>
              <a:ext uri="{FF2B5EF4-FFF2-40B4-BE49-F238E27FC236}">
                <a16:creationId xmlns:a16="http://schemas.microsoft.com/office/drawing/2014/main" id="{4DBE8DDC-7F2B-7F04-54E7-2D148628CE89}"/>
              </a:ext>
              <a:ext uri="{C183D7F6-B498-43B3-948B-1728B52AA6E4}">
                <adec:decorative xmlns:adec="http://schemas.microsoft.com/office/drawing/2017/decorative" val="1"/>
              </a:ext>
            </a:extLst>
          </p:cNvPr>
          <p:cNvSpPr txBox="1">
            <a:spLocks/>
          </p:cNvSpPr>
          <p:nvPr/>
        </p:nvSpPr>
        <p:spPr>
          <a:xfrm>
            <a:off x="782480" y="1829420"/>
            <a:ext cx="7770063" cy="966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t>Student Interchange – Student School Association</a:t>
            </a:r>
          </a:p>
        </p:txBody>
      </p:sp>
      <p:pic>
        <p:nvPicPr>
          <p:cNvPr id="10" name="Picture 9">
            <a:extLst>
              <a:ext uri="{FF2B5EF4-FFF2-40B4-BE49-F238E27FC236}">
                <a16:creationId xmlns:a16="http://schemas.microsoft.com/office/drawing/2014/main" id="{E3FEDAF0-AAB2-2CB5-45B1-55C8B2D3A0E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58940" y="2170497"/>
            <a:ext cx="8226119" cy="2056530"/>
          </a:xfrm>
          <a:prstGeom prst="rect">
            <a:avLst/>
          </a:prstGeom>
        </p:spPr>
      </p:pic>
      <p:sp>
        <p:nvSpPr>
          <p:cNvPr id="5" name="Content Placeholder 4">
            <a:extLst>
              <a:ext uri="{FF2B5EF4-FFF2-40B4-BE49-F238E27FC236}">
                <a16:creationId xmlns:a16="http://schemas.microsoft.com/office/drawing/2014/main" id="{7498F1E7-38B0-4328-B381-BA1204705C26}"/>
              </a:ext>
              <a:ext uri="{C183D7F6-B498-43B3-948B-1728B52AA6E4}">
                <adec:decorative xmlns:adec="http://schemas.microsoft.com/office/drawing/2017/decorative" val="1"/>
              </a:ext>
            </a:extLst>
          </p:cNvPr>
          <p:cNvSpPr>
            <a:spLocks noGrp="1"/>
          </p:cNvSpPr>
          <p:nvPr>
            <p:ph idx="1"/>
          </p:nvPr>
        </p:nvSpPr>
        <p:spPr>
          <a:xfrm>
            <a:off x="665843" y="4487376"/>
            <a:ext cx="8181521" cy="1240761"/>
          </a:xfrm>
        </p:spPr>
        <p:txBody>
          <a:bodyPr>
            <a:normAutofit fontScale="85000" lnSpcReduction="20000"/>
          </a:bodyPr>
          <a:lstStyle/>
          <a:p>
            <a:r>
              <a:rPr lang="en-US" sz="2400" dirty="0"/>
              <a:t>All attendance fields should be populated accurately</a:t>
            </a:r>
          </a:p>
          <a:p>
            <a:pPr marL="0" indent="0">
              <a:buNone/>
            </a:pPr>
            <a:endParaRPr lang="en-US" sz="2400" dirty="0"/>
          </a:p>
          <a:p>
            <a:r>
              <a:rPr lang="en-US" sz="2400" dirty="0"/>
              <a:t>This helps to ensure your SIS is set up correctly at the beginning of the year.</a:t>
            </a:r>
          </a:p>
        </p:txBody>
      </p:sp>
      <p:sp>
        <p:nvSpPr>
          <p:cNvPr id="4" name="Slide Number Placeholder 3">
            <a:extLst>
              <a:ext uri="{FF2B5EF4-FFF2-40B4-BE49-F238E27FC236}">
                <a16:creationId xmlns:a16="http://schemas.microsoft.com/office/drawing/2014/main" id="{EB3BB27D-2D23-4A55-B502-AC52F918EE45}"/>
              </a:ext>
              <a:ext uri="{C183D7F6-B498-43B3-948B-1728B52AA6E4}">
                <adec:decorative xmlns:adec="http://schemas.microsoft.com/office/drawing/2017/decorative" val="1"/>
              </a:ext>
            </a:extLst>
          </p:cNvPr>
          <p:cNvSpPr>
            <a:spLocks noGrp="1"/>
          </p:cNvSpPr>
          <p:nvPr>
            <p:ph type="sldNum" idx="4294967295"/>
          </p:nvPr>
        </p:nvSpPr>
        <p:spPr>
          <a:xfrm>
            <a:off x="8552544" y="6356350"/>
            <a:ext cx="37238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D28CE2-8DE9-4D37-AA1F-1B1AF1E2017B}" type="slidenum">
              <a:rPr lang="en-US" smtClean="0">
                <a:solidFill>
                  <a:schemeClr val="tx1"/>
                </a:solidFill>
              </a:rPr>
              <a:pPr/>
              <a:t>31</a:t>
            </a:fld>
            <a:endParaRPr lang="en-US" dirty="0">
              <a:solidFill>
                <a:schemeClr val="tx1"/>
              </a:solidFill>
            </a:endParaRPr>
          </a:p>
        </p:txBody>
      </p:sp>
      <p:pic>
        <p:nvPicPr>
          <p:cNvPr id="18" name="Audio 17">
            <a:hlinkClick r:id="" action="ppaction://media"/>
            <a:extLst>
              <a:ext uri="{FF2B5EF4-FFF2-40B4-BE49-F238E27FC236}">
                <a16:creationId xmlns:a16="http://schemas.microsoft.com/office/drawing/2014/main" id="{7548B184-7BCD-280B-59F8-C756CF93046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83440957"/>
      </p:ext>
    </p:extLst>
  </p:cSld>
  <p:clrMapOvr>
    <a:masterClrMapping/>
  </p:clrMapOvr>
  <mc:AlternateContent xmlns:mc="http://schemas.openxmlformats.org/markup-compatibility/2006" xmlns:p14="http://schemas.microsoft.com/office/powerpoint/2010/main">
    <mc:Choice Requires="p14">
      <p:transition spd="slow" p14:dur="2000" advTm="27170"/>
    </mc:Choice>
    <mc:Fallback xmlns="">
      <p:transition spd="slow" advTm="27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1C973-75D0-111C-A9B6-AACED2139F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89A947-6855-369D-5127-E745A5D92D4E}"/>
              </a:ext>
              <a:ext uri="{C183D7F6-B498-43B3-948B-1728B52AA6E4}">
                <adec:decorative xmlns:adec="http://schemas.microsoft.com/office/drawing/2017/decorative" val="1"/>
              </a:ext>
            </a:extLst>
          </p:cNvPr>
          <p:cNvSpPr>
            <a:spLocks noGrp="1"/>
          </p:cNvSpPr>
          <p:nvPr>
            <p:ph type="title"/>
          </p:nvPr>
        </p:nvSpPr>
        <p:spPr>
          <a:xfrm>
            <a:off x="416366" y="47624"/>
            <a:ext cx="8565708" cy="1325563"/>
          </a:xfrm>
        </p:spPr>
        <p:txBody>
          <a:bodyPr/>
          <a:lstStyle/>
          <a:p>
            <a:r>
              <a:rPr lang="en-US" dirty="0">
                <a:latin typeface="Arial" panose="020B0604020202020204" pitchFamily="34" charset="0"/>
                <a:cs typeface="Arial" panose="020B0604020202020204" pitchFamily="34" charset="0"/>
              </a:rPr>
              <a:t>School Data Validations</a:t>
            </a:r>
          </a:p>
        </p:txBody>
      </p:sp>
      <p:sp>
        <p:nvSpPr>
          <p:cNvPr id="3" name="TextBox 2">
            <a:extLst>
              <a:ext uri="{FF2B5EF4-FFF2-40B4-BE49-F238E27FC236}">
                <a16:creationId xmlns:a16="http://schemas.microsoft.com/office/drawing/2014/main" id="{F06D0BD7-D23D-074C-7DEA-5D70A4E2A8E5}"/>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6</a:t>
            </a:r>
          </a:p>
        </p:txBody>
      </p:sp>
      <p:sp>
        <p:nvSpPr>
          <p:cNvPr id="4" name="Title 1">
            <a:extLst>
              <a:ext uri="{FF2B5EF4-FFF2-40B4-BE49-F238E27FC236}">
                <a16:creationId xmlns:a16="http://schemas.microsoft.com/office/drawing/2014/main" id="{5524ED09-021D-077E-1E41-D7CA5451D247}"/>
              </a:ext>
            </a:extLst>
          </p:cNvPr>
          <p:cNvSpPr txBox="1">
            <a:spLocks/>
          </p:cNvSpPr>
          <p:nvPr/>
        </p:nvSpPr>
        <p:spPr>
          <a:xfrm>
            <a:off x="628650" y="726683"/>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457200" indent="-457200">
              <a:buFont typeface="Arial" panose="020B0604020202020204" pitchFamily="34" charset="0"/>
              <a:buChar char="•"/>
            </a:pPr>
            <a:r>
              <a:rPr lang="en-US" sz="2800" dirty="0"/>
              <a:t>Validate Data for All Special Populations – SPED, EL, GT, 504, MKV, FRL, etc.</a:t>
            </a:r>
          </a:p>
        </p:txBody>
      </p:sp>
      <p:sp>
        <p:nvSpPr>
          <p:cNvPr id="6" name="Content Placeholder 4">
            <a:extLst>
              <a:ext uri="{FF2B5EF4-FFF2-40B4-BE49-F238E27FC236}">
                <a16:creationId xmlns:a16="http://schemas.microsoft.com/office/drawing/2014/main" id="{3FE60B81-B783-1A72-7366-FC571FF27927}"/>
              </a:ext>
              <a:ext uri="{C183D7F6-B498-43B3-948B-1728B52AA6E4}">
                <adec:decorative xmlns:adec="http://schemas.microsoft.com/office/drawing/2017/decorative" val="1"/>
              </a:ext>
            </a:extLst>
          </p:cNvPr>
          <p:cNvSpPr txBox="1">
            <a:spLocks/>
          </p:cNvSpPr>
          <p:nvPr/>
        </p:nvSpPr>
        <p:spPr>
          <a:xfrm>
            <a:off x="1120824" y="1918505"/>
            <a:ext cx="7627888" cy="463945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tabLst>
                <a:tab pos="342900" algn="l"/>
              </a:tabLst>
            </a:pPr>
            <a:r>
              <a:rPr lang="en-US" sz="6400" b="1" dirty="0"/>
              <a:t>Conduct internal audits</a:t>
            </a:r>
            <a:r>
              <a:rPr lang="en-US" sz="6400" dirty="0"/>
              <a:t> of your school’s SIS SPED data and your SPED management system.</a:t>
            </a:r>
          </a:p>
          <a:p>
            <a:pPr>
              <a:lnSpc>
                <a:spcPct val="120000"/>
              </a:lnSpc>
              <a:tabLst>
                <a:tab pos="285750" algn="l"/>
              </a:tabLst>
            </a:pPr>
            <a:r>
              <a:rPr lang="en-US" sz="6400" b="1" dirty="0"/>
              <a:t>Compare your SIS data</a:t>
            </a:r>
            <a:r>
              <a:rPr lang="en-US" sz="6400" dirty="0"/>
              <a:t> with your School Content expert’s list of students being served.</a:t>
            </a:r>
          </a:p>
          <a:p>
            <a:pPr lvl="1">
              <a:lnSpc>
                <a:spcPct val="120000"/>
              </a:lnSpc>
            </a:pPr>
            <a:r>
              <a:rPr lang="en-US" sz="6400" dirty="0"/>
              <a:t>Check that students are not only identified as SPED, GT, EL, </a:t>
            </a:r>
            <a:r>
              <a:rPr lang="en-US" sz="6400" dirty="0" err="1"/>
              <a:t>etc</a:t>
            </a:r>
            <a:r>
              <a:rPr lang="en-US" sz="6400" dirty="0"/>
              <a:t>, in your SIS, but also have the correct identification codes (disability code, language proficiency, Area of GT, </a:t>
            </a:r>
            <a:r>
              <a:rPr lang="en-US" sz="6400" dirty="0" err="1"/>
              <a:t>etc</a:t>
            </a:r>
            <a:r>
              <a:rPr lang="en-US" sz="6400" dirty="0"/>
              <a:t>).</a:t>
            </a:r>
          </a:p>
          <a:p>
            <a:pPr lvl="1">
              <a:lnSpc>
                <a:spcPct val="120000"/>
              </a:lnSpc>
            </a:pPr>
            <a:r>
              <a:rPr lang="en-US" sz="6400" dirty="0"/>
              <a:t>More information can be found in the SD and SSA File Layouts.</a:t>
            </a:r>
          </a:p>
          <a:p>
            <a:pPr>
              <a:lnSpc>
                <a:spcPct val="120000"/>
              </a:lnSpc>
              <a:tabLst>
                <a:tab pos="285750" algn="l"/>
              </a:tabLst>
            </a:pPr>
            <a:r>
              <a:rPr lang="en-US" sz="6400" b="1" dirty="0"/>
              <a:t>Run the Record Checker Tool </a:t>
            </a:r>
            <a:r>
              <a:rPr lang="en-US" sz="6400" dirty="0"/>
              <a:t>and share the “Data Overview” tab with content experts.</a:t>
            </a:r>
            <a:endParaRPr lang="en-US" sz="6400" b="1" dirty="0"/>
          </a:p>
          <a:p>
            <a:pPr>
              <a:lnSpc>
                <a:spcPct val="120000"/>
              </a:lnSpc>
              <a:tabLst>
                <a:tab pos="285750" algn="l"/>
              </a:tabLst>
            </a:pPr>
            <a:r>
              <a:rPr lang="en-US" sz="6400" b="1" dirty="0"/>
              <a:t>Review the CSI-provided list</a:t>
            </a:r>
            <a:r>
              <a:rPr lang="en-US" sz="6400" dirty="0"/>
              <a:t> of SPED, EL, GT and 504 students and their detailed coding data which will be sent to data submission contacts in early September. Share this list with your Content Experts immediately for validation.</a:t>
            </a:r>
          </a:p>
          <a:p>
            <a:pPr>
              <a:lnSpc>
                <a:spcPct val="120000"/>
              </a:lnSpc>
            </a:pPr>
            <a:r>
              <a:rPr lang="en-US" sz="6400" b="1" dirty="0"/>
              <a:t>Check the October Count Summary Reports carefully</a:t>
            </a:r>
            <a:r>
              <a:rPr lang="en-US" sz="6400" dirty="0"/>
              <a:t> — this is your last opportunity to confirm accurate data before signing off.</a:t>
            </a:r>
          </a:p>
          <a:p>
            <a:pPr lvl="1">
              <a:lnSpc>
                <a:spcPct val="120000"/>
              </a:lnSpc>
            </a:pPr>
            <a:endParaRPr lang="en-US" sz="6400" dirty="0"/>
          </a:p>
          <a:p>
            <a:pPr lvl="1"/>
            <a:endParaRPr lang="en-US" sz="6400" dirty="0"/>
          </a:p>
          <a:p>
            <a:pPr marL="914400" lvl="2" indent="0">
              <a:buNone/>
            </a:pPr>
            <a:endParaRPr lang="en-US" sz="1400" dirty="0"/>
          </a:p>
        </p:txBody>
      </p:sp>
      <p:pic>
        <p:nvPicPr>
          <p:cNvPr id="27" name="Audio 26">
            <a:hlinkClick r:id="" action="ppaction://media"/>
            <a:extLst>
              <a:ext uri="{FF2B5EF4-FFF2-40B4-BE49-F238E27FC236}">
                <a16:creationId xmlns:a16="http://schemas.microsoft.com/office/drawing/2014/main" id="{07A2F5E5-76E2-DD4B-B508-2E89D97FC53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69405890"/>
      </p:ext>
    </p:extLst>
  </p:cSld>
  <p:clrMapOvr>
    <a:masterClrMapping/>
  </p:clrMapOvr>
  <mc:AlternateContent xmlns:mc="http://schemas.openxmlformats.org/markup-compatibility/2006" xmlns:p14="http://schemas.microsoft.com/office/powerpoint/2010/main">
    <mc:Choice Requires="p14">
      <p:transition spd="slow" p14:dur="2000" advTm="106279"/>
    </mc:Choice>
    <mc:Fallback xmlns="">
      <p:transition spd="slow" advTm="10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8544-8F13-4ED2-9F06-0E572087C47B}"/>
              </a:ext>
              <a:ext uri="{C183D7F6-B498-43B3-948B-1728B52AA6E4}">
                <adec:decorative xmlns:adec="http://schemas.microsoft.com/office/drawing/2017/decorative" val="1"/>
              </a:ext>
            </a:extLst>
          </p:cNvPr>
          <p:cNvSpPr>
            <a:spLocks noGrp="1"/>
          </p:cNvSpPr>
          <p:nvPr>
            <p:ph type="title"/>
          </p:nvPr>
        </p:nvSpPr>
        <p:spPr>
          <a:xfrm>
            <a:off x="552450" y="127001"/>
            <a:ext cx="7886700" cy="1325563"/>
          </a:xfrm>
        </p:spPr>
        <p:txBody>
          <a:bodyPr/>
          <a:lstStyle/>
          <a:p>
            <a:pPr algn="ctr"/>
            <a:r>
              <a:rPr lang="en-US" dirty="0"/>
              <a:t>SIS Audit</a:t>
            </a:r>
          </a:p>
        </p:txBody>
      </p:sp>
      <p:sp>
        <p:nvSpPr>
          <p:cNvPr id="3" name="Content Placeholder 4">
            <a:extLst>
              <a:ext uri="{FF2B5EF4-FFF2-40B4-BE49-F238E27FC236}">
                <a16:creationId xmlns:a16="http://schemas.microsoft.com/office/drawing/2014/main" id="{FBA77895-A4FE-5453-B6C4-FAD752BB3704}"/>
              </a:ext>
              <a:ext uri="{C183D7F6-B498-43B3-948B-1728B52AA6E4}">
                <adec:decorative xmlns:adec="http://schemas.microsoft.com/office/drawing/2017/decorative" val="1"/>
              </a:ext>
            </a:extLst>
          </p:cNvPr>
          <p:cNvSpPr txBox="1">
            <a:spLocks/>
          </p:cNvSpPr>
          <p:nvPr/>
        </p:nvSpPr>
        <p:spPr>
          <a:xfrm>
            <a:off x="628525" y="1452564"/>
            <a:ext cx="7886700" cy="466724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Data Submission Team has begun auditing</a:t>
            </a:r>
          </a:p>
          <a:p>
            <a:endParaRPr lang="en-US" dirty="0"/>
          </a:p>
          <a:p>
            <a:r>
              <a:rPr lang="en-US" dirty="0"/>
              <a:t>The Start of School CSI SIS Audit is underway for PowerSchool and Infinite Campus. An email from Sheila Sellers will be coming soon with more information.</a:t>
            </a:r>
          </a:p>
          <a:p>
            <a:endParaRPr lang="en-US" dirty="0"/>
          </a:p>
          <a:p>
            <a:r>
              <a:rPr lang="en-US" dirty="0"/>
              <a:t>Please see the </a:t>
            </a:r>
            <a:r>
              <a:rPr lang="en-US" b="0" i="0" dirty="0">
                <a:solidFill>
                  <a:srgbClr val="000000"/>
                </a:solidFill>
                <a:effectLst/>
                <a:latin typeface="Roboto" panose="02000000000000000000" pitchFamily="2" charset="0"/>
              </a:rPr>
              <a:t>Data Management Systems page on the Data Submission Library website</a:t>
            </a:r>
          </a:p>
          <a:p>
            <a:pPr lvl="1"/>
            <a:r>
              <a:rPr lang="en-US" b="0" i="0" dirty="0">
                <a:solidFill>
                  <a:srgbClr val="000000"/>
                </a:solidFill>
                <a:effectLst/>
                <a:latin typeface="Roboto" panose="02000000000000000000" pitchFamily="2" charset="0"/>
              </a:rPr>
              <a:t>Infinite Campus Setup Self-Audit Guide</a:t>
            </a:r>
          </a:p>
          <a:p>
            <a:pPr lvl="1"/>
            <a:r>
              <a:rPr lang="en-US" b="0" i="0" dirty="0">
                <a:solidFill>
                  <a:srgbClr val="000000"/>
                </a:solidFill>
                <a:effectLst/>
                <a:latin typeface="Roboto" panose="02000000000000000000" pitchFamily="2" charset="0"/>
              </a:rPr>
              <a:t>PowerSchool Setup Self-Audit Guide</a:t>
            </a:r>
          </a:p>
        </p:txBody>
      </p:sp>
      <p:sp>
        <p:nvSpPr>
          <p:cNvPr id="4" name="Slide Number Placeholder 1">
            <a:extLst>
              <a:ext uri="{FF2B5EF4-FFF2-40B4-BE49-F238E27FC236}">
                <a16:creationId xmlns:a16="http://schemas.microsoft.com/office/drawing/2014/main" id="{4C238158-E84C-FE04-E6E5-F7D48557657F}"/>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33</a:t>
            </a:fld>
            <a:endParaRPr lang="en-US"/>
          </a:p>
        </p:txBody>
      </p:sp>
      <p:sp>
        <p:nvSpPr>
          <p:cNvPr id="16" name="TextBox 15">
            <a:extLst>
              <a:ext uri="{FF2B5EF4-FFF2-40B4-BE49-F238E27FC236}">
                <a16:creationId xmlns:a16="http://schemas.microsoft.com/office/drawing/2014/main" id="{25403B03-BD25-5471-F42D-65817348DFC4}"/>
              </a:ext>
              <a:ext uri="{C183D7F6-B498-43B3-948B-1728B52AA6E4}">
                <adec:decorative xmlns:adec="http://schemas.microsoft.com/office/drawing/2017/decorative" val="1"/>
              </a:ext>
            </a:extLst>
          </p:cNvPr>
          <p:cNvSpPr txBox="1"/>
          <p:nvPr/>
        </p:nvSpPr>
        <p:spPr>
          <a:xfrm>
            <a:off x="1270485" y="6263092"/>
            <a:ext cx="6762519"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https://resources.csi.state.co.us/data-submissions/data-systems/</a:t>
            </a:r>
            <a:endParaRPr lang="en-US" dirty="0">
              <a:solidFill>
                <a:schemeClr val="accent1"/>
              </a:solidFill>
              <a:latin typeface="Arial" panose="020B0604020202020204" pitchFamily="34" charset="0"/>
              <a:cs typeface="Arial" panose="020B0604020202020204" pitchFamily="34" charset="0"/>
            </a:endParaRPr>
          </a:p>
        </p:txBody>
      </p:sp>
      <p:pic>
        <p:nvPicPr>
          <p:cNvPr id="33" name="Audio 32">
            <a:hlinkClick r:id="" action="ppaction://media"/>
            <a:extLst>
              <a:ext uri="{FF2B5EF4-FFF2-40B4-BE49-F238E27FC236}">
                <a16:creationId xmlns:a16="http://schemas.microsoft.com/office/drawing/2014/main" id="{27E68AD8-0D97-3770-F9CA-234930A2B84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86741161"/>
      </p:ext>
    </p:extLst>
  </p:cSld>
  <p:clrMapOvr>
    <a:masterClrMapping/>
  </p:clrMapOvr>
  <mc:AlternateContent xmlns:mc="http://schemas.openxmlformats.org/markup-compatibility/2006" xmlns:p14="http://schemas.microsoft.com/office/powerpoint/2010/main">
    <mc:Choice Requires="p14">
      <p:transition spd="slow" p14:dur="2000" advTm="25694"/>
    </mc:Choice>
    <mc:Fallback xmlns="">
      <p:transition spd="slow" advTm="25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11D32-1D9D-A1B8-DDFE-D24021A7A44C}"/>
              </a:ext>
              <a:ext uri="{C183D7F6-B498-43B3-948B-1728B52AA6E4}">
                <adec:decorative xmlns:adec="http://schemas.microsoft.com/office/drawing/2017/decorative" val="1"/>
              </a:ext>
            </a:extLst>
          </p:cNvPr>
          <p:cNvSpPr>
            <a:spLocks noGrp="1"/>
          </p:cNvSpPr>
          <p:nvPr>
            <p:ph type="title"/>
          </p:nvPr>
        </p:nvSpPr>
        <p:spPr>
          <a:xfrm>
            <a:off x="628650" y="107928"/>
            <a:ext cx="7886700" cy="1325563"/>
          </a:xfrm>
        </p:spPr>
        <p:txBody>
          <a:bodyPr/>
          <a:lstStyle/>
          <a:p>
            <a:r>
              <a:rPr lang="en-US" dirty="0"/>
              <a:t>Best Practices &amp; Helpful Hints</a:t>
            </a:r>
          </a:p>
        </p:txBody>
      </p:sp>
      <p:sp>
        <p:nvSpPr>
          <p:cNvPr id="3" name="Text Placeholder 8">
            <a:extLst>
              <a:ext uri="{FF2B5EF4-FFF2-40B4-BE49-F238E27FC236}">
                <a16:creationId xmlns:a16="http://schemas.microsoft.com/office/drawing/2014/main" id="{51C03008-3022-AAB8-B99A-5324F5C51ABD}"/>
              </a:ext>
              <a:ext uri="{C183D7F6-B498-43B3-948B-1728B52AA6E4}">
                <adec:decorative xmlns:adec="http://schemas.microsoft.com/office/drawing/2017/decorative" val="1"/>
              </a:ext>
            </a:extLst>
          </p:cNvPr>
          <p:cNvSpPr txBox="1">
            <a:spLocks/>
          </p:cNvSpPr>
          <p:nvPr/>
        </p:nvSpPr>
        <p:spPr>
          <a:xfrm>
            <a:off x="1249439" y="1246000"/>
            <a:ext cx="8084567" cy="55848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Collaborate with colleagues</a:t>
            </a:r>
            <a:endParaRPr lang="en-US" sz="1900" dirty="0"/>
          </a:p>
          <a:p>
            <a:pPr marL="342900" indent="-342900">
              <a:buFont typeface="Arial" panose="020B0604020202020204" pitchFamily="34" charset="0"/>
              <a:buChar char="•"/>
            </a:pPr>
            <a:r>
              <a:rPr lang="en-US" sz="1900" dirty="0"/>
              <a:t>Contact the subject area experts of your school </a:t>
            </a:r>
          </a:p>
          <a:p>
            <a:pPr marL="342900" indent="-342900">
              <a:buFont typeface="Arial" panose="020B0604020202020204" pitchFamily="34" charset="0"/>
              <a:buChar char="•"/>
            </a:pPr>
            <a:r>
              <a:rPr lang="en-US" sz="1900" dirty="0"/>
              <a:t>“Heads up OC is kicking off”</a:t>
            </a:r>
          </a:p>
          <a:p>
            <a:pPr marL="342900" indent="-342900">
              <a:buFont typeface="Arial" panose="020B0604020202020204" pitchFamily="34" charset="0"/>
              <a:buChar char="•"/>
            </a:pPr>
            <a:r>
              <a:rPr lang="en-US" sz="1900" dirty="0"/>
              <a:t>Verify data and resolve issues </a:t>
            </a:r>
          </a:p>
          <a:p>
            <a:r>
              <a:rPr lang="en-US" sz="2400" dirty="0">
                <a:solidFill>
                  <a:schemeClr val="tx1"/>
                </a:solidFill>
              </a:rPr>
              <a:t>Keep up with SASID requests and updates</a:t>
            </a:r>
          </a:p>
          <a:p>
            <a:pPr marL="342900" indent="-342900">
              <a:buFont typeface="Arial" panose="020B0604020202020204" pitchFamily="34" charset="0"/>
              <a:buChar char="•"/>
            </a:pPr>
            <a:r>
              <a:rPr lang="en-US" sz="1900" dirty="0"/>
              <a:t>Search RITS for existing SASIDs</a:t>
            </a:r>
          </a:p>
          <a:p>
            <a:pPr marL="342900" indent="-342900">
              <a:buFont typeface="Arial" panose="020B0604020202020204" pitchFamily="34" charset="0"/>
              <a:buChar char="•"/>
            </a:pPr>
            <a:r>
              <a:rPr lang="en-US" sz="1900" dirty="0"/>
              <a:t>Request new SASIDs or Updates a.s.a.p.</a:t>
            </a:r>
          </a:p>
          <a:p>
            <a:pPr marL="342900" indent="-342900">
              <a:buFont typeface="Arial" panose="020B0604020202020204" pitchFamily="34" charset="0"/>
              <a:buChar char="•"/>
            </a:pPr>
            <a:r>
              <a:rPr lang="en-US" sz="1900" dirty="0"/>
              <a:t>No reason SASIDs should be zero-filled past initial submission  </a:t>
            </a:r>
          </a:p>
          <a:p>
            <a:r>
              <a:rPr lang="en-US" sz="2400" dirty="0">
                <a:solidFill>
                  <a:schemeClr val="tx1"/>
                </a:solidFill>
              </a:rPr>
              <a:t>Add OC dates to your work calendar</a:t>
            </a:r>
          </a:p>
          <a:p>
            <a:pPr marL="342900" indent="-342900">
              <a:buFont typeface="Arial" panose="020B0604020202020204" pitchFamily="34" charset="0"/>
              <a:buChar char="•"/>
            </a:pPr>
            <a:r>
              <a:rPr lang="en-US" sz="1800" dirty="0"/>
              <a:t>Add all October Count deadlines</a:t>
            </a:r>
          </a:p>
          <a:p>
            <a:pPr marL="342900" indent="-342900">
              <a:buFont typeface="Arial" panose="020B0604020202020204" pitchFamily="34" charset="0"/>
              <a:buChar char="•"/>
            </a:pPr>
            <a:r>
              <a:rPr lang="en-US" sz="1800" dirty="0"/>
              <a:t>Work calendar</a:t>
            </a:r>
          </a:p>
          <a:p>
            <a:pPr marL="342900" indent="-342900">
              <a:buFont typeface="Arial" panose="020B0604020202020204" pitchFamily="34" charset="0"/>
              <a:buChar char="•"/>
            </a:pPr>
            <a:r>
              <a:rPr lang="en-US" sz="1800" dirty="0"/>
              <a:t>Shared school calendars</a:t>
            </a:r>
          </a:p>
          <a:p>
            <a:pPr marL="342900" indent="-342900">
              <a:buFont typeface="Arial" panose="020B0604020202020204" pitchFamily="34" charset="0"/>
              <a:buChar char="•"/>
            </a:pPr>
            <a:r>
              <a:rPr lang="en-US" sz="1800" dirty="0"/>
              <a:t>Set deadline dates earlier </a:t>
            </a:r>
          </a:p>
          <a:p>
            <a:endParaRPr lang="en-US" sz="2400" dirty="0"/>
          </a:p>
          <a:p>
            <a:endParaRPr lang="en-US" sz="2400" dirty="0">
              <a:solidFill>
                <a:schemeClr val="tx1"/>
              </a:solidFill>
            </a:endParaRPr>
          </a:p>
          <a:p>
            <a:endParaRPr lang="en-US" sz="1900" dirty="0"/>
          </a:p>
        </p:txBody>
      </p:sp>
      <p:sp>
        <p:nvSpPr>
          <p:cNvPr id="4" name="Slide Number Placeholder 1">
            <a:extLst>
              <a:ext uri="{FF2B5EF4-FFF2-40B4-BE49-F238E27FC236}">
                <a16:creationId xmlns:a16="http://schemas.microsoft.com/office/drawing/2014/main" id="{88D23F1A-390E-E4EE-290E-B13EDFA1AAAA}"/>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34</a:t>
            </a:fld>
            <a:endParaRPr lang="en-US"/>
          </a:p>
        </p:txBody>
      </p:sp>
      <p:pic>
        <p:nvPicPr>
          <p:cNvPr id="11" name="Audio 10">
            <a:hlinkClick r:id="" action="ppaction://media"/>
            <a:extLst>
              <a:ext uri="{FF2B5EF4-FFF2-40B4-BE49-F238E27FC236}">
                <a16:creationId xmlns:a16="http://schemas.microsoft.com/office/drawing/2014/main" id="{D5410617-B00E-E492-54B5-F1A1C23D349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308365" y="5047224"/>
            <a:ext cx="2057400" cy="2057400"/>
          </a:xfrm>
          <a:prstGeom prst="ellipse">
            <a:avLst/>
          </a:prstGeom>
        </p:spPr>
      </p:pic>
    </p:spTree>
    <p:extLst>
      <p:ext uri="{BB962C8B-B14F-4D97-AF65-F5344CB8AC3E}">
        <p14:creationId xmlns:p14="http://schemas.microsoft.com/office/powerpoint/2010/main" val="3573485683"/>
      </p:ext>
    </p:extLst>
  </p:cSld>
  <p:clrMapOvr>
    <a:masterClrMapping/>
  </p:clrMapOvr>
  <mc:AlternateContent xmlns:mc="http://schemas.openxmlformats.org/markup-compatibility/2006" xmlns:p14="http://schemas.microsoft.com/office/powerpoint/2010/main">
    <mc:Choice Requires="p14">
      <p:transition spd="slow" p14:dur="2000" advTm="62497"/>
    </mc:Choice>
    <mc:Fallback xmlns="">
      <p:transition spd="slow" advTm="62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a:extLst>
              <a:ext uri="{C183D7F6-B498-43B3-948B-1728B52AA6E4}">
                <adec:decorative xmlns:adec="http://schemas.microsoft.com/office/drawing/2017/decorative" val="1"/>
              </a:ext>
            </a:extLst>
          </p:cNvPr>
          <p:cNvSpPr txBox="1">
            <a:spLocks noGrp="1"/>
          </p:cNvSpPr>
          <p:nvPr>
            <p:ph type="ctrTitle"/>
          </p:nvPr>
        </p:nvSpPr>
        <p:spPr>
          <a:xfrm>
            <a:off x="1449475" y="2930449"/>
            <a:ext cx="6091604" cy="1159875"/>
          </a:xfrm>
          <a:prstGeom prst="rect">
            <a:avLst/>
          </a:prstGeom>
        </p:spPr>
        <p:txBody>
          <a:bodyPr spcFirstLastPara="1" vert="horz" wrap="square" lIns="68569" tIns="68569" rIns="68569" bIns="68569" rtlCol="0" anchor="b" anchorCtr="0">
            <a:noAutofit/>
          </a:bodyPr>
          <a:lstStyle/>
          <a:p>
            <a:r>
              <a:rPr lang="en" sz="4400" dirty="0">
                <a:latin typeface="Arial" panose="020B0604020202020204" pitchFamily="34" charset="0"/>
                <a:cs typeface="Arial" panose="020B0604020202020204" pitchFamily="34" charset="0"/>
              </a:rPr>
              <a:t>Thank you for Reviewing this training. </a:t>
            </a:r>
            <a:br>
              <a:rPr lang="en" sz="4400" dirty="0">
                <a:latin typeface="Arial" panose="020B0604020202020204" pitchFamily="34" charset="0"/>
                <a:cs typeface="Arial" panose="020B0604020202020204" pitchFamily="34" charset="0"/>
              </a:rPr>
            </a:br>
            <a:r>
              <a:rPr lang="en-US" sz="2000" dirty="0">
                <a:solidFill>
                  <a:schemeClr val="bg1"/>
                </a:solidFill>
                <a:hlinkClick r:id="rId5">
                  <a:extLst>
                    <a:ext uri="{A12FA001-AC4F-418D-AE19-62706E023703}">
                      <ahyp:hlinkClr xmlns:ahyp="http://schemas.microsoft.com/office/drawing/2018/hyperlinkcolor" val="tx"/>
                    </a:ext>
                  </a:extLst>
                </a:hlinkClick>
              </a:rPr>
              <a:t>Submissions_CSI@csi.state.co.us</a:t>
            </a:r>
            <a:br>
              <a:rPr lang="en-US" sz="4400" dirty="0">
                <a:solidFill>
                  <a:schemeClr val="bg1"/>
                </a:solidFill>
              </a:rPr>
            </a:br>
            <a:endParaRPr sz="440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40E1C41F-402B-4B77-BACD-2C24038D55F5}"/>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35</a:t>
            </a:fld>
            <a:endParaRPr lang="en-US"/>
          </a:p>
        </p:txBody>
      </p:sp>
      <p:pic>
        <p:nvPicPr>
          <p:cNvPr id="6" name="Audio 5">
            <a:hlinkClick r:id="" action="ppaction://media"/>
            <a:extLst>
              <a:ext uri="{FF2B5EF4-FFF2-40B4-BE49-F238E27FC236}">
                <a16:creationId xmlns:a16="http://schemas.microsoft.com/office/drawing/2014/main" id="{3E9FE184-547A-02AF-481D-0B89EC5E945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8093944"/>
      </p:ext>
    </p:extLst>
  </p:cSld>
  <p:clrMapOvr>
    <a:masterClrMapping/>
  </p:clrMapOvr>
  <mc:AlternateContent xmlns:mc="http://schemas.openxmlformats.org/markup-compatibility/2006" xmlns:p14="http://schemas.microsoft.com/office/powerpoint/2010/main">
    <mc:Choice Requires="p14">
      <p:transition spd="slow" p14:dur="2000" advTm="10823"/>
    </mc:Choice>
    <mc:Fallback xmlns="">
      <p:transition spd="slow" advTm="10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a:extLst>
              <a:ext uri="{C183D7F6-B498-43B3-948B-1728B52AA6E4}">
                <adec:decorative xmlns:adec="http://schemas.microsoft.com/office/drawing/2017/decorative" val="1"/>
              </a:ext>
            </a:extLst>
          </p:cNvPr>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 sz="4400" dirty="0">
                <a:latin typeface="Arial" panose="020B0604020202020204" pitchFamily="34" charset="0"/>
                <a:cs typeface="Arial" panose="020B0604020202020204" pitchFamily="34" charset="0"/>
              </a:rPr>
              <a:t>Timeline</a:t>
            </a:r>
            <a:endParaRPr sz="440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4940D2A1-FD95-4E6B-8FD9-BEDD6AEE594D}"/>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4</a:t>
            </a:fld>
            <a:endParaRPr lang="en-US"/>
          </a:p>
        </p:txBody>
      </p:sp>
      <p:pic>
        <p:nvPicPr>
          <p:cNvPr id="6" name="Audio 5">
            <a:hlinkClick r:id="" action="ppaction://media"/>
            <a:extLst>
              <a:ext uri="{FF2B5EF4-FFF2-40B4-BE49-F238E27FC236}">
                <a16:creationId xmlns:a16="http://schemas.microsoft.com/office/drawing/2014/main" id="{363EE52F-8E5B-4DBE-A012-9DEC0C5CC7A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1508902"/>
      </p:ext>
    </p:extLst>
  </p:cSld>
  <p:clrMapOvr>
    <a:masterClrMapping/>
  </p:clrMapOvr>
  <mc:AlternateContent xmlns:mc="http://schemas.openxmlformats.org/markup-compatibility/2006" xmlns:p14="http://schemas.microsoft.com/office/powerpoint/2010/main">
    <mc:Choice Requires="p14">
      <p:transition spd="slow" p14:dur="2000" advTm="2906"/>
    </mc:Choice>
    <mc:Fallback xmlns="">
      <p:transition spd="slow" advTm="2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A6C715-5C98-27DF-3C66-1C5B339312B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47997" y="500521"/>
            <a:ext cx="3014711" cy="5528030"/>
          </a:xfrm>
          <a:prstGeom prst="rect">
            <a:avLst/>
          </a:prstGeom>
        </p:spPr>
      </p:pic>
      <p:sp>
        <p:nvSpPr>
          <p:cNvPr id="34" name="Title 33">
            <a:extLst>
              <a:ext uri="{C183D7F6-B498-43B3-948B-1728B52AA6E4}">
                <adec:decorative xmlns:adec="http://schemas.microsoft.com/office/drawing/2017/decorative" val="1"/>
              </a:ext>
            </a:extLst>
          </p:cNvPr>
          <p:cNvSpPr>
            <a:spLocks noGrp="1"/>
          </p:cNvSpPr>
          <p:nvPr>
            <p:ph type="title"/>
          </p:nvPr>
        </p:nvSpPr>
        <p:spPr>
          <a:xfrm>
            <a:off x="175886" y="-103782"/>
            <a:ext cx="7105696" cy="1328538"/>
          </a:xfrm>
        </p:spPr>
        <p:txBody>
          <a:bodyPr>
            <a:noAutofit/>
          </a:bodyPr>
          <a:lstStyle/>
          <a:p>
            <a:pPr>
              <a:defRPr/>
            </a:pPr>
            <a:r>
              <a:rPr lang="en-US" sz="3300" dirty="0">
                <a:latin typeface="Arial" panose="020B0604020202020204" pitchFamily="34" charset="0"/>
                <a:cs typeface="Arial" panose="020B0604020202020204" pitchFamily="34" charset="0"/>
              </a:rPr>
              <a:t>OC Submissions </a:t>
            </a:r>
            <a:r>
              <a:rPr lang="en-US" sz="3300" dirty="0"/>
              <a:t>Deadlines</a:t>
            </a:r>
            <a:endParaRPr lang="en-US" sz="3300" dirty="0">
              <a:solidFill>
                <a:srgbClr val="FF0000"/>
              </a:solidFill>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6EF53916-8DB0-4AE6-9A19-47256F33D025}"/>
              </a:ext>
              <a:ext uri="{C183D7F6-B498-43B3-948B-1728B52AA6E4}">
                <adec:decorative xmlns:adec="http://schemas.microsoft.com/office/drawing/2017/decorative" val="1"/>
              </a:ext>
            </a:extLst>
          </p:cNvPr>
          <p:cNvSpPr>
            <a:spLocks noGrp="1"/>
          </p:cNvSpPr>
          <p:nvPr>
            <p:ph idx="1"/>
          </p:nvPr>
        </p:nvSpPr>
        <p:spPr>
          <a:xfrm>
            <a:off x="444660" y="855523"/>
            <a:ext cx="4934563" cy="3364151"/>
          </a:xfrm>
        </p:spPr>
        <p:txBody>
          <a:bodyPr>
            <a:normAutofit fontScale="92500" lnSpcReduction="20000"/>
          </a:bodyPr>
          <a:lstStyle/>
          <a:p>
            <a:r>
              <a:rPr lang="en-US" sz="2400" dirty="0"/>
              <a:t>8/14 –</a:t>
            </a:r>
            <a:r>
              <a:rPr lang="en-US" sz="2000" dirty="0"/>
              <a:t>Recorded Training</a:t>
            </a:r>
          </a:p>
          <a:p>
            <a:r>
              <a:rPr lang="en-US" sz="2400" dirty="0"/>
              <a:t>9/4 – </a:t>
            </a:r>
            <a:r>
              <a:rPr lang="en-US" sz="2000" dirty="0"/>
              <a:t>Initial Submission</a:t>
            </a:r>
          </a:p>
          <a:p>
            <a:pPr marL="0" indent="0">
              <a:buNone/>
            </a:pPr>
            <a:r>
              <a:rPr lang="en-US" sz="2000" dirty="0"/>
              <a:t>	(SD, SSA, Title I)</a:t>
            </a:r>
          </a:p>
          <a:p>
            <a:r>
              <a:rPr lang="en-US" sz="2000" dirty="0"/>
              <a:t>9/15 – At-Risk Submission/Audit</a:t>
            </a:r>
          </a:p>
          <a:p>
            <a:r>
              <a:rPr lang="en-US" sz="2400" b="1" dirty="0"/>
              <a:t>10/1 – </a:t>
            </a:r>
            <a:r>
              <a:rPr lang="en-US" sz="2000" b="1" dirty="0"/>
              <a:t>Count Day  </a:t>
            </a:r>
          </a:p>
          <a:p>
            <a:r>
              <a:rPr lang="en-US" sz="2400" dirty="0"/>
              <a:t>10/9 – </a:t>
            </a:r>
            <a:r>
              <a:rPr lang="en-US" sz="2000" dirty="0"/>
              <a:t>Level 1 Cleared</a:t>
            </a:r>
          </a:p>
          <a:p>
            <a:r>
              <a:rPr lang="en-US" sz="2400" dirty="0"/>
              <a:t>10/21 – </a:t>
            </a:r>
            <a:r>
              <a:rPr lang="en-US" sz="2000" dirty="0"/>
              <a:t>Level 2 Cleared</a:t>
            </a:r>
          </a:p>
          <a:p>
            <a:r>
              <a:rPr lang="en-US" sz="2400" dirty="0"/>
              <a:t>11/4 – </a:t>
            </a:r>
            <a:r>
              <a:rPr lang="en-US" sz="2000" dirty="0"/>
              <a:t>Certification Due</a:t>
            </a:r>
          </a:p>
          <a:p>
            <a:r>
              <a:rPr lang="en-US" sz="2400" dirty="0"/>
              <a:t>11/6</a:t>
            </a:r>
            <a:r>
              <a:rPr lang="en-US" sz="2000" dirty="0"/>
              <a:t> – Signed Audit Checklist</a:t>
            </a:r>
          </a:p>
        </p:txBody>
      </p:sp>
      <p:sp>
        <p:nvSpPr>
          <p:cNvPr id="7" name="TextBox 6">
            <a:extLst>
              <a:ext uri="{C183D7F6-B498-43B3-948B-1728B52AA6E4}">
                <adec:decorative xmlns:adec="http://schemas.microsoft.com/office/drawing/2017/decorative" val="1"/>
              </a:ext>
            </a:extLst>
          </p:cNvPr>
          <p:cNvSpPr txBox="1"/>
          <p:nvPr/>
        </p:nvSpPr>
        <p:spPr>
          <a:xfrm>
            <a:off x="290186" y="6028551"/>
            <a:ext cx="85636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Printable Calendar: </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6"/>
              </a:rPr>
              <a:t>https://resources.csi.state.co.us/data-submissions/calendar/</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7"/>
              </a:rPr>
              <a:t> </a:t>
            </a: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Online Calendar: </a:t>
            </a:r>
            <a:r>
              <a:rPr kumimoji="0" lang="en-US" sz="1800" b="0" i="0" u="none" strike="noStrike" kern="1200" cap="none" spc="0" normalizeH="0" baseline="0" noProof="0" dirty="0">
                <a:ln>
                  <a:noFill/>
                </a:ln>
                <a:solidFill>
                  <a:srgbClr val="455FA9"/>
                </a:solidFill>
                <a:effectLst/>
                <a:uLnTx/>
                <a:uFillTx/>
                <a:latin typeface="Arial" panose="020B0604020202020204" pitchFamily="34" charset="0"/>
                <a:ea typeface="+mn-ea"/>
                <a:cs typeface="Arial" panose="020B0604020202020204" pitchFamily="34" charset="0"/>
                <a:hlinkClick r:id="rId8"/>
              </a:rPr>
              <a:t>www.csi.state.co.us/calendar/</a:t>
            </a:r>
            <a:endParaRPr kumimoji="0" lang="en-US" sz="1800" b="0" i="0" u="none" strike="noStrike" kern="1200" cap="none" spc="0" normalizeH="0" baseline="0" noProof="0" dirty="0">
              <a:ln>
                <a:noFill/>
              </a:ln>
              <a:solidFill>
                <a:srgbClr val="455FA9"/>
              </a:solidFill>
              <a:effectLst/>
              <a:uLnTx/>
              <a:uFillTx/>
              <a:latin typeface="Arial" panose="020B0604020202020204" pitchFamily="34" charset="0"/>
              <a:ea typeface="+mn-ea"/>
              <a:cs typeface="Arial" panose="020B0604020202020204" pitchFamily="34" charset="0"/>
            </a:endParaRPr>
          </a:p>
        </p:txBody>
      </p:sp>
      <p:pic>
        <p:nvPicPr>
          <p:cNvPr id="18" name="Audio 17">
            <a:hlinkClick r:id="" action="ppaction://media"/>
            <a:extLst>
              <a:ext uri="{FF2B5EF4-FFF2-40B4-BE49-F238E27FC236}">
                <a16:creationId xmlns:a16="http://schemas.microsoft.com/office/drawing/2014/main" id="{1B6460DB-8C1D-8BF2-B8C8-D949B0EC4CF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6668153" y="4617482"/>
            <a:ext cx="2057400" cy="2057400"/>
          </a:xfrm>
          <a:prstGeom prst="ellipse">
            <a:avLst/>
          </a:prstGeom>
        </p:spPr>
      </p:pic>
      <p:sp>
        <p:nvSpPr>
          <p:cNvPr id="2" name="TextBox 1">
            <a:extLst>
              <a:ext uri="{FF2B5EF4-FFF2-40B4-BE49-F238E27FC236}">
                <a16:creationId xmlns:a16="http://schemas.microsoft.com/office/drawing/2014/main" id="{5B1164DB-04A0-E071-4A42-11C611994430}"/>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2</a:t>
            </a:r>
          </a:p>
        </p:txBody>
      </p:sp>
      <p:sp>
        <p:nvSpPr>
          <p:cNvPr id="5" name="TextBox 4">
            <a:extLst>
              <a:ext uri="{FF2B5EF4-FFF2-40B4-BE49-F238E27FC236}">
                <a16:creationId xmlns:a16="http://schemas.microsoft.com/office/drawing/2014/main" id="{270FDC09-3924-095E-D7B0-18E628766D45}"/>
              </a:ext>
            </a:extLst>
          </p:cNvPr>
          <p:cNvSpPr txBox="1"/>
          <p:nvPr/>
        </p:nvSpPr>
        <p:spPr>
          <a:xfrm>
            <a:off x="444660" y="4081432"/>
            <a:ext cx="5046675" cy="923330"/>
          </a:xfrm>
          <a:prstGeom prst="rect">
            <a:avLst/>
          </a:prstGeom>
          <a:noFill/>
        </p:spPr>
        <p:txBody>
          <a:bodyPr wrap="square">
            <a:spAutoFit/>
          </a:bodyPr>
          <a:lstStyle/>
          <a:p>
            <a:r>
              <a:rPr lang="en-US" dirty="0"/>
              <a:t>Access the OC Audit Training :</a:t>
            </a:r>
          </a:p>
          <a:p>
            <a:r>
              <a:rPr lang="en-US" dirty="0">
                <a:hlinkClick r:id="rId10"/>
              </a:rPr>
              <a:t>https://resources.csi.state.co.us/data-submissions/audits/</a:t>
            </a:r>
            <a:endParaRPr lang="en-US" dirty="0"/>
          </a:p>
        </p:txBody>
      </p:sp>
      <p:sp>
        <p:nvSpPr>
          <p:cNvPr id="8" name="TextBox 7">
            <a:extLst>
              <a:ext uri="{FF2B5EF4-FFF2-40B4-BE49-F238E27FC236}">
                <a16:creationId xmlns:a16="http://schemas.microsoft.com/office/drawing/2014/main" id="{9EA32FB8-01BA-716E-9F91-EA9F7D528C6B}"/>
              </a:ext>
            </a:extLst>
          </p:cNvPr>
          <p:cNvSpPr txBox="1"/>
          <p:nvPr/>
        </p:nvSpPr>
        <p:spPr>
          <a:xfrm>
            <a:off x="418447" y="5079147"/>
            <a:ext cx="5046675" cy="923330"/>
          </a:xfrm>
          <a:prstGeom prst="rect">
            <a:avLst/>
          </a:prstGeom>
          <a:noFill/>
        </p:spPr>
        <p:txBody>
          <a:bodyPr wrap="square">
            <a:spAutoFit/>
          </a:bodyPr>
          <a:lstStyle/>
          <a:p>
            <a:pPr marL="0" indent="0">
              <a:buNone/>
            </a:pPr>
            <a:r>
              <a:rPr lang="en-US" sz="1800" dirty="0"/>
              <a:t>Access the At-Risk Training :</a:t>
            </a:r>
          </a:p>
          <a:p>
            <a:pPr marL="0" indent="0">
              <a:buNone/>
            </a:pPr>
            <a:r>
              <a:rPr lang="en-US" sz="1800" dirty="0">
                <a:hlinkClick r:id="rId11"/>
              </a:rPr>
              <a:t>https://resources.csi.state.co.us/data-submissions/october-count/</a:t>
            </a:r>
            <a:endParaRPr lang="en-US" sz="1800" dirty="0"/>
          </a:p>
        </p:txBody>
      </p:sp>
    </p:spTree>
    <p:extLst>
      <p:ext uri="{BB962C8B-B14F-4D97-AF65-F5344CB8AC3E}">
        <p14:creationId xmlns:p14="http://schemas.microsoft.com/office/powerpoint/2010/main" val="2094280916"/>
      </p:ext>
    </p:extLst>
  </p:cSld>
  <p:clrMapOvr>
    <a:masterClrMapping/>
  </p:clrMapOvr>
  <mc:AlternateContent xmlns:mc="http://schemas.openxmlformats.org/markup-compatibility/2006" xmlns:p14="http://schemas.microsoft.com/office/powerpoint/2010/main">
    <mc:Choice Requires="p14">
      <p:transition spd="slow" p14:dur="2000" advTm="105977"/>
    </mc:Choice>
    <mc:Fallback xmlns="">
      <p:transition spd="slow" advTm="105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C183D7F6-B498-43B3-948B-1728B52AA6E4}">
                <adec:decorative xmlns:adec="http://schemas.microsoft.com/office/drawing/2017/decorative" val="1"/>
              </a:ext>
            </a:extLst>
          </p:cNvPr>
          <p:cNvSpPr>
            <a:spLocks noGrp="1"/>
          </p:cNvSpPr>
          <p:nvPr>
            <p:ph type="title"/>
          </p:nvPr>
        </p:nvSpPr>
        <p:spPr/>
        <p:txBody>
          <a:bodyPr>
            <a:noAutofit/>
          </a:bodyPr>
          <a:lstStyle/>
          <a:p>
            <a:pPr>
              <a:defRPr/>
            </a:pPr>
            <a:r>
              <a:rPr lang="en-US" dirty="0">
                <a:latin typeface="Arial" panose="020B0604020202020204" pitchFamily="34" charset="0"/>
                <a:cs typeface="Arial" panose="020B0604020202020204" pitchFamily="34" charset="0"/>
              </a:rPr>
              <a:t>Additional OC Deadlines</a:t>
            </a:r>
            <a:endParaRPr lang="en-US" sz="4800" dirty="0">
              <a:solidFill>
                <a:srgbClr val="FF0000"/>
              </a:solidFill>
              <a:latin typeface="Arial" panose="020B0604020202020204" pitchFamily="34" charset="0"/>
              <a:cs typeface="Arial" panose="020B0604020202020204" pitchFamily="34" charset="0"/>
            </a:endParaRPr>
          </a:p>
        </p:txBody>
      </p:sp>
      <p:sp>
        <p:nvSpPr>
          <p:cNvPr id="10" name="Content Placeholder 8">
            <a:extLst>
              <a:ext uri="{FF2B5EF4-FFF2-40B4-BE49-F238E27FC236}">
                <a16:creationId xmlns:a16="http://schemas.microsoft.com/office/drawing/2014/main" id="{26A1F9FD-7999-53DA-8584-9C6CFDAEE80D}"/>
              </a:ext>
              <a:ext uri="{C183D7F6-B498-43B3-948B-1728B52AA6E4}">
                <adec:decorative xmlns:adec="http://schemas.microsoft.com/office/drawing/2017/decorative" val="1"/>
              </a:ext>
            </a:extLst>
          </p:cNvPr>
          <p:cNvSpPr txBox="1">
            <a:spLocks/>
          </p:cNvSpPr>
          <p:nvPr/>
        </p:nvSpPr>
        <p:spPr>
          <a:xfrm>
            <a:off x="1439917" y="1395649"/>
            <a:ext cx="6453351"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fontAlgn="ctr">
              <a:lnSpc>
                <a:spcPct val="110000"/>
              </a:lnSpc>
              <a:spcBef>
                <a:spcPts val="0"/>
              </a:spcBef>
              <a:buNone/>
              <a:defRPr/>
            </a:pPr>
            <a:r>
              <a:rPr lang="en-US" sz="2400" b="1" dirty="0"/>
              <a:t>August 26</a:t>
            </a:r>
            <a:r>
              <a:rPr lang="en-US" sz="2400" b="1" baseline="30000" dirty="0"/>
              <a:t>th</a:t>
            </a:r>
            <a:endParaRPr lang="en-US" sz="2400" b="1" dirty="0"/>
          </a:p>
          <a:p>
            <a:pPr marL="400050" indent="-342900" fontAlgn="ctr">
              <a:lnSpc>
                <a:spcPct val="110000"/>
              </a:lnSpc>
              <a:spcBef>
                <a:spcPts val="0"/>
              </a:spcBef>
              <a:defRPr/>
            </a:pPr>
            <a:r>
              <a:rPr lang="en-US" sz="2100" dirty="0"/>
              <a:t>Recommended date to complete the Record Checker data</a:t>
            </a:r>
            <a:endParaRPr kumimoji="0" lang="en-US" sz="2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57150" marR="0" lvl="0" indent="0" algn="l" defTabSz="914400" rtl="0" eaLnBrk="1" fontAlgn="ctr" latinLnBrk="0" hangingPunct="1">
              <a:lnSpc>
                <a:spcPct val="110000"/>
              </a:lnSpc>
              <a:spcBef>
                <a:spcPts val="0"/>
              </a:spcBef>
              <a:spcAft>
                <a:spcPts val="0"/>
              </a:spcAft>
              <a:buClrTx/>
              <a:buSzTx/>
              <a:buNone/>
              <a:tabLst/>
              <a:defRPr/>
            </a:pPr>
            <a:endParaRPr lang="en-US" sz="2400" b="1" dirty="0"/>
          </a:p>
          <a:p>
            <a:pPr marL="57150" marR="0" lvl="0" indent="0" algn="l" defTabSz="914400" rtl="0" eaLnBrk="1" fontAlgn="ctr" latinLnBrk="0" hangingPunct="1">
              <a:lnSpc>
                <a:spcPct val="110000"/>
              </a:lnSpc>
              <a:spcBef>
                <a:spcPts val="0"/>
              </a:spcBef>
              <a:spcAft>
                <a:spcPts val="0"/>
              </a:spcAft>
              <a:buClrTx/>
              <a:buSzTx/>
              <a:buNone/>
              <a:tabLst/>
              <a:defRPr/>
            </a:pPr>
            <a:r>
              <a:rPr lang="en-US" sz="2400" b="1" dirty="0"/>
              <a:t>September 8</a:t>
            </a:r>
            <a:r>
              <a:rPr lang="en-US" sz="2400" b="1" baseline="30000" dirty="0"/>
              <a:t>th</a:t>
            </a:r>
            <a:r>
              <a:rPr lang="en-US" sz="2400" b="1" dirty="0"/>
              <a:t> </a:t>
            </a:r>
          </a:p>
          <a:p>
            <a:pPr marL="400050" marR="0" lvl="0" indent="-342900" algn="l" defTabSz="914400" rtl="0" eaLnBrk="1" fontAlgn="ctr"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Deadline to request alternative count date</a:t>
            </a:r>
          </a:p>
          <a:p>
            <a:pPr marL="57150" marR="0" lvl="0" indent="0" algn="l" defTabSz="914400" rtl="0" eaLnBrk="1" fontAlgn="ctr" latinLnBrk="0" hangingPunct="1">
              <a:lnSpc>
                <a:spcPct val="110000"/>
              </a:lnSpc>
              <a:spcBef>
                <a:spcPts val="0"/>
              </a:spcBef>
              <a:spcAft>
                <a:spcPts val="0"/>
              </a:spcAft>
              <a:buClrTx/>
              <a:buSzTx/>
              <a:buNone/>
              <a:tabLst/>
              <a:defRPr/>
            </a:pPr>
            <a:endPar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57150" indent="0" fontAlgn="ctr">
              <a:lnSpc>
                <a:spcPct val="110000"/>
              </a:lnSpc>
              <a:spcBef>
                <a:spcPts val="0"/>
              </a:spcBef>
              <a:buNone/>
              <a:defRPr/>
            </a:pPr>
            <a:r>
              <a:rPr lang="en-US" sz="2400" b="1" dirty="0"/>
              <a:t>September 26</a:t>
            </a:r>
            <a:r>
              <a:rPr lang="en-US" sz="2400" b="1" baseline="30000" dirty="0"/>
              <a:t>th</a:t>
            </a:r>
            <a:r>
              <a:rPr lang="en-US" sz="2400" b="1" dirty="0"/>
              <a:t> </a:t>
            </a:r>
            <a:endParaRPr lang="en-US" sz="2400" dirty="0"/>
          </a:p>
          <a:p>
            <a:pPr marL="400050" indent="-342900" fontAlgn="ctr">
              <a:lnSpc>
                <a:spcPct val="110000"/>
              </a:lnSpc>
              <a:spcBef>
                <a:spcPts val="0"/>
              </a:spcBef>
              <a:defRPr/>
            </a:pPr>
            <a:r>
              <a:rPr lang="en-US" sz="2100" dirty="0"/>
              <a:t>Deadline to submit McKinney-Vento (homeless forms) for approval prior to count day </a:t>
            </a:r>
          </a:p>
          <a:p>
            <a:pPr marL="57150" marR="0" lvl="0" indent="0" algn="l" defTabSz="914400" rtl="0" eaLnBrk="1" fontAlgn="ctr" latinLnBrk="0" hangingPunct="1">
              <a:lnSpc>
                <a:spcPct val="110000"/>
              </a:lnSpc>
              <a:spcBef>
                <a:spcPts val="0"/>
              </a:spcBef>
              <a:spcAft>
                <a:spcPts val="0"/>
              </a:spcAft>
              <a:buClrTx/>
              <a:buSzTx/>
              <a:buNone/>
              <a:tabLst/>
              <a:defRPr/>
            </a:pPr>
            <a:endParaRPr lang="en-US" sz="2400" dirty="0"/>
          </a:p>
          <a:p>
            <a:pPr marL="0" marR="0" lvl="0" indent="0" algn="l" defTabSz="914400" rtl="0" eaLnBrk="1" fontAlgn="ctr" latinLnBrk="0" hangingPunct="1">
              <a:lnSpc>
                <a:spcPct val="110000"/>
              </a:lnSpc>
              <a:spcBef>
                <a:spcPts val="0"/>
              </a:spcBef>
              <a:spcAft>
                <a:spcPts val="0"/>
              </a:spcAft>
              <a:buClrTx/>
              <a:buSzTx/>
              <a:buNone/>
              <a:tabLst/>
              <a:defRPr/>
            </a:pPr>
            <a:r>
              <a:rPr lang="en-US" sz="2400" b="1" dirty="0"/>
              <a:t>September 23</a:t>
            </a:r>
            <a:r>
              <a:rPr lang="en-US" sz="2400" b="1" baseline="30000" dirty="0"/>
              <a:t>rd</a:t>
            </a:r>
            <a:r>
              <a:rPr lang="en-US" sz="2400" b="1" dirty="0"/>
              <a:t> </a:t>
            </a:r>
          </a:p>
          <a:p>
            <a:pPr marL="342900" marR="0" lvl="0" indent="-342900" algn="l" defTabSz="914400" rtl="0" eaLnBrk="1" fontAlgn="ctr"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ALP approval deadline for early </a:t>
            </a: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access students</a:t>
            </a:r>
          </a:p>
        </p:txBody>
      </p:sp>
      <p:sp>
        <p:nvSpPr>
          <p:cNvPr id="8" name="TextBox 7">
            <a:extLst>
              <a:ext uri="{FF2B5EF4-FFF2-40B4-BE49-F238E27FC236}">
                <a16:creationId xmlns:a16="http://schemas.microsoft.com/office/drawing/2014/main" id="{454B0A7E-0519-4A45-8774-20BAD59FBCD1}"/>
              </a:ext>
              <a:ext uri="{C183D7F6-B498-43B3-948B-1728B52AA6E4}">
                <adec:decorative xmlns:adec="http://schemas.microsoft.com/office/drawing/2017/decorative" val="1"/>
              </a:ext>
            </a:extLst>
          </p:cNvPr>
          <p:cNvSpPr txBox="1"/>
          <p:nvPr/>
        </p:nvSpPr>
        <p:spPr>
          <a:xfrm>
            <a:off x="628650" y="5843885"/>
            <a:ext cx="7886699" cy="646331"/>
          </a:xfrm>
          <a:prstGeom prst="rect">
            <a:avLst/>
          </a:prstGeom>
          <a:noFill/>
        </p:spPr>
        <p:txBody>
          <a:bodyPr wrap="square">
            <a:spAutoFit/>
          </a:bodyPr>
          <a:lstStyle/>
          <a:p>
            <a:pPr marL="85725"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Due to the critical nature of the deadlines, </a:t>
            </a: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CSI’s School Compliance Policy</a:t>
            </a: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will be exercised for missed error clearance deadlines</a:t>
            </a:r>
          </a:p>
        </p:txBody>
      </p:sp>
      <p:sp>
        <p:nvSpPr>
          <p:cNvPr id="3" name="TextBox 2">
            <a:extLst>
              <a:ext uri="{FF2B5EF4-FFF2-40B4-BE49-F238E27FC236}">
                <a16:creationId xmlns:a16="http://schemas.microsoft.com/office/drawing/2014/main" id="{8AF699AD-2F6B-2F26-6F97-3F93D6919093}"/>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7</a:t>
            </a:r>
          </a:p>
        </p:txBody>
      </p:sp>
      <p:pic>
        <p:nvPicPr>
          <p:cNvPr id="23" name="Audio 22">
            <a:hlinkClick r:id="" action="ppaction://media"/>
            <a:extLst>
              <a:ext uri="{FF2B5EF4-FFF2-40B4-BE49-F238E27FC236}">
                <a16:creationId xmlns:a16="http://schemas.microsoft.com/office/drawing/2014/main" id="{9CFCB1C5-5E2C-AC4D-0E6C-DD39CA0FAA5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10176557"/>
      </p:ext>
    </p:extLst>
  </p:cSld>
  <p:clrMapOvr>
    <a:masterClrMapping/>
  </p:clrMapOvr>
  <mc:AlternateContent xmlns:mc="http://schemas.openxmlformats.org/markup-compatibility/2006" xmlns:p14="http://schemas.microsoft.com/office/powerpoint/2010/main">
    <mc:Choice Requires="p14">
      <p:transition spd="slow" p14:dur="2000" advTm="127008"/>
    </mc:Choice>
    <mc:Fallback xmlns="">
      <p:transition spd="slow" advTm="127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54A0-1639-4A93-9402-A6433E63C2CC}"/>
              </a:ext>
              <a:ext uri="{C183D7F6-B498-43B3-948B-1728B52AA6E4}">
                <adec:decorative xmlns:adec="http://schemas.microsoft.com/office/drawing/2017/decorative" val="1"/>
              </a:ext>
            </a:extLst>
          </p:cNvPr>
          <p:cNvSpPr>
            <a:spLocks noGrp="1"/>
          </p:cNvSpPr>
          <p:nvPr>
            <p:ph type="title"/>
          </p:nvPr>
        </p:nvSpPr>
        <p:spPr>
          <a:xfrm>
            <a:off x="598320" y="368920"/>
            <a:ext cx="7886700" cy="1325563"/>
          </a:xfrm>
        </p:spPr>
        <p:txBody>
          <a:bodyPr anchor="ctr">
            <a:normAutofit/>
          </a:bodyPr>
          <a:lstStyle/>
          <a:p>
            <a:r>
              <a:rPr lang="en-US" dirty="0"/>
              <a:t>Timeline Considerations</a:t>
            </a:r>
          </a:p>
        </p:txBody>
      </p:sp>
      <p:sp>
        <p:nvSpPr>
          <p:cNvPr id="8" name="Freeform: Shape 7">
            <a:extLst>
              <a:ext uri="{FF2B5EF4-FFF2-40B4-BE49-F238E27FC236}">
                <a16:creationId xmlns:a16="http://schemas.microsoft.com/office/drawing/2014/main" id="{DE3B9BE7-E9D4-CE9D-3C9C-F9678260FB90}"/>
              </a:ext>
              <a:ext uri="{C183D7F6-B498-43B3-948B-1728B52AA6E4}">
                <adec:decorative xmlns:adec="http://schemas.microsoft.com/office/drawing/2017/decorative" val="1"/>
              </a:ext>
            </a:extLst>
          </p:cNvPr>
          <p:cNvSpPr/>
          <p:nvPr/>
        </p:nvSpPr>
        <p:spPr>
          <a:xfrm>
            <a:off x="762905" y="1570520"/>
            <a:ext cx="7782775" cy="4627448"/>
          </a:xfrm>
          <a:custGeom>
            <a:avLst/>
            <a:gdLst>
              <a:gd name="connsiteX0" fmla="*/ 0 w 3549015"/>
              <a:gd name="connsiteY0" fmla="*/ 0 h 1242935"/>
              <a:gd name="connsiteX1" fmla="*/ 3549015 w 3549015"/>
              <a:gd name="connsiteY1" fmla="*/ 0 h 1242935"/>
              <a:gd name="connsiteX2" fmla="*/ 3549015 w 3549015"/>
              <a:gd name="connsiteY2" fmla="*/ 1242935 h 1242935"/>
              <a:gd name="connsiteX3" fmla="*/ 0 w 3549015"/>
              <a:gd name="connsiteY3" fmla="*/ 1242935 h 1242935"/>
              <a:gd name="connsiteX4" fmla="*/ 0 w 3549015"/>
              <a:gd name="connsiteY4" fmla="*/ 0 h 1242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015" h="1242935">
                <a:moveTo>
                  <a:pt x="0" y="0"/>
                </a:moveTo>
                <a:lnTo>
                  <a:pt x="3549015" y="0"/>
                </a:lnTo>
                <a:lnTo>
                  <a:pt x="3549015" y="1242935"/>
                </a:lnTo>
                <a:lnTo>
                  <a:pt x="0" y="12429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544" tIns="131544" rIns="131544" bIns="131544" numCol="1" spcCol="1270" anchor="t" anchorCtr="0">
            <a:noAutofit/>
          </a:bodyPr>
          <a:lstStyle/>
          <a:p>
            <a:pPr marL="342900" lvl="0" indent="-342900" defTabSz="933450">
              <a:spcBef>
                <a:spcPct val="0"/>
              </a:spcBef>
              <a:buFont typeface="Arial" panose="020B0604020202020204" pitchFamily="34" charset="0"/>
              <a:buChar char="•"/>
            </a:pPr>
            <a:r>
              <a:rPr lang="en-US" sz="2400" kern="1200" dirty="0"/>
              <a:t>Is your SIS up to date?</a:t>
            </a:r>
          </a:p>
          <a:p>
            <a:pPr defTabSz="933450">
              <a:spcBef>
                <a:spcPct val="0"/>
              </a:spcBef>
            </a:pPr>
            <a:r>
              <a:rPr lang="en-US" sz="2100" kern="1200" dirty="0"/>
              <a:t>	New fields/codes should show up in your SIS</a:t>
            </a:r>
          </a:p>
          <a:p>
            <a:pPr defTabSz="933450">
              <a:spcBef>
                <a:spcPct val="0"/>
              </a:spcBef>
            </a:pPr>
            <a:endParaRPr lang="en-US" sz="2100" dirty="0"/>
          </a:p>
          <a:p>
            <a:pPr marL="342900" indent="-342900" defTabSz="933450">
              <a:spcBef>
                <a:spcPct val="0"/>
              </a:spcBef>
              <a:buFont typeface="Arial" panose="020B0604020202020204" pitchFamily="34" charset="0"/>
              <a:buChar char="•"/>
            </a:pPr>
            <a:r>
              <a:rPr lang="en-US" sz="2400" kern="1200" dirty="0"/>
              <a:t> Do the SD and SSA files successfully extract from your system?</a:t>
            </a:r>
          </a:p>
          <a:p>
            <a:pPr defTabSz="933450">
              <a:spcBef>
                <a:spcPct val="0"/>
              </a:spcBef>
            </a:pPr>
            <a:r>
              <a:rPr lang="en-US" sz="2100" kern="1200" dirty="0"/>
              <a:t>	</a:t>
            </a:r>
            <a:r>
              <a:rPr lang="en-US" sz="2100" dirty="0"/>
              <a:t>F</a:t>
            </a:r>
            <a:r>
              <a:rPr lang="en-US" sz="2100" kern="1200" dirty="0"/>
              <a:t>ile extracts should include data in general, and data for new 	fields if applicable</a:t>
            </a:r>
          </a:p>
          <a:p>
            <a:pPr defTabSz="933450">
              <a:spcBef>
                <a:spcPct val="0"/>
              </a:spcBef>
            </a:pPr>
            <a:endParaRPr lang="en-US" sz="2100" dirty="0"/>
          </a:p>
          <a:p>
            <a:pPr marL="342900" indent="-342900" defTabSz="933450">
              <a:spcBef>
                <a:spcPct val="0"/>
              </a:spcBef>
              <a:buFont typeface="Arial" panose="020B0604020202020204" pitchFamily="34" charset="0"/>
              <a:buChar char="•"/>
            </a:pPr>
            <a:r>
              <a:rPr lang="en-US" sz="2400" kern="1200" dirty="0"/>
              <a:t>Have you used the Record Checker Tool yet?</a:t>
            </a:r>
          </a:p>
          <a:p>
            <a:pPr defTabSz="933450">
              <a:spcBef>
                <a:spcPct val="0"/>
              </a:spcBef>
            </a:pPr>
            <a:r>
              <a:rPr lang="en-US" sz="2100" kern="1200" dirty="0"/>
              <a:t>	Schools should address flags in data from the Tool prior to 	submitting files to CSI</a:t>
            </a:r>
          </a:p>
          <a:p>
            <a:pPr marL="0" lvl="0" indent="0" defTabSz="933450">
              <a:lnSpc>
                <a:spcPct val="100000"/>
              </a:lnSpc>
              <a:spcBef>
                <a:spcPct val="0"/>
              </a:spcBef>
              <a:spcAft>
                <a:spcPct val="35000"/>
              </a:spcAft>
              <a:buNone/>
            </a:pPr>
            <a:endParaRPr lang="en-US" sz="2100" kern="1200" dirty="0"/>
          </a:p>
        </p:txBody>
      </p:sp>
      <p:sp>
        <p:nvSpPr>
          <p:cNvPr id="4" name="Slide Number Placeholder 3">
            <a:extLst>
              <a:ext uri="{FF2B5EF4-FFF2-40B4-BE49-F238E27FC236}">
                <a16:creationId xmlns:a16="http://schemas.microsoft.com/office/drawing/2014/main" id="{4BFDF00C-EE9C-4FA7-957E-D6AAAFD9C49E}"/>
              </a:ext>
              <a:ext uri="{C183D7F6-B498-43B3-948B-1728B52AA6E4}">
                <adec:decorative xmlns:adec="http://schemas.microsoft.com/office/drawing/2017/decorative" val="1"/>
              </a:ext>
            </a:extLst>
          </p:cNvPr>
          <p:cNvSpPr>
            <a:spLocks noGrp="1"/>
          </p:cNvSpPr>
          <p:nvPr>
            <p:ph type="sldNum" idx="4294967295"/>
          </p:nvPr>
        </p:nvSpPr>
        <p:spPr>
          <a:xfrm>
            <a:off x="8594725" y="6388100"/>
            <a:ext cx="549275" cy="419100"/>
          </a:xfrm>
          <a:prstGeom prst="rect">
            <a:avLst/>
          </a:prstGeom>
        </p:spPr>
        <p:txBody>
          <a:bodyPr/>
          <a:lstStyle/>
          <a:p>
            <a:pPr>
              <a:spcAft>
                <a:spcPts val="600"/>
              </a:spcAft>
            </a:pPr>
            <a:fld id="{8D38B3C1-EED7-4E88-8F72-013EE3A58C4A}" type="slidenum">
              <a:rPr lang="en-US" smtClean="0"/>
              <a:pPr>
                <a:spcAft>
                  <a:spcPts val="600"/>
                </a:spcAft>
              </a:pPr>
              <a:t>7</a:t>
            </a:fld>
            <a:endParaRPr lang="en-US"/>
          </a:p>
        </p:txBody>
      </p:sp>
      <p:pic>
        <p:nvPicPr>
          <p:cNvPr id="32" name="Audio 31">
            <a:hlinkClick r:id="" action="ppaction://media"/>
            <a:extLst>
              <a:ext uri="{FF2B5EF4-FFF2-40B4-BE49-F238E27FC236}">
                <a16:creationId xmlns:a16="http://schemas.microsoft.com/office/drawing/2014/main" id="{861B4C52-A543-7365-42A6-28BCD0AFF87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41963096"/>
      </p:ext>
    </p:extLst>
  </p:cSld>
  <p:clrMapOvr>
    <a:masterClrMapping/>
  </p:clrMapOvr>
  <mc:AlternateContent xmlns:mc="http://schemas.openxmlformats.org/markup-compatibility/2006" xmlns:p14="http://schemas.microsoft.com/office/powerpoint/2010/main">
    <mc:Choice Requires="p14">
      <p:transition spd="slow" p14:dur="2000" advTm="93983"/>
    </mc:Choice>
    <mc:Fallback xmlns="">
      <p:transition spd="slow" advTm="93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AEF67146-081D-7149-7B0A-CD0898FC5CB4}"/>
            </a:ext>
          </a:extLst>
        </p:cNvPr>
        <p:cNvGrpSpPr/>
        <p:nvPr/>
      </p:nvGrpSpPr>
      <p:grpSpPr>
        <a:xfrm>
          <a:off x="0" y="0"/>
          <a:ext cx="0" cy="0"/>
          <a:chOff x="0" y="0"/>
          <a:chExt cx="0" cy="0"/>
        </a:xfrm>
      </p:grpSpPr>
      <p:sp>
        <p:nvSpPr>
          <p:cNvPr id="111" name="Shape 111">
            <a:extLst>
              <a:ext uri="{FF2B5EF4-FFF2-40B4-BE49-F238E27FC236}">
                <a16:creationId xmlns:a16="http://schemas.microsoft.com/office/drawing/2014/main" id="{3EC59415-27B0-70E5-E6AC-E164311F6910}"/>
              </a:ext>
              <a:ext uri="{C183D7F6-B498-43B3-948B-1728B52AA6E4}">
                <adec:decorative xmlns:adec="http://schemas.microsoft.com/office/drawing/2017/decorative" val="1"/>
              </a:ext>
            </a:extLst>
          </p:cNvPr>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 sz="4400" dirty="0">
                <a:latin typeface="Arial" panose="020B0604020202020204" pitchFamily="34" charset="0"/>
                <a:cs typeface="Arial" panose="020B0604020202020204" pitchFamily="34" charset="0"/>
              </a:rPr>
              <a:t>October Count Resources</a:t>
            </a:r>
            <a:endParaRPr sz="440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DAD369D8-A786-F4D3-9D4E-CFB1123BA513}"/>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8</a:t>
            </a:fld>
            <a:endParaRPr lang="en-US"/>
          </a:p>
        </p:txBody>
      </p:sp>
      <p:pic>
        <p:nvPicPr>
          <p:cNvPr id="65" name="Audio 64">
            <a:hlinkClick r:id="" action="ppaction://media"/>
            <a:extLst>
              <a:ext uri="{FF2B5EF4-FFF2-40B4-BE49-F238E27FC236}">
                <a16:creationId xmlns:a16="http://schemas.microsoft.com/office/drawing/2014/main" id="{212270B5-B8FB-4641-4B3C-11B414F7894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27638763"/>
      </p:ext>
    </p:extLst>
  </p:cSld>
  <p:clrMapOvr>
    <a:masterClrMapping/>
  </p:clrMapOvr>
  <mc:AlternateContent xmlns:mc="http://schemas.openxmlformats.org/markup-compatibility/2006" xmlns:p14="http://schemas.microsoft.com/office/powerpoint/2010/main">
    <mc:Choice Requires="p14">
      <p:transition spd="slow" p14:dur="2000" advTm="2113"/>
    </mc:Choice>
    <mc:Fallback xmlns="">
      <p:transition spd="slow" advTm="2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688144" y="102584"/>
            <a:ext cx="7767712" cy="1143000"/>
          </a:xfrm>
        </p:spPr>
        <p:txBody>
          <a:bodyPr>
            <a:noAutofit/>
          </a:bodyPr>
          <a:lstStyle/>
          <a:p>
            <a:pPr algn="ctr"/>
            <a:r>
              <a:rPr lang="en-US" sz="4400" dirty="0">
                <a:latin typeface="Arial" panose="020B0604020202020204" pitchFamily="34" charset="0"/>
                <a:cs typeface="Arial" panose="020B0604020202020204" pitchFamily="34" charset="0"/>
              </a:rPr>
              <a:t>October Count Resources  </a:t>
            </a:r>
          </a:p>
        </p:txBody>
      </p:sp>
      <p:sp>
        <p:nvSpPr>
          <p:cNvPr id="9" name="TextBox 8">
            <a:extLst>
              <a:ext uri="{C183D7F6-B498-43B3-948B-1728B52AA6E4}">
                <adec:decorative xmlns:adec="http://schemas.microsoft.com/office/drawing/2017/decorative" val="1"/>
              </a:ext>
            </a:extLst>
          </p:cNvPr>
          <p:cNvSpPr txBox="1"/>
          <p:nvPr/>
        </p:nvSpPr>
        <p:spPr>
          <a:xfrm>
            <a:off x="467140" y="6286875"/>
            <a:ext cx="7988716"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https://resources.csi.state.co.us/data-submissions/october-count/</a:t>
            </a:r>
            <a:endParaRPr lang="en-US" dirty="0">
              <a:solidFill>
                <a:schemeClr val="accent1"/>
              </a:solidFill>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CED22634-83DF-4008-950E-9A376F762C07}"/>
              </a:ext>
              <a:ext uri="{C183D7F6-B498-43B3-948B-1728B52AA6E4}">
                <adec:decorative xmlns:adec="http://schemas.microsoft.com/office/drawing/2017/decorative" val="1"/>
              </a:ext>
            </a:extLst>
          </p:cNvPr>
          <p:cNvSpPr txBox="1">
            <a:spLocks/>
          </p:cNvSpPr>
          <p:nvPr/>
        </p:nvSpPr>
        <p:spPr>
          <a:xfrm>
            <a:off x="8594725" y="64389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9</a:t>
            </a:fld>
            <a:endParaRPr lang="en-US"/>
          </a:p>
        </p:txBody>
      </p:sp>
      <p:pic>
        <p:nvPicPr>
          <p:cNvPr id="25" name="Audio 24">
            <a:hlinkClick r:id="" action="ppaction://media"/>
            <a:extLst>
              <a:ext uri="{FF2B5EF4-FFF2-40B4-BE49-F238E27FC236}">
                <a16:creationId xmlns:a16="http://schemas.microsoft.com/office/drawing/2014/main" id="{7A2E0962-C400-0118-E781-C74C816EB3F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pic>
        <p:nvPicPr>
          <p:cNvPr id="4" name="Picture 3">
            <a:extLst>
              <a:ext uri="{FF2B5EF4-FFF2-40B4-BE49-F238E27FC236}">
                <a16:creationId xmlns:a16="http://schemas.microsoft.com/office/drawing/2014/main" id="{9F4D8DF1-2AFF-2DFB-6266-A62427DE5F2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67140" y="1483499"/>
            <a:ext cx="8163238" cy="3943078"/>
          </a:xfrm>
          <a:prstGeom prst="rect">
            <a:avLst/>
          </a:prstGeom>
          <a:ln w="12700">
            <a:solidFill>
              <a:schemeClr val="tx1"/>
            </a:solidFill>
          </a:ln>
        </p:spPr>
      </p:pic>
    </p:spTree>
    <p:extLst>
      <p:ext uri="{BB962C8B-B14F-4D97-AF65-F5344CB8AC3E}">
        <p14:creationId xmlns:p14="http://schemas.microsoft.com/office/powerpoint/2010/main" val="3819818362"/>
      </p:ext>
    </p:extLst>
  </p:cSld>
  <p:clrMapOvr>
    <a:masterClrMapping/>
  </p:clrMapOvr>
  <mc:AlternateContent xmlns:mc="http://schemas.openxmlformats.org/markup-compatibility/2006" xmlns:p14="http://schemas.microsoft.com/office/powerpoint/2010/main">
    <mc:Choice Requires="p14">
      <p:transition spd="slow" p14:dur="2000" advTm="17358"/>
    </mc:Choice>
    <mc:Fallback xmlns="">
      <p:transition spd="slow" advTm="17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with Colors for Smart Art</Template>
  <TotalTime>5684</TotalTime>
  <Words>5657</Words>
  <Application>Microsoft Office PowerPoint</Application>
  <PresentationFormat>On-screen Show (4:3)</PresentationFormat>
  <Paragraphs>425</Paragraphs>
  <Slides>35</Slides>
  <Notes>35</Notes>
  <HiddenSlides>0</HiddenSlides>
  <MMClips>35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Aptos</vt:lpstr>
      <vt:lpstr>Arial</vt:lpstr>
      <vt:lpstr>Calibri</vt:lpstr>
      <vt:lpstr>Roboto</vt:lpstr>
      <vt:lpstr>Segoe UI</vt:lpstr>
      <vt:lpstr>Symbol</vt:lpstr>
      <vt:lpstr>Times New Roman</vt:lpstr>
      <vt:lpstr>Office Theme</vt:lpstr>
      <vt:lpstr>October Count General Overview Training  </vt:lpstr>
      <vt:lpstr>Purpose of October Count</vt:lpstr>
      <vt:lpstr>Funding Requirements:</vt:lpstr>
      <vt:lpstr>Timeline</vt:lpstr>
      <vt:lpstr>OC Submissions Deadlines</vt:lpstr>
      <vt:lpstr>Additional OC Deadlines</vt:lpstr>
      <vt:lpstr>Timeline Considerations</vt:lpstr>
      <vt:lpstr>October Count Resources</vt:lpstr>
      <vt:lpstr>October Count Resources  </vt:lpstr>
      <vt:lpstr>General Submissions Resources</vt:lpstr>
      <vt:lpstr>File Layouts</vt:lpstr>
      <vt:lpstr>Trainings</vt:lpstr>
      <vt:lpstr>Data Validation Resources</vt:lpstr>
      <vt:lpstr>Field-Specific Resources</vt:lpstr>
      <vt:lpstr>OC Audit Resources</vt:lpstr>
      <vt:lpstr>Collaboration is Key</vt:lpstr>
      <vt:lpstr>New This Year</vt:lpstr>
      <vt:lpstr>Updates to the SD &amp; Title I File Layout</vt:lpstr>
      <vt:lpstr>Updates to the SSA File Layout</vt:lpstr>
      <vt:lpstr>Updates to the SSA File Layout Cont.</vt:lpstr>
      <vt:lpstr>Updates for OC Audit</vt:lpstr>
      <vt:lpstr>Updates School Finance Rule</vt:lpstr>
      <vt:lpstr>Important Reminders</vt:lpstr>
      <vt:lpstr>SASIDs and October Count</vt:lpstr>
      <vt:lpstr>Free/Reduces Lunch (FRL)</vt:lpstr>
      <vt:lpstr>At-Risk Measure File </vt:lpstr>
      <vt:lpstr>Universal Preschool (UPK)</vt:lpstr>
      <vt:lpstr>Validaionts &amp; Additional Reminders</vt:lpstr>
      <vt:lpstr>Data Validation Resource</vt:lpstr>
      <vt:lpstr>Record Checker Tool</vt:lpstr>
      <vt:lpstr>Attendance Reminder</vt:lpstr>
      <vt:lpstr>School Data Validations</vt:lpstr>
      <vt:lpstr>SIS Audit</vt:lpstr>
      <vt:lpstr>Best Practices &amp; Helpful Hints</vt:lpstr>
      <vt:lpstr>Thank you for Reviewing this training.  Submissions_CSI@csi.state.co.us </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2019-2020 October Count Submissions Training</dc:title>
  <dc:creator>Rogers, Jessica</dc:creator>
  <cp:lastModifiedBy>Trammell, Cherish</cp:lastModifiedBy>
  <cp:revision>277</cp:revision>
  <dcterms:created xsi:type="dcterms:W3CDTF">2019-08-09T16:38:04Z</dcterms:created>
  <dcterms:modified xsi:type="dcterms:W3CDTF">2025-08-14T02:07:43Z</dcterms:modified>
</cp:coreProperties>
</file>