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39"/>
  </p:notesMasterIdLst>
  <p:handoutMasterIdLst>
    <p:handoutMasterId r:id="rId40"/>
  </p:handoutMasterIdLst>
  <p:sldIdLst>
    <p:sldId id="256" r:id="rId2"/>
    <p:sldId id="868" r:id="rId3"/>
    <p:sldId id="904" r:id="rId4"/>
    <p:sldId id="879" r:id="rId5"/>
    <p:sldId id="896" r:id="rId6"/>
    <p:sldId id="881" r:id="rId7"/>
    <p:sldId id="883" r:id="rId8"/>
    <p:sldId id="905" r:id="rId9"/>
    <p:sldId id="856" r:id="rId10"/>
    <p:sldId id="857" r:id="rId11"/>
    <p:sldId id="906" r:id="rId12"/>
    <p:sldId id="919" r:id="rId13"/>
    <p:sldId id="928" r:id="rId14"/>
    <p:sldId id="933" r:id="rId15"/>
    <p:sldId id="918" r:id="rId16"/>
    <p:sldId id="929" r:id="rId17"/>
    <p:sldId id="926" r:id="rId18"/>
    <p:sldId id="909" r:id="rId19"/>
    <p:sldId id="284" r:id="rId20"/>
    <p:sldId id="927" r:id="rId21"/>
    <p:sldId id="901" r:id="rId22"/>
    <p:sldId id="931" r:id="rId23"/>
    <p:sldId id="932" r:id="rId24"/>
    <p:sldId id="914" r:id="rId25"/>
    <p:sldId id="934" r:id="rId26"/>
    <p:sldId id="923" r:id="rId27"/>
    <p:sldId id="930" r:id="rId28"/>
    <p:sldId id="920" r:id="rId29"/>
    <p:sldId id="925" r:id="rId30"/>
    <p:sldId id="924" r:id="rId31"/>
    <p:sldId id="910" r:id="rId32"/>
    <p:sldId id="921" r:id="rId33"/>
    <p:sldId id="922" r:id="rId34"/>
    <p:sldId id="907" r:id="rId35"/>
    <p:sldId id="869" r:id="rId36"/>
    <p:sldId id="870" r:id="rId37"/>
    <p:sldId id="288"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nnen, Janet" initials="DJ" lastIdx="3" clrIdx="0">
    <p:extLst>
      <p:ext uri="{19B8F6BF-5375-455C-9EA6-DF929625EA0E}">
        <p15:presenceInfo xmlns:p15="http://schemas.microsoft.com/office/powerpoint/2012/main" userId="S::Dinnen_J@cde.state.co.us::682ebc80-7236-4772-9819-9edf9790eda1" providerId="AD"/>
      </p:ext>
    </p:extLst>
  </p:cmAuthor>
  <p:cmAuthor id="2" name="Hartung, Ryan" initials="HR" lastIdx="1" clrIdx="1">
    <p:extLst>
      <p:ext uri="{19B8F6BF-5375-455C-9EA6-DF929625EA0E}">
        <p15:presenceInfo xmlns:p15="http://schemas.microsoft.com/office/powerpoint/2012/main" userId="S::Hartung_R@cde.state.co.us::760df91e-2652-4f4c-b7b7-b05866444dd1" providerId="AD"/>
      </p:ext>
    </p:extLst>
  </p:cmAuthor>
  <p:cmAuthor id="3" name="Eddy, Julie" initials="EJ" lastIdx="1" clrIdx="2">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A0"/>
    <a:srgbClr val="455FA9"/>
    <a:srgbClr val="9FF4FF"/>
    <a:srgbClr val="DAC2EC"/>
    <a:srgbClr val="C63F28"/>
    <a:srgbClr val="EFA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6" autoAdjust="0"/>
    <p:restoredTop sz="59907" autoAdjust="0"/>
  </p:normalViewPr>
  <p:slideViewPr>
    <p:cSldViewPr snapToGrid="0">
      <p:cViewPr varScale="1">
        <p:scale>
          <a:sx n="52" d="100"/>
          <a:sy n="52" d="100"/>
        </p:scale>
        <p:origin x="2520" y="60"/>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68" d="100"/>
          <a:sy n="68" d="100"/>
        </p:scale>
        <p:origin x="252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E6B925-A96D-0151-718D-219F6B3F95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3789768-3B6C-DD36-1C50-8AFCEF17AD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9B547C-76D6-45B5-BEC7-72A8DD7D9D4B}" type="datetimeFigureOut">
              <a:rPr lang="en-US" smtClean="0"/>
              <a:t>8/25/2025</a:t>
            </a:fld>
            <a:endParaRPr lang="en-US"/>
          </a:p>
        </p:txBody>
      </p:sp>
      <p:sp>
        <p:nvSpPr>
          <p:cNvPr id="4" name="Footer Placeholder 3">
            <a:extLst>
              <a:ext uri="{FF2B5EF4-FFF2-40B4-BE49-F238E27FC236}">
                <a16:creationId xmlns:a16="http://schemas.microsoft.com/office/drawing/2014/main" id="{97D3AE8C-B301-488D-4635-C90C7AE26F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5504ECB-997E-079D-7381-969EBC78B1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13AC14-749E-4217-B763-2EB432C09D56}" type="slidenum">
              <a:rPr lang="en-US" smtClean="0"/>
              <a:t>‹#›</a:t>
            </a:fld>
            <a:endParaRPr lang="en-US"/>
          </a:p>
        </p:txBody>
      </p:sp>
    </p:spTree>
    <p:extLst>
      <p:ext uri="{BB962C8B-B14F-4D97-AF65-F5344CB8AC3E}">
        <p14:creationId xmlns:p14="http://schemas.microsoft.com/office/powerpoint/2010/main" val="1672455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47419-FD2E-4B73-9364-AEDF9B335DC1}" type="datetimeFigureOut">
              <a:rPr lang="en-US" smtClean="0"/>
              <a:t>8/25/2025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4412A0-D66C-48E0-8B20-A2797B4B8272}" type="slidenum">
              <a:rPr lang="en-US" smtClean="0"/>
              <a:t>‹#›</a:t>
            </a:fld>
            <a:endParaRPr lang="en-US"/>
          </a:p>
        </p:txBody>
      </p:sp>
    </p:spTree>
    <p:extLst>
      <p:ext uri="{BB962C8B-B14F-4D97-AF65-F5344CB8AC3E}">
        <p14:creationId xmlns:p14="http://schemas.microsoft.com/office/powerpoint/2010/main" val="1300569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CSI training focuses on the newest updates and key reminders schools need to know about October Count audit tasks for the current year.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content is valuable for </a:t>
            </a:r>
            <a:r>
              <a:rPr lang="en-US" b="1" dirty="0"/>
              <a:t>both</a:t>
            </a:r>
            <a:r>
              <a:rPr lang="en-US" dirty="0"/>
              <a:t> new and experienced school submission contacts. For those seeking a more detailed introduction or refresher, CSI also offers a </a:t>
            </a:r>
            <a:r>
              <a:rPr lang="en-US" b="1" dirty="0"/>
              <a:t>General Overview training</a:t>
            </a:r>
            <a:r>
              <a:rPr lang="en-US" dirty="0"/>
              <a:t> that covers the full scope of October Count audit requirements—not just the updates.</a:t>
            </a:r>
          </a:p>
          <a:p>
            <a:endParaRPr lang="en-US" dirty="0"/>
          </a:p>
          <a:p>
            <a:r>
              <a:rPr lang="en-US" dirty="0"/>
              <a:t>If you need trainings specific to submission tasks for the October Count collection, visit the CSI main October Count webpage.</a:t>
            </a:r>
          </a:p>
        </p:txBody>
      </p:sp>
      <p:sp>
        <p:nvSpPr>
          <p:cNvPr id="4" name="Slide Number Placeholder 3"/>
          <p:cNvSpPr>
            <a:spLocks noGrp="1"/>
          </p:cNvSpPr>
          <p:nvPr>
            <p:ph type="sldNum" sz="quarter" idx="5"/>
          </p:nvPr>
        </p:nvSpPr>
        <p:spPr/>
        <p:txBody>
          <a:bodyPr/>
          <a:lstStyle/>
          <a:p>
            <a:fld id="{B24412A0-D66C-48E0-8B20-A2797B4B8272}" type="slidenum">
              <a:rPr lang="en-US" smtClean="0"/>
              <a:t>1</a:t>
            </a:fld>
            <a:endParaRPr lang="en-US"/>
          </a:p>
        </p:txBody>
      </p:sp>
    </p:spTree>
    <p:extLst>
      <p:ext uri="{BB962C8B-B14F-4D97-AF65-F5344CB8AC3E}">
        <p14:creationId xmlns:p14="http://schemas.microsoft.com/office/powerpoint/2010/main" val="77122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current year audit related dates are posted to the Data Submissions calendar simply because it would be difficult to fit them all in. </a:t>
            </a:r>
          </a:p>
          <a:p>
            <a:endParaRPr lang="en-US" dirty="0"/>
          </a:p>
          <a:p>
            <a:r>
              <a:rPr lang="en-US" dirty="0"/>
              <a:t>This slide shows only a portion of the additional audit related deadlines table listed in the CSI October Count Audit Handbook.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have been changes from last year, so please be sure to download a copy of the handbook and check out the rest of the dates listed there. </a:t>
            </a:r>
          </a:p>
        </p:txBody>
      </p:sp>
      <p:sp>
        <p:nvSpPr>
          <p:cNvPr id="4" name="Slide Number Placeholder 3"/>
          <p:cNvSpPr>
            <a:spLocks noGrp="1"/>
          </p:cNvSpPr>
          <p:nvPr>
            <p:ph type="sldNum" sz="quarter" idx="5"/>
          </p:nvPr>
        </p:nvSpPr>
        <p:spPr/>
        <p:txBody>
          <a:bodyPr/>
          <a:lstStyle/>
          <a:p>
            <a:fld id="{B24412A0-D66C-48E0-8B20-A2797B4B8272}" type="slidenum">
              <a:rPr lang="en-US" smtClean="0"/>
              <a:t>10</a:t>
            </a:fld>
            <a:endParaRPr lang="en-US"/>
          </a:p>
        </p:txBody>
      </p:sp>
    </p:spTree>
    <p:extLst>
      <p:ext uri="{BB962C8B-B14F-4D97-AF65-F5344CB8AC3E}">
        <p14:creationId xmlns:p14="http://schemas.microsoft.com/office/powerpoint/2010/main" val="3373652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review specific areas on audit rule updates, reminders and clarifications. </a:t>
            </a:r>
          </a:p>
        </p:txBody>
      </p:sp>
      <p:sp>
        <p:nvSpPr>
          <p:cNvPr id="4" name="Slide Number Placeholder 3"/>
          <p:cNvSpPr>
            <a:spLocks noGrp="1"/>
          </p:cNvSpPr>
          <p:nvPr>
            <p:ph type="sldNum" sz="quarter" idx="5"/>
          </p:nvPr>
        </p:nvSpPr>
        <p:spPr/>
        <p:txBody>
          <a:bodyPr/>
          <a:lstStyle/>
          <a:p>
            <a:fld id="{B24412A0-D66C-48E0-8B20-A2797B4B8272}" type="slidenum">
              <a:rPr lang="en-US" smtClean="0"/>
              <a:t>11</a:t>
            </a:fld>
            <a:endParaRPr lang="en-US"/>
          </a:p>
        </p:txBody>
      </p:sp>
    </p:spTree>
    <p:extLst>
      <p:ext uri="{BB962C8B-B14F-4D97-AF65-F5344CB8AC3E}">
        <p14:creationId xmlns:p14="http://schemas.microsoft.com/office/powerpoint/2010/main" val="1105067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had already mentioned earlier in this training that there is a new </a:t>
            </a:r>
            <a:r>
              <a:rPr lang="en-US" b="1" dirty="0"/>
              <a:t>Special Education Pupil Count </a:t>
            </a:r>
            <a:r>
              <a:rPr lang="en-US" b="0" dirty="0"/>
              <a:t>funding stream that will now be a part of the Total Program Funding determination based on the October Count collection. We mentioned this when explaining that there is a new section on the CSI Audits webpage. The other three areas of funding are the main Pupil Count, the At-Risk Count, and the English Learner 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It’s important to know that CDE will not be auditing the new SPED Count data for 25-26, but they will start that process in the following year of 26-27. CDE will be providing more details on what that will look like and CSI will be sharing with our schools how this will impact data reporting even for this year. Please watch for important announcements from our office about this change. Those could come in the form of special emails or within the Weekly Update emails.</a:t>
            </a:r>
          </a:p>
        </p:txBody>
      </p:sp>
      <p:sp>
        <p:nvSpPr>
          <p:cNvPr id="4" name="Slide Number Placeholder 3"/>
          <p:cNvSpPr>
            <a:spLocks noGrp="1"/>
          </p:cNvSpPr>
          <p:nvPr>
            <p:ph type="sldNum" sz="quarter" idx="5"/>
          </p:nvPr>
        </p:nvSpPr>
        <p:spPr/>
        <p:txBody>
          <a:bodyPr/>
          <a:lstStyle/>
          <a:p>
            <a:fld id="{B24412A0-D66C-48E0-8B20-A2797B4B8272}" type="slidenum">
              <a:rPr lang="en-US" smtClean="0"/>
              <a:t>12</a:t>
            </a:fld>
            <a:endParaRPr lang="en-US"/>
          </a:p>
        </p:txBody>
      </p:sp>
    </p:spTree>
    <p:extLst>
      <p:ext uri="{BB962C8B-B14F-4D97-AF65-F5344CB8AC3E}">
        <p14:creationId xmlns:p14="http://schemas.microsoft.com/office/powerpoint/2010/main" val="1664537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BA8B8-300A-0C92-F768-8F214BB68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31FBA-DA53-A160-3016-B63765203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FB68E5-47C2-EB4C-339C-565F3186F887}"/>
              </a:ext>
            </a:extLst>
          </p:cNvPr>
          <p:cNvSpPr>
            <a:spLocks noGrp="1"/>
          </p:cNvSpPr>
          <p:nvPr>
            <p:ph type="body" idx="1"/>
          </p:nvPr>
        </p:nvSpPr>
        <p:spPr/>
        <p:txBody>
          <a:bodyPr/>
          <a:lstStyle/>
          <a:p>
            <a:r>
              <a:rPr lang="en-US" dirty="0"/>
              <a:t>Schools had to complete special audit questionnaires for the first time last year. A Pupil Count version will once again need to be completed for every school. </a:t>
            </a:r>
          </a:p>
          <a:p>
            <a:r>
              <a:rPr lang="en-US" dirty="0"/>
              <a:t>The change for this year is the due date for returning them will be an earlier September deadline. </a:t>
            </a:r>
          </a:p>
          <a:p>
            <a:r>
              <a:rPr lang="en-US" dirty="0"/>
              <a:t>The intent of these is again to provide an overview on types of programs and courses offered at a school for this year.</a:t>
            </a:r>
          </a:p>
        </p:txBody>
      </p:sp>
      <p:sp>
        <p:nvSpPr>
          <p:cNvPr id="4" name="Slide Number Placeholder 3">
            <a:extLst>
              <a:ext uri="{FF2B5EF4-FFF2-40B4-BE49-F238E27FC236}">
                <a16:creationId xmlns:a16="http://schemas.microsoft.com/office/drawing/2014/main" id="{1F8255FD-BC43-8C92-F04E-5214A5AF99CB}"/>
              </a:ext>
            </a:extLst>
          </p:cNvPr>
          <p:cNvSpPr>
            <a:spLocks noGrp="1"/>
          </p:cNvSpPr>
          <p:nvPr>
            <p:ph type="sldNum" sz="quarter" idx="5"/>
          </p:nvPr>
        </p:nvSpPr>
        <p:spPr/>
        <p:txBody>
          <a:bodyPr/>
          <a:lstStyle/>
          <a:p>
            <a:fld id="{B24412A0-D66C-48E0-8B20-A2797B4B8272}" type="slidenum">
              <a:rPr lang="en-US" smtClean="0"/>
              <a:t>13</a:t>
            </a:fld>
            <a:endParaRPr lang="en-US"/>
          </a:p>
        </p:txBody>
      </p:sp>
    </p:spTree>
    <p:extLst>
      <p:ext uri="{BB962C8B-B14F-4D97-AF65-F5344CB8AC3E}">
        <p14:creationId xmlns:p14="http://schemas.microsoft.com/office/powerpoint/2010/main" val="3706389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6C637-6080-13E0-8FC6-20D7824C9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9F7714-B997-0D83-4999-3DB85E7133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7881F5-F002-BA1F-7990-7C69BB1A3C26}"/>
              </a:ext>
            </a:extLst>
          </p:cNvPr>
          <p:cNvSpPr>
            <a:spLocks noGrp="1"/>
          </p:cNvSpPr>
          <p:nvPr>
            <p:ph type="body" idx="1"/>
          </p:nvPr>
        </p:nvSpPr>
        <p:spPr/>
        <p:txBody>
          <a:bodyPr/>
          <a:lstStyle/>
          <a:p>
            <a:r>
              <a:rPr lang="en-US" dirty="0"/>
              <a:t>At this point in the training, we have added a note at the bottom of some slides with a link to the CDE October Count Resource Guide and the specific section to consult on the topic. </a:t>
            </a:r>
          </a:p>
          <a:p>
            <a:endParaRPr lang="en-US" dirty="0"/>
          </a:p>
          <a:p>
            <a:r>
              <a:rPr lang="en-US" dirty="0"/>
              <a:t>We have already pointed out that the state has eliminated the 11-day count window for 25-26. This means that the date range for student attendance documentation reports has changed.  </a:t>
            </a:r>
          </a:p>
          <a:p>
            <a:endParaRPr lang="en-US" dirty="0"/>
          </a:p>
          <a:p>
            <a:r>
              <a:rPr lang="en-US" dirty="0"/>
              <a:t>The </a:t>
            </a:r>
            <a:r>
              <a:rPr lang="en-US" b="1" dirty="0"/>
              <a:t>NEW recommendation </a:t>
            </a:r>
            <a:r>
              <a:rPr lang="en-US" dirty="0"/>
              <a:t>when students meet the general attendance funding rule is to submit reports that cover at a minimum:</a:t>
            </a:r>
          </a:p>
          <a:p>
            <a:pPr marL="628650" lvl="1" indent="-171450">
              <a:buFont typeface="Arial" panose="020B0604020202020204" pitchFamily="34" charset="0"/>
              <a:buChar char="•"/>
            </a:pPr>
            <a:r>
              <a:rPr lang="en-US" dirty="0"/>
              <a:t>the week prior to the count date, </a:t>
            </a:r>
            <a:r>
              <a:rPr lang="en-US" b="1" dirty="0"/>
              <a:t>and </a:t>
            </a:r>
            <a:endParaRPr lang="en-US" dirty="0"/>
          </a:p>
          <a:p>
            <a:pPr marL="628650" lvl="1" indent="-171450">
              <a:buFont typeface="Arial" panose="020B0604020202020204" pitchFamily="34" charset="0"/>
              <a:buChar char="•"/>
            </a:pPr>
            <a:r>
              <a:rPr lang="en-US" dirty="0"/>
              <a:t>the week following the count date </a:t>
            </a:r>
          </a:p>
          <a:p>
            <a:r>
              <a:rPr lang="en-US" dirty="0"/>
              <a:t>Extended documentation will still be needed for students who do not meet the attendance rules in that minimum date range.</a:t>
            </a:r>
          </a:p>
          <a:p>
            <a:r>
              <a:rPr lang="en-US" dirty="0"/>
              <a:t>Attendance documentation may be different for alternative instruction courses.</a:t>
            </a:r>
          </a:p>
          <a:p>
            <a:endParaRPr lang="en-US" dirty="0"/>
          </a:p>
        </p:txBody>
      </p:sp>
      <p:sp>
        <p:nvSpPr>
          <p:cNvPr id="4" name="Slide Number Placeholder 3">
            <a:extLst>
              <a:ext uri="{FF2B5EF4-FFF2-40B4-BE49-F238E27FC236}">
                <a16:creationId xmlns:a16="http://schemas.microsoft.com/office/drawing/2014/main" id="{0B455383-536F-23D6-143C-5276E6C0864F}"/>
              </a:ext>
            </a:extLst>
          </p:cNvPr>
          <p:cNvSpPr>
            <a:spLocks noGrp="1"/>
          </p:cNvSpPr>
          <p:nvPr>
            <p:ph type="sldNum" sz="quarter" idx="5"/>
          </p:nvPr>
        </p:nvSpPr>
        <p:spPr/>
        <p:txBody>
          <a:bodyPr/>
          <a:lstStyle/>
          <a:p>
            <a:fld id="{B24412A0-D66C-48E0-8B20-A2797B4B8272}" type="slidenum">
              <a:rPr lang="en-US" smtClean="0"/>
              <a:t>14</a:t>
            </a:fld>
            <a:endParaRPr lang="en-US"/>
          </a:p>
        </p:txBody>
      </p:sp>
    </p:spTree>
    <p:extLst>
      <p:ext uri="{BB962C8B-B14F-4D97-AF65-F5344CB8AC3E}">
        <p14:creationId xmlns:p14="http://schemas.microsoft.com/office/powerpoint/2010/main" val="857031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quick reminder on the change that took place last year that changed the way we look at direct instruction versus alternative instruction. </a:t>
            </a:r>
          </a:p>
          <a:p>
            <a:endParaRPr lang="en-US" dirty="0"/>
          </a:p>
          <a:p>
            <a:r>
              <a:rPr lang="en-US" dirty="0"/>
              <a:t>Alternative instruction includes the four areas of Supplemental Online, Blended Learning, Independent Study, and Work-Based Learning. Each of these areas have very specific criteria definitions and rules on funding. </a:t>
            </a:r>
          </a:p>
          <a:p>
            <a:endParaRPr lang="en-US" dirty="0"/>
          </a:p>
          <a:p>
            <a:pPr>
              <a:lnSpc>
                <a:spcPct val="120000"/>
              </a:lnSpc>
              <a:spcBef>
                <a:spcPts val="0"/>
              </a:spcBef>
            </a:pPr>
            <a:r>
              <a:rPr lang="en-US" dirty="0"/>
              <a:t>One of the main criteria is that they only apply to brick-and-mortar schools; NOT to online schools and programs.</a:t>
            </a:r>
          </a:p>
          <a:p>
            <a:pPr>
              <a:lnSpc>
                <a:spcPct val="120000"/>
              </a:lnSpc>
              <a:spcBef>
                <a:spcPts val="0"/>
              </a:spcBef>
            </a:pPr>
            <a:endParaRPr lang="en-US" dirty="0"/>
          </a:p>
          <a:p>
            <a:pPr>
              <a:lnSpc>
                <a:spcPct val="120000"/>
              </a:lnSpc>
              <a:spcBef>
                <a:spcPts val="0"/>
              </a:spcBef>
            </a:pPr>
            <a:r>
              <a:rPr lang="en-US" dirty="0"/>
              <a:t>Two very important things that schools with these types of instruction must do are:</a:t>
            </a:r>
          </a:p>
          <a:p>
            <a:pPr marL="171450" lvl="0" indent="-171450">
              <a:lnSpc>
                <a:spcPct val="120000"/>
              </a:lnSpc>
              <a:spcBef>
                <a:spcPts val="0"/>
              </a:spcBef>
              <a:buFont typeface="Arial" panose="020B0604020202020204" pitchFamily="34" charset="0"/>
              <a:buChar char="•"/>
            </a:pPr>
            <a:r>
              <a:rPr lang="en-US" dirty="0"/>
              <a:t>Identify students enrolled in these courses in the applicable four fields of the SSA interchange file.</a:t>
            </a:r>
          </a:p>
          <a:p>
            <a:pPr marL="171450" lvl="0" indent="-171450">
              <a:lnSpc>
                <a:spcPct val="120000"/>
              </a:lnSpc>
              <a:spcBef>
                <a:spcPts val="0"/>
              </a:spcBef>
              <a:buFont typeface="Arial" panose="020B0604020202020204" pitchFamily="34" charset="0"/>
              <a:buChar char="•"/>
            </a:pPr>
            <a:r>
              <a:rPr lang="en-US" dirty="0"/>
              <a:t>Post Catalog of Courses to their website by September 15</a:t>
            </a:r>
            <a:r>
              <a:rPr lang="en-US" baseline="30000" dirty="0"/>
              <a:t>th</a:t>
            </a:r>
            <a:r>
              <a:rPr lang="en-US" dirty="0"/>
              <a:t>.</a:t>
            </a:r>
          </a:p>
        </p:txBody>
      </p:sp>
      <p:sp>
        <p:nvSpPr>
          <p:cNvPr id="4" name="Slide Number Placeholder 3"/>
          <p:cNvSpPr>
            <a:spLocks noGrp="1"/>
          </p:cNvSpPr>
          <p:nvPr>
            <p:ph type="sldNum" sz="quarter" idx="5"/>
          </p:nvPr>
        </p:nvSpPr>
        <p:spPr/>
        <p:txBody>
          <a:bodyPr/>
          <a:lstStyle/>
          <a:p>
            <a:fld id="{B24412A0-D66C-48E0-8B20-A2797B4B8272}" type="slidenum">
              <a:rPr lang="en-US" smtClean="0"/>
              <a:t>15</a:t>
            </a:fld>
            <a:endParaRPr lang="en-US"/>
          </a:p>
        </p:txBody>
      </p:sp>
    </p:spTree>
    <p:extLst>
      <p:ext uri="{BB962C8B-B14F-4D97-AF65-F5344CB8AC3E}">
        <p14:creationId xmlns:p14="http://schemas.microsoft.com/office/powerpoint/2010/main" val="103386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02168-07BC-4155-7981-50DC6281F5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B450F3-4F4B-CE12-C101-59AADFF23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E1A67D-54F3-8AC8-1222-DAB524B2EAE5}"/>
              </a:ext>
            </a:extLst>
          </p:cNvPr>
          <p:cNvSpPr>
            <a:spLocks noGrp="1"/>
          </p:cNvSpPr>
          <p:nvPr>
            <p:ph type="body" idx="1"/>
          </p:nvPr>
        </p:nvSpPr>
        <p:spPr/>
        <p:txBody>
          <a:bodyPr/>
          <a:lstStyle/>
          <a:p>
            <a:r>
              <a:rPr lang="en-US" dirty="0"/>
              <a:t>Here is an important clarification on Blended Learning Courses for this year.</a:t>
            </a:r>
          </a:p>
          <a:p>
            <a:endParaRPr lang="en-US" dirty="0"/>
          </a:p>
          <a:p>
            <a:r>
              <a:rPr lang="en-US" dirty="0"/>
              <a:t>When determining funding level eligibility, there are no limits on the number of Blended Learning courses that may be included in instructional time calculations. </a:t>
            </a:r>
          </a:p>
          <a:p>
            <a:endParaRPr lang="en-US" dirty="0"/>
          </a:p>
          <a:p>
            <a:r>
              <a:rPr lang="en-US" dirty="0"/>
              <a:t>However, for funding purposes, Blended Learning will always be evaluated at the course level; </a:t>
            </a:r>
            <a:r>
              <a:rPr lang="en-US" b="1" dirty="0"/>
              <a:t>Blended Learning programs or sessions are not permittable.</a:t>
            </a:r>
            <a:endParaRPr lang="en-US" dirty="0"/>
          </a:p>
          <a:p>
            <a:endParaRPr lang="en-US" dirty="0"/>
          </a:p>
        </p:txBody>
      </p:sp>
      <p:sp>
        <p:nvSpPr>
          <p:cNvPr id="4" name="Slide Number Placeholder 3">
            <a:extLst>
              <a:ext uri="{FF2B5EF4-FFF2-40B4-BE49-F238E27FC236}">
                <a16:creationId xmlns:a16="http://schemas.microsoft.com/office/drawing/2014/main" id="{C1ACC2C1-9C41-2E81-5490-C47F17D6EAFD}"/>
              </a:ext>
            </a:extLst>
          </p:cNvPr>
          <p:cNvSpPr>
            <a:spLocks noGrp="1"/>
          </p:cNvSpPr>
          <p:nvPr>
            <p:ph type="sldNum" sz="quarter" idx="5"/>
          </p:nvPr>
        </p:nvSpPr>
        <p:spPr/>
        <p:txBody>
          <a:bodyPr/>
          <a:lstStyle/>
          <a:p>
            <a:fld id="{B24412A0-D66C-48E0-8B20-A2797B4B8272}" type="slidenum">
              <a:rPr lang="en-US" smtClean="0"/>
              <a:t>16</a:t>
            </a:fld>
            <a:endParaRPr lang="en-US"/>
          </a:p>
        </p:txBody>
      </p:sp>
    </p:spTree>
    <p:extLst>
      <p:ext uri="{BB962C8B-B14F-4D97-AF65-F5344CB8AC3E}">
        <p14:creationId xmlns:p14="http://schemas.microsoft.com/office/powerpoint/2010/main" val="2330258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sz="2200" dirty="0"/>
              <a:t>For 25-26, information associated with any work-based learning course taken by a student (including those used in the determination for funding) should be contained within their ICAP portfolio. </a:t>
            </a:r>
            <a:r>
              <a:rPr lang="en-US" sz="2200" b="1" dirty="0"/>
              <a:t>This information includes:</a:t>
            </a:r>
          </a:p>
          <a:p>
            <a:pPr marL="914400" lvl="1" indent="-457200">
              <a:lnSpc>
                <a:spcPct val="100000"/>
              </a:lnSpc>
              <a:spcBef>
                <a:spcPts val="0"/>
              </a:spcBef>
              <a:buFont typeface="+mj-lt"/>
              <a:buAutoNum type="arabicPeriod"/>
            </a:pPr>
            <a:r>
              <a:rPr lang="en-US" sz="1800" dirty="0"/>
              <a:t>Student name</a:t>
            </a:r>
          </a:p>
          <a:p>
            <a:pPr marL="914400" lvl="1" indent="-457200">
              <a:lnSpc>
                <a:spcPct val="100000"/>
              </a:lnSpc>
              <a:spcBef>
                <a:spcPts val="0"/>
              </a:spcBef>
              <a:buFont typeface="+mj-lt"/>
              <a:buAutoNum type="arabicPeriod"/>
            </a:pPr>
            <a:r>
              <a:rPr lang="en-US" sz="1800" dirty="0"/>
              <a:t>The term for which it applies (e.g., Fall 2025) </a:t>
            </a:r>
          </a:p>
          <a:p>
            <a:pPr marL="914400" lvl="1" indent="-457200">
              <a:lnSpc>
                <a:spcPct val="100000"/>
              </a:lnSpc>
              <a:spcBef>
                <a:spcPts val="0"/>
              </a:spcBef>
              <a:buFont typeface="+mj-lt"/>
              <a:buAutoNum type="arabicPeriod"/>
            </a:pPr>
            <a:r>
              <a:rPr lang="en-US" sz="1800" dirty="0"/>
              <a:t>The date the document was created or updated </a:t>
            </a:r>
          </a:p>
          <a:p>
            <a:pPr marL="914400" lvl="1" indent="-457200">
              <a:lnSpc>
                <a:spcPct val="100000"/>
              </a:lnSpc>
              <a:spcBef>
                <a:spcPts val="0"/>
              </a:spcBef>
              <a:buFont typeface="+mj-lt"/>
              <a:buAutoNum type="arabicPeriod"/>
            </a:pPr>
            <a:r>
              <a:rPr lang="en-US" sz="1800" dirty="0"/>
              <a:t>The specific work-based opportunity that the student is pursuing </a:t>
            </a:r>
          </a:p>
          <a:p>
            <a:pPr marL="914400" lvl="1" indent="-457200">
              <a:lnSpc>
                <a:spcPct val="100000"/>
              </a:lnSpc>
              <a:spcBef>
                <a:spcPts val="0"/>
              </a:spcBef>
              <a:buFont typeface="+mj-lt"/>
              <a:buAutoNum type="arabicPeriod"/>
            </a:pPr>
            <a:r>
              <a:rPr lang="en-US" sz="1800" dirty="0"/>
              <a:t>A description of how the work-based learning course connected to the student’s postsecondary workforce or education goals.</a:t>
            </a:r>
          </a:p>
          <a:p>
            <a:pPr>
              <a:lnSpc>
                <a:spcPct val="100000"/>
              </a:lnSpc>
              <a:spcBef>
                <a:spcPts val="0"/>
              </a:spcBef>
            </a:pPr>
            <a:endParaRPr lang="en-US" sz="900" dirty="0"/>
          </a:p>
          <a:p>
            <a:pPr>
              <a:lnSpc>
                <a:spcPct val="100000"/>
              </a:lnSpc>
              <a:spcBef>
                <a:spcPts val="0"/>
              </a:spcBef>
            </a:pPr>
            <a:r>
              <a:rPr lang="en-US" sz="2200" dirty="0"/>
              <a:t>The documentation should clearly indicate that it is part of the student’s ICAP portfolio.</a:t>
            </a:r>
            <a:endParaRPr lang="en-US" sz="2200" b="0" i="0" u="none" strike="noStrike" baseline="0" dirty="0"/>
          </a:p>
        </p:txBody>
      </p:sp>
      <p:sp>
        <p:nvSpPr>
          <p:cNvPr id="4" name="Slide Number Placeholder 3"/>
          <p:cNvSpPr>
            <a:spLocks noGrp="1"/>
          </p:cNvSpPr>
          <p:nvPr>
            <p:ph type="sldNum" sz="quarter" idx="5"/>
          </p:nvPr>
        </p:nvSpPr>
        <p:spPr/>
        <p:txBody>
          <a:bodyPr/>
          <a:lstStyle/>
          <a:p>
            <a:fld id="{A1236FA9-E422-4CFD-956E-786F13BB8D9B}" type="slidenum">
              <a:rPr lang="en-US" smtClean="0"/>
              <a:t>17</a:t>
            </a:fld>
            <a:endParaRPr lang="en-US"/>
          </a:p>
        </p:txBody>
      </p:sp>
    </p:spTree>
    <p:extLst>
      <p:ext uri="{BB962C8B-B14F-4D97-AF65-F5344CB8AC3E}">
        <p14:creationId xmlns:p14="http://schemas.microsoft.com/office/powerpoint/2010/main" val="3998185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are clarifying rules for </a:t>
            </a:r>
            <a:r>
              <a:rPr lang="en-US" b="1" dirty="0"/>
              <a:t>Proof of Residency forms </a:t>
            </a:r>
            <a:r>
              <a:rPr lang="en-US" b="0" dirty="0"/>
              <a:t>for students.</a:t>
            </a:r>
          </a:p>
          <a:p>
            <a:endParaRPr lang="en-US" b="0" dirty="0"/>
          </a:p>
          <a:p>
            <a:r>
              <a:rPr lang="en-US" b="1" dirty="0"/>
              <a:t>Alternative instruction</a:t>
            </a:r>
            <a:r>
              <a:rPr lang="en-US" b="0" dirty="0"/>
              <a:t>: For students exclusively in courses that do not require regular physical presence at a Colorado public school, schools must verify and document Colorado residency at enrollment and annually.</a:t>
            </a:r>
          </a:p>
          <a:p>
            <a:endParaRPr lang="en-US" b="0" dirty="0"/>
          </a:p>
          <a:p>
            <a:r>
              <a:rPr lang="en-US" b="1" dirty="0"/>
              <a:t>Postsecondary online</a:t>
            </a:r>
            <a:r>
              <a:rPr lang="en-US" b="0" dirty="0"/>
              <a:t>: For students exclusively in qualifying postsecondary online courses, schools must verify and document Colorado residency at enrollment and annually.</a:t>
            </a:r>
          </a:p>
          <a:p>
            <a:endParaRPr lang="en-US" b="0" dirty="0"/>
          </a:p>
          <a:p>
            <a:r>
              <a:rPr lang="en-US" b="1" dirty="0"/>
              <a:t>Electronic Affidavit of State of Colorado Residency forms </a:t>
            </a:r>
            <a:r>
              <a:rPr lang="en-US" b="0" dirty="0"/>
              <a:t>must follow the School Auditing Office’s Online Signature Guidance, which is linked on this slide.</a:t>
            </a:r>
          </a:p>
          <a:p>
            <a:endParaRPr lang="en-US" b="0" dirty="0"/>
          </a:p>
          <a:p>
            <a:r>
              <a:rPr lang="en-US" b="0" dirty="0"/>
              <a:t>Schools must submit copies of completed Proof of Residency (POR) forms to CSI as part of all their audit documentation submissions (see the CSI October Count Audit Handbook for information on all of the types of submissions required).</a:t>
            </a:r>
          </a:p>
          <a:p>
            <a:endParaRPr lang="en-US" dirty="0"/>
          </a:p>
        </p:txBody>
      </p:sp>
      <p:sp>
        <p:nvSpPr>
          <p:cNvPr id="4" name="Slide Number Placeholder 3"/>
          <p:cNvSpPr>
            <a:spLocks noGrp="1"/>
          </p:cNvSpPr>
          <p:nvPr>
            <p:ph type="sldNum" sz="quarter" idx="5"/>
          </p:nvPr>
        </p:nvSpPr>
        <p:spPr/>
        <p:txBody>
          <a:bodyPr/>
          <a:lstStyle/>
          <a:p>
            <a:fld id="{A1236FA9-E422-4CFD-956E-786F13BB8D9B}" type="slidenum">
              <a:rPr lang="en-US" smtClean="0"/>
              <a:t>18</a:t>
            </a:fld>
            <a:endParaRPr lang="en-US"/>
          </a:p>
        </p:txBody>
      </p:sp>
    </p:spTree>
    <p:extLst>
      <p:ext uri="{BB962C8B-B14F-4D97-AF65-F5344CB8AC3E}">
        <p14:creationId xmlns:p14="http://schemas.microsoft.com/office/powerpoint/2010/main" val="3545720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a:buNone/>
            </a:pPr>
            <a:r>
              <a:rPr lang="en-US" sz="1200" b="0" i="0" u="none" strike="noStrike" baseline="0" dirty="0">
                <a:latin typeface="+mn-lt"/>
              </a:rPr>
              <a:t>Schools that contract with another entity (or outside parties) to provide educational services will once again need to complete the “</a:t>
            </a:r>
            <a:r>
              <a:rPr lang="en-US" sz="1200" b="1" i="0" u="none" strike="noStrike" baseline="0" dirty="0">
                <a:latin typeface="+mn-lt"/>
              </a:rPr>
              <a:t>Annual Assurances for Statutory Compliance for Contracted Services</a:t>
            </a:r>
            <a:r>
              <a:rPr lang="en-US" sz="1200" b="0" i="0" u="none" strike="noStrike" baseline="0" dirty="0">
                <a:latin typeface="+mn-lt"/>
              </a:rPr>
              <a:t>.” This first became a requirement last year.</a:t>
            </a:r>
          </a:p>
          <a:p>
            <a:pPr marL="628650" marR="0" lvl="1" indent="-171450" algn="l">
              <a:buFont typeface="Arial" panose="020B0604020202020204" pitchFamily="34" charset="0"/>
              <a:buChar char="•"/>
            </a:pPr>
            <a:r>
              <a:rPr lang="en-US" sz="1200" b="0" i="0" u="none" strike="noStrike" baseline="0" dirty="0">
                <a:latin typeface="+mn-lt"/>
              </a:rPr>
              <a:t>A link to the required form will be posted to the CSI Audits webpage.</a:t>
            </a:r>
          </a:p>
          <a:p>
            <a:pPr marL="628650" marR="0" lvl="1" indent="-171450" algn="l">
              <a:buFont typeface="Arial" panose="020B0604020202020204" pitchFamily="34" charset="0"/>
              <a:buChar char="•"/>
            </a:pPr>
            <a:r>
              <a:rPr lang="en-US" sz="1200" b="0" i="0" u="none" strike="noStrike" baseline="0" dirty="0">
                <a:latin typeface="+mn-lt"/>
              </a:rPr>
              <a:t>These assurances will need to be completed for each entity a school contracts with.</a:t>
            </a:r>
          </a:p>
          <a:p>
            <a:pPr marL="628650" marR="0" lvl="1" indent="-171450" algn="l">
              <a:buFont typeface="Arial" panose="020B0604020202020204" pitchFamily="34" charset="0"/>
              <a:buChar char="•"/>
            </a:pPr>
            <a:r>
              <a:rPr lang="en-US" sz="1200" b="0" i="0" u="none" strike="noStrike" baseline="0" dirty="0">
                <a:latin typeface="+mn-lt"/>
              </a:rPr>
              <a:t>Check the deadline date that this should be submitted in the CSI October Count Audit Handbook.</a:t>
            </a:r>
          </a:p>
          <a:p>
            <a:pPr marL="628650" marR="0" lvl="1" indent="-171450" algn="l">
              <a:buFont typeface="Arial" panose="020B0604020202020204" pitchFamily="34" charset="0"/>
              <a:buChar char="•"/>
            </a:pPr>
            <a:endParaRPr lang="en-US" sz="1200" b="0" i="0" u="none" strike="noStrike" baseline="0" dirty="0">
              <a:latin typeface="+mn-lt"/>
            </a:endParaRPr>
          </a:p>
          <a:p>
            <a:pPr marL="0" marR="0" lvl="0" indent="0" algn="l">
              <a:buFont typeface="Arial" panose="020B0604020202020204" pitchFamily="34" charset="0"/>
              <a:buNone/>
            </a:pPr>
            <a:r>
              <a:rPr lang="en-US" sz="1200" b="0" i="0" u="none" strike="noStrike" baseline="0" dirty="0">
                <a:latin typeface="+mn-lt"/>
              </a:rPr>
              <a:t>Schools will want to be certain they know whether their delivery system falls under the state contractual education definition and if so, follow all of those special rules to receive funding for their students. We recommend that schools review the Contractual Educations section of the CDE Audit Guide linked at the bottom of this slide. </a:t>
            </a:r>
          </a:p>
        </p:txBody>
      </p:sp>
      <p:sp>
        <p:nvSpPr>
          <p:cNvPr id="4" name="Slide Number Placeholder 3"/>
          <p:cNvSpPr>
            <a:spLocks noGrp="1"/>
          </p:cNvSpPr>
          <p:nvPr>
            <p:ph type="sldNum" sz="quarter" idx="5"/>
          </p:nvPr>
        </p:nvSpPr>
        <p:spPr/>
        <p:txBody>
          <a:bodyPr/>
          <a:lstStyle/>
          <a:p>
            <a:fld id="{A1236FA9-E422-4CFD-956E-786F13BB8D9B}" type="slidenum">
              <a:rPr lang="en-US" smtClean="0"/>
              <a:t>19</a:t>
            </a:fld>
            <a:endParaRPr lang="en-US"/>
          </a:p>
        </p:txBody>
      </p:sp>
    </p:spTree>
    <p:extLst>
      <p:ext uri="{BB962C8B-B14F-4D97-AF65-F5344CB8AC3E}">
        <p14:creationId xmlns:p14="http://schemas.microsoft.com/office/powerpoint/2010/main" val="2802671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this training content.</a:t>
            </a:r>
          </a:p>
          <a:p>
            <a:r>
              <a:rPr lang="en-US" dirty="0"/>
              <a:t>The first two listed, Audit Resources and Audit Related Dates, are common to the audit process each year but may differ slightly in detail.</a:t>
            </a:r>
          </a:p>
          <a:p>
            <a:r>
              <a:rPr lang="en-US" dirty="0">
                <a:solidFill>
                  <a:srgbClr val="FF0000"/>
                </a:solidFill>
              </a:rPr>
              <a:t>The Audit Rule Updates, Clarifications, and Reminders will be the bulk of the content.</a:t>
            </a:r>
          </a:p>
          <a:p>
            <a:r>
              <a:rPr lang="en-US" dirty="0">
                <a:solidFill>
                  <a:srgbClr val="FF0000"/>
                </a:solidFill>
              </a:rPr>
              <a:t>Finally, we will end with a couple of FRL reminders.</a:t>
            </a:r>
            <a:endParaRPr lang="en-US" dirty="0"/>
          </a:p>
          <a:p>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2</a:t>
            </a:fld>
            <a:endParaRPr lang="en-US"/>
          </a:p>
        </p:txBody>
      </p:sp>
    </p:spTree>
    <p:extLst>
      <p:ext uri="{BB962C8B-B14F-4D97-AF65-F5344CB8AC3E}">
        <p14:creationId xmlns:p14="http://schemas.microsoft.com/office/powerpoint/2010/main" val="1971621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a:buNone/>
            </a:pPr>
            <a:r>
              <a:rPr lang="en-US" sz="1200" b="0" i="0" u="none" strike="noStrike" baseline="0" dirty="0">
                <a:latin typeface="+mn-lt"/>
              </a:rPr>
              <a:t>Important things that the state learned from implementing the AUD-108 form last year are noted on this slide. </a:t>
            </a:r>
          </a:p>
          <a:p>
            <a:pPr marL="0" marR="0" indent="0" algn="l">
              <a:buNone/>
            </a:pPr>
            <a:r>
              <a:rPr lang="en-US" sz="1200" b="0" i="0" u="none" strike="noStrike" baseline="0" dirty="0">
                <a:latin typeface="+mn-lt"/>
              </a:rPr>
              <a:t>(</a:t>
            </a:r>
            <a:r>
              <a:rPr lang="en-US" sz="1200" b="0" i="1" u="none" strike="noStrike" baseline="0" dirty="0">
                <a:latin typeface="+mn-lt"/>
              </a:rPr>
              <a:t>Review each bulleted item</a:t>
            </a:r>
            <a:r>
              <a:rPr lang="en-US" sz="1200" b="0" i="0" u="none" strike="noStrike" baseline="0" dirty="0">
                <a:latin typeface="+mn-lt"/>
              </a:rPr>
              <a:t>)</a:t>
            </a:r>
          </a:p>
        </p:txBody>
      </p:sp>
      <p:sp>
        <p:nvSpPr>
          <p:cNvPr id="4" name="Slide Number Placeholder 3"/>
          <p:cNvSpPr>
            <a:spLocks noGrp="1"/>
          </p:cNvSpPr>
          <p:nvPr>
            <p:ph type="sldNum" sz="quarter" idx="5"/>
          </p:nvPr>
        </p:nvSpPr>
        <p:spPr/>
        <p:txBody>
          <a:bodyPr/>
          <a:lstStyle/>
          <a:p>
            <a:fld id="{A1236FA9-E422-4CFD-956E-786F13BB8D9B}" type="slidenum">
              <a:rPr lang="en-US" smtClean="0"/>
              <a:t>20</a:t>
            </a:fld>
            <a:endParaRPr lang="en-US"/>
          </a:p>
        </p:txBody>
      </p:sp>
    </p:spTree>
    <p:extLst>
      <p:ext uri="{BB962C8B-B14F-4D97-AF65-F5344CB8AC3E}">
        <p14:creationId xmlns:p14="http://schemas.microsoft.com/office/powerpoint/2010/main" val="3467521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Alternative Education Campus or AEC for short is now a NEW section in the CDE October Count Audit Resource Guide for 25-26. It was added due to the possibility of high-risk students over the age of 21 who may possibly be eligible for 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Calibri" panose="020F0502020204030204" pitchFamily="34" charset="0"/>
              </a:rPr>
              <a:t>AEC schools are those officially designated with specialized missions designed to serve high-risk student populations.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Calibri" panose="020F0502020204030204" pitchFamily="34" charset="0"/>
              </a:rPr>
              <a:t>This will only impact a couple of CSI schools with secondary level grades.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Calibri" panose="020F0502020204030204" pitchFamily="34" charset="0"/>
              </a:rPr>
              <a:t>Students at AEC schools who may now be eligible for funding are those designated as high-risk and who are 21 years old on or before the count date this year, and who also have sufficient credits such that they will be eligible for a diploma by the end of the same school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B24412A0-D66C-48E0-8B20-A2797B4B8272}" type="slidenum">
              <a:rPr lang="en-US" smtClean="0"/>
              <a:t>21</a:t>
            </a:fld>
            <a:endParaRPr lang="en-US"/>
          </a:p>
        </p:txBody>
      </p:sp>
    </p:spTree>
    <p:extLst>
      <p:ext uri="{BB962C8B-B14F-4D97-AF65-F5344CB8AC3E}">
        <p14:creationId xmlns:p14="http://schemas.microsoft.com/office/powerpoint/2010/main" val="2307466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BC6A-B1AB-540D-0C68-9D5E7C9D83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FAE1A-8857-F4EA-5A1E-E59A48CC60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EE854E-F30E-27A3-E96E-86977B08BAF2}"/>
              </a:ext>
            </a:extLst>
          </p:cNvPr>
          <p:cNvSpPr>
            <a:spLocks noGrp="1"/>
          </p:cNvSpPr>
          <p:nvPr>
            <p:ph type="body" idx="1"/>
          </p:nvPr>
        </p:nvSpPr>
        <p:spPr/>
        <p:txBody>
          <a:bodyPr/>
          <a:lstStyle/>
          <a:p>
            <a:r>
              <a:rPr lang="en-US" dirty="0"/>
              <a:t>There is some clarification this year on Facility Schools which only refers to CDE officially approved entities. A link to a list of those is provided on this slide.</a:t>
            </a:r>
          </a:p>
          <a:p>
            <a:endParaRPr lang="en-US" dirty="0"/>
          </a:p>
          <a:p>
            <a:pPr>
              <a:lnSpc>
                <a:spcPct val="100000"/>
              </a:lnSpc>
              <a:spcBef>
                <a:spcPts val="0"/>
              </a:spcBef>
            </a:pPr>
            <a:r>
              <a:rPr lang="en-US" sz="2400" dirty="0"/>
              <a:t>In some circumstances, a student may be receiving educational services through a combination of school and facility school resources. </a:t>
            </a:r>
          </a:p>
          <a:p>
            <a:pPr marL="628650" lvl="1" indent="-171450">
              <a:lnSpc>
                <a:spcPct val="100000"/>
              </a:lnSpc>
              <a:spcBef>
                <a:spcPts val="0"/>
              </a:spcBef>
              <a:buFont typeface="Arial" panose="020B0604020202020204" pitchFamily="34" charset="0"/>
              <a:buChar char="•"/>
            </a:pPr>
            <a:r>
              <a:rPr lang="en-US" dirty="0"/>
              <a:t>In these instances, only the instructional time offered and/or provided by the school should be included in the calculation of instructional time for funding in the October Count collection.</a:t>
            </a:r>
          </a:p>
          <a:p>
            <a:pPr marL="628650" lvl="1" indent="-171450">
              <a:lnSpc>
                <a:spcPct val="100000"/>
              </a:lnSpc>
              <a:spcBef>
                <a:spcPts val="0"/>
              </a:spcBef>
              <a:buFont typeface="Arial" panose="020B0604020202020204" pitchFamily="34" charset="0"/>
              <a:buChar char="•"/>
            </a:pPr>
            <a:r>
              <a:rPr lang="en-US" dirty="0"/>
              <a:t>Instructional time provided by a CDE-approved facility school should not be used to determine funding eligibility.</a:t>
            </a:r>
          </a:p>
        </p:txBody>
      </p:sp>
      <p:sp>
        <p:nvSpPr>
          <p:cNvPr id="4" name="Slide Number Placeholder 3">
            <a:extLst>
              <a:ext uri="{FF2B5EF4-FFF2-40B4-BE49-F238E27FC236}">
                <a16:creationId xmlns:a16="http://schemas.microsoft.com/office/drawing/2014/main" id="{C14E19A2-DF8F-3E89-9673-8ABCF0637545}"/>
              </a:ext>
            </a:extLst>
          </p:cNvPr>
          <p:cNvSpPr>
            <a:spLocks noGrp="1"/>
          </p:cNvSpPr>
          <p:nvPr>
            <p:ph type="sldNum" sz="quarter" idx="5"/>
          </p:nvPr>
        </p:nvSpPr>
        <p:spPr/>
        <p:txBody>
          <a:bodyPr/>
          <a:lstStyle/>
          <a:p>
            <a:fld id="{B24412A0-D66C-48E0-8B20-A2797B4B8272}" type="slidenum">
              <a:rPr lang="en-US" smtClean="0"/>
              <a:t>22</a:t>
            </a:fld>
            <a:endParaRPr lang="en-US"/>
          </a:p>
        </p:txBody>
      </p:sp>
    </p:spTree>
    <p:extLst>
      <p:ext uri="{BB962C8B-B14F-4D97-AF65-F5344CB8AC3E}">
        <p14:creationId xmlns:p14="http://schemas.microsoft.com/office/powerpoint/2010/main" val="2828786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575B9-B9EC-D906-B03D-5C0A2823E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AF44D-A481-1E10-6E32-E71CB95EC0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86F7E2-CB96-D16E-AADE-A1D72C57D97D}"/>
              </a:ext>
            </a:extLst>
          </p:cNvPr>
          <p:cNvSpPr>
            <a:spLocks noGrp="1"/>
          </p:cNvSpPr>
          <p:nvPr>
            <p:ph type="body" idx="1"/>
          </p:nvPr>
        </p:nvSpPr>
        <p:spPr/>
        <p:txBody>
          <a:bodyPr/>
          <a:lstStyle/>
          <a:p>
            <a:r>
              <a:rPr lang="en-US" dirty="0"/>
              <a:t>This slide does not have content related to free and reduce lunch eligibilities. The content is instead about the offering of lunch periods at a school.</a:t>
            </a:r>
          </a:p>
          <a:p>
            <a:endParaRPr lang="en-US" dirty="0"/>
          </a:p>
          <a:p>
            <a:r>
              <a:rPr lang="en-US" dirty="0"/>
              <a:t>Clarification this year from CDE includes:</a:t>
            </a:r>
          </a:p>
          <a:p>
            <a:pPr marL="628650" lvl="1" indent="-171450">
              <a:lnSpc>
                <a:spcPct val="100000"/>
              </a:lnSpc>
              <a:spcBef>
                <a:spcPts val="0"/>
              </a:spcBef>
              <a:buFont typeface="Arial" panose="020B0604020202020204" pitchFamily="34" charset="0"/>
              <a:buChar char="•"/>
            </a:pPr>
            <a:r>
              <a:rPr lang="en-US" sz="1200" dirty="0"/>
              <a:t>Periods reserved for breakfast or lunch are still never considered instructional time.</a:t>
            </a:r>
          </a:p>
          <a:p>
            <a:pPr marL="628650" lvl="1" indent="-171450">
              <a:lnSpc>
                <a:spcPct val="100000"/>
              </a:lnSpc>
              <a:spcBef>
                <a:spcPts val="0"/>
              </a:spcBef>
              <a:buFont typeface="Arial" panose="020B0604020202020204" pitchFamily="34" charset="0"/>
              <a:buChar char="•"/>
            </a:pPr>
            <a:r>
              <a:rPr lang="en-US" sz="1200" dirty="0"/>
              <a:t>Decisions regarding lunch periods are left to the discretion of individual schools. (i.e., how long, at what time, etc.)</a:t>
            </a:r>
          </a:p>
          <a:p>
            <a:pPr marL="628650" lvl="1" indent="-171450">
              <a:lnSpc>
                <a:spcPct val="100000"/>
              </a:lnSpc>
              <a:spcBef>
                <a:spcPts val="0"/>
              </a:spcBef>
              <a:buFont typeface="Arial" panose="020B0604020202020204" pitchFamily="34" charset="0"/>
              <a:buChar char="•"/>
            </a:pPr>
            <a:r>
              <a:rPr lang="en-US" sz="1200" dirty="0"/>
              <a:t>Schools should ensure appropriate meal breaks are implemented for students in all educational settings, </a:t>
            </a:r>
            <a:r>
              <a:rPr lang="en-US" sz="1200" b="1" dirty="0"/>
              <a:t>including contracted education services</a:t>
            </a:r>
            <a:r>
              <a:rPr lang="en-US" sz="1200" dirty="0"/>
              <a:t>.</a:t>
            </a:r>
          </a:p>
          <a:p>
            <a:pPr marL="628650" lvl="1" indent="-171450">
              <a:lnSpc>
                <a:spcPct val="120000"/>
              </a:lnSpc>
              <a:spcBef>
                <a:spcPts val="0"/>
              </a:spcBef>
              <a:buFont typeface="Arial" panose="020B0604020202020204" pitchFamily="34" charset="0"/>
              <a:buChar char="•"/>
            </a:pPr>
            <a:r>
              <a:rPr lang="en-US" sz="1200" dirty="0"/>
              <a:t>Schools should ensure that lunch periods are “of comparable quality and meet the same requirements and standards that would apply” if performed by the school.</a:t>
            </a:r>
          </a:p>
          <a:p>
            <a:endParaRPr lang="en-US" dirty="0"/>
          </a:p>
        </p:txBody>
      </p:sp>
      <p:sp>
        <p:nvSpPr>
          <p:cNvPr id="4" name="Slide Number Placeholder 3">
            <a:extLst>
              <a:ext uri="{FF2B5EF4-FFF2-40B4-BE49-F238E27FC236}">
                <a16:creationId xmlns:a16="http://schemas.microsoft.com/office/drawing/2014/main" id="{4D4762C5-5259-9FF6-E132-AEA70AE8ABAA}"/>
              </a:ext>
            </a:extLst>
          </p:cNvPr>
          <p:cNvSpPr>
            <a:spLocks noGrp="1"/>
          </p:cNvSpPr>
          <p:nvPr>
            <p:ph type="sldNum" sz="quarter" idx="5"/>
          </p:nvPr>
        </p:nvSpPr>
        <p:spPr/>
        <p:txBody>
          <a:bodyPr/>
          <a:lstStyle/>
          <a:p>
            <a:fld id="{B24412A0-D66C-48E0-8B20-A2797B4B8272}" type="slidenum">
              <a:rPr lang="en-US" smtClean="0"/>
              <a:t>23</a:t>
            </a:fld>
            <a:endParaRPr lang="en-US"/>
          </a:p>
        </p:txBody>
      </p:sp>
    </p:spTree>
    <p:extLst>
      <p:ext uri="{BB962C8B-B14F-4D97-AF65-F5344CB8AC3E}">
        <p14:creationId xmlns:p14="http://schemas.microsoft.com/office/powerpoint/2010/main" val="2508788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next few slides will contain content that is specific only to schools with secondary grade levels. Schools under those grade levels like PK to 6th should feel free to skip ahead to the slide on Individualized Education Programs or IEP Students. </a:t>
            </a:r>
          </a:p>
          <a:p>
            <a:endParaRPr lang="en-US" b="0" dirty="0"/>
          </a:p>
          <a:p>
            <a:r>
              <a:rPr lang="en-US" b="0" dirty="0"/>
              <a:t>The first point we’ll make is on exclusively online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Because all students must meet the Colorado residency requirement to qualify for funding then proof of Colorado residency is always required for students who are enrolled </a:t>
            </a:r>
            <a:r>
              <a:rPr lang="en-US" sz="1200" u="sng" dirty="0"/>
              <a:t>exclusively</a:t>
            </a:r>
            <a:r>
              <a:rPr lang="en-US" sz="1200" dirty="0"/>
              <a:t> in online postsecondary courses.</a:t>
            </a:r>
          </a:p>
          <a:p>
            <a:endParaRPr lang="en-US" b="0" dirty="0"/>
          </a:p>
        </p:txBody>
      </p:sp>
      <p:sp>
        <p:nvSpPr>
          <p:cNvPr id="4" name="Slide Number Placeholder 3"/>
          <p:cNvSpPr>
            <a:spLocks noGrp="1"/>
          </p:cNvSpPr>
          <p:nvPr>
            <p:ph type="sldNum" sz="quarter" idx="5"/>
          </p:nvPr>
        </p:nvSpPr>
        <p:spPr/>
        <p:txBody>
          <a:bodyPr/>
          <a:lstStyle/>
          <a:p>
            <a:fld id="{A1236FA9-E422-4CFD-956E-786F13BB8D9B}" type="slidenum">
              <a:rPr lang="en-US" smtClean="0"/>
              <a:t>24</a:t>
            </a:fld>
            <a:endParaRPr lang="en-US"/>
          </a:p>
        </p:txBody>
      </p:sp>
    </p:spTree>
    <p:extLst>
      <p:ext uri="{BB962C8B-B14F-4D97-AF65-F5344CB8AC3E}">
        <p14:creationId xmlns:p14="http://schemas.microsoft.com/office/powerpoint/2010/main" val="1714906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Here are some Instructional Time reminders for postsecondary types of courses.</a:t>
            </a:r>
          </a:p>
          <a:p>
            <a:r>
              <a:rPr lang="en-US" sz="1200" dirty="0"/>
              <a:t>Schools </a:t>
            </a:r>
            <a:r>
              <a:rPr lang="en-US" sz="1200" b="1" dirty="0"/>
              <a:t>MUST</a:t>
            </a:r>
            <a:r>
              <a:rPr lang="en-US" sz="1200" dirty="0"/>
              <a:t> verify that each student’s schedule supports the funding level at which they are reported.</a:t>
            </a:r>
          </a:p>
          <a:p>
            <a:pPr marL="285750" indent="-285750">
              <a:buFont typeface="Arial" panose="020B0604020202020204" pitchFamily="34" charset="0"/>
              <a:buChar char="•"/>
            </a:pPr>
            <a:r>
              <a:rPr lang="en-US" sz="1200" dirty="0"/>
              <a:t>ASCENT and TREP courses will always be evaluated based on credit hours.</a:t>
            </a:r>
          </a:p>
          <a:p>
            <a:pPr marL="285750" indent="-285750">
              <a:buFont typeface="Arial" panose="020B0604020202020204" pitchFamily="34" charset="0"/>
              <a:buChar char="•"/>
            </a:pPr>
            <a:r>
              <a:rPr lang="en-US" sz="1200" dirty="0"/>
              <a:t>Qualifying Concurrent Enrollment courses offered off-site (i.e., at the IHE or online) will always be evaluated based on credit hours.</a:t>
            </a:r>
          </a:p>
          <a:p>
            <a:pPr marL="285750" indent="-285750">
              <a:buFont typeface="Arial" panose="020B0604020202020204" pitchFamily="34" charset="0"/>
              <a:buChar char="•"/>
            </a:pPr>
            <a:r>
              <a:rPr lang="en-US" sz="1200" dirty="0"/>
              <a:t>Qualifying Concurrent Enrollment courses offered on-site (i.e., at the high school) may be evaluated either based on the school’s bell schedule or based on credit hours.</a:t>
            </a:r>
          </a:p>
          <a:p>
            <a:pPr marL="285750" indent="-285750">
              <a:buFont typeface="Arial" panose="020B0604020202020204" pitchFamily="34" charset="0"/>
              <a:buChar char="•"/>
            </a:pPr>
            <a:r>
              <a:rPr lang="en-US" sz="1200" dirty="0"/>
              <a:t>Postsecondary courses that do not qualify as Concurrent Enrollment may be evaluated as contractual education courses, based on actual instructional hours (rather than credit hours).</a:t>
            </a:r>
          </a:p>
          <a:p>
            <a:endParaRPr lang="en-US" b="1" dirty="0"/>
          </a:p>
        </p:txBody>
      </p:sp>
      <p:sp>
        <p:nvSpPr>
          <p:cNvPr id="4" name="Slide Number Placeholder 3"/>
          <p:cNvSpPr>
            <a:spLocks noGrp="1"/>
          </p:cNvSpPr>
          <p:nvPr>
            <p:ph type="sldNum" sz="quarter" idx="5"/>
          </p:nvPr>
        </p:nvSpPr>
        <p:spPr/>
        <p:txBody>
          <a:bodyPr/>
          <a:lstStyle/>
          <a:p>
            <a:fld id="{A1236FA9-E422-4CFD-956E-786F13BB8D9B}" type="slidenum">
              <a:rPr lang="en-US" smtClean="0"/>
              <a:t>25</a:t>
            </a:fld>
            <a:endParaRPr lang="en-US"/>
          </a:p>
        </p:txBody>
      </p:sp>
    </p:spTree>
    <p:extLst>
      <p:ext uri="{BB962C8B-B14F-4D97-AF65-F5344CB8AC3E}">
        <p14:creationId xmlns:p14="http://schemas.microsoft.com/office/powerpoint/2010/main" val="4013351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Senate Bill 25-315 repealed the ASCENT program effective June 30, 2026. </a:t>
            </a:r>
          </a:p>
          <a:p>
            <a:r>
              <a:rPr lang="en-US" sz="1200" b="0" i="0" u="none" strike="noStrike" baseline="0" dirty="0">
                <a:latin typeface="Calibri" panose="020F0502020204030204" pitchFamily="34" charset="0"/>
              </a:rPr>
              <a:t>Therefore, t</a:t>
            </a:r>
            <a:r>
              <a:rPr lang="en-US" sz="1200" dirty="0"/>
              <a:t>his will be the last year that the ASCENT program will operate.</a:t>
            </a:r>
          </a:p>
          <a:p>
            <a:endParaRPr lang="en-US" sz="1200" dirty="0"/>
          </a:p>
          <a:p>
            <a:r>
              <a:rPr lang="en-US" sz="1200" dirty="0"/>
              <a:t>A district’s available ASCENT slots are capped at the number of total slots reported during the 2024-2025 school year. Schools with ASCENT students need to carefully watch the number of students they have enrolled. </a:t>
            </a:r>
          </a:p>
          <a:p>
            <a:endParaRPr lang="en-US" sz="1200" dirty="0"/>
          </a:p>
          <a:p>
            <a:r>
              <a:rPr lang="en-US" sz="1200" dirty="0"/>
              <a:t>Funding can be impacted by this rule. Reach out to CSI if you have any questions about your number of students.</a:t>
            </a:r>
          </a:p>
        </p:txBody>
      </p:sp>
      <p:sp>
        <p:nvSpPr>
          <p:cNvPr id="4" name="Slide Number Placeholder 3"/>
          <p:cNvSpPr>
            <a:spLocks noGrp="1"/>
          </p:cNvSpPr>
          <p:nvPr>
            <p:ph type="sldNum" sz="quarter" idx="5"/>
          </p:nvPr>
        </p:nvSpPr>
        <p:spPr/>
        <p:txBody>
          <a:bodyPr/>
          <a:lstStyle/>
          <a:p>
            <a:fld id="{B24412A0-D66C-48E0-8B20-A2797B4B8272}" type="slidenum">
              <a:rPr lang="en-US" smtClean="0"/>
              <a:t>26</a:t>
            </a:fld>
            <a:endParaRPr lang="en-US"/>
          </a:p>
        </p:txBody>
      </p:sp>
    </p:spTree>
    <p:extLst>
      <p:ext uri="{BB962C8B-B14F-4D97-AF65-F5344CB8AC3E}">
        <p14:creationId xmlns:p14="http://schemas.microsoft.com/office/powerpoint/2010/main" val="2685669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64DA1-C1D7-0DA6-55FD-2C000B8A9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6885E-3371-261D-FB97-77FEB26AA0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937BA0-116D-EBD9-32C7-0ADC359B8078}"/>
              </a:ext>
            </a:extLst>
          </p:cNvPr>
          <p:cNvSpPr>
            <a:spLocks noGrp="1"/>
          </p:cNvSpPr>
          <p:nvPr>
            <p:ph type="body" idx="1"/>
          </p:nvPr>
        </p:nvSpPr>
        <p:spPr/>
        <p:txBody>
          <a:bodyPr/>
          <a:lstStyle/>
          <a:p>
            <a:pPr>
              <a:lnSpc>
                <a:spcPct val="120000"/>
              </a:lnSpc>
              <a:spcBef>
                <a:spcPts val="0"/>
              </a:spcBef>
            </a:pPr>
            <a:r>
              <a:rPr lang="en-US" sz="1900" dirty="0"/>
              <a:t>There has been some clarification on students in </a:t>
            </a:r>
            <a:r>
              <a:rPr lang="en-US" sz="1900" b="1" dirty="0"/>
              <a:t>Dropout Recovery </a:t>
            </a:r>
            <a:r>
              <a:rPr lang="en-US" sz="1900" dirty="0"/>
              <a:t>programs.</a:t>
            </a:r>
          </a:p>
          <a:p>
            <a:pPr>
              <a:lnSpc>
                <a:spcPct val="120000"/>
              </a:lnSpc>
              <a:spcBef>
                <a:spcPts val="0"/>
              </a:spcBef>
            </a:pPr>
            <a:endParaRPr lang="en-US" sz="1900" dirty="0"/>
          </a:p>
          <a:p>
            <a:pPr>
              <a:lnSpc>
                <a:spcPct val="120000"/>
              </a:lnSpc>
              <a:spcBef>
                <a:spcPts val="0"/>
              </a:spcBef>
            </a:pPr>
            <a:r>
              <a:rPr lang="en-US" sz="1900" dirty="0"/>
              <a:t>For 25-26, for funding purposes a student’s schedule of courses will be evaluated differently based on the type of credit being earned for completing the course: </a:t>
            </a:r>
          </a:p>
          <a:p>
            <a:pPr marL="800100" lvl="1" indent="-342900">
              <a:lnSpc>
                <a:spcPct val="120000"/>
              </a:lnSpc>
              <a:spcBef>
                <a:spcPts val="0"/>
              </a:spcBef>
              <a:buFont typeface="Arial" panose="020B0604020202020204" pitchFamily="34" charset="0"/>
              <a:buChar char="•"/>
            </a:pPr>
            <a:r>
              <a:rPr lang="en-US" sz="1900" dirty="0"/>
              <a:t>Courses in which the student is receiving only high school credit </a:t>
            </a:r>
            <a:r>
              <a:rPr lang="en-US" sz="1900" b="0" dirty="0">
                <a:highlight>
                  <a:srgbClr val="FFFF00"/>
                </a:highlight>
              </a:rPr>
              <a:t>will be evaluated for funding purposes based on scheduled </a:t>
            </a:r>
            <a:r>
              <a:rPr lang="en-US" sz="1900" b="1" dirty="0">
                <a:highlight>
                  <a:srgbClr val="FFFF00"/>
                </a:highlight>
              </a:rPr>
              <a:t>instructional time. </a:t>
            </a:r>
            <a:endParaRPr lang="en-US" sz="1900" dirty="0">
              <a:highlight>
                <a:srgbClr val="FFFF00"/>
              </a:highlight>
            </a:endParaRPr>
          </a:p>
          <a:p>
            <a:pPr marL="800100" lvl="1" indent="-342900">
              <a:lnSpc>
                <a:spcPct val="120000"/>
              </a:lnSpc>
              <a:spcBef>
                <a:spcPts val="0"/>
              </a:spcBef>
              <a:buFont typeface="Arial" panose="020B0604020202020204" pitchFamily="34" charset="0"/>
              <a:buChar char="•"/>
            </a:pPr>
            <a:r>
              <a:rPr lang="en-US" sz="1900" dirty="0"/>
              <a:t>Courses in which the student is receiving both high school and college credit will be evaluated for funding purposes based on </a:t>
            </a:r>
            <a:r>
              <a:rPr lang="en-US" sz="1900" b="1" dirty="0"/>
              <a:t>college credit hours</a:t>
            </a:r>
            <a:r>
              <a:rPr lang="en-US" sz="1900" dirty="0"/>
              <a:t>. </a:t>
            </a:r>
          </a:p>
          <a:p>
            <a:pPr marL="1257300" lvl="2" indent="-342900">
              <a:lnSpc>
                <a:spcPct val="120000"/>
              </a:lnSpc>
              <a:spcBef>
                <a:spcPts val="0"/>
              </a:spcBef>
              <a:buFont typeface="Arial" panose="020B0604020202020204" pitchFamily="34" charset="0"/>
              <a:buChar char="•"/>
            </a:pPr>
            <a:r>
              <a:rPr lang="en-US" sz="1900" dirty="0"/>
              <a:t>Full-time funding: 7+ semester credit hours </a:t>
            </a:r>
          </a:p>
          <a:p>
            <a:pPr marL="1257300" lvl="2" indent="-342900">
              <a:lnSpc>
                <a:spcPct val="120000"/>
              </a:lnSpc>
              <a:spcBef>
                <a:spcPts val="0"/>
              </a:spcBef>
              <a:buFont typeface="Arial" panose="020B0604020202020204" pitchFamily="34" charset="0"/>
              <a:buChar char="•"/>
            </a:pPr>
            <a:r>
              <a:rPr lang="en-US" sz="1900" dirty="0"/>
              <a:t>Part-time funding: 3-6 semester credit hours </a:t>
            </a:r>
          </a:p>
          <a:p>
            <a:pPr marL="914400" lvl="2" indent="0">
              <a:lnSpc>
                <a:spcPct val="120000"/>
              </a:lnSpc>
              <a:spcBef>
                <a:spcPts val="0"/>
              </a:spcBef>
              <a:buFont typeface="Arial" panose="020B0604020202020204" pitchFamily="34" charset="0"/>
              <a:buNone/>
            </a:pPr>
            <a:endParaRPr lang="en-US" sz="1900" dirty="0"/>
          </a:p>
          <a:p>
            <a:pPr>
              <a:lnSpc>
                <a:spcPct val="120000"/>
              </a:lnSpc>
              <a:spcBef>
                <a:spcPts val="0"/>
              </a:spcBef>
            </a:pPr>
            <a:r>
              <a:rPr lang="en-US" sz="1900" dirty="0"/>
              <a:t>This credit hour requirement differs from all other postsecondary programs.</a:t>
            </a:r>
          </a:p>
          <a:p>
            <a:endParaRPr lang="en-US" dirty="0"/>
          </a:p>
        </p:txBody>
      </p:sp>
      <p:sp>
        <p:nvSpPr>
          <p:cNvPr id="4" name="Slide Number Placeholder 3">
            <a:extLst>
              <a:ext uri="{FF2B5EF4-FFF2-40B4-BE49-F238E27FC236}">
                <a16:creationId xmlns:a16="http://schemas.microsoft.com/office/drawing/2014/main" id="{56C2D46C-7098-F1CC-4190-2831C40505CF}"/>
              </a:ext>
            </a:extLst>
          </p:cNvPr>
          <p:cNvSpPr>
            <a:spLocks noGrp="1"/>
          </p:cNvSpPr>
          <p:nvPr>
            <p:ph type="sldNum" sz="quarter" idx="5"/>
          </p:nvPr>
        </p:nvSpPr>
        <p:spPr/>
        <p:txBody>
          <a:bodyPr/>
          <a:lstStyle/>
          <a:p>
            <a:fld id="{B24412A0-D66C-48E0-8B20-A2797B4B8272}" type="slidenum">
              <a:rPr lang="en-US" smtClean="0"/>
              <a:t>27</a:t>
            </a:fld>
            <a:endParaRPr lang="en-US"/>
          </a:p>
        </p:txBody>
      </p:sp>
    </p:spTree>
    <p:extLst>
      <p:ext uri="{BB962C8B-B14F-4D97-AF65-F5344CB8AC3E}">
        <p14:creationId xmlns:p14="http://schemas.microsoft.com/office/powerpoint/2010/main" val="3891450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 Senate Bill 19-216, the ILOP program </a:t>
            </a:r>
            <a:r>
              <a:rPr lang="en-US" dirty="0" err="1"/>
              <a:t>sunsetted</a:t>
            </a:r>
            <a:r>
              <a:rPr lang="en-US" dirty="0"/>
              <a:t> on June 30, 2025, marking the close of this pilot initiative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dirty="0"/>
              <a:t>Any prior ILOP flexibilities related to funding and audit documentation requirements no longer apply beginning with the 2025-2026 school year.</a:t>
            </a:r>
          </a:p>
          <a:p>
            <a:endParaRPr lang="en-US" sz="1200" b="0" i="0" u="none" strike="noStrike" baseline="0" dirty="0">
              <a:latin typeface="Calibri" panose="020F0502020204030204" pitchFamily="34" charset="0"/>
            </a:endParaRPr>
          </a:p>
          <a:p>
            <a:r>
              <a:rPr lang="en-US" sz="1200" b="0" i="0" u="none" strike="noStrike" baseline="0" dirty="0">
                <a:latin typeface="Calibri" panose="020F0502020204030204" pitchFamily="34" charset="0"/>
              </a:rPr>
              <a:t>Any students that schools have enrolled in courses that used to be a part of ILOP programs like Work-Based Learning or other postsecondary courses should refer to those separate sections of the 2025 CDE October Count Audit Resource Guide for funding and audit rules they should now follow.</a:t>
            </a:r>
            <a:endParaRPr lang="en-US" sz="1050" b="0" i="0" u="none" strike="noStrike" baseline="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24412A0-D66C-48E0-8B20-A2797B4B8272}" type="slidenum">
              <a:rPr lang="en-US" smtClean="0"/>
              <a:t>28</a:t>
            </a:fld>
            <a:endParaRPr lang="en-US"/>
          </a:p>
        </p:txBody>
      </p:sp>
    </p:spTree>
    <p:extLst>
      <p:ext uri="{BB962C8B-B14F-4D97-AF65-F5344CB8AC3E}">
        <p14:creationId xmlns:p14="http://schemas.microsoft.com/office/powerpoint/2010/main" val="1970856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Clarifications have been provided by CDE for the section that was titled Transition Students last year. It is now titled </a:t>
            </a:r>
            <a:r>
              <a:rPr lang="en-US" b="1" dirty="0"/>
              <a:t>Secondary Transition Students (18 to 21-Year-Old Services).</a:t>
            </a:r>
          </a:p>
          <a:p>
            <a:pPr marL="0" indent="0">
              <a:buFont typeface="Arial" panose="020B0604020202020204" pitchFamily="34" charset="0"/>
              <a:buNone/>
            </a:pPr>
            <a:endParaRPr lang="en-US" b="1" dirty="0"/>
          </a:p>
          <a:p>
            <a:pPr>
              <a:lnSpc>
                <a:spcPct val="120000"/>
              </a:lnSpc>
              <a:spcBef>
                <a:spcPts val="0"/>
              </a:spcBef>
            </a:pPr>
            <a:r>
              <a:rPr lang="en-US" sz="2000" dirty="0"/>
              <a:t>Updates to this section include work-based learning and concurrent enrollment courses used in the determination for funding.</a:t>
            </a:r>
          </a:p>
          <a:p>
            <a:pPr>
              <a:lnSpc>
                <a:spcPct val="120000"/>
              </a:lnSpc>
              <a:spcBef>
                <a:spcPts val="0"/>
              </a:spcBef>
            </a:pPr>
            <a:r>
              <a:rPr lang="en-US" sz="2000" b="0" dirty="0"/>
              <a:t>For</a:t>
            </a:r>
            <a:r>
              <a:rPr lang="en-US" sz="2000" b="1" dirty="0"/>
              <a:t> Work-Based Learning Courses</a:t>
            </a:r>
            <a:r>
              <a:rPr lang="en-US" sz="2000" dirty="0"/>
              <a:t>:</a:t>
            </a:r>
          </a:p>
          <a:p>
            <a:pPr marL="800100" lvl="1" indent="-342900">
              <a:lnSpc>
                <a:spcPct val="120000"/>
              </a:lnSpc>
              <a:spcBef>
                <a:spcPts val="0"/>
              </a:spcBef>
              <a:buFont typeface="Arial" panose="020B0604020202020204" pitchFamily="34" charset="0"/>
              <a:buChar char="•"/>
            </a:pPr>
            <a:r>
              <a:rPr lang="en-US" sz="2000" dirty="0"/>
              <a:t>Directly supported work hours under the supervision of transition program staff can be evaluated on an “hour-for-hour” basis (considered direct instruction)</a:t>
            </a:r>
          </a:p>
          <a:p>
            <a:pPr marL="800100" lvl="1" indent="-342900">
              <a:lnSpc>
                <a:spcPct val="120000"/>
              </a:lnSpc>
              <a:spcBef>
                <a:spcPts val="0"/>
              </a:spcBef>
              <a:buFont typeface="Arial" panose="020B0604020202020204" pitchFamily="34" charset="0"/>
              <a:buChar char="•"/>
            </a:pPr>
            <a:r>
              <a:rPr lang="en-US" sz="2000" dirty="0"/>
              <a:t>If not supported directly, then will be evaluated as described in the Work-Based Learning Course section of the Guide and will be considered an Alternative Instruction Course.</a:t>
            </a: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B24412A0-D66C-48E0-8B20-A2797B4B8272}" type="slidenum">
              <a:rPr lang="en-US" smtClean="0"/>
              <a:t>29</a:t>
            </a:fld>
            <a:endParaRPr lang="en-US"/>
          </a:p>
        </p:txBody>
      </p:sp>
    </p:spTree>
    <p:extLst>
      <p:ext uri="{BB962C8B-B14F-4D97-AF65-F5344CB8AC3E}">
        <p14:creationId xmlns:p14="http://schemas.microsoft.com/office/powerpoint/2010/main" val="1646213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we’ll look at the different types of audit resources available for this year.</a:t>
            </a:r>
          </a:p>
        </p:txBody>
      </p:sp>
      <p:sp>
        <p:nvSpPr>
          <p:cNvPr id="4" name="Slide Number Placeholder 3"/>
          <p:cNvSpPr>
            <a:spLocks noGrp="1"/>
          </p:cNvSpPr>
          <p:nvPr>
            <p:ph type="sldNum" sz="quarter" idx="5"/>
          </p:nvPr>
        </p:nvSpPr>
        <p:spPr/>
        <p:txBody>
          <a:bodyPr/>
          <a:lstStyle/>
          <a:p>
            <a:fld id="{B24412A0-D66C-48E0-8B20-A2797B4B8272}" type="slidenum">
              <a:rPr lang="en-US" smtClean="0"/>
              <a:t>3</a:t>
            </a:fld>
            <a:endParaRPr lang="en-US"/>
          </a:p>
        </p:txBody>
      </p:sp>
    </p:spTree>
    <p:extLst>
      <p:ext uri="{BB962C8B-B14F-4D97-AF65-F5344CB8AC3E}">
        <p14:creationId xmlns:p14="http://schemas.microsoft.com/office/powerpoint/2010/main" val="956904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u="none" strike="noStrike" baseline="0" dirty="0">
                <a:latin typeface="Calibri" panose="020F0502020204030204" pitchFamily="34" charset="0"/>
              </a:rPr>
              <a:t>A new IEP section has been added to the CDE October Count Audit Guide for this year to clearly define funding information for IEP students that used to be dispersed across the Guide in prior years. The information is not new, just that it is contained in a specific section of the Guide.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0" i="0" u="none" strike="noStrik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u="none" strike="noStrike" baseline="0" dirty="0">
                <a:latin typeface="Calibri" panose="020F0502020204030204" pitchFamily="34" charset="0"/>
              </a:rPr>
              <a:t>In general, </a:t>
            </a:r>
            <a:r>
              <a:rPr lang="en-US" sz="1050" dirty="0"/>
              <a:t>students with an active IEP must meet the same funding requirements as all other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0" i="0" u="none" strike="noStrik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u="none" strike="noStrike" baseline="0" dirty="0"/>
              <a:t>CSI schools with IEP students are encouraged to review this new section plus they should review the Secondary Transition (18 to 21-year-old Services) section of the Guide where there have been some updates.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0" i="0" u="none" strike="noStrik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0" i="0" u="none" strike="noStrike" baseline="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24412A0-D66C-48E0-8B20-A2797B4B8272}" type="slidenum">
              <a:rPr lang="en-US" smtClean="0"/>
              <a:t>30</a:t>
            </a:fld>
            <a:endParaRPr lang="en-US"/>
          </a:p>
        </p:txBody>
      </p:sp>
    </p:spTree>
    <p:extLst>
      <p:ext uri="{BB962C8B-B14F-4D97-AF65-F5344CB8AC3E}">
        <p14:creationId xmlns:p14="http://schemas.microsoft.com/office/powerpoint/2010/main" val="549116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few slides will focus on the changes to </a:t>
            </a:r>
            <a:r>
              <a:rPr lang="en-US" b="1" dirty="0"/>
              <a:t>Transfer Enrollment Exception Students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senate bill 25-125, the rule related to this expired on May 15, 2025.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Colorado Legislative Legal Services determined that the provisions that were in place conflicted with statute.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current statute states that students must be enrolled with a district </a:t>
            </a:r>
            <a:r>
              <a:rPr lang="en-US" u="sng" dirty="0"/>
              <a:t>on</a:t>
            </a:r>
            <a:r>
              <a:rPr lang="en-US" dirty="0"/>
              <a:t> the pupil enrollment count date as evidenced by attendance prior to the count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current state Board rule clarifies the following related to attendance, which is that </a:t>
            </a:r>
            <a:r>
              <a:rPr lang="en-US" b="1" dirty="0"/>
              <a:t>a student must</a:t>
            </a:r>
            <a:r>
              <a:rPr lang="en-US" dirty="0"/>
              <a:t>: </a:t>
            </a:r>
          </a:p>
          <a:p>
            <a:pPr marL="628650" lvl="1" indent="-171450">
              <a:buFont typeface="Arial" panose="020B0604020202020204" pitchFamily="34" charset="0"/>
              <a:buChar char="•"/>
            </a:pPr>
            <a:r>
              <a:rPr lang="en-US" dirty="0"/>
              <a:t>Attend on the pupil enrollment count date, </a:t>
            </a:r>
            <a:r>
              <a:rPr lang="en-US" b="1" dirty="0"/>
              <a:t>OR if absent for any reason on that date</a:t>
            </a:r>
            <a:r>
              <a:rPr lang="en-US" dirty="0"/>
              <a:t>, then,</a:t>
            </a:r>
          </a:p>
          <a:p>
            <a:pPr marL="628650" lvl="1" indent="-171450">
              <a:buFont typeface="Arial" panose="020B0604020202020204" pitchFamily="34" charset="0"/>
              <a:buChar char="•"/>
            </a:pPr>
            <a:r>
              <a:rPr lang="en-US" dirty="0"/>
              <a:t>They must have established attendance prior to the pupil enrollment count date during the current school year </a:t>
            </a:r>
            <a:r>
              <a:rPr lang="en-US" b="1" u="sng" dirty="0"/>
              <a:t>and</a:t>
            </a:r>
            <a:r>
              <a:rPr lang="en-US" b="1" dirty="0"/>
              <a:t> </a:t>
            </a:r>
            <a:r>
              <a:rPr lang="en-US" b="0" dirty="0"/>
              <a:t>they must </a:t>
            </a:r>
            <a:r>
              <a:rPr lang="en-US" dirty="0"/>
              <a:t>resume attendance within 30 days following the count date. (resume by October 31</a:t>
            </a:r>
            <a:r>
              <a:rPr lang="en-US" baseline="30000" dirty="0"/>
              <a:t>st</a:t>
            </a:r>
            <a:r>
              <a:rPr lang="en-US" dirty="0"/>
              <a:t> for 25-26)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236FA9-E422-4CFD-956E-786F13BB8D9B}" type="slidenum">
              <a:rPr lang="en-US" smtClean="0"/>
              <a:t>31</a:t>
            </a:fld>
            <a:endParaRPr lang="en-US"/>
          </a:p>
        </p:txBody>
      </p:sp>
    </p:spTree>
    <p:extLst>
      <p:ext uri="{BB962C8B-B14F-4D97-AF65-F5344CB8AC3E}">
        <p14:creationId xmlns:p14="http://schemas.microsoft.com/office/powerpoint/2010/main" val="27401588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funding purposes, the current rule is that students must be enrolled and establish attendance on or before the pupil enrollment count date (10/1), in the reporting district. </a:t>
            </a:r>
          </a:p>
          <a:p>
            <a:endParaRPr lang="en-US" dirty="0"/>
          </a:p>
          <a:p>
            <a:r>
              <a:rPr lang="en-US" dirty="0"/>
              <a:t>Another way to look at this is that students who establish attendance for the </a:t>
            </a:r>
            <a:r>
              <a:rPr lang="en-US" u="sng" dirty="0"/>
              <a:t>first</a:t>
            </a:r>
            <a:r>
              <a:rPr lang="en-US" dirty="0"/>
              <a:t> time with a district </a:t>
            </a:r>
            <a:r>
              <a:rPr lang="en-US" u="sng" dirty="0"/>
              <a:t>after</a:t>
            </a:r>
            <a:r>
              <a:rPr lang="en-US" dirty="0"/>
              <a:t> the pupil enrollment count date are </a:t>
            </a:r>
            <a:r>
              <a:rPr lang="en-US" u="sng" dirty="0"/>
              <a:t>not</a:t>
            </a:r>
            <a:r>
              <a:rPr lang="en-US" dirty="0"/>
              <a:t> eligible for funding with the district.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Within-State and Out-of-State Transfers are no longer allowable in the following examples.</a:t>
            </a:r>
          </a:p>
          <a:p>
            <a:endParaRPr lang="en-US" dirty="0"/>
          </a:p>
          <a:p>
            <a:pPr lvl="1"/>
            <a:r>
              <a:rPr lang="en-US" b="1" dirty="0"/>
              <a:t>Within-State Transfer Example</a:t>
            </a:r>
            <a:r>
              <a:rPr lang="en-US" dirty="0"/>
              <a:t>: If a student transfers to the district from another Colorado school district and begins attending on 10/2 (the day after count day this year), the student is not eligible for funding. </a:t>
            </a:r>
          </a:p>
          <a:p>
            <a:pPr lvl="1"/>
            <a:r>
              <a:rPr lang="en-US" b="1" dirty="0"/>
              <a:t>Out-of-State Transfer Example</a:t>
            </a:r>
            <a:r>
              <a:rPr lang="en-US" dirty="0"/>
              <a:t>: If a student transfers to the district from another state or country and begins attending on 10/2 (the day after count day this year), the student is not eligible for funding.</a:t>
            </a:r>
          </a:p>
        </p:txBody>
      </p:sp>
      <p:sp>
        <p:nvSpPr>
          <p:cNvPr id="4" name="Slide Number Placeholder 3"/>
          <p:cNvSpPr>
            <a:spLocks noGrp="1"/>
          </p:cNvSpPr>
          <p:nvPr>
            <p:ph type="sldNum" sz="quarter" idx="5"/>
          </p:nvPr>
        </p:nvSpPr>
        <p:spPr/>
        <p:txBody>
          <a:bodyPr/>
          <a:lstStyle/>
          <a:p>
            <a:fld id="{A1236FA9-E422-4CFD-956E-786F13BB8D9B}" type="slidenum">
              <a:rPr lang="en-US" smtClean="0"/>
              <a:t>32</a:t>
            </a:fld>
            <a:endParaRPr lang="en-US"/>
          </a:p>
        </p:txBody>
      </p:sp>
    </p:spTree>
    <p:extLst>
      <p:ext uri="{BB962C8B-B14F-4D97-AF65-F5344CB8AC3E}">
        <p14:creationId xmlns:p14="http://schemas.microsoft.com/office/powerpoint/2010/main" val="3129057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points we’ll make on this topic are the following:</a:t>
            </a:r>
          </a:p>
          <a:p>
            <a:pPr marL="628650" lvl="1" indent="-171450">
              <a:buFont typeface="Arial" panose="020B0604020202020204" pitchFamily="34" charset="0"/>
              <a:buChar char="•"/>
            </a:pPr>
            <a:r>
              <a:rPr lang="en-US" dirty="0"/>
              <a:t>Students who transfer between two Colorado public schools within the same district are eligible for funding, provided they meet all funding requirements and do not enroll outside of the district between enrollments. </a:t>
            </a:r>
          </a:p>
          <a:p>
            <a:pPr marL="628650" lvl="1" indent="-171450">
              <a:buFont typeface="Arial" panose="020B0604020202020204" pitchFamily="34" charset="0"/>
              <a:buChar char="•"/>
            </a:pPr>
            <a:r>
              <a:rPr lang="en-US" dirty="0"/>
              <a:t>In these instances, the student schedule that was in place prior to the pupil enrollment count date will be used to determine funding level. </a:t>
            </a:r>
          </a:p>
          <a:p>
            <a:endParaRPr lang="en-US" dirty="0"/>
          </a:p>
        </p:txBody>
      </p:sp>
      <p:sp>
        <p:nvSpPr>
          <p:cNvPr id="4" name="Slide Number Placeholder 3"/>
          <p:cNvSpPr>
            <a:spLocks noGrp="1"/>
          </p:cNvSpPr>
          <p:nvPr>
            <p:ph type="sldNum" sz="quarter" idx="5"/>
          </p:nvPr>
        </p:nvSpPr>
        <p:spPr/>
        <p:txBody>
          <a:bodyPr/>
          <a:lstStyle/>
          <a:p>
            <a:fld id="{A1236FA9-E422-4CFD-956E-786F13BB8D9B}" type="slidenum">
              <a:rPr lang="en-US" smtClean="0"/>
              <a:t>33</a:t>
            </a:fld>
            <a:endParaRPr lang="en-US"/>
          </a:p>
        </p:txBody>
      </p:sp>
    </p:spTree>
    <p:extLst>
      <p:ext uri="{BB962C8B-B14F-4D97-AF65-F5344CB8AC3E}">
        <p14:creationId xmlns:p14="http://schemas.microsoft.com/office/powerpoint/2010/main" val="3814406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only a couple of things to mention for free and reduced lunch.</a:t>
            </a:r>
          </a:p>
        </p:txBody>
      </p:sp>
      <p:sp>
        <p:nvSpPr>
          <p:cNvPr id="4" name="Slide Number Placeholder 3"/>
          <p:cNvSpPr>
            <a:spLocks noGrp="1"/>
          </p:cNvSpPr>
          <p:nvPr>
            <p:ph type="sldNum" sz="quarter" idx="5"/>
          </p:nvPr>
        </p:nvSpPr>
        <p:spPr/>
        <p:txBody>
          <a:bodyPr/>
          <a:lstStyle/>
          <a:p>
            <a:fld id="{B24412A0-D66C-48E0-8B20-A2797B4B8272}" type="slidenum">
              <a:rPr lang="en-US" smtClean="0"/>
              <a:t>34</a:t>
            </a:fld>
            <a:endParaRPr lang="en-US"/>
          </a:p>
        </p:txBody>
      </p:sp>
    </p:spTree>
    <p:extLst>
      <p:ext uri="{BB962C8B-B14F-4D97-AF65-F5344CB8AC3E}">
        <p14:creationId xmlns:p14="http://schemas.microsoft.com/office/powerpoint/2010/main" val="881252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a:t>Healthy School Meals for All Program</a:t>
            </a:r>
            <a:r>
              <a:rPr lang="en-US" dirty="0"/>
              <a:t> will continue into 25-26.</a:t>
            </a:r>
          </a:p>
          <a:p>
            <a:endParaRPr lang="en-US" sz="1200" dirty="0"/>
          </a:p>
          <a:p>
            <a:r>
              <a:rPr lang="en-US" sz="1200" dirty="0"/>
              <a:t>This is a very important reminder that if schools opt </a:t>
            </a:r>
            <a:r>
              <a:rPr lang="en-US" sz="1200" b="0" dirty="0"/>
              <a:t>in will still need to collect, retain, and provide student eligibility documentation on every student reported as free or reduced lunch eligible in the October Count for audit purposes.</a:t>
            </a:r>
          </a:p>
          <a:p>
            <a:endParaRPr lang="en-US" sz="1200" dirty="0"/>
          </a:p>
          <a:p>
            <a:r>
              <a:rPr lang="en-US" sz="1200" dirty="0"/>
              <a:t>Only students with qualifying eligibility documentation may be reported as free or reduced lunch eligible in the October Count.</a:t>
            </a:r>
          </a:p>
          <a:p>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35</a:t>
            </a:fld>
            <a:endParaRPr lang="en-US"/>
          </a:p>
        </p:txBody>
      </p:sp>
    </p:spTree>
    <p:extLst>
      <p:ext uri="{BB962C8B-B14F-4D97-AF65-F5344CB8AC3E}">
        <p14:creationId xmlns:p14="http://schemas.microsoft.com/office/powerpoint/2010/main" val="2622111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At-Risk interchange file introduced in 24-25 will continue into 25-26.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purpose is to obtain student level census block information needed to implement the new at-risk measure.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some changes for this year, and schools are advised to review the At-Risk Measure training posted to the CSI main October Count submissions webpage linked on this slide. </a:t>
            </a:r>
          </a:p>
        </p:txBody>
      </p:sp>
      <p:sp>
        <p:nvSpPr>
          <p:cNvPr id="4" name="Slide Number Placeholder 3"/>
          <p:cNvSpPr>
            <a:spLocks noGrp="1"/>
          </p:cNvSpPr>
          <p:nvPr>
            <p:ph type="sldNum" sz="quarter" idx="5"/>
          </p:nvPr>
        </p:nvSpPr>
        <p:spPr/>
        <p:txBody>
          <a:bodyPr/>
          <a:lstStyle/>
          <a:p>
            <a:fld id="{B24412A0-D66C-48E0-8B20-A2797B4B8272}" type="slidenum">
              <a:rPr lang="en-US" smtClean="0"/>
              <a:t>36</a:t>
            </a:fld>
            <a:endParaRPr lang="en-US"/>
          </a:p>
        </p:txBody>
      </p:sp>
    </p:spTree>
    <p:extLst>
      <p:ext uri="{BB962C8B-B14F-4D97-AF65-F5344CB8AC3E}">
        <p14:creationId xmlns:p14="http://schemas.microsoft.com/office/powerpoint/2010/main" val="640951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all of the primary new changes and important reminders for the October Count Audit that we wanted to highlight for this year.</a:t>
            </a:r>
          </a:p>
          <a:p>
            <a:r>
              <a:rPr lang="en-US" dirty="0"/>
              <a:t>Thank you very much for watching this recording.</a:t>
            </a:r>
          </a:p>
          <a:p>
            <a:r>
              <a:rPr lang="en-US" dirty="0"/>
              <a:t>If you have questions or if you would like to meet with a CSI staff member to dive deeper into the October Count reporting or audit related information, please be sure to send those requests to our submissions email listed on this slide.</a:t>
            </a:r>
          </a:p>
        </p:txBody>
      </p:sp>
      <p:sp>
        <p:nvSpPr>
          <p:cNvPr id="4" name="Slide Number Placeholder 3"/>
          <p:cNvSpPr>
            <a:spLocks noGrp="1"/>
          </p:cNvSpPr>
          <p:nvPr>
            <p:ph type="sldNum" sz="quarter" idx="5"/>
          </p:nvPr>
        </p:nvSpPr>
        <p:spPr/>
        <p:txBody>
          <a:bodyPr/>
          <a:lstStyle/>
          <a:p>
            <a:fld id="{B24412A0-D66C-48E0-8B20-A2797B4B8272}" type="slidenum">
              <a:rPr lang="en-US" smtClean="0"/>
              <a:t>37</a:t>
            </a:fld>
            <a:endParaRPr lang="en-US"/>
          </a:p>
        </p:txBody>
      </p:sp>
    </p:spTree>
    <p:extLst>
      <p:ext uri="{BB962C8B-B14F-4D97-AF65-F5344CB8AC3E}">
        <p14:creationId xmlns:p14="http://schemas.microsoft.com/office/powerpoint/2010/main" val="2495333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CSI moved the audit related resources from the main October Count collection webpage to a new “Audits” webpage last year.</a:t>
            </a:r>
          </a:p>
          <a:p>
            <a:r>
              <a:rPr lang="en-US" dirty="0"/>
              <a:t>The main October Count collection webpage still houses only the data submission related resources.</a:t>
            </a:r>
          </a:p>
          <a:p>
            <a:pPr algn="r"/>
            <a:endParaRPr lang="en-US" dirty="0"/>
          </a:p>
          <a:p>
            <a:r>
              <a:rPr lang="en-US" dirty="0"/>
              <a:t>The Audit webpage is again divided into separate sections, reflecting the main types of audits that CDE conducts on data submitted for the October Count collection. </a:t>
            </a:r>
          </a:p>
          <a:p>
            <a:r>
              <a:rPr lang="en-US" dirty="0"/>
              <a:t>These sections are the October Count Audit, the At-Risk Count Audit, the English Learner Count Audit, and the </a:t>
            </a:r>
            <a:r>
              <a:rPr lang="en-US" b="1" dirty="0"/>
              <a:t>NEW for 25-26 SPED Count Audit. </a:t>
            </a:r>
            <a:r>
              <a:rPr lang="en-US" b="0" dirty="0"/>
              <a:t>We’ll cover more information about the new SPED Count audit a little later in this training.</a:t>
            </a:r>
          </a:p>
        </p:txBody>
      </p:sp>
      <p:sp>
        <p:nvSpPr>
          <p:cNvPr id="4" name="Slide Number Placeholder 3"/>
          <p:cNvSpPr>
            <a:spLocks noGrp="1"/>
          </p:cNvSpPr>
          <p:nvPr>
            <p:ph type="sldNum" sz="quarter" idx="5"/>
          </p:nvPr>
        </p:nvSpPr>
        <p:spPr/>
        <p:txBody>
          <a:bodyPr/>
          <a:lstStyle/>
          <a:p>
            <a:fld id="{B24412A0-D66C-48E0-8B20-A2797B4B8272}" type="slidenum">
              <a:rPr lang="en-US" smtClean="0"/>
              <a:t>4</a:t>
            </a:fld>
            <a:endParaRPr lang="en-US"/>
          </a:p>
        </p:txBody>
      </p:sp>
    </p:spTree>
    <p:extLst>
      <p:ext uri="{BB962C8B-B14F-4D97-AF65-F5344CB8AC3E}">
        <p14:creationId xmlns:p14="http://schemas.microsoft.com/office/powerpoint/2010/main" val="923265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the most important resource that the state provides, covering the funding rules that all districts and schools must follow is the </a:t>
            </a:r>
            <a:r>
              <a:rPr lang="en-US" b="1" dirty="0"/>
              <a:t>CDE Student October Count Audit Resource Guide</a:t>
            </a:r>
            <a:r>
              <a:rPr lang="en-US" dirty="0"/>
              <a:t>. </a:t>
            </a:r>
          </a:p>
          <a:p>
            <a:endParaRPr lang="en-US" dirty="0"/>
          </a:p>
          <a:p>
            <a:r>
              <a:rPr lang="en-US" dirty="0"/>
              <a:t>Because the funding rules can change from year to year, be sure that you always use the current version for the school year.</a:t>
            </a:r>
          </a:p>
        </p:txBody>
      </p:sp>
      <p:sp>
        <p:nvSpPr>
          <p:cNvPr id="4" name="Slide Number Placeholder 3"/>
          <p:cNvSpPr>
            <a:spLocks noGrp="1"/>
          </p:cNvSpPr>
          <p:nvPr>
            <p:ph type="sldNum" sz="quarter" idx="5"/>
          </p:nvPr>
        </p:nvSpPr>
        <p:spPr/>
        <p:txBody>
          <a:bodyPr/>
          <a:lstStyle/>
          <a:p>
            <a:fld id="{B24412A0-D66C-48E0-8B20-A2797B4B8272}" type="slidenum">
              <a:rPr lang="en-US" smtClean="0"/>
              <a:t>5</a:t>
            </a:fld>
            <a:endParaRPr lang="en-US"/>
          </a:p>
        </p:txBody>
      </p:sp>
    </p:spTree>
    <p:extLst>
      <p:ext uri="{BB962C8B-B14F-4D97-AF65-F5344CB8AC3E}">
        <p14:creationId xmlns:p14="http://schemas.microsoft.com/office/powerpoint/2010/main" val="899984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once again several other helpful additional resources for audit purposes. </a:t>
            </a:r>
          </a:p>
          <a:p>
            <a:endParaRPr lang="en-US" dirty="0"/>
          </a:p>
          <a:p>
            <a:r>
              <a:rPr lang="en-US" dirty="0"/>
              <a:t>The first listed resource in this slide, which is the </a:t>
            </a:r>
            <a:r>
              <a:rPr lang="en-US" b="1" dirty="0"/>
              <a:t>CSI October Count Audit Handbook </a:t>
            </a:r>
            <a:r>
              <a:rPr lang="en-US" dirty="0"/>
              <a:t>is one that all schools will need to review as soon as possible and follow closely to ensure that you are reporting funding correctly and that you will be collecting and submitting the correct audit supporting documentation to CSI.</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link listed is to the main </a:t>
            </a:r>
            <a:r>
              <a:rPr lang="en-US" b="1" dirty="0"/>
              <a:t>CSI October Count Submissions webpage </a:t>
            </a:r>
            <a:r>
              <a:rPr lang="en-US" dirty="0"/>
              <a:t>where you’ll find the general data reporting resources. </a:t>
            </a:r>
          </a:p>
          <a:p>
            <a:endParaRPr lang="en-US" b="0" dirty="0"/>
          </a:p>
          <a:p>
            <a:r>
              <a:rPr lang="en-US" b="0" dirty="0"/>
              <a:t>The </a:t>
            </a:r>
            <a:r>
              <a:rPr lang="en-US" b="1" dirty="0"/>
              <a:t>CSI Legal and Policy Guidance </a:t>
            </a:r>
            <a:r>
              <a:rPr lang="en-US" b="0" dirty="0"/>
              <a:t>webpage</a:t>
            </a:r>
            <a:r>
              <a:rPr lang="en-US" dirty="0"/>
              <a:t> again has general policy documents on topics like attendance, admissions &amp; enrollment, home school programs and others related to data impacted or reported by schools. </a:t>
            </a:r>
          </a:p>
          <a:p>
            <a:r>
              <a:rPr lang="en-US" dirty="0"/>
              <a:t>Some of these documents may have been updated since last school year, so please be sure to check for the newest versions.</a:t>
            </a:r>
          </a:p>
          <a:p>
            <a:endParaRPr lang="en-US" dirty="0"/>
          </a:p>
          <a:p>
            <a:r>
              <a:rPr lang="en-US" dirty="0"/>
              <a:t>CSI also has several </a:t>
            </a:r>
            <a:r>
              <a:rPr lang="en-US" b="1" dirty="0"/>
              <a:t>other helpful webpages </a:t>
            </a:r>
            <a:r>
              <a:rPr lang="en-US" dirty="0"/>
              <a:t>dedicated to different student programs and processes like EL, FRL, McKinney-Vento, Migrant, and SPED among others. These webpages could also have been updated since last year. </a:t>
            </a:r>
          </a:p>
          <a:p>
            <a:endParaRPr lang="en-US" dirty="0"/>
          </a:p>
          <a:p>
            <a:r>
              <a:rPr lang="en-US" dirty="0"/>
              <a:t>Finally, be sure to review the </a:t>
            </a:r>
            <a:r>
              <a:rPr lang="en-US" b="1" dirty="0"/>
              <a:t>Weekly Update emails CSI will send </a:t>
            </a:r>
            <a:r>
              <a:rPr lang="en-US" dirty="0"/>
              <a:t>in school year 25-26.</a:t>
            </a:r>
          </a:p>
        </p:txBody>
      </p:sp>
      <p:sp>
        <p:nvSpPr>
          <p:cNvPr id="4" name="Slide Number Placeholder 3"/>
          <p:cNvSpPr>
            <a:spLocks noGrp="1"/>
          </p:cNvSpPr>
          <p:nvPr>
            <p:ph type="sldNum" sz="quarter" idx="5"/>
          </p:nvPr>
        </p:nvSpPr>
        <p:spPr/>
        <p:txBody>
          <a:bodyPr/>
          <a:lstStyle/>
          <a:p>
            <a:fld id="{B24412A0-D66C-48E0-8B20-A2797B4B8272}" type="slidenum">
              <a:rPr lang="en-US" smtClean="0"/>
              <a:t>6</a:t>
            </a:fld>
            <a:endParaRPr lang="en-US"/>
          </a:p>
        </p:txBody>
      </p:sp>
    </p:spTree>
    <p:extLst>
      <p:ext uri="{BB962C8B-B14F-4D97-AF65-F5344CB8AC3E}">
        <p14:creationId xmlns:p14="http://schemas.microsoft.com/office/powerpoint/2010/main" val="928987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are the main changes to the </a:t>
            </a:r>
            <a:r>
              <a:rPr lang="en-US" b="1" dirty="0"/>
              <a:t>CSI October Count Audit Handbook </a:t>
            </a:r>
            <a:r>
              <a:rPr lang="en-US" b="0" dirty="0"/>
              <a:t>for this year. </a:t>
            </a:r>
          </a:p>
          <a:p>
            <a:pPr marL="171450" indent="-171450">
              <a:buFont typeface="Arial" panose="020B0604020202020204" pitchFamily="34" charset="0"/>
              <a:buChar char="•"/>
            </a:pPr>
            <a:r>
              <a:rPr lang="en-US" dirty="0"/>
              <a:t>The </a:t>
            </a:r>
            <a:r>
              <a:rPr lang="en-US" b="1" dirty="0"/>
              <a:t>General Overview </a:t>
            </a:r>
            <a:r>
              <a:rPr lang="en-US" dirty="0"/>
              <a:t>section has been updated to summarize the Finance Act rule changes for this year, which will have some impact on every school. </a:t>
            </a:r>
          </a:p>
          <a:p>
            <a:pPr marL="171450" indent="-171450">
              <a:buFont typeface="Arial" panose="020B0604020202020204" pitchFamily="34" charset="0"/>
              <a:buChar char="•"/>
            </a:pPr>
            <a:r>
              <a:rPr lang="en-US" dirty="0"/>
              <a:t>The </a:t>
            </a:r>
            <a:r>
              <a:rPr lang="en-US" b="1" dirty="0"/>
              <a:t>SIS report section </a:t>
            </a:r>
            <a:r>
              <a:rPr lang="en-US" dirty="0"/>
              <a:t>on attendance, enrollment, and schedules has had several updates, which are mainly clarifications on how to pull reports that are formatted for improved readability. We have also provided new information about how to best set up </a:t>
            </a:r>
            <a:r>
              <a:rPr lang="en-US" b="1" dirty="0"/>
              <a:t>reporting segments </a:t>
            </a:r>
            <a:r>
              <a:rPr lang="en-US" dirty="0"/>
              <a:t>based on audit rule changes for this year. </a:t>
            </a:r>
          </a:p>
          <a:p>
            <a:pPr marL="171450" indent="-171450">
              <a:buFont typeface="Arial" panose="020B0604020202020204" pitchFamily="34" charset="0"/>
              <a:buChar char="•"/>
            </a:pPr>
            <a:r>
              <a:rPr lang="en-US" dirty="0"/>
              <a:t>For 25-26, there will be a return of the “</a:t>
            </a:r>
            <a:r>
              <a:rPr lang="en-US" b="1" dirty="0"/>
              <a:t>Audit Checklist</a:t>
            </a:r>
            <a:r>
              <a:rPr lang="en-US" dirty="0"/>
              <a:t>” similar to what we have had in prior years. It will once again consist of a list that schools will  checkmark to identify each of the types of special program and student types they will report this year. The list will again need to be signed and returned to CSI the first week in November. </a:t>
            </a:r>
          </a:p>
          <a:p>
            <a:pPr marL="171450" indent="-171450">
              <a:buFont typeface="Arial" panose="020B0604020202020204" pitchFamily="34" charset="0"/>
              <a:buChar char="•"/>
            </a:pPr>
            <a:r>
              <a:rPr lang="en-US" b="0" dirty="0"/>
              <a:t>The </a:t>
            </a:r>
            <a:r>
              <a:rPr lang="en-US" b="1" dirty="0"/>
              <a:t>FRL Checklist </a:t>
            </a:r>
            <a:r>
              <a:rPr lang="en-US" b="0" dirty="0"/>
              <a:t>will again be included, and all schools should complete it to ensure accurate FRL data. However, the FRL Checklist does not need to be signed and returned to CSI.</a:t>
            </a:r>
          </a:p>
        </p:txBody>
      </p:sp>
      <p:sp>
        <p:nvSpPr>
          <p:cNvPr id="4" name="Slide Number Placeholder 3"/>
          <p:cNvSpPr>
            <a:spLocks noGrp="1"/>
          </p:cNvSpPr>
          <p:nvPr>
            <p:ph type="sldNum" sz="quarter" idx="5"/>
          </p:nvPr>
        </p:nvSpPr>
        <p:spPr/>
        <p:txBody>
          <a:bodyPr/>
          <a:lstStyle/>
          <a:p>
            <a:fld id="{B24412A0-D66C-48E0-8B20-A2797B4B8272}" type="slidenum">
              <a:rPr lang="en-US" smtClean="0"/>
              <a:t>7</a:t>
            </a:fld>
            <a:endParaRPr lang="en-US"/>
          </a:p>
        </p:txBody>
      </p:sp>
    </p:spTree>
    <p:extLst>
      <p:ext uri="{BB962C8B-B14F-4D97-AF65-F5344CB8AC3E}">
        <p14:creationId xmlns:p14="http://schemas.microsoft.com/office/powerpoint/2010/main" val="2872560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we’ll spend a little time on audit related dates for this year.</a:t>
            </a:r>
          </a:p>
        </p:txBody>
      </p:sp>
      <p:sp>
        <p:nvSpPr>
          <p:cNvPr id="4" name="Slide Number Placeholder 3"/>
          <p:cNvSpPr>
            <a:spLocks noGrp="1"/>
          </p:cNvSpPr>
          <p:nvPr>
            <p:ph type="sldNum" sz="quarter" idx="5"/>
          </p:nvPr>
        </p:nvSpPr>
        <p:spPr/>
        <p:txBody>
          <a:bodyPr/>
          <a:lstStyle/>
          <a:p>
            <a:fld id="{B24412A0-D66C-48E0-8B20-A2797B4B8272}" type="slidenum">
              <a:rPr lang="en-US" smtClean="0"/>
              <a:t>8</a:t>
            </a:fld>
            <a:endParaRPr lang="en-US"/>
          </a:p>
        </p:txBody>
      </p:sp>
    </p:spTree>
    <p:extLst>
      <p:ext uri="{BB962C8B-B14F-4D97-AF65-F5344CB8AC3E}">
        <p14:creationId xmlns:p14="http://schemas.microsoft.com/office/powerpoint/2010/main" val="3606671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year the official count day will be on October 1</a:t>
            </a:r>
            <a:r>
              <a:rPr lang="en-US" baseline="30000" dirty="0"/>
              <a:t>st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CSI Schools that may have an approved alternative count date will substitute that date for October 1st.</a:t>
            </a:r>
          </a:p>
          <a:p>
            <a:endParaRPr lang="en-US" dirty="0"/>
          </a:p>
          <a:p>
            <a:r>
              <a:rPr lang="en-US" dirty="0"/>
              <a:t>THERE IS ONE VERY IMPORTANT CHANGE THAT WENT INTO EFFECT for 25-26. </a:t>
            </a:r>
          </a:p>
          <a:p>
            <a:r>
              <a:rPr lang="en-US" dirty="0"/>
              <a:t>The state Legislative Legal Services determined that the 11-Day count period or window conflicted with statute and any rule related to it expired on May 15, 2025. </a:t>
            </a:r>
          </a:p>
          <a:p>
            <a:r>
              <a:rPr lang="en-US" dirty="0"/>
              <a:t>Historically, the primary purpose of the 11-day window was to provide a timeframe for students qualifying as a transfer enrollment exception for funding purposes in the October Count collection. </a:t>
            </a:r>
          </a:p>
          <a:p>
            <a:r>
              <a:rPr lang="en-US" dirty="0"/>
              <a:t>It has also served to provide a method of defining a timeframe of data to provide for proof of attendance documentation. We’ll visit more in this training about what this means for providing attendance reports for this reporting year.</a:t>
            </a:r>
          </a:p>
        </p:txBody>
      </p:sp>
      <p:sp>
        <p:nvSpPr>
          <p:cNvPr id="4" name="Slide Number Placeholder 3"/>
          <p:cNvSpPr>
            <a:spLocks noGrp="1"/>
          </p:cNvSpPr>
          <p:nvPr>
            <p:ph type="sldNum" sz="quarter" idx="5"/>
          </p:nvPr>
        </p:nvSpPr>
        <p:spPr/>
        <p:txBody>
          <a:bodyPr/>
          <a:lstStyle/>
          <a:p>
            <a:fld id="{B24412A0-D66C-48E0-8B20-A2797B4B8272}" type="slidenum">
              <a:rPr lang="en-US" smtClean="0"/>
              <a:t>9</a:t>
            </a:fld>
            <a:endParaRPr lang="en-US"/>
          </a:p>
        </p:txBody>
      </p:sp>
    </p:spTree>
    <p:extLst>
      <p:ext uri="{BB962C8B-B14F-4D97-AF65-F5344CB8AC3E}">
        <p14:creationId xmlns:p14="http://schemas.microsoft.com/office/powerpoint/2010/main" val="4061490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0918"/>
            <a:ext cx="7772400" cy="2387600"/>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85800" y="418046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99840" y="6179918"/>
            <a:ext cx="1694376" cy="529038"/>
          </a:xfrm>
          <a:prstGeom prst="rect">
            <a:avLst/>
          </a:prstGeom>
        </p:spPr>
      </p:pic>
      <p:sp>
        <p:nvSpPr>
          <p:cNvPr id="12" name="Slide Number Placeholder 4">
            <a:extLst>
              <a:ext uri="{FF2B5EF4-FFF2-40B4-BE49-F238E27FC236}">
                <a16:creationId xmlns:a16="http://schemas.microsoft.com/office/drawing/2014/main" id="{9FE84404-B682-4E7E-9589-76ADEA5B2547}"/>
              </a:ext>
            </a:extLst>
          </p:cNvPr>
          <p:cNvSpPr>
            <a:spLocks noGrp="1"/>
          </p:cNvSpPr>
          <p:nvPr>
            <p:ph type="sldNum" sz="quarter" idx="12"/>
          </p:nvPr>
        </p:nvSpPr>
        <p:spPr>
          <a:xfrm>
            <a:off x="149784" y="6343831"/>
            <a:ext cx="2057400" cy="365125"/>
          </a:xfrm>
          <a:prstGeom prst="rect">
            <a:avLst/>
          </a:prstGeom>
        </p:spPr>
        <p:txBody>
          <a:bodyPr/>
          <a:lstStyle>
            <a:lvl1pPr>
              <a:defRPr sz="1200">
                <a:solidFill>
                  <a:schemeClr val="bg1">
                    <a:lumMod val="50000"/>
                  </a:schemeClr>
                </a:solidFill>
              </a:defRPr>
            </a:lvl1pPr>
          </a:lstStyle>
          <a:p>
            <a:fld id="{8D38B3C1-EED7-4E88-8F72-013EE3A58C4A}" type="slidenum">
              <a:rPr lang="en-US" smtClean="0"/>
              <a:pPr/>
              <a:t>‹#›</a:t>
            </a:fld>
            <a:endParaRPr lang="en-US" dirty="0"/>
          </a:p>
        </p:txBody>
      </p:sp>
    </p:spTree>
    <p:extLst>
      <p:ext uri="{BB962C8B-B14F-4D97-AF65-F5344CB8AC3E}">
        <p14:creationId xmlns:p14="http://schemas.microsoft.com/office/powerpoint/2010/main" val="2749412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
        <p:nvSpPr>
          <p:cNvPr id="12" name="Slide Number Placeholder 4">
            <a:extLst>
              <a:ext uri="{FF2B5EF4-FFF2-40B4-BE49-F238E27FC236}">
                <a16:creationId xmlns:a16="http://schemas.microsoft.com/office/drawing/2014/main" id="{05914542-C386-48E3-8FFF-840307C178FB}"/>
              </a:ext>
            </a:extLst>
          </p:cNvPr>
          <p:cNvSpPr>
            <a:spLocks noGrp="1"/>
          </p:cNvSpPr>
          <p:nvPr>
            <p:ph type="sldNum" sz="quarter" idx="12"/>
          </p:nvPr>
        </p:nvSpPr>
        <p:spPr>
          <a:xfrm>
            <a:off x="149784" y="6343831"/>
            <a:ext cx="566312" cy="365125"/>
          </a:xfrm>
          <a:prstGeom prst="rect">
            <a:avLst/>
          </a:prstGeom>
        </p:spPr>
        <p:txBody>
          <a:bodyPr/>
          <a:lstStyle>
            <a:lvl1pPr>
              <a:defRPr sz="1800">
                <a:solidFill>
                  <a:schemeClr val="bg1">
                    <a:lumMod val="50000"/>
                  </a:schemeClr>
                </a:solidFill>
              </a:defRPr>
            </a:lvl1pPr>
          </a:lstStyle>
          <a:p>
            <a:fld id="{8D38B3C1-EED7-4E88-8F72-013EE3A58C4A}" type="slidenum">
              <a:rPr lang="en-US" smtClean="0"/>
              <a:pPr/>
              <a:t>‹#›</a:t>
            </a:fld>
            <a:endParaRPr lang="en-US" dirty="0"/>
          </a:p>
        </p:txBody>
      </p:sp>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7A58AA8A-4879-61E7-2B60-54268EF03D21}"/>
              </a:ext>
            </a:extLst>
          </p:cNvPr>
          <p:cNvSpPr>
            <a:spLocks noGrp="1"/>
          </p:cNvSpPr>
          <p:nvPr>
            <p:ph type="sldNum" sz="quarter" idx="4"/>
          </p:nvPr>
        </p:nvSpPr>
        <p:spPr>
          <a:xfrm>
            <a:off x="189353" y="6346135"/>
            <a:ext cx="43929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7BE08B-E306-4FB5-87C1-584D33FBE638}" type="slidenum">
              <a:rPr lang="en-US" smtClean="0"/>
              <a:t>‹#›</a:t>
            </a:fld>
            <a:endParaRPr lang="en-US"/>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cde.state.co.us/cdefinance/auditunit_pupilcount" TargetMode="External"/><Relationship Id="rId5" Type="http://schemas.openxmlformats.org/officeDocument/2006/relationships/hyperlink" Target="https://www.cde.state.co.us/cdefinance/school_auditing_online_signatures"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cde.state.co.us/cdefinance/auditunit_pupilcount" TargetMode="External"/><Relationship Id="rId5" Type="http://schemas.openxmlformats.org/officeDocument/2006/relationships/hyperlink" Target="https://resources.csi.state.co.us/data-submissions/audits/"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www.cde.state.co.us/cdefinance/auditunit_pupilcount" TargetMode="External"/><Relationship Id="rId5" Type="http://schemas.openxmlformats.org/officeDocument/2006/relationships/hyperlink" Target="https://www.cde.state.co.us/facilityschools"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www.cde.state.co.us/cdefinance/auditunit_pupilcount" TargetMode="External"/><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hyperlink" Target="https://resources.csi.state.co.us/data-submissions/october-count/" TargetMode="Externa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hyperlink" Target="mailto:submissions_csi@csi.state.co.us" TargetMode="External"/><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s://resources.csi.state.co.us/data-submissions/audits/"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resources.csi.state.co.us/school-programs/" TargetMode="External"/><Relationship Id="rId3" Type="http://schemas.openxmlformats.org/officeDocument/2006/relationships/slideLayout" Target="../slideLayouts/slideLayout2.xml"/><Relationship Id="rId7" Type="http://schemas.openxmlformats.org/officeDocument/2006/relationships/hyperlink" Target="https://resources.csi.state.co.us/data-submissions/october-count/"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resources.csi.state.co.us/legal-policy/" TargetMode="External"/><Relationship Id="rId5" Type="http://schemas.openxmlformats.org/officeDocument/2006/relationships/hyperlink" Target="https://resources.csi.state.co.us/data-submissions/audits/" TargetMode="External"/><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October Count Audit </a:t>
            </a:r>
          </a:p>
        </p:txBody>
      </p:sp>
      <p:sp>
        <p:nvSpPr>
          <p:cNvPr id="3" name="Subtitle 2"/>
          <p:cNvSpPr>
            <a:spLocks noGrp="1"/>
          </p:cNvSpPr>
          <p:nvPr>
            <p:ph type="subTitle" idx="1"/>
          </p:nvPr>
        </p:nvSpPr>
        <p:spPr>
          <a:xfrm>
            <a:off x="685800" y="3869483"/>
            <a:ext cx="6858000" cy="2087880"/>
          </a:xfrm>
        </p:spPr>
        <p:txBody>
          <a:bodyPr>
            <a:normAutofit/>
          </a:bodyPr>
          <a:lstStyle/>
          <a:p>
            <a:r>
              <a:rPr lang="en-US" sz="3600" dirty="0"/>
              <a:t>New This Year</a:t>
            </a:r>
          </a:p>
          <a:p>
            <a:r>
              <a:rPr lang="en-US" sz="3200" dirty="0"/>
              <a:t>2025-2026</a:t>
            </a:r>
          </a:p>
          <a:p>
            <a:endParaRPr lang="en-US" dirty="0"/>
          </a:p>
          <a:p>
            <a:r>
              <a:rPr lang="en-US" sz="1800" i="1" dirty="0"/>
              <a:t>Recorded August 2025</a:t>
            </a:r>
          </a:p>
        </p:txBody>
      </p:sp>
      <p:pic>
        <p:nvPicPr>
          <p:cNvPr id="13" name="Recorded Sound" descr="Slide recording graphic.">
            <a:hlinkClick r:id="" action="ppaction://media"/>
            <a:extLst>
              <a:ext uri="{FF2B5EF4-FFF2-40B4-BE49-F238E27FC236}">
                <a16:creationId xmlns:a16="http://schemas.microsoft.com/office/drawing/2014/main" id="{14EFE7DD-B07C-0F9E-530F-4C89BD2A0F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5347763"/>
            <a:ext cx="609600" cy="609600"/>
          </a:xfrm>
          <a:prstGeom prst="rect">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10468"/>
    </mc:Choice>
    <mc:Fallback xmlns="">
      <p:transition spd="slow" advTm="10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3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319407"/>
            <a:ext cx="7886700" cy="892396"/>
          </a:xfrm>
        </p:spPr>
        <p:txBody>
          <a:bodyPr/>
          <a:lstStyle/>
          <a:p>
            <a:r>
              <a:rPr lang="en-US" dirty="0"/>
              <a:t>Additional Audit Dates</a:t>
            </a:r>
          </a:p>
        </p:txBody>
      </p:sp>
      <p:sp>
        <p:nvSpPr>
          <p:cNvPr id="7" name="Content Placeholder 6">
            <a:extLst>
              <a:ext uri="{FF2B5EF4-FFF2-40B4-BE49-F238E27FC236}">
                <a16:creationId xmlns:a16="http://schemas.microsoft.com/office/drawing/2014/main" id="{CDFE1E7A-31D8-459D-9C0B-F8341F8257E6}"/>
              </a:ext>
            </a:extLst>
          </p:cNvPr>
          <p:cNvSpPr>
            <a:spLocks noGrp="1"/>
          </p:cNvSpPr>
          <p:nvPr>
            <p:ph idx="1"/>
          </p:nvPr>
        </p:nvSpPr>
        <p:spPr>
          <a:xfrm>
            <a:off x="710760" y="4701681"/>
            <a:ext cx="7804590" cy="1479308"/>
          </a:xfrm>
        </p:spPr>
        <p:txBody>
          <a:bodyPr>
            <a:normAutofit/>
          </a:bodyPr>
          <a:lstStyle/>
          <a:p>
            <a:pPr marL="0" indent="0">
              <a:buNone/>
            </a:pPr>
            <a:r>
              <a:rPr lang="en-US" i="1" dirty="0"/>
              <a:t>See the full “October Count Audit Deadlines” section in the CSI October Count Audit Handbook for a table of dates</a:t>
            </a:r>
            <a:endParaRPr lang="en-US" i="1" dirty="0">
              <a:solidFill>
                <a:srgbClr val="0070C0"/>
              </a:solidFill>
            </a:endParaRP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10</a:t>
            </a:fld>
            <a:endParaRPr lang="en-US" dirty="0"/>
          </a:p>
        </p:txBody>
      </p:sp>
      <p:pic>
        <p:nvPicPr>
          <p:cNvPr id="8" name="Picture 7" descr="Screenshot showing a portion of the October Count Audit Deadlines from the CSI October Count Audit Handbook.">
            <a:extLst>
              <a:ext uri="{FF2B5EF4-FFF2-40B4-BE49-F238E27FC236}">
                <a16:creationId xmlns:a16="http://schemas.microsoft.com/office/drawing/2014/main" id="{1AC01B90-A215-18EB-1708-4FB0ED382562}"/>
              </a:ext>
            </a:extLst>
          </p:cNvPr>
          <p:cNvPicPr>
            <a:picLocks noChangeAspect="1"/>
          </p:cNvPicPr>
          <p:nvPr/>
        </p:nvPicPr>
        <p:blipFill>
          <a:blip r:embed="rId5"/>
          <a:stretch>
            <a:fillRect/>
          </a:stretch>
        </p:blipFill>
        <p:spPr>
          <a:xfrm>
            <a:off x="710760" y="1170370"/>
            <a:ext cx="7886700" cy="3268248"/>
          </a:xfrm>
          <a:prstGeom prst="rect">
            <a:avLst/>
          </a:prstGeom>
          <a:ln>
            <a:solidFill>
              <a:schemeClr val="accent1"/>
            </a:solidFill>
          </a:ln>
        </p:spPr>
      </p:pic>
      <p:pic>
        <p:nvPicPr>
          <p:cNvPr id="3" name="Recorded Sound" descr="Slide recording graphic.">
            <a:hlinkClick r:id="" action="ppaction://media"/>
            <a:extLst>
              <a:ext uri="{FF2B5EF4-FFF2-40B4-BE49-F238E27FC236}">
                <a16:creationId xmlns:a16="http://schemas.microsoft.com/office/drawing/2014/main" id="{0843800A-D9EE-CF81-74DB-78A96A5CE2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0550" y="5687630"/>
            <a:ext cx="609600" cy="609600"/>
          </a:xfrm>
          <a:prstGeom prst="rect">
            <a:avLst/>
          </a:prstGeom>
        </p:spPr>
      </p:pic>
    </p:spTree>
    <p:extLst>
      <p:ext uri="{BB962C8B-B14F-4D97-AF65-F5344CB8AC3E}">
        <p14:creationId xmlns:p14="http://schemas.microsoft.com/office/powerpoint/2010/main" val="3195931419"/>
      </p:ext>
    </p:extLst>
  </p:cSld>
  <p:clrMapOvr>
    <a:masterClrMapping/>
  </p:clrMapOvr>
  <mc:AlternateContent xmlns:mc="http://schemas.openxmlformats.org/markup-compatibility/2006" xmlns:p14="http://schemas.microsoft.com/office/powerpoint/2010/main">
    <mc:Choice Requires="p14">
      <p:transition spd="slow" p14:dur="2000" advTm="23213"/>
    </mc:Choice>
    <mc:Fallback xmlns="">
      <p:transition spd="slow" advTm="23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3586-7DB2-E170-E731-2B2C77C7926A}"/>
              </a:ext>
            </a:extLst>
          </p:cNvPr>
          <p:cNvSpPr>
            <a:spLocks noGrp="1"/>
          </p:cNvSpPr>
          <p:nvPr>
            <p:ph type="title"/>
          </p:nvPr>
        </p:nvSpPr>
        <p:spPr>
          <a:xfrm>
            <a:off x="628650" y="2241223"/>
            <a:ext cx="7886700" cy="1325563"/>
          </a:xfrm>
        </p:spPr>
        <p:txBody>
          <a:bodyPr/>
          <a:lstStyle/>
          <a:p>
            <a:r>
              <a:rPr lang="en-US" dirty="0"/>
              <a:t>Audit Rule Updates, Reminders, and Clarifications</a:t>
            </a:r>
          </a:p>
        </p:txBody>
      </p:sp>
      <p:pic>
        <p:nvPicPr>
          <p:cNvPr id="4" name="Recorded Sound" descr="Slide recording graphic.">
            <a:hlinkClick r:id="" action="ppaction://media"/>
            <a:extLst>
              <a:ext uri="{FF2B5EF4-FFF2-40B4-BE49-F238E27FC236}">
                <a16:creationId xmlns:a16="http://schemas.microsoft.com/office/drawing/2014/main" id="{CB7176DF-8E90-6386-7C27-FA8E1467D4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4960" y="5666678"/>
            <a:ext cx="609600" cy="609600"/>
          </a:xfrm>
          <a:prstGeom prst="rect">
            <a:avLst/>
          </a:prstGeom>
        </p:spPr>
      </p:pic>
    </p:spTree>
    <p:extLst>
      <p:ext uri="{BB962C8B-B14F-4D97-AF65-F5344CB8AC3E}">
        <p14:creationId xmlns:p14="http://schemas.microsoft.com/office/powerpoint/2010/main" val="3844754325"/>
      </p:ext>
    </p:extLst>
  </p:cSld>
  <p:clrMapOvr>
    <a:masterClrMapping/>
  </p:clrMapOvr>
  <mc:AlternateContent xmlns:mc="http://schemas.openxmlformats.org/markup-compatibility/2006" xmlns:p14="http://schemas.microsoft.com/office/powerpoint/2010/main">
    <mc:Choice Requires="p14">
      <p:transition spd="slow" p14:dur="2000" advTm="8979"/>
    </mc:Choice>
    <mc:Fallback xmlns="">
      <p:transition spd="slow" advTm="8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448984" y="319406"/>
            <a:ext cx="8487198" cy="1325563"/>
          </a:xfrm>
        </p:spPr>
        <p:txBody>
          <a:bodyPr>
            <a:normAutofit/>
          </a:bodyPr>
          <a:lstStyle/>
          <a:p>
            <a:pPr lvl="1"/>
            <a:r>
              <a:rPr lang="en-US" sz="3800" dirty="0"/>
              <a:t>Total Program Funding Determination</a:t>
            </a:r>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149784" y="1644969"/>
            <a:ext cx="3887104" cy="4698862"/>
          </a:xfrm>
        </p:spPr>
        <p:txBody>
          <a:bodyPr>
            <a:normAutofit/>
          </a:bodyPr>
          <a:lstStyle/>
          <a:p>
            <a:r>
              <a:rPr lang="en-US" dirty="0"/>
              <a:t>The four Count types from the October Count data collection are used to calculate </a:t>
            </a:r>
            <a:r>
              <a:rPr lang="en-US" b="1" dirty="0"/>
              <a:t>Total Program Funding</a:t>
            </a:r>
            <a:endParaRPr lang="en-US" dirty="0"/>
          </a:p>
          <a:p>
            <a:r>
              <a:rPr lang="en-US" dirty="0"/>
              <a:t>NEW for 2025-2026: </a:t>
            </a:r>
            <a:r>
              <a:rPr lang="en-US" b="1" dirty="0"/>
              <a:t>Special Education Pupil Count </a:t>
            </a:r>
            <a:r>
              <a:rPr lang="en-US" dirty="0"/>
              <a:t>(</a:t>
            </a:r>
            <a:r>
              <a:rPr lang="en-US" i="1" dirty="0"/>
              <a:t>Will not be audited by CDE this year</a:t>
            </a:r>
            <a:r>
              <a:rPr lang="en-US" dirty="0"/>
              <a:t>)</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12</a:t>
            </a:fld>
            <a:endParaRPr lang="en-US" dirty="0"/>
          </a:p>
        </p:txBody>
      </p:sp>
      <p:pic>
        <p:nvPicPr>
          <p:cNvPr id="5" name="Picture 4" descr="Graphic illustrating the four count types used to calculate Total Program Funding.">
            <a:extLst>
              <a:ext uri="{FF2B5EF4-FFF2-40B4-BE49-F238E27FC236}">
                <a16:creationId xmlns:a16="http://schemas.microsoft.com/office/drawing/2014/main" id="{78C572E6-4D23-B393-5256-A5DA2897D4D9}"/>
              </a:ext>
            </a:extLst>
          </p:cNvPr>
          <p:cNvPicPr>
            <a:picLocks noChangeAspect="1"/>
          </p:cNvPicPr>
          <p:nvPr/>
        </p:nvPicPr>
        <p:blipFill>
          <a:blip r:embed="rId5"/>
          <a:stretch>
            <a:fillRect/>
          </a:stretch>
        </p:blipFill>
        <p:spPr>
          <a:xfrm>
            <a:off x="4152958" y="1644969"/>
            <a:ext cx="4812008" cy="3308907"/>
          </a:xfrm>
          <a:prstGeom prst="rect">
            <a:avLst/>
          </a:prstGeom>
        </p:spPr>
      </p:pic>
      <p:pic>
        <p:nvPicPr>
          <p:cNvPr id="9" name="Recorded Sound" descr="Slide recording graphic.">
            <a:hlinkClick r:id="" action="ppaction://media"/>
            <a:extLst>
              <a:ext uri="{FF2B5EF4-FFF2-40B4-BE49-F238E27FC236}">
                <a16:creationId xmlns:a16="http://schemas.microsoft.com/office/drawing/2014/main" id="{4D3C1B7E-5291-7794-727B-661E69D75F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5822008"/>
            <a:ext cx="609600" cy="609600"/>
          </a:xfrm>
          <a:prstGeom prst="rect">
            <a:avLst/>
          </a:prstGeom>
        </p:spPr>
      </p:pic>
    </p:spTree>
    <p:extLst>
      <p:ext uri="{BB962C8B-B14F-4D97-AF65-F5344CB8AC3E}">
        <p14:creationId xmlns:p14="http://schemas.microsoft.com/office/powerpoint/2010/main" val="127856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B199B-3CAD-3BEA-E94D-C7CD4454F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636A1A-AC21-3EB6-8749-B4219A445A0E}"/>
              </a:ext>
            </a:extLst>
          </p:cNvPr>
          <p:cNvSpPr>
            <a:spLocks noGrp="1"/>
          </p:cNvSpPr>
          <p:nvPr>
            <p:ph type="title"/>
          </p:nvPr>
        </p:nvSpPr>
        <p:spPr/>
        <p:txBody>
          <a:bodyPr/>
          <a:lstStyle/>
          <a:p>
            <a:r>
              <a:rPr lang="en-US" dirty="0"/>
              <a:t>Audit Questionnaires</a:t>
            </a:r>
          </a:p>
        </p:txBody>
      </p:sp>
      <p:sp>
        <p:nvSpPr>
          <p:cNvPr id="3" name="Content Placeholder 2">
            <a:extLst>
              <a:ext uri="{FF2B5EF4-FFF2-40B4-BE49-F238E27FC236}">
                <a16:creationId xmlns:a16="http://schemas.microsoft.com/office/drawing/2014/main" id="{F0612EAB-5958-16BD-EB2B-334E9513B681}"/>
              </a:ext>
            </a:extLst>
          </p:cNvPr>
          <p:cNvSpPr>
            <a:spLocks noGrp="1"/>
          </p:cNvSpPr>
          <p:nvPr>
            <p:ph idx="1"/>
          </p:nvPr>
        </p:nvSpPr>
        <p:spPr/>
        <p:txBody>
          <a:bodyPr/>
          <a:lstStyle/>
          <a:p>
            <a:r>
              <a:rPr lang="en-US" dirty="0"/>
              <a:t>Schools will again need to complete a Pupil Count Questionnaire in 25-26. </a:t>
            </a:r>
          </a:p>
          <a:p>
            <a:r>
              <a:rPr lang="en-US" dirty="0"/>
              <a:t>Schools will need to return those much sooner than last year (early September).</a:t>
            </a:r>
          </a:p>
          <a:p>
            <a:r>
              <a:rPr lang="en-US" dirty="0"/>
              <a:t>The intent is to provide an overview on types of programs and courses offered at a school.</a:t>
            </a:r>
          </a:p>
          <a:p>
            <a:pPr marL="0" indent="0">
              <a:buNone/>
            </a:pPr>
            <a:endParaRPr lang="en-US" dirty="0"/>
          </a:p>
        </p:txBody>
      </p:sp>
      <p:sp>
        <p:nvSpPr>
          <p:cNvPr id="4" name="Slide Number Placeholder 3">
            <a:extLst>
              <a:ext uri="{FF2B5EF4-FFF2-40B4-BE49-F238E27FC236}">
                <a16:creationId xmlns:a16="http://schemas.microsoft.com/office/drawing/2014/main" id="{94C9B831-D616-46B4-3FCE-1B6FC96BCF38}"/>
              </a:ext>
            </a:extLst>
          </p:cNvPr>
          <p:cNvSpPr>
            <a:spLocks noGrp="1"/>
          </p:cNvSpPr>
          <p:nvPr>
            <p:ph type="sldNum" sz="quarter" idx="12"/>
          </p:nvPr>
        </p:nvSpPr>
        <p:spPr/>
        <p:txBody>
          <a:bodyPr/>
          <a:lstStyle/>
          <a:p>
            <a:fld id="{8D38B3C1-EED7-4E88-8F72-013EE3A58C4A}" type="slidenum">
              <a:rPr lang="en-US" smtClean="0"/>
              <a:pPr/>
              <a:t>13</a:t>
            </a:fld>
            <a:endParaRPr lang="en-US" dirty="0"/>
          </a:p>
        </p:txBody>
      </p:sp>
      <p:pic>
        <p:nvPicPr>
          <p:cNvPr id="8" name="Recorded Sound" descr="Slide recording graphic.">
            <a:hlinkClick r:id="" action="ppaction://media"/>
            <a:extLst>
              <a:ext uri="{FF2B5EF4-FFF2-40B4-BE49-F238E27FC236}">
                <a16:creationId xmlns:a16="http://schemas.microsoft.com/office/drawing/2014/main" id="{CD56EE4E-BA5D-49C5-4703-541B9677DF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5750" y="5702299"/>
            <a:ext cx="609600" cy="609600"/>
          </a:xfrm>
          <a:prstGeom prst="rect">
            <a:avLst/>
          </a:prstGeom>
        </p:spPr>
      </p:pic>
    </p:spTree>
    <p:extLst>
      <p:ext uri="{BB962C8B-B14F-4D97-AF65-F5344CB8AC3E}">
        <p14:creationId xmlns:p14="http://schemas.microsoft.com/office/powerpoint/2010/main" val="1374205103"/>
      </p:ext>
    </p:extLst>
  </p:cSld>
  <p:clrMapOvr>
    <a:masterClrMapping/>
  </p:clrMapOvr>
  <mc:AlternateContent xmlns:mc="http://schemas.openxmlformats.org/markup-compatibility/2006" xmlns:p14="http://schemas.microsoft.com/office/powerpoint/2010/main">
    <mc:Choice Requires="p14">
      <p:transition spd="slow" p14:dur="2000" advTm="23480"/>
    </mc:Choice>
    <mc:Fallback xmlns="">
      <p:transition spd="slow" advTm="23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BFC9C-3886-FF8A-06A1-CB0D5E9F06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56CBD8-2557-DB85-D122-F01EA38FF091}"/>
              </a:ext>
            </a:extLst>
          </p:cNvPr>
          <p:cNvSpPr>
            <a:spLocks noGrp="1"/>
          </p:cNvSpPr>
          <p:nvPr>
            <p:ph type="title"/>
          </p:nvPr>
        </p:nvSpPr>
        <p:spPr/>
        <p:txBody>
          <a:bodyPr/>
          <a:lstStyle/>
          <a:p>
            <a:r>
              <a:rPr lang="en-US" dirty="0"/>
              <a:t>Attendance Documentation Date Range</a:t>
            </a:r>
          </a:p>
        </p:txBody>
      </p:sp>
      <p:sp>
        <p:nvSpPr>
          <p:cNvPr id="3" name="Content Placeholder 2">
            <a:extLst>
              <a:ext uri="{FF2B5EF4-FFF2-40B4-BE49-F238E27FC236}">
                <a16:creationId xmlns:a16="http://schemas.microsoft.com/office/drawing/2014/main" id="{8EF3137A-4C10-2C65-3DD7-4E9AD60DF787}"/>
              </a:ext>
            </a:extLst>
          </p:cNvPr>
          <p:cNvSpPr>
            <a:spLocks noGrp="1"/>
          </p:cNvSpPr>
          <p:nvPr>
            <p:ph idx="1"/>
          </p:nvPr>
        </p:nvSpPr>
        <p:spPr>
          <a:xfrm>
            <a:off x="304800" y="1825625"/>
            <a:ext cx="8667750" cy="3748765"/>
          </a:xfrm>
        </p:spPr>
        <p:txBody>
          <a:bodyPr>
            <a:normAutofit fontScale="92500" lnSpcReduction="20000"/>
          </a:bodyPr>
          <a:lstStyle/>
          <a:p>
            <a:r>
              <a:rPr lang="en-US" dirty="0"/>
              <a:t>With the 11-day count period/window eliminated, the date range for student attendance reports has changed.</a:t>
            </a:r>
          </a:p>
          <a:p>
            <a:r>
              <a:rPr lang="en-US" dirty="0"/>
              <a:t>The new recommendation when students meet the general attendance rule is to submit at a minimum:</a:t>
            </a:r>
          </a:p>
          <a:p>
            <a:pPr lvl="1"/>
            <a:r>
              <a:rPr lang="en-US" dirty="0"/>
              <a:t>the week prior to the count date, </a:t>
            </a:r>
            <a:r>
              <a:rPr lang="en-US" b="1" dirty="0"/>
              <a:t>and </a:t>
            </a:r>
            <a:endParaRPr lang="en-US" dirty="0"/>
          </a:p>
          <a:p>
            <a:pPr lvl="1"/>
            <a:r>
              <a:rPr lang="en-US" dirty="0"/>
              <a:t>the week following the count date </a:t>
            </a:r>
          </a:p>
          <a:p>
            <a:r>
              <a:rPr lang="en-US" dirty="0"/>
              <a:t>Extended documentation will still be needed for students who do not meet the attendance rules in that minimum date range.</a:t>
            </a:r>
          </a:p>
          <a:p>
            <a:r>
              <a:rPr lang="en-US" dirty="0"/>
              <a:t>Attendance documentation may be different for alternative instruction courses.</a:t>
            </a:r>
          </a:p>
          <a:p>
            <a:endParaRPr lang="en-US" dirty="0"/>
          </a:p>
          <a:p>
            <a:pPr marL="0" indent="0">
              <a:buNone/>
            </a:pPr>
            <a:endParaRPr lang="en-US" dirty="0"/>
          </a:p>
        </p:txBody>
      </p:sp>
      <p:sp>
        <p:nvSpPr>
          <p:cNvPr id="7" name="TextBox 6">
            <a:extLst>
              <a:ext uri="{FF2B5EF4-FFF2-40B4-BE49-F238E27FC236}">
                <a16:creationId xmlns:a16="http://schemas.microsoft.com/office/drawing/2014/main" id="{B1990DFC-FC86-10D7-AAFF-16B2276D4EAE}"/>
              </a:ext>
            </a:extLst>
          </p:cNvPr>
          <p:cNvSpPr txBox="1"/>
          <p:nvPr/>
        </p:nvSpPr>
        <p:spPr>
          <a:xfrm>
            <a:off x="149784" y="5574390"/>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2025 CDE Student October Count Audit Resource Guide</a:t>
            </a:r>
            <a:r>
              <a:rPr lang="en-US" sz="2400" dirty="0">
                <a:effectLst/>
                <a:ea typeface="Arial" panose="020B0604020202020204" pitchFamily="34" charset="0"/>
              </a:rPr>
              <a:t> </a:t>
            </a:r>
          </a:p>
          <a:p>
            <a:pPr algn="ctr"/>
            <a:r>
              <a:rPr lang="en-US" sz="2000" dirty="0"/>
              <a:t>See </a:t>
            </a:r>
            <a:r>
              <a:rPr lang="en-US" sz="2000" b="1" dirty="0"/>
              <a:t>Attendance Funding Eligibility </a:t>
            </a:r>
            <a:r>
              <a:rPr lang="en-US" sz="2000" dirty="0"/>
              <a:t>pages</a:t>
            </a:r>
            <a:r>
              <a:rPr lang="en-US" sz="2000" b="1" dirty="0"/>
              <a:t> </a:t>
            </a:r>
            <a:r>
              <a:rPr lang="en-US" sz="2000" dirty="0"/>
              <a:t>for more details.</a:t>
            </a:r>
          </a:p>
        </p:txBody>
      </p:sp>
      <p:pic>
        <p:nvPicPr>
          <p:cNvPr id="6" name="Recorded Sound" descr="Slide recording graphic.">
            <a:hlinkClick r:id="" action="ppaction://media"/>
            <a:extLst>
              <a:ext uri="{FF2B5EF4-FFF2-40B4-BE49-F238E27FC236}">
                <a16:creationId xmlns:a16="http://schemas.microsoft.com/office/drawing/2014/main" id="{5282827B-EBE2-EB14-DB52-57BE3A18E3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0550" y="5883274"/>
            <a:ext cx="609600" cy="609600"/>
          </a:xfrm>
          <a:prstGeom prst="rect">
            <a:avLst/>
          </a:prstGeom>
        </p:spPr>
      </p:pic>
      <p:sp>
        <p:nvSpPr>
          <p:cNvPr id="4" name="Slide Number Placeholder 3">
            <a:extLst>
              <a:ext uri="{FF2B5EF4-FFF2-40B4-BE49-F238E27FC236}">
                <a16:creationId xmlns:a16="http://schemas.microsoft.com/office/drawing/2014/main" id="{C5359474-5912-1CE3-EBC6-1845247A8358}"/>
              </a:ext>
            </a:extLst>
          </p:cNvPr>
          <p:cNvSpPr>
            <a:spLocks noGrp="1"/>
          </p:cNvSpPr>
          <p:nvPr>
            <p:ph type="sldNum" sz="quarter" idx="12"/>
          </p:nvPr>
        </p:nvSpPr>
        <p:spPr/>
        <p:txBody>
          <a:bodyPr/>
          <a:lstStyle/>
          <a:p>
            <a:fld id="{8D38B3C1-EED7-4E88-8F72-013EE3A58C4A}" type="slidenum">
              <a:rPr lang="en-US" smtClean="0"/>
              <a:pPr/>
              <a:t>14</a:t>
            </a:fld>
            <a:endParaRPr lang="en-US" dirty="0"/>
          </a:p>
        </p:txBody>
      </p:sp>
    </p:spTree>
    <p:extLst>
      <p:ext uri="{BB962C8B-B14F-4D97-AF65-F5344CB8AC3E}">
        <p14:creationId xmlns:p14="http://schemas.microsoft.com/office/powerpoint/2010/main" val="896883253"/>
      </p:ext>
    </p:extLst>
  </p:cSld>
  <p:clrMapOvr>
    <a:masterClrMapping/>
  </p:clrMapOvr>
  <mc:AlternateContent xmlns:mc="http://schemas.openxmlformats.org/markup-compatibility/2006" xmlns:p14="http://schemas.microsoft.com/office/powerpoint/2010/main">
    <mc:Choice Requires="p14">
      <p:transition spd="slow" p14:dur="2000" advTm="37620"/>
    </mc:Choice>
    <mc:Fallback xmlns="">
      <p:transition spd="slow" advTm="37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61B8E-9F21-CB5D-420B-202033B848F0}"/>
              </a:ext>
              <a:ext uri="{C183D7F6-B498-43B3-948B-1728B52AA6E4}">
                <adec:decorative xmlns:adec="http://schemas.microsoft.com/office/drawing/2017/decorative" val="0"/>
              </a:ext>
            </a:extLst>
          </p:cNvPr>
          <p:cNvSpPr>
            <a:spLocks noGrp="1"/>
          </p:cNvSpPr>
          <p:nvPr>
            <p:ph type="title"/>
          </p:nvPr>
        </p:nvSpPr>
        <p:spPr>
          <a:xfrm>
            <a:off x="304800" y="365126"/>
            <a:ext cx="8534400" cy="1325563"/>
          </a:xfrm>
        </p:spPr>
        <p:txBody>
          <a:bodyPr/>
          <a:lstStyle/>
          <a:p>
            <a:r>
              <a:rPr lang="en-US" dirty="0"/>
              <a:t>Alternative Instruction Reminders</a:t>
            </a:r>
          </a:p>
        </p:txBody>
      </p:sp>
      <p:sp>
        <p:nvSpPr>
          <p:cNvPr id="7" name="TextBox 6">
            <a:extLst>
              <a:ext uri="{FF2B5EF4-FFF2-40B4-BE49-F238E27FC236}">
                <a16:creationId xmlns:a16="http://schemas.microsoft.com/office/drawing/2014/main" id="{9EE82901-85BB-E81F-1179-B9A62502D375}"/>
              </a:ext>
            </a:extLst>
          </p:cNvPr>
          <p:cNvSpPr txBox="1"/>
          <p:nvPr/>
        </p:nvSpPr>
        <p:spPr>
          <a:xfrm>
            <a:off x="149784" y="5574390"/>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2025 CDE Student October Count Audit Resource Guide</a:t>
            </a:r>
            <a:r>
              <a:rPr lang="en-US" sz="2400" dirty="0">
                <a:effectLst/>
                <a:ea typeface="Arial" panose="020B0604020202020204" pitchFamily="34" charset="0"/>
              </a:rPr>
              <a:t> </a:t>
            </a:r>
          </a:p>
          <a:p>
            <a:pPr algn="ctr"/>
            <a:r>
              <a:rPr lang="en-US" sz="2000" dirty="0"/>
              <a:t>See </a:t>
            </a:r>
            <a:r>
              <a:rPr lang="en-US" sz="2000" b="1" dirty="0"/>
              <a:t>Alternative Teacher-Pupil Instruction Courses </a:t>
            </a:r>
            <a:r>
              <a:rPr lang="en-US" sz="2000" dirty="0"/>
              <a:t>pages</a:t>
            </a:r>
            <a:r>
              <a:rPr lang="en-US" sz="2000" b="1" dirty="0"/>
              <a:t> </a:t>
            </a:r>
            <a:r>
              <a:rPr lang="en-US" sz="2000" dirty="0"/>
              <a:t>for more details.</a:t>
            </a:r>
          </a:p>
        </p:txBody>
      </p:sp>
      <p:sp>
        <p:nvSpPr>
          <p:cNvPr id="3" name="Content Placeholder 2">
            <a:extLst>
              <a:ext uri="{FF2B5EF4-FFF2-40B4-BE49-F238E27FC236}">
                <a16:creationId xmlns:a16="http://schemas.microsoft.com/office/drawing/2014/main" id="{7FB593CF-5381-1878-C702-6A52CAFA3C14}"/>
              </a:ext>
            </a:extLst>
          </p:cNvPr>
          <p:cNvSpPr>
            <a:spLocks noGrp="1"/>
          </p:cNvSpPr>
          <p:nvPr>
            <p:ph idx="1"/>
          </p:nvPr>
        </p:nvSpPr>
        <p:spPr>
          <a:xfrm>
            <a:off x="304800" y="1487149"/>
            <a:ext cx="8667750" cy="3883701"/>
          </a:xfrm>
        </p:spPr>
        <p:txBody>
          <a:bodyPr>
            <a:normAutofit fontScale="85000" lnSpcReduction="20000"/>
          </a:bodyPr>
          <a:lstStyle/>
          <a:p>
            <a:pPr>
              <a:lnSpc>
                <a:spcPct val="120000"/>
              </a:lnSpc>
              <a:spcBef>
                <a:spcPts val="0"/>
              </a:spcBef>
            </a:pPr>
            <a:r>
              <a:rPr lang="en-US" dirty="0"/>
              <a:t>Includes</a:t>
            </a:r>
          </a:p>
          <a:p>
            <a:pPr lvl="1">
              <a:lnSpc>
                <a:spcPct val="120000"/>
              </a:lnSpc>
              <a:spcBef>
                <a:spcPts val="0"/>
              </a:spcBef>
            </a:pPr>
            <a:r>
              <a:rPr lang="en-US" dirty="0"/>
              <a:t>Supplemental Online </a:t>
            </a:r>
            <a:endParaRPr lang="en-US" sz="2800" dirty="0"/>
          </a:p>
          <a:p>
            <a:pPr lvl="1">
              <a:lnSpc>
                <a:spcPct val="120000"/>
              </a:lnSpc>
              <a:spcBef>
                <a:spcPts val="0"/>
              </a:spcBef>
            </a:pPr>
            <a:r>
              <a:rPr lang="en-US" dirty="0"/>
              <a:t>Blended Learning</a:t>
            </a:r>
            <a:endParaRPr lang="en-US" sz="2800" dirty="0"/>
          </a:p>
          <a:p>
            <a:pPr lvl="1">
              <a:lnSpc>
                <a:spcPct val="120000"/>
              </a:lnSpc>
              <a:spcBef>
                <a:spcPts val="0"/>
              </a:spcBef>
            </a:pPr>
            <a:r>
              <a:rPr lang="en-US" dirty="0"/>
              <a:t>Independent Study</a:t>
            </a:r>
            <a:endParaRPr lang="en-US" sz="2800" dirty="0"/>
          </a:p>
          <a:p>
            <a:pPr lvl="1">
              <a:lnSpc>
                <a:spcPct val="120000"/>
              </a:lnSpc>
              <a:spcBef>
                <a:spcPts val="0"/>
              </a:spcBef>
            </a:pPr>
            <a:r>
              <a:rPr lang="en-US" dirty="0"/>
              <a:t>Work-Based Learning</a:t>
            </a:r>
            <a:endParaRPr lang="en-US" sz="2800" dirty="0"/>
          </a:p>
          <a:p>
            <a:pPr>
              <a:lnSpc>
                <a:spcPct val="120000"/>
              </a:lnSpc>
              <a:spcBef>
                <a:spcPts val="0"/>
              </a:spcBef>
            </a:pPr>
            <a:r>
              <a:rPr lang="en-US" dirty="0"/>
              <a:t>Only apply to brick-and-mortar schools; NOT to online schools and programs.</a:t>
            </a:r>
          </a:p>
          <a:p>
            <a:pPr>
              <a:lnSpc>
                <a:spcPct val="120000"/>
              </a:lnSpc>
              <a:spcBef>
                <a:spcPts val="0"/>
              </a:spcBef>
            </a:pPr>
            <a:r>
              <a:rPr lang="en-US" dirty="0"/>
              <a:t>Schools must:</a:t>
            </a:r>
          </a:p>
          <a:p>
            <a:pPr lvl="1">
              <a:lnSpc>
                <a:spcPct val="120000"/>
              </a:lnSpc>
              <a:spcBef>
                <a:spcPts val="0"/>
              </a:spcBef>
            </a:pPr>
            <a:r>
              <a:rPr lang="en-US" dirty="0"/>
              <a:t>Identify students enrolled in these courses in the applicable four fields of the SSA interchange file.</a:t>
            </a:r>
          </a:p>
          <a:p>
            <a:pPr lvl="1">
              <a:lnSpc>
                <a:spcPct val="120000"/>
              </a:lnSpc>
              <a:spcBef>
                <a:spcPts val="0"/>
              </a:spcBef>
            </a:pPr>
            <a:r>
              <a:rPr lang="en-US" dirty="0"/>
              <a:t>Post Catalog of Courses to their website by September 15</a:t>
            </a:r>
            <a:r>
              <a:rPr lang="en-US" baseline="30000" dirty="0"/>
              <a:t>th</a:t>
            </a:r>
            <a:r>
              <a:rPr lang="en-US" dirty="0"/>
              <a:t>.</a:t>
            </a:r>
          </a:p>
          <a:p>
            <a:endParaRPr lang="en-US" dirty="0"/>
          </a:p>
          <a:p>
            <a:endParaRPr lang="en-US" dirty="0"/>
          </a:p>
          <a:p>
            <a:endParaRPr lang="en-US" dirty="0"/>
          </a:p>
          <a:p>
            <a:pPr marL="0" indent="0">
              <a:buNone/>
            </a:pPr>
            <a:endParaRPr lang="en-US" dirty="0"/>
          </a:p>
        </p:txBody>
      </p:sp>
      <p:pic>
        <p:nvPicPr>
          <p:cNvPr id="5" name="Recorded Sound" descr="Slide recording graphic.">
            <a:hlinkClick r:id="" action="ppaction://media"/>
            <a:extLst>
              <a:ext uri="{FF2B5EF4-FFF2-40B4-BE49-F238E27FC236}">
                <a16:creationId xmlns:a16="http://schemas.microsoft.com/office/drawing/2014/main" id="{16536830-C20B-9D69-4A6A-3F277BEC54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6039031"/>
            <a:ext cx="609600" cy="609600"/>
          </a:xfrm>
          <a:prstGeom prst="rect">
            <a:avLst/>
          </a:prstGeom>
        </p:spPr>
      </p:pic>
      <p:sp>
        <p:nvSpPr>
          <p:cNvPr id="4" name="Slide Number Placeholder 3">
            <a:extLst>
              <a:ext uri="{FF2B5EF4-FFF2-40B4-BE49-F238E27FC236}">
                <a16:creationId xmlns:a16="http://schemas.microsoft.com/office/drawing/2014/main" id="{2A253B87-A6D8-7DAA-991D-86DADB48ACD2}"/>
              </a:ext>
            </a:extLst>
          </p:cNvPr>
          <p:cNvSpPr>
            <a:spLocks noGrp="1"/>
          </p:cNvSpPr>
          <p:nvPr>
            <p:ph type="sldNum" sz="quarter" idx="12"/>
          </p:nvPr>
        </p:nvSpPr>
        <p:spPr/>
        <p:txBody>
          <a:bodyPr/>
          <a:lstStyle/>
          <a:p>
            <a:fld id="{8D38B3C1-EED7-4E88-8F72-013EE3A58C4A}" type="slidenum">
              <a:rPr lang="en-US" smtClean="0"/>
              <a:pPr/>
              <a:t>15</a:t>
            </a:fld>
            <a:endParaRPr lang="en-US" dirty="0"/>
          </a:p>
        </p:txBody>
      </p:sp>
    </p:spTree>
    <p:extLst>
      <p:ext uri="{BB962C8B-B14F-4D97-AF65-F5344CB8AC3E}">
        <p14:creationId xmlns:p14="http://schemas.microsoft.com/office/powerpoint/2010/main" val="1545501480"/>
      </p:ext>
    </p:extLst>
  </p:cSld>
  <p:clrMapOvr>
    <a:masterClrMapping/>
  </p:clrMapOvr>
  <mc:AlternateContent xmlns:mc="http://schemas.openxmlformats.org/markup-compatibility/2006" xmlns:p14="http://schemas.microsoft.com/office/powerpoint/2010/main">
    <mc:Choice Requires="p14">
      <p:transition spd="slow" p14:dur="2000" advTm="51272"/>
    </mc:Choice>
    <mc:Fallback xmlns="">
      <p:transition spd="slow" advTm="5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F6934-EDC3-57F4-92E9-31226986B4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29C5D9-4553-28BC-E001-ADEB7DDCFCDB}"/>
              </a:ext>
            </a:extLst>
          </p:cNvPr>
          <p:cNvSpPr>
            <a:spLocks noGrp="1"/>
          </p:cNvSpPr>
          <p:nvPr>
            <p:ph type="title"/>
          </p:nvPr>
        </p:nvSpPr>
        <p:spPr/>
        <p:txBody>
          <a:bodyPr/>
          <a:lstStyle/>
          <a:p>
            <a:r>
              <a:rPr lang="en-US" dirty="0"/>
              <a:t>Blended Learning Courses</a:t>
            </a:r>
          </a:p>
        </p:txBody>
      </p:sp>
      <p:sp>
        <p:nvSpPr>
          <p:cNvPr id="3" name="Content Placeholder 2">
            <a:extLst>
              <a:ext uri="{FF2B5EF4-FFF2-40B4-BE49-F238E27FC236}">
                <a16:creationId xmlns:a16="http://schemas.microsoft.com/office/drawing/2014/main" id="{3902EAAE-D224-F2F6-F7E0-78658BAC044D}"/>
              </a:ext>
            </a:extLst>
          </p:cNvPr>
          <p:cNvSpPr>
            <a:spLocks noGrp="1"/>
          </p:cNvSpPr>
          <p:nvPr>
            <p:ph idx="1"/>
          </p:nvPr>
        </p:nvSpPr>
        <p:spPr>
          <a:xfrm>
            <a:off x="304800" y="1825625"/>
            <a:ext cx="8667750" cy="3748765"/>
          </a:xfrm>
        </p:spPr>
        <p:txBody>
          <a:bodyPr>
            <a:normAutofit/>
          </a:bodyPr>
          <a:lstStyle/>
          <a:p>
            <a:r>
              <a:rPr lang="en-US" dirty="0"/>
              <a:t>When determining funding level eligibility, there are no limits on the number of Blended Learning courses that may be included in instructional time calculations. </a:t>
            </a:r>
          </a:p>
          <a:p>
            <a:r>
              <a:rPr lang="en-US" dirty="0"/>
              <a:t>However, for funding purposes, Blended Learning will always be evaluated at the course level; </a:t>
            </a:r>
            <a:r>
              <a:rPr lang="en-US" b="1" dirty="0"/>
              <a:t>Blended Learning programs or sessions are not permittable.</a:t>
            </a:r>
            <a:endParaRPr lang="en-US" dirty="0"/>
          </a:p>
          <a:p>
            <a:endParaRPr lang="en-US" dirty="0"/>
          </a:p>
          <a:p>
            <a:endParaRPr lang="en-US" dirty="0"/>
          </a:p>
          <a:p>
            <a:pPr marL="0" indent="0">
              <a:buNone/>
            </a:pPr>
            <a:endParaRPr lang="en-US" dirty="0"/>
          </a:p>
        </p:txBody>
      </p:sp>
      <p:sp>
        <p:nvSpPr>
          <p:cNvPr id="7" name="TextBox 6">
            <a:extLst>
              <a:ext uri="{FF2B5EF4-FFF2-40B4-BE49-F238E27FC236}">
                <a16:creationId xmlns:a16="http://schemas.microsoft.com/office/drawing/2014/main" id="{B8DF9A4F-B81B-ACD3-29A7-15863B686833}"/>
              </a:ext>
            </a:extLst>
          </p:cNvPr>
          <p:cNvSpPr txBox="1"/>
          <p:nvPr/>
        </p:nvSpPr>
        <p:spPr>
          <a:xfrm>
            <a:off x="149784" y="5574390"/>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2025 CDE Student October Count Audit Resource Guide</a:t>
            </a:r>
            <a:r>
              <a:rPr lang="en-US" sz="2400" dirty="0">
                <a:effectLst/>
                <a:ea typeface="Arial" panose="020B0604020202020204" pitchFamily="34" charset="0"/>
              </a:rPr>
              <a:t> </a:t>
            </a:r>
          </a:p>
          <a:p>
            <a:pPr algn="ctr"/>
            <a:r>
              <a:rPr lang="en-US" sz="2000" dirty="0"/>
              <a:t>See </a:t>
            </a:r>
            <a:r>
              <a:rPr lang="en-US" sz="2000" b="1" dirty="0"/>
              <a:t>Blended Learning Courses </a:t>
            </a:r>
            <a:r>
              <a:rPr lang="en-US" sz="2000" dirty="0"/>
              <a:t>pages</a:t>
            </a:r>
            <a:r>
              <a:rPr lang="en-US" sz="2000" b="1" dirty="0"/>
              <a:t> </a:t>
            </a:r>
            <a:r>
              <a:rPr lang="en-US" sz="2000" dirty="0"/>
              <a:t>for more details.</a:t>
            </a:r>
          </a:p>
        </p:txBody>
      </p:sp>
      <p:pic>
        <p:nvPicPr>
          <p:cNvPr id="5" name="Recorded Sound" descr="Slide recording graphic.">
            <a:hlinkClick r:id="" action="ppaction://media"/>
            <a:extLst>
              <a:ext uri="{FF2B5EF4-FFF2-40B4-BE49-F238E27FC236}">
                <a16:creationId xmlns:a16="http://schemas.microsoft.com/office/drawing/2014/main" id="{B144FDA6-37B1-EDE5-366B-8F5A2FB31F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38477" y="5770658"/>
            <a:ext cx="609600" cy="609600"/>
          </a:xfrm>
          <a:prstGeom prst="rect">
            <a:avLst/>
          </a:prstGeom>
        </p:spPr>
      </p:pic>
      <p:sp>
        <p:nvSpPr>
          <p:cNvPr id="4" name="Slide Number Placeholder 3">
            <a:extLst>
              <a:ext uri="{FF2B5EF4-FFF2-40B4-BE49-F238E27FC236}">
                <a16:creationId xmlns:a16="http://schemas.microsoft.com/office/drawing/2014/main" id="{96768846-EE25-2C26-8B5E-273E1F942D9F}"/>
              </a:ext>
            </a:extLst>
          </p:cNvPr>
          <p:cNvSpPr>
            <a:spLocks noGrp="1"/>
          </p:cNvSpPr>
          <p:nvPr>
            <p:ph type="sldNum" sz="quarter" idx="12"/>
          </p:nvPr>
        </p:nvSpPr>
        <p:spPr/>
        <p:txBody>
          <a:bodyPr/>
          <a:lstStyle/>
          <a:p>
            <a:fld id="{8D38B3C1-EED7-4E88-8F72-013EE3A58C4A}" type="slidenum">
              <a:rPr lang="en-US" smtClean="0"/>
              <a:pPr/>
              <a:t>16</a:t>
            </a:fld>
            <a:endParaRPr lang="en-US" dirty="0"/>
          </a:p>
        </p:txBody>
      </p:sp>
    </p:spTree>
    <p:extLst>
      <p:ext uri="{BB962C8B-B14F-4D97-AF65-F5344CB8AC3E}">
        <p14:creationId xmlns:p14="http://schemas.microsoft.com/office/powerpoint/2010/main" val="3800573954"/>
      </p:ext>
    </p:extLst>
  </p:cSld>
  <p:clrMapOvr>
    <a:masterClrMapping/>
  </p:clrMapOvr>
  <mc:AlternateContent xmlns:mc="http://schemas.openxmlformats.org/markup-compatibility/2006" xmlns:p14="http://schemas.microsoft.com/office/powerpoint/2010/main">
    <mc:Choice Requires="p14">
      <p:transition spd="slow" p14:dur="2000" advTm="28201"/>
    </mc:Choice>
    <mc:Fallback xmlns="">
      <p:transition spd="slow" advTm="28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10D5-D218-4946-5229-C13AD2F61273}"/>
              </a:ext>
            </a:extLst>
          </p:cNvPr>
          <p:cNvSpPr>
            <a:spLocks noGrp="1"/>
          </p:cNvSpPr>
          <p:nvPr>
            <p:ph type="title"/>
          </p:nvPr>
        </p:nvSpPr>
        <p:spPr/>
        <p:txBody>
          <a:bodyPr>
            <a:noAutofit/>
          </a:bodyPr>
          <a:lstStyle/>
          <a:p>
            <a:r>
              <a:rPr lang="en-US" sz="3600" dirty="0"/>
              <a:t>Work Based Learning Courses</a:t>
            </a:r>
          </a:p>
        </p:txBody>
      </p:sp>
      <p:sp>
        <p:nvSpPr>
          <p:cNvPr id="3" name="Content Placeholder 2">
            <a:extLst>
              <a:ext uri="{FF2B5EF4-FFF2-40B4-BE49-F238E27FC236}">
                <a16:creationId xmlns:a16="http://schemas.microsoft.com/office/drawing/2014/main" id="{31D174A4-2440-7D15-6794-2470BFB84A9E}"/>
              </a:ext>
            </a:extLst>
          </p:cNvPr>
          <p:cNvSpPr>
            <a:spLocks noGrp="1"/>
          </p:cNvSpPr>
          <p:nvPr>
            <p:ph idx="1"/>
          </p:nvPr>
        </p:nvSpPr>
        <p:spPr>
          <a:xfrm>
            <a:off x="285750" y="1397479"/>
            <a:ext cx="8667750" cy="4050821"/>
          </a:xfrm>
        </p:spPr>
        <p:txBody>
          <a:bodyPr>
            <a:normAutofit/>
          </a:bodyPr>
          <a:lstStyle/>
          <a:p>
            <a:pPr>
              <a:lnSpc>
                <a:spcPct val="100000"/>
              </a:lnSpc>
              <a:spcBef>
                <a:spcPts val="0"/>
              </a:spcBef>
            </a:pPr>
            <a:r>
              <a:rPr lang="en-US" sz="2200" dirty="0"/>
              <a:t>For 25-26, information associated with any work-based learning course taken by a student (including those used in the determination for funding) should be contained within their ICAP portfolio. </a:t>
            </a:r>
            <a:r>
              <a:rPr lang="en-US" sz="2200" b="1" dirty="0"/>
              <a:t>This information includes:</a:t>
            </a:r>
          </a:p>
          <a:p>
            <a:pPr marL="914400" lvl="1" indent="-457200">
              <a:lnSpc>
                <a:spcPct val="100000"/>
              </a:lnSpc>
              <a:spcBef>
                <a:spcPts val="0"/>
              </a:spcBef>
              <a:buFont typeface="+mj-lt"/>
              <a:buAutoNum type="arabicPeriod"/>
            </a:pPr>
            <a:r>
              <a:rPr lang="en-US" sz="1800" dirty="0"/>
              <a:t>Student name</a:t>
            </a:r>
          </a:p>
          <a:p>
            <a:pPr marL="914400" lvl="1" indent="-457200">
              <a:lnSpc>
                <a:spcPct val="100000"/>
              </a:lnSpc>
              <a:spcBef>
                <a:spcPts val="0"/>
              </a:spcBef>
              <a:buFont typeface="+mj-lt"/>
              <a:buAutoNum type="arabicPeriod"/>
            </a:pPr>
            <a:r>
              <a:rPr lang="en-US" sz="1800" dirty="0"/>
              <a:t>The term for which it applies (e.g., Fall 2025) </a:t>
            </a:r>
          </a:p>
          <a:p>
            <a:pPr marL="914400" lvl="1" indent="-457200">
              <a:lnSpc>
                <a:spcPct val="100000"/>
              </a:lnSpc>
              <a:spcBef>
                <a:spcPts val="0"/>
              </a:spcBef>
              <a:buFont typeface="+mj-lt"/>
              <a:buAutoNum type="arabicPeriod"/>
            </a:pPr>
            <a:r>
              <a:rPr lang="en-US" sz="1800" dirty="0"/>
              <a:t>The date the document was created or updated </a:t>
            </a:r>
          </a:p>
          <a:p>
            <a:pPr marL="914400" lvl="1" indent="-457200">
              <a:lnSpc>
                <a:spcPct val="100000"/>
              </a:lnSpc>
              <a:spcBef>
                <a:spcPts val="0"/>
              </a:spcBef>
              <a:buFont typeface="+mj-lt"/>
              <a:buAutoNum type="arabicPeriod"/>
            </a:pPr>
            <a:r>
              <a:rPr lang="en-US" sz="1800" dirty="0"/>
              <a:t>The specific work-based opportunity that the student is pursuing </a:t>
            </a:r>
          </a:p>
          <a:p>
            <a:pPr marL="914400" lvl="1" indent="-457200">
              <a:lnSpc>
                <a:spcPct val="100000"/>
              </a:lnSpc>
              <a:spcBef>
                <a:spcPts val="0"/>
              </a:spcBef>
              <a:buFont typeface="+mj-lt"/>
              <a:buAutoNum type="arabicPeriod"/>
            </a:pPr>
            <a:r>
              <a:rPr lang="en-US" sz="1800" dirty="0"/>
              <a:t>A description of how the work-based learning course connected to the student’s postsecondary workforce or education goals.</a:t>
            </a:r>
          </a:p>
          <a:p>
            <a:pPr>
              <a:lnSpc>
                <a:spcPct val="100000"/>
              </a:lnSpc>
              <a:spcBef>
                <a:spcPts val="0"/>
              </a:spcBef>
            </a:pPr>
            <a:endParaRPr lang="en-US" sz="900" dirty="0"/>
          </a:p>
          <a:p>
            <a:pPr>
              <a:lnSpc>
                <a:spcPct val="100000"/>
              </a:lnSpc>
              <a:spcBef>
                <a:spcPts val="0"/>
              </a:spcBef>
            </a:pPr>
            <a:r>
              <a:rPr lang="en-US" sz="2200" dirty="0"/>
              <a:t>The documentation should clearly indicate that it is part of the student’s ICAP portfolio.</a:t>
            </a:r>
            <a:endParaRPr lang="en-US" sz="2200" b="0" i="0" u="none" strike="noStrike" baseline="0" dirty="0"/>
          </a:p>
        </p:txBody>
      </p:sp>
      <p:sp>
        <p:nvSpPr>
          <p:cNvPr id="6" name="TextBox 5">
            <a:extLst>
              <a:ext uri="{FF2B5EF4-FFF2-40B4-BE49-F238E27FC236}">
                <a16:creationId xmlns:a16="http://schemas.microsoft.com/office/drawing/2014/main" id="{408912ED-0D8C-1A59-0D11-542B7ACCF7F2}"/>
              </a:ext>
            </a:extLst>
          </p:cNvPr>
          <p:cNvSpPr txBox="1"/>
          <p:nvPr/>
        </p:nvSpPr>
        <p:spPr>
          <a:xfrm>
            <a:off x="208261" y="5501016"/>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2025 CDE Student October Count Audit Resource Guide</a:t>
            </a:r>
            <a:r>
              <a:rPr lang="en-US" sz="2400" dirty="0">
                <a:effectLst/>
                <a:ea typeface="Arial" panose="020B0604020202020204" pitchFamily="34" charset="0"/>
              </a:rPr>
              <a:t> </a:t>
            </a:r>
          </a:p>
          <a:p>
            <a:pPr algn="ctr"/>
            <a:r>
              <a:rPr lang="en-US" sz="2000" dirty="0"/>
              <a:t>See </a:t>
            </a:r>
            <a:r>
              <a:rPr lang="en-US" sz="2000" b="1" dirty="0"/>
              <a:t>Work-Based Learning Courses </a:t>
            </a:r>
            <a:r>
              <a:rPr lang="en-US" sz="2000" dirty="0"/>
              <a:t>pages</a:t>
            </a:r>
            <a:r>
              <a:rPr lang="en-US" sz="2000" b="1" dirty="0"/>
              <a:t> </a:t>
            </a:r>
            <a:r>
              <a:rPr lang="en-US" sz="2000" dirty="0"/>
              <a:t>for more details.</a:t>
            </a:r>
          </a:p>
        </p:txBody>
      </p:sp>
      <p:sp>
        <p:nvSpPr>
          <p:cNvPr id="4" name="Slide Number Placeholder 3">
            <a:extLst>
              <a:ext uri="{FF2B5EF4-FFF2-40B4-BE49-F238E27FC236}">
                <a16:creationId xmlns:a16="http://schemas.microsoft.com/office/drawing/2014/main" id="{D6DB3291-7177-E50C-D998-88F090955D01}"/>
              </a:ext>
            </a:extLst>
          </p:cNvPr>
          <p:cNvSpPr>
            <a:spLocks noGrp="1"/>
          </p:cNvSpPr>
          <p:nvPr>
            <p:ph type="sldNum" sz="quarter" idx="12"/>
          </p:nvPr>
        </p:nvSpPr>
        <p:spPr/>
        <p:txBody>
          <a:bodyPr/>
          <a:lstStyle/>
          <a:p>
            <a:fld id="{8D38B3C1-EED7-4E88-8F72-013EE3A58C4A}" type="slidenum">
              <a:rPr lang="en-US" smtClean="0"/>
              <a:pPr/>
              <a:t>17</a:t>
            </a:fld>
            <a:endParaRPr lang="en-US" dirty="0"/>
          </a:p>
        </p:txBody>
      </p:sp>
      <p:pic>
        <p:nvPicPr>
          <p:cNvPr id="7" name="Recorded Sound" descr="Slide recording graphic.">
            <a:hlinkClick r:id="" action="ppaction://media"/>
            <a:extLst>
              <a:ext uri="{FF2B5EF4-FFF2-40B4-BE49-F238E27FC236}">
                <a16:creationId xmlns:a16="http://schemas.microsoft.com/office/drawing/2014/main" id="{7202407C-A445-741E-6F34-4A2B028505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3660" y="6018373"/>
            <a:ext cx="609600" cy="609600"/>
          </a:xfrm>
          <a:prstGeom prst="rect">
            <a:avLst/>
          </a:prstGeom>
        </p:spPr>
      </p:pic>
    </p:spTree>
    <p:extLst>
      <p:ext uri="{BB962C8B-B14F-4D97-AF65-F5344CB8AC3E}">
        <p14:creationId xmlns:p14="http://schemas.microsoft.com/office/powerpoint/2010/main" val="690508035"/>
      </p:ext>
    </p:extLst>
  </p:cSld>
  <p:clrMapOvr>
    <a:masterClrMapping/>
  </p:clrMapOvr>
  <mc:AlternateContent xmlns:mc="http://schemas.openxmlformats.org/markup-compatibility/2006" xmlns:p14="http://schemas.microsoft.com/office/powerpoint/2010/main">
    <mc:Choice Requires="p14">
      <p:transition spd="slow" p14:dur="2000" advTm="41008"/>
    </mc:Choice>
    <mc:Fallback xmlns="">
      <p:transition spd="slow" advTm="41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10D5-D218-4946-5229-C13AD2F61273}"/>
              </a:ext>
            </a:extLst>
          </p:cNvPr>
          <p:cNvSpPr>
            <a:spLocks noGrp="1"/>
          </p:cNvSpPr>
          <p:nvPr>
            <p:ph type="title"/>
          </p:nvPr>
        </p:nvSpPr>
        <p:spPr>
          <a:xfrm>
            <a:off x="628650" y="149044"/>
            <a:ext cx="7886700" cy="1325563"/>
          </a:xfrm>
        </p:spPr>
        <p:txBody>
          <a:bodyPr>
            <a:noAutofit/>
          </a:bodyPr>
          <a:lstStyle/>
          <a:p>
            <a:r>
              <a:rPr lang="en-US" sz="3600" dirty="0"/>
              <a:t>Proof of Residency (POR) Forms</a:t>
            </a:r>
          </a:p>
        </p:txBody>
      </p:sp>
      <p:sp>
        <p:nvSpPr>
          <p:cNvPr id="3" name="Content Placeholder 2">
            <a:extLst>
              <a:ext uri="{FF2B5EF4-FFF2-40B4-BE49-F238E27FC236}">
                <a16:creationId xmlns:a16="http://schemas.microsoft.com/office/drawing/2014/main" id="{31D174A4-2440-7D15-6794-2470BFB84A9E}"/>
              </a:ext>
            </a:extLst>
          </p:cNvPr>
          <p:cNvSpPr>
            <a:spLocks noGrp="1"/>
          </p:cNvSpPr>
          <p:nvPr>
            <p:ph idx="1"/>
          </p:nvPr>
        </p:nvSpPr>
        <p:spPr>
          <a:xfrm>
            <a:off x="149784" y="1181100"/>
            <a:ext cx="8670366" cy="4473210"/>
          </a:xfrm>
        </p:spPr>
        <p:txBody>
          <a:bodyPr>
            <a:noAutofit/>
          </a:bodyPr>
          <a:lstStyle/>
          <a:p>
            <a:r>
              <a:rPr lang="en-US" sz="2100" dirty="0"/>
              <a:t>For students exclusively enrolled in alternative instruction courses that do not require the student’s regular physical presence at a Colorado public school, the school must verify and document the student’s residency in the State of Colorado upon enrollment and annually thereafter.</a:t>
            </a:r>
          </a:p>
          <a:p>
            <a:r>
              <a:rPr lang="en-US" sz="2100" dirty="0"/>
              <a:t>For students exclusively enrolled in qualifying postsecondary online courses, the school must verify and document the student’s residency in the State of Colorado upon enrollment and annually thereafter. </a:t>
            </a:r>
          </a:p>
          <a:p>
            <a:r>
              <a:rPr lang="en-US" sz="2100" dirty="0"/>
              <a:t>Electronic Affidavit of State of Colorado Residency forms should adhere to the guidance outlined in the School Auditing Office’s </a:t>
            </a:r>
            <a:r>
              <a:rPr lang="en-US" sz="2100" dirty="0">
                <a:hlinkClick r:id="rId5"/>
              </a:rPr>
              <a:t>Online Signature Guidance</a:t>
            </a:r>
            <a:r>
              <a:rPr lang="en-US" sz="2100" dirty="0"/>
              <a:t>.</a:t>
            </a:r>
          </a:p>
          <a:p>
            <a:r>
              <a:rPr lang="en-US" sz="2100" dirty="0"/>
              <a:t>Schools must submit copies of completed POR forms to CSI as part of the audit documentation submissions (see the </a:t>
            </a:r>
            <a:r>
              <a:rPr lang="en-US" sz="2100" b="1" dirty="0"/>
              <a:t>CSI October Count Audit Handbook</a:t>
            </a:r>
            <a:r>
              <a:rPr lang="en-US" sz="2100" dirty="0"/>
              <a:t>).</a:t>
            </a:r>
          </a:p>
        </p:txBody>
      </p:sp>
      <p:sp>
        <p:nvSpPr>
          <p:cNvPr id="6" name="TextBox 5">
            <a:extLst>
              <a:ext uri="{FF2B5EF4-FFF2-40B4-BE49-F238E27FC236}">
                <a16:creationId xmlns:a16="http://schemas.microsoft.com/office/drawing/2014/main" id="{24803FE8-32C1-654A-C776-E97079FAA801}"/>
              </a:ext>
            </a:extLst>
          </p:cNvPr>
          <p:cNvSpPr txBox="1"/>
          <p:nvPr/>
        </p:nvSpPr>
        <p:spPr>
          <a:xfrm>
            <a:off x="167549" y="5654310"/>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6"/>
              </a:rPr>
              <a:t>2025 CDE Student October Count Audit Resource Guide</a:t>
            </a:r>
            <a:r>
              <a:rPr lang="en-US" sz="2400" dirty="0">
                <a:effectLst/>
                <a:ea typeface="Arial" panose="020B0604020202020204" pitchFamily="34" charset="0"/>
              </a:rPr>
              <a:t> </a:t>
            </a:r>
          </a:p>
          <a:p>
            <a:pPr algn="ctr"/>
            <a:r>
              <a:rPr lang="en-US" sz="2000" dirty="0"/>
              <a:t>See </a:t>
            </a:r>
            <a:r>
              <a:rPr lang="en-US" sz="2000" b="1" dirty="0"/>
              <a:t>Enrollment Funding Eligibility </a:t>
            </a:r>
            <a:r>
              <a:rPr lang="en-US" sz="2000" dirty="0"/>
              <a:t>pages</a:t>
            </a:r>
            <a:r>
              <a:rPr lang="en-US" sz="2000" b="1" dirty="0"/>
              <a:t> </a:t>
            </a:r>
            <a:r>
              <a:rPr lang="en-US" sz="2000" dirty="0"/>
              <a:t>for more details.</a:t>
            </a:r>
          </a:p>
        </p:txBody>
      </p:sp>
      <p:pic>
        <p:nvPicPr>
          <p:cNvPr id="5" name="Recorded Sound" descr="Slide recording graphic.">
            <a:hlinkClick r:id="" action="ppaction://media"/>
            <a:extLst>
              <a:ext uri="{FF2B5EF4-FFF2-40B4-BE49-F238E27FC236}">
                <a16:creationId xmlns:a16="http://schemas.microsoft.com/office/drawing/2014/main" id="{7038CDA6-1ACF-8F35-B28C-17837807F8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62948" y="5817865"/>
            <a:ext cx="609600" cy="609600"/>
          </a:xfrm>
          <a:prstGeom prst="rect">
            <a:avLst/>
          </a:prstGeom>
        </p:spPr>
      </p:pic>
      <p:sp>
        <p:nvSpPr>
          <p:cNvPr id="4" name="Slide Number Placeholder 3">
            <a:extLst>
              <a:ext uri="{FF2B5EF4-FFF2-40B4-BE49-F238E27FC236}">
                <a16:creationId xmlns:a16="http://schemas.microsoft.com/office/drawing/2014/main" id="{D6DB3291-7177-E50C-D998-88F090955D01}"/>
              </a:ext>
            </a:extLst>
          </p:cNvPr>
          <p:cNvSpPr>
            <a:spLocks noGrp="1"/>
          </p:cNvSpPr>
          <p:nvPr>
            <p:ph type="sldNum" sz="quarter" idx="12"/>
          </p:nvPr>
        </p:nvSpPr>
        <p:spPr/>
        <p:txBody>
          <a:bodyPr/>
          <a:lstStyle/>
          <a:p>
            <a:fld id="{8D38B3C1-EED7-4E88-8F72-013EE3A58C4A}" type="slidenum">
              <a:rPr lang="en-US" smtClean="0"/>
              <a:pPr/>
              <a:t>18</a:t>
            </a:fld>
            <a:endParaRPr lang="en-US" dirty="0"/>
          </a:p>
        </p:txBody>
      </p:sp>
    </p:spTree>
    <p:extLst>
      <p:ext uri="{BB962C8B-B14F-4D97-AF65-F5344CB8AC3E}">
        <p14:creationId xmlns:p14="http://schemas.microsoft.com/office/powerpoint/2010/main" val="382559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10D5-D218-4946-5229-C13AD2F61273}"/>
              </a:ext>
            </a:extLst>
          </p:cNvPr>
          <p:cNvSpPr>
            <a:spLocks noGrp="1"/>
          </p:cNvSpPr>
          <p:nvPr>
            <p:ph type="title"/>
          </p:nvPr>
        </p:nvSpPr>
        <p:spPr/>
        <p:txBody>
          <a:bodyPr>
            <a:noAutofit/>
          </a:bodyPr>
          <a:lstStyle/>
          <a:p>
            <a:r>
              <a:rPr lang="en-US" sz="3600" dirty="0"/>
              <a:t>Contractual Education Documentation</a:t>
            </a:r>
          </a:p>
        </p:txBody>
      </p:sp>
      <p:sp>
        <p:nvSpPr>
          <p:cNvPr id="3" name="Content Placeholder 2">
            <a:extLst>
              <a:ext uri="{FF2B5EF4-FFF2-40B4-BE49-F238E27FC236}">
                <a16:creationId xmlns:a16="http://schemas.microsoft.com/office/drawing/2014/main" id="{31D174A4-2440-7D15-6794-2470BFB84A9E}"/>
              </a:ext>
            </a:extLst>
          </p:cNvPr>
          <p:cNvSpPr>
            <a:spLocks noGrp="1"/>
          </p:cNvSpPr>
          <p:nvPr>
            <p:ph idx="1"/>
          </p:nvPr>
        </p:nvSpPr>
        <p:spPr>
          <a:xfrm>
            <a:off x="269500" y="1572033"/>
            <a:ext cx="8741150" cy="3988579"/>
          </a:xfrm>
        </p:spPr>
        <p:txBody>
          <a:bodyPr>
            <a:normAutofit lnSpcReduction="10000"/>
          </a:bodyPr>
          <a:lstStyle/>
          <a:p>
            <a:pPr marL="0" marR="0" indent="0" algn="l">
              <a:buNone/>
            </a:pPr>
            <a:r>
              <a:rPr lang="en-US" b="0" i="0" u="none" strike="noStrike" baseline="0" dirty="0"/>
              <a:t>Schools contracting with another entity to provide educational services will need to complete the “</a:t>
            </a:r>
            <a:r>
              <a:rPr lang="en-US" b="1" i="0" u="none" strike="noStrike" baseline="0" dirty="0"/>
              <a:t>Annual Assurances for Statutory Compliance for Contracted Services</a:t>
            </a:r>
            <a:r>
              <a:rPr lang="en-US" b="0" i="0" u="none" strike="noStrike" baseline="0" dirty="0"/>
              <a:t>.” </a:t>
            </a:r>
            <a:r>
              <a:rPr lang="en-US" dirty="0"/>
              <a:t>(</a:t>
            </a:r>
            <a:r>
              <a:rPr lang="en-US" b="0" i="0" u="none" strike="noStrike" baseline="0" dirty="0"/>
              <a:t>AUD-108 Form)</a:t>
            </a:r>
          </a:p>
          <a:p>
            <a:pPr lvl="1"/>
            <a:r>
              <a:rPr lang="en-US" sz="2800" dirty="0"/>
              <a:t>Follow the CDE link on the CSI </a:t>
            </a:r>
            <a:r>
              <a:rPr lang="en-US" sz="2800" dirty="0">
                <a:hlinkClick r:id="rId5"/>
              </a:rPr>
              <a:t>Audits webpage</a:t>
            </a:r>
            <a:r>
              <a:rPr lang="en-US" sz="2800" dirty="0"/>
              <a:t> to get the form</a:t>
            </a:r>
          </a:p>
          <a:p>
            <a:pPr lvl="1"/>
            <a:r>
              <a:rPr lang="en-US" sz="2800" dirty="0"/>
              <a:t>These assurances will need to be completed for each contracted entity</a:t>
            </a:r>
          </a:p>
          <a:p>
            <a:pPr lvl="1"/>
            <a:r>
              <a:rPr lang="en-US" sz="2800" dirty="0"/>
              <a:t>Check deadline for this year in the CSI October Count Handbook</a:t>
            </a:r>
          </a:p>
        </p:txBody>
      </p:sp>
      <p:sp>
        <p:nvSpPr>
          <p:cNvPr id="5" name="TextBox 4">
            <a:extLst>
              <a:ext uri="{FF2B5EF4-FFF2-40B4-BE49-F238E27FC236}">
                <a16:creationId xmlns:a16="http://schemas.microsoft.com/office/drawing/2014/main" id="{783F23E1-C752-BC34-EFB8-748C62BD982B}"/>
              </a:ext>
            </a:extLst>
          </p:cNvPr>
          <p:cNvSpPr txBox="1"/>
          <p:nvPr/>
        </p:nvSpPr>
        <p:spPr>
          <a:xfrm>
            <a:off x="269500" y="5473369"/>
            <a:ext cx="8604999" cy="830997"/>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6"/>
              </a:rPr>
              <a:t>2025 CDE Student October Count Audit Resource Guide</a:t>
            </a:r>
            <a:r>
              <a:rPr lang="en-US" sz="2400" dirty="0">
                <a:effectLst/>
                <a:ea typeface="Arial" panose="020B0604020202020204" pitchFamily="34" charset="0"/>
              </a:rPr>
              <a:t> </a:t>
            </a:r>
          </a:p>
          <a:p>
            <a:pPr algn="ctr"/>
            <a:r>
              <a:rPr lang="en-US" sz="2400" dirty="0"/>
              <a:t>See </a:t>
            </a:r>
            <a:r>
              <a:rPr lang="en-US" sz="2400" b="1" dirty="0"/>
              <a:t>Contractual Education </a:t>
            </a:r>
            <a:r>
              <a:rPr lang="en-US" sz="2400" dirty="0"/>
              <a:t>pages</a:t>
            </a:r>
            <a:r>
              <a:rPr lang="en-US" sz="2400" b="1" dirty="0"/>
              <a:t> </a:t>
            </a:r>
            <a:r>
              <a:rPr lang="en-US" sz="2400" dirty="0"/>
              <a:t>for more details.</a:t>
            </a:r>
          </a:p>
        </p:txBody>
      </p:sp>
      <p:sp>
        <p:nvSpPr>
          <p:cNvPr id="4" name="Slide Number Placeholder 3">
            <a:extLst>
              <a:ext uri="{FF2B5EF4-FFF2-40B4-BE49-F238E27FC236}">
                <a16:creationId xmlns:a16="http://schemas.microsoft.com/office/drawing/2014/main" id="{8CF8ECDF-CA61-3423-76F7-75F5DEA6A9CD}"/>
              </a:ext>
            </a:extLst>
          </p:cNvPr>
          <p:cNvSpPr>
            <a:spLocks noGrp="1"/>
          </p:cNvSpPr>
          <p:nvPr>
            <p:ph type="sldNum" sz="quarter" idx="12"/>
          </p:nvPr>
        </p:nvSpPr>
        <p:spPr/>
        <p:txBody>
          <a:bodyPr/>
          <a:lstStyle/>
          <a:p>
            <a:fld id="{8D38B3C1-EED7-4E88-8F72-013EE3A58C4A}" type="slidenum">
              <a:rPr lang="en-US" smtClean="0"/>
              <a:pPr/>
              <a:t>19</a:t>
            </a:fld>
            <a:endParaRPr lang="en-US" dirty="0"/>
          </a:p>
        </p:txBody>
      </p:sp>
      <p:pic>
        <p:nvPicPr>
          <p:cNvPr id="7" name="Recorded Sound" descr="Slide recording graphic.">
            <a:hlinkClick r:id="" action="ppaction://media"/>
            <a:extLst>
              <a:ext uri="{FF2B5EF4-FFF2-40B4-BE49-F238E27FC236}">
                <a16:creationId xmlns:a16="http://schemas.microsoft.com/office/drawing/2014/main" id="{75A85622-1AB9-80B2-99FB-33EF792FE4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7385" y="5855396"/>
            <a:ext cx="609600" cy="609600"/>
          </a:xfrm>
          <a:prstGeom prst="rect">
            <a:avLst/>
          </a:prstGeom>
        </p:spPr>
      </p:pic>
    </p:spTree>
    <p:extLst>
      <p:ext uri="{BB962C8B-B14F-4D97-AF65-F5344CB8AC3E}">
        <p14:creationId xmlns:p14="http://schemas.microsoft.com/office/powerpoint/2010/main" val="2341222431"/>
      </p:ext>
    </p:extLst>
  </p:cSld>
  <p:clrMapOvr>
    <a:masterClrMapping/>
  </p:clrMapOvr>
  <mc:AlternateContent xmlns:mc="http://schemas.openxmlformats.org/markup-compatibility/2006" xmlns:p14="http://schemas.microsoft.com/office/powerpoint/2010/main">
    <mc:Choice Requires="p14">
      <p:transition spd="slow" p14:dur="2000" advTm="50874"/>
    </mc:Choice>
    <mc:Fallback xmlns="">
      <p:transition spd="slow" advTm="50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319406"/>
            <a:ext cx="5791200" cy="1325563"/>
          </a:xfrm>
        </p:spPr>
        <p:txBody>
          <a:bodyPr/>
          <a:lstStyle/>
          <a:p>
            <a:r>
              <a:rPr lang="en-US" dirty="0"/>
              <a:t>Training Content</a:t>
            </a:r>
          </a:p>
        </p:txBody>
      </p:sp>
      <p:sp>
        <p:nvSpPr>
          <p:cNvPr id="3" name="Content Placeholder 2">
            <a:extLst>
              <a:ext uri="{FF2B5EF4-FFF2-40B4-BE49-F238E27FC236}">
                <a16:creationId xmlns:a16="http://schemas.microsoft.com/office/drawing/2014/main" id="{D704B6C3-81DD-4E94-ACE0-074E2C33EBD8}"/>
              </a:ext>
            </a:extLst>
          </p:cNvPr>
          <p:cNvSpPr>
            <a:spLocks noGrp="1"/>
          </p:cNvSpPr>
          <p:nvPr>
            <p:ph idx="1"/>
          </p:nvPr>
        </p:nvSpPr>
        <p:spPr>
          <a:xfrm>
            <a:off x="149784" y="1685879"/>
            <a:ext cx="8735136" cy="4547959"/>
          </a:xfrm>
        </p:spPr>
        <p:txBody>
          <a:bodyPr>
            <a:normAutofit/>
          </a:bodyPr>
          <a:lstStyle/>
          <a:p>
            <a:pPr lvl="1"/>
            <a:r>
              <a:rPr lang="en-US" sz="3600" dirty="0"/>
              <a:t>Audit Resources</a:t>
            </a:r>
            <a:endParaRPr lang="en-US" sz="3600" dirty="0">
              <a:solidFill>
                <a:schemeClr val="bg2">
                  <a:lumMod val="75000"/>
                </a:schemeClr>
              </a:solidFill>
            </a:endParaRPr>
          </a:p>
          <a:p>
            <a:pPr lvl="1"/>
            <a:r>
              <a:rPr lang="en-US" sz="3600" dirty="0"/>
              <a:t>Audit Related Dates</a:t>
            </a:r>
          </a:p>
          <a:p>
            <a:pPr lvl="1"/>
            <a:r>
              <a:rPr lang="en-US" sz="3600" dirty="0"/>
              <a:t>Audit Rule Updates, Clarifications, and Reminders</a:t>
            </a:r>
          </a:p>
          <a:p>
            <a:pPr lvl="1"/>
            <a:r>
              <a:rPr lang="en-US" sz="3600" dirty="0"/>
              <a:t>Free and Reduced Lunch</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2</a:t>
            </a:fld>
            <a:endParaRPr lang="en-US" dirty="0"/>
          </a:p>
        </p:txBody>
      </p:sp>
      <p:pic>
        <p:nvPicPr>
          <p:cNvPr id="5" name="Recorded Sound" descr="Slide recording graphic.">
            <a:hlinkClick r:id="" action="ppaction://media"/>
            <a:extLst>
              <a:ext uri="{FF2B5EF4-FFF2-40B4-BE49-F238E27FC236}">
                <a16:creationId xmlns:a16="http://schemas.microsoft.com/office/drawing/2014/main" id="{9F3E301D-3F8E-6D48-9DAD-3D10B9C04D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8302" y="5679235"/>
            <a:ext cx="609600" cy="609600"/>
          </a:xfrm>
          <a:prstGeom prst="rect">
            <a:avLst/>
          </a:prstGeom>
        </p:spPr>
      </p:pic>
    </p:spTree>
    <p:extLst>
      <p:ext uri="{BB962C8B-B14F-4D97-AF65-F5344CB8AC3E}">
        <p14:creationId xmlns:p14="http://schemas.microsoft.com/office/powerpoint/2010/main" val="885153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10D5-D218-4946-5229-C13AD2F61273}"/>
              </a:ext>
            </a:extLst>
          </p:cNvPr>
          <p:cNvSpPr>
            <a:spLocks noGrp="1"/>
          </p:cNvSpPr>
          <p:nvPr>
            <p:ph type="title"/>
          </p:nvPr>
        </p:nvSpPr>
        <p:spPr/>
        <p:txBody>
          <a:bodyPr>
            <a:noAutofit/>
          </a:bodyPr>
          <a:lstStyle/>
          <a:p>
            <a:r>
              <a:rPr lang="en-US" sz="3600" dirty="0"/>
              <a:t>Contractual Education Documentation (continued)</a:t>
            </a:r>
          </a:p>
        </p:txBody>
      </p:sp>
      <p:sp>
        <p:nvSpPr>
          <p:cNvPr id="3" name="Content Placeholder 2">
            <a:extLst>
              <a:ext uri="{FF2B5EF4-FFF2-40B4-BE49-F238E27FC236}">
                <a16:creationId xmlns:a16="http://schemas.microsoft.com/office/drawing/2014/main" id="{31D174A4-2440-7D15-6794-2470BFB84A9E}"/>
              </a:ext>
            </a:extLst>
          </p:cNvPr>
          <p:cNvSpPr>
            <a:spLocks noGrp="1"/>
          </p:cNvSpPr>
          <p:nvPr>
            <p:ph idx="1"/>
          </p:nvPr>
        </p:nvSpPr>
        <p:spPr>
          <a:xfrm>
            <a:off x="269500" y="1572033"/>
            <a:ext cx="8741150" cy="3988579"/>
          </a:xfrm>
        </p:spPr>
        <p:txBody>
          <a:bodyPr>
            <a:noAutofit/>
          </a:bodyPr>
          <a:lstStyle/>
          <a:p>
            <a:r>
              <a:rPr lang="en-US" sz="2000" dirty="0"/>
              <a:t>A “No” response to any of the listed requirements does not necessarily mean a student educated through the contractual services is not eligible for funding. </a:t>
            </a:r>
            <a:r>
              <a:rPr lang="en-US" sz="2000" b="1" dirty="0"/>
              <a:t>Funding eligibility is determined separately from the AUD-108 form.</a:t>
            </a:r>
            <a:endParaRPr lang="en-US" sz="2000" dirty="0"/>
          </a:p>
          <a:p>
            <a:r>
              <a:rPr lang="en-US" sz="2000" dirty="0"/>
              <a:t>The educator licensure requirement (Ref. 1(B)) outlines that instructional time submitted for funding is taught by licensed personnel when such licensure is required by statute or by an educator of record otherwise. In some cases, licensed personnel are not required. For example, charter schools may have been issued teacher licensure waivers. Additionally, IEP teams are responsible for ensuring FAPE. </a:t>
            </a:r>
          </a:p>
          <a:p>
            <a:r>
              <a:rPr lang="en-US" sz="2000" dirty="0"/>
              <a:t>At times, the IEP team may select educational services that are not provided by licensed educators. In these instances, it would be appropriate to respond to this requirement with a “Yes” response.</a:t>
            </a:r>
          </a:p>
        </p:txBody>
      </p:sp>
      <p:sp>
        <p:nvSpPr>
          <p:cNvPr id="5" name="TextBox 4">
            <a:extLst>
              <a:ext uri="{FF2B5EF4-FFF2-40B4-BE49-F238E27FC236}">
                <a16:creationId xmlns:a16="http://schemas.microsoft.com/office/drawing/2014/main" id="{783F23E1-C752-BC34-EFB8-748C62BD982B}"/>
              </a:ext>
            </a:extLst>
          </p:cNvPr>
          <p:cNvSpPr txBox="1"/>
          <p:nvPr/>
        </p:nvSpPr>
        <p:spPr>
          <a:xfrm>
            <a:off x="269500" y="5473369"/>
            <a:ext cx="8604999" cy="830997"/>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2025 CDE Student October Count Audit Resource Guide</a:t>
            </a:r>
            <a:r>
              <a:rPr lang="en-US" sz="2400" dirty="0">
                <a:effectLst/>
                <a:ea typeface="Arial" panose="020B0604020202020204" pitchFamily="34" charset="0"/>
              </a:rPr>
              <a:t> </a:t>
            </a:r>
          </a:p>
          <a:p>
            <a:pPr algn="ctr"/>
            <a:r>
              <a:rPr lang="en-US" sz="2400" dirty="0"/>
              <a:t>See </a:t>
            </a:r>
            <a:r>
              <a:rPr lang="en-US" sz="2400" b="1" dirty="0"/>
              <a:t>Contractual Education </a:t>
            </a:r>
            <a:r>
              <a:rPr lang="en-US" sz="2400" dirty="0"/>
              <a:t>pages</a:t>
            </a:r>
            <a:r>
              <a:rPr lang="en-US" sz="2400" b="1" dirty="0"/>
              <a:t> </a:t>
            </a:r>
            <a:r>
              <a:rPr lang="en-US" sz="2400" dirty="0"/>
              <a:t>for more details.</a:t>
            </a:r>
          </a:p>
        </p:txBody>
      </p:sp>
      <p:sp>
        <p:nvSpPr>
          <p:cNvPr id="4" name="Slide Number Placeholder 3">
            <a:extLst>
              <a:ext uri="{FF2B5EF4-FFF2-40B4-BE49-F238E27FC236}">
                <a16:creationId xmlns:a16="http://schemas.microsoft.com/office/drawing/2014/main" id="{8CF8ECDF-CA61-3423-76F7-75F5DEA6A9CD}"/>
              </a:ext>
            </a:extLst>
          </p:cNvPr>
          <p:cNvSpPr>
            <a:spLocks noGrp="1"/>
          </p:cNvSpPr>
          <p:nvPr>
            <p:ph type="sldNum" sz="quarter" idx="12"/>
          </p:nvPr>
        </p:nvSpPr>
        <p:spPr/>
        <p:txBody>
          <a:bodyPr/>
          <a:lstStyle/>
          <a:p>
            <a:fld id="{8D38B3C1-EED7-4E88-8F72-013EE3A58C4A}" type="slidenum">
              <a:rPr lang="en-US" smtClean="0"/>
              <a:pPr/>
              <a:t>20</a:t>
            </a:fld>
            <a:endParaRPr lang="en-US" dirty="0"/>
          </a:p>
        </p:txBody>
      </p:sp>
      <p:pic>
        <p:nvPicPr>
          <p:cNvPr id="6" name="Recorded Sound" descr="Slide recording graphic.">
            <a:hlinkClick r:id="" action="ppaction://media"/>
            <a:extLst>
              <a:ext uri="{FF2B5EF4-FFF2-40B4-BE49-F238E27FC236}">
                <a16:creationId xmlns:a16="http://schemas.microsoft.com/office/drawing/2014/main" id="{8CA5E86C-999D-C1BF-B8EE-94D8E129E0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5082" y="5999566"/>
            <a:ext cx="609600" cy="609600"/>
          </a:xfrm>
          <a:prstGeom prst="rect">
            <a:avLst/>
          </a:prstGeom>
        </p:spPr>
      </p:pic>
    </p:spTree>
    <p:extLst>
      <p:ext uri="{BB962C8B-B14F-4D97-AF65-F5344CB8AC3E}">
        <p14:creationId xmlns:p14="http://schemas.microsoft.com/office/powerpoint/2010/main" val="1694560122"/>
      </p:ext>
    </p:extLst>
  </p:cSld>
  <p:clrMapOvr>
    <a:masterClrMapping/>
  </p:clrMapOvr>
  <mc:AlternateContent xmlns:mc="http://schemas.openxmlformats.org/markup-compatibility/2006" xmlns:p14="http://schemas.microsoft.com/office/powerpoint/2010/main">
    <mc:Choice Requires="p14">
      <p:transition spd="slow" p14:dur="2000" advTm="50874"/>
    </mc:Choice>
    <mc:Fallback xmlns="">
      <p:transition spd="slow" advTm="50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319406"/>
            <a:ext cx="7886700" cy="1325563"/>
          </a:xfrm>
        </p:spPr>
        <p:txBody>
          <a:bodyPr/>
          <a:lstStyle/>
          <a:p>
            <a:r>
              <a:rPr lang="en-US" dirty="0">
                <a:latin typeface="Arial" panose="020B0604020202020204" pitchFamily="34" charset="0"/>
                <a:cs typeface="Arial" panose="020B0604020202020204" pitchFamily="34" charset="0"/>
              </a:rPr>
              <a:t>Alternative Education Campus (AEC) Schools</a:t>
            </a:r>
            <a:endParaRPr lang="en-US" dirty="0"/>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432940" y="1693805"/>
            <a:ext cx="8365566" cy="3752135"/>
          </a:xfrm>
        </p:spPr>
        <p:txBody>
          <a:bodyPr>
            <a:noAutofit/>
          </a:bodyPr>
          <a:lstStyle/>
          <a:p>
            <a:r>
              <a:rPr lang="en-US" sz="2500" dirty="0"/>
              <a:t>NEW section in the CDE Audit Guide.</a:t>
            </a:r>
          </a:p>
          <a:p>
            <a:r>
              <a:rPr lang="en-US" sz="2500" dirty="0"/>
              <a:t>Schools officially designated with specialized missions designed to serve high-risk student populations.</a:t>
            </a:r>
          </a:p>
          <a:p>
            <a:r>
              <a:rPr lang="en-US" sz="2500" dirty="0"/>
              <a:t>CSI currently has four AEC schools.</a:t>
            </a:r>
          </a:p>
          <a:p>
            <a:r>
              <a:rPr lang="en-US" sz="2500" dirty="0"/>
              <a:t>High risk students at an AEC who reach 21 years of age on or before the count date may now be eligible for funding when they have sufficient credits such that they will be eligible for a diploma by the end of the same school year.</a:t>
            </a:r>
          </a:p>
        </p:txBody>
      </p:sp>
      <p:sp>
        <p:nvSpPr>
          <p:cNvPr id="5" name="TextBox 4">
            <a:extLst>
              <a:ext uri="{FF2B5EF4-FFF2-40B4-BE49-F238E27FC236}">
                <a16:creationId xmlns:a16="http://schemas.microsoft.com/office/drawing/2014/main" id="{0429BD77-0285-5894-D3E5-7AE79D24211E}"/>
              </a:ext>
            </a:extLst>
          </p:cNvPr>
          <p:cNvSpPr txBox="1"/>
          <p:nvPr/>
        </p:nvSpPr>
        <p:spPr>
          <a:xfrm>
            <a:off x="149784" y="5494776"/>
            <a:ext cx="8604999" cy="800219"/>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2025 CDE Student October Count Audit Resource Guide</a:t>
            </a:r>
            <a:r>
              <a:rPr lang="en-US" sz="2400" dirty="0">
                <a:effectLst/>
                <a:ea typeface="Arial" panose="020B0604020202020204" pitchFamily="34" charset="0"/>
              </a:rPr>
              <a:t> </a:t>
            </a:r>
          </a:p>
          <a:p>
            <a:pPr algn="ctr"/>
            <a:r>
              <a:rPr lang="en-US" sz="2200" dirty="0"/>
              <a:t>See </a:t>
            </a:r>
            <a:r>
              <a:rPr lang="en-US" sz="2200" b="1" dirty="0"/>
              <a:t>Alternative Education Campus (AEC) Schools </a:t>
            </a:r>
            <a:r>
              <a:rPr lang="en-US" sz="2200" dirty="0"/>
              <a:t>pages</a:t>
            </a:r>
            <a:r>
              <a:rPr lang="en-US" sz="2200" b="1" dirty="0"/>
              <a:t> </a:t>
            </a:r>
            <a:r>
              <a:rPr lang="en-US" sz="2200" dirty="0"/>
              <a:t>for more details.</a:t>
            </a:r>
          </a:p>
        </p:txBody>
      </p:sp>
      <p:pic>
        <p:nvPicPr>
          <p:cNvPr id="6" name="Recorded Sound" descr="Slide recording graphic.">
            <a:hlinkClick r:id="" action="ppaction://media"/>
            <a:extLst>
              <a:ext uri="{FF2B5EF4-FFF2-40B4-BE49-F238E27FC236}">
                <a16:creationId xmlns:a16="http://schemas.microsoft.com/office/drawing/2014/main" id="{1A20F6E9-BAA9-2D26-62F0-CE27FCBF64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8906" y="5141140"/>
            <a:ext cx="609600" cy="609600"/>
          </a:xfrm>
          <a:prstGeom prst="rect">
            <a:avLst/>
          </a:prstGeom>
        </p:spPr>
      </p:pic>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21</a:t>
            </a:fld>
            <a:endParaRPr lang="en-US" dirty="0"/>
          </a:p>
        </p:txBody>
      </p:sp>
    </p:spTree>
    <p:extLst>
      <p:ext uri="{BB962C8B-B14F-4D97-AF65-F5344CB8AC3E}">
        <p14:creationId xmlns:p14="http://schemas.microsoft.com/office/powerpoint/2010/main" val="867493952"/>
      </p:ext>
    </p:extLst>
  </p:cSld>
  <p:clrMapOvr>
    <a:masterClrMapping/>
  </p:clrMapOvr>
  <mc:AlternateContent xmlns:mc="http://schemas.openxmlformats.org/markup-compatibility/2006" xmlns:p14="http://schemas.microsoft.com/office/powerpoint/2010/main">
    <mc:Choice Requires="p14">
      <p:transition spd="slow" p14:dur="2000" advTm="27609"/>
    </mc:Choice>
    <mc:Fallback xmlns="">
      <p:transition spd="slow" advTm="27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9D150-D173-32B0-781B-C5F14C1CC2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07ADD0-D9C9-4578-B6F9-81FA364149F8}"/>
              </a:ext>
            </a:extLst>
          </p:cNvPr>
          <p:cNvSpPr>
            <a:spLocks noGrp="1"/>
          </p:cNvSpPr>
          <p:nvPr>
            <p:ph type="title"/>
          </p:nvPr>
        </p:nvSpPr>
        <p:spPr>
          <a:xfrm>
            <a:off x="304800" y="365126"/>
            <a:ext cx="8667750" cy="1325563"/>
          </a:xfrm>
        </p:spPr>
        <p:txBody>
          <a:bodyPr/>
          <a:lstStyle/>
          <a:p>
            <a:r>
              <a:rPr lang="en-US" dirty="0"/>
              <a:t>Facility Schools</a:t>
            </a:r>
          </a:p>
        </p:txBody>
      </p:sp>
      <p:sp>
        <p:nvSpPr>
          <p:cNvPr id="3" name="Content Placeholder 2">
            <a:extLst>
              <a:ext uri="{FF2B5EF4-FFF2-40B4-BE49-F238E27FC236}">
                <a16:creationId xmlns:a16="http://schemas.microsoft.com/office/drawing/2014/main" id="{0C5BCECA-E72F-F46A-EE6F-0A11C39E1A86}"/>
              </a:ext>
            </a:extLst>
          </p:cNvPr>
          <p:cNvSpPr>
            <a:spLocks noGrp="1"/>
          </p:cNvSpPr>
          <p:nvPr>
            <p:ph idx="1"/>
          </p:nvPr>
        </p:nvSpPr>
        <p:spPr>
          <a:xfrm>
            <a:off x="304800" y="1428751"/>
            <a:ext cx="8667750" cy="4145640"/>
          </a:xfrm>
        </p:spPr>
        <p:txBody>
          <a:bodyPr>
            <a:noAutofit/>
          </a:bodyPr>
          <a:lstStyle/>
          <a:p>
            <a:pPr>
              <a:lnSpc>
                <a:spcPct val="100000"/>
              </a:lnSpc>
              <a:spcBef>
                <a:spcPts val="0"/>
              </a:spcBef>
            </a:pPr>
            <a:r>
              <a:rPr lang="en-US" sz="2400" dirty="0"/>
              <a:t>Refers only to </a:t>
            </a:r>
            <a:r>
              <a:rPr lang="en-US" sz="2400" dirty="0">
                <a:hlinkClick r:id="rId5"/>
              </a:rPr>
              <a:t>CDE-approved facility schools</a:t>
            </a:r>
            <a:r>
              <a:rPr lang="en-US" sz="2400" dirty="0"/>
              <a:t>.</a:t>
            </a:r>
          </a:p>
          <a:p>
            <a:pPr>
              <a:lnSpc>
                <a:spcPct val="100000"/>
              </a:lnSpc>
              <a:spcBef>
                <a:spcPts val="0"/>
              </a:spcBef>
            </a:pPr>
            <a:r>
              <a:rPr lang="en-US" sz="2400" dirty="0"/>
              <a:t>In some circumstances, a student may be receiving educational services through a combination of school and facility school resources. </a:t>
            </a:r>
          </a:p>
          <a:p>
            <a:pPr lvl="1">
              <a:lnSpc>
                <a:spcPct val="100000"/>
              </a:lnSpc>
              <a:spcBef>
                <a:spcPts val="0"/>
              </a:spcBef>
            </a:pPr>
            <a:r>
              <a:rPr lang="en-US" dirty="0"/>
              <a:t>In these instances, only the instructional time offered and/or provided by the district should be included in the calculation of instructional time for per-pupil revenue funding</a:t>
            </a:r>
          </a:p>
          <a:p>
            <a:pPr lvl="1">
              <a:lnSpc>
                <a:spcPct val="100000"/>
              </a:lnSpc>
              <a:spcBef>
                <a:spcPts val="0"/>
              </a:spcBef>
            </a:pPr>
            <a:r>
              <a:rPr lang="en-US" dirty="0"/>
              <a:t>Instructional time provided by a CDE-approved facility school should not be used to determine funding eligibility.</a:t>
            </a:r>
          </a:p>
          <a:p>
            <a:endParaRPr lang="en-US" dirty="0"/>
          </a:p>
          <a:p>
            <a:pPr>
              <a:lnSpc>
                <a:spcPct val="120000"/>
              </a:lnSpc>
              <a:spcBef>
                <a:spcPts val="0"/>
              </a:spcBef>
            </a:pPr>
            <a:endParaRPr lang="en-US" sz="1900" dirty="0"/>
          </a:p>
        </p:txBody>
      </p:sp>
      <p:sp>
        <p:nvSpPr>
          <p:cNvPr id="7" name="TextBox 6">
            <a:extLst>
              <a:ext uri="{FF2B5EF4-FFF2-40B4-BE49-F238E27FC236}">
                <a16:creationId xmlns:a16="http://schemas.microsoft.com/office/drawing/2014/main" id="{13E03A29-680E-6E9E-EDEA-AC481415ABEF}"/>
              </a:ext>
            </a:extLst>
          </p:cNvPr>
          <p:cNvSpPr txBox="1"/>
          <p:nvPr/>
        </p:nvSpPr>
        <p:spPr>
          <a:xfrm>
            <a:off x="149784" y="5723433"/>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6"/>
              </a:rPr>
              <a:t>2025 CDE Student October Count Audit Resource Guide</a:t>
            </a:r>
            <a:r>
              <a:rPr lang="en-US" sz="2400" dirty="0">
                <a:effectLst/>
                <a:ea typeface="Arial" panose="020B0604020202020204" pitchFamily="34" charset="0"/>
              </a:rPr>
              <a:t> </a:t>
            </a:r>
          </a:p>
          <a:p>
            <a:pPr algn="ctr"/>
            <a:r>
              <a:rPr lang="en-US" sz="2000" dirty="0"/>
              <a:t>See </a:t>
            </a:r>
            <a:r>
              <a:rPr lang="en-US" sz="2000" b="1" dirty="0"/>
              <a:t>Facility Schools </a:t>
            </a:r>
            <a:r>
              <a:rPr lang="en-US" sz="2000" dirty="0"/>
              <a:t>pages</a:t>
            </a:r>
            <a:r>
              <a:rPr lang="en-US" sz="2000" b="1" dirty="0"/>
              <a:t> </a:t>
            </a:r>
            <a:r>
              <a:rPr lang="en-US" sz="2000" dirty="0"/>
              <a:t>for more details.</a:t>
            </a:r>
          </a:p>
        </p:txBody>
      </p:sp>
      <p:pic>
        <p:nvPicPr>
          <p:cNvPr id="8" name="Recorded Sound" descr="Slide recording graphic.">
            <a:hlinkClick r:id="" action="ppaction://media"/>
            <a:extLst>
              <a:ext uri="{FF2B5EF4-FFF2-40B4-BE49-F238E27FC236}">
                <a16:creationId xmlns:a16="http://schemas.microsoft.com/office/drawing/2014/main" id="{FAE20CE4-CC77-3795-15B8-FEB202202D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89788" y="5734231"/>
            <a:ext cx="609600" cy="609600"/>
          </a:xfrm>
          <a:prstGeom prst="rect">
            <a:avLst/>
          </a:prstGeom>
        </p:spPr>
      </p:pic>
      <p:sp>
        <p:nvSpPr>
          <p:cNvPr id="4" name="Slide Number Placeholder 3">
            <a:extLst>
              <a:ext uri="{FF2B5EF4-FFF2-40B4-BE49-F238E27FC236}">
                <a16:creationId xmlns:a16="http://schemas.microsoft.com/office/drawing/2014/main" id="{CFFD657A-D697-06FE-575A-493EE66006CA}"/>
              </a:ext>
            </a:extLst>
          </p:cNvPr>
          <p:cNvSpPr>
            <a:spLocks noGrp="1"/>
          </p:cNvSpPr>
          <p:nvPr>
            <p:ph type="sldNum" sz="quarter" idx="12"/>
          </p:nvPr>
        </p:nvSpPr>
        <p:spPr/>
        <p:txBody>
          <a:bodyPr/>
          <a:lstStyle/>
          <a:p>
            <a:fld id="{8D38B3C1-EED7-4E88-8F72-013EE3A58C4A}" type="slidenum">
              <a:rPr lang="en-US" smtClean="0"/>
              <a:pPr/>
              <a:t>22</a:t>
            </a:fld>
            <a:endParaRPr lang="en-US" dirty="0"/>
          </a:p>
        </p:txBody>
      </p:sp>
    </p:spTree>
    <p:extLst>
      <p:ext uri="{BB962C8B-B14F-4D97-AF65-F5344CB8AC3E}">
        <p14:creationId xmlns:p14="http://schemas.microsoft.com/office/powerpoint/2010/main" val="3092454290"/>
      </p:ext>
    </p:extLst>
  </p:cSld>
  <p:clrMapOvr>
    <a:masterClrMapping/>
  </p:clrMapOvr>
  <mc:AlternateContent xmlns:mc="http://schemas.openxmlformats.org/markup-compatibility/2006" xmlns:p14="http://schemas.microsoft.com/office/powerpoint/2010/main">
    <mc:Choice Requires="p14">
      <p:transition spd="slow" p14:dur="2000" advTm="30990"/>
    </mc:Choice>
    <mc:Fallback xmlns="">
      <p:transition spd="slow" advTm="30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8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A8D19-36A1-4A1A-0CC5-7A73777DED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A9E0B4-1C89-87F2-5215-85A2E433EF94}"/>
              </a:ext>
            </a:extLst>
          </p:cNvPr>
          <p:cNvSpPr>
            <a:spLocks noGrp="1"/>
          </p:cNvSpPr>
          <p:nvPr>
            <p:ph type="title"/>
          </p:nvPr>
        </p:nvSpPr>
        <p:spPr>
          <a:xfrm>
            <a:off x="304800" y="365126"/>
            <a:ext cx="8667750" cy="1325563"/>
          </a:xfrm>
        </p:spPr>
        <p:txBody>
          <a:bodyPr/>
          <a:lstStyle/>
          <a:p>
            <a:r>
              <a:rPr lang="en-US" dirty="0"/>
              <a:t>Lunch Periods</a:t>
            </a:r>
          </a:p>
        </p:txBody>
      </p:sp>
      <p:sp>
        <p:nvSpPr>
          <p:cNvPr id="3" name="Content Placeholder 2">
            <a:extLst>
              <a:ext uri="{FF2B5EF4-FFF2-40B4-BE49-F238E27FC236}">
                <a16:creationId xmlns:a16="http://schemas.microsoft.com/office/drawing/2014/main" id="{6F33BE59-91D6-8004-F21A-D8C2EFF3A8CE}"/>
              </a:ext>
            </a:extLst>
          </p:cNvPr>
          <p:cNvSpPr>
            <a:spLocks noGrp="1"/>
          </p:cNvSpPr>
          <p:nvPr>
            <p:ph idx="1"/>
          </p:nvPr>
        </p:nvSpPr>
        <p:spPr>
          <a:xfrm>
            <a:off x="304800" y="1428751"/>
            <a:ext cx="8667750" cy="4145640"/>
          </a:xfrm>
        </p:spPr>
        <p:txBody>
          <a:bodyPr>
            <a:noAutofit/>
          </a:bodyPr>
          <a:lstStyle/>
          <a:p>
            <a:pPr>
              <a:lnSpc>
                <a:spcPct val="100000"/>
              </a:lnSpc>
              <a:spcBef>
                <a:spcPts val="0"/>
              </a:spcBef>
            </a:pPr>
            <a:r>
              <a:rPr lang="en-US" sz="2400" dirty="0"/>
              <a:t>Periods reserved for breakfast or lunch are still never considered instructional time.</a:t>
            </a:r>
          </a:p>
          <a:p>
            <a:pPr>
              <a:lnSpc>
                <a:spcPct val="100000"/>
              </a:lnSpc>
              <a:spcBef>
                <a:spcPts val="0"/>
              </a:spcBef>
            </a:pPr>
            <a:r>
              <a:rPr lang="en-US" sz="2400" dirty="0"/>
              <a:t>Decisions regarding lunch periods are left to the discretion of individual schools. (i.e., how long, at what time, etc.)</a:t>
            </a:r>
          </a:p>
          <a:p>
            <a:pPr>
              <a:lnSpc>
                <a:spcPct val="100000"/>
              </a:lnSpc>
              <a:spcBef>
                <a:spcPts val="0"/>
              </a:spcBef>
            </a:pPr>
            <a:r>
              <a:rPr lang="en-US" sz="2400" dirty="0"/>
              <a:t>Schools should ensure appropriate meal breaks are implemented for students in all educational settings, </a:t>
            </a:r>
            <a:r>
              <a:rPr lang="en-US" sz="2400" b="1" dirty="0"/>
              <a:t>including contracted education services</a:t>
            </a:r>
            <a:r>
              <a:rPr lang="en-US" sz="2400" dirty="0"/>
              <a:t>.</a:t>
            </a:r>
          </a:p>
          <a:p>
            <a:pPr>
              <a:lnSpc>
                <a:spcPct val="120000"/>
              </a:lnSpc>
              <a:spcBef>
                <a:spcPts val="0"/>
              </a:spcBef>
            </a:pPr>
            <a:r>
              <a:rPr lang="en-US" sz="2400" dirty="0"/>
              <a:t>Schools should ensure that lunch periods are “of comparable quality and meet the same requirements and standards that would apply” if performed by the school.</a:t>
            </a:r>
          </a:p>
        </p:txBody>
      </p:sp>
      <p:sp>
        <p:nvSpPr>
          <p:cNvPr id="7" name="TextBox 6">
            <a:extLst>
              <a:ext uri="{FF2B5EF4-FFF2-40B4-BE49-F238E27FC236}">
                <a16:creationId xmlns:a16="http://schemas.microsoft.com/office/drawing/2014/main" id="{2D535046-6D7F-7181-729A-6B7640597A04}"/>
              </a:ext>
            </a:extLst>
          </p:cNvPr>
          <p:cNvSpPr txBox="1"/>
          <p:nvPr/>
        </p:nvSpPr>
        <p:spPr>
          <a:xfrm>
            <a:off x="171450" y="5574391"/>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2025 CDE Student October Count Audit Resource Guide</a:t>
            </a:r>
            <a:r>
              <a:rPr lang="en-US" sz="2400" dirty="0">
                <a:effectLst/>
                <a:ea typeface="Arial" panose="020B0604020202020204" pitchFamily="34" charset="0"/>
              </a:rPr>
              <a:t> </a:t>
            </a:r>
          </a:p>
          <a:p>
            <a:pPr algn="ctr"/>
            <a:r>
              <a:rPr lang="en-US" sz="2000" dirty="0"/>
              <a:t>See </a:t>
            </a:r>
            <a:r>
              <a:rPr lang="en-US" sz="2000" b="1" dirty="0"/>
              <a:t>Scheduled Instructional Time Funding Eligibility </a:t>
            </a:r>
            <a:r>
              <a:rPr lang="en-US" sz="2000" dirty="0"/>
              <a:t>pages</a:t>
            </a:r>
            <a:r>
              <a:rPr lang="en-US" sz="2000" b="1" dirty="0"/>
              <a:t> </a:t>
            </a:r>
            <a:r>
              <a:rPr lang="en-US" sz="2000" dirty="0"/>
              <a:t>for more details.</a:t>
            </a:r>
          </a:p>
        </p:txBody>
      </p:sp>
      <p:pic>
        <p:nvPicPr>
          <p:cNvPr id="5" name="Recorded Sound" descr="Slide recording graphic.">
            <a:hlinkClick r:id="" action="ppaction://media"/>
            <a:extLst>
              <a:ext uri="{FF2B5EF4-FFF2-40B4-BE49-F238E27FC236}">
                <a16:creationId xmlns:a16="http://schemas.microsoft.com/office/drawing/2014/main" id="{BFBF5CE5-4788-B77D-EEAD-DFB7857534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9305" y="5203691"/>
            <a:ext cx="609600" cy="609600"/>
          </a:xfrm>
          <a:prstGeom prst="rect">
            <a:avLst/>
          </a:prstGeom>
        </p:spPr>
      </p:pic>
      <p:sp>
        <p:nvSpPr>
          <p:cNvPr id="4" name="Slide Number Placeholder 3">
            <a:extLst>
              <a:ext uri="{FF2B5EF4-FFF2-40B4-BE49-F238E27FC236}">
                <a16:creationId xmlns:a16="http://schemas.microsoft.com/office/drawing/2014/main" id="{65C85DAF-612A-C132-9FF9-7A928DAC43B8}"/>
              </a:ext>
            </a:extLst>
          </p:cNvPr>
          <p:cNvSpPr>
            <a:spLocks noGrp="1"/>
          </p:cNvSpPr>
          <p:nvPr>
            <p:ph type="sldNum" sz="quarter" idx="12"/>
          </p:nvPr>
        </p:nvSpPr>
        <p:spPr/>
        <p:txBody>
          <a:bodyPr/>
          <a:lstStyle/>
          <a:p>
            <a:fld id="{8D38B3C1-EED7-4E88-8F72-013EE3A58C4A}" type="slidenum">
              <a:rPr lang="en-US" smtClean="0"/>
              <a:pPr/>
              <a:t>23</a:t>
            </a:fld>
            <a:endParaRPr lang="en-US" dirty="0"/>
          </a:p>
        </p:txBody>
      </p:sp>
    </p:spTree>
    <p:extLst>
      <p:ext uri="{BB962C8B-B14F-4D97-AF65-F5344CB8AC3E}">
        <p14:creationId xmlns:p14="http://schemas.microsoft.com/office/powerpoint/2010/main" val="3622619429"/>
      </p:ext>
    </p:extLst>
  </p:cSld>
  <p:clrMapOvr>
    <a:masterClrMapping/>
  </p:clrMapOvr>
  <mc:AlternateContent xmlns:mc="http://schemas.openxmlformats.org/markup-compatibility/2006" xmlns:p14="http://schemas.microsoft.com/office/powerpoint/2010/main">
    <mc:Choice Requires="p14">
      <p:transition spd="slow" p14:dur="2000" advTm="52107"/>
    </mc:Choice>
    <mc:Fallback xmlns="">
      <p:transition spd="slow" advTm="5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8D13-F590-7381-E231-D15B0795AF18}"/>
              </a:ext>
            </a:extLst>
          </p:cNvPr>
          <p:cNvSpPr>
            <a:spLocks noGrp="1"/>
          </p:cNvSpPr>
          <p:nvPr>
            <p:ph type="title"/>
          </p:nvPr>
        </p:nvSpPr>
        <p:spPr>
          <a:xfrm>
            <a:off x="149784" y="323562"/>
            <a:ext cx="8815311" cy="769441"/>
          </a:xfrm>
        </p:spPr>
        <p:txBody>
          <a:bodyPr>
            <a:noAutofit/>
          </a:bodyPr>
          <a:lstStyle/>
          <a:p>
            <a:r>
              <a:rPr lang="en-US" sz="3600" dirty="0"/>
              <a:t>Postsecondary Courses</a:t>
            </a:r>
          </a:p>
        </p:txBody>
      </p:sp>
      <p:sp>
        <p:nvSpPr>
          <p:cNvPr id="12" name="TextBox 11">
            <a:extLst>
              <a:ext uri="{FF2B5EF4-FFF2-40B4-BE49-F238E27FC236}">
                <a16:creationId xmlns:a16="http://schemas.microsoft.com/office/drawing/2014/main" id="{924DA444-A5D6-A450-C81F-5E485FC274CA}"/>
              </a:ext>
            </a:extLst>
          </p:cNvPr>
          <p:cNvSpPr txBox="1"/>
          <p:nvPr/>
        </p:nvSpPr>
        <p:spPr>
          <a:xfrm>
            <a:off x="167549" y="1573163"/>
            <a:ext cx="8686799" cy="2246769"/>
          </a:xfrm>
          <a:prstGeom prst="rect">
            <a:avLst/>
          </a:prstGeom>
          <a:noFill/>
        </p:spPr>
        <p:txBody>
          <a:bodyPr wrap="square" rtlCol="0">
            <a:spAutoFit/>
          </a:bodyPr>
          <a:lstStyle/>
          <a:p>
            <a:r>
              <a:rPr lang="en-US" sz="2800" b="1" dirty="0"/>
              <a:t>Exclusively Online Reminder</a:t>
            </a:r>
          </a:p>
          <a:p>
            <a:r>
              <a:rPr lang="en-US" sz="2800" dirty="0"/>
              <a:t>Because all students must meet the Colorado residency requirement to qualify for funding then proof of Colorado residency is always required for students who are enrolled </a:t>
            </a:r>
            <a:r>
              <a:rPr lang="en-US" sz="2800" u="sng" dirty="0"/>
              <a:t>exclusively</a:t>
            </a:r>
            <a:r>
              <a:rPr lang="en-US" sz="2800" dirty="0"/>
              <a:t> in online postsecondary courses.</a:t>
            </a:r>
          </a:p>
        </p:txBody>
      </p:sp>
      <p:sp>
        <p:nvSpPr>
          <p:cNvPr id="13" name="TextBox 12">
            <a:extLst>
              <a:ext uri="{FF2B5EF4-FFF2-40B4-BE49-F238E27FC236}">
                <a16:creationId xmlns:a16="http://schemas.microsoft.com/office/drawing/2014/main" id="{7C35F0BD-03EE-7650-7FA9-FDB2237F75E1}"/>
              </a:ext>
            </a:extLst>
          </p:cNvPr>
          <p:cNvSpPr txBox="1"/>
          <p:nvPr/>
        </p:nvSpPr>
        <p:spPr>
          <a:xfrm>
            <a:off x="167549" y="5654310"/>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2025 CDE Student October Count Audit Resource Guide</a:t>
            </a:r>
            <a:r>
              <a:rPr lang="en-US" sz="2400" dirty="0">
                <a:effectLst/>
                <a:ea typeface="Arial" panose="020B0604020202020204" pitchFamily="34" charset="0"/>
              </a:rPr>
              <a:t> </a:t>
            </a:r>
          </a:p>
          <a:p>
            <a:pPr algn="ctr"/>
            <a:r>
              <a:rPr lang="en-US" sz="2000" dirty="0"/>
              <a:t>See </a:t>
            </a:r>
            <a:r>
              <a:rPr lang="en-US" sz="2000" b="1" dirty="0"/>
              <a:t>Post-Secondary Courses and Programs </a:t>
            </a:r>
            <a:r>
              <a:rPr lang="en-US" sz="2000" dirty="0"/>
              <a:t>pages</a:t>
            </a:r>
            <a:r>
              <a:rPr lang="en-US" sz="2000" b="1" dirty="0"/>
              <a:t> </a:t>
            </a:r>
            <a:r>
              <a:rPr lang="en-US" sz="2000" dirty="0"/>
              <a:t>for more details.</a:t>
            </a:r>
          </a:p>
        </p:txBody>
      </p:sp>
      <p:sp>
        <p:nvSpPr>
          <p:cNvPr id="4" name="Slide Number Placeholder 3">
            <a:extLst>
              <a:ext uri="{FF2B5EF4-FFF2-40B4-BE49-F238E27FC236}">
                <a16:creationId xmlns:a16="http://schemas.microsoft.com/office/drawing/2014/main" id="{4063CABA-E70B-EBD3-1FAA-071D7B0D85B5}"/>
              </a:ext>
            </a:extLst>
          </p:cNvPr>
          <p:cNvSpPr>
            <a:spLocks noGrp="1"/>
          </p:cNvSpPr>
          <p:nvPr>
            <p:ph type="sldNum" sz="quarter" idx="12"/>
          </p:nvPr>
        </p:nvSpPr>
        <p:spPr/>
        <p:txBody>
          <a:bodyPr/>
          <a:lstStyle/>
          <a:p>
            <a:fld id="{8D38B3C1-EED7-4E88-8F72-013EE3A58C4A}" type="slidenum">
              <a:rPr lang="en-US" smtClean="0"/>
              <a:pPr/>
              <a:t>24</a:t>
            </a:fld>
            <a:endParaRPr lang="en-US" dirty="0"/>
          </a:p>
        </p:txBody>
      </p:sp>
      <p:pic>
        <p:nvPicPr>
          <p:cNvPr id="3" name="Recorded Sound" descr="Slide recording graphic.">
            <a:hlinkClick r:id="" action="ppaction://media"/>
            <a:extLst>
              <a:ext uri="{FF2B5EF4-FFF2-40B4-BE49-F238E27FC236}">
                <a16:creationId xmlns:a16="http://schemas.microsoft.com/office/drawing/2014/main" id="{E0572463-1AEC-020C-D45E-5A222A8F94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2948" y="4980037"/>
            <a:ext cx="609600" cy="609600"/>
          </a:xfrm>
          <a:prstGeom prst="rect">
            <a:avLst/>
          </a:prstGeom>
        </p:spPr>
      </p:pic>
    </p:spTree>
    <p:extLst>
      <p:ext uri="{BB962C8B-B14F-4D97-AF65-F5344CB8AC3E}">
        <p14:creationId xmlns:p14="http://schemas.microsoft.com/office/powerpoint/2010/main" val="3551838861"/>
      </p:ext>
    </p:extLst>
  </p:cSld>
  <p:clrMapOvr>
    <a:masterClrMapping/>
  </p:clrMapOvr>
  <mc:AlternateContent xmlns:mc="http://schemas.openxmlformats.org/markup-compatibility/2006" xmlns:p14="http://schemas.microsoft.com/office/powerpoint/2010/main">
    <mc:Choice Requires="p14">
      <p:transition spd="slow" p14:dur="2000" advTm="18521"/>
    </mc:Choice>
    <mc:Fallback xmlns="">
      <p:transition spd="slow" advTm="18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8D13-F590-7381-E231-D15B0795AF18}"/>
              </a:ext>
            </a:extLst>
          </p:cNvPr>
          <p:cNvSpPr>
            <a:spLocks noGrp="1"/>
          </p:cNvSpPr>
          <p:nvPr>
            <p:ph type="title"/>
          </p:nvPr>
        </p:nvSpPr>
        <p:spPr>
          <a:xfrm>
            <a:off x="149784" y="323562"/>
            <a:ext cx="8815311" cy="769441"/>
          </a:xfrm>
        </p:spPr>
        <p:txBody>
          <a:bodyPr>
            <a:noAutofit/>
          </a:bodyPr>
          <a:lstStyle/>
          <a:p>
            <a:r>
              <a:rPr lang="en-US" sz="3600" dirty="0"/>
              <a:t>Postsecondary Courses (continued)</a:t>
            </a:r>
          </a:p>
        </p:txBody>
      </p:sp>
      <p:sp>
        <p:nvSpPr>
          <p:cNvPr id="12" name="TextBox 11">
            <a:extLst>
              <a:ext uri="{FF2B5EF4-FFF2-40B4-BE49-F238E27FC236}">
                <a16:creationId xmlns:a16="http://schemas.microsoft.com/office/drawing/2014/main" id="{924DA444-A5D6-A450-C81F-5E485FC274CA}"/>
              </a:ext>
            </a:extLst>
          </p:cNvPr>
          <p:cNvSpPr txBox="1"/>
          <p:nvPr/>
        </p:nvSpPr>
        <p:spPr>
          <a:xfrm>
            <a:off x="167549" y="978904"/>
            <a:ext cx="8686799" cy="4493538"/>
          </a:xfrm>
          <a:prstGeom prst="rect">
            <a:avLst/>
          </a:prstGeom>
          <a:noFill/>
        </p:spPr>
        <p:txBody>
          <a:bodyPr wrap="square" rtlCol="0">
            <a:spAutoFit/>
          </a:bodyPr>
          <a:lstStyle/>
          <a:p>
            <a:r>
              <a:rPr lang="en-US" sz="2200" b="1" dirty="0"/>
              <a:t>Instructional Time Reminders</a:t>
            </a:r>
          </a:p>
          <a:p>
            <a:r>
              <a:rPr lang="en-US" sz="2200" dirty="0"/>
              <a:t>Schools </a:t>
            </a:r>
            <a:r>
              <a:rPr lang="en-US" sz="2200" b="1" dirty="0"/>
              <a:t>MUST</a:t>
            </a:r>
            <a:r>
              <a:rPr lang="en-US" sz="2200" dirty="0"/>
              <a:t> verify that each student’s schedule supports the funding level at which they are reported.</a:t>
            </a:r>
          </a:p>
          <a:p>
            <a:pPr marL="285750" indent="-285750">
              <a:buFont typeface="Arial" panose="020B0604020202020204" pitchFamily="34" charset="0"/>
              <a:buChar char="•"/>
            </a:pPr>
            <a:r>
              <a:rPr lang="en-US" sz="2200" dirty="0"/>
              <a:t>ASCENT and TREP courses will always be evaluated based on credit hours.</a:t>
            </a:r>
          </a:p>
          <a:p>
            <a:pPr marL="285750" indent="-285750">
              <a:buFont typeface="Arial" panose="020B0604020202020204" pitchFamily="34" charset="0"/>
              <a:buChar char="•"/>
            </a:pPr>
            <a:r>
              <a:rPr lang="en-US" sz="2200" dirty="0"/>
              <a:t>Qualifying Concurrent Enrollment courses offered off-site (i.e., at the IHE or online) will always be evaluated based on credit hours.</a:t>
            </a:r>
          </a:p>
          <a:p>
            <a:pPr marL="285750" indent="-285750">
              <a:buFont typeface="Arial" panose="020B0604020202020204" pitchFamily="34" charset="0"/>
              <a:buChar char="•"/>
            </a:pPr>
            <a:r>
              <a:rPr lang="en-US" sz="2200" dirty="0"/>
              <a:t>Qualifying Concurrent Enrollment courses offered on-site (i.e., at the high school) may be evaluated either based on the school’s bell schedule or based on credit hours.</a:t>
            </a:r>
          </a:p>
          <a:p>
            <a:pPr marL="285750" indent="-285750">
              <a:buFont typeface="Arial" panose="020B0604020202020204" pitchFamily="34" charset="0"/>
              <a:buChar char="•"/>
            </a:pPr>
            <a:r>
              <a:rPr lang="en-US" sz="2200" dirty="0"/>
              <a:t>Postsecondary courses that do not qualify as Concurrent Enrollment may be evaluated as contractual education courses, based on actual instructional hours (rather than credit hours).</a:t>
            </a:r>
          </a:p>
        </p:txBody>
      </p:sp>
      <p:sp>
        <p:nvSpPr>
          <p:cNvPr id="13" name="TextBox 12">
            <a:extLst>
              <a:ext uri="{FF2B5EF4-FFF2-40B4-BE49-F238E27FC236}">
                <a16:creationId xmlns:a16="http://schemas.microsoft.com/office/drawing/2014/main" id="{7C35F0BD-03EE-7650-7FA9-FDB2237F75E1}"/>
              </a:ext>
            </a:extLst>
          </p:cNvPr>
          <p:cNvSpPr txBox="1"/>
          <p:nvPr/>
        </p:nvSpPr>
        <p:spPr>
          <a:xfrm>
            <a:off x="167549" y="5654310"/>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2025 CDE Student October Count Audit Resource Guide</a:t>
            </a:r>
            <a:r>
              <a:rPr lang="en-US" sz="2400" dirty="0">
                <a:effectLst/>
                <a:ea typeface="Arial" panose="020B0604020202020204" pitchFamily="34" charset="0"/>
              </a:rPr>
              <a:t> </a:t>
            </a:r>
          </a:p>
          <a:p>
            <a:pPr algn="ctr"/>
            <a:r>
              <a:rPr lang="en-US" sz="2000" dirty="0"/>
              <a:t>See </a:t>
            </a:r>
            <a:r>
              <a:rPr lang="en-US" sz="2000" b="1" dirty="0"/>
              <a:t>Post-Secondary Courses and Programs </a:t>
            </a:r>
            <a:r>
              <a:rPr lang="en-US" sz="2000" dirty="0"/>
              <a:t>pages</a:t>
            </a:r>
            <a:r>
              <a:rPr lang="en-US" sz="2000" b="1" dirty="0"/>
              <a:t> </a:t>
            </a:r>
            <a:r>
              <a:rPr lang="en-US" sz="2000" dirty="0"/>
              <a:t>for more details.</a:t>
            </a:r>
          </a:p>
        </p:txBody>
      </p:sp>
      <p:sp>
        <p:nvSpPr>
          <p:cNvPr id="4" name="Slide Number Placeholder 3">
            <a:extLst>
              <a:ext uri="{FF2B5EF4-FFF2-40B4-BE49-F238E27FC236}">
                <a16:creationId xmlns:a16="http://schemas.microsoft.com/office/drawing/2014/main" id="{4063CABA-E70B-EBD3-1FAA-071D7B0D85B5}"/>
              </a:ext>
            </a:extLst>
          </p:cNvPr>
          <p:cNvSpPr>
            <a:spLocks noGrp="1"/>
          </p:cNvSpPr>
          <p:nvPr>
            <p:ph type="sldNum" sz="quarter" idx="12"/>
          </p:nvPr>
        </p:nvSpPr>
        <p:spPr/>
        <p:txBody>
          <a:bodyPr/>
          <a:lstStyle/>
          <a:p>
            <a:fld id="{8D38B3C1-EED7-4E88-8F72-013EE3A58C4A}" type="slidenum">
              <a:rPr lang="en-US" smtClean="0"/>
              <a:pPr/>
              <a:t>25</a:t>
            </a:fld>
            <a:endParaRPr lang="en-US" dirty="0"/>
          </a:p>
        </p:txBody>
      </p:sp>
      <p:pic>
        <p:nvPicPr>
          <p:cNvPr id="3" name="Recorded Sound" descr="Slide recording graphic.">
            <a:hlinkClick r:id="" action="ppaction://media"/>
            <a:extLst>
              <a:ext uri="{FF2B5EF4-FFF2-40B4-BE49-F238E27FC236}">
                <a16:creationId xmlns:a16="http://schemas.microsoft.com/office/drawing/2014/main" id="{495A8224-D21B-6346-32C1-3400A75ECA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0713" y="5397735"/>
            <a:ext cx="609600" cy="609600"/>
          </a:xfrm>
          <a:prstGeom prst="rect">
            <a:avLst/>
          </a:prstGeom>
        </p:spPr>
      </p:pic>
    </p:spTree>
    <p:extLst>
      <p:ext uri="{BB962C8B-B14F-4D97-AF65-F5344CB8AC3E}">
        <p14:creationId xmlns:p14="http://schemas.microsoft.com/office/powerpoint/2010/main" val="4031956947"/>
      </p:ext>
    </p:extLst>
  </p:cSld>
  <p:clrMapOvr>
    <a:masterClrMapping/>
  </p:clrMapOvr>
  <mc:AlternateContent xmlns:mc="http://schemas.openxmlformats.org/markup-compatibility/2006" xmlns:p14="http://schemas.microsoft.com/office/powerpoint/2010/main">
    <mc:Choice Requires="p14">
      <p:transition spd="slow" p14:dur="2000" advTm="18521"/>
    </mc:Choice>
    <mc:Fallback xmlns="">
      <p:transition spd="slow" advTm="18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319406"/>
            <a:ext cx="7886700" cy="1325563"/>
          </a:xfrm>
        </p:spPr>
        <p:txBody>
          <a:bodyPr/>
          <a:lstStyle/>
          <a:p>
            <a:r>
              <a:rPr lang="en-US" dirty="0">
                <a:latin typeface="Arial" panose="020B0604020202020204" pitchFamily="34" charset="0"/>
                <a:cs typeface="Arial" panose="020B0604020202020204" pitchFamily="34" charset="0"/>
              </a:rPr>
              <a:t>ASCENT Students</a:t>
            </a:r>
            <a:endParaRPr lang="en-US" dirty="0"/>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389217" y="1847850"/>
            <a:ext cx="8365566" cy="3970398"/>
          </a:xfrm>
        </p:spPr>
        <p:txBody>
          <a:bodyPr>
            <a:normAutofit/>
          </a:bodyPr>
          <a:lstStyle/>
          <a:p>
            <a:r>
              <a:rPr lang="en-US" sz="3200" dirty="0"/>
              <a:t>This will be the last year that the ASCENT program will operate.</a:t>
            </a:r>
          </a:p>
          <a:p>
            <a:r>
              <a:rPr lang="en-US" sz="3200" dirty="0"/>
              <a:t>A district’s available ASCENT slots are capped at the number of total slots reported during the 2024-2025 school year.</a:t>
            </a:r>
          </a:p>
          <a:p>
            <a:r>
              <a:rPr lang="en-US" sz="3200" dirty="0"/>
              <a:t>Reach out to CSI if you have any questions about your number of allowable students.</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26</a:t>
            </a:fld>
            <a:endParaRPr lang="en-US" dirty="0"/>
          </a:p>
        </p:txBody>
      </p:sp>
      <p:pic>
        <p:nvPicPr>
          <p:cNvPr id="5" name="Recorded Sound" descr="Slide recording graphic.">
            <a:hlinkClick r:id="" action="ppaction://media"/>
            <a:extLst>
              <a:ext uri="{FF2B5EF4-FFF2-40B4-BE49-F238E27FC236}">
                <a16:creationId xmlns:a16="http://schemas.microsoft.com/office/drawing/2014/main" id="{41AA5207-E3B6-62F2-3865-607707038B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9565" y="5818248"/>
            <a:ext cx="609600" cy="609600"/>
          </a:xfrm>
          <a:prstGeom prst="rect">
            <a:avLst/>
          </a:prstGeom>
        </p:spPr>
      </p:pic>
      <p:sp>
        <p:nvSpPr>
          <p:cNvPr id="6" name="TextBox 5">
            <a:extLst>
              <a:ext uri="{FF2B5EF4-FFF2-40B4-BE49-F238E27FC236}">
                <a16:creationId xmlns:a16="http://schemas.microsoft.com/office/drawing/2014/main" id="{32644D56-102B-30B9-06E3-CCEB61971E16}"/>
              </a:ext>
            </a:extLst>
          </p:cNvPr>
          <p:cNvSpPr txBox="1"/>
          <p:nvPr/>
        </p:nvSpPr>
        <p:spPr>
          <a:xfrm>
            <a:off x="44166" y="5433527"/>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6"/>
              </a:rPr>
              <a:t>2025 CDE Student October Count Audit Resource Guide</a:t>
            </a:r>
            <a:r>
              <a:rPr lang="en-US" sz="2400" dirty="0">
                <a:effectLst/>
                <a:ea typeface="Arial" panose="020B0604020202020204" pitchFamily="34" charset="0"/>
              </a:rPr>
              <a:t> </a:t>
            </a:r>
          </a:p>
          <a:p>
            <a:pPr algn="ctr"/>
            <a:r>
              <a:rPr lang="en-US" sz="2000" dirty="0"/>
              <a:t>See </a:t>
            </a:r>
            <a:r>
              <a:rPr lang="en-US" sz="2000" b="1" dirty="0"/>
              <a:t>Post-Secondary Courses and Programs </a:t>
            </a:r>
            <a:r>
              <a:rPr lang="en-US" sz="2000" dirty="0"/>
              <a:t>pages</a:t>
            </a:r>
            <a:r>
              <a:rPr lang="en-US" sz="2000" b="1" dirty="0"/>
              <a:t> </a:t>
            </a:r>
            <a:r>
              <a:rPr lang="en-US" sz="2000" dirty="0"/>
              <a:t>for more details.</a:t>
            </a:r>
          </a:p>
        </p:txBody>
      </p:sp>
    </p:spTree>
    <p:extLst>
      <p:ext uri="{BB962C8B-B14F-4D97-AF65-F5344CB8AC3E}">
        <p14:creationId xmlns:p14="http://schemas.microsoft.com/office/powerpoint/2010/main" val="4292604342"/>
      </p:ext>
    </p:extLst>
  </p:cSld>
  <p:clrMapOvr>
    <a:masterClrMapping/>
  </p:clrMapOvr>
  <mc:AlternateContent xmlns:mc="http://schemas.openxmlformats.org/markup-compatibility/2006" xmlns:p14="http://schemas.microsoft.com/office/powerpoint/2010/main">
    <mc:Choice Requires="p14">
      <p:transition spd="slow" p14:dur="2000" advTm="27609"/>
    </mc:Choice>
    <mc:Fallback xmlns="">
      <p:transition spd="slow" advTm="27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D0F80-44D9-13C0-DC1B-80F81FFD41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09DEFF-4501-F732-210E-F536E3C90708}"/>
              </a:ext>
            </a:extLst>
          </p:cNvPr>
          <p:cNvSpPr>
            <a:spLocks noGrp="1"/>
          </p:cNvSpPr>
          <p:nvPr>
            <p:ph type="title"/>
          </p:nvPr>
        </p:nvSpPr>
        <p:spPr>
          <a:xfrm>
            <a:off x="304800" y="365126"/>
            <a:ext cx="8667750" cy="1325563"/>
          </a:xfrm>
        </p:spPr>
        <p:txBody>
          <a:bodyPr>
            <a:normAutofit/>
          </a:bodyPr>
          <a:lstStyle/>
          <a:p>
            <a:r>
              <a:rPr lang="en-US" sz="3600" dirty="0"/>
              <a:t>Dropout Recovery (Postsecondary Courses)</a:t>
            </a:r>
          </a:p>
        </p:txBody>
      </p:sp>
      <p:sp>
        <p:nvSpPr>
          <p:cNvPr id="3" name="Content Placeholder 2">
            <a:extLst>
              <a:ext uri="{FF2B5EF4-FFF2-40B4-BE49-F238E27FC236}">
                <a16:creationId xmlns:a16="http://schemas.microsoft.com/office/drawing/2014/main" id="{52F5DAB2-7600-2767-0813-82F46C17413B}"/>
              </a:ext>
            </a:extLst>
          </p:cNvPr>
          <p:cNvSpPr>
            <a:spLocks noGrp="1"/>
          </p:cNvSpPr>
          <p:nvPr>
            <p:ph idx="1"/>
          </p:nvPr>
        </p:nvSpPr>
        <p:spPr>
          <a:xfrm>
            <a:off x="304800" y="1494263"/>
            <a:ext cx="8667750" cy="4229170"/>
          </a:xfrm>
        </p:spPr>
        <p:txBody>
          <a:bodyPr>
            <a:noAutofit/>
          </a:bodyPr>
          <a:lstStyle/>
          <a:p>
            <a:pPr>
              <a:lnSpc>
                <a:spcPct val="120000"/>
              </a:lnSpc>
              <a:spcBef>
                <a:spcPts val="0"/>
              </a:spcBef>
            </a:pPr>
            <a:r>
              <a:rPr lang="en-US" sz="1900" dirty="0"/>
              <a:t>For 25-26, for funding purposes a student’s schedule of courses will be evaluated differently based on the type of credit being earned for completing the course: </a:t>
            </a:r>
          </a:p>
          <a:p>
            <a:pPr lvl="1">
              <a:lnSpc>
                <a:spcPct val="120000"/>
              </a:lnSpc>
              <a:spcBef>
                <a:spcPts val="0"/>
              </a:spcBef>
            </a:pPr>
            <a:r>
              <a:rPr lang="en-US" sz="1900" dirty="0"/>
              <a:t>Courses in which the student is receiving only high school credit </a:t>
            </a:r>
            <a:r>
              <a:rPr lang="en-US" sz="1900" b="1" dirty="0">
                <a:highlight>
                  <a:srgbClr val="FFFF00"/>
                </a:highlight>
              </a:rPr>
              <a:t>will be evaluated for funding purposes based on scheduled instructional time. </a:t>
            </a:r>
            <a:endParaRPr lang="en-US" sz="1900" dirty="0">
              <a:highlight>
                <a:srgbClr val="FFFF00"/>
              </a:highlight>
            </a:endParaRPr>
          </a:p>
          <a:p>
            <a:pPr lvl="1">
              <a:lnSpc>
                <a:spcPct val="120000"/>
              </a:lnSpc>
              <a:spcBef>
                <a:spcPts val="0"/>
              </a:spcBef>
            </a:pPr>
            <a:r>
              <a:rPr lang="en-US" sz="1900" dirty="0"/>
              <a:t>Courses in which the student is receiving both high school and college credit will be evaluated for funding purposes based on college credit hours. </a:t>
            </a:r>
          </a:p>
          <a:p>
            <a:pPr lvl="2">
              <a:lnSpc>
                <a:spcPct val="120000"/>
              </a:lnSpc>
              <a:spcBef>
                <a:spcPts val="0"/>
              </a:spcBef>
            </a:pPr>
            <a:r>
              <a:rPr lang="en-US" sz="1900" dirty="0"/>
              <a:t>Full-time funding: 7+ semester credit hours </a:t>
            </a:r>
          </a:p>
          <a:p>
            <a:pPr lvl="2">
              <a:lnSpc>
                <a:spcPct val="120000"/>
              </a:lnSpc>
              <a:spcBef>
                <a:spcPts val="0"/>
              </a:spcBef>
            </a:pPr>
            <a:r>
              <a:rPr lang="en-US" sz="1900" dirty="0"/>
              <a:t>Part-time funding: 3-6 semester credit hours </a:t>
            </a:r>
          </a:p>
          <a:p>
            <a:pPr>
              <a:lnSpc>
                <a:spcPct val="120000"/>
              </a:lnSpc>
              <a:spcBef>
                <a:spcPts val="0"/>
              </a:spcBef>
            </a:pPr>
            <a:r>
              <a:rPr lang="en-US" sz="1900" dirty="0"/>
              <a:t>This credit hour requirement differs from all other postsecondary programs.</a:t>
            </a:r>
          </a:p>
        </p:txBody>
      </p:sp>
      <p:sp>
        <p:nvSpPr>
          <p:cNvPr id="4" name="Slide Number Placeholder 3">
            <a:extLst>
              <a:ext uri="{FF2B5EF4-FFF2-40B4-BE49-F238E27FC236}">
                <a16:creationId xmlns:a16="http://schemas.microsoft.com/office/drawing/2014/main" id="{85A54E35-6814-DBCA-B0E7-142EC622043A}"/>
              </a:ext>
            </a:extLst>
          </p:cNvPr>
          <p:cNvSpPr>
            <a:spLocks noGrp="1"/>
          </p:cNvSpPr>
          <p:nvPr>
            <p:ph type="sldNum" sz="quarter" idx="12"/>
          </p:nvPr>
        </p:nvSpPr>
        <p:spPr/>
        <p:txBody>
          <a:bodyPr/>
          <a:lstStyle/>
          <a:p>
            <a:fld id="{8D38B3C1-EED7-4E88-8F72-013EE3A58C4A}" type="slidenum">
              <a:rPr lang="en-US" smtClean="0"/>
              <a:pPr/>
              <a:t>27</a:t>
            </a:fld>
            <a:endParaRPr lang="en-US" dirty="0"/>
          </a:p>
        </p:txBody>
      </p:sp>
      <p:sp>
        <p:nvSpPr>
          <p:cNvPr id="7" name="TextBox 6">
            <a:extLst>
              <a:ext uri="{FF2B5EF4-FFF2-40B4-BE49-F238E27FC236}">
                <a16:creationId xmlns:a16="http://schemas.microsoft.com/office/drawing/2014/main" id="{599598CD-7005-CB37-BC45-18A38D4AA0A2}"/>
              </a:ext>
            </a:extLst>
          </p:cNvPr>
          <p:cNvSpPr txBox="1"/>
          <p:nvPr/>
        </p:nvSpPr>
        <p:spPr>
          <a:xfrm>
            <a:off x="149784" y="5815639"/>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2025 CDE Student October Count Audit Resource Guide</a:t>
            </a:r>
            <a:r>
              <a:rPr lang="en-US" sz="2400" dirty="0">
                <a:effectLst/>
                <a:ea typeface="Arial" panose="020B0604020202020204" pitchFamily="34" charset="0"/>
              </a:rPr>
              <a:t> </a:t>
            </a:r>
          </a:p>
          <a:p>
            <a:pPr algn="ctr"/>
            <a:r>
              <a:rPr lang="en-US" sz="2000" dirty="0"/>
              <a:t>See </a:t>
            </a:r>
            <a:r>
              <a:rPr lang="en-US" sz="2000" b="1" dirty="0"/>
              <a:t>Dropout Recovery </a:t>
            </a:r>
            <a:r>
              <a:rPr lang="en-US" sz="2000" dirty="0"/>
              <a:t>pages</a:t>
            </a:r>
            <a:r>
              <a:rPr lang="en-US" sz="2000" b="1" dirty="0"/>
              <a:t> </a:t>
            </a:r>
            <a:r>
              <a:rPr lang="en-US" sz="2000" dirty="0"/>
              <a:t>for more details.</a:t>
            </a:r>
          </a:p>
        </p:txBody>
      </p:sp>
      <p:pic>
        <p:nvPicPr>
          <p:cNvPr id="6" name="Recorded Sound" descr="Slide recording graphic.">
            <a:hlinkClick r:id="" action="ppaction://media"/>
            <a:extLst>
              <a:ext uri="{FF2B5EF4-FFF2-40B4-BE49-F238E27FC236}">
                <a16:creationId xmlns:a16="http://schemas.microsoft.com/office/drawing/2014/main" id="{FAA4A1DC-5362-33F8-2D20-0C2CCD909B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5183" y="5810063"/>
            <a:ext cx="609600" cy="609600"/>
          </a:xfrm>
          <a:prstGeom prst="rect">
            <a:avLst/>
          </a:prstGeom>
        </p:spPr>
      </p:pic>
    </p:spTree>
    <p:extLst>
      <p:ext uri="{BB962C8B-B14F-4D97-AF65-F5344CB8AC3E}">
        <p14:creationId xmlns:p14="http://schemas.microsoft.com/office/powerpoint/2010/main" val="886795091"/>
      </p:ext>
    </p:extLst>
  </p:cSld>
  <p:clrMapOvr>
    <a:masterClrMapping/>
  </p:clrMapOvr>
  <mc:AlternateContent xmlns:mc="http://schemas.openxmlformats.org/markup-compatibility/2006" xmlns:p14="http://schemas.microsoft.com/office/powerpoint/2010/main">
    <mc:Choice Requires="p14">
      <p:transition spd="slow" p14:dur="2000" advTm="16848"/>
    </mc:Choice>
    <mc:Fallback xmlns="">
      <p:transition spd="slow" advTm="16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49" y="149044"/>
            <a:ext cx="7886700" cy="1325563"/>
          </a:xfrm>
        </p:spPr>
        <p:txBody>
          <a:bodyPr>
            <a:normAutofit fontScale="90000"/>
          </a:bodyPr>
          <a:lstStyle/>
          <a:p>
            <a:r>
              <a:rPr lang="en-US" sz="4400" dirty="0">
                <a:latin typeface="Arial" panose="020B0604020202020204" pitchFamily="34" charset="0"/>
                <a:cs typeface="Arial" panose="020B0604020202020204" pitchFamily="34" charset="0"/>
              </a:rPr>
              <a:t>Innovative Learning Opportunities Program Pilot (ILOP) Students</a:t>
            </a:r>
            <a:endParaRPr lang="en-US" dirty="0"/>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28</a:t>
            </a:fld>
            <a:endParaRPr lang="en-US" dirty="0"/>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299569" y="1646665"/>
            <a:ext cx="8844431" cy="4678297"/>
          </a:xfrm>
        </p:spPr>
        <p:txBody>
          <a:bodyPr>
            <a:noAutofit/>
          </a:bodyPr>
          <a:lstStyle/>
          <a:p>
            <a:r>
              <a:rPr lang="en-US" sz="3200" dirty="0"/>
              <a:t>Ended on June 30, 2025, marking the close of the legislated pilot initiative</a:t>
            </a:r>
          </a:p>
          <a:p>
            <a:r>
              <a:rPr lang="en-US" sz="3200" dirty="0"/>
              <a:t>Any prior ILOP flexibilities related to funding and audit documentation requirements no longer apply beginning with the 2025-2026 school year</a:t>
            </a:r>
          </a:p>
          <a:p>
            <a:r>
              <a:rPr lang="en-US" sz="3200" b="0" i="0" u="none" strike="noStrike" baseline="0" dirty="0">
                <a:latin typeface="Calibri" panose="020F0502020204030204" pitchFamily="34" charset="0"/>
              </a:rPr>
              <a:t>Refer to other similar student scenario sections of the </a:t>
            </a:r>
            <a:r>
              <a:rPr lang="en-US" u="sng" dirty="0">
                <a:solidFill>
                  <a:srgbClr val="0563C1"/>
                </a:solidFill>
                <a:ea typeface="Arial" panose="020B0604020202020204" pitchFamily="34" charset="0"/>
                <a:hlinkClick r:id="rId5"/>
              </a:rPr>
              <a:t>2025 CDE Student October Count Audit Resource Guide</a:t>
            </a:r>
            <a:r>
              <a:rPr lang="en-US" dirty="0">
                <a:ea typeface="Arial" panose="020B0604020202020204" pitchFamily="34" charset="0"/>
              </a:rPr>
              <a:t> </a:t>
            </a:r>
            <a:r>
              <a:rPr lang="en-US" sz="3200" dirty="0">
                <a:latin typeface="Calibri" panose="020F0502020204030204" pitchFamily="34" charset="0"/>
              </a:rPr>
              <a:t>for students enrolled in courses like their prior ILOP program courses</a:t>
            </a:r>
            <a:endParaRPr lang="en-US" sz="2400" b="0" i="0" u="none" strike="noStrike" baseline="0" dirty="0">
              <a:latin typeface="Calibri" panose="020F0502020204030204" pitchFamily="34" charset="0"/>
            </a:endParaRPr>
          </a:p>
        </p:txBody>
      </p:sp>
      <p:pic>
        <p:nvPicPr>
          <p:cNvPr id="3" name="Recorded Sound" descr="Slide recording graphic.">
            <a:hlinkClick r:id="" action="ppaction://media"/>
            <a:extLst>
              <a:ext uri="{FF2B5EF4-FFF2-40B4-BE49-F238E27FC236}">
                <a16:creationId xmlns:a16="http://schemas.microsoft.com/office/drawing/2014/main" id="{C337F5EA-8F4D-C95F-AC73-398B41EF8B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0549" y="5971054"/>
            <a:ext cx="609600" cy="609600"/>
          </a:xfrm>
          <a:prstGeom prst="rect">
            <a:avLst/>
          </a:prstGeom>
        </p:spPr>
      </p:pic>
    </p:spTree>
    <p:extLst>
      <p:ext uri="{BB962C8B-B14F-4D97-AF65-F5344CB8AC3E}">
        <p14:creationId xmlns:p14="http://schemas.microsoft.com/office/powerpoint/2010/main" val="65352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2C30-4857-E60C-444D-7B581CC14E7B}"/>
              </a:ext>
            </a:extLst>
          </p:cNvPr>
          <p:cNvSpPr>
            <a:spLocks noGrp="1"/>
          </p:cNvSpPr>
          <p:nvPr>
            <p:ph type="title"/>
          </p:nvPr>
        </p:nvSpPr>
        <p:spPr/>
        <p:txBody>
          <a:bodyPr/>
          <a:lstStyle/>
          <a:p>
            <a:r>
              <a:rPr lang="en-US" dirty="0"/>
              <a:t>Secondary Transition Students (18 to 21-Year-Old Services)</a:t>
            </a:r>
          </a:p>
        </p:txBody>
      </p:sp>
      <p:sp>
        <p:nvSpPr>
          <p:cNvPr id="3" name="Content Placeholder 2">
            <a:extLst>
              <a:ext uri="{FF2B5EF4-FFF2-40B4-BE49-F238E27FC236}">
                <a16:creationId xmlns:a16="http://schemas.microsoft.com/office/drawing/2014/main" id="{1F14D5C7-9C72-074B-FBE9-EFACD1FA08F9}"/>
              </a:ext>
            </a:extLst>
          </p:cNvPr>
          <p:cNvSpPr>
            <a:spLocks noGrp="1"/>
          </p:cNvSpPr>
          <p:nvPr>
            <p:ph idx="1"/>
          </p:nvPr>
        </p:nvSpPr>
        <p:spPr>
          <a:xfrm>
            <a:off x="215151" y="1603678"/>
            <a:ext cx="8822787" cy="3864727"/>
          </a:xfrm>
        </p:spPr>
        <p:txBody>
          <a:bodyPr>
            <a:noAutofit/>
          </a:bodyPr>
          <a:lstStyle/>
          <a:p>
            <a:pPr>
              <a:lnSpc>
                <a:spcPct val="120000"/>
              </a:lnSpc>
              <a:spcBef>
                <a:spcPts val="0"/>
              </a:spcBef>
            </a:pPr>
            <a:r>
              <a:rPr lang="en-US" sz="2000" dirty="0"/>
              <a:t>Previously titled “Transition Students (18 to 21-Year-Old Services).”</a:t>
            </a:r>
          </a:p>
          <a:p>
            <a:pPr>
              <a:lnSpc>
                <a:spcPct val="120000"/>
              </a:lnSpc>
              <a:spcBef>
                <a:spcPts val="0"/>
              </a:spcBef>
            </a:pPr>
            <a:r>
              <a:rPr lang="en-US" sz="2000" dirty="0"/>
              <a:t>Updates include work-based learning and concurrent enrollment courses used in the determination for funding.</a:t>
            </a:r>
          </a:p>
          <a:p>
            <a:pPr>
              <a:lnSpc>
                <a:spcPct val="120000"/>
              </a:lnSpc>
              <a:spcBef>
                <a:spcPts val="0"/>
              </a:spcBef>
            </a:pPr>
            <a:r>
              <a:rPr lang="en-US" sz="2000" b="1" dirty="0"/>
              <a:t>Work-Based Learning Courses</a:t>
            </a:r>
            <a:r>
              <a:rPr lang="en-US" sz="2000" dirty="0"/>
              <a:t>:</a:t>
            </a:r>
          </a:p>
          <a:p>
            <a:pPr lvl="1">
              <a:lnSpc>
                <a:spcPct val="120000"/>
              </a:lnSpc>
              <a:spcBef>
                <a:spcPts val="0"/>
              </a:spcBef>
            </a:pPr>
            <a:r>
              <a:rPr lang="en-US" sz="2000" dirty="0"/>
              <a:t>Directly supported work hours under the supervision of transition program staff can be evaluated on an “hour-for-hour” basis (considered direct instruction)</a:t>
            </a:r>
          </a:p>
          <a:p>
            <a:pPr lvl="1">
              <a:lnSpc>
                <a:spcPct val="120000"/>
              </a:lnSpc>
              <a:spcBef>
                <a:spcPts val="0"/>
              </a:spcBef>
            </a:pPr>
            <a:r>
              <a:rPr lang="en-US" sz="2000" dirty="0"/>
              <a:t>If not supported directly, then will be evaluated as described in the Work-Based Learning Course section of the Guide and will be considered an Alternative Instruction Course.</a:t>
            </a:r>
          </a:p>
        </p:txBody>
      </p:sp>
      <p:sp>
        <p:nvSpPr>
          <p:cNvPr id="5" name="TextBox 4">
            <a:extLst>
              <a:ext uri="{FF2B5EF4-FFF2-40B4-BE49-F238E27FC236}">
                <a16:creationId xmlns:a16="http://schemas.microsoft.com/office/drawing/2014/main" id="{DAFD86A7-6A0B-1EB9-5094-70775E253D6B}"/>
              </a:ext>
            </a:extLst>
          </p:cNvPr>
          <p:cNvSpPr txBox="1"/>
          <p:nvPr/>
        </p:nvSpPr>
        <p:spPr>
          <a:xfrm>
            <a:off x="127923" y="5468406"/>
            <a:ext cx="8888154" cy="1077218"/>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2025 CDE Student October Count Audit Resource Guide</a:t>
            </a:r>
            <a:r>
              <a:rPr lang="en-US" sz="2400" dirty="0">
                <a:effectLst/>
                <a:ea typeface="Arial" panose="020B0604020202020204" pitchFamily="34" charset="0"/>
              </a:rPr>
              <a:t> </a:t>
            </a:r>
          </a:p>
          <a:p>
            <a:pPr algn="ctr"/>
            <a:r>
              <a:rPr lang="en-US" sz="2000" dirty="0"/>
              <a:t>See </a:t>
            </a:r>
            <a:r>
              <a:rPr lang="en-US" sz="2000" b="1" dirty="0"/>
              <a:t>Secondary Transition Students </a:t>
            </a:r>
            <a:r>
              <a:rPr lang="en-US" sz="2000" dirty="0"/>
              <a:t>and</a:t>
            </a:r>
            <a:r>
              <a:rPr lang="en-US" sz="2000" b="1" dirty="0"/>
              <a:t> Instructional Education Program (IEP) </a:t>
            </a:r>
            <a:r>
              <a:rPr lang="en-US" sz="2000" dirty="0"/>
              <a:t>pages</a:t>
            </a:r>
            <a:r>
              <a:rPr lang="en-US" sz="2000" b="1" dirty="0"/>
              <a:t> </a:t>
            </a:r>
            <a:r>
              <a:rPr lang="en-US" sz="2000" dirty="0"/>
              <a:t>for more details.</a:t>
            </a:r>
          </a:p>
        </p:txBody>
      </p:sp>
      <p:sp>
        <p:nvSpPr>
          <p:cNvPr id="4" name="Slide Number Placeholder 3">
            <a:extLst>
              <a:ext uri="{FF2B5EF4-FFF2-40B4-BE49-F238E27FC236}">
                <a16:creationId xmlns:a16="http://schemas.microsoft.com/office/drawing/2014/main" id="{0D30FCFD-28D4-4885-B229-62EDEB1FA988}"/>
              </a:ext>
            </a:extLst>
          </p:cNvPr>
          <p:cNvSpPr>
            <a:spLocks noGrp="1"/>
          </p:cNvSpPr>
          <p:nvPr>
            <p:ph type="sldNum" sz="quarter" idx="12"/>
          </p:nvPr>
        </p:nvSpPr>
        <p:spPr/>
        <p:txBody>
          <a:bodyPr/>
          <a:lstStyle/>
          <a:p>
            <a:fld id="{8D38B3C1-EED7-4E88-8F72-013EE3A58C4A}" type="slidenum">
              <a:rPr lang="en-US" smtClean="0"/>
              <a:pPr/>
              <a:t>29</a:t>
            </a:fld>
            <a:endParaRPr lang="en-US" dirty="0"/>
          </a:p>
        </p:txBody>
      </p:sp>
      <p:pic>
        <p:nvPicPr>
          <p:cNvPr id="11" name="Recorded Sound" descr="Slide recording graphic.">
            <a:hlinkClick r:id="" action="ppaction://media"/>
            <a:extLst>
              <a:ext uri="{FF2B5EF4-FFF2-40B4-BE49-F238E27FC236}">
                <a16:creationId xmlns:a16="http://schemas.microsoft.com/office/drawing/2014/main" id="{2EBB4D87-1E62-8BB4-9CB2-D797ED3952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9249" y="5000274"/>
            <a:ext cx="609600" cy="609600"/>
          </a:xfrm>
          <a:prstGeom prst="rect">
            <a:avLst/>
          </a:prstGeom>
        </p:spPr>
      </p:pic>
    </p:spTree>
    <p:extLst>
      <p:ext uri="{BB962C8B-B14F-4D97-AF65-F5344CB8AC3E}">
        <p14:creationId xmlns:p14="http://schemas.microsoft.com/office/powerpoint/2010/main" val="3912219901"/>
      </p:ext>
    </p:extLst>
  </p:cSld>
  <p:clrMapOvr>
    <a:masterClrMapping/>
  </p:clrMapOvr>
  <mc:AlternateContent xmlns:mc="http://schemas.openxmlformats.org/markup-compatibility/2006" xmlns:p14="http://schemas.microsoft.com/office/powerpoint/2010/main">
    <mc:Choice Requires="p14">
      <p:transition spd="slow" p14:dur="2000" advTm="1661"/>
    </mc:Choice>
    <mc:Fallback xmlns="">
      <p:transition spd="slow" advTm="1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7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3586-7DB2-E170-E731-2B2C77C7926A}"/>
              </a:ext>
            </a:extLst>
          </p:cNvPr>
          <p:cNvSpPr>
            <a:spLocks noGrp="1"/>
          </p:cNvSpPr>
          <p:nvPr>
            <p:ph type="title"/>
          </p:nvPr>
        </p:nvSpPr>
        <p:spPr>
          <a:xfrm>
            <a:off x="628650" y="2241223"/>
            <a:ext cx="7886700" cy="1325563"/>
          </a:xfrm>
        </p:spPr>
        <p:txBody>
          <a:bodyPr/>
          <a:lstStyle/>
          <a:p>
            <a:r>
              <a:rPr lang="en-US" dirty="0"/>
              <a:t>Audit Resources</a:t>
            </a:r>
          </a:p>
        </p:txBody>
      </p:sp>
      <p:pic>
        <p:nvPicPr>
          <p:cNvPr id="3" name="Recorded Sound" descr="Slide recording graphic.">
            <a:hlinkClick r:id="" action="ppaction://media"/>
            <a:extLst>
              <a:ext uri="{FF2B5EF4-FFF2-40B4-BE49-F238E27FC236}">
                <a16:creationId xmlns:a16="http://schemas.microsoft.com/office/drawing/2014/main" id="{3309D611-5CCB-8E2A-A4C9-8A07D92000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5750" y="5581650"/>
            <a:ext cx="609600" cy="609600"/>
          </a:xfrm>
          <a:prstGeom prst="rect">
            <a:avLst/>
          </a:prstGeom>
        </p:spPr>
      </p:pic>
    </p:spTree>
    <p:extLst>
      <p:ext uri="{BB962C8B-B14F-4D97-AF65-F5344CB8AC3E}">
        <p14:creationId xmlns:p14="http://schemas.microsoft.com/office/powerpoint/2010/main" val="4055188026"/>
      </p:ext>
    </p:extLst>
  </p:cSld>
  <p:clrMapOvr>
    <a:masterClrMapping/>
  </p:clrMapOvr>
  <mc:AlternateContent xmlns:mc="http://schemas.openxmlformats.org/markup-compatibility/2006" xmlns:p14="http://schemas.microsoft.com/office/powerpoint/2010/main">
    <mc:Choice Requires="p14">
      <p:transition spd="slow" p14:dur="2000" advTm="5372"/>
    </mc:Choice>
    <mc:Fallback xmlns="">
      <p:transition spd="slow" advTm="5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49" y="149044"/>
            <a:ext cx="7886700" cy="1325563"/>
          </a:xfrm>
        </p:spPr>
        <p:txBody>
          <a:bodyPr>
            <a:normAutofit/>
          </a:bodyPr>
          <a:lstStyle/>
          <a:p>
            <a:r>
              <a:rPr lang="en-US" sz="4400" dirty="0">
                <a:latin typeface="Arial" panose="020B0604020202020204" pitchFamily="34" charset="0"/>
                <a:cs typeface="Arial" panose="020B0604020202020204" pitchFamily="34" charset="0"/>
              </a:rPr>
              <a:t>Individualized Education Program (IEP) Students</a:t>
            </a:r>
            <a:endParaRPr lang="en-US" dirty="0"/>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149784" y="1750979"/>
            <a:ext cx="8844431" cy="3068671"/>
          </a:xfrm>
        </p:spPr>
        <p:txBody>
          <a:bodyPr>
            <a:noAutofit/>
          </a:bodyPr>
          <a:lstStyle/>
          <a:p>
            <a:r>
              <a:rPr lang="en-US" dirty="0"/>
              <a:t>New section in the CDE Audit Guide, but the information itself is not new. </a:t>
            </a:r>
          </a:p>
          <a:p>
            <a:r>
              <a:rPr lang="en-US" dirty="0"/>
              <a:t>In general, students with an active IEP must meet the same funding requirements as all other students.</a:t>
            </a:r>
          </a:p>
          <a:p>
            <a:r>
              <a:rPr lang="en-US" b="0" i="0" u="none" strike="noStrike" baseline="0" dirty="0"/>
              <a:t>Schools with IEP students are encouraged to review this new section AND the Secondary Transition (18 to 21-year-old Services) section updates.</a:t>
            </a:r>
          </a:p>
        </p:txBody>
      </p:sp>
      <p:sp>
        <p:nvSpPr>
          <p:cNvPr id="5" name="TextBox 4">
            <a:extLst>
              <a:ext uri="{FF2B5EF4-FFF2-40B4-BE49-F238E27FC236}">
                <a16:creationId xmlns:a16="http://schemas.microsoft.com/office/drawing/2014/main" id="{E312877A-281B-6B35-2794-B9807AD26555}"/>
              </a:ext>
            </a:extLst>
          </p:cNvPr>
          <p:cNvSpPr txBox="1"/>
          <p:nvPr/>
        </p:nvSpPr>
        <p:spPr>
          <a:xfrm>
            <a:off x="149784" y="5143502"/>
            <a:ext cx="8844431" cy="1200329"/>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2025 CDE Student October Count Audit Resource Guide</a:t>
            </a:r>
            <a:r>
              <a:rPr lang="en-US" sz="2400" dirty="0">
                <a:effectLst/>
                <a:ea typeface="Arial" panose="020B0604020202020204" pitchFamily="34" charset="0"/>
              </a:rPr>
              <a:t> </a:t>
            </a:r>
          </a:p>
          <a:p>
            <a:pPr algn="ctr"/>
            <a:r>
              <a:rPr lang="en-US" sz="2400" dirty="0"/>
              <a:t>See </a:t>
            </a:r>
            <a:r>
              <a:rPr lang="en-US" sz="2400" b="1" dirty="0"/>
              <a:t>Individualized Education Program </a:t>
            </a:r>
            <a:r>
              <a:rPr lang="en-US" sz="2400" dirty="0"/>
              <a:t>and</a:t>
            </a:r>
            <a:r>
              <a:rPr lang="en-US" sz="2400" b="1" dirty="0"/>
              <a:t> Secondary Transition </a:t>
            </a:r>
            <a:r>
              <a:rPr lang="en-US" sz="2400" dirty="0"/>
              <a:t>pages</a:t>
            </a:r>
            <a:r>
              <a:rPr lang="en-US" sz="2400" b="1" dirty="0"/>
              <a:t> </a:t>
            </a:r>
            <a:r>
              <a:rPr lang="en-US" sz="2400" dirty="0"/>
              <a:t>for more details.</a:t>
            </a:r>
          </a:p>
        </p:txBody>
      </p:sp>
      <p:pic>
        <p:nvPicPr>
          <p:cNvPr id="3" name="Recorded Sound" descr="Slide recording graphic.">
            <a:hlinkClick r:id="" action="ppaction://media"/>
            <a:extLst>
              <a:ext uri="{FF2B5EF4-FFF2-40B4-BE49-F238E27FC236}">
                <a16:creationId xmlns:a16="http://schemas.microsoft.com/office/drawing/2014/main" id="{7CF81D68-B1D8-FF8C-BCBC-B10825B109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5749" y="5916793"/>
            <a:ext cx="609600" cy="609600"/>
          </a:xfrm>
          <a:prstGeom prst="rect">
            <a:avLst/>
          </a:prstGeom>
        </p:spPr>
      </p:pic>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30</a:t>
            </a:fld>
            <a:endParaRPr lang="en-US" dirty="0"/>
          </a:p>
        </p:txBody>
      </p:sp>
    </p:spTree>
    <p:extLst>
      <p:ext uri="{BB962C8B-B14F-4D97-AF65-F5344CB8AC3E}">
        <p14:creationId xmlns:p14="http://schemas.microsoft.com/office/powerpoint/2010/main" val="131576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10D5-D218-4946-5229-C13AD2F61273}"/>
              </a:ext>
            </a:extLst>
          </p:cNvPr>
          <p:cNvSpPr>
            <a:spLocks noGrp="1"/>
          </p:cNvSpPr>
          <p:nvPr>
            <p:ph type="title"/>
          </p:nvPr>
        </p:nvSpPr>
        <p:spPr>
          <a:xfrm>
            <a:off x="285751" y="182564"/>
            <a:ext cx="8319248" cy="1325563"/>
          </a:xfrm>
        </p:spPr>
        <p:txBody>
          <a:bodyPr>
            <a:noAutofit/>
          </a:bodyPr>
          <a:lstStyle/>
          <a:p>
            <a:r>
              <a:rPr lang="en-US" sz="3600" dirty="0"/>
              <a:t>Transfer Enrollment Exception Students</a:t>
            </a:r>
          </a:p>
        </p:txBody>
      </p:sp>
      <p:sp>
        <p:nvSpPr>
          <p:cNvPr id="3" name="Content Placeholder 2">
            <a:extLst>
              <a:ext uri="{FF2B5EF4-FFF2-40B4-BE49-F238E27FC236}">
                <a16:creationId xmlns:a16="http://schemas.microsoft.com/office/drawing/2014/main" id="{31D174A4-2440-7D15-6794-2470BFB84A9E}"/>
              </a:ext>
            </a:extLst>
          </p:cNvPr>
          <p:cNvSpPr>
            <a:spLocks noGrp="1"/>
          </p:cNvSpPr>
          <p:nvPr>
            <p:ph idx="1"/>
          </p:nvPr>
        </p:nvSpPr>
        <p:spPr>
          <a:xfrm>
            <a:off x="628649" y="1325564"/>
            <a:ext cx="7976349" cy="4299192"/>
          </a:xfrm>
        </p:spPr>
        <p:txBody>
          <a:bodyPr>
            <a:normAutofit fontScale="85000" lnSpcReduction="20000"/>
          </a:bodyPr>
          <a:lstStyle/>
          <a:p>
            <a:r>
              <a:rPr lang="en-US" dirty="0"/>
              <a:t>The rule related to student transfer enrollment exceptions expired on May 15, 2025</a:t>
            </a:r>
          </a:p>
          <a:p>
            <a:pPr lvl="1"/>
            <a:r>
              <a:rPr lang="en-US" sz="2600" dirty="0"/>
              <a:t>Colorado Legislative Legal Services determined these provisions conflict with statute. </a:t>
            </a:r>
          </a:p>
          <a:p>
            <a:r>
              <a:rPr lang="en-US" dirty="0"/>
              <a:t>Statute states that students must be enrolled with a district </a:t>
            </a:r>
            <a:r>
              <a:rPr lang="en-US" u="sng" dirty="0"/>
              <a:t>on</a:t>
            </a:r>
            <a:r>
              <a:rPr lang="en-US" dirty="0"/>
              <a:t> the pupil enrollment count date as evidenced by attendance prior to the count date.</a:t>
            </a:r>
          </a:p>
          <a:p>
            <a:r>
              <a:rPr lang="en-US" dirty="0"/>
              <a:t>Board rule clarifies the following related to attendance- Student must: </a:t>
            </a:r>
          </a:p>
          <a:p>
            <a:pPr lvl="1"/>
            <a:r>
              <a:rPr lang="en-US" sz="2600" dirty="0"/>
              <a:t>Attend on the pupil enrollment count date, </a:t>
            </a:r>
            <a:r>
              <a:rPr lang="en-US" sz="2600" b="1" dirty="0"/>
              <a:t>OR if absent for any reason</a:t>
            </a:r>
            <a:r>
              <a:rPr lang="en-US" sz="2600" dirty="0"/>
              <a:t>, then,</a:t>
            </a:r>
          </a:p>
          <a:p>
            <a:pPr lvl="1"/>
            <a:r>
              <a:rPr lang="en-US" sz="2600" dirty="0"/>
              <a:t>Establish attendance prior to the pupil enrollment count date during the current school year </a:t>
            </a:r>
            <a:r>
              <a:rPr lang="en-US" sz="2600" b="1" dirty="0"/>
              <a:t>and</a:t>
            </a:r>
            <a:r>
              <a:rPr lang="en-US" sz="2600" dirty="0"/>
              <a:t> resume attendance within 30 days following the count date.</a:t>
            </a:r>
          </a:p>
        </p:txBody>
      </p:sp>
      <p:sp>
        <p:nvSpPr>
          <p:cNvPr id="6" name="TextBox 5">
            <a:extLst>
              <a:ext uri="{FF2B5EF4-FFF2-40B4-BE49-F238E27FC236}">
                <a16:creationId xmlns:a16="http://schemas.microsoft.com/office/drawing/2014/main" id="{6F044D1E-D46A-E600-7C3A-928D982564FF}"/>
              </a:ext>
            </a:extLst>
          </p:cNvPr>
          <p:cNvSpPr txBox="1"/>
          <p:nvPr/>
        </p:nvSpPr>
        <p:spPr>
          <a:xfrm>
            <a:off x="0" y="5624756"/>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2025 CDE Student October Count Audit Resource Guide</a:t>
            </a:r>
            <a:r>
              <a:rPr lang="en-US" sz="2400" dirty="0">
                <a:effectLst/>
                <a:ea typeface="Arial" panose="020B0604020202020204" pitchFamily="34" charset="0"/>
              </a:rPr>
              <a:t> </a:t>
            </a:r>
          </a:p>
          <a:p>
            <a:pPr algn="ctr"/>
            <a:r>
              <a:rPr lang="en-US" sz="2000" dirty="0"/>
              <a:t>See </a:t>
            </a:r>
            <a:r>
              <a:rPr lang="en-US" sz="2000" b="1" dirty="0"/>
              <a:t>Transfer Enrollment Exceptions Students </a:t>
            </a:r>
            <a:r>
              <a:rPr lang="en-US" sz="2000" dirty="0"/>
              <a:t>pages</a:t>
            </a:r>
            <a:r>
              <a:rPr lang="en-US" sz="2000" b="1" dirty="0"/>
              <a:t> </a:t>
            </a:r>
            <a:r>
              <a:rPr lang="en-US" sz="2000" dirty="0"/>
              <a:t>for more details.</a:t>
            </a:r>
          </a:p>
        </p:txBody>
      </p:sp>
      <p:sp>
        <p:nvSpPr>
          <p:cNvPr id="4" name="Slide Number Placeholder 3">
            <a:extLst>
              <a:ext uri="{FF2B5EF4-FFF2-40B4-BE49-F238E27FC236}">
                <a16:creationId xmlns:a16="http://schemas.microsoft.com/office/drawing/2014/main" id="{D6DB3291-7177-E50C-D998-88F090955D01}"/>
              </a:ext>
            </a:extLst>
          </p:cNvPr>
          <p:cNvSpPr>
            <a:spLocks noGrp="1"/>
          </p:cNvSpPr>
          <p:nvPr>
            <p:ph type="sldNum" sz="quarter" idx="12"/>
          </p:nvPr>
        </p:nvSpPr>
        <p:spPr/>
        <p:txBody>
          <a:bodyPr/>
          <a:lstStyle/>
          <a:p>
            <a:fld id="{8D38B3C1-EED7-4E88-8F72-013EE3A58C4A}" type="slidenum">
              <a:rPr lang="en-US" smtClean="0"/>
              <a:pPr/>
              <a:t>31</a:t>
            </a:fld>
            <a:endParaRPr lang="en-US" dirty="0"/>
          </a:p>
        </p:txBody>
      </p:sp>
      <p:pic>
        <p:nvPicPr>
          <p:cNvPr id="8" name="Recorded Sound" descr="Slide recording graphic.">
            <a:hlinkClick r:id="" action="ppaction://media"/>
            <a:extLst>
              <a:ext uri="{FF2B5EF4-FFF2-40B4-BE49-F238E27FC236}">
                <a16:creationId xmlns:a16="http://schemas.microsoft.com/office/drawing/2014/main" id="{D66BF83E-BE9D-27B0-95CB-AE6A4243F9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0198" y="5679493"/>
            <a:ext cx="609600" cy="609600"/>
          </a:xfrm>
          <a:prstGeom prst="rect">
            <a:avLst/>
          </a:prstGeom>
        </p:spPr>
      </p:pic>
    </p:spTree>
    <p:extLst>
      <p:ext uri="{BB962C8B-B14F-4D97-AF65-F5344CB8AC3E}">
        <p14:creationId xmlns:p14="http://schemas.microsoft.com/office/powerpoint/2010/main" val="713940412"/>
      </p:ext>
    </p:extLst>
  </p:cSld>
  <p:clrMapOvr>
    <a:masterClrMapping/>
  </p:clrMapOvr>
  <mc:AlternateContent xmlns:mc="http://schemas.openxmlformats.org/markup-compatibility/2006" xmlns:p14="http://schemas.microsoft.com/office/powerpoint/2010/main">
    <mc:Choice Requires="p14">
      <p:transition spd="slow" p14:dur="2000" advTm="39028"/>
    </mc:Choice>
    <mc:Fallback xmlns="">
      <p:transition spd="slow" advTm="39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10D5-D218-4946-5229-C13AD2F61273}"/>
              </a:ext>
            </a:extLst>
          </p:cNvPr>
          <p:cNvSpPr>
            <a:spLocks noGrp="1"/>
          </p:cNvSpPr>
          <p:nvPr>
            <p:ph type="title"/>
          </p:nvPr>
        </p:nvSpPr>
        <p:spPr>
          <a:xfrm>
            <a:off x="285751" y="182564"/>
            <a:ext cx="8319248" cy="1325563"/>
          </a:xfrm>
        </p:spPr>
        <p:txBody>
          <a:bodyPr>
            <a:noAutofit/>
          </a:bodyPr>
          <a:lstStyle/>
          <a:p>
            <a:r>
              <a:rPr lang="en-US" sz="3600" dirty="0"/>
              <a:t>Transfer Enrollment Exception Students (continued part 1)</a:t>
            </a:r>
          </a:p>
        </p:txBody>
      </p:sp>
      <p:sp>
        <p:nvSpPr>
          <p:cNvPr id="3" name="Content Placeholder 2">
            <a:extLst>
              <a:ext uri="{FF2B5EF4-FFF2-40B4-BE49-F238E27FC236}">
                <a16:creationId xmlns:a16="http://schemas.microsoft.com/office/drawing/2014/main" id="{31D174A4-2440-7D15-6794-2470BFB84A9E}"/>
              </a:ext>
            </a:extLst>
          </p:cNvPr>
          <p:cNvSpPr>
            <a:spLocks noGrp="1"/>
          </p:cNvSpPr>
          <p:nvPr>
            <p:ph idx="1"/>
          </p:nvPr>
        </p:nvSpPr>
        <p:spPr>
          <a:xfrm>
            <a:off x="628650" y="1325564"/>
            <a:ext cx="7886700" cy="4166995"/>
          </a:xfrm>
        </p:spPr>
        <p:txBody>
          <a:bodyPr>
            <a:normAutofit fontScale="85000" lnSpcReduction="10000"/>
          </a:bodyPr>
          <a:lstStyle/>
          <a:p>
            <a:r>
              <a:rPr lang="en-US" dirty="0"/>
              <a:t>For funding, students must be enrolled and establish attendance on or before the pupil enrollment count date (10/1), in the reporting district.</a:t>
            </a:r>
          </a:p>
          <a:p>
            <a:r>
              <a:rPr lang="en-US" dirty="0"/>
              <a:t>Students who first establish attendance for the first time with the district after the pupil enrollment count date are </a:t>
            </a:r>
            <a:r>
              <a:rPr lang="en-US" u="sng" dirty="0"/>
              <a:t>not</a:t>
            </a:r>
            <a:r>
              <a:rPr lang="en-US" dirty="0"/>
              <a:t> eligible for funding with the district.</a:t>
            </a:r>
          </a:p>
          <a:p>
            <a:pPr lvl="1"/>
            <a:r>
              <a:rPr lang="en-US" dirty="0"/>
              <a:t>For example, if a student transfers to the district from another Colorado school district and begins attending on 10/2, the student is not eligible for funding (i.e., within-state transfers are not allowed).</a:t>
            </a:r>
          </a:p>
          <a:p>
            <a:pPr lvl="1"/>
            <a:r>
              <a:rPr lang="en-US" dirty="0"/>
              <a:t>For example, if a student transfers to the district from another state or country and begins attending on 10/2, the student is not eligible for funding (i.e., out-of-state transfers are not allowed).</a:t>
            </a:r>
          </a:p>
        </p:txBody>
      </p:sp>
      <p:sp>
        <p:nvSpPr>
          <p:cNvPr id="6" name="TextBox 5">
            <a:extLst>
              <a:ext uri="{FF2B5EF4-FFF2-40B4-BE49-F238E27FC236}">
                <a16:creationId xmlns:a16="http://schemas.microsoft.com/office/drawing/2014/main" id="{6F044D1E-D46A-E600-7C3A-928D982564FF}"/>
              </a:ext>
            </a:extLst>
          </p:cNvPr>
          <p:cNvSpPr txBox="1"/>
          <p:nvPr/>
        </p:nvSpPr>
        <p:spPr>
          <a:xfrm>
            <a:off x="0" y="5624756"/>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2025 CDE Student October Count Audit Resource Guide</a:t>
            </a:r>
            <a:r>
              <a:rPr lang="en-US" sz="2400" dirty="0">
                <a:effectLst/>
                <a:ea typeface="Arial" panose="020B0604020202020204" pitchFamily="34" charset="0"/>
              </a:rPr>
              <a:t> </a:t>
            </a:r>
          </a:p>
          <a:p>
            <a:pPr algn="ctr"/>
            <a:r>
              <a:rPr lang="en-US" sz="2000" dirty="0"/>
              <a:t>See </a:t>
            </a:r>
            <a:r>
              <a:rPr lang="en-US" sz="2000" b="1" dirty="0"/>
              <a:t>Transfer Enrollment Exceptions Students </a:t>
            </a:r>
            <a:r>
              <a:rPr lang="en-US" sz="2000" dirty="0"/>
              <a:t>pages</a:t>
            </a:r>
            <a:r>
              <a:rPr lang="en-US" sz="2000" b="1" dirty="0"/>
              <a:t> </a:t>
            </a:r>
            <a:r>
              <a:rPr lang="en-US" sz="2000" dirty="0"/>
              <a:t>for more details.</a:t>
            </a:r>
          </a:p>
        </p:txBody>
      </p:sp>
      <p:sp>
        <p:nvSpPr>
          <p:cNvPr id="4" name="Slide Number Placeholder 3">
            <a:extLst>
              <a:ext uri="{FF2B5EF4-FFF2-40B4-BE49-F238E27FC236}">
                <a16:creationId xmlns:a16="http://schemas.microsoft.com/office/drawing/2014/main" id="{D6DB3291-7177-E50C-D998-88F090955D01}"/>
              </a:ext>
            </a:extLst>
          </p:cNvPr>
          <p:cNvSpPr>
            <a:spLocks noGrp="1"/>
          </p:cNvSpPr>
          <p:nvPr>
            <p:ph type="sldNum" sz="quarter" idx="12"/>
          </p:nvPr>
        </p:nvSpPr>
        <p:spPr/>
        <p:txBody>
          <a:bodyPr/>
          <a:lstStyle/>
          <a:p>
            <a:fld id="{8D38B3C1-EED7-4E88-8F72-013EE3A58C4A}" type="slidenum">
              <a:rPr lang="en-US" smtClean="0"/>
              <a:pPr/>
              <a:t>32</a:t>
            </a:fld>
            <a:endParaRPr lang="en-US" dirty="0"/>
          </a:p>
        </p:txBody>
      </p:sp>
      <p:pic>
        <p:nvPicPr>
          <p:cNvPr id="10" name="Recorded Sound" descr="Slide recording graphic.">
            <a:hlinkClick r:id="" action="ppaction://media"/>
            <a:extLst>
              <a:ext uri="{FF2B5EF4-FFF2-40B4-BE49-F238E27FC236}">
                <a16:creationId xmlns:a16="http://schemas.microsoft.com/office/drawing/2014/main" id="{C5A0CD30-CF77-6D4B-BB8F-94E406E743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9788" y="5757982"/>
            <a:ext cx="609600" cy="609600"/>
          </a:xfrm>
          <a:prstGeom prst="rect">
            <a:avLst/>
          </a:prstGeom>
        </p:spPr>
      </p:pic>
    </p:spTree>
    <p:extLst>
      <p:ext uri="{BB962C8B-B14F-4D97-AF65-F5344CB8AC3E}">
        <p14:creationId xmlns:p14="http://schemas.microsoft.com/office/powerpoint/2010/main" val="1432769210"/>
      </p:ext>
    </p:extLst>
  </p:cSld>
  <p:clrMapOvr>
    <a:masterClrMapping/>
  </p:clrMapOvr>
  <mc:AlternateContent xmlns:mc="http://schemas.openxmlformats.org/markup-compatibility/2006" xmlns:p14="http://schemas.microsoft.com/office/powerpoint/2010/main">
    <mc:Choice Requires="p14">
      <p:transition spd="slow" p14:dur="2000" advTm="39028"/>
    </mc:Choice>
    <mc:Fallback xmlns="">
      <p:transition spd="slow" advTm="39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9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10D5-D218-4946-5229-C13AD2F61273}"/>
              </a:ext>
            </a:extLst>
          </p:cNvPr>
          <p:cNvSpPr>
            <a:spLocks noGrp="1"/>
          </p:cNvSpPr>
          <p:nvPr>
            <p:ph type="title"/>
          </p:nvPr>
        </p:nvSpPr>
        <p:spPr>
          <a:xfrm>
            <a:off x="285751" y="182564"/>
            <a:ext cx="8319248" cy="1325563"/>
          </a:xfrm>
        </p:spPr>
        <p:txBody>
          <a:bodyPr>
            <a:noAutofit/>
          </a:bodyPr>
          <a:lstStyle/>
          <a:p>
            <a:r>
              <a:rPr lang="en-US" sz="3600" dirty="0"/>
              <a:t>Transfer Enrollment Exception Students (continued part 2)</a:t>
            </a:r>
          </a:p>
        </p:txBody>
      </p:sp>
      <p:sp>
        <p:nvSpPr>
          <p:cNvPr id="3" name="Content Placeholder 2">
            <a:extLst>
              <a:ext uri="{FF2B5EF4-FFF2-40B4-BE49-F238E27FC236}">
                <a16:creationId xmlns:a16="http://schemas.microsoft.com/office/drawing/2014/main" id="{31D174A4-2440-7D15-6794-2470BFB84A9E}"/>
              </a:ext>
            </a:extLst>
          </p:cNvPr>
          <p:cNvSpPr>
            <a:spLocks noGrp="1"/>
          </p:cNvSpPr>
          <p:nvPr>
            <p:ph idx="1"/>
          </p:nvPr>
        </p:nvSpPr>
        <p:spPr>
          <a:xfrm>
            <a:off x="628650" y="1325564"/>
            <a:ext cx="7886700" cy="4166995"/>
          </a:xfrm>
        </p:spPr>
        <p:txBody>
          <a:bodyPr>
            <a:normAutofit/>
          </a:bodyPr>
          <a:lstStyle/>
          <a:p>
            <a:r>
              <a:rPr lang="en-US" dirty="0"/>
              <a:t>Students who transfer between two Colorado public schools within the same district are eligible for funding, provided they meet all funding requirements and do not enroll outside of the district between enrollments. </a:t>
            </a:r>
          </a:p>
          <a:p>
            <a:r>
              <a:rPr lang="en-US" dirty="0"/>
              <a:t>In these instances, the student schedule that was in place prior to the pupil enrollment count date will be used to determine funding level. </a:t>
            </a:r>
          </a:p>
        </p:txBody>
      </p:sp>
      <p:sp>
        <p:nvSpPr>
          <p:cNvPr id="6" name="TextBox 5">
            <a:extLst>
              <a:ext uri="{FF2B5EF4-FFF2-40B4-BE49-F238E27FC236}">
                <a16:creationId xmlns:a16="http://schemas.microsoft.com/office/drawing/2014/main" id="{6F044D1E-D46A-E600-7C3A-928D982564FF}"/>
              </a:ext>
            </a:extLst>
          </p:cNvPr>
          <p:cNvSpPr txBox="1"/>
          <p:nvPr/>
        </p:nvSpPr>
        <p:spPr>
          <a:xfrm>
            <a:off x="0" y="5624756"/>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2025 CDE Student October Count Audit Resource Guide</a:t>
            </a:r>
            <a:r>
              <a:rPr lang="en-US" sz="2400" dirty="0">
                <a:effectLst/>
                <a:ea typeface="Arial" panose="020B0604020202020204" pitchFamily="34" charset="0"/>
              </a:rPr>
              <a:t> </a:t>
            </a:r>
          </a:p>
          <a:p>
            <a:pPr algn="ctr"/>
            <a:r>
              <a:rPr lang="en-US" sz="2000" dirty="0"/>
              <a:t>See </a:t>
            </a:r>
            <a:r>
              <a:rPr lang="en-US" sz="2000" b="1" dirty="0"/>
              <a:t>Transfer Enrollment Exceptions Students </a:t>
            </a:r>
            <a:r>
              <a:rPr lang="en-US" sz="2000" dirty="0"/>
              <a:t>pages</a:t>
            </a:r>
            <a:r>
              <a:rPr lang="en-US" sz="2000" b="1" dirty="0"/>
              <a:t> </a:t>
            </a:r>
            <a:r>
              <a:rPr lang="en-US" sz="2000" dirty="0"/>
              <a:t>for more details.</a:t>
            </a:r>
          </a:p>
        </p:txBody>
      </p:sp>
      <p:sp>
        <p:nvSpPr>
          <p:cNvPr id="4" name="Slide Number Placeholder 3">
            <a:extLst>
              <a:ext uri="{FF2B5EF4-FFF2-40B4-BE49-F238E27FC236}">
                <a16:creationId xmlns:a16="http://schemas.microsoft.com/office/drawing/2014/main" id="{D6DB3291-7177-E50C-D998-88F090955D01}"/>
              </a:ext>
            </a:extLst>
          </p:cNvPr>
          <p:cNvSpPr>
            <a:spLocks noGrp="1"/>
          </p:cNvSpPr>
          <p:nvPr>
            <p:ph type="sldNum" sz="quarter" idx="12"/>
          </p:nvPr>
        </p:nvSpPr>
        <p:spPr/>
        <p:txBody>
          <a:bodyPr/>
          <a:lstStyle/>
          <a:p>
            <a:fld id="{8D38B3C1-EED7-4E88-8F72-013EE3A58C4A}" type="slidenum">
              <a:rPr lang="en-US" smtClean="0"/>
              <a:pPr/>
              <a:t>33</a:t>
            </a:fld>
            <a:endParaRPr lang="en-US" dirty="0"/>
          </a:p>
        </p:txBody>
      </p:sp>
      <p:pic>
        <p:nvPicPr>
          <p:cNvPr id="5" name="Recorded Sound" descr="Slide recording graphic.">
            <a:hlinkClick r:id="" action="ppaction://media"/>
            <a:extLst>
              <a:ext uri="{FF2B5EF4-FFF2-40B4-BE49-F238E27FC236}">
                <a16:creationId xmlns:a16="http://schemas.microsoft.com/office/drawing/2014/main" id="{FEF98E59-DFCD-E513-FD3A-5FDF4A22E1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5183" y="5784597"/>
            <a:ext cx="609600" cy="609600"/>
          </a:xfrm>
          <a:prstGeom prst="rect">
            <a:avLst/>
          </a:prstGeom>
        </p:spPr>
      </p:pic>
    </p:spTree>
    <p:extLst>
      <p:ext uri="{BB962C8B-B14F-4D97-AF65-F5344CB8AC3E}">
        <p14:creationId xmlns:p14="http://schemas.microsoft.com/office/powerpoint/2010/main" val="410205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3586-7DB2-E170-E731-2B2C77C7926A}"/>
              </a:ext>
            </a:extLst>
          </p:cNvPr>
          <p:cNvSpPr>
            <a:spLocks noGrp="1"/>
          </p:cNvSpPr>
          <p:nvPr>
            <p:ph type="title"/>
          </p:nvPr>
        </p:nvSpPr>
        <p:spPr>
          <a:xfrm>
            <a:off x="628650" y="2241223"/>
            <a:ext cx="7886700" cy="1325563"/>
          </a:xfrm>
        </p:spPr>
        <p:txBody>
          <a:bodyPr/>
          <a:lstStyle/>
          <a:p>
            <a:r>
              <a:rPr lang="en-US" dirty="0"/>
              <a:t>Free and Reduced Lunch</a:t>
            </a:r>
          </a:p>
        </p:txBody>
      </p:sp>
      <p:pic>
        <p:nvPicPr>
          <p:cNvPr id="4" name="Recorded Sound" descr="Slide recording graphic.">
            <a:hlinkClick r:id="" action="ppaction://media"/>
            <a:extLst>
              <a:ext uri="{FF2B5EF4-FFF2-40B4-BE49-F238E27FC236}">
                <a16:creationId xmlns:a16="http://schemas.microsoft.com/office/drawing/2014/main" id="{0185FD32-5041-93F9-B1F3-2D8787D10B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0355" y="5443654"/>
            <a:ext cx="609600" cy="609600"/>
          </a:xfrm>
          <a:prstGeom prst="rect">
            <a:avLst/>
          </a:prstGeom>
        </p:spPr>
      </p:pic>
    </p:spTree>
    <p:extLst>
      <p:ext uri="{BB962C8B-B14F-4D97-AF65-F5344CB8AC3E}">
        <p14:creationId xmlns:p14="http://schemas.microsoft.com/office/powerpoint/2010/main" val="3346640757"/>
      </p:ext>
    </p:extLst>
  </p:cSld>
  <p:clrMapOvr>
    <a:masterClrMapping/>
  </p:clrMapOvr>
  <mc:AlternateContent xmlns:mc="http://schemas.openxmlformats.org/markup-compatibility/2006" xmlns:p14="http://schemas.microsoft.com/office/powerpoint/2010/main">
    <mc:Choice Requires="p14">
      <p:transition spd="slow" p14:dur="2000" advTm="5113"/>
    </mc:Choice>
    <mc:Fallback xmlns="">
      <p:transition spd="slow" advTm="5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389217" y="319406"/>
            <a:ext cx="8546965" cy="1325563"/>
          </a:xfrm>
        </p:spPr>
        <p:txBody>
          <a:bodyPr>
            <a:normAutofit/>
          </a:bodyPr>
          <a:lstStyle/>
          <a:p>
            <a:r>
              <a:rPr lang="en-US" sz="4000" dirty="0"/>
              <a:t>Free and Reduced Lunch Reminders</a:t>
            </a:r>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389217" y="1466910"/>
            <a:ext cx="8365566" cy="4351338"/>
          </a:xfrm>
        </p:spPr>
        <p:txBody>
          <a:bodyPr>
            <a:normAutofit/>
          </a:bodyPr>
          <a:lstStyle/>
          <a:p>
            <a:r>
              <a:rPr lang="en-US" b="1" dirty="0"/>
              <a:t>Healthy School Meals for All program (HSMA) </a:t>
            </a:r>
            <a:r>
              <a:rPr lang="en-US" dirty="0"/>
              <a:t>continues for 25-26.</a:t>
            </a:r>
          </a:p>
          <a:p>
            <a:r>
              <a:rPr lang="en-US" dirty="0"/>
              <a:t>Schools that opt in still need to collect, retain, and provide student eligibility documentation for audit purposes.</a:t>
            </a:r>
          </a:p>
          <a:p>
            <a:r>
              <a:rPr lang="en-US" dirty="0"/>
              <a:t>Only students with qualifying eligibility documentation may be reported as free or reduced lunch eligible in the October Count.</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35</a:t>
            </a:fld>
            <a:endParaRPr lang="en-US" dirty="0"/>
          </a:p>
        </p:txBody>
      </p:sp>
      <p:pic>
        <p:nvPicPr>
          <p:cNvPr id="3" name="Recorded Sound" descr="Slide recording graphic.">
            <a:hlinkClick r:id="" action="ppaction://media"/>
            <a:extLst>
              <a:ext uri="{FF2B5EF4-FFF2-40B4-BE49-F238E27FC236}">
                <a16:creationId xmlns:a16="http://schemas.microsoft.com/office/drawing/2014/main" id="{E4E66141-1E3B-CDAB-2AFB-DE3E14814D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5688" y="5734231"/>
            <a:ext cx="609600" cy="609600"/>
          </a:xfrm>
          <a:prstGeom prst="rect">
            <a:avLst/>
          </a:prstGeom>
        </p:spPr>
      </p:pic>
    </p:spTree>
    <p:extLst>
      <p:ext uri="{BB962C8B-B14F-4D97-AF65-F5344CB8AC3E}">
        <p14:creationId xmlns:p14="http://schemas.microsoft.com/office/powerpoint/2010/main" val="3965460228"/>
      </p:ext>
    </p:extLst>
  </p:cSld>
  <p:clrMapOvr>
    <a:masterClrMapping/>
  </p:clrMapOvr>
  <mc:AlternateContent xmlns:mc="http://schemas.openxmlformats.org/markup-compatibility/2006" xmlns:p14="http://schemas.microsoft.com/office/powerpoint/2010/main">
    <mc:Choice Requires="p14">
      <p:transition spd="slow" p14:dur="2000" advTm="31246"/>
    </mc:Choice>
    <mc:Fallback xmlns="">
      <p:transition spd="slow" advTm="31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389217" y="319406"/>
            <a:ext cx="8365566" cy="1325563"/>
          </a:xfrm>
        </p:spPr>
        <p:txBody>
          <a:bodyPr>
            <a:normAutofit/>
          </a:bodyPr>
          <a:lstStyle/>
          <a:p>
            <a:r>
              <a:rPr lang="en-US" sz="4000" dirty="0"/>
              <a:t>Free and Reduced Lunch Changes</a:t>
            </a:r>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778433" y="1466910"/>
            <a:ext cx="7736917" cy="4351338"/>
          </a:xfrm>
        </p:spPr>
        <p:txBody>
          <a:bodyPr>
            <a:normAutofit/>
          </a:bodyPr>
          <a:lstStyle/>
          <a:p>
            <a:pPr marL="0" indent="0">
              <a:buNone/>
            </a:pPr>
            <a:r>
              <a:rPr lang="en-US" sz="3200" b="1" dirty="0">
                <a:ea typeface="Calibri" panose="020F0502020204030204" pitchFamily="34" charset="0"/>
              </a:rPr>
              <a:t>The</a:t>
            </a:r>
            <a:r>
              <a:rPr lang="en-US" sz="3200" dirty="0">
                <a:ea typeface="Calibri" panose="020F0502020204030204" pitchFamily="34" charset="0"/>
              </a:rPr>
              <a:t> </a:t>
            </a:r>
            <a:r>
              <a:rPr lang="en-US" sz="3200" b="1" dirty="0">
                <a:ea typeface="Calibri" panose="020F0502020204030204" pitchFamily="34" charset="0"/>
              </a:rPr>
              <a:t>At-Risk interchange file for 25-26</a:t>
            </a:r>
            <a:endParaRPr lang="en-US" sz="3200" dirty="0">
              <a:ea typeface="Calibri" panose="020F0502020204030204" pitchFamily="34" charset="0"/>
            </a:endParaRPr>
          </a:p>
          <a:p>
            <a:pPr lvl="1"/>
            <a:r>
              <a:rPr lang="en-US" sz="3200" dirty="0">
                <a:ea typeface="Calibri" panose="020F0502020204030204" pitchFamily="34" charset="0"/>
              </a:rPr>
              <a:t>Purpose is to obtain student level census block information needed to implement the new at-risk measure.</a:t>
            </a:r>
          </a:p>
          <a:p>
            <a:pPr lvl="1"/>
            <a:r>
              <a:rPr lang="en-US" sz="3200" dirty="0">
                <a:ea typeface="Calibri" panose="020F0502020204030204" pitchFamily="34" charset="0"/>
              </a:rPr>
              <a:t>Review the </a:t>
            </a:r>
            <a:r>
              <a:rPr lang="en-US" sz="3200" b="1" dirty="0">
                <a:ea typeface="Calibri" panose="020F0502020204030204" pitchFamily="34" charset="0"/>
              </a:rPr>
              <a:t>At-Risk Measure training </a:t>
            </a:r>
            <a:r>
              <a:rPr lang="en-US" sz="3200" dirty="0">
                <a:ea typeface="Calibri" panose="020F0502020204030204" pitchFamily="34" charset="0"/>
              </a:rPr>
              <a:t>on the </a:t>
            </a:r>
            <a:r>
              <a:rPr lang="en-US" sz="3200" dirty="0">
                <a:ea typeface="Calibri" panose="020F0502020204030204" pitchFamily="34" charset="0"/>
                <a:hlinkClick r:id="rId5"/>
              </a:rPr>
              <a:t>CSI October Count webpage</a:t>
            </a:r>
            <a:r>
              <a:rPr lang="en-US" sz="3200" dirty="0">
                <a:ea typeface="Calibri" panose="020F0502020204030204" pitchFamily="34" charset="0"/>
              </a:rPr>
              <a:t>.</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36</a:t>
            </a:fld>
            <a:endParaRPr lang="en-US" dirty="0"/>
          </a:p>
        </p:txBody>
      </p:sp>
      <p:pic>
        <p:nvPicPr>
          <p:cNvPr id="5" name="Recorded Sound" descr="Slide recording graphic.">
            <a:hlinkClick r:id="" action="ppaction://media"/>
            <a:extLst>
              <a:ext uri="{FF2B5EF4-FFF2-40B4-BE49-F238E27FC236}">
                <a16:creationId xmlns:a16="http://schemas.microsoft.com/office/drawing/2014/main" id="{14B7187A-F80D-93B6-FDBA-8CDE5405BA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5467" y="5750958"/>
            <a:ext cx="609600" cy="609600"/>
          </a:xfrm>
          <a:prstGeom prst="rect">
            <a:avLst/>
          </a:prstGeom>
        </p:spPr>
      </p:pic>
    </p:spTree>
    <p:extLst>
      <p:ext uri="{BB962C8B-B14F-4D97-AF65-F5344CB8AC3E}">
        <p14:creationId xmlns:p14="http://schemas.microsoft.com/office/powerpoint/2010/main" val="258638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B1B36B44-E522-0B6F-31C8-51D412081C5C}"/>
              </a:ext>
            </a:extLst>
          </p:cNvPr>
          <p:cNvSpPr>
            <a:spLocks noGrp="1"/>
          </p:cNvSpPr>
          <p:nvPr>
            <p:ph type="title"/>
          </p:nvPr>
        </p:nvSpPr>
        <p:spPr>
          <a:xfrm>
            <a:off x="622570" y="354321"/>
            <a:ext cx="6595353" cy="925839"/>
          </a:xfrm>
        </p:spPr>
        <p:txBody>
          <a:bodyPr>
            <a:noAutofit/>
          </a:bodyPr>
          <a:lstStyle/>
          <a:p>
            <a:pPr>
              <a:defRPr/>
            </a:pPr>
            <a:r>
              <a:rPr lang="en-US" dirty="0">
                <a:latin typeface="Arial" panose="020B0604020202020204" pitchFamily="34" charset="0"/>
                <a:cs typeface="Arial" panose="020B0604020202020204" pitchFamily="34" charset="0"/>
              </a:rPr>
              <a:t>End of Training</a:t>
            </a:r>
          </a:p>
        </p:txBody>
      </p:sp>
      <p:sp>
        <p:nvSpPr>
          <p:cNvPr id="4" name="Slide Number Placeholder 3">
            <a:extLst>
              <a:ext uri="{FF2B5EF4-FFF2-40B4-BE49-F238E27FC236}">
                <a16:creationId xmlns:a16="http://schemas.microsoft.com/office/drawing/2014/main" id="{E79D1660-3202-4A3D-809D-8ACE2D64B4E2}"/>
              </a:ext>
            </a:extLst>
          </p:cNvPr>
          <p:cNvSpPr>
            <a:spLocks noGrp="1"/>
          </p:cNvSpPr>
          <p:nvPr>
            <p:ph type="sldNum" sz="quarter" idx="12"/>
          </p:nvPr>
        </p:nvSpPr>
        <p:spPr/>
        <p:txBody>
          <a:bodyPr/>
          <a:lstStyle/>
          <a:p>
            <a:fld id="{8D38B3C1-EED7-4E88-8F72-013EE3A58C4A}" type="slidenum">
              <a:rPr lang="en-US" smtClean="0"/>
              <a:pPr/>
              <a:t>37</a:t>
            </a:fld>
            <a:endParaRPr lang="en-US" dirty="0"/>
          </a:p>
        </p:txBody>
      </p:sp>
      <p:sp>
        <p:nvSpPr>
          <p:cNvPr id="3" name="Content Placeholder 2">
            <a:extLst>
              <a:ext uri="{FF2B5EF4-FFF2-40B4-BE49-F238E27FC236}">
                <a16:creationId xmlns:a16="http://schemas.microsoft.com/office/drawing/2014/main" id="{4877D520-5321-4A5C-B146-5F64F6135428}"/>
              </a:ext>
            </a:extLst>
          </p:cNvPr>
          <p:cNvSpPr>
            <a:spLocks noGrp="1"/>
          </p:cNvSpPr>
          <p:nvPr>
            <p:ph idx="1"/>
          </p:nvPr>
        </p:nvSpPr>
        <p:spPr>
          <a:xfrm>
            <a:off x="628650" y="2347415"/>
            <a:ext cx="7886700" cy="3829548"/>
          </a:xfrm>
        </p:spPr>
        <p:txBody>
          <a:bodyPr/>
          <a:lstStyle/>
          <a:p>
            <a:pPr marL="0" indent="0" algn="ctr">
              <a:buNone/>
            </a:pPr>
            <a:r>
              <a:rPr lang="en-US" dirty="0"/>
              <a:t>Thank you for watching this recording!</a:t>
            </a:r>
          </a:p>
          <a:p>
            <a:pPr marL="0" indent="0" algn="ctr">
              <a:buNone/>
            </a:pPr>
            <a:endParaRPr lang="en-US" dirty="0"/>
          </a:p>
          <a:p>
            <a:pPr marL="0" indent="0" algn="ctr">
              <a:buNone/>
            </a:pPr>
            <a:r>
              <a:rPr lang="en-US" dirty="0"/>
              <a:t>For questions or to request a meeting with CSI staff: </a:t>
            </a:r>
            <a:r>
              <a:rPr lang="en-US" dirty="0">
                <a:hlinkClick r:id="rId5"/>
              </a:rPr>
              <a:t>submissions_csi@csi.state.co.us</a:t>
            </a:r>
            <a:r>
              <a:rPr lang="en-US" dirty="0"/>
              <a:t> </a:t>
            </a:r>
          </a:p>
          <a:p>
            <a:pPr marL="0" indent="0" algn="ctr">
              <a:buNone/>
            </a:pPr>
            <a:endParaRPr lang="en-US" dirty="0"/>
          </a:p>
        </p:txBody>
      </p:sp>
      <p:pic>
        <p:nvPicPr>
          <p:cNvPr id="5" name="Recorded Sound" descr="Slide recording graphic.">
            <a:hlinkClick r:id="" action="ppaction://media"/>
            <a:extLst>
              <a:ext uri="{FF2B5EF4-FFF2-40B4-BE49-F238E27FC236}">
                <a16:creationId xmlns:a16="http://schemas.microsoft.com/office/drawing/2014/main" id="{03B186B6-B1EC-E4B6-A4C9-88BBDB69D8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0550" y="5567363"/>
            <a:ext cx="609600" cy="609600"/>
          </a:xfrm>
          <a:prstGeom prst="rect">
            <a:avLst/>
          </a:prstGeom>
        </p:spPr>
      </p:pic>
    </p:spTree>
    <p:extLst>
      <p:ext uri="{BB962C8B-B14F-4D97-AF65-F5344CB8AC3E}">
        <p14:creationId xmlns:p14="http://schemas.microsoft.com/office/powerpoint/2010/main" val="739286626"/>
      </p:ext>
    </p:extLst>
  </p:cSld>
  <p:clrMapOvr>
    <a:masterClrMapping/>
  </p:clrMapOvr>
  <mc:AlternateContent xmlns:mc="http://schemas.openxmlformats.org/markup-compatibility/2006" xmlns:p14="http://schemas.microsoft.com/office/powerpoint/2010/main">
    <mc:Choice Requires="p14">
      <p:transition spd="slow" p14:dur="2000" advTm="18642"/>
    </mc:Choice>
    <mc:Fallback xmlns="">
      <p:transition spd="slow" advTm="18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473981"/>
            <a:ext cx="7886700" cy="1325563"/>
          </a:xfrm>
        </p:spPr>
        <p:txBody>
          <a:bodyPr>
            <a:normAutofit/>
          </a:bodyPr>
          <a:lstStyle/>
          <a:p>
            <a:pPr marL="0" indent="0">
              <a:lnSpc>
                <a:spcPct val="120000"/>
              </a:lnSpc>
              <a:spcBef>
                <a:spcPts val="300"/>
              </a:spcBef>
              <a:buNone/>
            </a:pPr>
            <a:r>
              <a:rPr lang="en-US" dirty="0"/>
              <a:t>CSI Website</a:t>
            </a:r>
          </a:p>
        </p:txBody>
      </p:sp>
      <p:sp>
        <p:nvSpPr>
          <p:cNvPr id="3" name="Content Placeholder 2">
            <a:extLst>
              <a:ext uri="{FF2B5EF4-FFF2-40B4-BE49-F238E27FC236}">
                <a16:creationId xmlns:a16="http://schemas.microsoft.com/office/drawing/2014/main" id="{D704B6C3-81DD-4E94-ACE0-074E2C33EBD8}"/>
              </a:ext>
            </a:extLst>
          </p:cNvPr>
          <p:cNvSpPr>
            <a:spLocks noGrp="1"/>
          </p:cNvSpPr>
          <p:nvPr>
            <p:ph idx="1"/>
          </p:nvPr>
        </p:nvSpPr>
        <p:spPr>
          <a:xfrm>
            <a:off x="628650" y="1470991"/>
            <a:ext cx="8515350" cy="4705972"/>
          </a:xfrm>
        </p:spPr>
        <p:txBody>
          <a:bodyPr>
            <a:normAutofit/>
          </a:bodyPr>
          <a:lstStyle/>
          <a:p>
            <a:pPr marL="0" indent="0">
              <a:lnSpc>
                <a:spcPct val="100000"/>
              </a:lnSpc>
              <a:spcBef>
                <a:spcPts val="300"/>
              </a:spcBef>
              <a:buNone/>
            </a:pPr>
            <a:r>
              <a:rPr lang="en-US" dirty="0"/>
              <a:t>Audit resources are once again found on the </a:t>
            </a:r>
            <a:r>
              <a:rPr lang="en-US" dirty="0">
                <a:hlinkClick r:id="rId5"/>
              </a:rPr>
              <a:t>Audits webpage</a:t>
            </a:r>
            <a:endParaRPr lang="en-US" dirty="0"/>
          </a:p>
        </p:txBody>
      </p:sp>
      <p:pic>
        <p:nvPicPr>
          <p:cNvPr id="6" name="Picture 5" descr="Screenshot showing the new CSI Audits webpage.">
            <a:extLst>
              <a:ext uri="{FF2B5EF4-FFF2-40B4-BE49-F238E27FC236}">
                <a16:creationId xmlns:a16="http://schemas.microsoft.com/office/drawing/2014/main" id="{A064567C-B601-1824-B595-E7F52A7778B0}"/>
              </a:ext>
            </a:extLst>
          </p:cNvPr>
          <p:cNvPicPr>
            <a:picLocks noChangeAspect="1"/>
          </p:cNvPicPr>
          <p:nvPr/>
        </p:nvPicPr>
        <p:blipFill>
          <a:blip r:embed="rId6"/>
          <a:stretch>
            <a:fillRect/>
          </a:stretch>
        </p:blipFill>
        <p:spPr>
          <a:xfrm>
            <a:off x="396799" y="2587837"/>
            <a:ext cx="5457143" cy="3542857"/>
          </a:xfrm>
          <a:prstGeom prst="rect">
            <a:avLst/>
          </a:prstGeom>
          <a:ln>
            <a:solidFill>
              <a:schemeClr val="accent1"/>
            </a:solidFill>
          </a:ln>
        </p:spPr>
      </p:pic>
      <p:sp>
        <p:nvSpPr>
          <p:cNvPr id="5" name="TextBox 4">
            <a:extLst>
              <a:ext uri="{FF2B5EF4-FFF2-40B4-BE49-F238E27FC236}">
                <a16:creationId xmlns:a16="http://schemas.microsoft.com/office/drawing/2014/main" id="{65193644-FE07-BAD8-4DAD-48AC96358974}"/>
              </a:ext>
            </a:extLst>
          </p:cNvPr>
          <p:cNvSpPr txBox="1"/>
          <p:nvPr/>
        </p:nvSpPr>
        <p:spPr>
          <a:xfrm>
            <a:off x="6085794" y="2229035"/>
            <a:ext cx="2883108" cy="3477875"/>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Main Sections:</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October Count Audit</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At-Risk Count Audit</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English Learner Count Audit</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SPED Count Audit </a:t>
            </a:r>
            <a:r>
              <a:rPr lang="en-US" sz="2200" b="1" i="1" dirty="0">
                <a:highlight>
                  <a:srgbClr val="FFFF00"/>
                </a:highlight>
                <a:latin typeface="Arial" panose="020B0604020202020204" pitchFamily="34" charset="0"/>
                <a:cs typeface="Arial" panose="020B0604020202020204" pitchFamily="34" charset="0"/>
              </a:rPr>
              <a:t>(NEW ADDITION IN 25-26)</a:t>
            </a:r>
          </a:p>
        </p:txBody>
      </p:sp>
      <p:pic>
        <p:nvPicPr>
          <p:cNvPr id="8" name="Recorded Sound" descr="Slide recording graphic.">
            <a:hlinkClick r:id="" action="ppaction://media"/>
            <a:extLst>
              <a:ext uri="{FF2B5EF4-FFF2-40B4-BE49-F238E27FC236}">
                <a16:creationId xmlns:a16="http://schemas.microsoft.com/office/drawing/2014/main" id="{AB480648-3BEA-2D08-99A8-F38BA3F16C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5825894"/>
            <a:ext cx="609600" cy="609600"/>
          </a:xfrm>
          <a:prstGeom prst="rect">
            <a:avLst/>
          </a:prstGeom>
        </p:spPr>
      </p:pic>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4</a:t>
            </a:fld>
            <a:endParaRPr lang="en-US" dirty="0"/>
          </a:p>
        </p:txBody>
      </p:sp>
    </p:spTree>
    <p:extLst>
      <p:ext uri="{BB962C8B-B14F-4D97-AF65-F5344CB8AC3E}">
        <p14:creationId xmlns:p14="http://schemas.microsoft.com/office/powerpoint/2010/main" val="2878694477"/>
      </p:ext>
    </p:extLst>
  </p:cSld>
  <p:clrMapOvr>
    <a:masterClrMapping/>
  </p:clrMapOvr>
  <mc:AlternateContent xmlns:mc="http://schemas.openxmlformats.org/markup-compatibility/2006" xmlns:p14="http://schemas.microsoft.com/office/powerpoint/2010/main">
    <mc:Choice Requires="p14">
      <p:transition spd="slow" p14:dur="2000" advTm="48503"/>
    </mc:Choice>
    <mc:Fallback xmlns="">
      <p:transition spd="slow" advTm="48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716096" y="557958"/>
            <a:ext cx="7886700" cy="1325563"/>
          </a:xfrm>
        </p:spPr>
        <p:txBody>
          <a:bodyPr>
            <a:normAutofit/>
          </a:bodyPr>
          <a:lstStyle/>
          <a:p>
            <a:pPr marL="0" indent="0">
              <a:lnSpc>
                <a:spcPct val="100000"/>
              </a:lnSpc>
              <a:spcBef>
                <a:spcPts val="300"/>
              </a:spcBef>
              <a:buNone/>
            </a:pPr>
            <a:r>
              <a:rPr lang="en-US" sz="3200" dirty="0"/>
              <a:t>CDE October Count Audit Resource Guide</a:t>
            </a:r>
          </a:p>
        </p:txBody>
      </p:sp>
      <p:sp>
        <p:nvSpPr>
          <p:cNvPr id="8" name="TextBox 7">
            <a:extLst>
              <a:ext uri="{FF2B5EF4-FFF2-40B4-BE49-F238E27FC236}">
                <a16:creationId xmlns:a16="http://schemas.microsoft.com/office/drawing/2014/main" id="{587A55B2-A6AA-0A2C-511A-0EB9487259DD}"/>
              </a:ext>
            </a:extLst>
          </p:cNvPr>
          <p:cNvSpPr txBox="1"/>
          <p:nvPr/>
        </p:nvSpPr>
        <p:spPr>
          <a:xfrm>
            <a:off x="4982672" y="2118876"/>
            <a:ext cx="3938954" cy="3108543"/>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Most important CDE audit resource schools will need to review, and consult will be the </a:t>
            </a:r>
            <a:r>
              <a:rPr lang="en-US" sz="2800" u="sng" dirty="0">
                <a:solidFill>
                  <a:srgbClr val="0563C1"/>
                </a:solidFill>
                <a:effectLst/>
                <a:latin typeface="Arial" panose="020B0604020202020204" pitchFamily="34" charset="0"/>
                <a:ea typeface="Arial" panose="020B0604020202020204" pitchFamily="34" charset="0"/>
                <a:cs typeface="Arial" panose="020B0604020202020204" pitchFamily="34" charset="0"/>
                <a:hlinkClick r:id="rId5"/>
              </a:rPr>
              <a:t>2025 CDE Student October Count Audit Resource Guide</a:t>
            </a:r>
            <a:r>
              <a:rPr lang="en-US" sz="2800" dirty="0">
                <a:effectLst/>
                <a:latin typeface="Arial" panose="020B0604020202020204" pitchFamily="34" charset="0"/>
                <a:ea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pic>
        <p:nvPicPr>
          <p:cNvPr id="7" name="Picture 6" descr="Screenshot of title page to the CDE Student October Count Audit Resource Guide.">
            <a:extLst>
              <a:ext uri="{FF2B5EF4-FFF2-40B4-BE49-F238E27FC236}">
                <a16:creationId xmlns:a16="http://schemas.microsoft.com/office/drawing/2014/main" id="{02F5A090-2B8B-30EA-9F2F-C643079D47BA}"/>
              </a:ext>
            </a:extLst>
          </p:cNvPr>
          <p:cNvPicPr>
            <a:picLocks noChangeAspect="1"/>
          </p:cNvPicPr>
          <p:nvPr/>
        </p:nvPicPr>
        <p:blipFill>
          <a:blip r:embed="rId6"/>
          <a:stretch>
            <a:fillRect/>
          </a:stretch>
        </p:blipFill>
        <p:spPr>
          <a:xfrm>
            <a:off x="429657" y="2004761"/>
            <a:ext cx="4289626" cy="3108544"/>
          </a:xfrm>
          <a:prstGeom prst="rect">
            <a:avLst/>
          </a:prstGeom>
          <a:ln>
            <a:solidFill>
              <a:schemeClr val="accent1"/>
            </a:solidFill>
          </a:ln>
        </p:spPr>
      </p:pic>
      <p:pic>
        <p:nvPicPr>
          <p:cNvPr id="3" name="Recorded Sound" descr="Slide recording graphic.">
            <a:hlinkClick r:id="" action="ppaction://media"/>
            <a:extLst>
              <a:ext uri="{FF2B5EF4-FFF2-40B4-BE49-F238E27FC236}">
                <a16:creationId xmlns:a16="http://schemas.microsoft.com/office/drawing/2014/main" id="{9C019811-FD0A-59EF-B6BE-9609840849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93196" y="5690442"/>
            <a:ext cx="609600" cy="609600"/>
          </a:xfrm>
          <a:prstGeom prst="rect">
            <a:avLst/>
          </a:prstGeom>
        </p:spPr>
      </p:pic>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5</a:t>
            </a:fld>
            <a:endParaRPr lang="en-US" dirty="0"/>
          </a:p>
        </p:txBody>
      </p:sp>
    </p:spTree>
    <p:extLst>
      <p:ext uri="{BB962C8B-B14F-4D97-AF65-F5344CB8AC3E}">
        <p14:creationId xmlns:p14="http://schemas.microsoft.com/office/powerpoint/2010/main" val="128511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p:txBody>
          <a:bodyPr>
            <a:normAutofit/>
          </a:bodyPr>
          <a:lstStyle/>
          <a:p>
            <a:pPr marL="0" indent="0">
              <a:lnSpc>
                <a:spcPct val="120000"/>
              </a:lnSpc>
              <a:spcBef>
                <a:spcPts val="300"/>
              </a:spcBef>
              <a:buNone/>
            </a:pPr>
            <a:r>
              <a:rPr lang="en-US" dirty="0"/>
              <a:t>Additional Resources</a:t>
            </a:r>
          </a:p>
        </p:txBody>
      </p:sp>
      <p:sp>
        <p:nvSpPr>
          <p:cNvPr id="3" name="Content Placeholder 2">
            <a:extLst>
              <a:ext uri="{FF2B5EF4-FFF2-40B4-BE49-F238E27FC236}">
                <a16:creationId xmlns:a16="http://schemas.microsoft.com/office/drawing/2014/main" id="{D704B6C3-81DD-4E94-ACE0-074E2C33EBD8}"/>
              </a:ext>
            </a:extLst>
          </p:cNvPr>
          <p:cNvSpPr>
            <a:spLocks noGrp="1"/>
          </p:cNvSpPr>
          <p:nvPr>
            <p:ph idx="1"/>
          </p:nvPr>
        </p:nvSpPr>
        <p:spPr>
          <a:xfrm>
            <a:off x="149784" y="1790702"/>
            <a:ext cx="8715920" cy="4351338"/>
          </a:xfrm>
        </p:spPr>
        <p:txBody>
          <a:bodyPr>
            <a:normAutofit lnSpcReduction="10000"/>
          </a:bodyPr>
          <a:lstStyle/>
          <a:p>
            <a:pPr lvl="1">
              <a:lnSpc>
                <a:spcPct val="120000"/>
              </a:lnSpc>
              <a:spcBef>
                <a:spcPts val="300"/>
              </a:spcBef>
            </a:pPr>
            <a:r>
              <a:rPr lang="en-US" sz="3600" dirty="0"/>
              <a:t>CSI October Count Audit Handbook </a:t>
            </a:r>
            <a:r>
              <a:rPr lang="en-US" sz="2800" dirty="0"/>
              <a:t>(link posted on the CSI </a:t>
            </a:r>
            <a:r>
              <a:rPr lang="en-US" sz="2800" dirty="0">
                <a:solidFill>
                  <a:schemeClr val="accent1">
                    <a:lumMod val="75000"/>
                  </a:schemeClr>
                </a:solidFill>
                <a:hlinkClick r:id="rId5">
                  <a:extLst>
                    <a:ext uri="{A12FA001-AC4F-418D-AE19-62706E023703}">
                      <ahyp:hlinkClr xmlns:ahyp="http://schemas.microsoft.com/office/drawing/2018/hyperlinkcolor" val="tx"/>
                    </a:ext>
                  </a:extLst>
                </a:hlinkClick>
              </a:rPr>
              <a:t>Audits</a:t>
            </a:r>
            <a:r>
              <a:rPr lang="en-US" sz="2800" dirty="0"/>
              <a:t> webpage)</a:t>
            </a:r>
            <a:endParaRPr lang="en-US" sz="2800" dirty="0">
              <a:solidFill>
                <a:schemeClr val="accent1">
                  <a:lumMod val="75000"/>
                </a:schemeClr>
              </a:solidFill>
              <a:hlinkClick r:id="rId6">
                <a:extLst>
                  <a:ext uri="{A12FA001-AC4F-418D-AE19-62706E023703}">
                    <ahyp:hlinkClr xmlns:ahyp="http://schemas.microsoft.com/office/drawing/2018/hyperlinkcolor" val="tx"/>
                  </a:ext>
                </a:extLst>
              </a:hlinkClick>
            </a:endParaRPr>
          </a:p>
          <a:p>
            <a:pPr lvl="1">
              <a:lnSpc>
                <a:spcPct val="120000"/>
              </a:lnSpc>
              <a:spcBef>
                <a:spcPts val="300"/>
              </a:spcBef>
            </a:pPr>
            <a:r>
              <a:rPr lang="en-US" sz="3600" dirty="0">
                <a:solidFill>
                  <a:schemeClr val="accent1">
                    <a:lumMod val="75000"/>
                  </a:schemeClr>
                </a:solidFill>
                <a:hlinkClick r:id="rId7">
                  <a:extLst>
                    <a:ext uri="{A12FA001-AC4F-418D-AE19-62706E023703}">
                      <ahyp:hlinkClr xmlns:ahyp="http://schemas.microsoft.com/office/drawing/2018/hyperlinkcolor" val="tx"/>
                    </a:ext>
                  </a:extLst>
                </a:hlinkClick>
              </a:rPr>
              <a:t>CSI October Count Submissions</a:t>
            </a:r>
            <a:endParaRPr lang="en-US" sz="3600" dirty="0">
              <a:solidFill>
                <a:schemeClr val="accent1">
                  <a:lumMod val="75000"/>
                </a:schemeClr>
              </a:solidFill>
              <a:hlinkClick r:id="rId6">
                <a:extLst>
                  <a:ext uri="{A12FA001-AC4F-418D-AE19-62706E023703}">
                    <ahyp:hlinkClr xmlns:ahyp="http://schemas.microsoft.com/office/drawing/2018/hyperlinkcolor" val="tx"/>
                  </a:ext>
                </a:extLst>
              </a:hlinkClick>
            </a:endParaRPr>
          </a:p>
          <a:p>
            <a:pPr lvl="1">
              <a:lnSpc>
                <a:spcPct val="120000"/>
              </a:lnSpc>
              <a:spcBef>
                <a:spcPts val="300"/>
              </a:spcBef>
            </a:pPr>
            <a:r>
              <a:rPr lang="en-US" sz="3600" dirty="0">
                <a:solidFill>
                  <a:schemeClr val="accent1">
                    <a:lumMod val="75000"/>
                  </a:schemeClr>
                </a:solidFill>
                <a:hlinkClick r:id="rId6">
                  <a:extLst>
                    <a:ext uri="{A12FA001-AC4F-418D-AE19-62706E023703}">
                      <ahyp:hlinkClr xmlns:ahyp="http://schemas.microsoft.com/office/drawing/2018/hyperlinkcolor" val="tx"/>
                    </a:ext>
                  </a:extLst>
                </a:hlinkClick>
              </a:rPr>
              <a:t>CSI Legal and Policy Guidance</a:t>
            </a:r>
            <a:endParaRPr lang="en-US" sz="3600" dirty="0">
              <a:solidFill>
                <a:schemeClr val="accent1">
                  <a:lumMod val="75000"/>
                </a:schemeClr>
              </a:solidFill>
            </a:endParaRPr>
          </a:p>
          <a:p>
            <a:pPr lvl="1">
              <a:lnSpc>
                <a:spcPct val="120000"/>
              </a:lnSpc>
              <a:spcBef>
                <a:spcPts val="300"/>
              </a:spcBef>
            </a:pPr>
            <a:r>
              <a:rPr lang="en-US" sz="3600" dirty="0">
                <a:solidFill>
                  <a:schemeClr val="accent1">
                    <a:lumMod val="75000"/>
                  </a:schemeClr>
                </a:solidFill>
                <a:hlinkClick r:id="rId8">
                  <a:extLst>
                    <a:ext uri="{A12FA001-AC4F-418D-AE19-62706E023703}">
                      <ahyp:hlinkClr xmlns:ahyp="http://schemas.microsoft.com/office/drawing/2018/hyperlinkcolor" val="tx"/>
                    </a:ext>
                  </a:extLst>
                </a:hlinkClick>
              </a:rPr>
              <a:t>Other CSI Webpages</a:t>
            </a:r>
            <a:r>
              <a:rPr lang="en-US" sz="3600" dirty="0">
                <a:solidFill>
                  <a:schemeClr val="accent1">
                    <a:lumMod val="75000"/>
                  </a:schemeClr>
                </a:solidFill>
              </a:rPr>
              <a:t> </a:t>
            </a:r>
            <a:r>
              <a:rPr lang="en-US" sz="3600" dirty="0"/>
              <a:t>(EL, FRL, McKinney-Vento, Migrant, SPED, etc.)</a:t>
            </a:r>
          </a:p>
          <a:p>
            <a:pPr lvl="1">
              <a:lnSpc>
                <a:spcPct val="120000"/>
              </a:lnSpc>
              <a:spcBef>
                <a:spcPts val="300"/>
              </a:spcBef>
            </a:pPr>
            <a:r>
              <a:rPr lang="en-US" sz="3600" dirty="0"/>
              <a:t>CSI Weekly Update Emails</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6</a:t>
            </a:fld>
            <a:endParaRPr lang="en-US" dirty="0"/>
          </a:p>
        </p:txBody>
      </p:sp>
      <p:pic>
        <p:nvPicPr>
          <p:cNvPr id="10" name="Recorded Sound" descr="Slide recording graphic.">
            <a:hlinkClick r:id="" action="ppaction://media"/>
            <a:extLst>
              <a:ext uri="{FF2B5EF4-FFF2-40B4-BE49-F238E27FC236}">
                <a16:creationId xmlns:a16="http://schemas.microsoft.com/office/drawing/2014/main" id="{B74FA049-8ED0-8912-B1D5-5198CB8D671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05750" y="5883274"/>
            <a:ext cx="609600" cy="609600"/>
          </a:xfrm>
          <a:prstGeom prst="rect">
            <a:avLst/>
          </a:prstGeom>
        </p:spPr>
      </p:pic>
    </p:spTree>
    <p:extLst>
      <p:ext uri="{BB962C8B-B14F-4D97-AF65-F5344CB8AC3E}">
        <p14:creationId xmlns:p14="http://schemas.microsoft.com/office/powerpoint/2010/main" val="2033190632"/>
      </p:ext>
    </p:extLst>
  </p:cSld>
  <p:clrMapOvr>
    <a:masterClrMapping/>
  </p:clrMapOvr>
  <mc:AlternateContent xmlns:mc="http://schemas.openxmlformats.org/markup-compatibility/2006" xmlns:p14="http://schemas.microsoft.com/office/powerpoint/2010/main">
    <mc:Choice Requires="p14">
      <p:transition spd="slow" p14:dur="2000" advTm="14053"/>
    </mc:Choice>
    <mc:Fallback xmlns="">
      <p:transition spd="slow" advTm="14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415637" y="365126"/>
            <a:ext cx="8354290" cy="1325563"/>
          </a:xfrm>
        </p:spPr>
        <p:txBody>
          <a:bodyPr>
            <a:normAutofit fontScale="90000"/>
          </a:bodyPr>
          <a:lstStyle/>
          <a:p>
            <a:pPr>
              <a:lnSpc>
                <a:spcPct val="120000"/>
              </a:lnSpc>
              <a:spcBef>
                <a:spcPts val="300"/>
              </a:spcBef>
            </a:pPr>
            <a:r>
              <a:rPr lang="en-US" dirty="0"/>
              <a:t>CSI October Count Audit Handbook</a:t>
            </a:r>
          </a:p>
        </p:txBody>
      </p:sp>
      <p:sp>
        <p:nvSpPr>
          <p:cNvPr id="3" name="Content Placeholder 2">
            <a:extLst>
              <a:ext uri="{FF2B5EF4-FFF2-40B4-BE49-F238E27FC236}">
                <a16:creationId xmlns:a16="http://schemas.microsoft.com/office/drawing/2014/main" id="{D704B6C3-81DD-4E94-ACE0-074E2C33EBD8}"/>
              </a:ext>
            </a:extLst>
          </p:cNvPr>
          <p:cNvSpPr>
            <a:spLocks noGrp="1"/>
          </p:cNvSpPr>
          <p:nvPr>
            <p:ph idx="1"/>
          </p:nvPr>
        </p:nvSpPr>
        <p:spPr/>
        <p:txBody>
          <a:bodyPr>
            <a:normAutofit/>
          </a:bodyPr>
          <a:lstStyle/>
          <a:p>
            <a:pPr>
              <a:lnSpc>
                <a:spcPct val="120000"/>
              </a:lnSpc>
              <a:spcBef>
                <a:spcPts val="300"/>
              </a:spcBef>
            </a:pPr>
            <a:r>
              <a:rPr lang="en-US" sz="3600" dirty="0"/>
              <a:t>General Overview – Finance Act Rule Changes Summarized</a:t>
            </a:r>
          </a:p>
          <a:p>
            <a:pPr>
              <a:lnSpc>
                <a:spcPct val="120000"/>
              </a:lnSpc>
              <a:spcBef>
                <a:spcPts val="300"/>
              </a:spcBef>
            </a:pPr>
            <a:r>
              <a:rPr lang="en-US" sz="3600" dirty="0"/>
              <a:t>SIS Attendance, Enrollment, and Schedule Report Section Updates</a:t>
            </a:r>
          </a:p>
          <a:p>
            <a:pPr>
              <a:lnSpc>
                <a:spcPct val="120000"/>
              </a:lnSpc>
              <a:spcBef>
                <a:spcPts val="300"/>
              </a:spcBef>
            </a:pPr>
            <a:r>
              <a:rPr lang="en-US" sz="3600" dirty="0"/>
              <a:t>Return of the Audit Checklist</a:t>
            </a:r>
          </a:p>
          <a:p>
            <a:pPr>
              <a:lnSpc>
                <a:spcPct val="120000"/>
              </a:lnSpc>
              <a:spcBef>
                <a:spcPts val="300"/>
              </a:spcBef>
            </a:pPr>
            <a:r>
              <a:rPr lang="en-US" sz="3600" dirty="0"/>
              <a:t>Reminder to use the FRL Checklist</a:t>
            </a:r>
          </a:p>
          <a:p>
            <a:pPr lvl="1">
              <a:lnSpc>
                <a:spcPct val="120000"/>
              </a:lnSpc>
              <a:spcBef>
                <a:spcPts val="300"/>
              </a:spcBef>
            </a:pPr>
            <a:endParaRPr lang="en-US" dirty="0"/>
          </a:p>
          <a:p>
            <a:pPr marL="0" indent="0">
              <a:lnSpc>
                <a:spcPct val="120000"/>
              </a:lnSpc>
              <a:spcBef>
                <a:spcPts val="300"/>
              </a:spcBef>
              <a:buNone/>
            </a:pPr>
            <a:endParaRPr lang="en-US" dirty="0"/>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7</a:t>
            </a:fld>
            <a:endParaRPr lang="en-US" dirty="0"/>
          </a:p>
        </p:txBody>
      </p:sp>
      <p:pic>
        <p:nvPicPr>
          <p:cNvPr id="13" name="Recorded Sound" descr="Slide recording graphic.">
            <a:hlinkClick r:id="" action="ppaction://media"/>
            <a:extLst>
              <a:ext uri="{FF2B5EF4-FFF2-40B4-BE49-F238E27FC236}">
                <a16:creationId xmlns:a16="http://schemas.microsoft.com/office/drawing/2014/main" id="{527F16B9-48CE-47E2-70DD-394C5E0614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4960" y="6039031"/>
            <a:ext cx="609600" cy="609600"/>
          </a:xfrm>
          <a:prstGeom prst="rect">
            <a:avLst/>
          </a:prstGeom>
        </p:spPr>
      </p:pic>
    </p:spTree>
    <p:extLst>
      <p:ext uri="{BB962C8B-B14F-4D97-AF65-F5344CB8AC3E}">
        <p14:creationId xmlns:p14="http://schemas.microsoft.com/office/powerpoint/2010/main" val="367531876"/>
      </p:ext>
    </p:extLst>
  </p:cSld>
  <p:clrMapOvr>
    <a:masterClrMapping/>
  </p:clrMapOvr>
  <mc:AlternateContent xmlns:mc="http://schemas.openxmlformats.org/markup-compatibility/2006" xmlns:p14="http://schemas.microsoft.com/office/powerpoint/2010/main">
    <mc:Choice Requires="p14">
      <p:transition spd="slow" p14:dur="2000" advTm="6771"/>
    </mc:Choice>
    <mc:Fallback xmlns="">
      <p:transition spd="slow" advTm="6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9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3586-7DB2-E170-E731-2B2C77C7926A}"/>
              </a:ext>
            </a:extLst>
          </p:cNvPr>
          <p:cNvSpPr>
            <a:spLocks noGrp="1"/>
          </p:cNvSpPr>
          <p:nvPr>
            <p:ph type="title"/>
          </p:nvPr>
        </p:nvSpPr>
        <p:spPr>
          <a:xfrm>
            <a:off x="628650" y="2241223"/>
            <a:ext cx="7886700" cy="1325563"/>
          </a:xfrm>
        </p:spPr>
        <p:txBody>
          <a:bodyPr/>
          <a:lstStyle/>
          <a:p>
            <a:r>
              <a:rPr lang="en-US" dirty="0"/>
              <a:t>Audit Related Dates</a:t>
            </a:r>
          </a:p>
        </p:txBody>
      </p:sp>
      <p:pic>
        <p:nvPicPr>
          <p:cNvPr id="3" name="Recorded Sound" descr="Slide recording graphic.">
            <a:hlinkClick r:id="" action="ppaction://media"/>
            <a:extLst>
              <a:ext uri="{FF2B5EF4-FFF2-40B4-BE49-F238E27FC236}">
                <a16:creationId xmlns:a16="http://schemas.microsoft.com/office/drawing/2014/main" id="{B4C58263-A617-D5B5-6E5C-98915CAEF9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0355" y="5666678"/>
            <a:ext cx="609600" cy="609600"/>
          </a:xfrm>
          <a:prstGeom prst="rect">
            <a:avLst/>
          </a:prstGeom>
        </p:spPr>
      </p:pic>
    </p:spTree>
    <p:extLst>
      <p:ext uri="{BB962C8B-B14F-4D97-AF65-F5344CB8AC3E}">
        <p14:creationId xmlns:p14="http://schemas.microsoft.com/office/powerpoint/2010/main" val="2647772588"/>
      </p:ext>
    </p:extLst>
  </p:cSld>
  <p:clrMapOvr>
    <a:masterClrMapping/>
  </p:clrMapOvr>
  <mc:AlternateContent xmlns:mc="http://schemas.openxmlformats.org/markup-compatibility/2006" xmlns:p14="http://schemas.microsoft.com/office/powerpoint/2010/main">
    <mc:Choice Requires="p14">
      <p:transition spd="slow" p14:dur="2000" advTm="4680"/>
    </mc:Choice>
    <mc:Fallback xmlns="">
      <p:transition spd="slow" advTm="4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319406"/>
            <a:ext cx="7886700" cy="1325563"/>
          </a:xfrm>
        </p:spPr>
        <p:txBody>
          <a:bodyPr/>
          <a:lstStyle/>
          <a:p>
            <a:r>
              <a:rPr lang="en-US" dirty="0"/>
              <a:t>Key Audit Dates</a:t>
            </a:r>
          </a:p>
        </p:txBody>
      </p:sp>
      <p:sp>
        <p:nvSpPr>
          <p:cNvPr id="8" name="TextBox 7">
            <a:extLst>
              <a:ext uri="{FF2B5EF4-FFF2-40B4-BE49-F238E27FC236}">
                <a16:creationId xmlns:a16="http://schemas.microsoft.com/office/drawing/2014/main" id="{4E34E35F-1B44-DCE7-D6C7-7CAB47959F46}"/>
              </a:ext>
            </a:extLst>
          </p:cNvPr>
          <p:cNvSpPr txBox="1"/>
          <p:nvPr/>
        </p:nvSpPr>
        <p:spPr>
          <a:xfrm>
            <a:off x="149784" y="3487462"/>
            <a:ext cx="8814962" cy="2677656"/>
          </a:xfrm>
          <a:prstGeom prst="rect">
            <a:avLst/>
          </a:prstGeom>
          <a:noFill/>
        </p:spPr>
        <p:txBody>
          <a:bodyPr wrap="square" rtlCol="0">
            <a:spAutoFit/>
          </a:bodyPr>
          <a:lstStyle/>
          <a:p>
            <a:pPr marL="342900" indent="-342900">
              <a:buFont typeface="Arial" panose="020B0604020202020204" pitchFamily="34" charset="0"/>
              <a:buChar char="•"/>
            </a:pPr>
            <a:r>
              <a:rPr lang="en-US" sz="2800" b="1" dirty="0">
                <a:highlight>
                  <a:srgbClr val="FFFF00"/>
                </a:highlight>
              </a:rPr>
              <a:t>IMPORTANT CHANGE</a:t>
            </a:r>
            <a:r>
              <a:rPr lang="en-US" sz="2800" dirty="0"/>
              <a:t>: The 11-day count period/window reference HAS ENDED! (This included the 5 school days before and 5 days after the count date)</a:t>
            </a:r>
          </a:p>
          <a:p>
            <a:pPr marL="800100" lvl="1" indent="-342900">
              <a:buFont typeface="Arial" panose="020B0604020202020204" pitchFamily="34" charset="0"/>
              <a:buChar char="•"/>
            </a:pPr>
            <a:r>
              <a:rPr lang="en-US" sz="2800" dirty="0"/>
              <a:t>Found to conflict with statute and any rule related to it expired on May 15, 2025</a:t>
            </a:r>
          </a:p>
          <a:p>
            <a:pPr marL="342900" indent="-342900">
              <a:buFont typeface="Arial" panose="020B0604020202020204" pitchFamily="34" charset="0"/>
              <a:buChar char="•"/>
            </a:pPr>
            <a:r>
              <a:rPr lang="en-US" sz="2800" dirty="0"/>
              <a:t>The 30-day attendance resume date will be October 31</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9</a:t>
            </a:fld>
            <a:endParaRPr lang="en-US" dirty="0"/>
          </a:p>
        </p:txBody>
      </p:sp>
      <p:graphicFrame>
        <p:nvGraphicFramePr>
          <p:cNvPr id="7" name="Table 6">
            <a:extLst>
              <a:ext uri="{FF2B5EF4-FFF2-40B4-BE49-F238E27FC236}">
                <a16:creationId xmlns:a16="http://schemas.microsoft.com/office/drawing/2014/main" id="{470C2D21-125A-F12D-21FA-1DF1E4433588}"/>
              </a:ext>
            </a:extLst>
          </p:cNvPr>
          <p:cNvGraphicFramePr>
            <a:graphicFrameLocks noGrp="1"/>
          </p:cNvGraphicFramePr>
          <p:nvPr>
            <p:extLst>
              <p:ext uri="{D42A27DB-BD31-4B8C-83A1-F6EECF244321}">
                <p14:modId xmlns:p14="http://schemas.microsoft.com/office/powerpoint/2010/main" val="3220960596"/>
              </p:ext>
            </p:extLst>
          </p:nvPr>
        </p:nvGraphicFramePr>
        <p:xfrm>
          <a:off x="716096" y="1559772"/>
          <a:ext cx="7886700" cy="1594634"/>
        </p:xfrm>
        <a:graphic>
          <a:graphicData uri="http://schemas.openxmlformats.org/drawingml/2006/table">
            <a:tbl>
              <a:tblPr firstRow="1" firstCol="1" bandRow="1">
                <a:tableStyleId>{5C22544A-7EE6-4342-B048-85BDC9FD1C3A}</a:tableStyleId>
              </a:tblPr>
              <a:tblGrid>
                <a:gridCol w="3206182">
                  <a:extLst>
                    <a:ext uri="{9D8B030D-6E8A-4147-A177-3AD203B41FA5}">
                      <a16:colId xmlns:a16="http://schemas.microsoft.com/office/drawing/2014/main" val="2616213257"/>
                    </a:ext>
                  </a:extLst>
                </a:gridCol>
                <a:gridCol w="4680518">
                  <a:extLst>
                    <a:ext uri="{9D8B030D-6E8A-4147-A177-3AD203B41FA5}">
                      <a16:colId xmlns:a16="http://schemas.microsoft.com/office/drawing/2014/main" val="4061416672"/>
                    </a:ext>
                  </a:extLst>
                </a:gridCol>
              </a:tblGrid>
              <a:tr h="735986">
                <a:tc>
                  <a:txBody>
                    <a:bodyPr/>
                    <a:lstStyle/>
                    <a:p>
                      <a:pPr marL="0" marR="405765" algn="ctr">
                        <a:spcBef>
                          <a:spcPts val="470"/>
                        </a:spcBef>
                        <a:buNone/>
                      </a:pPr>
                      <a:r>
                        <a:rPr lang="en-US" sz="2400" dirty="0">
                          <a:solidFill>
                            <a:schemeClr val="tx1"/>
                          </a:solidFill>
                          <a:effectLst/>
                        </a:rPr>
                        <a:t>Pupil Count Grades</a:t>
                      </a:r>
                      <a:endParaRPr lang="en-US"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tx2">
                        <a:lumMod val="40000"/>
                        <a:lumOff val="60000"/>
                      </a:schemeClr>
                    </a:solidFill>
                  </a:tcPr>
                </a:tc>
                <a:tc>
                  <a:txBody>
                    <a:bodyPr/>
                    <a:lstStyle/>
                    <a:p>
                      <a:pPr marL="0" marR="405765" algn="ctr">
                        <a:spcBef>
                          <a:spcPts val="470"/>
                        </a:spcBef>
                        <a:buNone/>
                      </a:pPr>
                      <a:r>
                        <a:rPr lang="en-US" sz="2400" b="1" dirty="0">
                          <a:solidFill>
                            <a:schemeClr val="tx1"/>
                          </a:solidFill>
                          <a:effectLst/>
                        </a:rPr>
                        <a:t>Pupil Count Date</a:t>
                      </a:r>
                      <a:endParaRPr lang="en-US" sz="20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tx2">
                        <a:lumMod val="40000"/>
                        <a:lumOff val="60000"/>
                      </a:schemeClr>
                    </a:solidFill>
                  </a:tcPr>
                </a:tc>
                <a:extLst>
                  <a:ext uri="{0D108BD9-81ED-4DB2-BD59-A6C34878D82A}">
                    <a16:rowId xmlns:a16="http://schemas.microsoft.com/office/drawing/2014/main" val="3639821647"/>
                  </a:ext>
                </a:extLst>
              </a:tr>
              <a:tr h="858648">
                <a:tc>
                  <a:txBody>
                    <a:bodyPr/>
                    <a:lstStyle/>
                    <a:p>
                      <a:pPr marL="0" marR="405765" algn="ctr">
                        <a:spcBef>
                          <a:spcPts val="470"/>
                        </a:spcBef>
                        <a:buNone/>
                      </a:pPr>
                      <a:r>
                        <a:rPr lang="en-US" sz="2400" b="0" dirty="0">
                          <a:solidFill>
                            <a:schemeClr val="tx1"/>
                          </a:solidFill>
                          <a:effectLst/>
                        </a:rPr>
                        <a:t>PK-12</a:t>
                      </a:r>
                      <a:endParaRPr lang="en-US" sz="24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405765" algn="ctr">
                        <a:spcBef>
                          <a:spcPts val="470"/>
                        </a:spcBef>
                        <a:buNone/>
                      </a:pPr>
                      <a:r>
                        <a:rPr lang="en-US" sz="2400" dirty="0">
                          <a:solidFill>
                            <a:schemeClr val="tx1"/>
                          </a:solidFill>
                          <a:effectLst/>
                        </a:rPr>
                        <a:t>Wednesday, October 1, 2025</a:t>
                      </a:r>
                      <a:endParaRPr lang="en-US" sz="24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421306911"/>
                  </a:ext>
                </a:extLst>
              </a:tr>
            </a:tbl>
          </a:graphicData>
        </a:graphic>
      </p:graphicFrame>
      <p:pic>
        <p:nvPicPr>
          <p:cNvPr id="3" name="Recorded Sound" descr="Slide recording graphic.">
            <a:hlinkClick r:id="" action="ppaction://media"/>
            <a:extLst>
              <a:ext uri="{FF2B5EF4-FFF2-40B4-BE49-F238E27FC236}">
                <a16:creationId xmlns:a16="http://schemas.microsoft.com/office/drawing/2014/main" id="{580045AD-9D03-2662-25DE-EABBC4597D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7996" y="6011007"/>
            <a:ext cx="609600" cy="609600"/>
          </a:xfrm>
          <a:prstGeom prst="rect">
            <a:avLst/>
          </a:prstGeom>
        </p:spPr>
      </p:pic>
    </p:spTree>
    <p:extLst>
      <p:ext uri="{BB962C8B-B14F-4D97-AF65-F5344CB8AC3E}">
        <p14:creationId xmlns:p14="http://schemas.microsoft.com/office/powerpoint/2010/main" val="3665336144"/>
      </p:ext>
    </p:extLst>
  </p:cSld>
  <p:clrMapOvr>
    <a:masterClrMapping/>
  </p:clrMapOvr>
  <mc:AlternateContent xmlns:mc="http://schemas.openxmlformats.org/markup-compatibility/2006" xmlns:p14="http://schemas.microsoft.com/office/powerpoint/2010/main">
    <mc:Choice Requires="p14">
      <p:transition spd="slow" p14:dur="2000" advTm="41403"/>
    </mc:Choice>
    <mc:Fallback xmlns="">
      <p:transition spd="slow" advTm="41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with Colors for Smart Art</Template>
  <TotalTime>5285</TotalTime>
  <Words>6363</Words>
  <Application>Microsoft Office PowerPoint</Application>
  <PresentationFormat>On-screen Show (4:3)</PresentationFormat>
  <Paragraphs>479</Paragraphs>
  <Slides>37</Slides>
  <Notes>37</Notes>
  <HiddenSlides>0</HiddenSlides>
  <MMClips>37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Calibri</vt:lpstr>
      <vt:lpstr>Office Theme</vt:lpstr>
      <vt:lpstr>October Count Audit </vt:lpstr>
      <vt:lpstr>Training Content</vt:lpstr>
      <vt:lpstr>Audit Resources</vt:lpstr>
      <vt:lpstr>CSI Website</vt:lpstr>
      <vt:lpstr>CDE October Count Audit Resource Guide</vt:lpstr>
      <vt:lpstr>Additional Resources</vt:lpstr>
      <vt:lpstr>CSI October Count Audit Handbook</vt:lpstr>
      <vt:lpstr>Audit Related Dates</vt:lpstr>
      <vt:lpstr>Key Audit Dates</vt:lpstr>
      <vt:lpstr>Additional Audit Dates</vt:lpstr>
      <vt:lpstr>Audit Rule Updates, Reminders, and Clarifications</vt:lpstr>
      <vt:lpstr>Total Program Funding Determination</vt:lpstr>
      <vt:lpstr>Audit Questionnaires</vt:lpstr>
      <vt:lpstr>Attendance Documentation Date Range</vt:lpstr>
      <vt:lpstr>Alternative Instruction Reminders</vt:lpstr>
      <vt:lpstr>Blended Learning Courses</vt:lpstr>
      <vt:lpstr>Work Based Learning Courses</vt:lpstr>
      <vt:lpstr>Proof of Residency (POR) Forms</vt:lpstr>
      <vt:lpstr>Contractual Education Documentation</vt:lpstr>
      <vt:lpstr>Contractual Education Documentation (continued)</vt:lpstr>
      <vt:lpstr>Alternative Education Campus (AEC) Schools</vt:lpstr>
      <vt:lpstr>Facility Schools</vt:lpstr>
      <vt:lpstr>Lunch Periods</vt:lpstr>
      <vt:lpstr>Postsecondary Courses</vt:lpstr>
      <vt:lpstr>Postsecondary Courses (continued)</vt:lpstr>
      <vt:lpstr>ASCENT Students</vt:lpstr>
      <vt:lpstr>Dropout Recovery (Postsecondary Courses)</vt:lpstr>
      <vt:lpstr>Innovative Learning Opportunities Program Pilot (ILOP) Students</vt:lpstr>
      <vt:lpstr>Secondary Transition Students (18 to 21-Year-Old Services)</vt:lpstr>
      <vt:lpstr>Individualized Education Program (IEP) Students</vt:lpstr>
      <vt:lpstr>Transfer Enrollment Exception Students</vt:lpstr>
      <vt:lpstr>Transfer Enrollment Exception Students (continued part 1)</vt:lpstr>
      <vt:lpstr>Transfer Enrollment Exception Students (continued part 2)</vt:lpstr>
      <vt:lpstr>Free and Reduced Lunch</vt:lpstr>
      <vt:lpstr>Free and Reduced Lunch Reminders</vt:lpstr>
      <vt:lpstr>Free and Reduced Lunch Changes</vt:lpstr>
      <vt:lpstr>End of Training</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for 2020-2021</dc:title>
  <dc:creator>Dinnen, Janet</dc:creator>
  <cp:lastModifiedBy>Eddy, Julie</cp:lastModifiedBy>
  <cp:revision>789</cp:revision>
  <dcterms:created xsi:type="dcterms:W3CDTF">2020-05-05T21:26:19Z</dcterms:created>
  <dcterms:modified xsi:type="dcterms:W3CDTF">2025-08-26T01:13:03Z</dcterms:modified>
</cp:coreProperties>
</file>