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24"/>
  </p:notesMasterIdLst>
  <p:handoutMasterIdLst>
    <p:handoutMasterId r:id="rId25"/>
  </p:handoutMasterIdLst>
  <p:sldIdLst>
    <p:sldId id="256" r:id="rId2"/>
    <p:sldId id="873" r:id="rId3"/>
    <p:sldId id="748" r:id="rId4"/>
    <p:sldId id="895" r:id="rId5"/>
    <p:sldId id="880" r:id="rId6"/>
    <p:sldId id="892" r:id="rId7"/>
    <p:sldId id="896" r:id="rId8"/>
    <p:sldId id="897" r:id="rId9"/>
    <p:sldId id="898" r:id="rId10"/>
    <p:sldId id="899" r:id="rId11"/>
    <p:sldId id="900" r:id="rId12"/>
    <p:sldId id="893" r:id="rId13"/>
    <p:sldId id="813" r:id="rId14"/>
    <p:sldId id="814" r:id="rId15"/>
    <p:sldId id="749" r:id="rId16"/>
    <p:sldId id="831" r:id="rId17"/>
    <p:sldId id="854" r:id="rId18"/>
    <p:sldId id="835" r:id="rId19"/>
    <p:sldId id="855" r:id="rId20"/>
    <p:sldId id="901" r:id="rId21"/>
    <p:sldId id="894" r:id="rId22"/>
    <p:sldId id="28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nen, Janet" initials="DJ" lastIdx="3" clrIdx="0">
    <p:extLst>
      <p:ext uri="{19B8F6BF-5375-455C-9EA6-DF929625EA0E}">
        <p15:presenceInfo xmlns:p15="http://schemas.microsoft.com/office/powerpoint/2012/main" userId="S::Dinnen_J@cde.state.co.us::682ebc80-7236-4772-9819-9edf9790eda1" providerId="AD"/>
      </p:ext>
    </p:extLst>
  </p:cmAuthor>
  <p:cmAuthor id="2" name="Hartung, Ryan" initials="HR" lastIdx="1" clrIdx="1">
    <p:extLst>
      <p:ext uri="{19B8F6BF-5375-455C-9EA6-DF929625EA0E}">
        <p15:presenceInfo xmlns:p15="http://schemas.microsoft.com/office/powerpoint/2012/main" userId="S::Hartung_R@cde.state.co.us::760df91e-2652-4f4c-b7b7-b05866444dd1" providerId="AD"/>
      </p:ext>
    </p:extLst>
  </p:cmAuthor>
  <p:cmAuthor id="3" name="Eddy, Julie" initials="EJ" lastIdx="1" clrIdx="2">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A0"/>
    <a:srgbClr val="455FA9"/>
    <a:srgbClr val="9FF4FF"/>
    <a:srgbClr val="DAC2EC"/>
    <a:srgbClr val="C63F28"/>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2" autoAdjust="0"/>
    <p:restoredTop sz="55418" autoAdjust="0"/>
  </p:normalViewPr>
  <p:slideViewPr>
    <p:cSldViewPr snapToGrid="0">
      <p:cViewPr varScale="1">
        <p:scale>
          <a:sx n="48" d="100"/>
          <a:sy n="48" d="100"/>
        </p:scale>
        <p:origin x="2586" y="4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8" d="100"/>
          <a:sy n="68" d="100"/>
        </p:scale>
        <p:origin x="252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6B925-A96D-0151-718D-219F6B3F95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789768-3B6C-DD36-1C50-8AFCEF17AD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9B547C-76D6-45B5-BEC7-72A8DD7D9D4B}" type="datetimeFigureOut">
              <a:rPr lang="en-US" smtClean="0"/>
              <a:t>8/25/2025</a:t>
            </a:fld>
            <a:endParaRPr lang="en-US"/>
          </a:p>
        </p:txBody>
      </p:sp>
      <p:sp>
        <p:nvSpPr>
          <p:cNvPr id="4" name="Footer Placeholder 3">
            <a:extLst>
              <a:ext uri="{FF2B5EF4-FFF2-40B4-BE49-F238E27FC236}">
                <a16:creationId xmlns:a16="http://schemas.microsoft.com/office/drawing/2014/main" id="{97D3AE8C-B301-488D-4635-C90C7AE26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504ECB-997E-079D-7381-969EBC78B1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13AC14-749E-4217-B763-2EB432C09D56}" type="slidenum">
              <a:rPr lang="en-US" smtClean="0"/>
              <a:t>‹#›</a:t>
            </a:fld>
            <a:endParaRPr lang="en-US"/>
          </a:p>
        </p:txBody>
      </p:sp>
    </p:spTree>
    <p:extLst>
      <p:ext uri="{BB962C8B-B14F-4D97-AF65-F5344CB8AC3E}">
        <p14:creationId xmlns:p14="http://schemas.microsoft.com/office/powerpoint/2010/main" val="1672455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47419-FD2E-4B73-9364-AEDF9B335DC1}" type="datetimeFigureOut">
              <a:rPr lang="en-US" smtClean="0"/>
              <a:t>8/25/2025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412A0-D66C-48E0-8B20-A2797B4B8272}" type="slidenum">
              <a:rPr lang="en-US" smtClean="0"/>
              <a:t>‹#›</a:t>
            </a:fld>
            <a:endParaRPr lang="en-US"/>
          </a:p>
        </p:txBody>
      </p:sp>
    </p:spTree>
    <p:extLst>
      <p:ext uri="{BB962C8B-B14F-4D97-AF65-F5344CB8AC3E}">
        <p14:creationId xmlns:p14="http://schemas.microsoft.com/office/powerpoint/2010/main" val="130056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 provides a broad </a:t>
            </a:r>
            <a:r>
              <a:rPr lang="en-US" baseline="0" dirty="0"/>
              <a:t>overview on the October Count Audit for the current school year and is aimed at new school submission contacts or those with more experience who would like a review or who are looking for specific topic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is also an audit related training named “New This Year” on the </a:t>
            </a:r>
            <a:r>
              <a:rPr lang="en-US" b="1" baseline="0" dirty="0"/>
              <a:t>CSI Audits webpage </a:t>
            </a:r>
            <a:r>
              <a:rPr lang="en-US" baseline="0" dirty="0"/>
              <a:t>that focuses only on important highlights and changes for the current year. </a:t>
            </a:r>
            <a:endParaRPr lang="en-US" dirty="0"/>
          </a:p>
          <a:p>
            <a:endParaRPr lang="en-US" dirty="0"/>
          </a:p>
          <a:p>
            <a:r>
              <a:rPr lang="en-US" dirty="0"/>
              <a:t>Separate trainings specific to October Count </a:t>
            </a:r>
            <a:r>
              <a:rPr lang="en-US" u="sng" dirty="0"/>
              <a:t>submission related</a:t>
            </a:r>
            <a:r>
              <a:rPr lang="en-US" u="none" dirty="0"/>
              <a:t> </a:t>
            </a:r>
            <a:r>
              <a:rPr lang="en-US" dirty="0"/>
              <a:t>tasks are available on the </a:t>
            </a:r>
            <a:r>
              <a:rPr lang="en-US" b="1" dirty="0"/>
              <a:t>CSI October Count webpage. </a:t>
            </a:r>
          </a:p>
        </p:txBody>
      </p:sp>
      <p:sp>
        <p:nvSpPr>
          <p:cNvPr id="4" name="Slide Number Placeholder 3"/>
          <p:cNvSpPr>
            <a:spLocks noGrp="1"/>
          </p:cNvSpPr>
          <p:nvPr>
            <p:ph type="sldNum" sz="quarter" idx="5"/>
          </p:nvPr>
        </p:nvSpPr>
        <p:spPr/>
        <p:txBody>
          <a:bodyPr/>
          <a:lstStyle/>
          <a:p>
            <a:fld id="{B24412A0-D66C-48E0-8B20-A2797B4B8272}" type="slidenum">
              <a:rPr lang="en-US" smtClean="0"/>
              <a:t>1</a:t>
            </a:fld>
            <a:endParaRPr lang="en-US"/>
          </a:p>
        </p:txBody>
      </p:sp>
    </p:spTree>
    <p:extLst>
      <p:ext uri="{BB962C8B-B14F-4D97-AF65-F5344CB8AC3E}">
        <p14:creationId xmlns:p14="http://schemas.microsoft.com/office/powerpoint/2010/main" val="77122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 the official count day will be on October 1</a:t>
            </a:r>
            <a:r>
              <a:rPr lang="en-US" baseline="30000" dirty="0"/>
              <a:t>st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CSI Schools that may have an approved alternative count date will substitute that date for October 1st.</a:t>
            </a:r>
          </a:p>
          <a:p>
            <a:endParaRPr lang="en-US" dirty="0"/>
          </a:p>
          <a:p>
            <a:r>
              <a:rPr lang="en-US" dirty="0"/>
              <a:t>THERE IS ONE VERY IMPORTANT CHANGE THAT WENT INTO EFFECT for 25-26. </a:t>
            </a:r>
          </a:p>
          <a:p>
            <a:r>
              <a:rPr lang="en-US" dirty="0"/>
              <a:t>The state Legislative Legal Services determined that the 11-Day count period or window conflicted with statute and any rule related to it expired on May 15, 2025. </a:t>
            </a:r>
          </a:p>
          <a:p>
            <a:r>
              <a:rPr lang="en-US" dirty="0"/>
              <a:t>Historically, the primary purpose of the 11-day window was to provide a timeframe for students qualifying as a transfer enrollment exception for funding purposes in the October Count collection. </a:t>
            </a:r>
          </a:p>
          <a:p>
            <a:r>
              <a:rPr lang="en-US" dirty="0"/>
              <a:t>It has also served to provide a method of defining a timeframe of data to provide for proof of attendance documentation. We’ll visit more in this training about what this means for providing attendance reports for this reporting year.</a:t>
            </a:r>
          </a:p>
        </p:txBody>
      </p:sp>
      <p:sp>
        <p:nvSpPr>
          <p:cNvPr id="4" name="Slide Number Placeholder 3"/>
          <p:cNvSpPr>
            <a:spLocks noGrp="1"/>
          </p:cNvSpPr>
          <p:nvPr>
            <p:ph type="sldNum" sz="quarter" idx="5"/>
          </p:nvPr>
        </p:nvSpPr>
        <p:spPr/>
        <p:txBody>
          <a:bodyPr/>
          <a:lstStyle/>
          <a:p>
            <a:fld id="{B24412A0-D66C-48E0-8B20-A2797B4B8272}" type="slidenum">
              <a:rPr lang="en-US" smtClean="0"/>
              <a:t>10</a:t>
            </a:fld>
            <a:endParaRPr lang="en-US"/>
          </a:p>
        </p:txBody>
      </p:sp>
    </p:spTree>
    <p:extLst>
      <p:ext uri="{BB962C8B-B14F-4D97-AF65-F5344CB8AC3E}">
        <p14:creationId xmlns:p14="http://schemas.microsoft.com/office/powerpoint/2010/main" val="406149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current year audit related dates are posted to the Data Submissions calendar simply because it would be difficult to fit them all in. </a:t>
            </a:r>
          </a:p>
          <a:p>
            <a:endParaRPr lang="en-US" dirty="0"/>
          </a:p>
          <a:p>
            <a:r>
              <a:rPr lang="en-US" dirty="0"/>
              <a:t>This slide shows only a portion of the additional audit related deadlines table listed in the CSI October Count Audit Handbook.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have been changes from last year, so please be sure to download a copy of the handbook and check out the rest of the dates listed there. </a:t>
            </a:r>
          </a:p>
        </p:txBody>
      </p:sp>
      <p:sp>
        <p:nvSpPr>
          <p:cNvPr id="4" name="Slide Number Placeholder 3"/>
          <p:cNvSpPr>
            <a:spLocks noGrp="1"/>
          </p:cNvSpPr>
          <p:nvPr>
            <p:ph type="sldNum" sz="quarter" idx="5"/>
          </p:nvPr>
        </p:nvSpPr>
        <p:spPr/>
        <p:txBody>
          <a:bodyPr/>
          <a:lstStyle/>
          <a:p>
            <a:fld id="{B24412A0-D66C-48E0-8B20-A2797B4B8272}" type="slidenum">
              <a:rPr lang="en-US" smtClean="0"/>
              <a:t>11</a:t>
            </a:fld>
            <a:endParaRPr lang="en-US"/>
          </a:p>
        </p:txBody>
      </p:sp>
    </p:spTree>
    <p:extLst>
      <p:ext uri="{BB962C8B-B14F-4D97-AF65-F5344CB8AC3E}">
        <p14:creationId xmlns:p14="http://schemas.microsoft.com/office/powerpoint/2010/main" val="337365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CDE Student October Count Audit Resource Guide was mentioned earlier in this training. </a:t>
            </a:r>
          </a:p>
          <a:p>
            <a:r>
              <a:rPr lang="en-US" dirty="0"/>
              <a:t>Schools will want to review that resource along with the “New This Year” CSI October Count Audit training to find out about the important changes for the current year. </a:t>
            </a:r>
          </a:p>
          <a:p>
            <a:endParaRPr lang="en-US" dirty="0"/>
          </a:p>
          <a:p>
            <a:r>
              <a:rPr lang="en-US" dirty="0"/>
              <a:t>The main purpose of the CDE Audit Guide is to provide details to districts and schools on general funding rules based on CDE interpretations of the Public-School Finance Act.</a:t>
            </a:r>
          </a:p>
          <a:p>
            <a:r>
              <a:rPr lang="en-US" dirty="0"/>
              <a:t>Depending on the unique student and instruction types, there can be exceptions to the general funding rules.</a:t>
            </a:r>
          </a:p>
          <a:p>
            <a:r>
              <a:rPr lang="en-US" dirty="0"/>
              <a:t>The rules can also affect the types of supporting documentation schools will need to submit to prove funding eligibility claimed on students.</a:t>
            </a:r>
          </a:p>
        </p:txBody>
      </p:sp>
      <p:sp>
        <p:nvSpPr>
          <p:cNvPr id="4" name="Slide Number Placeholder 3"/>
          <p:cNvSpPr>
            <a:spLocks noGrp="1"/>
          </p:cNvSpPr>
          <p:nvPr>
            <p:ph type="sldNum" sz="quarter" idx="5"/>
          </p:nvPr>
        </p:nvSpPr>
        <p:spPr/>
        <p:txBody>
          <a:bodyPr/>
          <a:lstStyle/>
          <a:p>
            <a:fld id="{B24412A0-D66C-48E0-8B20-A2797B4B8272}" type="slidenum">
              <a:rPr lang="en-US" smtClean="0"/>
              <a:t>12</a:t>
            </a:fld>
            <a:endParaRPr lang="en-US"/>
          </a:p>
        </p:txBody>
      </p:sp>
    </p:spTree>
    <p:extLst>
      <p:ext uri="{BB962C8B-B14F-4D97-AF65-F5344CB8AC3E}">
        <p14:creationId xmlns:p14="http://schemas.microsoft.com/office/powerpoint/2010/main" val="3137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If the concept of “supporting documentation” for the October Count is new to you, it’s simply the d</a:t>
            </a:r>
            <a:r>
              <a:rPr lang="en-US" sz="1200" dirty="0">
                <a:solidFill>
                  <a:schemeClr val="bg2">
                    <a:lumMod val="50000"/>
                  </a:schemeClr>
                </a:solidFill>
              </a:rPr>
              <a:t>ocumentation required by the state which</a:t>
            </a:r>
            <a:r>
              <a:rPr lang="en-US" sz="1200" baseline="0" dirty="0">
                <a:solidFill>
                  <a:schemeClr val="bg2">
                    <a:lumMod val="50000"/>
                  </a:schemeClr>
                </a:solidFill>
              </a:rPr>
              <a:t> provides </a:t>
            </a:r>
            <a:r>
              <a:rPr lang="en-US" sz="1200" dirty="0">
                <a:solidFill>
                  <a:schemeClr val="bg2">
                    <a:lumMod val="50000"/>
                  </a:schemeClr>
                </a:solidFill>
              </a:rPr>
              <a:t>proof of funding claimed on each student and the unique enrollment situation for each student.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rPr>
              <a:t>This</a:t>
            </a:r>
            <a:r>
              <a:rPr lang="en-US" sz="1200" baseline="0" dirty="0">
                <a:solidFill>
                  <a:schemeClr val="bg2">
                    <a:lumMod val="50000"/>
                  </a:schemeClr>
                </a:solidFill>
              </a:rPr>
              <a:t> is one of the primary requirements for the October Count audit and e</a:t>
            </a:r>
            <a:r>
              <a:rPr lang="en-US" sz="1200" dirty="0">
                <a:solidFill>
                  <a:schemeClr val="bg2">
                    <a:lumMod val="50000"/>
                  </a:schemeClr>
                </a:solidFill>
              </a:rPr>
              <a:t>very CSI school will be required</a:t>
            </a:r>
            <a:r>
              <a:rPr lang="en-US" sz="1200" baseline="0" dirty="0">
                <a:solidFill>
                  <a:schemeClr val="bg2">
                    <a:lumMod val="50000"/>
                  </a:schemeClr>
                </a:solidFill>
              </a:rPr>
              <a:t> to submit at least some pieces of supporting documentation to CSI for the current school year.</a:t>
            </a:r>
            <a:endParaRPr lang="en-US" sz="1200" dirty="0">
              <a:solidFill>
                <a:schemeClr val="bg2">
                  <a:lumMod val="50000"/>
                </a:schemeClr>
              </a:solidFill>
            </a:endParaRPr>
          </a:p>
          <a:p>
            <a:endParaRPr lang="en-US" b="1" baseline="0" dirty="0"/>
          </a:p>
        </p:txBody>
      </p:sp>
      <p:sp>
        <p:nvSpPr>
          <p:cNvPr id="4" name="Slide Number Placeholder 3"/>
          <p:cNvSpPr>
            <a:spLocks noGrp="1"/>
          </p:cNvSpPr>
          <p:nvPr>
            <p:ph type="sldNum" sz="quarter" idx="10"/>
          </p:nvPr>
        </p:nvSpPr>
        <p:spPr/>
        <p:txBody>
          <a:bodyPr/>
          <a:lstStyle/>
          <a:p>
            <a:fld id="{44E5AA02-F3BE-4319-A9B7-E5C820446EF8}" type="slidenum">
              <a:rPr lang="en-US" smtClean="0"/>
              <a:t>13</a:t>
            </a:fld>
            <a:endParaRPr lang="en-US"/>
          </a:p>
        </p:txBody>
      </p:sp>
    </p:spTree>
    <p:extLst>
      <p:ext uri="{BB962C8B-B14F-4D97-AF65-F5344CB8AC3E}">
        <p14:creationId xmlns:p14="http://schemas.microsoft.com/office/powerpoint/2010/main" val="127035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a:t>For information on how long to keep documents related to state reporting, including the October Count, please see the Records and Documentation Retention section in the CSI Data Submissions Handbook. </a:t>
            </a:r>
          </a:p>
          <a:p>
            <a:pPr marL="0" indent="0">
              <a:buFont typeface="Arial" panose="020B0604020202020204" pitchFamily="34" charset="0"/>
              <a:buNone/>
            </a:pPr>
            <a:endParaRPr lang="en-US" sz="1200" dirty="0">
              <a:solidFill>
                <a:schemeClr val="bg2">
                  <a:lumMod val="50000"/>
                </a:schemeClr>
              </a:solidFill>
            </a:endParaRPr>
          </a:p>
          <a:p>
            <a:pPr marL="0" indent="0">
              <a:buFont typeface="Arial" panose="020B0604020202020204" pitchFamily="34" charset="0"/>
              <a:buNone/>
            </a:pPr>
            <a:r>
              <a:rPr lang="en-US" sz="1200" dirty="0">
                <a:solidFill>
                  <a:schemeClr val="bg2">
                    <a:lumMod val="50000"/>
                  </a:schemeClr>
                </a:solidFill>
              </a:rPr>
              <a:t>Schools will need to be prepared to provide all audit documentation in electronic format to</a:t>
            </a:r>
            <a:r>
              <a:rPr lang="en-US" sz="1200" baseline="0" dirty="0">
                <a:solidFill>
                  <a:schemeClr val="bg2">
                    <a:lumMod val="50000"/>
                  </a:schemeClr>
                </a:solidFill>
              </a:rPr>
              <a:t> CSI because this is the format that the state expects it in.</a:t>
            </a:r>
          </a:p>
          <a:p>
            <a:pPr marL="0" indent="0">
              <a:buFont typeface="Arial" panose="020B0604020202020204" pitchFamily="34" charset="0"/>
              <a:buNone/>
            </a:pPr>
            <a:endParaRPr lang="en-US" sz="1200" baseline="0" dirty="0">
              <a:solidFill>
                <a:schemeClr val="bg2">
                  <a:lumMod val="50000"/>
                </a:schemeClr>
              </a:solidFill>
            </a:endParaRPr>
          </a:p>
        </p:txBody>
      </p:sp>
      <p:sp>
        <p:nvSpPr>
          <p:cNvPr id="4" name="Slide Number Placeholder 3"/>
          <p:cNvSpPr>
            <a:spLocks noGrp="1"/>
          </p:cNvSpPr>
          <p:nvPr>
            <p:ph type="sldNum" sz="quarter" idx="10"/>
          </p:nvPr>
        </p:nvSpPr>
        <p:spPr/>
        <p:txBody>
          <a:bodyPr/>
          <a:lstStyle/>
          <a:p>
            <a:fld id="{44E5AA02-F3BE-4319-A9B7-E5C820446EF8}" type="slidenum">
              <a:rPr lang="en-US" smtClean="0"/>
              <a:t>14</a:t>
            </a:fld>
            <a:endParaRPr lang="en-US"/>
          </a:p>
        </p:txBody>
      </p:sp>
    </p:spTree>
    <p:extLst>
      <p:ext uri="{BB962C8B-B14F-4D97-AF65-F5344CB8AC3E}">
        <p14:creationId xmlns:p14="http://schemas.microsoft.com/office/powerpoint/2010/main" val="3205096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Supporting documentation is intended to support or prove the funding claimed for each student a school reports in the October Count and funding can be either part or full time.</a:t>
            </a:r>
          </a:p>
          <a:p>
            <a:r>
              <a:rPr lang="en-US" baseline="0" dirty="0"/>
              <a:t>Students can also be not eligible if they do not meet the requirements for either part- or full-time funding.</a:t>
            </a:r>
          </a:p>
          <a:p>
            <a:endParaRPr lang="en-US" baseline="0" dirty="0"/>
          </a:p>
          <a:p>
            <a:r>
              <a:rPr lang="en-US" baseline="0" dirty="0"/>
              <a:t>ALL students must meet membership requirements—if they don’t then they are NOT eligible for funding.</a:t>
            </a:r>
          </a:p>
          <a:p>
            <a:r>
              <a:rPr lang="en-US" b="0" i="0" baseline="0" dirty="0"/>
              <a:t>The graphic in this slide shows how enrollment plus attendance equate to membership.</a:t>
            </a:r>
          </a:p>
          <a:p>
            <a:endParaRPr lang="en-US" b="0" i="0" baseline="0" dirty="0"/>
          </a:p>
          <a:p>
            <a:r>
              <a:rPr lang="en-US" b="0" i="0" baseline="0" dirty="0"/>
              <a:t>Students must be enrolled as of count day AND students must meet specific attendance rules.</a:t>
            </a:r>
          </a:p>
          <a:p>
            <a:r>
              <a:rPr lang="en-US" b="0" i="0" baseline="0" dirty="0"/>
              <a:t>The general attendance rule is that a student must be present on count day, and if they are absent, then they must have been present at least one day prior to count day this year and resume attendance within 30 calendar days after count day.</a:t>
            </a:r>
          </a:p>
          <a:p>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IMPORTANT: </a:t>
            </a:r>
            <a:r>
              <a:rPr lang="en-US" sz="1200" i="1" dirty="0">
                <a:solidFill>
                  <a:srgbClr val="C00000"/>
                </a:solidFill>
              </a:rPr>
              <a:t>There are new attendance rule changes in 25-26. Watch the “New This Year” audit training for details.</a:t>
            </a:r>
          </a:p>
          <a:p>
            <a:endParaRPr lang="en-US" b="1" i="0" baseline="0" dirty="0"/>
          </a:p>
        </p:txBody>
      </p:sp>
      <p:sp>
        <p:nvSpPr>
          <p:cNvPr id="4" name="Slide Number Placeholder 3"/>
          <p:cNvSpPr>
            <a:spLocks noGrp="1"/>
          </p:cNvSpPr>
          <p:nvPr>
            <p:ph type="sldNum" sz="quarter" idx="10"/>
          </p:nvPr>
        </p:nvSpPr>
        <p:spPr/>
        <p:txBody>
          <a:bodyPr/>
          <a:lstStyle/>
          <a:p>
            <a:fld id="{44E5AA02-F3BE-4319-A9B7-E5C820446EF8}" type="slidenum">
              <a:rPr lang="en-US" smtClean="0"/>
              <a:t>15</a:t>
            </a:fld>
            <a:endParaRPr lang="en-US"/>
          </a:p>
        </p:txBody>
      </p:sp>
    </p:spTree>
    <p:extLst>
      <p:ext uri="{BB962C8B-B14F-4D97-AF65-F5344CB8AC3E}">
        <p14:creationId xmlns:p14="http://schemas.microsoft.com/office/powerpoint/2010/main" val="3725371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a:t>Two types of supporting documentation for the audit that </a:t>
            </a:r>
            <a:r>
              <a:rPr lang="en-US" u="sng" baseline="0" dirty="0"/>
              <a:t>all</a:t>
            </a:r>
            <a:r>
              <a:rPr lang="en-US" u="none" baseline="0" dirty="0"/>
              <a:t> CSI schools will provide to CSI are the Attendance and Student Schedule Reports. </a:t>
            </a:r>
          </a:p>
          <a:p>
            <a:pPr marL="628650" lvl="1" indent="-171450">
              <a:buFont typeface="Arial" panose="020B0604020202020204" pitchFamily="34" charset="0"/>
              <a:buChar char="•"/>
            </a:pPr>
            <a:r>
              <a:rPr lang="en-US" u="none" baseline="0" dirty="0"/>
              <a:t>The current Appendix I of the CSI October Count Audit handbook contains instructions for pulling the attendance reports plus individual student schedules from both Infinite Campus and PowerSchool.</a:t>
            </a:r>
          </a:p>
          <a:p>
            <a:pPr marL="628650" lvl="1" indent="-171450">
              <a:buFont typeface="Arial" panose="020B0604020202020204" pitchFamily="34" charset="0"/>
              <a:buChar char="•"/>
            </a:pPr>
            <a:r>
              <a:rPr lang="en-US" u="none" baseline="0" dirty="0"/>
              <a:t>Instructions are also included for extracting enrollment reports, which are sometimes also needed depending on student and instruction types. They can also be a helpful tool for schools to pull to double check their enrolled students for the year.</a:t>
            </a:r>
          </a:p>
          <a:p>
            <a:endParaRPr lang="en-US" u="none" baseline="0" dirty="0"/>
          </a:p>
          <a:p>
            <a:r>
              <a:rPr lang="en-US" u="none" baseline="0" dirty="0"/>
              <a:t>Just a reminder on how important it is that attendance is taken correctly in your SIS so that the attendance reports show correct proof of students attending.</a:t>
            </a:r>
          </a:p>
          <a:p>
            <a:r>
              <a:rPr lang="en-US" u="none" baseline="0" dirty="0"/>
              <a:t>For any students who are absent on count day, you will need to provide extended attendance reports for them to show that they were present a day prior to count day and resumed attendance within 30 calendar days after count day.</a:t>
            </a:r>
          </a:p>
          <a:p>
            <a:endParaRPr lang="en-US" u="none" baseline="0" dirty="0"/>
          </a:p>
          <a:p>
            <a:r>
              <a:rPr lang="en-US" u="none" baseline="0" dirty="0"/>
              <a:t>It’s also extremely important that bell schedules are set up correctly in your SIS </a:t>
            </a:r>
            <a:r>
              <a:rPr lang="en-US" b="1" u="none" baseline="0" dirty="0"/>
              <a:t>AND that</a:t>
            </a:r>
            <a:r>
              <a:rPr lang="en-US" u="none" baseline="0" dirty="0"/>
              <a:t> those match what have been submitted to CSI for supporting documentation.</a:t>
            </a:r>
          </a:p>
          <a:p>
            <a:r>
              <a:rPr lang="en-US" u="none" baseline="0" dirty="0"/>
              <a:t>CDE will be closely comparing your bell schedules with </a:t>
            </a:r>
            <a:r>
              <a:rPr lang="en-US" u="sng" baseline="0" dirty="0"/>
              <a:t>actual</a:t>
            </a:r>
            <a:r>
              <a:rPr lang="en-US" u="none" baseline="0" dirty="0"/>
              <a:t> student schedules, so they need to align. </a:t>
            </a:r>
          </a:p>
        </p:txBody>
      </p:sp>
      <p:sp>
        <p:nvSpPr>
          <p:cNvPr id="4" name="Slide Number Placeholder 3"/>
          <p:cNvSpPr>
            <a:spLocks noGrp="1"/>
          </p:cNvSpPr>
          <p:nvPr>
            <p:ph type="sldNum" sz="quarter" idx="10"/>
          </p:nvPr>
        </p:nvSpPr>
        <p:spPr/>
        <p:txBody>
          <a:bodyPr/>
          <a:lstStyle/>
          <a:p>
            <a:fld id="{44E5AA02-F3BE-4319-A9B7-E5C820446EF8}" type="slidenum">
              <a:rPr lang="en-US" smtClean="0"/>
              <a:t>16</a:t>
            </a:fld>
            <a:endParaRPr lang="en-US"/>
          </a:p>
        </p:txBody>
      </p:sp>
    </p:spTree>
    <p:extLst>
      <p:ext uri="{BB962C8B-B14F-4D97-AF65-F5344CB8AC3E}">
        <p14:creationId xmlns:p14="http://schemas.microsoft.com/office/powerpoint/2010/main" val="3055387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a:t>The current Appendix II of the CSI October Count Audit Handbook includes instructions on crosschecking funding codes claimed on students by comparing them to student schedules in PowerSchool and Infinite Campus.</a:t>
            </a:r>
          </a:p>
          <a:p>
            <a:endParaRPr lang="en-US" u="none" baseline="0" dirty="0"/>
          </a:p>
          <a:p>
            <a:r>
              <a:rPr lang="en-US" u="none" baseline="0" dirty="0"/>
              <a:t>This is one of many important checks that schools will want to complete when validating that funding claimed for students is accurate for all.</a:t>
            </a:r>
          </a:p>
          <a:p>
            <a:endParaRPr lang="en-US" u="none" baseline="0" dirty="0"/>
          </a:p>
        </p:txBody>
      </p:sp>
      <p:sp>
        <p:nvSpPr>
          <p:cNvPr id="4" name="Slide Number Placeholder 3"/>
          <p:cNvSpPr>
            <a:spLocks noGrp="1"/>
          </p:cNvSpPr>
          <p:nvPr>
            <p:ph type="sldNum" sz="quarter" idx="10"/>
          </p:nvPr>
        </p:nvSpPr>
        <p:spPr/>
        <p:txBody>
          <a:bodyPr/>
          <a:lstStyle/>
          <a:p>
            <a:fld id="{44E5AA02-F3BE-4319-A9B7-E5C820446EF8}" type="slidenum">
              <a:rPr lang="en-US" smtClean="0"/>
              <a:t>17</a:t>
            </a:fld>
            <a:endParaRPr lang="en-US"/>
          </a:p>
        </p:txBody>
      </p:sp>
    </p:spTree>
    <p:extLst>
      <p:ext uri="{BB962C8B-B14F-4D97-AF65-F5344CB8AC3E}">
        <p14:creationId xmlns:p14="http://schemas.microsoft.com/office/powerpoint/2010/main" val="243189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a:t>Appendix III is a checklist schools should all use in determining the accuracy of free and reduced lunch eligibility for students reported in the October Count. </a:t>
            </a:r>
          </a:p>
          <a:p>
            <a:endParaRPr lang="en-US" u="none" baseline="0" dirty="0"/>
          </a:p>
          <a:p>
            <a:r>
              <a:rPr lang="en-US" u="none" baseline="0" dirty="0"/>
              <a:t>Though this checklist is not required to be completed, we hope that each school will use it to ensure that all students are being identified and reported correctly for the school year. </a:t>
            </a:r>
          </a:p>
          <a:p>
            <a:r>
              <a:rPr lang="en-US" u="none" baseline="0" dirty="0"/>
              <a:t>Both accountability reports and funding streams are impacted by the FRL data reported in the October Count collection.</a:t>
            </a:r>
          </a:p>
          <a:p>
            <a:endParaRPr lang="en-US" u="none" baseline="0" dirty="0"/>
          </a:p>
          <a:p>
            <a:r>
              <a:rPr lang="en-US" u="none" baseline="0" dirty="0"/>
              <a:t>If schools do not have adequate documentation or proof to support the eligibility status reported in the October Count, then the state will require repayment of At-Risk funds awarded. This is why we caution all schools to be very careful that the FRL data is reported accurately.</a:t>
            </a:r>
          </a:p>
          <a:p>
            <a:endParaRPr lang="en-US" u="none" baseline="0" dirty="0"/>
          </a:p>
        </p:txBody>
      </p:sp>
      <p:sp>
        <p:nvSpPr>
          <p:cNvPr id="4" name="Slide Number Placeholder 3"/>
          <p:cNvSpPr>
            <a:spLocks noGrp="1"/>
          </p:cNvSpPr>
          <p:nvPr>
            <p:ph type="sldNum" sz="quarter" idx="10"/>
          </p:nvPr>
        </p:nvSpPr>
        <p:spPr/>
        <p:txBody>
          <a:bodyPr/>
          <a:lstStyle/>
          <a:p>
            <a:fld id="{44E5AA02-F3BE-4319-A9B7-E5C820446EF8}" type="slidenum">
              <a:rPr lang="en-US" smtClean="0"/>
              <a:t>18</a:t>
            </a:fld>
            <a:endParaRPr lang="en-US"/>
          </a:p>
        </p:txBody>
      </p:sp>
    </p:spTree>
    <p:extLst>
      <p:ext uri="{BB962C8B-B14F-4D97-AF65-F5344CB8AC3E}">
        <p14:creationId xmlns:p14="http://schemas.microsoft.com/office/powerpoint/2010/main" val="1204630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a:t>The main CSI Free and Reduced Lunch Eligibility webpage on the CSI website has multiple resources available to understand more about FRL.</a:t>
            </a:r>
          </a:p>
          <a:p>
            <a:r>
              <a:rPr lang="en-US" altLang="en-US" baseline="0" dirty="0"/>
              <a:t>Submission contacts are highly encouraged to review this webpage to help ensure you are following best practices for determining and reporting FRL statuses on all enrolled students.</a:t>
            </a:r>
          </a:p>
        </p:txBody>
      </p:sp>
      <p:sp>
        <p:nvSpPr>
          <p:cNvPr id="4" name="Slide Number Placeholder 3"/>
          <p:cNvSpPr>
            <a:spLocks noGrp="1"/>
          </p:cNvSpPr>
          <p:nvPr>
            <p:ph type="sldNum" sz="quarter" idx="5"/>
          </p:nvPr>
        </p:nvSpPr>
        <p:spPr/>
        <p:txBody>
          <a:bodyPr/>
          <a:lstStyle/>
          <a:p>
            <a:pPr>
              <a:defRPr/>
            </a:pPr>
            <a:fld id="{A6D88C1D-77EB-41BD-B2F9-38F10CD29CA2}" type="slidenum">
              <a:rPr lang="en-US" smtClean="0"/>
              <a:pPr>
                <a:defRPr/>
              </a:pPr>
              <a:t>19</a:t>
            </a:fld>
            <a:endParaRPr lang="en-US"/>
          </a:p>
        </p:txBody>
      </p:sp>
    </p:spTree>
    <p:extLst>
      <p:ext uri="{BB962C8B-B14F-4D97-AF65-F5344CB8AC3E}">
        <p14:creationId xmlns:p14="http://schemas.microsoft.com/office/powerpoint/2010/main" val="188852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brand new to the October Count collection, there are two main components to completing the entire annual cycle for both schools and CSI. The work we all do on both the school end and at CSI are very closely interrelated throughout the entire collection window. </a:t>
            </a:r>
          </a:p>
          <a:p>
            <a:endParaRPr lang="en-US" dirty="0"/>
          </a:p>
          <a:p>
            <a:r>
              <a:rPr lang="en-US" dirty="0"/>
              <a:t>One thing to be aware of is that the collection window is very short, yet it is the most impactful state collection for the school year. </a:t>
            </a:r>
          </a:p>
          <a:p>
            <a:endParaRPr lang="en-US" dirty="0"/>
          </a:p>
          <a:p>
            <a:r>
              <a:rPr lang="en-US" dirty="0"/>
              <a:t>The first component is often referred to as the </a:t>
            </a:r>
            <a:r>
              <a:rPr lang="en-US" b="1" dirty="0"/>
              <a:t>Submissions</a:t>
            </a:r>
            <a:r>
              <a:rPr lang="en-US" dirty="0"/>
              <a:t> side and the main tasks associated with it are for schools to submit student data files to CSI from SIS files exports, clearing any errors on the data, and then validating and certifying the accuracy of the data reported.</a:t>
            </a:r>
          </a:p>
          <a:p>
            <a:endParaRPr lang="en-US" dirty="0"/>
          </a:p>
          <a:p>
            <a:r>
              <a:rPr lang="en-US" dirty="0"/>
              <a:t>The second component is the </a:t>
            </a:r>
            <a:r>
              <a:rPr lang="en-US" b="1" dirty="0"/>
              <a:t>Audit</a:t>
            </a:r>
            <a:r>
              <a:rPr lang="en-US" dirty="0"/>
              <a:t> side of things. Main tasks associated with it are ensuring accurate funding levels claimed for students based on state guidance, collecting different types of supporting documentation from schools and submitting those to the state, and once CDE engages CSI in an official audit of the October Count data, then there is a phase of resolving any audit exceptions they might find.</a:t>
            </a:r>
          </a:p>
          <a:p>
            <a:endParaRPr lang="en-US" dirty="0"/>
          </a:p>
          <a:p>
            <a:r>
              <a:rPr lang="en-US" dirty="0"/>
              <a:t>If all stakeholders have diligently followed the rules and best practices for ensuring that accurate data was reported, then the hope is that any audit exceptions can be cleared without having funding return to the state.</a:t>
            </a:r>
          </a:p>
          <a:p>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2</a:t>
            </a:fld>
            <a:endParaRPr lang="en-US"/>
          </a:p>
        </p:txBody>
      </p:sp>
    </p:spTree>
    <p:extLst>
      <p:ext uri="{BB962C8B-B14F-4D97-AF65-F5344CB8AC3E}">
        <p14:creationId xmlns:p14="http://schemas.microsoft.com/office/powerpoint/2010/main" val="29278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Healthy School Meals for All Program</a:t>
            </a:r>
            <a:r>
              <a:rPr lang="en-US" dirty="0"/>
              <a:t> will continue into 25-26.</a:t>
            </a:r>
          </a:p>
          <a:p>
            <a:endParaRPr lang="en-US" sz="1200" dirty="0"/>
          </a:p>
          <a:p>
            <a:r>
              <a:rPr lang="en-US" sz="1200" dirty="0"/>
              <a:t>This is a very important reminder that if schools opt </a:t>
            </a:r>
            <a:r>
              <a:rPr lang="en-US" sz="1200" b="0" dirty="0"/>
              <a:t>in will still need to collect, retain, and provide student eligibility documentation on every student reported as free or reduced lunch eligible in the October Count for audit purposes.</a:t>
            </a:r>
          </a:p>
          <a:p>
            <a:endParaRPr lang="en-US" sz="1200" dirty="0"/>
          </a:p>
          <a:p>
            <a:r>
              <a:rPr lang="en-US" sz="1200" dirty="0"/>
              <a:t>Only students with qualifying eligibility documentation may be reported as free or reduced lunch eligible in the October Count.</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20</a:t>
            </a:fld>
            <a:endParaRPr lang="en-US"/>
          </a:p>
        </p:txBody>
      </p:sp>
    </p:spTree>
    <p:extLst>
      <p:ext uri="{BB962C8B-B14F-4D97-AF65-F5344CB8AC3E}">
        <p14:creationId xmlns:p14="http://schemas.microsoft.com/office/powerpoint/2010/main" val="262211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that you’ve completed this CSI General Overview training for the October Count Audit, we strongly encourage you to watch the “New This Year” training that will cover the important reminders and changes taking place for 25-26, which there are quite a few to know about.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21</a:t>
            </a:fld>
            <a:endParaRPr lang="en-US"/>
          </a:p>
        </p:txBody>
      </p:sp>
    </p:spTree>
    <p:extLst>
      <p:ext uri="{BB962C8B-B14F-4D97-AF65-F5344CB8AC3E}">
        <p14:creationId xmlns:p14="http://schemas.microsoft.com/office/powerpoint/2010/main" val="3163142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watching this recording.</a:t>
            </a:r>
          </a:p>
          <a:p>
            <a:r>
              <a:rPr lang="en-US" dirty="0"/>
              <a:t>If you have questions or if you would like to meet with a CSI staff member to dive deeper into the October Count reporting or audit related information, please be sure to send those requests to our submissions email listed on this slide.</a:t>
            </a:r>
          </a:p>
        </p:txBody>
      </p:sp>
      <p:sp>
        <p:nvSpPr>
          <p:cNvPr id="4" name="Slide Number Placeholder 3"/>
          <p:cNvSpPr>
            <a:spLocks noGrp="1"/>
          </p:cNvSpPr>
          <p:nvPr>
            <p:ph type="sldNum" sz="quarter" idx="5"/>
          </p:nvPr>
        </p:nvSpPr>
        <p:spPr/>
        <p:txBody>
          <a:bodyPr/>
          <a:lstStyle/>
          <a:p>
            <a:fld id="{B24412A0-D66C-48E0-8B20-A2797B4B8272}" type="slidenum">
              <a:rPr lang="en-US" smtClean="0"/>
              <a:t>22</a:t>
            </a:fld>
            <a:endParaRPr lang="en-US"/>
          </a:p>
        </p:txBody>
      </p:sp>
    </p:spTree>
    <p:extLst>
      <p:ext uri="{BB962C8B-B14F-4D97-AF65-F5344CB8AC3E}">
        <p14:creationId xmlns:p14="http://schemas.microsoft.com/office/powerpoint/2010/main" val="249533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CSI has 4 main internal audit goals that we hope to accomplish each year.</a:t>
            </a:r>
          </a:p>
          <a:p>
            <a:endParaRPr lang="en-US" baseline="0" dirty="0"/>
          </a:p>
          <a:p>
            <a:pPr marL="228600" indent="-228600">
              <a:buFont typeface="+mj-lt"/>
              <a:buAutoNum type="arabicPeriod"/>
            </a:pPr>
            <a:r>
              <a:rPr lang="en-US" b="1" u="none" baseline="0" dirty="0"/>
              <a:t>Report accurate data </a:t>
            </a:r>
            <a:r>
              <a:rPr lang="en-US" u="none" baseline="0" dirty="0"/>
              <a:t>— we want all stakeholders to feel CONFIDENT that the October Count data is complete and accurate</a:t>
            </a:r>
          </a:p>
          <a:p>
            <a:pPr marL="628650" lvl="1" indent="-171450">
              <a:buFont typeface="Arial" panose="020B0604020202020204" pitchFamily="34" charset="0"/>
              <a:buChar char="•"/>
            </a:pPr>
            <a:r>
              <a:rPr lang="en-US" u="none" baseline="0" dirty="0"/>
              <a:t>CSI evaluates our audit check processes each year and work toward continuous improvement where we can</a:t>
            </a:r>
          </a:p>
          <a:p>
            <a:pPr marL="628650" lvl="1" indent="-171450">
              <a:buFont typeface="Arial" panose="020B0604020202020204" pitchFamily="34" charset="0"/>
              <a:buChar char="•"/>
            </a:pPr>
            <a:r>
              <a:rPr lang="en-US" u="none" baseline="0" dirty="0"/>
              <a:t>Schools also must be sure to check data on their end for accuracy to meet this goal</a:t>
            </a:r>
          </a:p>
          <a:p>
            <a:pPr marL="228600" indent="-228600">
              <a:buFont typeface="+mj-lt"/>
              <a:buAutoNum type="arabicPeriod"/>
            </a:pPr>
            <a:r>
              <a:rPr lang="en-US" b="1" u="none" baseline="0" dirty="0"/>
              <a:t>Secure maximum potential funding </a:t>
            </a:r>
            <a:r>
              <a:rPr lang="en-US" u="none" baseline="0" dirty="0"/>
              <a:t>– we want to obtain the highest funding possible for every student enrolled</a:t>
            </a:r>
          </a:p>
          <a:p>
            <a:pPr marL="228600" indent="-228600">
              <a:buFont typeface="+mj-lt"/>
              <a:buAutoNum type="arabicPeriod"/>
            </a:pPr>
            <a:r>
              <a:rPr lang="en-US" b="1" u="none" baseline="0" dirty="0"/>
              <a:t>Avoid repayment of funds back to the state </a:t>
            </a:r>
            <a:r>
              <a:rPr lang="en-US" u="none" baseline="0" dirty="0"/>
              <a:t>– hopefully if the first two goals are accomplished, then this one will follow  </a:t>
            </a:r>
          </a:p>
          <a:p>
            <a:pPr marL="228600" indent="-228600">
              <a:buFont typeface="+mj-lt"/>
              <a:buAutoNum type="arabicPeriod"/>
            </a:pPr>
            <a:r>
              <a:rPr lang="en-US" b="1" u="none" baseline="0" dirty="0"/>
              <a:t>Reduce burden on schools</a:t>
            </a:r>
            <a:r>
              <a:rPr lang="en-US" u="none" baseline="0" dirty="0"/>
              <a:t>– We try to limit adding tasks to schools around the audit unless it’s absolutely necessary</a:t>
            </a:r>
          </a:p>
        </p:txBody>
      </p:sp>
      <p:sp>
        <p:nvSpPr>
          <p:cNvPr id="4" name="Slide Number Placeholder 3"/>
          <p:cNvSpPr>
            <a:spLocks noGrp="1"/>
          </p:cNvSpPr>
          <p:nvPr>
            <p:ph type="sldNum" sz="quarter" idx="10"/>
          </p:nvPr>
        </p:nvSpPr>
        <p:spPr/>
        <p:txBody>
          <a:bodyPr/>
          <a:lstStyle/>
          <a:p>
            <a:fld id="{44E5AA02-F3BE-4319-A9B7-E5C820446EF8}" type="slidenum">
              <a:rPr lang="en-US" smtClean="0"/>
              <a:t>3</a:t>
            </a:fld>
            <a:endParaRPr lang="en-US"/>
          </a:p>
        </p:txBody>
      </p:sp>
    </p:spTree>
    <p:extLst>
      <p:ext uri="{BB962C8B-B14F-4D97-AF65-F5344CB8AC3E}">
        <p14:creationId xmlns:p14="http://schemas.microsoft.com/office/powerpoint/2010/main" val="144307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CSI moved the audit related resources from the main October Count collection webpage to a new “Audits” webpage last year.</a:t>
            </a:r>
          </a:p>
          <a:p>
            <a:r>
              <a:rPr lang="en-US" dirty="0"/>
              <a:t>The main October Count collection webpage still houses only the data submission related resources.</a:t>
            </a:r>
          </a:p>
          <a:p>
            <a:pPr algn="r"/>
            <a:endParaRPr lang="en-US" dirty="0"/>
          </a:p>
          <a:p>
            <a:r>
              <a:rPr lang="en-US" dirty="0"/>
              <a:t>The Audit webpage is again divided into separate sections, reflecting the main types of audits that CDE conducts on data submitted for the October Count collection. </a:t>
            </a:r>
          </a:p>
          <a:p>
            <a:r>
              <a:rPr lang="en-US" dirty="0"/>
              <a:t>These sections are the October Count Audit, the At-Risk Count Audit, the English Learner Count Audit, and the </a:t>
            </a:r>
            <a:r>
              <a:rPr lang="en-US" b="1" dirty="0"/>
              <a:t>NEW for 25-26 SPED Count Audit. </a:t>
            </a:r>
            <a:endParaRPr lang="en-US" b="0" dirty="0"/>
          </a:p>
        </p:txBody>
      </p:sp>
      <p:sp>
        <p:nvSpPr>
          <p:cNvPr id="4" name="Slide Number Placeholder 3"/>
          <p:cNvSpPr>
            <a:spLocks noGrp="1"/>
          </p:cNvSpPr>
          <p:nvPr>
            <p:ph type="sldNum" sz="quarter" idx="5"/>
          </p:nvPr>
        </p:nvSpPr>
        <p:spPr/>
        <p:txBody>
          <a:bodyPr/>
          <a:lstStyle/>
          <a:p>
            <a:fld id="{B24412A0-D66C-48E0-8B20-A2797B4B8272}" type="slidenum">
              <a:rPr lang="en-US" smtClean="0"/>
              <a:t>4</a:t>
            </a:fld>
            <a:endParaRPr lang="en-US"/>
          </a:p>
        </p:txBody>
      </p:sp>
    </p:spTree>
    <p:extLst>
      <p:ext uri="{BB962C8B-B14F-4D97-AF65-F5344CB8AC3E}">
        <p14:creationId xmlns:p14="http://schemas.microsoft.com/office/powerpoint/2010/main" val="923265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t>
            </a:r>
            <a:r>
              <a:rPr lang="en-US" b="1" dirty="0"/>
              <a:t>October Count Audit </a:t>
            </a:r>
            <a:r>
              <a:rPr lang="en-US" dirty="0"/>
              <a:t>section of the Audits webpage you will see that it is divided into Training links and Resources links. </a:t>
            </a:r>
          </a:p>
          <a:p>
            <a:r>
              <a:rPr lang="en-US" dirty="0"/>
              <a:t>The screenshot in this slide may appear slightly different than what is currently included on the webpage. </a:t>
            </a:r>
          </a:p>
          <a:p>
            <a:r>
              <a:rPr lang="en-US" dirty="0"/>
              <a:t>Several references to CDE resources that schools will commonly need to consult, or use will also be listed under the Resources section.</a:t>
            </a:r>
          </a:p>
        </p:txBody>
      </p:sp>
      <p:sp>
        <p:nvSpPr>
          <p:cNvPr id="4" name="Slide Number Placeholder 3"/>
          <p:cNvSpPr>
            <a:spLocks noGrp="1"/>
          </p:cNvSpPr>
          <p:nvPr>
            <p:ph type="sldNum" sz="quarter" idx="5"/>
          </p:nvPr>
        </p:nvSpPr>
        <p:spPr/>
        <p:txBody>
          <a:bodyPr/>
          <a:lstStyle/>
          <a:p>
            <a:fld id="{B24412A0-D66C-48E0-8B20-A2797B4B8272}" type="slidenum">
              <a:rPr lang="en-US" smtClean="0"/>
              <a:t>5</a:t>
            </a:fld>
            <a:endParaRPr lang="en-US"/>
          </a:p>
        </p:txBody>
      </p:sp>
    </p:spTree>
    <p:extLst>
      <p:ext uri="{BB962C8B-B14F-4D97-AF65-F5344CB8AC3E}">
        <p14:creationId xmlns:p14="http://schemas.microsoft.com/office/powerpoint/2010/main" val="296157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where the CSI Audit related webpage content is, you’ll want to also know where the Submissions (or sometimes called the Collections) related webpage is located. </a:t>
            </a:r>
          </a:p>
          <a:p>
            <a:r>
              <a:rPr lang="en-US" dirty="0"/>
              <a:t>This slide has a screenshot and link to that page, and you’ll know you are there once you see the blue October Count Date countdown clock. </a:t>
            </a:r>
          </a:p>
          <a:p>
            <a:endParaRPr lang="en-US" dirty="0"/>
          </a:p>
          <a:p>
            <a:r>
              <a:rPr lang="en-US" dirty="0"/>
              <a:t>This location is where you’ll find student data specific resources for reporting your data to CSI for the collection.</a:t>
            </a:r>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6</a:t>
            </a:fld>
            <a:endParaRPr lang="en-US"/>
          </a:p>
        </p:txBody>
      </p:sp>
    </p:spTree>
    <p:extLst>
      <p:ext uri="{BB962C8B-B14F-4D97-AF65-F5344CB8AC3E}">
        <p14:creationId xmlns:p14="http://schemas.microsoft.com/office/powerpoint/2010/main" val="144070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the most important resource that the state provides, covering the funding rules that all districts and schools must follow is the </a:t>
            </a:r>
            <a:r>
              <a:rPr lang="en-US" b="1" dirty="0"/>
              <a:t>CDE Student October Count Audit Resource Guide</a:t>
            </a:r>
            <a:r>
              <a:rPr lang="en-US" dirty="0"/>
              <a:t>. </a:t>
            </a:r>
          </a:p>
          <a:p>
            <a:endParaRPr lang="en-US" dirty="0"/>
          </a:p>
          <a:p>
            <a:r>
              <a:rPr lang="en-US" dirty="0"/>
              <a:t>Because the funding rules can change from year to year, be sure that you always use the current version for the school year.</a:t>
            </a:r>
          </a:p>
        </p:txBody>
      </p:sp>
      <p:sp>
        <p:nvSpPr>
          <p:cNvPr id="4" name="Slide Number Placeholder 3"/>
          <p:cNvSpPr>
            <a:spLocks noGrp="1"/>
          </p:cNvSpPr>
          <p:nvPr>
            <p:ph type="sldNum" sz="quarter" idx="5"/>
          </p:nvPr>
        </p:nvSpPr>
        <p:spPr/>
        <p:txBody>
          <a:bodyPr/>
          <a:lstStyle/>
          <a:p>
            <a:fld id="{B24412A0-D66C-48E0-8B20-A2797B4B8272}" type="slidenum">
              <a:rPr lang="en-US" smtClean="0"/>
              <a:t>7</a:t>
            </a:fld>
            <a:endParaRPr lang="en-US"/>
          </a:p>
        </p:txBody>
      </p:sp>
    </p:spTree>
    <p:extLst>
      <p:ext uri="{BB962C8B-B14F-4D97-AF65-F5344CB8AC3E}">
        <p14:creationId xmlns:p14="http://schemas.microsoft.com/office/powerpoint/2010/main" val="89998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once again several other helpful additional resources for audit purposes. </a:t>
            </a:r>
          </a:p>
          <a:p>
            <a:endParaRPr lang="en-US" dirty="0"/>
          </a:p>
          <a:p>
            <a:r>
              <a:rPr lang="en-US" dirty="0"/>
              <a:t>The first listed resource in this slide, which is the </a:t>
            </a:r>
            <a:r>
              <a:rPr lang="en-US" b="1" dirty="0"/>
              <a:t>CSI October Count Audit Handbook </a:t>
            </a:r>
            <a:r>
              <a:rPr lang="en-US" dirty="0"/>
              <a:t>is one that all schools will need to review as soon as possible and follow closely to ensure that you are reporting funding correctly and that you will be collecting and submitting the correct audit supporting documentation to CSI.</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link listed is to the main </a:t>
            </a:r>
            <a:r>
              <a:rPr lang="en-US" b="1" dirty="0"/>
              <a:t>CSI October Count Submissions webpage </a:t>
            </a:r>
            <a:r>
              <a:rPr lang="en-US" dirty="0"/>
              <a:t>where you’ll find the general data reporting resources. </a:t>
            </a:r>
          </a:p>
          <a:p>
            <a:endParaRPr lang="en-US" b="0" dirty="0"/>
          </a:p>
          <a:p>
            <a:r>
              <a:rPr lang="en-US" b="0" dirty="0"/>
              <a:t>The </a:t>
            </a:r>
            <a:r>
              <a:rPr lang="en-US" b="1" dirty="0"/>
              <a:t>CSI Legal and Policy Guidance </a:t>
            </a:r>
            <a:r>
              <a:rPr lang="en-US" b="0" dirty="0"/>
              <a:t>webpage</a:t>
            </a:r>
            <a:r>
              <a:rPr lang="en-US" dirty="0"/>
              <a:t> again has general policy documents on topics like attendance, admissions &amp; enrollment, home school programs and others related to data impacted or reported by schools. </a:t>
            </a:r>
          </a:p>
          <a:p>
            <a:r>
              <a:rPr lang="en-US" dirty="0"/>
              <a:t>Some of these documents may have been updated since last school year, so please be sure to check for the newest versions.</a:t>
            </a:r>
          </a:p>
          <a:p>
            <a:endParaRPr lang="en-US" dirty="0"/>
          </a:p>
          <a:p>
            <a:r>
              <a:rPr lang="en-US" dirty="0"/>
              <a:t>CSI also has several </a:t>
            </a:r>
            <a:r>
              <a:rPr lang="en-US" b="1" dirty="0"/>
              <a:t>other helpful webpages </a:t>
            </a:r>
            <a:r>
              <a:rPr lang="en-US" dirty="0"/>
              <a:t>dedicated to different student programs and processes like EL, FRL, McKinney-Vento, Migrant, and SPED among others. These webpages could also have been updated since last year. </a:t>
            </a:r>
          </a:p>
          <a:p>
            <a:endParaRPr lang="en-US" dirty="0"/>
          </a:p>
          <a:p>
            <a:r>
              <a:rPr lang="en-US" dirty="0"/>
              <a:t>Finally, be sure to review the </a:t>
            </a:r>
            <a:r>
              <a:rPr lang="en-US" b="1" dirty="0"/>
              <a:t>Weekly Update emails CSI will send </a:t>
            </a:r>
            <a:r>
              <a:rPr lang="en-US" dirty="0"/>
              <a:t>in school year 25-26.</a:t>
            </a:r>
          </a:p>
        </p:txBody>
      </p:sp>
      <p:sp>
        <p:nvSpPr>
          <p:cNvPr id="4" name="Slide Number Placeholder 3"/>
          <p:cNvSpPr>
            <a:spLocks noGrp="1"/>
          </p:cNvSpPr>
          <p:nvPr>
            <p:ph type="sldNum" sz="quarter" idx="5"/>
          </p:nvPr>
        </p:nvSpPr>
        <p:spPr/>
        <p:txBody>
          <a:bodyPr/>
          <a:lstStyle/>
          <a:p>
            <a:fld id="{B24412A0-D66C-48E0-8B20-A2797B4B8272}" type="slidenum">
              <a:rPr lang="en-US" smtClean="0"/>
              <a:t>8</a:t>
            </a:fld>
            <a:endParaRPr lang="en-US"/>
          </a:p>
        </p:txBody>
      </p:sp>
    </p:spTree>
    <p:extLst>
      <p:ext uri="{BB962C8B-B14F-4D97-AF65-F5344CB8AC3E}">
        <p14:creationId xmlns:p14="http://schemas.microsoft.com/office/powerpoint/2010/main" val="92898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the main changes to the </a:t>
            </a:r>
            <a:r>
              <a:rPr lang="en-US" b="1" dirty="0"/>
              <a:t>CSI October Count Audit Handbook </a:t>
            </a:r>
            <a:r>
              <a:rPr lang="en-US" b="0" dirty="0"/>
              <a:t>for this year. </a:t>
            </a:r>
          </a:p>
          <a:p>
            <a:pPr marL="171450" indent="-171450">
              <a:buFont typeface="Arial" panose="020B0604020202020204" pitchFamily="34" charset="0"/>
              <a:buChar char="•"/>
            </a:pPr>
            <a:r>
              <a:rPr lang="en-US" dirty="0"/>
              <a:t>The </a:t>
            </a:r>
            <a:r>
              <a:rPr lang="en-US" b="1" dirty="0"/>
              <a:t>General Overview </a:t>
            </a:r>
            <a:r>
              <a:rPr lang="en-US" dirty="0"/>
              <a:t>section has been updated to summarize the Finance Act rule changes for this year, which will have some impact on every school. </a:t>
            </a:r>
          </a:p>
          <a:p>
            <a:pPr marL="171450" indent="-171450">
              <a:buFont typeface="Arial" panose="020B0604020202020204" pitchFamily="34" charset="0"/>
              <a:buChar char="•"/>
            </a:pPr>
            <a:r>
              <a:rPr lang="en-US" dirty="0"/>
              <a:t>The </a:t>
            </a:r>
            <a:r>
              <a:rPr lang="en-US" b="1" dirty="0"/>
              <a:t>SIS report section </a:t>
            </a:r>
            <a:r>
              <a:rPr lang="en-US" dirty="0"/>
              <a:t>on attendance, enrollment, and schedules has had several updates, which are mainly clarifications on how to pull reports that are formatted for improved readability. We have also provided new information about how to best set up </a:t>
            </a:r>
            <a:r>
              <a:rPr lang="en-US" b="1" dirty="0"/>
              <a:t>reporting segments </a:t>
            </a:r>
            <a:r>
              <a:rPr lang="en-US" dirty="0"/>
              <a:t>based on audit rule changes for this year. </a:t>
            </a:r>
          </a:p>
          <a:p>
            <a:pPr marL="171450" indent="-171450">
              <a:buFont typeface="Arial" panose="020B0604020202020204" pitchFamily="34" charset="0"/>
              <a:buChar char="•"/>
            </a:pPr>
            <a:r>
              <a:rPr lang="en-US" dirty="0"/>
              <a:t>For 25-26, there will be a return of the “</a:t>
            </a:r>
            <a:r>
              <a:rPr lang="en-US" b="1" dirty="0"/>
              <a:t>Audit Checklist</a:t>
            </a:r>
            <a:r>
              <a:rPr lang="en-US" dirty="0"/>
              <a:t>” similar to what we have had in prior years. It will once again consist of a list that schools will  checkmark to identify each of the types of special program and student types they will report this year. The list will again need to be signed and returned to CSI the first week in November. </a:t>
            </a:r>
          </a:p>
          <a:p>
            <a:pPr marL="171450" indent="-171450">
              <a:buFont typeface="Arial" panose="020B0604020202020204" pitchFamily="34" charset="0"/>
              <a:buChar char="•"/>
            </a:pPr>
            <a:r>
              <a:rPr lang="en-US" b="0" dirty="0"/>
              <a:t>The </a:t>
            </a:r>
            <a:r>
              <a:rPr lang="en-US" b="1" dirty="0"/>
              <a:t>FRL Checklist </a:t>
            </a:r>
            <a:r>
              <a:rPr lang="en-US" b="0" dirty="0"/>
              <a:t>will again be included, and all schools should complete it to ensure accurate FRL data. However, the FRL Checklist does not need to be signed and returned to CSI.</a:t>
            </a:r>
          </a:p>
        </p:txBody>
      </p:sp>
      <p:sp>
        <p:nvSpPr>
          <p:cNvPr id="4" name="Slide Number Placeholder 3"/>
          <p:cNvSpPr>
            <a:spLocks noGrp="1"/>
          </p:cNvSpPr>
          <p:nvPr>
            <p:ph type="sldNum" sz="quarter" idx="5"/>
          </p:nvPr>
        </p:nvSpPr>
        <p:spPr/>
        <p:txBody>
          <a:bodyPr/>
          <a:lstStyle/>
          <a:p>
            <a:fld id="{B24412A0-D66C-48E0-8B20-A2797B4B8272}" type="slidenum">
              <a:rPr lang="en-US" smtClean="0"/>
              <a:t>9</a:t>
            </a:fld>
            <a:endParaRPr lang="en-US"/>
          </a:p>
        </p:txBody>
      </p:sp>
    </p:spTree>
    <p:extLst>
      <p:ext uri="{BB962C8B-B14F-4D97-AF65-F5344CB8AC3E}">
        <p14:creationId xmlns:p14="http://schemas.microsoft.com/office/powerpoint/2010/main" val="2872560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0918"/>
            <a:ext cx="7772400" cy="2387600"/>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85800" y="418046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9840" y="6179918"/>
            <a:ext cx="1694376" cy="529038"/>
          </a:xfrm>
          <a:prstGeom prst="rect">
            <a:avLst/>
          </a:prstGeom>
        </p:spPr>
      </p:pic>
      <p:sp>
        <p:nvSpPr>
          <p:cNvPr id="12" name="Slide Number Placeholder 4">
            <a:extLst>
              <a:ext uri="{FF2B5EF4-FFF2-40B4-BE49-F238E27FC236}">
                <a16:creationId xmlns:a16="http://schemas.microsoft.com/office/drawing/2014/main" id="{9FE84404-B682-4E7E-9589-76ADEA5B2547}"/>
              </a:ext>
            </a:extLst>
          </p:cNvPr>
          <p:cNvSpPr>
            <a:spLocks noGrp="1"/>
          </p:cNvSpPr>
          <p:nvPr>
            <p:ph type="sldNum" sz="quarter" idx="12"/>
          </p:nvPr>
        </p:nvSpPr>
        <p:spPr>
          <a:xfrm>
            <a:off x="61648" y="6343831"/>
            <a:ext cx="391286" cy="365125"/>
          </a:xfrm>
          <a:prstGeom prst="rect">
            <a:avLst/>
          </a:prstGeom>
        </p:spPr>
        <p:txBody>
          <a:bodyPr/>
          <a:lstStyle>
            <a:lvl1pPr>
              <a:defRPr sz="12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44064" y="6337200"/>
            <a:ext cx="396610" cy="328005"/>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08924193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2" name="Slide Number Placeholder 4">
            <a:extLst>
              <a:ext uri="{FF2B5EF4-FFF2-40B4-BE49-F238E27FC236}">
                <a16:creationId xmlns:a16="http://schemas.microsoft.com/office/drawing/2014/main" id="{05914542-C386-48E3-8FFF-840307C178FB}"/>
              </a:ext>
            </a:extLst>
          </p:cNvPr>
          <p:cNvSpPr>
            <a:spLocks noGrp="1"/>
          </p:cNvSpPr>
          <p:nvPr>
            <p:ph type="sldNum" sz="quarter" idx="12"/>
          </p:nvPr>
        </p:nvSpPr>
        <p:spPr>
          <a:xfrm>
            <a:off x="61648" y="6343831"/>
            <a:ext cx="368009" cy="365125"/>
          </a:xfrm>
          <a:prstGeom prst="rect">
            <a:avLst/>
          </a:prstGeom>
        </p:spPr>
        <p:txBody>
          <a:bodyPr/>
          <a:lstStyle>
            <a:lvl1pPr>
              <a:defRPr sz="12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99E50D2-A4B7-53B2-EAA2-F6F622986A66}"/>
              </a:ext>
            </a:extLst>
          </p:cNvPr>
          <p:cNvSpPr>
            <a:spLocks noGrp="1"/>
          </p:cNvSpPr>
          <p:nvPr>
            <p:ph type="sldNum" sz="quarter" idx="4"/>
          </p:nvPr>
        </p:nvSpPr>
        <p:spPr>
          <a:xfrm>
            <a:off x="134268" y="6322916"/>
            <a:ext cx="394542"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3C6379-C966-4156-B55A-0E4E00960F5E}" type="slidenum">
              <a:rPr lang="en-US" smtClean="0"/>
              <a:t>‹#›</a:t>
            </a:fld>
            <a:endParaRPr lang="en-US"/>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resources.csi.state.co.us/wp-content/uploads/2025/07/Data-Submissions-Contact-Handbook-_2025-2026Final.docx"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png"/><Relationship Id="rId5" Type="http://schemas.openxmlformats.org/officeDocument/2006/relationships/hyperlink" Target="https://resources.csi.state.co.us/free-and-reduced-lunch-eligibility/"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cde.state.co.us/cdefinance/auditunit_pupilcount" TargetMode="External"/><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resources.csi.state.co.us/school-programs/" TargetMode="External"/><Relationship Id="rId3" Type="http://schemas.openxmlformats.org/officeDocument/2006/relationships/slideLayout" Target="../slideLayouts/slideLayout2.xml"/><Relationship Id="rId7" Type="http://schemas.openxmlformats.org/officeDocument/2006/relationships/hyperlink" Target="https://resources.csi.state.co.us/data-submissions/october-count/"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resources.csi.state.co.us/legal-policy/" TargetMode="External"/><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October Count Audit</a:t>
            </a:r>
          </a:p>
        </p:txBody>
      </p:sp>
      <p:sp>
        <p:nvSpPr>
          <p:cNvPr id="3" name="Subtitle 2"/>
          <p:cNvSpPr>
            <a:spLocks noGrp="1"/>
          </p:cNvSpPr>
          <p:nvPr>
            <p:ph type="subTitle" idx="1"/>
          </p:nvPr>
        </p:nvSpPr>
        <p:spPr>
          <a:xfrm>
            <a:off x="685800" y="3992880"/>
            <a:ext cx="6858000" cy="2087880"/>
          </a:xfrm>
        </p:spPr>
        <p:txBody>
          <a:bodyPr>
            <a:normAutofit/>
          </a:bodyPr>
          <a:lstStyle/>
          <a:p>
            <a:r>
              <a:rPr lang="en-US" sz="3600" dirty="0"/>
              <a:t>General Overview</a:t>
            </a:r>
          </a:p>
          <a:p>
            <a:r>
              <a:rPr lang="en-US" sz="3200" dirty="0"/>
              <a:t>2025-2026</a:t>
            </a:r>
          </a:p>
          <a:p>
            <a:endParaRPr lang="en-US" dirty="0"/>
          </a:p>
          <a:p>
            <a:r>
              <a:rPr lang="en-US" sz="1800" i="1" dirty="0"/>
              <a:t>Recorded August 2025</a:t>
            </a:r>
          </a:p>
        </p:txBody>
      </p:sp>
      <p:pic>
        <p:nvPicPr>
          <p:cNvPr id="6" name="Recorded Sound">
            <a:hlinkClick r:id="" action="ppaction://media"/>
            <a:extLst>
              <a:ext uri="{FF2B5EF4-FFF2-40B4-BE49-F238E27FC236}">
                <a16:creationId xmlns:a16="http://schemas.microsoft.com/office/drawing/2014/main" id="{849ECC22-08A3-0FDA-5306-E5EFE3F447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0050" y="5200650"/>
            <a:ext cx="609600" cy="609600"/>
          </a:xfrm>
          <a:prstGeom prst="rect">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377"/>
    </mc:Choice>
    <mc:Fallback xmlns="">
      <p:transition spd="slow" advTm="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7886700" cy="1325563"/>
          </a:xfrm>
        </p:spPr>
        <p:txBody>
          <a:bodyPr/>
          <a:lstStyle/>
          <a:p>
            <a:r>
              <a:rPr lang="en-US" dirty="0"/>
              <a:t>Key Audit Dates</a:t>
            </a:r>
          </a:p>
        </p:txBody>
      </p:sp>
      <p:sp>
        <p:nvSpPr>
          <p:cNvPr id="8" name="TextBox 7">
            <a:extLst>
              <a:ext uri="{FF2B5EF4-FFF2-40B4-BE49-F238E27FC236}">
                <a16:creationId xmlns:a16="http://schemas.microsoft.com/office/drawing/2014/main" id="{4E34E35F-1B44-DCE7-D6C7-7CAB47959F46}"/>
              </a:ext>
            </a:extLst>
          </p:cNvPr>
          <p:cNvSpPr txBox="1"/>
          <p:nvPr/>
        </p:nvSpPr>
        <p:spPr>
          <a:xfrm>
            <a:off x="149784" y="3487462"/>
            <a:ext cx="8814962" cy="2677656"/>
          </a:xfrm>
          <a:prstGeom prst="rect">
            <a:avLst/>
          </a:prstGeom>
          <a:noFill/>
        </p:spPr>
        <p:txBody>
          <a:bodyPr wrap="square" rtlCol="0">
            <a:spAutoFit/>
          </a:bodyPr>
          <a:lstStyle/>
          <a:p>
            <a:pPr marL="342900" indent="-342900">
              <a:buFont typeface="Arial" panose="020B0604020202020204" pitchFamily="34" charset="0"/>
              <a:buChar char="•"/>
            </a:pPr>
            <a:r>
              <a:rPr lang="en-US" sz="2800" b="1" dirty="0">
                <a:highlight>
                  <a:srgbClr val="FFFF00"/>
                </a:highlight>
              </a:rPr>
              <a:t>IMPORTANT CHANGE</a:t>
            </a:r>
            <a:r>
              <a:rPr lang="en-US" sz="2800" dirty="0"/>
              <a:t>: The 11-day count period/window reference HAS ENDED! (This included the 5 school days before and 5 days after the count date)</a:t>
            </a:r>
          </a:p>
          <a:p>
            <a:pPr marL="800100" lvl="1" indent="-342900">
              <a:buFont typeface="Arial" panose="020B0604020202020204" pitchFamily="34" charset="0"/>
              <a:buChar char="•"/>
            </a:pPr>
            <a:r>
              <a:rPr lang="en-US" sz="2800" dirty="0"/>
              <a:t>Found to conflict with statute and any rule related to it expired on May 15, 2025</a:t>
            </a:r>
          </a:p>
          <a:p>
            <a:pPr marL="342900" indent="-342900">
              <a:buFont typeface="Arial" panose="020B0604020202020204" pitchFamily="34" charset="0"/>
              <a:buChar char="•"/>
            </a:pPr>
            <a:r>
              <a:rPr lang="en-US" sz="2800" dirty="0"/>
              <a:t>The 30-day attendance resume date will be October 31</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10</a:t>
            </a:fld>
            <a:endParaRPr lang="en-US" dirty="0"/>
          </a:p>
        </p:txBody>
      </p:sp>
      <p:graphicFrame>
        <p:nvGraphicFramePr>
          <p:cNvPr id="7" name="Table 6">
            <a:extLst>
              <a:ext uri="{FF2B5EF4-FFF2-40B4-BE49-F238E27FC236}">
                <a16:creationId xmlns:a16="http://schemas.microsoft.com/office/drawing/2014/main" id="{470C2D21-125A-F12D-21FA-1DF1E4433588}"/>
              </a:ext>
            </a:extLst>
          </p:cNvPr>
          <p:cNvGraphicFramePr>
            <a:graphicFrameLocks noGrp="1"/>
          </p:cNvGraphicFramePr>
          <p:nvPr/>
        </p:nvGraphicFramePr>
        <p:xfrm>
          <a:off x="716096" y="1559772"/>
          <a:ext cx="7886700" cy="1594634"/>
        </p:xfrm>
        <a:graphic>
          <a:graphicData uri="http://schemas.openxmlformats.org/drawingml/2006/table">
            <a:tbl>
              <a:tblPr firstRow="1" firstCol="1" bandRow="1">
                <a:tableStyleId>{5C22544A-7EE6-4342-B048-85BDC9FD1C3A}</a:tableStyleId>
              </a:tblPr>
              <a:tblGrid>
                <a:gridCol w="3206182">
                  <a:extLst>
                    <a:ext uri="{9D8B030D-6E8A-4147-A177-3AD203B41FA5}">
                      <a16:colId xmlns:a16="http://schemas.microsoft.com/office/drawing/2014/main" val="2616213257"/>
                    </a:ext>
                  </a:extLst>
                </a:gridCol>
                <a:gridCol w="4680518">
                  <a:extLst>
                    <a:ext uri="{9D8B030D-6E8A-4147-A177-3AD203B41FA5}">
                      <a16:colId xmlns:a16="http://schemas.microsoft.com/office/drawing/2014/main" val="4061416672"/>
                    </a:ext>
                  </a:extLst>
                </a:gridCol>
              </a:tblGrid>
              <a:tr h="735986">
                <a:tc>
                  <a:txBody>
                    <a:bodyPr/>
                    <a:lstStyle/>
                    <a:p>
                      <a:pPr marL="0" marR="405765" algn="ctr">
                        <a:spcBef>
                          <a:spcPts val="470"/>
                        </a:spcBef>
                        <a:buNone/>
                      </a:pPr>
                      <a:r>
                        <a:rPr lang="en-US" sz="2400" dirty="0">
                          <a:solidFill>
                            <a:schemeClr val="tx1"/>
                          </a:solidFill>
                          <a:effectLst/>
                        </a:rPr>
                        <a:t>Pupil Count Grades</a:t>
                      </a:r>
                      <a:endParaRPr lang="en-US"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marL="0" marR="405765" algn="ctr">
                        <a:spcBef>
                          <a:spcPts val="470"/>
                        </a:spcBef>
                        <a:buNone/>
                      </a:pPr>
                      <a:r>
                        <a:rPr lang="en-US" sz="2400" b="1" dirty="0">
                          <a:solidFill>
                            <a:schemeClr val="tx1"/>
                          </a:solidFill>
                          <a:effectLst/>
                        </a:rPr>
                        <a:t>Pupil Count Date</a:t>
                      </a:r>
                      <a:endParaRPr lang="en-US" sz="20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tx2">
                        <a:lumMod val="40000"/>
                        <a:lumOff val="60000"/>
                      </a:schemeClr>
                    </a:solidFill>
                  </a:tcPr>
                </a:tc>
                <a:extLst>
                  <a:ext uri="{0D108BD9-81ED-4DB2-BD59-A6C34878D82A}">
                    <a16:rowId xmlns:a16="http://schemas.microsoft.com/office/drawing/2014/main" val="3639821647"/>
                  </a:ext>
                </a:extLst>
              </a:tr>
              <a:tr h="858648">
                <a:tc>
                  <a:txBody>
                    <a:bodyPr/>
                    <a:lstStyle/>
                    <a:p>
                      <a:pPr marL="0" marR="405765" algn="ctr">
                        <a:spcBef>
                          <a:spcPts val="470"/>
                        </a:spcBef>
                        <a:buNone/>
                      </a:pPr>
                      <a:r>
                        <a:rPr lang="en-US" sz="2400" b="0" dirty="0">
                          <a:solidFill>
                            <a:schemeClr val="tx1"/>
                          </a:solidFill>
                          <a:effectLst/>
                        </a:rPr>
                        <a:t>PK-12</a:t>
                      </a:r>
                      <a:endParaRPr lang="en-US" sz="24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405765" algn="ctr">
                        <a:spcBef>
                          <a:spcPts val="470"/>
                        </a:spcBef>
                        <a:buNone/>
                      </a:pPr>
                      <a:r>
                        <a:rPr lang="en-US" sz="2400" dirty="0">
                          <a:solidFill>
                            <a:schemeClr val="tx1"/>
                          </a:solidFill>
                          <a:effectLst/>
                        </a:rPr>
                        <a:t>Wednesday, October 1, 2025</a:t>
                      </a:r>
                      <a:endParaRPr lang="en-US" sz="2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421306911"/>
                  </a:ext>
                </a:extLst>
              </a:tr>
            </a:tbl>
          </a:graphicData>
        </a:graphic>
      </p:graphicFrame>
      <p:pic>
        <p:nvPicPr>
          <p:cNvPr id="3" name="Recorded Sound" descr="Slide recording graphic.">
            <a:hlinkClick r:id="" action="ppaction://media"/>
            <a:extLst>
              <a:ext uri="{FF2B5EF4-FFF2-40B4-BE49-F238E27FC236}">
                <a16:creationId xmlns:a16="http://schemas.microsoft.com/office/drawing/2014/main" id="{580045AD-9D03-2662-25DE-EABBC4597D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7996" y="6011007"/>
            <a:ext cx="609600" cy="609600"/>
          </a:xfrm>
          <a:prstGeom prst="rect">
            <a:avLst/>
          </a:prstGeom>
        </p:spPr>
      </p:pic>
    </p:spTree>
    <p:extLst>
      <p:ext uri="{BB962C8B-B14F-4D97-AF65-F5344CB8AC3E}">
        <p14:creationId xmlns:p14="http://schemas.microsoft.com/office/powerpoint/2010/main" val="2150661329"/>
      </p:ext>
    </p:extLst>
  </p:cSld>
  <p:clrMapOvr>
    <a:masterClrMapping/>
  </p:clrMapOvr>
  <mc:AlternateContent xmlns:mc="http://schemas.openxmlformats.org/markup-compatibility/2006" xmlns:p14="http://schemas.microsoft.com/office/powerpoint/2010/main">
    <mc:Choice Requires="p14">
      <p:transition spd="slow" p14:dur="2000" advTm="41403"/>
    </mc:Choice>
    <mc:Fallback xmlns="">
      <p:transition spd="slow" advTm="4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7"/>
            <a:ext cx="7886700" cy="892396"/>
          </a:xfrm>
        </p:spPr>
        <p:txBody>
          <a:bodyPr/>
          <a:lstStyle/>
          <a:p>
            <a:r>
              <a:rPr lang="en-US" dirty="0"/>
              <a:t>Additional Audit Dates</a:t>
            </a:r>
          </a:p>
        </p:txBody>
      </p:sp>
      <p:sp>
        <p:nvSpPr>
          <p:cNvPr id="7" name="Content Placeholder 6">
            <a:extLst>
              <a:ext uri="{FF2B5EF4-FFF2-40B4-BE49-F238E27FC236}">
                <a16:creationId xmlns:a16="http://schemas.microsoft.com/office/drawing/2014/main" id="{CDFE1E7A-31D8-459D-9C0B-F8341F8257E6}"/>
              </a:ext>
            </a:extLst>
          </p:cNvPr>
          <p:cNvSpPr>
            <a:spLocks noGrp="1"/>
          </p:cNvSpPr>
          <p:nvPr>
            <p:ph idx="1"/>
          </p:nvPr>
        </p:nvSpPr>
        <p:spPr>
          <a:xfrm>
            <a:off x="710760" y="4701681"/>
            <a:ext cx="7804590" cy="1479308"/>
          </a:xfrm>
        </p:spPr>
        <p:txBody>
          <a:bodyPr>
            <a:normAutofit/>
          </a:bodyPr>
          <a:lstStyle/>
          <a:p>
            <a:pPr marL="0" indent="0">
              <a:buNone/>
            </a:pPr>
            <a:r>
              <a:rPr lang="en-US" i="1" dirty="0"/>
              <a:t>See the full “October Count Audit Deadlines” section in the CSI October Count Audit Handbook for a table of dates</a:t>
            </a:r>
            <a:endParaRPr lang="en-US" i="1" dirty="0">
              <a:solidFill>
                <a:srgbClr val="0070C0"/>
              </a:solidFill>
            </a:endParaRP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11</a:t>
            </a:fld>
            <a:endParaRPr lang="en-US" dirty="0"/>
          </a:p>
        </p:txBody>
      </p:sp>
      <p:pic>
        <p:nvPicPr>
          <p:cNvPr id="8" name="Picture 7" descr="Screenshot showing a portion of the October Count Audit Deadlines from the CSI October Count Audit Handbook.">
            <a:extLst>
              <a:ext uri="{FF2B5EF4-FFF2-40B4-BE49-F238E27FC236}">
                <a16:creationId xmlns:a16="http://schemas.microsoft.com/office/drawing/2014/main" id="{1AC01B90-A215-18EB-1708-4FB0ED382562}"/>
              </a:ext>
            </a:extLst>
          </p:cNvPr>
          <p:cNvPicPr>
            <a:picLocks noChangeAspect="1"/>
          </p:cNvPicPr>
          <p:nvPr/>
        </p:nvPicPr>
        <p:blipFill>
          <a:blip r:embed="rId5"/>
          <a:stretch>
            <a:fillRect/>
          </a:stretch>
        </p:blipFill>
        <p:spPr>
          <a:xfrm>
            <a:off x="710760" y="1170370"/>
            <a:ext cx="7886700" cy="3268248"/>
          </a:xfrm>
          <a:prstGeom prst="rect">
            <a:avLst/>
          </a:prstGeom>
          <a:ln>
            <a:solidFill>
              <a:schemeClr val="accent1"/>
            </a:solidFill>
          </a:ln>
        </p:spPr>
      </p:pic>
      <p:pic>
        <p:nvPicPr>
          <p:cNvPr id="3" name="Recorded Sound" descr="Slide recording graphic.">
            <a:hlinkClick r:id="" action="ppaction://media"/>
            <a:extLst>
              <a:ext uri="{FF2B5EF4-FFF2-40B4-BE49-F238E27FC236}">
                <a16:creationId xmlns:a16="http://schemas.microsoft.com/office/drawing/2014/main" id="{0843800A-D9EE-CF81-74DB-78A96A5CE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50" y="5687630"/>
            <a:ext cx="609600" cy="609600"/>
          </a:xfrm>
          <a:prstGeom prst="rect">
            <a:avLst/>
          </a:prstGeom>
        </p:spPr>
      </p:pic>
    </p:spTree>
    <p:extLst>
      <p:ext uri="{BB962C8B-B14F-4D97-AF65-F5344CB8AC3E}">
        <p14:creationId xmlns:p14="http://schemas.microsoft.com/office/powerpoint/2010/main" val="1856887288"/>
      </p:ext>
    </p:extLst>
  </p:cSld>
  <p:clrMapOvr>
    <a:masterClrMapping/>
  </p:clrMapOvr>
  <mc:AlternateContent xmlns:mc="http://schemas.openxmlformats.org/markup-compatibility/2006" xmlns:p14="http://schemas.microsoft.com/office/powerpoint/2010/main">
    <mc:Choice Requires="p14">
      <p:transition spd="slow" p14:dur="2000" advTm="23213"/>
    </mc:Choice>
    <mc:Fallback xmlns="">
      <p:transition spd="slow" advTm="2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44253105-7009-79C5-1DBC-9BA1A97EF919}"/>
              </a:ext>
            </a:extLst>
          </p:cNvPr>
          <p:cNvSpPr>
            <a:spLocks noGrp="1"/>
          </p:cNvSpPr>
          <p:nvPr>
            <p:ph type="title"/>
          </p:nvPr>
        </p:nvSpPr>
        <p:spPr>
          <a:xfrm>
            <a:off x="242368" y="152400"/>
            <a:ext cx="8229600" cy="1082136"/>
          </a:xfrm>
        </p:spPr>
        <p:txBody>
          <a:bodyPr>
            <a:normAutofit/>
          </a:bodyPr>
          <a:lstStyle/>
          <a:p>
            <a:pPr>
              <a:defRPr/>
            </a:pPr>
            <a:r>
              <a:rPr lang="en-US" sz="4000" dirty="0">
                <a:latin typeface="Arial" panose="020B0604020202020204" pitchFamily="34" charset="0"/>
                <a:cs typeface="Arial" panose="020B0604020202020204" pitchFamily="34" charset="0"/>
              </a:rPr>
              <a:t>Student and Instruction Types</a:t>
            </a:r>
          </a:p>
        </p:txBody>
      </p:sp>
      <p:sp>
        <p:nvSpPr>
          <p:cNvPr id="12" name="Rectangle 11">
            <a:extLst>
              <a:ext uri="{FF2B5EF4-FFF2-40B4-BE49-F238E27FC236}">
                <a16:creationId xmlns:a16="http://schemas.microsoft.com/office/drawing/2014/main" id="{D4AB1275-2EAD-9D9C-C101-7F8A8976D61F}"/>
              </a:ext>
            </a:extLst>
          </p:cNvPr>
          <p:cNvSpPr/>
          <p:nvPr/>
        </p:nvSpPr>
        <p:spPr>
          <a:xfrm>
            <a:off x="429657" y="1242098"/>
            <a:ext cx="8423031" cy="353943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Various unique student and instruction types impacting funding</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Based on CDE interpretations of the Public-School Finance Act</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Can be exceptions to the general funding rule(s) </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Affects types of supporting documentation necessary to prove funding eligibility </a:t>
            </a:r>
          </a:p>
        </p:txBody>
      </p:sp>
      <p:sp>
        <p:nvSpPr>
          <p:cNvPr id="13" name="TextBox 12">
            <a:extLst>
              <a:ext uri="{FF2B5EF4-FFF2-40B4-BE49-F238E27FC236}">
                <a16:creationId xmlns:a16="http://schemas.microsoft.com/office/drawing/2014/main" id="{E1592824-D953-962E-3266-9F49DA047B4A}"/>
              </a:ext>
            </a:extLst>
          </p:cNvPr>
          <p:cNvSpPr txBox="1"/>
          <p:nvPr/>
        </p:nvSpPr>
        <p:spPr>
          <a:xfrm>
            <a:off x="0" y="5015737"/>
            <a:ext cx="9020703" cy="1107996"/>
          </a:xfrm>
          <a:prstGeom prst="rect">
            <a:avLst/>
          </a:prstGeom>
          <a:noFill/>
        </p:spPr>
        <p:txBody>
          <a:bodyPr wrap="square" rtlCol="0">
            <a:spAutoFit/>
          </a:bodyPr>
          <a:lstStyle/>
          <a:p>
            <a:pPr algn="ctr"/>
            <a:r>
              <a:rPr lang="en-US" sz="2200" i="1" dirty="0">
                <a:latin typeface="Arial" panose="020B0604020202020204" pitchFamily="34" charset="0"/>
                <a:cs typeface="Arial" panose="020B0604020202020204" pitchFamily="34" charset="0"/>
              </a:rPr>
              <a:t>Full details available in</a:t>
            </a:r>
          </a:p>
          <a:p>
            <a:pPr algn="ctr"/>
            <a:r>
              <a:rPr lang="en-US" sz="2200" u="sng" dirty="0">
                <a:solidFill>
                  <a:srgbClr val="0563C1"/>
                </a:solidFill>
                <a:effectLst/>
                <a:ea typeface="Arial" panose="020B0604020202020204" pitchFamily="34" charset="0"/>
                <a:hlinkClick r:id="rId5"/>
              </a:rPr>
              <a:t>2025 CDE Student October Count Audit Resource Guide</a:t>
            </a:r>
            <a:r>
              <a:rPr lang="en-US" sz="2200" i="1" dirty="0">
                <a:latin typeface="Arial" panose="020B0604020202020204" pitchFamily="34" charset="0"/>
                <a:cs typeface="Arial" panose="020B0604020202020204" pitchFamily="34" charset="0"/>
              </a:rPr>
              <a:t> </a:t>
            </a:r>
          </a:p>
          <a:p>
            <a:pPr algn="ctr"/>
            <a:r>
              <a:rPr lang="en-US" sz="2200" i="1" dirty="0">
                <a:latin typeface="Arial" panose="020B0604020202020204" pitchFamily="34" charset="0"/>
                <a:cs typeface="Arial" panose="020B0604020202020204" pitchFamily="34" charset="0"/>
              </a:rPr>
              <a:t>Also review “New This Year” CSI Oct Count Audit Training</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12</a:t>
            </a:fld>
            <a:endParaRPr lang="en-US" dirty="0"/>
          </a:p>
        </p:txBody>
      </p:sp>
      <p:pic>
        <p:nvPicPr>
          <p:cNvPr id="2" name="Recorded Sound" descr="Slide recording graphic.">
            <a:hlinkClick r:id="" action="ppaction://media"/>
            <a:extLst>
              <a:ext uri="{FF2B5EF4-FFF2-40B4-BE49-F238E27FC236}">
                <a16:creationId xmlns:a16="http://schemas.microsoft.com/office/drawing/2014/main" id="{84D36851-6029-06C4-D5D1-8C9DB73FD6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3088" y="5734231"/>
            <a:ext cx="609600" cy="609600"/>
          </a:xfrm>
          <a:prstGeom prst="rect">
            <a:avLst/>
          </a:prstGeom>
        </p:spPr>
      </p:pic>
    </p:spTree>
    <p:extLst>
      <p:ext uri="{BB962C8B-B14F-4D97-AF65-F5344CB8AC3E}">
        <p14:creationId xmlns:p14="http://schemas.microsoft.com/office/powerpoint/2010/main" val="3654013875"/>
      </p:ext>
    </p:extLst>
  </p:cSld>
  <p:clrMapOvr>
    <a:masterClrMapping/>
  </p:clrMapOvr>
  <mc:AlternateContent xmlns:mc="http://schemas.openxmlformats.org/markup-compatibility/2006" xmlns:p14="http://schemas.microsoft.com/office/powerpoint/2010/main">
    <mc:Choice Requires="p14">
      <p:transition spd="slow" p14:dur="2000" advTm="43583"/>
    </mc:Choice>
    <mc:Fallback xmlns="">
      <p:transition spd="slow" advTm="4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77" y="240805"/>
            <a:ext cx="7611533" cy="1080525"/>
          </a:xfrm>
        </p:spPr>
        <p:txBody>
          <a:bodyPr>
            <a:noAutofit/>
          </a:bodyPr>
          <a:lstStyle/>
          <a:p>
            <a:r>
              <a:rPr lang="en-US" sz="3600" dirty="0">
                <a:latin typeface="Arial" panose="020B0604020202020204" pitchFamily="34" charset="0"/>
                <a:cs typeface="Arial" panose="020B0604020202020204" pitchFamily="34" charset="0"/>
              </a:rPr>
              <a:t>Audit Supporting Documentation</a:t>
            </a:r>
          </a:p>
        </p:txBody>
      </p:sp>
      <p:sp>
        <p:nvSpPr>
          <p:cNvPr id="4" name="Slide Number Placeholder 3"/>
          <p:cNvSpPr>
            <a:spLocks noGrp="1"/>
          </p:cNvSpPr>
          <p:nvPr>
            <p:ph type="sldNum" idx="12"/>
          </p:nvPr>
        </p:nvSpPr>
        <p:spPr/>
        <p:txBody>
          <a:bodyPr/>
          <a:lstStyle/>
          <a:p>
            <a:fld id="{8D38B3C1-EED7-4E88-8F72-013EE3A58C4A}" type="slidenum">
              <a:rPr lang="en-US" smtClean="0"/>
              <a:pPr/>
              <a:t>13</a:t>
            </a:fld>
            <a:endParaRPr lang="en-US" dirty="0"/>
          </a:p>
        </p:txBody>
      </p:sp>
      <p:sp>
        <p:nvSpPr>
          <p:cNvPr id="11" name="TextBox 10"/>
          <p:cNvSpPr txBox="1"/>
          <p:nvPr/>
        </p:nvSpPr>
        <p:spPr>
          <a:xfrm>
            <a:off x="685799" y="1447800"/>
            <a:ext cx="8077201" cy="1815882"/>
          </a:xfrm>
          <a:prstGeom prst="rect">
            <a:avLst/>
          </a:prstGeom>
          <a:noFill/>
        </p:spPr>
        <p:txBody>
          <a:bodyPr wrap="square" rtlCol="0">
            <a:spAutoFit/>
          </a:bodyPr>
          <a:lstStyle/>
          <a:p>
            <a:pPr>
              <a:defRPr/>
            </a:pPr>
            <a:r>
              <a:rPr lang="en-US" sz="2800" dirty="0">
                <a:solidFill>
                  <a:schemeClr val="bg2">
                    <a:lumMod val="50000"/>
                  </a:schemeClr>
                </a:solidFill>
                <a:latin typeface="Arial" panose="020B0604020202020204" pitchFamily="34" charset="0"/>
                <a:cs typeface="Arial" panose="020B0604020202020204" pitchFamily="34" charset="0"/>
              </a:rPr>
              <a:t>Documentation that’s required by the state providing proof of funding claimed on each student and their unique enrollment situation for the year</a:t>
            </a:r>
          </a:p>
        </p:txBody>
      </p:sp>
      <p:grpSp>
        <p:nvGrpSpPr>
          <p:cNvPr id="14" name="Group 13">
            <a:extLst>
              <a:ext uri="{C183D7F6-B498-43B3-948B-1728B52AA6E4}">
                <adec:decorative xmlns:adec="http://schemas.microsoft.com/office/drawing/2017/decorative" val="1"/>
              </a:ext>
            </a:extLst>
          </p:cNvPr>
          <p:cNvGrpSpPr/>
          <p:nvPr/>
        </p:nvGrpSpPr>
        <p:grpSpPr>
          <a:xfrm>
            <a:off x="2036850" y="3594319"/>
            <a:ext cx="5070300" cy="1998560"/>
            <a:chOff x="1361050" y="3073756"/>
            <a:chExt cx="6470706" cy="2583553"/>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7025" y="3073756"/>
              <a:ext cx="1396816" cy="152473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6730">
              <a:off x="6434940" y="3182117"/>
              <a:ext cx="1396816" cy="152473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62589">
              <a:off x="1361050" y="3090670"/>
              <a:ext cx="1396816" cy="152473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399" y="3073756"/>
              <a:ext cx="1396816" cy="152473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56750">
              <a:off x="2156333" y="3993005"/>
              <a:ext cx="1396816" cy="152473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85535">
              <a:off x="5765499" y="4132579"/>
              <a:ext cx="1396816" cy="152473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6017" y="3866245"/>
              <a:ext cx="1396816" cy="1524730"/>
            </a:xfrm>
            <a:prstGeom prst="rect">
              <a:avLst/>
            </a:prstGeom>
          </p:spPr>
        </p:pic>
      </p:grpSp>
      <p:pic>
        <p:nvPicPr>
          <p:cNvPr id="10" name="Recorded Sound">
            <a:hlinkClick r:id="" action="ppaction://media"/>
            <a:extLst>
              <a:ext uri="{FF2B5EF4-FFF2-40B4-BE49-F238E27FC236}">
                <a16:creationId xmlns:a16="http://schemas.microsoft.com/office/drawing/2014/main" id="{18132DC6-21F8-53EE-C943-99BF34E89A1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664779"/>
            <a:ext cx="609600" cy="609600"/>
          </a:xfrm>
          <a:prstGeom prst="rect">
            <a:avLst/>
          </a:prstGeom>
        </p:spPr>
      </p:pic>
    </p:spTree>
    <p:extLst>
      <p:ext uri="{BB962C8B-B14F-4D97-AF65-F5344CB8AC3E}">
        <p14:creationId xmlns:p14="http://schemas.microsoft.com/office/powerpoint/2010/main" val="3964184689"/>
      </p:ext>
    </p:extLst>
  </p:cSld>
  <p:clrMapOvr>
    <a:masterClrMapping/>
  </p:clrMapOvr>
  <mc:AlternateContent xmlns:mc="http://schemas.openxmlformats.org/markup-compatibility/2006" xmlns:p14="http://schemas.microsoft.com/office/powerpoint/2010/main">
    <mc:Choice Requires="p14">
      <p:transition spd="slow" p14:dur="2000" advTm="31165"/>
    </mc:Choice>
    <mc:Fallback xmlns="">
      <p:transition spd="slow" advTm="3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Audit Document Retention</a:t>
            </a:r>
          </a:p>
        </p:txBody>
      </p:sp>
      <p:sp>
        <p:nvSpPr>
          <p:cNvPr id="4" name="Slide Number Placeholder 3"/>
          <p:cNvSpPr>
            <a:spLocks noGrp="1"/>
          </p:cNvSpPr>
          <p:nvPr>
            <p:ph type="sldNum" idx="12"/>
          </p:nvPr>
        </p:nvSpPr>
        <p:spPr/>
        <p:txBody>
          <a:bodyPr/>
          <a:lstStyle/>
          <a:p>
            <a:fld id="{8D38B3C1-EED7-4E88-8F72-013EE3A58C4A}" type="slidenum">
              <a:rPr lang="en-US" smtClean="0"/>
              <a:pPr/>
              <a:t>14</a:t>
            </a:fld>
            <a:endParaRPr lang="en-US" dirty="0"/>
          </a:p>
        </p:txBody>
      </p:sp>
      <p:sp>
        <p:nvSpPr>
          <p:cNvPr id="3" name="TextBox 2"/>
          <p:cNvSpPr txBox="1"/>
          <p:nvPr/>
        </p:nvSpPr>
        <p:spPr>
          <a:xfrm>
            <a:off x="449126" y="2220977"/>
            <a:ext cx="8305799" cy="2908489"/>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2">
                    <a:lumMod val="50000"/>
                  </a:schemeClr>
                </a:solidFill>
                <a:latin typeface="Arial" panose="020B0604020202020204" pitchFamily="34" charset="0"/>
                <a:cs typeface="Arial" panose="020B0604020202020204" pitchFamily="34" charset="0"/>
                <a:hlinkClick r:id="rId5"/>
              </a:rPr>
              <a:t>CSI Data Submissions Handbook </a:t>
            </a:r>
            <a:r>
              <a:rPr lang="en-US" sz="3200" dirty="0">
                <a:solidFill>
                  <a:schemeClr val="bg2">
                    <a:lumMod val="50000"/>
                  </a:schemeClr>
                </a:solidFill>
                <a:latin typeface="Arial" panose="020B0604020202020204" pitchFamily="34" charset="0"/>
                <a:cs typeface="Arial" panose="020B0604020202020204" pitchFamily="34" charset="0"/>
              </a:rPr>
              <a:t>– Records and Documentation Retention section</a:t>
            </a:r>
          </a:p>
          <a:p>
            <a:pPr marL="342900" indent="-342900">
              <a:spcBef>
                <a:spcPts val="600"/>
              </a:spcBef>
              <a:buFont typeface="Arial" panose="020B0604020202020204" pitchFamily="34" charset="0"/>
              <a:buChar char="•"/>
            </a:pPr>
            <a:r>
              <a:rPr lang="en-US" sz="3200" dirty="0">
                <a:solidFill>
                  <a:schemeClr val="bg2">
                    <a:lumMod val="50000"/>
                  </a:schemeClr>
                </a:solidFill>
                <a:latin typeface="Arial" panose="020B0604020202020204" pitchFamily="34" charset="0"/>
                <a:cs typeface="Arial" panose="020B0604020202020204" pitchFamily="34" charset="0"/>
              </a:rPr>
              <a:t>Be prepared to provide all audit documentation in electronic format</a:t>
            </a:r>
          </a:p>
          <a:p>
            <a:pPr marL="285750" indent="-285750">
              <a:buFont typeface="Arial" panose="020B0604020202020204" pitchFamily="34" charset="0"/>
              <a:buChar char="•"/>
            </a:pPr>
            <a:endParaRPr lang="en-US" dirty="0"/>
          </a:p>
        </p:txBody>
      </p:sp>
      <p:pic>
        <p:nvPicPr>
          <p:cNvPr id="6" name="Recorded Sound">
            <a:hlinkClick r:id="" action="ppaction://media"/>
            <a:extLst>
              <a:ext uri="{FF2B5EF4-FFF2-40B4-BE49-F238E27FC236}">
                <a16:creationId xmlns:a16="http://schemas.microsoft.com/office/drawing/2014/main" id="{2BEFC591-EB98-6A65-93E0-EAF55EE7D1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5325" y="5727600"/>
            <a:ext cx="609600" cy="609600"/>
          </a:xfrm>
          <a:prstGeom prst="rect">
            <a:avLst/>
          </a:prstGeom>
        </p:spPr>
      </p:pic>
    </p:spTree>
    <p:extLst>
      <p:ext uri="{BB962C8B-B14F-4D97-AF65-F5344CB8AC3E}">
        <p14:creationId xmlns:p14="http://schemas.microsoft.com/office/powerpoint/2010/main" val="997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57" y="308271"/>
            <a:ext cx="7124976" cy="932603"/>
          </a:xfrm>
        </p:spPr>
        <p:txBody>
          <a:bodyPr>
            <a:noAutofit/>
          </a:bodyPr>
          <a:lstStyle/>
          <a:p>
            <a:r>
              <a:rPr lang="en-US" sz="4000" dirty="0">
                <a:latin typeface="Arial" panose="020B0604020202020204" pitchFamily="34" charset="0"/>
                <a:cs typeface="Arial" panose="020B0604020202020204" pitchFamily="34" charset="0"/>
              </a:rPr>
              <a:t>Membership Requirements</a:t>
            </a:r>
          </a:p>
        </p:txBody>
      </p:sp>
      <p:sp>
        <p:nvSpPr>
          <p:cNvPr id="3" name="Content Placeholder 2"/>
          <p:cNvSpPr>
            <a:spLocks noGrp="1"/>
          </p:cNvSpPr>
          <p:nvPr>
            <p:ph type="body" idx="2"/>
          </p:nvPr>
        </p:nvSpPr>
        <p:spPr>
          <a:xfrm>
            <a:off x="271792" y="1216790"/>
            <a:ext cx="8458200" cy="1023506"/>
          </a:xfrm>
        </p:spPr>
        <p:txBody>
          <a:bodyPr>
            <a:noAutofit/>
          </a:bodyPr>
          <a:lstStyle/>
          <a:p>
            <a:pPr marL="114300" indent="0">
              <a:buNone/>
            </a:pPr>
            <a:r>
              <a:rPr lang="en-US" sz="2800" dirty="0">
                <a:latin typeface="Arial" panose="020B0604020202020204" pitchFamily="34" charset="0"/>
                <a:cs typeface="Arial" panose="020B0604020202020204" pitchFamily="34" charset="0"/>
              </a:rPr>
              <a:t>To be eligible for any funding, all students must meet basic </a:t>
            </a:r>
            <a:r>
              <a:rPr lang="en-US" sz="2800" b="1" dirty="0">
                <a:latin typeface="Arial" panose="020B0604020202020204" pitchFamily="34" charset="0"/>
                <a:cs typeface="Arial" panose="020B0604020202020204" pitchFamily="34" charset="0"/>
              </a:rPr>
              <a:t>MEMBERSHIP</a:t>
            </a:r>
            <a:r>
              <a:rPr lang="en-US" sz="2800" dirty="0">
                <a:latin typeface="Arial" panose="020B0604020202020204" pitchFamily="34" charset="0"/>
                <a:cs typeface="Arial" panose="020B0604020202020204" pitchFamily="34" charset="0"/>
              </a:rPr>
              <a:t> requirements </a:t>
            </a:r>
          </a:p>
        </p:txBody>
      </p:sp>
      <p:grpSp>
        <p:nvGrpSpPr>
          <p:cNvPr id="21" name="Group 20" descr="Grouping of graphics representing how Membership equals Enrollment plus Attendance."/>
          <p:cNvGrpSpPr/>
          <p:nvPr/>
        </p:nvGrpSpPr>
        <p:grpSpPr>
          <a:xfrm>
            <a:off x="609600" y="2743200"/>
            <a:ext cx="8019400" cy="2798555"/>
            <a:chOff x="593551" y="2528757"/>
            <a:chExt cx="8019400" cy="2798555"/>
          </a:xfrm>
        </p:grpSpPr>
        <p:sp>
          <p:nvSpPr>
            <p:cNvPr id="6" name="Rounded Rectangle 5" descr="Enrollment"/>
            <p:cNvSpPr/>
            <p:nvPr/>
          </p:nvSpPr>
          <p:spPr>
            <a:xfrm>
              <a:off x="3598657" y="2528757"/>
              <a:ext cx="1703334" cy="1087832"/>
            </a:xfrm>
            <a:prstGeom prst="roundRect">
              <a:avLst/>
            </a:prstGeom>
            <a:solidFill>
              <a:srgbClr val="FF4747"/>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C4CD"/>
                </a:solidFill>
              </a:endParaRPr>
            </a:p>
          </p:txBody>
        </p:sp>
        <p:sp>
          <p:nvSpPr>
            <p:cNvPr id="7" name="Plus 6" descr="Plus sign"/>
            <p:cNvSpPr/>
            <p:nvPr/>
          </p:nvSpPr>
          <p:spPr>
            <a:xfrm>
              <a:off x="5631523" y="2825971"/>
              <a:ext cx="441927" cy="44771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31234" y="2850431"/>
              <a:ext cx="1536663" cy="430887"/>
            </a:xfrm>
            <a:prstGeom prst="rect">
              <a:avLst/>
            </a:prstGeom>
            <a:noFill/>
          </p:spPr>
          <p:txBody>
            <a:bodyPr wrap="square" rtlCol="0">
              <a:spAutoFit/>
            </a:bodyPr>
            <a:lstStyle/>
            <a:p>
              <a:r>
                <a:rPr lang="en-US" sz="2200" dirty="0"/>
                <a:t>Enrollment</a:t>
              </a:r>
            </a:p>
          </p:txBody>
        </p:sp>
        <p:sp>
          <p:nvSpPr>
            <p:cNvPr id="9" name="Rounded Rectangle 8" descr="Attendance"/>
            <p:cNvSpPr/>
            <p:nvPr/>
          </p:nvSpPr>
          <p:spPr>
            <a:xfrm>
              <a:off x="6437075" y="2528757"/>
              <a:ext cx="1703334" cy="1087832"/>
            </a:xfrm>
            <a:prstGeom prst="roundRect">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C4CD"/>
                </a:solidFill>
              </a:endParaRPr>
            </a:p>
          </p:txBody>
        </p:sp>
        <p:sp>
          <p:nvSpPr>
            <p:cNvPr id="10" name="TextBox 9"/>
            <p:cNvSpPr txBox="1"/>
            <p:nvPr/>
          </p:nvSpPr>
          <p:spPr>
            <a:xfrm>
              <a:off x="6557822" y="2846598"/>
              <a:ext cx="1570756" cy="430887"/>
            </a:xfrm>
            <a:prstGeom prst="rect">
              <a:avLst/>
            </a:prstGeom>
            <a:noFill/>
          </p:spPr>
          <p:txBody>
            <a:bodyPr wrap="square" rtlCol="0">
              <a:spAutoFit/>
            </a:bodyPr>
            <a:lstStyle>
              <a:defPPr>
                <a:defRPr lang="en-US"/>
              </a:defPPr>
              <a:lvl1pPr>
                <a:defRPr sz="2200"/>
              </a:lvl1pPr>
            </a:lstStyle>
            <a:p>
              <a:r>
                <a:rPr lang="en-US" dirty="0"/>
                <a:t>Attendance</a:t>
              </a:r>
            </a:p>
          </p:txBody>
        </p:sp>
        <p:sp>
          <p:nvSpPr>
            <p:cNvPr id="11" name="Rounded Rectangle 10" descr="Membership"/>
            <p:cNvSpPr/>
            <p:nvPr/>
          </p:nvSpPr>
          <p:spPr>
            <a:xfrm>
              <a:off x="593551" y="2528757"/>
              <a:ext cx="1944480" cy="1087831"/>
            </a:xfrm>
            <a:prstGeom prst="roundRect">
              <a:avLst/>
            </a:prstGeom>
            <a:solidFill>
              <a:srgbClr val="63B7B9"/>
            </a:solidFill>
            <a:ln>
              <a:solidFill>
                <a:srgbClr val="63B7B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C4CD"/>
                </a:solidFill>
              </a:endParaRPr>
            </a:p>
          </p:txBody>
        </p:sp>
        <p:sp>
          <p:nvSpPr>
            <p:cNvPr id="12" name="TextBox 11"/>
            <p:cNvSpPr txBox="1"/>
            <p:nvPr/>
          </p:nvSpPr>
          <p:spPr>
            <a:xfrm>
              <a:off x="642110" y="2873230"/>
              <a:ext cx="1870022" cy="430887"/>
            </a:xfrm>
            <a:prstGeom prst="rect">
              <a:avLst/>
            </a:prstGeom>
            <a:noFill/>
          </p:spPr>
          <p:txBody>
            <a:bodyPr wrap="square" rtlCol="0">
              <a:spAutoFit/>
            </a:bodyPr>
            <a:lstStyle/>
            <a:p>
              <a:r>
                <a:rPr lang="en-US" sz="2200" b="1" dirty="0">
                  <a:solidFill>
                    <a:schemeClr val="bg1"/>
                  </a:solidFill>
                </a:rPr>
                <a:t>MEMBERSHIP</a:t>
              </a:r>
            </a:p>
          </p:txBody>
        </p:sp>
        <p:sp>
          <p:nvSpPr>
            <p:cNvPr id="13" name="Equal 12" descr="Equals sign"/>
            <p:cNvSpPr/>
            <p:nvPr/>
          </p:nvSpPr>
          <p:spPr>
            <a:xfrm>
              <a:off x="2751324" y="2940067"/>
              <a:ext cx="441927" cy="29721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301525" y="3818593"/>
              <a:ext cx="2448600"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Student must be enrolled as of Count Day</a:t>
              </a:r>
            </a:p>
          </p:txBody>
        </p:sp>
        <p:sp>
          <p:nvSpPr>
            <p:cNvPr id="17" name="TextBox 16"/>
            <p:cNvSpPr txBox="1"/>
            <p:nvPr/>
          </p:nvSpPr>
          <p:spPr>
            <a:xfrm>
              <a:off x="6073450" y="3757652"/>
              <a:ext cx="2539501" cy="1569660"/>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Student must be present on Count Day, or present prior to Count Day and resume attendance within 30 calendar days of Count Day</a:t>
              </a:r>
            </a:p>
          </p:txBody>
        </p:sp>
      </p:grpSp>
      <p:sp>
        <p:nvSpPr>
          <p:cNvPr id="4" name="Slide Number Placeholder 3"/>
          <p:cNvSpPr>
            <a:spLocks noGrp="1"/>
          </p:cNvSpPr>
          <p:nvPr>
            <p:ph type="sldNum" idx="12"/>
          </p:nvPr>
        </p:nvSpPr>
        <p:spPr/>
        <p:txBody>
          <a:bodyPr/>
          <a:lstStyle/>
          <a:p>
            <a:fld id="{8D38B3C1-EED7-4E88-8F72-013EE3A58C4A}" type="slidenum">
              <a:rPr lang="en-US" smtClean="0"/>
              <a:pPr/>
              <a:t>15</a:t>
            </a:fld>
            <a:endParaRPr lang="en-US" dirty="0"/>
          </a:p>
        </p:txBody>
      </p:sp>
      <p:sp>
        <p:nvSpPr>
          <p:cNvPr id="5" name="TextBox 4">
            <a:extLst>
              <a:ext uri="{FF2B5EF4-FFF2-40B4-BE49-F238E27FC236}">
                <a16:creationId xmlns:a16="http://schemas.microsoft.com/office/drawing/2014/main" id="{4DCBFB71-8455-66BC-236E-82EE2F3EC875}"/>
              </a:ext>
            </a:extLst>
          </p:cNvPr>
          <p:cNvSpPr txBox="1"/>
          <p:nvPr/>
        </p:nvSpPr>
        <p:spPr>
          <a:xfrm>
            <a:off x="609600" y="5327374"/>
            <a:ext cx="5156574" cy="707886"/>
          </a:xfrm>
          <a:prstGeom prst="rect">
            <a:avLst/>
          </a:prstGeom>
          <a:solidFill>
            <a:srgbClr val="FFFF00"/>
          </a:solidFill>
        </p:spPr>
        <p:txBody>
          <a:bodyPr wrap="square" rtlCol="0">
            <a:spAutoFit/>
          </a:bodyPr>
          <a:lstStyle/>
          <a:p>
            <a:r>
              <a:rPr lang="en-US" sz="2000" i="1" dirty="0">
                <a:solidFill>
                  <a:srgbClr val="C00000"/>
                </a:solidFill>
              </a:rPr>
              <a:t>New attendance rule changes in 25-26. Watch the “New This Year” audit training for details.</a:t>
            </a:r>
          </a:p>
        </p:txBody>
      </p:sp>
      <p:pic>
        <p:nvPicPr>
          <p:cNvPr id="14" name="Recorded Sound" descr="Slide recording graphic.">
            <a:hlinkClick r:id="" action="ppaction://media"/>
            <a:extLst>
              <a:ext uri="{FF2B5EF4-FFF2-40B4-BE49-F238E27FC236}">
                <a16:creationId xmlns:a16="http://schemas.microsoft.com/office/drawing/2014/main" id="{EEF24F1F-D6A7-4B74-E13D-AD284FF30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9827" y="5720923"/>
            <a:ext cx="609600" cy="609600"/>
          </a:xfrm>
          <a:prstGeom prst="rect">
            <a:avLst/>
          </a:prstGeom>
        </p:spPr>
      </p:pic>
    </p:spTree>
    <p:extLst>
      <p:ext uri="{BB962C8B-B14F-4D97-AF65-F5344CB8AC3E}">
        <p14:creationId xmlns:p14="http://schemas.microsoft.com/office/powerpoint/2010/main" val="3118498793"/>
      </p:ext>
    </p:extLst>
  </p:cSld>
  <p:clrMapOvr>
    <a:masterClrMapping/>
  </p:clrMapOvr>
  <mc:AlternateContent xmlns:mc="http://schemas.openxmlformats.org/markup-compatibility/2006" xmlns:p14="http://schemas.microsoft.com/office/powerpoint/2010/main">
    <mc:Choice Requires="p14">
      <p:transition spd="slow" p14:dur="2000" advTm="61238"/>
    </mc:Choice>
    <mc:Fallback xmlns="">
      <p:transition spd="slow" advTm="61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3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83" y="184102"/>
            <a:ext cx="8143991" cy="1045504"/>
          </a:xfrm>
        </p:spPr>
        <p:txBody>
          <a:bodyPr>
            <a:noAutofit/>
          </a:bodyPr>
          <a:lstStyle/>
          <a:p>
            <a:r>
              <a:rPr lang="en-US" sz="3200" dirty="0">
                <a:latin typeface="Arial" panose="020B0604020202020204" pitchFamily="34" charset="0"/>
                <a:cs typeface="Arial" panose="020B0604020202020204" pitchFamily="34" charset="0"/>
              </a:rPr>
              <a:t>Attendance and Student Schedule Reports</a:t>
            </a:r>
          </a:p>
        </p:txBody>
      </p:sp>
      <p:sp>
        <p:nvSpPr>
          <p:cNvPr id="20" name="TextBox 19"/>
          <p:cNvSpPr txBox="1"/>
          <p:nvPr/>
        </p:nvSpPr>
        <p:spPr>
          <a:xfrm>
            <a:off x="767498" y="1456152"/>
            <a:ext cx="813177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CSI October Count Audit Handbook</a:t>
            </a:r>
          </a:p>
        </p:txBody>
      </p:sp>
      <p:sp>
        <p:nvSpPr>
          <p:cNvPr id="8" name="TextBox 7">
            <a:extLst>
              <a:ext uri="{FF2B5EF4-FFF2-40B4-BE49-F238E27FC236}">
                <a16:creationId xmlns:a16="http://schemas.microsoft.com/office/drawing/2014/main" id="{0CC71731-35ED-F587-F08A-C6AAEE994BF6}"/>
              </a:ext>
            </a:extLst>
          </p:cNvPr>
          <p:cNvSpPr txBox="1"/>
          <p:nvPr/>
        </p:nvSpPr>
        <p:spPr>
          <a:xfrm>
            <a:off x="530087" y="5105681"/>
            <a:ext cx="813177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Secondary level (grades 9-12) individual student schedules due to CSI on count day!</a:t>
            </a:r>
          </a:p>
        </p:txBody>
      </p:sp>
      <p:sp>
        <p:nvSpPr>
          <p:cNvPr id="4" name="Slide Number Placeholder 3"/>
          <p:cNvSpPr>
            <a:spLocks noGrp="1"/>
          </p:cNvSpPr>
          <p:nvPr>
            <p:ph type="sldNum" idx="12"/>
          </p:nvPr>
        </p:nvSpPr>
        <p:spPr/>
        <p:txBody>
          <a:bodyPr/>
          <a:lstStyle/>
          <a:p>
            <a:fld id="{8D38B3C1-EED7-4E88-8F72-013EE3A58C4A}" type="slidenum">
              <a:rPr lang="en-US" smtClean="0"/>
              <a:pPr/>
              <a:t>16</a:t>
            </a:fld>
            <a:endParaRPr lang="en-US"/>
          </a:p>
        </p:txBody>
      </p:sp>
      <p:pic>
        <p:nvPicPr>
          <p:cNvPr id="7" name="Picture 6" descr="Screenshot of appendices within the CSI October Count Audit Handbook.">
            <a:extLst>
              <a:ext uri="{FF2B5EF4-FFF2-40B4-BE49-F238E27FC236}">
                <a16:creationId xmlns:a16="http://schemas.microsoft.com/office/drawing/2014/main" id="{58FEB4D1-6854-2FF5-E6FE-C21617B5E5C7}"/>
              </a:ext>
            </a:extLst>
          </p:cNvPr>
          <p:cNvPicPr>
            <a:picLocks noChangeAspect="1"/>
          </p:cNvPicPr>
          <p:nvPr/>
        </p:nvPicPr>
        <p:blipFill>
          <a:blip r:embed="rId5"/>
          <a:stretch>
            <a:fillRect/>
          </a:stretch>
        </p:blipFill>
        <p:spPr>
          <a:xfrm>
            <a:off x="1169332" y="2138358"/>
            <a:ext cx="6805335" cy="2869892"/>
          </a:xfrm>
          <a:prstGeom prst="rect">
            <a:avLst/>
          </a:prstGeom>
          <a:ln>
            <a:solidFill>
              <a:schemeClr val="accent1"/>
            </a:solidFill>
          </a:ln>
        </p:spPr>
      </p:pic>
      <p:pic>
        <p:nvPicPr>
          <p:cNvPr id="10" name="Recorded Sound" descr="Screenshot of appendices within the CSI October Count Audit Handbook.">
            <a:hlinkClick r:id="" action="ppaction://media"/>
            <a:extLst>
              <a:ext uri="{FF2B5EF4-FFF2-40B4-BE49-F238E27FC236}">
                <a16:creationId xmlns:a16="http://schemas.microsoft.com/office/drawing/2014/main" id="{08037ED8-A8E0-63B5-6884-F92C7ED92C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5774" y="5907063"/>
            <a:ext cx="609600" cy="609600"/>
          </a:xfrm>
          <a:prstGeom prst="rect">
            <a:avLst/>
          </a:prstGeom>
        </p:spPr>
      </p:pic>
    </p:spTree>
    <p:extLst>
      <p:ext uri="{BB962C8B-B14F-4D97-AF65-F5344CB8AC3E}">
        <p14:creationId xmlns:p14="http://schemas.microsoft.com/office/powerpoint/2010/main" val="3239112247"/>
      </p:ext>
    </p:extLst>
  </p:cSld>
  <p:clrMapOvr>
    <a:masterClrMapping/>
  </p:clrMapOvr>
  <mc:AlternateContent xmlns:mc="http://schemas.openxmlformats.org/markup-compatibility/2006" xmlns:p14="http://schemas.microsoft.com/office/powerpoint/2010/main">
    <mc:Choice Requires="p14">
      <p:transition spd="slow" p14:dur="2000" advTm="14505"/>
    </mc:Choice>
    <mc:Fallback xmlns="">
      <p:transition spd="slow"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141" y="597715"/>
            <a:ext cx="6854009" cy="576893"/>
          </a:xfrm>
        </p:spPr>
        <p:txBody>
          <a:bodyPr>
            <a:normAutofit fontScale="90000"/>
          </a:bodyPr>
          <a:lstStyle/>
          <a:p>
            <a:r>
              <a:rPr lang="en-US" dirty="0">
                <a:latin typeface="Arial" panose="020B0604020202020204" pitchFamily="34" charset="0"/>
                <a:cs typeface="Arial" panose="020B0604020202020204" pitchFamily="34" charset="0"/>
              </a:rPr>
              <a:t>Checking Funding Status</a:t>
            </a:r>
          </a:p>
        </p:txBody>
      </p:sp>
      <p:sp>
        <p:nvSpPr>
          <p:cNvPr id="8" name="TextBox 7">
            <a:extLst>
              <a:ext uri="{FF2B5EF4-FFF2-40B4-BE49-F238E27FC236}">
                <a16:creationId xmlns:a16="http://schemas.microsoft.com/office/drawing/2014/main" id="{6427D46F-811E-1D1E-3D31-E4E84637C4BE}"/>
              </a:ext>
            </a:extLst>
          </p:cNvPr>
          <p:cNvSpPr txBox="1"/>
          <p:nvPr/>
        </p:nvSpPr>
        <p:spPr>
          <a:xfrm>
            <a:off x="767498" y="1456152"/>
            <a:ext cx="813177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CSI October Count Audit Handbook</a:t>
            </a:r>
          </a:p>
        </p:txBody>
      </p:sp>
      <p:sp>
        <p:nvSpPr>
          <p:cNvPr id="6" name="TextBox 5">
            <a:extLst>
              <a:ext uri="{FF2B5EF4-FFF2-40B4-BE49-F238E27FC236}">
                <a16:creationId xmlns:a16="http://schemas.microsoft.com/office/drawing/2014/main" id="{388BFBE5-E50E-484E-9365-5ACDF1E6A8C8}"/>
              </a:ext>
            </a:extLst>
          </p:cNvPr>
          <p:cNvSpPr txBox="1"/>
          <p:nvPr/>
        </p:nvSpPr>
        <p:spPr>
          <a:xfrm>
            <a:off x="842190" y="2266480"/>
            <a:ext cx="7539251"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Crosschecking Funding Eligibility with Student Schedules</a:t>
            </a:r>
          </a:p>
        </p:txBody>
      </p:sp>
      <p:sp>
        <p:nvSpPr>
          <p:cNvPr id="4" name="Slide Number Placeholder 3"/>
          <p:cNvSpPr>
            <a:spLocks noGrp="1"/>
          </p:cNvSpPr>
          <p:nvPr>
            <p:ph type="sldNum" idx="12"/>
          </p:nvPr>
        </p:nvSpPr>
        <p:spPr/>
        <p:txBody>
          <a:bodyPr/>
          <a:lstStyle/>
          <a:p>
            <a:fld id="{8D38B3C1-EED7-4E88-8F72-013EE3A58C4A}" type="slidenum">
              <a:rPr lang="en-US" smtClean="0"/>
              <a:t>17</a:t>
            </a:fld>
            <a:endParaRPr lang="en-US"/>
          </a:p>
        </p:txBody>
      </p:sp>
      <p:pic>
        <p:nvPicPr>
          <p:cNvPr id="5" name="Picture 4" descr="Screenshot of appendices within the CSI October Count Audit Handbook.">
            <a:extLst>
              <a:ext uri="{FF2B5EF4-FFF2-40B4-BE49-F238E27FC236}">
                <a16:creationId xmlns:a16="http://schemas.microsoft.com/office/drawing/2014/main" id="{B8CF2CD3-284B-5702-3F49-31A958D969C8}"/>
              </a:ext>
            </a:extLst>
          </p:cNvPr>
          <p:cNvPicPr>
            <a:picLocks noChangeAspect="1"/>
          </p:cNvPicPr>
          <p:nvPr/>
        </p:nvPicPr>
        <p:blipFill>
          <a:blip r:embed="rId5"/>
          <a:stretch>
            <a:fillRect/>
          </a:stretch>
        </p:blipFill>
        <p:spPr>
          <a:xfrm>
            <a:off x="842189" y="3429000"/>
            <a:ext cx="7285647" cy="2908200"/>
          </a:xfrm>
          <a:prstGeom prst="rect">
            <a:avLst/>
          </a:prstGeom>
          <a:ln>
            <a:solidFill>
              <a:schemeClr val="accent1"/>
            </a:solidFill>
          </a:ln>
        </p:spPr>
      </p:pic>
      <p:pic>
        <p:nvPicPr>
          <p:cNvPr id="3" name="Recorded Sound" descr="Slide recording graphic.">
            <a:hlinkClick r:id="" action="ppaction://media"/>
            <a:extLst>
              <a:ext uri="{FF2B5EF4-FFF2-40B4-BE49-F238E27FC236}">
                <a16:creationId xmlns:a16="http://schemas.microsoft.com/office/drawing/2014/main" id="{7C9E8EA8-3059-170C-21FF-923DB187D5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9674" y="5812398"/>
            <a:ext cx="609600" cy="609600"/>
          </a:xfrm>
          <a:prstGeom prst="rect">
            <a:avLst/>
          </a:prstGeom>
        </p:spPr>
      </p:pic>
    </p:spTree>
    <p:extLst>
      <p:ext uri="{BB962C8B-B14F-4D97-AF65-F5344CB8AC3E}">
        <p14:creationId xmlns:p14="http://schemas.microsoft.com/office/powerpoint/2010/main" val="730187236"/>
      </p:ext>
    </p:extLst>
  </p:cSld>
  <p:clrMapOvr>
    <a:masterClrMapping/>
  </p:clrMapOvr>
  <mc:AlternateContent xmlns:mc="http://schemas.openxmlformats.org/markup-compatibility/2006">
    <mc:Choice xmlns:p14="http://schemas.microsoft.com/office/powerpoint/2010/main" Requires="p14">
      <p:transition spd="slow" p14:dur="2000" advTm="21784"/>
    </mc:Choice>
    <mc:Fallback>
      <p:transition spd="slow" advTm="2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5E8267-A071-AC99-5A2D-C749F7A64C58}"/>
              </a:ext>
            </a:extLst>
          </p:cNvPr>
          <p:cNvSpPr>
            <a:spLocks noGrp="1"/>
          </p:cNvSpPr>
          <p:nvPr>
            <p:ph type="title"/>
          </p:nvPr>
        </p:nvSpPr>
        <p:spPr>
          <a:xfrm>
            <a:off x="593074" y="290062"/>
            <a:ext cx="7620184" cy="1143000"/>
          </a:xfrm>
        </p:spPr>
        <p:txBody>
          <a:bodyPr>
            <a:normAutofit fontScale="90000"/>
          </a:bodyPr>
          <a:lstStyle/>
          <a:p>
            <a:r>
              <a:rPr lang="en-US" dirty="0"/>
              <a:t>Free and Reduced Lunch Checklist</a:t>
            </a:r>
          </a:p>
        </p:txBody>
      </p:sp>
      <p:sp>
        <p:nvSpPr>
          <p:cNvPr id="12" name="TextBox 11">
            <a:extLst>
              <a:ext uri="{FF2B5EF4-FFF2-40B4-BE49-F238E27FC236}">
                <a16:creationId xmlns:a16="http://schemas.microsoft.com/office/drawing/2014/main" id="{28957884-EABB-24AD-94B5-68B9BFBF7854}"/>
              </a:ext>
            </a:extLst>
          </p:cNvPr>
          <p:cNvSpPr txBox="1"/>
          <p:nvPr/>
        </p:nvSpPr>
        <p:spPr>
          <a:xfrm>
            <a:off x="726474" y="1827840"/>
            <a:ext cx="813177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CSI October Count Audit Handbook</a:t>
            </a:r>
          </a:p>
        </p:txBody>
      </p:sp>
      <p:pic>
        <p:nvPicPr>
          <p:cNvPr id="10" name="Picture 9" descr="Screenshot of the Table of Contents of the CSI October Count Audit Handbook.">
            <a:extLst>
              <a:ext uri="{FF2B5EF4-FFF2-40B4-BE49-F238E27FC236}">
                <a16:creationId xmlns:a16="http://schemas.microsoft.com/office/drawing/2014/main" id="{F0FFA5A5-179B-8494-AC09-8752C212FA1B}"/>
              </a:ext>
            </a:extLst>
          </p:cNvPr>
          <p:cNvPicPr>
            <a:picLocks noChangeAspect="1"/>
          </p:cNvPicPr>
          <p:nvPr/>
        </p:nvPicPr>
        <p:blipFill>
          <a:blip r:embed="rId5"/>
          <a:stretch>
            <a:fillRect/>
          </a:stretch>
        </p:blipFill>
        <p:spPr>
          <a:xfrm>
            <a:off x="546559" y="3429000"/>
            <a:ext cx="8050881" cy="1747352"/>
          </a:xfrm>
          <a:prstGeom prst="rect">
            <a:avLst/>
          </a:prstGeom>
          <a:ln>
            <a:solidFill>
              <a:schemeClr val="accent1"/>
            </a:solidFill>
          </a:ln>
        </p:spPr>
      </p:pic>
      <p:sp>
        <p:nvSpPr>
          <p:cNvPr id="4" name="Slide Number Placeholder 3"/>
          <p:cNvSpPr>
            <a:spLocks noGrp="1"/>
          </p:cNvSpPr>
          <p:nvPr>
            <p:ph type="sldNum" idx="12"/>
          </p:nvPr>
        </p:nvSpPr>
        <p:spPr/>
        <p:txBody>
          <a:bodyPr/>
          <a:lstStyle/>
          <a:p>
            <a:fld id="{8D38B3C1-EED7-4E88-8F72-013EE3A58C4A}" type="slidenum">
              <a:rPr lang="en-US" smtClean="0"/>
              <a:t>18</a:t>
            </a:fld>
            <a:endParaRPr lang="en-US"/>
          </a:p>
        </p:txBody>
      </p:sp>
      <p:pic>
        <p:nvPicPr>
          <p:cNvPr id="11" name="Recorded Sound">
            <a:hlinkClick r:id="" action="ppaction://media"/>
            <a:extLst>
              <a:ext uri="{FF2B5EF4-FFF2-40B4-BE49-F238E27FC236}">
                <a16:creationId xmlns:a16="http://schemas.microsoft.com/office/drawing/2014/main" id="{98D7A721-BC79-7DBF-878E-9508D0F93E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4284" y="5727600"/>
            <a:ext cx="609600" cy="609600"/>
          </a:xfrm>
          <a:prstGeom prst="rect">
            <a:avLst/>
          </a:prstGeom>
        </p:spPr>
      </p:pic>
    </p:spTree>
    <p:extLst>
      <p:ext uri="{BB962C8B-B14F-4D97-AF65-F5344CB8AC3E}">
        <p14:creationId xmlns:p14="http://schemas.microsoft.com/office/powerpoint/2010/main" val="11388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4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1000" y="304800"/>
            <a:ext cx="8373925" cy="1180915"/>
          </a:xfrm>
        </p:spPr>
        <p:txBody>
          <a:bodyPr>
            <a:noAutofit/>
          </a:bodyPr>
          <a:lstStyle/>
          <a:p>
            <a:pPr>
              <a:defRPr/>
            </a:pPr>
            <a:r>
              <a:rPr lang="en-US" sz="3600" dirty="0">
                <a:latin typeface="Arial" panose="020B0604020202020204" pitchFamily="34" charset="0"/>
                <a:cs typeface="Arial" panose="020B0604020202020204" pitchFamily="34" charset="0"/>
              </a:rPr>
              <a:t>Free and Reduced Lunch Resources</a:t>
            </a:r>
          </a:p>
        </p:txBody>
      </p:sp>
      <p:sp>
        <p:nvSpPr>
          <p:cNvPr id="3" name="Slide Number Placeholder 2"/>
          <p:cNvSpPr>
            <a:spLocks noGrp="1"/>
          </p:cNvSpPr>
          <p:nvPr>
            <p:ph type="sldNum" idx="12"/>
          </p:nvPr>
        </p:nvSpPr>
        <p:spPr/>
        <p:txBody>
          <a:bodyPr/>
          <a:lstStyle/>
          <a:p>
            <a:fld id="{EF23E376-D88E-435F-8306-60072049C949}" type="slidenum">
              <a:rPr lang="en-US" smtClean="0"/>
              <a:t>19</a:t>
            </a:fld>
            <a:endParaRPr lang="en-US"/>
          </a:p>
        </p:txBody>
      </p:sp>
      <p:sp>
        <p:nvSpPr>
          <p:cNvPr id="6" name="Rectangle 5"/>
          <p:cNvSpPr/>
          <p:nvPr/>
        </p:nvSpPr>
        <p:spPr>
          <a:xfrm>
            <a:off x="477479" y="1485715"/>
            <a:ext cx="8666521" cy="2123658"/>
          </a:xfrm>
          <a:prstGeom prst="rect">
            <a:avLst/>
          </a:prstGeom>
        </p:spPr>
        <p:txBody>
          <a:bodyPr wrap="square">
            <a:spAutoFit/>
          </a:bodyPr>
          <a:lstStyle/>
          <a:p>
            <a:pPr marL="387350" indent="-342900">
              <a:buFont typeface="Arial" panose="020B0604020202020204" pitchFamily="34" charset="0"/>
              <a:buChar char="•"/>
            </a:pPr>
            <a:endParaRPr lang="en-US" altLang="en-US" sz="2400" dirty="0">
              <a:solidFill>
                <a:schemeClr val="bg2">
                  <a:lumMod val="50000"/>
                </a:schemeClr>
              </a:solidFill>
            </a:endParaRPr>
          </a:p>
          <a:p>
            <a:pPr marL="44450"/>
            <a:r>
              <a:rPr lang="en-US" altLang="en-US" sz="3600" dirty="0">
                <a:solidFill>
                  <a:schemeClr val="bg2">
                    <a:lumMod val="50000"/>
                  </a:schemeClr>
                </a:solidFill>
                <a:latin typeface="Arial" panose="020B0604020202020204" pitchFamily="34" charset="0"/>
                <a:cs typeface="Arial" panose="020B0604020202020204" pitchFamily="34" charset="0"/>
                <a:hlinkClick r:id="rId5"/>
              </a:rPr>
              <a:t>CSI Free and Reduced Lunch Eligibility webpage</a:t>
            </a:r>
            <a:endParaRPr lang="en-US" altLang="en-US" sz="3600" dirty="0">
              <a:solidFill>
                <a:schemeClr val="bg2">
                  <a:lumMod val="50000"/>
                </a:schemeClr>
              </a:solidFill>
              <a:latin typeface="Arial" panose="020B0604020202020204" pitchFamily="34" charset="0"/>
              <a:cs typeface="Arial" panose="020B0604020202020204" pitchFamily="34" charset="0"/>
            </a:endParaRPr>
          </a:p>
          <a:p>
            <a:pPr marL="958850" lvl="2"/>
            <a:endParaRPr lang="en-US" altLang="en-US" sz="3600" dirty="0">
              <a:solidFill>
                <a:schemeClr val="bg2">
                  <a:lumMod val="50000"/>
                </a:schemeClr>
              </a:solidFill>
              <a:latin typeface="Arial" panose="020B0604020202020204" pitchFamily="34" charset="0"/>
              <a:cs typeface="Arial" panose="020B0604020202020204" pitchFamily="34" charset="0"/>
            </a:endParaRPr>
          </a:p>
        </p:txBody>
      </p:sp>
      <p:pic>
        <p:nvPicPr>
          <p:cNvPr id="8" name="Picture 7" descr="Screenshot of the CSI Free and Reduced Lunch Eligibility webpage.">
            <a:extLst>
              <a:ext uri="{FF2B5EF4-FFF2-40B4-BE49-F238E27FC236}">
                <a16:creationId xmlns:a16="http://schemas.microsoft.com/office/drawing/2014/main" id="{BE14302D-AE2E-BBE3-6DC4-345A7187E728}"/>
              </a:ext>
            </a:extLst>
          </p:cNvPr>
          <p:cNvPicPr>
            <a:picLocks noChangeAspect="1"/>
          </p:cNvPicPr>
          <p:nvPr/>
        </p:nvPicPr>
        <p:blipFill>
          <a:blip r:embed="rId6"/>
          <a:stretch>
            <a:fillRect/>
          </a:stretch>
        </p:blipFill>
        <p:spPr>
          <a:xfrm>
            <a:off x="1453676" y="3355317"/>
            <a:ext cx="6228571" cy="2790476"/>
          </a:xfrm>
          <a:prstGeom prst="rect">
            <a:avLst/>
          </a:prstGeom>
          <a:ln>
            <a:solidFill>
              <a:schemeClr val="accent1"/>
            </a:solidFill>
          </a:ln>
        </p:spPr>
      </p:pic>
      <p:pic>
        <p:nvPicPr>
          <p:cNvPr id="9" name="Recorded Sound">
            <a:hlinkClick r:id="" action="ppaction://media"/>
            <a:extLst>
              <a:ext uri="{FF2B5EF4-FFF2-40B4-BE49-F238E27FC236}">
                <a16:creationId xmlns:a16="http://schemas.microsoft.com/office/drawing/2014/main" id="{228FA0C3-578F-4756-A316-75990DB7616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5325" y="5840993"/>
            <a:ext cx="609600" cy="609600"/>
          </a:xfrm>
          <a:prstGeom prst="rect">
            <a:avLst/>
          </a:prstGeom>
        </p:spPr>
      </p:pic>
    </p:spTree>
    <p:extLst>
      <p:ext uri="{BB962C8B-B14F-4D97-AF65-F5344CB8AC3E}">
        <p14:creationId xmlns:p14="http://schemas.microsoft.com/office/powerpoint/2010/main" val="247421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38" y="324470"/>
            <a:ext cx="8229600" cy="1143000"/>
          </a:xfrm>
        </p:spPr>
        <p:txBody>
          <a:bodyPr>
            <a:normAutofit/>
          </a:bodyPr>
          <a:lstStyle/>
          <a:p>
            <a:r>
              <a:rPr lang="en-US" sz="3800" dirty="0">
                <a:latin typeface="Arial" panose="020B0604020202020204" pitchFamily="34" charset="0"/>
                <a:cs typeface="Arial" panose="020B0604020202020204" pitchFamily="34" charset="0"/>
              </a:rPr>
              <a:t>October Count Submissions &amp; Audit</a:t>
            </a:r>
          </a:p>
        </p:txBody>
      </p:sp>
      <p:sp>
        <p:nvSpPr>
          <p:cNvPr id="4" name="Slide Number Placeholder 3"/>
          <p:cNvSpPr>
            <a:spLocks noGrp="1"/>
          </p:cNvSpPr>
          <p:nvPr>
            <p:ph type="sldNum" idx="12"/>
          </p:nvPr>
        </p:nvSpPr>
        <p:spPr/>
        <p:txBody>
          <a:bodyPr/>
          <a:lstStyle/>
          <a:p>
            <a:fld id="{8D38B3C1-EED7-4E88-8F72-013EE3A58C4A}" type="slidenum">
              <a:rPr lang="en-US" smtClean="0"/>
              <a:t>2</a:t>
            </a:fld>
            <a:endParaRPr lang="en-US"/>
          </a:p>
        </p:txBody>
      </p:sp>
      <p:sp>
        <p:nvSpPr>
          <p:cNvPr id="7" name="TextBox 6"/>
          <p:cNvSpPr txBox="1"/>
          <p:nvPr/>
        </p:nvSpPr>
        <p:spPr>
          <a:xfrm>
            <a:off x="323638" y="1525336"/>
            <a:ext cx="8229600" cy="495520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Main components (for both schools and CSI) to complete the October Count collection annually</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Submissions </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Submitting student data files to CSI from SIS file exports, clearing errors, validations and certification</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Audit</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Ensuring accurate funding levels claimed for students based on state guidance, collecting and submitting supporting documentation, and resolving any audit exceptions</a:t>
            </a:r>
          </a:p>
        </p:txBody>
      </p:sp>
      <p:pic>
        <p:nvPicPr>
          <p:cNvPr id="6" name="Recorded Sound">
            <a:hlinkClick r:id="" action="ppaction://media"/>
            <a:extLst>
              <a:ext uri="{FF2B5EF4-FFF2-40B4-BE49-F238E27FC236}">
                <a16:creationId xmlns:a16="http://schemas.microsoft.com/office/drawing/2014/main" id="{CDD2F787-43A4-F2AF-B26A-A262823F168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762" y="5923930"/>
            <a:ext cx="609600" cy="609600"/>
          </a:xfrm>
          <a:prstGeom prst="rect">
            <a:avLst/>
          </a:prstGeom>
        </p:spPr>
      </p:pic>
    </p:spTree>
    <p:extLst>
      <p:ext uri="{BB962C8B-B14F-4D97-AF65-F5344CB8AC3E}">
        <p14:creationId xmlns:p14="http://schemas.microsoft.com/office/powerpoint/2010/main" val="3717082012"/>
      </p:ext>
    </p:extLst>
  </p:cSld>
  <p:clrMapOvr>
    <a:masterClrMapping/>
  </p:clrMapOvr>
  <mc:AlternateContent xmlns:mc="http://schemas.openxmlformats.org/markup-compatibility/2006" xmlns:p14="http://schemas.microsoft.com/office/powerpoint/2010/main">
    <mc:Choice Requires="p14">
      <p:transition spd="slow" p14:dur="2000" advTm="20893"/>
    </mc:Choice>
    <mc:Fallback xmlns="">
      <p:transition spd="slow" advTm="2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546965" cy="1325563"/>
          </a:xfrm>
        </p:spPr>
        <p:txBody>
          <a:bodyPr>
            <a:normAutofit/>
          </a:bodyPr>
          <a:lstStyle/>
          <a:p>
            <a:r>
              <a:rPr lang="en-US" sz="4000" dirty="0"/>
              <a:t>Free and Reduced Lunch Reminders</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389217" y="1466910"/>
            <a:ext cx="8365566" cy="4351338"/>
          </a:xfrm>
        </p:spPr>
        <p:txBody>
          <a:bodyPr>
            <a:normAutofit/>
          </a:bodyPr>
          <a:lstStyle/>
          <a:p>
            <a:r>
              <a:rPr lang="en-US" b="1" dirty="0"/>
              <a:t>Healthy School Meals for All program (HSMA) </a:t>
            </a:r>
            <a:r>
              <a:rPr lang="en-US" dirty="0"/>
              <a:t>continues for 25-26.</a:t>
            </a:r>
          </a:p>
          <a:p>
            <a:r>
              <a:rPr lang="en-US" dirty="0"/>
              <a:t>Schools that opt in still need to collect, retain, and provide student eligibility documentation for audit purposes.</a:t>
            </a:r>
          </a:p>
          <a:p>
            <a:r>
              <a:rPr lang="en-US" dirty="0"/>
              <a:t>Only students with qualifying eligibility documentation may be reported as free or reduced lunch eligible in the October Count.</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20</a:t>
            </a:fld>
            <a:endParaRPr lang="en-US" dirty="0"/>
          </a:p>
        </p:txBody>
      </p:sp>
      <p:pic>
        <p:nvPicPr>
          <p:cNvPr id="3" name="Recorded Sound" descr="Slide recording graphic.">
            <a:hlinkClick r:id="" action="ppaction://media"/>
            <a:extLst>
              <a:ext uri="{FF2B5EF4-FFF2-40B4-BE49-F238E27FC236}">
                <a16:creationId xmlns:a16="http://schemas.microsoft.com/office/drawing/2014/main" id="{E4E66141-1E3B-CDAB-2AFB-DE3E14814D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5688" y="5734231"/>
            <a:ext cx="609600" cy="609600"/>
          </a:xfrm>
          <a:prstGeom prst="rect">
            <a:avLst/>
          </a:prstGeom>
        </p:spPr>
      </p:pic>
    </p:spTree>
    <p:extLst>
      <p:ext uri="{BB962C8B-B14F-4D97-AF65-F5344CB8AC3E}">
        <p14:creationId xmlns:p14="http://schemas.microsoft.com/office/powerpoint/2010/main" val="2455134126"/>
      </p:ext>
    </p:extLst>
  </p:cSld>
  <p:clrMapOvr>
    <a:masterClrMapping/>
  </p:clrMapOvr>
  <mc:AlternateContent xmlns:mc="http://schemas.openxmlformats.org/markup-compatibility/2006" xmlns:p14="http://schemas.microsoft.com/office/powerpoint/2010/main">
    <mc:Choice Requires="p14">
      <p:transition spd="slow" p14:dur="2000" advTm="31246"/>
    </mc:Choice>
    <mc:Fallback xmlns="">
      <p:transition spd="slow" advTm="3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546965" cy="1325563"/>
          </a:xfrm>
        </p:spPr>
        <p:txBody>
          <a:bodyPr>
            <a:normAutofit/>
          </a:bodyPr>
          <a:lstStyle/>
          <a:p>
            <a:r>
              <a:rPr lang="en-US" sz="4000" dirty="0"/>
              <a:t>Next Step</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570616" y="1644969"/>
            <a:ext cx="8365566" cy="960438"/>
          </a:xfrm>
        </p:spPr>
        <p:txBody>
          <a:bodyPr>
            <a:normAutofit fontScale="92500"/>
          </a:bodyPr>
          <a:lstStyle/>
          <a:p>
            <a:pPr marL="0" indent="0">
              <a:buNone/>
            </a:pPr>
            <a:r>
              <a:rPr lang="en-US" dirty="0"/>
              <a:t>Watch the “New This Year” October Count Audit training for important reminders and changes for 25-26!</a:t>
            </a:r>
          </a:p>
          <a:p>
            <a:endParaRPr lang="en-US" sz="3200" b="1"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21</a:t>
            </a:fld>
            <a:endParaRPr lang="en-US" dirty="0"/>
          </a:p>
        </p:txBody>
      </p:sp>
      <p:pic>
        <p:nvPicPr>
          <p:cNvPr id="5" name="Picture 4" descr="Screenshot of the title slide of the current year October Count Audit - New This Year training.">
            <a:extLst>
              <a:ext uri="{FF2B5EF4-FFF2-40B4-BE49-F238E27FC236}">
                <a16:creationId xmlns:a16="http://schemas.microsoft.com/office/drawing/2014/main" id="{80C7AA5A-64C9-9C8C-C440-958501F8D654}"/>
              </a:ext>
            </a:extLst>
          </p:cNvPr>
          <p:cNvPicPr>
            <a:picLocks noChangeAspect="1"/>
          </p:cNvPicPr>
          <p:nvPr/>
        </p:nvPicPr>
        <p:blipFill>
          <a:blip r:embed="rId5"/>
          <a:stretch>
            <a:fillRect/>
          </a:stretch>
        </p:blipFill>
        <p:spPr>
          <a:xfrm>
            <a:off x="1566570" y="2432081"/>
            <a:ext cx="5589604" cy="4176287"/>
          </a:xfrm>
          <a:prstGeom prst="rect">
            <a:avLst/>
          </a:prstGeom>
        </p:spPr>
      </p:pic>
      <p:pic>
        <p:nvPicPr>
          <p:cNvPr id="3" name="Recorded Sound" descr="Slide recording graphic.">
            <a:hlinkClick r:id="" action="ppaction://media"/>
            <a:extLst>
              <a:ext uri="{FF2B5EF4-FFF2-40B4-BE49-F238E27FC236}">
                <a16:creationId xmlns:a16="http://schemas.microsoft.com/office/drawing/2014/main" id="{B711C1F0-7543-A0D2-9521-A0CA40AA65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8287" y="5734231"/>
            <a:ext cx="609600" cy="609600"/>
          </a:xfrm>
          <a:prstGeom prst="rect">
            <a:avLst/>
          </a:prstGeom>
        </p:spPr>
      </p:pic>
    </p:spTree>
    <p:extLst>
      <p:ext uri="{BB962C8B-B14F-4D97-AF65-F5344CB8AC3E}">
        <p14:creationId xmlns:p14="http://schemas.microsoft.com/office/powerpoint/2010/main" val="1982971152"/>
      </p:ext>
    </p:extLst>
  </p:cSld>
  <p:clrMapOvr>
    <a:masterClrMapping/>
  </p:clrMapOvr>
  <mc:AlternateContent xmlns:mc="http://schemas.openxmlformats.org/markup-compatibility/2006">
    <mc:Choice xmlns:p14="http://schemas.microsoft.com/office/powerpoint/2010/main" Requires="p14">
      <p:transition spd="slow" p14:dur="2000" advTm="16631"/>
    </mc:Choice>
    <mc:Fallback>
      <p:transition spd="slow" advTm="1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1B36B44-E522-0B6F-31C8-51D412081C5C}"/>
              </a:ext>
            </a:extLst>
          </p:cNvPr>
          <p:cNvSpPr>
            <a:spLocks noGrp="1"/>
          </p:cNvSpPr>
          <p:nvPr>
            <p:ph type="title"/>
          </p:nvPr>
        </p:nvSpPr>
        <p:spPr>
          <a:xfrm>
            <a:off x="622570" y="354321"/>
            <a:ext cx="6595353" cy="925839"/>
          </a:xfrm>
        </p:spPr>
        <p:txBody>
          <a:bodyPr>
            <a:noAutofit/>
          </a:bodyPr>
          <a:lstStyle/>
          <a:p>
            <a:pPr>
              <a:defRPr/>
            </a:pPr>
            <a:r>
              <a:rPr lang="en-US" dirty="0">
                <a:latin typeface="Arial" panose="020B0604020202020204" pitchFamily="34" charset="0"/>
                <a:cs typeface="Arial" panose="020B0604020202020204" pitchFamily="34" charset="0"/>
              </a:rPr>
              <a:t>End of Training</a:t>
            </a:r>
          </a:p>
        </p:txBody>
      </p:sp>
      <p:sp>
        <p:nvSpPr>
          <p:cNvPr id="4" name="Slide Number Placeholder 3">
            <a:extLst>
              <a:ext uri="{FF2B5EF4-FFF2-40B4-BE49-F238E27FC236}">
                <a16:creationId xmlns:a16="http://schemas.microsoft.com/office/drawing/2014/main" id="{E79D1660-3202-4A3D-809D-8ACE2D64B4E2}"/>
              </a:ext>
            </a:extLst>
          </p:cNvPr>
          <p:cNvSpPr>
            <a:spLocks noGrp="1"/>
          </p:cNvSpPr>
          <p:nvPr>
            <p:ph type="sldNum" sz="quarter" idx="12"/>
          </p:nvPr>
        </p:nvSpPr>
        <p:spPr/>
        <p:txBody>
          <a:bodyPr/>
          <a:lstStyle/>
          <a:p>
            <a:fld id="{8D38B3C1-EED7-4E88-8F72-013EE3A58C4A}" type="slidenum">
              <a:rPr lang="en-US" smtClean="0"/>
              <a:pPr/>
              <a:t>22</a:t>
            </a:fld>
            <a:endParaRPr lang="en-US" dirty="0"/>
          </a:p>
        </p:txBody>
      </p:sp>
      <p:sp>
        <p:nvSpPr>
          <p:cNvPr id="3" name="Content Placeholder 2">
            <a:extLst>
              <a:ext uri="{FF2B5EF4-FFF2-40B4-BE49-F238E27FC236}">
                <a16:creationId xmlns:a16="http://schemas.microsoft.com/office/drawing/2014/main" id="{4877D520-5321-4A5C-B146-5F64F6135428}"/>
              </a:ext>
            </a:extLst>
          </p:cNvPr>
          <p:cNvSpPr>
            <a:spLocks noGrp="1"/>
          </p:cNvSpPr>
          <p:nvPr>
            <p:ph idx="1"/>
          </p:nvPr>
        </p:nvSpPr>
        <p:spPr>
          <a:xfrm>
            <a:off x="628650" y="2347415"/>
            <a:ext cx="7886700" cy="3829548"/>
          </a:xfrm>
        </p:spPr>
        <p:txBody>
          <a:bodyPr/>
          <a:lstStyle/>
          <a:p>
            <a:pPr marL="0" indent="0" algn="ctr">
              <a:buNone/>
            </a:pPr>
            <a:r>
              <a:rPr lang="en-US" dirty="0"/>
              <a:t>Thank you for watching this recording!</a:t>
            </a:r>
          </a:p>
          <a:p>
            <a:pPr marL="0" indent="0" algn="ctr">
              <a:buNone/>
            </a:pPr>
            <a:endParaRPr lang="en-US" dirty="0"/>
          </a:p>
          <a:p>
            <a:pPr marL="0" indent="0" algn="ctr">
              <a:buNone/>
            </a:pPr>
            <a:r>
              <a:rPr lang="en-US" dirty="0"/>
              <a:t>Send questions to </a:t>
            </a:r>
            <a:r>
              <a:rPr lang="en-US" dirty="0">
                <a:hlinkClick r:id="rId5"/>
              </a:rPr>
              <a:t>submissions_csi@csi.state.co.us</a:t>
            </a:r>
            <a:r>
              <a:rPr lang="en-US" dirty="0"/>
              <a:t> </a:t>
            </a:r>
          </a:p>
        </p:txBody>
      </p:sp>
      <p:pic>
        <p:nvPicPr>
          <p:cNvPr id="6" name="Recorded Sound" descr="Slide recording graphic.">
            <a:hlinkClick r:id="" action="ppaction://media"/>
            <a:extLst>
              <a:ext uri="{FF2B5EF4-FFF2-40B4-BE49-F238E27FC236}">
                <a16:creationId xmlns:a16="http://schemas.microsoft.com/office/drawing/2014/main" id="{F12E4396-361B-5A54-0CC3-10F36C4CFA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5628" y="5734231"/>
            <a:ext cx="609600" cy="609600"/>
          </a:xfrm>
          <a:prstGeom prst="rect">
            <a:avLst/>
          </a:prstGeom>
        </p:spPr>
      </p:pic>
    </p:spTree>
    <p:extLst>
      <p:ext uri="{BB962C8B-B14F-4D97-AF65-F5344CB8AC3E}">
        <p14:creationId xmlns:p14="http://schemas.microsoft.com/office/powerpoint/2010/main" val="739286626"/>
      </p:ext>
    </p:extLst>
  </p:cSld>
  <p:clrMapOvr>
    <a:masterClrMapping/>
  </p:clrMapOvr>
  <mc:AlternateContent xmlns:mc="http://schemas.openxmlformats.org/markup-compatibility/2006" xmlns:p14="http://schemas.microsoft.com/office/powerpoint/2010/main">
    <mc:Choice Requires="p14">
      <p:transition spd="slow" p14:dur="2000" advTm="17496"/>
    </mc:Choice>
    <mc:Fallback xmlns="">
      <p:transition spd="slow" advTm="1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34" y="291583"/>
            <a:ext cx="7183500" cy="1143000"/>
          </a:xfrm>
        </p:spPr>
        <p:txBody>
          <a:bodyPr>
            <a:normAutofit/>
          </a:bodyPr>
          <a:lstStyle/>
          <a:p>
            <a:r>
              <a:rPr lang="en-US" dirty="0">
                <a:latin typeface="Arial" panose="020B0604020202020204" pitchFamily="34" charset="0"/>
                <a:cs typeface="Arial" panose="020B0604020202020204" pitchFamily="34" charset="0"/>
              </a:rPr>
              <a:t>Internal Audit Goals for CSI</a:t>
            </a:r>
          </a:p>
        </p:txBody>
      </p:sp>
      <p:sp>
        <p:nvSpPr>
          <p:cNvPr id="4" name="Slide Number Placeholder 3"/>
          <p:cNvSpPr>
            <a:spLocks noGrp="1"/>
          </p:cNvSpPr>
          <p:nvPr>
            <p:ph type="sldNum" idx="12"/>
          </p:nvPr>
        </p:nvSpPr>
        <p:spPr/>
        <p:txBody>
          <a:bodyPr/>
          <a:lstStyle/>
          <a:p>
            <a:fld id="{8D38B3C1-EED7-4E88-8F72-013EE3A58C4A}" type="slidenum">
              <a:rPr lang="en-US" smtClean="0"/>
              <a:pPr/>
              <a:t>3</a:t>
            </a:fld>
            <a:endParaRPr lang="en-US"/>
          </a:p>
        </p:txBody>
      </p:sp>
      <p:sp>
        <p:nvSpPr>
          <p:cNvPr id="6" name="TextBox 5"/>
          <p:cNvSpPr txBox="1"/>
          <p:nvPr/>
        </p:nvSpPr>
        <p:spPr>
          <a:xfrm>
            <a:off x="551846" y="2035462"/>
            <a:ext cx="8040308" cy="2862322"/>
          </a:xfrm>
          <a:prstGeom prst="rect">
            <a:avLst/>
          </a:prstGeom>
          <a:noFill/>
        </p:spPr>
        <p:txBody>
          <a:bodyPr wrap="square" rtlCol="0">
            <a:spAutoFit/>
          </a:bodyPr>
          <a:lstStyle/>
          <a:p>
            <a:pPr marL="514350" indent="-514350">
              <a:buAutoNum type="arabicParenR"/>
            </a:pPr>
            <a:r>
              <a:rPr lang="en-US" sz="3600" dirty="0">
                <a:latin typeface="Arial" panose="020B0604020202020204" pitchFamily="34" charset="0"/>
                <a:cs typeface="Arial" panose="020B0604020202020204" pitchFamily="34" charset="0"/>
              </a:rPr>
              <a:t>Report accurate data</a:t>
            </a:r>
          </a:p>
          <a:p>
            <a:pPr marL="514350" indent="-514350">
              <a:buFontTx/>
              <a:buAutoNum type="arabicParenR"/>
            </a:pPr>
            <a:r>
              <a:rPr lang="en-US" sz="3600" dirty="0">
                <a:latin typeface="Arial" panose="020B0604020202020204" pitchFamily="34" charset="0"/>
                <a:cs typeface="Arial" panose="020B0604020202020204" pitchFamily="34" charset="0"/>
              </a:rPr>
              <a:t>Secure maximum potential funding</a:t>
            </a:r>
          </a:p>
          <a:p>
            <a:pPr marL="514350" indent="-514350">
              <a:buFontTx/>
              <a:buAutoNum type="arabicParenR"/>
            </a:pPr>
            <a:r>
              <a:rPr lang="en-US" sz="3600" dirty="0">
                <a:latin typeface="Arial" panose="020B0604020202020204" pitchFamily="34" charset="0"/>
                <a:cs typeface="Arial" panose="020B0604020202020204" pitchFamily="34" charset="0"/>
              </a:rPr>
              <a:t>Avoid repayment of funds back to the state</a:t>
            </a:r>
          </a:p>
          <a:p>
            <a:pPr marL="514350" indent="-514350">
              <a:buFontTx/>
              <a:buAutoNum type="arabicParenR"/>
            </a:pPr>
            <a:r>
              <a:rPr lang="en-US" sz="3600" dirty="0">
                <a:latin typeface="Arial" panose="020B0604020202020204" pitchFamily="34" charset="0"/>
                <a:cs typeface="Arial" panose="020B0604020202020204" pitchFamily="34" charset="0"/>
              </a:rPr>
              <a:t>Reduce burden on schools</a:t>
            </a:r>
          </a:p>
        </p:txBody>
      </p:sp>
      <p:pic>
        <p:nvPicPr>
          <p:cNvPr id="5" name="Recorded Sound">
            <a:hlinkClick r:id="" action="ppaction://media"/>
            <a:extLst>
              <a:ext uri="{FF2B5EF4-FFF2-40B4-BE49-F238E27FC236}">
                <a16:creationId xmlns:a16="http://schemas.microsoft.com/office/drawing/2014/main" id="{A2D7CF6F-95DC-A722-57BA-95FAC676951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3258" y="5727600"/>
            <a:ext cx="609600" cy="609600"/>
          </a:xfrm>
          <a:prstGeom prst="rect">
            <a:avLst/>
          </a:prstGeom>
        </p:spPr>
      </p:pic>
    </p:spTree>
    <p:extLst>
      <p:ext uri="{BB962C8B-B14F-4D97-AF65-F5344CB8AC3E}">
        <p14:creationId xmlns:p14="http://schemas.microsoft.com/office/powerpoint/2010/main" val="30952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473981"/>
            <a:ext cx="7886700" cy="1325563"/>
          </a:xfrm>
        </p:spPr>
        <p:txBody>
          <a:bodyPr>
            <a:normAutofit/>
          </a:bodyPr>
          <a:lstStyle/>
          <a:p>
            <a:pPr marL="0" indent="0">
              <a:lnSpc>
                <a:spcPct val="120000"/>
              </a:lnSpc>
              <a:spcBef>
                <a:spcPts val="300"/>
              </a:spcBef>
              <a:buNone/>
            </a:pPr>
            <a:r>
              <a:rPr lang="en-US" dirty="0"/>
              <a:t>CSI Website</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a:xfrm>
            <a:off x="628650" y="1470991"/>
            <a:ext cx="8515350" cy="4705972"/>
          </a:xfrm>
        </p:spPr>
        <p:txBody>
          <a:bodyPr>
            <a:normAutofit/>
          </a:bodyPr>
          <a:lstStyle/>
          <a:p>
            <a:pPr marL="0" indent="0">
              <a:lnSpc>
                <a:spcPct val="100000"/>
              </a:lnSpc>
              <a:spcBef>
                <a:spcPts val="300"/>
              </a:spcBef>
              <a:buNone/>
            </a:pPr>
            <a:r>
              <a:rPr lang="en-US" dirty="0"/>
              <a:t>Audit resources are once again found on the </a:t>
            </a:r>
            <a:r>
              <a:rPr lang="en-US" dirty="0">
                <a:hlinkClick r:id="rId5"/>
              </a:rPr>
              <a:t>Audits webpage</a:t>
            </a:r>
            <a:endParaRPr lang="en-US" dirty="0"/>
          </a:p>
        </p:txBody>
      </p:sp>
      <p:pic>
        <p:nvPicPr>
          <p:cNvPr id="6" name="Picture 5" descr="Screenshot showing the new CSI Audits webpage.">
            <a:extLst>
              <a:ext uri="{FF2B5EF4-FFF2-40B4-BE49-F238E27FC236}">
                <a16:creationId xmlns:a16="http://schemas.microsoft.com/office/drawing/2014/main" id="{A064567C-B601-1824-B595-E7F52A7778B0}"/>
              </a:ext>
            </a:extLst>
          </p:cNvPr>
          <p:cNvPicPr>
            <a:picLocks noChangeAspect="1"/>
          </p:cNvPicPr>
          <p:nvPr/>
        </p:nvPicPr>
        <p:blipFill>
          <a:blip r:embed="rId6"/>
          <a:stretch>
            <a:fillRect/>
          </a:stretch>
        </p:blipFill>
        <p:spPr>
          <a:xfrm>
            <a:off x="396799" y="2587837"/>
            <a:ext cx="5457143" cy="3542857"/>
          </a:xfrm>
          <a:prstGeom prst="rect">
            <a:avLst/>
          </a:prstGeom>
          <a:ln>
            <a:solidFill>
              <a:schemeClr val="accent1"/>
            </a:solidFill>
          </a:ln>
        </p:spPr>
      </p:pic>
      <p:sp>
        <p:nvSpPr>
          <p:cNvPr id="5" name="TextBox 4">
            <a:extLst>
              <a:ext uri="{FF2B5EF4-FFF2-40B4-BE49-F238E27FC236}">
                <a16:creationId xmlns:a16="http://schemas.microsoft.com/office/drawing/2014/main" id="{65193644-FE07-BAD8-4DAD-48AC96358974}"/>
              </a:ext>
            </a:extLst>
          </p:cNvPr>
          <p:cNvSpPr txBox="1"/>
          <p:nvPr/>
        </p:nvSpPr>
        <p:spPr>
          <a:xfrm>
            <a:off x="6085794" y="2229035"/>
            <a:ext cx="2883108" cy="3477875"/>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Main Sections: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October Count Audit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At-Risk Count Audit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English Learner Count Audit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SPED Count Audit </a:t>
            </a:r>
            <a:r>
              <a:rPr lang="en-US" sz="2200" b="1" i="1" dirty="0">
                <a:highlight>
                  <a:srgbClr val="FFFF00"/>
                </a:highlight>
                <a:latin typeface="Arial" panose="020B0604020202020204" pitchFamily="34" charset="0"/>
                <a:cs typeface="Arial" panose="020B0604020202020204" pitchFamily="34" charset="0"/>
              </a:rPr>
              <a:t>(NEW ADDITION IN 25-26)</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4</a:t>
            </a:fld>
            <a:endParaRPr lang="en-US" dirty="0"/>
          </a:p>
        </p:txBody>
      </p:sp>
      <p:pic>
        <p:nvPicPr>
          <p:cNvPr id="7" name="Recorded Sound" descr="Slide recording graphic.">
            <a:hlinkClick r:id="" action="ppaction://media"/>
            <a:extLst>
              <a:ext uri="{FF2B5EF4-FFF2-40B4-BE49-F238E27FC236}">
                <a16:creationId xmlns:a16="http://schemas.microsoft.com/office/drawing/2014/main" id="{5AF761EE-11B4-87B9-DFE7-0E64E40A74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1584" y="5843993"/>
            <a:ext cx="609600" cy="609600"/>
          </a:xfrm>
          <a:prstGeom prst="rect">
            <a:avLst/>
          </a:prstGeom>
        </p:spPr>
      </p:pic>
    </p:spTree>
    <p:extLst>
      <p:ext uri="{BB962C8B-B14F-4D97-AF65-F5344CB8AC3E}">
        <p14:creationId xmlns:p14="http://schemas.microsoft.com/office/powerpoint/2010/main" val="4025119604"/>
      </p:ext>
    </p:extLst>
  </p:cSld>
  <p:clrMapOvr>
    <a:masterClrMapping/>
  </p:clrMapOvr>
  <mc:AlternateContent xmlns:mc="http://schemas.openxmlformats.org/markup-compatibility/2006">
    <mc:Choice xmlns:p14="http://schemas.microsoft.com/office/powerpoint/2010/main" Requires="p14">
      <p:transition spd="slow" p14:dur="2000" advTm="36598"/>
    </mc:Choice>
    <mc:Fallback>
      <p:transition spd="slow" advTm="3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20571" y="365126"/>
            <a:ext cx="8532483" cy="1325563"/>
          </a:xfrm>
        </p:spPr>
        <p:txBody>
          <a:bodyPr>
            <a:normAutofit/>
          </a:bodyPr>
          <a:lstStyle/>
          <a:p>
            <a:pPr marL="0" indent="0">
              <a:lnSpc>
                <a:spcPct val="100000"/>
              </a:lnSpc>
              <a:spcBef>
                <a:spcPts val="300"/>
              </a:spcBef>
              <a:buNone/>
            </a:pPr>
            <a:r>
              <a:rPr lang="en-US" sz="3200" dirty="0"/>
              <a:t>October Count Audit Section - </a:t>
            </a:r>
            <a:r>
              <a:rPr lang="en-US" sz="3200" dirty="0">
                <a:hlinkClick r:id="rId5"/>
              </a:rPr>
              <a:t>Audits webpage</a:t>
            </a:r>
            <a:endParaRPr lang="en-US" sz="3200" dirty="0"/>
          </a:p>
        </p:txBody>
      </p:sp>
      <p:pic>
        <p:nvPicPr>
          <p:cNvPr id="7" name="Picture 6" descr="Screenshot of the October Count Audit section of the CSI Audits webpage. ">
            <a:extLst>
              <a:ext uri="{FF2B5EF4-FFF2-40B4-BE49-F238E27FC236}">
                <a16:creationId xmlns:a16="http://schemas.microsoft.com/office/drawing/2014/main" id="{45613C29-A6E9-B641-2298-41CCE514F4A8}"/>
              </a:ext>
            </a:extLst>
          </p:cNvPr>
          <p:cNvPicPr>
            <a:picLocks noChangeAspect="1"/>
          </p:cNvPicPr>
          <p:nvPr/>
        </p:nvPicPr>
        <p:blipFill>
          <a:blip r:embed="rId6"/>
          <a:stretch>
            <a:fillRect/>
          </a:stretch>
        </p:blipFill>
        <p:spPr>
          <a:xfrm>
            <a:off x="367494" y="1435553"/>
            <a:ext cx="8056938" cy="4447721"/>
          </a:xfrm>
          <a:prstGeom prst="rect">
            <a:avLst/>
          </a:prstGeom>
          <a:ln>
            <a:solidFill>
              <a:schemeClr val="accent1"/>
            </a:solidFill>
          </a:ln>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5</a:t>
            </a:fld>
            <a:endParaRPr lang="en-US" dirty="0"/>
          </a:p>
        </p:txBody>
      </p:sp>
      <p:pic>
        <p:nvPicPr>
          <p:cNvPr id="6" name="Recorded Sound" descr="Slide recording graphic.">
            <a:hlinkClick r:id="" action="ppaction://media"/>
            <a:extLst>
              <a:ext uri="{FF2B5EF4-FFF2-40B4-BE49-F238E27FC236}">
                <a16:creationId xmlns:a16="http://schemas.microsoft.com/office/drawing/2014/main" id="{D4545752-D646-4C3C-732D-38D578C978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9632" y="5974714"/>
            <a:ext cx="609600" cy="609600"/>
          </a:xfrm>
          <a:prstGeom prst="rect">
            <a:avLst/>
          </a:prstGeom>
        </p:spPr>
      </p:pic>
    </p:spTree>
    <p:extLst>
      <p:ext uri="{BB962C8B-B14F-4D97-AF65-F5344CB8AC3E}">
        <p14:creationId xmlns:p14="http://schemas.microsoft.com/office/powerpoint/2010/main" val="3192999315"/>
      </p:ext>
    </p:extLst>
  </p:cSld>
  <p:clrMapOvr>
    <a:masterClrMapping/>
  </p:clrMapOvr>
  <mc:AlternateContent xmlns:mc="http://schemas.openxmlformats.org/markup-compatibility/2006" xmlns:p14="http://schemas.microsoft.com/office/powerpoint/2010/main">
    <mc:Choice Requires="p14">
      <p:transition spd="slow" p14:dur="2000" advTm="23186"/>
    </mc:Choice>
    <mc:Fallback xmlns="">
      <p:transition spd="slow" advTm="2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33046" y="365126"/>
            <a:ext cx="8220008" cy="1325563"/>
          </a:xfrm>
        </p:spPr>
        <p:txBody>
          <a:bodyPr>
            <a:normAutofit/>
          </a:bodyPr>
          <a:lstStyle/>
          <a:p>
            <a:pPr marL="0" indent="0">
              <a:lnSpc>
                <a:spcPct val="100000"/>
              </a:lnSpc>
              <a:spcBef>
                <a:spcPts val="300"/>
              </a:spcBef>
              <a:buNone/>
            </a:pPr>
            <a:r>
              <a:rPr lang="en-US" sz="3000" dirty="0"/>
              <a:t>October Count </a:t>
            </a:r>
            <a:r>
              <a:rPr lang="en-US" sz="3000" dirty="0">
                <a:hlinkClick r:id="rId5"/>
              </a:rPr>
              <a:t>Submissions Webpage</a:t>
            </a:r>
            <a:endParaRPr lang="en-US" sz="3000"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6</a:t>
            </a:fld>
            <a:endParaRPr lang="en-US" dirty="0"/>
          </a:p>
        </p:txBody>
      </p:sp>
      <p:pic>
        <p:nvPicPr>
          <p:cNvPr id="15" name="Recorded Sound">
            <a:hlinkClick r:id="" action="ppaction://media"/>
            <a:extLst>
              <a:ext uri="{FF2B5EF4-FFF2-40B4-BE49-F238E27FC236}">
                <a16:creationId xmlns:a16="http://schemas.microsoft.com/office/drawing/2014/main" id="{21ED1BA7-0711-44DD-115C-C4365A31DD0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3454" y="5988782"/>
            <a:ext cx="609600" cy="609600"/>
          </a:xfrm>
          <a:prstGeom prst="rect">
            <a:avLst/>
          </a:prstGeom>
        </p:spPr>
      </p:pic>
      <p:pic>
        <p:nvPicPr>
          <p:cNvPr id="5" name="Picture 4" descr="Screenshot of the main October Count submissions webpage.">
            <a:extLst>
              <a:ext uri="{FF2B5EF4-FFF2-40B4-BE49-F238E27FC236}">
                <a16:creationId xmlns:a16="http://schemas.microsoft.com/office/drawing/2014/main" id="{B8383354-85D3-8148-64F5-8CF29A18AABB}"/>
              </a:ext>
            </a:extLst>
          </p:cNvPr>
          <p:cNvPicPr>
            <a:picLocks noChangeAspect="1"/>
          </p:cNvPicPr>
          <p:nvPr/>
        </p:nvPicPr>
        <p:blipFill>
          <a:blip r:embed="rId7"/>
          <a:stretch>
            <a:fillRect/>
          </a:stretch>
        </p:blipFill>
        <p:spPr>
          <a:xfrm>
            <a:off x="429657" y="1467168"/>
            <a:ext cx="7555834" cy="4826414"/>
          </a:xfrm>
          <a:prstGeom prst="rect">
            <a:avLst/>
          </a:prstGeom>
          <a:ln>
            <a:solidFill>
              <a:schemeClr val="accent1"/>
            </a:solidFill>
          </a:ln>
        </p:spPr>
      </p:pic>
    </p:spTree>
    <p:extLst>
      <p:ext uri="{BB962C8B-B14F-4D97-AF65-F5344CB8AC3E}">
        <p14:creationId xmlns:p14="http://schemas.microsoft.com/office/powerpoint/2010/main" val="293371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4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716096" y="557958"/>
            <a:ext cx="7886700" cy="1325563"/>
          </a:xfrm>
        </p:spPr>
        <p:txBody>
          <a:bodyPr>
            <a:normAutofit/>
          </a:bodyPr>
          <a:lstStyle/>
          <a:p>
            <a:pPr marL="0" indent="0">
              <a:lnSpc>
                <a:spcPct val="100000"/>
              </a:lnSpc>
              <a:spcBef>
                <a:spcPts val="300"/>
              </a:spcBef>
              <a:buNone/>
            </a:pPr>
            <a:r>
              <a:rPr lang="en-US" sz="3200" dirty="0"/>
              <a:t>CDE October Count Audit Resource Guide</a:t>
            </a:r>
          </a:p>
        </p:txBody>
      </p:sp>
      <p:pic>
        <p:nvPicPr>
          <p:cNvPr id="7" name="Picture 6" descr="Screenshot of the title page of the CDE Student October Count Audit Resource Guide.">
            <a:extLst>
              <a:ext uri="{FF2B5EF4-FFF2-40B4-BE49-F238E27FC236}">
                <a16:creationId xmlns:a16="http://schemas.microsoft.com/office/drawing/2014/main" id="{02F5A090-2B8B-30EA-9F2F-C643079D47BA}"/>
              </a:ext>
            </a:extLst>
          </p:cNvPr>
          <p:cNvPicPr>
            <a:picLocks noChangeAspect="1"/>
          </p:cNvPicPr>
          <p:nvPr/>
        </p:nvPicPr>
        <p:blipFill>
          <a:blip r:embed="rId5"/>
          <a:stretch>
            <a:fillRect/>
          </a:stretch>
        </p:blipFill>
        <p:spPr>
          <a:xfrm>
            <a:off x="429657" y="2004761"/>
            <a:ext cx="4289626" cy="3108544"/>
          </a:xfrm>
          <a:prstGeom prst="rect">
            <a:avLst/>
          </a:prstGeom>
          <a:ln>
            <a:solidFill>
              <a:schemeClr val="accent1"/>
            </a:solidFill>
          </a:ln>
        </p:spPr>
      </p:pic>
      <p:sp>
        <p:nvSpPr>
          <p:cNvPr id="8" name="TextBox 7">
            <a:extLst>
              <a:ext uri="{FF2B5EF4-FFF2-40B4-BE49-F238E27FC236}">
                <a16:creationId xmlns:a16="http://schemas.microsoft.com/office/drawing/2014/main" id="{587A55B2-A6AA-0A2C-511A-0EB9487259DD}"/>
              </a:ext>
            </a:extLst>
          </p:cNvPr>
          <p:cNvSpPr txBox="1"/>
          <p:nvPr/>
        </p:nvSpPr>
        <p:spPr>
          <a:xfrm>
            <a:off x="4982672" y="2118876"/>
            <a:ext cx="3938954"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Most important CDE audit resource schools will need to review, and consult will be the </a:t>
            </a:r>
            <a:r>
              <a:rPr lang="en-US" sz="2800" u="sng" dirty="0">
                <a:solidFill>
                  <a:srgbClr val="0563C1"/>
                </a:solidFill>
                <a:effectLst/>
                <a:latin typeface="Arial" panose="020B0604020202020204" pitchFamily="34" charset="0"/>
                <a:ea typeface="Arial" panose="020B0604020202020204" pitchFamily="34" charset="0"/>
                <a:cs typeface="Arial" panose="020B0604020202020204" pitchFamily="34" charset="0"/>
                <a:hlinkClick r:id="rId6"/>
              </a:rPr>
              <a:t>2025 CDE Student October Count Audit Resource Guide</a:t>
            </a:r>
            <a:r>
              <a:rPr lang="en-US" sz="2800" dirty="0">
                <a:effectLst/>
                <a:latin typeface="Arial" panose="020B0604020202020204" pitchFamily="34" charset="0"/>
                <a:ea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3" name="Recorded Sound" descr="Slide recording graphic.">
            <a:hlinkClick r:id="" action="ppaction://media"/>
            <a:extLst>
              <a:ext uri="{FF2B5EF4-FFF2-40B4-BE49-F238E27FC236}">
                <a16:creationId xmlns:a16="http://schemas.microsoft.com/office/drawing/2014/main" id="{9C019811-FD0A-59EF-B6BE-9609840849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3196" y="5690442"/>
            <a:ext cx="609600" cy="609600"/>
          </a:xfrm>
          <a:prstGeom prst="rect">
            <a:avLst/>
          </a:prstGeom>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7</a:t>
            </a:fld>
            <a:endParaRPr lang="en-US" dirty="0"/>
          </a:p>
        </p:txBody>
      </p:sp>
    </p:spTree>
    <p:extLst>
      <p:ext uri="{BB962C8B-B14F-4D97-AF65-F5344CB8AC3E}">
        <p14:creationId xmlns:p14="http://schemas.microsoft.com/office/powerpoint/2010/main" val="128511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p:txBody>
          <a:bodyPr>
            <a:normAutofit/>
          </a:bodyPr>
          <a:lstStyle/>
          <a:p>
            <a:pPr marL="0" indent="0">
              <a:lnSpc>
                <a:spcPct val="120000"/>
              </a:lnSpc>
              <a:spcBef>
                <a:spcPts val="300"/>
              </a:spcBef>
              <a:buNone/>
            </a:pPr>
            <a:r>
              <a:rPr lang="en-US" dirty="0"/>
              <a:t>Additional Resources</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a:xfrm>
            <a:off x="149784" y="1790702"/>
            <a:ext cx="8715920" cy="4351338"/>
          </a:xfrm>
        </p:spPr>
        <p:txBody>
          <a:bodyPr>
            <a:normAutofit lnSpcReduction="10000"/>
          </a:bodyPr>
          <a:lstStyle/>
          <a:p>
            <a:pPr lvl="1">
              <a:lnSpc>
                <a:spcPct val="120000"/>
              </a:lnSpc>
              <a:spcBef>
                <a:spcPts val="300"/>
              </a:spcBef>
            </a:pPr>
            <a:r>
              <a:rPr lang="en-US" sz="3600" dirty="0"/>
              <a:t>CSI October Count Audit Handbook </a:t>
            </a:r>
            <a:r>
              <a:rPr lang="en-US" sz="2800" dirty="0"/>
              <a:t>(link posted on the CSI </a:t>
            </a:r>
            <a:r>
              <a:rPr lang="en-US" sz="2800" dirty="0">
                <a:solidFill>
                  <a:schemeClr val="accent1">
                    <a:lumMod val="75000"/>
                  </a:schemeClr>
                </a:solidFill>
                <a:hlinkClick r:id="rId5">
                  <a:extLst>
                    <a:ext uri="{A12FA001-AC4F-418D-AE19-62706E023703}">
                      <ahyp:hlinkClr xmlns:ahyp="http://schemas.microsoft.com/office/drawing/2018/hyperlinkcolor" val="tx"/>
                    </a:ext>
                  </a:extLst>
                </a:hlinkClick>
              </a:rPr>
              <a:t>Audits</a:t>
            </a:r>
            <a:r>
              <a:rPr lang="en-US" sz="2800" dirty="0"/>
              <a:t> webpage)</a:t>
            </a:r>
            <a:endParaRPr lang="en-US" sz="2800" dirty="0">
              <a:solidFill>
                <a:schemeClr val="accent1">
                  <a:lumMod val="75000"/>
                </a:schemeClr>
              </a:solidFill>
              <a:hlinkClick r:id="rId6">
                <a:extLst>
                  <a:ext uri="{A12FA001-AC4F-418D-AE19-62706E023703}">
                    <ahyp:hlinkClr xmlns:ahyp="http://schemas.microsoft.com/office/drawing/2018/hyperlinkcolor" val="tx"/>
                  </a:ext>
                </a:extLst>
              </a:hlinkClick>
            </a:endParaRPr>
          </a:p>
          <a:p>
            <a:pPr lvl="1">
              <a:lnSpc>
                <a:spcPct val="120000"/>
              </a:lnSpc>
              <a:spcBef>
                <a:spcPts val="300"/>
              </a:spcBef>
            </a:pPr>
            <a:r>
              <a:rPr lang="en-US" sz="3600" dirty="0">
                <a:solidFill>
                  <a:schemeClr val="accent1">
                    <a:lumMod val="75000"/>
                  </a:schemeClr>
                </a:solidFill>
                <a:hlinkClick r:id="rId7">
                  <a:extLst>
                    <a:ext uri="{A12FA001-AC4F-418D-AE19-62706E023703}">
                      <ahyp:hlinkClr xmlns:ahyp="http://schemas.microsoft.com/office/drawing/2018/hyperlinkcolor" val="tx"/>
                    </a:ext>
                  </a:extLst>
                </a:hlinkClick>
              </a:rPr>
              <a:t>CSI October Count Submissions</a:t>
            </a:r>
            <a:endParaRPr lang="en-US" sz="3600" dirty="0">
              <a:solidFill>
                <a:schemeClr val="accent1">
                  <a:lumMod val="75000"/>
                </a:schemeClr>
              </a:solidFill>
              <a:hlinkClick r:id="" action="ppaction://noaction">
                <a:extLst>
                  <a:ext uri="{A12FA001-AC4F-418D-AE19-62706E023703}">
                    <ahyp:hlinkClr xmlns:ahyp="http://schemas.microsoft.com/office/drawing/2018/hyperlinkcolor" val="tx"/>
                  </a:ext>
                </a:extLst>
              </a:hlinkClick>
            </a:endParaRPr>
          </a:p>
          <a:p>
            <a:pPr lvl="1">
              <a:lnSpc>
                <a:spcPct val="120000"/>
              </a:lnSpc>
              <a:spcBef>
                <a:spcPts val="300"/>
              </a:spcBef>
            </a:pPr>
            <a:r>
              <a:rPr lang="en-US" sz="3600" dirty="0">
                <a:solidFill>
                  <a:schemeClr val="accent1">
                    <a:lumMod val="75000"/>
                  </a:schemeClr>
                </a:solidFill>
                <a:hlinkClick r:id="" action="ppaction://noaction">
                  <a:extLst>
                    <a:ext uri="{A12FA001-AC4F-418D-AE19-62706E023703}">
                      <ahyp:hlinkClr xmlns:ahyp="http://schemas.microsoft.com/office/drawing/2018/hyperlinkcolor" val="tx"/>
                    </a:ext>
                  </a:extLst>
                </a:hlinkClick>
              </a:rPr>
              <a:t>CSI Legal and Policy Guidance</a:t>
            </a:r>
            <a:endParaRPr lang="en-US" sz="3600" dirty="0">
              <a:solidFill>
                <a:schemeClr val="accent1">
                  <a:lumMod val="75000"/>
                </a:schemeClr>
              </a:solidFill>
            </a:endParaRPr>
          </a:p>
          <a:p>
            <a:pPr lvl="1">
              <a:lnSpc>
                <a:spcPct val="120000"/>
              </a:lnSpc>
              <a:spcBef>
                <a:spcPts val="300"/>
              </a:spcBef>
            </a:pPr>
            <a:r>
              <a:rPr lang="en-US" sz="3600" dirty="0">
                <a:solidFill>
                  <a:schemeClr val="accent1">
                    <a:lumMod val="75000"/>
                  </a:schemeClr>
                </a:solidFill>
                <a:hlinkClick r:id="rId8">
                  <a:extLst>
                    <a:ext uri="{A12FA001-AC4F-418D-AE19-62706E023703}">
                      <ahyp:hlinkClr xmlns:ahyp="http://schemas.microsoft.com/office/drawing/2018/hyperlinkcolor" val="tx"/>
                    </a:ext>
                  </a:extLst>
                </a:hlinkClick>
              </a:rPr>
              <a:t>Other CSI Webpages</a:t>
            </a:r>
            <a:r>
              <a:rPr lang="en-US" sz="3600" dirty="0">
                <a:solidFill>
                  <a:schemeClr val="accent1">
                    <a:lumMod val="75000"/>
                  </a:schemeClr>
                </a:solidFill>
              </a:rPr>
              <a:t> </a:t>
            </a:r>
            <a:r>
              <a:rPr lang="en-US" sz="3600" dirty="0"/>
              <a:t>(EL, FRL, McKinney-Vento, Migrant, SPED, etc.)</a:t>
            </a:r>
          </a:p>
          <a:p>
            <a:pPr lvl="1">
              <a:lnSpc>
                <a:spcPct val="120000"/>
              </a:lnSpc>
              <a:spcBef>
                <a:spcPts val="300"/>
              </a:spcBef>
            </a:pPr>
            <a:r>
              <a:rPr lang="en-US" sz="3600" dirty="0"/>
              <a:t>CSI Weekly Update Emails</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8</a:t>
            </a:fld>
            <a:endParaRPr lang="en-US" dirty="0"/>
          </a:p>
        </p:txBody>
      </p:sp>
      <p:pic>
        <p:nvPicPr>
          <p:cNvPr id="10" name="Recorded Sound" descr="Slide recording graphic.">
            <a:hlinkClick r:id="" action="ppaction://media"/>
            <a:extLst>
              <a:ext uri="{FF2B5EF4-FFF2-40B4-BE49-F238E27FC236}">
                <a16:creationId xmlns:a16="http://schemas.microsoft.com/office/drawing/2014/main" id="{B74FA049-8ED0-8912-B1D5-5198CB8D67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05750" y="5883274"/>
            <a:ext cx="609600" cy="609600"/>
          </a:xfrm>
          <a:prstGeom prst="rect">
            <a:avLst/>
          </a:prstGeom>
        </p:spPr>
      </p:pic>
    </p:spTree>
    <p:extLst>
      <p:ext uri="{BB962C8B-B14F-4D97-AF65-F5344CB8AC3E}">
        <p14:creationId xmlns:p14="http://schemas.microsoft.com/office/powerpoint/2010/main" val="727143749"/>
      </p:ext>
    </p:extLst>
  </p:cSld>
  <p:clrMapOvr>
    <a:masterClrMapping/>
  </p:clrMapOvr>
  <mc:AlternateContent xmlns:mc="http://schemas.openxmlformats.org/markup-compatibility/2006" xmlns:p14="http://schemas.microsoft.com/office/powerpoint/2010/main">
    <mc:Choice Requires="p14">
      <p:transition spd="slow" p14:dur="2000" advTm="14053"/>
    </mc:Choice>
    <mc:Fallback xmlns="">
      <p:transition spd="slow" advTm="1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415637" y="365126"/>
            <a:ext cx="8354290" cy="1325563"/>
          </a:xfrm>
        </p:spPr>
        <p:txBody>
          <a:bodyPr>
            <a:normAutofit fontScale="90000"/>
          </a:bodyPr>
          <a:lstStyle/>
          <a:p>
            <a:pPr>
              <a:lnSpc>
                <a:spcPct val="120000"/>
              </a:lnSpc>
              <a:spcBef>
                <a:spcPts val="300"/>
              </a:spcBef>
            </a:pPr>
            <a:r>
              <a:rPr lang="en-US" dirty="0"/>
              <a:t>CSI October Count Audit Handbook</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p:txBody>
          <a:bodyPr>
            <a:normAutofit/>
          </a:bodyPr>
          <a:lstStyle/>
          <a:p>
            <a:pPr>
              <a:lnSpc>
                <a:spcPct val="120000"/>
              </a:lnSpc>
              <a:spcBef>
                <a:spcPts val="300"/>
              </a:spcBef>
            </a:pPr>
            <a:r>
              <a:rPr lang="en-US" sz="3600" dirty="0"/>
              <a:t>General Overview – Finance Act Rule Changes Summarized</a:t>
            </a:r>
          </a:p>
          <a:p>
            <a:pPr>
              <a:lnSpc>
                <a:spcPct val="120000"/>
              </a:lnSpc>
              <a:spcBef>
                <a:spcPts val="300"/>
              </a:spcBef>
            </a:pPr>
            <a:r>
              <a:rPr lang="en-US" sz="3600" dirty="0"/>
              <a:t>SIS Attendance, Enrollment, and Schedule Report Section Updates</a:t>
            </a:r>
          </a:p>
          <a:p>
            <a:pPr>
              <a:lnSpc>
                <a:spcPct val="120000"/>
              </a:lnSpc>
              <a:spcBef>
                <a:spcPts val="300"/>
              </a:spcBef>
            </a:pPr>
            <a:r>
              <a:rPr lang="en-US" sz="3600" dirty="0"/>
              <a:t>Return of the Audit Checklist</a:t>
            </a:r>
          </a:p>
          <a:p>
            <a:pPr>
              <a:lnSpc>
                <a:spcPct val="120000"/>
              </a:lnSpc>
              <a:spcBef>
                <a:spcPts val="300"/>
              </a:spcBef>
            </a:pPr>
            <a:r>
              <a:rPr lang="en-US" sz="3600" dirty="0"/>
              <a:t>Reminder to use the FRL Checklist</a:t>
            </a:r>
          </a:p>
          <a:p>
            <a:pPr lvl="1">
              <a:lnSpc>
                <a:spcPct val="120000"/>
              </a:lnSpc>
              <a:spcBef>
                <a:spcPts val="300"/>
              </a:spcBef>
            </a:pPr>
            <a:endParaRPr lang="en-US" dirty="0"/>
          </a:p>
          <a:p>
            <a:pPr marL="0" indent="0">
              <a:lnSpc>
                <a:spcPct val="120000"/>
              </a:lnSpc>
              <a:spcBef>
                <a:spcPts val="300"/>
              </a:spcBef>
              <a:buNone/>
            </a:pP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9</a:t>
            </a:fld>
            <a:endParaRPr lang="en-US" dirty="0"/>
          </a:p>
        </p:txBody>
      </p:sp>
      <p:pic>
        <p:nvPicPr>
          <p:cNvPr id="13" name="Recorded Sound" descr="Slide recording graphic.">
            <a:hlinkClick r:id="" action="ppaction://media"/>
            <a:extLst>
              <a:ext uri="{FF2B5EF4-FFF2-40B4-BE49-F238E27FC236}">
                <a16:creationId xmlns:a16="http://schemas.microsoft.com/office/drawing/2014/main" id="{527F16B9-48CE-47E2-70DD-394C5E0614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4960" y="6039031"/>
            <a:ext cx="609600" cy="609600"/>
          </a:xfrm>
          <a:prstGeom prst="rect">
            <a:avLst/>
          </a:prstGeom>
        </p:spPr>
      </p:pic>
    </p:spTree>
    <p:extLst>
      <p:ext uri="{BB962C8B-B14F-4D97-AF65-F5344CB8AC3E}">
        <p14:creationId xmlns:p14="http://schemas.microsoft.com/office/powerpoint/2010/main" val="1954339956"/>
      </p:ext>
    </p:extLst>
  </p:cSld>
  <p:clrMapOvr>
    <a:masterClrMapping/>
  </p:clrMapOvr>
  <mc:AlternateContent xmlns:mc="http://schemas.openxmlformats.org/markup-compatibility/2006" xmlns:p14="http://schemas.microsoft.com/office/powerpoint/2010/main">
    <mc:Choice Requires="p14">
      <p:transition spd="slow" p14:dur="2000" advTm="6771"/>
    </mc:Choice>
    <mc:Fallback xmlns="">
      <p:transition spd="slow" advTm="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9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3605</TotalTime>
  <Words>3196</Words>
  <Application>Microsoft Office PowerPoint</Application>
  <PresentationFormat>On-screen Show (4:3)</PresentationFormat>
  <Paragraphs>248</Paragraphs>
  <Slides>22</Slides>
  <Notes>22</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October Count Audit</vt:lpstr>
      <vt:lpstr>October Count Submissions &amp; Audit</vt:lpstr>
      <vt:lpstr>Internal Audit Goals for CSI</vt:lpstr>
      <vt:lpstr>CSI Website</vt:lpstr>
      <vt:lpstr>October Count Audit Section - Audits webpage</vt:lpstr>
      <vt:lpstr>October Count Submissions Webpage</vt:lpstr>
      <vt:lpstr>CDE October Count Audit Resource Guide</vt:lpstr>
      <vt:lpstr>Additional Resources</vt:lpstr>
      <vt:lpstr>CSI October Count Audit Handbook</vt:lpstr>
      <vt:lpstr>Key Audit Dates</vt:lpstr>
      <vt:lpstr>Additional Audit Dates</vt:lpstr>
      <vt:lpstr>Student and Instruction Types</vt:lpstr>
      <vt:lpstr>Audit Supporting Documentation</vt:lpstr>
      <vt:lpstr>Audit Document Retention</vt:lpstr>
      <vt:lpstr>Membership Requirements</vt:lpstr>
      <vt:lpstr>Attendance and Student Schedule Reports</vt:lpstr>
      <vt:lpstr>Checking Funding Status</vt:lpstr>
      <vt:lpstr>Free and Reduced Lunch Checklist</vt:lpstr>
      <vt:lpstr>Free and Reduced Lunch Resources</vt:lpstr>
      <vt:lpstr>Free and Reduced Lunch Reminders</vt:lpstr>
      <vt:lpstr>Next Step</vt:lpstr>
      <vt:lpstr>End of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for 2020-2021</dc:title>
  <dc:creator>Dinnen, Janet</dc:creator>
  <cp:lastModifiedBy>Eddy, Julie</cp:lastModifiedBy>
  <cp:revision>442</cp:revision>
  <dcterms:created xsi:type="dcterms:W3CDTF">2020-05-05T21:26:19Z</dcterms:created>
  <dcterms:modified xsi:type="dcterms:W3CDTF">2025-08-26T00:45:04Z</dcterms:modified>
</cp:coreProperties>
</file>