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7" r:id="rId2"/>
    <p:sldId id="302" r:id="rId3"/>
    <p:sldId id="300" r:id="rId4"/>
    <p:sldId id="301" r:id="rId5"/>
    <p:sldId id="305" r:id="rId6"/>
    <p:sldId id="294" r:id="rId7"/>
    <p:sldId id="303" r:id="rId8"/>
    <p:sldId id="289" r:id="rId9"/>
    <p:sldId id="307" r:id="rId10"/>
    <p:sldId id="299" r:id="rId11"/>
    <p:sldId id="298" r:id="rId12"/>
    <p:sldId id="296" r:id="rId13"/>
  </p:sldIdLst>
  <p:sldSz cx="9144000" cy="6858000" type="screen4x3"/>
  <p:notesSz cx="6858000" cy="9144000"/>
  <p:embeddedFontLst>
    <p:embeddedFont>
      <p:font typeface="Arial Unicode MS" panose="020B0604020202020204" charset="-128"/>
      <p:regular r:id="rId15"/>
    </p:embeddedFont>
    <p:embeddedFont>
      <p:font typeface="Lato" panose="020F0502020204030203" pitchFamily="34"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ung, Ryan" initials="HR" lastIdx="3" clrIdx="0">
    <p:extLst>
      <p:ext uri="{19B8F6BF-5375-455C-9EA6-DF929625EA0E}">
        <p15:presenceInfo xmlns:p15="http://schemas.microsoft.com/office/powerpoint/2012/main" userId="S::Hartung_R@cde.state.co.us::760df91e-2652-4f4c-b7b7-b05866444d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A0"/>
    <a:srgbClr val="EFAA1F"/>
    <a:srgbClr val="455FA9"/>
    <a:srgbClr val="C63F28"/>
    <a:srgbClr val="677480"/>
    <a:srgbClr val="97ABBC"/>
    <a:srgbClr val="7C9B52"/>
    <a:srgbClr val="483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4474E4-8D17-4F0E-BDEA-F97FD3141FB1}">
  <a:tblStyle styleId="{634474E4-8D17-4F0E-BDEA-F97FD3141FB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247" autoAdjust="0"/>
  </p:normalViewPr>
  <p:slideViewPr>
    <p:cSldViewPr snapToGrid="0">
      <p:cViewPr varScale="1">
        <p:scale>
          <a:sx n="111" d="100"/>
          <a:sy n="111" d="100"/>
        </p:scale>
        <p:origin x="147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D93C0-6CA3-4EF1-940D-B93624B8134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4D0D1ED-60A4-4ED2-99B0-1AC17DFC524A}">
      <dgm:prSet phldrT="[Text]"/>
      <dgm:spPr/>
      <dgm:t>
        <a:bodyPr/>
        <a:lstStyle/>
        <a:p>
          <a:pPr>
            <a:buNone/>
          </a:pPr>
          <a:r>
            <a:rPr lang="en-US" b="1" dirty="0">
              <a:solidFill>
                <a:schemeClr val="tx1"/>
              </a:solidFill>
            </a:rPr>
            <a:t>Ensures students receive timely supports </a:t>
          </a:r>
          <a:r>
            <a:rPr lang="en-US" dirty="0">
              <a:solidFill>
                <a:schemeClr val="tx1"/>
              </a:solidFill>
            </a:rPr>
            <a:t>by confirming compliance with process requirements</a:t>
          </a:r>
          <a:endParaRPr lang="en-US" dirty="0"/>
        </a:p>
      </dgm:t>
    </dgm:pt>
    <dgm:pt modelId="{E00BA755-B7F7-407C-BD6F-F8018D344377}" type="parTrans" cxnId="{A55AA6F3-7FE1-4A42-87B2-C9C58CF1D0DE}">
      <dgm:prSet/>
      <dgm:spPr/>
      <dgm:t>
        <a:bodyPr/>
        <a:lstStyle/>
        <a:p>
          <a:endParaRPr lang="en-US"/>
        </a:p>
      </dgm:t>
    </dgm:pt>
    <dgm:pt modelId="{7B954A31-E1AC-431D-8015-E2313C6858F4}" type="sibTrans" cxnId="{A55AA6F3-7FE1-4A42-87B2-C9C58CF1D0DE}">
      <dgm:prSet/>
      <dgm:spPr/>
      <dgm:t>
        <a:bodyPr/>
        <a:lstStyle/>
        <a:p>
          <a:endParaRPr lang="en-US"/>
        </a:p>
      </dgm:t>
    </dgm:pt>
    <dgm:pt modelId="{149C0380-9B91-40AE-B6CF-40B6B682658F}">
      <dgm:prSet phldrT="[Text]"/>
      <dgm:spPr/>
      <dgm:t>
        <a:bodyPr/>
        <a:lstStyle/>
        <a:p>
          <a:pPr>
            <a:buNone/>
          </a:pPr>
          <a:r>
            <a:rPr lang="en-US" b="1" dirty="0">
              <a:solidFill>
                <a:schemeClr val="tx1"/>
              </a:solidFill>
            </a:rPr>
            <a:t>Ensures students receive services by qualified staff </a:t>
          </a:r>
          <a:r>
            <a:rPr lang="en-US" dirty="0">
              <a:solidFill>
                <a:schemeClr val="tx1"/>
              </a:solidFill>
            </a:rPr>
            <a:t>by confirming compliance with staff qualifications </a:t>
          </a:r>
          <a:endParaRPr lang="en-US" dirty="0"/>
        </a:p>
      </dgm:t>
    </dgm:pt>
    <dgm:pt modelId="{96569557-134A-4E4B-8BF6-6D85BB55279D}" type="parTrans" cxnId="{424BE046-96AA-4285-AEAD-8CA44F917545}">
      <dgm:prSet/>
      <dgm:spPr/>
      <dgm:t>
        <a:bodyPr/>
        <a:lstStyle/>
        <a:p>
          <a:endParaRPr lang="en-US"/>
        </a:p>
      </dgm:t>
    </dgm:pt>
    <dgm:pt modelId="{8270DDF0-DA37-477E-A405-E51C6028E4C2}" type="sibTrans" cxnId="{424BE046-96AA-4285-AEAD-8CA44F917545}">
      <dgm:prSet/>
      <dgm:spPr/>
      <dgm:t>
        <a:bodyPr/>
        <a:lstStyle/>
        <a:p>
          <a:endParaRPr lang="en-US"/>
        </a:p>
      </dgm:t>
    </dgm:pt>
    <dgm:pt modelId="{B9268994-4224-4288-A502-FD9E33948A5C}">
      <dgm:prSet phldrT="[Text]"/>
      <dgm:spPr/>
      <dgm:t>
        <a:bodyPr/>
        <a:lstStyle/>
        <a:p>
          <a:pPr>
            <a:buNone/>
          </a:pPr>
          <a:r>
            <a:rPr lang="en-US" b="1" dirty="0">
              <a:solidFill>
                <a:schemeClr val="tx1"/>
              </a:solidFill>
            </a:rPr>
            <a:t>Ensures funding to support students with IEPs </a:t>
          </a:r>
          <a:r>
            <a:rPr lang="en-US" dirty="0">
              <a:solidFill>
                <a:schemeClr val="tx1"/>
              </a:solidFill>
            </a:rPr>
            <a:t>through the annual count of participants in special education</a:t>
          </a:r>
          <a:endParaRPr lang="en-US" dirty="0"/>
        </a:p>
      </dgm:t>
    </dgm:pt>
    <dgm:pt modelId="{6D9921E4-4117-4375-BBA3-A3CE79247E2C}" type="parTrans" cxnId="{7EF79B44-2882-455F-9673-69CDC49E3DB4}">
      <dgm:prSet/>
      <dgm:spPr/>
      <dgm:t>
        <a:bodyPr/>
        <a:lstStyle/>
        <a:p>
          <a:endParaRPr lang="en-US"/>
        </a:p>
      </dgm:t>
    </dgm:pt>
    <dgm:pt modelId="{A63A9C3A-A688-49CA-B14D-09D105D6B389}" type="sibTrans" cxnId="{7EF79B44-2882-455F-9673-69CDC49E3DB4}">
      <dgm:prSet/>
      <dgm:spPr/>
      <dgm:t>
        <a:bodyPr/>
        <a:lstStyle/>
        <a:p>
          <a:endParaRPr lang="en-US"/>
        </a:p>
      </dgm:t>
    </dgm:pt>
    <dgm:pt modelId="{0F295880-5EFD-4F70-99DE-8FE8194CDBA7}" type="pres">
      <dgm:prSet presAssocID="{2C1D93C0-6CA3-4EF1-940D-B93624B8134F}" presName="cycle" presStyleCnt="0">
        <dgm:presLayoutVars>
          <dgm:dir/>
          <dgm:resizeHandles val="exact"/>
        </dgm:presLayoutVars>
      </dgm:prSet>
      <dgm:spPr/>
    </dgm:pt>
    <dgm:pt modelId="{60CBD9FE-6AB9-4F49-AB7E-DE88A09FAFD6}" type="pres">
      <dgm:prSet presAssocID="{74D0D1ED-60A4-4ED2-99B0-1AC17DFC524A}" presName="dummy" presStyleCnt="0"/>
      <dgm:spPr/>
    </dgm:pt>
    <dgm:pt modelId="{DAEDF85D-6F98-4A11-AF50-B4F8B7F01799}" type="pres">
      <dgm:prSet presAssocID="{74D0D1ED-60A4-4ED2-99B0-1AC17DFC524A}" presName="node" presStyleLbl="revTx" presStyleIdx="0" presStyleCnt="3">
        <dgm:presLayoutVars>
          <dgm:bulletEnabled val="1"/>
        </dgm:presLayoutVars>
      </dgm:prSet>
      <dgm:spPr/>
    </dgm:pt>
    <dgm:pt modelId="{A94E28C8-B765-4914-A8B5-FBF64E65AFEA}" type="pres">
      <dgm:prSet presAssocID="{7B954A31-E1AC-431D-8015-E2313C6858F4}" presName="sibTrans" presStyleLbl="node1" presStyleIdx="0" presStyleCnt="3" custLinFactNeighborX="2066" custLinFactNeighborY="3962"/>
      <dgm:spPr/>
    </dgm:pt>
    <dgm:pt modelId="{5FA5B350-69C7-4CD3-A2F0-B84F2B95081E}" type="pres">
      <dgm:prSet presAssocID="{149C0380-9B91-40AE-B6CF-40B6B682658F}" presName="dummy" presStyleCnt="0"/>
      <dgm:spPr/>
    </dgm:pt>
    <dgm:pt modelId="{6BD02BA9-0159-4ACC-B8E6-D220A5067842}" type="pres">
      <dgm:prSet presAssocID="{149C0380-9B91-40AE-B6CF-40B6B682658F}" presName="node" presStyleLbl="revTx" presStyleIdx="1" presStyleCnt="3">
        <dgm:presLayoutVars>
          <dgm:bulletEnabled val="1"/>
        </dgm:presLayoutVars>
      </dgm:prSet>
      <dgm:spPr/>
    </dgm:pt>
    <dgm:pt modelId="{746DDD96-7566-4A3A-BB18-0F3D0A8F8A56}" type="pres">
      <dgm:prSet presAssocID="{8270DDF0-DA37-477E-A405-E51C6028E4C2}" presName="sibTrans" presStyleLbl="node1" presStyleIdx="1" presStyleCnt="3" custLinFactNeighborX="-4379" custLinFactNeighborY="3754"/>
      <dgm:spPr/>
    </dgm:pt>
    <dgm:pt modelId="{4729AD66-1315-4473-B1E0-40FDB9F45F5E}" type="pres">
      <dgm:prSet presAssocID="{B9268994-4224-4288-A502-FD9E33948A5C}" presName="dummy" presStyleCnt="0"/>
      <dgm:spPr/>
    </dgm:pt>
    <dgm:pt modelId="{7C6F57B7-AE1C-4B46-9C05-05FAED59E253}" type="pres">
      <dgm:prSet presAssocID="{B9268994-4224-4288-A502-FD9E33948A5C}" presName="node" presStyleLbl="revTx" presStyleIdx="2" presStyleCnt="3">
        <dgm:presLayoutVars>
          <dgm:bulletEnabled val="1"/>
        </dgm:presLayoutVars>
      </dgm:prSet>
      <dgm:spPr/>
    </dgm:pt>
    <dgm:pt modelId="{9D63D31F-A2E3-4DC2-ADA8-EEDFDDECDC29}" type="pres">
      <dgm:prSet presAssocID="{A63A9C3A-A688-49CA-B14D-09D105D6B389}" presName="sibTrans" presStyleLbl="node1" presStyleIdx="2" presStyleCnt="3"/>
      <dgm:spPr/>
    </dgm:pt>
  </dgm:ptLst>
  <dgm:cxnLst>
    <dgm:cxn modelId="{8C903921-5D21-49D1-A237-446A99EAA79E}" type="presOf" srcId="{149C0380-9B91-40AE-B6CF-40B6B682658F}" destId="{6BD02BA9-0159-4ACC-B8E6-D220A5067842}" srcOrd="0" destOrd="0" presId="urn:microsoft.com/office/officeart/2005/8/layout/cycle1"/>
    <dgm:cxn modelId="{1EC77823-6DC0-4670-AEB6-885FE5856C4D}" type="presOf" srcId="{74D0D1ED-60A4-4ED2-99B0-1AC17DFC524A}" destId="{DAEDF85D-6F98-4A11-AF50-B4F8B7F01799}" srcOrd="0" destOrd="0" presId="urn:microsoft.com/office/officeart/2005/8/layout/cycle1"/>
    <dgm:cxn modelId="{9A8D6F2F-647B-44F6-8D6F-3F3F3323C505}" type="presOf" srcId="{B9268994-4224-4288-A502-FD9E33948A5C}" destId="{7C6F57B7-AE1C-4B46-9C05-05FAED59E253}" srcOrd="0" destOrd="0" presId="urn:microsoft.com/office/officeart/2005/8/layout/cycle1"/>
    <dgm:cxn modelId="{7EF79B44-2882-455F-9673-69CDC49E3DB4}" srcId="{2C1D93C0-6CA3-4EF1-940D-B93624B8134F}" destId="{B9268994-4224-4288-A502-FD9E33948A5C}" srcOrd="2" destOrd="0" parTransId="{6D9921E4-4117-4375-BBA3-A3CE79247E2C}" sibTransId="{A63A9C3A-A688-49CA-B14D-09D105D6B389}"/>
    <dgm:cxn modelId="{424BE046-96AA-4285-AEAD-8CA44F917545}" srcId="{2C1D93C0-6CA3-4EF1-940D-B93624B8134F}" destId="{149C0380-9B91-40AE-B6CF-40B6B682658F}" srcOrd="1" destOrd="0" parTransId="{96569557-134A-4E4B-8BF6-6D85BB55279D}" sibTransId="{8270DDF0-DA37-477E-A405-E51C6028E4C2}"/>
    <dgm:cxn modelId="{7D16584F-D8A1-4149-BC4E-86F7C299BFBC}" type="presOf" srcId="{7B954A31-E1AC-431D-8015-E2313C6858F4}" destId="{A94E28C8-B765-4914-A8B5-FBF64E65AFEA}" srcOrd="0" destOrd="0" presId="urn:microsoft.com/office/officeart/2005/8/layout/cycle1"/>
    <dgm:cxn modelId="{F7A8F059-DDFE-41E3-A4AB-97BA06C0A2F9}" type="presOf" srcId="{A63A9C3A-A688-49CA-B14D-09D105D6B389}" destId="{9D63D31F-A2E3-4DC2-ADA8-EEDFDDECDC29}" srcOrd="0" destOrd="0" presId="urn:microsoft.com/office/officeart/2005/8/layout/cycle1"/>
    <dgm:cxn modelId="{18F0507F-E9EF-4D72-902F-8849EF2280D9}" type="presOf" srcId="{2C1D93C0-6CA3-4EF1-940D-B93624B8134F}" destId="{0F295880-5EFD-4F70-99DE-8FE8194CDBA7}" srcOrd="0" destOrd="0" presId="urn:microsoft.com/office/officeart/2005/8/layout/cycle1"/>
    <dgm:cxn modelId="{90F0F1C7-640C-4F29-9892-A09A8DF983F5}" type="presOf" srcId="{8270DDF0-DA37-477E-A405-E51C6028E4C2}" destId="{746DDD96-7566-4A3A-BB18-0F3D0A8F8A56}" srcOrd="0" destOrd="0" presId="urn:microsoft.com/office/officeart/2005/8/layout/cycle1"/>
    <dgm:cxn modelId="{A55AA6F3-7FE1-4A42-87B2-C9C58CF1D0DE}" srcId="{2C1D93C0-6CA3-4EF1-940D-B93624B8134F}" destId="{74D0D1ED-60A4-4ED2-99B0-1AC17DFC524A}" srcOrd="0" destOrd="0" parTransId="{E00BA755-B7F7-407C-BD6F-F8018D344377}" sibTransId="{7B954A31-E1AC-431D-8015-E2313C6858F4}"/>
    <dgm:cxn modelId="{CA298CFB-483F-4839-8B70-82405F5B28B5}" type="presParOf" srcId="{0F295880-5EFD-4F70-99DE-8FE8194CDBA7}" destId="{60CBD9FE-6AB9-4F49-AB7E-DE88A09FAFD6}" srcOrd="0" destOrd="0" presId="urn:microsoft.com/office/officeart/2005/8/layout/cycle1"/>
    <dgm:cxn modelId="{E913B6C8-BC93-45BC-8729-860DBBC87DB4}" type="presParOf" srcId="{0F295880-5EFD-4F70-99DE-8FE8194CDBA7}" destId="{DAEDF85D-6F98-4A11-AF50-B4F8B7F01799}" srcOrd="1" destOrd="0" presId="urn:microsoft.com/office/officeart/2005/8/layout/cycle1"/>
    <dgm:cxn modelId="{EEF2FD43-3B8C-4AAD-92EF-11ABB6A025F8}" type="presParOf" srcId="{0F295880-5EFD-4F70-99DE-8FE8194CDBA7}" destId="{A94E28C8-B765-4914-A8B5-FBF64E65AFEA}" srcOrd="2" destOrd="0" presId="urn:microsoft.com/office/officeart/2005/8/layout/cycle1"/>
    <dgm:cxn modelId="{13778F7B-9B6F-4ABF-92F3-0B8A3EB2348C}" type="presParOf" srcId="{0F295880-5EFD-4F70-99DE-8FE8194CDBA7}" destId="{5FA5B350-69C7-4CD3-A2F0-B84F2B95081E}" srcOrd="3" destOrd="0" presId="urn:microsoft.com/office/officeart/2005/8/layout/cycle1"/>
    <dgm:cxn modelId="{3029AE9B-FF5F-4322-84F9-DAA1B30CA063}" type="presParOf" srcId="{0F295880-5EFD-4F70-99DE-8FE8194CDBA7}" destId="{6BD02BA9-0159-4ACC-B8E6-D220A5067842}" srcOrd="4" destOrd="0" presId="urn:microsoft.com/office/officeart/2005/8/layout/cycle1"/>
    <dgm:cxn modelId="{E9FD2765-3EA5-4360-819B-651DD9879C95}" type="presParOf" srcId="{0F295880-5EFD-4F70-99DE-8FE8194CDBA7}" destId="{746DDD96-7566-4A3A-BB18-0F3D0A8F8A56}" srcOrd="5" destOrd="0" presId="urn:microsoft.com/office/officeart/2005/8/layout/cycle1"/>
    <dgm:cxn modelId="{2EE3B42F-8976-470B-BF55-C977C19108C1}" type="presParOf" srcId="{0F295880-5EFD-4F70-99DE-8FE8194CDBA7}" destId="{4729AD66-1315-4473-B1E0-40FDB9F45F5E}" srcOrd="6" destOrd="0" presId="urn:microsoft.com/office/officeart/2005/8/layout/cycle1"/>
    <dgm:cxn modelId="{595D6C6F-865E-427A-A2CB-77B8A2D6EF4B}" type="presParOf" srcId="{0F295880-5EFD-4F70-99DE-8FE8194CDBA7}" destId="{7C6F57B7-AE1C-4B46-9C05-05FAED59E253}" srcOrd="7" destOrd="0" presId="urn:microsoft.com/office/officeart/2005/8/layout/cycle1"/>
    <dgm:cxn modelId="{00FF005B-62B6-4BD5-A26F-297CD8D022E4}" type="presParOf" srcId="{0F295880-5EFD-4F70-99DE-8FE8194CDBA7}" destId="{9D63D31F-A2E3-4DC2-ADA8-EEDFDDECDC29}" srcOrd="8"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46A30-43AF-4BDB-8A3E-E5743281ADCE}" type="doc">
      <dgm:prSet loTypeId="urn:microsoft.com/office/officeart/2005/8/layout/gear1" loCatId="relationship" qsTypeId="urn:microsoft.com/office/officeart/2005/8/quickstyle/simple1" qsCatId="simple" csTypeId="urn:microsoft.com/office/officeart/2005/8/colors/accent2_5" csCatId="accent2" phldr="1"/>
      <dgm:spPr/>
    </dgm:pt>
    <dgm:pt modelId="{86E6F29B-5095-4AA5-86FB-44BA83131533}">
      <dgm:prSet phldrT="[Text]"/>
      <dgm:spPr>
        <a:solidFill>
          <a:srgbClr val="455FA9">
            <a:alpha val="90000"/>
          </a:srgbClr>
        </a:solidFill>
      </dgm:spPr>
      <dgm:t>
        <a:bodyPr/>
        <a:lstStyle/>
        <a:p>
          <a:r>
            <a:rPr lang="en-US" dirty="0"/>
            <a:t>SPED</a:t>
          </a:r>
        </a:p>
      </dgm:t>
    </dgm:pt>
    <dgm:pt modelId="{0BAB5FE0-15B2-4629-8A63-22CECD06A2A5}" type="parTrans" cxnId="{70F28E67-7D96-4F2E-9090-6D1993D08C6A}">
      <dgm:prSet/>
      <dgm:spPr/>
      <dgm:t>
        <a:bodyPr/>
        <a:lstStyle/>
        <a:p>
          <a:endParaRPr lang="en-US"/>
        </a:p>
      </dgm:t>
    </dgm:pt>
    <dgm:pt modelId="{DA415711-CED1-4E6F-B912-7D1AF84314F5}" type="sibTrans" cxnId="{70F28E67-7D96-4F2E-9090-6D1993D08C6A}">
      <dgm:prSet/>
      <dgm:spPr/>
      <dgm:t>
        <a:bodyPr/>
        <a:lstStyle/>
        <a:p>
          <a:endParaRPr lang="en-US"/>
        </a:p>
      </dgm:t>
    </dgm:pt>
    <dgm:pt modelId="{4779503E-A72D-4F4A-AC6A-C261A2A223D3}">
      <dgm:prSet phldrT="[Text]"/>
      <dgm:spPr>
        <a:solidFill>
          <a:srgbClr val="EFAA1F">
            <a:alpha val="70000"/>
          </a:srgbClr>
        </a:solidFill>
      </dgm:spPr>
      <dgm:t>
        <a:bodyPr/>
        <a:lstStyle/>
        <a:p>
          <a:r>
            <a:rPr lang="en-US" dirty="0"/>
            <a:t>HR</a:t>
          </a:r>
        </a:p>
      </dgm:t>
    </dgm:pt>
    <dgm:pt modelId="{7E6C4818-2B3A-4CA0-A867-EBB8DECC1BB5}" type="parTrans" cxnId="{31D88E8D-ECCC-4B20-8442-E774D37F53E7}">
      <dgm:prSet/>
      <dgm:spPr/>
      <dgm:t>
        <a:bodyPr/>
        <a:lstStyle/>
        <a:p>
          <a:endParaRPr lang="en-US"/>
        </a:p>
      </dgm:t>
    </dgm:pt>
    <dgm:pt modelId="{C00D3F9B-67A4-4FA4-B4FC-A391591A3F43}" type="sibTrans" cxnId="{31D88E8D-ECCC-4B20-8442-E774D37F53E7}">
      <dgm:prSet/>
      <dgm:spPr>
        <a:solidFill>
          <a:srgbClr val="008CA0"/>
        </a:solidFill>
      </dgm:spPr>
      <dgm:t>
        <a:bodyPr/>
        <a:lstStyle/>
        <a:p>
          <a:endParaRPr lang="en-US"/>
        </a:p>
      </dgm:t>
    </dgm:pt>
    <dgm:pt modelId="{EDB985B9-DABC-45A5-8454-BF6B98E5445A}">
      <dgm:prSet phldrT="[Text]"/>
      <dgm:spPr>
        <a:solidFill>
          <a:srgbClr val="C00000"/>
        </a:solidFill>
      </dgm:spPr>
      <dgm:t>
        <a:bodyPr/>
        <a:lstStyle/>
        <a:p>
          <a:r>
            <a:rPr lang="en-US" dirty="0"/>
            <a:t>Data</a:t>
          </a:r>
        </a:p>
      </dgm:t>
    </dgm:pt>
    <dgm:pt modelId="{73118850-538D-4AA3-82A8-DD4275DCDF58}" type="parTrans" cxnId="{312E9F13-FB87-490D-A2C5-876730A3BC25}">
      <dgm:prSet/>
      <dgm:spPr/>
      <dgm:t>
        <a:bodyPr/>
        <a:lstStyle/>
        <a:p>
          <a:endParaRPr lang="en-US"/>
        </a:p>
      </dgm:t>
    </dgm:pt>
    <dgm:pt modelId="{F65D9303-F4D9-4EBF-94BF-0641A2488822}" type="sibTrans" cxnId="{312E9F13-FB87-490D-A2C5-876730A3BC25}">
      <dgm:prSet/>
      <dgm:spPr>
        <a:solidFill>
          <a:srgbClr val="008CA0"/>
        </a:solidFill>
      </dgm:spPr>
      <dgm:t>
        <a:bodyPr/>
        <a:lstStyle/>
        <a:p>
          <a:endParaRPr lang="en-US"/>
        </a:p>
      </dgm:t>
    </dgm:pt>
    <dgm:pt modelId="{EB6B3FB0-C12F-43B5-85BA-BBEC0B6850DD}" type="pres">
      <dgm:prSet presAssocID="{DEC46A30-43AF-4BDB-8A3E-E5743281ADCE}" presName="composite" presStyleCnt="0">
        <dgm:presLayoutVars>
          <dgm:chMax val="3"/>
          <dgm:animLvl val="lvl"/>
          <dgm:resizeHandles val="exact"/>
        </dgm:presLayoutVars>
      </dgm:prSet>
      <dgm:spPr/>
    </dgm:pt>
    <dgm:pt modelId="{10F136EF-0EB5-4FF6-8471-AEE490D8B255}" type="pres">
      <dgm:prSet presAssocID="{86E6F29B-5095-4AA5-86FB-44BA83131533}" presName="gear1" presStyleLbl="node1" presStyleIdx="0" presStyleCnt="3">
        <dgm:presLayoutVars>
          <dgm:chMax val="1"/>
          <dgm:bulletEnabled val="1"/>
        </dgm:presLayoutVars>
      </dgm:prSet>
      <dgm:spPr/>
    </dgm:pt>
    <dgm:pt modelId="{49C2F555-A570-4325-B3F2-183A683C685F}" type="pres">
      <dgm:prSet presAssocID="{86E6F29B-5095-4AA5-86FB-44BA83131533}" presName="gear1srcNode" presStyleLbl="node1" presStyleIdx="0" presStyleCnt="3"/>
      <dgm:spPr/>
    </dgm:pt>
    <dgm:pt modelId="{89D373C2-23D3-4A40-B58E-7A482391262A}" type="pres">
      <dgm:prSet presAssocID="{86E6F29B-5095-4AA5-86FB-44BA83131533}" presName="gear1dstNode" presStyleLbl="node1" presStyleIdx="0" presStyleCnt="3"/>
      <dgm:spPr/>
    </dgm:pt>
    <dgm:pt modelId="{31B470E0-6646-4812-A912-8AF33A368629}" type="pres">
      <dgm:prSet presAssocID="{4779503E-A72D-4F4A-AC6A-C261A2A223D3}" presName="gear2" presStyleLbl="node1" presStyleIdx="1" presStyleCnt="3">
        <dgm:presLayoutVars>
          <dgm:chMax val="1"/>
          <dgm:bulletEnabled val="1"/>
        </dgm:presLayoutVars>
      </dgm:prSet>
      <dgm:spPr/>
    </dgm:pt>
    <dgm:pt modelId="{D852BFF8-4425-4B04-B309-E4DB6CD01509}" type="pres">
      <dgm:prSet presAssocID="{4779503E-A72D-4F4A-AC6A-C261A2A223D3}" presName="gear2srcNode" presStyleLbl="node1" presStyleIdx="1" presStyleCnt="3"/>
      <dgm:spPr/>
    </dgm:pt>
    <dgm:pt modelId="{FA8C9259-2213-454F-8730-7698F5F36C27}" type="pres">
      <dgm:prSet presAssocID="{4779503E-A72D-4F4A-AC6A-C261A2A223D3}" presName="gear2dstNode" presStyleLbl="node1" presStyleIdx="1" presStyleCnt="3"/>
      <dgm:spPr/>
    </dgm:pt>
    <dgm:pt modelId="{C2790054-F5BE-4FD6-ACDB-6B081726DC59}" type="pres">
      <dgm:prSet presAssocID="{EDB985B9-DABC-45A5-8454-BF6B98E5445A}" presName="gear3" presStyleLbl="node1" presStyleIdx="2" presStyleCnt="3"/>
      <dgm:spPr/>
    </dgm:pt>
    <dgm:pt modelId="{06FBA616-F635-4D21-B15A-6719A85C9893}" type="pres">
      <dgm:prSet presAssocID="{EDB985B9-DABC-45A5-8454-BF6B98E5445A}" presName="gear3tx" presStyleLbl="node1" presStyleIdx="2" presStyleCnt="3">
        <dgm:presLayoutVars>
          <dgm:chMax val="1"/>
          <dgm:bulletEnabled val="1"/>
        </dgm:presLayoutVars>
      </dgm:prSet>
      <dgm:spPr/>
    </dgm:pt>
    <dgm:pt modelId="{739781B4-E7DE-42CF-8268-015C71E3CF26}" type="pres">
      <dgm:prSet presAssocID="{EDB985B9-DABC-45A5-8454-BF6B98E5445A}" presName="gear3srcNode" presStyleLbl="node1" presStyleIdx="2" presStyleCnt="3"/>
      <dgm:spPr/>
    </dgm:pt>
    <dgm:pt modelId="{697A6489-E3DB-4EAF-BAFB-D02DCCDEF982}" type="pres">
      <dgm:prSet presAssocID="{EDB985B9-DABC-45A5-8454-BF6B98E5445A}" presName="gear3dstNode" presStyleLbl="node1" presStyleIdx="2" presStyleCnt="3"/>
      <dgm:spPr/>
    </dgm:pt>
    <dgm:pt modelId="{8EEB3A3B-BE2A-47A5-A9FD-D62A8047E406}" type="pres">
      <dgm:prSet presAssocID="{DA415711-CED1-4E6F-B912-7D1AF84314F5}" presName="connector1" presStyleLbl="sibTrans2D1" presStyleIdx="0" presStyleCnt="3" custLinFactNeighborY="840"/>
      <dgm:spPr/>
    </dgm:pt>
    <dgm:pt modelId="{ED49277C-6692-4F59-A361-6E8606F06FB2}" type="pres">
      <dgm:prSet presAssocID="{C00D3F9B-67A4-4FA4-B4FC-A391591A3F43}" presName="connector2" presStyleLbl="sibTrans2D1" presStyleIdx="1" presStyleCnt="3"/>
      <dgm:spPr/>
    </dgm:pt>
    <dgm:pt modelId="{76463A58-3114-4357-B317-BB06523870B0}" type="pres">
      <dgm:prSet presAssocID="{F65D9303-F4D9-4EBF-94BF-0641A2488822}" presName="connector3" presStyleLbl="sibTrans2D1" presStyleIdx="2" presStyleCnt="3"/>
      <dgm:spPr/>
    </dgm:pt>
  </dgm:ptLst>
  <dgm:cxnLst>
    <dgm:cxn modelId="{0957AC11-DA61-4395-A15F-E0BEDFAF43CD}" type="presOf" srcId="{EDB985B9-DABC-45A5-8454-BF6B98E5445A}" destId="{697A6489-E3DB-4EAF-BAFB-D02DCCDEF982}" srcOrd="3" destOrd="0" presId="urn:microsoft.com/office/officeart/2005/8/layout/gear1"/>
    <dgm:cxn modelId="{312E9F13-FB87-490D-A2C5-876730A3BC25}" srcId="{DEC46A30-43AF-4BDB-8A3E-E5743281ADCE}" destId="{EDB985B9-DABC-45A5-8454-BF6B98E5445A}" srcOrd="2" destOrd="0" parTransId="{73118850-538D-4AA3-82A8-DD4275DCDF58}" sibTransId="{F65D9303-F4D9-4EBF-94BF-0641A2488822}"/>
    <dgm:cxn modelId="{3701DC38-D6D3-479E-8BC3-84FF54D1A829}" type="presOf" srcId="{EDB985B9-DABC-45A5-8454-BF6B98E5445A}" destId="{C2790054-F5BE-4FD6-ACDB-6B081726DC59}" srcOrd="0" destOrd="0" presId="urn:microsoft.com/office/officeart/2005/8/layout/gear1"/>
    <dgm:cxn modelId="{7C99243F-34E9-4D62-B954-A790C4519BF9}" type="presOf" srcId="{EDB985B9-DABC-45A5-8454-BF6B98E5445A}" destId="{06FBA616-F635-4D21-B15A-6719A85C9893}" srcOrd="1" destOrd="0" presId="urn:microsoft.com/office/officeart/2005/8/layout/gear1"/>
    <dgm:cxn modelId="{C3DB5F61-DE1A-4AEA-ADE8-2A20C0C1999E}" type="presOf" srcId="{DEC46A30-43AF-4BDB-8A3E-E5743281ADCE}" destId="{EB6B3FB0-C12F-43B5-85BA-BBEC0B6850DD}" srcOrd="0" destOrd="0" presId="urn:microsoft.com/office/officeart/2005/8/layout/gear1"/>
    <dgm:cxn modelId="{70F28E67-7D96-4F2E-9090-6D1993D08C6A}" srcId="{DEC46A30-43AF-4BDB-8A3E-E5743281ADCE}" destId="{86E6F29B-5095-4AA5-86FB-44BA83131533}" srcOrd="0" destOrd="0" parTransId="{0BAB5FE0-15B2-4629-8A63-22CECD06A2A5}" sibTransId="{DA415711-CED1-4E6F-B912-7D1AF84314F5}"/>
    <dgm:cxn modelId="{73C9D449-DF44-4CE3-AAD7-D6A6E9E8D392}" type="presOf" srcId="{DA415711-CED1-4E6F-B912-7D1AF84314F5}" destId="{8EEB3A3B-BE2A-47A5-A9FD-D62A8047E406}" srcOrd="0" destOrd="0" presId="urn:microsoft.com/office/officeart/2005/8/layout/gear1"/>
    <dgm:cxn modelId="{6181A24A-3708-41D3-BBBB-44D334264DEA}" type="presOf" srcId="{4779503E-A72D-4F4A-AC6A-C261A2A223D3}" destId="{31B470E0-6646-4812-A912-8AF33A368629}" srcOrd="0" destOrd="0" presId="urn:microsoft.com/office/officeart/2005/8/layout/gear1"/>
    <dgm:cxn modelId="{2585A573-8621-489D-BD0D-D5AFDC4125B8}" type="presOf" srcId="{4779503E-A72D-4F4A-AC6A-C261A2A223D3}" destId="{FA8C9259-2213-454F-8730-7698F5F36C27}" srcOrd="2" destOrd="0" presId="urn:microsoft.com/office/officeart/2005/8/layout/gear1"/>
    <dgm:cxn modelId="{CAF8B482-1299-46DA-BA01-907C7385D6B4}" type="presOf" srcId="{4779503E-A72D-4F4A-AC6A-C261A2A223D3}" destId="{D852BFF8-4425-4B04-B309-E4DB6CD01509}" srcOrd="1" destOrd="0" presId="urn:microsoft.com/office/officeart/2005/8/layout/gear1"/>
    <dgm:cxn modelId="{9622F886-CC82-4FBE-8EF6-8BE0FD4A35A2}" type="presOf" srcId="{F65D9303-F4D9-4EBF-94BF-0641A2488822}" destId="{76463A58-3114-4357-B317-BB06523870B0}" srcOrd="0" destOrd="0" presId="urn:microsoft.com/office/officeart/2005/8/layout/gear1"/>
    <dgm:cxn modelId="{31D88E8D-ECCC-4B20-8442-E774D37F53E7}" srcId="{DEC46A30-43AF-4BDB-8A3E-E5743281ADCE}" destId="{4779503E-A72D-4F4A-AC6A-C261A2A223D3}" srcOrd="1" destOrd="0" parTransId="{7E6C4818-2B3A-4CA0-A867-EBB8DECC1BB5}" sibTransId="{C00D3F9B-67A4-4FA4-B4FC-A391591A3F43}"/>
    <dgm:cxn modelId="{1C62DDA8-0052-4A91-B155-49A4FDCEBAA4}" type="presOf" srcId="{EDB985B9-DABC-45A5-8454-BF6B98E5445A}" destId="{739781B4-E7DE-42CF-8268-015C71E3CF26}" srcOrd="2" destOrd="0" presId="urn:microsoft.com/office/officeart/2005/8/layout/gear1"/>
    <dgm:cxn modelId="{641D5CC0-9BD5-46A1-8E49-018C27431940}" type="presOf" srcId="{C00D3F9B-67A4-4FA4-B4FC-A391591A3F43}" destId="{ED49277C-6692-4F59-A361-6E8606F06FB2}" srcOrd="0" destOrd="0" presId="urn:microsoft.com/office/officeart/2005/8/layout/gear1"/>
    <dgm:cxn modelId="{9DDEB0CF-407A-433F-9230-44B78D4E093B}" type="presOf" srcId="{86E6F29B-5095-4AA5-86FB-44BA83131533}" destId="{10F136EF-0EB5-4FF6-8471-AEE490D8B255}" srcOrd="0" destOrd="0" presId="urn:microsoft.com/office/officeart/2005/8/layout/gear1"/>
    <dgm:cxn modelId="{AE6361DF-7A11-44F0-AB5D-798D382C77DA}" type="presOf" srcId="{86E6F29B-5095-4AA5-86FB-44BA83131533}" destId="{49C2F555-A570-4325-B3F2-183A683C685F}" srcOrd="1" destOrd="0" presId="urn:microsoft.com/office/officeart/2005/8/layout/gear1"/>
    <dgm:cxn modelId="{2A22D9FF-4F42-44B8-8EA9-35B01B5515CF}" type="presOf" srcId="{86E6F29B-5095-4AA5-86FB-44BA83131533}" destId="{89D373C2-23D3-4A40-B58E-7A482391262A}" srcOrd="2" destOrd="0" presId="urn:microsoft.com/office/officeart/2005/8/layout/gear1"/>
    <dgm:cxn modelId="{10BE8640-3D3F-4B82-9532-DF4D31644C1A}" type="presParOf" srcId="{EB6B3FB0-C12F-43B5-85BA-BBEC0B6850DD}" destId="{10F136EF-0EB5-4FF6-8471-AEE490D8B255}" srcOrd="0" destOrd="0" presId="urn:microsoft.com/office/officeart/2005/8/layout/gear1"/>
    <dgm:cxn modelId="{348CB518-48A4-4A5F-BDF1-5EF43DDDB1E3}" type="presParOf" srcId="{EB6B3FB0-C12F-43B5-85BA-BBEC0B6850DD}" destId="{49C2F555-A570-4325-B3F2-183A683C685F}" srcOrd="1" destOrd="0" presId="urn:microsoft.com/office/officeart/2005/8/layout/gear1"/>
    <dgm:cxn modelId="{4625BCD3-9486-4B02-8545-710E1F5EC10F}" type="presParOf" srcId="{EB6B3FB0-C12F-43B5-85BA-BBEC0B6850DD}" destId="{89D373C2-23D3-4A40-B58E-7A482391262A}" srcOrd="2" destOrd="0" presId="urn:microsoft.com/office/officeart/2005/8/layout/gear1"/>
    <dgm:cxn modelId="{9D55B85B-35DE-481E-8A7D-DFD3A1C89893}" type="presParOf" srcId="{EB6B3FB0-C12F-43B5-85BA-BBEC0B6850DD}" destId="{31B470E0-6646-4812-A912-8AF33A368629}" srcOrd="3" destOrd="0" presId="urn:microsoft.com/office/officeart/2005/8/layout/gear1"/>
    <dgm:cxn modelId="{0081F99F-E78A-43BC-BCDE-B28D58B900CE}" type="presParOf" srcId="{EB6B3FB0-C12F-43B5-85BA-BBEC0B6850DD}" destId="{D852BFF8-4425-4B04-B309-E4DB6CD01509}" srcOrd="4" destOrd="0" presId="urn:microsoft.com/office/officeart/2005/8/layout/gear1"/>
    <dgm:cxn modelId="{052795EA-011F-4F2E-9BAD-F15E6D93DC0E}" type="presParOf" srcId="{EB6B3FB0-C12F-43B5-85BA-BBEC0B6850DD}" destId="{FA8C9259-2213-454F-8730-7698F5F36C27}" srcOrd="5" destOrd="0" presId="urn:microsoft.com/office/officeart/2005/8/layout/gear1"/>
    <dgm:cxn modelId="{22D53D48-8E25-4807-A447-B5D9683EDBB9}" type="presParOf" srcId="{EB6B3FB0-C12F-43B5-85BA-BBEC0B6850DD}" destId="{C2790054-F5BE-4FD6-ACDB-6B081726DC59}" srcOrd="6" destOrd="0" presId="urn:microsoft.com/office/officeart/2005/8/layout/gear1"/>
    <dgm:cxn modelId="{98B44444-2302-480F-A77B-58ADCEBFB486}" type="presParOf" srcId="{EB6B3FB0-C12F-43B5-85BA-BBEC0B6850DD}" destId="{06FBA616-F635-4D21-B15A-6719A85C9893}" srcOrd="7" destOrd="0" presId="urn:microsoft.com/office/officeart/2005/8/layout/gear1"/>
    <dgm:cxn modelId="{AC99A280-B9F6-4350-8268-07E940F7318E}" type="presParOf" srcId="{EB6B3FB0-C12F-43B5-85BA-BBEC0B6850DD}" destId="{739781B4-E7DE-42CF-8268-015C71E3CF26}" srcOrd="8" destOrd="0" presId="urn:microsoft.com/office/officeart/2005/8/layout/gear1"/>
    <dgm:cxn modelId="{EA5709E9-984B-44C4-B019-941F52A80B1B}" type="presParOf" srcId="{EB6B3FB0-C12F-43B5-85BA-BBEC0B6850DD}" destId="{697A6489-E3DB-4EAF-BAFB-D02DCCDEF982}" srcOrd="9" destOrd="0" presId="urn:microsoft.com/office/officeart/2005/8/layout/gear1"/>
    <dgm:cxn modelId="{E96A2D9B-F4F5-408A-AF4F-739D2C2F61A7}" type="presParOf" srcId="{EB6B3FB0-C12F-43B5-85BA-BBEC0B6850DD}" destId="{8EEB3A3B-BE2A-47A5-A9FD-D62A8047E406}" srcOrd="10" destOrd="0" presId="urn:microsoft.com/office/officeart/2005/8/layout/gear1"/>
    <dgm:cxn modelId="{870E884C-9502-4B8C-BC9E-7313CA04C3A6}" type="presParOf" srcId="{EB6B3FB0-C12F-43B5-85BA-BBEC0B6850DD}" destId="{ED49277C-6692-4F59-A361-6E8606F06FB2}" srcOrd="11" destOrd="0" presId="urn:microsoft.com/office/officeart/2005/8/layout/gear1"/>
    <dgm:cxn modelId="{FDAE6F78-1815-41AD-8A05-734D21193F2F}" type="presParOf" srcId="{EB6B3FB0-C12F-43B5-85BA-BBEC0B6850DD}" destId="{76463A58-3114-4357-B317-BB06523870B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3C7C1-DC39-4956-AD70-0F38817CBC2B}" type="doc">
      <dgm:prSet loTypeId="urn:microsoft.com/office/officeart/2005/8/layout/hProcess9" loCatId="process" qsTypeId="urn:microsoft.com/office/officeart/2005/8/quickstyle/simple1" qsCatId="simple" csTypeId="urn:microsoft.com/office/officeart/2005/8/colors/accent1_1" csCatId="accent1" phldr="1"/>
      <dgm:spPr/>
    </dgm:pt>
    <dgm:pt modelId="{7C7DD6C6-64F5-4FD4-98F2-C0E2174629D7}">
      <dgm:prSet phldrT="[Text]"/>
      <dgm:spPr/>
      <dgm:t>
        <a:bodyPr/>
        <a:lstStyle/>
        <a:p>
          <a:r>
            <a:rPr lang="en-US" dirty="0"/>
            <a:t>HR Staff – Add SPED Staff + Grade Levels Served</a:t>
          </a:r>
        </a:p>
      </dgm:t>
    </dgm:pt>
    <dgm:pt modelId="{22B24471-6220-42BD-8EA6-B70C6BC2C789}" type="parTrans" cxnId="{899A8612-331A-4F1C-95CF-5120418A6EE4}">
      <dgm:prSet/>
      <dgm:spPr/>
      <dgm:t>
        <a:bodyPr/>
        <a:lstStyle/>
        <a:p>
          <a:endParaRPr lang="en-US"/>
        </a:p>
      </dgm:t>
    </dgm:pt>
    <dgm:pt modelId="{05FF919B-D9C6-408B-8387-E0801CABE949}" type="sibTrans" cxnId="{899A8612-331A-4F1C-95CF-5120418A6EE4}">
      <dgm:prSet/>
      <dgm:spPr/>
      <dgm:t>
        <a:bodyPr/>
        <a:lstStyle/>
        <a:p>
          <a:endParaRPr lang="en-US"/>
        </a:p>
      </dgm:t>
    </dgm:pt>
    <dgm:pt modelId="{1CC3EEB5-93A7-414A-BDFC-32624080B4BB}">
      <dgm:prSet phldrT="[Text]"/>
      <dgm:spPr/>
      <dgm:t>
        <a:bodyPr/>
        <a:lstStyle/>
        <a:p>
          <a:r>
            <a:rPr lang="en-US" dirty="0"/>
            <a:t>DC Staff – Add proper EDIDs to IEP</a:t>
          </a:r>
        </a:p>
      </dgm:t>
    </dgm:pt>
    <dgm:pt modelId="{76D57C9C-336A-4DF4-B841-66C2ED1BD40A}" type="parTrans" cxnId="{17485D4C-B2E1-4876-9C23-59264A3D1987}">
      <dgm:prSet/>
      <dgm:spPr/>
      <dgm:t>
        <a:bodyPr/>
        <a:lstStyle/>
        <a:p>
          <a:endParaRPr lang="en-US"/>
        </a:p>
      </dgm:t>
    </dgm:pt>
    <dgm:pt modelId="{59F5D577-9709-4891-AC86-EC08D010103F}" type="sibTrans" cxnId="{17485D4C-B2E1-4876-9C23-59264A3D1987}">
      <dgm:prSet/>
      <dgm:spPr/>
      <dgm:t>
        <a:bodyPr/>
        <a:lstStyle/>
        <a:p>
          <a:endParaRPr lang="en-US"/>
        </a:p>
      </dgm:t>
    </dgm:pt>
    <dgm:pt modelId="{D2BF4471-9FF9-4C8D-B8A2-CBE485F4C40C}">
      <dgm:prSet phldrT="[Text]"/>
      <dgm:spPr/>
      <dgm:t>
        <a:bodyPr/>
        <a:lstStyle/>
        <a:p>
          <a:r>
            <a:rPr lang="en-US" dirty="0"/>
            <a:t>SPED Staff Included in DC Snapshot</a:t>
          </a:r>
        </a:p>
      </dgm:t>
    </dgm:pt>
    <dgm:pt modelId="{83FAAC91-D3A7-42EA-9A55-D66922F97BAE}" type="parTrans" cxnId="{F8A49772-10D4-43D5-8299-61F30E689701}">
      <dgm:prSet/>
      <dgm:spPr/>
      <dgm:t>
        <a:bodyPr/>
        <a:lstStyle/>
        <a:p>
          <a:endParaRPr lang="en-US"/>
        </a:p>
      </dgm:t>
    </dgm:pt>
    <dgm:pt modelId="{0EA2019F-911C-43F2-A336-52300A6007B5}" type="sibTrans" cxnId="{F8A49772-10D4-43D5-8299-61F30E689701}">
      <dgm:prSet/>
      <dgm:spPr/>
      <dgm:t>
        <a:bodyPr/>
        <a:lstStyle/>
        <a:p>
          <a:endParaRPr lang="en-US"/>
        </a:p>
      </dgm:t>
    </dgm:pt>
    <dgm:pt modelId="{6286E0AF-160B-4EAB-A04F-5E7C0C075891}" type="pres">
      <dgm:prSet presAssocID="{BF63C7C1-DC39-4956-AD70-0F38817CBC2B}" presName="CompostProcess" presStyleCnt="0">
        <dgm:presLayoutVars>
          <dgm:dir/>
          <dgm:resizeHandles val="exact"/>
        </dgm:presLayoutVars>
      </dgm:prSet>
      <dgm:spPr/>
    </dgm:pt>
    <dgm:pt modelId="{33ACA257-7590-4F23-975B-34C2E0D5DAA5}" type="pres">
      <dgm:prSet presAssocID="{BF63C7C1-DC39-4956-AD70-0F38817CBC2B}" presName="arrow" presStyleLbl="bgShp" presStyleIdx="0" presStyleCnt="1"/>
      <dgm:spPr/>
    </dgm:pt>
    <dgm:pt modelId="{110B8E28-F39A-49E8-B673-20E0F0EF64BC}" type="pres">
      <dgm:prSet presAssocID="{BF63C7C1-DC39-4956-AD70-0F38817CBC2B}" presName="linearProcess" presStyleCnt="0"/>
      <dgm:spPr/>
    </dgm:pt>
    <dgm:pt modelId="{1BD8ECA2-6614-4598-92B5-5FC577B5AE20}" type="pres">
      <dgm:prSet presAssocID="{7C7DD6C6-64F5-4FD4-98F2-C0E2174629D7}" presName="textNode" presStyleLbl="node1" presStyleIdx="0" presStyleCnt="3">
        <dgm:presLayoutVars>
          <dgm:bulletEnabled val="1"/>
        </dgm:presLayoutVars>
      </dgm:prSet>
      <dgm:spPr/>
    </dgm:pt>
    <dgm:pt modelId="{B7A37099-9644-4233-97A3-699CE75764BD}" type="pres">
      <dgm:prSet presAssocID="{05FF919B-D9C6-408B-8387-E0801CABE949}" presName="sibTrans" presStyleCnt="0"/>
      <dgm:spPr/>
    </dgm:pt>
    <dgm:pt modelId="{4342D93C-A823-4273-818E-6FE81760AF40}" type="pres">
      <dgm:prSet presAssocID="{1CC3EEB5-93A7-414A-BDFC-32624080B4BB}" presName="textNode" presStyleLbl="node1" presStyleIdx="1" presStyleCnt="3">
        <dgm:presLayoutVars>
          <dgm:bulletEnabled val="1"/>
        </dgm:presLayoutVars>
      </dgm:prSet>
      <dgm:spPr/>
    </dgm:pt>
    <dgm:pt modelId="{D269CBDE-7351-4804-80DA-F3B71CE35F31}" type="pres">
      <dgm:prSet presAssocID="{59F5D577-9709-4891-AC86-EC08D010103F}" presName="sibTrans" presStyleCnt="0"/>
      <dgm:spPr/>
    </dgm:pt>
    <dgm:pt modelId="{FC92C4C2-3E64-493C-AB49-538EF1373768}" type="pres">
      <dgm:prSet presAssocID="{D2BF4471-9FF9-4C8D-B8A2-CBE485F4C40C}" presName="textNode" presStyleLbl="node1" presStyleIdx="2" presStyleCnt="3" custLinFactNeighborX="4552" custLinFactNeighborY="-887">
        <dgm:presLayoutVars>
          <dgm:bulletEnabled val="1"/>
        </dgm:presLayoutVars>
      </dgm:prSet>
      <dgm:spPr/>
    </dgm:pt>
  </dgm:ptLst>
  <dgm:cxnLst>
    <dgm:cxn modelId="{899A8612-331A-4F1C-95CF-5120418A6EE4}" srcId="{BF63C7C1-DC39-4956-AD70-0F38817CBC2B}" destId="{7C7DD6C6-64F5-4FD4-98F2-C0E2174629D7}" srcOrd="0" destOrd="0" parTransId="{22B24471-6220-42BD-8EA6-B70C6BC2C789}" sibTransId="{05FF919B-D9C6-408B-8387-E0801CABE949}"/>
    <dgm:cxn modelId="{C8DD0D3C-3D06-42C6-9AD0-A6E31553E8F6}" type="presOf" srcId="{1CC3EEB5-93A7-414A-BDFC-32624080B4BB}" destId="{4342D93C-A823-4273-818E-6FE81760AF40}" srcOrd="0" destOrd="0" presId="urn:microsoft.com/office/officeart/2005/8/layout/hProcess9"/>
    <dgm:cxn modelId="{97A9405F-827B-482F-A71A-E901D0BD137F}" type="presOf" srcId="{D2BF4471-9FF9-4C8D-B8A2-CBE485F4C40C}" destId="{FC92C4C2-3E64-493C-AB49-538EF1373768}" srcOrd="0" destOrd="0" presId="urn:microsoft.com/office/officeart/2005/8/layout/hProcess9"/>
    <dgm:cxn modelId="{A6141C68-DE14-4D98-B54E-D08B4E4812C9}" type="presOf" srcId="{7C7DD6C6-64F5-4FD4-98F2-C0E2174629D7}" destId="{1BD8ECA2-6614-4598-92B5-5FC577B5AE20}" srcOrd="0" destOrd="0" presId="urn:microsoft.com/office/officeart/2005/8/layout/hProcess9"/>
    <dgm:cxn modelId="{17485D4C-B2E1-4876-9C23-59264A3D1987}" srcId="{BF63C7C1-DC39-4956-AD70-0F38817CBC2B}" destId="{1CC3EEB5-93A7-414A-BDFC-32624080B4BB}" srcOrd="1" destOrd="0" parTransId="{76D57C9C-336A-4DF4-B841-66C2ED1BD40A}" sibTransId="{59F5D577-9709-4891-AC86-EC08D010103F}"/>
    <dgm:cxn modelId="{F8A49772-10D4-43D5-8299-61F30E689701}" srcId="{BF63C7C1-DC39-4956-AD70-0F38817CBC2B}" destId="{D2BF4471-9FF9-4C8D-B8A2-CBE485F4C40C}" srcOrd="2" destOrd="0" parTransId="{83FAAC91-D3A7-42EA-9A55-D66922F97BAE}" sibTransId="{0EA2019F-911C-43F2-A336-52300A6007B5}"/>
    <dgm:cxn modelId="{9933BDD4-0C62-470C-A1BF-643287CD2A40}" type="presOf" srcId="{BF63C7C1-DC39-4956-AD70-0F38817CBC2B}" destId="{6286E0AF-160B-4EAB-A04F-5E7C0C075891}" srcOrd="0" destOrd="0" presId="urn:microsoft.com/office/officeart/2005/8/layout/hProcess9"/>
    <dgm:cxn modelId="{19418DF9-907E-47DA-9EFA-0F26ED68497A}" type="presParOf" srcId="{6286E0AF-160B-4EAB-A04F-5E7C0C075891}" destId="{33ACA257-7590-4F23-975B-34C2E0D5DAA5}" srcOrd="0" destOrd="0" presId="urn:microsoft.com/office/officeart/2005/8/layout/hProcess9"/>
    <dgm:cxn modelId="{83B912B2-A3E7-47D7-B09B-97CDCA3ED1D2}" type="presParOf" srcId="{6286E0AF-160B-4EAB-A04F-5E7C0C075891}" destId="{110B8E28-F39A-49E8-B673-20E0F0EF64BC}" srcOrd="1" destOrd="0" presId="urn:microsoft.com/office/officeart/2005/8/layout/hProcess9"/>
    <dgm:cxn modelId="{5FDC231E-EC37-4176-8A42-08ACBAB824AD}" type="presParOf" srcId="{110B8E28-F39A-49E8-B673-20E0F0EF64BC}" destId="{1BD8ECA2-6614-4598-92B5-5FC577B5AE20}" srcOrd="0" destOrd="0" presId="urn:microsoft.com/office/officeart/2005/8/layout/hProcess9"/>
    <dgm:cxn modelId="{44C22700-D95F-4BBE-A992-ED8F8A5BBD2E}" type="presParOf" srcId="{110B8E28-F39A-49E8-B673-20E0F0EF64BC}" destId="{B7A37099-9644-4233-97A3-699CE75764BD}" srcOrd="1" destOrd="0" presId="urn:microsoft.com/office/officeart/2005/8/layout/hProcess9"/>
    <dgm:cxn modelId="{3B76D6D1-41CE-462D-B4E0-329CF81A09E2}" type="presParOf" srcId="{110B8E28-F39A-49E8-B673-20E0F0EF64BC}" destId="{4342D93C-A823-4273-818E-6FE81760AF40}" srcOrd="2" destOrd="0" presId="urn:microsoft.com/office/officeart/2005/8/layout/hProcess9"/>
    <dgm:cxn modelId="{ED53CB30-9BA2-4DDF-A87E-D1EC63EA728C}" type="presParOf" srcId="{110B8E28-F39A-49E8-B673-20E0F0EF64BC}" destId="{D269CBDE-7351-4804-80DA-F3B71CE35F31}" srcOrd="3" destOrd="0" presId="urn:microsoft.com/office/officeart/2005/8/layout/hProcess9"/>
    <dgm:cxn modelId="{C0035682-0763-4910-9696-6DBC614CF26F}" type="presParOf" srcId="{110B8E28-F39A-49E8-B673-20E0F0EF64BC}" destId="{FC92C4C2-3E64-493C-AB49-538EF137376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DF85D-6F98-4A11-AF50-B4F8B7F01799}">
      <dsp:nvSpPr>
        <dsp:cNvPr id="0" name=""/>
        <dsp:cNvSpPr/>
      </dsp:nvSpPr>
      <dsp:spPr>
        <a:xfrm>
          <a:off x="4548298" y="359317"/>
          <a:ext cx="1835278" cy="183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Ensures students receive timely supports </a:t>
          </a:r>
          <a:r>
            <a:rPr lang="en-US" sz="1700" kern="1200" dirty="0">
              <a:solidFill>
                <a:schemeClr val="tx1"/>
              </a:solidFill>
            </a:rPr>
            <a:t>by confirming compliance with process requirements</a:t>
          </a:r>
          <a:endParaRPr lang="en-US" sz="1700" kern="1200" dirty="0"/>
        </a:p>
      </dsp:txBody>
      <dsp:txXfrm>
        <a:off x="4548298" y="359317"/>
        <a:ext cx="1835278" cy="1835278"/>
      </dsp:txXfrm>
    </dsp:sp>
    <dsp:sp modelId="{A94E28C8-B765-4914-A8B5-FBF64E65AFEA}">
      <dsp:nvSpPr>
        <dsp:cNvPr id="0" name=""/>
        <dsp:cNvSpPr/>
      </dsp:nvSpPr>
      <dsp:spPr>
        <a:xfrm>
          <a:off x="1844217" y="170547"/>
          <a:ext cx="4337665" cy="4337665"/>
        </a:xfrm>
        <a:prstGeom prst="circularArrow">
          <a:avLst>
            <a:gd name="adj1" fmla="val 8251"/>
            <a:gd name="adj2" fmla="val 576291"/>
            <a:gd name="adj3" fmla="val 2963057"/>
            <a:gd name="adj4" fmla="val 52258"/>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02BA9-0159-4ACC-B8E6-D220A5067842}">
      <dsp:nvSpPr>
        <dsp:cNvPr id="0" name=""/>
        <dsp:cNvSpPr/>
      </dsp:nvSpPr>
      <dsp:spPr>
        <a:xfrm>
          <a:off x="3005794" y="3031012"/>
          <a:ext cx="1835278" cy="183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Ensures students receive services by qualified staff </a:t>
          </a:r>
          <a:r>
            <a:rPr lang="en-US" sz="1700" kern="1200" dirty="0">
              <a:solidFill>
                <a:schemeClr val="tx1"/>
              </a:solidFill>
            </a:rPr>
            <a:t>by confirming compliance with staff qualifications </a:t>
          </a:r>
          <a:endParaRPr lang="en-US" sz="1700" kern="1200" dirty="0"/>
        </a:p>
      </dsp:txBody>
      <dsp:txXfrm>
        <a:off x="3005794" y="3031012"/>
        <a:ext cx="1835278" cy="1835278"/>
      </dsp:txXfrm>
    </dsp:sp>
    <dsp:sp modelId="{746DDD96-7566-4A3A-BB18-0F3D0A8F8A56}">
      <dsp:nvSpPr>
        <dsp:cNvPr id="0" name=""/>
        <dsp:cNvSpPr/>
      </dsp:nvSpPr>
      <dsp:spPr>
        <a:xfrm>
          <a:off x="1564655" y="161525"/>
          <a:ext cx="4337665" cy="4337665"/>
        </a:xfrm>
        <a:prstGeom prst="circularArrow">
          <a:avLst>
            <a:gd name="adj1" fmla="val 8251"/>
            <a:gd name="adj2" fmla="val 576291"/>
            <a:gd name="adj3" fmla="val 10171451"/>
            <a:gd name="adj4" fmla="val 7260652"/>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F57B7-AE1C-4B46-9C05-05FAED59E253}">
      <dsp:nvSpPr>
        <dsp:cNvPr id="0" name=""/>
        <dsp:cNvSpPr/>
      </dsp:nvSpPr>
      <dsp:spPr>
        <a:xfrm>
          <a:off x="1463291" y="359317"/>
          <a:ext cx="1835278" cy="183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Ensures funding to support students with IEPs </a:t>
          </a:r>
          <a:r>
            <a:rPr lang="en-US" sz="1700" kern="1200" dirty="0">
              <a:solidFill>
                <a:schemeClr val="tx1"/>
              </a:solidFill>
            </a:rPr>
            <a:t>through the annual count of participants in special education</a:t>
          </a:r>
          <a:endParaRPr lang="en-US" sz="1700" kern="1200" dirty="0"/>
        </a:p>
      </dsp:txBody>
      <dsp:txXfrm>
        <a:off x="1463291" y="359317"/>
        <a:ext cx="1835278" cy="1835278"/>
      </dsp:txXfrm>
    </dsp:sp>
    <dsp:sp modelId="{9D63D31F-A2E3-4DC2-ADA8-EEDFDDECDC29}">
      <dsp:nvSpPr>
        <dsp:cNvPr id="0" name=""/>
        <dsp:cNvSpPr/>
      </dsp:nvSpPr>
      <dsp:spPr>
        <a:xfrm>
          <a:off x="1754601" y="-1310"/>
          <a:ext cx="4337665" cy="4337665"/>
        </a:xfrm>
        <a:prstGeom prst="circularArrow">
          <a:avLst>
            <a:gd name="adj1" fmla="val 8251"/>
            <a:gd name="adj2" fmla="val 576291"/>
            <a:gd name="adj3" fmla="val 16855975"/>
            <a:gd name="adj4" fmla="val 14967733"/>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136EF-0EB5-4FF6-8471-AEE490D8B255}">
      <dsp:nvSpPr>
        <dsp:cNvPr id="0" name=""/>
        <dsp:cNvSpPr/>
      </dsp:nvSpPr>
      <dsp:spPr>
        <a:xfrm>
          <a:off x="1366630" y="2076066"/>
          <a:ext cx="1670325" cy="1670325"/>
        </a:xfrm>
        <a:prstGeom prst="gear9">
          <a:avLst/>
        </a:prstGeom>
        <a:solidFill>
          <a:srgbClr val="455FA9">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SPED</a:t>
          </a:r>
        </a:p>
      </dsp:txBody>
      <dsp:txXfrm>
        <a:off x="1702440" y="2467332"/>
        <a:ext cx="998705" cy="858581"/>
      </dsp:txXfrm>
    </dsp:sp>
    <dsp:sp modelId="{31B470E0-6646-4812-A912-8AF33A368629}">
      <dsp:nvSpPr>
        <dsp:cNvPr id="0" name=""/>
        <dsp:cNvSpPr/>
      </dsp:nvSpPr>
      <dsp:spPr>
        <a:xfrm>
          <a:off x="394804" y="1681261"/>
          <a:ext cx="1214782" cy="1214782"/>
        </a:xfrm>
        <a:prstGeom prst="gear6">
          <a:avLst/>
        </a:prstGeom>
        <a:solidFill>
          <a:srgbClr val="EFAA1F">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HR</a:t>
          </a:r>
        </a:p>
      </dsp:txBody>
      <dsp:txXfrm>
        <a:off x="700629" y="1988934"/>
        <a:ext cx="603132" cy="599436"/>
      </dsp:txXfrm>
    </dsp:sp>
    <dsp:sp modelId="{C2790054-F5BE-4FD6-ACDB-6B081726DC59}">
      <dsp:nvSpPr>
        <dsp:cNvPr id="0" name=""/>
        <dsp:cNvSpPr/>
      </dsp:nvSpPr>
      <dsp:spPr>
        <a:xfrm rot="20700000">
          <a:off x="1075206" y="843186"/>
          <a:ext cx="1190238" cy="1190238"/>
        </a:xfrm>
        <a:prstGeom prst="gear6">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Data</a:t>
          </a:r>
        </a:p>
      </dsp:txBody>
      <dsp:txXfrm rot="-20700000">
        <a:off x="1336260" y="1104240"/>
        <a:ext cx="668130" cy="668130"/>
      </dsp:txXfrm>
    </dsp:sp>
    <dsp:sp modelId="{8EEB3A3B-BE2A-47A5-A9FD-D62A8047E406}">
      <dsp:nvSpPr>
        <dsp:cNvPr id="0" name=""/>
        <dsp:cNvSpPr/>
      </dsp:nvSpPr>
      <dsp:spPr>
        <a:xfrm>
          <a:off x="1225921" y="1848879"/>
          <a:ext cx="2138017" cy="2138017"/>
        </a:xfrm>
        <a:prstGeom prst="circularArrow">
          <a:avLst>
            <a:gd name="adj1" fmla="val 4687"/>
            <a:gd name="adj2" fmla="val 299029"/>
            <a:gd name="adj3" fmla="val 2480270"/>
            <a:gd name="adj4" fmla="val 15940890"/>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49277C-6692-4F59-A361-6E8606F06FB2}">
      <dsp:nvSpPr>
        <dsp:cNvPr id="0" name=""/>
        <dsp:cNvSpPr/>
      </dsp:nvSpPr>
      <dsp:spPr>
        <a:xfrm>
          <a:off x="179668" y="1417443"/>
          <a:ext cx="1553402" cy="1553402"/>
        </a:xfrm>
        <a:prstGeom prst="leftCircularArrow">
          <a:avLst>
            <a:gd name="adj1" fmla="val 6452"/>
            <a:gd name="adj2" fmla="val 429999"/>
            <a:gd name="adj3" fmla="val 10489124"/>
            <a:gd name="adj4" fmla="val 14837806"/>
            <a:gd name="adj5" fmla="val 7527"/>
          </a:avLst>
        </a:prstGeom>
        <a:solidFill>
          <a:srgbClr val="008CA0"/>
        </a:solidFill>
        <a:ln>
          <a:noFill/>
        </a:ln>
        <a:effectLst/>
      </dsp:spPr>
      <dsp:style>
        <a:lnRef idx="0">
          <a:scrgbClr r="0" g="0" b="0"/>
        </a:lnRef>
        <a:fillRef idx="1">
          <a:scrgbClr r="0" g="0" b="0"/>
        </a:fillRef>
        <a:effectRef idx="0">
          <a:scrgbClr r="0" g="0" b="0"/>
        </a:effectRef>
        <a:fontRef idx="minor">
          <a:schemeClr val="lt1"/>
        </a:fontRef>
      </dsp:style>
    </dsp:sp>
    <dsp:sp modelId="{76463A58-3114-4357-B317-BB06523870B0}">
      <dsp:nvSpPr>
        <dsp:cNvPr id="0" name=""/>
        <dsp:cNvSpPr/>
      </dsp:nvSpPr>
      <dsp:spPr>
        <a:xfrm>
          <a:off x="799891" y="587445"/>
          <a:ext cx="1674881" cy="1674881"/>
        </a:xfrm>
        <a:prstGeom prst="circularArrow">
          <a:avLst>
            <a:gd name="adj1" fmla="val 5984"/>
            <a:gd name="adj2" fmla="val 394124"/>
            <a:gd name="adj3" fmla="val 13313824"/>
            <a:gd name="adj4" fmla="val 10508221"/>
            <a:gd name="adj5" fmla="val 6981"/>
          </a:avLst>
        </a:prstGeom>
        <a:solidFill>
          <a:srgbClr val="008CA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CA257-7590-4F23-975B-34C2E0D5DAA5}">
      <dsp:nvSpPr>
        <dsp:cNvPr id="0" name=""/>
        <dsp:cNvSpPr/>
      </dsp:nvSpPr>
      <dsp:spPr>
        <a:xfrm>
          <a:off x="472540" y="0"/>
          <a:ext cx="5355456" cy="28728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8ECA2-6614-4598-92B5-5FC577B5AE20}">
      <dsp:nvSpPr>
        <dsp:cNvPr id="0" name=""/>
        <dsp:cNvSpPr/>
      </dsp:nvSpPr>
      <dsp:spPr>
        <a:xfrm>
          <a:off x="213504" y="861844"/>
          <a:ext cx="1890161" cy="114912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HR Staff – Add SPED Staff + Grade Levels Served</a:t>
          </a:r>
        </a:p>
      </dsp:txBody>
      <dsp:txXfrm>
        <a:off x="269600" y="917940"/>
        <a:ext cx="1777969" cy="1036934"/>
      </dsp:txXfrm>
    </dsp:sp>
    <dsp:sp modelId="{4342D93C-A823-4273-818E-6FE81760AF40}">
      <dsp:nvSpPr>
        <dsp:cNvPr id="0" name=""/>
        <dsp:cNvSpPr/>
      </dsp:nvSpPr>
      <dsp:spPr>
        <a:xfrm>
          <a:off x="2205187" y="861844"/>
          <a:ext cx="1890161" cy="114912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DC Staff – Add proper EDIDs to IEP</a:t>
          </a:r>
        </a:p>
      </dsp:txBody>
      <dsp:txXfrm>
        <a:off x="2261283" y="917940"/>
        <a:ext cx="1777969" cy="1036934"/>
      </dsp:txXfrm>
    </dsp:sp>
    <dsp:sp modelId="{FC92C4C2-3E64-493C-AB49-538EF1373768}">
      <dsp:nvSpPr>
        <dsp:cNvPr id="0" name=""/>
        <dsp:cNvSpPr/>
      </dsp:nvSpPr>
      <dsp:spPr>
        <a:xfrm>
          <a:off x="4201492" y="851652"/>
          <a:ext cx="1890161" cy="114912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SPED Staff Included in DC Snapshot</a:t>
          </a:r>
        </a:p>
      </dsp:txBody>
      <dsp:txXfrm>
        <a:off x="4257588" y="907748"/>
        <a:ext cx="1777969" cy="103693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150253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Welcome to the 25-26 December Count Data Entry Training. This short recording is focused on the Who, What</a:t>
            </a:r>
            <a:r>
              <a:rPr lang="en-US" baseline="0" dirty="0"/>
              <a:t>, When, Where and Why as it relates to data entry for the December Count Collection.  As with any collection, data entry is key to accurate data and reducing the number of errors upon initial submittal.  The goal of this training is to provide you the information and resources to complete accurate data entry.  It is important to mention that this is not the full training for December Count, which is set to be posted on October 29</a:t>
            </a:r>
            <a:r>
              <a:rPr lang="en-US" baseline="30000" dirty="0"/>
              <a:t>th</a:t>
            </a:r>
            <a:r>
              <a:rPr lang="en-US" baseline="0" dirty="0"/>
              <a:t> and includes a general overview and a new this year module.  This should be reviewed prior to that as it really contains further information and the pre-steps necessary to set this collection off on the right foot!</a:t>
            </a:r>
            <a:endParaRPr lang="en-US" dirty="0"/>
          </a:p>
        </p:txBody>
      </p:sp>
      <p:sp>
        <p:nvSpPr>
          <p:cNvPr id="4" name="Slide Number Placeholder 3"/>
          <p:cNvSpPr>
            <a:spLocks noGrp="1"/>
          </p:cNvSpPr>
          <p:nvPr>
            <p:ph type="sldNum" sz="quarter" idx="5"/>
          </p:nvPr>
        </p:nvSpPr>
        <p:spPr/>
        <p:txBody>
          <a:bodyPr/>
          <a:lstStyle/>
          <a:p>
            <a:fld id="{708650CD-DD5F-44A4-8702-50CD2D8E9925}" type="slidenum">
              <a:rPr lang="en-US" smtClean="0"/>
              <a:t>1</a:t>
            </a:fld>
            <a:endParaRPr lang="en-US"/>
          </a:p>
        </p:txBody>
      </p:sp>
    </p:spTree>
    <p:extLst>
      <p:ext uri="{BB962C8B-B14F-4D97-AF65-F5344CB8AC3E}">
        <p14:creationId xmlns:p14="http://schemas.microsoft.com/office/powerpoint/2010/main" val="12436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When thinking</a:t>
            </a:r>
            <a:r>
              <a:rPr lang="en-US" baseline="0" dirty="0"/>
              <a:t> about When this data entry should be completed, generally this is an ongoing process throughout the year keeping in mind that the Official Count date of students that are in Special Education for funding purposes is December 1</a:t>
            </a:r>
            <a:r>
              <a:rPr lang="en-US" baseline="30000" dirty="0"/>
              <a:t>st</a:t>
            </a:r>
            <a:r>
              <a:rPr lang="en-US" baseline="0" dirty="0"/>
              <a:t> 2025.   That being said, the initial submittals for this are due on November 10</a:t>
            </a:r>
            <a:r>
              <a:rPr lang="en-US" baseline="30000" dirty="0"/>
              <a:t>th </a:t>
            </a:r>
            <a:r>
              <a:rPr lang="en-US" baseline="0" dirty="0"/>
              <a:t>although files can always be submitted earlier..</a:t>
            </a:r>
            <a:r>
              <a:rPr lang="en-US" baseline="30000" dirty="0"/>
              <a:t>  </a:t>
            </a:r>
            <a:r>
              <a:rPr lang="en-US" baseline="0" dirty="0"/>
              <a:t> More specifically as it pertains to each role and When, the SPED Coordinator should enter all information into their Plan Management System as soon as the evaluation is completed.  This is regardless of if a student is eligible or not. With the HR Coordinator, they will follow the required dates listed on the CSI Submissions Calendar and ensure all Special Education Staff are accurately entered meeting those deadlines.  These HR dates are typically close to December Count due dates, so if deadlines are met, then the data for December Count staff should be available by the snapshot. With the data submission's role, they need to work with the SPED Coordinator to ensure all information is entered and that they are meeting all required December Count Data Submission and Error Clearance due dates. They will still need to coordinate with both SPED staff and HR Staff to clear out any remaining errors.  </a:t>
            </a:r>
            <a:endParaRPr dirty="0"/>
          </a:p>
        </p:txBody>
      </p:sp>
    </p:spTree>
    <p:extLst>
      <p:ext uri="{BB962C8B-B14F-4D97-AF65-F5344CB8AC3E}">
        <p14:creationId xmlns:p14="http://schemas.microsoft.com/office/powerpoint/2010/main" val="68112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this slide</a:t>
            </a:r>
            <a:r>
              <a:rPr lang="en-US" baseline="0" dirty="0"/>
              <a:t> additional resources as it pertains to data entry into your plan management systems, as well as, contact information of CSI staff that can assist when questions or issues arise.  If after reviewing all resources and you still have questions or issues come up, feel free to reach out to either Nick or Matt on our SPED Team or a member of the CSI Data Submissions team and we will be more than happy to assist.  </a:t>
            </a:r>
            <a:endParaRPr lang="en-US" dirty="0"/>
          </a:p>
        </p:txBody>
      </p:sp>
    </p:spTree>
    <p:extLst>
      <p:ext uri="{BB962C8B-B14F-4D97-AF65-F5344CB8AC3E}">
        <p14:creationId xmlns:p14="http://schemas.microsoft.com/office/powerpoint/2010/main" val="3617024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139700" indent="0">
              <a:buNone/>
            </a:pPr>
            <a:r>
              <a:rPr lang="en-US" dirty="0"/>
              <a:t>Thank you so much for reviewing this</a:t>
            </a:r>
            <a:r>
              <a:rPr lang="en-US" baseline="0" dirty="0"/>
              <a:t> training for the December Count Collection.  If you have questions, don’t hesitate to reach out to CSI and we are more than happy to assist you!  </a:t>
            </a:r>
            <a:endParaRPr dirty="0"/>
          </a:p>
        </p:txBody>
      </p:sp>
    </p:spTree>
    <p:extLst>
      <p:ext uri="{BB962C8B-B14F-4D97-AF65-F5344CB8AC3E}">
        <p14:creationId xmlns:p14="http://schemas.microsoft.com/office/powerpoint/2010/main" val="292908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In looking further into the purpose of data entry</a:t>
            </a:r>
            <a:r>
              <a:rPr lang="en-US" baseline="0" dirty="0"/>
              <a:t> as it relates to Special Education, we wanted to cover these 5 key W’s.  First, we will look further into the What in terms of data entry.  Schools will be reporting to CSI data on students with Disabilities and also the Staff providing those services, which is where the HR Contact comes into play for this collection.  Next, why are we entering this data?  To accurately record data about students with IEPs, so that schools may receive appropriate funding and resources to best support their education and services.  I could throw in the need to meet State and Federal data collection requirements as well to the Why category.  As far as Who – this typically is a coordinated effort between several staff at your school.  This usually involves mainly the Special Education Staff, Data Submissions Staff and the HR Contact as that collection ties to December Count through Special Education staff and could potentially produce errors that need to be corrected on the HR side.  In looking at the where, CSI schools typically use one of two possible Plan Management systems for Special Education data with some minor exceptions.  We will talk a little more about these later, but generally is Enrich or Infinite Campus.  In discussing the When for December Count, this collection should include student IEP data as of December 1</a:t>
            </a:r>
            <a:r>
              <a:rPr lang="en-US" baseline="30000" dirty="0"/>
              <a:t>st</a:t>
            </a:r>
            <a:r>
              <a:rPr lang="en-US" baseline="0" dirty="0"/>
              <a:t> 2025. So now that we have a general overview of the purpose as it relates to data entry, let’s look at each of these W’s a little more thoroughly, beginning with the What.</a:t>
            </a:r>
            <a:endParaRPr dirty="0"/>
          </a:p>
        </p:txBody>
      </p:sp>
    </p:spTree>
    <p:extLst>
      <p:ext uri="{BB962C8B-B14F-4D97-AF65-F5344CB8AC3E}">
        <p14:creationId xmlns:p14="http://schemas.microsoft.com/office/powerpoint/2010/main" val="192546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when talking about the What of the December Count</a:t>
            </a:r>
            <a:r>
              <a:rPr lang="en-US" baseline="0" dirty="0"/>
              <a:t> collection in relation to the data entry, the December count collection is an annual count of eligible students as of December 1</a:t>
            </a:r>
            <a:r>
              <a:rPr lang="en-US" baseline="30000" dirty="0"/>
              <a:t>st</a:t>
            </a:r>
            <a:r>
              <a:rPr lang="en-US" baseline="0" dirty="0"/>
              <a:t> used to generate federal funding to provide students specialized services.  Special education service provider data is also required as of December 1</a:t>
            </a:r>
            <a:r>
              <a:rPr lang="en-US" baseline="30000" dirty="0"/>
              <a:t>st</a:t>
            </a:r>
            <a:r>
              <a:rPr lang="en-US" baseline="0" dirty="0"/>
              <a:t> to ensure appropriate licensure and endorsement of staff can be verified.  A good resource to start with when completing data entry for this collection is the File Layout and Definitions documents located on the CSI website.  CDE releases these each year for every file associated with the collection, in this case the Child and Participation files. CSI adds additional notes in green that are specific to CSI schools as it relates to data entry.  These documents contain each field necessary for the collection, but also provides additional details on field lengths, file location in excel, and applicable options when coding answers.  I highly recommend these are used when completing your initial data entry as it will assist in providing you the background information necessary on each field to correctly and accurately enter the information.  </a:t>
            </a:r>
            <a:endParaRPr dirty="0"/>
          </a:p>
        </p:txBody>
      </p:sp>
    </p:spTree>
    <p:extLst>
      <p:ext uri="{BB962C8B-B14F-4D97-AF65-F5344CB8AC3E}">
        <p14:creationId xmlns:p14="http://schemas.microsoft.com/office/powerpoint/2010/main" val="71587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Continuing</a:t>
            </a:r>
            <a:r>
              <a:rPr lang="en-US" baseline="0" dirty="0"/>
              <a:t> with the What of Data Entry, another great resource to utilize from the CSI website is the CSI Participation File Coding Scenarios Document.  Essentially, this resource is split up between Initial Referrals and Existing Students and how best to code them.  The document provides common scenarios that you may encounter when completing data entry and provides the correct coding for that scenario on the participation file.  Due to the number of fields on the file and the complexity of entering this information, it certainly can be a huge time saver by reducing the number of errors that you will encounter upon first submittal if followed accurately.  Make sure you are paying special attention to the SPED Part C Referral Field in Column AD.  In essence, this is the primary designator between New and Returning students with an 03 being New and an 06 being returning.  If new and eligible, both the SPED Eligibility and Services in AE and the Part C Eligibility and Services in BD must be 02 with 04 used for ineligibles.  If returning, only the Eligibility and Services must be completed with the Path 3 one zero filled.  This was a common area of confusion last year, so it will be beneficial to keep in mind.  Also, as it pertains to the Part C Referral, you can see in this document, if a student is Newly tested and coded with an 03, then all applicable dates also must be completed for Path 3. When thinking about the What for data entry, using CSI resources such as this coding scenarios document and the File Layout and Definition documents can ensure that What is being entered accurately reflects each students' unique circumstances.  </a:t>
            </a:r>
            <a:endParaRPr dirty="0"/>
          </a:p>
        </p:txBody>
      </p:sp>
    </p:spTree>
    <p:extLst>
      <p:ext uri="{BB962C8B-B14F-4D97-AF65-F5344CB8AC3E}">
        <p14:creationId xmlns:p14="http://schemas.microsoft.com/office/powerpoint/2010/main" val="135020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a:t>
            </a:r>
            <a:r>
              <a:rPr lang="en-US" baseline="0" dirty="0"/>
              <a:t> now that you have more information on what is being collected along with some helpful resources to do this, the next question would be</a:t>
            </a:r>
            <a:r>
              <a:rPr lang="en-US" dirty="0"/>
              <a:t> Why is completing data entry for your special education students so important?  Really there are</a:t>
            </a:r>
            <a:r>
              <a:rPr lang="en-US" baseline="0" dirty="0"/>
              <a:t> three main reasons that I want to discuss.  First, it is necessary for funding purposes to have an accurate count of students participating in Special Education.  This has funding implications that tie to the services you are providing, so ensuring each student is counted is very important.  Also, this does ensure those students do receive the timely supports they need by confirming compliance with all process and timeline requirements.  And lastly, this will ensure that students receive services by qualified staff by confirming the staff has appropriate qualifications.  So, as you can see, it is very important this data entry is accurate, and each student is included.</a:t>
            </a:r>
            <a:endParaRPr dirty="0"/>
          </a:p>
        </p:txBody>
      </p:sp>
    </p:spTree>
    <p:extLst>
      <p:ext uri="{BB962C8B-B14F-4D97-AF65-F5344CB8AC3E}">
        <p14:creationId xmlns:p14="http://schemas.microsoft.com/office/powerpoint/2010/main" val="33479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We talked a little about this in the</a:t>
            </a:r>
            <a:r>
              <a:rPr lang="en-US" baseline="0" dirty="0"/>
              <a:t> purpose of data entry, but I wanted to dive further into the staff that will be completing this for students and the importance of coordinating with all necessary staff to ensure accurate data.  Collaboration is key to the success of this or any other collection.  So, when talking about December Count, who will be involved?  First and foremost, the Special Education Staff at your school will be the main point of contact and data entry person as testing is completed and IEPs are being implemented.  They will need to confirm the student’s information and services provided.  For students receiving initial evaluations, ensuring all the necessary dates will be a very important aspect of data entry.  Also, as it pertains to the services provided, the HR or Business manager will play a role in ensuring that all special education staff are accurately reported in the HR collection.  We will discuss this further in the next slide.  Also, the Data Submissions contact will work with both of these staff members to resolve data entry issues, ensure accuracy, and verify all timelines are met.  So really, when you think about this collection, it really is a team effort as it pertains to data entry.</a:t>
            </a:r>
            <a:endParaRPr dirty="0"/>
          </a:p>
        </p:txBody>
      </p:sp>
    </p:spTree>
    <p:extLst>
      <p:ext uri="{BB962C8B-B14F-4D97-AF65-F5344CB8AC3E}">
        <p14:creationId xmlns:p14="http://schemas.microsoft.com/office/powerpoint/2010/main" val="256667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To expand further on the who piece as it relates to collaboration, I really want to emphasize the need for special education staff to be in contact with HR staff on a consistent basis as you work through the collection.  This is due to several reasons, but on the HR side, any staff flagged as working with special education will actually be in the December Count snapshot, not the HR snapshot.  This can lead to level 2 staff errors that can only be corrected by working with your HR team and updating the staff profile or assignment files.  This means that you as SPED staff should verify that all staff working with SPED students are reported as such with the correct grade levels marked, otherwise it could lead to unnecessary errors that you will have to work through.  </a:t>
            </a:r>
            <a:endParaRPr dirty="0"/>
          </a:p>
        </p:txBody>
      </p:sp>
    </p:spTree>
    <p:extLst>
      <p:ext uri="{BB962C8B-B14F-4D97-AF65-F5344CB8AC3E}">
        <p14:creationId xmlns:p14="http://schemas.microsoft.com/office/powerpoint/2010/main" val="188309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r>
              <a:rPr lang="en-US" dirty="0"/>
              <a:t>When thinking about Where</a:t>
            </a:r>
            <a:r>
              <a:rPr lang="en-US" baseline="0" dirty="0"/>
              <a:t> this data entry should occur one of the main plan management systems that many schools use would be Infinite Campus.  This is where Evaluations and IEP’s are input including all necessary state reporting fields.  Next to the screenshot of IC, you will notice a resource that CSI has posted on it’s website called the Infinite Campus Crosswalk.  This essentially lists every State required field for both December Count and SPED End of Year, the name of the field in IC, as well as the path to access the field.  This can be very important during the initial data entry or error clearance processes as it gives you a map of where to go to correct inaccurate information.  </a:t>
            </a:r>
            <a:endParaRPr lang="en-US" dirty="0"/>
          </a:p>
        </p:txBody>
      </p:sp>
    </p:spTree>
    <p:extLst>
      <p:ext uri="{BB962C8B-B14F-4D97-AF65-F5344CB8AC3E}">
        <p14:creationId xmlns:p14="http://schemas.microsoft.com/office/powerpoint/2010/main" val="237454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r>
              <a:rPr lang="en-US" dirty="0"/>
              <a:t>The other option to consider when thinking about the Where of Data Entry is Enrich.  This generally is a great option for schools using PowerSchool as their SIS as IEP’s can be created there and files can be extracted.  CSI has also created a crosswalk for Enrich where it shows the field name, the name in Enrich, and the path to get to that field.  With the addition of splitting each school onto their own instance this year, files can now be extracted directly from the CDE Data Pipeline link on the home screen.  </a:t>
            </a:r>
          </a:p>
        </p:txBody>
      </p:sp>
    </p:spTree>
    <p:extLst>
      <p:ext uri="{BB962C8B-B14F-4D97-AF65-F5344CB8AC3E}">
        <p14:creationId xmlns:p14="http://schemas.microsoft.com/office/powerpoint/2010/main" val="153194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2400">
                <a:solidFill>
                  <a:srgbClr val="677480"/>
                </a:solidFill>
                <a:latin typeface="+mn-lt"/>
                <a:ea typeface="Arial Unicode MS" panose="020B0604020202020204" pitchFamily="34" charset="-128"/>
                <a:cs typeface="Arial Unicode MS" panose="020B0604020202020204" pitchFamily="34" charset="-128"/>
              </a:defRPr>
            </a:lvl1pPr>
            <a:lvl2pPr marL="914400" lvl="1" indent="-342900">
              <a:spcBef>
                <a:spcPts val="0"/>
              </a:spcBef>
              <a:spcAft>
                <a:spcPts val="0"/>
              </a:spcAft>
              <a:buSzPts val="1800"/>
              <a:buChar char="○"/>
              <a:defRPr sz="1800">
                <a:latin typeface="+mn-lt"/>
              </a:defRPr>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2400">
                <a:solidFill>
                  <a:srgbClr val="677480"/>
                </a:solidFill>
                <a:latin typeface="+mn-lt"/>
                <a:ea typeface="Arial Unicode MS" panose="020B0604020202020204" pitchFamily="34" charset="-128"/>
                <a:cs typeface="Arial Unicode MS" panose="020B0604020202020204" pitchFamily="34" charset="-128"/>
              </a:defRPr>
            </a:lvl1pPr>
            <a:lvl2pPr marL="914400" lvl="1" indent="-342900">
              <a:spcBef>
                <a:spcPts val="0"/>
              </a:spcBef>
              <a:spcAft>
                <a:spcPts val="0"/>
              </a:spcAft>
              <a:buSzPts val="1800"/>
              <a:buChar char="○"/>
              <a:defRPr sz="1800">
                <a:solidFill>
                  <a:srgbClr val="677480"/>
                </a:solidFill>
                <a:latin typeface="+mn-lt"/>
              </a:defRPr>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Shape 49"/>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dirty="0"/>
              <a:t>Title</a:t>
            </a:r>
            <a:endParaRPr dirty="0"/>
          </a:p>
        </p:txBody>
      </p:sp>
      <p:sp>
        <p:nvSpPr>
          <p:cNvPr id="50" name="Shape 50"/>
          <p:cNvSpPr txBox="1">
            <a:spLocks noGrp="1"/>
          </p:cNvSpPr>
          <p:nvPr>
            <p:ph type="body" idx="1" hasCustomPrompt="1"/>
          </p:nvPr>
        </p:nvSpPr>
        <p:spPr>
          <a:xfrm>
            <a:off x="893700"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2000">
                <a:solidFill>
                  <a:srgbClr val="677480"/>
                </a:solidFill>
                <a:latin typeface="+mj-lt"/>
                <a:ea typeface="Arial Unicode MS" panose="020B0604020202020204" pitchFamily="34" charset="-128"/>
                <a:cs typeface="Arial Unicode MS" panose="020B0604020202020204" pitchFamily="34" charset="-128"/>
              </a:defRPr>
            </a:lvl1pPr>
            <a:lvl2pPr marL="914400" lvl="1" indent="-317500" rtl="0">
              <a:spcBef>
                <a:spcPts val="0"/>
              </a:spcBef>
              <a:spcAft>
                <a:spcPts val="0"/>
              </a:spcAft>
              <a:buSzPts val="1400"/>
              <a:buChar char="○"/>
              <a:defRPr sz="1600">
                <a:latin typeface="+mn-lt"/>
              </a:defRPr>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r>
              <a:rPr lang="en-US" dirty="0"/>
              <a:t>Text</a:t>
            </a:r>
          </a:p>
          <a:p>
            <a:pPr lvl="1"/>
            <a:r>
              <a:rPr lang="en-US" dirty="0"/>
              <a:t>Text</a:t>
            </a:r>
            <a:endParaRPr dirty="0"/>
          </a:p>
        </p:txBody>
      </p:sp>
      <p:sp>
        <p:nvSpPr>
          <p:cNvPr id="51" name="Shape 51"/>
          <p:cNvSpPr txBox="1">
            <a:spLocks noGrp="1"/>
          </p:cNvSpPr>
          <p:nvPr>
            <p:ph type="body" idx="2" hasCustomPrompt="1"/>
          </p:nvPr>
        </p:nvSpPr>
        <p:spPr>
          <a:xfrm>
            <a:off x="3386404"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2000">
                <a:solidFill>
                  <a:srgbClr val="677480"/>
                </a:solidFill>
                <a:latin typeface="+mj-lt"/>
                <a:ea typeface="Arial Unicode MS" panose="020B0604020202020204" pitchFamily="34" charset="-128"/>
                <a:cs typeface="Arial Unicode MS" panose="020B0604020202020204" pitchFamily="34" charset="-128"/>
              </a:defRPr>
            </a:lvl1pPr>
            <a:lvl2pPr marL="914400" lvl="1" indent="-317500" rtl="0">
              <a:spcBef>
                <a:spcPts val="0"/>
              </a:spcBef>
              <a:spcAft>
                <a:spcPts val="0"/>
              </a:spcAft>
              <a:buSzPts val="1400"/>
              <a:buChar char="○"/>
              <a:defRPr sz="1600">
                <a:latin typeface="+mn-lt"/>
              </a:defRPr>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r>
              <a:rPr lang="en-US" dirty="0"/>
              <a:t>Text</a:t>
            </a:r>
          </a:p>
          <a:p>
            <a:pPr lvl="1"/>
            <a:r>
              <a:rPr lang="en-US" dirty="0">
                <a:latin typeface="+mn-lt"/>
              </a:rPr>
              <a:t>Text</a:t>
            </a:r>
            <a:endParaRPr dirty="0"/>
          </a:p>
        </p:txBody>
      </p:sp>
      <p:sp>
        <p:nvSpPr>
          <p:cNvPr id="52" name="Shape 52"/>
          <p:cNvSpPr txBox="1">
            <a:spLocks noGrp="1"/>
          </p:cNvSpPr>
          <p:nvPr>
            <p:ph type="body" idx="3" hasCustomPrompt="1"/>
          </p:nvPr>
        </p:nvSpPr>
        <p:spPr>
          <a:xfrm>
            <a:off x="5879107"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2000">
                <a:solidFill>
                  <a:srgbClr val="677480"/>
                </a:solidFill>
                <a:latin typeface="+mj-lt"/>
                <a:ea typeface="Arial Unicode MS" panose="020B0604020202020204" pitchFamily="34" charset="-128"/>
                <a:cs typeface="Arial Unicode MS" panose="020B0604020202020204" pitchFamily="34" charset="-128"/>
              </a:defRPr>
            </a:lvl1pPr>
            <a:lvl2pPr marL="914400" lvl="1" indent="-317500" rtl="0">
              <a:spcBef>
                <a:spcPts val="0"/>
              </a:spcBef>
              <a:spcAft>
                <a:spcPts val="0"/>
              </a:spcAft>
              <a:buSzPts val="1400"/>
              <a:buChar char="○"/>
              <a:defRPr sz="1600">
                <a:latin typeface="+mn-lt"/>
              </a:defRPr>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r>
              <a:rPr lang="en-US" dirty="0"/>
              <a:t>Text</a:t>
            </a:r>
          </a:p>
          <a:p>
            <a:pPr lvl="1"/>
            <a:r>
              <a:rPr lang="en-US" dirty="0"/>
              <a:t>Text</a:t>
            </a:r>
            <a:endParaRPr dirty="0"/>
          </a:p>
        </p:txBody>
      </p:sp>
      <p:sp>
        <p:nvSpPr>
          <p:cNvPr id="53" name="Shape 53"/>
          <p:cNvSpPr/>
          <p:nvPr/>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28437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410013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dirty="0"/>
          </a:p>
        </p:txBody>
      </p:sp>
      <p:sp>
        <p:nvSpPr>
          <p:cNvPr id="7" name="Shape 7"/>
          <p:cNvSpPr txBox="1">
            <a:spLocks noGrp="1"/>
          </p:cNvSpPr>
          <p:nvPr>
            <p:ph type="body" idx="1"/>
          </p:nvPr>
        </p:nvSpPr>
        <p:spPr>
          <a:xfrm>
            <a:off x="893700" y="1831450"/>
            <a:ext cx="6462600" cy="47364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dirty="0"/>
          </a:p>
        </p:txBody>
      </p:sp>
      <p:sp>
        <p:nvSpPr>
          <p:cNvPr id="8" name="Shape 8"/>
          <p:cNvSpPr txBox="1">
            <a:spLocks noGrp="1"/>
          </p:cNvSpPr>
          <p:nvPr>
            <p:ph type="sldNum" idx="12"/>
          </p:nvPr>
        </p:nvSpPr>
        <p:spPr>
          <a:xfrm>
            <a:off x="8480575" y="6364177"/>
            <a:ext cx="548700" cy="4179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mn-lt"/>
                <a:ea typeface="Arial Unicode MS" panose="020B0604020202020204" pitchFamily="34" charset="-128"/>
                <a:cs typeface="Arial Unicode MS" panose="020B0604020202020204" pitchFamily="34" charset="-128"/>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9" r:id="rId3"/>
    <p:sldLayoutId id="2147483660" r:id="rId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csi.state.co.us/data-submissions/calenda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resources.csi.state.co.us/wp-content/uploads/2024/06/Data-Submissions-Calendar-24-25.docx"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enrich-help.frontlineeducation.com/hc/en-us" TargetMode="External"/><Relationship Id="rId7" Type="http://schemas.openxmlformats.org/officeDocument/2006/relationships/hyperlink" Target="mailto:ryanhartung@csi.state.co.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matthudson@csi.state.co.us" TargetMode="External"/><Relationship Id="rId5" Type="http://schemas.openxmlformats.org/officeDocument/2006/relationships/hyperlink" Target="https://content.infinitecampus.com/sis/Campus.1933/documentation/individual-education-plan-colorado/" TargetMode="External"/><Relationship Id="rId4" Type="http://schemas.openxmlformats.org/officeDocument/2006/relationships/hyperlink" Target="https://content.infinitecampus.com/sis/Campus.1933/documentation/evaluation-colorad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resources.csi.state.co.us/data-submissions/december-count/"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csi.state.co.us/UserFiles/Servers/Server_2345071/File/Submissions/18-19/DC/Alpine%20Child%20and%20Participation%20Crosswalk.pdf"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resources.csi.state.co.us/data-submissions/december-coun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resources.csi.state.co.us/data-submissions/december-count/"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csi.state.co.us/UserFiles/Servers/Server_2345071/File/Submissions/18-19/DC/Alpine%20Child%20and%20Participation%20Crosswalk.pdf" TargetMode="External"/><Relationship Id="rId9" Type="http://schemas.openxmlformats.org/officeDocument/2006/relationships/hyperlink" Target="https://enrich-help.frontlineeducation.com/hc/en-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95" y="491608"/>
            <a:ext cx="7772400" cy="2387600"/>
          </a:xfrm>
        </p:spPr>
        <p:txBody>
          <a:bodyPr>
            <a:normAutofit/>
          </a:bodyPr>
          <a:lstStyle/>
          <a:p>
            <a:r>
              <a:rPr lang="en-US" sz="3600">
                <a:solidFill>
                  <a:schemeClr val="tx1"/>
                </a:solidFill>
                <a:latin typeface="+mj-lt"/>
              </a:rPr>
              <a:t>25-26 </a:t>
            </a:r>
            <a:r>
              <a:rPr lang="en-US" sz="3600" dirty="0">
                <a:solidFill>
                  <a:schemeClr val="tx1"/>
                </a:solidFill>
                <a:latin typeface="+mj-lt"/>
              </a:rPr>
              <a:t>CSI December Count Collection Training</a:t>
            </a:r>
          </a:p>
        </p:txBody>
      </p:sp>
      <p:sp>
        <p:nvSpPr>
          <p:cNvPr id="3" name="TextBox 2">
            <a:extLst>
              <a:ext uri="{FF2B5EF4-FFF2-40B4-BE49-F238E27FC236}">
                <a16:creationId xmlns:a16="http://schemas.microsoft.com/office/drawing/2014/main" id="{D81519C5-3ECF-8513-9956-F62ED4DC92CC}"/>
              </a:ext>
            </a:extLst>
          </p:cNvPr>
          <p:cNvSpPr txBox="1"/>
          <p:nvPr/>
        </p:nvSpPr>
        <p:spPr>
          <a:xfrm>
            <a:off x="847309" y="3864692"/>
            <a:ext cx="5497417" cy="584775"/>
          </a:xfrm>
          <a:prstGeom prst="rect">
            <a:avLst/>
          </a:prstGeom>
          <a:noFill/>
        </p:spPr>
        <p:txBody>
          <a:bodyPr wrap="square" rtlCol="0">
            <a:spAutoFit/>
          </a:bodyPr>
          <a:lstStyle/>
          <a:p>
            <a:r>
              <a:rPr lang="en-US" sz="2000" dirty="0"/>
              <a:t>Data Entry Training</a:t>
            </a:r>
          </a:p>
          <a:p>
            <a:r>
              <a:rPr lang="en-US" sz="1200" dirty="0"/>
              <a:t>Recorded: August 2025</a:t>
            </a:r>
          </a:p>
        </p:txBody>
      </p:sp>
    </p:spTree>
    <p:extLst>
      <p:ext uri="{BB962C8B-B14F-4D97-AF65-F5344CB8AC3E}">
        <p14:creationId xmlns:p14="http://schemas.microsoft.com/office/powerpoint/2010/main" val="3315885292"/>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455FA9"/>
                </a:solidFill>
              </a:rPr>
              <a:t>When</a:t>
            </a:r>
            <a:endParaRPr sz="5400" b="1" dirty="0">
              <a:solidFill>
                <a:srgbClr val="455FA9"/>
              </a:solidFill>
            </a:endParaRPr>
          </a:p>
        </p:txBody>
      </p:sp>
      <p:sp>
        <p:nvSpPr>
          <p:cNvPr id="3" name="TextBox 2"/>
          <p:cNvSpPr txBox="1"/>
          <p:nvPr/>
        </p:nvSpPr>
        <p:spPr>
          <a:xfrm>
            <a:off x="424872" y="1417650"/>
            <a:ext cx="8211127"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solidFill>
              </a:rPr>
              <a:t>Complete evaluations and IEP creations throughout the school year</a:t>
            </a:r>
          </a:p>
          <a:p>
            <a:pPr marL="285750" indent="-285750">
              <a:buFont typeface="Arial" panose="020B0604020202020204" pitchFamily="34" charset="0"/>
              <a:buChar char="•"/>
            </a:pPr>
            <a:r>
              <a:rPr lang="en-US" sz="1800" dirty="0">
                <a:solidFill>
                  <a:schemeClr val="tx1"/>
                </a:solidFill>
              </a:rPr>
              <a:t>Record students active as of Count Day (December 1</a:t>
            </a:r>
            <a:r>
              <a:rPr lang="en-US" sz="1800" baseline="30000" dirty="0">
                <a:solidFill>
                  <a:schemeClr val="tx1"/>
                </a:solidFill>
              </a:rPr>
              <a:t>st</a:t>
            </a:r>
            <a:r>
              <a:rPr lang="en-US" sz="1800" dirty="0">
                <a:solidFill>
                  <a:schemeClr val="tx1"/>
                </a:solidFill>
              </a:rPr>
              <a:t> 2025)</a:t>
            </a:r>
          </a:p>
          <a:p>
            <a:pPr marL="285750" indent="-285750">
              <a:buFont typeface="Arial" panose="020B0604020202020204" pitchFamily="34" charset="0"/>
              <a:buChar char="•"/>
            </a:pPr>
            <a:r>
              <a:rPr lang="en-US" sz="1800" dirty="0">
                <a:solidFill>
                  <a:schemeClr val="tx1"/>
                </a:solidFill>
              </a:rPr>
              <a:t>All Initial Submissions should be sent to CSI by no later than: </a:t>
            </a:r>
            <a:r>
              <a:rPr lang="en-US" sz="1800" b="1" dirty="0">
                <a:solidFill>
                  <a:srgbClr val="C63F28"/>
                </a:solidFill>
              </a:rPr>
              <a:t>11/10/2025</a:t>
            </a:r>
            <a:endParaRPr lang="en-US" b="1" dirty="0">
              <a:solidFill>
                <a:srgbClr val="C63F28"/>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6771471"/>
              </p:ext>
            </p:extLst>
          </p:nvPr>
        </p:nvGraphicFramePr>
        <p:xfrm>
          <a:off x="424872" y="3102429"/>
          <a:ext cx="8055703" cy="3205480"/>
        </p:xfrm>
        <a:graphic>
          <a:graphicData uri="http://schemas.openxmlformats.org/drawingml/2006/table">
            <a:tbl>
              <a:tblPr firstRow="1" bandRow="1">
                <a:tableStyleId>{5C22544A-7EE6-4342-B048-85BDC9FD1C3A}</a:tableStyleId>
              </a:tblPr>
              <a:tblGrid>
                <a:gridCol w="3189186">
                  <a:extLst>
                    <a:ext uri="{9D8B030D-6E8A-4147-A177-3AD203B41FA5}">
                      <a16:colId xmlns:a16="http://schemas.microsoft.com/office/drawing/2014/main" val="20000"/>
                    </a:ext>
                  </a:extLst>
                </a:gridCol>
                <a:gridCol w="4866517">
                  <a:extLst>
                    <a:ext uri="{9D8B030D-6E8A-4147-A177-3AD203B41FA5}">
                      <a16:colId xmlns:a16="http://schemas.microsoft.com/office/drawing/2014/main" val="20001"/>
                    </a:ext>
                  </a:extLst>
                </a:gridCol>
              </a:tblGrid>
              <a:tr h="370840">
                <a:tc>
                  <a:txBody>
                    <a:bodyPr/>
                    <a:lstStyle/>
                    <a:p>
                      <a:r>
                        <a:rPr lang="en-US" dirty="0"/>
                        <a:t>Staff Person</a:t>
                      </a:r>
                    </a:p>
                  </a:txBody>
                  <a:tcPr/>
                </a:tc>
                <a:tc>
                  <a:txBody>
                    <a:bodyPr/>
                    <a:lstStyle/>
                    <a:p>
                      <a:r>
                        <a:rPr lang="en-US" dirty="0"/>
                        <a:t>Role for December Count</a:t>
                      </a:r>
                    </a:p>
                  </a:txBody>
                  <a:tcPr/>
                </a:tc>
                <a:extLst>
                  <a:ext uri="{0D108BD9-81ED-4DB2-BD59-A6C34878D82A}">
                    <a16:rowId xmlns:a16="http://schemas.microsoft.com/office/drawing/2014/main" val="10000"/>
                  </a:ext>
                </a:extLst>
              </a:tr>
              <a:tr h="370840">
                <a:tc>
                  <a:txBody>
                    <a:bodyPr/>
                    <a:lstStyle/>
                    <a:p>
                      <a:r>
                        <a:rPr lang="en-US" b="1" dirty="0"/>
                        <a:t>Special</a:t>
                      </a:r>
                      <a:r>
                        <a:rPr lang="en-US" b="1" baseline="0" dirty="0"/>
                        <a:t> Education</a:t>
                      </a:r>
                      <a:r>
                        <a:rPr lang="en-US" b="1" dirty="0"/>
                        <a:t> Staff</a:t>
                      </a:r>
                      <a:r>
                        <a:rPr lang="en-US" b="1" baseline="0" dirty="0"/>
                        <a:t> Contact</a:t>
                      </a:r>
                      <a:endParaRPr lang="en-US" b="1" dirty="0"/>
                    </a:p>
                  </a:txBody>
                  <a:tcPr/>
                </a:tc>
                <a:tc>
                  <a:txBody>
                    <a:bodyPr/>
                    <a:lstStyle/>
                    <a:p>
                      <a:pPr marL="139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mn-lt"/>
                          <a:cs typeface="Arial"/>
                          <a:sym typeface="Arial"/>
                        </a:rPr>
                        <a:t>Enter all IEP information into your plan management system as soon as the evaluation is completed (regardless of student eligibility) </a:t>
                      </a:r>
                    </a:p>
                    <a:p>
                      <a:endParaRPr lang="en-US" b="1" dirty="0"/>
                    </a:p>
                  </a:txBody>
                  <a:tcPr/>
                </a:tc>
                <a:extLst>
                  <a:ext uri="{0D108BD9-81ED-4DB2-BD59-A6C34878D82A}">
                    <a16:rowId xmlns:a16="http://schemas.microsoft.com/office/drawing/2014/main" val="10001"/>
                  </a:ext>
                </a:extLst>
              </a:tr>
              <a:tr h="370840">
                <a:tc>
                  <a:txBody>
                    <a:bodyPr/>
                    <a:lstStyle/>
                    <a:p>
                      <a:r>
                        <a:rPr lang="en-US" b="1" dirty="0"/>
                        <a:t>Human Resources</a:t>
                      </a:r>
                      <a:r>
                        <a:rPr lang="en-US" b="1" baseline="0" dirty="0"/>
                        <a:t> Contact</a:t>
                      </a:r>
                      <a:endParaRPr lang="en-US" b="1" dirty="0"/>
                    </a:p>
                  </a:txBody>
                  <a:tcPr/>
                </a:tc>
                <a:tc>
                  <a:txBody>
                    <a:bodyPr/>
                    <a:lstStyle/>
                    <a:p>
                      <a:pPr marL="139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mn-lt"/>
                          <a:cs typeface="Arial"/>
                          <a:sym typeface="Arial"/>
                        </a:rPr>
                        <a:t>All Special Education staff need to be entered into HR file with grades served and job classification meeting all HR Collection due dates on the </a:t>
                      </a:r>
                      <a:r>
                        <a:rPr kumimoji="0" lang="en-US" sz="1400" b="1" i="0" u="none" strike="noStrike" kern="0" cap="none" spc="0" normalizeH="0" baseline="0" noProof="0" dirty="0">
                          <a:ln>
                            <a:noFill/>
                          </a:ln>
                          <a:solidFill>
                            <a:srgbClr val="000000"/>
                          </a:solidFill>
                          <a:effectLst/>
                          <a:uLnTx/>
                          <a:uFillTx/>
                          <a:latin typeface="+mn-lt"/>
                          <a:cs typeface="Arial"/>
                          <a:sym typeface="Arial"/>
                          <a:hlinkClick r:id="rId3"/>
                        </a:rPr>
                        <a:t>2025-2026 CSI Data Submissions Calendar</a:t>
                      </a:r>
                      <a:r>
                        <a:rPr kumimoji="0" lang="en-US" sz="1400" b="1" i="0" u="none" strike="noStrike" kern="0" cap="none" spc="0" normalizeH="0" baseline="0" noProof="0" dirty="0">
                          <a:ln>
                            <a:noFill/>
                          </a:ln>
                          <a:solidFill>
                            <a:srgbClr val="000000"/>
                          </a:solidFill>
                          <a:effectLst/>
                          <a:uLnTx/>
                          <a:uFillTx/>
                          <a:latin typeface="+mn-lt"/>
                          <a:cs typeface="Arial"/>
                          <a:sym typeface="Arial"/>
                          <a:hlinkClick r:id="rId4"/>
                        </a:rPr>
                        <a:t> </a:t>
                      </a:r>
                      <a:r>
                        <a:rPr kumimoji="0" lang="en-US" sz="1400" b="1" i="0" u="none" strike="noStrike" kern="0" cap="none" spc="0" normalizeH="0" baseline="0" noProof="0" dirty="0">
                          <a:ln>
                            <a:noFill/>
                          </a:ln>
                          <a:solidFill>
                            <a:srgbClr val="000000"/>
                          </a:solidFill>
                          <a:effectLst/>
                          <a:uLnTx/>
                          <a:uFillTx/>
                          <a:latin typeface="+mn-lt"/>
                          <a:cs typeface="Arial"/>
                          <a:sym typeface="Arial"/>
                        </a:rPr>
                        <a:t>posted on the HR Page</a:t>
                      </a:r>
                    </a:p>
                    <a:p>
                      <a:endParaRPr lang="en-US" b="1" dirty="0"/>
                    </a:p>
                  </a:txBody>
                  <a:tcPr/>
                </a:tc>
                <a:extLst>
                  <a:ext uri="{0D108BD9-81ED-4DB2-BD59-A6C34878D82A}">
                    <a16:rowId xmlns:a16="http://schemas.microsoft.com/office/drawing/2014/main" val="10002"/>
                  </a:ext>
                </a:extLst>
              </a:tr>
              <a:tr h="370840">
                <a:tc>
                  <a:txBody>
                    <a:bodyPr/>
                    <a:lstStyle/>
                    <a:p>
                      <a:r>
                        <a:rPr lang="en-US" b="1" dirty="0"/>
                        <a:t>Data Submissions Contact</a:t>
                      </a:r>
                    </a:p>
                  </a:txBody>
                  <a:tcPr/>
                </a:tc>
                <a:tc>
                  <a:txBody>
                    <a:bodyPr/>
                    <a:lstStyle/>
                    <a:p>
                      <a:pPr marL="139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mn-lt"/>
                          <a:cs typeface="Arial"/>
                          <a:sym typeface="Arial"/>
                        </a:rPr>
                        <a:t>Completed IEP data needs to be entered and error free by the dates listed on the </a:t>
                      </a:r>
                      <a:br>
                        <a:rPr kumimoji="0" lang="en-US" sz="1400" b="0" i="0" u="none" strike="noStrike" kern="0" cap="none" spc="0" normalizeH="0" baseline="0" noProof="0" dirty="0">
                          <a:ln>
                            <a:noFill/>
                          </a:ln>
                          <a:solidFill>
                            <a:srgbClr val="000000"/>
                          </a:solidFill>
                          <a:effectLst/>
                          <a:uLnTx/>
                          <a:uFillTx/>
                          <a:latin typeface="+mn-lt"/>
                          <a:cs typeface="Arial"/>
                          <a:sym typeface="Arial"/>
                        </a:rPr>
                      </a:br>
                      <a:r>
                        <a:rPr kumimoji="0" lang="en-US" sz="1400" b="1" i="0" u="none" strike="noStrike" kern="0" cap="none" spc="0" normalizeH="0" baseline="0" noProof="0" dirty="0">
                          <a:ln>
                            <a:noFill/>
                          </a:ln>
                          <a:solidFill>
                            <a:srgbClr val="000000"/>
                          </a:solidFill>
                          <a:effectLst/>
                          <a:uLnTx/>
                          <a:uFillTx/>
                          <a:latin typeface="+mn-lt"/>
                          <a:cs typeface="Arial"/>
                          <a:sym typeface="Arial"/>
                          <a:hlinkClick r:id="rId3"/>
                        </a:rPr>
                        <a:t>25-26 CSI Data Submissions Calendar</a:t>
                      </a:r>
                      <a:endParaRPr lang="en-US" b="1" dirty="0"/>
                    </a:p>
                  </a:txBody>
                  <a:tcPr/>
                </a:tc>
                <a:extLst>
                  <a:ext uri="{0D108BD9-81ED-4DB2-BD59-A6C34878D82A}">
                    <a16:rowId xmlns:a16="http://schemas.microsoft.com/office/drawing/2014/main" val="10003"/>
                  </a:ext>
                </a:extLst>
              </a:tr>
            </a:tbl>
          </a:graphicData>
        </a:graphic>
      </p:graphicFrame>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10</a:t>
            </a:fld>
            <a:endParaRPr dirty="0"/>
          </a:p>
        </p:txBody>
      </p:sp>
    </p:spTree>
    <p:extLst>
      <p:ext uri="{BB962C8B-B14F-4D97-AF65-F5344CB8AC3E}">
        <p14:creationId xmlns:p14="http://schemas.microsoft.com/office/powerpoint/2010/main" val="852624335"/>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400" b="1" dirty="0">
                <a:solidFill>
                  <a:schemeClr val="tx1"/>
                </a:solidFill>
              </a:rPr>
              <a:t>Questions/Resources</a:t>
            </a:r>
            <a:endParaRPr sz="4400" b="1" dirty="0">
              <a:solidFill>
                <a:schemeClr val="tx1"/>
              </a:solidFill>
            </a:endParaRPr>
          </a:p>
        </p:txBody>
      </p:sp>
      <p:sp>
        <p:nvSpPr>
          <p:cNvPr id="3" name="TextBox 2"/>
          <p:cNvSpPr txBox="1"/>
          <p:nvPr/>
        </p:nvSpPr>
        <p:spPr>
          <a:xfrm>
            <a:off x="574882" y="1847307"/>
            <a:ext cx="5558499" cy="4278094"/>
          </a:xfrm>
          <a:prstGeom prst="rect">
            <a:avLst/>
          </a:prstGeom>
          <a:noFill/>
        </p:spPr>
        <p:txBody>
          <a:bodyPr wrap="square" rtlCol="0">
            <a:spAutoFit/>
          </a:bodyPr>
          <a:lstStyle/>
          <a:p>
            <a:pPr marL="139700" lvl="0">
              <a:spcBef>
                <a:spcPts val="600"/>
              </a:spcBef>
              <a:buClr>
                <a:srgbClr val="677480"/>
              </a:buClr>
              <a:buSzPts val="1400"/>
            </a:pPr>
            <a:r>
              <a:rPr lang="en-US" sz="2000" dirty="0">
                <a:solidFill>
                  <a:schemeClr val="tx1"/>
                </a:solidFill>
                <a:ea typeface="Arial Unicode MS" panose="020B0604020202020204" pitchFamily="34" charset="-128"/>
                <a:cs typeface="Arial Unicode MS" panose="020B0604020202020204" pitchFamily="34" charset="-128"/>
                <a:sym typeface="Lato"/>
              </a:rPr>
              <a:t>Enrich website</a:t>
            </a:r>
          </a:p>
          <a:p>
            <a:pPr marL="482600" lvl="4" indent="-342900">
              <a:spcBef>
                <a:spcPts val="600"/>
              </a:spcBef>
              <a:buClr>
                <a:srgbClr val="677480"/>
              </a:buClr>
              <a:buSzPts val="1400"/>
              <a:buFont typeface="Arial" panose="020B0604020202020204" pitchFamily="34" charset="0"/>
              <a:buChar char="•"/>
            </a:pPr>
            <a:r>
              <a:rPr lang="en-US" dirty="0">
                <a:solidFill>
                  <a:schemeClr val="tx1">
                    <a:lumMod val="65000"/>
                    <a:lumOff val="35000"/>
                  </a:schemeClr>
                </a:solidFill>
                <a:ea typeface="Arial Unicode MS" panose="020B0604020202020204" pitchFamily="34" charset="-128"/>
                <a:cs typeface="Arial Unicode MS" panose="020B0604020202020204" pitchFamily="34" charset="-128"/>
                <a:sym typeface="Lato"/>
                <a:hlinkClick r:id="rId3"/>
              </a:rPr>
              <a:t>Enrich Learning Center</a:t>
            </a:r>
            <a:endParaRPr lang="en-US" dirty="0">
              <a:solidFill>
                <a:schemeClr val="tx1">
                  <a:lumMod val="65000"/>
                  <a:lumOff val="35000"/>
                </a:schemeClr>
              </a:solidFill>
              <a:ea typeface="Arial Unicode MS" panose="020B0604020202020204" pitchFamily="34" charset="-128"/>
              <a:cs typeface="Arial Unicode MS" panose="020B0604020202020204" pitchFamily="34" charset="-128"/>
              <a:sym typeface="Lato"/>
            </a:endParaRPr>
          </a:p>
          <a:p>
            <a:pPr marL="139700" lvl="0">
              <a:spcBef>
                <a:spcPts val="600"/>
              </a:spcBef>
              <a:buClr>
                <a:srgbClr val="677480"/>
              </a:buClr>
              <a:buSzPts val="1400"/>
            </a:pPr>
            <a:r>
              <a:rPr lang="en-US" sz="2000" dirty="0">
                <a:solidFill>
                  <a:schemeClr val="tx1"/>
                </a:solidFill>
                <a:ea typeface="Arial Unicode MS" panose="020B0604020202020204" pitchFamily="34" charset="-128"/>
                <a:cs typeface="Arial Unicode MS" panose="020B0604020202020204" pitchFamily="34" charset="-128"/>
                <a:sym typeface="Lato"/>
              </a:rPr>
              <a:t>IC Campus Community</a:t>
            </a:r>
          </a:p>
          <a:p>
            <a:pPr marL="596900" lvl="1">
              <a:buClr>
                <a:srgbClr val="677480"/>
              </a:buClr>
              <a:buSzPts val="1400"/>
            </a:pPr>
            <a:r>
              <a:rPr lang="en-US" sz="1600" dirty="0">
                <a:solidFill>
                  <a:schemeClr val="tx1"/>
                </a:solidFill>
                <a:sym typeface="Lato"/>
              </a:rPr>
              <a:t>Campus Community </a:t>
            </a:r>
            <a:r>
              <a:rPr lang="en-US" sz="1600" dirty="0">
                <a:solidFill>
                  <a:schemeClr val="tx1"/>
                </a:solidFill>
                <a:sym typeface="Lato"/>
                <a:hlinkClick r:id="rId4"/>
              </a:rPr>
              <a:t>Evaluation</a:t>
            </a:r>
            <a:r>
              <a:rPr lang="en-US" sz="1600" dirty="0">
                <a:solidFill>
                  <a:schemeClr val="tx1"/>
                </a:solidFill>
                <a:sym typeface="Lato"/>
              </a:rPr>
              <a:t> and </a:t>
            </a:r>
            <a:r>
              <a:rPr lang="en-US" sz="1600" dirty="0">
                <a:solidFill>
                  <a:schemeClr val="tx1"/>
                </a:solidFill>
                <a:sym typeface="Lato"/>
                <a:hlinkClick r:id="rId5"/>
              </a:rPr>
              <a:t>IEP</a:t>
            </a:r>
            <a:r>
              <a:rPr lang="en-US" sz="1600" dirty="0">
                <a:solidFill>
                  <a:schemeClr val="tx1"/>
                </a:solidFill>
                <a:sym typeface="Lato"/>
              </a:rPr>
              <a:t> Resources</a:t>
            </a:r>
          </a:p>
          <a:p>
            <a:endParaRPr lang="en-US" dirty="0">
              <a:solidFill>
                <a:schemeClr val="tx1"/>
              </a:solidFill>
            </a:endParaRPr>
          </a:p>
          <a:p>
            <a:pPr marL="139700" indent="0">
              <a:buNone/>
            </a:pPr>
            <a:endParaRPr lang="en-US" dirty="0">
              <a:solidFill>
                <a:schemeClr val="tx1"/>
              </a:solidFill>
            </a:endParaRPr>
          </a:p>
          <a:p>
            <a:pPr marL="139700" indent="0">
              <a:buNone/>
            </a:pPr>
            <a:endParaRPr lang="en-US" dirty="0">
              <a:solidFill>
                <a:schemeClr val="tx1"/>
              </a:solidFill>
            </a:endParaRPr>
          </a:p>
          <a:p>
            <a:pPr marL="139700" lvl="0">
              <a:spcBef>
                <a:spcPts val="600"/>
              </a:spcBef>
              <a:buClr>
                <a:srgbClr val="677480"/>
              </a:buClr>
              <a:buSzPts val="1400"/>
            </a:pPr>
            <a:r>
              <a:rPr lang="en-US" sz="2000" dirty="0">
                <a:solidFill>
                  <a:schemeClr val="tx1"/>
                </a:solidFill>
                <a:ea typeface="Arial Unicode MS" panose="020B0604020202020204" pitchFamily="34" charset="-128"/>
                <a:cs typeface="Arial Unicode MS" panose="020B0604020202020204" pitchFamily="34" charset="-128"/>
                <a:sym typeface="Lato"/>
              </a:rPr>
              <a:t>Nick Stachokus and Matt Hudson, CSI Special Education Team</a:t>
            </a:r>
          </a:p>
          <a:p>
            <a:pPr marL="596900" lvl="1">
              <a:buClr>
                <a:srgbClr val="677480"/>
              </a:buClr>
              <a:buSzPts val="1400"/>
            </a:pPr>
            <a:r>
              <a:rPr lang="en-US" sz="1600" dirty="0">
                <a:solidFill>
                  <a:schemeClr val="tx1"/>
                </a:solidFill>
                <a:sym typeface="Lato"/>
                <a:hlinkClick r:id="rId6"/>
              </a:rPr>
              <a:t>nickstachokus@csi.state.co.us matthudson@csi.state.co.us</a:t>
            </a:r>
            <a:endParaRPr lang="en-US" sz="1600" dirty="0">
              <a:solidFill>
                <a:schemeClr val="tx1"/>
              </a:solidFill>
              <a:sym typeface="Lato"/>
            </a:endParaRPr>
          </a:p>
          <a:p>
            <a:pPr marL="596900" lvl="1">
              <a:buClr>
                <a:srgbClr val="677480"/>
              </a:buClr>
              <a:buSzPts val="1400"/>
            </a:pPr>
            <a:endParaRPr lang="en-US" sz="1600" dirty="0">
              <a:solidFill>
                <a:schemeClr val="tx1"/>
              </a:solidFill>
              <a:sym typeface="Lato"/>
            </a:endParaRPr>
          </a:p>
          <a:p>
            <a:pPr marL="139700" lvl="0">
              <a:spcBef>
                <a:spcPts val="600"/>
              </a:spcBef>
              <a:buClr>
                <a:srgbClr val="677480"/>
              </a:buClr>
              <a:buSzPts val="1400"/>
            </a:pPr>
            <a:r>
              <a:rPr lang="en-US" sz="2000" dirty="0">
                <a:solidFill>
                  <a:schemeClr val="tx1"/>
                </a:solidFill>
                <a:ea typeface="Arial Unicode MS" panose="020B0604020202020204" pitchFamily="34" charset="-128"/>
                <a:cs typeface="Arial Unicode MS" panose="020B0604020202020204" pitchFamily="34" charset="-128"/>
                <a:sym typeface="Lato"/>
              </a:rPr>
              <a:t>Data Submissions Contact</a:t>
            </a:r>
          </a:p>
          <a:p>
            <a:pPr marL="596900" lvl="1">
              <a:buClr>
                <a:srgbClr val="677480"/>
              </a:buClr>
              <a:buSzPts val="1400"/>
            </a:pPr>
            <a:r>
              <a:rPr lang="en-US" sz="1600" dirty="0">
                <a:solidFill>
                  <a:schemeClr val="tx1"/>
                </a:solidFill>
                <a:sym typeface="Lato"/>
              </a:rPr>
              <a:t>Ryan Hartung, Senior Data Specialist</a:t>
            </a:r>
          </a:p>
          <a:p>
            <a:pPr marL="596900" lvl="1">
              <a:buClr>
                <a:srgbClr val="677480"/>
              </a:buClr>
              <a:buSzPts val="1400"/>
            </a:pPr>
            <a:r>
              <a:rPr lang="en-US" sz="1600" dirty="0">
                <a:solidFill>
                  <a:schemeClr val="tx1"/>
                </a:solidFill>
                <a:sym typeface="Lato"/>
                <a:hlinkClick r:id="rId7"/>
              </a:rPr>
              <a:t>ryanhartung@csi.state.co.us</a:t>
            </a:r>
            <a:endParaRPr lang="en-US" sz="1600" dirty="0">
              <a:solidFill>
                <a:srgbClr val="677480"/>
              </a:solidFill>
              <a:sym typeface="Lato"/>
            </a:endParaRPr>
          </a:p>
        </p:txBody>
      </p:sp>
      <p:pic>
        <p:nvPicPr>
          <p:cNvPr id="2060" name="Picture 12">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0926" y="2168979"/>
            <a:ext cx="2563159" cy="2520042"/>
          </a:xfrm>
          <a:prstGeom prst="rect">
            <a:avLst/>
          </a:prstGeom>
          <a:noFill/>
          <a:extLst>
            <a:ext uri="{909E8E84-426E-40DD-AFC4-6F175D3DCCD1}">
              <a14:hiddenFill xmlns:a14="http://schemas.microsoft.com/office/drawing/2010/main">
                <a:solidFill>
                  <a:srgbClr val="FFFFFF"/>
                </a:solidFill>
              </a14:hiddenFill>
            </a:ext>
          </a:extLst>
        </p:spPr>
      </p:pic>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11</a:t>
            </a:fld>
            <a:endParaRPr dirty="0"/>
          </a:p>
        </p:txBody>
      </p:sp>
    </p:spTree>
    <p:extLst>
      <p:ext uri="{BB962C8B-B14F-4D97-AF65-F5344CB8AC3E}">
        <p14:creationId xmlns:p14="http://schemas.microsoft.com/office/powerpoint/2010/main" val="496664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fade">
                                      <p:cBhvr>
                                        <p:cTn id="7" dur="2000"/>
                                        <p:tgtEl>
                                          <p:spTgt spid="2060"/>
                                        </p:tgtEl>
                                      </p:cBhvr>
                                    </p:animEffect>
                                    <p:anim calcmode="lin" valueType="num">
                                      <p:cBhvr>
                                        <p:cTn id="8" dur="2000" fill="hold"/>
                                        <p:tgtEl>
                                          <p:spTgt spid="2060"/>
                                        </p:tgtEl>
                                        <p:attrNameLst>
                                          <p:attrName>ppt_w</p:attrName>
                                        </p:attrNameLst>
                                      </p:cBhvr>
                                      <p:tavLst>
                                        <p:tav tm="0" fmla="#ppt_w*sin(2.5*pi*$)">
                                          <p:val>
                                            <p:fltVal val="0"/>
                                          </p:val>
                                        </p:tav>
                                        <p:tav tm="100000">
                                          <p:val>
                                            <p:fltVal val="1"/>
                                          </p:val>
                                        </p:tav>
                                      </p:tavLst>
                                    </p:anim>
                                    <p:anim calcmode="lin" valueType="num">
                                      <p:cBhvr>
                                        <p:cTn id="9" dur="2000" fill="hold"/>
                                        <p:tgtEl>
                                          <p:spTgt spid="20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444256" y="1454757"/>
            <a:ext cx="6556744" cy="559781"/>
          </a:xfrm>
          <a:prstGeom prst="rect">
            <a:avLst/>
          </a:prstGeom>
        </p:spPr>
        <p:txBody>
          <a:bodyPr spcFirstLastPara="1" vert="horz" wrap="square" lIns="68569" tIns="68569" rIns="68569" bIns="68569" rtlCol="0" anchor="b" anchorCtr="0">
            <a:noAutofit/>
          </a:bodyPr>
          <a:lstStyle/>
          <a:p>
            <a:pPr algn="ctr"/>
            <a:r>
              <a:rPr lang="en-US" sz="2700" dirty="0">
                <a:solidFill>
                  <a:schemeClr val="bg1"/>
                </a:solidFill>
              </a:rPr>
              <a:t>Thank you for reviewing this training!</a:t>
            </a:r>
          </a:p>
        </p:txBody>
      </p:sp>
      <p:sp>
        <p:nvSpPr>
          <p:cNvPr id="339" name="Shape 339"/>
          <p:cNvSpPr txBox="1">
            <a:spLocks noGrp="1"/>
          </p:cNvSpPr>
          <p:nvPr>
            <p:ph type="body" idx="4294967295"/>
          </p:nvPr>
        </p:nvSpPr>
        <p:spPr>
          <a:xfrm>
            <a:off x="1830019" y="3634858"/>
            <a:ext cx="5312852" cy="1995525"/>
          </a:xfrm>
          <a:prstGeom prst="rect">
            <a:avLst/>
          </a:prstGeom>
        </p:spPr>
        <p:txBody>
          <a:bodyPr spcFirstLastPara="1" vert="horz" wrap="square" lIns="68569" tIns="68569" rIns="68569" bIns="68569" rtlCol="0" anchor="t" anchorCtr="0">
            <a:noAutofit/>
          </a:bodyPr>
          <a:lstStyle/>
          <a:p>
            <a:pPr marL="0" indent="0" algn="ctr">
              <a:spcBef>
                <a:spcPts val="450"/>
              </a:spcBef>
              <a:buNone/>
            </a:pPr>
            <a:r>
              <a:rPr lang="en" sz="1800" dirty="0">
                <a:solidFill>
                  <a:srgbClr val="FFFFFF"/>
                </a:solidFill>
                <a:ea typeface="Arial Unicode MS" panose="020B0604020202020204" pitchFamily="34" charset="-128"/>
              </a:rPr>
              <a:t>Contact the Submissions Inbox with Questions:</a:t>
            </a:r>
            <a:endParaRPr sz="1800" dirty="0">
              <a:solidFill>
                <a:srgbClr val="FFFFFF"/>
              </a:solidFill>
              <a:ea typeface="Arial Unicode MS" panose="020B0604020202020204" pitchFamily="34" charset="-128"/>
            </a:endParaRPr>
          </a:p>
          <a:p>
            <a:pPr marL="582930" lvl="2" indent="0" algn="ctr">
              <a:buNone/>
            </a:pPr>
            <a:r>
              <a:rPr lang="en-US" dirty="0">
                <a:solidFill>
                  <a:schemeClr val="bg1"/>
                </a:solidFill>
              </a:rPr>
              <a:t>Submissions_CSI@csi.state.co.us</a:t>
            </a:r>
          </a:p>
          <a:p>
            <a:pPr marL="582930" lvl="2" indent="0" algn="ctr">
              <a:buNone/>
            </a:pPr>
            <a:endParaRPr lang="en-US"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3957637" y="4508814"/>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13F40E0E-B73D-4BF4-BA1E-5AE89F525EC3}"/>
              </a:ext>
            </a:extLst>
          </p:cNvPr>
          <p:cNvSpPr>
            <a:spLocks noGrp="1"/>
          </p:cNvSpPr>
          <p:nvPr>
            <p:ph type="sldNum" idx="12"/>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62920014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27198" y="372570"/>
            <a:ext cx="8183418" cy="68217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chemeClr val="tx1"/>
                </a:solidFill>
              </a:rPr>
              <a:t>Purpose of SPED Data E</a:t>
            </a:r>
            <a:r>
              <a:rPr lang="en-US" dirty="0">
                <a:solidFill>
                  <a:schemeClr val="tx1"/>
                </a:solidFill>
              </a:rPr>
              <a:t>n</a:t>
            </a:r>
            <a:r>
              <a:rPr lang="en" dirty="0">
                <a:solidFill>
                  <a:schemeClr val="tx1"/>
                </a:solidFill>
              </a:rPr>
              <a:t>try </a:t>
            </a:r>
            <a:endParaRPr dirty="0">
              <a:solidFill>
                <a:schemeClr val="tx1"/>
              </a:solidFill>
            </a:endParaRPr>
          </a:p>
        </p:txBody>
      </p:sp>
      <p:sp>
        <p:nvSpPr>
          <p:cNvPr id="2" name="Right Arrow 1">
            <a:extLst>
              <a:ext uri="{C183D7F6-B498-43B3-948B-1728B52AA6E4}">
                <adec:decorative xmlns:adec="http://schemas.microsoft.com/office/drawing/2017/decorative" val="1"/>
              </a:ext>
            </a:extLst>
          </p:cNvPr>
          <p:cNvSpPr/>
          <p:nvPr/>
        </p:nvSpPr>
        <p:spPr>
          <a:xfrm>
            <a:off x="-6983" y="1490428"/>
            <a:ext cx="892629" cy="4281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C183D7F6-B498-43B3-948B-1728B52AA6E4}">
                <adec:decorative xmlns:adec="http://schemas.microsoft.com/office/drawing/2017/decorative" val="1"/>
              </a:ext>
            </a:extLst>
          </p:cNvPr>
          <p:cNvSpPr/>
          <p:nvPr/>
        </p:nvSpPr>
        <p:spPr>
          <a:xfrm>
            <a:off x="-6981" y="2647588"/>
            <a:ext cx="892628" cy="429768"/>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ight Arrow 7">
            <a:extLst>
              <a:ext uri="{C183D7F6-B498-43B3-948B-1728B52AA6E4}">
                <adec:decorative xmlns:adec="http://schemas.microsoft.com/office/drawing/2017/decorative" val="1"/>
              </a:ext>
            </a:extLst>
          </p:cNvPr>
          <p:cNvSpPr/>
          <p:nvPr/>
        </p:nvSpPr>
        <p:spPr>
          <a:xfrm>
            <a:off x="-6981" y="3708247"/>
            <a:ext cx="892627" cy="429768"/>
          </a:xfrm>
          <a:prstGeom prst="rightArrow">
            <a:avLst/>
          </a:prstGeom>
          <a:solidFill>
            <a:srgbClr val="008C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ight Arrow 3">
            <a:extLst>
              <a:ext uri="{C183D7F6-B498-43B3-948B-1728B52AA6E4}">
                <adec:decorative xmlns:adec="http://schemas.microsoft.com/office/drawing/2017/decorative" val="1"/>
              </a:ext>
            </a:extLst>
          </p:cNvPr>
          <p:cNvSpPr/>
          <p:nvPr/>
        </p:nvSpPr>
        <p:spPr>
          <a:xfrm>
            <a:off x="-6980" y="4693377"/>
            <a:ext cx="892626" cy="429768"/>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Right Arrow 4">
            <a:extLst>
              <a:ext uri="{C183D7F6-B498-43B3-948B-1728B52AA6E4}">
                <adec:decorative xmlns:adec="http://schemas.microsoft.com/office/drawing/2017/decorative" val="1"/>
              </a:ext>
            </a:extLst>
          </p:cNvPr>
          <p:cNvSpPr/>
          <p:nvPr/>
        </p:nvSpPr>
        <p:spPr>
          <a:xfrm>
            <a:off x="-20858" y="5786465"/>
            <a:ext cx="896112" cy="42976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03569" y="1490428"/>
            <a:ext cx="1586523" cy="523220"/>
          </a:xfrm>
          <a:prstGeom prst="rect">
            <a:avLst/>
          </a:prstGeom>
          <a:noFill/>
        </p:spPr>
        <p:txBody>
          <a:bodyPr wrap="square" rtlCol="0">
            <a:spAutoFit/>
          </a:bodyPr>
          <a:lstStyle/>
          <a:p>
            <a:r>
              <a:rPr lang="en-US" sz="2800" b="1" dirty="0">
                <a:solidFill>
                  <a:srgbClr val="455FA9"/>
                </a:solidFill>
              </a:rPr>
              <a:t>What</a:t>
            </a:r>
          </a:p>
        </p:txBody>
      </p:sp>
      <p:sp>
        <p:nvSpPr>
          <p:cNvPr id="7" name="TextBox 6"/>
          <p:cNvSpPr txBox="1"/>
          <p:nvPr/>
        </p:nvSpPr>
        <p:spPr>
          <a:xfrm>
            <a:off x="2657230" y="1461214"/>
            <a:ext cx="6400800" cy="584775"/>
          </a:xfrm>
          <a:prstGeom prst="rect">
            <a:avLst/>
          </a:prstGeom>
          <a:noFill/>
        </p:spPr>
        <p:txBody>
          <a:bodyPr wrap="square" rtlCol="0">
            <a:spAutoFit/>
          </a:bodyPr>
          <a:lstStyle/>
          <a:p>
            <a:pPr lvl="0">
              <a:spcBef>
                <a:spcPts val="600"/>
              </a:spcBef>
              <a:spcAft>
                <a:spcPts val="600"/>
              </a:spcAft>
            </a:pPr>
            <a:r>
              <a:rPr lang="en-US" sz="1600" dirty="0">
                <a:solidFill>
                  <a:schemeClr val="tx1"/>
                </a:solidFill>
                <a:latin typeface="+mj-lt"/>
                <a:ea typeface="Arial Unicode MS" panose="020B0604020202020204" pitchFamily="34" charset="-128"/>
                <a:cs typeface="Arial Unicode MS" panose="020B0604020202020204" pitchFamily="34" charset="-128"/>
                <a:sym typeface="Lato"/>
              </a:rPr>
              <a:t>Schools report data to CSI regarding students with disabilities and staff who serve them</a:t>
            </a:r>
          </a:p>
        </p:txBody>
      </p:sp>
      <p:sp>
        <p:nvSpPr>
          <p:cNvPr id="13" name="TextBox 12"/>
          <p:cNvSpPr txBox="1"/>
          <p:nvPr/>
        </p:nvSpPr>
        <p:spPr>
          <a:xfrm>
            <a:off x="1203568" y="2620305"/>
            <a:ext cx="1586523" cy="523220"/>
          </a:xfrm>
          <a:prstGeom prst="rect">
            <a:avLst/>
          </a:prstGeom>
          <a:noFill/>
        </p:spPr>
        <p:txBody>
          <a:bodyPr wrap="square" rtlCol="0">
            <a:spAutoFit/>
          </a:bodyPr>
          <a:lstStyle/>
          <a:p>
            <a:r>
              <a:rPr lang="en-US" sz="2800" b="1" dirty="0">
                <a:solidFill>
                  <a:srgbClr val="C63F28"/>
                </a:solidFill>
              </a:rPr>
              <a:t>Why</a:t>
            </a:r>
          </a:p>
        </p:txBody>
      </p:sp>
      <p:sp>
        <p:nvSpPr>
          <p:cNvPr id="18" name="TextBox 17"/>
          <p:cNvSpPr txBox="1"/>
          <p:nvPr/>
        </p:nvSpPr>
        <p:spPr>
          <a:xfrm>
            <a:off x="2657230" y="2499496"/>
            <a:ext cx="6400800" cy="830997"/>
          </a:xfrm>
          <a:prstGeom prst="rect">
            <a:avLst/>
          </a:prstGeom>
          <a:noFill/>
        </p:spPr>
        <p:txBody>
          <a:bodyPr wrap="square" rtlCol="0">
            <a:spAutoFit/>
          </a:bodyPr>
          <a:lstStyle/>
          <a:p>
            <a:pPr lvl="0">
              <a:spcBef>
                <a:spcPts val="600"/>
              </a:spcBef>
              <a:spcAft>
                <a:spcPts val="600"/>
              </a:spcAft>
            </a:pPr>
            <a:r>
              <a:rPr lang="en-US" sz="1600" dirty="0">
                <a:solidFill>
                  <a:schemeClr val="tx1"/>
                </a:solidFill>
                <a:ea typeface="Arial Unicode MS" panose="020B0604020202020204" pitchFamily="34" charset="-128"/>
                <a:cs typeface="Arial Unicode MS" panose="020B0604020202020204" pitchFamily="34" charset="-128"/>
                <a:sym typeface="Lato"/>
              </a:rPr>
              <a:t>To accurately record data about students with IEPs so that schools may receive appropriate funding and resources to best support their education and services</a:t>
            </a:r>
          </a:p>
        </p:txBody>
      </p:sp>
      <p:sp>
        <p:nvSpPr>
          <p:cNvPr id="14" name="TextBox 13"/>
          <p:cNvSpPr txBox="1"/>
          <p:nvPr/>
        </p:nvSpPr>
        <p:spPr>
          <a:xfrm>
            <a:off x="1203567" y="3730941"/>
            <a:ext cx="1586523" cy="523220"/>
          </a:xfrm>
          <a:prstGeom prst="rect">
            <a:avLst/>
          </a:prstGeom>
          <a:noFill/>
        </p:spPr>
        <p:txBody>
          <a:bodyPr wrap="square" rtlCol="0">
            <a:spAutoFit/>
          </a:bodyPr>
          <a:lstStyle/>
          <a:p>
            <a:r>
              <a:rPr lang="en-US" sz="2800" b="1" dirty="0">
                <a:solidFill>
                  <a:srgbClr val="008CA0"/>
                </a:solidFill>
              </a:rPr>
              <a:t>Who</a:t>
            </a:r>
          </a:p>
        </p:txBody>
      </p:sp>
      <p:sp>
        <p:nvSpPr>
          <p:cNvPr id="9" name="TextBox 8"/>
          <p:cNvSpPr txBox="1"/>
          <p:nvPr/>
        </p:nvSpPr>
        <p:spPr>
          <a:xfrm>
            <a:off x="2657230" y="3654955"/>
            <a:ext cx="6400800" cy="830997"/>
          </a:xfrm>
          <a:prstGeom prst="rect">
            <a:avLst/>
          </a:prstGeom>
          <a:noFill/>
        </p:spPr>
        <p:txBody>
          <a:bodyPr wrap="square" rtlCol="0">
            <a:spAutoFit/>
          </a:bodyPr>
          <a:lstStyle/>
          <a:p>
            <a:r>
              <a:rPr lang="en-US" sz="1600" dirty="0">
                <a:solidFill>
                  <a:schemeClr val="tx1"/>
                </a:solidFill>
                <a:ea typeface="Arial Unicode MS" panose="020B0604020202020204" pitchFamily="34" charset="-128"/>
                <a:cs typeface="Arial Unicode MS" panose="020B0604020202020204" pitchFamily="34" charset="-128"/>
                <a:sym typeface="Lato"/>
              </a:rPr>
              <a:t>A coordinated effort between the school’s special education staff, HR contact, data submissions contact and CSI</a:t>
            </a:r>
            <a:endParaRPr lang="en-US" sz="1600" b="1" dirty="0">
              <a:solidFill>
                <a:schemeClr val="tx1"/>
              </a:solidFill>
              <a:ea typeface="Arial Unicode MS" panose="020B0604020202020204" pitchFamily="34" charset="-128"/>
              <a:cs typeface="Arial Unicode MS" panose="020B0604020202020204" pitchFamily="34" charset="-128"/>
              <a:sym typeface="Lato"/>
            </a:endParaRPr>
          </a:p>
          <a:p>
            <a:endParaRPr lang="en-US" sz="1600" dirty="0"/>
          </a:p>
        </p:txBody>
      </p:sp>
      <p:sp>
        <p:nvSpPr>
          <p:cNvPr id="15" name="TextBox 14"/>
          <p:cNvSpPr txBox="1"/>
          <p:nvPr/>
        </p:nvSpPr>
        <p:spPr>
          <a:xfrm>
            <a:off x="1203568" y="4710839"/>
            <a:ext cx="1586523" cy="523220"/>
          </a:xfrm>
          <a:prstGeom prst="rect">
            <a:avLst/>
          </a:prstGeom>
          <a:noFill/>
        </p:spPr>
        <p:txBody>
          <a:bodyPr wrap="square" rtlCol="0">
            <a:spAutoFit/>
          </a:bodyPr>
          <a:lstStyle/>
          <a:p>
            <a:r>
              <a:rPr lang="en-US" sz="2800" b="1" dirty="0">
                <a:solidFill>
                  <a:srgbClr val="EFAA1F"/>
                </a:solidFill>
              </a:rPr>
              <a:t>Where</a:t>
            </a:r>
          </a:p>
        </p:txBody>
      </p:sp>
      <p:sp>
        <p:nvSpPr>
          <p:cNvPr id="10" name="TextBox 9"/>
          <p:cNvSpPr txBox="1"/>
          <p:nvPr/>
        </p:nvSpPr>
        <p:spPr>
          <a:xfrm>
            <a:off x="2657230" y="4597154"/>
            <a:ext cx="6400800" cy="584775"/>
          </a:xfrm>
          <a:prstGeom prst="rect">
            <a:avLst/>
          </a:prstGeom>
          <a:noFill/>
        </p:spPr>
        <p:txBody>
          <a:bodyPr wrap="square" rtlCol="0">
            <a:spAutoFit/>
          </a:bodyPr>
          <a:lstStyle/>
          <a:p>
            <a:r>
              <a:rPr lang="en-US" sz="1600" dirty="0">
                <a:solidFill>
                  <a:schemeClr val="tx1"/>
                </a:solidFill>
                <a:ea typeface="Arial Unicode MS" panose="020B0604020202020204" pitchFamily="34" charset="-128"/>
                <a:cs typeface="Arial Unicode MS" panose="020B0604020202020204" pitchFamily="34" charset="-128"/>
                <a:sym typeface="Lato"/>
              </a:rPr>
              <a:t>Through the collection of staff and student data in Infinite Campus, Enrich, or starting point files</a:t>
            </a:r>
            <a:endParaRPr lang="en-US" sz="1600" dirty="0"/>
          </a:p>
        </p:txBody>
      </p:sp>
      <p:sp>
        <p:nvSpPr>
          <p:cNvPr id="16" name="TextBox 15"/>
          <p:cNvSpPr txBox="1"/>
          <p:nvPr/>
        </p:nvSpPr>
        <p:spPr>
          <a:xfrm>
            <a:off x="1203566" y="5785577"/>
            <a:ext cx="1586523" cy="523220"/>
          </a:xfrm>
          <a:prstGeom prst="rect">
            <a:avLst/>
          </a:prstGeom>
          <a:noFill/>
        </p:spPr>
        <p:txBody>
          <a:bodyPr wrap="square" rtlCol="0">
            <a:spAutoFit/>
          </a:bodyPr>
          <a:lstStyle/>
          <a:p>
            <a:r>
              <a:rPr lang="en-US" sz="2800" b="1" dirty="0">
                <a:solidFill>
                  <a:srgbClr val="455FA9"/>
                </a:solidFill>
              </a:rPr>
              <a:t>When</a:t>
            </a:r>
          </a:p>
        </p:txBody>
      </p:sp>
      <p:sp>
        <p:nvSpPr>
          <p:cNvPr id="12" name="TextBox 11"/>
          <p:cNvSpPr txBox="1"/>
          <p:nvPr/>
        </p:nvSpPr>
        <p:spPr>
          <a:xfrm>
            <a:off x="2657230" y="5848091"/>
            <a:ext cx="6400800" cy="338554"/>
          </a:xfrm>
          <a:prstGeom prst="rect">
            <a:avLst/>
          </a:prstGeom>
          <a:noFill/>
        </p:spPr>
        <p:txBody>
          <a:bodyPr wrap="square" rtlCol="0">
            <a:spAutoFit/>
          </a:bodyPr>
          <a:lstStyle/>
          <a:p>
            <a:r>
              <a:rPr lang="en-US" sz="1600" dirty="0">
                <a:solidFill>
                  <a:schemeClr val="tx1"/>
                </a:solidFill>
                <a:ea typeface="Arial Unicode MS" panose="020B0604020202020204" pitchFamily="34" charset="-128"/>
                <a:cs typeface="Arial Unicode MS" panose="020B0604020202020204" pitchFamily="34" charset="-128"/>
                <a:sym typeface="Lato"/>
              </a:rPr>
              <a:t>The collection consists of student IEP data as of December 1</a:t>
            </a:r>
            <a:r>
              <a:rPr lang="en-US" sz="1600" baseline="30000" dirty="0">
                <a:solidFill>
                  <a:schemeClr val="tx1"/>
                </a:solidFill>
                <a:ea typeface="Arial Unicode MS" panose="020B0604020202020204" pitchFamily="34" charset="-128"/>
                <a:cs typeface="Arial Unicode MS" panose="020B0604020202020204" pitchFamily="34" charset="-128"/>
                <a:sym typeface="Lato"/>
              </a:rPr>
              <a:t>st</a:t>
            </a:r>
            <a:r>
              <a:rPr lang="en-US" sz="1600" dirty="0">
                <a:solidFill>
                  <a:schemeClr val="tx1"/>
                </a:solidFill>
                <a:ea typeface="Arial Unicode MS" panose="020B0604020202020204" pitchFamily="34" charset="-128"/>
                <a:cs typeface="Arial Unicode MS" panose="020B0604020202020204" pitchFamily="34" charset="-128"/>
                <a:sym typeface="Lato"/>
              </a:rPr>
              <a:t>, 2025</a:t>
            </a:r>
          </a:p>
        </p:txBody>
      </p:sp>
      <p:sp>
        <p:nvSpPr>
          <p:cNvPr id="97" name="Shape 97">
            <a:extLst>
              <a:ext uri="{C183D7F6-B498-43B3-948B-1728B52AA6E4}">
                <adec:decorative xmlns:adec="http://schemas.microsoft.com/office/drawing/2017/decorative" val="1"/>
              </a:ext>
            </a:extLst>
          </p:cNvPr>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a:t>
            </a:fld>
            <a:endParaRPr dirty="0"/>
          </a:p>
        </p:txBody>
      </p:sp>
    </p:spTree>
    <p:extLst>
      <p:ext uri="{BB962C8B-B14F-4D97-AF65-F5344CB8AC3E}">
        <p14:creationId xmlns:p14="http://schemas.microsoft.com/office/powerpoint/2010/main" val="410888639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74600" y="192420"/>
            <a:ext cx="6462600" cy="1061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455FA9"/>
                </a:solidFill>
              </a:rPr>
              <a:t>What</a:t>
            </a:r>
            <a:endParaRPr sz="5400" b="1" dirty="0">
              <a:solidFill>
                <a:srgbClr val="455FA9"/>
              </a:solidFill>
            </a:endParaRPr>
          </a:p>
        </p:txBody>
      </p:sp>
      <p:sp>
        <p:nvSpPr>
          <p:cNvPr id="2" name="Text Placeholder 1"/>
          <p:cNvSpPr>
            <a:spLocks noGrp="1"/>
          </p:cNvSpPr>
          <p:nvPr>
            <p:ph type="body" idx="1"/>
          </p:nvPr>
        </p:nvSpPr>
        <p:spPr>
          <a:xfrm>
            <a:off x="433582" y="1162051"/>
            <a:ext cx="8235818" cy="2124090"/>
          </a:xfrm>
        </p:spPr>
        <p:txBody>
          <a:bodyPr/>
          <a:lstStyle/>
          <a:p>
            <a:pPr marL="0" indent="0">
              <a:spcBef>
                <a:spcPts val="0"/>
              </a:spcBef>
              <a:buNone/>
            </a:pPr>
            <a:r>
              <a:rPr lang="en-US" dirty="0">
                <a:solidFill>
                  <a:schemeClr val="tx1"/>
                </a:solidFill>
                <a:latin typeface="+mn-lt"/>
              </a:rPr>
              <a:t>The December Count collection is:</a:t>
            </a:r>
          </a:p>
          <a:p>
            <a:pPr marL="342900" indent="-342900">
              <a:spcBef>
                <a:spcPts val="0"/>
              </a:spcBef>
              <a:buFont typeface="Arial" panose="020B0604020202020204" pitchFamily="34" charset="0"/>
              <a:buChar char="•"/>
            </a:pPr>
            <a:r>
              <a:rPr lang="en-US" dirty="0">
                <a:solidFill>
                  <a:schemeClr val="tx1"/>
                </a:solidFill>
                <a:latin typeface="+mn-lt"/>
              </a:rPr>
              <a:t>An annual count of eligible special education students as of December 1st </a:t>
            </a:r>
          </a:p>
          <a:p>
            <a:pPr marL="342900" indent="-342900">
              <a:spcBef>
                <a:spcPts val="0"/>
              </a:spcBef>
              <a:buFont typeface="Arial" panose="020B0604020202020204" pitchFamily="34" charset="0"/>
              <a:buChar char="•"/>
            </a:pPr>
            <a:r>
              <a:rPr lang="en-US" dirty="0">
                <a:solidFill>
                  <a:schemeClr val="tx1"/>
                </a:solidFill>
                <a:latin typeface="+mn-lt"/>
              </a:rPr>
              <a:t>Used to generate federal funding to provide specialized student services </a:t>
            </a:r>
          </a:p>
          <a:p>
            <a:pPr marL="342900" indent="-342900">
              <a:spcBef>
                <a:spcPts val="0"/>
              </a:spcBef>
              <a:buFont typeface="Arial" panose="020B0604020202020204" pitchFamily="34" charset="0"/>
              <a:buChar char="•"/>
            </a:pPr>
            <a:r>
              <a:rPr lang="en-US" dirty="0">
                <a:solidFill>
                  <a:schemeClr val="tx1"/>
                </a:solidFill>
                <a:latin typeface="+mn-lt"/>
              </a:rPr>
              <a:t>Requires special education service provider data to ensure that appropriate licensure and endorsements</a:t>
            </a:r>
            <a:br>
              <a:rPr lang="en-US" dirty="0">
                <a:solidFill>
                  <a:schemeClr val="tx1"/>
                </a:solidFill>
                <a:latin typeface="+mn-lt"/>
              </a:rPr>
            </a:br>
            <a:endParaRPr lang="en-US" dirty="0">
              <a:solidFill>
                <a:schemeClr val="tx1"/>
              </a:solidFill>
              <a:latin typeface="+mn-lt"/>
            </a:endParaRPr>
          </a:p>
          <a:p>
            <a:pPr marL="0" indent="0">
              <a:spcBef>
                <a:spcPts val="0"/>
              </a:spcBef>
              <a:buNone/>
            </a:pPr>
            <a:endParaRPr lang="en-US" dirty="0">
              <a:solidFill>
                <a:schemeClr val="tx1"/>
              </a:solidFill>
              <a:latin typeface="+mn-lt"/>
            </a:endParaRPr>
          </a:p>
          <a:p>
            <a:pPr marL="0" indent="0">
              <a:spcBef>
                <a:spcPts val="0"/>
              </a:spcBef>
              <a:buNone/>
            </a:pPr>
            <a:endParaRPr lang="en-US" dirty="0">
              <a:solidFill>
                <a:schemeClr val="tx1"/>
              </a:solidFill>
              <a:latin typeface="+mn-lt"/>
            </a:endParaRPr>
          </a:p>
          <a:p>
            <a:pPr marL="0" indent="0">
              <a:spcBef>
                <a:spcPts val="0"/>
              </a:spcBef>
              <a:buNone/>
            </a:pPr>
            <a:endParaRPr lang="en-US" dirty="0">
              <a:solidFill>
                <a:schemeClr val="tx1"/>
              </a:solidFill>
              <a:latin typeface="+mn-lt"/>
            </a:endParaRPr>
          </a:p>
        </p:txBody>
      </p:sp>
      <p:pic>
        <p:nvPicPr>
          <p:cNvPr id="8" name="Picture 7">
            <a:extLst>
              <a:ext uri="{FF2B5EF4-FFF2-40B4-BE49-F238E27FC236}">
                <a16:creationId xmlns:a16="http://schemas.microsoft.com/office/drawing/2014/main" id="{AD5B25B1-37FD-430C-85E7-220AA4ACE64E}"/>
              </a:ext>
            </a:extLst>
          </p:cNvPr>
          <p:cNvPicPr>
            <a:picLocks noChangeAspect="1"/>
          </p:cNvPicPr>
          <p:nvPr/>
        </p:nvPicPr>
        <p:blipFill>
          <a:blip r:embed="rId3"/>
          <a:srcRect/>
          <a:stretch/>
        </p:blipFill>
        <p:spPr>
          <a:xfrm>
            <a:off x="572589" y="3609713"/>
            <a:ext cx="3661481" cy="2694218"/>
          </a:xfrm>
          <a:prstGeom prst="rect">
            <a:avLst/>
          </a:prstGeom>
          <a:ln>
            <a:solidFill>
              <a:schemeClr val="tx1"/>
            </a:solidFill>
          </a:ln>
        </p:spPr>
      </p:pic>
      <p:pic>
        <p:nvPicPr>
          <p:cNvPr id="10" name="Picture 9">
            <a:extLst>
              <a:ext uri="{FF2B5EF4-FFF2-40B4-BE49-F238E27FC236}">
                <a16:creationId xmlns:a16="http://schemas.microsoft.com/office/drawing/2014/main" id="{3DA7DDA9-5574-4B33-A4A2-3632B619336B}"/>
              </a:ext>
            </a:extLst>
          </p:cNvPr>
          <p:cNvPicPr>
            <a:picLocks noChangeAspect="1"/>
          </p:cNvPicPr>
          <p:nvPr/>
        </p:nvPicPr>
        <p:blipFill>
          <a:blip r:embed="rId4"/>
          <a:srcRect/>
          <a:stretch/>
        </p:blipFill>
        <p:spPr>
          <a:xfrm>
            <a:off x="4671391" y="3609713"/>
            <a:ext cx="3745447" cy="2694218"/>
          </a:xfrm>
          <a:prstGeom prst="rect">
            <a:avLst/>
          </a:prstGeom>
          <a:ln>
            <a:solidFill>
              <a:schemeClr val="tx1"/>
            </a:solidFill>
          </a:ln>
        </p:spPr>
      </p:pic>
      <p:sp>
        <p:nvSpPr>
          <p:cNvPr id="5" name="Rectangle 4"/>
          <p:cNvSpPr/>
          <p:nvPr/>
        </p:nvSpPr>
        <p:spPr>
          <a:xfrm>
            <a:off x="582668" y="6392768"/>
            <a:ext cx="8000615" cy="261610"/>
          </a:xfrm>
          <a:prstGeom prst="rect">
            <a:avLst/>
          </a:prstGeom>
        </p:spPr>
        <p:txBody>
          <a:bodyPr wrap="square">
            <a:spAutoFit/>
          </a:bodyPr>
          <a:lstStyle/>
          <a:p>
            <a:r>
              <a:rPr lang="en-US" sz="1100" dirty="0">
                <a:solidFill>
                  <a:srgbClr val="17365D"/>
                </a:solidFill>
                <a:latin typeface="Arial" panose="020B0604020202020204" pitchFamily="34" charset="0"/>
              </a:rPr>
              <a:t>File Layouts for the 25-26 School Year can be found on the </a:t>
            </a:r>
            <a:r>
              <a:rPr lang="en-US" sz="1100" dirty="0">
                <a:solidFill>
                  <a:srgbClr val="17365D"/>
                </a:solidFill>
                <a:latin typeface="Arial" panose="020B0604020202020204" pitchFamily="34" charset="0"/>
                <a:hlinkClick r:id="rId5"/>
              </a:rPr>
              <a:t>CSI December Count Page</a:t>
            </a:r>
            <a:endParaRPr lang="en-US" sz="1100" dirty="0"/>
          </a:p>
        </p:txBody>
      </p:sp>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3</a:t>
            </a:fld>
            <a:endParaRPr dirty="0"/>
          </a:p>
        </p:txBody>
      </p:sp>
    </p:spTree>
    <p:extLst>
      <p:ext uri="{BB962C8B-B14F-4D97-AF65-F5344CB8AC3E}">
        <p14:creationId xmlns:p14="http://schemas.microsoft.com/office/powerpoint/2010/main" val="208555213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74600" y="192420"/>
            <a:ext cx="6462600" cy="1061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455FA9"/>
                </a:solidFill>
              </a:rPr>
              <a:t>What </a:t>
            </a:r>
            <a:r>
              <a:rPr lang="en" sz="3200" b="1" dirty="0">
                <a:solidFill>
                  <a:srgbClr val="455FA9"/>
                </a:solidFill>
              </a:rPr>
              <a:t>(continued)</a:t>
            </a:r>
            <a:endParaRPr sz="3200" b="1" dirty="0">
              <a:solidFill>
                <a:srgbClr val="455FA9"/>
              </a:solidFill>
            </a:endParaRPr>
          </a:p>
        </p:txBody>
      </p:sp>
      <p:sp>
        <p:nvSpPr>
          <p:cNvPr id="2" name="Text Placeholder 1"/>
          <p:cNvSpPr>
            <a:spLocks noGrp="1"/>
          </p:cNvSpPr>
          <p:nvPr>
            <p:ph type="body" idx="1"/>
          </p:nvPr>
        </p:nvSpPr>
        <p:spPr>
          <a:xfrm>
            <a:off x="433582" y="1162051"/>
            <a:ext cx="8214555" cy="5202126"/>
          </a:xfrm>
        </p:spPr>
        <p:txBody>
          <a:bodyPr/>
          <a:lstStyle/>
          <a:p>
            <a:pPr marL="0" indent="0">
              <a:spcBef>
                <a:spcPts val="0"/>
              </a:spcBef>
              <a:buNone/>
            </a:pPr>
            <a:r>
              <a:rPr lang="en-US" dirty="0">
                <a:solidFill>
                  <a:schemeClr val="tx1"/>
                </a:solidFill>
                <a:latin typeface="+mn-lt"/>
              </a:rPr>
              <a:t>Use the CSI Coding Scenarios document to identify common student scenarios you may encounter and the correct coding necessary for the Participation file.</a:t>
            </a:r>
          </a:p>
          <a:p>
            <a:pPr marL="0" indent="0">
              <a:spcBef>
                <a:spcPts val="0"/>
              </a:spcBef>
              <a:buNone/>
            </a:pPr>
            <a:endParaRPr lang="en-US" dirty="0">
              <a:latin typeface="+mn-lt"/>
            </a:endParaRPr>
          </a:p>
          <a:p>
            <a:pPr marL="0" indent="0">
              <a:spcBef>
                <a:spcPts val="0"/>
              </a:spcBef>
              <a:buNone/>
            </a:pPr>
            <a:endParaRPr lang="en-US" dirty="0">
              <a:latin typeface="+mn-lt"/>
            </a:endParaRPr>
          </a:p>
        </p:txBody>
      </p:sp>
      <p:pic>
        <p:nvPicPr>
          <p:cNvPr id="7" name="Picture 6" descr="SPED Participation Coding Scenarios Document">
            <a:extLst>
              <a:ext uri="{FF2B5EF4-FFF2-40B4-BE49-F238E27FC236}">
                <a16:creationId xmlns:a16="http://schemas.microsoft.com/office/drawing/2014/main" id="{8C09F475-D860-4E16-A582-A2AE769000B4}"/>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1013551" y="2775782"/>
            <a:ext cx="6698255" cy="3324823"/>
          </a:xfrm>
          <a:prstGeom prst="rect">
            <a:avLst/>
          </a:prstGeom>
          <a:ln>
            <a:solidFill>
              <a:schemeClr val="tx1"/>
            </a:solidFill>
          </a:ln>
        </p:spPr>
      </p:pic>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4</a:t>
            </a:fld>
            <a:endParaRPr dirty="0"/>
          </a:p>
        </p:txBody>
      </p:sp>
    </p:spTree>
    <p:extLst>
      <p:ext uri="{BB962C8B-B14F-4D97-AF65-F5344CB8AC3E}">
        <p14:creationId xmlns:p14="http://schemas.microsoft.com/office/powerpoint/2010/main" val="3421946367"/>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554182" y="247073"/>
            <a:ext cx="6462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C00000"/>
                </a:solidFill>
              </a:rPr>
              <a:t>Why</a:t>
            </a:r>
            <a:endParaRPr sz="5400" b="1" dirty="0">
              <a:solidFill>
                <a:srgbClr val="C00000"/>
              </a:solidFill>
            </a:endParaRPr>
          </a:p>
        </p:txBody>
      </p:sp>
      <p:graphicFrame>
        <p:nvGraphicFramePr>
          <p:cNvPr id="3" name="Diagram 2" descr="Flow chart of why the collection is necessary.">
            <a:extLst>
              <a:ext uri="{FF2B5EF4-FFF2-40B4-BE49-F238E27FC236}">
                <a16:creationId xmlns:a16="http://schemas.microsoft.com/office/drawing/2014/main" id="{98B44BA2-3215-4925-9210-A38DE29CEF64}"/>
              </a:ext>
            </a:extLst>
          </p:cNvPr>
          <p:cNvGraphicFramePr/>
          <p:nvPr>
            <p:extLst>
              <p:ext uri="{D42A27DB-BD31-4B8C-83A1-F6EECF244321}">
                <p14:modId xmlns:p14="http://schemas.microsoft.com/office/powerpoint/2010/main" val="3634066423"/>
              </p:ext>
            </p:extLst>
          </p:nvPr>
        </p:nvGraphicFramePr>
        <p:xfrm>
          <a:off x="908057" y="995363"/>
          <a:ext cx="7846868" cy="4867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2">
            <a:extLst>
              <a:ext uri="{FF2B5EF4-FFF2-40B4-BE49-F238E27FC236}">
                <a16:creationId xmlns:a16="http://schemas.microsoft.com/office/drawing/2014/main" id="{DE1512CB-99F6-45EB-B235-A4B965CAEE10}"/>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4757" y="1845755"/>
            <a:ext cx="945071" cy="9450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a:extLst>
              <a:ext uri="{FF2B5EF4-FFF2-40B4-BE49-F238E27FC236}">
                <a16:creationId xmlns:a16="http://schemas.microsoft.com/office/drawing/2014/main" id="{C7EC4A57-CB9C-43A2-88A4-79052B09338D}"/>
              </a:ext>
              <a:ext uri="{C183D7F6-B498-43B3-948B-1728B52AA6E4}">
                <adec:decorative xmlns:adec="http://schemas.microsoft.com/office/drawing/2017/decorative" val="1"/>
              </a:ext>
            </a:extLst>
          </p:cNvPr>
          <p:cNvPicPr>
            <a:picLocks noChangeAspect="1" noChangeArrowheads="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7044" y="1845754"/>
            <a:ext cx="945071" cy="9450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a:extLst>
              <a:ext uri="{FF2B5EF4-FFF2-40B4-BE49-F238E27FC236}">
                <a16:creationId xmlns:a16="http://schemas.microsoft.com/office/drawing/2014/main" id="{41FFC551-C889-45E9-A618-AFF7CC8B6CE3}"/>
              </a:ext>
              <a:ext uri="{C183D7F6-B498-43B3-948B-1728B52AA6E4}">
                <adec:decorative xmlns:adec="http://schemas.microsoft.com/office/drawing/2017/decorative" val="1"/>
              </a:ext>
            </a:extLst>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8955" y="5724215"/>
            <a:ext cx="945072" cy="945072"/>
          </a:xfrm>
          <a:prstGeom prst="rect">
            <a:avLst/>
          </a:prstGeom>
          <a:noFill/>
          <a:extLst>
            <a:ext uri="{909E8E84-426E-40DD-AFC4-6F175D3DCCD1}">
              <a14:hiddenFill xmlns:a14="http://schemas.microsoft.com/office/drawing/2010/main">
                <a:solidFill>
                  <a:srgbClr val="FFFFFF"/>
                </a:solidFill>
              </a14:hiddenFill>
            </a:ext>
          </a:extLst>
        </p:spPr>
      </p:pic>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5</a:t>
            </a:fld>
            <a:endParaRPr dirty="0"/>
          </a:p>
        </p:txBody>
      </p:sp>
    </p:spTree>
    <p:extLst>
      <p:ext uri="{BB962C8B-B14F-4D97-AF65-F5344CB8AC3E}">
        <p14:creationId xmlns:p14="http://schemas.microsoft.com/office/powerpoint/2010/main" val="3705514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554182" y="279458"/>
            <a:ext cx="6462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008CA0"/>
                </a:solidFill>
              </a:rPr>
              <a:t>Who</a:t>
            </a:r>
            <a:endParaRPr sz="5400" b="1" dirty="0">
              <a:solidFill>
                <a:srgbClr val="008CA0"/>
              </a:solidFill>
            </a:endParaRPr>
          </a:p>
        </p:txBody>
      </p:sp>
      <p:sp>
        <p:nvSpPr>
          <p:cNvPr id="4" name="TextBox 3"/>
          <p:cNvSpPr txBox="1"/>
          <p:nvPr/>
        </p:nvSpPr>
        <p:spPr>
          <a:xfrm>
            <a:off x="163861" y="2050419"/>
            <a:ext cx="5389002" cy="3877985"/>
          </a:xfrm>
          <a:prstGeom prst="rect">
            <a:avLst/>
          </a:prstGeom>
          <a:solidFill>
            <a:schemeClr val="accent1">
              <a:lumMod val="20000"/>
              <a:lumOff val="80000"/>
            </a:schemeClr>
          </a:solidFill>
        </p:spPr>
        <p:txBody>
          <a:bodyPr wrap="square" rtlCol="0">
            <a:spAutoFit/>
          </a:bodyPr>
          <a:lstStyle/>
          <a:p>
            <a:r>
              <a:rPr lang="en-US" sz="1800" b="1" dirty="0">
                <a:solidFill>
                  <a:schemeClr val="tx1"/>
                </a:solidFill>
              </a:rPr>
              <a:t>Special Education Staff</a:t>
            </a:r>
          </a:p>
          <a:p>
            <a:pPr marL="285750" lvl="8" indent="-285750">
              <a:buFont typeface="Arial" panose="020B0604020202020204" pitchFamily="34" charset="0"/>
              <a:buChar char="•"/>
            </a:pPr>
            <a:r>
              <a:rPr lang="en-US" sz="1600" dirty="0">
                <a:solidFill>
                  <a:schemeClr val="tx1"/>
                </a:solidFill>
              </a:rPr>
              <a:t>Confirm students and service provider information is added to the school’s data system in a timely and accurate manner</a:t>
            </a:r>
          </a:p>
          <a:p>
            <a:pPr marL="285750" lvl="8" indent="-285750">
              <a:buFont typeface="Arial" panose="020B0604020202020204" pitchFamily="34" charset="0"/>
              <a:buChar char="•"/>
            </a:pPr>
            <a:r>
              <a:rPr lang="en-US" sz="1600" dirty="0">
                <a:solidFill>
                  <a:schemeClr val="tx1"/>
                </a:solidFill>
              </a:rPr>
              <a:t>Communicates with data submissions contact when updates are made</a:t>
            </a:r>
          </a:p>
          <a:p>
            <a:pPr marL="285750" lvl="8" indent="-285750">
              <a:buFont typeface="Arial" panose="020B0604020202020204" pitchFamily="34" charset="0"/>
              <a:buChar char="•"/>
            </a:pPr>
            <a:r>
              <a:rPr lang="en-US" sz="1600" dirty="0">
                <a:solidFill>
                  <a:schemeClr val="tx1"/>
                </a:solidFill>
              </a:rPr>
              <a:t>Reviews and signs off prior to submitting data to CSI.</a:t>
            </a:r>
          </a:p>
          <a:p>
            <a:pPr lvl="8"/>
            <a:r>
              <a:rPr lang="en-US" sz="1800" b="1" dirty="0">
                <a:solidFill>
                  <a:schemeClr val="tx1"/>
                </a:solidFill>
              </a:rPr>
              <a:t>HR / Business Manager </a:t>
            </a:r>
          </a:p>
          <a:p>
            <a:pPr marL="285750" lvl="8" indent="-285750">
              <a:buFont typeface="Arial" panose="020B0604020202020204" pitchFamily="34" charset="0"/>
              <a:buChar char="•"/>
            </a:pPr>
            <a:r>
              <a:rPr lang="en-US" sz="1600" dirty="0">
                <a:solidFill>
                  <a:schemeClr val="tx1"/>
                </a:solidFill>
              </a:rPr>
              <a:t>Ensures special education staff information is added into the HR report in a timely and accurate manner</a:t>
            </a:r>
          </a:p>
          <a:p>
            <a:pPr marL="285750" lvl="8" indent="-285750">
              <a:buFont typeface="Arial" panose="020B0604020202020204" pitchFamily="34" charset="0"/>
              <a:buChar char="•"/>
            </a:pPr>
            <a:r>
              <a:rPr lang="en-US" sz="1600" dirty="0">
                <a:solidFill>
                  <a:schemeClr val="tx1"/>
                </a:solidFill>
              </a:rPr>
              <a:t>Reviews and signs off prior to submitting data to CSI.</a:t>
            </a:r>
          </a:p>
          <a:p>
            <a:pPr lvl="8"/>
            <a:r>
              <a:rPr lang="en-US" sz="1800" b="1" dirty="0">
                <a:solidFill>
                  <a:schemeClr val="tx1"/>
                </a:solidFill>
              </a:rPr>
              <a:t>Data Submissions Contact</a:t>
            </a:r>
          </a:p>
          <a:p>
            <a:pPr marL="285750" lvl="8" indent="-285750">
              <a:buFont typeface="Arial" panose="020B0604020202020204" pitchFamily="34" charset="0"/>
              <a:buChar char="•"/>
            </a:pPr>
            <a:r>
              <a:rPr lang="en-US" sz="1600" dirty="0">
                <a:solidFill>
                  <a:schemeClr val="tx1"/>
                </a:solidFill>
              </a:rPr>
              <a:t>Collaborates with the SPED Coordinator and HR Manager to resolve data issues and ensure accuracy</a:t>
            </a:r>
          </a:p>
          <a:p>
            <a:pPr marL="285750" lvl="8" indent="-285750">
              <a:buFont typeface="Arial" panose="020B0604020202020204" pitchFamily="34" charset="0"/>
              <a:buChar char="•"/>
            </a:pPr>
            <a:r>
              <a:rPr lang="en-US" sz="1600" dirty="0">
                <a:solidFill>
                  <a:schemeClr val="tx1"/>
                </a:solidFill>
              </a:rPr>
              <a:t>Reviews and signs off prior to submitting data to CSI.</a:t>
            </a:r>
          </a:p>
        </p:txBody>
      </p:sp>
      <p:graphicFrame>
        <p:nvGraphicFramePr>
          <p:cNvPr id="5" name="Diagram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732442"/>
              </p:ext>
            </p:extLst>
          </p:nvPr>
        </p:nvGraphicFramePr>
        <p:xfrm>
          <a:off x="5552862" y="1336849"/>
          <a:ext cx="3036956" cy="445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6</a:t>
            </a:fld>
            <a:endParaRPr dirty="0"/>
          </a:p>
        </p:txBody>
      </p:sp>
    </p:spTree>
    <p:extLst>
      <p:ext uri="{BB962C8B-B14F-4D97-AF65-F5344CB8AC3E}">
        <p14:creationId xmlns:p14="http://schemas.microsoft.com/office/powerpoint/2010/main" val="2712923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554182" y="279458"/>
            <a:ext cx="6462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008CA0"/>
                </a:solidFill>
              </a:rPr>
              <a:t>Who </a:t>
            </a:r>
            <a:r>
              <a:rPr lang="en-US" sz="4000" b="1" dirty="0">
                <a:solidFill>
                  <a:srgbClr val="008CA0"/>
                </a:solidFill>
              </a:rPr>
              <a:t>(continued)</a:t>
            </a:r>
            <a:endParaRPr sz="5400" b="1" dirty="0">
              <a:solidFill>
                <a:srgbClr val="008CA0"/>
              </a:solidFill>
            </a:endParaRPr>
          </a:p>
        </p:txBody>
      </p:sp>
      <p:sp>
        <p:nvSpPr>
          <p:cNvPr id="4" name="TextBox 3"/>
          <p:cNvSpPr txBox="1"/>
          <p:nvPr/>
        </p:nvSpPr>
        <p:spPr>
          <a:xfrm>
            <a:off x="354506" y="1422458"/>
            <a:ext cx="5414940" cy="369332"/>
          </a:xfrm>
          <a:prstGeom prst="rect">
            <a:avLst/>
          </a:prstGeom>
          <a:noFill/>
        </p:spPr>
        <p:txBody>
          <a:bodyPr wrap="square" rtlCol="0">
            <a:spAutoFit/>
          </a:bodyPr>
          <a:lstStyle/>
          <a:p>
            <a:r>
              <a:rPr lang="en-US" sz="1800" b="1" dirty="0">
                <a:solidFill>
                  <a:schemeClr val="tx1"/>
                </a:solidFill>
              </a:rPr>
              <a:t>Collaboration with Human Resources Staff</a:t>
            </a:r>
            <a:endParaRPr lang="en-US" sz="1800" dirty="0">
              <a:solidFill>
                <a:schemeClr val="tx1"/>
              </a:solidFill>
            </a:endParaRPr>
          </a:p>
        </p:txBody>
      </p:sp>
      <p:sp>
        <p:nvSpPr>
          <p:cNvPr id="2" name="TextBox 1">
            <a:extLst>
              <a:ext uri="{FF2B5EF4-FFF2-40B4-BE49-F238E27FC236}">
                <a16:creationId xmlns:a16="http://schemas.microsoft.com/office/drawing/2014/main" id="{833376FF-47AB-4905-B791-94C1E74C84F7}"/>
              </a:ext>
            </a:extLst>
          </p:cNvPr>
          <p:cNvSpPr txBox="1"/>
          <p:nvPr/>
        </p:nvSpPr>
        <p:spPr>
          <a:xfrm>
            <a:off x="354506" y="1791790"/>
            <a:ext cx="8674769" cy="2277547"/>
          </a:xfrm>
          <a:prstGeom prst="rect">
            <a:avLst/>
          </a:prstGeom>
          <a:noFill/>
        </p:spPr>
        <p:txBody>
          <a:bodyPr wrap="square" rtlCol="0">
            <a:spAutoFit/>
          </a:bodyPr>
          <a:lstStyle/>
          <a:p>
            <a:pPr marL="285750" indent="-285750">
              <a:buFont typeface="Arial" panose="020B0604020202020204" pitchFamily="34" charset="0"/>
              <a:buChar char="•"/>
            </a:pPr>
            <a:r>
              <a:rPr lang="en-US" sz="1800" dirty="0"/>
              <a:t>Special Education and HR staff must work closely throughout the collection</a:t>
            </a:r>
          </a:p>
          <a:p>
            <a:pPr marL="285750" indent="-285750">
              <a:buFont typeface="Arial" panose="020B0604020202020204" pitchFamily="34" charset="0"/>
              <a:buChar char="•"/>
            </a:pPr>
            <a:r>
              <a:rPr lang="en-US" sz="1800" dirty="0"/>
              <a:t>Special Education staff are included in the December Count snapshot - not HR</a:t>
            </a:r>
          </a:p>
          <a:p>
            <a:pPr marL="285750" indent="-285750">
              <a:buFont typeface="Arial" panose="020B0604020202020204" pitchFamily="34" charset="0"/>
              <a:buChar char="•"/>
            </a:pPr>
            <a:r>
              <a:rPr lang="en-US" sz="1800" dirty="0"/>
              <a:t>Level 2 Staff Errors for December Count often will need to be cleared by updating the HR files</a:t>
            </a:r>
          </a:p>
          <a:p>
            <a:pPr marL="285750" indent="-285750">
              <a:buFont typeface="Arial" panose="020B0604020202020204" pitchFamily="34" charset="0"/>
              <a:buChar char="•"/>
            </a:pPr>
            <a:r>
              <a:rPr lang="en-US" sz="1800" dirty="0"/>
              <a:t>SPED staff ensure accurate EDIDs are being provided on a student's IEP</a:t>
            </a:r>
          </a:p>
          <a:p>
            <a:pPr marL="285750" indent="-285750">
              <a:buFont typeface="Arial" panose="020B0604020202020204" pitchFamily="34" charset="0"/>
              <a:buChar char="•"/>
            </a:pPr>
            <a:r>
              <a:rPr lang="en-US" sz="1800" dirty="0"/>
              <a:t>HR staff need to ensure that all staff with those EDIDs are included with a proper SPED flag and accurate grade levels.</a:t>
            </a:r>
          </a:p>
          <a:p>
            <a:pPr marL="285750" indent="-285750">
              <a:buFont typeface="Arial" panose="020B0604020202020204" pitchFamily="34" charset="0"/>
              <a:buChar char="•"/>
            </a:pPr>
            <a:endParaRPr lang="en-US" sz="1600" dirty="0"/>
          </a:p>
        </p:txBody>
      </p:sp>
      <p:graphicFrame>
        <p:nvGraphicFramePr>
          <p:cNvPr id="3" name="Diagram 2" descr="Flow chart of all staff involved in SPED Staff snapshot.">
            <a:extLst>
              <a:ext uri="{FF2B5EF4-FFF2-40B4-BE49-F238E27FC236}">
                <a16:creationId xmlns:a16="http://schemas.microsoft.com/office/drawing/2014/main" id="{BB5A05C0-6B67-46E3-BF09-40BF72761EE6}"/>
              </a:ext>
            </a:extLst>
          </p:cNvPr>
          <p:cNvGraphicFramePr/>
          <p:nvPr>
            <p:extLst>
              <p:ext uri="{D42A27DB-BD31-4B8C-83A1-F6EECF244321}">
                <p14:modId xmlns:p14="http://schemas.microsoft.com/office/powerpoint/2010/main" val="2079479780"/>
              </p:ext>
            </p:extLst>
          </p:nvPr>
        </p:nvGraphicFramePr>
        <p:xfrm>
          <a:off x="1421731" y="3814012"/>
          <a:ext cx="6300537" cy="287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7</a:t>
            </a:fld>
            <a:endParaRPr dirty="0"/>
          </a:p>
        </p:txBody>
      </p:sp>
    </p:spTree>
    <p:extLst>
      <p:ext uri="{BB962C8B-B14F-4D97-AF65-F5344CB8AC3E}">
        <p14:creationId xmlns:p14="http://schemas.microsoft.com/office/powerpoint/2010/main" val="316762690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93"/>
          <p:cNvSpPr txBox="1">
            <a:spLocks noGrp="1"/>
          </p:cNvSpPr>
          <p:nvPr>
            <p:ph type="title"/>
          </p:nvPr>
        </p:nvSpPr>
        <p:spPr>
          <a:xfrm>
            <a:off x="447230" y="180162"/>
            <a:ext cx="6856095" cy="76272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EFAA1F"/>
                </a:solidFill>
              </a:rPr>
              <a:t>Where </a:t>
            </a:r>
            <a:r>
              <a:rPr lang="en" b="1" dirty="0">
                <a:solidFill>
                  <a:schemeClr val="tx1"/>
                </a:solidFill>
              </a:rPr>
              <a:t>– Infinite Campus</a:t>
            </a:r>
            <a:endParaRPr sz="5400" b="1" dirty="0">
              <a:solidFill>
                <a:schemeClr val="tx1"/>
              </a:solidFill>
            </a:endParaRPr>
          </a:p>
        </p:txBody>
      </p:sp>
      <p:sp>
        <p:nvSpPr>
          <p:cNvPr id="5" name="Text Placeholder 4"/>
          <p:cNvSpPr>
            <a:spLocks noGrp="1"/>
          </p:cNvSpPr>
          <p:nvPr>
            <p:ph type="body" idx="3"/>
          </p:nvPr>
        </p:nvSpPr>
        <p:spPr>
          <a:xfrm>
            <a:off x="299026" y="1094064"/>
            <a:ext cx="4198996" cy="5270112"/>
          </a:xfrm>
          <a:ln>
            <a:solidFill>
              <a:schemeClr val="bg2"/>
            </a:solidFill>
          </a:ln>
        </p:spPr>
        <p:txBody>
          <a:bodyPr/>
          <a:lstStyle/>
          <a:p>
            <a:pPr marL="55563" indent="0">
              <a:buNone/>
            </a:pPr>
            <a:r>
              <a:rPr lang="en-US" sz="1400" dirty="0">
                <a:solidFill>
                  <a:schemeClr val="tx1"/>
                </a:solidFill>
              </a:rPr>
              <a:t>CSI Crosswalk provides state reporting field names, the name of the field in Infinite Campus - as well as the path to access it.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39700" indent="0">
              <a:buNone/>
            </a:pPr>
            <a:endParaRPr lang="en-US" dirty="0"/>
          </a:p>
          <a:p>
            <a:pPr marL="139700" indent="0">
              <a:buNone/>
            </a:pPr>
            <a:endParaRPr lang="en-US" dirty="0"/>
          </a:p>
          <a:p>
            <a:pPr marL="55563" indent="0" algn="ctr">
              <a:buNone/>
            </a:pPr>
            <a:endParaRPr lang="en-US" sz="1200" i="1" dirty="0">
              <a:hlinkClick r:id="rId3"/>
            </a:endParaRPr>
          </a:p>
          <a:p>
            <a:pPr marL="55563" indent="0" algn="ctr">
              <a:buNone/>
            </a:pPr>
            <a:r>
              <a:rPr lang="en-US" sz="1200" i="1" dirty="0">
                <a:hlinkClick r:id="rId4"/>
              </a:rPr>
              <a:t>Click HERE to access the CSI December Count Page</a:t>
            </a:r>
            <a:endParaRPr lang="en-US" sz="1200" i="1" dirty="0"/>
          </a:p>
          <a:p>
            <a:pPr marL="55563" indent="0" algn="ctr">
              <a:buNone/>
            </a:pPr>
            <a:endParaRPr lang="en-US" sz="1200" dirty="0">
              <a:hlinkClick r:id="rId3"/>
            </a:endParaRPr>
          </a:p>
          <a:p>
            <a:pPr marL="139700" indent="0">
              <a:buNone/>
            </a:pPr>
            <a:endParaRPr lang="en-US" sz="1200" dirty="0"/>
          </a:p>
        </p:txBody>
      </p:sp>
      <p:sp>
        <p:nvSpPr>
          <p:cNvPr id="17" name="Text Placeholder 2">
            <a:extLst>
              <a:ext uri="{C183D7F6-B498-43B3-948B-1728B52AA6E4}">
                <adec:decorative xmlns:adec="http://schemas.microsoft.com/office/drawing/2017/decorative" val="1"/>
              </a:ext>
            </a:extLst>
          </p:cNvPr>
          <p:cNvSpPr txBox="1">
            <a:spLocks/>
          </p:cNvSpPr>
          <p:nvPr/>
        </p:nvSpPr>
        <p:spPr>
          <a:xfrm>
            <a:off x="4646226" y="1094065"/>
            <a:ext cx="4240599" cy="5270111"/>
          </a:xfrm>
          <a:prstGeom prst="rect">
            <a:avLst/>
          </a:prstGeom>
          <a:noFill/>
          <a:ln>
            <a:solidFill>
              <a:schemeClr val="bg2"/>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00000"/>
              </a:lnSpc>
              <a:spcBef>
                <a:spcPts val="600"/>
              </a:spcBef>
              <a:spcAft>
                <a:spcPts val="0"/>
              </a:spcAft>
              <a:buClr>
                <a:srgbClr val="677480"/>
              </a:buClr>
              <a:buSzPts val="1400"/>
              <a:buFont typeface="Lato"/>
              <a:buChar char="▷"/>
              <a:defRPr sz="2000" b="0" i="0" u="none" strike="noStrike" cap="none">
                <a:solidFill>
                  <a:srgbClr val="677480"/>
                </a:solidFill>
                <a:latin typeface="+mj-lt"/>
                <a:ea typeface="Arial Unicode MS" panose="020B0604020202020204" pitchFamily="34" charset="-128"/>
                <a:cs typeface="Arial Unicode MS" panose="020B0604020202020204" pitchFamily="34" charset="-128"/>
                <a:sym typeface="Lato"/>
              </a:defRPr>
            </a:lvl1pPr>
            <a:lvl2pPr marL="914400" marR="0" lvl="1" indent="-317500" algn="l" rtl="0" eaLnBrk="1" hangingPunct="1">
              <a:lnSpc>
                <a:spcPct val="100000"/>
              </a:lnSpc>
              <a:spcBef>
                <a:spcPts val="0"/>
              </a:spcBef>
              <a:spcAft>
                <a:spcPts val="0"/>
              </a:spcAft>
              <a:buClr>
                <a:srgbClr val="677480"/>
              </a:buClr>
              <a:buSzPts val="1400"/>
              <a:buFont typeface="Lato"/>
              <a:buChar char="○"/>
              <a:defRPr sz="1600" b="0" i="0" u="none" strike="noStrike" cap="none">
                <a:solidFill>
                  <a:srgbClr val="677480"/>
                </a:solidFill>
                <a:latin typeface="+mn-lt"/>
                <a:ea typeface="Lato"/>
                <a:cs typeface="Lato"/>
                <a:sym typeface="Lato"/>
              </a:defRPr>
            </a:lvl2pPr>
            <a:lvl3pPr marL="1371600" marR="0" lvl="2"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139700" indent="0">
              <a:buFont typeface="Lato"/>
              <a:buNone/>
            </a:pPr>
            <a:endParaRPr lang="en-US" dirty="0"/>
          </a:p>
          <a:p>
            <a:pPr marL="139700" indent="0">
              <a:buFont typeface="Lato"/>
              <a:buNone/>
            </a:pPr>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7230" y="4444903"/>
            <a:ext cx="3895696" cy="1415226"/>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7230" y="2018581"/>
            <a:ext cx="3895696" cy="2235987"/>
          </a:xfrm>
          <a:prstGeom prst="rect">
            <a:avLst/>
          </a:prstGeom>
        </p:spPr>
      </p:pic>
      <p:sp>
        <p:nvSpPr>
          <p:cNvPr id="12" name="TextBox 11"/>
          <p:cNvSpPr txBox="1"/>
          <p:nvPr/>
        </p:nvSpPr>
        <p:spPr>
          <a:xfrm>
            <a:off x="4719782" y="1187662"/>
            <a:ext cx="2714205" cy="307777"/>
          </a:xfrm>
          <a:prstGeom prst="rect">
            <a:avLst/>
          </a:prstGeom>
          <a:noFill/>
        </p:spPr>
        <p:txBody>
          <a:bodyPr wrap="none" rtlCol="0">
            <a:spAutoFit/>
          </a:bodyPr>
          <a:lstStyle/>
          <a:p>
            <a:r>
              <a:rPr lang="en-US" dirty="0">
                <a:solidFill>
                  <a:srgbClr val="677480"/>
                </a:solidFill>
              </a:rPr>
              <a:t>Enrollments – Special Ed Fields</a:t>
            </a:r>
          </a:p>
        </p:txBody>
      </p:sp>
      <p:sp>
        <p:nvSpPr>
          <p:cNvPr id="24" name="TextBox 23"/>
          <p:cNvSpPr txBox="1"/>
          <p:nvPr/>
        </p:nvSpPr>
        <p:spPr>
          <a:xfrm>
            <a:off x="4811948" y="1421959"/>
            <a:ext cx="4074877" cy="400110"/>
          </a:xfrm>
          <a:prstGeom prst="rect">
            <a:avLst/>
          </a:prstGeom>
          <a:noFill/>
        </p:spPr>
        <p:txBody>
          <a:bodyPr wrap="square" rtlCol="0">
            <a:spAutoFit/>
          </a:bodyPr>
          <a:lstStyle/>
          <a:p>
            <a:r>
              <a:rPr lang="en-US" sz="1000" dirty="0">
                <a:solidFill>
                  <a:schemeClr val="tx1"/>
                </a:solidFill>
              </a:rPr>
              <a:t>SPED information is captured in two places in Infinite Campus: Enrollments and Special Ed. Paths and screenshots are below.</a:t>
            </a:r>
          </a:p>
        </p:txBody>
      </p:sp>
      <p:sp>
        <p:nvSpPr>
          <p:cNvPr id="25" name="TextBox 24"/>
          <p:cNvSpPr txBox="1"/>
          <p:nvPr/>
        </p:nvSpPr>
        <p:spPr>
          <a:xfrm>
            <a:off x="4701067" y="1904522"/>
            <a:ext cx="3945283" cy="215444"/>
          </a:xfrm>
          <a:prstGeom prst="rect">
            <a:avLst/>
          </a:prstGeom>
          <a:noFill/>
        </p:spPr>
        <p:txBody>
          <a:bodyPr wrap="square" rtlCol="0">
            <a:spAutoFit/>
          </a:bodyPr>
          <a:lstStyle/>
          <a:p>
            <a:r>
              <a:rPr lang="en-US" sz="800" dirty="0">
                <a:solidFill>
                  <a:srgbClr val="455FA9"/>
                </a:solidFill>
              </a:rPr>
              <a:t>Student Information/General/(select calendar)/Enrollments/State Reporting Fields</a:t>
            </a:r>
          </a:p>
        </p:txBody>
      </p:sp>
      <p:pic>
        <p:nvPicPr>
          <p:cNvPr id="23" name="Picture 22" descr="Image of enrollment screen in IC"/>
          <p:cNvPicPr>
            <a:picLocks noChangeAspect="1"/>
          </p:cNvPicPr>
          <p:nvPr/>
        </p:nvPicPr>
        <p:blipFill>
          <a:blip r:embed="rId7"/>
          <a:stretch>
            <a:fillRect/>
          </a:stretch>
        </p:blipFill>
        <p:spPr>
          <a:xfrm>
            <a:off x="4772292" y="2109486"/>
            <a:ext cx="3945283" cy="1914697"/>
          </a:xfrm>
          <a:prstGeom prst="rect">
            <a:avLst/>
          </a:prstGeom>
          <a:ln>
            <a:solidFill>
              <a:schemeClr val="bg2"/>
            </a:solidFill>
          </a:ln>
        </p:spPr>
      </p:pic>
      <p:sp>
        <p:nvSpPr>
          <p:cNvPr id="26" name="TextBox 25"/>
          <p:cNvSpPr txBox="1"/>
          <p:nvPr/>
        </p:nvSpPr>
        <p:spPr>
          <a:xfrm>
            <a:off x="4765718" y="4218667"/>
            <a:ext cx="3945283" cy="215444"/>
          </a:xfrm>
          <a:prstGeom prst="rect">
            <a:avLst/>
          </a:prstGeom>
          <a:noFill/>
        </p:spPr>
        <p:txBody>
          <a:bodyPr wrap="square" rtlCol="0">
            <a:spAutoFit/>
          </a:bodyPr>
          <a:lstStyle/>
          <a:p>
            <a:r>
              <a:rPr lang="en-US" sz="800" dirty="0">
                <a:solidFill>
                  <a:srgbClr val="455FA9"/>
                </a:solidFill>
              </a:rPr>
              <a:t>Student Information/Special Ed/General/Documents/(select school year)/Plans/IEP</a:t>
            </a:r>
          </a:p>
        </p:txBody>
      </p:sp>
      <p:pic>
        <p:nvPicPr>
          <p:cNvPr id="22" name="Picture 21" descr="Image of enrollment screen in IC">
            <a:extLs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4766008" y="4444903"/>
            <a:ext cx="3944993" cy="1780653"/>
          </a:xfrm>
          <a:prstGeom prst="rect">
            <a:avLst/>
          </a:prstGeom>
          <a:ln>
            <a:solidFill>
              <a:schemeClr val="bg2"/>
            </a:solidFill>
          </a:ln>
        </p:spPr>
      </p:pic>
      <p:sp>
        <p:nvSpPr>
          <p:cNvPr id="6" name="Slide Number Placeholder 5">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dirty="0"/>
          </a:p>
        </p:txBody>
      </p:sp>
    </p:spTree>
    <p:extLst>
      <p:ext uri="{BB962C8B-B14F-4D97-AF65-F5344CB8AC3E}">
        <p14:creationId xmlns:p14="http://schemas.microsoft.com/office/powerpoint/2010/main" val="52768001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93"/>
          <p:cNvSpPr txBox="1">
            <a:spLocks noGrp="1"/>
          </p:cNvSpPr>
          <p:nvPr>
            <p:ph type="title"/>
          </p:nvPr>
        </p:nvSpPr>
        <p:spPr>
          <a:xfrm>
            <a:off x="447230" y="180162"/>
            <a:ext cx="6856095" cy="76272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EFAA1F"/>
                </a:solidFill>
              </a:rPr>
              <a:t>Where </a:t>
            </a:r>
            <a:r>
              <a:rPr lang="en" b="1" dirty="0">
                <a:solidFill>
                  <a:schemeClr val="tx1"/>
                </a:solidFill>
              </a:rPr>
              <a:t>– Enrich</a:t>
            </a:r>
            <a:endParaRPr sz="5400" b="1" dirty="0">
              <a:solidFill>
                <a:schemeClr val="tx1"/>
              </a:solidFill>
            </a:endParaRPr>
          </a:p>
        </p:txBody>
      </p:sp>
      <p:sp>
        <p:nvSpPr>
          <p:cNvPr id="5" name="Text Placeholder 4"/>
          <p:cNvSpPr>
            <a:spLocks noGrp="1"/>
          </p:cNvSpPr>
          <p:nvPr>
            <p:ph type="body" idx="3"/>
          </p:nvPr>
        </p:nvSpPr>
        <p:spPr>
          <a:xfrm>
            <a:off x="299026" y="1094064"/>
            <a:ext cx="4198996" cy="5270112"/>
          </a:xfrm>
          <a:ln>
            <a:solidFill>
              <a:schemeClr val="bg2"/>
            </a:solidFill>
          </a:ln>
        </p:spPr>
        <p:txBody>
          <a:bodyPr/>
          <a:lstStyle/>
          <a:p>
            <a:pPr marL="55563" indent="0">
              <a:buNone/>
            </a:pPr>
            <a:r>
              <a:rPr lang="en-US" sz="1400" dirty="0">
                <a:solidFill>
                  <a:schemeClr val="tx1"/>
                </a:solidFill>
              </a:rPr>
              <a:t>CSI Crosswalk provides state reporting field names, the name of the field in Enrich- as well as the path to access it.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39700" indent="0">
              <a:buNone/>
            </a:pPr>
            <a:endParaRPr lang="en-US" dirty="0"/>
          </a:p>
          <a:p>
            <a:pPr marL="139700" indent="0">
              <a:buNone/>
            </a:pPr>
            <a:endParaRPr lang="en-US" dirty="0"/>
          </a:p>
          <a:p>
            <a:pPr marL="55563" indent="0" algn="ctr">
              <a:buNone/>
            </a:pPr>
            <a:endParaRPr lang="en-US" sz="1200" i="1" dirty="0">
              <a:hlinkClick r:id="rId3"/>
            </a:endParaRPr>
          </a:p>
          <a:p>
            <a:pPr marL="55563" indent="0" algn="ctr">
              <a:buNone/>
            </a:pPr>
            <a:r>
              <a:rPr lang="en-US" sz="1200" i="1" dirty="0">
                <a:hlinkClick r:id="rId3"/>
              </a:rPr>
              <a:t>Click HERE to access the CSI December Count Page</a:t>
            </a:r>
            <a:endParaRPr lang="en-US" sz="1200" i="1" dirty="0"/>
          </a:p>
          <a:p>
            <a:pPr marL="55563" indent="0" algn="ctr">
              <a:buNone/>
            </a:pPr>
            <a:endParaRPr lang="en-US" sz="1200" dirty="0">
              <a:hlinkClick r:id="rId4"/>
            </a:endParaRPr>
          </a:p>
          <a:p>
            <a:pPr marL="139700" indent="0">
              <a:buNone/>
            </a:pPr>
            <a:endParaRPr lang="en-US" sz="1200" dirty="0"/>
          </a:p>
        </p:txBody>
      </p:sp>
      <p:sp>
        <p:nvSpPr>
          <p:cNvPr id="17" name="Text Placeholder 2">
            <a:extLst>
              <a:ext uri="{C183D7F6-B498-43B3-948B-1728B52AA6E4}">
                <adec:decorative xmlns:adec="http://schemas.microsoft.com/office/drawing/2017/decorative" val="1"/>
              </a:ext>
            </a:extLst>
          </p:cNvPr>
          <p:cNvSpPr txBox="1">
            <a:spLocks/>
          </p:cNvSpPr>
          <p:nvPr/>
        </p:nvSpPr>
        <p:spPr>
          <a:xfrm>
            <a:off x="4646226" y="1094065"/>
            <a:ext cx="4240599" cy="5270111"/>
          </a:xfrm>
          <a:prstGeom prst="rect">
            <a:avLst/>
          </a:prstGeom>
          <a:noFill/>
          <a:ln>
            <a:solidFill>
              <a:schemeClr val="bg2"/>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00000"/>
              </a:lnSpc>
              <a:spcBef>
                <a:spcPts val="600"/>
              </a:spcBef>
              <a:spcAft>
                <a:spcPts val="0"/>
              </a:spcAft>
              <a:buClr>
                <a:srgbClr val="677480"/>
              </a:buClr>
              <a:buSzPts val="1400"/>
              <a:buFont typeface="Lato"/>
              <a:buChar char="▷"/>
              <a:defRPr sz="2000" b="0" i="0" u="none" strike="noStrike" cap="none">
                <a:solidFill>
                  <a:srgbClr val="677480"/>
                </a:solidFill>
                <a:latin typeface="+mj-lt"/>
                <a:ea typeface="Arial Unicode MS" panose="020B0604020202020204" pitchFamily="34" charset="-128"/>
                <a:cs typeface="Arial Unicode MS" panose="020B0604020202020204" pitchFamily="34" charset="-128"/>
                <a:sym typeface="Lato"/>
              </a:defRPr>
            </a:lvl1pPr>
            <a:lvl2pPr marL="914400" marR="0" lvl="1" indent="-317500" algn="l" rtl="0" eaLnBrk="1" hangingPunct="1">
              <a:lnSpc>
                <a:spcPct val="100000"/>
              </a:lnSpc>
              <a:spcBef>
                <a:spcPts val="0"/>
              </a:spcBef>
              <a:spcAft>
                <a:spcPts val="0"/>
              </a:spcAft>
              <a:buClr>
                <a:srgbClr val="677480"/>
              </a:buClr>
              <a:buSzPts val="1400"/>
              <a:buFont typeface="Lato"/>
              <a:buChar char="○"/>
              <a:defRPr sz="1600" b="0" i="0" u="none" strike="noStrike" cap="none">
                <a:solidFill>
                  <a:srgbClr val="677480"/>
                </a:solidFill>
                <a:latin typeface="+mn-lt"/>
                <a:ea typeface="Lato"/>
                <a:cs typeface="Lato"/>
                <a:sym typeface="Lato"/>
              </a:defRPr>
            </a:lvl2pPr>
            <a:lvl3pPr marL="1371600" marR="0" lvl="2"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139700" indent="0">
              <a:buFont typeface="Lato"/>
              <a:buNone/>
            </a:pPr>
            <a:endParaRPr lang="en-US" dirty="0"/>
          </a:p>
          <a:p>
            <a:pPr marL="139700" indent="0">
              <a:buFont typeface="Lato"/>
              <a:buNone/>
            </a:pPr>
            <a:endParaRPr lang="en-US" dirty="0"/>
          </a:p>
        </p:txBody>
      </p:sp>
      <p:pic>
        <p:nvPicPr>
          <p:cNvPr id="8" name="Picture 7" descr="Enrich Child crosswalk"/>
          <p:cNvPicPr>
            <a:picLocks noChangeAspect="1"/>
          </p:cNvPicPr>
          <p:nvPr/>
        </p:nvPicPr>
        <p:blipFill>
          <a:blip r:embed="rId5"/>
          <a:srcRect/>
          <a:stretch/>
        </p:blipFill>
        <p:spPr>
          <a:xfrm>
            <a:off x="538912" y="2018581"/>
            <a:ext cx="3712332" cy="2002485"/>
          </a:xfrm>
          <a:prstGeom prst="rect">
            <a:avLst/>
          </a:prstGeom>
          <a:ln>
            <a:solidFill>
              <a:schemeClr val="tx1"/>
            </a:solidFill>
          </a:ln>
        </p:spPr>
      </p:pic>
      <p:pic>
        <p:nvPicPr>
          <p:cNvPr id="3" name="Picture 2" descr="Enrich Participation crosswalk">
            <a:extLst>
              <a:ext uri="{FF2B5EF4-FFF2-40B4-BE49-F238E27FC236}">
                <a16:creationId xmlns:a16="http://schemas.microsoft.com/office/drawing/2014/main" id="{739E0FBB-6E6A-5FFF-D6D9-99ED620FE1E4}"/>
              </a:ext>
            </a:extLst>
          </p:cNvPr>
          <p:cNvPicPr>
            <a:picLocks noChangeAspect="1"/>
          </p:cNvPicPr>
          <p:nvPr/>
        </p:nvPicPr>
        <p:blipFill>
          <a:blip r:embed="rId6"/>
          <a:stretch>
            <a:fillRect/>
          </a:stretch>
        </p:blipFill>
        <p:spPr>
          <a:xfrm>
            <a:off x="538912" y="4101056"/>
            <a:ext cx="3712332" cy="1759073"/>
          </a:xfrm>
          <a:prstGeom prst="rect">
            <a:avLst/>
          </a:prstGeom>
          <a:ln>
            <a:solidFill>
              <a:schemeClr val="tx1"/>
            </a:solidFill>
          </a:ln>
        </p:spPr>
      </p:pic>
      <p:sp>
        <p:nvSpPr>
          <p:cNvPr id="12" name="TextBox 11"/>
          <p:cNvSpPr txBox="1"/>
          <p:nvPr/>
        </p:nvSpPr>
        <p:spPr>
          <a:xfrm>
            <a:off x="4719782" y="1187662"/>
            <a:ext cx="1200970" cy="307777"/>
          </a:xfrm>
          <a:prstGeom prst="rect">
            <a:avLst/>
          </a:prstGeom>
          <a:noFill/>
        </p:spPr>
        <p:txBody>
          <a:bodyPr wrap="none" rtlCol="0">
            <a:spAutoFit/>
          </a:bodyPr>
          <a:lstStyle/>
          <a:p>
            <a:r>
              <a:rPr lang="en-US" dirty="0">
                <a:solidFill>
                  <a:srgbClr val="677480"/>
                </a:solidFill>
              </a:rPr>
              <a:t>IEP Creation</a:t>
            </a:r>
          </a:p>
        </p:txBody>
      </p:sp>
      <p:sp>
        <p:nvSpPr>
          <p:cNvPr id="24" name="TextBox 23"/>
          <p:cNvSpPr txBox="1"/>
          <p:nvPr/>
        </p:nvSpPr>
        <p:spPr>
          <a:xfrm>
            <a:off x="4811948" y="1421959"/>
            <a:ext cx="4074877" cy="553998"/>
          </a:xfrm>
          <a:prstGeom prst="rect">
            <a:avLst/>
          </a:prstGeom>
          <a:noFill/>
        </p:spPr>
        <p:txBody>
          <a:bodyPr wrap="square" rtlCol="0">
            <a:spAutoFit/>
          </a:bodyPr>
          <a:lstStyle/>
          <a:p>
            <a:r>
              <a:rPr lang="en-US" sz="1000" dirty="0">
                <a:solidFill>
                  <a:schemeClr val="tx1"/>
                </a:solidFill>
              </a:rPr>
              <a:t>IEP’s can be created within a students record in Enrich.  Files can be extracted by clicking on the CDE Data Pipeline link on the home screen.</a:t>
            </a:r>
          </a:p>
        </p:txBody>
      </p:sp>
      <p:pic>
        <p:nvPicPr>
          <p:cNvPr id="10" name="Picture 9" descr="Image of IEP screen in Enrich">
            <a:extLst>
              <a:ext uri="{FF2B5EF4-FFF2-40B4-BE49-F238E27FC236}">
                <a16:creationId xmlns:a16="http://schemas.microsoft.com/office/drawing/2014/main" id="{010BC181-1C4A-B096-29E2-9D020DE49EC8}"/>
              </a:ext>
            </a:extLst>
          </p:cNvPr>
          <p:cNvPicPr>
            <a:picLocks noChangeAspect="1"/>
          </p:cNvPicPr>
          <p:nvPr/>
        </p:nvPicPr>
        <p:blipFill>
          <a:blip r:embed="rId7"/>
          <a:stretch>
            <a:fillRect/>
          </a:stretch>
        </p:blipFill>
        <p:spPr>
          <a:xfrm>
            <a:off x="4931446" y="2018581"/>
            <a:ext cx="3670158" cy="2002485"/>
          </a:xfrm>
          <a:prstGeom prst="rect">
            <a:avLst/>
          </a:prstGeom>
          <a:ln>
            <a:solidFill>
              <a:schemeClr val="tx1"/>
            </a:solidFill>
          </a:ln>
        </p:spPr>
      </p:pic>
      <p:pic>
        <p:nvPicPr>
          <p:cNvPr id="13" name="Picture 12" descr="Image of where CDE Data Pipeline option is on the home screen.">
            <a:extLst>
              <a:ext uri="{FF2B5EF4-FFF2-40B4-BE49-F238E27FC236}">
                <a16:creationId xmlns:a16="http://schemas.microsoft.com/office/drawing/2014/main" id="{C809400B-0F16-3353-9338-9049270BDF17}"/>
              </a:ext>
            </a:extLst>
          </p:cNvPr>
          <p:cNvPicPr>
            <a:picLocks noChangeAspect="1"/>
          </p:cNvPicPr>
          <p:nvPr/>
        </p:nvPicPr>
        <p:blipFill>
          <a:blip r:embed="rId8"/>
          <a:stretch>
            <a:fillRect/>
          </a:stretch>
        </p:blipFill>
        <p:spPr>
          <a:xfrm>
            <a:off x="4931446" y="4172248"/>
            <a:ext cx="3670158" cy="1711411"/>
          </a:xfrm>
          <a:prstGeom prst="rect">
            <a:avLst/>
          </a:prstGeom>
          <a:ln>
            <a:solidFill>
              <a:schemeClr val="tx1"/>
            </a:solidFill>
          </a:ln>
        </p:spPr>
      </p:pic>
      <p:sp>
        <p:nvSpPr>
          <p:cNvPr id="14" name="TextBox 13">
            <a:extLst>
              <a:ext uri="{FF2B5EF4-FFF2-40B4-BE49-F238E27FC236}">
                <a16:creationId xmlns:a16="http://schemas.microsoft.com/office/drawing/2014/main" id="{54FD1DA6-B1AF-0CF1-3C97-00AB9AB29BCC}"/>
              </a:ext>
            </a:extLst>
          </p:cNvPr>
          <p:cNvSpPr txBox="1"/>
          <p:nvPr/>
        </p:nvSpPr>
        <p:spPr>
          <a:xfrm>
            <a:off x="739739" y="6364176"/>
            <a:ext cx="7952198" cy="307777"/>
          </a:xfrm>
          <a:prstGeom prst="rect">
            <a:avLst/>
          </a:prstGeom>
          <a:noFill/>
        </p:spPr>
        <p:txBody>
          <a:bodyPr wrap="square" rtlCol="0">
            <a:spAutoFit/>
          </a:bodyPr>
          <a:lstStyle/>
          <a:p>
            <a:r>
              <a:rPr lang="en-US" dirty="0"/>
              <a:t>Instructions on each of these processes can be found within the </a:t>
            </a:r>
            <a:r>
              <a:rPr lang="en-US" dirty="0">
                <a:hlinkClick r:id="rId9"/>
              </a:rPr>
              <a:t>Enrich Learning Center</a:t>
            </a:r>
            <a:r>
              <a:rPr lang="en-US" dirty="0"/>
              <a: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dirty="0"/>
          </a:p>
        </p:txBody>
      </p:sp>
    </p:spTree>
    <p:extLst>
      <p:ext uri="{BB962C8B-B14F-4D97-AF65-F5344CB8AC3E}">
        <p14:creationId xmlns:p14="http://schemas.microsoft.com/office/powerpoint/2010/main" val="2444600717"/>
      </p:ext>
    </p:extLst>
  </p:cSld>
  <p:clrMapOvr>
    <a:masterClrMapping/>
  </p:clrMapOvr>
  <p:transition>
    <p:fade thruBlk="1"/>
  </p:transition>
</p:sld>
</file>

<file path=ppt/theme/theme1.xml><?xml version="1.0" encoding="utf-8"?>
<a:theme xmlns:a="http://schemas.openxmlformats.org/drawingml/2006/main" name="Antonio template">
  <a:themeElements>
    <a:clrScheme name="Custom 6">
      <a:dk1>
        <a:srgbClr val="000000"/>
      </a:dk1>
      <a:lt1>
        <a:srgbClr val="FFFFFF"/>
      </a:lt1>
      <a:dk2>
        <a:srgbClr val="666666"/>
      </a:dk2>
      <a:lt2>
        <a:srgbClr val="CCCCCC"/>
      </a:lt2>
      <a:accent1>
        <a:srgbClr val="455FA9"/>
      </a:accent1>
      <a:accent2>
        <a:srgbClr val="008CA0"/>
      </a:accent2>
      <a:accent3>
        <a:srgbClr val="7C9B52"/>
      </a:accent3>
      <a:accent4>
        <a:srgbClr val="C63F28"/>
      </a:accent4>
      <a:accent5>
        <a:srgbClr val="EFAA27"/>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DBC05AD-6E40-4379-BBC1-0BA0817D492F}" vid="{B76254AE-C48A-4DC3-826D-646E2F804E1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2307</TotalTime>
  <Words>2920</Words>
  <Application>Microsoft Office PowerPoint</Application>
  <PresentationFormat>On-screen Show (4:3)</PresentationFormat>
  <Paragraphs>139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Unicode MS</vt:lpstr>
      <vt:lpstr>Lato</vt:lpstr>
      <vt:lpstr>Arial</vt:lpstr>
      <vt:lpstr>Raleway</vt:lpstr>
      <vt:lpstr>Antonio template</vt:lpstr>
      <vt:lpstr>25-26 CSI December Count Collection Training</vt:lpstr>
      <vt:lpstr>Purpose of SPED Data Entry </vt:lpstr>
      <vt:lpstr>What</vt:lpstr>
      <vt:lpstr>What (continued)</vt:lpstr>
      <vt:lpstr>Why</vt:lpstr>
      <vt:lpstr>Who</vt:lpstr>
      <vt:lpstr>Who (continued)</vt:lpstr>
      <vt:lpstr>Where – Infinite Campus</vt:lpstr>
      <vt:lpstr>Where – Enrich</vt:lpstr>
      <vt:lpstr>When</vt:lpstr>
      <vt:lpstr>Questions/Resources</vt:lpstr>
      <vt:lpstr>Thank you for reviewing this training!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Dinnen, Janet</dc:creator>
  <cp:lastModifiedBy>Hartung, Ryan</cp:lastModifiedBy>
  <cp:revision>158</cp:revision>
  <dcterms:created xsi:type="dcterms:W3CDTF">2018-08-03T20:43:10Z</dcterms:created>
  <dcterms:modified xsi:type="dcterms:W3CDTF">2025-08-18T20:07:41Z</dcterms:modified>
</cp:coreProperties>
</file>