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8"/>
  </p:notesMasterIdLst>
  <p:handoutMasterIdLst>
    <p:handoutMasterId r:id="rId19"/>
  </p:handoutMasterIdLst>
  <p:sldIdLst>
    <p:sldId id="257" r:id="rId2"/>
    <p:sldId id="354" r:id="rId3"/>
    <p:sldId id="317" r:id="rId4"/>
    <p:sldId id="271" r:id="rId5"/>
    <p:sldId id="313" r:id="rId6"/>
    <p:sldId id="372" r:id="rId7"/>
    <p:sldId id="315" r:id="rId8"/>
    <p:sldId id="3368" r:id="rId9"/>
    <p:sldId id="373" r:id="rId10"/>
    <p:sldId id="371" r:id="rId11"/>
    <p:sldId id="370" r:id="rId12"/>
    <p:sldId id="369" r:id="rId13"/>
    <p:sldId id="3366" r:id="rId14"/>
    <p:sldId id="355" r:id="rId15"/>
    <p:sldId id="3365" r:id="rId16"/>
    <p:sldId id="29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dy, Julie" initials="EJ" lastIdx="5" clrIdx="0">
    <p:extLst>
      <p:ext uri="{19B8F6BF-5375-455C-9EA6-DF929625EA0E}">
        <p15:presenceInfo xmlns:p15="http://schemas.microsoft.com/office/powerpoint/2012/main" userId="S::Eddy_J@cde.state.co.us::f7e6f0ed-c363-4871-bb4c-5834654733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63F28"/>
    <a:srgbClr val="455FA9"/>
    <a:srgbClr val="008CA0"/>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7" autoAdjust="0"/>
    <p:restoredTop sz="84988" autoAdjust="0"/>
  </p:normalViewPr>
  <p:slideViewPr>
    <p:cSldViewPr snapToGrid="0">
      <p:cViewPr varScale="1">
        <p:scale>
          <a:sx n="94" d="100"/>
          <a:sy n="94" d="100"/>
        </p:scale>
        <p:origin x="1230" y="84"/>
      </p:cViewPr>
      <p:guideLst/>
    </p:cSldViewPr>
  </p:slideViewPr>
  <p:outlineViewPr>
    <p:cViewPr>
      <p:scale>
        <a:sx n="33" d="100"/>
        <a:sy n="33" d="100"/>
      </p:scale>
      <p:origin x="0" y="-21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D76961-46DF-4F45-B785-4DF6882069CC}" type="doc">
      <dgm:prSet loTypeId="urn:microsoft.com/office/officeart/2005/8/layout/process1" loCatId="process" qsTypeId="urn:microsoft.com/office/officeart/2005/8/quickstyle/simple1" qsCatId="simple" csTypeId="urn:microsoft.com/office/officeart/2005/8/colors/accent1_2" csCatId="accent1" phldr="1"/>
      <dgm:spPr/>
    </dgm:pt>
    <dgm:pt modelId="{B50C4ADA-7E6C-4B2F-8846-FF0E8E5BC6AF}">
      <dgm:prSet phldrT="[Text]"/>
      <dgm:spPr/>
      <dgm:t>
        <a:bodyPr/>
        <a:lstStyle/>
        <a:p>
          <a:r>
            <a:rPr lang="en-US" dirty="0"/>
            <a:t>0000</a:t>
          </a:r>
        </a:p>
      </dgm:t>
    </dgm:pt>
    <dgm:pt modelId="{CFB3E36A-E11D-48BF-AABF-221F9717DCF5}" type="parTrans" cxnId="{026EDD02-C854-41C0-936D-F12ECF474183}">
      <dgm:prSet/>
      <dgm:spPr/>
      <dgm:t>
        <a:bodyPr/>
        <a:lstStyle/>
        <a:p>
          <a:endParaRPr lang="en-US"/>
        </a:p>
      </dgm:t>
    </dgm:pt>
    <dgm:pt modelId="{52FCD0FC-3D21-474C-A6D1-D07A65BBDA62}" type="sibTrans" cxnId="{026EDD02-C854-41C0-936D-F12ECF474183}">
      <dgm:prSet/>
      <dgm:spPr/>
      <dgm:t>
        <a:bodyPr/>
        <a:lstStyle/>
        <a:p>
          <a:endParaRPr lang="en-US"/>
        </a:p>
      </dgm:t>
    </dgm:pt>
    <dgm:pt modelId="{B985AAF0-ACF7-43BC-8C39-8F71D80D0641}">
      <dgm:prSet phldrT="[Text]"/>
      <dgm:spPr/>
      <dgm:t>
        <a:bodyPr/>
        <a:lstStyle/>
        <a:p>
          <a:r>
            <a:rPr lang="en-US" dirty="0"/>
            <a:t>00</a:t>
          </a:r>
        </a:p>
      </dgm:t>
    </dgm:pt>
    <dgm:pt modelId="{E8C5E52A-27A3-4146-A41E-C9C57F28FF79}" type="parTrans" cxnId="{D1F73E39-84FF-4065-90E9-C8DE1DEAD042}">
      <dgm:prSet/>
      <dgm:spPr/>
      <dgm:t>
        <a:bodyPr/>
        <a:lstStyle/>
        <a:p>
          <a:endParaRPr lang="en-US"/>
        </a:p>
      </dgm:t>
    </dgm:pt>
    <dgm:pt modelId="{6D662BAE-767F-4627-A046-264C1716D94C}" type="sibTrans" cxnId="{D1F73E39-84FF-4065-90E9-C8DE1DEAD042}">
      <dgm:prSet/>
      <dgm:spPr/>
      <dgm:t>
        <a:bodyPr/>
        <a:lstStyle/>
        <a:p>
          <a:endParaRPr lang="en-US"/>
        </a:p>
      </dgm:t>
    </dgm:pt>
    <dgm:pt modelId="{887603BF-F625-4E7C-BBA1-17B999EEE62A}" type="pres">
      <dgm:prSet presAssocID="{29D76961-46DF-4F45-B785-4DF6882069CC}" presName="Name0" presStyleCnt="0">
        <dgm:presLayoutVars>
          <dgm:dir/>
          <dgm:resizeHandles val="exact"/>
        </dgm:presLayoutVars>
      </dgm:prSet>
      <dgm:spPr/>
    </dgm:pt>
    <dgm:pt modelId="{94E88828-B191-4C9B-8853-BAB2F0E1D5AC}" type="pres">
      <dgm:prSet presAssocID="{B50C4ADA-7E6C-4B2F-8846-FF0E8E5BC6AF}" presName="node" presStyleLbl="node1" presStyleIdx="0" presStyleCnt="2">
        <dgm:presLayoutVars>
          <dgm:bulletEnabled val="1"/>
        </dgm:presLayoutVars>
      </dgm:prSet>
      <dgm:spPr/>
    </dgm:pt>
    <dgm:pt modelId="{8012980C-D208-4955-8E74-319106AE763B}" type="pres">
      <dgm:prSet presAssocID="{52FCD0FC-3D21-474C-A6D1-D07A65BBDA62}" presName="sibTrans" presStyleLbl="sibTrans2D1" presStyleIdx="0" presStyleCnt="1"/>
      <dgm:spPr/>
    </dgm:pt>
    <dgm:pt modelId="{BED04E52-F171-40CB-B033-CC48ED760C10}" type="pres">
      <dgm:prSet presAssocID="{52FCD0FC-3D21-474C-A6D1-D07A65BBDA62}" presName="connectorText" presStyleLbl="sibTrans2D1" presStyleIdx="0" presStyleCnt="1"/>
      <dgm:spPr/>
    </dgm:pt>
    <dgm:pt modelId="{EF7B21FD-341D-4BB3-8BCC-86D1DEB387ED}" type="pres">
      <dgm:prSet presAssocID="{B985AAF0-ACF7-43BC-8C39-8F71D80D0641}" presName="node" presStyleLbl="node1" presStyleIdx="1" presStyleCnt="2">
        <dgm:presLayoutVars>
          <dgm:bulletEnabled val="1"/>
        </dgm:presLayoutVars>
      </dgm:prSet>
      <dgm:spPr/>
    </dgm:pt>
  </dgm:ptLst>
  <dgm:cxnLst>
    <dgm:cxn modelId="{026EDD02-C854-41C0-936D-F12ECF474183}" srcId="{29D76961-46DF-4F45-B785-4DF6882069CC}" destId="{B50C4ADA-7E6C-4B2F-8846-FF0E8E5BC6AF}" srcOrd="0" destOrd="0" parTransId="{CFB3E36A-E11D-48BF-AABF-221F9717DCF5}" sibTransId="{52FCD0FC-3D21-474C-A6D1-D07A65BBDA62}"/>
    <dgm:cxn modelId="{176C3711-9B31-4065-B526-ACE0FE7B975F}" type="presOf" srcId="{B985AAF0-ACF7-43BC-8C39-8F71D80D0641}" destId="{EF7B21FD-341D-4BB3-8BCC-86D1DEB387ED}" srcOrd="0" destOrd="0" presId="urn:microsoft.com/office/officeart/2005/8/layout/process1"/>
    <dgm:cxn modelId="{D1F73E39-84FF-4065-90E9-C8DE1DEAD042}" srcId="{29D76961-46DF-4F45-B785-4DF6882069CC}" destId="{B985AAF0-ACF7-43BC-8C39-8F71D80D0641}" srcOrd="1" destOrd="0" parTransId="{E8C5E52A-27A3-4146-A41E-C9C57F28FF79}" sibTransId="{6D662BAE-767F-4627-A046-264C1716D94C}"/>
    <dgm:cxn modelId="{8F3AC572-69BE-41BF-8AF4-53F649F1B481}" type="presOf" srcId="{52FCD0FC-3D21-474C-A6D1-D07A65BBDA62}" destId="{8012980C-D208-4955-8E74-319106AE763B}" srcOrd="0" destOrd="0" presId="urn:microsoft.com/office/officeart/2005/8/layout/process1"/>
    <dgm:cxn modelId="{CBAB55A6-327E-40A0-B05A-BE525DF06761}" type="presOf" srcId="{52FCD0FC-3D21-474C-A6D1-D07A65BBDA62}" destId="{BED04E52-F171-40CB-B033-CC48ED760C10}" srcOrd="1" destOrd="0" presId="urn:microsoft.com/office/officeart/2005/8/layout/process1"/>
    <dgm:cxn modelId="{B06A91EA-D95D-4EAC-A6D1-49B70F0112C2}" type="presOf" srcId="{29D76961-46DF-4F45-B785-4DF6882069CC}" destId="{887603BF-F625-4E7C-BBA1-17B999EEE62A}" srcOrd="0" destOrd="0" presId="urn:microsoft.com/office/officeart/2005/8/layout/process1"/>
    <dgm:cxn modelId="{6EF30AEC-DF5D-4187-B124-1EF6CD797FB8}" type="presOf" srcId="{B50C4ADA-7E6C-4B2F-8846-FF0E8E5BC6AF}" destId="{94E88828-B191-4C9B-8853-BAB2F0E1D5AC}" srcOrd="0" destOrd="0" presId="urn:microsoft.com/office/officeart/2005/8/layout/process1"/>
    <dgm:cxn modelId="{3A6F25F9-5ECC-43F3-9547-B45E85CBF7B5}" type="presParOf" srcId="{887603BF-F625-4E7C-BBA1-17B999EEE62A}" destId="{94E88828-B191-4C9B-8853-BAB2F0E1D5AC}" srcOrd="0" destOrd="0" presId="urn:microsoft.com/office/officeart/2005/8/layout/process1"/>
    <dgm:cxn modelId="{A0991671-B43E-4198-BEB8-57CD13703053}" type="presParOf" srcId="{887603BF-F625-4E7C-BBA1-17B999EEE62A}" destId="{8012980C-D208-4955-8E74-319106AE763B}" srcOrd="1" destOrd="0" presId="urn:microsoft.com/office/officeart/2005/8/layout/process1"/>
    <dgm:cxn modelId="{704AB2D8-7909-4FE3-A09B-753971443D1C}" type="presParOf" srcId="{8012980C-D208-4955-8E74-319106AE763B}" destId="{BED04E52-F171-40CB-B033-CC48ED760C10}" srcOrd="0" destOrd="0" presId="urn:microsoft.com/office/officeart/2005/8/layout/process1"/>
    <dgm:cxn modelId="{03FF907B-AE18-4324-8FFC-0CC4EA9FF8F7}" type="presParOf" srcId="{887603BF-F625-4E7C-BBA1-17B999EEE62A}" destId="{EF7B21FD-341D-4BB3-8BCC-86D1DEB387ED}"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D76961-46DF-4F45-B785-4DF6882069CC}" type="doc">
      <dgm:prSet loTypeId="urn:microsoft.com/office/officeart/2005/8/layout/process1" loCatId="process" qsTypeId="urn:microsoft.com/office/officeart/2005/8/quickstyle/simple1" qsCatId="simple" csTypeId="urn:microsoft.com/office/officeart/2005/8/colors/accent1_2" csCatId="accent1" phldr="1"/>
      <dgm:spPr/>
    </dgm:pt>
    <dgm:pt modelId="{B50C4ADA-7E6C-4B2F-8846-FF0E8E5BC6AF}">
      <dgm:prSet phldrT="[Text]"/>
      <dgm:spPr/>
      <dgm:t>
        <a:bodyPr/>
        <a:lstStyle/>
        <a:p>
          <a:r>
            <a:rPr lang="en-US" dirty="0"/>
            <a:t>0001-3999</a:t>
          </a:r>
        </a:p>
      </dgm:t>
    </dgm:pt>
    <dgm:pt modelId="{CFB3E36A-E11D-48BF-AABF-221F9717DCF5}" type="parTrans" cxnId="{026EDD02-C854-41C0-936D-F12ECF474183}">
      <dgm:prSet/>
      <dgm:spPr/>
      <dgm:t>
        <a:bodyPr/>
        <a:lstStyle/>
        <a:p>
          <a:endParaRPr lang="en-US"/>
        </a:p>
      </dgm:t>
    </dgm:pt>
    <dgm:pt modelId="{52FCD0FC-3D21-474C-A6D1-D07A65BBDA62}" type="sibTrans" cxnId="{026EDD02-C854-41C0-936D-F12ECF474183}">
      <dgm:prSet/>
      <dgm:spPr/>
      <dgm:t>
        <a:bodyPr/>
        <a:lstStyle/>
        <a:p>
          <a:endParaRPr lang="en-US"/>
        </a:p>
      </dgm:t>
    </dgm:pt>
    <dgm:pt modelId="{B985AAF0-ACF7-43BC-8C39-8F71D80D0641}">
      <dgm:prSet phldrT="[Text]"/>
      <dgm:spPr/>
      <dgm:t>
        <a:bodyPr/>
        <a:lstStyle/>
        <a:p>
          <a:r>
            <a:rPr lang="en-US" dirty="0"/>
            <a:t>01</a:t>
          </a:r>
        </a:p>
      </dgm:t>
    </dgm:pt>
    <dgm:pt modelId="{E8C5E52A-27A3-4146-A41E-C9C57F28FF79}" type="parTrans" cxnId="{D1F73E39-84FF-4065-90E9-C8DE1DEAD042}">
      <dgm:prSet/>
      <dgm:spPr/>
      <dgm:t>
        <a:bodyPr/>
        <a:lstStyle/>
        <a:p>
          <a:endParaRPr lang="en-US"/>
        </a:p>
      </dgm:t>
    </dgm:pt>
    <dgm:pt modelId="{6D662BAE-767F-4627-A046-264C1716D94C}" type="sibTrans" cxnId="{D1F73E39-84FF-4065-90E9-C8DE1DEAD042}">
      <dgm:prSet/>
      <dgm:spPr/>
      <dgm:t>
        <a:bodyPr/>
        <a:lstStyle/>
        <a:p>
          <a:endParaRPr lang="en-US"/>
        </a:p>
      </dgm:t>
    </dgm:pt>
    <dgm:pt modelId="{887603BF-F625-4E7C-BBA1-17B999EEE62A}" type="pres">
      <dgm:prSet presAssocID="{29D76961-46DF-4F45-B785-4DF6882069CC}" presName="Name0" presStyleCnt="0">
        <dgm:presLayoutVars>
          <dgm:dir/>
          <dgm:resizeHandles val="exact"/>
        </dgm:presLayoutVars>
      </dgm:prSet>
      <dgm:spPr/>
    </dgm:pt>
    <dgm:pt modelId="{94E88828-B191-4C9B-8853-BAB2F0E1D5AC}" type="pres">
      <dgm:prSet presAssocID="{B50C4ADA-7E6C-4B2F-8846-FF0E8E5BC6AF}" presName="node" presStyleLbl="node1" presStyleIdx="0" presStyleCnt="2">
        <dgm:presLayoutVars>
          <dgm:bulletEnabled val="1"/>
        </dgm:presLayoutVars>
      </dgm:prSet>
      <dgm:spPr/>
    </dgm:pt>
    <dgm:pt modelId="{8012980C-D208-4955-8E74-319106AE763B}" type="pres">
      <dgm:prSet presAssocID="{52FCD0FC-3D21-474C-A6D1-D07A65BBDA62}" presName="sibTrans" presStyleLbl="sibTrans2D1" presStyleIdx="0" presStyleCnt="1"/>
      <dgm:spPr/>
    </dgm:pt>
    <dgm:pt modelId="{BED04E52-F171-40CB-B033-CC48ED760C10}" type="pres">
      <dgm:prSet presAssocID="{52FCD0FC-3D21-474C-A6D1-D07A65BBDA62}" presName="connectorText" presStyleLbl="sibTrans2D1" presStyleIdx="0" presStyleCnt="1"/>
      <dgm:spPr/>
    </dgm:pt>
    <dgm:pt modelId="{EF7B21FD-341D-4BB3-8BCC-86D1DEB387ED}" type="pres">
      <dgm:prSet presAssocID="{B985AAF0-ACF7-43BC-8C39-8F71D80D0641}" presName="node" presStyleLbl="node1" presStyleIdx="1" presStyleCnt="2">
        <dgm:presLayoutVars>
          <dgm:bulletEnabled val="1"/>
        </dgm:presLayoutVars>
      </dgm:prSet>
      <dgm:spPr/>
    </dgm:pt>
  </dgm:ptLst>
  <dgm:cxnLst>
    <dgm:cxn modelId="{026EDD02-C854-41C0-936D-F12ECF474183}" srcId="{29D76961-46DF-4F45-B785-4DF6882069CC}" destId="{B50C4ADA-7E6C-4B2F-8846-FF0E8E5BC6AF}" srcOrd="0" destOrd="0" parTransId="{CFB3E36A-E11D-48BF-AABF-221F9717DCF5}" sibTransId="{52FCD0FC-3D21-474C-A6D1-D07A65BBDA62}"/>
    <dgm:cxn modelId="{176C3711-9B31-4065-B526-ACE0FE7B975F}" type="presOf" srcId="{B985AAF0-ACF7-43BC-8C39-8F71D80D0641}" destId="{EF7B21FD-341D-4BB3-8BCC-86D1DEB387ED}" srcOrd="0" destOrd="0" presId="urn:microsoft.com/office/officeart/2005/8/layout/process1"/>
    <dgm:cxn modelId="{D1F73E39-84FF-4065-90E9-C8DE1DEAD042}" srcId="{29D76961-46DF-4F45-B785-4DF6882069CC}" destId="{B985AAF0-ACF7-43BC-8C39-8F71D80D0641}" srcOrd="1" destOrd="0" parTransId="{E8C5E52A-27A3-4146-A41E-C9C57F28FF79}" sibTransId="{6D662BAE-767F-4627-A046-264C1716D94C}"/>
    <dgm:cxn modelId="{8F3AC572-69BE-41BF-8AF4-53F649F1B481}" type="presOf" srcId="{52FCD0FC-3D21-474C-A6D1-D07A65BBDA62}" destId="{8012980C-D208-4955-8E74-319106AE763B}" srcOrd="0" destOrd="0" presId="urn:microsoft.com/office/officeart/2005/8/layout/process1"/>
    <dgm:cxn modelId="{CBAB55A6-327E-40A0-B05A-BE525DF06761}" type="presOf" srcId="{52FCD0FC-3D21-474C-A6D1-D07A65BBDA62}" destId="{BED04E52-F171-40CB-B033-CC48ED760C10}" srcOrd="1" destOrd="0" presId="urn:microsoft.com/office/officeart/2005/8/layout/process1"/>
    <dgm:cxn modelId="{B06A91EA-D95D-4EAC-A6D1-49B70F0112C2}" type="presOf" srcId="{29D76961-46DF-4F45-B785-4DF6882069CC}" destId="{887603BF-F625-4E7C-BBA1-17B999EEE62A}" srcOrd="0" destOrd="0" presId="urn:microsoft.com/office/officeart/2005/8/layout/process1"/>
    <dgm:cxn modelId="{6EF30AEC-DF5D-4187-B124-1EF6CD797FB8}" type="presOf" srcId="{B50C4ADA-7E6C-4B2F-8846-FF0E8E5BC6AF}" destId="{94E88828-B191-4C9B-8853-BAB2F0E1D5AC}" srcOrd="0" destOrd="0" presId="urn:microsoft.com/office/officeart/2005/8/layout/process1"/>
    <dgm:cxn modelId="{3A6F25F9-5ECC-43F3-9547-B45E85CBF7B5}" type="presParOf" srcId="{887603BF-F625-4E7C-BBA1-17B999EEE62A}" destId="{94E88828-B191-4C9B-8853-BAB2F0E1D5AC}" srcOrd="0" destOrd="0" presId="urn:microsoft.com/office/officeart/2005/8/layout/process1"/>
    <dgm:cxn modelId="{A0991671-B43E-4198-BEB8-57CD13703053}" type="presParOf" srcId="{887603BF-F625-4E7C-BBA1-17B999EEE62A}" destId="{8012980C-D208-4955-8E74-319106AE763B}" srcOrd="1" destOrd="0" presId="urn:microsoft.com/office/officeart/2005/8/layout/process1"/>
    <dgm:cxn modelId="{704AB2D8-7909-4FE3-A09B-753971443D1C}" type="presParOf" srcId="{8012980C-D208-4955-8E74-319106AE763B}" destId="{BED04E52-F171-40CB-B033-CC48ED760C10}" srcOrd="0" destOrd="0" presId="urn:microsoft.com/office/officeart/2005/8/layout/process1"/>
    <dgm:cxn modelId="{03FF907B-AE18-4324-8FFC-0CC4EA9FF8F7}" type="presParOf" srcId="{887603BF-F625-4E7C-BBA1-17B999EEE62A}" destId="{EF7B21FD-341D-4BB3-8BCC-86D1DEB387ED}"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D76961-46DF-4F45-B785-4DF6882069CC}" type="doc">
      <dgm:prSet loTypeId="urn:microsoft.com/office/officeart/2005/8/layout/process1" loCatId="process" qsTypeId="urn:microsoft.com/office/officeart/2005/8/quickstyle/simple1" qsCatId="simple" csTypeId="urn:microsoft.com/office/officeart/2005/8/colors/accent1_2" csCatId="accent1" phldr="1"/>
      <dgm:spPr/>
    </dgm:pt>
    <dgm:pt modelId="{B50C4ADA-7E6C-4B2F-8846-FF0E8E5BC6AF}">
      <dgm:prSet phldrT="[Text]"/>
      <dgm:spPr/>
      <dgm:t>
        <a:bodyPr/>
        <a:lstStyle/>
        <a:p>
          <a:r>
            <a:rPr lang="en-US" dirty="0"/>
            <a:t>4000-9999 (not 4010)</a:t>
          </a:r>
        </a:p>
      </dgm:t>
    </dgm:pt>
    <dgm:pt modelId="{CFB3E36A-E11D-48BF-AABF-221F9717DCF5}" type="parTrans" cxnId="{026EDD02-C854-41C0-936D-F12ECF474183}">
      <dgm:prSet/>
      <dgm:spPr/>
      <dgm:t>
        <a:bodyPr/>
        <a:lstStyle/>
        <a:p>
          <a:endParaRPr lang="en-US"/>
        </a:p>
      </dgm:t>
    </dgm:pt>
    <dgm:pt modelId="{52FCD0FC-3D21-474C-A6D1-D07A65BBDA62}" type="sibTrans" cxnId="{026EDD02-C854-41C0-936D-F12ECF474183}">
      <dgm:prSet/>
      <dgm:spPr/>
      <dgm:t>
        <a:bodyPr/>
        <a:lstStyle/>
        <a:p>
          <a:endParaRPr lang="en-US"/>
        </a:p>
      </dgm:t>
    </dgm:pt>
    <dgm:pt modelId="{B985AAF0-ACF7-43BC-8C39-8F71D80D0641}">
      <dgm:prSet phldrT="[Text]" custT="1"/>
      <dgm:spPr/>
      <dgm:t>
        <a:bodyPr/>
        <a:lstStyle/>
        <a:p>
          <a:r>
            <a:rPr lang="en-US" sz="2500" dirty="0"/>
            <a:t>02</a:t>
          </a:r>
        </a:p>
      </dgm:t>
    </dgm:pt>
    <dgm:pt modelId="{E8C5E52A-27A3-4146-A41E-C9C57F28FF79}" type="parTrans" cxnId="{D1F73E39-84FF-4065-90E9-C8DE1DEAD042}">
      <dgm:prSet/>
      <dgm:spPr/>
      <dgm:t>
        <a:bodyPr/>
        <a:lstStyle/>
        <a:p>
          <a:endParaRPr lang="en-US"/>
        </a:p>
      </dgm:t>
    </dgm:pt>
    <dgm:pt modelId="{6D662BAE-767F-4627-A046-264C1716D94C}" type="sibTrans" cxnId="{D1F73E39-84FF-4065-90E9-C8DE1DEAD042}">
      <dgm:prSet/>
      <dgm:spPr/>
      <dgm:t>
        <a:bodyPr/>
        <a:lstStyle/>
        <a:p>
          <a:endParaRPr lang="en-US"/>
        </a:p>
      </dgm:t>
    </dgm:pt>
    <dgm:pt modelId="{887603BF-F625-4E7C-BBA1-17B999EEE62A}" type="pres">
      <dgm:prSet presAssocID="{29D76961-46DF-4F45-B785-4DF6882069CC}" presName="Name0" presStyleCnt="0">
        <dgm:presLayoutVars>
          <dgm:dir/>
          <dgm:resizeHandles val="exact"/>
        </dgm:presLayoutVars>
      </dgm:prSet>
      <dgm:spPr/>
    </dgm:pt>
    <dgm:pt modelId="{94E88828-B191-4C9B-8853-BAB2F0E1D5AC}" type="pres">
      <dgm:prSet presAssocID="{B50C4ADA-7E6C-4B2F-8846-FF0E8E5BC6AF}" presName="node" presStyleLbl="node1" presStyleIdx="0" presStyleCnt="2">
        <dgm:presLayoutVars>
          <dgm:bulletEnabled val="1"/>
        </dgm:presLayoutVars>
      </dgm:prSet>
      <dgm:spPr/>
    </dgm:pt>
    <dgm:pt modelId="{8012980C-D208-4955-8E74-319106AE763B}" type="pres">
      <dgm:prSet presAssocID="{52FCD0FC-3D21-474C-A6D1-D07A65BBDA62}" presName="sibTrans" presStyleLbl="sibTrans2D1" presStyleIdx="0" presStyleCnt="1"/>
      <dgm:spPr/>
    </dgm:pt>
    <dgm:pt modelId="{BED04E52-F171-40CB-B033-CC48ED760C10}" type="pres">
      <dgm:prSet presAssocID="{52FCD0FC-3D21-474C-A6D1-D07A65BBDA62}" presName="connectorText" presStyleLbl="sibTrans2D1" presStyleIdx="0" presStyleCnt="1"/>
      <dgm:spPr/>
    </dgm:pt>
    <dgm:pt modelId="{EF7B21FD-341D-4BB3-8BCC-86D1DEB387ED}" type="pres">
      <dgm:prSet presAssocID="{B985AAF0-ACF7-43BC-8C39-8F71D80D0641}" presName="node" presStyleLbl="node1" presStyleIdx="1" presStyleCnt="2">
        <dgm:presLayoutVars>
          <dgm:bulletEnabled val="1"/>
        </dgm:presLayoutVars>
      </dgm:prSet>
      <dgm:spPr/>
    </dgm:pt>
  </dgm:ptLst>
  <dgm:cxnLst>
    <dgm:cxn modelId="{026EDD02-C854-41C0-936D-F12ECF474183}" srcId="{29D76961-46DF-4F45-B785-4DF6882069CC}" destId="{B50C4ADA-7E6C-4B2F-8846-FF0E8E5BC6AF}" srcOrd="0" destOrd="0" parTransId="{CFB3E36A-E11D-48BF-AABF-221F9717DCF5}" sibTransId="{52FCD0FC-3D21-474C-A6D1-D07A65BBDA62}"/>
    <dgm:cxn modelId="{176C3711-9B31-4065-B526-ACE0FE7B975F}" type="presOf" srcId="{B985AAF0-ACF7-43BC-8C39-8F71D80D0641}" destId="{EF7B21FD-341D-4BB3-8BCC-86D1DEB387ED}" srcOrd="0" destOrd="0" presId="urn:microsoft.com/office/officeart/2005/8/layout/process1"/>
    <dgm:cxn modelId="{D1F73E39-84FF-4065-90E9-C8DE1DEAD042}" srcId="{29D76961-46DF-4F45-B785-4DF6882069CC}" destId="{B985AAF0-ACF7-43BC-8C39-8F71D80D0641}" srcOrd="1" destOrd="0" parTransId="{E8C5E52A-27A3-4146-A41E-C9C57F28FF79}" sibTransId="{6D662BAE-767F-4627-A046-264C1716D94C}"/>
    <dgm:cxn modelId="{8F3AC572-69BE-41BF-8AF4-53F649F1B481}" type="presOf" srcId="{52FCD0FC-3D21-474C-A6D1-D07A65BBDA62}" destId="{8012980C-D208-4955-8E74-319106AE763B}" srcOrd="0" destOrd="0" presId="urn:microsoft.com/office/officeart/2005/8/layout/process1"/>
    <dgm:cxn modelId="{CBAB55A6-327E-40A0-B05A-BE525DF06761}" type="presOf" srcId="{52FCD0FC-3D21-474C-A6D1-D07A65BBDA62}" destId="{BED04E52-F171-40CB-B033-CC48ED760C10}" srcOrd="1" destOrd="0" presId="urn:microsoft.com/office/officeart/2005/8/layout/process1"/>
    <dgm:cxn modelId="{B06A91EA-D95D-4EAC-A6D1-49B70F0112C2}" type="presOf" srcId="{29D76961-46DF-4F45-B785-4DF6882069CC}" destId="{887603BF-F625-4E7C-BBA1-17B999EEE62A}" srcOrd="0" destOrd="0" presId="urn:microsoft.com/office/officeart/2005/8/layout/process1"/>
    <dgm:cxn modelId="{6EF30AEC-DF5D-4187-B124-1EF6CD797FB8}" type="presOf" srcId="{B50C4ADA-7E6C-4B2F-8846-FF0E8E5BC6AF}" destId="{94E88828-B191-4C9B-8853-BAB2F0E1D5AC}" srcOrd="0" destOrd="0" presId="urn:microsoft.com/office/officeart/2005/8/layout/process1"/>
    <dgm:cxn modelId="{3A6F25F9-5ECC-43F3-9547-B45E85CBF7B5}" type="presParOf" srcId="{887603BF-F625-4E7C-BBA1-17B999EEE62A}" destId="{94E88828-B191-4C9B-8853-BAB2F0E1D5AC}" srcOrd="0" destOrd="0" presId="urn:microsoft.com/office/officeart/2005/8/layout/process1"/>
    <dgm:cxn modelId="{A0991671-B43E-4198-BEB8-57CD13703053}" type="presParOf" srcId="{887603BF-F625-4E7C-BBA1-17B999EEE62A}" destId="{8012980C-D208-4955-8E74-319106AE763B}" srcOrd="1" destOrd="0" presId="urn:microsoft.com/office/officeart/2005/8/layout/process1"/>
    <dgm:cxn modelId="{704AB2D8-7909-4FE3-A09B-753971443D1C}" type="presParOf" srcId="{8012980C-D208-4955-8E74-319106AE763B}" destId="{BED04E52-F171-40CB-B033-CC48ED760C10}" srcOrd="0" destOrd="0" presId="urn:microsoft.com/office/officeart/2005/8/layout/process1"/>
    <dgm:cxn modelId="{03FF907B-AE18-4324-8FFC-0CC4EA9FF8F7}" type="presParOf" srcId="{887603BF-F625-4E7C-BBA1-17B999EEE62A}" destId="{EF7B21FD-341D-4BB3-8BCC-86D1DEB387ED}" srcOrd="2"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D76961-46DF-4F45-B785-4DF6882069CC}" type="doc">
      <dgm:prSet loTypeId="urn:microsoft.com/office/officeart/2005/8/layout/process1" loCatId="process" qsTypeId="urn:microsoft.com/office/officeart/2005/8/quickstyle/simple1" qsCatId="simple" csTypeId="urn:microsoft.com/office/officeart/2005/8/colors/accent1_2" csCatId="accent1" phldr="1"/>
      <dgm:spPr/>
    </dgm:pt>
    <dgm:pt modelId="{B50C4ADA-7E6C-4B2F-8846-FF0E8E5BC6AF}">
      <dgm:prSet phldrT="[Text]"/>
      <dgm:spPr/>
      <dgm:t>
        <a:bodyPr/>
        <a:lstStyle/>
        <a:p>
          <a:r>
            <a:rPr lang="en-US" dirty="0"/>
            <a:t>4010</a:t>
          </a:r>
        </a:p>
      </dgm:t>
    </dgm:pt>
    <dgm:pt modelId="{CFB3E36A-E11D-48BF-AABF-221F9717DCF5}" type="parTrans" cxnId="{026EDD02-C854-41C0-936D-F12ECF474183}">
      <dgm:prSet/>
      <dgm:spPr/>
      <dgm:t>
        <a:bodyPr/>
        <a:lstStyle/>
        <a:p>
          <a:endParaRPr lang="en-US"/>
        </a:p>
      </dgm:t>
    </dgm:pt>
    <dgm:pt modelId="{52FCD0FC-3D21-474C-A6D1-D07A65BBDA62}" type="sibTrans" cxnId="{026EDD02-C854-41C0-936D-F12ECF474183}">
      <dgm:prSet/>
      <dgm:spPr/>
      <dgm:t>
        <a:bodyPr/>
        <a:lstStyle/>
        <a:p>
          <a:endParaRPr lang="en-US"/>
        </a:p>
      </dgm:t>
    </dgm:pt>
    <dgm:pt modelId="{B985AAF0-ACF7-43BC-8C39-8F71D80D0641}">
      <dgm:prSet phldrT="[Text]"/>
      <dgm:spPr/>
      <dgm:t>
        <a:bodyPr/>
        <a:lstStyle/>
        <a:p>
          <a:r>
            <a:rPr lang="en-US" dirty="0"/>
            <a:t>03</a:t>
          </a:r>
        </a:p>
      </dgm:t>
    </dgm:pt>
    <dgm:pt modelId="{E8C5E52A-27A3-4146-A41E-C9C57F28FF79}" type="parTrans" cxnId="{D1F73E39-84FF-4065-90E9-C8DE1DEAD042}">
      <dgm:prSet/>
      <dgm:spPr/>
      <dgm:t>
        <a:bodyPr/>
        <a:lstStyle/>
        <a:p>
          <a:endParaRPr lang="en-US"/>
        </a:p>
      </dgm:t>
    </dgm:pt>
    <dgm:pt modelId="{6D662BAE-767F-4627-A046-264C1716D94C}" type="sibTrans" cxnId="{D1F73E39-84FF-4065-90E9-C8DE1DEAD042}">
      <dgm:prSet/>
      <dgm:spPr/>
      <dgm:t>
        <a:bodyPr/>
        <a:lstStyle/>
        <a:p>
          <a:endParaRPr lang="en-US"/>
        </a:p>
      </dgm:t>
    </dgm:pt>
    <dgm:pt modelId="{887603BF-F625-4E7C-BBA1-17B999EEE62A}" type="pres">
      <dgm:prSet presAssocID="{29D76961-46DF-4F45-B785-4DF6882069CC}" presName="Name0" presStyleCnt="0">
        <dgm:presLayoutVars>
          <dgm:dir/>
          <dgm:resizeHandles val="exact"/>
        </dgm:presLayoutVars>
      </dgm:prSet>
      <dgm:spPr/>
    </dgm:pt>
    <dgm:pt modelId="{94E88828-B191-4C9B-8853-BAB2F0E1D5AC}" type="pres">
      <dgm:prSet presAssocID="{B50C4ADA-7E6C-4B2F-8846-FF0E8E5BC6AF}" presName="node" presStyleLbl="node1" presStyleIdx="0" presStyleCnt="2">
        <dgm:presLayoutVars>
          <dgm:bulletEnabled val="1"/>
        </dgm:presLayoutVars>
      </dgm:prSet>
      <dgm:spPr/>
    </dgm:pt>
    <dgm:pt modelId="{8012980C-D208-4955-8E74-319106AE763B}" type="pres">
      <dgm:prSet presAssocID="{52FCD0FC-3D21-474C-A6D1-D07A65BBDA62}" presName="sibTrans" presStyleLbl="sibTrans2D1" presStyleIdx="0" presStyleCnt="1"/>
      <dgm:spPr/>
    </dgm:pt>
    <dgm:pt modelId="{BED04E52-F171-40CB-B033-CC48ED760C10}" type="pres">
      <dgm:prSet presAssocID="{52FCD0FC-3D21-474C-A6D1-D07A65BBDA62}" presName="connectorText" presStyleLbl="sibTrans2D1" presStyleIdx="0" presStyleCnt="1"/>
      <dgm:spPr/>
    </dgm:pt>
    <dgm:pt modelId="{EF7B21FD-341D-4BB3-8BCC-86D1DEB387ED}" type="pres">
      <dgm:prSet presAssocID="{B985AAF0-ACF7-43BC-8C39-8F71D80D0641}" presName="node" presStyleLbl="node1" presStyleIdx="1" presStyleCnt="2">
        <dgm:presLayoutVars>
          <dgm:bulletEnabled val="1"/>
        </dgm:presLayoutVars>
      </dgm:prSet>
      <dgm:spPr/>
    </dgm:pt>
  </dgm:ptLst>
  <dgm:cxnLst>
    <dgm:cxn modelId="{026EDD02-C854-41C0-936D-F12ECF474183}" srcId="{29D76961-46DF-4F45-B785-4DF6882069CC}" destId="{B50C4ADA-7E6C-4B2F-8846-FF0E8E5BC6AF}" srcOrd="0" destOrd="0" parTransId="{CFB3E36A-E11D-48BF-AABF-221F9717DCF5}" sibTransId="{52FCD0FC-3D21-474C-A6D1-D07A65BBDA62}"/>
    <dgm:cxn modelId="{176C3711-9B31-4065-B526-ACE0FE7B975F}" type="presOf" srcId="{B985AAF0-ACF7-43BC-8C39-8F71D80D0641}" destId="{EF7B21FD-341D-4BB3-8BCC-86D1DEB387ED}" srcOrd="0" destOrd="0" presId="urn:microsoft.com/office/officeart/2005/8/layout/process1"/>
    <dgm:cxn modelId="{D1F73E39-84FF-4065-90E9-C8DE1DEAD042}" srcId="{29D76961-46DF-4F45-B785-4DF6882069CC}" destId="{B985AAF0-ACF7-43BC-8C39-8F71D80D0641}" srcOrd="1" destOrd="0" parTransId="{E8C5E52A-27A3-4146-A41E-C9C57F28FF79}" sibTransId="{6D662BAE-767F-4627-A046-264C1716D94C}"/>
    <dgm:cxn modelId="{8F3AC572-69BE-41BF-8AF4-53F649F1B481}" type="presOf" srcId="{52FCD0FC-3D21-474C-A6D1-D07A65BBDA62}" destId="{8012980C-D208-4955-8E74-319106AE763B}" srcOrd="0" destOrd="0" presId="urn:microsoft.com/office/officeart/2005/8/layout/process1"/>
    <dgm:cxn modelId="{CBAB55A6-327E-40A0-B05A-BE525DF06761}" type="presOf" srcId="{52FCD0FC-3D21-474C-A6D1-D07A65BBDA62}" destId="{BED04E52-F171-40CB-B033-CC48ED760C10}" srcOrd="1" destOrd="0" presId="urn:microsoft.com/office/officeart/2005/8/layout/process1"/>
    <dgm:cxn modelId="{B06A91EA-D95D-4EAC-A6D1-49B70F0112C2}" type="presOf" srcId="{29D76961-46DF-4F45-B785-4DF6882069CC}" destId="{887603BF-F625-4E7C-BBA1-17B999EEE62A}" srcOrd="0" destOrd="0" presId="urn:microsoft.com/office/officeart/2005/8/layout/process1"/>
    <dgm:cxn modelId="{6EF30AEC-DF5D-4187-B124-1EF6CD797FB8}" type="presOf" srcId="{B50C4ADA-7E6C-4B2F-8846-FF0E8E5BC6AF}" destId="{94E88828-B191-4C9B-8853-BAB2F0E1D5AC}" srcOrd="0" destOrd="0" presId="urn:microsoft.com/office/officeart/2005/8/layout/process1"/>
    <dgm:cxn modelId="{3A6F25F9-5ECC-43F3-9547-B45E85CBF7B5}" type="presParOf" srcId="{887603BF-F625-4E7C-BBA1-17B999EEE62A}" destId="{94E88828-B191-4C9B-8853-BAB2F0E1D5AC}" srcOrd="0" destOrd="0" presId="urn:microsoft.com/office/officeart/2005/8/layout/process1"/>
    <dgm:cxn modelId="{A0991671-B43E-4198-BEB8-57CD13703053}" type="presParOf" srcId="{887603BF-F625-4E7C-BBA1-17B999EEE62A}" destId="{8012980C-D208-4955-8E74-319106AE763B}" srcOrd="1" destOrd="0" presId="urn:microsoft.com/office/officeart/2005/8/layout/process1"/>
    <dgm:cxn modelId="{704AB2D8-7909-4FE3-A09B-753971443D1C}" type="presParOf" srcId="{8012980C-D208-4955-8E74-319106AE763B}" destId="{BED04E52-F171-40CB-B033-CC48ED760C10}" srcOrd="0" destOrd="0" presId="urn:microsoft.com/office/officeart/2005/8/layout/process1"/>
    <dgm:cxn modelId="{03FF907B-AE18-4324-8FFC-0CC4EA9FF8F7}" type="presParOf" srcId="{887603BF-F625-4E7C-BBA1-17B999EEE62A}" destId="{EF7B21FD-341D-4BB3-8BCC-86D1DEB387ED}" srcOrd="2"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88828-B191-4C9B-8853-BAB2F0E1D5AC}">
      <dsp:nvSpPr>
        <dsp:cNvPr id="0" name=""/>
        <dsp:cNvSpPr/>
      </dsp:nvSpPr>
      <dsp:spPr>
        <a:xfrm>
          <a:off x="1190"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0000</a:t>
          </a:r>
        </a:p>
      </dsp:txBody>
      <dsp:txXfrm>
        <a:off x="18132" y="16942"/>
        <a:ext cx="2505123" cy="544564"/>
      </dsp:txXfrm>
    </dsp:sp>
    <dsp:sp modelId="{8012980C-D208-4955-8E74-319106AE763B}">
      <dsp:nvSpPr>
        <dsp:cNvPr id="0" name=""/>
        <dsp:cNvSpPr/>
      </dsp:nvSpPr>
      <dsp:spPr>
        <a:xfrm>
          <a:off x="2794099" y="0"/>
          <a:ext cx="538269" cy="5784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2794099" y="115690"/>
        <a:ext cx="376788" cy="347068"/>
      </dsp:txXfrm>
    </dsp:sp>
    <dsp:sp modelId="{EF7B21FD-341D-4BB3-8BCC-86D1DEB387ED}">
      <dsp:nvSpPr>
        <dsp:cNvPr id="0" name=""/>
        <dsp:cNvSpPr/>
      </dsp:nvSpPr>
      <dsp:spPr>
        <a:xfrm>
          <a:off x="3555801"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00</a:t>
          </a:r>
        </a:p>
      </dsp:txBody>
      <dsp:txXfrm>
        <a:off x="3572743" y="16942"/>
        <a:ext cx="2505123" cy="544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88828-B191-4C9B-8853-BAB2F0E1D5AC}">
      <dsp:nvSpPr>
        <dsp:cNvPr id="0" name=""/>
        <dsp:cNvSpPr/>
      </dsp:nvSpPr>
      <dsp:spPr>
        <a:xfrm>
          <a:off x="1190"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0001-3999</a:t>
          </a:r>
        </a:p>
      </dsp:txBody>
      <dsp:txXfrm>
        <a:off x="18132" y="16942"/>
        <a:ext cx="2505123" cy="544564"/>
      </dsp:txXfrm>
    </dsp:sp>
    <dsp:sp modelId="{8012980C-D208-4955-8E74-319106AE763B}">
      <dsp:nvSpPr>
        <dsp:cNvPr id="0" name=""/>
        <dsp:cNvSpPr/>
      </dsp:nvSpPr>
      <dsp:spPr>
        <a:xfrm>
          <a:off x="2794099" y="0"/>
          <a:ext cx="538269" cy="5784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2794099" y="115690"/>
        <a:ext cx="376788" cy="347068"/>
      </dsp:txXfrm>
    </dsp:sp>
    <dsp:sp modelId="{EF7B21FD-341D-4BB3-8BCC-86D1DEB387ED}">
      <dsp:nvSpPr>
        <dsp:cNvPr id="0" name=""/>
        <dsp:cNvSpPr/>
      </dsp:nvSpPr>
      <dsp:spPr>
        <a:xfrm>
          <a:off x="3555801"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01</a:t>
          </a:r>
        </a:p>
      </dsp:txBody>
      <dsp:txXfrm>
        <a:off x="3572743" y="16942"/>
        <a:ext cx="2505123" cy="5445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88828-B191-4C9B-8853-BAB2F0E1D5AC}">
      <dsp:nvSpPr>
        <dsp:cNvPr id="0" name=""/>
        <dsp:cNvSpPr/>
      </dsp:nvSpPr>
      <dsp:spPr>
        <a:xfrm>
          <a:off x="1190"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4000-9999 (not 4010)</a:t>
          </a:r>
        </a:p>
      </dsp:txBody>
      <dsp:txXfrm>
        <a:off x="18132" y="16942"/>
        <a:ext cx="2505123" cy="544564"/>
      </dsp:txXfrm>
    </dsp:sp>
    <dsp:sp modelId="{8012980C-D208-4955-8E74-319106AE763B}">
      <dsp:nvSpPr>
        <dsp:cNvPr id="0" name=""/>
        <dsp:cNvSpPr/>
      </dsp:nvSpPr>
      <dsp:spPr>
        <a:xfrm>
          <a:off x="2794099" y="0"/>
          <a:ext cx="538269" cy="5784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794099" y="115690"/>
        <a:ext cx="376788" cy="347068"/>
      </dsp:txXfrm>
    </dsp:sp>
    <dsp:sp modelId="{EF7B21FD-341D-4BB3-8BCC-86D1DEB387ED}">
      <dsp:nvSpPr>
        <dsp:cNvPr id="0" name=""/>
        <dsp:cNvSpPr/>
      </dsp:nvSpPr>
      <dsp:spPr>
        <a:xfrm>
          <a:off x="3555801"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02</a:t>
          </a:r>
        </a:p>
      </dsp:txBody>
      <dsp:txXfrm>
        <a:off x="3572743" y="16942"/>
        <a:ext cx="2505123" cy="544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88828-B191-4C9B-8853-BAB2F0E1D5AC}">
      <dsp:nvSpPr>
        <dsp:cNvPr id="0" name=""/>
        <dsp:cNvSpPr/>
      </dsp:nvSpPr>
      <dsp:spPr>
        <a:xfrm>
          <a:off x="1190"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4010</a:t>
          </a:r>
        </a:p>
      </dsp:txBody>
      <dsp:txXfrm>
        <a:off x="18132" y="16942"/>
        <a:ext cx="2505123" cy="544564"/>
      </dsp:txXfrm>
    </dsp:sp>
    <dsp:sp modelId="{8012980C-D208-4955-8E74-319106AE763B}">
      <dsp:nvSpPr>
        <dsp:cNvPr id="0" name=""/>
        <dsp:cNvSpPr/>
      </dsp:nvSpPr>
      <dsp:spPr>
        <a:xfrm>
          <a:off x="2794099" y="0"/>
          <a:ext cx="538269" cy="5784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2794099" y="115690"/>
        <a:ext cx="376788" cy="347068"/>
      </dsp:txXfrm>
    </dsp:sp>
    <dsp:sp modelId="{EF7B21FD-341D-4BB3-8BCC-86D1DEB387ED}">
      <dsp:nvSpPr>
        <dsp:cNvPr id="0" name=""/>
        <dsp:cNvSpPr/>
      </dsp:nvSpPr>
      <dsp:spPr>
        <a:xfrm>
          <a:off x="3555801" y="0"/>
          <a:ext cx="2539007" cy="5784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03</a:t>
          </a:r>
        </a:p>
      </dsp:txBody>
      <dsp:txXfrm>
        <a:off x="3572743" y="16942"/>
        <a:ext cx="2505123" cy="54456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793EF6-1A85-447D-B594-964D41C3A8D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D1679CE-D6EB-4ACB-89EE-AAEAB14A3C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1B2CC-147B-4473-8E68-3B3172010E94}" type="datetimeFigureOut">
              <a:rPr lang="en-US" smtClean="0"/>
              <a:t>7/30/2025</a:t>
            </a:fld>
            <a:endParaRPr lang="en-US"/>
          </a:p>
        </p:txBody>
      </p:sp>
      <p:sp>
        <p:nvSpPr>
          <p:cNvPr id="4" name="Footer Placeholder 3">
            <a:extLst>
              <a:ext uri="{FF2B5EF4-FFF2-40B4-BE49-F238E27FC236}">
                <a16:creationId xmlns:a16="http://schemas.microsoft.com/office/drawing/2014/main" id="{8C23A9E8-CEC2-4FFC-9B13-0CEB28D760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7A541A6-7E27-4026-8700-E9486971F9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48D97C-FC58-403C-8418-6CDE34899D09}" type="slidenum">
              <a:rPr lang="en-US" smtClean="0"/>
              <a:t>‹#›</a:t>
            </a:fld>
            <a:endParaRPr lang="en-US"/>
          </a:p>
        </p:txBody>
      </p:sp>
    </p:spTree>
    <p:extLst>
      <p:ext uri="{BB962C8B-B14F-4D97-AF65-F5344CB8AC3E}">
        <p14:creationId xmlns:p14="http://schemas.microsoft.com/office/powerpoint/2010/main" val="6064361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D346B3-0914-4EC5-9B76-AB302A58A9A5}" type="datetimeFigureOut">
              <a:rPr lang="en-US" smtClean="0"/>
              <a:t>7/30/2025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8650CD-DD5F-44A4-8702-50CD2D8E9925}" type="slidenum">
              <a:rPr lang="en-US" smtClean="0"/>
              <a:t>‹#›</a:t>
            </a:fld>
            <a:endParaRPr lang="en-US"/>
          </a:p>
        </p:txBody>
      </p:sp>
    </p:spTree>
    <p:extLst>
      <p:ext uri="{BB962C8B-B14F-4D97-AF65-F5344CB8AC3E}">
        <p14:creationId xmlns:p14="http://schemas.microsoft.com/office/powerpoint/2010/main" val="24373514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ool.randasolutions.com/Public/Search"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Welcome to the 25-26 CSI Human Resource Collection Training. This training is focused on providing updates to the collection from the prior year and sharing a few reminders.  It is designed for returning staff, but all staff are welcome to review this training along with the general overview training.  If you have questions while reviewing this training, feel free to reach out to the CSI data submissions inbox.</a:t>
            </a:r>
          </a:p>
        </p:txBody>
      </p:sp>
      <p:sp>
        <p:nvSpPr>
          <p:cNvPr id="4" name="Slide Number Placeholder 3"/>
          <p:cNvSpPr>
            <a:spLocks noGrp="1"/>
          </p:cNvSpPr>
          <p:nvPr>
            <p:ph type="sldNum" sz="quarter" idx="5"/>
          </p:nvPr>
        </p:nvSpPr>
        <p:spPr/>
        <p:txBody>
          <a:bodyPr/>
          <a:lstStyle/>
          <a:p>
            <a:fld id="{708650CD-DD5F-44A4-8702-50CD2D8E9925}" type="slidenum">
              <a:rPr lang="en-US" smtClean="0"/>
              <a:t>1</a:t>
            </a:fld>
            <a:endParaRPr lang="en-US"/>
          </a:p>
        </p:txBody>
      </p:sp>
    </p:spTree>
    <p:extLst>
      <p:ext uri="{BB962C8B-B14F-4D97-AF65-F5344CB8AC3E}">
        <p14:creationId xmlns:p14="http://schemas.microsoft.com/office/powerpoint/2010/main" val="124363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Now, lets revisit an important tool that CSI is providing to schools called the HR Record Checker Tool!</a:t>
            </a:r>
            <a:endParaRPr dirty="0"/>
          </a:p>
        </p:txBody>
      </p:sp>
    </p:spTree>
    <p:extLst>
      <p:ext uri="{BB962C8B-B14F-4D97-AF65-F5344CB8AC3E}">
        <p14:creationId xmlns:p14="http://schemas.microsoft.com/office/powerpoint/2010/main" val="2322737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purpose of the record checker tool is to identify and correct potential issues or errors prior to initial submittal of files to CSI.  The tool is essentially an excel template that allows you to paste your raw data files into it and any potential issues will be flagged on the review tabs.  This tool is not designed to catch every error, but if used properly – you should expect to see less errors on your initial submissions with the goal of less submittals to error clearance!  </a:t>
            </a:r>
            <a:endParaRPr dirty="0"/>
          </a:p>
        </p:txBody>
      </p:sp>
    </p:spTree>
    <p:extLst>
      <p:ext uri="{BB962C8B-B14F-4D97-AF65-F5344CB8AC3E}">
        <p14:creationId xmlns:p14="http://schemas.microsoft.com/office/powerpoint/2010/main" val="370110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can see here, the tool contains 4 main data tabs aside from the instructions tab, 2 for your raw data and 2 showing potential errors on each file.  Essentially, you want to paste your raw data into each corresponding raw tab and navigate to the checks tabs.  Anything that may potentially be an error will be highlighted on those.  The objective would be to navigate back to your files or HR system, make the corrections and create updated files for your initial submission. It is highly recommended to use this during the HR collection to reduce your errors making your job easier in the long run.</a:t>
            </a:r>
          </a:p>
        </p:txBody>
      </p:sp>
      <p:sp>
        <p:nvSpPr>
          <p:cNvPr id="4" name="Slide Number Placeholder 3"/>
          <p:cNvSpPr>
            <a:spLocks noGrp="1"/>
          </p:cNvSpPr>
          <p:nvPr>
            <p:ph type="sldNum" sz="quarter" idx="5"/>
          </p:nvPr>
        </p:nvSpPr>
        <p:spPr/>
        <p:txBody>
          <a:bodyPr/>
          <a:lstStyle/>
          <a:p>
            <a:fld id="{BD49ED0B-FF90-451D-B90D-2EFC6D5D9928}" type="slidenum">
              <a:rPr lang="en-US" smtClean="0"/>
              <a:t>12</a:t>
            </a:fld>
            <a:endParaRPr lang="en-US"/>
          </a:p>
        </p:txBody>
      </p:sp>
    </p:spTree>
    <p:extLst>
      <p:ext uri="{BB962C8B-B14F-4D97-AF65-F5344CB8AC3E}">
        <p14:creationId xmlns:p14="http://schemas.microsoft.com/office/powerpoint/2010/main" val="1585213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CSI provides schools with several resources to help out with the HR Collection, with two of them being the Record Checker Tool and the Data Validation Document.  What we found is that many of the details to check in the Validations Document repeat some of the flags you are seeing on the Record Checker.  To avoid this overlapping of details, CSI has now included an additional tab on the Record Checker Tool for additional validations.  These are the validations that are not being flagged on the tool.  If you open the Record Checker, navigate to the last tab and you will see some helpful tips and historical concern areas to check that differ from what you are seeing when you run the checker on your files.  Hopefully, this will avoid any overlap and decrease the time spent checking your data prior to submittal.</a:t>
            </a:r>
          </a:p>
        </p:txBody>
      </p:sp>
      <p:sp>
        <p:nvSpPr>
          <p:cNvPr id="4" name="Slide Number Placeholder 3"/>
          <p:cNvSpPr>
            <a:spLocks noGrp="1"/>
          </p:cNvSpPr>
          <p:nvPr>
            <p:ph type="sldNum" sz="quarter" idx="5"/>
          </p:nvPr>
        </p:nvSpPr>
        <p:spPr/>
        <p:txBody>
          <a:bodyPr/>
          <a:lstStyle/>
          <a:p>
            <a:fld id="{BD49ED0B-FF90-451D-B90D-2EFC6D5D9928}" type="slidenum">
              <a:rPr lang="en-US" smtClean="0"/>
              <a:t>13</a:t>
            </a:fld>
            <a:endParaRPr lang="en-US"/>
          </a:p>
        </p:txBody>
      </p:sp>
    </p:spTree>
    <p:extLst>
      <p:ext uri="{BB962C8B-B14F-4D97-AF65-F5344CB8AC3E}">
        <p14:creationId xmlns:p14="http://schemas.microsoft.com/office/powerpoint/2010/main" val="2380198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Last, lets take a look at the timelines and deadlines for this collection!</a:t>
            </a:r>
            <a:endParaRPr dirty="0"/>
          </a:p>
        </p:txBody>
      </p:sp>
    </p:spTree>
    <p:extLst>
      <p:ext uri="{BB962C8B-B14F-4D97-AF65-F5344CB8AC3E}">
        <p14:creationId xmlns:p14="http://schemas.microsoft.com/office/powerpoint/2010/main" val="2682401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lists all the deadlines that must be followed for the 25-26 HR Data Collection</a:t>
            </a:r>
            <a:r>
              <a:rPr lang="en-US" baseline="0" dirty="0"/>
              <a:t>.  First, we have a date of 9/18 to have all your initial staff profile and staff assignment files submitted with level 1 error clearance for those files being on November 19th.  All school must have both level 1 and 2 errors cleared by January 21</a:t>
            </a:r>
            <a:r>
              <a:rPr lang="en-US" baseline="30000" dirty="0"/>
              <a:t>st</a:t>
            </a:r>
            <a:r>
              <a:rPr lang="en-US" baseline="0" dirty="0"/>
              <a:t>,</a:t>
            </a:r>
            <a:r>
              <a:rPr lang="en-US" baseline="30000" dirty="0"/>
              <a:t> </a:t>
            </a:r>
            <a:r>
              <a:rPr lang="en-US" baseline="0" dirty="0"/>
              <a:t>2025 and you will receive your summary report shortly thereafter.  The date to review, sign and return those is January 30th.  If after reviewing, you notice some changes that need to be made to your data, please submit those updated files to CSI by January 27th to ensure files can be processed and a new summary report delivered to meet the deadline.  </a:t>
            </a:r>
            <a:endParaRPr lang="en-US" dirty="0"/>
          </a:p>
        </p:txBody>
      </p:sp>
      <p:sp>
        <p:nvSpPr>
          <p:cNvPr id="4" name="Slide Number Placeholder 3"/>
          <p:cNvSpPr>
            <a:spLocks noGrp="1"/>
          </p:cNvSpPr>
          <p:nvPr>
            <p:ph type="sldNum" sz="quarter" idx="10"/>
          </p:nvPr>
        </p:nvSpPr>
        <p:spPr/>
        <p:txBody>
          <a:bodyPr/>
          <a:lstStyle/>
          <a:p>
            <a:fld id="{ED7B1147-DB76-49D4-A20F-D9692E6584A4}" type="slidenum">
              <a:rPr lang="en-US" smtClean="0"/>
              <a:t>15</a:t>
            </a:fld>
            <a:endParaRPr lang="en-US" dirty="0"/>
          </a:p>
        </p:txBody>
      </p:sp>
    </p:spTree>
    <p:extLst>
      <p:ext uri="{BB962C8B-B14F-4D97-AF65-F5344CB8AC3E}">
        <p14:creationId xmlns:p14="http://schemas.microsoft.com/office/powerpoint/2010/main" val="3165778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Thank you so much for reviewing this</a:t>
            </a:r>
            <a:r>
              <a:rPr lang="en-US" baseline="0" dirty="0"/>
              <a:t> training for the 25-26 HR Data Collection.  If you have questions, don’t hesitate to reach out to CSI and we are more than happy to assist you!  </a:t>
            </a:r>
            <a:endParaRPr dirty="0"/>
          </a:p>
        </p:txBody>
      </p:sp>
    </p:spTree>
    <p:extLst>
      <p:ext uri="{BB962C8B-B14F-4D97-AF65-F5344CB8AC3E}">
        <p14:creationId xmlns:p14="http://schemas.microsoft.com/office/powerpoint/2010/main" val="2929085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for the agenda today, we will first be looking at what is new and reminders for the collection in 25-26. The updates were relatively minimal this year, with changes to how Funding is being coded this year.  We’ll also discuss some Network reporting requirements, details on the Demonstrates In-Field Status field, and manual entry coding.  After that, we’ll then jump into a reminder discussion on the resource called the HR Record Checker Tool and finish off today’s training with the timelines and deadlines.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205E4E-AB8E-42C3-BAD2-8E194533BE1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0694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jumping into the 25-26 updates, I wanted to remind all CSI schools some details regarding the Starting Point files and templates available to them.  The Staff Profile and Staff Assignment Starting Point files are currently available in your shared folder in Google Drive.  They are the last files submitted from 24-25 with some CSI updates and flags for inaccurate data.  For a full listing of the flags and updates, you’ll want to review the General Overview training or the HR Data Collection Prep Overview document to ensure you are not updating something CSI has already done for you.  Also in this slide, there are links to the blank templates that can be used.  The templates for the Staff Profile and Staff Assignment files are primarily designed for new schools or new to CSI schools that don’t have this existing information readily available in this format.  These can also be used for schools with a significant amount of staffing changes over the last year.  Please be sure to review the other HR trainings and resources available if you need additional details on these topics.</a:t>
            </a:r>
          </a:p>
        </p:txBody>
      </p:sp>
      <p:sp>
        <p:nvSpPr>
          <p:cNvPr id="4" name="Slide Number Placeholder 3"/>
          <p:cNvSpPr>
            <a:spLocks noGrp="1"/>
          </p:cNvSpPr>
          <p:nvPr>
            <p:ph type="sldNum" sz="quarter" idx="5"/>
          </p:nvPr>
        </p:nvSpPr>
        <p:spPr/>
        <p:txBody>
          <a:bodyPr/>
          <a:lstStyle/>
          <a:p>
            <a:fld id="{708650CD-DD5F-44A4-8702-50CD2D8E9925}" type="slidenum">
              <a:rPr lang="en-US" smtClean="0"/>
              <a:t>3</a:t>
            </a:fld>
            <a:endParaRPr lang="en-US"/>
          </a:p>
        </p:txBody>
      </p:sp>
    </p:spTree>
    <p:extLst>
      <p:ext uri="{BB962C8B-B14F-4D97-AF65-F5344CB8AC3E}">
        <p14:creationId xmlns:p14="http://schemas.microsoft.com/office/powerpoint/2010/main" val="380194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Now that you have an overview of what we will be discussing, let’s jump into the updates and reminders for the 25-26 HR data collection.</a:t>
            </a:r>
            <a:endParaRPr dirty="0"/>
          </a:p>
        </p:txBody>
      </p:sp>
    </p:spTree>
    <p:extLst>
      <p:ext uri="{BB962C8B-B14F-4D97-AF65-F5344CB8AC3E}">
        <p14:creationId xmlns:p14="http://schemas.microsoft.com/office/powerpoint/2010/main" val="1195562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Alright, jumping into the biggest change for the collection this year.  CDE has removed the Grant/Project Funding Source field, choosing to replace it with a  more simplified Funding Source field.  The coding options for this new field are 00-03 and remove a lot of the confusing grant coding that was previously included.  The goal of CDE in this change was to further simply the process and avoid unneeded confusion. </a:t>
            </a:r>
          </a:p>
          <a:p>
            <a:endParaRPr lang="en-US" dirty="0"/>
          </a:p>
        </p:txBody>
      </p:sp>
      <p:sp>
        <p:nvSpPr>
          <p:cNvPr id="4" name="Slide Number Placeholder 3"/>
          <p:cNvSpPr>
            <a:spLocks noGrp="1"/>
          </p:cNvSpPr>
          <p:nvPr>
            <p:ph type="sldNum" sz="quarter" idx="5"/>
          </p:nvPr>
        </p:nvSpPr>
        <p:spPr/>
        <p:txBody>
          <a:bodyPr/>
          <a:lstStyle/>
          <a:p>
            <a:fld id="{708650CD-DD5F-44A4-8702-50CD2D8E9925}" type="slidenum">
              <a:rPr lang="en-US" smtClean="0"/>
              <a:t>5</a:t>
            </a:fld>
            <a:endParaRPr lang="en-US"/>
          </a:p>
        </p:txBody>
      </p:sp>
    </p:spTree>
    <p:extLst>
      <p:ext uri="{BB962C8B-B14F-4D97-AF65-F5344CB8AC3E}">
        <p14:creationId xmlns:p14="http://schemas.microsoft.com/office/powerpoint/2010/main" val="540208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with the new Funding Code field.  This left side of this slide shows the old coding options for State/Local Funding, Federal Funding and Title 1 Federal Funding.  As you can see, this left a lot open to interpretation.  The right side show the new coding options are in relation to the old coding.  I should mention that the Starting Point files were modified this  year to include the new coding options, but be sure to follow this for any newly added staff or changes.</a:t>
            </a:r>
          </a:p>
        </p:txBody>
      </p:sp>
      <p:sp>
        <p:nvSpPr>
          <p:cNvPr id="4" name="Slide Number Placeholder 3"/>
          <p:cNvSpPr>
            <a:spLocks noGrp="1"/>
          </p:cNvSpPr>
          <p:nvPr>
            <p:ph type="sldNum" sz="quarter" idx="5"/>
          </p:nvPr>
        </p:nvSpPr>
        <p:spPr/>
        <p:txBody>
          <a:bodyPr/>
          <a:lstStyle/>
          <a:p>
            <a:fld id="{708650CD-DD5F-44A4-8702-50CD2D8E9925}" type="slidenum">
              <a:rPr lang="en-US" smtClean="0"/>
              <a:t>6</a:t>
            </a:fld>
            <a:endParaRPr lang="en-US"/>
          </a:p>
        </p:txBody>
      </p:sp>
    </p:spTree>
    <p:extLst>
      <p:ext uri="{BB962C8B-B14F-4D97-AF65-F5344CB8AC3E}">
        <p14:creationId xmlns:p14="http://schemas.microsoft.com/office/powerpoint/2010/main" val="3352852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topic I wanted to discuss is not necessarily new, but wanted to provide some clarification.  CDE has confirmed that all Network staff must be included on both the Staff Profile and Staff Assignment files for this collection.  Over the past few years, CSI has been gaining more network schools, so we reached out to CDE to clear this up.  If you are not a network school, you can disregard this slide.  Adding network staff can get confusing as it relates to school code, so we have provided two possible ways to include them.  First, you can select one school code and place all  your network staff under that code ensuring they have all the hourly and salary details regardless of who they are working with.  The other option would be to provide one staff profile record for the network staff and then include a record for each school code in the network.  This gets a bit tricky as their hours and salary must total up to the actual full amount across all the records.  Feel free to reach out to CSI if you have questions on this!</a:t>
            </a:r>
          </a:p>
        </p:txBody>
      </p:sp>
      <p:sp>
        <p:nvSpPr>
          <p:cNvPr id="4" name="Slide Number Placeholder 3"/>
          <p:cNvSpPr>
            <a:spLocks noGrp="1"/>
          </p:cNvSpPr>
          <p:nvPr>
            <p:ph type="sldNum" sz="quarter" idx="5"/>
          </p:nvPr>
        </p:nvSpPr>
        <p:spPr/>
        <p:txBody>
          <a:bodyPr/>
          <a:lstStyle/>
          <a:p>
            <a:fld id="{708650CD-DD5F-44A4-8702-50CD2D8E9925}" type="slidenum">
              <a:rPr lang="en-US" smtClean="0"/>
              <a:t>7</a:t>
            </a:fld>
            <a:endParaRPr lang="en-US"/>
          </a:p>
        </p:txBody>
      </p:sp>
    </p:spTree>
    <p:extLst>
      <p:ext uri="{BB962C8B-B14F-4D97-AF65-F5344CB8AC3E}">
        <p14:creationId xmlns:p14="http://schemas.microsoft.com/office/powerpoint/2010/main" val="24346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FF25E-2B0F-C9D8-82ED-6A6731D4A5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19D8E1-A395-C5CC-290F-7C2F081803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0AC7C7-BAC6-99EB-4195-615FD4181C0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I wanted to discuss a field that is not new but every year produces the most level 2 errors for our schools, which is the demonstrates in-field status field.  This field is required for all teachers in job codes 201-206 and requires a bit of research in some cases.  In order </a:t>
            </a:r>
            <a:r>
              <a:rPr lang="en-US" sz="1200" dirty="0">
                <a:latin typeface="Arial" panose="020B0604020202020204" pitchFamily="34" charset="0"/>
                <a:cs typeface="Arial" panose="020B0604020202020204" pitchFamily="34" charset="0"/>
              </a:rPr>
              <a:t>to code staff an 01 – Subject Area Endorsement on License, the staff member must be endorsed in the subject area they are current teaching (Teaching Subject Area field).  To look this up, navigate to the </a:t>
            </a:r>
            <a:r>
              <a:rPr lang="en-US" sz="1200" dirty="0">
                <a:latin typeface="Arial" panose="020B0604020202020204" pitchFamily="34" charset="0"/>
                <a:cs typeface="Arial" panose="020B0604020202020204" pitchFamily="34" charset="0"/>
                <a:hlinkClick r:id="rId3"/>
              </a:rPr>
              <a:t>Colorado Online Licensing page</a:t>
            </a:r>
            <a:r>
              <a:rPr lang="en-US" sz="1200" dirty="0">
                <a:latin typeface="Arial" panose="020B0604020202020204" pitchFamily="34" charset="0"/>
                <a:cs typeface="Arial" panose="020B0604020202020204" pitchFamily="34" charset="0"/>
              </a:rPr>
              <a:t>.  As far as far as coding a staff person as an 02 – Degree in subject area, you must utilize both files.  You’ll want to first check the subject area of their degree on the staff profile and compare that to their current teaching subject area.  These two need to match or fall within a strict set of coding options in order to use this 02 option.  To help with this, you can use the ESSA In-Field Crosswalk linked here and filter by one or the other field and see what options work together.  Another detail that is important is that you want to start at the top and work you way down as a staff person does not meet certain requirements to ensure you are coding them with the highest applicable option.  If none work, you may need to code them as an 05 – out of field.  This is not uncommon and usually is not an issue as long as a school does not have a ton of them.  </a:t>
            </a:r>
          </a:p>
          <a:p>
            <a:endParaRPr lang="en-US" dirty="0"/>
          </a:p>
        </p:txBody>
      </p:sp>
      <p:sp>
        <p:nvSpPr>
          <p:cNvPr id="4" name="Slide Number Placeholder 3">
            <a:extLst>
              <a:ext uri="{FF2B5EF4-FFF2-40B4-BE49-F238E27FC236}">
                <a16:creationId xmlns:a16="http://schemas.microsoft.com/office/drawing/2014/main" id="{B2F3DBB8-5159-9051-58CB-5AE62B91B16E}"/>
              </a:ext>
            </a:extLst>
          </p:cNvPr>
          <p:cNvSpPr>
            <a:spLocks noGrp="1"/>
          </p:cNvSpPr>
          <p:nvPr>
            <p:ph type="sldNum" sz="quarter" idx="10"/>
          </p:nvPr>
        </p:nvSpPr>
        <p:spPr/>
        <p:txBody>
          <a:bodyPr/>
          <a:lstStyle/>
          <a:p>
            <a:fld id="{ED7B1147-DB76-49D4-A20F-D9692E6584A4}" type="slidenum">
              <a:rPr lang="en-US" smtClean="0"/>
              <a:t>8</a:t>
            </a:fld>
            <a:endParaRPr lang="en-US" dirty="0"/>
          </a:p>
        </p:txBody>
      </p:sp>
    </p:spTree>
    <p:extLst>
      <p:ext uri="{BB962C8B-B14F-4D97-AF65-F5344CB8AC3E}">
        <p14:creationId xmlns:p14="http://schemas.microsoft.com/office/powerpoint/2010/main" val="3871771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given this collection is different from others with manual entry being completed, as opposed to SIS extraction, it is extremely important that schools verify the fields are being coded properly.  This means including any leading zeros and ensuring all fields are the proper length.  To assist with this, the File Layouts have a table at the top showing the necessary field lengths and examples of how they should look.  In prior years, I have encountered many instances of files not processing and we end up having to dig through the file to determine the reason.  Most commonly, it relates to fields not being coded properly.  To avoid delays in processing, ensure you review the file layouts to determine both that your fields are the correct length and that the coding option used is applicable as it relates to that field.  </a:t>
            </a:r>
          </a:p>
        </p:txBody>
      </p:sp>
      <p:sp>
        <p:nvSpPr>
          <p:cNvPr id="4" name="Slide Number Placeholder 3"/>
          <p:cNvSpPr>
            <a:spLocks noGrp="1"/>
          </p:cNvSpPr>
          <p:nvPr>
            <p:ph type="sldNum" sz="quarter" idx="5"/>
          </p:nvPr>
        </p:nvSpPr>
        <p:spPr/>
        <p:txBody>
          <a:bodyPr/>
          <a:lstStyle/>
          <a:p>
            <a:fld id="{708650CD-DD5F-44A4-8702-50CD2D8E9925}" type="slidenum">
              <a:rPr lang="en-US" smtClean="0"/>
              <a:t>9</a:t>
            </a:fld>
            <a:endParaRPr lang="en-US"/>
          </a:p>
        </p:txBody>
      </p:sp>
    </p:spTree>
    <p:extLst>
      <p:ext uri="{BB962C8B-B14F-4D97-AF65-F5344CB8AC3E}">
        <p14:creationId xmlns:p14="http://schemas.microsoft.com/office/powerpoint/2010/main" val="2452369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5"/>
        <p:cNvGrpSpPr/>
        <p:nvPr/>
      </p:nvGrpSpPr>
      <p:grpSpPr>
        <a:xfrm>
          <a:off x="0" y="0"/>
          <a:ext cx="0" cy="0"/>
          <a:chOff x="0" y="0"/>
          <a:chExt cx="0" cy="0"/>
        </a:xfrm>
      </p:grpSpPr>
      <p:sp>
        <p:nvSpPr>
          <p:cNvPr id="16" name="Shape 16"/>
          <p:cNvSpPr/>
          <p:nvPr/>
        </p:nvSpPr>
        <p:spPr>
          <a:xfrm>
            <a:off x="0" y="0"/>
            <a:ext cx="9144000" cy="53238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7" name="Shape 17"/>
          <p:cNvSpPr txBox="1">
            <a:spLocks noGrp="1"/>
          </p:cNvSpPr>
          <p:nvPr>
            <p:ph type="ctrTitle" hasCustomPrompt="1"/>
          </p:nvPr>
        </p:nvSpPr>
        <p:spPr>
          <a:xfrm>
            <a:off x="685800" y="2111123"/>
            <a:ext cx="7772400" cy="15465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800"/>
              <a:buNone/>
              <a:defRPr sz="36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t>Title</a:t>
            </a:r>
            <a:endParaRPr dirty="0"/>
          </a:p>
        </p:txBody>
      </p:sp>
      <p:sp>
        <p:nvSpPr>
          <p:cNvPr id="18" name="Shape 18"/>
          <p:cNvSpPr txBox="1">
            <a:spLocks noGrp="1"/>
          </p:cNvSpPr>
          <p:nvPr>
            <p:ph type="subTitle" idx="1" hasCustomPrompt="1"/>
          </p:nvPr>
        </p:nvSpPr>
        <p:spPr>
          <a:xfrm>
            <a:off x="685800" y="3786738"/>
            <a:ext cx="7772400" cy="1046400"/>
          </a:xfrm>
          <a:prstGeom prst="rect">
            <a:avLst/>
          </a:prstGeom>
        </p:spPr>
        <p:txBody>
          <a:bodyPr spcFirstLastPara="1" wrap="square" lIns="91425" tIns="91425" rIns="91425" bIns="91425" anchor="t" anchorCtr="0"/>
          <a:lstStyle>
            <a:lvl1pPr lvl="0" algn="ctr" rtl="0">
              <a:spcBef>
                <a:spcPts val="0"/>
              </a:spcBef>
              <a:spcAft>
                <a:spcPts val="0"/>
              </a:spcAft>
              <a:buClr>
                <a:srgbClr val="FFFFFF"/>
              </a:buClr>
              <a:buSzPts val="2400"/>
              <a:buNone/>
              <a:defRPr sz="1800" b="1">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2400"/>
              <a:buNone/>
              <a:defRPr b="1">
                <a:solidFill>
                  <a:srgbClr val="FFFFFF"/>
                </a:solidFill>
              </a:defRPr>
            </a:lvl2pPr>
            <a:lvl3pPr lvl="2" algn="ctr" rtl="0">
              <a:spcBef>
                <a:spcPts val="0"/>
              </a:spcBef>
              <a:spcAft>
                <a:spcPts val="0"/>
              </a:spcAft>
              <a:buClr>
                <a:srgbClr val="FFFFFF"/>
              </a:buClr>
              <a:buSzPts val="2400"/>
              <a:buNone/>
              <a:defRPr b="1">
                <a:solidFill>
                  <a:srgbClr val="FFFFFF"/>
                </a:solidFill>
              </a:defRPr>
            </a:lvl3pPr>
            <a:lvl4pPr lvl="3" algn="ctr" rtl="0">
              <a:spcBef>
                <a:spcPts val="0"/>
              </a:spcBef>
              <a:spcAft>
                <a:spcPts val="0"/>
              </a:spcAft>
              <a:buClr>
                <a:srgbClr val="FFFFFF"/>
              </a:buClr>
              <a:buSzPts val="2400"/>
              <a:buNone/>
              <a:defRPr sz="1800" b="1">
                <a:solidFill>
                  <a:srgbClr val="FFFFFF"/>
                </a:solidFill>
              </a:defRPr>
            </a:lvl4pPr>
            <a:lvl5pPr lvl="4" algn="ctr" rtl="0">
              <a:spcBef>
                <a:spcPts val="0"/>
              </a:spcBef>
              <a:spcAft>
                <a:spcPts val="0"/>
              </a:spcAft>
              <a:buClr>
                <a:srgbClr val="FFFFFF"/>
              </a:buClr>
              <a:buSzPts val="2400"/>
              <a:buNone/>
              <a:defRPr sz="1800" b="1">
                <a:solidFill>
                  <a:srgbClr val="FFFFFF"/>
                </a:solidFill>
              </a:defRPr>
            </a:lvl5pPr>
            <a:lvl6pPr lvl="5" algn="ctr" rtl="0">
              <a:spcBef>
                <a:spcPts val="0"/>
              </a:spcBef>
              <a:spcAft>
                <a:spcPts val="0"/>
              </a:spcAft>
              <a:buClr>
                <a:srgbClr val="FFFFFF"/>
              </a:buClr>
              <a:buSzPts val="2400"/>
              <a:buNone/>
              <a:defRPr sz="1800" b="1">
                <a:solidFill>
                  <a:srgbClr val="FFFFFF"/>
                </a:solidFill>
              </a:defRPr>
            </a:lvl6pPr>
            <a:lvl7pPr lvl="6" algn="ctr" rtl="0">
              <a:spcBef>
                <a:spcPts val="0"/>
              </a:spcBef>
              <a:spcAft>
                <a:spcPts val="0"/>
              </a:spcAft>
              <a:buClr>
                <a:srgbClr val="FFFFFF"/>
              </a:buClr>
              <a:buSzPts val="2400"/>
              <a:buNone/>
              <a:defRPr sz="1800" b="1">
                <a:solidFill>
                  <a:srgbClr val="FFFFFF"/>
                </a:solidFill>
              </a:defRPr>
            </a:lvl7pPr>
            <a:lvl8pPr lvl="7" algn="ctr" rtl="0">
              <a:spcBef>
                <a:spcPts val="0"/>
              </a:spcBef>
              <a:spcAft>
                <a:spcPts val="0"/>
              </a:spcAft>
              <a:buClr>
                <a:srgbClr val="FFFFFF"/>
              </a:buClr>
              <a:buSzPts val="2400"/>
              <a:buNone/>
              <a:defRPr sz="1800" b="1">
                <a:solidFill>
                  <a:srgbClr val="FFFFFF"/>
                </a:solidFill>
              </a:defRPr>
            </a:lvl8pPr>
            <a:lvl9pPr lvl="8" algn="ctr" rtl="0">
              <a:spcBef>
                <a:spcPts val="0"/>
              </a:spcBef>
              <a:spcAft>
                <a:spcPts val="0"/>
              </a:spcAft>
              <a:buClr>
                <a:srgbClr val="FFFFFF"/>
              </a:buClr>
              <a:buSzPts val="2400"/>
              <a:buNone/>
              <a:defRPr sz="1800" b="1">
                <a:solidFill>
                  <a:srgbClr val="FFFFFF"/>
                </a:solidFill>
              </a:defRPr>
            </a:lvl9pPr>
          </a:lstStyle>
          <a:p>
            <a:r>
              <a:rPr lang="en-US" dirty="0"/>
              <a:t>Subtitle</a:t>
            </a:r>
            <a:endParaRPr dirty="0"/>
          </a:p>
        </p:txBody>
      </p:sp>
      <p:sp>
        <p:nvSpPr>
          <p:cNvPr id="19" name="Shape 19"/>
          <p:cNvSpPr/>
          <p:nvPr/>
        </p:nvSpPr>
        <p:spPr>
          <a:xfrm>
            <a:off x="3047704" y="5323800"/>
            <a:ext cx="30477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0" name="Shape 20"/>
          <p:cNvSpPr/>
          <p:nvPr/>
        </p:nvSpPr>
        <p:spPr>
          <a:xfrm>
            <a:off x="6096271" y="5323800"/>
            <a:ext cx="30477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1" name="Shape 21"/>
          <p:cNvSpPr/>
          <p:nvPr/>
        </p:nvSpPr>
        <p:spPr>
          <a:xfrm>
            <a:off x="1" y="5323800"/>
            <a:ext cx="30477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2" name="Shape 22"/>
          <p:cNvSpPr txBox="1">
            <a:spLocks noGrp="1"/>
          </p:cNvSpPr>
          <p:nvPr>
            <p:ph type="sldNum" idx="12"/>
          </p:nvPr>
        </p:nvSpPr>
        <p:spPr>
          <a:xfrm>
            <a:off x="-125" y="6440375"/>
            <a:ext cx="9144000" cy="417900"/>
          </a:xfrm>
          <a:prstGeom prst="rect">
            <a:avLst/>
          </a:prstGeom>
        </p:spPr>
        <p:txBody>
          <a:bodyPr spcFirstLastPara="1" wrap="square" lIns="91425" tIns="91425" rIns="91425" bIns="91425" anchor="t" anchorCtr="0">
            <a:noAutofit/>
          </a:bodyPr>
          <a:lstStyle>
            <a:lvl1pPr lvl="0" algn="ctr">
              <a:buNone/>
              <a:defRPr>
                <a:latin typeface="+mn-lt"/>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fld id="{00000000-1234-1234-1234-123412341234}" type="slidenum">
              <a:rPr lang="en" smtClean="0"/>
              <a:pPr/>
              <a:t>‹#›</a:t>
            </a:fld>
            <a:endParaRPr lang="en"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93584" y="595524"/>
            <a:ext cx="2555942" cy="798047"/>
          </a:xfrm>
          <a:prstGeom prst="rect">
            <a:avLst/>
          </a:prstGeom>
        </p:spPr>
      </p:pic>
    </p:spTree>
    <p:extLst>
      <p:ext uri="{BB962C8B-B14F-4D97-AF65-F5344CB8AC3E}">
        <p14:creationId xmlns:p14="http://schemas.microsoft.com/office/powerpoint/2010/main" val="374467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Shape 32"/>
          <p:cNvSpPr txBox="1">
            <a:spLocks noGrp="1"/>
          </p:cNvSpPr>
          <p:nvPr>
            <p:ph type="title" hasCustomPrompt="1"/>
          </p:nvPr>
        </p:nvSpPr>
        <p:spPr>
          <a:xfrm>
            <a:off x="893700" y="274650"/>
            <a:ext cx="6462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solidFill>
                  <a:srgbClr val="97ABBC"/>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dirty="0"/>
              <a:t>Title</a:t>
            </a:r>
            <a:endParaRPr dirty="0"/>
          </a:p>
        </p:txBody>
      </p:sp>
      <p:sp>
        <p:nvSpPr>
          <p:cNvPr id="33" name="Shape 33"/>
          <p:cNvSpPr txBox="1">
            <a:spLocks noGrp="1"/>
          </p:cNvSpPr>
          <p:nvPr>
            <p:ph type="body" idx="1" hasCustomPrompt="1"/>
          </p:nvPr>
        </p:nvSpPr>
        <p:spPr>
          <a:xfrm>
            <a:off x="893700" y="1831450"/>
            <a:ext cx="6462600" cy="4736400"/>
          </a:xfrm>
          <a:prstGeom prst="rect">
            <a:avLst/>
          </a:prstGeom>
        </p:spPr>
        <p:txBody>
          <a:bodyPr spcFirstLastPara="1" wrap="square" lIns="91425" tIns="91425" rIns="91425" bIns="91425" anchor="t" anchorCtr="0"/>
          <a:lstStyle>
            <a:lvl1pPr marL="342900" lvl="0" indent="-314325">
              <a:spcBef>
                <a:spcPts val="450"/>
              </a:spcBef>
              <a:spcAft>
                <a:spcPts val="0"/>
              </a:spcAft>
              <a:buSzPts val="3000"/>
              <a:buChar char="▷"/>
              <a:defRPr sz="1800">
                <a:solidFill>
                  <a:srgbClr val="677480"/>
                </a:solidFill>
                <a:latin typeface="+mj-lt"/>
                <a:ea typeface="Arial Unicode MS" panose="020B0604020202020204" pitchFamily="34" charset="-128"/>
                <a:cs typeface="Arial Unicode MS" panose="020B0604020202020204" pitchFamily="34" charset="-128"/>
              </a:defRPr>
            </a:lvl1pPr>
            <a:lvl2pPr marL="685800" lvl="1" indent="-285750">
              <a:spcBef>
                <a:spcPts val="0"/>
              </a:spcBef>
              <a:spcAft>
                <a:spcPts val="0"/>
              </a:spcAft>
              <a:buSzPts val="2400"/>
              <a:buChar char="○"/>
              <a:defRPr sz="1350">
                <a:latin typeface="+mn-lt"/>
              </a:defRPr>
            </a:lvl2pPr>
            <a:lvl3pPr marL="1028700" lvl="2" indent="-285750">
              <a:spcBef>
                <a:spcPts val="0"/>
              </a:spcBef>
              <a:spcAft>
                <a:spcPts val="0"/>
              </a:spcAft>
              <a:buSzPts val="2400"/>
              <a:buChar char="■"/>
              <a:defRPr/>
            </a:lvl3pPr>
            <a:lvl4pPr marL="1371600" lvl="3" indent="-257175">
              <a:spcBef>
                <a:spcPts val="0"/>
              </a:spcBef>
              <a:spcAft>
                <a:spcPts val="0"/>
              </a:spcAft>
              <a:buSzPts val="1800"/>
              <a:buChar char="●"/>
              <a:defRPr/>
            </a:lvl4pPr>
            <a:lvl5pPr marL="1714500" lvl="4" indent="-257175">
              <a:spcBef>
                <a:spcPts val="0"/>
              </a:spcBef>
              <a:spcAft>
                <a:spcPts val="0"/>
              </a:spcAft>
              <a:buSzPts val="1800"/>
              <a:buChar char="○"/>
              <a:defRPr/>
            </a:lvl5pPr>
            <a:lvl6pPr marL="2057400" lvl="5" indent="-257175">
              <a:spcBef>
                <a:spcPts val="0"/>
              </a:spcBef>
              <a:spcAft>
                <a:spcPts val="0"/>
              </a:spcAft>
              <a:buSzPts val="1800"/>
              <a:buChar char="■"/>
              <a:defRPr/>
            </a:lvl6pPr>
            <a:lvl7pPr marL="2400300" lvl="6" indent="-257175">
              <a:spcBef>
                <a:spcPts val="0"/>
              </a:spcBef>
              <a:spcAft>
                <a:spcPts val="0"/>
              </a:spcAft>
              <a:buSzPts val="1800"/>
              <a:buChar char="●"/>
              <a:defRPr/>
            </a:lvl7pPr>
            <a:lvl8pPr marL="2743200" lvl="7" indent="-257175">
              <a:spcBef>
                <a:spcPts val="0"/>
              </a:spcBef>
              <a:spcAft>
                <a:spcPts val="0"/>
              </a:spcAft>
              <a:buSzPts val="1800"/>
              <a:buChar char="○"/>
              <a:defRPr/>
            </a:lvl8pPr>
            <a:lvl9pPr marL="3086100" lvl="8" indent="-257175">
              <a:spcBef>
                <a:spcPts val="0"/>
              </a:spcBef>
              <a:spcAft>
                <a:spcPts val="0"/>
              </a:spcAft>
              <a:buSzPts val="1800"/>
              <a:buChar char="■"/>
              <a:defRPr/>
            </a:lvl9pPr>
          </a:lstStyle>
          <a:p>
            <a:r>
              <a:rPr lang="en-US" dirty="0"/>
              <a:t>Text</a:t>
            </a:r>
          </a:p>
          <a:p>
            <a:pPr lvl="1"/>
            <a:r>
              <a:rPr lang="en-US" dirty="0">
                <a:latin typeface="+mn-lt"/>
              </a:rPr>
              <a:t>Text</a:t>
            </a:r>
            <a:endParaRPr dirty="0"/>
          </a:p>
        </p:txBody>
      </p:sp>
      <p:sp>
        <p:nvSpPr>
          <p:cNvPr id="34" name="Shape 34"/>
          <p:cNvSpPr/>
          <p:nvPr/>
        </p:nvSpPr>
        <p:spPr>
          <a:xfrm>
            <a:off x="7356366" y="6755100"/>
            <a:ext cx="8937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5" name="Shape 35"/>
          <p:cNvSpPr/>
          <p:nvPr/>
        </p:nvSpPr>
        <p:spPr>
          <a:xfrm>
            <a:off x="8250312" y="6755100"/>
            <a:ext cx="8937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6" name="Shape 36"/>
          <p:cNvSpPr/>
          <p:nvPr/>
        </p:nvSpPr>
        <p:spPr>
          <a:xfrm>
            <a:off x="0" y="6755100"/>
            <a:ext cx="8937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7" name="Shape 37"/>
          <p:cNvSpPr/>
          <p:nvPr/>
        </p:nvSpPr>
        <p:spPr>
          <a:xfrm>
            <a:off x="893710" y="6755100"/>
            <a:ext cx="6462600" cy="1029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8" name="Shape 38"/>
          <p:cNvSpPr txBox="1">
            <a:spLocks noGrp="1"/>
          </p:cNvSpPr>
          <p:nvPr>
            <p:ph type="sldNum" idx="12"/>
          </p:nvPr>
        </p:nvSpPr>
        <p:spPr>
          <a:xfrm>
            <a:off x="8480575" y="6364177"/>
            <a:ext cx="548700" cy="417900"/>
          </a:xfrm>
          <a:prstGeom prst="rect">
            <a:avLst/>
          </a:prstGeom>
        </p:spPr>
        <p:txBody>
          <a:bodyPr spcFirstLastPara="1" wrap="square" lIns="91425" tIns="91425" rIns="91425" bIns="91425" anchor="t" anchorCtr="0">
            <a:noAutofit/>
          </a:bodyPr>
          <a:lstStyle>
            <a:lvl1pPr lvl="0">
              <a:buNone/>
              <a:defRPr>
                <a:latin typeface="+mn-lt"/>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Tree>
    <p:extLst>
      <p:ext uri="{BB962C8B-B14F-4D97-AF65-F5344CB8AC3E}">
        <p14:creationId xmlns:p14="http://schemas.microsoft.com/office/powerpoint/2010/main" val="286837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color background">
  <p:cSld name="Blank color background">
    <p:bg>
      <p:bgPr>
        <a:solidFill>
          <a:srgbClr val="455FA9"/>
        </a:solidFill>
        <a:effectLst/>
      </p:bgPr>
    </p:bg>
    <p:spTree>
      <p:nvGrpSpPr>
        <p:cNvPr id="1" name="Shape 78"/>
        <p:cNvGrpSpPr/>
        <p:nvPr/>
      </p:nvGrpSpPr>
      <p:grpSpPr>
        <a:xfrm>
          <a:off x="0" y="0"/>
          <a:ext cx="0" cy="0"/>
          <a:chOff x="0" y="0"/>
          <a:chExt cx="0" cy="0"/>
        </a:xfrm>
      </p:grpSpPr>
      <p:sp>
        <p:nvSpPr>
          <p:cNvPr id="79" name="Shape 79"/>
          <p:cNvSpPr/>
          <p:nvPr/>
        </p:nvSpPr>
        <p:spPr>
          <a:xfrm>
            <a:off x="7356366" y="6755100"/>
            <a:ext cx="8937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80" name="Shape 80"/>
          <p:cNvSpPr/>
          <p:nvPr/>
        </p:nvSpPr>
        <p:spPr>
          <a:xfrm>
            <a:off x="8250312" y="6755100"/>
            <a:ext cx="8937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81" name="Shape 81"/>
          <p:cNvSpPr/>
          <p:nvPr/>
        </p:nvSpPr>
        <p:spPr>
          <a:xfrm>
            <a:off x="0" y="6755100"/>
            <a:ext cx="893700" cy="102900"/>
          </a:xfrm>
          <a:prstGeom prst="rect">
            <a:avLst/>
          </a:prstGeom>
          <a:solidFill>
            <a:srgbClr val="7C9B52"/>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82" name="Shape 82"/>
          <p:cNvSpPr/>
          <p:nvPr/>
        </p:nvSpPr>
        <p:spPr>
          <a:xfrm>
            <a:off x="893710" y="6755100"/>
            <a:ext cx="64626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83" name="Shape 83"/>
          <p:cNvSpPr txBox="1">
            <a:spLocks noGrp="1"/>
          </p:cNvSpPr>
          <p:nvPr>
            <p:ph type="sldNum" idx="12"/>
          </p:nvPr>
        </p:nvSpPr>
        <p:spPr>
          <a:xfrm>
            <a:off x="8480575" y="6364177"/>
            <a:ext cx="548700" cy="417900"/>
          </a:xfrm>
          <a:prstGeom prst="rect">
            <a:avLst/>
          </a:prstGeom>
        </p:spPr>
        <p:txBody>
          <a:bodyPr spcFirstLastPara="1" wrap="square" lIns="91425" tIns="91425" rIns="91425" bIns="91425" anchor="t" anchorCtr="0">
            <a:noAutofit/>
          </a:bodyPr>
          <a:lstStyle>
            <a:lvl1pPr lvl="0">
              <a:buNone/>
              <a:defRPr>
                <a:solidFill>
                  <a:srgbClr val="97ABBC"/>
                </a:solidFill>
                <a:latin typeface="+mj-lt"/>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dirty="0"/>
          </a:p>
        </p:txBody>
      </p:sp>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Tree>
    <p:extLst>
      <p:ext uri="{BB962C8B-B14F-4D97-AF65-F5344CB8AC3E}">
        <p14:creationId xmlns:p14="http://schemas.microsoft.com/office/powerpoint/2010/main" val="170640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3" r:id="rId7"/>
    <p:sldLayoutId id="2147483674" r:id="rId8"/>
    <p:sldLayoutId id="2147483670" r:id="rId9"/>
    <p:sldLayoutId id="2147483675" r:id="rId10"/>
    <p:sldLayoutId id="2147483676" r:id="rId11"/>
    <p:sldLayoutId id="214748367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resources.csi.state.co.us/wp-content/uploads/2025/07/HR-Collection-Record_CheckerV9_Final.xlsx" TargetMode="External"/><Relationship Id="rId4" Type="http://schemas.openxmlformats.org/officeDocument/2006/relationships/hyperlink" Target="https://resources.csi.state.co.us/wp-content/uploads/2025/07/HR-Record-Checker_Instructions_Final.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tmp"/><Relationship Id="rId5" Type="http://schemas.openxmlformats.org/officeDocument/2006/relationships/image" Target="../media/image11.tmp"/><Relationship Id="rId4" Type="http://schemas.openxmlformats.org/officeDocument/2006/relationships/image" Target="../media/image10.tmp"/></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resources.csi.state.co.us/wp-content/uploads/2025/07/2025-2026_HR_Staff_Profile_Template.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resources.csi.state.co.us/data-submissions/hr/" TargetMode="External"/><Relationship Id="rId5" Type="http://schemas.openxmlformats.org/officeDocument/2006/relationships/hyperlink" Target="https://resources.csi.state.co.us/wp-content/uploads/2025/07/25-26-HR-Data-Collection-Prep_Final.docx" TargetMode="External"/><Relationship Id="rId4" Type="http://schemas.openxmlformats.org/officeDocument/2006/relationships/hyperlink" Target="https://resources.csi.state.co.us/wp-content/uploads/2025/07/2025-2026_HR_Staff_Assignment_Template.xls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6.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ol.randasolutions.com/Public/Sear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resources.csi.state.co.us/wp-content/uploads/2022/06/ESSA-In-Field-Endorsement-Crosswalk.xls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resources.csi.state.co.us/data-submissions/h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a:t>25-26 CSI Human Resource Collection Training</a:t>
            </a:r>
          </a:p>
        </p:txBody>
      </p:sp>
      <p:sp>
        <p:nvSpPr>
          <p:cNvPr id="3" name="Subtitle 2"/>
          <p:cNvSpPr>
            <a:spLocks noGrp="1"/>
          </p:cNvSpPr>
          <p:nvPr>
            <p:ph type="subTitle" idx="1"/>
          </p:nvPr>
        </p:nvSpPr>
        <p:spPr/>
        <p:txBody>
          <a:bodyPr/>
          <a:lstStyle/>
          <a:p>
            <a:r>
              <a:rPr lang="en-US" dirty="0"/>
              <a:t>New this Year and Reminders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Recorded August 2025</a:t>
            </a:r>
          </a:p>
          <a:p>
            <a:endParaRPr lang="en-US" dirty="0"/>
          </a:p>
        </p:txBody>
      </p:sp>
    </p:spTree>
    <p:extLst>
      <p:ext uri="{BB962C8B-B14F-4D97-AF65-F5344CB8AC3E}">
        <p14:creationId xmlns:p14="http://schemas.microsoft.com/office/powerpoint/2010/main" val="3315885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019175" y="2440592"/>
            <a:ext cx="6810375" cy="1159875"/>
          </a:xfrm>
          <a:prstGeom prst="rect">
            <a:avLst/>
          </a:prstGeom>
        </p:spPr>
        <p:txBody>
          <a:bodyPr spcFirstLastPara="1" vert="horz" wrap="square" lIns="68569" tIns="68569" rIns="68569" bIns="68569" rtlCol="0" anchor="b" anchorCtr="0">
            <a:noAutofit/>
          </a:bodyPr>
          <a:lstStyle/>
          <a:p>
            <a:r>
              <a:rPr lang="en-US" dirty="0">
                <a:latin typeface="Arial" panose="020B0604020202020204" pitchFamily="34" charset="0"/>
                <a:cs typeface="Arial" panose="020B0604020202020204" pitchFamily="34" charset="0"/>
              </a:rPr>
              <a:t>Reminder: HR Record Checker Tool</a:t>
            </a:r>
            <a:endParaRPr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4594A37-DC02-4495-A2C5-26875BCA5145}"/>
              </a:ext>
            </a:extLst>
          </p:cNvPr>
          <p:cNvSpPr>
            <a:spLocks noGrp="1"/>
          </p:cNvSpPr>
          <p:nvPr>
            <p:ph type="sldNum" idx="12"/>
          </p:nvPr>
        </p:nvSpPr>
        <p:spPr/>
        <p:txBody>
          <a:bodyPr/>
          <a:lstStyle/>
          <a:p>
            <a:fld id="{00000000-1234-1234-1234-123412341234}" type="slidenum">
              <a:rPr lang="en" sz="1200" smtClean="0"/>
              <a:pPr/>
              <a:t>10</a:t>
            </a:fld>
            <a:endParaRPr lang="en" sz="1200" dirty="0"/>
          </a:p>
        </p:txBody>
      </p:sp>
    </p:spTree>
    <p:extLst>
      <p:ext uri="{BB962C8B-B14F-4D97-AF65-F5344CB8AC3E}">
        <p14:creationId xmlns:p14="http://schemas.microsoft.com/office/powerpoint/2010/main" val="262422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prstGeom prst="rect">
            <a:avLst/>
          </a:prstGeom>
        </p:spPr>
        <p:txBody>
          <a:bodyPr spcFirstLastPara="1" vert="horz" wrap="square" lIns="68569" tIns="68569" rIns="68569" bIns="68569" rtlCol="0" anchor="b" anchorCtr="0">
            <a:noAutofit/>
          </a:bodyPr>
          <a:lstStyle/>
          <a:p>
            <a:r>
              <a:rPr lang="en-US" sz="3600" dirty="0">
                <a:solidFill>
                  <a:schemeClr val="tx1"/>
                </a:solidFill>
                <a:latin typeface="Arial" panose="020B0604020202020204" pitchFamily="34" charset="0"/>
                <a:cs typeface="Arial" panose="020B0604020202020204" pitchFamily="34" charset="0"/>
              </a:rPr>
              <a:t>Purpose of the Record Checker Tool</a:t>
            </a:r>
            <a:br>
              <a:rPr lang="en-US" sz="3600" dirty="0">
                <a:solidFill>
                  <a:schemeClr val="tx1"/>
                </a:solidFill>
                <a:latin typeface="Arial" panose="020B0604020202020204" pitchFamily="34" charset="0"/>
                <a:cs typeface="Arial" panose="020B0604020202020204" pitchFamily="34" charset="0"/>
              </a:rPr>
            </a:br>
            <a:endParaRPr sz="3600" dirty="0">
              <a:solidFill>
                <a:schemeClr val="tx1"/>
              </a:solidFill>
              <a:latin typeface="Arial" panose="020B0604020202020204" pitchFamily="34" charset="0"/>
              <a:cs typeface="Arial" panose="020B0604020202020204" pitchFamily="34" charset="0"/>
            </a:endParaRPr>
          </a:p>
        </p:txBody>
      </p:sp>
      <p:sp>
        <p:nvSpPr>
          <p:cNvPr id="125" name="Shape 125"/>
          <p:cNvSpPr txBox="1">
            <a:spLocks noGrp="1"/>
          </p:cNvSpPr>
          <p:nvPr>
            <p:ph idx="1"/>
          </p:nvPr>
        </p:nvSpPr>
        <p:spPr>
          <a:xfrm>
            <a:off x="628651" y="1825625"/>
            <a:ext cx="3501764" cy="4351338"/>
          </a:xfrm>
          <a:prstGeom prst="rect">
            <a:avLst/>
          </a:prstGeom>
        </p:spPr>
        <p:txBody>
          <a:bodyPr spcFirstLastPara="1" vert="horz" wrap="square" lIns="68569" tIns="68569" rIns="68569" bIns="68569" rtlCol="0" anchor="t" anchorCtr="0">
            <a:noAutofit/>
          </a:bodyPr>
          <a:lstStyle/>
          <a:p>
            <a:pPr marL="285750" indent="-285750">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Identify and correct errors prior to submittal</a:t>
            </a:r>
          </a:p>
          <a:p>
            <a:pPr marL="285750" indent="-285750">
              <a:buFont typeface="Arial" panose="020B0604020202020204" pitchFamily="34" charset="0"/>
              <a:buChar char="•"/>
            </a:pPr>
            <a:r>
              <a:rPr lang="en-US" sz="2000" strike="noStrike" dirty="0">
                <a:solidFill>
                  <a:schemeClr val="tx1"/>
                </a:solidFill>
                <a:latin typeface="Arial" panose="020B0604020202020204" pitchFamily="34" charset="0"/>
                <a:cs typeface="Arial" panose="020B0604020202020204" pitchFamily="34" charset="0"/>
              </a:rPr>
              <a:t>Fewer </a:t>
            </a:r>
            <a:r>
              <a:rPr lang="en-US" sz="2000" dirty="0">
                <a:solidFill>
                  <a:schemeClr val="tx1"/>
                </a:solidFill>
                <a:latin typeface="Arial" panose="020B0604020202020204" pitchFamily="34" charset="0"/>
                <a:cs typeface="Arial" panose="020B0604020202020204" pitchFamily="34" charset="0"/>
              </a:rPr>
              <a:t>errors received upon initial submittal</a:t>
            </a:r>
            <a:endParaRPr lang="en-US" sz="2000" baseline="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aseline="0" dirty="0">
                <a:solidFill>
                  <a:schemeClr val="tx1"/>
                </a:solidFill>
                <a:latin typeface="Arial" panose="020B0604020202020204" pitchFamily="34" charset="0"/>
                <a:cs typeface="Arial" panose="020B0604020202020204" pitchFamily="34" charset="0"/>
              </a:rPr>
              <a:t>Fewer submissions to get to error clearance</a:t>
            </a:r>
          </a:p>
          <a:p>
            <a:pPr marL="285750" indent="-285750">
              <a:buFont typeface="Arial" panose="020B0604020202020204" pitchFamily="34" charset="0"/>
              <a:buChar char="•"/>
            </a:pPr>
            <a:r>
              <a:rPr lang="en-US" sz="2000" baseline="0" dirty="0">
                <a:solidFill>
                  <a:schemeClr val="tx1"/>
                </a:solidFill>
                <a:latin typeface="Arial" panose="020B0604020202020204" pitchFamily="34" charset="0"/>
                <a:cs typeface="Arial" panose="020B0604020202020204" pitchFamily="34" charset="0"/>
              </a:rPr>
              <a:t>Collection errors cleared earlier in the process</a:t>
            </a:r>
          </a:p>
          <a:p>
            <a:pPr marL="285750" indent="-285750">
              <a:buFont typeface="Arial" panose="020B0604020202020204" pitchFamily="34" charset="0"/>
              <a:buChar char="•"/>
            </a:pPr>
            <a:endParaRPr lang="en-US" sz="2000" baseline="0" dirty="0">
              <a:solidFill>
                <a:srgbClr val="677480"/>
              </a:solidFill>
              <a:latin typeface="Arial" panose="020B0604020202020204" pitchFamily="34" charset="0"/>
              <a:cs typeface="Arial" panose="020B0604020202020204" pitchFamily="34" charset="0"/>
            </a:endParaRPr>
          </a:p>
          <a:p>
            <a:pPr marL="28575" indent="0">
              <a:buNone/>
            </a:pPr>
            <a:endParaRPr lang="en-US" sz="2000" b="1" dirty="0">
              <a:solidFill>
                <a:schemeClr val="tx1"/>
              </a:solidFill>
              <a:latin typeface="Arial" panose="020B0604020202020204" pitchFamily="34" charset="0"/>
              <a:cs typeface="Arial" panose="020B0604020202020204" pitchFamily="34" charset="0"/>
            </a:endParaRPr>
          </a:p>
          <a:p>
            <a:pPr marL="28575" indent="0">
              <a:buNone/>
            </a:pPr>
            <a:endParaRPr lang="en-US" sz="2000" b="1" dirty="0">
              <a:solidFill>
                <a:schemeClr val="tx1"/>
              </a:solidFill>
              <a:latin typeface="Arial" panose="020B0604020202020204" pitchFamily="34" charset="0"/>
              <a:cs typeface="Arial" panose="020B0604020202020204" pitchFamily="34" charset="0"/>
            </a:endParaRPr>
          </a:p>
        </p:txBody>
      </p:sp>
      <p:pic>
        <p:nvPicPr>
          <p:cNvPr id="4" name="Picture 3" descr="Record Checker Tool instructions.">
            <a:extLst>
              <a:ext uri="{FF2B5EF4-FFF2-40B4-BE49-F238E27FC236}">
                <a16:creationId xmlns:a16="http://schemas.microsoft.com/office/drawing/2014/main" id="{F10341DA-E52B-457F-BAE2-82AD78B6E0B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89130" y="1501339"/>
            <a:ext cx="3312701" cy="4351337"/>
          </a:xfrm>
          <a:prstGeom prst="rect">
            <a:avLst/>
          </a:prstGeom>
          <a:ln>
            <a:solidFill>
              <a:schemeClr val="tx1"/>
            </a:solidFill>
          </a:ln>
        </p:spPr>
      </p:pic>
      <p:sp>
        <p:nvSpPr>
          <p:cNvPr id="6" name="TextBox 5">
            <a:extLst>
              <a:ext uri="{FF2B5EF4-FFF2-40B4-BE49-F238E27FC236}">
                <a16:creationId xmlns:a16="http://schemas.microsoft.com/office/drawing/2014/main" id="{3A1DC4A4-C221-4B53-9008-E7A07CCFCA42}"/>
              </a:ext>
            </a:extLst>
          </p:cNvPr>
          <p:cNvSpPr txBox="1"/>
          <p:nvPr/>
        </p:nvSpPr>
        <p:spPr>
          <a:xfrm>
            <a:off x="238125" y="6225138"/>
            <a:ext cx="783907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For more details and information, see the </a:t>
            </a:r>
            <a:r>
              <a:rPr lang="en-US" sz="1400" dirty="0">
                <a:latin typeface="Arial" panose="020B0604020202020204" pitchFamily="34" charset="0"/>
                <a:cs typeface="Arial" panose="020B0604020202020204" pitchFamily="34" charset="0"/>
                <a:hlinkClick r:id="rId4"/>
              </a:rPr>
              <a:t>Record Checker Instructions </a:t>
            </a:r>
            <a:r>
              <a:rPr lang="en-US" sz="1400" dirty="0">
                <a:latin typeface="Arial" panose="020B0604020202020204" pitchFamily="34" charset="0"/>
                <a:cs typeface="Arial" panose="020B0604020202020204" pitchFamily="34" charset="0"/>
              </a:rPr>
              <a:t>and </a:t>
            </a:r>
            <a:r>
              <a:rPr lang="en-US" sz="1400" dirty="0">
                <a:latin typeface="Arial" panose="020B0604020202020204" pitchFamily="34" charset="0"/>
                <a:cs typeface="Arial" panose="020B0604020202020204" pitchFamily="34" charset="0"/>
                <a:hlinkClick r:id="rId5"/>
              </a:rPr>
              <a:t>Template Tool</a:t>
            </a:r>
            <a:endParaRPr lang="en-US" sz="1400" dirty="0">
              <a:latin typeface="Arial" panose="020B0604020202020204" pitchFamily="34" charset="0"/>
              <a:cs typeface="Arial" panose="020B0604020202020204" pitchFamily="34" charset="0"/>
            </a:endParaRPr>
          </a:p>
        </p:txBody>
      </p:sp>
      <p:sp>
        <p:nvSpPr>
          <p:cNvPr id="126" name="Shape 126">
            <a:extLst>
              <a:ext uri="{C183D7F6-B498-43B3-948B-1728B52AA6E4}">
                <adec:decorative xmlns:adec="http://schemas.microsoft.com/office/drawing/2017/decorative" val="1"/>
              </a:ext>
            </a:extLst>
          </p:cNvPr>
          <p:cNvSpPr txBox="1">
            <a:spLocks noGrp="1"/>
          </p:cNvSpPr>
          <p:nvPr>
            <p:ph type="sldNum" idx="4294967295"/>
          </p:nvPr>
        </p:nvSpPr>
        <p:spPr>
          <a:xfrm>
            <a:off x="8732838" y="6069013"/>
            <a:ext cx="411162" cy="312737"/>
          </a:xfrm>
          <a:prstGeom prst="rect">
            <a:avLst/>
          </a:prstGeom>
        </p:spPr>
        <p:txBody>
          <a:bodyPr spcFirstLastPara="1" vert="horz" wrap="square" lIns="68569" tIns="68569" rIns="68569" bIns="68569" rtlCol="0" anchor="t" anchorCtr="0">
            <a:noAutofit/>
          </a:bodyPr>
          <a:lstStyle/>
          <a:p>
            <a:fld id="{00000000-1234-1234-1234-123412341234}" type="slidenum">
              <a:rPr lang="en" sz="1200"/>
              <a:pPr/>
              <a:t>11</a:t>
            </a:fld>
            <a:endParaRPr dirty="0"/>
          </a:p>
        </p:txBody>
      </p:sp>
    </p:spTree>
    <p:extLst>
      <p:ext uri="{BB962C8B-B14F-4D97-AF65-F5344CB8AC3E}">
        <p14:creationId xmlns:p14="http://schemas.microsoft.com/office/powerpoint/2010/main" val="1575669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DC797-549B-49ED-9228-A938B07C4BB6}"/>
              </a:ext>
            </a:extLst>
          </p:cNvPr>
          <p:cNvSpPr>
            <a:spLocks noGrp="1"/>
          </p:cNvSpPr>
          <p:nvPr>
            <p:ph type="title"/>
          </p:nvPr>
        </p:nvSpPr>
        <p:spPr/>
        <p:txBody>
          <a:bodyPr>
            <a:normAutofit/>
          </a:bodyPr>
          <a:lstStyle/>
          <a:p>
            <a:r>
              <a:rPr lang="en-US" sz="3600" dirty="0">
                <a:solidFill>
                  <a:schemeClr val="tx1"/>
                </a:solidFill>
                <a:latin typeface="Arial" panose="020B0604020202020204" pitchFamily="34" charset="0"/>
                <a:cs typeface="Arial" panose="020B0604020202020204" pitchFamily="34" charset="0"/>
              </a:rPr>
              <a:t>SPED Record Checker Tool</a:t>
            </a:r>
          </a:p>
        </p:txBody>
      </p:sp>
      <p:cxnSp>
        <p:nvCxnSpPr>
          <p:cNvPr id="9" name="Straight Arrow Connector 8">
            <a:extLst>
              <a:ext uri="{FF2B5EF4-FFF2-40B4-BE49-F238E27FC236}">
                <a16:creationId xmlns:a16="http://schemas.microsoft.com/office/drawing/2014/main" id="{DBBD5C56-0269-4089-B39F-FE0204D44A7D}"/>
              </a:ext>
              <a:ext uri="{C183D7F6-B498-43B3-948B-1728B52AA6E4}">
                <adec:decorative xmlns:adec="http://schemas.microsoft.com/office/drawing/2017/decorative" val="1"/>
              </a:ext>
            </a:extLst>
          </p:cNvPr>
          <p:cNvCxnSpPr/>
          <p:nvPr/>
        </p:nvCxnSpPr>
        <p:spPr>
          <a:xfrm>
            <a:off x="4456385" y="2594623"/>
            <a:ext cx="378373" cy="0"/>
          </a:xfrm>
          <a:prstGeom prst="straightConnector1">
            <a:avLst/>
          </a:prstGeom>
          <a:ln w="50800">
            <a:solidFill>
              <a:srgbClr val="C63F28"/>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5C30D2F-5CE0-423E-B335-B436F1EAC049}"/>
              </a:ext>
              <a:ext uri="{C183D7F6-B498-43B3-948B-1728B52AA6E4}">
                <adec:decorative xmlns:adec="http://schemas.microsoft.com/office/drawing/2017/decorative" val="1"/>
              </a:ext>
            </a:extLst>
          </p:cNvPr>
          <p:cNvCxnSpPr/>
          <p:nvPr/>
        </p:nvCxnSpPr>
        <p:spPr>
          <a:xfrm>
            <a:off x="4456386" y="5133224"/>
            <a:ext cx="378373" cy="0"/>
          </a:xfrm>
          <a:prstGeom prst="straightConnector1">
            <a:avLst/>
          </a:prstGeom>
          <a:ln w="50800">
            <a:solidFill>
              <a:srgbClr val="C63F28"/>
            </a:solidFill>
            <a:tailEnd type="triangle"/>
          </a:ln>
        </p:spPr>
        <p:style>
          <a:lnRef idx="1">
            <a:schemeClr val="accent1"/>
          </a:lnRef>
          <a:fillRef idx="0">
            <a:schemeClr val="accent1"/>
          </a:fillRef>
          <a:effectRef idx="0">
            <a:schemeClr val="accent1"/>
          </a:effectRef>
          <a:fontRef idx="minor">
            <a:schemeClr val="tx1"/>
          </a:fontRef>
        </p:style>
      </p:cxnSp>
      <p:pic>
        <p:nvPicPr>
          <p:cNvPr id="16" name="Picture 15" descr="Raw SP Data tab on the record checker tool.">
            <a:extLst>
              <a:ext uri="{FF2B5EF4-FFF2-40B4-BE49-F238E27FC236}">
                <a16:creationId xmlns:a16="http://schemas.microsoft.com/office/drawing/2014/main" id="{E4EA0621-1F41-4ADF-9748-00DF10A5E0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143" y="1510624"/>
            <a:ext cx="3592606" cy="2167995"/>
          </a:xfrm>
          <a:prstGeom prst="rect">
            <a:avLst/>
          </a:prstGeom>
          <a:ln>
            <a:solidFill>
              <a:schemeClr val="tx1"/>
            </a:solidFill>
          </a:ln>
        </p:spPr>
      </p:pic>
      <p:pic>
        <p:nvPicPr>
          <p:cNvPr id="6" name="Picture 5" descr="Image of SP Checks tab after data has been pasted into the raw tab">
            <a:extLst>
              <a:ext uri="{FF2B5EF4-FFF2-40B4-BE49-F238E27FC236}">
                <a16:creationId xmlns:a16="http://schemas.microsoft.com/office/drawing/2014/main" id="{BB211F47-47F6-42AD-A639-6E2DF22469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1392" y="1510626"/>
            <a:ext cx="3836277" cy="2167995"/>
          </a:xfrm>
          <a:prstGeom prst="rect">
            <a:avLst/>
          </a:prstGeom>
          <a:ln>
            <a:solidFill>
              <a:schemeClr val="tx1"/>
            </a:solidFill>
          </a:ln>
        </p:spPr>
      </p:pic>
      <p:pic>
        <p:nvPicPr>
          <p:cNvPr id="18" name="Picture 17" descr="Screenshot of Raw SA file tab.">
            <a:extLst>
              <a:ext uri="{FF2B5EF4-FFF2-40B4-BE49-F238E27FC236}">
                <a16:creationId xmlns:a16="http://schemas.microsoft.com/office/drawing/2014/main" id="{155245D7-8341-454B-A0DC-42CE20FA44A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143" y="4000941"/>
            <a:ext cx="3592606" cy="2337474"/>
          </a:xfrm>
          <a:prstGeom prst="rect">
            <a:avLst/>
          </a:prstGeom>
          <a:ln>
            <a:solidFill>
              <a:schemeClr val="tx1"/>
            </a:solidFill>
          </a:ln>
        </p:spPr>
      </p:pic>
      <p:pic>
        <p:nvPicPr>
          <p:cNvPr id="14" name="Picture 13" descr="Image of SA Checks tab with data in it.">
            <a:extLst>
              <a:ext uri="{FF2B5EF4-FFF2-40B4-BE49-F238E27FC236}">
                <a16:creationId xmlns:a16="http://schemas.microsoft.com/office/drawing/2014/main" id="{42F137B2-C8BE-4D81-8E46-6F7A4D59C5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71392" y="4000941"/>
            <a:ext cx="3836277" cy="2337475"/>
          </a:xfrm>
          <a:prstGeom prst="rect">
            <a:avLst/>
          </a:prstGeom>
          <a:ln>
            <a:solidFill>
              <a:schemeClr val="tx1"/>
            </a:solidFill>
          </a:ln>
        </p:spPr>
      </p:pic>
      <p:sp>
        <p:nvSpPr>
          <p:cNvPr id="3" name="Slide Number Placeholder 2">
            <a:extLst>
              <a:ext uri="{FF2B5EF4-FFF2-40B4-BE49-F238E27FC236}">
                <a16:creationId xmlns:a16="http://schemas.microsoft.com/office/drawing/2014/main" id="{D99D5F67-22FF-4C7A-BDC7-AC39992363B0}"/>
              </a:ext>
              <a:ext uri="{C183D7F6-B498-43B3-948B-1728B52AA6E4}">
                <adec:decorative xmlns:adec="http://schemas.microsoft.com/office/drawing/2017/decorative" val="1"/>
              </a:ext>
            </a:extLst>
          </p:cNvPr>
          <p:cNvSpPr>
            <a:spLocks noGrp="1"/>
          </p:cNvSpPr>
          <p:nvPr>
            <p:ph type="sldNum" idx="4294967295"/>
          </p:nvPr>
        </p:nvSpPr>
        <p:spPr>
          <a:xfrm>
            <a:off x="8596313" y="6262688"/>
            <a:ext cx="547687" cy="417512"/>
          </a:xfrm>
          <a:prstGeom prst="rect">
            <a:avLst/>
          </a:prstGeom>
        </p:spPr>
        <p:txBody>
          <a:bodyPr/>
          <a:lstStyle/>
          <a:p>
            <a:fld id="{00000000-1234-1234-1234-123412341234}" type="slidenum">
              <a:rPr lang="en" sz="1200" smtClean="0"/>
              <a:pPr/>
              <a:t>12</a:t>
            </a:fld>
            <a:endParaRPr lang="en" dirty="0"/>
          </a:p>
        </p:txBody>
      </p:sp>
    </p:spTree>
    <p:extLst>
      <p:ext uri="{BB962C8B-B14F-4D97-AF65-F5344CB8AC3E}">
        <p14:creationId xmlns:p14="http://schemas.microsoft.com/office/powerpoint/2010/main" val="544338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DC797-549B-49ED-9228-A938B07C4BB6}"/>
              </a:ext>
            </a:extLst>
          </p:cNvPr>
          <p:cNvSpPr>
            <a:spLocks noGrp="1"/>
          </p:cNvSpPr>
          <p:nvPr>
            <p:ph type="title"/>
          </p:nvPr>
        </p:nvSpPr>
        <p:spPr/>
        <p:txBody>
          <a:bodyPr>
            <a:normAutofit/>
          </a:bodyPr>
          <a:lstStyle/>
          <a:p>
            <a:r>
              <a:rPr lang="en-US" sz="3600" dirty="0">
                <a:solidFill>
                  <a:schemeClr val="tx1"/>
                </a:solidFill>
                <a:latin typeface="Arial" panose="020B0604020202020204" pitchFamily="34" charset="0"/>
                <a:cs typeface="Arial" panose="020B0604020202020204" pitchFamily="34" charset="0"/>
              </a:rPr>
              <a:t>SPED RC Tool Addition – Validations Checklist</a:t>
            </a:r>
          </a:p>
        </p:txBody>
      </p:sp>
      <p:sp>
        <p:nvSpPr>
          <p:cNvPr id="3" name="Slide Number Placeholder 2">
            <a:extLst>
              <a:ext uri="{FF2B5EF4-FFF2-40B4-BE49-F238E27FC236}">
                <a16:creationId xmlns:a16="http://schemas.microsoft.com/office/drawing/2014/main" id="{D99D5F67-22FF-4C7A-BDC7-AC39992363B0}"/>
              </a:ext>
              <a:ext uri="{C183D7F6-B498-43B3-948B-1728B52AA6E4}">
                <adec:decorative xmlns:adec="http://schemas.microsoft.com/office/drawing/2017/decorative" val="1"/>
              </a:ext>
            </a:extLst>
          </p:cNvPr>
          <p:cNvSpPr>
            <a:spLocks noGrp="1"/>
          </p:cNvSpPr>
          <p:nvPr>
            <p:ph type="sldNum" idx="4294967295"/>
          </p:nvPr>
        </p:nvSpPr>
        <p:spPr>
          <a:xfrm>
            <a:off x="8596313" y="6262688"/>
            <a:ext cx="547687" cy="417512"/>
          </a:xfrm>
          <a:prstGeom prst="rect">
            <a:avLst/>
          </a:prstGeom>
        </p:spPr>
        <p:txBody>
          <a:bodyPr/>
          <a:lstStyle/>
          <a:p>
            <a:fld id="{00000000-1234-1234-1234-123412341234}" type="slidenum">
              <a:rPr lang="en" sz="1200" smtClean="0"/>
              <a:pPr/>
              <a:t>13</a:t>
            </a:fld>
            <a:endParaRPr lang="en" dirty="0"/>
          </a:p>
        </p:txBody>
      </p:sp>
      <p:sp>
        <p:nvSpPr>
          <p:cNvPr id="5" name="TextBox 4">
            <a:extLst>
              <a:ext uri="{FF2B5EF4-FFF2-40B4-BE49-F238E27FC236}">
                <a16:creationId xmlns:a16="http://schemas.microsoft.com/office/drawing/2014/main" id="{1E2668B6-7111-9928-A7EC-5080FF5AC617}"/>
              </a:ext>
            </a:extLst>
          </p:cNvPr>
          <p:cNvSpPr txBox="1"/>
          <p:nvPr/>
        </p:nvSpPr>
        <p:spPr>
          <a:xfrm>
            <a:off x="331076" y="1884041"/>
            <a:ext cx="4094589" cy="4278094"/>
          </a:xfrm>
          <a:prstGeom prst="rect">
            <a:avLst/>
          </a:prstGeom>
          <a:solidFill>
            <a:schemeClr val="accent1">
              <a:lumMod val="20000"/>
              <a:lumOff val="80000"/>
            </a:schemeClr>
          </a:solidFill>
        </p:spPr>
        <p:txBody>
          <a:bodyPr wrap="square" rtlCol="0">
            <a:spAutoFit/>
          </a:bodyPr>
          <a:lstStyle/>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Both the Record Checker Tool and Validation Toolkit contain several helpful data entry checks and error clearance assistance tools for schools to use in previous collection years.</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Many of the error clearance checks and reminders overlapped across the two resources.</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Due to this, they have been combined into one document called the </a:t>
            </a:r>
            <a:r>
              <a:rPr lang="en-US" sz="1600" b="1" dirty="0">
                <a:latin typeface="Arial" panose="020B0604020202020204" pitchFamily="34" charset="0"/>
                <a:cs typeface="Arial" panose="020B0604020202020204" pitchFamily="34" charset="0"/>
              </a:rPr>
              <a:t>Record Checker and Validation Toolkit.</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The original tabs of the Record Checker remain relatively unchanged; however, a new validation tab was added.  This is a pared down version of the Validation Toolkit containing only checks that are not being flagged in the Record Checker.</a:t>
            </a:r>
          </a:p>
        </p:txBody>
      </p:sp>
      <p:pic>
        <p:nvPicPr>
          <p:cNvPr id="15" name="Picture 14" descr="Screenshot of the data validations from the record checker.">
            <a:extLst>
              <a:ext uri="{FF2B5EF4-FFF2-40B4-BE49-F238E27FC236}">
                <a16:creationId xmlns:a16="http://schemas.microsoft.com/office/drawing/2014/main" id="{B6453B79-8AFA-EF9F-93CA-5A874E126E78}"/>
              </a:ext>
            </a:extLst>
          </p:cNvPr>
          <p:cNvPicPr>
            <a:picLocks noChangeAspect="1"/>
          </p:cNvPicPr>
          <p:nvPr/>
        </p:nvPicPr>
        <p:blipFill>
          <a:blip r:embed="rId3"/>
          <a:stretch>
            <a:fillRect/>
          </a:stretch>
        </p:blipFill>
        <p:spPr>
          <a:xfrm>
            <a:off x="4718337" y="2367818"/>
            <a:ext cx="4094590" cy="2968745"/>
          </a:xfrm>
          <a:prstGeom prst="rect">
            <a:avLst/>
          </a:prstGeom>
          <a:ln>
            <a:solidFill>
              <a:schemeClr val="tx1"/>
            </a:solidFill>
          </a:ln>
        </p:spPr>
      </p:pic>
    </p:spTree>
    <p:extLst>
      <p:ext uri="{BB962C8B-B14F-4D97-AF65-F5344CB8AC3E}">
        <p14:creationId xmlns:p14="http://schemas.microsoft.com/office/powerpoint/2010/main" val="1922885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657350" y="2440592"/>
            <a:ext cx="5829300" cy="1159875"/>
          </a:xfrm>
          <a:prstGeom prst="rect">
            <a:avLst/>
          </a:prstGeom>
        </p:spPr>
        <p:txBody>
          <a:bodyPr spcFirstLastPara="1" vert="horz" wrap="square" lIns="68569" tIns="68569" rIns="68569" bIns="68569" rtlCol="0" anchor="b" anchorCtr="0">
            <a:noAutofit/>
          </a:bodyPr>
          <a:lstStyle/>
          <a:p>
            <a:r>
              <a:rPr lang="en-US" dirty="0">
                <a:latin typeface="Arial" panose="020B0604020202020204" pitchFamily="34" charset="0"/>
                <a:cs typeface="Arial" panose="020B0604020202020204" pitchFamily="34" charset="0"/>
              </a:rPr>
              <a:t>Timelines and Deadlines</a:t>
            </a:r>
            <a:endParaRPr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4594A37-DC02-4495-A2C5-26875BCA5145}"/>
              </a:ext>
            </a:extLst>
          </p:cNvPr>
          <p:cNvSpPr>
            <a:spLocks noGrp="1"/>
          </p:cNvSpPr>
          <p:nvPr>
            <p:ph type="sldNum" idx="12"/>
          </p:nvPr>
        </p:nvSpPr>
        <p:spPr/>
        <p:txBody>
          <a:bodyPr/>
          <a:lstStyle/>
          <a:p>
            <a:fld id="{00000000-1234-1234-1234-123412341234}" type="slidenum">
              <a:rPr lang="en" sz="1200" smtClean="0"/>
              <a:pPr/>
              <a:t>14</a:t>
            </a:fld>
            <a:endParaRPr lang="en" sz="1200" dirty="0"/>
          </a:p>
        </p:txBody>
      </p:sp>
    </p:spTree>
    <p:extLst>
      <p:ext uri="{BB962C8B-B14F-4D97-AF65-F5344CB8AC3E}">
        <p14:creationId xmlns:p14="http://schemas.microsoft.com/office/powerpoint/2010/main" val="3142434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solidFill>
                  <a:schemeClr val="tx1"/>
                </a:solidFill>
                <a:latin typeface="Arial" panose="020B0604020202020204" pitchFamily="34" charset="0"/>
                <a:cs typeface="Arial" panose="020B0604020202020204" pitchFamily="34" charset="0"/>
              </a:rPr>
              <a:t>HR Collection Timelines and Deadlines</a:t>
            </a:r>
            <a:endParaRPr lang="en-US" dirty="0">
              <a:solidFill>
                <a:schemeClr val="tx1"/>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334401893"/>
              </p:ext>
            </p:extLst>
          </p:nvPr>
        </p:nvGraphicFramePr>
        <p:xfrm>
          <a:off x="787891" y="1812726"/>
          <a:ext cx="7605600" cy="3568407"/>
        </p:xfrm>
        <a:graphic>
          <a:graphicData uri="http://schemas.openxmlformats.org/drawingml/2006/table">
            <a:tbl>
              <a:tblPr firstRow="1" bandRow="1">
                <a:tableStyleId>{5C22544A-7EE6-4342-B048-85BDC9FD1C3A}</a:tableStyleId>
              </a:tblPr>
              <a:tblGrid>
                <a:gridCol w="1592454">
                  <a:extLst>
                    <a:ext uri="{9D8B030D-6E8A-4147-A177-3AD203B41FA5}">
                      <a16:colId xmlns:a16="http://schemas.microsoft.com/office/drawing/2014/main" val="20000"/>
                    </a:ext>
                  </a:extLst>
                </a:gridCol>
                <a:gridCol w="6013146">
                  <a:extLst>
                    <a:ext uri="{9D8B030D-6E8A-4147-A177-3AD203B41FA5}">
                      <a16:colId xmlns:a16="http://schemas.microsoft.com/office/drawing/2014/main" val="20001"/>
                    </a:ext>
                  </a:extLst>
                </a:gridCol>
              </a:tblGrid>
              <a:tr h="389369">
                <a:tc>
                  <a:txBody>
                    <a:bodyPr/>
                    <a:lstStyle/>
                    <a:p>
                      <a:r>
                        <a:rPr lang="en-US" sz="1800" dirty="0">
                          <a:solidFill>
                            <a:schemeClr val="bg1"/>
                          </a:solidFill>
                          <a:latin typeface="Arial" panose="020B0604020202020204" pitchFamily="34" charset="0"/>
                          <a:cs typeface="Arial" panose="020B0604020202020204" pitchFamily="34" charset="0"/>
                        </a:rPr>
                        <a:t>Deadline</a:t>
                      </a:r>
                    </a:p>
                  </a:txBody>
                  <a:tcPr marL="68580" marR="68580" marT="34290" marB="34290"/>
                </a:tc>
                <a:tc>
                  <a:txBody>
                    <a:bodyPr/>
                    <a:lstStyle/>
                    <a:p>
                      <a:r>
                        <a:rPr lang="en-US" sz="1800" dirty="0">
                          <a:solidFill>
                            <a:schemeClr val="bg1"/>
                          </a:solidFill>
                          <a:latin typeface="Arial" panose="020B0604020202020204" pitchFamily="34" charset="0"/>
                          <a:cs typeface="Arial" panose="020B0604020202020204" pitchFamily="34" charset="0"/>
                        </a:rPr>
                        <a:t>Task</a:t>
                      </a:r>
                    </a:p>
                  </a:txBody>
                  <a:tcPr marL="68580" marR="68580" marT="34290" marB="34290"/>
                </a:tc>
                <a:extLst>
                  <a:ext uri="{0D108BD9-81ED-4DB2-BD59-A6C34878D82A}">
                    <a16:rowId xmlns:a16="http://schemas.microsoft.com/office/drawing/2014/main" val="10000"/>
                  </a:ext>
                </a:extLst>
              </a:tr>
              <a:tr h="389369">
                <a:tc>
                  <a:txBody>
                    <a:bodyPr/>
                    <a:lstStyle/>
                    <a:p>
                      <a:r>
                        <a:rPr lang="en-US" sz="1800" dirty="0">
                          <a:solidFill>
                            <a:schemeClr val="tx1">
                              <a:lumMod val="75000"/>
                            </a:schemeClr>
                          </a:solidFill>
                          <a:latin typeface="Arial" panose="020B0604020202020204" pitchFamily="34" charset="0"/>
                          <a:cs typeface="Arial" panose="020B0604020202020204" pitchFamily="34" charset="0"/>
                        </a:rPr>
                        <a:t>09/18/2025</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lumMod val="75000"/>
                            </a:schemeClr>
                          </a:solidFill>
                          <a:latin typeface="Arial" panose="020B0604020202020204" pitchFamily="34" charset="0"/>
                          <a:cs typeface="Arial" panose="020B0604020202020204" pitchFamily="34" charset="0"/>
                        </a:rPr>
                        <a:t>Submit initial files (Staff Profile, Staff Assignment for HR</a:t>
                      </a:r>
                      <a:r>
                        <a:rPr lang="en-US" sz="1800" baseline="0" dirty="0">
                          <a:solidFill>
                            <a:schemeClr val="tx1">
                              <a:lumMod val="75000"/>
                            </a:schemeClr>
                          </a:solidFill>
                          <a:latin typeface="Arial" panose="020B0604020202020204" pitchFamily="34" charset="0"/>
                          <a:cs typeface="Arial" panose="020B0604020202020204" pitchFamily="34" charset="0"/>
                        </a:rPr>
                        <a:t>)</a:t>
                      </a:r>
                      <a:endParaRPr lang="en-US" sz="1800" dirty="0">
                        <a:solidFill>
                          <a:schemeClr val="tx1">
                            <a:lumMod val="75000"/>
                          </a:schemeClr>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1"/>
                  </a:ext>
                </a:extLst>
              </a:tr>
              <a:tr h="864080">
                <a:tc>
                  <a:txBody>
                    <a:bodyPr/>
                    <a:lstStyle/>
                    <a:p>
                      <a:r>
                        <a:rPr lang="en-US" sz="1800" dirty="0">
                          <a:solidFill>
                            <a:schemeClr val="tx1">
                              <a:lumMod val="75000"/>
                            </a:schemeClr>
                          </a:solidFill>
                          <a:latin typeface="Arial" panose="020B0604020202020204" pitchFamily="34" charset="0"/>
                          <a:cs typeface="Arial" panose="020B0604020202020204" pitchFamily="34" charset="0"/>
                        </a:rPr>
                        <a:t>11/19/2025</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lumMod val="75000"/>
                            </a:schemeClr>
                          </a:solidFill>
                          <a:latin typeface="Arial" panose="020B0604020202020204" pitchFamily="34" charset="0"/>
                          <a:cs typeface="Arial" panose="020B0604020202020204" pitchFamily="34" charset="0"/>
                        </a:rPr>
                        <a:t>Schools must have</a:t>
                      </a:r>
                      <a:r>
                        <a:rPr lang="en-US" sz="1800" baseline="0" dirty="0">
                          <a:solidFill>
                            <a:schemeClr val="tx1">
                              <a:lumMod val="75000"/>
                            </a:schemeClr>
                          </a:solidFill>
                          <a:latin typeface="Arial" panose="020B0604020202020204" pitchFamily="34" charset="0"/>
                          <a:cs typeface="Arial" panose="020B0604020202020204" pitchFamily="34" charset="0"/>
                        </a:rPr>
                        <a:t> all  </a:t>
                      </a:r>
                      <a:r>
                        <a:rPr lang="en-US" sz="1800" dirty="0">
                          <a:solidFill>
                            <a:schemeClr val="tx1">
                              <a:lumMod val="75000"/>
                            </a:schemeClr>
                          </a:solidFill>
                          <a:latin typeface="Arial" panose="020B0604020202020204" pitchFamily="34" charset="0"/>
                          <a:cs typeface="Arial" panose="020B0604020202020204" pitchFamily="34" charset="0"/>
                        </a:rPr>
                        <a:t>Level 1 (Staff Profile/Staff Assignment) errors  </a:t>
                      </a:r>
                      <a:r>
                        <a:rPr lang="en-US" sz="1800" b="1" u="sng" dirty="0">
                          <a:solidFill>
                            <a:schemeClr val="tx1">
                              <a:lumMod val="75000"/>
                            </a:schemeClr>
                          </a:solidFill>
                          <a:latin typeface="Arial" panose="020B0604020202020204" pitchFamily="34" charset="0"/>
                          <a:cs typeface="Arial" panose="020B0604020202020204" pitchFamily="34" charset="0"/>
                        </a:rPr>
                        <a:t>cleared</a:t>
                      </a:r>
                    </a:p>
                    <a:p>
                      <a:endParaRPr lang="en-US" sz="1800" b="0" u="none" dirty="0">
                        <a:solidFill>
                          <a:schemeClr val="tx1">
                            <a:lumMod val="75000"/>
                          </a:schemeClr>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3"/>
                  </a:ext>
                </a:extLst>
              </a:tr>
              <a:tr h="864080">
                <a:tc>
                  <a:txBody>
                    <a:bodyPr/>
                    <a:lstStyle/>
                    <a:p>
                      <a:r>
                        <a:rPr lang="en-US" sz="1800" dirty="0">
                          <a:solidFill>
                            <a:schemeClr val="tx1">
                              <a:lumMod val="75000"/>
                            </a:schemeClr>
                          </a:solidFill>
                          <a:latin typeface="Arial" panose="020B0604020202020204" pitchFamily="34" charset="0"/>
                          <a:cs typeface="Arial" panose="020B0604020202020204" pitchFamily="34" charset="0"/>
                        </a:rPr>
                        <a:t>01/21/2026</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lumMod val="75000"/>
                            </a:schemeClr>
                          </a:solidFill>
                          <a:latin typeface="Arial" panose="020B0604020202020204" pitchFamily="34" charset="0"/>
                          <a:cs typeface="Arial" panose="020B0604020202020204" pitchFamily="34" charset="0"/>
                        </a:rPr>
                        <a:t>Schools must have</a:t>
                      </a:r>
                      <a:r>
                        <a:rPr lang="en-US" sz="1800" baseline="0" dirty="0">
                          <a:solidFill>
                            <a:schemeClr val="tx1">
                              <a:lumMod val="75000"/>
                            </a:schemeClr>
                          </a:solidFill>
                          <a:latin typeface="Arial" panose="020B0604020202020204" pitchFamily="34" charset="0"/>
                          <a:cs typeface="Arial" panose="020B0604020202020204" pitchFamily="34" charset="0"/>
                        </a:rPr>
                        <a:t> all  </a:t>
                      </a:r>
                      <a:r>
                        <a:rPr lang="en-US" sz="1800" dirty="0">
                          <a:solidFill>
                            <a:schemeClr val="tx1">
                              <a:lumMod val="75000"/>
                            </a:schemeClr>
                          </a:solidFill>
                          <a:latin typeface="Arial" panose="020B0604020202020204" pitchFamily="34" charset="0"/>
                          <a:cs typeface="Arial" panose="020B0604020202020204" pitchFamily="34" charset="0"/>
                        </a:rPr>
                        <a:t>Level 2 (HR and December Count-Staff)  errors  </a:t>
                      </a:r>
                      <a:r>
                        <a:rPr lang="en-US" sz="1800" b="1" u="sng" dirty="0">
                          <a:solidFill>
                            <a:schemeClr val="tx1">
                              <a:lumMod val="75000"/>
                            </a:schemeClr>
                          </a:solidFill>
                          <a:latin typeface="Arial" panose="020B0604020202020204" pitchFamily="34" charset="0"/>
                          <a:cs typeface="Arial" panose="020B0604020202020204" pitchFamily="34" charset="0"/>
                        </a:rPr>
                        <a:t>cleared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u="sng" dirty="0">
                        <a:solidFill>
                          <a:schemeClr val="tx1">
                            <a:lumMod val="75000"/>
                          </a:schemeClr>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5"/>
                  </a:ext>
                </a:extLst>
              </a:tr>
              <a:tr h="389369">
                <a:tc>
                  <a:txBody>
                    <a:bodyPr/>
                    <a:lstStyle/>
                    <a:p>
                      <a:r>
                        <a:rPr lang="en-US" sz="1800" dirty="0">
                          <a:solidFill>
                            <a:schemeClr val="tx1">
                              <a:lumMod val="75000"/>
                            </a:schemeClr>
                          </a:solidFill>
                          <a:latin typeface="Arial" panose="020B0604020202020204" pitchFamily="34" charset="0"/>
                          <a:cs typeface="Arial" panose="020B0604020202020204" pitchFamily="34" charset="0"/>
                        </a:rPr>
                        <a:t>Upon</a:t>
                      </a:r>
                      <a:r>
                        <a:rPr lang="en-US" sz="1800" baseline="0" dirty="0">
                          <a:solidFill>
                            <a:schemeClr val="tx1">
                              <a:lumMod val="75000"/>
                            </a:schemeClr>
                          </a:solidFill>
                          <a:latin typeface="Arial" panose="020B0604020202020204" pitchFamily="34" charset="0"/>
                          <a:cs typeface="Arial" panose="020B0604020202020204" pitchFamily="34" charset="0"/>
                        </a:rPr>
                        <a:t> Error Clearance</a:t>
                      </a:r>
                      <a:endParaRPr lang="en-US" sz="1800" dirty="0">
                        <a:solidFill>
                          <a:schemeClr val="tx1">
                            <a:lumMod val="75000"/>
                          </a:schemeClr>
                        </a:solidFill>
                        <a:latin typeface="Arial" panose="020B0604020202020204" pitchFamily="34" charset="0"/>
                        <a:cs typeface="Arial" panose="020B0604020202020204" pitchFamily="34" charset="0"/>
                      </a:endParaRPr>
                    </a:p>
                  </a:txBody>
                  <a:tcPr marL="68580" marR="68580" marT="34290" marB="34290"/>
                </a:tc>
                <a:tc>
                  <a:txBody>
                    <a:bodyPr/>
                    <a:lstStyle/>
                    <a:p>
                      <a:r>
                        <a:rPr lang="en-US" sz="1800" dirty="0">
                          <a:solidFill>
                            <a:schemeClr val="tx1">
                              <a:lumMod val="75000"/>
                            </a:schemeClr>
                          </a:solidFill>
                          <a:latin typeface="Arial" panose="020B0604020202020204" pitchFamily="34" charset="0"/>
                          <a:cs typeface="Arial" panose="020B0604020202020204" pitchFamily="34" charset="0"/>
                        </a:rPr>
                        <a:t>CSI will provide Data Summary Reports to schools</a:t>
                      </a:r>
                    </a:p>
                  </a:txBody>
                  <a:tcPr marL="68580" marR="68580" marT="34290" marB="34290"/>
                </a:tc>
                <a:extLst>
                  <a:ext uri="{0D108BD9-81ED-4DB2-BD59-A6C34878D82A}">
                    <a16:rowId xmlns:a16="http://schemas.microsoft.com/office/drawing/2014/main" val="10006"/>
                  </a:ext>
                </a:extLst>
              </a:tr>
              <a:tr h="389369">
                <a:tc>
                  <a:txBody>
                    <a:bodyPr/>
                    <a:lstStyle/>
                    <a:p>
                      <a:r>
                        <a:rPr lang="en-US" sz="1800" dirty="0">
                          <a:solidFill>
                            <a:schemeClr val="tx1">
                              <a:lumMod val="75000"/>
                            </a:schemeClr>
                          </a:solidFill>
                          <a:latin typeface="Arial" panose="020B0604020202020204" pitchFamily="34" charset="0"/>
                          <a:cs typeface="Arial" panose="020B0604020202020204" pitchFamily="34" charset="0"/>
                        </a:rPr>
                        <a:t>1/29/2026**</a:t>
                      </a:r>
                    </a:p>
                  </a:txBody>
                  <a:tcPr marL="68580" marR="68580" marT="34290" marB="34290"/>
                </a:tc>
                <a:tc>
                  <a:txBody>
                    <a:bodyPr/>
                    <a:lstStyle/>
                    <a:p>
                      <a:r>
                        <a:rPr lang="en-US" sz="1800" dirty="0">
                          <a:solidFill>
                            <a:schemeClr val="tx1">
                              <a:lumMod val="75000"/>
                            </a:schemeClr>
                          </a:solidFill>
                          <a:latin typeface="Arial" panose="020B0604020202020204" pitchFamily="34" charset="0"/>
                          <a:cs typeface="Arial" panose="020B0604020202020204" pitchFamily="34" charset="0"/>
                        </a:rPr>
                        <a:t>Submit Signed Certification Agreements </a:t>
                      </a:r>
                      <a:r>
                        <a:rPr lang="en-US" sz="1800" baseline="0" dirty="0">
                          <a:solidFill>
                            <a:schemeClr val="tx1">
                              <a:lumMod val="75000"/>
                            </a:schemeClr>
                          </a:solidFill>
                          <a:latin typeface="Arial" panose="020B0604020202020204" pitchFamily="34" charset="0"/>
                          <a:cs typeface="Arial" panose="020B0604020202020204" pitchFamily="34" charset="0"/>
                        </a:rPr>
                        <a:t>to CSI</a:t>
                      </a:r>
                      <a:endParaRPr lang="en-US" sz="1800" dirty="0">
                        <a:solidFill>
                          <a:schemeClr val="tx1">
                            <a:lumMod val="75000"/>
                          </a:schemeClr>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7"/>
                  </a:ext>
                </a:extLst>
              </a:tr>
            </a:tbl>
          </a:graphicData>
        </a:graphic>
      </p:graphicFrame>
      <p:sp>
        <p:nvSpPr>
          <p:cNvPr id="3" name="Rectangle 2"/>
          <p:cNvSpPr/>
          <p:nvPr/>
        </p:nvSpPr>
        <p:spPr>
          <a:xfrm>
            <a:off x="874975" y="5406181"/>
            <a:ext cx="6080359" cy="507831"/>
          </a:xfrm>
          <a:prstGeom prst="rect">
            <a:avLst/>
          </a:prstGeom>
        </p:spPr>
        <p:txBody>
          <a:bodyPr wrap="square">
            <a:spAutoFit/>
          </a:bodyPr>
          <a:lstStyle/>
          <a:p>
            <a:r>
              <a:rPr lang="en-US" sz="1350" dirty="0">
                <a:latin typeface="Arial" panose="020B0604020202020204" pitchFamily="34" charset="0"/>
                <a:cs typeface="Arial" panose="020B0604020202020204" pitchFamily="34" charset="0"/>
              </a:rPr>
              <a:t>*Dependent upon </a:t>
            </a:r>
            <a:r>
              <a:rPr lang="en-US" sz="1350" u="sng" dirty="0">
                <a:latin typeface="Arial" panose="020B0604020202020204" pitchFamily="34" charset="0"/>
                <a:cs typeface="Arial" panose="020B0604020202020204" pitchFamily="34" charset="0"/>
              </a:rPr>
              <a:t>all</a:t>
            </a:r>
            <a:r>
              <a:rPr lang="en-US" sz="1350" dirty="0">
                <a:latin typeface="Arial" panose="020B0604020202020204" pitchFamily="34" charset="0"/>
                <a:cs typeface="Arial" panose="020B0604020202020204" pitchFamily="34" charset="0"/>
              </a:rPr>
              <a:t> schools clearing errors by specified deadlines</a:t>
            </a:r>
          </a:p>
          <a:p>
            <a:r>
              <a:rPr lang="en-US" sz="1350" dirty="0">
                <a:latin typeface="Arial" panose="020B0604020202020204" pitchFamily="34" charset="0"/>
                <a:cs typeface="Arial" panose="020B0604020202020204" pitchFamily="34" charset="0"/>
              </a:rPr>
              <a:t>**Any requests for changes must be received by CSI on or before </a:t>
            </a:r>
            <a:r>
              <a:rPr lang="en-US" sz="1350" b="1" dirty="0">
                <a:latin typeface="Arial" panose="020B0604020202020204" pitchFamily="34" charset="0"/>
                <a:cs typeface="Arial" panose="020B0604020202020204" pitchFamily="34" charset="0"/>
              </a:rPr>
              <a:t>1/27/2026</a:t>
            </a:r>
          </a:p>
        </p:txBody>
      </p:sp>
      <p:sp>
        <p:nvSpPr>
          <p:cNvPr id="4" name="Slide Number Placeholder 3">
            <a:extLst>
              <a:ext uri="{C183D7F6-B498-43B3-948B-1728B52AA6E4}">
                <adec:decorative xmlns:adec="http://schemas.microsoft.com/office/drawing/2017/decorative" val="1"/>
              </a:ext>
            </a:extLst>
          </p:cNvPr>
          <p:cNvSpPr>
            <a:spLocks noGrp="1"/>
          </p:cNvSpPr>
          <p:nvPr>
            <p:ph type="sldNum" idx="4294967295"/>
          </p:nvPr>
        </p:nvSpPr>
        <p:spPr>
          <a:xfrm>
            <a:off x="8594725" y="6364288"/>
            <a:ext cx="549275" cy="417512"/>
          </a:xfrm>
          <a:prstGeom prst="rect">
            <a:avLst/>
          </a:prstGeom>
        </p:spPr>
        <p:txBody>
          <a:bodyPr/>
          <a:lstStyle/>
          <a:p>
            <a:fld id="{00000000-1234-1234-1234-123412341234}" type="slidenum">
              <a:rPr lang="en" smtClean="0"/>
              <a:pPr/>
              <a:t>15</a:t>
            </a:fld>
            <a:endParaRPr lang="en" dirty="0"/>
          </a:p>
        </p:txBody>
      </p:sp>
    </p:spTree>
    <p:extLst>
      <p:ext uri="{BB962C8B-B14F-4D97-AF65-F5344CB8AC3E}">
        <p14:creationId xmlns:p14="http://schemas.microsoft.com/office/powerpoint/2010/main" val="198308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ctrTitle" idx="4294967295"/>
          </p:nvPr>
        </p:nvSpPr>
        <p:spPr>
          <a:xfrm>
            <a:off x="1444256" y="1454757"/>
            <a:ext cx="6556744" cy="559781"/>
          </a:xfrm>
          <a:prstGeom prst="rect">
            <a:avLst/>
          </a:prstGeom>
        </p:spPr>
        <p:txBody>
          <a:bodyPr spcFirstLastPara="1" vert="horz" wrap="square" lIns="68569" tIns="68569" rIns="68569" bIns="68569" rtlCol="0" anchor="b" anchorCtr="0">
            <a:noAutofit/>
          </a:bodyPr>
          <a:lstStyle/>
          <a:p>
            <a:pPr algn="ctr"/>
            <a:r>
              <a:rPr lang="en-US" sz="2700" dirty="0">
                <a:solidFill>
                  <a:schemeClr val="bg1"/>
                </a:solidFill>
              </a:rPr>
              <a:t>Thank you for reviewing this training!</a:t>
            </a:r>
          </a:p>
        </p:txBody>
      </p:sp>
      <p:sp>
        <p:nvSpPr>
          <p:cNvPr id="339" name="Shape 339"/>
          <p:cNvSpPr txBox="1">
            <a:spLocks noGrp="1"/>
          </p:cNvSpPr>
          <p:nvPr>
            <p:ph type="body" idx="4294967295"/>
          </p:nvPr>
        </p:nvSpPr>
        <p:spPr>
          <a:xfrm>
            <a:off x="1830019" y="3634858"/>
            <a:ext cx="5312852" cy="1995525"/>
          </a:xfrm>
          <a:prstGeom prst="rect">
            <a:avLst/>
          </a:prstGeom>
        </p:spPr>
        <p:txBody>
          <a:bodyPr spcFirstLastPara="1" vert="horz" wrap="square" lIns="68569" tIns="68569" rIns="68569" bIns="68569" rtlCol="0" anchor="t" anchorCtr="0">
            <a:noAutofit/>
          </a:bodyPr>
          <a:lstStyle/>
          <a:p>
            <a:pPr marL="0" indent="0" algn="ctr">
              <a:spcBef>
                <a:spcPts val="450"/>
              </a:spcBef>
              <a:buNone/>
            </a:pPr>
            <a:r>
              <a:rPr lang="en" sz="1800" dirty="0">
                <a:solidFill>
                  <a:srgbClr val="FFFFFF"/>
                </a:solidFill>
                <a:ea typeface="Arial Unicode MS" panose="020B0604020202020204" pitchFamily="34" charset="-128"/>
              </a:rPr>
              <a:t>Contact the Submissions Inbox with Questions:</a:t>
            </a:r>
            <a:endParaRPr sz="1800" dirty="0">
              <a:solidFill>
                <a:srgbClr val="FFFFFF"/>
              </a:solidFill>
              <a:ea typeface="Arial Unicode MS" panose="020B0604020202020204" pitchFamily="34" charset="-128"/>
            </a:endParaRPr>
          </a:p>
          <a:p>
            <a:pPr marL="582930" lvl="2" indent="0" algn="ctr">
              <a:buNone/>
            </a:pPr>
            <a:r>
              <a:rPr lang="en-US" dirty="0">
                <a:solidFill>
                  <a:schemeClr val="bg1"/>
                </a:solidFill>
              </a:rPr>
              <a:t>Submissions_CSI@csi.state.co.us</a:t>
            </a:r>
          </a:p>
          <a:p>
            <a:pPr marL="582930" lvl="2" indent="0" algn="ctr">
              <a:buNone/>
            </a:pPr>
            <a:endParaRPr lang="en-US" dirty="0"/>
          </a:p>
        </p:txBody>
      </p:sp>
      <p:grpSp>
        <p:nvGrpSpPr>
          <p:cNvPr id="3" name="Group 4">
            <a:extLst>
              <a:ext uri="{C183D7F6-B498-43B3-948B-1728B52AA6E4}">
                <adec:decorative xmlns:adec="http://schemas.microsoft.com/office/drawing/2017/decorative" val="1"/>
              </a:ext>
            </a:extLst>
          </p:cNvPr>
          <p:cNvGrpSpPr>
            <a:grpSpLocks noChangeAspect="1"/>
          </p:cNvGrpSpPr>
          <p:nvPr/>
        </p:nvGrpSpPr>
        <p:grpSpPr bwMode="auto">
          <a:xfrm>
            <a:off x="3957637" y="4508814"/>
            <a:ext cx="1228725" cy="1121569"/>
            <a:chOff x="3066" y="3067"/>
            <a:chExt cx="1032" cy="942"/>
          </a:xfrm>
          <a:solidFill>
            <a:srgbClr val="7030A0"/>
          </a:solidFill>
        </p:grpSpPr>
        <p:sp>
          <p:nvSpPr>
            <p:cNvPr id="4" name="AutoShape 3"/>
            <p:cNvSpPr>
              <a:spLocks noChangeAspect="1" noChangeArrowheads="1" noTextEdit="1"/>
            </p:cNvSpPr>
            <p:nvPr/>
          </p:nvSpPr>
          <p:spPr bwMode="auto">
            <a:xfrm>
              <a:off x="3066" y="3067"/>
              <a:ext cx="1032" cy="9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1350"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6" y="3067"/>
              <a:ext cx="1036" cy="9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2" name="Slide Number Placeholder 1">
            <a:extLst>
              <a:ext uri="{FF2B5EF4-FFF2-40B4-BE49-F238E27FC236}">
                <a16:creationId xmlns:a16="http://schemas.microsoft.com/office/drawing/2014/main" id="{13F40E0E-B73D-4BF4-BA1E-5AE89F525EC3}"/>
              </a:ext>
            </a:extLst>
          </p:cNvPr>
          <p:cNvSpPr>
            <a:spLocks noGrp="1"/>
          </p:cNvSpPr>
          <p:nvPr>
            <p:ph type="sldNum" idx="12"/>
          </p:nvPr>
        </p:nvSpPr>
        <p:spPr/>
        <p:txBody>
          <a:bodyPr/>
          <a:lstStyle/>
          <a:p>
            <a:fld id="{00000000-1234-1234-1234-123412341234}" type="slidenum">
              <a:rPr lang="en" smtClean="0"/>
              <a:pPr/>
              <a:t>16</a:t>
            </a:fld>
            <a:endParaRPr lang="en" dirty="0"/>
          </a:p>
        </p:txBody>
      </p:sp>
    </p:spTree>
    <p:extLst>
      <p:ext uri="{BB962C8B-B14F-4D97-AF65-F5344CB8AC3E}">
        <p14:creationId xmlns:p14="http://schemas.microsoft.com/office/powerpoint/2010/main" val="62920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CD9DD0-CFF5-7E3E-899E-A8985276E493}"/>
              </a:ext>
            </a:extLst>
          </p:cNvPr>
          <p:cNvSpPr>
            <a:spLocks noGrp="1"/>
          </p:cNvSpPr>
          <p:nvPr>
            <p:ph type="title" idx="4294967295"/>
          </p:nvPr>
        </p:nvSpPr>
        <p:spPr>
          <a:xfrm>
            <a:off x="628650" y="-1325563"/>
            <a:ext cx="7886700" cy="1325563"/>
          </a:xfrm>
        </p:spPr>
        <p:txBody>
          <a:bodyPr vert="horz" lIns="91440" tIns="45720" rIns="91440" bIns="45720" rtlCol="0" anchor="b">
            <a:normAutofit/>
          </a:bodyPr>
          <a:lstStyle/>
          <a:p>
            <a:r>
              <a:rPr lang="en-US" dirty="0"/>
              <a:t>Agenda</a:t>
            </a:r>
          </a:p>
        </p:txBody>
      </p:sp>
      <p:sp>
        <p:nvSpPr>
          <p:cNvPr id="2" name="Text Placeholder 1">
            <a:extLst>
              <a:ext uri="{FF2B5EF4-FFF2-40B4-BE49-F238E27FC236}">
                <a16:creationId xmlns:a16="http://schemas.microsoft.com/office/drawing/2014/main" id="{866073C3-DF81-4B41-A950-0238B767E396}"/>
              </a:ext>
            </a:extLst>
          </p:cNvPr>
          <p:cNvSpPr>
            <a:spLocks noGrp="1"/>
          </p:cNvSpPr>
          <p:nvPr>
            <p:ph type="body" sz="quarter" idx="10"/>
          </p:nvPr>
        </p:nvSpPr>
        <p:spPr>
          <a:xfrm>
            <a:off x="1075334" y="951885"/>
            <a:ext cx="6110287" cy="647302"/>
          </a:xfrm>
        </p:spPr>
        <p:txBody>
          <a:bodyPr/>
          <a:lstStyle/>
          <a:p>
            <a:r>
              <a:rPr lang="en-US" dirty="0"/>
              <a:t>New/Reminders for HR Collection</a:t>
            </a:r>
          </a:p>
        </p:txBody>
      </p:sp>
      <p:graphicFrame>
        <p:nvGraphicFramePr>
          <p:cNvPr id="9" name="Table 9">
            <a:extLst>
              <a:ext uri="{FF2B5EF4-FFF2-40B4-BE49-F238E27FC236}">
                <a16:creationId xmlns:a16="http://schemas.microsoft.com/office/drawing/2014/main" id="{C4411362-74BB-83AD-F425-81BFB0C2D71F}"/>
              </a:ext>
            </a:extLst>
          </p:cNvPr>
          <p:cNvGraphicFramePr>
            <a:graphicFrameLocks noGrp="1"/>
          </p:cNvGraphicFramePr>
          <p:nvPr>
            <p:extLst>
              <p:ext uri="{D42A27DB-BD31-4B8C-83A1-F6EECF244321}">
                <p14:modId xmlns:p14="http://schemas.microsoft.com/office/powerpoint/2010/main" val="2958935424"/>
              </p:ext>
            </p:extLst>
          </p:nvPr>
        </p:nvGraphicFramePr>
        <p:xfrm>
          <a:off x="1478669" y="1537543"/>
          <a:ext cx="6220014" cy="1696720"/>
        </p:xfrm>
        <a:graphic>
          <a:graphicData uri="http://schemas.openxmlformats.org/drawingml/2006/table">
            <a:tbl>
              <a:tblPr firstRow="1" bandRow="1">
                <a:tableStyleId>{5C22544A-7EE6-4342-B048-85BDC9FD1C3A}</a:tableStyleId>
              </a:tblPr>
              <a:tblGrid>
                <a:gridCol w="6220014">
                  <a:extLst>
                    <a:ext uri="{9D8B030D-6E8A-4147-A177-3AD203B41FA5}">
                      <a16:colId xmlns:a16="http://schemas.microsoft.com/office/drawing/2014/main" val="281359992"/>
                    </a:ext>
                  </a:extLst>
                </a:gridCol>
              </a:tblGrid>
              <a:tr h="370840">
                <a:tc>
                  <a:txBody>
                    <a:bodyPr/>
                    <a:lstStyle/>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Grant/Project Funding Source field Change to Funding Source</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Network Staff Reporting Requirements</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Demonstrates In-Field Status Reminders</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Manual Entry Coding</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oFill/>
                  </a:tcPr>
                </a:tc>
                <a:extLst>
                  <a:ext uri="{0D108BD9-81ED-4DB2-BD59-A6C34878D82A}">
                    <a16:rowId xmlns:a16="http://schemas.microsoft.com/office/drawing/2014/main" val="3400277974"/>
                  </a:ext>
                </a:extLst>
              </a:tr>
            </a:tbl>
          </a:graphicData>
        </a:graphic>
      </p:graphicFrame>
      <p:sp>
        <p:nvSpPr>
          <p:cNvPr id="3" name="Text Placeholder 2">
            <a:extLst>
              <a:ext uri="{FF2B5EF4-FFF2-40B4-BE49-F238E27FC236}">
                <a16:creationId xmlns:a16="http://schemas.microsoft.com/office/drawing/2014/main" id="{7EBA8105-6417-4D44-A149-FFDCC38562D0}"/>
              </a:ext>
            </a:extLst>
          </p:cNvPr>
          <p:cNvSpPr>
            <a:spLocks noGrp="1"/>
          </p:cNvSpPr>
          <p:nvPr>
            <p:ph type="body" sz="quarter" idx="11"/>
          </p:nvPr>
        </p:nvSpPr>
        <p:spPr>
          <a:xfrm>
            <a:off x="1075335" y="3043735"/>
            <a:ext cx="6110287" cy="647302"/>
          </a:xfrm>
        </p:spPr>
        <p:txBody>
          <a:bodyPr>
            <a:normAutofit/>
          </a:bodyPr>
          <a:lstStyle/>
          <a:p>
            <a:r>
              <a:rPr lang="en-US" dirty="0"/>
              <a:t>The HR Record Checker Tool</a:t>
            </a:r>
          </a:p>
        </p:txBody>
      </p:sp>
      <p:sp>
        <p:nvSpPr>
          <p:cNvPr id="6" name="Text Placeholder 5">
            <a:extLst>
              <a:ext uri="{FF2B5EF4-FFF2-40B4-BE49-F238E27FC236}">
                <a16:creationId xmlns:a16="http://schemas.microsoft.com/office/drawing/2014/main" id="{EFD5FC2C-241E-4980-B54D-FFE6328DD061}"/>
              </a:ext>
            </a:extLst>
          </p:cNvPr>
          <p:cNvSpPr>
            <a:spLocks noGrp="1"/>
          </p:cNvSpPr>
          <p:nvPr>
            <p:ph type="body" sz="quarter" idx="14"/>
          </p:nvPr>
        </p:nvSpPr>
        <p:spPr>
          <a:xfrm>
            <a:off x="1478670" y="3681992"/>
            <a:ext cx="5079785" cy="563563"/>
          </a:xfrm>
        </p:spPr>
        <p:txBody>
          <a:bodyPr/>
          <a:lstStyle/>
          <a:p>
            <a:pPr marL="285750" indent="-285750">
              <a:buFont typeface="Arial" panose="020B0604020202020204" pitchFamily="34" charset="0"/>
              <a:buChar char="•"/>
            </a:pPr>
            <a:r>
              <a:rPr lang="en-US" sz="1600" dirty="0"/>
              <a:t>Access, opening, and using the tool</a:t>
            </a:r>
          </a:p>
          <a:p>
            <a:pPr marL="285750" indent="-285750">
              <a:buFont typeface="Arial" panose="020B0604020202020204" pitchFamily="34" charset="0"/>
              <a:buChar char="•"/>
            </a:pPr>
            <a:r>
              <a:rPr lang="en-US" sz="1600" dirty="0"/>
              <a:t>Validations Checklist now included on the tool</a:t>
            </a:r>
          </a:p>
        </p:txBody>
      </p:sp>
      <p:sp>
        <p:nvSpPr>
          <p:cNvPr id="4" name="Text Placeholder 3">
            <a:extLst>
              <a:ext uri="{FF2B5EF4-FFF2-40B4-BE49-F238E27FC236}">
                <a16:creationId xmlns:a16="http://schemas.microsoft.com/office/drawing/2014/main" id="{5E1D5984-7310-4B06-8BFB-AFB3755A2F2A}"/>
              </a:ext>
            </a:extLst>
          </p:cNvPr>
          <p:cNvSpPr>
            <a:spLocks noGrp="1"/>
          </p:cNvSpPr>
          <p:nvPr>
            <p:ph type="body" sz="quarter" idx="12"/>
          </p:nvPr>
        </p:nvSpPr>
        <p:spPr>
          <a:xfrm>
            <a:off x="1075336" y="4800074"/>
            <a:ext cx="6220014" cy="647302"/>
          </a:xfrm>
        </p:spPr>
        <p:txBody>
          <a:bodyPr/>
          <a:lstStyle/>
          <a:p>
            <a:r>
              <a:rPr lang="en-US" dirty="0"/>
              <a:t>Timelines and Deadlines</a:t>
            </a:r>
          </a:p>
        </p:txBody>
      </p:sp>
      <p:sp>
        <p:nvSpPr>
          <p:cNvPr id="8" name="Shape 126">
            <a:extLst>
              <a:ext uri="{FF2B5EF4-FFF2-40B4-BE49-F238E27FC236}">
                <a16:creationId xmlns:a16="http://schemas.microsoft.com/office/drawing/2014/main" id="{F95586AA-DCC6-41F3-9C7D-91D85B44CBD2}"/>
              </a:ext>
              <a:ext uri="{C183D7F6-B498-43B3-948B-1728B52AA6E4}">
                <adec:decorative xmlns:adec="http://schemas.microsoft.com/office/drawing/2017/decorative" val="1"/>
              </a:ext>
            </a:extLst>
          </p:cNvPr>
          <p:cNvSpPr txBox="1">
            <a:spLocks/>
          </p:cNvSpPr>
          <p:nvPr/>
        </p:nvSpPr>
        <p:spPr>
          <a:xfrm>
            <a:off x="8562976" y="6310314"/>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2</a:t>
            </a:fld>
            <a:endParaRPr lang="en-US" sz="900"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F1BB9807-CA01-26DB-42AA-CEAB2385407E}"/>
              </a:ext>
            </a:extLst>
          </p:cNvPr>
          <p:cNvSpPr txBox="1"/>
          <p:nvPr/>
        </p:nvSpPr>
        <p:spPr>
          <a:xfrm>
            <a:off x="1000044" y="5447376"/>
            <a:ext cx="7068620" cy="338554"/>
          </a:xfrm>
          <a:prstGeom prst="rect">
            <a:avLst/>
          </a:prstGeom>
          <a:noFill/>
        </p:spPr>
        <p:txBody>
          <a:bodyPr wrap="square" rtlCol="0">
            <a:spAutoFit/>
          </a:bodyPr>
          <a:lstStyle/>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Initial submittal, Level 1, Level 2, and Signed Summary Deadlines</a:t>
            </a:r>
          </a:p>
        </p:txBody>
      </p:sp>
    </p:spTree>
    <p:extLst>
      <p:ext uri="{BB962C8B-B14F-4D97-AF65-F5344CB8AC3E}">
        <p14:creationId xmlns:p14="http://schemas.microsoft.com/office/powerpoint/2010/main" val="327221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85B21-794D-4C92-99E3-6160E3763445}"/>
              </a:ext>
            </a:extLst>
          </p:cNvPr>
          <p:cNvSpPr>
            <a:spLocks noGrp="1"/>
          </p:cNvSpPr>
          <p:nvPr>
            <p:ph type="title"/>
          </p:nvPr>
        </p:nvSpPr>
        <p:spPr/>
        <p:txBody>
          <a:bodyPr/>
          <a:lstStyle/>
          <a:p>
            <a:r>
              <a:rPr lang="en-US" dirty="0"/>
              <a:t>Reminder: Starting Point Files and Template Available</a:t>
            </a:r>
          </a:p>
        </p:txBody>
      </p:sp>
      <p:sp>
        <p:nvSpPr>
          <p:cNvPr id="3" name="Content Placeholder 2">
            <a:extLst>
              <a:ext uri="{FF2B5EF4-FFF2-40B4-BE49-F238E27FC236}">
                <a16:creationId xmlns:a16="http://schemas.microsoft.com/office/drawing/2014/main" id="{1B559F6D-866F-4CF5-8D38-BED48919168F}"/>
              </a:ext>
            </a:extLst>
          </p:cNvPr>
          <p:cNvSpPr>
            <a:spLocks noGrp="1"/>
          </p:cNvSpPr>
          <p:nvPr>
            <p:ph idx="1"/>
          </p:nvPr>
        </p:nvSpPr>
        <p:spPr>
          <a:xfrm>
            <a:off x="628650" y="1825625"/>
            <a:ext cx="7981094" cy="4351338"/>
          </a:xfrm>
        </p:spPr>
        <p:txBody>
          <a:bodyPr>
            <a:normAutofit fontScale="92500" lnSpcReduction="20000"/>
          </a:bodyPr>
          <a:lstStyle/>
          <a:p>
            <a:r>
              <a:rPr lang="en-US" sz="2000" b="1" dirty="0"/>
              <a:t>Returning CSI schools </a:t>
            </a:r>
            <a:r>
              <a:rPr lang="en-US" sz="2000" dirty="0"/>
              <a:t>can access Starting Point Files </a:t>
            </a:r>
          </a:p>
          <a:p>
            <a:pPr lvl="1"/>
            <a:r>
              <a:rPr lang="en-US" sz="2000" dirty="0"/>
              <a:t>Contain the last submitted file data from 24-25 with some CSI updates***  </a:t>
            </a:r>
          </a:p>
          <a:p>
            <a:pPr lvl="1"/>
            <a:r>
              <a:rPr lang="en-US" sz="2000" dirty="0"/>
              <a:t>Accessible in Google Drive (G-Drive): </a:t>
            </a:r>
            <a:r>
              <a:rPr lang="en-US" sz="2000" dirty="0">
                <a:solidFill>
                  <a:srgbClr val="C63F28"/>
                </a:solidFill>
              </a:rPr>
              <a:t>/HR/25-26/Starting Point</a:t>
            </a:r>
          </a:p>
          <a:p>
            <a:pPr marL="457200" lvl="1" indent="0">
              <a:buNone/>
            </a:pPr>
            <a:endParaRPr lang="en-US" sz="2000" dirty="0">
              <a:solidFill>
                <a:srgbClr val="C63F28"/>
              </a:solidFill>
            </a:endParaRPr>
          </a:p>
          <a:p>
            <a:pPr>
              <a:buClr>
                <a:schemeClr val="tx1"/>
              </a:buClr>
            </a:pPr>
            <a:r>
              <a:rPr lang="en-US" sz="2000" b="1" dirty="0"/>
              <a:t>New schools </a:t>
            </a:r>
            <a:r>
              <a:rPr lang="en-US" sz="2000" dirty="0"/>
              <a:t>can fill out blank templates</a:t>
            </a:r>
          </a:p>
          <a:p>
            <a:pPr lvl="1">
              <a:buClr>
                <a:schemeClr val="tx1"/>
              </a:buClr>
            </a:pPr>
            <a:r>
              <a:rPr lang="en-US" sz="2000" dirty="0">
                <a:hlinkClick r:id="rId3"/>
              </a:rPr>
              <a:t>Staff Profile Template</a:t>
            </a:r>
            <a:endParaRPr lang="en-US" sz="2000" dirty="0"/>
          </a:p>
          <a:p>
            <a:pPr lvl="1">
              <a:buClr>
                <a:schemeClr val="tx1"/>
              </a:buClr>
            </a:pPr>
            <a:r>
              <a:rPr lang="en-US" sz="2000" dirty="0">
                <a:hlinkClick r:id="rId4"/>
              </a:rPr>
              <a:t>Staff Assignment Template</a:t>
            </a:r>
            <a:endParaRPr lang="en-US" sz="2000" dirty="0"/>
          </a:p>
          <a:p>
            <a:pPr lvl="1">
              <a:buClr>
                <a:schemeClr val="tx1"/>
              </a:buClr>
            </a:pPr>
            <a:endParaRPr lang="en-US" sz="2000" dirty="0"/>
          </a:p>
          <a:p>
            <a:pPr>
              <a:buClr>
                <a:schemeClr val="tx1"/>
              </a:buClr>
            </a:pPr>
            <a:r>
              <a:rPr lang="en-US" sz="2000" dirty="0"/>
              <a:t>For more information</a:t>
            </a:r>
          </a:p>
          <a:p>
            <a:pPr lvl="1">
              <a:buClr>
                <a:schemeClr val="tx1"/>
              </a:buClr>
            </a:pPr>
            <a:r>
              <a:rPr lang="en-US" sz="2000" dirty="0">
                <a:hlinkClick r:id="rId5"/>
              </a:rPr>
              <a:t>HR Data Collection Prep Overview</a:t>
            </a:r>
            <a:endParaRPr lang="en-US" sz="2000" dirty="0"/>
          </a:p>
          <a:p>
            <a:pPr lvl="1">
              <a:buClr>
                <a:schemeClr val="tx1"/>
              </a:buClr>
            </a:pPr>
            <a:r>
              <a:rPr lang="en-US" sz="2000" dirty="0">
                <a:hlinkClick r:id="rId6"/>
              </a:rPr>
              <a:t>HR Collection Training – General Overview </a:t>
            </a:r>
            <a:r>
              <a:rPr lang="en-US" sz="2000" dirty="0"/>
              <a:t>(on HR Page)</a:t>
            </a:r>
          </a:p>
          <a:p>
            <a:pPr lvl="1">
              <a:buClr>
                <a:schemeClr val="tx1"/>
              </a:buClr>
            </a:pPr>
            <a:endParaRPr lang="en-US" sz="2000" dirty="0"/>
          </a:p>
          <a:p>
            <a:pPr marL="0" indent="0">
              <a:buClr>
                <a:schemeClr val="tx1"/>
              </a:buClr>
              <a:buNone/>
            </a:pPr>
            <a:r>
              <a:rPr lang="en-US" sz="1400" dirty="0"/>
              <a:t>***Staff using Starting Point files are encouraged to review the HR Quick and General Overview trainings as they detail all the CSI updates that were made prior to providing school's access</a:t>
            </a:r>
          </a:p>
        </p:txBody>
      </p:sp>
      <p:sp>
        <p:nvSpPr>
          <p:cNvPr id="4" name="Shape 126">
            <a:extLst>
              <a:ext uri="{FF2B5EF4-FFF2-40B4-BE49-F238E27FC236}">
                <a16:creationId xmlns:a16="http://schemas.microsoft.com/office/drawing/2014/main" id="{51B57B43-46CF-4049-9B0F-F84BA5FA702A}"/>
              </a:ext>
            </a:extLst>
          </p:cNvPr>
          <p:cNvSpPr txBox="1">
            <a:spLocks/>
          </p:cNvSpPr>
          <p:nvPr/>
        </p:nvSpPr>
        <p:spPr>
          <a:xfrm>
            <a:off x="8515350" y="6219030"/>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3</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431574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657350" y="2440592"/>
            <a:ext cx="5829300" cy="1159875"/>
          </a:xfrm>
          <a:prstGeom prst="rect">
            <a:avLst/>
          </a:prstGeom>
        </p:spPr>
        <p:txBody>
          <a:bodyPr spcFirstLastPara="1" vert="horz" wrap="square" lIns="68569" tIns="68569" rIns="68569" bIns="68569" rtlCol="0" anchor="b" anchorCtr="0">
            <a:noAutofit/>
          </a:bodyPr>
          <a:lstStyle/>
          <a:p>
            <a:r>
              <a:rPr lang="en-US" dirty="0">
                <a:latin typeface="Arial" panose="020B0604020202020204" pitchFamily="34" charset="0"/>
                <a:cs typeface="Arial" panose="020B0604020202020204" pitchFamily="34" charset="0"/>
              </a:rPr>
              <a:t>Updates for 25-26</a:t>
            </a:r>
            <a:endParaRPr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4594A37-DC02-4495-A2C5-26875BCA5145}"/>
              </a:ext>
            </a:extLst>
          </p:cNvPr>
          <p:cNvSpPr>
            <a:spLocks noGrp="1"/>
          </p:cNvSpPr>
          <p:nvPr>
            <p:ph type="sldNum" idx="12"/>
          </p:nvPr>
        </p:nvSpPr>
        <p:spPr/>
        <p:txBody>
          <a:bodyPr/>
          <a:lstStyle/>
          <a:p>
            <a:fld id="{00000000-1234-1234-1234-123412341234}" type="slidenum">
              <a:rPr lang="en" sz="1200" smtClean="0"/>
              <a:pPr/>
              <a:t>4</a:t>
            </a:fld>
            <a:endParaRPr lang="en" sz="1200" dirty="0"/>
          </a:p>
        </p:txBody>
      </p:sp>
    </p:spTree>
    <p:extLst>
      <p:ext uri="{BB962C8B-B14F-4D97-AF65-F5344CB8AC3E}">
        <p14:creationId xmlns:p14="http://schemas.microsoft.com/office/powerpoint/2010/main" val="179684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3806F-C15B-4A59-A388-465173B0BFC5}"/>
              </a:ext>
            </a:extLst>
          </p:cNvPr>
          <p:cNvSpPr>
            <a:spLocks noGrp="1"/>
          </p:cNvSpPr>
          <p:nvPr>
            <p:ph type="title"/>
          </p:nvPr>
        </p:nvSpPr>
        <p:spPr/>
        <p:txBody>
          <a:bodyPr>
            <a:noAutofit/>
          </a:bodyPr>
          <a:lstStyle/>
          <a:p>
            <a:r>
              <a:rPr lang="en-US" sz="3200" dirty="0">
                <a:latin typeface="Arial" panose="020B0604020202020204" pitchFamily="34" charset="0"/>
                <a:cs typeface="Arial" panose="020B0604020202020204" pitchFamily="34" charset="0"/>
              </a:rPr>
              <a:t>Funding Source Coding Update</a:t>
            </a:r>
          </a:p>
        </p:txBody>
      </p:sp>
      <p:sp>
        <p:nvSpPr>
          <p:cNvPr id="5" name="TextBox 4">
            <a:extLst>
              <a:ext uri="{FF2B5EF4-FFF2-40B4-BE49-F238E27FC236}">
                <a16:creationId xmlns:a16="http://schemas.microsoft.com/office/drawing/2014/main" id="{BACE264D-4ECB-45CA-A4C2-8F389B2C237E}"/>
              </a:ext>
            </a:extLst>
          </p:cNvPr>
          <p:cNvSpPr txBox="1"/>
          <p:nvPr/>
        </p:nvSpPr>
        <p:spPr>
          <a:xfrm>
            <a:off x="723900" y="1590675"/>
            <a:ext cx="7372350" cy="1754326"/>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The Grant Project Funding field has been removed and replaced by the Funding Source Field.</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CDE decided to simplify the process of coding funding for staff by removing all the specific grant coding options.</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Codes have been replaced with the simple 00-03 options to select from.</a:t>
            </a:r>
          </a:p>
        </p:txBody>
      </p:sp>
      <p:sp>
        <p:nvSpPr>
          <p:cNvPr id="8" name="Shape 126">
            <a:extLst>
              <a:ext uri="{FF2B5EF4-FFF2-40B4-BE49-F238E27FC236}">
                <a16:creationId xmlns:a16="http://schemas.microsoft.com/office/drawing/2014/main" id="{CA73B1BC-CF9F-4EC3-83BA-C50C479A50F6}"/>
              </a:ext>
              <a:ext uri="{C183D7F6-B498-43B3-948B-1728B52AA6E4}">
                <adec:decorative xmlns:adec="http://schemas.microsoft.com/office/drawing/2017/decorative" val="1"/>
              </a:ext>
            </a:extLst>
          </p:cNvPr>
          <p:cNvSpPr txBox="1">
            <a:spLocks/>
          </p:cNvSpPr>
          <p:nvPr/>
        </p:nvSpPr>
        <p:spPr>
          <a:xfrm>
            <a:off x="8562976" y="6310314"/>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5</a:t>
            </a:fld>
            <a:endParaRPr lang="en-US" sz="900" dirty="0">
              <a:solidFill>
                <a:prstClr val="black">
                  <a:tint val="75000"/>
                </a:prstClr>
              </a:solidFill>
              <a:latin typeface="Calibri" panose="020F0502020204030204"/>
            </a:endParaRPr>
          </a:p>
        </p:txBody>
      </p:sp>
      <p:pic>
        <p:nvPicPr>
          <p:cNvPr id="6" name="Picture 5" descr="Screenshot of the new Funding Source field in the file layout.">
            <a:extLst>
              <a:ext uri="{FF2B5EF4-FFF2-40B4-BE49-F238E27FC236}">
                <a16:creationId xmlns:a16="http://schemas.microsoft.com/office/drawing/2014/main" id="{B563CDB8-3639-0777-29AF-37117B195AF1}"/>
              </a:ext>
            </a:extLst>
          </p:cNvPr>
          <p:cNvPicPr>
            <a:picLocks noChangeAspect="1"/>
          </p:cNvPicPr>
          <p:nvPr/>
        </p:nvPicPr>
        <p:blipFill>
          <a:blip r:embed="rId3"/>
          <a:stretch>
            <a:fillRect/>
          </a:stretch>
        </p:blipFill>
        <p:spPr>
          <a:xfrm>
            <a:off x="628650" y="4127506"/>
            <a:ext cx="7333333" cy="2019048"/>
          </a:xfrm>
          <a:prstGeom prst="rect">
            <a:avLst/>
          </a:prstGeom>
        </p:spPr>
      </p:pic>
    </p:spTree>
    <p:extLst>
      <p:ext uri="{BB962C8B-B14F-4D97-AF65-F5344CB8AC3E}">
        <p14:creationId xmlns:p14="http://schemas.microsoft.com/office/powerpoint/2010/main" val="2460263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3806F-C15B-4A59-A388-465173B0BFC5}"/>
              </a:ext>
            </a:extLst>
          </p:cNvPr>
          <p:cNvSpPr>
            <a:spLocks noGrp="1"/>
          </p:cNvSpPr>
          <p:nvPr>
            <p:ph type="title"/>
          </p:nvPr>
        </p:nvSpPr>
        <p:spPr>
          <a:xfrm>
            <a:off x="628650" y="625204"/>
            <a:ext cx="7886700" cy="1056947"/>
          </a:xfrm>
        </p:spPr>
        <p:txBody>
          <a:bodyPr>
            <a:noAutofit/>
          </a:bodyPr>
          <a:lstStyle/>
          <a:p>
            <a:r>
              <a:rPr lang="en-US" sz="3200" dirty="0">
                <a:solidFill>
                  <a:schemeClr val="tx1"/>
                </a:solidFill>
                <a:latin typeface="Arial" panose="020B0604020202020204" pitchFamily="34" charset="0"/>
                <a:cs typeface="Arial" panose="020B0604020202020204" pitchFamily="34" charset="0"/>
              </a:rPr>
              <a:t>Funding Source Coding (Continued)</a:t>
            </a:r>
            <a:endParaRPr lang="en-US" sz="3200" dirty="0">
              <a:solidFill>
                <a:srgbClr val="C63F28"/>
              </a:solidFill>
              <a:latin typeface="Arial" panose="020B0604020202020204" pitchFamily="34" charset="0"/>
              <a:cs typeface="Arial" panose="020B0604020202020204" pitchFamily="34" charset="0"/>
            </a:endParaRPr>
          </a:p>
        </p:txBody>
      </p:sp>
      <p:sp>
        <p:nvSpPr>
          <p:cNvPr id="8" name="Shape 126">
            <a:extLst>
              <a:ext uri="{FF2B5EF4-FFF2-40B4-BE49-F238E27FC236}">
                <a16:creationId xmlns:a16="http://schemas.microsoft.com/office/drawing/2014/main" id="{CA73B1BC-CF9F-4EC3-83BA-C50C479A50F6}"/>
              </a:ext>
              <a:ext uri="{C183D7F6-B498-43B3-948B-1728B52AA6E4}">
                <adec:decorative xmlns:adec="http://schemas.microsoft.com/office/drawing/2017/decorative" val="1"/>
              </a:ext>
            </a:extLst>
          </p:cNvPr>
          <p:cNvSpPr txBox="1">
            <a:spLocks/>
          </p:cNvSpPr>
          <p:nvPr/>
        </p:nvSpPr>
        <p:spPr>
          <a:xfrm>
            <a:off x="8562976" y="6310314"/>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6</a:t>
            </a:fld>
            <a:endParaRPr lang="en-US" sz="900" dirty="0">
              <a:solidFill>
                <a:prstClr val="black">
                  <a:tint val="75000"/>
                </a:prstClr>
              </a:solidFill>
              <a:latin typeface="Calibri" panose="020F0502020204030204"/>
            </a:endParaRPr>
          </a:p>
        </p:txBody>
      </p:sp>
      <p:sp>
        <p:nvSpPr>
          <p:cNvPr id="19" name="TextBox 18">
            <a:extLst>
              <a:ext uri="{FF2B5EF4-FFF2-40B4-BE49-F238E27FC236}">
                <a16:creationId xmlns:a16="http://schemas.microsoft.com/office/drawing/2014/main" id="{8D4A25E1-30F3-1DA1-8EB5-04D1C839D299}"/>
              </a:ext>
            </a:extLst>
          </p:cNvPr>
          <p:cNvSpPr txBox="1"/>
          <p:nvPr/>
        </p:nvSpPr>
        <p:spPr>
          <a:xfrm>
            <a:off x="2044459" y="1682151"/>
            <a:ext cx="5811329"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Prior Code (24-25)		New Code (25-26)</a:t>
            </a:r>
          </a:p>
        </p:txBody>
      </p:sp>
      <p:sp>
        <p:nvSpPr>
          <p:cNvPr id="20" name="TextBox 19">
            <a:extLst>
              <a:ext uri="{FF2B5EF4-FFF2-40B4-BE49-F238E27FC236}">
                <a16:creationId xmlns:a16="http://schemas.microsoft.com/office/drawing/2014/main" id="{17BFB7AA-1702-CE05-68D6-105E89905DF9}"/>
              </a:ext>
            </a:extLst>
          </p:cNvPr>
          <p:cNvSpPr txBox="1"/>
          <p:nvPr/>
        </p:nvSpPr>
        <p:spPr>
          <a:xfrm>
            <a:off x="241540" y="2510287"/>
            <a:ext cx="1216324" cy="261610"/>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Not Applicable</a:t>
            </a:r>
          </a:p>
        </p:txBody>
      </p:sp>
      <p:graphicFrame>
        <p:nvGraphicFramePr>
          <p:cNvPr id="3" name="Diagram 2" descr="Image comparing the old coding with the new for 25-26">
            <a:extLst>
              <a:ext uri="{FF2B5EF4-FFF2-40B4-BE49-F238E27FC236}">
                <a16:creationId xmlns:a16="http://schemas.microsoft.com/office/drawing/2014/main" id="{FC2C04D7-5372-FA8A-47C0-81A7DAD9133D}"/>
              </a:ext>
            </a:extLst>
          </p:cNvPr>
          <p:cNvGraphicFramePr/>
          <p:nvPr>
            <p:extLst>
              <p:ext uri="{D42A27DB-BD31-4B8C-83A1-F6EECF244321}">
                <p14:modId xmlns:p14="http://schemas.microsoft.com/office/powerpoint/2010/main" val="264596029"/>
              </p:ext>
            </p:extLst>
          </p:nvPr>
        </p:nvGraphicFramePr>
        <p:xfrm>
          <a:off x="1866181" y="2400659"/>
          <a:ext cx="6096000" cy="578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TextBox 20">
            <a:extLst>
              <a:ext uri="{FF2B5EF4-FFF2-40B4-BE49-F238E27FC236}">
                <a16:creationId xmlns:a16="http://schemas.microsoft.com/office/drawing/2014/main" id="{FC968E48-FDC5-DE4B-ABC0-1BA2477DB5F5}"/>
              </a:ext>
            </a:extLst>
          </p:cNvPr>
          <p:cNvSpPr txBox="1"/>
          <p:nvPr/>
        </p:nvSpPr>
        <p:spPr>
          <a:xfrm>
            <a:off x="241539" y="3600033"/>
            <a:ext cx="1509621" cy="261610"/>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State/Local Funding</a:t>
            </a:r>
          </a:p>
        </p:txBody>
      </p:sp>
      <p:graphicFrame>
        <p:nvGraphicFramePr>
          <p:cNvPr id="16" name="Diagram 15" descr="Image comparing the old coding with the new for 25-26">
            <a:extLst>
              <a:ext uri="{FF2B5EF4-FFF2-40B4-BE49-F238E27FC236}">
                <a16:creationId xmlns:a16="http://schemas.microsoft.com/office/drawing/2014/main" id="{48C3F9D6-1AB2-AADB-2323-6C30682EA532}"/>
              </a:ext>
            </a:extLst>
          </p:cNvPr>
          <p:cNvGraphicFramePr/>
          <p:nvPr>
            <p:extLst>
              <p:ext uri="{D42A27DB-BD31-4B8C-83A1-F6EECF244321}">
                <p14:modId xmlns:p14="http://schemas.microsoft.com/office/powerpoint/2010/main" val="771754651"/>
              </p:ext>
            </p:extLst>
          </p:nvPr>
        </p:nvGraphicFramePr>
        <p:xfrm>
          <a:off x="1866181" y="3429000"/>
          <a:ext cx="6096000" cy="5784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2" name="TextBox 21">
            <a:extLst>
              <a:ext uri="{FF2B5EF4-FFF2-40B4-BE49-F238E27FC236}">
                <a16:creationId xmlns:a16="http://schemas.microsoft.com/office/drawing/2014/main" id="{A2CFE309-04A0-FD0F-597C-3C63950C5878}"/>
              </a:ext>
            </a:extLst>
          </p:cNvPr>
          <p:cNvSpPr txBox="1"/>
          <p:nvPr/>
        </p:nvSpPr>
        <p:spPr>
          <a:xfrm>
            <a:off x="241539" y="4655871"/>
            <a:ext cx="1509621" cy="415498"/>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Federal Funding (other than Title 1)</a:t>
            </a:r>
          </a:p>
        </p:txBody>
      </p:sp>
      <p:graphicFrame>
        <p:nvGraphicFramePr>
          <p:cNvPr id="17" name="Diagram 16" descr="Image comparing the old coding with the new for 25-26">
            <a:extLst>
              <a:ext uri="{FF2B5EF4-FFF2-40B4-BE49-F238E27FC236}">
                <a16:creationId xmlns:a16="http://schemas.microsoft.com/office/drawing/2014/main" id="{A27272DF-706F-92AD-49EF-A1A720446EB7}"/>
              </a:ext>
            </a:extLst>
          </p:cNvPr>
          <p:cNvGraphicFramePr/>
          <p:nvPr>
            <p:extLst>
              <p:ext uri="{D42A27DB-BD31-4B8C-83A1-F6EECF244321}">
                <p14:modId xmlns:p14="http://schemas.microsoft.com/office/powerpoint/2010/main" val="924622501"/>
              </p:ext>
            </p:extLst>
          </p:nvPr>
        </p:nvGraphicFramePr>
        <p:xfrm>
          <a:off x="1866181" y="4497452"/>
          <a:ext cx="6096000" cy="5784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3" name="TextBox 22">
            <a:extLst>
              <a:ext uri="{FF2B5EF4-FFF2-40B4-BE49-F238E27FC236}">
                <a16:creationId xmlns:a16="http://schemas.microsoft.com/office/drawing/2014/main" id="{2B406507-46AD-3F59-48AC-649A0AF4B1C5}"/>
              </a:ext>
            </a:extLst>
          </p:cNvPr>
          <p:cNvSpPr txBox="1"/>
          <p:nvPr/>
        </p:nvSpPr>
        <p:spPr>
          <a:xfrm>
            <a:off x="241540" y="5735129"/>
            <a:ext cx="1285335" cy="415498"/>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Federal Funding (Title 1)</a:t>
            </a:r>
          </a:p>
        </p:txBody>
      </p:sp>
      <p:graphicFrame>
        <p:nvGraphicFramePr>
          <p:cNvPr id="18" name="Diagram 17" descr="Image comparing the old coding with the new for 25-26">
            <a:extLst>
              <a:ext uri="{FF2B5EF4-FFF2-40B4-BE49-F238E27FC236}">
                <a16:creationId xmlns:a16="http://schemas.microsoft.com/office/drawing/2014/main" id="{F3236EFD-F96C-F296-4C36-2D857F23CA40}"/>
              </a:ext>
            </a:extLst>
          </p:cNvPr>
          <p:cNvGraphicFramePr/>
          <p:nvPr>
            <p:extLst>
              <p:ext uri="{D42A27DB-BD31-4B8C-83A1-F6EECF244321}">
                <p14:modId xmlns:p14="http://schemas.microsoft.com/office/powerpoint/2010/main" val="4042553153"/>
              </p:ext>
            </p:extLst>
          </p:nvPr>
        </p:nvGraphicFramePr>
        <p:xfrm>
          <a:off x="1866181" y="5576710"/>
          <a:ext cx="6096000" cy="5784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329498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BD716-A630-44A0-A424-853FA5B4B70F}"/>
              </a:ext>
            </a:extLst>
          </p:cNvPr>
          <p:cNvSpPr>
            <a:spLocks noGrp="1"/>
          </p:cNvSpPr>
          <p:nvPr>
            <p:ph type="title"/>
          </p:nvPr>
        </p:nvSpPr>
        <p:spPr/>
        <p:txBody>
          <a:bodyPr>
            <a:normAutofit/>
          </a:bodyPr>
          <a:lstStyle/>
          <a:p>
            <a:r>
              <a:rPr lang="en-US" sz="4000" dirty="0"/>
              <a:t>Adding Network Staff</a:t>
            </a:r>
            <a:endParaRPr lang="en-US" sz="4000" dirty="0">
              <a:solidFill>
                <a:schemeClr val="tx1"/>
              </a:solidFill>
              <a:latin typeface="Arial" panose="020B0604020202020204" pitchFamily="34" charset="0"/>
              <a:cs typeface="Arial" panose="020B0604020202020204" pitchFamily="34" charset="0"/>
            </a:endParaRPr>
          </a:p>
        </p:txBody>
      </p:sp>
      <p:sp>
        <p:nvSpPr>
          <p:cNvPr id="7" name="Shape 126">
            <a:extLst>
              <a:ext uri="{FF2B5EF4-FFF2-40B4-BE49-F238E27FC236}">
                <a16:creationId xmlns:a16="http://schemas.microsoft.com/office/drawing/2014/main" id="{255EA39B-A6CB-43F1-B2ED-6785103D3FD6}"/>
              </a:ext>
              <a:ext uri="{C183D7F6-B498-43B3-948B-1728B52AA6E4}">
                <adec:decorative xmlns:adec="http://schemas.microsoft.com/office/drawing/2017/decorative" val="1"/>
              </a:ext>
            </a:extLst>
          </p:cNvPr>
          <p:cNvSpPr txBox="1">
            <a:spLocks/>
          </p:cNvSpPr>
          <p:nvPr/>
        </p:nvSpPr>
        <p:spPr>
          <a:xfrm>
            <a:off x="8562976" y="6310314"/>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7</a:t>
            </a:fld>
            <a:endParaRPr lang="en-US" sz="900"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9E5334A1-E411-F719-B17D-690BD13D2324}"/>
              </a:ext>
            </a:extLst>
          </p:cNvPr>
          <p:cNvSpPr txBox="1"/>
          <p:nvPr/>
        </p:nvSpPr>
        <p:spPr>
          <a:xfrm>
            <a:off x="199039" y="1521412"/>
            <a:ext cx="8316311" cy="4031873"/>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With the addition of more Network schools to the CSI Portfolio, CDE has provided guidance on if/how to report those staff:</a:t>
            </a:r>
          </a:p>
          <a:p>
            <a:endParaRPr lang="en-US" sz="1600" b="1"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CDE confirmed all network, collaborative, CMO staff should be included on their respective Staff Profile and Assignment Files.</a:t>
            </a:r>
          </a:p>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This includes all staff who may not work for a particular school, but the network as a whole.</a:t>
            </a:r>
          </a:p>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Staff can be coded in one of two ways:</a:t>
            </a:r>
          </a:p>
          <a:p>
            <a:pPr marL="1257300" lvl="2" indent="-342900">
              <a:buFont typeface="+mj-lt"/>
              <a:buAutoNum type="arabicPeriod"/>
            </a:pPr>
            <a:r>
              <a:rPr lang="en-US" sz="1600" dirty="0">
                <a:latin typeface="Arial" panose="020B0604020202020204" pitchFamily="34" charset="0"/>
                <a:cs typeface="Arial" panose="020B0604020202020204" pitchFamily="34" charset="0"/>
              </a:rPr>
              <a:t>One school code can be selected where all hours and salary for that staff member can be added to both files.</a:t>
            </a:r>
          </a:p>
          <a:p>
            <a:pPr marL="1257300" lvl="2" indent="-342900">
              <a:buFont typeface="+mj-lt"/>
              <a:buAutoNum type="arabicPeriod"/>
            </a:pPr>
            <a:r>
              <a:rPr lang="en-US" sz="1600" dirty="0">
                <a:latin typeface="Arial" panose="020B0604020202020204" pitchFamily="34" charset="0"/>
                <a:cs typeface="Arial" panose="020B0604020202020204" pitchFamily="34" charset="0"/>
              </a:rPr>
              <a:t>One record on the Staff Profile but the Staff Assignment may have a record on each school that they provide support for.  Ensure that the Hours Per Day and Salary are split across the SA records to add up to the total.</a:t>
            </a:r>
          </a:p>
          <a:p>
            <a:pPr marL="1257300" lvl="2" indent="-342900">
              <a:buFont typeface="+mj-lt"/>
              <a:buAutoNum type="arabicPeriod"/>
            </a:pPr>
            <a:endParaRPr lang="en-US" sz="16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65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6FC2D-D4B0-9B16-A49C-E98AB365FE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F41F0-6E04-B79F-BFA5-ACB6CA4B7DD3}"/>
              </a:ext>
            </a:extLst>
          </p:cNvPr>
          <p:cNvSpPr>
            <a:spLocks noGrp="1"/>
          </p:cNvSpPr>
          <p:nvPr>
            <p:ph type="title"/>
          </p:nvPr>
        </p:nvSpPr>
        <p:spPr/>
        <p:txBody>
          <a:bodyPr>
            <a:noAutofit/>
          </a:bodyPr>
          <a:lstStyle/>
          <a:p>
            <a:r>
              <a:rPr lang="en-US" altLang="en-US" sz="3200" dirty="0">
                <a:solidFill>
                  <a:schemeClr val="tx1"/>
                </a:solidFill>
                <a:latin typeface="Arial" panose="020B0604020202020204" pitchFamily="34" charset="0"/>
                <a:cs typeface="Arial" panose="020B0604020202020204" pitchFamily="34" charset="0"/>
              </a:rPr>
              <a:t>Demonstrates In-Field Status</a:t>
            </a:r>
            <a:endParaRPr lang="en-US" sz="3200" dirty="0">
              <a:solidFill>
                <a:schemeClr val="tx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21B679C-C1CE-4788-1553-96D982846F5F}"/>
              </a:ext>
            </a:extLst>
          </p:cNvPr>
          <p:cNvSpPr/>
          <p:nvPr/>
        </p:nvSpPr>
        <p:spPr>
          <a:xfrm>
            <a:off x="-183008" y="1305980"/>
            <a:ext cx="9121525" cy="2369880"/>
          </a:xfrm>
          <a:prstGeom prst="rect">
            <a:avLst/>
          </a:prstGeom>
        </p:spPr>
        <p:txBody>
          <a:bodyPr wrap="square">
            <a:spAutoFit/>
          </a:bodyPr>
          <a:lstStyle/>
          <a:p>
            <a:pPr marL="308610" lvl="1">
              <a:spcBef>
                <a:spcPct val="20000"/>
              </a:spcBef>
              <a:buClr>
                <a:srgbClr val="5E9EA0"/>
              </a:buClr>
            </a:pPr>
            <a:r>
              <a:rPr lang="en-US" sz="1400" b="1" dirty="0">
                <a:latin typeface="Arial" panose="020B0604020202020204" pitchFamily="34" charset="0"/>
                <a:cs typeface="Arial" panose="020B0604020202020204" pitchFamily="34" charset="0"/>
              </a:rPr>
              <a:t>The Demonstrates In-Field Status field is an area of confusion for many schools and attributes to the most level 2 errors.  Below are tips and details regarding this field to provide some clarity:</a:t>
            </a:r>
          </a:p>
          <a:p>
            <a:pPr marL="594360" lvl="1" indent="-285750">
              <a:spcBef>
                <a:spcPct val="20000"/>
              </a:spcBef>
              <a:buClr>
                <a:srgbClr val="5E9EA0"/>
              </a:buClr>
              <a:buFont typeface="Arial" panose="020B0604020202020204" pitchFamily="34" charset="0"/>
              <a:buChar char="•"/>
            </a:pPr>
            <a:r>
              <a:rPr lang="en-US" sz="1200" dirty="0">
                <a:latin typeface="Arial" panose="020B0604020202020204" pitchFamily="34" charset="0"/>
                <a:cs typeface="Arial" panose="020B0604020202020204" pitchFamily="34" charset="0"/>
              </a:rPr>
              <a:t>Required for all teachers with Job Classification Codes 201-206.</a:t>
            </a:r>
          </a:p>
          <a:p>
            <a:pPr marL="594360" lvl="1" indent="-285750">
              <a:spcBef>
                <a:spcPct val="20000"/>
              </a:spcBef>
              <a:buClr>
                <a:srgbClr val="5E9EA0"/>
              </a:buClr>
              <a:buFont typeface="Arial" panose="020B0604020202020204" pitchFamily="34" charset="0"/>
              <a:buChar char="•"/>
            </a:pPr>
            <a:r>
              <a:rPr lang="en-US" sz="1200" dirty="0">
                <a:latin typeface="Arial" panose="020B0604020202020204" pitchFamily="34" charset="0"/>
                <a:cs typeface="Arial" panose="020B0604020202020204" pitchFamily="34" charset="0"/>
              </a:rPr>
              <a:t>In order to code staff an 01 – Subject Area Endorsement on License, the staff member must be endorsed in the subject area they are current teaching (Teaching Subject Area field).  To look this up, navigate to the </a:t>
            </a:r>
            <a:r>
              <a:rPr lang="en-US" sz="1200" dirty="0">
                <a:latin typeface="Arial" panose="020B0604020202020204" pitchFamily="34" charset="0"/>
                <a:cs typeface="Arial" panose="020B0604020202020204" pitchFamily="34" charset="0"/>
                <a:hlinkClick r:id="rId3"/>
              </a:rPr>
              <a:t>Colorado Online Licensing page</a:t>
            </a:r>
            <a:r>
              <a:rPr lang="en-US" sz="1200" dirty="0">
                <a:latin typeface="Arial" panose="020B0604020202020204" pitchFamily="34" charset="0"/>
                <a:cs typeface="Arial" panose="020B0604020202020204" pitchFamily="34" charset="0"/>
              </a:rPr>
              <a:t>.</a:t>
            </a:r>
          </a:p>
          <a:p>
            <a:pPr marL="594360" lvl="1" indent="-285750">
              <a:spcBef>
                <a:spcPct val="20000"/>
              </a:spcBef>
              <a:buClr>
                <a:srgbClr val="5E9EA0"/>
              </a:buClr>
              <a:buFont typeface="Arial" panose="020B0604020202020204" pitchFamily="34" charset="0"/>
              <a:buChar char="•"/>
            </a:pPr>
            <a:r>
              <a:rPr lang="en-US" sz="1200" dirty="0">
                <a:latin typeface="Arial" panose="020B0604020202020204" pitchFamily="34" charset="0"/>
                <a:cs typeface="Arial" panose="020B0604020202020204" pitchFamily="34" charset="0"/>
              </a:rPr>
              <a:t>Coding staff as an 02 – Degree in Subject Area, they must be currently teaching (Teaching Subject Area – Staff Assignment) in the same field they received their degree (Subject Area of Degree – Staff Profile).  Check both files to ensure they match.</a:t>
            </a:r>
          </a:p>
          <a:p>
            <a:pPr marL="594360" lvl="1" indent="-285750">
              <a:spcBef>
                <a:spcPct val="20000"/>
              </a:spcBef>
              <a:buClr>
                <a:srgbClr val="5E9EA0"/>
              </a:buClr>
              <a:buFont typeface="Arial" panose="020B0604020202020204" pitchFamily="34" charset="0"/>
              <a:buChar char="•"/>
            </a:pPr>
            <a:r>
              <a:rPr lang="en-US" sz="1200" dirty="0">
                <a:latin typeface="Arial" panose="020B0604020202020204" pitchFamily="34" charset="0"/>
                <a:cs typeface="Arial" panose="020B0604020202020204" pitchFamily="34" charset="0"/>
              </a:rPr>
              <a:t>Use the </a:t>
            </a:r>
            <a:r>
              <a:rPr lang="en-US" sz="1200" dirty="0">
                <a:latin typeface="Arial" panose="020B0604020202020204" pitchFamily="34" charset="0"/>
                <a:cs typeface="Arial" panose="020B0604020202020204" pitchFamily="34" charset="0"/>
                <a:hlinkClick r:id="rId4"/>
              </a:rPr>
              <a:t>ESSA In-Field Crosswalk </a:t>
            </a:r>
            <a:r>
              <a:rPr lang="en-US" sz="1200" dirty="0">
                <a:latin typeface="Arial" panose="020B0604020202020204" pitchFamily="34" charset="0"/>
                <a:cs typeface="Arial" panose="020B0604020202020204" pitchFamily="34" charset="0"/>
              </a:rPr>
              <a:t>to filter on the Teaching Subject Area (or vice versa) and see the allowable coding options on the Subject Area of Degree.</a:t>
            </a:r>
          </a:p>
          <a:p>
            <a:pPr marL="594360" lvl="1" indent="-285750">
              <a:spcBef>
                <a:spcPct val="20000"/>
              </a:spcBef>
              <a:buClr>
                <a:srgbClr val="5E9EA0"/>
              </a:buClr>
              <a:buFont typeface="Arial" panose="020B0604020202020204" pitchFamily="34" charset="0"/>
              <a:buChar char="•"/>
            </a:pPr>
            <a:r>
              <a:rPr lang="en-US" sz="1200" dirty="0">
                <a:latin typeface="Arial" panose="020B0604020202020204" pitchFamily="34" charset="0"/>
                <a:cs typeface="Arial" panose="020B0604020202020204" pitchFamily="34" charset="0"/>
              </a:rPr>
              <a:t>Work your way from top to bottom on the coding options (01</a:t>
            </a:r>
            <a:r>
              <a:rPr lang="en-US" sz="1200" dirty="0">
                <a:latin typeface="Arial" panose="020B0604020202020204" pitchFamily="34" charset="0"/>
                <a:cs typeface="Arial" panose="020B0604020202020204" pitchFamily="34" charset="0"/>
                <a:sym typeface="Wingdings" panose="05000000000000000000" pitchFamily="2" charset="2"/>
              </a:rPr>
              <a:t>05) moving down if they don’t meet those requirements.  If none are applicable, use 05 – Teacher is out of field.</a:t>
            </a:r>
            <a:endParaRPr lang="en-US" sz="1200" dirty="0">
              <a:latin typeface="Arial" panose="020B0604020202020204" pitchFamily="34" charset="0"/>
              <a:cs typeface="Arial" panose="020B0604020202020204" pitchFamily="34" charset="0"/>
            </a:endParaRPr>
          </a:p>
        </p:txBody>
      </p:sp>
      <p:sp>
        <p:nvSpPr>
          <p:cNvPr id="11" name="Shape 126">
            <a:extLst>
              <a:ext uri="{FF2B5EF4-FFF2-40B4-BE49-F238E27FC236}">
                <a16:creationId xmlns:a16="http://schemas.microsoft.com/office/drawing/2014/main" id="{3D96402B-D5AD-73E4-0C38-6EB8E5A12429}"/>
              </a:ext>
              <a:ext uri="{C183D7F6-B498-43B3-948B-1728B52AA6E4}">
                <adec:decorative xmlns:adec="http://schemas.microsoft.com/office/drawing/2017/decorative" val="1"/>
              </a:ext>
            </a:extLst>
          </p:cNvPr>
          <p:cNvSpPr txBox="1">
            <a:spLocks/>
          </p:cNvSpPr>
          <p:nvPr/>
        </p:nvSpPr>
        <p:spPr>
          <a:xfrm>
            <a:off x="8732838" y="5630863"/>
            <a:ext cx="411162" cy="312737"/>
          </a:xfrm>
          <a:prstGeom prst="rect">
            <a:avLst/>
          </a:prstGeom>
        </p:spPr>
        <p:txBody>
          <a:bodyPr spcFirstLastPara="1" wrap="square" lIns="68569" tIns="68569" rIns="68569" bIns="68569"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000000-1234-1234-1234-123412341234}" type="slidenum">
              <a:rPr lang="en" smtClean="0"/>
              <a:pPr/>
              <a:t>8</a:t>
            </a:fld>
            <a:endParaRPr lang="en" dirty="0"/>
          </a:p>
        </p:txBody>
      </p:sp>
      <p:pic>
        <p:nvPicPr>
          <p:cNvPr id="8" name="Picture 7" descr="Screenshot of the Demonstrates In-Field Status field in the file layout.">
            <a:extLst>
              <a:ext uri="{FF2B5EF4-FFF2-40B4-BE49-F238E27FC236}">
                <a16:creationId xmlns:a16="http://schemas.microsoft.com/office/drawing/2014/main" id="{8E0E1B3C-52A2-8571-97B0-3E40B814B5D5}"/>
              </a:ext>
            </a:extLst>
          </p:cNvPr>
          <p:cNvPicPr>
            <a:picLocks noChangeAspect="1"/>
          </p:cNvPicPr>
          <p:nvPr/>
        </p:nvPicPr>
        <p:blipFill>
          <a:blip r:embed="rId5"/>
          <a:stretch>
            <a:fillRect/>
          </a:stretch>
        </p:blipFill>
        <p:spPr>
          <a:xfrm>
            <a:off x="2168810" y="3830875"/>
            <a:ext cx="4417888" cy="2764298"/>
          </a:xfrm>
          <a:prstGeom prst="rect">
            <a:avLst/>
          </a:prstGeom>
          <a:ln>
            <a:solidFill>
              <a:schemeClr val="tx1"/>
            </a:solidFill>
          </a:ln>
        </p:spPr>
      </p:pic>
    </p:spTree>
    <p:extLst>
      <p:ext uri="{BB962C8B-B14F-4D97-AF65-F5344CB8AC3E}">
        <p14:creationId xmlns:p14="http://schemas.microsoft.com/office/powerpoint/2010/main" val="943910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3806F-C15B-4A59-A388-465173B0BFC5}"/>
              </a:ext>
            </a:extLst>
          </p:cNvPr>
          <p:cNvSpPr>
            <a:spLocks noGrp="1"/>
          </p:cNvSpPr>
          <p:nvPr>
            <p:ph type="title"/>
          </p:nvPr>
        </p:nvSpPr>
        <p:spPr>
          <a:xfrm>
            <a:off x="490912" y="411959"/>
            <a:ext cx="7886700" cy="1325563"/>
          </a:xfrm>
        </p:spPr>
        <p:txBody>
          <a:bodyPr>
            <a:noAutofit/>
          </a:bodyPr>
          <a:lstStyle/>
          <a:p>
            <a:r>
              <a:rPr lang="en-US" sz="3200" dirty="0"/>
              <a:t>Manual Entry – Proper Coding and Field Lengths</a:t>
            </a:r>
            <a:endParaRPr lang="en-US" sz="32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ACE264D-4ECB-45CA-A4C2-8F389B2C237E}"/>
              </a:ext>
            </a:extLst>
          </p:cNvPr>
          <p:cNvSpPr txBox="1"/>
          <p:nvPr/>
        </p:nvSpPr>
        <p:spPr>
          <a:xfrm>
            <a:off x="628650" y="1642929"/>
            <a:ext cx="7611224" cy="147732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Since most schools are completing manual updates to their files, it is important to understand that all fields must be the length posted in the file layout.  Also, utilizing allowable coding, including leading zeros, for each field is necessary. Failure to do each of these can result in a file not processing properly.</a:t>
            </a:r>
          </a:p>
        </p:txBody>
      </p:sp>
      <p:pic>
        <p:nvPicPr>
          <p:cNvPr id="1026" name="Picture 2" descr="Image of the field table in the file layout showing the field length and example columns.">
            <a:extLst>
              <a:ext uri="{FF2B5EF4-FFF2-40B4-BE49-F238E27FC236}">
                <a16:creationId xmlns:a16="http://schemas.microsoft.com/office/drawing/2014/main" id="{F0C7BD57-5978-E20B-7804-E642B7609B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3979" y="3120257"/>
            <a:ext cx="6360565" cy="314719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7376F74-3437-44CB-A41F-6777B244EB75}"/>
              </a:ext>
            </a:extLst>
          </p:cNvPr>
          <p:cNvSpPr txBox="1"/>
          <p:nvPr/>
        </p:nvSpPr>
        <p:spPr>
          <a:xfrm>
            <a:off x="584638" y="6350025"/>
            <a:ext cx="761122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See the Staff Profile and Staff Assignment File Layouts located on the </a:t>
            </a:r>
            <a:r>
              <a:rPr lang="en-US" sz="1200" dirty="0">
                <a:latin typeface="Arial" panose="020B0604020202020204" pitchFamily="34" charset="0"/>
                <a:cs typeface="Arial" panose="020B0604020202020204" pitchFamily="34" charset="0"/>
                <a:hlinkClick r:id="rId4"/>
              </a:rPr>
              <a:t>CSI HR Submissions Page</a:t>
            </a:r>
            <a:r>
              <a:rPr lang="en-US" sz="1200" dirty="0">
                <a:latin typeface="Arial" panose="020B0604020202020204" pitchFamily="34" charset="0"/>
                <a:cs typeface="Arial" panose="020B0604020202020204" pitchFamily="34" charset="0"/>
              </a:rPr>
              <a:t>.</a:t>
            </a:r>
          </a:p>
        </p:txBody>
      </p:sp>
      <p:sp>
        <p:nvSpPr>
          <p:cNvPr id="8" name="Shape 126">
            <a:extLst>
              <a:ext uri="{FF2B5EF4-FFF2-40B4-BE49-F238E27FC236}">
                <a16:creationId xmlns:a16="http://schemas.microsoft.com/office/drawing/2014/main" id="{CA73B1BC-CF9F-4EC3-83BA-C50C479A50F6}"/>
              </a:ext>
              <a:ext uri="{C183D7F6-B498-43B3-948B-1728B52AA6E4}">
                <adec:decorative xmlns:adec="http://schemas.microsoft.com/office/drawing/2017/decorative" val="1"/>
              </a:ext>
            </a:extLst>
          </p:cNvPr>
          <p:cNvSpPr txBox="1">
            <a:spLocks/>
          </p:cNvSpPr>
          <p:nvPr/>
        </p:nvSpPr>
        <p:spPr>
          <a:xfrm>
            <a:off x="8562976" y="6310314"/>
            <a:ext cx="169372" cy="273844"/>
          </a:xfrm>
          <a:prstGeom prst="rect">
            <a:avLst/>
          </a:prstGeom>
        </p:spPr>
        <p:txBody>
          <a:bodyPr spcFirstLastPara="1" vert="horz" wrap="square" lIns="68580" tIns="34290" rIns="68580" bIns="34290" rtlCol="0" anchor="ctr" anchorCtr="0">
            <a:noAutofit/>
          </a:bodyPr>
          <a:lstStyle>
            <a:defPPr>
              <a:defRPr lang="en-US"/>
            </a:defPPr>
            <a:lvl1pPr marL="0" indent="0" algn="r" defTabSz="914400" rtl="0" eaLnBrk="1" latinLnBrk="0" hangingPunct="1">
              <a:lnSpc>
                <a:spcPct val="90000"/>
              </a:lnSpc>
              <a:spcBef>
                <a:spcPts val="1000"/>
              </a:spcBef>
              <a:buFont typeface="Arial" panose="020B0604020202020204" pitchFamily="34" charset="0"/>
              <a:buNone/>
              <a:defRPr sz="1200" kern="1200">
                <a:solidFill>
                  <a:schemeClr val="tx1">
                    <a:tint val="75000"/>
                  </a:schemeClr>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286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743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200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657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B142C50D-6F5E-441C-B5B8-129F9F326C3F}" type="slidenum">
              <a:rPr lang="en-US" sz="900">
                <a:solidFill>
                  <a:prstClr val="black">
                    <a:tint val="75000"/>
                  </a:prstClr>
                </a:solidFill>
                <a:latin typeface="Calibri" panose="020F0502020204030204"/>
              </a:rPr>
              <a:pPr/>
              <a:t>9</a:t>
            </a:fld>
            <a:endParaRPr lang="en-US" sz="900" dirty="0">
              <a:solidFill>
                <a:prstClr val="black">
                  <a:tint val="75000"/>
                </a:prstClr>
              </a:solidFill>
              <a:latin typeface="Calibri" panose="020F0502020204030204"/>
            </a:endParaRPr>
          </a:p>
        </p:txBody>
      </p:sp>
    </p:spTree>
    <p:extLst>
      <p:ext uri="{BB962C8B-B14F-4D97-AF65-F5344CB8AC3E}">
        <p14:creationId xmlns:p14="http://schemas.microsoft.com/office/powerpoint/2010/main" val="554007775"/>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161E7A-7D8E-4E72-8ED2-4D0B8F32613B}" vid="{CA3A0DFE-0BC8-4572-A734-C88B1C6E7B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with Colors for Smart Art</Template>
  <TotalTime>2402</TotalTime>
  <Words>2820</Words>
  <Application>Microsoft Office PowerPoint</Application>
  <PresentationFormat>On-screen Show (4:3)</PresentationFormat>
  <Paragraphs>141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Unicode MS</vt:lpstr>
      <vt:lpstr>Calibri</vt:lpstr>
      <vt:lpstr>Office Theme</vt:lpstr>
      <vt:lpstr>25-26 CSI Human Resource Collection Training</vt:lpstr>
      <vt:lpstr>Agenda</vt:lpstr>
      <vt:lpstr>Reminder: Starting Point Files and Template Available</vt:lpstr>
      <vt:lpstr>Updates for 25-26</vt:lpstr>
      <vt:lpstr>Funding Source Coding Update</vt:lpstr>
      <vt:lpstr>Funding Source Coding (Continued)</vt:lpstr>
      <vt:lpstr>Adding Network Staff</vt:lpstr>
      <vt:lpstr>Demonstrates In-Field Status</vt:lpstr>
      <vt:lpstr>Manual Entry – Proper Coding and Field Lengths</vt:lpstr>
      <vt:lpstr>Reminder: HR Record Checker Tool</vt:lpstr>
      <vt:lpstr>Purpose of the Record Checker Tool </vt:lpstr>
      <vt:lpstr>SPED Record Checker Tool</vt:lpstr>
      <vt:lpstr>SPED RC Tool Addition – Validations Checklist</vt:lpstr>
      <vt:lpstr>Timelines and Deadlines</vt:lpstr>
      <vt:lpstr>HR Collection Timelines and Deadlines</vt:lpstr>
      <vt:lpstr>Thank you for reviewing this training!</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CSI Human Resource Collection Training</dc:title>
  <dc:creator>Hartung, Ryan</dc:creator>
  <cp:lastModifiedBy>Hartung, Ryan</cp:lastModifiedBy>
  <cp:revision>65</cp:revision>
  <dcterms:created xsi:type="dcterms:W3CDTF">2020-07-01T16:02:54Z</dcterms:created>
  <dcterms:modified xsi:type="dcterms:W3CDTF">2025-07-30T18:34:22Z</dcterms:modified>
</cp:coreProperties>
</file>