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49"/>
  </p:notesMasterIdLst>
  <p:sldIdLst>
    <p:sldId id="358" r:id="rId2"/>
    <p:sldId id="353" r:id="rId3"/>
    <p:sldId id="359" r:id="rId4"/>
    <p:sldId id="289" r:id="rId5"/>
    <p:sldId id="372" r:id="rId6"/>
    <p:sldId id="3369" r:id="rId7"/>
    <p:sldId id="317" r:id="rId8"/>
    <p:sldId id="360" r:id="rId9"/>
    <p:sldId id="263" r:id="rId10"/>
    <p:sldId id="350" r:id="rId11"/>
    <p:sldId id="355" r:id="rId12"/>
    <p:sldId id="316" r:id="rId13"/>
    <p:sldId id="357" r:id="rId14"/>
    <p:sldId id="354" r:id="rId15"/>
    <p:sldId id="265" r:id="rId16"/>
    <p:sldId id="309" r:id="rId17"/>
    <p:sldId id="305" r:id="rId18"/>
    <p:sldId id="307" r:id="rId19"/>
    <p:sldId id="267" r:id="rId20"/>
    <p:sldId id="313" r:id="rId21"/>
    <p:sldId id="268" r:id="rId22"/>
    <p:sldId id="3360" r:id="rId23"/>
    <p:sldId id="393" r:id="rId24"/>
    <p:sldId id="270" r:id="rId25"/>
    <p:sldId id="271" r:id="rId26"/>
    <p:sldId id="298" r:id="rId27"/>
    <p:sldId id="272" r:id="rId28"/>
    <p:sldId id="275" r:id="rId29"/>
    <p:sldId id="274" r:id="rId30"/>
    <p:sldId id="276" r:id="rId31"/>
    <p:sldId id="318" r:id="rId32"/>
    <p:sldId id="319" r:id="rId33"/>
    <p:sldId id="3361" r:id="rId34"/>
    <p:sldId id="302" r:id="rId35"/>
    <p:sldId id="3367" r:id="rId36"/>
    <p:sldId id="281" r:id="rId37"/>
    <p:sldId id="310" r:id="rId38"/>
    <p:sldId id="282" r:id="rId39"/>
    <p:sldId id="288" r:id="rId40"/>
    <p:sldId id="291" r:id="rId41"/>
    <p:sldId id="297" r:id="rId42"/>
    <p:sldId id="3362" r:id="rId43"/>
    <p:sldId id="294" r:id="rId44"/>
    <p:sldId id="315" r:id="rId45"/>
    <p:sldId id="3370" r:id="rId46"/>
    <p:sldId id="3365" r:id="rId47"/>
    <p:sldId id="336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5FA9"/>
    <a:srgbClr val="C63F28"/>
    <a:srgbClr val="EFAA1F"/>
    <a:srgbClr val="008C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94" autoAdjust="0"/>
    <p:restoredTop sz="96247" autoAdjust="0"/>
  </p:normalViewPr>
  <p:slideViewPr>
    <p:cSldViewPr snapToGrid="0">
      <p:cViewPr varScale="1">
        <p:scale>
          <a:sx n="111" d="100"/>
          <a:sy n="111" d="100"/>
        </p:scale>
        <p:origin x="1320"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0318EC-6B61-4186-9253-59E36AF6F5ED}"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C60BD7A1-EB2C-4C09-8FE1-CAF577DB7882}">
      <dgm:prSet phldrT="[Text]"/>
      <dgm:spPr/>
      <dgm:t>
        <a:bodyPr/>
        <a:lstStyle/>
        <a:p>
          <a:r>
            <a:rPr lang="en-US" dirty="0"/>
            <a:t>Staff Profile Errors</a:t>
          </a:r>
        </a:p>
      </dgm:t>
    </dgm:pt>
    <dgm:pt modelId="{4CC34493-DB90-4B2D-B3A9-026FEAE56FFC}" type="parTrans" cxnId="{161FD7F2-89F5-49B6-BBC6-B2061D8346C4}">
      <dgm:prSet/>
      <dgm:spPr/>
      <dgm:t>
        <a:bodyPr/>
        <a:lstStyle/>
        <a:p>
          <a:endParaRPr lang="en-US"/>
        </a:p>
      </dgm:t>
    </dgm:pt>
    <dgm:pt modelId="{64923EC4-0B8E-437D-9BE6-559A8CBCCEBE}" type="sibTrans" cxnId="{161FD7F2-89F5-49B6-BBC6-B2061D8346C4}">
      <dgm:prSet/>
      <dgm:spPr/>
      <dgm:t>
        <a:bodyPr/>
        <a:lstStyle/>
        <a:p>
          <a:endParaRPr lang="en-US"/>
        </a:p>
      </dgm:t>
    </dgm:pt>
    <dgm:pt modelId="{FD57E289-1B47-487A-A674-0F8E720A1C47}">
      <dgm:prSet phldrT="[Text]" custT="1"/>
      <dgm:spPr/>
      <dgm:t>
        <a:bodyPr/>
        <a:lstStyle/>
        <a:p>
          <a:r>
            <a:rPr lang="en-US" sz="900" b="1" dirty="0"/>
            <a:t>Errors related to input data on the Staff Profile file.  Corrections should be made on the SP file directly.</a:t>
          </a:r>
        </a:p>
      </dgm:t>
    </dgm:pt>
    <dgm:pt modelId="{4F0D47BF-5E02-4E68-9F69-1B4F7637DFD3}" type="parTrans" cxnId="{1DEB34FC-34CB-4F30-943B-AE657436A2B0}">
      <dgm:prSet/>
      <dgm:spPr/>
      <dgm:t>
        <a:bodyPr/>
        <a:lstStyle/>
        <a:p>
          <a:endParaRPr lang="en-US"/>
        </a:p>
      </dgm:t>
    </dgm:pt>
    <dgm:pt modelId="{20C52814-1D12-4255-8A2B-32D1B3ED168F}" type="sibTrans" cxnId="{1DEB34FC-34CB-4F30-943B-AE657436A2B0}">
      <dgm:prSet/>
      <dgm:spPr/>
      <dgm:t>
        <a:bodyPr/>
        <a:lstStyle/>
        <a:p>
          <a:endParaRPr lang="en-US"/>
        </a:p>
      </dgm:t>
    </dgm:pt>
    <dgm:pt modelId="{935B0344-1F6F-4BD8-8DA7-BAB7B6D69212}">
      <dgm:prSet phldrT="[Text]"/>
      <dgm:spPr/>
      <dgm:t>
        <a:bodyPr/>
        <a:lstStyle/>
        <a:p>
          <a:r>
            <a:rPr lang="en-US" dirty="0"/>
            <a:t>Staff Assignment Errors</a:t>
          </a:r>
        </a:p>
      </dgm:t>
    </dgm:pt>
    <dgm:pt modelId="{4C0A7250-BC38-413B-83AE-2AC60C67EAB5}" type="parTrans" cxnId="{AD7AF5CE-4300-42E1-A07B-0A1BC2BA3B3D}">
      <dgm:prSet/>
      <dgm:spPr/>
      <dgm:t>
        <a:bodyPr/>
        <a:lstStyle/>
        <a:p>
          <a:endParaRPr lang="en-US"/>
        </a:p>
      </dgm:t>
    </dgm:pt>
    <dgm:pt modelId="{6DAB3E13-4921-46D0-A982-ED6F7C32993A}" type="sibTrans" cxnId="{AD7AF5CE-4300-42E1-A07B-0A1BC2BA3B3D}">
      <dgm:prSet/>
      <dgm:spPr/>
      <dgm:t>
        <a:bodyPr/>
        <a:lstStyle/>
        <a:p>
          <a:endParaRPr lang="en-US"/>
        </a:p>
      </dgm:t>
    </dgm:pt>
    <dgm:pt modelId="{F8D496B2-3108-4D0F-8143-FAC9CEFE607C}">
      <dgm:prSet phldrT="[Text]" custT="1"/>
      <dgm:spPr/>
      <dgm:t>
        <a:bodyPr/>
        <a:lstStyle/>
        <a:p>
          <a:r>
            <a:rPr lang="en-US" sz="900" b="1" dirty="0"/>
            <a:t>Errors related to input data on the Staff Profile file.  Make corrections on the SA file and resubmit.</a:t>
          </a:r>
        </a:p>
      </dgm:t>
    </dgm:pt>
    <dgm:pt modelId="{C7754425-879E-4276-AD52-7AE34909E8AA}" type="parTrans" cxnId="{B2D984D9-1559-43E1-9DCB-29B12686474C}">
      <dgm:prSet/>
      <dgm:spPr/>
      <dgm:t>
        <a:bodyPr/>
        <a:lstStyle/>
        <a:p>
          <a:endParaRPr lang="en-US"/>
        </a:p>
      </dgm:t>
    </dgm:pt>
    <dgm:pt modelId="{3AADAB00-7FC4-4169-B08D-C831ACDC24F2}" type="sibTrans" cxnId="{B2D984D9-1559-43E1-9DCB-29B12686474C}">
      <dgm:prSet/>
      <dgm:spPr/>
      <dgm:t>
        <a:bodyPr/>
        <a:lstStyle/>
        <a:p>
          <a:endParaRPr lang="en-US"/>
        </a:p>
      </dgm:t>
    </dgm:pt>
    <dgm:pt modelId="{6C6C20ED-AF44-46D5-8347-A6E3C96B7628}">
      <dgm:prSet phldrT="[Text]"/>
      <dgm:spPr/>
      <dgm:t>
        <a:bodyPr/>
        <a:lstStyle/>
        <a:p>
          <a:r>
            <a:rPr lang="en-US" dirty="0"/>
            <a:t>Level 2 Staff Errors</a:t>
          </a:r>
        </a:p>
      </dgm:t>
    </dgm:pt>
    <dgm:pt modelId="{3988A6D9-7619-4538-865F-7763C14E45AC}" type="parTrans" cxnId="{D49BBEF8-F4FE-460F-83F0-22412A5FCE13}">
      <dgm:prSet/>
      <dgm:spPr/>
      <dgm:t>
        <a:bodyPr/>
        <a:lstStyle/>
        <a:p>
          <a:endParaRPr lang="en-US"/>
        </a:p>
      </dgm:t>
    </dgm:pt>
    <dgm:pt modelId="{83ED1427-145E-4AD7-A2DF-EA70005E0762}" type="sibTrans" cxnId="{D49BBEF8-F4FE-460F-83F0-22412A5FCE13}">
      <dgm:prSet/>
      <dgm:spPr/>
      <dgm:t>
        <a:bodyPr/>
        <a:lstStyle/>
        <a:p>
          <a:endParaRPr lang="en-US"/>
        </a:p>
      </dgm:t>
    </dgm:pt>
    <dgm:pt modelId="{79467107-BDA6-4621-90A2-12F0AA4DC3DB}">
      <dgm:prSet phldrT="[Text]" custT="1"/>
      <dgm:spPr/>
      <dgm:t>
        <a:bodyPr/>
        <a:lstStyle/>
        <a:p>
          <a:r>
            <a:rPr lang="en-US" sz="900" b="1" dirty="0"/>
            <a:t>General Education Staff errors identified when the two files are combined.  Error clearance could be on either file.</a:t>
          </a:r>
        </a:p>
      </dgm:t>
    </dgm:pt>
    <dgm:pt modelId="{8EB98F68-3DC8-4B3E-921D-17B0B0B5B9C0}" type="parTrans" cxnId="{46B65284-ECF6-4854-AB91-24A5F54EC197}">
      <dgm:prSet/>
      <dgm:spPr/>
      <dgm:t>
        <a:bodyPr/>
        <a:lstStyle/>
        <a:p>
          <a:endParaRPr lang="en-US"/>
        </a:p>
      </dgm:t>
    </dgm:pt>
    <dgm:pt modelId="{32869EE4-4894-4DFD-B38F-620C6993654F}" type="sibTrans" cxnId="{46B65284-ECF6-4854-AB91-24A5F54EC197}">
      <dgm:prSet/>
      <dgm:spPr/>
      <dgm:t>
        <a:bodyPr/>
        <a:lstStyle/>
        <a:p>
          <a:endParaRPr lang="en-US"/>
        </a:p>
      </dgm:t>
    </dgm:pt>
    <dgm:pt modelId="{DF98CA80-CDA1-42DD-826D-50D7F1C075C8}">
      <dgm:prSet phldrT="[Text]"/>
      <dgm:spPr/>
      <dgm:t>
        <a:bodyPr/>
        <a:lstStyle/>
        <a:p>
          <a:r>
            <a:rPr lang="en-US" dirty="0"/>
            <a:t>December Count Level 2 Staff Errors</a:t>
          </a:r>
        </a:p>
      </dgm:t>
    </dgm:pt>
    <dgm:pt modelId="{9CFA728B-8FFB-4AAE-B38A-226D98C53DCD}" type="parTrans" cxnId="{CB31E480-F400-48B9-8F48-72B43D5A7518}">
      <dgm:prSet/>
      <dgm:spPr/>
      <dgm:t>
        <a:bodyPr/>
        <a:lstStyle/>
        <a:p>
          <a:endParaRPr lang="en-US"/>
        </a:p>
      </dgm:t>
    </dgm:pt>
    <dgm:pt modelId="{D29A653F-A05F-4797-9A0E-2F116E8F8ABA}" type="sibTrans" cxnId="{CB31E480-F400-48B9-8F48-72B43D5A7518}">
      <dgm:prSet/>
      <dgm:spPr/>
      <dgm:t>
        <a:bodyPr/>
        <a:lstStyle/>
        <a:p>
          <a:endParaRPr lang="en-US"/>
        </a:p>
      </dgm:t>
    </dgm:pt>
    <dgm:pt modelId="{B403A616-9A76-4FA0-822F-6CA3CD2B79F3}">
      <dgm:prSet phldrT="[Text]" custT="1"/>
      <dgm:spPr/>
      <dgm:t>
        <a:bodyPr/>
        <a:lstStyle/>
        <a:p>
          <a:r>
            <a:rPr lang="en-US" sz="900" b="1" dirty="0"/>
            <a:t>Staff errors only pertaining to Special Education staff and pulled into the December Count snapshot.  Often clearing DC errors requires HR file updates.</a:t>
          </a:r>
        </a:p>
      </dgm:t>
    </dgm:pt>
    <dgm:pt modelId="{4B79ABCB-CC3D-4668-A284-F7FB256A2AAE}" type="parTrans" cxnId="{C9B17287-5A71-484F-808E-309448722F45}">
      <dgm:prSet/>
      <dgm:spPr/>
      <dgm:t>
        <a:bodyPr/>
        <a:lstStyle/>
        <a:p>
          <a:endParaRPr lang="en-US"/>
        </a:p>
      </dgm:t>
    </dgm:pt>
    <dgm:pt modelId="{98776026-D121-490B-8A67-906E9CC4B5FA}" type="sibTrans" cxnId="{C9B17287-5A71-484F-808E-309448722F45}">
      <dgm:prSet/>
      <dgm:spPr/>
      <dgm:t>
        <a:bodyPr/>
        <a:lstStyle/>
        <a:p>
          <a:endParaRPr lang="en-US"/>
        </a:p>
      </dgm:t>
    </dgm:pt>
    <dgm:pt modelId="{F7E2B1EB-65DF-4E9E-9D83-FA73E0BF3BF1}" type="pres">
      <dgm:prSet presAssocID="{EC0318EC-6B61-4186-9253-59E36AF6F5ED}" presName="cycleMatrixDiagram" presStyleCnt="0">
        <dgm:presLayoutVars>
          <dgm:chMax val="1"/>
          <dgm:dir/>
          <dgm:animLvl val="lvl"/>
          <dgm:resizeHandles val="exact"/>
        </dgm:presLayoutVars>
      </dgm:prSet>
      <dgm:spPr/>
    </dgm:pt>
    <dgm:pt modelId="{3B50DF68-0A07-46F2-9A92-2FE2087CF8E0}" type="pres">
      <dgm:prSet presAssocID="{EC0318EC-6B61-4186-9253-59E36AF6F5ED}" presName="children" presStyleCnt="0"/>
      <dgm:spPr/>
    </dgm:pt>
    <dgm:pt modelId="{4A8614DF-BCCB-4BAE-AAC5-FFB6B7B667E3}" type="pres">
      <dgm:prSet presAssocID="{EC0318EC-6B61-4186-9253-59E36AF6F5ED}" presName="child1group" presStyleCnt="0"/>
      <dgm:spPr/>
    </dgm:pt>
    <dgm:pt modelId="{080C778C-CAF0-45B8-9320-E6383BF06315}" type="pres">
      <dgm:prSet presAssocID="{EC0318EC-6B61-4186-9253-59E36AF6F5ED}" presName="child1" presStyleLbl="bgAcc1" presStyleIdx="0" presStyleCnt="4"/>
      <dgm:spPr/>
    </dgm:pt>
    <dgm:pt modelId="{CF0F4D28-1EED-4F0C-9C28-C99E3C794932}" type="pres">
      <dgm:prSet presAssocID="{EC0318EC-6B61-4186-9253-59E36AF6F5ED}" presName="child1Text" presStyleLbl="bgAcc1" presStyleIdx="0" presStyleCnt="4">
        <dgm:presLayoutVars>
          <dgm:bulletEnabled val="1"/>
        </dgm:presLayoutVars>
      </dgm:prSet>
      <dgm:spPr/>
    </dgm:pt>
    <dgm:pt modelId="{89E3D911-C53C-4620-8122-BCC996228D8D}" type="pres">
      <dgm:prSet presAssocID="{EC0318EC-6B61-4186-9253-59E36AF6F5ED}" presName="child2group" presStyleCnt="0"/>
      <dgm:spPr/>
    </dgm:pt>
    <dgm:pt modelId="{FFB1E0E3-47D3-4B3E-8A84-D55CD1A575BC}" type="pres">
      <dgm:prSet presAssocID="{EC0318EC-6B61-4186-9253-59E36AF6F5ED}" presName="child2" presStyleLbl="bgAcc1" presStyleIdx="1" presStyleCnt="4"/>
      <dgm:spPr/>
    </dgm:pt>
    <dgm:pt modelId="{A076BB5A-0030-42E4-A2F3-D0F9E9C52592}" type="pres">
      <dgm:prSet presAssocID="{EC0318EC-6B61-4186-9253-59E36AF6F5ED}" presName="child2Text" presStyleLbl="bgAcc1" presStyleIdx="1" presStyleCnt="4">
        <dgm:presLayoutVars>
          <dgm:bulletEnabled val="1"/>
        </dgm:presLayoutVars>
      </dgm:prSet>
      <dgm:spPr/>
    </dgm:pt>
    <dgm:pt modelId="{FD6B631E-E4E9-4591-B14F-9535D87431B9}" type="pres">
      <dgm:prSet presAssocID="{EC0318EC-6B61-4186-9253-59E36AF6F5ED}" presName="child3group" presStyleCnt="0"/>
      <dgm:spPr/>
    </dgm:pt>
    <dgm:pt modelId="{EED14C93-E236-4135-A335-578DACBF199D}" type="pres">
      <dgm:prSet presAssocID="{EC0318EC-6B61-4186-9253-59E36AF6F5ED}" presName="child3" presStyleLbl="bgAcc1" presStyleIdx="2" presStyleCnt="4" custLinFactNeighborX="4606" custLinFactNeighborY="0"/>
      <dgm:spPr/>
    </dgm:pt>
    <dgm:pt modelId="{D0EDF0C3-D541-4C6B-B5B4-CE8F95AD4648}" type="pres">
      <dgm:prSet presAssocID="{EC0318EC-6B61-4186-9253-59E36AF6F5ED}" presName="child3Text" presStyleLbl="bgAcc1" presStyleIdx="2" presStyleCnt="4">
        <dgm:presLayoutVars>
          <dgm:bulletEnabled val="1"/>
        </dgm:presLayoutVars>
      </dgm:prSet>
      <dgm:spPr/>
    </dgm:pt>
    <dgm:pt modelId="{3E3D4983-4BC2-45B0-B42D-8FFEFB54BE51}" type="pres">
      <dgm:prSet presAssocID="{EC0318EC-6B61-4186-9253-59E36AF6F5ED}" presName="child4group" presStyleCnt="0"/>
      <dgm:spPr/>
    </dgm:pt>
    <dgm:pt modelId="{04AC7706-77D0-4487-AFEA-229AD749A56A}" type="pres">
      <dgm:prSet presAssocID="{EC0318EC-6B61-4186-9253-59E36AF6F5ED}" presName="child4" presStyleLbl="bgAcc1" presStyleIdx="3" presStyleCnt="4" custLinFactNeighborX="-2047" custLinFactNeighborY="0"/>
      <dgm:spPr/>
    </dgm:pt>
    <dgm:pt modelId="{5CBE720B-E9F3-4602-BBFC-1E8DE801370D}" type="pres">
      <dgm:prSet presAssocID="{EC0318EC-6B61-4186-9253-59E36AF6F5ED}" presName="child4Text" presStyleLbl="bgAcc1" presStyleIdx="3" presStyleCnt="4">
        <dgm:presLayoutVars>
          <dgm:bulletEnabled val="1"/>
        </dgm:presLayoutVars>
      </dgm:prSet>
      <dgm:spPr/>
    </dgm:pt>
    <dgm:pt modelId="{8931FEBF-65B0-4863-A83A-D00F48764D2C}" type="pres">
      <dgm:prSet presAssocID="{EC0318EC-6B61-4186-9253-59E36AF6F5ED}" presName="childPlaceholder" presStyleCnt="0"/>
      <dgm:spPr/>
    </dgm:pt>
    <dgm:pt modelId="{6DDC8064-7776-410D-98FD-F330B5B0F530}" type="pres">
      <dgm:prSet presAssocID="{EC0318EC-6B61-4186-9253-59E36AF6F5ED}" presName="circle" presStyleCnt="0"/>
      <dgm:spPr/>
    </dgm:pt>
    <dgm:pt modelId="{6F81D30F-E789-44A6-B639-E87DB947C7AC}" type="pres">
      <dgm:prSet presAssocID="{EC0318EC-6B61-4186-9253-59E36AF6F5ED}" presName="quadrant1" presStyleLbl="node1" presStyleIdx="0" presStyleCnt="4">
        <dgm:presLayoutVars>
          <dgm:chMax val="1"/>
          <dgm:bulletEnabled val="1"/>
        </dgm:presLayoutVars>
      </dgm:prSet>
      <dgm:spPr/>
    </dgm:pt>
    <dgm:pt modelId="{54644605-E3A7-462B-BB27-B086FCAB88FD}" type="pres">
      <dgm:prSet presAssocID="{EC0318EC-6B61-4186-9253-59E36AF6F5ED}" presName="quadrant2" presStyleLbl="node1" presStyleIdx="1" presStyleCnt="4">
        <dgm:presLayoutVars>
          <dgm:chMax val="1"/>
          <dgm:bulletEnabled val="1"/>
        </dgm:presLayoutVars>
      </dgm:prSet>
      <dgm:spPr/>
    </dgm:pt>
    <dgm:pt modelId="{C366CFB0-DADC-4DFA-BD5E-AFCFD1B5FF46}" type="pres">
      <dgm:prSet presAssocID="{EC0318EC-6B61-4186-9253-59E36AF6F5ED}" presName="quadrant3" presStyleLbl="node1" presStyleIdx="2" presStyleCnt="4">
        <dgm:presLayoutVars>
          <dgm:chMax val="1"/>
          <dgm:bulletEnabled val="1"/>
        </dgm:presLayoutVars>
      </dgm:prSet>
      <dgm:spPr/>
    </dgm:pt>
    <dgm:pt modelId="{E1E4B84D-65F3-469C-B4C8-F8FDFE18DFD8}" type="pres">
      <dgm:prSet presAssocID="{EC0318EC-6B61-4186-9253-59E36AF6F5ED}" presName="quadrant4" presStyleLbl="node1" presStyleIdx="3" presStyleCnt="4">
        <dgm:presLayoutVars>
          <dgm:chMax val="1"/>
          <dgm:bulletEnabled val="1"/>
        </dgm:presLayoutVars>
      </dgm:prSet>
      <dgm:spPr/>
    </dgm:pt>
    <dgm:pt modelId="{00DC26A4-E6C5-41D0-894A-64430809FB08}" type="pres">
      <dgm:prSet presAssocID="{EC0318EC-6B61-4186-9253-59E36AF6F5ED}" presName="quadrantPlaceholder" presStyleCnt="0"/>
      <dgm:spPr/>
    </dgm:pt>
    <dgm:pt modelId="{324B9786-C0EA-4667-BE7B-3FC78B81D37F}" type="pres">
      <dgm:prSet presAssocID="{EC0318EC-6B61-4186-9253-59E36AF6F5ED}" presName="center1" presStyleLbl="fgShp" presStyleIdx="0" presStyleCnt="2"/>
      <dgm:spPr/>
    </dgm:pt>
    <dgm:pt modelId="{440C912D-9F8C-4038-AB83-7FA3FE00B4C5}" type="pres">
      <dgm:prSet presAssocID="{EC0318EC-6B61-4186-9253-59E36AF6F5ED}" presName="center2" presStyleLbl="fgShp" presStyleIdx="1" presStyleCnt="2"/>
      <dgm:spPr/>
    </dgm:pt>
  </dgm:ptLst>
  <dgm:cxnLst>
    <dgm:cxn modelId="{A9ADDB01-A948-4411-8EC0-8435A282BE9D}" type="presOf" srcId="{C60BD7A1-EB2C-4C09-8FE1-CAF577DB7882}" destId="{6F81D30F-E789-44A6-B639-E87DB947C7AC}" srcOrd="0" destOrd="0" presId="urn:microsoft.com/office/officeart/2005/8/layout/cycle4"/>
    <dgm:cxn modelId="{DEFBAD09-C3A3-474D-A90D-6A1215B4AEDA}" type="presOf" srcId="{F8D496B2-3108-4D0F-8143-FAC9CEFE607C}" destId="{FFB1E0E3-47D3-4B3E-8A84-D55CD1A575BC}" srcOrd="0" destOrd="0" presId="urn:microsoft.com/office/officeart/2005/8/layout/cycle4"/>
    <dgm:cxn modelId="{52F8FB11-19D1-4169-9E97-0FCC3C71AC0C}" type="presOf" srcId="{F8D496B2-3108-4D0F-8143-FAC9CEFE607C}" destId="{A076BB5A-0030-42E4-A2F3-D0F9E9C52592}" srcOrd="1" destOrd="0" presId="urn:microsoft.com/office/officeart/2005/8/layout/cycle4"/>
    <dgm:cxn modelId="{3D814416-AC3D-42E5-89A6-7FB6F663F86B}" type="presOf" srcId="{79467107-BDA6-4621-90A2-12F0AA4DC3DB}" destId="{EED14C93-E236-4135-A335-578DACBF199D}" srcOrd="0" destOrd="0" presId="urn:microsoft.com/office/officeart/2005/8/layout/cycle4"/>
    <dgm:cxn modelId="{0EFFFF1C-C22B-443B-8118-904EAE9DEF2D}" type="presOf" srcId="{DF98CA80-CDA1-42DD-826D-50D7F1C075C8}" destId="{E1E4B84D-65F3-469C-B4C8-F8FDFE18DFD8}" srcOrd="0" destOrd="0" presId="urn:microsoft.com/office/officeart/2005/8/layout/cycle4"/>
    <dgm:cxn modelId="{10635B1E-89A4-4C62-AFD1-C8DAA1295665}" type="presOf" srcId="{FD57E289-1B47-487A-A674-0F8E720A1C47}" destId="{080C778C-CAF0-45B8-9320-E6383BF06315}" srcOrd="0" destOrd="0" presId="urn:microsoft.com/office/officeart/2005/8/layout/cycle4"/>
    <dgm:cxn modelId="{8B028125-CB14-4DAA-96AC-04A8B0BD9826}" type="presOf" srcId="{B403A616-9A76-4FA0-822F-6CA3CD2B79F3}" destId="{04AC7706-77D0-4487-AFEA-229AD749A56A}" srcOrd="0" destOrd="0" presId="urn:microsoft.com/office/officeart/2005/8/layout/cycle4"/>
    <dgm:cxn modelId="{1DF1D62B-1FE7-4B74-8B9D-A1CBD73E2245}" type="presOf" srcId="{B403A616-9A76-4FA0-822F-6CA3CD2B79F3}" destId="{5CBE720B-E9F3-4602-BBFC-1E8DE801370D}" srcOrd="1" destOrd="0" presId="urn:microsoft.com/office/officeart/2005/8/layout/cycle4"/>
    <dgm:cxn modelId="{0BD2C25C-6748-4A9F-AE78-14091F55902C}" type="presOf" srcId="{EC0318EC-6B61-4186-9253-59E36AF6F5ED}" destId="{F7E2B1EB-65DF-4E9E-9D83-FA73E0BF3BF1}" srcOrd="0" destOrd="0" presId="urn:microsoft.com/office/officeart/2005/8/layout/cycle4"/>
    <dgm:cxn modelId="{CB31E480-F400-48B9-8F48-72B43D5A7518}" srcId="{EC0318EC-6B61-4186-9253-59E36AF6F5ED}" destId="{DF98CA80-CDA1-42DD-826D-50D7F1C075C8}" srcOrd="3" destOrd="0" parTransId="{9CFA728B-8FFB-4AAE-B38A-226D98C53DCD}" sibTransId="{D29A653F-A05F-4797-9A0E-2F116E8F8ABA}"/>
    <dgm:cxn modelId="{46B65284-ECF6-4854-AB91-24A5F54EC197}" srcId="{6C6C20ED-AF44-46D5-8347-A6E3C96B7628}" destId="{79467107-BDA6-4621-90A2-12F0AA4DC3DB}" srcOrd="0" destOrd="0" parTransId="{8EB98F68-3DC8-4B3E-921D-17B0B0B5B9C0}" sibTransId="{32869EE4-4894-4DFD-B38F-620C6993654F}"/>
    <dgm:cxn modelId="{C9B17287-5A71-484F-808E-309448722F45}" srcId="{DF98CA80-CDA1-42DD-826D-50D7F1C075C8}" destId="{B403A616-9A76-4FA0-822F-6CA3CD2B79F3}" srcOrd="0" destOrd="0" parTransId="{4B79ABCB-CC3D-4668-A284-F7FB256A2AAE}" sibTransId="{98776026-D121-490B-8A67-906E9CC4B5FA}"/>
    <dgm:cxn modelId="{58FBA2A0-F4C4-49FD-8CAF-8F04CA27B192}" type="presOf" srcId="{6C6C20ED-AF44-46D5-8347-A6E3C96B7628}" destId="{C366CFB0-DADC-4DFA-BD5E-AFCFD1B5FF46}" srcOrd="0" destOrd="0" presId="urn:microsoft.com/office/officeart/2005/8/layout/cycle4"/>
    <dgm:cxn modelId="{6EBF68A1-08C3-4C18-91E2-CE04295DF8E1}" type="presOf" srcId="{FD57E289-1B47-487A-A674-0F8E720A1C47}" destId="{CF0F4D28-1EED-4F0C-9C28-C99E3C794932}" srcOrd="1" destOrd="0" presId="urn:microsoft.com/office/officeart/2005/8/layout/cycle4"/>
    <dgm:cxn modelId="{AD7AF5CE-4300-42E1-A07B-0A1BC2BA3B3D}" srcId="{EC0318EC-6B61-4186-9253-59E36AF6F5ED}" destId="{935B0344-1F6F-4BD8-8DA7-BAB7B6D69212}" srcOrd="1" destOrd="0" parTransId="{4C0A7250-BC38-413B-83AE-2AC60C67EAB5}" sibTransId="{6DAB3E13-4921-46D0-A982-ED6F7C32993A}"/>
    <dgm:cxn modelId="{B2D984D9-1559-43E1-9DCB-29B12686474C}" srcId="{935B0344-1F6F-4BD8-8DA7-BAB7B6D69212}" destId="{F8D496B2-3108-4D0F-8143-FAC9CEFE607C}" srcOrd="0" destOrd="0" parTransId="{C7754425-879E-4276-AD52-7AE34909E8AA}" sibTransId="{3AADAB00-7FC4-4169-B08D-C831ACDC24F2}"/>
    <dgm:cxn modelId="{893B13E0-E2E4-4DBF-8E52-A15CFD7A7BC0}" type="presOf" srcId="{935B0344-1F6F-4BD8-8DA7-BAB7B6D69212}" destId="{54644605-E3A7-462B-BB27-B086FCAB88FD}" srcOrd="0" destOrd="0" presId="urn:microsoft.com/office/officeart/2005/8/layout/cycle4"/>
    <dgm:cxn modelId="{161FD7F2-89F5-49B6-BBC6-B2061D8346C4}" srcId="{EC0318EC-6B61-4186-9253-59E36AF6F5ED}" destId="{C60BD7A1-EB2C-4C09-8FE1-CAF577DB7882}" srcOrd="0" destOrd="0" parTransId="{4CC34493-DB90-4B2D-B3A9-026FEAE56FFC}" sibTransId="{64923EC4-0B8E-437D-9BE6-559A8CBCCEBE}"/>
    <dgm:cxn modelId="{D49BBEF8-F4FE-460F-83F0-22412A5FCE13}" srcId="{EC0318EC-6B61-4186-9253-59E36AF6F5ED}" destId="{6C6C20ED-AF44-46D5-8347-A6E3C96B7628}" srcOrd="2" destOrd="0" parTransId="{3988A6D9-7619-4538-865F-7763C14E45AC}" sibTransId="{83ED1427-145E-4AD7-A2DF-EA70005E0762}"/>
    <dgm:cxn modelId="{AD5AEFF8-F7C3-4725-8A35-418D2B124B78}" type="presOf" srcId="{79467107-BDA6-4621-90A2-12F0AA4DC3DB}" destId="{D0EDF0C3-D541-4C6B-B5B4-CE8F95AD4648}" srcOrd="1" destOrd="0" presId="urn:microsoft.com/office/officeart/2005/8/layout/cycle4"/>
    <dgm:cxn modelId="{1DEB34FC-34CB-4F30-943B-AE657436A2B0}" srcId="{C60BD7A1-EB2C-4C09-8FE1-CAF577DB7882}" destId="{FD57E289-1B47-487A-A674-0F8E720A1C47}" srcOrd="0" destOrd="0" parTransId="{4F0D47BF-5E02-4E68-9F69-1B4F7637DFD3}" sibTransId="{20C52814-1D12-4255-8A2B-32D1B3ED168F}"/>
    <dgm:cxn modelId="{1D380799-F889-4A33-9F68-6558BD254E0E}" type="presParOf" srcId="{F7E2B1EB-65DF-4E9E-9D83-FA73E0BF3BF1}" destId="{3B50DF68-0A07-46F2-9A92-2FE2087CF8E0}" srcOrd="0" destOrd="0" presId="urn:microsoft.com/office/officeart/2005/8/layout/cycle4"/>
    <dgm:cxn modelId="{E700038A-0AD9-483C-81EA-0901787C98A3}" type="presParOf" srcId="{3B50DF68-0A07-46F2-9A92-2FE2087CF8E0}" destId="{4A8614DF-BCCB-4BAE-AAC5-FFB6B7B667E3}" srcOrd="0" destOrd="0" presId="urn:microsoft.com/office/officeart/2005/8/layout/cycle4"/>
    <dgm:cxn modelId="{ED531D00-1DFB-4E65-9602-AEA32F9F04FE}" type="presParOf" srcId="{4A8614DF-BCCB-4BAE-AAC5-FFB6B7B667E3}" destId="{080C778C-CAF0-45B8-9320-E6383BF06315}" srcOrd="0" destOrd="0" presId="urn:microsoft.com/office/officeart/2005/8/layout/cycle4"/>
    <dgm:cxn modelId="{B393F457-53A3-48BB-BF1E-BE85928A1984}" type="presParOf" srcId="{4A8614DF-BCCB-4BAE-AAC5-FFB6B7B667E3}" destId="{CF0F4D28-1EED-4F0C-9C28-C99E3C794932}" srcOrd="1" destOrd="0" presId="urn:microsoft.com/office/officeart/2005/8/layout/cycle4"/>
    <dgm:cxn modelId="{D3B8DE46-0882-4EDE-932B-3B99DE11D7A5}" type="presParOf" srcId="{3B50DF68-0A07-46F2-9A92-2FE2087CF8E0}" destId="{89E3D911-C53C-4620-8122-BCC996228D8D}" srcOrd="1" destOrd="0" presId="urn:microsoft.com/office/officeart/2005/8/layout/cycle4"/>
    <dgm:cxn modelId="{26E05AD5-6FE7-4950-A91C-3F16EB50A64F}" type="presParOf" srcId="{89E3D911-C53C-4620-8122-BCC996228D8D}" destId="{FFB1E0E3-47D3-4B3E-8A84-D55CD1A575BC}" srcOrd="0" destOrd="0" presId="urn:microsoft.com/office/officeart/2005/8/layout/cycle4"/>
    <dgm:cxn modelId="{6C3BAFD2-1C72-4763-910B-7D6A32A866EF}" type="presParOf" srcId="{89E3D911-C53C-4620-8122-BCC996228D8D}" destId="{A076BB5A-0030-42E4-A2F3-D0F9E9C52592}" srcOrd="1" destOrd="0" presId="urn:microsoft.com/office/officeart/2005/8/layout/cycle4"/>
    <dgm:cxn modelId="{EE93DFE0-1BBD-48AA-BC95-D4DA66950D52}" type="presParOf" srcId="{3B50DF68-0A07-46F2-9A92-2FE2087CF8E0}" destId="{FD6B631E-E4E9-4591-B14F-9535D87431B9}" srcOrd="2" destOrd="0" presId="urn:microsoft.com/office/officeart/2005/8/layout/cycle4"/>
    <dgm:cxn modelId="{3888568E-C789-463D-BBC8-B0C56D0EF4B1}" type="presParOf" srcId="{FD6B631E-E4E9-4591-B14F-9535D87431B9}" destId="{EED14C93-E236-4135-A335-578DACBF199D}" srcOrd="0" destOrd="0" presId="urn:microsoft.com/office/officeart/2005/8/layout/cycle4"/>
    <dgm:cxn modelId="{0CD6CB9E-6F4A-4394-8A40-8C019CBDEF59}" type="presParOf" srcId="{FD6B631E-E4E9-4591-B14F-9535D87431B9}" destId="{D0EDF0C3-D541-4C6B-B5B4-CE8F95AD4648}" srcOrd="1" destOrd="0" presId="urn:microsoft.com/office/officeart/2005/8/layout/cycle4"/>
    <dgm:cxn modelId="{57FA5A71-62E4-4DE4-AB28-43A44AB44BF9}" type="presParOf" srcId="{3B50DF68-0A07-46F2-9A92-2FE2087CF8E0}" destId="{3E3D4983-4BC2-45B0-B42D-8FFEFB54BE51}" srcOrd="3" destOrd="0" presId="urn:microsoft.com/office/officeart/2005/8/layout/cycle4"/>
    <dgm:cxn modelId="{896509A7-0276-43AB-80B6-9C90448023EF}" type="presParOf" srcId="{3E3D4983-4BC2-45B0-B42D-8FFEFB54BE51}" destId="{04AC7706-77D0-4487-AFEA-229AD749A56A}" srcOrd="0" destOrd="0" presId="urn:microsoft.com/office/officeart/2005/8/layout/cycle4"/>
    <dgm:cxn modelId="{08BCE497-2974-4630-906F-60A84231A479}" type="presParOf" srcId="{3E3D4983-4BC2-45B0-B42D-8FFEFB54BE51}" destId="{5CBE720B-E9F3-4602-BBFC-1E8DE801370D}" srcOrd="1" destOrd="0" presId="urn:microsoft.com/office/officeart/2005/8/layout/cycle4"/>
    <dgm:cxn modelId="{25A97D58-6E90-4C34-8BF0-B3F91A31F340}" type="presParOf" srcId="{3B50DF68-0A07-46F2-9A92-2FE2087CF8E0}" destId="{8931FEBF-65B0-4863-A83A-D00F48764D2C}" srcOrd="4" destOrd="0" presId="urn:microsoft.com/office/officeart/2005/8/layout/cycle4"/>
    <dgm:cxn modelId="{75465F90-6FDF-4705-929D-DA6EADA7B90F}" type="presParOf" srcId="{F7E2B1EB-65DF-4E9E-9D83-FA73E0BF3BF1}" destId="{6DDC8064-7776-410D-98FD-F330B5B0F530}" srcOrd="1" destOrd="0" presId="urn:microsoft.com/office/officeart/2005/8/layout/cycle4"/>
    <dgm:cxn modelId="{6C3D0A8C-4E4C-4E82-A5D5-A5E6701BE057}" type="presParOf" srcId="{6DDC8064-7776-410D-98FD-F330B5B0F530}" destId="{6F81D30F-E789-44A6-B639-E87DB947C7AC}" srcOrd="0" destOrd="0" presId="urn:microsoft.com/office/officeart/2005/8/layout/cycle4"/>
    <dgm:cxn modelId="{C7E86FE0-D8B3-4406-B39C-15C15AD43E5F}" type="presParOf" srcId="{6DDC8064-7776-410D-98FD-F330B5B0F530}" destId="{54644605-E3A7-462B-BB27-B086FCAB88FD}" srcOrd="1" destOrd="0" presId="urn:microsoft.com/office/officeart/2005/8/layout/cycle4"/>
    <dgm:cxn modelId="{7A1E6551-1153-45BF-B511-7550A20DA515}" type="presParOf" srcId="{6DDC8064-7776-410D-98FD-F330B5B0F530}" destId="{C366CFB0-DADC-4DFA-BD5E-AFCFD1B5FF46}" srcOrd="2" destOrd="0" presId="urn:microsoft.com/office/officeart/2005/8/layout/cycle4"/>
    <dgm:cxn modelId="{7B2DE3CE-AE58-4777-B130-6F989D3321B0}" type="presParOf" srcId="{6DDC8064-7776-410D-98FD-F330B5B0F530}" destId="{E1E4B84D-65F3-469C-B4C8-F8FDFE18DFD8}" srcOrd="3" destOrd="0" presId="urn:microsoft.com/office/officeart/2005/8/layout/cycle4"/>
    <dgm:cxn modelId="{861B129D-61B9-4216-861C-D92ABB46F648}" type="presParOf" srcId="{6DDC8064-7776-410D-98FD-F330B5B0F530}" destId="{00DC26A4-E6C5-41D0-894A-64430809FB08}" srcOrd="4" destOrd="0" presId="urn:microsoft.com/office/officeart/2005/8/layout/cycle4"/>
    <dgm:cxn modelId="{325223CC-9B52-45EE-B499-740DF29FC69B}" type="presParOf" srcId="{F7E2B1EB-65DF-4E9E-9D83-FA73E0BF3BF1}" destId="{324B9786-C0EA-4667-BE7B-3FC78B81D37F}" srcOrd="2" destOrd="0" presId="urn:microsoft.com/office/officeart/2005/8/layout/cycle4"/>
    <dgm:cxn modelId="{66C4ACA2-CBD4-4FBA-AFA6-CE242455489F}" type="presParOf" srcId="{F7E2B1EB-65DF-4E9E-9D83-FA73E0BF3BF1}" destId="{440C912D-9F8C-4038-AB83-7FA3FE00B4C5}" srcOrd="3" destOrd="0" presId="urn:microsoft.com/office/officeart/2005/8/layout/cycle4"/>
  </dgm:cxnLst>
  <dgm:bg>
    <a:blipFill dpi="0" rotWithShape="1">
      <a:blip xmlns:r="http://schemas.openxmlformats.org/officeDocument/2006/relationships" r:embed="rId1"/>
      <a:srcRect/>
      <a:tile tx="0" ty="0" sx="100000" sy="100000" flip="none" algn="tl"/>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14C93-E236-4135-A335-578DACBF199D}">
      <dsp:nvSpPr>
        <dsp:cNvPr id="0" name=""/>
        <dsp:cNvSpPr/>
      </dsp:nvSpPr>
      <dsp:spPr>
        <a:xfrm>
          <a:off x="3774454" y="2763519"/>
          <a:ext cx="2007616" cy="13004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en-US" sz="900" b="1" kern="1200" dirty="0"/>
            <a:t>General Education Staff errors identified when the two files are combined.  Error clearance could be on either file.</a:t>
          </a:r>
        </a:p>
      </dsp:txBody>
      <dsp:txXfrm>
        <a:off x="4405306" y="3117206"/>
        <a:ext cx="1348197" cy="918226"/>
      </dsp:txXfrm>
    </dsp:sp>
    <dsp:sp modelId="{04AC7706-77D0-4487-AFEA-229AD749A56A}">
      <dsp:nvSpPr>
        <dsp:cNvPr id="0" name=""/>
        <dsp:cNvSpPr/>
      </dsp:nvSpPr>
      <dsp:spPr>
        <a:xfrm>
          <a:off x="365304" y="2763519"/>
          <a:ext cx="2007616" cy="13004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en-US" sz="900" b="1" kern="1200" dirty="0"/>
            <a:t>Staff errors only pertaining to Special Education staff and pulled into the December Count snapshot.  Often clearing DC errors requires HR file updates.</a:t>
          </a:r>
        </a:p>
      </dsp:txBody>
      <dsp:txXfrm>
        <a:off x="393871" y="3117206"/>
        <a:ext cx="1348197" cy="918226"/>
      </dsp:txXfrm>
    </dsp:sp>
    <dsp:sp modelId="{FFB1E0E3-47D3-4B3E-8A84-D55CD1A575BC}">
      <dsp:nvSpPr>
        <dsp:cNvPr id="0" name=""/>
        <dsp:cNvSpPr/>
      </dsp:nvSpPr>
      <dsp:spPr>
        <a:xfrm>
          <a:off x="3681984" y="0"/>
          <a:ext cx="2007616" cy="13004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en-US" sz="900" b="1" kern="1200" dirty="0"/>
            <a:t>Errors related to input data on the Staff Profile file.  Make corrections on the SA file and resubmit.</a:t>
          </a:r>
        </a:p>
      </dsp:txBody>
      <dsp:txXfrm>
        <a:off x="4312835" y="28567"/>
        <a:ext cx="1348197" cy="918226"/>
      </dsp:txXfrm>
    </dsp:sp>
    <dsp:sp modelId="{080C778C-CAF0-45B8-9320-E6383BF06315}">
      <dsp:nvSpPr>
        <dsp:cNvPr id="0" name=""/>
        <dsp:cNvSpPr/>
      </dsp:nvSpPr>
      <dsp:spPr>
        <a:xfrm>
          <a:off x="406400" y="0"/>
          <a:ext cx="2007616" cy="13004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en-US" sz="900" b="1" kern="1200" dirty="0"/>
            <a:t>Errors related to input data on the Staff Profile file.  Corrections should be made on the SP file directly.</a:t>
          </a:r>
        </a:p>
      </dsp:txBody>
      <dsp:txXfrm>
        <a:off x="434967" y="28567"/>
        <a:ext cx="1348197" cy="918226"/>
      </dsp:txXfrm>
    </dsp:sp>
    <dsp:sp modelId="{6F81D30F-E789-44A6-B639-E87DB947C7AC}">
      <dsp:nvSpPr>
        <dsp:cNvPr id="0" name=""/>
        <dsp:cNvSpPr/>
      </dsp:nvSpPr>
      <dsp:spPr>
        <a:xfrm>
          <a:off x="1247648" y="231647"/>
          <a:ext cx="1759712" cy="175971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Staff Profile Errors</a:t>
          </a:r>
        </a:p>
      </dsp:txBody>
      <dsp:txXfrm>
        <a:off x="1763056" y="747055"/>
        <a:ext cx="1244304" cy="1244304"/>
      </dsp:txXfrm>
    </dsp:sp>
    <dsp:sp modelId="{54644605-E3A7-462B-BB27-B086FCAB88FD}">
      <dsp:nvSpPr>
        <dsp:cNvPr id="0" name=""/>
        <dsp:cNvSpPr/>
      </dsp:nvSpPr>
      <dsp:spPr>
        <a:xfrm rot="5400000">
          <a:off x="3088640" y="231647"/>
          <a:ext cx="1759712" cy="175971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Staff Assignment Errors</a:t>
          </a:r>
        </a:p>
      </dsp:txBody>
      <dsp:txXfrm rot="-5400000">
        <a:off x="3088640" y="747055"/>
        <a:ext cx="1244304" cy="1244304"/>
      </dsp:txXfrm>
    </dsp:sp>
    <dsp:sp modelId="{C366CFB0-DADC-4DFA-BD5E-AFCFD1B5FF46}">
      <dsp:nvSpPr>
        <dsp:cNvPr id="0" name=""/>
        <dsp:cNvSpPr/>
      </dsp:nvSpPr>
      <dsp:spPr>
        <a:xfrm rot="10800000">
          <a:off x="3088640" y="2072640"/>
          <a:ext cx="1759712" cy="175971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Level 2 Staff Errors</a:t>
          </a:r>
        </a:p>
      </dsp:txBody>
      <dsp:txXfrm rot="10800000">
        <a:off x="3088640" y="2072640"/>
        <a:ext cx="1244304" cy="1244304"/>
      </dsp:txXfrm>
    </dsp:sp>
    <dsp:sp modelId="{E1E4B84D-65F3-469C-B4C8-F8FDFE18DFD8}">
      <dsp:nvSpPr>
        <dsp:cNvPr id="0" name=""/>
        <dsp:cNvSpPr/>
      </dsp:nvSpPr>
      <dsp:spPr>
        <a:xfrm rot="16200000">
          <a:off x="1247648" y="2072640"/>
          <a:ext cx="1759712" cy="175971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December Count Level 2 Staff Errors</a:t>
          </a:r>
        </a:p>
      </dsp:txBody>
      <dsp:txXfrm rot="5400000">
        <a:off x="1763056" y="2072640"/>
        <a:ext cx="1244304" cy="1244304"/>
      </dsp:txXfrm>
    </dsp:sp>
    <dsp:sp modelId="{324B9786-C0EA-4667-BE7B-3FC78B81D37F}">
      <dsp:nvSpPr>
        <dsp:cNvPr id="0" name=""/>
        <dsp:cNvSpPr/>
      </dsp:nvSpPr>
      <dsp:spPr>
        <a:xfrm>
          <a:off x="2744216" y="1666240"/>
          <a:ext cx="607568" cy="52832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0C912D-9F8C-4038-AB83-7FA3FE00B4C5}">
      <dsp:nvSpPr>
        <dsp:cNvPr id="0" name=""/>
        <dsp:cNvSpPr/>
      </dsp:nvSpPr>
      <dsp:spPr>
        <a:xfrm rot="10800000">
          <a:off x="2744216" y="1869440"/>
          <a:ext cx="607568" cy="528320"/>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B7285-55E4-4A3B-9F08-82B73DFC3EE7}" type="datetimeFigureOut">
              <a:rPr lang="en-US" smtClean="0"/>
              <a:t>8/5/2025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3E683-9395-462B-BC72-DF63D010A933}" type="slidenum">
              <a:rPr lang="en-US" smtClean="0"/>
              <a:t>‹#›</a:t>
            </a:fld>
            <a:endParaRPr lang="en-US"/>
          </a:p>
        </p:txBody>
      </p:sp>
    </p:spTree>
    <p:extLst>
      <p:ext uri="{BB962C8B-B14F-4D97-AF65-F5344CB8AC3E}">
        <p14:creationId xmlns:p14="http://schemas.microsoft.com/office/powerpoint/2010/main" val="1551177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cool.randasolutions.com/Public/Search"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all,</a:t>
            </a:r>
          </a:p>
          <a:p>
            <a:r>
              <a:rPr lang="en-US" dirty="0"/>
              <a:t>Thanks so much for reviewing this training for the 25-26 Human Resources collection.  This particular webinar covers a general overview of the collection including the 5 steps of the submissions process.  If questions come up while reviewing this training, feel free to reach out to the submissions inbox and we’ll be more than happy to help!</a:t>
            </a:r>
          </a:p>
          <a:p>
            <a:endParaRPr lang="en-US" dirty="0"/>
          </a:p>
        </p:txBody>
      </p:sp>
      <p:sp>
        <p:nvSpPr>
          <p:cNvPr id="4" name="Slide Number Placeholder 3"/>
          <p:cNvSpPr>
            <a:spLocks noGrp="1"/>
          </p:cNvSpPr>
          <p:nvPr>
            <p:ph type="sldNum" sz="quarter" idx="5"/>
          </p:nvPr>
        </p:nvSpPr>
        <p:spPr/>
        <p:txBody>
          <a:bodyPr/>
          <a:lstStyle/>
          <a:p>
            <a:fld id="{6953E683-9395-462B-BC72-DF63D010A933}" type="slidenum">
              <a:rPr lang="en-US" smtClean="0"/>
              <a:t>1</a:t>
            </a:fld>
            <a:endParaRPr lang="en-US"/>
          </a:p>
        </p:txBody>
      </p:sp>
    </p:spTree>
    <p:extLst>
      <p:ext uri="{BB962C8B-B14F-4D97-AF65-F5344CB8AC3E}">
        <p14:creationId xmlns:p14="http://schemas.microsoft.com/office/powerpoint/2010/main" val="3690204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when talking about the files that are required for this collection, it is the Staff Profile and Staff Assignment</a:t>
            </a:r>
            <a:r>
              <a:rPr lang="en-US" baseline="0" dirty="0"/>
              <a:t> files. Once both files are uploaded and error free, a snapshot will be run to look for any level 2 errors across both files and also which staff meet the criteria to be included in the snapshot.  </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606717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So lets look further into the first file that</a:t>
            </a:r>
            <a:r>
              <a:rPr lang="en-US" baseline="0" dirty="0"/>
              <a:t> schools need to submit, the Staff Profile.  Here is a high-level overview of the file itself and some important details.  As mentioned, there should be only one record per employee or contactor at your school.  Also, the EDID field cannot be blank and must match what is in EDIS for that staff member, which can easily be checked by going to the link to the CDE EDIS page provided here.  If a staff person’s information differs from what EDIS has, you either need to update your record or request an EDID update to CSI in the submission's inbox depending on which one is not correct.  A couple other important notes to mention on this is that at least one race must be provided for all staff, which differs from ethnicity.  I have historically seen schools only complete the ethnicity thinking that covers the necessary information, but a valid race must be completed, as well.  Lastly, no fields on the files can be left blank with the exception of the End Date of Assignment for staff who are currently working at your school.  Every other field must have each field zero filled with the correct number of zeros based on the field requirements.  </a:t>
            </a:r>
            <a:endParaRPr dirty="0"/>
          </a:p>
        </p:txBody>
      </p:sp>
    </p:spTree>
    <p:extLst>
      <p:ext uri="{BB962C8B-B14F-4D97-AF65-F5344CB8AC3E}">
        <p14:creationId xmlns:p14="http://schemas.microsoft.com/office/powerpoint/2010/main" val="2748536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Next,</a:t>
            </a:r>
            <a:r>
              <a:rPr lang="en-US" baseline="0" dirty="0"/>
              <a:t> lets talk a little more thoroughly about the Staff Assignment file!  This file can contain multiple records per staff person based on the 6 categories provided here: Special Education Status, Location, Job Class Code, Grant Code, Teaching Subject Area, and grade levels. If a staff member has multiple roles at the school and information differs in any of these categories, they may need to have multiple records to differentiate the data.  Also when reporting these records, keep in mind – contract days would not be split, but the base salary and hours per day would be split across roles dependent on the amount of time spent in each role.  We will be talking more about this in a later slide.  </a:t>
            </a:r>
            <a:endParaRPr dirty="0"/>
          </a:p>
        </p:txBody>
      </p:sp>
    </p:spTree>
    <p:extLst>
      <p:ext uri="{BB962C8B-B14F-4D97-AF65-F5344CB8AC3E}">
        <p14:creationId xmlns:p14="http://schemas.microsoft.com/office/powerpoint/2010/main" val="3910173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jumping into the collection process itself, I thought it may be important to mention the updates that were made to the file layouts for the 25-26 school year.  There really were not many updates to the file layouts, only one. The Grant/Project Funding Code field was removed and replaced with Funding Source.  The coding options for this are much simpler and easy to follow with the old options being a bit confusing.  CDE’s overall goal with this change was to streamline the process and ensure more accurate coding.  For further details on this, see the New This Year training.</a:t>
            </a:r>
          </a:p>
        </p:txBody>
      </p:sp>
      <p:sp>
        <p:nvSpPr>
          <p:cNvPr id="4" name="Slide Number Placeholder 3"/>
          <p:cNvSpPr>
            <a:spLocks noGrp="1"/>
          </p:cNvSpPr>
          <p:nvPr>
            <p:ph type="sldNum" sz="quarter" idx="5"/>
          </p:nvPr>
        </p:nvSpPr>
        <p:spPr/>
        <p:txBody>
          <a:bodyPr/>
          <a:lstStyle/>
          <a:p>
            <a:fld id="{6953E683-9395-462B-BC72-DF63D010A933}" type="slidenum">
              <a:rPr lang="en-US" smtClean="0"/>
              <a:t>13</a:t>
            </a:fld>
            <a:endParaRPr lang="en-US"/>
          </a:p>
        </p:txBody>
      </p:sp>
    </p:spTree>
    <p:extLst>
      <p:ext uri="{BB962C8B-B14F-4D97-AF65-F5344CB8AC3E}">
        <p14:creationId xmlns:p14="http://schemas.microsoft.com/office/powerpoint/2010/main" val="4025818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Now that we have discussed the purpose, files necessary and some 25-26 updates, let’s dive into the HR collection process as a whole.  This is the process we go through with</a:t>
            </a:r>
            <a:r>
              <a:rPr lang="en-US" baseline="0" dirty="0"/>
              <a:t> all the state data collections each year, but we will also get into some specifics of how this relates to the HR collection.</a:t>
            </a:r>
            <a:endParaRPr dirty="0"/>
          </a:p>
        </p:txBody>
      </p:sp>
    </p:spTree>
    <p:extLst>
      <p:ext uri="{BB962C8B-B14F-4D97-AF65-F5344CB8AC3E}">
        <p14:creationId xmlns:p14="http://schemas.microsoft.com/office/powerpoint/2010/main" val="2387132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Generally, when we look at the HR collection or any other collection, it can be broken down into 5 distinct steps.  Step 1 – Collection</a:t>
            </a:r>
            <a:r>
              <a:rPr lang="en-US" baseline="0" dirty="0"/>
              <a:t> Prep, Step 2 - </a:t>
            </a:r>
            <a:r>
              <a:rPr lang="en-US" dirty="0"/>
              <a:t>Data Collection and Entry,</a:t>
            </a:r>
            <a:r>
              <a:rPr lang="en-US" baseline="0" dirty="0"/>
              <a:t> Step 3 Submission to CSI, Step 4 Error Resolution and Step 5 Data review.  This really is an iterative process with steps 2 through 4 of entering data or making corrections, submitting to CSI and we will provide error reports where you will need to make more updates to your data.  Once all errors have been resolved, we would jump to step 5 where the data is reviewed for accuracy and either signed off on or more changes would be necessary.  With that information in mind, we will be looking more into each step in greater detail.</a:t>
            </a:r>
            <a:endParaRPr dirty="0"/>
          </a:p>
        </p:txBody>
      </p:sp>
    </p:spTree>
    <p:extLst>
      <p:ext uri="{BB962C8B-B14F-4D97-AF65-F5344CB8AC3E}">
        <p14:creationId xmlns:p14="http://schemas.microsoft.com/office/powerpoint/2010/main" val="3430495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So step 1 really is all about</a:t>
            </a:r>
            <a:r>
              <a:rPr lang="en-US" baseline="0" dirty="0"/>
              <a:t> the steps a school should take prior to an upcoming collection to ensure they have the general knowledge necessary to be successful. This involves the 3 main general resources listed on the Data Submissions Library page on the CSI website and includes the data submissions handbook, the Data submissions calendar, and the troubleshooting errors spreadsheet. It is highly recommended that all new and returning staff review the latest version of the data submissions handbook, which comes out every year.  It contains helpful information on each step of the process, your role vs. CSI, various resources available to you, to do lists among many others.  The next area to focus on would be the data submissions calendar, which includes all important due dates for a collection, including initial submittal, level 1 error clearance, level 2 error clearance, and signed summary dates.  Printing this and reviewing it often will ensure your school is staying in compliance by meeting all necessary deadlines.  The last resource that will be talking about more later is the troubleshooting errors resource.  This spreadsheet contains tab for each file in a collection along with a tab for level 2 errors.  The tabs are a working document and provide updated listings of each error associated with a file or level 2 and includes details regarding the error message, field impacted, and most importantly – a CSI additional notes column that provides CSI-specific details on how to correct an error.  Sometimes the error messages CDE provides can be confusing, so having this will go a long way when you get to step 4 error clearance.  </a:t>
            </a:r>
            <a:endParaRPr lang="en-US" dirty="0"/>
          </a:p>
        </p:txBody>
      </p:sp>
    </p:spTree>
    <p:extLst>
      <p:ext uri="{BB962C8B-B14F-4D97-AF65-F5344CB8AC3E}">
        <p14:creationId xmlns:p14="http://schemas.microsoft.com/office/powerpoint/2010/main" val="1814460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In addition to the general</a:t>
            </a:r>
            <a:r>
              <a:rPr lang="en-US" baseline="0" dirty="0"/>
              <a:t> submission's resources, each collection has it’s own page that contains recorded trainings and resources for the collection that are designed to provide you all the necessary details to complete the specific collection.  This may be obvious as you are currently reviewing the training for the HR collection, but it is important to point out that each collection has a general overview training for new submissions contacts or ones that would like a comprehensive overview and a New This Year training for experienced staff that shows what has changed over the past year.  Some other resources on the HR page include a HR Data Collection Prep Overview and Steps for Completing the HR Collection.  The collection prep overview replaces a recorded training and is a document that provides the steps necessary to get the collection started each year.  The steps for completing the collection includes all the steps necessary from start to finish and is more high level.  If all these resources are reviewed, it will go a long ways towards successfully completing this collection.</a:t>
            </a:r>
            <a:endParaRPr lang="en-US" dirty="0"/>
          </a:p>
        </p:txBody>
      </p:sp>
    </p:spTree>
    <p:extLst>
      <p:ext uri="{BB962C8B-B14F-4D97-AF65-F5344CB8AC3E}">
        <p14:creationId xmlns:p14="http://schemas.microsoft.com/office/powerpoint/2010/main" val="168458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Next,</a:t>
            </a:r>
            <a:r>
              <a:rPr lang="en-US" baseline="0" dirty="0"/>
              <a:t> lets talk about Step 2, which is </a:t>
            </a:r>
            <a:r>
              <a:rPr lang="en-US" dirty="0"/>
              <a:t>about collecting required information on staff and entering</a:t>
            </a:r>
            <a:r>
              <a:rPr lang="en-US" baseline="0" dirty="0"/>
              <a:t> data into your starting point files or other HR system.  So we’ll talk about it in two ways. First we will look at </a:t>
            </a:r>
            <a:r>
              <a:rPr lang="en-US" u="sng" baseline="0" dirty="0"/>
              <a:t>what </a:t>
            </a:r>
            <a:r>
              <a:rPr lang="en-US" baseline="0" dirty="0"/>
              <a:t>actually you should be collecting then we will jump into </a:t>
            </a:r>
            <a:r>
              <a:rPr lang="en-US" u="sng" baseline="0" dirty="0"/>
              <a:t>where</a:t>
            </a:r>
            <a:r>
              <a:rPr lang="en-US" baseline="0" dirty="0"/>
              <a:t> you should be entering that data.</a:t>
            </a:r>
            <a:endParaRPr lang="en-US" dirty="0"/>
          </a:p>
        </p:txBody>
      </p:sp>
    </p:spTree>
    <p:extLst>
      <p:ext uri="{BB962C8B-B14F-4D97-AF65-F5344CB8AC3E}">
        <p14:creationId xmlns:p14="http://schemas.microsoft.com/office/powerpoint/2010/main" val="813647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Let’s talk about what you should be collecting.  CSI has a variety of resources available that should assist with the</a:t>
            </a:r>
            <a:r>
              <a:rPr lang="en-US" baseline="0" dirty="0"/>
              <a:t> process of what you should be collecting.  The first resource that I previously mentioned are those file layout and definitions documents for both the Staff Profile and Staff Assignment file.  These documents were created by CDE to include information on details of the collection itself, the fields that should be collected including field lengths and corresponding excel columns, as well as, more specific details on the fields themselves and what coding options are available in answering these for a staff member.  The screenshot here comes directly from the Staff Profile file layout and you’ll notice that each file includes a table at the top that contains what fields need to be collected, for example Admin Unit Code is first followed by the School District and Social Security Number.  If you look to the right side of the table, you will notice additional information in green.  What CSI does is take these file layouts from CDE and adds additional notes specific to CSI schools.  This really is to provide CSI schools additional details that may be helpful as it pertains to your school.  For example, you’ll see in the Admin Unit Code, this should always be 80010 for all CSI schools.  So I really recommend that as you go through this collection for the first time, that you keep these documents handy and reference them whenever there is a question.  </a:t>
            </a:r>
            <a:endParaRPr dirty="0"/>
          </a:p>
        </p:txBody>
      </p:sp>
    </p:spTree>
    <p:extLst>
      <p:ext uri="{BB962C8B-B14F-4D97-AF65-F5344CB8AC3E}">
        <p14:creationId xmlns:p14="http://schemas.microsoft.com/office/powerpoint/2010/main" val="313068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quick overview of the topics that we will be discussing today.  First, we will look at the Human Resources Collection as a whole and in particular the purpose and required files for the collection. We’ll then jump into the 5 steps of the collection process and some available resources for each step followed by assistance with some common questions or issues.  Lastly, well take look at the timelines and deadlines for this collection!</a:t>
            </a:r>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2</a:t>
            </a:fld>
            <a:endParaRPr lang="en-US"/>
          </a:p>
        </p:txBody>
      </p:sp>
    </p:spTree>
    <p:extLst>
      <p:ext uri="{BB962C8B-B14F-4D97-AF65-F5344CB8AC3E}">
        <p14:creationId xmlns:p14="http://schemas.microsoft.com/office/powerpoint/2010/main" val="3009526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So here is a great example of how the File Layout and Definitions documents can be used throughout the submissions process, in this case error clearance.  Let’s say you have submitted your files and received your first error reports that you are beginning to work through.  You notice that several staff have received ST053 and ST054 errors</a:t>
            </a:r>
            <a:r>
              <a:rPr lang="en-US" baseline="0" dirty="0"/>
              <a:t> pertaining to incorrectly coding the Hours Worked per Day field.  Typically staff are working 8 hours per day and you have recorded that on your files as 8 dot zero </a:t>
            </a:r>
            <a:r>
              <a:rPr lang="en-US" baseline="0" dirty="0" err="1"/>
              <a:t>zero</a:t>
            </a:r>
            <a:r>
              <a:rPr lang="en-US" baseline="0" dirty="0"/>
              <a:t>, so why are you receiving these errors?  Use the staff assignment file layout!  Upon reviewing the top table of the file layout, you see the field length is actually 4 and the example is 0800.  Based on this knowledge, you know your data is entered in the wrong format as there should be a leading 0 and the field contains an implied decimal.  Using this knowledge from the resource, you are able to quickly clear up those errors!</a:t>
            </a:r>
            <a:endParaRPr dirty="0"/>
          </a:p>
        </p:txBody>
      </p:sp>
    </p:spTree>
    <p:extLst>
      <p:ext uri="{BB962C8B-B14F-4D97-AF65-F5344CB8AC3E}">
        <p14:creationId xmlns:p14="http://schemas.microsoft.com/office/powerpoint/2010/main" val="2603698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The</a:t>
            </a:r>
            <a:r>
              <a:rPr lang="en-US" baseline="0" dirty="0"/>
              <a:t> next topic I want to discuss as we are looking at what to collect would be Education Identifiers or EDIDS.  All staff must have an EDID as it is a unique identifier for all staff working at your school.  So if a staff person has worked in the public education system here in Colorado for awhile, they should already have an EDID that can be used when completing your data entry.  Conversely, if a staff member has not worked in the public education system, they will need to have a new EDID generated for them. You’ll notice at the bottom of this slide, there are links to CSI resources on the SASID/EDID process, links to the login page to search for staff EDIDs, as well as, an additional guidance guide created by CSI.  </a:t>
            </a:r>
          </a:p>
          <a:p>
            <a:pPr marL="0" lvl="0" indent="0">
              <a:spcBef>
                <a:spcPts val="0"/>
              </a:spcBef>
              <a:spcAft>
                <a:spcPts val="0"/>
              </a:spcAft>
              <a:buNone/>
            </a:pPr>
            <a:endParaRPr lang="en-US" baseline="0" dirty="0"/>
          </a:p>
          <a:p>
            <a:pPr marL="0" lvl="0" indent="0">
              <a:spcBef>
                <a:spcPts val="0"/>
              </a:spcBef>
              <a:spcAft>
                <a:spcPts val="0"/>
              </a:spcAft>
              <a:buNone/>
            </a:pPr>
            <a:r>
              <a:rPr lang="en-US" baseline="0" dirty="0"/>
              <a:t>I cannot stress enough the need to search for Staff prior to requesting an EDID for them.  This should be done in a variety of ways using different combinations of their name, SSN, and Date of Birth.  If a staff member already has an EDID and you request one, it really slows down the process on both ends when really you could just be inputting the EDID found during the search.  </a:t>
            </a:r>
            <a:endParaRPr dirty="0"/>
          </a:p>
        </p:txBody>
      </p:sp>
    </p:spTree>
    <p:extLst>
      <p:ext uri="{BB962C8B-B14F-4D97-AF65-F5344CB8AC3E}">
        <p14:creationId xmlns:p14="http://schemas.microsoft.com/office/powerpoint/2010/main" val="1401470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baseline="0" dirty="0"/>
              <a:t>Let’s take a look at an example of the search process in EDIS.  Once you have logged on to the system, you’ll see a page like this. </a:t>
            </a:r>
          </a:p>
          <a:p>
            <a:endParaRPr lang="en-US" baseline="0" dirty="0"/>
          </a:p>
          <a:p>
            <a:r>
              <a:rPr lang="en-US" baseline="0" dirty="0"/>
              <a:t>To see if a new staff already has an existing EDID, you’ll select the topmost option “</a:t>
            </a:r>
            <a:r>
              <a:rPr lang="en-US" baseline="0" dirty="0">
                <a:solidFill>
                  <a:srgbClr val="FF0000"/>
                </a:solidFill>
              </a:rPr>
              <a:t>Educator Search/Update</a:t>
            </a:r>
            <a:r>
              <a:rPr lang="en-US" baseline="0" dirty="0"/>
              <a:t>”. </a:t>
            </a:r>
            <a:r>
              <a:rPr lang="en-US" b="1" baseline="0" dirty="0"/>
              <a:t>[click] </a:t>
            </a:r>
            <a:r>
              <a:rPr lang="en-US" baseline="0" dirty="0"/>
              <a:t>Please note that your access permissions are restricted from making edits and updates, but you will be able to search staff. </a:t>
            </a:r>
          </a:p>
          <a:p>
            <a:endParaRPr lang="en-US" dirty="0"/>
          </a:p>
          <a:p>
            <a:r>
              <a:rPr lang="en-US" dirty="0"/>
              <a:t>One of the most important steps a school can do for the EDID request process is to search for the staff member in EDIS prior to requesting.  In many cases, staff have already had an EDID assigned to them previously, so you want to be sure to do a thorough search.  This involves searching by a combination of name, date of birth, and SSN etc.  In some cases, a staff member may have an EDID, but some of the details of their record may be incorrect and would just require an EDID update.  This is why searching in a variety of ways is so important.  If you request an EDID for someone who already has one, if could lead to the request going into CDE’s case review or potentially a duplicate, so being thorough in this step is important.</a:t>
            </a:r>
          </a:p>
        </p:txBody>
      </p:sp>
    </p:spTree>
    <p:extLst>
      <p:ext uri="{BB962C8B-B14F-4D97-AF65-F5344CB8AC3E}">
        <p14:creationId xmlns:p14="http://schemas.microsoft.com/office/powerpoint/2010/main" val="2735045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done a detailed search and have confirmed the staff member does not have an EDID, the next step in the process would be to request one using CSI’s request/update template.  This is located on the CSI website at the provided link.  Keep in mind when you are completing this that the formatting of the data is very important.  Ensure you are keeping leading zeros and not using slashes or dashes.  Within the template headers you will see notes were added.  Hovering over each field of the header will provide you additional details on what is necessary to help with the formatting.  For example, all dates of birth must have 8 digits, so if it is before October, you must have a leading zero.  The only fields that may be left blank are the EDID field, the LAEDID and the notes section.  The LAEDID is an identifier schools use internally, which can be added or not and the notes can be used to provide additional details if there is a similar staff member already in EDIS.  Ensuring this is filled out correctly will save time and allow you to get your EDID results back much more quickly.</a:t>
            </a:r>
          </a:p>
        </p:txBody>
      </p:sp>
      <p:sp>
        <p:nvSpPr>
          <p:cNvPr id="4" name="Slide Number Placeholder 3"/>
          <p:cNvSpPr>
            <a:spLocks noGrp="1"/>
          </p:cNvSpPr>
          <p:nvPr>
            <p:ph type="sldNum" sz="quarter" idx="5"/>
          </p:nvPr>
        </p:nvSpPr>
        <p:spPr/>
        <p:txBody>
          <a:bodyPr/>
          <a:lstStyle/>
          <a:p>
            <a:fld id="{5C2AA48B-70A3-4284-B368-B17E3EA9349F}" type="slidenum">
              <a:rPr lang="en-US" smtClean="0"/>
              <a:t>23</a:t>
            </a:fld>
            <a:endParaRPr lang="en-US"/>
          </a:p>
        </p:txBody>
      </p:sp>
    </p:spTree>
    <p:extLst>
      <p:ext uri="{BB962C8B-B14F-4D97-AF65-F5344CB8AC3E}">
        <p14:creationId xmlns:p14="http://schemas.microsoft.com/office/powerpoint/2010/main" val="608627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The</a:t>
            </a:r>
            <a:r>
              <a:rPr lang="en-US" baseline="0" dirty="0"/>
              <a:t> next resource that I would like to discuss is the Coding Scenarios document located on the CSI website.  This is a document designed to best assist you in the correct coding as it relates to Job Classification, Teaching Subject Area, and the Administrator Instructional Area.  As you are going through the Staff Profile and Staff Assignment files, it may seem a little daunting to figure out what should be coded for each of these three fields.  That is why the HR coding Scenarios document was developed.  It essentially allows you to look at the role of each staff person and it lays out in detail what the coding of those fields should be.  For Example, when you are at a K-6 Elementary teacher in this table, you know that their Job Classification Code should be 201, their Teaching Subject Area should be 0010, and their Administrator Instructional area should be 0001 if not bilingual.  This can be extremely helpful in determining correct coding, particularly for some of those more unusual circumstances.  </a:t>
            </a:r>
            <a:endParaRPr dirty="0"/>
          </a:p>
        </p:txBody>
      </p:sp>
    </p:spTree>
    <p:extLst>
      <p:ext uri="{BB962C8B-B14F-4D97-AF65-F5344CB8AC3E}">
        <p14:creationId xmlns:p14="http://schemas.microsoft.com/office/powerpoint/2010/main" val="2078117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Next,</a:t>
            </a:r>
            <a:r>
              <a:rPr lang="en-US" baseline="0" dirty="0"/>
              <a:t> I want to talk more about a great resource provided by CDE and is also linked on our CSI website called the ESSA In Field Crosswalk.  The vast majority of errors we see at CSI are related to the Demonstrates In-Field Status field located on the Staff Assignment file. This field essentially provides data on the most applicable method for demonstrating the In-Field status for staff in their teaching subject area.  This can range from an 01 for Subject Area Endorsement on their Teaching License all the way to 05 -  None teacher is out of field. Ensuring that the most applicable option is selected in the current teaching subject area is necessary to provide accurate and error free data in this field.  One issue that has traditionally tripped people up in previous years is that the information must match between teaching subject area and subject area of degree to select 02 for example, degree in the subject area.  If their degree does not match the current field they are teaching, then that code cannot be selected.  This is where the ESSA In-Field Crosswalk comes into play.  This spreadsheet provided in the link at the bottom allows you to find the correct teaching subject area and filter on that corresponding code.  Once done, you will see the options that can be selected for subject area of degree that match their teaching subject area.  If you do not see the code for the degree the staff member has, then you cannot select  either 01 or 02 for In-Field Status and you will have to select the next most applicable option using the file layout and definition document.</a:t>
            </a:r>
            <a:endParaRPr dirty="0"/>
          </a:p>
        </p:txBody>
      </p:sp>
    </p:spTree>
    <p:extLst>
      <p:ext uri="{BB962C8B-B14F-4D97-AF65-F5344CB8AC3E}">
        <p14:creationId xmlns:p14="http://schemas.microsoft.com/office/powerpoint/2010/main" val="4122971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So for an example of this, we want to loo</a:t>
            </a:r>
            <a:r>
              <a:rPr lang="en-US" baseline="0" dirty="0"/>
              <a:t>k at an 8</a:t>
            </a:r>
            <a:r>
              <a:rPr lang="en-US" baseline="30000" dirty="0"/>
              <a:t>th</a:t>
            </a:r>
            <a:r>
              <a:rPr lang="en-US" baseline="0" dirty="0"/>
              <a:t> grade general education teacher.  Because of this, you first want to filter the table for the Teaching subject area 0015 or General 7</a:t>
            </a:r>
            <a:r>
              <a:rPr lang="en-US" baseline="30000" dirty="0"/>
              <a:t>th</a:t>
            </a:r>
            <a:r>
              <a:rPr lang="en-US" baseline="0" dirty="0"/>
              <a:t>/8</a:t>
            </a:r>
            <a:r>
              <a:rPr lang="en-US" baseline="30000" dirty="0"/>
              <a:t>th</a:t>
            </a:r>
            <a:r>
              <a:rPr lang="en-US" baseline="0" dirty="0"/>
              <a:t> Grade.  In doing so, you will see all of the subject area options that can be selected in order to code the staff member as 02 – degree in subject area.  Based on this staff members records, you know their degree is in Elementary Education 0450.  Because of this, you know what coding options work in order to code the in-field status of this staff member as an 02.  If they had a bachelors degree in something not listed in these options, then the In-Field would be an 03, 04, or 05.  Keep in mind that the subject area of degree is on the Staff Profile File and the Teaching Subject area is on the Staff Assignment file.  </a:t>
            </a:r>
            <a:endParaRPr lang="en-US" dirty="0"/>
          </a:p>
        </p:txBody>
      </p:sp>
    </p:spTree>
    <p:extLst>
      <p:ext uri="{BB962C8B-B14F-4D97-AF65-F5344CB8AC3E}">
        <p14:creationId xmlns:p14="http://schemas.microsoft.com/office/powerpoint/2010/main" val="2885319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We also have some forms available</a:t>
            </a:r>
            <a:r>
              <a:rPr lang="en-US" baseline="0" dirty="0"/>
              <a:t> for schools to use.  The first one is the CSI Special Education Form.  This is required for any special education staff being funded through IDEA.  As you have special education staff at your school who are being funded through IDEA, please fill this out and submit it to Marcie </a:t>
            </a:r>
            <a:r>
              <a:rPr lang="en-US" baseline="0" dirty="0" err="1"/>
              <a:t>Robidart</a:t>
            </a:r>
            <a:r>
              <a:rPr lang="en-US" baseline="0" dirty="0"/>
              <a:t> here at CSI.  The next form is an optional form, it’s an editable new hire form and contains most of the fields needed for the Staff Profile file.  Again, the Staff Profile contains a lot of the employees demographic information, so as you have new staff on board having a form available to populate this information can make your life a lot easier.  If your school already has a form in place, I would suggest just comparing it to this form to ensure you are collecting all the fields necessary.  </a:t>
            </a:r>
            <a:endParaRPr dirty="0"/>
          </a:p>
        </p:txBody>
      </p:sp>
    </p:spTree>
    <p:extLst>
      <p:ext uri="{BB962C8B-B14F-4D97-AF65-F5344CB8AC3E}">
        <p14:creationId xmlns:p14="http://schemas.microsoft.com/office/powerpoint/2010/main" val="3734316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Now that we have covered the What Should</a:t>
            </a:r>
            <a:r>
              <a:rPr lang="en-US" baseline="0" dirty="0"/>
              <a:t> be Entered piece, let’s jump into the Where to Enter Data.  For this there really are 3 options.  The first would be a Data Management System. Some schools actually have a system that collects HR information and has the ability to extract the Staff Profile and Staff Assignment files.  If your school has a system like this, then that should be where this information should come from.  If you don’t have this type of system in place, but have been a CSI school in previous years, we have created Excel Starting Point files, which we will talk about here shortly.  The 3</a:t>
            </a:r>
            <a:r>
              <a:rPr lang="en-US" baseline="30000" dirty="0"/>
              <a:t>rd</a:t>
            </a:r>
            <a:r>
              <a:rPr lang="en-US" baseline="0" dirty="0"/>
              <a:t> option is generally reserved for if you are a new school or have had significant staffing changes over the past year.  Essentially, these are blank templates located on the HR page of the CSI website that can be used to manually create records for all staff.  </a:t>
            </a:r>
            <a:endParaRPr dirty="0"/>
          </a:p>
        </p:txBody>
      </p:sp>
    </p:spTree>
    <p:extLst>
      <p:ext uri="{BB962C8B-B14F-4D97-AF65-F5344CB8AC3E}">
        <p14:creationId xmlns:p14="http://schemas.microsoft.com/office/powerpoint/2010/main" val="2853429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So in terms of the Starting Point files, this is what the bulk of our schools use to submit data for this collection.  What we have done is</a:t>
            </a:r>
            <a:r>
              <a:rPr lang="en-US" baseline="0" dirty="0"/>
              <a:t> provide these files to every school working with CSI in the 24-25 school year and placed them in Google Drive.  These files are essentially your final files submitted in 24-25 that have been modified to reflect any 25-26 changes that have occurred to the staff profile or staff assignment files since last school year.  </a:t>
            </a:r>
          </a:p>
          <a:p>
            <a:r>
              <a:rPr lang="en-US" sz="1200" kern="1200" dirty="0">
                <a:solidFill>
                  <a:schemeClr val="tx1"/>
                </a:solidFill>
                <a:effectLst/>
                <a:latin typeface="+mn-lt"/>
                <a:ea typeface="+mn-ea"/>
                <a:cs typeface="+mn-cs"/>
              </a:rPr>
              <a:t> The bottom of this slide contains a listing of all the fields that were either updated by CSI through a macro or flagged as being incorrect, so will need to be changed.  In terms of the Staff Profile, we have the: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One year added to non-zero filled Years of Teaching, education and Principal Experience fields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All Teacher, SSP, and Principal Evaluation Ratings removed last school year</a:t>
            </a:r>
          </a:p>
          <a:p>
            <a:pPr marL="0" indent="0">
              <a:buFont typeface="Arial" panose="020B0604020202020204" pitchFamily="34" charset="0"/>
              <a:buNone/>
            </a:pPr>
            <a:r>
              <a:rPr lang="en-US" sz="1200" kern="1200" dirty="0">
                <a:solidFill>
                  <a:schemeClr val="tx1"/>
                </a:solidFill>
                <a:effectLst/>
                <a:latin typeface="+mn-lt"/>
                <a:ea typeface="+mn-ea"/>
                <a:cs typeface="+mn-cs"/>
              </a:rPr>
              <a:t>As far as the Staff Assignment, we have: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One year added to non-zero filled Years of Principal at School</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All Grant/Project Funding Sources have been changed to reflect the new Funding Source field with the new 00-03 options.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Highlighted all SPED Staff Program Codes not coded as 0000</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All Demonstrates In-Field Status rows where the Job Classification is not 201-206 are highlighted.</a:t>
            </a:r>
          </a:p>
          <a:p>
            <a:pPr marL="0" indent="0">
              <a:buFont typeface="Arial" panose="020B0604020202020204" pitchFamily="34" charset="0"/>
              <a:buNone/>
            </a:pPr>
            <a:r>
              <a:rPr lang="en-US" sz="1200" kern="1200" dirty="0">
                <a:solidFill>
                  <a:schemeClr val="tx1"/>
                </a:solidFill>
                <a:effectLst/>
                <a:latin typeface="+mn-lt"/>
                <a:ea typeface="+mn-ea"/>
                <a:cs typeface="+mn-cs"/>
              </a:rPr>
              <a:t>Keep this all in mind when updating your files as you don’t want to update something that has already been updated by CSI, which would make the information incorrect.</a:t>
            </a:r>
          </a:p>
          <a:p>
            <a:pPr marL="0" lvl="0" indent="0">
              <a:spcBef>
                <a:spcPts val="0"/>
              </a:spcBef>
              <a:spcAft>
                <a:spcPts val="0"/>
              </a:spcAft>
              <a:buNone/>
            </a:pPr>
            <a:endParaRPr lang="en-US" baseline="0" dirty="0"/>
          </a:p>
        </p:txBody>
      </p:sp>
    </p:spTree>
    <p:extLst>
      <p:ext uri="{BB962C8B-B14F-4D97-AF65-F5344CB8AC3E}">
        <p14:creationId xmlns:p14="http://schemas.microsoft.com/office/powerpoint/2010/main" val="87762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Let’s jump into the purpose of the Human</a:t>
            </a:r>
            <a:r>
              <a:rPr lang="en-US" baseline="0" dirty="0"/>
              <a:t> Resources Collection.  The HR Collection contains general education staff information as of the official staff count day of December 1</a:t>
            </a:r>
            <a:r>
              <a:rPr lang="en-US" baseline="30000" dirty="0"/>
              <a:t>st</a:t>
            </a:r>
            <a:r>
              <a:rPr lang="en-US" baseline="0" dirty="0"/>
              <a:t>.  This is information that is used for the reporting of school staff demographics, average salaries by position and education level, highly qualified status, turnover rates and educator effectiveness ratings.  It should be noted that when we are talking about the HR Data Collection, we are not only talking about general education staff, but also special education staff.  The staff with a SPED flag of 1 will automatically be pulled into the December Count snapshot, while all other general education staff will be pulled into the HR snapshot.  </a:t>
            </a:r>
          </a:p>
          <a:p>
            <a:pPr marL="0" lvl="0" indent="0">
              <a:spcBef>
                <a:spcPts val="0"/>
              </a:spcBef>
              <a:spcAft>
                <a:spcPts val="0"/>
              </a:spcAft>
              <a:buNone/>
            </a:pPr>
            <a:endParaRPr lang="en-US" baseline="0" dirty="0"/>
          </a:p>
          <a:p>
            <a:pPr marL="0" lvl="0" indent="0">
              <a:spcBef>
                <a:spcPts val="0"/>
              </a:spcBef>
              <a:spcAft>
                <a:spcPts val="0"/>
              </a:spcAft>
              <a:buNone/>
            </a:pPr>
            <a:r>
              <a:rPr lang="en-US" baseline="0" dirty="0"/>
              <a:t>In terms of the screen shots located on this slide, they all come from the CDE Education Statistics page and provide the latest information that CDE has on both a school level and CSI as a whole.  This is all the information that was obtained during the 24-25 collection. You will notice these three cover pupil teacher ratio, average salaries, and teachers by ethnicity and gender.   These are just a few reports created by CDE using the data from this collection, which is why I want to emphasize the importance of reporting accurate data regarding your staff.  Feel free to review all the reports located on the CDE website link provided here and reach out to CSI with questions.  </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2104124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kern="1200" dirty="0">
                <a:solidFill>
                  <a:schemeClr val="tx1"/>
                </a:solidFill>
                <a:effectLst/>
                <a:latin typeface="+mn-lt"/>
                <a:ea typeface="+mn-ea"/>
                <a:cs typeface="+mn-cs"/>
              </a:rPr>
              <a:t>Once you have moved the CSI modified files onto your computer and you are ready to start updating, keep in mind the general editing steps listed on this slide.  Be sure to:</a:t>
            </a:r>
          </a:p>
          <a:p>
            <a:pPr lvl="1" indent="-287338">
              <a:buClr>
                <a:schemeClr val="accent1"/>
              </a:buClr>
              <a:buFont typeface="Arial" panose="020B0604020202020204" pitchFamily="34" charset="0"/>
              <a:buChar char="•"/>
              <a:tabLst>
                <a:tab pos="457200" algn="l"/>
              </a:tabLst>
            </a:pPr>
            <a:r>
              <a:rPr lang="en-US" sz="1600" dirty="0">
                <a:latin typeface="Arial" panose="020B0604020202020204" pitchFamily="34" charset="0"/>
                <a:cs typeface="Arial" panose="020B0604020202020204" pitchFamily="34" charset="0"/>
                <a:sym typeface="Wingdings" panose="05000000000000000000" pitchFamily="2" charset="2"/>
              </a:rPr>
              <a:t>Remove rows for staff that won’t be employed at the school in 25-26.</a:t>
            </a:r>
          </a:p>
          <a:p>
            <a:pPr lvl="1" indent="-287338">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sym typeface="Wingdings" panose="05000000000000000000" pitchFamily="2" charset="2"/>
              </a:rPr>
              <a:t>Add rows for staff that are either new to the school or are taking on an additional role at the school.</a:t>
            </a:r>
          </a:p>
          <a:p>
            <a:pPr lvl="1" indent="-287338">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sym typeface="Wingdings" panose="05000000000000000000" pitchFamily="2" charset="2"/>
              </a:rPr>
              <a:t>Change key fields (salary, assignments, etc.) for returning staff as appropriate.</a:t>
            </a:r>
          </a:p>
          <a:p>
            <a:pPr lvl="1" indent="-287338">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sym typeface="Wingdings" panose="05000000000000000000" pitchFamily="2" charset="2"/>
              </a:rPr>
              <a:t>Populate newly required/clarified fields.</a:t>
            </a:r>
          </a:p>
          <a:p>
            <a:pPr lvl="1" indent="-287338">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sym typeface="Wingdings" panose="05000000000000000000" pitchFamily="2" charset="2"/>
              </a:rPr>
              <a:t>Consider who your contract workers are and make sure they are accounted for. </a:t>
            </a:r>
          </a:p>
          <a:p>
            <a:pPr lvl="1" indent="-287338">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sym typeface="Wingdings" panose="05000000000000000000" pitchFamily="2" charset="2"/>
              </a:rPr>
              <a:t>Do not update Years of Experience or any other field CSI has already updated for you.</a:t>
            </a:r>
          </a:p>
          <a:p>
            <a:pPr marL="171450" lvl="0" indent="-171450">
              <a:spcBef>
                <a:spcPts val="0"/>
              </a:spcBef>
              <a:spcAft>
                <a:spcPts val="0"/>
              </a:spcAft>
              <a:buFont typeface="Arial" panose="020B0604020202020204" pitchFamily="34" charset="0"/>
              <a:buChar char="•"/>
            </a:pPr>
            <a:endParaRPr lang="en-US" dirty="0">
              <a:sym typeface="Wingdings" panose="05000000000000000000" pitchFamily="2" charset="2"/>
            </a:endParaRPr>
          </a:p>
        </p:txBody>
      </p:sp>
    </p:spTree>
    <p:extLst>
      <p:ext uri="{BB962C8B-B14F-4D97-AF65-F5344CB8AC3E}">
        <p14:creationId xmlns:p14="http://schemas.microsoft.com/office/powerpoint/2010/main" val="3576871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Font typeface="Arial" panose="020B0604020202020204" pitchFamily="34" charset="0"/>
              <a:buNone/>
            </a:pPr>
            <a:r>
              <a:rPr lang="en-US" dirty="0">
                <a:sym typeface="Wingdings" panose="05000000000000000000" pitchFamily="2" charset="2"/>
              </a:rPr>
              <a:t>For those schools who are new this year or new to CSI and do not have these files from previous years, you will have to manually create both</a:t>
            </a:r>
            <a:r>
              <a:rPr lang="en-US" baseline="0" dirty="0">
                <a:sym typeface="Wingdings" panose="05000000000000000000" pitchFamily="2" charset="2"/>
              </a:rPr>
              <a:t> the staff profile and staff assignment files in excel using the templates provided on the CSI website.  Keep in mind that the first row is always the header row for the files and formatting can be either CSV or excel.  This header row can be kept the same as the template has them listed or modified to what makes the most sense.  The second row contains details about the field and how it should be coded, this should be removed prior to submittal.  As you begin the file creation process, the file layout and definition documents will be a vital resource to the success.  They contain all coding options and correct field lengths with examples to ensure what you are using as coding will work for the file.  It should be noted, that all fields with the exception of the Staff End Date of Assignment cannot be blank for files to successfully process.  Please zero fill with the appropriate number of zeros where necessary.</a:t>
            </a:r>
            <a:endParaRPr lang="en-US" dirty="0">
              <a:sym typeface="Wingdings" panose="05000000000000000000" pitchFamily="2" charset="2"/>
            </a:endParaRPr>
          </a:p>
        </p:txBody>
      </p:sp>
    </p:spTree>
    <p:extLst>
      <p:ext uri="{BB962C8B-B14F-4D97-AF65-F5344CB8AC3E}">
        <p14:creationId xmlns:p14="http://schemas.microsoft.com/office/powerpoint/2010/main" val="934706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Font typeface="Arial" panose="020B0604020202020204" pitchFamily="34" charset="0"/>
              <a:buNone/>
            </a:pPr>
            <a:r>
              <a:rPr lang="en-US" dirty="0">
                <a:sym typeface="Wingdings" panose="05000000000000000000" pitchFamily="2" charset="2"/>
              </a:rPr>
              <a:t>Another</a:t>
            </a:r>
            <a:r>
              <a:rPr lang="en-US" baseline="0" dirty="0">
                <a:sym typeface="Wingdings" panose="05000000000000000000" pitchFamily="2" charset="2"/>
              </a:rPr>
              <a:t> option schools have to pull necessary HR information is from RANDA or the Colorado performance Management System.  Schools must currently be using the RANDA system and the files extracted will assist with populating the data necessary on the Staff Profile. Please see the RANDA website in the link provided </a:t>
            </a:r>
            <a:r>
              <a:rPr lang="en-US" baseline="0">
                <a:sym typeface="Wingdings" panose="05000000000000000000" pitchFamily="2" charset="2"/>
              </a:rPr>
              <a:t>and the </a:t>
            </a:r>
            <a:r>
              <a:rPr lang="en-US" baseline="0" dirty="0">
                <a:sym typeface="Wingdings" panose="05000000000000000000" pitchFamily="2" charset="2"/>
              </a:rPr>
              <a:t>instructions here if you are a school who is interested in using this as </a:t>
            </a:r>
            <a:r>
              <a:rPr lang="en-US" baseline="0">
                <a:sym typeface="Wingdings" panose="05000000000000000000" pitchFamily="2" charset="2"/>
              </a:rPr>
              <a:t>an option.  </a:t>
            </a:r>
            <a:endParaRPr lang="en-US" dirty="0">
              <a:sym typeface="Wingdings" panose="05000000000000000000" pitchFamily="2" charset="2"/>
            </a:endParaRPr>
          </a:p>
        </p:txBody>
      </p:sp>
    </p:spTree>
    <p:extLst>
      <p:ext uri="{BB962C8B-B14F-4D97-AF65-F5344CB8AC3E}">
        <p14:creationId xmlns:p14="http://schemas.microsoft.com/office/powerpoint/2010/main" val="3928409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So that was step 2, collecting</a:t>
            </a:r>
            <a:r>
              <a:rPr lang="en-US" baseline="0" dirty="0"/>
              <a:t> and entering data - that really can be a time consuming part of the process.  The next step we will be looking at today is step 3 – submission of your files to CSI.  When you are submitting your files to CSI, you are going to be opening up G-Drive and navigating to the HR folder.  Within this folder, you will see a sub folder for 25-26 that contains the following individual folders – Files to Run, Error Reports, Starting Point and Summary Certification.  For this part of the process, you will want to ensure you are placing those Staff Profile and Assignment files into the Files to Run folder with the correct naming convention.  You will see examples of this above that include: School Code, School Abbreviation, File Name and Date.  If you submit multiple files in one day, you can always use a v2 at the end for version 2.  This ensures that we are uploading the most recent file you submitted.  You will also notice that the examples contain no spaces, so you can either separate them out by underscores or group them all together.  If files contain spaces, we have to rename them prior to uploading to the Data Pipeline, which is an added extra step.  Another issue that I mentioned that can delay us from sending you error reports would be adding these to the wrong folder.  We often see files added to the wrong collection, year or folder and we have to jump around within G-Drive to determine where those have been placed.  It is often good practice to include the path of where the files were placed into your email which you need to send to CSI to notify us that your files are ready to be processed.  Issues with any of these steps can certainly lead to delays in getting your error reports and extra time to the processing, so you’ll want to be sure this is all done accurately.  </a:t>
            </a:r>
            <a:endParaRPr lang="en-US" dirty="0"/>
          </a:p>
        </p:txBody>
      </p:sp>
    </p:spTree>
    <p:extLst>
      <p:ext uri="{BB962C8B-B14F-4D97-AF65-F5344CB8AC3E}">
        <p14:creationId xmlns:p14="http://schemas.microsoft.com/office/powerpoint/2010/main" val="1275082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Once you have</a:t>
            </a:r>
            <a:r>
              <a:rPr lang="en-US" baseline="0" dirty="0"/>
              <a:t> submitted your files to G-Drive and emailed CSI, we can begin processing your files, which essentially means we will be uploading your Staff Profile and Staff Assignment files to the CDE system and generate error reports for each file.  We’ll then name those error reports similar to what you saw on the previous slide, so you’ll know which error report goes with which file.  We will then place those reports in the Error Reports folder and notify you that they are available for review.  As you get your first error report, it certainly can seem a bit overwhelming, so we are happy to walk through that first error report with you.  Just reach out to schedule a time to go through that process.  The other tool that we listed in the general submissions resources section of the HR page should help with error resolution is the CSI Troubleshooting Errors Resource.  If you click on that link, it will take you to a google doc that contains tabs for every file that is submitted for state data submissions, as well as tabs for the level 2 snapshot errors.  When talking about the HR Collection, the applicable tabs you’ll want to utilize for error clearance are the Staff Profiles Errors tab, the Staff Assignment errors tab, the HR Level 2 errors tab, as well as the December Count Level 2 Staff Errors tab.  As I have previously mentioned, you will have to work with your Special Education Staff to clear December Count Staff errors.  </a:t>
            </a:r>
            <a:endParaRPr lang="en-US" dirty="0"/>
          </a:p>
        </p:txBody>
      </p:sp>
    </p:spTree>
    <p:extLst>
      <p:ext uri="{BB962C8B-B14F-4D97-AF65-F5344CB8AC3E}">
        <p14:creationId xmlns:p14="http://schemas.microsoft.com/office/powerpoint/2010/main" val="3310062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520C3B7B-BE34-2789-4282-3749981B683D}"/>
            </a:ext>
          </a:extLst>
        </p:cNvPr>
        <p:cNvGrpSpPr/>
        <p:nvPr/>
      </p:nvGrpSpPr>
      <p:grpSpPr>
        <a:xfrm>
          <a:off x="0" y="0"/>
          <a:ext cx="0" cy="0"/>
          <a:chOff x="0" y="0"/>
          <a:chExt cx="0" cy="0"/>
        </a:xfrm>
      </p:grpSpPr>
      <p:sp>
        <p:nvSpPr>
          <p:cNvPr id="121" name="Shape 121">
            <a:extLst>
              <a:ext uri="{FF2B5EF4-FFF2-40B4-BE49-F238E27FC236}">
                <a16:creationId xmlns:a16="http://schemas.microsoft.com/office/drawing/2014/main" id="{CD36841A-08C8-3296-E049-BEBC336DF356}"/>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a:extLst>
              <a:ext uri="{FF2B5EF4-FFF2-40B4-BE49-F238E27FC236}">
                <a16:creationId xmlns:a16="http://schemas.microsoft.com/office/drawing/2014/main" id="{4DEFD744-621E-5CBD-BC7E-8AD0D8284A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This slide is designed to show you exactly what types of errors you should expect to receive and when it the process you’ll receive them.  After initial submittal, you should expect to receive level 1 errors on the staff profile and assignment files.  These are individual files reporting errors on their specific file.  Schools should continue to submit until level 1 is error free.  Once that has been completed, you should expect to see Level 2 Staff errors along with Level 2 December Count staff errors.  Level 2 staff errors are a little more difficult to correct as the errors can be on either the Staff Profile or Assignment file.  Level 2 looks across files and even across collections in some cases, so it may be difficult to determine what needs correcting.  In addition to the Level 2 Staff Errors, you may encounter Level 2 December Count staff errors.  This is typically given to the SPED Contact, but often requires updates to the HR files to clear up December Count staffing issues.  This is because all staff coded as working in Special Education actually go into the December Count snapshot and not HR.  This part of the process does require collaboration with the schools SPED team.  </a:t>
            </a:r>
          </a:p>
        </p:txBody>
      </p:sp>
    </p:spTree>
    <p:extLst>
      <p:ext uri="{BB962C8B-B14F-4D97-AF65-F5344CB8AC3E}">
        <p14:creationId xmlns:p14="http://schemas.microsoft.com/office/powerpoint/2010/main" val="93938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Jumping back to the Troubleshooting Errors document, here is a screenshot</a:t>
            </a:r>
            <a:r>
              <a:rPr lang="en-US" baseline="0" dirty="0"/>
              <a:t> of the Staff Assignment errors tab, so you can get a better idea of the layout and what it looks like.  The goal when you go to these tabs is to further identify what is causing the error and possible solutions.  Essentially it contains a listing of the Error/warning Code, related data element names, whether it is an error or warning and the message you will see in your actual error report.  In addition to those, we have added CSI specific troubleshooting notes along with CDE additional troubleshooting notes.  Each of these columns provide a little more clarification to the message delivered in the error report with the CSI notes being much more specific resolution options as it relates to CSI schools.  CDE has created something similar to this that provides additional comments they can add.  These are generally getting updated quite often and can certainly help provide additional information that should assist in you clearing those errors.  As I have mentioned this is somewhat of an iterative process and we don’t expect all errors to be cleared on the second submittal, but using these troubleshooting resources can certainly help to reduce the number of times you have to make corrections and resubmit. </a:t>
            </a:r>
          </a:p>
          <a:p>
            <a:pPr marL="0" lvl="0" indent="0">
              <a:spcBef>
                <a:spcPts val="0"/>
              </a:spcBef>
              <a:spcAft>
                <a:spcPts val="0"/>
              </a:spcAft>
              <a:buNone/>
            </a:pPr>
            <a:endParaRPr lang="en-US" baseline="0" dirty="0"/>
          </a:p>
          <a:p>
            <a:pPr marL="0" lvl="0" indent="0">
              <a:spcBef>
                <a:spcPts val="0"/>
              </a:spcBef>
              <a:spcAft>
                <a:spcPts val="0"/>
              </a:spcAft>
              <a:buNone/>
            </a:pPr>
            <a:r>
              <a:rPr lang="en-US" baseline="0" dirty="0"/>
              <a:t>Feel free to reach out to us if you have specific questions on how to utilize this or if you have errors that you are still unable to clear and we would be more than happy to assist.  </a:t>
            </a:r>
            <a:endParaRPr dirty="0"/>
          </a:p>
        </p:txBody>
      </p:sp>
    </p:spTree>
    <p:extLst>
      <p:ext uri="{BB962C8B-B14F-4D97-AF65-F5344CB8AC3E}">
        <p14:creationId xmlns:p14="http://schemas.microsoft.com/office/powerpoint/2010/main" val="4073987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Here is a great example of using the Troubleshooting errors resource to help clear out an error.  So, upon initial</a:t>
            </a:r>
            <a:r>
              <a:rPr lang="en-US" baseline="0" dirty="0"/>
              <a:t> submittal, you are receiving a Staff Assignment error on one staff member who works 3 hours and 20 minutes a day in their role.  The error pertains to the Hours Worked per Day field and you are unsure on how to properly code this.  The message states (READ Bullet).  The best option to assist in correcting this issue is to utilize the Troubleshooting errors resource!  In looking at the additional troubleshooting notes from CSI, you see that hours must be reported between 20 minutes and 10 hours per day with specific examples of how to code certain timeframes.  Using this, you know that the staff member must be coded as 0333 to correct the error! </a:t>
            </a:r>
            <a:endParaRPr dirty="0"/>
          </a:p>
        </p:txBody>
      </p:sp>
    </p:spTree>
    <p:extLst>
      <p:ext uri="{BB962C8B-B14F-4D97-AF65-F5344CB8AC3E}">
        <p14:creationId xmlns:p14="http://schemas.microsoft.com/office/powerpoint/2010/main" val="1818806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Once you have gone through this iterative process and are able to clear all level 1 and 2 errors, you are ready for step 5 Data Review.  All</a:t>
            </a:r>
            <a:r>
              <a:rPr lang="en-US" baseline="0" dirty="0"/>
              <a:t> schools who have been able to clear there errors will receive an HR Summary Certification Report, which will be located in the Summary Certifications folder on G-Drive.  Once you have received your report, you will want to follow the steps listed here.  First you want to (READ SLIDE).  As we had mentioned in the beginning of this training, the HR data is tied directly to staff salary, turnover rates, and educator effectiveness among other information, so please review your report carefully to ensure your data is accurate.  </a:t>
            </a:r>
            <a:endParaRPr dirty="0"/>
          </a:p>
        </p:txBody>
      </p:sp>
    </p:spTree>
    <p:extLst>
      <p:ext uri="{BB962C8B-B14F-4D97-AF65-F5344CB8AC3E}">
        <p14:creationId xmlns:p14="http://schemas.microsoft.com/office/powerpoint/2010/main" val="18159413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baseline="0" dirty="0"/>
              <a:t>The next area I want to discuss is the Common HR Questions and issues that you may encounter while working through this collection. </a:t>
            </a:r>
            <a:endParaRPr dirty="0"/>
          </a:p>
        </p:txBody>
      </p:sp>
    </p:spTree>
    <p:extLst>
      <p:ext uri="{BB962C8B-B14F-4D97-AF65-F5344CB8AC3E}">
        <p14:creationId xmlns:p14="http://schemas.microsoft.com/office/powerpoint/2010/main" val="142641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that we have discussed the purpose, I wanted to address a question that I received every year which is “who exactly should I be including for the HR Collection?”  This slide breaks down generally who should be included and who can be excluded from the Human Resources Collection.  In terms of who to include, you want to ensure you are including all general and special education staff that were employed at your school as of December 1</a:t>
            </a:r>
            <a:r>
              <a:rPr lang="en-US" baseline="30000" dirty="0"/>
              <a:t>st</a:t>
            </a:r>
            <a:r>
              <a:rPr lang="en-US" baseline="0" dirty="0"/>
              <a:t>.  This includes full or part time staff who work in the office, teachers, principals, contracted/Purchased Service staff, Network staff, really anyone working for the schools.  You can exclude substitutes unless they are considered contracted permanent and are being paid regardless of filling that role.  Also, you can exclude temporary workers, staff not employed as of December 1</a:t>
            </a:r>
            <a:r>
              <a:rPr lang="en-US" baseline="30000" dirty="0"/>
              <a:t>st</a:t>
            </a:r>
            <a:r>
              <a:rPr lang="en-US" baseline="0" dirty="0"/>
              <a:t> and student interns under the age of 18.  With anything in data submissions, unique scenarios may pop up that do not fall into these categories, so if you encounter these – feel free to reach out to CSI and we can help provide clarification.  </a:t>
            </a:r>
            <a:endParaRPr lang="en-US" dirty="0"/>
          </a:p>
        </p:txBody>
      </p:sp>
      <p:sp>
        <p:nvSpPr>
          <p:cNvPr id="4" name="Slide Number Placeholder 3"/>
          <p:cNvSpPr>
            <a:spLocks noGrp="1"/>
          </p:cNvSpPr>
          <p:nvPr>
            <p:ph type="sldNum" sz="quarter" idx="10"/>
          </p:nvPr>
        </p:nvSpPr>
        <p:spPr/>
        <p:txBody>
          <a:bodyPr/>
          <a:lstStyle/>
          <a:p>
            <a:fld id="{ED7B1147-DB76-49D4-A20F-D9692E6584A4}" type="slidenum">
              <a:rPr lang="en-US" smtClean="0"/>
              <a:t>4</a:t>
            </a:fld>
            <a:endParaRPr lang="en-US" dirty="0"/>
          </a:p>
        </p:txBody>
      </p:sp>
    </p:spTree>
    <p:extLst>
      <p:ext uri="{BB962C8B-B14F-4D97-AF65-F5344CB8AC3E}">
        <p14:creationId xmlns:p14="http://schemas.microsoft.com/office/powerpoint/2010/main" val="41758545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through an example</a:t>
            </a:r>
            <a:r>
              <a:rPr lang="en-US" baseline="0" dirty="0"/>
              <a:t> scenario for types of income options, starting with an hourly employee.  Bob at your school serves both as a bus driver and custodian and gets paid 12.50 per hour for each assignment.  In terms of your files, Bob should have 1 row of data on the Staff Profile, but two rows of data on the Staff Assignment – one for each of his roles.  Since he is paid hourly in each of the roles he serves in, the hourly rate of pay field should be 1250 for each as the field has an implied decimal.  As for a Salaried employee, Tom serves as the assistant Principal 60 percent of the time and a counselor for the other 40 percent.  He will also have 1 row of data on the Staff Profile file and two rows of data on the Staff Assignment file.  Since Tom is salaried, you would want to split that salary among the two rows at a ratio that relates to the amount of time spent at each.  His overall salary is 50,000 per year and since he spends 60 percent of his time as assistant principal, you would want 60% of his salary on that row of data or 30,000.  The remaining 20,000 should go on the row of data corresponding to his counselor role, which he spends 40% of his time completing.  In previous years, we have noticed issues with the Salary field, particularly the entirety of the salary being put on both roles, which will lead to errors, so ensure you are recording this accurately to avoid errors.  </a:t>
            </a:r>
            <a:endParaRPr lang="en-US" dirty="0"/>
          </a:p>
        </p:txBody>
      </p:sp>
      <p:sp>
        <p:nvSpPr>
          <p:cNvPr id="4" name="Slide Number Placeholder 3"/>
          <p:cNvSpPr>
            <a:spLocks noGrp="1"/>
          </p:cNvSpPr>
          <p:nvPr>
            <p:ph type="sldNum" sz="quarter" idx="10"/>
          </p:nvPr>
        </p:nvSpPr>
        <p:spPr/>
        <p:txBody>
          <a:bodyPr/>
          <a:lstStyle/>
          <a:p>
            <a:fld id="{ED7B1147-DB76-49D4-A20F-D9692E6584A4}" type="slidenum">
              <a:rPr lang="en-US" smtClean="0"/>
              <a:t>40</a:t>
            </a:fld>
            <a:endParaRPr lang="en-US" dirty="0"/>
          </a:p>
        </p:txBody>
      </p:sp>
    </p:spTree>
    <p:extLst>
      <p:ext uri="{BB962C8B-B14F-4D97-AF65-F5344CB8AC3E}">
        <p14:creationId xmlns:p14="http://schemas.microsoft.com/office/powerpoint/2010/main" val="3689056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a:t>
            </a:r>
            <a:r>
              <a:rPr lang="en-US" baseline="0" dirty="0"/>
              <a:t> couple more potential issues to keep in mind when working with the Staff Assignment fields.  I know I mentioned this earlier, but any staff member serving Special Education students must have a 1 for the Special Education Assignment flag.  Also, something a little different when it comes to End Dating, if a staff member has not left the school, you want to have the End Date of Assignment blank or zero-filled.  Only add a valid date if the staff person has left the school</a:t>
            </a:r>
            <a:endParaRPr lang="en-US" dirty="0"/>
          </a:p>
        </p:txBody>
      </p:sp>
      <p:sp>
        <p:nvSpPr>
          <p:cNvPr id="4" name="Slide Number Placeholder 3"/>
          <p:cNvSpPr>
            <a:spLocks noGrp="1"/>
          </p:cNvSpPr>
          <p:nvPr>
            <p:ph type="sldNum" sz="quarter" idx="10"/>
          </p:nvPr>
        </p:nvSpPr>
        <p:spPr/>
        <p:txBody>
          <a:bodyPr/>
          <a:lstStyle/>
          <a:p>
            <a:fld id="{ED7B1147-DB76-49D4-A20F-D9692E6584A4}" type="slidenum">
              <a:rPr lang="en-US" smtClean="0"/>
              <a:t>41</a:t>
            </a:fld>
            <a:endParaRPr lang="en-US" dirty="0"/>
          </a:p>
        </p:txBody>
      </p:sp>
    </p:spTree>
    <p:extLst>
      <p:ext uri="{BB962C8B-B14F-4D97-AF65-F5344CB8AC3E}">
        <p14:creationId xmlns:p14="http://schemas.microsoft.com/office/powerpoint/2010/main" val="10460604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schools ran into this issue in the past in IC so I thought I should mention it.  We have previously seen the staff persons EDID not showing up on the December Count files as an EDID provider.  This has caused both December Count and HR issues.  To ensure that the EDID populates correctly on the files, please follow all the bulleted steps, which include(READ STEPS).  Adding the correct EDID in this IC setup as mentioned in the last bullet definitely was the primary issue, but if all are followed, the EDID should successfully show up.  I should note that if you are not the one completing updates on the staff records in IC, please mention this to the applicable staff member.</a:t>
            </a:r>
          </a:p>
        </p:txBody>
      </p:sp>
      <p:sp>
        <p:nvSpPr>
          <p:cNvPr id="4" name="Slide Number Placeholder 3"/>
          <p:cNvSpPr>
            <a:spLocks noGrp="1"/>
          </p:cNvSpPr>
          <p:nvPr>
            <p:ph type="sldNum" sz="quarter" idx="5"/>
          </p:nvPr>
        </p:nvSpPr>
        <p:spPr/>
        <p:txBody>
          <a:bodyPr/>
          <a:lstStyle/>
          <a:p>
            <a:fld id="{6953E683-9395-462B-BC72-DF63D010A933}" type="slidenum">
              <a:rPr lang="en-US" smtClean="0"/>
              <a:t>42</a:t>
            </a:fld>
            <a:endParaRPr lang="en-US"/>
          </a:p>
        </p:txBody>
      </p:sp>
    </p:spTree>
    <p:extLst>
      <p:ext uri="{BB962C8B-B14F-4D97-AF65-F5344CB8AC3E}">
        <p14:creationId xmlns:p14="http://schemas.microsoft.com/office/powerpoint/2010/main" val="42368989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wanted to discuss the District of Residence field as there has been some questions in the past related to errors.  It has become more prevalent for a staff member to work remotely for a school , in some cases -  out of state.  This presents issues for coding the district where the staff member resides.  If a staff member is out of state, you want to code this field with two spaces and then the state code.  For example, space </a:t>
            </a:r>
            <a:r>
              <a:rPr lang="en-US" dirty="0" err="1"/>
              <a:t>space</a:t>
            </a:r>
            <a:r>
              <a:rPr lang="en-US" dirty="0"/>
              <a:t> WY.  The dashes in the example represent spaces so it is easier to see.  Also, we have historically seen issues with coding this field for contracted staff.  They should be able to zero fill this with 4 zeros but we  have still seen errors flag.  To avoid this, CDE recommends just adding two zeros and we have had some success with this.  This only needs to be done if you encounter errors related to the district of residence on contracted staff.</a:t>
            </a:r>
          </a:p>
        </p:txBody>
      </p:sp>
      <p:sp>
        <p:nvSpPr>
          <p:cNvPr id="4" name="Slide Number Placeholder 3"/>
          <p:cNvSpPr>
            <a:spLocks noGrp="1"/>
          </p:cNvSpPr>
          <p:nvPr>
            <p:ph type="sldNum" sz="quarter" idx="10"/>
          </p:nvPr>
        </p:nvSpPr>
        <p:spPr/>
        <p:txBody>
          <a:bodyPr/>
          <a:lstStyle/>
          <a:p>
            <a:fld id="{ED7B1147-DB76-49D4-A20F-D9692E6584A4}" type="slidenum">
              <a:rPr lang="en-US" smtClean="0"/>
              <a:t>43</a:t>
            </a:fld>
            <a:endParaRPr lang="en-US" dirty="0"/>
          </a:p>
        </p:txBody>
      </p:sp>
    </p:spTree>
    <p:extLst>
      <p:ext uri="{BB962C8B-B14F-4D97-AF65-F5344CB8AC3E}">
        <p14:creationId xmlns:p14="http://schemas.microsoft.com/office/powerpoint/2010/main" val="24844019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the current Staff Evaluation Collection, it was discovered that several school were not coding any staff as a 105 – Principal.  Many utilized codes 101-104 instead of the 105 principal option.  All schools should have at least one staff member coded as a Principal, typically their school leader.  The coding options 101-104 are generally higher-level administrators and district staff, which is not the most accurate.  The main exception I see is for Network schools where they have staff overseeing several schools.  Verify that you are including at least one Principal at your school to avoid future issues.</a:t>
            </a:r>
            <a:endParaRPr lang="en-US" sz="12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08650CD-DD5F-44A4-8702-50CD2D8E9925}" type="slidenum">
              <a:rPr lang="en-US" smtClean="0"/>
              <a:t>44</a:t>
            </a:fld>
            <a:endParaRPr lang="en-US"/>
          </a:p>
        </p:txBody>
      </p:sp>
    </p:spTree>
    <p:extLst>
      <p:ext uri="{BB962C8B-B14F-4D97-AF65-F5344CB8AC3E}">
        <p14:creationId xmlns:p14="http://schemas.microsoft.com/office/powerpoint/2010/main" val="243463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FF25E-2B0F-C9D8-82ED-6A6731D4A5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19D8E1-A395-C5CC-290F-7C2F081803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0AC7C7-BAC6-99EB-4195-615FD4181C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I wanted to discuss a field that is not new but every year produces the most level 2 errors for our schools, which is the demonstrates in-field status field.  This field is required for all teachers in job codes 201-206 and requires a bit of research in some cases.  In order </a:t>
            </a:r>
            <a:r>
              <a:rPr lang="en-US" sz="1200" dirty="0">
                <a:latin typeface="Arial" panose="020B0604020202020204" pitchFamily="34" charset="0"/>
                <a:cs typeface="Arial" panose="020B0604020202020204" pitchFamily="34" charset="0"/>
              </a:rPr>
              <a:t>to code staff an 01 – Subject Area Endorsement on License, the staff member must be endorsed in the subject area they are current teaching (Teaching Subject Area field).  To look this up, navigate to the </a:t>
            </a:r>
            <a:r>
              <a:rPr lang="en-US" sz="1200" dirty="0">
                <a:latin typeface="Arial" panose="020B0604020202020204" pitchFamily="34" charset="0"/>
                <a:cs typeface="Arial" panose="020B0604020202020204" pitchFamily="34" charset="0"/>
                <a:hlinkClick r:id="rId3"/>
              </a:rPr>
              <a:t>Colorado Online Licensing page</a:t>
            </a:r>
            <a:r>
              <a:rPr lang="en-US" sz="1200" dirty="0">
                <a:latin typeface="Arial" panose="020B0604020202020204" pitchFamily="34" charset="0"/>
                <a:cs typeface="Arial" panose="020B0604020202020204" pitchFamily="34" charset="0"/>
              </a:rPr>
              <a:t> and search for that staff member.  As far as far as coding a staff person as an 02 – Degree in subject area, you must utilize both files.  You’ll want to first check the subject area of their degree on the staff profile and compare that to their current teaching subject area.  These two need to match or fall within a strict set of coding options in order to use this 02 option.  To help with this, you can use the ESSA In-Field Crosswalk linked here and filter by one or the other field and see what options work together.  Another detail that is important is that you want to start at the top and work you way down as a staff person does not meet certain requirements to ensure you are coding them with the highest applicable option.  If none work, you may need to code them as an 05 – out of field.  This is not uncommon and usually is not an issue as long as a school does not have a ton of them.  </a:t>
            </a:r>
          </a:p>
          <a:p>
            <a:endParaRPr lang="en-US" dirty="0"/>
          </a:p>
        </p:txBody>
      </p:sp>
      <p:sp>
        <p:nvSpPr>
          <p:cNvPr id="4" name="Slide Number Placeholder 3">
            <a:extLst>
              <a:ext uri="{FF2B5EF4-FFF2-40B4-BE49-F238E27FC236}">
                <a16:creationId xmlns:a16="http://schemas.microsoft.com/office/drawing/2014/main" id="{B2F3DBB8-5159-9051-58CB-5AE62B91B16E}"/>
              </a:ext>
            </a:extLst>
          </p:cNvPr>
          <p:cNvSpPr>
            <a:spLocks noGrp="1"/>
          </p:cNvSpPr>
          <p:nvPr>
            <p:ph type="sldNum" sz="quarter" idx="10"/>
          </p:nvPr>
        </p:nvSpPr>
        <p:spPr/>
        <p:txBody>
          <a:bodyPr/>
          <a:lstStyle/>
          <a:p>
            <a:fld id="{ED7B1147-DB76-49D4-A20F-D9692E6584A4}" type="slidenum">
              <a:rPr lang="en-US" smtClean="0"/>
              <a:t>45</a:t>
            </a:fld>
            <a:endParaRPr lang="en-US" dirty="0"/>
          </a:p>
        </p:txBody>
      </p:sp>
    </p:spTree>
    <p:extLst>
      <p:ext uri="{BB962C8B-B14F-4D97-AF65-F5344CB8AC3E}">
        <p14:creationId xmlns:p14="http://schemas.microsoft.com/office/powerpoint/2010/main" val="38717715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I want to discuss the timelines and deadlines for the collection.  This slide lists all the deadlines that must be followed for the 25-26 HR Data Collection</a:t>
            </a:r>
            <a:r>
              <a:rPr lang="en-US" baseline="0" dirty="0"/>
              <a:t>.  First, we have a date of 9/18 to have all your initial staff profile and staff assignment files submitted with level 1 error clearance for those files being on November 19th.  All school must have both level 1 and 2 errors cleared by January 21</a:t>
            </a:r>
            <a:r>
              <a:rPr lang="en-US" baseline="30000" dirty="0"/>
              <a:t>st</a:t>
            </a:r>
            <a:r>
              <a:rPr lang="en-US" baseline="0" dirty="0"/>
              <a:t>,</a:t>
            </a:r>
            <a:r>
              <a:rPr lang="en-US" baseline="30000" dirty="0"/>
              <a:t> </a:t>
            </a:r>
            <a:r>
              <a:rPr lang="en-US" baseline="0" dirty="0"/>
              <a:t>2026 and you will receive your summary report shortly thereafter.  The date to review, sign and return those is January 30th.  If after reviewing, you notice some changes that need to be made to your data, please submit those updated files to CSI by January 27th to ensure files can be processed and a new summary report delivered to meet the deadline.  </a:t>
            </a:r>
            <a:endParaRPr lang="en-US" dirty="0"/>
          </a:p>
        </p:txBody>
      </p:sp>
      <p:sp>
        <p:nvSpPr>
          <p:cNvPr id="4" name="Slide Number Placeholder 3"/>
          <p:cNvSpPr>
            <a:spLocks noGrp="1"/>
          </p:cNvSpPr>
          <p:nvPr>
            <p:ph type="sldNum" sz="quarter" idx="10"/>
          </p:nvPr>
        </p:nvSpPr>
        <p:spPr/>
        <p:txBody>
          <a:bodyPr/>
          <a:lstStyle/>
          <a:p>
            <a:fld id="{ED7B1147-DB76-49D4-A20F-D9692E6584A4}" type="slidenum">
              <a:rPr lang="en-US" smtClean="0"/>
              <a:t>46</a:t>
            </a:fld>
            <a:endParaRPr lang="en-US" dirty="0"/>
          </a:p>
        </p:txBody>
      </p:sp>
    </p:spTree>
    <p:extLst>
      <p:ext uri="{BB962C8B-B14F-4D97-AF65-F5344CB8AC3E}">
        <p14:creationId xmlns:p14="http://schemas.microsoft.com/office/powerpoint/2010/main" val="31657780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Thank you so much for reviewing this</a:t>
            </a:r>
            <a:r>
              <a:rPr lang="en-US" baseline="0" dirty="0"/>
              <a:t> training for the 25-26 HR Data Collection.  If you have questions, don’t hesitate to reach out to CSI and we are more than happy to assist you!  </a:t>
            </a:r>
            <a:endParaRPr dirty="0"/>
          </a:p>
        </p:txBody>
      </p:sp>
    </p:spTree>
    <p:extLst>
      <p:ext uri="{BB962C8B-B14F-4D97-AF65-F5344CB8AC3E}">
        <p14:creationId xmlns:p14="http://schemas.microsoft.com/office/powerpoint/2010/main" val="2929085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Jumping further into the Contractor/Purchased Service bullet, I wanted to provide some additional information regarding how specifically they should be coded and in particular, the Employment Status Code.  Historically, schools have always just used the 11 code which is Active Employment.  This is not the most accurate way to reflect the actual employment of some staff. If you have staff that are contracted with the school, you should be using code 23 – Purchased Services.  This could include bus drivers, kitchen staff, or even contracted special education staff.  Updating this way may go against what you are used to for this field, but it is the most accurate reflection of those types of staff working at schools.  </a:t>
            </a:r>
          </a:p>
        </p:txBody>
      </p:sp>
      <p:sp>
        <p:nvSpPr>
          <p:cNvPr id="4" name="Slide Number Placeholder 3"/>
          <p:cNvSpPr>
            <a:spLocks noGrp="1"/>
          </p:cNvSpPr>
          <p:nvPr>
            <p:ph type="sldNum" sz="quarter" idx="5"/>
          </p:nvPr>
        </p:nvSpPr>
        <p:spPr/>
        <p:txBody>
          <a:bodyPr/>
          <a:lstStyle/>
          <a:p>
            <a:fld id="{708650CD-DD5F-44A4-8702-50CD2D8E9925}" type="slidenum">
              <a:rPr lang="en-US" smtClean="0"/>
              <a:t>5</a:t>
            </a:fld>
            <a:endParaRPr lang="en-US"/>
          </a:p>
        </p:txBody>
      </p:sp>
    </p:spTree>
    <p:extLst>
      <p:ext uri="{BB962C8B-B14F-4D97-AF65-F5344CB8AC3E}">
        <p14:creationId xmlns:p14="http://schemas.microsoft.com/office/powerpoint/2010/main" val="3352852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Contractors, I also wanted to touch on Network Staff a little more.  CDE has confirmed that all Network staff must be included on both the Staff Profile and Staff Assignment files for this collection.  Over the past few years, CSI has been gaining more network schools, so we reached out to CDE to clear this up.  If you are not a network school, you can disregard this slide.  Adding network staff can get confusing as it relates to school code, so we have provided two possible ways to include them.  First, you can select one school code and place all  your network staff under that code ensuring they have all the hours and salary details regardless of who they are working with.  The other option would be to provide one staff profile record for the network staff and then include a record for each school code in the network.  This gets a bit tricky as their hours and salary must total up to the actual full amount across all the records.  Feel free to reach out to CSI if you have questions on this!</a:t>
            </a:r>
          </a:p>
        </p:txBody>
      </p:sp>
      <p:sp>
        <p:nvSpPr>
          <p:cNvPr id="4" name="Slide Number Placeholder 3"/>
          <p:cNvSpPr>
            <a:spLocks noGrp="1"/>
          </p:cNvSpPr>
          <p:nvPr>
            <p:ph type="sldNum" sz="quarter" idx="5"/>
          </p:nvPr>
        </p:nvSpPr>
        <p:spPr/>
        <p:txBody>
          <a:bodyPr/>
          <a:lstStyle/>
          <a:p>
            <a:fld id="{708650CD-DD5F-44A4-8702-50CD2D8E9925}" type="slidenum">
              <a:rPr lang="en-US" smtClean="0"/>
              <a:t>6</a:t>
            </a:fld>
            <a:endParaRPr lang="en-US"/>
          </a:p>
        </p:txBody>
      </p:sp>
    </p:spTree>
    <p:extLst>
      <p:ext uri="{BB962C8B-B14F-4D97-AF65-F5344CB8AC3E}">
        <p14:creationId xmlns:p14="http://schemas.microsoft.com/office/powerpoint/2010/main" val="24346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really covers a broad</a:t>
            </a:r>
            <a:r>
              <a:rPr lang="en-US" baseline="0" dirty="0"/>
              <a:t> overview of what needs to be done to ensure that the records get included in the Human Resources vs. the December Count snapshot.  Many of these are very similar, but the main take home point here is that for SPED Staff to be included in the December Count collection, they must have a special education flag of 1 and a valid administrative unit code of 80010.  The job class code will further differentiate them as special education staff, for example 202 is for Special Education Teachers and 238 is a Speech Language Pathologist or SLP.  If these fields are not coded as such, the staff person may not be included in their appropriate snapshot.</a:t>
            </a:r>
            <a:endParaRPr lang="en-US" dirty="0"/>
          </a:p>
        </p:txBody>
      </p:sp>
      <p:sp>
        <p:nvSpPr>
          <p:cNvPr id="4" name="Slide Number Placeholder 3"/>
          <p:cNvSpPr>
            <a:spLocks noGrp="1"/>
          </p:cNvSpPr>
          <p:nvPr>
            <p:ph type="sldNum" sz="quarter" idx="10"/>
          </p:nvPr>
        </p:nvSpPr>
        <p:spPr/>
        <p:txBody>
          <a:bodyPr/>
          <a:lstStyle/>
          <a:p>
            <a:fld id="{ED7B1147-DB76-49D4-A20F-D9692E6584A4}" type="slidenum">
              <a:rPr lang="en-US" smtClean="0"/>
              <a:t>7</a:t>
            </a:fld>
            <a:endParaRPr lang="en-US" dirty="0"/>
          </a:p>
        </p:txBody>
      </p:sp>
    </p:spTree>
    <p:extLst>
      <p:ext uri="{BB962C8B-B14F-4D97-AF65-F5344CB8AC3E}">
        <p14:creationId xmlns:p14="http://schemas.microsoft.com/office/powerpoint/2010/main" val="243520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During this collection, w</a:t>
            </a:r>
            <a:r>
              <a:rPr lang="en-US" dirty="0"/>
              <a:t>e</a:t>
            </a:r>
            <a:r>
              <a:rPr lang="en-US" baseline="0" dirty="0"/>
              <a:t> really want to emphasize the necessity of you as HR staff to collaborate with your schools special education staff to clear errors.  As Special Education staff are working through their collection, they may encounter errors particularly on the Level 2 Staff error files that will require changes to the HR files, so being proactive and reaching out to them early in this process is especially important.  In terms of issues, we generally see these come up with staff not being flagged for Special Education, errors in grade levels taught and FTE/Funding Source issues. CSI does try to provide both contacts this information throughout the process, particularly when issues are discovered, but collaborating with those staff and developing a plan of attack will be key to the success of both collections.  </a:t>
            </a:r>
            <a:endParaRPr lang="en-US" dirty="0"/>
          </a:p>
          <a:p>
            <a:endParaRPr lang="en-US" dirty="0"/>
          </a:p>
        </p:txBody>
      </p:sp>
    </p:spTree>
    <p:extLst>
      <p:ext uri="{BB962C8B-B14F-4D97-AF65-F5344CB8AC3E}">
        <p14:creationId xmlns:p14="http://schemas.microsoft.com/office/powerpoint/2010/main" val="2005088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Now before we jump into the specific steps of the submissions process, I thought it would be helpful to provide a brief overview of the required files for this collection!</a:t>
            </a:r>
            <a:endParaRPr dirty="0"/>
          </a:p>
        </p:txBody>
      </p:sp>
    </p:spTree>
    <p:extLst>
      <p:ext uri="{BB962C8B-B14F-4D97-AF65-F5344CB8AC3E}">
        <p14:creationId xmlns:p14="http://schemas.microsoft.com/office/powerpoint/2010/main" val="2387132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Shape 32"/>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solidFill>
                  <a:srgbClr val="97ABBC"/>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33" name="Shape 33"/>
          <p:cNvSpPr txBox="1">
            <a:spLocks noGrp="1"/>
          </p:cNvSpPr>
          <p:nvPr>
            <p:ph type="body" idx="1" hasCustomPrompt="1"/>
          </p:nvPr>
        </p:nvSpPr>
        <p:spPr>
          <a:xfrm>
            <a:off x="893700" y="1831450"/>
            <a:ext cx="6462600" cy="4736400"/>
          </a:xfrm>
          <a:prstGeom prst="rect">
            <a:avLst/>
          </a:prstGeom>
        </p:spPr>
        <p:txBody>
          <a:bodyPr spcFirstLastPara="1" wrap="square" lIns="91425" tIns="91425" rIns="91425" bIns="91425" anchor="t" anchorCtr="0"/>
          <a:lstStyle>
            <a:lvl1pPr marL="342900" lvl="0" indent="-314325">
              <a:spcBef>
                <a:spcPts val="450"/>
              </a:spcBef>
              <a:spcAft>
                <a:spcPts val="0"/>
              </a:spcAft>
              <a:buSzPts val="3000"/>
              <a:buChar char="▷"/>
              <a:defRPr sz="1800">
                <a:solidFill>
                  <a:srgbClr val="677480"/>
                </a:solidFill>
                <a:latin typeface="+mj-lt"/>
                <a:ea typeface="Arial Unicode MS" panose="020B0604020202020204" pitchFamily="34" charset="-128"/>
                <a:cs typeface="Arial Unicode MS" panose="020B0604020202020204" pitchFamily="34" charset="-128"/>
              </a:defRPr>
            </a:lvl1pPr>
            <a:lvl2pPr marL="685800" lvl="1" indent="-285750">
              <a:spcBef>
                <a:spcPts val="0"/>
              </a:spcBef>
              <a:spcAft>
                <a:spcPts val="0"/>
              </a:spcAft>
              <a:buSzPts val="2400"/>
              <a:buChar char="○"/>
              <a:defRPr sz="1350">
                <a:latin typeface="+mn-lt"/>
              </a:defRPr>
            </a:lvl2pPr>
            <a:lvl3pPr marL="1028700" lvl="2" indent="-285750">
              <a:spcBef>
                <a:spcPts val="0"/>
              </a:spcBef>
              <a:spcAft>
                <a:spcPts val="0"/>
              </a:spcAft>
              <a:buSzPts val="2400"/>
              <a:buChar char="■"/>
              <a:defRPr/>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34" name="Shape 34"/>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35" name="Shape 35"/>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36" name="Shape 36"/>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37" name="Shape 37"/>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38" name="Shape 38"/>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1841746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Shape 40"/>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41" name="Shape 41"/>
          <p:cNvSpPr txBox="1">
            <a:spLocks noGrp="1"/>
          </p:cNvSpPr>
          <p:nvPr>
            <p:ph type="body" idx="1" hasCustomPrompt="1"/>
          </p:nvPr>
        </p:nvSpPr>
        <p:spPr>
          <a:xfrm>
            <a:off x="893625" y="1600200"/>
            <a:ext cx="3136800" cy="4967700"/>
          </a:xfrm>
          <a:prstGeom prst="rect">
            <a:avLst/>
          </a:prstGeom>
        </p:spPr>
        <p:txBody>
          <a:bodyPr spcFirstLastPara="1" wrap="square" lIns="91425" tIns="91425" rIns="91425" bIns="91425" anchor="t" anchorCtr="0"/>
          <a:lstStyle>
            <a:lvl1pPr marL="342900" lvl="0" indent="-257175">
              <a:spcBef>
                <a:spcPts val="450"/>
              </a:spcBef>
              <a:spcAft>
                <a:spcPts val="0"/>
              </a:spcAft>
              <a:buSzPts val="1800"/>
              <a:buChar char="▷"/>
              <a:defRPr sz="1800">
                <a:solidFill>
                  <a:srgbClr val="677480"/>
                </a:solidFill>
                <a:latin typeface="+mn-lt"/>
                <a:ea typeface="Arial Unicode MS" panose="020B0604020202020204" pitchFamily="34" charset="-128"/>
                <a:cs typeface="Arial Unicode MS" panose="020B0604020202020204" pitchFamily="34" charset="-128"/>
              </a:defRPr>
            </a:lvl1pPr>
            <a:lvl2pPr marL="685800" lvl="1" indent="-257175">
              <a:spcBef>
                <a:spcPts val="0"/>
              </a:spcBef>
              <a:spcAft>
                <a:spcPts val="0"/>
              </a:spcAft>
              <a:buSzPts val="1800"/>
              <a:buChar char="○"/>
              <a:defRPr sz="1350">
                <a:latin typeface="+mn-lt"/>
              </a:defRPr>
            </a:lvl2pPr>
            <a:lvl3pPr marL="1028700" lvl="2" indent="-257175">
              <a:spcBef>
                <a:spcPts val="0"/>
              </a:spcBef>
              <a:spcAft>
                <a:spcPts val="0"/>
              </a:spcAft>
              <a:buSzPts val="1800"/>
              <a:buChar char="■"/>
              <a:defRPr sz="1350"/>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p>
          <a:p>
            <a:pPr lvl="1"/>
            <a:endParaRPr dirty="0"/>
          </a:p>
        </p:txBody>
      </p:sp>
      <p:sp>
        <p:nvSpPr>
          <p:cNvPr id="42" name="Shape 42"/>
          <p:cNvSpPr txBox="1">
            <a:spLocks noGrp="1"/>
          </p:cNvSpPr>
          <p:nvPr>
            <p:ph type="body" idx="2" hasCustomPrompt="1"/>
          </p:nvPr>
        </p:nvSpPr>
        <p:spPr>
          <a:xfrm>
            <a:off x="4219456" y="1600200"/>
            <a:ext cx="3136800" cy="4967700"/>
          </a:xfrm>
          <a:prstGeom prst="rect">
            <a:avLst/>
          </a:prstGeom>
        </p:spPr>
        <p:txBody>
          <a:bodyPr spcFirstLastPara="1" wrap="square" lIns="91425" tIns="91425" rIns="91425" bIns="91425" anchor="t" anchorCtr="0"/>
          <a:lstStyle>
            <a:lvl1pPr marL="342900" lvl="0" indent="-257175">
              <a:spcBef>
                <a:spcPts val="450"/>
              </a:spcBef>
              <a:spcAft>
                <a:spcPts val="0"/>
              </a:spcAft>
              <a:buSzPts val="1800"/>
              <a:buChar char="▷"/>
              <a:defRPr sz="1800">
                <a:solidFill>
                  <a:srgbClr val="677480"/>
                </a:solidFill>
                <a:latin typeface="+mn-lt"/>
                <a:ea typeface="Arial Unicode MS" panose="020B0604020202020204" pitchFamily="34" charset="-128"/>
                <a:cs typeface="Arial Unicode MS" panose="020B0604020202020204" pitchFamily="34" charset="-128"/>
              </a:defRPr>
            </a:lvl1pPr>
            <a:lvl2pPr marL="685800" lvl="1" indent="-257175">
              <a:spcBef>
                <a:spcPts val="0"/>
              </a:spcBef>
              <a:spcAft>
                <a:spcPts val="0"/>
              </a:spcAft>
              <a:buSzPts val="1800"/>
              <a:buChar char="○"/>
              <a:defRPr sz="1350">
                <a:solidFill>
                  <a:srgbClr val="677480"/>
                </a:solidFill>
                <a:latin typeface="+mn-lt"/>
              </a:defRPr>
            </a:lvl2pPr>
            <a:lvl3pPr marL="1028700" lvl="2" indent="-257175">
              <a:spcBef>
                <a:spcPts val="0"/>
              </a:spcBef>
              <a:spcAft>
                <a:spcPts val="0"/>
              </a:spcAft>
              <a:buSzPts val="1800"/>
              <a:buChar char="■"/>
              <a:defRPr sz="1350"/>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43" name="Shape 43"/>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44" name="Shape 44"/>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45" name="Shape 45"/>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46" name="Shape 46"/>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47" name="Shape 47"/>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4199046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0"/>
            <a:ext cx="9144000" cy="53238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17" name="Shape 17"/>
          <p:cNvSpPr txBox="1">
            <a:spLocks noGrp="1"/>
          </p:cNvSpPr>
          <p:nvPr>
            <p:ph type="ctrTitle" hasCustomPrompt="1"/>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36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3600">
                <a:solidFill>
                  <a:srgbClr val="FFFFFF"/>
                </a:solidFill>
              </a:defRPr>
            </a:lvl2pPr>
            <a:lvl3pPr lvl="2" algn="ctr" rtl="0">
              <a:spcBef>
                <a:spcPts val="0"/>
              </a:spcBef>
              <a:spcAft>
                <a:spcPts val="0"/>
              </a:spcAft>
              <a:buClr>
                <a:srgbClr val="FFFFFF"/>
              </a:buClr>
              <a:buSzPts val="4800"/>
              <a:buNone/>
              <a:defRPr sz="3600">
                <a:solidFill>
                  <a:srgbClr val="FFFFFF"/>
                </a:solidFill>
              </a:defRPr>
            </a:lvl3pPr>
            <a:lvl4pPr lvl="3" algn="ctr" rtl="0">
              <a:spcBef>
                <a:spcPts val="0"/>
              </a:spcBef>
              <a:spcAft>
                <a:spcPts val="0"/>
              </a:spcAft>
              <a:buClr>
                <a:srgbClr val="FFFFFF"/>
              </a:buClr>
              <a:buSzPts val="4800"/>
              <a:buNone/>
              <a:defRPr sz="3600">
                <a:solidFill>
                  <a:srgbClr val="FFFFFF"/>
                </a:solidFill>
              </a:defRPr>
            </a:lvl4pPr>
            <a:lvl5pPr lvl="4" algn="ctr" rtl="0">
              <a:spcBef>
                <a:spcPts val="0"/>
              </a:spcBef>
              <a:spcAft>
                <a:spcPts val="0"/>
              </a:spcAft>
              <a:buClr>
                <a:srgbClr val="FFFFFF"/>
              </a:buClr>
              <a:buSzPts val="4800"/>
              <a:buNone/>
              <a:defRPr sz="3600">
                <a:solidFill>
                  <a:srgbClr val="FFFFFF"/>
                </a:solidFill>
              </a:defRPr>
            </a:lvl5pPr>
            <a:lvl6pPr lvl="5" algn="ctr" rtl="0">
              <a:spcBef>
                <a:spcPts val="0"/>
              </a:spcBef>
              <a:spcAft>
                <a:spcPts val="0"/>
              </a:spcAft>
              <a:buClr>
                <a:srgbClr val="FFFFFF"/>
              </a:buClr>
              <a:buSzPts val="4800"/>
              <a:buNone/>
              <a:defRPr sz="3600">
                <a:solidFill>
                  <a:srgbClr val="FFFFFF"/>
                </a:solidFill>
              </a:defRPr>
            </a:lvl6pPr>
            <a:lvl7pPr lvl="6" algn="ctr" rtl="0">
              <a:spcBef>
                <a:spcPts val="0"/>
              </a:spcBef>
              <a:spcAft>
                <a:spcPts val="0"/>
              </a:spcAft>
              <a:buClr>
                <a:srgbClr val="FFFFFF"/>
              </a:buClr>
              <a:buSzPts val="4800"/>
              <a:buNone/>
              <a:defRPr sz="3600">
                <a:solidFill>
                  <a:srgbClr val="FFFFFF"/>
                </a:solidFill>
              </a:defRPr>
            </a:lvl7pPr>
            <a:lvl8pPr lvl="7" algn="ctr" rtl="0">
              <a:spcBef>
                <a:spcPts val="0"/>
              </a:spcBef>
              <a:spcAft>
                <a:spcPts val="0"/>
              </a:spcAft>
              <a:buClr>
                <a:srgbClr val="FFFFFF"/>
              </a:buClr>
              <a:buSzPts val="4800"/>
              <a:buNone/>
              <a:defRPr sz="3600">
                <a:solidFill>
                  <a:srgbClr val="FFFFFF"/>
                </a:solidFill>
              </a:defRPr>
            </a:lvl8pPr>
            <a:lvl9pPr lvl="8" algn="ctr" rtl="0">
              <a:spcBef>
                <a:spcPts val="0"/>
              </a:spcBef>
              <a:spcAft>
                <a:spcPts val="0"/>
              </a:spcAft>
              <a:buClr>
                <a:srgbClr val="FFFFFF"/>
              </a:buClr>
              <a:buSzPts val="4800"/>
              <a:buNone/>
              <a:defRPr sz="3600">
                <a:solidFill>
                  <a:srgbClr val="FFFFFF"/>
                </a:solidFill>
              </a:defRPr>
            </a:lvl9pPr>
          </a:lstStyle>
          <a:p>
            <a:r>
              <a:rPr lang="en-US" dirty="0"/>
              <a:t>Title</a:t>
            </a:r>
            <a:endParaRPr dirty="0"/>
          </a:p>
        </p:txBody>
      </p:sp>
      <p:sp>
        <p:nvSpPr>
          <p:cNvPr id="18" name="Shape 18"/>
          <p:cNvSpPr txBox="1">
            <a:spLocks noGrp="1"/>
          </p:cNvSpPr>
          <p:nvPr>
            <p:ph type="subTitle" idx="1" hasCustomPrompt="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1800" b="1">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1800" b="1">
                <a:solidFill>
                  <a:srgbClr val="FFFFFF"/>
                </a:solidFill>
              </a:defRPr>
            </a:lvl4pPr>
            <a:lvl5pPr lvl="4" algn="ctr" rtl="0">
              <a:spcBef>
                <a:spcPts val="0"/>
              </a:spcBef>
              <a:spcAft>
                <a:spcPts val="0"/>
              </a:spcAft>
              <a:buClr>
                <a:srgbClr val="FFFFFF"/>
              </a:buClr>
              <a:buSzPts val="2400"/>
              <a:buNone/>
              <a:defRPr sz="1800" b="1">
                <a:solidFill>
                  <a:srgbClr val="FFFFFF"/>
                </a:solidFill>
              </a:defRPr>
            </a:lvl5pPr>
            <a:lvl6pPr lvl="5" algn="ctr" rtl="0">
              <a:spcBef>
                <a:spcPts val="0"/>
              </a:spcBef>
              <a:spcAft>
                <a:spcPts val="0"/>
              </a:spcAft>
              <a:buClr>
                <a:srgbClr val="FFFFFF"/>
              </a:buClr>
              <a:buSzPts val="2400"/>
              <a:buNone/>
              <a:defRPr sz="1800" b="1">
                <a:solidFill>
                  <a:srgbClr val="FFFFFF"/>
                </a:solidFill>
              </a:defRPr>
            </a:lvl6pPr>
            <a:lvl7pPr lvl="6" algn="ctr" rtl="0">
              <a:spcBef>
                <a:spcPts val="0"/>
              </a:spcBef>
              <a:spcAft>
                <a:spcPts val="0"/>
              </a:spcAft>
              <a:buClr>
                <a:srgbClr val="FFFFFF"/>
              </a:buClr>
              <a:buSzPts val="2400"/>
              <a:buNone/>
              <a:defRPr sz="1800" b="1">
                <a:solidFill>
                  <a:srgbClr val="FFFFFF"/>
                </a:solidFill>
              </a:defRPr>
            </a:lvl7pPr>
            <a:lvl8pPr lvl="7" algn="ctr" rtl="0">
              <a:spcBef>
                <a:spcPts val="0"/>
              </a:spcBef>
              <a:spcAft>
                <a:spcPts val="0"/>
              </a:spcAft>
              <a:buClr>
                <a:srgbClr val="FFFFFF"/>
              </a:buClr>
              <a:buSzPts val="2400"/>
              <a:buNone/>
              <a:defRPr sz="1800" b="1">
                <a:solidFill>
                  <a:srgbClr val="FFFFFF"/>
                </a:solidFill>
              </a:defRPr>
            </a:lvl8pPr>
            <a:lvl9pPr lvl="8" algn="ctr" rtl="0">
              <a:spcBef>
                <a:spcPts val="0"/>
              </a:spcBef>
              <a:spcAft>
                <a:spcPts val="0"/>
              </a:spcAft>
              <a:buClr>
                <a:srgbClr val="FFFFFF"/>
              </a:buClr>
              <a:buSzPts val="2400"/>
              <a:buNone/>
              <a:defRPr sz="1800" b="1">
                <a:solidFill>
                  <a:srgbClr val="FFFFFF"/>
                </a:solidFill>
              </a:defRPr>
            </a:lvl9pPr>
          </a:lstStyle>
          <a:p>
            <a:r>
              <a:rPr lang="en-US" dirty="0"/>
              <a:t>Subtitle</a:t>
            </a:r>
            <a:endParaRPr dirty="0"/>
          </a:p>
        </p:txBody>
      </p:sp>
      <p:sp>
        <p:nvSpPr>
          <p:cNvPr id="19" name="Shape 19"/>
          <p:cNvSpPr/>
          <p:nvPr/>
        </p:nvSpPr>
        <p:spPr>
          <a:xfrm>
            <a:off x="3047704" y="5323800"/>
            <a:ext cx="3047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20" name="Shape 20"/>
          <p:cNvSpPr/>
          <p:nvPr/>
        </p:nvSpPr>
        <p:spPr>
          <a:xfrm>
            <a:off x="6096271" y="5323800"/>
            <a:ext cx="3047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21" name="Shape 21"/>
          <p:cNvSpPr/>
          <p:nvPr/>
        </p:nvSpPr>
        <p:spPr>
          <a:xfrm>
            <a:off x="1" y="5323800"/>
            <a:ext cx="3047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22" name="Shape 22"/>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3584" y="595524"/>
            <a:ext cx="2555942" cy="798047"/>
          </a:xfrm>
          <a:prstGeom prst="rect">
            <a:avLst/>
          </a:prstGeom>
        </p:spPr>
      </p:pic>
    </p:spTree>
    <p:extLst>
      <p:ext uri="{BB962C8B-B14F-4D97-AF65-F5344CB8AC3E}">
        <p14:creationId xmlns:p14="http://schemas.microsoft.com/office/powerpoint/2010/main" val="3620645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rgbClr val="455FA9"/>
        </a:solidFill>
        <a:effectLst/>
      </p:bgPr>
    </p:bg>
    <p:spTree>
      <p:nvGrpSpPr>
        <p:cNvPr id="1" name="Shape 78"/>
        <p:cNvGrpSpPr/>
        <p:nvPr/>
      </p:nvGrpSpPr>
      <p:grpSpPr>
        <a:xfrm>
          <a:off x="0" y="0"/>
          <a:ext cx="0" cy="0"/>
          <a:chOff x="0" y="0"/>
          <a:chExt cx="0" cy="0"/>
        </a:xfrm>
      </p:grpSpPr>
      <p:sp>
        <p:nvSpPr>
          <p:cNvPr id="79" name="Shape 79"/>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0" name="Shape 80"/>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1" name="Shape 81"/>
          <p:cNvSpPr/>
          <p:nvPr/>
        </p:nvSpPr>
        <p:spPr>
          <a:xfrm>
            <a:off x="0" y="6755100"/>
            <a:ext cx="893700" cy="102900"/>
          </a:xfrm>
          <a:prstGeom prst="rect">
            <a:avLst/>
          </a:prstGeom>
          <a:solidFill>
            <a:srgbClr val="7C9B52"/>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2" name="Shape 82"/>
          <p:cNvSpPr/>
          <p:nvPr/>
        </p:nvSpPr>
        <p:spPr>
          <a:xfrm>
            <a:off x="893710" y="6755100"/>
            <a:ext cx="64626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3" name="Shape 83"/>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j-lt"/>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dirty="0"/>
          </a:p>
        </p:txBody>
      </p:sp>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6629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 id="2147483675" r:id="rId10"/>
    <p:sldLayoutId id="2147483676" r:id="rId11"/>
    <p:sldLayoutId id="2147483677" r:id="rId12"/>
    <p:sldLayoutId id="214748367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e.state.co.us/idm/edi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esources.csi.state.co.us/data-submissions/hr/"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resources.csi.state.co.us/data-submissions/h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resources.csi.state.co.us/data-submissions/h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resources.csi.state.co.us/wp-content/uploads/2025/07/2025-2026-Staff-Assignment-File-Layout.updated_CSIAdditions.pdf" TargetMode="External"/><Relationship Id="rId4" Type="http://schemas.openxmlformats.org/officeDocument/2006/relationships/hyperlink" Target="https://resources.csi.state.co.us/wp-content/uploads/2025/07/2025-2026-Staff-Profile-Interchange-File-Layout.updated_CSIAddition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s://resources.csi.state.co.us/wp-content/uploads/2025/07/EDID-Request-Template_rev07252025.xls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resources.csi.state.co.us/wp-content/uploads/2025/07/SY25-26-EDID_Attainment-Guide_07252025_Final.docx" TargetMode="External"/><Relationship Id="rId5" Type="http://schemas.openxmlformats.org/officeDocument/2006/relationships/hyperlink" Target="https://www.cde.state.co.us/idm/edis" TargetMode="External"/><Relationship Id="rId4" Type="http://schemas.openxmlformats.org/officeDocument/2006/relationships/hyperlink" Target="https://resources.csi.state.co.us/data-submissions/edids/"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hyperlink" Target="https://www.cde.state.co.us/idm/edis" TargetMode="External"/><Relationship Id="rId5" Type="http://schemas.openxmlformats.org/officeDocument/2006/relationships/image" Target="../media/image23.tmp"/><Relationship Id="rId4" Type="http://schemas.openxmlformats.org/officeDocument/2006/relationships/image" Target="../media/image22.tmp"/></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s://resources.csi.state.co.us/wp-content/uploads/2025/07/EDID-Request-Template_rev07252025.xls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resources.csi.state.co.us/wp-content/uploads/2025/07/25-26-HR-Coding-Scenarios.doc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resources.csi.state.co.us/wp-content/uploads/2022/06/ESSA-In-Field-Endorsement-Crosswalk.xls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resources.csi.state.co.us/wp-content/uploads/2025/07/IDEA_School_Instructor_Form_FY25-26.doc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resources.csi.state.co.us/wp-content/uploads/2025/07/HR_New_Hire_Form_SY25-26.docx" TargetMode="External"/><Relationship Id="rId4" Type="http://schemas.openxmlformats.org/officeDocument/2006/relationships/hyperlink" Target="mailto:marcierobidart@csi.state.co.u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cde.state.co.us/cdereval/staffcurrent"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resources.csi.state.co.us/wp-content/uploads/2025/07/2025-2026_HR_Staff_Profile_Template.xls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resources.csi.state.co.us/wp-content/uploads/2025/07/2025-2026_HR_Staff_Assignment_Template.xls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cde.state.co.us/educatoreffectiveness/rand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mailto:Submissions_CSI@csi.state.co.u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spreadsheets/d/1qzfnPLqbc3oNdp1Y_Q5HkbV6Jxibbnh-_cSLEbkaNE8/edit?usp=sharin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cool.randasolutions.com/Public/Search"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resources.csi.state.co.us/wp-content/uploads/2022/06/ESSA-In-Field-Endorsement-Crosswalk.xlsx"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25-26 CSI Human Resource Collection Training</a:t>
            </a:r>
          </a:p>
        </p:txBody>
      </p:sp>
      <p:sp>
        <p:nvSpPr>
          <p:cNvPr id="3" name="Subtitle 2"/>
          <p:cNvSpPr>
            <a:spLocks noGrp="1"/>
          </p:cNvSpPr>
          <p:nvPr>
            <p:ph type="subTitle" idx="1"/>
          </p:nvPr>
        </p:nvSpPr>
        <p:spPr/>
        <p:txBody>
          <a:bodyPr/>
          <a:lstStyle/>
          <a:p>
            <a:r>
              <a:rPr lang="en-US" dirty="0"/>
              <a:t>General Overview</a:t>
            </a:r>
          </a:p>
          <a:p>
            <a:r>
              <a:rPr lang="en-US" sz="1400" dirty="0"/>
              <a:t>Recorded August 2025</a:t>
            </a:r>
          </a:p>
          <a:p>
            <a:endParaRPr lang="en-US" dirty="0"/>
          </a:p>
        </p:txBody>
      </p:sp>
    </p:spTree>
    <p:extLst>
      <p:ext uri="{BB962C8B-B14F-4D97-AF65-F5344CB8AC3E}">
        <p14:creationId xmlns:p14="http://schemas.microsoft.com/office/powerpoint/2010/main" val="1566755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6" name="Picture 2">
            <a:extLst>
              <a:ext uri="{FF2B5EF4-FFF2-40B4-BE49-F238E27FC236}">
                <a16:creationId xmlns:a16="http://schemas.microsoft.com/office/drawing/2014/main" id="{C66238B7-7932-4876-88B6-28BBF8998A98}"/>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7881" y="3320407"/>
            <a:ext cx="1711651" cy="145502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051" y="3320407"/>
            <a:ext cx="1711651" cy="1455022"/>
          </a:xfrm>
          <a:prstGeom prst="rect">
            <a:avLst/>
          </a:prstGeom>
          <a:noFill/>
          <a:extLst>
            <a:ext uri="{909E8E84-426E-40DD-AFC4-6F175D3DCCD1}">
              <a14:hiddenFill xmlns:a14="http://schemas.microsoft.com/office/drawing/2010/main">
                <a:solidFill>
                  <a:srgbClr val="FFFFFF"/>
                </a:solidFill>
              </a14:hiddenFill>
            </a:ext>
          </a:extLst>
        </p:spPr>
      </p:pic>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 dirty="0">
                <a:solidFill>
                  <a:schemeClr val="tx1"/>
                </a:solidFill>
                <a:latin typeface="Arial" panose="020B0604020202020204" pitchFamily="34" charset="0"/>
                <a:cs typeface="Arial" panose="020B0604020202020204" pitchFamily="34" charset="0"/>
              </a:rPr>
              <a:t>Required Files</a:t>
            </a:r>
            <a:endParaRPr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73FF29C-252C-47B4-8133-156467ADA84A}"/>
              </a:ext>
            </a:extLst>
          </p:cNvPr>
          <p:cNvSpPr txBox="1"/>
          <p:nvPr/>
        </p:nvSpPr>
        <p:spPr>
          <a:xfrm>
            <a:off x="369607" y="3747768"/>
            <a:ext cx="1178719" cy="738664"/>
          </a:xfrm>
          <a:prstGeom prst="rect">
            <a:avLst/>
          </a:prstGeom>
          <a:noFill/>
        </p:spPr>
        <p:txBody>
          <a:bodyPr wrap="square" rtlCol="0">
            <a:spAutoFit/>
          </a:bodyPr>
          <a:lstStyle/>
          <a:p>
            <a:pPr algn="ctr" defTabSz="685800"/>
            <a:r>
              <a:rPr lang="en-US" sz="2100" dirty="0">
                <a:solidFill>
                  <a:prstClr val="black"/>
                </a:solidFill>
                <a:latin typeface="Calibri" panose="020F0502020204030204"/>
              </a:rPr>
              <a:t>Staff Profile</a:t>
            </a:r>
          </a:p>
        </p:txBody>
      </p:sp>
      <p:sp>
        <p:nvSpPr>
          <p:cNvPr id="8" name="TextBox 7">
            <a:extLst>
              <a:ext uri="{FF2B5EF4-FFF2-40B4-BE49-F238E27FC236}">
                <a16:creationId xmlns:a16="http://schemas.microsoft.com/office/drawing/2014/main" id="{8722C733-EDE3-45D9-A895-C978DD5ABCE0}"/>
              </a:ext>
            </a:extLst>
          </p:cNvPr>
          <p:cNvSpPr txBox="1"/>
          <p:nvPr/>
        </p:nvSpPr>
        <p:spPr>
          <a:xfrm>
            <a:off x="6919064" y="3788518"/>
            <a:ext cx="1429283" cy="646331"/>
          </a:xfrm>
          <a:prstGeom prst="rect">
            <a:avLst/>
          </a:prstGeom>
          <a:noFill/>
        </p:spPr>
        <p:txBody>
          <a:bodyPr wrap="square" rtlCol="0">
            <a:spAutoFit/>
          </a:bodyPr>
          <a:lstStyle/>
          <a:p>
            <a:pPr algn="ctr" defTabSz="685800"/>
            <a:r>
              <a:rPr lang="en-US" dirty="0">
                <a:solidFill>
                  <a:prstClr val="black"/>
                </a:solidFill>
                <a:latin typeface="Calibri" panose="020F0502020204030204"/>
              </a:rPr>
              <a:t>Staff Assignment</a:t>
            </a:r>
          </a:p>
        </p:txBody>
      </p:sp>
      <p:sp>
        <p:nvSpPr>
          <p:cNvPr id="7" name="Star: 12 Points 6">
            <a:extLst>
              <a:ext uri="{FF2B5EF4-FFF2-40B4-BE49-F238E27FC236}">
                <a16:creationId xmlns:a16="http://schemas.microsoft.com/office/drawing/2014/main" id="{D97011A3-8629-4EDA-9D7C-1E47F26746B1}"/>
              </a:ext>
            </a:extLst>
          </p:cNvPr>
          <p:cNvSpPr/>
          <p:nvPr/>
        </p:nvSpPr>
        <p:spPr>
          <a:xfrm>
            <a:off x="3549455" y="3562143"/>
            <a:ext cx="1741190" cy="97155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Snapshot (HR or DC)</a:t>
            </a:r>
          </a:p>
        </p:txBody>
      </p:sp>
      <p:sp>
        <p:nvSpPr>
          <p:cNvPr id="4" name="Arrow: Right 3">
            <a:extLst>
              <a:ext uri="{FF2B5EF4-FFF2-40B4-BE49-F238E27FC236}">
                <a16:creationId xmlns:a16="http://schemas.microsoft.com/office/drawing/2014/main" id="{6E20187B-0C5D-4FD2-BF59-B0ADB5295BB1}"/>
              </a:ext>
              <a:ext uri="{C183D7F6-B498-43B3-948B-1728B52AA6E4}">
                <adec:decorative xmlns:adec="http://schemas.microsoft.com/office/drawing/2017/decorative" val="1"/>
              </a:ext>
            </a:extLst>
          </p:cNvPr>
          <p:cNvSpPr/>
          <p:nvPr/>
        </p:nvSpPr>
        <p:spPr>
          <a:xfrm>
            <a:off x="1739578" y="3898375"/>
            <a:ext cx="1707809" cy="29908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Arrow: Left 4">
            <a:extLst>
              <a:ext uri="{FF2B5EF4-FFF2-40B4-BE49-F238E27FC236}">
                <a16:creationId xmlns:a16="http://schemas.microsoft.com/office/drawing/2014/main" id="{C50B43F5-68DB-4242-AD61-260B4AEC3ACB}"/>
              </a:ext>
              <a:ext uri="{C183D7F6-B498-43B3-948B-1728B52AA6E4}">
                <adec:decorative xmlns:adec="http://schemas.microsoft.com/office/drawing/2017/decorative" val="1"/>
              </a:ext>
            </a:extLst>
          </p:cNvPr>
          <p:cNvSpPr/>
          <p:nvPr/>
        </p:nvSpPr>
        <p:spPr>
          <a:xfrm>
            <a:off x="5431830" y="3904239"/>
            <a:ext cx="1457833" cy="299086"/>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Shape 126">
            <a:extLst>
              <a:ext uri="{FF2B5EF4-FFF2-40B4-BE49-F238E27FC236}">
                <a16:creationId xmlns:a16="http://schemas.microsoft.com/office/drawing/2014/main" id="{5680DBE2-B058-4DA0-A516-36742B067CE0}"/>
              </a:ext>
              <a:ext uri="{C183D7F6-B498-43B3-948B-1728B52AA6E4}">
                <adec:decorative xmlns:adec="http://schemas.microsoft.com/office/drawing/2017/decorative" val="1"/>
              </a:ext>
            </a:extLst>
          </p:cNvPr>
          <p:cNvSpPr txBox="1">
            <a:spLocks/>
          </p:cNvSpPr>
          <p:nvPr/>
        </p:nvSpPr>
        <p:spPr>
          <a:xfrm>
            <a:off x="8732838" y="5630863"/>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10</a:t>
            </a:fld>
            <a:endParaRPr lang="en" dirty="0"/>
          </a:p>
        </p:txBody>
      </p:sp>
    </p:spTree>
    <p:extLst>
      <p:ext uri="{BB962C8B-B14F-4D97-AF65-F5344CB8AC3E}">
        <p14:creationId xmlns:p14="http://schemas.microsoft.com/office/powerpoint/2010/main" val="184002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500" fill="hold"/>
                                        <p:tgtEl>
                                          <p:spTgt spid="5122"/>
                                        </p:tgtEl>
                                        <p:attrNameLst>
                                          <p:attrName>ppt_x</p:attrName>
                                        </p:attrNameLst>
                                      </p:cBhvr>
                                      <p:tavLst>
                                        <p:tav tm="0">
                                          <p:val>
                                            <p:strVal val="0-#ppt_w/2"/>
                                          </p:val>
                                        </p:tav>
                                        <p:tav tm="100000">
                                          <p:val>
                                            <p:strVal val="#ppt_x"/>
                                          </p:val>
                                        </p:tav>
                                      </p:tavLst>
                                    </p:anim>
                                    <p:anim calcmode="lin" valueType="num">
                                      <p:cBhvr additive="base">
                                        <p:cTn id="12" dur="500" fill="hold"/>
                                        <p:tgtEl>
                                          <p:spTgt spid="51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 sz="3600" dirty="0">
                <a:solidFill>
                  <a:schemeClr val="tx1"/>
                </a:solidFill>
                <a:latin typeface="Arial" panose="020B0604020202020204" pitchFamily="34" charset="0"/>
                <a:cs typeface="Arial" panose="020B0604020202020204" pitchFamily="34" charset="0"/>
              </a:rPr>
              <a:t>Staff Profile (SP) Overview</a:t>
            </a:r>
            <a:endParaRPr sz="3600" dirty="0">
              <a:solidFill>
                <a:schemeClr val="tx1"/>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9F59C46-8078-4F10-9525-2B0C190ABF35}"/>
              </a:ext>
            </a:extLst>
          </p:cNvPr>
          <p:cNvSpPr>
            <a:spLocks noGrp="1"/>
          </p:cNvSpPr>
          <p:nvPr>
            <p:ph idx="1"/>
          </p:nvPr>
        </p:nvSpPr>
        <p:spPr/>
        <p:txBody>
          <a:bodyPr>
            <a:normAutofit/>
          </a:bodyPr>
          <a:lstStyle/>
          <a:p>
            <a:pPr marL="323850" marR="0" lvl="0" indent="-285750" algn="l" defTabSz="914400" rtl="0" eaLnBrk="1" fontAlgn="auto" latinLnBrk="0" hangingPunct="1">
              <a:lnSpc>
                <a:spcPct val="100000"/>
              </a:lnSpc>
              <a:spcBef>
                <a:spcPts val="600"/>
              </a:spcBef>
              <a:spcAft>
                <a:spcPts val="0"/>
              </a:spcAft>
              <a:buClr>
                <a:srgbClr val="677480"/>
              </a:buClr>
              <a:buSzPct val="100000"/>
              <a:buFont typeface="Arial" panose="020B0604020202020204" pitchFamily="34" charset="0"/>
              <a:buChar char="•"/>
              <a:tabLst/>
              <a:defRPr/>
            </a:pPr>
            <a:r>
              <a:rPr kumimoji="0" lang="en-US" sz="1800" i="0" u="none" strike="noStrike" kern="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One record per staff employee</a:t>
            </a:r>
          </a:p>
          <a:p>
            <a:pPr marL="323850" marR="0" lvl="0" indent="-285750" algn="l" defTabSz="914400" rtl="0" eaLnBrk="1" fontAlgn="auto" latinLnBrk="0" hangingPunct="1">
              <a:lnSpc>
                <a:spcPct val="100000"/>
              </a:lnSpc>
              <a:spcBef>
                <a:spcPts val="600"/>
              </a:spcBef>
              <a:spcAft>
                <a:spcPts val="0"/>
              </a:spcAft>
              <a:buClr>
                <a:srgbClr val="677480"/>
              </a:buClr>
              <a:buSzPct val="100000"/>
              <a:buFont typeface="Arial" panose="020B0604020202020204" pitchFamily="34" charset="0"/>
              <a:buChar char="•"/>
              <a:tabLst/>
              <a:defRPr/>
            </a:pPr>
            <a:r>
              <a:rPr kumimoji="0" lang="en-US" sz="1800" i="0" u="none" strike="noStrike" kern="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EDID </a:t>
            </a:r>
            <a:r>
              <a:rPr lang="en-US" sz="1800" dirty="0">
                <a:solidFill>
                  <a:schemeClr val="tx1"/>
                </a:solidFill>
                <a:latin typeface="Arial" panose="020B0604020202020204" pitchFamily="34" charset="0"/>
                <a:cs typeface="Arial" panose="020B0604020202020204" pitchFamily="34" charset="0"/>
              </a:rPr>
              <a:t>cannot be zero filled and must match what is in EDIS (Last Name, First Name, Date of Birth, and Gender)</a:t>
            </a:r>
            <a:endParaRPr kumimoji="0" lang="en-US" sz="1800" i="0" u="none" strike="noStrike" kern="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323850" marR="0" lvl="0" indent="-285750" algn="l" defTabSz="914400" rtl="0" eaLnBrk="1" fontAlgn="auto" latinLnBrk="0" hangingPunct="1">
              <a:lnSpc>
                <a:spcPct val="100000"/>
              </a:lnSpc>
              <a:spcBef>
                <a:spcPts val="600"/>
              </a:spcBef>
              <a:spcAft>
                <a:spcPts val="0"/>
              </a:spcAft>
              <a:buClr>
                <a:srgbClr val="677480"/>
              </a:buClr>
              <a:buSzPct val="100000"/>
              <a:buFont typeface="Arial" panose="020B0604020202020204" pitchFamily="34" charset="0"/>
              <a:buChar char="•"/>
              <a:tabLst/>
              <a:defRPr/>
            </a:pPr>
            <a:r>
              <a:rPr kumimoji="0" lang="en-US" sz="1800" i="0" u="none" strike="noStrike" kern="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Search prior to requesting an EDID and use existing if available: </a:t>
            </a:r>
            <a:r>
              <a:rPr kumimoji="0" lang="en-US" sz="1800" i="0" u="none" strike="noStrike" kern="0" cap="none" spc="0" normalizeH="0" baseline="0" noProof="0" dirty="0">
                <a:ln>
                  <a:noFill/>
                </a:ln>
                <a:solidFill>
                  <a:srgbClr val="677480"/>
                </a:solidFill>
                <a:effectLst/>
                <a:uLnTx/>
                <a:uFillTx/>
                <a:latin typeface="Arial" panose="020B0604020202020204" pitchFamily="34" charset="0"/>
                <a:cs typeface="Arial" panose="020B0604020202020204" pitchFamily="34" charset="0"/>
                <a:sym typeface="Lato"/>
                <a:hlinkClick r:id="rId3"/>
              </a:rPr>
              <a:t>https://www.cde.state.co.us/idm/edis</a:t>
            </a:r>
            <a:endParaRPr kumimoji="0" lang="en-US" sz="1800" i="0" u="none" strike="noStrike" kern="0" cap="none" spc="0" normalizeH="0" baseline="0" noProof="0" dirty="0">
              <a:ln>
                <a:noFill/>
              </a:ln>
              <a:solidFill>
                <a:srgbClr val="677480"/>
              </a:solidFill>
              <a:effectLst/>
              <a:uLnTx/>
              <a:uFillTx/>
              <a:latin typeface="Arial" panose="020B0604020202020204" pitchFamily="34" charset="0"/>
              <a:cs typeface="Arial" panose="020B0604020202020204" pitchFamily="34" charset="0"/>
              <a:sym typeface="Lato"/>
            </a:endParaRPr>
          </a:p>
          <a:p>
            <a:pPr marL="323850" marR="0" lvl="0" indent="-285750" algn="l" defTabSz="914400" rtl="0" eaLnBrk="1" fontAlgn="auto" latinLnBrk="0" hangingPunct="1">
              <a:lnSpc>
                <a:spcPct val="100000"/>
              </a:lnSpc>
              <a:spcBef>
                <a:spcPts val="600"/>
              </a:spcBef>
              <a:spcAft>
                <a:spcPts val="0"/>
              </a:spcAft>
              <a:buClr>
                <a:srgbClr val="677480"/>
              </a:buClr>
              <a:buSzPct val="100000"/>
              <a:buFont typeface="Arial" panose="020B0604020202020204" pitchFamily="34" charset="0"/>
              <a:buChar char="•"/>
              <a:tabLst/>
              <a:defRPr/>
            </a:pPr>
            <a:r>
              <a:rPr kumimoji="0" lang="en-US" sz="1800" i="0" u="none" strike="noStrike" kern="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Race must be provided for all staff</a:t>
            </a:r>
          </a:p>
          <a:p>
            <a:pPr marL="1276350" marR="0" lvl="2" indent="-285750" algn="l" defTabSz="914400" rtl="0" eaLnBrk="1" fontAlgn="auto" latinLnBrk="0" hangingPunct="1">
              <a:lnSpc>
                <a:spcPct val="100000"/>
              </a:lnSpc>
              <a:spcBef>
                <a:spcPts val="0"/>
              </a:spcBef>
              <a:spcAft>
                <a:spcPts val="0"/>
              </a:spcAft>
              <a:buClr>
                <a:srgbClr val="677480"/>
              </a:buClr>
              <a:buSzPct val="100000"/>
              <a:buFont typeface="Courier New" panose="02070309020205020404" pitchFamily="49" charset="0"/>
              <a:buChar char="o"/>
              <a:tabLst/>
              <a:defRPr/>
            </a:pPr>
            <a:r>
              <a:rPr kumimoji="0" lang="en-US" sz="18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Lato"/>
              </a:rPr>
              <a:t>Ethnicity – Hispanic or Latino is an ethnicity, and a race must also be reported</a:t>
            </a:r>
            <a:endParaRPr kumimoji="0" lang="en-US" sz="1800" i="0" u="none" strike="noStrike" kern="0" cap="none" spc="0" normalizeH="0" baseline="0" noProof="0" dirty="0">
              <a:ln>
                <a:noFill/>
              </a:ln>
              <a:solidFill>
                <a:srgbClr val="677480"/>
              </a:solidFill>
              <a:effectLst/>
              <a:uLnTx/>
              <a:uFillTx/>
              <a:latin typeface="Arial" panose="020B0604020202020204" pitchFamily="34" charset="0"/>
              <a:cs typeface="Arial" panose="020B0604020202020204" pitchFamily="34" charset="0"/>
              <a:sym typeface="Lato"/>
            </a:endParaRPr>
          </a:p>
          <a:p>
            <a:pPr marL="323850" marR="0" lvl="0" indent="-285750" algn="l" defTabSz="914400" rtl="0" eaLnBrk="1" fontAlgn="auto" latinLnBrk="0" hangingPunct="1">
              <a:lnSpc>
                <a:spcPct val="100000"/>
              </a:lnSpc>
              <a:spcBef>
                <a:spcPts val="600"/>
              </a:spcBef>
              <a:spcAft>
                <a:spcPts val="0"/>
              </a:spcAft>
              <a:buClr>
                <a:srgbClr val="677480"/>
              </a:buClr>
              <a:buSzPct val="100000"/>
              <a:buFont typeface="Arial" panose="020B0604020202020204" pitchFamily="34" charset="0"/>
              <a:buChar char="•"/>
              <a:tabLst/>
              <a:defRPr/>
            </a:pPr>
            <a:r>
              <a:rPr kumimoji="0" lang="en-US" sz="1800" i="0" u="none" strike="noStrike" kern="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No fields can be left blank except for End Date of Assignment (</a:t>
            </a:r>
            <a:r>
              <a:rPr kumimoji="0" lang="en-US" sz="18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Lato"/>
              </a:rPr>
              <a:t>Zero-fill all non-applicable fields)</a:t>
            </a:r>
            <a:endParaRPr kumimoji="0" lang="en-US" sz="1800" i="0" u="none" strike="noStrike" kern="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endParaRPr lang="en-US" sz="1800" dirty="0"/>
          </a:p>
        </p:txBody>
      </p:sp>
      <p:sp>
        <p:nvSpPr>
          <p:cNvPr id="4" name="Shape 126">
            <a:extLst>
              <a:ext uri="{FF2B5EF4-FFF2-40B4-BE49-F238E27FC236}">
                <a16:creationId xmlns:a16="http://schemas.microsoft.com/office/drawing/2014/main" id="{35585762-ADF2-49BB-B826-96E1A18623B9}"/>
              </a:ext>
            </a:extLst>
          </p:cNvPr>
          <p:cNvSpPr txBox="1">
            <a:spLocks/>
          </p:cNvSpPr>
          <p:nvPr/>
        </p:nvSpPr>
        <p:spPr>
          <a:xfrm>
            <a:off x="8732838" y="5630863"/>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11</a:t>
            </a:fld>
            <a:endParaRPr lang="en" dirty="0"/>
          </a:p>
        </p:txBody>
      </p:sp>
    </p:spTree>
    <p:extLst>
      <p:ext uri="{BB962C8B-B14F-4D97-AF65-F5344CB8AC3E}">
        <p14:creationId xmlns:p14="http://schemas.microsoft.com/office/powerpoint/2010/main" val="2040047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 sz="3600" dirty="0">
                <a:solidFill>
                  <a:schemeClr val="tx1"/>
                </a:solidFill>
                <a:latin typeface="Arial" panose="020B0604020202020204" pitchFamily="34" charset="0"/>
                <a:cs typeface="Arial" panose="020B0604020202020204" pitchFamily="34" charset="0"/>
              </a:rPr>
              <a:t>Staff Assignment (SA) Overview</a:t>
            </a:r>
            <a:endParaRPr sz="3600" dirty="0">
              <a:solidFill>
                <a:schemeClr val="tx1"/>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62704436"/>
              </p:ext>
            </p:extLst>
          </p:nvPr>
        </p:nvGraphicFramePr>
        <p:xfrm>
          <a:off x="995362" y="2459740"/>
          <a:ext cx="7153276" cy="1059180"/>
        </p:xfrm>
        <a:graphic>
          <a:graphicData uri="http://schemas.openxmlformats.org/drawingml/2006/table">
            <a:tbl>
              <a:tblPr firstRow="1" bandRow="1">
                <a:tableStyleId>{5C22544A-7EE6-4342-B048-85BDC9FD1C3A}</a:tableStyleId>
              </a:tblPr>
              <a:tblGrid>
                <a:gridCol w="3576638">
                  <a:extLst>
                    <a:ext uri="{9D8B030D-6E8A-4147-A177-3AD203B41FA5}">
                      <a16:colId xmlns:a16="http://schemas.microsoft.com/office/drawing/2014/main" val="20000"/>
                    </a:ext>
                  </a:extLst>
                </a:gridCol>
                <a:gridCol w="3576638">
                  <a:extLst>
                    <a:ext uri="{9D8B030D-6E8A-4147-A177-3AD203B41FA5}">
                      <a16:colId xmlns:a16="http://schemas.microsoft.com/office/drawing/2014/main" val="20001"/>
                    </a:ext>
                  </a:extLst>
                </a:gridCol>
              </a:tblGrid>
              <a:tr h="175260">
                <a:tc>
                  <a:txBody>
                    <a:bodyPr/>
                    <a:lstStyle/>
                    <a:p>
                      <a:pPr marL="285750" indent="-285750" algn="l">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Special</a:t>
                      </a:r>
                      <a:r>
                        <a:rPr lang="en-US" sz="1600" b="0" baseline="0" dirty="0">
                          <a:solidFill>
                            <a:schemeClr val="tx1"/>
                          </a:solidFill>
                          <a:latin typeface="Arial" panose="020B0604020202020204" pitchFamily="34" charset="0"/>
                          <a:cs typeface="Arial" panose="020B0604020202020204" pitchFamily="34" charset="0"/>
                        </a:rPr>
                        <a:t> Education Status</a:t>
                      </a:r>
                      <a:endParaRPr lang="en-US" sz="1600" b="0" dirty="0">
                        <a:solidFill>
                          <a:schemeClr val="tx1"/>
                        </a:solidFill>
                        <a:latin typeface="Arial" panose="020B0604020202020204" pitchFamily="34" charset="0"/>
                        <a:cs typeface="Arial" panose="020B0604020202020204" pitchFamily="34" charset="0"/>
                      </a:endParaRPr>
                    </a:p>
                  </a:txBody>
                  <a:tcPr marL="68580" marR="68580" marT="34290" marB="34290">
                    <a:noFill/>
                  </a:tcPr>
                </a:tc>
                <a:tc>
                  <a:txBody>
                    <a:bodyPr/>
                    <a:lstStyle/>
                    <a:p>
                      <a:pPr marL="285750" indent="-285750" algn="l">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Location</a:t>
                      </a:r>
                    </a:p>
                  </a:txBody>
                  <a:tcPr marL="68580" marR="68580" marT="34290" marB="34290">
                    <a:noFill/>
                  </a:tcPr>
                </a:tc>
                <a:extLst>
                  <a:ext uri="{0D108BD9-81ED-4DB2-BD59-A6C34878D82A}">
                    <a16:rowId xmlns:a16="http://schemas.microsoft.com/office/drawing/2014/main" val="10000"/>
                  </a:ext>
                </a:extLst>
              </a:tr>
              <a:tr h="278130">
                <a:tc>
                  <a:txBody>
                    <a:bodyPr/>
                    <a:lstStyle/>
                    <a:p>
                      <a:pPr marL="285750" indent="-285750" algn="l">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Job Class Code</a:t>
                      </a:r>
                    </a:p>
                  </a:txBody>
                  <a:tcPr marL="68580" marR="68580" marT="34290" marB="34290">
                    <a:noFill/>
                  </a:tcPr>
                </a:tc>
                <a:tc>
                  <a:txBody>
                    <a:bodyPr/>
                    <a:lstStyle/>
                    <a:p>
                      <a:pPr marL="285750" indent="-285750" algn="l">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Grant Code</a:t>
                      </a:r>
                    </a:p>
                  </a:txBody>
                  <a:tcPr marL="68580" marR="68580" marT="34290" marB="34290">
                    <a:noFill/>
                  </a:tcPr>
                </a:tc>
                <a:extLst>
                  <a:ext uri="{0D108BD9-81ED-4DB2-BD59-A6C34878D82A}">
                    <a16:rowId xmlns:a16="http://schemas.microsoft.com/office/drawing/2014/main" val="10001"/>
                  </a:ext>
                </a:extLst>
              </a:tr>
              <a:tr h="434340">
                <a:tc>
                  <a:txBody>
                    <a:bodyPr/>
                    <a:lstStyle/>
                    <a:p>
                      <a:pPr marL="285750" indent="-285750" algn="l">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Teaching Subject</a:t>
                      </a:r>
                      <a:r>
                        <a:rPr lang="en-US" sz="1600" baseline="0" dirty="0">
                          <a:solidFill>
                            <a:schemeClr val="tx1"/>
                          </a:solidFill>
                          <a:latin typeface="Arial" panose="020B0604020202020204" pitchFamily="34" charset="0"/>
                          <a:cs typeface="Arial" panose="020B0604020202020204" pitchFamily="34" charset="0"/>
                        </a:rPr>
                        <a:t> Area</a:t>
                      </a:r>
                      <a:endParaRPr lang="en-US" sz="1600" dirty="0">
                        <a:solidFill>
                          <a:schemeClr val="tx1"/>
                        </a:solidFill>
                        <a:latin typeface="Arial" panose="020B0604020202020204" pitchFamily="34" charset="0"/>
                        <a:cs typeface="Arial" panose="020B0604020202020204" pitchFamily="34" charset="0"/>
                      </a:endParaRPr>
                    </a:p>
                  </a:txBody>
                  <a:tcPr marL="68580" marR="68580" marT="34290" marB="34290">
                    <a:noFill/>
                  </a:tcPr>
                </a:tc>
                <a:tc>
                  <a:txBody>
                    <a:bodyPr/>
                    <a:lstStyle/>
                    <a:p>
                      <a:pPr marL="285750" indent="-285750" algn="l">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Grade Levels </a:t>
                      </a:r>
                    </a:p>
                  </a:txBody>
                  <a:tcPr marL="68580" marR="68580" marT="34290" marB="34290">
                    <a:no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45208259"/>
              </p:ext>
            </p:extLst>
          </p:nvPr>
        </p:nvGraphicFramePr>
        <p:xfrm>
          <a:off x="555918" y="1730667"/>
          <a:ext cx="6251838" cy="4168140"/>
        </p:xfrm>
        <a:graphic>
          <a:graphicData uri="http://schemas.openxmlformats.org/drawingml/2006/table">
            <a:tbl>
              <a:tblPr firstRow="1" bandRow="1">
                <a:tableStyleId>{5C22544A-7EE6-4342-B048-85BDC9FD1C3A}</a:tableStyleId>
              </a:tblPr>
              <a:tblGrid>
                <a:gridCol w="6251838">
                  <a:extLst>
                    <a:ext uri="{9D8B030D-6E8A-4147-A177-3AD203B41FA5}">
                      <a16:colId xmlns:a16="http://schemas.microsoft.com/office/drawing/2014/main" val="20000"/>
                    </a:ext>
                  </a:extLst>
                </a:gridCol>
              </a:tblGrid>
              <a:tr h="3975016">
                <a:tc>
                  <a:txBody>
                    <a:bodyPr/>
                    <a:lstStyle/>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Multiple Records are allowed per person based on:</a:t>
                      </a:r>
                    </a:p>
                    <a:p>
                      <a:pPr marL="457200" marR="0" lvl="0" indent="-41910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457200" marR="0" lvl="0" indent="-41910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457200" marR="0" lvl="0" indent="-41910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457200" marR="0" lvl="0" indent="-41910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When reporting multiple records for a staff member:</a:t>
                      </a:r>
                    </a:p>
                    <a:p>
                      <a:pPr marL="914400" marR="0" lvl="1" indent="-381000" algn="l" defTabSz="914400" rtl="0" eaLnBrk="1" fontAlgn="auto" latinLnBrk="0" hangingPunct="1">
                        <a:lnSpc>
                          <a:spcPct val="100000"/>
                        </a:lnSpc>
                        <a:spcBef>
                          <a:spcPts val="0"/>
                        </a:spcBef>
                        <a:spcAft>
                          <a:spcPts val="0"/>
                        </a:spcAft>
                        <a:buClr>
                          <a:srgbClr val="677480"/>
                        </a:buClr>
                        <a:buSzPts val="2400"/>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Lato"/>
                      </a:endParaRPr>
                    </a:p>
                    <a:p>
                      <a:pPr marL="819150" marR="0" lvl="1" indent="-285750" algn="l" defTabSz="914400" rtl="0" eaLnBrk="1" fontAlgn="auto" latinLnBrk="0" hangingPunct="1">
                        <a:lnSpc>
                          <a:spcPct val="100000"/>
                        </a:lnSpc>
                        <a:spcBef>
                          <a:spcPts val="0"/>
                        </a:spcBef>
                        <a:spcAft>
                          <a:spcPts val="0"/>
                        </a:spcAft>
                        <a:buClr>
                          <a:srgbClr val="677480"/>
                        </a:buClr>
                        <a:buSzPct val="100000"/>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Lato"/>
                        </a:rPr>
                        <a:t>Contract Days would not be split</a:t>
                      </a:r>
                    </a:p>
                    <a:p>
                      <a:pPr marL="819150" marR="0" lvl="1" indent="-285750" algn="l" defTabSz="914400" rtl="0" eaLnBrk="1" fontAlgn="auto" latinLnBrk="0" hangingPunct="1">
                        <a:lnSpc>
                          <a:spcPct val="100000"/>
                        </a:lnSpc>
                        <a:spcBef>
                          <a:spcPts val="0"/>
                        </a:spcBef>
                        <a:spcAft>
                          <a:spcPts val="0"/>
                        </a:spcAft>
                        <a:buClr>
                          <a:srgbClr val="677480"/>
                        </a:buClr>
                        <a:buSzPct val="100000"/>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Lato"/>
                        </a:rPr>
                        <a:t>Base Salary should be split, but hourly should not</a:t>
                      </a:r>
                    </a:p>
                    <a:p>
                      <a:pPr marL="819150" marR="0" lvl="1" indent="-285750" algn="l" defTabSz="914400" rtl="0" eaLnBrk="1" fontAlgn="auto" latinLnBrk="0" hangingPunct="1">
                        <a:lnSpc>
                          <a:spcPct val="100000"/>
                        </a:lnSpc>
                        <a:spcBef>
                          <a:spcPts val="0"/>
                        </a:spcBef>
                        <a:spcAft>
                          <a:spcPts val="0"/>
                        </a:spcAft>
                        <a:buClr>
                          <a:srgbClr val="677480"/>
                        </a:buClr>
                        <a:buSzPct val="100000"/>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Lato"/>
                        </a:rPr>
                        <a:t>Split hours per day based on time spent in each role</a:t>
                      </a:r>
                    </a:p>
                    <a:p>
                      <a:pPr marL="0" indent="0">
                        <a:buFont typeface="Arial" panose="020B0604020202020204" pitchFamily="34" charset="0"/>
                        <a:buNone/>
                      </a:pPr>
                      <a:endParaRPr lang="en-US" sz="1800" dirty="0">
                        <a:solidFill>
                          <a:srgbClr val="677480"/>
                        </a:solidFill>
                      </a:endParaRPr>
                    </a:p>
                  </a:txBody>
                  <a:tcPr marL="68580" marR="68580" marT="34290" marB="34290">
                    <a:noFill/>
                  </a:tcPr>
                </a:tc>
                <a:extLst>
                  <a:ext uri="{0D108BD9-81ED-4DB2-BD59-A6C34878D82A}">
                    <a16:rowId xmlns:a16="http://schemas.microsoft.com/office/drawing/2014/main" val="10000"/>
                  </a:ext>
                </a:extLst>
              </a:tr>
            </a:tbl>
          </a:graphicData>
        </a:graphic>
      </p:graphicFrame>
      <p:sp>
        <p:nvSpPr>
          <p:cNvPr id="7" name="Shape 126">
            <a:extLst>
              <a:ext uri="{FF2B5EF4-FFF2-40B4-BE49-F238E27FC236}">
                <a16:creationId xmlns:a16="http://schemas.microsoft.com/office/drawing/2014/main" id="{BD7D568E-FFB0-4570-99E1-5B2FA4504398}"/>
              </a:ext>
            </a:extLst>
          </p:cNvPr>
          <p:cNvSpPr txBox="1">
            <a:spLocks/>
          </p:cNvSpPr>
          <p:nvPr/>
        </p:nvSpPr>
        <p:spPr>
          <a:xfrm>
            <a:off x="8732838" y="5630863"/>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12</a:t>
            </a:fld>
            <a:endParaRPr lang="en" dirty="0"/>
          </a:p>
        </p:txBody>
      </p:sp>
    </p:spTree>
    <p:extLst>
      <p:ext uri="{BB962C8B-B14F-4D97-AF65-F5344CB8AC3E}">
        <p14:creationId xmlns:p14="http://schemas.microsoft.com/office/powerpoint/2010/main" val="3531701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F1BD-DDCD-4837-8481-1F46909E17E8}"/>
              </a:ext>
            </a:extLst>
          </p:cNvPr>
          <p:cNvSpPr>
            <a:spLocks noGrp="1"/>
          </p:cNvSpPr>
          <p:nvPr>
            <p:ph type="title"/>
          </p:nvPr>
        </p:nvSpPr>
        <p:spPr/>
        <p:txBody>
          <a:bodyPr>
            <a:noAutofit/>
          </a:bodyPr>
          <a:lstStyle/>
          <a:p>
            <a:r>
              <a:rPr lang="en-US" sz="3600" dirty="0">
                <a:solidFill>
                  <a:schemeClr val="tx1"/>
                </a:solidFill>
                <a:latin typeface="Arial" panose="020B0604020202020204" pitchFamily="34" charset="0"/>
                <a:cs typeface="Arial" panose="020B0604020202020204" pitchFamily="34" charset="0"/>
              </a:rPr>
              <a:t>File Layout Updates for 25-26</a:t>
            </a:r>
          </a:p>
        </p:txBody>
      </p:sp>
      <p:sp>
        <p:nvSpPr>
          <p:cNvPr id="3" name="Text Placeholder 2">
            <a:extLst>
              <a:ext uri="{FF2B5EF4-FFF2-40B4-BE49-F238E27FC236}">
                <a16:creationId xmlns:a16="http://schemas.microsoft.com/office/drawing/2014/main" id="{16B2ABAE-6DB7-4E1E-BBD8-86DE2100ACDB}"/>
              </a:ext>
            </a:extLst>
          </p:cNvPr>
          <p:cNvSpPr>
            <a:spLocks noGrp="1"/>
          </p:cNvSpPr>
          <p:nvPr>
            <p:ph type="body" idx="1"/>
          </p:nvPr>
        </p:nvSpPr>
        <p:spPr>
          <a:xfrm>
            <a:off x="592249" y="1417650"/>
            <a:ext cx="7778028" cy="5165700"/>
          </a:xfrm>
        </p:spPr>
        <p:txBody>
          <a:bodyPr>
            <a:normAutofit/>
          </a:bodyPr>
          <a:lstStyle/>
          <a:p>
            <a:pPr>
              <a:buFont typeface="Arial" panose="020B0604020202020204" pitchFamily="34" charset="0"/>
              <a:buChar char="•"/>
            </a:pPr>
            <a:r>
              <a:rPr lang="en-US" dirty="0">
                <a:solidFill>
                  <a:srgbClr val="C63F28"/>
                </a:solidFill>
                <a:latin typeface="Arial" panose="020B0604020202020204" pitchFamily="34" charset="0"/>
                <a:cs typeface="Arial" panose="020B0604020202020204" pitchFamily="34" charset="0"/>
              </a:rPr>
              <a:t>Funding Coding Updates </a:t>
            </a:r>
            <a:r>
              <a:rPr lang="en-US" dirty="0">
                <a:solidFill>
                  <a:schemeClr val="tx1"/>
                </a:solidFill>
                <a:latin typeface="Arial" panose="020B0604020202020204" pitchFamily="34" charset="0"/>
                <a:cs typeface="Arial" panose="020B0604020202020204" pitchFamily="34" charset="0"/>
              </a:rPr>
              <a:t>– The Grant/Project Funding Source field was removed and replaced by the Funding Source.  This more basic version has options 00-03.</a:t>
            </a:r>
          </a:p>
          <a:p>
            <a:pPr marL="28575" indent="0">
              <a:buNone/>
            </a:pPr>
            <a:endParaRPr lang="en-US" dirty="0">
              <a:solidFill>
                <a:schemeClr val="tx1"/>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This </a:t>
            </a:r>
            <a:r>
              <a:rPr lang="en-US" dirty="0">
                <a:latin typeface="Arial" panose="020B0604020202020204" pitchFamily="34" charset="0"/>
              </a:rPr>
              <a:t>more simplified version was updated to streamline the process and ensure that all staff are coded more accurately.</a:t>
            </a:r>
          </a:p>
          <a:p>
            <a:pPr lvl="1">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US" dirty="0">
              <a:latin typeface="Arial" panose="020B0604020202020204" pitchFamily="34" charset="0"/>
            </a:endParaRPr>
          </a:p>
          <a:p>
            <a:pPr lvl="1">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US" dirty="0">
              <a:latin typeface="Arial" panose="020B0604020202020204" pitchFamily="34" charset="0"/>
            </a:endParaRPr>
          </a:p>
          <a:p>
            <a:pPr lvl="1">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28575" indent="0">
              <a:buNone/>
            </a:pPr>
            <a:endParaRPr lang="en-US" dirty="0">
              <a:solidFill>
                <a:srgbClr val="455FA9"/>
              </a:solidFill>
              <a:latin typeface="Arial" panose="020B0604020202020204" pitchFamily="34" charset="0"/>
              <a:cs typeface="Arial" panose="020B0604020202020204" pitchFamily="34" charset="0"/>
            </a:endParaRPr>
          </a:p>
          <a:p>
            <a:pPr marL="28575" indent="0">
              <a:buNone/>
            </a:pPr>
            <a:endParaRPr lang="en-US" dirty="0">
              <a:solidFill>
                <a:schemeClr val="tx1"/>
              </a:solidFill>
              <a:latin typeface="Arial" panose="020B0604020202020204" pitchFamily="34" charset="0"/>
              <a:cs typeface="Arial" panose="020B0604020202020204" pitchFamily="34" charset="0"/>
            </a:endParaRPr>
          </a:p>
          <a:p>
            <a:pPr marL="28575" indent="0">
              <a:buNone/>
            </a:pPr>
            <a:endParaRPr lang="en-US" dirty="0">
              <a:solidFill>
                <a:schemeClr val="tx1"/>
              </a:solidFill>
              <a:latin typeface="Arial" panose="020B0604020202020204" pitchFamily="34" charset="0"/>
              <a:cs typeface="Arial" panose="020B0604020202020204" pitchFamily="34" charset="0"/>
            </a:endParaRPr>
          </a:p>
          <a:p>
            <a:pPr marL="28575" indent="0">
              <a:buNone/>
            </a:pPr>
            <a:endParaRPr lang="en-US" dirty="0">
              <a:solidFill>
                <a:schemeClr val="tx1"/>
              </a:solidFill>
              <a:latin typeface="Arial" panose="020B0604020202020204" pitchFamily="34" charset="0"/>
              <a:cs typeface="Arial" panose="020B0604020202020204" pitchFamily="34" charset="0"/>
            </a:endParaRPr>
          </a:p>
          <a:p>
            <a:pPr marL="28575" indent="0">
              <a:buNone/>
            </a:pPr>
            <a:endParaRPr lang="en-US" dirty="0">
              <a:solidFill>
                <a:schemeClr val="tx1"/>
              </a:solidFill>
              <a:latin typeface="Arial" panose="020B0604020202020204" pitchFamily="34" charset="0"/>
              <a:cs typeface="Arial" panose="020B0604020202020204" pitchFamily="34" charset="0"/>
            </a:endParaRPr>
          </a:p>
          <a:p>
            <a:pPr marL="28575" indent="0">
              <a:buNone/>
            </a:pPr>
            <a:r>
              <a:rPr lang="en-US" sz="1500" dirty="0">
                <a:solidFill>
                  <a:schemeClr val="tx1"/>
                </a:solidFill>
                <a:latin typeface="Arial" panose="020B0604020202020204" pitchFamily="34" charset="0"/>
                <a:cs typeface="Arial" panose="020B0604020202020204" pitchFamily="34" charset="0"/>
              </a:rPr>
              <a:t>For further details, see the HR Collection – New This Year Training on the </a:t>
            </a:r>
            <a:r>
              <a:rPr lang="en-US" sz="1500" dirty="0">
                <a:solidFill>
                  <a:schemeClr val="tx1"/>
                </a:solidFill>
                <a:latin typeface="Arial" panose="020B0604020202020204" pitchFamily="34" charset="0"/>
                <a:cs typeface="Arial" panose="020B0604020202020204" pitchFamily="34" charset="0"/>
                <a:hlinkClick r:id="rId3"/>
              </a:rPr>
              <a:t>HR Collection Page</a:t>
            </a:r>
            <a:endParaRPr lang="en-US" sz="1500" dirty="0">
              <a:solidFill>
                <a:schemeClr val="tx1"/>
              </a:solidFill>
              <a:latin typeface="Arial" panose="020B0604020202020204" pitchFamily="34" charset="0"/>
              <a:cs typeface="Arial" panose="020B0604020202020204" pitchFamily="34" charset="0"/>
            </a:endParaRPr>
          </a:p>
          <a:p>
            <a:pPr marL="28575" indent="0">
              <a:buNone/>
            </a:pPr>
            <a:endParaRPr lang="en-US" dirty="0">
              <a:solidFill>
                <a:schemeClr val="tx1"/>
              </a:solidFill>
              <a:latin typeface="Arial" panose="020B0604020202020204" pitchFamily="34" charset="0"/>
              <a:cs typeface="Arial" panose="020B0604020202020204" pitchFamily="34" charset="0"/>
            </a:endParaRPr>
          </a:p>
        </p:txBody>
      </p:sp>
      <p:pic>
        <p:nvPicPr>
          <p:cNvPr id="5" name="Picture 4" descr="Screenshot of the new funding source field in the file layout.">
            <a:extLst>
              <a:ext uri="{FF2B5EF4-FFF2-40B4-BE49-F238E27FC236}">
                <a16:creationId xmlns:a16="http://schemas.microsoft.com/office/drawing/2014/main" id="{BA514B43-8E35-6F6E-ED73-4ED6B67ECF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0157" y="3429000"/>
            <a:ext cx="6544639" cy="1730879"/>
          </a:xfrm>
          <a:prstGeom prst="rect">
            <a:avLst/>
          </a:prstGeom>
          <a:ln>
            <a:solidFill>
              <a:schemeClr val="tx1"/>
            </a:solidFill>
          </a:ln>
        </p:spPr>
      </p:pic>
      <p:sp>
        <p:nvSpPr>
          <p:cNvPr id="4" name="Slide Number Placeholder 3">
            <a:extLst>
              <a:ext uri="{FF2B5EF4-FFF2-40B4-BE49-F238E27FC236}">
                <a16:creationId xmlns:a16="http://schemas.microsoft.com/office/drawing/2014/main" id="{037E166D-D7CE-4682-82E0-E530C3CD45FC}"/>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 smtClean="0"/>
              <a:pPr/>
              <a:t>13</a:t>
            </a:fld>
            <a:endParaRPr lang="en" dirty="0"/>
          </a:p>
        </p:txBody>
      </p:sp>
    </p:spTree>
    <p:extLst>
      <p:ext uri="{BB962C8B-B14F-4D97-AF65-F5344CB8AC3E}">
        <p14:creationId xmlns:p14="http://schemas.microsoft.com/office/powerpoint/2010/main" val="3246309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829300" cy="1159875"/>
          </a:xfrm>
          <a:prstGeom prst="rect">
            <a:avLst/>
          </a:prstGeom>
        </p:spPr>
        <p:txBody>
          <a:bodyPr spcFirstLastPara="1" vert="horz" wrap="square" lIns="68569" tIns="68569" rIns="68569" bIns="68569" rtlCol="0" anchor="b" anchorCtr="0">
            <a:noAutofit/>
          </a:bodyPr>
          <a:lstStyle/>
          <a:p>
            <a:r>
              <a:rPr lang="en" dirty="0">
                <a:latin typeface="Arial" panose="020B0604020202020204" pitchFamily="34" charset="0"/>
                <a:cs typeface="Arial" panose="020B0604020202020204" pitchFamily="34" charset="0"/>
              </a:rPr>
              <a:t>HR Collection Process</a:t>
            </a:r>
            <a:endParaRPr dirty="0">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14</a:t>
            </a:fld>
            <a:endParaRPr dirty="0"/>
          </a:p>
        </p:txBody>
      </p:sp>
    </p:spTree>
    <p:extLst>
      <p:ext uri="{BB962C8B-B14F-4D97-AF65-F5344CB8AC3E}">
        <p14:creationId xmlns:p14="http://schemas.microsoft.com/office/powerpoint/2010/main" val="2064875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HR Data Collection in 5 Steps</a:t>
            </a:r>
            <a:endParaRPr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813275" y="5166112"/>
            <a:ext cx="3946850" cy="300082"/>
          </a:xfrm>
          <a:prstGeom prst="rect">
            <a:avLst/>
          </a:prstGeom>
        </p:spPr>
        <p:txBody>
          <a:bodyPr wrap="none">
            <a:spAutoFit/>
          </a:bodyPr>
          <a:lstStyle/>
          <a:p>
            <a:r>
              <a:rPr lang="en-US" sz="1350" i="1" dirty="0">
                <a:solidFill>
                  <a:srgbClr val="006EC0"/>
                </a:solidFill>
                <a:latin typeface="Calibri" panose="020F0502020204030204" pitchFamily="34" charset="0"/>
              </a:rPr>
              <a:t>Repeat steps 2-4 until data is complete and accurate! </a:t>
            </a:r>
            <a:endParaRPr lang="en-US" sz="1350" dirty="0"/>
          </a:p>
        </p:txBody>
      </p:sp>
      <p:pic>
        <p:nvPicPr>
          <p:cNvPr id="5" name="Picture 4" descr="5 steps of the submissions process"/>
          <p:cNvPicPr/>
          <p:nvPr/>
        </p:nvPicPr>
        <p:blipFill>
          <a:blip r:embed="rId4">
            <a:extLst>
              <a:ext uri="{28A0092B-C50C-407E-A947-70E740481C1C}">
                <a14:useLocalDpi xmlns:a14="http://schemas.microsoft.com/office/drawing/2010/main" val="0"/>
              </a:ext>
            </a:extLst>
          </a:blip>
          <a:stretch>
            <a:fillRect/>
          </a:stretch>
        </p:blipFill>
        <p:spPr>
          <a:xfrm>
            <a:off x="585166" y="2258929"/>
            <a:ext cx="7303169" cy="2753624"/>
          </a:xfrm>
          <a:prstGeom prst="rect">
            <a:avLst/>
          </a:prstGeom>
          <a:ln>
            <a:noFill/>
          </a:ln>
          <a:effectLst/>
        </p:spPr>
      </p:pic>
      <p:sp>
        <p:nvSpPr>
          <p:cNvPr id="6" name="Shape 126">
            <a:extLst>
              <a:ext uri="{FF2B5EF4-FFF2-40B4-BE49-F238E27FC236}">
                <a16:creationId xmlns:a16="http://schemas.microsoft.com/office/drawing/2014/main" id="{B71F8E73-EAC0-41FC-B098-10A07B784907}"/>
              </a:ext>
            </a:extLst>
          </p:cNvPr>
          <p:cNvSpPr txBox="1">
            <a:spLocks/>
          </p:cNvSpPr>
          <p:nvPr/>
        </p:nvSpPr>
        <p:spPr>
          <a:xfrm>
            <a:off x="8732838" y="5630863"/>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15</a:t>
            </a:fld>
            <a:endParaRPr lang="en" dirty="0"/>
          </a:p>
        </p:txBody>
      </p:sp>
    </p:spTree>
    <p:custDataLst>
      <p:tags r:id="rId1"/>
    </p:custDataLst>
    <p:extLst>
      <p:ext uri="{BB962C8B-B14F-4D97-AF65-F5344CB8AC3E}">
        <p14:creationId xmlns:p14="http://schemas.microsoft.com/office/powerpoint/2010/main" val="120178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1: Collection Prep Resources</a:t>
            </a:r>
            <a:endParaRPr dirty="0">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662730" y="5078626"/>
            <a:ext cx="5952116"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3"/>
              </a:rPr>
              <a:t>https://resources.csi.state.co.us/data-submissions/</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14" name="Shape 126">
            <a:extLst>
              <a:ext uri="{FF2B5EF4-FFF2-40B4-BE49-F238E27FC236}">
                <a16:creationId xmlns:a16="http://schemas.microsoft.com/office/drawing/2014/main" id="{49FAE97F-8AD5-4F85-93B7-B8C4B93DC6A0}"/>
              </a:ext>
              <a:ext uri="{C183D7F6-B498-43B3-948B-1728B52AA6E4}">
                <adec:decorative xmlns:adec="http://schemas.microsoft.com/office/drawing/2017/decorative" val="1"/>
              </a:ext>
            </a:extLst>
          </p:cNvPr>
          <p:cNvSpPr txBox="1">
            <a:spLocks/>
          </p:cNvSpPr>
          <p:nvPr/>
        </p:nvSpPr>
        <p:spPr>
          <a:xfrm>
            <a:off x="8732838" y="5630863"/>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16</a:t>
            </a:fld>
            <a:endParaRPr lang="en" dirty="0"/>
          </a:p>
        </p:txBody>
      </p:sp>
      <p:pic>
        <p:nvPicPr>
          <p:cNvPr id="4" name="Picture 3" descr="Image of the data submissions library page.">
            <a:extLst>
              <a:ext uri="{FF2B5EF4-FFF2-40B4-BE49-F238E27FC236}">
                <a16:creationId xmlns:a16="http://schemas.microsoft.com/office/drawing/2014/main" id="{BC5DCCF4-5E20-A1B2-FFBB-4EE021BA5F9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8786" y="1690689"/>
            <a:ext cx="6259813" cy="3096044"/>
          </a:xfrm>
          <a:prstGeom prst="rect">
            <a:avLst/>
          </a:prstGeom>
          <a:ln>
            <a:solidFill>
              <a:schemeClr val="accent1"/>
            </a:solidFill>
          </a:ln>
        </p:spPr>
      </p:pic>
    </p:spTree>
    <p:extLst>
      <p:ext uri="{BB962C8B-B14F-4D97-AF65-F5344CB8AC3E}">
        <p14:creationId xmlns:p14="http://schemas.microsoft.com/office/powerpoint/2010/main" val="3593108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1: Collection Prep Trainings</a:t>
            </a:r>
            <a:endParaRPr dirty="0">
              <a:solidFill>
                <a:schemeClr val="tx1"/>
              </a:solidFill>
              <a:latin typeface="Arial" panose="020B0604020202020204" pitchFamily="34" charset="0"/>
              <a:cs typeface="Arial" panose="020B0604020202020204" pitchFamily="34" charset="0"/>
            </a:endParaRPr>
          </a:p>
        </p:txBody>
      </p:sp>
      <p:pic>
        <p:nvPicPr>
          <p:cNvPr id="3" name="Picture 2" descr="Image of training section on the CSI HR page.">
            <a:extLst>
              <a:ext uri="{FF2B5EF4-FFF2-40B4-BE49-F238E27FC236}">
                <a16:creationId xmlns:a16="http://schemas.microsoft.com/office/drawing/2014/main" id="{61A8D3B3-0922-86CD-3CA1-482F9A43CD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4856" y="1942242"/>
            <a:ext cx="6543404" cy="2642529"/>
          </a:xfrm>
          <a:prstGeom prst="rect">
            <a:avLst/>
          </a:prstGeom>
          <a:ln>
            <a:solidFill>
              <a:schemeClr val="tx1"/>
            </a:solidFill>
          </a:ln>
        </p:spPr>
      </p:pic>
      <p:sp>
        <p:nvSpPr>
          <p:cNvPr id="9" name="TextBox 8"/>
          <p:cNvSpPr txBox="1"/>
          <p:nvPr/>
        </p:nvSpPr>
        <p:spPr>
          <a:xfrm>
            <a:off x="1140500" y="4836324"/>
            <a:ext cx="5952116" cy="276999"/>
          </a:xfrm>
          <a:prstGeom prst="rect">
            <a:avLst/>
          </a:prstGeom>
          <a:noFill/>
        </p:spPr>
        <p:txBody>
          <a:bodyPr wrap="square" rtlCol="0">
            <a:spAutoFit/>
          </a:bodyPr>
          <a:lstStyle/>
          <a:p>
            <a:r>
              <a:rPr lang="en-US" sz="1200" dirty="0">
                <a:hlinkClick r:id="rId4"/>
              </a:rPr>
              <a:t>https://resources.csi.state.co.us/data-submissions/hr/</a:t>
            </a:r>
            <a:r>
              <a:rPr lang="en-US" sz="1200" dirty="0"/>
              <a:t> </a:t>
            </a:r>
          </a:p>
        </p:txBody>
      </p:sp>
      <p:sp>
        <p:nvSpPr>
          <p:cNvPr id="12" name="Shape 126">
            <a:extLst>
              <a:ext uri="{FF2B5EF4-FFF2-40B4-BE49-F238E27FC236}">
                <a16:creationId xmlns:a16="http://schemas.microsoft.com/office/drawing/2014/main" id="{97639014-4674-4DBA-89F9-5C26C2AB0E1B}"/>
              </a:ext>
              <a:ext uri="{C183D7F6-B498-43B3-948B-1728B52AA6E4}">
                <adec:decorative xmlns:adec="http://schemas.microsoft.com/office/drawing/2017/decorative" val="1"/>
              </a:ext>
            </a:extLst>
          </p:cNvPr>
          <p:cNvSpPr txBox="1">
            <a:spLocks/>
          </p:cNvSpPr>
          <p:nvPr/>
        </p:nvSpPr>
        <p:spPr>
          <a:xfrm>
            <a:off x="8732838" y="5630863"/>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17</a:t>
            </a:fld>
            <a:endParaRPr lang="en" dirty="0"/>
          </a:p>
        </p:txBody>
      </p:sp>
    </p:spTree>
    <p:extLst>
      <p:ext uri="{BB962C8B-B14F-4D97-AF65-F5344CB8AC3E}">
        <p14:creationId xmlns:p14="http://schemas.microsoft.com/office/powerpoint/2010/main" val="1310347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2: Data Collection/Entry</a:t>
            </a:r>
            <a:endParaRPr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939935" y="2261523"/>
            <a:ext cx="5745666" cy="1531188"/>
          </a:xfrm>
          <a:prstGeom prst="rect">
            <a:avLst/>
          </a:prstGeom>
          <a:noFill/>
        </p:spPr>
        <p:txBody>
          <a:bodyPr wrap="square" rtlCol="0">
            <a:spAutoFit/>
          </a:bodyPr>
          <a:lstStyle/>
          <a:p>
            <a:pPr marL="85725"/>
            <a:r>
              <a:rPr lang="en-US" sz="2000" b="1" dirty="0">
                <a:latin typeface="Arial" panose="020B0604020202020204" pitchFamily="34" charset="0"/>
                <a:cs typeface="Arial" panose="020B0604020202020204" pitchFamily="34" charset="0"/>
              </a:rPr>
              <a:t>What</a:t>
            </a:r>
            <a:r>
              <a:rPr lang="en-US" sz="2000" dirty="0">
                <a:latin typeface="Arial" panose="020B0604020202020204" pitchFamily="34" charset="0"/>
                <a:cs typeface="Arial" panose="020B0604020202020204" pitchFamily="34" charset="0"/>
              </a:rPr>
              <a:t> Data to Collect</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File Layout and Definition Documents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Optional forms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Record Checker and Data Validations Tool</a:t>
            </a:r>
          </a:p>
          <a:p>
            <a:endParaRPr lang="en-US" sz="1350" dirty="0">
              <a:solidFill>
                <a:srgbClr val="677480"/>
              </a:solidFill>
            </a:endParaRPr>
          </a:p>
        </p:txBody>
      </p:sp>
      <p:sp>
        <p:nvSpPr>
          <p:cNvPr id="126" name="Shape 126">
            <a:extLst>
              <a:ext uri="{C183D7F6-B498-43B3-948B-1728B52AA6E4}">
                <adec:decorative xmlns:adec="http://schemas.microsoft.com/office/drawing/2017/decorative" val="1"/>
              </a:ext>
            </a:extLst>
          </p:cNvPr>
          <p:cNvSpPr txBox="1">
            <a:spLocks noGrp="1"/>
          </p:cNvSpPr>
          <p:nvPr>
            <p:ph type="sldNum" idx="4294967295"/>
          </p:nvPr>
        </p:nvSpPr>
        <p:spPr>
          <a:xfrm>
            <a:off x="8732838" y="5630863"/>
            <a:ext cx="411162" cy="312737"/>
          </a:xfrm>
          <a:prstGeom prst="rect">
            <a:avLst/>
          </a:prstGeom>
        </p:spPr>
        <p:txBody>
          <a:bodyPr spcFirstLastPara="1" wrap="square" lIns="68569" tIns="68569" rIns="68569" bIns="68569" anchor="t" anchorCtr="0">
            <a:noAutofit/>
          </a:bodyPr>
          <a:lstStyle/>
          <a:p>
            <a:fld id="{00000000-1234-1234-1234-123412341234}" type="slidenum">
              <a:rPr lang="en"/>
              <a:pPr/>
              <a:t>18</a:t>
            </a:fld>
            <a:endParaRPr dirty="0"/>
          </a:p>
        </p:txBody>
      </p:sp>
      <p:pic>
        <p:nvPicPr>
          <p:cNvPr id="4" name="Picture 3">
            <a:extLst>
              <a:ext uri="{FF2B5EF4-FFF2-40B4-BE49-F238E27FC236}">
                <a16:creationId xmlns:a16="http://schemas.microsoft.com/office/drawing/2014/main" id="{7EC1FF6E-7FDD-BA97-E918-D6AD1BA8772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43428" y="4054799"/>
            <a:ext cx="2657143" cy="2323809"/>
          </a:xfrm>
          <a:prstGeom prst="rect">
            <a:avLst/>
          </a:prstGeom>
        </p:spPr>
      </p:pic>
      <p:sp>
        <p:nvSpPr>
          <p:cNvPr id="6" name="TextBox 5">
            <a:extLst>
              <a:ext uri="{FF2B5EF4-FFF2-40B4-BE49-F238E27FC236}">
                <a16:creationId xmlns:a16="http://schemas.microsoft.com/office/drawing/2014/main" id="{8FB962E2-C84E-D5F6-EAA5-2F91E8D3518F}"/>
              </a:ext>
            </a:extLst>
          </p:cNvPr>
          <p:cNvSpPr txBox="1"/>
          <p:nvPr/>
        </p:nvSpPr>
        <p:spPr>
          <a:xfrm>
            <a:off x="3243428" y="6378608"/>
            <a:ext cx="2212150" cy="215444"/>
          </a:xfrm>
          <a:prstGeom prst="rect">
            <a:avLst/>
          </a:prstGeom>
          <a:noFill/>
        </p:spPr>
        <p:txBody>
          <a:bodyPr wrap="square" rtlCol="0">
            <a:spAutoFit/>
          </a:bodyPr>
          <a:lstStyle/>
          <a:p>
            <a:r>
              <a:rPr lang="en-US" sz="800" i="1" dirty="0">
                <a:latin typeface="Arial" panose="020B0604020202020204" pitchFamily="34" charset="0"/>
                <a:cs typeface="Arial" panose="020B0604020202020204" pitchFamily="34" charset="0"/>
              </a:rPr>
              <a:t>Freepic.com</a:t>
            </a:r>
          </a:p>
        </p:txBody>
      </p:sp>
    </p:spTree>
    <p:extLst>
      <p:ext uri="{BB962C8B-B14F-4D97-AF65-F5344CB8AC3E}">
        <p14:creationId xmlns:p14="http://schemas.microsoft.com/office/powerpoint/2010/main" val="2491092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sz="3600" dirty="0">
                <a:solidFill>
                  <a:schemeClr val="tx1"/>
                </a:solidFill>
                <a:latin typeface="Arial" panose="020B0604020202020204" pitchFamily="34" charset="0"/>
                <a:cs typeface="Arial" panose="020B0604020202020204" pitchFamily="34" charset="0"/>
              </a:rPr>
              <a:t>File Layout and Definition Documents – CSI Additions</a:t>
            </a:r>
            <a:endParaRPr sz="3600" dirty="0">
              <a:solidFill>
                <a:schemeClr val="tx1"/>
              </a:solidFill>
              <a:latin typeface="Arial" panose="020B0604020202020204" pitchFamily="34" charset="0"/>
              <a:cs typeface="Arial" panose="020B0604020202020204" pitchFamily="34" charset="0"/>
            </a:endParaRPr>
          </a:p>
        </p:txBody>
      </p:sp>
      <p:pic>
        <p:nvPicPr>
          <p:cNvPr id="3" name="Picture 2" descr="Screenshot of the 25-26 Staff Assignment File Layout.">
            <a:extLst>
              <a:ext uri="{FF2B5EF4-FFF2-40B4-BE49-F238E27FC236}">
                <a16:creationId xmlns:a16="http://schemas.microsoft.com/office/drawing/2014/main" id="{E0756410-D105-4CDF-9D95-42E82603C9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68288" y="1780891"/>
            <a:ext cx="5024424" cy="3842587"/>
          </a:xfrm>
          <a:prstGeom prst="rect">
            <a:avLst/>
          </a:prstGeom>
          <a:ln>
            <a:solidFill>
              <a:schemeClr val="tx1"/>
            </a:solidFill>
          </a:ln>
        </p:spPr>
      </p:pic>
      <p:sp>
        <p:nvSpPr>
          <p:cNvPr id="126" name="Shape 126">
            <a:extLst>
              <a:ext uri="{C183D7F6-B498-43B3-948B-1728B52AA6E4}">
                <adec:decorative xmlns:adec="http://schemas.microsoft.com/office/drawing/2017/decorative" val="1"/>
              </a:ext>
            </a:extLst>
          </p:cNvPr>
          <p:cNvSpPr txBox="1">
            <a:spLocks noGrp="1"/>
          </p:cNvSpPr>
          <p:nvPr>
            <p:ph type="sldNum" idx="4294967295"/>
          </p:nvPr>
        </p:nvSpPr>
        <p:spPr>
          <a:xfrm>
            <a:off x="8732838" y="5630863"/>
            <a:ext cx="411162" cy="312737"/>
          </a:xfrm>
          <a:prstGeom prst="rect">
            <a:avLst/>
          </a:prstGeom>
        </p:spPr>
        <p:txBody>
          <a:bodyPr spcFirstLastPara="1" wrap="square" lIns="68569" tIns="68569" rIns="68569" bIns="68569" anchor="t" anchorCtr="0">
            <a:noAutofit/>
          </a:bodyPr>
          <a:lstStyle/>
          <a:p>
            <a:fld id="{00000000-1234-1234-1234-123412341234}" type="slidenum">
              <a:rPr lang="en"/>
              <a:pPr/>
              <a:t>19</a:t>
            </a:fld>
            <a:endParaRPr dirty="0"/>
          </a:p>
        </p:txBody>
      </p:sp>
      <p:sp>
        <p:nvSpPr>
          <p:cNvPr id="2" name="TextBox 1">
            <a:extLst>
              <a:ext uri="{FF2B5EF4-FFF2-40B4-BE49-F238E27FC236}">
                <a16:creationId xmlns:a16="http://schemas.microsoft.com/office/drawing/2014/main" id="{9A7EF91C-48A9-C208-468E-D01770043E2B}"/>
              </a:ext>
            </a:extLst>
          </p:cNvPr>
          <p:cNvSpPr txBox="1"/>
          <p:nvPr/>
        </p:nvSpPr>
        <p:spPr>
          <a:xfrm>
            <a:off x="1320800" y="5991347"/>
            <a:ext cx="7740904"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4"/>
              </a:rPr>
              <a:t>Staff Profile File Layout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5"/>
              </a:rPr>
              <a:t>Staff Assignment File Layout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4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814B25-28F2-3906-66E0-631E6D1FA6F6}"/>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Agenda</a:t>
            </a:r>
          </a:p>
        </p:txBody>
      </p:sp>
      <p:sp>
        <p:nvSpPr>
          <p:cNvPr id="9" name="Arrow: Right 8">
            <a:extLst>
              <a:ext uri="{FF2B5EF4-FFF2-40B4-BE49-F238E27FC236}">
                <a16:creationId xmlns:a16="http://schemas.microsoft.com/office/drawing/2014/main" id="{75155CC0-B163-4ACB-8E15-6CC8F038F9F9}"/>
              </a:ext>
              <a:ext uri="{C183D7F6-B498-43B3-948B-1728B52AA6E4}">
                <adec:decorative xmlns:adec="http://schemas.microsoft.com/office/drawing/2017/decorative" val="1"/>
              </a:ext>
            </a:extLst>
          </p:cNvPr>
          <p:cNvSpPr/>
          <p:nvPr/>
        </p:nvSpPr>
        <p:spPr>
          <a:xfrm>
            <a:off x="-20569" y="207168"/>
            <a:ext cx="1017639" cy="58993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775B1C5A-53E3-4CED-9F21-5030582041AA}"/>
              </a:ext>
              <a:ext uri="{C183D7F6-B498-43B3-948B-1728B52AA6E4}">
                <adec:decorative xmlns:adec="http://schemas.microsoft.com/office/drawing/2017/decorative" val="1"/>
              </a:ext>
            </a:extLst>
          </p:cNvPr>
          <p:cNvSpPr/>
          <p:nvPr/>
        </p:nvSpPr>
        <p:spPr>
          <a:xfrm>
            <a:off x="0" y="1589753"/>
            <a:ext cx="1017639" cy="58993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F355212B-FA67-424F-9CEE-C835ED41BDFA}"/>
              </a:ext>
              <a:ext uri="{C183D7F6-B498-43B3-948B-1728B52AA6E4}">
                <adec:decorative xmlns:adec="http://schemas.microsoft.com/office/drawing/2017/decorative" val="1"/>
              </a:ext>
            </a:extLst>
          </p:cNvPr>
          <p:cNvSpPr/>
          <p:nvPr/>
        </p:nvSpPr>
        <p:spPr>
          <a:xfrm>
            <a:off x="-23626" y="3078153"/>
            <a:ext cx="1017639" cy="5899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142204A-1F51-41C1-A8B6-C1501489BB7A}"/>
              </a:ext>
              <a:ext uri="{C183D7F6-B498-43B3-948B-1728B52AA6E4}">
                <adec:decorative xmlns:adec="http://schemas.microsoft.com/office/drawing/2017/decorative" val="1"/>
              </a:ext>
            </a:extLst>
          </p:cNvPr>
          <p:cNvSpPr/>
          <p:nvPr/>
        </p:nvSpPr>
        <p:spPr>
          <a:xfrm>
            <a:off x="-23625" y="5938474"/>
            <a:ext cx="1017639" cy="589936"/>
          </a:xfrm>
          <a:prstGeom prst="rightArrow">
            <a:avLst/>
          </a:prstGeom>
          <a:solidFill>
            <a:srgbClr val="EFAA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
            <a:extLst>
              <a:ext uri="{FF2B5EF4-FFF2-40B4-BE49-F238E27FC236}">
                <a16:creationId xmlns:a16="http://schemas.microsoft.com/office/drawing/2014/main" id="{A52A4826-6656-4A2D-AC0C-E34890685F0D}"/>
              </a:ext>
            </a:extLst>
          </p:cNvPr>
          <p:cNvSpPr txBox="1">
            <a:spLocks/>
          </p:cNvSpPr>
          <p:nvPr/>
        </p:nvSpPr>
        <p:spPr>
          <a:xfrm>
            <a:off x="1081054" y="300907"/>
            <a:ext cx="6110287" cy="64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EFAA1F"/>
                </a:solidFill>
              </a:rPr>
              <a:t>Purpose of HR Collection</a:t>
            </a:r>
          </a:p>
        </p:txBody>
      </p:sp>
      <p:sp>
        <p:nvSpPr>
          <p:cNvPr id="20" name="Text Placeholder 4">
            <a:extLst>
              <a:ext uri="{FF2B5EF4-FFF2-40B4-BE49-F238E27FC236}">
                <a16:creationId xmlns:a16="http://schemas.microsoft.com/office/drawing/2014/main" id="{12755783-E00C-4A6F-B75B-F8BF7CAB3596}"/>
              </a:ext>
            </a:extLst>
          </p:cNvPr>
          <p:cNvSpPr txBox="1">
            <a:spLocks/>
          </p:cNvSpPr>
          <p:nvPr/>
        </p:nvSpPr>
        <p:spPr>
          <a:xfrm>
            <a:off x="1103757" y="747457"/>
            <a:ext cx="5113286" cy="563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Purpose, Collaboration, Who to Include/Exclude</a:t>
            </a:r>
          </a:p>
        </p:txBody>
      </p:sp>
      <p:sp>
        <p:nvSpPr>
          <p:cNvPr id="15" name="Text Placeholder 2">
            <a:extLst>
              <a:ext uri="{FF2B5EF4-FFF2-40B4-BE49-F238E27FC236}">
                <a16:creationId xmlns:a16="http://schemas.microsoft.com/office/drawing/2014/main" id="{01EFA592-171D-43B0-A913-BD666CEBD2D4}"/>
              </a:ext>
            </a:extLst>
          </p:cNvPr>
          <p:cNvSpPr txBox="1">
            <a:spLocks/>
          </p:cNvSpPr>
          <p:nvPr/>
        </p:nvSpPr>
        <p:spPr>
          <a:xfrm>
            <a:off x="1103757" y="1655762"/>
            <a:ext cx="6110287" cy="64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63F28"/>
                </a:solidFill>
              </a:rPr>
              <a:t>File Overview</a:t>
            </a:r>
          </a:p>
        </p:txBody>
      </p:sp>
      <p:sp>
        <p:nvSpPr>
          <p:cNvPr id="21" name="TextBox 20">
            <a:extLst>
              <a:ext uri="{FF2B5EF4-FFF2-40B4-BE49-F238E27FC236}">
                <a16:creationId xmlns:a16="http://schemas.microsoft.com/office/drawing/2014/main" id="{81ED86B1-0E4B-4F77-9102-5ED8947BB79E}"/>
              </a:ext>
            </a:extLst>
          </p:cNvPr>
          <p:cNvSpPr txBox="1"/>
          <p:nvPr/>
        </p:nvSpPr>
        <p:spPr>
          <a:xfrm>
            <a:off x="994013" y="2106777"/>
            <a:ext cx="3682693" cy="996170"/>
          </a:xfrm>
          <a:prstGeom prst="rect">
            <a:avLst/>
          </a:prstGeom>
          <a:noFill/>
        </p:spPr>
        <p:txBody>
          <a:bodyPr wrap="square" rtlCol="0">
            <a:spAutoFit/>
          </a:bodyPr>
          <a:lstStyle/>
          <a:p>
            <a:pPr marL="486918" lvl="1" indent="-285750">
              <a:lnSpc>
                <a:spcPct val="90000"/>
              </a:lnSpc>
              <a:spcBef>
                <a:spcPts val="200"/>
              </a:spcBef>
              <a:spcAft>
                <a:spcPts val="400"/>
              </a:spcAft>
              <a:buFont typeface="Arial" panose="020B0604020202020204" pitchFamily="34" charset="0"/>
              <a:buChar char="•"/>
              <a:defRPr/>
            </a:pPr>
            <a:r>
              <a:rPr lang="en-US" dirty="0">
                <a:latin typeface="Arial" panose="020B0604020202020204"/>
              </a:rPr>
              <a:t>Staff Profile File</a:t>
            </a:r>
          </a:p>
          <a:p>
            <a:pPr marL="486918" lvl="1" indent="-285750">
              <a:lnSpc>
                <a:spcPct val="90000"/>
              </a:lnSpc>
              <a:spcBef>
                <a:spcPts val="200"/>
              </a:spcBef>
              <a:spcAft>
                <a:spcPts val="400"/>
              </a:spcAft>
              <a:buFont typeface="Arial" panose="020B0604020202020204" pitchFamily="34" charset="0"/>
              <a:buChar char="•"/>
              <a:defRPr/>
            </a:pPr>
            <a:r>
              <a:rPr lang="en-US" dirty="0">
                <a:latin typeface="Arial" panose="020B0604020202020204"/>
              </a:rPr>
              <a:t>Staff Assignment File</a:t>
            </a:r>
          </a:p>
          <a:p>
            <a:endParaRPr lang="en-US" dirty="0"/>
          </a:p>
        </p:txBody>
      </p:sp>
      <p:sp>
        <p:nvSpPr>
          <p:cNvPr id="17" name="Rectangle 16">
            <a:extLst>
              <a:ext uri="{FF2B5EF4-FFF2-40B4-BE49-F238E27FC236}">
                <a16:creationId xmlns:a16="http://schemas.microsoft.com/office/drawing/2014/main" id="{749F5D77-CC8B-4843-880D-A831E067D644}"/>
              </a:ext>
            </a:extLst>
          </p:cNvPr>
          <p:cNvSpPr/>
          <p:nvPr/>
        </p:nvSpPr>
        <p:spPr>
          <a:xfrm>
            <a:off x="994013" y="3106339"/>
            <a:ext cx="5729748" cy="480131"/>
          </a:xfrm>
          <a:prstGeom prst="rect">
            <a:avLst/>
          </a:prstGeom>
        </p:spPr>
        <p:txBody>
          <a:bodyPr wrap="square">
            <a:spAutoFit/>
          </a:bodyPr>
          <a:lstStyle/>
          <a:p>
            <a:pPr lvl="0">
              <a:lnSpc>
                <a:spcPct val="90000"/>
              </a:lnSpc>
              <a:spcBef>
                <a:spcPts val="1000"/>
              </a:spcBef>
            </a:pPr>
            <a:r>
              <a:rPr lang="en-US" sz="2800" dirty="0">
                <a:solidFill>
                  <a:srgbClr val="008CA0"/>
                </a:solidFill>
                <a:latin typeface="Arial" panose="020B0604020202020204" pitchFamily="34" charset="0"/>
                <a:cs typeface="Arial" panose="020B0604020202020204" pitchFamily="34" charset="0"/>
              </a:rPr>
              <a:t>HR Collection Process</a:t>
            </a:r>
          </a:p>
        </p:txBody>
      </p:sp>
      <p:graphicFrame>
        <p:nvGraphicFramePr>
          <p:cNvPr id="22" name="Table 8">
            <a:extLst>
              <a:ext uri="{FF2B5EF4-FFF2-40B4-BE49-F238E27FC236}">
                <a16:creationId xmlns:a16="http://schemas.microsoft.com/office/drawing/2014/main" id="{34523E70-C987-4A6C-9746-957C20619D13}"/>
              </a:ext>
            </a:extLst>
          </p:cNvPr>
          <p:cNvGraphicFramePr>
            <a:graphicFrameLocks noGrp="1"/>
          </p:cNvGraphicFramePr>
          <p:nvPr>
            <p:extLst>
              <p:ext uri="{D42A27DB-BD31-4B8C-83A1-F6EECF244321}">
                <p14:modId xmlns:p14="http://schemas.microsoft.com/office/powerpoint/2010/main" val="1353249674"/>
              </p:ext>
            </p:extLst>
          </p:nvPr>
        </p:nvGraphicFramePr>
        <p:xfrm>
          <a:off x="1103756" y="3526225"/>
          <a:ext cx="5266563" cy="1102360"/>
        </p:xfrm>
        <a:graphic>
          <a:graphicData uri="http://schemas.openxmlformats.org/drawingml/2006/table">
            <a:tbl>
              <a:tblPr firstRow="1" bandRow="1">
                <a:tableStyleId>{5C22544A-7EE6-4342-B048-85BDC9FD1C3A}</a:tableStyleId>
              </a:tblPr>
              <a:tblGrid>
                <a:gridCol w="2723705">
                  <a:extLst>
                    <a:ext uri="{9D8B030D-6E8A-4147-A177-3AD203B41FA5}">
                      <a16:colId xmlns:a16="http://schemas.microsoft.com/office/drawing/2014/main" val="4121469481"/>
                    </a:ext>
                  </a:extLst>
                </a:gridCol>
                <a:gridCol w="2542858">
                  <a:extLst>
                    <a:ext uri="{9D8B030D-6E8A-4147-A177-3AD203B41FA5}">
                      <a16:colId xmlns:a16="http://schemas.microsoft.com/office/drawing/2014/main" val="1346200442"/>
                    </a:ext>
                  </a:extLst>
                </a:gridCol>
              </a:tblGrid>
              <a:tr h="370840">
                <a:tc>
                  <a:txBody>
                    <a:bodyPr/>
                    <a:lstStyle/>
                    <a:p>
                      <a:r>
                        <a:rPr lang="en-US" sz="1800" b="0" dirty="0">
                          <a:solidFill>
                            <a:sysClr val="windowText" lastClr="000000"/>
                          </a:solidFill>
                          <a:latin typeface="Arial" panose="020B0604020202020204" pitchFamily="34" charset="0"/>
                          <a:cs typeface="Arial" panose="020B0604020202020204" pitchFamily="34" charset="0"/>
                        </a:rPr>
                        <a:t>Step 1: Collection Prep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a:solidFill>
                            <a:schemeClr val="tx1"/>
                          </a:solidFill>
                          <a:latin typeface="Arial" panose="020B0604020202020204" pitchFamily="34" charset="0"/>
                          <a:cs typeface="Arial" panose="020B0604020202020204" pitchFamily="34" charset="0"/>
                        </a:rPr>
                        <a:t>Step 4: Resolve Errors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4498495"/>
                  </a:ext>
                </a:extLst>
              </a:tr>
              <a:tr h="185420">
                <a:tc>
                  <a:txBody>
                    <a:bodyPr/>
                    <a:lstStyle/>
                    <a:p>
                      <a:r>
                        <a:rPr lang="en-US" sz="1800" dirty="0">
                          <a:latin typeface="Arial" panose="020B0604020202020204" pitchFamily="34" charset="0"/>
                          <a:cs typeface="Arial" panose="020B0604020202020204" pitchFamily="34" charset="0"/>
                        </a:rPr>
                        <a:t>Step 2: Collect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i="0" dirty="0">
                          <a:solidFill>
                            <a:schemeClr val="tx1"/>
                          </a:solidFill>
                          <a:latin typeface="Arial" panose="020B0604020202020204" pitchFamily="34" charset="0"/>
                          <a:cs typeface="Arial" panose="020B0604020202020204" pitchFamily="34" charset="0"/>
                        </a:rPr>
                        <a:t>Step 5: Certify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6431093"/>
                  </a:ext>
                </a:extLst>
              </a:tr>
              <a:tr h="185420">
                <a:tc>
                  <a:txBody>
                    <a:bodyPr/>
                    <a:lstStyle/>
                    <a:p>
                      <a:r>
                        <a:rPr lang="en-US" sz="1800" dirty="0">
                          <a:latin typeface="Arial" panose="020B0604020202020204" pitchFamily="34" charset="0"/>
                          <a:cs typeface="Arial" panose="020B0604020202020204" pitchFamily="34" charset="0"/>
                        </a:rPr>
                        <a:t>Step 3: Submit to CSI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442024"/>
                  </a:ext>
                </a:extLst>
              </a:tr>
            </a:tbl>
          </a:graphicData>
        </a:graphic>
      </p:graphicFrame>
      <p:sp>
        <p:nvSpPr>
          <p:cNvPr id="2" name="Rectangle 1">
            <a:extLst>
              <a:ext uri="{FF2B5EF4-FFF2-40B4-BE49-F238E27FC236}">
                <a16:creationId xmlns:a16="http://schemas.microsoft.com/office/drawing/2014/main" id="{D97F2C4A-0C6E-4725-A45E-CDF546EBED3B}"/>
              </a:ext>
            </a:extLst>
          </p:cNvPr>
          <p:cNvSpPr/>
          <p:nvPr/>
        </p:nvSpPr>
        <p:spPr>
          <a:xfrm>
            <a:off x="1017639" y="4674087"/>
            <a:ext cx="5120312" cy="480131"/>
          </a:xfrm>
          <a:prstGeom prst="rect">
            <a:avLst/>
          </a:prstGeom>
        </p:spPr>
        <p:txBody>
          <a:bodyPr wrap="none">
            <a:spAutoFit/>
          </a:bodyPr>
          <a:lstStyle/>
          <a:p>
            <a:pPr lvl="0">
              <a:lnSpc>
                <a:spcPct val="90000"/>
              </a:lnSpc>
              <a:spcBef>
                <a:spcPts val="1000"/>
              </a:spcBef>
            </a:pPr>
            <a:r>
              <a:rPr lang="en-US" sz="2800" dirty="0">
                <a:solidFill>
                  <a:srgbClr val="455FA9"/>
                </a:solidFill>
                <a:latin typeface="Arial" panose="020B0604020202020204" pitchFamily="34" charset="0"/>
                <a:cs typeface="Arial" panose="020B0604020202020204" pitchFamily="34" charset="0"/>
              </a:rPr>
              <a:t>Common HR Questions/Issues</a:t>
            </a:r>
          </a:p>
        </p:txBody>
      </p:sp>
      <p:sp>
        <p:nvSpPr>
          <p:cNvPr id="19" name="Rectangle 18">
            <a:extLst>
              <a:ext uri="{FF2B5EF4-FFF2-40B4-BE49-F238E27FC236}">
                <a16:creationId xmlns:a16="http://schemas.microsoft.com/office/drawing/2014/main" id="{99CF3EB1-0A8B-42DD-B565-80161BE4D982}"/>
              </a:ext>
            </a:extLst>
          </p:cNvPr>
          <p:cNvSpPr/>
          <p:nvPr/>
        </p:nvSpPr>
        <p:spPr>
          <a:xfrm>
            <a:off x="1081054" y="5993376"/>
            <a:ext cx="5729748" cy="480131"/>
          </a:xfrm>
          <a:prstGeom prst="rect">
            <a:avLst/>
          </a:prstGeom>
        </p:spPr>
        <p:txBody>
          <a:bodyPr wrap="square">
            <a:spAutoFit/>
          </a:bodyPr>
          <a:lstStyle/>
          <a:p>
            <a:pPr lvl="0">
              <a:lnSpc>
                <a:spcPct val="90000"/>
              </a:lnSpc>
              <a:spcBef>
                <a:spcPts val="1000"/>
              </a:spcBef>
            </a:pPr>
            <a:r>
              <a:rPr lang="en-US" sz="2800" dirty="0">
                <a:solidFill>
                  <a:srgbClr val="EFAA1F"/>
                </a:solidFill>
                <a:latin typeface="Arial" panose="020B0604020202020204" pitchFamily="34" charset="0"/>
                <a:cs typeface="Arial" panose="020B0604020202020204" pitchFamily="34" charset="0"/>
              </a:rPr>
              <a:t>Timelines and Deadlines</a:t>
            </a:r>
          </a:p>
        </p:txBody>
      </p:sp>
      <p:sp>
        <p:nvSpPr>
          <p:cNvPr id="13" name="Arrow: Right 12">
            <a:extLst>
              <a:ext uri="{FF2B5EF4-FFF2-40B4-BE49-F238E27FC236}">
                <a16:creationId xmlns:a16="http://schemas.microsoft.com/office/drawing/2014/main" id="{552CD286-7047-4368-95EE-BB2EDC2DA6C0}"/>
              </a:ext>
              <a:ext uri="{C183D7F6-B498-43B3-948B-1728B52AA6E4}">
                <adec:decorative xmlns:adec="http://schemas.microsoft.com/office/drawing/2017/decorative" val="1"/>
              </a:ext>
            </a:extLst>
          </p:cNvPr>
          <p:cNvSpPr/>
          <p:nvPr/>
        </p:nvSpPr>
        <p:spPr>
          <a:xfrm>
            <a:off x="0" y="4614783"/>
            <a:ext cx="1017639" cy="589936"/>
          </a:xfrm>
          <a:prstGeom prst="rightArrow">
            <a:avLst/>
          </a:prstGeom>
          <a:solidFill>
            <a:srgbClr val="455F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hape 126">
            <a:extLst>
              <a:ext uri="{FF2B5EF4-FFF2-40B4-BE49-F238E27FC236}">
                <a16:creationId xmlns:a16="http://schemas.microsoft.com/office/drawing/2014/main" id="{9C04DD38-A58E-4635-82CC-28B5EC1F6E25}"/>
              </a:ext>
              <a:ext uri="{C183D7F6-B498-43B3-948B-1728B52AA6E4}">
                <adec:decorative xmlns:adec="http://schemas.microsoft.com/office/drawing/2017/decorative" val="1"/>
              </a:ext>
            </a:extLst>
          </p:cNvPr>
          <p:cNvSpPr txBox="1">
            <a:spLocks/>
          </p:cNvSpPr>
          <p:nvPr/>
        </p:nvSpPr>
        <p:spPr>
          <a:xfrm>
            <a:off x="8732838" y="5630863"/>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2</a:t>
            </a:fld>
            <a:endParaRPr lang="en" dirty="0"/>
          </a:p>
        </p:txBody>
      </p:sp>
    </p:spTree>
    <p:extLst>
      <p:ext uri="{BB962C8B-B14F-4D97-AF65-F5344CB8AC3E}">
        <p14:creationId xmlns:p14="http://schemas.microsoft.com/office/powerpoint/2010/main" val="83639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8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6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sz="3600" dirty="0">
                <a:solidFill>
                  <a:schemeClr val="tx1"/>
                </a:solidFill>
                <a:latin typeface="Arial" panose="020B0604020202020204" pitchFamily="34" charset="0"/>
                <a:cs typeface="Arial" panose="020B0604020202020204" pitchFamily="34" charset="0"/>
              </a:rPr>
              <a:t>Using File Layout and Definition Document Example </a:t>
            </a:r>
            <a:endParaRPr sz="3600"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457201" y="1920488"/>
            <a:ext cx="7706226" cy="3539430"/>
          </a:xfrm>
          <a:prstGeom prst="rect">
            <a:avLst/>
          </a:prstGeom>
          <a:noFill/>
        </p:spPr>
        <p:txBody>
          <a:bodyPr wrap="square" rtlCol="0">
            <a:spAutoFit/>
          </a:bodyPr>
          <a:lstStyle/>
          <a:p>
            <a:pPr marL="214313" indent="-214313">
              <a:buFont typeface="Arial" panose="020B0604020202020204" pitchFamily="34" charset="0"/>
              <a:buChar char="•"/>
            </a:pPr>
            <a:r>
              <a:rPr lang="en-US" sz="1600" dirty="0">
                <a:latin typeface="Arial" panose="020B0604020202020204" pitchFamily="34" charset="0"/>
                <a:cs typeface="Arial" panose="020B0604020202020204" pitchFamily="34" charset="0"/>
              </a:rPr>
              <a:t>There are </a:t>
            </a:r>
            <a:r>
              <a:rPr lang="en-US" sz="1600" dirty="0">
                <a:solidFill>
                  <a:srgbClr val="C00000"/>
                </a:solidFill>
                <a:latin typeface="Arial" panose="020B0604020202020204" pitchFamily="34" charset="0"/>
                <a:cs typeface="Arial" panose="020B0604020202020204" pitchFamily="34" charset="0"/>
              </a:rPr>
              <a:t>ST053</a:t>
            </a:r>
            <a:r>
              <a:rPr lang="en-US" sz="1600" dirty="0">
                <a:latin typeface="Arial" panose="020B0604020202020204" pitchFamily="34" charset="0"/>
                <a:cs typeface="Arial" panose="020B0604020202020204" pitchFamily="34" charset="0"/>
              </a:rPr>
              <a:t> and </a:t>
            </a:r>
            <a:r>
              <a:rPr lang="en-US" sz="1600" dirty="0">
                <a:solidFill>
                  <a:srgbClr val="C00000"/>
                </a:solidFill>
                <a:latin typeface="Arial" panose="020B0604020202020204" pitchFamily="34" charset="0"/>
                <a:cs typeface="Arial" panose="020B0604020202020204" pitchFamily="34" charset="0"/>
              </a:rPr>
              <a:t>ST054</a:t>
            </a:r>
            <a:r>
              <a:rPr lang="en-US" sz="1600" dirty="0">
                <a:latin typeface="Arial" panose="020B0604020202020204" pitchFamily="34" charset="0"/>
                <a:cs typeface="Arial" panose="020B0604020202020204" pitchFamily="34" charset="0"/>
              </a:rPr>
              <a:t> errors on the initial error report pertaining to incorrectly coding the Hours Worked per Day Field.  </a:t>
            </a:r>
          </a:p>
          <a:p>
            <a:pPr marL="214313" indent="-214313">
              <a:buFont typeface="Arial" panose="020B0604020202020204" pitchFamily="34" charset="0"/>
              <a:buChar char="•"/>
            </a:pPr>
            <a:r>
              <a:rPr lang="en-US" sz="1600" dirty="0">
                <a:latin typeface="Arial" panose="020B0604020202020204" pitchFamily="34" charset="0"/>
                <a:cs typeface="Arial" panose="020B0604020202020204" pitchFamily="34" charset="0"/>
              </a:rPr>
              <a:t>Most staff are coded as working 8 hours per day if only in one role and you have each one coded 8.00.</a:t>
            </a:r>
          </a:p>
          <a:p>
            <a:pPr marL="214313" indent="-214313">
              <a:buFont typeface="Arial" panose="020B0604020202020204" pitchFamily="34" charset="0"/>
              <a:buChar char="•"/>
            </a:pPr>
            <a:r>
              <a:rPr lang="en-US" sz="1600" b="1" i="1" dirty="0">
                <a:latin typeface="Arial" panose="020B0604020202020204" pitchFamily="34" charset="0"/>
                <a:cs typeface="Arial" panose="020B0604020202020204" pitchFamily="34" charset="0"/>
              </a:rPr>
              <a:t>Why are you receiving these errors?  </a:t>
            </a:r>
            <a:r>
              <a:rPr lang="en-US" sz="1600" dirty="0">
                <a:latin typeface="Arial" panose="020B0604020202020204" pitchFamily="34" charset="0"/>
                <a:cs typeface="Arial" panose="020B0604020202020204" pitchFamily="34" charset="0"/>
              </a:rPr>
              <a:t>Use the Staff Assignment File Layout!</a:t>
            </a:r>
          </a:p>
          <a:p>
            <a:pPr marL="214313" indent="-214313">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600" dirty="0">
                <a:latin typeface="Arial" panose="020B0604020202020204" pitchFamily="34" charset="0"/>
                <a:cs typeface="Arial" panose="020B0604020202020204" pitchFamily="34" charset="0"/>
              </a:rPr>
              <a:t>Upon review of the resource, you can see Field Length=4 and Example=0800</a:t>
            </a:r>
          </a:p>
          <a:p>
            <a:pPr marL="214313" indent="-214313">
              <a:buFont typeface="Arial" panose="020B0604020202020204" pitchFamily="34" charset="0"/>
              <a:buChar char="•"/>
            </a:pPr>
            <a:r>
              <a:rPr lang="en-US" sz="1600" dirty="0">
                <a:latin typeface="Arial" panose="020B0604020202020204" pitchFamily="34" charset="0"/>
                <a:cs typeface="Arial" panose="020B0604020202020204" pitchFamily="34" charset="0"/>
              </a:rPr>
              <a:t>The “8.00” in your data is not the correct format.  There should be no decimals (implied) and there should be 4 digits, which means it should have a leading 0</a:t>
            </a:r>
          </a:p>
        </p:txBody>
      </p:sp>
      <p:pic>
        <p:nvPicPr>
          <p:cNvPr id="3" name="Picture 2" descr="File Layout screenshot of Hours Worked per Day field."/>
          <p:cNvPicPr>
            <a:picLocks noChangeAspect="1"/>
          </p:cNvPicPr>
          <p:nvPr/>
        </p:nvPicPr>
        <p:blipFill>
          <a:blip r:embed="rId3"/>
          <a:stretch>
            <a:fillRect/>
          </a:stretch>
        </p:blipFill>
        <p:spPr>
          <a:xfrm>
            <a:off x="980573" y="3401834"/>
            <a:ext cx="6985715" cy="657143"/>
          </a:xfrm>
          <a:prstGeom prst="rect">
            <a:avLst/>
          </a:prstGeom>
        </p:spPr>
      </p:pic>
      <p:pic>
        <p:nvPicPr>
          <p:cNvPr id="1026" name="Picture 2" descr="Hours worked per day fie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573" y="4058977"/>
            <a:ext cx="6993731" cy="150019"/>
          </a:xfrm>
          <a:prstGeom prst="rect">
            <a:avLst/>
          </a:prstGeom>
          <a:noFill/>
          <a:extLst>
            <a:ext uri="{909E8E84-426E-40DD-AFC4-6F175D3DCCD1}">
              <a14:hiddenFill xmlns:a14="http://schemas.microsoft.com/office/drawing/2010/main">
                <a:solidFill>
                  <a:srgbClr val="FFFFFF"/>
                </a:solidFill>
              </a14:hiddenFill>
            </a:ext>
          </a:extLst>
        </p:spPr>
      </p:pic>
      <p:sp>
        <p:nvSpPr>
          <p:cNvPr id="126" name="Shape 126">
            <a:extLst>
              <a:ext uri="{C183D7F6-B498-43B3-948B-1728B52AA6E4}">
                <adec:decorative xmlns:adec="http://schemas.microsoft.com/office/drawing/2017/decorative" val="1"/>
              </a:ext>
            </a:extLst>
          </p:cNvPr>
          <p:cNvSpPr txBox="1">
            <a:spLocks noGrp="1"/>
          </p:cNvSpPr>
          <p:nvPr>
            <p:ph type="sldNum" idx="4294967295"/>
          </p:nvPr>
        </p:nvSpPr>
        <p:spPr>
          <a:xfrm>
            <a:off x="8732838" y="5630863"/>
            <a:ext cx="411162" cy="312737"/>
          </a:xfrm>
          <a:prstGeom prst="rect">
            <a:avLst/>
          </a:prstGeom>
        </p:spPr>
        <p:txBody>
          <a:bodyPr spcFirstLastPara="1" wrap="square" lIns="68569" tIns="68569" rIns="68569" bIns="68569" anchor="t" anchorCtr="0">
            <a:noAutofit/>
          </a:bodyPr>
          <a:lstStyle/>
          <a:p>
            <a:fld id="{00000000-1234-1234-1234-123412341234}" type="slidenum">
              <a:rPr lang="en"/>
              <a:pPr/>
              <a:t>20</a:t>
            </a:fld>
            <a:endParaRPr dirty="0"/>
          </a:p>
        </p:txBody>
      </p:sp>
    </p:spTree>
    <p:extLst>
      <p:ext uri="{BB962C8B-B14F-4D97-AF65-F5344CB8AC3E}">
        <p14:creationId xmlns:p14="http://schemas.microsoft.com/office/powerpoint/2010/main" val="490253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Educator Identifiers (EDIDs) – </a:t>
            </a:r>
            <a:endParaRPr dirty="0">
              <a:solidFill>
                <a:schemeClr val="tx1"/>
              </a:solidFill>
              <a:latin typeface="Arial" panose="020B0604020202020204" pitchFamily="34" charset="0"/>
              <a:cs typeface="Arial" panose="020B0604020202020204" pitchFamily="34" charset="0"/>
            </a:endParaRPr>
          </a:p>
        </p:txBody>
      </p:sp>
      <p:pic>
        <p:nvPicPr>
          <p:cNvPr id="4" name="Picture 3" descr="CSI EDID Page screenshot">
            <a:extLst>
              <a:ext uri="{FF2B5EF4-FFF2-40B4-BE49-F238E27FC236}">
                <a16:creationId xmlns:a16="http://schemas.microsoft.com/office/drawing/2014/main" id="{07A583A9-26B8-4AFE-AB16-1E1FA57D56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8572" y="2009771"/>
            <a:ext cx="3771707" cy="2604174"/>
          </a:xfrm>
          <a:prstGeom prst="rect">
            <a:avLst/>
          </a:prstGeom>
          <a:ln>
            <a:solidFill>
              <a:schemeClr val="tx1"/>
            </a:solidFill>
          </a:ln>
        </p:spPr>
      </p:pic>
      <p:sp>
        <p:nvSpPr>
          <p:cNvPr id="2" name="Content Placeholder 1">
            <a:extLst>
              <a:ext uri="{FF2B5EF4-FFF2-40B4-BE49-F238E27FC236}">
                <a16:creationId xmlns:a16="http://schemas.microsoft.com/office/drawing/2014/main" id="{59FE12CA-074A-4D1A-8E8C-B8BF36BE7A68}"/>
              </a:ext>
            </a:extLst>
          </p:cNvPr>
          <p:cNvSpPr>
            <a:spLocks noGrp="1"/>
          </p:cNvSpPr>
          <p:nvPr>
            <p:ph idx="1"/>
          </p:nvPr>
        </p:nvSpPr>
        <p:spPr>
          <a:xfrm>
            <a:off x="4436312" y="1825625"/>
            <a:ext cx="4421072" cy="4351338"/>
          </a:xfrm>
        </p:spPr>
        <p:txBody>
          <a:bodyPr>
            <a:noAutofit/>
          </a:bodyPr>
          <a:lstStyle/>
          <a:p>
            <a:pPr marL="214313" indent="-214313">
              <a:buFont typeface="Arial" panose="020B0604020202020204" pitchFamily="34" charset="0"/>
              <a:buChar char="•"/>
            </a:pPr>
            <a:r>
              <a:rPr lang="en-US" sz="1800" dirty="0">
                <a:latin typeface="Arial" panose="020B0604020202020204" pitchFamily="34" charset="0"/>
                <a:cs typeface="Arial" panose="020B0604020202020204" pitchFamily="34" charset="0"/>
              </a:rPr>
              <a:t>EDID = unique state identifier for staff</a:t>
            </a:r>
          </a:p>
          <a:p>
            <a:pPr marL="214313" indent="-214313">
              <a:buFont typeface="Arial" panose="020B0604020202020204" pitchFamily="34" charset="0"/>
              <a:buChar char="•"/>
            </a:pPr>
            <a:r>
              <a:rPr lang="en-US" sz="1800" dirty="0">
                <a:latin typeface="Arial" panose="020B0604020202020204" pitchFamily="34" charset="0"/>
                <a:cs typeface="Arial" panose="020B0604020202020204" pitchFamily="34" charset="0"/>
              </a:rPr>
              <a:t>Errors flag if a staff record does not precisely match the EDIS system  </a:t>
            </a:r>
          </a:p>
          <a:p>
            <a:pPr marL="557213" lvl="1" indent="-214313">
              <a:buFont typeface="Arial" panose="020B0604020202020204" pitchFamily="34" charset="0"/>
              <a:buChar char="•"/>
            </a:pPr>
            <a:r>
              <a:rPr lang="en-US" sz="1800" dirty="0">
                <a:latin typeface="Arial" panose="020B0604020202020204" pitchFamily="34" charset="0"/>
                <a:cs typeface="Arial" panose="020B0604020202020204" pitchFamily="34" charset="0"/>
              </a:rPr>
              <a:t>Must match on EDID; First and Last Names; DOB; and Gender</a:t>
            </a:r>
          </a:p>
          <a:p>
            <a:pPr marL="214313" indent="-214313">
              <a:buFont typeface="Arial" panose="020B0604020202020204" pitchFamily="34" charset="0"/>
              <a:buChar char="•"/>
            </a:pPr>
            <a:r>
              <a:rPr lang="en-US" sz="1800" dirty="0">
                <a:latin typeface="Arial" panose="020B0604020202020204" pitchFamily="34" charset="0"/>
                <a:cs typeface="Arial" panose="020B0604020202020204" pitchFamily="34" charset="0"/>
              </a:rPr>
              <a:t>If the EDIS system is wrong or if you need to request an EDID, please follow the process on the CSI webpage </a:t>
            </a:r>
          </a:p>
          <a:p>
            <a:pPr marL="214313" indent="-214313">
              <a:buFont typeface="Arial" panose="020B0604020202020204" pitchFamily="34" charset="0"/>
              <a:buChar char="•"/>
            </a:pPr>
            <a:r>
              <a:rPr lang="en-US" sz="1800" dirty="0">
                <a:latin typeface="Arial" panose="020B0604020202020204" pitchFamily="34" charset="0"/>
                <a:cs typeface="Arial" panose="020B0604020202020204" pitchFamily="34" charset="0"/>
              </a:rPr>
              <a:t>Request </a:t>
            </a:r>
            <a:r>
              <a:rPr lang="en-US" sz="1800" u="sng" dirty="0">
                <a:latin typeface="Arial" panose="020B0604020202020204" pitchFamily="34" charset="0"/>
                <a:cs typeface="Arial" panose="020B0604020202020204" pitchFamily="34" charset="0"/>
              </a:rPr>
              <a:t>early</a:t>
            </a:r>
            <a:r>
              <a:rPr lang="en-US" sz="1800" dirty="0">
                <a:latin typeface="Arial" panose="020B0604020202020204" pitchFamily="34" charset="0"/>
                <a:cs typeface="Arial" panose="020B0604020202020204" pitchFamily="34" charset="0"/>
              </a:rPr>
              <a:t> to avoid the bottleneck as collection progresses</a:t>
            </a:r>
          </a:p>
          <a:p>
            <a:pPr marL="85725"/>
            <a:endParaRPr lang="en-US" sz="1800" dirty="0">
              <a:latin typeface="Arial" panose="020B0604020202020204" pitchFamily="34" charset="0"/>
              <a:cs typeface="Arial" panose="020B0604020202020204" pitchFamily="34" charset="0"/>
            </a:endParaRPr>
          </a:p>
          <a:p>
            <a:endParaRPr lang="en-US" sz="1800" dirty="0"/>
          </a:p>
        </p:txBody>
      </p:sp>
      <p:sp>
        <p:nvSpPr>
          <p:cNvPr id="8" name="TextBox 7">
            <a:extLst>
              <a:ext uri="{FF2B5EF4-FFF2-40B4-BE49-F238E27FC236}">
                <a16:creationId xmlns:a16="http://schemas.microsoft.com/office/drawing/2014/main" id="{32961279-73C6-4851-BB6E-11FE6C82BD6C}"/>
              </a:ext>
            </a:extLst>
          </p:cNvPr>
          <p:cNvSpPr txBox="1"/>
          <p:nvPr/>
        </p:nvSpPr>
        <p:spPr>
          <a:xfrm>
            <a:off x="286617" y="5371732"/>
            <a:ext cx="8360672" cy="707886"/>
          </a:xfrm>
          <a:prstGeom prst="rect">
            <a:avLst/>
          </a:prstGeom>
          <a:noFill/>
        </p:spPr>
        <p:txBody>
          <a:bodyPr wrap="square">
            <a:spAutoFit/>
          </a:bodyPr>
          <a:lstStyle/>
          <a:p>
            <a:pPr>
              <a:buNone/>
              <a:defRPr/>
            </a:pPr>
            <a:r>
              <a:rPr lang="en-US" sz="1000" dirty="0">
                <a:latin typeface="Arial" panose="020B0604020202020204" pitchFamily="34" charset="0"/>
                <a:cs typeface="Arial" panose="020B0604020202020204" pitchFamily="34" charset="0"/>
              </a:rPr>
              <a:t>CSI  EDIS page: </a:t>
            </a:r>
            <a:r>
              <a:rPr lang="en-US" sz="1000" dirty="0">
                <a:latin typeface="Arial" panose="020B0604020202020204" pitchFamily="34" charset="0"/>
                <a:cs typeface="Arial" panose="020B0604020202020204" pitchFamily="34" charset="0"/>
                <a:hlinkClick r:id="rId4"/>
              </a:rPr>
              <a:t>https://resources.csi.state.co.us/data-submissions/edids/</a:t>
            </a:r>
            <a:endParaRPr lang="en-US" sz="1000" dirty="0">
              <a:latin typeface="Arial" panose="020B0604020202020204" pitchFamily="34" charset="0"/>
              <a:cs typeface="Arial" panose="020B0604020202020204" pitchFamily="34" charset="0"/>
            </a:endParaRPr>
          </a:p>
          <a:p>
            <a:pPr>
              <a:buNone/>
              <a:defRPr/>
            </a:pPr>
            <a:r>
              <a:rPr lang="en-US" sz="1000" dirty="0">
                <a:latin typeface="Arial" panose="020B0604020202020204" pitchFamily="34" charset="0"/>
                <a:cs typeface="Arial" panose="020B0604020202020204" pitchFamily="34" charset="0"/>
              </a:rPr>
              <a:t>EDIS log in: </a:t>
            </a:r>
            <a:r>
              <a:rPr lang="en-US" sz="1000" dirty="0">
                <a:latin typeface="Arial" panose="020B0604020202020204" pitchFamily="34" charset="0"/>
                <a:cs typeface="Arial" panose="020B0604020202020204" pitchFamily="34" charset="0"/>
                <a:hlinkClick r:id="rId5"/>
              </a:rPr>
              <a:t>https://www.cde.state.co.us/idm/edis</a:t>
            </a:r>
            <a:endParaRPr lang="en-US" sz="1000" dirty="0">
              <a:latin typeface="Arial" panose="020B0604020202020204" pitchFamily="34" charset="0"/>
              <a:cs typeface="Arial" panose="020B0604020202020204" pitchFamily="34" charset="0"/>
            </a:endParaRPr>
          </a:p>
          <a:p>
            <a:pPr>
              <a:buNone/>
              <a:defRPr/>
            </a:pPr>
            <a:r>
              <a:rPr lang="en-US" sz="1000" dirty="0">
                <a:latin typeface="Arial" panose="020B0604020202020204" pitchFamily="34" charset="0"/>
                <a:cs typeface="Arial" panose="020B0604020202020204" pitchFamily="34" charset="0"/>
              </a:rPr>
              <a:t>EDIS Guidance: </a:t>
            </a:r>
            <a:r>
              <a:rPr lang="en-US" sz="1000" dirty="0">
                <a:latin typeface="Arial" panose="020B0604020202020204" pitchFamily="34" charset="0"/>
                <a:cs typeface="Arial" panose="020B0604020202020204" pitchFamily="34" charset="0"/>
                <a:hlinkClick r:id="rId6"/>
              </a:rPr>
              <a:t>https://resources.csi.state.co.us/wp-content/uploads/2025/07/SY25-26-EDID_Attainment-Guide_07252025_Final.docx</a:t>
            </a:r>
            <a:r>
              <a:rPr lang="en-US" sz="1000" dirty="0">
                <a:latin typeface="Arial" panose="020B0604020202020204" pitchFamily="34" charset="0"/>
                <a:cs typeface="Arial" panose="020B0604020202020204" pitchFamily="34" charset="0"/>
              </a:rPr>
              <a:t> </a:t>
            </a:r>
          </a:p>
          <a:p>
            <a:pPr>
              <a:buNone/>
              <a:defRPr/>
            </a:pPr>
            <a:r>
              <a:rPr lang="en-US" sz="1000" dirty="0">
                <a:latin typeface="Arial" panose="020B0604020202020204" pitchFamily="34" charset="0"/>
                <a:cs typeface="Arial" panose="020B0604020202020204" pitchFamily="34" charset="0"/>
              </a:rPr>
              <a:t>EDID Request/Update Template: </a:t>
            </a:r>
            <a:r>
              <a:rPr lang="en-US" sz="1000" dirty="0">
                <a:latin typeface="Arial" panose="020B0604020202020204" pitchFamily="34" charset="0"/>
                <a:cs typeface="Arial" panose="020B0604020202020204" pitchFamily="34" charset="0"/>
                <a:hlinkClick r:id="rId7"/>
              </a:rPr>
              <a:t>https://resources.csi.state.co.us/wp-content/uploads/2025/07/EDID-Request-Template_rev07252025.xlsx</a:t>
            </a:r>
            <a:r>
              <a:rPr lang="en-US" sz="1000" dirty="0">
                <a:latin typeface="Arial" panose="020B0604020202020204" pitchFamily="34" charset="0"/>
                <a:cs typeface="Arial" panose="020B0604020202020204" pitchFamily="34" charset="0"/>
              </a:rPr>
              <a:t> </a:t>
            </a:r>
          </a:p>
        </p:txBody>
      </p:sp>
      <p:sp>
        <p:nvSpPr>
          <p:cNvPr id="126" name="Shape 126">
            <a:extLst>
              <a:ext uri="{C183D7F6-B498-43B3-948B-1728B52AA6E4}">
                <adec:decorative xmlns:adec="http://schemas.microsoft.com/office/drawing/2017/decorative" val="1"/>
              </a:ext>
            </a:extLst>
          </p:cNvPr>
          <p:cNvSpPr txBox="1">
            <a:spLocks noGrp="1"/>
          </p:cNvSpPr>
          <p:nvPr>
            <p:ph type="sldNum" idx="4294967295"/>
          </p:nvPr>
        </p:nvSpPr>
        <p:spPr>
          <a:xfrm>
            <a:off x="8732838" y="5630863"/>
            <a:ext cx="411162" cy="312737"/>
          </a:xfrm>
          <a:prstGeom prst="rect">
            <a:avLst/>
          </a:prstGeom>
        </p:spPr>
        <p:txBody>
          <a:bodyPr spcFirstLastPara="1" wrap="square" lIns="68569" tIns="68569" rIns="68569" bIns="68569" anchor="t" anchorCtr="0">
            <a:noAutofit/>
          </a:bodyPr>
          <a:lstStyle/>
          <a:p>
            <a:fld id="{00000000-1234-1234-1234-123412341234}" type="slidenum">
              <a:rPr lang="en"/>
              <a:pPr/>
              <a:t>21</a:t>
            </a:fld>
            <a:endParaRPr dirty="0"/>
          </a:p>
        </p:txBody>
      </p:sp>
    </p:spTree>
    <p:extLst>
      <p:ext uri="{BB962C8B-B14F-4D97-AF65-F5344CB8AC3E}">
        <p14:creationId xmlns:p14="http://schemas.microsoft.com/office/powerpoint/2010/main" val="2320801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8" name="Title 7">
            <a:extLst>
              <a:ext uri="{FF2B5EF4-FFF2-40B4-BE49-F238E27FC236}">
                <a16:creationId xmlns:a16="http://schemas.microsoft.com/office/drawing/2014/main" id="{3E2C8512-66A3-41FD-8395-CC235DEB4C4F}"/>
              </a:ext>
            </a:extLst>
          </p:cNvPr>
          <p:cNvSpPr>
            <a:spLocks noGrp="1"/>
          </p:cNvSpPr>
          <p:nvPr>
            <p:ph type="title"/>
          </p:nvPr>
        </p:nvSpPr>
        <p:spPr/>
        <p:txBody>
          <a:bodyPr/>
          <a:lstStyle/>
          <a:p>
            <a:r>
              <a:rPr lang="en-US" dirty="0"/>
              <a:t>Search from EDIS Home Page</a:t>
            </a:r>
          </a:p>
        </p:txBody>
      </p:sp>
      <p:sp>
        <p:nvSpPr>
          <p:cNvPr id="9" name="TextBox 8">
            <a:extLst>
              <a:ext uri="{FF2B5EF4-FFF2-40B4-BE49-F238E27FC236}">
                <a16:creationId xmlns:a16="http://schemas.microsoft.com/office/drawing/2014/main" id="{E3119EA2-A088-463F-ADB1-C8F1E2F7CEDD}"/>
              </a:ext>
            </a:extLst>
          </p:cNvPr>
          <p:cNvSpPr txBox="1"/>
          <p:nvPr/>
        </p:nvSpPr>
        <p:spPr>
          <a:xfrm>
            <a:off x="628650" y="1727169"/>
            <a:ext cx="7886699" cy="307777"/>
          </a:xfrm>
          <a:prstGeom prst="rect">
            <a:avLst/>
          </a:prstGeom>
          <a:noFill/>
        </p:spPr>
        <p:txBody>
          <a:bodyPr wrap="square">
            <a:spAutoFit/>
          </a:bodyPr>
          <a:lstStyle/>
          <a:p>
            <a:pPr marL="214313" indent="-214313">
              <a:buFont typeface="Arial" panose="020B0604020202020204" pitchFamily="34" charset="0"/>
              <a:buChar char="•"/>
            </a:pPr>
            <a:r>
              <a:rPr lang="en-US" sz="1400" dirty="0">
                <a:latin typeface="Arial" panose="020B0604020202020204" pitchFamily="34" charset="0"/>
                <a:cs typeface="Arial" panose="020B0604020202020204" pitchFamily="34" charset="0"/>
              </a:rPr>
              <a:t>Ensure you are thoroughly searching for Staff in EDIS prior to submitting a new request</a:t>
            </a:r>
          </a:p>
        </p:txBody>
      </p:sp>
      <p:pic>
        <p:nvPicPr>
          <p:cNvPr id="6" name="Picture 5" descr="CDE EDIS search page.">
            <a:extLst>
              <a:ext uri="{FF2B5EF4-FFF2-40B4-BE49-F238E27FC236}">
                <a16:creationId xmlns:a16="http://schemas.microsoft.com/office/drawing/2014/main" id="{EC2B7C18-44A1-4B62-931D-0486702372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26" y="2143062"/>
            <a:ext cx="8758148" cy="3671661"/>
          </a:xfrm>
          <a:prstGeom prst="rect">
            <a:avLst/>
          </a:prstGeom>
          <a:ln>
            <a:solidFill>
              <a:schemeClr val="tx1"/>
            </a:solidFill>
          </a:ln>
        </p:spPr>
      </p:pic>
      <p:pic>
        <p:nvPicPr>
          <p:cNvPr id="10" name="Picture 9" descr="Example of searching in EDIS.">
            <a:extLst>
              <a:ext uri="{FF2B5EF4-FFF2-40B4-BE49-F238E27FC236}">
                <a16:creationId xmlns:a16="http://schemas.microsoft.com/office/drawing/2014/main" id="{F2B3B6CD-B50E-4010-8B1A-38C32D6322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5545" y="3322027"/>
            <a:ext cx="6439540" cy="2825556"/>
          </a:xfrm>
          <a:prstGeom prst="rect">
            <a:avLst/>
          </a:prstGeom>
          <a:ln>
            <a:solidFill>
              <a:schemeClr val="tx1"/>
            </a:solidFill>
          </a:ln>
        </p:spPr>
      </p:pic>
      <p:sp>
        <p:nvSpPr>
          <p:cNvPr id="11" name="Oval 10">
            <a:extLst>
              <a:ext uri="{FF2B5EF4-FFF2-40B4-BE49-F238E27FC236}">
                <a16:creationId xmlns:a16="http://schemas.microsoft.com/office/drawing/2014/main" id="{3BF341E9-BFD6-428E-A27E-1BDB9700995B}"/>
              </a:ext>
              <a:ext uri="{C183D7F6-B498-43B3-948B-1728B52AA6E4}">
                <adec:decorative xmlns:adec="http://schemas.microsoft.com/office/drawing/2017/decorative" val="1"/>
              </a:ext>
            </a:extLst>
          </p:cNvPr>
          <p:cNvSpPr/>
          <p:nvPr/>
        </p:nvSpPr>
        <p:spPr>
          <a:xfrm>
            <a:off x="192926" y="3322027"/>
            <a:ext cx="1171640" cy="223031"/>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27D650C6-93F9-4358-9504-81112BE98A55}"/>
              </a:ext>
              <a:ext uri="{C183D7F6-B498-43B3-948B-1728B52AA6E4}">
                <adec:decorative xmlns:adec="http://schemas.microsoft.com/office/drawing/2017/decorative" val="1"/>
              </a:ext>
            </a:extLst>
          </p:cNvPr>
          <p:cNvCxnSpPr>
            <a:stCxn id="11" idx="5"/>
          </p:cNvCxnSpPr>
          <p:nvPr/>
        </p:nvCxnSpPr>
        <p:spPr>
          <a:xfrm>
            <a:off x="1192983" y="3512396"/>
            <a:ext cx="2112925" cy="932995"/>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8E03068-A426-498E-9683-3BF190A22B57}"/>
              </a:ext>
            </a:extLst>
          </p:cNvPr>
          <p:cNvSpPr txBox="1"/>
          <p:nvPr/>
        </p:nvSpPr>
        <p:spPr>
          <a:xfrm>
            <a:off x="628650" y="6267096"/>
            <a:ext cx="4587072"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hlinkClick r:id="rId6"/>
              </a:rPr>
              <a:t>https://www.cde.state.co.us/idm/edis</a:t>
            </a:r>
            <a:r>
              <a:rPr lang="en-US" dirty="0">
                <a:latin typeface="Arial" panose="020B0604020202020204" pitchFamily="34" charset="0"/>
                <a:cs typeface="Arial" panose="020B0604020202020204" pitchFamily="34" charset="0"/>
              </a:rPr>
              <a:t> </a:t>
            </a:r>
            <a:endParaRPr lang="en-US" dirty="0"/>
          </a:p>
        </p:txBody>
      </p:sp>
      <p:sp>
        <p:nvSpPr>
          <p:cNvPr id="97" name="Shape 97">
            <a:extLst>
              <a:ext uri="{C183D7F6-B498-43B3-948B-1728B52AA6E4}">
                <adec:decorative xmlns:adec="http://schemas.microsoft.com/office/drawing/2017/decorative" val="1"/>
              </a:ext>
            </a:extLst>
          </p:cNvPr>
          <p:cNvSpPr txBox="1">
            <a:spLocks noGrp="1"/>
          </p:cNvSpPr>
          <p:nvPr>
            <p:ph type="sldNum" idx="4294967295"/>
          </p:nvPr>
        </p:nvSpPr>
        <p:spPr>
          <a:xfrm>
            <a:off x="8732838" y="6354763"/>
            <a:ext cx="411162" cy="312737"/>
          </a:xfrm>
          <a:prstGeom prst="rect">
            <a:avLst/>
          </a:prstGeom>
        </p:spPr>
        <p:txBody>
          <a:bodyPr spcFirstLastPara="1" vert="horz" wrap="square" lIns="68569" tIns="68569" rIns="68569" bIns="68569" rtlCol="0" anchor="t" anchorCtr="0">
            <a:noAutofit/>
          </a:bodyPr>
          <a:lstStyle/>
          <a:p>
            <a:fld id="{00000000-1234-1234-1234-123412341234}" type="slidenum">
              <a:rPr lang="en"/>
              <a:pPr/>
              <a:t>22</a:t>
            </a:fld>
            <a:endParaRPr dirty="0"/>
          </a:p>
        </p:txBody>
      </p:sp>
    </p:spTree>
    <p:custDataLst>
      <p:tags r:id="rId1"/>
    </p:custDataLst>
    <p:extLst>
      <p:ext uri="{BB962C8B-B14F-4D97-AF65-F5344CB8AC3E}">
        <p14:creationId xmlns:p14="http://schemas.microsoft.com/office/powerpoint/2010/main" val="343058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74BDC-BC96-4977-AB74-7460E4642210}"/>
              </a:ext>
            </a:extLst>
          </p:cNvPr>
          <p:cNvSpPr>
            <a:spLocks noGrp="1"/>
          </p:cNvSpPr>
          <p:nvPr>
            <p:ph type="title"/>
          </p:nvPr>
        </p:nvSpPr>
        <p:spPr/>
        <p:txBody>
          <a:bodyPr/>
          <a:lstStyle/>
          <a:p>
            <a:r>
              <a:rPr lang="en-US" dirty="0"/>
              <a:t>EDIS Template</a:t>
            </a:r>
          </a:p>
        </p:txBody>
      </p:sp>
      <p:sp>
        <p:nvSpPr>
          <p:cNvPr id="4" name="Rectangle 3">
            <a:extLst>
              <a:ext uri="{FF2B5EF4-FFF2-40B4-BE49-F238E27FC236}">
                <a16:creationId xmlns:a16="http://schemas.microsoft.com/office/drawing/2014/main" id="{6275837E-E011-45D6-A978-C31D1FB2FAFA}"/>
              </a:ext>
            </a:extLst>
          </p:cNvPr>
          <p:cNvSpPr/>
          <p:nvPr/>
        </p:nvSpPr>
        <p:spPr>
          <a:xfrm>
            <a:off x="628650" y="1398301"/>
            <a:ext cx="7801917" cy="830997"/>
          </a:xfrm>
          <a:prstGeom prst="rect">
            <a:avLst/>
          </a:prstGeom>
        </p:spPr>
        <p:txBody>
          <a:bodyPr wrap="square">
            <a:spAutoFit/>
          </a:bodyPr>
          <a:lstStyle/>
          <a:p>
            <a:pPr lvl="0"/>
            <a:r>
              <a:rPr lang="en-US" sz="1600" b="1" dirty="0">
                <a:solidFill>
                  <a:srgbClr val="C63F28"/>
                </a:solidFill>
                <a:latin typeface="Arial" panose="020B0604020202020204" pitchFamily="34" charset="0"/>
                <a:cs typeface="Arial" panose="020B0604020202020204" pitchFamily="34" charset="0"/>
              </a:rPr>
              <a:t>Complete the EDIS Request Template to Google Drive when requesting new EDIDs or making updates to existing ones.  These should be submitted separately</a:t>
            </a:r>
          </a:p>
        </p:txBody>
      </p:sp>
      <p:pic>
        <p:nvPicPr>
          <p:cNvPr id="6" name="Picture 5" descr="CSI EDID template">
            <a:extLst>
              <a:ext uri="{FF2B5EF4-FFF2-40B4-BE49-F238E27FC236}">
                <a16:creationId xmlns:a16="http://schemas.microsoft.com/office/drawing/2014/main" id="{3BBD7C5B-DAAC-420E-B290-5B9579E3C2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2655" y="2435699"/>
            <a:ext cx="8718689" cy="3024000"/>
          </a:xfrm>
          <a:prstGeom prst="rect">
            <a:avLst/>
          </a:prstGeom>
          <a:ln>
            <a:solidFill>
              <a:schemeClr val="tx1"/>
            </a:solidFill>
          </a:ln>
        </p:spPr>
      </p:pic>
      <p:sp>
        <p:nvSpPr>
          <p:cNvPr id="5" name="TextBox 4">
            <a:extLst>
              <a:ext uri="{FF2B5EF4-FFF2-40B4-BE49-F238E27FC236}">
                <a16:creationId xmlns:a16="http://schemas.microsoft.com/office/drawing/2014/main" id="{A4D2C332-1494-4F56-828B-E93F8E5D190D}"/>
              </a:ext>
            </a:extLst>
          </p:cNvPr>
          <p:cNvSpPr txBox="1"/>
          <p:nvPr/>
        </p:nvSpPr>
        <p:spPr>
          <a:xfrm>
            <a:off x="93539" y="6340042"/>
            <a:ext cx="863929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Link to CSI EDIS Template: </a:t>
            </a:r>
            <a:r>
              <a:rPr lang="en-US" sz="1100" dirty="0">
                <a:latin typeface="Arial" panose="020B0604020202020204" pitchFamily="34" charset="0"/>
                <a:cs typeface="Arial" panose="020B0604020202020204" pitchFamily="34" charset="0"/>
                <a:hlinkClick r:id="rId4"/>
              </a:rPr>
              <a:t>https://resources.csi.state.co.us/wp-content/uploads/2025/07/EDID-Request-Template_rev07252025.xlsx</a:t>
            </a:r>
            <a:r>
              <a:rPr lang="en-US" sz="11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8" name="Shape 126">
            <a:extLst>
              <a:ext uri="{FF2B5EF4-FFF2-40B4-BE49-F238E27FC236}">
                <a16:creationId xmlns:a16="http://schemas.microsoft.com/office/drawing/2014/main" id="{76ADEE58-3833-4D50-ACD6-DA53C9389B38}"/>
              </a:ext>
              <a:ext uri="{C183D7F6-B498-43B3-948B-1728B52AA6E4}">
                <adec:decorative xmlns:adec="http://schemas.microsoft.com/office/drawing/2017/decorative" val="1"/>
              </a:ext>
            </a:extLst>
          </p:cNvPr>
          <p:cNvSpPr txBox="1">
            <a:spLocks/>
          </p:cNvSpPr>
          <p:nvPr/>
        </p:nvSpPr>
        <p:spPr>
          <a:xfrm>
            <a:off x="8732838" y="5874307"/>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23</a:t>
            </a:fld>
            <a:endParaRPr lang="en" dirty="0"/>
          </a:p>
        </p:txBody>
      </p:sp>
    </p:spTree>
    <p:extLst>
      <p:ext uri="{BB962C8B-B14F-4D97-AF65-F5344CB8AC3E}">
        <p14:creationId xmlns:p14="http://schemas.microsoft.com/office/powerpoint/2010/main" val="2130335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HR Coding Scenarios</a:t>
            </a:r>
            <a:endParaRPr dirty="0">
              <a:solidFill>
                <a:schemeClr val="tx1"/>
              </a:solidFill>
              <a:latin typeface="Arial" panose="020B0604020202020204" pitchFamily="34" charset="0"/>
              <a:cs typeface="Arial" panose="020B0604020202020204" pitchFamily="34" charset="0"/>
            </a:endParaRPr>
          </a:p>
        </p:txBody>
      </p:sp>
      <p:pic>
        <p:nvPicPr>
          <p:cNvPr id="2" name="Picture 1" descr="Image of the coding scenarios document."/>
          <p:cNvPicPr>
            <a:picLocks noChangeAspect="1"/>
          </p:cNvPicPr>
          <p:nvPr/>
        </p:nvPicPr>
        <p:blipFill>
          <a:blip r:embed="rId3">
            <a:extLst>
              <a:ext uri="{28A0092B-C50C-407E-A947-70E740481C1C}">
                <a14:useLocalDpi xmlns:a14="http://schemas.microsoft.com/office/drawing/2010/main" val="0"/>
              </a:ext>
            </a:extLst>
          </a:blip>
          <a:srcRect/>
          <a:stretch/>
        </p:blipFill>
        <p:spPr>
          <a:xfrm>
            <a:off x="1945940" y="1837474"/>
            <a:ext cx="4334512" cy="3949757"/>
          </a:xfrm>
          <a:prstGeom prst="rect">
            <a:avLst/>
          </a:prstGeom>
          <a:ln>
            <a:solidFill>
              <a:schemeClr val="accent1"/>
            </a:solidFill>
          </a:ln>
        </p:spPr>
      </p:pic>
      <p:sp>
        <p:nvSpPr>
          <p:cNvPr id="3" name="Rectangle 2"/>
          <p:cNvSpPr/>
          <p:nvPr/>
        </p:nvSpPr>
        <p:spPr>
          <a:xfrm>
            <a:off x="973485" y="5835143"/>
            <a:ext cx="7418221" cy="230832"/>
          </a:xfrm>
          <a:prstGeom prst="rect">
            <a:avLst/>
          </a:prstGeom>
        </p:spPr>
        <p:txBody>
          <a:bodyPr wrap="square">
            <a:spAutoFit/>
          </a:bodyPr>
          <a:lstStyle/>
          <a:p>
            <a:r>
              <a:rPr lang="en-US" sz="900" dirty="0">
                <a:hlinkClick r:id="rId4"/>
              </a:rPr>
              <a:t>https://resources.csi.state.co.us/wp-content/uploads/2025/07/25-26-HR-Coding-Scenarios.docx</a:t>
            </a:r>
            <a:r>
              <a:rPr lang="en-US" sz="900" dirty="0"/>
              <a:t> </a:t>
            </a:r>
            <a:endParaRPr lang="en-US" sz="1050" dirty="0"/>
          </a:p>
        </p:txBody>
      </p:sp>
      <p:sp>
        <p:nvSpPr>
          <p:cNvPr id="8" name="Shape 126">
            <a:extLst>
              <a:ext uri="{FF2B5EF4-FFF2-40B4-BE49-F238E27FC236}">
                <a16:creationId xmlns:a16="http://schemas.microsoft.com/office/drawing/2014/main" id="{0ECF9AA3-6A37-4BD1-95AA-26BDBAE0EF31}"/>
              </a:ext>
            </a:extLst>
          </p:cNvPr>
          <p:cNvSpPr txBox="1">
            <a:spLocks/>
          </p:cNvSpPr>
          <p:nvPr/>
        </p:nvSpPr>
        <p:spPr>
          <a:xfrm>
            <a:off x="8732838" y="5630863"/>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24</a:t>
            </a:fld>
            <a:endParaRPr lang="en" dirty="0"/>
          </a:p>
        </p:txBody>
      </p:sp>
    </p:spTree>
    <p:extLst>
      <p:ext uri="{BB962C8B-B14F-4D97-AF65-F5344CB8AC3E}">
        <p14:creationId xmlns:p14="http://schemas.microsoft.com/office/powerpoint/2010/main" val="3588442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ESSA In-Field Crosswalk</a:t>
            </a:r>
            <a:endParaRPr dirty="0">
              <a:solidFill>
                <a:schemeClr val="tx1"/>
              </a:solidFill>
              <a:latin typeface="Arial" panose="020B0604020202020204" pitchFamily="34" charset="0"/>
              <a:cs typeface="Arial" panose="020B0604020202020204" pitchFamily="34"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81" y="1959629"/>
            <a:ext cx="7765795" cy="2668935"/>
          </a:xfrm>
          <a:prstGeom prst="rect">
            <a:avLst/>
          </a:prstGeom>
        </p:spPr>
      </p:pic>
      <p:sp>
        <p:nvSpPr>
          <p:cNvPr id="4" name="TextBox 3"/>
          <p:cNvSpPr txBox="1"/>
          <p:nvPr/>
        </p:nvSpPr>
        <p:spPr>
          <a:xfrm>
            <a:off x="628650" y="4733646"/>
            <a:ext cx="8280743" cy="300082"/>
          </a:xfrm>
          <a:prstGeom prst="rect">
            <a:avLst/>
          </a:prstGeom>
          <a:noFill/>
        </p:spPr>
        <p:txBody>
          <a:bodyPr wrap="square" rtlCol="0">
            <a:spAutoFit/>
          </a:bodyPr>
          <a:lstStyle/>
          <a:p>
            <a:r>
              <a:rPr lang="en-US" sz="1350" dirty="0">
                <a:hlinkClick r:id="rId4"/>
              </a:rPr>
              <a:t>https://resources.csi.state.co.us/wp-content/uploads/2022/06/ESSA-In-Field-Endorsement-Crosswalk.xlsx</a:t>
            </a:r>
            <a:r>
              <a:rPr lang="en-US" sz="1350" dirty="0"/>
              <a:t> </a:t>
            </a:r>
          </a:p>
        </p:txBody>
      </p:sp>
      <p:sp>
        <p:nvSpPr>
          <p:cNvPr id="8" name="Shape 126">
            <a:extLst>
              <a:ext uri="{FF2B5EF4-FFF2-40B4-BE49-F238E27FC236}">
                <a16:creationId xmlns:a16="http://schemas.microsoft.com/office/drawing/2014/main" id="{E6B9A89C-EB29-4C60-9EC3-1541A48866D0}"/>
              </a:ext>
            </a:extLst>
          </p:cNvPr>
          <p:cNvSpPr txBox="1">
            <a:spLocks/>
          </p:cNvSpPr>
          <p:nvPr/>
        </p:nvSpPr>
        <p:spPr>
          <a:xfrm>
            <a:off x="8732838" y="5630863"/>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25</a:t>
            </a:fld>
            <a:endParaRPr lang="en" dirty="0"/>
          </a:p>
        </p:txBody>
      </p:sp>
    </p:spTree>
    <p:extLst>
      <p:ext uri="{BB962C8B-B14F-4D97-AF65-F5344CB8AC3E}">
        <p14:creationId xmlns:p14="http://schemas.microsoft.com/office/powerpoint/2010/main" val="1327172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sz="4000" dirty="0">
                <a:solidFill>
                  <a:schemeClr val="tx1"/>
                </a:solidFill>
                <a:latin typeface="Arial" panose="020B0604020202020204" pitchFamily="34" charset="0"/>
                <a:cs typeface="Arial" panose="020B0604020202020204" pitchFamily="34" charset="0"/>
              </a:rPr>
              <a:t>Using the ESSA In-Field Crosswalk Example</a:t>
            </a:r>
            <a:endParaRPr sz="4000"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700879" y="1722337"/>
            <a:ext cx="7886701" cy="4770537"/>
          </a:xfrm>
          <a:prstGeom prst="rect">
            <a:avLst/>
          </a:prstGeom>
          <a:noFill/>
        </p:spPr>
        <p:txBody>
          <a:bodyPr wrap="square" rtlCol="0">
            <a:spAutoFit/>
          </a:bodyPr>
          <a:lstStyle/>
          <a:p>
            <a:pPr marL="214313" indent="-214313">
              <a:buFont typeface="Arial" panose="020B0604020202020204" pitchFamily="34" charset="0"/>
              <a:buChar char="•"/>
            </a:pPr>
            <a:r>
              <a:rPr lang="en-US" sz="1600" b="1" dirty="0">
                <a:solidFill>
                  <a:srgbClr val="C63F28"/>
                </a:solidFill>
                <a:latin typeface="Arial" panose="020B0604020202020204" pitchFamily="34" charset="0"/>
                <a:cs typeface="Arial" panose="020B0604020202020204" pitchFamily="34" charset="0"/>
              </a:rPr>
              <a:t>You have a staff member who teaches 8</a:t>
            </a:r>
            <a:r>
              <a:rPr lang="en-US" sz="1600" b="1" baseline="30000" dirty="0">
                <a:solidFill>
                  <a:srgbClr val="C63F28"/>
                </a:solidFill>
                <a:latin typeface="Arial" panose="020B0604020202020204" pitchFamily="34" charset="0"/>
                <a:cs typeface="Arial" panose="020B0604020202020204" pitchFamily="34" charset="0"/>
              </a:rPr>
              <a:t>th</a:t>
            </a:r>
            <a:r>
              <a:rPr lang="en-US" sz="1600" b="1" dirty="0">
                <a:solidFill>
                  <a:srgbClr val="C63F28"/>
                </a:solidFill>
                <a:latin typeface="Arial" panose="020B0604020202020204" pitchFamily="34" charset="0"/>
                <a:cs typeface="Arial" panose="020B0604020202020204" pitchFamily="34" charset="0"/>
              </a:rPr>
              <a:t> grade, and you are unsure what to code for Demonstrates In-Field Status.  </a:t>
            </a:r>
          </a:p>
          <a:p>
            <a:pPr marL="214313" indent="-214313">
              <a:buFont typeface="Arial" panose="020B0604020202020204" pitchFamily="34" charset="0"/>
              <a:buChar char="•"/>
            </a:pPr>
            <a:endParaRPr lang="en-US" sz="1600" b="1" dirty="0">
              <a:solidFill>
                <a:srgbClr val="C63F28"/>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600" dirty="0">
                <a:latin typeface="Arial" panose="020B0604020202020204" pitchFamily="34" charset="0"/>
                <a:cs typeface="Arial" panose="020B0604020202020204" pitchFamily="34" charset="0"/>
              </a:rPr>
              <a:t>Filter the Crosswalk using the Teaching Subject Area and Subject Area of Degree Fields!</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600" dirty="0">
                <a:latin typeface="Arial" panose="020B0604020202020204" pitchFamily="34" charset="0"/>
                <a:cs typeface="Arial" panose="020B0604020202020204" pitchFamily="34" charset="0"/>
              </a:rPr>
              <a:t>Based on this, a staff member teaching 7</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/8</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grade must have their degree in 0450 – Elementary Education in order to code their In Field Status as 02 – Degree in Subject Area or higher.</a:t>
            </a:r>
          </a:p>
          <a:p>
            <a:pPr marL="214313" indent="-214313">
              <a:buFont typeface="Arial" panose="020B0604020202020204" pitchFamily="34" charset="0"/>
              <a:buChar char="•"/>
            </a:pPr>
            <a:r>
              <a:rPr lang="en-US" sz="1600" dirty="0">
                <a:latin typeface="Arial" panose="020B0604020202020204" pitchFamily="34" charset="0"/>
                <a:cs typeface="Arial" panose="020B0604020202020204" pitchFamily="34" charset="0"/>
              </a:rPr>
              <a:t>If not, the staff member must be coded with the next highest applicable option (03, 04, 05)</a:t>
            </a:r>
          </a:p>
          <a:p>
            <a:pPr marL="214313" indent="-214313">
              <a:buFont typeface="Arial" panose="020B0604020202020204" pitchFamily="34" charset="0"/>
              <a:buChar char="•"/>
            </a:pPr>
            <a:r>
              <a:rPr lang="en-US" sz="1600" dirty="0">
                <a:latin typeface="Arial" panose="020B0604020202020204" pitchFamily="34" charset="0"/>
                <a:cs typeface="Arial" panose="020B0604020202020204" pitchFamily="34" charset="0"/>
              </a:rPr>
              <a:t>Teaching Subject Area is on the Staff Assignment file and the Subject Area of Degree is on the Staff Profile</a:t>
            </a:r>
          </a:p>
          <a:p>
            <a:endParaRPr lang="en-US" sz="1600" dirty="0">
              <a:latin typeface="Arial" panose="020B0604020202020204" pitchFamily="34" charset="0"/>
              <a:cs typeface="Arial" panose="020B0604020202020204" pitchFamily="34" charset="0"/>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197" y="3039376"/>
            <a:ext cx="7127606" cy="1314450"/>
          </a:xfrm>
          <a:prstGeom prst="rect">
            <a:avLst/>
          </a:prstGeom>
        </p:spPr>
      </p:pic>
      <p:sp>
        <p:nvSpPr>
          <p:cNvPr id="6" name="Shape 126">
            <a:extLst>
              <a:ext uri="{FF2B5EF4-FFF2-40B4-BE49-F238E27FC236}">
                <a16:creationId xmlns:a16="http://schemas.microsoft.com/office/drawing/2014/main" id="{04891CB4-1BD7-4E48-BAA3-6099C8615DE5}"/>
              </a:ext>
            </a:extLst>
          </p:cNvPr>
          <p:cNvSpPr txBox="1">
            <a:spLocks/>
          </p:cNvSpPr>
          <p:nvPr/>
        </p:nvSpPr>
        <p:spPr>
          <a:xfrm>
            <a:off x="8732838" y="5630863"/>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26</a:t>
            </a:fld>
            <a:endParaRPr lang="en" dirty="0"/>
          </a:p>
        </p:txBody>
      </p:sp>
    </p:spTree>
    <p:extLst>
      <p:ext uri="{BB962C8B-B14F-4D97-AF65-F5344CB8AC3E}">
        <p14:creationId xmlns:p14="http://schemas.microsoft.com/office/powerpoint/2010/main" val="2413940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sz="4000" dirty="0">
                <a:solidFill>
                  <a:schemeClr val="tx1"/>
                </a:solidFill>
                <a:latin typeface="Arial" panose="020B0604020202020204" pitchFamily="34" charset="0"/>
                <a:cs typeface="Arial" panose="020B0604020202020204" pitchFamily="34" charset="0"/>
              </a:rPr>
              <a:t>HR Forms for Schools</a:t>
            </a:r>
            <a:endParaRPr sz="4000"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E5DA59B-C77C-408F-97C9-6A55D85C9AC4}"/>
              </a:ext>
            </a:extLst>
          </p:cNvPr>
          <p:cNvSpPr>
            <a:spLocks noGrp="1"/>
          </p:cNvSpPr>
          <p:nvPr>
            <p:ph idx="1"/>
          </p:nvPr>
        </p:nvSpPr>
        <p:spPr/>
        <p:txBody>
          <a:bodyPr>
            <a:normAutofit/>
          </a:bodyPr>
          <a:lstStyle/>
          <a:p>
            <a:r>
              <a:rPr lang="en-US" sz="1800" dirty="0">
                <a:latin typeface="Arial" panose="020B0604020202020204" pitchFamily="34" charset="0"/>
                <a:cs typeface="Arial" panose="020B0604020202020204" pitchFamily="34" charset="0"/>
              </a:rPr>
              <a:t>CSI SPED Form (</a:t>
            </a:r>
            <a:r>
              <a:rPr lang="en-US" sz="1800" u="sng" dirty="0">
                <a:latin typeface="Arial" panose="020B0604020202020204" pitchFamily="34" charset="0"/>
                <a:cs typeface="Arial" panose="020B0604020202020204" pitchFamily="34" charset="0"/>
                <a:hlinkClick r:id="rId3" tooltip="IDEA School Instructor Form 17-18"/>
              </a:rPr>
              <a:t>IDEA School Instructor Form</a:t>
            </a:r>
            <a:r>
              <a:rPr lang="en-US" sz="1800" u="sng"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Required for special education staff being funded through</a:t>
            </a:r>
          </a:p>
          <a:p>
            <a:pPr lvl="1"/>
            <a:r>
              <a:rPr lang="en-US" sz="1800" dirty="0">
                <a:latin typeface="Arial" panose="020B0604020202020204" pitchFamily="34" charset="0"/>
                <a:cs typeface="Arial" panose="020B0604020202020204" pitchFamily="34" charset="0"/>
              </a:rPr>
              <a:t>Submit to Marcie Robidart (</a:t>
            </a:r>
            <a:r>
              <a:rPr lang="en-US" sz="1800" dirty="0">
                <a:latin typeface="Arial" panose="020B0604020202020204" pitchFamily="34" charset="0"/>
                <a:cs typeface="Arial" panose="020B0604020202020204" pitchFamily="34" charset="0"/>
                <a:hlinkClick r:id="rId4"/>
              </a:rPr>
              <a:t>marcierobidart@csi.state.co.us</a:t>
            </a:r>
            <a:r>
              <a:rPr lang="en-US" sz="1800" dirty="0">
                <a:latin typeface="Arial" panose="020B0604020202020204" pitchFamily="34" charset="0"/>
                <a:cs typeface="Arial" panose="020B0604020202020204" pitchFamily="34" charset="0"/>
              </a:rPr>
              <a:t>)</a:t>
            </a:r>
          </a:p>
          <a:p>
            <a:pPr lvl="1"/>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CSI HR Form (</a:t>
            </a:r>
            <a:r>
              <a:rPr lang="en-US" sz="1800" u="sng" dirty="0">
                <a:latin typeface="Arial" panose="020B0604020202020204" pitchFamily="34" charset="0"/>
                <a:cs typeface="Arial" panose="020B0604020202020204" pitchFamily="34" charset="0"/>
                <a:hlinkClick r:id="rId5" tooltip="HR Editable New Hire Form"/>
              </a:rPr>
              <a:t>HR Editable New Hire Form</a:t>
            </a:r>
            <a:r>
              <a:rPr lang="en-US" sz="1800" dirty="0">
                <a:latin typeface="Arial" panose="020B0604020202020204" pitchFamily="34" charset="0"/>
                <a:cs typeface="Arial" panose="020B0604020202020204" pitchFamily="34" charset="0"/>
              </a:rPr>
              <a:t>)</a:t>
            </a:r>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r>
              <a:rPr lang="en-US" sz="1050" dirty="0"/>
              <a:t>*** - A New Hire form can be submitted in lieu of completing the IDEA Instructor Form if all applicable information is collected.</a:t>
            </a:r>
          </a:p>
        </p:txBody>
      </p:sp>
      <p:sp>
        <p:nvSpPr>
          <p:cNvPr id="126" name="Shape 126"/>
          <p:cNvSpPr txBox="1">
            <a:spLocks noGrp="1"/>
          </p:cNvSpPr>
          <p:nvPr>
            <p:ph type="sldNum" idx="4294967295"/>
          </p:nvPr>
        </p:nvSpPr>
        <p:spPr>
          <a:xfrm>
            <a:off x="8732838" y="5630863"/>
            <a:ext cx="411162" cy="312737"/>
          </a:xfrm>
          <a:prstGeom prst="rect">
            <a:avLst/>
          </a:prstGeom>
        </p:spPr>
        <p:txBody>
          <a:bodyPr spcFirstLastPara="1" wrap="square" lIns="68569" tIns="68569" rIns="68569" bIns="68569" anchor="t" anchorCtr="0">
            <a:noAutofit/>
          </a:bodyPr>
          <a:lstStyle/>
          <a:p>
            <a:fld id="{00000000-1234-1234-1234-123412341234}" type="slidenum">
              <a:rPr lang="en"/>
              <a:pPr/>
              <a:t>27</a:t>
            </a:fld>
            <a:endParaRPr dirty="0"/>
          </a:p>
        </p:txBody>
      </p:sp>
    </p:spTree>
    <p:extLst>
      <p:ext uri="{BB962C8B-B14F-4D97-AF65-F5344CB8AC3E}">
        <p14:creationId xmlns:p14="http://schemas.microsoft.com/office/powerpoint/2010/main" val="1500210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Where should Data be Entered for HR?</a:t>
            </a:r>
            <a:endParaRPr dirty="0">
              <a:solidFill>
                <a:schemeClr val="tx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C0B8A3C3-3020-4E3C-84D7-0C51B4582A3C}"/>
              </a:ext>
            </a:extLst>
          </p:cNvPr>
          <p:cNvSpPr>
            <a:spLocks noGrp="1"/>
          </p:cNvSpPr>
          <p:nvPr>
            <p:ph idx="1"/>
          </p:nvPr>
        </p:nvSpPr>
        <p:spPr/>
        <p:txBody>
          <a:bodyPr/>
          <a:lstStyle/>
          <a:p>
            <a:pPr marL="142875" indent="-257175"/>
            <a:r>
              <a:rPr lang="en-US" b="1" dirty="0">
                <a:solidFill>
                  <a:srgbClr val="008CA0"/>
                </a:solidFill>
              </a:rPr>
              <a:t>Data Management System </a:t>
            </a:r>
            <a:r>
              <a:rPr lang="en-US" b="1" dirty="0"/>
              <a:t>OR</a:t>
            </a:r>
          </a:p>
          <a:p>
            <a:pPr marL="142875" indent="-257175"/>
            <a:r>
              <a:rPr lang="en-US" b="1" dirty="0">
                <a:solidFill>
                  <a:srgbClr val="EFAA1F"/>
                </a:solidFill>
              </a:rPr>
              <a:t>Excel Starting Point Files </a:t>
            </a:r>
            <a:r>
              <a:rPr lang="en-US" b="1" dirty="0"/>
              <a:t>OR</a:t>
            </a:r>
          </a:p>
          <a:p>
            <a:pPr marL="142875" indent="-257175"/>
            <a:r>
              <a:rPr lang="en-US" b="1" dirty="0">
                <a:solidFill>
                  <a:srgbClr val="C63F28"/>
                </a:solidFill>
              </a:rPr>
              <a:t>Blank Templates </a:t>
            </a:r>
            <a:r>
              <a:rPr lang="en-US" b="1" dirty="0"/>
              <a:t>(New Schools)</a:t>
            </a:r>
          </a:p>
          <a:p>
            <a:endParaRPr lang="en-US" sz="1350" dirty="0">
              <a:solidFill>
                <a:srgbClr val="677480"/>
              </a:solidFill>
            </a:endParaRPr>
          </a:p>
          <a:p>
            <a:endParaRPr lang="en-US" dirty="0"/>
          </a:p>
        </p:txBody>
      </p:sp>
      <p:sp>
        <p:nvSpPr>
          <p:cNvPr id="7" name="Shape 126">
            <a:extLst>
              <a:ext uri="{FF2B5EF4-FFF2-40B4-BE49-F238E27FC236}">
                <a16:creationId xmlns:a16="http://schemas.microsoft.com/office/drawing/2014/main" id="{08B49C92-9147-47AE-B727-A06E03A9B2DB}"/>
              </a:ext>
            </a:extLst>
          </p:cNvPr>
          <p:cNvSpPr txBox="1">
            <a:spLocks/>
          </p:cNvSpPr>
          <p:nvPr/>
        </p:nvSpPr>
        <p:spPr>
          <a:xfrm>
            <a:off x="8732838" y="5630863"/>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28</a:t>
            </a:fld>
            <a:endParaRPr lang="en" dirty="0"/>
          </a:p>
        </p:txBody>
      </p:sp>
    </p:spTree>
    <p:extLst>
      <p:ext uri="{BB962C8B-B14F-4D97-AF65-F5344CB8AC3E}">
        <p14:creationId xmlns:p14="http://schemas.microsoft.com/office/powerpoint/2010/main" val="320604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sz="4000" dirty="0">
                <a:solidFill>
                  <a:schemeClr val="tx1"/>
                </a:solidFill>
                <a:latin typeface="Arial" panose="020B0604020202020204" pitchFamily="34" charset="0"/>
                <a:cs typeface="Arial" panose="020B0604020202020204" pitchFamily="34" charset="0"/>
              </a:rPr>
              <a:t>School Starting Point Files – </a:t>
            </a:r>
            <a:r>
              <a:rPr lang="en-US" sz="4000" dirty="0">
                <a:solidFill>
                  <a:srgbClr val="C00000"/>
                </a:solidFill>
                <a:latin typeface="Arial" panose="020B0604020202020204" pitchFamily="34" charset="0"/>
                <a:cs typeface="Arial" panose="020B0604020202020204" pitchFamily="34" charset="0"/>
              </a:rPr>
              <a:t>CSI</a:t>
            </a:r>
            <a:r>
              <a:rPr lang="en-US" sz="4000" dirty="0">
                <a:solidFill>
                  <a:schemeClr val="tx1"/>
                </a:solidFill>
                <a:latin typeface="Arial" panose="020B0604020202020204" pitchFamily="34" charset="0"/>
                <a:cs typeface="Arial" panose="020B0604020202020204" pitchFamily="34" charset="0"/>
              </a:rPr>
              <a:t> Updates</a:t>
            </a:r>
            <a:endParaRPr sz="400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628650" y="1627793"/>
            <a:ext cx="7600949" cy="1754326"/>
          </a:xfrm>
          <a:prstGeom prst="rect">
            <a:avLst/>
          </a:prstGeom>
        </p:spPr>
        <p:txBody>
          <a:bodyPr wrap="square">
            <a:spAutoFit/>
          </a:bodyPr>
          <a:lstStyle/>
          <a:p>
            <a:pPr marL="257175" indent="-257175">
              <a:buFont typeface="Arial" panose="020B0604020202020204" pitchFamily="34" charset="0"/>
              <a:buChar char="•"/>
            </a:pPr>
            <a:r>
              <a:rPr lang="en-US" dirty="0">
                <a:latin typeface="Arial" panose="020B0604020202020204" pitchFamily="34" charset="0"/>
                <a:cs typeface="Arial" panose="020B0604020202020204" pitchFamily="34" charset="0"/>
              </a:rPr>
              <a:t>25-26 Staff Profile and Staff Assignment starting point files can be found here: </a:t>
            </a:r>
            <a:r>
              <a:rPr lang="en-US" dirty="0">
                <a:solidFill>
                  <a:schemeClr val="accent5"/>
                </a:solidFill>
                <a:latin typeface="Arial" panose="020B0604020202020204" pitchFamily="34" charset="0"/>
                <a:cs typeface="Arial" panose="020B0604020202020204" pitchFamily="34" charset="0"/>
              </a:rPr>
              <a:t>Google Drive </a:t>
            </a:r>
            <a:r>
              <a:rPr lang="en-US" dirty="0">
                <a:solidFill>
                  <a:schemeClr val="accent5"/>
                </a:solidFill>
                <a:latin typeface="Arial" panose="020B0604020202020204" pitchFamily="34" charset="0"/>
                <a:cs typeface="Arial" panose="020B0604020202020204" pitchFamily="34" charset="0"/>
                <a:sym typeface="Wingdings" panose="05000000000000000000" pitchFamily="2" charset="2"/>
              </a:rPr>
              <a:t> </a:t>
            </a:r>
            <a:r>
              <a:rPr lang="en-US" dirty="0">
                <a:solidFill>
                  <a:schemeClr val="accent5"/>
                </a:solidFill>
                <a:latin typeface="Arial" panose="020B0604020202020204" pitchFamily="34" charset="0"/>
                <a:cs typeface="Arial" panose="020B0604020202020204" pitchFamily="34" charset="0"/>
              </a:rPr>
              <a:t>HR </a:t>
            </a:r>
            <a:r>
              <a:rPr lang="en-US" dirty="0">
                <a:solidFill>
                  <a:schemeClr val="accent5"/>
                </a:solidFill>
                <a:latin typeface="Arial" panose="020B0604020202020204" pitchFamily="34" charset="0"/>
                <a:cs typeface="Arial" panose="020B0604020202020204" pitchFamily="34" charset="0"/>
                <a:sym typeface="Wingdings" panose="05000000000000000000" pitchFamily="2" charset="2"/>
              </a:rPr>
              <a:t> 25-26  Starting Point</a:t>
            </a:r>
          </a:p>
          <a:p>
            <a:pPr marL="257175" indent="-257175">
              <a:buFont typeface="Arial" panose="020B0604020202020204" pitchFamily="34" charset="0"/>
              <a:buChar char="•"/>
            </a:pPr>
            <a:r>
              <a:rPr lang="en-US" dirty="0">
                <a:latin typeface="Arial" panose="020B0604020202020204" pitchFamily="34" charset="0"/>
                <a:cs typeface="Arial" panose="020B0604020202020204" pitchFamily="34" charset="0"/>
                <a:sym typeface="Wingdings" panose="05000000000000000000" pitchFamily="2" charset="2"/>
              </a:rPr>
              <a:t>Files Include: </a:t>
            </a:r>
          </a:p>
          <a:p>
            <a:pPr marL="600075" lvl="1" indent="-257175">
              <a:buFont typeface="Arial" panose="020B0604020202020204" pitchFamily="34" charset="0"/>
              <a:buChar char="•"/>
            </a:pPr>
            <a:r>
              <a:rPr lang="en-US" dirty="0">
                <a:latin typeface="Arial" panose="020B0604020202020204" pitchFamily="34" charset="0"/>
                <a:cs typeface="Arial" panose="020B0604020202020204" pitchFamily="34" charset="0"/>
                <a:sym typeface="Wingdings" panose="05000000000000000000" pitchFamily="2" charset="2"/>
              </a:rPr>
              <a:t>Final data from the 24-25 HR collection</a:t>
            </a:r>
          </a:p>
          <a:p>
            <a:pPr marL="600075" lvl="1" indent="-257175">
              <a:buFont typeface="Arial" panose="020B0604020202020204" pitchFamily="34" charset="0"/>
              <a:buChar char="•"/>
            </a:pPr>
            <a:r>
              <a:rPr lang="en-US" dirty="0">
                <a:latin typeface="Arial" panose="020B0604020202020204" pitchFamily="34" charset="0"/>
                <a:cs typeface="Arial" panose="020B0604020202020204" pitchFamily="34" charset="0"/>
                <a:sym typeface="Wingdings" panose="05000000000000000000" pitchFamily="2" charset="2"/>
              </a:rPr>
              <a:t>Formatted to align with 25-26 requirements</a:t>
            </a:r>
          </a:p>
          <a:p>
            <a:pPr lvl="1"/>
            <a:endParaRPr lang="en-US" dirty="0">
              <a:sym typeface="Wingdings" panose="05000000000000000000" pitchFamily="2" charset="2"/>
            </a:endParaRPr>
          </a:p>
        </p:txBody>
      </p:sp>
      <p:sp>
        <p:nvSpPr>
          <p:cNvPr id="9" name="TextBox 8">
            <a:extLst>
              <a:ext uri="{FF2B5EF4-FFF2-40B4-BE49-F238E27FC236}">
                <a16:creationId xmlns:a16="http://schemas.microsoft.com/office/drawing/2014/main" id="{A4FAFB47-34D3-46B0-9B19-EA9767097705}"/>
              </a:ext>
            </a:extLst>
          </p:cNvPr>
          <p:cNvSpPr txBox="1"/>
          <p:nvPr/>
        </p:nvSpPr>
        <p:spPr>
          <a:xfrm>
            <a:off x="207010" y="3399627"/>
            <a:ext cx="3657600" cy="307777"/>
          </a:xfrm>
          <a:prstGeom prst="rect">
            <a:avLst/>
          </a:prstGeom>
          <a:noFill/>
        </p:spPr>
        <p:txBody>
          <a:bodyPr wrap="square" rtlCol="0">
            <a:spAutoFit/>
          </a:bodyPr>
          <a:lstStyle/>
          <a:p>
            <a:r>
              <a:rPr lang="en-US" sz="1400" b="1" dirty="0">
                <a:solidFill>
                  <a:srgbClr val="008CA0"/>
                </a:solidFill>
                <a:latin typeface="Arial" panose="020B0604020202020204" pitchFamily="34" charset="0"/>
                <a:cs typeface="Arial" panose="020B0604020202020204" pitchFamily="34" charset="0"/>
              </a:rPr>
              <a:t>Staff Profile Updates/Flags</a:t>
            </a:r>
          </a:p>
        </p:txBody>
      </p:sp>
      <p:sp>
        <p:nvSpPr>
          <p:cNvPr id="2" name="Rectangle 1">
            <a:extLst>
              <a:ext uri="{FF2B5EF4-FFF2-40B4-BE49-F238E27FC236}">
                <a16:creationId xmlns:a16="http://schemas.microsoft.com/office/drawing/2014/main" id="{7318A10C-8DE7-4D5D-A49A-B2A9B9DB160E}"/>
              </a:ext>
            </a:extLst>
          </p:cNvPr>
          <p:cNvSpPr/>
          <p:nvPr/>
        </p:nvSpPr>
        <p:spPr>
          <a:xfrm>
            <a:off x="207010" y="3721896"/>
            <a:ext cx="4238625" cy="1169551"/>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1 year added to non-zero filled Years of Teaching Experience, Education Experience, and Principal Experience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All Teacher, SSP, and Principal Evaluation Ratings removed from the files</a:t>
            </a:r>
          </a:p>
        </p:txBody>
      </p:sp>
      <p:sp>
        <p:nvSpPr>
          <p:cNvPr id="8" name="TextBox 7">
            <a:extLst>
              <a:ext uri="{FF2B5EF4-FFF2-40B4-BE49-F238E27FC236}">
                <a16:creationId xmlns:a16="http://schemas.microsoft.com/office/drawing/2014/main" id="{8B886877-B98E-4CA2-BA98-277A760BE009}"/>
              </a:ext>
            </a:extLst>
          </p:cNvPr>
          <p:cNvSpPr txBox="1"/>
          <p:nvPr/>
        </p:nvSpPr>
        <p:spPr>
          <a:xfrm>
            <a:off x="4470957" y="3391990"/>
            <a:ext cx="3009900" cy="307777"/>
          </a:xfrm>
          <a:prstGeom prst="rect">
            <a:avLst/>
          </a:prstGeom>
          <a:noFill/>
        </p:spPr>
        <p:txBody>
          <a:bodyPr wrap="square" rtlCol="0">
            <a:spAutoFit/>
          </a:bodyPr>
          <a:lstStyle/>
          <a:p>
            <a:r>
              <a:rPr lang="en-US" sz="1400" b="1" dirty="0">
                <a:solidFill>
                  <a:srgbClr val="C63F28"/>
                </a:solidFill>
                <a:latin typeface="Arial" panose="020B0604020202020204" pitchFamily="34" charset="0"/>
                <a:cs typeface="Arial" panose="020B0604020202020204" pitchFamily="34" charset="0"/>
              </a:rPr>
              <a:t>Staff Assignment Updates/Flags</a:t>
            </a:r>
          </a:p>
        </p:txBody>
      </p:sp>
      <p:sp>
        <p:nvSpPr>
          <p:cNvPr id="5" name="Rectangle 4">
            <a:extLst>
              <a:ext uri="{FF2B5EF4-FFF2-40B4-BE49-F238E27FC236}">
                <a16:creationId xmlns:a16="http://schemas.microsoft.com/office/drawing/2014/main" id="{8B497C1B-DEFC-4C52-A4EE-621195E8EC38}"/>
              </a:ext>
            </a:extLst>
          </p:cNvPr>
          <p:cNvSpPr/>
          <p:nvPr/>
        </p:nvSpPr>
        <p:spPr>
          <a:xfrm>
            <a:off x="4491634" y="3763279"/>
            <a:ext cx="4457700" cy="1600438"/>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One year added to non-zero filled Years of Principal at School</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All Grant/Project Funding Sources changed to the new Funding Source field along with coding options 00-03</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All Demonstrates In-Field Status rows where the Job Classification is not 201-206 are highlighted</a:t>
            </a:r>
            <a:endParaRPr lang="en-US" dirty="0">
              <a:latin typeface="Arial" panose="020B0604020202020204" pitchFamily="34" charset="0"/>
              <a:cs typeface="Arial" panose="020B0604020202020204" pitchFamily="34" charset="0"/>
            </a:endParaRPr>
          </a:p>
        </p:txBody>
      </p:sp>
      <p:sp>
        <p:nvSpPr>
          <p:cNvPr id="11" name="Shape 126">
            <a:extLst>
              <a:ext uri="{FF2B5EF4-FFF2-40B4-BE49-F238E27FC236}">
                <a16:creationId xmlns:a16="http://schemas.microsoft.com/office/drawing/2014/main" id="{DE003070-6D42-4CEA-B623-A1285A3A32A0}"/>
              </a:ext>
              <a:ext uri="{C183D7F6-B498-43B3-948B-1728B52AA6E4}">
                <adec:decorative xmlns:adec="http://schemas.microsoft.com/office/drawing/2017/decorative" val="1"/>
              </a:ext>
            </a:extLst>
          </p:cNvPr>
          <p:cNvSpPr txBox="1">
            <a:spLocks/>
          </p:cNvSpPr>
          <p:nvPr/>
        </p:nvSpPr>
        <p:spPr>
          <a:xfrm>
            <a:off x="8732838" y="5630863"/>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29</a:t>
            </a:fld>
            <a:endParaRPr lang="en" dirty="0"/>
          </a:p>
        </p:txBody>
      </p:sp>
    </p:spTree>
    <p:extLst>
      <p:ext uri="{BB962C8B-B14F-4D97-AF65-F5344CB8AC3E}">
        <p14:creationId xmlns:p14="http://schemas.microsoft.com/office/powerpoint/2010/main" val="191209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 sz="4000" dirty="0">
                <a:solidFill>
                  <a:schemeClr val="tx1"/>
                </a:solidFill>
                <a:latin typeface="Arial" panose="020B0604020202020204" pitchFamily="34" charset="0"/>
                <a:cs typeface="Arial" panose="020B0604020202020204" pitchFamily="34" charset="0"/>
              </a:rPr>
              <a:t>Purpose of HR Collection</a:t>
            </a:r>
            <a:br>
              <a:rPr lang="en" sz="4000" dirty="0">
                <a:solidFill>
                  <a:schemeClr val="tx1"/>
                </a:solidFill>
                <a:latin typeface="Arial" panose="020B0604020202020204" pitchFamily="34" charset="0"/>
                <a:cs typeface="Arial" panose="020B0604020202020204" pitchFamily="34" charset="0"/>
              </a:rPr>
            </a:br>
            <a:endParaRPr sz="4000" dirty="0">
              <a:solidFill>
                <a:schemeClr val="tx1"/>
              </a:solidFill>
              <a:latin typeface="Arial" panose="020B0604020202020204" pitchFamily="34" charset="0"/>
              <a:cs typeface="Arial" panose="020B0604020202020204" pitchFamily="34" charset="0"/>
            </a:endParaRPr>
          </a:p>
        </p:txBody>
      </p:sp>
      <p:sp>
        <p:nvSpPr>
          <p:cNvPr id="125" name="Shape 125"/>
          <p:cNvSpPr txBox="1">
            <a:spLocks noGrp="1"/>
          </p:cNvSpPr>
          <p:nvPr>
            <p:ph idx="1"/>
          </p:nvPr>
        </p:nvSpPr>
        <p:spPr>
          <a:xfrm>
            <a:off x="628650" y="1545724"/>
            <a:ext cx="7886700" cy="4351338"/>
          </a:xfrm>
          <a:prstGeom prst="rect">
            <a:avLst/>
          </a:prstGeom>
        </p:spPr>
        <p:txBody>
          <a:bodyPr spcFirstLastPara="1" vert="horz" wrap="square" lIns="68569" tIns="68569" rIns="68569" bIns="68569" rtlCol="0" anchor="t" anchorCtr="0">
            <a:noAutofit/>
          </a:bodyPr>
          <a:lstStyle/>
          <a:p>
            <a:pPr marL="28575" indent="0">
              <a:buNone/>
            </a:pPr>
            <a:r>
              <a:rPr lang="en-US" sz="1800" dirty="0">
                <a:solidFill>
                  <a:schemeClr val="tx1"/>
                </a:solidFill>
                <a:latin typeface="Arial" panose="020B0604020202020204" pitchFamily="34" charset="0"/>
                <a:cs typeface="Arial" panose="020B0604020202020204" pitchFamily="34" charset="0"/>
              </a:rPr>
              <a:t>The Human Resources collection contains all general education staff information as of the official staff count date. This information is used for:</a:t>
            </a:r>
          </a:p>
          <a:p>
            <a:pPr marL="28575" indent="0">
              <a:buNone/>
            </a:pPr>
            <a:endParaRPr sz="1800"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014222484"/>
              </p:ext>
            </p:extLst>
          </p:nvPr>
        </p:nvGraphicFramePr>
        <p:xfrm>
          <a:off x="919359" y="2403613"/>
          <a:ext cx="6689725" cy="1493520"/>
        </p:xfrm>
        <a:graphic>
          <a:graphicData uri="http://schemas.openxmlformats.org/drawingml/2006/table">
            <a:tbl>
              <a:tblPr firstRow="1" bandRow="1">
                <a:tableStyleId>{5C22544A-7EE6-4342-B048-85BDC9FD1C3A}</a:tableStyleId>
              </a:tblPr>
              <a:tblGrid>
                <a:gridCol w="3641725">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78130">
                <a:tc gridSpan="2">
                  <a:txBody>
                    <a:bodyPr/>
                    <a:lstStyle/>
                    <a:p>
                      <a:pPr marL="0" indent="0" algn="ctr">
                        <a:buFont typeface="Arial" panose="020B0604020202020204" pitchFamily="34" charset="0"/>
                        <a:buNone/>
                      </a:pPr>
                      <a:r>
                        <a:rPr lang="en-US" sz="1600" dirty="0">
                          <a:solidFill>
                            <a:schemeClr val="tx1"/>
                          </a:solidFill>
                          <a:latin typeface="Arial" panose="020B0604020202020204" pitchFamily="34" charset="0"/>
                          <a:cs typeface="Arial" panose="020B0604020202020204" pitchFamily="34" charset="0"/>
                        </a:rPr>
                        <a:t>HR Data used for:</a:t>
                      </a:r>
                    </a:p>
                  </a:txBody>
                  <a:tcPr marL="68580" marR="68580" marT="34290" marB="34290">
                    <a:noFill/>
                  </a:tcPr>
                </a:tc>
                <a:tc hMerge="1">
                  <a:txBody>
                    <a:bodyPr/>
                    <a:lstStyle/>
                    <a:p>
                      <a:pPr marL="285750" indent="-285750">
                        <a:buFont typeface="Arial" panose="020B0604020202020204" pitchFamily="34" charset="0"/>
                        <a:buChar char="•"/>
                      </a:pPr>
                      <a:endParaRPr lang="en-US" sz="1600" baseline="0" dirty="0">
                        <a:solidFill>
                          <a:schemeClr val="tx1"/>
                        </a:solidFill>
                        <a:latin typeface="Arial" panose="020B0604020202020204" pitchFamily="34" charset="0"/>
                        <a:cs typeface="Arial" panose="020B0604020202020204" pitchFamily="34" charset="0"/>
                      </a:endParaRPr>
                    </a:p>
                  </a:txBody>
                  <a:tcPr marL="68580" marR="68580" marT="34290" marB="34290">
                    <a:noFill/>
                  </a:tcPr>
                </a:tc>
                <a:extLst>
                  <a:ext uri="{0D108BD9-81ED-4DB2-BD59-A6C34878D82A}">
                    <a16:rowId xmlns:a16="http://schemas.microsoft.com/office/drawing/2014/main" val="2554333702"/>
                  </a:ext>
                </a:extLst>
              </a:tr>
              <a:tr h="278130">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School Staff Demographics</a:t>
                      </a:r>
                    </a:p>
                  </a:txBody>
                  <a:tcPr marL="68580" marR="68580" marT="34290" marB="34290">
                    <a:noFill/>
                  </a:tcPr>
                </a:tc>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Turnover</a:t>
                      </a:r>
                      <a:r>
                        <a:rPr lang="en-US" sz="1600" baseline="0" dirty="0">
                          <a:solidFill>
                            <a:schemeClr val="tx1"/>
                          </a:solidFill>
                          <a:latin typeface="Arial" panose="020B0604020202020204" pitchFamily="34" charset="0"/>
                          <a:cs typeface="Arial" panose="020B0604020202020204" pitchFamily="34" charset="0"/>
                        </a:rPr>
                        <a:t> Rates</a:t>
                      </a:r>
                    </a:p>
                  </a:txBody>
                  <a:tcPr marL="68580" marR="68580" marT="34290" marB="34290">
                    <a:noFill/>
                  </a:tcPr>
                </a:tc>
                <a:extLst>
                  <a:ext uri="{0D108BD9-81ED-4DB2-BD59-A6C34878D82A}">
                    <a16:rowId xmlns:a16="http://schemas.microsoft.com/office/drawing/2014/main" val="10000"/>
                  </a:ext>
                </a:extLst>
              </a:tr>
              <a:tr h="363448">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Average</a:t>
                      </a:r>
                      <a:r>
                        <a:rPr lang="en-US" sz="1600" baseline="0" dirty="0">
                          <a:solidFill>
                            <a:schemeClr val="tx1"/>
                          </a:solidFill>
                          <a:latin typeface="Arial" panose="020B0604020202020204" pitchFamily="34" charset="0"/>
                          <a:cs typeface="Arial" panose="020B0604020202020204" pitchFamily="34" charset="0"/>
                        </a:rPr>
                        <a:t> Salaries by Position/Education level</a:t>
                      </a:r>
                      <a:endParaRPr lang="en-US" sz="1600" dirty="0">
                        <a:solidFill>
                          <a:schemeClr val="tx1"/>
                        </a:solidFill>
                        <a:latin typeface="Arial" panose="020B0604020202020204" pitchFamily="34" charset="0"/>
                        <a:cs typeface="Arial" panose="020B0604020202020204" pitchFamily="34" charset="0"/>
                      </a:endParaRPr>
                    </a:p>
                  </a:txBody>
                  <a:tcPr marL="68580" marR="68580" marT="34290" marB="34290">
                    <a:noFill/>
                  </a:tcPr>
                </a:tc>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Educator</a:t>
                      </a:r>
                      <a:r>
                        <a:rPr lang="en-US" sz="1600" baseline="0" dirty="0">
                          <a:solidFill>
                            <a:schemeClr val="tx1"/>
                          </a:solidFill>
                          <a:latin typeface="Arial" panose="020B0604020202020204" pitchFamily="34" charset="0"/>
                          <a:cs typeface="Arial" panose="020B0604020202020204" pitchFamily="34" charset="0"/>
                        </a:rPr>
                        <a:t> Effectiveness Ratings</a:t>
                      </a:r>
                      <a:endParaRPr lang="en-US" sz="1600" dirty="0">
                        <a:solidFill>
                          <a:schemeClr val="tx1"/>
                        </a:solidFill>
                        <a:latin typeface="Arial" panose="020B0604020202020204" pitchFamily="34" charset="0"/>
                        <a:cs typeface="Arial" panose="020B0604020202020204" pitchFamily="34" charset="0"/>
                      </a:endParaRPr>
                    </a:p>
                  </a:txBody>
                  <a:tcPr marL="68580" marR="68580" marT="34290" marB="34290">
                    <a:noFill/>
                  </a:tcPr>
                </a:tc>
                <a:extLst>
                  <a:ext uri="{0D108BD9-81ED-4DB2-BD59-A6C34878D82A}">
                    <a16:rowId xmlns:a16="http://schemas.microsoft.com/office/drawing/2014/main" val="10001"/>
                  </a:ext>
                </a:extLst>
              </a:tr>
              <a:tr h="278130">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Highly Qualified Status</a:t>
                      </a:r>
                    </a:p>
                  </a:txBody>
                  <a:tcPr marL="68580" marR="68580" marT="34290" marB="34290">
                    <a:noFill/>
                  </a:tcPr>
                </a:tc>
                <a:tc>
                  <a:txBody>
                    <a:bodyPr/>
                    <a:lstStyle/>
                    <a:p>
                      <a:endParaRPr lang="en-US" sz="1600" dirty="0">
                        <a:solidFill>
                          <a:schemeClr val="tx1"/>
                        </a:solidFill>
                        <a:latin typeface="Arial" panose="020B0604020202020204" pitchFamily="34" charset="0"/>
                        <a:cs typeface="Arial" panose="020B0604020202020204" pitchFamily="34" charset="0"/>
                      </a:endParaRPr>
                    </a:p>
                  </a:txBody>
                  <a:tcPr marL="68580" marR="68580" marT="34290" marB="34290">
                    <a:noFill/>
                  </a:tcPr>
                </a:tc>
                <a:extLst>
                  <a:ext uri="{0D108BD9-81ED-4DB2-BD59-A6C34878D82A}">
                    <a16:rowId xmlns:a16="http://schemas.microsoft.com/office/drawing/2014/main" val="10002"/>
                  </a:ext>
                </a:extLst>
              </a:tr>
            </a:tbl>
          </a:graphicData>
        </a:graphic>
      </p:graphicFrame>
      <p:pic>
        <p:nvPicPr>
          <p:cNvPr id="7" name="Picture 6" descr="Image of pupil-teacher ratio spreadsheet.">
            <a:extLst>
              <a:ext uri="{FF2B5EF4-FFF2-40B4-BE49-F238E27FC236}">
                <a16:creationId xmlns:a16="http://schemas.microsoft.com/office/drawing/2014/main" id="{4757F8BD-D692-43EA-9604-CE3D2DE245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9300" y="3912693"/>
            <a:ext cx="3230702" cy="2166617"/>
          </a:xfrm>
          <a:prstGeom prst="rect">
            <a:avLst/>
          </a:prstGeom>
          <a:ln>
            <a:solidFill>
              <a:schemeClr val="tx1"/>
            </a:solidFill>
          </a:ln>
        </p:spPr>
      </p:pic>
      <p:pic>
        <p:nvPicPr>
          <p:cNvPr id="3" name="Picture 2" descr="Screenshot of average teacher salaries report.">
            <a:extLst>
              <a:ext uri="{FF2B5EF4-FFF2-40B4-BE49-F238E27FC236}">
                <a16:creationId xmlns:a16="http://schemas.microsoft.com/office/drawing/2014/main" id="{9BEE126C-1B7F-4FAC-ACAC-8EC9B0B99F8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989890" y="4246767"/>
            <a:ext cx="4895347" cy="552313"/>
          </a:xfrm>
          <a:prstGeom prst="rect">
            <a:avLst/>
          </a:prstGeom>
          <a:ln>
            <a:solidFill>
              <a:schemeClr val="tx1"/>
            </a:solidFill>
          </a:ln>
        </p:spPr>
      </p:pic>
      <p:pic>
        <p:nvPicPr>
          <p:cNvPr id="9" name="Picture 8" descr="Image of report on teacher ethnicity and race.">
            <a:extLst>
              <a:ext uri="{FF2B5EF4-FFF2-40B4-BE49-F238E27FC236}">
                <a16:creationId xmlns:a16="http://schemas.microsoft.com/office/drawing/2014/main" id="{FEBE96EB-3470-4F0B-BD64-99A26A32D9E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989890" y="5331432"/>
            <a:ext cx="4895348" cy="552314"/>
          </a:xfrm>
          <a:prstGeom prst="rect">
            <a:avLst/>
          </a:prstGeom>
          <a:ln>
            <a:solidFill>
              <a:schemeClr val="tx1"/>
            </a:solidFill>
          </a:ln>
        </p:spPr>
      </p:pic>
      <p:sp>
        <p:nvSpPr>
          <p:cNvPr id="6" name="Rectangle 5"/>
          <p:cNvSpPr/>
          <p:nvPr/>
        </p:nvSpPr>
        <p:spPr>
          <a:xfrm>
            <a:off x="538843" y="6270610"/>
            <a:ext cx="3725379" cy="507831"/>
          </a:xfrm>
          <a:prstGeom prst="rect">
            <a:avLst/>
          </a:prstGeom>
        </p:spPr>
        <p:txBody>
          <a:bodyPr wrap="none">
            <a:spAutoFit/>
          </a:bodyPr>
          <a:lstStyle/>
          <a:p>
            <a:r>
              <a:rPr lang="en-US" sz="1350" dirty="0">
                <a:hlinkClick r:id="rId6"/>
              </a:rPr>
              <a:t>https://www.cde.state.co.us/cdereval/staffcurrent</a:t>
            </a:r>
            <a:endParaRPr lang="en-US" sz="1350" dirty="0"/>
          </a:p>
          <a:p>
            <a:endParaRPr lang="en-US" sz="1350" dirty="0"/>
          </a:p>
        </p:txBody>
      </p:sp>
      <p:sp>
        <p:nvSpPr>
          <p:cNvPr id="10" name="Shape 126">
            <a:extLst>
              <a:ext uri="{FF2B5EF4-FFF2-40B4-BE49-F238E27FC236}">
                <a16:creationId xmlns:a16="http://schemas.microsoft.com/office/drawing/2014/main" id="{46984EE5-F343-4BD3-ABB8-D499E6D4588F}"/>
              </a:ext>
              <a:ext uri="{C183D7F6-B498-43B3-948B-1728B52AA6E4}">
                <adec:decorative xmlns:adec="http://schemas.microsoft.com/office/drawing/2017/decorative" val="1"/>
              </a:ext>
            </a:extLst>
          </p:cNvPr>
          <p:cNvSpPr txBox="1">
            <a:spLocks/>
          </p:cNvSpPr>
          <p:nvPr/>
        </p:nvSpPr>
        <p:spPr>
          <a:xfrm>
            <a:off x="8885238" y="5783263"/>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3</a:t>
            </a:fld>
            <a:endParaRPr lang="en" dirty="0"/>
          </a:p>
        </p:txBody>
      </p:sp>
    </p:spTree>
    <p:extLst>
      <p:ext uri="{BB962C8B-B14F-4D97-AF65-F5344CB8AC3E}">
        <p14:creationId xmlns:p14="http://schemas.microsoft.com/office/powerpoint/2010/main" val="1556439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sz="4000" dirty="0">
                <a:solidFill>
                  <a:schemeClr val="tx1"/>
                </a:solidFill>
                <a:latin typeface="Arial" panose="020B0604020202020204" pitchFamily="34" charset="0"/>
                <a:cs typeface="Arial" panose="020B0604020202020204" pitchFamily="34" charset="0"/>
              </a:rPr>
              <a:t>School Starting Point Files – </a:t>
            </a:r>
            <a:r>
              <a:rPr lang="en-US" sz="4000" dirty="0">
                <a:solidFill>
                  <a:srgbClr val="C00000"/>
                </a:solidFill>
                <a:latin typeface="Arial" panose="020B0604020202020204" pitchFamily="34" charset="0"/>
                <a:cs typeface="Arial" panose="020B0604020202020204" pitchFamily="34" charset="0"/>
              </a:rPr>
              <a:t>School</a:t>
            </a:r>
            <a:r>
              <a:rPr lang="en-US" sz="4000" dirty="0">
                <a:solidFill>
                  <a:schemeClr val="tx1"/>
                </a:solidFill>
                <a:latin typeface="Arial" panose="020B0604020202020204" pitchFamily="34" charset="0"/>
                <a:cs typeface="Arial" panose="020B0604020202020204" pitchFamily="34" charset="0"/>
              </a:rPr>
              <a:t> Updates</a:t>
            </a:r>
            <a:endParaRPr sz="4000" dirty="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C0B5890-2FAF-4E8E-8C2C-15363252E922}"/>
              </a:ext>
            </a:extLst>
          </p:cNvPr>
          <p:cNvSpPr txBox="1"/>
          <p:nvPr/>
        </p:nvSpPr>
        <p:spPr>
          <a:xfrm>
            <a:off x="628650" y="1754265"/>
            <a:ext cx="8144481"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When opened, you will see the highlighted fields that need to be changed.  Along with this, please follow the below editing steps:</a:t>
            </a:r>
          </a:p>
        </p:txBody>
      </p:sp>
      <p:sp>
        <p:nvSpPr>
          <p:cNvPr id="4" name="TextBox 3">
            <a:extLst>
              <a:ext uri="{FF2B5EF4-FFF2-40B4-BE49-F238E27FC236}">
                <a16:creationId xmlns:a16="http://schemas.microsoft.com/office/drawing/2014/main" id="{6D6757B9-F019-4E1B-AC49-1D2F1B7F1B2D}"/>
              </a:ext>
            </a:extLst>
          </p:cNvPr>
          <p:cNvSpPr txBox="1"/>
          <p:nvPr/>
        </p:nvSpPr>
        <p:spPr>
          <a:xfrm>
            <a:off x="2289092" y="2544214"/>
            <a:ext cx="4549140" cy="646331"/>
          </a:xfrm>
          <a:prstGeom prst="rect">
            <a:avLst/>
          </a:prstGeom>
          <a:noFill/>
        </p:spPr>
        <p:txBody>
          <a:bodyPr wrap="square" rtlCol="0">
            <a:spAutoFit/>
          </a:bodyPr>
          <a:lstStyle/>
          <a:p>
            <a:pPr algn="ctr"/>
            <a:r>
              <a:rPr lang="en-US" i="1" dirty="0">
                <a:solidFill>
                  <a:srgbClr val="0070C0"/>
                </a:solidFill>
              </a:rPr>
              <a:t>Staff Assignment Starting Point File Example</a:t>
            </a:r>
          </a:p>
          <a:p>
            <a:endParaRPr lang="en-US" dirty="0"/>
          </a:p>
        </p:txBody>
      </p:sp>
      <p:pic>
        <p:nvPicPr>
          <p:cNvPr id="2" name="Picture 1" descr="Image of Staff Assignment starting point file.">
            <a:extLst>
              <a:ext uri="{FF2B5EF4-FFF2-40B4-BE49-F238E27FC236}">
                <a16:creationId xmlns:a16="http://schemas.microsoft.com/office/drawing/2014/main" id="{E1D641EE-141A-406B-8A97-0E69781585B7}"/>
              </a:ext>
            </a:extLst>
          </p:cNvPr>
          <p:cNvPicPr>
            <a:picLocks noChangeAspect="1"/>
          </p:cNvPicPr>
          <p:nvPr/>
        </p:nvPicPr>
        <p:blipFill rotWithShape="1">
          <a:blip r:embed="rId3">
            <a:extLst>
              <a:ext uri="{28A0092B-C50C-407E-A947-70E740481C1C}">
                <a14:useLocalDpi xmlns:a14="http://schemas.microsoft.com/office/drawing/2010/main" val="0"/>
              </a:ext>
            </a:extLst>
          </a:blip>
          <a:srcRect r="1944"/>
          <a:stretch/>
        </p:blipFill>
        <p:spPr>
          <a:xfrm>
            <a:off x="1496612" y="2930956"/>
            <a:ext cx="6134100" cy="1087594"/>
          </a:xfrm>
          <a:prstGeom prst="rect">
            <a:avLst/>
          </a:prstGeom>
          <a:ln>
            <a:solidFill>
              <a:schemeClr val="accent1"/>
            </a:solidFill>
          </a:ln>
        </p:spPr>
      </p:pic>
      <p:sp>
        <p:nvSpPr>
          <p:cNvPr id="3" name="Rectangle 2"/>
          <p:cNvSpPr/>
          <p:nvPr/>
        </p:nvSpPr>
        <p:spPr>
          <a:xfrm>
            <a:off x="499759" y="4174219"/>
            <a:ext cx="8144481" cy="230832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General Editing Steps</a:t>
            </a:r>
          </a:p>
          <a:p>
            <a:pPr lvl="1" indent="-287338">
              <a:buClr>
                <a:schemeClr val="accent1"/>
              </a:buClr>
              <a:buFont typeface="Arial" panose="020B0604020202020204" pitchFamily="34" charset="0"/>
              <a:buChar char="•"/>
              <a:tabLst>
                <a:tab pos="457200" algn="l"/>
              </a:tabLst>
            </a:pPr>
            <a:r>
              <a:rPr lang="en-US" sz="1600" dirty="0">
                <a:latin typeface="Arial" panose="020B0604020202020204" pitchFamily="34" charset="0"/>
                <a:cs typeface="Arial" panose="020B0604020202020204" pitchFamily="34" charset="0"/>
                <a:sym typeface="Wingdings" panose="05000000000000000000" pitchFamily="2" charset="2"/>
              </a:rPr>
              <a:t>Remove rows for staff that won’t be employed in 2025-2026.</a:t>
            </a:r>
          </a:p>
          <a:p>
            <a:pPr lvl="1" indent="-287338">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sym typeface="Wingdings" panose="05000000000000000000" pitchFamily="2" charset="2"/>
              </a:rPr>
              <a:t>Add rows for staff that are either new or are taking on an additional role.</a:t>
            </a:r>
          </a:p>
          <a:p>
            <a:pPr lvl="1" indent="-287338">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sym typeface="Wingdings" panose="05000000000000000000" pitchFamily="2" charset="2"/>
              </a:rPr>
              <a:t>Change key fields (salary, assignments, etc.) for returning staff as appropriate.</a:t>
            </a:r>
          </a:p>
          <a:p>
            <a:pPr lvl="1" indent="-287338">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sym typeface="Wingdings" panose="05000000000000000000" pitchFamily="2" charset="2"/>
              </a:rPr>
              <a:t>Populate newly required/clarified fields.</a:t>
            </a:r>
          </a:p>
          <a:p>
            <a:pPr lvl="1" indent="-287338">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sym typeface="Wingdings" panose="05000000000000000000" pitchFamily="2" charset="2"/>
              </a:rPr>
              <a:t>Consider who your contract workers are and make sure they are accounted for. </a:t>
            </a:r>
          </a:p>
          <a:p>
            <a:pPr lvl="1" indent="-287338">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sym typeface="Wingdings" panose="05000000000000000000" pitchFamily="2" charset="2"/>
              </a:rPr>
              <a:t>Do not update Years of Experience or any other field CSI has already updated for you.</a:t>
            </a:r>
          </a:p>
          <a:p>
            <a:pPr marL="557213" lvl="1" indent="-214313">
              <a:buFont typeface="Arial" panose="020B0604020202020204" pitchFamily="34" charset="0"/>
              <a:buChar char="•"/>
            </a:pPr>
            <a:endParaRPr lang="en-US" sz="1600" dirty="0">
              <a:latin typeface="Arial" panose="020B0604020202020204" pitchFamily="34" charset="0"/>
              <a:cs typeface="Arial" panose="020B0604020202020204" pitchFamily="34" charset="0"/>
              <a:sym typeface="Wingdings" panose="05000000000000000000" pitchFamily="2" charset="2"/>
            </a:endParaRPr>
          </a:p>
        </p:txBody>
      </p:sp>
      <p:sp>
        <p:nvSpPr>
          <p:cNvPr id="126" name="Shape 126">
            <a:extLst>
              <a:ext uri="{C183D7F6-B498-43B3-948B-1728B52AA6E4}">
                <adec:decorative xmlns:adec="http://schemas.microsoft.com/office/drawing/2017/decorative" val="1"/>
              </a:ext>
            </a:extLst>
          </p:cNvPr>
          <p:cNvSpPr txBox="1">
            <a:spLocks noGrp="1"/>
          </p:cNvSpPr>
          <p:nvPr>
            <p:ph type="sldNum" idx="4294967295"/>
          </p:nvPr>
        </p:nvSpPr>
        <p:spPr>
          <a:xfrm>
            <a:off x="8732838" y="5630863"/>
            <a:ext cx="411162" cy="312737"/>
          </a:xfrm>
          <a:prstGeom prst="rect">
            <a:avLst/>
          </a:prstGeom>
        </p:spPr>
        <p:txBody>
          <a:bodyPr spcFirstLastPara="1" wrap="square" lIns="68569" tIns="68569" rIns="68569" bIns="68569" anchor="t" anchorCtr="0">
            <a:noAutofit/>
          </a:bodyPr>
          <a:lstStyle/>
          <a:p>
            <a:fld id="{00000000-1234-1234-1234-123412341234}" type="slidenum">
              <a:rPr lang="en"/>
              <a:pPr/>
              <a:t>30</a:t>
            </a:fld>
            <a:endParaRPr dirty="0"/>
          </a:p>
        </p:txBody>
      </p:sp>
    </p:spTree>
    <p:extLst>
      <p:ext uri="{BB962C8B-B14F-4D97-AF65-F5344CB8AC3E}">
        <p14:creationId xmlns:p14="http://schemas.microsoft.com/office/powerpoint/2010/main" val="409072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New HR File Creation Tips</a:t>
            </a:r>
            <a:endParaRPr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628650" y="2029397"/>
            <a:ext cx="8045566" cy="3139321"/>
          </a:xfrm>
          <a:prstGeom prst="rect">
            <a:avLst/>
          </a:prstGeom>
        </p:spPr>
        <p:txBody>
          <a:bodyPr wrap="square">
            <a:spAutoFit/>
          </a:bodyPr>
          <a:lstStyle/>
          <a:p>
            <a:pPr marL="233363" lvl="1" indent="-214313">
              <a:buFont typeface="Arial" panose="020B0604020202020204" pitchFamily="34" charset="0"/>
              <a:buChar char="•"/>
            </a:pPr>
            <a:r>
              <a:rPr lang="en-US" dirty="0">
                <a:solidFill>
                  <a:srgbClr val="C63F28"/>
                </a:solidFill>
                <a:latin typeface="Arial" panose="020B0604020202020204" pitchFamily="34" charset="0"/>
                <a:cs typeface="Arial" panose="020B0604020202020204" pitchFamily="34" charset="0"/>
                <a:sym typeface="Wingdings" panose="05000000000000000000" pitchFamily="2" charset="2"/>
              </a:rPr>
              <a:t>Excel </a:t>
            </a:r>
            <a:r>
              <a:rPr lang="en-US" dirty="0">
                <a:latin typeface="Arial" panose="020B0604020202020204" pitchFamily="34" charset="0"/>
                <a:cs typeface="Arial" panose="020B0604020202020204" pitchFamily="34" charset="0"/>
                <a:sym typeface="Wingdings" panose="05000000000000000000" pitchFamily="2" charset="2"/>
              </a:rPr>
              <a:t>or </a:t>
            </a:r>
            <a:r>
              <a:rPr lang="en-US" dirty="0">
                <a:solidFill>
                  <a:srgbClr val="C63F28"/>
                </a:solidFill>
                <a:latin typeface="Arial" panose="020B0604020202020204" pitchFamily="34" charset="0"/>
                <a:cs typeface="Arial" panose="020B0604020202020204" pitchFamily="34" charset="0"/>
                <a:sym typeface="Wingdings" panose="05000000000000000000" pitchFamily="2" charset="2"/>
              </a:rPr>
              <a:t>CSV </a:t>
            </a:r>
            <a:r>
              <a:rPr lang="en-US" dirty="0">
                <a:latin typeface="Arial" panose="020B0604020202020204" pitchFamily="34" charset="0"/>
                <a:cs typeface="Arial" panose="020B0604020202020204" pitchFamily="34" charset="0"/>
                <a:sym typeface="Wingdings" panose="05000000000000000000" pitchFamily="2" charset="2"/>
              </a:rPr>
              <a:t>files can be uploaded to the data pipeline</a:t>
            </a:r>
          </a:p>
          <a:p>
            <a:pPr marL="233363" lvl="1" indent="-214313">
              <a:buFont typeface="Arial" panose="020B0604020202020204" pitchFamily="34" charset="0"/>
              <a:buChar char="•"/>
            </a:pPr>
            <a:r>
              <a:rPr lang="en-US" dirty="0">
                <a:latin typeface="Arial" panose="020B0604020202020204" pitchFamily="34" charset="0"/>
                <a:cs typeface="Arial" panose="020B0604020202020204" pitchFamily="34" charset="0"/>
                <a:sym typeface="Wingdings" panose="05000000000000000000" pitchFamily="2" charset="2"/>
              </a:rPr>
              <a:t>New schools need to manually create a Staff Profile and Staff Assignment file separately</a:t>
            </a:r>
          </a:p>
          <a:p>
            <a:pPr marL="233363" lvl="1" indent="-214313">
              <a:buFont typeface="Arial" panose="020B0604020202020204" pitchFamily="34" charset="0"/>
              <a:buChar char="•"/>
            </a:pPr>
            <a:r>
              <a:rPr lang="en-US" dirty="0">
                <a:latin typeface="Arial" panose="020B0604020202020204" pitchFamily="34" charset="0"/>
                <a:cs typeface="Arial" panose="020B0604020202020204" pitchFamily="34" charset="0"/>
                <a:sym typeface="Wingdings" panose="05000000000000000000" pitchFamily="2" charset="2"/>
              </a:rPr>
              <a:t>1</a:t>
            </a:r>
            <a:r>
              <a:rPr lang="en-US" baseline="30000" dirty="0">
                <a:latin typeface="Arial" panose="020B0604020202020204" pitchFamily="34" charset="0"/>
                <a:cs typeface="Arial" panose="020B0604020202020204" pitchFamily="34" charset="0"/>
                <a:sym typeface="Wingdings" panose="05000000000000000000" pitchFamily="2" charset="2"/>
              </a:rPr>
              <a:t>st</a:t>
            </a:r>
            <a:r>
              <a:rPr lang="en-US" dirty="0">
                <a:latin typeface="Arial" panose="020B0604020202020204" pitchFamily="34" charset="0"/>
                <a:cs typeface="Arial" panose="020B0604020202020204" pitchFamily="34" charset="0"/>
                <a:sym typeface="Wingdings" panose="05000000000000000000" pitchFamily="2" charset="2"/>
              </a:rPr>
              <a:t> record/row must always contain headings or titles</a:t>
            </a:r>
          </a:p>
          <a:p>
            <a:pPr marL="233363" lvl="1" indent="-214313">
              <a:buFont typeface="Arial" panose="020B0604020202020204" pitchFamily="34" charset="0"/>
              <a:buChar char="•"/>
            </a:pPr>
            <a:r>
              <a:rPr lang="en-US" dirty="0">
                <a:latin typeface="Arial" panose="020B0604020202020204" pitchFamily="34" charset="0"/>
                <a:cs typeface="Arial" panose="020B0604020202020204" pitchFamily="34" charset="0"/>
                <a:sym typeface="Wingdings" panose="05000000000000000000" pitchFamily="2" charset="2"/>
              </a:rPr>
              <a:t>Header Row can be kept the same as in template or tailored for your needs</a:t>
            </a:r>
          </a:p>
          <a:p>
            <a:pPr marL="233363" lvl="1" indent="-214313">
              <a:buFont typeface="Arial" panose="020B0604020202020204" pitchFamily="34" charset="0"/>
              <a:buChar char="•"/>
            </a:pPr>
            <a:r>
              <a:rPr lang="en-US" dirty="0">
                <a:latin typeface="Arial" panose="020B0604020202020204" pitchFamily="34" charset="0"/>
                <a:cs typeface="Arial" panose="020B0604020202020204" pitchFamily="34" charset="0"/>
                <a:sym typeface="Wingdings" panose="05000000000000000000" pitchFamily="2" charset="2"/>
              </a:rPr>
              <a:t>Codes must match what is in the File Layout, including field lengths</a:t>
            </a:r>
          </a:p>
          <a:p>
            <a:pPr marL="233363" lvl="1" indent="-214313">
              <a:buFont typeface="Arial" panose="020B0604020202020204" pitchFamily="34" charset="0"/>
              <a:buChar char="•"/>
            </a:pPr>
            <a:r>
              <a:rPr lang="en-US" dirty="0">
                <a:latin typeface="Arial" panose="020B0604020202020204" pitchFamily="34" charset="0"/>
                <a:cs typeface="Arial" panose="020B0604020202020204" pitchFamily="34" charset="0"/>
                <a:sym typeface="Wingdings" panose="05000000000000000000" pitchFamily="2" charset="2"/>
              </a:rPr>
              <a:t>Blanks are not allowed except for Staff End Date of Assignment (blank or 00000000)</a:t>
            </a:r>
          </a:p>
          <a:p>
            <a:pPr marL="233363" lvl="1" indent="-214313">
              <a:buFont typeface="Arial" panose="020B0604020202020204" pitchFamily="34" charset="0"/>
              <a:buChar char="•"/>
            </a:pPr>
            <a:r>
              <a:rPr lang="en-US" dirty="0">
                <a:latin typeface="Arial" panose="020B0604020202020204" pitchFamily="34" charset="0"/>
                <a:cs typeface="Arial" panose="020B0604020202020204" pitchFamily="34" charset="0"/>
                <a:sym typeface="Wingdings" panose="05000000000000000000" pitchFamily="2" charset="2"/>
              </a:rPr>
              <a:t>Newly opened or new to CSI schools must create these files using the template</a:t>
            </a:r>
          </a:p>
          <a:p>
            <a:pPr marL="233363" lvl="1" indent="-214313">
              <a:buFont typeface="Arial" panose="020B0604020202020204" pitchFamily="34" charset="0"/>
              <a:buChar char="•"/>
            </a:pPr>
            <a:endParaRPr lang="en-US" dirty="0">
              <a:sym typeface="Wingdings" panose="05000000000000000000" pitchFamily="2" charset="2"/>
            </a:endParaRPr>
          </a:p>
        </p:txBody>
      </p:sp>
      <p:sp>
        <p:nvSpPr>
          <p:cNvPr id="2" name="TextBox 1">
            <a:extLst>
              <a:ext uri="{FF2B5EF4-FFF2-40B4-BE49-F238E27FC236}">
                <a16:creationId xmlns:a16="http://schemas.microsoft.com/office/drawing/2014/main" id="{4A105680-EB48-38B7-413D-31711CE376A6}"/>
              </a:ext>
            </a:extLst>
          </p:cNvPr>
          <p:cNvSpPr txBox="1"/>
          <p:nvPr/>
        </p:nvSpPr>
        <p:spPr>
          <a:xfrm>
            <a:off x="493986" y="5276193"/>
            <a:ext cx="778816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hlinkClick r:id="rId3"/>
              </a:rPr>
              <a:t>Staff Profile Template</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4"/>
              </a:rPr>
              <a:t>Staff Assignment Template</a:t>
            </a:r>
            <a:endParaRPr lang="en-US" dirty="0">
              <a:latin typeface="Arial" panose="020B0604020202020204" pitchFamily="34" charset="0"/>
              <a:cs typeface="Arial" panose="020B0604020202020204" pitchFamily="34" charset="0"/>
            </a:endParaRPr>
          </a:p>
        </p:txBody>
      </p:sp>
      <p:sp>
        <p:nvSpPr>
          <p:cNvPr id="126" name="Shape 126">
            <a:extLst>
              <a:ext uri="{C183D7F6-B498-43B3-948B-1728B52AA6E4}">
                <adec:decorative xmlns:adec="http://schemas.microsoft.com/office/drawing/2017/decorative" val="1"/>
              </a:ext>
            </a:extLst>
          </p:cNvPr>
          <p:cNvSpPr txBox="1">
            <a:spLocks noGrp="1"/>
          </p:cNvSpPr>
          <p:nvPr>
            <p:ph type="sldNum" idx="4294967295"/>
          </p:nvPr>
        </p:nvSpPr>
        <p:spPr>
          <a:xfrm>
            <a:off x="8732838" y="5630863"/>
            <a:ext cx="411162" cy="312737"/>
          </a:xfrm>
          <a:prstGeom prst="rect">
            <a:avLst/>
          </a:prstGeom>
        </p:spPr>
        <p:txBody>
          <a:bodyPr spcFirstLastPara="1" wrap="square" lIns="68569" tIns="68569" rIns="68569" bIns="68569" anchor="t" anchorCtr="0">
            <a:noAutofit/>
          </a:bodyPr>
          <a:lstStyle/>
          <a:p>
            <a:fld id="{00000000-1234-1234-1234-123412341234}" type="slidenum">
              <a:rPr lang="en"/>
              <a:pPr/>
              <a:t>31</a:t>
            </a:fld>
            <a:endParaRPr dirty="0"/>
          </a:p>
        </p:txBody>
      </p:sp>
    </p:spTree>
    <p:extLst>
      <p:ext uri="{BB962C8B-B14F-4D97-AF65-F5344CB8AC3E}">
        <p14:creationId xmlns:p14="http://schemas.microsoft.com/office/powerpoint/2010/main" val="1492046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RANDA for New File Creation</a:t>
            </a:r>
            <a:endParaRPr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628650" y="1786507"/>
            <a:ext cx="7976870" cy="2400657"/>
          </a:xfrm>
          <a:prstGeom prst="rect">
            <a:avLst/>
          </a:prstGeom>
        </p:spPr>
        <p:txBody>
          <a:bodyPr wrap="square">
            <a:spAutoFit/>
          </a:bodyPr>
          <a:lstStyle/>
          <a:p>
            <a:r>
              <a:rPr lang="en-US" dirty="0">
                <a:latin typeface="Arial" panose="020B0604020202020204" pitchFamily="34" charset="0"/>
                <a:cs typeface="Arial" panose="020B0604020202020204" pitchFamily="34" charset="0"/>
                <a:sym typeface="Wingdings" panose="05000000000000000000" pitchFamily="2" charset="2"/>
              </a:rPr>
              <a:t>CSI schools using RANDA have the option of exporting data from the system to populate HR Files.</a:t>
            </a:r>
          </a:p>
          <a:p>
            <a:pPr marL="557213" lvl="1" indent="-214313">
              <a:buFont typeface="Arial" panose="020B0604020202020204" pitchFamily="34" charset="0"/>
              <a:buChar char="•"/>
            </a:pPr>
            <a:r>
              <a:rPr lang="en-US" sz="1600" dirty="0">
                <a:latin typeface="Arial" panose="020B0604020202020204" pitchFamily="34" charset="0"/>
                <a:cs typeface="Arial" panose="020B0604020202020204" pitchFamily="34" charset="0"/>
                <a:sym typeface="Wingdings" panose="05000000000000000000" pitchFamily="2" charset="2"/>
              </a:rPr>
              <a:t>Staff with SI/AS/HR for RANDA can run the export.</a:t>
            </a:r>
          </a:p>
          <a:p>
            <a:pPr marL="557213" lvl="1" indent="-214313">
              <a:buFont typeface="Arial" panose="020B0604020202020204" pitchFamily="34" charset="0"/>
              <a:buChar char="•"/>
            </a:pPr>
            <a:r>
              <a:rPr lang="en-US" sz="1600" dirty="0">
                <a:latin typeface="Arial" panose="020B0604020202020204" pitchFamily="34" charset="0"/>
                <a:cs typeface="Arial" panose="020B0604020202020204" pitchFamily="34" charset="0"/>
                <a:sym typeface="Wingdings" panose="05000000000000000000" pitchFamily="2" charset="2"/>
              </a:rPr>
              <a:t>Click on the “Reports” option and ensure you are selecting the current academic year.  </a:t>
            </a:r>
          </a:p>
          <a:p>
            <a:pPr marL="1014413" lvl="2" indent="-214313">
              <a:buFont typeface="Arial" panose="020B0604020202020204" pitchFamily="34" charset="0"/>
              <a:buChar char="•"/>
            </a:pPr>
            <a:r>
              <a:rPr lang="en-US" sz="1600" dirty="0">
                <a:latin typeface="Arial" panose="020B0604020202020204" pitchFamily="34" charset="0"/>
                <a:cs typeface="Arial" panose="020B0604020202020204" pitchFamily="34" charset="0"/>
                <a:sym typeface="Wingdings" panose="05000000000000000000" pitchFamily="2" charset="2"/>
              </a:rPr>
              <a:t>The “Report Type” should be “Exports”.</a:t>
            </a:r>
          </a:p>
          <a:p>
            <a:pPr marL="557213" lvl="1" indent="-214313">
              <a:buFont typeface="Arial" panose="020B0604020202020204" pitchFamily="34" charset="0"/>
              <a:buChar char="•"/>
            </a:pPr>
            <a:r>
              <a:rPr lang="en-US" sz="1600" dirty="0">
                <a:latin typeface="Arial" panose="020B0604020202020204" pitchFamily="34" charset="0"/>
                <a:cs typeface="Arial" panose="020B0604020202020204" pitchFamily="34" charset="0"/>
                <a:sym typeface="Wingdings" panose="05000000000000000000" pitchFamily="2" charset="2"/>
              </a:rPr>
              <a:t>Select the “HR Collection Template” within the dropdown</a:t>
            </a:r>
          </a:p>
          <a:p>
            <a:pPr marL="557213" lvl="1" indent="-214313">
              <a:buFont typeface="Arial" panose="020B0604020202020204" pitchFamily="34" charset="0"/>
              <a:buChar char="•"/>
            </a:pPr>
            <a:r>
              <a:rPr lang="en-US" sz="1600" dirty="0">
                <a:latin typeface="Arial" panose="020B0604020202020204" pitchFamily="34" charset="0"/>
                <a:cs typeface="Arial" panose="020B0604020202020204" pitchFamily="34" charset="0"/>
                <a:sym typeface="Wingdings" panose="05000000000000000000" pitchFamily="2" charset="2"/>
              </a:rPr>
              <a:t>Can be used to Populate the Staff Profile file.</a:t>
            </a:r>
          </a:p>
          <a:p>
            <a:pPr marL="557213" lvl="1" indent="-214313">
              <a:buFont typeface="Arial" panose="020B0604020202020204" pitchFamily="34" charset="0"/>
              <a:buChar char="•"/>
            </a:pPr>
            <a:endParaRPr lang="en-US" dirty="0">
              <a:sym typeface="Wingdings" panose="05000000000000000000" pitchFamily="2" charset="2"/>
            </a:endParaRPr>
          </a:p>
        </p:txBody>
      </p:sp>
      <p:pic>
        <p:nvPicPr>
          <p:cNvPr id="2" name="Picture 1" descr="Image of RANDA page."/>
          <p:cNvPicPr>
            <a:picLocks noChangeAspect="1"/>
          </p:cNvPicPr>
          <p:nvPr/>
        </p:nvPicPr>
        <p:blipFill>
          <a:blip r:embed="rId3">
            <a:extLst>
              <a:ext uri="{28A0092B-C50C-407E-A947-70E740481C1C}">
                <a14:useLocalDpi xmlns:a14="http://schemas.microsoft.com/office/drawing/2010/main" val="0"/>
              </a:ext>
            </a:extLst>
          </a:blip>
          <a:srcRect/>
          <a:stretch/>
        </p:blipFill>
        <p:spPr>
          <a:xfrm>
            <a:off x="2619910" y="3962882"/>
            <a:ext cx="4130211" cy="2166309"/>
          </a:xfrm>
          <a:prstGeom prst="rect">
            <a:avLst/>
          </a:prstGeom>
          <a:ln>
            <a:solidFill>
              <a:schemeClr val="tx1"/>
            </a:solidFill>
          </a:ln>
        </p:spPr>
      </p:pic>
      <p:sp>
        <p:nvSpPr>
          <p:cNvPr id="7" name="Rectangle 6"/>
          <p:cNvSpPr/>
          <p:nvPr/>
        </p:nvSpPr>
        <p:spPr>
          <a:xfrm>
            <a:off x="1622992" y="6097066"/>
            <a:ext cx="3555782" cy="253916"/>
          </a:xfrm>
          <a:prstGeom prst="rect">
            <a:avLst/>
          </a:prstGeom>
        </p:spPr>
        <p:txBody>
          <a:bodyPr wrap="none">
            <a:spAutoFit/>
          </a:bodyPr>
          <a:lstStyle/>
          <a:p>
            <a:r>
              <a:rPr lang="en-US" sz="1050" dirty="0">
                <a:latin typeface="Arial" panose="020B0604020202020204" pitchFamily="34" charset="0"/>
                <a:cs typeface="Arial" panose="020B0604020202020204" pitchFamily="34" charset="0"/>
                <a:hlinkClick r:id="rId4"/>
              </a:rPr>
              <a:t>https://www.cde.state.co.us/educatoreffectiveness/randa</a:t>
            </a:r>
            <a:endParaRPr lang="en-US" sz="1050" dirty="0">
              <a:latin typeface="Arial" panose="020B0604020202020204" pitchFamily="34" charset="0"/>
              <a:cs typeface="Arial" panose="020B0604020202020204" pitchFamily="34" charset="0"/>
            </a:endParaRPr>
          </a:p>
        </p:txBody>
      </p:sp>
      <p:sp>
        <p:nvSpPr>
          <p:cNvPr id="126" name="Shape 126">
            <a:extLst>
              <a:ext uri="{C183D7F6-B498-43B3-948B-1728B52AA6E4}">
                <adec:decorative xmlns:adec="http://schemas.microsoft.com/office/drawing/2017/decorative" val="1"/>
              </a:ext>
            </a:extLst>
          </p:cNvPr>
          <p:cNvSpPr txBox="1">
            <a:spLocks noGrp="1"/>
          </p:cNvSpPr>
          <p:nvPr>
            <p:ph type="sldNum" idx="4294967295"/>
          </p:nvPr>
        </p:nvSpPr>
        <p:spPr>
          <a:xfrm>
            <a:off x="8732838" y="5630863"/>
            <a:ext cx="411162" cy="312737"/>
          </a:xfrm>
          <a:prstGeom prst="rect">
            <a:avLst/>
          </a:prstGeom>
        </p:spPr>
        <p:txBody>
          <a:bodyPr spcFirstLastPara="1" wrap="square" lIns="68569" tIns="68569" rIns="68569" bIns="68569" anchor="t" anchorCtr="0">
            <a:noAutofit/>
          </a:bodyPr>
          <a:lstStyle/>
          <a:p>
            <a:fld id="{00000000-1234-1234-1234-123412341234}" type="slidenum">
              <a:rPr lang="en"/>
              <a:pPr/>
              <a:t>32</a:t>
            </a:fld>
            <a:endParaRPr dirty="0"/>
          </a:p>
        </p:txBody>
      </p:sp>
    </p:spTree>
    <p:extLst>
      <p:ext uri="{BB962C8B-B14F-4D97-AF65-F5344CB8AC3E}">
        <p14:creationId xmlns:p14="http://schemas.microsoft.com/office/powerpoint/2010/main" val="1657552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3: Submission to CSI</a:t>
            </a:r>
            <a:endParaRPr dirty="0">
              <a:solidFill>
                <a:schemeClr val="tx1"/>
              </a:solidFill>
              <a:latin typeface="Arial" panose="020B0604020202020204" pitchFamily="34" charset="0"/>
              <a:cs typeface="Arial" panose="020B0604020202020204" pitchFamily="34" charset="0"/>
            </a:endParaRPr>
          </a:p>
        </p:txBody>
      </p:sp>
      <p:pic>
        <p:nvPicPr>
          <p:cNvPr id="4" name="Picture 3" descr="Screensoth of the Files to Run folder in Google Drive.">
            <a:extLst>
              <a:ext uri="{FF2B5EF4-FFF2-40B4-BE49-F238E27FC236}">
                <a16:creationId xmlns:a16="http://schemas.microsoft.com/office/drawing/2014/main" id="{490CAF9A-D92D-A611-E1CE-6DA19B357C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8600" y="2065106"/>
            <a:ext cx="7577423" cy="3051423"/>
          </a:xfrm>
          <a:prstGeom prst="rect">
            <a:avLst/>
          </a:prstGeom>
          <a:ln>
            <a:solidFill>
              <a:schemeClr val="tx1"/>
            </a:solidFill>
          </a:ln>
        </p:spPr>
      </p:pic>
      <p:sp>
        <p:nvSpPr>
          <p:cNvPr id="3" name="Rectangle 2"/>
          <p:cNvSpPr/>
          <p:nvPr/>
        </p:nvSpPr>
        <p:spPr>
          <a:xfrm>
            <a:off x="5393713" y="4031150"/>
            <a:ext cx="3667991" cy="1715854"/>
          </a:xfrm>
          <a:prstGeom prst="rect">
            <a:avLst/>
          </a:prstGeom>
          <a:solidFill>
            <a:schemeClr val="accent1">
              <a:lumMod val="20000"/>
              <a:lumOff val="80000"/>
            </a:schemeClr>
          </a:solidFill>
        </p:spPr>
        <p:txBody>
          <a:bodyPr wrap="square">
            <a:spAutoFit/>
          </a:bodyPr>
          <a:lstStyle/>
          <a:p>
            <a:pPr marL="85725"/>
            <a:r>
              <a:rPr lang="en-US" sz="1400" b="1" dirty="0">
                <a:latin typeface="Arial" panose="020B0604020202020204" pitchFamily="34" charset="0"/>
                <a:cs typeface="Arial" panose="020B0604020202020204" pitchFamily="34" charset="0"/>
              </a:rPr>
              <a:t>Correct Naming of Files</a:t>
            </a:r>
            <a:endParaRPr lang="en-US" sz="1100" dirty="0">
              <a:latin typeface="Arial" panose="020B0604020202020204" pitchFamily="34" charset="0"/>
              <a:cs typeface="Arial" panose="020B0604020202020204" pitchFamily="34" charset="0"/>
            </a:endParaRPr>
          </a:p>
          <a:p>
            <a:pPr marL="85725"/>
            <a:r>
              <a:rPr lang="en-US" sz="1050" dirty="0">
                <a:latin typeface="Arial" panose="020B0604020202020204" pitchFamily="34" charset="0"/>
                <a:cs typeface="Arial" panose="020B0604020202020204" pitchFamily="34" charset="0"/>
              </a:rPr>
              <a:t>Examples:</a:t>
            </a:r>
          </a:p>
          <a:p>
            <a:pPr marL="308610" lvl="1"/>
            <a:r>
              <a:rPr lang="en-US" sz="900" b="1" dirty="0">
                <a:latin typeface="Arial" panose="020B0604020202020204" pitchFamily="34" charset="0"/>
                <a:cs typeface="Arial" panose="020B0604020202020204" pitchFamily="34" charset="0"/>
                <a:sym typeface="Wingdings" panose="05000000000000000000" pitchFamily="2" charset="2"/>
              </a:rPr>
              <a:t>SCHOOLCODE_SCHOOLABBREV_StaffProfile_Date</a:t>
            </a:r>
          </a:p>
          <a:p>
            <a:pPr marL="308610" lvl="1"/>
            <a:r>
              <a:rPr lang="en-US" sz="900" b="1" dirty="0">
                <a:latin typeface="Arial" panose="020B0604020202020204" pitchFamily="34" charset="0"/>
                <a:cs typeface="Arial" panose="020B0604020202020204" pitchFamily="34" charset="0"/>
                <a:sym typeface="Wingdings" panose="05000000000000000000" pitchFamily="2" charset="2"/>
              </a:rPr>
              <a:t>SCHOOLCODE_SCHOOLABBREV_StaffAssignment_Date</a:t>
            </a:r>
          </a:p>
          <a:p>
            <a:pPr marL="308610" lvl="1"/>
            <a:endParaRPr lang="en-US" sz="1050" dirty="0">
              <a:latin typeface="Arial" panose="020B0604020202020204" pitchFamily="34" charset="0"/>
              <a:cs typeface="Arial" panose="020B0604020202020204" pitchFamily="34" charset="0"/>
              <a:sym typeface="Wingdings" panose="05000000000000000000" pitchFamily="2" charset="2"/>
            </a:endParaRP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sym typeface="Wingdings" panose="05000000000000000000" pitchFamily="2" charset="2"/>
              </a:rPr>
              <a:t>Files should not contain any spaces in order to upload to CDE</a:t>
            </a: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sym typeface="Wingdings" panose="05000000000000000000" pitchFamily="2" charset="2"/>
              </a:rPr>
              <a:t>Ensure you are uploading them to the correct folder in Google Drive:</a:t>
            </a:r>
          </a:p>
          <a:p>
            <a:pPr marL="522923" lvl="1" indent="-214313">
              <a:buFont typeface="Arial" panose="020B0604020202020204" pitchFamily="34" charset="0"/>
              <a:buChar char="•"/>
            </a:pPr>
            <a:r>
              <a:rPr lang="en-US" sz="1050" b="1" dirty="0">
                <a:latin typeface="Arial" panose="020B0604020202020204" pitchFamily="34" charset="0"/>
                <a:cs typeface="Arial" panose="020B0604020202020204" pitchFamily="34" charset="0"/>
                <a:sym typeface="Wingdings" panose="05000000000000000000" pitchFamily="2" charset="2"/>
              </a:rPr>
              <a:t>G-Drive&gt;HR&gt;25-26&gt;Files to Run</a:t>
            </a:r>
          </a:p>
        </p:txBody>
      </p:sp>
      <p:sp>
        <p:nvSpPr>
          <p:cNvPr id="8" name="TextBox 7">
            <a:extLst>
              <a:ext uri="{FF2B5EF4-FFF2-40B4-BE49-F238E27FC236}">
                <a16:creationId xmlns:a16="http://schemas.microsoft.com/office/drawing/2014/main" id="{6477E3AC-EF23-4358-9499-29CC38DF185E}"/>
              </a:ext>
            </a:extLst>
          </p:cNvPr>
          <p:cNvSpPr txBox="1"/>
          <p:nvPr/>
        </p:nvSpPr>
        <p:spPr>
          <a:xfrm>
            <a:off x="121695" y="5931344"/>
            <a:ext cx="8489741" cy="276999"/>
          </a:xfrm>
          <a:prstGeom prst="rect">
            <a:avLst/>
          </a:prstGeom>
          <a:noFill/>
        </p:spPr>
        <p:txBody>
          <a:bodyPr wrap="square">
            <a:spAutoFit/>
          </a:bodyPr>
          <a:lstStyle/>
          <a:p>
            <a:pPr marL="180023" indent="-214313">
              <a:buFont typeface="Arial" panose="020B0604020202020204" pitchFamily="34" charset="0"/>
              <a:buChar char="•"/>
            </a:pPr>
            <a:r>
              <a:rPr lang="en-US" sz="1200" dirty="0">
                <a:latin typeface="Arial" panose="020B0604020202020204" pitchFamily="34" charset="0"/>
                <a:cs typeface="Arial" panose="020B0604020202020204" pitchFamily="34" charset="0"/>
                <a:sym typeface="Wingdings" panose="05000000000000000000" pitchFamily="2" charset="2"/>
              </a:rPr>
              <a:t>Email the submissions inbox (</a:t>
            </a:r>
            <a:r>
              <a:rPr lang="en-US" sz="1200" dirty="0">
                <a:latin typeface="Arial" panose="020B0604020202020204" pitchFamily="34" charset="0"/>
                <a:cs typeface="Arial" panose="020B0604020202020204" pitchFamily="34" charset="0"/>
                <a:sym typeface="Wingdings" panose="05000000000000000000" pitchFamily="2" charset="2"/>
                <a:hlinkClick r:id="rId4"/>
              </a:rPr>
              <a:t>Submissions_CSI@csi.state.co.us</a:t>
            </a:r>
            <a:r>
              <a:rPr lang="en-US" sz="1200" dirty="0">
                <a:latin typeface="Arial" panose="020B0604020202020204" pitchFamily="34" charset="0"/>
                <a:cs typeface="Arial" panose="020B0604020202020204" pitchFamily="34" charset="0"/>
                <a:sym typeface="Wingdings" panose="05000000000000000000" pitchFamily="2" charset="2"/>
              </a:rPr>
              <a:t>) once file is available to process</a:t>
            </a:r>
          </a:p>
        </p:txBody>
      </p:sp>
      <p:sp>
        <p:nvSpPr>
          <p:cNvPr id="13" name="Shape 126">
            <a:extLst>
              <a:ext uri="{FF2B5EF4-FFF2-40B4-BE49-F238E27FC236}">
                <a16:creationId xmlns:a16="http://schemas.microsoft.com/office/drawing/2014/main" id="{5E45A783-3778-4896-9C55-E6902314C684}"/>
              </a:ext>
              <a:ext uri="{C183D7F6-B498-43B3-948B-1728B52AA6E4}">
                <adec:decorative xmlns:adec="http://schemas.microsoft.com/office/drawing/2017/decorative" val="1"/>
              </a:ext>
            </a:extLst>
          </p:cNvPr>
          <p:cNvSpPr txBox="1">
            <a:spLocks/>
          </p:cNvSpPr>
          <p:nvPr/>
        </p:nvSpPr>
        <p:spPr>
          <a:xfrm>
            <a:off x="8732838" y="5805779"/>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33</a:t>
            </a:fld>
            <a:endParaRPr lang="en" dirty="0"/>
          </a:p>
        </p:txBody>
      </p:sp>
    </p:spTree>
    <p:extLst>
      <p:ext uri="{BB962C8B-B14F-4D97-AF65-F5344CB8AC3E}">
        <p14:creationId xmlns:p14="http://schemas.microsoft.com/office/powerpoint/2010/main" val="426846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4: Error Resolution</a:t>
            </a:r>
            <a:endParaRPr dirty="0">
              <a:solidFill>
                <a:schemeClr val="tx1"/>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7256B20B-1226-42A9-B851-058E38C54B74}"/>
              </a:ext>
            </a:extLst>
          </p:cNvPr>
          <p:cNvSpPr>
            <a:spLocks noGrp="1"/>
          </p:cNvSpPr>
          <p:nvPr>
            <p:ph idx="1"/>
          </p:nvPr>
        </p:nvSpPr>
        <p:spPr/>
        <p:txBody>
          <a:bodyPr/>
          <a:lstStyle/>
          <a:p>
            <a:r>
              <a:rPr lang="en-US" sz="1600" b="1" dirty="0">
                <a:latin typeface="Arial" panose="020B0604020202020204" pitchFamily="34" charset="0"/>
                <a:cs typeface="Arial" panose="020B0604020202020204" pitchFamily="34" charset="0"/>
              </a:rPr>
              <a:t>Error Reports loaded to </a:t>
            </a:r>
            <a:r>
              <a:rPr lang="en-US" sz="1600" b="1" dirty="0">
                <a:solidFill>
                  <a:srgbClr val="C63F28"/>
                </a:solidFill>
                <a:latin typeface="Arial" panose="020B0604020202020204" pitchFamily="34" charset="0"/>
                <a:cs typeface="Arial" panose="020B0604020202020204" pitchFamily="34" charset="0"/>
              </a:rPr>
              <a:t>HR</a:t>
            </a:r>
            <a:r>
              <a:rPr lang="en-US" sz="1600" b="1" kern="0" dirty="0">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rPr>
              <a:t>  </a:t>
            </a:r>
            <a:r>
              <a:rPr lang="en-US" sz="1600" b="1" kern="0" dirty="0">
                <a:solidFill>
                  <a:srgbClr val="008CA0"/>
                </a:solidFill>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rPr>
              <a:t>Current Year </a:t>
            </a:r>
            <a:r>
              <a:rPr lang="en-US" sz="1600" b="1" kern="0" dirty="0">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rPr>
              <a:t> </a:t>
            </a:r>
            <a:r>
              <a:rPr lang="en-US" sz="1600" b="1" kern="0" dirty="0">
                <a:solidFill>
                  <a:srgbClr val="FFC000"/>
                </a:solidFill>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rPr>
              <a:t>Error Reports</a:t>
            </a:r>
          </a:p>
          <a:p>
            <a:r>
              <a:rPr lang="en-US" sz="1600" kern="0" dirty="0">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hlinkClick r:id="rId3"/>
              </a:rPr>
              <a:t>CSI Troubleshooting Errors Resource</a:t>
            </a:r>
            <a:endParaRPr lang="en-US" sz="1600" kern="0" dirty="0">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endParaRPr>
          </a:p>
          <a:p>
            <a:pPr marL="557213" lvl="1" indent="-214313">
              <a:buFont typeface="Arial" panose="020B0604020202020204" pitchFamily="34" charset="0"/>
              <a:buChar char="•"/>
            </a:pPr>
            <a:r>
              <a:rPr lang="en-US" sz="1600" kern="0" dirty="0">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rPr>
              <a:t>Staff Profile Errors tab</a:t>
            </a:r>
          </a:p>
          <a:p>
            <a:pPr marL="557213" lvl="1" indent="-214313">
              <a:buFont typeface="Arial" panose="020B0604020202020204" pitchFamily="34" charset="0"/>
              <a:buChar char="•"/>
            </a:pPr>
            <a:r>
              <a:rPr lang="en-US" sz="1600" kern="0" dirty="0">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rPr>
              <a:t>Staff Assignment Errors tab</a:t>
            </a:r>
          </a:p>
          <a:p>
            <a:pPr marL="557213" lvl="1" indent="-214313">
              <a:buFont typeface="Arial" panose="020B0604020202020204" pitchFamily="34" charset="0"/>
              <a:buChar char="•"/>
            </a:pPr>
            <a:r>
              <a:rPr lang="en-US" sz="1600" kern="0" dirty="0">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rPr>
              <a:t>HR – Level 2 Errors tab</a:t>
            </a:r>
          </a:p>
          <a:p>
            <a:pPr marL="557213" lvl="1" indent="-214313">
              <a:buFont typeface="Arial" panose="020B0604020202020204" pitchFamily="34" charset="0"/>
              <a:buChar char="•"/>
            </a:pPr>
            <a:r>
              <a:rPr lang="en-US" sz="1600" kern="0" dirty="0">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rPr>
              <a:t>December Count – Level 2 Errors tab</a:t>
            </a:r>
            <a:endParaRPr lang="en-US" sz="1600" dirty="0">
              <a:latin typeface="Arial" panose="020B0604020202020204" pitchFamily="34" charset="0"/>
              <a:cs typeface="Arial" panose="020B0604020202020204" pitchFamily="34" charset="0"/>
            </a:endParaRPr>
          </a:p>
          <a:p>
            <a:endParaRPr lang="en-US" dirty="0"/>
          </a:p>
        </p:txBody>
      </p:sp>
      <p:sp>
        <p:nvSpPr>
          <p:cNvPr id="126" name="Shape 126"/>
          <p:cNvSpPr txBox="1">
            <a:spLocks noGrp="1"/>
          </p:cNvSpPr>
          <p:nvPr>
            <p:ph type="sldNum" idx="4294967295"/>
          </p:nvPr>
        </p:nvSpPr>
        <p:spPr>
          <a:xfrm>
            <a:off x="8732838" y="5630863"/>
            <a:ext cx="411162" cy="312737"/>
          </a:xfrm>
          <a:prstGeom prst="rect">
            <a:avLst/>
          </a:prstGeom>
        </p:spPr>
        <p:txBody>
          <a:bodyPr spcFirstLastPara="1" wrap="square" lIns="68569" tIns="68569" rIns="68569" bIns="68569" anchor="t" anchorCtr="0">
            <a:noAutofit/>
          </a:bodyPr>
          <a:lstStyle/>
          <a:p>
            <a:fld id="{00000000-1234-1234-1234-123412341234}" type="slidenum">
              <a:rPr lang="en"/>
              <a:pPr/>
              <a:t>34</a:t>
            </a:fld>
            <a:endParaRPr dirty="0"/>
          </a:p>
        </p:txBody>
      </p:sp>
    </p:spTree>
    <p:extLst>
      <p:ext uri="{BB962C8B-B14F-4D97-AF65-F5344CB8AC3E}">
        <p14:creationId xmlns:p14="http://schemas.microsoft.com/office/powerpoint/2010/main" val="2560746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F8A8BE4A-9CD9-EA82-73C1-F7FC9E8A4E9D}"/>
            </a:ext>
          </a:extLst>
        </p:cNvPr>
        <p:cNvGrpSpPr/>
        <p:nvPr/>
      </p:nvGrpSpPr>
      <p:grpSpPr>
        <a:xfrm>
          <a:off x="0" y="0"/>
          <a:ext cx="0" cy="0"/>
          <a:chOff x="0" y="0"/>
          <a:chExt cx="0" cy="0"/>
        </a:xfrm>
      </p:grpSpPr>
      <p:sp>
        <p:nvSpPr>
          <p:cNvPr id="124" name="Shape 124">
            <a:extLst>
              <a:ext uri="{FF2B5EF4-FFF2-40B4-BE49-F238E27FC236}">
                <a16:creationId xmlns:a16="http://schemas.microsoft.com/office/drawing/2014/main" id="{28C1A619-49FD-8112-D467-7E13BC7F3005}"/>
              </a:ext>
            </a:extLst>
          </p:cNvPr>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4: Error Resolution Cont.</a:t>
            </a:r>
            <a:endParaRPr dirty="0">
              <a:solidFill>
                <a:schemeClr val="tx1"/>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89D6E5CC-8B91-9D32-67C9-3D37F4F857DB}"/>
              </a:ext>
            </a:extLst>
          </p:cNvPr>
          <p:cNvSpPr>
            <a:spLocks noGrp="1"/>
          </p:cNvSpPr>
          <p:nvPr>
            <p:ph idx="1"/>
          </p:nvPr>
        </p:nvSpPr>
        <p:spPr/>
        <p:txBody>
          <a:bodyPr/>
          <a:lstStyle/>
          <a:p>
            <a:r>
              <a:rPr lang="en-US" sz="1600" b="1" dirty="0">
                <a:latin typeface="Arial" panose="020B0604020202020204" pitchFamily="34" charset="0"/>
                <a:cs typeface="Arial" panose="020B0604020202020204" pitchFamily="34" charset="0"/>
              </a:rPr>
              <a:t>Level 1 vs Level 2 Errors</a:t>
            </a:r>
            <a:endParaRPr lang="en-US" sz="1600" dirty="0">
              <a:latin typeface="Arial" panose="020B0604020202020204" pitchFamily="34" charset="0"/>
              <a:cs typeface="Arial" panose="020B0604020202020204" pitchFamily="34" charset="0"/>
            </a:endParaRPr>
          </a:p>
          <a:p>
            <a:endParaRPr lang="en-US" dirty="0"/>
          </a:p>
        </p:txBody>
      </p:sp>
      <p:graphicFrame>
        <p:nvGraphicFramePr>
          <p:cNvPr id="3" name="Diagram 2" descr="Model of the types of errors schools may recieive.">
            <a:extLst>
              <a:ext uri="{FF2B5EF4-FFF2-40B4-BE49-F238E27FC236}">
                <a16:creationId xmlns:a16="http://schemas.microsoft.com/office/drawing/2014/main" id="{CF68B6FF-61E2-36CC-96DF-345C531D6FC7}"/>
              </a:ext>
            </a:extLst>
          </p:cNvPr>
          <p:cNvGraphicFramePr/>
          <p:nvPr>
            <p:extLst>
              <p:ext uri="{D42A27DB-BD31-4B8C-83A1-F6EECF244321}">
                <p14:modId xmlns:p14="http://schemas.microsoft.com/office/powerpoint/2010/main" val="619594711"/>
              </p:ext>
            </p:extLst>
          </p:nvPr>
        </p:nvGraphicFramePr>
        <p:xfrm>
          <a:off x="1133582" y="224789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6" name="Shape 126">
            <a:extLst>
              <a:ext uri="{FF2B5EF4-FFF2-40B4-BE49-F238E27FC236}">
                <a16:creationId xmlns:a16="http://schemas.microsoft.com/office/drawing/2014/main" id="{63EDB0D4-FD69-0BD2-2900-98C655A77572}"/>
              </a:ext>
              <a:ext uri="{C183D7F6-B498-43B3-948B-1728B52AA6E4}">
                <adec:decorative xmlns:adec="http://schemas.microsoft.com/office/drawing/2017/decorative" val="1"/>
              </a:ext>
            </a:extLst>
          </p:cNvPr>
          <p:cNvSpPr txBox="1">
            <a:spLocks noGrp="1"/>
          </p:cNvSpPr>
          <p:nvPr>
            <p:ph type="sldNum" idx="4294967295"/>
          </p:nvPr>
        </p:nvSpPr>
        <p:spPr>
          <a:xfrm>
            <a:off x="8732838" y="5630863"/>
            <a:ext cx="411162" cy="312737"/>
          </a:xfrm>
          <a:prstGeom prst="rect">
            <a:avLst/>
          </a:prstGeom>
        </p:spPr>
        <p:txBody>
          <a:bodyPr spcFirstLastPara="1" wrap="square" lIns="68569" tIns="68569" rIns="68569" bIns="68569" anchor="t" anchorCtr="0">
            <a:noAutofit/>
          </a:bodyPr>
          <a:lstStyle/>
          <a:p>
            <a:fld id="{00000000-1234-1234-1234-123412341234}" type="slidenum">
              <a:rPr lang="en"/>
              <a:pPr/>
              <a:t>35</a:t>
            </a:fld>
            <a:endParaRPr dirty="0"/>
          </a:p>
        </p:txBody>
      </p:sp>
    </p:spTree>
    <p:extLst>
      <p:ext uri="{BB962C8B-B14F-4D97-AF65-F5344CB8AC3E}">
        <p14:creationId xmlns:p14="http://schemas.microsoft.com/office/powerpoint/2010/main" val="978355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4: Error Resolution Cont.</a:t>
            </a:r>
            <a:endParaRPr dirty="0">
              <a:solidFill>
                <a:schemeClr val="tx1"/>
              </a:solidFill>
              <a:latin typeface="Arial" panose="020B0604020202020204" pitchFamily="34" charset="0"/>
              <a:cs typeface="Arial" panose="020B0604020202020204" pitchFamily="34" charset="0"/>
            </a:endParaRPr>
          </a:p>
        </p:txBody>
      </p:sp>
      <p:pic>
        <p:nvPicPr>
          <p:cNvPr id="4" name="Picture 3" descr="Screenshot of Troubleshooting Errors spreadsheet.">
            <a:extLst>
              <a:ext uri="{FF2B5EF4-FFF2-40B4-BE49-F238E27FC236}">
                <a16:creationId xmlns:a16="http://schemas.microsoft.com/office/drawing/2014/main" id="{17FC4154-24D8-40BA-BBD0-70EF0818858C}"/>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1410" y="2028425"/>
            <a:ext cx="7468717" cy="3602438"/>
          </a:xfrm>
          <a:prstGeom prst="rect">
            <a:avLst/>
          </a:prstGeom>
          <a:ln>
            <a:solidFill>
              <a:schemeClr val="tx1"/>
            </a:solidFill>
          </a:ln>
        </p:spPr>
      </p:pic>
      <p:sp>
        <p:nvSpPr>
          <p:cNvPr id="7" name="Shape 126">
            <a:extLst>
              <a:ext uri="{FF2B5EF4-FFF2-40B4-BE49-F238E27FC236}">
                <a16:creationId xmlns:a16="http://schemas.microsoft.com/office/drawing/2014/main" id="{F2D2A479-33FD-4366-ADE9-784A3462782E}"/>
              </a:ext>
            </a:extLst>
          </p:cNvPr>
          <p:cNvSpPr txBox="1">
            <a:spLocks/>
          </p:cNvSpPr>
          <p:nvPr/>
        </p:nvSpPr>
        <p:spPr>
          <a:xfrm>
            <a:off x="8732838" y="5630863"/>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36</a:t>
            </a:fld>
            <a:endParaRPr lang="en" dirty="0"/>
          </a:p>
        </p:txBody>
      </p:sp>
    </p:spTree>
    <p:extLst>
      <p:ext uri="{BB962C8B-B14F-4D97-AF65-F5344CB8AC3E}">
        <p14:creationId xmlns:p14="http://schemas.microsoft.com/office/powerpoint/2010/main" val="1483072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4: Error Resolution Example</a:t>
            </a:r>
            <a:endParaRPr dirty="0">
              <a:solidFill>
                <a:schemeClr val="tx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2B0DBA04-E6F3-45DA-9AC2-38ED1E5791E2}"/>
              </a:ext>
            </a:extLst>
          </p:cNvPr>
          <p:cNvSpPr>
            <a:spLocks noGrp="1"/>
          </p:cNvSpPr>
          <p:nvPr>
            <p:ph idx="1"/>
          </p:nvPr>
        </p:nvSpPr>
        <p:spPr/>
        <p:txBody>
          <a:bodyPr>
            <a:noAutofit/>
          </a:bodyPr>
          <a:lstStyle/>
          <a:p>
            <a:r>
              <a:rPr lang="en-US" sz="1800" b="1" dirty="0">
                <a:solidFill>
                  <a:srgbClr val="C00000"/>
                </a:solidFill>
                <a:latin typeface="Arial" panose="020B0604020202020204" pitchFamily="34" charset="0"/>
                <a:cs typeface="Arial" panose="020B0604020202020204" pitchFamily="34" charset="0"/>
              </a:rPr>
              <a:t>A staff member works 3 hours and 20 minutes a day and you are receiving an ST101 error that you are unsure how code correctly.  The message states:</a:t>
            </a:r>
          </a:p>
          <a:p>
            <a:pPr marL="214313" indent="-214313">
              <a:buFont typeface="Arial" panose="020B0604020202020204" pitchFamily="34" charset="0"/>
              <a:buChar char="•"/>
            </a:pPr>
            <a:r>
              <a:rPr lang="en-US" sz="1800" b="1" dirty="0">
                <a:latin typeface="Arial" panose="020B0604020202020204" pitchFamily="34" charset="0"/>
                <a:cs typeface="Arial" panose="020B0604020202020204" pitchFamily="34" charset="0"/>
              </a:rPr>
              <a:t>Hours Worked per Day is mandatory and must be between 0033 and 1000 (20 minutes to 10 hours per day) if Employment Status Code is 11, 12, or 13.</a:t>
            </a:r>
          </a:p>
          <a:p>
            <a:r>
              <a:rPr lang="en-US" sz="1800" dirty="0">
                <a:latin typeface="Arial" panose="020B0604020202020204" pitchFamily="34" charset="0"/>
                <a:cs typeface="Arial" panose="020B0604020202020204" pitchFamily="34" charset="0"/>
              </a:rPr>
              <a:t>To help clarify coding, use the Troubleshooting Errors Resource!</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Based on this information and examples, you now understand that the field must be coded 0333!</a:t>
            </a:r>
          </a:p>
          <a:p>
            <a:endParaRPr lang="en-US" sz="18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716" y="4001294"/>
            <a:ext cx="5767734" cy="1066970"/>
          </a:xfrm>
          <a:prstGeom prst="rect">
            <a:avLst/>
          </a:prstGeom>
          <a:ln>
            <a:solidFill>
              <a:schemeClr val="tx1"/>
            </a:solidFill>
          </a:ln>
        </p:spPr>
      </p:pic>
      <p:sp>
        <p:nvSpPr>
          <p:cNvPr id="7" name="Shape 126">
            <a:extLst>
              <a:ext uri="{FF2B5EF4-FFF2-40B4-BE49-F238E27FC236}">
                <a16:creationId xmlns:a16="http://schemas.microsoft.com/office/drawing/2014/main" id="{738FD2BB-59C1-4FF2-B29E-A6139AFD6C4D}"/>
              </a:ext>
            </a:extLst>
          </p:cNvPr>
          <p:cNvSpPr txBox="1">
            <a:spLocks/>
          </p:cNvSpPr>
          <p:nvPr/>
        </p:nvSpPr>
        <p:spPr>
          <a:xfrm>
            <a:off x="8732838" y="5630863"/>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37</a:t>
            </a:fld>
            <a:endParaRPr lang="en" dirty="0"/>
          </a:p>
        </p:txBody>
      </p:sp>
    </p:spTree>
    <p:extLst>
      <p:ext uri="{BB962C8B-B14F-4D97-AF65-F5344CB8AC3E}">
        <p14:creationId xmlns:p14="http://schemas.microsoft.com/office/powerpoint/2010/main" val="561269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5: Data Review</a:t>
            </a:r>
            <a:endParaRPr dirty="0">
              <a:solidFill>
                <a:schemeClr val="tx1"/>
              </a:solidFill>
              <a:latin typeface="Arial" panose="020B0604020202020204" pitchFamily="34" charset="0"/>
              <a:cs typeface="Arial" panose="020B0604020202020204" pitchFamily="34" charset="0"/>
            </a:endParaRPr>
          </a:p>
        </p:txBody>
      </p:sp>
      <p:sp>
        <p:nvSpPr>
          <p:cNvPr id="125" name="Shape 125"/>
          <p:cNvSpPr txBox="1">
            <a:spLocks noGrp="1"/>
          </p:cNvSpPr>
          <p:nvPr>
            <p:ph idx="1"/>
          </p:nvPr>
        </p:nvSpPr>
        <p:spPr>
          <a:prstGeom prst="rect">
            <a:avLst/>
          </a:prstGeom>
        </p:spPr>
        <p:txBody>
          <a:bodyPr spcFirstLastPara="1" vert="horz" wrap="square" lIns="68569" tIns="68569" rIns="68569" bIns="68569" rtlCol="0" anchor="t" anchorCtr="0">
            <a:noAutofit/>
          </a:bodyPr>
          <a:lstStyle/>
          <a:p>
            <a:pPr marL="85725" indent="0">
              <a:buNone/>
            </a:pPr>
            <a:r>
              <a:rPr lang="en-US" sz="1800" b="1" dirty="0">
                <a:solidFill>
                  <a:schemeClr val="tx1"/>
                </a:solidFill>
                <a:latin typeface="Arial" panose="020B0604020202020204" pitchFamily="34" charset="0"/>
                <a:cs typeface="Arial" panose="020B0604020202020204" pitchFamily="34" charset="0"/>
              </a:rPr>
              <a:t>Summary/certification report will be provided once error free</a:t>
            </a:r>
          </a:p>
          <a:p>
            <a:pPr marL="85725" indent="0">
              <a:buNone/>
            </a:pPr>
            <a:r>
              <a:rPr lang="en-US" sz="1800" dirty="0">
                <a:solidFill>
                  <a:schemeClr val="tx1"/>
                </a:solidFill>
                <a:latin typeface="Arial" panose="020B0604020202020204" pitchFamily="34" charset="0"/>
                <a:cs typeface="Arial" panose="020B0604020202020204" pitchFamily="34" charset="0"/>
              </a:rPr>
              <a:t>Steps to Complete:</a:t>
            </a:r>
          </a:p>
          <a:p>
            <a:pPr lvl="1" indent="-257175">
              <a:buSzPct val="80000"/>
              <a:buFont typeface="+mj-lt"/>
              <a:buAutoNum type="arabicPeriod"/>
            </a:pPr>
            <a:r>
              <a:rPr lang="en-US" sz="1800" dirty="0">
                <a:solidFill>
                  <a:schemeClr val="tx1"/>
                </a:solidFill>
                <a:latin typeface="Arial" panose="020B0604020202020204" pitchFamily="34" charset="0"/>
              </a:rPr>
              <a:t>Review each tab thoroughly to determine accuracy of data</a:t>
            </a:r>
          </a:p>
          <a:p>
            <a:pPr lvl="1" indent="-257175">
              <a:buSzPct val="80000"/>
              <a:buFont typeface="+mj-lt"/>
              <a:buAutoNum type="arabicPeriod"/>
            </a:pPr>
            <a:r>
              <a:rPr lang="en-US" sz="1800" dirty="0">
                <a:solidFill>
                  <a:schemeClr val="tx1"/>
                </a:solidFill>
                <a:latin typeface="Arial" panose="020B0604020202020204" pitchFamily="34" charset="0"/>
              </a:rPr>
              <a:t>If accurate, ensure all applicable parties (below) have signed and return scanned version of the signed Certification tab to CSI</a:t>
            </a:r>
          </a:p>
          <a:p>
            <a:pPr lvl="4">
              <a:buSzPct val="80000"/>
              <a:buFont typeface="Arial" panose="020B0604020202020204" pitchFamily="34" charset="0"/>
              <a:buChar char="•"/>
            </a:pPr>
            <a:r>
              <a:rPr lang="en-US" dirty="0">
                <a:solidFill>
                  <a:srgbClr val="C00000"/>
                </a:solidFill>
              </a:rPr>
              <a:t>School Leader, Data Submissions Coordinator and the HR Contact</a:t>
            </a:r>
          </a:p>
          <a:p>
            <a:pPr lvl="1" indent="-257175">
              <a:buSzPct val="80000"/>
              <a:buFont typeface="+mj-lt"/>
              <a:buAutoNum type="arabicPeriod"/>
            </a:pPr>
            <a:r>
              <a:rPr lang="en-US" sz="1800" dirty="0">
                <a:solidFill>
                  <a:schemeClr val="tx1"/>
                </a:solidFill>
                <a:latin typeface="Arial" panose="020B0604020202020204" pitchFamily="34" charset="0"/>
              </a:rPr>
              <a:t>If errors are found, modify most recent error free files or reach out to CSI for assistance</a:t>
            </a:r>
          </a:p>
          <a:p>
            <a:pPr lvl="1" indent="-257175">
              <a:buSzPct val="80000"/>
              <a:buFont typeface="+mj-lt"/>
              <a:buAutoNum type="arabicPeriod"/>
            </a:pPr>
            <a:r>
              <a:rPr lang="en-US" sz="1800" dirty="0">
                <a:solidFill>
                  <a:schemeClr val="tx1"/>
                </a:solidFill>
                <a:latin typeface="Arial" panose="020B0604020202020204" pitchFamily="34" charset="0"/>
              </a:rPr>
              <a:t>Changes will be uploaded to the Data Pipeline and a new summary report provided</a:t>
            </a:r>
          </a:p>
          <a:p>
            <a:pPr lvl="1" indent="-257175">
              <a:buSzPct val="80000"/>
              <a:buFont typeface="+mj-lt"/>
              <a:buAutoNum type="arabicPeriod"/>
            </a:pPr>
            <a:r>
              <a:rPr lang="en-US" sz="1800" dirty="0">
                <a:solidFill>
                  <a:schemeClr val="tx1"/>
                </a:solidFill>
                <a:latin typeface="Arial" panose="020B0604020202020204" pitchFamily="34" charset="0"/>
              </a:rPr>
              <a:t>Once data is accurate, sign and return prior to the due date.</a:t>
            </a:r>
          </a:p>
          <a:p>
            <a:pPr lvl="1" indent="-257175">
              <a:buFont typeface="Arial" panose="020B0604020202020204" pitchFamily="34" charset="0"/>
              <a:buChar char="•"/>
            </a:pPr>
            <a:endParaRPr lang="en-US" sz="1800" dirty="0"/>
          </a:p>
        </p:txBody>
      </p:sp>
      <p:sp>
        <p:nvSpPr>
          <p:cNvPr id="2" name="TextBox 1">
            <a:extLst>
              <a:ext uri="{FF2B5EF4-FFF2-40B4-BE49-F238E27FC236}">
                <a16:creationId xmlns:a16="http://schemas.microsoft.com/office/drawing/2014/main" id="{2CA2D193-0289-42A4-B905-F8486FBDDAE9}"/>
              </a:ext>
            </a:extLst>
          </p:cNvPr>
          <p:cNvSpPr txBox="1"/>
          <p:nvPr/>
        </p:nvSpPr>
        <p:spPr>
          <a:xfrm>
            <a:off x="903924" y="5630863"/>
            <a:ext cx="7721916" cy="523220"/>
          </a:xfrm>
          <a:prstGeom prst="rect">
            <a:avLst/>
          </a:prstGeom>
          <a:solidFill>
            <a:schemeClr val="accent4">
              <a:lumMod val="40000"/>
              <a:lumOff val="60000"/>
            </a:schemeClr>
          </a:solidFill>
        </p:spPr>
        <p:txBody>
          <a:bodyPr wrap="square" rtlCol="0">
            <a:spAutoFit/>
          </a:bodyPr>
          <a:lstStyle/>
          <a:p>
            <a:r>
              <a:rPr lang="en-US" sz="1400" b="1" dirty="0"/>
              <a:t>Note: Special Education staff will not be included on your snapshot as they are pulled into the December Count snapshot!</a:t>
            </a:r>
          </a:p>
        </p:txBody>
      </p:sp>
      <p:sp>
        <p:nvSpPr>
          <p:cNvPr id="6" name="Shape 126">
            <a:extLst>
              <a:ext uri="{FF2B5EF4-FFF2-40B4-BE49-F238E27FC236}">
                <a16:creationId xmlns:a16="http://schemas.microsoft.com/office/drawing/2014/main" id="{6B1EE95F-2E16-41BF-9A78-D61B1A74EE8C}"/>
              </a:ext>
            </a:extLst>
          </p:cNvPr>
          <p:cNvSpPr txBox="1">
            <a:spLocks/>
          </p:cNvSpPr>
          <p:nvPr/>
        </p:nvSpPr>
        <p:spPr>
          <a:xfrm>
            <a:off x="8732838" y="5630863"/>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38</a:t>
            </a:fld>
            <a:endParaRPr lang="en" dirty="0"/>
          </a:p>
        </p:txBody>
      </p:sp>
    </p:spTree>
    <p:extLst>
      <p:ext uri="{BB962C8B-B14F-4D97-AF65-F5344CB8AC3E}">
        <p14:creationId xmlns:p14="http://schemas.microsoft.com/office/powerpoint/2010/main" val="2602971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829300" cy="1159875"/>
          </a:xfrm>
          <a:prstGeom prst="rect">
            <a:avLst/>
          </a:prstGeom>
        </p:spPr>
        <p:txBody>
          <a:bodyPr spcFirstLastPara="1" vert="horz" wrap="square" lIns="68569" tIns="68569" rIns="68569" bIns="68569" rtlCol="0" anchor="b" anchorCtr="0">
            <a:noAutofit/>
          </a:bodyPr>
          <a:lstStyle/>
          <a:p>
            <a:r>
              <a:rPr lang="en" dirty="0">
                <a:latin typeface="Arial" panose="020B0604020202020204" pitchFamily="34" charset="0"/>
                <a:cs typeface="Arial" panose="020B0604020202020204" pitchFamily="34" charset="0"/>
              </a:rPr>
              <a:t>Common HR Questions and Issues</a:t>
            </a:r>
            <a:endParaRPr dirty="0">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39</a:t>
            </a:fld>
            <a:endParaRPr dirty="0"/>
          </a:p>
        </p:txBody>
      </p:sp>
    </p:spTree>
    <p:extLst>
      <p:ext uri="{BB962C8B-B14F-4D97-AF65-F5344CB8AC3E}">
        <p14:creationId xmlns:p14="http://schemas.microsoft.com/office/powerpoint/2010/main" val="176550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a:solidFill>
                  <a:schemeClr val="tx1"/>
                </a:solidFill>
                <a:latin typeface="Arial" panose="020B0604020202020204" pitchFamily="34" charset="0"/>
                <a:cs typeface="Arial" panose="020B0604020202020204" pitchFamily="34" charset="0"/>
              </a:rPr>
              <a:t>Who to Include in HR Collection?</a:t>
            </a:r>
            <a:endParaRPr lang="en-US" sz="3600"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1304925" y="1920488"/>
            <a:ext cx="7175650" cy="4031873"/>
          </a:xfrm>
          <a:prstGeom prst="rect">
            <a:avLst/>
          </a:prstGeom>
          <a:noFill/>
        </p:spPr>
        <p:txBody>
          <a:bodyPr wrap="square" rtlCol="0">
            <a:spAutoFit/>
          </a:bodyPr>
          <a:lstStyle/>
          <a:p>
            <a:r>
              <a:rPr lang="en-US" sz="2000" b="1" dirty="0">
                <a:solidFill>
                  <a:srgbClr val="455FA9"/>
                </a:solidFill>
                <a:latin typeface="Arial" panose="020B0604020202020204" pitchFamily="34" charset="0"/>
                <a:cs typeface="Arial" panose="020B0604020202020204" pitchFamily="34" charset="0"/>
              </a:rPr>
              <a:t>Include:</a:t>
            </a:r>
            <a:endParaRPr lang="en-US" sz="2000" dirty="0">
              <a:solidFill>
                <a:srgbClr val="455FA9"/>
              </a:solidFill>
              <a:latin typeface="Arial" panose="020B0604020202020204" pitchFamily="34" charset="0"/>
              <a:cs typeface="Arial" panose="020B0604020202020204" pitchFamily="34" charset="0"/>
            </a:endParaRPr>
          </a:p>
          <a:p>
            <a:pPr marL="600075" lvl="1" indent="-257175">
              <a:buFont typeface="Arial" panose="020B0604020202020204" pitchFamily="34" charset="0"/>
              <a:buChar char="•"/>
            </a:pPr>
            <a:r>
              <a:rPr lang="en-US" dirty="0">
                <a:latin typeface="Arial" panose="020B0604020202020204" pitchFamily="34" charset="0"/>
                <a:cs typeface="Arial" panose="020B0604020202020204" pitchFamily="34" charset="0"/>
              </a:rPr>
              <a:t>All general/special education staff employed as of 12/01</a:t>
            </a:r>
          </a:p>
          <a:p>
            <a:pPr marL="600075" lvl="1" indent="-257175">
              <a:buFont typeface="Arial" panose="020B0604020202020204" pitchFamily="34" charset="0"/>
              <a:buChar char="•"/>
            </a:pPr>
            <a:r>
              <a:rPr lang="en-US" dirty="0">
                <a:latin typeface="Arial" panose="020B0604020202020204" pitchFamily="34" charset="0"/>
                <a:cs typeface="Arial" panose="020B0604020202020204" pitchFamily="34" charset="0"/>
              </a:rPr>
              <a:t>Full or Part time Staff</a:t>
            </a:r>
          </a:p>
          <a:p>
            <a:pPr marL="600075" lvl="1" indent="-257175">
              <a:buFont typeface="Arial" panose="020B0604020202020204" pitchFamily="34" charset="0"/>
              <a:buChar char="•"/>
            </a:pPr>
            <a:r>
              <a:rPr lang="en-US" dirty="0">
                <a:latin typeface="Arial" panose="020B0604020202020204" pitchFamily="34" charset="0"/>
                <a:cs typeface="Arial" panose="020B0604020202020204" pitchFamily="34" charset="0"/>
              </a:rPr>
              <a:t>Office/Clerical, teachers, principals, administrators etc.</a:t>
            </a:r>
          </a:p>
          <a:p>
            <a:pPr marL="600075" lvl="1" indent="-257175">
              <a:buFont typeface="Arial" panose="020B0604020202020204" pitchFamily="34" charset="0"/>
              <a:buChar char="•"/>
            </a:pPr>
            <a:r>
              <a:rPr lang="en-US" i="1" dirty="0">
                <a:solidFill>
                  <a:srgbClr val="FF0000"/>
                </a:solidFill>
                <a:latin typeface="Arial" panose="020B0604020202020204" pitchFamily="34" charset="0"/>
                <a:cs typeface="Arial" panose="020B0604020202020204" pitchFamily="34" charset="0"/>
              </a:rPr>
              <a:t>Contracted/Purchased Service Staff</a:t>
            </a:r>
          </a:p>
          <a:p>
            <a:pPr marL="600075" lvl="1" indent="-257175">
              <a:buFont typeface="Arial" panose="020B0604020202020204" pitchFamily="34" charset="0"/>
              <a:buChar char="•"/>
            </a:pPr>
            <a:r>
              <a:rPr lang="en-US" dirty="0">
                <a:latin typeface="Arial" panose="020B0604020202020204" pitchFamily="34" charset="0"/>
                <a:cs typeface="Arial" panose="020B0604020202020204" pitchFamily="34" charset="0"/>
              </a:rPr>
              <a:t>Network Staff</a:t>
            </a:r>
          </a:p>
          <a:p>
            <a:pPr marL="600075" lvl="1" indent="-257175">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600075" lvl="1" indent="-257175">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sz="2000" b="1" dirty="0">
                <a:solidFill>
                  <a:srgbClr val="EFAA1F"/>
                </a:solidFill>
                <a:latin typeface="Arial" panose="020B0604020202020204" pitchFamily="34" charset="0"/>
                <a:cs typeface="Arial" panose="020B0604020202020204" pitchFamily="34" charset="0"/>
              </a:rPr>
              <a:t>Exclude:</a:t>
            </a:r>
            <a:endParaRPr lang="en-US" sz="2000" dirty="0">
              <a:solidFill>
                <a:srgbClr val="EFAA1F"/>
              </a:solidFill>
              <a:latin typeface="Arial" panose="020B0604020202020204" pitchFamily="34" charset="0"/>
              <a:cs typeface="Arial" panose="020B0604020202020204" pitchFamily="34" charset="0"/>
            </a:endParaRPr>
          </a:p>
          <a:p>
            <a:pPr marL="600075" lvl="1" indent="-257175">
              <a:buFont typeface="Arial" panose="020B0604020202020204" pitchFamily="34" charset="0"/>
              <a:buChar char="•"/>
            </a:pPr>
            <a:r>
              <a:rPr lang="en-US" dirty="0">
                <a:latin typeface="Arial" panose="020B0604020202020204" pitchFamily="34" charset="0"/>
                <a:cs typeface="Arial" panose="020B0604020202020204" pitchFamily="34" charset="0"/>
              </a:rPr>
              <a:t>Substitutes unless contracted permanent (Paid regardless of filling substitute role)</a:t>
            </a:r>
          </a:p>
          <a:p>
            <a:pPr marL="600075" lvl="1" indent="-257175">
              <a:buFont typeface="Arial" panose="020B0604020202020204" pitchFamily="34" charset="0"/>
              <a:buChar char="•"/>
            </a:pPr>
            <a:r>
              <a:rPr lang="en-US" dirty="0">
                <a:latin typeface="Arial" panose="020B0604020202020204" pitchFamily="34" charset="0"/>
                <a:cs typeface="Arial" panose="020B0604020202020204" pitchFamily="34" charset="0"/>
              </a:rPr>
              <a:t>Temporary workers (after school coaches etc.)</a:t>
            </a:r>
          </a:p>
          <a:p>
            <a:pPr marL="600075" lvl="1" indent="-257175">
              <a:buFont typeface="Arial" panose="020B0604020202020204" pitchFamily="34" charset="0"/>
              <a:buChar char="•"/>
            </a:pPr>
            <a:r>
              <a:rPr lang="en-US" dirty="0">
                <a:latin typeface="Arial" panose="020B0604020202020204" pitchFamily="34" charset="0"/>
                <a:cs typeface="Arial" panose="020B0604020202020204" pitchFamily="34" charset="0"/>
              </a:rPr>
              <a:t>Staff not employed as of December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a:t>
            </a:r>
          </a:p>
          <a:p>
            <a:pPr marL="600075" lvl="1" indent="-257175">
              <a:buFont typeface="Arial" panose="020B0604020202020204" pitchFamily="34" charset="0"/>
              <a:buChar char="•"/>
            </a:pPr>
            <a:r>
              <a:rPr lang="en-US" dirty="0">
                <a:latin typeface="Arial" panose="020B0604020202020204" pitchFamily="34" charset="0"/>
                <a:cs typeface="Arial" panose="020B0604020202020204" pitchFamily="34" charset="0"/>
              </a:rPr>
              <a:t>Student interns under the age of 18 </a:t>
            </a:r>
          </a:p>
        </p:txBody>
      </p:sp>
      <p:pic>
        <p:nvPicPr>
          <p:cNvPr id="6" name="Picture 5">
            <a:extLst>
              <a:ext uri="{FF2B5EF4-FFF2-40B4-BE49-F238E27FC236}">
                <a16:creationId xmlns:a16="http://schemas.microsoft.com/office/drawing/2014/main" id="{2CC9D837-C51C-4C70-9D69-C487A90A722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2663" y="4456997"/>
            <a:ext cx="1060229" cy="990638"/>
          </a:xfrm>
          <a:prstGeom prst="rect">
            <a:avLst/>
          </a:prstGeom>
        </p:spPr>
      </p:pic>
      <p:pic>
        <p:nvPicPr>
          <p:cNvPr id="1026" name="Picture 2">
            <a:extLst>
              <a:ext uri="{FF2B5EF4-FFF2-40B4-BE49-F238E27FC236}">
                <a16:creationId xmlns:a16="http://schemas.microsoft.com/office/drawing/2014/main" id="{969C975F-D7CD-4714-9277-6BAF8AD1408D}"/>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33" y="2514562"/>
            <a:ext cx="1079088" cy="990638"/>
          </a:xfrm>
          <a:prstGeom prst="rect">
            <a:avLst/>
          </a:prstGeom>
          <a:noFill/>
          <a:extLst>
            <a:ext uri="{909E8E84-426E-40DD-AFC4-6F175D3DCCD1}">
              <a14:hiddenFill xmlns:a14="http://schemas.microsoft.com/office/drawing/2010/main">
                <a:solidFill>
                  <a:srgbClr val="FFFFFF"/>
                </a:solidFill>
              </a14:hiddenFill>
            </a:ext>
          </a:extLst>
        </p:spPr>
      </p:pic>
      <p:sp>
        <p:nvSpPr>
          <p:cNvPr id="7" name="Shape 126">
            <a:extLst>
              <a:ext uri="{FF2B5EF4-FFF2-40B4-BE49-F238E27FC236}">
                <a16:creationId xmlns:a16="http://schemas.microsoft.com/office/drawing/2014/main" id="{A3CCC24E-EDCE-49FA-ACB6-8284AA3F973E}"/>
              </a:ext>
            </a:extLst>
          </p:cNvPr>
          <p:cNvSpPr txBox="1">
            <a:spLocks/>
          </p:cNvSpPr>
          <p:nvPr/>
        </p:nvSpPr>
        <p:spPr>
          <a:xfrm>
            <a:off x="8732838" y="5630863"/>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4</a:t>
            </a:fld>
            <a:endParaRPr lang="en" dirty="0"/>
          </a:p>
        </p:txBody>
      </p:sp>
    </p:spTree>
    <p:extLst>
      <p:ext uri="{BB962C8B-B14F-4D97-AF65-F5344CB8AC3E}">
        <p14:creationId xmlns:p14="http://schemas.microsoft.com/office/powerpoint/2010/main" val="468440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1"/>
                </a:solidFill>
                <a:latin typeface="Arial" panose="020B0604020202020204" pitchFamily="34" charset="0"/>
                <a:cs typeface="Arial" panose="020B0604020202020204" pitchFamily="34" charset="0"/>
              </a:rPr>
              <a:t>Salary/Hourly Pay Examples</a:t>
            </a:r>
            <a:endParaRPr lang="en-US"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628650" y="2060377"/>
            <a:ext cx="1598515" cy="300082"/>
          </a:xfrm>
          <a:prstGeom prst="rect">
            <a:avLst/>
          </a:prstGeom>
        </p:spPr>
        <p:txBody>
          <a:bodyPr wrap="none">
            <a:spAutoFit/>
          </a:bodyPr>
          <a:lstStyle/>
          <a:p>
            <a:r>
              <a:rPr lang="en-US" sz="1350" b="1" dirty="0">
                <a:solidFill>
                  <a:srgbClr val="C00000"/>
                </a:solidFill>
                <a:latin typeface="Arial" panose="020B0604020202020204" pitchFamily="34" charset="0"/>
                <a:cs typeface="Arial" panose="020B0604020202020204" pitchFamily="34" charset="0"/>
              </a:rPr>
              <a:t>Hourly Employee</a:t>
            </a:r>
          </a:p>
        </p:txBody>
      </p:sp>
      <p:sp>
        <p:nvSpPr>
          <p:cNvPr id="7" name="Content Placeholder 5"/>
          <p:cNvSpPr txBox="1">
            <a:spLocks/>
          </p:cNvSpPr>
          <p:nvPr/>
        </p:nvSpPr>
        <p:spPr>
          <a:xfrm>
            <a:off x="342900" y="2495395"/>
            <a:ext cx="2835197" cy="2933855"/>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14313" indent="-214313">
              <a:buFont typeface="Arial" panose="020B0604020202020204" pitchFamily="34" charset="0"/>
              <a:buChar char="•"/>
            </a:pPr>
            <a:r>
              <a:rPr lang="en-US" sz="1600" kern="0" dirty="0">
                <a:solidFill>
                  <a:schemeClr val="tx1"/>
                </a:solidFill>
                <a:latin typeface="Arial" panose="020B0604020202020204" pitchFamily="34" charset="0"/>
                <a:cs typeface="Arial" panose="020B0604020202020204" pitchFamily="34" charset="0"/>
              </a:rPr>
              <a:t>Bob serves as Bus Driver and Custodian.</a:t>
            </a:r>
          </a:p>
          <a:p>
            <a:pPr marL="214313" indent="-214313">
              <a:buFont typeface="Arial" panose="020B0604020202020204" pitchFamily="34" charset="0"/>
              <a:buChar char="•"/>
            </a:pPr>
            <a:r>
              <a:rPr lang="en-US" sz="1600" kern="0" dirty="0">
                <a:solidFill>
                  <a:schemeClr val="tx1"/>
                </a:solidFill>
                <a:latin typeface="Arial" panose="020B0604020202020204" pitchFamily="34" charset="0"/>
                <a:cs typeface="Arial" panose="020B0604020202020204" pitchFamily="34" charset="0"/>
              </a:rPr>
              <a:t>He gets paid $12.50/hour </a:t>
            </a:r>
          </a:p>
          <a:p>
            <a:endParaRPr lang="en-US" sz="1600" kern="0" dirty="0">
              <a:solidFill>
                <a:schemeClr val="tx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600" kern="0" dirty="0">
                <a:solidFill>
                  <a:schemeClr val="tx1"/>
                </a:solidFill>
                <a:latin typeface="Arial" panose="020B0604020202020204" pitchFamily="34" charset="0"/>
                <a:cs typeface="Arial" panose="020B0604020202020204" pitchFamily="34" charset="0"/>
              </a:rPr>
              <a:t>Bob should have:	</a:t>
            </a:r>
          </a:p>
          <a:p>
            <a:pPr marL="557213" lvl="2" indent="-214313">
              <a:buFont typeface="Arial" panose="020B0604020202020204" pitchFamily="34" charset="0"/>
              <a:buChar char="•"/>
            </a:pPr>
            <a:r>
              <a:rPr lang="en-US" sz="1600" kern="0" dirty="0">
                <a:solidFill>
                  <a:schemeClr val="tx1"/>
                </a:solidFill>
                <a:latin typeface="Arial" panose="020B0604020202020204" pitchFamily="34" charset="0"/>
                <a:cs typeface="Arial" panose="020B0604020202020204" pitchFamily="34" charset="0"/>
              </a:rPr>
              <a:t>1 row of data in the SP file.</a:t>
            </a:r>
          </a:p>
          <a:p>
            <a:pPr marL="557213" lvl="2" indent="-214313">
              <a:buFont typeface="Arial" panose="020B0604020202020204" pitchFamily="34" charset="0"/>
              <a:buChar char="•"/>
            </a:pPr>
            <a:r>
              <a:rPr lang="en-US" sz="1600" kern="0" dirty="0">
                <a:solidFill>
                  <a:schemeClr val="tx1"/>
                </a:solidFill>
                <a:latin typeface="Arial" panose="020B0604020202020204" pitchFamily="34" charset="0"/>
                <a:cs typeface="Arial" panose="020B0604020202020204" pitchFamily="34" charset="0"/>
              </a:rPr>
              <a:t>2 rows of data in the SA file.</a:t>
            </a:r>
          </a:p>
          <a:p>
            <a:pPr marL="900113" lvl="4" indent="-214313">
              <a:buFont typeface="Arial" panose="020B0604020202020204" pitchFamily="34" charset="0"/>
              <a:buChar char="•"/>
            </a:pPr>
            <a:r>
              <a:rPr lang="en-US" sz="1600" kern="0" dirty="0">
                <a:solidFill>
                  <a:schemeClr val="tx1"/>
                </a:solidFill>
                <a:latin typeface="Arial" panose="020B0604020202020204" pitchFamily="34" charset="0"/>
                <a:cs typeface="Arial" panose="020B0604020202020204" pitchFamily="34" charset="0"/>
              </a:rPr>
              <a:t>In each row’s </a:t>
            </a:r>
            <a:r>
              <a:rPr lang="en-US" sz="1600" b="1" kern="0" dirty="0">
                <a:solidFill>
                  <a:schemeClr val="tx1"/>
                </a:solidFill>
                <a:latin typeface="Arial" panose="020B0604020202020204" pitchFamily="34" charset="0"/>
                <a:cs typeface="Arial" panose="020B0604020202020204" pitchFamily="34" charset="0"/>
              </a:rPr>
              <a:t>Hourly Rate of Pay field, </a:t>
            </a:r>
            <a:r>
              <a:rPr lang="en-US" sz="1600" kern="0" dirty="0">
                <a:solidFill>
                  <a:schemeClr val="tx1"/>
                </a:solidFill>
                <a:latin typeface="Arial" panose="020B0604020202020204" pitchFamily="34" charset="0"/>
                <a:cs typeface="Arial" panose="020B0604020202020204" pitchFamily="34" charset="0"/>
              </a:rPr>
              <a:t>it should have 01250 (decimal is implied).</a:t>
            </a:r>
          </a:p>
        </p:txBody>
      </p:sp>
      <p:sp>
        <p:nvSpPr>
          <p:cNvPr id="11" name="Rectangle 10">
            <a:extLst>
              <a:ext uri="{FF2B5EF4-FFF2-40B4-BE49-F238E27FC236}">
                <a16:creationId xmlns:a16="http://schemas.microsoft.com/office/drawing/2014/main" id="{9E059F0A-E351-4A44-BA20-6B94842E93B3}"/>
              </a:ext>
            </a:extLst>
          </p:cNvPr>
          <p:cNvSpPr/>
          <p:nvPr/>
        </p:nvSpPr>
        <p:spPr>
          <a:xfrm>
            <a:off x="4435689" y="2060377"/>
            <a:ext cx="1723549" cy="300082"/>
          </a:xfrm>
          <a:prstGeom prst="rect">
            <a:avLst/>
          </a:prstGeom>
        </p:spPr>
        <p:txBody>
          <a:bodyPr wrap="none">
            <a:spAutoFit/>
          </a:bodyPr>
          <a:lstStyle/>
          <a:p>
            <a:r>
              <a:rPr lang="en-US" sz="1350" b="1" dirty="0">
                <a:solidFill>
                  <a:srgbClr val="C00000"/>
                </a:solidFill>
                <a:latin typeface="Arial" panose="020B0604020202020204" pitchFamily="34" charset="0"/>
                <a:cs typeface="Arial" panose="020B0604020202020204" pitchFamily="34" charset="0"/>
              </a:rPr>
              <a:t>Salaried Employee</a:t>
            </a:r>
          </a:p>
        </p:txBody>
      </p:sp>
      <p:sp>
        <p:nvSpPr>
          <p:cNvPr id="8" name="Content Placeholder 7"/>
          <p:cNvSpPr txBox="1">
            <a:spLocks/>
          </p:cNvSpPr>
          <p:nvPr/>
        </p:nvSpPr>
        <p:spPr>
          <a:xfrm>
            <a:off x="4273705" y="2495395"/>
            <a:ext cx="3520998" cy="3234929"/>
          </a:xfrm>
          <a:prstGeom prst="rect">
            <a:avLst/>
          </a:prstGeom>
        </p:spPr>
        <p:txBody>
          <a:bodyPr vert="horz" lIns="68580" tIns="34290" rIns="68580" bIns="3429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pPr marL="257175" indent="-171450" defTabSz="685800">
              <a:buClr>
                <a:srgbClr val="677480"/>
              </a:buClr>
              <a:defRPr/>
            </a:pPr>
            <a:r>
              <a:rPr lang="en-US" sz="1600" dirty="0">
                <a:latin typeface="Arial" panose="020B0604020202020204" pitchFamily="34" charset="0"/>
                <a:cs typeface="Arial" panose="020B0604020202020204" pitchFamily="34" charset="0"/>
              </a:rPr>
              <a:t>Tom serves as Assistant Principal 60% of the time and Counselor 40% of the time.</a:t>
            </a:r>
          </a:p>
          <a:p>
            <a:pPr marL="257175" indent="-171450" defTabSz="685800">
              <a:buClr>
                <a:srgbClr val="677480"/>
              </a:buClr>
              <a:defRPr/>
            </a:pPr>
            <a:r>
              <a:rPr lang="en-US" sz="1600" dirty="0">
                <a:latin typeface="Arial" panose="020B0604020202020204" pitchFamily="34" charset="0"/>
                <a:cs typeface="Arial" panose="020B0604020202020204" pitchFamily="34" charset="0"/>
              </a:rPr>
              <a:t>He gets a salary of $50,000.</a:t>
            </a:r>
          </a:p>
          <a:p>
            <a:pPr marL="85725" indent="0" defTabSz="685800">
              <a:buClr>
                <a:srgbClr val="677480"/>
              </a:buClr>
              <a:buNone/>
              <a:defRPr/>
            </a:pPr>
            <a:endParaRPr lang="en-US" sz="1600" dirty="0">
              <a:latin typeface="Arial" panose="020B0604020202020204" pitchFamily="34" charset="0"/>
              <a:cs typeface="Arial" panose="020B0604020202020204" pitchFamily="34" charset="0"/>
            </a:endParaRPr>
          </a:p>
          <a:p>
            <a:pPr marL="257175" indent="-171450" defTabSz="685800">
              <a:buClr>
                <a:srgbClr val="677480"/>
              </a:buClr>
              <a:defRPr/>
            </a:pPr>
            <a:r>
              <a:rPr lang="en-US" sz="1600" dirty="0">
                <a:latin typeface="Arial" panose="020B0604020202020204" pitchFamily="34" charset="0"/>
                <a:cs typeface="Arial" panose="020B0604020202020204" pitchFamily="34" charset="0"/>
              </a:rPr>
              <a:t>Tom should have:</a:t>
            </a:r>
          </a:p>
          <a:p>
            <a:pPr marL="480060" lvl="1" indent="-171450" defTabSz="685800">
              <a:buClr>
                <a:srgbClr val="677480"/>
              </a:buClr>
              <a:defRPr/>
            </a:pPr>
            <a:r>
              <a:rPr lang="en-US" sz="1600" dirty="0">
                <a:latin typeface="Arial" panose="020B0604020202020204" pitchFamily="34" charset="0"/>
                <a:cs typeface="Arial" panose="020B0604020202020204" pitchFamily="34" charset="0"/>
              </a:rPr>
              <a:t>1 row of data in the SP file.</a:t>
            </a:r>
          </a:p>
          <a:p>
            <a:pPr marL="480060" lvl="1" indent="-171450" defTabSz="685800">
              <a:buClr>
                <a:srgbClr val="677480"/>
              </a:buClr>
              <a:defRPr/>
            </a:pPr>
            <a:r>
              <a:rPr lang="en-US" sz="1600" dirty="0">
                <a:latin typeface="Arial" panose="020B0604020202020204" pitchFamily="34" charset="0"/>
                <a:cs typeface="Arial" panose="020B0604020202020204" pitchFamily="34" charset="0"/>
              </a:rPr>
              <a:t>2 rows of data in the SA file.</a:t>
            </a:r>
          </a:p>
          <a:p>
            <a:pPr marL="754380" lvl="2" indent="-171450" defTabSz="685800">
              <a:buClr>
                <a:srgbClr val="677480"/>
              </a:buClr>
              <a:defRPr/>
            </a:pPr>
            <a:r>
              <a:rPr lang="en-US" sz="1600" dirty="0">
                <a:latin typeface="Arial" panose="020B0604020202020204" pitchFamily="34" charset="0"/>
                <a:cs typeface="Arial" panose="020B0604020202020204" pitchFamily="34" charset="0"/>
              </a:rPr>
              <a:t>In the Principal row of data, </a:t>
            </a:r>
            <a:r>
              <a:rPr lang="en-US" sz="1600" b="1" dirty="0">
                <a:latin typeface="Arial" panose="020B0604020202020204" pitchFamily="34" charset="0"/>
                <a:cs typeface="Arial" panose="020B0604020202020204" pitchFamily="34" charset="0"/>
              </a:rPr>
              <a:t>Base Salary or Wage</a:t>
            </a:r>
            <a:r>
              <a:rPr lang="en-US" sz="1600" dirty="0">
                <a:latin typeface="Arial" panose="020B0604020202020204" pitchFamily="34" charset="0"/>
                <a:cs typeface="Arial" panose="020B0604020202020204" pitchFamily="34" charset="0"/>
              </a:rPr>
              <a:t> field should be 30000 (.6*50,000)</a:t>
            </a:r>
          </a:p>
          <a:p>
            <a:pPr marL="754380" lvl="2" indent="-171450" defTabSz="685800">
              <a:buClr>
                <a:srgbClr val="677480"/>
              </a:buClr>
              <a:defRPr/>
            </a:pPr>
            <a:r>
              <a:rPr lang="en-US" sz="1600" dirty="0">
                <a:latin typeface="Arial" panose="020B0604020202020204" pitchFamily="34" charset="0"/>
                <a:cs typeface="Arial" panose="020B0604020202020204" pitchFamily="34" charset="0"/>
              </a:rPr>
              <a:t>In the Counselor row of data, </a:t>
            </a:r>
            <a:r>
              <a:rPr lang="en-US" sz="1600" b="1" dirty="0">
                <a:latin typeface="Arial" panose="020B0604020202020204" pitchFamily="34" charset="0"/>
                <a:cs typeface="Arial" panose="020B0604020202020204" pitchFamily="34" charset="0"/>
              </a:rPr>
              <a:t>Base Salary of Wage</a:t>
            </a:r>
            <a:r>
              <a:rPr lang="en-US" sz="1600" dirty="0">
                <a:latin typeface="Arial" panose="020B0604020202020204" pitchFamily="34" charset="0"/>
                <a:cs typeface="Arial" panose="020B0604020202020204" pitchFamily="34" charset="0"/>
              </a:rPr>
              <a:t> field should be 20000 (.4*50,000)</a:t>
            </a:r>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2460" y="2978527"/>
            <a:ext cx="1196492" cy="11964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C183D7F6-B498-43B3-948B-1728B52AA6E4}">
                <adec:decorative xmlns:adec="http://schemas.microsoft.com/office/drawing/2017/decorative" val="1"/>
              </a:ext>
            </a:extLst>
          </p:cNvPr>
          <p:cNvSpPr>
            <a:spLocks noGrp="1"/>
          </p:cNvSpPr>
          <p:nvPr>
            <p:ph type="sldNum" idx="4294967295"/>
          </p:nvPr>
        </p:nvSpPr>
        <p:spPr>
          <a:xfrm>
            <a:off x="8594725" y="6364288"/>
            <a:ext cx="549275" cy="417512"/>
          </a:xfrm>
          <a:prstGeom prst="rect">
            <a:avLst/>
          </a:prstGeom>
        </p:spPr>
        <p:txBody>
          <a:bodyPr/>
          <a:lstStyle/>
          <a:p>
            <a:fld id="{00000000-1234-1234-1234-123412341234}" type="slidenum">
              <a:rPr lang="en" smtClean="0"/>
              <a:pPr/>
              <a:t>40</a:t>
            </a:fld>
            <a:endParaRPr lang="en" dirty="0"/>
          </a:p>
        </p:txBody>
      </p:sp>
    </p:spTree>
    <p:extLst>
      <p:ext uri="{BB962C8B-B14F-4D97-AF65-F5344CB8AC3E}">
        <p14:creationId xmlns:p14="http://schemas.microsoft.com/office/powerpoint/2010/main" val="2171869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Staff Assignment Fields</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F841F4A-472F-4830-B32E-22D44E4F9DD1}"/>
              </a:ext>
            </a:extLst>
          </p:cNvPr>
          <p:cNvSpPr>
            <a:spLocks noGrp="1"/>
          </p:cNvSpPr>
          <p:nvPr>
            <p:ph idx="1"/>
          </p:nvPr>
        </p:nvSpPr>
        <p:spPr/>
        <p:txBody>
          <a:bodyPr>
            <a:normAutofit/>
          </a:bodyPr>
          <a:lstStyle/>
          <a:p>
            <a:pPr marL="214313" indent="-214313">
              <a:buClr>
                <a:schemeClr val="tx1"/>
              </a:buClr>
              <a:buFont typeface="Arial" panose="020B0604020202020204" pitchFamily="34" charset="0"/>
              <a:buChar char="•"/>
            </a:pPr>
            <a:r>
              <a:rPr lang="en-US" sz="1800" b="1" dirty="0">
                <a:solidFill>
                  <a:srgbClr val="C63F28"/>
                </a:solidFill>
              </a:rPr>
              <a:t>Special Education Assignment Flag</a:t>
            </a:r>
            <a:r>
              <a:rPr lang="en-US" sz="1800" dirty="0">
                <a:solidFill>
                  <a:srgbClr val="C63F28"/>
                </a:solidFill>
              </a:rPr>
              <a:t> </a:t>
            </a:r>
            <a:r>
              <a:rPr lang="en-US" sz="1800" dirty="0"/>
              <a:t>– Must be “1” if staff is serving any special education students. (i.e. If staff member’s EDID is on the December Count Participation file, then Special Education Assignment flag on the Staff Assignment file should be 1.)</a:t>
            </a:r>
          </a:p>
          <a:p>
            <a:endParaRPr lang="en-US" sz="1800" dirty="0"/>
          </a:p>
          <a:p>
            <a:pPr marL="214313" indent="-214313">
              <a:buClr>
                <a:schemeClr val="tx1"/>
              </a:buClr>
              <a:buFont typeface="Arial" panose="020B0604020202020204" pitchFamily="34" charset="0"/>
              <a:buChar char="•"/>
            </a:pPr>
            <a:r>
              <a:rPr lang="en-US" sz="1800" b="1" dirty="0">
                <a:solidFill>
                  <a:srgbClr val="C63F28"/>
                </a:solidFill>
              </a:rPr>
              <a:t>End Date of Assignment</a:t>
            </a:r>
            <a:r>
              <a:rPr lang="en-US" sz="1800" dirty="0"/>
              <a:t> –</a:t>
            </a:r>
            <a:r>
              <a:rPr lang="en-US" sz="1800" b="1" dirty="0">
                <a:solidFill>
                  <a:srgbClr val="C63F28"/>
                </a:solidFill>
              </a:rPr>
              <a:t> </a:t>
            </a:r>
            <a:r>
              <a:rPr lang="en-US" sz="1800" dirty="0"/>
              <a:t>can be blank (i.e. NO ZEROES) or contain zeros (00000000) if staff is currently in position. Only include valid dates if staff is no longer in the position.</a:t>
            </a:r>
          </a:p>
          <a:p>
            <a:endParaRPr lang="en-US" sz="1800" dirty="0"/>
          </a:p>
        </p:txBody>
      </p:sp>
      <p:sp>
        <p:nvSpPr>
          <p:cNvPr id="4" name="Slide Number Placeholder 3"/>
          <p:cNvSpPr>
            <a:spLocks noGrp="1"/>
          </p:cNvSpPr>
          <p:nvPr>
            <p:ph type="sldNum" idx="4294967295"/>
          </p:nvPr>
        </p:nvSpPr>
        <p:spPr>
          <a:xfrm>
            <a:off x="8594725" y="6364288"/>
            <a:ext cx="549275" cy="417512"/>
          </a:xfrm>
          <a:prstGeom prst="rect">
            <a:avLst/>
          </a:prstGeom>
        </p:spPr>
        <p:txBody>
          <a:bodyPr/>
          <a:lstStyle/>
          <a:p>
            <a:fld id="{00000000-1234-1234-1234-123412341234}" type="slidenum">
              <a:rPr lang="en" smtClean="0"/>
              <a:pPr/>
              <a:t>41</a:t>
            </a:fld>
            <a:endParaRPr lang="en" dirty="0"/>
          </a:p>
        </p:txBody>
      </p:sp>
    </p:spTree>
    <p:extLst>
      <p:ext uri="{BB962C8B-B14F-4D97-AF65-F5344CB8AC3E}">
        <p14:creationId xmlns:p14="http://schemas.microsoft.com/office/powerpoint/2010/main" val="885987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CF423-3F13-4CFE-A573-13BB356DA2CF}"/>
              </a:ext>
            </a:extLst>
          </p:cNvPr>
          <p:cNvSpPr>
            <a:spLocks noGrp="1"/>
          </p:cNvSpPr>
          <p:nvPr>
            <p:ph type="title"/>
          </p:nvPr>
        </p:nvSpPr>
        <p:spPr/>
        <p:txBody>
          <a:bodyPr>
            <a:normAutofit/>
          </a:bodyPr>
          <a:lstStyle/>
          <a:p>
            <a:r>
              <a:rPr lang="en-US" sz="3200" dirty="0">
                <a:solidFill>
                  <a:schemeClr val="tx1"/>
                </a:solidFill>
                <a:latin typeface="Arial" panose="020B0604020202020204" pitchFamily="34" charset="0"/>
                <a:cs typeface="Arial" panose="020B0604020202020204" pitchFamily="34" charset="0"/>
              </a:rPr>
              <a:t>EDIDs not Showing up in the Participation File – Infinite Campus</a:t>
            </a:r>
          </a:p>
        </p:txBody>
      </p:sp>
      <p:sp>
        <p:nvSpPr>
          <p:cNvPr id="3" name="Text Placeholder 2">
            <a:extLst>
              <a:ext uri="{FF2B5EF4-FFF2-40B4-BE49-F238E27FC236}">
                <a16:creationId xmlns:a16="http://schemas.microsoft.com/office/drawing/2014/main" id="{29F4B765-F69C-47D6-B103-56CA3E3D0270}"/>
              </a:ext>
            </a:extLst>
          </p:cNvPr>
          <p:cNvSpPr>
            <a:spLocks noGrp="1"/>
          </p:cNvSpPr>
          <p:nvPr>
            <p:ph idx="1"/>
          </p:nvPr>
        </p:nvSpPr>
        <p:spPr/>
        <p:txBody>
          <a:bodyPr/>
          <a:lstStyle/>
          <a:p>
            <a:pPr marL="28575" indent="0">
              <a:buNone/>
            </a:pPr>
            <a:r>
              <a:rPr lang="en-US" sz="1600" dirty="0">
                <a:solidFill>
                  <a:schemeClr val="tx1"/>
                </a:solidFill>
                <a:latin typeface="Arial" panose="020B0604020202020204" pitchFamily="34" charset="0"/>
                <a:cs typeface="Arial" panose="020B0604020202020204" pitchFamily="34" charset="0"/>
              </a:rPr>
              <a:t>Adding Special Education staff correctly to HR and IC is important to ensure they show up on the Participation file and avoids errors for both collections.  </a:t>
            </a:r>
          </a:p>
          <a:p>
            <a:pPr marL="28575" indent="0">
              <a:buNone/>
            </a:pPr>
            <a:r>
              <a:rPr lang="en-US" sz="1600" dirty="0">
                <a:solidFill>
                  <a:schemeClr val="tx1"/>
                </a:solidFill>
                <a:latin typeface="Arial" panose="020B0604020202020204" pitchFamily="34" charset="0"/>
                <a:cs typeface="Arial" panose="020B0604020202020204" pitchFamily="34" charset="0"/>
              </a:rPr>
              <a:t>Follow these Steps:</a:t>
            </a:r>
          </a:p>
          <a:p>
            <a:pPr lvl="2">
              <a:buFont typeface="Arial" panose="020B0604020202020204" pitchFamily="34" charset="0"/>
              <a:buChar char="•"/>
            </a:pPr>
            <a:r>
              <a:rPr lang="en-US" sz="1400" dirty="0"/>
              <a:t>Verify all Special Education staff are included on both files with the correct EDID </a:t>
            </a:r>
          </a:p>
          <a:p>
            <a:pPr lvl="2">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Verify their Special Education Assignment =1</a:t>
            </a:r>
          </a:p>
          <a:p>
            <a:pPr lvl="2">
              <a:buFont typeface="Arial" panose="020B0604020202020204" pitchFamily="34" charset="0"/>
              <a:buChar char="•"/>
            </a:pPr>
            <a:r>
              <a:rPr lang="en-US" sz="1400" dirty="0"/>
              <a:t>Provide a Job Classification, Teaching Subject Area (1700) and Admin/Instructional Area (0002) that is applicable for SPED Staff</a:t>
            </a:r>
          </a:p>
          <a:p>
            <a:pPr lvl="2">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Ensure the EDID is added to the Staff State I</a:t>
            </a:r>
            <a:r>
              <a:rPr lang="en-US" sz="1400" dirty="0"/>
              <a:t>D section in IC by going to:</a:t>
            </a:r>
          </a:p>
          <a:p>
            <a:pPr marL="742950" lvl="2" indent="0">
              <a:buNone/>
            </a:pPr>
            <a:r>
              <a:rPr lang="en-US" sz="1400" dirty="0"/>
              <a:t>		 </a:t>
            </a:r>
            <a:r>
              <a:rPr lang="en-US" sz="1600" dirty="0" err="1">
                <a:solidFill>
                  <a:srgbClr val="C63F28"/>
                </a:solidFill>
                <a:effectLst/>
                <a:latin typeface="Calibri" panose="020F0502020204030204" pitchFamily="34" charset="0"/>
                <a:ea typeface="Calibri" panose="020F0502020204030204" pitchFamily="34" charset="0"/>
                <a:cs typeface="Times New Roman" panose="02020603050405020304" pitchFamily="18" charset="0"/>
              </a:rPr>
              <a:t>Census</a:t>
            </a:r>
            <a:r>
              <a:rPr lang="en-US" sz="1600" dirty="0" err="1">
                <a:solidFill>
                  <a:srgbClr val="C63F28"/>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600" dirty="0" err="1">
                <a:solidFill>
                  <a:srgbClr val="C63F28"/>
                </a:solidFill>
                <a:effectLst/>
                <a:latin typeface="Calibri" panose="020F0502020204030204" pitchFamily="34" charset="0"/>
                <a:ea typeface="Calibri" panose="020F0502020204030204" pitchFamily="34" charset="0"/>
                <a:cs typeface="Times New Roman" panose="02020603050405020304" pitchFamily="18" charset="0"/>
              </a:rPr>
              <a:t>People</a:t>
            </a:r>
            <a:r>
              <a:rPr lang="en-US" sz="1600" dirty="0" err="1">
                <a:solidFill>
                  <a:srgbClr val="C63F28"/>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600" dirty="0" err="1">
                <a:solidFill>
                  <a:srgbClr val="C63F28"/>
                </a:solidFill>
                <a:effectLst/>
                <a:latin typeface="Calibri" panose="020F0502020204030204" pitchFamily="34" charset="0"/>
                <a:ea typeface="Calibri" panose="020F0502020204030204" pitchFamily="34" charset="0"/>
                <a:cs typeface="Times New Roman" panose="02020603050405020304" pitchFamily="18" charset="0"/>
              </a:rPr>
              <a:t>District</a:t>
            </a:r>
            <a:r>
              <a:rPr lang="en-US" sz="1600" dirty="0">
                <a:solidFill>
                  <a:srgbClr val="C63F28"/>
                </a:solidFill>
                <a:effectLst/>
                <a:latin typeface="Calibri" panose="020F0502020204030204" pitchFamily="34" charset="0"/>
                <a:ea typeface="Calibri" panose="020F0502020204030204" pitchFamily="34" charset="0"/>
                <a:cs typeface="Times New Roman" panose="02020603050405020304" pitchFamily="18" charset="0"/>
              </a:rPr>
              <a:t> Assignment</a:t>
            </a:r>
            <a:endParaRPr lang="en-US" sz="1400" dirty="0">
              <a:solidFill>
                <a:srgbClr val="C63F28"/>
              </a:solidFill>
              <a:latin typeface="Arial" panose="020B0604020202020204" pitchFamily="34" charset="0"/>
              <a:cs typeface="Arial" panose="020B0604020202020204" pitchFamily="34" charset="0"/>
            </a:endParaRPr>
          </a:p>
          <a:p>
            <a:pPr lvl="2">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marL="742950" lvl="2" indent="0">
              <a:buNone/>
            </a:pPr>
            <a:endParaRPr lang="en-US" sz="1600" dirty="0">
              <a:solidFill>
                <a:schemeClr val="tx1"/>
              </a:solidFill>
              <a:latin typeface="Arial" panose="020B0604020202020204" pitchFamily="34" charset="0"/>
              <a:cs typeface="Arial" panose="020B0604020202020204" pitchFamily="34" charset="0"/>
            </a:endParaRPr>
          </a:p>
        </p:txBody>
      </p:sp>
      <p:pic>
        <p:nvPicPr>
          <p:cNvPr id="6" name="Picture 5" descr="EDIS field in Infinite Campus">
            <a:extLst>
              <a:ext uri="{FF2B5EF4-FFF2-40B4-BE49-F238E27FC236}">
                <a16:creationId xmlns:a16="http://schemas.microsoft.com/office/drawing/2014/main" id="{24B30D51-47EA-49F9-8302-312A958FB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5692" y="4227167"/>
            <a:ext cx="4408515" cy="1986851"/>
          </a:xfrm>
          <a:prstGeom prst="rect">
            <a:avLst/>
          </a:prstGeom>
          <a:ln>
            <a:solidFill>
              <a:schemeClr val="tx1"/>
            </a:solidFill>
          </a:ln>
        </p:spPr>
      </p:pic>
      <p:sp>
        <p:nvSpPr>
          <p:cNvPr id="7" name="TextBox 6">
            <a:extLst>
              <a:ext uri="{FF2B5EF4-FFF2-40B4-BE49-F238E27FC236}">
                <a16:creationId xmlns:a16="http://schemas.microsoft.com/office/drawing/2014/main" id="{3BDD39AD-FC2C-4084-AD5D-04917F16904E}"/>
              </a:ext>
            </a:extLst>
          </p:cNvPr>
          <p:cNvSpPr txBox="1"/>
          <p:nvPr/>
        </p:nvSpPr>
        <p:spPr>
          <a:xfrm>
            <a:off x="386862" y="6214018"/>
            <a:ext cx="837027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***Share this with applicable SPED Staff if IC updates are completed by them***</a:t>
            </a:r>
          </a:p>
        </p:txBody>
      </p:sp>
      <p:sp>
        <p:nvSpPr>
          <p:cNvPr id="8" name="Rectangle 7">
            <a:extLst>
              <a:ext uri="{FF2B5EF4-FFF2-40B4-BE49-F238E27FC236}">
                <a16:creationId xmlns:a16="http://schemas.microsoft.com/office/drawing/2014/main" id="{5136AC90-06EC-4D30-91A8-883C8940FFE9}"/>
              </a:ext>
              <a:ext uri="{C183D7F6-B498-43B3-948B-1728B52AA6E4}">
                <adec:decorative xmlns:adec="http://schemas.microsoft.com/office/drawing/2017/decorative" val="1"/>
              </a:ext>
            </a:extLst>
          </p:cNvPr>
          <p:cNvSpPr/>
          <p:nvPr/>
        </p:nvSpPr>
        <p:spPr>
          <a:xfrm>
            <a:off x="2245692" y="5407023"/>
            <a:ext cx="2749949" cy="2252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126">
            <a:extLst>
              <a:ext uri="{FF2B5EF4-FFF2-40B4-BE49-F238E27FC236}">
                <a16:creationId xmlns:a16="http://schemas.microsoft.com/office/drawing/2014/main" id="{C939A641-CB70-40A5-B145-A5895073215C}"/>
              </a:ext>
              <a:ext uri="{C183D7F6-B498-43B3-948B-1728B52AA6E4}">
                <adec:decorative xmlns:adec="http://schemas.microsoft.com/office/drawing/2017/decorative" val="1"/>
              </a:ext>
            </a:extLst>
          </p:cNvPr>
          <p:cNvSpPr txBox="1">
            <a:spLocks/>
          </p:cNvSpPr>
          <p:nvPr/>
        </p:nvSpPr>
        <p:spPr>
          <a:xfrm>
            <a:off x="8732838" y="5630863"/>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42</a:t>
            </a:fld>
            <a:endParaRPr lang="en" dirty="0"/>
          </a:p>
        </p:txBody>
      </p:sp>
    </p:spTree>
    <p:extLst>
      <p:ext uri="{BB962C8B-B14F-4D97-AF65-F5344CB8AC3E}">
        <p14:creationId xmlns:p14="http://schemas.microsoft.com/office/powerpoint/2010/main" val="410643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a:solidFill>
                  <a:schemeClr val="tx1"/>
                </a:solidFill>
                <a:latin typeface="Arial" panose="020B0604020202020204" pitchFamily="34" charset="0"/>
                <a:cs typeface="Arial" panose="020B0604020202020204" pitchFamily="34" charset="0"/>
              </a:rPr>
              <a:t>District of Residence Field</a:t>
            </a:r>
            <a:endParaRPr lang="en-US" sz="3200"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628650" y="1690689"/>
            <a:ext cx="7670510" cy="2930033"/>
          </a:xfrm>
          <a:prstGeom prst="rect">
            <a:avLst/>
          </a:prstGeom>
        </p:spPr>
        <p:txBody>
          <a:bodyPr wrap="square">
            <a:spAutoFit/>
          </a:bodyPr>
          <a:lstStyle/>
          <a:p>
            <a:pPr marL="308610" lvl="1">
              <a:spcBef>
                <a:spcPct val="20000"/>
              </a:spcBef>
              <a:buClr>
                <a:srgbClr val="5E9EA0"/>
              </a:buClr>
            </a:pPr>
            <a:r>
              <a:rPr lang="en-US" b="1" dirty="0">
                <a:solidFill>
                  <a:srgbClr val="C63F28"/>
                </a:solidFill>
                <a:latin typeface="Arial" panose="020B0604020202020204" pitchFamily="34" charset="0"/>
                <a:cs typeface="Arial" panose="020B0604020202020204" pitchFamily="34" charset="0"/>
              </a:rPr>
              <a:t>For Out of State Staff:</a:t>
            </a:r>
            <a:endParaRPr lang="en-US" dirty="0">
              <a:solidFill>
                <a:srgbClr val="C63F28"/>
              </a:solidFill>
              <a:latin typeface="Arial" panose="020B0604020202020204" pitchFamily="34" charset="0"/>
              <a:cs typeface="Arial" panose="020B0604020202020204" pitchFamily="34" charset="0"/>
            </a:endParaRPr>
          </a:p>
          <a:p>
            <a:pPr marL="308610" lvl="1">
              <a:spcBef>
                <a:spcPct val="20000"/>
              </a:spcBef>
              <a:buClr>
                <a:srgbClr val="5E9EA0"/>
              </a:buClr>
            </a:pPr>
            <a:endParaRPr lang="en-US" sz="1400" b="1" dirty="0">
              <a:latin typeface="Arial" panose="020B0604020202020204" pitchFamily="34" charset="0"/>
              <a:cs typeface="Arial" panose="020B0604020202020204" pitchFamily="34" charset="0"/>
            </a:endParaRPr>
          </a:p>
          <a:p>
            <a:pPr marL="594360" lvl="1" indent="-285750">
              <a:spcBef>
                <a:spcPct val="20000"/>
              </a:spcBef>
              <a:buFont typeface="Arial" panose="020B0604020202020204" pitchFamily="34" charset="0"/>
              <a:buChar char="•"/>
            </a:pPr>
            <a:r>
              <a:rPr lang="en-US" sz="1400" dirty="0">
                <a:latin typeface="Arial" panose="020B0604020202020204" pitchFamily="34" charset="0"/>
                <a:cs typeface="Arial" panose="020B0604020202020204" pitchFamily="34" charset="0"/>
              </a:rPr>
              <a:t>Schools that have staff that work for the school remotely and live in a different State must code the District of Residence field with two spaces and the State Code.  For example: “--WY” (dashes show where the spaces should go)</a:t>
            </a:r>
          </a:p>
          <a:p>
            <a:pPr marL="308610" lvl="1">
              <a:spcBef>
                <a:spcPct val="20000"/>
              </a:spcBef>
            </a:pPr>
            <a:endParaRPr lang="en-US" sz="1400" dirty="0">
              <a:latin typeface="Arial" panose="020B0604020202020204" pitchFamily="34" charset="0"/>
              <a:cs typeface="Arial" panose="020B0604020202020204" pitchFamily="34" charset="0"/>
            </a:endParaRPr>
          </a:p>
          <a:p>
            <a:pPr marL="308610" lvl="1">
              <a:spcBef>
                <a:spcPct val="20000"/>
              </a:spcBef>
            </a:pPr>
            <a:r>
              <a:rPr lang="en-US" b="1" dirty="0">
                <a:solidFill>
                  <a:srgbClr val="455FA9"/>
                </a:solidFill>
                <a:latin typeface="Arial" panose="020B0604020202020204" pitchFamily="34" charset="0"/>
                <a:cs typeface="Arial" panose="020B0604020202020204" pitchFamily="34" charset="0"/>
              </a:rPr>
              <a:t>Contracted Staff:</a:t>
            </a:r>
            <a:endParaRPr lang="en-US" dirty="0">
              <a:solidFill>
                <a:srgbClr val="455FA9"/>
              </a:solidFill>
              <a:latin typeface="Arial" panose="020B0604020202020204" pitchFamily="34" charset="0"/>
              <a:cs typeface="Arial" panose="020B0604020202020204" pitchFamily="34" charset="0"/>
            </a:endParaRPr>
          </a:p>
          <a:p>
            <a:pPr marL="308610" lvl="1">
              <a:spcBef>
                <a:spcPct val="20000"/>
              </a:spcBef>
            </a:pPr>
            <a:endParaRPr lang="en-US" b="1" dirty="0">
              <a:latin typeface="Arial" panose="020B0604020202020204" pitchFamily="34" charset="0"/>
              <a:cs typeface="Arial" panose="020B0604020202020204" pitchFamily="34" charset="0"/>
            </a:endParaRPr>
          </a:p>
          <a:p>
            <a:pPr marL="594360" lvl="1" indent="-285750">
              <a:spcBef>
                <a:spcPct val="20000"/>
              </a:spcBef>
              <a:buFont typeface="Arial" panose="020B0604020202020204" pitchFamily="34" charset="0"/>
              <a:buChar char="•"/>
            </a:pPr>
            <a:r>
              <a:rPr lang="en-US" sz="1400" dirty="0">
                <a:latin typeface="Arial" panose="020B0604020202020204" pitchFamily="34" charset="0"/>
                <a:cs typeface="Arial" panose="020B0604020202020204" pitchFamily="34" charset="0"/>
              </a:rPr>
              <a:t>Contracted staff will occasionally get errors when zero filling the District of Residence field.  Per CDE’s guidance, this field should have two zeros (00) rather than the typical four.  This should correct the issue.</a:t>
            </a:r>
          </a:p>
        </p:txBody>
      </p:sp>
      <p:pic>
        <p:nvPicPr>
          <p:cNvPr id="4" name="Picture 3" descr="District of Residence field on the file layout.">
            <a:extLst>
              <a:ext uri="{FF2B5EF4-FFF2-40B4-BE49-F238E27FC236}">
                <a16:creationId xmlns:a16="http://schemas.microsoft.com/office/drawing/2014/main" id="{DC79895C-6818-AAC2-4F29-08A7F942EC10}"/>
              </a:ext>
            </a:extLst>
          </p:cNvPr>
          <p:cNvPicPr>
            <a:picLocks noChangeAspect="1"/>
          </p:cNvPicPr>
          <p:nvPr/>
        </p:nvPicPr>
        <p:blipFill>
          <a:blip r:embed="rId3"/>
          <a:stretch>
            <a:fillRect/>
          </a:stretch>
        </p:blipFill>
        <p:spPr>
          <a:xfrm>
            <a:off x="520555" y="4868997"/>
            <a:ext cx="7886700" cy="984964"/>
          </a:xfrm>
          <a:prstGeom prst="rect">
            <a:avLst/>
          </a:prstGeom>
          <a:ln>
            <a:solidFill>
              <a:schemeClr val="tx1"/>
            </a:solidFill>
          </a:ln>
        </p:spPr>
      </p:pic>
      <p:sp>
        <p:nvSpPr>
          <p:cNvPr id="11" name="Shape 126">
            <a:extLst>
              <a:ext uri="{FF2B5EF4-FFF2-40B4-BE49-F238E27FC236}">
                <a16:creationId xmlns:a16="http://schemas.microsoft.com/office/drawing/2014/main" id="{EBAC64E9-7D6B-4449-A3B1-142F4DC54C6A}"/>
              </a:ext>
              <a:ext uri="{C183D7F6-B498-43B3-948B-1728B52AA6E4}">
                <adec:decorative xmlns:adec="http://schemas.microsoft.com/office/drawing/2017/decorative" val="1"/>
              </a:ext>
            </a:extLst>
          </p:cNvPr>
          <p:cNvSpPr txBox="1">
            <a:spLocks/>
          </p:cNvSpPr>
          <p:nvPr/>
        </p:nvSpPr>
        <p:spPr>
          <a:xfrm>
            <a:off x="8732838" y="5630863"/>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43</a:t>
            </a:fld>
            <a:endParaRPr lang="en" dirty="0"/>
          </a:p>
        </p:txBody>
      </p:sp>
    </p:spTree>
    <p:extLst>
      <p:ext uri="{BB962C8B-B14F-4D97-AF65-F5344CB8AC3E}">
        <p14:creationId xmlns:p14="http://schemas.microsoft.com/office/powerpoint/2010/main" val="1684543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BD716-A630-44A0-A424-853FA5B4B70F}"/>
              </a:ext>
            </a:extLst>
          </p:cNvPr>
          <p:cNvSpPr>
            <a:spLocks noGrp="1"/>
          </p:cNvSpPr>
          <p:nvPr>
            <p:ph type="title"/>
          </p:nvPr>
        </p:nvSpPr>
        <p:spPr/>
        <p:txBody>
          <a:bodyPr>
            <a:normAutofit/>
          </a:bodyPr>
          <a:lstStyle/>
          <a:p>
            <a:r>
              <a:rPr lang="en-US" sz="4000" dirty="0">
                <a:solidFill>
                  <a:schemeClr val="tx1"/>
                </a:solidFill>
                <a:latin typeface="Arial" panose="020B0604020202020204" pitchFamily="34" charset="0"/>
                <a:cs typeface="Arial" panose="020B0604020202020204" pitchFamily="34" charset="0"/>
              </a:rPr>
              <a:t>School Leader Coding - Principal</a:t>
            </a:r>
          </a:p>
        </p:txBody>
      </p:sp>
      <p:pic>
        <p:nvPicPr>
          <p:cNvPr id="5" name="Picture 4" descr="Image of administrator coding options from the file layout with principal highlighted.">
            <a:extLst>
              <a:ext uri="{FF2B5EF4-FFF2-40B4-BE49-F238E27FC236}">
                <a16:creationId xmlns:a16="http://schemas.microsoft.com/office/drawing/2014/main" id="{50258C02-8B74-6139-6AB0-DBE31BA6CC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87366" y="3773423"/>
            <a:ext cx="6180082" cy="2673813"/>
          </a:xfrm>
          <a:prstGeom prst="rect">
            <a:avLst/>
          </a:prstGeom>
          <a:ln>
            <a:solidFill>
              <a:schemeClr val="tx1"/>
            </a:solidFill>
          </a:ln>
        </p:spPr>
      </p:pic>
      <p:sp>
        <p:nvSpPr>
          <p:cNvPr id="7" name="Shape 126">
            <a:extLst>
              <a:ext uri="{FF2B5EF4-FFF2-40B4-BE49-F238E27FC236}">
                <a16:creationId xmlns:a16="http://schemas.microsoft.com/office/drawing/2014/main" id="{255EA39B-A6CB-43F1-B2ED-6785103D3FD6}"/>
              </a:ext>
              <a:ext uri="{C183D7F6-B498-43B3-948B-1728B52AA6E4}">
                <adec:decorative xmlns:adec="http://schemas.microsoft.com/office/drawing/2017/decorative" val="1"/>
              </a:ext>
            </a:extLst>
          </p:cNvPr>
          <p:cNvSpPr txBox="1">
            <a:spLocks/>
          </p:cNvSpPr>
          <p:nvPr/>
        </p:nvSpPr>
        <p:spPr>
          <a:xfrm>
            <a:off x="8562976" y="6310314"/>
            <a:ext cx="169372" cy="273844"/>
          </a:xfrm>
          <a:prstGeom prst="rect">
            <a:avLst/>
          </a:prstGeom>
        </p:spPr>
        <p:txBody>
          <a:bodyPr spcFirstLastPara="1" vert="horz" wrap="square" lIns="68580" tIns="34290" rIns="68580" bIns="34290" rtlCol="0" anchor="ctr" anchorCtr="0">
            <a:noAutofit/>
          </a:bodyPr>
          <a:lstStyle>
            <a:defPPr>
              <a:defRPr lang="en-US"/>
            </a:defPPr>
            <a:lvl1pPr marL="0" indent="0" algn="r" defTabSz="914400" rtl="0" eaLnBrk="1" latinLnBrk="0" hangingPunct="1">
              <a:lnSpc>
                <a:spcPct val="90000"/>
              </a:lnSpc>
              <a:spcBef>
                <a:spcPts val="1000"/>
              </a:spcBef>
              <a:buFont typeface="Arial" panose="020B0604020202020204" pitchFamily="34" charset="0"/>
              <a:buNone/>
              <a:defRPr sz="1200" kern="1200">
                <a:solidFill>
                  <a:schemeClr val="tx1">
                    <a:tint val="75000"/>
                  </a:schemeClr>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B142C50D-6F5E-441C-B5B8-129F9F326C3F}" type="slidenum">
              <a:rPr lang="en-US" sz="900">
                <a:solidFill>
                  <a:prstClr val="black">
                    <a:tint val="75000"/>
                  </a:prstClr>
                </a:solidFill>
                <a:latin typeface="Calibri" panose="020F0502020204030204"/>
              </a:rPr>
              <a:pPr/>
              <a:t>44</a:t>
            </a:fld>
            <a:endParaRPr lang="en-US" sz="900" dirty="0">
              <a:solidFill>
                <a:prstClr val="black">
                  <a:tint val="75000"/>
                </a:prstClr>
              </a:solidFill>
              <a:latin typeface="Calibri" panose="020F0502020204030204"/>
            </a:endParaRPr>
          </a:p>
        </p:txBody>
      </p:sp>
      <p:sp>
        <p:nvSpPr>
          <p:cNvPr id="4" name="TextBox 3">
            <a:extLst>
              <a:ext uri="{FF2B5EF4-FFF2-40B4-BE49-F238E27FC236}">
                <a16:creationId xmlns:a16="http://schemas.microsoft.com/office/drawing/2014/main" id="{9E5334A1-E411-F719-B17D-690BD13D2324}"/>
              </a:ext>
            </a:extLst>
          </p:cNvPr>
          <p:cNvSpPr txBox="1"/>
          <p:nvPr/>
        </p:nvSpPr>
        <p:spPr>
          <a:xfrm>
            <a:off x="294290" y="1321357"/>
            <a:ext cx="8316311"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It was discovered during the Staff Evaluation Collection that many schools have not been including a 105 – Principal in their HR Collection, opting for codes 101-104.</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 This caused errors on the Staff Evaluation Collection that required some exception requests.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All schools should be reporting their School Leader as 105 instead of the other coding options.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Options 101-104 are generally reserved for more higher-level administrators and district staff and are most applicable for Network schools.  These schools still should be reporting a 105 along with any other staff options. </a:t>
            </a:r>
          </a:p>
        </p:txBody>
      </p:sp>
    </p:spTree>
    <p:extLst>
      <p:ext uri="{BB962C8B-B14F-4D97-AF65-F5344CB8AC3E}">
        <p14:creationId xmlns:p14="http://schemas.microsoft.com/office/powerpoint/2010/main" val="366465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6FC2D-D4B0-9B16-A49C-E98AB365FE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F41F0-6E04-B79F-BFA5-ACB6CA4B7DD3}"/>
              </a:ext>
            </a:extLst>
          </p:cNvPr>
          <p:cNvSpPr>
            <a:spLocks noGrp="1"/>
          </p:cNvSpPr>
          <p:nvPr>
            <p:ph type="title"/>
          </p:nvPr>
        </p:nvSpPr>
        <p:spPr/>
        <p:txBody>
          <a:bodyPr>
            <a:noAutofit/>
          </a:bodyPr>
          <a:lstStyle/>
          <a:p>
            <a:r>
              <a:rPr lang="en-US" altLang="en-US" sz="3200" dirty="0">
                <a:solidFill>
                  <a:schemeClr val="tx1"/>
                </a:solidFill>
                <a:latin typeface="Arial" panose="020B0604020202020204" pitchFamily="34" charset="0"/>
                <a:cs typeface="Arial" panose="020B0604020202020204" pitchFamily="34" charset="0"/>
              </a:rPr>
              <a:t>Demonstrates In-Field Status</a:t>
            </a:r>
            <a:endParaRPr lang="en-US" sz="320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21B679C-C1CE-4788-1553-96D982846F5F}"/>
              </a:ext>
            </a:extLst>
          </p:cNvPr>
          <p:cNvSpPr/>
          <p:nvPr/>
        </p:nvSpPr>
        <p:spPr>
          <a:xfrm>
            <a:off x="-183008" y="1305980"/>
            <a:ext cx="9121525" cy="2369880"/>
          </a:xfrm>
          <a:prstGeom prst="rect">
            <a:avLst/>
          </a:prstGeom>
        </p:spPr>
        <p:txBody>
          <a:bodyPr wrap="square">
            <a:spAutoFit/>
          </a:bodyPr>
          <a:lstStyle/>
          <a:p>
            <a:pPr marL="308610" lvl="1">
              <a:spcBef>
                <a:spcPct val="20000"/>
              </a:spcBef>
              <a:buClr>
                <a:srgbClr val="5E9EA0"/>
              </a:buClr>
            </a:pPr>
            <a:r>
              <a:rPr lang="en-US" sz="1400" b="1" dirty="0">
                <a:latin typeface="Arial" panose="020B0604020202020204" pitchFamily="34" charset="0"/>
                <a:cs typeface="Arial" panose="020B0604020202020204" pitchFamily="34" charset="0"/>
              </a:rPr>
              <a:t>The Demonstrates In-Field Status field is an area of confusion for many schools and attributes to the most level 2 errors.  Below are tips and details regarding this field to provide some clarity:</a:t>
            </a:r>
          </a:p>
          <a:p>
            <a:pPr marL="594360" lvl="1" indent="-285750">
              <a:spcBef>
                <a:spcPct val="20000"/>
              </a:spcBef>
              <a:buClr>
                <a:srgbClr val="5E9EA0"/>
              </a:buClr>
              <a:buFont typeface="Arial" panose="020B0604020202020204" pitchFamily="34" charset="0"/>
              <a:buChar char="•"/>
            </a:pPr>
            <a:r>
              <a:rPr lang="en-US" sz="1200" dirty="0">
                <a:latin typeface="Arial" panose="020B0604020202020204" pitchFamily="34" charset="0"/>
                <a:cs typeface="Arial" panose="020B0604020202020204" pitchFamily="34" charset="0"/>
              </a:rPr>
              <a:t>Required for all teachers with Job Classification Codes 201-206.</a:t>
            </a:r>
          </a:p>
          <a:p>
            <a:pPr marL="594360" lvl="1" indent="-285750">
              <a:spcBef>
                <a:spcPct val="20000"/>
              </a:spcBef>
              <a:buClr>
                <a:srgbClr val="5E9EA0"/>
              </a:buClr>
              <a:buFont typeface="Arial" panose="020B0604020202020204" pitchFamily="34" charset="0"/>
              <a:buChar char="•"/>
            </a:pPr>
            <a:r>
              <a:rPr lang="en-US" sz="1200" dirty="0">
                <a:latin typeface="Arial" panose="020B0604020202020204" pitchFamily="34" charset="0"/>
                <a:cs typeface="Arial" panose="020B0604020202020204" pitchFamily="34" charset="0"/>
              </a:rPr>
              <a:t>In order to code staff an 01 – Subject Area Endorsement on License, the staff member must be endorsed in the subject area they are current teaching (Teaching Subject Area field).  To look this up, navigate to the </a:t>
            </a:r>
            <a:r>
              <a:rPr lang="en-US" sz="1200" dirty="0">
                <a:latin typeface="Arial" panose="020B0604020202020204" pitchFamily="34" charset="0"/>
                <a:cs typeface="Arial" panose="020B0604020202020204" pitchFamily="34" charset="0"/>
                <a:hlinkClick r:id="rId3"/>
              </a:rPr>
              <a:t>Colorado Online Licensing page</a:t>
            </a:r>
            <a:r>
              <a:rPr lang="en-US" sz="1200" dirty="0">
                <a:latin typeface="Arial" panose="020B0604020202020204" pitchFamily="34" charset="0"/>
                <a:cs typeface="Arial" panose="020B0604020202020204" pitchFamily="34" charset="0"/>
              </a:rPr>
              <a:t>.</a:t>
            </a:r>
          </a:p>
          <a:p>
            <a:pPr marL="594360" lvl="1" indent="-285750">
              <a:spcBef>
                <a:spcPct val="20000"/>
              </a:spcBef>
              <a:buClr>
                <a:srgbClr val="5E9EA0"/>
              </a:buClr>
              <a:buFont typeface="Arial" panose="020B0604020202020204" pitchFamily="34" charset="0"/>
              <a:buChar char="•"/>
            </a:pPr>
            <a:r>
              <a:rPr lang="en-US" sz="1200" dirty="0">
                <a:latin typeface="Arial" panose="020B0604020202020204" pitchFamily="34" charset="0"/>
                <a:cs typeface="Arial" panose="020B0604020202020204" pitchFamily="34" charset="0"/>
              </a:rPr>
              <a:t>Coding staff as an 02 – Degree in Subject Area, they must be currently teaching (Teaching Subject Area – Staff Assignment) in the same field they received their degree (Subject Area of Degree – Staff Profile).  Check both files to ensure they match.</a:t>
            </a:r>
          </a:p>
          <a:p>
            <a:pPr marL="594360" lvl="1" indent="-285750">
              <a:spcBef>
                <a:spcPct val="20000"/>
              </a:spcBef>
              <a:buClr>
                <a:srgbClr val="5E9EA0"/>
              </a:buClr>
              <a:buFont typeface="Arial" panose="020B0604020202020204" pitchFamily="34" charset="0"/>
              <a:buChar char="•"/>
            </a:pPr>
            <a:r>
              <a:rPr lang="en-US" sz="1200" dirty="0">
                <a:latin typeface="Arial" panose="020B0604020202020204" pitchFamily="34" charset="0"/>
                <a:cs typeface="Arial" panose="020B0604020202020204" pitchFamily="34" charset="0"/>
              </a:rPr>
              <a:t>Use the </a:t>
            </a:r>
            <a:r>
              <a:rPr lang="en-US" sz="1200" dirty="0">
                <a:latin typeface="Arial" panose="020B0604020202020204" pitchFamily="34" charset="0"/>
                <a:cs typeface="Arial" panose="020B0604020202020204" pitchFamily="34" charset="0"/>
                <a:hlinkClick r:id="rId4"/>
              </a:rPr>
              <a:t>ESSA In-Field Crosswalk </a:t>
            </a:r>
            <a:r>
              <a:rPr lang="en-US" sz="1200" dirty="0">
                <a:latin typeface="Arial" panose="020B0604020202020204" pitchFamily="34" charset="0"/>
                <a:cs typeface="Arial" panose="020B0604020202020204" pitchFamily="34" charset="0"/>
              </a:rPr>
              <a:t>to filter on the Teaching Subject Area (or vice versa) and see the allowable coding options on the Subject Area of Degree.</a:t>
            </a:r>
          </a:p>
          <a:p>
            <a:pPr marL="594360" lvl="1" indent="-285750">
              <a:spcBef>
                <a:spcPct val="20000"/>
              </a:spcBef>
              <a:buClr>
                <a:srgbClr val="5E9EA0"/>
              </a:buClr>
              <a:buFont typeface="Arial" panose="020B0604020202020204" pitchFamily="34" charset="0"/>
              <a:buChar char="•"/>
            </a:pPr>
            <a:r>
              <a:rPr lang="en-US" sz="1200" dirty="0">
                <a:latin typeface="Arial" panose="020B0604020202020204" pitchFamily="34" charset="0"/>
                <a:cs typeface="Arial" panose="020B0604020202020204" pitchFamily="34" charset="0"/>
              </a:rPr>
              <a:t>Work your way from top to bottom on the coding options (01</a:t>
            </a:r>
            <a:r>
              <a:rPr lang="en-US" sz="1200" dirty="0">
                <a:latin typeface="Arial" panose="020B0604020202020204" pitchFamily="34" charset="0"/>
                <a:cs typeface="Arial" panose="020B0604020202020204" pitchFamily="34" charset="0"/>
                <a:sym typeface="Wingdings" panose="05000000000000000000" pitchFamily="2" charset="2"/>
              </a:rPr>
              <a:t>05) moving down if they don’t meet those requirements.  If none are applicable, use 05 – Teacher is out of field.</a:t>
            </a:r>
            <a:endParaRPr lang="en-US" sz="1200" dirty="0">
              <a:latin typeface="Arial" panose="020B0604020202020204" pitchFamily="34" charset="0"/>
              <a:cs typeface="Arial" panose="020B0604020202020204" pitchFamily="34" charset="0"/>
            </a:endParaRPr>
          </a:p>
        </p:txBody>
      </p:sp>
      <p:sp>
        <p:nvSpPr>
          <p:cNvPr id="11" name="Shape 126">
            <a:extLst>
              <a:ext uri="{FF2B5EF4-FFF2-40B4-BE49-F238E27FC236}">
                <a16:creationId xmlns:a16="http://schemas.microsoft.com/office/drawing/2014/main" id="{3D96402B-D5AD-73E4-0C38-6EB8E5A12429}"/>
              </a:ext>
              <a:ext uri="{C183D7F6-B498-43B3-948B-1728B52AA6E4}">
                <adec:decorative xmlns:adec="http://schemas.microsoft.com/office/drawing/2017/decorative" val="1"/>
              </a:ext>
            </a:extLst>
          </p:cNvPr>
          <p:cNvSpPr txBox="1">
            <a:spLocks/>
          </p:cNvSpPr>
          <p:nvPr/>
        </p:nvSpPr>
        <p:spPr>
          <a:xfrm>
            <a:off x="8732838" y="5630863"/>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45</a:t>
            </a:fld>
            <a:endParaRPr lang="en" dirty="0"/>
          </a:p>
        </p:txBody>
      </p:sp>
      <p:pic>
        <p:nvPicPr>
          <p:cNvPr id="8" name="Picture 7" descr="Screenshot of the Demonstrates In-Field Status field in the file layout.">
            <a:extLst>
              <a:ext uri="{FF2B5EF4-FFF2-40B4-BE49-F238E27FC236}">
                <a16:creationId xmlns:a16="http://schemas.microsoft.com/office/drawing/2014/main" id="{8E0E1B3C-52A2-8571-97B0-3E40B814B5D5}"/>
              </a:ext>
            </a:extLst>
          </p:cNvPr>
          <p:cNvPicPr>
            <a:picLocks noChangeAspect="1"/>
          </p:cNvPicPr>
          <p:nvPr/>
        </p:nvPicPr>
        <p:blipFill>
          <a:blip r:embed="rId5"/>
          <a:stretch>
            <a:fillRect/>
          </a:stretch>
        </p:blipFill>
        <p:spPr>
          <a:xfrm>
            <a:off x="2168810" y="3830875"/>
            <a:ext cx="4417888" cy="2764298"/>
          </a:xfrm>
          <a:prstGeom prst="rect">
            <a:avLst/>
          </a:prstGeom>
          <a:ln>
            <a:solidFill>
              <a:schemeClr val="tx1"/>
            </a:solidFill>
          </a:ln>
        </p:spPr>
      </p:pic>
    </p:spTree>
    <p:extLst>
      <p:ext uri="{BB962C8B-B14F-4D97-AF65-F5344CB8AC3E}">
        <p14:creationId xmlns:p14="http://schemas.microsoft.com/office/powerpoint/2010/main" val="619025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1"/>
                </a:solidFill>
                <a:latin typeface="Arial" panose="020B0604020202020204" pitchFamily="34" charset="0"/>
                <a:cs typeface="Arial" panose="020B0604020202020204" pitchFamily="34" charset="0"/>
              </a:rPr>
              <a:t>HR Collection Timelines and Deadlines</a:t>
            </a:r>
            <a:endParaRPr lang="en-US" dirty="0">
              <a:solidFill>
                <a:schemeClr val="tx1"/>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53476475"/>
              </p:ext>
            </p:extLst>
          </p:nvPr>
        </p:nvGraphicFramePr>
        <p:xfrm>
          <a:off x="787891" y="1812726"/>
          <a:ext cx="7605600" cy="3568407"/>
        </p:xfrm>
        <a:graphic>
          <a:graphicData uri="http://schemas.openxmlformats.org/drawingml/2006/table">
            <a:tbl>
              <a:tblPr firstRow="1" bandRow="1">
                <a:tableStyleId>{5C22544A-7EE6-4342-B048-85BDC9FD1C3A}</a:tableStyleId>
              </a:tblPr>
              <a:tblGrid>
                <a:gridCol w="1592454">
                  <a:extLst>
                    <a:ext uri="{9D8B030D-6E8A-4147-A177-3AD203B41FA5}">
                      <a16:colId xmlns:a16="http://schemas.microsoft.com/office/drawing/2014/main" val="20000"/>
                    </a:ext>
                  </a:extLst>
                </a:gridCol>
                <a:gridCol w="6013146">
                  <a:extLst>
                    <a:ext uri="{9D8B030D-6E8A-4147-A177-3AD203B41FA5}">
                      <a16:colId xmlns:a16="http://schemas.microsoft.com/office/drawing/2014/main" val="20001"/>
                    </a:ext>
                  </a:extLst>
                </a:gridCol>
              </a:tblGrid>
              <a:tr h="389369">
                <a:tc>
                  <a:txBody>
                    <a:bodyPr/>
                    <a:lstStyle/>
                    <a:p>
                      <a:r>
                        <a:rPr lang="en-US" sz="1800" dirty="0">
                          <a:solidFill>
                            <a:schemeClr val="bg1"/>
                          </a:solidFill>
                          <a:latin typeface="Arial" panose="020B0604020202020204" pitchFamily="34" charset="0"/>
                          <a:cs typeface="Arial" panose="020B0604020202020204" pitchFamily="34" charset="0"/>
                        </a:rPr>
                        <a:t>Deadline</a:t>
                      </a:r>
                    </a:p>
                  </a:txBody>
                  <a:tcPr marL="68580" marR="68580" marT="34290" marB="34290"/>
                </a:tc>
                <a:tc>
                  <a:txBody>
                    <a:bodyPr/>
                    <a:lstStyle/>
                    <a:p>
                      <a:r>
                        <a:rPr lang="en-US" sz="1800" dirty="0">
                          <a:solidFill>
                            <a:schemeClr val="bg1"/>
                          </a:solidFill>
                          <a:latin typeface="Arial" panose="020B0604020202020204" pitchFamily="34" charset="0"/>
                          <a:cs typeface="Arial" panose="020B0604020202020204" pitchFamily="34" charset="0"/>
                        </a:rPr>
                        <a:t>Task</a:t>
                      </a:r>
                    </a:p>
                  </a:txBody>
                  <a:tcPr marL="68580" marR="68580" marT="34290" marB="34290"/>
                </a:tc>
                <a:extLst>
                  <a:ext uri="{0D108BD9-81ED-4DB2-BD59-A6C34878D82A}">
                    <a16:rowId xmlns:a16="http://schemas.microsoft.com/office/drawing/2014/main" val="10000"/>
                  </a:ext>
                </a:extLst>
              </a:tr>
              <a:tr h="389369">
                <a:tc>
                  <a:txBody>
                    <a:bodyPr/>
                    <a:lstStyle/>
                    <a:p>
                      <a:r>
                        <a:rPr lang="en-US" sz="1800" dirty="0">
                          <a:solidFill>
                            <a:schemeClr val="tx1">
                              <a:lumMod val="75000"/>
                            </a:schemeClr>
                          </a:solidFill>
                          <a:latin typeface="Arial" panose="020B0604020202020204" pitchFamily="34" charset="0"/>
                          <a:cs typeface="Arial" panose="020B0604020202020204" pitchFamily="34" charset="0"/>
                        </a:rPr>
                        <a:t>09/18/2025</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schemeClr>
                          </a:solidFill>
                          <a:latin typeface="Arial" panose="020B0604020202020204" pitchFamily="34" charset="0"/>
                          <a:cs typeface="Arial" panose="020B0604020202020204" pitchFamily="34" charset="0"/>
                        </a:rPr>
                        <a:t>Submit initial files (Staff Profile, Staff Assignment for HR</a:t>
                      </a:r>
                      <a:r>
                        <a:rPr lang="en-US" sz="1800" baseline="0" dirty="0">
                          <a:solidFill>
                            <a:schemeClr val="tx1">
                              <a:lumMod val="75000"/>
                            </a:schemeClr>
                          </a:solidFill>
                          <a:latin typeface="Arial" panose="020B0604020202020204" pitchFamily="34" charset="0"/>
                          <a:cs typeface="Arial" panose="020B0604020202020204" pitchFamily="34" charset="0"/>
                        </a:rPr>
                        <a:t>)</a:t>
                      </a:r>
                      <a:endParaRPr lang="en-US" sz="1800"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864080">
                <a:tc>
                  <a:txBody>
                    <a:bodyPr/>
                    <a:lstStyle/>
                    <a:p>
                      <a:r>
                        <a:rPr lang="en-US" sz="1800" dirty="0">
                          <a:solidFill>
                            <a:schemeClr val="tx1">
                              <a:lumMod val="75000"/>
                            </a:schemeClr>
                          </a:solidFill>
                          <a:latin typeface="Arial" panose="020B0604020202020204" pitchFamily="34" charset="0"/>
                          <a:cs typeface="Arial" panose="020B0604020202020204" pitchFamily="34" charset="0"/>
                        </a:rPr>
                        <a:t>11/19/2025</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schemeClr>
                          </a:solidFill>
                          <a:latin typeface="Arial" panose="020B0604020202020204" pitchFamily="34" charset="0"/>
                          <a:cs typeface="Arial" panose="020B0604020202020204" pitchFamily="34" charset="0"/>
                        </a:rPr>
                        <a:t>Schools must have</a:t>
                      </a:r>
                      <a:r>
                        <a:rPr lang="en-US" sz="1800" baseline="0" dirty="0">
                          <a:solidFill>
                            <a:schemeClr val="tx1">
                              <a:lumMod val="75000"/>
                            </a:schemeClr>
                          </a:solidFill>
                          <a:latin typeface="Arial" panose="020B0604020202020204" pitchFamily="34" charset="0"/>
                          <a:cs typeface="Arial" panose="020B0604020202020204" pitchFamily="34" charset="0"/>
                        </a:rPr>
                        <a:t> all  </a:t>
                      </a:r>
                      <a:r>
                        <a:rPr lang="en-US" sz="1800" dirty="0">
                          <a:solidFill>
                            <a:schemeClr val="tx1">
                              <a:lumMod val="75000"/>
                            </a:schemeClr>
                          </a:solidFill>
                          <a:latin typeface="Arial" panose="020B0604020202020204" pitchFamily="34" charset="0"/>
                          <a:cs typeface="Arial" panose="020B0604020202020204" pitchFamily="34" charset="0"/>
                        </a:rPr>
                        <a:t>Level 1 (Staff Profile/Staff Assignment) errors  </a:t>
                      </a:r>
                      <a:r>
                        <a:rPr lang="en-US" sz="1800" b="1" u="sng" dirty="0">
                          <a:solidFill>
                            <a:schemeClr val="tx1">
                              <a:lumMod val="75000"/>
                            </a:schemeClr>
                          </a:solidFill>
                          <a:latin typeface="Arial" panose="020B0604020202020204" pitchFamily="34" charset="0"/>
                          <a:cs typeface="Arial" panose="020B0604020202020204" pitchFamily="34" charset="0"/>
                        </a:rPr>
                        <a:t>cleared</a:t>
                      </a:r>
                    </a:p>
                    <a:p>
                      <a:endParaRPr lang="en-US" sz="1800" b="0" u="none"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r h="864080">
                <a:tc>
                  <a:txBody>
                    <a:bodyPr/>
                    <a:lstStyle/>
                    <a:p>
                      <a:r>
                        <a:rPr lang="en-US" sz="1800" dirty="0">
                          <a:solidFill>
                            <a:schemeClr val="tx1">
                              <a:lumMod val="75000"/>
                            </a:schemeClr>
                          </a:solidFill>
                          <a:latin typeface="Arial" panose="020B0604020202020204" pitchFamily="34" charset="0"/>
                          <a:cs typeface="Arial" panose="020B0604020202020204" pitchFamily="34" charset="0"/>
                        </a:rPr>
                        <a:t>01/21/2026</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schemeClr>
                          </a:solidFill>
                          <a:latin typeface="Arial" panose="020B0604020202020204" pitchFamily="34" charset="0"/>
                          <a:cs typeface="Arial" panose="020B0604020202020204" pitchFamily="34" charset="0"/>
                        </a:rPr>
                        <a:t>Schools must have</a:t>
                      </a:r>
                      <a:r>
                        <a:rPr lang="en-US" sz="1800" baseline="0" dirty="0">
                          <a:solidFill>
                            <a:schemeClr val="tx1">
                              <a:lumMod val="75000"/>
                            </a:schemeClr>
                          </a:solidFill>
                          <a:latin typeface="Arial" panose="020B0604020202020204" pitchFamily="34" charset="0"/>
                          <a:cs typeface="Arial" panose="020B0604020202020204" pitchFamily="34" charset="0"/>
                        </a:rPr>
                        <a:t> all  </a:t>
                      </a:r>
                      <a:r>
                        <a:rPr lang="en-US" sz="1800" dirty="0">
                          <a:solidFill>
                            <a:schemeClr val="tx1">
                              <a:lumMod val="75000"/>
                            </a:schemeClr>
                          </a:solidFill>
                          <a:latin typeface="Arial" panose="020B0604020202020204" pitchFamily="34" charset="0"/>
                          <a:cs typeface="Arial" panose="020B0604020202020204" pitchFamily="34" charset="0"/>
                        </a:rPr>
                        <a:t>Level 2 (HR and December Count-Staff)  errors  </a:t>
                      </a:r>
                      <a:r>
                        <a:rPr lang="en-US" sz="1800" b="1" u="sng" dirty="0">
                          <a:solidFill>
                            <a:schemeClr val="tx1">
                              <a:lumMod val="75000"/>
                            </a:schemeClr>
                          </a:solidFill>
                          <a:latin typeface="Arial" panose="020B0604020202020204" pitchFamily="34" charset="0"/>
                          <a:cs typeface="Arial" panose="020B0604020202020204" pitchFamily="34" charset="0"/>
                        </a:rPr>
                        <a:t>cleared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u="sng"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5"/>
                  </a:ext>
                </a:extLst>
              </a:tr>
              <a:tr h="389369">
                <a:tc>
                  <a:txBody>
                    <a:bodyPr/>
                    <a:lstStyle/>
                    <a:p>
                      <a:r>
                        <a:rPr lang="en-US" sz="1800" dirty="0">
                          <a:solidFill>
                            <a:schemeClr val="tx1">
                              <a:lumMod val="75000"/>
                            </a:schemeClr>
                          </a:solidFill>
                          <a:latin typeface="Arial" panose="020B0604020202020204" pitchFamily="34" charset="0"/>
                          <a:cs typeface="Arial" panose="020B0604020202020204" pitchFamily="34" charset="0"/>
                        </a:rPr>
                        <a:t>Upon</a:t>
                      </a:r>
                      <a:r>
                        <a:rPr lang="en-US" sz="1800" baseline="0" dirty="0">
                          <a:solidFill>
                            <a:schemeClr val="tx1">
                              <a:lumMod val="75000"/>
                            </a:schemeClr>
                          </a:solidFill>
                          <a:latin typeface="Arial" panose="020B0604020202020204" pitchFamily="34" charset="0"/>
                          <a:cs typeface="Arial" panose="020B0604020202020204" pitchFamily="34" charset="0"/>
                        </a:rPr>
                        <a:t> Error Clearance</a:t>
                      </a:r>
                      <a:endParaRPr lang="en-US" sz="1800"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tc>
                  <a:txBody>
                    <a:bodyPr/>
                    <a:lstStyle/>
                    <a:p>
                      <a:r>
                        <a:rPr lang="en-US" sz="1800" dirty="0">
                          <a:solidFill>
                            <a:schemeClr val="tx1">
                              <a:lumMod val="75000"/>
                            </a:schemeClr>
                          </a:solidFill>
                          <a:latin typeface="Arial" panose="020B0604020202020204" pitchFamily="34" charset="0"/>
                          <a:cs typeface="Arial" panose="020B0604020202020204" pitchFamily="34" charset="0"/>
                        </a:rPr>
                        <a:t>CSI will provide Data Summary Reports to schools</a:t>
                      </a:r>
                    </a:p>
                  </a:txBody>
                  <a:tcPr marL="68580" marR="68580" marT="34290" marB="34290"/>
                </a:tc>
                <a:extLst>
                  <a:ext uri="{0D108BD9-81ED-4DB2-BD59-A6C34878D82A}">
                    <a16:rowId xmlns:a16="http://schemas.microsoft.com/office/drawing/2014/main" val="10006"/>
                  </a:ext>
                </a:extLst>
              </a:tr>
              <a:tr h="389369">
                <a:tc>
                  <a:txBody>
                    <a:bodyPr/>
                    <a:lstStyle/>
                    <a:p>
                      <a:r>
                        <a:rPr lang="en-US" sz="1800" dirty="0">
                          <a:solidFill>
                            <a:schemeClr val="tx1">
                              <a:lumMod val="75000"/>
                            </a:schemeClr>
                          </a:solidFill>
                          <a:latin typeface="Arial" panose="020B0604020202020204" pitchFamily="34" charset="0"/>
                          <a:cs typeface="Arial" panose="020B0604020202020204" pitchFamily="34" charset="0"/>
                        </a:rPr>
                        <a:t>1/29/2026**</a:t>
                      </a:r>
                    </a:p>
                  </a:txBody>
                  <a:tcPr marL="68580" marR="68580" marT="34290" marB="34290"/>
                </a:tc>
                <a:tc>
                  <a:txBody>
                    <a:bodyPr/>
                    <a:lstStyle/>
                    <a:p>
                      <a:r>
                        <a:rPr lang="en-US" sz="1800" dirty="0">
                          <a:solidFill>
                            <a:schemeClr val="tx1">
                              <a:lumMod val="75000"/>
                            </a:schemeClr>
                          </a:solidFill>
                          <a:latin typeface="Arial" panose="020B0604020202020204" pitchFamily="34" charset="0"/>
                          <a:cs typeface="Arial" panose="020B0604020202020204" pitchFamily="34" charset="0"/>
                        </a:rPr>
                        <a:t>Submit Signed Certification Agreements </a:t>
                      </a:r>
                      <a:r>
                        <a:rPr lang="en-US" sz="1800" baseline="0" dirty="0">
                          <a:solidFill>
                            <a:schemeClr val="tx1">
                              <a:lumMod val="75000"/>
                            </a:schemeClr>
                          </a:solidFill>
                          <a:latin typeface="Arial" panose="020B0604020202020204" pitchFamily="34" charset="0"/>
                          <a:cs typeface="Arial" panose="020B0604020202020204" pitchFamily="34" charset="0"/>
                        </a:rPr>
                        <a:t>to CSI</a:t>
                      </a:r>
                      <a:endParaRPr lang="en-US" sz="1800"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7"/>
                  </a:ext>
                </a:extLst>
              </a:tr>
            </a:tbl>
          </a:graphicData>
        </a:graphic>
      </p:graphicFrame>
      <p:sp>
        <p:nvSpPr>
          <p:cNvPr id="3" name="Rectangle 2"/>
          <p:cNvSpPr/>
          <p:nvPr/>
        </p:nvSpPr>
        <p:spPr>
          <a:xfrm>
            <a:off x="874975" y="5406181"/>
            <a:ext cx="6080359" cy="507831"/>
          </a:xfrm>
          <a:prstGeom prst="rect">
            <a:avLst/>
          </a:prstGeom>
        </p:spPr>
        <p:txBody>
          <a:bodyPr wrap="square">
            <a:spAutoFit/>
          </a:bodyPr>
          <a:lstStyle/>
          <a:p>
            <a:r>
              <a:rPr lang="en-US" sz="1350" dirty="0">
                <a:latin typeface="Arial" panose="020B0604020202020204" pitchFamily="34" charset="0"/>
                <a:cs typeface="Arial" panose="020B0604020202020204" pitchFamily="34" charset="0"/>
              </a:rPr>
              <a:t>*Dependent upon </a:t>
            </a:r>
            <a:r>
              <a:rPr lang="en-US" sz="1350" u="sng" dirty="0">
                <a:latin typeface="Arial" panose="020B0604020202020204" pitchFamily="34" charset="0"/>
                <a:cs typeface="Arial" panose="020B0604020202020204" pitchFamily="34" charset="0"/>
              </a:rPr>
              <a:t>all</a:t>
            </a:r>
            <a:r>
              <a:rPr lang="en-US" sz="1350" dirty="0">
                <a:latin typeface="Arial" panose="020B0604020202020204" pitchFamily="34" charset="0"/>
                <a:cs typeface="Arial" panose="020B0604020202020204" pitchFamily="34" charset="0"/>
              </a:rPr>
              <a:t> schools clearing errors by specified deadlines</a:t>
            </a:r>
          </a:p>
          <a:p>
            <a:r>
              <a:rPr lang="en-US" sz="1350" dirty="0">
                <a:latin typeface="Arial" panose="020B0604020202020204" pitchFamily="34" charset="0"/>
                <a:cs typeface="Arial" panose="020B0604020202020204" pitchFamily="34" charset="0"/>
              </a:rPr>
              <a:t>**Any requests for changes must be received by CSI on or before </a:t>
            </a:r>
            <a:r>
              <a:rPr lang="en-US" sz="1350" b="1" dirty="0">
                <a:latin typeface="Arial" panose="020B0604020202020204" pitchFamily="34" charset="0"/>
                <a:cs typeface="Arial" panose="020B0604020202020204" pitchFamily="34" charset="0"/>
              </a:rPr>
              <a:t>1/27/2026</a:t>
            </a:r>
          </a:p>
        </p:txBody>
      </p:sp>
      <p:sp>
        <p:nvSpPr>
          <p:cNvPr id="4" name="Slide Number Placeholder 3">
            <a:extLst>
              <a:ext uri="{C183D7F6-B498-43B3-948B-1728B52AA6E4}">
                <adec:decorative xmlns:adec="http://schemas.microsoft.com/office/drawing/2017/decorative" val="1"/>
              </a:ext>
            </a:extLst>
          </p:cNvPr>
          <p:cNvSpPr>
            <a:spLocks noGrp="1"/>
          </p:cNvSpPr>
          <p:nvPr>
            <p:ph type="sldNum" idx="4294967295"/>
          </p:nvPr>
        </p:nvSpPr>
        <p:spPr>
          <a:xfrm>
            <a:off x="8594725" y="6364288"/>
            <a:ext cx="549275" cy="417512"/>
          </a:xfrm>
          <a:prstGeom prst="rect">
            <a:avLst/>
          </a:prstGeom>
        </p:spPr>
        <p:txBody>
          <a:bodyPr/>
          <a:lstStyle/>
          <a:p>
            <a:fld id="{00000000-1234-1234-1234-123412341234}" type="slidenum">
              <a:rPr lang="en" smtClean="0"/>
              <a:pPr/>
              <a:t>46</a:t>
            </a:fld>
            <a:endParaRPr lang="en" dirty="0"/>
          </a:p>
        </p:txBody>
      </p:sp>
    </p:spTree>
    <p:extLst>
      <p:ext uri="{BB962C8B-B14F-4D97-AF65-F5344CB8AC3E}">
        <p14:creationId xmlns:p14="http://schemas.microsoft.com/office/powerpoint/2010/main" val="1983081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ctrTitle" idx="4294967295"/>
          </p:nvPr>
        </p:nvSpPr>
        <p:spPr>
          <a:xfrm>
            <a:off x="1444256" y="1454757"/>
            <a:ext cx="6556744" cy="559781"/>
          </a:xfrm>
          <a:prstGeom prst="rect">
            <a:avLst/>
          </a:prstGeom>
        </p:spPr>
        <p:txBody>
          <a:bodyPr spcFirstLastPara="1" vert="horz" wrap="square" lIns="68569" tIns="68569" rIns="68569" bIns="68569" rtlCol="0" anchor="b" anchorCtr="0">
            <a:noAutofit/>
          </a:bodyPr>
          <a:lstStyle/>
          <a:p>
            <a:r>
              <a:rPr lang="en-US" sz="2700" dirty="0">
                <a:solidFill>
                  <a:schemeClr val="bg1"/>
                </a:solidFill>
              </a:rPr>
              <a:t>Thank you for reviewing this training!</a:t>
            </a:r>
          </a:p>
        </p:txBody>
      </p:sp>
      <p:sp>
        <p:nvSpPr>
          <p:cNvPr id="339" name="Shape 339"/>
          <p:cNvSpPr txBox="1">
            <a:spLocks noGrp="1"/>
          </p:cNvSpPr>
          <p:nvPr>
            <p:ph type="body" idx="4294967295"/>
          </p:nvPr>
        </p:nvSpPr>
        <p:spPr>
          <a:xfrm>
            <a:off x="1830019" y="3634858"/>
            <a:ext cx="5312852" cy="1995525"/>
          </a:xfrm>
          <a:prstGeom prst="rect">
            <a:avLst/>
          </a:prstGeom>
        </p:spPr>
        <p:txBody>
          <a:bodyPr spcFirstLastPara="1" vert="horz" wrap="square" lIns="68569" tIns="68569" rIns="68569" bIns="68569" rtlCol="0" anchor="t" anchorCtr="0">
            <a:noAutofit/>
          </a:bodyPr>
          <a:lstStyle/>
          <a:p>
            <a:pPr marL="0" indent="0" algn="ctr">
              <a:spcBef>
                <a:spcPts val="450"/>
              </a:spcBef>
              <a:buNone/>
            </a:pPr>
            <a:r>
              <a:rPr lang="en" sz="1800" dirty="0">
                <a:solidFill>
                  <a:srgbClr val="FFFFFF"/>
                </a:solidFill>
                <a:ea typeface="Arial Unicode MS" panose="020B0604020202020204" pitchFamily="34" charset="-128"/>
              </a:rPr>
              <a:t>Contact the Submissions Inbox with Questions:</a:t>
            </a:r>
            <a:endParaRPr sz="1800" dirty="0">
              <a:solidFill>
                <a:srgbClr val="FFFFFF"/>
              </a:solidFill>
              <a:ea typeface="Arial Unicode MS" panose="020B0604020202020204" pitchFamily="34" charset="-128"/>
            </a:endParaRPr>
          </a:p>
          <a:p>
            <a:pPr marL="582930" lvl="2" indent="0" algn="ctr">
              <a:buNone/>
            </a:pPr>
            <a:r>
              <a:rPr lang="en-US" dirty="0">
                <a:solidFill>
                  <a:schemeClr val="bg1"/>
                </a:solidFill>
              </a:rPr>
              <a:t>Submissions_CSI@csi.state.co.us</a:t>
            </a:r>
          </a:p>
          <a:p>
            <a:pPr marL="582930" lvl="2" indent="0" algn="ctr">
              <a:buNone/>
            </a:pPr>
            <a:endParaRPr lang="en-US" dirty="0"/>
          </a:p>
        </p:txBody>
      </p:sp>
      <p:grpSp>
        <p:nvGrpSpPr>
          <p:cNvPr id="3" name="Group 4">
            <a:extLst>
              <a:ext uri="{C183D7F6-B498-43B3-948B-1728B52AA6E4}">
                <adec:decorative xmlns:adec="http://schemas.microsoft.com/office/drawing/2017/decorative" val="1"/>
              </a:ext>
            </a:extLst>
          </p:cNvPr>
          <p:cNvGrpSpPr>
            <a:grpSpLocks noChangeAspect="1"/>
          </p:cNvGrpSpPr>
          <p:nvPr/>
        </p:nvGrpSpPr>
        <p:grpSpPr bwMode="auto">
          <a:xfrm>
            <a:off x="3957637" y="4508814"/>
            <a:ext cx="1228725" cy="1121569"/>
            <a:chOff x="3066" y="3067"/>
            <a:chExt cx="1032" cy="942"/>
          </a:xfrm>
          <a:solidFill>
            <a:srgbClr val="7030A0"/>
          </a:solidFill>
        </p:grpSpPr>
        <p:sp>
          <p:nvSpPr>
            <p:cNvPr id="4" name="AutoShape 3"/>
            <p:cNvSpPr>
              <a:spLocks noChangeAspect="1" noChangeArrowheads="1" noTextEdit="1"/>
            </p:cNvSpPr>
            <p:nvPr/>
          </p:nvSpPr>
          <p:spPr bwMode="auto">
            <a:xfrm>
              <a:off x="3066" y="3067"/>
              <a:ext cx="1032" cy="9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 y="3067"/>
              <a:ext cx="1036" cy="9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a:extLst>
              <a:ext uri="{FF2B5EF4-FFF2-40B4-BE49-F238E27FC236}">
                <a16:creationId xmlns:a16="http://schemas.microsoft.com/office/drawing/2014/main" id="{13F40E0E-B73D-4BF4-BA1E-5AE89F525EC3}"/>
              </a:ext>
            </a:extLst>
          </p:cNvPr>
          <p:cNvSpPr>
            <a:spLocks noGrp="1"/>
          </p:cNvSpPr>
          <p:nvPr>
            <p:ph type="sldNum" idx="12"/>
          </p:nvPr>
        </p:nvSpPr>
        <p:spPr/>
        <p:txBody>
          <a:bodyPr/>
          <a:lstStyle/>
          <a:p>
            <a:fld id="{00000000-1234-1234-1234-123412341234}" type="slidenum">
              <a:rPr lang="en" smtClean="0"/>
              <a:pPr/>
              <a:t>47</a:t>
            </a:fld>
            <a:endParaRPr lang="en" dirty="0"/>
          </a:p>
        </p:txBody>
      </p:sp>
    </p:spTree>
    <p:extLst>
      <p:ext uri="{BB962C8B-B14F-4D97-AF65-F5344CB8AC3E}">
        <p14:creationId xmlns:p14="http://schemas.microsoft.com/office/powerpoint/2010/main" val="77770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3806F-C15B-4A59-A388-465173B0BFC5}"/>
              </a:ext>
            </a:extLst>
          </p:cNvPr>
          <p:cNvSpPr>
            <a:spLocks noGrp="1"/>
          </p:cNvSpPr>
          <p:nvPr>
            <p:ph type="title"/>
          </p:nvPr>
        </p:nvSpPr>
        <p:spPr>
          <a:xfrm>
            <a:off x="628650" y="625204"/>
            <a:ext cx="7886700" cy="1325563"/>
          </a:xfrm>
        </p:spPr>
        <p:txBody>
          <a:bodyPr>
            <a:noAutofit/>
          </a:bodyPr>
          <a:lstStyle/>
          <a:p>
            <a:r>
              <a:rPr lang="en-US" sz="3200" dirty="0">
                <a:solidFill>
                  <a:schemeClr val="tx1"/>
                </a:solidFill>
                <a:latin typeface="Arial" panose="020B0604020202020204" pitchFamily="34" charset="0"/>
                <a:cs typeface="Arial" panose="020B0604020202020204" pitchFamily="34" charset="0"/>
              </a:rPr>
              <a:t>Contractors and Purchased Service -  Employment Status Code Clarification</a:t>
            </a:r>
            <a:endParaRPr lang="en-US" sz="3200" dirty="0">
              <a:solidFill>
                <a:srgbClr val="C63F28"/>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ACE264D-4ECB-45CA-A4C2-8F389B2C237E}"/>
              </a:ext>
            </a:extLst>
          </p:cNvPr>
          <p:cNvSpPr txBox="1"/>
          <p:nvPr/>
        </p:nvSpPr>
        <p:spPr>
          <a:xfrm>
            <a:off x="628650" y="2052832"/>
            <a:ext cx="737235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Schools should be using Employment Status Code of 23 for all Contracted and Purchased Service Staff.  Historically, 11 has most commonly bee used for all staff. </a:t>
            </a:r>
          </a:p>
        </p:txBody>
      </p:sp>
      <p:sp>
        <p:nvSpPr>
          <p:cNvPr id="8" name="Shape 126">
            <a:extLst>
              <a:ext uri="{FF2B5EF4-FFF2-40B4-BE49-F238E27FC236}">
                <a16:creationId xmlns:a16="http://schemas.microsoft.com/office/drawing/2014/main" id="{CA73B1BC-CF9F-4EC3-83BA-C50C479A50F6}"/>
              </a:ext>
              <a:ext uri="{C183D7F6-B498-43B3-948B-1728B52AA6E4}">
                <adec:decorative xmlns:adec="http://schemas.microsoft.com/office/drawing/2017/decorative" val="1"/>
              </a:ext>
            </a:extLst>
          </p:cNvPr>
          <p:cNvSpPr txBox="1">
            <a:spLocks/>
          </p:cNvSpPr>
          <p:nvPr/>
        </p:nvSpPr>
        <p:spPr>
          <a:xfrm>
            <a:off x="8562976" y="6310314"/>
            <a:ext cx="169372" cy="273844"/>
          </a:xfrm>
          <a:prstGeom prst="rect">
            <a:avLst/>
          </a:prstGeom>
        </p:spPr>
        <p:txBody>
          <a:bodyPr spcFirstLastPara="1" vert="horz" wrap="square" lIns="68580" tIns="34290" rIns="68580" bIns="34290" rtlCol="0" anchor="ctr" anchorCtr="0">
            <a:noAutofit/>
          </a:bodyPr>
          <a:lstStyle>
            <a:defPPr>
              <a:defRPr lang="en-US"/>
            </a:defPPr>
            <a:lvl1pPr marL="0" indent="0" algn="r" defTabSz="914400" rtl="0" eaLnBrk="1" latinLnBrk="0" hangingPunct="1">
              <a:lnSpc>
                <a:spcPct val="90000"/>
              </a:lnSpc>
              <a:spcBef>
                <a:spcPts val="1000"/>
              </a:spcBef>
              <a:buFont typeface="Arial" panose="020B0604020202020204" pitchFamily="34" charset="0"/>
              <a:buNone/>
              <a:defRPr sz="1200" kern="1200">
                <a:solidFill>
                  <a:schemeClr val="tx1">
                    <a:tint val="75000"/>
                  </a:schemeClr>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B142C50D-6F5E-441C-B5B8-129F9F326C3F}" type="slidenum">
              <a:rPr lang="en-US" sz="900">
                <a:solidFill>
                  <a:prstClr val="black">
                    <a:tint val="75000"/>
                  </a:prstClr>
                </a:solidFill>
                <a:latin typeface="Calibri" panose="020F0502020204030204"/>
              </a:rPr>
              <a:pPr/>
              <a:t>5</a:t>
            </a:fld>
            <a:endParaRPr lang="en-US" sz="900" dirty="0">
              <a:solidFill>
                <a:prstClr val="black">
                  <a:tint val="75000"/>
                </a:prstClr>
              </a:solidFill>
              <a:latin typeface="Calibri" panose="020F0502020204030204"/>
            </a:endParaRPr>
          </a:p>
        </p:txBody>
      </p:sp>
      <p:pic>
        <p:nvPicPr>
          <p:cNvPr id="4" name="Picture 3" descr="Screenshot of the Employment Status Code options from the file layout.  Code 23 - Purchased Services is highlighted.">
            <a:extLst>
              <a:ext uri="{FF2B5EF4-FFF2-40B4-BE49-F238E27FC236}">
                <a16:creationId xmlns:a16="http://schemas.microsoft.com/office/drawing/2014/main" id="{2C1AE518-E0BE-BD04-6228-FA4CC83BE37D}"/>
              </a:ext>
            </a:extLst>
          </p:cNvPr>
          <p:cNvPicPr>
            <a:picLocks noChangeAspect="1"/>
          </p:cNvPicPr>
          <p:nvPr/>
        </p:nvPicPr>
        <p:blipFill>
          <a:blip r:embed="rId3"/>
          <a:stretch>
            <a:fillRect/>
          </a:stretch>
        </p:blipFill>
        <p:spPr>
          <a:xfrm>
            <a:off x="1000572" y="3078227"/>
            <a:ext cx="6322550" cy="3608068"/>
          </a:xfrm>
          <a:prstGeom prst="rect">
            <a:avLst/>
          </a:prstGeom>
          <a:ln>
            <a:solidFill>
              <a:schemeClr val="tx1"/>
            </a:solidFill>
          </a:ln>
        </p:spPr>
      </p:pic>
    </p:spTree>
    <p:extLst>
      <p:ext uri="{BB962C8B-B14F-4D97-AF65-F5344CB8AC3E}">
        <p14:creationId xmlns:p14="http://schemas.microsoft.com/office/powerpoint/2010/main" val="3329498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BD716-A630-44A0-A424-853FA5B4B70F}"/>
              </a:ext>
            </a:extLst>
          </p:cNvPr>
          <p:cNvSpPr>
            <a:spLocks noGrp="1"/>
          </p:cNvSpPr>
          <p:nvPr>
            <p:ph type="title"/>
          </p:nvPr>
        </p:nvSpPr>
        <p:spPr/>
        <p:txBody>
          <a:bodyPr>
            <a:normAutofit/>
          </a:bodyPr>
          <a:lstStyle/>
          <a:p>
            <a:r>
              <a:rPr lang="en-US" sz="4000" dirty="0"/>
              <a:t>Adding Network Staff</a:t>
            </a:r>
            <a:endParaRPr lang="en-US" sz="4000" dirty="0">
              <a:solidFill>
                <a:schemeClr val="tx1"/>
              </a:solidFill>
              <a:latin typeface="Arial" panose="020B0604020202020204" pitchFamily="34" charset="0"/>
              <a:cs typeface="Arial" panose="020B0604020202020204" pitchFamily="34" charset="0"/>
            </a:endParaRPr>
          </a:p>
        </p:txBody>
      </p:sp>
      <p:sp>
        <p:nvSpPr>
          <p:cNvPr id="7" name="Shape 126">
            <a:extLst>
              <a:ext uri="{FF2B5EF4-FFF2-40B4-BE49-F238E27FC236}">
                <a16:creationId xmlns:a16="http://schemas.microsoft.com/office/drawing/2014/main" id="{255EA39B-A6CB-43F1-B2ED-6785103D3FD6}"/>
              </a:ext>
              <a:ext uri="{C183D7F6-B498-43B3-948B-1728B52AA6E4}">
                <adec:decorative xmlns:adec="http://schemas.microsoft.com/office/drawing/2017/decorative" val="1"/>
              </a:ext>
            </a:extLst>
          </p:cNvPr>
          <p:cNvSpPr txBox="1">
            <a:spLocks/>
          </p:cNvSpPr>
          <p:nvPr/>
        </p:nvSpPr>
        <p:spPr>
          <a:xfrm>
            <a:off x="8562976" y="6310314"/>
            <a:ext cx="169372" cy="273844"/>
          </a:xfrm>
          <a:prstGeom prst="rect">
            <a:avLst/>
          </a:prstGeom>
        </p:spPr>
        <p:txBody>
          <a:bodyPr spcFirstLastPara="1" vert="horz" wrap="square" lIns="68580" tIns="34290" rIns="68580" bIns="34290" rtlCol="0" anchor="ctr" anchorCtr="0">
            <a:noAutofit/>
          </a:bodyPr>
          <a:lstStyle>
            <a:defPPr>
              <a:defRPr lang="en-US"/>
            </a:defPPr>
            <a:lvl1pPr marL="0" indent="0" algn="r" defTabSz="914400" rtl="0" eaLnBrk="1" latinLnBrk="0" hangingPunct="1">
              <a:lnSpc>
                <a:spcPct val="90000"/>
              </a:lnSpc>
              <a:spcBef>
                <a:spcPts val="1000"/>
              </a:spcBef>
              <a:buFont typeface="Arial" panose="020B0604020202020204" pitchFamily="34" charset="0"/>
              <a:buNone/>
              <a:defRPr sz="1200" kern="1200">
                <a:solidFill>
                  <a:schemeClr val="tx1">
                    <a:tint val="75000"/>
                  </a:schemeClr>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B142C50D-6F5E-441C-B5B8-129F9F326C3F}" type="slidenum">
              <a:rPr lang="en-US" sz="900">
                <a:solidFill>
                  <a:prstClr val="black">
                    <a:tint val="75000"/>
                  </a:prstClr>
                </a:solidFill>
                <a:latin typeface="Calibri" panose="020F0502020204030204"/>
              </a:rPr>
              <a:pPr/>
              <a:t>6</a:t>
            </a:fld>
            <a:endParaRPr lang="en-US" sz="900" dirty="0">
              <a:solidFill>
                <a:prstClr val="black">
                  <a:tint val="75000"/>
                </a:prstClr>
              </a:solidFill>
              <a:latin typeface="Calibri" panose="020F0502020204030204"/>
            </a:endParaRPr>
          </a:p>
        </p:txBody>
      </p:sp>
      <p:sp>
        <p:nvSpPr>
          <p:cNvPr id="4" name="TextBox 3">
            <a:extLst>
              <a:ext uri="{FF2B5EF4-FFF2-40B4-BE49-F238E27FC236}">
                <a16:creationId xmlns:a16="http://schemas.microsoft.com/office/drawing/2014/main" id="{9E5334A1-E411-F719-B17D-690BD13D2324}"/>
              </a:ext>
            </a:extLst>
          </p:cNvPr>
          <p:cNvSpPr txBox="1"/>
          <p:nvPr/>
        </p:nvSpPr>
        <p:spPr>
          <a:xfrm>
            <a:off x="199039" y="1521412"/>
            <a:ext cx="8316311" cy="4031873"/>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With the addition of more Network schools to the CSI Portfolio, CDE has provided guidance on if/how to report those staff:</a:t>
            </a:r>
          </a:p>
          <a:p>
            <a:endParaRPr lang="en-US" sz="16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CDE confirmed all network, collaborative, CMO staff should be included on their respective Staff Profile and Assignment Files.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This includes all staff who may not work for a particular school, but the network as a whole.</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Staff can be coded in one of two ways:</a:t>
            </a:r>
          </a:p>
          <a:p>
            <a:pPr marL="1257300" lvl="2" indent="-342900">
              <a:buFont typeface="+mj-lt"/>
              <a:buAutoNum type="arabicPeriod"/>
            </a:pPr>
            <a:r>
              <a:rPr lang="en-US" sz="1600" dirty="0">
                <a:latin typeface="Arial" panose="020B0604020202020204" pitchFamily="34" charset="0"/>
                <a:cs typeface="Arial" panose="020B0604020202020204" pitchFamily="34" charset="0"/>
              </a:rPr>
              <a:t>One school code can be selected where all hours and salary for that staff member can be added to both files.</a:t>
            </a:r>
          </a:p>
          <a:p>
            <a:pPr marL="1257300" lvl="2" indent="-342900">
              <a:buFont typeface="+mj-lt"/>
              <a:buAutoNum type="arabicPeriod"/>
            </a:pPr>
            <a:r>
              <a:rPr lang="en-US" sz="1600" dirty="0">
                <a:latin typeface="Arial" panose="020B0604020202020204" pitchFamily="34" charset="0"/>
                <a:cs typeface="Arial" panose="020B0604020202020204" pitchFamily="34" charset="0"/>
              </a:rPr>
              <a:t>One record on the Staff Profile but the Staff Assignment may have a record on each school that they provide support for.  Ensure that the Hours Per Day and Salary are split across the SA records to add up to the total.</a:t>
            </a:r>
          </a:p>
          <a:p>
            <a:pPr marL="1257300" lvl="2" indent="-342900">
              <a:buFont typeface="+mj-lt"/>
              <a:buAutoNum type="arabicPeriod"/>
            </a:pPr>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0573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tx1"/>
                </a:solidFill>
                <a:latin typeface="Arial" panose="020B0604020202020204" pitchFamily="34" charset="0"/>
                <a:cs typeface="Arial" panose="020B0604020202020204" pitchFamily="34" charset="0"/>
              </a:rPr>
              <a:t>Inclusion in the HR vs. December Count Snapshots</a:t>
            </a:r>
          </a:p>
        </p:txBody>
      </p:sp>
      <p:sp>
        <p:nvSpPr>
          <p:cNvPr id="3" name="Text Placeholder 2"/>
          <p:cNvSpPr>
            <a:spLocks noGrp="1"/>
          </p:cNvSpPr>
          <p:nvPr>
            <p:ph sz="half" idx="1"/>
          </p:nvPr>
        </p:nvSpPr>
        <p:spPr>
          <a:xfrm>
            <a:off x="628650" y="1777999"/>
            <a:ext cx="3886200" cy="4795521"/>
          </a:xfrm>
          <a:ln>
            <a:noFill/>
          </a:ln>
        </p:spPr>
        <p:txBody>
          <a:bodyPr>
            <a:noAutofit/>
          </a:bodyPr>
          <a:lstStyle/>
          <a:p>
            <a:pPr marL="85725" indent="0">
              <a:buNone/>
            </a:pPr>
            <a:r>
              <a:rPr lang="en-US" sz="1800" b="1" u="sng" dirty="0">
                <a:solidFill>
                  <a:srgbClr val="C63F28"/>
                </a:solidFill>
                <a:latin typeface="Arial" panose="020B0604020202020204" pitchFamily="34" charset="0"/>
                <a:cs typeface="Arial" panose="020B0604020202020204" pitchFamily="34" charset="0"/>
              </a:rPr>
              <a:t>Human Resources</a:t>
            </a:r>
          </a:p>
          <a:p>
            <a:pPr marL="85725" indent="0">
              <a:buNone/>
            </a:pPr>
            <a:r>
              <a:rPr lang="en-US" sz="1600" dirty="0">
                <a:solidFill>
                  <a:schemeClr val="tx1"/>
                </a:solidFill>
                <a:latin typeface="Arial" panose="020B0604020202020204" pitchFamily="34" charset="0"/>
                <a:cs typeface="Arial" panose="020B0604020202020204" pitchFamily="34" charset="0"/>
              </a:rPr>
              <a:t>Files must be Level 1 Error Free</a:t>
            </a:r>
          </a:p>
          <a:p>
            <a:pPr marL="85725" indent="0">
              <a:buNone/>
            </a:pPr>
            <a:r>
              <a:rPr lang="en-US" sz="1600" b="1" dirty="0">
                <a:solidFill>
                  <a:schemeClr val="tx1"/>
                </a:solidFill>
                <a:latin typeface="Arial" panose="020B0604020202020204" pitchFamily="34" charset="0"/>
                <a:cs typeface="Arial" panose="020B0604020202020204" pitchFamily="34" charset="0"/>
              </a:rPr>
              <a:t>Special Education Flag = 0 (Non-Special Education)</a:t>
            </a:r>
          </a:p>
          <a:p>
            <a:pPr marL="85725" indent="0">
              <a:buNone/>
            </a:pPr>
            <a:r>
              <a:rPr lang="en-US" sz="1600" dirty="0">
                <a:solidFill>
                  <a:schemeClr val="tx1"/>
                </a:solidFill>
                <a:latin typeface="Arial" panose="020B0604020202020204" pitchFamily="34" charset="0"/>
                <a:cs typeface="Arial" panose="020B0604020202020204" pitchFamily="34" charset="0"/>
              </a:rPr>
              <a:t>Start date is December 1st or prior to December 1st of reporting school year</a:t>
            </a:r>
          </a:p>
          <a:p>
            <a:pPr marL="85725" indent="0">
              <a:buNone/>
            </a:pPr>
            <a:r>
              <a:rPr lang="en-US" sz="1600" dirty="0">
                <a:solidFill>
                  <a:schemeClr val="tx1"/>
                </a:solidFill>
                <a:latin typeface="Arial" panose="020B0604020202020204" pitchFamily="34" charset="0"/>
                <a:cs typeface="Arial" panose="020B0604020202020204" pitchFamily="34" charset="0"/>
              </a:rPr>
              <a:t>End Date is either blank or post December 1st of the reporting school year</a:t>
            </a:r>
          </a:p>
          <a:p>
            <a:pPr marL="85725" indent="0">
              <a:buNone/>
            </a:pPr>
            <a:r>
              <a:rPr lang="en-US" sz="1600" dirty="0">
                <a:solidFill>
                  <a:schemeClr val="tx1"/>
                </a:solidFill>
                <a:latin typeface="Arial" panose="020B0604020202020204" pitchFamily="34" charset="0"/>
                <a:cs typeface="Arial" panose="020B0604020202020204" pitchFamily="34" charset="0"/>
              </a:rPr>
              <a:t>Job class codes are not equal to 632 (Temporary/Part-time Worker As Needed) or 634 (Student Worker)</a:t>
            </a:r>
          </a:p>
          <a:p>
            <a:pPr marL="85725" indent="0">
              <a:buNone/>
            </a:pPr>
            <a:r>
              <a:rPr lang="en-US" sz="1600" dirty="0">
                <a:solidFill>
                  <a:schemeClr val="tx1"/>
                </a:solidFill>
                <a:latin typeface="Arial" panose="020B0604020202020204" pitchFamily="34" charset="0"/>
                <a:cs typeface="Arial" panose="020B0604020202020204" pitchFamily="34" charset="0"/>
              </a:rPr>
              <a:t>Employment Status Code = 11, 12, 13, 23, 25 or 26</a:t>
            </a:r>
          </a:p>
          <a:p>
            <a:pPr marL="85725" indent="0">
              <a:buNone/>
            </a:pPr>
            <a:r>
              <a:rPr lang="en-US" sz="1600" dirty="0">
                <a:solidFill>
                  <a:schemeClr val="tx1"/>
                </a:solidFill>
                <a:latin typeface="Arial" panose="020B0604020202020204" pitchFamily="34" charset="0"/>
                <a:cs typeface="Arial" panose="020B0604020202020204" pitchFamily="34" charset="0"/>
              </a:rPr>
              <a:t>EDID is reported in both Staff Profile and Staff Assignment Association files for reporting district.</a:t>
            </a:r>
          </a:p>
          <a:p>
            <a:pPr>
              <a:buFont typeface="Arial" panose="020B0604020202020204" pitchFamily="34" charset="0"/>
              <a:buChar char="•"/>
            </a:pPr>
            <a:endParaRPr lang="en-US" sz="1600" dirty="0"/>
          </a:p>
        </p:txBody>
      </p:sp>
      <p:sp>
        <p:nvSpPr>
          <p:cNvPr id="4" name="Text Placeholder 3"/>
          <p:cNvSpPr>
            <a:spLocks noGrp="1"/>
          </p:cNvSpPr>
          <p:nvPr>
            <p:ph sz="half" idx="2"/>
          </p:nvPr>
        </p:nvSpPr>
        <p:spPr>
          <a:xfrm>
            <a:off x="4629150" y="1777999"/>
            <a:ext cx="3886200" cy="4795521"/>
          </a:xfrm>
          <a:ln>
            <a:noFill/>
          </a:ln>
        </p:spPr>
        <p:txBody>
          <a:bodyPr>
            <a:noAutofit/>
          </a:bodyPr>
          <a:lstStyle/>
          <a:p>
            <a:pPr marL="85725" indent="0">
              <a:buNone/>
            </a:pPr>
            <a:r>
              <a:rPr lang="en-US" sz="1800" b="1" u="sng" dirty="0">
                <a:solidFill>
                  <a:srgbClr val="EFAA1F"/>
                </a:solidFill>
                <a:latin typeface="Arial" panose="020B0604020202020204" pitchFamily="34" charset="0"/>
                <a:cs typeface="Arial" panose="020B0604020202020204" pitchFamily="34" charset="0"/>
              </a:rPr>
              <a:t>December Count</a:t>
            </a:r>
          </a:p>
          <a:p>
            <a:pPr marL="85725" indent="0">
              <a:buNone/>
            </a:pPr>
            <a:r>
              <a:rPr lang="en-US" sz="1600" dirty="0">
                <a:solidFill>
                  <a:schemeClr val="tx1"/>
                </a:solidFill>
                <a:latin typeface="Arial" panose="020B0604020202020204" pitchFamily="34" charset="0"/>
                <a:cs typeface="Arial" panose="020B0604020202020204" pitchFamily="34" charset="0"/>
              </a:rPr>
              <a:t>Files must be Level 1 Error Free</a:t>
            </a:r>
          </a:p>
          <a:p>
            <a:pPr marL="85725" indent="0">
              <a:buNone/>
            </a:pPr>
            <a:r>
              <a:rPr lang="en-US" sz="1600" b="1" dirty="0">
                <a:solidFill>
                  <a:schemeClr val="tx1"/>
                </a:solidFill>
                <a:latin typeface="Arial" panose="020B0604020202020204" pitchFamily="34" charset="0"/>
                <a:cs typeface="Arial" panose="020B0604020202020204" pitchFamily="34" charset="0"/>
              </a:rPr>
              <a:t>Special Education Flag = 1</a:t>
            </a:r>
          </a:p>
          <a:p>
            <a:pPr marL="85725" indent="0">
              <a:buNone/>
            </a:pPr>
            <a:r>
              <a:rPr lang="en-US" sz="1600" dirty="0">
                <a:solidFill>
                  <a:schemeClr val="tx1"/>
                </a:solidFill>
                <a:latin typeface="Arial" panose="020B0604020202020204" pitchFamily="34" charset="0"/>
                <a:cs typeface="Arial" panose="020B0604020202020204" pitchFamily="34" charset="0"/>
              </a:rPr>
              <a:t>Start date is December 1st or prior to December 1st of reporting school year</a:t>
            </a:r>
          </a:p>
          <a:p>
            <a:pPr marL="85725" indent="0">
              <a:buNone/>
            </a:pPr>
            <a:r>
              <a:rPr lang="en-US" sz="1600" dirty="0">
                <a:solidFill>
                  <a:schemeClr val="tx1"/>
                </a:solidFill>
                <a:latin typeface="Arial" panose="020B0604020202020204" pitchFamily="34" charset="0"/>
                <a:cs typeface="Arial" panose="020B0604020202020204" pitchFamily="34" charset="0"/>
              </a:rPr>
              <a:t>End Date is either blank or post December 1st of the reporting school year</a:t>
            </a:r>
          </a:p>
          <a:p>
            <a:pPr marL="85725" indent="0">
              <a:buNone/>
            </a:pPr>
            <a:r>
              <a:rPr lang="en-US" sz="1600" dirty="0">
                <a:solidFill>
                  <a:schemeClr val="tx1"/>
                </a:solidFill>
                <a:latin typeface="Arial" panose="020B0604020202020204" pitchFamily="34" charset="0"/>
                <a:cs typeface="Arial" panose="020B0604020202020204" pitchFamily="34" charset="0"/>
              </a:rPr>
              <a:t>EDID is reported in both Staff Profile (Profile and educational background) and Staff Assignment Association files for reporting district.</a:t>
            </a:r>
          </a:p>
          <a:p>
            <a:pPr marL="85725" indent="0">
              <a:buNone/>
            </a:pPr>
            <a:r>
              <a:rPr lang="en-US" sz="1600" dirty="0">
                <a:solidFill>
                  <a:schemeClr val="tx1"/>
                </a:solidFill>
                <a:latin typeface="Arial" panose="020B0604020202020204" pitchFamily="34" charset="0"/>
                <a:cs typeface="Arial" panose="020B0604020202020204" pitchFamily="34" charset="0"/>
              </a:rPr>
              <a:t>Employment Status Codes will be included: 11, 12, 13, 23, 25 or 26.</a:t>
            </a:r>
          </a:p>
          <a:p>
            <a:pPr marL="85725" indent="0">
              <a:buNone/>
            </a:pPr>
            <a:r>
              <a:rPr lang="en-US" sz="1600" dirty="0">
                <a:solidFill>
                  <a:schemeClr val="tx1"/>
                </a:solidFill>
                <a:latin typeface="Arial" panose="020B0604020202020204" pitchFamily="34" charset="0"/>
                <a:cs typeface="Arial" panose="020B0604020202020204" pitchFamily="34" charset="0"/>
              </a:rPr>
              <a:t>Administrative Unit code cannot zero-filled in either staff profile or staff assignment files</a:t>
            </a:r>
          </a:p>
          <a:p>
            <a:pPr marL="85725" indent="0">
              <a:buNone/>
            </a:pPr>
            <a:endParaRPr lang="en-US" sz="1600" dirty="0"/>
          </a:p>
        </p:txBody>
      </p:sp>
      <p:sp>
        <p:nvSpPr>
          <p:cNvPr id="5" name="Shape 126">
            <a:extLst>
              <a:ext uri="{FF2B5EF4-FFF2-40B4-BE49-F238E27FC236}">
                <a16:creationId xmlns:a16="http://schemas.microsoft.com/office/drawing/2014/main" id="{B4413848-EED0-4254-B5D0-5D25CB53C039}"/>
              </a:ext>
            </a:extLst>
          </p:cNvPr>
          <p:cNvSpPr txBox="1">
            <a:spLocks/>
          </p:cNvSpPr>
          <p:nvPr/>
        </p:nvSpPr>
        <p:spPr>
          <a:xfrm>
            <a:off x="8732838" y="5630863"/>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7</a:t>
            </a:fld>
            <a:endParaRPr lang="en" dirty="0"/>
          </a:p>
        </p:txBody>
      </p:sp>
    </p:spTree>
    <p:extLst>
      <p:ext uri="{BB962C8B-B14F-4D97-AF65-F5344CB8AC3E}">
        <p14:creationId xmlns:p14="http://schemas.microsoft.com/office/powerpoint/2010/main" val="544822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sz="4050" dirty="0">
                <a:latin typeface="Arial" panose="020B0604020202020204" pitchFamily="34" charset="0"/>
                <a:cs typeface="Arial" panose="020B0604020202020204" pitchFamily="34" charset="0"/>
              </a:rPr>
              <a:t>Cross-Collection Collaboration</a:t>
            </a:r>
            <a:br>
              <a:rPr lang="en-US" sz="4050" dirty="0">
                <a:latin typeface="Arial" panose="020B0604020202020204" pitchFamily="34" charset="0"/>
                <a:cs typeface="Arial" panose="020B0604020202020204" pitchFamily="34" charset="0"/>
              </a:rPr>
            </a:br>
            <a:endParaRPr sz="405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145A5BE-ECC9-4AA1-874B-07331A966824}"/>
              </a:ext>
            </a:extLst>
          </p:cNvPr>
          <p:cNvSpPr>
            <a:spLocks noGrp="1"/>
          </p:cNvSpPr>
          <p:nvPr>
            <p:ph idx="1"/>
          </p:nvPr>
        </p:nvSpPr>
        <p:spPr>
          <a:xfrm>
            <a:off x="628650" y="1825625"/>
            <a:ext cx="4166870" cy="4351338"/>
          </a:xfrm>
        </p:spPr>
        <p:txBody>
          <a:bodyPr>
            <a:noAutofit/>
          </a:bodyPr>
          <a:lstStyle/>
          <a:p>
            <a:pPr defTabSz="476250">
              <a:defRPr/>
            </a:pPr>
            <a:r>
              <a:rPr lang="en-US" altLang="en-US" sz="1600" dirty="0"/>
              <a:t>School HR Staff </a:t>
            </a:r>
            <a:r>
              <a:rPr lang="en-US" altLang="en-US" sz="1600" b="1" dirty="0"/>
              <a:t>must</a:t>
            </a:r>
            <a:r>
              <a:rPr lang="en-US" altLang="en-US" sz="1600" dirty="0"/>
              <a:t> collaborate with school SPED Staff when completing December Count.  </a:t>
            </a:r>
            <a:r>
              <a:rPr lang="en-US" altLang="en-US" sz="1600" i="1" dirty="0"/>
              <a:t>Why?</a:t>
            </a:r>
          </a:p>
          <a:p>
            <a:pPr marL="685800" lvl="2" defTabSz="476250">
              <a:lnSpc>
                <a:spcPct val="110000"/>
              </a:lnSpc>
              <a:defRPr/>
            </a:pPr>
            <a:r>
              <a:rPr lang="en-US" altLang="en-US" sz="1600" dirty="0"/>
              <a:t>December Count errors may require changes to HR staff records to resolve</a:t>
            </a:r>
          </a:p>
          <a:p>
            <a:pPr marL="685800" lvl="2" defTabSz="476250">
              <a:lnSpc>
                <a:spcPct val="110000"/>
              </a:lnSpc>
              <a:defRPr/>
            </a:pPr>
            <a:r>
              <a:rPr lang="en-US" altLang="en-US" sz="1600" dirty="0"/>
              <a:t>Involves inconsistencies with SPED Staff data, including: </a:t>
            </a:r>
          </a:p>
          <a:p>
            <a:pPr marL="685800" lvl="4" defTabSz="476250">
              <a:lnSpc>
                <a:spcPct val="110000"/>
              </a:lnSpc>
              <a:defRPr/>
            </a:pPr>
            <a:r>
              <a:rPr lang="en-US" altLang="en-US" sz="1600" dirty="0"/>
              <a:t>SPED Flag</a:t>
            </a:r>
          </a:p>
          <a:p>
            <a:pPr marL="685800" lvl="4" defTabSz="476250">
              <a:lnSpc>
                <a:spcPct val="110000"/>
              </a:lnSpc>
              <a:defRPr/>
            </a:pPr>
            <a:r>
              <a:rPr lang="en-US" altLang="en-US" sz="1600" dirty="0"/>
              <a:t>Grade Levels Taught</a:t>
            </a:r>
          </a:p>
          <a:p>
            <a:pPr marL="685800" lvl="4" defTabSz="476250">
              <a:lnSpc>
                <a:spcPct val="110000"/>
              </a:lnSpc>
              <a:defRPr/>
            </a:pPr>
            <a:r>
              <a:rPr lang="en-US" altLang="en-US" sz="1600" dirty="0"/>
              <a:t>FTE and Funding Source issues</a:t>
            </a:r>
          </a:p>
          <a:p>
            <a:pPr defTabSz="476250">
              <a:lnSpc>
                <a:spcPct val="110000"/>
              </a:lnSpc>
              <a:defRPr/>
            </a:pPr>
            <a:r>
              <a:rPr lang="en-US" altLang="en-US" sz="1600" dirty="0"/>
              <a:t>Reach out to your school’s SPED Staff to discuss any cross-collection errors that may have occurred</a:t>
            </a:r>
          </a:p>
          <a:p>
            <a:pPr marL="228600" lvl="1">
              <a:buFont typeface="Arial" panose="020B0604020202020204" pitchFamily="34" charset="0"/>
              <a:buChar char="•"/>
              <a:defRPr/>
            </a:pPr>
            <a:endParaRPr lang="en-US" sz="1600" dirty="0"/>
          </a:p>
          <a:p>
            <a:pPr>
              <a:spcBef>
                <a:spcPts val="450"/>
              </a:spcBef>
            </a:pPr>
            <a:endParaRPr lang="en-US" sz="1600" dirty="0">
              <a:solidFill>
                <a:srgbClr val="677480"/>
              </a:solidFill>
              <a:ea typeface="Arial Unicode MS" panose="020B0604020202020204" pitchFamily="34" charset="-128"/>
              <a:sym typeface="Lato"/>
            </a:endParaRPr>
          </a:p>
          <a:p>
            <a:endParaRPr lang="en-US" sz="1600" dirty="0"/>
          </a:p>
        </p:txBody>
      </p:sp>
      <p:sp>
        <p:nvSpPr>
          <p:cNvPr id="4" name="Rectangle 3"/>
          <p:cNvSpPr/>
          <p:nvPr/>
        </p:nvSpPr>
        <p:spPr>
          <a:xfrm>
            <a:off x="5102965" y="5387601"/>
            <a:ext cx="2917786" cy="253916"/>
          </a:xfrm>
          <a:prstGeom prst="rect">
            <a:avLst/>
          </a:prstGeom>
        </p:spPr>
        <p:txBody>
          <a:bodyPr wrap="none">
            <a:spAutoFit/>
          </a:bodyPr>
          <a:lstStyle/>
          <a:p>
            <a:r>
              <a:rPr lang="en-US" sz="1050" dirty="0">
                <a:solidFill>
                  <a:srgbClr val="000000"/>
                </a:solidFill>
                <a:latin typeface="Arial" panose="020B0604020202020204" pitchFamily="34" charset="0"/>
                <a:cs typeface="Arial" panose="020B0604020202020204" pitchFamily="34" charset="0"/>
              </a:rPr>
              <a:t>Available in the Data Submissions Handbook </a:t>
            </a:r>
            <a:endParaRPr lang="en-US" sz="1050" dirty="0">
              <a:latin typeface="Arial" panose="020B0604020202020204" pitchFamily="34" charset="0"/>
              <a:cs typeface="Arial" panose="020B0604020202020204" pitchFamily="34" charset="0"/>
            </a:endParaRPr>
          </a:p>
        </p:txBody>
      </p:sp>
      <p:pic>
        <p:nvPicPr>
          <p:cNvPr id="2" name="Picture 1" descr="Human Resources details from the CSI Data Submissions Handbook"/>
          <p:cNvPicPr>
            <a:picLocks noChangeAspect="1"/>
          </p:cNvPicPr>
          <p:nvPr/>
        </p:nvPicPr>
        <p:blipFill>
          <a:blip r:embed="rId3"/>
          <a:stretch>
            <a:fillRect/>
          </a:stretch>
        </p:blipFill>
        <p:spPr>
          <a:xfrm>
            <a:off x="5102965" y="2027644"/>
            <a:ext cx="3575114" cy="3359957"/>
          </a:xfrm>
          <a:prstGeom prst="rect">
            <a:avLst/>
          </a:prstGeom>
          <a:ln>
            <a:solidFill>
              <a:schemeClr val="tx1"/>
            </a:solidFill>
          </a:ln>
        </p:spPr>
      </p:pic>
      <p:sp>
        <p:nvSpPr>
          <p:cNvPr id="6" name="Shape 126">
            <a:extLst>
              <a:ext uri="{FF2B5EF4-FFF2-40B4-BE49-F238E27FC236}">
                <a16:creationId xmlns:a16="http://schemas.microsoft.com/office/drawing/2014/main" id="{97681AC3-FF86-4630-A5AF-2B7703790E01}"/>
              </a:ext>
            </a:extLst>
          </p:cNvPr>
          <p:cNvSpPr txBox="1">
            <a:spLocks/>
          </p:cNvSpPr>
          <p:nvPr/>
        </p:nvSpPr>
        <p:spPr>
          <a:xfrm>
            <a:off x="8732838" y="5630863"/>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8</a:t>
            </a:fld>
            <a:endParaRPr lang="en" dirty="0"/>
          </a:p>
        </p:txBody>
      </p:sp>
    </p:spTree>
    <p:extLst>
      <p:ext uri="{BB962C8B-B14F-4D97-AF65-F5344CB8AC3E}">
        <p14:creationId xmlns:p14="http://schemas.microsoft.com/office/powerpoint/2010/main" val="31007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829300" cy="1159875"/>
          </a:xfrm>
          <a:prstGeom prst="rect">
            <a:avLst/>
          </a:prstGeom>
        </p:spPr>
        <p:txBody>
          <a:bodyPr spcFirstLastPara="1" vert="horz" wrap="square" lIns="68569" tIns="68569" rIns="68569" bIns="68569" rtlCol="0" anchor="b" anchorCtr="0">
            <a:noAutofit/>
          </a:bodyPr>
          <a:lstStyle/>
          <a:p>
            <a:r>
              <a:rPr lang="en" dirty="0">
                <a:latin typeface="Arial" panose="020B0604020202020204" pitchFamily="34" charset="0"/>
                <a:cs typeface="Arial" panose="020B0604020202020204" pitchFamily="34" charset="0"/>
              </a:rPr>
              <a:t>HR </a:t>
            </a:r>
            <a:r>
              <a:rPr lang="en-US" dirty="0">
                <a:latin typeface="Arial" panose="020B0604020202020204" pitchFamily="34" charset="0"/>
                <a:cs typeface="Arial" panose="020B0604020202020204" pitchFamily="34" charset="0"/>
              </a:rPr>
              <a:t>File Overview</a:t>
            </a:r>
            <a:endParaRPr dirty="0">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9</a:t>
            </a:fld>
            <a:endParaRPr dirty="0"/>
          </a:p>
        </p:txBody>
      </p:sp>
    </p:spTree>
    <p:extLst>
      <p:ext uri="{BB962C8B-B14F-4D97-AF65-F5344CB8AC3E}">
        <p14:creationId xmlns:p14="http://schemas.microsoft.com/office/powerpoint/2010/main" val="37230456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3"/>
</p:tagLst>
</file>

<file path=ppt/tags/tag2.xml><?xml version="1.0" encoding="utf-8"?>
<p:tagLst xmlns:a="http://schemas.openxmlformats.org/drawingml/2006/main" xmlns:r="http://schemas.openxmlformats.org/officeDocument/2006/relationships" xmlns:p="http://schemas.openxmlformats.org/presentationml/2006/main">
  <p:tag name="TIMING" val="|18.6"/>
</p:tagLst>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161E7A-7D8E-4E72-8ED2-4D0B8F32613B}" vid="{CA3A0DFE-0BC8-4572-A734-C88B1C6E7B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with Colors for Smart Art</Template>
  <TotalTime>4984</TotalTime>
  <Words>11577</Words>
  <Application>Microsoft Office PowerPoint</Application>
  <PresentationFormat>On-screen Show (4:3)</PresentationFormat>
  <Paragraphs>492</Paragraphs>
  <Slides>47</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Arial Unicode MS</vt:lpstr>
      <vt:lpstr>Calibri</vt:lpstr>
      <vt:lpstr>Courier New</vt:lpstr>
      <vt:lpstr>Wingdings</vt:lpstr>
      <vt:lpstr>Office Theme</vt:lpstr>
      <vt:lpstr>25-26 CSI Human Resource Collection Training</vt:lpstr>
      <vt:lpstr>Agenda</vt:lpstr>
      <vt:lpstr>Purpose of HR Collection </vt:lpstr>
      <vt:lpstr>Who to Include in HR Collection?</vt:lpstr>
      <vt:lpstr>Contractors and Purchased Service -  Employment Status Code Clarification</vt:lpstr>
      <vt:lpstr>Adding Network Staff</vt:lpstr>
      <vt:lpstr>Inclusion in the HR vs. December Count Snapshots</vt:lpstr>
      <vt:lpstr>Cross-Collection Collaboration </vt:lpstr>
      <vt:lpstr>HR File Overview</vt:lpstr>
      <vt:lpstr>Required Files</vt:lpstr>
      <vt:lpstr>Staff Profile (SP) Overview</vt:lpstr>
      <vt:lpstr>Staff Assignment (SA) Overview</vt:lpstr>
      <vt:lpstr>File Layout Updates for 25-26</vt:lpstr>
      <vt:lpstr>HR Collection Process</vt:lpstr>
      <vt:lpstr>HR Data Collection in 5 Steps</vt:lpstr>
      <vt:lpstr>Step 1: Collection Prep Resources</vt:lpstr>
      <vt:lpstr>Step 1: Collection Prep Trainings</vt:lpstr>
      <vt:lpstr>Step 2: Data Collection/Entry</vt:lpstr>
      <vt:lpstr>File Layout and Definition Documents – CSI Additions</vt:lpstr>
      <vt:lpstr>Using File Layout and Definition Document Example </vt:lpstr>
      <vt:lpstr>Educator Identifiers (EDIDs) – </vt:lpstr>
      <vt:lpstr>Search from EDIS Home Page</vt:lpstr>
      <vt:lpstr>EDIS Template</vt:lpstr>
      <vt:lpstr>HR Coding Scenarios</vt:lpstr>
      <vt:lpstr>ESSA In-Field Crosswalk</vt:lpstr>
      <vt:lpstr>Using the ESSA In-Field Crosswalk Example</vt:lpstr>
      <vt:lpstr>HR Forms for Schools</vt:lpstr>
      <vt:lpstr>Where should Data be Entered for HR?</vt:lpstr>
      <vt:lpstr>School Starting Point Files – CSI Updates</vt:lpstr>
      <vt:lpstr>School Starting Point Files – School Updates</vt:lpstr>
      <vt:lpstr>New HR File Creation Tips</vt:lpstr>
      <vt:lpstr>RANDA for New File Creation</vt:lpstr>
      <vt:lpstr>Step 3: Submission to CSI</vt:lpstr>
      <vt:lpstr>Step 4: Error Resolution</vt:lpstr>
      <vt:lpstr>Step 4: Error Resolution Cont.</vt:lpstr>
      <vt:lpstr>Step 4: Error Resolution Cont.</vt:lpstr>
      <vt:lpstr>Step 4: Error Resolution Example</vt:lpstr>
      <vt:lpstr>Step 5: Data Review</vt:lpstr>
      <vt:lpstr>Common HR Questions and Issues</vt:lpstr>
      <vt:lpstr>Salary/Hourly Pay Examples</vt:lpstr>
      <vt:lpstr>Staff Assignment Fields</vt:lpstr>
      <vt:lpstr>EDIDs not Showing up in the Participation File – Infinite Campus</vt:lpstr>
      <vt:lpstr>District of Residence Field</vt:lpstr>
      <vt:lpstr>School Leader Coding - Principal</vt:lpstr>
      <vt:lpstr>Demonstrates In-Field Status</vt:lpstr>
      <vt:lpstr>HR Collection Timelines and Deadlines</vt:lpstr>
      <vt:lpstr>Thank you for reviewing this training!</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CSI Human Resource Collection Training</dc:title>
  <dc:creator>Hartung, Ryan</dc:creator>
  <cp:lastModifiedBy>Hartung, Ryan</cp:lastModifiedBy>
  <cp:revision>137</cp:revision>
  <dcterms:created xsi:type="dcterms:W3CDTF">2020-06-25T14:41:28Z</dcterms:created>
  <dcterms:modified xsi:type="dcterms:W3CDTF">2025-08-05T16:59:12Z</dcterms:modified>
</cp:coreProperties>
</file>