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Lst>
  <p:notesMasterIdLst>
    <p:notesMasterId r:id="rId11"/>
  </p:notesMasterIdLst>
  <p:handoutMasterIdLst>
    <p:handoutMasterId r:id="rId12"/>
  </p:handoutMasterIdLst>
  <p:sldIdLst>
    <p:sldId id="257" r:id="rId3"/>
    <p:sldId id="282" r:id="rId4"/>
    <p:sldId id="477" r:id="rId5"/>
    <p:sldId id="476" r:id="rId6"/>
    <p:sldId id="469" r:id="rId7"/>
    <p:sldId id="468" r:id="rId8"/>
    <p:sldId id="478" r:id="rId9"/>
    <p:sldId id="448"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8816-78CE-C17D-E9B8-D0B008AF308F}" name="Tribbett, Jessica" initials="TJ" userId="S::Tribbett_J@cde.state.co.us::c64e4176-a843-4db9-a852-c8ed41991137" providerId="AD"/>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189D44-D15B-45E1-A7CF-CB1C53FE3717}" v="30" dt="2025-08-13T15:22:58.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6" autoAdjust="0"/>
    <p:restoredTop sz="49832" autoAdjust="0"/>
  </p:normalViewPr>
  <p:slideViewPr>
    <p:cSldViewPr snapToGrid="0">
      <p:cViewPr varScale="1">
        <p:scale>
          <a:sx n="38" d="100"/>
          <a:sy n="38" d="100"/>
        </p:scale>
        <p:origin x="1398" y="42"/>
      </p:cViewPr>
      <p:guideLst/>
    </p:cSldViewPr>
  </p:slideViewPr>
  <p:notesTextViewPr>
    <p:cViewPr>
      <p:scale>
        <a:sx n="200" d="100"/>
        <a:sy n="2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Amber" userId="7edccb70-aa21-44c1-abba-abe0d88bbafc" providerId="ADAL" clId="{83189D44-D15B-45E1-A7CF-CB1C53FE3717}"/>
    <pc:docChg chg="undo custSel modSld">
      <pc:chgData name="Anderson, Amber" userId="7edccb70-aa21-44c1-abba-abe0d88bbafc" providerId="ADAL" clId="{83189D44-D15B-45E1-A7CF-CB1C53FE3717}" dt="2025-08-13T15:22:58.522" v="1124"/>
      <pc:docMkLst>
        <pc:docMk/>
      </pc:docMkLst>
      <pc:sldChg chg="addSp delSp modSp mod modTransition modAnim modNotesTx">
        <pc:chgData name="Anderson, Amber" userId="7edccb70-aa21-44c1-abba-abe0d88bbafc" providerId="ADAL" clId="{83189D44-D15B-45E1-A7CF-CB1C53FE3717}" dt="2025-08-13T14:59:00.997" v="843" actId="20577"/>
        <pc:sldMkLst>
          <pc:docMk/>
          <pc:sldMk cId="3028666781" sldId="257"/>
        </pc:sldMkLst>
        <pc:spChg chg="mod">
          <ac:chgData name="Anderson, Amber" userId="7edccb70-aa21-44c1-abba-abe0d88bbafc" providerId="ADAL" clId="{83189D44-D15B-45E1-A7CF-CB1C53FE3717}" dt="2025-08-09T00:02:42.779" v="1" actId="14100"/>
          <ac:spMkLst>
            <pc:docMk/>
            <pc:sldMk cId="3028666781" sldId="257"/>
            <ac:spMk id="2" creationId="{00000000-0000-0000-0000-000000000000}"/>
          </ac:spMkLst>
        </pc:spChg>
        <pc:picChg chg="add del mod">
          <ac:chgData name="Anderson, Amber" userId="7edccb70-aa21-44c1-abba-abe0d88bbafc" providerId="ADAL" clId="{83189D44-D15B-45E1-A7CF-CB1C53FE3717}" dt="2025-08-13T14:56:32.525" v="838"/>
          <ac:picMkLst>
            <pc:docMk/>
            <pc:sldMk cId="3028666781" sldId="257"/>
            <ac:picMk id="9" creationId="{3B66D059-756C-02F1-B6C8-D26E62C3FF08}"/>
          </ac:picMkLst>
        </pc:picChg>
        <pc:picChg chg="del">
          <ac:chgData name="Anderson, Amber" userId="7edccb70-aa21-44c1-abba-abe0d88bbafc" providerId="ADAL" clId="{83189D44-D15B-45E1-A7CF-CB1C53FE3717}" dt="2025-08-13T14:51:28.639" v="835"/>
          <ac:picMkLst>
            <pc:docMk/>
            <pc:sldMk cId="3028666781" sldId="257"/>
            <ac:picMk id="11" creationId="{E1922851-E46F-4BA1-25F7-33CF32F94FE6}"/>
          </ac:picMkLst>
        </pc:picChg>
        <pc:picChg chg="add mod">
          <ac:chgData name="Anderson, Amber" userId="7edccb70-aa21-44c1-abba-abe0d88bbafc" providerId="ADAL" clId="{83189D44-D15B-45E1-A7CF-CB1C53FE3717}" dt="2025-08-13T14:57:54.886" v="839"/>
          <ac:picMkLst>
            <pc:docMk/>
            <pc:sldMk cId="3028666781" sldId="257"/>
            <ac:picMk id="15" creationId="{82CC667C-A2CB-0AAA-F767-B0D4E5E79A49}"/>
          </ac:picMkLst>
        </pc:picChg>
      </pc:sldChg>
      <pc:sldChg chg="addSp delSp modSp modTransition modAnim modNotesTx">
        <pc:chgData name="Anderson, Amber" userId="7edccb70-aa21-44c1-abba-abe0d88bbafc" providerId="ADAL" clId="{83189D44-D15B-45E1-A7CF-CB1C53FE3717}" dt="2025-08-13T15:01:36.379" v="847"/>
        <pc:sldMkLst>
          <pc:docMk/>
          <pc:sldMk cId="2861857113" sldId="282"/>
        </pc:sldMkLst>
        <pc:picChg chg="add del mod">
          <ac:chgData name="Anderson, Amber" userId="7edccb70-aa21-44c1-abba-abe0d88bbafc" providerId="ADAL" clId="{83189D44-D15B-45E1-A7CF-CB1C53FE3717}" dt="2025-08-13T15:00:45.224" v="846"/>
          <ac:picMkLst>
            <pc:docMk/>
            <pc:sldMk cId="2861857113" sldId="282"/>
            <ac:picMk id="8" creationId="{C028E041-5B85-1BC9-24EB-514F8F80C065}"/>
          </ac:picMkLst>
        </pc:picChg>
        <pc:picChg chg="add mod">
          <ac:chgData name="Anderson, Amber" userId="7edccb70-aa21-44c1-abba-abe0d88bbafc" providerId="ADAL" clId="{83189D44-D15B-45E1-A7CF-CB1C53FE3717}" dt="2025-08-13T15:01:36.379" v="847"/>
          <ac:picMkLst>
            <pc:docMk/>
            <pc:sldMk cId="2861857113" sldId="282"/>
            <ac:picMk id="13" creationId="{47173923-84D2-EA45-86D6-5A6CEBAA8499}"/>
          </ac:picMkLst>
        </pc:picChg>
        <pc:picChg chg="del">
          <ac:chgData name="Anderson, Amber" userId="7edccb70-aa21-44c1-abba-abe0d88bbafc" providerId="ADAL" clId="{83189D44-D15B-45E1-A7CF-CB1C53FE3717}" dt="2025-08-13T15:00:00.124" v="844"/>
          <ac:picMkLst>
            <pc:docMk/>
            <pc:sldMk cId="2861857113" sldId="282"/>
            <ac:picMk id="21" creationId="{22F272D4-3FED-9F1E-4382-BB69856B61E1}"/>
          </ac:picMkLst>
        </pc:picChg>
      </pc:sldChg>
      <pc:sldChg chg="addSp delSp modSp modTransition modAnim modNotesTx">
        <pc:chgData name="Anderson, Amber" userId="7edccb70-aa21-44c1-abba-abe0d88bbafc" providerId="ADAL" clId="{83189D44-D15B-45E1-A7CF-CB1C53FE3717}" dt="2025-08-13T15:22:58.522" v="1124"/>
        <pc:sldMkLst>
          <pc:docMk/>
          <pc:sldMk cId="1183440957" sldId="468"/>
        </pc:sldMkLst>
        <pc:picChg chg="add del mod">
          <ac:chgData name="Anderson, Amber" userId="7edccb70-aa21-44c1-abba-abe0d88bbafc" providerId="ADAL" clId="{83189D44-D15B-45E1-A7CF-CB1C53FE3717}" dt="2025-08-13T15:22:18.300" v="1123"/>
          <ac:picMkLst>
            <pc:docMk/>
            <pc:sldMk cId="1183440957" sldId="468"/>
            <ac:picMk id="6" creationId="{72F8244B-3A22-03D1-8A1C-1B906843CCDD}"/>
          </ac:picMkLst>
        </pc:picChg>
        <pc:picChg chg="del">
          <ac:chgData name="Anderson, Amber" userId="7edccb70-aa21-44c1-abba-abe0d88bbafc" providerId="ADAL" clId="{83189D44-D15B-45E1-A7CF-CB1C53FE3717}" dt="2025-08-13T15:21:14.744" v="1121"/>
          <ac:picMkLst>
            <pc:docMk/>
            <pc:sldMk cId="1183440957" sldId="468"/>
            <ac:picMk id="13" creationId="{D6ACFA71-D50A-A159-EDBF-CBF9529C6FFA}"/>
          </ac:picMkLst>
        </pc:picChg>
        <pc:picChg chg="add mod">
          <ac:chgData name="Anderson, Amber" userId="7edccb70-aa21-44c1-abba-abe0d88bbafc" providerId="ADAL" clId="{83189D44-D15B-45E1-A7CF-CB1C53FE3717}" dt="2025-08-13T15:22:58.522" v="1124"/>
          <ac:picMkLst>
            <pc:docMk/>
            <pc:sldMk cId="1183440957" sldId="468"/>
            <ac:picMk id="14" creationId="{A73D302D-0477-92BB-6752-1DC0A7AB2036}"/>
          </ac:picMkLst>
        </pc:picChg>
      </pc:sldChg>
      <pc:sldChg chg="addSp delSp modSp mod">
        <pc:chgData name="Anderson, Amber" userId="7edccb70-aa21-44c1-abba-abe0d88bbafc" providerId="ADAL" clId="{83189D44-D15B-45E1-A7CF-CB1C53FE3717}" dt="2025-08-09T00:26:52.794" v="381" actId="14100"/>
        <pc:sldMkLst>
          <pc:docMk/>
          <pc:sldMk cId="2094280916" sldId="469"/>
        </pc:sldMkLst>
        <pc:spChg chg="mod">
          <ac:chgData name="Anderson, Amber" userId="7edccb70-aa21-44c1-abba-abe0d88bbafc" providerId="ADAL" clId="{83189D44-D15B-45E1-A7CF-CB1C53FE3717}" dt="2025-08-09T00:23:30.821" v="369" actId="20577"/>
          <ac:spMkLst>
            <pc:docMk/>
            <pc:sldMk cId="2094280916" sldId="469"/>
            <ac:spMk id="9" creationId="{6EF53916-8DB0-4AE6-9A19-47256F33D025}"/>
          </ac:spMkLst>
        </pc:spChg>
        <pc:picChg chg="add mod">
          <ac:chgData name="Anderson, Amber" userId="7edccb70-aa21-44c1-abba-abe0d88bbafc" providerId="ADAL" clId="{83189D44-D15B-45E1-A7CF-CB1C53FE3717}" dt="2025-08-09T00:26:52.794" v="381" actId="14100"/>
          <ac:picMkLst>
            <pc:docMk/>
            <pc:sldMk cId="2094280916" sldId="469"/>
            <ac:picMk id="5" creationId="{5FAE2548-8123-54B9-68FC-3AD2A142F7D4}"/>
          </ac:picMkLst>
        </pc:picChg>
      </pc:sldChg>
      <pc:sldChg chg="addSp delSp modSp mod modTransition modAnim modNotesTx">
        <pc:chgData name="Anderson, Amber" userId="7edccb70-aa21-44c1-abba-abe0d88bbafc" providerId="ADAL" clId="{83189D44-D15B-45E1-A7CF-CB1C53FE3717}" dt="2025-08-13T15:18:39.739" v="1120"/>
        <pc:sldMkLst>
          <pc:docMk/>
          <pc:sldMk cId="749587271" sldId="476"/>
        </pc:sldMkLst>
        <pc:spChg chg="mod">
          <ac:chgData name="Anderson, Amber" userId="7edccb70-aa21-44c1-abba-abe0d88bbafc" providerId="ADAL" clId="{83189D44-D15B-45E1-A7CF-CB1C53FE3717}" dt="2025-08-09T00:16:14.730" v="288" actId="33524"/>
          <ac:spMkLst>
            <pc:docMk/>
            <pc:sldMk cId="749587271" sldId="476"/>
            <ac:spMk id="3" creationId="{EE816CFE-EA4B-EE42-8F79-D234C85CF811}"/>
          </ac:spMkLst>
        </pc:spChg>
        <pc:picChg chg="add del mod">
          <ac:chgData name="Anderson, Amber" userId="7edccb70-aa21-44c1-abba-abe0d88bbafc" providerId="ADAL" clId="{83189D44-D15B-45E1-A7CF-CB1C53FE3717}" dt="2025-08-13T15:17:39.656" v="1119"/>
          <ac:picMkLst>
            <pc:docMk/>
            <pc:sldMk cId="749587271" sldId="476"/>
            <ac:picMk id="7" creationId="{738F4404-B231-B58A-F5E8-64721B90A83E}"/>
          </ac:picMkLst>
        </pc:picChg>
        <pc:picChg chg="del">
          <ac:chgData name="Anderson, Amber" userId="7edccb70-aa21-44c1-abba-abe0d88bbafc" providerId="ADAL" clId="{83189D44-D15B-45E1-A7CF-CB1C53FE3717}" dt="2025-08-13T15:17:11.801" v="1117"/>
          <ac:picMkLst>
            <pc:docMk/>
            <pc:sldMk cId="749587271" sldId="476"/>
            <ac:picMk id="11" creationId="{E572FE1A-7460-62D2-3DB6-D935578E9761}"/>
          </ac:picMkLst>
        </pc:picChg>
        <pc:picChg chg="add mod">
          <ac:chgData name="Anderson, Amber" userId="7edccb70-aa21-44c1-abba-abe0d88bbafc" providerId="ADAL" clId="{83189D44-D15B-45E1-A7CF-CB1C53FE3717}" dt="2025-08-13T15:18:39.739" v="1120"/>
          <ac:picMkLst>
            <pc:docMk/>
            <pc:sldMk cId="749587271" sldId="476"/>
            <ac:picMk id="13" creationId="{8191B591-4736-7D82-270B-BBC6F805F106}"/>
          </ac:picMkLst>
        </pc:picChg>
      </pc:sldChg>
      <pc:sldChg chg="addSp delSp modSp mod modTransition modAnim modNotesTx">
        <pc:chgData name="Anderson, Amber" userId="7edccb70-aa21-44c1-abba-abe0d88bbafc" providerId="ADAL" clId="{83189D44-D15B-45E1-A7CF-CB1C53FE3717}" dt="2025-08-13T15:14:12.470" v="1116"/>
        <pc:sldMkLst>
          <pc:docMk/>
          <pc:sldMk cId="4209000722" sldId="477"/>
        </pc:sldMkLst>
        <pc:spChg chg="mod">
          <ac:chgData name="Anderson, Amber" userId="7edccb70-aa21-44c1-abba-abe0d88bbafc" providerId="ADAL" clId="{83189D44-D15B-45E1-A7CF-CB1C53FE3717}" dt="2025-08-13T14:39:39.190" v="745" actId="20577"/>
          <ac:spMkLst>
            <pc:docMk/>
            <pc:sldMk cId="4209000722" sldId="477"/>
            <ac:spMk id="3" creationId="{EE816CFE-EA4B-EE42-8F79-D234C85CF811}"/>
          </ac:spMkLst>
        </pc:spChg>
        <pc:picChg chg="del">
          <ac:chgData name="Anderson, Amber" userId="7edccb70-aa21-44c1-abba-abe0d88bbafc" providerId="ADAL" clId="{83189D44-D15B-45E1-A7CF-CB1C53FE3717}" dt="2025-08-13T15:09:47.696" v="1093"/>
          <ac:picMkLst>
            <pc:docMk/>
            <pc:sldMk cId="4209000722" sldId="477"/>
            <ac:picMk id="6" creationId="{4B41AE6C-A616-A032-01B7-C37ABBC77C59}"/>
          </ac:picMkLst>
        </pc:picChg>
        <pc:picChg chg="add del mod">
          <ac:chgData name="Anderson, Amber" userId="7edccb70-aa21-44c1-abba-abe0d88bbafc" providerId="ADAL" clId="{83189D44-D15B-45E1-A7CF-CB1C53FE3717}" dt="2025-08-13T15:10:55.485" v="1113"/>
          <ac:picMkLst>
            <pc:docMk/>
            <pc:sldMk cId="4209000722" sldId="477"/>
            <ac:picMk id="8" creationId="{58323CFF-5185-A04F-754A-BBC2AACAB831}"/>
          </ac:picMkLst>
        </pc:picChg>
        <pc:picChg chg="add del mod">
          <ac:chgData name="Anderson, Amber" userId="7edccb70-aa21-44c1-abba-abe0d88bbafc" providerId="ADAL" clId="{83189D44-D15B-45E1-A7CF-CB1C53FE3717}" dt="2025-08-13T15:11:34.676" v="1115"/>
          <ac:picMkLst>
            <pc:docMk/>
            <pc:sldMk cId="4209000722" sldId="477"/>
            <ac:picMk id="13" creationId="{746C5A20-B690-927B-4359-7CA2027FBCA7}"/>
          </ac:picMkLst>
        </pc:picChg>
        <pc:picChg chg="add mod">
          <ac:chgData name="Anderson, Amber" userId="7edccb70-aa21-44c1-abba-abe0d88bbafc" providerId="ADAL" clId="{83189D44-D15B-45E1-A7CF-CB1C53FE3717}" dt="2025-08-13T15:14:12.470" v="1116"/>
          <ac:picMkLst>
            <pc:docMk/>
            <pc:sldMk cId="4209000722" sldId="477"/>
            <ac:picMk id="18" creationId="{11A01532-6795-99B2-6918-E34B8C57E6B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3563A-ECF9-29F2-C9D5-C4C097A9AE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2FCCF8-E83F-11D9-27B9-D3CB11D61E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1B485F-C469-44C9-B96A-413AF085C039}" type="datetimeFigureOut">
              <a:rPr lang="en-US" smtClean="0"/>
              <a:t>8/13/2025</a:t>
            </a:fld>
            <a:endParaRPr lang="en-US"/>
          </a:p>
        </p:txBody>
      </p:sp>
      <p:sp>
        <p:nvSpPr>
          <p:cNvPr id="4" name="Footer Placeholder 3">
            <a:extLst>
              <a:ext uri="{FF2B5EF4-FFF2-40B4-BE49-F238E27FC236}">
                <a16:creationId xmlns:a16="http://schemas.microsoft.com/office/drawing/2014/main" id="{3A321FC6-1209-27CE-5EC4-97CFA97BCE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29785B-1E80-C108-EBF5-B2D84CE120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0609D2-AA54-488A-B9A9-663BB69349D0}" type="slidenum">
              <a:rPr lang="en-US" smtClean="0"/>
              <a:t>‹#›</a:t>
            </a:fld>
            <a:endParaRPr lang="en-US"/>
          </a:p>
        </p:txBody>
      </p:sp>
    </p:spTree>
    <p:extLst>
      <p:ext uri="{BB962C8B-B14F-4D97-AF65-F5344CB8AC3E}">
        <p14:creationId xmlns:p14="http://schemas.microsoft.com/office/powerpoint/2010/main" val="15186852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94623-9651-4666-A5AF-026177AB09A6}" type="datetimeFigureOut">
              <a:rPr lang="en-US" smtClean="0"/>
              <a:t>8/13/2025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88EFE-2721-41CA-A398-AA64B777FF1C}" type="slidenum">
              <a:rPr lang="en-US" smtClean="0"/>
              <a:t>‹#›</a:t>
            </a:fld>
            <a:endParaRPr lang="en-US"/>
          </a:p>
        </p:txBody>
      </p:sp>
    </p:spTree>
    <p:extLst>
      <p:ext uri="{BB962C8B-B14F-4D97-AF65-F5344CB8AC3E}">
        <p14:creationId xmlns:p14="http://schemas.microsoft.com/office/powerpoint/2010/main" val="27113205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algn="l" rtl="0">
              <a:spcBef>
                <a:spcPts val="0"/>
              </a:spcBef>
              <a:spcAft>
                <a:spcPts val="0"/>
              </a:spcAft>
            </a:pPr>
            <a:r>
              <a:rPr lang="en-US" sz="1800" dirty="0">
                <a:solidFill>
                  <a:srgbClr val="000000"/>
                </a:solidFill>
                <a:effectLst/>
                <a:latin typeface="Aptos" panose="020B0004020202020204" pitchFamily="34" charset="0"/>
              </a:rPr>
              <a:t>Welcome to the At-Risk Measure overview.</a:t>
            </a:r>
          </a:p>
          <a:p>
            <a:pPr marL="0" algn="l" rtl="0">
              <a:spcBef>
                <a:spcPts val="0"/>
              </a:spcBef>
              <a:spcAft>
                <a:spcPts val="0"/>
              </a:spcAft>
            </a:pPr>
            <a:endParaRPr lang="en-US" sz="1800" dirty="0">
              <a:solidFill>
                <a:srgbClr val="000000"/>
              </a:solidFill>
              <a:effectLst/>
              <a:latin typeface="Aptos" panose="020B0004020202020204" pitchFamily="34" charset="0"/>
            </a:endParaRPr>
          </a:p>
          <a:p>
            <a:pPr marL="0" algn="l" rtl="0">
              <a:spcBef>
                <a:spcPts val="0"/>
              </a:spcBef>
              <a:spcAft>
                <a:spcPts val="0"/>
              </a:spcAft>
            </a:pPr>
            <a:r>
              <a:rPr lang="en-US" sz="1800" dirty="0">
                <a:solidFill>
                  <a:srgbClr val="000000"/>
                </a:solidFill>
                <a:effectLst/>
                <a:latin typeface="Aptos" panose="020B0004020202020204" pitchFamily="34" charset="0"/>
              </a:rPr>
              <a:t>This presentation will outline the At-Risk Measure required for the 2025-2026 school year. The At-Risk Measure will again be part of the October Count (OC) collection and will follow the October Count deadlines.</a:t>
            </a:r>
          </a:p>
          <a:p>
            <a:pPr marL="0" marR="0" indent="0" algn="l" rtl="0">
              <a:spcBef>
                <a:spcPts val="0"/>
              </a:spcBef>
              <a:spcAft>
                <a:spcPts val="0"/>
              </a:spcAft>
            </a:pP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All CSI school submissions staff are encouraged to watch this overview and prepare your Student Information Systems (SIS) to collect the required information.</a:t>
            </a:r>
          </a:p>
          <a:p>
            <a:pPr marL="0" marR="0" indent="0" algn="l" rtl="0">
              <a:spcBef>
                <a:spcPts val="0"/>
              </a:spcBef>
              <a:spcAft>
                <a:spcPts val="0"/>
              </a:spcAft>
            </a:pPr>
            <a:endParaRPr lang="en-US" sz="180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rPr>
              <a:t>Infinite Campus does not have the tools that are needed for this submission. </a:t>
            </a:r>
            <a:r>
              <a:rPr lang="en-US" sz="2800" dirty="0"/>
              <a:t>Therefore, the CSI submission team will assist in collecting the census block data for the At-Risk Measure for all IC schools. </a:t>
            </a:r>
            <a:r>
              <a:rPr lang="en-US" sz="2800" dirty="0">
                <a:solidFill>
                  <a:srgbClr val="000000"/>
                </a:solidFill>
                <a:effectLst/>
                <a:latin typeface="Aptos" panose="020B0004020202020204" pitchFamily="34" charset="0"/>
              </a:rPr>
              <a:t>IC Schools will have access to all the files we pull in the Google October Count folder.</a:t>
            </a:r>
          </a:p>
          <a:p>
            <a:pPr marL="0" marR="0" indent="0" algn="l" rtl="0">
              <a:spcBef>
                <a:spcPts val="0"/>
              </a:spcBef>
              <a:spcAft>
                <a:spcPts val="0"/>
              </a:spcAft>
            </a:pPr>
            <a:endParaRPr lang="en-US" sz="2800" dirty="0"/>
          </a:p>
          <a:p>
            <a:pPr marL="0" marR="0" indent="0" algn="l" rtl="0">
              <a:spcBef>
                <a:spcPts val="0"/>
              </a:spcBef>
              <a:spcAft>
                <a:spcPts val="0"/>
              </a:spcAft>
            </a:pPr>
            <a:r>
              <a:rPr lang="en-US" sz="2800" dirty="0"/>
              <a:t>PowerSchool campuses will run the At-Risk report from their SIS and then submit the file to CSI along with all other files for this collection.</a:t>
            </a:r>
            <a:endParaRPr lang="en-US" sz="1800" dirty="0">
              <a:solidFill>
                <a:srgbClr val="000000"/>
              </a:solidFill>
              <a:effectLst/>
              <a:latin typeface="Aptos" panose="020B0004020202020204" pitchFamily="34" charset="0"/>
            </a:endParaRPr>
          </a:p>
          <a:p>
            <a:pPr marL="0" marR="0" indent="0" algn="l" rtl="0">
              <a:spcBef>
                <a:spcPts val="0"/>
              </a:spcBef>
              <a:spcAft>
                <a:spcPts val="0"/>
              </a:spcAft>
            </a:pPr>
            <a:endParaRPr lang="en-US" sz="180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192392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US" sz="1800" dirty="0">
                <a:solidFill>
                  <a:srgbClr val="000000"/>
                </a:solidFill>
                <a:effectLst/>
                <a:latin typeface="Aptos" panose="020B0004020202020204" pitchFamily="34" charset="0"/>
              </a:rPr>
              <a:t>For the second year the At-Risk Measure file is required. This data will be collected during the October Count submission along with the school’s SD and SSA files.</a:t>
            </a:r>
          </a:p>
          <a:p>
            <a:pPr marL="0" algn="l" rtl="0">
              <a:spcBef>
                <a:spcPts val="0"/>
              </a:spcBef>
              <a:spcAft>
                <a:spcPts val="0"/>
              </a:spcAft>
            </a:pPr>
            <a:endParaRPr lang="en-US" sz="1800" dirty="0">
              <a:solidFill>
                <a:srgbClr val="000000"/>
              </a:solidFill>
              <a:effectLst/>
              <a:latin typeface="Aptos" panose="020B0004020202020204" pitchFamily="34" charset="0"/>
            </a:endParaRPr>
          </a:p>
          <a:p>
            <a:pPr marL="0" algn="l" rtl="0">
              <a:spcBef>
                <a:spcPts val="0"/>
              </a:spcBef>
              <a:spcAft>
                <a:spcPts val="0"/>
              </a:spcAft>
            </a:pPr>
            <a:r>
              <a:rPr lang="en-US" sz="1800" dirty="0">
                <a:solidFill>
                  <a:srgbClr val="000000"/>
                </a:solidFill>
                <a:effectLst/>
                <a:latin typeface="Aptos" panose="020B0004020202020204" pitchFamily="34" charset="0"/>
              </a:rPr>
              <a:t>The purpose of the At-Risk Measure file is to obtain student-level information, based on a student’s primary physical residential address.</a:t>
            </a:r>
          </a:p>
          <a:p>
            <a:pPr marL="0" algn="l" rtl="0">
              <a:spcBef>
                <a:spcPts val="0"/>
              </a:spcBef>
              <a:spcAft>
                <a:spcPts val="0"/>
              </a:spcAft>
            </a:pP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Data provided through the At-Risk Measure will be included in each district’s Student October Snapshot. As such, the </a:t>
            </a:r>
            <a:r>
              <a:rPr lang="en-US" sz="1800" u="sng" dirty="0">
                <a:solidFill>
                  <a:srgbClr val="000000"/>
                </a:solidFill>
                <a:effectLst/>
                <a:latin typeface="Aptos" panose="020B0004020202020204" pitchFamily="34" charset="0"/>
              </a:rPr>
              <a:t>timeline associated with the At-Risk Measure file aligns with the Student October Snapshot timeline</a:t>
            </a:r>
            <a:r>
              <a:rPr lang="en-US" sz="1800" dirty="0">
                <a:solidFill>
                  <a:srgbClr val="000000"/>
                </a:solidFill>
                <a:effectLst/>
                <a:latin typeface="Aptos" panose="020B0004020202020204" pitchFamily="34" charset="0"/>
              </a:rPr>
              <a:t>.</a:t>
            </a:r>
          </a:p>
          <a:p>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24412A0-D66C-48E0-8B20-A2797B4B8272}" type="slidenum">
              <a:rPr lang="en-US" smtClean="0"/>
              <a:t>2</a:t>
            </a:fld>
            <a:endParaRPr lang="en-US"/>
          </a:p>
        </p:txBody>
      </p:sp>
    </p:spTree>
    <p:extLst>
      <p:ext uri="{BB962C8B-B14F-4D97-AF65-F5344CB8AC3E}">
        <p14:creationId xmlns:p14="http://schemas.microsoft.com/office/powerpoint/2010/main" val="73604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Preparing for the At-Risk Measure collection includes SIS data entries schools are already doing. However, schools must be extra diligent in gathering and entering this information to ensure highest possible accuracy for the At-Risk Measure file. </a:t>
            </a:r>
          </a:p>
          <a:p>
            <a:pPr marL="0" marR="0" lvl="0" indent="0">
              <a:spcBef>
                <a:spcPts val="0"/>
              </a:spcBef>
              <a:spcAft>
                <a:spcPts val="0"/>
              </a:spcAft>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The requirements for schools in preparation for the At-Risk file are:</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All students must have an assigned SASID entered in your SIS.</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Aptos" panose="020B0004020202020204" pitchFamily="34" charset="0"/>
              </a:rPr>
              <a:t>In addition, a</a:t>
            </a:r>
            <a:r>
              <a:rPr lang="en-US" sz="1800" dirty="0">
                <a:effectLst/>
                <a:latin typeface="Aptos" panose="020B0004020202020204" pitchFamily="34" charset="0"/>
                <a:ea typeface="Times New Roman" panose="02020603050405020304" pitchFamily="18" charset="0"/>
                <a:cs typeface="Aptos" panose="020B0004020202020204" pitchFamily="34" charset="0"/>
              </a:rPr>
              <a:t>ll students MUST have a current, physical address listed in the SIS. We must emphasize that the requirement is a physical address. PO Box numbers are NOT allowed. This may require schools to reach out to families to obtain their current physical address if this has not already been a requirement at your school.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McKinney Vento students need to be identified within the SIS. These are families who have filled out a McKinney Vento form and it been finalized and approved. </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Finally, students participating in the Confidentiality Program, have a </a:t>
            </a:r>
            <a:r>
              <a:rPr lang="en-US" sz="1050" dirty="0">
                <a:effectLst/>
                <a:latin typeface="Aptos" panose="020B0004020202020204" pitchFamily="34" charset="0"/>
                <a:ea typeface="Aptos" panose="020B0004020202020204" pitchFamily="34" charset="0"/>
                <a:cs typeface="Aptos" panose="020B0004020202020204" pitchFamily="34" charset="0"/>
              </a:rPr>
              <a:t>Migrant status or are </a:t>
            </a:r>
            <a:r>
              <a:rPr lang="en-US" sz="1800" dirty="0">
                <a:solidFill>
                  <a:schemeClr val="tx1"/>
                </a:solidFill>
                <a:effectLst/>
                <a:ea typeface="Times New Roman" panose="02020603050405020304" pitchFamily="18" charset="0"/>
              </a:rPr>
              <a:t>attending a detention center </a:t>
            </a:r>
            <a:r>
              <a:rPr lang="en-US" sz="1800" dirty="0">
                <a:effectLst/>
                <a:latin typeface="Aptos" panose="020B0004020202020204" pitchFamily="34" charset="0"/>
                <a:ea typeface="Times New Roman" panose="02020603050405020304" pitchFamily="18" charset="0"/>
                <a:cs typeface="Aptos" panose="020B0004020202020204" pitchFamily="34" charset="0"/>
              </a:rPr>
              <a:t>must be identified and entered in your SIS.</a:t>
            </a:r>
          </a:p>
          <a:p>
            <a:pPr marL="800100" marR="0" lvl="1" indent="-342900">
              <a:spcBef>
                <a:spcPts val="0"/>
              </a:spcBef>
              <a:spcAft>
                <a:spcPts val="0"/>
              </a:spcAft>
              <a:buFont typeface="Symbol" panose="05050102010706020507" pitchFamily="18" charset="2"/>
              <a:buChar char=""/>
            </a:pPr>
            <a:r>
              <a:rPr lang="en-US" sz="1800" dirty="0">
                <a:solidFill>
                  <a:schemeClr val="tx1"/>
                </a:solidFill>
                <a:effectLst/>
                <a:latin typeface="Aptos" panose="020B0004020202020204" pitchFamily="34" charset="0"/>
                <a:ea typeface="Times New Roman" panose="02020603050405020304" pitchFamily="18" charset="0"/>
              </a:rPr>
              <a:t>If a student is identified as </a:t>
            </a:r>
            <a:r>
              <a:rPr lang="en-US" sz="1800" dirty="0">
                <a:effectLst/>
                <a:latin typeface="Aptos" panose="020B0004020202020204" pitchFamily="34" charset="0"/>
                <a:ea typeface="Times New Roman" panose="02020603050405020304" pitchFamily="18" charset="0"/>
                <a:cs typeface="Aptos" panose="020B0004020202020204" pitchFamily="34" charset="0"/>
              </a:rPr>
              <a:t>McKinney Vento, Migrant, attending a detention center or participating in the Confidentiality Program, CDE recommends using the </a:t>
            </a:r>
            <a:r>
              <a:rPr lang="en-US" sz="1800" dirty="0">
                <a:solidFill>
                  <a:schemeClr val="tx1"/>
                </a:solidFill>
                <a:latin typeface="+mn-lt"/>
              </a:rPr>
              <a:t>1575 Sherman St, Denver, CO 80203 as the student’s physical address.</a:t>
            </a:r>
            <a:endParaRPr lang="en-US" sz="1800" dirty="0">
              <a:solidFill>
                <a:schemeClr val="tx1"/>
              </a:solidFill>
              <a:effectLst/>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800" dirty="0">
              <a:solidFill>
                <a:schemeClr val="tx1"/>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dirty="0">
                <a:solidFill>
                  <a:schemeClr val="tx1"/>
                </a:solidFill>
                <a:effectLst/>
                <a:ea typeface="Times New Roman" panose="02020603050405020304" pitchFamily="18" charset="0"/>
              </a:rPr>
              <a:t>Please note: For students that are participating </a:t>
            </a:r>
            <a:r>
              <a:rPr lang="en-US" sz="1800" dirty="0">
                <a:effectLst/>
                <a:latin typeface="Aptos" panose="020B0004020202020204" pitchFamily="34" charset="0"/>
                <a:ea typeface="Times New Roman" panose="02020603050405020304" pitchFamily="18" charset="0"/>
                <a:cs typeface="Aptos" panose="020B0004020202020204" pitchFamily="34" charset="0"/>
              </a:rPr>
              <a:t>in the Confidentiality Program,</a:t>
            </a:r>
            <a:r>
              <a:rPr lang="en-US" sz="1800" dirty="0">
                <a:solidFill>
                  <a:schemeClr val="tx1"/>
                </a:solidFill>
                <a:effectLst/>
                <a:ea typeface="Times New Roman" panose="02020603050405020304" pitchFamily="18" charset="0"/>
              </a:rPr>
              <a:t> </a:t>
            </a:r>
            <a:r>
              <a:rPr lang="en-US" sz="1800" dirty="0">
                <a:effectLst/>
                <a:latin typeface="Aptos" panose="020B0004020202020204" pitchFamily="34" charset="0"/>
                <a:ea typeface="Times New Roman" panose="02020603050405020304" pitchFamily="18" charset="0"/>
                <a:cs typeface="Aptos" panose="020B0004020202020204" pitchFamily="34" charset="0"/>
              </a:rPr>
              <a:t>SIS vendors are currently working on adding a location within the system to identify these families. If this option is not currently available within your SIS, please prepare a list by October 1</a:t>
            </a:r>
            <a:r>
              <a:rPr lang="en-US" sz="1800" baseline="30000" dirty="0">
                <a:effectLst/>
                <a:latin typeface="Aptos" panose="020B0004020202020204" pitchFamily="34" charset="0"/>
                <a:ea typeface="Times New Roman" panose="02020603050405020304" pitchFamily="18" charset="0"/>
                <a:cs typeface="Aptos" panose="020B0004020202020204" pitchFamily="34" charset="0"/>
              </a:rPr>
              <a:t>st.</a:t>
            </a:r>
            <a:r>
              <a:rPr lang="en-US" sz="1800" dirty="0">
                <a:effectLst/>
                <a:latin typeface="Aptos" panose="020B0004020202020204" pitchFamily="34" charset="0"/>
                <a:ea typeface="Aptos" panose="020B0004020202020204" pitchFamily="34" charset="0"/>
                <a:cs typeface="Aptos" panose="020B0004020202020204" pitchFamily="34" charset="0"/>
              </a:rPr>
              <a:t>. We are requesting schools to </a:t>
            </a:r>
            <a:r>
              <a:rPr lang="en-US" sz="6000" dirty="0">
                <a:solidFill>
                  <a:schemeClr val="tx1"/>
                </a:solidFill>
                <a:effectLst/>
                <a:latin typeface="+mn-lt"/>
                <a:ea typeface="Times New Roman" panose="02020603050405020304" pitchFamily="18" charset="0"/>
              </a:rPr>
              <a:t>placed the list in the Shared Google Drive – in the ‘Other’ folder located with the OC Audit Documents.</a:t>
            </a:r>
            <a:endParaRPr lang="en-US" sz="3600" dirty="0">
              <a:solidFill>
                <a:schemeClr val="tx1"/>
              </a:solidFill>
              <a:effectLst/>
              <a:ea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The CSI Submissions team will start auditing student addresses the week of September 15</a:t>
            </a:r>
            <a:r>
              <a:rPr lang="en-US" sz="1800" baseline="30000" dirty="0">
                <a:effectLst/>
                <a:latin typeface="Aptos" panose="020B0004020202020204" pitchFamily="34" charset="0"/>
                <a:ea typeface="Aptos" panose="020B0004020202020204" pitchFamily="34" charset="0"/>
                <a:cs typeface="Aptos" panose="020B0004020202020204" pitchFamily="34" charset="0"/>
              </a:rPr>
              <a:t>th</a:t>
            </a:r>
            <a:r>
              <a:rPr lang="en-US" sz="1800" dirty="0">
                <a:effectLst/>
                <a:latin typeface="Aptos" panose="020B0004020202020204" pitchFamily="34" charset="0"/>
                <a:ea typeface="Aptos" panose="020B0004020202020204" pitchFamily="34" charset="0"/>
                <a:cs typeface="Aptos" panose="020B0004020202020204" pitchFamily="34" charset="0"/>
              </a:rPr>
              <a:t> and provide error reports for additional or corrected information needed.</a:t>
            </a:r>
            <a:endParaRPr lang="en-US"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E78F1E83-3B0C-495F-94FD-96131F1D8C8D}" type="slidenum">
              <a:rPr lang="en-US" smtClean="0"/>
              <a:t>3</a:t>
            </a:fld>
            <a:endParaRPr lang="en-US"/>
          </a:p>
        </p:txBody>
      </p:sp>
    </p:spTree>
    <p:extLst>
      <p:ext uri="{BB962C8B-B14F-4D97-AF65-F5344CB8AC3E}">
        <p14:creationId xmlns:p14="http://schemas.microsoft.com/office/powerpoint/2010/main" val="138665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a:spcBef>
                <a:spcPts val="0"/>
              </a:spcBef>
              <a:spcAft>
                <a:spcPts val="0"/>
              </a:spcAft>
            </a:pPr>
            <a:r>
              <a:rPr lang="en-US" sz="1800" dirty="0">
                <a:solidFill>
                  <a:srgbClr val="000000"/>
                </a:solidFill>
                <a:effectLst/>
                <a:latin typeface="Aptos" panose="020B0004020202020204" pitchFamily="34" charset="0"/>
              </a:rPr>
              <a:t>CSI submissions team we'll start auditing the Student Information Systems on September 15th. In this audit we are looking for each student to have an assigned SASID and for every student to have a physical primary address listed and linked to that student. </a:t>
            </a:r>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Once we have determined which addresses need corrected, we will place an Address Error file in the Google shared October Count ‘Error Reports’ folder. </a:t>
            </a:r>
            <a:r>
              <a:rPr lang="en-US" sz="3600" i="0" dirty="0">
                <a:effectLst/>
                <a:latin typeface="+mn-lt"/>
                <a:ea typeface="Aptos" panose="020B0004020202020204" pitchFamily="34" charset="0"/>
                <a:cs typeface="Times New Roman" panose="02020603050405020304" pitchFamily="18" charset="0"/>
              </a:rPr>
              <a:t>This file will contain a list of students that are missing data or need to have data updated.</a:t>
            </a:r>
            <a:r>
              <a:rPr lang="en-US" sz="1800" i="0" dirty="0">
                <a:solidFill>
                  <a:srgbClr val="000000"/>
                </a:solidFill>
                <a:effectLst/>
                <a:latin typeface="Aptos" panose="020B0004020202020204" pitchFamily="34" charset="0"/>
              </a:rPr>
              <a:t> </a:t>
            </a:r>
            <a:r>
              <a:rPr lang="en-US" sz="1800" dirty="0">
                <a:solidFill>
                  <a:srgbClr val="000000"/>
                </a:solidFill>
                <a:effectLst/>
                <a:latin typeface="Aptos" panose="020B0004020202020204" pitchFamily="34" charset="0"/>
              </a:rPr>
              <a:t>CSI will send an email notifying the schools there is a file ready for their review and corrections are needed.</a:t>
            </a:r>
          </a:p>
          <a:p>
            <a:pPr marL="0" marR="0" indent="0" algn="l" rtl="0">
              <a:spcBef>
                <a:spcPts val="0"/>
              </a:spcBef>
              <a:spcAft>
                <a:spcPts val="0"/>
              </a:spcAft>
            </a:pP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It’s important to make the corrections in the SIS, as this is where we will pull new files on Count Day.</a:t>
            </a:r>
          </a:p>
          <a:p>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E78F1E83-3B0C-495F-94FD-96131F1D8C8D}" type="slidenum">
              <a:rPr lang="en-US" smtClean="0"/>
              <a:t>4</a:t>
            </a:fld>
            <a:endParaRPr lang="en-US"/>
          </a:p>
        </p:txBody>
      </p:sp>
    </p:spTree>
    <p:extLst>
      <p:ext uri="{BB962C8B-B14F-4D97-AF65-F5344CB8AC3E}">
        <p14:creationId xmlns:p14="http://schemas.microsoft.com/office/powerpoint/2010/main" val="134675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rtl="0">
              <a:spcBef>
                <a:spcPts val="0"/>
              </a:spcBef>
              <a:spcAft>
                <a:spcPts val="0"/>
              </a:spcAft>
            </a:pPr>
            <a:r>
              <a:rPr lang="en-US" sz="1800" dirty="0">
                <a:solidFill>
                  <a:srgbClr val="000000"/>
                </a:solidFill>
                <a:effectLst/>
                <a:latin typeface="Aptos" panose="020B0004020202020204" pitchFamily="34" charset="0"/>
              </a:rPr>
              <a:t>At the top of the October Count Resource page is a link to the Data Submission calendar. This calendar is printable and color-coded by collection. The October Count and October Count Audit dates are all marked in blue.</a:t>
            </a:r>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As a reminder, you can also access the CSI Online Calendar. The online calendar is updated regularly throughout the year as timelines change. Users can subscribe to the calendar to have deadlines synced to their Google calendars.</a:t>
            </a:r>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As mentioned earlier, the At-Risk Measure collection is part of the October Count and will follow the deadlines for the OC collection. The October Count is one of the shortest collections, lasting roughly 12 weeks and overlapping with other first-semester collections, as well as End of Year wrap-up. Given this, it is important to begin reviewing your student data within the SIS as soon as possible to stay on top of the collection. It is also important to set internal deadlines for yourself and your colleagues to ensure your school can meet CSI deadlines. </a:t>
            </a:r>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Key dates for the At-Risk and October Count submissions are listed on this slide. Please keep close track of all deadline dates starting with the initial submission.</a:t>
            </a:r>
            <a:br>
              <a:rPr lang="en-US" sz="1800" dirty="0">
                <a:solidFill>
                  <a:srgbClr val="000000"/>
                </a:solidFill>
                <a:effectLst/>
                <a:latin typeface="Aptos" panose="020B0004020202020204" pitchFamily="34" charset="0"/>
              </a:rPr>
            </a:br>
            <a:endParaRPr lang="en-US" sz="1800" dirty="0">
              <a:solidFill>
                <a:srgbClr val="000000"/>
              </a:solidFill>
              <a:effectLst/>
              <a:latin typeface="Aptos" panose="020B0004020202020204" pitchFamily="34" charset="0"/>
            </a:endParaRPr>
          </a:p>
          <a:p>
            <a:pPr marL="0" marR="0" indent="0" algn="l" rtl="0">
              <a:spcBef>
                <a:spcPts val="0"/>
              </a:spcBef>
              <a:spcAft>
                <a:spcPts val="0"/>
              </a:spcAft>
            </a:pPr>
            <a:r>
              <a:rPr lang="en-US" sz="1800" dirty="0">
                <a:solidFill>
                  <a:srgbClr val="000000"/>
                </a:solidFill>
                <a:effectLst/>
                <a:latin typeface="Aptos" panose="020B0004020202020204" pitchFamily="34" charset="0"/>
              </a:rPr>
              <a:t>Be sure to review the Weekly Update emails sent to all school submission contacts for the latest announcements and other details related to the October Count and At-Risk collection.</a:t>
            </a:r>
          </a:p>
        </p:txBody>
      </p:sp>
    </p:spTree>
    <p:extLst>
      <p:ext uri="{BB962C8B-B14F-4D97-AF65-F5344CB8AC3E}">
        <p14:creationId xmlns:p14="http://schemas.microsoft.com/office/powerpoint/2010/main" val="4897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At-Risk file layout to help you understand the At-Risk Interchange file that will be manually be built on behalf of each non-PowerSchool SIS. The process described in earlier slides results in a file with the four Census Block Data fields for each student. The </a:t>
            </a:r>
            <a:r>
              <a:rPr lang="en-US" sz="1200" b="0" i="0" u="none" strike="noStrike" baseline="0" dirty="0">
                <a:solidFill>
                  <a:srgbClr val="000000"/>
                </a:solidFill>
                <a:latin typeface="+mn-lt"/>
              </a:rPr>
              <a:t>State, County, Track and Block Codes associated with a student’s primary physical address are required for this collection. </a:t>
            </a:r>
            <a:endParaRPr lang="en-US" b="0" dirty="0"/>
          </a:p>
        </p:txBody>
      </p:sp>
      <p:sp>
        <p:nvSpPr>
          <p:cNvPr id="4" name="Slide Number Placeholder 3"/>
          <p:cNvSpPr>
            <a:spLocks noGrp="1"/>
          </p:cNvSpPr>
          <p:nvPr>
            <p:ph type="sldNum" sz="quarter" idx="5"/>
          </p:nvPr>
        </p:nvSpPr>
        <p:spPr/>
        <p:txBody>
          <a:bodyPr/>
          <a:lstStyle/>
          <a:p>
            <a:fld id="{E78F1E83-3B0C-495F-94FD-96131F1D8C8D}" type="slidenum">
              <a:rPr lang="en-US" smtClean="0"/>
              <a:t>6</a:t>
            </a:fld>
            <a:endParaRPr lang="en-US"/>
          </a:p>
        </p:txBody>
      </p:sp>
    </p:spTree>
    <p:extLst>
      <p:ext uri="{BB962C8B-B14F-4D97-AF65-F5344CB8AC3E}">
        <p14:creationId xmlns:p14="http://schemas.microsoft.com/office/powerpoint/2010/main" val="279676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census block data will not be available for students. This chart gives guidelines on how we will code census block data fields when we are unable to collect the information through the Geo Census tool. As you can see on this slide there is also a way to identify students in the Confidentiality Program. This is why we are requesting those students are identified in your SIS or a list of those students participating in the program are provided to the CSI team.</a:t>
            </a:r>
          </a:p>
        </p:txBody>
      </p:sp>
      <p:sp>
        <p:nvSpPr>
          <p:cNvPr id="4" name="Slide Number Placeholder 3"/>
          <p:cNvSpPr>
            <a:spLocks noGrp="1"/>
          </p:cNvSpPr>
          <p:nvPr>
            <p:ph type="sldNum" sz="quarter" idx="5"/>
          </p:nvPr>
        </p:nvSpPr>
        <p:spPr/>
        <p:txBody>
          <a:bodyPr/>
          <a:lstStyle/>
          <a:p>
            <a:fld id="{E78F1E83-3B0C-495F-94FD-96131F1D8C8D}" type="slidenum">
              <a:rPr lang="en-US" smtClean="0"/>
              <a:t>7</a:t>
            </a:fld>
            <a:endParaRPr lang="en-US"/>
          </a:p>
        </p:txBody>
      </p:sp>
    </p:spTree>
    <p:extLst>
      <p:ext uri="{BB962C8B-B14F-4D97-AF65-F5344CB8AC3E}">
        <p14:creationId xmlns:p14="http://schemas.microsoft.com/office/powerpoint/2010/main" val="306022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reviewing this new At-Risk Measure Collection.</a:t>
            </a:r>
          </a:p>
          <a:p>
            <a:endParaRPr lang="en-US" dirty="0"/>
          </a:p>
          <a:p>
            <a:r>
              <a:rPr lang="en-US" baseline="0" dirty="0"/>
              <a:t>If you have questions on any of this information, please reach out to the submissions inbox at the email address listed here.</a:t>
            </a:r>
            <a:endParaRPr lang="en-US" dirty="0"/>
          </a:p>
          <a:p>
            <a:endParaRPr dirty="0"/>
          </a:p>
        </p:txBody>
      </p:sp>
    </p:spTree>
    <p:extLst>
      <p:ext uri="{BB962C8B-B14F-4D97-AF65-F5344CB8AC3E}">
        <p14:creationId xmlns:p14="http://schemas.microsoft.com/office/powerpoint/2010/main" val="614211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18991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257175" lvl="0" indent="-235744">
              <a:spcBef>
                <a:spcPts val="338"/>
              </a:spcBef>
              <a:spcAft>
                <a:spcPts val="0"/>
              </a:spcAft>
              <a:buSzPts val="3000"/>
              <a:buChar char="▷"/>
              <a:defRPr sz="1350">
                <a:solidFill>
                  <a:srgbClr val="677480"/>
                </a:solidFill>
                <a:latin typeface="+mj-lt"/>
                <a:ea typeface="Arial Unicode MS" panose="020B0604020202020204" pitchFamily="34" charset="-128"/>
                <a:cs typeface="Arial Unicode MS" panose="020B0604020202020204" pitchFamily="34" charset="-128"/>
              </a:defRPr>
            </a:lvl1pPr>
            <a:lvl2pPr marL="514350" lvl="1" indent="-214313">
              <a:spcBef>
                <a:spcPts val="0"/>
              </a:spcBef>
              <a:spcAft>
                <a:spcPts val="0"/>
              </a:spcAft>
              <a:buSzPts val="2400"/>
              <a:buChar char="○"/>
              <a:defRPr sz="1013">
                <a:latin typeface="+mn-lt"/>
              </a:defRPr>
            </a:lvl2pPr>
            <a:lvl3pPr marL="771525" lvl="2" indent="-214313">
              <a:spcBef>
                <a:spcPts val="0"/>
              </a:spcBef>
              <a:spcAft>
                <a:spcPts val="0"/>
              </a:spcAft>
              <a:buSzPts val="2400"/>
              <a:buChar char="■"/>
              <a:defRPr/>
            </a:lvl3pPr>
            <a:lvl4pPr marL="1028700" lvl="3" indent="-192881">
              <a:spcBef>
                <a:spcPts val="0"/>
              </a:spcBef>
              <a:spcAft>
                <a:spcPts val="0"/>
              </a:spcAft>
              <a:buSzPts val="1800"/>
              <a:buChar char="●"/>
              <a:defRPr/>
            </a:lvl4pPr>
            <a:lvl5pPr marL="1285875" lvl="4" indent="-192881">
              <a:spcBef>
                <a:spcPts val="0"/>
              </a:spcBef>
              <a:spcAft>
                <a:spcPts val="0"/>
              </a:spcAft>
              <a:buSzPts val="1800"/>
              <a:buChar char="○"/>
              <a:defRPr/>
            </a:lvl5pPr>
            <a:lvl6pPr marL="1543050" lvl="5" indent="-192881">
              <a:spcBef>
                <a:spcPts val="0"/>
              </a:spcBef>
              <a:spcAft>
                <a:spcPts val="0"/>
              </a:spcAft>
              <a:buSzPts val="1800"/>
              <a:buChar char="■"/>
              <a:defRPr/>
            </a:lvl6pPr>
            <a:lvl7pPr marL="1800225" lvl="6" indent="-192881">
              <a:spcBef>
                <a:spcPts val="0"/>
              </a:spcBef>
              <a:spcAft>
                <a:spcPts val="0"/>
              </a:spcAft>
              <a:buSzPts val="1800"/>
              <a:buChar char="●"/>
              <a:defRPr/>
            </a:lvl7pPr>
            <a:lvl8pPr marL="2057400" lvl="7" indent="-192881">
              <a:spcBef>
                <a:spcPts val="0"/>
              </a:spcBef>
              <a:spcAft>
                <a:spcPts val="0"/>
              </a:spcAft>
              <a:buSzPts val="1800"/>
              <a:buChar char="○"/>
              <a:defRPr/>
            </a:lvl8pPr>
            <a:lvl9pPr marL="2314575" lvl="8" indent="-192881">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8" name="Shape 38"/>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98332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74973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950744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244360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771225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3281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514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187320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2412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9153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4" y="6755103"/>
            <a:ext cx="1401679" cy="110921"/>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8" name="Shape 35"/>
          <p:cNvSpPr/>
          <p:nvPr userDrawn="1"/>
        </p:nvSpPr>
        <p:spPr>
          <a:xfrm>
            <a:off x="7098632" y="6755100"/>
            <a:ext cx="2045369"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36"/>
          <p:cNvSpPr/>
          <p:nvPr userDrawn="1"/>
        </p:nvSpPr>
        <p:spPr>
          <a:xfrm>
            <a:off x="1" y="6755100"/>
            <a:ext cx="1473867"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8" y="122933"/>
            <a:ext cx="986625" cy="174724"/>
          </a:xfrm>
          <a:prstGeom prst="rect">
            <a:avLst/>
          </a:prstGeom>
        </p:spPr>
      </p:pic>
    </p:spTree>
    <p:extLst>
      <p:ext uri="{BB962C8B-B14F-4D97-AF65-F5344CB8AC3E}">
        <p14:creationId xmlns:p14="http://schemas.microsoft.com/office/powerpoint/2010/main" val="718062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89917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737434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4271026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364266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4" y="6755103"/>
            <a:ext cx="1401679" cy="110921"/>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35"/>
          <p:cNvSpPr/>
          <p:nvPr userDrawn="1"/>
        </p:nvSpPr>
        <p:spPr>
          <a:xfrm>
            <a:off x="7098632" y="6755100"/>
            <a:ext cx="2045369"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36"/>
          <p:cNvSpPr/>
          <p:nvPr userDrawn="1"/>
        </p:nvSpPr>
        <p:spPr>
          <a:xfrm>
            <a:off x="1" y="6755100"/>
            <a:ext cx="1473867"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8" y="122933"/>
            <a:ext cx="986625" cy="174724"/>
          </a:xfrm>
          <a:prstGeom prst="rect">
            <a:avLst/>
          </a:prstGeom>
        </p:spPr>
      </p:pic>
    </p:spTree>
    <p:extLst>
      <p:ext uri="{BB962C8B-B14F-4D97-AF65-F5344CB8AC3E}">
        <p14:creationId xmlns:p14="http://schemas.microsoft.com/office/powerpoint/2010/main" val="368930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5"/>
            <a:ext cx="1467900" cy="102035"/>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 name="Shape 27"/>
          <p:cNvSpPr/>
          <p:nvPr userDrawn="1"/>
        </p:nvSpPr>
        <p:spPr>
          <a:xfrm>
            <a:off x="6435581" y="2071866"/>
            <a:ext cx="2720451" cy="102035"/>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5" name="Shape 28"/>
          <p:cNvSpPr/>
          <p:nvPr userDrawn="1"/>
        </p:nvSpPr>
        <p:spPr>
          <a:xfrm>
            <a:off x="0" y="2071863"/>
            <a:ext cx="2364206" cy="102035"/>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6" name="Shape 29"/>
          <p:cNvSpPr/>
          <p:nvPr userDrawn="1"/>
        </p:nvSpPr>
        <p:spPr>
          <a:xfrm>
            <a:off x="2364205" y="2071864"/>
            <a:ext cx="1753412" cy="102035"/>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7" name="Shape 25"/>
          <p:cNvSpPr txBox="1"/>
          <p:nvPr userDrawn="1"/>
        </p:nvSpPr>
        <p:spPr>
          <a:xfrm>
            <a:off x="3766612" y="1552771"/>
            <a:ext cx="1467900" cy="871500"/>
          </a:xfrm>
          <a:prstGeom prst="rect">
            <a:avLst/>
          </a:prstGeom>
          <a:noFill/>
          <a:ln>
            <a:noFill/>
          </a:ln>
        </p:spPr>
        <p:txBody>
          <a:bodyPr spcFirstLastPara="1" wrap="square" lIns="51427" tIns="51427" rIns="51427" bIns="51427" anchor="t" anchorCtr="0">
            <a:noAutofit/>
          </a:bodyPr>
          <a:lstStyle/>
          <a:p>
            <a:pPr marL="0" lvl="0" indent="0" algn="ctr">
              <a:spcBef>
                <a:spcPts val="0"/>
              </a:spcBef>
              <a:spcAft>
                <a:spcPts val="0"/>
              </a:spcAft>
              <a:buNone/>
            </a:pPr>
            <a:r>
              <a:rPr lang="en" sz="5400" b="1" dirty="0">
                <a:solidFill>
                  <a:srgbClr val="97ABBC"/>
                </a:solidFill>
                <a:latin typeface="Arial" panose="020B0604020202020204" pitchFamily="34" charset="0"/>
                <a:cs typeface="Arial" panose="020B0604020202020204" pitchFamily="34" charset="0"/>
              </a:rPr>
              <a:t>“</a:t>
            </a:r>
            <a:endParaRPr sz="54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2" y="146610"/>
            <a:ext cx="986625" cy="174724"/>
          </a:xfrm>
          <a:prstGeom prst="rect">
            <a:avLst/>
          </a:prstGeom>
        </p:spPr>
      </p:pic>
      <p:sp>
        <p:nvSpPr>
          <p:cNvPr id="10" name="Text Placeholder 9"/>
          <p:cNvSpPr>
            <a:spLocks noGrp="1"/>
          </p:cNvSpPr>
          <p:nvPr>
            <p:ph type="body" sz="quarter" idx="10"/>
          </p:nvPr>
        </p:nvSpPr>
        <p:spPr>
          <a:xfrm>
            <a:off x="1350037" y="2584135"/>
            <a:ext cx="6619875" cy="738187"/>
          </a:xfrm>
        </p:spPr>
        <p:txBody>
          <a:bodyP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330592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Tree>
    <p:extLst>
      <p:ext uri="{BB962C8B-B14F-4D97-AF65-F5344CB8AC3E}">
        <p14:creationId xmlns:p14="http://schemas.microsoft.com/office/powerpoint/2010/main" val="205987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8"/>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07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3"/>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35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35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Text Placeholder 5"/>
          <p:cNvSpPr>
            <a:spLocks noGrp="1"/>
          </p:cNvSpPr>
          <p:nvPr>
            <p:ph type="body" sz="quarter" idx="10"/>
          </p:nvPr>
        </p:nvSpPr>
        <p:spPr>
          <a:xfrm>
            <a:off x="304800"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1" y="3527425"/>
            <a:ext cx="2430463" cy="2279650"/>
          </a:xfrm>
        </p:spPr>
        <p:txBody>
          <a:bodyPr>
            <a:normAutofit/>
          </a:bodyPr>
          <a:lstStyle>
            <a:lvl1pPr marL="0" indent="0">
              <a:buNone/>
              <a:defRPr sz="1500"/>
            </a:lvl1pPr>
          </a:lstStyle>
          <a:p>
            <a:pPr lvl="0"/>
            <a:r>
              <a:rPr lang="en-US"/>
              <a:t>Click to edit Master text styles</a:t>
            </a:r>
          </a:p>
        </p:txBody>
      </p:sp>
      <p:sp>
        <p:nvSpPr>
          <p:cNvPr id="23" name="Text Placeholder 8"/>
          <p:cNvSpPr>
            <a:spLocks noGrp="1"/>
          </p:cNvSpPr>
          <p:nvPr>
            <p:ph type="body" sz="quarter" idx="14"/>
          </p:nvPr>
        </p:nvSpPr>
        <p:spPr>
          <a:xfrm>
            <a:off x="3262495" y="3527425"/>
            <a:ext cx="2430463" cy="2279650"/>
          </a:xfrm>
        </p:spPr>
        <p:txBody>
          <a:bodyPr>
            <a:normAutofit/>
          </a:bodyPr>
          <a:lstStyle>
            <a:lvl1pPr marL="0" indent="0">
              <a:buNone/>
              <a:defRPr sz="1500"/>
            </a:lvl1pPr>
          </a:lstStyle>
          <a:p>
            <a:pPr lvl="0"/>
            <a:r>
              <a:rPr lang="en-US"/>
              <a:t>Click to edit Master text styles</a:t>
            </a:r>
          </a:p>
        </p:txBody>
      </p:sp>
      <p:sp>
        <p:nvSpPr>
          <p:cNvPr id="24" name="Text Placeholder 8"/>
          <p:cNvSpPr>
            <a:spLocks noGrp="1"/>
          </p:cNvSpPr>
          <p:nvPr>
            <p:ph type="body" sz="quarter" idx="15"/>
          </p:nvPr>
        </p:nvSpPr>
        <p:spPr>
          <a:xfrm>
            <a:off x="6220189" y="3527425"/>
            <a:ext cx="2430463" cy="2279650"/>
          </a:xfrm>
        </p:spPr>
        <p:txBody>
          <a:bodyPr>
            <a:normAutofit/>
          </a:bodyPr>
          <a:lstStyle>
            <a:lvl1pPr marL="0" indent="0">
              <a:buNone/>
              <a:defRPr sz="1500"/>
            </a:lvl1pPr>
          </a:lstStyle>
          <a:p>
            <a:pPr lvl="0"/>
            <a:r>
              <a:rPr lang="en-US"/>
              <a:t>Click to edit Master text styles</a:t>
            </a:r>
          </a:p>
        </p:txBody>
      </p:sp>
    </p:spTree>
    <p:extLst>
      <p:ext uri="{BB962C8B-B14F-4D97-AF65-F5344CB8AC3E}">
        <p14:creationId xmlns:p14="http://schemas.microsoft.com/office/powerpoint/2010/main" val="173891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4"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4"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4"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6" y="1654176"/>
            <a:ext cx="4089400" cy="563563"/>
          </a:xfrm>
        </p:spPr>
        <p:txBody>
          <a:bodyPr>
            <a:noAutofit/>
          </a:bodyPr>
          <a:lstStyle>
            <a:lvl1pPr marL="0" indent="0">
              <a:buNone/>
              <a:defRPr sz="1500"/>
            </a:lvl1pPr>
          </a:lstStyle>
          <a:p>
            <a:pPr lvl="0"/>
            <a:r>
              <a:rPr lang="en-US"/>
              <a:t>Click to edit Master text styles</a:t>
            </a:r>
          </a:p>
        </p:txBody>
      </p:sp>
      <p:sp>
        <p:nvSpPr>
          <p:cNvPr id="24" name="Text Placeholder 22"/>
          <p:cNvSpPr>
            <a:spLocks noGrp="1"/>
          </p:cNvSpPr>
          <p:nvPr>
            <p:ph type="body" sz="quarter" idx="14"/>
          </p:nvPr>
        </p:nvSpPr>
        <p:spPr>
          <a:xfrm>
            <a:off x="1184276" y="3691037"/>
            <a:ext cx="4089400" cy="563563"/>
          </a:xfrm>
        </p:spPr>
        <p:txBody>
          <a:bodyPr>
            <a:noAutofit/>
          </a:bodyPr>
          <a:lstStyle>
            <a:lvl1pPr marL="0" indent="0">
              <a:buNone/>
              <a:defRPr sz="1500"/>
            </a:lvl1pPr>
          </a:lstStyle>
          <a:p>
            <a:pPr lvl="0"/>
            <a:r>
              <a:rPr lang="en-US"/>
              <a:t>Click to edit Master text styles</a:t>
            </a:r>
          </a:p>
        </p:txBody>
      </p:sp>
      <p:sp>
        <p:nvSpPr>
          <p:cNvPr id="25" name="Text Placeholder 22"/>
          <p:cNvSpPr>
            <a:spLocks noGrp="1"/>
          </p:cNvSpPr>
          <p:nvPr>
            <p:ph type="body" sz="quarter" idx="15"/>
          </p:nvPr>
        </p:nvSpPr>
        <p:spPr>
          <a:xfrm>
            <a:off x="1184276" y="5536563"/>
            <a:ext cx="4089400" cy="563563"/>
          </a:xfrm>
        </p:spPr>
        <p:txBody>
          <a:bodyPr>
            <a:noAutofit/>
          </a:bodyPr>
          <a:lstStyle>
            <a:lvl1pPr marL="0" indent="0">
              <a:buNone/>
              <a:defRPr sz="1500"/>
            </a:lvl1pPr>
          </a:lstStyle>
          <a:p>
            <a:pPr lvl="0"/>
            <a:r>
              <a:rPr lang="en-US"/>
              <a:t>Click to edit Master text styles</a:t>
            </a:r>
          </a:p>
        </p:txBody>
      </p:sp>
    </p:spTree>
    <p:extLst>
      <p:ext uri="{BB962C8B-B14F-4D97-AF65-F5344CB8AC3E}">
        <p14:creationId xmlns:p14="http://schemas.microsoft.com/office/powerpoint/2010/main" val="32964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Tree>
    <p:extLst>
      <p:ext uri="{BB962C8B-B14F-4D97-AF65-F5344CB8AC3E}">
        <p14:creationId xmlns:p14="http://schemas.microsoft.com/office/powerpoint/2010/main" val="370721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098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hf hd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122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87" r:id="rId12"/>
    <p:sldLayoutId id="2147483688"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www.csi.state.co.us/calendar/"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hyperlink" Target="mailto:Submissions_CSI@csi.state.co.us"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a:xfrm>
            <a:off x="424543" y="584576"/>
            <a:ext cx="7772400" cy="2269942"/>
          </a:xfrm>
        </p:spPr>
        <p:txBody>
          <a:bodyPr>
            <a:normAutofit/>
          </a:bodyPr>
          <a:lstStyle/>
          <a:p>
            <a:br>
              <a:rPr lang="en-US" sz="4400" dirty="0">
                <a:latin typeface="Arial" panose="020B0604020202020204" pitchFamily="34" charset="0"/>
                <a:cs typeface="Arial" panose="020B0604020202020204" pitchFamily="34" charset="0"/>
              </a:rPr>
            </a:br>
            <a:br>
              <a:rPr lang="en-US" sz="4400" dirty="0">
                <a:latin typeface="+mn-lt"/>
                <a:cs typeface="Arial" panose="020B0604020202020204" pitchFamily="34" charset="0"/>
              </a:rPr>
            </a:br>
            <a:r>
              <a:rPr lang="en-US" sz="4400" dirty="0">
                <a:latin typeface="+mn-lt"/>
                <a:cs typeface="Arial" panose="020B0604020202020204" pitchFamily="34" charset="0"/>
              </a:rPr>
              <a:t>At-Risk Measure </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p:txBody>
          <a:bodyPr/>
          <a:lstStyle/>
          <a:p>
            <a:r>
              <a:rPr lang="en-US" dirty="0">
                <a:latin typeface="+mn-lt"/>
              </a:rPr>
              <a:t>Recorded August 2025</a:t>
            </a:r>
          </a:p>
        </p:txBody>
      </p:sp>
      <p:pic>
        <p:nvPicPr>
          <p:cNvPr id="15" name="Audio 14">
            <a:hlinkClick r:id="" action="ppaction://media"/>
            <a:extLst>
              <a:ext uri="{FF2B5EF4-FFF2-40B4-BE49-F238E27FC236}">
                <a16:creationId xmlns:a16="http://schemas.microsoft.com/office/drawing/2014/main" id="{82CC667C-A2CB-0AAA-F767-B0D4E5E79A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63486"/>
    </mc:Choice>
    <mc:Fallback xmlns="">
      <p:transition spd="slow" advTm="6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23D6-CC56-1844-2FAB-E013AB2F98FC}"/>
              </a:ext>
            </a:extLst>
          </p:cNvPr>
          <p:cNvSpPr>
            <a:spLocks noGrp="1"/>
          </p:cNvSpPr>
          <p:nvPr>
            <p:ph type="title"/>
          </p:nvPr>
        </p:nvSpPr>
        <p:spPr/>
        <p:txBody>
          <a:bodyPr>
            <a:normAutofit/>
          </a:bodyPr>
          <a:lstStyle/>
          <a:p>
            <a:pPr algn="ctr"/>
            <a:r>
              <a:rPr lang="en-US" sz="3600" dirty="0">
                <a:latin typeface="+mn-lt"/>
              </a:rPr>
              <a:t>Purpose for At-Risk Measure</a:t>
            </a:r>
          </a:p>
        </p:txBody>
      </p:sp>
      <p:sp>
        <p:nvSpPr>
          <p:cNvPr id="3" name="Content Placeholder 2">
            <a:extLst>
              <a:ext uri="{FF2B5EF4-FFF2-40B4-BE49-F238E27FC236}">
                <a16:creationId xmlns:a16="http://schemas.microsoft.com/office/drawing/2014/main" id="{FB4CC7A5-99C2-CDB8-98EB-8C54235E4EAB}"/>
              </a:ext>
            </a:extLst>
          </p:cNvPr>
          <p:cNvSpPr>
            <a:spLocks noGrp="1"/>
          </p:cNvSpPr>
          <p:nvPr>
            <p:ph sz="half" idx="1"/>
          </p:nvPr>
        </p:nvSpPr>
        <p:spPr>
          <a:xfrm>
            <a:off x="975360" y="1503680"/>
            <a:ext cx="7539990" cy="4689158"/>
          </a:xfrm>
        </p:spPr>
        <p:txBody>
          <a:bodyPr>
            <a:normAutofit/>
          </a:bodyPr>
          <a:lstStyle/>
          <a:p>
            <a:pPr marL="0" indent="0">
              <a:buNone/>
            </a:pPr>
            <a:endParaRPr lang="en-US" sz="2400" dirty="0">
              <a:solidFill>
                <a:schemeClr val="tx1"/>
              </a:solidFill>
            </a:endParaRPr>
          </a:p>
          <a:p>
            <a:pPr marL="457200" marR="0">
              <a:spcBef>
                <a:spcPts val="0"/>
              </a:spcBef>
              <a:spcAft>
                <a:spcPts val="0"/>
              </a:spcAft>
            </a:pPr>
            <a:r>
              <a:rPr lang="en-US" sz="2400" dirty="0">
                <a:solidFill>
                  <a:schemeClr val="tx1"/>
                </a:solidFill>
                <a:latin typeface="+mn-lt"/>
                <a:ea typeface="Aptos" panose="020B0004020202020204" pitchFamily="34" charset="0"/>
              </a:rPr>
              <a:t>O</a:t>
            </a:r>
            <a:r>
              <a:rPr lang="en-US" sz="2400" dirty="0">
                <a:solidFill>
                  <a:schemeClr val="tx1"/>
                </a:solidFill>
                <a:effectLst/>
                <a:latin typeface="+mn-lt"/>
                <a:ea typeface="Aptos" panose="020B0004020202020204" pitchFamily="34" charset="0"/>
              </a:rPr>
              <a:t>btain student-level information, based on a student’s primary physical residential address needed to implement the new at-risk measure established in law.</a:t>
            </a:r>
          </a:p>
          <a:p>
            <a:pPr marR="0" indent="0">
              <a:spcBef>
                <a:spcPts val="0"/>
              </a:spcBef>
              <a:spcAft>
                <a:spcPts val="0"/>
              </a:spcAft>
              <a:buNone/>
            </a:pPr>
            <a:endParaRPr lang="en-US" sz="2400" dirty="0">
              <a:solidFill>
                <a:schemeClr val="tx1"/>
              </a:solidFill>
              <a:effectLst/>
              <a:latin typeface="+mn-lt"/>
              <a:ea typeface="Aptos" panose="020B0004020202020204" pitchFamily="34" charset="0"/>
            </a:endParaRPr>
          </a:p>
          <a:p>
            <a:pPr marL="457200" marR="0">
              <a:spcBef>
                <a:spcPts val="0"/>
              </a:spcBef>
              <a:spcAft>
                <a:spcPts val="0"/>
              </a:spcAft>
            </a:pPr>
            <a:r>
              <a:rPr lang="en-US" sz="2400" dirty="0">
                <a:solidFill>
                  <a:schemeClr val="tx1"/>
                </a:solidFill>
                <a:effectLst/>
                <a:latin typeface="+mn-lt"/>
                <a:ea typeface="Aptos" panose="020B0004020202020204" pitchFamily="34" charset="0"/>
              </a:rPr>
              <a:t>Data provided through the At-Risk Measure will be included in each district’s Student October Snapshot. As such, the </a:t>
            </a:r>
            <a:r>
              <a:rPr lang="en-US" sz="2400" u="sng" dirty="0">
                <a:solidFill>
                  <a:schemeClr val="tx1"/>
                </a:solidFill>
                <a:effectLst/>
                <a:latin typeface="+mn-lt"/>
                <a:ea typeface="Aptos" panose="020B0004020202020204" pitchFamily="34" charset="0"/>
              </a:rPr>
              <a:t>timeline associated with the At-Risk Measure file aligns with the Student October Snapshot timeline</a:t>
            </a:r>
            <a:r>
              <a:rPr lang="en-US" sz="2400" dirty="0">
                <a:solidFill>
                  <a:schemeClr val="tx1"/>
                </a:solidFill>
                <a:effectLst/>
                <a:latin typeface="+mn-lt"/>
                <a:ea typeface="Aptos" panose="020B0004020202020204" pitchFamily="34" charset="0"/>
              </a:rPr>
              <a:t>.</a:t>
            </a:r>
            <a:r>
              <a:rPr lang="en-US" sz="2400" dirty="0">
                <a:solidFill>
                  <a:schemeClr val="tx1"/>
                </a:solidFill>
                <a:effectLst/>
                <a:ea typeface="Aptos" panose="020B0004020202020204" pitchFamily="34" charset="0"/>
              </a:rPr>
              <a:t> </a:t>
            </a:r>
          </a:p>
          <a:p>
            <a:pPr marL="0" indent="0">
              <a:buNone/>
            </a:pPr>
            <a:r>
              <a:rPr lang="en-US" sz="2400" dirty="0">
                <a:solidFill>
                  <a:schemeClr val="tx1"/>
                </a:solidFill>
              </a:rPr>
              <a:t> </a:t>
            </a:r>
            <a:r>
              <a:rPr lang="en-US" sz="2400" i="1" dirty="0">
                <a:solidFill>
                  <a:schemeClr val="tx1"/>
                </a:solidFill>
              </a:rPr>
              <a:t>  </a:t>
            </a:r>
          </a:p>
        </p:txBody>
      </p:sp>
      <p:sp>
        <p:nvSpPr>
          <p:cNvPr id="4" name="Slide Number Placeholder 3">
            <a:extLst>
              <a:ext uri="{FF2B5EF4-FFF2-40B4-BE49-F238E27FC236}">
                <a16:creationId xmlns:a16="http://schemas.microsoft.com/office/drawing/2014/main" id="{5A6742EC-8098-129D-2E72-BB7DA929CE0B}"/>
              </a:ext>
            </a:extLst>
          </p:cNvPr>
          <p:cNvSpPr>
            <a:spLocks noGrp="1"/>
          </p:cNvSpPr>
          <p:nvPr>
            <p:ph type="sldNum" sz="quarter" idx="4294967295"/>
          </p:nvPr>
        </p:nvSpPr>
        <p:spPr>
          <a:xfrm>
            <a:off x="0" y="6343650"/>
            <a:ext cx="2057400" cy="365125"/>
          </a:xfrm>
          <a:prstGeom prst="rect">
            <a:avLst/>
          </a:prstGeom>
        </p:spPr>
        <p:txBody>
          <a:bodyPr/>
          <a:lstStyle/>
          <a:p>
            <a:fld id="{8D38B3C1-EED7-4E88-8F72-013EE3A58C4A}" type="slidenum">
              <a:rPr lang="en-US" smtClean="0"/>
              <a:pPr/>
              <a:t>2</a:t>
            </a:fld>
            <a:endParaRPr lang="en-US" dirty="0"/>
          </a:p>
        </p:txBody>
      </p:sp>
      <p:pic>
        <p:nvPicPr>
          <p:cNvPr id="13" name="Audio 12">
            <a:hlinkClick r:id="" action="ppaction://media"/>
            <a:extLst>
              <a:ext uri="{FF2B5EF4-FFF2-40B4-BE49-F238E27FC236}">
                <a16:creationId xmlns:a16="http://schemas.microsoft.com/office/drawing/2014/main" id="{47173923-84D2-EA45-86D6-5A6CEBAA84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61857113"/>
      </p:ext>
    </p:extLst>
  </p:cSld>
  <p:clrMapOvr>
    <a:masterClrMapping/>
  </p:clrMapOvr>
  <mc:AlternateContent xmlns:mc="http://schemas.openxmlformats.org/markup-compatibility/2006" xmlns:p14="http://schemas.microsoft.com/office/powerpoint/2010/main">
    <mc:Choice Requires="p14">
      <p:transition spd="slow" p14:dur="2000" advTm="42108"/>
    </mc:Choice>
    <mc:Fallback xmlns="">
      <p:transition spd="slow" advTm="4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BA83-6AA8-3BAF-91D3-E870DDDD9D49}"/>
              </a:ext>
            </a:extLst>
          </p:cNvPr>
          <p:cNvSpPr>
            <a:spLocks noGrp="1"/>
          </p:cNvSpPr>
          <p:nvPr>
            <p:ph type="title"/>
          </p:nvPr>
        </p:nvSpPr>
        <p:spPr>
          <a:xfrm>
            <a:off x="628650" y="365129"/>
            <a:ext cx="7886700" cy="1212462"/>
          </a:xfrm>
        </p:spPr>
        <p:txBody>
          <a:bodyPr>
            <a:normAutofit fontScale="90000"/>
          </a:bodyPr>
          <a:lstStyle/>
          <a:p>
            <a:pPr algn="ctr"/>
            <a:r>
              <a:rPr lang="en-US" sz="3600" dirty="0">
                <a:solidFill>
                  <a:schemeClr val="tx1"/>
                </a:solidFill>
                <a:latin typeface="+mn-lt"/>
              </a:rPr>
              <a:t>Student Information Systems Data</a:t>
            </a:r>
            <a:br>
              <a:rPr lang="en-US" sz="3600" dirty="0">
                <a:solidFill>
                  <a:schemeClr val="tx1"/>
                </a:solidFill>
                <a:latin typeface="+mn-lt"/>
              </a:rPr>
            </a:br>
            <a:r>
              <a:rPr lang="en-US" sz="3600" dirty="0">
                <a:solidFill>
                  <a:schemeClr val="tx1"/>
                </a:solidFill>
                <a:latin typeface="+mn-lt"/>
              </a:rPr>
              <a:t>Required for the At-Risk Measure File </a:t>
            </a:r>
            <a:br>
              <a:rPr lang="en-US" sz="3600" dirty="0">
                <a:solidFill>
                  <a:schemeClr val="accent6">
                    <a:lumMod val="75000"/>
                  </a:schemeClr>
                </a:solidFill>
                <a:effectLst/>
                <a:latin typeface="+mn-lt"/>
                <a:ea typeface="Times New Roman" panose="02020603050405020304" pitchFamily="18" charset="0"/>
              </a:rPr>
            </a:br>
            <a:endParaRPr lang="en-US" sz="3600" dirty="0">
              <a:latin typeface="+mn-lt"/>
            </a:endParaRPr>
          </a:p>
        </p:txBody>
      </p:sp>
      <p:sp>
        <p:nvSpPr>
          <p:cNvPr id="3" name="Content Placeholder 2">
            <a:extLst>
              <a:ext uri="{FF2B5EF4-FFF2-40B4-BE49-F238E27FC236}">
                <a16:creationId xmlns:a16="http://schemas.microsoft.com/office/drawing/2014/main" id="{EE816CFE-EA4B-EE42-8F79-D234C85CF811}"/>
              </a:ext>
            </a:extLst>
          </p:cNvPr>
          <p:cNvSpPr>
            <a:spLocks noGrp="1"/>
          </p:cNvSpPr>
          <p:nvPr>
            <p:ph sz="half" idx="1"/>
          </p:nvPr>
        </p:nvSpPr>
        <p:spPr>
          <a:xfrm>
            <a:off x="349857" y="1168843"/>
            <a:ext cx="8523799" cy="5324032"/>
          </a:xfrm>
        </p:spPr>
        <p:txBody>
          <a:bodyPr>
            <a:normAutofit/>
          </a:bodyPr>
          <a:lstStyle/>
          <a:p>
            <a:pPr marL="0" indent="0">
              <a:buNone/>
            </a:pPr>
            <a:endParaRPr lang="en-US" sz="1600" dirty="0">
              <a:solidFill>
                <a:schemeClr val="tx1"/>
              </a:solidFill>
              <a:latin typeface="+mn-lt"/>
            </a:endParaRPr>
          </a:p>
          <a:p>
            <a:pPr marL="0" indent="0">
              <a:buNone/>
            </a:pPr>
            <a:r>
              <a:rPr lang="en-US" sz="2000" b="1" dirty="0">
                <a:solidFill>
                  <a:schemeClr val="accent6">
                    <a:lumMod val="75000"/>
                  </a:schemeClr>
                </a:solidFill>
                <a:effectLst/>
                <a:latin typeface="+mn-lt"/>
                <a:ea typeface="Times New Roman" panose="02020603050405020304" pitchFamily="18" charset="0"/>
              </a:rPr>
              <a:t>How you can prepare for the data export:</a:t>
            </a:r>
          </a:p>
          <a:p>
            <a:pPr marL="800100" lvl="1" indent="-342900">
              <a:spcBef>
                <a:spcPts val="0"/>
              </a:spcBef>
              <a:buFont typeface="Symbol" panose="05050102010706020507" pitchFamily="18" charset="2"/>
              <a:buChar char=""/>
            </a:pPr>
            <a:endParaRPr lang="en-US" dirty="0">
              <a:latin typeface="+mn-lt"/>
              <a:ea typeface="Times New Roman" panose="02020603050405020304" pitchFamily="18" charset="0"/>
            </a:endParaRPr>
          </a:p>
          <a:p>
            <a:pPr marL="800100" lvl="1" indent="-342900">
              <a:spcBef>
                <a:spcPts val="0"/>
              </a:spcBef>
              <a:buFont typeface="Symbol" panose="05050102010706020507" pitchFamily="18" charset="2"/>
              <a:buChar char=""/>
            </a:pPr>
            <a:r>
              <a:rPr lang="en-US" dirty="0">
                <a:solidFill>
                  <a:schemeClr val="tx1"/>
                </a:solidFill>
                <a:effectLst/>
                <a:latin typeface="+mn-lt"/>
                <a:ea typeface="Times New Roman" panose="02020603050405020304" pitchFamily="18" charset="0"/>
              </a:rPr>
              <a:t>All students must be assigned a SASID in the SIS</a:t>
            </a:r>
          </a:p>
          <a:p>
            <a:pPr marL="457200" lvl="1" indent="0">
              <a:spcBef>
                <a:spcPts val="0"/>
              </a:spcBef>
              <a:buNone/>
            </a:pPr>
            <a:endParaRPr lang="en-US" dirty="0">
              <a:solidFill>
                <a:schemeClr val="tx1"/>
              </a:solidFill>
              <a:effectLst/>
              <a:latin typeface="+mn-lt"/>
              <a:ea typeface="Aptos" panose="020B0004020202020204" pitchFamily="34" charset="0"/>
            </a:endParaRPr>
          </a:p>
          <a:p>
            <a:pPr marL="800100" lvl="1" indent="-342900">
              <a:spcBef>
                <a:spcPts val="0"/>
              </a:spcBef>
              <a:buFont typeface="Symbol" panose="05050102010706020507" pitchFamily="18" charset="2"/>
              <a:buChar char=""/>
            </a:pPr>
            <a:r>
              <a:rPr lang="en-US" dirty="0">
                <a:solidFill>
                  <a:schemeClr val="tx1"/>
                </a:solidFill>
                <a:effectLst/>
                <a:latin typeface="+mn-lt"/>
                <a:ea typeface="Times New Roman" panose="02020603050405020304" pitchFamily="18" charset="0"/>
              </a:rPr>
              <a:t>All students must have a </a:t>
            </a:r>
            <a:r>
              <a:rPr lang="en-US" b="1" u="sng" dirty="0">
                <a:solidFill>
                  <a:schemeClr val="tx1"/>
                </a:solidFill>
                <a:effectLst/>
                <a:latin typeface="+mn-lt"/>
                <a:ea typeface="Times New Roman" panose="02020603050405020304" pitchFamily="18" charset="0"/>
              </a:rPr>
              <a:t>current physical address listed in the SIS linked to them </a:t>
            </a:r>
            <a:r>
              <a:rPr lang="en-US" dirty="0">
                <a:solidFill>
                  <a:schemeClr val="tx1"/>
                </a:solidFill>
                <a:effectLst/>
                <a:latin typeface="+mn-lt"/>
                <a:ea typeface="Times New Roman" panose="02020603050405020304" pitchFamily="18" charset="0"/>
              </a:rPr>
              <a:t>unless the following apply.</a:t>
            </a:r>
          </a:p>
          <a:p>
            <a:pPr marL="457200" lvl="1" indent="0">
              <a:spcBef>
                <a:spcPts val="0"/>
              </a:spcBef>
              <a:buNone/>
            </a:pPr>
            <a:endParaRPr lang="en-US" dirty="0">
              <a:solidFill>
                <a:schemeClr val="tx1"/>
              </a:solidFill>
              <a:effectLst/>
              <a:latin typeface="+mn-lt"/>
              <a:ea typeface="Aptos" panose="020B0004020202020204" pitchFamily="34" charset="0"/>
            </a:endParaRPr>
          </a:p>
          <a:p>
            <a:pPr marL="1143000" lvl="2" indent="-342900">
              <a:spcBef>
                <a:spcPts val="0"/>
              </a:spcBef>
              <a:buFont typeface="Symbol" panose="05050102010706020507" pitchFamily="18" charset="2"/>
              <a:buChar char=""/>
            </a:pPr>
            <a:r>
              <a:rPr lang="en-US" dirty="0">
                <a:solidFill>
                  <a:schemeClr val="tx1"/>
                </a:solidFill>
                <a:effectLst/>
                <a:latin typeface="+mn-lt"/>
                <a:ea typeface="Times New Roman" panose="02020603050405020304" pitchFamily="18" charset="0"/>
              </a:rPr>
              <a:t>McKinney Vento students identified in the SIS</a:t>
            </a:r>
          </a:p>
          <a:p>
            <a:pPr marL="457200" lvl="1" indent="0">
              <a:spcBef>
                <a:spcPts val="0"/>
              </a:spcBef>
              <a:buNone/>
            </a:pPr>
            <a:endParaRPr lang="en-US" dirty="0">
              <a:solidFill>
                <a:schemeClr val="tx1"/>
              </a:solidFill>
              <a:effectLst/>
              <a:latin typeface="+mn-lt"/>
              <a:ea typeface="Aptos" panose="020B0004020202020204" pitchFamily="34" charset="0"/>
            </a:endParaRPr>
          </a:p>
          <a:p>
            <a:pPr marL="1143000" lvl="2" indent="-342900">
              <a:spcBef>
                <a:spcPts val="0"/>
              </a:spcBef>
              <a:buFont typeface="Symbol" panose="05050102010706020507" pitchFamily="18" charset="2"/>
              <a:buChar char=""/>
            </a:pPr>
            <a:r>
              <a:rPr lang="en-US" dirty="0">
                <a:solidFill>
                  <a:schemeClr val="tx1"/>
                </a:solidFill>
                <a:effectLst/>
                <a:latin typeface="+mn-lt"/>
                <a:ea typeface="Times New Roman" panose="02020603050405020304" pitchFamily="18" charset="0"/>
              </a:rPr>
              <a:t>Identify students in special groups:</a:t>
            </a:r>
          </a:p>
          <a:p>
            <a:pPr marL="1485900" lvl="3" indent="-342900">
              <a:spcBef>
                <a:spcPts val="0"/>
              </a:spcBef>
              <a:buFont typeface="Symbol" panose="05050102010706020507" pitchFamily="18" charset="2"/>
              <a:buChar char=""/>
            </a:pPr>
            <a:r>
              <a:rPr lang="en-US" sz="1450" dirty="0">
                <a:latin typeface="+mn-lt"/>
                <a:ea typeface="Times New Roman" panose="02020603050405020304" pitchFamily="18" charset="0"/>
              </a:rPr>
              <a:t>McKinney Vento (Homeless)</a:t>
            </a:r>
          </a:p>
          <a:p>
            <a:pPr marL="1485900" lvl="3" indent="-342900">
              <a:spcBef>
                <a:spcPts val="0"/>
              </a:spcBef>
              <a:buFont typeface="Symbol" panose="05050102010706020507" pitchFamily="18" charset="2"/>
              <a:buChar char=""/>
            </a:pPr>
            <a:r>
              <a:rPr lang="en-US" sz="1450" dirty="0">
                <a:solidFill>
                  <a:schemeClr val="tx1"/>
                </a:solidFill>
                <a:effectLst/>
                <a:latin typeface="+mn-lt"/>
                <a:ea typeface="Times New Roman" panose="02020603050405020304" pitchFamily="18" charset="0"/>
              </a:rPr>
              <a:t>Confidentiality Program </a:t>
            </a:r>
          </a:p>
          <a:p>
            <a:pPr marL="1485900" lvl="3" indent="-342900">
              <a:spcBef>
                <a:spcPts val="0"/>
              </a:spcBef>
              <a:buFont typeface="Symbol" panose="05050102010706020507" pitchFamily="18" charset="2"/>
              <a:buChar char=""/>
            </a:pPr>
            <a:r>
              <a:rPr lang="en-US" sz="1450" dirty="0">
                <a:latin typeface="+mn-lt"/>
                <a:ea typeface="Times New Roman" panose="02020603050405020304" pitchFamily="18" charset="0"/>
              </a:rPr>
              <a:t>Foster</a:t>
            </a:r>
          </a:p>
          <a:p>
            <a:pPr marL="1485900" lvl="3" indent="-342900">
              <a:spcBef>
                <a:spcPts val="0"/>
              </a:spcBef>
              <a:buFont typeface="Symbol" panose="05050102010706020507" pitchFamily="18" charset="2"/>
              <a:buChar char=""/>
            </a:pPr>
            <a:r>
              <a:rPr lang="en-US" sz="1450" dirty="0">
                <a:solidFill>
                  <a:schemeClr val="tx1"/>
                </a:solidFill>
                <a:effectLst/>
                <a:latin typeface="+mn-lt"/>
                <a:ea typeface="Times New Roman" panose="02020603050405020304" pitchFamily="18" charset="0"/>
              </a:rPr>
              <a:t>Migrant</a:t>
            </a:r>
          </a:p>
          <a:p>
            <a:pPr marL="1485900" lvl="3" indent="-342900">
              <a:spcBef>
                <a:spcPts val="0"/>
              </a:spcBef>
              <a:buFont typeface="Symbol" panose="05050102010706020507" pitchFamily="18" charset="2"/>
              <a:buChar char=""/>
            </a:pPr>
            <a:r>
              <a:rPr lang="en-US" sz="1450" dirty="0">
                <a:latin typeface="+mn-lt"/>
                <a:ea typeface="Times New Roman" panose="02020603050405020304" pitchFamily="18" charset="0"/>
              </a:rPr>
              <a:t>Attending a Detention Center</a:t>
            </a:r>
            <a:r>
              <a:rPr lang="en-US" dirty="0">
                <a:latin typeface="+mn-lt"/>
                <a:ea typeface="Times New Roman" panose="02020603050405020304" pitchFamily="18" charset="0"/>
              </a:rPr>
              <a:t> </a:t>
            </a:r>
          </a:p>
          <a:p>
            <a:pPr marL="800100" lvl="2" indent="0">
              <a:spcBef>
                <a:spcPts val="0"/>
              </a:spcBef>
              <a:buNone/>
            </a:pPr>
            <a:r>
              <a:rPr lang="en-US" dirty="0">
                <a:solidFill>
                  <a:schemeClr val="tx1"/>
                </a:solidFill>
                <a:latin typeface="+mn-lt"/>
              </a:rPr>
              <a:t>*For  students in the above group – CDE recommends using 1575 Sherman St, Denver, CO 80203</a:t>
            </a:r>
          </a:p>
          <a:p>
            <a:pPr marL="0" indent="0">
              <a:buNone/>
            </a:pPr>
            <a:r>
              <a:rPr lang="en-US" sz="1800" dirty="0">
                <a:solidFill>
                  <a:schemeClr val="tx1"/>
                </a:solidFill>
                <a:latin typeface="+mn-lt"/>
              </a:rPr>
              <a:t>Currently only PowerSchool has developed tools and a report to gather the needed information into a report. </a:t>
            </a:r>
            <a:endParaRPr lang="en-US" sz="2400" i="1" dirty="0">
              <a:solidFill>
                <a:schemeClr val="tx1"/>
              </a:solidFill>
            </a:endParaRPr>
          </a:p>
        </p:txBody>
      </p:sp>
      <p:pic>
        <p:nvPicPr>
          <p:cNvPr id="18" name="Audio 17">
            <a:hlinkClick r:id="" action="ppaction://media"/>
            <a:extLst>
              <a:ext uri="{FF2B5EF4-FFF2-40B4-BE49-F238E27FC236}">
                <a16:creationId xmlns:a16="http://schemas.microsoft.com/office/drawing/2014/main" id="{11A01532-6795-99B2-6918-E34B8C57E6B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09000722"/>
      </p:ext>
    </p:extLst>
  </p:cSld>
  <p:clrMapOvr>
    <a:masterClrMapping/>
  </p:clrMapOvr>
  <mc:AlternateContent xmlns:mc="http://schemas.openxmlformats.org/markup-compatibility/2006" xmlns:p14="http://schemas.microsoft.com/office/powerpoint/2010/main">
    <mc:Choice Requires="p14">
      <p:transition spd="slow" p14:dur="2000" advTm="149169"/>
    </mc:Choice>
    <mc:Fallback xmlns="">
      <p:transition spd="slow" advTm="14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BA83-6AA8-3BAF-91D3-E870DDDD9D49}"/>
              </a:ext>
            </a:extLst>
          </p:cNvPr>
          <p:cNvSpPr>
            <a:spLocks noGrp="1"/>
          </p:cNvSpPr>
          <p:nvPr>
            <p:ph type="title"/>
          </p:nvPr>
        </p:nvSpPr>
        <p:spPr>
          <a:xfrm>
            <a:off x="628650" y="316522"/>
            <a:ext cx="7886700" cy="939521"/>
          </a:xfrm>
        </p:spPr>
        <p:txBody>
          <a:bodyPr>
            <a:normAutofit/>
          </a:bodyPr>
          <a:lstStyle/>
          <a:p>
            <a:pPr algn="ctr"/>
            <a:r>
              <a:rPr lang="en-US" sz="3600" dirty="0">
                <a:solidFill>
                  <a:schemeClr val="tx1"/>
                </a:solidFill>
                <a:latin typeface="+mn-lt"/>
              </a:rPr>
              <a:t>How the CSI Submission Team Will Help </a:t>
            </a:r>
            <a:endParaRPr lang="en-US" sz="3600" dirty="0">
              <a:latin typeface="+mn-lt"/>
            </a:endParaRPr>
          </a:p>
        </p:txBody>
      </p:sp>
      <p:sp>
        <p:nvSpPr>
          <p:cNvPr id="3" name="Content Placeholder 2">
            <a:extLst>
              <a:ext uri="{FF2B5EF4-FFF2-40B4-BE49-F238E27FC236}">
                <a16:creationId xmlns:a16="http://schemas.microsoft.com/office/drawing/2014/main" id="{EE816CFE-EA4B-EE42-8F79-D234C85CF811}"/>
              </a:ext>
            </a:extLst>
          </p:cNvPr>
          <p:cNvSpPr>
            <a:spLocks noGrp="1"/>
          </p:cNvSpPr>
          <p:nvPr>
            <p:ph sz="half" idx="1"/>
          </p:nvPr>
        </p:nvSpPr>
        <p:spPr>
          <a:xfrm>
            <a:off x="812800" y="1065475"/>
            <a:ext cx="7886700" cy="5359179"/>
          </a:xfrm>
        </p:spPr>
        <p:txBody>
          <a:bodyPr>
            <a:normAutofit/>
          </a:bodyPr>
          <a:lstStyle/>
          <a:p>
            <a:pPr marL="0" indent="0">
              <a:buNone/>
            </a:pPr>
            <a:r>
              <a:rPr lang="en-US" sz="1600" b="1" u="sng" dirty="0">
                <a:solidFill>
                  <a:schemeClr val="tx1"/>
                </a:solidFill>
                <a:latin typeface="+mn-lt"/>
              </a:rPr>
              <a:t>Week of 9/15</a:t>
            </a:r>
          </a:p>
          <a:p>
            <a:pPr lvl="1"/>
            <a:r>
              <a:rPr lang="en-US" dirty="0">
                <a:solidFill>
                  <a:schemeClr val="tx1"/>
                </a:solidFill>
                <a:latin typeface="+mn-lt"/>
              </a:rPr>
              <a:t>CSI will collect all student SASIDs and Physical Addresses</a:t>
            </a:r>
          </a:p>
          <a:p>
            <a:pPr lvl="1"/>
            <a:r>
              <a:rPr lang="en-US" dirty="0">
                <a:latin typeface="+mn-lt"/>
                <a:ea typeface="Aptos" panose="020B0004020202020204" pitchFamily="34" charset="0"/>
                <a:cs typeface="Times New Roman" panose="02020603050405020304" pitchFamily="18" charset="0"/>
              </a:rPr>
              <a:t>CSI will c</a:t>
            </a:r>
            <a:r>
              <a:rPr lang="en-US" dirty="0">
                <a:effectLst/>
                <a:latin typeface="+mn-lt"/>
                <a:ea typeface="Aptos" panose="020B0004020202020204" pitchFamily="34" charset="0"/>
                <a:cs typeface="Times New Roman" panose="02020603050405020304" pitchFamily="18" charset="0"/>
              </a:rPr>
              <a:t>omplete address/SASID audits of all students by September 18</a:t>
            </a:r>
            <a:r>
              <a:rPr lang="en-US" baseline="30000" dirty="0">
                <a:effectLst/>
                <a:latin typeface="+mn-lt"/>
                <a:ea typeface="Aptos" panose="020B0004020202020204" pitchFamily="34" charset="0"/>
                <a:cs typeface="Times New Roman" panose="02020603050405020304" pitchFamily="18" charset="0"/>
              </a:rPr>
              <a:t>th</a:t>
            </a:r>
            <a:r>
              <a:rPr lang="en-US" dirty="0">
                <a:effectLst/>
                <a:latin typeface="+mn-lt"/>
                <a:ea typeface="Aptos" panose="020B0004020202020204" pitchFamily="34" charset="0"/>
                <a:cs typeface="Times New Roman" panose="02020603050405020304" pitchFamily="18" charset="0"/>
              </a:rPr>
              <a:t> and provide an ‘error’ file to schools </a:t>
            </a:r>
          </a:p>
          <a:p>
            <a:pPr lvl="1"/>
            <a:r>
              <a:rPr lang="en-US" dirty="0">
                <a:latin typeface="+mn-lt"/>
                <a:ea typeface="Aptos" panose="020B0004020202020204" pitchFamily="34" charset="0"/>
                <a:cs typeface="Times New Roman" panose="02020603050405020304" pitchFamily="18" charset="0"/>
              </a:rPr>
              <a:t>Schools will </a:t>
            </a:r>
            <a:r>
              <a:rPr lang="en-US" dirty="0">
                <a:effectLst/>
                <a:latin typeface="+mn-lt"/>
                <a:ea typeface="Aptos" panose="020B0004020202020204" pitchFamily="34" charset="0"/>
                <a:cs typeface="Times New Roman" panose="02020603050405020304" pitchFamily="18" charset="0"/>
              </a:rPr>
              <a:t>correct errors within the SIS by 9/26 </a:t>
            </a:r>
          </a:p>
          <a:p>
            <a:pPr lvl="1"/>
            <a:r>
              <a:rPr lang="en-US" dirty="0">
                <a:latin typeface="+mn-lt"/>
                <a:ea typeface="Aptos" panose="020B0004020202020204" pitchFamily="34" charset="0"/>
                <a:cs typeface="Times New Roman" panose="02020603050405020304" pitchFamily="18" charset="0"/>
              </a:rPr>
              <a:t>CSI will audit the information again and work with schools to corrected any additional errors leading up to October Count</a:t>
            </a:r>
            <a:endParaRPr lang="en-US" dirty="0">
              <a:effectLst/>
              <a:latin typeface="+mn-lt"/>
              <a:ea typeface="Aptos" panose="020B0004020202020204" pitchFamily="34" charset="0"/>
              <a:cs typeface="Times New Roman" panose="02020603050405020304" pitchFamily="18" charset="0"/>
            </a:endParaRPr>
          </a:p>
          <a:p>
            <a:pPr marL="0" indent="0">
              <a:buNone/>
            </a:pPr>
            <a:r>
              <a:rPr lang="en-US" sz="1600" b="1" u="sng" dirty="0">
                <a:solidFill>
                  <a:schemeClr val="tx1"/>
                </a:solidFill>
                <a:latin typeface="+mn-lt"/>
                <a:ea typeface="Aptos" panose="020B0004020202020204" pitchFamily="34" charset="0"/>
                <a:cs typeface="Times New Roman" panose="02020603050405020304" pitchFamily="18" charset="0"/>
              </a:rPr>
              <a:t>Count Day</a:t>
            </a:r>
          </a:p>
          <a:p>
            <a:pPr lvl="1"/>
            <a:r>
              <a:rPr lang="en-US" dirty="0">
                <a:solidFill>
                  <a:schemeClr val="tx1"/>
                </a:solidFill>
                <a:effectLst/>
                <a:latin typeface="+mn-lt"/>
                <a:ea typeface="Aptos" panose="020B0004020202020204" pitchFamily="34" charset="0"/>
                <a:cs typeface="Times New Roman" panose="02020603050405020304" pitchFamily="18" charset="0"/>
              </a:rPr>
              <a:t>CSI will collect all data for the At-Risk Collectio</a:t>
            </a:r>
            <a:r>
              <a:rPr lang="en-US" dirty="0">
                <a:solidFill>
                  <a:schemeClr val="tx1"/>
                </a:solidFill>
                <a:latin typeface="+mn-lt"/>
                <a:ea typeface="Aptos" panose="020B0004020202020204" pitchFamily="34" charset="0"/>
                <a:cs typeface="Times New Roman" panose="02020603050405020304" pitchFamily="18" charset="0"/>
              </a:rPr>
              <a:t>n</a:t>
            </a:r>
          </a:p>
          <a:p>
            <a:pPr lvl="1"/>
            <a:r>
              <a:rPr lang="en-US" dirty="0">
                <a:effectLst/>
                <a:latin typeface="+mn-lt"/>
                <a:ea typeface="Aptos" panose="020B0004020202020204" pitchFamily="34" charset="0"/>
                <a:cs typeface="Times New Roman" panose="02020603050405020304" pitchFamily="18" charset="0"/>
              </a:rPr>
              <a:t>CSI will </a:t>
            </a:r>
            <a:r>
              <a:rPr lang="en-US" dirty="0">
                <a:latin typeface="+mn-lt"/>
                <a:ea typeface="Aptos" panose="020B0004020202020204" pitchFamily="34" charset="0"/>
                <a:cs typeface="Times New Roman" panose="02020603050405020304" pitchFamily="18" charset="0"/>
              </a:rPr>
              <a:t>r</a:t>
            </a:r>
            <a:r>
              <a:rPr lang="en-US" dirty="0">
                <a:effectLst/>
                <a:latin typeface="+mn-lt"/>
                <a:ea typeface="Aptos" panose="020B0004020202020204" pitchFamily="34" charset="0"/>
                <a:cs typeface="Times New Roman" panose="02020603050405020304" pitchFamily="18" charset="0"/>
              </a:rPr>
              <a:t>un </a:t>
            </a:r>
            <a:r>
              <a:rPr lang="en-US" dirty="0">
                <a:latin typeface="+mn-lt"/>
                <a:ea typeface="Aptos" panose="020B0004020202020204" pitchFamily="34" charset="0"/>
                <a:cs typeface="Times New Roman" panose="02020603050405020304" pitchFamily="18" charset="0"/>
              </a:rPr>
              <a:t>address</a:t>
            </a:r>
            <a:r>
              <a:rPr lang="en-US" dirty="0">
                <a:effectLst/>
                <a:latin typeface="+mn-lt"/>
                <a:ea typeface="Aptos" panose="020B0004020202020204" pitchFamily="34" charset="0"/>
                <a:cs typeface="Times New Roman" panose="02020603050405020304" pitchFamily="18" charset="0"/>
              </a:rPr>
              <a:t> files through the Geo Census tool, to collect Census Block data for all non-PowerSchool sites</a:t>
            </a:r>
          </a:p>
          <a:p>
            <a:pPr lvl="1"/>
            <a:r>
              <a:rPr lang="en-US" dirty="0">
                <a:latin typeface="+mn-lt"/>
                <a:ea typeface="Aptos" panose="020B0004020202020204" pitchFamily="34" charset="0"/>
                <a:cs typeface="Times New Roman" panose="02020603050405020304" pitchFamily="18" charset="0"/>
              </a:rPr>
              <a:t>CSI will summit manually created At-Risk Interchange files to the CDE Pipeline</a:t>
            </a:r>
          </a:p>
          <a:p>
            <a:pPr lvl="3"/>
            <a:endParaRPr lang="en-US" sz="1800" dirty="0">
              <a:latin typeface="+mn-lt"/>
              <a:ea typeface="Aptos" panose="020B0004020202020204" pitchFamily="34" charset="0"/>
              <a:cs typeface="Times New Roman" panose="02020603050405020304" pitchFamily="18" charset="0"/>
            </a:endParaRPr>
          </a:p>
          <a:p>
            <a:pPr marL="0" indent="0">
              <a:buNone/>
            </a:pPr>
            <a:r>
              <a:rPr lang="en-US" sz="1500" dirty="0">
                <a:latin typeface="+mn-lt"/>
                <a:ea typeface="Aptos" panose="020B0004020202020204" pitchFamily="34" charset="0"/>
                <a:cs typeface="Times New Roman" panose="02020603050405020304" pitchFamily="18" charset="0"/>
              </a:rPr>
              <a:t>NOTE: Schools will be able to view all data files in the Share Google folder under October Count.  </a:t>
            </a:r>
          </a:p>
          <a:p>
            <a:pPr marL="0" indent="0">
              <a:buNone/>
            </a:pPr>
            <a:r>
              <a:rPr lang="en-US" sz="1500" dirty="0">
                <a:latin typeface="+mn-lt"/>
                <a:ea typeface="Aptos" panose="020B0004020202020204" pitchFamily="34" charset="0"/>
                <a:cs typeface="Times New Roman" panose="02020603050405020304" pitchFamily="18" charset="0"/>
              </a:rPr>
              <a:t>This data will be part of your October Count Snapshot and will show errors if the student information isn’t gathered. </a:t>
            </a:r>
            <a:endParaRPr lang="en-US" sz="2550" dirty="0">
              <a:effectLst/>
              <a:latin typeface="+mn-lt"/>
              <a:ea typeface="Aptos" panose="020B0004020202020204" pitchFamily="34" charset="0"/>
              <a:cs typeface="Times New Roman" panose="02020603050405020304" pitchFamily="18" charset="0"/>
            </a:endParaRPr>
          </a:p>
          <a:p>
            <a:pPr marL="0" indent="0">
              <a:buNone/>
            </a:pPr>
            <a:endParaRPr lang="en-US" sz="2400" dirty="0">
              <a:solidFill>
                <a:schemeClr val="tx1"/>
              </a:solidFill>
            </a:endParaRPr>
          </a:p>
        </p:txBody>
      </p:sp>
      <p:pic>
        <p:nvPicPr>
          <p:cNvPr id="13" name="Audio 12">
            <a:hlinkClick r:id="" action="ppaction://media"/>
            <a:extLst>
              <a:ext uri="{FF2B5EF4-FFF2-40B4-BE49-F238E27FC236}">
                <a16:creationId xmlns:a16="http://schemas.microsoft.com/office/drawing/2014/main" id="{8191B591-4736-7D82-270B-BBC6F805F1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49587271"/>
      </p:ext>
    </p:extLst>
  </p:cSld>
  <p:clrMapOvr>
    <a:masterClrMapping/>
  </p:clrMapOvr>
  <mc:AlternateContent xmlns:mc="http://schemas.openxmlformats.org/markup-compatibility/2006" xmlns:p14="http://schemas.microsoft.com/office/powerpoint/2010/main">
    <mc:Choice Requires="p14">
      <p:transition spd="slow" p14:dur="2000" advTm="52951"/>
    </mc:Choice>
    <mc:Fallback xmlns="">
      <p:transition spd="slow" advTm="5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a:xfrm>
            <a:off x="290186" y="56509"/>
            <a:ext cx="7105696" cy="1328538"/>
          </a:xfrm>
        </p:spPr>
        <p:txBody>
          <a:bodyPr>
            <a:noAutofit/>
          </a:bodyPr>
          <a:lstStyle/>
          <a:p>
            <a:pPr>
              <a:defRPr/>
            </a:pPr>
            <a:r>
              <a:rPr lang="en-US" sz="3600" dirty="0">
                <a:latin typeface="+mn-lt"/>
                <a:cs typeface="Arial" panose="020B0604020202020204" pitchFamily="34" charset="0"/>
              </a:rPr>
              <a:t>At-Risk Collection Deadlines</a:t>
            </a:r>
            <a:endParaRPr lang="en-US" sz="3600" dirty="0">
              <a:solidFill>
                <a:srgbClr val="FF0000"/>
              </a:solidFill>
              <a:latin typeface="+mn-lt"/>
              <a:cs typeface="Arial" panose="020B0604020202020204" pitchFamily="34" charset="0"/>
            </a:endParaRPr>
          </a:p>
        </p:txBody>
      </p:sp>
      <p:sp>
        <p:nvSpPr>
          <p:cNvPr id="9" name="Content Placeholder 8">
            <a:extLst>
              <a:ext uri="{FF2B5EF4-FFF2-40B4-BE49-F238E27FC236}">
                <a16:creationId xmlns:a16="http://schemas.microsoft.com/office/drawing/2014/main" id="{6EF53916-8DB0-4AE6-9A19-47256F33D025}"/>
              </a:ext>
              <a:ext uri="{C183D7F6-B498-43B3-948B-1728B52AA6E4}">
                <adec:decorative xmlns:adec="http://schemas.microsoft.com/office/drawing/2017/decorative" val="1"/>
              </a:ext>
            </a:extLst>
          </p:cNvPr>
          <p:cNvSpPr>
            <a:spLocks noGrp="1"/>
          </p:cNvSpPr>
          <p:nvPr>
            <p:ph idx="1"/>
          </p:nvPr>
        </p:nvSpPr>
        <p:spPr>
          <a:xfrm>
            <a:off x="441795" y="1253331"/>
            <a:ext cx="4934563" cy="4542558"/>
          </a:xfrm>
        </p:spPr>
        <p:txBody>
          <a:bodyPr>
            <a:normAutofit/>
          </a:bodyPr>
          <a:lstStyle/>
          <a:p>
            <a:r>
              <a:rPr lang="en-US" sz="2400" dirty="0">
                <a:latin typeface="+mn-lt"/>
              </a:rPr>
              <a:t>8/14 – </a:t>
            </a:r>
            <a:r>
              <a:rPr lang="en-US" sz="1800" dirty="0">
                <a:latin typeface="+mn-lt"/>
              </a:rPr>
              <a:t>Recorded Overview</a:t>
            </a:r>
          </a:p>
          <a:p>
            <a:r>
              <a:rPr lang="en-US" sz="2400" dirty="0">
                <a:latin typeface="+mn-lt"/>
              </a:rPr>
              <a:t>9/2 – </a:t>
            </a:r>
            <a:r>
              <a:rPr lang="en-US" sz="1800" dirty="0">
                <a:latin typeface="+mn-lt"/>
              </a:rPr>
              <a:t>Initial Submission </a:t>
            </a:r>
          </a:p>
          <a:p>
            <a:pPr marL="0" indent="0">
              <a:buNone/>
            </a:pPr>
            <a:r>
              <a:rPr lang="en-US" sz="1800" dirty="0">
                <a:latin typeface="+mn-lt"/>
              </a:rPr>
              <a:t>	     (SD, SSA, Title l) </a:t>
            </a:r>
          </a:p>
          <a:p>
            <a:r>
              <a:rPr lang="en-US" sz="2400" dirty="0">
                <a:latin typeface="+mn-lt"/>
              </a:rPr>
              <a:t>9/15-9/18 – </a:t>
            </a:r>
            <a:r>
              <a:rPr lang="en-US" sz="1800" dirty="0">
                <a:latin typeface="+mn-lt"/>
              </a:rPr>
              <a:t>Initial Submission Audit</a:t>
            </a:r>
          </a:p>
          <a:p>
            <a:r>
              <a:rPr lang="en-US" sz="2400" dirty="0">
                <a:latin typeface="+mn-lt"/>
              </a:rPr>
              <a:t>9/26 – </a:t>
            </a:r>
            <a:r>
              <a:rPr lang="en-US" sz="1800" dirty="0">
                <a:latin typeface="+mn-lt"/>
              </a:rPr>
              <a:t>Addresses Gather/Corrected</a:t>
            </a:r>
          </a:p>
          <a:p>
            <a:r>
              <a:rPr lang="en-US" sz="2400" b="1" dirty="0">
                <a:latin typeface="+mn-lt"/>
              </a:rPr>
              <a:t>10/1 – </a:t>
            </a:r>
            <a:r>
              <a:rPr lang="en-US" sz="2000" b="1" dirty="0">
                <a:latin typeface="+mn-lt"/>
              </a:rPr>
              <a:t>Count Day  </a:t>
            </a:r>
          </a:p>
          <a:p>
            <a:r>
              <a:rPr lang="en-US" sz="2400" dirty="0">
                <a:latin typeface="+mn-lt"/>
              </a:rPr>
              <a:t>10/9 – </a:t>
            </a:r>
            <a:r>
              <a:rPr lang="en-US" sz="1800" dirty="0">
                <a:latin typeface="+mn-lt"/>
              </a:rPr>
              <a:t>Level 1 Cleared</a:t>
            </a:r>
          </a:p>
          <a:p>
            <a:r>
              <a:rPr lang="en-US" sz="2400" dirty="0">
                <a:latin typeface="+mn-lt"/>
              </a:rPr>
              <a:t>10/21 – </a:t>
            </a:r>
            <a:r>
              <a:rPr lang="en-US" sz="1800" dirty="0">
                <a:latin typeface="+mn-lt"/>
              </a:rPr>
              <a:t>Level 2 Cleared</a:t>
            </a:r>
          </a:p>
          <a:p>
            <a:r>
              <a:rPr lang="en-US" sz="2400" dirty="0">
                <a:latin typeface="+mn-lt"/>
              </a:rPr>
              <a:t>11/4 – </a:t>
            </a:r>
            <a:r>
              <a:rPr lang="en-US" sz="1800" dirty="0">
                <a:latin typeface="+mn-lt"/>
              </a:rPr>
              <a:t>Certification Due</a:t>
            </a:r>
          </a:p>
          <a:p>
            <a:r>
              <a:rPr lang="en-US" sz="2400" dirty="0">
                <a:latin typeface="+mn-lt"/>
              </a:rPr>
              <a:t>11/6</a:t>
            </a:r>
            <a:r>
              <a:rPr lang="en-US" sz="2000" dirty="0">
                <a:latin typeface="+mn-lt"/>
              </a:rPr>
              <a:t> – </a:t>
            </a:r>
            <a:r>
              <a:rPr lang="en-US" sz="1800" dirty="0">
                <a:latin typeface="+mn-lt"/>
              </a:rPr>
              <a:t>Signed Audit Checklist</a:t>
            </a:r>
          </a:p>
        </p:txBody>
      </p:sp>
      <p:sp>
        <p:nvSpPr>
          <p:cNvPr id="7" name="TextBox 6">
            <a:extLst>
              <a:ext uri="{C183D7F6-B498-43B3-948B-1728B52AA6E4}">
                <adec:decorative xmlns:adec="http://schemas.microsoft.com/office/drawing/2017/decorative" val="1"/>
              </a:ext>
            </a:extLst>
          </p:cNvPr>
          <p:cNvSpPr txBox="1"/>
          <p:nvPr/>
        </p:nvSpPr>
        <p:spPr>
          <a:xfrm>
            <a:off x="418447" y="6028551"/>
            <a:ext cx="8563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ea typeface="+mn-ea"/>
                <a:cs typeface="Arial" panose="020B0604020202020204" pitchFamily="34" charset="0"/>
                <a:hlinkClick r:id="rId5"/>
              </a:rPr>
              <a:t>https://resources.csi.state.co.us/data-submissions/calendar/</a:t>
            </a:r>
            <a:r>
              <a:rPr kumimoji="0" lang="en-US" sz="1800" b="0" i="0" u="none" strike="noStrike" kern="1200" cap="none" spc="0" normalizeH="0" baseline="0" noProof="0" dirty="0">
                <a:ln>
                  <a:noFill/>
                </a:ln>
                <a:effectLst/>
                <a:uLnTx/>
                <a:uFillTx/>
                <a:ea typeface="+mn-ea"/>
                <a:cs typeface="Arial" panose="020B0604020202020204" pitchFamily="34" charset="0"/>
                <a:hlinkClick r:id="rId6"/>
              </a:rPr>
              <a:t> </a:t>
            </a:r>
            <a:endParaRPr kumimoji="0" lang="en-US" sz="1800" b="0" i="0" u="none" strike="noStrike" kern="1200" cap="none" spc="0" normalizeH="0" baseline="0" noProof="0" dirty="0">
              <a:ln>
                <a:noFill/>
              </a:ln>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ea typeface="+mn-ea"/>
                <a:cs typeface="Arial" panose="020B0604020202020204" pitchFamily="34" charset="0"/>
                <a:hlinkClick r:id="rId7"/>
              </a:rPr>
              <a:t>www.csi.state.co.us/calendar/</a:t>
            </a:r>
            <a:endParaRPr kumimoji="0" lang="en-US" sz="1800" b="0" i="0" u="none" strike="noStrike" kern="1200" cap="none" spc="0" normalizeH="0" baseline="0" noProof="0" dirty="0">
              <a:ln>
                <a:noFill/>
              </a:ln>
              <a:solidFill>
                <a:srgbClr val="455FA9"/>
              </a:solidFill>
              <a:effectLst/>
              <a:uLnTx/>
              <a:uFillTx/>
              <a:ea typeface="+mn-ea"/>
              <a:cs typeface="Arial" panose="020B0604020202020204" pitchFamily="34" charset="0"/>
            </a:endParaRPr>
          </a:p>
        </p:txBody>
      </p:sp>
      <p:pic>
        <p:nvPicPr>
          <p:cNvPr id="24" name="Audio 23">
            <a:hlinkClick r:id="" action="ppaction://media"/>
            <a:extLst>
              <a:ext uri="{FF2B5EF4-FFF2-40B4-BE49-F238E27FC236}">
                <a16:creationId xmlns:a16="http://schemas.microsoft.com/office/drawing/2014/main" id="{BEB44D18-8462-7C30-682A-1D8469BD66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6668153" y="4617482"/>
            <a:ext cx="2057400" cy="2057400"/>
          </a:xfrm>
          <a:prstGeom prst="ellipse">
            <a:avLst/>
          </a:prstGeom>
        </p:spPr>
      </p:pic>
      <p:sp>
        <p:nvSpPr>
          <p:cNvPr id="2" name="TextBox 1">
            <a:extLst>
              <a:ext uri="{FF2B5EF4-FFF2-40B4-BE49-F238E27FC236}">
                <a16:creationId xmlns:a16="http://schemas.microsoft.com/office/drawing/2014/main" id="{5B1164DB-04A0-E071-4A42-11C611994430}"/>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2</a:t>
            </a:r>
          </a:p>
        </p:txBody>
      </p:sp>
      <p:pic>
        <p:nvPicPr>
          <p:cNvPr id="5" name="Picture 4">
            <a:extLst>
              <a:ext uri="{FF2B5EF4-FFF2-40B4-BE49-F238E27FC236}">
                <a16:creationId xmlns:a16="http://schemas.microsoft.com/office/drawing/2014/main" id="{5FAE2548-8123-54B9-68FC-3AD2A142F7D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597718" y="461177"/>
            <a:ext cx="3012881" cy="4937759"/>
          </a:xfrm>
          <a:prstGeom prst="rect">
            <a:avLst/>
          </a:prstGeom>
        </p:spPr>
      </p:pic>
    </p:spTree>
    <p:extLst>
      <p:ext uri="{BB962C8B-B14F-4D97-AF65-F5344CB8AC3E}">
        <p14:creationId xmlns:p14="http://schemas.microsoft.com/office/powerpoint/2010/main" val="2094280916"/>
      </p:ext>
    </p:extLst>
  </p:cSld>
  <p:clrMapOvr>
    <a:masterClrMapping/>
  </p:clrMapOvr>
  <mc:AlternateContent xmlns:mc="http://schemas.openxmlformats.org/markup-compatibility/2006" xmlns:p14="http://schemas.microsoft.com/office/powerpoint/2010/main">
    <mc:Choice Requires="p14">
      <p:transition spd="slow" p14:dur="2000" advTm="104621"/>
    </mc:Choice>
    <mc:Fallback xmlns="">
      <p:transition spd="slow" advTm="10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665843" y="307072"/>
            <a:ext cx="7886700" cy="1039408"/>
          </a:xfrm>
        </p:spPr>
        <p:txBody>
          <a:bodyPr>
            <a:normAutofit/>
          </a:bodyPr>
          <a:lstStyle/>
          <a:p>
            <a:r>
              <a:rPr lang="en-US" sz="3600" dirty="0">
                <a:latin typeface="+mn-lt"/>
                <a:cs typeface="Arial" panose="020B0604020202020204" pitchFamily="34" charset="0"/>
              </a:rPr>
              <a:t>At-Risk File Layout</a:t>
            </a:r>
          </a:p>
        </p:txBody>
      </p:sp>
      <p:sp>
        <p:nvSpPr>
          <p:cNvPr id="7" name="Content Placeholder 4">
            <a:extLst>
              <a:ext uri="{FF2B5EF4-FFF2-40B4-BE49-F238E27FC236}">
                <a16:creationId xmlns:a16="http://schemas.microsoft.com/office/drawing/2014/main" id="{4DBE8DDC-7F2B-7F04-54E7-2D148628CE89}"/>
              </a:ext>
              <a:ext uri="{C183D7F6-B498-43B3-948B-1728B52AA6E4}">
                <adec:decorative xmlns:adec="http://schemas.microsoft.com/office/drawing/2017/decorative" val="1"/>
              </a:ext>
            </a:extLst>
          </p:cNvPr>
          <p:cNvSpPr txBox="1">
            <a:spLocks/>
          </p:cNvSpPr>
          <p:nvPr/>
        </p:nvSpPr>
        <p:spPr>
          <a:xfrm>
            <a:off x="782480" y="1829420"/>
            <a:ext cx="7770063" cy="96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200" b="1" dirty="0"/>
          </a:p>
        </p:txBody>
      </p:sp>
      <p:sp>
        <p:nvSpPr>
          <p:cNvPr id="4" name="Slide Number Placeholder 3">
            <a:extLst>
              <a:ext uri="{FF2B5EF4-FFF2-40B4-BE49-F238E27FC236}">
                <a16:creationId xmlns:a16="http://schemas.microsoft.com/office/drawing/2014/main" id="{EB3BB27D-2D23-4A55-B502-AC52F918EE45}"/>
              </a:ext>
              <a:ext uri="{C183D7F6-B498-43B3-948B-1728B52AA6E4}">
                <adec:decorative xmlns:adec="http://schemas.microsoft.com/office/drawing/2017/decorative" val="1"/>
              </a:ext>
            </a:extLst>
          </p:cNvPr>
          <p:cNvSpPr>
            <a:spLocks noGrp="1"/>
          </p:cNvSpPr>
          <p:nvPr>
            <p:ph type="sldNum" idx="4294967295"/>
          </p:nvPr>
        </p:nvSpPr>
        <p:spPr>
          <a:xfrm>
            <a:off x="8552544" y="6356350"/>
            <a:ext cx="3723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solidFill>
                  <a:schemeClr val="tx1"/>
                </a:solidFill>
              </a:rPr>
              <a:pPr/>
              <a:t>6</a:t>
            </a:fld>
            <a:endParaRPr lang="en-US" dirty="0">
              <a:solidFill>
                <a:schemeClr val="tx1"/>
              </a:solidFill>
            </a:endParaRPr>
          </a:p>
        </p:txBody>
      </p:sp>
      <p:pic>
        <p:nvPicPr>
          <p:cNvPr id="10" name="Picture 9" descr="Screenshot of at-risk file layout">
            <a:extLst>
              <a:ext uri="{FF2B5EF4-FFF2-40B4-BE49-F238E27FC236}">
                <a16:creationId xmlns:a16="http://schemas.microsoft.com/office/drawing/2014/main" id="{B4558BB2-A9D3-B4CB-38B5-53D9D38FFF9A}"/>
              </a:ext>
            </a:extLst>
          </p:cNvPr>
          <p:cNvPicPr>
            <a:picLocks noChangeAspect="1"/>
          </p:cNvPicPr>
          <p:nvPr/>
        </p:nvPicPr>
        <p:blipFill>
          <a:blip r:embed="rId5"/>
          <a:stretch>
            <a:fillRect/>
          </a:stretch>
        </p:blipFill>
        <p:spPr>
          <a:xfrm>
            <a:off x="308240" y="1150422"/>
            <a:ext cx="8527519" cy="3866851"/>
          </a:xfrm>
          <a:prstGeom prst="rect">
            <a:avLst/>
          </a:prstGeom>
          <a:ln>
            <a:noFill/>
          </a:ln>
          <a:effectLst>
            <a:outerShdw blurRad="292100" dist="139700" dir="2700000" algn="tl" rotWithShape="0">
              <a:srgbClr val="333333">
                <a:alpha val="65000"/>
              </a:srgbClr>
            </a:outerShdw>
          </a:effectLst>
        </p:spPr>
      </p:pic>
      <p:pic>
        <p:nvPicPr>
          <p:cNvPr id="14" name="Audio 13">
            <a:hlinkClick r:id="" action="ppaction://media"/>
            <a:extLst>
              <a:ext uri="{FF2B5EF4-FFF2-40B4-BE49-F238E27FC236}">
                <a16:creationId xmlns:a16="http://schemas.microsoft.com/office/drawing/2014/main" id="{A73D302D-0477-92BB-6752-1DC0A7AB203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83440957"/>
      </p:ext>
    </p:extLst>
  </p:cSld>
  <p:clrMapOvr>
    <a:masterClrMapping/>
  </p:clrMapOvr>
  <mc:AlternateContent xmlns:mc="http://schemas.openxmlformats.org/markup-compatibility/2006" xmlns:p14="http://schemas.microsoft.com/office/powerpoint/2010/main">
    <mc:Choice Requires="p14">
      <p:transition spd="slow" p14:dur="2000" advTm="33012"/>
    </mc:Choice>
    <mc:Fallback xmlns="">
      <p:transition spd="slow" advTm="3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665843" y="307072"/>
            <a:ext cx="7886700" cy="1039408"/>
          </a:xfrm>
        </p:spPr>
        <p:txBody>
          <a:bodyPr>
            <a:normAutofit/>
          </a:bodyPr>
          <a:lstStyle/>
          <a:p>
            <a:r>
              <a:rPr lang="en-US" sz="3600" b="1" i="0" u="none" strike="noStrike" baseline="0" dirty="0">
                <a:solidFill>
                  <a:srgbClr val="000000"/>
                </a:solidFill>
                <a:latin typeface="+mn-lt"/>
              </a:rPr>
              <a:t>Missing Census Block Data </a:t>
            </a:r>
            <a:endParaRPr lang="en-US" sz="3600" dirty="0">
              <a:latin typeface="+mn-lt"/>
              <a:cs typeface="Arial" panose="020B0604020202020204" pitchFamily="34" charset="0"/>
            </a:endParaRPr>
          </a:p>
        </p:txBody>
      </p:sp>
      <p:sp>
        <p:nvSpPr>
          <p:cNvPr id="7" name="Content Placeholder 4">
            <a:extLst>
              <a:ext uri="{FF2B5EF4-FFF2-40B4-BE49-F238E27FC236}">
                <a16:creationId xmlns:a16="http://schemas.microsoft.com/office/drawing/2014/main" id="{4DBE8DDC-7F2B-7F04-54E7-2D148628CE89}"/>
              </a:ext>
              <a:ext uri="{C183D7F6-B498-43B3-948B-1728B52AA6E4}">
                <adec:decorative xmlns:adec="http://schemas.microsoft.com/office/drawing/2017/decorative" val="1"/>
              </a:ext>
            </a:extLst>
          </p:cNvPr>
          <p:cNvSpPr txBox="1">
            <a:spLocks/>
          </p:cNvSpPr>
          <p:nvPr/>
        </p:nvSpPr>
        <p:spPr>
          <a:xfrm>
            <a:off x="782480" y="1829420"/>
            <a:ext cx="7770063" cy="96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200" b="1" dirty="0"/>
          </a:p>
        </p:txBody>
      </p:sp>
      <p:sp>
        <p:nvSpPr>
          <p:cNvPr id="4" name="Slide Number Placeholder 3">
            <a:extLst>
              <a:ext uri="{FF2B5EF4-FFF2-40B4-BE49-F238E27FC236}">
                <a16:creationId xmlns:a16="http://schemas.microsoft.com/office/drawing/2014/main" id="{EB3BB27D-2D23-4A55-B502-AC52F918EE45}"/>
              </a:ext>
              <a:ext uri="{C183D7F6-B498-43B3-948B-1728B52AA6E4}">
                <adec:decorative xmlns:adec="http://schemas.microsoft.com/office/drawing/2017/decorative" val="1"/>
              </a:ext>
            </a:extLst>
          </p:cNvPr>
          <p:cNvSpPr>
            <a:spLocks noGrp="1"/>
          </p:cNvSpPr>
          <p:nvPr>
            <p:ph type="sldNum" idx="4294967295"/>
          </p:nvPr>
        </p:nvSpPr>
        <p:spPr>
          <a:xfrm>
            <a:off x="8552544" y="6356350"/>
            <a:ext cx="3723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solidFill>
                  <a:schemeClr val="tx1"/>
                </a:solidFill>
              </a:rPr>
              <a:pPr/>
              <a:t>7</a:t>
            </a:fld>
            <a:endParaRPr lang="en-US" dirty="0">
              <a:solidFill>
                <a:schemeClr val="tx1"/>
              </a:solidFill>
            </a:endParaRPr>
          </a:p>
        </p:txBody>
      </p:sp>
      <p:pic>
        <p:nvPicPr>
          <p:cNvPr id="20" name="Audio 19">
            <a:hlinkClick r:id="" action="ppaction://media"/>
            <a:extLst>
              <a:ext uri="{FF2B5EF4-FFF2-40B4-BE49-F238E27FC236}">
                <a16:creationId xmlns:a16="http://schemas.microsoft.com/office/drawing/2014/main" id="{487FE574-C61A-177C-CBE1-9595C87561C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pic>
        <p:nvPicPr>
          <p:cNvPr id="5" name="Picture 4" descr="Screenshot of missing census block data">
            <a:extLst>
              <a:ext uri="{FF2B5EF4-FFF2-40B4-BE49-F238E27FC236}">
                <a16:creationId xmlns:a16="http://schemas.microsoft.com/office/drawing/2014/main" id="{85953004-CF90-E9F0-8832-1D6F0D55A084}"/>
              </a:ext>
            </a:extLst>
          </p:cNvPr>
          <p:cNvPicPr>
            <a:picLocks noChangeAspect="1"/>
          </p:cNvPicPr>
          <p:nvPr/>
        </p:nvPicPr>
        <p:blipFill>
          <a:blip r:embed="rId6"/>
          <a:stretch>
            <a:fillRect/>
          </a:stretch>
        </p:blipFill>
        <p:spPr>
          <a:xfrm>
            <a:off x="591457" y="1669774"/>
            <a:ext cx="7961086" cy="3317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7905245"/>
      </p:ext>
    </p:extLst>
  </p:cSld>
  <p:clrMapOvr>
    <a:masterClrMapping/>
  </p:clrMapOvr>
  <mc:AlternateContent xmlns:mc="http://schemas.openxmlformats.org/markup-compatibility/2006" xmlns:p14="http://schemas.microsoft.com/office/powerpoint/2010/main">
    <mc:Choice Requires="p14">
      <p:transition spd="slow" p14:dur="2000" advTm="36048"/>
    </mc:Choice>
    <mc:Fallback xmlns="">
      <p:transition spd="slow" advTm="3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449475" y="2930449"/>
            <a:ext cx="6091604" cy="1159875"/>
          </a:xfrm>
          <a:prstGeom prst="rect">
            <a:avLst/>
          </a:prstGeom>
        </p:spPr>
        <p:txBody>
          <a:bodyPr spcFirstLastPara="1" vert="horz" wrap="square" lIns="68569" tIns="68569" rIns="68569" bIns="68569" rtlCol="0" anchor="b" anchorCtr="0">
            <a:noAutofit/>
          </a:bodyPr>
          <a:lstStyle/>
          <a:p>
            <a:r>
              <a:rPr lang="en" sz="4400" dirty="0">
                <a:cs typeface="Arial" panose="020B0604020202020204" pitchFamily="34" charset="0"/>
              </a:rPr>
              <a:t>Thank you for reviewing this training</a:t>
            </a:r>
            <a:r>
              <a:rPr lang="en" sz="4400" dirty="0">
                <a:latin typeface="Arial" panose="020B0604020202020204" pitchFamily="34" charset="0"/>
                <a:cs typeface="Arial" panose="020B0604020202020204" pitchFamily="34" charset="0"/>
              </a:rPr>
              <a:t> </a:t>
            </a:r>
            <a:br>
              <a:rPr lang="en" sz="4400" dirty="0">
                <a:latin typeface="Arial" panose="020B0604020202020204" pitchFamily="34" charset="0"/>
                <a:cs typeface="Arial" panose="020B0604020202020204" pitchFamily="34" charset="0"/>
              </a:rPr>
            </a:br>
            <a:r>
              <a:rPr lang="en-US" sz="2000" dirty="0">
                <a:solidFill>
                  <a:schemeClr val="bg1"/>
                </a:solidFill>
                <a:hlinkClick r:id="rId5">
                  <a:extLst>
                    <a:ext uri="{A12FA001-AC4F-418D-AE19-62706E023703}">
                      <ahyp:hlinkClr xmlns:ahyp="http://schemas.microsoft.com/office/drawing/2018/hyperlinkcolor" val="tx"/>
                    </a:ext>
                  </a:extLst>
                </a:hlinkClick>
              </a:rPr>
              <a:t>Submissions_CSI@csi.state.co.us</a:t>
            </a:r>
            <a:br>
              <a:rPr lang="en-US" sz="4400" dirty="0">
                <a:solidFill>
                  <a:schemeClr val="bg1"/>
                </a:solidFill>
              </a:rPr>
            </a:br>
            <a:endParaRPr sz="4400" dirty="0">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D5FD405C-8023-EFDD-CC25-511BB8E62C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223254" y="4540250"/>
            <a:ext cx="2057400" cy="2057400"/>
          </a:xfrm>
          <a:prstGeom prst="ellipse">
            <a:avLst/>
          </a:prstGeom>
        </p:spPr>
      </p:pic>
      <p:sp>
        <p:nvSpPr>
          <p:cNvPr id="5" name="TextBox 4">
            <a:extLst>
              <a:ext uri="{FF2B5EF4-FFF2-40B4-BE49-F238E27FC236}">
                <a16:creationId xmlns:a16="http://schemas.microsoft.com/office/drawing/2014/main" id="{6661A75C-0504-B6C5-2BF8-E644CB7960B8}"/>
              </a:ext>
              <a:ext uri="{C183D7F6-B498-43B3-948B-1728B52AA6E4}">
                <adec:decorative xmlns:adec="http://schemas.microsoft.com/office/drawing/2017/decorative" val="1"/>
              </a:ext>
            </a:extLst>
          </p:cNvPr>
          <p:cNvSpPr txBox="1"/>
          <p:nvPr/>
        </p:nvSpPr>
        <p:spPr>
          <a:xfrm>
            <a:off x="8477250" y="6305550"/>
            <a:ext cx="504825"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398093944"/>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7296</TotalTime>
  <Words>1605</Words>
  <Application>Microsoft Office PowerPoint</Application>
  <PresentationFormat>On-screen Show (4:3)</PresentationFormat>
  <Paragraphs>108</Paragraphs>
  <Slides>8</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Aptos</vt:lpstr>
      <vt:lpstr>Arial</vt:lpstr>
      <vt:lpstr>Calibri</vt:lpstr>
      <vt:lpstr>Symbol</vt:lpstr>
      <vt:lpstr>Times New Roman</vt:lpstr>
      <vt:lpstr>1_Office Theme</vt:lpstr>
      <vt:lpstr>Office Theme</vt:lpstr>
      <vt:lpstr>  At-Risk Measure </vt:lpstr>
      <vt:lpstr>Purpose for At-Risk Measure</vt:lpstr>
      <vt:lpstr>Student Information Systems Data Required for the At-Risk Measure File  </vt:lpstr>
      <vt:lpstr>How the CSI Submission Team Will Help </vt:lpstr>
      <vt:lpstr>At-Risk Collection Deadlines</vt:lpstr>
      <vt:lpstr>At-Risk File Layout</vt:lpstr>
      <vt:lpstr>Missing Census Block Data </vt:lpstr>
      <vt:lpstr>Thank you for reviewing this training  Submissions_CSI@csi.state.co.us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This Year:  2020-21 October Count</dc:title>
  <dc:creator>Tribbett, Jessica</dc:creator>
  <cp:lastModifiedBy>Trammell, Cherish</cp:lastModifiedBy>
  <cp:revision>74</cp:revision>
  <dcterms:created xsi:type="dcterms:W3CDTF">2020-08-13T14:59:47Z</dcterms:created>
  <dcterms:modified xsi:type="dcterms:W3CDTF">2025-08-14T02:10:26Z</dcterms:modified>
</cp:coreProperties>
</file>