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1" r:id="rId1"/>
  </p:sldMasterIdLst>
  <p:notesMasterIdLst>
    <p:notesMasterId r:id="rId25"/>
  </p:notesMasterIdLst>
  <p:sldIdLst>
    <p:sldId id="256" r:id="rId2"/>
    <p:sldId id="412" r:id="rId3"/>
    <p:sldId id="413" r:id="rId4"/>
    <p:sldId id="262" r:id="rId5"/>
    <p:sldId id="414" r:id="rId6"/>
    <p:sldId id="415" r:id="rId7"/>
    <p:sldId id="416" r:id="rId8"/>
    <p:sldId id="418" r:id="rId9"/>
    <p:sldId id="269" r:id="rId10"/>
    <p:sldId id="280" r:id="rId11"/>
    <p:sldId id="419" r:id="rId12"/>
    <p:sldId id="279" r:id="rId13"/>
    <p:sldId id="422" r:id="rId14"/>
    <p:sldId id="425" r:id="rId15"/>
    <p:sldId id="424" r:id="rId16"/>
    <p:sldId id="427" r:id="rId17"/>
    <p:sldId id="428" r:id="rId18"/>
    <p:sldId id="429" r:id="rId19"/>
    <p:sldId id="430" r:id="rId20"/>
    <p:sldId id="431" r:id="rId21"/>
    <p:sldId id="421" r:id="rId22"/>
    <p:sldId id="282" r:id="rId23"/>
    <p:sldId id="289" r:id="rId2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63357AA-BC66-849B-3A6C-CDCD429DE11F}" name="Trammell, Cherish" initials="TC" userId="S::Trammell_c@cde.state.co.us::330cb145-6412-4a04-a27c-e71638fadb07"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Eddy, Julie" initials="EJ" lastIdx="15" clrIdx="0">
    <p:extLst>
      <p:ext uri="{19B8F6BF-5375-455C-9EA6-DF929625EA0E}">
        <p15:presenceInfo xmlns:p15="http://schemas.microsoft.com/office/powerpoint/2012/main" userId="S::Eddy_J@cde.state.co.us::f7e6f0ed-c363-4871-bb4c-583465473326" providerId="AD"/>
      </p:ext>
    </p:extLst>
  </p:cmAuthor>
  <p:cmAuthor id="2" name="Tribbett, Jessica" initials="TJ" lastIdx="15" clrIdx="1">
    <p:extLst>
      <p:ext uri="{19B8F6BF-5375-455C-9EA6-DF929625EA0E}">
        <p15:presenceInfo xmlns:p15="http://schemas.microsoft.com/office/powerpoint/2012/main" userId="S::Rogers_J@cde.state.co.us::c64e4176-a843-4db9-a852-c8ed4199113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FAA1F"/>
    <a:srgbClr val="008CA0"/>
    <a:srgbClr val="C63F28"/>
    <a:srgbClr val="455FA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25" autoAdjust="0"/>
    <p:restoredTop sz="68810" autoAdjust="0"/>
  </p:normalViewPr>
  <p:slideViewPr>
    <p:cSldViewPr snapToGrid="0">
      <p:cViewPr varScale="1">
        <p:scale>
          <a:sx n="83" d="100"/>
          <a:sy n="83" d="100"/>
        </p:scale>
        <p:origin x="1422" y="96"/>
      </p:cViewPr>
      <p:guideLst/>
    </p:cSldViewPr>
  </p:slideViewPr>
  <p:outlineViewPr>
    <p:cViewPr>
      <p:scale>
        <a:sx n="33" d="100"/>
        <a:sy n="33" d="100"/>
      </p:scale>
      <p:origin x="0" y="0"/>
    </p:cViewPr>
  </p:outlineViewPr>
  <p:notesTextViewPr>
    <p:cViewPr>
      <p:scale>
        <a:sx n="100" d="100"/>
        <a:sy n="100" d="100"/>
      </p:scale>
      <p:origin x="0" y="0"/>
    </p:cViewPr>
  </p:notesTextViewPr>
  <p:notesViewPr>
    <p:cSldViewPr snapToGrid="0">
      <p:cViewPr varScale="1">
        <p:scale>
          <a:sx n="51" d="100"/>
          <a:sy n="51" d="100"/>
        </p:scale>
        <p:origin x="2692" y="2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81FAA0-3C9E-4D69-A409-0E3530B0566A}" type="datetimeFigureOut">
              <a:rPr lang="en-US" smtClean="0"/>
              <a:t>8/5/2025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44E3A8-7B1E-4EF9-91D2-89D140A85CF3}" type="slidenum">
              <a:rPr lang="en-US" smtClean="0"/>
              <a:t>‹#›</a:t>
            </a:fld>
            <a:endParaRPr lang="en-US"/>
          </a:p>
        </p:txBody>
      </p:sp>
    </p:spTree>
    <p:extLst>
      <p:ext uri="{BB962C8B-B14F-4D97-AF65-F5344CB8AC3E}">
        <p14:creationId xmlns:p14="http://schemas.microsoft.com/office/powerpoint/2010/main" val="11476867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Welcome to the EOY Summary Report Training for the End of Year Submissions.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training, recorded by the CSI data team, provides information on the importance of the End of Year Summary Report, what’s included in the report, and how to review it.</a:t>
            </a:r>
          </a:p>
          <a:p>
            <a:endParaRPr lang="en-US" dirty="0"/>
          </a:p>
        </p:txBody>
      </p:sp>
      <p:sp>
        <p:nvSpPr>
          <p:cNvPr id="4" name="Slide Number Placeholder 3"/>
          <p:cNvSpPr>
            <a:spLocks noGrp="1"/>
          </p:cNvSpPr>
          <p:nvPr>
            <p:ph type="sldNum" sz="quarter" idx="5"/>
          </p:nvPr>
        </p:nvSpPr>
        <p:spPr/>
        <p:txBody>
          <a:bodyPr/>
          <a:lstStyle/>
          <a:p>
            <a:fld id="{C144E3A8-7B1E-4EF9-91D2-89D140A85CF3}" type="slidenum">
              <a:rPr lang="en-US" smtClean="0"/>
              <a:t>1</a:t>
            </a:fld>
            <a:endParaRPr lang="en-US"/>
          </a:p>
        </p:txBody>
      </p:sp>
    </p:spTree>
    <p:extLst>
      <p:ext uri="{BB962C8B-B14F-4D97-AF65-F5344CB8AC3E}">
        <p14:creationId xmlns:p14="http://schemas.microsoft.com/office/powerpoint/2010/main" val="40224488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Shape 90"/>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1" name="Shape 91"/>
          <p:cNvSpPr txBox="1">
            <a:spLocks noGrp="1"/>
          </p:cNvSpPr>
          <p:nvPr>
            <p:ph type="body" idx="1"/>
          </p:nvPr>
        </p:nvSpPr>
        <p:spPr>
          <a:xfrm>
            <a:off x="702310" y="4421823"/>
            <a:ext cx="5618480" cy="4189095"/>
          </a:xfrm>
          <a:prstGeom prst="rect">
            <a:avLst/>
          </a:prstGeom>
        </p:spPr>
        <p:txBody>
          <a:bodyPr spcFirstLastPara="1" wrap="square" lIns="93308" tIns="93308" rIns="93308" bIns="93308" anchor="t" anchorCtr="0">
            <a:noAutofit/>
          </a:bodyPr>
          <a:lstStyle/>
          <a:p>
            <a:r>
              <a:rPr lang="en-US" dirty="0"/>
              <a:t>Like the Grad Complete tab the Anticipated Year of Graduation or AYG Records tab only applies to high </a:t>
            </a:r>
            <a:r>
              <a:rPr lang="en-US" baseline="0" dirty="0"/>
              <a:t>schools only for grades 9-12. This tab is a more extensive record then the previous Grad Completer tab.</a:t>
            </a:r>
            <a:endParaRPr lang="en-US" dirty="0"/>
          </a:p>
          <a:p>
            <a:endParaRPr lang="en-US" dirty="0"/>
          </a:p>
          <a:p>
            <a:r>
              <a:rPr lang="en-US" dirty="0"/>
              <a:t>Be sure to review this tab carefully by checking graduation exits, retention found in the “Still Enrolled” column, and dropout numbers. This can be done by filtering columns for the particular validation check you are performing.</a:t>
            </a:r>
          </a:p>
        </p:txBody>
      </p:sp>
    </p:spTree>
    <p:extLst>
      <p:ext uri="{BB962C8B-B14F-4D97-AF65-F5344CB8AC3E}">
        <p14:creationId xmlns:p14="http://schemas.microsoft.com/office/powerpoint/2010/main" val="39948954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Shape 90"/>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1" name="Shape 91"/>
          <p:cNvSpPr txBox="1">
            <a:spLocks noGrp="1"/>
          </p:cNvSpPr>
          <p:nvPr>
            <p:ph type="body" idx="1"/>
          </p:nvPr>
        </p:nvSpPr>
        <p:spPr>
          <a:xfrm>
            <a:off x="702310" y="4421823"/>
            <a:ext cx="5618480" cy="4189095"/>
          </a:xfrm>
          <a:prstGeom prst="rect">
            <a:avLst/>
          </a:prstGeom>
        </p:spPr>
        <p:txBody>
          <a:bodyPr spcFirstLastPara="1" wrap="square" lIns="93308" tIns="93308" rIns="93308" bIns="93308" anchor="t" anchorCtr="0">
            <a:noAutofit/>
          </a:bodyPr>
          <a:lstStyle/>
          <a:p>
            <a:r>
              <a:rPr lang="en-US" dirty="0"/>
              <a:t>The </a:t>
            </a:r>
            <a:r>
              <a:rPr lang="en-US" b="1" dirty="0"/>
              <a:t>Warnings tab</a:t>
            </a:r>
            <a:r>
              <a:rPr lang="en-US" dirty="0"/>
              <a:t> in the initial Summary Report lists all </a:t>
            </a:r>
            <a:r>
              <a:rPr lang="en-US" b="1" dirty="0"/>
              <a:t>Level 2 Snapshot Warnings</a:t>
            </a:r>
            <a:r>
              <a:rPr lang="en-US" dirty="0"/>
              <a:t> that your school is still receiving from the most recent EOY file submission.</a:t>
            </a:r>
          </a:p>
          <a:p>
            <a:endParaRPr lang="en-US" dirty="0"/>
          </a:p>
          <a:p>
            <a:r>
              <a:rPr lang="en-US" dirty="0"/>
              <a:t>Warnings can also point to </a:t>
            </a:r>
            <a:r>
              <a:rPr lang="en-US" b="1" dirty="0"/>
              <a:t>inaccuracies</a:t>
            </a:r>
            <a:r>
              <a:rPr lang="en-US" dirty="0"/>
              <a:t>, so reviewing and correcting them when needed is an important part of the validation process.</a:t>
            </a:r>
          </a:p>
          <a:p>
            <a:endParaRPr lang="en-US" dirty="0"/>
          </a:p>
          <a:p>
            <a:r>
              <a:rPr lang="en-US" dirty="0"/>
              <a:t>While most warnings don’t need to be fixed, there are </a:t>
            </a:r>
            <a:r>
              <a:rPr lang="en-US" b="1" dirty="0"/>
              <a:t>important exceptions. </a:t>
            </a:r>
            <a:r>
              <a:rPr lang="en-US" dirty="0"/>
              <a:t>The </a:t>
            </a:r>
            <a:r>
              <a:rPr lang="en-US" b="1" dirty="0"/>
              <a:t>SE722 warnings </a:t>
            </a:r>
            <a:r>
              <a:rPr lang="en-US" dirty="0"/>
              <a:t>will turn into </a:t>
            </a:r>
            <a:r>
              <a:rPr lang="en-US" b="1" dirty="0"/>
              <a:t>errors</a:t>
            </a:r>
            <a:r>
              <a:rPr lang="en-US" dirty="0"/>
              <a:t> once CDE begins their validation process in September - November.</a:t>
            </a:r>
          </a:p>
          <a:p>
            <a:endParaRPr lang="en-US" dirty="0"/>
          </a:p>
          <a:p>
            <a:r>
              <a:rPr lang="en-US" dirty="0"/>
              <a:t>SE722 warnings indicate that a student was exited from your school using </a:t>
            </a:r>
            <a:r>
              <a:rPr lang="en-US" b="1" dirty="0"/>
              <a:t>Exit Type 13</a:t>
            </a:r>
            <a:r>
              <a:rPr lang="en-US" dirty="0"/>
              <a:t>—which means your school coded them as transferred to another Colorado district—however </a:t>
            </a:r>
            <a:r>
              <a:rPr lang="en-US" b="1" dirty="0"/>
              <a:t>no receiving record</a:t>
            </a:r>
            <a:r>
              <a:rPr lang="en-US" dirty="0"/>
              <a:t> at another CO district. That makes your school the last school accountable for that student. These warnings must be addressed as soon as possible.</a:t>
            </a:r>
          </a:p>
          <a:p>
            <a:endParaRPr lang="en-US" dirty="0"/>
          </a:p>
          <a:p>
            <a:r>
              <a:rPr lang="en-US" dirty="0"/>
              <a:t>To resolve SE722 warnings, review any </a:t>
            </a:r>
            <a:r>
              <a:rPr lang="en-US" b="1" dirty="0"/>
              <a:t>Confirmation of Enrollment and Attendance</a:t>
            </a:r>
            <a:r>
              <a:rPr lang="en-US" dirty="0"/>
              <a:t> from the receiving school. If you don’t yet have this documentation, reach out to the receiving district for the COE. You may also need to reach out to the student’s guardians to verify where the student enrolled after attending your school. They may have moved out of state, out of country, transferred to a private school, or homeschool program. Once you determine the correct exit coding for the students, please email CSI. CSI will make manually updates to your EOY SSA file.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additional help clearing the SE722 warnings, CSI also has a support resource to help guide you available on the </a:t>
            </a:r>
            <a:r>
              <a:rPr lang="en-US" b="1" dirty="0"/>
              <a:t>EOY resource webpage</a:t>
            </a:r>
            <a:r>
              <a:rPr lang="en-US" dirty="0"/>
              <a:t> under the </a:t>
            </a:r>
            <a:r>
              <a:rPr lang="en-US" b="1" dirty="0"/>
              <a:t>Data</a:t>
            </a:r>
            <a:r>
              <a:rPr lang="en-US" dirty="0"/>
              <a:t> </a:t>
            </a:r>
            <a:r>
              <a:rPr lang="en-US" b="1" dirty="0"/>
              <a:t>Validations</a:t>
            </a:r>
            <a:r>
              <a:rPr lang="en-US" dirty="0"/>
              <a:t> section. This slide includes a link to the list of what qualifies as </a:t>
            </a:r>
            <a:r>
              <a:rPr lang="en-US" b="1" dirty="0"/>
              <a:t>Adequate Documentation</a:t>
            </a:r>
            <a:r>
              <a:rPr lang="en-US" dirty="0"/>
              <a:t>.</a:t>
            </a:r>
          </a:p>
          <a:p>
            <a:endParaRPr lang="en-US" dirty="0"/>
          </a:p>
        </p:txBody>
      </p:sp>
    </p:spTree>
    <p:extLst>
      <p:ext uri="{BB962C8B-B14F-4D97-AF65-F5344CB8AC3E}">
        <p14:creationId xmlns:p14="http://schemas.microsoft.com/office/powerpoint/2010/main" val="8163101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Shape 90"/>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1" name="Shape 91"/>
          <p:cNvSpPr txBox="1">
            <a:spLocks noGrp="1"/>
          </p:cNvSpPr>
          <p:nvPr>
            <p:ph type="body" idx="1"/>
          </p:nvPr>
        </p:nvSpPr>
        <p:spPr>
          <a:xfrm>
            <a:off x="702310" y="4421823"/>
            <a:ext cx="5618480" cy="4189095"/>
          </a:xfrm>
          <a:prstGeom prst="rect">
            <a:avLst/>
          </a:prstGeom>
        </p:spPr>
        <p:txBody>
          <a:bodyPr spcFirstLastPara="1" wrap="square" lIns="93308" tIns="93308" rIns="93308" bIns="93308" anchor="t" anchorCtr="0">
            <a:noAutofit/>
          </a:bodyPr>
          <a:lstStyle/>
          <a:p>
            <a:r>
              <a:rPr lang="en-US" dirty="0"/>
              <a:t>The Snapshot tab contains all of the </a:t>
            </a:r>
            <a:r>
              <a:rPr lang="en-US" b="1" dirty="0"/>
              <a:t>error-free data</a:t>
            </a:r>
            <a:r>
              <a:rPr lang="en-US" dirty="0"/>
              <a:t> that CDE recognizes as official to date.</a:t>
            </a:r>
          </a:p>
          <a:p>
            <a:endParaRPr lang="en-US" dirty="0"/>
          </a:p>
          <a:p>
            <a:r>
              <a:rPr lang="en-US" dirty="0"/>
              <a:t>This tab is a combination of your school’s submitted records across all EOY collection files—including the </a:t>
            </a:r>
            <a:r>
              <a:rPr lang="en-US" b="1" dirty="0"/>
              <a:t>Student Demographic file</a:t>
            </a:r>
            <a:r>
              <a:rPr lang="en-US" dirty="0"/>
              <a:t>, the </a:t>
            </a:r>
            <a:r>
              <a:rPr lang="en-US" b="1" dirty="0"/>
              <a:t>Student School Association file</a:t>
            </a:r>
            <a:r>
              <a:rPr lang="en-US" dirty="0"/>
              <a:t>, and, for some schools, the </a:t>
            </a:r>
            <a:r>
              <a:rPr lang="en-US" b="1" dirty="0"/>
              <a:t>Title I</a:t>
            </a:r>
            <a:r>
              <a:rPr lang="en-US" dirty="0"/>
              <a:t> and </a:t>
            </a:r>
            <a:r>
              <a:rPr lang="en-US" b="1" dirty="0"/>
              <a:t>Graduation Guidelines files</a:t>
            </a:r>
            <a:r>
              <a:rPr lang="en-US" dirty="0"/>
              <a:t>.</a:t>
            </a:r>
          </a:p>
          <a:p>
            <a:endParaRPr lang="en-US" dirty="0"/>
          </a:p>
          <a:p>
            <a:r>
              <a:rPr lang="en-US" dirty="0"/>
              <a:t>It includes key data like </a:t>
            </a:r>
            <a:r>
              <a:rPr lang="en-US" b="1" dirty="0"/>
              <a:t>demographic identifiers</a:t>
            </a:r>
            <a:r>
              <a:rPr lang="en-US" dirty="0"/>
              <a:t>, </a:t>
            </a:r>
            <a:r>
              <a:rPr lang="en-US" b="1" dirty="0"/>
              <a:t>entry and exit dates and codes</a:t>
            </a:r>
            <a:r>
              <a:rPr lang="en-US" dirty="0"/>
              <a:t>, and any </a:t>
            </a:r>
            <a:r>
              <a:rPr lang="en-US" b="1" dirty="0"/>
              <a:t>programs or services</a:t>
            </a:r>
            <a:r>
              <a:rPr lang="en-US" dirty="0"/>
              <a:t> students received at your school. It also pulls in some </a:t>
            </a:r>
            <a:r>
              <a:rPr lang="en-US" b="1" dirty="0"/>
              <a:t>state-derived data</a:t>
            </a:r>
            <a:r>
              <a:rPr lang="en-US" dirty="0"/>
              <a:t>, such as </a:t>
            </a:r>
            <a:r>
              <a:rPr lang="en-US" b="1" dirty="0"/>
              <a:t>foster</a:t>
            </a:r>
            <a:r>
              <a:rPr lang="en-US" dirty="0"/>
              <a:t> and </a:t>
            </a:r>
            <a:r>
              <a:rPr lang="en-US" b="1" dirty="0"/>
              <a:t>migrant</a:t>
            </a:r>
            <a:r>
              <a:rPr lang="en-US" dirty="0"/>
              <a:t> status.</a:t>
            </a:r>
          </a:p>
          <a:p>
            <a:endParaRPr lang="en-US" dirty="0"/>
          </a:p>
          <a:p>
            <a:r>
              <a:rPr lang="en-US" dirty="0"/>
              <a:t>The data in the Snapshot tab generates much of the information displayed on the EOY Summary Report tabs. Therefore, it is important to review this data carefully—to make sure </a:t>
            </a:r>
            <a:r>
              <a:rPr lang="en-US" b="1" dirty="0"/>
              <a:t>all students who attended your school</a:t>
            </a:r>
            <a:r>
              <a:rPr lang="en-US" dirty="0"/>
              <a:t> during the year are being reported, and reported </a:t>
            </a:r>
            <a:r>
              <a:rPr lang="en-US" b="1" dirty="0"/>
              <a:t>accurately</a:t>
            </a:r>
            <a:r>
              <a:rPr lang="en-US" dirty="0"/>
              <a:t>.</a:t>
            </a:r>
          </a:p>
          <a:p>
            <a:endParaRPr lang="en-US" dirty="0"/>
          </a:p>
          <a:p>
            <a:r>
              <a:rPr lang="en-US" dirty="0"/>
              <a:t>In addition, you can also use the Snapshot tab to filter for </a:t>
            </a:r>
            <a:r>
              <a:rPr lang="en-US" b="1" dirty="0"/>
              <a:t>specific groups or scenarios</a:t>
            </a:r>
            <a:r>
              <a:rPr lang="en-US" dirty="0"/>
              <a:t>—like any combination of grade level, gender, dropout status, retentions, homebased status, or postsecondary programs, to name a few. This is helpful for </a:t>
            </a:r>
            <a:r>
              <a:rPr lang="en-US" b="1" dirty="0"/>
              <a:t>validating counts</a:t>
            </a:r>
            <a:r>
              <a:rPr lang="en-US" dirty="0"/>
              <a:t> and confirming in-depth which students make up those counts.</a:t>
            </a:r>
          </a:p>
          <a:p>
            <a:endParaRPr lang="en-US" dirty="0"/>
          </a:p>
          <a:p>
            <a:r>
              <a:rPr lang="en-US" dirty="0"/>
              <a:t>If you find something that looks incorrect on any tab of the EOY Summary Report, this tab makes it easy to filter and find the specific records. </a:t>
            </a:r>
          </a:p>
          <a:p>
            <a:endParaRPr lang="en-US" dirty="0"/>
          </a:p>
          <a:p>
            <a:r>
              <a:rPr lang="en-US" dirty="0"/>
              <a:t>Remember: </a:t>
            </a:r>
            <a:r>
              <a:rPr lang="en-US" b="1" dirty="0"/>
              <a:t>accuracy is key</a:t>
            </a:r>
            <a:r>
              <a:rPr lang="en-US" dirty="0"/>
              <a:t> for End-of-Year reporting and the utilizing the Snapshot tab is a great resources for ensuring the data is not only error free, but accurate.</a:t>
            </a:r>
          </a:p>
        </p:txBody>
      </p:sp>
    </p:spTree>
    <p:extLst>
      <p:ext uri="{BB962C8B-B14F-4D97-AF65-F5344CB8AC3E}">
        <p14:creationId xmlns:p14="http://schemas.microsoft.com/office/powerpoint/2010/main" val="3287145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Shape 90"/>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1" name="Shape 91"/>
          <p:cNvSpPr txBox="1">
            <a:spLocks noGrp="1"/>
          </p:cNvSpPr>
          <p:nvPr>
            <p:ph type="body" idx="1"/>
          </p:nvPr>
        </p:nvSpPr>
        <p:spPr>
          <a:xfrm>
            <a:off x="702310" y="4421823"/>
            <a:ext cx="5618480" cy="4189095"/>
          </a:xfrm>
          <a:prstGeom prst="rect">
            <a:avLst/>
          </a:prstGeom>
        </p:spPr>
        <p:txBody>
          <a:bodyPr spcFirstLastPara="1" wrap="square" lIns="93308" tIns="93308" rIns="93308" bIns="93308" anchor="t" anchorCtr="0">
            <a:noAutofit/>
          </a:bodyPr>
          <a:lstStyle/>
          <a:p>
            <a:r>
              <a:rPr lang="en-US" dirty="0"/>
              <a:t>The Summary Assurance Report is the final step of the EOY Summary Report. This report is in lieu of a signed summary report and indicates that the report has been fully reviewed, corrected as needed by contacting CSI for requested updates, and you approve your school’s data </a:t>
            </a:r>
            <a:r>
              <a:rPr lang="en-US" sz="1200" dirty="0">
                <a:latin typeface="Arial" panose="020B0604020202020204" pitchFamily="34" charset="0"/>
                <a:cs typeface="Arial" panose="020B0604020202020204" pitchFamily="34" charset="0"/>
              </a:rPr>
              <a:t>for final submission to CDE.</a:t>
            </a:r>
            <a:r>
              <a:rPr lang="en-US" dirty="0"/>
              <a:t> Again, it is important that all relevant school staff review the EOY Summary Report information before completing the Summary Assurance Report. </a:t>
            </a:r>
          </a:p>
          <a:p>
            <a:endParaRPr lang="en-US" dirty="0"/>
          </a:p>
          <a:p>
            <a:r>
              <a:rPr lang="en-US" dirty="0"/>
              <a:t>CSI internal checks are still in progress and there may be additional changes needed based on findings later in the Fall. In these cases, school will NOT need to complete new Summary Assurance Reports. This is a one-time report.</a:t>
            </a:r>
          </a:p>
          <a:p>
            <a:endParaRPr lang="en-US" dirty="0"/>
          </a:p>
          <a:p>
            <a:r>
              <a:rPr lang="en-US" dirty="0"/>
              <a:t>To submit your Assurance Report, a data submission contact or another school representative may click the link provided on the Summary Assurance Report tab. Complete the form and send. CSI will be notified once this is complete.</a:t>
            </a:r>
          </a:p>
          <a:p>
            <a:endParaRPr lang="en-US" dirty="0"/>
          </a:p>
        </p:txBody>
      </p:sp>
    </p:spTree>
    <p:extLst>
      <p:ext uri="{BB962C8B-B14F-4D97-AF65-F5344CB8AC3E}">
        <p14:creationId xmlns:p14="http://schemas.microsoft.com/office/powerpoint/2010/main" val="13433789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702310" y="4421823"/>
            <a:ext cx="5618480" cy="4189095"/>
          </a:xfrm>
          <a:prstGeom prst="rect">
            <a:avLst/>
          </a:prstGeom>
        </p:spPr>
        <p:txBody>
          <a:bodyPr spcFirstLastPara="1" wrap="square" lIns="93308" tIns="93308" rIns="93308" bIns="93308"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help support the easy of confirming and validating your school’s data on the EOY Summary Report, Special Program tabs have been added. These tabs contain a summary of student counts as well as a list of students.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Use these tab to verify both program participation and student status for accurate end-of-year reporting.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dirty="0"/>
          </a:p>
        </p:txBody>
      </p:sp>
    </p:spTree>
    <p:extLst>
      <p:ext uri="{BB962C8B-B14F-4D97-AF65-F5344CB8AC3E}">
        <p14:creationId xmlns:p14="http://schemas.microsoft.com/office/powerpoint/2010/main" val="13964709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Shape 90"/>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1" name="Shape 91"/>
          <p:cNvSpPr txBox="1">
            <a:spLocks noGrp="1"/>
          </p:cNvSpPr>
          <p:nvPr>
            <p:ph type="body" idx="1"/>
          </p:nvPr>
        </p:nvSpPr>
        <p:spPr>
          <a:xfrm>
            <a:off x="702310" y="4421823"/>
            <a:ext cx="5618480" cy="4189095"/>
          </a:xfrm>
          <a:prstGeom prst="rect">
            <a:avLst/>
          </a:prstGeom>
        </p:spPr>
        <p:txBody>
          <a:bodyPr spcFirstLastPara="1" wrap="square" lIns="93308" tIns="93308" rIns="93308" bIns="93308" anchor="t" anchorCtr="0">
            <a:noAutofit/>
          </a:bodyPr>
          <a:lstStyle/>
          <a:p>
            <a:r>
              <a:rPr lang="en-US" dirty="0"/>
              <a:t>The </a:t>
            </a:r>
            <a:r>
              <a:rPr lang="en-US" b="1" dirty="0"/>
              <a:t>EL List</a:t>
            </a:r>
            <a:r>
              <a:rPr lang="en-US" dirty="0"/>
              <a:t> tab provides a summary and list of students who participated in an </a:t>
            </a:r>
            <a:r>
              <a:rPr lang="en-US" b="1" dirty="0"/>
              <a:t>English Learner (EL) Language Proficiency Program</a:t>
            </a:r>
            <a:r>
              <a:rPr lang="en-US" dirty="0"/>
              <a:t> at any point during the school year. This includes both the </a:t>
            </a:r>
            <a:r>
              <a:rPr lang="en-US" b="1" dirty="0"/>
              <a:t>language proficiency types</a:t>
            </a:r>
            <a:r>
              <a:rPr lang="en-US" dirty="0"/>
              <a:t> and </a:t>
            </a:r>
            <a:r>
              <a:rPr lang="en-US" b="1" dirty="0"/>
              <a:t>language instruction types</a:t>
            </a:r>
            <a:r>
              <a:rPr lang="en-US" dirty="0"/>
              <a:t>, aligned with the appropriate state reporting codes.</a:t>
            </a:r>
          </a:p>
          <a:p>
            <a:endParaRPr lang="en-US" dirty="0"/>
          </a:p>
          <a:p>
            <a:r>
              <a:rPr lang="en-US" dirty="0"/>
              <a:t>The </a:t>
            </a:r>
            <a:r>
              <a:rPr lang="en-US" b="1" dirty="0"/>
              <a:t>Student Count</a:t>
            </a:r>
            <a:r>
              <a:rPr lang="en-US" dirty="0"/>
              <a:t> includes all students who participated in an EL program, including students with a one-day record.</a:t>
            </a:r>
          </a:p>
          <a:p>
            <a:endParaRPr lang="en-US" dirty="0"/>
          </a:p>
          <a:p>
            <a:r>
              <a:rPr lang="en-US" b="1" dirty="0"/>
              <a:t>FELL</a:t>
            </a:r>
            <a:r>
              <a:rPr lang="en-US" dirty="0"/>
              <a:t> and </a:t>
            </a:r>
            <a:r>
              <a:rPr lang="en-US" b="1" dirty="0"/>
              <a:t>PHLOTE</a:t>
            </a:r>
            <a:r>
              <a:rPr lang="en-US" dirty="0"/>
              <a:t> students are </a:t>
            </a:r>
            <a:r>
              <a:rPr lang="en-US" b="1" dirty="0"/>
              <a:t>not</a:t>
            </a:r>
            <a:r>
              <a:rPr lang="en-US" dirty="0"/>
              <a:t> included in this tab. To find those students, you’ll use the </a:t>
            </a:r>
            <a:r>
              <a:rPr lang="en-US" b="1" dirty="0"/>
              <a:t>Snapshot</a:t>
            </a:r>
            <a:r>
              <a:rPr lang="en-US" dirty="0"/>
              <a:t> tab and filter by language proficiency.</a:t>
            </a:r>
          </a:p>
          <a:p>
            <a:endParaRPr lang="en-US" dirty="0"/>
          </a:p>
          <a:p>
            <a:r>
              <a:rPr lang="en-US" dirty="0"/>
              <a:t>At the bottom of the tab, you’ll find a </a:t>
            </a:r>
            <a:r>
              <a:rPr lang="en-US" b="1" dirty="0"/>
              <a:t>detailed student list</a:t>
            </a:r>
            <a:r>
              <a:rPr lang="en-US" dirty="0"/>
              <a:t> showing each student’s </a:t>
            </a:r>
            <a:r>
              <a:rPr lang="en-US" b="1" dirty="0"/>
              <a:t>language</a:t>
            </a:r>
            <a:r>
              <a:rPr lang="en-US" dirty="0"/>
              <a:t>, </a:t>
            </a:r>
            <a:r>
              <a:rPr lang="en-US" b="1" dirty="0"/>
              <a:t>program information</a:t>
            </a:r>
            <a:r>
              <a:rPr lang="en-US" dirty="0"/>
              <a:t>, and—if applicable—an </a:t>
            </a:r>
            <a:r>
              <a:rPr lang="en-US" b="1" dirty="0"/>
              <a:t>exit date</a:t>
            </a:r>
            <a:r>
              <a:rPr lang="en-US" dirty="0"/>
              <a:t>. This exit date can help identify students who received EL services and </a:t>
            </a:r>
            <a:r>
              <a:rPr lang="en-US" b="1" dirty="0"/>
              <a:t>remained enrolled</a:t>
            </a:r>
            <a:r>
              <a:rPr lang="en-US" dirty="0"/>
              <a:t> through the end of the school year.</a:t>
            </a:r>
          </a:p>
          <a:p>
            <a:endParaRPr lang="en-US" dirty="0"/>
          </a:p>
          <a:p>
            <a:r>
              <a:rPr lang="en-US" dirty="0"/>
              <a:t>Please note: EL progression should not be changed until the beginning of the upcoming school year, prior to October Count. Changes in EL designations now will trigger new. If you believe that your EL data is not accurate, please contact CSI before making any changes n your SIS.</a:t>
            </a:r>
          </a:p>
        </p:txBody>
      </p:sp>
    </p:spTree>
    <p:extLst>
      <p:ext uri="{BB962C8B-B14F-4D97-AF65-F5344CB8AC3E}">
        <p14:creationId xmlns:p14="http://schemas.microsoft.com/office/powerpoint/2010/main" val="41487161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a:extLst>
            <a:ext uri="{FF2B5EF4-FFF2-40B4-BE49-F238E27FC236}">
              <a16:creationId xmlns:a16="http://schemas.microsoft.com/office/drawing/2014/main" id="{93EE8D66-B32B-87F7-26AA-FD5D29DBCCBB}"/>
            </a:ext>
          </a:extLst>
        </p:cNvPr>
        <p:cNvGrpSpPr/>
        <p:nvPr/>
      </p:nvGrpSpPr>
      <p:grpSpPr>
        <a:xfrm>
          <a:off x="0" y="0"/>
          <a:ext cx="0" cy="0"/>
          <a:chOff x="0" y="0"/>
          <a:chExt cx="0" cy="0"/>
        </a:xfrm>
      </p:grpSpPr>
      <p:sp>
        <p:nvSpPr>
          <p:cNvPr id="90" name="Shape 90">
            <a:extLst>
              <a:ext uri="{FF2B5EF4-FFF2-40B4-BE49-F238E27FC236}">
                <a16:creationId xmlns:a16="http://schemas.microsoft.com/office/drawing/2014/main" id="{A4933881-E98A-AE26-9744-E47FB5167F22}"/>
              </a:ext>
            </a:extLst>
          </p:cNvPr>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1" name="Shape 91">
            <a:extLst>
              <a:ext uri="{FF2B5EF4-FFF2-40B4-BE49-F238E27FC236}">
                <a16:creationId xmlns:a16="http://schemas.microsoft.com/office/drawing/2014/main" id="{9AD3EC5D-25D2-C57F-9462-F5FAA1D375D7}"/>
              </a:ext>
            </a:extLst>
          </p:cNvPr>
          <p:cNvSpPr txBox="1">
            <a:spLocks noGrp="1"/>
          </p:cNvSpPr>
          <p:nvPr>
            <p:ph type="body" idx="1"/>
          </p:nvPr>
        </p:nvSpPr>
        <p:spPr>
          <a:xfrm>
            <a:off x="702310" y="4421823"/>
            <a:ext cx="5618480" cy="4189095"/>
          </a:xfrm>
          <a:prstGeom prst="rect">
            <a:avLst/>
          </a:prstGeom>
        </p:spPr>
        <p:txBody>
          <a:bodyPr spcFirstLastPara="1" wrap="square" lIns="93308" tIns="93308" rIns="93308" bIns="93308" anchor="t" anchorCtr="0">
            <a:noAutofit/>
          </a:bodyPr>
          <a:lstStyle/>
          <a:p>
            <a:r>
              <a:rPr lang="en-US" dirty="0"/>
              <a:t>The </a:t>
            </a:r>
            <a:r>
              <a:rPr lang="en-US" b="1" dirty="0"/>
              <a:t>SPED List</a:t>
            </a:r>
            <a:r>
              <a:rPr lang="en-US" dirty="0"/>
              <a:t> tab provides a list of students with an IEP and identified as Special Education at any point during the school year. </a:t>
            </a:r>
          </a:p>
          <a:p>
            <a:endParaRPr lang="en-US" dirty="0"/>
          </a:p>
          <a:p>
            <a:r>
              <a:rPr lang="en-US" dirty="0"/>
              <a:t>You’ll see a </a:t>
            </a:r>
            <a:r>
              <a:rPr lang="en-US" b="1" dirty="0"/>
              <a:t>summary count</a:t>
            </a:r>
            <a:r>
              <a:rPr lang="en-US" dirty="0"/>
              <a:t> of not only all students identified as SPED, which includes students with a one-day record, but also the total number of Special Education students that completed the school year at your school.</a:t>
            </a:r>
          </a:p>
          <a:p>
            <a:endParaRPr lang="en-US" dirty="0"/>
          </a:p>
          <a:p>
            <a:r>
              <a:rPr lang="en-US" dirty="0"/>
              <a:t>At the bottom of the tab, you’ll find a </a:t>
            </a:r>
            <a:r>
              <a:rPr lang="en-US" b="1" dirty="0"/>
              <a:t>student list</a:t>
            </a:r>
            <a:r>
              <a:rPr lang="en-US" dirty="0"/>
              <a:t> and—if applicable—an </a:t>
            </a:r>
            <a:r>
              <a:rPr lang="en-US" b="1" dirty="0"/>
              <a:t>exit date</a:t>
            </a:r>
            <a:r>
              <a:rPr lang="en-US" dirty="0"/>
              <a:t>. This exit date can help identify students who received SPED services and </a:t>
            </a:r>
            <a:r>
              <a:rPr lang="en-US" b="1" dirty="0"/>
              <a:t>exited</a:t>
            </a:r>
            <a:r>
              <a:rPr lang="en-US" dirty="0"/>
              <a:t> during the school year.</a:t>
            </a:r>
          </a:p>
        </p:txBody>
      </p:sp>
    </p:spTree>
    <p:extLst>
      <p:ext uri="{BB962C8B-B14F-4D97-AF65-F5344CB8AC3E}">
        <p14:creationId xmlns:p14="http://schemas.microsoft.com/office/powerpoint/2010/main" val="21037451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a:extLst>
            <a:ext uri="{FF2B5EF4-FFF2-40B4-BE49-F238E27FC236}">
              <a16:creationId xmlns:a16="http://schemas.microsoft.com/office/drawing/2014/main" id="{E16310FB-FE72-C2E1-D5C4-49E27668E4A2}"/>
            </a:ext>
          </a:extLst>
        </p:cNvPr>
        <p:cNvGrpSpPr/>
        <p:nvPr/>
      </p:nvGrpSpPr>
      <p:grpSpPr>
        <a:xfrm>
          <a:off x="0" y="0"/>
          <a:ext cx="0" cy="0"/>
          <a:chOff x="0" y="0"/>
          <a:chExt cx="0" cy="0"/>
        </a:xfrm>
      </p:grpSpPr>
      <p:sp>
        <p:nvSpPr>
          <p:cNvPr id="90" name="Shape 90">
            <a:extLst>
              <a:ext uri="{FF2B5EF4-FFF2-40B4-BE49-F238E27FC236}">
                <a16:creationId xmlns:a16="http://schemas.microsoft.com/office/drawing/2014/main" id="{D20F3739-9B51-0473-FDB1-5BCA6A14EB4C}"/>
              </a:ext>
            </a:extLst>
          </p:cNvPr>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1" name="Shape 91">
            <a:extLst>
              <a:ext uri="{FF2B5EF4-FFF2-40B4-BE49-F238E27FC236}">
                <a16:creationId xmlns:a16="http://schemas.microsoft.com/office/drawing/2014/main" id="{C9781E1C-E7F1-D8D1-DD4F-8D93A0F46384}"/>
              </a:ext>
            </a:extLst>
          </p:cNvPr>
          <p:cNvSpPr txBox="1">
            <a:spLocks noGrp="1"/>
          </p:cNvSpPr>
          <p:nvPr>
            <p:ph type="body" idx="1"/>
          </p:nvPr>
        </p:nvSpPr>
        <p:spPr>
          <a:xfrm>
            <a:off x="702310" y="4421823"/>
            <a:ext cx="5618480" cy="4189095"/>
          </a:xfrm>
          <a:prstGeom prst="rect">
            <a:avLst/>
          </a:prstGeom>
        </p:spPr>
        <p:txBody>
          <a:bodyPr spcFirstLastPara="1" wrap="square" lIns="93308" tIns="93308" rIns="93308" bIns="93308" anchor="t" anchorCtr="0">
            <a:noAutofit/>
          </a:bodyPr>
          <a:lstStyle/>
          <a:p>
            <a:r>
              <a:rPr lang="en-US" dirty="0"/>
              <a:t>The </a:t>
            </a:r>
            <a:r>
              <a:rPr lang="en-US" b="1" dirty="0"/>
              <a:t>504 List</a:t>
            </a:r>
            <a:r>
              <a:rPr lang="en-US" dirty="0"/>
              <a:t> tab provides a list of students with a 504 at any point during the school year. </a:t>
            </a:r>
          </a:p>
          <a:p>
            <a:endParaRPr lang="en-US" dirty="0"/>
          </a:p>
          <a:p>
            <a:r>
              <a:rPr lang="en-US" dirty="0"/>
              <a:t>You’ll see a </a:t>
            </a:r>
            <a:r>
              <a:rPr lang="en-US" b="1" dirty="0"/>
              <a:t>summary count</a:t>
            </a:r>
            <a:r>
              <a:rPr lang="en-US" dirty="0"/>
              <a:t> for all students that had a 504, which includes students with a one-day record, AND the total number of students with a 504 that completed the school year at your school.</a:t>
            </a:r>
          </a:p>
        </p:txBody>
      </p:sp>
    </p:spTree>
    <p:extLst>
      <p:ext uri="{BB962C8B-B14F-4D97-AF65-F5344CB8AC3E}">
        <p14:creationId xmlns:p14="http://schemas.microsoft.com/office/powerpoint/2010/main" val="16001712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a:extLst>
            <a:ext uri="{FF2B5EF4-FFF2-40B4-BE49-F238E27FC236}">
              <a16:creationId xmlns:a16="http://schemas.microsoft.com/office/drawing/2014/main" id="{2A0D2098-DF22-516C-114C-BB5B7FBA5A8C}"/>
            </a:ext>
          </a:extLst>
        </p:cNvPr>
        <p:cNvGrpSpPr/>
        <p:nvPr/>
      </p:nvGrpSpPr>
      <p:grpSpPr>
        <a:xfrm>
          <a:off x="0" y="0"/>
          <a:ext cx="0" cy="0"/>
          <a:chOff x="0" y="0"/>
          <a:chExt cx="0" cy="0"/>
        </a:xfrm>
      </p:grpSpPr>
      <p:sp>
        <p:nvSpPr>
          <p:cNvPr id="90" name="Shape 90">
            <a:extLst>
              <a:ext uri="{FF2B5EF4-FFF2-40B4-BE49-F238E27FC236}">
                <a16:creationId xmlns:a16="http://schemas.microsoft.com/office/drawing/2014/main" id="{9FF34C34-CD8A-AE64-B7A2-121A1D08F476}"/>
              </a:ext>
            </a:extLst>
          </p:cNvPr>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1" name="Shape 91">
            <a:extLst>
              <a:ext uri="{FF2B5EF4-FFF2-40B4-BE49-F238E27FC236}">
                <a16:creationId xmlns:a16="http://schemas.microsoft.com/office/drawing/2014/main" id="{1DF176E5-2CD9-6F0E-FA46-A53B66725EF2}"/>
              </a:ext>
            </a:extLst>
          </p:cNvPr>
          <p:cNvSpPr txBox="1">
            <a:spLocks noGrp="1"/>
          </p:cNvSpPr>
          <p:nvPr>
            <p:ph type="body" idx="1"/>
          </p:nvPr>
        </p:nvSpPr>
        <p:spPr>
          <a:xfrm>
            <a:off x="702310" y="4421823"/>
            <a:ext cx="5618480" cy="4189095"/>
          </a:xfrm>
          <a:prstGeom prst="rect">
            <a:avLst/>
          </a:prstGeom>
        </p:spPr>
        <p:txBody>
          <a:bodyPr spcFirstLastPara="1" wrap="square" lIns="93308" tIns="93308" rIns="93308" bIns="93308" anchor="t" anchorCtr="0">
            <a:noAutofit/>
          </a:bodyPr>
          <a:lstStyle/>
          <a:p>
            <a:r>
              <a:rPr lang="en-US" dirty="0"/>
              <a:t>The </a:t>
            </a:r>
            <a:r>
              <a:rPr lang="en-US" b="1" dirty="0"/>
              <a:t>GT List</a:t>
            </a:r>
            <a:r>
              <a:rPr lang="en-US" dirty="0"/>
              <a:t> tab provides a list of students with an ALP at any point during the school year. </a:t>
            </a:r>
          </a:p>
          <a:p>
            <a:endParaRPr lang="en-US" dirty="0"/>
          </a:p>
          <a:p>
            <a:r>
              <a:rPr lang="en-US" dirty="0"/>
              <a:t>You’ll see a </a:t>
            </a:r>
            <a:r>
              <a:rPr lang="en-US" b="1" dirty="0"/>
              <a:t>summary count</a:t>
            </a:r>
            <a:r>
              <a:rPr lang="en-US" dirty="0"/>
              <a:t> for all students identified as GT, which includes students with a one-day record.</a:t>
            </a:r>
          </a:p>
        </p:txBody>
      </p:sp>
    </p:spTree>
    <p:extLst>
      <p:ext uri="{BB962C8B-B14F-4D97-AF65-F5344CB8AC3E}">
        <p14:creationId xmlns:p14="http://schemas.microsoft.com/office/powerpoint/2010/main" val="14398556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a:extLst>
            <a:ext uri="{FF2B5EF4-FFF2-40B4-BE49-F238E27FC236}">
              <a16:creationId xmlns:a16="http://schemas.microsoft.com/office/drawing/2014/main" id="{8212A62E-F052-EBC8-5F0C-BC5C912E8051}"/>
            </a:ext>
          </a:extLst>
        </p:cNvPr>
        <p:cNvGrpSpPr/>
        <p:nvPr/>
      </p:nvGrpSpPr>
      <p:grpSpPr>
        <a:xfrm>
          <a:off x="0" y="0"/>
          <a:ext cx="0" cy="0"/>
          <a:chOff x="0" y="0"/>
          <a:chExt cx="0" cy="0"/>
        </a:xfrm>
      </p:grpSpPr>
      <p:sp>
        <p:nvSpPr>
          <p:cNvPr id="90" name="Shape 90">
            <a:extLst>
              <a:ext uri="{FF2B5EF4-FFF2-40B4-BE49-F238E27FC236}">
                <a16:creationId xmlns:a16="http://schemas.microsoft.com/office/drawing/2014/main" id="{FC8FE077-AE59-A5D6-5EAD-DE133E01CB91}"/>
              </a:ext>
            </a:extLst>
          </p:cNvPr>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1" name="Shape 91">
            <a:extLst>
              <a:ext uri="{FF2B5EF4-FFF2-40B4-BE49-F238E27FC236}">
                <a16:creationId xmlns:a16="http://schemas.microsoft.com/office/drawing/2014/main" id="{B3F58586-03BF-7618-4A4F-7C2B62B9C3AC}"/>
              </a:ext>
            </a:extLst>
          </p:cNvPr>
          <p:cNvSpPr txBox="1">
            <a:spLocks noGrp="1"/>
          </p:cNvSpPr>
          <p:nvPr>
            <p:ph type="body" idx="1"/>
          </p:nvPr>
        </p:nvSpPr>
        <p:spPr>
          <a:xfrm>
            <a:off x="702310" y="4421823"/>
            <a:ext cx="5618480" cy="4189095"/>
          </a:xfrm>
          <a:prstGeom prst="rect">
            <a:avLst/>
          </a:prstGeom>
        </p:spPr>
        <p:txBody>
          <a:bodyPr spcFirstLastPara="1" wrap="square" lIns="93308" tIns="93308" rIns="93308" bIns="93308" anchor="t" anchorCtr="0">
            <a:noAutofit/>
          </a:bodyPr>
          <a:lstStyle/>
          <a:p>
            <a:r>
              <a:rPr lang="en-US" dirty="0"/>
              <a:t>The </a:t>
            </a:r>
            <a:r>
              <a:rPr lang="en-US" b="1" dirty="0"/>
              <a:t>Homeless/MKV List</a:t>
            </a:r>
            <a:r>
              <a:rPr lang="en-US" dirty="0"/>
              <a:t> tab provides a list of students with a CSI approved McKinney-Vento form at any point during the school year. </a:t>
            </a:r>
          </a:p>
          <a:p>
            <a:endParaRPr lang="en-US" dirty="0"/>
          </a:p>
          <a:p>
            <a:r>
              <a:rPr lang="en-US" dirty="0"/>
              <a:t>You’ll see a </a:t>
            </a:r>
            <a:r>
              <a:rPr lang="en-US" b="1" dirty="0"/>
              <a:t>summary count</a:t>
            </a:r>
            <a:r>
              <a:rPr lang="en-US" dirty="0"/>
              <a:t> for all students that qualify for MKV, which includes students with a one-day record.</a:t>
            </a:r>
          </a:p>
        </p:txBody>
      </p:sp>
    </p:spTree>
    <p:extLst>
      <p:ext uri="{BB962C8B-B14F-4D97-AF65-F5344CB8AC3E}">
        <p14:creationId xmlns:p14="http://schemas.microsoft.com/office/powerpoint/2010/main" val="28133901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latin typeface="Arial" panose="020B0604020202020204" pitchFamily="34" charset="0"/>
                <a:cs typeface="Arial" panose="020B0604020202020204" pitchFamily="34" charset="0"/>
              </a:rPr>
              <a:t>As a reminder, the End of Year (EOY) data collection collects generally the same type of student data that is collected during the October count data collection at the beginning of the school year.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latin typeface="Arial" panose="020B0604020202020204" pitchFamily="34" charset="0"/>
                <a:cs typeface="Arial" panose="020B0604020202020204" pitchFamily="34" charset="0"/>
              </a:rPr>
              <a:t>Instead of showing enrollment through the Fall for OC, the EOY data collection shows student enrollment through the course of the whole school year.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latin typeface="Arial" panose="020B0604020202020204" pitchFamily="34" charset="0"/>
                <a:cs typeface="Arial" panose="020B0604020202020204" pitchFamily="34" charset="0"/>
              </a:rPr>
              <a:t>This data is used by both the Colorado Department of Education and CSI for accountability purposes. Specifically, EOY data helps calculate completion, graduation, dropout, and mobility rates. Portions of these rates will be reflected in your EOY Summary Report data, therefore, reviewing the EOY Summary Report data is very important.</a:t>
            </a:r>
          </a:p>
        </p:txBody>
      </p:sp>
      <p:sp>
        <p:nvSpPr>
          <p:cNvPr id="4" name="Slide Number Placeholder 3"/>
          <p:cNvSpPr>
            <a:spLocks noGrp="1"/>
          </p:cNvSpPr>
          <p:nvPr>
            <p:ph type="sldNum" sz="quarter" idx="10"/>
          </p:nvPr>
        </p:nvSpPr>
        <p:spPr/>
        <p:txBody>
          <a:bodyPr/>
          <a:lstStyle/>
          <a:p>
            <a:fld id="{0E8F3B1E-10CA-4357-8F2A-AF0E99DA42A4}" type="slidenum">
              <a:rPr lang="en-US" smtClean="0"/>
              <a:t>2</a:t>
            </a:fld>
            <a:endParaRPr lang="en-US" dirty="0"/>
          </a:p>
        </p:txBody>
      </p:sp>
    </p:spTree>
    <p:extLst>
      <p:ext uri="{BB962C8B-B14F-4D97-AF65-F5344CB8AC3E}">
        <p14:creationId xmlns:p14="http://schemas.microsoft.com/office/powerpoint/2010/main" val="40986894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702310" y="4421823"/>
            <a:ext cx="5618480" cy="4189095"/>
          </a:xfrm>
          <a:prstGeom prst="rect">
            <a:avLst/>
          </a:prstGeom>
        </p:spPr>
        <p:txBody>
          <a:bodyPr spcFirstLastPara="1" wrap="square" lIns="93308" tIns="93308" rIns="93308" bIns="93308" anchor="t" anchorCtr="0">
            <a:noAutofit/>
          </a:bodyPr>
          <a:lstStyle/>
          <a:p>
            <a:endParaRPr dirty="0"/>
          </a:p>
        </p:txBody>
      </p:sp>
    </p:spTree>
    <p:extLst>
      <p:ext uri="{BB962C8B-B14F-4D97-AF65-F5344CB8AC3E}">
        <p14:creationId xmlns:p14="http://schemas.microsoft.com/office/powerpoint/2010/main" val="30024930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Shape 90"/>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1" name="Shape 91"/>
          <p:cNvSpPr txBox="1">
            <a:spLocks noGrp="1"/>
          </p:cNvSpPr>
          <p:nvPr>
            <p:ph type="body" idx="1"/>
          </p:nvPr>
        </p:nvSpPr>
        <p:spPr>
          <a:xfrm>
            <a:off x="702310" y="4421823"/>
            <a:ext cx="5618480" cy="4189095"/>
          </a:xfrm>
          <a:prstGeom prst="rect">
            <a:avLst/>
          </a:prstGeom>
        </p:spPr>
        <p:txBody>
          <a:bodyPr spcFirstLastPara="1" wrap="square" lIns="93308" tIns="93308" rIns="93308" bIns="93308" anchor="t" anchorCtr="0">
            <a:noAutofit/>
          </a:bodyPr>
          <a:lstStyle/>
          <a:p>
            <a:r>
              <a:rPr lang="en-US" dirty="0"/>
              <a:t>As you are going</a:t>
            </a:r>
            <a:r>
              <a:rPr lang="en-US" baseline="0" dirty="0"/>
              <a:t> through your reports, there are many resources that you may find beneficial.  This includes the CSI End of Year Resources located on the EOY resource webpage of the CSI website and the CDE website.  In addition, the Colorado Education Statistics from the CDE website provides details on graduation, completion, mobility and stability. </a:t>
            </a:r>
          </a:p>
          <a:p>
            <a:endParaRPr lang="en-US" baseline="0" dirty="0"/>
          </a:p>
          <a:p>
            <a:endParaRPr lang="en-US" dirty="0"/>
          </a:p>
        </p:txBody>
      </p:sp>
    </p:spTree>
    <p:extLst>
      <p:ext uri="{BB962C8B-B14F-4D97-AF65-F5344CB8AC3E}">
        <p14:creationId xmlns:p14="http://schemas.microsoft.com/office/powerpoint/2010/main" val="23759200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Shape 90"/>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1" name="Shape 91"/>
          <p:cNvSpPr txBox="1">
            <a:spLocks noGrp="1"/>
          </p:cNvSpPr>
          <p:nvPr>
            <p:ph type="body" idx="1"/>
          </p:nvPr>
        </p:nvSpPr>
        <p:spPr>
          <a:xfrm>
            <a:off x="702310" y="4421823"/>
            <a:ext cx="5618480" cy="4189095"/>
          </a:xfrm>
          <a:prstGeom prst="rect">
            <a:avLst/>
          </a:prstGeom>
        </p:spPr>
        <p:txBody>
          <a:bodyPr spcFirstLastPara="1" wrap="square" lIns="93308" tIns="93308" rIns="93308" bIns="93308"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you haven’t already, retrieve your EOY Summary Report located in your G-Drive folder&gt;EOY folder. You will then </a:t>
            </a:r>
            <a:r>
              <a:rPr lang="en-US" dirty="0">
                <a:latin typeface="Arial" panose="020B0604020202020204" pitchFamily="34" charset="0"/>
                <a:cs typeface="Arial" panose="020B0604020202020204" pitchFamily="34" charset="0"/>
              </a:rPr>
              <a:t>r</a:t>
            </a:r>
            <a:r>
              <a:rPr lang="en-US" altLang="en-US" dirty="0">
                <a:latin typeface="Arial" panose="020B0604020202020204" pitchFamily="34" charset="0"/>
                <a:cs typeface="Arial" panose="020B0604020202020204" pitchFamily="34" charset="0"/>
              </a:rPr>
              <a:t>eview the data and verify its accuracy. It is important that relevant school staff review portions of the data including school leaders. Relevant staff may include EL, SPED, GT, Nutrition, McKinney Vento coordinators, registrars, and councilors. Because of the extensive amount of data for this important school accountability collection, it is recommended to break up the review into smaller increments to ensure accuracy.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latin typeface="Arial" panose="020B0604020202020204" pitchFamily="34" charset="0"/>
                <a:cs typeface="Arial" panose="020B0604020202020204" pitchFamily="34" charset="0"/>
              </a:rPr>
              <a:t>Please pay close attention to graduation codes, drop out and retention codes. If these are incorrect for EOY reporting, they will cause errors in your upcoming October Count.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If data issues and errors are discovered, you have one of three options to update your data. </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baseline="0" dirty="0"/>
              <a:t>You can s</a:t>
            </a:r>
            <a:r>
              <a:rPr lang="en-US" altLang="en-US" dirty="0">
                <a:latin typeface="Arial" panose="020B0604020202020204" pitchFamily="34" charset="0"/>
                <a:cs typeface="Arial" panose="020B0604020202020204" pitchFamily="34" charset="0"/>
              </a:rPr>
              <a:t>end an email to the submissions inbox with a SASID and description of the edits needed; </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altLang="en-US" dirty="0">
                <a:latin typeface="Arial" panose="020B0604020202020204" pitchFamily="34" charset="0"/>
                <a:cs typeface="Arial" panose="020B0604020202020204" pitchFamily="34" charset="0"/>
              </a:rPr>
              <a:t>You can update a copy of your most recent SD, SSA, or GG submission. Be sure to highlight in yellow the updated cells, upload to G-drive &amp; notify CSI of new files; OR</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altLang="en-US" dirty="0">
                <a:latin typeface="Arial" panose="020B0604020202020204" pitchFamily="34" charset="0"/>
                <a:cs typeface="Arial" panose="020B0604020202020204" pitchFamily="34" charset="0"/>
              </a:rPr>
              <a:t>You can request to walk through changes needed with a CSI staff member.</a:t>
            </a:r>
          </a:p>
          <a:p>
            <a:endParaRPr lang="en-US" baseline="0" dirty="0"/>
          </a:p>
          <a:p>
            <a:r>
              <a:rPr lang="en-US" baseline="0" dirty="0"/>
              <a:t>When requesting EOY data updates, it is important to update your SIS data to match. Remember, August is the last chance schools have to update EOY data, so be very diligent in making sure it is correct. </a:t>
            </a:r>
            <a:endParaRPr lang="en-US" dirty="0"/>
          </a:p>
        </p:txBody>
      </p:sp>
    </p:spTree>
    <p:extLst>
      <p:ext uri="{BB962C8B-B14F-4D97-AF65-F5344CB8AC3E}">
        <p14:creationId xmlns:p14="http://schemas.microsoft.com/office/powerpoint/2010/main" val="7165230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702310" y="4421823"/>
            <a:ext cx="5618480" cy="4189095"/>
          </a:xfrm>
          <a:prstGeom prst="rect">
            <a:avLst/>
          </a:prstGeom>
        </p:spPr>
        <p:txBody>
          <a:bodyPr spcFirstLastPara="1" wrap="square" lIns="93308" tIns="93308" rIns="93308" bIns="93308" anchor="t" anchorCtr="0">
            <a:noAutofit/>
          </a:bodyPr>
          <a:lstStyle/>
          <a:p>
            <a:r>
              <a:rPr lang="en-US" dirty="0"/>
              <a:t>Thank you for watching our training of the EOY Summary Report review process. For questions, please reach out to the CSI Data Submissions Team! If you would like more information about how to use the Snapshot tab for filtering and validating your school’s data, please reach out to CSI.</a:t>
            </a:r>
            <a:endParaRPr dirty="0"/>
          </a:p>
        </p:txBody>
      </p:sp>
    </p:spTree>
    <p:extLst>
      <p:ext uri="{BB962C8B-B14F-4D97-AF65-F5344CB8AC3E}">
        <p14:creationId xmlns:p14="http://schemas.microsoft.com/office/powerpoint/2010/main" val="31481321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Shape 90"/>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1" name="Shape 91"/>
          <p:cNvSpPr txBox="1">
            <a:spLocks noGrp="1"/>
          </p:cNvSpPr>
          <p:nvPr>
            <p:ph type="body" idx="1"/>
          </p:nvPr>
        </p:nvSpPr>
        <p:spPr>
          <a:xfrm>
            <a:off x="702310" y="4421823"/>
            <a:ext cx="5618480" cy="4189095"/>
          </a:xfrm>
          <a:prstGeom prst="rect">
            <a:avLst/>
          </a:prstGeom>
        </p:spPr>
        <p:txBody>
          <a:bodyPr spcFirstLastPara="1" wrap="square" lIns="93308" tIns="93308" rIns="93308" bIns="93308" anchor="t" anchorCtr="0">
            <a:noAutofit/>
          </a:bodyPr>
          <a:lstStyle/>
          <a:p>
            <a:r>
              <a:rPr lang="en-US" b="1" dirty="0"/>
              <a:t>The End-of-Year Summary Review is your school’s final opportunity to update most EOY data fields.</a:t>
            </a:r>
          </a:p>
          <a:p>
            <a:endParaRPr lang="en-US" dirty="0"/>
          </a:p>
          <a:p>
            <a:r>
              <a:rPr lang="en-US" dirty="0"/>
              <a:t>Because of that, it’s expected that schools carefully review </a:t>
            </a:r>
            <a:r>
              <a:rPr lang="en-US" b="1" dirty="0"/>
              <a:t>all</a:t>
            </a:r>
            <a:r>
              <a:rPr lang="en-US" dirty="0"/>
              <a:t> data in the Summary Report </a:t>
            </a:r>
            <a:r>
              <a:rPr lang="en-US" b="1" dirty="0"/>
              <a:t>before</a:t>
            </a:r>
            <a:r>
              <a:rPr lang="en-US" dirty="0"/>
              <a:t> the Summary Certification deadline when the Summary Assurance Report is due. These reviews should be done in partnership with the right staff—like your </a:t>
            </a:r>
            <a:r>
              <a:rPr lang="en-US" b="1" dirty="0"/>
              <a:t>data submissions contact</a:t>
            </a:r>
            <a:r>
              <a:rPr lang="en-US" dirty="0"/>
              <a:t>, your </a:t>
            </a:r>
            <a:r>
              <a:rPr lang="en-US" b="1" dirty="0"/>
              <a:t>school leader</a:t>
            </a:r>
            <a:r>
              <a:rPr lang="en-US" dirty="0"/>
              <a:t>, and any other relevant team members.</a:t>
            </a:r>
          </a:p>
          <a:p>
            <a:endParaRPr lang="en-US" dirty="0"/>
          </a:p>
          <a:p>
            <a:r>
              <a:rPr lang="en-US" dirty="0"/>
              <a:t>If updates are needed, schools must </a:t>
            </a:r>
            <a:r>
              <a:rPr lang="en-US" b="1" dirty="0"/>
              <a:t>email CSI</a:t>
            </a:r>
            <a:r>
              <a:rPr lang="en-US" dirty="0"/>
              <a:t> with the requested changes and also </a:t>
            </a:r>
            <a:r>
              <a:rPr lang="en-US" b="1" dirty="0"/>
              <a:t>update the data in their SIS</a:t>
            </a:r>
            <a:r>
              <a:rPr lang="en-US" dirty="0"/>
              <a:t> within the timeline provided. CSI will manually update your school’s EOY files—so in most cases, schools will </a:t>
            </a:r>
            <a:r>
              <a:rPr lang="en-US" b="1" dirty="0"/>
              <a:t>not</a:t>
            </a:r>
            <a:r>
              <a:rPr lang="en-US" dirty="0"/>
              <a:t> need to resubmit new files. We'll go over more details about that later in this training.</a:t>
            </a:r>
          </a:p>
          <a:p>
            <a:endParaRPr lang="en-US" dirty="0"/>
          </a:p>
          <a:p>
            <a:r>
              <a:rPr lang="en-US" dirty="0"/>
              <a:t>Keep in mind, CSI is also conducting </a:t>
            </a:r>
            <a:r>
              <a:rPr lang="en-US" b="1" dirty="0"/>
              <a:t>internal data validations</a:t>
            </a:r>
            <a:r>
              <a:rPr lang="en-US" dirty="0"/>
              <a:t> during this time. So, even after your review, we may still reach out to confirm or clarify any discrepancies we find.</a:t>
            </a:r>
          </a:p>
          <a:p>
            <a:endParaRPr lang="en-US" dirty="0"/>
          </a:p>
          <a:p>
            <a:r>
              <a:rPr lang="en-US" dirty="0"/>
              <a:t>For schools with graduates, it’s especially important to make sure </a:t>
            </a:r>
            <a:r>
              <a:rPr lang="en-US" b="1" dirty="0"/>
              <a:t>all graduate records</a:t>
            </a:r>
            <a:r>
              <a:rPr lang="en-US" dirty="0"/>
              <a:t> are updated by the EOY certification deadline.</a:t>
            </a:r>
          </a:p>
          <a:p>
            <a:endParaRPr lang="en-US" dirty="0"/>
          </a:p>
          <a:p>
            <a:r>
              <a:rPr lang="en-US" dirty="0"/>
              <a:t>And once everything has been reviewed and any updates are complete—both in your SIS and with CSI—the final step is to submit your </a:t>
            </a:r>
            <a:r>
              <a:rPr lang="en-US" b="1" dirty="0"/>
              <a:t>Summary Assurance Report</a:t>
            </a:r>
            <a:r>
              <a:rPr lang="en-US" dirty="0"/>
              <a:t>. This confirms that you’ve reviewed all your data and believe it to be accurate.</a:t>
            </a:r>
          </a:p>
          <a:p>
            <a:endParaRPr lang="en-US" dirty="0"/>
          </a:p>
          <a:p>
            <a:r>
              <a:rPr lang="en-US" dirty="0"/>
              <a:t>Please note: a signed certification is </a:t>
            </a:r>
            <a:r>
              <a:rPr lang="en-US" b="1" dirty="0"/>
              <a:t>no longer required</a:t>
            </a:r>
            <a:endParaRPr lang="en-US" dirty="0"/>
          </a:p>
        </p:txBody>
      </p:sp>
    </p:spTree>
    <p:extLst>
      <p:ext uri="{BB962C8B-B14F-4D97-AF65-F5344CB8AC3E}">
        <p14:creationId xmlns:p14="http://schemas.microsoft.com/office/powerpoint/2010/main" val="38919426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702310" y="4421823"/>
            <a:ext cx="5618480" cy="4189095"/>
          </a:xfrm>
          <a:prstGeom prst="rect">
            <a:avLst/>
          </a:prstGeom>
        </p:spPr>
        <p:txBody>
          <a:bodyPr spcFirstLastPara="1" wrap="square" lIns="93308" tIns="93308" rIns="93308" bIns="93308" anchor="t" anchorCtr="0">
            <a:noAutofit/>
          </a:bodyPr>
          <a:lstStyle/>
          <a:p>
            <a:endParaRPr dirty="0"/>
          </a:p>
        </p:txBody>
      </p:sp>
    </p:spTree>
    <p:extLst>
      <p:ext uri="{BB962C8B-B14F-4D97-AF65-F5344CB8AC3E}">
        <p14:creationId xmlns:p14="http://schemas.microsoft.com/office/powerpoint/2010/main" val="38774049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Shape 90"/>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1" name="Shape 91"/>
          <p:cNvSpPr txBox="1">
            <a:spLocks noGrp="1"/>
          </p:cNvSpPr>
          <p:nvPr>
            <p:ph type="body" idx="1"/>
          </p:nvPr>
        </p:nvSpPr>
        <p:spPr>
          <a:xfrm>
            <a:off x="702310" y="4421823"/>
            <a:ext cx="5618480" cy="4189095"/>
          </a:xfrm>
          <a:prstGeom prst="rect">
            <a:avLst/>
          </a:prstGeom>
        </p:spPr>
        <p:txBody>
          <a:bodyPr spcFirstLastPara="1" wrap="square" lIns="93308" tIns="93308" rIns="93308" bIns="93308" anchor="t" anchorCtr="0">
            <a:noAutofit/>
          </a:bodyPr>
          <a:lstStyle/>
          <a:p>
            <a:r>
              <a:rPr lang="en-US" b="1" dirty="0"/>
              <a:t>The End-of-Year Summary Report, like most CSI summary reports, has several tabs along the bottom.</a:t>
            </a:r>
          </a:p>
          <a:p>
            <a:endParaRPr lang="en-US" dirty="0"/>
          </a:p>
          <a:p>
            <a:r>
              <a:rPr lang="en-US" dirty="0"/>
              <a:t>The </a:t>
            </a:r>
            <a:r>
              <a:rPr lang="en-US" b="1" dirty="0"/>
              <a:t>first and middle tabs</a:t>
            </a:r>
            <a:r>
              <a:rPr lang="en-US" dirty="0"/>
              <a:t> are administrative—they're there to guide you through the review process. It’s very important to start with the </a:t>
            </a:r>
            <a:r>
              <a:rPr lang="en-US" b="1" dirty="0"/>
              <a:t>Instruction</a:t>
            </a:r>
            <a:r>
              <a:rPr lang="en-US" dirty="0"/>
              <a:t> tab before completing your Summary Assurance Report.</a:t>
            </a:r>
          </a:p>
          <a:p>
            <a:endParaRPr lang="en-US" dirty="0"/>
          </a:p>
          <a:p>
            <a:r>
              <a:rPr lang="en-US" dirty="0"/>
              <a:t>Next, you’ll see tabs related to </a:t>
            </a:r>
            <a:r>
              <a:rPr lang="en-US" b="1" dirty="0"/>
              <a:t>membership, and attendance and truancy</a:t>
            </a:r>
            <a:r>
              <a:rPr lang="en-US" dirty="0"/>
              <a:t>, based on CDE’s calculations. These give you a detailed look at your student population by grade, gender, FRL status, retention, and attendance or truancy rates.</a:t>
            </a:r>
          </a:p>
          <a:p>
            <a:endParaRPr lang="en-US" dirty="0"/>
          </a:p>
          <a:p>
            <a:r>
              <a:rPr lang="en-US" dirty="0"/>
              <a:t>For </a:t>
            </a:r>
            <a:r>
              <a:rPr lang="en-US" b="1" dirty="0"/>
              <a:t>high schools</a:t>
            </a:r>
            <a:r>
              <a:rPr lang="en-US" dirty="0"/>
              <a:t>, there’s a set of tabs with additional data. These include </a:t>
            </a:r>
            <a:r>
              <a:rPr lang="en-US" b="1" dirty="0"/>
              <a:t>graduation and completion rates</a:t>
            </a:r>
            <a:r>
              <a:rPr lang="en-US" dirty="0"/>
              <a:t> for 3 to 7 year cohorts and detailed </a:t>
            </a:r>
            <a:r>
              <a:rPr lang="en-US" b="1" dirty="0"/>
              <a:t>Anticipated Year of Graduation</a:t>
            </a:r>
            <a:r>
              <a:rPr lang="en-US" dirty="0"/>
              <a:t> records for the current year.</a:t>
            </a:r>
          </a:p>
          <a:p>
            <a:endParaRPr lang="en-US" dirty="0"/>
          </a:p>
          <a:p>
            <a:r>
              <a:rPr lang="en-US" dirty="0"/>
              <a:t>You’ll also find tabs with your </a:t>
            </a:r>
            <a:r>
              <a:rPr lang="en-US" b="1" dirty="0"/>
              <a:t>school’s raw data</a:t>
            </a:r>
            <a:r>
              <a:rPr lang="en-US" dirty="0"/>
              <a:t>, including the </a:t>
            </a:r>
            <a:r>
              <a:rPr lang="en-US" b="1" dirty="0"/>
              <a:t>Warnings</a:t>
            </a:r>
            <a:r>
              <a:rPr lang="en-US" dirty="0"/>
              <a:t> and </a:t>
            </a:r>
            <a:r>
              <a:rPr lang="en-US" b="1" dirty="0"/>
              <a:t>Snapshot</a:t>
            </a:r>
            <a:r>
              <a:rPr lang="en-US" dirty="0"/>
              <a:t> tabs. The Snapshot tab combines your submitted SD and SSA EOY files with state data—like foster and migrant status. If you spot errors, you can use this tab to filter and find the specific records.</a:t>
            </a:r>
          </a:p>
          <a:p>
            <a:endParaRPr lang="en-US" dirty="0"/>
          </a:p>
          <a:p>
            <a:r>
              <a:rPr lang="en-US" dirty="0"/>
              <a:t>But just a reminder—if you notice any issues in your summary data, do </a:t>
            </a:r>
            <a:r>
              <a:rPr lang="en-US" b="1" dirty="0"/>
              <a:t>not</a:t>
            </a:r>
            <a:r>
              <a:rPr lang="en-US" dirty="0"/>
              <a:t> make changes in the Summary Report directly. Instead, email the </a:t>
            </a:r>
            <a:r>
              <a:rPr lang="en-US" b="1" dirty="0"/>
              <a:t>Submissions inbox</a:t>
            </a:r>
            <a:r>
              <a:rPr lang="en-US" dirty="0"/>
              <a:t>, and CSI will make the updates manually to your SD and/or SSA EOY files then process new files with CDE. CSI will then send you a new Summary Report version to review.</a:t>
            </a:r>
          </a:p>
          <a:p>
            <a:endParaRPr lang="en-US" dirty="0"/>
          </a:p>
          <a:p>
            <a:r>
              <a:rPr lang="en-US" dirty="0"/>
              <a:t>And finally, new this year, we’ve added tabs for </a:t>
            </a:r>
            <a:r>
              <a:rPr lang="en-US" b="1" dirty="0"/>
              <a:t>EL, SPED, 504, Gifted and Talented, and MKV—homeless data</a:t>
            </a:r>
            <a:r>
              <a:rPr lang="en-US" dirty="0"/>
              <a:t>. These include student lists that are easy to review or share with your program leads. </a:t>
            </a:r>
          </a:p>
          <a:p>
            <a:endParaRPr lang="en-US" dirty="0"/>
          </a:p>
        </p:txBody>
      </p:sp>
    </p:spTree>
    <p:extLst>
      <p:ext uri="{BB962C8B-B14F-4D97-AF65-F5344CB8AC3E}">
        <p14:creationId xmlns:p14="http://schemas.microsoft.com/office/powerpoint/2010/main" val="27896146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Shape 90"/>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1" name="Shape 91"/>
          <p:cNvSpPr txBox="1">
            <a:spLocks noGrp="1"/>
          </p:cNvSpPr>
          <p:nvPr>
            <p:ph type="body" idx="1"/>
          </p:nvPr>
        </p:nvSpPr>
        <p:spPr>
          <a:xfrm>
            <a:off x="702310" y="4421823"/>
            <a:ext cx="5618480" cy="4189095"/>
          </a:xfrm>
          <a:prstGeom prst="rect">
            <a:avLst/>
          </a:prstGeom>
        </p:spPr>
        <p:txBody>
          <a:bodyPr spcFirstLastPara="1" wrap="square" lIns="93308" tIns="93308" rIns="93308" bIns="93308" anchor="t" anchorCtr="0">
            <a:noAutofit/>
          </a:bodyPr>
          <a:lstStyle/>
          <a:p>
            <a:r>
              <a:rPr lang="en-US" dirty="0"/>
              <a:t>The first tab contained in your Initial Summary</a:t>
            </a:r>
            <a:r>
              <a:rPr lang="en-US" baseline="0" dirty="0"/>
              <a:t> Report is the Instructions tab. This information should be read in its entirety since it provides all the instructions and deadlines schools should follow when reviewing the data on the later tabs.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endParaRPr lang="en-US" dirty="0"/>
          </a:p>
        </p:txBody>
      </p:sp>
    </p:spTree>
    <p:extLst>
      <p:ext uri="{BB962C8B-B14F-4D97-AF65-F5344CB8AC3E}">
        <p14:creationId xmlns:p14="http://schemas.microsoft.com/office/powerpoint/2010/main" val="32518937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Shape 90"/>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1" name="Shape 91"/>
          <p:cNvSpPr txBox="1">
            <a:spLocks noGrp="1"/>
          </p:cNvSpPr>
          <p:nvPr>
            <p:ph type="body" idx="1"/>
          </p:nvPr>
        </p:nvSpPr>
        <p:spPr>
          <a:xfrm>
            <a:off x="702310" y="4421823"/>
            <a:ext cx="5618480" cy="4189095"/>
          </a:xfrm>
          <a:prstGeom prst="rect">
            <a:avLst/>
          </a:prstGeom>
        </p:spPr>
        <p:txBody>
          <a:bodyPr spcFirstLastPara="1" wrap="square" lIns="93308" tIns="93308" rIns="93308" bIns="93308" anchor="t" anchorCtr="0">
            <a:noAutofit/>
          </a:bodyPr>
          <a:lstStyle/>
          <a:p>
            <a:r>
              <a:rPr lang="en-US" dirty="0"/>
              <a:t>The Membership tab provides a breakdown of your school’s student population by </a:t>
            </a:r>
            <a:r>
              <a:rPr lang="en-US" b="1" dirty="0"/>
              <a:t>grade and gender.</a:t>
            </a:r>
            <a:endParaRPr lang="en-US" dirty="0"/>
          </a:p>
          <a:p>
            <a:endParaRPr lang="en-US" dirty="0"/>
          </a:p>
          <a:p>
            <a:r>
              <a:rPr lang="en-US" dirty="0"/>
              <a:t>The totals by grade represent only the students who </a:t>
            </a:r>
            <a:r>
              <a:rPr lang="en-US" b="1" dirty="0"/>
              <a:t>completed the school year</a:t>
            </a:r>
            <a:r>
              <a:rPr lang="en-US" dirty="0"/>
              <a:t> at your school. These totals do </a:t>
            </a:r>
            <a:r>
              <a:rPr lang="en-US" b="1" dirty="0"/>
              <a:t>not</a:t>
            </a:r>
            <a:r>
              <a:rPr lang="en-US" dirty="0"/>
              <a:t> include students who exited during the year.</a:t>
            </a:r>
          </a:p>
          <a:p>
            <a:endParaRPr lang="en-US" dirty="0"/>
          </a:p>
          <a:p>
            <a:r>
              <a:rPr lang="en-US" dirty="0"/>
              <a:t>However, all other data shown—like </a:t>
            </a:r>
            <a:r>
              <a:rPr lang="en-US" b="1" dirty="0"/>
              <a:t>FRL status, grade reassignments, and dropout counts</a:t>
            </a:r>
            <a:r>
              <a:rPr lang="en-US" dirty="0"/>
              <a:t>—reflect </a:t>
            </a:r>
            <a:r>
              <a:rPr lang="en-US" b="1" dirty="0"/>
              <a:t>all students who attended your school at any point</a:t>
            </a:r>
            <a:r>
              <a:rPr lang="en-US" dirty="0"/>
              <a:t> during the year, not just those still enrolled on the last day.</a:t>
            </a:r>
          </a:p>
          <a:p>
            <a:endParaRPr lang="en-US" dirty="0"/>
          </a:p>
          <a:p>
            <a:r>
              <a:rPr lang="en-US" dirty="0"/>
              <a:t>For the Grade level reassignments and retention code data, it is important to note that </a:t>
            </a:r>
            <a:r>
              <a:rPr lang="en-US" b="1" dirty="0"/>
              <a:t>grade level reassignments </a:t>
            </a:r>
            <a:r>
              <a:rPr lang="en-US" dirty="0"/>
              <a:t>happen </a:t>
            </a:r>
            <a:r>
              <a:rPr lang="en-US" b="1" dirty="0"/>
              <a:t>in the current school year</a:t>
            </a:r>
            <a:r>
              <a:rPr lang="en-US" dirty="0"/>
              <a:t>. Schools use a one-day enrollment record to show that a student was either </a:t>
            </a:r>
            <a:r>
              <a:rPr lang="en-US" b="1" dirty="0"/>
              <a:t>accelerated</a:t>
            </a:r>
            <a:r>
              <a:rPr lang="en-US" dirty="0"/>
              <a:t> or </a:t>
            </a:r>
            <a:r>
              <a:rPr lang="en-US" b="1" dirty="0"/>
              <a:t>retained</a:t>
            </a:r>
            <a:r>
              <a:rPr lang="en-US" dirty="0"/>
              <a:t>. This is tracked when a student has both an </a:t>
            </a:r>
            <a:r>
              <a:rPr lang="en-US" b="1" dirty="0"/>
              <a:t>exit code 10</a:t>
            </a:r>
            <a:r>
              <a:rPr lang="en-US" dirty="0"/>
              <a:t> and an </a:t>
            </a:r>
            <a:r>
              <a:rPr lang="en-US" b="1" dirty="0"/>
              <a:t>entry code 10</a:t>
            </a:r>
            <a:r>
              <a:rPr lang="en-US" dirty="0"/>
              <a:t> on their SSA file that is captured on the Snapshot tab. Reassignments can be used for students in </a:t>
            </a:r>
            <a:r>
              <a:rPr lang="en-US" b="1" dirty="0"/>
              <a:t>PreK through 11th grade</a:t>
            </a:r>
            <a:r>
              <a:rPr lang="en-US" dirty="0"/>
              <a:t>.</a:t>
            </a:r>
          </a:p>
          <a:p>
            <a:endParaRPr lang="en-US" dirty="0"/>
          </a:p>
          <a:p>
            <a:r>
              <a:rPr lang="en-US" dirty="0"/>
              <a:t>Now, </a:t>
            </a:r>
            <a:r>
              <a:rPr lang="en-US" b="1" dirty="0"/>
              <a:t>retention codes</a:t>
            </a:r>
            <a:r>
              <a:rPr lang="en-US" dirty="0"/>
              <a:t> are different—they indicate a student will </a:t>
            </a:r>
            <a:r>
              <a:rPr lang="en-US" b="1" dirty="0"/>
              <a:t>repeat a grade in the following school year</a:t>
            </a:r>
            <a:r>
              <a:rPr lang="en-US" dirty="0"/>
              <a:t>. Retention is marked with a retention code of </a:t>
            </a:r>
            <a:r>
              <a:rPr lang="en-US" b="1" dirty="0"/>
              <a:t>1. This will include 12</a:t>
            </a:r>
            <a:r>
              <a:rPr lang="en-US" b="1" baseline="30000" dirty="0"/>
              <a:t>th</a:t>
            </a:r>
            <a:r>
              <a:rPr lang="en-US" b="1" dirty="0"/>
              <a:t> graders. </a:t>
            </a:r>
            <a:r>
              <a:rPr lang="en-US" dirty="0"/>
              <a:t>This tells CDE that the student is expected to repeat their current grade next year. Retention code 2 indicated a student will be participating in an Ascent program in the following school year, and retention code 3 indicated that a 12 grade IEP  student will be returning for transition services.</a:t>
            </a:r>
          </a:p>
          <a:p>
            <a:endParaRPr lang="en-US" dirty="0"/>
          </a:p>
          <a:p>
            <a:r>
              <a:rPr lang="en-US" dirty="0"/>
              <a:t>Please check retention codes carefully. If retention codes in your EOY file, it can trigger </a:t>
            </a:r>
            <a:r>
              <a:rPr lang="en-US" b="1" dirty="0"/>
              <a:t>errors in next year’s October Count</a:t>
            </a:r>
            <a:r>
              <a:rPr lang="en-US" dirty="0"/>
              <a:t>.</a:t>
            </a:r>
          </a:p>
          <a:p>
            <a:endParaRPr lang="en-US" dirty="0"/>
          </a:p>
          <a:p>
            <a:r>
              <a:rPr lang="en-US" dirty="0"/>
              <a:t>If a student ends up advancing grades the next year instead of repeating, please </a:t>
            </a:r>
            <a:r>
              <a:rPr lang="en-US" b="1" dirty="0"/>
              <a:t>notify CSI</a:t>
            </a:r>
            <a:r>
              <a:rPr lang="en-US" dirty="0"/>
              <a:t> as soon as possible at the start of the school year so we can make the necessary correction.</a:t>
            </a:r>
          </a:p>
        </p:txBody>
      </p:sp>
    </p:spTree>
    <p:extLst>
      <p:ext uri="{BB962C8B-B14F-4D97-AF65-F5344CB8AC3E}">
        <p14:creationId xmlns:p14="http://schemas.microsoft.com/office/powerpoint/2010/main" val="4723548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Shape 90"/>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1" name="Shape 91"/>
          <p:cNvSpPr txBox="1">
            <a:spLocks noGrp="1"/>
          </p:cNvSpPr>
          <p:nvPr>
            <p:ph type="body" idx="1"/>
          </p:nvPr>
        </p:nvSpPr>
        <p:spPr>
          <a:xfrm>
            <a:off x="702310" y="4421823"/>
            <a:ext cx="5618480" cy="4189095"/>
          </a:xfrm>
          <a:prstGeom prst="rect">
            <a:avLst/>
          </a:prstGeom>
        </p:spPr>
        <p:txBody>
          <a:bodyPr spcFirstLastPara="1" wrap="square" lIns="93308" tIns="93308" rIns="93308" bIns="93308" anchor="t" anchorCtr="0">
            <a:noAutofit/>
          </a:bodyPr>
          <a:lstStyle/>
          <a:p>
            <a:r>
              <a:rPr lang="en-US" baseline="0" dirty="0"/>
              <a:t>The Attendance &amp; Truancy tab provides you with your overall calculations for school wide Attendance and Truancy. For more information about the Attendance &amp; Truancy calculations, please review the EOY Attendance training provided by CSI on the End of Year resource webpage.  </a:t>
            </a:r>
          </a:p>
        </p:txBody>
      </p:sp>
    </p:spTree>
    <p:extLst>
      <p:ext uri="{BB962C8B-B14F-4D97-AF65-F5344CB8AC3E}">
        <p14:creationId xmlns:p14="http://schemas.microsoft.com/office/powerpoint/2010/main" val="21467642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Shape 90"/>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1" name="Shape 91"/>
          <p:cNvSpPr txBox="1">
            <a:spLocks noGrp="1"/>
          </p:cNvSpPr>
          <p:nvPr>
            <p:ph type="body" idx="1"/>
          </p:nvPr>
        </p:nvSpPr>
        <p:spPr>
          <a:xfrm>
            <a:off x="702310" y="4421823"/>
            <a:ext cx="5618480" cy="4189095"/>
          </a:xfrm>
          <a:prstGeom prst="rect">
            <a:avLst/>
          </a:prstGeom>
        </p:spPr>
        <p:txBody>
          <a:bodyPr spcFirstLastPara="1" wrap="square" lIns="93308" tIns="93308" rIns="93308" bIns="93308" anchor="t" anchorCtr="0">
            <a:noAutofit/>
          </a:bodyPr>
          <a:lstStyle/>
          <a:p>
            <a:r>
              <a:rPr lang="en-US" dirty="0"/>
              <a:t>The Grad Complete</a:t>
            </a:r>
            <a:r>
              <a:rPr lang="en-US" baseline="0" dirty="0"/>
              <a:t> tab applies only to high schools for grades 9-12 only. This tab provides the 3rd, 4th, 5th, 6th, and 7th year graduation and completion rates for students.  </a:t>
            </a:r>
          </a:p>
          <a:p>
            <a:endParaRPr lang="en-US" baseline="0" dirty="0"/>
          </a:p>
          <a:p>
            <a:r>
              <a:rPr lang="en-US" baseline="0" dirty="0"/>
              <a:t>The graduate column is defined by CDE as any student who receives a high school diploma (that is, has an exit code of 90, 95, or 96).</a:t>
            </a:r>
          </a:p>
          <a:p>
            <a:endParaRPr lang="en-US" baseline="0" dirty="0"/>
          </a:p>
          <a:p>
            <a:r>
              <a:rPr lang="en-US" baseline="0" dirty="0"/>
              <a:t>CDE defines completers as students from the Graduate Count column </a:t>
            </a:r>
            <a:r>
              <a:rPr lang="en-US" u="sng" baseline="0" dirty="0"/>
              <a:t>and</a:t>
            </a:r>
            <a:r>
              <a:rPr lang="en-US" baseline="0" dirty="0"/>
              <a:t> students who received a high school diploma, GED, certificate of completion which includes exit 92, 93, 94.  </a:t>
            </a:r>
          </a:p>
          <a:p>
            <a:endParaRPr lang="en-US" baseline="0" dirty="0"/>
          </a:p>
          <a:p>
            <a:r>
              <a:rPr lang="en-US" baseline="0" dirty="0"/>
              <a:t>All graduation and completion rates are based on the student’s anticipated year of graduation or AYG. </a:t>
            </a:r>
          </a:p>
        </p:txBody>
      </p:sp>
    </p:spTree>
    <p:extLst>
      <p:ext uri="{BB962C8B-B14F-4D97-AF65-F5344CB8AC3E}">
        <p14:creationId xmlns:p14="http://schemas.microsoft.com/office/powerpoint/2010/main" val="39073852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755207"/>
            <a:ext cx="7772400" cy="2387600"/>
          </a:xfrm>
        </p:spPr>
        <p:txBody>
          <a:bodyPr anchor="b">
            <a:normAutofit/>
          </a:bodyPr>
          <a:lstStyle>
            <a:lvl1pPr algn="l">
              <a:defRPr sz="4800"/>
            </a:lvl1pPr>
          </a:lstStyle>
          <a:p>
            <a:r>
              <a:rPr lang="en-US"/>
              <a:t>Click to edit Master title style</a:t>
            </a:r>
            <a:endParaRPr lang="en-US" dirty="0"/>
          </a:p>
        </p:txBody>
      </p:sp>
      <p:sp>
        <p:nvSpPr>
          <p:cNvPr id="3" name="Subtitle 2"/>
          <p:cNvSpPr>
            <a:spLocks noGrp="1"/>
          </p:cNvSpPr>
          <p:nvPr>
            <p:ph type="subTitle" idx="1"/>
          </p:nvPr>
        </p:nvSpPr>
        <p:spPr>
          <a:xfrm>
            <a:off x="685800" y="3885824"/>
            <a:ext cx="6858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Shape 11"/>
          <p:cNvSpPr/>
          <p:nvPr userDrawn="1"/>
        </p:nvSpPr>
        <p:spPr>
          <a:xfrm>
            <a:off x="4453685" y="3469353"/>
            <a:ext cx="541350" cy="102900"/>
          </a:xfrm>
          <a:prstGeom prst="rect">
            <a:avLst/>
          </a:prstGeom>
          <a:solidFill>
            <a:srgbClr val="EFAA1F"/>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8" name="Shape 12"/>
          <p:cNvSpPr/>
          <p:nvPr userDrawn="1"/>
        </p:nvSpPr>
        <p:spPr>
          <a:xfrm>
            <a:off x="4994897" y="3469353"/>
            <a:ext cx="541350" cy="102900"/>
          </a:xfrm>
          <a:prstGeom prst="rect">
            <a:avLst/>
          </a:prstGeom>
          <a:solidFill>
            <a:srgbClr val="C63F28"/>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9" name="Shape 13"/>
          <p:cNvSpPr/>
          <p:nvPr userDrawn="1"/>
        </p:nvSpPr>
        <p:spPr>
          <a:xfrm>
            <a:off x="0" y="3469353"/>
            <a:ext cx="541350" cy="102900"/>
          </a:xfrm>
          <a:prstGeom prst="rect">
            <a:avLst/>
          </a:prstGeom>
          <a:solidFill>
            <a:srgbClr val="008CA0"/>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10" name="Shape 14"/>
          <p:cNvSpPr/>
          <p:nvPr userDrawn="1"/>
        </p:nvSpPr>
        <p:spPr>
          <a:xfrm>
            <a:off x="541070" y="3469353"/>
            <a:ext cx="3912525" cy="102900"/>
          </a:xfrm>
          <a:prstGeom prst="rect">
            <a:avLst/>
          </a:prstGeom>
          <a:solidFill>
            <a:srgbClr val="455FA9"/>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56000" y="6040774"/>
            <a:ext cx="1694376" cy="529038"/>
          </a:xfrm>
          <a:prstGeom prst="rect">
            <a:avLst/>
          </a:prstGeom>
        </p:spPr>
      </p:pic>
    </p:spTree>
    <p:extLst>
      <p:ext uri="{BB962C8B-B14F-4D97-AF65-F5344CB8AC3E}">
        <p14:creationId xmlns:p14="http://schemas.microsoft.com/office/powerpoint/2010/main" val="27494125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15"/>
        <p:cNvGrpSpPr/>
        <p:nvPr/>
      </p:nvGrpSpPr>
      <p:grpSpPr>
        <a:xfrm>
          <a:off x="0" y="0"/>
          <a:ext cx="0" cy="0"/>
          <a:chOff x="0" y="0"/>
          <a:chExt cx="0" cy="0"/>
        </a:xfrm>
      </p:grpSpPr>
      <p:sp>
        <p:nvSpPr>
          <p:cNvPr id="16" name="Shape 16"/>
          <p:cNvSpPr/>
          <p:nvPr/>
        </p:nvSpPr>
        <p:spPr>
          <a:xfrm>
            <a:off x="0" y="0"/>
            <a:ext cx="9144000" cy="5323800"/>
          </a:xfrm>
          <a:prstGeom prst="rect">
            <a:avLst/>
          </a:prstGeom>
          <a:solidFill>
            <a:srgbClr val="455FA9"/>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cs typeface="Arial"/>
              <a:sym typeface="Arial"/>
            </a:endParaRPr>
          </a:p>
        </p:txBody>
      </p:sp>
      <p:sp>
        <p:nvSpPr>
          <p:cNvPr id="17" name="Shape 17"/>
          <p:cNvSpPr txBox="1">
            <a:spLocks noGrp="1"/>
          </p:cNvSpPr>
          <p:nvPr>
            <p:ph type="ctrTitle" hasCustomPrompt="1"/>
          </p:nvPr>
        </p:nvSpPr>
        <p:spPr>
          <a:xfrm>
            <a:off x="685800" y="2111123"/>
            <a:ext cx="7772400" cy="1546500"/>
          </a:xfrm>
          <a:prstGeom prst="rect">
            <a:avLst/>
          </a:prstGeom>
        </p:spPr>
        <p:txBody>
          <a:bodyPr spcFirstLastPara="1" wrap="square" lIns="91425" tIns="91425" rIns="91425" bIns="91425" anchor="b" anchorCtr="0"/>
          <a:lstStyle>
            <a:lvl1pPr lvl="0" algn="ctr" rtl="0">
              <a:spcBef>
                <a:spcPts val="0"/>
              </a:spcBef>
              <a:spcAft>
                <a:spcPts val="0"/>
              </a:spcAft>
              <a:buClr>
                <a:srgbClr val="FFFFFF"/>
              </a:buClr>
              <a:buSzPts val="4800"/>
              <a:buNone/>
              <a:defRPr sz="3600">
                <a:solidFill>
                  <a:srgbClr val="FFFFFF"/>
                </a:solidFill>
                <a:latin typeface="+mn-lt"/>
                <a:ea typeface="Arial Unicode MS" panose="020B0604020202020204" pitchFamily="34" charset="-128"/>
                <a:cs typeface="Arial Unicode MS" panose="020B0604020202020204" pitchFamily="34" charset="-128"/>
              </a:defRPr>
            </a:lvl1pPr>
            <a:lvl2pPr lvl="1" algn="ctr" rtl="0">
              <a:spcBef>
                <a:spcPts val="0"/>
              </a:spcBef>
              <a:spcAft>
                <a:spcPts val="0"/>
              </a:spcAft>
              <a:buClr>
                <a:srgbClr val="FFFFFF"/>
              </a:buClr>
              <a:buSzPts val="4800"/>
              <a:buNone/>
              <a:defRPr sz="3600">
                <a:solidFill>
                  <a:srgbClr val="FFFFFF"/>
                </a:solidFill>
              </a:defRPr>
            </a:lvl2pPr>
            <a:lvl3pPr lvl="2" algn="ctr" rtl="0">
              <a:spcBef>
                <a:spcPts val="0"/>
              </a:spcBef>
              <a:spcAft>
                <a:spcPts val="0"/>
              </a:spcAft>
              <a:buClr>
                <a:srgbClr val="FFFFFF"/>
              </a:buClr>
              <a:buSzPts val="4800"/>
              <a:buNone/>
              <a:defRPr sz="3600">
                <a:solidFill>
                  <a:srgbClr val="FFFFFF"/>
                </a:solidFill>
              </a:defRPr>
            </a:lvl3pPr>
            <a:lvl4pPr lvl="3" algn="ctr" rtl="0">
              <a:spcBef>
                <a:spcPts val="0"/>
              </a:spcBef>
              <a:spcAft>
                <a:spcPts val="0"/>
              </a:spcAft>
              <a:buClr>
                <a:srgbClr val="FFFFFF"/>
              </a:buClr>
              <a:buSzPts val="4800"/>
              <a:buNone/>
              <a:defRPr sz="3600">
                <a:solidFill>
                  <a:srgbClr val="FFFFFF"/>
                </a:solidFill>
              </a:defRPr>
            </a:lvl4pPr>
            <a:lvl5pPr lvl="4" algn="ctr" rtl="0">
              <a:spcBef>
                <a:spcPts val="0"/>
              </a:spcBef>
              <a:spcAft>
                <a:spcPts val="0"/>
              </a:spcAft>
              <a:buClr>
                <a:srgbClr val="FFFFFF"/>
              </a:buClr>
              <a:buSzPts val="4800"/>
              <a:buNone/>
              <a:defRPr sz="3600">
                <a:solidFill>
                  <a:srgbClr val="FFFFFF"/>
                </a:solidFill>
              </a:defRPr>
            </a:lvl5pPr>
            <a:lvl6pPr lvl="5" algn="ctr" rtl="0">
              <a:spcBef>
                <a:spcPts val="0"/>
              </a:spcBef>
              <a:spcAft>
                <a:spcPts val="0"/>
              </a:spcAft>
              <a:buClr>
                <a:srgbClr val="FFFFFF"/>
              </a:buClr>
              <a:buSzPts val="4800"/>
              <a:buNone/>
              <a:defRPr sz="3600">
                <a:solidFill>
                  <a:srgbClr val="FFFFFF"/>
                </a:solidFill>
              </a:defRPr>
            </a:lvl6pPr>
            <a:lvl7pPr lvl="6" algn="ctr" rtl="0">
              <a:spcBef>
                <a:spcPts val="0"/>
              </a:spcBef>
              <a:spcAft>
                <a:spcPts val="0"/>
              </a:spcAft>
              <a:buClr>
                <a:srgbClr val="FFFFFF"/>
              </a:buClr>
              <a:buSzPts val="4800"/>
              <a:buNone/>
              <a:defRPr sz="3600">
                <a:solidFill>
                  <a:srgbClr val="FFFFFF"/>
                </a:solidFill>
              </a:defRPr>
            </a:lvl7pPr>
            <a:lvl8pPr lvl="7" algn="ctr" rtl="0">
              <a:spcBef>
                <a:spcPts val="0"/>
              </a:spcBef>
              <a:spcAft>
                <a:spcPts val="0"/>
              </a:spcAft>
              <a:buClr>
                <a:srgbClr val="FFFFFF"/>
              </a:buClr>
              <a:buSzPts val="4800"/>
              <a:buNone/>
              <a:defRPr sz="3600">
                <a:solidFill>
                  <a:srgbClr val="FFFFFF"/>
                </a:solidFill>
              </a:defRPr>
            </a:lvl8pPr>
            <a:lvl9pPr lvl="8" algn="ctr" rtl="0">
              <a:spcBef>
                <a:spcPts val="0"/>
              </a:spcBef>
              <a:spcAft>
                <a:spcPts val="0"/>
              </a:spcAft>
              <a:buClr>
                <a:srgbClr val="FFFFFF"/>
              </a:buClr>
              <a:buSzPts val="4800"/>
              <a:buNone/>
              <a:defRPr sz="3600">
                <a:solidFill>
                  <a:srgbClr val="FFFFFF"/>
                </a:solidFill>
              </a:defRPr>
            </a:lvl9pPr>
          </a:lstStyle>
          <a:p>
            <a:r>
              <a:rPr lang="en-US" dirty="0"/>
              <a:t>Title</a:t>
            </a:r>
            <a:endParaRPr dirty="0"/>
          </a:p>
        </p:txBody>
      </p:sp>
      <p:sp>
        <p:nvSpPr>
          <p:cNvPr id="18" name="Shape 18"/>
          <p:cNvSpPr txBox="1">
            <a:spLocks noGrp="1"/>
          </p:cNvSpPr>
          <p:nvPr>
            <p:ph type="subTitle" idx="1" hasCustomPrompt="1"/>
          </p:nvPr>
        </p:nvSpPr>
        <p:spPr>
          <a:xfrm>
            <a:off x="685800" y="3786738"/>
            <a:ext cx="7772400" cy="1046400"/>
          </a:xfrm>
          <a:prstGeom prst="rect">
            <a:avLst/>
          </a:prstGeom>
        </p:spPr>
        <p:txBody>
          <a:bodyPr spcFirstLastPara="1" wrap="square" lIns="91425" tIns="91425" rIns="91425" bIns="91425" anchor="t" anchorCtr="0"/>
          <a:lstStyle>
            <a:lvl1pPr lvl="0" algn="ctr" rtl="0">
              <a:spcBef>
                <a:spcPts val="0"/>
              </a:spcBef>
              <a:spcAft>
                <a:spcPts val="0"/>
              </a:spcAft>
              <a:buClr>
                <a:srgbClr val="FFFFFF"/>
              </a:buClr>
              <a:buSzPts val="2400"/>
              <a:buNone/>
              <a:defRPr sz="1800" b="1">
                <a:solidFill>
                  <a:srgbClr val="FFFFFF"/>
                </a:solidFill>
                <a:latin typeface="+mn-lt"/>
                <a:ea typeface="Arial Unicode MS" panose="020B0604020202020204" pitchFamily="34" charset="-128"/>
                <a:cs typeface="Arial Unicode MS" panose="020B0604020202020204" pitchFamily="34" charset="-128"/>
              </a:defRPr>
            </a:lvl1pPr>
            <a:lvl2pPr lvl="1" algn="ctr" rtl="0">
              <a:spcBef>
                <a:spcPts val="0"/>
              </a:spcBef>
              <a:spcAft>
                <a:spcPts val="0"/>
              </a:spcAft>
              <a:buClr>
                <a:srgbClr val="FFFFFF"/>
              </a:buClr>
              <a:buSzPts val="2400"/>
              <a:buNone/>
              <a:defRPr b="1">
                <a:solidFill>
                  <a:srgbClr val="FFFFFF"/>
                </a:solidFill>
              </a:defRPr>
            </a:lvl2pPr>
            <a:lvl3pPr lvl="2" algn="ctr" rtl="0">
              <a:spcBef>
                <a:spcPts val="0"/>
              </a:spcBef>
              <a:spcAft>
                <a:spcPts val="0"/>
              </a:spcAft>
              <a:buClr>
                <a:srgbClr val="FFFFFF"/>
              </a:buClr>
              <a:buSzPts val="2400"/>
              <a:buNone/>
              <a:defRPr b="1">
                <a:solidFill>
                  <a:srgbClr val="FFFFFF"/>
                </a:solidFill>
              </a:defRPr>
            </a:lvl3pPr>
            <a:lvl4pPr lvl="3" algn="ctr" rtl="0">
              <a:spcBef>
                <a:spcPts val="0"/>
              </a:spcBef>
              <a:spcAft>
                <a:spcPts val="0"/>
              </a:spcAft>
              <a:buClr>
                <a:srgbClr val="FFFFFF"/>
              </a:buClr>
              <a:buSzPts val="2400"/>
              <a:buNone/>
              <a:defRPr sz="1800" b="1">
                <a:solidFill>
                  <a:srgbClr val="FFFFFF"/>
                </a:solidFill>
              </a:defRPr>
            </a:lvl4pPr>
            <a:lvl5pPr lvl="4" algn="ctr" rtl="0">
              <a:spcBef>
                <a:spcPts val="0"/>
              </a:spcBef>
              <a:spcAft>
                <a:spcPts val="0"/>
              </a:spcAft>
              <a:buClr>
                <a:srgbClr val="FFFFFF"/>
              </a:buClr>
              <a:buSzPts val="2400"/>
              <a:buNone/>
              <a:defRPr sz="1800" b="1">
                <a:solidFill>
                  <a:srgbClr val="FFFFFF"/>
                </a:solidFill>
              </a:defRPr>
            </a:lvl5pPr>
            <a:lvl6pPr lvl="5" algn="ctr" rtl="0">
              <a:spcBef>
                <a:spcPts val="0"/>
              </a:spcBef>
              <a:spcAft>
                <a:spcPts val="0"/>
              </a:spcAft>
              <a:buClr>
                <a:srgbClr val="FFFFFF"/>
              </a:buClr>
              <a:buSzPts val="2400"/>
              <a:buNone/>
              <a:defRPr sz="1800" b="1">
                <a:solidFill>
                  <a:srgbClr val="FFFFFF"/>
                </a:solidFill>
              </a:defRPr>
            </a:lvl6pPr>
            <a:lvl7pPr lvl="6" algn="ctr" rtl="0">
              <a:spcBef>
                <a:spcPts val="0"/>
              </a:spcBef>
              <a:spcAft>
                <a:spcPts val="0"/>
              </a:spcAft>
              <a:buClr>
                <a:srgbClr val="FFFFFF"/>
              </a:buClr>
              <a:buSzPts val="2400"/>
              <a:buNone/>
              <a:defRPr sz="1800" b="1">
                <a:solidFill>
                  <a:srgbClr val="FFFFFF"/>
                </a:solidFill>
              </a:defRPr>
            </a:lvl7pPr>
            <a:lvl8pPr lvl="7" algn="ctr" rtl="0">
              <a:spcBef>
                <a:spcPts val="0"/>
              </a:spcBef>
              <a:spcAft>
                <a:spcPts val="0"/>
              </a:spcAft>
              <a:buClr>
                <a:srgbClr val="FFFFFF"/>
              </a:buClr>
              <a:buSzPts val="2400"/>
              <a:buNone/>
              <a:defRPr sz="1800" b="1">
                <a:solidFill>
                  <a:srgbClr val="FFFFFF"/>
                </a:solidFill>
              </a:defRPr>
            </a:lvl8pPr>
            <a:lvl9pPr lvl="8" algn="ctr" rtl="0">
              <a:spcBef>
                <a:spcPts val="0"/>
              </a:spcBef>
              <a:spcAft>
                <a:spcPts val="0"/>
              </a:spcAft>
              <a:buClr>
                <a:srgbClr val="FFFFFF"/>
              </a:buClr>
              <a:buSzPts val="2400"/>
              <a:buNone/>
              <a:defRPr sz="1800" b="1">
                <a:solidFill>
                  <a:srgbClr val="FFFFFF"/>
                </a:solidFill>
              </a:defRPr>
            </a:lvl9pPr>
          </a:lstStyle>
          <a:p>
            <a:r>
              <a:rPr lang="en-US" dirty="0"/>
              <a:t>Subtitle</a:t>
            </a:r>
            <a:endParaRPr dirty="0"/>
          </a:p>
        </p:txBody>
      </p:sp>
      <p:sp>
        <p:nvSpPr>
          <p:cNvPr id="19" name="Shape 19"/>
          <p:cNvSpPr/>
          <p:nvPr/>
        </p:nvSpPr>
        <p:spPr>
          <a:xfrm>
            <a:off x="3047704" y="5323800"/>
            <a:ext cx="3047700" cy="102900"/>
          </a:xfrm>
          <a:prstGeom prst="rect">
            <a:avLst/>
          </a:prstGeom>
          <a:solidFill>
            <a:srgbClr val="EFAA1F"/>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cs typeface="Arial"/>
              <a:sym typeface="Arial"/>
            </a:endParaRPr>
          </a:p>
        </p:txBody>
      </p:sp>
      <p:sp>
        <p:nvSpPr>
          <p:cNvPr id="20" name="Shape 20"/>
          <p:cNvSpPr/>
          <p:nvPr/>
        </p:nvSpPr>
        <p:spPr>
          <a:xfrm>
            <a:off x="6096271" y="5323800"/>
            <a:ext cx="3047700" cy="102900"/>
          </a:xfrm>
          <a:prstGeom prst="rect">
            <a:avLst/>
          </a:prstGeom>
          <a:solidFill>
            <a:srgbClr val="C63F28"/>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cs typeface="Arial"/>
              <a:sym typeface="Arial"/>
            </a:endParaRPr>
          </a:p>
        </p:txBody>
      </p:sp>
      <p:sp>
        <p:nvSpPr>
          <p:cNvPr id="21" name="Shape 21"/>
          <p:cNvSpPr/>
          <p:nvPr/>
        </p:nvSpPr>
        <p:spPr>
          <a:xfrm>
            <a:off x="1" y="5323800"/>
            <a:ext cx="3047700" cy="102900"/>
          </a:xfrm>
          <a:prstGeom prst="rect">
            <a:avLst/>
          </a:prstGeom>
          <a:solidFill>
            <a:srgbClr val="008CA0"/>
          </a:solidFill>
          <a:ln>
            <a:noFill/>
          </a:ln>
        </p:spPr>
        <p:txBody>
          <a:bodyPr spcFirstLastPara="1" wrap="square" lIns="68569" tIns="68569" rIns="68569" bIns="68569" anchor="ctr" anchorCtr="0">
            <a:noAutofit/>
          </a:bodyPr>
          <a:lstStyle/>
          <a:p>
            <a:pPr>
              <a:buClr>
                <a:srgbClr val="000000"/>
              </a:buClr>
              <a:buFont typeface="Arial"/>
              <a:buNone/>
            </a:pPr>
            <a:endParaRPr sz="1050" kern="0">
              <a:solidFill>
                <a:srgbClr val="000000"/>
              </a:solidFill>
              <a:cs typeface="Arial"/>
              <a:sym typeface="Arial"/>
            </a:endParaRPr>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93584" y="595524"/>
            <a:ext cx="2555942" cy="798047"/>
          </a:xfrm>
          <a:prstGeom prst="rect">
            <a:avLst/>
          </a:prstGeom>
        </p:spPr>
      </p:pic>
      <p:sp>
        <p:nvSpPr>
          <p:cNvPr id="10" name="Shape 47">
            <a:extLst>
              <a:ext uri="{FF2B5EF4-FFF2-40B4-BE49-F238E27FC236}">
                <a16:creationId xmlns:a16="http://schemas.microsoft.com/office/drawing/2014/main" id="{5E1E02DD-02B2-4849-AF33-9DD1E4291729}"/>
              </a:ext>
            </a:extLst>
          </p:cNvPr>
          <p:cNvSpPr txBox="1">
            <a:spLocks/>
          </p:cNvSpPr>
          <p:nvPr userDrawn="1"/>
        </p:nvSpPr>
        <p:spPr>
          <a:xfrm>
            <a:off x="8480575" y="6364177"/>
            <a:ext cx="548700" cy="417900"/>
          </a:xfrm>
          <a:prstGeom prst="rect">
            <a:avLst/>
          </a:prstGeom>
        </p:spPr>
        <p:txBody>
          <a:bodyPr spcFirstLastPara="1" wrap="square" lIns="91425" tIns="91425" rIns="91425" bIns="91425" anchor="t" anchorCtr="0">
            <a:noAutofit/>
          </a:bodyPr>
          <a:lstStyle>
            <a:defPPr>
              <a:defRPr lang="en-US"/>
            </a:defPPr>
            <a:lvl1pPr marL="0" lvl="0" algn="l" defTabSz="914400" rtl="0" eaLnBrk="1" latinLnBrk="0" hangingPunct="1">
              <a:buNone/>
              <a:defRPr sz="1800" kern="1200">
                <a:solidFill>
                  <a:srgbClr val="97ABBC"/>
                </a:solidFill>
                <a:latin typeface="+mn-lt"/>
                <a:ea typeface="+mn-ea"/>
                <a:cs typeface="+mn-cs"/>
              </a:defRPr>
            </a:lvl1pPr>
            <a:lvl2pPr marL="457200" lvl="1" algn="l" defTabSz="914400" rtl="0" eaLnBrk="1" latinLnBrk="0" hangingPunct="1">
              <a:buNone/>
              <a:defRPr sz="1800" kern="1200">
                <a:solidFill>
                  <a:schemeClr val="tx1"/>
                </a:solidFill>
                <a:latin typeface="+mn-lt"/>
                <a:ea typeface="+mn-ea"/>
                <a:cs typeface="+mn-cs"/>
              </a:defRPr>
            </a:lvl2pPr>
            <a:lvl3pPr marL="914400" lvl="2" algn="l" defTabSz="914400" rtl="0" eaLnBrk="1" latinLnBrk="0" hangingPunct="1">
              <a:buNone/>
              <a:defRPr sz="1800" kern="1200">
                <a:solidFill>
                  <a:schemeClr val="tx1"/>
                </a:solidFill>
                <a:latin typeface="+mn-lt"/>
                <a:ea typeface="+mn-ea"/>
                <a:cs typeface="+mn-cs"/>
              </a:defRPr>
            </a:lvl3pPr>
            <a:lvl4pPr marL="1371600" lvl="3" algn="l" defTabSz="914400" rtl="0" eaLnBrk="1" latinLnBrk="0" hangingPunct="1">
              <a:buNone/>
              <a:defRPr sz="1800" kern="1200">
                <a:solidFill>
                  <a:schemeClr val="tx1"/>
                </a:solidFill>
                <a:latin typeface="+mn-lt"/>
                <a:ea typeface="+mn-ea"/>
                <a:cs typeface="+mn-cs"/>
              </a:defRPr>
            </a:lvl4pPr>
            <a:lvl5pPr marL="1828800" lvl="4" algn="l" defTabSz="914400" rtl="0" eaLnBrk="1" latinLnBrk="0" hangingPunct="1">
              <a:buNone/>
              <a:defRPr sz="1800" kern="1200">
                <a:solidFill>
                  <a:schemeClr val="tx1"/>
                </a:solidFill>
                <a:latin typeface="+mn-lt"/>
                <a:ea typeface="+mn-ea"/>
                <a:cs typeface="+mn-cs"/>
              </a:defRPr>
            </a:lvl5pPr>
            <a:lvl6pPr marL="2286000" lvl="5" algn="l" defTabSz="914400" rtl="0" eaLnBrk="1" latinLnBrk="0" hangingPunct="1">
              <a:buNone/>
              <a:defRPr sz="1800" kern="1200">
                <a:solidFill>
                  <a:schemeClr val="tx1"/>
                </a:solidFill>
                <a:latin typeface="+mn-lt"/>
                <a:ea typeface="+mn-ea"/>
                <a:cs typeface="+mn-cs"/>
              </a:defRPr>
            </a:lvl6pPr>
            <a:lvl7pPr marL="2743200" lvl="6" algn="l" defTabSz="914400" rtl="0" eaLnBrk="1" latinLnBrk="0" hangingPunct="1">
              <a:buNone/>
              <a:defRPr sz="1800" kern="1200">
                <a:solidFill>
                  <a:schemeClr val="tx1"/>
                </a:solidFill>
                <a:latin typeface="+mn-lt"/>
                <a:ea typeface="+mn-ea"/>
                <a:cs typeface="+mn-cs"/>
              </a:defRPr>
            </a:lvl7pPr>
            <a:lvl8pPr marL="3200400" lvl="7" algn="l" defTabSz="914400" rtl="0" eaLnBrk="1" latinLnBrk="0" hangingPunct="1">
              <a:buNone/>
              <a:defRPr sz="1800" kern="1200">
                <a:solidFill>
                  <a:schemeClr val="tx1"/>
                </a:solidFill>
                <a:latin typeface="+mn-lt"/>
                <a:ea typeface="+mn-ea"/>
                <a:cs typeface="+mn-cs"/>
              </a:defRPr>
            </a:lvl8pPr>
            <a:lvl9pPr marL="3657600" lvl="8" algn="l" defTabSz="914400" rtl="0" eaLnBrk="1" latinLnBrk="0" hangingPunct="1">
              <a:buNone/>
              <a:defRPr sz="1800" kern="1200">
                <a:solidFill>
                  <a:schemeClr val="tx1"/>
                </a:solidFill>
                <a:latin typeface="+mn-lt"/>
                <a:ea typeface="+mn-ea"/>
                <a:cs typeface="+mn-cs"/>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39371026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0" name="Shape 10"/>
          <p:cNvSpPr txBox="1">
            <a:spLocks noGrp="1"/>
          </p:cNvSpPr>
          <p:nvPr>
            <p:ph type="ctrTitle" hasCustomPrompt="1"/>
          </p:nvPr>
        </p:nvSpPr>
        <p:spPr>
          <a:xfrm>
            <a:off x="721425" y="1524446"/>
            <a:ext cx="5216700" cy="1546500"/>
          </a:xfrm>
          <a:prstGeom prst="rect">
            <a:avLst/>
          </a:prstGeom>
        </p:spPr>
        <p:txBody>
          <a:bodyPr spcFirstLastPara="1" wrap="square" lIns="91425" tIns="91425" rIns="91425" bIns="91425" anchor="t" anchorCtr="0"/>
          <a:lstStyle>
            <a:lvl1pPr lvl="0">
              <a:spcBef>
                <a:spcPts val="0"/>
              </a:spcBef>
              <a:spcAft>
                <a:spcPts val="0"/>
              </a:spcAft>
              <a:buClr>
                <a:srgbClr val="2185C5"/>
              </a:buClr>
              <a:buSzPts val="4800"/>
              <a:buNone/>
              <a:defRPr sz="3600">
                <a:solidFill>
                  <a:schemeClr val="tx1"/>
                </a:solidFill>
                <a:latin typeface="+mj-lt"/>
                <a:ea typeface="Arial Unicode MS" panose="020B0604020202020204" pitchFamily="34" charset="-128"/>
                <a:cs typeface="Arial Unicode MS" panose="020B0604020202020204" pitchFamily="34" charset="-128"/>
              </a:defRPr>
            </a:lvl1pPr>
            <a:lvl2pPr lvl="1">
              <a:spcBef>
                <a:spcPts val="0"/>
              </a:spcBef>
              <a:spcAft>
                <a:spcPts val="0"/>
              </a:spcAft>
              <a:buClr>
                <a:srgbClr val="2185C5"/>
              </a:buClr>
              <a:buSzPts val="4800"/>
              <a:buNone/>
              <a:defRPr sz="3600">
                <a:solidFill>
                  <a:srgbClr val="2185C5"/>
                </a:solidFill>
              </a:defRPr>
            </a:lvl2pPr>
            <a:lvl3pPr lvl="2">
              <a:spcBef>
                <a:spcPts val="0"/>
              </a:spcBef>
              <a:spcAft>
                <a:spcPts val="0"/>
              </a:spcAft>
              <a:buClr>
                <a:srgbClr val="2185C5"/>
              </a:buClr>
              <a:buSzPts val="4800"/>
              <a:buNone/>
              <a:defRPr sz="3600">
                <a:solidFill>
                  <a:srgbClr val="2185C5"/>
                </a:solidFill>
              </a:defRPr>
            </a:lvl3pPr>
            <a:lvl4pPr lvl="3">
              <a:spcBef>
                <a:spcPts val="0"/>
              </a:spcBef>
              <a:spcAft>
                <a:spcPts val="0"/>
              </a:spcAft>
              <a:buClr>
                <a:srgbClr val="2185C5"/>
              </a:buClr>
              <a:buSzPts val="4800"/>
              <a:buNone/>
              <a:defRPr sz="3600">
                <a:solidFill>
                  <a:srgbClr val="2185C5"/>
                </a:solidFill>
              </a:defRPr>
            </a:lvl4pPr>
            <a:lvl5pPr lvl="4">
              <a:spcBef>
                <a:spcPts val="0"/>
              </a:spcBef>
              <a:spcAft>
                <a:spcPts val="0"/>
              </a:spcAft>
              <a:buClr>
                <a:srgbClr val="2185C5"/>
              </a:buClr>
              <a:buSzPts val="4800"/>
              <a:buNone/>
              <a:defRPr sz="3600">
                <a:solidFill>
                  <a:srgbClr val="2185C5"/>
                </a:solidFill>
              </a:defRPr>
            </a:lvl5pPr>
            <a:lvl6pPr lvl="5">
              <a:spcBef>
                <a:spcPts val="0"/>
              </a:spcBef>
              <a:spcAft>
                <a:spcPts val="0"/>
              </a:spcAft>
              <a:buClr>
                <a:srgbClr val="2185C5"/>
              </a:buClr>
              <a:buSzPts val="4800"/>
              <a:buNone/>
              <a:defRPr sz="3600">
                <a:solidFill>
                  <a:srgbClr val="2185C5"/>
                </a:solidFill>
              </a:defRPr>
            </a:lvl6pPr>
            <a:lvl7pPr lvl="6">
              <a:spcBef>
                <a:spcPts val="0"/>
              </a:spcBef>
              <a:spcAft>
                <a:spcPts val="0"/>
              </a:spcAft>
              <a:buClr>
                <a:srgbClr val="2185C5"/>
              </a:buClr>
              <a:buSzPts val="4800"/>
              <a:buNone/>
              <a:defRPr sz="3600">
                <a:solidFill>
                  <a:srgbClr val="2185C5"/>
                </a:solidFill>
              </a:defRPr>
            </a:lvl7pPr>
            <a:lvl8pPr lvl="7">
              <a:spcBef>
                <a:spcPts val="0"/>
              </a:spcBef>
              <a:spcAft>
                <a:spcPts val="0"/>
              </a:spcAft>
              <a:buClr>
                <a:srgbClr val="2185C5"/>
              </a:buClr>
              <a:buSzPts val="4800"/>
              <a:buNone/>
              <a:defRPr sz="3600">
                <a:solidFill>
                  <a:srgbClr val="2185C5"/>
                </a:solidFill>
              </a:defRPr>
            </a:lvl8pPr>
            <a:lvl9pPr lvl="8">
              <a:spcBef>
                <a:spcPts val="0"/>
              </a:spcBef>
              <a:spcAft>
                <a:spcPts val="0"/>
              </a:spcAft>
              <a:buClr>
                <a:srgbClr val="2185C5"/>
              </a:buClr>
              <a:buSzPts val="4800"/>
              <a:buNone/>
              <a:defRPr sz="3600">
                <a:solidFill>
                  <a:srgbClr val="2185C5"/>
                </a:solidFill>
              </a:defRPr>
            </a:lvl9pPr>
          </a:lstStyle>
          <a:p>
            <a:r>
              <a:rPr lang="en-US" dirty="0"/>
              <a:t>Title</a:t>
            </a:r>
            <a:endParaRPr dirty="0"/>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99147" y="5876877"/>
            <a:ext cx="2391707" cy="746768"/>
          </a:xfrm>
          <a:prstGeom prst="rect">
            <a:avLst/>
          </a:prstGeom>
        </p:spPr>
      </p:pic>
    </p:spTree>
    <p:extLst>
      <p:ext uri="{BB962C8B-B14F-4D97-AF65-F5344CB8AC3E}">
        <p14:creationId xmlns:p14="http://schemas.microsoft.com/office/powerpoint/2010/main" val="42373923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39"/>
        <p:cNvGrpSpPr/>
        <p:nvPr/>
      </p:nvGrpSpPr>
      <p:grpSpPr>
        <a:xfrm>
          <a:off x="0" y="0"/>
          <a:ext cx="0" cy="0"/>
          <a:chOff x="0" y="0"/>
          <a:chExt cx="0" cy="0"/>
        </a:xfrm>
      </p:grpSpPr>
      <p:sp>
        <p:nvSpPr>
          <p:cNvPr id="40" name="Shape 40"/>
          <p:cNvSpPr txBox="1">
            <a:spLocks noGrp="1"/>
          </p:cNvSpPr>
          <p:nvPr>
            <p:ph type="title" hasCustomPrompt="1"/>
          </p:nvPr>
        </p:nvSpPr>
        <p:spPr>
          <a:xfrm>
            <a:off x="893700" y="274650"/>
            <a:ext cx="6462600" cy="1143000"/>
          </a:xfrm>
          <a:prstGeom prst="rect">
            <a:avLst/>
          </a:prstGeom>
        </p:spPr>
        <p:txBody>
          <a:bodyPr spcFirstLastPara="1" wrap="square" lIns="91425" tIns="91425" rIns="91425" bIns="91425" anchor="b" anchorCtr="0"/>
          <a:lstStyle>
            <a:lvl1pPr lvl="0">
              <a:spcBef>
                <a:spcPts val="0"/>
              </a:spcBef>
              <a:spcAft>
                <a:spcPts val="0"/>
              </a:spcAft>
              <a:buSzPts val="3600"/>
              <a:buNone/>
              <a:defRPr>
                <a:latin typeface="+mj-lt"/>
                <a:ea typeface="Arial Unicode MS" panose="020B0604020202020204" pitchFamily="34" charset="-128"/>
                <a:cs typeface="Arial Unicode MS" panose="020B0604020202020204" pitchFamily="34" charset="-128"/>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r>
              <a:rPr lang="en-US" dirty="0"/>
              <a:t>Title</a:t>
            </a:r>
            <a:endParaRPr dirty="0"/>
          </a:p>
        </p:txBody>
      </p:sp>
      <p:sp>
        <p:nvSpPr>
          <p:cNvPr id="41" name="Shape 41"/>
          <p:cNvSpPr txBox="1">
            <a:spLocks noGrp="1"/>
          </p:cNvSpPr>
          <p:nvPr>
            <p:ph type="body" idx="1" hasCustomPrompt="1"/>
          </p:nvPr>
        </p:nvSpPr>
        <p:spPr>
          <a:xfrm>
            <a:off x="893625" y="1600200"/>
            <a:ext cx="3136800" cy="4967700"/>
          </a:xfrm>
          <a:prstGeom prst="rect">
            <a:avLst/>
          </a:prstGeom>
        </p:spPr>
        <p:txBody>
          <a:bodyPr spcFirstLastPara="1" wrap="square" lIns="91425" tIns="91425" rIns="91425" bIns="91425" anchor="t" anchorCtr="0"/>
          <a:lstStyle>
            <a:lvl1pPr marL="342900" lvl="0" indent="-257175">
              <a:spcBef>
                <a:spcPts val="450"/>
              </a:spcBef>
              <a:spcAft>
                <a:spcPts val="0"/>
              </a:spcAft>
              <a:buSzPts val="1800"/>
              <a:buChar char="▷"/>
              <a:defRPr sz="1800">
                <a:solidFill>
                  <a:srgbClr val="677480"/>
                </a:solidFill>
                <a:latin typeface="+mn-lt"/>
                <a:ea typeface="Arial Unicode MS" panose="020B0604020202020204" pitchFamily="34" charset="-128"/>
                <a:cs typeface="Arial Unicode MS" panose="020B0604020202020204" pitchFamily="34" charset="-128"/>
              </a:defRPr>
            </a:lvl1pPr>
            <a:lvl2pPr marL="685800" lvl="1" indent="-257175">
              <a:spcBef>
                <a:spcPts val="0"/>
              </a:spcBef>
              <a:spcAft>
                <a:spcPts val="0"/>
              </a:spcAft>
              <a:buSzPts val="1800"/>
              <a:buChar char="○"/>
              <a:defRPr sz="1350">
                <a:latin typeface="+mn-lt"/>
              </a:defRPr>
            </a:lvl2pPr>
            <a:lvl3pPr marL="1028700" lvl="2" indent="-257175">
              <a:spcBef>
                <a:spcPts val="0"/>
              </a:spcBef>
              <a:spcAft>
                <a:spcPts val="0"/>
              </a:spcAft>
              <a:buSzPts val="1800"/>
              <a:buChar char="■"/>
              <a:defRPr sz="1350"/>
            </a:lvl3pPr>
            <a:lvl4pPr marL="1371600" lvl="3" indent="-257175">
              <a:spcBef>
                <a:spcPts val="0"/>
              </a:spcBef>
              <a:spcAft>
                <a:spcPts val="0"/>
              </a:spcAft>
              <a:buSzPts val="1800"/>
              <a:buChar char="●"/>
              <a:defRPr/>
            </a:lvl4pPr>
            <a:lvl5pPr marL="1714500" lvl="4" indent="-257175">
              <a:spcBef>
                <a:spcPts val="0"/>
              </a:spcBef>
              <a:spcAft>
                <a:spcPts val="0"/>
              </a:spcAft>
              <a:buSzPts val="1800"/>
              <a:buChar char="○"/>
              <a:defRPr/>
            </a:lvl5pPr>
            <a:lvl6pPr marL="2057400" lvl="5" indent="-257175">
              <a:spcBef>
                <a:spcPts val="0"/>
              </a:spcBef>
              <a:spcAft>
                <a:spcPts val="0"/>
              </a:spcAft>
              <a:buSzPts val="1800"/>
              <a:buChar char="■"/>
              <a:defRPr/>
            </a:lvl6pPr>
            <a:lvl7pPr marL="2400300" lvl="6" indent="-257175">
              <a:spcBef>
                <a:spcPts val="0"/>
              </a:spcBef>
              <a:spcAft>
                <a:spcPts val="0"/>
              </a:spcAft>
              <a:buSzPts val="1800"/>
              <a:buChar char="●"/>
              <a:defRPr/>
            </a:lvl7pPr>
            <a:lvl8pPr marL="2743200" lvl="7" indent="-257175">
              <a:spcBef>
                <a:spcPts val="0"/>
              </a:spcBef>
              <a:spcAft>
                <a:spcPts val="0"/>
              </a:spcAft>
              <a:buSzPts val="1800"/>
              <a:buChar char="○"/>
              <a:defRPr/>
            </a:lvl8pPr>
            <a:lvl9pPr marL="3086100" lvl="8" indent="-257175">
              <a:spcBef>
                <a:spcPts val="0"/>
              </a:spcBef>
              <a:spcAft>
                <a:spcPts val="0"/>
              </a:spcAft>
              <a:buSzPts val="1800"/>
              <a:buChar char="■"/>
              <a:defRPr/>
            </a:lvl9pPr>
          </a:lstStyle>
          <a:p>
            <a:r>
              <a:rPr lang="en-US" dirty="0"/>
              <a:t>Text</a:t>
            </a:r>
          </a:p>
          <a:p>
            <a:pPr lvl="1"/>
            <a:r>
              <a:rPr lang="en-US" dirty="0">
                <a:latin typeface="+mn-lt"/>
              </a:rPr>
              <a:t>Text</a:t>
            </a:r>
          </a:p>
          <a:p>
            <a:pPr lvl="1"/>
            <a:endParaRPr dirty="0"/>
          </a:p>
        </p:txBody>
      </p:sp>
      <p:sp>
        <p:nvSpPr>
          <p:cNvPr id="42" name="Shape 42"/>
          <p:cNvSpPr txBox="1">
            <a:spLocks noGrp="1"/>
          </p:cNvSpPr>
          <p:nvPr>
            <p:ph type="body" idx="2" hasCustomPrompt="1"/>
          </p:nvPr>
        </p:nvSpPr>
        <p:spPr>
          <a:xfrm>
            <a:off x="4219456" y="1600200"/>
            <a:ext cx="3136800" cy="4967700"/>
          </a:xfrm>
          <a:prstGeom prst="rect">
            <a:avLst/>
          </a:prstGeom>
        </p:spPr>
        <p:txBody>
          <a:bodyPr spcFirstLastPara="1" wrap="square" lIns="91425" tIns="91425" rIns="91425" bIns="91425" anchor="t" anchorCtr="0"/>
          <a:lstStyle>
            <a:lvl1pPr marL="342900" lvl="0" indent="-257175">
              <a:spcBef>
                <a:spcPts val="450"/>
              </a:spcBef>
              <a:spcAft>
                <a:spcPts val="0"/>
              </a:spcAft>
              <a:buSzPts val="1800"/>
              <a:buChar char="▷"/>
              <a:defRPr sz="1800">
                <a:solidFill>
                  <a:srgbClr val="677480"/>
                </a:solidFill>
                <a:latin typeface="+mn-lt"/>
                <a:ea typeface="Arial Unicode MS" panose="020B0604020202020204" pitchFamily="34" charset="-128"/>
                <a:cs typeface="Arial Unicode MS" panose="020B0604020202020204" pitchFamily="34" charset="-128"/>
              </a:defRPr>
            </a:lvl1pPr>
            <a:lvl2pPr marL="685800" lvl="1" indent="-257175">
              <a:spcBef>
                <a:spcPts val="0"/>
              </a:spcBef>
              <a:spcAft>
                <a:spcPts val="0"/>
              </a:spcAft>
              <a:buSzPts val="1800"/>
              <a:buChar char="○"/>
              <a:defRPr sz="1350">
                <a:solidFill>
                  <a:srgbClr val="677480"/>
                </a:solidFill>
                <a:latin typeface="+mn-lt"/>
              </a:defRPr>
            </a:lvl2pPr>
            <a:lvl3pPr marL="1028700" lvl="2" indent="-257175">
              <a:spcBef>
                <a:spcPts val="0"/>
              </a:spcBef>
              <a:spcAft>
                <a:spcPts val="0"/>
              </a:spcAft>
              <a:buSzPts val="1800"/>
              <a:buChar char="■"/>
              <a:defRPr sz="1350"/>
            </a:lvl3pPr>
            <a:lvl4pPr marL="1371600" lvl="3" indent="-257175">
              <a:spcBef>
                <a:spcPts val="0"/>
              </a:spcBef>
              <a:spcAft>
                <a:spcPts val="0"/>
              </a:spcAft>
              <a:buSzPts val="1800"/>
              <a:buChar char="●"/>
              <a:defRPr/>
            </a:lvl4pPr>
            <a:lvl5pPr marL="1714500" lvl="4" indent="-257175">
              <a:spcBef>
                <a:spcPts val="0"/>
              </a:spcBef>
              <a:spcAft>
                <a:spcPts val="0"/>
              </a:spcAft>
              <a:buSzPts val="1800"/>
              <a:buChar char="○"/>
              <a:defRPr/>
            </a:lvl5pPr>
            <a:lvl6pPr marL="2057400" lvl="5" indent="-257175">
              <a:spcBef>
                <a:spcPts val="0"/>
              </a:spcBef>
              <a:spcAft>
                <a:spcPts val="0"/>
              </a:spcAft>
              <a:buSzPts val="1800"/>
              <a:buChar char="■"/>
              <a:defRPr/>
            </a:lvl6pPr>
            <a:lvl7pPr marL="2400300" lvl="6" indent="-257175">
              <a:spcBef>
                <a:spcPts val="0"/>
              </a:spcBef>
              <a:spcAft>
                <a:spcPts val="0"/>
              </a:spcAft>
              <a:buSzPts val="1800"/>
              <a:buChar char="●"/>
              <a:defRPr/>
            </a:lvl7pPr>
            <a:lvl8pPr marL="2743200" lvl="7" indent="-257175">
              <a:spcBef>
                <a:spcPts val="0"/>
              </a:spcBef>
              <a:spcAft>
                <a:spcPts val="0"/>
              </a:spcAft>
              <a:buSzPts val="1800"/>
              <a:buChar char="○"/>
              <a:defRPr/>
            </a:lvl8pPr>
            <a:lvl9pPr marL="3086100" lvl="8" indent="-257175">
              <a:spcBef>
                <a:spcPts val="0"/>
              </a:spcBef>
              <a:spcAft>
                <a:spcPts val="0"/>
              </a:spcAft>
              <a:buSzPts val="1800"/>
              <a:buChar char="■"/>
              <a:defRPr/>
            </a:lvl9pPr>
          </a:lstStyle>
          <a:p>
            <a:r>
              <a:rPr lang="en-US" dirty="0"/>
              <a:t>Text</a:t>
            </a:r>
          </a:p>
          <a:p>
            <a:pPr lvl="1"/>
            <a:r>
              <a:rPr lang="en-US" dirty="0">
                <a:latin typeface="+mn-lt"/>
              </a:rPr>
              <a:t>Text</a:t>
            </a:r>
            <a:endParaRPr dirty="0"/>
          </a:p>
        </p:txBody>
      </p:sp>
      <p:sp>
        <p:nvSpPr>
          <p:cNvPr id="47" name="Shape 47"/>
          <p:cNvSpPr txBox="1">
            <a:spLocks noGrp="1"/>
          </p:cNvSpPr>
          <p:nvPr>
            <p:ph type="sldNum" idx="12"/>
          </p:nvPr>
        </p:nvSpPr>
        <p:spPr>
          <a:xfrm>
            <a:off x="8480575" y="6364177"/>
            <a:ext cx="548700" cy="417900"/>
          </a:xfrm>
          <a:prstGeom prst="rect">
            <a:avLst/>
          </a:prstGeom>
        </p:spPr>
        <p:txBody>
          <a:bodyPr spcFirstLastPara="1" wrap="square" lIns="91425" tIns="91425" rIns="91425" bIns="91425" anchor="t" anchorCtr="0">
            <a:noAutofit/>
          </a:bodyPr>
          <a:lstStyle>
            <a:lvl1pPr lvl="0">
              <a:buNone/>
              <a:defRPr>
                <a:solidFill>
                  <a:srgbClr val="97ABBC"/>
                </a:solidFill>
                <a:latin typeface="+mn-lt"/>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42716" y="154631"/>
            <a:ext cx="1315500" cy="174724"/>
          </a:xfrm>
          <a:prstGeom prst="rect">
            <a:avLst/>
          </a:prstGeom>
        </p:spPr>
      </p:pic>
    </p:spTree>
    <p:extLst>
      <p:ext uri="{BB962C8B-B14F-4D97-AF65-F5344CB8AC3E}">
        <p14:creationId xmlns:p14="http://schemas.microsoft.com/office/powerpoint/2010/main" val="455924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hape 34"/>
          <p:cNvSpPr/>
          <p:nvPr userDrawn="1"/>
        </p:nvSpPr>
        <p:spPr>
          <a:xfrm>
            <a:off x="5696953" y="6755101"/>
            <a:ext cx="1401679" cy="110921"/>
          </a:xfrm>
          <a:prstGeom prst="rect">
            <a:avLst/>
          </a:prstGeom>
          <a:solidFill>
            <a:srgbClr val="EFAA1F"/>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8" name="Shape 35"/>
          <p:cNvSpPr/>
          <p:nvPr userDrawn="1"/>
        </p:nvSpPr>
        <p:spPr>
          <a:xfrm>
            <a:off x="7098631" y="6755100"/>
            <a:ext cx="2045369" cy="102900"/>
          </a:xfrm>
          <a:prstGeom prst="rect">
            <a:avLst/>
          </a:prstGeom>
          <a:solidFill>
            <a:srgbClr val="C63F28"/>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9" name="Shape 36"/>
          <p:cNvSpPr/>
          <p:nvPr userDrawn="1"/>
        </p:nvSpPr>
        <p:spPr>
          <a:xfrm>
            <a:off x="0" y="6755100"/>
            <a:ext cx="1473867" cy="102900"/>
          </a:xfrm>
          <a:prstGeom prst="rect">
            <a:avLst/>
          </a:prstGeom>
          <a:solidFill>
            <a:srgbClr val="008CA0"/>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10" name="Shape 37"/>
          <p:cNvSpPr/>
          <p:nvPr userDrawn="1"/>
        </p:nvSpPr>
        <p:spPr>
          <a:xfrm>
            <a:off x="1473868" y="6755100"/>
            <a:ext cx="4223084" cy="102900"/>
          </a:xfrm>
          <a:prstGeom prst="rect">
            <a:avLst/>
          </a:prstGeom>
          <a:solidFill>
            <a:srgbClr val="455FA9"/>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03737" y="122933"/>
            <a:ext cx="986625" cy="174724"/>
          </a:xfrm>
          <a:prstGeom prst="rect">
            <a:avLst/>
          </a:prstGeom>
        </p:spPr>
      </p:pic>
      <p:sp>
        <p:nvSpPr>
          <p:cNvPr id="12" name="Shape 47">
            <a:extLst>
              <a:ext uri="{FF2B5EF4-FFF2-40B4-BE49-F238E27FC236}">
                <a16:creationId xmlns:a16="http://schemas.microsoft.com/office/drawing/2014/main" id="{14D3BAC4-36D6-4AA9-BD22-9E99BDA9D732}"/>
              </a:ext>
            </a:extLst>
          </p:cNvPr>
          <p:cNvSpPr txBox="1">
            <a:spLocks noGrp="1"/>
          </p:cNvSpPr>
          <p:nvPr>
            <p:ph type="sldNum" idx="12"/>
          </p:nvPr>
        </p:nvSpPr>
        <p:spPr>
          <a:xfrm>
            <a:off x="8480575" y="6364177"/>
            <a:ext cx="548700" cy="417900"/>
          </a:xfrm>
          <a:prstGeom prst="rect">
            <a:avLst/>
          </a:prstGeom>
        </p:spPr>
        <p:txBody>
          <a:bodyPr spcFirstLastPara="1" wrap="square" lIns="91425" tIns="91425" rIns="91425" bIns="91425" anchor="t" anchorCtr="0">
            <a:noAutofit/>
          </a:bodyPr>
          <a:lstStyle>
            <a:lvl1pPr lvl="0">
              <a:buNone/>
              <a:defRPr>
                <a:solidFill>
                  <a:srgbClr val="97ABBC"/>
                </a:solidFill>
                <a:latin typeface="+mn-lt"/>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16790558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lvl1pPr>
              <a:defRPr>
                <a:solidFill>
                  <a:srgbClr val="455FA9"/>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lvl1pPr>
              <a:defRPr>
                <a:solidFill>
                  <a:srgbClr val="455FA9"/>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hape 34"/>
          <p:cNvSpPr/>
          <p:nvPr userDrawn="1"/>
        </p:nvSpPr>
        <p:spPr>
          <a:xfrm>
            <a:off x="5696953" y="6755101"/>
            <a:ext cx="1401679" cy="110921"/>
          </a:xfrm>
          <a:prstGeom prst="rect">
            <a:avLst/>
          </a:prstGeom>
          <a:solidFill>
            <a:srgbClr val="EFAA1F"/>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9" name="Shape 35"/>
          <p:cNvSpPr/>
          <p:nvPr userDrawn="1"/>
        </p:nvSpPr>
        <p:spPr>
          <a:xfrm>
            <a:off x="7098631" y="6755100"/>
            <a:ext cx="2045369" cy="102900"/>
          </a:xfrm>
          <a:prstGeom prst="rect">
            <a:avLst/>
          </a:prstGeom>
          <a:solidFill>
            <a:srgbClr val="C63F28"/>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10" name="Shape 36"/>
          <p:cNvSpPr/>
          <p:nvPr userDrawn="1"/>
        </p:nvSpPr>
        <p:spPr>
          <a:xfrm>
            <a:off x="0" y="6755100"/>
            <a:ext cx="1473867" cy="102900"/>
          </a:xfrm>
          <a:prstGeom prst="rect">
            <a:avLst/>
          </a:prstGeom>
          <a:solidFill>
            <a:srgbClr val="008CA0"/>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11" name="Shape 37"/>
          <p:cNvSpPr/>
          <p:nvPr userDrawn="1"/>
        </p:nvSpPr>
        <p:spPr>
          <a:xfrm>
            <a:off x="1473868" y="6755100"/>
            <a:ext cx="4223084" cy="102900"/>
          </a:xfrm>
          <a:prstGeom prst="rect">
            <a:avLst/>
          </a:prstGeom>
          <a:solidFill>
            <a:srgbClr val="455FA9"/>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03737" y="122933"/>
            <a:ext cx="986625" cy="174724"/>
          </a:xfrm>
          <a:prstGeom prst="rect">
            <a:avLst/>
          </a:prstGeom>
        </p:spPr>
      </p:pic>
      <p:sp>
        <p:nvSpPr>
          <p:cNvPr id="13" name="Shape 47">
            <a:extLst>
              <a:ext uri="{FF2B5EF4-FFF2-40B4-BE49-F238E27FC236}">
                <a16:creationId xmlns:a16="http://schemas.microsoft.com/office/drawing/2014/main" id="{5F643F28-C3BF-47B9-A0F8-3C8F526E28F5}"/>
              </a:ext>
            </a:extLst>
          </p:cNvPr>
          <p:cNvSpPr txBox="1">
            <a:spLocks noGrp="1"/>
          </p:cNvSpPr>
          <p:nvPr>
            <p:ph type="sldNum" idx="12"/>
          </p:nvPr>
        </p:nvSpPr>
        <p:spPr>
          <a:xfrm>
            <a:off x="8480575" y="6364177"/>
            <a:ext cx="548700" cy="417900"/>
          </a:xfrm>
          <a:prstGeom prst="rect">
            <a:avLst/>
          </a:prstGeom>
        </p:spPr>
        <p:txBody>
          <a:bodyPr spcFirstLastPara="1" wrap="square" lIns="91425" tIns="91425" rIns="91425" bIns="91425" anchor="t" anchorCtr="0">
            <a:noAutofit/>
          </a:bodyPr>
          <a:lstStyle>
            <a:lvl1pPr lvl="0">
              <a:buNone/>
              <a:defRPr>
                <a:solidFill>
                  <a:srgbClr val="97ABBC"/>
                </a:solidFill>
                <a:latin typeface="+mn-lt"/>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30454397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Quote Layout">
    <p:spTree>
      <p:nvGrpSpPr>
        <p:cNvPr id="1" name=""/>
        <p:cNvGrpSpPr/>
        <p:nvPr/>
      </p:nvGrpSpPr>
      <p:grpSpPr>
        <a:xfrm>
          <a:off x="0" y="0"/>
          <a:ext cx="0" cy="0"/>
          <a:chOff x="0" y="0"/>
          <a:chExt cx="0" cy="0"/>
        </a:xfrm>
      </p:grpSpPr>
      <p:sp>
        <p:nvSpPr>
          <p:cNvPr id="3" name="Shape 26"/>
          <p:cNvSpPr/>
          <p:nvPr userDrawn="1"/>
        </p:nvSpPr>
        <p:spPr>
          <a:xfrm>
            <a:off x="4967681" y="2071863"/>
            <a:ext cx="1467900" cy="102035"/>
          </a:xfrm>
          <a:prstGeom prst="rect">
            <a:avLst/>
          </a:prstGeom>
          <a:solidFill>
            <a:srgbClr val="EFAA1F"/>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4" name="Shape 27"/>
          <p:cNvSpPr/>
          <p:nvPr userDrawn="1"/>
        </p:nvSpPr>
        <p:spPr>
          <a:xfrm>
            <a:off x="6435581" y="2071864"/>
            <a:ext cx="2720451" cy="102035"/>
          </a:xfrm>
          <a:prstGeom prst="rect">
            <a:avLst/>
          </a:prstGeom>
          <a:solidFill>
            <a:srgbClr val="C63F28"/>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5" name="Shape 28"/>
          <p:cNvSpPr/>
          <p:nvPr userDrawn="1"/>
        </p:nvSpPr>
        <p:spPr>
          <a:xfrm>
            <a:off x="0" y="2071861"/>
            <a:ext cx="2364206" cy="102035"/>
          </a:xfrm>
          <a:prstGeom prst="rect">
            <a:avLst/>
          </a:prstGeom>
          <a:solidFill>
            <a:srgbClr val="008CA0"/>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6" name="Shape 29"/>
          <p:cNvSpPr/>
          <p:nvPr userDrawn="1"/>
        </p:nvSpPr>
        <p:spPr>
          <a:xfrm>
            <a:off x="2364205" y="2071862"/>
            <a:ext cx="1753412" cy="102035"/>
          </a:xfrm>
          <a:prstGeom prst="rect">
            <a:avLst/>
          </a:prstGeom>
          <a:solidFill>
            <a:srgbClr val="455FA9"/>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7" name="Shape 25"/>
          <p:cNvSpPr txBox="1"/>
          <p:nvPr userDrawn="1"/>
        </p:nvSpPr>
        <p:spPr>
          <a:xfrm>
            <a:off x="3766612" y="1552771"/>
            <a:ext cx="1467900" cy="871500"/>
          </a:xfrm>
          <a:prstGeom prst="rect">
            <a:avLst/>
          </a:prstGeom>
          <a:noFill/>
          <a:ln>
            <a:noFill/>
          </a:ln>
        </p:spPr>
        <p:txBody>
          <a:bodyPr spcFirstLastPara="1" wrap="square" lIns="68569" tIns="68569" rIns="68569" bIns="68569" anchor="t" anchorCtr="0">
            <a:noAutofit/>
          </a:bodyPr>
          <a:lstStyle/>
          <a:p>
            <a:pPr marL="0" lvl="0" indent="0" algn="ctr">
              <a:spcBef>
                <a:spcPts val="0"/>
              </a:spcBef>
              <a:spcAft>
                <a:spcPts val="0"/>
              </a:spcAft>
              <a:buNone/>
            </a:pPr>
            <a:r>
              <a:rPr lang="en" sz="7200" b="1" dirty="0">
                <a:solidFill>
                  <a:srgbClr val="97ABBC"/>
                </a:solidFill>
                <a:latin typeface="Arial" panose="020B0604020202020204" pitchFamily="34" charset="0"/>
                <a:cs typeface="Arial" panose="020B0604020202020204" pitchFamily="34" charset="0"/>
              </a:rPr>
              <a:t>“</a:t>
            </a:r>
            <a:endParaRPr sz="7200" b="1" dirty="0">
              <a:solidFill>
                <a:srgbClr val="97ABBC"/>
              </a:solidFill>
              <a:latin typeface="Arial" panose="020B0604020202020204" pitchFamily="34" charset="0"/>
              <a:cs typeface="Arial" panose="020B0604020202020204" pitchFamily="34" charset="0"/>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69911" y="146610"/>
            <a:ext cx="986625" cy="174724"/>
          </a:xfrm>
          <a:prstGeom prst="rect">
            <a:avLst/>
          </a:prstGeom>
        </p:spPr>
      </p:pic>
      <p:sp>
        <p:nvSpPr>
          <p:cNvPr id="10" name="Text Placeholder 9"/>
          <p:cNvSpPr>
            <a:spLocks noGrp="1"/>
          </p:cNvSpPr>
          <p:nvPr>
            <p:ph type="body" sz="quarter" idx="10"/>
          </p:nvPr>
        </p:nvSpPr>
        <p:spPr>
          <a:xfrm>
            <a:off x="1350036" y="2584133"/>
            <a:ext cx="6619875" cy="738187"/>
          </a:xfrm>
        </p:spPr>
        <p:txBody>
          <a:bodyPr>
            <a:normAutofit/>
          </a:bodyPr>
          <a:lstStyle>
            <a:lvl1pPr marL="0" indent="0" algn="ctr">
              <a:buNone/>
              <a:defRPr sz="2400"/>
            </a:lvl1pPr>
          </a:lstStyle>
          <a:p>
            <a:pPr lvl="0"/>
            <a:r>
              <a:rPr lang="en-US"/>
              <a:t>Click to edit Master text styles</a:t>
            </a:r>
          </a:p>
        </p:txBody>
      </p:sp>
      <p:sp>
        <p:nvSpPr>
          <p:cNvPr id="9" name="Shape 47">
            <a:extLst>
              <a:ext uri="{FF2B5EF4-FFF2-40B4-BE49-F238E27FC236}">
                <a16:creationId xmlns:a16="http://schemas.microsoft.com/office/drawing/2014/main" id="{2F98C791-DACF-4F9E-9D07-C00D08220E34}"/>
              </a:ext>
            </a:extLst>
          </p:cNvPr>
          <p:cNvSpPr txBox="1">
            <a:spLocks noGrp="1"/>
          </p:cNvSpPr>
          <p:nvPr>
            <p:ph type="sldNum" idx="12"/>
          </p:nvPr>
        </p:nvSpPr>
        <p:spPr>
          <a:xfrm>
            <a:off x="8480575" y="6364177"/>
            <a:ext cx="548700" cy="417900"/>
          </a:xfrm>
          <a:prstGeom prst="rect">
            <a:avLst/>
          </a:prstGeom>
        </p:spPr>
        <p:txBody>
          <a:bodyPr spcFirstLastPara="1" wrap="square" lIns="91425" tIns="91425" rIns="91425" bIns="91425" anchor="t" anchorCtr="0">
            <a:noAutofit/>
          </a:bodyPr>
          <a:lstStyle>
            <a:lvl1pPr lvl="0">
              <a:buNone/>
              <a:defRPr>
                <a:solidFill>
                  <a:srgbClr val="97ABBC"/>
                </a:solidFill>
                <a:latin typeface="+mn-lt"/>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13251398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42716" y="154631"/>
            <a:ext cx="1315500" cy="174724"/>
          </a:xfrm>
          <a:prstGeom prst="rect">
            <a:avLst/>
          </a:prstGeom>
        </p:spPr>
      </p:pic>
      <p:sp>
        <p:nvSpPr>
          <p:cNvPr id="7" name="Shape 60"/>
          <p:cNvSpPr/>
          <p:nvPr userDrawn="1"/>
        </p:nvSpPr>
        <p:spPr>
          <a:xfrm>
            <a:off x="7356366" y="6755100"/>
            <a:ext cx="893700" cy="102900"/>
          </a:xfrm>
          <a:prstGeom prst="rect">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 name="Shape 61"/>
          <p:cNvSpPr/>
          <p:nvPr userDrawn="1"/>
        </p:nvSpPr>
        <p:spPr>
          <a:xfrm>
            <a:off x="8250312" y="6755100"/>
            <a:ext cx="893700" cy="102900"/>
          </a:xfrm>
          <a:prstGeom prst="rect">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9" name="Shape 62"/>
          <p:cNvSpPr/>
          <p:nvPr userDrawn="1"/>
        </p:nvSpPr>
        <p:spPr>
          <a:xfrm>
            <a:off x="0" y="6755100"/>
            <a:ext cx="893700" cy="102900"/>
          </a:xfrm>
          <a:prstGeom prst="rect">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0" name="Shape 63"/>
          <p:cNvSpPr/>
          <p:nvPr userDrawn="1"/>
        </p:nvSpPr>
        <p:spPr>
          <a:xfrm>
            <a:off x="893710" y="6755100"/>
            <a:ext cx="6462600" cy="102900"/>
          </a:xfrm>
          <a:prstGeom prst="rect">
            <a:avLst/>
          </a:prstGeom>
          <a:solidFill>
            <a:srgbClr val="455FA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1" name="Shape 47">
            <a:extLst>
              <a:ext uri="{FF2B5EF4-FFF2-40B4-BE49-F238E27FC236}">
                <a16:creationId xmlns:a16="http://schemas.microsoft.com/office/drawing/2014/main" id="{AC22DED4-D582-47BB-BE98-FEAC3B5E16FA}"/>
              </a:ext>
            </a:extLst>
          </p:cNvPr>
          <p:cNvSpPr txBox="1">
            <a:spLocks noGrp="1"/>
          </p:cNvSpPr>
          <p:nvPr>
            <p:ph type="sldNum" idx="12"/>
          </p:nvPr>
        </p:nvSpPr>
        <p:spPr>
          <a:xfrm>
            <a:off x="8480575" y="6364177"/>
            <a:ext cx="548700" cy="417900"/>
          </a:xfrm>
          <a:prstGeom prst="rect">
            <a:avLst/>
          </a:prstGeom>
        </p:spPr>
        <p:txBody>
          <a:bodyPr spcFirstLastPara="1" wrap="square" lIns="91425" tIns="91425" rIns="91425" bIns="91425" anchor="t" anchorCtr="0">
            <a:noAutofit/>
          </a:bodyPr>
          <a:lstStyle>
            <a:lvl1pPr lvl="0">
              <a:buNone/>
              <a:defRPr>
                <a:solidFill>
                  <a:srgbClr val="97ABBC"/>
                </a:solidFill>
                <a:latin typeface="+mn-lt"/>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31429954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Blurple">
    <p:bg>
      <p:bgPr>
        <a:solidFill>
          <a:srgbClr val="455FA9"/>
        </a:solidFill>
        <a:effectLst/>
      </p:bgPr>
    </p:bg>
    <p:spTree>
      <p:nvGrpSpPr>
        <p:cNvPr id="1" name=""/>
        <p:cNvGrpSpPr/>
        <p:nvPr/>
      </p:nvGrpSpPr>
      <p:grpSpPr>
        <a:xfrm>
          <a:off x="0" y="0"/>
          <a:ext cx="0" cy="0"/>
          <a:chOff x="0" y="0"/>
          <a:chExt cx="0" cy="0"/>
        </a:xfrm>
      </p:grpSpPr>
      <p:sp>
        <p:nvSpPr>
          <p:cNvPr id="5" name="Shape 79"/>
          <p:cNvSpPr/>
          <p:nvPr userDrawn="1"/>
        </p:nvSpPr>
        <p:spPr>
          <a:xfrm>
            <a:off x="7356366" y="6755100"/>
            <a:ext cx="893700" cy="102900"/>
          </a:xfrm>
          <a:prstGeom prst="rect">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 name="Shape 80"/>
          <p:cNvSpPr/>
          <p:nvPr userDrawn="1"/>
        </p:nvSpPr>
        <p:spPr>
          <a:xfrm>
            <a:off x="8250312" y="6755100"/>
            <a:ext cx="893700" cy="102900"/>
          </a:xfrm>
          <a:prstGeom prst="rect">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 name="Shape 81"/>
          <p:cNvSpPr/>
          <p:nvPr userDrawn="1"/>
        </p:nvSpPr>
        <p:spPr>
          <a:xfrm>
            <a:off x="0" y="6755100"/>
            <a:ext cx="893700" cy="102900"/>
          </a:xfrm>
          <a:prstGeom prst="rect">
            <a:avLst/>
          </a:prstGeom>
          <a:solidFill>
            <a:srgbClr val="7C9B5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 name="Shape 82"/>
          <p:cNvSpPr/>
          <p:nvPr userDrawn="1"/>
        </p:nvSpPr>
        <p:spPr>
          <a:xfrm>
            <a:off x="893710" y="6755100"/>
            <a:ext cx="6462600" cy="102900"/>
          </a:xfrm>
          <a:prstGeom prst="rect">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pic>
        <p:nvPicPr>
          <p:cNvPr id="9" name="Picture 8"/>
          <p:cNvPicPr>
            <a:picLocks noChangeAspect="1"/>
          </p:cNvPicPr>
          <p:nvPr userDrawn="1"/>
        </p:nvPicPr>
        <p:blipFill>
          <a:blip r:embed="rId2" cstate="print">
            <a:biLevel thresh="25000"/>
            <a:extLst>
              <a:ext uri="{28A0092B-C50C-407E-A947-70E740481C1C}">
                <a14:useLocalDpi xmlns:a14="http://schemas.microsoft.com/office/drawing/2010/main" val="0"/>
              </a:ext>
            </a:extLst>
          </a:blip>
          <a:stretch>
            <a:fillRect/>
          </a:stretch>
        </p:blipFill>
        <p:spPr>
          <a:xfrm>
            <a:off x="7642716" y="154631"/>
            <a:ext cx="1315500" cy="174724"/>
          </a:xfrm>
          <a:prstGeom prst="rect">
            <a:avLst/>
          </a:prstGeom>
        </p:spPr>
      </p:pic>
      <p:sp>
        <p:nvSpPr>
          <p:cNvPr id="10" name="Title 1"/>
          <p:cNvSpPr>
            <a:spLocks noGrp="1"/>
          </p:cNvSpPr>
          <p:nvPr>
            <p:ph type="title"/>
          </p:nvPr>
        </p:nvSpPr>
        <p:spPr>
          <a:xfrm>
            <a:off x="628650" y="365126"/>
            <a:ext cx="7886700" cy="1325563"/>
          </a:xfrm>
        </p:spPr>
        <p:txBody>
          <a:bodyPr/>
          <a:lstStyle>
            <a:lvl1pPr>
              <a:defRPr>
                <a:solidFill>
                  <a:schemeClr val="bg1"/>
                </a:solidFill>
              </a:defRPr>
            </a:lvl1pPr>
          </a:lstStyle>
          <a:p>
            <a:r>
              <a:rPr lang="en-US"/>
              <a:t>Click to edit Master title style</a:t>
            </a:r>
            <a:endParaRPr lang="en-US" dirty="0"/>
          </a:p>
        </p:txBody>
      </p:sp>
      <p:sp>
        <p:nvSpPr>
          <p:cNvPr id="11" name="Content Placeholder 2"/>
          <p:cNvSpPr>
            <a:spLocks noGrp="1"/>
          </p:cNvSpPr>
          <p:nvPr>
            <p:ph idx="1"/>
          </p:nvPr>
        </p:nvSpPr>
        <p:spPr>
          <a:xfrm>
            <a:off x="628650" y="1825625"/>
            <a:ext cx="7886700" cy="4351338"/>
          </a:xfrm>
        </p:spPr>
        <p:txBody>
          <a:bodyPr/>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Shape 47">
            <a:extLst>
              <a:ext uri="{FF2B5EF4-FFF2-40B4-BE49-F238E27FC236}">
                <a16:creationId xmlns:a16="http://schemas.microsoft.com/office/drawing/2014/main" id="{45247938-F5A6-4A51-99E7-4ED65F212D0D}"/>
              </a:ext>
            </a:extLst>
          </p:cNvPr>
          <p:cNvSpPr txBox="1">
            <a:spLocks noGrp="1"/>
          </p:cNvSpPr>
          <p:nvPr>
            <p:ph type="sldNum" idx="12"/>
          </p:nvPr>
        </p:nvSpPr>
        <p:spPr>
          <a:xfrm>
            <a:off x="8480575" y="6364177"/>
            <a:ext cx="548700" cy="417900"/>
          </a:xfrm>
          <a:prstGeom prst="rect">
            <a:avLst/>
          </a:prstGeom>
        </p:spPr>
        <p:txBody>
          <a:bodyPr spcFirstLastPara="1" wrap="square" lIns="91425" tIns="91425" rIns="91425" bIns="91425" anchor="t" anchorCtr="0">
            <a:noAutofit/>
          </a:bodyPr>
          <a:lstStyle>
            <a:lvl1pPr lvl="0">
              <a:buNone/>
              <a:defRPr>
                <a:solidFill>
                  <a:srgbClr val="97ABBC"/>
                </a:solidFill>
                <a:latin typeface="+mn-lt"/>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dirty="0"/>
          </a:p>
        </p:txBody>
      </p:sp>
      <p:sp>
        <p:nvSpPr>
          <p:cNvPr id="13" name="Shape 47">
            <a:extLst>
              <a:ext uri="{FF2B5EF4-FFF2-40B4-BE49-F238E27FC236}">
                <a16:creationId xmlns:a16="http://schemas.microsoft.com/office/drawing/2014/main" id="{E19A26AD-7EFC-4D44-A7EA-75708583CBFD}"/>
              </a:ext>
            </a:extLst>
          </p:cNvPr>
          <p:cNvSpPr txBox="1">
            <a:spLocks/>
          </p:cNvSpPr>
          <p:nvPr userDrawn="1"/>
        </p:nvSpPr>
        <p:spPr>
          <a:xfrm>
            <a:off x="8632975" y="6516577"/>
            <a:ext cx="548700" cy="417900"/>
          </a:xfrm>
          <a:prstGeom prst="rect">
            <a:avLst/>
          </a:prstGeom>
        </p:spPr>
        <p:txBody>
          <a:bodyPr spcFirstLastPara="1" wrap="square" lIns="91425" tIns="91425" rIns="91425" bIns="91425" anchor="t" anchorCtr="0">
            <a:noAutofit/>
          </a:bodyPr>
          <a:lstStyle>
            <a:defPPr>
              <a:defRPr lang="en-US"/>
            </a:defPPr>
            <a:lvl1pPr marL="0" lvl="0" algn="l" defTabSz="914400" rtl="0" eaLnBrk="1" latinLnBrk="0" hangingPunct="1">
              <a:buNone/>
              <a:defRPr sz="1800" kern="1200">
                <a:solidFill>
                  <a:srgbClr val="97ABBC"/>
                </a:solidFill>
                <a:latin typeface="+mn-lt"/>
                <a:ea typeface="+mn-ea"/>
                <a:cs typeface="+mn-cs"/>
              </a:defRPr>
            </a:lvl1pPr>
            <a:lvl2pPr marL="457200" lvl="1" algn="l" defTabSz="914400" rtl="0" eaLnBrk="1" latinLnBrk="0" hangingPunct="1">
              <a:buNone/>
              <a:defRPr sz="1800" kern="1200">
                <a:solidFill>
                  <a:schemeClr val="tx1"/>
                </a:solidFill>
                <a:latin typeface="+mn-lt"/>
                <a:ea typeface="+mn-ea"/>
                <a:cs typeface="+mn-cs"/>
              </a:defRPr>
            </a:lvl2pPr>
            <a:lvl3pPr marL="914400" lvl="2" algn="l" defTabSz="914400" rtl="0" eaLnBrk="1" latinLnBrk="0" hangingPunct="1">
              <a:buNone/>
              <a:defRPr sz="1800" kern="1200">
                <a:solidFill>
                  <a:schemeClr val="tx1"/>
                </a:solidFill>
                <a:latin typeface="+mn-lt"/>
                <a:ea typeface="+mn-ea"/>
                <a:cs typeface="+mn-cs"/>
              </a:defRPr>
            </a:lvl3pPr>
            <a:lvl4pPr marL="1371600" lvl="3" algn="l" defTabSz="914400" rtl="0" eaLnBrk="1" latinLnBrk="0" hangingPunct="1">
              <a:buNone/>
              <a:defRPr sz="1800" kern="1200">
                <a:solidFill>
                  <a:schemeClr val="tx1"/>
                </a:solidFill>
                <a:latin typeface="+mn-lt"/>
                <a:ea typeface="+mn-ea"/>
                <a:cs typeface="+mn-cs"/>
              </a:defRPr>
            </a:lvl4pPr>
            <a:lvl5pPr marL="1828800" lvl="4" algn="l" defTabSz="914400" rtl="0" eaLnBrk="1" latinLnBrk="0" hangingPunct="1">
              <a:buNone/>
              <a:defRPr sz="1800" kern="1200">
                <a:solidFill>
                  <a:schemeClr val="tx1"/>
                </a:solidFill>
                <a:latin typeface="+mn-lt"/>
                <a:ea typeface="+mn-ea"/>
                <a:cs typeface="+mn-cs"/>
              </a:defRPr>
            </a:lvl5pPr>
            <a:lvl6pPr marL="2286000" lvl="5" algn="l" defTabSz="914400" rtl="0" eaLnBrk="1" latinLnBrk="0" hangingPunct="1">
              <a:buNone/>
              <a:defRPr sz="1800" kern="1200">
                <a:solidFill>
                  <a:schemeClr val="tx1"/>
                </a:solidFill>
                <a:latin typeface="+mn-lt"/>
                <a:ea typeface="+mn-ea"/>
                <a:cs typeface="+mn-cs"/>
              </a:defRPr>
            </a:lvl6pPr>
            <a:lvl7pPr marL="2743200" lvl="6" algn="l" defTabSz="914400" rtl="0" eaLnBrk="1" latinLnBrk="0" hangingPunct="1">
              <a:buNone/>
              <a:defRPr sz="1800" kern="1200">
                <a:solidFill>
                  <a:schemeClr val="tx1"/>
                </a:solidFill>
                <a:latin typeface="+mn-lt"/>
                <a:ea typeface="+mn-ea"/>
                <a:cs typeface="+mn-cs"/>
              </a:defRPr>
            </a:lvl7pPr>
            <a:lvl8pPr marL="3200400" lvl="7" algn="l" defTabSz="914400" rtl="0" eaLnBrk="1" latinLnBrk="0" hangingPunct="1">
              <a:buNone/>
              <a:defRPr sz="1800" kern="1200">
                <a:solidFill>
                  <a:schemeClr val="tx1"/>
                </a:solidFill>
                <a:latin typeface="+mn-lt"/>
                <a:ea typeface="+mn-ea"/>
                <a:cs typeface="+mn-cs"/>
              </a:defRPr>
            </a:lvl8pPr>
            <a:lvl9pPr marL="3657600" lvl="8" algn="l" defTabSz="914400" rtl="0" eaLnBrk="1" latinLnBrk="0" hangingPunct="1">
              <a:buNone/>
              <a:defRPr sz="1800" kern="1200">
                <a:solidFill>
                  <a:schemeClr val="tx1"/>
                </a:solidFill>
                <a:latin typeface="+mn-lt"/>
                <a:ea typeface="+mn-ea"/>
                <a:cs typeface="+mn-cs"/>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19588093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rocess Layout">
    <p:spTree>
      <p:nvGrpSpPr>
        <p:cNvPr id="1" name=""/>
        <p:cNvGrpSpPr/>
        <p:nvPr/>
      </p:nvGrpSpPr>
      <p:grpSpPr>
        <a:xfrm>
          <a:off x="0" y="0"/>
          <a:ext cx="0" cy="0"/>
          <a:chOff x="0" y="0"/>
          <a:chExt cx="0" cy="0"/>
        </a:xfrm>
      </p:grpSpPr>
      <p:sp>
        <p:nvSpPr>
          <p:cNvPr id="2" name="Title 1"/>
          <p:cNvSpPr>
            <a:spLocks noGrp="1"/>
          </p:cNvSpPr>
          <p:nvPr>
            <p:ph type="title"/>
          </p:nvPr>
        </p:nvSpPr>
        <p:spPr>
          <a:xfrm>
            <a:off x="552450" y="420341"/>
            <a:ext cx="7886700" cy="1325563"/>
          </a:xfrm>
        </p:spPr>
        <p:txBody>
          <a:bodyPr/>
          <a:lstStyle/>
          <a:p>
            <a:r>
              <a:rPr lang="en-US"/>
              <a:t>Click to edit Master title style</a:t>
            </a:r>
            <a:endParaRPr lang="en-US" dirty="0"/>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42716" y="154631"/>
            <a:ext cx="1315500" cy="174724"/>
          </a:xfrm>
          <a:prstGeom prst="rect">
            <a:avLst/>
          </a:prstGeom>
        </p:spPr>
      </p:pic>
      <p:sp>
        <p:nvSpPr>
          <p:cNvPr id="5" name="Shape 246"/>
          <p:cNvSpPr/>
          <p:nvPr/>
        </p:nvSpPr>
        <p:spPr>
          <a:xfrm>
            <a:off x="5632317" y="2669418"/>
            <a:ext cx="3305700" cy="669000"/>
          </a:xfrm>
          <a:prstGeom prst="chevron">
            <a:avLst>
              <a:gd name="adj" fmla="val 50000"/>
            </a:avLst>
          </a:prstGeom>
          <a:solidFill>
            <a:srgbClr val="C63F28"/>
          </a:solidFill>
          <a:ln>
            <a:noFill/>
          </a:ln>
        </p:spPr>
        <p:txBody>
          <a:bodyPr spcFirstLastPara="1" wrap="square" lIns="91425" tIns="91425" rIns="91425" bIns="91425" anchor="ctr" anchorCtr="0">
            <a:noAutofit/>
          </a:bodyPr>
          <a:lstStyle/>
          <a:p>
            <a:pPr marL="0" lvl="0" indent="0" algn="ctr">
              <a:spcBef>
                <a:spcPts val="0"/>
              </a:spcBef>
              <a:spcAft>
                <a:spcPts val="0"/>
              </a:spcAft>
              <a:buSzPts val="1100"/>
              <a:buNone/>
            </a:pPr>
            <a:endParaRPr b="1" dirty="0">
              <a:solidFill>
                <a:srgbClr val="FFFFFF"/>
              </a:solidFill>
              <a:latin typeface="Arial" panose="020B0604020202020204" pitchFamily="34" charset="0"/>
              <a:ea typeface="Arial Unicode MS" panose="020B0604020202020204" pitchFamily="34" charset="-128"/>
              <a:cs typeface="Arial" panose="020B0604020202020204" pitchFamily="34" charset="0"/>
              <a:sym typeface="Lato"/>
            </a:endParaRPr>
          </a:p>
        </p:txBody>
      </p:sp>
      <p:sp>
        <p:nvSpPr>
          <p:cNvPr id="8" name="Shape 249"/>
          <p:cNvSpPr/>
          <p:nvPr/>
        </p:nvSpPr>
        <p:spPr>
          <a:xfrm>
            <a:off x="0" y="2669632"/>
            <a:ext cx="3546900" cy="669000"/>
          </a:xfrm>
          <a:prstGeom prst="homePlate">
            <a:avLst>
              <a:gd name="adj" fmla="val 50000"/>
            </a:avLst>
          </a:prstGeom>
          <a:solidFill>
            <a:srgbClr val="008CA0"/>
          </a:solidFill>
          <a:ln>
            <a:noFill/>
          </a:ln>
        </p:spPr>
        <p:txBody>
          <a:bodyPr spcFirstLastPara="1" wrap="square" lIns="91425" tIns="91425" rIns="91425" bIns="91425" anchor="ctr" anchorCtr="0">
            <a:noAutofit/>
          </a:bodyPr>
          <a:lstStyle/>
          <a:p>
            <a:pPr marL="0" lvl="0" indent="0" algn="ctr">
              <a:spcBef>
                <a:spcPts val="0"/>
              </a:spcBef>
              <a:spcAft>
                <a:spcPts val="0"/>
              </a:spcAft>
              <a:buSzPts val="1100"/>
              <a:buNone/>
            </a:pPr>
            <a:endParaRPr sz="2400" b="1" dirty="0">
              <a:solidFill>
                <a:srgbClr val="FFFFFF"/>
              </a:solidFill>
              <a:latin typeface="Arial" panose="020B0604020202020204" pitchFamily="34" charset="0"/>
              <a:ea typeface="Arial Unicode MS" panose="020B0604020202020204" pitchFamily="34" charset="-128"/>
              <a:cs typeface="Arial" panose="020B0604020202020204" pitchFamily="34" charset="0"/>
              <a:sym typeface="Raleway"/>
            </a:endParaRPr>
          </a:p>
        </p:txBody>
      </p:sp>
      <p:sp>
        <p:nvSpPr>
          <p:cNvPr id="11" name="Shape 252"/>
          <p:cNvSpPr/>
          <p:nvPr/>
        </p:nvSpPr>
        <p:spPr>
          <a:xfrm>
            <a:off x="2944204" y="2669418"/>
            <a:ext cx="3305700" cy="669000"/>
          </a:xfrm>
          <a:prstGeom prst="chevron">
            <a:avLst>
              <a:gd name="adj" fmla="val 50000"/>
            </a:avLst>
          </a:prstGeom>
          <a:solidFill>
            <a:srgbClr val="455FA9"/>
          </a:solidFill>
          <a:ln>
            <a:noFill/>
          </a:ln>
        </p:spPr>
        <p:txBody>
          <a:bodyPr spcFirstLastPara="1" wrap="square" lIns="91425" tIns="91425" rIns="91425" bIns="91425" anchor="ctr" anchorCtr="0">
            <a:noAutofit/>
          </a:bodyPr>
          <a:lstStyle/>
          <a:p>
            <a:pPr marL="0" lvl="0" indent="0" algn="ctr">
              <a:spcBef>
                <a:spcPts val="0"/>
              </a:spcBef>
              <a:spcAft>
                <a:spcPts val="0"/>
              </a:spcAft>
              <a:buSzPts val="1100"/>
              <a:buNone/>
            </a:pPr>
            <a:endParaRPr b="1" dirty="0">
              <a:solidFill>
                <a:srgbClr val="FFFFFF"/>
              </a:solidFill>
              <a:latin typeface="Arial" panose="020B0604020202020204" pitchFamily="34" charset="0"/>
              <a:ea typeface="Arial Unicode MS" panose="020B0604020202020204" pitchFamily="34" charset="-128"/>
              <a:cs typeface="Arial" panose="020B0604020202020204" pitchFamily="34" charset="0"/>
              <a:sym typeface="Lato"/>
            </a:endParaRPr>
          </a:p>
        </p:txBody>
      </p:sp>
      <p:sp>
        <p:nvSpPr>
          <p:cNvPr id="14" name="Shape 60"/>
          <p:cNvSpPr/>
          <p:nvPr userDrawn="1"/>
        </p:nvSpPr>
        <p:spPr>
          <a:xfrm>
            <a:off x="7356366" y="6755100"/>
            <a:ext cx="893700" cy="102900"/>
          </a:xfrm>
          <a:prstGeom prst="rect">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5" name="Shape 61"/>
          <p:cNvSpPr/>
          <p:nvPr userDrawn="1"/>
        </p:nvSpPr>
        <p:spPr>
          <a:xfrm>
            <a:off x="8250312" y="6755100"/>
            <a:ext cx="893700" cy="102900"/>
          </a:xfrm>
          <a:prstGeom prst="rect">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6" name="Shape 62"/>
          <p:cNvSpPr/>
          <p:nvPr userDrawn="1"/>
        </p:nvSpPr>
        <p:spPr>
          <a:xfrm>
            <a:off x="0" y="6755100"/>
            <a:ext cx="893700" cy="102900"/>
          </a:xfrm>
          <a:prstGeom prst="rect">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7" name="Shape 63"/>
          <p:cNvSpPr/>
          <p:nvPr userDrawn="1"/>
        </p:nvSpPr>
        <p:spPr>
          <a:xfrm>
            <a:off x="893710" y="6755100"/>
            <a:ext cx="6462600" cy="102900"/>
          </a:xfrm>
          <a:prstGeom prst="rect">
            <a:avLst/>
          </a:prstGeom>
          <a:solidFill>
            <a:srgbClr val="455FA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 name="Text Placeholder 5"/>
          <p:cNvSpPr>
            <a:spLocks noGrp="1"/>
          </p:cNvSpPr>
          <p:nvPr>
            <p:ph type="body" sz="quarter" idx="10"/>
          </p:nvPr>
        </p:nvSpPr>
        <p:spPr>
          <a:xfrm>
            <a:off x="304800" y="2797175"/>
            <a:ext cx="2332038" cy="403225"/>
          </a:xfrm>
        </p:spPr>
        <p:txBody>
          <a:bodyPr>
            <a:noAutofit/>
          </a:bodyPr>
          <a:lstStyle>
            <a:lvl1pPr marL="0" indent="0">
              <a:buNone/>
              <a:defRPr sz="1600">
                <a:solidFill>
                  <a:schemeClr val="bg1"/>
                </a:solidFill>
              </a:defRPr>
            </a:lvl1pPr>
          </a:lstStyle>
          <a:p>
            <a:pPr lvl="0"/>
            <a:r>
              <a:rPr lang="en-US"/>
              <a:t>Click to edit Master text styles</a:t>
            </a:r>
          </a:p>
        </p:txBody>
      </p:sp>
      <p:sp>
        <p:nvSpPr>
          <p:cNvPr id="21" name="Text Placeholder 5"/>
          <p:cNvSpPr>
            <a:spLocks noGrp="1"/>
          </p:cNvSpPr>
          <p:nvPr>
            <p:ph type="body" sz="quarter" idx="11"/>
          </p:nvPr>
        </p:nvSpPr>
        <p:spPr>
          <a:xfrm>
            <a:off x="3423590" y="2797175"/>
            <a:ext cx="2332038" cy="403225"/>
          </a:xfrm>
        </p:spPr>
        <p:txBody>
          <a:bodyPr>
            <a:noAutofit/>
          </a:bodyPr>
          <a:lstStyle>
            <a:lvl1pPr marL="0" indent="0">
              <a:buNone/>
              <a:defRPr sz="1600">
                <a:solidFill>
                  <a:schemeClr val="bg1"/>
                </a:solidFill>
              </a:defRPr>
            </a:lvl1pPr>
          </a:lstStyle>
          <a:p>
            <a:pPr lvl="0"/>
            <a:r>
              <a:rPr lang="en-US"/>
              <a:t>Click to edit Master text styles</a:t>
            </a:r>
          </a:p>
        </p:txBody>
      </p:sp>
      <p:sp>
        <p:nvSpPr>
          <p:cNvPr id="22" name="Text Placeholder 5"/>
          <p:cNvSpPr>
            <a:spLocks noGrp="1"/>
          </p:cNvSpPr>
          <p:nvPr>
            <p:ph type="body" sz="quarter" idx="12"/>
          </p:nvPr>
        </p:nvSpPr>
        <p:spPr>
          <a:xfrm>
            <a:off x="6269401" y="2797175"/>
            <a:ext cx="2332038" cy="403225"/>
          </a:xfrm>
        </p:spPr>
        <p:txBody>
          <a:bodyPr>
            <a:noAutofit/>
          </a:bodyPr>
          <a:lstStyle>
            <a:lvl1pPr marL="0" indent="0">
              <a:buNone/>
              <a:defRPr sz="1600">
                <a:solidFill>
                  <a:schemeClr val="bg1"/>
                </a:solidFill>
              </a:defRPr>
            </a:lvl1pPr>
          </a:lstStyle>
          <a:p>
            <a:pPr lvl="0"/>
            <a:r>
              <a:rPr lang="en-US"/>
              <a:t>Click to edit Master text styles</a:t>
            </a:r>
          </a:p>
        </p:txBody>
      </p:sp>
      <p:sp>
        <p:nvSpPr>
          <p:cNvPr id="9" name="Text Placeholder 8"/>
          <p:cNvSpPr>
            <a:spLocks noGrp="1"/>
          </p:cNvSpPr>
          <p:nvPr>
            <p:ph type="body" sz="quarter" idx="13"/>
          </p:nvPr>
        </p:nvSpPr>
        <p:spPr>
          <a:xfrm>
            <a:off x="304800" y="3527425"/>
            <a:ext cx="2430463" cy="2279650"/>
          </a:xfrm>
        </p:spPr>
        <p:txBody>
          <a:bodyPr>
            <a:normAutofit/>
          </a:bodyPr>
          <a:lstStyle>
            <a:lvl1pPr marL="0" indent="0">
              <a:buNone/>
              <a:defRPr sz="2000"/>
            </a:lvl1pPr>
          </a:lstStyle>
          <a:p>
            <a:pPr lvl="0"/>
            <a:r>
              <a:rPr lang="en-US"/>
              <a:t>Click to edit Master text styles</a:t>
            </a:r>
          </a:p>
        </p:txBody>
      </p:sp>
      <p:sp>
        <p:nvSpPr>
          <p:cNvPr id="23" name="Text Placeholder 8"/>
          <p:cNvSpPr>
            <a:spLocks noGrp="1"/>
          </p:cNvSpPr>
          <p:nvPr>
            <p:ph type="body" sz="quarter" idx="14"/>
          </p:nvPr>
        </p:nvSpPr>
        <p:spPr>
          <a:xfrm>
            <a:off x="3262494" y="3527425"/>
            <a:ext cx="2430463" cy="2279650"/>
          </a:xfrm>
        </p:spPr>
        <p:txBody>
          <a:bodyPr>
            <a:normAutofit/>
          </a:bodyPr>
          <a:lstStyle>
            <a:lvl1pPr marL="0" indent="0">
              <a:buNone/>
              <a:defRPr sz="2000"/>
            </a:lvl1pPr>
          </a:lstStyle>
          <a:p>
            <a:pPr lvl="0"/>
            <a:r>
              <a:rPr lang="en-US"/>
              <a:t>Click to edit Master text styles</a:t>
            </a:r>
          </a:p>
        </p:txBody>
      </p:sp>
      <p:sp>
        <p:nvSpPr>
          <p:cNvPr id="24" name="Text Placeholder 8"/>
          <p:cNvSpPr>
            <a:spLocks noGrp="1"/>
          </p:cNvSpPr>
          <p:nvPr>
            <p:ph type="body" sz="quarter" idx="15"/>
          </p:nvPr>
        </p:nvSpPr>
        <p:spPr>
          <a:xfrm>
            <a:off x="6220188" y="3527425"/>
            <a:ext cx="2430463" cy="2279650"/>
          </a:xfrm>
        </p:spPr>
        <p:txBody>
          <a:bodyPr>
            <a:normAutofit/>
          </a:bodyPr>
          <a:lstStyle>
            <a:lvl1pPr marL="0" indent="0">
              <a:buNone/>
              <a:defRPr sz="2000"/>
            </a:lvl1pPr>
          </a:lstStyle>
          <a:p>
            <a:pPr lvl="0"/>
            <a:r>
              <a:rPr lang="en-US"/>
              <a:t>Click to edit Master text styles</a:t>
            </a:r>
          </a:p>
        </p:txBody>
      </p:sp>
      <p:sp>
        <p:nvSpPr>
          <p:cNvPr id="18" name="Shape 47">
            <a:extLst>
              <a:ext uri="{FF2B5EF4-FFF2-40B4-BE49-F238E27FC236}">
                <a16:creationId xmlns:a16="http://schemas.microsoft.com/office/drawing/2014/main" id="{3610E2BE-F270-4E4F-8418-548A08C0D833}"/>
              </a:ext>
            </a:extLst>
          </p:cNvPr>
          <p:cNvSpPr txBox="1">
            <a:spLocks noGrp="1"/>
          </p:cNvSpPr>
          <p:nvPr>
            <p:ph type="sldNum" idx="16"/>
          </p:nvPr>
        </p:nvSpPr>
        <p:spPr>
          <a:xfrm>
            <a:off x="8480575" y="6364177"/>
            <a:ext cx="548700" cy="417900"/>
          </a:xfrm>
          <a:prstGeom prst="rect">
            <a:avLst/>
          </a:prstGeom>
        </p:spPr>
        <p:txBody>
          <a:bodyPr spcFirstLastPara="1" wrap="square" lIns="91425" tIns="91425" rIns="91425" bIns="91425" anchor="t" anchorCtr="0">
            <a:noAutofit/>
          </a:bodyPr>
          <a:lstStyle>
            <a:lvl1pPr lvl="0">
              <a:buNone/>
              <a:defRPr>
                <a:solidFill>
                  <a:srgbClr val="97ABBC"/>
                </a:solidFill>
                <a:latin typeface="+mn-lt"/>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38324960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hree arrows Layout">
    <p:spTree>
      <p:nvGrpSpPr>
        <p:cNvPr id="1" name=""/>
        <p:cNvGrpSpPr/>
        <p:nvPr/>
      </p:nvGrpSpPr>
      <p:grpSpPr>
        <a:xfrm>
          <a:off x="0" y="0"/>
          <a:ext cx="0" cy="0"/>
          <a:chOff x="0" y="0"/>
          <a:chExt cx="0" cy="0"/>
        </a:xfrm>
      </p:grpSpPr>
      <p:sp>
        <p:nvSpPr>
          <p:cNvPr id="3" name="Shape 236"/>
          <p:cNvSpPr/>
          <p:nvPr userDrawn="1"/>
        </p:nvSpPr>
        <p:spPr>
          <a:xfrm>
            <a:off x="0" y="862500"/>
            <a:ext cx="940500" cy="891600"/>
          </a:xfrm>
          <a:prstGeom prst="rightArrow">
            <a:avLst>
              <a:gd name="adj1" fmla="val 61815"/>
              <a:gd name="adj2" fmla="val 50000"/>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 name="Shape 237"/>
          <p:cNvSpPr/>
          <p:nvPr userDrawn="1"/>
        </p:nvSpPr>
        <p:spPr>
          <a:xfrm>
            <a:off x="0" y="2767500"/>
            <a:ext cx="940500" cy="891600"/>
          </a:xfrm>
          <a:prstGeom prst="rightArrow">
            <a:avLst>
              <a:gd name="adj1" fmla="val 61815"/>
              <a:gd name="adj2" fmla="val 50000"/>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 name="Shape 238"/>
          <p:cNvSpPr/>
          <p:nvPr userDrawn="1"/>
        </p:nvSpPr>
        <p:spPr>
          <a:xfrm>
            <a:off x="0" y="4672500"/>
            <a:ext cx="940500" cy="891600"/>
          </a:xfrm>
          <a:prstGeom prst="rightArrow">
            <a:avLst>
              <a:gd name="adj1" fmla="val 61815"/>
              <a:gd name="adj2" fmla="val 50000"/>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 name="Shape 73"/>
          <p:cNvSpPr/>
          <p:nvPr userDrawn="1"/>
        </p:nvSpPr>
        <p:spPr>
          <a:xfrm>
            <a:off x="7356366" y="6755100"/>
            <a:ext cx="893700" cy="102900"/>
          </a:xfrm>
          <a:prstGeom prst="rect">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 name="Shape 74"/>
          <p:cNvSpPr/>
          <p:nvPr userDrawn="1"/>
        </p:nvSpPr>
        <p:spPr>
          <a:xfrm>
            <a:off x="8250312" y="6755100"/>
            <a:ext cx="893700" cy="102900"/>
          </a:xfrm>
          <a:prstGeom prst="rect">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9" name="Shape 75"/>
          <p:cNvSpPr/>
          <p:nvPr userDrawn="1"/>
        </p:nvSpPr>
        <p:spPr>
          <a:xfrm>
            <a:off x="0" y="6755100"/>
            <a:ext cx="893700" cy="102900"/>
          </a:xfrm>
          <a:prstGeom prst="rect">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0" name="Shape 76"/>
          <p:cNvSpPr/>
          <p:nvPr userDrawn="1"/>
        </p:nvSpPr>
        <p:spPr>
          <a:xfrm>
            <a:off x="893710" y="6755100"/>
            <a:ext cx="6462600" cy="102900"/>
          </a:xfrm>
          <a:prstGeom prst="rect">
            <a:avLst/>
          </a:prstGeom>
          <a:solidFill>
            <a:srgbClr val="455FA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42716" y="154631"/>
            <a:ext cx="1315500" cy="174724"/>
          </a:xfrm>
          <a:prstGeom prst="rect">
            <a:avLst/>
          </a:prstGeom>
        </p:spPr>
      </p:pic>
      <p:sp>
        <p:nvSpPr>
          <p:cNvPr id="19" name="Text Placeholder 18"/>
          <p:cNvSpPr>
            <a:spLocks noGrp="1"/>
          </p:cNvSpPr>
          <p:nvPr>
            <p:ph type="body" sz="quarter" idx="10"/>
          </p:nvPr>
        </p:nvSpPr>
        <p:spPr>
          <a:xfrm>
            <a:off x="1185063" y="912529"/>
            <a:ext cx="6110287" cy="647302"/>
          </a:xfrm>
        </p:spPr>
        <p:txBody>
          <a:bodyPr/>
          <a:lstStyle>
            <a:lvl1pPr marL="0" indent="0">
              <a:buNone/>
              <a:defRPr>
                <a:solidFill>
                  <a:srgbClr val="EFAA1F"/>
                </a:solidFill>
              </a:defRPr>
            </a:lvl1pPr>
          </a:lstStyle>
          <a:p>
            <a:pPr lvl="0"/>
            <a:r>
              <a:rPr lang="en-US"/>
              <a:t>Click to edit Master text styles</a:t>
            </a:r>
          </a:p>
        </p:txBody>
      </p:sp>
      <p:sp>
        <p:nvSpPr>
          <p:cNvPr id="20" name="Text Placeholder 18"/>
          <p:cNvSpPr>
            <a:spLocks noGrp="1"/>
          </p:cNvSpPr>
          <p:nvPr>
            <p:ph type="body" sz="quarter" idx="11"/>
          </p:nvPr>
        </p:nvSpPr>
        <p:spPr>
          <a:xfrm>
            <a:off x="1185063" y="2802315"/>
            <a:ext cx="6110287" cy="647302"/>
          </a:xfrm>
        </p:spPr>
        <p:txBody>
          <a:bodyPr/>
          <a:lstStyle>
            <a:lvl1pPr marL="0" indent="0">
              <a:buNone/>
              <a:defRPr>
                <a:solidFill>
                  <a:srgbClr val="C63F28"/>
                </a:solidFill>
              </a:defRPr>
            </a:lvl1pPr>
          </a:lstStyle>
          <a:p>
            <a:pPr lvl="0"/>
            <a:r>
              <a:rPr lang="en-US"/>
              <a:t>Click to edit Master text styles</a:t>
            </a:r>
          </a:p>
        </p:txBody>
      </p:sp>
      <p:sp>
        <p:nvSpPr>
          <p:cNvPr id="21" name="Text Placeholder 18"/>
          <p:cNvSpPr>
            <a:spLocks noGrp="1"/>
          </p:cNvSpPr>
          <p:nvPr>
            <p:ph type="body" sz="quarter" idx="12"/>
          </p:nvPr>
        </p:nvSpPr>
        <p:spPr>
          <a:xfrm>
            <a:off x="1185063" y="4725064"/>
            <a:ext cx="6110287" cy="647302"/>
          </a:xfrm>
        </p:spPr>
        <p:txBody>
          <a:bodyPr/>
          <a:lstStyle>
            <a:lvl1pPr marL="0" indent="0">
              <a:buNone/>
              <a:defRPr>
                <a:solidFill>
                  <a:srgbClr val="008CA0"/>
                </a:solidFill>
              </a:defRPr>
            </a:lvl1pPr>
          </a:lstStyle>
          <a:p>
            <a:pPr lvl="0"/>
            <a:r>
              <a:rPr lang="en-US"/>
              <a:t>Click to edit Master text styles</a:t>
            </a:r>
          </a:p>
        </p:txBody>
      </p:sp>
      <p:sp>
        <p:nvSpPr>
          <p:cNvPr id="23" name="Text Placeholder 22"/>
          <p:cNvSpPr>
            <a:spLocks noGrp="1"/>
          </p:cNvSpPr>
          <p:nvPr>
            <p:ph type="body" sz="quarter" idx="13"/>
          </p:nvPr>
        </p:nvSpPr>
        <p:spPr>
          <a:xfrm>
            <a:off x="1184275" y="1654175"/>
            <a:ext cx="4089400" cy="563563"/>
          </a:xfrm>
        </p:spPr>
        <p:txBody>
          <a:bodyPr>
            <a:noAutofit/>
          </a:bodyPr>
          <a:lstStyle>
            <a:lvl1pPr marL="0" indent="0">
              <a:buNone/>
              <a:defRPr sz="2000"/>
            </a:lvl1pPr>
          </a:lstStyle>
          <a:p>
            <a:pPr lvl="0"/>
            <a:r>
              <a:rPr lang="en-US"/>
              <a:t>Click to edit Master text styles</a:t>
            </a:r>
          </a:p>
        </p:txBody>
      </p:sp>
      <p:sp>
        <p:nvSpPr>
          <p:cNvPr id="24" name="Text Placeholder 22"/>
          <p:cNvSpPr>
            <a:spLocks noGrp="1"/>
          </p:cNvSpPr>
          <p:nvPr>
            <p:ph type="body" sz="quarter" idx="14"/>
          </p:nvPr>
        </p:nvSpPr>
        <p:spPr>
          <a:xfrm>
            <a:off x="1184275" y="3691037"/>
            <a:ext cx="4089400" cy="563563"/>
          </a:xfrm>
        </p:spPr>
        <p:txBody>
          <a:bodyPr>
            <a:noAutofit/>
          </a:bodyPr>
          <a:lstStyle>
            <a:lvl1pPr marL="0" indent="0">
              <a:buNone/>
              <a:defRPr sz="2000"/>
            </a:lvl1pPr>
          </a:lstStyle>
          <a:p>
            <a:pPr lvl="0"/>
            <a:r>
              <a:rPr lang="en-US"/>
              <a:t>Click to edit Master text styles</a:t>
            </a:r>
          </a:p>
        </p:txBody>
      </p:sp>
      <p:sp>
        <p:nvSpPr>
          <p:cNvPr id="25" name="Text Placeholder 22"/>
          <p:cNvSpPr>
            <a:spLocks noGrp="1"/>
          </p:cNvSpPr>
          <p:nvPr>
            <p:ph type="body" sz="quarter" idx="15"/>
          </p:nvPr>
        </p:nvSpPr>
        <p:spPr>
          <a:xfrm>
            <a:off x="1184275" y="5536561"/>
            <a:ext cx="4089400" cy="563563"/>
          </a:xfrm>
        </p:spPr>
        <p:txBody>
          <a:bodyPr>
            <a:noAutofit/>
          </a:bodyPr>
          <a:lstStyle>
            <a:lvl1pPr marL="0" indent="0">
              <a:buNone/>
              <a:defRPr sz="2000"/>
            </a:lvl1pPr>
          </a:lstStyle>
          <a:p>
            <a:pPr lvl="0"/>
            <a:r>
              <a:rPr lang="en-US"/>
              <a:t>Click to edit Master text styles</a:t>
            </a:r>
          </a:p>
        </p:txBody>
      </p:sp>
      <p:sp>
        <p:nvSpPr>
          <p:cNvPr id="16" name="Shape 47">
            <a:extLst>
              <a:ext uri="{FF2B5EF4-FFF2-40B4-BE49-F238E27FC236}">
                <a16:creationId xmlns:a16="http://schemas.microsoft.com/office/drawing/2014/main" id="{C4716A58-309A-486D-B1B5-4F7859D3FBCC}"/>
              </a:ext>
            </a:extLst>
          </p:cNvPr>
          <p:cNvSpPr txBox="1">
            <a:spLocks noGrp="1"/>
          </p:cNvSpPr>
          <p:nvPr>
            <p:ph type="sldNum" idx="16"/>
          </p:nvPr>
        </p:nvSpPr>
        <p:spPr>
          <a:xfrm>
            <a:off x="8480575" y="6364177"/>
            <a:ext cx="548700" cy="417900"/>
          </a:xfrm>
          <a:prstGeom prst="rect">
            <a:avLst/>
          </a:prstGeom>
        </p:spPr>
        <p:txBody>
          <a:bodyPr spcFirstLastPara="1" wrap="square" lIns="91425" tIns="91425" rIns="91425" bIns="91425" anchor="t" anchorCtr="0">
            <a:noAutofit/>
          </a:bodyPr>
          <a:lstStyle>
            <a:lvl1pPr lvl="0">
              <a:buNone/>
              <a:defRPr>
                <a:solidFill>
                  <a:srgbClr val="97ABBC"/>
                </a:solidFill>
                <a:latin typeface="+mn-lt"/>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3047198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0" y="0"/>
            <a:ext cx="5256621" cy="6755100"/>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hape 73"/>
          <p:cNvSpPr/>
          <p:nvPr userDrawn="1"/>
        </p:nvSpPr>
        <p:spPr>
          <a:xfrm>
            <a:off x="7356366" y="6755100"/>
            <a:ext cx="893700" cy="102900"/>
          </a:xfrm>
          <a:prstGeom prst="rect">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9" name="Shape 74"/>
          <p:cNvSpPr/>
          <p:nvPr userDrawn="1"/>
        </p:nvSpPr>
        <p:spPr>
          <a:xfrm>
            <a:off x="8250312" y="6755100"/>
            <a:ext cx="893700" cy="102900"/>
          </a:xfrm>
          <a:prstGeom prst="rect">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0" name="Shape 75"/>
          <p:cNvSpPr/>
          <p:nvPr userDrawn="1"/>
        </p:nvSpPr>
        <p:spPr>
          <a:xfrm>
            <a:off x="0" y="6755100"/>
            <a:ext cx="893700" cy="102900"/>
          </a:xfrm>
          <a:prstGeom prst="rect">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1" name="Shape 76"/>
          <p:cNvSpPr/>
          <p:nvPr userDrawn="1"/>
        </p:nvSpPr>
        <p:spPr>
          <a:xfrm>
            <a:off x="893710" y="6755100"/>
            <a:ext cx="6462600" cy="102900"/>
          </a:xfrm>
          <a:prstGeom prst="rect">
            <a:avLst/>
          </a:prstGeom>
          <a:solidFill>
            <a:srgbClr val="455FA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2" name="Shape 47">
            <a:extLst>
              <a:ext uri="{FF2B5EF4-FFF2-40B4-BE49-F238E27FC236}">
                <a16:creationId xmlns:a16="http://schemas.microsoft.com/office/drawing/2014/main" id="{A098DA31-93CF-438B-B664-07C43C44F4BC}"/>
              </a:ext>
            </a:extLst>
          </p:cNvPr>
          <p:cNvSpPr txBox="1">
            <a:spLocks noGrp="1"/>
          </p:cNvSpPr>
          <p:nvPr>
            <p:ph type="sldNum" idx="12"/>
          </p:nvPr>
        </p:nvSpPr>
        <p:spPr>
          <a:xfrm>
            <a:off x="8480575" y="6364177"/>
            <a:ext cx="548700" cy="417900"/>
          </a:xfrm>
          <a:prstGeom prst="rect">
            <a:avLst/>
          </a:prstGeom>
        </p:spPr>
        <p:txBody>
          <a:bodyPr spcFirstLastPara="1" wrap="square" lIns="91425" tIns="91425" rIns="91425" bIns="91425" anchor="t" anchorCtr="0">
            <a:noAutofit/>
          </a:bodyPr>
          <a:lstStyle>
            <a:lvl1pPr lvl="0">
              <a:buNone/>
              <a:defRPr>
                <a:solidFill>
                  <a:srgbClr val="97ABBC"/>
                </a:solidFill>
                <a:latin typeface="+mn-lt"/>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24579102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hape 47">
            <a:extLst>
              <a:ext uri="{FF2B5EF4-FFF2-40B4-BE49-F238E27FC236}">
                <a16:creationId xmlns:a16="http://schemas.microsoft.com/office/drawing/2014/main" id="{3587D20E-D3B9-450A-BF66-6F6845506D77}"/>
              </a:ext>
            </a:extLst>
          </p:cNvPr>
          <p:cNvSpPr txBox="1">
            <a:spLocks noGrp="1"/>
          </p:cNvSpPr>
          <p:nvPr>
            <p:ph type="sldNum" idx="4"/>
          </p:nvPr>
        </p:nvSpPr>
        <p:spPr>
          <a:xfrm>
            <a:off x="8480575" y="6364177"/>
            <a:ext cx="548700" cy="417900"/>
          </a:xfrm>
          <a:prstGeom prst="rect">
            <a:avLst/>
          </a:prstGeom>
        </p:spPr>
        <p:txBody>
          <a:bodyPr spcFirstLastPara="1" wrap="square" lIns="91425" tIns="91425" rIns="91425" bIns="91425" anchor="t" anchorCtr="0">
            <a:noAutofit/>
          </a:bodyPr>
          <a:lstStyle>
            <a:lvl1pPr lvl="0">
              <a:buNone/>
              <a:defRPr>
                <a:solidFill>
                  <a:srgbClr val="97ABBC"/>
                </a:solidFill>
                <a:latin typeface="+mn-lt"/>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282616544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5" r:id="rId3"/>
    <p:sldLayoutId id="2147483660" r:id="rId4"/>
    <p:sldLayoutId id="2147483667" r:id="rId5"/>
    <p:sldLayoutId id="2147483668" r:id="rId6"/>
    <p:sldLayoutId id="2147483673" r:id="rId7"/>
    <p:sldLayoutId id="2147483674" r:id="rId8"/>
    <p:sldLayoutId id="2147483670" r:id="rId9"/>
    <p:sldLayoutId id="2147483675" r:id="rId10"/>
    <p:sldLayoutId id="2147483676" r:id="rId11"/>
    <p:sldLayoutId id="2147483677"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6.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3.png"/><Relationship Id="rId5" Type="http://schemas.openxmlformats.org/officeDocument/2006/relationships/image" Target="../media/image6.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2.xml"/><Relationship Id="rId7" Type="http://schemas.openxmlformats.org/officeDocument/2006/relationships/hyperlink" Target="https://resources.csi.state.co.us/data-submissions/eoy/" TargetMode="Externa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hyperlink" Target="https://www.cde.state.co.us/datapipeline/seyadequatedocs" TargetMode="External"/><Relationship Id="rId5" Type="http://schemas.openxmlformats.org/officeDocument/2006/relationships/image" Target="../media/image14.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5.png"/><Relationship Id="rId5" Type="http://schemas.openxmlformats.org/officeDocument/2006/relationships/image" Target="../media/image6.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6.png"/><Relationship Id="rId5" Type="http://schemas.openxmlformats.org/officeDocument/2006/relationships/image" Target="../media/image6.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6.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6.png"/><Relationship Id="rId5" Type="http://schemas.openxmlformats.org/officeDocument/2006/relationships/image" Target="../media/image17.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6.png"/><Relationship Id="rId5" Type="http://schemas.openxmlformats.org/officeDocument/2006/relationships/image" Target="../media/image18.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6.png"/><Relationship Id="rId5" Type="http://schemas.openxmlformats.org/officeDocument/2006/relationships/image" Target="../media/image19.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6.png"/><Relationship Id="rId5" Type="http://schemas.openxmlformats.org/officeDocument/2006/relationships/image" Target="../media/image20.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6.png"/><Relationship Id="rId5" Type="http://schemas.openxmlformats.org/officeDocument/2006/relationships/image" Target="../media/image21.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6.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6.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hyperlink" Target="https://www.cde.state.co.us/cdereval/" TargetMode="Externa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hyperlink" Target="https://www.cde.state.co.us/datapipeline/snap_eoy" TargetMode="External"/><Relationship Id="rId5" Type="http://schemas.openxmlformats.org/officeDocument/2006/relationships/hyperlink" Target="https://resources.csi.state.co.us/data-submissions/eoy/" TargetMode="External"/><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6.png"/><Relationship Id="rId5" Type="http://schemas.openxmlformats.org/officeDocument/2006/relationships/hyperlink" Target="mailto:submissions_csi@csi.state.co.us" TargetMode="External"/><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6.png"/><Relationship Id="rId4"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6.png"/><Relationship Id="rId5" Type="http://schemas.openxmlformats.org/officeDocument/2006/relationships/image" Target="../media/image9.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0.png"/><Relationship Id="rId5" Type="http://schemas.openxmlformats.org/officeDocument/2006/relationships/image" Target="../media/image6.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6.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1.png"/><Relationship Id="rId5" Type="http://schemas.openxmlformats.org/officeDocument/2006/relationships/hyperlink" Target="https://resources.csi.state.co.us/data-submissions/eoy/" TargetMode="External"/><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6.png"/><Relationship Id="rId5" Type="http://schemas.openxmlformats.org/officeDocument/2006/relationships/image" Target="../media/image12.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03331"/>
            <a:ext cx="7772400" cy="1539475"/>
          </a:xfrm>
        </p:spPr>
        <p:txBody>
          <a:bodyPr/>
          <a:lstStyle/>
          <a:p>
            <a:r>
              <a:rPr lang="en-US" dirty="0"/>
              <a:t>Summary Report </a:t>
            </a:r>
            <a:br>
              <a:rPr lang="en-US" dirty="0"/>
            </a:br>
            <a:r>
              <a:rPr lang="en-US" dirty="0"/>
              <a:t>Training - EOY</a:t>
            </a:r>
          </a:p>
        </p:txBody>
      </p:sp>
      <p:sp>
        <p:nvSpPr>
          <p:cNvPr id="3" name="Subtitle 2"/>
          <p:cNvSpPr>
            <a:spLocks noGrp="1"/>
          </p:cNvSpPr>
          <p:nvPr>
            <p:ph type="subTitle" idx="1"/>
          </p:nvPr>
        </p:nvSpPr>
        <p:spPr/>
        <p:txBody>
          <a:bodyPr/>
          <a:lstStyle/>
          <a:p>
            <a:r>
              <a:rPr lang="en-US" i="1" dirty="0"/>
              <a:t>Recorded July 2025</a:t>
            </a:r>
          </a:p>
        </p:txBody>
      </p:sp>
      <p:pic>
        <p:nvPicPr>
          <p:cNvPr id="15" name="Audio 14">
            <a:hlinkClick r:id="" action="ppaction://media"/>
            <a:extLst>
              <a:ext uri="{FF2B5EF4-FFF2-40B4-BE49-F238E27FC236}">
                <a16:creationId xmlns:a16="http://schemas.microsoft.com/office/drawing/2014/main" id="{86059A95-DFAE-6B5C-02DF-EC0F3578F8FB}"/>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028666781"/>
      </p:ext>
    </p:extLst>
  </p:cSld>
  <p:clrMapOvr>
    <a:masterClrMapping/>
  </p:clrMapOvr>
  <mc:AlternateContent xmlns:mc="http://schemas.openxmlformats.org/markup-compatibility/2006" xmlns:p14="http://schemas.microsoft.com/office/powerpoint/2010/main">
    <mc:Choice Requires="p14">
      <p:transition spd="slow" p14:dur="2000" advTm="15760"/>
    </mc:Choice>
    <mc:Fallback xmlns="">
      <p:transition spd="slow" advTm="157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Shape 93">
            <a:extLst>
              <a:ext uri="{C183D7F6-B498-43B3-948B-1728B52AA6E4}">
                <adec:decorative xmlns:adec="http://schemas.microsoft.com/office/drawing/2017/decorative" val="1"/>
              </a:ext>
            </a:extLst>
          </p:cNvPr>
          <p:cNvSpPr txBox="1">
            <a:spLocks noGrp="1"/>
          </p:cNvSpPr>
          <p:nvPr>
            <p:ph type="title"/>
          </p:nvPr>
        </p:nvSpPr>
        <p:spPr>
          <a:xfrm>
            <a:off x="1825763" y="451822"/>
            <a:ext cx="5721075" cy="857250"/>
          </a:xfrm>
          <a:prstGeom prst="rect">
            <a:avLst/>
          </a:prstGeom>
        </p:spPr>
        <p:txBody>
          <a:bodyPr spcFirstLastPara="1" vert="horz" wrap="square" lIns="68569" tIns="68569" rIns="68569" bIns="68569" rtlCol="0" anchor="b" anchorCtr="0">
            <a:noAutofit/>
          </a:bodyPr>
          <a:lstStyle/>
          <a:p>
            <a:pPr algn="ctr"/>
            <a:r>
              <a:rPr lang="en" dirty="0">
                <a:latin typeface="Arial" panose="020B0604020202020204" pitchFamily="34" charset="0"/>
                <a:cs typeface="Arial" panose="020B0604020202020204" pitchFamily="34" charset="0"/>
              </a:rPr>
              <a:t>AYG Records Tab</a:t>
            </a:r>
            <a:endParaRPr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D6A00F70-2799-48C5-9FA5-0F9DE2226E21}"/>
              </a:ext>
              <a:ext uri="{C183D7F6-B498-43B3-948B-1728B52AA6E4}">
                <adec:decorative xmlns:adec="http://schemas.microsoft.com/office/drawing/2017/decorative" val="1"/>
              </a:ext>
            </a:extLst>
          </p:cNvPr>
          <p:cNvSpPr txBox="1"/>
          <p:nvPr/>
        </p:nvSpPr>
        <p:spPr>
          <a:xfrm>
            <a:off x="2286000" y="1242870"/>
            <a:ext cx="4572000" cy="300082"/>
          </a:xfrm>
          <a:prstGeom prst="rect">
            <a:avLst/>
          </a:prstGeom>
          <a:noFill/>
        </p:spPr>
        <p:txBody>
          <a:bodyPr wrap="square" rtlCol="0">
            <a:spAutoFit/>
          </a:bodyPr>
          <a:lstStyle/>
          <a:p>
            <a:pPr algn="ctr"/>
            <a:r>
              <a:rPr lang="en-US" sz="1350" dirty="0"/>
              <a:t>Only for schools with 9</a:t>
            </a:r>
            <a:r>
              <a:rPr lang="en-US" sz="1350" baseline="30000" dirty="0"/>
              <a:t>th</a:t>
            </a:r>
            <a:r>
              <a:rPr lang="en-US" sz="1350" dirty="0"/>
              <a:t>-12</a:t>
            </a:r>
            <a:r>
              <a:rPr lang="en-US" sz="1350" baseline="30000" dirty="0"/>
              <a:t>th</a:t>
            </a:r>
            <a:r>
              <a:rPr lang="en-US" sz="1350" dirty="0"/>
              <a:t> grades.</a:t>
            </a:r>
          </a:p>
        </p:txBody>
      </p:sp>
      <p:sp>
        <p:nvSpPr>
          <p:cNvPr id="7" name="TextBox 6">
            <a:extLst>
              <a:ext uri="{FF2B5EF4-FFF2-40B4-BE49-F238E27FC236}">
                <a16:creationId xmlns:a16="http://schemas.microsoft.com/office/drawing/2014/main" id="{4760A43E-56A8-3BB8-9F63-9A7612389D66}"/>
              </a:ext>
              <a:ext uri="{C183D7F6-B498-43B3-948B-1728B52AA6E4}">
                <adec:decorative xmlns:adec="http://schemas.microsoft.com/office/drawing/2017/decorative" val="1"/>
              </a:ext>
            </a:extLst>
          </p:cNvPr>
          <p:cNvSpPr txBox="1"/>
          <p:nvPr/>
        </p:nvSpPr>
        <p:spPr>
          <a:xfrm>
            <a:off x="862012" y="1659953"/>
            <a:ext cx="7419975" cy="323165"/>
          </a:xfrm>
          <a:prstGeom prst="rect">
            <a:avLst/>
          </a:prstGeom>
          <a:noFill/>
        </p:spPr>
        <p:txBody>
          <a:bodyPr wrap="square">
            <a:spAutoFit/>
          </a:bodyPr>
          <a:lstStyle/>
          <a:p>
            <a:pPr algn="ctr"/>
            <a:r>
              <a:rPr lang="en-US" sz="1500" dirty="0">
                <a:latin typeface="Arial" panose="020B0604020202020204" pitchFamily="34" charset="0"/>
                <a:cs typeface="Arial" panose="020B0604020202020204" pitchFamily="34" charset="0"/>
              </a:rPr>
              <a:t>Checks graduation exits, retention exits, and dropout numbers. </a:t>
            </a:r>
          </a:p>
        </p:txBody>
      </p:sp>
      <p:pic>
        <p:nvPicPr>
          <p:cNvPr id="24" name="Audio 23">
            <a:hlinkClick r:id="" action="ppaction://media"/>
            <a:extLst>
              <a:ext uri="{FF2B5EF4-FFF2-40B4-BE49-F238E27FC236}">
                <a16:creationId xmlns:a16="http://schemas.microsoft.com/office/drawing/2014/main" id="{1A3B1BC4-8A8F-2241-EE6F-F3AEACDE6AFA}"/>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
        <p:nvSpPr>
          <p:cNvPr id="9" name="Slide Number Placeholder 8">
            <a:extLst>
              <a:ext uri="{FF2B5EF4-FFF2-40B4-BE49-F238E27FC236}">
                <a16:creationId xmlns:a16="http://schemas.microsoft.com/office/drawing/2014/main" id="{90755CC6-0AF5-4AB0-BD78-73D95075CB8A}"/>
              </a:ext>
              <a:ext uri="{C183D7F6-B498-43B3-948B-1728B52AA6E4}">
                <adec:decorative xmlns:adec="http://schemas.microsoft.com/office/drawing/2017/decorative" val="1"/>
              </a:ext>
            </a:extLst>
          </p:cNvPr>
          <p:cNvSpPr>
            <a:spLocks noGrp="1"/>
          </p:cNvSpPr>
          <p:nvPr>
            <p:ph type="sldNum" idx="12"/>
          </p:nvPr>
        </p:nvSpPr>
        <p:spPr/>
        <p:txBody>
          <a:bodyPr/>
          <a:lstStyle/>
          <a:p>
            <a:fld id="{00000000-1234-1234-1234-123412341234}" type="slidenum">
              <a:rPr lang="en" smtClean="0"/>
              <a:pPr/>
              <a:t>10</a:t>
            </a:fld>
            <a:endParaRPr lang="en" dirty="0"/>
          </a:p>
        </p:txBody>
      </p:sp>
      <p:pic>
        <p:nvPicPr>
          <p:cNvPr id="3" name="Picture 2">
            <a:extLst>
              <a:ext uri="{FF2B5EF4-FFF2-40B4-BE49-F238E27FC236}">
                <a16:creationId xmlns:a16="http://schemas.microsoft.com/office/drawing/2014/main" id="{C2BAD3E2-A982-890D-594B-30ADE7898372}"/>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29871" y="2100119"/>
            <a:ext cx="8084255" cy="4071865"/>
          </a:xfrm>
          <a:prstGeom prst="rect">
            <a:avLst/>
          </a:prstGeom>
          <a:ln w="12700">
            <a:solidFill>
              <a:schemeClr val="tx1"/>
            </a:solidFill>
          </a:ln>
        </p:spPr>
      </p:pic>
    </p:spTree>
    <p:extLst>
      <p:ext uri="{BB962C8B-B14F-4D97-AF65-F5344CB8AC3E}">
        <p14:creationId xmlns:p14="http://schemas.microsoft.com/office/powerpoint/2010/main" val="3583438057"/>
      </p:ext>
    </p:extLst>
  </p:cSld>
  <p:clrMapOvr>
    <a:masterClrMapping/>
  </p:clrMapOvr>
  <mc:AlternateContent xmlns:mc="http://schemas.openxmlformats.org/markup-compatibility/2006" xmlns:p14="http://schemas.microsoft.com/office/powerpoint/2010/main">
    <mc:Choice Requires="p14">
      <p:transition spd="slow" p14:dur="2000" advTm="28597"/>
    </mc:Choice>
    <mc:Fallback xmlns="">
      <p:transition spd="slow" advTm="285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Shape 93">
            <a:extLst>
              <a:ext uri="{C183D7F6-B498-43B3-948B-1728B52AA6E4}">
                <adec:decorative xmlns:adec="http://schemas.microsoft.com/office/drawing/2017/decorative" val="1"/>
              </a:ext>
            </a:extLst>
          </p:cNvPr>
          <p:cNvSpPr txBox="1">
            <a:spLocks noGrp="1"/>
          </p:cNvSpPr>
          <p:nvPr>
            <p:ph type="title"/>
          </p:nvPr>
        </p:nvSpPr>
        <p:spPr>
          <a:xfrm>
            <a:off x="1383945" y="330781"/>
            <a:ext cx="6376110" cy="857250"/>
          </a:xfrm>
          <a:prstGeom prst="rect">
            <a:avLst/>
          </a:prstGeom>
        </p:spPr>
        <p:txBody>
          <a:bodyPr spcFirstLastPara="1" vert="horz" wrap="square" lIns="68569" tIns="68569" rIns="68569" bIns="68569" rtlCol="0" anchor="b" anchorCtr="0">
            <a:noAutofit/>
          </a:bodyPr>
          <a:lstStyle/>
          <a:p>
            <a:pPr algn="ctr"/>
            <a:r>
              <a:rPr lang="en" dirty="0">
                <a:latin typeface="Arial" panose="020B0604020202020204" pitchFamily="34" charset="0"/>
                <a:cs typeface="Arial" panose="020B0604020202020204" pitchFamily="34" charset="0"/>
              </a:rPr>
              <a:t>Warnings Tab &amp; SE722</a:t>
            </a:r>
            <a:endParaRPr dirty="0">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637FAFF6-C7FE-3DF3-5907-CCDA16ED07F1}"/>
              </a:ext>
              <a:ext uri="{C183D7F6-B498-43B3-948B-1728B52AA6E4}">
                <adec:decorative xmlns:adec="http://schemas.microsoft.com/office/drawing/2017/decorative" val="1"/>
              </a:ext>
            </a:extLst>
          </p:cNvPr>
          <p:cNvSpPr txBox="1"/>
          <p:nvPr/>
        </p:nvSpPr>
        <p:spPr>
          <a:xfrm>
            <a:off x="427683" y="1143575"/>
            <a:ext cx="8360717" cy="1477328"/>
          </a:xfrm>
          <a:prstGeom prst="rect">
            <a:avLst/>
          </a:prstGeom>
          <a:noFill/>
        </p:spPr>
        <p:txBody>
          <a:bodyPr wrap="square">
            <a:spAutoFit/>
          </a:bodyPr>
          <a:lstStyle/>
          <a:p>
            <a:r>
              <a:rPr lang="en-US" sz="1500" baseline="0" dirty="0">
                <a:latin typeface="Arial" panose="020B0604020202020204" pitchFamily="34" charset="0"/>
                <a:cs typeface="Arial" panose="020B0604020202020204" pitchFamily="34" charset="0"/>
              </a:rPr>
              <a:t>Warnings should always be reviewed to determine the accuracy of your data, if the data is accurate, then no further action needs to be taken. </a:t>
            </a:r>
          </a:p>
          <a:p>
            <a:endParaRPr lang="en-US" sz="1500" dirty="0">
              <a:latin typeface="Arial" panose="020B0604020202020204" pitchFamily="34" charset="0"/>
              <a:cs typeface="Arial" panose="020B0604020202020204" pitchFamily="34" charset="0"/>
            </a:endParaRPr>
          </a:p>
          <a:p>
            <a:r>
              <a:rPr lang="en-US" sz="1500" dirty="0">
                <a:latin typeface="Arial" panose="020B0604020202020204" pitchFamily="34" charset="0"/>
                <a:cs typeface="Arial" panose="020B0604020202020204" pitchFamily="34" charset="0"/>
              </a:rPr>
              <a:t>Play special attention to any SE722 warnings. These warnings </a:t>
            </a:r>
            <a:r>
              <a:rPr lang="en-US" sz="1500" b="1" dirty="0">
                <a:latin typeface="Arial" panose="020B0604020202020204" pitchFamily="34" charset="0"/>
                <a:cs typeface="Arial" panose="020B0604020202020204" pitchFamily="34" charset="0"/>
              </a:rPr>
              <a:t>will become errors </a:t>
            </a:r>
            <a:r>
              <a:rPr lang="en-US" sz="1500" dirty="0">
                <a:latin typeface="Arial" panose="020B0604020202020204" pitchFamily="34" charset="0"/>
                <a:cs typeface="Arial" panose="020B0604020202020204" pitchFamily="34" charset="0"/>
              </a:rPr>
              <a:t>later in the collection (September-November)</a:t>
            </a:r>
          </a:p>
          <a:p>
            <a:endParaRPr lang="en-US" sz="1500" dirty="0">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7E1C8BB2-5595-2102-7615-A5C2F74FA866}"/>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167238" y="2512444"/>
            <a:ext cx="4809524" cy="2418503"/>
          </a:xfrm>
          <a:prstGeom prst="rect">
            <a:avLst/>
          </a:prstGeom>
          <a:ln w="12700">
            <a:solidFill>
              <a:schemeClr val="tx1"/>
            </a:solidFill>
          </a:ln>
        </p:spPr>
      </p:pic>
      <p:sp>
        <p:nvSpPr>
          <p:cNvPr id="6" name="TextBox 5">
            <a:extLst>
              <a:ext uri="{FF2B5EF4-FFF2-40B4-BE49-F238E27FC236}">
                <a16:creationId xmlns:a16="http://schemas.microsoft.com/office/drawing/2014/main" id="{69F5AD31-C523-B636-17A0-0B404D3303F1}"/>
              </a:ext>
              <a:ext uri="{C183D7F6-B498-43B3-948B-1728B52AA6E4}">
                <adec:decorative xmlns:adec="http://schemas.microsoft.com/office/drawing/2017/decorative" val="1"/>
              </a:ext>
            </a:extLst>
          </p:cNvPr>
          <p:cNvSpPr txBox="1"/>
          <p:nvPr/>
        </p:nvSpPr>
        <p:spPr>
          <a:xfrm>
            <a:off x="633175" y="5052338"/>
            <a:ext cx="7949730" cy="830997"/>
          </a:xfrm>
          <a:prstGeom prst="rect">
            <a:avLst/>
          </a:prstGeom>
          <a:noFill/>
        </p:spPr>
        <p:txBody>
          <a:bodyPr wrap="square">
            <a:spAutoFit/>
          </a:bodyPr>
          <a:lstStyle/>
          <a:p>
            <a:r>
              <a:rPr lang="en-US" sz="1600" b="1" dirty="0">
                <a:latin typeface="Arial" panose="020B0604020202020204" pitchFamily="34" charset="0"/>
                <a:cs typeface="Arial" panose="020B0604020202020204" pitchFamily="34" charset="0"/>
              </a:rPr>
              <a:t>SE722 will turn into Errors!</a:t>
            </a:r>
          </a:p>
          <a:p>
            <a:r>
              <a:rPr lang="en-US" sz="1600" dirty="0">
                <a:latin typeface="Arial" panose="020B0604020202020204" pitchFamily="34" charset="0"/>
                <a:cs typeface="Arial" panose="020B0604020202020204" pitchFamily="34" charset="0"/>
              </a:rPr>
              <a:t>Collect Adequate Documentation from receiving school to address these future errors: </a:t>
            </a:r>
            <a:r>
              <a:rPr lang="en-US" sz="1600" dirty="0">
                <a:latin typeface="Arial" panose="020B0604020202020204" pitchFamily="34" charset="0"/>
                <a:cs typeface="Arial" panose="020B0604020202020204" pitchFamily="34" charset="0"/>
                <a:hlinkClick r:id="rId6"/>
              </a:rPr>
              <a:t>https://www.cde.state.co.us/datapipeline/seyadequatedocs </a:t>
            </a:r>
            <a:endParaRPr lang="en-US" sz="1600" dirty="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71D36EBD-A3A8-4BF1-B4CE-0E545F8757E2}"/>
              </a:ext>
              <a:ext uri="{C183D7F6-B498-43B3-948B-1728B52AA6E4}">
                <adec:decorative xmlns:adec="http://schemas.microsoft.com/office/drawing/2017/decorative" val="1"/>
              </a:ext>
            </a:extLst>
          </p:cNvPr>
          <p:cNvSpPr txBox="1"/>
          <p:nvPr/>
        </p:nvSpPr>
        <p:spPr>
          <a:xfrm>
            <a:off x="633176" y="5924981"/>
            <a:ext cx="7949729" cy="584775"/>
          </a:xfrm>
          <a:prstGeom prst="rect">
            <a:avLst/>
          </a:prstGeom>
          <a:noFill/>
        </p:spPr>
        <p:txBody>
          <a:bodyPr wrap="square">
            <a:spAutoFit/>
          </a:bodyPr>
          <a:lstStyle/>
          <a:p>
            <a:pPr marL="0" indent="0">
              <a:buNone/>
            </a:pPr>
            <a:r>
              <a:rPr lang="en-US" sz="1600" b="1" dirty="0">
                <a:latin typeface="Arial" panose="020B0604020202020204" pitchFamily="34" charset="0"/>
                <a:cs typeface="Arial" panose="020B0604020202020204" pitchFamily="34" charset="0"/>
              </a:rPr>
              <a:t>For SE722 Support: </a:t>
            </a:r>
            <a:r>
              <a:rPr lang="en-US" sz="1600" dirty="0">
                <a:latin typeface="Arial" panose="020B0604020202020204" pitchFamily="34" charset="0"/>
                <a:cs typeface="Arial" panose="020B0604020202020204" pitchFamily="34" charset="0"/>
              </a:rPr>
              <a:t>Use the “</a:t>
            </a:r>
            <a:r>
              <a:rPr lang="en-US" sz="1600" i="1" dirty="0">
                <a:latin typeface="Arial" panose="020B0604020202020204" pitchFamily="34" charset="0"/>
                <a:cs typeface="Arial" panose="020B0604020202020204" pitchFamily="34" charset="0"/>
              </a:rPr>
              <a:t>Cleaning SE700 Warnings” Data Validation R</a:t>
            </a:r>
            <a:r>
              <a:rPr lang="en-US" sz="1600" dirty="0">
                <a:latin typeface="Arial" panose="020B0604020202020204" pitchFamily="34" charset="0"/>
                <a:cs typeface="Arial" panose="020B0604020202020204" pitchFamily="34" charset="0"/>
              </a:rPr>
              <a:t>esource on the EOY webpage: </a:t>
            </a:r>
            <a:r>
              <a:rPr lang="en-US" sz="1600" dirty="0">
                <a:latin typeface="Arial" panose="020B0604020202020204" pitchFamily="34" charset="0"/>
                <a:cs typeface="Arial" panose="020B0604020202020204" pitchFamily="34" charset="0"/>
                <a:hlinkClick r:id="rId7"/>
              </a:rPr>
              <a:t>https://resources.csi.state.co.us/data-submissions/eoy/</a:t>
            </a:r>
            <a:endParaRPr lang="en-US" sz="1600" dirty="0">
              <a:latin typeface="Arial" panose="020B0604020202020204" pitchFamily="34" charset="0"/>
              <a:cs typeface="Arial" panose="020B0604020202020204" pitchFamily="34" charset="0"/>
            </a:endParaRPr>
          </a:p>
        </p:txBody>
      </p:sp>
      <p:pic>
        <p:nvPicPr>
          <p:cNvPr id="25" name="Audio 24">
            <a:hlinkClick r:id="" action="ppaction://media"/>
            <a:extLst>
              <a:ext uri="{FF2B5EF4-FFF2-40B4-BE49-F238E27FC236}">
                <a16:creationId xmlns:a16="http://schemas.microsoft.com/office/drawing/2014/main" id="{2B035113-0817-D741-94B5-69D09D3F2DA7}"/>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18750" t="-118750" r="-118750" b="-118750"/>
          <a:stretch>
            <a:fillRect/>
          </a:stretch>
        </p:blipFill>
        <p:spPr>
          <a:xfrm>
            <a:off x="7004304" y="4718304"/>
            <a:ext cx="2057400" cy="2057400"/>
          </a:xfrm>
          <a:prstGeom prst="ellipse">
            <a:avLst/>
          </a:prstGeom>
        </p:spPr>
      </p:pic>
      <p:sp>
        <p:nvSpPr>
          <p:cNvPr id="7" name="Slide Number Placeholder 6">
            <a:extLst>
              <a:ext uri="{FF2B5EF4-FFF2-40B4-BE49-F238E27FC236}">
                <a16:creationId xmlns:a16="http://schemas.microsoft.com/office/drawing/2014/main" id="{5C056B80-48FC-405B-9B27-8236BD7410B4}"/>
              </a:ext>
              <a:ext uri="{C183D7F6-B498-43B3-948B-1728B52AA6E4}">
                <adec:decorative xmlns:adec="http://schemas.microsoft.com/office/drawing/2017/decorative" val="1"/>
              </a:ext>
            </a:extLst>
          </p:cNvPr>
          <p:cNvSpPr>
            <a:spLocks noGrp="1"/>
          </p:cNvSpPr>
          <p:nvPr>
            <p:ph type="sldNum" idx="12"/>
          </p:nvPr>
        </p:nvSpPr>
        <p:spPr/>
        <p:txBody>
          <a:bodyPr/>
          <a:lstStyle/>
          <a:p>
            <a:fld id="{00000000-1234-1234-1234-123412341234}" type="slidenum">
              <a:rPr lang="en" smtClean="0"/>
              <a:pPr/>
              <a:t>11</a:t>
            </a:fld>
            <a:endParaRPr lang="en" dirty="0"/>
          </a:p>
        </p:txBody>
      </p:sp>
    </p:spTree>
    <p:extLst>
      <p:ext uri="{BB962C8B-B14F-4D97-AF65-F5344CB8AC3E}">
        <p14:creationId xmlns:p14="http://schemas.microsoft.com/office/powerpoint/2010/main" val="500087848"/>
      </p:ext>
    </p:extLst>
  </p:cSld>
  <p:clrMapOvr>
    <a:masterClrMapping/>
  </p:clrMapOvr>
  <mc:AlternateContent xmlns:mc="http://schemas.openxmlformats.org/markup-compatibility/2006" xmlns:p14="http://schemas.microsoft.com/office/powerpoint/2010/main">
    <mc:Choice Requires="p14">
      <p:transition spd="slow" p14:dur="2000" advTm="108388"/>
    </mc:Choice>
    <mc:Fallback xmlns="">
      <p:transition spd="slow" advTm="1083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Shape 93">
            <a:extLst>
              <a:ext uri="{C183D7F6-B498-43B3-948B-1728B52AA6E4}">
                <adec:decorative xmlns:adec="http://schemas.microsoft.com/office/drawing/2017/decorative" val="1"/>
              </a:ext>
            </a:extLst>
          </p:cNvPr>
          <p:cNvSpPr txBox="1">
            <a:spLocks noGrp="1"/>
          </p:cNvSpPr>
          <p:nvPr>
            <p:ph type="title"/>
          </p:nvPr>
        </p:nvSpPr>
        <p:spPr>
          <a:xfrm>
            <a:off x="1644948" y="204536"/>
            <a:ext cx="5721075" cy="857250"/>
          </a:xfrm>
          <a:prstGeom prst="rect">
            <a:avLst/>
          </a:prstGeom>
        </p:spPr>
        <p:txBody>
          <a:bodyPr spcFirstLastPara="1" vert="horz" wrap="square" lIns="68569" tIns="68569" rIns="68569" bIns="68569" rtlCol="0" anchor="b" anchorCtr="0">
            <a:noAutofit/>
          </a:bodyPr>
          <a:lstStyle/>
          <a:p>
            <a:pPr algn="ctr"/>
            <a:r>
              <a:rPr lang="en" dirty="0">
                <a:latin typeface="Arial" panose="020B0604020202020204" pitchFamily="34" charset="0"/>
                <a:cs typeface="Arial" panose="020B0604020202020204" pitchFamily="34" charset="0"/>
              </a:rPr>
              <a:t>Snapshot Tab</a:t>
            </a:r>
            <a:endParaRPr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22E2EB85-CECE-86F8-4488-52817CA3D644}"/>
              </a:ext>
              <a:ext uri="{C183D7F6-B498-43B3-948B-1728B52AA6E4}">
                <adec:decorative xmlns:adec="http://schemas.microsoft.com/office/drawing/2017/decorative" val="1"/>
              </a:ext>
            </a:extLst>
          </p:cNvPr>
          <p:cNvSpPr txBox="1"/>
          <p:nvPr/>
        </p:nvSpPr>
        <p:spPr>
          <a:xfrm>
            <a:off x="514350" y="1061786"/>
            <a:ext cx="8115299" cy="2262158"/>
          </a:xfrm>
          <a:prstGeom prst="rect">
            <a:avLst/>
          </a:prstGeom>
          <a:noFill/>
        </p:spPr>
        <p:txBody>
          <a:bodyPr wrap="square">
            <a:spAutoFit/>
          </a:bodyPr>
          <a:lstStyle/>
          <a:p>
            <a:r>
              <a:rPr lang="en-US" sz="1500" dirty="0">
                <a:latin typeface="Arial" panose="020B0604020202020204" pitchFamily="34" charset="0"/>
                <a:cs typeface="Arial" panose="020B0604020202020204" pitchFamily="34" charset="0"/>
              </a:rPr>
              <a:t>The Snapshot tab includes all of the Error Free data from your school that CDE recognizes as being valid and on record at the close of the collection. This includes:</a:t>
            </a:r>
          </a:p>
          <a:p>
            <a:pPr marL="285750" indent="-285750">
              <a:buFont typeface="Arial" panose="020B0604020202020204" pitchFamily="34" charset="0"/>
              <a:buChar char="•"/>
            </a:pPr>
            <a:r>
              <a:rPr lang="en-US" sz="1600" dirty="0"/>
              <a:t>Student Demographic (SD) file,</a:t>
            </a:r>
          </a:p>
          <a:p>
            <a:pPr marL="285750" indent="-285750">
              <a:buFont typeface="Arial" panose="020B0604020202020204" pitchFamily="34" charset="0"/>
              <a:buChar char="•"/>
            </a:pPr>
            <a:r>
              <a:rPr lang="en-US" sz="1600" dirty="0"/>
              <a:t>Student School Association (SSA) file,</a:t>
            </a:r>
          </a:p>
          <a:p>
            <a:pPr marL="285750" indent="-285750">
              <a:buFont typeface="Arial" panose="020B0604020202020204" pitchFamily="34" charset="0"/>
              <a:buChar char="•"/>
            </a:pPr>
            <a:r>
              <a:rPr lang="en-US" sz="1600" dirty="0"/>
              <a:t>Title I (For Some Schools),</a:t>
            </a:r>
          </a:p>
          <a:p>
            <a:pPr marL="285750" indent="-285750">
              <a:buFont typeface="Arial" panose="020B0604020202020204" pitchFamily="34" charset="0"/>
              <a:buChar char="•"/>
            </a:pPr>
            <a:r>
              <a:rPr lang="en-US" sz="1600" dirty="0"/>
              <a:t>Graduation Guideline (For High Schools),</a:t>
            </a:r>
          </a:p>
          <a:p>
            <a:pPr marL="285750" indent="-285750">
              <a:buFont typeface="Arial" panose="020B0604020202020204" pitchFamily="34" charset="0"/>
              <a:buChar char="•"/>
            </a:pPr>
            <a:r>
              <a:rPr lang="en-US" sz="1600" dirty="0"/>
              <a:t>Other State Entities.</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endParaRPr lang="en-US" sz="1500" baseline="0" dirty="0">
              <a:latin typeface="Arial" panose="020B0604020202020204" pitchFamily="34" charset="0"/>
              <a:cs typeface="Arial" panose="020B0604020202020204" pitchFamily="34" charset="0"/>
            </a:endParaRPr>
          </a:p>
        </p:txBody>
      </p:sp>
      <p:pic>
        <p:nvPicPr>
          <p:cNvPr id="8" name="Audio 7">
            <a:hlinkClick r:id="" action="ppaction://media"/>
            <a:extLst>
              <a:ext uri="{FF2B5EF4-FFF2-40B4-BE49-F238E27FC236}">
                <a16:creationId xmlns:a16="http://schemas.microsoft.com/office/drawing/2014/main" id="{ED1F60C2-CFE3-9A7E-9E26-5EA7EAF4A37F}"/>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
        <p:nvSpPr>
          <p:cNvPr id="3" name="Slide Number Placeholder 2">
            <a:extLst>
              <a:ext uri="{FF2B5EF4-FFF2-40B4-BE49-F238E27FC236}">
                <a16:creationId xmlns:a16="http://schemas.microsoft.com/office/drawing/2014/main" id="{FC8A35A5-B729-4E78-B343-5AB7EC69A440}"/>
              </a:ext>
              <a:ext uri="{C183D7F6-B498-43B3-948B-1728B52AA6E4}">
                <adec:decorative xmlns:adec="http://schemas.microsoft.com/office/drawing/2017/decorative" val="1"/>
              </a:ext>
            </a:extLst>
          </p:cNvPr>
          <p:cNvSpPr>
            <a:spLocks noGrp="1"/>
          </p:cNvSpPr>
          <p:nvPr>
            <p:ph type="sldNum" idx="12"/>
          </p:nvPr>
        </p:nvSpPr>
        <p:spPr/>
        <p:txBody>
          <a:bodyPr/>
          <a:lstStyle/>
          <a:p>
            <a:fld id="{00000000-1234-1234-1234-123412341234}" type="slidenum">
              <a:rPr lang="en" smtClean="0"/>
              <a:pPr/>
              <a:t>12</a:t>
            </a:fld>
            <a:endParaRPr lang="en" dirty="0"/>
          </a:p>
        </p:txBody>
      </p:sp>
      <p:pic>
        <p:nvPicPr>
          <p:cNvPr id="4" name="Picture 3">
            <a:extLst>
              <a:ext uri="{FF2B5EF4-FFF2-40B4-BE49-F238E27FC236}">
                <a16:creationId xmlns:a16="http://schemas.microsoft.com/office/drawing/2014/main" id="{F3A76CB2-C9AE-7D5B-6693-F423A4AD286F}"/>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514349" y="2970477"/>
            <a:ext cx="8115299" cy="2776527"/>
          </a:xfrm>
          <a:prstGeom prst="rect">
            <a:avLst/>
          </a:prstGeom>
          <a:ln w="12700">
            <a:solidFill>
              <a:schemeClr val="tx1"/>
            </a:solidFill>
          </a:ln>
        </p:spPr>
      </p:pic>
      <p:sp>
        <p:nvSpPr>
          <p:cNvPr id="5" name="TextBox 4">
            <a:extLst>
              <a:ext uri="{FF2B5EF4-FFF2-40B4-BE49-F238E27FC236}">
                <a16:creationId xmlns:a16="http://schemas.microsoft.com/office/drawing/2014/main" id="{4EDFADF6-628A-AAFA-4F6F-354053A852ED}"/>
              </a:ext>
              <a:ext uri="{C183D7F6-B498-43B3-948B-1728B52AA6E4}">
                <adec:decorative xmlns:adec="http://schemas.microsoft.com/office/drawing/2017/decorative" val="1"/>
              </a:ext>
            </a:extLst>
          </p:cNvPr>
          <p:cNvSpPr txBox="1"/>
          <p:nvPr/>
        </p:nvSpPr>
        <p:spPr>
          <a:xfrm>
            <a:off x="422216" y="5922800"/>
            <a:ext cx="7949730" cy="338554"/>
          </a:xfrm>
          <a:prstGeom prst="rect">
            <a:avLst/>
          </a:prstGeom>
          <a:noFill/>
        </p:spPr>
        <p:txBody>
          <a:bodyPr wrap="square">
            <a:spAutoFit/>
          </a:bodyPr>
          <a:lstStyle/>
          <a:p>
            <a:r>
              <a:rPr lang="en-US" sz="1600" b="1" dirty="0">
                <a:latin typeface="Arial" panose="020B0604020202020204" pitchFamily="34" charset="0"/>
                <a:cs typeface="Arial" panose="020B0604020202020204" pitchFamily="34" charset="0"/>
              </a:rPr>
              <a:t>This Snapshot tab can be used to filter for validating data!</a:t>
            </a:r>
            <a:r>
              <a:rPr lang="en-US" sz="16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52066672"/>
      </p:ext>
    </p:extLst>
  </p:cSld>
  <p:clrMapOvr>
    <a:masterClrMapping/>
  </p:clrMapOvr>
  <mc:AlternateContent xmlns:mc="http://schemas.openxmlformats.org/markup-compatibility/2006" xmlns:p14="http://schemas.microsoft.com/office/powerpoint/2010/main">
    <mc:Choice Requires="p14">
      <p:transition spd="slow" p14:dur="2000" advTm="92446"/>
    </mc:Choice>
    <mc:Fallback xmlns="">
      <p:transition spd="slow" advTm="924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Shape 93">
            <a:extLst>
              <a:ext uri="{C183D7F6-B498-43B3-948B-1728B52AA6E4}">
                <adec:decorative xmlns:adec="http://schemas.microsoft.com/office/drawing/2017/decorative" val="1"/>
              </a:ext>
            </a:extLst>
          </p:cNvPr>
          <p:cNvSpPr txBox="1">
            <a:spLocks noGrp="1"/>
          </p:cNvSpPr>
          <p:nvPr>
            <p:ph type="title"/>
          </p:nvPr>
        </p:nvSpPr>
        <p:spPr>
          <a:xfrm>
            <a:off x="673101" y="243497"/>
            <a:ext cx="8115299" cy="857250"/>
          </a:xfrm>
          <a:prstGeom prst="rect">
            <a:avLst/>
          </a:prstGeom>
        </p:spPr>
        <p:txBody>
          <a:bodyPr spcFirstLastPara="1" vert="horz" wrap="square" lIns="68569" tIns="68569" rIns="68569" bIns="68569" rtlCol="0" anchor="b" anchorCtr="0">
            <a:noAutofit/>
          </a:bodyPr>
          <a:lstStyle/>
          <a:p>
            <a:pPr algn="ctr"/>
            <a:r>
              <a:rPr lang="en" dirty="0">
                <a:latin typeface="Arial" panose="020B0604020202020204" pitchFamily="34" charset="0"/>
                <a:cs typeface="Arial" panose="020B0604020202020204" pitchFamily="34" charset="0"/>
              </a:rPr>
              <a:t>Summary Assurance Report</a:t>
            </a:r>
            <a:endParaRPr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22E2EB85-CECE-86F8-4488-52817CA3D644}"/>
              </a:ext>
              <a:ext uri="{C183D7F6-B498-43B3-948B-1728B52AA6E4}">
                <adec:decorative xmlns:adec="http://schemas.microsoft.com/office/drawing/2017/decorative" val="1"/>
              </a:ext>
            </a:extLst>
          </p:cNvPr>
          <p:cNvSpPr txBox="1"/>
          <p:nvPr/>
        </p:nvSpPr>
        <p:spPr>
          <a:xfrm>
            <a:off x="514350" y="1100747"/>
            <a:ext cx="8115299" cy="1015663"/>
          </a:xfrm>
          <a:prstGeom prst="rect">
            <a:avLst/>
          </a:prstGeom>
          <a:noFill/>
        </p:spPr>
        <p:txBody>
          <a:bodyPr wrap="square">
            <a:spAutoFit/>
          </a:bodyPr>
          <a:lstStyle/>
          <a:p>
            <a:r>
              <a:rPr lang="en-US" sz="1500" dirty="0">
                <a:latin typeface="Arial" panose="020B0604020202020204" pitchFamily="34" charset="0"/>
                <a:cs typeface="Arial" panose="020B0604020202020204" pitchFamily="34" charset="0"/>
              </a:rPr>
              <a:t>The Summary Assurance Report indicates that the report has been fully reviewed, corrected as needed by contacting CSI for requested updates, and you approve your school’s data for final submission to CDE. </a:t>
            </a:r>
          </a:p>
          <a:p>
            <a:endParaRPr lang="en-US" sz="1500" baseline="0" dirty="0">
              <a:latin typeface="Arial" panose="020B0604020202020204" pitchFamily="34" charset="0"/>
              <a:cs typeface="Arial" panose="020B0604020202020204" pitchFamily="34" charset="0"/>
            </a:endParaRPr>
          </a:p>
        </p:txBody>
      </p:sp>
      <p:pic>
        <p:nvPicPr>
          <p:cNvPr id="18" name="Audio 17">
            <a:hlinkClick r:id="" action="ppaction://media"/>
            <a:extLst>
              <a:ext uri="{FF2B5EF4-FFF2-40B4-BE49-F238E27FC236}">
                <a16:creationId xmlns:a16="http://schemas.microsoft.com/office/drawing/2014/main" id="{7C403F63-0679-A1EF-B68C-AF91892424F3}"/>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
        <p:nvSpPr>
          <p:cNvPr id="3" name="Slide Number Placeholder 2">
            <a:extLst>
              <a:ext uri="{FF2B5EF4-FFF2-40B4-BE49-F238E27FC236}">
                <a16:creationId xmlns:a16="http://schemas.microsoft.com/office/drawing/2014/main" id="{FC8A35A5-B729-4E78-B343-5AB7EC69A440}"/>
              </a:ext>
              <a:ext uri="{C183D7F6-B498-43B3-948B-1728B52AA6E4}">
                <adec:decorative xmlns:adec="http://schemas.microsoft.com/office/drawing/2017/decorative" val="1"/>
              </a:ext>
            </a:extLst>
          </p:cNvPr>
          <p:cNvSpPr>
            <a:spLocks noGrp="1"/>
          </p:cNvSpPr>
          <p:nvPr>
            <p:ph type="sldNum" idx="12"/>
          </p:nvPr>
        </p:nvSpPr>
        <p:spPr/>
        <p:txBody>
          <a:bodyPr/>
          <a:lstStyle/>
          <a:p>
            <a:fld id="{00000000-1234-1234-1234-123412341234}" type="slidenum">
              <a:rPr lang="en" smtClean="0"/>
              <a:pPr/>
              <a:t>13</a:t>
            </a:fld>
            <a:endParaRPr lang="en" dirty="0"/>
          </a:p>
        </p:txBody>
      </p:sp>
      <p:pic>
        <p:nvPicPr>
          <p:cNvPr id="4" name="Picture 3">
            <a:extLst>
              <a:ext uri="{FF2B5EF4-FFF2-40B4-BE49-F238E27FC236}">
                <a16:creationId xmlns:a16="http://schemas.microsoft.com/office/drawing/2014/main" id="{4C35CAA6-10BF-9BED-3E9C-015A01FC50F9}"/>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30900" y="2116029"/>
            <a:ext cx="7645780" cy="2856395"/>
          </a:xfrm>
          <a:prstGeom prst="rect">
            <a:avLst/>
          </a:prstGeom>
          <a:ln w="12700">
            <a:solidFill>
              <a:schemeClr val="tx1"/>
            </a:solidFill>
          </a:ln>
        </p:spPr>
      </p:pic>
    </p:spTree>
    <p:extLst>
      <p:ext uri="{BB962C8B-B14F-4D97-AF65-F5344CB8AC3E}">
        <p14:creationId xmlns:p14="http://schemas.microsoft.com/office/powerpoint/2010/main" val="3121960434"/>
      </p:ext>
    </p:extLst>
  </p:cSld>
  <p:clrMapOvr>
    <a:masterClrMapping/>
  </p:clrMapOvr>
  <mc:AlternateContent xmlns:mc="http://schemas.openxmlformats.org/markup-compatibility/2006" xmlns:p14="http://schemas.microsoft.com/office/powerpoint/2010/main">
    <mc:Choice Requires="p14">
      <p:transition spd="slow" p14:dur="2000" advTm="64219"/>
    </mc:Choice>
    <mc:Fallback xmlns="">
      <p:transition spd="slow" advTm="642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Shape 111"/>
          <p:cNvSpPr txBox="1">
            <a:spLocks noGrp="1"/>
          </p:cNvSpPr>
          <p:nvPr>
            <p:ph type="ctrTitle"/>
          </p:nvPr>
        </p:nvSpPr>
        <p:spPr>
          <a:xfrm>
            <a:off x="1657350" y="2440592"/>
            <a:ext cx="5829300" cy="1159875"/>
          </a:xfrm>
          <a:prstGeom prst="rect">
            <a:avLst/>
          </a:prstGeom>
        </p:spPr>
        <p:txBody>
          <a:bodyPr spcFirstLastPara="1" vert="horz" wrap="square" lIns="68569" tIns="68569" rIns="68569" bIns="68569" rtlCol="0" anchor="b" anchorCtr="0">
            <a:noAutofit/>
          </a:bodyPr>
          <a:lstStyle/>
          <a:p>
            <a:r>
              <a:rPr lang="en" dirty="0">
                <a:latin typeface="Arial" panose="020B0604020202020204" pitchFamily="34" charset="0"/>
                <a:cs typeface="Arial" panose="020B0604020202020204" pitchFamily="34" charset="0"/>
              </a:rPr>
              <a:t>New Tabs for the 24-25</a:t>
            </a:r>
            <a:br>
              <a:rPr lang="en" dirty="0">
                <a:latin typeface="Arial" panose="020B0604020202020204" pitchFamily="34" charset="0"/>
                <a:cs typeface="Arial" panose="020B0604020202020204" pitchFamily="34" charset="0"/>
              </a:rPr>
            </a:br>
            <a:r>
              <a:rPr lang="en" dirty="0">
                <a:latin typeface="Arial" panose="020B0604020202020204" pitchFamily="34" charset="0"/>
                <a:cs typeface="Arial" panose="020B0604020202020204" pitchFamily="34" charset="0"/>
              </a:rPr>
              <a:t>EOY Summary Report</a:t>
            </a:r>
            <a:endParaRPr dirty="0">
              <a:latin typeface="Arial" panose="020B0604020202020204" pitchFamily="34" charset="0"/>
              <a:cs typeface="Arial" panose="020B0604020202020204" pitchFamily="34" charset="0"/>
            </a:endParaRPr>
          </a:p>
        </p:txBody>
      </p:sp>
      <p:pic>
        <p:nvPicPr>
          <p:cNvPr id="4" name="Audio 3">
            <a:hlinkClick r:id="" action="ppaction://media"/>
            <a:extLst>
              <a:ext uri="{FF2B5EF4-FFF2-40B4-BE49-F238E27FC236}">
                <a16:creationId xmlns:a16="http://schemas.microsoft.com/office/drawing/2014/main" id="{C4E06FE3-1CC6-CB47-7C79-B03F882A41D7}"/>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226463655"/>
      </p:ext>
    </p:extLst>
  </p:cSld>
  <p:clrMapOvr>
    <a:masterClrMapping/>
  </p:clrMapOvr>
  <mc:AlternateContent xmlns:mc="http://schemas.openxmlformats.org/markup-compatibility/2006" xmlns:p14="http://schemas.microsoft.com/office/powerpoint/2010/main">
    <mc:Choice Requires="p14">
      <p:transition spd="slow" p14:dur="2000" advTm="19332"/>
    </mc:Choice>
    <mc:Fallback xmlns="">
      <p:transition spd="slow" advTm="193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Shape 93">
            <a:extLst>
              <a:ext uri="{C183D7F6-B498-43B3-948B-1728B52AA6E4}">
                <adec:decorative xmlns:adec="http://schemas.microsoft.com/office/drawing/2017/decorative" val="1"/>
              </a:ext>
            </a:extLst>
          </p:cNvPr>
          <p:cNvSpPr txBox="1">
            <a:spLocks noGrp="1"/>
          </p:cNvSpPr>
          <p:nvPr>
            <p:ph type="title"/>
          </p:nvPr>
        </p:nvSpPr>
        <p:spPr>
          <a:xfrm>
            <a:off x="514349" y="243497"/>
            <a:ext cx="8115299" cy="857250"/>
          </a:xfrm>
          <a:prstGeom prst="rect">
            <a:avLst/>
          </a:prstGeom>
        </p:spPr>
        <p:txBody>
          <a:bodyPr spcFirstLastPara="1" vert="horz" wrap="square" lIns="68569" tIns="68569" rIns="68569" bIns="68569" rtlCol="0" anchor="b" anchorCtr="0">
            <a:noAutofit/>
          </a:bodyPr>
          <a:lstStyle/>
          <a:p>
            <a:pPr algn="ctr"/>
            <a:r>
              <a:rPr lang="en" dirty="0">
                <a:latin typeface="Arial" panose="020B0604020202020204" pitchFamily="34" charset="0"/>
                <a:cs typeface="Arial" panose="020B0604020202020204" pitchFamily="34" charset="0"/>
              </a:rPr>
              <a:t>EL List</a:t>
            </a:r>
            <a:endParaRPr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22E2EB85-CECE-86F8-4488-52817CA3D644}"/>
              </a:ext>
              <a:ext uri="{C183D7F6-B498-43B3-948B-1728B52AA6E4}">
                <adec:decorative xmlns:adec="http://schemas.microsoft.com/office/drawing/2017/decorative" val="1"/>
              </a:ext>
            </a:extLst>
          </p:cNvPr>
          <p:cNvSpPr txBox="1"/>
          <p:nvPr/>
        </p:nvSpPr>
        <p:spPr>
          <a:xfrm>
            <a:off x="514350" y="1100747"/>
            <a:ext cx="8115299" cy="553998"/>
          </a:xfrm>
          <a:prstGeom prst="rect">
            <a:avLst/>
          </a:prstGeom>
          <a:noFill/>
        </p:spPr>
        <p:txBody>
          <a:bodyPr wrap="square">
            <a:spAutoFit/>
          </a:bodyPr>
          <a:lstStyle/>
          <a:p>
            <a:r>
              <a:rPr lang="en-US" sz="1500" dirty="0">
                <a:latin typeface="Arial" panose="020B0604020202020204" pitchFamily="34" charset="0"/>
                <a:cs typeface="Arial" panose="020B0604020202020204" pitchFamily="34" charset="0"/>
              </a:rPr>
              <a:t>The EL List tab provides a summary and list of students who participated in an English Learner (EL) Language Proficiency Program at any point during the school year. </a:t>
            </a:r>
            <a:endParaRPr lang="en-US" sz="1500" baseline="0" dirty="0">
              <a:latin typeface="Arial" panose="020B060402020202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FC8A35A5-B729-4E78-B343-5AB7EC69A440}"/>
              </a:ext>
              <a:ext uri="{C183D7F6-B498-43B3-948B-1728B52AA6E4}">
                <adec:decorative xmlns:adec="http://schemas.microsoft.com/office/drawing/2017/decorative" val="1"/>
              </a:ext>
            </a:extLst>
          </p:cNvPr>
          <p:cNvSpPr>
            <a:spLocks noGrp="1"/>
          </p:cNvSpPr>
          <p:nvPr>
            <p:ph type="sldNum" idx="12"/>
          </p:nvPr>
        </p:nvSpPr>
        <p:spPr/>
        <p:txBody>
          <a:bodyPr/>
          <a:lstStyle/>
          <a:p>
            <a:fld id="{00000000-1234-1234-1234-123412341234}" type="slidenum">
              <a:rPr lang="en" smtClean="0"/>
              <a:pPr/>
              <a:t>15</a:t>
            </a:fld>
            <a:endParaRPr lang="en" dirty="0"/>
          </a:p>
        </p:txBody>
      </p:sp>
      <p:pic>
        <p:nvPicPr>
          <p:cNvPr id="5" name="Picture 4">
            <a:extLst>
              <a:ext uri="{FF2B5EF4-FFF2-40B4-BE49-F238E27FC236}">
                <a16:creationId xmlns:a16="http://schemas.microsoft.com/office/drawing/2014/main" id="{F3EBFB69-7408-7BC4-31BC-E15814D5D56E}"/>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940589" y="1754797"/>
            <a:ext cx="5262817" cy="4174446"/>
          </a:xfrm>
          <a:prstGeom prst="rect">
            <a:avLst/>
          </a:prstGeom>
          <a:ln w="12700">
            <a:solidFill>
              <a:schemeClr val="tx1"/>
            </a:solidFill>
          </a:ln>
        </p:spPr>
      </p:pic>
      <p:sp>
        <p:nvSpPr>
          <p:cNvPr id="8" name="TextBox 7">
            <a:extLst>
              <a:ext uri="{FF2B5EF4-FFF2-40B4-BE49-F238E27FC236}">
                <a16:creationId xmlns:a16="http://schemas.microsoft.com/office/drawing/2014/main" id="{24B53A3E-33D9-1A3E-605E-24DBAE1DCFF1}"/>
              </a:ext>
            </a:extLst>
          </p:cNvPr>
          <p:cNvSpPr txBox="1"/>
          <p:nvPr/>
        </p:nvSpPr>
        <p:spPr>
          <a:xfrm>
            <a:off x="514349" y="5968172"/>
            <a:ext cx="7791451" cy="584775"/>
          </a:xfrm>
          <a:prstGeom prst="rect">
            <a:avLst/>
          </a:prstGeom>
          <a:noFill/>
        </p:spPr>
        <p:txBody>
          <a:bodyPr wrap="square">
            <a:spAutoFit/>
          </a:bodyPr>
          <a:lstStyle/>
          <a:p>
            <a:r>
              <a:rPr lang="en-US" sz="1600" b="1" dirty="0">
                <a:latin typeface="Arial" panose="020B0604020202020204" pitchFamily="34" charset="0"/>
                <a:cs typeface="Arial" panose="020B0604020202020204" pitchFamily="34" charset="0"/>
              </a:rPr>
              <a:t>Please Note: </a:t>
            </a:r>
            <a:r>
              <a:rPr lang="en-US" sz="1600" dirty="0">
                <a:latin typeface="Arial" panose="020B0604020202020204" pitchFamily="34" charset="0"/>
                <a:cs typeface="Arial" panose="020B0604020202020204" pitchFamily="34" charset="0"/>
              </a:rPr>
              <a:t>If you believe that your EL data is not accurate, please contact CSI before making any updates in your SIS.</a:t>
            </a:r>
          </a:p>
        </p:txBody>
      </p:sp>
      <p:pic>
        <p:nvPicPr>
          <p:cNvPr id="13" name="Audio 12">
            <a:hlinkClick r:id="" action="ppaction://media"/>
            <a:extLst>
              <a:ext uri="{FF2B5EF4-FFF2-40B4-BE49-F238E27FC236}">
                <a16:creationId xmlns:a16="http://schemas.microsoft.com/office/drawing/2014/main" id="{E08DA5F0-A6FC-AD83-0ECB-553966FD9998}"/>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831296606"/>
      </p:ext>
    </p:extLst>
  </p:cSld>
  <p:clrMapOvr>
    <a:masterClrMapping/>
  </p:clrMapOvr>
  <mc:AlternateContent xmlns:mc="http://schemas.openxmlformats.org/markup-compatibility/2006" xmlns:p14="http://schemas.microsoft.com/office/powerpoint/2010/main">
    <mc:Choice Requires="p14">
      <p:transition spd="slow" p14:dur="2000" advTm="73841"/>
    </mc:Choice>
    <mc:Fallback xmlns="">
      <p:transition spd="slow" advTm="738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2">
          <a:extLst>
            <a:ext uri="{FF2B5EF4-FFF2-40B4-BE49-F238E27FC236}">
              <a16:creationId xmlns:a16="http://schemas.microsoft.com/office/drawing/2014/main" id="{57770A42-5409-C887-8B59-FF4B7502086B}"/>
            </a:ext>
          </a:extLst>
        </p:cNvPr>
        <p:cNvGrpSpPr/>
        <p:nvPr/>
      </p:nvGrpSpPr>
      <p:grpSpPr>
        <a:xfrm>
          <a:off x="0" y="0"/>
          <a:ext cx="0" cy="0"/>
          <a:chOff x="0" y="0"/>
          <a:chExt cx="0" cy="0"/>
        </a:xfrm>
      </p:grpSpPr>
      <p:sp>
        <p:nvSpPr>
          <p:cNvPr id="93" name="Shape 93">
            <a:extLst>
              <a:ext uri="{FF2B5EF4-FFF2-40B4-BE49-F238E27FC236}">
                <a16:creationId xmlns:a16="http://schemas.microsoft.com/office/drawing/2014/main" id="{B5B9BB0E-DCEF-B826-8489-6333C3326265}"/>
              </a:ext>
              <a:ext uri="{C183D7F6-B498-43B3-948B-1728B52AA6E4}">
                <adec:decorative xmlns:adec="http://schemas.microsoft.com/office/drawing/2017/decorative" val="1"/>
              </a:ext>
            </a:extLst>
          </p:cNvPr>
          <p:cNvSpPr txBox="1">
            <a:spLocks noGrp="1"/>
          </p:cNvSpPr>
          <p:nvPr>
            <p:ph type="title"/>
          </p:nvPr>
        </p:nvSpPr>
        <p:spPr>
          <a:xfrm>
            <a:off x="514349" y="243497"/>
            <a:ext cx="8115299" cy="857250"/>
          </a:xfrm>
          <a:prstGeom prst="rect">
            <a:avLst/>
          </a:prstGeom>
        </p:spPr>
        <p:txBody>
          <a:bodyPr spcFirstLastPara="1" vert="horz" wrap="square" lIns="68569" tIns="68569" rIns="68569" bIns="68569" rtlCol="0" anchor="b" anchorCtr="0">
            <a:noAutofit/>
          </a:bodyPr>
          <a:lstStyle/>
          <a:p>
            <a:pPr algn="ctr"/>
            <a:r>
              <a:rPr lang="en" dirty="0">
                <a:latin typeface="Arial" panose="020B0604020202020204" pitchFamily="34" charset="0"/>
                <a:cs typeface="Arial" panose="020B0604020202020204" pitchFamily="34" charset="0"/>
              </a:rPr>
              <a:t>SPED List</a:t>
            </a:r>
            <a:endParaRPr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3A50072D-E170-D8F3-7401-7F4BE197FD76}"/>
              </a:ext>
              <a:ext uri="{C183D7F6-B498-43B3-948B-1728B52AA6E4}">
                <adec:decorative xmlns:adec="http://schemas.microsoft.com/office/drawing/2017/decorative" val="1"/>
              </a:ext>
            </a:extLst>
          </p:cNvPr>
          <p:cNvSpPr txBox="1"/>
          <p:nvPr/>
        </p:nvSpPr>
        <p:spPr>
          <a:xfrm>
            <a:off x="514350" y="1100747"/>
            <a:ext cx="8115299" cy="553998"/>
          </a:xfrm>
          <a:prstGeom prst="rect">
            <a:avLst/>
          </a:prstGeom>
          <a:noFill/>
        </p:spPr>
        <p:txBody>
          <a:bodyPr wrap="square">
            <a:spAutoFit/>
          </a:bodyPr>
          <a:lstStyle/>
          <a:p>
            <a:r>
              <a:rPr lang="en-US" sz="1500" dirty="0">
                <a:latin typeface="Arial" panose="020B0604020202020204" pitchFamily="34" charset="0"/>
                <a:cs typeface="Arial" panose="020B0604020202020204" pitchFamily="34" charset="0"/>
              </a:rPr>
              <a:t>The SPED List tab provides a summary and list of students with an IEP at any point during the school year. </a:t>
            </a:r>
            <a:endParaRPr lang="en-US" sz="1500" baseline="0" dirty="0">
              <a:latin typeface="Arial" panose="020B060402020202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C13514C1-A8CD-691B-4A44-4583D4FF4F41}"/>
              </a:ext>
              <a:ext uri="{C183D7F6-B498-43B3-948B-1728B52AA6E4}">
                <adec:decorative xmlns:adec="http://schemas.microsoft.com/office/drawing/2017/decorative" val="1"/>
              </a:ext>
            </a:extLst>
          </p:cNvPr>
          <p:cNvSpPr>
            <a:spLocks noGrp="1"/>
          </p:cNvSpPr>
          <p:nvPr>
            <p:ph type="sldNum" idx="12"/>
          </p:nvPr>
        </p:nvSpPr>
        <p:spPr/>
        <p:txBody>
          <a:bodyPr/>
          <a:lstStyle/>
          <a:p>
            <a:fld id="{00000000-1234-1234-1234-123412341234}" type="slidenum">
              <a:rPr lang="en" smtClean="0"/>
              <a:pPr/>
              <a:t>16</a:t>
            </a:fld>
            <a:endParaRPr lang="en" dirty="0"/>
          </a:p>
        </p:txBody>
      </p:sp>
      <p:pic>
        <p:nvPicPr>
          <p:cNvPr id="5" name="Picture 4">
            <a:extLst>
              <a:ext uri="{FF2B5EF4-FFF2-40B4-BE49-F238E27FC236}">
                <a16:creationId xmlns:a16="http://schemas.microsoft.com/office/drawing/2014/main" id="{84E4DF76-35D0-DF89-988A-A4AD6003DAD7}"/>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034124" y="1754797"/>
            <a:ext cx="5075746" cy="4174446"/>
          </a:xfrm>
          <a:prstGeom prst="rect">
            <a:avLst/>
          </a:prstGeom>
          <a:ln w="12700">
            <a:solidFill>
              <a:schemeClr val="tx1"/>
            </a:solidFill>
          </a:ln>
        </p:spPr>
      </p:pic>
      <p:pic>
        <p:nvPicPr>
          <p:cNvPr id="8" name="Audio 7">
            <a:hlinkClick r:id="" action="ppaction://media"/>
            <a:extLst>
              <a:ext uri="{FF2B5EF4-FFF2-40B4-BE49-F238E27FC236}">
                <a16:creationId xmlns:a16="http://schemas.microsoft.com/office/drawing/2014/main" id="{18C6B27B-7E08-C5A5-51BC-7BA68DB59CD1}"/>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941574743"/>
      </p:ext>
    </p:extLst>
  </p:cSld>
  <p:clrMapOvr>
    <a:masterClrMapping/>
  </p:clrMapOvr>
  <mc:AlternateContent xmlns:mc="http://schemas.openxmlformats.org/markup-compatibility/2006" xmlns:p14="http://schemas.microsoft.com/office/powerpoint/2010/main">
    <mc:Choice Requires="p14">
      <p:transition spd="slow" p14:dur="2000" advTm="34969"/>
    </mc:Choice>
    <mc:Fallback xmlns="">
      <p:transition spd="slow" advTm="349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2">
          <a:extLst>
            <a:ext uri="{FF2B5EF4-FFF2-40B4-BE49-F238E27FC236}">
              <a16:creationId xmlns:a16="http://schemas.microsoft.com/office/drawing/2014/main" id="{7B8EA56D-7E16-518F-FC55-50C9EB9F25F4}"/>
            </a:ext>
          </a:extLst>
        </p:cNvPr>
        <p:cNvGrpSpPr/>
        <p:nvPr/>
      </p:nvGrpSpPr>
      <p:grpSpPr>
        <a:xfrm>
          <a:off x="0" y="0"/>
          <a:ext cx="0" cy="0"/>
          <a:chOff x="0" y="0"/>
          <a:chExt cx="0" cy="0"/>
        </a:xfrm>
      </p:grpSpPr>
      <p:sp>
        <p:nvSpPr>
          <p:cNvPr id="93" name="Shape 93">
            <a:extLst>
              <a:ext uri="{FF2B5EF4-FFF2-40B4-BE49-F238E27FC236}">
                <a16:creationId xmlns:a16="http://schemas.microsoft.com/office/drawing/2014/main" id="{FC31BFA9-FE02-7ABC-3465-1820584A8CAC}"/>
              </a:ext>
              <a:ext uri="{C183D7F6-B498-43B3-948B-1728B52AA6E4}">
                <adec:decorative xmlns:adec="http://schemas.microsoft.com/office/drawing/2017/decorative" val="1"/>
              </a:ext>
            </a:extLst>
          </p:cNvPr>
          <p:cNvSpPr txBox="1">
            <a:spLocks noGrp="1"/>
          </p:cNvSpPr>
          <p:nvPr>
            <p:ph type="title"/>
          </p:nvPr>
        </p:nvSpPr>
        <p:spPr>
          <a:xfrm>
            <a:off x="514349" y="243497"/>
            <a:ext cx="8115299" cy="857250"/>
          </a:xfrm>
          <a:prstGeom prst="rect">
            <a:avLst/>
          </a:prstGeom>
        </p:spPr>
        <p:txBody>
          <a:bodyPr spcFirstLastPara="1" vert="horz" wrap="square" lIns="68569" tIns="68569" rIns="68569" bIns="68569" rtlCol="0" anchor="b" anchorCtr="0">
            <a:noAutofit/>
          </a:bodyPr>
          <a:lstStyle/>
          <a:p>
            <a:pPr algn="ctr"/>
            <a:r>
              <a:rPr lang="en" dirty="0">
                <a:latin typeface="Arial" panose="020B0604020202020204" pitchFamily="34" charset="0"/>
                <a:cs typeface="Arial" panose="020B0604020202020204" pitchFamily="34" charset="0"/>
              </a:rPr>
              <a:t>504 List</a:t>
            </a:r>
            <a:endParaRPr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4D81B38C-CCD9-F479-C916-B36088D4AE79}"/>
              </a:ext>
              <a:ext uri="{C183D7F6-B498-43B3-948B-1728B52AA6E4}">
                <adec:decorative xmlns:adec="http://schemas.microsoft.com/office/drawing/2017/decorative" val="1"/>
              </a:ext>
            </a:extLst>
          </p:cNvPr>
          <p:cNvSpPr txBox="1"/>
          <p:nvPr/>
        </p:nvSpPr>
        <p:spPr>
          <a:xfrm>
            <a:off x="514350" y="1100747"/>
            <a:ext cx="8115299" cy="553998"/>
          </a:xfrm>
          <a:prstGeom prst="rect">
            <a:avLst/>
          </a:prstGeom>
          <a:noFill/>
        </p:spPr>
        <p:txBody>
          <a:bodyPr wrap="square">
            <a:spAutoFit/>
          </a:bodyPr>
          <a:lstStyle/>
          <a:p>
            <a:r>
              <a:rPr lang="en-US" sz="1500" dirty="0">
                <a:latin typeface="Arial" panose="020B0604020202020204" pitchFamily="34" charset="0"/>
                <a:cs typeface="Arial" panose="020B0604020202020204" pitchFamily="34" charset="0"/>
              </a:rPr>
              <a:t>The 504 List tab provides a summary and list of students with a 504 at any point during the school year. </a:t>
            </a:r>
            <a:endParaRPr lang="en-US" sz="1500" baseline="0" dirty="0">
              <a:latin typeface="Arial" panose="020B060402020202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452B7350-4CF7-9CFB-252D-20870A1BFEE2}"/>
              </a:ext>
              <a:ext uri="{C183D7F6-B498-43B3-948B-1728B52AA6E4}">
                <adec:decorative xmlns:adec="http://schemas.microsoft.com/office/drawing/2017/decorative" val="1"/>
              </a:ext>
            </a:extLst>
          </p:cNvPr>
          <p:cNvSpPr>
            <a:spLocks noGrp="1"/>
          </p:cNvSpPr>
          <p:nvPr>
            <p:ph type="sldNum" idx="12"/>
          </p:nvPr>
        </p:nvSpPr>
        <p:spPr/>
        <p:txBody>
          <a:bodyPr/>
          <a:lstStyle/>
          <a:p>
            <a:fld id="{00000000-1234-1234-1234-123412341234}" type="slidenum">
              <a:rPr lang="en" smtClean="0"/>
              <a:pPr/>
              <a:t>17</a:t>
            </a:fld>
            <a:endParaRPr lang="en" dirty="0"/>
          </a:p>
        </p:txBody>
      </p:sp>
      <p:pic>
        <p:nvPicPr>
          <p:cNvPr id="5" name="Picture 4">
            <a:extLst>
              <a:ext uri="{FF2B5EF4-FFF2-40B4-BE49-F238E27FC236}">
                <a16:creationId xmlns:a16="http://schemas.microsoft.com/office/drawing/2014/main" id="{DA734489-F724-941B-D2A6-398CAC970925}"/>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165893" y="1754797"/>
            <a:ext cx="4812208" cy="4174446"/>
          </a:xfrm>
          <a:prstGeom prst="rect">
            <a:avLst/>
          </a:prstGeom>
          <a:ln w="12700">
            <a:solidFill>
              <a:schemeClr val="tx1"/>
            </a:solidFill>
          </a:ln>
        </p:spPr>
      </p:pic>
      <p:pic>
        <p:nvPicPr>
          <p:cNvPr id="8" name="Audio 7">
            <a:hlinkClick r:id="" action="ppaction://media"/>
            <a:extLst>
              <a:ext uri="{FF2B5EF4-FFF2-40B4-BE49-F238E27FC236}">
                <a16:creationId xmlns:a16="http://schemas.microsoft.com/office/drawing/2014/main" id="{1E68DD08-43CC-0CE1-6B71-D0BD9BDD1194}"/>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926555317"/>
      </p:ext>
    </p:extLst>
  </p:cSld>
  <p:clrMapOvr>
    <a:masterClrMapping/>
  </p:clrMapOvr>
  <mc:AlternateContent xmlns:mc="http://schemas.openxmlformats.org/markup-compatibility/2006" xmlns:p14="http://schemas.microsoft.com/office/powerpoint/2010/main">
    <mc:Choice Requires="p14">
      <p:transition spd="slow" p14:dur="2000" advTm="18588"/>
    </mc:Choice>
    <mc:Fallback xmlns="">
      <p:transition spd="slow" advTm="185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2">
          <a:extLst>
            <a:ext uri="{FF2B5EF4-FFF2-40B4-BE49-F238E27FC236}">
              <a16:creationId xmlns:a16="http://schemas.microsoft.com/office/drawing/2014/main" id="{359C22EA-F3D6-66C4-7ABC-96D6AE15AD67}"/>
            </a:ext>
          </a:extLst>
        </p:cNvPr>
        <p:cNvGrpSpPr/>
        <p:nvPr/>
      </p:nvGrpSpPr>
      <p:grpSpPr>
        <a:xfrm>
          <a:off x="0" y="0"/>
          <a:ext cx="0" cy="0"/>
          <a:chOff x="0" y="0"/>
          <a:chExt cx="0" cy="0"/>
        </a:xfrm>
      </p:grpSpPr>
      <p:sp>
        <p:nvSpPr>
          <p:cNvPr id="93" name="Shape 93">
            <a:extLst>
              <a:ext uri="{FF2B5EF4-FFF2-40B4-BE49-F238E27FC236}">
                <a16:creationId xmlns:a16="http://schemas.microsoft.com/office/drawing/2014/main" id="{B6D532FA-63A7-B73B-F279-5797FBD00A9B}"/>
              </a:ext>
              <a:ext uri="{C183D7F6-B498-43B3-948B-1728B52AA6E4}">
                <adec:decorative xmlns:adec="http://schemas.microsoft.com/office/drawing/2017/decorative" val="1"/>
              </a:ext>
            </a:extLst>
          </p:cNvPr>
          <p:cNvSpPr txBox="1">
            <a:spLocks noGrp="1"/>
          </p:cNvSpPr>
          <p:nvPr>
            <p:ph type="title"/>
          </p:nvPr>
        </p:nvSpPr>
        <p:spPr>
          <a:xfrm>
            <a:off x="514349" y="243497"/>
            <a:ext cx="8115299" cy="857250"/>
          </a:xfrm>
          <a:prstGeom prst="rect">
            <a:avLst/>
          </a:prstGeom>
        </p:spPr>
        <p:txBody>
          <a:bodyPr spcFirstLastPara="1" vert="horz" wrap="square" lIns="68569" tIns="68569" rIns="68569" bIns="68569" rtlCol="0" anchor="b" anchorCtr="0">
            <a:noAutofit/>
          </a:bodyPr>
          <a:lstStyle/>
          <a:p>
            <a:pPr algn="ctr"/>
            <a:r>
              <a:rPr lang="en" dirty="0">
                <a:latin typeface="Arial" panose="020B0604020202020204" pitchFamily="34" charset="0"/>
                <a:cs typeface="Arial" panose="020B0604020202020204" pitchFamily="34" charset="0"/>
              </a:rPr>
              <a:t>GT List</a:t>
            </a:r>
            <a:endParaRPr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EF63EF0D-CC1F-1D20-27F5-AB2F0DC149D1}"/>
              </a:ext>
              <a:ext uri="{C183D7F6-B498-43B3-948B-1728B52AA6E4}">
                <adec:decorative xmlns:adec="http://schemas.microsoft.com/office/drawing/2017/decorative" val="1"/>
              </a:ext>
            </a:extLst>
          </p:cNvPr>
          <p:cNvSpPr txBox="1"/>
          <p:nvPr/>
        </p:nvSpPr>
        <p:spPr>
          <a:xfrm>
            <a:off x="514350" y="1100747"/>
            <a:ext cx="8115299" cy="553998"/>
          </a:xfrm>
          <a:prstGeom prst="rect">
            <a:avLst/>
          </a:prstGeom>
          <a:noFill/>
        </p:spPr>
        <p:txBody>
          <a:bodyPr wrap="square">
            <a:spAutoFit/>
          </a:bodyPr>
          <a:lstStyle/>
          <a:p>
            <a:r>
              <a:rPr lang="en-US" sz="1500" dirty="0">
                <a:latin typeface="Arial" panose="020B0604020202020204" pitchFamily="34" charset="0"/>
                <a:cs typeface="Arial" panose="020B0604020202020204" pitchFamily="34" charset="0"/>
              </a:rPr>
              <a:t>The GT List tab provides a summary and list of students with an ALP or identified as GT at any point during the school year. </a:t>
            </a:r>
            <a:endParaRPr lang="en-US" sz="1500" baseline="0" dirty="0">
              <a:latin typeface="Arial" panose="020B060402020202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CC9853C1-63C1-4D0B-31EE-77364660C52B}"/>
              </a:ext>
              <a:ext uri="{C183D7F6-B498-43B3-948B-1728B52AA6E4}">
                <adec:decorative xmlns:adec="http://schemas.microsoft.com/office/drawing/2017/decorative" val="1"/>
              </a:ext>
            </a:extLst>
          </p:cNvPr>
          <p:cNvSpPr>
            <a:spLocks noGrp="1"/>
          </p:cNvSpPr>
          <p:nvPr>
            <p:ph type="sldNum" idx="12"/>
          </p:nvPr>
        </p:nvSpPr>
        <p:spPr/>
        <p:txBody>
          <a:bodyPr/>
          <a:lstStyle/>
          <a:p>
            <a:fld id="{00000000-1234-1234-1234-123412341234}" type="slidenum">
              <a:rPr lang="en" smtClean="0"/>
              <a:pPr/>
              <a:t>18</a:t>
            </a:fld>
            <a:endParaRPr lang="en" dirty="0"/>
          </a:p>
        </p:txBody>
      </p:sp>
      <p:pic>
        <p:nvPicPr>
          <p:cNvPr id="5" name="Picture 4">
            <a:extLst>
              <a:ext uri="{FF2B5EF4-FFF2-40B4-BE49-F238E27FC236}">
                <a16:creationId xmlns:a16="http://schemas.microsoft.com/office/drawing/2014/main" id="{5AF29278-FC14-5901-3D54-2903F801F8C7}"/>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236512" y="1802798"/>
            <a:ext cx="6670975" cy="4085494"/>
          </a:xfrm>
          <a:prstGeom prst="rect">
            <a:avLst/>
          </a:prstGeom>
          <a:ln w="12700">
            <a:solidFill>
              <a:schemeClr val="tx1"/>
            </a:solidFill>
          </a:ln>
        </p:spPr>
      </p:pic>
      <p:pic>
        <p:nvPicPr>
          <p:cNvPr id="9" name="Audio 8">
            <a:hlinkClick r:id="" action="ppaction://media"/>
            <a:extLst>
              <a:ext uri="{FF2B5EF4-FFF2-40B4-BE49-F238E27FC236}">
                <a16:creationId xmlns:a16="http://schemas.microsoft.com/office/drawing/2014/main" id="{9B607292-DAC3-09B7-93D3-7229364B34E9}"/>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594655346"/>
      </p:ext>
    </p:extLst>
  </p:cSld>
  <p:clrMapOvr>
    <a:masterClrMapping/>
  </p:clrMapOvr>
  <mc:AlternateContent xmlns:mc="http://schemas.openxmlformats.org/markup-compatibility/2006" xmlns:p14="http://schemas.microsoft.com/office/powerpoint/2010/main">
    <mc:Choice Requires="p14">
      <p:transition spd="slow" p14:dur="2000" advTm="14734"/>
    </mc:Choice>
    <mc:Fallback xmlns="">
      <p:transition spd="slow" advTm="147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2">
          <a:extLst>
            <a:ext uri="{FF2B5EF4-FFF2-40B4-BE49-F238E27FC236}">
              <a16:creationId xmlns:a16="http://schemas.microsoft.com/office/drawing/2014/main" id="{9BA02B0B-6B54-37AC-5D56-7197963DF49E}"/>
            </a:ext>
          </a:extLst>
        </p:cNvPr>
        <p:cNvGrpSpPr/>
        <p:nvPr/>
      </p:nvGrpSpPr>
      <p:grpSpPr>
        <a:xfrm>
          <a:off x="0" y="0"/>
          <a:ext cx="0" cy="0"/>
          <a:chOff x="0" y="0"/>
          <a:chExt cx="0" cy="0"/>
        </a:xfrm>
      </p:grpSpPr>
      <p:sp>
        <p:nvSpPr>
          <p:cNvPr id="93" name="Shape 93">
            <a:extLst>
              <a:ext uri="{FF2B5EF4-FFF2-40B4-BE49-F238E27FC236}">
                <a16:creationId xmlns:a16="http://schemas.microsoft.com/office/drawing/2014/main" id="{EE6A6935-2B84-A3FA-DA4D-2DF58F1987F3}"/>
              </a:ext>
              <a:ext uri="{C183D7F6-B498-43B3-948B-1728B52AA6E4}">
                <adec:decorative xmlns:adec="http://schemas.microsoft.com/office/drawing/2017/decorative" val="1"/>
              </a:ext>
            </a:extLst>
          </p:cNvPr>
          <p:cNvSpPr txBox="1">
            <a:spLocks noGrp="1"/>
          </p:cNvSpPr>
          <p:nvPr>
            <p:ph type="title"/>
          </p:nvPr>
        </p:nvSpPr>
        <p:spPr>
          <a:xfrm>
            <a:off x="514349" y="243497"/>
            <a:ext cx="8115299" cy="857250"/>
          </a:xfrm>
          <a:prstGeom prst="rect">
            <a:avLst/>
          </a:prstGeom>
        </p:spPr>
        <p:txBody>
          <a:bodyPr spcFirstLastPara="1" vert="horz" wrap="square" lIns="68569" tIns="68569" rIns="68569" bIns="68569" rtlCol="0" anchor="b" anchorCtr="0">
            <a:noAutofit/>
          </a:bodyPr>
          <a:lstStyle/>
          <a:p>
            <a:pPr algn="ctr"/>
            <a:r>
              <a:rPr lang="en" dirty="0">
                <a:latin typeface="Arial" panose="020B0604020202020204" pitchFamily="34" charset="0"/>
                <a:cs typeface="Arial" panose="020B0604020202020204" pitchFamily="34" charset="0"/>
              </a:rPr>
              <a:t>Homeless/MKV List</a:t>
            </a:r>
            <a:endParaRPr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CF7F7854-9296-20C4-6D88-A23F97893A45}"/>
              </a:ext>
              <a:ext uri="{C183D7F6-B498-43B3-948B-1728B52AA6E4}">
                <adec:decorative xmlns:adec="http://schemas.microsoft.com/office/drawing/2017/decorative" val="1"/>
              </a:ext>
            </a:extLst>
          </p:cNvPr>
          <p:cNvSpPr txBox="1"/>
          <p:nvPr/>
        </p:nvSpPr>
        <p:spPr>
          <a:xfrm>
            <a:off x="514350" y="1100747"/>
            <a:ext cx="8115299" cy="553998"/>
          </a:xfrm>
          <a:prstGeom prst="rect">
            <a:avLst/>
          </a:prstGeom>
          <a:noFill/>
        </p:spPr>
        <p:txBody>
          <a:bodyPr wrap="square">
            <a:spAutoFit/>
          </a:bodyPr>
          <a:lstStyle/>
          <a:p>
            <a:r>
              <a:rPr lang="en-US" sz="1500" dirty="0">
                <a:latin typeface="Arial" panose="020B0604020202020204" pitchFamily="34" charset="0"/>
                <a:cs typeface="Arial" panose="020B0604020202020204" pitchFamily="34" charset="0"/>
              </a:rPr>
              <a:t>The EL List tab provides a summary and list of students who participated in an English Learner (EL) Language Proficiency Program at any point during the school year. </a:t>
            </a:r>
            <a:endParaRPr lang="en-US" sz="1500" baseline="0" dirty="0">
              <a:latin typeface="Arial" panose="020B060402020202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DD04C44D-EB01-B401-7DD9-076A753A55C1}"/>
              </a:ext>
              <a:ext uri="{C183D7F6-B498-43B3-948B-1728B52AA6E4}">
                <adec:decorative xmlns:adec="http://schemas.microsoft.com/office/drawing/2017/decorative" val="1"/>
              </a:ext>
            </a:extLst>
          </p:cNvPr>
          <p:cNvSpPr>
            <a:spLocks noGrp="1"/>
          </p:cNvSpPr>
          <p:nvPr>
            <p:ph type="sldNum" idx="12"/>
          </p:nvPr>
        </p:nvSpPr>
        <p:spPr/>
        <p:txBody>
          <a:bodyPr/>
          <a:lstStyle/>
          <a:p>
            <a:fld id="{00000000-1234-1234-1234-123412341234}" type="slidenum">
              <a:rPr lang="en" smtClean="0"/>
              <a:pPr/>
              <a:t>19</a:t>
            </a:fld>
            <a:endParaRPr lang="en" dirty="0"/>
          </a:p>
        </p:txBody>
      </p:sp>
      <p:pic>
        <p:nvPicPr>
          <p:cNvPr id="5" name="Picture 4">
            <a:extLst>
              <a:ext uri="{FF2B5EF4-FFF2-40B4-BE49-F238E27FC236}">
                <a16:creationId xmlns:a16="http://schemas.microsoft.com/office/drawing/2014/main" id="{BB8EC909-101A-8FBE-81BA-4F61D15BB8B4}"/>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047750" y="1760251"/>
            <a:ext cx="7048500" cy="3786020"/>
          </a:xfrm>
          <a:prstGeom prst="rect">
            <a:avLst/>
          </a:prstGeom>
          <a:ln w="12700">
            <a:solidFill>
              <a:schemeClr val="tx1"/>
            </a:solidFill>
          </a:ln>
        </p:spPr>
      </p:pic>
      <p:pic>
        <p:nvPicPr>
          <p:cNvPr id="12" name="Audio 11">
            <a:hlinkClick r:id="" action="ppaction://media"/>
            <a:extLst>
              <a:ext uri="{FF2B5EF4-FFF2-40B4-BE49-F238E27FC236}">
                <a16:creationId xmlns:a16="http://schemas.microsoft.com/office/drawing/2014/main" id="{608C442D-3125-57B1-1E84-79E984309236}"/>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657108125"/>
      </p:ext>
    </p:extLst>
  </p:cSld>
  <p:clrMapOvr>
    <a:masterClrMapping/>
  </p:clrMapOvr>
  <mc:AlternateContent xmlns:mc="http://schemas.openxmlformats.org/markup-compatibility/2006" xmlns:p14="http://schemas.microsoft.com/office/powerpoint/2010/main">
    <mc:Choice Requires="p14">
      <p:transition spd="slow" p14:dur="2000" advTm="17152"/>
    </mc:Choice>
    <mc:Fallback xmlns="">
      <p:transition spd="slow" advTm="171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p:spPr>
        <p:txBody>
          <a:bodyPr anchor="ctr">
            <a:normAutofit/>
          </a:bodyPr>
          <a:lstStyle/>
          <a:p>
            <a:r>
              <a:rPr lang="en-US" dirty="0"/>
              <a:t>How is EOY data used?</a:t>
            </a:r>
          </a:p>
        </p:txBody>
      </p:sp>
      <p:sp>
        <p:nvSpPr>
          <p:cNvPr id="14" name="Content Placeholder 13">
            <a:extLst>
              <a:ext uri="{FF2B5EF4-FFF2-40B4-BE49-F238E27FC236}">
                <a16:creationId xmlns:a16="http://schemas.microsoft.com/office/drawing/2014/main" id="{2C26D286-E92E-7369-C104-502242F9E653}"/>
              </a:ext>
            </a:extLst>
          </p:cNvPr>
          <p:cNvSpPr>
            <a:spLocks noGrp="1"/>
          </p:cNvSpPr>
          <p:nvPr>
            <p:ph idx="1"/>
          </p:nvPr>
        </p:nvSpPr>
        <p:spPr>
          <a:xfrm>
            <a:off x="847912" y="2023824"/>
            <a:ext cx="7886700" cy="4351338"/>
          </a:xfrm>
        </p:spPr>
        <p:txBody>
          <a:bodyPr>
            <a:normAutofit/>
          </a:bodyPr>
          <a:lstStyle/>
          <a:p>
            <a:pPr lvl="0">
              <a:lnSpc>
                <a:spcPct val="100000"/>
              </a:lnSpc>
            </a:pPr>
            <a:r>
              <a:rPr lang="en-US" sz="2400" dirty="0"/>
              <a:t>Used by CDE in determination of a school’s plan type </a:t>
            </a:r>
          </a:p>
          <a:p>
            <a:pPr lvl="0">
              <a:lnSpc>
                <a:spcPct val="100000"/>
              </a:lnSpc>
            </a:pPr>
            <a:r>
              <a:rPr lang="en-US" sz="2400" dirty="0"/>
              <a:t>Used by CSI in determination of a school’s accreditation rating</a:t>
            </a:r>
          </a:p>
          <a:p>
            <a:pPr lvl="0">
              <a:lnSpc>
                <a:spcPct val="100000"/>
              </a:lnSpc>
            </a:pPr>
            <a:r>
              <a:rPr lang="en-US" sz="2400" dirty="0"/>
              <a:t>Considers student demographic information as well as exit data used to calculate completion, graduation, dropout, and mobility rates.</a:t>
            </a:r>
          </a:p>
        </p:txBody>
      </p:sp>
      <p:pic>
        <p:nvPicPr>
          <p:cNvPr id="11" name="Audio 10">
            <a:hlinkClick r:id="" action="ppaction://media"/>
            <a:extLst>
              <a:ext uri="{FF2B5EF4-FFF2-40B4-BE49-F238E27FC236}">
                <a16:creationId xmlns:a16="http://schemas.microsoft.com/office/drawing/2014/main" id="{6601B7F0-0E74-5E5F-AB88-58E634AEF817}"/>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605072203"/>
      </p:ext>
    </p:extLst>
  </p:cSld>
  <p:clrMapOvr>
    <a:masterClrMapping/>
  </p:clrMapOvr>
  <mc:AlternateContent xmlns:mc="http://schemas.openxmlformats.org/markup-compatibility/2006" xmlns:p14="http://schemas.microsoft.com/office/powerpoint/2010/main">
    <mc:Choice Requires="p14">
      <p:transition spd="slow" p14:dur="2000" advTm="43021"/>
    </mc:Choice>
    <mc:Fallback xmlns="">
      <p:transition spd="slow" advTm="430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Shape 111"/>
          <p:cNvSpPr txBox="1">
            <a:spLocks noGrp="1"/>
          </p:cNvSpPr>
          <p:nvPr>
            <p:ph type="ctrTitle"/>
          </p:nvPr>
        </p:nvSpPr>
        <p:spPr>
          <a:xfrm>
            <a:off x="1657350" y="2440592"/>
            <a:ext cx="5829300" cy="1159875"/>
          </a:xfrm>
          <a:prstGeom prst="rect">
            <a:avLst/>
          </a:prstGeom>
        </p:spPr>
        <p:txBody>
          <a:bodyPr spcFirstLastPara="1" vert="horz" wrap="square" lIns="68569" tIns="68569" rIns="68569" bIns="68569" rtlCol="0" anchor="b" anchorCtr="0">
            <a:noAutofit/>
          </a:bodyPr>
          <a:lstStyle/>
          <a:p>
            <a:r>
              <a:rPr lang="en" dirty="0">
                <a:latin typeface="Arial" panose="020B0604020202020204" pitchFamily="34" charset="0"/>
                <a:cs typeface="Arial" panose="020B0604020202020204" pitchFamily="34" charset="0"/>
              </a:rPr>
              <a:t>Resources and Final Steps</a:t>
            </a:r>
            <a:endParaRPr dirty="0">
              <a:latin typeface="Arial" panose="020B0604020202020204" pitchFamily="34" charset="0"/>
              <a:cs typeface="Arial" panose="020B0604020202020204" pitchFamily="34" charset="0"/>
            </a:endParaRPr>
          </a:p>
        </p:txBody>
      </p:sp>
      <p:pic>
        <p:nvPicPr>
          <p:cNvPr id="6" name="Audio 5">
            <a:hlinkClick r:id="" action="ppaction://media"/>
            <a:extLst>
              <a:ext uri="{FF2B5EF4-FFF2-40B4-BE49-F238E27FC236}">
                <a16:creationId xmlns:a16="http://schemas.microsoft.com/office/drawing/2014/main" id="{8DE577F0-ACC8-4E69-4656-DBFA53C0E98D}"/>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545517378"/>
      </p:ext>
    </p:extLst>
  </p:cSld>
  <p:clrMapOvr>
    <a:masterClrMapping/>
  </p:clrMapOvr>
  <mc:AlternateContent xmlns:mc="http://schemas.openxmlformats.org/markup-compatibility/2006">
    <mc:Choice xmlns:p14="http://schemas.microsoft.com/office/powerpoint/2010/main" Requires="p14">
      <p:transition spd="slow" p14:dur="2000" advClick="0" advTm="2070"/>
    </mc:Choice>
    <mc:Fallback>
      <p:transition spd="slow" advClick="0" advTm="20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Shape 93">
            <a:extLst>
              <a:ext uri="{C183D7F6-B498-43B3-948B-1728B52AA6E4}">
                <adec:decorative xmlns:adec="http://schemas.microsoft.com/office/drawing/2017/decorative" val="1"/>
              </a:ext>
            </a:extLst>
          </p:cNvPr>
          <p:cNvSpPr txBox="1">
            <a:spLocks noGrp="1"/>
          </p:cNvSpPr>
          <p:nvPr>
            <p:ph type="title"/>
          </p:nvPr>
        </p:nvSpPr>
        <p:spPr>
          <a:xfrm>
            <a:off x="628650" y="174626"/>
            <a:ext cx="7886700" cy="1325563"/>
          </a:xfrm>
        </p:spPr>
        <p:txBody>
          <a:bodyPr spcFirstLastPara="1" vert="horz" lIns="68569" tIns="68569" rIns="68569" bIns="68569" rtlCol="0" anchor="ctr" anchorCtr="0">
            <a:normAutofit/>
          </a:bodyPr>
          <a:lstStyle/>
          <a:p>
            <a:pPr algn="ctr"/>
            <a:r>
              <a:rPr lang="en-US" dirty="0"/>
              <a:t>EOY Resources</a:t>
            </a:r>
          </a:p>
        </p:txBody>
      </p:sp>
      <p:sp>
        <p:nvSpPr>
          <p:cNvPr id="2" name="Content Placeholder 1">
            <a:extLst>
              <a:ext uri="{FF2B5EF4-FFF2-40B4-BE49-F238E27FC236}">
                <a16:creationId xmlns:a16="http://schemas.microsoft.com/office/drawing/2014/main" id="{7B7DF711-27FF-0FF0-36BE-F0029D4B83CD}"/>
              </a:ext>
              <a:ext uri="{C183D7F6-B498-43B3-948B-1728B52AA6E4}">
                <adec:decorative xmlns:adec="http://schemas.microsoft.com/office/drawing/2017/decorative" val="1"/>
              </a:ext>
            </a:extLst>
          </p:cNvPr>
          <p:cNvSpPr>
            <a:spLocks noGrp="1"/>
          </p:cNvSpPr>
          <p:nvPr>
            <p:ph idx="1"/>
          </p:nvPr>
        </p:nvSpPr>
        <p:spPr>
          <a:xfrm>
            <a:off x="508000" y="1500189"/>
            <a:ext cx="8636000" cy="4673488"/>
          </a:xfrm>
        </p:spPr>
        <p:txBody>
          <a:bodyPr>
            <a:normAutofit/>
          </a:bodyPr>
          <a:lstStyle/>
          <a:p>
            <a:pPr lvl="0"/>
            <a:r>
              <a:rPr lang="en-US" b="1" dirty="0"/>
              <a:t>CSI</a:t>
            </a:r>
            <a:r>
              <a:rPr lang="en-US" dirty="0"/>
              <a:t> End of Year resources </a:t>
            </a:r>
            <a:r>
              <a:rPr lang="en-US" dirty="0">
                <a:hlinkClick r:id="rId5"/>
              </a:rPr>
              <a:t>https://resources.csi.state.co.us/data-submissions/eoy/</a:t>
            </a:r>
            <a:endParaRPr lang="en-US" dirty="0"/>
          </a:p>
          <a:p>
            <a:pPr lvl="0"/>
            <a:endParaRPr lang="en-US" dirty="0"/>
          </a:p>
          <a:p>
            <a:pPr lvl="0"/>
            <a:r>
              <a:rPr lang="en-US" b="1" dirty="0"/>
              <a:t>CDE</a:t>
            </a:r>
            <a:r>
              <a:rPr lang="en-US" dirty="0"/>
              <a:t> End of Year resources </a:t>
            </a:r>
            <a:r>
              <a:rPr lang="en-US" dirty="0">
                <a:hlinkClick r:id="rId6"/>
              </a:rPr>
              <a:t>https://www.cde.state.co.us/datapipeline/snap_eoy</a:t>
            </a:r>
            <a:endParaRPr lang="en-US" dirty="0"/>
          </a:p>
          <a:p>
            <a:pPr lvl="0"/>
            <a:endParaRPr lang="en-US" dirty="0"/>
          </a:p>
          <a:p>
            <a:pPr lvl="0"/>
            <a:r>
              <a:rPr lang="en-US" sz="2400" b="1" dirty="0"/>
              <a:t>CDE </a:t>
            </a:r>
            <a:r>
              <a:rPr lang="en-US" sz="2400" dirty="0"/>
              <a:t>Colorado Education Statistics </a:t>
            </a:r>
            <a:r>
              <a:rPr lang="en-US" sz="2400" dirty="0">
                <a:hlinkClick r:id="rId7"/>
              </a:rPr>
              <a:t>https://www.cde.state.co.us/cdereval/</a:t>
            </a:r>
            <a:endParaRPr lang="en-US" sz="2400" dirty="0"/>
          </a:p>
          <a:p>
            <a:pPr marL="0" lvl="0" indent="0">
              <a:buNone/>
            </a:pPr>
            <a:r>
              <a:rPr lang="en-US" sz="1600" i="1" dirty="0"/>
              <a:t>	Refer to links on left of this webpage—graduation, completion, and 	mobility/stability statistics</a:t>
            </a:r>
          </a:p>
        </p:txBody>
      </p:sp>
      <p:pic>
        <p:nvPicPr>
          <p:cNvPr id="5" name="Audio 4">
            <a:hlinkClick r:id="" action="ppaction://media"/>
            <a:extLst>
              <a:ext uri="{FF2B5EF4-FFF2-40B4-BE49-F238E27FC236}">
                <a16:creationId xmlns:a16="http://schemas.microsoft.com/office/drawing/2014/main" id="{4ECE3780-118D-22B9-6AC8-A19CD2DC56EA}"/>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18750" t="-118750" r="-118750" b="-118750"/>
          <a:stretch>
            <a:fillRect/>
          </a:stretch>
        </p:blipFill>
        <p:spPr>
          <a:xfrm>
            <a:off x="7004304" y="4718304"/>
            <a:ext cx="2057400" cy="2057400"/>
          </a:xfrm>
          <a:prstGeom prst="ellipse">
            <a:avLst/>
          </a:prstGeom>
        </p:spPr>
      </p:pic>
      <p:sp>
        <p:nvSpPr>
          <p:cNvPr id="97" name="Shape 97">
            <a:extLst>
              <a:ext uri="{C183D7F6-B498-43B3-948B-1728B52AA6E4}">
                <adec:decorative xmlns:adec="http://schemas.microsoft.com/office/drawing/2017/decorative" val="1"/>
              </a:ext>
            </a:extLst>
          </p:cNvPr>
          <p:cNvSpPr txBox="1">
            <a:spLocks noGrp="1"/>
          </p:cNvSpPr>
          <p:nvPr>
            <p:ph type="sldNum" idx="12"/>
          </p:nvPr>
        </p:nvSpPr>
        <p:spPr>
          <a:prstGeom prst="rect">
            <a:avLst/>
          </a:prstGeom>
        </p:spPr>
        <p:txBody>
          <a:bodyPr spcFirstLastPara="1" vert="horz" wrap="square" lIns="68569" tIns="68569" rIns="68569" bIns="68569" rtlCol="0" anchor="t" anchorCtr="0">
            <a:noAutofit/>
          </a:bodyPr>
          <a:lstStyle/>
          <a:p>
            <a:pPr>
              <a:spcAft>
                <a:spcPts val="600"/>
              </a:spcAft>
            </a:pPr>
            <a:fld id="{00000000-1234-1234-1234-123412341234}" type="slidenum">
              <a:rPr lang="en"/>
              <a:pPr>
                <a:spcAft>
                  <a:spcPts val="600"/>
                </a:spcAft>
              </a:pPr>
              <a:t>21</a:t>
            </a:fld>
            <a:endParaRPr lang="en-US"/>
          </a:p>
        </p:txBody>
      </p:sp>
    </p:spTree>
    <p:extLst>
      <p:ext uri="{BB962C8B-B14F-4D97-AF65-F5344CB8AC3E}">
        <p14:creationId xmlns:p14="http://schemas.microsoft.com/office/powerpoint/2010/main" val="3147715434"/>
      </p:ext>
    </p:extLst>
  </p:cSld>
  <p:clrMapOvr>
    <a:masterClrMapping/>
  </p:clrMapOvr>
  <mc:AlternateContent xmlns:mc="http://schemas.openxmlformats.org/markup-compatibility/2006" xmlns:p14="http://schemas.microsoft.com/office/powerpoint/2010/main">
    <mc:Choice Requires="p14">
      <p:transition spd="slow" p14:dur="2000" advTm="25316"/>
    </mc:Choice>
    <mc:Fallback xmlns="">
      <p:transition spd="slow" advTm="253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Shape 93"/>
          <p:cNvSpPr txBox="1">
            <a:spLocks noGrp="1"/>
          </p:cNvSpPr>
          <p:nvPr>
            <p:ph type="title"/>
          </p:nvPr>
        </p:nvSpPr>
        <p:spPr>
          <a:xfrm>
            <a:off x="628650" y="352425"/>
            <a:ext cx="7886700" cy="658813"/>
          </a:xfrm>
          <a:prstGeom prst="rect">
            <a:avLst/>
          </a:prstGeom>
        </p:spPr>
        <p:txBody>
          <a:bodyPr spcFirstLastPara="1" vert="horz" wrap="square" lIns="68569" tIns="68569" rIns="68569" bIns="68569" rtlCol="0" anchor="b" anchorCtr="0">
            <a:noAutofit/>
          </a:bodyPr>
          <a:lstStyle/>
          <a:p>
            <a:pPr algn="ctr"/>
            <a:r>
              <a:rPr lang="en-US" dirty="0">
                <a:latin typeface="Arial" panose="020B0604020202020204" pitchFamily="34" charset="0"/>
                <a:cs typeface="Arial" panose="020B0604020202020204" pitchFamily="34" charset="0"/>
              </a:rPr>
              <a:t>Final Steps</a:t>
            </a:r>
            <a:endParaRPr dirty="0">
              <a:latin typeface="Arial" panose="020B0604020202020204" pitchFamily="34" charset="0"/>
              <a:cs typeface="Arial" panose="020B0604020202020204" pitchFamily="34" charset="0"/>
            </a:endParaRPr>
          </a:p>
        </p:txBody>
      </p:sp>
      <p:sp>
        <p:nvSpPr>
          <p:cNvPr id="6" name="Content Placeholder 5">
            <a:extLst>
              <a:ext uri="{FF2B5EF4-FFF2-40B4-BE49-F238E27FC236}">
                <a16:creationId xmlns:a16="http://schemas.microsoft.com/office/drawing/2014/main" id="{0C334AE7-75EA-425A-AAA8-085EE131E9E2}"/>
              </a:ext>
            </a:extLst>
          </p:cNvPr>
          <p:cNvSpPr>
            <a:spLocks noGrp="1"/>
          </p:cNvSpPr>
          <p:nvPr>
            <p:ph idx="1"/>
          </p:nvPr>
        </p:nvSpPr>
        <p:spPr>
          <a:xfrm>
            <a:off x="628650" y="1106511"/>
            <a:ext cx="7886700" cy="4894216"/>
          </a:xfrm>
        </p:spPr>
        <p:txBody>
          <a:bodyPr>
            <a:normAutofit fontScale="77500" lnSpcReduction="20000"/>
          </a:bodyPr>
          <a:lstStyle/>
          <a:p>
            <a:r>
              <a:rPr lang="en-US" altLang="en-US" sz="2600" dirty="0">
                <a:latin typeface="Arial" panose="020B0604020202020204" pitchFamily="34" charset="0"/>
                <a:cs typeface="Arial" panose="020B0604020202020204" pitchFamily="34" charset="0"/>
              </a:rPr>
              <a:t>Retrieve your Summary Report from:</a:t>
            </a:r>
            <a:endParaRPr lang="en-US" altLang="en-US" sz="2600" dirty="0"/>
          </a:p>
          <a:p>
            <a:pPr indent="0">
              <a:buNone/>
            </a:pPr>
            <a:r>
              <a:rPr lang="en-US" altLang="en-US" sz="2600" dirty="0">
                <a:latin typeface="Arial" panose="020B0604020202020204" pitchFamily="34" charset="0"/>
                <a:cs typeface="Arial" panose="020B0604020202020204" pitchFamily="34" charset="0"/>
              </a:rPr>
              <a:t>G-Drive&gt;Submissions&gt;EOY&gt;YY-YY&gt;Summary Report. </a:t>
            </a:r>
            <a:endParaRPr lang="en-US" sz="2600" dirty="0"/>
          </a:p>
          <a:p>
            <a:pPr>
              <a:lnSpc>
                <a:spcPct val="120000"/>
              </a:lnSpc>
            </a:pPr>
            <a:r>
              <a:rPr lang="en-US" altLang="en-US" sz="2600" dirty="0">
                <a:latin typeface="Arial" panose="020B0604020202020204" pitchFamily="34" charset="0"/>
                <a:cs typeface="Arial" panose="020B0604020202020204" pitchFamily="34" charset="0"/>
              </a:rPr>
              <a:t>Review and validate data</a:t>
            </a:r>
          </a:p>
          <a:p>
            <a:pPr lvl="1">
              <a:lnSpc>
                <a:spcPct val="120000"/>
              </a:lnSpc>
            </a:pPr>
            <a:r>
              <a:rPr lang="en-US" altLang="en-US" dirty="0">
                <a:latin typeface="Arial" panose="020B0604020202020204" pitchFamily="34" charset="0"/>
                <a:cs typeface="Arial" panose="020B0604020202020204" pitchFamily="34" charset="0"/>
              </a:rPr>
              <a:t>If data needs to be updated, do one of the following by the Initial Summary Review deadline:</a:t>
            </a:r>
            <a:endParaRPr lang="en-US" dirty="0">
              <a:solidFill>
                <a:srgbClr val="677480"/>
              </a:solidFill>
              <a:latin typeface="+mj-lt"/>
              <a:ea typeface="Arial Unicode MS" panose="020B0604020202020204" pitchFamily="34" charset="-128"/>
              <a:cs typeface="Arial Unicode MS" panose="020B0604020202020204" pitchFamily="34" charset="-128"/>
              <a:sym typeface="Lato"/>
            </a:endParaRPr>
          </a:p>
          <a:p>
            <a:pPr marL="1371600" lvl="2" indent="-457200">
              <a:lnSpc>
                <a:spcPct val="120000"/>
              </a:lnSpc>
              <a:buFont typeface="+mj-lt"/>
              <a:buAutoNum type="arabicPeriod"/>
            </a:pPr>
            <a:r>
              <a:rPr lang="en-US" altLang="en-US" sz="2200" dirty="0">
                <a:latin typeface="Arial" panose="020B0604020202020204" pitchFamily="34" charset="0"/>
                <a:cs typeface="Arial" panose="020B0604020202020204" pitchFamily="34" charset="0"/>
              </a:rPr>
              <a:t>Send an email to </a:t>
            </a:r>
            <a:r>
              <a:rPr lang="en-US" altLang="en-US" sz="2200" dirty="0">
                <a:latin typeface="Arial" panose="020B0604020202020204" pitchFamily="34" charset="0"/>
                <a:cs typeface="Arial" panose="020B0604020202020204" pitchFamily="34" charset="0"/>
                <a:hlinkClick r:id="rId5"/>
              </a:rPr>
              <a:t>submissions_csi@csi.state.co.us </a:t>
            </a:r>
            <a:r>
              <a:rPr lang="en-US" altLang="en-US" sz="2200" dirty="0">
                <a:latin typeface="Arial" panose="020B0604020202020204" pitchFamily="34" charset="0"/>
                <a:cs typeface="Arial" panose="020B0604020202020204" pitchFamily="34" charset="0"/>
              </a:rPr>
              <a:t>with a SASID and description of the edits needed;  OR</a:t>
            </a:r>
          </a:p>
          <a:p>
            <a:pPr marL="1371600" lvl="2" indent="-457200">
              <a:lnSpc>
                <a:spcPct val="120000"/>
              </a:lnSpc>
              <a:buFont typeface="+mj-lt"/>
              <a:buAutoNum type="arabicPeriod"/>
            </a:pPr>
            <a:r>
              <a:rPr lang="en-US" altLang="en-US" sz="2200" dirty="0">
                <a:latin typeface="Arial" panose="020B0604020202020204" pitchFamily="34" charset="0"/>
                <a:cs typeface="Arial" panose="020B0604020202020204" pitchFamily="34" charset="0"/>
              </a:rPr>
              <a:t>Update a copy of your most recent file submission (highlighting edited cells), upload to G-Drive &amp; email CSI; OR</a:t>
            </a:r>
          </a:p>
          <a:p>
            <a:pPr marL="1371600" lvl="2" indent="-457200">
              <a:lnSpc>
                <a:spcPct val="120000"/>
              </a:lnSpc>
              <a:buFont typeface="+mj-lt"/>
              <a:buAutoNum type="arabicPeriod"/>
            </a:pPr>
            <a:r>
              <a:rPr lang="en-US" altLang="en-US" sz="2200" dirty="0">
                <a:latin typeface="Arial" panose="020B0604020202020204" pitchFamily="34" charset="0"/>
                <a:cs typeface="Arial" panose="020B0604020202020204" pitchFamily="34" charset="0"/>
              </a:rPr>
              <a:t>Request to walk through changes needed with a CSI staff member</a:t>
            </a:r>
          </a:p>
          <a:p>
            <a:pPr>
              <a:lnSpc>
                <a:spcPct val="120000"/>
              </a:lnSpc>
            </a:pPr>
            <a:r>
              <a:rPr lang="en-US" sz="2600" dirty="0">
                <a:latin typeface="Arial" panose="020B0604020202020204" pitchFamily="34" charset="0"/>
                <a:cs typeface="Arial" panose="020B0604020202020204" pitchFamily="34" charset="0"/>
              </a:rPr>
              <a:t>Once data has been deemed accurate, complete the Summary Assurance Report Form located on the Summary Report tab.</a:t>
            </a:r>
            <a:endParaRPr lang="en-US" sz="2600" b="1" dirty="0">
              <a:solidFill>
                <a:srgbClr val="FF0000"/>
              </a:solidFill>
              <a:latin typeface="Arial" panose="020B0604020202020204" pitchFamily="34" charset="0"/>
              <a:cs typeface="Arial" panose="020B0604020202020204" pitchFamily="34" charset="0"/>
            </a:endParaRPr>
          </a:p>
          <a:p>
            <a:endParaRPr lang="en-US" dirty="0"/>
          </a:p>
        </p:txBody>
      </p:sp>
      <p:pic>
        <p:nvPicPr>
          <p:cNvPr id="5" name="Audio 4">
            <a:hlinkClick r:id="" action="ppaction://media"/>
            <a:extLst>
              <a:ext uri="{FF2B5EF4-FFF2-40B4-BE49-F238E27FC236}">
                <a16:creationId xmlns:a16="http://schemas.microsoft.com/office/drawing/2014/main" id="{8F478C94-79F7-8153-2D18-24167434DB86}"/>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580967165"/>
      </p:ext>
    </p:extLst>
  </p:cSld>
  <p:clrMapOvr>
    <a:masterClrMapping/>
  </p:clrMapOvr>
  <mc:AlternateContent xmlns:mc="http://schemas.openxmlformats.org/markup-compatibility/2006" xmlns:p14="http://schemas.microsoft.com/office/powerpoint/2010/main">
    <mc:Choice Requires="p14">
      <p:transition spd="slow" p14:dur="2000" advTm="108485"/>
    </mc:Choice>
    <mc:Fallback xmlns="">
      <p:transition spd="slow" advTm="1084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Shape 111"/>
          <p:cNvSpPr txBox="1">
            <a:spLocks noGrp="1"/>
          </p:cNvSpPr>
          <p:nvPr>
            <p:ph type="ctrTitle"/>
          </p:nvPr>
        </p:nvSpPr>
        <p:spPr>
          <a:xfrm>
            <a:off x="1571411" y="3429000"/>
            <a:ext cx="5829300" cy="1159875"/>
          </a:xfrm>
          <a:prstGeom prst="rect">
            <a:avLst/>
          </a:prstGeom>
        </p:spPr>
        <p:txBody>
          <a:bodyPr spcFirstLastPara="1" vert="horz" wrap="square" lIns="68569" tIns="68569" rIns="68569" bIns="68569" rtlCol="0" anchor="b" anchorCtr="0">
            <a:noAutofit/>
          </a:bodyPr>
          <a:lstStyle/>
          <a:p>
            <a:r>
              <a:rPr lang="en-US" dirty="0">
                <a:latin typeface="Arial" panose="020B0604020202020204" pitchFamily="34" charset="0"/>
                <a:cs typeface="Arial" panose="020B0604020202020204" pitchFamily="34" charset="0"/>
              </a:rPr>
              <a:t>Thank you</a:t>
            </a:r>
            <a:endParaRPr dirty="0">
              <a:latin typeface="Arial" panose="020B0604020202020204" pitchFamily="34" charset="0"/>
              <a:cs typeface="Arial" panose="020B0604020202020204" pitchFamily="34" charset="0"/>
            </a:endParaRPr>
          </a:p>
        </p:txBody>
      </p:sp>
      <p:sp>
        <p:nvSpPr>
          <p:cNvPr id="4" name="Shape 111">
            <a:extLst>
              <a:ext uri="{FF2B5EF4-FFF2-40B4-BE49-F238E27FC236}">
                <a16:creationId xmlns:a16="http://schemas.microsoft.com/office/drawing/2014/main" id="{3CA4AF6B-0A6D-4A4B-9696-3E8AE968252A}"/>
              </a:ext>
            </a:extLst>
          </p:cNvPr>
          <p:cNvSpPr txBox="1">
            <a:spLocks/>
          </p:cNvSpPr>
          <p:nvPr/>
        </p:nvSpPr>
        <p:spPr>
          <a:xfrm>
            <a:off x="1003335" y="1959882"/>
            <a:ext cx="7137329" cy="1159875"/>
          </a:xfrm>
          <a:prstGeom prst="rect">
            <a:avLst/>
          </a:prstGeom>
        </p:spPr>
        <p:txBody>
          <a:bodyPr spcFirstLastPara="1" vert="horz" wrap="square" lIns="68569" tIns="68569" rIns="68569" bIns="68569" rtlCol="0" anchor="b" anchorCtr="0">
            <a:noAutofit/>
          </a:bodyPr>
          <a:lstStyle>
            <a:lvl1pPr lvl="0" algn="ctr" defTabSz="914400" rtl="0" eaLnBrk="1" latinLnBrk="0" hangingPunct="1">
              <a:lnSpc>
                <a:spcPct val="90000"/>
              </a:lnSpc>
              <a:spcBef>
                <a:spcPts val="0"/>
              </a:spcBef>
              <a:spcAft>
                <a:spcPts val="0"/>
              </a:spcAft>
              <a:buClr>
                <a:srgbClr val="FFFFFF"/>
              </a:buClr>
              <a:buSzPts val="4800"/>
              <a:buNone/>
              <a:defRPr sz="3600" kern="1200">
                <a:solidFill>
                  <a:srgbClr val="FFFFFF"/>
                </a:solidFill>
                <a:latin typeface="+mn-lt"/>
                <a:ea typeface="Arial Unicode MS" panose="020B0604020202020204" pitchFamily="34" charset="-128"/>
                <a:cs typeface="Arial Unicode MS" panose="020B0604020202020204" pitchFamily="34" charset="-128"/>
              </a:defRPr>
            </a:lvl1pPr>
            <a:lvl2pPr lvl="1" algn="ctr" rtl="0">
              <a:spcBef>
                <a:spcPts val="0"/>
              </a:spcBef>
              <a:spcAft>
                <a:spcPts val="0"/>
              </a:spcAft>
              <a:buClr>
                <a:srgbClr val="FFFFFF"/>
              </a:buClr>
              <a:buSzPts val="4800"/>
              <a:buNone/>
              <a:defRPr sz="3600">
                <a:solidFill>
                  <a:srgbClr val="FFFFFF"/>
                </a:solidFill>
              </a:defRPr>
            </a:lvl2pPr>
            <a:lvl3pPr lvl="2" algn="ctr" rtl="0">
              <a:spcBef>
                <a:spcPts val="0"/>
              </a:spcBef>
              <a:spcAft>
                <a:spcPts val="0"/>
              </a:spcAft>
              <a:buClr>
                <a:srgbClr val="FFFFFF"/>
              </a:buClr>
              <a:buSzPts val="4800"/>
              <a:buNone/>
              <a:defRPr sz="3600">
                <a:solidFill>
                  <a:srgbClr val="FFFFFF"/>
                </a:solidFill>
              </a:defRPr>
            </a:lvl3pPr>
            <a:lvl4pPr lvl="3" algn="ctr" rtl="0">
              <a:spcBef>
                <a:spcPts val="0"/>
              </a:spcBef>
              <a:spcAft>
                <a:spcPts val="0"/>
              </a:spcAft>
              <a:buClr>
                <a:srgbClr val="FFFFFF"/>
              </a:buClr>
              <a:buSzPts val="4800"/>
              <a:buNone/>
              <a:defRPr sz="3600">
                <a:solidFill>
                  <a:srgbClr val="FFFFFF"/>
                </a:solidFill>
              </a:defRPr>
            </a:lvl4pPr>
            <a:lvl5pPr lvl="4" algn="ctr" rtl="0">
              <a:spcBef>
                <a:spcPts val="0"/>
              </a:spcBef>
              <a:spcAft>
                <a:spcPts val="0"/>
              </a:spcAft>
              <a:buClr>
                <a:srgbClr val="FFFFFF"/>
              </a:buClr>
              <a:buSzPts val="4800"/>
              <a:buNone/>
              <a:defRPr sz="3600">
                <a:solidFill>
                  <a:srgbClr val="FFFFFF"/>
                </a:solidFill>
              </a:defRPr>
            </a:lvl5pPr>
            <a:lvl6pPr lvl="5" algn="ctr" rtl="0">
              <a:spcBef>
                <a:spcPts val="0"/>
              </a:spcBef>
              <a:spcAft>
                <a:spcPts val="0"/>
              </a:spcAft>
              <a:buClr>
                <a:srgbClr val="FFFFFF"/>
              </a:buClr>
              <a:buSzPts val="4800"/>
              <a:buNone/>
              <a:defRPr sz="3600">
                <a:solidFill>
                  <a:srgbClr val="FFFFFF"/>
                </a:solidFill>
              </a:defRPr>
            </a:lvl6pPr>
            <a:lvl7pPr lvl="6" algn="ctr" rtl="0">
              <a:spcBef>
                <a:spcPts val="0"/>
              </a:spcBef>
              <a:spcAft>
                <a:spcPts val="0"/>
              </a:spcAft>
              <a:buClr>
                <a:srgbClr val="FFFFFF"/>
              </a:buClr>
              <a:buSzPts val="4800"/>
              <a:buNone/>
              <a:defRPr sz="3600">
                <a:solidFill>
                  <a:srgbClr val="FFFFFF"/>
                </a:solidFill>
              </a:defRPr>
            </a:lvl7pPr>
            <a:lvl8pPr lvl="7" algn="ctr" rtl="0">
              <a:spcBef>
                <a:spcPts val="0"/>
              </a:spcBef>
              <a:spcAft>
                <a:spcPts val="0"/>
              </a:spcAft>
              <a:buClr>
                <a:srgbClr val="FFFFFF"/>
              </a:buClr>
              <a:buSzPts val="4800"/>
              <a:buNone/>
              <a:defRPr sz="3600">
                <a:solidFill>
                  <a:srgbClr val="FFFFFF"/>
                </a:solidFill>
              </a:defRPr>
            </a:lvl8pPr>
            <a:lvl9pPr lvl="8" algn="ctr" rtl="0">
              <a:spcBef>
                <a:spcPts val="0"/>
              </a:spcBef>
              <a:spcAft>
                <a:spcPts val="0"/>
              </a:spcAft>
              <a:buClr>
                <a:srgbClr val="FFFFFF"/>
              </a:buClr>
              <a:buSzPts val="4800"/>
              <a:buNone/>
              <a:defRPr sz="3600">
                <a:solidFill>
                  <a:srgbClr val="FFFFFF"/>
                </a:solidFill>
              </a:defRPr>
            </a:lvl9pPr>
          </a:lstStyle>
          <a:p>
            <a:r>
              <a:rPr lang="en-US" dirty="0">
                <a:latin typeface="Arial" panose="020B0604020202020204" pitchFamily="34" charset="0"/>
                <a:cs typeface="Arial" panose="020B0604020202020204" pitchFamily="34" charset="0"/>
              </a:rPr>
              <a:t>Send questions to: submissions_csi@csi.state.co.us</a:t>
            </a:r>
          </a:p>
        </p:txBody>
      </p:sp>
      <p:pic>
        <p:nvPicPr>
          <p:cNvPr id="7" name="Audio 6">
            <a:hlinkClick r:id="" action="ppaction://media"/>
            <a:extLst>
              <a:ext uri="{FF2B5EF4-FFF2-40B4-BE49-F238E27FC236}">
                <a16:creationId xmlns:a16="http://schemas.microsoft.com/office/drawing/2014/main" id="{DE5BA244-9F35-E5C1-5FC2-6DA11B43C9BC}"/>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600779072"/>
      </p:ext>
    </p:extLst>
  </p:cSld>
  <p:clrMapOvr>
    <a:masterClrMapping/>
  </p:clrMapOvr>
  <mc:AlternateContent xmlns:mc="http://schemas.openxmlformats.org/markup-compatibility/2006" xmlns:p14="http://schemas.microsoft.com/office/powerpoint/2010/main">
    <mc:Choice Requires="p14">
      <p:transition spd="slow" p14:dur="2000" advTm="15770"/>
    </mc:Choice>
    <mc:Fallback xmlns="">
      <p:transition spd="slow" advTm="157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Shape 93"/>
          <p:cNvSpPr txBox="1">
            <a:spLocks noGrp="1"/>
          </p:cNvSpPr>
          <p:nvPr>
            <p:ph type="title"/>
          </p:nvPr>
        </p:nvSpPr>
        <p:spPr>
          <a:xfrm>
            <a:off x="628650" y="588333"/>
            <a:ext cx="7886700" cy="1325563"/>
          </a:xfrm>
          <a:prstGeom prst="rect">
            <a:avLst/>
          </a:prstGeom>
        </p:spPr>
        <p:txBody>
          <a:bodyPr spcFirstLastPara="1" vert="horz" wrap="square" lIns="68569" tIns="68569" rIns="68569" bIns="68569" rtlCol="0" anchor="b" anchorCtr="0">
            <a:noAutofit/>
          </a:bodyPr>
          <a:lstStyle/>
          <a:p>
            <a:pPr algn="ctr"/>
            <a:r>
              <a:rPr lang="en-US" dirty="0">
                <a:latin typeface="Arial" panose="020B0604020202020204" pitchFamily="34" charset="0"/>
                <a:cs typeface="Arial" panose="020B0604020202020204" pitchFamily="34" charset="0"/>
              </a:rPr>
              <a:t>EOY Summary Deadlines</a:t>
            </a: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p:txBody>
      </p:sp>
      <p:sp>
        <p:nvSpPr>
          <p:cNvPr id="2" name="Content Placeholder 1">
            <a:extLst>
              <a:ext uri="{FF2B5EF4-FFF2-40B4-BE49-F238E27FC236}">
                <a16:creationId xmlns:a16="http://schemas.microsoft.com/office/drawing/2014/main" id="{798953BD-F554-4749-AB1B-3EB475C0C21C}"/>
              </a:ext>
            </a:extLst>
          </p:cNvPr>
          <p:cNvSpPr>
            <a:spLocks noGrp="1"/>
          </p:cNvSpPr>
          <p:nvPr>
            <p:ph sz="half" idx="1"/>
          </p:nvPr>
        </p:nvSpPr>
        <p:spPr>
          <a:xfrm>
            <a:off x="826610" y="1459674"/>
            <a:ext cx="7886700" cy="4466564"/>
          </a:xfrm>
        </p:spPr>
        <p:txBody>
          <a:bodyPr>
            <a:normAutofit lnSpcReduction="10000"/>
          </a:bodyPr>
          <a:lstStyle/>
          <a:p>
            <a:pPr marL="0" indent="0">
              <a:buNone/>
            </a:pPr>
            <a:r>
              <a:rPr lang="en-US" sz="2400" b="1" dirty="0">
                <a:solidFill>
                  <a:schemeClr val="tx1"/>
                </a:solidFill>
              </a:rPr>
              <a:t>Summary Review</a:t>
            </a:r>
            <a:endParaRPr lang="en-US" sz="2400" dirty="0">
              <a:solidFill>
                <a:schemeClr val="tx1"/>
              </a:solidFill>
            </a:endParaRPr>
          </a:p>
          <a:p>
            <a:pPr marL="600075" lvl="1" indent="-257175"/>
            <a:r>
              <a:rPr lang="en-US" b="1" i="1" dirty="0"/>
              <a:t>Last chance </a:t>
            </a:r>
            <a:r>
              <a:rPr lang="en-US" dirty="0"/>
              <a:t>for schools to review and update all data fields</a:t>
            </a:r>
          </a:p>
          <a:p>
            <a:pPr marL="600075" lvl="1" indent="-257175"/>
            <a:r>
              <a:rPr lang="en-US" dirty="0"/>
              <a:t>Partner with relevant staff to review</a:t>
            </a:r>
          </a:p>
          <a:p>
            <a:pPr marL="600075" lvl="1" indent="-257175"/>
            <a:r>
              <a:rPr lang="en-US" dirty="0"/>
              <a:t>If updates are needed email CSI</a:t>
            </a:r>
          </a:p>
          <a:p>
            <a:pPr marL="600075" lvl="1" indent="-257175">
              <a:buFont typeface="Arial" panose="020B0604020202020204" pitchFamily="34" charset="0"/>
              <a:buChar char="•"/>
            </a:pPr>
            <a:r>
              <a:rPr lang="en-US" dirty="0"/>
              <a:t>CSI internal checks still in progress and may require limited updates in Fall</a:t>
            </a:r>
          </a:p>
          <a:p>
            <a:pPr marL="600075" lvl="1" indent="-257175">
              <a:buFont typeface="Arial" panose="020B0604020202020204" pitchFamily="34" charset="0"/>
              <a:buChar char="•"/>
            </a:pPr>
            <a:r>
              <a:rPr lang="en-US" dirty="0"/>
              <a:t>Graduate records should be updated before this deadline</a:t>
            </a:r>
          </a:p>
          <a:p>
            <a:pPr marL="600075" lvl="1" indent="-257175"/>
            <a:r>
              <a:rPr lang="en-US" b="1" dirty="0"/>
              <a:t>Summary Assurance Report </a:t>
            </a:r>
            <a:r>
              <a:rPr lang="en-US" dirty="0"/>
              <a:t>due</a:t>
            </a:r>
            <a:r>
              <a:rPr lang="en-US" b="1" dirty="0"/>
              <a:t> </a:t>
            </a:r>
            <a:r>
              <a:rPr lang="en-US" dirty="0"/>
              <a:t>in August*</a:t>
            </a:r>
          </a:p>
          <a:p>
            <a:pPr marL="600075" lvl="1" indent="-257175"/>
            <a:r>
              <a:rPr lang="en-US" dirty="0"/>
              <a:t>Electronic Summary Assurance Report in replace of signed certification</a:t>
            </a:r>
          </a:p>
          <a:p>
            <a:pPr marL="600075" lvl="1" indent="-257175"/>
            <a:endParaRPr lang="en-US" sz="1800" dirty="0"/>
          </a:p>
        </p:txBody>
      </p:sp>
      <p:sp>
        <p:nvSpPr>
          <p:cNvPr id="4" name="TextBox 3">
            <a:extLst>
              <a:ext uri="{FF2B5EF4-FFF2-40B4-BE49-F238E27FC236}">
                <a16:creationId xmlns:a16="http://schemas.microsoft.com/office/drawing/2014/main" id="{C9E859D2-47BC-4177-881E-FF46E06A85B8}"/>
              </a:ext>
            </a:extLst>
          </p:cNvPr>
          <p:cNvSpPr txBox="1"/>
          <p:nvPr/>
        </p:nvSpPr>
        <p:spPr>
          <a:xfrm>
            <a:off x="1046946" y="6172732"/>
            <a:ext cx="7050107" cy="584775"/>
          </a:xfrm>
          <a:prstGeom prst="rect">
            <a:avLst/>
          </a:prstGeom>
          <a:noFill/>
        </p:spPr>
        <p:txBody>
          <a:bodyPr wrap="square" rtlCol="0">
            <a:spAutoFit/>
          </a:bodyPr>
          <a:lstStyle/>
          <a:p>
            <a:r>
              <a:rPr lang="en-US" sz="1600" b="1" i="1" dirty="0">
                <a:latin typeface="Arial" panose="020B0604020202020204" pitchFamily="34" charset="0"/>
                <a:cs typeface="Arial" panose="020B0604020202020204" pitchFamily="34" charset="0"/>
              </a:rPr>
              <a:t>*For specific deadlines, check one of the following resources:</a:t>
            </a:r>
          </a:p>
          <a:p>
            <a:r>
              <a:rPr lang="en-US" sz="1600" b="1" i="1" dirty="0">
                <a:latin typeface="Arial" panose="020B0604020202020204" pitchFamily="34" charset="0"/>
                <a:cs typeface="Arial" panose="020B0604020202020204" pitchFamily="34" charset="0"/>
              </a:rPr>
              <a:t>-CSI online calendar -Weekly Update email</a:t>
            </a:r>
          </a:p>
        </p:txBody>
      </p:sp>
      <p:pic>
        <p:nvPicPr>
          <p:cNvPr id="21" name="Audio 20">
            <a:hlinkClick r:id="" action="ppaction://media"/>
            <a:extLst>
              <a:ext uri="{FF2B5EF4-FFF2-40B4-BE49-F238E27FC236}">
                <a16:creationId xmlns:a16="http://schemas.microsoft.com/office/drawing/2014/main" id="{7363D97B-2437-903C-6F2C-1FD360BDCF25}"/>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666099477"/>
      </p:ext>
    </p:extLst>
  </p:cSld>
  <p:clrMapOvr>
    <a:masterClrMapping/>
  </p:clrMapOvr>
  <mc:AlternateContent xmlns:mc="http://schemas.openxmlformats.org/markup-compatibility/2006" xmlns:p14="http://schemas.microsoft.com/office/powerpoint/2010/main">
    <mc:Choice Requires="p14">
      <p:transition spd="slow" p14:dur="2000" advTm="86791"/>
    </mc:Choice>
    <mc:Fallback xmlns="">
      <p:transition spd="slow" advTm="867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Shape 111"/>
          <p:cNvSpPr txBox="1">
            <a:spLocks noGrp="1"/>
          </p:cNvSpPr>
          <p:nvPr>
            <p:ph type="ctrTitle"/>
          </p:nvPr>
        </p:nvSpPr>
        <p:spPr>
          <a:xfrm>
            <a:off x="1657350" y="2440592"/>
            <a:ext cx="5829300" cy="1159875"/>
          </a:xfrm>
          <a:prstGeom prst="rect">
            <a:avLst/>
          </a:prstGeom>
        </p:spPr>
        <p:txBody>
          <a:bodyPr spcFirstLastPara="1" vert="horz" wrap="square" lIns="68569" tIns="68569" rIns="68569" bIns="68569" rtlCol="0" anchor="b" anchorCtr="0">
            <a:noAutofit/>
          </a:bodyPr>
          <a:lstStyle/>
          <a:p>
            <a:r>
              <a:rPr lang="en" dirty="0">
                <a:latin typeface="Arial" panose="020B0604020202020204" pitchFamily="34" charset="0"/>
                <a:cs typeface="Arial" panose="020B0604020202020204" pitchFamily="34" charset="0"/>
              </a:rPr>
              <a:t>Sample Report Walk Through</a:t>
            </a:r>
            <a:endParaRPr dirty="0">
              <a:latin typeface="Arial" panose="020B0604020202020204" pitchFamily="34" charset="0"/>
              <a:cs typeface="Arial" panose="020B0604020202020204" pitchFamily="34" charset="0"/>
            </a:endParaRPr>
          </a:p>
        </p:txBody>
      </p:sp>
      <p:pic>
        <p:nvPicPr>
          <p:cNvPr id="6" name="Audio 5">
            <a:hlinkClick r:id="" action="ppaction://media"/>
            <a:extLst>
              <a:ext uri="{FF2B5EF4-FFF2-40B4-BE49-F238E27FC236}">
                <a16:creationId xmlns:a16="http://schemas.microsoft.com/office/drawing/2014/main" id="{8DE577F0-ACC8-4E69-4656-DBFA53C0E98D}"/>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197254497"/>
      </p:ext>
    </p:extLst>
  </p:cSld>
  <p:clrMapOvr>
    <a:masterClrMapping/>
  </p:clrMapOvr>
  <mc:AlternateContent xmlns:mc="http://schemas.openxmlformats.org/markup-compatibility/2006">
    <mc:Choice xmlns:p14="http://schemas.microsoft.com/office/powerpoint/2010/main" Requires="p14">
      <p:transition spd="slow" p14:dur="2000" advClick="0" advTm="2070"/>
    </mc:Choice>
    <mc:Fallback>
      <p:transition spd="slow" advClick="0" advTm="20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Shape 93">
            <a:extLst>
              <a:ext uri="{C183D7F6-B498-43B3-948B-1728B52AA6E4}">
                <adec:decorative xmlns:adec="http://schemas.microsoft.com/office/drawing/2017/decorative" val="1"/>
              </a:ext>
            </a:extLst>
          </p:cNvPr>
          <p:cNvSpPr txBox="1">
            <a:spLocks noGrp="1"/>
          </p:cNvSpPr>
          <p:nvPr>
            <p:ph type="title"/>
          </p:nvPr>
        </p:nvSpPr>
        <p:spPr>
          <a:xfrm>
            <a:off x="628650" y="248856"/>
            <a:ext cx="7886700" cy="1325563"/>
          </a:xfrm>
          <a:prstGeom prst="rect">
            <a:avLst/>
          </a:prstGeom>
        </p:spPr>
        <p:txBody>
          <a:bodyPr spcFirstLastPara="1" vert="horz" wrap="square" lIns="68569" tIns="68569" rIns="68569" bIns="68569" rtlCol="0" anchor="b" anchorCtr="0">
            <a:noAutofit/>
          </a:bodyPr>
          <a:lstStyle/>
          <a:p>
            <a:pPr algn="ctr"/>
            <a:r>
              <a:rPr lang="en" sz="4050" dirty="0">
                <a:latin typeface="Arial" panose="020B0604020202020204" pitchFamily="34" charset="0"/>
                <a:cs typeface="Arial" panose="020B0604020202020204" pitchFamily="34" charset="0"/>
              </a:rPr>
              <a:t>Summary Report Contents</a:t>
            </a:r>
            <a:br>
              <a:rPr lang="en" sz="4050" dirty="0">
                <a:latin typeface="Arial" panose="020B0604020202020204" pitchFamily="34" charset="0"/>
                <a:cs typeface="Arial" panose="020B0604020202020204" pitchFamily="34" charset="0"/>
              </a:rPr>
            </a:br>
            <a:endParaRPr sz="4050" dirty="0">
              <a:latin typeface="Arial" panose="020B0604020202020204" pitchFamily="34" charset="0"/>
              <a:cs typeface="Arial" panose="020B0604020202020204" pitchFamily="34" charset="0"/>
            </a:endParaRPr>
          </a:p>
        </p:txBody>
      </p:sp>
      <p:sp>
        <p:nvSpPr>
          <p:cNvPr id="94" name="Shape 94">
            <a:extLst>
              <a:ext uri="{C183D7F6-B498-43B3-948B-1728B52AA6E4}">
                <adec:decorative xmlns:adec="http://schemas.microsoft.com/office/drawing/2017/decorative" val="1"/>
              </a:ext>
            </a:extLst>
          </p:cNvPr>
          <p:cNvSpPr txBox="1"/>
          <p:nvPr/>
        </p:nvSpPr>
        <p:spPr>
          <a:xfrm>
            <a:off x="1014575" y="1314692"/>
            <a:ext cx="7500775" cy="2202835"/>
          </a:xfrm>
          <a:prstGeom prst="rect">
            <a:avLst/>
          </a:prstGeom>
          <a:solidFill>
            <a:schemeClr val="bg1"/>
          </a:solidFill>
          <a:ln>
            <a:noFill/>
          </a:ln>
        </p:spPr>
        <p:txBody>
          <a:bodyPr spcFirstLastPara="1" wrap="square" lIns="68569" tIns="68569" rIns="68569" bIns="68569" numCol="2" anchor="t" anchorCtr="0">
            <a:noAutofit/>
          </a:bodyPr>
          <a:lstStyle/>
          <a:p>
            <a:pPr marL="0" lvl="1"/>
            <a:r>
              <a:rPr lang="en-US" b="1" dirty="0">
                <a:latin typeface="Arial" panose="020B0604020202020204" pitchFamily="34" charset="0"/>
                <a:cs typeface="Arial" panose="020B0604020202020204" pitchFamily="34" charset="0"/>
              </a:rPr>
              <a:t>Admin Tabs</a:t>
            </a:r>
          </a:p>
          <a:p>
            <a:pPr marL="285750" lvl="1" indent="-285750">
              <a:buFont typeface="Arial" panose="020B0604020202020204" pitchFamily="34" charset="0"/>
              <a:buChar char="•"/>
            </a:pPr>
            <a:r>
              <a:rPr lang="en-US" dirty="0">
                <a:latin typeface="Arial" panose="020B0604020202020204" pitchFamily="34" charset="0"/>
                <a:cs typeface="Arial" panose="020B0604020202020204" pitchFamily="34" charset="0"/>
              </a:rPr>
              <a:t>Instructions</a:t>
            </a:r>
          </a:p>
          <a:p>
            <a:pPr marL="285750" lvl="1" indent="-285750">
              <a:buFont typeface="Arial" panose="020B0604020202020204" pitchFamily="34" charset="0"/>
              <a:buChar char="•"/>
            </a:pPr>
            <a:r>
              <a:rPr lang="en-US" dirty="0">
                <a:latin typeface="Arial" panose="020B0604020202020204" pitchFamily="34" charset="0"/>
                <a:cs typeface="Arial" panose="020B0604020202020204" pitchFamily="34" charset="0"/>
              </a:rPr>
              <a:t>Summary Assurance Report</a:t>
            </a:r>
          </a:p>
          <a:p>
            <a:pPr marL="285750" lvl="1"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0" lvl="1"/>
            <a:r>
              <a:rPr lang="en-US" b="1" dirty="0">
                <a:latin typeface="Arial" panose="020B0604020202020204" pitchFamily="34" charset="0"/>
                <a:cs typeface="Arial" panose="020B0604020202020204" pitchFamily="34" charset="0"/>
              </a:rPr>
              <a:t>CDE Calculations</a:t>
            </a:r>
          </a:p>
          <a:p>
            <a:pPr marL="285750" lvl="1" indent="-285750">
              <a:buFont typeface="Arial" panose="020B0604020202020204" pitchFamily="34" charset="0"/>
              <a:buChar char="•"/>
            </a:pPr>
            <a:r>
              <a:rPr lang="en-US" dirty="0">
                <a:latin typeface="Arial" panose="020B0604020202020204" pitchFamily="34" charset="0"/>
                <a:cs typeface="Arial" panose="020B0604020202020204" pitchFamily="34" charset="0"/>
              </a:rPr>
              <a:t>Membership</a:t>
            </a:r>
          </a:p>
          <a:p>
            <a:pPr marL="285750" lvl="1" indent="-285750">
              <a:buFont typeface="Arial" panose="020B0604020202020204" pitchFamily="34" charset="0"/>
              <a:buChar char="•"/>
            </a:pPr>
            <a:r>
              <a:rPr lang="en-US" dirty="0">
                <a:latin typeface="Arial" panose="020B0604020202020204" pitchFamily="34" charset="0"/>
                <a:cs typeface="Arial" panose="020B0604020202020204" pitchFamily="34" charset="0"/>
              </a:rPr>
              <a:t>Attendance &amp; Truancy</a:t>
            </a:r>
          </a:p>
          <a:p>
            <a:pPr marL="285750" lvl="1"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0" lvl="1"/>
            <a:endParaRPr lang="en-US" b="1" dirty="0">
              <a:latin typeface="Arial" panose="020B0604020202020204" pitchFamily="34" charset="0"/>
              <a:cs typeface="Arial" panose="020B0604020202020204" pitchFamily="34" charset="0"/>
            </a:endParaRPr>
          </a:p>
          <a:p>
            <a:pPr marL="0" lvl="1"/>
            <a:endParaRPr lang="en-US" b="1" dirty="0">
              <a:latin typeface="Arial" panose="020B0604020202020204" pitchFamily="34" charset="0"/>
              <a:cs typeface="Arial" panose="020B0604020202020204" pitchFamily="34" charset="0"/>
            </a:endParaRPr>
          </a:p>
          <a:p>
            <a:pPr marL="0" lvl="1"/>
            <a:endParaRPr lang="en-US" b="1" dirty="0">
              <a:latin typeface="Arial" panose="020B0604020202020204" pitchFamily="34" charset="0"/>
              <a:cs typeface="Arial" panose="020B0604020202020204" pitchFamily="34" charset="0"/>
            </a:endParaRPr>
          </a:p>
          <a:p>
            <a:pPr marL="0" lvl="1"/>
            <a:r>
              <a:rPr lang="en-US" b="1" dirty="0">
                <a:latin typeface="Arial" panose="020B0604020202020204" pitchFamily="34" charset="0"/>
                <a:cs typeface="Arial" panose="020B0604020202020204" pitchFamily="34" charset="0"/>
              </a:rPr>
              <a:t>For High Schools Only</a:t>
            </a:r>
          </a:p>
          <a:p>
            <a:pPr marL="285750" lvl="1" indent="-285750">
              <a:buFont typeface="Arial" panose="020B0604020202020204" pitchFamily="34" charset="0"/>
              <a:buChar char="•"/>
            </a:pPr>
            <a:r>
              <a:rPr lang="en-US" dirty="0">
                <a:latin typeface="Arial" panose="020B0604020202020204" pitchFamily="34" charset="0"/>
                <a:cs typeface="Arial" panose="020B0604020202020204" pitchFamily="34" charset="0"/>
              </a:rPr>
              <a:t>Grad Complete</a:t>
            </a:r>
          </a:p>
          <a:p>
            <a:pPr marL="285750" lvl="1" indent="-285750">
              <a:buFont typeface="Arial" panose="020B0604020202020204" pitchFamily="34" charset="0"/>
              <a:buChar char="•"/>
            </a:pPr>
            <a:r>
              <a:rPr lang="en-US" dirty="0">
                <a:latin typeface="Arial" panose="020B0604020202020204" pitchFamily="34" charset="0"/>
                <a:cs typeface="Arial" panose="020B0604020202020204" pitchFamily="34" charset="0"/>
              </a:rPr>
              <a:t>AYG Records</a:t>
            </a:r>
          </a:p>
          <a:p>
            <a:pPr marL="285750" lvl="1" indent="-285750">
              <a:buFont typeface="Arial" panose="020B0604020202020204" pitchFamily="34" charset="0"/>
              <a:buChar char="•"/>
            </a:pPr>
            <a:endParaRPr lang="en-US" b="1" dirty="0">
              <a:latin typeface="Arial" panose="020B0604020202020204" pitchFamily="34" charset="0"/>
              <a:cs typeface="Arial" panose="020B0604020202020204" pitchFamily="34" charset="0"/>
            </a:endParaRPr>
          </a:p>
          <a:p>
            <a:pPr marL="0" lvl="1"/>
            <a:r>
              <a:rPr lang="en-US" b="1" dirty="0">
                <a:latin typeface="Arial" panose="020B0604020202020204" pitchFamily="34" charset="0"/>
                <a:cs typeface="Arial" panose="020B0604020202020204" pitchFamily="34" charset="0"/>
              </a:rPr>
              <a:t>School Data</a:t>
            </a:r>
          </a:p>
          <a:p>
            <a:pPr marL="285750" lvl="1" indent="-285750">
              <a:buFont typeface="Arial" panose="020B0604020202020204" pitchFamily="34" charset="0"/>
              <a:buChar char="•"/>
            </a:pPr>
            <a:r>
              <a:rPr lang="en-US" dirty="0">
                <a:latin typeface="Arial" panose="020B0604020202020204" pitchFamily="34" charset="0"/>
                <a:cs typeface="Arial" panose="020B0604020202020204" pitchFamily="34" charset="0"/>
              </a:rPr>
              <a:t>Warnings</a:t>
            </a:r>
          </a:p>
          <a:p>
            <a:pPr marL="285750" lvl="1" indent="-285750">
              <a:buFont typeface="Arial" panose="020B0604020202020204" pitchFamily="34" charset="0"/>
              <a:buChar char="•"/>
            </a:pPr>
            <a:r>
              <a:rPr lang="en-US" dirty="0">
                <a:latin typeface="Arial" panose="020B0604020202020204" pitchFamily="34" charset="0"/>
                <a:cs typeface="Arial" panose="020B0604020202020204" pitchFamily="34" charset="0"/>
              </a:rPr>
              <a:t>Snapshot - </a:t>
            </a:r>
            <a:r>
              <a:rPr lang="en-US" i="1" dirty="0">
                <a:latin typeface="Arial" panose="020B0604020202020204" pitchFamily="34" charset="0"/>
                <a:cs typeface="Arial" panose="020B0604020202020204" pitchFamily="34" charset="0"/>
              </a:rPr>
              <a:t>Filter to find data causing issues.</a:t>
            </a:r>
          </a:p>
          <a:p>
            <a:pPr marL="0" lvl="1"/>
            <a:endParaRPr lang="en-US" sz="1350" dirty="0">
              <a:latin typeface="Arial" panose="020B0604020202020204" pitchFamily="34" charset="0"/>
              <a:cs typeface="Arial" panose="020B0604020202020204" pitchFamily="34" charset="0"/>
            </a:endParaRPr>
          </a:p>
          <a:p>
            <a:pPr marL="0" lvl="1">
              <a:spcBef>
                <a:spcPts val="450"/>
              </a:spcBef>
              <a:buClr>
                <a:schemeClr val="dk1"/>
              </a:buClr>
              <a:buSzPts val="1100"/>
            </a:pPr>
            <a:endParaRPr sz="1350" dirty="0">
              <a:solidFill>
                <a:srgbClr val="677480"/>
              </a:solidFill>
              <a:latin typeface="+mj-lt"/>
              <a:ea typeface="Arial Unicode MS" panose="020B0604020202020204" pitchFamily="34" charset="-128"/>
              <a:cs typeface="Arial Unicode MS" panose="020B0604020202020204" pitchFamily="34" charset="-128"/>
              <a:sym typeface="Lato"/>
            </a:endParaRPr>
          </a:p>
          <a:p>
            <a:pPr>
              <a:spcBef>
                <a:spcPts val="450"/>
              </a:spcBef>
            </a:pPr>
            <a:endParaRPr sz="1350" dirty="0">
              <a:solidFill>
                <a:srgbClr val="677480"/>
              </a:solidFill>
              <a:latin typeface="+mj-lt"/>
              <a:ea typeface="Arial Unicode MS" panose="020B0604020202020204" pitchFamily="34" charset="-128"/>
              <a:cs typeface="Arial Unicode MS" panose="020B0604020202020204" pitchFamily="34" charset="-128"/>
              <a:sym typeface="Lato"/>
            </a:endParaRPr>
          </a:p>
        </p:txBody>
      </p:sp>
      <p:pic>
        <p:nvPicPr>
          <p:cNvPr id="7" name="Picture 6">
            <a:extLst>
              <a:ext uri="{FF2B5EF4-FFF2-40B4-BE49-F238E27FC236}">
                <a16:creationId xmlns:a16="http://schemas.microsoft.com/office/drawing/2014/main" id="{589BAC01-68D3-25EB-E848-FDDFA0BDC823}"/>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233703" y="3898052"/>
            <a:ext cx="8676593" cy="265696"/>
          </a:xfrm>
          <a:prstGeom prst="rect">
            <a:avLst/>
          </a:prstGeom>
        </p:spPr>
      </p:pic>
      <p:sp>
        <p:nvSpPr>
          <p:cNvPr id="4" name="TextBox 3">
            <a:extLst>
              <a:ext uri="{FF2B5EF4-FFF2-40B4-BE49-F238E27FC236}">
                <a16:creationId xmlns:a16="http://schemas.microsoft.com/office/drawing/2014/main" id="{D1FF5B3D-D1B1-4D3F-8E15-C05223B45F92}"/>
              </a:ext>
              <a:ext uri="{C183D7F6-B498-43B3-948B-1728B52AA6E4}">
                <adec:decorative xmlns:adec="http://schemas.microsoft.com/office/drawing/2017/decorative" val="1"/>
              </a:ext>
            </a:extLst>
          </p:cNvPr>
          <p:cNvSpPr txBox="1"/>
          <p:nvPr/>
        </p:nvSpPr>
        <p:spPr>
          <a:xfrm>
            <a:off x="789761" y="4766480"/>
            <a:ext cx="4572000" cy="369332"/>
          </a:xfrm>
          <a:prstGeom prst="rect">
            <a:avLst/>
          </a:prstGeom>
          <a:noFill/>
        </p:spPr>
        <p:txBody>
          <a:bodyPr wrap="square">
            <a:spAutoFit/>
          </a:bodyPr>
          <a:lstStyle/>
          <a:p>
            <a:pPr marL="0" lvl="1"/>
            <a:r>
              <a:rPr lang="en-US" b="1" dirty="0">
                <a:latin typeface="Arial" panose="020B0604020202020204" pitchFamily="34" charset="0"/>
                <a:cs typeface="Arial" panose="020B0604020202020204" pitchFamily="34" charset="0"/>
              </a:rPr>
              <a:t>New Tabs :</a:t>
            </a:r>
          </a:p>
        </p:txBody>
      </p:sp>
      <p:pic>
        <p:nvPicPr>
          <p:cNvPr id="3" name="Picture 2">
            <a:extLst>
              <a:ext uri="{FF2B5EF4-FFF2-40B4-BE49-F238E27FC236}">
                <a16:creationId xmlns:a16="http://schemas.microsoft.com/office/drawing/2014/main" id="{F1203DAC-22E5-FA49-5FFE-DAD994813827}"/>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299369" y="4809970"/>
            <a:ext cx="5985889" cy="282353"/>
          </a:xfrm>
          <a:prstGeom prst="rect">
            <a:avLst/>
          </a:prstGeom>
        </p:spPr>
      </p:pic>
      <p:sp>
        <p:nvSpPr>
          <p:cNvPr id="5" name="TextBox 4">
            <a:extLst>
              <a:ext uri="{FF2B5EF4-FFF2-40B4-BE49-F238E27FC236}">
                <a16:creationId xmlns:a16="http://schemas.microsoft.com/office/drawing/2014/main" id="{1170A09B-6D3B-E425-B5A6-D8C15C8C82FA}"/>
              </a:ext>
              <a:ext uri="{C183D7F6-B498-43B3-948B-1728B52AA6E4}">
                <adec:decorative xmlns:adec="http://schemas.microsoft.com/office/drawing/2017/decorative" val="1"/>
              </a:ext>
            </a:extLst>
          </p:cNvPr>
          <p:cNvSpPr txBox="1"/>
          <p:nvPr/>
        </p:nvSpPr>
        <p:spPr>
          <a:xfrm>
            <a:off x="2924399" y="5183988"/>
            <a:ext cx="4572000" cy="1323439"/>
          </a:xfrm>
          <a:prstGeom prst="rect">
            <a:avLst/>
          </a:prstGeom>
          <a:noFill/>
        </p:spPr>
        <p:txBody>
          <a:bodyPr wrap="square">
            <a:spAutoFit/>
          </a:bodyPr>
          <a:lstStyle/>
          <a:p>
            <a:pPr marL="0" lvl="1"/>
            <a:r>
              <a:rPr lang="en-US" sz="1600" b="1" dirty="0">
                <a:latin typeface="Arial" panose="020B0604020202020204" pitchFamily="34" charset="0"/>
                <a:cs typeface="Arial" panose="020B0604020202020204" pitchFamily="34" charset="0"/>
              </a:rPr>
              <a:t>School Program Specific</a:t>
            </a:r>
          </a:p>
          <a:p>
            <a:pPr marL="285750" lvl="1"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EL</a:t>
            </a:r>
          </a:p>
          <a:p>
            <a:pPr marL="285750" lvl="1"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SPED (IEP)</a:t>
            </a:r>
          </a:p>
          <a:p>
            <a:pPr marL="285750" lvl="1"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GT (ALP)</a:t>
            </a:r>
          </a:p>
          <a:p>
            <a:pPr marL="285750" lvl="1"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Homeless/McKinney Vento</a:t>
            </a:r>
          </a:p>
        </p:txBody>
      </p:sp>
      <p:pic>
        <p:nvPicPr>
          <p:cNvPr id="33" name="Audio 32">
            <a:hlinkClick r:id="" action="ppaction://media"/>
            <a:extLst>
              <a:ext uri="{FF2B5EF4-FFF2-40B4-BE49-F238E27FC236}">
                <a16:creationId xmlns:a16="http://schemas.microsoft.com/office/drawing/2014/main" id="{90CF7E5D-B2AF-C114-503C-015F52C4E90B}"/>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20970372"/>
      </p:ext>
    </p:extLst>
  </p:cSld>
  <p:clrMapOvr>
    <a:masterClrMapping/>
  </p:clrMapOvr>
  <mc:AlternateContent xmlns:mc="http://schemas.openxmlformats.org/markup-compatibility/2006" xmlns:p14="http://schemas.microsoft.com/office/powerpoint/2010/main">
    <mc:Choice Requires="p14">
      <p:transition spd="slow" p14:dur="2000" advTm="103890"/>
    </mc:Choice>
    <mc:Fallback xmlns="">
      <p:transition spd="slow" advTm="1038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Shape 93">
            <a:extLst>
              <a:ext uri="{C183D7F6-B498-43B3-948B-1728B52AA6E4}">
                <adec:decorative xmlns:adec="http://schemas.microsoft.com/office/drawing/2017/decorative" val="1"/>
              </a:ext>
            </a:extLst>
          </p:cNvPr>
          <p:cNvSpPr txBox="1">
            <a:spLocks noGrp="1"/>
          </p:cNvSpPr>
          <p:nvPr>
            <p:ph type="title"/>
          </p:nvPr>
        </p:nvSpPr>
        <p:spPr>
          <a:xfrm>
            <a:off x="1711463" y="213303"/>
            <a:ext cx="5721075" cy="857250"/>
          </a:xfrm>
          <a:prstGeom prst="rect">
            <a:avLst/>
          </a:prstGeom>
        </p:spPr>
        <p:txBody>
          <a:bodyPr spcFirstLastPara="1" vert="horz" wrap="square" lIns="68569" tIns="68569" rIns="68569" bIns="68569" rtlCol="0" anchor="b" anchorCtr="0">
            <a:noAutofit/>
          </a:bodyPr>
          <a:lstStyle/>
          <a:p>
            <a:pPr algn="ctr"/>
            <a:r>
              <a:rPr lang="en" sz="4050" dirty="0">
                <a:latin typeface="Arial" panose="020B0604020202020204" pitchFamily="34" charset="0"/>
                <a:cs typeface="Arial" panose="020B0604020202020204" pitchFamily="34" charset="0"/>
              </a:rPr>
              <a:t>Instructions Tab</a:t>
            </a:r>
            <a:endParaRPr sz="405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F3051D46-DFC7-4E10-9102-A37A247B4D8E}"/>
              </a:ext>
              <a:ext uri="{C183D7F6-B498-43B3-948B-1728B52AA6E4}">
                <adec:decorative xmlns:adec="http://schemas.microsoft.com/office/drawing/2017/decorative" val="1"/>
              </a:ext>
            </a:extLst>
          </p:cNvPr>
          <p:cNvSpPr>
            <a:spLocks noGrp="1"/>
          </p:cNvSpPr>
          <p:nvPr>
            <p:ph type="sldNum" idx="12"/>
          </p:nvPr>
        </p:nvSpPr>
        <p:spPr/>
        <p:txBody>
          <a:bodyPr/>
          <a:lstStyle/>
          <a:p>
            <a:fld id="{00000000-1234-1234-1234-123412341234}" type="slidenum">
              <a:rPr lang="en" smtClean="0"/>
              <a:pPr/>
              <a:t>6</a:t>
            </a:fld>
            <a:endParaRPr lang="en" dirty="0"/>
          </a:p>
        </p:txBody>
      </p:sp>
      <p:pic>
        <p:nvPicPr>
          <p:cNvPr id="3" name="Picture 2">
            <a:extLst>
              <a:ext uri="{FF2B5EF4-FFF2-40B4-BE49-F238E27FC236}">
                <a16:creationId xmlns:a16="http://schemas.microsoft.com/office/drawing/2014/main" id="{8265FD66-AEFE-489A-B380-F80D599C70DB}"/>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405998" y="1689528"/>
            <a:ext cx="6332004" cy="4835463"/>
          </a:xfrm>
          <a:prstGeom prst="rect">
            <a:avLst/>
          </a:prstGeom>
          <a:ln w="12700">
            <a:solidFill>
              <a:schemeClr val="tx1"/>
            </a:solidFill>
          </a:ln>
        </p:spPr>
      </p:pic>
      <p:sp>
        <p:nvSpPr>
          <p:cNvPr id="8" name="TextBox 7">
            <a:extLst>
              <a:ext uri="{FF2B5EF4-FFF2-40B4-BE49-F238E27FC236}">
                <a16:creationId xmlns:a16="http://schemas.microsoft.com/office/drawing/2014/main" id="{4EA31594-9582-944A-60B9-97418920AEDE}"/>
              </a:ext>
              <a:ext uri="{C183D7F6-B498-43B3-948B-1728B52AA6E4}">
                <adec:decorative xmlns:adec="http://schemas.microsoft.com/office/drawing/2017/decorative" val="1"/>
              </a:ext>
            </a:extLst>
          </p:cNvPr>
          <p:cNvSpPr txBox="1"/>
          <p:nvPr/>
        </p:nvSpPr>
        <p:spPr>
          <a:xfrm>
            <a:off x="934900" y="1135530"/>
            <a:ext cx="7820025" cy="553998"/>
          </a:xfrm>
          <a:prstGeom prst="rect">
            <a:avLst/>
          </a:prstGeom>
          <a:noFill/>
        </p:spPr>
        <p:txBody>
          <a:bodyPr wrap="square">
            <a:spAutoFit/>
          </a:bodyPr>
          <a:lstStyle/>
          <a:p>
            <a:r>
              <a:rPr lang="en-US" sz="1500" baseline="0" dirty="0">
                <a:latin typeface="Arial" panose="020B0604020202020204" pitchFamily="34" charset="0"/>
                <a:cs typeface="Arial" panose="020B0604020202020204" pitchFamily="34" charset="0"/>
              </a:rPr>
              <a:t>This information should be read in its entirety since it provides all the instructions and deadlines schools.</a:t>
            </a:r>
          </a:p>
        </p:txBody>
      </p:sp>
      <p:pic>
        <p:nvPicPr>
          <p:cNvPr id="7" name="Audio 6">
            <a:hlinkClick r:id="" action="ppaction://media"/>
            <a:extLst>
              <a:ext uri="{FF2B5EF4-FFF2-40B4-BE49-F238E27FC236}">
                <a16:creationId xmlns:a16="http://schemas.microsoft.com/office/drawing/2014/main" id="{28D6AB9C-CD9F-633C-83FF-61C425127B0C}"/>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522449422"/>
      </p:ext>
    </p:extLst>
  </p:cSld>
  <p:clrMapOvr>
    <a:masterClrMapping/>
  </p:clrMapOvr>
  <mc:AlternateContent xmlns:mc="http://schemas.openxmlformats.org/markup-compatibility/2006" xmlns:p14="http://schemas.microsoft.com/office/powerpoint/2010/main">
    <mc:Choice Requires="p14">
      <p:transition spd="slow" p14:dur="2000" advTm="15339"/>
    </mc:Choice>
    <mc:Fallback xmlns="">
      <p:transition spd="slow" advTm="153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Shape 93">
            <a:extLst>
              <a:ext uri="{C183D7F6-B498-43B3-948B-1728B52AA6E4}">
                <adec:decorative xmlns:adec="http://schemas.microsoft.com/office/drawing/2017/decorative" val="1"/>
              </a:ext>
            </a:extLst>
          </p:cNvPr>
          <p:cNvSpPr txBox="1">
            <a:spLocks noGrp="1"/>
          </p:cNvSpPr>
          <p:nvPr>
            <p:ph type="title"/>
          </p:nvPr>
        </p:nvSpPr>
        <p:spPr>
          <a:xfrm>
            <a:off x="1644948" y="267392"/>
            <a:ext cx="5721075" cy="857250"/>
          </a:xfrm>
          <a:prstGeom prst="rect">
            <a:avLst/>
          </a:prstGeom>
        </p:spPr>
        <p:txBody>
          <a:bodyPr spcFirstLastPara="1" vert="horz" wrap="square" lIns="68569" tIns="68569" rIns="68569" bIns="68569" rtlCol="0" anchor="b" anchorCtr="0">
            <a:noAutofit/>
          </a:bodyPr>
          <a:lstStyle/>
          <a:p>
            <a:pPr algn="ctr"/>
            <a:r>
              <a:rPr lang="en" sz="4050" dirty="0">
                <a:latin typeface="Arial" panose="020B0604020202020204" pitchFamily="34" charset="0"/>
                <a:cs typeface="Arial" panose="020B0604020202020204" pitchFamily="34" charset="0"/>
              </a:rPr>
              <a:t>Membership Tab</a:t>
            </a:r>
            <a:endParaRPr sz="405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79A5563E-E177-9C5A-A5F2-53A10E5A05D7}"/>
              </a:ext>
              <a:ext uri="{C183D7F6-B498-43B3-948B-1728B52AA6E4}">
                <adec:decorative xmlns:adec="http://schemas.microsoft.com/office/drawing/2017/decorative" val="1"/>
              </a:ext>
            </a:extLst>
          </p:cNvPr>
          <p:cNvSpPr txBox="1"/>
          <p:nvPr/>
        </p:nvSpPr>
        <p:spPr>
          <a:xfrm>
            <a:off x="370390" y="1124642"/>
            <a:ext cx="8356921" cy="1246495"/>
          </a:xfrm>
          <a:prstGeom prst="rect">
            <a:avLst/>
          </a:prstGeom>
          <a:noFill/>
        </p:spPr>
        <p:txBody>
          <a:bodyPr wrap="square">
            <a:spAutoFit/>
          </a:bodyPr>
          <a:lstStyle/>
          <a:p>
            <a:pPr marL="285750" indent="-285750" algn="ctr">
              <a:buFont typeface="Arial" panose="020B0604020202020204" pitchFamily="34" charset="0"/>
              <a:buChar char="•"/>
            </a:pPr>
            <a:r>
              <a:rPr lang="en-US" sz="1500" baseline="0" dirty="0">
                <a:latin typeface="Arial" panose="020B0604020202020204" pitchFamily="34" charset="0"/>
                <a:cs typeface="Arial" panose="020B0604020202020204" pitchFamily="34" charset="0"/>
              </a:rPr>
              <a:t>This student data by grade shows the total students that </a:t>
            </a:r>
            <a:r>
              <a:rPr lang="en-US" sz="1500" b="1" baseline="0" dirty="0">
                <a:latin typeface="Arial" panose="020B0604020202020204" pitchFamily="34" charset="0"/>
                <a:cs typeface="Arial" panose="020B0604020202020204" pitchFamily="34" charset="0"/>
              </a:rPr>
              <a:t>COMPLETED</a:t>
            </a:r>
            <a:r>
              <a:rPr lang="en-US" sz="1500" baseline="0" dirty="0">
                <a:latin typeface="Arial" panose="020B0604020202020204" pitchFamily="34" charset="0"/>
                <a:cs typeface="Arial" panose="020B0604020202020204" pitchFamily="34" charset="0"/>
              </a:rPr>
              <a:t> the school year at your school. </a:t>
            </a:r>
          </a:p>
          <a:p>
            <a:pPr algn="ctr"/>
            <a:endParaRPr lang="en-US" sz="1500" baseline="0" dirty="0">
              <a:latin typeface="Arial" panose="020B0604020202020204" pitchFamily="34" charset="0"/>
              <a:cs typeface="Arial" panose="020B0604020202020204" pitchFamily="34" charset="0"/>
            </a:endParaRPr>
          </a:p>
          <a:p>
            <a:pPr marL="285750" indent="-285750" algn="ctr">
              <a:buFont typeface="Arial" panose="020B0604020202020204" pitchFamily="34" charset="0"/>
              <a:buChar char="•"/>
            </a:pPr>
            <a:r>
              <a:rPr lang="en-US" sz="1500" baseline="0" dirty="0">
                <a:latin typeface="Arial" panose="020B0604020202020204" pitchFamily="34" charset="0"/>
                <a:cs typeface="Arial" panose="020B0604020202020204" pitchFamily="34" charset="0"/>
              </a:rPr>
              <a:t>All other data including FRL, Grade </a:t>
            </a:r>
            <a:r>
              <a:rPr lang="en-US" sz="1500" dirty="0">
                <a:latin typeface="Arial" panose="020B0604020202020204" pitchFamily="34" charset="0"/>
                <a:cs typeface="Arial" panose="020B0604020202020204" pitchFamily="34" charset="0"/>
              </a:rPr>
              <a:t>R</a:t>
            </a:r>
            <a:r>
              <a:rPr lang="en-US" sz="1500" baseline="0" dirty="0">
                <a:latin typeface="Arial" panose="020B0604020202020204" pitchFamily="34" charset="0"/>
                <a:cs typeface="Arial" panose="020B0604020202020204" pitchFamily="34" charset="0"/>
              </a:rPr>
              <a:t>eassignment/Retention, and Dropout counts reflect the associated number of students who attended your school </a:t>
            </a:r>
            <a:r>
              <a:rPr lang="en-US" sz="1500" b="1" i="1" baseline="0" dirty="0">
                <a:latin typeface="Arial" panose="020B0604020202020204" pitchFamily="34" charset="0"/>
                <a:cs typeface="Arial" panose="020B0604020202020204" pitchFamily="34" charset="0"/>
              </a:rPr>
              <a:t>at any point </a:t>
            </a:r>
            <a:r>
              <a:rPr lang="en-US" sz="1500" baseline="0" dirty="0">
                <a:latin typeface="Arial" panose="020B0604020202020204" pitchFamily="34" charset="0"/>
                <a:cs typeface="Arial" panose="020B0604020202020204" pitchFamily="34" charset="0"/>
              </a:rPr>
              <a:t>during the year.</a:t>
            </a:r>
            <a:endParaRPr lang="en-US" sz="1500" dirty="0">
              <a:latin typeface="Arial" panose="020B0604020202020204" pitchFamily="34" charset="0"/>
              <a:cs typeface="Arial" panose="020B0604020202020204" pitchFamily="34" charset="0"/>
            </a:endParaRPr>
          </a:p>
        </p:txBody>
      </p:sp>
      <p:pic>
        <p:nvPicPr>
          <p:cNvPr id="20" name="Audio 19">
            <a:hlinkClick r:id="" action="ppaction://media"/>
            <a:extLst>
              <a:ext uri="{FF2B5EF4-FFF2-40B4-BE49-F238E27FC236}">
                <a16:creationId xmlns:a16="http://schemas.microsoft.com/office/drawing/2014/main" id="{A66D1553-60F9-B210-863C-AB313BBB6725}"/>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pic>
        <p:nvPicPr>
          <p:cNvPr id="9" name="Picture 8">
            <a:extLst>
              <a:ext uri="{FF2B5EF4-FFF2-40B4-BE49-F238E27FC236}">
                <a16:creationId xmlns:a16="http://schemas.microsoft.com/office/drawing/2014/main" id="{41E3F170-273B-31F3-C002-89B7A5FA9342}"/>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101640" y="2441823"/>
            <a:ext cx="6807690" cy="4090082"/>
          </a:xfrm>
          <a:prstGeom prst="rect">
            <a:avLst/>
          </a:prstGeom>
          <a:ln w="12700">
            <a:solidFill>
              <a:schemeClr val="tx1"/>
            </a:solidFill>
          </a:ln>
        </p:spPr>
      </p:pic>
      <p:sp>
        <p:nvSpPr>
          <p:cNvPr id="3" name="Slide Number Placeholder 2">
            <a:extLst>
              <a:ext uri="{FF2B5EF4-FFF2-40B4-BE49-F238E27FC236}">
                <a16:creationId xmlns:a16="http://schemas.microsoft.com/office/drawing/2014/main" id="{6B2F9D87-48D4-47D2-AA68-3B12A5A6CDBF}"/>
              </a:ext>
              <a:ext uri="{C183D7F6-B498-43B3-948B-1728B52AA6E4}">
                <adec:decorative xmlns:adec="http://schemas.microsoft.com/office/drawing/2017/decorative" val="1"/>
              </a:ext>
            </a:extLst>
          </p:cNvPr>
          <p:cNvSpPr>
            <a:spLocks noGrp="1"/>
          </p:cNvSpPr>
          <p:nvPr>
            <p:ph type="sldNum" idx="12"/>
          </p:nvPr>
        </p:nvSpPr>
        <p:spPr/>
        <p:txBody>
          <a:bodyPr/>
          <a:lstStyle/>
          <a:p>
            <a:fld id="{00000000-1234-1234-1234-123412341234}" type="slidenum">
              <a:rPr lang="en" smtClean="0"/>
              <a:pPr/>
              <a:t>7</a:t>
            </a:fld>
            <a:endParaRPr lang="en" dirty="0"/>
          </a:p>
        </p:txBody>
      </p:sp>
    </p:spTree>
    <p:extLst>
      <p:ext uri="{BB962C8B-B14F-4D97-AF65-F5344CB8AC3E}">
        <p14:creationId xmlns:p14="http://schemas.microsoft.com/office/powerpoint/2010/main" val="660403068"/>
      </p:ext>
    </p:extLst>
  </p:cSld>
  <p:clrMapOvr>
    <a:masterClrMapping/>
  </p:clrMapOvr>
  <mc:AlternateContent xmlns:mc="http://schemas.openxmlformats.org/markup-compatibility/2006" xmlns:p14="http://schemas.microsoft.com/office/powerpoint/2010/main">
    <mc:Choice Requires="p14">
      <p:transition spd="slow" p14:dur="2000" advTm="116551"/>
    </mc:Choice>
    <mc:Fallback xmlns="">
      <p:transition spd="slow" advTm="1165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Shape 93">
            <a:extLst>
              <a:ext uri="{C183D7F6-B498-43B3-948B-1728B52AA6E4}">
                <adec:decorative xmlns:adec="http://schemas.microsoft.com/office/drawing/2017/decorative" val="1"/>
              </a:ext>
            </a:extLst>
          </p:cNvPr>
          <p:cNvSpPr txBox="1">
            <a:spLocks noGrp="1"/>
          </p:cNvSpPr>
          <p:nvPr>
            <p:ph type="title"/>
          </p:nvPr>
        </p:nvSpPr>
        <p:spPr>
          <a:xfrm>
            <a:off x="1622260" y="362663"/>
            <a:ext cx="5721075" cy="857250"/>
          </a:xfrm>
          <a:prstGeom prst="rect">
            <a:avLst/>
          </a:prstGeom>
        </p:spPr>
        <p:txBody>
          <a:bodyPr spcFirstLastPara="1" vert="horz" wrap="square" lIns="68569" tIns="68569" rIns="68569" bIns="68569" rtlCol="0" anchor="b" anchorCtr="0">
            <a:noAutofit/>
          </a:bodyPr>
          <a:lstStyle/>
          <a:p>
            <a:pPr algn="ctr"/>
            <a:r>
              <a:rPr lang="en" sz="4050" dirty="0">
                <a:latin typeface="Arial" panose="020B0604020202020204" pitchFamily="34" charset="0"/>
                <a:cs typeface="Arial" panose="020B0604020202020204" pitchFamily="34" charset="0"/>
              </a:rPr>
              <a:t>Attendance &amp; Truancy</a:t>
            </a:r>
            <a:endParaRPr sz="4050"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BAAD3CF0-8EDA-6A32-BB7C-E645E9DA8E0F}"/>
              </a:ext>
              <a:ext uri="{C183D7F6-B498-43B3-948B-1728B52AA6E4}">
                <adec:decorative xmlns:adec="http://schemas.microsoft.com/office/drawing/2017/decorative" val="1"/>
              </a:ext>
            </a:extLst>
          </p:cNvPr>
          <p:cNvSpPr txBox="1"/>
          <p:nvPr/>
        </p:nvSpPr>
        <p:spPr>
          <a:xfrm>
            <a:off x="547565" y="1219913"/>
            <a:ext cx="8048869" cy="323165"/>
          </a:xfrm>
          <a:prstGeom prst="rect">
            <a:avLst/>
          </a:prstGeom>
          <a:noFill/>
        </p:spPr>
        <p:txBody>
          <a:bodyPr wrap="square">
            <a:spAutoFit/>
          </a:bodyPr>
          <a:lstStyle/>
          <a:p>
            <a:pPr algn="ctr"/>
            <a:r>
              <a:rPr lang="en-US" sz="1500" baseline="0" dirty="0">
                <a:latin typeface="Arial" panose="020B0604020202020204" pitchFamily="34" charset="0"/>
                <a:cs typeface="Arial" panose="020B0604020202020204" pitchFamily="34" charset="0"/>
              </a:rPr>
              <a:t>Overall calculations for school wide Attendance and Truancy. </a:t>
            </a:r>
            <a:endParaRPr lang="en-US" sz="1500"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7C542F4A-EA9E-4A86-A322-D8FA873DFEB3}"/>
              </a:ext>
              <a:ext uri="{C183D7F6-B498-43B3-948B-1728B52AA6E4}">
                <adec:decorative xmlns:adec="http://schemas.microsoft.com/office/drawing/2017/decorative" val="1"/>
              </a:ext>
            </a:extLst>
          </p:cNvPr>
          <p:cNvSpPr txBox="1"/>
          <p:nvPr/>
        </p:nvSpPr>
        <p:spPr>
          <a:xfrm>
            <a:off x="1210557" y="5667197"/>
            <a:ext cx="6544477" cy="584775"/>
          </a:xfrm>
          <a:prstGeom prst="rect">
            <a:avLst/>
          </a:prstGeom>
          <a:noFill/>
        </p:spPr>
        <p:txBody>
          <a:bodyPr wrap="square">
            <a:spAutoFit/>
          </a:bodyPr>
          <a:lstStyle/>
          <a:p>
            <a:pPr algn="ctr"/>
            <a:r>
              <a:rPr lang="en-US" sz="1600" b="1" dirty="0">
                <a:latin typeface="Arial" panose="020B0604020202020204" pitchFamily="34" charset="0"/>
                <a:cs typeface="Arial" panose="020B0604020202020204" pitchFamily="34" charset="0"/>
              </a:rPr>
              <a:t>For more support: </a:t>
            </a:r>
            <a:r>
              <a:rPr lang="en-US" sz="1600" dirty="0">
                <a:latin typeface="Arial" panose="020B0604020202020204" pitchFamily="34" charset="0"/>
                <a:cs typeface="Arial" panose="020B0604020202020204" pitchFamily="34" charset="0"/>
              </a:rPr>
              <a:t>access the </a:t>
            </a:r>
            <a:r>
              <a:rPr lang="en-US" sz="1600" i="1" dirty="0">
                <a:latin typeface="Arial" panose="020B0604020202020204" pitchFamily="34" charset="0"/>
                <a:cs typeface="Arial" panose="020B0604020202020204" pitchFamily="34" charset="0"/>
              </a:rPr>
              <a:t>EOY Attendance Training: </a:t>
            </a:r>
            <a:r>
              <a:rPr lang="en-US" sz="1600" dirty="0">
                <a:latin typeface="Arial" panose="020B0604020202020204" pitchFamily="34" charset="0"/>
                <a:cs typeface="Arial" panose="020B0604020202020204" pitchFamily="34" charset="0"/>
                <a:hlinkClick r:id="rId5"/>
              </a:rPr>
              <a:t>https://resources.csi.state.co.us/data-submissions/eoy/</a:t>
            </a:r>
            <a:endParaRPr lang="en-US" sz="1600" dirty="0">
              <a:latin typeface="Arial" panose="020B0604020202020204" pitchFamily="34" charset="0"/>
              <a:cs typeface="Arial" panose="020B0604020202020204" pitchFamily="34" charset="0"/>
            </a:endParaRPr>
          </a:p>
        </p:txBody>
      </p:sp>
      <p:sp>
        <p:nvSpPr>
          <p:cNvPr id="10" name="Slide Number Placeholder 9">
            <a:extLst>
              <a:ext uri="{FF2B5EF4-FFF2-40B4-BE49-F238E27FC236}">
                <a16:creationId xmlns:a16="http://schemas.microsoft.com/office/drawing/2014/main" id="{252D3462-4544-4793-8434-92B8E1EE838D}"/>
              </a:ext>
              <a:ext uri="{C183D7F6-B498-43B3-948B-1728B52AA6E4}">
                <adec:decorative xmlns:adec="http://schemas.microsoft.com/office/drawing/2017/decorative" val="1"/>
              </a:ext>
            </a:extLst>
          </p:cNvPr>
          <p:cNvSpPr>
            <a:spLocks noGrp="1"/>
          </p:cNvSpPr>
          <p:nvPr>
            <p:ph type="sldNum" idx="12"/>
          </p:nvPr>
        </p:nvSpPr>
        <p:spPr/>
        <p:txBody>
          <a:bodyPr/>
          <a:lstStyle/>
          <a:p>
            <a:fld id="{00000000-1234-1234-1234-123412341234}" type="slidenum">
              <a:rPr lang="en" smtClean="0"/>
              <a:pPr/>
              <a:t>8</a:t>
            </a:fld>
            <a:endParaRPr lang="en" dirty="0"/>
          </a:p>
        </p:txBody>
      </p:sp>
      <p:pic>
        <p:nvPicPr>
          <p:cNvPr id="4" name="Picture 3">
            <a:extLst>
              <a:ext uri="{FF2B5EF4-FFF2-40B4-BE49-F238E27FC236}">
                <a16:creationId xmlns:a16="http://schemas.microsoft.com/office/drawing/2014/main" id="{295CDB3C-14EE-5912-91FD-EE136706020B}"/>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205912" y="1875470"/>
            <a:ext cx="6732173" cy="3398958"/>
          </a:xfrm>
          <a:prstGeom prst="rect">
            <a:avLst/>
          </a:prstGeom>
          <a:ln w="12700">
            <a:solidFill>
              <a:schemeClr val="tx1"/>
            </a:solidFill>
          </a:ln>
        </p:spPr>
      </p:pic>
      <p:pic>
        <p:nvPicPr>
          <p:cNvPr id="9" name="Audio 8">
            <a:hlinkClick r:id="" action="ppaction://media"/>
            <a:extLst>
              <a:ext uri="{FF2B5EF4-FFF2-40B4-BE49-F238E27FC236}">
                <a16:creationId xmlns:a16="http://schemas.microsoft.com/office/drawing/2014/main" id="{D81AF794-5B92-68F9-A0CB-D5557DD2CE3A}"/>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268101304"/>
      </p:ext>
    </p:extLst>
  </p:cSld>
  <p:clrMapOvr>
    <a:masterClrMapping/>
  </p:clrMapOvr>
  <mc:AlternateContent xmlns:mc="http://schemas.openxmlformats.org/markup-compatibility/2006" xmlns:p14="http://schemas.microsoft.com/office/powerpoint/2010/main">
    <mc:Choice Requires="p14">
      <p:transition spd="slow" p14:dur="2000" advTm="19709"/>
    </mc:Choice>
    <mc:Fallback xmlns="">
      <p:transition spd="slow" advTm="197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Shape 93">
            <a:extLst>
              <a:ext uri="{C183D7F6-B498-43B3-948B-1728B52AA6E4}">
                <adec:decorative xmlns:adec="http://schemas.microsoft.com/office/drawing/2017/decorative" val="1"/>
              </a:ext>
            </a:extLst>
          </p:cNvPr>
          <p:cNvSpPr txBox="1">
            <a:spLocks noGrp="1"/>
          </p:cNvSpPr>
          <p:nvPr>
            <p:ph type="title"/>
          </p:nvPr>
        </p:nvSpPr>
        <p:spPr>
          <a:xfrm>
            <a:off x="1711462" y="265217"/>
            <a:ext cx="5721075" cy="857250"/>
          </a:xfrm>
          <a:prstGeom prst="rect">
            <a:avLst/>
          </a:prstGeom>
        </p:spPr>
        <p:txBody>
          <a:bodyPr spcFirstLastPara="1" vert="horz" wrap="square" lIns="68569" tIns="68569" rIns="68569" bIns="68569" rtlCol="0" anchor="b" anchorCtr="0">
            <a:noAutofit/>
          </a:bodyPr>
          <a:lstStyle/>
          <a:p>
            <a:pPr algn="ctr"/>
            <a:r>
              <a:rPr lang="en" sz="4050" dirty="0">
                <a:latin typeface="Arial" panose="020B0604020202020204" pitchFamily="34" charset="0"/>
                <a:cs typeface="Arial" panose="020B0604020202020204" pitchFamily="34" charset="0"/>
              </a:rPr>
              <a:t>Grad Complete Tab</a:t>
            </a:r>
            <a:endParaRPr sz="4050"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C7BC0F82-B91F-47AF-B7D6-9E8703DC96D1}"/>
              </a:ext>
              <a:ext uri="{C183D7F6-B498-43B3-948B-1728B52AA6E4}">
                <adec:decorative xmlns:adec="http://schemas.microsoft.com/office/drawing/2017/decorative" val="1"/>
              </a:ext>
            </a:extLst>
          </p:cNvPr>
          <p:cNvSpPr txBox="1"/>
          <p:nvPr/>
        </p:nvSpPr>
        <p:spPr>
          <a:xfrm>
            <a:off x="2154617" y="1108664"/>
            <a:ext cx="4572000" cy="300082"/>
          </a:xfrm>
          <a:prstGeom prst="rect">
            <a:avLst/>
          </a:prstGeom>
          <a:noFill/>
        </p:spPr>
        <p:txBody>
          <a:bodyPr wrap="square" rtlCol="0">
            <a:spAutoFit/>
          </a:bodyPr>
          <a:lstStyle/>
          <a:p>
            <a:pPr algn="ctr"/>
            <a:r>
              <a:rPr lang="en-US" sz="1350" dirty="0"/>
              <a:t>Only for schools with 9</a:t>
            </a:r>
            <a:r>
              <a:rPr lang="en-US" sz="1350" baseline="30000" dirty="0"/>
              <a:t>th</a:t>
            </a:r>
            <a:r>
              <a:rPr lang="en-US" sz="1350" dirty="0"/>
              <a:t>-12</a:t>
            </a:r>
            <a:r>
              <a:rPr lang="en-US" sz="1350" baseline="30000" dirty="0"/>
              <a:t>th</a:t>
            </a:r>
            <a:r>
              <a:rPr lang="en-US" sz="1350" dirty="0"/>
              <a:t> grades.</a:t>
            </a:r>
          </a:p>
        </p:txBody>
      </p:sp>
      <p:sp>
        <p:nvSpPr>
          <p:cNvPr id="15" name="TextBox 14">
            <a:extLst>
              <a:ext uri="{FF2B5EF4-FFF2-40B4-BE49-F238E27FC236}">
                <a16:creationId xmlns:a16="http://schemas.microsoft.com/office/drawing/2014/main" id="{FF00F017-59EB-317E-379F-A8E65ECF8B54}"/>
              </a:ext>
              <a:ext uri="{C183D7F6-B498-43B3-948B-1728B52AA6E4}">
                <adec:decorative xmlns:adec="http://schemas.microsoft.com/office/drawing/2017/decorative" val="1"/>
              </a:ext>
            </a:extLst>
          </p:cNvPr>
          <p:cNvSpPr txBox="1"/>
          <p:nvPr/>
        </p:nvSpPr>
        <p:spPr>
          <a:xfrm>
            <a:off x="723899" y="1473723"/>
            <a:ext cx="7953375" cy="323165"/>
          </a:xfrm>
          <a:prstGeom prst="rect">
            <a:avLst/>
          </a:prstGeom>
          <a:noFill/>
        </p:spPr>
        <p:txBody>
          <a:bodyPr wrap="square">
            <a:spAutoFit/>
          </a:bodyPr>
          <a:lstStyle/>
          <a:p>
            <a:r>
              <a:rPr lang="en-US" sz="1500" baseline="0" dirty="0">
                <a:latin typeface="Arial" panose="020B0604020202020204" pitchFamily="34" charset="0"/>
                <a:cs typeface="Arial" panose="020B0604020202020204" pitchFamily="34" charset="0"/>
              </a:rPr>
              <a:t>Provides the 3-, 4-, 5-, 6-, and 7-year graduation and completion rates for students.</a:t>
            </a:r>
            <a:endParaRPr lang="en-US" sz="1500" dirty="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F6450434-3843-56F1-CA52-A4541B1E0FC8}"/>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004743" y="2003494"/>
            <a:ext cx="6871747" cy="2075630"/>
          </a:xfrm>
          <a:prstGeom prst="rect">
            <a:avLst/>
          </a:prstGeom>
          <a:ln w="12700">
            <a:solidFill>
              <a:schemeClr val="tx1"/>
            </a:solidFill>
          </a:ln>
        </p:spPr>
      </p:pic>
      <p:sp>
        <p:nvSpPr>
          <p:cNvPr id="4" name="Rectangle 3">
            <a:extLst>
              <a:ext uri="{C183D7F6-B498-43B3-948B-1728B52AA6E4}">
                <adec:decorative xmlns:adec="http://schemas.microsoft.com/office/drawing/2017/decorative" val="1"/>
              </a:ext>
            </a:extLst>
          </p:cNvPr>
          <p:cNvSpPr/>
          <p:nvPr/>
        </p:nvSpPr>
        <p:spPr>
          <a:xfrm>
            <a:off x="723899" y="4330162"/>
            <a:ext cx="7302501" cy="2062103"/>
          </a:xfrm>
          <a:prstGeom prst="rect">
            <a:avLst/>
          </a:prstGeom>
        </p:spPr>
        <p:txBody>
          <a:bodyPr wrap="square">
            <a:spAutoFit/>
          </a:bodyPr>
          <a:lstStyle/>
          <a:p>
            <a:pPr marL="0" lvl="1"/>
            <a:r>
              <a:rPr lang="en-US" sz="1600" b="1" dirty="0">
                <a:latin typeface="Arial" panose="020B0604020202020204" pitchFamily="34" charset="0"/>
                <a:cs typeface="Arial" panose="020B0604020202020204" pitchFamily="34" charset="0"/>
              </a:rPr>
              <a:t>Graduate: </a:t>
            </a:r>
            <a:r>
              <a:rPr lang="en-US" sz="1600" dirty="0">
                <a:solidFill>
                  <a:schemeClr val="tx1">
                    <a:lumMod val="50000"/>
                  </a:schemeClr>
                </a:solidFill>
                <a:latin typeface="Arial" panose="020B0604020202020204" pitchFamily="34" charset="0"/>
                <a:cs typeface="Arial" panose="020B0604020202020204" pitchFamily="34" charset="0"/>
              </a:rPr>
              <a:t>a student receiving high school diploma. </a:t>
            </a:r>
          </a:p>
          <a:p>
            <a:pPr marL="285750" lvl="2" indent="-285750">
              <a:buFont typeface="Arial" panose="020B0604020202020204" pitchFamily="34" charset="0"/>
              <a:buChar char="•"/>
            </a:pPr>
            <a:r>
              <a:rPr lang="en-US" sz="1600" dirty="0">
                <a:solidFill>
                  <a:schemeClr val="tx1">
                    <a:lumMod val="50000"/>
                  </a:schemeClr>
                </a:solidFill>
                <a:latin typeface="Arial" panose="020B0604020202020204" pitchFamily="34" charset="0"/>
                <a:cs typeface="Arial" panose="020B0604020202020204" pitchFamily="34" charset="0"/>
              </a:rPr>
              <a:t>Graduated, exit code = 90 </a:t>
            </a:r>
          </a:p>
          <a:p>
            <a:pPr marL="285750" lvl="2" indent="-285750">
              <a:buFont typeface="Arial" panose="020B0604020202020204" pitchFamily="34" charset="0"/>
              <a:buChar char="•"/>
            </a:pPr>
            <a:r>
              <a:rPr lang="en-US" sz="1600" dirty="0">
                <a:solidFill>
                  <a:schemeClr val="tx1">
                    <a:lumMod val="50000"/>
                  </a:schemeClr>
                </a:solidFill>
                <a:latin typeface="Arial" panose="020B0604020202020204" pitchFamily="34" charset="0"/>
                <a:cs typeface="Arial" panose="020B0604020202020204" pitchFamily="34" charset="0"/>
              </a:rPr>
              <a:t>Graduated current year and received GED in previous year, exit code = 95</a:t>
            </a:r>
          </a:p>
          <a:p>
            <a:pPr marL="285750" lvl="2" indent="-285750">
              <a:buFont typeface="Arial" panose="020B0604020202020204" pitchFamily="34" charset="0"/>
              <a:buChar char="•"/>
            </a:pPr>
            <a:r>
              <a:rPr lang="en-US" sz="1600" dirty="0">
                <a:solidFill>
                  <a:schemeClr val="tx1">
                    <a:lumMod val="50000"/>
                  </a:schemeClr>
                </a:solidFill>
                <a:latin typeface="Arial" panose="020B0604020202020204" pitchFamily="34" charset="0"/>
                <a:cs typeface="Arial" panose="020B0604020202020204" pitchFamily="34" charset="0"/>
              </a:rPr>
              <a:t>Graduated and completed Postsecondary Program, exit code = 96</a:t>
            </a:r>
          </a:p>
          <a:p>
            <a:pPr marL="0" lvl="1"/>
            <a:endParaRPr lang="en-US" sz="1600" b="1" dirty="0">
              <a:latin typeface="Arial" panose="020B0604020202020204" pitchFamily="34" charset="0"/>
              <a:cs typeface="Arial" panose="020B0604020202020204" pitchFamily="34" charset="0"/>
            </a:endParaRPr>
          </a:p>
          <a:p>
            <a:pPr marL="0" lvl="1"/>
            <a:r>
              <a:rPr lang="en-US" sz="1600" b="1" dirty="0">
                <a:latin typeface="Arial" panose="020B0604020202020204" pitchFamily="34" charset="0"/>
                <a:cs typeface="Arial" panose="020B0604020202020204" pitchFamily="34" charset="0"/>
              </a:rPr>
              <a:t>Completer: </a:t>
            </a:r>
            <a:r>
              <a:rPr lang="en-US" sz="1600" dirty="0">
                <a:solidFill>
                  <a:schemeClr val="tx1">
                    <a:lumMod val="50000"/>
                  </a:schemeClr>
                </a:solidFill>
                <a:latin typeface="Arial" panose="020B0604020202020204" pitchFamily="34" charset="0"/>
                <a:cs typeface="Arial" panose="020B0604020202020204" pitchFamily="34" charset="0"/>
              </a:rPr>
              <a:t>a student receiving high school diploma, GED, or certificate of completion. </a:t>
            </a:r>
          </a:p>
          <a:p>
            <a:pPr marL="285750" lvl="2" indent="-285750">
              <a:buFont typeface="Arial" panose="020B0604020202020204" pitchFamily="34" charset="0"/>
              <a:buChar char="•"/>
            </a:pPr>
            <a:r>
              <a:rPr lang="en-US" sz="1600" dirty="0">
                <a:solidFill>
                  <a:schemeClr val="tx1">
                    <a:lumMod val="50000"/>
                  </a:schemeClr>
                </a:solidFill>
                <a:latin typeface="Arial" panose="020B0604020202020204" pitchFamily="34" charset="0"/>
                <a:cs typeface="Arial" panose="020B0604020202020204" pitchFamily="34" charset="0"/>
              </a:rPr>
              <a:t>Exit code = 90, 92, 93, 94, 95, 96</a:t>
            </a:r>
          </a:p>
        </p:txBody>
      </p:sp>
      <p:pic>
        <p:nvPicPr>
          <p:cNvPr id="37" name="Audio 36">
            <a:hlinkClick r:id="" action="ppaction://media"/>
            <a:extLst>
              <a:ext uri="{FF2B5EF4-FFF2-40B4-BE49-F238E27FC236}">
                <a16:creationId xmlns:a16="http://schemas.microsoft.com/office/drawing/2014/main" id="{04728B88-0108-95A2-7DC6-53645B44E0D6}"/>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7004304" y="4718304"/>
            <a:ext cx="2057400" cy="2057400"/>
          </a:xfrm>
          <a:prstGeom prst="ellipse">
            <a:avLst/>
          </a:prstGeom>
        </p:spPr>
      </p:pic>
      <p:sp>
        <p:nvSpPr>
          <p:cNvPr id="6" name="Slide Number Placeholder 5">
            <a:extLst>
              <a:ext uri="{FF2B5EF4-FFF2-40B4-BE49-F238E27FC236}">
                <a16:creationId xmlns:a16="http://schemas.microsoft.com/office/drawing/2014/main" id="{A4729684-4262-4EA2-9FD9-1970A730F3B5}"/>
              </a:ext>
              <a:ext uri="{C183D7F6-B498-43B3-948B-1728B52AA6E4}">
                <adec:decorative xmlns:adec="http://schemas.microsoft.com/office/drawing/2017/decorative" val="1"/>
              </a:ext>
            </a:extLst>
          </p:cNvPr>
          <p:cNvSpPr>
            <a:spLocks noGrp="1"/>
          </p:cNvSpPr>
          <p:nvPr>
            <p:ph type="sldNum" idx="12"/>
          </p:nvPr>
        </p:nvSpPr>
        <p:spPr/>
        <p:txBody>
          <a:bodyPr/>
          <a:lstStyle/>
          <a:p>
            <a:fld id="{00000000-1234-1234-1234-123412341234}" type="slidenum">
              <a:rPr lang="en" smtClean="0"/>
              <a:pPr/>
              <a:t>9</a:t>
            </a:fld>
            <a:endParaRPr lang="en" dirty="0"/>
          </a:p>
        </p:txBody>
      </p:sp>
    </p:spTree>
    <p:extLst>
      <p:ext uri="{BB962C8B-B14F-4D97-AF65-F5344CB8AC3E}">
        <p14:creationId xmlns:p14="http://schemas.microsoft.com/office/powerpoint/2010/main" val="1714882608"/>
      </p:ext>
    </p:extLst>
  </p:cSld>
  <p:clrMapOvr>
    <a:masterClrMapping/>
  </p:clrMapOvr>
  <mc:AlternateContent xmlns:mc="http://schemas.openxmlformats.org/markup-compatibility/2006" xmlns:p14="http://schemas.microsoft.com/office/powerpoint/2010/main">
    <mc:Choice Requires="p14">
      <p:transition spd="slow" p14:dur="2000" advTm="41112"/>
    </mc:Choice>
    <mc:Fallback xmlns="">
      <p:transition spd="slow" advTm="411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7"/>
                </p:tgtEl>
              </p:cMediaNode>
            </p:audio>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E46A965F-FA82-45EA-B6D0-E8C860929DC9}" vid="{26212A1B-D962-4FEE-BB6B-0F45839414B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 New</Template>
  <TotalTime>7204</TotalTime>
  <Words>4027</Words>
  <Application>Microsoft Office PowerPoint</Application>
  <PresentationFormat>On-screen Show (4:3)</PresentationFormat>
  <Paragraphs>256</Paragraphs>
  <Slides>23</Slides>
  <Notes>23</Notes>
  <HiddenSlides>0</HiddenSlides>
  <MMClips>23</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23</vt:i4>
      </vt:variant>
    </vt:vector>
  </HeadingPairs>
  <TitlesOfParts>
    <vt:vector size="26" baseType="lpstr">
      <vt:lpstr>Arial</vt:lpstr>
      <vt:lpstr>Calibri</vt:lpstr>
      <vt:lpstr>Office Theme</vt:lpstr>
      <vt:lpstr>Summary Report  Training - EOY</vt:lpstr>
      <vt:lpstr>How is EOY data used?</vt:lpstr>
      <vt:lpstr>EOY Summary Deadlines </vt:lpstr>
      <vt:lpstr>Sample Report Walk Through</vt:lpstr>
      <vt:lpstr>Summary Report Contents </vt:lpstr>
      <vt:lpstr>Instructions Tab</vt:lpstr>
      <vt:lpstr>Membership Tab</vt:lpstr>
      <vt:lpstr>Attendance &amp; Truancy</vt:lpstr>
      <vt:lpstr>Grad Complete Tab</vt:lpstr>
      <vt:lpstr>AYG Records Tab</vt:lpstr>
      <vt:lpstr>Warnings Tab &amp; SE722</vt:lpstr>
      <vt:lpstr>Snapshot Tab</vt:lpstr>
      <vt:lpstr>Summary Assurance Report</vt:lpstr>
      <vt:lpstr>New Tabs for the 24-25 EOY Summary Report</vt:lpstr>
      <vt:lpstr>EL List</vt:lpstr>
      <vt:lpstr>SPED List</vt:lpstr>
      <vt:lpstr>504 List</vt:lpstr>
      <vt:lpstr>GT List</vt:lpstr>
      <vt:lpstr>Homeless/MKV List</vt:lpstr>
      <vt:lpstr>Resources and Final Steps</vt:lpstr>
      <vt:lpstr>EOY Resources</vt:lpstr>
      <vt:lpstr>Final Steps</vt:lpstr>
      <vt:lpstr>Thank you</vt:lpstr>
    </vt:vector>
  </TitlesOfParts>
  <Company>Colorado Department Of Education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Tribbett, Jessica</dc:creator>
  <cp:lastModifiedBy>Trammell, Cherish</cp:lastModifiedBy>
  <cp:revision>108</cp:revision>
  <dcterms:created xsi:type="dcterms:W3CDTF">2021-01-29T22:47:55Z</dcterms:created>
  <dcterms:modified xsi:type="dcterms:W3CDTF">2025-08-05T12:24:11Z</dcterms:modified>
</cp:coreProperties>
</file>