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 id="2147483734" r:id="rId5"/>
  </p:sldMasterIdLst>
  <p:notesMasterIdLst>
    <p:notesMasterId r:id="rId21"/>
  </p:notesMasterIdLst>
  <p:sldIdLst>
    <p:sldId id="4108" r:id="rId6"/>
    <p:sldId id="4109" r:id="rId7"/>
    <p:sldId id="4122" r:id="rId8"/>
    <p:sldId id="4136" r:id="rId9"/>
    <p:sldId id="4145" r:id="rId10"/>
    <p:sldId id="4146" r:id="rId11"/>
    <p:sldId id="4148" r:id="rId12"/>
    <p:sldId id="4151" r:id="rId13"/>
    <p:sldId id="4150" r:id="rId14"/>
    <p:sldId id="4152" r:id="rId15"/>
    <p:sldId id="4153" r:id="rId16"/>
    <p:sldId id="4118" r:id="rId17"/>
    <p:sldId id="4117" r:id="rId18"/>
    <p:sldId id="4144" r:id="rId19"/>
    <p:sldId id="4055"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094833-A1A0-E14B-2BAB-A396A9C93F7E}" name="Dinnen, Janet" initials="DJ" userId="S::dinnen_j@cde.state.co.us::682ebc80-7236-4772-9819-9edf9790eda1" providerId="AD"/>
  <p188:author id="{A9311169-BE50-A6C0-E8B6-68B8DC36EE6B}" name="Dinnen, Janet" initials="DJ" userId="S::Dinnen_J@cde.state.co.us::682ebc80-7236-4772-9819-9edf9790eda1" providerId="AD"/>
  <p188:author id="{FD9EDD74-493D-449B-750D-38058C24319A}" name="Sever, David" initials="SD" userId="S::sever_d@cde.state.co.us::991c0e51-0d05-4f08-862f-96afb5115e4a" providerId="AD"/>
  <p188:author id="{55ADFFDE-5C0F-FC08-644F-FC7C7651BCB7}" name="Denton, Andra" initials="DA" userId="S::denton_a@cde.state.co.us::3f2143dc-fa5e-4469-a380-9491fb4bc36e" providerId="AD"/>
  <p188:author id="{DF86C7FA-8351-0290-E870-8BE6C2C1EA9F}" name="Oberg, Amanda" initials="OA" userId="S::oberg_amanda@cde.state.co.us::31f75dea-38a5-4e2d-b82d-e61610bcc3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innen, Janet" initials="DJ" lastIdx="3" clrIdx="0">
    <p:extLst>
      <p:ext uri="{19B8F6BF-5375-455C-9EA6-DF929625EA0E}">
        <p15:presenceInfo xmlns:p15="http://schemas.microsoft.com/office/powerpoint/2012/main" userId="S::Dinnen_J@cde.state.co.us::682ebc80-7236-4772-9819-9edf9790e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7FF"/>
    <a:srgbClr val="E89EF0"/>
    <a:srgbClr val="FFFFFF"/>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4F4151-FB4E-3D01-1A57-CB347F813BF1}" v="1565" dt="2025-06-25T21:27:44.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42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84806-748C-4728-8695-4A6680BD7E09}" type="doc">
      <dgm:prSet loTypeId="urn:microsoft.com/office/officeart/2005/8/layout/hierarchy6" loCatId="hierarchy" qsTypeId="urn:microsoft.com/office/officeart/2005/8/quickstyle/simple3" qsCatId="simple" csTypeId="urn:microsoft.com/office/officeart/2005/8/colors/colorful4" csCatId="colorful" phldr="1"/>
      <dgm:spPr/>
      <dgm:t>
        <a:bodyPr/>
        <a:lstStyle/>
        <a:p>
          <a:endParaRPr lang="en-US"/>
        </a:p>
      </dgm:t>
    </dgm:pt>
    <dgm:pt modelId="{2CFAEDDB-31D0-4F12-A275-06678C0994CB}">
      <dgm:prSet phldrT="[Text]" phldr="0"/>
      <dgm:spPr/>
      <dgm:t>
        <a:bodyPr/>
        <a:lstStyle/>
        <a:p>
          <a:pPr rtl="0"/>
          <a:r>
            <a:rPr lang="en-US">
              <a:latin typeface="Calibri Light" panose="020F0302020204030204"/>
            </a:rPr>
            <a:t>David Sever,</a:t>
          </a:r>
          <a:br>
            <a:rPr lang="en-US">
              <a:latin typeface="Calibri Light" panose="020F0302020204030204"/>
            </a:rPr>
          </a:br>
          <a:r>
            <a:rPr lang="en-US">
              <a:latin typeface="Calibri Light" panose="020F0302020204030204"/>
            </a:rPr>
            <a:t>Senior Director of Finance</a:t>
          </a:r>
          <a:endParaRPr lang="en-US"/>
        </a:p>
      </dgm:t>
    </dgm:pt>
    <dgm:pt modelId="{7835709C-E3C7-46F9-8CEC-258ED0FCFDB2}" type="parTrans" cxnId="{B1BEBFF0-3589-44F3-8FEB-24614BCBC9D1}">
      <dgm:prSet/>
      <dgm:spPr/>
      <dgm:t>
        <a:bodyPr/>
        <a:lstStyle/>
        <a:p>
          <a:endParaRPr lang="en-US"/>
        </a:p>
      </dgm:t>
    </dgm:pt>
    <dgm:pt modelId="{D83EC9B8-34B7-440F-A2F1-7B3EEEDEA225}" type="sibTrans" cxnId="{B1BEBFF0-3589-44F3-8FEB-24614BCBC9D1}">
      <dgm:prSet/>
      <dgm:spPr/>
      <dgm:t>
        <a:bodyPr/>
        <a:lstStyle/>
        <a:p>
          <a:endParaRPr lang="en-US"/>
        </a:p>
      </dgm:t>
    </dgm:pt>
    <dgm:pt modelId="{1F6CDB5F-8E93-4248-8158-DC8164CF7589}">
      <dgm:prSet phldrT="[Text]" phldr="0"/>
      <dgm:spPr/>
      <dgm:t>
        <a:bodyPr/>
        <a:lstStyle/>
        <a:p>
          <a:pPr rtl="0"/>
          <a:r>
            <a:rPr lang="en-US">
              <a:latin typeface="Calibri Light" panose="020F0302020204030204"/>
            </a:rPr>
            <a:t>Melissa Allen,</a:t>
          </a:r>
          <a:br>
            <a:rPr lang="en-US">
              <a:latin typeface="Calibri Light" panose="020F0302020204030204"/>
            </a:rPr>
          </a:br>
          <a:r>
            <a:rPr lang="en-US">
              <a:latin typeface="Calibri Light" panose="020F0302020204030204"/>
            </a:rPr>
            <a:t>Staff Accountant</a:t>
          </a:r>
          <a:endParaRPr lang="en-US"/>
        </a:p>
      </dgm:t>
    </dgm:pt>
    <dgm:pt modelId="{9644476B-BC7F-4552-A2D4-FAA9A0E1F02F}" type="parTrans" cxnId="{84CBF36E-5F4B-4529-AD8C-5FA1564411E8}">
      <dgm:prSet/>
      <dgm:spPr/>
      <dgm:t>
        <a:bodyPr/>
        <a:lstStyle/>
        <a:p>
          <a:endParaRPr lang="en-US"/>
        </a:p>
      </dgm:t>
    </dgm:pt>
    <dgm:pt modelId="{8B6A5DE1-60F5-4922-8E5D-520861416422}" type="sibTrans" cxnId="{84CBF36E-5F4B-4529-AD8C-5FA1564411E8}">
      <dgm:prSet/>
      <dgm:spPr/>
      <dgm:t>
        <a:bodyPr/>
        <a:lstStyle/>
        <a:p>
          <a:endParaRPr lang="en-US"/>
        </a:p>
      </dgm:t>
    </dgm:pt>
    <dgm:pt modelId="{177CE73D-35D4-4110-B6BF-6EDC70B1EE46}">
      <dgm:prSet phldrT="[Text]" phldr="0"/>
      <dgm:spPr/>
      <dgm:t>
        <a:bodyPr/>
        <a:lstStyle/>
        <a:p>
          <a:pPr rtl="0"/>
          <a:r>
            <a:rPr lang="en-US">
              <a:latin typeface="Calibri Light" panose="020F0302020204030204"/>
            </a:rPr>
            <a:t>Marcie </a:t>
          </a:r>
          <a:r>
            <a:rPr lang="en-US" err="1">
              <a:latin typeface="Calibri Light" panose="020F0302020204030204"/>
            </a:rPr>
            <a:t>Robidart</a:t>
          </a:r>
          <a:r>
            <a:rPr lang="en-US">
              <a:latin typeface="Calibri Light" panose="020F0302020204030204"/>
            </a:rPr>
            <a:t>,</a:t>
          </a:r>
          <a:br>
            <a:rPr lang="en-US">
              <a:latin typeface="Calibri Light" panose="020F0302020204030204"/>
            </a:rPr>
          </a:br>
          <a:r>
            <a:rPr lang="en-US">
              <a:latin typeface="Calibri Light" panose="020F0302020204030204"/>
            </a:rPr>
            <a:t>Director of Grants Fiscal &amp; Accounting</a:t>
          </a:r>
          <a:endParaRPr lang="en-US"/>
        </a:p>
      </dgm:t>
    </dgm:pt>
    <dgm:pt modelId="{81A4FD68-6006-43EA-80DC-E49D5BCCC7C5}" type="parTrans" cxnId="{B1247125-86E4-4EA9-9FBD-022D340FC162}">
      <dgm:prSet/>
      <dgm:spPr/>
      <dgm:t>
        <a:bodyPr/>
        <a:lstStyle/>
        <a:p>
          <a:endParaRPr lang="en-US"/>
        </a:p>
      </dgm:t>
    </dgm:pt>
    <dgm:pt modelId="{F3E347A8-6FCC-4974-8245-4A6BC839EC17}" type="sibTrans" cxnId="{B1247125-86E4-4EA9-9FBD-022D340FC162}">
      <dgm:prSet/>
      <dgm:spPr/>
      <dgm:t>
        <a:bodyPr/>
        <a:lstStyle/>
        <a:p>
          <a:endParaRPr lang="en-US"/>
        </a:p>
      </dgm:t>
    </dgm:pt>
    <dgm:pt modelId="{C4CCFB53-9D95-48E5-8354-1C4BCDBC3623}">
      <dgm:prSet phldrT="[Text]" phldr="0"/>
      <dgm:spPr/>
      <dgm:t>
        <a:bodyPr/>
        <a:lstStyle/>
        <a:p>
          <a:pPr rtl="0"/>
          <a:r>
            <a:rPr lang="en-US">
              <a:latin typeface="Calibri Light" panose="020F0302020204030204"/>
            </a:rPr>
            <a:t>Art Ford </a:t>
          </a:r>
          <a:br>
            <a:rPr lang="en-US">
              <a:latin typeface="Calibri Light" panose="020F0302020204030204"/>
            </a:rPr>
          </a:br>
          <a:r>
            <a:rPr lang="en-US">
              <a:latin typeface="Calibri Light" panose="020F0302020204030204"/>
            </a:rPr>
            <a:t>School Finance Manager</a:t>
          </a:r>
          <a:endParaRPr lang="en-US"/>
        </a:p>
      </dgm:t>
    </dgm:pt>
    <dgm:pt modelId="{0A2F9535-FC26-4471-9A95-98553D25028A}" type="parTrans" cxnId="{F2174672-C2B7-4A22-9140-942CD308A5DA}">
      <dgm:prSet/>
      <dgm:spPr/>
      <dgm:t>
        <a:bodyPr/>
        <a:lstStyle/>
        <a:p>
          <a:endParaRPr lang="en-US"/>
        </a:p>
      </dgm:t>
    </dgm:pt>
    <dgm:pt modelId="{1CDFFD58-5000-4C13-89DA-6C3FFDEEF1D1}" type="sibTrans" cxnId="{F2174672-C2B7-4A22-9140-942CD308A5DA}">
      <dgm:prSet/>
      <dgm:spPr/>
      <dgm:t>
        <a:bodyPr/>
        <a:lstStyle/>
        <a:p>
          <a:endParaRPr lang="en-US"/>
        </a:p>
      </dgm:t>
    </dgm:pt>
    <dgm:pt modelId="{095CE534-1914-47F4-88E4-5E9F127395C5}">
      <dgm:prSet phldr="0"/>
      <dgm:spPr/>
      <dgm:t>
        <a:bodyPr/>
        <a:lstStyle/>
        <a:p>
          <a:pPr rtl="0"/>
          <a:r>
            <a:rPr lang="en-US">
              <a:latin typeface="Calibri Light" panose="020F0302020204030204"/>
            </a:rPr>
            <a:t>Emma Post,</a:t>
          </a:r>
          <a:br>
            <a:rPr lang="en-US">
              <a:latin typeface="Calibri Light" panose="020F0302020204030204"/>
            </a:rPr>
          </a:br>
          <a:r>
            <a:rPr lang="en-US">
              <a:latin typeface="Calibri Light" panose="020F0302020204030204"/>
            </a:rPr>
            <a:t>Grant &amp; Procurement </a:t>
          </a:r>
          <a:r>
            <a:rPr lang="en-US" b="0">
              <a:latin typeface="Calibri Light" panose="020F0302020204030204"/>
            </a:rPr>
            <a:t>Manager</a:t>
          </a:r>
        </a:p>
      </dgm:t>
    </dgm:pt>
    <dgm:pt modelId="{2E2E9D7E-C8C8-4BFE-9B03-5D3D1CAA30A5}" type="parTrans" cxnId="{71F8CC59-DFBD-412D-BC7F-527220B8658C}">
      <dgm:prSet/>
      <dgm:spPr/>
      <dgm:t>
        <a:bodyPr/>
        <a:lstStyle/>
        <a:p>
          <a:endParaRPr lang="en-US"/>
        </a:p>
      </dgm:t>
    </dgm:pt>
    <dgm:pt modelId="{A494563A-8C23-4705-96AE-B22812081589}" type="sibTrans" cxnId="{71F8CC59-DFBD-412D-BC7F-527220B8658C}">
      <dgm:prSet/>
      <dgm:spPr/>
      <dgm:t>
        <a:bodyPr/>
        <a:lstStyle/>
        <a:p>
          <a:endParaRPr lang="en-US"/>
        </a:p>
      </dgm:t>
    </dgm:pt>
    <dgm:pt modelId="{2B1C1B3D-C0D6-456A-984B-55F852855289}">
      <dgm:prSet phldr="0"/>
      <dgm:spPr/>
      <dgm:t>
        <a:bodyPr/>
        <a:lstStyle/>
        <a:p>
          <a:pPr rtl="0"/>
          <a:r>
            <a:rPr lang="en-US">
              <a:latin typeface="Calibri Light" panose="020F0302020204030204"/>
            </a:rPr>
            <a:t>Shawn Wilkens,</a:t>
          </a:r>
          <a:br>
            <a:rPr lang="en-US">
              <a:latin typeface="Calibri Light" panose="020F0302020204030204"/>
            </a:rPr>
          </a:br>
          <a:r>
            <a:rPr lang="en-US">
              <a:latin typeface="Calibri Light" panose="020F0302020204030204"/>
            </a:rPr>
            <a:t>Grant &amp; Accounting Technician</a:t>
          </a:r>
        </a:p>
      </dgm:t>
    </dgm:pt>
    <dgm:pt modelId="{6F0CB08D-8164-4B01-B335-C7D79532FE79}" type="parTrans" cxnId="{A73C9F0B-3F62-4C26-9A88-FEBAD9A0251D}">
      <dgm:prSet/>
      <dgm:spPr/>
      <dgm:t>
        <a:bodyPr/>
        <a:lstStyle/>
        <a:p>
          <a:endParaRPr lang="en-US"/>
        </a:p>
      </dgm:t>
    </dgm:pt>
    <dgm:pt modelId="{20BDD5D2-FA54-448F-A775-8B037E6B056C}" type="sibTrans" cxnId="{A73C9F0B-3F62-4C26-9A88-FEBAD9A0251D}">
      <dgm:prSet/>
      <dgm:spPr/>
      <dgm:t>
        <a:bodyPr/>
        <a:lstStyle/>
        <a:p>
          <a:endParaRPr lang="en-US"/>
        </a:p>
      </dgm:t>
    </dgm:pt>
    <dgm:pt modelId="{54FBB9E7-44CA-4EAF-B525-8871EC5CF433}">
      <dgm:prSet phldr="0"/>
      <dgm:spPr/>
      <dgm:t>
        <a:bodyPr/>
        <a:lstStyle/>
        <a:p>
          <a:pPr rtl="0"/>
          <a:r>
            <a:rPr lang="en-US">
              <a:latin typeface="Calibri Light" panose="020F0302020204030204"/>
            </a:rPr>
            <a:t>Magaly Mar-Sotero,</a:t>
          </a:r>
          <a:br>
            <a:rPr lang="en-US">
              <a:latin typeface="Calibri Light" panose="020F0302020204030204"/>
            </a:rPr>
          </a:br>
          <a:r>
            <a:rPr lang="en-US">
              <a:latin typeface="Calibri Light" panose="020F0302020204030204"/>
            </a:rPr>
            <a:t>Grant and Accounting Technician</a:t>
          </a:r>
        </a:p>
      </dgm:t>
    </dgm:pt>
    <dgm:pt modelId="{9A2ED8FB-2EEA-48DA-825E-88AE29DB14DC}" type="parTrans" cxnId="{0415F760-DF42-42DB-8427-4E093EBBCB1D}">
      <dgm:prSet/>
      <dgm:spPr/>
      <dgm:t>
        <a:bodyPr/>
        <a:lstStyle/>
        <a:p>
          <a:endParaRPr lang="en-US"/>
        </a:p>
      </dgm:t>
    </dgm:pt>
    <dgm:pt modelId="{B9B23CC2-36B2-41B0-A704-A699E82797D2}" type="sibTrans" cxnId="{0415F760-DF42-42DB-8427-4E093EBBCB1D}">
      <dgm:prSet/>
      <dgm:spPr/>
      <dgm:t>
        <a:bodyPr/>
        <a:lstStyle/>
        <a:p>
          <a:endParaRPr lang="en-US"/>
        </a:p>
      </dgm:t>
    </dgm:pt>
    <dgm:pt modelId="{8FD6C1BF-D280-4902-A640-11FF0D909A9C}" type="pres">
      <dgm:prSet presAssocID="{4A284806-748C-4728-8695-4A6680BD7E09}" presName="mainComposite" presStyleCnt="0">
        <dgm:presLayoutVars>
          <dgm:chPref val="1"/>
          <dgm:dir/>
          <dgm:animOne val="branch"/>
          <dgm:animLvl val="lvl"/>
          <dgm:resizeHandles val="exact"/>
        </dgm:presLayoutVars>
      </dgm:prSet>
      <dgm:spPr/>
    </dgm:pt>
    <dgm:pt modelId="{9FB08223-2180-4CF5-9D6C-2C413477C21C}" type="pres">
      <dgm:prSet presAssocID="{4A284806-748C-4728-8695-4A6680BD7E09}" presName="hierFlow" presStyleCnt="0"/>
      <dgm:spPr/>
    </dgm:pt>
    <dgm:pt modelId="{6E932275-1225-4728-9ADC-B3A88158FF2E}" type="pres">
      <dgm:prSet presAssocID="{4A284806-748C-4728-8695-4A6680BD7E09}" presName="hierChild1" presStyleCnt="0">
        <dgm:presLayoutVars>
          <dgm:chPref val="1"/>
          <dgm:animOne val="branch"/>
          <dgm:animLvl val="lvl"/>
        </dgm:presLayoutVars>
      </dgm:prSet>
      <dgm:spPr/>
    </dgm:pt>
    <dgm:pt modelId="{45FC8739-C66C-4A6D-965D-9F89E47B5B8F}" type="pres">
      <dgm:prSet presAssocID="{2CFAEDDB-31D0-4F12-A275-06678C0994CB}" presName="Name14" presStyleCnt="0"/>
      <dgm:spPr/>
    </dgm:pt>
    <dgm:pt modelId="{FE0BCEF9-7179-47AD-9437-86CEDF3F4B9C}" type="pres">
      <dgm:prSet presAssocID="{2CFAEDDB-31D0-4F12-A275-06678C0994CB}" presName="level1Shape" presStyleLbl="node0" presStyleIdx="0" presStyleCnt="1">
        <dgm:presLayoutVars>
          <dgm:chPref val="3"/>
        </dgm:presLayoutVars>
      </dgm:prSet>
      <dgm:spPr/>
    </dgm:pt>
    <dgm:pt modelId="{22CA9685-5C5B-4DFA-9BBE-A2C720CA310A}" type="pres">
      <dgm:prSet presAssocID="{2CFAEDDB-31D0-4F12-A275-06678C0994CB}" presName="hierChild2" presStyleCnt="0"/>
      <dgm:spPr/>
    </dgm:pt>
    <dgm:pt modelId="{D1D578EC-4786-4D99-AC27-EC6663BB046A}" type="pres">
      <dgm:prSet presAssocID="{9644476B-BC7F-4552-A2D4-FAA9A0E1F02F}" presName="Name19" presStyleLbl="parChTrans1D2" presStyleIdx="0" presStyleCnt="3"/>
      <dgm:spPr/>
    </dgm:pt>
    <dgm:pt modelId="{61A91EC1-B956-4FD1-A9DF-3E516393F131}" type="pres">
      <dgm:prSet presAssocID="{1F6CDB5F-8E93-4248-8158-DC8164CF7589}" presName="Name21" presStyleCnt="0"/>
      <dgm:spPr/>
    </dgm:pt>
    <dgm:pt modelId="{0665F639-B12E-4964-AD37-AA30F8913B69}" type="pres">
      <dgm:prSet presAssocID="{1F6CDB5F-8E93-4248-8158-DC8164CF7589}" presName="level2Shape" presStyleLbl="node2" presStyleIdx="0" presStyleCnt="3"/>
      <dgm:spPr/>
    </dgm:pt>
    <dgm:pt modelId="{E367ADBD-8464-4FDF-B733-150241CFD1CE}" type="pres">
      <dgm:prSet presAssocID="{1F6CDB5F-8E93-4248-8158-DC8164CF7589}" presName="hierChild3" presStyleCnt="0"/>
      <dgm:spPr/>
    </dgm:pt>
    <dgm:pt modelId="{83D0A783-745D-4B95-B65D-92A460CE72A0}" type="pres">
      <dgm:prSet presAssocID="{81A4FD68-6006-43EA-80DC-E49D5BCCC7C5}" presName="Name19" presStyleLbl="parChTrans1D2" presStyleIdx="1" presStyleCnt="3"/>
      <dgm:spPr/>
    </dgm:pt>
    <dgm:pt modelId="{0C046EFE-7082-42A7-BA43-6C8A58AABCF8}" type="pres">
      <dgm:prSet presAssocID="{177CE73D-35D4-4110-B6BF-6EDC70B1EE46}" presName="Name21" presStyleCnt="0"/>
      <dgm:spPr/>
    </dgm:pt>
    <dgm:pt modelId="{B9FF10DD-6CA6-485D-A07F-FF8474DBCA6E}" type="pres">
      <dgm:prSet presAssocID="{177CE73D-35D4-4110-B6BF-6EDC70B1EE46}" presName="level2Shape" presStyleLbl="node2" presStyleIdx="1" presStyleCnt="3"/>
      <dgm:spPr/>
    </dgm:pt>
    <dgm:pt modelId="{F8CDC0FA-E5B3-46AC-8D29-9918514273C4}" type="pres">
      <dgm:prSet presAssocID="{177CE73D-35D4-4110-B6BF-6EDC70B1EE46}" presName="hierChild3" presStyleCnt="0"/>
      <dgm:spPr/>
    </dgm:pt>
    <dgm:pt modelId="{345E8993-FAF1-447D-B8E5-B6A5FE5AB9F4}" type="pres">
      <dgm:prSet presAssocID="{2E2E9D7E-C8C8-4BFE-9B03-5D3D1CAA30A5}" presName="Name19" presStyleLbl="parChTrans1D3" presStyleIdx="0" presStyleCnt="3"/>
      <dgm:spPr/>
    </dgm:pt>
    <dgm:pt modelId="{80C48C61-44DE-4E04-B4BE-6AA27D177617}" type="pres">
      <dgm:prSet presAssocID="{095CE534-1914-47F4-88E4-5E9F127395C5}" presName="Name21" presStyleCnt="0"/>
      <dgm:spPr/>
    </dgm:pt>
    <dgm:pt modelId="{B6063918-D8EA-4088-BE43-246DCD06F015}" type="pres">
      <dgm:prSet presAssocID="{095CE534-1914-47F4-88E4-5E9F127395C5}" presName="level2Shape" presStyleLbl="node3" presStyleIdx="0" presStyleCnt="3"/>
      <dgm:spPr/>
    </dgm:pt>
    <dgm:pt modelId="{DC841401-7110-43D1-B2FF-9BF8AE1BD740}" type="pres">
      <dgm:prSet presAssocID="{095CE534-1914-47F4-88E4-5E9F127395C5}" presName="hierChild3" presStyleCnt="0"/>
      <dgm:spPr/>
    </dgm:pt>
    <dgm:pt modelId="{DE973D31-8320-4AA8-954F-C11DCD727EFF}" type="pres">
      <dgm:prSet presAssocID="{6F0CB08D-8164-4B01-B335-C7D79532FE79}" presName="Name19" presStyleLbl="parChTrans1D3" presStyleIdx="1" presStyleCnt="3"/>
      <dgm:spPr/>
    </dgm:pt>
    <dgm:pt modelId="{4CB037B6-5181-4397-B347-59881C5E7EA9}" type="pres">
      <dgm:prSet presAssocID="{2B1C1B3D-C0D6-456A-984B-55F852855289}" presName="Name21" presStyleCnt="0"/>
      <dgm:spPr/>
    </dgm:pt>
    <dgm:pt modelId="{7547D559-75CB-4819-8C91-C584F8615268}" type="pres">
      <dgm:prSet presAssocID="{2B1C1B3D-C0D6-456A-984B-55F852855289}" presName="level2Shape" presStyleLbl="node3" presStyleIdx="1" presStyleCnt="3"/>
      <dgm:spPr/>
    </dgm:pt>
    <dgm:pt modelId="{3D5D50D9-AE0C-4B75-81AD-DEE9A21EB2F1}" type="pres">
      <dgm:prSet presAssocID="{2B1C1B3D-C0D6-456A-984B-55F852855289}" presName="hierChild3" presStyleCnt="0"/>
      <dgm:spPr/>
    </dgm:pt>
    <dgm:pt modelId="{A0AABC66-B6DD-4B74-8970-9467BC425E13}" type="pres">
      <dgm:prSet presAssocID="{9A2ED8FB-2EEA-48DA-825E-88AE29DB14DC}" presName="Name19" presStyleLbl="parChTrans1D3" presStyleIdx="2" presStyleCnt="3"/>
      <dgm:spPr/>
    </dgm:pt>
    <dgm:pt modelId="{FD44C4B5-5114-4938-8D94-B609BCB4BF44}" type="pres">
      <dgm:prSet presAssocID="{54FBB9E7-44CA-4EAF-B525-8871EC5CF433}" presName="Name21" presStyleCnt="0"/>
      <dgm:spPr/>
    </dgm:pt>
    <dgm:pt modelId="{89A1A785-5DF2-475A-9B23-6D8977BFA556}" type="pres">
      <dgm:prSet presAssocID="{54FBB9E7-44CA-4EAF-B525-8871EC5CF433}" presName="level2Shape" presStyleLbl="node3" presStyleIdx="2" presStyleCnt="3"/>
      <dgm:spPr/>
    </dgm:pt>
    <dgm:pt modelId="{FE19C12B-564E-442B-B685-EBE27FD19F33}" type="pres">
      <dgm:prSet presAssocID="{54FBB9E7-44CA-4EAF-B525-8871EC5CF433}" presName="hierChild3" presStyleCnt="0"/>
      <dgm:spPr/>
    </dgm:pt>
    <dgm:pt modelId="{725D82B7-B82A-4558-BC3D-21D1E834D430}" type="pres">
      <dgm:prSet presAssocID="{0A2F9535-FC26-4471-9A95-98553D25028A}" presName="Name19" presStyleLbl="parChTrans1D2" presStyleIdx="2" presStyleCnt="3"/>
      <dgm:spPr/>
    </dgm:pt>
    <dgm:pt modelId="{B86ED49A-9841-43C9-A215-FC3E606C1190}" type="pres">
      <dgm:prSet presAssocID="{C4CCFB53-9D95-48E5-8354-1C4BCDBC3623}" presName="Name21" presStyleCnt="0"/>
      <dgm:spPr/>
    </dgm:pt>
    <dgm:pt modelId="{FAF8F6D2-206F-4874-9104-AF26BEFD17E5}" type="pres">
      <dgm:prSet presAssocID="{C4CCFB53-9D95-48E5-8354-1C4BCDBC3623}" presName="level2Shape" presStyleLbl="node2" presStyleIdx="2" presStyleCnt="3"/>
      <dgm:spPr/>
    </dgm:pt>
    <dgm:pt modelId="{96D5C99F-11D7-4FE9-9E77-023A528E77BD}" type="pres">
      <dgm:prSet presAssocID="{C4CCFB53-9D95-48E5-8354-1C4BCDBC3623}" presName="hierChild3" presStyleCnt="0"/>
      <dgm:spPr/>
    </dgm:pt>
    <dgm:pt modelId="{BC195C72-7A37-4A76-8EB6-BFC4560A9918}" type="pres">
      <dgm:prSet presAssocID="{4A284806-748C-4728-8695-4A6680BD7E09}" presName="bgShapesFlow" presStyleCnt="0"/>
      <dgm:spPr/>
    </dgm:pt>
  </dgm:ptLst>
  <dgm:cxnLst>
    <dgm:cxn modelId="{DC8DC604-74ED-422A-A834-3BCCC373EEDC}" type="presOf" srcId="{81A4FD68-6006-43EA-80DC-E49D5BCCC7C5}" destId="{83D0A783-745D-4B95-B65D-92A460CE72A0}" srcOrd="0" destOrd="0" presId="urn:microsoft.com/office/officeart/2005/8/layout/hierarchy6"/>
    <dgm:cxn modelId="{33F53606-BA7A-4541-8CE7-9641DF68E66E}" type="presOf" srcId="{6F0CB08D-8164-4B01-B335-C7D79532FE79}" destId="{DE973D31-8320-4AA8-954F-C11DCD727EFF}" srcOrd="0" destOrd="0" presId="urn:microsoft.com/office/officeart/2005/8/layout/hierarchy6"/>
    <dgm:cxn modelId="{A73C9F0B-3F62-4C26-9A88-FEBAD9A0251D}" srcId="{177CE73D-35D4-4110-B6BF-6EDC70B1EE46}" destId="{2B1C1B3D-C0D6-456A-984B-55F852855289}" srcOrd="1" destOrd="0" parTransId="{6F0CB08D-8164-4B01-B335-C7D79532FE79}" sibTransId="{20BDD5D2-FA54-448F-A775-8B037E6B056C}"/>
    <dgm:cxn modelId="{B1247125-86E4-4EA9-9FBD-022D340FC162}" srcId="{2CFAEDDB-31D0-4F12-A275-06678C0994CB}" destId="{177CE73D-35D4-4110-B6BF-6EDC70B1EE46}" srcOrd="1" destOrd="0" parTransId="{81A4FD68-6006-43EA-80DC-E49D5BCCC7C5}" sibTransId="{F3E347A8-6FCC-4974-8245-4A6BC839EC17}"/>
    <dgm:cxn modelId="{8F49E63F-1703-4E76-A07D-3D32429E18D8}" type="presOf" srcId="{095CE534-1914-47F4-88E4-5E9F127395C5}" destId="{B6063918-D8EA-4088-BE43-246DCD06F015}" srcOrd="0" destOrd="0" presId="urn:microsoft.com/office/officeart/2005/8/layout/hierarchy6"/>
    <dgm:cxn modelId="{0415F760-DF42-42DB-8427-4E093EBBCB1D}" srcId="{177CE73D-35D4-4110-B6BF-6EDC70B1EE46}" destId="{54FBB9E7-44CA-4EAF-B525-8871EC5CF433}" srcOrd="2" destOrd="0" parTransId="{9A2ED8FB-2EEA-48DA-825E-88AE29DB14DC}" sibTransId="{B9B23CC2-36B2-41B0-A704-A699E82797D2}"/>
    <dgm:cxn modelId="{421FA76A-1BCD-417B-9EBC-4B7E2B8A69C4}" type="presOf" srcId="{1F6CDB5F-8E93-4248-8158-DC8164CF7589}" destId="{0665F639-B12E-4964-AD37-AA30F8913B69}" srcOrd="0" destOrd="0" presId="urn:microsoft.com/office/officeart/2005/8/layout/hierarchy6"/>
    <dgm:cxn modelId="{84CBF36E-5F4B-4529-AD8C-5FA1564411E8}" srcId="{2CFAEDDB-31D0-4F12-A275-06678C0994CB}" destId="{1F6CDB5F-8E93-4248-8158-DC8164CF7589}" srcOrd="0" destOrd="0" parTransId="{9644476B-BC7F-4552-A2D4-FAA9A0E1F02F}" sibTransId="{8B6A5DE1-60F5-4922-8E5D-520861416422}"/>
    <dgm:cxn modelId="{F2174672-C2B7-4A22-9140-942CD308A5DA}" srcId="{2CFAEDDB-31D0-4F12-A275-06678C0994CB}" destId="{C4CCFB53-9D95-48E5-8354-1C4BCDBC3623}" srcOrd="2" destOrd="0" parTransId="{0A2F9535-FC26-4471-9A95-98553D25028A}" sibTransId="{1CDFFD58-5000-4C13-89DA-6C3FFDEEF1D1}"/>
    <dgm:cxn modelId="{71F8CC59-DFBD-412D-BC7F-527220B8658C}" srcId="{177CE73D-35D4-4110-B6BF-6EDC70B1EE46}" destId="{095CE534-1914-47F4-88E4-5E9F127395C5}" srcOrd="0" destOrd="0" parTransId="{2E2E9D7E-C8C8-4BFE-9B03-5D3D1CAA30A5}" sibTransId="{A494563A-8C23-4705-96AE-B22812081589}"/>
    <dgm:cxn modelId="{A6409F87-79DC-4C86-8152-77277D3D0CF3}" type="presOf" srcId="{C4CCFB53-9D95-48E5-8354-1C4BCDBC3623}" destId="{FAF8F6D2-206F-4874-9104-AF26BEFD17E5}" srcOrd="0" destOrd="0" presId="urn:microsoft.com/office/officeart/2005/8/layout/hierarchy6"/>
    <dgm:cxn modelId="{6FBBC897-9970-46D9-A3AE-98BE63EAED67}" type="presOf" srcId="{4A284806-748C-4728-8695-4A6680BD7E09}" destId="{8FD6C1BF-D280-4902-A640-11FF0D909A9C}" srcOrd="0" destOrd="0" presId="urn:microsoft.com/office/officeart/2005/8/layout/hierarchy6"/>
    <dgm:cxn modelId="{13B0CE9A-F553-42BA-B31F-F5FC901129D0}" type="presOf" srcId="{9644476B-BC7F-4552-A2D4-FAA9A0E1F02F}" destId="{D1D578EC-4786-4D99-AC27-EC6663BB046A}" srcOrd="0" destOrd="0" presId="urn:microsoft.com/office/officeart/2005/8/layout/hierarchy6"/>
    <dgm:cxn modelId="{D8853EA7-5696-484E-B129-69807AC2A564}" type="presOf" srcId="{2CFAEDDB-31D0-4F12-A275-06678C0994CB}" destId="{FE0BCEF9-7179-47AD-9437-86CEDF3F4B9C}" srcOrd="0" destOrd="0" presId="urn:microsoft.com/office/officeart/2005/8/layout/hierarchy6"/>
    <dgm:cxn modelId="{0B2AB2CA-F0E2-420B-88F1-64E8DB3B79A8}" type="presOf" srcId="{54FBB9E7-44CA-4EAF-B525-8871EC5CF433}" destId="{89A1A785-5DF2-475A-9B23-6D8977BFA556}" srcOrd="0" destOrd="0" presId="urn:microsoft.com/office/officeart/2005/8/layout/hierarchy6"/>
    <dgm:cxn modelId="{18D0B1CD-DF76-49E6-8DF6-F7A5785831C3}" type="presOf" srcId="{0A2F9535-FC26-4471-9A95-98553D25028A}" destId="{725D82B7-B82A-4558-BC3D-21D1E834D430}" srcOrd="0" destOrd="0" presId="urn:microsoft.com/office/officeart/2005/8/layout/hierarchy6"/>
    <dgm:cxn modelId="{99BECCD6-866B-4448-9006-200037C28C30}" type="presOf" srcId="{2E2E9D7E-C8C8-4BFE-9B03-5D3D1CAA30A5}" destId="{345E8993-FAF1-447D-B8E5-B6A5FE5AB9F4}" srcOrd="0" destOrd="0" presId="urn:microsoft.com/office/officeart/2005/8/layout/hierarchy6"/>
    <dgm:cxn modelId="{B38D51D8-5A4B-4AD9-BED2-F3907844D60F}" type="presOf" srcId="{177CE73D-35D4-4110-B6BF-6EDC70B1EE46}" destId="{B9FF10DD-6CA6-485D-A07F-FF8474DBCA6E}" srcOrd="0" destOrd="0" presId="urn:microsoft.com/office/officeart/2005/8/layout/hierarchy6"/>
    <dgm:cxn modelId="{6D7CEAE8-2058-46DC-8363-7C69DECFB304}" type="presOf" srcId="{2B1C1B3D-C0D6-456A-984B-55F852855289}" destId="{7547D559-75CB-4819-8C91-C584F8615268}" srcOrd="0" destOrd="0" presId="urn:microsoft.com/office/officeart/2005/8/layout/hierarchy6"/>
    <dgm:cxn modelId="{B1BEBFF0-3589-44F3-8FEB-24614BCBC9D1}" srcId="{4A284806-748C-4728-8695-4A6680BD7E09}" destId="{2CFAEDDB-31D0-4F12-A275-06678C0994CB}" srcOrd="0" destOrd="0" parTransId="{7835709C-E3C7-46F9-8CEC-258ED0FCFDB2}" sibTransId="{D83EC9B8-34B7-440F-A2F1-7B3EEEDEA225}"/>
    <dgm:cxn modelId="{8A3C9AF7-47EA-4055-B18B-E7BC29E5EA2D}" type="presOf" srcId="{9A2ED8FB-2EEA-48DA-825E-88AE29DB14DC}" destId="{A0AABC66-B6DD-4B74-8970-9467BC425E13}" srcOrd="0" destOrd="0" presId="urn:microsoft.com/office/officeart/2005/8/layout/hierarchy6"/>
    <dgm:cxn modelId="{53D5F9B0-89F1-47FF-B154-CC9819787B37}" type="presParOf" srcId="{8FD6C1BF-D280-4902-A640-11FF0D909A9C}" destId="{9FB08223-2180-4CF5-9D6C-2C413477C21C}" srcOrd="0" destOrd="0" presId="urn:microsoft.com/office/officeart/2005/8/layout/hierarchy6"/>
    <dgm:cxn modelId="{404E4850-2712-4E52-9993-FF2C56E0E185}" type="presParOf" srcId="{9FB08223-2180-4CF5-9D6C-2C413477C21C}" destId="{6E932275-1225-4728-9ADC-B3A88158FF2E}" srcOrd="0" destOrd="0" presId="urn:microsoft.com/office/officeart/2005/8/layout/hierarchy6"/>
    <dgm:cxn modelId="{21167DEE-AB54-4077-A675-C8BF7B94B441}" type="presParOf" srcId="{6E932275-1225-4728-9ADC-B3A88158FF2E}" destId="{45FC8739-C66C-4A6D-965D-9F89E47B5B8F}" srcOrd="0" destOrd="0" presId="urn:microsoft.com/office/officeart/2005/8/layout/hierarchy6"/>
    <dgm:cxn modelId="{93D02FF3-4E4C-4D4D-8BA9-8B050AC55320}" type="presParOf" srcId="{45FC8739-C66C-4A6D-965D-9F89E47B5B8F}" destId="{FE0BCEF9-7179-47AD-9437-86CEDF3F4B9C}" srcOrd="0" destOrd="0" presId="urn:microsoft.com/office/officeart/2005/8/layout/hierarchy6"/>
    <dgm:cxn modelId="{70425CD7-0467-4FB7-AF1F-508A003789BB}" type="presParOf" srcId="{45FC8739-C66C-4A6D-965D-9F89E47B5B8F}" destId="{22CA9685-5C5B-4DFA-9BBE-A2C720CA310A}" srcOrd="1" destOrd="0" presId="urn:microsoft.com/office/officeart/2005/8/layout/hierarchy6"/>
    <dgm:cxn modelId="{17A63656-B4D8-4D1C-B794-E42D9B8DD7DF}" type="presParOf" srcId="{22CA9685-5C5B-4DFA-9BBE-A2C720CA310A}" destId="{D1D578EC-4786-4D99-AC27-EC6663BB046A}" srcOrd="0" destOrd="0" presId="urn:microsoft.com/office/officeart/2005/8/layout/hierarchy6"/>
    <dgm:cxn modelId="{652AE8A8-2031-4309-81FF-DE359ED85509}" type="presParOf" srcId="{22CA9685-5C5B-4DFA-9BBE-A2C720CA310A}" destId="{61A91EC1-B956-4FD1-A9DF-3E516393F131}" srcOrd="1" destOrd="0" presId="urn:microsoft.com/office/officeart/2005/8/layout/hierarchy6"/>
    <dgm:cxn modelId="{54D41299-F613-4B78-AB22-41F4DF7986FB}" type="presParOf" srcId="{61A91EC1-B956-4FD1-A9DF-3E516393F131}" destId="{0665F639-B12E-4964-AD37-AA30F8913B69}" srcOrd="0" destOrd="0" presId="urn:microsoft.com/office/officeart/2005/8/layout/hierarchy6"/>
    <dgm:cxn modelId="{740D9333-A605-436B-9617-E3626EC508AA}" type="presParOf" srcId="{61A91EC1-B956-4FD1-A9DF-3E516393F131}" destId="{E367ADBD-8464-4FDF-B733-150241CFD1CE}" srcOrd="1" destOrd="0" presId="urn:microsoft.com/office/officeart/2005/8/layout/hierarchy6"/>
    <dgm:cxn modelId="{6FC33CF6-25AA-48BC-902C-88F9DAA2BDB8}" type="presParOf" srcId="{22CA9685-5C5B-4DFA-9BBE-A2C720CA310A}" destId="{83D0A783-745D-4B95-B65D-92A460CE72A0}" srcOrd="2" destOrd="0" presId="urn:microsoft.com/office/officeart/2005/8/layout/hierarchy6"/>
    <dgm:cxn modelId="{A67B2B27-1CA4-4835-82E9-9A6FB7351BE5}" type="presParOf" srcId="{22CA9685-5C5B-4DFA-9BBE-A2C720CA310A}" destId="{0C046EFE-7082-42A7-BA43-6C8A58AABCF8}" srcOrd="3" destOrd="0" presId="urn:microsoft.com/office/officeart/2005/8/layout/hierarchy6"/>
    <dgm:cxn modelId="{8F3FE681-DCAC-46EF-B6E6-1867C2D22314}" type="presParOf" srcId="{0C046EFE-7082-42A7-BA43-6C8A58AABCF8}" destId="{B9FF10DD-6CA6-485D-A07F-FF8474DBCA6E}" srcOrd="0" destOrd="0" presId="urn:microsoft.com/office/officeart/2005/8/layout/hierarchy6"/>
    <dgm:cxn modelId="{238F60BA-7E5F-4509-81B4-D81185DDEE39}" type="presParOf" srcId="{0C046EFE-7082-42A7-BA43-6C8A58AABCF8}" destId="{F8CDC0FA-E5B3-46AC-8D29-9918514273C4}" srcOrd="1" destOrd="0" presId="urn:microsoft.com/office/officeart/2005/8/layout/hierarchy6"/>
    <dgm:cxn modelId="{EE898B3E-AD26-47BD-89BC-23F0F48E61DB}" type="presParOf" srcId="{F8CDC0FA-E5B3-46AC-8D29-9918514273C4}" destId="{345E8993-FAF1-447D-B8E5-B6A5FE5AB9F4}" srcOrd="0" destOrd="0" presId="urn:microsoft.com/office/officeart/2005/8/layout/hierarchy6"/>
    <dgm:cxn modelId="{C50982CB-347E-4A94-92EA-FBDD1176F992}" type="presParOf" srcId="{F8CDC0FA-E5B3-46AC-8D29-9918514273C4}" destId="{80C48C61-44DE-4E04-B4BE-6AA27D177617}" srcOrd="1" destOrd="0" presId="urn:microsoft.com/office/officeart/2005/8/layout/hierarchy6"/>
    <dgm:cxn modelId="{D59CF1E7-A4DB-4CDF-94ED-B12F412E517D}" type="presParOf" srcId="{80C48C61-44DE-4E04-B4BE-6AA27D177617}" destId="{B6063918-D8EA-4088-BE43-246DCD06F015}" srcOrd="0" destOrd="0" presId="urn:microsoft.com/office/officeart/2005/8/layout/hierarchy6"/>
    <dgm:cxn modelId="{106AC39C-60A2-46DA-9F2B-7E245C427EFE}" type="presParOf" srcId="{80C48C61-44DE-4E04-B4BE-6AA27D177617}" destId="{DC841401-7110-43D1-B2FF-9BF8AE1BD740}" srcOrd="1" destOrd="0" presId="urn:microsoft.com/office/officeart/2005/8/layout/hierarchy6"/>
    <dgm:cxn modelId="{5DD325BE-D1F3-41A2-9395-3927E326A758}" type="presParOf" srcId="{F8CDC0FA-E5B3-46AC-8D29-9918514273C4}" destId="{DE973D31-8320-4AA8-954F-C11DCD727EFF}" srcOrd="2" destOrd="0" presId="urn:microsoft.com/office/officeart/2005/8/layout/hierarchy6"/>
    <dgm:cxn modelId="{B096F38A-4875-4CF9-A789-704A46CD6C39}" type="presParOf" srcId="{F8CDC0FA-E5B3-46AC-8D29-9918514273C4}" destId="{4CB037B6-5181-4397-B347-59881C5E7EA9}" srcOrd="3" destOrd="0" presId="urn:microsoft.com/office/officeart/2005/8/layout/hierarchy6"/>
    <dgm:cxn modelId="{88955159-453F-4E4E-B5F9-14C43E3AD76B}" type="presParOf" srcId="{4CB037B6-5181-4397-B347-59881C5E7EA9}" destId="{7547D559-75CB-4819-8C91-C584F8615268}" srcOrd="0" destOrd="0" presId="urn:microsoft.com/office/officeart/2005/8/layout/hierarchy6"/>
    <dgm:cxn modelId="{C6BA8DA1-F5E3-4836-9BF9-BB2E3F4340CE}" type="presParOf" srcId="{4CB037B6-5181-4397-B347-59881C5E7EA9}" destId="{3D5D50D9-AE0C-4B75-81AD-DEE9A21EB2F1}" srcOrd="1" destOrd="0" presId="urn:microsoft.com/office/officeart/2005/8/layout/hierarchy6"/>
    <dgm:cxn modelId="{1CEC97CA-D09C-44B0-91CD-C67DEC8F2A86}" type="presParOf" srcId="{F8CDC0FA-E5B3-46AC-8D29-9918514273C4}" destId="{A0AABC66-B6DD-4B74-8970-9467BC425E13}" srcOrd="4" destOrd="0" presId="urn:microsoft.com/office/officeart/2005/8/layout/hierarchy6"/>
    <dgm:cxn modelId="{652AC10C-18E5-4604-BA79-21D08DA83DCD}" type="presParOf" srcId="{F8CDC0FA-E5B3-46AC-8D29-9918514273C4}" destId="{FD44C4B5-5114-4938-8D94-B609BCB4BF44}" srcOrd="5" destOrd="0" presId="urn:microsoft.com/office/officeart/2005/8/layout/hierarchy6"/>
    <dgm:cxn modelId="{C829EA93-A7F1-46BD-8C65-DC859A020BF4}" type="presParOf" srcId="{FD44C4B5-5114-4938-8D94-B609BCB4BF44}" destId="{89A1A785-5DF2-475A-9B23-6D8977BFA556}" srcOrd="0" destOrd="0" presId="urn:microsoft.com/office/officeart/2005/8/layout/hierarchy6"/>
    <dgm:cxn modelId="{1D3B6E93-6868-4C85-BE5B-285BE94E1106}" type="presParOf" srcId="{FD44C4B5-5114-4938-8D94-B609BCB4BF44}" destId="{FE19C12B-564E-442B-B685-EBE27FD19F33}" srcOrd="1" destOrd="0" presId="urn:microsoft.com/office/officeart/2005/8/layout/hierarchy6"/>
    <dgm:cxn modelId="{71834090-9CE4-45C1-AE94-21E49224EF4B}" type="presParOf" srcId="{22CA9685-5C5B-4DFA-9BBE-A2C720CA310A}" destId="{725D82B7-B82A-4558-BC3D-21D1E834D430}" srcOrd="4" destOrd="0" presId="urn:microsoft.com/office/officeart/2005/8/layout/hierarchy6"/>
    <dgm:cxn modelId="{A414EBC4-B1B0-4BA9-AE5E-1239BAA141C9}" type="presParOf" srcId="{22CA9685-5C5B-4DFA-9BBE-A2C720CA310A}" destId="{B86ED49A-9841-43C9-A215-FC3E606C1190}" srcOrd="5" destOrd="0" presId="urn:microsoft.com/office/officeart/2005/8/layout/hierarchy6"/>
    <dgm:cxn modelId="{498EF888-228B-4048-BA18-2B500DF57C31}" type="presParOf" srcId="{B86ED49A-9841-43C9-A215-FC3E606C1190}" destId="{FAF8F6D2-206F-4874-9104-AF26BEFD17E5}" srcOrd="0" destOrd="0" presId="urn:microsoft.com/office/officeart/2005/8/layout/hierarchy6"/>
    <dgm:cxn modelId="{C02C91F5-0145-4A24-9A8F-2C89859B8205}" type="presParOf" srcId="{B86ED49A-9841-43C9-A215-FC3E606C1190}" destId="{96D5C99F-11D7-4FE9-9E77-023A528E77BD}" srcOrd="1" destOrd="0" presId="urn:microsoft.com/office/officeart/2005/8/layout/hierarchy6"/>
    <dgm:cxn modelId="{6410B9B5-0146-4842-A783-0B47364E3270}" type="presParOf" srcId="{8FD6C1BF-D280-4902-A640-11FF0D909A9C}" destId="{BC195C72-7A37-4A76-8EB6-BFC4560A991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DCA66-E585-4918-A968-7E0A17C39395}" type="doc">
      <dgm:prSet loTypeId="urn:microsoft.com/office/officeart/2005/8/layout/orgChart1" loCatId="hierarchy" qsTypeId="urn:microsoft.com/office/officeart/2005/8/quickstyle/simple3" qsCatId="simple" csTypeId="urn:microsoft.com/office/officeart/2005/8/colors/colorful4" csCatId="colorful" phldr="1"/>
      <dgm:spPr/>
      <dgm:t>
        <a:bodyPr/>
        <a:lstStyle/>
        <a:p>
          <a:endParaRPr lang="en-US"/>
        </a:p>
      </dgm:t>
    </dgm:pt>
    <dgm:pt modelId="{D3090BA9-DDE9-4F3F-9B29-A3FA94CF2F6E}">
      <dgm:prSet phldrT="[Text]" phldr="0"/>
      <dgm:spPr/>
      <dgm:t>
        <a:bodyPr/>
        <a:lstStyle/>
        <a:p>
          <a:pPr rtl="0"/>
          <a:r>
            <a:rPr lang="en-US">
              <a:latin typeface="Calibri Light" panose="020F0302020204030204"/>
            </a:rPr>
            <a:t>Ilene Agustin,</a:t>
          </a:r>
          <a:br>
            <a:rPr lang="en-US">
              <a:latin typeface="Calibri Light" panose="020F0302020204030204"/>
            </a:rPr>
          </a:br>
          <a:r>
            <a:rPr lang="en-US">
              <a:latin typeface="Calibri Light" panose="020F0302020204030204"/>
            </a:rPr>
            <a:t>Director of School Nutrition</a:t>
          </a:r>
          <a:endParaRPr lang="en-US"/>
        </a:p>
      </dgm:t>
    </dgm:pt>
    <dgm:pt modelId="{A5C70BDC-9CB4-4CA3-B19C-EA552CF1C01D}" type="parTrans" cxnId="{457B5C6F-9F7A-4BE3-8EF3-E4C9CF5A90E9}">
      <dgm:prSet/>
      <dgm:spPr/>
      <dgm:t>
        <a:bodyPr/>
        <a:lstStyle/>
        <a:p>
          <a:endParaRPr lang="en-US"/>
        </a:p>
      </dgm:t>
    </dgm:pt>
    <dgm:pt modelId="{5BAA2904-9D4D-4EF7-987D-72677FAD954E}" type="sibTrans" cxnId="{457B5C6F-9F7A-4BE3-8EF3-E4C9CF5A90E9}">
      <dgm:prSet/>
      <dgm:spPr/>
      <dgm:t>
        <a:bodyPr/>
        <a:lstStyle/>
        <a:p>
          <a:endParaRPr lang="en-US"/>
        </a:p>
      </dgm:t>
    </dgm:pt>
    <dgm:pt modelId="{ECDED23D-91BE-49AD-A936-CD405BA8B3C1}">
      <dgm:prSet phldrT="[Text]" phldr="0"/>
      <dgm:spPr/>
      <dgm:t>
        <a:bodyPr/>
        <a:lstStyle/>
        <a:p>
          <a:pPr rtl="0"/>
          <a:r>
            <a:rPr lang="en-US">
              <a:latin typeface="Calibri Light" panose="020F0302020204030204"/>
            </a:rPr>
            <a:t>Maggie Necaise,</a:t>
          </a:r>
          <a:br>
            <a:rPr lang="en-US">
              <a:latin typeface="Calibri Light" panose="020F0302020204030204"/>
            </a:rPr>
          </a:br>
          <a:r>
            <a:rPr lang="en-US">
              <a:latin typeface="Calibri Light" panose="020F0302020204030204"/>
            </a:rPr>
            <a:t>School Nutrition Specialist</a:t>
          </a:r>
          <a:endParaRPr lang="en-US"/>
        </a:p>
      </dgm:t>
    </dgm:pt>
    <dgm:pt modelId="{CAE60D42-0E14-45DF-A86E-C7DCC858FE19}" type="parTrans" cxnId="{97B46150-075A-4A9C-A071-829D35B11892}">
      <dgm:prSet/>
      <dgm:spPr/>
      <dgm:t>
        <a:bodyPr/>
        <a:lstStyle/>
        <a:p>
          <a:endParaRPr lang="en-US"/>
        </a:p>
      </dgm:t>
    </dgm:pt>
    <dgm:pt modelId="{FB2F6F80-2DED-4C52-86FC-58397C8E4F60}" type="sibTrans" cxnId="{97B46150-075A-4A9C-A071-829D35B11892}">
      <dgm:prSet/>
      <dgm:spPr/>
      <dgm:t>
        <a:bodyPr/>
        <a:lstStyle/>
        <a:p>
          <a:endParaRPr lang="en-US"/>
        </a:p>
      </dgm:t>
    </dgm:pt>
    <dgm:pt modelId="{168B3DF5-1D46-4EA2-A136-1FEDD93D8682}">
      <dgm:prSet phldrT="[Text]" phldr="0"/>
      <dgm:spPr/>
      <dgm:t>
        <a:bodyPr/>
        <a:lstStyle/>
        <a:p>
          <a:pPr rtl="0"/>
          <a:r>
            <a:rPr lang="en-US">
              <a:latin typeface="Calibri Light" panose="020F0302020204030204"/>
            </a:rPr>
            <a:t>Maggie Smart,</a:t>
          </a:r>
          <a:br>
            <a:rPr lang="en-US"/>
          </a:br>
          <a:r>
            <a:rPr lang="en-US">
              <a:latin typeface="Calibri Light" panose="020F0302020204030204"/>
            </a:rPr>
            <a:t>School Nutrition Specialist</a:t>
          </a:r>
          <a:endParaRPr lang="en-US"/>
        </a:p>
      </dgm:t>
    </dgm:pt>
    <dgm:pt modelId="{9C481D14-F355-40DA-B44A-B3A4045003FF}" type="parTrans" cxnId="{FF103156-87D0-4044-A367-2B348EF8132C}">
      <dgm:prSet/>
      <dgm:spPr/>
      <dgm:t>
        <a:bodyPr/>
        <a:lstStyle/>
        <a:p>
          <a:endParaRPr lang="en-US"/>
        </a:p>
      </dgm:t>
    </dgm:pt>
    <dgm:pt modelId="{69106094-79BD-45C1-87AE-4E7363B9AB16}" type="sibTrans" cxnId="{FF103156-87D0-4044-A367-2B348EF8132C}">
      <dgm:prSet/>
      <dgm:spPr/>
      <dgm:t>
        <a:bodyPr/>
        <a:lstStyle/>
        <a:p>
          <a:endParaRPr lang="en-US"/>
        </a:p>
      </dgm:t>
    </dgm:pt>
    <dgm:pt modelId="{DC3002A3-C848-45E4-9D0A-2FCA5629AA92}" type="pres">
      <dgm:prSet presAssocID="{39FDCA66-E585-4918-A968-7E0A17C39395}" presName="hierChild1" presStyleCnt="0">
        <dgm:presLayoutVars>
          <dgm:orgChart val="1"/>
          <dgm:chPref val="1"/>
          <dgm:dir/>
          <dgm:animOne val="branch"/>
          <dgm:animLvl val="lvl"/>
          <dgm:resizeHandles/>
        </dgm:presLayoutVars>
      </dgm:prSet>
      <dgm:spPr/>
    </dgm:pt>
    <dgm:pt modelId="{2D56DC78-2F27-4E0E-8696-6EC5AD8725E3}" type="pres">
      <dgm:prSet presAssocID="{D3090BA9-DDE9-4F3F-9B29-A3FA94CF2F6E}" presName="hierRoot1" presStyleCnt="0">
        <dgm:presLayoutVars>
          <dgm:hierBranch val="init"/>
        </dgm:presLayoutVars>
      </dgm:prSet>
      <dgm:spPr/>
    </dgm:pt>
    <dgm:pt modelId="{18F7D27A-ACAD-41EA-A22F-B10678C87A00}" type="pres">
      <dgm:prSet presAssocID="{D3090BA9-DDE9-4F3F-9B29-A3FA94CF2F6E}" presName="rootComposite1" presStyleCnt="0"/>
      <dgm:spPr/>
    </dgm:pt>
    <dgm:pt modelId="{79611FB0-D636-4AB6-B030-4F3483B4F144}" type="pres">
      <dgm:prSet presAssocID="{D3090BA9-DDE9-4F3F-9B29-A3FA94CF2F6E}" presName="rootText1" presStyleLbl="node0" presStyleIdx="0" presStyleCnt="1">
        <dgm:presLayoutVars>
          <dgm:chPref val="3"/>
        </dgm:presLayoutVars>
      </dgm:prSet>
      <dgm:spPr/>
    </dgm:pt>
    <dgm:pt modelId="{D1509C17-FEBF-4CA1-9AEF-D74631581BB2}" type="pres">
      <dgm:prSet presAssocID="{D3090BA9-DDE9-4F3F-9B29-A3FA94CF2F6E}" presName="rootConnector1" presStyleLbl="node1" presStyleIdx="0" presStyleCnt="0"/>
      <dgm:spPr/>
    </dgm:pt>
    <dgm:pt modelId="{25D743B4-AED2-429B-9DB9-8400A42B29D7}" type="pres">
      <dgm:prSet presAssocID="{D3090BA9-DDE9-4F3F-9B29-A3FA94CF2F6E}" presName="hierChild2" presStyleCnt="0"/>
      <dgm:spPr/>
    </dgm:pt>
    <dgm:pt modelId="{F52C80E0-FB64-40B2-8E96-53EAC855E6C2}" type="pres">
      <dgm:prSet presAssocID="{CAE60D42-0E14-45DF-A86E-C7DCC858FE19}" presName="Name37" presStyleLbl="parChTrans1D2" presStyleIdx="0" presStyleCnt="2"/>
      <dgm:spPr/>
    </dgm:pt>
    <dgm:pt modelId="{04EFA66A-C18A-4E6C-A1C8-D0645DB6FA87}" type="pres">
      <dgm:prSet presAssocID="{ECDED23D-91BE-49AD-A936-CD405BA8B3C1}" presName="hierRoot2" presStyleCnt="0">
        <dgm:presLayoutVars>
          <dgm:hierBranch val="init"/>
        </dgm:presLayoutVars>
      </dgm:prSet>
      <dgm:spPr/>
    </dgm:pt>
    <dgm:pt modelId="{9852625B-F7FD-46D9-B598-8A4E183A713C}" type="pres">
      <dgm:prSet presAssocID="{ECDED23D-91BE-49AD-A936-CD405BA8B3C1}" presName="rootComposite" presStyleCnt="0"/>
      <dgm:spPr/>
    </dgm:pt>
    <dgm:pt modelId="{4840E001-D6D0-4E61-8409-A18EEE24C070}" type="pres">
      <dgm:prSet presAssocID="{ECDED23D-91BE-49AD-A936-CD405BA8B3C1}" presName="rootText" presStyleLbl="node2" presStyleIdx="0" presStyleCnt="2">
        <dgm:presLayoutVars>
          <dgm:chPref val="3"/>
        </dgm:presLayoutVars>
      </dgm:prSet>
      <dgm:spPr/>
    </dgm:pt>
    <dgm:pt modelId="{CB18A0F1-2E1B-44E2-A178-31E3DB043087}" type="pres">
      <dgm:prSet presAssocID="{ECDED23D-91BE-49AD-A936-CD405BA8B3C1}" presName="rootConnector" presStyleLbl="node2" presStyleIdx="0" presStyleCnt="2"/>
      <dgm:spPr/>
    </dgm:pt>
    <dgm:pt modelId="{0020D345-7000-4C2E-8449-F487B92B5755}" type="pres">
      <dgm:prSet presAssocID="{ECDED23D-91BE-49AD-A936-CD405BA8B3C1}" presName="hierChild4" presStyleCnt="0"/>
      <dgm:spPr/>
    </dgm:pt>
    <dgm:pt modelId="{3B188301-049C-44F4-B8AA-1474854403BE}" type="pres">
      <dgm:prSet presAssocID="{ECDED23D-91BE-49AD-A936-CD405BA8B3C1}" presName="hierChild5" presStyleCnt="0"/>
      <dgm:spPr/>
    </dgm:pt>
    <dgm:pt modelId="{3647E9EE-2BFB-4E62-B9A5-410FF8085DA3}" type="pres">
      <dgm:prSet presAssocID="{9C481D14-F355-40DA-B44A-B3A4045003FF}" presName="Name37" presStyleLbl="parChTrans1D2" presStyleIdx="1" presStyleCnt="2"/>
      <dgm:spPr/>
    </dgm:pt>
    <dgm:pt modelId="{BFDD0712-2F16-44EC-8935-B38207A78D5F}" type="pres">
      <dgm:prSet presAssocID="{168B3DF5-1D46-4EA2-A136-1FEDD93D8682}" presName="hierRoot2" presStyleCnt="0">
        <dgm:presLayoutVars>
          <dgm:hierBranch val="init"/>
        </dgm:presLayoutVars>
      </dgm:prSet>
      <dgm:spPr/>
    </dgm:pt>
    <dgm:pt modelId="{69A9EF08-2B91-4BC8-8704-029BC8626564}" type="pres">
      <dgm:prSet presAssocID="{168B3DF5-1D46-4EA2-A136-1FEDD93D8682}" presName="rootComposite" presStyleCnt="0"/>
      <dgm:spPr/>
    </dgm:pt>
    <dgm:pt modelId="{37F757C9-5D22-48B1-82A2-9B7FAA8D8DA2}" type="pres">
      <dgm:prSet presAssocID="{168B3DF5-1D46-4EA2-A136-1FEDD93D8682}" presName="rootText" presStyleLbl="node2" presStyleIdx="1" presStyleCnt="2">
        <dgm:presLayoutVars>
          <dgm:chPref val="3"/>
        </dgm:presLayoutVars>
      </dgm:prSet>
      <dgm:spPr/>
    </dgm:pt>
    <dgm:pt modelId="{92A627DF-4C31-459F-B769-BFD25AE21AF1}" type="pres">
      <dgm:prSet presAssocID="{168B3DF5-1D46-4EA2-A136-1FEDD93D8682}" presName="rootConnector" presStyleLbl="node2" presStyleIdx="1" presStyleCnt="2"/>
      <dgm:spPr/>
    </dgm:pt>
    <dgm:pt modelId="{0678E02C-A67F-4EA5-B94C-A6F981A33780}" type="pres">
      <dgm:prSet presAssocID="{168B3DF5-1D46-4EA2-A136-1FEDD93D8682}" presName="hierChild4" presStyleCnt="0"/>
      <dgm:spPr/>
    </dgm:pt>
    <dgm:pt modelId="{B70F53B0-D26F-4D7F-8039-75AB3EEE9E42}" type="pres">
      <dgm:prSet presAssocID="{168B3DF5-1D46-4EA2-A136-1FEDD93D8682}" presName="hierChild5" presStyleCnt="0"/>
      <dgm:spPr/>
    </dgm:pt>
    <dgm:pt modelId="{ECF05A17-1602-485D-A032-FC3E45DA8DE2}" type="pres">
      <dgm:prSet presAssocID="{D3090BA9-DDE9-4F3F-9B29-A3FA94CF2F6E}" presName="hierChild3" presStyleCnt="0"/>
      <dgm:spPr/>
    </dgm:pt>
  </dgm:ptLst>
  <dgm:cxnLst>
    <dgm:cxn modelId="{37B29C03-0353-4574-ABB8-A7398878E19A}" type="presOf" srcId="{D3090BA9-DDE9-4F3F-9B29-A3FA94CF2F6E}" destId="{79611FB0-D636-4AB6-B030-4F3483B4F144}" srcOrd="0" destOrd="0" presId="urn:microsoft.com/office/officeart/2005/8/layout/orgChart1"/>
    <dgm:cxn modelId="{5E15BC1C-0246-4550-8758-9AF6E0B7FE32}" type="presOf" srcId="{9C481D14-F355-40DA-B44A-B3A4045003FF}" destId="{3647E9EE-2BFB-4E62-B9A5-410FF8085DA3}" srcOrd="0" destOrd="0" presId="urn:microsoft.com/office/officeart/2005/8/layout/orgChart1"/>
    <dgm:cxn modelId="{B156B55B-CDD6-4D26-9D98-A5F07273E36D}" type="presOf" srcId="{ECDED23D-91BE-49AD-A936-CD405BA8B3C1}" destId="{4840E001-D6D0-4E61-8409-A18EEE24C070}" srcOrd="0" destOrd="0" presId="urn:microsoft.com/office/officeart/2005/8/layout/orgChart1"/>
    <dgm:cxn modelId="{6BF54D6C-E68E-4D01-89D1-81855BA21A81}" type="presOf" srcId="{ECDED23D-91BE-49AD-A936-CD405BA8B3C1}" destId="{CB18A0F1-2E1B-44E2-A178-31E3DB043087}" srcOrd="1" destOrd="0" presId="urn:microsoft.com/office/officeart/2005/8/layout/orgChart1"/>
    <dgm:cxn modelId="{457B5C6F-9F7A-4BE3-8EF3-E4C9CF5A90E9}" srcId="{39FDCA66-E585-4918-A968-7E0A17C39395}" destId="{D3090BA9-DDE9-4F3F-9B29-A3FA94CF2F6E}" srcOrd="0" destOrd="0" parTransId="{A5C70BDC-9CB4-4CA3-B19C-EA552CF1C01D}" sibTransId="{5BAA2904-9D4D-4EF7-987D-72677FAD954E}"/>
    <dgm:cxn modelId="{97B46150-075A-4A9C-A071-829D35B11892}" srcId="{D3090BA9-DDE9-4F3F-9B29-A3FA94CF2F6E}" destId="{ECDED23D-91BE-49AD-A936-CD405BA8B3C1}" srcOrd="0" destOrd="0" parTransId="{CAE60D42-0E14-45DF-A86E-C7DCC858FE19}" sibTransId="{FB2F6F80-2DED-4C52-86FC-58397C8E4F60}"/>
    <dgm:cxn modelId="{FF103156-87D0-4044-A367-2B348EF8132C}" srcId="{D3090BA9-DDE9-4F3F-9B29-A3FA94CF2F6E}" destId="{168B3DF5-1D46-4EA2-A136-1FEDD93D8682}" srcOrd="1" destOrd="0" parTransId="{9C481D14-F355-40DA-B44A-B3A4045003FF}" sibTransId="{69106094-79BD-45C1-87AE-4E7363B9AB16}"/>
    <dgm:cxn modelId="{29995292-C897-4E39-B027-3676E5EC35BA}" type="presOf" srcId="{168B3DF5-1D46-4EA2-A136-1FEDD93D8682}" destId="{37F757C9-5D22-48B1-82A2-9B7FAA8D8DA2}" srcOrd="0" destOrd="0" presId="urn:microsoft.com/office/officeart/2005/8/layout/orgChart1"/>
    <dgm:cxn modelId="{21E50398-8071-4092-A1E1-05DE2AC6CB07}" type="presOf" srcId="{168B3DF5-1D46-4EA2-A136-1FEDD93D8682}" destId="{92A627DF-4C31-459F-B769-BFD25AE21AF1}" srcOrd="1" destOrd="0" presId="urn:microsoft.com/office/officeart/2005/8/layout/orgChart1"/>
    <dgm:cxn modelId="{201D7BD1-7CCB-4029-A367-9E60781214EB}" type="presOf" srcId="{CAE60D42-0E14-45DF-A86E-C7DCC858FE19}" destId="{F52C80E0-FB64-40B2-8E96-53EAC855E6C2}" srcOrd="0" destOrd="0" presId="urn:microsoft.com/office/officeart/2005/8/layout/orgChart1"/>
    <dgm:cxn modelId="{0F289AE2-30C0-45F6-9C63-FE35455E0632}" type="presOf" srcId="{39FDCA66-E585-4918-A968-7E0A17C39395}" destId="{DC3002A3-C848-45E4-9D0A-2FCA5629AA92}" srcOrd="0" destOrd="0" presId="urn:microsoft.com/office/officeart/2005/8/layout/orgChart1"/>
    <dgm:cxn modelId="{B6ACE0EF-84D1-4F89-A5B7-9940694F08E0}" type="presOf" srcId="{D3090BA9-DDE9-4F3F-9B29-A3FA94CF2F6E}" destId="{D1509C17-FEBF-4CA1-9AEF-D74631581BB2}" srcOrd="1" destOrd="0" presId="urn:microsoft.com/office/officeart/2005/8/layout/orgChart1"/>
    <dgm:cxn modelId="{DD98A4D7-6285-4234-8C76-4E20F5388E6E}" type="presParOf" srcId="{DC3002A3-C848-45E4-9D0A-2FCA5629AA92}" destId="{2D56DC78-2F27-4E0E-8696-6EC5AD8725E3}" srcOrd="0" destOrd="0" presId="urn:microsoft.com/office/officeart/2005/8/layout/orgChart1"/>
    <dgm:cxn modelId="{50A3491F-B8F0-4AE2-98D5-DE6D71026DE3}" type="presParOf" srcId="{2D56DC78-2F27-4E0E-8696-6EC5AD8725E3}" destId="{18F7D27A-ACAD-41EA-A22F-B10678C87A00}" srcOrd="0" destOrd="0" presId="urn:microsoft.com/office/officeart/2005/8/layout/orgChart1"/>
    <dgm:cxn modelId="{1A65ECDB-D981-43F3-B7C2-EBC3AFC6A1A3}" type="presParOf" srcId="{18F7D27A-ACAD-41EA-A22F-B10678C87A00}" destId="{79611FB0-D636-4AB6-B030-4F3483B4F144}" srcOrd="0" destOrd="0" presId="urn:microsoft.com/office/officeart/2005/8/layout/orgChart1"/>
    <dgm:cxn modelId="{69CB2AC1-E996-4ED8-B921-57370A07E67F}" type="presParOf" srcId="{18F7D27A-ACAD-41EA-A22F-B10678C87A00}" destId="{D1509C17-FEBF-4CA1-9AEF-D74631581BB2}" srcOrd="1" destOrd="0" presId="urn:microsoft.com/office/officeart/2005/8/layout/orgChart1"/>
    <dgm:cxn modelId="{B642E1B6-40AE-49D2-9B79-D55DC4B1087B}" type="presParOf" srcId="{2D56DC78-2F27-4E0E-8696-6EC5AD8725E3}" destId="{25D743B4-AED2-429B-9DB9-8400A42B29D7}" srcOrd="1" destOrd="0" presId="urn:microsoft.com/office/officeart/2005/8/layout/orgChart1"/>
    <dgm:cxn modelId="{C1D53B9F-A02D-47A5-8A42-38234FCCB642}" type="presParOf" srcId="{25D743B4-AED2-429B-9DB9-8400A42B29D7}" destId="{F52C80E0-FB64-40B2-8E96-53EAC855E6C2}" srcOrd="0" destOrd="0" presId="urn:microsoft.com/office/officeart/2005/8/layout/orgChart1"/>
    <dgm:cxn modelId="{AD99D883-644A-4C18-A1BB-E35BE5CA2078}" type="presParOf" srcId="{25D743B4-AED2-429B-9DB9-8400A42B29D7}" destId="{04EFA66A-C18A-4E6C-A1C8-D0645DB6FA87}" srcOrd="1" destOrd="0" presId="urn:microsoft.com/office/officeart/2005/8/layout/orgChart1"/>
    <dgm:cxn modelId="{7B4033A9-C256-4C89-BA20-B568E8611AFE}" type="presParOf" srcId="{04EFA66A-C18A-4E6C-A1C8-D0645DB6FA87}" destId="{9852625B-F7FD-46D9-B598-8A4E183A713C}" srcOrd="0" destOrd="0" presId="urn:microsoft.com/office/officeart/2005/8/layout/orgChart1"/>
    <dgm:cxn modelId="{576AAF9C-4178-4449-9FE5-837687D1FF04}" type="presParOf" srcId="{9852625B-F7FD-46D9-B598-8A4E183A713C}" destId="{4840E001-D6D0-4E61-8409-A18EEE24C070}" srcOrd="0" destOrd="0" presId="urn:microsoft.com/office/officeart/2005/8/layout/orgChart1"/>
    <dgm:cxn modelId="{F89DB2C1-32C2-4F6E-A149-454842AFC894}" type="presParOf" srcId="{9852625B-F7FD-46D9-B598-8A4E183A713C}" destId="{CB18A0F1-2E1B-44E2-A178-31E3DB043087}" srcOrd="1" destOrd="0" presId="urn:microsoft.com/office/officeart/2005/8/layout/orgChart1"/>
    <dgm:cxn modelId="{118502E4-84F5-4779-8C17-08DA330BCE2C}" type="presParOf" srcId="{04EFA66A-C18A-4E6C-A1C8-D0645DB6FA87}" destId="{0020D345-7000-4C2E-8449-F487B92B5755}" srcOrd="1" destOrd="0" presId="urn:microsoft.com/office/officeart/2005/8/layout/orgChart1"/>
    <dgm:cxn modelId="{4A054D9D-EB74-46FE-862E-DA52215BAB8C}" type="presParOf" srcId="{04EFA66A-C18A-4E6C-A1C8-D0645DB6FA87}" destId="{3B188301-049C-44F4-B8AA-1474854403BE}" srcOrd="2" destOrd="0" presId="urn:microsoft.com/office/officeart/2005/8/layout/orgChart1"/>
    <dgm:cxn modelId="{0AA146C9-3929-4677-B752-FAAC3C675BC4}" type="presParOf" srcId="{25D743B4-AED2-429B-9DB9-8400A42B29D7}" destId="{3647E9EE-2BFB-4E62-B9A5-410FF8085DA3}" srcOrd="2" destOrd="0" presId="urn:microsoft.com/office/officeart/2005/8/layout/orgChart1"/>
    <dgm:cxn modelId="{4A79F8B3-663D-4BB4-B3E6-A064A27CA85E}" type="presParOf" srcId="{25D743B4-AED2-429B-9DB9-8400A42B29D7}" destId="{BFDD0712-2F16-44EC-8935-B38207A78D5F}" srcOrd="3" destOrd="0" presId="urn:microsoft.com/office/officeart/2005/8/layout/orgChart1"/>
    <dgm:cxn modelId="{9FE838E0-7DF8-45B2-BD72-2DE3BB6FDC2C}" type="presParOf" srcId="{BFDD0712-2F16-44EC-8935-B38207A78D5F}" destId="{69A9EF08-2B91-4BC8-8704-029BC8626564}" srcOrd="0" destOrd="0" presId="urn:microsoft.com/office/officeart/2005/8/layout/orgChart1"/>
    <dgm:cxn modelId="{565D974E-4497-44B9-9431-4692E49DB363}" type="presParOf" srcId="{69A9EF08-2B91-4BC8-8704-029BC8626564}" destId="{37F757C9-5D22-48B1-82A2-9B7FAA8D8DA2}" srcOrd="0" destOrd="0" presId="urn:microsoft.com/office/officeart/2005/8/layout/orgChart1"/>
    <dgm:cxn modelId="{7246873E-4563-4A48-873A-FBBF3B1B9F6C}" type="presParOf" srcId="{69A9EF08-2B91-4BC8-8704-029BC8626564}" destId="{92A627DF-4C31-459F-B769-BFD25AE21AF1}" srcOrd="1" destOrd="0" presId="urn:microsoft.com/office/officeart/2005/8/layout/orgChart1"/>
    <dgm:cxn modelId="{4CBFDFB8-1552-4095-800C-84976A273064}" type="presParOf" srcId="{BFDD0712-2F16-44EC-8935-B38207A78D5F}" destId="{0678E02C-A67F-4EA5-B94C-A6F981A33780}" srcOrd="1" destOrd="0" presId="urn:microsoft.com/office/officeart/2005/8/layout/orgChart1"/>
    <dgm:cxn modelId="{7881F15B-3F33-4C12-9B02-93D3EC9DCB7C}" type="presParOf" srcId="{BFDD0712-2F16-44EC-8935-B38207A78D5F}" destId="{B70F53B0-D26F-4D7F-8039-75AB3EEE9E42}" srcOrd="2" destOrd="0" presId="urn:microsoft.com/office/officeart/2005/8/layout/orgChart1"/>
    <dgm:cxn modelId="{8F8B547D-69BF-4E78-8B29-69AD0DC5AD92}" type="presParOf" srcId="{2D56DC78-2F27-4E0E-8696-6EC5AD8725E3}" destId="{ECF05A17-1602-485D-A032-FC3E45DA8DE2}"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CEF9-7179-47AD-9437-86CEDF3F4B9C}">
      <dsp:nvSpPr>
        <dsp:cNvPr id="0" name=""/>
        <dsp:cNvSpPr/>
      </dsp:nvSpPr>
      <dsp:spPr>
        <a:xfrm>
          <a:off x="3040380" y="2123"/>
          <a:ext cx="1561705" cy="1041136"/>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David Sever,</a:t>
          </a:r>
          <a:br>
            <a:rPr lang="en-US" sz="1300" kern="1200">
              <a:latin typeface="Calibri Light" panose="020F0302020204030204"/>
            </a:rPr>
          </a:br>
          <a:r>
            <a:rPr lang="en-US" sz="1300" kern="1200">
              <a:latin typeface="Calibri Light" panose="020F0302020204030204"/>
            </a:rPr>
            <a:t>Senior Director of Finance</a:t>
          </a:r>
          <a:endParaRPr lang="en-US" sz="1300" kern="1200"/>
        </a:p>
      </dsp:txBody>
      <dsp:txXfrm>
        <a:off x="3070874" y="32617"/>
        <a:ext cx="1500717" cy="980148"/>
      </dsp:txXfrm>
    </dsp:sp>
    <dsp:sp modelId="{D1D578EC-4786-4D99-AC27-EC6663BB046A}">
      <dsp:nvSpPr>
        <dsp:cNvPr id="0" name=""/>
        <dsp:cNvSpPr/>
      </dsp:nvSpPr>
      <dsp:spPr>
        <a:xfrm>
          <a:off x="1791016" y="1043260"/>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5F639-B12E-4964-AD37-AA30F8913B69}">
      <dsp:nvSpPr>
        <dsp:cNvPr id="0" name=""/>
        <dsp:cNvSpPr/>
      </dsp:nvSpPr>
      <dsp:spPr>
        <a:xfrm>
          <a:off x="1010163"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Melissa Allen,</a:t>
          </a:r>
          <a:br>
            <a:rPr lang="en-US" sz="1300" kern="1200">
              <a:latin typeface="Calibri Light" panose="020F0302020204030204"/>
            </a:rPr>
          </a:br>
          <a:r>
            <a:rPr lang="en-US" sz="1300" kern="1200">
              <a:latin typeface="Calibri Light" panose="020F0302020204030204"/>
            </a:rPr>
            <a:t>Staff Accountant</a:t>
          </a:r>
          <a:endParaRPr lang="en-US" sz="1300" kern="1200"/>
        </a:p>
      </dsp:txBody>
      <dsp:txXfrm>
        <a:off x="1040657" y="1490209"/>
        <a:ext cx="1500717" cy="980148"/>
      </dsp:txXfrm>
    </dsp:sp>
    <dsp:sp modelId="{83D0A783-745D-4B95-B65D-92A460CE72A0}">
      <dsp:nvSpPr>
        <dsp:cNvPr id="0" name=""/>
        <dsp:cNvSpPr/>
      </dsp:nvSpPr>
      <dsp:spPr>
        <a:xfrm>
          <a:off x="3775513" y="1043260"/>
          <a:ext cx="91440" cy="416454"/>
        </a:xfrm>
        <a:custGeom>
          <a:avLst/>
          <a:gdLst/>
          <a:ahLst/>
          <a:cxnLst/>
          <a:rect l="0" t="0" r="0" b="0"/>
          <a:pathLst>
            <a:path>
              <a:moveTo>
                <a:pt x="45720" y="0"/>
              </a:moveTo>
              <a:lnTo>
                <a:pt x="4572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FF10DD-6CA6-485D-A07F-FF8474DBCA6E}">
      <dsp:nvSpPr>
        <dsp:cNvPr id="0" name=""/>
        <dsp:cNvSpPr/>
      </dsp:nvSpPr>
      <dsp:spPr>
        <a:xfrm>
          <a:off x="3040380"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Marcie </a:t>
          </a:r>
          <a:r>
            <a:rPr lang="en-US" sz="1300" kern="1200" err="1">
              <a:latin typeface="Calibri Light" panose="020F0302020204030204"/>
            </a:rPr>
            <a:t>Robidart</a:t>
          </a:r>
          <a:r>
            <a:rPr lang="en-US" sz="1300" kern="1200">
              <a:latin typeface="Calibri Light" panose="020F0302020204030204"/>
            </a:rPr>
            <a:t>,</a:t>
          </a:r>
          <a:br>
            <a:rPr lang="en-US" sz="1300" kern="1200">
              <a:latin typeface="Calibri Light" panose="020F0302020204030204"/>
            </a:rPr>
          </a:br>
          <a:r>
            <a:rPr lang="en-US" sz="1300" kern="1200">
              <a:latin typeface="Calibri Light" panose="020F0302020204030204"/>
            </a:rPr>
            <a:t>Director of Grants Fiscal &amp; Accounting</a:t>
          </a:r>
          <a:endParaRPr lang="en-US" sz="1300" kern="1200"/>
        </a:p>
      </dsp:txBody>
      <dsp:txXfrm>
        <a:off x="3070874" y="1490209"/>
        <a:ext cx="1500717" cy="980148"/>
      </dsp:txXfrm>
    </dsp:sp>
    <dsp:sp modelId="{345E8993-FAF1-447D-B8E5-B6A5FE5AB9F4}">
      <dsp:nvSpPr>
        <dsp:cNvPr id="0" name=""/>
        <dsp:cNvSpPr/>
      </dsp:nvSpPr>
      <dsp:spPr>
        <a:xfrm>
          <a:off x="1791016" y="2500851"/>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63918-D8EA-4088-BE43-246DCD06F015}">
      <dsp:nvSpPr>
        <dsp:cNvPr id="0" name=""/>
        <dsp:cNvSpPr/>
      </dsp:nvSpPr>
      <dsp:spPr>
        <a:xfrm>
          <a:off x="1010163"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Emma Post,</a:t>
          </a:r>
          <a:br>
            <a:rPr lang="en-US" sz="1300" kern="1200">
              <a:latin typeface="Calibri Light" panose="020F0302020204030204"/>
            </a:rPr>
          </a:br>
          <a:r>
            <a:rPr lang="en-US" sz="1300" kern="1200">
              <a:latin typeface="Calibri Light" panose="020F0302020204030204"/>
            </a:rPr>
            <a:t>Grant &amp; Procurement </a:t>
          </a:r>
          <a:r>
            <a:rPr lang="en-US" sz="1300" b="0" kern="1200">
              <a:latin typeface="Calibri Light" panose="020F0302020204030204"/>
            </a:rPr>
            <a:t>Manager</a:t>
          </a:r>
        </a:p>
      </dsp:txBody>
      <dsp:txXfrm>
        <a:off x="1040657" y="2947800"/>
        <a:ext cx="1500717" cy="980148"/>
      </dsp:txXfrm>
    </dsp:sp>
    <dsp:sp modelId="{DE973D31-8320-4AA8-954F-C11DCD727EFF}">
      <dsp:nvSpPr>
        <dsp:cNvPr id="0" name=""/>
        <dsp:cNvSpPr/>
      </dsp:nvSpPr>
      <dsp:spPr>
        <a:xfrm>
          <a:off x="3775513" y="2500851"/>
          <a:ext cx="91440" cy="416454"/>
        </a:xfrm>
        <a:custGeom>
          <a:avLst/>
          <a:gdLst/>
          <a:ahLst/>
          <a:cxnLst/>
          <a:rect l="0" t="0" r="0" b="0"/>
          <a:pathLst>
            <a:path>
              <a:moveTo>
                <a:pt x="45720" y="0"/>
              </a:moveTo>
              <a:lnTo>
                <a:pt x="4572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7D559-75CB-4819-8C91-C584F8615268}">
      <dsp:nvSpPr>
        <dsp:cNvPr id="0" name=""/>
        <dsp:cNvSpPr/>
      </dsp:nvSpPr>
      <dsp:spPr>
        <a:xfrm>
          <a:off x="3040380"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Shawn Wilkens,</a:t>
          </a:r>
          <a:br>
            <a:rPr lang="en-US" sz="1300" kern="1200">
              <a:latin typeface="Calibri Light" panose="020F0302020204030204"/>
            </a:rPr>
          </a:br>
          <a:r>
            <a:rPr lang="en-US" sz="1300" kern="1200">
              <a:latin typeface="Calibri Light" panose="020F0302020204030204"/>
            </a:rPr>
            <a:t>Grant &amp; Accounting Technician</a:t>
          </a:r>
        </a:p>
      </dsp:txBody>
      <dsp:txXfrm>
        <a:off x="3070874" y="2947800"/>
        <a:ext cx="1500717" cy="980148"/>
      </dsp:txXfrm>
    </dsp:sp>
    <dsp:sp modelId="{A0AABC66-B6DD-4B74-8970-9467BC425E13}">
      <dsp:nvSpPr>
        <dsp:cNvPr id="0" name=""/>
        <dsp:cNvSpPr/>
      </dsp:nvSpPr>
      <dsp:spPr>
        <a:xfrm>
          <a:off x="3821233" y="2500851"/>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A1A785-5DF2-475A-9B23-6D8977BFA556}">
      <dsp:nvSpPr>
        <dsp:cNvPr id="0" name=""/>
        <dsp:cNvSpPr/>
      </dsp:nvSpPr>
      <dsp:spPr>
        <a:xfrm>
          <a:off x="5070597"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Magaly Mar-Sotero,</a:t>
          </a:r>
          <a:br>
            <a:rPr lang="en-US" sz="1300" kern="1200">
              <a:latin typeface="Calibri Light" panose="020F0302020204030204"/>
            </a:rPr>
          </a:br>
          <a:r>
            <a:rPr lang="en-US" sz="1300" kern="1200">
              <a:latin typeface="Calibri Light" panose="020F0302020204030204"/>
            </a:rPr>
            <a:t>Grant and Accounting Technician</a:t>
          </a:r>
        </a:p>
      </dsp:txBody>
      <dsp:txXfrm>
        <a:off x="5101091" y="2947800"/>
        <a:ext cx="1500717" cy="980148"/>
      </dsp:txXfrm>
    </dsp:sp>
    <dsp:sp modelId="{725D82B7-B82A-4558-BC3D-21D1E834D430}">
      <dsp:nvSpPr>
        <dsp:cNvPr id="0" name=""/>
        <dsp:cNvSpPr/>
      </dsp:nvSpPr>
      <dsp:spPr>
        <a:xfrm>
          <a:off x="3821233" y="1043260"/>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F8F6D2-206F-4874-9104-AF26BEFD17E5}">
      <dsp:nvSpPr>
        <dsp:cNvPr id="0" name=""/>
        <dsp:cNvSpPr/>
      </dsp:nvSpPr>
      <dsp:spPr>
        <a:xfrm>
          <a:off x="5070597"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Art Ford </a:t>
          </a:r>
          <a:br>
            <a:rPr lang="en-US" sz="1300" kern="1200">
              <a:latin typeface="Calibri Light" panose="020F0302020204030204"/>
            </a:rPr>
          </a:br>
          <a:r>
            <a:rPr lang="en-US" sz="1300" kern="1200">
              <a:latin typeface="Calibri Light" panose="020F0302020204030204"/>
            </a:rPr>
            <a:t>School Finance Manager</a:t>
          </a:r>
          <a:endParaRPr lang="en-US" sz="1300" kern="1200"/>
        </a:p>
      </dsp:txBody>
      <dsp:txXfrm>
        <a:off x="5101091" y="1490209"/>
        <a:ext cx="1500717" cy="980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7E9EE-2BFB-4E62-B9A5-410FF8085DA3}">
      <dsp:nvSpPr>
        <dsp:cNvPr id="0" name=""/>
        <dsp:cNvSpPr/>
      </dsp:nvSpPr>
      <dsp:spPr>
        <a:xfrm>
          <a:off x="1465385" y="761545"/>
          <a:ext cx="801928" cy="278355"/>
        </a:xfrm>
        <a:custGeom>
          <a:avLst/>
          <a:gdLst/>
          <a:ahLst/>
          <a:cxnLst/>
          <a:rect l="0" t="0" r="0" b="0"/>
          <a:pathLst>
            <a:path>
              <a:moveTo>
                <a:pt x="0" y="0"/>
              </a:moveTo>
              <a:lnTo>
                <a:pt x="0" y="139177"/>
              </a:lnTo>
              <a:lnTo>
                <a:pt x="801928" y="139177"/>
              </a:lnTo>
              <a:lnTo>
                <a:pt x="801928"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C80E0-FB64-40B2-8E96-53EAC855E6C2}">
      <dsp:nvSpPr>
        <dsp:cNvPr id="0" name=""/>
        <dsp:cNvSpPr/>
      </dsp:nvSpPr>
      <dsp:spPr>
        <a:xfrm>
          <a:off x="663456" y="761545"/>
          <a:ext cx="801928" cy="278355"/>
        </a:xfrm>
        <a:custGeom>
          <a:avLst/>
          <a:gdLst/>
          <a:ahLst/>
          <a:cxnLst/>
          <a:rect l="0" t="0" r="0" b="0"/>
          <a:pathLst>
            <a:path>
              <a:moveTo>
                <a:pt x="801928" y="0"/>
              </a:moveTo>
              <a:lnTo>
                <a:pt x="801928" y="139177"/>
              </a:lnTo>
              <a:lnTo>
                <a:pt x="0" y="139177"/>
              </a:lnTo>
              <a:lnTo>
                <a:pt x="0"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611FB0-D636-4AB6-B030-4F3483B4F144}">
      <dsp:nvSpPr>
        <dsp:cNvPr id="0" name=""/>
        <dsp:cNvSpPr/>
      </dsp:nvSpPr>
      <dsp:spPr>
        <a:xfrm>
          <a:off x="802634" y="98795"/>
          <a:ext cx="1325500" cy="6627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Ilene Agustin,</a:t>
          </a:r>
          <a:br>
            <a:rPr lang="en-US" sz="1500" kern="1200">
              <a:latin typeface="Calibri Light" panose="020F0302020204030204"/>
            </a:rPr>
          </a:br>
          <a:r>
            <a:rPr lang="en-US" sz="1500" kern="1200">
              <a:latin typeface="Calibri Light" panose="020F0302020204030204"/>
            </a:rPr>
            <a:t>Director of School Nutrition</a:t>
          </a:r>
          <a:endParaRPr lang="en-US" sz="1500" kern="1200"/>
        </a:p>
      </dsp:txBody>
      <dsp:txXfrm>
        <a:off x="802634" y="98795"/>
        <a:ext cx="1325500" cy="662750"/>
      </dsp:txXfrm>
    </dsp:sp>
    <dsp:sp modelId="{4840E001-D6D0-4E61-8409-A18EEE24C070}">
      <dsp:nvSpPr>
        <dsp:cNvPr id="0" name=""/>
        <dsp:cNvSpPr/>
      </dsp:nvSpPr>
      <dsp:spPr>
        <a:xfrm>
          <a:off x="706"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Necaise,</a:t>
          </a:r>
          <a:br>
            <a:rPr lang="en-US" sz="1500" kern="1200">
              <a:latin typeface="Calibri Light" panose="020F0302020204030204"/>
            </a:rPr>
          </a:br>
          <a:r>
            <a:rPr lang="en-US" sz="1500" kern="1200">
              <a:latin typeface="Calibri Light" panose="020F0302020204030204"/>
            </a:rPr>
            <a:t>School Nutrition Specialist</a:t>
          </a:r>
          <a:endParaRPr lang="en-US" sz="1500" kern="1200"/>
        </a:p>
      </dsp:txBody>
      <dsp:txXfrm>
        <a:off x="706" y="1039901"/>
        <a:ext cx="1325500" cy="662750"/>
      </dsp:txXfrm>
    </dsp:sp>
    <dsp:sp modelId="{37F757C9-5D22-48B1-82A2-9B7FAA8D8DA2}">
      <dsp:nvSpPr>
        <dsp:cNvPr id="0" name=""/>
        <dsp:cNvSpPr/>
      </dsp:nvSpPr>
      <dsp:spPr>
        <a:xfrm>
          <a:off x="1604562"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Smart,</a:t>
          </a:r>
          <a:br>
            <a:rPr lang="en-US" sz="1500" kern="1200"/>
          </a:br>
          <a:r>
            <a:rPr lang="en-US" sz="1500" kern="1200">
              <a:latin typeface="Calibri Light" panose="020F0302020204030204"/>
            </a:rPr>
            <a:t>School Nutrition Specialist</a:t>
          </a:r>
          <a:endParaRPr lang="en-US" sz="1500" kern="1200"/>
        </a:p>
      </dsp:txBody>
      <dsp:txXfrm>
        <a:off x="1604562" y="1039901"/>
        <a:ext cx="1325500" cy="6627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D902B5-B0F6-49D2-817A-DE13D321316F}"/>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5613008B-EDDC-47A6-9098-7D27B339315C}"/>
              </a:ext>
            </a:extLst>
          </p:cNvPr>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AE532E3-D17B-4397-96B1-27FF697FC2DF}" type="datetimeFigureOut">
              <a:rPr lang="en-US" smtClean="0"/>
              <a:t>6/26/2025</a:t>
            </a:fld>
            <a:endParaRPr lang="en-US"/>
          </a:p>
        </p:txBody>
      </p:sp>
      <p:sp>
        <p:nvSpPr>
          <p:cNvPr id="4" name="Slide Image Placeholder 3">
            <a:extLst>
              <a:ext uri="{FF2B5EF4-FFF2-40B4-BE49-F238E27FC236}">
                <a16:creationId xmlns:a16="http://schemas.microsoft.com/office/drawing/2014/main" id="{98B710E7-0709-4C1B-894C-2A7876FC0FD2}"/>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a:extLst>
              <a:ext uri="{FF2B5EF4-FFF2-40B4-BE49-F238E27FC236}">
                <a16:creationId xmlns:a16="http://schemas.microsoft.com/office/drawing/2014/main" id="{BE2EE9A4-B048-4B5D-B6FD-80D44C82F86C}"/>
              </a:ext>
            </a:extLst>
          </p:cNvPr>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1B38A4D-85B5-4967-B401-C48DAB598C7D}"/>
              </a:ext>
            </a:extLst>
          </p:cNvPr>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FD82675-9AED-4216-BE25-093124CE3C07}"/>
              </a:ext>
            </a:extLst>
          </p:cNvPr>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9D5F07-974D-4ACE-945D-1B4518047B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Its busy day and thanks for being here to help with the move, learn about finance and some of our work. Today you'll hear from, Ilene Agustin our School Nutrition Manager, and Marcie </a:t>
            </a:r>
            <a:r>
              <a:rPr lang="en-US" err="1">
                <a:cs typeface="Calibri"/>
              </a:rPr>
              <a:t>Robidart</a:t>
            </a:r>
            <a:r>
              <a:rPr lang="en-US">
                <a:cs typeface="Calibri"/>
              </a:rPr>
              <a:t> our Grants Fiscal and </a:t>
            </a:r>
            <a:r>
              <a:rPr lang="en-US" err="1">
                <a:cs typeface="Calibri"/>
              </a:rPr>
              <a:t>Acct'ing</a:t>
            </a:r>
            <a:r>
              <a:rPr lang="en-US">
                <a:cs typeface="Calibri"/>
              </a:rPr>
              <a:t>  Manager and myself. Review Agenda</a:t>
            </a:r>
          </a:p>
        </p:txBody>
      </p:sp>
      <p:sp>
        <p:nvSpPr>
          <p:cNvPr id="4" name="Slide Number Placeholder 3"/>
          <p:cNvSpPr>
            <a:spLocks noGrp="1"/>
          </p:cNvSpPr>
          <p:nvPr>
            <p:ph type="sldNum" sz="quarter" idx="5"/>
          </p:nvPr>
        </p:nvSpPr>
        <p:spPr/>
        <p:txBody>
          <a:bodyPr/>
          <a:lstStyle/>
          <a:p>
            <a:fld id="{6E9D5F07-974D-4ACE-945D-1B4518047B1E}" type="slidenum">
              <a:rPr lang="en-US" smtClean="0"/>
              <a:t>2</a:t>
            </a:fld>
            <a:endParaRPr lang="en-US"/>
          </a:p>
        </p:txBody>
      </p:sp>
    </p:spTree>
    <p:extLst>
      <p:ext uri="{BB962C8B-B14F-4D97-AF65-F5344CB8AC3E}">
        <p14:creationId xmlns:p14="http://schemas.microsoft.com/office/powerpoint/2010/main" val="83365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15</a:t>
            </a:fld>
            <a:endParaRPr lang="en-US"/>
          </a:p>
        </p:txBody>
      </p:sp>
    </p:spTree>
    <p:extLst>
      <p:ext uri="{BB962C8B-B14F-4D97-AF65-F5344CB8AC3E}">
        <p14:creationId xmlns:p14="http://schemas.microsoft.com/office/powerpoint/2010/main" val="111337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556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614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94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4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AF39-9B25-8E5E-9E8E-BF8AC7B69B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C63E2F0-20AA-FA2F-8CC7-D3051BE1B86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AD5332-A518-530B-2DDC-BD5E5E9F0128}"/>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5" name="Footer Placeholder 4">
            <a:extLst>
              <a:ext uri="{FF2B5EF4-FFF2-40B4-BE49-F238E27FC236}">
                <a16:creationId xmlns:a16="http://schemas.microsoft.com/office/drawing/2014/main" id="{7FEAD57A-BBA2-0EA9-D75F-A80D2E4AB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C94C6-218C-3124-5CD2-2C82FE9FBD15}"/>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11">
            <a:extLst>
              <a:ext uri="{FF2B5EF4-FFF2-40B4-BE49-F238E27FC236}">
                <a16:creationId xmlns:a16="http://schemas.microsoft.com/office/drawing/2014/main" id="{85961D0E-4266-5EB1-14EE-87A50E6DCC55}"/>
              </a:ext>
            </a:extLst>
          </p:cNvPr>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a:extLst>
              <a:ext uri="{FF2B5EF4-FFF2-40B4-BE49-F238E27FC236}">
                <a16:creationId xmlns:a16="http://schemas.microsoft.com/office/drawing/2014/main" id="{B44D3C6F-0C85-982A-EC1F-8A888D26CA52}"/>
              </a:ext>
            </a:extLst>
          </p:cNvPr>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a:extLst>
              <a:ext uri="{FF2B5EF4-FFF2-40B4-BE49-F238E27FC236}">
                <a16:creationId xmlns:a16="http://schemas.microsoft.com/office/drawing/2014/main" id="{7A5DA032-52F6-CD58-3CA0-D382D91B49F3}"/>
              </a:ext>
            </a:extLst>
          </p:cNvPr>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a:extLst>
              <a:ext uri="{FF2B5EF4-FFF2-40B4-BE49-F238E27FC236}">
                <a16:creationId xmlns:a16="http://schemas.microsoft.com/office/drawing/2014/main" id="{D3D73890-8413-C014-8F36-322056285025}"/>
              </a:ext>
            </a:extLst>
          </p:cNvPr>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F431B04B-576E-F0B1-6438-932137BF3F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05929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60B-DF4F-2927-B63F-1D8F04D84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6E37C-D30A-CD9C-61DD-B84ABEEE27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6015-7EA7-37E0-4542-86265473F635}"/>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5" name="Footer Placeholder 4">
            <a:extLst>
              <a:ext uri="{FF2B5EF4-FFF2-40B4-BE49-F238E27FC236}">
                <a16:creationId xmlns:a16="http://schemas.microsoft.com/office/drawing/2014/main" id="{D7540882-60FC-244F-397C-637FBF3DF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2E8BC-A63C-A380-5BCD-2C84F53EAF6B}"/>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34">
            <a:extLst>
              <a:ext uri="{FF2B5EF4-FFF2-40B4-BE49-F238E27FC236}">
                <a16:creationId xmlns:a16="http://schemas.microsoft.com/office/drawing/2014/main" id="{6C65CA56-F06C-70DC-C79E-9569423407FE}"/>
              </a:ext>
            </a:extLst>
          </p:cNvPr>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a:extLst>
              <a:ext uri="{FF2B5EF4-FFF2-40B4-BE49-F238E27FC236}">
                <a16:creationId xmlns:a16="http://schemas.microsoft.com/office/drawing/2014/main" id="{CB800963-A08A-4D8F-F89A-7A0E23986000}"/>
              </a:ext>
            </a:extLst>
          </p:cNvPr>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a:extLst>
              <a:ext uri="{FF2B5EF4-FFF2-40B4-BE49-F238E27FC236}">
                <a16:creationId xmlns:a16="http://schemas.microsoft.com/office/drawing/2014/main" id="{73F76591-CF83-DCCB-D16B-17BC7E63D957}"/>
              </a:ext>
            </a:extLst>
          </p:cNvPr>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a:extLst>
              <a:ext uri="{FF2B5EF4-FFF2-40B4-BE49-F238E27FC236}">
                <a16:creationId xmlns:a16="http://schemas.microsoft.com/office/drawing/2014/main" id="{88A03E92-B7E1-BC92-07CA-072E462EF739}"/>
              </a:ext>
            </a:extLst>
          </p:cNvPr>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21F0D880-E01F-7EC8-E5EE-43811C36AA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277175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1D0-4F4B-90AE-696A-998E48A6E72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2CD57B-538C-6D52-3CA2-0525BCF7F09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A7F6C4-3023-22EE-9025-894F4E2925E7}"/>
              </a:ext>
            </a:extLst>
          </p:cNvPr>
          <p:cNvSpPr>
            <a:spLocks noGrp="1"/>
          </p:cNvSpPr>
          <p:nvPr>
            <p:ph type="dt" sz="half" idx="10"/>
          </p:nvPr>
        </p:nvSpPr>
        <p:spPr/>
        <p:txBody>
          <a:bodyPr/>
          <a:lstStyle/>
          <a:p>
            <a:fld id="{96DFF08F-DC6B-4601-B491-B0F83F6DD2DA}" type="datetimeFigureOut">
              <a:rPr lang="en-US" smtClean="0"/>
              <a:pPr/>
              <a:t>6/26/2025</a:t>
            </a:fld>
            <a:endParaRPr lang="en-US"/>
          </a:p>
        </p:txBody>
      </p:sp>
      <p:sp>
        <p:nvSpPr>
          <p:cNvPr id="5" name="Footer Placeholder 4">
            <a:extLst>
              <a:ext uri="{FF2B5EF4-FFF2-40B4-BE49-F238E27FC236}">
                <a16:creationId xmlns:a16="http://schemas.microsoft.com/office/drawing/2014/main" id="{8DFFD1F4-8C89-C1D7-BB1F-EB3BB559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3EC9A-025A-6CE8-9A1A-6E0BA974BA0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2651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A7FD-A6B2-9607-5995-5DCEB60D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CE6E5-E41E-25A7-097A-6626F1C8E6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5A2-76DC-740B-A23D-11882465678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434DA7-B486-6130-1125-939A68299933}"/>
              </a:ext>
            </a:extLst>
          </p:cNvPr>
          <p:cNvSpPr>
            <a:spLocks noGrp="1"/>
          </p:cNvSpPr>
          <p:nvPr>
            <p:ph type="dt" sz="half" idx="10"/>
          </p:nvPr>
        </p:nvSpPr>
        <p:spPr/>
        <p:txBody>
          <a:bodyPr/>
          <a:lstStyle/>
          <a:p>
            <a:fld id="{96DFF08F-DC6B-4601-B491-B0F83F6DD2DA}" type="datetimeFigureOut">
              <a:rPr lang="en-US" smtClean="0"/>
              <a:pPr/>
              <a:t>6/26/2025</a:t>
            </a:fld>
            <a:endParaRPr lang="en-US"/>
          </a:p>
        </p:txBody>
      </p:sp>
      <p:sp>
        <p:nvSpPr>
          <p:cNvPr id="6" name="Footer Placeholder 5">
            <a:extLst>
              <a:ext uri="{FF2B5EF4-FFF2-40B4-BE49-F238E27FC236}">
                <a16:creationId xmlns:a16="http://schemas.microsoft.com/office/drawing/2014/main" id="{7D07485C-AFD0-0C5A-3CF0-047D60F91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B69F5-220C-A773-3D75-44FA175F02C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793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283C-D8EC-D405-89BF-B8AED760426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62279-85D0-AE9B-352A-5742FFAFF9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1B00A9-F2AE-C21A-5CDE-468EAB8578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EB006-38DF-812C-FCC8-751CED40D24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CA657-EF77-18C8-AFB8-B20339A85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9A603-8268-1A8F-4A40-950D71FF168F}"/>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8" name="Footer Placeholder 7">
            <a:extLst>
              <a:ext uri="{FF2B5EF4-FFF2-40B4-BE49-F238E27FC236}">
                <a16:creationId xmlns:a16="http://schemas.microsoft.com/office/drawing/2014/main" id="{4102188C-3269-2B1F-359B-573224A23D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F7063-ADBB-AA20-81ED-B2ED0347872B}"/>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75985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0B33-5CD6-A5B2-7F8E-FD33AB1DBB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C05F78-32C0-5772-5027-8512E78262D1}"/>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4" name="Footer Placeholder 3">
            <a:extLst>
              <a:ext uri="{FF2B5EF4-FFF2-40B4-BE49-F238E27FC236}">
                <a16:creationId xmlns:a16="http://schemas.microsoft.com/office/drawing/2014/main" id="{876079B8-0993-E70E-B2F5-C7BFA7D1D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2A0ED-B558-8DDC-2DE3-C74DC2A3B649}"/>
              </a:ext>
            </a:extLst>
          </p:cNvPr>
          <p:cNvSpPr>
            <a:spLocks noGrp="1"/>
          </p:cNvSpPr>
          <p:nvPr>
            <p:ph type="sldNum" sz="quarter" idx="12"/>
          </p:nvPr>
        </p:nvSpPr>
        <p:spPr/>
        <p:txBody>
          <a:bodyPr/>
          <a:lstStyle/>
          <a:p>
            <a:fld id="{4FAB73BC-B049-4115-A692-8D63A059BFB8}" type="slidenum">
              <a:rPr lang="en-US" smtClean="0"/>
              <a:t>‹#›</a:t>
            </a:fld>
            <a:endParaRPr lang="en-US"/>
          </a:p>
        </p:txBody>
      </p:sp>
      <p:pic>
        <p:nvPicPr>
          <p:cNvPr id="6" name="Picture 5">
            <a:extLst>
              <a:ext uri="{FF2B5EF4-FFF2-40B4-BE49-F238E27FC236}">
                <a16:creationId xmlns:a16="http://schemas.microsoft.com/office/drawing/2014/main" id="{45D0A606-360C-77EF-D486-CB35A174D6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a:extLst>
              <a:ext uri="{FF2B5EF4-FFF2-40B4-BE49-F238E27FC236}">
                <a16:creationId xmlns:a16="http://schemas.microsoft.com/office/drawing/2014/main" id="{67B450FF-D198-26F1-2A41-77E21455984A}"/>
              </a:ext>
            </a:extLst>
          </p:cNvPr>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a:extLst>
              <a:ext uri="{FF2B5EF4-FFF2-40B4-BE49-F238E27FC236}">
                <a16:creationId xmlns:a16="http://schemas.microsoft.com/office/drawing/2014/main" id="{D567FC13-55B8-4109-41E9-4442B220E5D6}"/>
              </a:ext>
            </a:extLst>
          </p:cNvPr>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a:extLst>
              <a:ext uri="{FF2B5EF4-FFF2-40B4-BE49-F238E27FC236}">
                <a16:creationId xmlns:a16="http://schemas.microsoft.com/office/drawing/2014/main" id="{1B7DCF51-C3B1-21CA-F49B-C4523DD7890A}"/>
              </a:ext>
            </a:extLst>
          </p:cNvPr>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a:extLst>
              <a:ext uri="{FF2B5EF4-FFF2-40B4-BE49-F238E27FC236}">
                <a16:creationId xmlns:a16="http://schemas.microsoft.com/office/drawing/2014/main" id="{B8AC4609-5B0A-2849-C982-8F4779BD749C}"/>
              </a:ext>
            </a:extLst>
          </p:cNvPr>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94422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E92E6-64A8-45DF-737A-9910D3D25C41}"/>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3" name="Footer Placeholder 2">
            <a:extLst>
              <a:ext uri="{FF2B5EF4-FFF2-40B4-BE49-F238E27FC236}">
                <a16:creationId xmlns:a16="http://schemas.microsoft.com/office/drawing/2014/main" id="{F1270269-07F9-F88B-BA68-1E4DDA3A5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98EC1-5C21-59A7-9F9D-152BF4A16F6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8920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54065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E1DD-0596-AC7A-026E-A167ADE76E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D44753B-0C42-B03C-D27E-F1D747282D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FCC7E4-A037-4202-2DE1-FBE7DE0B8B3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0AAC3E-4391-ADC8-153C-6276DE3F2067}"/>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6" name="Footer Placeholder 5">
            <a:extLst>
              <a:ext uri="{FF2B5EF4-FFF2-40B4-BE49-F238E27FC236}">
                <a16:creationId xmlns:a16="http://schemas.microsoft.com/office/drawing/2014/main" id="{44560208-C44E-CE2C-3449-67425C57D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33D7-B7A7-45FB-4723-284719E768B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8751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968D-D112-6556-E1EF-8F870690D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3A4413-DF37-0750-C75D-DE00C8B24A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45B2E1B-255C-A12C-34D7-39D35896F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C91F98C-8402-075B-3C2F-357CB76DA344}"/>
              </a:ext>
            </a:extLst>
          </p:cNvPr>
          <p:cNvSpPr>
            <a:spLocks noGrp="1"/>
          </p:cNvSpPr>
          <p:nvPr>
            <p:ph type="dt" sz="half" idx="10"/>
          </p:nvPr>
        </p:nvSpPr>
        <p:spPr/>
        <p:txBody>
          <a:bodyPr/>
          <a:lstStyle/>
          <a:p>
            <a:fld id="{96DFF08F-DC6B-4601-B491-B0F83F6DD2DA}" type="datetimeFigureOut">
              <a:rPr lang="en-US" smtClean="0"/>
              <a:pPr/>
              <a:t>6/26/2025</a:t>
            </a:fld>
            <a:endParaRPr lang="en-US"/>
          </a:p>
        </p:txBody>
      </p:sp>
      <p:sp>
        <p:nvSpPr>
          <p:cNvPr id="6" name="Footer Placeholder 5">
            <a:extLst>
              <a:ext uri="{FF2B5EF4-FFF2-40B4-BE49-F238E27FC236}">
                <a16:creationId xmlns:a16="http://schemas.microsoft.com/office/drawing/2014/main" id="{4E803D2D-9F1D-AEEC-6E74-750DB7312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BC847-328C-C266-6FAB-19FECDAD6CF1}"/>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0011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D475-8ED3-4095-0DE8-F59E9CE48A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CD050D-56D3-2CEA-4256-A95E0D775C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980A6-F874-3419-EFD7-2680CAA558EC}"/>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5" name="Footer Placeholder 4">
            <a:extLst>
              <a:ext uri="{FF2B5EF4-FFF2-40B4-BE49-F238E27FC236}">
                <a16:creationId xmlns:a16="http://schemas.microsoft.com/office/drawing/2014/main" id="{45E60012-EBB4-D1F7-88F0-44907C87B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59418-611F-7186-D5D1-318FA066D6DA}"/>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2253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9CDC8-0374-FF36-CB09-D41379A30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871BB-7317-4A95-3E54-5D6A21B3C75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94016-654A-F3F6-DF43-84108D08DFE2}"/>
              </a:ext>
            </a:extLst>
          </p:cNvPr>
          <p:cNvSpPr>
            <a:spLocks noGrp="1"/>
          </p:cNvSpPr>
          <p:nvPr>
            <p:ph type="dt" sz="half" idx="10"/>
          </p:nvPr>
        </p:nvSpPr>
        <p:spPr/>
        <p:txBody>
          <a:bodyPr/>
          <a:lstStyle/>
          <a:p>
            <a:fld id="{96DFF08F-DC6B-4601-B491-B0F83F6DD2DA}" type="datetimeFigureOut">
              <a:rPr lang="en-US" smtClean="0"/>
              <a:t>6/26/2025</a:t>
            </a:fld>
            <a:endParaRPr lang="en-US"/>
          </a:p>
        </p:txBody>
      </p:sp>
      <p:sp>
        <p:nvSpPr>
          <p:cNvPr id="5" name="Footer Placeholder 4">
            <a:extLst>
              <a:ext uri="{FF2B5EF4-FFF2-40B4-BE49-F238E27FC236}">
                <a16:creationId xmlns:a16="http://schemas.microsoft.com/office/drawing/2014/main" id="{D3537E93-32C1-AC6B-5BF0-13EE5A31D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12F89-C0AE-FD74-E6A4-E118036B79AF}"/>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15794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a:solidFill>
                  <a:srgbClr val="97ABBC"/>
                </a:solidFill>
                <a:latin typeface="Arial" panose="020B0604020202020204" pitchFamily="34" charset="0"/>
                <a:cs typeface="Arial" panose="020B0604020202020204" pitchFamily="34" charset="0"/>
              </a:rPr>
              <a:t>“</a:t>
            </a:r>
            <a:endParaRPr sz="7200" b="1">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093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2280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249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743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1825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12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918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246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6/26/2025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981013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6E57-B1B8-497F-34A0-01340FBD26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2C1F1-A898-34F9-9787-B8E6ED09F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D8F6-4F26-D2DF-271B-51E337A6AE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6/26/2025</a:t>
            </a:fld>
            <a:endParaRPr lang="en-US"/>
          </a:p>
        </p:txBody>
      </p:sp>
      <p:sp>
        <p:nvSpPr>
          <p:cNvPr id="5" name="Footer Placeholder 4">
            <a:extLst>
              <a:ext uri="{FF2B5EF4-FFF2-40B4-BE49-F238E27FC236}">
                <a16:creationId xmlns:a16="http://schemas.microsoft.com/office/drawing/2014/main" id="{147864E8-F622-037A-6876-D2D6A65165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AE99B0-C0B3-D2D2-F2CE-C943A491BE3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28388748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660" r:id="rId12"/>
    <p:sldLayoutId id="2147483668" r:id="rId13"/>
    <p:sldLayoutId id="2147483673" r:id="rId14"/>
    <p:sldLayoutId id="2147483674" r:id="rId15"/>
    <p:sldLayoutId id="2147483670"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hyperlink" Target="https://resources.csi.state.co.us/wp-content/uploads/2023/09/Time-and-Effort-Policy-Sample.docx"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mailto:RFF@csi.state.co.us" TargetMode="External"/><Relationship Id="rId2" Type="http://schemas.openxmlformats.org/officeDocument/2006/relationships/hyperlink" Target="https://resources.csi.state.co.us/wp-content/uploads/2024/06/Generate-Receipient-Drawdown-RFF-Status-Report-06.25.24.pptx"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e.state.co.us/cdefisgrant/driffp" TargetMode="External"/><Relationship Id="rId2" Type="http://schemas.openxmlformats.org/officeDocument/2006/relationships/hyperlink" Target="https://www.surveymonkey.com/r/YPZC33G"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resources.csi.state.co.us/financial-services-library/" TargetMode="External"/><Relationship Id="rId5" Type="http://schemas.openxmlformats.org/officeDocument/2006/relationships/hyperlink" Target="https://www.surveymonkey.com/r/H2XVYMF" TargetMode="Externa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vimeo.com/1079901834?share=copy#t=0" TargetMode="External"/><Relationship Id="rId2" Type="http://schemas.openxmlformats.org/officeDocument/2006/relationships/hyperlink" Target="https://www.cde.state.co.us/gains/sitelevelfer"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CSI Grant &amp; Finance Session</a:t>
            </a:r>
          </a:p>
        </p:txBody>
      </p:sp>
      <p:sp>
        <p:nvSpPr>
          <p:cNvPr id="3" name="Subtitle 2"/>
          <p:cNvSpPr>
            <a:spLocks noGrp="1"/>
          </p:cNvSpPr>
          <p:nvPr>
            <p:ph type="subTitle" idx="1"/>
          </p:nvPr>
        </p:nvSpPr>
        <p:spPr/>
        <p:txBody>
          <a:bodyPr vert="horz" lIns="91440" tIns="45720" rIns="91440" bIns="45720" rtlCol="0" anchor="t">
            <a:normAutofit/>
          </a:bodyPr>
          <a:lstStyle/>
          <a:p>
            <a:r>
              <a:rPr lang="en-US" i="1">
                <a:cs typeface="Calibri"/>
              </a:rPr>
              <a:t>June 2025</a:t>
            </a:r>
          </a:p>
        </p:txBody>
      </p:sp>
    </p:spTree>
    <p:extLst>
      <p:ext uri="{BB962C8B-B14F-4D97-AF65-F5344CB8AC3E}">
        <p14:creationId xmlns:p14="http://schemas.microsoft.com/office/powerpoint/2010/main" val="257365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70D1B-162E-16FF-43B3-65987F87AC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EDC0BC-659A-3511-5DAC-F0E2637E2F82}"/>
              </a:ext>
            </a:extLst>
          </p:cNvPr>
          <p:cNvSpPr>
            <a:spLocks noGrp="1"/>
          </p:cNvSpPr>
          <p:nvPr>
            <p:ph type="title"/>
          </p:nvPr>
        </p:nvSpPr>
        <p:spPr>
          <a:xfrm>
            <a:off x="458371" y="277364"/>
            <a:ext cx="7886700" cy="880014"/>
          </a:xfrm>
        </p:spPr>
        <p:txBody>
          <a:bodyPr>
            <a:normAutofit fontScale="90000"/>
          </a:bodyPr>
          <a:lstStyle/>
          <a:p>
            <a:r>
              <a:rPr lang="en-US" dirty="0" err="1">
                <a:ea typeface="Calibri Light"/>
                <a:cs typeface="Calibri Light"/>
              </a:rPr>
              <a:t>GrantVantage</a:t>
            </a:r>
            <a:r>
              <a:rPr lang="en-US" dirty="0">
                <a:ea typeface="Calibri Light"/>
                <a:cs typeface="Calibri Light"/>
              </a:rPr>
              <a:t> Process: Federal Fiscal Year Grants </a:t>
            </a:r>
          </a:p>
        </p:txBody>
      </p:sp>
      <p:sp>
        <p:nvSpPr>
          <p:cNvPr id="4" name="Content Placeholder 3">
            <a:extLst>
              <a:ext uri="{FF2B5EF4-FFF2-40B4-BE49-F238E27FC236}">
                <a16:creationId xmlns:a16="http://schemas.microsoft.com/office/drawing/2014/main" id="{D10DBF9A-D906-8B4D-1E70-4467E5558CCA}"/>
              </a:ext>
            </a:extLst>
          </p:cNvPr>
          <p:cNvSpPr>
            <a:spLocks noGrp="1"/>
          </p:cNvSpPr>
          <p:nvPr>
            <p:ph idx="1"/>
          </p:nvPr>
        </p:nvSpPr>
        <p:spPr>
          <a:xfrm>
            <a:off x="357667" y="1153692"/>
            <a:ext cx="7886700" cy="5598142"/>
          </a:xfrm>
        </p:spPr>
        <p:txBody>
          <a:bodyPr vert="horz" lIns="91440" tIns="45720" rIns="91440" bIns="45720" rtlCol="0" anchor="t">
            <a:normAutofit lnSpcReduction="10000"/>
          </a:bodyPr>
          <a:lstStyle/>
          <a:p>
            <a:pPr marL="0" indent="0">
              <a:buNone/>
            </a:pPr>
            <a:r>
              <a:rPr lang="en-US" sz="1800" b="1" u="sng" dirty="0">
                <a:ea typeface="Calibri"/>
                <a:cs typeface="Calibri"/>
              </a:rPr>
              <a:t>Purpose: </a:t>
            </a:r>
            <a:endParaRPr lang="en-US" sz="1600" b="1" u="sng" dirty="0">
              <a:ea typeface="Calibri"/>
              <a:cs typeface="Calibri"/>
            </a:endParaRPr>
          </a:p>
          <a:p>
            <a:pPr marL="0" indent="0">
              <a:buNone/>
            </a:pPr>
            <a:r>
              <a:rPr lang="en-US" sz="1800" dirty="0">
                <a:latin typeface="+mj-lt"/>
              </a:rPr>
              <a:t>To support accurate financial reporting, particularly distinguishing expenditures and revenues across state fiscal years.</a:t>
            </a:r>
            <a:endParaRPr lang="en-US" sz="1800" dirty="0">
              <a:latin typeface="+mj-lt"/>
              <a:ea typeface="Calibri Light"/>
              <a:cs typeface="Calibri Light"/>
            </a:endParaRPr>
          </a:p>
          <a:p>
            <a:pPr marL="0" indent="0">
              <a:buNone/>
            </a:pPr>
            <a:r>
              <a:rPr lang="en-US" sz="1800" b="1" u="sng" dirty="0">
                <a:ea typeface="Calibri"/>
                <a:cs typeface="Calibri"/>
              </a:rPr>
              <a:t>Key Change: </a:t>
            </a:r>
          </a:p>
          <a:p>
            <a:pPr marL="0" indent="0">
              <a:buNone/>
            </a:pPr>
            <a:r>
              <a:rPr lang="en-US" sz="1800" dirty="0">
                <a:latin typeface="+mj-lt"/>
              </a:rPr>
              <a:t>Each applicable grant will be split into </a:t>
            </a:r>
            <a:r>
              <a:rPr lang="en-US" sz="1800" b="1" dirty="0">
                <a:latin typeface="+mj-lt"/>
              </a:rPr>
              <a:t>two subprojects</a:t>
            </a:r>
            <a:r>
              <a:rPr lang="en-US" sz="1800" dirty="0">
                <a:latin typeface="+mj-lt"/>
              </a:rPr>
              <a:t> in GrantVantage per federal fiscal year (FFY) to align with state fiscal timelines.</a:t>
            </a:r>
            <a:endParaRPr lang="en-US" sz="1800" dirty="0">
              <a:latin typeface="+mj-lt"/>
              <a:ea typeface="Calibri Light"/>
              <a:cs typeface="Calibri Light"/>
            </a:endParaRPr>
          </a:p>
          <a:p>
            <a:pPr marL="0" indent="0">
              <a:buNone/>
            </a:pPr>
            <a:endParaRPr lang="en-US" sz="1600" dirty="0"/>
          </a:p>
          <a:p>
            <a:pPr marL="0" indent="0">
              <a:buNone/>
            </a:pPr>
            <a:endParaRPr lang="en-US" sz="1600" dirty="0">
              <a:ea typeface="Calibri"/>
              <a:cs typeface="Calibri"/>
            </a:endParaRPr>
          </a:p>
          <a:p>
            <a:pPr marL="0" indent="0">
              <a:buNone/>
            </a:pPr>
            <a:endParaRPr lang="en-US" sz="1600" dirty="0">
              <a:ea typeface="Calibri"/>
              <a:cs typeface="Calibri"/>
            </a:endParaRPr>
          </a:p>
          <a:p>
            <a:pPr marL="0" indent="0">
              <a:buNone/>
            </a:pPr>
            <a:endParaRPr lang="en-US" sz="1600" dirty="0">
              <a:ea typeface="Calibri"/>
              <a:cs typeface="Calibri"/>
            </a:endParaRPr>
          </a:p>
          <a:p>
            <a:pPr marL="0" indent="0">
              <a:buNone/>
            </a:pPr>
            <a:endParaRPr lang="en-US" sz="1600" dirty="0">
              <a:ea typeface="Calibri"/>
              <a:cs typeface="Calibri"/>
            </a:endParaRPr>
          </a:p>
          <a:p>
            <a:pPr marL="0" indent="0">
              <a:buNone/>
            </a:pPr>
            <a:endParaRPr lang="en-US" sz="1600" dirty="0">
              <a:ea typeface="Calibri"/>
              <a:cs typeface="Calibri"/>
            </a:endParaRPr>
          </a:p>
          <a:p>
            <a:pPr marL="0" indent="0">
              <a:buNone/>
            </a:pPr>
            <a:r>
              <a:rPr lang="en-US" sz="1800" b="1" u="sng" dirty="0">
                <a:ea typeface="Calibri"/>
                <a:cs typeface="Calibri"/>
              </a:rPr>
              <a:t>End-of-Year Totals:</a:t>
            </a:r>
          </a:p>
          <a:p>
            <a:pPr marL="0" indent="0">
              <a:buNone/>
            </a:pPr>
            <a:r>
              <a:rPr lang="en-US" sz="1800" dirty="0">
                <a:latin typeface="+mj-lt"/>
                <a:ea typeface="Calibri"/>
                <a:cs typeface="Calibri"/>
              </a:rPr>
              <a:t>FY25 Federal Total: </a:t>
            </a:r>
            <a:r>
              <a:rPr lang="en-US" sz="1800" dirty="0">
                <a:latin typeface="+mj-lt"/>
              </a:rPr>
              <a:t>FFY25 (1) + FFY25 (2)</a:t>
            </a:r>
            <a:br>
              <a:rPr lang="en-US" sz="1800" dirty="0">
                <a:latin typeface="+mj-lt"/>
              </a:rPr>
            </a:br>
            <a:r>
              <a:rPr lang="en-US" sz="1800" dirty="0">
                <a:latin typeface="+mj-lt"/>
              </a:rPr>
              <a:t>FY26 State Total: FFY25 (2) + FFY26 (1)</a:t>
            </a:r>
            <a:endParaRPr lang="en-US" sz="1800" dirty="0">
              <a:latin typeface="+mj-lt"/>
              <a:ea typeface="Calibri"/>
              <a:cs typeface="Calibri"/>
            </a:endParaRPr>
          </a:p>
          <a:p>
            <a:pPr marL="0" indent="0">
              <a:buNone/>
            </a:pPr>
            <a:r>
              <a:rPr lang="en-US" sz="1800" b="1" u="sng" dirty="0">
                <a:ea typeface="Calibri"/>
                <a:cs typeface="Calibri"/>
              </a:rPr>
              <a:t>Rollover Timeline:</a:t>
            </a:r>
          </a:p>
          <a:p>
            <a:pPr marL="0" lvl="0" indent="0" fontAlgn="base">
              <a:lnSpc>
                <a:spcPct val="100000"/>
              </a:lnSpc>
              <a:spcAft>
                <a:spcPct val="0"/>
              </a:spcAft>
              <a:buNone/>
            </a:pPr>
            <a:r>
              <a:rPr lang="en-US" altLang="en-US" sz="1800" dirty="0">
                <a:latin typeface="+mj-lt"/>
                <a:cs typeface="Calibri"/>
              </a:rPr>
              <a:t>Remaining funds as of </a:t>
            </a:r>
            <a:r>
              <a:rPr lang="en-US" altLang="en-US" sz="1800" b="1" dirty="0">
                <a:highlight>
                  <a:srgbClr val="FFFF00"/>
                </a:highlight>
                <a:latin typeface="+mj-lt"/>
                <a:cs typeface="Calibri"/>
              </a:rPr>
              <a:t>July 10, 2025</a:t>
            </a:r>
            <a:r>
              <a:rPr lang="en-US" altLang="en-US" sz="1800" dirty="0">
                <a:latin typeface="+mj-lt"/>
                <a:cs typeface="Calibri"/>
              </a:rPr>
              <a:t>, will automatically roll into FFY25 (2).</a:t>
            </a:r>
            <a:br>
              <a:rPr lang="en-US" altLang="en-US" sz="1800" dirty="0">
                <a:latin typeface="+mj-lt"/>
                <a:cs typeface="Calibri"/>
              </a:rPr>
            </a:br>
            <a:r>
              <a:rPr lang="en-US" altLang="en-US" sz="1800" dirty="0">
                <a:latin typeface="+mj-lt"/>
                <a:cs typeface="Calibri"/>
              </a:rPr>
              <a:t>FFY25 (2) subprojects become available in the third week of July.</a:t>
            </a:r>
            <a:endParaRPr lang="en-US" altLang="en-US" sz="1800" dirty="0">
              <a:latin typeface="+mj-lt"/>
              <a:ea typeface="Calibri Light"/>
              <a:cs typeface="Calibri"/>
            </a:endParaRPr>
          </a:p>
          <a:p>
            <a:pPr marL="0" indent="0">
              <a:buNone/>
            </a:pPr>
            <a:endParaRPr lang="en-US" sz="1600" dirty="0">
              <a:ea typeface="Calibri"/>
              <a:cs typeface="Calibri"/>
            </a:endParaRPr>
          </a:p>
        </p:txBody>
      </p:sp>
      <p:graphicFrame>
        <p:nvGraphicFramePr>
          <p:cNvPr id="3" name="Table 2">
            <a:extLst>
              <a:ext uri="{FF2B5EF4-FFF2-40B4-BE49-F238E27FC236}">
                <a16:creationId xmlns:a16="http://schemas.microsoft.com/office/drawing/2014/main" id="{2CA99808-0074-4F09-AFF4-291B9A113835}"/>
              </a:ext>
            </a:extLst>
          </p:cNvPr>
          <p:cNvGraphicFramePr>
            <a:graphicFrameLocks noGrp="1"/>
          </p:cNvGraphicFramePr>
          <p:nvPr>
            <p:extLst>
              <p:ext uri="{D42A27DB-BD31-4B8C-83A1-F6EECF244321}">
                <p14:modId xmlns:p14="http://schemas.microsoft.com/office/powerpoint/2010/main" val="2491441744"/>
              </p:ext>
            </p:extLst>
          </p:nvPr>
        </p:nvGraphicFramePr>
        <p:xfrm>
          <a:off x="660116" y="2926976"/>
          <a:ext cx="4927324" cy="1374218"/>
        </p:xfrm>
        <a:graphic>
          <a:graphicData uri="http://schemas.openxmlformats.org/drawingml/2006/table">
            <a:tbl>
              <a:tblPr firstRow="1" bandRow="1">
                <a:tableStyleId>{5C22544A-7EE6-4342-B048-85BDC9FD1C3A}</a:tableStyleId>
              </a:tblPr>
              <a:tblGrid>
                <a:gridCol w="1341855">
                  <a:extLst>
                    <a:ext uri="{9D8B030D-6E8A-4147-A177-3AD203B41FA5}">
                      <a16:colId xmlns:a16="http://schemas.microsoft.com/office/drawing/2014/main" val="1969478608"/>
                    </a:ext>
                  </a:extLst>
                </a:gridCol>
                <a:gridCol w="1092541">
                  <a:extLst>
                    <a:ext uri="{9D8B030D-6E8A-4147-A177-3AD203B41FA5}">
                      <a16:colId xmlns:a16="http://schemas.microsoft.com/office/drawing/2014/main" val="1510655641"/>
                    </a:ext>
                  </a:extLst>
                </a:gridCol>
                <a:gridCol w="2492928">
                  <a:extLst>
                    <a:ext uri="{9D8B030D-6E8A-4147-A177-3AD203B41FA5}">
                      <a16:colId xmlns:a16="http://schemas.microsoft.com/office/drawing/2014/main" val="2214488799"/>
                    </a:ext>
                  </a:extLst>
                </a:gridCol>
              </a:tblGrid>
              <a:tr h="276938">
                <a:tc>
                  <a:txBody>
                    <a:bodyPr/>
                    <a:lstStyle/>
                    <a:p>
                      <a:pPr algn="ctr"/>
                      <a:r>
                        <a:rPr lang="en-US" sz="1200" dirty="0">
                          <a:solidFill>
                            <a:schemeClr val="tx1"/>
                          </a:solidFill>
                        </a:rPr>
                        <a:t>Federal Fiscal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Sub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Expense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1805558"/>
                  </a:ext>
                </a:extLst>
              </a:tr>
              <a:tr h="208181">
                <a:tc>
                  <a:txBody>
                    <a:bodyPr/>
                    <a:lstStyle/>
                    <a:p>
                      <a:r>
                        <a:rPr lang="en-US" sz="1200" dirty="0"/>
                        <a:t>FFY25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10/01/24 – 06/30/25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0961893"/>
                  </a:ext>
                </a:extLst>
              </a:tr>
              <a:tr h="254873">
                <a:tc>
                  <a:txBody>
                    <a:bodyPr/>
                    <a:lstStyle/>
                    <a:p>
                      <a:r>
                        <a:rPr lang="en-US" sz="1200" dirty="0"/>
                        <a:t>FFY25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07/01/25 – 09/30/25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4958639"/>
                  </a:ext>
                </a:extLst>
              </a:tr>
              <a:tr h="262655">
                <a:tc>
                  <a:txBody>
                    <a:bodyPr/>
                    <a:lstStyle/>
                    <a:p>
                      <a:r>
                        <a:rPr lang="en-US" sz="1200" dirty="0"/>
                        <a:t>FFY26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10/01/25 – 06/30/26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2610668"/>
                  </a:ext>
                </a:extLst>
              </a:tr>
              <a:tr h="120640">
                <a:tc>
                  <a:txBody>
                    <a:bodyPr/>
                    <a:lstStyle/>
                    <a:p>
                      <a:r>
                        <a:rPr lang="en-US" sz="1200" dirty="0"/>
                        <a:t>FFY26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t>07/01/26 – 09/30/26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192896"/>
                  </a:ext>
                </a:extLst>
              </a:tr>
            </a:tbl>
          </a:graphicData>
        </a:graphic>
      </p:graphicFrame>
    </p:spTree>
    <p:extLst>
      <p:ext uri="{BB962C8B-B14F-4D97-AF65-F5344CB8AC3E}">
        <p14:creationId xmlns:p14="http://schemas.microsoft.com/office/powerpoint/2010/main" val="387905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DEB0D-5FA2-6123-DB0B-914E34BD4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8A2077-2BF2-03BE-E362-6ED5B30D09A8}"/>
              </a:ext>
            </a:extLst>
          </p:cNvPr>
          <p:cNvSpPr>
            <a:spLocks noGrp="1"/>
          </p:cNvSpPr>
          <p:nvPr>
            <p:ph type="title"/>
          </p:nvPr>
        </p:nvSpPr>
        <p:spPr/>
        <p:txBody>
          <a:bodyPr>
            <a:normAutofit/>
          </a:bodyPr>
          <a:lstStyle/>
          <a:p>
            <a:r>
              <a:rPr lang="en-US" sz="2800" dirty="0">
                <a:ea typeface="Calibri Light"/>
                <a:cs typeface="Calibri Light"/>
              </a:rPr>
              <a:t>New FPP Requirement – Managing Federal Funds</a:t>
            </a:r>
            <a:endParaRPr lang="en-US" sz="2800" dirty="0"/>
          </a:p>
        </p:txBody>
      </p:sp>
      <p:sp>
        <p:nvSpPr>
          <p:cNvPr id="4" name="Content Placeholder 3">
            <a:extLst>
              <a:ext uri="{FF2B5EF4-FFF2-40B4-BE49-F238E27FC236}">
                <a16:creationId xmlns:a16="http://schemas.microsoft.com/office/drawing/2014/main" id="{5CD2DA52-7EA9-CF6A-5180-2EBA4A2731DB}"/>
              </a:ext>
            </a:extLst>
          </p:cNvPr>
          <p:cNvSpPr>
            <a:spLocks noGrp="1"/>
          </p:cNvSpPr>
          <p:nvPr>
            <p:ph idx="1"/>
          </p:nvPr>
        </p:nvSpPr>
        <p:spPr>
          <a:xfrm>
            <a:off x="515566" y="1278483"/>
            <a:ext cx="7999784" cy="5213005"/>
          </a:xfrm>
        </p:spPr>
        <p:txBody>
          <a:bodyPr vert="horz" lIns="91440" tIns="45720" rIns="91440" bIns="45720" rtlCol="0" anchor="t">
            <a:normAutofit/>
          </a:bodyPr>
          <a:lstStyle/>
          <a:p>
            <a:pPr marL="0" indent="0">
              <a:buNone/>
            </a:pPr>
            <a:r>
              <a:rPr lang="en-US" sz="1600" b="1" dirty="0">
                <a:ea typeface="Calibri"/>
                <a:cs typeface="Calibri"/>
              </a:rPr>
              <a:t>Background: </a:t>
            </a:r>
          </a:p>
          <a:p>
            <a:pPr marL="0" indent="0">
              <a:buNone/>
            </a:pPr>
            <a:r>
              <a:rPr lang="en-US" sz="1600" dirty="0"/>
              <a:t>Following a corrective action from our ESSER III audit, CSI is required to ensure all schools have written procurement procedures for federally funded projects (in whole or in part). CSI must have this action complete by 09/15/25.</a:t>
            </a:r>
            <a:br>
              <a:rPr lang="en-US" sz="1600" dirty="0"/>
            </a:br>
            <a:endParaRPr lang="en-US" sz="1600" dirty="0"/>
          </a:p>
          <a:p>
            <a:pPr marL="0" indent="0">
              <a:buNone/>
            </a:pPr>
            <a:r>
              <a:rPr lang="en-US" sz="1600" b="1" dirty="0"/>
              <a:t>Initial Audit Findings:</a:t>
            </a:r>
          </a:p>
          <a:p>
            <a:pPr marL="0" indent="0">
              <a:buNone/>
            </a:pPr>
            <a:r>
              <a:rPr lang="en-US" sz="1600" dirty="0"/>
              <a:t>Some schools are missing key components in their financial policies related to the management of federal funds.</a:t>
            </a:r>
          </a:p>
          <a:p>
            <a:pPr lvl="1">
              <a:buFont typeface="Wingdings" panose="05000000000000000000" pitchFamily="2" charset="2"/>
              <a:buChar char="§"/>
            </a:pPr>
            <a:r>
              <a:rPr lang="en-US" sz="1400" dirty="0"/>
              <a:t>Most gaps are found in capital construction project oversight and time and effort policies</a:t>
            </a:r>
            <a:br>
              <a:rPr lang="en-US" sz="1400" dirty="0"/>
            </a:br>
            <a:endParaRPr lang="en-US" sz="1400" dirty="0"/>
          </a:p>
          <a:p>
            <a:pPr marL="0" indent="0">
              <a:buNone/>
            </a:pPr>
            <a:r>
              <a:rPr lang="en-US" sz="1600" b="1" dirty="0">
                <a:ea typeface="Calibri"/>
                <a:cs typeface="Calibri"/>
              </a:rPr>
              <a:t>What CSI is Doing:</a:t>
            </a:r>
          </a:p>
          <a:p>
            <a:pPr marL="0" indent="0">
              <a:buNone/>
            </a:pPr>
            <a:r>
              <a:rPr lang="en-US" sz="1600" dirty="0">
                <a:ea typeface="Calibri"/>
                <a:cs typeface="Calibri"/>
              </a:rPr>
              <a:t>Developing template documents to support compliance for federally funded construction projects.</a:t>
            </a:r>
          </a:p>
          <a:p>
            <a:pPr marL="0" indent="0">
              <a:buNone/>
            </a:pPr>
            <a:r>
              <a:rPr lang="en-US" sz="1600" dirty="0">
                <a:ea typeface="Calibri"/>
                <a:cs typeface="Calibri"/>
              </a:rPr>
              <a:t>Reviewing existing school financial policies and procedures related to federal funding.</a:t>
            </a:r>
            <a:br>
              <a:rPr lang="en-US" sz="1600" dirty="0">
                <a:ea typeface="Calibri"/>
                <a:cs typeface="Calibri"/>
              </a:rPr>
            </a:br>
            <a:endParaRPr lang="en-US" sz="1600" dirty="0">
              <a:ea typeface="Calibri"/>
              <a:cs typeface="Calibri"/>
            </a:endParaRPr>
          </a:p>
          <a:p>
            <a:pPr marL="0" indent="0">
              <a:buNone/>
            </a:pPr>
            <a:r>
              <a:rPr lang="en-US" sz="1600" b="1" dirty="0">
                <a:ea typeface="Calibri"/>
                <a:cs typeface="Calibri"/>
              </a:rPr>
              <a:t>School Action Timeline: </a:t>
            </a:r>
          </a:p>
          <a:p>
            <a:pPr marL="0" indent="0">
              <a:buNone/>
            </a:pPr>
            <a:r>
              <a:rPr lang="en-US" sz="1600" dirty="0">
                <a:highlight>
                  <a:srgbClr val="00FF00"/>
                </a:highlight>
                <a:ea typeface="Calibri"/>
                <a:cs typeface="Calibri"/>
              </a:rPr>
              <a:t>By July 31</a:t>
            </a:r>
            <a:r>
              <a:rPr lang="en-US" sz="1600" baseline="30000" dirty="0">
                <a:highlight>
                  <a:srgbClr val="00FF00"/>
                </a:highlight>
                <a:ea typeface="Calibri"/>
                <a:cs typeface="Calibri"/>
              </a:rPr>
              <a:t>st</a:t>
            </a:r>
            <a:r>
              <a:rPr lang="en-US" sz="1600" dirty="0">
                <a:highlight>
                  <a:srgbClr val="00FF00"/>
                </a:highlight>
                <a:ea typeface="Calibri"/>
                <a:cs typeface="Calibri"/>
              </a:rPr>
              <a:t>, 2025</a:t>
            </a:r>
            <a:r>
              <a:rPr lang="en-US" sz="1600" dirty="0">
                <a:ea typeface="Calibri"/>
                <a:cs typeface="Calibri"/>
              </a:rPr>
              <a:t>: CSI will notify schools of required policy updates.</a:t>
            </a:r>
          </a:p>
          <a:p>
            <a:pPr marL="0" indent="0">
              <a:buNone/>
            </a:pPr>
            <a:r>
              <a:rPr lang="en-US" sz="1600" dirty="0">
                <a:highlight>
                  <a:srgbClr val="00FF00"/>
                </a:highlight>
                <a:ea typeface="Calibri"/>
                <a:cs typeface="Calibri"/>
              </a:rPr>
              <a:t>By August 27</a:t>
            </a:r>
            <a:r>
              <a:rPr lang="en-US" sz="1600" baseline="30000" dirty="0">
                <a:highlight>
                  <a:srgbClr val="00FF00"/>
                </a:highlight>
                <a:ea typeface="Calibri"/>
                <a:cs typeface="Calibri"/>
              </a:rPr>
              <a:t>th</a:t>
            </a:r>
            <a:r>
              <a:rPr lang="en-US" sz="1600" dirty="0">
                <a:highlight>
                  <a:srgbClr val="00FF00"/>
                </a:highlight>
                <a:ea typeface="Calibri"/>
                <a:cs typeface="Calibri"/>
              </a:rPr>
              <a:t>, 2025: </a:t>
            </a:r>
            <a:r>
              <a:rPr lang="en-US" sz="1600" dirty="0">
                <a:ea typeface="Calibri"/>
                <a:cs typeface="Calibri"/>
              </a:rPr>
              <a:t>Deadline to submit updated financial policies and procedures addressing federal fund management in Epicenter</a:t>
            </a:r>
          </a:p>
        </p:txBody>
      </p:sp>
      <p:sp>
        <p:nvSpPr>
          <p:cNvPr id="6" name="TextBox 5">
            <a:extLst>
              <a:ext uri="{FF2B5EF4-FFF2-40B4-BE49-F238E27FC236}">
                <a16:creationId xmlns:a16="http://schemas.microsoft.com/office/drawing/2014/main" id="{898FA5F7-3169-CF16-E89C-E35344CCEF59}"/>
              </a:ext>
            </a:extLst>
          </p:cNvPr>
          <p:cNvSpPr txBox="1"/>
          <p:nvPr/>
        </p:nvSpPr>
        <p:spPr>
          <a:xfrm>
            <a:off x="5645691" y="6154319"/>
            <a:ext cx="2869659" cy="338554"/>
          </a:xfrm>
          <a:prstGeom prst="rect">
            <a:avLst/>
          </a:prstGeom>
          <a:noFill/>
        </p:spPr>
        <p:txBody>
          <a:bodyPr wrap="square" rtlCol="0">
            <a:spAutoFit/>
          </a:bodyPr>
          <a:lstStyle/>
          <a:p>
            <a:r>
              <a:rPr lang="en-US" sz="1600" dirty="0">
                <a:hlinkClick r:id="rId2"/>
              </a:rPr>
              <a:t>CSI Time &amp; Effort Policy Sample</a:t>
            </a:r>
            <a:endParaRPr lang="en-US" sz="1600" dirty="0"/>
          </a:p>
        </p:txBody>
      </p:sp>
    </p:spTree>
    <p:extLst>
      <p:ext uri="{BB962C8B-B14F-4D97-AF65-F5344CB8AC3E}">
        <p14:creationId xmlns:p14="http://schemas.microsoft.com/office/powerpoint/2010/main" val="2549661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p:txBody>
          <a:bodyPr/>
          <a:lstStyle/>
          <a:p>
            <a:r>
              <a:rPr lang="en-US" sz="3600" dirty="0">
                <a:ea typeface="Calibri Light"/>
                <a:cs typeface="Calibri Light"/>
              </a:rPr>
              <a:t>FY25-26 IDEA Budgets</a:t>
            </a:r>
            <a:endParaRPr lang="en-US" dirty="0"/>
          </a:p>
        </p:txBody>
      </p:sp>
      <p:sp>
        <p:nvSpPr>
          <p:cNvPr id="5" name="Content Placeholder 2">
            <a:extLst>
              <a:ext uri="{FF2B5EF4-FFF2-40B4-BE49-F238E27FC236}">
                <a16:creationId xmlns:a16="http://schemas.microsoft.com/office/drawing/2014/main" id="{ADE35F1B-4CFC-9DAD-3107-9A490A2DD6F0}"/>
              </a:ext>
            </a:extLst>
          </p:cNvPr>
          <p:cNvSpPr>
            <a:spLocks noGrp="1"/>
          </p:cNvSpPr>
          <p:nvPr>
            <p:ph idx="1"/>
          </p:nvPr>
        </p:nvSpPr>
        <p:spPr>
          <a:xfrm>
            <a:off x="628650" y="1539551"/>
            <a:ext cx="7886700" cy="4637412"/>
          </a:xfrm>
        </p:spPr>
        <p:txBody>
          <a:bodyPr vert="horz" lIns="91440" tIns="45720" rIns="91440" bIns="45720" rtlCol="0" anchor="t">
            <a:normAutofit/>
          </a:bodyPr>
          <a:lstStyle/>
          <a:p>
            <a:pPr marL="0" indent="0">
              <a:buNone/>
            </a:pPr>
            <a:r>
              <a:rPr lang="en-US" sz="2000" b="1" dirty="0"/>
              <a:t>Key Dates:</a:t>
            </a:r>
            <a:br>
              <a:rPr lang="en-US" sz="2000" b="1" dirty="0"/>
            </a:br>
            <a:endParaRPr lang="en-US" sz="2000" b="1" dirty="0"/>
          </a:p>
          <a:p>
            <a:pPr marL="0" indent="0">
              <a:buNone/>
            </a:pPr>
            <a:r>
              <a:rPr lang="en-US" sz="1800" dirty="0">
                <a:latin typeface="Calibri Light" panose="020F0302020204030204" pitchFamily="34" charset="0"/>
                <a:cs typeface="Calibri Light" panose="020F0302020204030204" pitchFamily="34" charset="0"/>
              </a:rPr>
              <a:t>Draft Budgets Emailed: Monday, August 4</a:t>
            </a:r>
            <a:r>
              <a:rPr lang="en-US" sz="1800" baseline="30000" dirty="0">
                <a:latin typeface="Calibri Light" panose="020F0302020204030204" pitchFamily="34" charset="0"/>
                <a:cs typeface="Calibri Light" panose="020F0302020204030204" pitchFamily="34" charset="0"/>
              </a:rPr>
              <a:t>th</a:t>
            </a:r>
            <a:r>
              <a:rPr lang="en-US" sz="1800" dirty="0">
                <a:latin typeface="Calibri Light" panose="020F0302020204030204" pitchFamily="34" charset="0"/>
                <a:cs typeface="Calibri Light" panose="020F0302020204030204" pitchFamily="34" charset="0"/>
              </a:rPr>
              <a:t>, 2025</a:t>
            </a:r>
          </a:p>
          <a:p>
            <a:pPr marL="0" indent="0">
              <a:buNone/>
            </a:pPr>
            <a:r>
              <a:rPr lang="en-US" sz="1800" dirty="0">
                <a:highlight>
                  <a:srgbClr val="00FF00"/>
                </a:highlight>
                <a:latin typeface="Calibri Light" panose="020F0302020204030204" pitchFamily="34" charset="0"/>
                <a:cs typeface="Calibri Light" panose="020F0302020204030204" pitchFamily="34" charset="0"/>
              </a:rPr>
              <a:t>Draft Budgets Due: Monday, August 18</a:t>
            </a:r>
            <a:r>
              <a:rPr lang="en-US" sz="1800" baseline="30000" dirty="0">
                <a:highlight>
                  <a:srgbClr val="00FF00"/>
                </a:highlight>
                <a:latin typeface="Calibri Light" panose="020F0302020204030204" pitchFamily="34" charset="0"/>
                <a:cs typeface="Calibri Light" panose="020F0302020204030204" pitchFamily="34" charset="0"/>
              </a:rPr>
              <a:t>th</a:t>
            </a:r>
            <a:r>
              <a:rPr lang="en-US" sz="1800" dirty="0">
                <a:highlight>
                  <a:srgbClr val="00FF00"/>
                </a:highlight>
                <a:latin typeface="Calibri Light" panose="020F0302020204030204" pitchFamily="34" charset="0"/>
                <a:cs typeface="Calibri Light" panose="020F0302020204030204" pitchFamily="34" charset="0"/>
              </a:rPr>
              <a:t>, 2025</a:t>
            </a:r>
            <a:br>
              <a:rPr lang="en-US" sz="1800" dirty="0">
                <a:latin typeface="Calibri Light" panose="020F0302020204030204" pitchFamily="34" charset="0"/>
                <a:cs typeface="Calibri Light" panose="020F0302020204030204" pitchFamily="34" charset="0"/>
              </a:rPr>
            </a:br>
            <a:br>
              <a:rPr lang="en-US" dirty="0"/>
            </a:br>
            <a:r>
              <a:rPr lang="en-US" sz="2000" b="1" dirty="0"/>
              <a:t>Process Overview:</a:t>
            </a:r>
            <a:br>
              <a:rPr lang="en-US" sz="2000" b="1" dirty="0"/>
            </a:br>
            <a:br>
              <a:rPr lang="en-US" sz="2000" b="1" dirty="0">
                <a:latin typeface="+mj-lt"/>
              </a:rPr>
            </a:br>
            <a:r>
              <a:rPr lang="en-US" sz="1800" dirty="0">
                <a:latin typeface="Calibri Light" panose="020F0302020204030204" pitchFamily="34" charset="0"/>
                <a:cs typeface="Calibri Light" panose="020F0302020204030204" pitchFamily="34" charset="0"/>
              </a:rPr>
              <a:t>Schools will receive email to include;</a:t>
            </a:r>
          </a:p>
          <a:p>
            <a:pPr lvl="1">
              <a:buFont typeface="Wingdings" panose="05000000000000000000" pitchFamily="2" charset="2"/>
              <a:buChar char="§"/>
            </a:pPr>
            <a:r>
              <a:rPr lang="en-US" sz="1600" dirty="0">
                <a:latin typeface="Calibri Light" panose="020F0302020204030204" pitchFamily="34" charset="0"/>
                <a:ea typeface="Calibri Light" panose="020F0302020204030204"/>
                <a:cs typeface="Calibri Light" panose="020F0302020204030204" pitchFamily="34" charset="0"/>
              </a:rPr>
              <a:t>A blank budget template</a:t>
            </a:r>
          </a:p>
          <a:p>
            <a:pPr lvl="1">
              <a:buFont typeface="Wingdings" panose="05000000000000000000" pitchFamily="2" charset="2"/>
              <a:buChar char="§"/>
            </a:pPr>
            <a:r>
              <a:rPr lang="en-US" sz="1600" dirty="0">
                <a:latin typeface="Calibri Light" panose="020F0302020204030204" pitchFamily="34" charset="0"/>
                <a:ea typeface="Calibri Light" panose="020F0302020204030204"/>
                <a:cs typeface="Calibri Light" panose="020F0302020204030204" pitchFamily="34" charset="0"/>
              </a:rPr>
              <a:t>HR Form template</a:t>
            </a:r>
          </a:p>
          <a:p>
            <a:pPr lvl="1">
              <a:buFont typeface="Wingdings" panose="05000000000000000000" pitchFamily="2" charset="2"/>
              <a:buChar char="§"/>
            </a:pPr>
            <a:r>
              <a:rPr lang="en-US" sz="1600" dirty="0">
                <a:latin typeface="Calibri Light" panose="020F0302020204030204" pitchFamily="34" charset="0"/>
                <a:ea typeface="Calibri Light" panose="020F0302020204030204"/>
                <a:cs typeface="Calibri Light" panose="020F0302020204030204" pitchFamily="34" charset="0"/>
              </a:rPr>
              <a:t>Single Objective Federal Form template</a:t>
            </a:r>
          </a:p>
          <a:p>
            <a:pPr lvl="1">
              <a:buFont typeface="Wingdings" panose="05000000000000000000" pitchFamily="2" charset="2"/>
              <a:buChar char="§"/>
            </a:pPr>
            <a:r>
              <a:rPr lang="en-US" sz="1600" dirty="0">
                <a:latin typeface="Calibri Light" panose="020F0302020204030204" pitchFamily="34" charset="0"/>
                <a:ea typeface="Calibri Light" panose="020F0302020204030204"/>
                <a:cs typeface="Calibri Light" panose="020F0302020204030204" pitchFamily="34" charset="0"/>
              </a:rPr>
              <a:t>Completion instructions</a:t>
            </a:r>
          </a:p>
          <a:p>
            <a:pPr marL="0" indent="0">
              <a:lnSpc>
                <a:spcPct val="100000"/>
              </a:lnSpc>
              <a:buNone/>
            </a:pPr>
            <a:r>
              <a:rPr lang="en-US" sz="1800" dirty="0">
                <a:latin typeface="Calibri Light" panose="020F0302020204030204" pitchFamily="34" charset="0"/>
                <a:cs typeface="Calibri Light" panose="020F0302020204030204" pitchFamily="34" charset="0"/>
              </a:rPr>
              <a:t>Forms will feature a dropdown to select your school</a:t>
            </a:r>
          </a:p>
          <a:p>
            <a:pPr lvl="1">
              <a:lnSpc>
                <a:spcPct val="100000"/>
              </a:lnSpc>
              <a:buFont typeface="Wingdings" panose="05000000000000000000" pitchFamily="2" charset="2"/>
              <a:buChar char="§"/>
            </a:pPr>
            <a:r>
              <a:rPr lang="en-US" sz="1600" dirty="0">
                <a:latin typeface="Calibri Light" panose="020F0302020204030204" pitchFamily="34" charset="0"/>
                <a:cs typeface="Calibri Light" panose="020F0302020204030204" pitchFamily="34" charset="0"/>
              </a:rPr>
              <a:t>FPC and allocation fields will auto-populate once school is selected</a:t>
            </a:r>
          </a:p>
          <a:p>
            <a:pPr marL="0" indent="0">
              <a:lnSpc>
                <a:spcPct val="100000"/>
              </a:lnSpc>
              <a:buNone/>
            </a:pPr>
            <a:r>
              <a:rPr lang="en-US" sz="1800" dirty="0">
                <a:latin typeface="Calibri Light" panose="020F0302020204030204" pitchFamily="34" charset="0"/>
                <a:cs typeface="Calibri Light" panose="020F0302020204030204" pitchFamily="34" charset="0"/>
              </a:rPr>
              <a:t>All completed documents must be submitted via Epicenter</a:t>
            </a:r>
          </a:p>
          <a:p>
            <a:pPr marL="0" indent="0">
              <a:buNone/>
            </a:pPr>
            <a:endParaRPr lang="en-US" sz="1800" dirty="0"/>
          </a:p>
        </p:txBody>
      </p:sp>
    </p:spTree>
    <p:extLst>
      <p:ext uri="{BB962C8B-B14F-4D97-AF65-F5344CB8AC3E}">
        <p14:creationId xmlns:p14="http://schemas.microsoft.com/office/powerpoint/2010/main" val="3278926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a:xfrm>
            <a:off x="517875" y="100532"/>
            <a:ext cx="7886700" cy="1325563"/>
          </a:xfrm>
        </p:spPr>
        <p:txBody>
          <a:bodyPr/>
          <a:lstStyle/>
          <a:p>
            <a:r>
              <a:rPr lang="en-US" sz="3200" dirty="0">
                <a:ea typeface="Calibri Light"/>
                <a:cs typeface="Calibri Light"/>
              </a:rPr>
              <a:t>Final Milestone Deadline Preparation</a:t>
            </a:r>
            <a:endParaRPr lang="en-US" dirty="0"/>
          </a:p>
        </p:txBody>
      </p:sp>
      <p:sp>
        <p:nvSpPr>
          <p:cNvPr id="6" name="Content Placeholder 2">
            <a:extLst>
              <a:ext uri="{FF2B5EF4-FFF2-40B4-BE49-F238E27FC236}">
                <a16:creationId xmlns:a16="http://schemas.microsoft.com/office/drawing/2014/main" id="{ED9A9723-BA89-125F-B742-16920FB27F51}"/>
              </a:ext>
            </a:extLst>
          </p:cNvPr>
          <p:cNvSpPr>
            <a:spLocks noGrp="1"/>
          </p:cNvSpPr>
          <p:nvPr>
            <p:ph idx="1"/>
          </p:nvPr>
        </p:nvSpPr>
        <p:spPr>
          <a:xfrm>
            <a:off x="519117" y="1114710"/>
            <a:ext cx="8006303" cy="5261613"/>
          </a:xfrm>
        </p:spPr>
        <p:txBody>
          <a:bodyPr vert="horz" lIns="91440" tIns="45720" rIns="91440" bIns="45720" rtlCol="0" anchor="t">
            <a:normAutofit lnSpcReduction="10000"/>
          </a:bodyPr>
          <a:lstStyle/>
          <a:p>
            <a:pPr marL="0" indent="0">
              <a:buNone/>
            </a:pPr>
            <a:r>
              <a:rPr lang="en-US" sz="1400" dirty="0">
                <a:latin typeface="Calibri Light"/>
                <a:ea typeface="Calibri Light"/>
                <a:cs typeface="Calibri Light"/>
              </a:rPr>
              <a:t>July 9</a:t>
            </a:r>
            <a:r>
              <a:rPr lang="en-US" sz="1400" baseline="30000" dirty="0">
                <a:latin typeface="Calibri Light"/>
                <a:ea typeface="Calibri Light"/>
                <a:cs typeface="Calibri Light"/>
              </a:rPr>
              <a:t>th</a:t>
            </a:r>
            <a:r>
              <a:rPr lang="en-US" sz="1400" dirty="0">
                <a:latin typeface="Calibri Light"/>
                <a:ea typeface="Calibri Light"/>
                <a:cs typeface="Calibri Light"/>
              </a:rPr>
              <a:t>, 2025, is the final day to request all FY2024-25 funds, including accruals.</a:t>
            </a:r>
          </a:p>
          <a:p>
            <a:pPr lvl="1">
              <a:buFont typeface="Wingdings" panose="05000000000000000000" pitchFamily="2" charset="2"/>
              <a:buChar char="§"/>
            </a:pPr>
            <a:r>
              <a:rPr lang="en-US" sz="1400" dirty="0">
                <a:latin typeface="Calibri Light"/>
                <a:ea typeface="Calibri Light"/>
                <a:cs typeface="Calibri Light"/>
              </a:rPr>
              <a:t>Schools must still request the funds even if some of the back-up documentation is pending</a:t>
            </a:r>
          </a:p>
          <a:p>
            <a:pPr lvl="1">
              <a:buFont typeface="Wingdings" panose="05000000000000000000" pitchFamily="2" charset="2"/>
              <a:buChar char="§"/>
            </a:pPr>
            <a:r>
              <a:rPr lang="en-US" sz="1400" dirty="0">
                <a:latin typeface="Calibri Light"/>
                <a:ea typeface="Calibri Light"/>
                <a:cs typeface="Calibri Light"/>
              </a:rPr>
              <a:t>Schools must create separate drawdowns for accruals by month</a:t>
            </a:r>
            <a:br>
              <a:rPr lang="en-US" sz="1400" dirty="0">
                <a:latin typeface="Calibri Light"/>
                <a:ea typeface="Calibri Light"/>
                <a:cs typeface="Calibri Light"/>
              </a:rPr>
            </a:br>
            <a:endParaRPr lang="en-US" sz="1400" dirty="0">
              <a:latin typeface="Calibri Light"/>
              <a:ea typeface="Calibri Light"/>
              <a:cs typeface="Calibri Light"/>
            </a:endParaRPr>
          </a:p>
          <a:p>
            <a:pPr marL="0" indent="0">
              <a:buNone/>
            </a:pPr>
            <a:r>
              <a:rPr lang="en-US" sz="1600" b="1" dirty="0"/>
              <a:t>Action Checklist:</a:t>
            </a:r>
          </a:p>
          <a:p>
            <a:pPr marL="0" indent="0">
              <a:buNone/>
            </a:pPr>
            <a:r>
              <a:rPr lang="en-US" sz="1600" dirty="0">
                <a:latin typeface="+mj-lt"/>
              </a:rPr>
              <a:t>✅</a:t>
            </a:r>
            <a:r>
              <a:rPr lang="en-US" sz="1400" dirty="0">
                <a:latin typeface="+mj-lt"/>
              </a:rPr>
              <a:t> Review Milestone #4 Summary</a:t>
            </a:r>
          </a:p>
          <a:p>
            <a:pPr lvl="1">
              <a:buFont typeface="Wingdings" panose="05000000000000000000" pitchFamily="2" charset="2"/>
              <a:buChar char="§"/>
            </a:pPr>
            <a:r>
              <a:rPr lang="en-US" sz="1400" dirty="0">
                <a:latin typeface="+mj-lt"/>
              </a:rPr>
              <a:t>Confirm all remaining funds that need to be drawn down as of June 3</a:t>
            </a:r>
            <a:r>
              <a:rPr lang="en-US" sz="1400" baseline="30000" dirty="0">
                <a:latin typeface="+mj-lt"/>
              </a:rPr>
              <a:t>rd</a:t>
            </a:r>
            <a:r>
              <a:rPr lang="en-US" sz="1400" dirty="0">
                <a:latin typeface="+mj-lt"/>
              </a:rPr>
              <a:t>, 2025</a:t>
            </a:r>
          </a:p>
          <a:p>
            <a:pPr marL="0" indent="0">
              <a:buNone/>
            </a:pPr>
            <a:r>
              <a:rPr lang="en-US" sz="1400" dirty="0">
                <a:latin typeface="+mj-lt"/>
              </a:rPr>
              <a:t>✅ Review the Grant Recipient Drawdown (RFF Status) Report</a:t>
            </a:r>
          </a:p>
          <a:p>
            <a:pPr lvl="1">
              <a:buFont typeface="Wingdings" panose="05000000000000000000" pitchFamily="2" charset="2"/>
              <a:buChar char="§"/>
            </a:pPr>
            <a:r>
              <a:rPr lang="en-US" sz="1400" dirty="0">
                <a:latin typeface="+mj-lt"/>
                <a:hlinkClick r:id="rId2"/>
              </a:rPr>
              <a:t>Generating Receipient Drawdown (RFF) Status Report</a:t>
            </a:r>
            <a:endParaRPr lang="en-US" sz="1400" dirty="0">
              <a:latin typeface="+mj-lt"/>
            </a:endParaRPr>
          </a:p>
          <a:p>
            <a:pPr lvl="1">
              <a:buFont typeface="Wingdings" panose="05000000000000000000" pitchFamily="2" charset="2"/>
              <a:buChar char="§"/>
            </a:pPr>
            <a:r>
              <a:rPr lang="en-US" sz="1400" dirty="0">
                <a:latin typeface="+mj-lt"/>
              </a:rPr>
              <a:t>Use this report to monitor the status of all submitted RFFs</a:t>
            </a:r>
            <a:br>
              <a:rPr lang="en-US" sz="1400" dirty="0">
                <a:latin typeface="+mj-lt"/>
              </a:rPr>
            </a:br>
            <a:endParaRPr lang="en-US" sz="1400" dirty="0">
              <a:latin typeface="+mj-lt"/>
            </a:endParaRPr>
          </a:p>
          <a:p>
            <a:pPr marL="0" indent="0">
              <a:buNone/>
            </a:pPr>
            <a:r>
              <a:rPr lang="en-US" sz="1600" b="1" dirty="0"/>
              <a:t>RFF Status Guidance:</a:t>
            </a:r>
          </a:p>
          <a:p>
            <a:pPr marL="0" indent="0">
              <a:buNone/>
            </a:pPr>
            <a:r>
              <a:rPr lang="en-US" sz="1400" dirty="0">
                <a:highlight>
                  <a:srgbClr val="00FF00"/>
                </a:highlight>
                <a:latin typeface="Calibri Light"/>
                <a:ea typeface="Calibri Light"/>
                <a:cs typeface="Calibri Light"/>
              </a:rPr>
              <a:t>Planned: </a:t>
            </a:r>
            <a:r>
              <a:rPr lang="en-US" sz="1400" dirty="0">
                <a:latin typeface="Calibri Light"/>
                <a:ea typeface="Calibri Light"/>
                <a:cs typeface="Calibri Light"/>
              </a:rPr>
              <a:t>RFF submitted by not yet reviewed by CSI</a:t>
            </a:r>
          </a:p>
          <a:p>
            <a:pPr>
              <a:buFont typeface="Wingdings" panose="05000000000000000000" pitchFamily="2" charset="2"/>
              <a:buChar char="§"/>
            </a:pPr>
            <a:r>
              <a:rPr lang="en-US" sz="1400" dirty="0">
                <a:latin typeface="Calibri Light"/>
                <a:ea typeface="Calibri Light"/>
                <a:cs typeface="Calibri Light"/>
              </a:rPr>
              <a:t>If status remains for over one week:</a:t>
            </a:r>
          </a:p>
          <a:p>
            <a:pPr lvl="1">
              <a:buFont typeface="Wingdings" panose="05000000000000000000" pitchFamily="2" charset="2"/>
              <a:buChar char="§"/>
            </a:pPr>
            <a:r>
              <a:rPr lang="en-US" sz="1400" dirty="0">
                <a:latin typeface="Calibri Light"/>
                <a:ea typeface="Calibri Light"/>
                <a:cs typeface="Calibri Light"/>
              </a:rPr>
              <a:t>Confirm a communication to review was sent to CSI</a:t>
            </a:r>
          </a:p>
          <a:p>
            <a:pPr lvl="1">
              <a:buFont typeface="Wingdings" panose="05000000000000000000" pitchFamily="2" charset="2"/>
              <a:buChar char="§"/>
            </a:pPr>
            <a:r>
              <a:rPr lang="en-US" sz="1400" dirty="0">
                <a:latin typeface="Calibri Light"/>
                <a:ea typeface="Calibri Light"/>
                <a:cs typeface="Calibri Light"/>
              </a:rPr>
              <a:t>If so, email </a:t>
            </a:r>
            <a:r>
              <a:rPr lang="en-US" sz="1400" dirty="0">
                <a:latin typeface="Calibri Light"/>
                <a:ea typeface="Calibri Light"/>
                <a:cs typeface="Calibri Light"/>
                <a:hlinkClick r:id="rId3"/>
              </a:rPr>
              <a:t>RFF@csi.state.co.us</a:t>
            </a:r>
            <a:r>
              <a:rPr lang="en-US" sz="1400" dirty="0">
                <a:latin typeface="Calibri Light"/>
                <a:ea typeface="Calibri Light"/>
                <a:cs typeface="Calibri Light"/>
              </a:rPr>
              <a:t> to prompt review</a:t>
            </a:r>
            <a:br>
              <a:rPr lang="en-US" sz="1500" dirty="0">
                <a:latin typeface="Calibri Light" panose="020F0302020204030204" pitchFamily="34" charset="0"/>
                <a:cs typeface="Calibri Light" panose="020F0302020204030204" pitchFamily="34" charset="0"/>
              </a:rPr>
            </a:br>
            <a:endParaRPr lang="en-US" sz="1500" dirty="0">
              <a:latin typeface="Calibri Light" panose="020F0302020204030204" pitchFamily="34" charset="0"/>
              <a:cs typeface="Calibri Light" panose="020F0302020204030204" pitchFamily="34" charset="0"/>
            </a:endParaRPr>
          </a:p>
          <a:p>
            <a:pPr marL="0" indent="0">
              <a:buNone/>
            </a:pPr>
            <a:r>
              <a:rPr lang="en-US" sz="1400" dirty="0">
                <a:highlight>
                  <a:srgbClr val="00FF00"/>
                </a:highlight>
                <a:latin typeface="Calibri Light"/>
                <a:ea typeface="Calibri Light"/>
                <a:cs typeface="Calibri Light"/>
              </a:rPr>
              <a:t>Denied/Requested: </a:t>
            </a:r>
            <a:r>
              <a:rPr lang="en-US" sz="1400" dirty="0">
                <a:latin typeface="Calibri Light"/>
                <a:ea typeface="Calibri Light"/>
                <a:cs typeface="Calibri Light"/>
              </a:rPr>
              <a:t>RFF requires additional documentation or clarification</a:t>
            </a:r>
          </a:p>
          <a:p>
            <a:pPr>
              <a:buFont typeface="Wingdings" panose="05000000000000000000" pitchFamily="2" charset="2"/>
              <a:buChar char="§"/>
            </a:pPr>
            <a:r>
              <a:rPr lang="en-US" sz="1400" dirty="0">
                <a:latin typeface="Calibri Light"/>
                <a:ea typeface="Calibri Light"/>
                <a:cs typeface="Calibri Light"/>
              </a:rPr>
              <a:t>Next Steps</a:t>
            </a:r>
          </a:p>
          <a:p>
            <a:pPr lvl="1">
              <a:buFont typeface="Wingdings" panose="05000000000000000000" pitchFamily="2" charset="2"/>
              <a:buChar char="§"/>
            </a:pPr>
            <a:r>
              <a:rPr lang="en-US" sz="1400" dirty="0">
                <a:latin typeface="Calibri Light"/>
                <a:ea typeface="Calibri Light"/>
                <a:cs typeface="Calibri Light"/>
              </a:rPr>
              <a:t>Check Subproject communication threads for CSI’s feedback</a:t>
            </a:r>
          </a:p>
          <a:p>
            <a:pPr lvl="1">
              <a:buFont typeface="Wingdings" panose="05000000000000000000" pitchFamily="2" charset="2"/>
              <a:buChar char="§"/>
            </a:pPr>
            <a:r>
              <a:rPr lang="en-US" sz="1400" dirty="0">
                <a:latin typeface="Calibri Light"/>
                <a:ea typeface="Calibri Light"/>
                <a:cs typeface="Calibri Light"/>
              </a:rPr>
              <a:t>Take action based on CSI’s instructions for approval</a:t>
            </a:r>
          </a:p>
          <a:p>
            <a:pPr marL="0" indent="0">
              <a:buNone/>
            </a:pPr>
            <a:endParaRPr lang="en-US" sz="1400" dirty="0">
              <a:ea typeface="Calibri"/>
              <a:cs typeface="Calibri"/>
            </a:endParaRPr>
          </a:p>
        </p:txBody>
      </p:sp>
    </p:spTree>
    <p:extLst>
      <p:ext uri="{BB962C8B-B14F-4D97-AF65-F5344CB8AC3E}">
        <p14:creationId xmlns:p14="http://schemas.microsoft.com/office/powerpoint/2010/main" val="650942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a:xfrm>
            <a:off x="628650" y="108848"/>
            <a:ext cx="7886700" cy="1325563"/>
          </a:xfrm>
        </p:spPr>
        <p:txBody>
          <a:bodyPr/>
          <a:lstStyle/>
          <a:p>
            <a:r>
              <a:rPr lang="en-US" sz="4100">
                <a:ea typeface="Calibri Light"/>
                <a:cs typeface="Calibri Light"/>
              </a:rPr>
              <a:t>Upcoming Grant Deadlines</a:t>
            </a:r>
            <a:endParaRPr lang="en-US"/>
          </a:p>
        </p:txBody>
      </p:sp>
      <p:graphicFrame>
        <p:nvGraphicFramePr>
          <p:cNvPr id="4" name="Table 3">
            <a:extLst>
              <a:ext uri="{FF2B5EF4-FFF2-40B4-BE49-F238E27FC236}">
                <a16:creationId xmlns:a16="http://schemas.microsoft.com/office/drawing/2014/main" id="{C59BFDA7-C0FC-F292-B21D-D53693AD26C5}"/>
              </a:ext>
            </a:extLst>
          </p:cNvPr>
          <p:cNvGraphicFramePr>
            <a:graphicFrameLocks noGrp="1"/>
          </p:cNvGraphicFramePr>
          <p:nvPr>
            <p:extLst>
              <p:ext uri="{D42A27DB-BD31-4B8C-83A1-F6EECF244321}">
                <p14:modId xmlns:p14="http://schemas.microsoft.com/office/powerpoint/2010/main" val="3978907614"/>
              </p:ext>
            </p:extLst>
          </p:nvPr>
        </p:nvGraphicFramePr>
        <p:xfrm>
          <a:off x="628579" y="1125626"/>
          <a:ext cx="7873596" cy="3708382"/>
        </p:xfrm>
        <a:graphic>
          <a:graphicData uri="http://schemas.openxmlformats.org/drawingml/2006/table">
            <a:tbl>
              <a:tblPr firstRow="1" bandRow="1">
                <a:tableStyleId>{5C22544A-7EE6-4342-B048-85BDC9FD1C3A}</a:tableStyleId>
              </a:tblPr>
              <a:tblGrid>
                <a:gridCol w="941088">
                  <a:extLst>
                    <a:ext uri="{9D8B030D-6E8A-4147-A177-3AD203B41FA5}">
                      <a16:colId xmlns:a16="http://schemas.microsoft.com/office/drawing/2014/main" val="598037703"/>
                    </a:ext>
                  </a:extLst>
                </a:gridCol>
                <a:gridCol w="1540679">
                  <a:extLst>
                    <a:ext uri="{9D8B030D-6E8A-4147-A177-3AD203B41FA5}">
                      <a16:colId xmlns:a16="http://schemas.microsoft.com/office/drawing/2014/main" val="2599966079"/>
                    </a:ext>
                  </a:extLst>
                </a:gridCol>
                <a:gridCol w="3567774">
                  <a:extLst>
                    <a:ext uri="{9D8B030D-6E8A-4147-A177-3AD203B41FA5}">
                      <a16:colId xmlns:a16="http://schemas.microsoft.com/office/drawing/2014/main" val="2988985107"/>
                    </a:ext>
                  </a:extLst>
                </a:gridCol>
                <a:gridCol w="1824055">
                  <a:extLst>
                    <a:ext uri="{9D8B030D-6E8A-4147-A177-3AD203B41FA5}">
                      <a16:colId xmlns:a16="http://schemas.microsoft.com/office/drawing/2014/main" val="2655830988"/>
                    </a:ext>
                  </a:extLst>
                </a:gridCol>
              </a:tblGrid>
              <a:tr h="370840">
                <a:tc>
                  <a:txBody>
                    <a:bodyPr/>
                    <a:lstStyle/>
                    <a:p>
                      <a:pPr algn="ctr"/>
                      <a:r>
                        <a:rPr lang="en-US" sz="1200" b="0" dirty="0">
                          <a:solidFill>
                            <a:schemeClr val="tx1"/>
                          </a:solidFill>
                        </a:rPr>
                        <a:t>Date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lvl="0" algn="ctr">
                        <a:buNone/>
                      </a:pPr>
                      <a:r>
                        <a:rPr lang="en-US" sz="1200" b="0" dirty="0">
                          <a:solidFill>
                            <a:schemeClr val="tx1"/>
                          </a:solidFill>
                        </a:rPr>
                        <a:t>Item/Grant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200" b="0" dirty="0">
                          <a:solidFill>
                            <a:schemeClr val="tx1"/>
                          </a:solidFill>
                        </a:rPr>
                        <a:t>Requirement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200" b="0" dirty="0">
                          <a:solidFill>
                            <a:schemeClr val="tx1"/>
                          </a:solidFill>
                        </a:rPr>
                        <a:t>Submission Location</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extLst>
                  <a:ext uri="{0D108BD9-81ED-4DB2-BD59-A6C34878D82A}">
                    <a16:rowId xmlns:a16="http://schemas.microsoft.com/office/drawing/2014/main" val="4029780621"/>
                  </a:ext>
                </a:extLst>
              </a:tr>
              <a:tr h="370838">
                <a:tc>
                  <a:txBody>
                    <a:bodyPr/>
                    <a:lstStyle/>
                    <a:p>
                      <a:pPr lvl="0" algn="l">
                        <a:buNone/>
                      </a:pPr>
                      <a:r>
                        <a:rPr lang="en-US" sz="1200" dirty="0"/>
                        <a:t>07/07/2025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Milestone #4</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acknowledge review </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dirty="0">
                          <a:latin typeface="Calibri"/>
                        </a:rPr>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125604061"/>
                  </a:ext>
                </a:extLst>
              </a:tr>
              <a:tr h="370838">
                <a:tc>
                  <a:txBody>
                    <a:bodyPr/>
                    <a:lstStyle/>
                    <a:p>
                      <a:pPr lvl="0" algn="l">
                        <a:buNone/>
                      </a:pPr>
                      <a:r>
                        <a:rPr lang="en-US" sz="1200" dirty="0"/>
                        <a:t>07/09/2025</a:t>
                      </a:r>
                    </a:p>
                  </a:txBody>
                  <a:tcPr anchor="ctr">
                    <a:lnL w="12700">
                      <a:solidFill>
                        <a:schemeClr val="bg1">
                          <a:lumMod val="50000"/>
                        </a:schemeClr>
                      </a:solid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dirty="0"/>
                        <a:t>FY25 Final Milestone</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dirty="0"/>
                        <a:t>100% Expectation for all schools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b="0" i="0" u="none" strike="noStrike" noProof="0" dirty="0" err="1">
                          <a:latin typeface="Calibri"/>
                        </a:rPr>
                        <a:t>GrantVantage</a:t>
                      </a:r>
                      <a:r>
                        <a:rPr lang="en-US" sz="1200" b="0" i="0" u="none" strike="noStrike" noProof="0" dirty="0">
                          <a:latin typeface="Calibri"/>
                        </a:rPr>
                        <a:t>/Epicenter</a:t>
                      </a:r>
                    </a:p>
                  </a:txBody>
                  <a:tcPr anchor="ctr">
                    <a:lnL w="12700" cap="flat" cmpd="sng" algn="ctr">
                      <a:solidFill>
                        <a:schemeClr val="bg1">
                          <a:lumMod val="50000"/>
                        </a:schemeClr>
                      </a:solidFill>
                      <a:prstDash val="solid"/>
                      <a:round/>
                      <a:headEnd type="none" w="med" len="med"/>
                      <a:tailEnd type="none" w="med" len="med"/>
                    </a:lnL>
                    <a:lnR w="12700">
                      <a:solidFill>
                        <a:schemeClr val="bg1">
                          <a:lumMod val="50000"/>
                        </a:schemeClr>
                      </a:solid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96801256"/>
                  </a:ext>
                </a:extLst>
              </a:tr>
              <a:tr h="370838">
                <a:tc>
                  <a:txBody>
                    <a:bodyPr/>
                    <a:lstStyle/>
                    <a:p>
                      <a:pPr lvl="0" algn="l">
                        <a:buNone/>
                      </a:pPr>
                      <a:r>
                        <a:rPr lang="en-US" sz="1200" dirty="0"/>
                        <a:t>07/09/2025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FY25 Salary Accruals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create salary accrual drawdowns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a:latin typeface="Aptos"/>
                        </a:rPr>
                        <a:t>GrantVantage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046414022"/>
                  </a:ext>
                </a:extLst>
              </a:tr>
              <a:tr h="370838">
                <a:tc>
                  <a:txBody>
                    <a:bodyPr/>
                    <a:lstStyle/>
                    <a:p>
                      <a:pPr lvl="0" algn="l">
                        <a:buNone/>
                      </a:pPr>
                      <a:r>
                        <a:rPr lang="en-US" sz="1200" dirty="0"/>
                        <a:t>07/15/2025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NCE Reporting</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report recoverable funding to CSI</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a:latin typeface="Aptos"/>
                          <a:hlinkClick r:id="rId2"/>
                        </a:rPr>
                        <a:t>Reporting Link</a:t>
                      </a:r>
                      <a:endParaRPr lang="en-US" sz="1100" b="0" i="0" u="none" strike="noStrike" noProof="0">
                        <a:latin typeface="Aptos"/>
                      </a:endParaRP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311122204"/>
                  </a:ext>
                </a:extLst>
              </a:tr>
              <a:tr h="370838">
                <a:tc>
                  <a:txBody>
                    <a:bodyPr/>
                    <a:lstStyle/>
                    <a:p>
                      <a:pPr lvl="0" algn="l">
                        <a:buNone/>
                      </a:pPr>
                      <a:r>
                        <a:rPr lang="en-US" sz="1200" dirty="0"/>
                        <a:t>08/18/2025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FY26 IDEA</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All completed documentation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a:latin typeface="Aptos"/>
                        </a:rPr>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707187220"/>
                  </a:ext>
                </a:extLst>
              </a:tr>
              <a:tr h="370838">
                <a:tc>
                  <a:txBody>
                    <a:bodyPr/>
                    <a:lstStyle/>
                    <a:p>
                      <a:pPr lvl="0" algn="l">
                        <a:buNone/>
                      </a:pPr>
                      <a:r>
                        <a:rPr lang="en-US" sz="1200" dirty="0"/>
                        <a:t>08/21/2025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dirty="0"/>
                        <a:t>FY25 Salary Accruals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dirty="0"/>
                        <a:t>Deadline to submit back-up documentation for July</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100" b="0" i="0" u="none" strike="noStrike" noProof="0" dirty="0" err="1">
                          <a:latin typeface="Aptos"/>
                        </a:rPr>
                        <a:t>GrantVantage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48044176"/>
                  </a:ext>
                </a:extLst>
              </a:tr>
              <a:tr h="370838">
                <a:tc>
                  <a:txBody>
                    <a:bodyPr/>
                    <a:lstStyle/>
                    <a:p>
                      <a:pPr lvl="0" algn="l">
                        <a:buNone/>
                      </a:pPr>
                      <a:r>
                        <a:rPr lang="en-US" sz="1200" dirty="0"/>
                        <a:t>08/27/2025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FPP Project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submit updated FPP if requested</a:t>
                      </a:r>
                      <a:endParaRPr lang="en-US" dirty="0"/>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a:latin typeface="Aptos"/>
                        </a:rPr>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823993775"/>
                  </a:ext>
                </a:extLst>
              </a:tr>
              <a:tr h="370838">
                <a:tc>
                  <a:txBody>
                    <a:bodyPr/>
                    <a:lstStyle/>
                    <a:p>
                      <a:pPr lvl="0" algn="l">
                        <a:buNone/>
                      </a:pPr>
                      <a:r>
                        <a:rPr lang="en-US" sz="1200" dirty="0"/>
                        <a:t>09/08/2025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FY25 AFRs/FERs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submit most AFRs and FERs </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a:latin typeface="Aptos"/>
                        </a:rPr>
                        <a:t>Epicenter/GAINS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784992843"/>
                  </a:ext>
                </a:extLst>
              </a:tr>
              <a:tr h="370838">
                <a:tc>
                  <a:txBody>
                    <a:bodyPr/>
                    <a:lstStyle/>
                    <a:p>
                      <a:pPr lvl="0" algn="l">
                        <a:buNone/>
                      </a:pPr>
                      <a:r>
                        <a:rPr lang="en-US" sz="1200" dirty="0"/>
                        <a:t>09/18/2025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FY25 Salary Accruals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dirty="0"/>
                        <a:t>Deadline to submit back-up documentation for August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100" b="0" i="0" u="none" strike="noStrike" noProof="0" dirty="0" err="1">
                          <a:latin typeface="Aptos"/>
                        </a:rPr>
                        <a:t>GrantVantage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740583021"/>
                  </a:ext>
                </a:extLst>
              </a:tr>
            </a:tbl>
          </a:graphicData>
        </a:graphic>
      </p:graphicFrame>
      <p:sp>
        <p:nvSpPr>
          <p:cNvPr id="5" name="TextBox 4">
            <a:extLst>
              <a:ext uri="{FF2B5EF4-FFF2-40B4-BE49-F238E27FC236}">
                <a16:creationId xmlns:a16="http://schemas.microsoft.com/office/drawing/2014/main" id="{688E0452-B821-65EB-B63D-B9A9DC5A7862}"/>
              </a:ext>
            </a:extLst>
          </p:cNvPr>
          <p:cNvSpPr txBox="1"/>
          <p:nvPr/>
        </p:nvSpPr>
        <p:spPr>
          <a:xfrm>
            <a:off x="632640" y="5097346"/>
            <a:ext cx="7243076"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latin typeface="Calibri Light"/>
                <a:ea typeface="Calibri Light"/>
                <a:cs typeface="Segoe UI"/>
              </a:rPr>
              <a:t>Misc Updates:</a:t>
            </a:r>
            <a:endParaRPr lang="en-US" b="1" dirty="0">
              <a:latin typeface="Calibri" panose="020F0502020204030204"/>
              <a:ea typeface="Calibri" panose="020F0502020204030204"/>
              <a:cs typeface="Calibri" panose="020F0502020204030204"/>
            </a:endParaRPr>
          </a:p>
          <a:p>
            <a:pPr marL="285750" indent="-285750">
              <a:buFont typeface="Wingdings"/>
              <a:buChar char="§"/>
            </a:pPr>
            <a:r>
              <a:rPr lang="en-US" sz="1400" dirty="0">
                <a:latin typeface="Calibri Light"/>
                <a:ea typeface="Calibri Light"/>
                <a:cs typeface="Segoe UI"/>
              </a:rPr>
              <a:t>FY25-26 Session Structure &amp; Timing: Sessions will continue the third Thursday of each month from 11am – 12pm beginning September 2025</a:t>
            </a:r>
          </a:p>
          <a:p>
            <a:pPr marL="285750" indent="-285750">
              <a:buFont typeface="Wingdings"/>
              <a:buChar char="§"/>
            </a:pPr>
            <a:r>
              <a:rPr lang="en-US" sz="1400" dirty="0">
                <a:latin typeface="Calibri Light"/>
                <a:ea typeface="Calibri Light"/>
                <a:cs typeface="Segoe UI"/>
                <a:hlinkClick r:id="rId3"/>
              </a:rPr>
              <a:t>Disposition Requirements &amp; Instructions for Federally Funded Purchases</a:t>
            </a:r>
            <a:r>
              <a:rPr lang="en-US" sz="1400" dirty="0">
                <a:latin typeface="Calibri Light"/>
                <a:ea typeface="Calibri Light"/>
                <a:cs typeface="Segoe UI"/>
              </a:rPr>
              <a:t> document has been added to the CSI grant resource site.</a:t>
            </a:r>
          </a:p>
        </p:txBody>
      </p:sp>
    </p:spTree>
    <p:extLst>
      <p:ext uri="{BB962C8B-B14F-4D97-AF65-F5344CB8AC3E}">
        <p14:creationId xmlns:p14="http://schemas.microsoft.com/office/powerpoint/2010/main" val="2086932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descr="Thanks and end presentation">
            <a:extLst>
              <a:ext uri="{FF2B5EF4-FFF2-40B4-BE49-F238E27FC236}">
                <a16:creationId xmlns:a16="http://schemas.microsoft.com/office/drawing/2014/main" id="{9EA306DB-E82F-934D-52B4-B5EE9ACE65E9}"/>
              </a:ext>
            </a:extLst>
          </p:cNvPr>
          <p:cNvSpPr>
            <a:spLocks/>
          </p:cNvSpPr>
          <p:nvPr/>
        </p:nvSpPr>
        <p:spPr>
          <a:xfrm>
            <a:off x="628650" y="365126"/>
            <a:ext cx="8200814" cy="5159374"/>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1" i="0" u="none" strike="noStrike" kern="1200" cap="none" spc="0" normalizeH="0" baseline="0" noProof="0">
                <a:ln>
                  <a:noFill/>
                </a:ln>
                <a:solidFill>
                  <a:schemeClr val="bg1"/>
                </a:solidFill>
                <a:effectLst/>
                <a:uLnTx/>
                <a:uFillTx/>
                <a:latin typeface="+mj-lt"/>
                <a:ea typeface="+mj-ea"/>
                <a:cs typeface="+mj-cs"/>
              </a:rPr>
              <a:t>   </a:t>
            </a:r>
            <a:endParaRPr kumimoji="0" lang="en-US" sz="4500" b="1" i="0" u="none" strike="noStrike" kern="1200" cap="none" spc="0" normalizeH="0" baseline="0" noProof="0" dirty="0">
              <a:ln>
                <a:noFill/>
              </a:ln>
              <a:solidFill>
                <a:schemeClr val="bg1"/>
              </a:solidFill>
              <a:effectLst/>
              <a:uLnTx/>
              <a:uFillTx/>
              <a:latin typeface="+mj-lt"/>
              <a:ea typeface="Calibri Light"/>
              <a:cs typeface="Calibri Light"/>
            </a:endParaRPr>
          </a:p>
        </p:txBody>
      </p:sp>
      <p:pic>
        <p:nvPicPr>
          <p:cNvPr id="6" name="Graphic 5" descr="Abacus with solid fill">
            <a:extLst>
              <a:ext uri="{FF2B5EF4-FFF2-40B4-BE49-F238E27FC236}">
                <a16:creationId xmlns:a16="http://schemas.microsoft.com/office/drawing/2014/main" id="{C004CD93-6576-29C8-4879-8F1CA36C6E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047" y="1226973"/>
            <a:ext cx="3035882" cy="3035882"/>
          </a:xfrm>
          <a:prstGeom prst="rect">
            <a:avLst/>
          </a:prstGeom>
        </p:spPr>
      </p:pic>
      <p:sp>
        <p:nvSpPr>
          <p:cNvPr id="2" name="Title 1">
            <a:extLst>
              <a:ext uri="{FF2B5EF4-FFF2-40B4-BE49-F238E27FC236}">
                <a16:creationId xmlns:a16="http://schemas.microsoft.com/office/drawing/2014/main" id="{AA927B70-09E2-E655-DAC0-59F630D254D3}"/>
              </a:ext>
            </a:extLst>
          </p:cNvPr>
          <p:cNvSpPr txBox="1">
            <a:spLocks noGrp="1"/>
          </p:cNvSpPr>
          <p:nvPr>
            <p:ph type="title" idx="4294967295"/>
          </p:nvPr>
        </p:nvSpPr>
        <p:spPr>
          <a:xfrm>
            <a:off x="3108189" y="2172925"/>
            <a:ext cx="5066645" cy="156966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800" b="0" i="0" u="none" strike="noStrike" kern="1200" cap="none" spc="0" normalizeH="0" baseline="0" noProof="0" dirty="0">
                <a:ln>
                  <a:noFill/>
                </a:ln>
                <a:solidFill>
                  <a:schemeClr val="tx1"/>
                </a:solidFill>
                <a:effectLst/>
                <a:uLnTx/>
                <a:uFillTx/>
                <a:latin typeface="+mn-lt"/>
                <a:ea typeface="+mn-ea"/>
                <a:cs typeface="+mn-cs"/>
              </a:rPr>
              <a:t>Thank you!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TextBox 2">
            <a:extLst>
              <a:ext uri="{FF2B5EF4-FFF2-40B4-BE49-F238E27FC236}">
                <a16:creationId xmlns:a16="http://schemas.microsoft.com/office/drawing/2014/main" id="{5A6CEF6B-DE6C-BE8A-900E-1C67DC42FE4E}"/>
              </a:ext>
            </a:extLst>
          </p:cNvPr>
          <p:cNvSpPr txBox="1"/>
          <p:nvPr/>
        </p:nvSpPr>
        <p:spPr>
          <a:xfrm>
            <a:off x="873103" y="5344813"/>
            <a:ext cx="7298906" cy="523220"/>
          </a:xfrm>
          <a:prstGeom prst="rect">
            <a:avLst/>
          </a:prstGeom>
          <a:solidFill>
            <a:schemeClr val="accent3">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0563C1"/>
                </a:solidFill>
                <a:latin typeface="Calibri Light"/>
                <a:ea typeface="Calibri Light"/>
                <a:cs typeface="Calibri Light"/>
                <a:hlinkClick r:id="rId5">
                  <a:extLst>
                    <a:ext uri="{A12FA001-AC4F-418D-AE19-62706E023703}">
                      <ahyp:hlinkClr xmlns:ahyp="http://schemas.microsoft.com/office/drawing/2018/hyperlinkcolor" val="tx"/>
                    </a:ext>
                  </a:extLst>
                </a:hlinkClick>
              </a:rPr>
              <a:t>Session Feedback Survey</a:t>
            </a:r>
            <a:endParaRPr lang="en-US" sz="1400">
              <a:latin typeface="Calibri Light"/>
              <a:ea typeface="Calibri Light"/>
              <a:cs typeface="Calibri Light"/>
            </a:endParaRPr>
          </a:p>
          <a:p>
            <a:r>
              <a:rPr lang="en-US" sz="1400">
                <a:solidFill>
                  <a:srgbClr val="0563C1"/>
                </a:solidFill>
                <a:latin typeface="Calibri Light"/>
                <a:ea typeface="Calibri Light"/>
                <a:cs typeface="Calibri Light"/>
                <a:hlinkClick r:id="rId6">
                  <a:extLst>
                    <a:ext uri="{A12FA001-AC4F-418D-AE19-62706E023703}">
                      <ahyp:hlinkClr xmlns:ahyp="http://schemas.microsoft.com/office/drawing/2018/hyperlinkcolor" val="tx"/>
                    </a:ext>
                  </a:extLst>
                </a:hlinkClick>
              </a:rPr>
              <a:t>School Finance and Grant Training/Resources Link</a:t>
            </a:r>
            <a:endParaRPr lang="en-US"/>
          </a:p>
        </p:txBody>
      </p:sp>
    </p:spTree>
    <p:extLst>
      <p:ext uri="{BB962C8B-B14F-4D97-AF65-F5344CB8AC3E}">
        <p14:creationId xmlns:p14="http://schemas.microsoft.com/office/powerpoint/2010/main" val="144257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E0C-5F41-4484-961A-5F6EF71B242E}"/>
              </a:ext>
            </a:extLst>
          </p:cNvPr>
          <p:cNvSpPr>
            <a:spLocks noGrp="1"/>
          </p:cNvSpPr>
          <p:nvPr>
            <p:ph type="title"/>
          </p:nvPr>
        </p:nvSpPr>
        <p:spPr>
          <a:xfrm>
            <a:off x="620182" y="231926"/>
            <a:ext cx="7886700" cy="1325563"/>
          </a:xfrm>
          <a:noFill/>
        </p:spPr>
        <p:txBody>
          <a:bodyPr anchor="ctr">
            <a:normAutofit/>
          </a:bodyPr>
          <a:lstStyle/>
          <a:p>
            <a:r>
              <a:rPr lang="en-US" sz="3600">
                <a:solidFill>
                  <a:schemeClr val="bg2">
                    <a:lumMod val="25000"/>
                  </a:schemeClr>
                </a:solidFill>
              </a:rPr>
              <a:t>Agenda</a:t>
            </a:r>
          </a:p>
        </p:txBody>
      </p:sp>
      <p:sp>
        <p:nvSpPr>
          <p:cNvPr id="4" name="Content Placeholder 3">
            <a:extLst>
              <a:ext uri="{FF2B5EF4-FFF2-40B4-BE49-F238E27FC236}">
                <a16:creationId xmlns:a16="http://schemas.microsoft.com/office/drawing/2014/main" id="{930DE667-4427-2238-1E7A-454B1382D308}"/>
              </a:ext>
            </a:extLst>
          </p:cNvPr>
          <p:cNvSpPr>
            <a:spLocks noGrp="1"/>
          </p:cNvSpPr>
          <p:nvPr>
            <p:ph idx="1"/>
          </p:nvPr>
        </p:nvSpPr>
        <p:spPr>
          <a:xfrm>
            <a:off x="618242" y="1281628"/>
            <a:ext cx="8061705" cy="4981027"/>
          </a:xfrm>
        </p:spPr>
        <p:txBody>
          <a:bodyPr vert="horz" lIns="91440" tIns="45720" rIns="91440" bIns="45720" rtlCol="0" anchor="t">
            <a:normAutofit fontScale="92500"/>
          </a:bodyPr>
          <a:lstStyle/>
          <a:p>
            <a:pPr marL="342900" indent="-342900">
              <a:lnSpc>
                <a:spcPct val="150000"/>
              </a:lnSpc>
              <a:spcBef>
                <a:spcPts val="0"/>
              </a:spcBef>
              <a:buFont typeface="Wingdings,Sans-Serif" panose="020B0604020202020204" pitchFamily="34" charset="0"/>
              <a:buChar char="§"/>
            </a:pPr>
            <a:r>
              <a:rPr lang="en-US" dirty="0">
                <a:latin typeface="Calibri Light"/>
                <a:ea typeface="Calibri Light"/>
                <a:cs typeface="Calibri Light"/>
              </a:rPr>
              <a:t>CSI Finance Team Introduction</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School Finance:</a:t>
            </a:r>
            <a:r>
              <a:rPr lang="en-US" dirty="0">
                <a:latin typeface="Calibri Light"/>
                <a:ea typeface="Calibri Light"/>
                <a:cs typeface="Calibri Light"/>
              </a:rPr>
              <a:t> FY25 Year End Dates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School Finance:</a:t>
            </a:r>
            <a:r>
              <a:rPr lang="en-US" dirty="0">
                <a:latin typeface="Calibri Light"/>
                <a:ea typeface="Calibri Light"/>
                <a:cs typeface="Calibri Light"/>
              </a:rPr>
              <a:t> FY26 Adopted Budgets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Estimated School Payment Report v2</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Milestone 4 Summary Review</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FERS (AFR) Update &amp; New Process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Federal Fiscal Year Grant Rollover</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New FPP School Requirement- Federal Construction</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FY2025-26 IDEA Budgeting Process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Final Milestone Preparation</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Upcoming Grant Deadlines and Misc</a:t>
            </a:r>
          </a:p>
          <a:p>
            <a:pPr marL="0" indent="0">
              <a:lnSpc>
                <a:spcPct val="150000"/>
              </a:lnSpc>
              <a:spcBef>
                <a:spcPts val="0"/>
              </a:spcBef>
              <a:buNone/>
            </a:pPr>
            <a:endParaRPr lang="en-US" u="sng">
              <a:latin typeface="Calibri Light"/>
              <a:ea typeface="Calibri Light"/>
              <a:cs typeface="Calibri Light"/>
            </a:endParaRPr>
          </a:p>
          <a:p>
            <a:pPr marL="0" indent="0">
              <a:lnSpc>
                <a:spcPct val="150000"/>
              </a:lnSpc>
              <a:spcBef>
                <a:spcPts val="0"/>
              </a:spcBef>
              <a:buNone/>
            </a:pPr>
            <a:endParaRPr lang="en-US" sz="2000">
              <a:latin typeface="Calibri Light"/>
              <a:ea typeface="Calibri Light"/>
              <a:cs typeface="Calibri"/>
            </a:endParaRPr>
          </a:p>
          <a:p>
            <a:pPr marL="342900" indent="-342900">
              <a:lnSpc>
                <a:spcPct val="150000"/>
              </a:lnSpc>
              <a:spcBef>
                <a:spcPts val="0"/>
              </a:spcBef>
              <a:buFont typeface="Wingdings" panose="020B0604020202020204" pitchFamily="34" charset="0"/>
              <a:buChar char="§"/>
            </a:pPr>
            <a:endParaRPr lang="en-US" sz="2400">
              <a:latin typeface="Arial"/>
              <a:ea typeface="Calibri Light"/>
              <a:cs typeface="Arial"/>
            </a:endParaRPr>
          </a:p>
        </p:txBody>
      </p:sp>
    </p:spTree>
    <p:extLst>
      <p:ext uri="{BB962C8B-B14F-4D97-AF65-F5344CB8AC3E}">
        <p14:creationId xmlns:p14="http://schemas.microsoft.com/office/powerpoint/2010/main" val="160669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CSI Finance &amp; SFA Team - Introductions</a:t>
            </a:r>
            <a:endParaRPr lang="en-US"/>
          </a:p>
        </p:txBody>
      </p:sp>
      <p:graphicFrame>
        <p:nvGraphicFramePr>
          <p:cNvPr id="23" name="Content Placeholder 22" descr="Finance department org chart">
            <a:extLst>
              <a:ext uri="{FF2B5EF4-FFF2-40B4-BE49-F238E27FC236}">
                <a16:creationId xmlns:a16="http://schemas.microsoft.com/office/drawing/2014/main" id="{0A749708-6F46-6FA5-7841-D04E31D35721}"/>
              </a:ext>
            </a:extLst>
          </p:cNvPr>
          <p:cNvGraphicFramePr>
            <a:graphicFrameLocks noGrp="1"/>
          </p:cNvGraphicFramePr>
          <p:nvPr>
            <p:ph idx="1"/>
            <p:extLst>
              <p:ext uri="{D42A27DB-BD31-4B8C-83A1-F6EECF244321}">
                <p14:modId xmlns:p14="http://schemas.microsoft.com/office/powerpoint/2010/main" val="1436119743"/>
              </p:ext>
            </p:extLst>
          </p:nvPr>
        </p:nvGraphicFramePr>
        <p:xfrm>
          <a:off x="-572965" y="1454394"/>
          <a:ext cx="7642467" cy="3960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15" name="Diagram 2214" descr="School Food Authority Org Chart">
            <a:extLst>
              <a:ext uri="{FF2B5EF4-FFF2-40B4-BE49-F238E27FC236}">
                <a16:creationId xmlns:a16="http://schemas.microsoft.com/office/drawing/2014/main" id="{B057B984-3480-C7C3-3D25-93D66088B317}"/>
              </a:ext>
            </a:extLst>
          </p:cNvPr>
          <p:cNvGraphicFramePr/>
          <p:nvPr>
            <p:extLst>
              <p:ext uri="{D42A27DB-BD31-4B8C-83A1-F6EECF244321}">
                <p14:modId xmlns:p14="http://schemas.microsoft.com/office/powerpoint/2010/main" val="2231612861"/>
              </p:ext>
            </p:extLst>
          </p:nvPr>
        </p:nvGraphicFramePr>
        <p:xfrm>
          <a:off x="5832231" y="4697046"/>
          <a:ext cx="2930770" cy="1801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15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FY25 Year End Dates</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31276" y="1710396"/>
            <a:ext cx="7121463" cy="43110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Font typeface="Wingdings" panose="05000000000000000000" pitchFamily="2" charset="2"/>
              <a:buChar char="§"/>
            </a:pPr>
            <a:r>
              <a:rPr lang="en-US" sz="2000" b="1">
                <a:ea typeface="Calibri Light"/>
                <a:cs typeface="Calibri"/>
              </a:rPr>
              <a:t>Final school payment reports</a:t>
            </a:r>
            <a:r>
              <a:rPr lang="en-US" sz="2000">
                <a:ea typeface="Calibri Light"/>
                <a:cs typeface="Calibri"/>
              </a:rPr>
              <a:t>: Should go out by 7/25 or 7/28</a:t>
            </a:r>
            <a:endParaRPr lang="en-US" sz="2000">
              <a:ea typeface="Calibri" panose="020F0502020204030204"/>
              <a:cs typeface="Calibri" panose="020F0502020204030204"/>
            </a:endParaRPr>
          </a:p>
          <a:p>
            <a:pPr marL="285750" indent="-285750">
              <a:lnSpc>
                <a:spcPct val="150000"/>
              </a:lnSpc>
              <a:buFont typeface="Wingdings" panose="05000000000000000000" pitchFamily="2" charset="2"/>
              <a:buChar char="§"/>
            </a:pPr>
            <a:r>
              <a:rPr lang="en-US" sz="2000" b="1">
                <a:ea typeface="Calibri Light"/>
                <a:cs typeface="Calibri"/>
              </a:rPr>
              <a:t>Transportation CDE-40 Epicenter submission</a:t>
            </a:r>
            <a:r>
              <a:rPr lang="en-US" sz="2000">
                <a:ea typeface="Calibri Light"/>
                <a:cs typeface="Calibri"/>
              </a:rPr>
              <a:t>: August 18th  </a:t>
            </a:r>
          </a:p>
          <a:p>
            <a:pPr marL="285750" indent="-285750">
              <a:lnSpc>
                <a:spcPct val="150000"/>
              </a:lnSpc>
              <a:buFont typeface="Wingdings" panose="05000000000000000000" pitchFamily="2" charset="2"/>
              <a:buChar char="§"/>
            </a:pPr>
            <a:r>
              <a:rPr lang="en-US" sz="2000" b="1">
                <a:ea typeface="Calibri Light"/>
                <a:cs typeface="Calibri"/>
              </a:rPr>
              <a:t>Draft Audit</a:t>
            </a:r>
            <a:r>
              <a:rPr lang="en-US" sz="2000">
                <a:ea typeface="Calibri Light"/>
                <a:cs typeface="Calibri"/>
              </a:rPr>
              <a:t>: September 30th</a:t>
            </a:r>
          </a:p>
          <a:p>
            <a:pPr marL="285750" indent="-285750">
              <a:lnSpc>
                <a:spcPct val="150000"/>
              </a:lnSpc>
              <a:buFont typeface="Wingdings" panose="05000000000000000000" pitchFamily="2" charset="2"/>
              <a:buChar char="§"/>
            </a:pPr>
            <a:r>
              <a:rPr lang="en-US" sz="2000" b="1">
                <a:latin typeface="Calibri"/>
                <a:ea typeface="Calibri"/>
                <a:cs typeface="Calibri"/>
              </a:rPr>
              <a:t>Data Pipeline Files</a:t>
            </a:r>
            <a:r>
              <a:rPr lang="en-US" sz="2000">
                <a:latin typeface="Calibri"/>
                <a:ea typeface="Calibri"/>
                <a:cs typeface="Calibri"/>
              </a:rPr>
              <a:t>: September 30th</a:t>
            </a:r>
            <a:endParaRPr lang="en-US" sz="2000">
              <a:latin typeface="Calibri"/>
              <a:ea typeface="Calibri Light"/>
              <a:cs typeface="Calibri"/>
            </a:endParaRPr>
          </a:p>
          <a:p>
            <a:pPr marL="285750" indent="-285750">
              <a:lnSpc>
                <a:spcPct val="150000"/>
              </a:lnSpc>
              <a:buFont typeface="Wingdings" panose="05000000000000000000" pitchFamily="2" charset="2"/>
              <a:buChar char="§"/>
            </a:pPr>
            <a:r>
              <a:rPr lang="en-US" sz="2000" b="1">
                <a:latin typeface="Calibri"/>
                <a:ea typeface="Calibri Light"/>
                <a:cs typeface="Calibri"/>
              </a:rPr>
              <a:t>Final Audit</a:t>
            </a:r>
            <a:r>
              <a:rPr lang="en-US" sz="2000">
                <a:latin typeface="Calibri"/>
                <a:ea typeface="Calibri Light"/>
                <a:cs typeface="Calibri"/>
              </a:rPr>
              <a:t>: </a:t>
            </a:r>
            <a:r>
              <a:rPr lang="en-US" sz="2000">
                <a:latin typeface="Calibri"/>
                <a:ea typeface="Calibri"/>
                <a:cs typeface="Calibri"/>
              </a:rPr>
              <a:t>October 15th </a:t>
            </a:r>
            <a:endParaRPr lang="en-US" sz="2000">
              <a:latin typeface="Calibri"/>
              <a:ea typeface="Calibri Light"/>
              <a:cs typeface="Calibri"/>
            </a:endParaRPr>
          </a:p>
          <a:p>
            <a:pPr marL="285750" indent="-285750">
              <a:lnSpc>
                <a:spcPct val="150000"/>
              </a:lnSpc>
              <a:buFont typeface="Wingdings" panose="05000000000000000000" pitchFamily="2" charset="2"/>
              <a:buChar char="§"/>
            </a:pPr>
            <a:r>
              <a:rPr lang="en-US" sz="2000" b="1">
                <a:latin typeface="Calibri"/>
                <a:ea typeface="Calibri Light"/>
                <a:cs typeface="Calibri"/>
              </a:rPr>
              <a:t>Financial Assurances</a:t>
            </a:r>
            <a:r>
              <a:rPr lang="en-US" sz="2000">
                <a:latin typeface="Calibri"/>
                <a:ea typeface="Calibri Light"/>
                <a:cs typeface="Calibri"/>
              </a:rPr>
              <a:t>: October 15th </a:t>
            </a:r>
          </a:p>
          <a:p>
            <a:pPr>
              <a:lnSpc>
                <a:spcPct val="150000"/>
              </a:lnSpc>
            </a:pPr>
            <a:endParaRPr lang="en-US">
              <a:latin typeface="Calibri"/>
              <a:ea typeface="Calibri Light"/>
              <a:cs typeface="Calibri"/>
            </a:endParaRPr>
          </a:p>
          <a:p>
            <a:pPr marL="285750" indent="-285750">
              <a:lnSpc>
                <a:spcPct val="150000"/>
              </a:lnSpc>
              <a:buFont typeface="Wingdings" panose="05000000000000000000" pitchFamily="2" charset="2"/>
              <a:buChar char="§"/>
            </a:pPr>
            <a:endParaRPr lang="en-US">
              <a:latin typeface="Calibri"/>
              <a:ea typeface="Calibri Light"/>
              <a:cs typeface="Calibri"/>
            </a:endParaRPr>
          </a:p>
          <a:p>
            <a:pPr>
              <a:lnSpc>
                <a:spcPct val="150000"/>
              </a:lnSpc>
            </a:pPr>
            <a:endParaRPr lang="en-US" sz="1600">
              <a:latin typeface="Calibri Light"/>
              <a:ea typeface="Calibri Light"/>
              <a:cs typeface="Calibri"/>
            </a:endParaRPr>
          </a:p>
          <a:p>
            <a:pPr>
              <a:lnSpc>
                <a:spcPct val="150000"/>
              </a:lnSpc>
            </a:pPr>
            <a:endParaRPr lang="en-US" sz="1200">
              <a:ea typeface="Calibri" panose="020F0502020204030204"/>
              <a:cs typeface="Calibri"/>
            </a:endParaRPr>
          </a:p>
        </p:txBody>
      </p:sp>
    </p:spTree>
    <p:extLst>
      <p:ext uri="{BB962C8B-B14F-4D97-AF65-F5344CB8AC3E}">
        <p14:creationId xmlns:p14="http://schemas.microsoft.com/office/powerpoint/2010/main" val="3900269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3B2E4-3D1A-4C44-07AB-9FF00C1677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39D149-A9D4-B4A8-CD70-3EDDE1E87316}"/>
              </a:ext>
            </a:extLst>
          </p:cNvPr>
          <p:cNvSpPr>
            <a:spLocks noGrp="1"/>
          </p:cNvSpPr>
          <p:nvPr>
            <p:ph type="title"/>
          </p:nvPr>
        </p:nvSpPr>
        <p:spPr/>
        <p:txBody>
          <a:bodyPr/>
          <a:lstStyle/>
          <a:p>
            <a:r>
              <a:rPr lang="en-US">
                <a:cs typeface="Calibri Light"/>
              </a:rPr>
              <a:t>FY26 Adopted Budgets </a:t>
            </a:r>
            <a:endParaRPr lang="en-US"/>
          </a:p>
        </p:txBody>
      </p:sp>
      <p:sp>
        <p:nvSpPr>
          <p:cNvPr id="11" name="TextBox 10">
            <a:extLst>
              <a:ext uri="{FF2B5EF4-FFF2-40B4-BE49-F238E27FC236}">
                <a16:creationId xmlns:a16="http://schemas.microsoft.com/office/drawing/2014/main" id="{0F652429-D2DA-0D36-D601-1F33E1643A6F}"/>
              </a:ext>
            </a:extLst>
          </p:cNvPr>
          <p:cNvSpPr txBox="1"/>
          <p:nvPr/>
        </p:nvSpPr>
        <p:spPr>
          <a:xfrm>
            <a:off x="631276" y="1710396"/>
            <a:ext cx="7121463" cy="52343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Font typeface="Wingdings" panose="05000000000000000000" pitchFamily="2" charset="2"/>
              <a:buChar char="§"/>
            </a:pPr>
            <a:r>
              <a:rPr lang="en-US" sz="2000" b="1">
                <a:ea typeface="Calibri Light"/>
                <a:cs typeface="Calibri"/>
              </a:rPr>
              <a:t>Due June 30th via Epicenter</a:t>
            </a:r>
          </a:p>
          <a:p>
            <a:pPr marL="342900" indent="-342900">
              <a:lnSpc>
                <a:spcPct val="150000"/>
              </a:lnSpc>
              <a:buFont typeface="Wingdings" panose="05000000000000000000" pitchFamily="2" charset="2"/>
              <a:buChar char="§"/>
            </a:pPr>
            <a:r>
              <a:rPr lang="en-US" sz="2000" b="1">
                <a:ea typeface="Calibri Light"/>
                <a:cs typeface="Calibri"/>
              </a:rPr>
              <a:t>Adopted Budget Submission Must Have...</a:t>
            </a:r>
          </a:p>
          <a:p>
            <a:pPr marL="800100" lvl="1" indent="-342900">
              <a:lnSpc>
                <a:spcPct val="150000"/>
              </a:lnSpc>
              <a:buFont typeface="Arial" panose="05000000000000000000" pitchFamily="2" charset="2"/>
              <a:buChar char="•"/>
            </a:pPr>
            <a:r>
              <a:rPr lang="en-US" sz="2000" b="1">
                <a:ea typeface="Calibri Light"/>
                <a:cs typeface="Calibri"/>
              </a:rPr>
              <a:t>Detailed Budget</a:t>
            </a:r>
            <a:endParaRPr lang="en-US">
              <a:ea typeface="Calibri"/>
              <a:cs typeface="Calibri"/>
            </a:endParaRPr>
          </a:p>
          <a:p>
            <a:pPr marL="800100" lvl="1" indent="-342900">
              <a:lnSpc>
                <a:spcPct val="150000"/>
              </a:lnSpc>
              <a:buFont typeface="Arial" panose="05000000000000000000" pitchFamily="2" charset="2"/>
              <a:buChar char="•"/>
            </a:pPr>
            <a:r>
              <a:rPr lang="en-US" sz="2000" b="1">
                <a:ea typeface="Calibri Light"/>
                <a:cs typeface="Calibri"/>
              </a:rPr>
              <a:t>Budget in CDE uniform budget summary format</a:t>
            </a:r>
            <a:r>
              <a:rPr lang="en-US" sz="2000">
                <a:ea typeface="Calibri Light"/>
                <a:cs typeface="Calibri"/>
              </a:rPr>
              <a:t> </a:t>
            </a:r>
          </a:p>
          <a:p>
            <a:pPr marL="800100" lvl="1" indent="-342900">
              <a:lnSpc>
                <a:spcPct val="150000"/>
              </a:lnSpc>
              <a:buFont typeface="Arial" panose="05000000000000000000" pitchFamily="2" charset="2"/>
              <a:buChar char="•"/>
            </a:pPr>
            <a:r>
              <a:rPr lang="en-US" sz="2000" b="1">
                <a:ea typeface="Calibri Light"/>
                <a:cs typeface="Calibri"/>
              </a:rPr>
              <a:t>Signed Appropriation resolution</a:t>
            </a:r>
          </a:p>
          <a:p>
            <a:pPr>
              <a:lnSpc>
                <a:spcPct val="150000"/>
              </a:lnSpc>
            </a:pPr>
            <a:r>
              <a:rPr lang="en-US" sz="2000" b="1">
                <a:latin typeface="Calibri Light"/>
                <a:ea typeface="Calibri Light"/>
                <a:cs typeface="Calibri"/>
              </a:rPr>
              <a:t>If beginning fund balance is used, please ensure to submit signed resolution for use of fund balance.</a:t>
            </a:r>
          </a:p>
          <a:p>
            <a:pPr marL="285750" indent="-285750">
              <a:lnSpc>
                <a:spcPct val="150000"/>
              </a:lnSpc>
              <a:buFont typeface="Wingdings" panose="05000000000000000000" pitchFamily="2" charset="2"/>
              <a:buChar char="§"/>
            </a:pPr>
            <a:endParaRPr lang="en-US" sz="2000">
              <a:latin typeface="Calibri"/>
              <a:ea typeface="Calibri"/>
              <a:cs typeface="Calibri"/>
            </a:endParaRPr>
          </a:p>
          <a:p>
            <a:pPr>
              <a:lnSpc>
                <a:spcPct val="150000"/>
              </a:lnSpc>
            </a:pPr>
            <a:endParaRPr lang="en-US">
              <a:latin typeface="Calibri"/>
              <a:ea typeface="Calibri Light"/>
              <a:cs typeface="Calibri"/>
            </a:endParaRPr>
          </a:p>
          <a:p>
            <a:pPr marL="285750" indent="-285750">
              <a:lnSpc>
                <a:spcPct val="150000"/>
              </a:lnSpc>
              <a:buFont typeface="Wingdings" panose="05000000000000000000" pitchFamily="2" charset="2"/>
              <a:buChar char="§"/>
            </a:pPr>
            <a:endParaRPr lang="en-US">
              <a:latin typeface="Calibri"/>
              <a:ea typeface="Calibri Light"/>
              <a:cs typeface="Calibri"/>
            </a:endParaRPr>
          </a:p>
          <a:p>
            <a:pPr>
              <a:lnSpc>
                <a:spcPct val="150000"/>
              </a:lnSpc>
            </a:pPr>
            <a:endParaRPr lang="en-US" sz="1600">
              <a:latin typeface="Calibri Light"/>
              <a:ea typeface="Calibri Light"/>
              <a:cs typeface="Calibri"/>
            </a:endParaRPr>
          </a:p>
          <a:p>
            <a:pPr>
              <a:lnSpc>
                <a:spcPct val="150000"/>
              </a:lnSpc>
            </a:pPr>
            <a:endParaRPr lang="en-US" sz="1200">
              <a:ea typeface="Calibri" panose="020F0502020204030204"/>
              <a:cs typeface="Calibri"/>
            </a:endParaRPr>
          </a:p>
        </p:txBody>
      </p:sp>
    </p:spTree>
    <p:extLst>
      <p:ext uri="{BB962C8B-B14F-4D97-AF65-F5344CB8AC3E}">
        <p14:creationId xmlns:p14="http://schemas.microsoft.com/office/powerpoint/2010/main" val="223910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40C21-55C9-D138-7AE7-D0B05ACF0C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3618BD-2545-C14C-8588-9FFAC3EADD48}"/>
              </a:ext>
            </a:extLst>
          </p:cNvPr>
          <p:cNvSpPr>
            <a:spLocks noGrp="1"/>
          </p:cNvSpPr>
          <p:nvPr>
            <p:ph type="title"/>
          </p:nvPr>
        </p:nvSpPr>
        <p:spPr/>
        <p:txBody>
          <a:bodyPr>
            <a:normAutofit/>
          </a:bodyPr>
          <a:lstStyle/>
          <a:p>
            <a:r>
              <a:rPr lang="en-US" sz="4000">
                <a:ea typeface="Calibri Light"/>
                <a:cs typeface="Calibri Light"/>
              </a:rPr>
              <a:t>Estimated School Payment Report v2</a:t>
            </a:r>
            <a:endParaRPr lang="en-US" sz="4000"/>
          </a:p>
        </p:txBody>
      </p:sp>
      <p:sp>
        <p:nvSpPr>
          <p:cNvPr id="4" name="Content Placeholder 3">
            <a:extLst>
              <a:ext uri="{FF2B5EF4-FFF2-40B4-BE49-F238E27FC236}">
                <a16:creationId xmlns:a16="http://schemas.microsoft.com/office/drawing/2014/main" id="{79794A8F-6768-0617-F482-C43F6B682A08}"/>
              </a:ext>
            </a:extLst>
          </p:cNvPr>
          <p:cNvSpPr>
            <a:spLocks noGrp="1"/>
          </p:cNvSpPr>
          <p:nvPr>
            <p:ph idx="1"/>
          </p:nvPr>
        </p:nvSpPr>
        <p:spPr>
          <a:xfrm>
            <a:off x="628650" y="1420238"/>
            <a:ext cx="7886700" cy="4999916"/>
          </a:xfrm>
        </p:spPr>
        <p:txBody>
          <a:bodyPr vert="horz" lIns="91440" tIns="45720" rIns="91440" bIns="45720" rtlCol="0" anchor="t">
            <a:normAutofit/>
          </a:bodyPr>
          <a:lstStyle/>
          <a:p>
            <a:pPr marL="0" indent="0" algn="ctr">
              <a:buNone/>
            </a:pPr>
            <a:r>
              <a:rPr lang="en-US" sz="2000" b="1" dirty="0">
                <a:highlight>
                  <a:srgbClr val="00FF00"/>
                </a:highlight>
                <a:latin typeface="+mj-lt"/>
              </a:rPr>
              <a:t>Key Changes</a:t>
            </a:r>
            <a:endParaRPr lang="en-US" dirty="0"/>
          </a:p>
          <a:p>
            <a:pPr marL="0" indent="0">
              <a:buNone/>
            </a:pPr>
            <a:r>
              <a:rPr lang="en-US" sz="1800" b="1" dirty="0">
                <a:latin typeface="+mj-lt"/>
              </a:rPr>
              <a:t>Per Pupil Revenue (PPR)</a:t>
            </a:r>
            <a:endParaRPr lang="en-US" sz="2000" b="1" dirty="0">
              <a:highlight>
                <a:srgbClr val="00FF00"/>
              </a:highlight>
              <a:latin typeface="+mj-lt"/>
              <a:ea typeface="Calibri Light" panose="020F0302020204030204"/>
              <a:cs typeface="Calibri Light" panose="020F0302020204030204"/>
            </a:endParaRPr>
          </a:p>
          <a:p>
            <a:pPr marL="0" indent="0">
              <a:buNone/>
            </a:pPr>
            <a:r>
              <a:rPr lang="en-US" sz="1400" dirty="0">
                <a:latin typeface="+mj-lt"/>
              </a:rPr>
              <a:t>Minor adjustment based on updated formula</a:t>
            </a:r>
            <a:endParaRPr lang="en-US" sz="1400" dirty="0">
              <a:latin typeface="+mj-lt"/>
              <a:ea typeface="Calibri Light"/>
              <a:cs typeface="Calibri Light"/>
            </a:endParaRPr>
          </a:p>
          <a:p>
            <a:pPr marL="0" indent="0">
              <a:buNone/>
            </a:pPr>
            <a:r>
              <a:rPr lang="en-US" sz="1800" b="1" dirty="0">
                <a:latin typeface="+mj-lt"/>
              </a:rPr>
              <a:t>Exceptional Children’s Education Act (ECEA)</a:t>
            </a:r>
            <a:endParaRPr lang="en-US" sz="1800" b="1" dirty="0">
              <a:latin typeface="+mj-lt"/>
              <a:ea typeface="Calibri Light"/>
              <a:cs typeface="Calibri Light"/>
            </a:endParaRPr>
          </a:p>
          <a:p>
            <a:pPr marL="0" indent="0">
              <a:buNone/>
            </a:pPr>
            <a:r>
              <a:rPr lang="en-US" sz="1400" dirty="0">
                <a:latin typeface="+mj-lt"/>
              </a:rPr>
              <a:t>Base allocation PPA increased by 1%</a:t>
            </a:r>
            <a:endParaRPr lang="en-US" sz="1400" dirty="0">
              <a:latin typeface="+mj-lt"/>
              <a:ea typeface="Calibri Light"/>
              <a:cs typeface="Calibri Light"/>
            </a:endParaRPr>
          </a:p>
          <a:p>
            <a:pPr marL="0" indent="0">
              <a:buNone/>
            </a:pPr>
            <a:r>
              <a:rPr lang="en-US" sz="1400" dirty="0">
                <a:latin typeface="+mj-lt"/>
              </a:rPr>
              <a:t>Tier B funding PPA increased by 2%</a:t>
            </a:r>
            <a:endParaRPr lang="en-US" sz="1400" dirty="0">
              <a:latin typeface="+mj-lt"/>
              <a:ea typeface="Calibri Light"/>
              <a:cs typeface="Calibri Light"/>
            </a:endParaRPr>
          </a:p>
          <a:p>
            <a:pPr marL="0" indent="0">
              <a:buNone/>
            </a:pPr>
            <a:r>
              <a:rPr lang="en-US" sz="1800" b="1" dirty="0">
                <a:latin typeface="+mj-lt"/>
              </a:rPr>
              <a:t>Individuals with Disabilities Education Act (IDEA)</a:t>
            </a:r>
            <a:endParaRPr lang="en-US" sz="1800" b="1" dirty="0">
              <a:latin typeface="+mj-lt"/>
              <a:ea typeface="Calibri Light"/>
              <a:cs typeface="Calibri Light"/>
            </a:endParaRPr>
          </a:p>
          <a:p>
            <a:pPr marL="0" indent="0">
              <a:buNone/>
            </a:pPr>
            <a:r>
              <a:rPr lang="en-US" sz="1400" dirty="0">
                <a:latin typeface="+mj-lt"/>
              </a:rPr>
              <a:t>Overall PPA decrease of 15% (11% allocation level + increase in eligible pupil from prior year)</a:t>
            </a:r>
            <a:endParaRPr lang="en-US" sz="1400" dirty="0">
              <a:latin typeface="+mj-lt"/>
              <a:ea typeface="Calibri Light"/>
              <a:cs typeface="Calibri Light"/>
            </a:endParaRPr>
          </a:p>
          <a:p>
            <a:pPr lvl="1">
              <a:buFont typeface="Wingdings" panose="05000000000000000000" pitchFamily="2" charset="2"/>
              <a:buChar char="§"/>
            </a:pPr>
            <a:r>
              <a:rPr lang="en-US" sz="1400" dirty="0">
                <a:latin typeface="+mj-lt"/>
              </a:rPr>
              <a:t>Enrollment decline (2,000 students) impacting 85% of the formula</a:t>
            </a:r>
            <a:endParaRPr lang="en-US" sz="1400" dirty="0">
              <a:latin typeface="+mj-lt"/>
              <a:ea typeface="Calibri Light"/>
              <a:cs typeface="Calibri Light"/>
            </a:endParaRPr>
          </a:p>
          <a:p>
            <a:pPr lvl="2">
              <a:buFont typeface="Wingdings" panose="05000000000000000000" pitchFamily="2" charset="2"/>
              <a:buChar char="§"/>
            </a:pPr>
            <a:r>
              <a:rPr lang="en-US" sz="1400" dirty="0">
                <a:latin typeface="+mj-lt"/>
              </a:rPr>
              <a:t>Multi-district online learners removed from calculation</a:t>
            </a:r>
            <a:endParaRPr lang="en-US" sz="1400" dirty="0">
              <a:latin typeface="+mj-lt"/>
              <a:ea typeface="Calibri Light"/>
              <a:cs typeface="Calibri Light"/>
            </a:endParaRPr>
          </a:p>
          <a:p>
            <a:pPr lvl="1">
              <a:buFont typeface="Wingdings" panose="05000000000000000000" pitchFamily="2" charset="2"/>
              <a:buChar char="§"/>
            </a:pPr>
            <a:r>
              <a:rPr lang="en-US" sz="1400" dirty="0">
                <a:latin typeface="+mj-lt"/>
              </a:rPr>
              <a:t>Reduction in overall Free/Reduced Lunch (FRL) population (15% of formula)</a:t>
            </a:r>
            <a:endParaRPr lang="en-US" sz="1400" dirty="0">
              <a:latin typeface="+mj-lt"/>
              <a:ea typeface="Calibri Light"/>
              <a:cs typeface="Calibri Light"/>
            </a:endParaRPr>
          </a:p>
          <a:p>
            <a:pPr lvl="1">
              <a:buFont typeface="Wingdings" panose="05000000000000000000" pitchFamily="2" charset="2"/>
              <a:buChar char="§"/>
            </a:pPr>
            <a:r>
              <a:rPr lang="en-US" sz="1400" dirty="0">
                <a:latin typeface="+mj-lt"/>
              </a:rPr>
              <a:t>Decrease in discretionary supplemental award</a:t>
            </a:r>
            <a:endParaRPr lang="en-US" sz="1400" dirty="0">
              <a:latin typeface="+mj-lt"/>
              <a:ea typeface="Calibri Light"/>
              <a:cs typeface="Calibri Light"/>
            </a:endParaRPr>
          </a:p>
          <a:p>
            <a:pPr marL="0" indent="0">
              <a:buNone/>
            </a:pPr>
            <a:br>
              <a:rPr lang="en-US" sz="1800" b="1" dirty="0">
                <a:latin typeface="+mj-lt"/>
              </a:rPr>
            </a:br>
            <a:r>
              <a:rPr lang="en-US" sz="1800" b="1" dirty="0">
                <a:latin typeface="+mj-lt"/>
              </a:rPr>
              <a:t>Additional Notes</a:t>
            </a:r>
            <a:br>
              <a:rPr lang="en-US" sz="1800" b="1" dirty="0">
                <a:latin typeface="+mj-lt"/>
                <a:ea typeface="Calibri Light"/>
                <a:cs typeface="Calibri Light"/>
              </a:rPr>
            </a:br>
            <a:br>
              <a:rPr lang="en-US" sz="1800" b="1" dirty="0">
                <a:latin typeface="+mj-lt"/>
              </a:rPr>
            </a:br>
            <a:r>
              <a:rPr lang="en-US" sz="1400" dirty="0">
                <a:latin typeface="+mj-lt"/>
              </a:rPr>
              <a:t>Title IA and IA-Parent: Finalized — no changes</a:t>
            </a:r>
            <a:br>
              <a:rPr lang="en-US" sz="1400" dirty="0">
                <a:latin typeface="+mj-lt"/>
              </a:rPr>
            </a:br>
            <a:r>
              <a:rPr lang="en-US" sz="1400" dirty="0">
                <a:latin typeface="+mj-lt"/>
              </a:rPr>
              <a:t>Title IIA and IIIA: State is still awaiting allocations from feds</a:t>
            </a:r>
            <a:endParaRPr lang="en-US" sz="1400" dirty="0">
              <a:latin typeface="Calibri"/>
              <a:ea typeface="Calibri"/>
              <a:cs typeface="Calibri"/>
            </a:endParaRPr>
          </a:p>
        </p:txBody>
      </p:sp>
    </p:spTree>
    <p:extLst>
      <p:ext uri="{BB962C8B-B14F-4D97-AF65-F5344CB8AC3E}">
        <p14:creationId xmlns:p14="http://schemas.microsoft.com/office/powerpoint/2010/main" val="4040014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A44B3-7EF8-6325-A5EA-CF65DBB2F0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0A2826-FB74-6A0C-8A86-DC68406A75CE}"/>
              </a:ext>
            </a:extLst>
          </p:cNvPr>
          <p:cNvSpPr>
            <a:spLocks noGrp="1"/>
          </p:cNvSpPr>
          <p:nvPr>
            <p:ph type="title"/>
          </p:nvPr>
        </p:nvSpPr>
        <p:spPr/>
        <p:txBody>
          <a:bodyPr>
            <a:normAutofit/>
          </a:bodyPr>
          <a:lstStyle/>
          <a:p>
            <a:r>
              <a:rPr lang="en-US" sz="4000">
                <a:cs typeface="Calibri Light"/>
              </a:rPr>
              <a:t>Milestone Summary 4 Review</a:t>
            </a:r>
            <a:endParaRPr lang="en-US" sz="4000"/>
          </a:p>
        </p:txBody>
      </p:sp>
      <p:sp>
        <p:nvSpPr>
          <p:cNvPr id="4" name="Content Placeholder 3">
            <a:extLst>
              <a:ext uri="{FF2B5EF4-FFF2-40B4-BE49-F238E27FC236}">
                <a16:creationId xmlns:a16="http://schemas.microsoft.com/office/drawing/2014/main" id="{1BC92054-57B8-BFDB-23AF-118020FD1258}"/>
              </a:ext>
            </a:extLst>
          </p:cNvPr>
          <p:cNvSpPr>
            <a:spLocks noGrp="1"/>
          </p:cNvSpPr>
          <p:nvPr>
            <p:ph idx="1"/>
          </p:nvPr>
        </p:nvSpPr>
        <p:spPr>
          <a:xfrm>
            <a:off x="618399" y="1317727"/>
            <a:ext cx="7886700" cy="4999916"/>
          </a:xfrm>
        </p:spPr>
        <p:txBody>
          <a:bodyPr vert="horz" lIns="91440" tIns="45720" rIns="91440" bIns="45720" rtlCol="0" anchor="t">
            <a:normAutofit fontScale="92500" lnSpcReduction="20000"/>
          </a:bodyPr>
          <a:lstStyle/>
          <a:p>
            <a:pPr marL="0" indent="0">
              <a:buNone/>
            </a:pPr>
            <a:br>
              <a:rPr lang="en-US" sz="2400" b="1" dirty="0">
                <a:highlight>
                  <a:srgbClr val="00FF00"/>
                </a:highlight>
                <a:latin typeface="+mj-lt"/>
              </a:rPr>
            </a:br>
            <a:r>
              <a:rPr lang="en-US" sz="2400" b="1" dirty="0">
                <a:highlight>
                  <a:srgbClr val="00FF00"/>
                </a:highlight>
                <a:latin typeface="+mj-lt"/>
              </a:rPr>
              <a:t>Deadline: Monday, July 7th, 2025</a:t>
            </a:r>
            <a:endParaRPr lang="en-US" dirty="0">
              <a:highlight>
                <a:srgbClr val="00FF00"/>
              </a:highlight>
            </a:endParaRPr>
          </a:p>
          <a:p>
            <a:pPr marL="0" indent="0">
              <a:buNone/>
            </a:pPr>
            <a:endParaRPr lang="en-US" sz="2400" b="1" dirty="0">
              <a:latin typeface="+mj-lt"/>
            </a:endParaRPr>
          </a:p>
          <a:p>
            <a:pPr marL="0" indent="0">
              <a:buNone/>
            </a:pPr>
            <a:r>
              <a:rPr lang="en-US" sz="2400" b="1" dirty="0">
                <a:latin typeface="+mj-lt"/>
              </a:rPr>
              <a:t>Access in Epicenter</a:t>
            </a:r>
            <a:endParaRPr lang="en-US" dirty="0"/>
          </a:p>
          <a:p>
            <a:pPr marL="0" indent="0">
              <a:lnSpc>
                <a:spcPct val="150000"/>
              </a:lnSpc>
              <a:buNone/>
            </a:pPr>
            <a:r>
              <a:rPr lang="en-US" sz="1800" dirty="0">
                <a:latin typeface="Calibri Light"/>
                <a:ea typeface="Calibri Light"/>
                <a:cs typeface="Calibri Light"/>
              </a:rPr>
              <a:t>View Permissions: Finance, Grant, and School Leader/Designee</a:t>
            </a:r>
          </a:p>
          <a:p>
            <a:pPr marL="0" indent="0">
              <a:lnSpc>
                <a:spcPct val="150000"/>
              </a:lnSpc>
              <a:buNone/>
            </a:pPr>
            <a:r>
              <a:rPr lang="en-US" sz="1800" dirty="0">
                <a:latin typeface="Calibri Light"/>
                <a:ea typeface="Calibri Light"/>
                <a:cs typeface="Calibri Light"/>
              </a:rPr>
              <a:t>Completion Permissions: School Leader/Designee only</a:t>
            </a:r>
          </a:p>
          <a:p>
            <a:pPr marL="0" indent="0">
              <a:buNone/>
            </a:pPr>
            <a:br>
              <a:rPr lang="en-US" sz="2400" b="1" dirty="0">
                <a:latin typeface="+mj-lt"/>
              </a:rPr>
            </a:br>
            <a:r>
              <a:rPr lang="en-US" sz="2400" b="1" dirty="0">
                <a:latin typeface="+mj-lt"/>
              </a:rPr>
              <a:t>Purpose</a:t>
            </a:r>
            <a:endParaRPr lang="en-US" sz="2400" b="1" dirty="0">
              <a:latin typeface="+mj-lt"/>
              <a:ea typeface="Calibri Light"/>
              <a:cs typeface="Calibri Light"/>
            </a:endParaRPr>
          </a:p>
          <a:p>
            <a:pPr marL="0" indent="0">
              <a:lnSpc>
                <a:spcPct val="150000"/>
              </a:lnSpc>
              <a:buNone/>
            </a:pPr>
            <a:r>
              <a:rPr lang="en-US" sz="1800" dirty="0">
                <a:latin typeface="Calibri Light"/>
                <a:ea typeface="Calibri Light"/>
                <a:cs typeface="Calibri Light"/>
              </a:rPr>
              <a:t>Ensure school leaders are informed of current spending</a:t>
            </a:r>
            <a:br>
              <a:rPr lang="en-US" sz="1800" dirty="0">
                <a:latin typeface="Calibri Light" panose="020F0302020204030204" pitchFamily="34" charset="0"/>
                <a:cs typeface="Calibri Light" panose="020F0302020204030204" pitchFamily="34" charset="0"/>
              </a:rPr>
            </a:br>
            <a:r>
              <a:rPr lang="en-US" sz="1800" dirty="0">
                <a:latin typeface="Calibri Light"/>
                <a:ea typeface="Calibri Light"/>
                <a:cs typeface="Calibri Light"/>
              </a:rPr>
              <a:t>Prompt follow-up with relevant school personnel as needed</a:t>
            </a:r>
          </a:p>
          <a:p>
            <a:pPr marL="0" indent="0">
              <a:buNone/>
            </a:pPr>
            <a:br>
              <a:rPr lang="en-US" sz="2400" b="1" dirty="0">
                <a:latin typeface="+mj-lt"/>
              </a:rPr>
            </a:br>
            <a:r>
              <a:rPr lang="en-US" sz="2400" b="1" dirty="0">
                <a:latin typeface="+mj-lt"/>
              </a:rPr>
              <a:t>FY25–26 Updates</a:t>
            </a:r>
            <a:endParaRPr lang="en-US" sz="2400" b="1" dirty="0">
              <a:latin typeface="+mj-lt"/>
              <a:ea typeface="Calibri Light"/>
              <a:cs typeface="Calibri Light"/>
            </a:endParaRPr>
          </a:p>
          <a:p>
            <a:pPr marL="0" indent="0">
              <a:lnSpc>
                <a:spcPct val="160000"/>
              </a:lnSpc>
              <a:buNone/>
            </a:pPr>
            <a:r>
              <a:rPr lang="en-US" sz="1800" dirty="0">
                <a:latin typeface="Calibri Light"/>
                <a:ea typeface="Calibri Light"/>
                <a:cs typeface="Calibri Light"/>
              </a:rPr>
              <a:t>Tiered system of support implemented</a:t>
            </a:r>
            <a:br>
              <a:rPr lang="en-US" sz="1800" dirty="0">
                <a:latin typeface="Calibri Light" panose="020F0302020204030204" pitchFamily="34" charset="0"/>
                <a:cs typeface="Calibri Light" panose="020F0302020204030204" pitchFamily="34" charset="0"/>
              </a:rPr>
            </a:br>
            <a:r>
              <a:rPr lang="en-US" sz="1800" dirty="0">
                <a:latin typeface="Calibri Light"/>
                <a:ea typeface="Calibri Light"/>
                <a:cs typeface="Calibri Light"/>
              </a:rPr>
              <a:t>For schools with exemptions, Finance and Grant Contacts will have approval permission</a:t>
            </a:r>
          </a:p>
        </p:txBody>
      </p:sp>
    </p:spTree>
    <p:extLst>
      <p:ext uri="{BB962C8B-B14F-4D97-AF65-F5344CB8AC3E}">
        <p14:creationId xmlns:p14="http://schemas.microsoft.com/office/powerpoint/2010/main" val="2879840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C9999-2D81-3975-D12A-20DF615C84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6F77C2-CB4F-EBCA-7277-7C91E336FCC4}"/>
              </a:ext>
            </a:extLst>
          </p:cNvPr>
          <p:cNvSpPr>
            <a:spLocks noGrp="1"/>
          </p:cNvSpPr>
          <p:nvPr>
            <p:ph type="title"/>
          </p:nvPr>
        </p:nvSpPr>
        <p:spPr/>
        <p:txBody>
          <a:bodyPr>
            <a:normAutofit/>
          </a:bodyPr>
          <a:lstStyle/>
          <a:p>
            <a:r>
              <a:rPr lang="en-US" dirty="0">
                <a:ea typeface="Calibri Light"/>
                <a:cs typeface="Calibri Light"/>
              </a:rPr>
              <a:t>FERS vs Traditional AFR Process</a:t>
            </a:r>
            <a:endParaRPr lang="en-US" dirty="0"/>
          </a:p>
        </p:txBody>
      </p:sp>
      <p:sp>
        <p:nvSpPr>
          <p:cNvPr id="4" name="Content Placeholder 3">
            <a:extLst>
              <a:ext uri="{FF2B5EF4-FFF2-40B4-BE49-F238E27FC236}">
                <a16:creationId xmlns:a16="http://schemas.microsoft.com/office/drawing/2014/main" id="{116E5C02-85F9-3598-DEB2-6D2009C70C01}"/>
              </a:ext>
            </a:extLst>
          </p:cNvPr>
          <p:cNvSpPr>
            <a:spLocks noGrp="1"/>
          </p:cNvSpPr>
          <p:nvPr>
            <p:ph idx="1"/>
          </p:nvPr>
        </p:nvSpPr>
        <p:spPr>
          <a:xfrm>
            <a:off x="628650" y="1574211"/>
            <a:ext cx="7886700" cy="4897094"/>
          </a:xfrm>
        </p:spPr>
        <p:txBody>
          <a:bodyPr vert="horz" lIns="91440" tIns="45720" rIns="91440" bIns="45720" rtlCol="0" anchor="t">
            <a:normAutofit/>
          </a:bodyPr>
          <a:lstStyle/>
          <a:p>
            <a:pPr marL="0" indent="0">
              <a:buNone/>
            </a:pPr>
            <a:r>
              <a:rPr lang="en-US" u="sng" dirty="0">
                <a:ea typeface="Calibri"/>
                <a:cs typeface="Calibri"/>
              </a:rPr>
              <a:t>Traditional AFR (Annual Financial Report)</a:t>
            </a:r>
          </a:p>
          <a:p>
            <a:pPr marL="514350" indent="-514350">
              <a:buAutoNum type="arabicPeriod"/>
            </a:pPr>
            <a:r>
              <a:rPr lang="en-US" sz="1900" dirty="0">
                <a:latin typeface="Calibri Light"/>
                <a:ea typeface="Calibri"/>
                <a:cs typeface="Calibri"/>
              </a:rPr>
              <a:t>School submits annual financial reporting documentation through Epicenter</a:t>
            </a:r>
          </a:p>
          <a:p>
            <a:pPr marL="514350" indent="-514350">
              <a:buAutoNum type="arabicPeriod"/>
            </a:pPr>
            <a:r>
              <a:rPr lang="en-US" sz="1900" dirty="0">
                <a:latin typeface="Calibri Light"/>
                <a:ea typeface="Calibri"/>
                <a:cs typeface="Calibri"/>
              </a:rPr>
              <a:t>CSI reviews documentation and submits through </a:t>
            </a:r>
            <a:r>
              <a:rPr lang="en-US" sz="1900" err="1">
                <a:latin typeface="Calibri Light"/>
                <a:ea typeface="Calibri"/>
                <a:cs typeface="Calibri"/>
              </a:rPr>
              <a:t>smartsheets</a:t>
            </a:r>
            <a:r>
              <a:rPr lang="en-US" sz="1900" dirty="0">
                <a:latin typeface="Calibri Light"/>
                <a:ea typeface="Calibri"/>
                <a:cs typeface="Calibri"/>
              </a:rPr>
              <a:t> upon approval</a:t>
            </a:r>
          </a:p>
          <a:p>
            <a:pPr marL="514350" indent="-514350">
              <a:buAutoNum type="arabicPeriod"/>
            </a:pPr>
            <a:r>
              <a:rPr lang="en-US" sz="1900" dirty="0">
                <a:latin typeface="Calibri Light"/>
                <a:ea typeface="Calibri"/>
                <a:cs typeface="Calibri"/>
              </a:rPr>
              <a:t>CSI forwards submission confirmation to school</a:t>
            </a:r>
          </a:p>
          <a:p>
            <a:pPr marL="0" indent="0">
              <a:buNone/>
            </a:pPr>
            <a:endParaRPr lang="en-US" sz="1900" dirty="0">
              <a:ea typeface="Calibri"/>
              <a:cs typeface="Calibri"/>
            </a:endParaRPr>
          </a:p>
          <a:p>
            <a:pPr marL="0" indent="0">
              <a:buNone/>
            </a:pPr>
            <a:r>
              <a:rPr lang="en-US" u="sng" dirty="0">
                <a:ea typeface="Calibri"/>
                <a:cs typeface="Calibri"/>
              </a:rPr>
              <a:t>FERs (Final Expenditure Report)</a:t>
            </a:r>
          </a:p>
          <a:p>
            <a:pPr marL="514350" indent="-514350">
              <a:buAutoNum type="arabicPeriod"/>
            </a:pPr>
            <a:r>
              <a:rPr lang="en-US" sz="1900" dirty="0">
                <a:latin typeface="Calibri Light"/>
                <a:ea typeface="Calibri"/>
                <a:cs typeface="Calibri"/>
              </a:rPr>
              <a:t>School submits annual financial reporting documentation directly through GAINS</a:t>
            </a:r>
          </a:p>
          <a:p>
            <a:pPr marL="514350" indent="-514350">
              <a:buAutoNum type="arabicPeriod"/>
            </a:pPr>
            <a:r>
              <a:rPr lang="en-US" sz="1900" dirty="0">
                <a:latin typeface="Calibri Light"/>
                <a:ea typeface="Calibri"/>
                <a:cs typeface="Calibri"/>
              </a:rPr>
              <a:t>School marks task in Epicenter as complete</a:t>
            </a:r>
          </a:p>
          <a:p>
            <a:pPr marL="514350" indent="-514350">
              <a:buAutoNum type="arabicPeriod"/>
            </a:pPr>
            <a:r>
              <a:rPr lang="en-US" sz="1900" dirty="0">
                <a:latin typeface="Calibri Light"/>
                <a:ea typeface="Calibri"/>
                <a:cs typeface="Calibri"/>
              </a:rPr>
              <a:t>GAINS routes to CSI for review and approval</a:t>
            </a:r>
          </a:p>
          <a:p>
            <a:pPr marL="514350" indent="-514350">
              <a:buAutoNum type="arabicPeriod"/>
            </a:pPr>
            <a:r>
              <a:rPr lang="en-US" sz="1900" dirty="0">
                <a:latin typeface="Calibri Light"/>
                <a:ea typeface="Calibri"/>
                <a:cs typeface="Calibri"/>
              </a:rPr>
              <a:t>CSI approves FER through GAINS</a:t>
            </a:r>
          </a:p>
          <a:p>
            <a:pPr marL="0" indent="0">
              <a:buNone/>
            </a:pPr>
            <a:endParaRPr lang="en-US" dirty="0">
              <a:ea typeface="Calibri"/>
              <a:cs typeface="Calibri"/>
            </a:endParaRPr>
          </a:p>
        </p:txBody>
      </p:sp>
      <p:sp>
        <p:nvSpPr>
          <p:cNvPr id="5" name="TextBox 4">
            <a:extLst>
              <a:ext uri="{FF2B5EF4-FFF2-40B4-BE49-F238E27FC236}">
                <a16:creationId xmlns:a16="http://schemas.microsoft.com/office/drawing/2014/main" id="{D99877F1-4B9D-38DA-072D-17855A173A34}"/>
              </a:ext>
            </a:extLst>
          </p:cNvPr>
          <p:cNvSpPr txBox="1"/>
          <p:nvPr/>
        </p:nvSpPr>
        <p:spPr>
          <a:xfrm>
            <a:off x="5947565" y="5830238"/>
            <a:ext cx="2776126" cy="646331"/>
          </a:xfrm>
          <a:prstGeom prst="rect">
            <a:avLst/>
          </a:prstGeom>
          <a:noFill/>
        </p:spPr>
        <p:txBody>
          <a:bodyPr wrap="square" lIns="91440" tIns="45720" rIns="91440" bIns="45720" rtlCol="0" anchor="t">
            <a:spAutoFit/>
          </a:bodyPr>
          <a:lstStyle/>
          <a:p>
            <a:r>
              <a:rPr lang="en-US" sz="1200" dirty="0">
                <a:hlinkClick r:id="rId2"/>
              </a:rPr>
              <a:t>FER Instructional Document</a:t>
            </a:r>
            <a:br>
              <a:rPr lang="en-US" sz="1200" dirty="0"/>
            </a:br>
            <a:r>
              <a:rPr lang="en-US" sz="1200" dirty="0">
                <a:hlinkClick r:id="rId3"/>
              </a:rPr>
              <a:t>FER Webinar Recording</a:t>
            </a:r>
            <a:endParaRPr lang="en-US" sz="1200">
              <a:ea typeface="Calibri"/>
              <a:cs typeface="Calibri"/>
            </a:endParaRPr>
          </a:p>
          <a:p>
            <a:r>
              <a:rPr lang="en-US" sz="1200" dirty="0">
                <a:ea typeface="Calibri" panose="020F0502020204030204"/>
                <a:cs typeface="Calibri" panose="020F0502020204030204"/>
              </a:rPr>
              <a:t>*Epicenter Task 30-day reminders</a:t>
            </a:r>
          </a:p>
        </p:txBody>
      </p:sp>
    </p:spTree>
    <p:extLst>
      <p:ext uri="{BB962C8B-B14F-4D97-AF65-F5344CB8AC3E}">
        <p14:creationId xmlns:p14="http://schemas.microsoft.com/office/powerpoint/2010/main" val="1031935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900D7-1371-31CE-4941-4574C9E5A0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DA3D9D-1159-BCD3-7F4A-2FE1A6C3F1F0}"/>
              </a:ext>
            </a:extLst>
          </p:cNvPr>
          <p:cNvSpPr>
            <a:spLocks noGrp="1"/>
          </p:cNvSpPr>
          <p:nvPr>
            <p:ph type="title"/>
          </p:nvPr>
        </p:nvSpPr>
        <p:spPr/>
        <p:txBody>
          <a:bodyPr>
            <a:normAutofit/>
          </a:bodyPr>
          <a:lstStyle/>
          <a:p>
            <a:r>
              <a:rPr lang="en-US">
                <a:ea typeface="Calibri Light"/>
                <a:cs typeface="Calibri Light"/>
              </a:rPr>
              <a:t>FERS Current Grant List </a:t>
            </a:r>
            <a:endParaRPr lang="en-US"/>
          </a:p>
        </p:txBody>
      </p:sp>
      <p:sp>
        <p:nvSpPr>
          <p:cNvPr id="9" name="Content Placeholder 8">
            <a:extLst>
              <a:ext uri="{FF2B5EF4-FFF2-40B4-BE49-F238E27FC236}">
                <a16:creationId xmlns:a16="http://schemas.microsoft.com/office/drawing/2014/main" id="{AF004841-7E81-00CD-1668-3ACE5BF82829}"/>
              </a:ext>
            </a:extLst>
          </p:cNvPr>
          <p:cNvSpPr>
            <a:spLocks noGrp="1"/>
          </p:cNvSpPr>
          <p:nvPr>
            <p:ph idx="1"/>
          </p:nvPr>
        </p:nvSpPr>
        <p:spPr>
          <a:xfrm>
            <a:off x="628650" y="1597688"/>
            <a:ext cx="7886700" cy="4622242"/>
          </a:xfrm>
        </p:spPr>
        <p:txBody>
          <a:bodyPr>
            <a:normAutofit/>
          </a:bodyPr>
          <a:lstStyle/>
          <a:p>
            <a:pPr marL="0" indent="0">
              <a:buNone/>
            </a:pPr>
            <a:r>
              <a:rPr lang="en-US" sz="1600"/>
              <a:t>Automatic Enrollment in Advanced Courses </a:t>
            </a:r>
          </a:p>
          <a:p>
            <a:pPr marL="0" indent="0">
              <a:buNone/>
            </a:pPr>
            <a:r>
              <a:rPr lang="en-US" sz="1600"/>
              <a:t>Bullying Prevention and Education Grant</a:t>
            </a:r>
          </a:p>
          <a:p>
            <a:pPr marL="0" indent="0">
              <a:buNone/>
            </a:pPr>
            <a:r>
              <a:rPr lang="en-US" sz="1600"/>
              <a:t>CO Academic Accelerator Program</a:t>
            </a:r>
          </a:p>
          <a:p>
            <a:pPr marL="0" indent="0">
              <a:buNone/>
            </a:pPr>
            <a:r>
              <a:rPr lang="en-US" sz="1600"/>
              <a:t>Comprehensive Early Literacy Grant Program **</a:t>
            </a:r>
          </a:p>
          <a:p>
            <a:pPr marL="0" indent="0">
              <a:buNone/>
            </a:pPr>
            <a:r>
              <a:rPr lang="en-US" sz="1600"/>
              <a:t>Concurrent Enrollment Expansion and Innovation Grant **</a:t>
            </a:r>
          </a:p>
          <a:p>
            <a:pPr marL="0" indent="0">
              <a:buNone/>
            </a:pPr>
            <a:r>
              <a:rPr lang="en-US" sz="1600"/>
              <a:t>Early Literacy Grant Program: Professional Development</a:t>
            </a:r>
          </a:p>
          <a:p>
            <a:pPr marL="0" indent="0">
              <a:buNone/>
            </a:pPr>
            <a:r>
              <a:rPr lang="en-US" sz="1600"/>
              <a:t>Expelled and At-Risk Student Services System Development Grant **</a:t>
            </a:r>
          </a:p>
          <a:p>
            <a:pPr marL="0" indent="0">
              <a:buNone/>
            </a:pPr>
            <a:r>
              <a:rPr lang="en-US" sz="1600"/>
              <a:t>Local Accountability Systems Grant</a:t>
            </a:r>
          </a:p>
          <a:p>
            <a:pPr marL="0" indent="0">
              <a:buNone/>
            </a:pPr>
            <a:r>
              <a:rPr lang="en-US" sz="1600"/>
              <a:t>Menstrual Hygiene Product Accessibility</a:t>
            </a:r>
          </a:p>
          <a:p>
            <a:pPr marL="0" indent="0">
              <a:buNone/>
            </a:pPr>
            <a:r>
              <a:rPr lang="en-US" sz="1600"/>
              <a:t>Preventing School Violence</a:t>
            </a:r>
          </a:p>
          <a:p>
            <a:pPr marL="0" indent="0">
              <a:buNone/>
            </a:pPr>
            <a:r>
              <a:rPr lang="en-US" sz="1600"/>
              <a:t>School Counselor Corps Grant Program **</a:t>
            </a:r>
          </a:p>
          <a:p>
            <a:pPr marL="0" indent="0">
              <a:buNone/>
            </a:pPr>
            <a:r>
              <a:rPr lang="en-US" sz="1600"/>
              <a:t>Student Wellness Grant</a:t>
            </a:r>
          </a:p>
          <a:p>
            <a:pPr marL="0" indent="0">
              <a:buNone/>
            </a:pPr>
            <a:r>
              <a:rPr lang="en-US" sz="1600"/>
              <a:t>Vaping Prevention Grant</a:t>
            </a:r>
          </a:p>
        </p:txBody>
      </p:sp>
    </p:spTree>
    <p:extLst>
      <p:ext uri="{BB962C8B-B14F-4D97-AF65-F5344CB8AC3E}">
        <p14:creationId xmlns:p14="http://schemas.microsoft.com/office/powerpoint/2010/main" val="734642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e8f432d-b748-435e-8c88-5ec46615cd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4FBF790D2C8B543AA42B5174B067D97" ma:contentTypeVersion="8" ma:contentTypeDescription="Create a new document." ma:contentTypeScope="" ma:versionID="68421083a2e1a3577162302883973126">
  <xsd:schema xmlns:xsd="http://www.w3.org/2001/XMLSchema" xmlns:xs="http://www.w3.org/2001/XMLSchema" xmlns:p="http://schemas.microsoft.com/office/2006/metadata/properties" xmlns:ns3="5e8f432d-b748-435e-8c88-5ec46615cd23" xmlns:ns4="7c9a8f40-4f20-403e-ba79-91c1ba474368" targetNamespace="http://schemas.microsoft.com/office/2006/metadata/properties" ma:root="true" ma:fieldsID="7e865b68115fe4f2b96126b5f2f3f79c" ns3:_="" ns4:_="">
    <xsd:import namespace="5e8f432d-b748-435e-8c88-5ec46615cd23"/>
    <xsd:import namespace="7c9a8f40-4f20-403e-ba79-91c1ba4743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f432d-b748-435e-8c88-5ec46615c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9a8f40-4f20-403e-ba79-91c1ba4743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E2F14C-0850-44DA-A8B3-30B6266308A7}">
  <ds:schemaRefs>
    <ds:schemaRef ds:uri="http://schemas.microsoft.com/sharepoint/v3/contenttype/forms"/>
  </ds:schemaRefs>
</ds:datastoreItem>
</file>

<file path=customXml/itemProps2.xml><?xml version="1.0" encoding="utf-8"?>
<ds:datastoreItem xmlns:ds="http://schemas.openxmlformats.org/officeDocument/2006/customXml" ds:itemID="{86C95F91-3652-4C42-89D7-9291A78DCDD4}">
  <ds:schemaRefs>
    <ds:schemaRef ds:uri="5e8f432d-b748-435e-8c88-5ec46615cd23"/>
    <ds:schemaRef ds:uri="7c9a8f40-4f20-403e-ba79-91c1ba474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9A36F5C-B1C3-4FB0-B726-DFC05CDBB2B5}">
  <ds:schemaRefs>
    <ds:schemaRef ds:uri="5e8f432d-b748-435e-8c88-5ec46615cd23"/>
    <ds:schemaRef ds:uri="7c9a8f40-4f20-403e-ba79-91c1ba474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1419</Words>
  <Application>Microsoft Office PowerPoint</Application>
  <PresentationFormat>On-screen Show (4:3)</PresentationFormat>
  <Paragraphs>220</Paragraphs>
  <Slides>15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Aptos</vt:lpstr>
      <vt:lpstr>Arial</vt:lpstr>
      <vt:lpstr>Calibri</vt:lpstr>
      <vt:lpstr>Calibri Light</vt:lpstr>
      <vt:lpstr>Wingdings</vt:lpstr>
      <vt:lpstr>Wingdings,Sans-Serif</vt:lpstr>
      <vt:lpstr>Office Theme</vt:lpstr>
      <vt:lpstr>Office Theme</vt:lpstr>
      <vt:lpstr>CSI Grant &amp; Finance Session</vt:lpstr>
      <vt:lpstr>Agenda</vt:lpstr>
      <vt:lpstr>CSI Finance &amp; SFA Team - Introductions</vt:lpstr>
      <vt:lpstr>FY25 Year End Dates</vt:lpstr>
      <vt:lpstr>FY26 Adopted Budgets </vt:lpstr>
      <vt:lpstr>Estimated School Payment Report v2</vt:lpstr>
      <vt:lpstr>Milestone Summary 4 Review</vt:lpstr>
      <vt:lpstr>FERS vs Traditional AFR Process</vt:lpstr>
      <vt:lpstr>FERS Current Grant List </vt:lpstr>
      <vt:lpstr>GrantVantage Process: Federal Fiscal Year Grants </vt:lpstr>
      <vt:lpstr>New FPP Requirement – Managing Federal Funds</vt:lpstr>
      <vt:lpstr>FY25-26 IDEA Budgets</vt:lpstr>
      <vt:lpstr>Final Milestone Deadline Preparation</vt:lpstr>
      <vt:lpstr>Upcoming Grant Deadlines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2020-21 Kick Off Webinar</dc:title>
  <dc:creator>Dinnen, Janet</dc:creator>
  <cp:lastModifiedBy>Vigil, Raena</cp:lastModifiedBy>
  <cp:revision>174</cp:revision>
  <cp:lastPrinted>2022-06-13T18:30:20Z</cp:lastPrinted>
  <dcterms:created xsi:type="dcterms:W3CDTF">2020-09-01T02:09:52Z</dcterms:created>
  <dcterms:modified xsi:type="dcterms:W3CDTF">2025-06-26T19:12:03Z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0x01010034FBF790D2C8B543AA42B5174B067D97</vt:lpwstr>
  </property>
</Properties>
</file>