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89" r:id="rId2"/>
    <p:sldId id="291" r:id="rId3"/>
    <p:sldId id="292"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59"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000"/>
    <a:srgbClr val="5D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71" autoAdjust="0"/>
    <p:restoredTop sz="94660"/>
  </p:normalViewPr>
  <p:slideViewPr>
    <p:cSldViewPr>
      <p:cViewPr varScale="1">
        <p:scale>
          <a:sx n="52" d="100"/>
          <a:sy n="52" d="100"/>
        </p:scale>
        <p:origin x="78" y="1548"/>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5EC429A-75E5-4E93-B30F-0B72E60C506D}" type="datetimeFigureOut">
              <a:rPr lang="en-US" smtClean="0"/>
              <a:t>5/5/2025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5EC0254-D053-41E3-A347-D9C89559F0B5}" type="slidenum">
              <a:rPr lang="en-US" smtClean="0"/>
              <a:t>‹#›</a:t>
            </a:fld>
            <a:endParaRPr lang="en-US"/>
          </a:p>
        </p:txBody>
      </p:sp>
    </p:spTree>
    <p:extLst>
      <p:ext uri="{BB962C8B-B14F-4D97-AF65-F5344CB8AC3E}">
        <p14:creationId xmlns:p14="http://schemas.microsoft.com/office/powerpoint/2010/main" val="3221820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293D88-D89A-4D98-8DB5-6714AF77704D}"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177644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293D88-D89A-4D98-8DB5-6714AF77704D}"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85559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293D88-D89A-4D98-8DB5-6714AF77704D}"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140029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293D88-D89A-4D98-8DB5-6714AF77704D}"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204990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293D88-D89A-4D98-8DB5-6714AF77704D}"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220846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293D88-D89A-4D98-8DB5-6714AF77704D}"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222407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293D88-D89A-4D98-8DB5-6714AF77704D}"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310133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293D88-D89A-4D98-8DB5-6714AF77704D}"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375906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93D88-D89A-4D98-8DB5-6714AF77704D}"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282558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293D88-D89A-4D98-8DB5-6714AF77704D}"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7513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293D88-D89A-4D98-8DB5-6714AF77704D}"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C04BA-F8CE-4774-86F2-80F8EF2A94BB}" type="slidenum">
              <a:rPr lang="en-US" smtClean="0"/>
              <a:t>‹#›</a:t>
            </a:fld>
            <a:endParaRPr lang="en-US"/>
          </a:p>
        </p:txBody>
      </p:sp>
    </p:spTree>
    <p:extLst>
      <p:ext uri="{BB962C8B-B14F-4D97-AF65-F5344CB8AC3E}">
        <p14:creationId xmlns:p14="http://schemas.microsoft.com/office/powerpoint/2010/main" val="37303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93D88-D89A-4D98-8DB5-6714AF77704D}" type="datetimeFigureOut">
              <a:rPr lang="en-US" smtClean="0"/>
              <a:t>5/5/2025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C04BA-F8CE-4774-86F2-80F8EF2A94BB}" type="slidenum">
              <a:rPr lang="en-US" smtClean="0"/>
              <a:t>‹#›</a:t>
            </a:fld>
            <a:endParaRPr lang="en-US"/>
          </a:p>
        </p:txBody>
      </p:sp>
    </p:spTree>
    <p:extLst>
      <p:ext uri="{BB962C8B-B14F-4D97-AF65-F5344CB8AC3E}">
        <p14:creationId xmlns:p14="http://schemas.microsoft.com/office/powerpoint/2010/main" val="209652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ABC70-3D49-DD04-9B2E-4072D444A1F7}"/>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1</a:t>
            </a:r>
          </a:p>
        </p:txBody>
      </p:sp>
      <p:graphicFrame>
        <p:nvGraphicFramePr>
          <p:cNvPr id="6" name="Table 5"/>
          <p:cNvGraphicFramePr>
            <a:graphicFrameLocks noGrp="1"/>
          </p:cNvGraphicFramePr>
          <p:nvPr>
            <p:extLst>
              <p:ext uri="{D42A27DB-BD31-4B8C-83A1-F6EECF244321}">
                <p14:modId xmlns:p14="http://schemas.microsoft.com/office/powerpoint/2010/main" val="3689438604"/>
              </p:ext>
            </p:extLst>
          </p:nvPr>
        </p:nvGraphicFramePr>
        <p:xfrm>
          <a:off x="152400" y="2667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rPr>
                        <a:t>Pre K on Salmon colored paper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rPr>
                        <a:t>Print, cut, fold, laminate, punch hole, bind with key 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59372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D8AA3-457A-75C5-7640-C33BA02E1977}"/>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10</a:t>
            </a:r>
          </a:p>
        </p:txBody>
      </p:sp>
      <p:graphicFrame>
        <p:nvGraphicFramePr>
          <p:cNvPr id="4" name="Table 3"/>
          <p:cNvGraphicFramePr>
            <a:graphicFrameLocks noGrp="1"/>
          </p:cNvGraphicFramePr>
          <p:nvPr>
            <p:extLst>
              <p:ext uri="{D42A27DB-BD31-4B8C-83A1-F6EECF244321}">
                <p14:modId xmlns:p14="http://schemas.microsoft.com/office/powerpoint/2010/main" val="2519166625"/>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Student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a:t>
                      </a:r>
                      <a:r>
                        <a:rPr lang="en-US" baseline="0" dirty="0">
                          <a:solidFill>
                            <a:schemeClr val="accent1"/>
                          </a:solidFill>
                        </a:rPr>
                        <a:t> do you do if you smell gas or smoke?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any adult in the immediate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Pull fire alarm if available and/or 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office if no other adults are nearby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Return to classroom if safe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9226737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do you do if a bigger kid calls</a:t>
                      </a:r>
                      <a:r>
                        <a:rPr lang="en-US" baseline="0" dirty="0">
                          <a:solidFill>
                            <a:schemeClr val="accent1"/>
                          </a:solidFill>
                        </a:rPr>
                        <a:t> you names on the playground every day?</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the recess monitor, in a calm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 at the school, in a calm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your parents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him or her to stop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9001875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K-5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is the school’s policy on bullying?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are the school’s rules on bullying?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References to current school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Or a discussion on what the school is doing in this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20487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10" y="-1447800"/>
            <a:ext cx="8229600" cy="1143000"/>
          </a:xfrm>
        </p:spPr>
        <p:txBody>
          <a:bodyPr/>
          <a:lstStyle/>
          <a:p>
            <a:r>
              <a:rPr lang="en-US" dirty="0"/>
              <a:t>Slide 11</a:t>
            </a:r>
          </a:p>
        </p:txBody>
      </p:sp>
      <p:graphicFrame>
        <p:nvGraphicFramePr>
          <p:cNvPr id="4" name="Table 3"/>
          <p:cNvGraphicFramePr>
            <a:graphicFrameLocks noGrp="1"/>
          </p:cNvGraphicFramePr>
          <p:nvPr>
            <p:extLst>
              <p:ext uri="{D42A27DB-BD31-4B8C-83A1-F6EECF244321}">
                <p14:modId xmlns:p14="http://schemas.microsoft.com/office/powerpoint/2010/main" val="2659918543"/>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K-5 Classroom Teacher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One of your students, who is</a:t>
                      </a:r>
                      <a:r>
                        <a:rPr lang="en-US" baseline="0" dirty="0">
                          <a:solidFill>
                            <a:schemeClr val="accent1"/>
                          </a:solidFill>
                        </a:rPr>
                        <a:t> allergic to peanuts, appears to be having trouble breathing after being served a cookie during a classroom party.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another adult to call the office, or use inter-school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Send a child “runner” to the office or call 911 if no other adult is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Conduct first aid, be aware of the presence of “</a:t>
                      </a:r>
                      <a:r>
                        <a:rPr kumimoji="0" lang="en-US" sz="1200" b="1" i="0" u="none" strike="noStrike" kern="1200" cap="none" spc="0" normalizeH="0" baseline="0" noProof="0" dirty="0" err="1">
                          <a:ln>
                            <a:noFill/>
                          </a:ln>
                          <a:solidFill>
                            <a:srgbClr val="FF0000"/>
                          </a:solidFill>
                          <a:effectLst/>
                          <a:uLnTx/>
                          <a:uFillTx/>
                          <a:latin typeface="+mn-lt"/>
                        </a:rPr>
                        <a:t>epi</a:t>
                      </a:r>
                      <a:r>
                        <a:rPr kumimoji="0" lang="en-US" sz="1200" b="1" i="0" u="none" strike="noStrike" kern="1200" cap="none" spc="0" normalizeH="0" baseline="0" noProof="0" dirty="0">
                          <a:ln>
                            <a:noFill/>
                          </a:ln>
                          <a:solidFill>
                            <a:srgbClr val="FF0000"/>
                          </a:solidFill>
                          <a:effectLst/>
                          <a:uLnTx/>
                          <a:uFillTx/>
                          <a:latin typeface="+mn-lt"/>
                        </a:rPr>
                        <a:t> pens”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63692154"/>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K-5 Classroom Teacher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An</a:t>
                      </a:r>
                      <a:r>
                        <a:rPr lang="en-US" baseline="0" dirty="0">
                          <a:solidFill>
                            <a:schemeClr val="accent1"/>
                          </a:solidFill>
                        </a:rPr>
                        <a:t> 11 yr. old boy is being teased for wetting his bed.  How do you support the student?  What should happen to the other children?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Speak to the 11 yr. old about his situation, (may be easier for a favored teacher or male teacher), being aware of health or mental issues.  Notify admin if necessary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Speak to 11 yr. </a:t>
                      </a:r>
                      <a:r>
                        <a:rPr kumimoji="0" lang="en-US" sz="1200" b="1" i="0" u="none" strike="noStrike" kern="1200" cap="none" spc="0" normalizeH="0" baseline="0" noProof="0" dirty="0" err="1">
                          <a:ln>
                            <a:noFill/>
                          </a:ln>
                          <a:solidFill>
                            <a:srgbClr val="FF0000"/>
                          </a:solidFill>
                          <a:effectLst/>
                          <a:uLnTx/>
                          <a:uFillTx/>
                          <a:latin typeface="+mn-lt"/>
                        </a:rPr>
                        <a:t>old’s</a:t>
                      </a:r>
                      <a:r>
                        <a:rPr kumimoji="0" lang="en-US" sz="1200" b="1" i="0" u="none" strike="noStrike" kern="1200" cap="none" spc="0" normalizeH="0" baseline="0" noProof="0" dirty="0">
                          <a:ln>
                            <a:noFill/>
                          </a:ln>
                          <a:solidFill>
                            <a:srgbClr val="FF0000"/>
                          </a:solidFill>
                          <a:effectLst/>
                          <a:uLnTx/>
                          <a:uFillTx/>
                          <a:latin typeface="+mn-lt"/>
                        </a:rPr>
                        <a:t> parents about situation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to mental health if necessary, (counselor or outside agency)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Other children should be talked to in general terms about mistakes, PBIS or classroom rules if being utilized in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95573222"/>
              </p:ext>
            </p:extLst>
          </p:nvPr>
        </p:nvGraphicFramePr>
        <p:xfrm>
          <a:off x="152400" y="4648200"/>
          <a:ext cx="8839200" cy="201168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K-5 Classroom Teacher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Demonstrate the actions you would take after hearing, “Lockdown, lockdown, lockdown,” over the schools PA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Lock the door, gather children into secure room/area, turn off lights, hide children from sight, keep children quiet and calm, wait for all clear from law enforcement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Go into lockdown as prescribed in school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1612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7847-CF4B-773A-00D5-72BD40AA33CE}"/>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12</a:t>
            </a:r>
          </a:p>
        </p:txBody>
      </p:sp>
      <p:graphicFrame>
        <p:nvGraphicFramePr>
          <p:cNvPr id="4" name="Table 3"/>
          <p:cNvGraphicFramePr>
            <a:graphicFrameLocks noGrp="1"/>
          </p:cNvGraphicFramePr>
          <p:nvPr>
            <p:extLst>
              <p:ext uri="{D42A27DB-BD31-4B8C-83A1-F6EECF244321}">
                <p14:modId xmlns:p14="http://schemas.microsoft.com/office/powerpoint/2010/main" val="2278484332"/>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7 yr. old is struck by a car at dismissal, he is seriously injured</a:t>
                      </a:r>
                      <a:r>
                        <a:rPr lang="en-US" baseline="0" dirty="0">
                          <a:solidFill>
                            <a:schemeClr val="accent1"/>
                          </a:solidFill>
                        </a:rPr>
                        <a:t> and</a:t>
                      </a:r>
                      <a:r>
                        <a:rPr lang="en-US" dirty="0">
                          <a:solidFill>
                            <a:schemeClr val="accent1"/>
                          </a:solidFill>
                        </a:rPr>
                        <a:t> several</a:t>
                      </a:r>
                      <a:r>
                        <a:rPr lang="en-US" baseline="0" dirty="0">
                          <a:solidFill>
                            <a:schemeClr val="accent1"/>
                          </a:solidFill>
                        </a:rPr>
                        <a:t> other children witness the accident.  What actions should be taken?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 or have another adult call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first aid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Have other adults remove child witnesses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Once EMS has taken over, notify parents of injured child as well as witnesses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entire school in appropriate manner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mental health counseling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0906307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favorite art</a:t>
                      </a:r>
                      <a:r>
                        <a:rPr lang="en-US" baseline="0" dirty="0">
                          <a:solidFill>
                            <a:schemeClr val="accent1"/>
                          </a:solidFill>
                        </a:rPr>
                        <a:t> </a:t>
                      </a:r>
                      <a:r>
                        <a:rPr lang="en-US" dirty="0">
                          <a:solidFill>
                            <a:schemeClr val="accent1"/>
                          </a:solidFill>
                        </a:rPr>
                        <a:t>teacher dies over the Christmas holiday from complications of pneumonia.  What actions need to happen?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community in appropriate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Follow procedures of school crisis team, including mental health counseling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Think about appropriate memorial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31204888"/>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tornado alert has just been issued for the surrounding community.  A teacher reports seeing a funnel cloud as she returns from a meeting.  What actions are necessary?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alert system to place school in shelter-in-place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Reverse evacuation of all persons outside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possible move people away from any exterior windows and/or into storm shelters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Double check personnel are in appropriate areas, without endangering yourself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75382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8229600" cy="1143000"/>
          </a:xfrm>
        </p:spPr>
        <p:txBody>
          <a:bodyPr/>
          <a:lstStyle/>
          <a:p>
            <a:r>
              <a:rPr lang="en-US" dirty="0"/>
              <a:t>Slide 13</a:t>
            </a:r>
          </a:p>
        </p:txBody>
      </p:sp>
      <p:graphicFrame>
        <p:nvGraphicFramePr>
          <p:cNvPr id="4" name="Table 3"/>
          <p:cNvGraphicFramePr>
            <a:graphicFrameLocks noGrp="1"/>
          </p:cNvGraphicFramePr>
          <p:nvPr>
            <p:extLst>
              <p:ext uri="{D42A27DB-BD31-4B8C-83A1-F6EECF244321}">
                <p14:modId xmlns:p14="http://schemas.microsoft.com/office/powerpoint/2010/main" val="3222858255"/>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Two 5</a:t>
                      </a:r>
                      <a:r>
                        <a:rPr lang="en-US" baseline="30000" dirty="0">
                          <a:solidFill>
                            <a:schemeClr val="accent1"/>
                          </a:solidFill>
                        </a:rPr>
                        <a:t>th</a:t>
                      </a:r>
                      <a:r>
                        <a:rPr lang="en-US" dirty="0">
                          <a:solidFill>
                            <a:schemeClr val="accent1"/>
                          </a:solidFill>
                        </a:rPr>
                        <a:t> grade girls get in a physical fight on the playground, one calls the other a,</a:t>
                      </a:r>
                      <a:r>
                        <a:rPr lang="en-US" baseline="0" dirty="0">
                          <a:solidFill>
                            <a:schemeClr val="accent1"/>
                          </a:solidFill>
                        </a:rPr>
                        <a:t> “</a:t>
                      </a:r>
                      <a:r>
                        <a:rPr lang="en-US" baseline="0" dirty="0" err="1">
                          <a:solidFill>
                            <a:schemeClr val="accent1"/>
                          </a:solidFill>
                        </a:rPr>
                        <a:t>fattie</a:t>
                      </a:r>
                      <a:r>
                        <a:rPr lang="en-US" baseline="0" dirty="0">
                          <a:solidFill>
                            <a:schemeClr val="accent1"/>
                          </a:solidFill>
                        </a:rPr>
                        <a:t>.”  What steps can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After the girls are separated have a conference with both girls and at least 1 other trusted adult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Parents may need to be involved, at a minimum notified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Restorative Justice practices if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54420699"/>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Parent/Volunteer</a:t>
                      </a:r>
                      <a:r>
                        <a:rPr lang="en-US" u="sng" baseline="0" dirty="0">
                          <a:solidFill>
                            <a:schemeClr val="tx1"/>
                          </a:solidFill>
                        </a:rPr>
                        <a:t>  </a:t>
                      </a:r>
                      <a:r>
                        <a:rPr lang="en-US" u="sng" dirty="0">
                          <a:solidFill>
                            <a:schemeClr val="tx1"/>
                          </a:solidFill>
                        </a:rPr>
                        <a:t>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notice a man,</a:t>
                      </a:r>
                      <a:r>
                        <a:rPr lang="en-US" baseline="0" dirty="0">
                          <a:solidFill>
                            <a:schemeClr val="accent1"/>
                          </a:solidFill>
                        </a:rPr>
                        <a:t> whom you don’t know piggyback thru the side doors with students returning from recess, he does not have a visitors pass.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Approach him and question his presence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Inform him of the proper entrance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a staff member or law enforcement, if he does not comply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2153755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Parent/Volunteer</a:t>
                      </a:r>
                      <a:r>
                        <a:rPr lang="en-US" u="sng" baseline="0" dirty="0">
                          <a:solidFill>
                            <a:schemeClr val="tx1"/>
                          </a:solidFill>
                        </a:rPr>
                        <a:t>  </a:t>
                      </a:r>
                      <a:r>
                        <a:rPr lang="en-US" u="sng" dirty="0">
                          <a:solidFill>
                            <a:schemeClr val="tx1"/>
                          </a:solidFill>
                        </a:rPr>
                        <a:t>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town tornado warning siren just went off, you are helping supervise recess.  What steps do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Follow schools reverse evacuation plan if known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Calmly escort students back inside the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Inform a staff member so they are aware of the siren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Move to storm shelter or safe area, as directed by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9333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22" y="-1460241"/>
            <a:ext cx="8229600" cy="1143000"/>
          </a:xfrm>
        </p:spPr>
        <p:txBody>
          <a:bodyPr/>
          <a:lstStyle/>
          <a:p>
            <a:r>
              <a:rPr lang="en-US" dirty="0"/>
              <a:t>Slide 14</a:t>
            </a:r>
          </a:p>
        </p:txBody>
      </p:sp>
      <p:graphicFrame>
        <p:nvGraphicFramePr>
          <p:cNvPr id="4" name="Table 3"/>
          <p:cNvGraphicFramePr>
            <a:graphicFrameLocks noGrp="1"/>
          </p:cNvGraphicFramePr>
          <p:nvPr>
            <p:extLst>
              <p:ext uri="{D42A27DB-BD31-4B8C-83A1-F6EECF244321}">
                <p14:modId xmlns:p14="http://schemas.microsoft.com/office/powerpoint/2010/main" val="408182762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Parent/Volunteer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During a field trip you see a 3</a:t>
                      </a:r>
                      <a:r>
                        <a:rPr lang="en-US" baseline="30000" dirty="0">
                          <a:solidFill>
                            <a:schemeClr val="accent1"/>
                          </a:solidFill>
                        </a:rPr>
                        <a:t>rd</a:t>
                      </a:r>
                      <a:r>
                        <a:rPr lang="en-US" dirty="0">
                          <a:solidFill>
                            <a:schemeClr val="accent1"/>
                          </a:solidFill>
                        </a:rPr>
                        <a:t> grader walk into a bathroom with an adult male, whom you don’t know.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Enter bathroom and confront stranger on reason and identification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staff member and law enforcement if necessary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7926489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Parent/Volunteer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How can you identify a staff member or authorized visitor to this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By their photo identification, that they are supposed to be wearing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Other responses may include: School Uniform or Clothing, prior knowledge to include name and position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 know all the parents and teachers.” This may not be the best answer based on size and scope of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0096544"/>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should you do if you become separated from your class while on a field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nearest trusted adult, i.e. police officer, tour guide, security guard, venue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cell phone to notify school or parent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Wait by the entrance/exit you used if 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453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43100"/>
            <a:ext cx="8229600" cy="1143000"/>
          </a:xfrm>
        </p:spPr>
        <p:txBody>
          <a:bodyPr/>
          <a:lstStyle/>
          <a:p>
            <a:r>
              <a:rPr lang="en-US" dirty="0"/>
              <a:t>Slide 15</a:t>
            </a:r>
          </a:p>
        </p:txBody>
      </p:sp>
      <p:graphicFrame>
        <p:nvGraphicFramePr>
          <p:cNvPr id="4" name="Table 3"/>
          <p:cNvGraphicFramePr>
            <a:graphicFrameLocks noGrp="1"/>
          </p:cNvGraphicFramePr>
          <p:nvPr>
            <p:extLst>
              <p:ext uri="{D42A27DB-BD31-4B8C-83A1-F6EECF244321}">
                <p14:modId xmlns:p14="http://schemas.microsoft.com/office/powerpoint/2010/main" val="326627202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should you do if you see a man in the hallway, shouting at the office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Find nearest room with an adult and notify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Return to classroom and notify teacher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51440704"/>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student in gym class starts shaking after bumping his head on the wall.  The teacher has just stepped outside to speak with another student.  What should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teacher, call the front office, send someone else to tell an adult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Place victim on the floor, and ensure he doesn’t hit his head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32824577"/>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One of your classmates in English class, showed you her Facebook page.  It is filled with bad language and threats to “finish” the English teacher. What steps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a trusted adult about the page, i.e. a teacher, SRO, principal, a parent or Safe2Tell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student about this type of behavior not being accepted in your school and it’s not snitching if it saves a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56596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747" y="-1447800"/>
            <a:ext cx="8229600" cy="1143000"/>
          </a:xfrm>
        </p:spPr>
        <p:txBody>
          <a:bodyPr/>
          <a:lstStyle/>
          <a:p>
            <a:r>
              <a:rPr lang="en-US" dirty="0"/>
              <a:t>Slide 16</a:t>
            </a:r>
          </a:p>
        </p:txBody>
      </p:sp>
      <p:graphicFrame>
        <p:nvGraphicFramePr>
          <p:cNvPr id="4" name="Table 3"/>
          <p:cNvGraphicFramePr>
            <a:graphicFrameLocks noGrp="1"/>
          </p:cNvGraphicFramePr>
          <p:nvPr>
            <p:extLst>
              <p:ext uri="{D42A27DB-BD31-4B8C-83A1-F6EECF244321}">
                <p14:modId xmlns:p14="http://schemas.microsoft.com/office/powerpoint/2010/main" val="139611845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would you do if you noticed a person walking down the hallway with a rifle in his/her hands?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Enter the nearest room that can be locked from the inside taking any others nearby with me, lock the door, turn off the lights, use radio or panic alarm system to initiate a lockdown, hide out of sight, remain silent, keep others calm and wait for law enforcement to end lockdown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51562640"/>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has just submitted a short essay, in response to a Historical Figures assignment.</a:t>
                      </a:r>
                      <a:r>
                        <a:rPr lang="en-US" baseline="0" dirty="0">
                          <a:solidFill>
                            <a:schemeClr val="accent1"/>
                          </a:solidFill>
                        </a:rPr>
                        <a:t>  The essay</a:t>
                      </a:r>
                      <a:r>
                        <a:rPr lang="en-US" dirty="0">
                          <a:solidFill>
                            <a:schemeClr val="accent1"/>
                          </a:solidFill>
                        </a:rPr>
                        <a:t> covers school shooters and how much fun they must have had.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incident to counselor or administrator in person, ASAP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And/or initiate Threat Assessment Team and conduct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Maintain contact with student, if threat is imminent, until higher authority takes on responsibility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24801972"/>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female student reports her high school brothers friend has been rubbing her leg during the drive to school. What actions will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Consult with an administrator, follow school protocol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ensure that a  report is forwarded to your local Department of Human Services and/or law enforcement agency, even if you have reported to your principal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victim’s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 (note: there are no privileged conversations in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12718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8229600" cy="1143000"/>
          </a:xfrm>
        </p:spPr>
        <p:txBody>
          <a:bodyPr/>
          <a:lstStyle/>
          <a:p>
            <a:r>
              <a:rPr lang="en-US" dirty="0"/>
              <a:t>Slide 17</a:t>
            </a:r>
          </a:p>
        </p:txBody>
      </p:sp>
      <p:graphicFrame>
        <p:nvGraphicFramePr>
          <p:cNvPr id="4" name="Table 3"/>
          <p:cNvGraphicFramePr>
            <a:graphicFrameLocks noGrp="1"/>
          </p:cNvGraphicFramePr>
          <p:nvPr>
            <p:extLst>
              <p:ext uri="{D42A27DB-BD31-4B8C-83A1-F6EECF244321}">
                <p14:modId xmlns:p14="http://schemas.microsoft.com/office/powerpoint/2010/main" val="221857765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An</a:t>
                      </a:r>
                      <a:r>
                        <a:rPr lang="en-US" baseline="0" dirty="0">
                          <a:solidFill>
                            <a:schemeClr val="accent1"/>
                          </a:solidFill>
                        </a:rPr>
                        <a:t> evacuation has just been ordered due to an electrical fire in the labs.  Your normal evacuation route is blocked by smoke and heat.  What do you do with your students?</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Know and use  secondary evacuation routes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other avenues for evacuation, i.e. break out windows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Last resort, return to classroom, seal door and call 911 or use radio to notify administrator of situation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03319509"/>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county Sheriff’s office just alerted you to a flash</a:t>
                      </a:r>
                      <a:r>
                        <a:rPr lang="en-US" baseline="0" dirty="0">
                          <a:solidFill>
                            <a:schemeClr val="accent1"/>
                          </a:solidFill>
                        </a:rPr>
                        <a:t> flood headed towards your school.  What actions do you take next?</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Depending on school’s location, order/alert best response action, Shelter-in-place or Evacuation with additional information, i.e. head to the 2</a:t>
                      </a:r>
                      <a:r>
                        <a:rPr kumimoji="0" lang="en-US" sz="1200" b="1" i="0" u="none" strike="noStrike" kern="1200" cap="none" spc="0" normalizeH="0" baseline="30000" noProof="0" dirty="0">
                          <a:ln>
                            <a:noFill/>
                          </a:ln>
                          <a:solidFill>
                            <a:srgbClr val="FF0000"/>
                          </a:solidFill>
                          <a:effectLst/>
                          <a:uLnTx/>
                          <a:uFillTx/>
                          <a:latin typeface="+mn-lt"/>
                        </a:rPr>
                        <a:t>nd</a:t>
                      </a:r>
                      <a:r>
                        <a:rPr kumimoji="0" lang="en-US" sz="1200" b="1" i="0" u="none" strike="noStrike" kern="1200" cap="none" spc="0" normalizeH="0" baseline="0" noProof="0" dirty="0">
                          <a:ln>
                            <a:noFill/>
                          </a:ln>
                          <a:solidFill>
                            <a:srgbClr val="FF0000"/>
                          </a:solidFill>
                          <a:effectLst/>
                          <a:uLnTx/>
                          <a:uFillTx/>
                          <a:latin typeface="+mn-lt"/>
                        </a:rPr>
                        <a:t> floor or evacuate to nearest high ground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Implement  Emergency Operations Plan, for flooding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 good time to review these)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03069007"/>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suspended 7</a:t>
                      </a:r>
                      <a:r>
                        <a:rPr kumimoji="0" lang="en-US" sz="1800" b="1" i="0" u="none" strike="noStrike" kern="1200" cap="none" spc="0" normalizeH="0" baseline="30000" noProof="0" dirty="0">
                          <a:ln>
                            <a:noFill/>
                          </a:ln>
                          <a:solidFill>
                            <a:schemeClr val="accent1"/>
                          </a:solidFill>
                          <a:effectLst/>
                          <a:uLnTx/>
                          <a:uFillTx/>
                          <a:latin typeface="+mn-lt"/>
                        </a:rPr>
                        <a:t>th</a:t>
                      </a:r>
                      <a:r>
                        <a:rPr kumimoji="0" lang="en-US" sz="1800" b="1" i="0" u="none" strike="noStrike" kern="1200" cap="none" spc="0" normalizeH="0" baseline="0" noProof="0" dirty="0">
                          <a:ln>
                            <a:noFill/>
                          </a:ln>
                          <a:solidFill>
                            <a:schemeClr val="accent1"/>
                          </a:solidFill>
                          <a:effectLst/>
                          <a:uLnTx/>
                          <a:uFillTx/>
                          <a:latin typeface="+mn-lt"/>
                        </a:rPr>
                        <a:t> grader shows up at the office, wanting to talk to the principal, but does not seem comfortable entering the school.  What actions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Principal, give as much info as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security, SRO or local law enforcement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Do not approach by yourself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1891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752600"/>
            <a:ext cx="8229600" cy="1143000"/>
          </a:xfrm>
        </p:spPr>
        <p:txBody>
          <a:bodyPr/>
          <a:lstStyle/>
          <a:p>
            <a:r>
              <a:rPr lang="en-US" dirty="0"/>
              <a:t>Slide 18</a:t>
            </a:r>
          </a:p>
        </p:txBody>
      </p:sp>
      <p:graphicFrame>
        <p:nvGraphicFramePr>
          <p:cNvPr id="4" name="Table 3"/>
          <p:cNvGraphicFramePr>
            <a:graphicFrameLocks noGrp="1"/>
          </p:cNvGraphicFramePr>
          <p:nvPr>
            <p:extLst>
              <p:ext uri="{D42A27DB-BD31-4B8C-83A1-F6EECF244321}">
                <p14:modId xmlns:p14="http://schemas.microsoft.com/office/powerpoint/2010/main" val="314000906"/>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smaller 6</a:t>
                      </a:r>
                      <a:r>
                        <a:rPr lang="en-US" baseline="30000" dirty="0">
                          <a:solidFill>
                            <a:schemeClr val="accent1"/>
                          </a:solidFill>
                        </a:rPr>
                        <a:t>th</a:t>
                      </a:r>
                      <a:r>
                        <a:rPr lang="en-US" baseline="0" dirty="0">
                          <a:solidFill>
                            <a:schemeClr val="accent1"/>
                          </a:solidFill>
                        </a:rPr>
                        <a:t> grader shows you messages on his phone from an 8</a:t>
                      </a:r>
                      <a:r>
                        <a:rPr lang="en-US" baseline="30000" dirty="0">
                          <a:solidFill>
                            <a:schemeClr val="accent1"/>
                          </a:solidFill>
                        </a:rPr>
                        <a:t>th</a:t>
                      </a:r>
                      <a:r>
                        <a:rPr lang="en-US" baseline="0" dirty="0">
                          <a:solidFill>
                            <a:schemeClr val="accent1"/>
                          </a:solidFill>
                        </a:rPr>
                        <a:t> grade football player.  The messages call the 6</a:t>
                      </a:r>
                      <a:r>
                        <a:rPr lang="en-US" baseline="30000" dirty="0">
                          <a:solidFill>
                            <a:schemeClr val="accent1"/>
                          </a:solidFill>
                        </a:rPr>
                        <a:t>th</a:t>
                      </a:r>
                      <a:r>
                        <a:rPr lang="en-US" baseline="0" dirty="0">
                          <a:solidFill>
                            <a:schemeClr val="accent1"/>
                          </a:solidFill>
                        </a:rPr>
                        <a:t> grader, a “</a:t>
                      </a:r>
                      <a:r>
                        <a:rPr lang="en-US" baseline="0" dirty="0" err="1">
                          <a:solidFill>
                            <a:schemeClr val="accent1"/>
                          </a:solidFill>
                        </a:rPr>
                        <a:t>wuss</a:t>
                      </a:r>
                      <a:r>
                        <a:rPr lang="en-US" baseline="0" dirty="0">
                          <a:solidFill>
                            <a:schemeClr val="accent1"/>
                          </a:solidFill>
                        </a:rPr>
                        <a:t>,” a “weakling,” and “gay.”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6</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 about how this made him feel and some measures he can take to stop the bullying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Speak to the 8</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 about appropriate language and the hurt he may have inflicted on the 6</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both students to the counselor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the 8</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 for disciplinary action if necessary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48119394"/>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teacher reports one</a:t>
                      </a:r>
                      <a:r>
                        <a:rPr lang="en-US" baseline="0" dirty="0">
                          <a:solidFill>
                            <a:schemeClr val="accent1"/>
                          </a:solidFill>
                        </a:rPr>
                        <a:t> of her students came to school with</a:t>
                      </a:r>
                      <a:r>
                        <a:rPr lang="en-US" dirty="0">
                          <a:solidFill>
                            <a:schemeClr val="accent1"/>
                          </a:solidFill>
                        </a:rPr>
                        <a:t> shooting trophies, blank targets and photos of himself deer hunting.  What actions</a:t>
                      </a:r>
                      <a:r>
                        <a:rPr lang="en-US" baseline="0" dirty="0">
                          <a:solidFill>
                            <a:schemeClr val="accent1"/>
                          </a:solidFill>
                        </a:rPr>
                        <a:t> should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Reassure the teacher that while this may seem inappropriate, it is allowed in the school, but will be followed up 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student about appropriate messages at school, and how these things may be taken the wrong way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Evaluate for recommendation to the Threat Assessment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5862140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Parent/Volunteer</a:t>
                      </a:r>
                      <a:r>
                        <a:rPr lang="en-US" u="sng" dirty="0">
                          <a:solidFill>
                            <a:schemeClr val="tx1"/>
                          </a:solidFill>
                        </a:rPr>
                        <a:t> </a:t>
                      </a:r>
                      <a:r>
                        <a:rPr kumimoji="0" lang="en-US" sz="1800" b="1" i="0" u="sng" strike="noStrike" kern="1200" cap="none" spc="0" normalizeH="0" baseline="0" noProof="0" dirty="0">
                          <a:ln>
                            <a:noFill/>
                          </a:ln>
                          <a:solidFill>
                            <a:schemeClr val="tx1"/>
                          </a:solidFill>
                          <a:effectLst/>
                          <a:uLnTx/>
                          <a:uFillTx/>
                          <a:latin typeface="+mn-lt"/>
                        </a:rPr>
                        <a: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student reports his friend is showing off 2 large knives in his backpack.  What can/should you do?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to administration, security staff and/or the SRO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Follow up to ensure action has been taken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50675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8229600" cy="1143000"/>
          </a:xfrm>
        </p:spPr>
        <p:txBody>
          <a:bodyPr/>
          <a:lstStyle/>
          <a:p>
            <a:r>
              <a:rPr lang="en-US" dirty="0"/>
              <a:t>Slide 19</a:t>
            </a:r>
          </a:p>
        </p:txBody>
      </p:sp>
      <p:graphicFrame>
        <p:nvGraphicFramePr>
          <p:cNvPr id="4" name="Table 3"/>
          <p:cNvGraphicFramePr>
            <a:graphicFrameLocks noGrp="1"/>
          </p:cNvGraphicFramePr>
          <p:nvPr>
            <p:extLst>
              <p:ext uri="{D42A27DB-BD31-4B8C-83A1-F6EECF244321}">
                <p14:modId xmlns:p14="http://schemas.microsoft.com/office/powerpoint/2010/main" val="133077746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a:t>
                      </a:r>
                      <a:r>
                        <a:rPr lang="en-US" u="sng" baseline="0" dirty="0">
                          <a:solidFill>
                            <a:schemeClr val="tx1"/>
                          </a:solidFill>
                        </a:rPr>
                        <a:t> </a:t>
                      </a:r>
                      <a:r>
                        <a:rPr lang="en-US" u="sng" dirty="0">
                          <a:solidFill>
                            <a:schemeClr val="tx1"/>
                          </a:solidFill>
                        </a:rPr>
                        <a:t>Parent/Volunteer</a:t>
                      </a:r>
                      <a:r>
                        <a:rPr lang="en-US" u="sng" baseline="0" dirty="0">
                          <a:solidFill>
                            <a:schemeClr val="tx1"/>
                          </a:solidFill>
                        </a:rPr>
                        <a:t> </a:t>
                      </a:r>
                      <a:r>
                        <a:rPr lang="en-US" u="sng" dirty="0">
                          <a:solidFill>
                            <a:schemeClr val="tx1"/>
                          </a:solidFill>
                        </a:rPr>
                        <a:t>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is this school’s parent/student reunification site</a:t>
                      </a:r>
                      <a:r>
                        <a:rPr lang="en-US" baseline="0" dirty="0">
                          <a:solidFill>
                            <a:schemeClr val="accent1"/>
                          </a:solidFill>
                        </a:rPr>
                        <a:t> located?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And/or, where can you find this information?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reunification site or alternates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have this conversation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information on school website, phone number or media outlets where this site will be identified during an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902350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Parent/Volunteer</a:t>
                      </a:r>
                      <a:r>
                        <a:rPr lang="en-US" u="sng" dirty="0">
                          <a:solidFill>
                            <a:schemeClr val="tx1"/>
                          </a:solidFill>
                        </a:rPr>
                        <a:t> </a:t>
                      </a:r>
                      <a:r>
                        <a:rPr kumimoji="0" lang="en-US" sz="1800" b="1" i="0" u="sng" strike="noStrike" kern="1200" cap="none" spc="0" normalizeH="0" baseline="0" noProof="0" dirty="0">
                          <a:ln>
                            <a:noFill/>
                          </a:ln>
                          <a:solidFill>
                            <a:schemeClr val="tx1"/>
                          </a:solidFill>
                          <a:effectLst/>
                          <a:uLnTx/>
                          <a:uFillTx/>
                          <a:latin typeface="+mn-lt"/>
                        </a:rPr>
                        <a: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are this school’s plan for you in the event of a lockdown?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known, discuss actions, i.e. entering nearest classroom, showing ID and hiding with those present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discuss school protocol for this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Ensure your school has a plan for this event and the presence of visitors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43292404"/>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Parent/Volunteer</a:t>
                      </a:r>
                      <a:r>
                        <a:rPr lang="en-US" u="sng" dirty="0">
                          <a:solidFill>
                            <a:schemeClr val="tx1"/>
                          </a:solidFill>
                        </a:rPr>
                        <a:t> </a:t>
                      </a:r>
                      <a:r>
                        <a:rPr kumimoji="0" lang="en-US" sz="1800" b="1" i="0" u="sng" strike="noStrike" kern="1200" cap="none" spc="0" normalizeH="0" baseline="0" noProof="0" dirty="0">
                          <a:ln>
                            <a:noFill/>
                          </a:ln>
                          <a:solidFill>
                            <a:schemeClr val="tx1"/>
                          </a:solidFill>
                          <a:effectLst/>
                          <a:uLnTx/>
                          <a:uFillTx/>
                          <a:latin typeface="+mn-lt"/>
                        </a:rPr>
                        <a: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Where is the nearest AED and fire extinguisher located to your current 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Look for signage, if not immediately known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to school layout and maps if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about the importance of knowing these locations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Or a desire to be educated on location of listed items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1201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5668F6-7E6E-E66F-6189-51763F185E93}"/>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2</a:t>
            </a:r>
          </a:p>
        </p:txBody>
      </p:sp>
      <p:graphicFrame>
        <p:nvGraphicFramePr>
          <p:cNvPr id="2" name="Table 1"/>
          <p:cNvGraphicFramePr>
            <a:graphicFrameLocks noGrp="1"/>
          </p:cNvGraphicFramePr>
          <p:nvPr>
            <p:extLst>
              <p:ext uri="{D42A27DB-BD31-4B8C-83A1-F6EECF244321}">
                <p14:modId xmlns:p14="http://schemas.microsoft.com/office/powerpoint/2010/main" val="3680588192"/>
              </p:ext>
            </p:extLst>
          </p:nvPr>
        </p:nvGraphicFramePr>
        <p:xfrm>
          <a:off x="152400" y="304800"/>
          <a:ext cx="8839200" cy="1981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2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Pre-K, Early Childhood)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AA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80624172"/>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(K-5</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grade)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AA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39908609"/>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(6</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-8</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grade)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AA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01018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92755"/>
            <a:ext cx="8229600" cy="1143000"/>
          </a:xfrm>
        </p:spPr>
        <p:txBody>
          <a:bodyPr/>
          <a:lstStyle/>
          <a:p>
            <a:r>
              <a:rPr lang="en-US" dirty="0"/>
              <a:t>Slide 20</a:t>
            </a:r>
          </a:p>
        </p:txBody>
      </p:sp>
      <p:graphicFrame>
        <p:nvGraphicFramePr>
          <p:cNvPr id="4" name="Table 3"/>
          <p:cNvGraphicFramePr>
            <a:graphicFrameLocks noGrp="1"/>
          </p:cNvGraphicFramePr>
          <p:nvPr>
            <p:extLst>
              <p:ext uri="{D42A27DB-BD31-4B8C-83A1-F6EECF244321}">
                <p14:modId xmlns:p14="http://schemas.microsoft.com/office/powerpoint/2010/main" val="1894055492"/>
              </p:ext>
            </p:extLst>
          </p:nvPr>
        </p:nvGraphicFramePr>
        <p:xfrm>
          <a:off x="152400" y="365760"/>
          <a:ext cx="8839200" cy="192024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indent="-285750">
                        <a:buFont typeface="Courier New" panose="02070309020205020404" pitchFamily="49" charset="0"/>
                        <a:buChar char="o"/>
                      </a:pPr>
                      <a:r>
                        <a:rPr lang="en-US" b="1" u="sng" dirty="0">
                          <a:solidFill>
                            <a:schemeClr val="tx1"/>
                          </a:solidFill>
                        </a:rPr>
                        <a:t>9-12 Student Scenario #1</a:t>
                      </a:r>
                    </a:p>
                    <a:p>
                      <a:endParaRPr lang="en-US" b="0" dirty="0">
                        <a:solidFill>
                          <a:schemeClr val="tx1"/>
                        </a:solidFill>
                      </a:endParaRPr>
                    </a:p>
                    <a:p>
                      <a:r>
                        <a:rPr lang="en-US" b="1" dirty="0">
                          <a:solidFill>
                            <a:schemeClr val="accent1"/>
                          </a:solidFill>
                        </a:rPr>
                        <a:t>What</a:t>
                      </a:r>
                      <a:r>
                        <a:rPr lang="en-US" b="1" baseline="0" dirty="0">
                          <a:solidFill>
                            <a:schemeClr val="accent1"/>
                          </a:solidFill>
                        </a:rPr>
                        <a:t> would you do if you saw a fellow student with a gun in their locker?</a:t>
                      </a:r>
                      <a:endParaRPr lang="en-US"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u="sng" dirty="0">
                          <a:solidFill>
                            <a:schemeClr val="tx1"/>
                          </a:solidFill>
                        </a:rPr>
                        <a:t>Positive responses may include:</a:t>
                      </a:r>
                    </a:p>
                    <a:p>
                      <a:endParaRPr lang="en-US" sz="1800" b="0" dirty="0">
                        <a:solidFill>
                          <a:schemeClr val="tx1"/>
                        </a:solidFill>
                      </a:endParaRPr>
                    </a:p>
                    <a:p>
                      <a:r>
                        <a:rPr lang="en-US" sz="1200" b="1" dirty="0">
                          <a:solidFill>
                            <a:srgbClr val="FF0000"/>
                          </a:solidFill>
                        </a:rPr>
                        <a:t>Tell</a:t>
                      </a:r>
                      <a:r>
                        <a:rPr lang="en-US" sz="1200" b="1" baseline="0" dirty="0">
                          <a:solidFill>
                            <a:srgbClr val="FF0000"/>
                          </a:solidFill>
                        </a:rPr>
                        <a:t> a trusted adult/staff member</a:t>
                      </a:r>
                    </a:p>
                    <a:p>
                      <a:endParaRPr lang="en-US" sz="1200" b="1" baseline="0" dirty="0">
                        <a:solidFill>
                          <a:srgbClr val="FF0000"/>
                        </a:solidFill>
                      </a:endParaRPr>
                    </a:p>
                    <a:p>
                      <a:r>
                        <a:rPr lang="en-US" sz="1200" b="1" baseline="0" dirty="0">
                          <a:solidFill>
                            <a:srgbClr val="FF0000"/>
                          </a:solidFill>
                        </a:rPr>
                        <a:t>Alert campus security or SRO</a:t>
                      </a:r>
                    </a:p>
                    <a:p>
                      <a:endParaRPr lang="en-US" sz="1200" b="1" baseline="0" dirty="0">
                        <a:solidFill>
                          <a:srgbClr val="FF0000"/>
                        </a:solidFill>
                      </a:endParaRPr>
                    </a:p>
                    <a:p>
                      <a:r>
                        <a:rPr lang="en-US" sz="1200" b="1" baseline="0" dirty="0">
                          <a:solidFill>
                            <a:srgbClr val="FF0000"/>
                          </a:solidFill>
                        </a:rPr>
                        <a:t>Call 911</a:t>
                      </a:r>
                    </a:p>
                    <a:p>
                      <a:endParaRPr lang="en-US" sz="1200" b="1" baseline="0" dirty="0">
                        <a:solidFill>
                          <a:srgbClr val="FF0000"/>
                        </a:solidFill>
                      </a:endParaRPr>
                    </a:p>
                    <a:p>
                      <a:r>
                        <a:rPr lang="en-US" sz="1200" b="1" baseline="0" dirty="0">
                          <a:solidFill>
                            <a:srgbClr val="FF0000"/>
                          </a:solidFill>
                        </a:rPr>
                        <a:t>Call Safe2Tell</a:t>
                      </a:r>
                      <a:endParaRPr lang="en-US"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9561351"/>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friend has started talking to unseen entities, telling them to leave him alone &amp; that he can’t hurt her.  This happens when he thinks he’s alone.  What do you do? </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 or 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the school psychologist or counselor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you parents or you friends parents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11996789"/>
              </p:ext>
            </p:extLst>
          </p:nvPr>
        </p:nvGraphicFramePr>
        <p:xfrm>
          <a:off x="152400" y="4648200"/>
          <a:ext cx="8839200" cy="201168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Student Scenario #3</a:t>
                      </a:r>
                      <a:endParaRPr kumimoji="0" lang="en-US" sz="1800" b="1" i="0" u="sng"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whole school starts to shake, lockers and other students fall to the ground, people start yelling, and the overhead sprinklers turn on. What steps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Follow your teachers direction to a safe shelter, i.e. a doorway or storm shelter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possible to safely evacuate, do so, move away from the building and go to the evacuation site (Take others with you if possible and safe)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Discuss evacuation sites and procedures for alerting school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46212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28517"/>
            <a:ext cx="8229600" cy="1143000"/>
          </a:xfrm>
        </p:spPr>
        <p:txBody>
          <a:bodyPr/>
          <a:lstStyle/>
          <a:p>
            <a:r>
              <a:rPr lang="en-US" dirty="0"/>
              <a:t>Slide 21</a:t>
            </a:r>
          </a:p>
        </p:txBody>
      </p:sp>
      <p:graphicFrame>
        <p:nvGraphicFramePr>
          <p:cNvPr id="4" name="Table 3"/>
          <p:cNvGraphicFramePr>
            <a:graphicFrameLocks noGrp="1"/>
          </p:cNvGraphicFramePr>
          <p:nvPr>
            <p:extLst>
              <p:ext uri="{D42A27DB-BD31-4B8C-83A1-F6EECF244321}">
                <p14:modId xmlns:p14="http://schemas.microsoft.com/office/powerpoint/2010/main" val="1621398589"/>
              </p:ext>
            </p:extLst>
          </p:nvPr>
        </p:nvGraphicFramePr>
        <p:xfrm>
          <a:off x="152400" y="274320"/>
          <a:ext cx="8839200" cy="201168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201168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see a senior girl shoving a freshman girl into a wall every day after lunch.  The senior always walks away</a:t>
                      </a:r>
                      <a:r>
                        <a:rPr lang="en-US" baseline="0" dirty="0">
                          <a:solidFill>
                            <a:schemeClr val="accent1"/>
                          </a:solidFill>
                        </a:rPr>
                        <a:t> laughing.  What can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Be an </a:t>
                      </a:r>
                      <a:r>
                        <a:rPr kumimoji="0" lang="en-US" sz="1200" b="1" i="0" u="none" strike="noStrike" kern="1200" cap="none" spc="0" normalizeH="0" baseline="0" noProof="0" dirty="0" err="1">
                          <a:ln>
                            <a:noFill/>
                          </a:ln>
                          <a:solidFill>
                            <a:srgbClr val="FF0000"/>
                          </a:solidFill>
                          <a:effectLst/>
                          <a:uLnTx/>
                          <a:uFillTx/>
                          <a:latin typeface="+mn-lt"/>
                        </a:rPr>
                        <a:t>upstander</a:t>
                      </a:r>
                      <a:r>
                        <a:rPr kumimoji="0" lang="en-US" sz="1200" b="1" i="0" u="none" strike="noStrike" kern="1200" cap="none" spc="0" normalizeH="0" baseline="0" noProof="0" dirty="0">
                          <a:ln>
                            <a:noFill/>
                          </a:ln>
                          <a:solidFill>
                            <a:srgbClr val="FF0000"/>
                          </a:solidFill>
                          <a:effectLst/>
                          <a:uLnTx/>
                          <a:uFillTx/>
                          <a:latin typeface="+mn-lt"/>
                        </a:rPr>
                        <a:t>, not a bystander, tell the senior that bullying is not accepted in our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Comfort the freshman, let her know she has friends who won’t let this happen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 or staff member about the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88252889"/>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An ice bomb was detonated in the senior parking lot during lunch.  Several students are overheard talking about who was responsible.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students about how important it is they share what they know for the safety of the entire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Connect students with administrator, school security or SRO for further investigation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what you heard to administrators and the police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9448545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a:t>
                      </a:r>
                      <a:r>
                        <a:rPr lang="en-US" u="sng" baseline="0" dirty="0">
                          <a:solidFill>
                            <a:schemeClr val="tx1"/>
                          </a:solidFill>
                        </a:rPr>
                        <a:t> Teacher</a:t>
                      </a:r>
                      <a:r>
                        <a:rPr lang="en-US" u="sng" dirty="0">
                          <a:solidFill>
                            <a:schemeClr val="tx1"/>
                          </a:solidFill>
                        </a:rPr>
                        <a: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During a tornado drill, you realize your class must pass beneath several skylights to reach your shelter area.  Can this be changed &amp; who can you call to correct this oversight?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Consult with your administration and or emergency planning team, assess different routes and find a safer route.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Ensure changes are made to emergency plans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Drill using new route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28542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71" y="-1341437"/>
            <a:ext cx="8229600" cy="1143000"/>
          </a:xfrm>
        </p:spPr>
        <p:txBody>
          <a:bodyPr/>
          <a:lstStyle/>
          <a:p>
            <a:r>
              <a:rPr lang="en-US" dirty="0"/>
              <a:t>Slide 22</a:t>
            </a:r>
          </a:p>
        </p:txBody>
      </p:sp>
      <p:graphicFrame>
        <p:nvGraphicFramePr>
          <p:cNvPr id="4" name="Table 3"/>
          <p:cNvGraphicFramePr>
            <a:graphicFrameLocks noGrp="1"/>
          </p:cNvGraphicFramePr>
          <p:nvPr>
            <p:extLst>
              <p:ext uri="{D42A27DB-BD31-4B8C-83A1-F6EECF244321}">
                <p14:modId xmlns:p14="http://schemas.microsoft.com/office/powerpoint/2010/main" val="3397120452"/>
              </p:ext>
            </p:extLst>
          </p:nvPr>
        </p:nvGraphicFramePr>
        <p:xfrm>
          <a:off x="152400" y="228600"/>
          <a:ext cx="8839200" cy="20574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199">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a:t>
                      </a:r>
                      <a:r>
                        <a:rPr lang="en-US" u="sng" baseline="0" dirty="0">
                          <a:solidFill>
                            <a:schemeClr val="tx1"/>
                          </a:solidFill>
                        </a:rPr>
                        <a:t> Teacher</a:t>
                      </a:r>
                      <a:r>
                        <a:rPr lang="en-US" u="sng" dirty="0">
                          <a:solidFill>
                            <a:schemeClr val="tx1"/>
                          </a:solidFill>
                        </a:rPr>
                        <a: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freshman talks to you after class</a:t>
                      </a:r>
                      <a:r>
                        <a:rPr lang="en-US" baseline="0" dirty="0">
                          <a:solidFill>
                            <a:schemeClr val="accent1"/>
                          </a:solidFill>
                        </a:rPr>
                        <a:t> about feeling hopeless regarding his grades &amp; life in general. He asks you to keep quiet about this because he trusts you.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Stay with the student until you have connected them with mental health staff, remind them that you can’t keep this kind of secret, especially because you care about them and their safety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inform trained mental health staff, in your school or in the greater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Use empathetic language to let them know you care about them &amp; that they have done the right thing and help is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56545018"/>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a:t>
                      </a:r>
                      <a:r>
                        <a:rPr lang="en-US" u="sng" baseline="0" dirty="0">
                          <a:solidFill>
                            <a:schemeClr val="tx1"/>
                          </a:solidFill>
                        </a:rPr>
                        <a:t> Teacher</a:t>
                      </a:r>
                      <a:r>
                        <a:rPr lang="en-US" u="sng" dirty="0">
                          <a:solidFill>
                            <a:schemeClr val="tx1"/>
                          </a:solidFill>
                        </a:rPr>
                        <a: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straight A s</a:t>
                      </a:r>
                      <a:r>
                        <a:rPr lang="en-US" dirty="0">
                          <a:solidFill>
                            <a:schemeClr val="accent1"/>
                          </a:solidFill>
                        </a:rPr>
                        <a:t>tudent punches a locker after being corrected for calling a teaching assistant a “fag”.  What steps should you undertake?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the student on using appropriate/respectful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student about anger management, refer to mental health staff if you are unsure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to Mental Health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60461952"/>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review a student’s web history as part of your duties</a:t>
                      </a:r>
                      <a:r>
                        <a:rPr lang="en-US" baseline="0" dirty="0">
                          <a:solidFill>
                            <a:schemeClr val="accent1"/>
                          </a:solidFill>
                        </a:rPr>
                        <a:t> and find sites</a:t>
                      </a:r>
                      <a:r>
                        <a:rPr lang="en-US" dirty="0">
                          <a:solidFill>
                            <a:schemeClr val="accent1"/>
                          </a:solidFill>
                        </a:rPr>
                        <a:t> on bomb making, rifles, and ammunition sales.  What actions do you take next?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the information to your Threat Assessment team or administrator and follow-up to ensure the matter has been addressed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Save copies of the web history for use by the Threat Assessment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16247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99557"/>
            <a:ext cx="8229600" cy="1143000"/>
          </a:xfrm>
        </p:spPr>
        <p:txBody>
          <a:bodyPr/>
          <a:lstStyle/>
          <a:p>
            <a:r>
              <a:rPr lang="en-US" dirty="0"/>
              <a:t>Slide 23</a:t>
            </a:r>
          </a:p>
        </p:txBody>
      </p:sp>
      <p:graphicFrame>
        <p:nvGraphicFramePr>
          <p:cNvPr id="4" name="Table 3"/>
          <p:cNvGraphicFramePr>
            <a:graphicFrameLocks noGrp="1"/>
          </p:cNvGraphicFramePr>
          <p:nvPr>
            <p:extLst>
              <p:ext uri="{D42A27DB-BD31-4B8C-83A1-F6EECF244321}">
                <p14:modId xmlns:p14="http://schemas.microsoft.com/office/powerpoint/2010/main" val="107481262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Smoke is coming from a chemistry</a:t>
                      </a:r>
                      <a:r>
                        <a:rPr lang="en-US" baseline="0" dirty="0">
                          <a:solidFill>
                            <a:schemeClr val="accent1"/>
                          </a:solidFill>
                        </a:rPr>
                        <a:t> lab,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Activate fire alarm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Evacuate all occupants and yourself in safest manner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front office and call 911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Move to evacuation site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77496020"/>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at the neighboring</a:t>
                      </a:r>
                      <a:r>
                        <a:rPr lang="en-US" baseline="0" dirty="0">
                          <a:solidFill>
                            <a:schemeClr val="accent1"/>
                          </a:solidFill>
                        </a:rPr>
                        <a:t> high school is killed in a traffic accident.  One of your students was the driver and suffered only scratches.  How can you support this child?</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the school crisis team to discuss appropriate school response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empathetic language to let child know it’s okay to grieve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child to mental health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6563344"/>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school custodian shows you a discarded notebook with drawings of the school and threats against the dean, dated two days from now.  A quick check reveals no one student in particular.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dean of the threat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Threat Assessment team and follow-up to ensure threat is addressed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Involve law enforcement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46746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8229600" cy="1143000"/>
          </a:xfrm>
        </p:spPr>
        <p:txBody>
          <a:bodyPr/>
          <a:lstStyle/>
          <a:p>
            <a:r>
              <a:rPr lang="en-US" dirty="0"/>
              <a:t>Slide 24</a:t>
            </a:r>
          </a:p>
        </p:txBody>
      </p:sp>
      <p:graphicFrame>
        <p:nvGraphicFramePr>
          <p:cNvPr id="4" name="Table 3"/>
          <p:cNvGraphicFramePr>
            <a:graphicFrameLocks noGrp="1"/>
          </p:cNvGraphicFramePr>
          <p:nvPr>
            <p:extLst>
              <p:ext uri="{D42A27DB-BD31-4B8C-83A1-F6EECF244321}">
                <p14:modId xmlns:p14="http://schemas.microsoft.com/office/powerpoint/2010/main" val="3461766627"/>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Where is the shelter-in-place location in the event of a tornado?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known, discuss actions, i.e. moving to shelter location, showing ID to staff, sheltering with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discuss school protocol for this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Ensure your school has a plan for this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82730366"/>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Your daughter shares concerns about her friend who has been posting pictures to Instagram of her arms covered in blood? What should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administrator or mental health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the friends parents if you have a relationship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Safe2Tell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71245932"/>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actions will the school take in the event of a stranger with a gun being observed in the parking lot?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School goes into lockdown or lockout status, law enforcement is notified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Discuss visitor’s actions within these emergency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11521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76400"/>
            <a:ext cx="8229600" cy="1143000"/>
          </a:xfrm>
        </p:spPr>
        <p:txBody>
          <a:bodyPr/>
          <a:lstStyle/>
          <a:p>
            <a:r>
              <a:rPr lang="en-US" dirty="0"/>
              <a:t>Slide 25</a:t>
            </a:r>
          </a:p>
        </p:txBody>
      </p:sp>
      <p:graphicFrame>
        <p:nvGraphicFramePr>
          <p:cNvPr id="4" name="Table 3"/>
          <p:cNvGraphicFramePr>
            <a:graphicFrameLocks noGrp="1"/>
          </p:cNvGraphicFramePr>
          <p:nvPr>
            <p:extLst>
              <p:ext uri="{D42A27DB-BD31-4B8C-83A1-F6EECF244321}">
                <p14:modId xmlns:p14="http://schemas.microsoft.com/office/powerpoint/2010/main" val="127366125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How do you recognize other trusted adults in this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Identification system, i.e. badges, name tags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Identification needs to be worn in a visible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 know all the parents and teachers.” This may not be the best answer based on size and scope of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39282461"/>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school is shut down during a snowstorm.</a:t>
                      </a:r>
                      <a:r>
                        <a:rPr lang="en-US" baseline="0" dirty="0">
                          <a:solidFill>
                            <a:schemeClr val="accent1"/>
                          </a:solidFill>
                        </a:rPr>
                        <a:t> Y</a:t>
                      </a:r>
                      <a:r>
                        <a:rPr lang="en-US" dirty="0">
                          <a:solidFill>
                            <a:schemeClr val="accent1"/>
                          </a:solidFill>
                        </a:rPr>
                        <a:t>ou have no way to get to the nearest pharmacy</a:t>
                      </a:r>
                      <a:r>
                        <a:rPr lang="en-US" baseline="0" dirty="0">
                          <a:solidFill>
                            <a:schemeClr val="accent1"/>
                          </a:solidFill>
                        </a:rPr>
                        <a:t> to refill your asthma medications.  Who can you call?</a:t>
                      </a:r>
                      <a:r>
                        <a:rPr lang="en-US" dirty="0">
                          <a:solidFill>
                            <a:schemeClr val="accent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Contact campus safety or Emergency Medical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Contact resident advisor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23277233"/>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You are out on the quad when a campus security officer runs by with his gun drawn, yelling, “Get inside right now.”  Where do you go and/or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Into the nearest building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Alert occupants of building to situation and take emergency actions based on school policy at the direction of school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Lock yourself into the nearest classroom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2884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55" y="-1447800"/>
            <a:ext cx="8229600" cy="1143000"/>
          </a:xfrm>
        </p:spPr>
        <p:txBody>
          <a:bodyPr/>
          <a:lstStyle/>
          <a:p>
            <a:r>
              <a:rPr lang="en-US" dirty="0"/>
              <a:t>Slide 26</a:t>
            </a:r>
          </a:p>
        </p:txBody>
      </p:sp>
      <p:graphicFrame>
        <p:nvGraphicFramePr>
          <p:cNvPr id="4" name="Table 3"/>
          <p:cNvGraphicFramePr>
            <a:graphicFrameLocks noGrp="1"/>
          </p:cNvGraphicFramePr>
          <p:nvPr>
            <p:extLst>
              <p:ext uri="{D42A27DB-BD31-4B8C-83A1-F6EECF244321}">
                <p14:modId xmlns:p14="http://schemas.microsoft.com/office/powerpoint/2010/main" val="687782032"/>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friend tells</a:t>
                      </a:r>
                      <a:r>
                        <a:rPr lang="en-US" baseline="0" dirty="0">
                          <a:solidFill>
                            <a:schemeClr val="accent1"/>
                          </a:solidFill>
                        </a:rPr>
                        <a:t> you she overheard a classmate talking on his phone about, “Taking this place down.” She swears you to secrecy, but you don’t feel right.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anonymous reporting system, i.e. Text-a-Tip or Safe-2-Tell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campus security or police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44469751"/>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#4</a:t>
                      </a:r>
                    </a:p>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At a party over</a:t>
                      </a:r>
                      <a:r>
                        <a:rPr lang="en-US" baseline="0" dirty="0">
                          <a:solidFill>
                            <a:schemeClr val="accent1"/>
                          </a:solidFill>
                        </a:rPr>
                        <a:t> the weekend you watch a freshman being initiated into his fraternity.  It looked violent.  What actions should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anonymous reporting system, i.e. Text-a-Tip or Safe2Tell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campus security or police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7131407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You receive a text alert from the school telling you to lockdown your lecture hall, which is filled with 56 students.  What steps do you take to accomplish 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At a minimum, lock and/or barricade doors, turn off lights, and hide if possible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Responses based on current school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8288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0"/>
            <a:ext cx="8229600" cy="1143000"/>
          </a:xfrm>
        </p:spPr>
        <p:txBody>
          <a:bodyPr/>
          <a:lstStyle/>
          <a:p>
            <a:r>
              <a:rPr lang="en-US" dirty="0"/>
              <a:t>Slide 27</a:t>
            </a:r>
          </a:p>
        </p:txBody>
      </p:sp>
      <p:graphicFrame>
        <p:nvGraphicFramePr>
          <p:cNvPr id="4" name="Table 3"/>
          <p:cNvGraphicFramePr>
            <a:graphicFrameLocks noGrp="1"/>
          </p:cNvGraphicFramePr>
          <p:nvPr>
            <p:extLst>
              <p:ext uri="{D42A27DB-BD31-4B8C-83A1-F6EECF244321}">
                <p14:modId xmlns:p14="http://schemas.microsoft.com/office/powerpoint/2010/main" val="113119834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Flood waters are rising around your lab room.</a:t>
                      </a:r>
                      <a:r>
                        <a:rPr lang="en-US" baseline="0" dirty="0">
                          <a:solidFill>
                            <a:schemeClr val="accent1"/>
                          </a:solidFill>
                        </a:rPr>
                        <a:t>  S</a:t>
                      </a:r>
                      <a:r>
                        <a:rPr lang="en-US" dirty="0">
                          <a:solidFill>
                            <a:schemeClr val="accent1"/>
                          </a:solidFill>
                        </a:rPr>
                        <a:t>tudents report water</a:t>
                      </a:r>
                      <a:r>
                        <a:rPr lang="en-US" baseline="0" dirty="0">
                          <a:solidFill>
                            <a:schemeClr val="accent1"/>
                          </a:solidFill>
                        </a:rPr>
                        <a:t> coming in the back door.  The school has given you no guidance as to proceed.  What should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others in area of danger, evacuate if it is safe to do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Evacuate students to higher ground if possible, at a minimum move to higher floor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 or campus security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0896661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observe a student’s computer screen, filled with</a:t>
                      </a:r>
                      <a:r>
                        <a:rPr lang="en-US" baseline="0" dirty="0">
                          <a:solidFill>
                            <a:schemeClr val="accent1"/>
                          </a:solidFill>
                        </a:rPr>
                        <a:t> images of a new faculty member in her lingerie. When confronted the student tells you, “Everyone knows.”  What steps should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student on appropriate computer usage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administrator or department head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5841033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One of the football players was just arrested for threats to the school.  Your students can’t understand why he was arrested and are getting angry.  What do you tell them?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them on appropriate behavior in your school and how these threats have to be taken seriously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Explain to the students the need to respect the player’s privacy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Arrange for students to speak with an administrator about this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1643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8229600" cy="1143000"/>
          </a:xfrm>
        </p:spPr>
        <p:txBody>
          <a:bodyPr/>
          <a:lstStyle/>
          <a:p>
            <a:r>
              <a:rPr lang="en-US" dirty="0"/>
              <a:t>Slide 28</a:t>
            </a:r>
          </a:p>
        </p:txBody>
      </p:sp>
      <p:graphicFrame>
        <p:nvGraphicFramePr>
          <p:cNvPr id="4" name="Table 3"/>
          <p:cNvGraphicFramePr>
            <a:graphicFrameLocks noGrp="1"/>
          </p:cNvGraphicFramePr>
          <p:nvPr>
            <p:extLst>
              <p:ext uri="{D42A27DB-BD31-4B8C-83A1-F6EECF244321}">
                <p14:modId xmlns:p14="http://schemas.microsoft.com/office/powerpoint/2010/main" val="697918563"/>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Three upperclassmen were just arrested for dealing marijuana.  The student council is angry about the arrests, blaming the school for not protecting the students rights.  How do you handle this situation?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Arrange a meeting with the student council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about current state laws and school policy regarding marijuana use, as well as the damage done to the school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Involve the SRO or law enforcement if you feel it will be helpful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76531585"/>
              </p:ext>
            </p:extLst>
          </p:nvPr>
        </p:nvGraphicFramePr>
        <p:xfrm>
          <a:off x="152400" y="2514599"/>
          <a:ext cx="8839200" cy="1905001"/>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1">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local police have just notified you about 2 men seen walking towards campus, possibly armed with rifles.  The</a:t>
                      </a:r>
                      <a:r>
                        <a:rPr lang="en-US" baseline="0" dirty="0">
                          <a:solidFill>
                            <a:schemeClr val="accent1"/>
                          </a:solidFill>
                        </a:rPr>
                        <a:t> dean</a:t>
                      </a:r>
                      <a:r>
                        <a:rPr lang="en-US" dirty="0">
                          <a:solidFill>
                            <a:schemeClr val="accent1"/>
                          </a:solidFill>
                        </a:rPr>
                        <a:t> reported that they are ROTC students,</a:t>
                      </a:r>
                      <a:r>
                        <a:rPr lang="en-US" baseline="0" dirty="0">
                          <a:solidFill>
                            <a:schemeClr val="accent1"/>
                          </a:solidFill>
                        </a:rPr>
                        <a:t> “training.”  What else needs to happen?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The school needs to go into lockdown until the two men can be identified by police and questioned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the men are students they should be talked to about appropriate behavior and the need to notify school staff of their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86365106"/>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building normally used to shelter in place during a storm is being renovated.  Tornados are predicted for this afternoon.  What steps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Consider evacuating to a secondary location before the storm arrives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Consider sending students home early as long as this can be accomplished safely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Evaluate other shelter locations within the building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50797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290" y="-1371600"/>
            <a:ext cx="8229600" cy="1143000"/>
          </a:xfrm>
        </p:spPr>
        <p:txBody>
          <a:bodyPr/>
          <a:lstStyle/>
          <a:p>
            <a:r>
              <a:rPr lang="en-US" dirty="0"/>
              <a:t>Slide 29</a:t>
            </a:r>
          </a:p>
        </p:txBody>
      </p:sp>
      <p:graphicFrame>
        <p:nvGraphicFramePr>
          <p:cNvPr id="4" name="Table 3"/>
          <p:cNvGraphicFramePr>
            <a:graphicFrameLocks noGrp="1"/>
          </p:cNvGraphicFramePr>
          <p:nvPr>
            <p:extLst>
              <p:ext uri="{D42A27DB-BD31-4B8C-83A1-F6EECF244321}">
                <p14:modId xmlns:p14="http://schemas.microsoft.com/office/powerpoint/2010/main" val="158940931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a:t>
                      </a:r>
                      <a:r>
                        <a:rPr lang="en-US" baseline="0" dirty="0">
                          <a:solidFill>
                            <a:schemeClr val="accent1"/>
                          </a:solidFill>
                        </a:rPr>
                        <a:t> physics </a:t>
                      </a:r>
                      <a:r>
                        <a:rPr lang="en-US" dirty="0">
                          <a:solidFill>
                            <a:schemeClr val="accent1"/>
                          </a:solidFill>
                        </a:rPr>
                        <a:t>professor</a:t>
                      </a:r>
                      <a:r>
                        <a:rPr lang="en-US" baseline="0" dirty="0">
                          <a:solidFill>
                            <a:schemeClr val="accent1"/>
                          </a:solidFill>
                        </a:rPr>
                        <a:t> reports, “feeling scared,” by a junior college transfer who has just been given a failing grade in physics.  The student is relatively unknown on campus.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Threat Assessment team for further evaluation and follow up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the professor with a police escort to his car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Speak to the student about how he was impacted by the grade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2345344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a:t>
                      </a:r>
                      <a:r>
                        <a:rPr lang="en-US" u="sng" baseline="0" dirty="0">
                          <a:solidFill>
                            <a:schemeClr val="tx1"/>
                          </a:solidFill>
                        </a:rPr>
                        <a:t> </a:t>
                      </a:r>
                      <a:r>
                        <a:rPr lang="en-US" u="sng" dirty="0">
                          <a:solidFill>
                            <a:schemeClr val="tx1"/>
                          </a:solidFill>
                        </a:rPr>
                        <a: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During a basketball game, opposing students begin</a:t>
                      </a:r>
                      <a:r>
                        <a:rPr lang="en-US" baseline="0" dirty="0">
                          <a:solidFill>
                            <a:schemeClr val="accent1"/>
                          </a:solidFill>
                        </a:rPr>
                        <a:t> yelling at each other.  You witness one raise his shirt to show a handgun tucked in his waistband.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nearest police officer or security guard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nearest school 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2082042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actions can you take, if you hear about a “sit-in,” to be held later on, protesting the schools LGBTQ policy?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administration or campus security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3865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9F520C-482C-D56B-0776-4A1DA10C106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3</a:t>
            </a:r>
          </a:p>
        </p:txBody>
      </p:sp>
      <p:graphicFrame>
        <p:nvGraphicFramePr>
          <p:cNvPr id="8" name="Table 7"/>
          <p:cNvGraphicFramePr>
            <a:graphicFrameLocks noGrp="1"/>
          </p:cNvGraphicFramePr>
          <p:nvPr>
            <p:extLst>
              <p:ext uri="{D42A27DB-BD31-4B8C-83A1-F6EECF244321}">
                <p14:modId xmlns:p14="http://schemas.microsoft.com/office/powerpoint/2010/main" val="366144991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(Bus Drivers)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5D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D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D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5D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D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D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5D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D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D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8514623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(University &amp; Colleges)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AA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52180932"/>
              </p:ext>
            </p:extLst>
          </p:nvPr>
        </p:nvGraphicFramePr>
        <p:xfrm>
          <a:off x="152400" y="304800"/>
          <a:ext cx="8839200" cy="1981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2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(9</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-12</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grade)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AA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30328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47" y="-1447800"/>
            <a:ext cx="8229600" cy="1143000"/>
          </a:xfrm>
        </p:spPr>
        <p:txBody>
          <a:bodyPr/>
          <a:lstStyle/>
          <a:p>
            <a:r>
              <a:rPr lang="en-US" dirty="0"/>
              <a:t>Slide 30</a:t>
            </a:r>
          </a:p>
        </p:txBody>
      </p:sp>
      <p:graphicFrame>
        <p:nvGraphicFramePr>
          <p:cNvPr id="4" name="Table 3"/>
          <p:cNvGraphicFramePr>
            <a:graphicFrameLocks noGrp="1"/>
          </p:cNvGraphicFramePr>
          <p:nvPr>
            <p:extLst>
              <p:ext uri="{D42A27DB-BD31-4B8C-83A1-F6EECF244321}">
                <p14:modId xmlns:p14="http://schemas.microsoft.com/office/powerpoint/2010/main" val="1222533123"/>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Your student calls home, asking</a:t>
                      </a:r>
                      <a:r>
                        <a:rPr lang="en-US" baseline="0" dirty="0">
                          <a:solidFill>
                            <a:schemeClr val="accent1"/>
                          </a:solidFill>
                        </a:rPr>
                        <a:t> for your help with his/her friend who is in a “bad place,” but wants you to keep this secret.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What actions can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Don’t keep this a secret for the student’s safety, as well as the entire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campus administration, campus security and/or mental health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Safe2Tell or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3924005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Arriving</a:t>
                      </a:r>
                      <a:r>
                        <a:rPr lang="en-US" baseline="0" dirty="0">
                          <a:solidFill>
                            <a:schemeClr val="accent1"/>
                          </a:solidFill>
                        </a:rPr>
                        <a:t> on campus you hear multiple sirens and see police vehicles heading to the freshman dorms, where your child lives.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Stay away from the area, you may cause confusion or become part of the incident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Text your student to find out what is going 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Remain cautious, access the school’s emergency notification system for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97952482"/>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K-12 Bus Driver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student seated in the back row, stands up and brandishes a pistol, stating, “Stop the bus!”  What do you do?</a:t>
                      </a:r>
                      <a:endParaRPr kumimoji="0" lang="en-US" sz="1200" b="1" i="0" u="none" strike="noStrike" kern="1200" cap="none" spc="0" normalizeH="0" baseline="0" noProof="0" dirty="0">
                        <a:ln>
                          <a:noFill/>
                        </a:ln>
                        <a:solidFill>
                          <a:schemeClr val="accent1"/>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Remain calm, bring the bus safely to a halt in a visible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Listen to what the student says and use calming language to determine the students intentions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Attempt to convince the student to let other children safely off the bus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Use radio to alert dispatch if safe to do so (consider alarm codes)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00068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en-US" dirty="0"/>
              <a:t>Slide 31</a:t>
            </a:r>
          </a:p>
        </p:txBody>
      </p:sp>
      <p:graphicFrame>
        <p:nvGraphicFramePr>
          <p:cNvPr id="4" name="Table 3"/>
          <p:cNvGraphicFramePr>
            <a:graphicFrameLocks noGrp="1"/>
          </p:cNvGraphicFramePr>
          <p:nvPr>
            <p:extLst>
              <p:ext uri="{D42A27DB-BD31-4B8C-83A1-F6EECF244321}">
                <p14:modId xmlns:p14="http://schemas.microsoft.com/office/powerpoint/2010/main" val="3588878280"/>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K-12 Bus Driver</a:t>
                      </a:r>
                      <a:r>
                        <a:rPr lang="en-US" u="sng" baseline="0" dirty="0">
                          <a:solidFill>
                            <a:schemeClr val="tx1"/>
                          </a:solidFill>
                        </a:rPr>
                        <a: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An angry father bangs on your bus door and wants to board your bus to confront a bully.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Keep the door closed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Ask the father to step away from the bus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radio to alert dispatch and police if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incident to supervisor when safe to do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2751763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K-12 Bus Driver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An</a:t>
                      </a:r>
                      <a:r>
                        <a:rPr lang="en-US" baseline="0" dirty="0">
                          <a:solidFill>
                            <a:schemeClr val="accent1"/>
                          </a:solidFill>
                        </a:rPr>
                        <a:t> 8 yr. old three rows back tells you his seatmate is having a bad asthma attack.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Bring the bus to safe stop in a visible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dispatch of problem and/or call 911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Move other children away from child and perform first aid if trained to do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28932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K-12 Bus Driver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After a minor traffic accident disables your bus, an ESL student seems confused about how to contact her parents. What actions do you take?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dispatch of your problem, ask them for an interpreter or a message you can relay to child i.e. Google translator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Find a method of communication that works, i.e. another child, a passerby, writing, use visual signs to assist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93420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95529"/>
            <a:ext cx="8229600" cy="1143000"/>
          </a:xfrm>
        </p:spPr>
        <p:txBody>
          <a:bodyPr/>
          <a:lstStyle/>
          <a:p>
            <a:r>
              <a:rPr lang="en-US" dirty="0"/>
              <a:t>Slide 32</a:t>
            </a:r>
          </a:p>
        </p:txBody>
      </p:sp>
      <p:graphicFrame>
        <p:nvGraphicFramePr>
          <p:cNvPr id="4" name="Table 3"/>
          <p:cNvGraphicFramePr>
            <a:graphicFrameLocks noGrp="1"/>
          </p:cNvGraphicFramePr>
          <p:nvPr>
            <p:extLst>
              <p:ext uri="{D42A27DB-BD31-4B8C-83A1-F6EECF244321}">
                <p14:modId xmlns:p14="http://schemas.microsoft.com/office/powerpoint/2010/main" val="2834416017"/>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Thank you for being involved in School Safety.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accent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This training aid developed</a:t>
                      </a:r>
                      <a:r>
                        <a:rPr lang="en-US" baseline="0" dirty="0">
                          <a:solidFill>
                            <a:schemeClr val="accent1"/>
                          </a:solidFill>
                        </a:rPr>
                        <a:t> and distributed by the Colorado School Safety Resource Center.</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accent2"/>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accent2"/>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accent2"/>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accent2"/>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accent2"/>
                        </a:solidFill>
                        <a:effectLst/>
                        <a:uLnTx/>
                        <a:uFillTx/>
                        <a:latin typeface="+mn-lt"/>
                      </a:endParaRPr>
                    </a:p>
                    <a:p>
                      <a:r>
                        <a:rPr lang="en-US" sz="1800" b="1" kern="1200" dirty="0">
                          <a:solidFill>
                            <a:schemeClr val="accent2"/>
                          </a:solidFill>
                          <a:effectLst/>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solidFill>
                          <a:effectLst/>
                          <a:uLnTx/>
                          <a:uFillTx/>
                          <a:latin typeface="+mn-lt"/>
                        </a:rPr>
                        <a:t>Please visit our website at: www.Colorado.gov/CSSRC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pic>
        <p:nvPicPr>
          <p:cNvPr id="7"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060" y="533400"/>
            <a:ext cx="1380744" cy="11029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2590658889"/>
              </p:ext>
            </p:extLst>
          </p:nvPr>
        </p:nvGraphicFramePr>
        <p:xfrm>
          <a:off x="152400" y="25908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rPr>
                        <a:t>Above find the last card for every set.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rPr>
                        <a:t>Change Title card for each individual set by grade level?????????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rPr>
                        <a:t>18 cards in every set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rPr>
                        <a:t>25 sets of </a:t>
                      </a:r>
                      <a:r>
                        <a:rPr kumimoji="0" lang="en-US" sz="1400" b="1" i="0" u="none" strike="noStrike" kern="1200" cap="none" spc="0" normalizeH="0" baseline="0" noProof="0" dirty="0" err="1">
                          <a:ln>
                            <a:noFill/>
                          </a:ln>
                          <a:solidFill>
                            <a:schemeClr val="tx1"/>
                          </a:solidFill>
                          <a:effectLst/>
                          <a:uLnTx/>
                          <a:uFillTx/>
                          <a:latin typeface="+mn-lt"/>
                        </a:rPr>
                        <a:t>Busdriver</a:t>
                      </a:r>
                      <a:r>
                        <a:rPr kumimoji="0" lang="en-US" sz="1400" b="1" i="0" u="none" strike="noStrike" kern="1200" cap="none" spc="0" normalizeH="0" baseline="0" noProof="0" dirty="0">
                          <a:ln>
                            <a:noFill/>
                          </a:ln>
                          <a:solidFill>
                            <a:schemeClr val="tx1"/>
                          </a:solidFill>
                          <a:effectLst/>
                          <a:uLnTx/>
                          <a:uFillTx/>
                          <a:latin typeface="+mn-lt"/>
                        </a:rPr>
                        <a:t>, </a:t>
                      </a:r>
                      <a:r>
                        <a:rPr kumimoji="0" lang="en-US" sz="1400" b="1" i="0" u="none" strike="noStrike" kern="1200" cap="none" spc="0" normalizeH="0" baseline="0" noProof="0" dirty="0" err="1">
                          <a:ln>
                            <a:noFill/>
                          </a:ln>
                          <a:solidFill>
                            <a:schemeClr val="tx1"/>
                          </a:solidFill>
                          <a:effectLst/>
                          <a:uLnTx/>
                          <a:uFillTx/>
                          <a:latin typeface="+mn-lt"/>
                        </a:rPr>
                        <a:t>PreK</a:t>
                      </a:r>
                      <a:r>
                        <a:rPr kumimoji="0" lang="en-US" sz="1400" b="1" i="0" u="none" strike="noStrike" kern="1200" cap="none" spc="0" normalizeH="0" baseline="0" noProof="0" dirty="0">
                          <a:ln>
                            <a:noFill/>
                          </a:ln>
                          <a:solidFill>
                            <a:schemeClr val="tx1"/>
                          </a:solidFill>
                          <a:effectLst/>
                          <a:uLnTx/>
                          <a:uFillTx/>
                          <a:latin typeface="+mn-lt"/>
                        </a:rPr>
                        <a:t>, IHE’s??????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rPr>
                        <a:t>50 sets of K-5, 6-8 and 9-12???????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mn-lt"/>
                        </a:rPr>
                        <a:t>Print, cut, fold, laminate, punch hole, bind with key 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95836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838200"/>
            <a:ext cx="4114800" cy="2971800"/>
          </a:xfrm>
        </p:spPr>
        <p:txBody>
          <a:bodyPr>
            <a:normAutofit/>
          </a:bodyPr>
          <a:lstStyle/>
          <a:p>
            <a:r>
              <a:rPr lang="en-US" sz="1600" dirty="0"/>
              <a:t>Target Audience:</a:t>
            </a:r>
            <a:br>
              <a:rPr lang="en-US" sz="1600" dirty="0"/>
            </a:br>
            <a:r>
              <a:rPr lang="en-US" sz="1600" dirty="0"/>
              <a:t>Students</a:t>
            </a:r>
            <a:br>
              <a:rPr lang="en-US" sz="1600" dirty="0"/>
            </a:br>
            <a:r>
              <a:rPr lang="en-US" sz="1600" dirty="0"/>
              <a:t>Classroom Teachers</a:t>
            </a:r>
            <a:br>
              <a:rPr lang="en-US" sz="1600" dirty="0"/>
            </a:br>
            <a:r>
              <a:rPr lang="en-US" sz="1600" dirty="0"/>
              <a:t>Staff/ Administrators</a:t>
            </a:r>
            <a:br>
              <a:rPr lang="en-US" sz="1600" dirty="0"/>
            </a:br>
            <a:r>
              <a:rPr lang="en-US" sz="1600" dirty="0"/>
              <a:t>Parents/Volunteers</a:t>
            </a:r>
          </a:p>
        </p:txBody>
      </p:sp>
      <p:sp>
        <p:nvSpPr>
          <p:cNvPr id="3" name="Content Placeholder 2"/>
          <p:cNvSpPr>
            <a:spLocks noGrp="1"/>
          </p:cNvSpPr>
          <p:nvPr>
            <p:ph idx="1"/>
          </p:nvPr>
        </p:nvSpPr>
        <p:spPr>
          <a:xfrm>
            <a:off x="457200" y="1600200"/>
            <a:ext cx="2286000" cy="4525963"/>
          </a:xfrm>
        </p:spPr>
        <p:txBody>
          <a:bodyPr>
            <a:normAutofit/>
          </a:bodyPr>
          <a:lstStyle/>
          <a:p>
            <a:r>
              <a:rPr lang="en-US" sz="1600" dirty="0"/>
              <a:t>Divisions:</a:t>
            </a:r>
          </a:p>
          <a:p>
            <a:r>
              <a:rPr lang="en-US" sz="1600" dirty="0" err="1"/>
              <a:t>PreK</a:t>
            </a:r>
            <a:endParaRPr lang="en-US" sz="1600" dirty="0"/>
          </a:p>
          <a:p>
            <a:r>
              <a:rPr lang="en-US" sz="1600" dirty="0"/>
              <a:t>K-5</a:t>
            </a:r>
          </a:p>
          <a:p>
            <a:r>
              <a:rPr lang="en-US" sz="1600" dirty="0"/>
              <a:t>6-8</a:t>
            </a:r>
          </a:p>
          <a:p>
            <a:r>
              <a:rPr lang="en-US" sz="1600" dirty="0"/>
              <a:t>9-12</a:t>
            </a:r>
          </a:p>
          <a:p>
            <a:r>
              <a:rPr lang="en-US" sz="1600" dirty="0"/>
              <a:t>IHE</a:t>
            </a:r>
          </a:p>
        </p:txBody>
      </p:sp>
      <p:sp>
        <p:nvSpPr>
          <p:cNvPr id="4" name="TextBox 3"/>
          <p:cNvSpPr txBox="1"/>
          <p:nvPr/>
        </p:nvSpPr>
        <p:spPr>
          <a:xfrm>
            <a:off x="533400" y="4572000"/>
            <a:ext cx="8153400" cy="1477328"/>
          </a:xfrm>
          <a:prstGeom prst="rect">
            <a:avLst/>
          </a:prstGeom>
          <a:noFill/>
        </p:spPr>
        <p:txBody>
          <a:bodyPr wrap="square" rtlCol="0">
            <a:spAutoFit/>
          </a:bodyPr>
          <a:lstStyle/>
          <a:p>
            <a:r>
              <a:rPr lang="en-US" dirty="0"/>
              <a:t>4 scenarios for each Target Audience in each division. 16 cards for each division, market as school division tool, i.e. high school security staff has only one kit of 16 scenarios 4 for each audience member they may encounter </a:t>
            </a:r>
          </a:p>
          <a:p>
            <a:endParaRPr lang="en-US" dirty="0"/>
          </a:p>
          <a:p>
            <a:r>
              <a:rPr lang="en-US" dirty="0"/>
              <a:t>No trick questions, 2 to 5 </a:t>
            </a:r>
            <a:r>
              <a:rPr lang="en-US" dirty="0" err="1"/>
              <a:t>mins</a:t>
            </a:r>
            <a:r>
              <a:rPr lang="en-US" dirty="0"/>
              <a:t> each</a:t>
            </a:r>
          </a:p>
        </p:txBody>
      </p:sp>
      <p:sp>
        <p:nvSpPr>
          <p:cNvPr id="5" name="TextBox 4"/>
          <p:cNvSpPr txBox="1"/>
          <p:nvPr/>
        </p:nvSpPr>
        <p:spPr>
          <a:xfrm>
            <a:off x="762000" y="381000"/>
            <a:ext cx="7239000" cy="1015663"/>
          </a:xfrm>
          <a:prstGeom prst="rect">
            <a:avLst/>
          </a:prstGeom>
          <a:noFill/>
        </p:spPr>
        <p:txBody>
          <a:bodyPr wrap="square" rtlCol="0">
            <a:spAutoFit/>
          </a:bodyPr>
          <a:lstStyle/>
          <a:p>
            <a:r>
              <a:rPr lang="en-US" sz="1200" dirty="0"/>
              <a:t>Hip pocket training idea for EROC to work on,</a:t>
            </a:r>
          </a:p>
          <a:p>
            <a:r>
              <a:rPr lang="en-US" sz="1200" dirty="0"/>
              <a:t>	Hip pocket training aids for school safety/security teams</a:t>
            </a:r>
          </a:p>
          <a:p>
            <a:r>
              <a:rPr lang="en-US" sz="1200" dirty="0"/>
              <a:t>i.e. quick 2-5 minute scenarios for testing reactions of teachers, students, staff, first responders and volunteers</a:t>
            </a:r>
          </a:p>
          <a:p>
            <a:r>
              <a:rPr lang="en-US" sz="1200" dirty="0"/>
              <a:t>5-10 scenarios, for each group, that we can publish each year, new every year, flashcard size</a:t>
            </a:r>
          </a:p>
          <a:p>
            <a:r>
              <a:rPr lang="en-US" sz="1200" dirty="0"/>
              <a:t>“What do you do if?”</a:t>
            </a:r>
          </a:p>
        </p:txBody>
      </p:sp>
    </p:spTree>
    <p:extLst>
      <p:ext uri="{BB962C8B-B14F-4D97-AF65-F5344CB8AC3E}">
        <p14:creationId xmlns:p14="http://schemas.microsoft.com/office/powerpoint/2010/main" val="397567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43A492-B2AF-653B-0B8A-4F0C2A3C7CB6}"/>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4</a:t>
            </a:r>
          </a:p>
        </p:txBody>
      </p:sp>
      <p:graphicFrame>
        <p:nvGraphicFramePr>
          <p:cNvPr id="2" name="Table 1"/>
          <p:cNvGraphicFramePr>
            <a:graphicFrameLocks noGrp="1"/>
          </p:cNvGraphicFramePr>
          <p:nvPr>
            <p:extLst>
              <p:ext uri="{D42A27DB-BD31-4B8C-83A1-F6EECF244321}">
                <p14:modId xmlns:p14="http://schemas.microsoft.com/office/powerpoint/2010/main" val="1607092049"/>
              </p:ext>
            </p:extLst>
          </p:nvPr>
        </p:nvGraphicFramePr>
        <p:xfrm>
          <a:off x="152400" y="304800"/>
          <a:ext cx="8839200" cy="1981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2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is your teacher’s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chemeClr val="tx1"/>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Teacher’s first and/or last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Grade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83985292"/>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Who lives at home with you?  What is their </a:t>
                      </a:r>
                      <a:r>
                        <a:rPr lang="en-US" baseline="0" dirty="0">
                          <a:solidFill>
                            <a:schemeClr val="accent1"/>
                          </a:solidFill>
                        </a:rPr>
                        <a:t>full name (or </a:t>
                      </a:r>
                      <a:r>
                        <a:rPr lang="en-US" dirty="0">
                          <a:solidFill>
                            <a:schemeClr val="accent1"/>
                          </a:solidFill>
                        </a:rPr>
                        <a:t>phone</a:t>
                      </a:r>
                      <a:r>
                        <a:rPr lang="en-US" baseline="0" dirty="0">
                          <a:solidFill>
                            <a:schemeClr val="accent1"/>
                          </a:solidFill>
                        </a:rPr>
                        <a:t> number)?</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chemeClr val="tx1"/>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Actual phone number (or a good attempt), follow up with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Parent/guardian name, to include last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Mommy or Daddy with last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77984779"/>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#3</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chemeClr val="accent1"/>
                          </a:solidFill>
                          <a:effectLst/>
                          <a:uLnTx/>
                          <a:uFillTx/>
                          <a:latin typeface="+mn-lt"/>
                        </a:rPr>
                        <a:t>What do you do, if you hear the fire alarm?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Pointing to or telling about correct door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Talks about fire drill procedure, i.e. we go out with our teacher to the ball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8322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9264-494B-34C4-534D-6F96666A60BD}"/>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5</a:t>
            </a:r>
          </a:p>
        </p:txBody>
      </p:sp>
      <p:graphicFrame>
        <p:nvGraphicFramePr>
          <p:cNvPr id="4" name="Table 3"/>
          <p:cNvGraphicFramePr>
            <a:graphicFrameLocks noGrp="1"/>
          </p:cNvGraphicFramePr>
          <p:nvPr>
            <p:extLst>
              <p:ext uri="{D42A27DB-BD31-4B8C-83A1-F6EECF244321}">
                <p14:modId xmlns:p14="http://schemas.microsoft.com/office/powerpoint/2010/main" val="711672443"/>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a:t>
                      </a:r>
                      <a:r>
                        <a:rPr lang="en-US" baseline="0" dirty="0">
                          <a:solidFill>
                            <a:schemeClr val="accent1"/>
                          </a:solidFill>
                        </a:rPr>
                        <a:t> do you do if there is a fire?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teacher/adult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6948864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do you do when a parent tells you a vicious dog has been seen near the playground?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office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Clear the playground, get all students inside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Avoid encounters with the dog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23503470"/>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is your primary/ secondary evacuation 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Correctly identifies primary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Correctly identifies secondary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Expresses desire to learn more about these locations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0577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8108-965D-E7FE-48FF-2B497DDD5961}"/>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6</a:t>
            </a:r>
          </a:p>
        </p:txBody>
      </p:sp>
      <p:graphicFrame>
        <p:nvGraphicFramePr>
          <p:cNvPr id="4" name="Table 3"/>
          <p:cNvGraphicFramePr>
            <a:graphicFrameLocks noGrp="1"/>
          </p:cNvGraphicFramePr>
          <p:nvPr>
            <p:extLst>
              <p:ext uri="{D42A27DB-BD31-4B8C-83A1-F6EECF244321}">
                <p14:modId xmlns:p14="http://schemas.microsoft.com/office/powerpoint/2010/main" val="331662119"/>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An unknown man just shot the</a:t>
                      </a:r>
                      <a:r>
                        <a:rPr lang="en-US" baseline="0" dirty="0">
                          <a:solidFill>
                            <a:schemeClr val="accent1"/>
                          </a:solidFill>
                        </a:rPr>
                        <a:t> front door open, what actions will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others in immediate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Gather as many children as possible, move to room with locking door, lock door, turn off lights, hide children from sight, keep children calm and entertained, wait for all clear from law enforcement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Go into lockdown as prescribed in school policy &amp; call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90277472"/>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informs you that their</a:t>
                      </a:r>
                      <a:r>
                        <a:rPr lang="en-US" baseline="0" dirty="0">
                          <a:solidFill>
                            <a:schemeClr val="accent1"/>
                          </a:solidFill>
                        </a:rPr>
                        <a:t> uncle touched the student’s private parts.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Consult with an administrator, follow school protocol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ensure that a  report is forwarded to your local Department of Human Services and/or law enforcement agency, even if you have reported to your principal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victims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 (note: there are no privileged conversations in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43409675"/>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Separated parents, in the middle of a custody battle, are fighting in the parking lot.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Be sure their child is safe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Keep calm and don’t engage parties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Place school in a lockout status, lock all exterior doors, keep children away from windows while maintaining normal operations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police, lift lockout when cleared by law enforcement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9021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0DCD2-F58B-2934-5125-FF301F4BCD29}"/>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7</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6517397"/>
              </p:ext>
            </p:extLst>
          </p:nvPr>
        </p:nvGraphicFramePr>
        <p:xfrm>
          <a:off x="152400" y="381000"/>
          <a:ext cx="8839200" cy="188976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9525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reports his classroom teacher is, “mean and hit me on the back.”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Consult with an administrator, follow school protocol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ensure that a  report is forwarded to your local Department of Human Services and/or law enforcement agency, even if you have not reported to your principal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victims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 (note: there are no privileged conversations in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317253821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mid-day ice storm has left roads impassable.  Many parents can’t get through and its closing time. What actions need to happen?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Alert staff of anticipated extended hours &amp; shelter-in-place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Craft/send message to parents advising them of extended hours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Plan for overnight staffing, organize materials needed for overnight stay, i.e. water, food, bedding, entertainment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Reassure children that they are in a safe place and their parents will arrive in a timely manner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Establish plan for pickup of children at all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35289608"/>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An unknown adult just walked in the front doors (piggybacking off a parent leaving) and has entered the infant classroom.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Immediately approach adult and question their presence in your school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Escort adult out of the school to continue any conversation other than their verifiable reason for being inside the school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Educate on school policy concerning entry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they are resistant, call law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4627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73C56-2465-D745-BB05-2CBD494B071C}"/>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8</a:t>
            </a:r>
          </a:p>
        </p:txBody>
      </p:sp>
      <p:graphicFrame>
        <p:nvGraphicFramePr>
          <p:cNvPr id="4" name="Table 3"/>
          <p:cNvGraphicFramePr>
            <a:graphicFrameLocks noGrp="1"/>
          </p:cNvGraphicFramePr>
          <p:nvPr>
            <p:extLst>
              <p:ext uri="{D42A27DB-BD31-4B8C-83A1-F6EECF244321}">
                <p14:modId xmlns:p14="http://schemas.microsoft.com/office/powerpoint/2010/main" val="2763298958"/>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a:t>
                      </a:r>
                      <a:r>
                        <a:rPr lang="en-US" u="sng" baseline="0" dirty="0">
                          <a:solidFill>
                            <a:schemeClr val="tx1"/>
                          </a:solidFill>
                        </a:rPr>
                        <a:t> </a:t>
                      </a:r>
                      <a:r>
                        <a:rPr lang="en-US" u="sng" dirty="0">
                          <a:solidFill>
                            <a:schemeClr val="tx1"/>
                          </a:solidFill>
                        </a:rPr>
                        <a:t>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is this school’s parent/student reunification site</a:t>
                      </a:r>
                      <a:r>
                        <a:rPr lang="en-US" baseline="0" dirty="0">
                          <a:solidFill>
                            <a:schemeClr val="accent1"/>
                          </a:solidFill>
                        </a:rPr>
                        <a:t> located?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And/or, where can you find this information?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reunification site or alternates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have this conversation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information on school website, phone number or media outlets where this site will be identified during an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40441391"/>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Which</a:t>
                      </a:r>
                      <a:r>
                        <a:rPr lang="en-US" baseline="0" dirty="0">
                          <a:solidFill>
                            <a:schemeClr val="accent1"/>
                          </a:solidFill>
                        </a:rPr>
                        <a:t> classroom needs your help the most in the event of smoke in the building?</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Actual identification of classrooms with infants, smallest children, students with special needs, classes being supervised by new or substitute teachers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1199973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How can you identify a staff member or authorized visitor to this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Identification system, i.e. badges, name tags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 know all the parents and teachers.” This may not be the best answer based on size and scope of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37535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9F53-0178-1861-5CCE-C65E079786E4}"/>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9</a:t>
            </a:r>
          </a:p>
        </p:txBody>
      </p:sp>
      <p:graphicFrame>
        <p:nvGraphicFramePr>
          <p:cNvPr id="4" name="Table 3"/>
          <p:cNvGraphicFramePr>
            <a:graphicFrameLocks noGrp="1"/>
          </p:cNvGraphicFramePr>
          <p:nvPr>
            <p:extLst>
              <p:ext uri="{D42A27DB-BD31-4B8C-83A1-F6EECF244321}">
                <p14:modId xmlns:p14="http://schemas.microsoft.com/office/powerpoint/2010/main" val="260023817"/>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are safety related equipment (fire extinguishers, fire alarms, exam gloves &amp; AED’s) located in this building?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Actual identification of locations, based on knowledge of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Or a desire to be educated on location of listed items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20564385"/>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do you do if you see a stranger on the playground?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the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Yell, “Stranger!”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4630021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K-5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do you go if you hear a fire alarm while you are walking to the bathroom?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Back to classroom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Evacuation site, if known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School Office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86942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2813</TotalTime>
  <Words>6937</Words>
  <Application>Microsoft Office PowerPoint</Application>
  <PresentationFormat>On-screen Show (4:3)</PresentationFormat>
  <Paragraphs>945</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Courier New</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Target Audience: Students Classroom Teachers Staff/ Administrators Parents/Volunteers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Stiles</dc:creator>
  <cp:lastModifiedBy>Vigil, Raena</cp:lastModifiedBy>
  <cp:revision>96</cp:revision>
  <cp:lastPrinted>2014-05-16T20:21:36Z</cp:lastPrinted>
  <dcterms:created xsi:type="dcterms:W3CDTF">2013-12-10T15:31:39Z</dcterms:created>
  <dcterms:modified xsi:type="dcterms:W3CDTF">2025-05-05T17:39:37Z</dcterms:modified>
</cp:coreProperties>
</file>