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72" y="15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4DD125B-76F5-4ED0-BCF1-B4DEBCA3B3A2}"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60F43-EC84-4A92-95E0-A5F224B7AB5D}" type="slidenum">
              <a:rPr lang="en-US" smtClean="0"/>
              <a:t>‹#›</a:t>
            </a:fld>
            <a:endParaRPr lang="en-US"/>
          </a:p>
        </p:txBody>
      </p:sp>
    </p:spTree>
    <p:extLst>
      <p:ext uri="{BB962C8B-B14F-4D97-AF65-F5344CB8AC3E}">
        <p14:creationId xmlns:p14="http://schemas.microsoft.com/office/powerpoint/2010/main" val="3196441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DD125B-76F5-4ED0-BCF1-B4DEBCA3B3A2}"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60F43-EC84-4A92-95E0-A5F224B7AB5D}" type="slidenum">
              <a:rPr lang="en-US" smtClean="0"/>
              <a:t>‹#›</a:t>
            </a:fld>
            <a:endParaRPr lang="en-US"/>
          </a:p>
        </p:txBody>
      </p:sp>
    </p:spTree>
    <p:extLst>
      <p:ext uri="{BB962C8B-B14F-4D97-AF65-F5344CB8AC3E}">
        <p14:creationId xmlns:p14="http://schemas.microsoft.com/office/powerpoint/2010/main" val="3142493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DD125B-76F5-4ED0-BCF1-B4DEBCA3B3A2}"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60F43-EC84-4A92-95E0-A5F224B7AB5D}" type="slidenum">
              <a:rPr lang="en-US" smtClean="0"/>
              <a:t>‹#›</a:t>
            </a:fld>
            <a:endParaRPr lang="en-US"/>
          </a:p>
        </p:txBody>
      </p:sp>
    </p:spTree>
    <p:extLst>
      <p:ext uri="{BB962C8B-B14F-4D97-AF65-F5344CB8AC3E}">
        <p14:creationId xmlns:p14="http://schemas.microsoft.com/office/powerpoint/2010/main" val="3345205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DD125B-76F5-4ED0-BCF1-B4DEBCA3B3A2}"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60F43-EC84-4A92-95E0-A5F224B7AB5D}" type="slidenum">
              <a:rPr lang="en-US" smtClean="0"/>
              <a:t>‹#›</a:t>
            </a:fld>
            <a:endParaRPr lang="en-US"/>
          </a:p>
        </p:txBody>
      </p:sp>
    </p:spTree>
    <p:extLst>
      <p:ext uri="{BB962C8B-B14F-4D97-AF65-F5344CB8AC3E}">
        <p14:creationId xmlns:p14="http://schemas.microsoft.com/office/powerpoint/2010/main" val="3022343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DD125B-76F5-4ED0-BCF1-B4DEBCA3B3A2}"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160F43-EC84-4A92-95E0-A5F224B7AB5D}" type="slidenum">
              <a:rPr lang="en-US" smtClean="0"/>
              <a:t>‹#›</a:t>
            </a:fld>
            <a:endParaRPr lang="en-US"/>
          </a:p>
        </p:txBody>
      </p:sp>
    </p:spTree>
    <p:extLst>
      <p:ext uri="{BB962C8B-B14F-4D97-AF65-F5344CB8AC3E}">
        <p14:creationId xmlns:p14="http://schemas.microsoft.com/office/powerpoint/2010/main" val="2267240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4DD125B-76F5-4ED0-BCF1-B4DEBCA3B3A2}"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160F43-EC84-4A92-95E0-A5F224B7AB5D}" type="slidenum">
              <a:rPr lang="en-US" smtClean="0"/>
              <a:t>‹#›</a:t>
            </a:fld>
            <a:endParaRPr lang="en-US"/>
          </a:p>
        </p:txBody>
      </p:sp>
    </p:spTree>
    <p:extLst>
      <p:ext uri="{BB962C8B-B14F-4D97-AF65-F5344CB8AC3E}">
        <p14:creationId xmlns:p14="http://schemas.microsoft.com/office/powerpoint/2010/main" val="464683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4DD125B-76F5-4ED0-BCF1-B4DEBCA3B3A2}" type="datetimeFigureOut">
              <a:rPr lang="en-US" smtClean="0"/>
              <a:t>5/5/2025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160F43-EC84-4A92-95E0-A5F224B7AB5D}" type="slidenum">
              <a:rPr lang="en-US" smtClean="0"/>
              <a:t>‹#›</a:t>
            </a:fld>
            <a:endParaRPr lang="en-US"/>
          </a:p>
        </p:txBody>
      </p:sp>
    </p:spTree>
    <p:extLst>
      <p:ext uri="{BB962C8B-B14F-4D97-AF65-F5344CB8AC3E}">
        <p14:creationId xmlns:p14="http://schemas.microsoft.com/office/powerpoint/2010/main" val="1875926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4DD125B-76F5-4ED0-BCF1-B4DEBCA3B3A2}" type="datetimeFigureOut">
              <a:rPr lang="en-US" smtClean="0"/>
              <a:t>5/5/2025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160F43-EC84-4A92-95E0-A5F224B7AB5D}" type="slidenum">
              <a:rPr lang="en-US" smtClean="0"/>
              <a:t>‹#›</a:t>
            </a:fld>
            <a:endParaRPr lang="en-US"/>
          </a:p>
        </p:txBody>
      </p:sp>
    </p:spTree>
    <p:extLst>
      <p:ext uri="{BB962C8B-B14F-4D97-AF65-F5344CB8AC3E}">
        <p14:creationId xmlns:p14="http://schemas.microsoft.com/office/powerpoint/2010/main" val="2665081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DD125B-76F5-4ED0-BCF1-B4DEBCA3B3A2}" type="datetimeFigureOut">
              <a:rPr lang="en-US" smtClean="0"/>
              <a:t>5/5/2025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160F43-EC84-4A92-95E0-A5F224B7AB5D}" type="slidenum">
              <a:rPr lang="en-US" smtClean="0"/>
              <a:t>‹#›</a:t>
            </a:fld>
            <a:endParaRPr lang="en-US"/>
          </a:p>
        </p:txBody>
      </p:sp>
    </p:spTree>
    <p:extLst>
      <p:ext uri="{BB962C8B-B14F-4D97-AF65-F5344CB8AC3E}">
        <p14:creationId xmlns:p14="http://schemas.microsoft.com/office/powerpoint/2010/main" val="451247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DD125B-76F5-4ED0-BCF1-B4DEBCA3B3A2}"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160F43-EC84-4A92-95E0-A5F224B7AB5D}" type="slidenum">
              <a:rPr lang="en-US" smtClean="0"/>
              <a:t>‹#›</a:t>
            </a:fld>
            <a:endParaRPr lang="en-US"/>
          </a:p>
        </p:txBody>
      </p:sp>
    </p:spTree>
    <p:extLst>
      <p:ext uri="{BB962C8B-B14F-4D97-AF65-F5344CB8AC3E}">
        <p14:creationId xmlns:p14="http://schemas.microsoft.com/office/powerpoint/2010/main" val="3653261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DD125B-76F5-4ED0-BCF1-B4DEBCA3B3A2}"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160F43-EC84-4A92-95E0-A5F224B7AB5D}" type="slidenum">
              <a:rPr lang="en-US" smtClean="0"/>
              <a:t>‹#›</a:t>
            </a:fld>
            <a:endParaRPr lang="en-US"/>
          </a:p>
        </p:txBody>
      </p:sp>
    </p:spTree>
    <p:extLst>
      <p:ext uri="{BB962C8B-B14F-4D97-AF65-F5344CB8AC3E}">
        <p14:creationId xmlns:p14="http://schemas.microsoft.com/office/powerpoint/2010/main" val="1208780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D125B-76F5-4ED0-BCF1-B4DEBCA3B3A2}" type="datetimeFigureOut">
              <a:rPr lang="en-US" smtClean="0"/>
              <a:t>5/5/2025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160F43-EC84-4A92-95E0-A5F224B7AB5D}" type="slidenum">
              <a:rPr lang="en-US" smtClean="0"/>
              <a:t>‹#›</a:t>
            </a:fld>
            <a:endParaRPr lang="en-US"/>
          </a:p>
        </p:txBody>
      </p:sp>
    </p:spTree>
    <p:extLst>
      <p:ext uri="{BB962C8B-B14F-4D97-AF65-F5344CB8AC3E}">
        <p14:creationId xmlns:p14="http://schemas.microsoft.com/office/powerpoint/2010/main" val="5289195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B41019D-6F14-4DBF-CB24-9E144F617485}"/>
              </a:ext>
            </a:extLst>
          </p:cNvPr>
          <p:cNvSpPr>
            <a:spLocks noGrp="1"/>
          </p:cNvSpPr>
          <p:nvPr>
            <p:ph type="title"/>
          </p:nvPr>
        </p:nvSpPr>
        <p:spPr>
          <a:xfrm>
            <a:off x="457200" y="-1371600"/>
            <a:ext cx="8229600" cy="1143000"/>
          </a:xfrm>
        </p:spPr>
        <p:txBody>
          <a:bodyPr vert="horz" lIns="91440" tIns="45720" rIns="91440" bIns="45720" rtlCol="0" anchor="b">
            <a:normAutofit/>
          </a:bodyPr>
          <a:lstStyle/>
          <a:p>
            <a:r>
              <a:rPr lang="en-US" dirty="0"/>
              <a:t>Slide 1</a:t>
            </a:r>
          </a:p>
        </p:txBody>
      </p:sp>
      <p:graphicFrame>
        <p:nvGraphicFramePr>
          <p:cNvPr id="8" name="Table 7"/>
          <p:cNvGraphicFramePr>
            <a:graphicFrameLocks noGrp="1"/>
          </p:cNvGraphicFramePr>
          <p:nvPr>
            <p:extLst>
              <p:ext uri="{D42A27DB-BD31-4B8C-83A1-F6EECF244321}">
                <p14:modId xmlns:p14="http://schemas.microsoft.com/office/powerpoint/2010/main" val="3327022068"/>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Pre K Student Scenario #3</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en-US" sz="1800" b="1" i="0" u="none" strike="noStrike" kern="1200" cap="none" spc="0" normalizeH="0" baseline="0" noProof="0" dirty="0">
                        <a:ln>
                          <a:noFill/>
                        </a:ln>
                        <a:solidFill>
                          <a:schemeClr val="tx1"/>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US" sz="1800" b="1" i="0" u="none" strike="noStrike" kern="1200" cap="none" spc="0" normalizeH="0" baseline="0" noProof="0" dirty="0">
                          <a:ln>
                            <a:noFill/>
                          </a:ln>
                          <a:solidFill>
                            <a:schemeClr val="accent1"/>
                          </a:solidFill>
                          <a:effectLst/>
                          <a:uLnTx/>
                          <a:uFillTx/>
                          <a:latin typeface="+mn-lt"/>
                        </a:rPr>
                        <a:t>What do you do, if you hear the fire alarm?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Pointing to or telling about correct door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Talks about fire drill procedure, i.e. we go out with our teacher to the ball field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755499886"/>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Pre K Student 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Who lives at home with you?  What is their </a:t>
                      </a:r>
                      <a:r>
                        <a:rPr lang="en-US" baseline="0" dirty="0">
                          <a:solidFill>
                            <a:schemeClr val="accent1"/>
                          </a:solidFill>
                        </a:rPr>
                        <a:t>full name (or </a:t>
                      </a:r>
                      <a:r>
                        <a:rPr lang="en-US" dirty="0">
                          <a:solidFill>
                            <a:schemeClr val="accent1"/>
                          </a:solidFill>
                        </a:rPr>
                        <a:t>phone</a:t>
                      </a:r>
                      <a:r>
                        <a:rPr lang="en-US" baseline="0" dirty="0">
                          <a:solidFill>
                            <a:schemeClr val="accent1"/>
                          </a:solidFill>
                        </a:rPr>
                        <a:t> number)?</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schemeClr val="tx1"/>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Actual phone number (or a good attempt), follow up with teacher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Parent/guardian name, to include last name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Mommy or Daddy with last 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4194757782"/>
              </p:ext>
            </p:extLst>
          </p:nvPr>
        </p:nvGraphicFramePr>
        <p:xfrm>
          <a:off x="152400" y="304800"/>
          <a:ext cx="8839200" cy="19812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812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Pre K Student 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What is your teacher’s 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schemeClr val="tx1"/>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chemeClr val="tx1"/>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Teacher’s first and/or last name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Grade level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830001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647B4-5AA5-2CA3-F7E8-5316B71B8FEB}"/>
              </a:ext>
            </a:extLst>
          </p:cNvPr>
          <p:cNvSpPr>
            <a:spLocks noGrp="1"/>
          </p:cNvSpPr>
          <p:nvPr>
            <p:ph type="title"/>
          </p:nvPr>
        </p:nvSpPr>
        <p:spPr>
          <a:xfrm>
            <a:off x="457200" y="-1447800"/>
            <a:ext cx="8229600" cy="1143000"/>
          </a:xfrm>
        </p:spPr>
        <p:txBody>
          <a:bodyPr vert="horz" lIns="91440" tIns="45720" rIns="91440" bIns="45720" rtlCol="0" anchor="b">
            <a:normAutofit/>
          </a:bodyPr>
          <a:lstStyle/>
          <a:p>
            <a:r>
              <a:rPr lang="en-US" dirty="0"/>
              <a:t>Slide 2</a:t>
            </a:r>
          </a:p>
        </p:txBody>
      </p:sp>
      <p:graphicFrame>
        <p:nvGraphicFramePr>
          <p:cNvPr id="4" name="Table 3"/>
          <p:cNvGraphicFramePr>
            <a:graphicFrameLocks noGrp="1"/>
          </p:cNvGraphicFramePr>
          <p:nvPr>
            <p:extLst>
              <p:ext uri="{D42A27DB-BD31-4B8C-83A1-F6EECF244321}">
                <p14:modId xmlns:p14="http://schemas.microsoft.com/office/powerpoint/2010/main" val="2854741736"/>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Pre K Student Scenario #4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What</a:t>
                      </a:r>
                      <a:r>
                        <a:rPr lang="en-US" baseline="0" dirty="0">
                          <a:solidFill>
                            <a:schemeClr val="accent1"/>
                          </a:solidFill>
                        </a:rPr>
                        <a:t> do you do if there is a fire?</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Call 911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Tell a teacher/adult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292915337"/>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Pre K Classroom Teacher Scenario #1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What do you do when a parent tells you a vicious dog has been seen near the playground?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the office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Clear the playground, get all students inside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Avoid encounters with the dog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494988750"/>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Pre K Classroom Teacher 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What is your primary/ secondary evacuation location?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Correctly identifies primary location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Correctly identifies secondary location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Expresses desire to learn more about these locations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294386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70828-BB1F-70A3-8626-F35FE0FC1080}"/>
              </a:ext>
            </a:extLst>
          </p:cNvPr>
          <p:cNvSpPr>
            <a:spLocks noGrp="1"/>
          </p:cNvSpPr>
          <p:nvPr>
            <p:ph type="title"/>
          </p:nvPr>
        </p:nvSpPr>
        <p:spPr>
          <a:xfrm>
            <a:off x="457200" y="-1600200"/>
            <a:ext cx="8229600" cy="1143000"/>
          </a:xfrm>
        </p:spPr>
        <p:txBody>
          <a:bodyPr vert="horz" lIns="91440" tIns="45720" rIns="91440" bIns="45720" rtlCol="0" anchor="b">
            <a:normAutofit/>
          </a:bodyPr>
          <a:lstStyle/>
          <a:p>
            <a:r>
              <a:rPr lang="en-US" dirty="0"/>
              <a:t>Slide 3</a:t>
            </a:r>
          </a:p>
        </p:txBody>
      </p:sp>
      <p:graphicFrame>
        <p:nvGraphicFramePr>
          <p:cNvPr id="4" name="Table 3"/>
          <p:cNvGraphicFramePr>
            <a:graphicFrameLocks noGrp="1"/>
          </p:cNvGraphicFramePr>
          <p:nvPr>
            <p:extLst>
              <p:ext uri="{D42A27DB-BD31-4B8C-83A1-F6EECF244321}">
                <p14:modId xmlns:p14="http://schemas.microsoft.com/office/powerpoint/2010/main" val="485096900"/>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Pre K Classroom Teacher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An unknown man just shot the</a:t>
                      </a:r>
                      <a:r>
                        <a:rPr lang="en-US" baseline="0" dirty="0">
                          <a:solidFill>
                            <a:schemeClr val="accent1"/>
                          </a:solidFill>
                        </a:rPr>
                        <a:t> front door open, what actions will you take?</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Notify others in immediate area</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Gather as many children as possible, move to room with locking door, lock door, turn off lights, hide children from sight, keep children calm and entertained, wait for all clear from law enforcement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Go into lockdown as prescribed in school policy &amp; call 911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918015962"/>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Pre K Classroom Teacher Scenario #4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 student informs you that their</a:t>
                      </a:r>
                      <a:r>
                        <a:rPr lang="en-US" baseline="0" dirty="0">
                          <a:solidFill>
                            <a:schemeClr val="accent1"/>
                          </a:solidFill>
                        </a:rPr>
                        <a:t> uncle touched the student’s private parts.  What do you do?</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Consult with an administrator, follow school protocol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As a mandatory reporter you must ensure that a  report is forwarded to your local Department of Human Services and/or law enforcement agency, even if you have reported to your principal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Notify victims parents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 (note: there are no privileged conversations in schools)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0272327"/>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schemeClr val="tx1"/>
                          </a:solidFill>
                          <a:effectLst/>
                          <a:uLnTx/>
                          <a:uFillTx/>
                          <a:latin typeface="+mn-lt"/>
                        </a:rPr>
                        <a:t>Pre K Staff/Admin 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chemeClr val="tx1"/>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Separated parents, in the middle of a custody battle, are fighting in the parking lot.  What do you 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Be sure their child is safe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Keep calm and don’t engage parties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Place school in a lockout status, lock all exterior doors, keep children away from windows while maintaining normal operations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Notify police, lift lockout when cleared by law enforcement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844335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BF51E-EB2A-09C2-6F67-6B65F8C51951}"/>
              </a:ext>
            </a:extLst>
          </p:cNvPr>
          <p:cNvSpPr>
            <a:spLocks noGrp="1"/>
          </p:cNvSpPr>
          <p:nvPr>
            <p:ph type="title"/>
          </p:nvPr>
        </p:nvSpPr>
        <p:spPr>
          <a:xfrm>
            <a:off x="457200" y="-1520190"/>
            <a:ext cx="8229600" cy="1143000"/>
          </a:xfrm>
        </p:spPr>
        <p:txBody>
          <a:bodyPr vert="horz" lIns="91440" tIns="45720" rIns="91440" bIns="45720" rtlCol="0" anchor="b">
            <a:normAutofit/>
          </a:bodyPr>
          <a:lstStyle/>
          <a:p>
            <a:r>
              <a:rPr lang="en-US" dirty="0"/>
              <a:t>Slide 4</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10293710"/>
              </p:ext>
            </p:extLst>
          </p:nvPr>
        </p:nvGraphicFramePr>
        <p:xfrm>
          <a:off x="152400" y="381000"/>
          <a:ext cx="8839200" cy="172212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9525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schemeClr val="tx1"/>
                          </a:solidFill>
                          <a:effectLst/>
                          <a:uLnTx/>
                          <a:uFillTx/>
                          <a:latin typeface="+mn-lt"/>
                        </a:rPr>
                        <a:t>Pre K Staff/Admin 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A student reports his classroom teacher is, “mean and hit me on the back.”  What do you 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Consult with an administrator, follow school protocol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As a mandatory reporter you must ensure that a  report is forwarded to your local Department of Human Services and/or law enforcement agency, even if you have not reported to your principal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Notify victims parents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0000"/>
                          </a:solidFill>
                          <a:effectLst/>
                          <a:uLnTx/>
                          <a:uFillTx/>
                          <a:latin typeface="+mn-lt"/>
                        </a:rPr>
                        <a:t> (note: there are no privileged conversations in schools)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9" name="Content Placeholder 6"/>
          <p:cNvGraphicFramePr>
            <a:graphicFrameLocks/>
          </p:cNvGraphicFramePr>
          <p:nvPr>
            <p:extLst>
              <p:ext uri="{D42A27DB-BD31-4B8C-83A1-F6EECF244321}">
                <p14:modId xmlns:p14="http://schemas.microsoft.com/office/powerpoint/2010/main" val="2894815968"/>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schemeClr val="tx1"/>
                          </a:solidFill>
                          <a:effectLst/>
                          <a:uLnTx/>
                          <a:uFillTx/>
                          <a:latin typeface="+mn-lt"/>
                        </a:rPr>
                        <a:t>Pre K Staff/Admin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chemeClr val="tx1"/>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A mid-day ice storm has left roads impassable.  Many parents can’t get through and its closing time. What actions need to happen?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Alert staff of anticipated extended hours &amp; shelter-in-place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Craft/send message to parents advising them of extended hours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Plan for overnight staffing, organize materials needed for overnight stay, i.e. water, food, bedding, entertainment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Reassure children that they are in a safe place and their parents will arrive in a timely manner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Establish plan for pickup of children at all hours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525331100"/>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schemeClr val="tx1"/>
                          </a:solidFill>
                          <a:effectLst/>
                          <a:uLnTx/>
                          <a:uFillTx/>
                          <a:latin typeface="+mn-lt"/>
                        </a:rPr>
                        <a:t>Pre K Staff/Admin Scenario #4</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An unknown adult just walked in the front doors (piggybacking off a parent leaving) and has entered the infant classroom. What do you 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Immediately approach adult and question their presence in your school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Escort adult out of the school to continue any conversation other than their verifiable reason for being inside the school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Educate on school policy concerning entry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If they are resistant, call law enforcement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789794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21E65-3AA7-FB61-7065-AC5884635135}"/>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US" dirty="0"/>
              <a:t>Slide 5</a:t>
            </a:r>
          </a:p>
        </p:txBody>
      </p:sp>
      <p:graphicFrame>
        <p:nvGraphicFramePr>
          <p:cNvPr id="4" name="Table 3"/>
          <p:cNvGraphicFramePr>
            <a:graphicFrameLocks noGrp="1"/>
          </p:cNvGraphicFramePr>
          <p:nvPr>
            <p:extLst>
              <p:ext uri="{D42A27DB-BD31-4B8C-83A1-F6EECF244321}">
                <p14:modId xmlns:p14="http://schemas.microsoft.com/office/powerpoint/2010/main" val="2720821983"/>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Pre K Parent/Volunteer</a:t>
                      </a:r>
                      <a:r>
                        <a:rPr lang="en-US" u="sng" baseline="0" dirty="0">
                          <a:solidFill>
                            <a:schemeClr val="tx1"/>
                          </a:solidFill>
                        </a:rPr>
                        <a:t> </a:t>
                      </a:r>
                      <a:r>
                        <a:rPr lang="en-US" u="sng" dirty="0">
                          <a:solidFill>
                            <a:schemeClr val="tx1"/>
                          </a:solidFill>
                        </a:rPr>
                        <a:t>Scenario #1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Where is this school’s parent/student reunification site</a:t>
                      </a:r>
                      <a:r>
                        <a:rPr lang="en-US" baseline="0" dirty="0">
                          <a:solidFill>
                            <a:schemeClr val="accent1"/>
                          </a:solidFill>
                        </a:rPr>
                        <a:t> located?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solidFill>
                            <a:schemeClr val="accent1"/>
                          </a:solidFill>
                        </a:rPr>
                        <a:t>And/or, where can you find this information?</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Current reunification site or alternates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(If not known have this conversation now)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Provide information on school website, phone number or media outlets where this site will be identified during an incident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378444493"/>
              </p:ext>
            </p:extLst>
          </p:nvPr>
        </p:nvGraphicFramePr>
        <p:xfrm>
          <a:off x="152400" y="25146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Pre K Parent/Volunteer Scenario #2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Which</a:t>
                      </a:r>
                      <a:r>
                        <a:rPr lang="en-US" baseline="0" dirty="0">
                          <a:solidFill>
                            <a:schemeClr val="accent1"/>
                          </a:solidFill>
                        </a:rPr>
                        <a:t> classroom needs your help the most in the event of smoke in the building?</a:t>
                      </a:r>
                      <a:endParaRPr lang="en-US" dirty="0">
                        <a:solidFill>
                          <a:schemeClr val="accent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Actual identification of classrooms with infants, smallest children, students with special needs, classes being supervised by new or substitute teachers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880000180"/>
              </p:ext>
            </p:extLst>
          </p:nvPr>
        </p:nvGraphicFramePr>
        <p:xfrm>
          <a:off x="152400" y="46482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Pre K Parent/Volunteer  Scenario #3</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accent1"/>
                          </a:solidFill>
                          <a:effectLst/>
                          <a:uLnTx/>
                          <a:uFillTx/>
                          <a:latin typeface="+mn-lt"/>
                        </a:rPr>
                        <a:t>How can you identify a staff member or authorized visitor to this school?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Current Identification system, i.e. badges, name tags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(“I know all the parents and teachers.” This may not be the best answer based on size and scope of school)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706272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D8E87-C593-6270-1BC4-12F95D35C6B9}"/>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US" dirty="0"/>
              <a:t>Slide 6</a:t>
            </a:r>
          </a:p>
        </p:txBody>
      </p:sp>
      <p:graphicFrame>
        <p:nvGraphicFramePr>
          <p:cNvPr id="4" name="Table 3"/>
          <p:cNvGraphicFramePr>
            <a:graphicFrameLocks noGrp="1"/>
          </p:cNvGraphicFramePr>
          <p:nvPr>
            <p:extLst>
              <p:ext uri="{D42A27DB-BD31-4B8C-83A1-F6EECF244321}">
                <p14:modId xmlns:p14="http://schemas.microsoft.com/office/powerpoint/2010/main" val="4220484232"/>
              </p:ext>
            </p:extLst>
          </p:nvPr>
        </p:nvGraphicFramePr>
        <p:xfrm>
          <a:off x="152400" y="381000"/>
          <a:ext cx="8839200" cy="19050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050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u="sng" dirty="0">
                          <a:solidFill>
                            <a:schemeClr val="tx1"/>
                          </a:solidFill>
                        </a:rPr>
                        <a:t>Pre K Parent/Volunteer  Scenario #4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solidFill>
                        </a:rPr>
                        <a:t>Where are safety related equipment (fire extinguishers, fire alarms, exam gloves &amp; AED’s) located in this building?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sng" strike="noStrike" kern="1200" cap="none" spc="0" normalizeH="0" baseline="0" noProof="0" dirty="0">
                          <a:ln>
                            <a:noFill/>
                          </a:ln>
                          <a:solidFill>
                            <a:prstClr val="black"/>
                          </a:solidFill>
                          <a:effectLst/>
                          <a:uLnTx/>
                          <a:uFillTx/>
                          <a:latin typeface="+mn-lt"/>
                        </a:rPr>
                        <a:t>Positive responses may include: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Actual identification of locations, based on knowledge of facility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FF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0000"/>
                          </a:solidFill>
                          <a:effectLst/>
                          <a:uLnTx/>
                          <a:uFillTx/>
                          <a:latin typeface="+mn-lt"/>
                        </a:rPr>
                        <a:t>Or a desire to be educated on location of listed items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749459499"/>
              </p:ext>
            </p:extLst>
          </p:nvPr>
        </p:nvGraphicFramePr>
        <p:xfrm>
          <a:off x="152400" y="2514600"/>
          <a:ext cx="8839200" cy="198120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1981200">
                <a:tc>
                  <a:txBody>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800" b="1" i="0" u="none" strike="noStrike" kern="1200" cap="none" spc="0" normalizeH="0" baseline="0" noProof="0" dirty="0">
                          <a:ln>
                            <a:noFill/>
                          </a:ln>
                          <a:solidFill>
                            <a:srgbClr val="FF0000"/>
                          </a:solidFill>
                          <a:effectLst/>
                          <a:uLnTx/>
                          <a:uFillTx/>
                          <a:latin typeface="+mn-lt"/>
                        </a:rPr>
                        <a:t>Hip Pocket Emergency Preparedness Training Guide for School Safety/Security Personnel &amp; SROs  (</a:t>
                      </a:r>
                      <a:r>
                        <a:rPr kumimoji="0" lang="en-US" sz="1400" b="1" i="0" u="none" strike="noStrike" kern="1200" cap="none" spc="0" normalizeH="0" baseline="0" noProof="0" dirty="0">
                          <a:ln>
                            <a:noFill/>
                          </a:ln>
                          <a:solidFill>
                            <a:srgbClr val="FF0000"/>
                          </a:solidFill>
                          <a:effectLst/>
                          <a:uLnTx/>
                          <a:uFillTx/>
                          <a:latin typeface="+mn-lt"/>
                        </a:rPr>
                        <a:t>Pre-K, Early Childhood)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1"/>
                          </a:solidFill>
                          <a:effectLst/>
                          <a:uLnTx/>
                          <a:uFillTx/>
                          <a:latin typeface="+mn-lt"/>
                        </a:rPr>
                        <a:t>Use appropriate sections to test individual preparedness/ readiness of specific group</a:t>
                      </a:r>
                      <a:r>
                        <a:rPr kumimoji="0" lang="en-US" sz="1200" b="1" i="1" u="none" strike="noStrike" kern="1200" cap="none" spc="0" normalizeH="0" baseline="0" noProof="0" dirty="0">
                          <a:ln>
                            <a:noFill/>
                          </a:ln>
                          <a:solidFill>
                            <a:schemeClr val="accent1"/>
                          </a:solidFill>
                          <a:effectLst/>
                          <a:uLnTx/>
                          <a:uFillTx/>
                          <a:latin typeface="+mn-lt"/>
                        </a:rPr>
                        <a:t>. (Students, classroom teachers, administrators &amp; staff to include bus drivers, custodial and food services, and parent volunteers </a:t>
                      </a:r>
                      <a:endParaRPr kumimoji="0" lang="en-US" sz="1800" b="1" i="0" u="none" strike="noStrike" kern="1200" cap="none" spc="0" normalizeH="0" baseline="0" noProof="0" dirty="0">
                        <a:ln>
                          <a:noFill/>
                        </a:ln>
                        <a:solidFill>
                          <a:schemeClr val="accent1"/>
                        </a:solidFill>
                        <a:effectLst/>
                        <a:uLnTx/>
                        <a:uFillTx/>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1"/>
                          </a:solidFill>
                          <a:effectLst/>
                          <a:uLnTx/>
                          <a:uFillTx/>
                          <a:latin typeface="+mn-lt"/>
                        </a:rPr>
                        <a:t>Each scenario should take no more than 3 minutes.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28600" marR="0" lvl="0" indent="-22860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200" b="1" i="0" u="none" strike="noStrike" kern="1200" cap="none" spc="0" normalizeH="0" baseline="0" noProof="0" dirty="0">
                          <a:ln>
                            <a:noFill/>
                          </a:ln>
                          <a:solidFill>
                            <a:srgbClr val="ED0000"/>
                          </a:solidFill>
                          <a:effectLst/>
                          <a:uLnTx/>
                          <a:uFillTx/>
                          <a:latin typeface="+mn-lt"/>
                        </a:rPr>
                        <a:t>1.  Prompt audience with scenario.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ED0000"/>
                          </a:solidFill>
                          <a:effectLst/>
                          <a:uLnTx/>
                          <a:uFillTx/>
                          <a:latin typeface="+mn-l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ED0000"/>
                          </a:solidFill>
                          <a:effectLst/>
                          <a:uLnTx/>
                          <a:uFillTx/>
                          <a:latin typeface="+mn-lt"/>
                        </a:rPr>
                        <a:t>2.   Listen to their response.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ED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ED0000"/>
                          </a:solidFill>
                          <a:effectLst/>
                          <a:uLnTx/>
                          <a:uFillTx/>
                          <a:latin typeface="+mn-lt"/>
                        </a:rPr>
                        <a:t>3.   Evaluate their response together, taking into account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ED0000"/>
                          </a:solidFill>
                          <a:effectLst/>
                          <a:uLnTx/>
                          <a:uFillTx/>
                          <a:latin typeface="+mn-lt"/>
                        </a:rPr>
                        <a:t>      individual school/ district policies.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ED0000"/>
                        </a:solidFill>
                        <a:effectLst/>
                        <a:uLnTx/>
                        <a:uFillTx/>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ED0000"/>
                          </a:solidFill>
                          <a:effectLst/>
                          <a:uLnTx/>
                          <a:uFillTx/>
                          <a:latin typeface="+mn-lt"/>
                        </a:rPr>
                        <a:t>4.   Suggest changes to response that may help audience in case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ED0000"/>
                          </a:solidFill>
                          <a:effectLst/>
                          <a:uLnTx/>
                          <a:uFillTx/>
                          <a:latin typeface="+mn-lt"/>
                        </a:rPr>
                        <a:t>      of actual incident.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
        <p:nvSpPr>
          <p:cNvPr id="3" name="TextBox 2"/>
          <p:cNvSpPr txBox="1"/>
          <p:nvPr/>
        </p:nvSpPr>
        <p:spPr>
          <a:xfrm>
            <a:off x="990600" y="5029200"/>
            <a:ext cx="7086600" cy="646331"/>
          </a:xfrm>
          <a:prstGeom prst="rect">
            <a:avLst/>
          </a:prstGeom>
          <a:noFill/>
        </p:spPr>
        <p:txBody>
          <a:bodyPr wrap="square" rtlCol="0">
            <a:spAutoFit/>
          </a:bodyPr>
          <a:lstStyle/>
          <a:p>
            <a:r>
              <a:rPr lang="en-US" dirty="0"/>
              <a:t>This section on Salmon colored paper, 250 copies, laminate, fold, cut, </a:t>
            </a:r>
            <a:r>
              <a:rPr lang="en-US" dirty="0" err="1"/>
              <a:t>holepunch</a:t>
            </a:r>
            <a:endParaRPr lang="en-US" dirty="0"/>
          </a:p>
        </p:txBody>
      </p:sp>
    </p:spTree>
    <p:extLst>
      <p:ext uri="{BB962C8B-B14F-4D97-AF65-F5344CB8AC3E}">
        <p14:creationId xmlns:p14="http://schemas.microsoft.com/office/powerpoint/2010/main" val="7674510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1161</Words>
  <Application>Microsoft Office PowerPoint</Application>
  <PresentationFormat>On-screen Show (4:3)</PresentationFormat>
  <Paragraphs>161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Courier New</vt:lpstr>
      <vt:lpstr>Wingdings</vt:lpstr>
      <vt:lpstr>Office Theme</vt:lpstr>
      <vt:lpstr>Slide 1</vt:lpstr>
      <vt:lpstr>Slide 2</vt:lpstr>
      <vt:lpstr>Slide 3</vt:lpstr>
      <vt:lpstr>Slide 4</vt:lpstr>
      <vt:lpstr>Slide 5</vt:lpstr>
      <vt:lpstr>Slide 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Brad Stiles</dc:creator>
  <cp:lastModifiedBy>Vigil, Raena</cp:lastModifiedBy>
  <cp:revision>9</cp:revision>
  <cp:lastPrinted>2014-05-16T21:11:13Z</cp:lastPrinted>
  <dcterms:created xsi:type="dcterms:W3CDTF">2014-05-16T20:38:44Z</dcterms:created>
  <dcterms:modified xsi:type="dcterms:W3CDTF">2025-05-05T17:30:24Z</dcterms:modified>
</cp:coreProperties>
</file>