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72" y="15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4DD125B-76F5-4ED0-BCF1-B4DEBCA3B3A2}"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3196441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D125B-76F5-4ED0-BCF1-B4DEBCA3B3A2}"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314249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D125B-76F5-4ED0-BCF1-B4DEBCA3B3A2}"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334520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D125B-76F5-4ED0-BCF1-B4DEBCA3B3A2}"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302234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D125B-76F5-4ED0-BCF1-B4DEBCA3B3A2}"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226724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DD125B-76F5-4ED0-BCF1-B4DEBCA3B3A2}"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464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DD125B-76F5-4ED0-BCF1-B4DEBCA3B3A2}"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187592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DD125B-76F5-4ED0-BCF1-B4DEBCA3B3A2}"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266508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D125B-76F5-4ED0-BCF1-B4DEBCA3B3A2}"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45124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DD125B-76F5-4ED0-BCF1-B4DEBCA3B3A2}"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3653261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DD125B-76F5-4ED0-BCF1-B4DEBCA3B3A2}"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60F43-EC84-4A92-95E0-A5F224B7AB5D}" type="slidenum">
              <a:rPr lang="en-US" smtClean="0"/>
              <a:t>‹#›</a:t>
            </a:fld>
            <a:endParaRPr lang="en-US"/>
          </a:p>
        </p:txBody>
      </p:sp>
    </p:spTree>
    <p:extLst>
      <p:ext uri="{BB962C8B-B14F-4D97-AF65-F5344CB8AC3E}">
        <p14:creationId xmlns:p14="http://schemas.microsoft.com/office/powerpoint/2010/main" val="120878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D125B-76F5-4ED0-BCF1-B4DEBCA3B3A2}" type="datetimeFigureOut">
              <a:rPr lang="en-US" smtClean="0"/>
              <a:t>5/5/2025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60F43-EC84-4A92-95E0-A5F224B7AB5D}" type="slidenum">
              <a:rPr lang="en-US" smtClean="0"/>
              <a:t>‹#›</a:t>
            </a:fld>
            <a:endParaRPr lang="en-US"/>
          </a:p>
        </p:txBody>
      </p:sp>
    </p:spTree>
    <p:extLst>
      <p:ext uri="{BB962C8B-B14F-4D97-AF65-F5344CB8AC3E}">
        <p14:creationId xmlns:p14="http://schemas.microsoft.com/office/powerpoint/2010/main" val="528919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41019D-6F14-4DBF-CB24-9E144F617485}"/>
              </a:ext>
            </a:extLst>
          </p:cNvPr>
          <p:cNvSpPr>
            <a:spLocks noGrp="1"/>
          </p:cNvSpPr>
          <p:nvPr>
            <p:ph type="title"/>
          </p:nvPr>
        </p:nvSpPr>
        <p:spPr>
          <a:xfrm>
            <a:off x="457200" y="-1371600"/>
            <a:ext cx="8229600" cy="1143000"/>
          </a:xfrm>
        </p:spPr>
        <p:txBody>
          <a:bodyPr vert="horz" lIns="91440" tIns="45720" rIns="91440" bIns="45720" rtlCol="0" anchor="b">
            <a:normAutofit/>
          </a:bodyPr>
          <a:lstStyle/>
          <a:p>
            <a:r>
              <a:rPr lang="en-US" dirty="0"/>
              <a:t>Slide 1</a:t>
            </a:r>
          </a:p>
        </p:txBody>
      </p:sp>
      <p:graphicFrame>
        <p:nvGraphicFramePr>
          <p:cNvPr id="8" name="Table 7"/>
          <p:cNvGraphicFramePr>
            <a:graphicFrameLocks noGrp="1"/>
          </p:cNvGraphicFramePr>
          <p:nvPr>
            <p:extLst>
              <p:ext uri="{D42A27DB-BD31-4B8C-83A1-F6EECF244321}">
                <p14:modId xmlns:p14="http://schemas.microsoft.com/office/powerpoint/2010/main" val="3327022068"/>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#3</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800" b="1" i="0" u="none" strike="noStrike" kern="1200" cap="none" spc="0" normalizeH="0" baseline="0" noProof="0" dirty="0">
                          <a:ln>
                            <a:noFill/>
                          </a:ln>
                          <a:solidFill>
                            <a:schemeClr val="accent1"/>
                          </a:solidFill>
                          <a:effectLst/>
                          <a:uLnTx/>
                          <a:uFillTx/>
                          <a:latin typeface="+mn-lt"/>
                        </a:rPr>
                        <a:t>What do you do, if you hear the fire alarm?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Pointing to or telling about correct door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Talks about fire drill procedure, i.e. we go out with our teacher to the ball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55499886"/>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Who lives at home with you?  What is their </a:t>
                      </a:r>
                      <a:r>
                        <a:rPr lang="en-US" baseline="0" dirty="0">
                          <a:solidFill>
                            <a:schemeClr val="accent1"/>
                          </a:solidFill>
                        </a:rPr>
                        <a:t>full name (or </a:t>
                      </a:r>
                      <a:r>
                        <a:rPr lang="en-US" dirty="0">
                          <a:solidFill>
                            <a:schemeClr val="accent1"/>
                          </a:solidFill>
                        </a:rPr>
                        <a:t>phone</a:t>
                      </a:r>
                      <a:r>
                        <a:rPr lang="en-US" baseline="0" dirty="0">
                          <a:solidFill>
                            <a:schemeClr val="accent1"/>
                          </a:solidFill>
                        </a:rPr>
                        <a:t> number)?</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Actual phone number (or a good attempt), follow up with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Parent/guardian name, to include last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Mommy or Daddy with last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94757782"/>
              </p:ext>
            </p:extLst>
          </p:nvPr>
        </p:nvGraphicFramePr>
        <p:xfrm>
          <a:off x="152400" y="304800"/>
          <a:ext cx="8839200" cy="1981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2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is your teacher’s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Teacher’s first and/or last name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Grade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3000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47B4-5AA5-2CA3-F7E8-5316B71B8FEB}"/>
              </a:ext>
            </a:extLst>
          </p:cNvPr>
          <p:cNvSpPr>
            <a:spLocks noGrp="1"/>
          </p:cNvSpPr>
          <p:nvPr>
            <p:ph type="title"/>
          </p:nvPr>
        </p:nvSpPr>
        <p:spPr>
          <a:xfrm>
            <a:off x="457200" y="-1447800"/>
            <a:ext cx="8229600" cy="1143000"/>
          </a:xfrm>
        </p:spPr>
        <p:txBody>
          <a:bodyPr vert="horz" lIns="91440" tIns="45720" rIns="91440" bIns="45720" rtlCol="0" anchor="b">
            <a:normAutofit/>
          </a:bodyPr>
          <a:lstStyle/>
          <a:p>
            <a:r>
              <a:rPr lang="en-US" dirty="0"/>
              <a:t>Slide 2</a:t>
            </a:r>
          </a:p>
        </p:txBody>
      </p:sp>
      <p:graphicFrame>
        <p:nvGraphicFramePr>
          <p:cNvPr id="4" name="Table 3"/>
          <p:cNvGraphicFramePr>
            <a:graphicFrameLocks noGrp="1"/>
          </p:cNvGraphicFramePr>
          <p:nvPr>
            <p:extLst>
              <p:ext uri="{D42A27DB-BD31-4B8C-83A1-F6EECF244321}">
                <p14:modId xmlns:p14="http://schemas.microsoft.com/office/powerpoint/2010/main" val="2854741736"/>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Student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a:t>
                      </a:r>
                      <a:r>
                        <a:rPr lang="en-US" baseline="0" dirty="0">
                          <a:solidFill>
                            <a:schemeClr val="accent1"/>
                          </a:solidFill>
                        </a:rPr>
                        <a:t> do you do if there is a fire?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teacher/adult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9291533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What do you do when a parent tells you a vicious dog has been seen near the playground?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office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Clear the playground, get all students inside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Avoid encounters with the dog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4988750"/>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is your primary/ secondary evacuation 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Correctly identifies primary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Correctly identifies secondary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Expresses desire to learn more about these locations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9438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70828-BB1F-70A3-8626-F35FE0FC1080}"/>
              </a:ext>
            </a:extLst>
          </p:cNvPr>
          <p:cNvSpPr>
            <a:spLocks noGrp="1"/>
          </p:cNvSpPr>
          <p:nvPr>
            <p:ph type="title"/>
          </p:nvPr>
        </p:nvSpPr>
        <p:spPr>
          <a:xfrm>
            <a:off x="457200" y="-1600200"/>
            <a:ext cx="8229600" cy="1143000"/>
          </a:xfrm>
        </p:spPr>
        <p:txBody>
          <a:bodyPr vert="horz" lIns="91440" tIns="45720" rIns="91440" bIns="45720" rtlCol="0" anchor="b">
            <a:normAutofit/>
          </a:bodyPr>
          <a:lstStyle/>
          <a:p>
            <a:r>
              <a:rPr lang="en-US" dirty="0"/>
              <a:t>Slide 3</a:t>
            </a:r>
          </a:p>
        </p:txBody>
      </p:sp>
      <p:graphicFrame>
        <p:nvGraphicFramePr>
          <p:cNvPr id="4" name="Table 3"/>
          <p:cNvGraphicFramePr>
            <a:graphicFrameLocks noGrp="1"/>
          </p:cNvGraphicFramePr>
          <p:nvPr>
            <p:extLst>
              <p:ext uri="{D42A27DB-BD31-4B8C-83A1-F6EECF244321}">
                <p14:modId xmlns:p14="http://schemas.microsoft.com/office/powerpoint/2010/main" val="485096900"/>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An unknown man just shot the</a:t>
                      </a:r>
                      <a:r>
                        <a:rPr lang="en-US" baseline="0" dirty="0">
                          <a:solidFill>
                            <a:schemeClr val="accent1"/>
                          </a:solidFill>
                        </a:rPr>
                        <a:t> front door open, what actions will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others in immediate area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Gather as many children as possible, move to room with locking door, lock door, turn off lights, hide children from sight, keep children calm and entertained, wait for all clear from law enforcement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Go into lockdown as prescribed in school policy &amp; call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18015962"/>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Classroom Teacher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informs you that their</a:t>
                      </a:r>
                      <a:r>
                        <a:rPr lang="en-US" baseline="0" dirty="0">
                          <a:solidFill>
                            <a:schemeClr val="accent1"/>
                          </a:solidFill>
                        </a:rPr>
                        <a:t> uncle touched the student’s private parts.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Consult with an administrator, follow school protocol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ensure that a  report is forwarded to your local Department of Human Services and/or law enforcement agency, even if you have reported to your principal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victims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 (note: there are no privileged conversations in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272327"/>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Separated parents, in the middle of a custody battle, are fighting in the parking lot.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Be sure their child is safe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Keep calm and don’t engage parties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Place school in a lockout status, lock all exterior doors, keep children away from windows while maintaining normal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police, lift lockout when cleared by law enforcement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44335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BF51E-EB2A-09C2-6F67-6B65F8C51951}"/>
              </a:ext>
            </a:extLst>
          </p:cNvPr>
          <p:cNvSpPr>
            <a:spLocks noGrp="1"/>
          </p:cNvSpPr>
          <p:nvPr>
            <p:ph type="title"/>
          </p:nvPr>
        </p:nvSpPr>
        <p:spPr>
          <a:xfrm>
            <a:off x="457200" y="-1520190"/>
            <a:ext cx="8229600" cy="1143000"/>
          </a:xfrm>
        </p:spPr>
        <p:txBody>
          <a:bodyPr vert="horz" lIns="91440" tIns="45720" rIns="91440" bIns="45720" rtlCol="0" anchor="b">
            <a:normAutofit/>
          </a:bodyPr>
          <a:lstStyle/>
          <a:p>
            <a:r>
              <a:rPr lang="en-US" dirty="0"/>
              <a:t>Slide 4</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10293710"/>
              </p:ext>
            </p:extLst>
          </p:nvPr>
        </p:nvGraphicFramePr>
        <p:xfrm>
          <a:off x="152400" y="381000"/>
          <a:ext cx="8839200" cy="172212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9525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student reports his classroom teacher is, “mean and hit me on the back.”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Consult with an administrator, follow school protocol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As a mandatory reporter you must ensure that a  report is forwarded to your local Department of Human Services and/or law enforcement agency, even if you have not reported to your principal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Notify victims parents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0000"/>
                          </a:solidFill>
                          <a:effectLst/>
                          <a:uLnTx/>
                          <a:uFillTx/>
                          <a:latin typeface="+mn-lt"/>
                        </a:rPr>
                        <a:t> (note: there are no privileged conversations in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2894815968"/>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chemeClr val="tx1"/>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 mid-day ice storm has left roads impassable.  Many parents can’t get through and its closing time. What actions need to happen?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Alert staff of anticipated extended hours &amp; shelter-in-place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Craft/send message to parents advising them of extended hours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Plan for overnight staffing, organize materials needed for overnight stay, i.e. water, food, bedding, entertainment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Reassure children that they are in a safe place and their parents will arrive in a timely manner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Establish plan for pickup of children at all hours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25331100"/>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schemeClr val="tx1"/>
                          </a:solidFill>
                          <a:effectLst/>
                          <a:uLnTx/>
                          <a:uFillTx/>
                          <a:latin typeface="+mn-lt"/>
                        </a:rPr>
                        <a:t>Pre K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An unknown adult just walked in the front doors (piggybacking off a parent leaving) and has entered the infant classroom. What do you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Immediately approach adult and question their presence in your school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Escort adult out of the school to continue any conversation other than their verifiable reason for being inside the school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Educate on school policy concerning entry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they are resistant, call law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8979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E65-3AA7-FB61-7065-AC5884635135}"/>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5</a:t>
            </a:r>
          </a:p>
        </p:txBody>
      </p:sp>
      <p:graphicFrame>
        <p:nvGraphicFramePr>
          <p:cNvPr id="4" name="Table 3"/>
          <p:cNvGraphicFramePr>
            <a:graphicFrameLocks noGrp="1"/>
          </p:cNvGraphicFramePr>
          <p:nvPr>
            <p:extLst>
              <p:ext uri="{D42A27DB-BD31-4B8C-83A1-F6EECF244321}">
                <p14:modId xmlns:p14="http://schemas.microsoft.com/office/powerpoint/2010/main" val="2720821983"/>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a:t>
                      </a:r>
                      <a:r>
                        <a:rPr lang="en-US" u="sng" baseline="0" dirty="0">
                          <a:solidFill>
                            <a:schemeClr val="tx1"/>
                          </a:solidFill>
                        </a:rPr>
                        <a:t> </a:t>
                      </a:r>
                      <a:r>
                        <a:rPr lang="en-US" u="sng" dirty="0">
                          <a:solidFill>
                            <a:schemeClr val="tx1"/>
                          </a:solidFill>
                        </a:rPr>
                        <a:t>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is this school’s parent/student reunification site</a:t>
                      </a:r>
                      <a:r>
                        <a:rPr lang="en-US" baseline="0" dirty="0">
                          <a:solidFill>
                            <a:schemeClr val="accent1"/>
                          </a:solidFill>
                        </a:rPr>
                        <a:t> located?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And/or, where can you find this information?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reunification site or alternates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not known have this conversation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information on school website, phone number or media outlets where this site will be identified during an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78444493"/>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Which</a:t>
                      </a:r>
                      <a:r>
                        <a:rPr lang="en-US" baseline="0" dirty="0">
                          <a:solidFill>
                            <a:schemeClr val="accent1"/>
                          </a:solidFill>
                        </a:rPr>
                        <a:t> classroom needs your help the most in the event of smoke in the building?</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Actual identification of classrooms with infants, smallest children, students with special needs, classes being supervised by new or substitute teachers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80000180"/>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How can you identify a staff member or authorized visitor to this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Current Identification system, i.e. badges, name tags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 know all the parents and teachers.” This may not be the best answer based on size and scope of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0627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D8E87-C593-6270-1BC4-12F95D35C6B9}"/>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Slide 6</a:t>
            </a:r>
          </a:p>
        </p:txBody>
      </p:sp>
      <p:graphicFrame>
        <p:nvGraphicFramePr>
          <p:cNvPr id="4" name="Table 3"/>
          <p:cNvGraphicFramePr>
            <a:graphicFrameLocks noGrp="1"/>
          </p:cNvGraphicFramePr>
          <p:nvPr>
            <p:extLst>
              <p:ext uri="{D42A27DB-BD31-4B8C-83A1-F6EECF244321}">
                <p14:modId xmlns:p14="http://schemas.microsoft.com/office/powerpoint/2010/main" val="4220484232"/>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Pre K Parent/Volunteer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Where are safety related equipment (fire extinguishers, fire alarms, exam gloves &amp; AED’s) located in this building?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Actual identification of locations, based on knowledge of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Or a desire to be educated on location of listed items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49459499"/>
              </p:ext>
            </p:extLst>
          </p:nvPr>
        </p:nvGraphicFramePr>
        <p:xfrm>
          <a:off x="152400" y="2514600"/>
          <a:ext cx="8839200" cy="19812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812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for School Safety/Security Personnel &amp; SROs  (</a:t>
                      </a:r>
                      <a:r>
                        <a:rPr kumimoji="0" lang="en-US" sz="1400" b="1" i="0" u="none" strike="noStrike" kern="1200" cap="none" spc="0" normalizeH="0" baseline="0" noProof="0" dirty="0">
                          <a:ln>
                            <a:noFill/>
                          </a:ln>
                          <a:solidFill>
                            <a:srgbClr val="FF0000"/>
                          </a:solidFill>
                          <a:effectLst/>
                          <a:uLnTx/>
                          <a:uFillTx/>
                          <a:latin typeface="+mn-lt"/>
                        </a:rPr>
                        <a:t>Pre-K, Early Childhood)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1" i="0" u="none" strike="noStrike" kern="1200" cap="none" spc="0" normalizeH="0" baseline="0" noProof="0" dirty="0">
                          <a:ln>
                            <a:noFill/>
                          </a:ln>
                          <a:solidFill>
                            <a:srgbClr val="ED0000"/>
                          </a:solidFill>
                          <a:effectLst/>
                          <a:uLnTx/>
                          <a:uFillTx/>
                          <a:latin typeface="+mn-lt"/>
                        </a:rPr>
                        <a:t>1.  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ED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3.   Evaluate their response together, taking into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ED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3" name="TextBox 2"/>
          <p:cNvSpPr txBox="1"/>
          <p:nvPr/>
        </p:nvSpPr>
        <p:spPr>
          <a:xfrm>
            <a:off x="990600" y="5029200"/>
            <a:ext cx="7086600" cy="646331"/>
          </a:xfrm>
          <a:prstGeom prst="rect">
            <a:avLst/>
          </a:prstGeom>
          <a:noFill/>
        </p:spPr>
        <p:txBody>
          <a:bodyPr wrap="square" rtlCol="0">
            <a:spAutoFit/>
          </a:bodyPr>
          <a:lstStyle/>
          <a:p>
            <a:r>
              <a:rPr lang="en-US" dirty="0"/>
              <a:t>This section on Salmon colored paper, 250 copies, laminate, fold, cut, </a:t>
            </a:r>
            <a:r>
              <a:rPr lang="en-US" dirty="0" err="1"/>
              <a:t>holepunch</a:t>
            </a:r>
            <a:endParaRPr lang="en-US" dirty="0"/>
          </a:p>
        </p:txBody>
      </p:sp>
    </p:spTree>
    <p:extLst>
      <p:ext uri="{BB962C8B-B14F-4D97-AF65-F5344CB8AC3E}">
        <p14:creationId xmlns:p14="http://schemas.microsoft.com/office/powerpoint/2010/main" val="767451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1161</Words>
  <Application>Microsoft Office PowerPoint</Application>
  <PresentationFormat>On-screen Show (4:3)</PresentationFormat>
  <Paragraphs>161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Wingdings</vt: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Stiles</dc:creator>
  <cp:lastModifiedBy>Vigil, Raena</cp:lastModifiedBy>
  <cp:revision>9</cp:revision>
  <cp:lastPrinted>2014-05-16T21:11:13Z</cp:lastPrinted>
  <dcterms:created xsi:type="dcterms:W3CDTF">2014-05-16T20:38:44Z</dcterms:created>
  <dcterms:modified xsi:type="dcterms:W3CDTF">2025-05-05T17:30:24Z</dcterms:modified>
</cp:coreProperties>
</file>