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02" y="9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D0D3-8D77-4DD3-998D-82FD5A418624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BBAD0-B011-43C2-B7E9-A0AAF7106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755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D0D3-8D77-4DD3-998D-82FD5A418624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BBAD0-B011-43C2-B7E9-A0AAF7106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461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D0D3-8D77-4DD3-998D-82FD5A418624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BBAD0-B011-43C2-B7E9-A0AAF7106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255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D0D3-8D77-4DD3-998D-82FD5A418624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BBAD0-B011-43C2-B7E9-A0AAF7106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373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D0D3-8D77-4DD3-998D-82FD5A418624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BBAD0-B011-43C2-B7E9-A0AAF7106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95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D0D3-8D77-4DD3-998D-82FD5A418624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BBAD0-B011-43C2-B7E9-A0AAF7106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416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D0D3-8D77-4DD3-998D-82FD5A418624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BBAD0-B011-43C2-B7E9-A0AAF7106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060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D0D3-8D77-4DD3-998D-82FD5A418624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BBAD0-B011-43C2-B7E9-A0AAF7106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262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D0D3-8D77-4DD3-998D-82FD5A418624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BBAD0-B011-43C2-B7E9-A0AAF7106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712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D0D3-8D77-4DD3-998D-82FD5A418624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BBAD0-B011-43C2-B7E9-A0AAF7106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02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D0D3-8D77-4DD3-998D-82FD5A418624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BBAD0-B011-43C2-B7E9-A0AAF7106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094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6D0D3-8D77-4DD3-998D-82FD5A418624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BBAD0-B011-43C2-B7E9-A0AAF7106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80B22-A997-593E-D6CB-CA798E1AD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1428750"/>
            <a:ext cx="8229600" cy="11430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Slide 1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487215"/>
              </p:ext>
            </p:extLst>
          </p:nvPr>
        </p:nvGraphicFramePr>
        <p:xfrm>
          <a:off x="152400" y="381000"/>
          <a:ext cx="88392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0500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Hip Pocket Emergency Preparedness Training Guide for School Safety/Security Personnel &amp; SRO’s  </a:t>
                      </a: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(K-5</a:t>
                      </a:r>
                      <a:r>
                        <a:rPr kumimoji="0" lang="en-US" sz="14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th</a:t>
                      </a: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grade)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LnTx/>
                          <a:uFillTx/>
                          <a:latin typeface="+mn-lt"/>
                        </a:rPr>
                        <a:t>Use appropriate sections to test individual preparedness/ readiness of specific group</a:t>
                      </a:r>
                      <a:r>
                        <a:rPr kumimoji="0" lang="en-US" sz="1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LnTx/>
                          <a:uFillTx/>
                          <a:latin typeface="+mn-lt"/>
                        </a:rPr>
                        <a:t>. (Students, classroom teachers, administrators &amp; staff to include bus drivers, custodial and food services, and parent volunteers </a:t>
                      </a:r>
                      <a:endParaRPr kumimoji="0" 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LnTx/>
                          <a:uFillTx/>
                          <a:latin typeface="+mn-lt"/>
                        </a:rPr>
                        <a:t>Each scenario should take no more than 3 minutes.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AA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1.   Prompt audience with scenario.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AA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AA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    2.   Listen to their response.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AA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AA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    3.   Evaluate their response together, taking in to account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AA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           individual school/ district policies.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AA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AA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    4.   Suggest changes to response that may help audience in case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AA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           of actual incident.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7811589"/>
              </p:ext>
            </p:extLst>
          </p:nvPr>
        </p:nvGraphicFramePr>
        <p:xfrm>
          <a:off x="152400" y="2514600"/>
          <a:ext cx="88392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0500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n-US" u="sng" dirty="0">
                          <a:solidFill>
                            <a:schemeClr val="tx1"/>
                          </a:solidFill>
                        </a:rPr>
                        <a:t>K-5 Student Scenario #1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LnTx/>
                          <a:uFillTx/>
                          <a:latin typeface="+mn-lt"/>
                        </a:rPr>
                        <a:t>What do you do if you see a stranger on the playground?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kumimoji="0" lang="en-US" sz="18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Positive responses may include: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Tell the teacher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Tell a trusted adult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Yell, “Stranger!”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616218"/>
              </p:ext>
            </p:extLst>
          </p:nvPr>
        </p:nvGraphicFramePr>
        <p:xfrm>
          <a:off x="152400" y="4648200"/>
          <a:ext cx="88392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0500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n-US" u="sng" dirty="0">
                          <a:solidFill>
                            <a:schemeClr val="tx1"/>
                          </a:solidFill>
                        </a:rPr>
                        <a:t>K-5 Student Scenario #2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Where do you go if you hear a fire alarm while you are walking to the bathroom?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kumimoji="0" lang="en-US" sz="18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Positive responses may include: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Back to classroom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Evacuation site, if known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School Office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6565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FAC26-551A-E202-257A-14D264C99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1143000"/>
            <a:ext cx="8229600" cy="11430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Slide 2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997476"/>
              </p:ext>
            </p:extLst>
          </p:nvPr>
        </p:nvGraphicFramePr>
        <p:xfrm>
          <a:off x="152400" y="381000"/>
          <a:ext cx="88392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0500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n-US" u="sng" dirty="0">
                          <a:solidFill>
                            <a:schemeClr val="tx1"/>
                          </a:solidFill>
                        </a:rPr>
                        <a:t>K-5 Student Scenario #3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What</a:t>
                      </a:r>
                      <a:r>
                        <a:rPr lang="en-US" baseline="0" dirty="0">
                          <a:solidFill>
                            <a:schemeClr val="accent1"/>
                          </a:solidFill>
                        </a:rPr>
                        <a:t> do you do if you smell gas or smoke?</a:t>
                      </a:r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kumimoji="0" lang="en-US" sz="18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Positive responses may include: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Tell any adult in the immediate area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Pull fire alarm if available and/or able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Tell office if no other adults are nearby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Return to classroom if safe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441872"/>
              </p:ext>
            </p:extLst>
          </p:nvPr>
        </p:nvGraphicFramePr>
        <p:xfrm>
          <a:off x="152400" y="2514600"/>
          <a:ext cx="88392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0500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n-US" u="sng" dirty="0">
                          <a:solidFill>
                            <a:schemeClr val="tx1"/>
                          </a:solidFill>
                        </a:rPr>
                        <a:t>K-5 Student Scenario #4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What do you do if a bigger kid calls</a:t>
                      </a:r>
                      <a:r>
                        <a:rPr lang="en-US" baseline="0" dirty="0">
                          <a:solidFill>
                            <a:schemeClr val="accent1"/>
                          </a:solidFill>
                        </a:rPr>
                        <a:t> you names on the playground every day?</a:t>
                      </a:r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kumimoji="0" lang="en-US" sz="18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Positive responses may include: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Tell the recess monitor, in a calm manner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Tell a trusted adult at the school, in a calm manner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Tell your parents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Tell him or her to stop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0755620"/>
              </p:ext>
            </p:extLst>
          </p:nvPr>
        </p:nvGraphicFramePr>
        <p:xfrm>
          <a:off x="152400" y="4648200"/>
          <a:ext cx="88392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0500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kumimoji="0" lang="en-US" sz="18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</a:rPr>
                        <a:t>K-5 Classroom Teacher Scenario #1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LnTx/>
                          <a:uFillTx/>
                          <a:latin typeface="+mn-lt"/>
                        </a:rPr>
                        <a:t>What is the school’s policy on bullying?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LnTx/>
                          <a:uFillTx/>
                          <a:latin typeface="+mn-lt"/>
                        </a:rPr>
                        <a:t>What are the school’s rules on bullying?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kumimoji="0" lang="en-US" sz="18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Positive responses may include: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References to current school policy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Or a discussion on what the school is doing in this area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8122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150" y="-1600200"/>
            <a:ext cx="8229600" cy="1143000"/>
          </a:xfrm>
        </p:spPr>
        <p:txBody>
          <a:bodyPr/>
          <a:lstStyle/>
          <a:p>
            <a:r>
              <a:rPr lang="en-US" dirty="0"/>
              <a:t>Slide 3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420857"/>
              </p:ext>
            </p:extLst>
          </p:nvPr>
        </p:nvGraphicFramePr>
        <p:xfrm>
          <a:off x="152400" y="381000"/>
          <a:ext cx="88392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0500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kumimoji="0" lang="en-US" sz="18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</a:rPr>
                        <a:t>K-5 Classroom Teacher Scenario #2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One of your students, who is</a:t>
                      </a:r>
                      <a:r>
                        <a:rPr lang="en-US" baseline="0" dirty="0">
                          <a:solidFill>
                            <a:schemeClr val="accent1"/>
                          </a:solidFill>
                        </a:rPr>
                        <a:t> allergic to peanuts, appears to be having trouble breathing after being served a cookie during a classroom party.  What do you do?</a:t>
                      </a:r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kumimoji="0" lang="en-US" sz="18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Positive responses may include: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Notify another adult to call the office, or use inter-school communication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Send a child “runner” to the office or call 911 if no other adult is available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Conduct first aid, be aware of the presence of “</a:t>
                      </a:r>
                      <a:r>
                        <a:rPr kumimoji="0" lang="en-US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epi</a:t>
                      </a: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pens”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194818"/>
              </p:ext>
            </p:extLst>
          </p:nvPr>
        </p:nvGraphicFramePr>
        <p:xfrm>
          <a:off x="152400" y="2514600"/>
          <a:ext cx="88392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0500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kumimoji="0" lang="en-US" sz="18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</a:rPr>
                        <a:t>K-5 Classroom Teacher Scenario #3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An</a:t>
                      </a:r>
                      <a:r>
                        <a:rPr lang="en-US" baseline="0" dirty="0">
                          <a:solidFill>
                            <a:schemeClr val="accent1"/>
                          </a:solidFill>
                        </a:rPr>
                        <a:t> 11 yr. old boy is being teased for wetting his bed.  How do you support the student?  What should happen to the other children?</a:t>
                      </a:r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kumimoji="0" lang="en-US" sz="18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Positive responses may include: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Speak to the 11 yr. old about his situation, (may be easier for a favored teacher or male teacher), being aware of health or mental issues.  Notify admin if necessary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Speak to 11 yr. </a:t>
                      </a:r>
                      <a:r>
                        <a:rPr kumimoji="0" lang="en-US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old’s</a:t>
                      </a: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parents about situation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Refer to mental health if necessary, (counselor or outside agency)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Other children should be talked to in general terms about mistakes, PBIS or classroom rules if being utilized in school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6030219"/>
              </p:ext>
            </p:extLst>
          </p:nvPr>
        </p:nvGraphicFramePr>
        <p:xfrm>
          <a:off x="152400" y="4648200"/>
          <a:ext cx="883920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0500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kumimoji="0" lang="en-US" sz="18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</a:rPr>
                        <a:t>K-5 Classroom Teacher Scenario #4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LnTx/>
                          <a:uFillTx/>
                          <a:latin typeface="+mn-lt"/>
                        </a:rPr>
                        <a:t>Demonstrate the actions you would take after hearing, “Lockdown, lockdown, lockdown,” over the schools PA system.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kumimoji="0" lang="en-US" sz="18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Positive responses may include: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Lock the door, gather children into secure room/area, turn off lights, hide children from sight, keep children quiet and calm, wait for all clear from law enforcement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Go into lockdown as prescribed in school policy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6240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C2E94-B6DE-7C69-5E3D-F32EDAB71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1143000"/>
            <a:ext cx="8229600" cy="11430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Slide 4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6835615"/>
              </p:ext>
            </p:extLst>
          </p:nvPr>
        </p:nvGraphicFramePr>
        <p:xfrm>
          <a:off x="152400" y="381000"/>
          <a:ext cx="88392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0500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n-US" u="sng" dirty="0">
                          <a:solidFill>
                            <a:schemeClr val="tx1"/>
                          </a:solidFill>
                        </a:rPr>
                        <a:t>K-5 Staff/Admin Scenario #1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A 7 yr. old is struck by a car at dismissal, he is seriously injured</a:t>
                      </a:r>
                      <a:r>
                        <a:rPr lang="en-US" baseline="0" dirty="0">
                          <a:solidFill>
                            <a:schemeClr val="accent1"/>
                          </a:solidFill>
                        </a:rPr>
                        <a:t> and</a:t>
                      </a:r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 several</a:t>
                      </a:r>
                      <a:r>
                        <a:rPr lang="en-US" baseline="0" dirty="0">
                          <a:solidFill>
                            <a:schemeClr val="accent1"/>
                          </a:solidFill>
                        </a:rPr>
                        <a:t> other children witness the accident.  What actions should be taken?</a:t>
                      </a:r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kumimoji="0" lang="en-US" sz="18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Positive responses may include: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Call 911 or have another adult call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Provide first aid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Have other adults remove child witnesses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Once EMS has taken over, notify parents of injured child as well as witnesses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Notify entire school in appropriate manner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Provide mental health counseling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7104847"/>
              </p:ext>
            </p:extLst>
          </p:nvPr>
        </p:nvGraphicFramePr>
        <p:xfrm>
          <a:off x="152400" y="2514600"/>
          <a:ext cx="88392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0500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n-US" u="sng" dirty="0">
                          <a:solidFill>
                            <a:schemeClr val="tx1"/>
                          </a:solidFill>
                        </a:rPr>
                        <a:t>K-5 Staff/Admin Scenario #2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A favorite art</a:t>
                      </a:r>
                      <a:r>
                        <a:rPr lang="en-US" baseline="0" dirty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teacher dies over the Christmas holiday from complications of pneumonia.  What actions need to happen?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kumimoji="0" lang="en-US" sz="18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Positive responses may include: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Notify school community in appropriate manner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Follow procedures of school crisis team, including mental health counseling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Think about appropriate memorial activities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9823895"/>
              </p:ext>
            </p:extLst>
          </p:nvPr>
        </p:nvGraphicFramePr>
        <p:xfrm>
          <a:off x="152400" y="4648200"/>
          <a:ext cx="88392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0500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n-US" u="sng" dirty="0">
                          <a:solidFill>
                            <a:schemeClr val="tx1"/>
                          </a:solidFill>
                        </a:rPr>
                        <a:t>K-5 Staff/Admin Scenario #3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LnTx/>
                          <a:uFillTx/>
                          <a:latin typeface="+mn-lt"/>
                        </a:rPr>
                        <a:t>A tornado alert has just been issued for the surrounding community.  A teacher reports seeing a funnel cloud as she returns from a meeting.  What actions are necessary?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kumimoji="0" lang="en-US" sz="18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Positive responses may include: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Use alert system to place school in shelter-in-place condition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Reverse evacuation of all persons outside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If possible move people away from any exterior windows and/or into storm shelters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Double check personnel are in appropriate areas, without endangering yourself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0094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447800"/>
            <a:ext cx="8229600" cy="1143000"/>
          </a:xfrm>
        </p:spPr>
        <p:txBody>
          <a:bodyPr/>
          <a:lstStyle/>
          <a:p>
            <a:r>
              <a:rPr lang="en-US" dirty="0"/>
              <a:t>Slide 5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8420584"/>
              </p:ext>
            </p:extLst>
          </p:nvPr>
        </p:nvGraphicFramePr>
        <p:xfrm>
          <a:off x="152400" y="381000"/>
          <a:ext cx="88392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0500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n-US" u="sng" dirty="0">
                          <a:solidFill>
                            <a:schemeClr val="tx1"/>
                          </a:solidFill>
                        </a:rPr>
                        <a:t>K-5 Staff/Admin Scenario #4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Two 5</a:t>
                      </a:r>
                      <a:r>
                        <a:rPr lang="en-US" baseline="30000" dirty="0">
                          <a:solidFill>
                            <a:schemeClr val="accent1"/>
                          </a:solidFill>
                        </a:rPr>
                        <a:t>th</a:t>
                      </a:r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 grade girls get in a physical fight on the playground, one calls the other a,</a:t>
                      </a:r>
                      <a:r>
                        <a:rPr lang="en-US" baseline="0" dirty="0">
                          <a:solidFill>
                            <a:schemeClr val="accent1"/>
                          </a:solidFill>
                        </a:rPr>
                        <a:t> “</a:t>
                      </a:r>
                      <a:r>
                        <a:rPr lang="en-US" baseline="0" dirty="0" err="1">
                          <a:solidFill>
                            <a:schemeClr val="accent1"/>
                          </a:solidFill>
                        </a:rPr>
                        <a:t>fattie</a:t>
                      </a:r>
                      <a:r>
                        <a:rPr lang="en-US" baseline="0" dirty="0">
                          <a:solidFill>
                            <a:schemeClr val="accent1"/>
                          </a:solidFill>
                        </a:rPr>
                        <a:t>.”  What steps can you take?</a:t>
                      </a:r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Positive responses may include: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After the girls are separated have a conference with both girls and at least 1 other trusted adult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Parents may need to be involved, at a minimum notified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Use Restorative Justice practices if applicable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8546108"/>
              </p:ext>
            </p:extLst>
          </p:nvPr>
        </p:nvGraphicFramePr>
        <p:xfrm>
          <a:off x="152400" y="2514600"/>
          <a:ext cx="88392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0500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n-US" u="sng" dirty="0">
                          <a:solidFill>
                            <a:schemeClr val="tx1"/>
                          </a:solidFill>
                        </a:rPr>
                        <a:t>K-5 Parent/Volunteer</a:t>
                      </a:r>
                      <a:r>
                        <a:rPr lang="en-US" u="sng" baseline="0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u="sng" dirty="0">
                          <a:solidFill>
                            <a:schemeClr val="tx1"/>
                          </a:solidFill>
                        </a:rPr>
                        <a:t>Scenario #1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You notice a man,</a:t>
                      </a:r>
                      <a:r>
                        <a:rPr lang="en-US" baseline="0" dirty="0">
                          <a:solidFill>
                            <a:schemeClr val="accent1"/>
                          </a:solidFill>
                        </a:rPr>
                        <a:t> whom you don’t know piggyback thru the side doors with students returning from recess, he does not have a visitors pass.  What do you do?</a:t>
                      </a:r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kumimoji="0" lang="en-US" sz="18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Positive responses may include: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Approach him and question his presence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Inform him of the proper entrance process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Notify a staff member or law enforcement, if he does not comply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9195495"/>
              </p:ext>
            </p:extLst>
          </p:nvPr>
        </p:nvGraphicFramePr>
        <p:xfrm>
          <a:off x="152400" y="4648200"/>
          <a:ext cx="88392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0500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n-US" u="sng" dirty="0">
                          <a:solidFill>
                            <a:schemeClr val="tx1"/>
                          </a:solidFill>
                        </a:rPr>
                        <a:t>K-5 Parent/Volunteer</a:t>
                      </a:r>
                      <a:r>
                        <a:rPr lang="en-US" u="sng" baseline="0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u="sng" dirty="0">
                          <a:solidFill>
                            <a:schemeClr val="tx1"/>
                          </a:solidFill>
                        </a:rPr>
                        <a:t>Scenario #2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LnTx/>
                          <a:uFillTx/>
                          <a:latin typeface="+mn-lt"/>
                        </a:rPr>
                        <a:t>The town tornado warning siren just went off, you are helping supervise recess.  What steps do you take?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kumimoji="0" lang="en-US" sz="18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Positive responses may include: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Follow schools reverse evacuation plan if known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Calmly escort students back inside the school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Inform a staff member so they are aware of the siren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Move to storm shelter or safe area, as directed by staff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9259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-1371600"/>
            <a:ext cx="8229600" cy="1143000"/>
          </a:xfrm>
        </p:spPr>
        <p:txBody>
          <a:bodyPr/>
          <a:lstStyle/>
          <a:p>
            <a:r>
              <a:rPr lang="en-US" dirty="0"/>
              <a:t>Slide 6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7524902"/>
              </p:ext>
            </p:extLst>
          </p:nvPr>
        </p:nvGraphicFramePr>
        <p:xfrm>
          <a:off x="152400" y="381000"/>
          <a:ext cx="88392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0500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n-US" u="sng" dirty="0">
                          <a:solidFill>
                            <a:schemeClr val="tx1"/>
                          </a:solidFill>
                        </a:rPr>
                        <a:t>K-5 Parent/Volunteer  Scenario #3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During a field trip you see a 3</a:t>
                      </a:r>
                      <a:r>
                        <a:rPr lang="en-US" baseline="30000" dirty="0">
                          <a:solidFill>
                            <a:schemeClr val="accent1"/>
                          </a:solidFill>
                        </a:rPr>
                        <a:t>rd</a:t>
                      </a:r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 grader walk into a bathroom with an adult male, whom you don’t know.  What do you do?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kumimoji="0" lang="en-US" sz="18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Positive responses may include: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Enter bathroom and confront stranger on reason and identification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Notify school staff member and law enforcement if necessary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0169444"/>
              </p:ext>
            </p:extLst>
          </p:nvPr>
        </p:nvGraphicFramePr>
        <p:xfrm>
          <a:off x="152400" y="2514600"/>
          <a:ext cx="88392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0500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n-US" u="sng" dirty="0">
                          <a:solidFill>
                            <a:schemeClr val="tx1"/>
                          </a:solidFill>
                        </a:rPr>
                        <a:t>K-5 Parent/Volunteer  Scenario #4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LnTx/>
                          <a:uFillTx/>
                          <a:latin typeface="+mn-lt"/>
                        </a:rPr>
                        <a:t>How can you identify a staff member or authorized visitor to this school?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kumimoji="0" lang="en-US" sz="18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Positive responses may include: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By their photo identification, that they are supposed to be wearing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Other responses may include: School Uniform or Clothing, prior knowledge to include name and position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(“I know all the parents and teachers.” This may not be the best answer based on size and scope of school)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90600" y="5029200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section </a:t>
            </a:r>
            <a:r>
              <a:rPr lang="en-US"/>
              <a:t>on Buff </a:t>
            </a:r>
            <a:r>
              <a:rPr lang="en-US" dirty="0"/>
              <a:t>colored paper, 250 copies, laminate, fold, cut, </a:t>
            </a:r>
            <a:r>
              <a:rPr lang="en-US" dirty="0" err="1"/>
              <a:t>holepunch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171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1224</Words>
  <Application>Microsoft Office PowerPoint</Application>
  <PresentationFormat>On-screen Show (4:3)</PresentationFormat>
  <Paragraphs>181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Courier New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Brad Stiles</dc:creator>
  <cp:lastModifiedBy>Vigil, Raena</cp:lastModifiedBy>
  <cp:revision>4</cp:revision>
  <dcterms:created xsi:type="dcterms:W3CDTF">2014-05-16T20:44:43Z</dcterms:created>
  <dcterms:modified xsi:type="dcterms:W3CDTF">2025-05-05T17:28:22Z</dcterms:modified>
</cp:coreProperties>
</file>