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2" y="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0D3-8D77-4DD3-998D-82FD5A41862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BAD0-B011-43C2-B7E9-A0AAF710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5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0D3-8D77-4DD3-998D-82FD5A41862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BAD0-B011-43C2-B7E9-A0AAF710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6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0D3-8D77-4DD3-998D-82FD5A41862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BAD0-B011-43C2-B7E9-A0AAF710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5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0D3-8D77-4DD3-998D-82FD5A41862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BAD0-B011-43C2-B7E9-A0AAF710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73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0D3-8D77-4DD3-998D-82FD5A41862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BAD0-B011-43C2-B7E9-A0AAF710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0D3-8D77-4DD3-998D-82FD5A41862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BAD0-B011-43C2-B7E9-A0AAF710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1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0D3-8D77-4DD3-998D-82FD5A41862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BAD0-B011-43C2-B7E9-A0AAF710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60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0D3-8D77-4DD3-998D-82FD5A41862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BAD0-B011-43C2-B7E9-A0AAF710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62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0D3-8D77-4DD3-998D-82FD5A41862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BAD0-B011-43C2-B7E9-A0AAF710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1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0D3-8D77-4DD3-998D-82FD5A41862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BAD0-B011-43C2-B7E9-A0AAF710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0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0D3-8D77-4DD3-998D-82FD5A41862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BAD0-B011-43C2-B7E9-A0AAF710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9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6D0D3-8D77-4DD3-998D-82FD5A41862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BBAD0-B011-43C2-B7E9-A0AAF710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80B22-A997-593E-D6CB-CA798E1AD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428750"/>
            <a:ext cx="8229600" cy="1143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87215"/>
              </p:ext>
            </p:extLst>
          </p:nvPr>
        </p:nvGraphicFramePr>
        <p:xfrm>
          <a:off x="152400" y="3810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Hip Pocket Emergency Preparedness Training Guide for School Safety/Security Personnel &amp; SRO’s 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(K-5</a:t>
                      </a:r>
                      <a:r>
                        <a:rPr kumimoji="0" lang="en-US" sz="14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th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grade)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Use appropriate sections to test individual preparedness/ readiness of specific group</a:t>
                      </a:r>
                      <a:r>
                        <a:rPr kumimoji="0" lang="en-US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 (Students, classroom teachers, administrators &amp; staff to include bus drivers, custodial and food services, and parent volunteers 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Each scenario should take no more than 3 minutes.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1.   Prompt audience with scenario.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    2.   Listen to their response.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    3.   Evaluate their response together, taking in to account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           individual school/ district policies.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    4.   Suggest changes to response that may help audience in case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           of actual incident.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811589"/>
              </p:ext>
            </p:extLst>
          </p:nvPr>
        </p:nvGraphicFramePr>
        <p:xfrm>
          <a:off x="152400" y="25146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K-5 Student Scenario #1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What do you do if you see a stranger on the playground?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Tell the teacher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Tell a trusted adult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Yell, “Stranger!”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616218"/>
              </p:ext>
            </p:extLst>
          </p:nvPr>
        </p:nvGraphicFramePr>
        <p:xfrm>
          <a:off x="152400" y="46482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K-5 Student Scenario #2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Where do you go if you hear a fire alarm while you are walking to the bathroom?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Back to classroom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Evacuation site, if known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School Office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565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FAC26-551A-E202-257A-14D264C99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2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97476"/>
              </p:ext>
            </p:extLst>
          </p:nvPr>
        </p:nvGraphicFramePr>
        <p:xfrm>
          <a:off x="152400" y="3810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K-5 Student Scenario #3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What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do you do if you smell gas or smoke?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Tell any adult in the immediate area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Pull fire alarm if available and/or able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Tell office if no other adults are nearby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Return to classroom if safe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41872"/>
              </p:ext>
            </p:extLst>
          </p:nvPr>
        </p:nvGraphicFramePr>
        <p:xfrm>
          <a:off x="152400" y="25146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K-5 Student Scenario #4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What do you do if a bigger kid calls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you names on the playground every day?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Tell the recess monitor, in a calm manner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Tell a trusted adult at the school, in a calm manner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Tell your parents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Tell him or her to stop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755620"/>
              </p:ext>
            </p:extLst>
          </p:nvPr>
        </p:nvGraphicFramePr>
        <p:xfrm>
          <a:off x="152400" y="46482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K-5 Classroom Teacher Scenario #1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What is the school’s policy on bullying?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What are the school’s rules on bullying?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References to current school policy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Or a discussion on what the school is doing in this area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122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0" y="-1600200"/>
            <a:ext cx="8229600" cy="1143000"/>
          </a:xfrm>
        </p:spPr>
        <p:txBody>
          <a:bodyPr/>
          <a:lstStyle/>
          <a:p>
            <a:r>
              <a:rPr lang="en-US" dirty="0"/>
              <a:t>Slide 3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20857"/>
              </p:ext>
            </p:extLst>
          </p:nvPr>
        </p:nvGraphicFramePr>
        <p:xfrm>
          <a:off x="152400" y="3810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K-5 Classroom Teacher Scenario #2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One of your students, who is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allergic to peanuts, appears to be having trouble breathing after being served a cookie during a classroom party.  What do you do?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Notify another adult to call the office, or use inter-school communication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Send a child “runner” to the office or call 911 if no other adult is available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Conduct first aid, be aware of the presence of “</a:t>
                      </a:r>
                      <a:r>
                        <a:rPr kumimoji="0" lang="en-US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epi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pens”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94818"/>
              </p:ext>
            </p:extLst>
          </p:nvPr>
        </p:nvGraphicFramePr>
        <p:xfrm>
          <a:off x="152400" y="25146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K-5 Classroom Teacher Scenario #3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An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11 yr. old boy is being teased for wetting his bed.  How do you support the student?  What should happen to the other children?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Speak to the 11 yr. old about his situation, (may be easier for a favored teacher or male teacher), being aware of health or mental issues.  Notify admin if necessary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Speak to 11 yr. </a:t>
                      </a:r>
                      <a:r>
                        <a:rPr kumimoji="0" lang="en-US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old’s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parents about situation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Refer to mental health if necessary, (counselor or outside agency)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Other children should be talked to in general terms about mistakes, PBIS or classroom rules if being utilized in 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030219"/>
              </p:ext>
            </p:extLst>
          </p:nvPr>
        </p:nvGraphicFramePr>
        <p:xfrm>
          <a:off x="152400" y="4648200"/>
          <a:ext cx="88392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K-5 Classroom Teacher Scenario #4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Demonstrate the actions you would take after hearing, “Lockdown, lockdown, lockdown,” over the schools PA system.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Lock the door, gather children into secure room/area, turn off lights, hide children from sight, keep children quiet and calm, wait for all clear from law enforcement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Go into lockdown as prescribed in school policy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24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C2E94-B6DE-7C69-5E3D-F32EDAB71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4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835615"/>
              </p:ext>
            </p:extLst>
          </p:nvPr>
        </p:nvGraphicFramePr>
        <p:xfrm>
          <a:off x="152400" y="3810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K-5 Staff/Admin Scenario #1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A 7 yr. old is struck by a car at dismissal, he is seriously injured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and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several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other children witness the accident.  What actions should be taken?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Call 911 or have another adult call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Provide first aid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Have other adults remove child witnesses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Once EMS has taken over, notify parents of injured child as well as witnesses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Notify entire school in appropriate manner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Provide mental health counseling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104847"/>
              </p:ext>
            </p:extLst>
          </p:nvPr>
        </p:nvGraphicFramePr>
        <p:xfrm>
          <a:off x="152400" y="25146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K-5 Staff/Admin Scenario #2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A favorite art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teacher dies over the Christmas holiday from complications of pneumonia.  What actions need to happen?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Notify school community in appropriate manner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Follow procedures of school crisis team, including mental health counseling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Think about appropriate memorial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823895"/>
              </p:ext>
            </p:extLst>
          </p:nvPr>
        </p:nvGraphicFramePr>
        <p:xfrm>
          <a:off x="152400" y="46482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K-5 Staff/Admin Scenario #3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tornado alert has just been issued for the surrounding community.  A teacher reports seeing a funnel cloud as she returns from a meeting.  What actions are necessary?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Use alert system to place school in shelter-in-place condition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Reverse evacuation of all persons outside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If possible move people away from any exterior windows and/or into storm shelters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Double check personnel are in appropriate areas, without endangering yourself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09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47800"/>
            <a:ext cx="8229600" cy="1143000"/>
          </a:xfrm>
        </p:spPr>
        <p:txBody>
          <a:bodyPr/>
          <a:lstStyle/>
          <a:p>
            <a:r>
              <a:rPr lang="en-US" dirty="0"/>
              <a:t>Slide 5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420584"/>
              </p:ext>
            </p:extLst>
          </p:nvPr>
        </p:nvGraphicFramePr>
        <p:xfrm>
          <a:off x="152400" y="3810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K-5 Staff/Admin Scenario #4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Two 5</a:t>
                      </a:r>
                      <a:r>
                        <a:rPr lang="en-US" baseline="30000" dirty="0">
                          <a:solidFill>
                            <a:schemeClr val="accent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grade girls get in a physical fight on the playground, one calls the other a,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“</a:t>
                      </a:r>
                      <a:r>
                        <a:rPr lang="en-US" baseline="0" dirty="0" err="1">
                          <a:solidFill>
                            <a:schemeClr val="accent1"/>
                          </a:solidFill>
                        </a:rPr>
                        <a:t>fattie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.”  What steps can you take?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After the girls are separated have a conference with both girls and at least 1 other trusted adult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Parents may need to be involved, at a minimum notified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Use Restorative Justice practices if applicable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546108"/>
              </p:ext>
            </p:extLst>
          </p:nvPr>
        </p:nvGraphicFramePr>
        <p:xfrm>
          <a:off x="152400" y="25146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K-5 Parent/Volunteer</a:t>
                      </a:r>
                      <a:r>
                        <a:rPr lang="en-US" u="sng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Scenario #1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You notice a man,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whom you don’t know piggyback thru the side doors with students returning from recess, he does not have a visitors pass.  What do you do?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Approach him and question his presence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Inform him of the proper entrance process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Notify a staff member or law enforcement, if he does not comply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195495"/>
              </p:ext>
            </p:extLst>
          </p:nvPr>
        </p:nvGraphicFramePr>
        <p:xfrm>
          <a:off x="152400" y="46482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K-5 Parent/Volunteer</a:t>
                      </a:r>
                      <a:r>
                        <a:rPr lang="en-US" u="sng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Scenario #2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The town tornado warning siren just went off, you are helping supervise recess.  What steps do you take?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Follow schools reverse evacuation plan if known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Calmly escort students back inside the school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Inform a staff member so they are aware of the siren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Move to storm shelter or safe area, as directed by staff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259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-1371600"/>
            <a:ext cx="8229600" cy="1143000"/>
          </a:xfrm>
        </p:spPr>
        <p:txBody>
          <a:bodyPr/>
          <a:lstStyle/>
          <a:p>
            <a:r>
              <a:rPr lang="en-US" dirty="0"/>
              <a:t>Slide 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524902"/>
              </p:ext>
            </p:extLst>
          </p:nvPr>
        </p:nvGraphicFramePr>
        <p:xfrm>
          <a:off x="152400" y="3810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K-5 Parent/Volunteer  Scenario #3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During a field trip you see a 3</a:t>
                      </a:r>
                      <a:r>
                        <a:rPr lang="en-US" baseline="30000" dirty="0">
                          <a:solidFill>
                            <a:schemeClr val="accent1"/>
                          </a:solidFill>
                        </a:rPr>
                        <a:t>rd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grader walk into a bathroom with an adult male, whom you don’t know.  What do you do?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Enter bathroom and confront stranger on reason and identification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Notify school staff member and law enforcement if necessary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169444"/>
              </p:ext>
            </p:extLst>
          </p:nvPr>
        </p:nvGraphicFramePr>
        <p:xfrm>
          <a:off x="152400" y="25146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K-5 Parent/Volunteer  Scenario #4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How can you identify a staff member or authorized visitor to this school?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By their photo identification, that they are supposed to be wearing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Other responses may include: School Uniform or Clothing, prior knowledge to include name and position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(“I know all the parents and teachers.” This may not be the best answer based on size and scope of school)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50292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section </a:t>
            </a:r>
            <a:r>
              <a:rPr lang="en-US"/>
              <a:t>on Buff </a:t>
            </a:r>
            <a:r>
              <a:rPr lang="en-US" dirty="0"/>
              <a:t>colored paper, 250 copies, laminate, fold, cut, </a:t>
            </a:r>
            <a:r>
              <a:rPr lang="en-US" dirty="0" err="1"/>
              <a:t>holepunch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171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1224</Words>
  <Application>Microsoft Office PowerPoint</Application>
  <PresentationFormat>On-screen Show (4:3)</PresentationFormat>
  <Paragraphs>181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Courier New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Stiles</dc:creator>
  <cp:lastModifiedBy>Vigil, Raena</cp:lastModifiedBy>
  <cp:revision>4</cp:revision>
  <dcterms:created xsi:type="dcterms:W3CDTF">2014-05-16T20:44:43Z</dcterms:created>
  <dcterms:modified xsi:type="dcterms:W3CDTF">2025-05-05T17:28:22Z</dcterms:modified>
</cp:coreProperties>
</file>