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72" y="15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54C337-3E2B-4094-B3F6-8FD9B0CDAB66}"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3259695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54C337-3E2B-4094-B3F6-8FD9B0CDAB66}"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96005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54C337-3E2B-4094-B3F6-8FD9B0CDAB66}"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365981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54C337-3E2B-4094-B3F6-8FD9B0CDAB66}"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400801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4C337-3E2B-4094-B3F6-8FD9B0CDAB66}"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279679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54C337-3E2B-4094-B3F6-8FD9B0CDAB66}"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203593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54C337-3E2B-4094-B3F6-8FD9B0CDAB66}"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48763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54C337-3E2B-4094-B3F6-8FD9B0CDAB66}"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112854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4C337-3E2B-4094-B3F6-8FD9B0CDAB66}"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362677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54C337-3E2B-4094-B3F6-8FD9B0CDAB66}"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96664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54C337-3E2B-4094-B3F6-8FD9B0CDAB66}"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D8D61-AAE2-431E-872B-89E886A04ECE}" type="slidenum">
              <a:rPr lang="en-US" smtClean="0"/>
              <a:t>‹#›</a:t>
            </a:fld>
            <a:endParaRPr lang="en-US"/>
          </a:p>
        </p:txBody>
      </p:sp>
    </p:spTree>
    <p:extLst>
      <p:ext uri="{BB962C8B-B14F-4D97-AF65-F5344CB8AC3E}">
        <p14:creationId xmlns:p14="http://schemas.microsoft.com/office/powerpoint/2010/main" val="206726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4C337-3E2B-4094-B3F6-8FD9B0CDAB66}" type="datetimeFigureOut">
              <a:rPr lang="en-US" smtClean="0"/>
              <a:t>5/5/2025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D8D61-AAE2-431E-872B-89E886A04ECE}" type="slidenum">
              <a:rPr lang="en-US" smtClean="0"/>
              <a:t>‹#›</a:t>
            </a:fld>
            <a:endParaRPr lang="en-US"/>
          </a:p>
        </p:txBody>
      </p:sp>
    </p:spTree>
    <p:extLst>
      <p:ext uri="{BB962C8B-B14F-4D97-AF65-F5344CB8AC3E}">
        <p14:creationId xmlns:p14="http://schemas.microsoft.com/office/powerpoint/2010/main" val="525784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680A1-50C3-CAC1-EA5A-E9F826E86ED6}"/>
              </a:ext>
            </a:extLst>
          </p:cNvPr>
          <p:cNvSpPr>
            <a:spLocks noGrp="1"/>
          </p:cNvSpPr>
          <p:nvPr>
            <p:ph type="title"/>
          </p:nvPr>
        </p:nvSpPr>
        <p:spPr>
          <a:xfrm>
            <a:off x="457200" y="-1447800"/>
            <a:ext cx="8229600" cy="1143000"/>
          </a:xfrm>
        </p:spPr>
        <p:txBody>
          <a:bodyPr vert="horz" lIns="91440" tIns="45720" rIns="91440" bIns="45720" rtlCol="0" anchor="b">
            <a:normAutofit/>
          </a:bodyPr>
          <a:lstStyle/>
          <a:p>
            <a:r>
              <a:rPr lang="en-US" dirty="0"/>
              <a:t>Slide 1</a:t>
            </a:r>
          </a:p>
        </p:txBody>
      </p:sp>
      <p:graphicFrame>
        <p:nvGraphicFramePr>
          <p:cNvPr id="5" name="Table 4"/>
          <p:cNvGraphicFramePr>
            <a:graphicFrameLocks noGrp="1"/>
          </p:cNvGraphicFramePr>
          <p:nvPr>
            <p:extLst>
              <p:ext uri="{D42A27DB-BD31-4B8C-83A1-F6EECF244321}">
                <p14:modId xmlns:p14="http://schemas.microsoft.com/office/powerpoint/2010/main" val="1863135322"/>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You are out on the quad when a campus security officer runs by with his gun drawn, yelling, “Get inside right now.”  Where do you go and/or 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Into the nearest building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Alert occupants of building to situation and take emergency actions based on school policy at the direction of school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Lock yourself into the nearest classroom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4494838"/>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 school is shut down during a snowstorm.</a:t>
                      </a:r>
                      <a:r>
                        <a:rPr lang="en-US" baseline="0" dirty="0">
                          <a:solidFill>
                            <a:schemeClr val="accent1"/>
                          </a:solidFill>
                        </a:rPr>
                        <a:t> Y</a:t>
                      </a:r>
                      <a:r>
                        <a:rPr lang="en-US" dirty="0">
                          <a:solidFill>
                            <a:schemeClr val="accent1"/>
                          </a:solidFill>
                        </a:rPr>
                        <a:t>ou have no way to get to the nearest pharmacy</a:t>
                      </a:r>
                      <a:r>
                        <a:rPr lang="en-US" baseline="0" dirty="0">
                          <a:solidFill>
                            <a:schemeClr val="accent1"/>
                          </a:solidFill>
                        </a:rPr>
                        <a:t> to refill your asthma medications.  Who can you call?</a:t>
                      </a:r>
                      <a:r>
                        <a:rPr lang="en-US" dirty="0">
                          <a:solidFill>
                            <a:schemeClr val="accent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Contact campus safety or Emergency Medical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Contact resident advisor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41494825"/>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none" strike="noStrike" kern="1200" cap="none" spc="0" normalizeH="0" baseline="0" noProof="0" dirty="0">
                          <a:ln>
                            <a:noFill/>
                          </a:ln>
                          <a:solidFill>
                            <a:srgbClr val="FF0000"/>
                          </a:solidFill>
                          <a:effectLst/>
                          <a:uLnTx/>
                          <a:uFillTx/>
                          <a:latin typeface="+mn-lt"/>
                        </a:rPr>
                        <a:t>Hip Pocket Emergency Preparedness Training Guide </a:t>
                      </a:r>
                      <a:r>
                        <a:rPr kumimoji="0" lang="en-US" sz="1400" b="1" i="0" u="none" strike="noStrike" kern="1200" cap="none" spc="0" normalizeH="0" baseline="0" noProof="0" dirty="0">
                          <a:ln>
                            <a:noFill/>
                          </a:ln>
                          <a:solidFill>
                            <a:srgbClr val="FF0000"/>
                          </a:solidFill>
                          <a:effectLst/>
                          <a:uLnTx/>
                          <a:uFillTx/>
                          <a:latin typeface="+mn-lt"/>
                        </a:rPr>
                        <a:t>(University &amp; Colleges)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Use appropriate sections to test individual preparedness/ readiness of specific group</a:t>
                      </a:r>
                      <a:r>
                        <a:rPr kumimoji="0" lang="en-US" sz="1200" b="1" i="1" u="none" strike="noStrike" kern="1200" cap="none" spc="0" normalizeH="0" baseline="0" noProof="0" dirty="0">
                          <a:ln>
                            <a:noFill/>
                          </a:ln>
                          <a:solidFill>
                            <a:schemeClr val="accent1"/>
                          </a:solidFill>
                          <a:effectLst/>
                          <a:uLnTx/>
                          <a:uFillTx/>
                          <a:latin typeface="+mn-lt"/>
                        </a:rPr>
                        <a:t>. (Students, classroom teachers, administrators &amp; staff to include bus drivers, custodial and food services, and parent volunteers </a:t>
                      </a:r>
                      <a:endParaRPr kumimoji="0" lang="en-US" sz="1800" b="1" i="0" u="none" strike="noStrike" kern="1200" cap="none" spc="0" normalizeH="0" baseline="0" noProof="0" dirty="0">
                        <a:ln>
                          <a:noFill/>
                        </a:ln>
                        <a:solidFill>
                          <a:schemeClr val="accent1"/>
                        </a:solidFill>
                        <a:effectLst/>
                        <a:uLnTx/>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mn-lt"/>
                        </a:rPr>
                        <a:t>Each scenario should take no more than 3 minutes.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200" b="1" i="0" u="none" strike="noStrike" kern="1200" cap="none" spc="0" normalizeH="0" baseline="0" noProof="0" dirty="0">
                          <a:ln>
                            <a:noFill/>
                          </a:ln>
                          <a:solidFill>
                            <a:srgbClr val="AA0000"/>
                          </a:solidFill>
                          <a:effectLst/>
                          <a:uLnTx/>
                          <a:uFillTx/>
                          <a:latin typeface="+mn-lt"/>
                        </a:rPr>
                        <a:t>1.   Prompt audience with scenario.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2.   Listen to their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3.   Evaluate their response together, taking in to account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individual school/ district policies.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AA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4.   Suggest changes to response that may help audience in case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AA0000"/>
                          </a:solidFill>
                          <a:effectLst/>
                          <a:uLnTx/>
                          <a:uFillTx/>
                          <a:latin typeface="+mn-lt"/>
                        </a:rPr>
                        <a:t>      of actual incident.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756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390650"/>
            <a:ext cx="8229600" cy="1143000"/>
          </a:xfrm>
        </p:spPr>
        <p:txBody>
          <a:bodyPr/>
          <a:lstStyle/>
          <a:p>
            <a:r>
              <a:rPr lang="en-US" dirty="0"/>
              <a:t>Slide 2</a:t>
            </a:r>
          </a:p>
        </p:txBody>
      </p:sp>
      <p:graphicFrame>
        <p:nvGraphicFramePr>
          <p:cNvPr id="4" name="Table 3"/>
          <p:cNvGraphicFramePr>
            <a:graphicFrameLocks noGrp="1"/>
          </p:cNvGraphicFramePr>
          <p:nvPr>
            <p:extLst>
              <p:ext uri="{D42A27DB-BD31-4B8C-83A1-F6EECF244321}">
                <p14:modId xmlns:p14="http://schemas.microsoft.com/office/powerpoint/2010/main" val="2120210720"/>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 friend tells</a:t>
                      </a:r>
                      <a:r>
                        <a:rPr lang="en-US" baseline="0" dirty="0">
                          <a:solidFill>
                            <a:schemeClr val="accent1"/>
                          </a:solidFill>
                        </a:rPr>
                        <a:t> you she overheard a classmate talking on his phone about, “Taking this place down.” She swears you to secrecy, but you don’t feel right.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anonymous reporting system, i.e. Text-a-Tip or Safe-2-Tell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campus security or police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17734074"/>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Student Scenario #4</a:t>
                      </a:r>
                    </a:p>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At a party over</a:t>
                      </a:r>
                      <a:r>
                        <a:rPr lang="en-US" baseline="0" dirty="0">
                          <a:solidFill>
                            <a:schemeClr val="accent1"/>
                          </a:solidFill>
                        </a:rPr>
                        <a:t> the weekend you watch a freshman being initiated into his fraternity.  It looked violent.  What actions should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Tell a trusted adult/staff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Use anonymous reporting system, i.e. Text-a-Tip or Safe2Tell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campus security or police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5418927"/>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You receive a text alert from the school telling you to lockdown your lecture hall, which is filled with 56 students.  What steps do you take to accomplish this?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At a minimum, lock and/or barricade doors, turn off lights, and hide if possible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Responses based on current school policy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1999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447800"/>
            <a:ext cx="8229600" cy="1143000"/>
          </a:xfrm>
        </p:spPr>
        <p:txBody>
          <a:bodyPr/>
          <a:lstStyle/>
          <a:p>
            <a:r>
              <a:rPr lang="en-US" dirty="0"/>
              <a:t>Slide 3</a:t>
            </a:r>
          </a:p>
        </p:txBody>
      </p:sp>
      <p:graphicFrame>
        <p:nvGraphicFramePr>
          <p:cNvPr id="4" name="Table 3"/>
          <p:cNvGraphicFramePr>
            <a:graphicFrameLocks noGrp="1"/>
          </p:cNvGraphicFramePr>
          <p:nvPr>
            <p:extLst>
              <p:ext uri="{D42A27DB-BD31-4B8C-83A1-F6EECF244321}">
                <p14:modId xmlns:p14="http://schemas.microsoft.com/office/powerpoint/2010/main" val="1292791424"/>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Flood waters are rising around your lab room.</a:t>
                      </a:r>
                      <a:r>
                        <a:rPr lang="en-US" baseline="0" dirty="0">
                          <a:solidFill>
                            <a:schemeClr val="accent1"/>
                          </a:solidFill>
                        </a:rPr>
                        <a:t>  S</a:t>
                      </a:r>
                      <a:r>
                        <a:rPr lang="en-US" dirty="0">
                          <a:solidFill>
                            <a:schemeClr val="accent1"/>
                          </a:solidFill>
                        </a:rPr>
                        <a:t>tudents report water</a:t>
                      </a:r>
                      <a:r>
                        <a:rPr lang="en-US" baseline="0" dirty="0">
                          <a:solidFill>
                            <a:schemeClr val="accent1"/>
                          </a:solidFill>
                        </a:rPr>
                        <a:t> coming in the back door.  The school has given you no guidance as to proceed.  What should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others in area of danger, evacuate if it is safe to do 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Evacuate students to higher ground if possible, at a minimum move to higher floor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 or campus security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6846331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 observe a student’s computer screen, filled with</a:t>
                      </a:r>
                      <a:r>
                        <a:rPr lang="en-US" baseline="0" dirty="0">
                          <a:solidFill>
                            <a:schemeClr val="accent1"/>
                          </a:solidFill>
                        </a:rPr>
                        <a:t> images of a new faculty member in her lingerie. When confronted the student tells you, “Everyone knows.”  What steps should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student on appropriate computer usage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administrator or department head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90558948"/>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Classroom</a:t>
                      </a:r>
                      <a:r>
                        <a:rPr lang="en-US" u="sng" baseline="0" dirty="0">
                          <a:solidFill>
                            <a:schemeClr val="tx1"/>
                          </a:solidFill>
                        </a:rPr>
                        <a:t> Faculty</a:t>
                      </a:r>
                      <a:r>
                        <a:rPr lang="en-US" u="sng" dirty="0">
                          <a:solidFill>
                            <a:schemeClr val="tx1"/>
                          </a:solidFill>
                        </a:rPr>
                        <a:t>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One of the football players was just arrested for threats to the school.  Your students can’t understand why he was arrested and are getting angry.  What do you tell them?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Counsel them on appropriate behavior in your school and how these threats have to be taken seriously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Explain to the students the need to respect the player’s privacy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Arrange for students to speak with an administrator about this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7043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447800"/>
            <a:ext cx="8229600" cy="1143000"/>
          </a:xfrm>
        </p:spPr>
        <p:txBody>
          <a:bodyPr/>
          <a:lstStyle/>
          <a:p>
            <a:r>
              <a:rPr lang="en-US" dirty="0"/>
              <a:t>Slide 4</a:t>
            </a:r>
          </a:p>
        </p:txBody>
      </p:sp>
      <p:graphicFrame>
        <p:nvGraphicFramePr>
          <p:cNvPr id="4" name="Table 3"/>
          <p:cNvGraphicFramePr>
            <a:graphicFrameLocks noGrp="1"/>
          </p:cNvGraphicFramePr>
          <p:nvPr>
            <p:extLst>
              <p:ext uri="{D42A27DB-BD31-4B8C-83A1-F6EECF244321}">
                <p14:modId xmlns:p14="http://schemas.microsoft.com/office/powerpoint/2010/main" val="333793785"/>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Three upperclassmen were just arrested for dealing marijuana.  The student council is angry about the arrests, blaming the school for not protecting the students rights.  How do you handle this situation?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Arrange a meeting with the student council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Talk about current state laws and school policy regarding marijuana use, as well as the damage done to the school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Involve the SRO or law enforcement if you feel it will be helpful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7668369"/>
              </p:ext>
            </p:extLst>
          </p:nvPr>
        </p:nvGraphicFramePr>
        <p:xfrm>
          <a:off x="152400" y="2514599"/>
          <a:ext cx="8839200" cy="1905001"/>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1">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 local police have just notified you about 2 men seen walking towards campus, possibly armed with rifles.  The</a:t>
                      </a:r>
                      <a:r>
                        <a:rPr lang="en-US" baseline="0" dirty="0">
                          <a:solidFill>
                            <a:schemeClr val="accent1"/>
                          </a:solidFill>
                        </a:rPr>
                        <a:t> dean</a:t>
                      </a:r>
                      <a:r>
                        <a:rPr lang="en-US" dirty="0">
                          <a:solidFill>
                            <a:schemeClr val="accent1"/>
                          </a:solidFill>
                        </a:rPr>
                        <a:t> reported that they are ROTC students,</a:t>
                      </a:r>
                      <a:r>
                        <a:rPr lang="en-US" baseline="0" dirty="0">
                          <a:solidFill>
                            <a:schemeClr val="accent1"/>
                          </a:solidFill>
                        </a:rPr>
                        <a:t> “training.”  What else needs to happen?</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The school needs to go into lockdown until the two men can be identified by police and questioned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If the men are students they should be talked to about appropriate behavior and the need to notify school staff of their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9751626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The building normally used to shelter in place during a storm is being renovated.  Tornados are predicted for this afternoon.  What steps should you take?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Consider evacuating to a secondary location before the storm arrives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Consider sending students home early as long as this can be accomplished safely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Evaluate other shelter locations within the building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884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1905000"/>
            <a:ext cx="8229600" cy="1143000"/>
          </a:xfrm>
        </p:spPr>
        <p:txBody>
          <a:bodyPr/>
          <a:lstStyle/>
          <a:p>
            <a:r>
              <a:rPr lang="en-US" dirty="0"/>
              <a:t>Slide 5</a:t>
            </a:r>
          </a:p>
        </p:txBody>
      </p:sp>
      <p:graphicFrame>
        <p:nvGraphicFramePr>
          <p:cNvPr id="4" name="Table 3"/>
          <p:cNvGraphicFramePr>
            <a:graphicFrameLocks noGrp="1"/>
          </p:cNvGraphicFramePr>
          <p:nvPr>
            <p:extLst>
              <p:ext uri="{D42A27DB-BD31-4B8C-83A1-F6EECF244321}">
                <p14:modId xmlns:p14="http://schemas.microsoft.com/office/powerpoint/2010/main" val="3031454811"/>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Staff/Admin Scenario #4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The</a:t>
                      </a:r>
                      <a:r>
                        <a:rPr lang="en-US" baseline="0" dirty="0">
                          <a:solidFill>
                            <a:schemeClr val="accent1"/>
                          </a:solidFill>
                        </a:rPr>
                        <a:t> physics </a:t>
                      </a:r>
                      <a:r>
                        <a:rPr lang="en-US" dirty="0">
                          <a:solidFill>
                            <a:schemeClr val="accent1"/>
                          </a:solidFill>
                        </a:rPr>
                        <a:t>professor</a:t>
                      </a:r>
                      <a:r>
                        <a:rPr lang="en-US" baseline="0" dirty="0">
                          <a:solidFill>
                            <a:schemeClr val="accent1"/>
                          </a:solidFill>
                        </a:rPr>
                        <a:t> reports, “feeling scared,” by a junior college transfer who has just been given a failing grade in physics.  The student is relatively unknown on campus.  What do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Threat Assessment team for further evaluation and follow up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Provide the professor with a police escort to his car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Speak to the student about how he was impacted by the grade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64017206"/>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a:t>
                      </a:r>
                      <a:r>
                        <a:rPr lang="en-US" u="sng" baseline="0" dirty="0">
                          <a:solidFill>
                            <a:schemeClr val="tx1"/>
                          </a:solidFill>
                        </a:rPr>
                        <a:t> </a:t>
                      </a:r>
                      <a:r>
                        <a:rPr lang="en-US" u="sng" dirty="0">
                          <a:solidFill>
                            <a:schemeClr val="tx1"/>
                          </a:solidFill>
                        </a:rPr>
                        <a:t> Scenario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During a basketball game, opposing students begin</a:t>
                      </a:r>
                      <a:r>
                        <a:rPr lang="en-US" baseline="0" dirty="0">
                          <a:solidFill>
                            <a:schemeClr val="accent1"/>
                          </a:solidFill>
                        </a:rPr>
                        <a:t> yelling at each other.  You witness one raise his shirt to show a handgun tucked in his waistband.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nearest police officer or security guard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the nearest school staff member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8280171"/>
              </p:ext>
            </p:extLst>
          </p:nvPr>
        </p:nvGraphicFramePr>
        <p:xfrm>
          <a:off x="152400" y="46482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  Scenario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mn-lt"/>
                        </a:rPr>
                        <a:t>What actions can you take, if you hear about a “sit-in,” to be held later on, protesting the schools LGBTQ policy?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administration or campus security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school staff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570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1371600"/>
            <a:ext cx="8229600" cy="1143000"/>
          </a:xfrm>
        </p:spPr>
        <p:txBody>
          <a:bodyPr/>
          <a:lstStyle/>
          <a:p>
            <a:r>
              <a:rPr lang="en-US" dirty="0"/>
              <a:t>Slide 6</a:t>
            </a:r>
          </a:p>
        </p:txBody>
      </p:sp>
      <p:graphicFrame>
        <p:nvGraphicFramePr>
          <p:cNvPr id="4" name="Table 3"/>
          <p:cNvGraphicFramePr>
            <a:graphicFrameLocks noGrp="1"/>
          </p:cNvGraphicFramePr>
          <p:nvPr>
            <p:extLst>
              <p:ext uri="{D42A27DB-BD31-4B8C-83A1-F6EECF244321}">
                <p14:modId xmlns:p14="http://schemas.microsoft.com/office/powerpoint/2010/main" val="2002978468"/>
              </p:ext>
            </p:extLst>
          </p:nvPr>
        </p:nvGraphicFramePr>
        <p:xfrm>
          <a:off x="152400" y="3810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  Scenario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Your student calls home, asking</a:t>
                      </a:r>
                      <a:r>
                        <a:rPr lang="en-US" baseline="0" dirty="0">
                          <a:solidFill>
                            <a:schemeClr val="accent1"/>
                          </a:solidFill>
                        </a:rPr>
                        <a:t> for your help with his/her friend who is in a “bad place,” but wants you to keep this secret.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chemeClr val="accent1"/>
                          </a:solidFill>
                        </a:rPr>
                        <a:t>What actions can you take?</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Don’t keep this a secret for the student’s safety, as well as the entire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Notify campus administration, campus security and/or mental health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Call Safe2Tell or 911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75871007"/>
              </p:ext>
            </p:extLst>
          </p:nvPr>
        </p:nvGraphicFramePr>
        <p:xfrm>
          <a:off x="152400" y="2514600"/>
          <a:ext cx="8839200" cy="1905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1905000">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u="sng" dirty="0">
                          <a:solidFill>
                            <a:schemeClr val="tx1"/>
                          </a:solidFill>
                        </a:rPr>
                        <a:t>IHE Parent/Visitor  Scenario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solidFill>
                        </a:rPr>
                        <a:t>Arriving</a:t>
                      </a:r>
                      <a:r>
                        <a:rPr lang="en-US" baseline="0" dirty="0">
                          <a:solidFill>
                            <a:schemeClr val="accent1"/>
                          </a:solidFill>
                        </a:rPr>
                        <a:t> on campus you hear multiple sirens and see police vehicles heading to the freshman dorms, where your child lives. What can you do?</a:t>
                      </a:r>
                      <a:endParaRPr lang="en-US"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1" i="0" u="sng" strike="noStrike" kern="1200" cap="none" spc="0" normalizeH="0" baseline="0" noProof="0" dirty="0">
                          <a:ln>
                            <a:noFill/>
                          </a:ln>
                          <a:solidFill>
                            <a:prstClr val="black"/>
                          </a:solidFill>
                          <a:effectLst/>
                          <a:uLnTx/>
                          <a:uFillTx/>
                          <a:latin typeface="+mn-lt"/>
                        </a:rPr>
                        <a:t>Positive responses may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Stay away from the area, you may cause confusion or become part of the incident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Text your student to find out what is going 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FF0000"/>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rPr>
                        <a:t>Remain cautious, access the school’s emergency notification system for updates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22275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1264</Words>
  <Application>Microsoft Office PowerPoint</Application>
  <PresentationFormat>On-screen Show (4:3)</PresentationFormat>
  <Paragraphs>166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Stiles</dc:creator>
  <cp:lastModifiedBy>Vigil, Raena</cp:lastModifiedBy>
  <cp:revision>4</cp:revision>
  <dcterms:created xsi:type="dcterms:W3CDTF">2014-05-16T20:56:26Z</dcterms:created>
  <dcterms:modified xsi:type="dcterms:W3CDTF">2025-05-05T17:26:16Z</dcterms:modified>
</cp:coreProperties>
</file>