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72" y="15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B0410-6FD6-4AEC-88B6-94B5471E5BA2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02E85-FFC7-4852-B4FB-50B95F9CA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808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B0410-6FD6-4AEC-88B6-94B5471E5BA2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02E85-FFC7-4852-B4FB-50B95F9CA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302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B0410-6FD6-4AEC-88B6-94B5471E5BA2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02E85-FFC7-4852-B4FB-50B95F9CA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140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B0410-6FD6-4AEC-88B6-94B5471E5BA2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02E85-FFC7-4852-B4FB-50B95F9CA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973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B0410-6FD6-4AEC-88B6-94B5471E5BA2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02E85-FFC7-4852-B4FB-50B95F9CA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252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B0410-6FD6-4AEC-88B6-94B5471E5BA2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02E85-FFC7-4852-B4FB-50B95F9CA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401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B0410-6FD6-4AEC-88B6-94B5471E5BA2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02E85-FFC7-4852-B4FB-50B95F9CA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023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B0410-6FD6-4AEC-88B6-94B5471E5BA2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02E85-FFC7-4852-B4FB-50B95F9CA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766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B0410-6FD6-4AEC-88B6-94B5471E5BA2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02E85-FFC7-4852-B4FB-50B95F9CA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755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B0410-6FD6-4AEC-88B6-94B5471E5BA2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02E85-FFC7-4852-B4FB-50B95F9CA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862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B0410-6FD6-4AEC-88B6-94B5471E5BA2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02E85-FFC7-4852-B4FB-50B95F9CA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875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B0410-6FD6-4AEC-88B6-94B5471E5BA2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802E85-FFC7-4852-B4FB-50B95F9CA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475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-1866900"/>
            <a:ext cx="8229600" cy="1143000"/>
          </a:xfrm>
        </p:spPr>
        <p:txBody>
          <a:bodyPr/>
          <a:lstStyle/>
          <a:p>
            <a:r>
              <a:rPr lang="en-US" dirty="0"/>
              <a:t>Slide 1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9415525"/>
              </p:ext>
            </p:extLst>
          </p:nvPr>
        </p:nvGraphicFramePr>
        <p:xfrm>
          <a:off x="152400" y="381000"/>
          <a:ext cx="883920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1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0500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Hip Pocket Emergency Preparedness Training Guide  </a:t>
                      </a: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(Bus Drivers)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uLnTx/>
                          <a:uFillTx/>
                          <a:latin typeface="+mn-lt"/>
                        </a:rPr>
                        <a:t>Use appropriate sections to test individual preparedness/ readiness of specific group</a:t>
                      </a:r>
                      <a:r>
                        <a:rPr kumimoji="0" lang="en-US" sz="12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uLnTx/>
                          <a:uFillTx/>
                          <a:latin typeface="+mn-lt"/>
                        </a:rPr>
                        <a:t>. (Students, classroom teachers, administrators &amp; staff to include bus drivers, custodial and food services, and parent volunteers </a:t>
                      </a:r>
                      <a:endParaRPr kumimoji="0" lang="en-US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uLnTx/>
                          <a:uFillTx/>
                          <a:latin typeface="+mn-lt"/>
                        </a:rPr>
                        <a:t>Each scenario should take no more than 3 minutes.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AA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1.   Prompt audience with scenario.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AA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AA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2.   Listen to their response.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AA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AA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3.   Evaluate their response together, taking in to account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AA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      individual school/ district policies.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AA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AA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4.   Suggest changes to response that may help audience in case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AA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      of actual incident.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0617668"/>
              </p:ext>
            </p:extLst>
          </p:nvPr>
        </p:nvGraphicFramePr>
        <p:xfrm>
          <a:off x="152400" y="2514600"/>
          <a:ext cx="883920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1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05000">
                <a:tc>
                  <a:txBody>
                    <a:bodyPr/>
                    <a:lstStyle/>
                    <a:p>
                      <a:pPr marL="285750" marR="0" lvl="0" indent="-2857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Thank you for being involved in School Safety.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>
                        <a:solidFill>
                          <a:schemeClr val="accent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This training aid developed</a:t>
                      </a:r>
                      <a:r>
                        <a:rPr lang="en-US" baseline="0" dirty="0">
                          <a:solidFill>
                            <a:schemeClr val="accent1"/>
                          </a:solidFill>
                        </a:rPr>
                        <a:t> and distributed by the Colorado School Safety Resource Center.</a:t>
                      </a:r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r>
                        <a:rPr lang="en-US" sz="1800" b="1" kern="1200" dirty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+mn-lt"/>
                        </a:rPr>
                        <a:t>Please visit our website at: www.Colorado.gov/CSSRC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5911481"/>
              </p:ext>
            </p:extLst>
          </p:nvPr>
        </p:nvGraphicFramePr>
        <p:xfrm>
          <a:off x="152400" y="4648200"/>
          <a:ext cx="883920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1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0500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kumimoji="0" lang="en-US" sz="18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</a:rPr>
                        <a:t>K-12 Bus Driver Scenario #1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uLnTx/>
                          <a:uFillTx/>
                          <a:latin typeface="+mn-lt"/>
                        </a:rPr>
                        <a:t>A student seated in the back row, stands up and brandishes a pistol, stating, “Stop the bus!”  What do you do?</a:t>
                      </a: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kumimoji="0" lang="en-US" sz="18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Positive responses may include: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Remain calm, bring the bus safely to a halt in a visible area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Listen to what the student says and use calming language to determine the students intentions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Attempt to convince the student to let other children safely off the bus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Use radio to alert dispatch if safe to do so (consider alarm codes)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026" name="Picture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667000"/>
            <a:ext cx="1384300" cy="109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06969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-1866900"/>
            <a:ext cx="8229600" cy="1143000"/>
          </a:xfrm>
        </p:spPr>
        <p:txBody>
          <a:bodyPr/>
          <a:lstStyle/>
          <a:p>
            <a:r>
              <a:rPr lang="en-US" dirty="0"/>
              <a:t>Slide 2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6458275"/>
              </p:ext>
            </p:extLst>
          </p:nvPr>
        </p:nvGraphicFramePr>
        <p:xfrm>
          <a:off x="152400" y="381000"/>
          <a:ext cx="883920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1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0500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en-US" u="sng" dirty="0">
                          <a:solidFill>
                            <a:schemeClr val="tx1"/>
                          </a:solidFill>
                        </a:rPr>
                        <a:t>K-12 Bus Driver</a:t>
                      </a:r>
                      <a:r>
                        <a:rPr lang="en-US" u="sng" baseline="0" dirty="0">
                          <a:solidFill>
                            <a:schemeClr val="tx1"/>
                          </a:solidFill>
                        </a:rPr>
                        <a:t> Scenario #2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>
                          <a:solidFill>
                            <a:schemeClr val="accent1"/>
                          </a:solidFill>
                        </a:rPr>
                        <a:t>An angry father bangs on your bus door and wants to board your bus to confront a bully.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>
                          <a:solidFill>
                            <a:schemeClr val="accent1"/>
                          </a:solidFill>
                        </a:rPr>
                        <a:t>What do you do?</a:t>
                      </a:r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kumimoji="0" lang="en-US" sz="18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Positive responses may include: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Keep the door closed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Ask the father to step away from the bus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Use radio to alert dispatch and police if necessary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Report incident to supervisor when safe to do so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2645345"/>
              </p:ext>
            </p:extLst>
          </p:nvPr>
        </p:nvGraphicFramePr>
        <p:xfrm>
          <a:off x="152400" y="2514600"/>
          <a:ext cx="883920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1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0500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en-US" u="sng" dirty="0">
                          <a:solidFill>
                            <a:schemeClr val="tx1"/>
                          </a:solidFill>
                        </a:rPr>
                        <a:t>K-12 Bus Driver Scenario #3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An</a:t>
                      </a:r>
                      <a:r>
                        <a:rPr lang="en-US" baseline="0" dirty="0">
                          <a:solidFill>
                            <a:schemeClr val="accent1"/>
                          </a:solidFill>
                        </a:rPr>
                        <a:t> 8 yr. old three rows back tells you his seatmate is having a bad asthma attack.  What do you do?</a:t>
                      </a:r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kumimoji="0" lang="en-US" sz="18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Positive responses may include: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Bring the bus to safe stop in a visible area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Notify dispatch of problem and/or call 911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Move other children away from child and perform first aid if trained to do so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0639321"/>
              </p:ext>
            </p:extLst>
          </p:nvPr>
        </p:nvGraphicFramePr>
        <p:xfrm>
          <a:off x="152400" y="4648200"/>
          <a:ext cx="883920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1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0500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kumimoji="0" lang="en-US" sz="18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</a:rPr>
                        <a:t>K-12 Bus Driver Scenario #4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uLnTx/>
                          <a:uFillTx/>
                          <a:latin typeface="+mn-lt"/>
                        </a:rPr>
                        <a:t>After a minor traffic accident disables your bus, an ESL student seems confused about how to contact her parents. What actions do you take?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kumimoji="0" lang="en-US" sz="18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Positive responses may include: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Notify dispatch of your problem, ask them for an interpreter or a message you can relay to child i.e. Google translator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Find a method of communication that works, i.e. another child, a passerby, writing, use visual signs to assist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7348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A854E2-5B72-9A3E-0FED-D4FFF58AA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1828800"/>
            <a:ext cx="8229600" cy="11430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Slide 3</a:t>
            </a:r>
          </a:p>
        </p:txBody>
      </p:sp>
      <p:sp>
        <p:nvSpPr>
          <p:cNvPr id="4" name="Content Placeholder 6"/>
          <p:cNvSpPr txBox="1">
            <a:spLocks noGrp="1"/>
          </p:cNvSpPr>
          <p:nvPr>
            <p:ph idx="1"/>
          </p:nvPr>
        </p:nvSpPr>
        <p:spPr>
          <a:xfrm>
            <a:off x="304800" y="1143000"/>
            <a:ext cx="822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This section </a:t>
            </a:r>
            <a:r>
              <a:rPr lang="en-US" sz="1800"/>
              <a:t>on Gold </a:t>
            </a:r>
            <a:r>
              <a:rPr lang="en-US" sz="1800" dirty="0"/>
              <a:t>colored paper, 250 copies, laminate, fold, cut, </a:t>
            </a:r>
            <a:r>
              <a:rPr lang="en-US" sz="1800" dirty="0" err="1"/>
              <a:t>holepunch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8849371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483</Words>
  <Application>Microsoft Office PowerPoint</Application>
  <PresentationFormat>On-screen Show (4:3)</PresentationFormat>
  <Paragraphs>69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Courier New</vt:lpstr>
      <vt:lpstr>Office Theme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Brad Stiles</dc:creator>
  <cp:lastModifiedBy>Vigil, Raena</cp:lastModifiedBy>
  <cp:revision>4</cp:revision>
  <dcterms:created xsi:type="dcterms:W3CDTF">2014-05-16T20:59:25Z</dcterms:created>
  <dcterms:modified xsi:type="dcterms:W3CDTF">2025-05-05T17:24:17Z</dcterms:modified>
</cp:coreProperties>
</file>