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78" y="15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F7465E-7C7C-4866-8351-A977B8FA5AC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1646815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F7465E-7C7C-4866-8351-A977B8FA5AC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3016726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F7465E-7C7C-4866-8351-A977B8FA5AC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1841519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F7465E-7C7C-4866-8351-A977B8FA5AC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354100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F7465E-7C7C-4866-8351-A977B8FA5AC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2497316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F7465E-7C7C-4866-8351-A977B8FA5ACB}"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374007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F7465E-7C7C-4866-8351-A977B8FA5ACB}"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586474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F7465E-7C7C-4866-8351-A977B8FA5ACB}"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355293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F7465E-7C7C-4866-8351-A977B8FA5ACB}"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3015495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F7465E-7C7C-4866-8351-A977B8FA5ACB}"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1131804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F7465E-7C7C-4866-8351-A977B8FA5ACB}"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5E162-3E2A-427E-AEC0-23897CFDD3F8}" type="slidenum">
              <a:rPr lang="en-US" smtClean="0"/>
              <a:t>‹#›</a:t>
            </a:fld>
            <a:endParaRPr lang="en-US"/>
          </a:p>
        </p:txBody>
      </p:sp>
    </p:spTree>
    <p:extLst>
      <p:ext uri="{BB962C8B-B14F-4D97-AF65-F5344CB8AC3E}">
        <p14:creationId xmlns:p14="http://schemas.microsoft.com/office/powerpoint/2010/main" val="3490920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7465E-7C7C-4866-8351-A977B8FA5ACB}" type="datetimeFigureOut">
              <a:rPr lang="en-US" smtClean="0"/>
              <a:t>5/5/2025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5E162-3E2A-427E-AEC0-23897CFDD3F8}" type="slidenum">
              <a:rPr lang="en-US" smtClean="0"/>
              <a:t>‹#›</a:t>
            </a:fld>
            <a:endParaRPr lang="en-US"/>
          </a:p>
        </p:txBody>
      </p:sp>
    </p:spTree>
    <p:extLst>
      <p:ext uri="{BB962C8B-B14F-4D97-AF65-F5344CB8AC3E}">
        <p14:creationId xmlns:p14="http://schemas.microsoft.com/office/powerpoint/2010/main" val="3091117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0F40F-5C2D-9E52-0438-EC80CF37170F}"/>
              </a:ext>
            </a:extLst>
          </p:cNvPr>
          <p:cNvSpPr>
            <a:spLocks noGrp="1"/>
          </p:cNvSpPr>
          <p:nvPr>
            <p:ph type="title" idx="4294967295"/>
          </p:nvPr>
        </p:nvSpPr>
        <p:spPr>
          <a:xfrm>
            <a:off x="457200" y="-1143000"/>
            <a:ext cx="8229600" cy="1143000"/>
          </a:xfrm>
        </p:spPr>
        <p:txBody>
          <a:bodyPr vert="horz" lIns="91440" tIns="45720" rIns="91440" bIns="45720" rtlCol="0" anchor="b">
            <a:normAutofit/>
          </a:bodyPr>
          <a:lstStyle/>
          <a:p>
            <a:r>
              <a:rPr lang="en-US" dirty="0"/>
              <a:t>Slide 1</a:t>
            </a:r>
          </a:p>
        </p:txBody>
      </p:sp>
      <p:graphicFrame>
        <p:nvGraphicFramePr>
          <p:cNvPr id="4" name="Table 3"/>
          <p:cNvGraphicFramePr>
            <a:graphicFrameLocks noGrp="1"/>
          </p:cNvGraphicFramePr>
          <p:nvPr>
            <p:extLst>
              <p:ext uri="{D42A27DB-BD31-4B8C-83A1-F6EECF244321}">
                <p14:modId xmlns:p14="http://schemas.microsoft.com/office/powerpoint/2010/main" val="147470715"/>
              </p:ext>
            </p:extLst>
          </p:nvPr>
        </p:nvGraphicFramePr>
        <p:xfrm>
          <a:off x="152400" y="365760"/>
          <a:ext cx="8839200" cy="19202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indent="-285750">
                        <a:buFont typeface="Courier New" panose="02070309020205020404" pitchFamily="49" charset="0"/>
                        <a:buChar char="o"/>
                      </a:pPr>
                      <a:r>
                        <a:rPr lang="en-US" b="1" u="sng" dirty="0">
                          <a:solidFill>
                            <a:schemeClr val="tx1"/>
                          </a:solidFill>
                        </a:rPr>
                        <a:t>9-12 Student Scenario #1</a:t>
                      </a:r>
                    </a:p>
                    <a:p>
                      <a:endParaRPr lang="en-US" b="0" dirty="0">
                        <a:solidFill>
                          <a:schemeClr val="tx1"/>
                        </a:solidFill>
                      </a:endParaRPr>
                    </a:p>
                    <a:p>
                      <a:r>
                        <a:rPr lang="en-US" b="1" dirty="0">
                          <a:solidFill>
                            <a:schemeClr val="accent1"/>
                          </a:solidFill>
                        </a:rPr>
                        <a:t>What</a:t>
                      </a:r>
                      <a:r>
                        <a:rPr lang="en-US" b="1" baseline="0" dirty="0">
                          <a:solidFill>
                            <a:schemeClr val="accent1"/>
                          </a:solidFill>
                        </a:rPr>
                        <a:t> would you do if you saw a fellow student with a gun in their locker?</a:t>
                      </a:r>
                      <a:endParaRPr lang="en-US"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u="sng" dirty="0">
                          <a:solidFill>
                            <a:schemeClr val="tx1"/>
                          </a:solidFill>
                        </a:rPr>
                        <a:t>Positive responses may include:</a:t>
                      </a:r>
                    </a:p>
                    <a:p>
                      <a:endParaRPr lang="en-US" sz="1800" b="0" dirty="0">
                        <a:solidFill>
                          <a:schemeClr val="tx1"/>
                        </a:solidFill>
                      </a:endParaRPr>
                    </a:p>
                    <a:p>
                      <a:r>
                        <a:rPr lang="en-US" sz="1200" b="1" dirty="0">
                          <a:solidFill>
                            <a:srgbClr val="FF0000"/>
                          </a:solidFill>
                        </a:rPr>
                        <a:t>Tell</a:t>
                      </a:r>
                      <a:r>
                        <a:rPr lang="en-US" sz="1200" b="1" baseline="0" dirty="0">
                          <a:solidFill>
                            <a:srgbClr val="FF0000"/>
                          </a:solidFill>
                        </a:rPr>
                        <a:t> a trusted adult/staff member</a:t>
                      </a:r>
                    </a:p>
                    <a:p>
                      <a:endParaRPr lang="en-US" sz="1200" b="1" baseline="0" dirty="0">
                        <a:solidFill>
                          <a:srgbClr val="FF0000"/>
                        </a:solidFill>
                      </a:endParaRPr>
                    </a:p>
                    <a:p>
                      <a:r>
                        <a:rPr lang="en-US" sz="1200" b="1" baseline="0" dirty="0">
                          <a:solidFill>
                            <a:srgbClr val="FF0000"/>
                          </a:solidFill>
                        </a:rPr>
                        <a:t>Alert campus security or SRO</a:t>
                      </a:r>
                    </a:p>
                    <a:p>
                      <a:endParaRPr lang="en-US" sz="1200" b="1" baseline="0" dirty="0">
                        <a:solidFill>
                          <a:srgbClr val="FF0000"/>
                        </a:solidFill>
                      </a:endParaRPr>
                    </a:p>
                    <a:p>
                      <a:r>
                        <a:rPr lang="en-US" sz="1200" b="1" baseline="0" dirty="0">
                          <a:solidFill>
                            <a:srgbClr val="FF0000"/>
                          </a:solidFill>
                        </a:rPr>
                        <a:t>Call 911</a:t>
                      </a:r>
                    </a:p>
                    <a:p>
                      <a:endParaRPr lang="en-US" sz="1200" b="1" baseline="0" dirty="0">
                        <a:solidFill>
                          <a:srgbClr val="FF0000"/>
                        </a:solidFill>
                      </a:endParaRPr>
                    </a:p>
                    <a:p>
                      <a:r>
                        <a:rPr lang="en-US" sz="1200" b="1" baseline="0" dirty="0">
                          <a:solidFill>
                            <a:srgbClr val="FF0000"/>
                          </a:solidFill>
                        </a:rPr>
                        <a:t>Call Safe2Tell</a:t>
                      </a:r>
                      <a:endParaRPr lang="en-US" sz="12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26878378"/>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friend has started talking to unseen entities, telling them to leave him alone &amp; that he can’t hurt her.  This happens when he thinks he’s alone.  What do you do? </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 or 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the school psychologist or counselor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you parents or you friends parents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406214997"/>
              </p:ext>
            </p:extLst>
          </p:nvPr>
        </p:nvGraphicFramePr>
        <p:xfrm>
          <a:off x="152400" y="4648200"/>
          <a:ext cx="8839200" cy="201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Student Scenario #3</a:t>
                      </a:r>
                      <a:endParaRPr kumimoji="0" lang="en-US" sz="1800" b="1" i="0" u="sng"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The whole school starts to shake, lockers and other students fall to the ground, people start yelling, and the overhead sprinklers turn on. What steps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Follow your teachers direction to a safe shelter, i.e. a doorway or storm shelter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possible to safely evacuate, do so, move away from the building and go to the evacuation site (Take others with you if possible and safe)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Discuss evacuation sites and procedures for alerting school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98628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EA1E3-444E-AC19-2B3B-1C6FA9C0A048}"/>
              </a:ext>
            </a:extLst>
          </p:cNvPr>
          <p:cNvSpPr>
            <a:spLocks noGrp="1"/>
          </p:cNvSpPr>
          <p:nvPr>
            <p:ph type="title" idx="4294967295"/>
          </p:nvPr>
        </p:nvSpPr>
        <p:spPr>
          <a:xfrm>
            <a:off x="762000" y="-1828800"/>
            <a:ext cx="8229600" cy="1143000"/>
          </a:xfrm>
        </p:spPr>
        <p:txBody>
          <a:bodyPr vert="horz" lIns="91440" tIns="45720" rIns="91440" bIns="45720" rtlCol="0" anchor="b">
            <a:normAutofit/>
          </a:bodyPr>
          <a:lstStyle/>
          <a:p>
            <a:r>
              <a:rPr lang="en-US" dirty="0"/>
              <a:t>Slide 2</a:t>
            </a:r>
          </a:p>
        </p:txBody>
      </p:sp>
      <p:graphicFrame>
        <p:nvGraphicFramePr>
          <p:cNvPr id="4" name="Table 3"/>
          <p:cNvGraphicFramePr>
            <a:graphicFrameLocks noGrp="1"/>
          </p:cNvGraphicFramePr>
          <p:nvPr>
            <p:extLst>
              <p:ext uri="{D42A27DB-BD31-4B8C-83A1-F6EECF244321}">
                <p14:modId xmlns:p14="http://schemas.microsoft.com/office/powerpoint/2010/main" val="1053436514"/>
              </p:ext>
            </p:extLst>
          </p:nvPr>
        </p:nvGraphicFramePr>
        <p:xfrm>
          <a:off x="152400" y="274320"/>
          <a:ext cx="8839200" cy="201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201168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Student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 see a senior girl shoving a freshman girl into a wall every day after lunch.  The senior always walks away</a:t>
                      </a:r>
                      <a:r>
                        <a:rPr lang="en-US" baseline="0" dirty="0">
                          <a:solidFill>
                            <a:schemeClr val="accent1"/>
                          </a:solidFill>
                        </a:rPr>
                        <a:t> laughing.  What can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Be an </a:t>
                      </a:r>
                      <a:r>
                        <a:rPr kumimoji="0" lang="en-US" sz="1200" b="1" i="0" u="none" strike="noStrike" kern="1200" cap="none" spc="0" normalizeH="0" baseline="0" noProof="0" dirty="0" err="1">
                          <a:ln>
                            <a:noFill/>
                          </a:ln>
                          <a:solidFill>
                            <a:srgbClr val="FF0000"/>
                          </a:solidFill>
                          <a:effectLst/>
                          <a:uLnTx/>
                          <a:uFillTx/>
                          <a:latin typeface="+mn-lt"/>
                        </a:rPr>
                        <a:t>upstander</a:t>
                      </a:r>
                      <a:r>
                        <a:rPr kumimoji="0" lang="en-US" sz="1200" b="1" i="0" u="none" strike="noStrike" kern="1200" cap="none" spc="0" normalizeH="0" baseline="0" noProof="0" dirty="0">
                          <a:ln>
                            <a:noFill/>
                          </a:ln>
                          <a:solidFill>
                            <a:srgbClr val="FF0000"/>
                          </a:solidFill>
                          <a:effectLst/>
                          <a:uLnTx/>
                          <a:uFillTx/>
                          <a:latin typeface="+mn-lt"/>
                        </a:rPr>
                        <a:t>, not a bystander, tell the senior that bullying is not accepted in our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Comfort the freshman, let her know she has friends who won’t let this happen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 or staff member about the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8730308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 Teacher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An ice bomb was detonated in the senior parking lot during lunch.  Several students are overheard talking about who was responsible.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students about how important it is they share what they know for the safety of the entire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Connect students with administrator, school security or SRO for further investigation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what you heard to administrators and the police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128437"/>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a:t>
                      </a:r>
                      <a:r>
                        <a:rPr lang="en-US" u="sng" baseline="0" dirty="0">
                          <a:solidFill>
                            <a:schemeClr val="tx1"/>
                          </a:solidFill>
                        </a:rPr>
                        <a:t> Teacher</a:t>
                      </a:r>
                      <a:r>
                        <a:rPr lang="en-US" u="sng" dirty="0">
                          <a:solidFill>
                            <a:schemeClr val="tx1"/>
                          </a:solidFill>
                        </a:rPr>
                        <a: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During a tornado drill, you realize your class must pass beneath several skylights to reach your shelter area.  Can this be changed &amp; who can you call to correct this oversight?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Consult with your administration and or emergency planning team, assess different routes and find a safer route.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Ensure changes are made to emergency plans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Drill using new route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7983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224B0-0314-9755-28D9-F8EB0FA64A2B}"/>
              </a:ext>
            </a:extLst>
          </p:cNvPr>
          <p:cNvSpPr>
            <a:spLocks noGrp="1"/>
          </p:cNvSpPr>
          <p:nvPr>
            <p:ph type="title" idx="4294967295"/>
          </p:nvPr>
        </p:nvSpPr>
        <p:spPr>
          <a:xfrm>
            <a:off x="723900" y="-1600200"/>
            <a:ext cx="8229600" cy="1143000"/>
          </a:xfrm>
        </p:spPr>
        <p:txBody>
          <a:bodyPr vert="horz" lIns="91440" tIns="45720" rIns="91440" bIns="45720" rtlCol="0" anchor="b">
            <a:normAutofit/>
          </a:bodyPr>
          <a:lstStyle/>
          <a:p>
            <a:r>
              <a:rPr lang="en-US" dirty="0"/>
              <a:t>Slide 3</a:t>
            </a:r>
          </a:p>
        </p:txBody>
      </p:sp>
      <p:graphicFrame>
        <p:nvGraphicFramePr>
          <p:cNvPr id="4" name="Table 3"/>
          <p:cNvGraphicFramePr>
            <a:graphicFrameLocks noGrp="1"/>
          </p:cNvGraphicFramePr>
          <p:nvPr>
            <p:extLst>
              <p:ext uri="{D42A27DB-BD31-4B8C-83A1-F6EECF244321}">
                <p14:modId xmlns:p14="http://schemas.microsoft.com/office/powerpoint/2010/main" val="4126206952"/>
              </p:ext>
            </p:extLst>
          </p:nvPr>
        </p:nvGraphicFramePr>
        <p:xfrm>
          <a:off x="152400" y="228600"/>
          <a:ext cx="8839200" cy="20574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81199">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a:t>
                      </a:r>
                      <a:r>
                        <a:rPr lang="en-US" u="sng" baseline="0" dirty="0">
                          <a:solidFill>
                            <a:schemeClr val="tx1"/>
                          </a:solidFill>
                        </a:rPr>
                        <a:t> Teacher</a:t>
                      </a:r>
                      <a:r>
                        <a:rPr lang="en-US" u="sng" dirty="0">
                          <a:solidFill>
                            <a:schemeClr val="tx1"/>
                          </a:solidFill>
                        </a:rPr>
                        <a: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freshman talks to you after class</a:t>
                      </a:r>
                      <a:r>
                        <a:rPr lang="en-US" baseline="0" dirty="0">
                          <a:solidFill>
                            <a:schemeClr val="accent1"/>
                          </a:solidFill>
                        </a:rPr>
                        <a:t> about feeling hopeless regarding his grades &amp; life in general. He asks you to keep quiet about this because he trusts you.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Stay with the student until you have connected them with mental health staff, remind them that you can’t keep this kind of secret, especially because you care about them and their safety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inform trained mental health staff, in your school or in the greater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Use empathetic language to let them know you care about them &amp; that they have done the right thing and help is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8563413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a:t>
                      </a:r>
                      <a:r>
                        <a:rPr lang="en-US" u="sng" baseline="0" dirty="0">
                          <a:solidFill>
                            <a:schemeClr val="tx1"/>
                          </a:solidFill>
                        </a:rPr>
                        <a:t> Teacher</a:t>
                      </a:r>
                      <a:r>
                        <a:rPr lang="en-US" u="sng" dirty="0">
                          <a:solidFill>
                            <a:schemeClr val="tx1"/>
                          </a:solidFill>
                        </a:rPr>
                        <a: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straight A s</a:t>
                      </a:r>
                      <a:r>
                        <a:rPr lang="en-US" dirty="0">
                          <a:solidFill>
                            <a:schemeClr val="accent1"/>
                          </a:solidFill>
                        </a:rPr>
                        <a:t>tudent punches a locker after being corrected for calling a teaching assistant a “fag”.  What steps should you undertake?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the student on using appropriate/respectful language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student about anger management, refer to mental health staff if you are unsure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to Mental Health staff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428657030"/>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  review a student’s web history as part of your duties</a:t>
                      </a:r>
                      <a:r>
                        <a:rPr lang="en-US" baseline="0" dirty="0">
                          <a:solidFill>
                            <a:schemeClr val="accent1"/>
                          </a:solidFill>
                        </a:rPr>
                        <a:t> and find sites</a:t>
                      </a:r>
                      <a:r>
                        <a:rPr lang="en-US" dirty="0">
                          <a:solidFill>
                            <a:schemeClr val="accent1"/>
                          </a:solidFill>
                        </a:rPr>
                        <a:t> on bomb making, rifles, and ammunition sales.  What actions do you take next?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the information to your Threat Assessment team or administrator and follow-up to ensure the matter has been addressed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Save copies of the web history for use by the Threat Assessment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576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96EA4-697C-46AB-5D0D-16BFCD8CB411}"/>
              </a:ext>
            </a:extLst>
          </p:cNvPr>
          <p:cNvSpPr>
            <a:spLocks noGrp="1"/>
          </p:cNvSpPr>
          <p:nvPr>
            <p:ph type="title" idx="4294967295"/>
          </p:nvPr>
        </p:nvSpPr>
        <p:spPr>
          <a:xfrm>
            <a:off x="457200" y="-1143000"/>
            <a:ext cx="8229600" cy="1143000"/>
          </a:xfrm>
        </p:spPr>
        <p:txBody>
          <a:bodyPr vert="horz" lIns="91440" tIns="45720" rIns="91440" bIns="45720" rtlCol="0" anchor="b">
            <a:normAutofit/>
          </a:bodyPr>
          <a:lstStyle/>
          <a:p>
            <a:r>
              <a:rPr lang="en-US" dirty="0"/>
              <a:t>Slide 4</a:t>
            </a:r>
          </a:p>
        </p:txBody>
      </p:sp>
      <p:graphicFrame>
        <p:nvGraphicFramePr>
          <p:cNvPr id="4" name="Table 3"/>
          <p:cNvGraphicFramePr>
            <a:graphicFrameLocks noGrp="1"/>
          </p:cNvGraphicFramePr>
          <p:nvPr>
            <p:extLst>
              <p:ext uri="{D42A27DB-BD31-4B8C-83A1-F6EECF244321}">
                <p14:modId xmlns:p14="http://schemas.microsoft.com/office/powerpoint/2010/main" val="2801531647"/>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Smoke is coming from a chemistry</a:t>
                      </a:r>
                      <a:r>
                        <a:rPr lang="en-US" baseline="0" dirty="0">
                          <a:solidFill>
                            <a:schemeClr val="accent1"/>
                          </a:solidFill>
                        </a:rPr>
                        <a:t> lab,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Activate fire alarm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Evacuate all occupants and yourself in safest manner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front office and call 911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Move to evacuation site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2683947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at the neighboring</a:t>
                      </a:r>
                      <a:r>
                        <a:rPr lang="en-US" baseline="0" dirty="0">
                          <a:solidFill>
                            <a:schemeClr val="accent1"/>
                          </a:solidFill>
                        </a:rPr>
                        <a:t> high school is killed in a traffic accident.  One of your students was the driver and suffered only scratches.  How can you support this child?</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the school crisis team to discuss appropriate school response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empathetic language to let child know it’s okay to grieve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child to mental health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98621463"/>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The school custodian shows you a discarded notebook with drawings of the school and threats against the dean, dated two days from now.  A quick check reveals no one student in particular.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dean of the threat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Threat Assessment team and follow-up to ensure threat is addressed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Involve law enforcement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14407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73EBB-398D-7DB9-1979-D47A173763DA}"/>
              </a:ext>
            </a:extLst>
          </p:cNvPr>
          <p:cNvSpPr>
            <a:spLocks noGrp="1"/>
          </p:cNvSpPr>
          <p:nvPr>
            <p:ph type="title"/>
          </p:nvPr>
        </p:nvSpPr>
        <p:spPr>
          <a:xfrm>
            <a:off x="457200" y="-1371600"/>
            <a:ext cx="8229600" cy="1143000"/>
          </a:xfrm>
        </p:spPr>
        <p:txBody>
          <a:bodyPr vert="horz" lIns="91440" tIns="45720" rIns="91440" bIns="45720" rtlCol="0" anchor="b">
            <a:normAutofit/>
          </a:bodyPr>
          <a:lstStyle/>
          <a:p>
            <a:r>
              <a:rPr lang="en-US" dirty="0"/>
              <a:t>Slide 5</a:t>
            </a:r>
          </a:p>
        </p:txBody>
      </p:sp>
      <p:graphicFrame>
        <p:nvGraphicFramePr>
          <p:cNvPr id="4" name="Table 3"/>
          <p:cNvGraphicFramePr>
            <a:graphicFrameLocks noGrp="1"/>
          </p:cNvGraphicFramePr>
          <p:nvPr>
            <p:extLst>
              <p:ext uri="{D42A27DB-BD31-4B8C-83A1-F6EECF244321}">
                <p14:modId xmlns:p14="http://schemas.microsoft.com/office/powerpoint/2010/main" val="1556623641"/>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Where is the shelter-in-place location in the event of a tornado?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known, discuss actions, i.e. moving to shelter location, showing ID to staff, sheltering with students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discuss school protocol for this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Ensure your school has a plan for this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39070774"/>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Your daughter shares concerns about her friend who has been posting pictures to Instagram of her arms covered in blood? What should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administrator or mental health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the friends parents if you have a relationship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Safe2Tell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72971186"/>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actions will the school take in the event of a stranger with a gun being observed in the parking lot?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School goes into lockdown or lockout status, law enforcement is notified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Discuss visitor’s actions within these emergency actions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8530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3ABE-FECD-14D4-3617-EA48C8A6666C}"/>
              </a:ext>
            </a:extLst>
          </p:cNvPr>
          <p:cNvSpPr>
            <a:spLocks noGrp="1"/>
          </p:cNvSpPr>
          <p:nvPr>
            <p:ph type="title" idx="4294967295"/>
          </p:nvPr>
        </p:nvSpPr>
        <p:spPr>
          <a:xfrm>
            <a:off x="457200" y="-1447800"/>
            <a:ext cx="8229600" cy="1143000"/>
          </a:xfrm>
        </p:spPr>
        <p:txBody>
          <a:bodyPr vert="horz" lIns="91440" tIns="45720" rIns="91440" bIns="45720" rtlCol="0" anchor="b">
            <a:normAutofit/>
          </a:bodyPr>
          <a:lstStyle/>
          <a:p>
            <a:r>
              <a:rPr lang="en-US" dirty="0"/>
              <a:t>Slide 6</a:t>
            </a:r>
          </a:p>
        </p:txBody>
      </p:sp>
      <p:graphicFrame>
        <p:nvGraphicFramePr>
          <p:cNvPr id="4" name="Table 3"/>
          <p:cNvGraphicFramePr>
            <a:graphicFrameLocks noGrp="1"/>
          </p:cNvGraphicFramePr>
          <p:nvPr>
            <p:extLst>
              <p:ext uri="{D42A27DB-BD31-4B8C-83A1-F6EECF244321}">
                <p14:modId xmlns:p14="http://schemas.microsoft.com/office/powerpoint/2010/main" val="3125474018"/>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How do you recognize other trusted adults in this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Identification system, i.e. badges, name tags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Identification needs to be worn in a visible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 know all the parents and teachers.” This may not be the best answer based on size and scope of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46349220"/>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(9</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 -12</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 grade)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1" i="0" u="none" strike="noStrike" kern="1200" cap="none" spc="0" normalizeH="0" baseline="0" noProof="0" dirty="0">
                          <a:ln>
                            <a:noFill/>
                          </a:ln>
                          <a:solidFill>
                            <a:srgbClr val="ED0000"/>
                          </a:solidFill>
                          <a:effectLst/>
                          <a:uLnTx/>
                          <a:uFillTx/>
                          <a:latin typeface="+mn-lt"/>
                        </a:rPr>
                        <a:t>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ED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ED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 name="Content Placeholder 6"/>
          <p:cNvSpPr txBox="1">
            <a:spLocks noGrp="1"/>
          </p:cNvSpPr>
          <p:nvPr>
            <p:ph idx="4294967295"/>
          </p:nvPr>
        </p:nvSpPr>
        <p:spPr>
          <a:xfrm>
            <a:off x="0" y="5257800"/>
            <a:ext cx="8229600" cy="369888"/>
          </a:xfrm>
          <a:prstGeom prst="rect">
            <a:avLst/>
          </a:prstGeom>
          <a:noFill/>
        </p:spPr>
        <p:txBody>
          <a:bodyPr wrap="square" rtlCol="0">
            <a:spAutoFit/>
          </a:bodyPr>
          <a:lstStyle/>
          <a:p>
            <a:r>
              <a:rPr lang="en-US" sz="1800" dirty="0"/>
              <a:t>This section </a:t>
            </a:r>
            <a:r>
              <a:rPr lang="en-US" sz="1800"/>
              <a:t>on Yellow </a:t>
            </a:r>
            <a:r>
              <a:rPr lang="en-US" sz="1800" dirty="0"/>
              <a:t>colored paper, 250 copies, laminate, fold, cut, </a:t>
            </a:r>
            <a:r>
              <a:rPr lang="en-US" sz="1800" dirty="0" err="1"/>
              <a:t>holepunch</a:t>
            </a:r>
            <a:endParaRPr lang="en-US" sz="1800" dirty="0"/>
          </a:p>
        </p:txBody>
      </p:sp>
    </p:spTree>
    <p:extLst>
      <p:ext uri="{BB962C8B-B14F-4D97-AF65-F5344CB8AC3E}">
        <p14:creationId xmlns:p14="http://schemas.microsoft.com/office/powerpoint/2010/main" val="1669848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1290</Words>
  <Application>Microsoft Office PowerPoint</Application>
  <PresentationFormat>On-screen Show (4:3)</PresentationFormat>
  <Paragraphs>176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 Stiles</dc:creator>
  <cp:lastModifiedBy>Vigil, Raena</cp:lastModifiedBy>
  <cp:revision>3</cp:revision>
  <dcterms:created xsi:type="dcterms:W3CDTF">2014-05-16T20:53:10Z</dcterms:created>
  <dcterms:modified xsi:type="dcterms:W3CDTF">2025-05-05T17:22:27Z</dcterms:modified>
</cp:coreProperties>
</file>