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72" y="15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EC5398-6204-4BB4-9B72-9785C84A90F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2524652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EC5398-6204-4BB4-9B72-9785C84A90F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13897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EC5398-6204-4BB4-9B72-9785C84A90F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1648544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EC5398-6204-4BB4-9B72-9785C84A90F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123492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EC5398-6204-4BB4-9B72-9785C84A90FB}"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2525690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EC5398-6204-4BB4-9B72-9785C84A90FB}"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1867150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EC5398-6204-4BB4-9B72-9785C84A90FB}"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4005234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EC5398-6204-4BB4-9B72-9785C84A90FB}"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3103234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EC5398-6204-4BB4-9B72-9785C84A90FB}"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1208162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EC5398-6204-4BB4-9B72-9785C84A90FB}"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2861302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EC5398-6204-4BB4-9B72-9785C84A90FB}"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81B64-36EA-49D0-AB05-1A7D002169BF}" type="slidenum">
              <a:rPr lang="en-US" smtClean="0"/>
              <a:t>‹#›</a:t>
            </a:fld>
            <a:endParaRPr lang="en-US"/>
          </a:p>
        </p:txBody>
      </p:sp>
    </p:spTree>
    <p:extLst>
      <p:ext uri="{BB962C8B-B14F-4D97-AF65-F5344CB8AC3E}">
        <p14:creationId xmlns:p14="http://schemas.microsoft.com/office/powerpoint/2010/main" val="394550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EC5398-6204-4BB4-9B72-9785C84A90FB}" type="datetimeFigureOut">
              <a:rPr lang="en-US" smtClean="0"/>
              <a:t>5/5/2025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C81B64-36EA-49D0-AB05-1A7D002169BF}" type="slidenum">
              <a:rPr lang="en-US" smtClean="0"/>
              <a:t>‹#›</a:t>
            </a:fld>
            <a:endParaRPr lang="en-US"/>
          </a:p>
        </p:txBody>
      </p:sp>
    </p:spTree>
    <p:extLst>
      <p:ext uri="{BB962C8B-B14F-4D97-AF65-F5344CB8AC3E}">
        <p14:creationId xmlns:p14="http://schemas.microsoft.com/office/powerpoint/2010/main" val="2891477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4B8AA-C355-632B-FDC4-38940D96E41D}"/>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1</a:t>
            </a:r>
          </a:p>
        </p:txBody>
      </p:sp>
      <p:sp>
        <p:nvSpPr>
          <p:cNvPr id="7" name="TextBox 6"/>
          <p:cNvSpPr txBox="1"/>
          <p:nvPr/>
        </p:nvSpPr>
        <p:spPr>
          <a:xfrm>
            <a:off x="838200" y="914400"/>
            <a:ext cx="7086600" cy="646331"/>
          </a:xfrm>
          <a:prstGeom prst="rect">
            <a:avLst/>
          </a:prstGeom>
          <a:noFill/>
        </p:spPr>
        <p:txBody>
          <a:bodyPr wrap="square" rtlCol="0">
            <a:spAutoFit/>
          </a:bodyPr>
          <a:lstStyle/>
          <a:p>
            <a:r>
              <a:rPr lang="en-US" dirty="0"/>
              <a:t>This section </a:t>
            </a:r>
            <a:r>
              <a:rPr lang="en-US"/>
              <a:t>on Lime </a:t>
            </a:r>
            <a:r>
              <a:rPr lang="en-US" dirty="0"/>
              <a:t>colored paper, 250 copies, laminate, fold, cut, </a:t>
            </a:r>
            <a:r>
              <a:rPr lang="en-US" dirty="0" err="1"/>
              <a:t>holepunch</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105559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for School Safety/Security Personnel &amp; SRO’s  </a:t>
                      </a:r>
                      <a:r>
                        <a:rPr kumimoji="0" lang="en-US" sz="1400" b="1" i="0" u="none" strike="noStrike" kern="1200" cap="none" spc="0" normalizeH="0" baseline="0" noProof="0" dirty="0">
                          <a:ln>
                            <a:noFill/>
                          </a:ln>
                          <a:solidFill>
                            <a:srgbClr val="FF0000"/>
                          </a:solidFill>
                          <a:effectLst/>
                          <a:uLnTx/>
                          <a:uFillTx/>
                          <a:latin typeface="+mn-lt"/>
                        </a:rPr>
                        <a:t>(6</a:t>
                      </a:r>
                      <a:r>
                        <a:rPr kumimoji="0" lang="en-US" sz="1400" b="1" i="0" u="none" strike="noStrike" kern="1200" cap="none" spc="0" normalizeH="0" baseline="30000" noProof="0" dirty="0">
                          <a:ln>
                            <a:noFill/>
                          </a:ln>
                          <a:solidFill>
                            <a:srgbClr val="FF0000"/>
                          </a:solidFill>
                          <a:effectLst/>
                          <a:uLnTx/>
                          <a:uFillTx/>
                          <a:latin typeface="+mn-lt"/>
                        </a:rPr>
                        <a:t>th</a:t>
                      </a:r>
                      <a:r>
                        <a:rPr kumimoji="0" lang="en-US" sz="1400" b="1" i="0" u="none" strike="noStrike" kern="1200" cap="none" spc="0" normalizeH="0" baseline="0" noProof="0" dirty="0">
                          <a:ln>
                            <a:noFill/>
                          </a:ln>
                          <a:solidFill>
                            <a:srgbClr val="FF0000"/>
                          </a:solidFill>
                          <a:effectLst/>
                          <a:uLnTx/>
                          <a:uFillTx/>
                          <a:latin typeface="+mn-lt"/>
                        </a:rPr>
                        <a:t>-8</a:t>
                      </a:r>
                      <a:r>
                        <a:rPr kumimoji="0" lang="en-US" sz="1400" b="1" i="0" u="none" strike="noStrike" kern="1200" cap="none" spc="0" normalizeH="0" baseline="30000" noProof="0" dirty="0">
                          <a:ln>
                            <a:noFill/>
                          </a:ln>
                          <a:solidFill>
                            <a:srgbClr val="FF0000"/>
                          </a:solidFill>
                          <a:effectLst/>
                          <a:uLnTx/>
                          <a:uFillTx/>
                          <a:latin typeface="+mn-lt"/>
                        </a:rPr>
                        <a:t>th</a:t>
                      </a:r>
                      <a:r>
                        <a:rPr kumimoji="0" lang="en-US" sz="1400" b="1" i="0" u="none" strike="noStrike" kern="1200" cap="none" spc="0" normalizeH="0" baseline="0" noProof="0" dirty="0">
                          <a:ln>
                            <a:noFill/>
                          </a:ln>
                          <a:solidFill>
                            <a:srgbClr val="FF0000"/>
                          </a:solidFill>
                          <a:effectLst/>
                          <a:uLnTx/>
                          <a:uFillTx/>
                          <a:latin typeface="+mn-lt"/>
                        </a:rPr>
                        <a:t> grade)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1" i="0" u="none" strike="noStrike" kern="1200" cap="none" spc="0" normalizeH="0" baseline="0" noProof="0" dirty="0">
                          <a:ln>
                            <a:noFill/>
                          </a:ln>
                          <a:solidFill>
                            <a:srgbClr val="AA0000"/>
                          </a:solidFill>
                          <a:effectLst/>
                          <a:uLnTx/>
                          <a:uFillTx/>
                          <a:latin typeface="+mn-lt"/>
                        </a:rPr>
                        <a:t>1.   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3.   Evaluate their response together, taking in 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29003571"/>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Student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What should you do if you become separated from your class while on a field trip?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nearest trusted adult, i.e. police officer, tour guide, security guard, venue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cell phone to notify school or parent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Wait by the entrance/exit you used if known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15761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43100"/>
            <a:ext cx="8229600" cy="1143000"/>
          </a:xfrm>
        </p:spPr>
        <p:txBody>
          <a:bodyPr/>
          <a:lstStyle/>
          <a:p>
            <a:r>
              <a:rPr lang="en-US" dirty="0"/>
              <a:t>Slide 2</a:t>
            </a:r>
          </a:p>
        </p:txBody>
      </p:sp>
      <p:graphicFrame>
        <p:nvGraphicFramePr>
          <p:cNvPr id="4" name="Table 3"/>
          <p:cNvGraphicFramePr>
            <a:graphicFrameLocks noGrp="1"/>
          </p:cNvGraphicFramePr>
          <p:nvPr>
            <p:extLst>
              <p:ext uri="{D42A27DB-BD31-4B8C-83A1-F6EECF244321}">
                <p14:modId xmlns:p14="http://schemas.microsoft.com/office/powerpoint/2010/main" val="640338104"/>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Student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should you do if you see a man in the hallway, shouting at the office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Find nearest room with an adult and notify them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Return to classroom and notify teacher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86411738"/>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Student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a:t>
                      </a:r>
                      <a:r>
                        <a:rPr lang="en-US" baseline="0" dirty="0">
                          <a:solidFill>
                            <a:schemeClr val="accent1"/>
                          </a:solidFill>
                        </a:rPr>
                        <a:t> student in gym class starts shaking after bumping his head on the wall.  The teacher has just stepped outside to speak with another student.  What should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teacher, call the front office, send someone else to tell an adult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Place victim on the floor, and ensure he doesn’t hit his head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64428480"/>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Student Scenario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One of your classmates in English class, showed you her Facebook page.  It is filled with bad language and threats to “finish” the English teacher. What steps should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a trusted adult about the page, i.e. a teacher, SRO, principal, a parent or Safe2Tell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(Counsel student about this type of behavior not being accepted in your school and it’s not snitching if it saves a 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73685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0"/>
            <a:ext cx="8229600" cy="1143000"/>
          </a:xfrm>
        </p:spPr>
        <p:txBody>
          <a:bodyPr/>
          <a:lstStyle/>
          <a:p>
            <a:r>
              <a:rPr lang="en-US" dirty="0"/>
              <a:t>Slide 3</a:t>
            </a:r>
          </a:p>
        </p:txBody>
      </p:sp>
      <p:graphicFrame>
        <p:nvGraphicFramePr>
          <p:cNvPr id="4" name="Table 3"/>
          <p:cNvGraphicFramePr>
            <a:graphicFrameLocks noGrp="1"/>
          </p:cNvGraphicFramePr>
          <p:nvPr>
            <p:extLst>
              <p:ext uri="{D42A27DB-BD31-4B8C-83A1-F6EECF244321}">
                <p14:modId xmlns:p14="http://schemas.microsoft.com/office/powerpoint/2010/main" val="2021899288"/>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Classroom Teacher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would you do if you noticed a person walking down the hallway with a rifle in his/her hands?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Enter the nearest room that can be locked from the inside taking any others nearby with me, lock the door, turn off the lights, use radio or panic alarm system to initiate a lockdown, hide out of sight, remain silent, keep others calm and wait for law enforcement to end lockdown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629834724"/>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Classroom Teacher Scenario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student has just submitted a short essay, in response to a Historical Figures assignment.</a:t>
                      </a:r>
                      <a:r>
                        <a:rPr lang="en-US" baseline="0" dirty="0">
                          <a:solidFill>
                            <a:schemeClr val="accent1"/>
                          </a:solidFill>
                        </a:rPr>
                        <a:t>  The essay</a:t>
                      </a:r>
                      <a:r>
                        <a:rPr lang="en-US" dirty="0">
                          <a:solidFill>
                            <a:schemeClr val="accent1"/>
                          </a:solidFill>
                        </a:rPr>
                        <a:t> covers school shooters and how much fun they must have had.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incident to counselor or administrator in person, ASAP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And/or initiate Threat Assessment Team and conduct assessment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Maintain contact with student, if threat is imminent, until higher authority takes on responsibility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40386329"/>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Classroom Teacher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female student reports her high school brothers friend has been rubbing her leg during the drive to school. What actions will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Consult with an administrator, follow school protocol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As a mandatory reporter you must ensure that a  report is forwarded to your local Department of Human Services and/or law enforcement agency, even if you have reported to your principal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Notify victim’s parents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 (note: there are no privileged conversations in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73287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1676400"/>
            <a:ext cx="8229600" cy="1143000"/>
          </a:xfrm>
        </p:spPr>
        <p:txBody>
          <a:bodyPr/>
          <a:lstStyle/>
          <a:p>
            <a:r>
              <a:rPr lang="en-US" dirty="0"/>
              <a:t>Slide 4</a:t>
            </a:r>
          </a:p>
        </p:txBody>
      </p:sp>
      <p:graphicFrame>
        <p:nvGraphicFramePr>
          <p:cNvPr id="4" name="Table 3"/>
          <p:cNvGraphicFramePr>
            <a:graphicFrameLocks noGrp="1"/>
          </p:cNvGraphicFramePr>
          <p:nvPr>
            <p:extLst>
              <p:ext uri="{D42A27DB-BD31-4B8C-83A1-F6EECF244321}">
                <p14:modId xmlns:p14="http://schemas.microsoft.com/office/powerpoint/2010/main" val="427615524"/>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Classroom Teacher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An</a:t>
                      </a:r>
                      <a:r>
                        <a:rPr lang="en-US" baseline="0" dirty="0">
                          <a:solidFill>
                            <a:schemeClr val="accent1"/>
                          </a:solidFill>
                        </a:rPr>
                        <a:t> evacuation has just been ordered due to an electrical fire in the labs.  Your normal evacuation route is blocked by smoke and heat.  What do you do with your students?</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Know and use  secondary evacuation routes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other avenues for evacuation, i.e. break out windows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Last resort, return to classroom, seal door and call 911 or use radio to notify administrator of situation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0091291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Staff/Admin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The county Sheriff’s office just alerted you to a flash</a:t>
                      </a:r>
                      <a:r>
                        <a:rPr lang="en-US" baseline="0" dirty="0">
                          <a:solidFill>
                            <a:schemeClr val="accent1"/>
                          </a:solidFill>
                        </a:rPr>
                        <a:t> flood headed towards your school.  What actions do you take next?</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Depending on school’s location, order/alert best response action, Shelter-in-place or Evacuation with additional information, i.e. head to the 2</a:t>
                      </a:r>
                      <a:r>
                        <a:rPr kumimoji="0" lang="en-US" sz="1200" b="1" i="0" u="none" strike="noStrike" kern="1200" cap="none" spc="0" normalizeH="0" baseline="30000" noProof="0" dirty="0">
                          <a:ln>
                            <a:noFill/>
                          </a:ln>
                          <a:solidFill>
                            <a:srgbClr val="FF0000"/>
                          </a:solidFill>
                          <a:effectLst/>
                          <a:uLnTx/>
                          <a:uFillTx/>
                          <a:latin typeface="+mn-lt"/>
                        </a:rPr>
                        <a:t>nd</a:t>
                      </a:r>
                      <a:r>
                        <a:rPr kumimoji="0" lang="en-US" sz="1200" b="1" i="0" u="none" strike="noStrike" kern="1200" cap="none" spc="0" normalizeH="0" baseline="0" noProof="0" dirty="0">
                          <a:ln>
                            <a:noFill/>
                          </a:ln>
                          <a:solidFill>
                            <a:srgbClr val="FF0000"/>
                          </a:solidFill>
                          <a:effectLst/>
                          <a:uLnTx/>
                          <a:uFillTx/>
                          <a:latin typeface="+mn-lt"/>
                        </a:rPr>
                        <a:t> floor or evacuate to nearest high ground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Implement  Emergency Operations Plan, for flooding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 good time to review these)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20132558"/>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Staff/Admin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suspended 7</a:t>
                      </a:r>
                      <a:r>
                        <a:rPr kumimoji="0" lang="en-US" sz="1800" b="1" i="0" u="none" strike="noStrike" kern="1200" cap="none" spc="0" normalizeH="0" baseline="30000" noProof="0" dirty="0">
                          <a:ln>
                            <a:noFill/>
                          </a:ln>
                          <a:solidFill>
                            <a:schemeClr val="accent1"/>
                          </a:solidFill>
                          <a:effectLst/>
                          <a:uLnTx/>
                          <a:uFillTx/>
                          <a:latin typeface="+mn-lt"/>
                        </a:rPr>
                        <a:t>th</a:t>
                      </a:r>
                      <a:r>
                        <a:rPr kumimoji="0" lang="en-US" sz="1800" b="1" i="0" u="none" strike="noStrike" kern="1200" cap="none" spc="0" normalizeH="0" baseline="0" noProof="0" dirty="0">
                          <a:ln>
                            <a:noFill/>
                          </a:ln>
                          <a:solidFill>
                            <a:schemeClr val="accent1"/>
                          </a:solidFill>
                          <a:effectLst/>
                          <a:uLnTx/>
                          <a:uFillTx/>
                          <a:latin typeface="+mn-lt"/>
                        </a:rPr>
                        <a:t> grader shows up at the office, wanting to talk to the principal, but does not seem comfortable entering the school.  What actions should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Principal, give as much info as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security, SRO or local law enforcement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Do not approach by yourself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298400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1447800"/>
            <a:ext cx="8229600" cy="1143000"/>
          </a:xfrm>
        </p:spPr>
        <p:txBody>
          <a:bodyPr/>
          <a:lstStyle/>
          <a:p>
            <a:r>
              <a:rPr lang="en-US" dirty="0"/>
              <a:t>Slide 5</a:t>
            </a:r>
          </a:p>
        </p:txBody>
      </p:sp>
      <p:graphicFrame>
        <p:nvGraphicFramePr>
          <p:cNvPr id="4" name="Table 3"/>
          <p:cNvGraphicFramePr>
            <a:graphicFrameLocks noGrp="1"/>
          </p:cNvGraphicFramePr>
          <p:nvPr>
            <p:extLst>
              <p:ext uri="{D42A27DB-BD31-4B8C-83A1-F6EECF244321}">
                <p14:modId xmlns:p14="http://schemas.microsoft.com/office/powerpoint/2010/main" val="789114428"/>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Staff/Admin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a:t>
                      </a:r>
                      <a:r>
                        <a:rPr lang="en-US" baseline="0" dirty="0">
                          <a:solidFill>
                            <a:schemeClr val="accent1"/>
                          </a:solidFill>
                        </a:rPr>
                        <a:t> smaller 6</a:t>
                      </a:r>
                      <a:r>
                        <a:rPr lang="en-US" baseline="30000" dirty="0">
                          <a:solidFill>
                            <a:schemeClr val="accent1"/>
                          </a:solidFill>
                        </a:rPr>
                        <a:t>th</a:t>
                      </a:r>
                      <a:r>
                        <a:rPr lang="en-US" baseline="0" dirty="0">
                          <a:solidFill>
                            <a:schemeClr val="accent1"/>
                          </a:solidFill>
                        </a:rPr>
                        <a:t> grader shows you messages on his phone from an 8</a:t>
                      </a:r>
                      <a:r>
                        <a:rPr lang="en-US" baseline="30000" dirty="0">
                          <a:solidFill>
                            <a:schemeClr val="accent1"/>
                          </a:solidFill>
                        </a:rPr>
                        <a:t>th</a:t>
                      </a:r>
                      <a:r>
                        <a:rPr lang="en-US" baseline="0" dirty="0">
                          <a:solidFill>
                            <a:schemeClr val="accent1"/>
                          </a:solidFill>
                        </a:rPr>
                        <a:t> grade football player.  The messages call the 6</a:t>
                      </a:r>
                      <a:r>
                        <a:rPr lang="en-US" baseline="30000" dirty="0">
                          <a:solidFill>
                            <a:schemeClr val="accent1"/>
                          </a:solidFill>
                        </a:rPr>
                        <a:t>th</a:t>
                      </a:r>
                      <a:r>
                        <a:rPr lang="en-US" baseline="0" dirty="0">
                          <a:solidFill>
                            <a:schemeClr val="accent1"/>
                          </a:solidFill>
                        </a:rPr>
                        <a:t> grader, a “</a:t>
                      </a:r>
                      <a:r>
                        <a:rPr lang="en-US" baseline="0" dirty="0" err="1">
                          <a:solidFill>
                            <a:schemeClr val="accent1"/>
                          </a:solidFill>
                        </a:rPr>
                        <a:t>wuss</a:t>
                      </a:r>
                      <a:r>
                        <a:rPr lang="en-US" baseline="0" dirty="0">
                          <a:solidFill>
                            <a:schemeClr val="accent1"/>
                          </a:solidFill>
                        </a:rPr>
                        <a:t>,” a “weakling,” and “gay.”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to the 6</a:t>
                      </a:r>
                      <a:r>
                        <a:rPr kumimoji="0" lang="en-US" sz="1200" b="1" i="0" u="none" strike="noStrike" kern="1200" cap="none" spc="0" normalizeH="0" baseline="30000" noProof="0" dirty="0">
                          <a:ln>
                            <a:noFill/>
                          </a:ln>
                          <a:solidFill>
                            <a:srgbClr val="FF0000"/>
                          </a:solidFill>
                          <a:effectLst/>
                          <a:uLnTx/>
                          <a:uFillTx/>
                          <a:latin typeface="+mn-lt"/>
                        </a:rPr>
                        <a:t>th</a:t>
                      </a:r>
                      <a:r>
                        <a:rPr kumimoji="0" lang="en-US" sz="1200" b="1" i="0" u="none" strike="noStrike" kern="1200" cap="none" spc="0" normalizeH="0" baseline="0" noProof="0" dirty="0">
                          <a:ln>
                            <a:noFill/>
                          </a:ln>
                          <a:solidFill>
                            <a:srgbClr val="FF0000"/>
                          </a:solidFill>
                          <a:effectLst/>
                          <a:uLnTx/>
                          <a:uFillTx/>
                          <a:latin typeface="+mn-lt"/>
                        </a:rPr>
                        <a:t> grader about how this made him feel and some measures he can take to stop the bullying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Speak to the 8</a:t>
                      </a:r>
                      <a:r>
                        <a:rPr kumimoji="0" lang="en-US" sz="1200" b="1" i="0" u="none" strike="noStrike" kern="1200" cap="none" spc="0" normalizeH="0" baseline="30000" noProof="0" dirty="0">
                          <a:ln>
                            <a:noFill/>
                          </a:ln>
                          <a:solidFill>
                            <a:srgbClr val="FF0000"/>
                          </a:solidFill>
                          <a:effectLst/>
                          <a:uLnTx/>
                          <a:uFillTx/>
                          <a:latin typeface="+mn-lt"/>
                        </a:rPr>
                        <a:t>th</a:t>
                      </a:r>
                      <a:r>
                        <a:rPr kumimoji="0" lang="en-US" sz="1200" b="1" i="0" u="none" strike="noStrike" kern="1200" cap="none" spc="0" normalizeH="0" baseline="0" noProof="0" dirty="0">
                          <a:ln>
                            <a:noFill/>
                          </a:ln>
                          <a:solidFill>
                            <a:srgbClr val="FF0000"/>
                          </a:solidFill>
                          <a:effectLst/>
                          <a:uLnTx/>
                          <a:uFillTx/>
                          <a:latin typeface="+mn-lt"/>
                        </a:rPr>
                        <a:t> grader about appropriate language and the hurt he may have inflicted on the 6</a:t>
                      </a:r>
                      <a:r>
                        <a:rPr kumimoji="0" lang="en-US" sz="1200" b="1" i="0" u="none" strike="noStrike" kern="1200" cap="none" spc="0" normalizeH="0" baseline="30000" noProof="0" dirty="0">
                          <a:ln>
                            <a:noFill/>
                          </a:ln>
                          <a:solidFill>
                            <a:srgbClr val="FF0000"/>
                          </a:solidFill>
                          <a:effectLst/>
                          <a:uLnTx/>
                          <a:uFillTx/>
                          <a:latin typeface="+mn-lt"/>
                        </a:rPr>
                        <a:t>th</a:t>
                      </a:r>
                      <a:r>
                        <a:rPr kumimoji="0" lang="en-US" sz="1200" b="1" i="0" u="none" strike="noStrike" kern="1200" cap="none" spc="0" normalizeH="0" baseline="0" noProof="0" dirty="0">
                          <a:ln>
                            <a:noFill/>
                          </a:ln>
                          <a:solidFill>
                            <a:srgbClr val="FF0000"/>
                          </a:solidFill>
                          <a:effectLst/>
                          <a:uLnTx/>
                          <a:uFillTx/>
                          <a:latin typeface="+mn-lt"/>
                        </a:rPr>
                        <a:t> grader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both students to the counselor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the 8</a:t>
                      </a:r>
                      <a:r>
                        <a:rPr kumimoji="0" lang="en-US" sz="1200" b="1" i="0" u="none" strike="noStrike" kern="1200" cap="none" spc="0" normalizeH="0" baseline="30000" noProof="0" dirty="0">
                          <a:ln>
                            <a:noFill/>
                          </a:ln>
                          <a:solidFill>
                            <a:srgbClr val="FF0000"/>
                          </a:solidFill>
                          <a:effectLst/>
                          <a:uLnTx/>
                          <a:uFillTx/>
                          <a:latin typeface="+mn-lt"/>
                        </a:rPr>
                        <a:t>th</a:t>
                      </a:r>
                      <a:r>
                        <a:rPr kumimoji="0" lang="en-US" sz="1200" b="1" i="0" u="none" strike="noStrike" kern="1200" cap="none" spc="0" normalizeH="0" baseline="0" noProof="0" dirty="0">
                          <a:ln>
                            <a:noFill/>
                          </a:ln>
                          <a:solidFill>
                            <a:srgbClr val="FF0000"/>
                          </a:solidFill>
                          <a:effectLst/>
                          <a:uLnTx/>
                          <a:uFillTx/>
                          <a:latin typeface="+mn-lt"/>
                        </a:rPr>
                        <a:t> grader for disciplinary action if necessary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01960508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Staff/Admin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teacher reports one</a:t>
                      </a:r>
                      <a:r>
                        <a:rPr lang="en-US" baseline="0" dirty="0">
                          <a:solidFill>
                            <a:schemeClr val="accent1"/>
                          </a:solidFill>
                        </a:rPr>
                        <a:t> of her students came to school with</a:t>
                      </a:r>
                      <a:r>
                        <a:rPr lang="en-US" dirty="0">
                          <a:solidFill>
                            <a:schemeClr val="accent1"/>
                          </a:solidFill>
                        </a:rPr>
                        <a:t> shooting trophies, blank targets and photos of himself deer hunting.  What actions</a:t>
                      </a:r>
                      <a:r>
                        <a:rPr lang="en-US" baseline="0" dirty="0">
                          <a:solidFill>
                            <a:schemeClr val="accent1"/>
                          </a:solidFill>
                        </a:rPr>
                        <a:t> should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Reassure the teacher that while this may seem inappropriate, it is allowed in the school, but will be followed up 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to the student about appropriate messages at school, and how these things may be taken the wrong way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Evaluate for recommendation to the Threat Assessment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55567963"/>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Parent/Volunteer</a:t>
                      </a:r>
                      <a:r>
                        <a:rPr lang="en-US" u="sng" dirty="0">
                          <a:solidFill>
                            <a:schemeClr val="tx1"/>
                          </a:solidFill>
                        </a:rPr>
                        <a:t> </a:t>
                      </a:r>
                      <a:r>
                        <a:rPr kumimoji="0" lang="en-US" sz="1800" b="1" i="0" u="sng" strike="noStrike" kern="1200" cap="none" spc="0" normalizeH="0" baseline="0" noProof="0" dirty="0">
                          <a:ln>
                            <a:noFill/>
                          </a:ln>
                          <a:solidFill>
                            <a:schemeClr val="tx1"/>
                          </a:solidFill>
                          <a:effectLst/>
                          <a:uLnTx/>
                          <a:uFillTx/>
                          <a:latin typeface="+mn-lt"/>
                        </a:rPr>
                        <a: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student reports his friend is showing off 2 large knives in his backpack.  What can/should you do?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to administration, security staff and/or the SRO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Follow up to ensure action has been taken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18415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447800"/>
            <a:ext cx="8229600" cy="1143000"/>
          </a:xfrm>
        </p:spPr>
        <p:txBody>
          <a:bodyPr/>
          <a:lstStyle/>
          <a:p>
            <a:r>
              <a:rPr lang="en-US" dirty="0"/>
              <a:t>Slide 6</a:t>
            </a:r>
          </a:p>
        </p:txBody>
      </p:sp>
      <p:graphicFrame>
        <p:nvGraphicFramePr>
          <p:cNvPr id="4" name="Table 3"/>
          <p:cNvGraphicFramePr>
            <a:graphicFrameLocks noGrp="1"/>
          </p:cNvGraphicFramePr>
          <p:nvPr>
            <p:extLst>
              <p:ext uri="{D42A27DB-BD31-4B8C-83A1-F6EECF244321}">
                <p14:modId xmlns:p14="http://schemas.microsoft.com/office/powerpoint/2010/main" val="2914419615"/>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a:t>
                      </a:r>
                      <a:r>
                        <a:rPr lang="en-US" u="sng" baseline="0" dirty="0">
                          <a:solidFill>
                            <a:schemeClr val="tx1"/>
                          </a:solidFill>
                        </a:rPr>
                        <a:t> </a:t>
                      </a:r>
                      <a:r>
                        <a:rPr lang="en-US" u="sng" dirty="0">
                          <a:solidFill>
                            <a:schemeClr val="tx1"/>
                          </a:solidFill>
                        </a:rPr>
                        <a:t>Parent/Volunteer</a:t>
                      </a:r>
                      <a:r>
                        <a:rPr lang="en-US" u="sng" baseline="0" dirty="0">
                          <a:solidFill>
                            <a:schemeClr val="tx1"/>
                          </a:solidFill>
                        </a:rPr>
                        <a:t> </a:t>
                      </a:r>
                      <a:r>
                        <a:rPr lang="en-US" u="sng" dirty="0">
                          <a:solidFill>
                            <a:schemeClr val="tx1"/>
                          </a:solidFill>
                        </a:rPr>
                        <a:t>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Where is this school’s parent/student reunification site</a:t>
                      </a:r>
                      <a:r>
                        <a:rPr lang="en-US" baseline="0" dirty="0">
                          <a:solidFill>
                            <a:schemeClr val="accent1"/>
                          </a:solidFill>
                        </a:rPr>
                        <a:t> located?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chemeClr val="accent1"/>
                          </a:solidFill>
                        </a:rPr>
                        <a:t>And/or, where can you find this information?</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Current reunification site or alternates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not known have this conversation now)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Provide information on school website, phone number or media outlets where this site will be identified during an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51042305"/>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Parent/Volunteer</a:t>
                      </a:r>
                      <a:r>
                        <a:rPr lang="en-US" u="sng" dirty="0">
                          <a:solidFill>
                            <a:schemeClr val="tx1"/>
                          </a:solidFill>
                        </a:rPr>
                        <a:t> </a:t>
                      </a:r>
                      <a:r>
                        <a:rPr kumimoji="0" lang="en-US" sz="1800" b="1" i="0" u="sng" strike="noStrike" kern="1200" cap="none" spc="0" normalizeH="0" baseline="0" noProof="0" dirty="0">
                          <a:ln>
                            <a:noFill/>
                          </a:ln>
                          <a:solidFill>
                            <a:schemeClr val="tx1"/>
                          </a:solidFill>
                          <a:effectLst/>
                          <a:uLnTx/>
                          <a:uFillTx/>
                          <a:latin typeface="+mn-lt"/>
                        </a:rPr>
                        <a:t>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are this school’s plan for you in the event of a lockdown?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known, discuss actions, i.e. entering nearest classroom, showing ID and hiding with those present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not known, discuss school protocol for this event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Ensure your school has a plan for this event and the presence of visitors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62703364"/>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Parent/Volunteer</a:t>
                      </a:r>
                      <a:r>
                        <a:rPr lang="en-US" u="sng" dirty="0">
                          <a:solidFill>
                            <a:schemeClr val="tx1"/>
                          </a:solidFill>
                        </a:rPr>
                        <a:t> </a:t>
                      </a:r>
                      <a:r>
                        <a:rPr kumimoji="0" lang="en-US" sz="1800" b="1" i="0" u="sng" strike="noStrike" kern="1200" cap="none" spc="0" normalizeH="0" baseline="0" noProof="0" dirty="0">
                          <a:ln>
                            <a:noFill/>
                          </a:ln>
                          <a:solidFill>
                            <a:schemeClr val="tx1"/>
                          </a:solidFill>
                          <a:effectLst/>
                          <a:uLnTx/>
                          <a:uFillTx/>
                          <a:latin typeface="+mn-lt"/>
                        </a:rPr>
                        <a: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Where is the nearest AED and fire extinguisher located to your current 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Look for signage, if not immediately known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 to school layout and maps if necessary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about the importance of knowing these locations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Or a desire to be educated on location of listed items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242747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1372</Words>
  <Application>Microsoft Office PowerPoint</Application>
  <PresentationFormat>On-screen Show (4:3)</PresentationFormat>
  <Paragraphs>167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Courier New</vt: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 Stiles</dc:creator>
  <cp:lastModifiedBy>Vigil, Raena</cp:lastModifiedBy>
  <cp:revision>4</cp:revision>
  <dcterms:created xsi:type="dcterms:W3CDTF">2014-05-16T20:48:38Z</dcterms:created>
  <dcterms:modified xsi:type="dcterms:W3CDTF">2025-05-05T17:20:23Z</dcterms:modified>
</cp:coreProperties>
</file>