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4"/>
    <p:sldMasterId id="2147483734" r:id="rId5"/>
  </p:sldMasterIdLst>
  <p:notesMasterIdLst>
    <p:notesMasterId r:id="rId20"/>
  </p:notesMasterIdLst>
  <p:sldIdLst>
    <p:sldId id="4108" r:id="rId6"/>
    <p:sldId id="4109" r:id="rId7"/>
    <p:sldId id="4136" r:id="rId8"/>
    <p:sldId id="4122" r:id="rId9"/>
    <p:sldId id="4139" r:id="rId10"/>
    <p:sldId id="4140" r:id="rId11"/>
    <p:sldId id="4141" r:id="rId12"/>
    <p:sldId id="4143" r:id="rId13"/>
    <p:sldId id="4144" r:id="rId14"/>
    <p:sldId id="4071" r:id="rId15"/>
    <p:sldId id="4142" r:id="rId16"/>
    <p:sldId id="4086" r:id="rId17"/>
    <p:sldId id="4120" r:id="rId18"/>
    <p:sldId id="4055" r:id="rId1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8094833-A1A0-E14B-2BAB-A396A9C93F7E}" name="Dinnen, Janet" initials="DJ" userId="S::dinnen_j@cde.state.co.us::682ebc80-7236-4772-9819-9edf9790eda1" providerId="AD"/>
  <p188:author id="{A9311169-BE50-A6C0-E8B6-68B8DC36EE6B}" name="Dinnen, Janet" initials="DJ" userId="S::Dinnen_J@cde.state.co.us::682ebc80-7236-4772-9819-9edf9790eda1" providerId="AD"/>
  <p188:author id="{FD9EDD74-493D-449B-750D-38058C24319A}" name="Sever, David" initials="SD" userId="S::sever_d@cde.state.co.us::991c0e51-0d05-4f08-862f-96afb5115e4a" providerId="AD"/>
  <p188:author id="{55ADFFDE-5C0F-FC08-644F-FC7C7651BCB7}" name="Denton, Andra" initials="DA" userId="S::denton_a@cde.state.co.us::3f2143dc-fa5e-4469-a380-9491fb4bc36e" providerId="AD"/>
  <p188:author id="{DF86C7FA-8351-0290-E870-8BE6C2C1EA9F}" name="Oberg, Amanda" initials="OA" userId="S::oberg_amanda@cde.state.co.us::31f75dea-38a5-4e2d-b82d-e61610bcc39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innen, Janet" initials="DJ" lastIdx="3" clrIdx="0">
    <p:extLst>
      <p:ext uri="{19B8F6BF-5375-455C-9EA6-DF929625EA0E}">
        <p15:presenceInfo xmlns:p15="http://schemas.microsoft.com/office/powerpoint/2012/main" userId="S::Dinnen_J@cde.state.co.us::682ebc80-7236-4772-9819-9edf9790eda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455FA9"/>
    <a:srgbClr val="008CA0"/>
    <a:srgbClr val="C63F28"/>
    <a:srgbClr val="EFAA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72" y="15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284806-748C-4728-8695-4A6680BD7E09}" type="doc">
      <dgm:prSet loTypeId="urn:microsoft.com/office/officeart/2005/8/layout/hierarchy6" loCatId="hierarchy" qsTypeId="urn:microsoft.com/office/officeart/2005/8/quickstyle/simple3" qsCatId="simple" csTypeId="urn:microsoft.com/office/officeart/2005/8/colors/colorful4" csCatId="colorful" phldr="1"/>
      <dgm:spPr/>
      <dgm:t>
        <a:bodyPr/>
        <a:lstStyle/>
        <a:p>
          <a:endParaRPr lang="en-US"/>
        </a:p>
      </dgm:t>
    </dgm:pt>
    <dgm:pt modelId="{2CFAEDDB-31D0-4F12-A275-06678C0994CB}">
      <dgm:prSet phldrT="[Text]" phldr="0"/>
      <dgm:spPr/>
      <dgm:t>
        <a:bodyPr/>
        <a:lstStyle/>
        <a:p>
          <a:pPr rtl="0"/>
          <a:r>
            <a:rPr lang="en-US">
              <a:latin typeface="Calibri Light" panose="020F0302020204030204"/>
            </a:rPr>
            <a:t>David Sever,</a:t>
          </a:r>
          <a:br>
            <a:rPr lang="en-US">
              <a:latin typeface="Calibri Light" panose="020F0302020204030204"/>
            </a:rPr>
          </a:br>
          <a:r>
            <a:rPr lang="en-US">
              <a:latin typeface="Calibri Light" panose="020F0302020204030204"/>
            </a:rPr>
            <a:t>Senior Director of Finance</a:t>
          </a:r>
          <a:endParaRPr lang="en-US"/>
        </a:p>
      </dgm:t>
    </dgm:pt>
    <dgm:pt modelId="{7835709C-E3C7-46F9-8CEC-258ED0FCFDB2}" type="parTrans" cxnId="{B1BEBFF0-3589-44F3-8FEB-24614BCBC9D1}">
      <dgm:prSet/>
      <dgm:spPr/>
      <dgm:t>
        <a:bodyPr/>
        <a:lstStyle/>
        <a:p>
          <a:endParaRPr lang="en-US"/>
        </a:p>
      </dgm:t>
    </dgm:pt>
    <dgm:pt modelId="{D83EC9B8-34B7-440F-A2F1-7B3EEEDEA225}" type="sibTrans" cxnId="{B1BEBFF0-3589-44F3-8FEB-24614BCBC9D1}">
      <dgm:prSet/>
      <dgm:spPr/>
      <dgm:t>
        <a:bodyPr/>
        <a:lstStyle/>
        <a:p>
          <a:endParaRPr lang="en-US"/>
        </a:p>
      </dgm:t>
    </dgm:pt>
    <dgm:pt modelId="{1F6CDB5F-8E93-4248-8158-DC8164CF7589}">
      <dgm:prSet phldrT="[Text]" phldr="0"/>
      <dgm:spPr/>
      <dgm:t>
        <a:bodyPr/>
        <a:lstStyle/>
        <a:p>
          <a:pPr rtl="0"/>
          <a:r>
            <a:rPr lang="en-US">
              <a:latin typeface="Calibri Light" panose="020F0302020204030204"/>
            </a:rPr>
            <a:t>Melissa Allen,</a:t>
          </a:r>
          <a:br>
            <a:rPr lang="en-US">
              <a:latin typeface="Calibri Light" panose="020F0302020204030204"/>
            </a:rPr>
          </a:br>
          <a:r>
            <a:rPr lang="en-US">
              <a:latin typeface="Calibri Light" panose="020F0302020204030204"/>
            </a:rPr>
            <a:t>Staff Accountant</a:t>
          </a:r>
          <a:endParaRPr lang="en-US"/>
        </a:p>
      </dgm:t>
    </dgm:pt>
    <dgm:pt modelId="{9644476B-BC7F-4552-A2D4-FAA9A0E1F02F}" type="parTrans" cxnId="{84CBF36E-5F4B-4529-AD8C-5FA1564411E8}">
      <dgm:prSet/>
      <dgm:spPr/>
      <dgm:t>
        <a:bodyPr/>
        <a:lstStyle/>
        <a:p>
          <a:endParaRPr lang="en-US"/>
        </a:p>
      </dgm:t>
    </dgm:pt>
    <dgm:pt modelId="{8B6A5DE1-60F5-4922-8E5D-520861416422}" type="sibTrans" cxnId="{84CBF36E-5F4B-4529-AD8C-5FA1564411E8}">
      <dgm:prSet/>
      <dgm:spPr/>
      <dgm:t>
        <a:bodyPr/>
        <a:lstStyle/>
        <a:p>
          <a:endParaRPr lang="en-US"/>
        </a:p>
      </dgm:t>
    </dgm:pt>
    <dgm:pt modelId="{177CE73D-35D4-4110-B6BF-6EDC70B1EE46}">
      <dgm:prSet phldrT="[Text]" phldr="0"/>
      <dgm:spPr/>
      <dgm:t>
        <a:bodyPr/>
        <a:lstStyle/>
        <a:p>
          <a:pPr rtl="0"/>
          <a:r>
            <a:rPr lang="en-US">
              <a:latin typeface="Calibri Light" panose="020F0302020204030204"/>
            </a:rPr>
            <a:t>Marcie </a:t>
          </a:r>
          <a:r>
            <a:rPr lang="en-US" err="1">
              <a:latin typeface="Calibri Light" panose="020F0302020204030204"/>
            </a:rPr>
            <a:t>Robidart</a:t>
          </a:r>
          <a:r>
            <a:rPr lang="en-US">
              <a:latin typeface="Calibri Light" panose="020F0302020204030204"/>
            </a:rPr>
            <a:t>,</a:t>
          </a:r>
          <a:br>
            <a:rPr lang="en-US">
              <a:latin typeface="Calibri Light" panose="020F0302020204030204"/>
            </a:rPr>
          </a:br>
          <a:r>
            <a:rPr lang="en-US">
              <a:latin typeface="Calibri Light" panose="020F0302020204030204"/>
            </a:rPr>
            <a:t>Director of Grants Fiscal &amp; Accounting</a:t>
          </a:r>
          <a:endParaRPr lang="en-US"/>
        </a:p>
      </dgm:t>
    </dgm:pt>
    <dgm:pt modelId="{81A4FD68-6006-43EA-80DC-E49D5BCCC7C5}" type="parTrans" cxnId="{B1247125-86E4-4EA9-9FBD-022D340FC162}">
      <dgm:prSet/>
      <dgm:spPr/>
      <dgm:t>
        <a:bodyPr/>
        <a:lstStyle/>
        <a:p>
          <a:endParaRPr lang="en-US"/>
        </a:p>
      </dgm:t>
    </dgm:pt>
    <dgm:pt modelId="{F3E347A8-6FCC-4974-8245-4A6BC839EC17}" type="sibTrans" cxnId="{B1247125-86E4-4EA9-9FBD-022D340FC162}">
      <dgm:prSet/>
      <dgm:spPr/>
      <dgm:t>
        <a:bodyPr/>
        <a:lstStyle/>
        <a:p>
          <a:endParaRPr lang="en-US"/>
        </a:p>
      </dgm:t>
    </dgm:pt>
    <dgm:pt modelId="{C4CCFB53-9D95-48E5-8354-1C4BCDBC3623}">
      <dgm:prSet phldrT="[Text]" phldr="0"/>
      <dgm:spPr/>
      <dgm:t>
        <a:bodyPr/>
        <a:lstStyle/>
        <a:p>
          <a:pPr rtl="0"/>
          <a:r>
            <a:rPr lang="en-US">
              <a:latin typeface="Calibri Light" panose="020F0302020204030204"/>
            </a:rPr>
            <a:t>Art Ford </a:t>
          </a:r>
          <a:br>
            <a:rPr lang="en-US">
              <a:latin typeface="Calibri Light" panose="020F0302020204030204"/>
            </a:rPr>
          </a:br>
          <a:r>
            <a:rPr lang="en-US">
              <a:latin typeface="Calibri Light" panose="020F0302020204030204"/>
            </a:rPr>
            <a:t>School Finance Manager</a:t>
          </a:r>
          <a:endParaRPr lang="en-US"/>
        </a:p>
      </dgm:t>
    </dgm:pt>
    <dgm:pt modelId="{0A2F9535-FC26-4471-9A95-98553D25028A}" type="parTrans" cxnId="{F2174672-C2B7-4A22-9140-942CD308A5DA}">
      <dgm:prSet/>
      <dgm:spPr/>
      <dgm:t>
        <a:bodyPr/>
        <a:lstStyle/>
        <a:p>
          <a:endParaRPr lang="en-US"/>
        </a:p>
      </dgm:t>
    </dgm:pt>
    <dgm:pt modelId="{1CDFFD58-5000-4C13-89DA-6C3FFDEEF1D1}" type="sibTrans" cxnId="{F2174672-C2B7-4A22-9140-942CD308A5DA}">
      <dgm:prSet/>
      <dgm:spPr/>
      <dgm:t>
        <a:bodyPr/>
        <a:lstStyle/>
        <a:p>
          <a:endParaRPr lang="en-US"/>
        </a:p>
      </dgm:t>
    </dgm:pt>
    <dgm:pt modelId="{095CE534-1914-47F4-88E4-5E9F127395C5}">
      <dgm:prSet phldr="0"/>
      <dgm:spPr/>
      <dgm:t>
        <a:bodyPr/>
        <a:lstStyle/>
        <a:p>
          <a:pPr rtl="0"/>
          <a:r>
            <a:rPr lang="en-US">
              <a:latin typeface="Calibri Light" panose="020F0302020204030204"/>
            </a:rPr>
            <a:t>Emma Post,</a:t>
          </a:r>
          <a:br>
            <a:rPr lang="en-US">
              <a:latin typeface="Calibri Light" panose="020F0302020204030204"/>
            </a:rPr>
          </a:br>
          <a:r>
            <a:rPr lang="en-US">
              <a:latin typeface="Calibri Light" panose="020F0302020204030204"/>
            </a:rPr>
            <a:t>Grant &amp; Procurement Manager</a:t>
          </a:r>
        </a:p>
      </dgm:t>
    </dgm:pt>
    <dgm:pt modelId="{2E2E9D7E-C8C8-4BFE-9B03-5D3D1CAA30A5}" type="parTrans" cxnId="{71F8CC59-DFBD-412D-BC7F-527220B8658C}">
      <dgm:prSet/>
      <dgm:spPr/>
      <dgm:t>
        <a:bodyPr/>
        <a:lstStyle/>
        <a:p>
          <a:endParaRPr lang="en-US"/>
        </a:p>
      </dgm:t>
    </dgm:pt>
    <dgm:pt modelId="{A494563A-8C23-4705-96AE-B22812081589}" type="sibTrans" cxnId="{71F8CC59-DFBD-412D-BC7F-527220B8658C}">
      <dgm:prSet/>
      <dgm:spPr/>
      <dgm:t>
        <a:bodyPr/>
        <a:lstStyle/>
        <a:p>
          <a:endParaRPr lang="en-US"/>
        </a:p>
      </dgm:t>
    </dgm:pt>
    <dgm:pt modelId="{2B1C1B3D-C0D6-456A-984B-55F852855289}">
      <dgm:prSet phldr="0"/>
      <dgm:spPr/>
      <dgm:t>
        <a:bodyPr/>
        <a:lstStyle/>
        <a:p>
          <a:pPr rtl="0"/>
          <a:r>
            <a:rPr lang="en-US">
              <a:latin typeface="Calibri Light" panose="020F0302020204030204"/>
            </a:rPr>
            <a:t>Shawn Wilkens,</a:t>
          </a:r>
          <a:br>
            <a:rPr lang="en-US">
              <a:latin typeface="Calibri Light" panose="020F0302020204030204"/>
            </a:rPr>
          </a:br>
          <a:r>
            <a:rPr lang="en-US">
              <a:latin typeface="Calibri Light" panose="020F0302020204030204"/>
            </a:rPr>
            <a:t>Grant &amp; Accounting Technician</a:t>
          </a:r>
        </a:p>
      </dgm:t>
    </dgm:pt>
    <dgm:pt modelId="{6F0CB08D-8164-4B01-B335-C7D79532FE79}" type="parTrans" cxnId="{A73C9F0B-3F62-4C26-9A88-FEBAD9A0251D}">
      <dgm:prSet/>
      <dgm:spPr/>
      <dgm:t>
        <a:bodyPr/>
        <a:lstStyle/>
        <a:p>
          <a:endParaRPr lang="en-US"/>
        </a:p>
      </dgm:t>
    </dgm:pt>
    <dgm:pt modelId="{20BDD5D2-FA54-448F-A775-8B037E6B056C}" type="sibTrans" cxnId="{A73C9F0B-3F62-4C26-9A88-FEBAD9A0251D}">
      <dgm:prSet/>
      <dgm:spPr/>
      <dgm:t>
        <a:bodyPr/>
        <a:lstStyle/>
        <a:p>
          <a:endParaRPr lang="en-US"/>
        </a:p>
      </dgm:t>
    </dgm:pt>
    <dgm:pt modelId="{54FBB9E7-44CA-4EAF-B525-8871EC5CF433}">
      <dgm:prSet phldr="0"/>
      <dgm:spPr/>
      <dgm:t>
        <a:bodyPr/>
        <a:lstStyle/>
        <a:p>
          <a:pPr rtl="0"/>
          <a:r>
            <a:rPr lang="en-US">
              <a:latin typeface="Calibri Light" panose="020F0302020204030204"/>
            </a:rPr>
            <a:t>Magaly Mar-Sotero,</a:t>
          </a:r>
          <a:br>
            <a:rPr lang="en-US">
              <a:latin typeface="Calibri Light" panose="020F0302020204030204"/>
            </a:rPr>
          </a:br>
          <a:r>
            <a:rPr lang="en-US">
              <a:latin typeface="Calibri Light" panose="020F0302020204030204"/>
            </a:rPr>
            <a:t>Grant and Accounting Technician</a:t>
          </a:r>
        </a:p>
      </dgm:t>
    </dgm:pt>
    <dgm:pt modelId="{9A2ED8FB-2EEA-48DA-825E-88AE29DB14DC}" type="parTrans" cxnId="{0415F760-DF42-42DB-8427-4E093EBBCB1D}">
      <dgm:prSet/>
      <dgm:spPr/>
      <dgm:t>
        <a:bodyPr/>
        <a:lstStyle/>
        <a:p>
          <a:endParaRPr lang="en-US"/>
        </a:p>
      </dgm:t>
    </dgm:pt>
    <dgm:pt modelId="{B9B23CC2-36B2-41B0-A704-A699E82797D2}" type="sibTrans" cxnId="{0415F760-DF42-42DB-8427-4E093EBBCB1D}">
      <dgm:prSet/>
      <dgm:spPr/>
      <dgm:t>
        <a:bodyPr/>
        <a:lstStyle/>
        <a:p>
          <a:endParaRPr lang="en-US"/>
        </a:p>
      </dgm:t>
    </dgm:pt>
    <dgm:pt modelId="{8FD6C1BF-D280-4902-A640-11FF0D909A9C}" type="pres">
      <dgm:prSet presAssocID="{4A284806-748C-4728-8695-4A6680BD7E09}" presName="mainComposite" presStyleCnt="0">
        <dgm:presLayoutVars>
          <dgm:chPref val="1"/>
          <dgm:dir/>
          <dgm:animOne val="branch"/>
          <dgm:animLvl val="lvl"/>
          <dgm:resizeHandles val="exact"/>
        </dgm:presLayoutVars>
      </dgm:prSet>
      <dgm:spPr/>
    </dgm:pt>
    <dgm:pt modelId="{9FB08223-2180-4CF5-9D6C-2C413477C21C}" type="pres">
      <dgm:prSet presAssocID="{4A284806-748C-4728-8695-4A6680BD7E09}" presName="hierFlow" presStyleCnt="0"/>
      <dgm:spPr/>
    </dgm:pt>
    <dgm:pt modelId="{6E932275-1225-4728-9ADC-B3A88158FF2E}" type="pres">
      <dgm:prSet presAssocID="{4A284806-748C-4728-8695-4A6680BD7E09}" presName="hierChild1" presStyleCnt="0">
        <dgm:presLayoutVars>
          <dgm:chPref val="1"/>
          <dgm:animOne val="branch"/>
          <dgm:animLvl val="lvl"/>
        </dgm:presLayoutVars>
      </dgm:prSet>
      <dgm:spPr/>
    </dgm:pt>
    <dgm:pt modelId="{45FC8739-C66C-4A6D-965D-9F89E47B5B8F}" type="pres">
      <dgm:prSet presAssocID="{2CFAEDDB-31D0-4F12-A275-06678C0994CB}" presName="Name14" presStyleCnt="0"/>
      <dgm:spPr/>
    </dgm:pt>
    <dgm:pt modelId="{FE0BCEF9-7179-47AD-9437-86CEDF3F4B9C}" type="pres">
      <dgm:prSet presAssocID="{2CFAEDDB-31D0-4F12-A275-06678C0994CB}" presName="level1Shape" presStyleLbl="node0" presStyleIdx="0" presStyleCnt="1">
        <dgm:presLayoutVars>
          <dgm:chPref val="3"/>
        </dgm:presLayoutVars>
      </dgm:prSet>
      <dgm:spPr/>
    </dgm:pt>
    <dgm:pt modelId="{22CA9685-5C5B-4DFA-9BBE-A2C720CA310A}" type="pres">
      <dgm:prSet presAssocID="{2CFAEDDB-31D0-4F12-A275-06678C0994CB}" presName="hierChild2" presStyleCnt="0"/>
      <dgm:spPr/>
    </dgm:pt>
    <dgm:pt modelId="{D1D578EC-4786-4D99-AC27-EC6663BB046A}" type="pres">
      <dgm:prSet presAssocID="{9644476B-BC7F-4552-A2D4-FAA9A0E1F02F}" presName="Name19" presStyleLbl="parChTrans1D2" presStyleIdx="0" presStyleCnt="3"/>
      <dgm:spPr/>
    </dgm:pt>
    <dgm:pt modelId="{61A91EC1-B956-4FD1-A9DF-3E516393F131}" type="pres">
      <dgm:prSet presAssocID="{1F6CDB5F-8E93-4248-8158-DC8164CF7589}" presName="Name21" presStyleCnt="0"/>
      <dgm:spPr/>
    </dgm:pt>
    <dgm:pt modelId="{0665F639-B12E-4964-AD37-AA30F8913B69}" type="pres">
      <dgm:prSet presAssocID="{1F6CDB5F-8E93-4248-8158-DC8164CF7589}" presName="level2Shape" presStyleLbl="node2" presStyleIdx="0" presStyleCnt="3"/>
      <dgm:spPr/>
    </dgm:pt>
    <dgm:pt modelId="{E367ADBD-8464-4FDF-B733-150241CFD1CE}" type="pres">
      <dgm:prSet presAssocID="{1F6CDB5F-8E93-4248-8158-DC8164CF7589}" presName="hierChild3" presStyleCnt="0"/>
      <dgm:spPr/>
    </dgm:pt>
    <dgm:pt modelId="{83D0A783-745D-4B95-B65D-92A460CE72A0}" type="pres">
      <dgm:prSet presAssocID="{81A4FD68-6006-43EA-80DC-E49D5BCCC7C5}" presName="Name19" presStyleLbl="parChTrans1D2" presStyleIdx="1" presStyleCnt="3"/>
      <dgm:spPr/>
    </dgm:pt>
    <dgm:pt modelId="{0C046EFE-7082-42A7-BA43-6C8A58AABCF8}" type="pres">
      <dgm:prSet presAssocID="{177CE73D-35D4-4110-B6BF-6EDC70B1EE46}" presName="Name21" presStyleCnt="0"/>
      <dgm:spPr/>
    </dgm:pt>
    <dgm:pt modelId="{B9FF10DD-6CA6-485D-A07F-FF8474DBCA6E}" type="pres">
      <dgm:prSet presAssocID="{177CE73D-35D4-4110-B6BF-6EDC70B1EE46}" presName="level2Shape" presStyleLbl="node2" presStyleIdx="1" presStyleCnt="3"/>
      <dgm:spPr/>
    </dgm:pt>
    <dgm:pt modelId="{F8CDC0FA-E5B3-46AC-8D29-9918514273C4}" type="pres">
      <dgm:prSet presAssocID="{177CE73D-35D4-4110-B6BF-6EDC70B1EE46}" presName="hierChild3" presStyleCnt="0"/>
      <dgm:spPr/>
    </dgm:pt>
    <dgm:pt modelId="{345E8993-FAF1-447D-B8E5-B6A5FE5AB9F4}" type="pres">
      <dgm:prSet presAssocID="{2E2E9D7E-C8C8-4BFE-9B03-5D3D1CAA30A5}" presName="Name19" presStyleLbl="parChTrans1D3" presStyleIdx="0" presStyleCnt="3"/>
      <dgm:spPr/>
    </dgm:pt>
    <dgm:pt modelId="{80C48C61-44DE-4E04-B4BE-6AA27D177617}" type="pres">
      <dgm:prSet presAssocID="{095CE534-1914-47F4-88E4-5E9F127395C5}" presName="Name21" presStyleCnt="0"/>
      <dgm:spPr/>
    </dgm:pt>
    <dgm:pt modelId="{B6063918-D8EA-4088-BE43-246DCD06F015}" type="pres">
      <dgm:prSet presAssocID="{095CE534-1914-47F4-88E4-5E9F127395C5}" presName="level2Shape" presStyleLbl="node3" presStyleIdx="0" presStyleCnt="3"/>
      <dgm:spPr/>
    </dgm:pt>
    <dgm:pt modelId="{DC841401-7110-43D1-B2FF-9BF8AE1BD740}" type="pres">
      <dgm:prSet presAssocID="{095CE534-1914-47F4-88E4-5E9F127395C5}" presName="hierChild3" presStyleCnt="0"/>
      <dgm:spPr/>
    </dgm:pt>
    <dgm:pt modelId="{DE973D31-8320-4AA8-954F-C11DCD727EFF}" type="pres">
      <dgm:prSet presAssocID="{6F0CB08D-8164-4B01-B335-C7D79532FE79}" presName="Name19" presStyleLbl="parChTrans1D3" presStyleIdx="1" presStyleCnt="3"/>
      <dgm:spPr/>
    </dgm:pt>
    <dgm:pt modelId="{4CB037B6-5181-4397-B347-59881C5E7EA9}" type="pres">
      <dgm:prSet presAssocID="{2B1C1B3D-C0D6-456A-984B-55F852855289}" presName="Name21" presStyleCnt="0"/>
      <dgm:spPr/>
    </dgm:pt>
    <dgm:pt modelId="{7547D559-75CB-4819-8C91-C584F8615268}" type="pres">
      <dgm:prSet presAssocID="{2B1C1B3D-C0D6-456A-984B-55F852855289}" presName="level2Shape" presStyleLbl="node3" presStyleIdx="1" presStyleCnt="3"/>
      <dgm:spPr/>
    </dgm:pt>
    <dgm:pt modelId="{3D5D50D9-AE0C-4B75-81AD-DEE9A21EB2F1}" type="pres">
      <dgm:prSet presAssocID="{2B1C1B3D-C0D6-456A-984B-55F852855289}" presName="hierChild3" presStyleCnt="0"/>
      <dgm:spPr/>
    </dgm:pt>
    <dgm:pt modelId="{A0AABC66-B6DD-4B74-8970-9467BC425E13}" type="pres">
      <dgm:prSet presAssocID="{9A2ED8FB-2EEA-48DA-825E-88AE29DB14DC}" presName="Name19" presStyleLbl="parChTrans1D3" presStyleIdx="2" presStyleCnt="3"/>
      <dgm:spPr/>
    </dgm:pt>
    <dgm:pt modelId="{FD44C4B5-5114-4938-8D94-B609BCB4BF44}" type="pres">
      <dgm:prSet presAssocID="{54FBB9E7-44CA-4EAF-B525-8871EC5CF433}" presName="Name21" presStyleCnt="0"/>
      <dgm:spPr/>
    </dgm:pt>
    <dgm:pt modelId="{89A1A785-5DF2-475A-9B23-6D8977BFA556}" type="pres">
      <dgm:prSet presAssocID="{54FBB9E7-44CA-4EAF-B525-8871EC5CF433}" presName="level2Shape" presStyleLbl="node3" presStyleIdx="2" presStyleCnt="3"/>
      <dgm:spPr/>
    </dgm:pt>
    <dgm:pt modelId="{FE19C12B-564E-442B-B685-EBE27FD19F33}" type="pres">
      <dgm:prSet presAssocID="{54FBB9E7-44CA-4EAF-B525-8871EC5CF433}" presName="hierChild3" presStyleCnt="0"/>
      <dgm:spPr/>
    </dgm:pt>
    <dgm:pt modelId="{725D82B7-B82A-4558-BC3D-21D1E834D430}" type="pres">
      <dgm:prSet presAssocID="{0A2F9535-FC26-4471-9A95-98553D25028A}" presName="Name19" presStyleLbl="parChTrans1D2" presStyleIdx="2" presStyleCnt="3"/>
      <dgm:spPr/>
    </dgm:pt>
    <dgm:pt modelId="{B86ED49A-9841-43C9-A215-FC3E606C1190}" type="pres">
      <dgm:prSet presAssocID="{C4CCFB53-9D95-48E5-8354-1C4BCDBC3623}" presName="Name21" presStyleCnt="0"/>
      <dgm:spPr/>
    </dgm:pt>
    <dgm:pt modelId="{FAF8F6D2-206F-4874-9104-AF26BEFD17E5}" type="pres">
      <dgm:prSet presAssocID="{C4CCFB53-9D95-48E5-8354-1C4BCDBC3623}" presName="level2Shape" presStyleLbl="node2" presStyleIdx="2" presStyleCnt="3"/>
      <dgm:spPr/>
    </dgm:pt>
    <dgm:pt modelId="{96D5C99F-11D7-4FE9-9E77-023A528E77BD}" type="pres">
      <dgm:prSet presAssocID="{C4CCFB53-9D95-48E5-8354-1C4BCDBC3623}" presName="hierChild3" presStyleCnt="0"/>
      <dgm:spPr/>
    </dgm:pt>
    <dgm:pt modelId="{BC195C72-7A37-4A76-8EB6-BFC4560A9918}" type="pres">
      <dgm:prSet presAssocID="{4A284806-748C-4728-8695-4A6680BD7E09}" presName="bgShapesFlow" presStyleCnt="0"/>
      <dgm:spPr/>
    </dgm:pt>
  </dgm:ptLst>
  <dgm:cxnLst>
    <dgm:cxn modelId="{DC8DC604-74ED-422A-A834-3BCCC373EEDC}" type="presOf" srcId="{81A4FD68-6006-43EA-80DC-E49D5BCCC7C5}" destId="{83D0A783-745D-4B95-B65D-92A460CE72A0}" srcOrd="0" destOrd="0" presId="urn:microsoft.com/office/officeart/2005/8/layout/hierarchy6"/>
    <dgm:cxn modelId="{33F53606-BA7A-4541-8CE7-9641DF68E66E}" type="presOf" srcId="{6F0CB08D-8164-4B01-B335-C7D79532FE79}" destId="{DE973D31-8320-4AA8-954F-C11DCD727EFF}" srcOrd="0" destOrd="0" presId="urn:microsoft.com/office/officeart/2005/8/layout/hierarchy6"/>
    <dgm:cxn modelId="{A73C9F0B-3F62-4C26-9A88-FEBAD9A0251D}" srcId="{177CE73D-35D4-4110-B6BF-6EDC70B1EE46}" destId="{2B1C1B3D-C0D6-456A-984B-55F852855289}" srcOrd="1" destOrd="0" parTransId="{6F0CB08D-8164-4B01-B335-C7D79532FE79}" sibTransId="{20BDD5D2-FA54-448F-A775-8B037E6B056C}"/>
    <dgm:cxn modelId="{B1247125-86E4-4EA9-9FBD-022D340FC162}" srcId="{2CFAEDDB-31D0-4F12-A275-06678C0994CB}" destId="{177CE73D-35D4-4110-B6BF-6EDC70B1EE46}" srcOrd="1" destOrd="0" parTransId="{81A4FD68-6006-43EA-80DC-E49D5BCCC7C5}" sibTransId="{F3E347A8-6FCC-4974-8245-4A6BC839EC17}"/>
    <dgm:cxn modelId="{8F49E63F-1703-4E76-A07D-3D32429E18D8}" type="presOf" srcId="{095CE534-1914-47F4-88E4-5E9F127395C5}" destId="{B6063918-D8EA-4088-BE43-246DCD06F015}" srcOrd="0" destOrd="0" presId="urn:microsoft.com/office/officeart/2005/8/layout/hierarchy6"/>
    <dgm:cxn modelId="{0415F760-DF42-42DB-8427-4E093EBBCB1D}" srcId="{177CE73D-35D4-4110-B6BF-6EDC70B1EE46}" destId="{54FBB9E7-44CA-4EAF-B525-8871EC5CF433}" srcOrd="2" destOrd="0" parTransId="{9A2ED8FB-2EEA-48DA-825E-88AE29DB14DC}" sibTransId="{B9B23CC2-36B2-41B0-A704-A699E82797D2}"/>
    <dgm:cxn modelId="{421FA76A-1BCD-417B-9EBC-4B7E2B8A69C4}" type="presOf" srcId="{1F6CDB5F-8E93-4248-8158-DC8164CF7589}" destId="{0665F639-B12E-4964-AD37-AA30F8913B69}" srcOrd="0" destOrd="0" presId="urn:microsoft.com/office/officeart/2005/8/layout/hierarchy6"/>
    <dgm:cxn modelId="{84CBF36E-5F4B-4529-AD8C-5FA1564411E8}" srcId="{2CFAEDDB-31D0-4F12-A275-06678C0994CB}" destId="{1F6CDB5F-8E93-4248-8158-DC8164CF7589}" srcOrd="0" destOrd="0" parTransId="{9644476B-BC7F-4552-A2D4-FAA9A0E1F02F}" sibTransId="{8B6A5DE1-60F5-4922-8E5D-520861416422}"/>
    <dgm:cxn modelId="{F2174672-C2B7-4A22-9140-942CD308A5DA}" srcId="{2CFAEDDB-31D0-4F12-A275-06678C0994CB}" destId="{C4CCFB53-9D95-48E5-8354-1C4BCDBC3623}" srcOrd="2" destOrd="0" parTransId="{0A2F9535-FC26-4471-9A95-98553D25028A}" sibTransId="{1CDFFD58-5000-4C13-89DA-6C3FFDEEF1D1}"/>
    <dgm:cxn modelId="{71F8CC59-DFBD-412D-BC7F-527220B8658C}" srcId="{177CE73D-35D4-4110-B6BF-6EDC70B1EE46}" destId="{095CE534-1914-47F4-88E4-5E9F127395C5}" srcOrd="0" destOrd="0" parTransId="{2E2E9D7E-C8C8-4BFE-9B03-5D3D1CAA30A5}" sibTransId="{A494563A-8C23-4705-96AE-B22812081589}"/>
    <dgm:cxn modelId="{A6409F87-79DC-4C86-8152-77277D3D0CF3}" type="presOf" srcId="{C4CCFB53-9D95-48E5-8354-1C4BCDBC3623}" destId="{FAF8F6D2-206F-4874-9104-AF26BEFD17E5}" srcOrd="0" destOrd="0" presId="urn:microsoft.com/office/officeart/2005/8/layout/hierarchy6"/>
    <dgm:cxn modelId="{6FBBC897-9970-46D9-A3AE-98BE63EAED67}" type="presOf" srcId="{4A284806-748C-4728-8695-4A6680BD7E09}" destId="{8FD6C1BF-D280-4902-A640-11FF0D909A9C}" srcOrd="0" destOrd="0" presId="urn:microsoft.com/office/officeart/2005/8/layout/hierarchy6"/>
    <dgm:cxn modelId="{13B0CE9A-F553-42BA-B31F-F5FC901129D0}" type="presOf" srcId="{9644476B-BC7F-4552-A2D4-FAA9A0E1F02F}" destId="{D1D578EC-4786-4D99-AC27-EC6663BB046A}" srcOrd="0" destOrd="0" presId="urn:microsoft.com/office/officeart/2005/8/layout/hierarchy6"/>
    <dgm:cxn modelId="{D8853EA7-5696-484E-B129-69807AC2A564}" type="presOf" srcId="{2CFAEDDB-31D0-4F12-A275-06678C0994CB}" destId="{FE0BCEF9-7179-47AD-9437-86CEDF3F4B9C}" srcOrd="0" destOrd="0" presId="urn:microsoft.com/office/officeart/2005/8/layout/hierarchy6"/>
    <dgm:cxn modelId="{0B2AB2CA-F0E2-420B-88F1-64E8DB3B79A8}" type="presOf" srcId="{54FBB9E7-44CA-4EAF-B525-8871EC5CF433}" destId="{89A1A785-5DF2-475A-9B23-6D8977BFA556}" srcOrd="0" destOrd="0" presId="urn:microsoft.com/office/officeart/2005/8/layout/hierarchy6"/>
    <dgm:cxn modelId="{18D0B1CD-DF76-49E6-8DF6-F7A5785831C3}" type="presOf" srcId="{0A2F9535-FC26-4471-9A95-98553D25028A}" destId="{725D82B7-B82A-4558-BC3D-21D1E834D430}" srcOrd="0" destOrd="0" presId="urn:microsoft.com/office/officeart/2005/8/layout/hierarchy6"/>
    <dgm:cxn modelId="{99BECCD6-866B-4448-9006-200037C28C30}" type="presOf" srcId="{2E2E9D7E-C8C8-4BFE-9B03-5D3D1CAA30A5}" destId="{345E8993-FAF1-447D-B8E5-B6A5FE5AB9F4}" srcOrd="0" destOrd="0" presId="urn:microsoft.com/office/officeart/2005/8/layout/hierarchy6"/>
    <dgm:cxn modelId="{B38D51D8-5A4B-4AD9-BED2-F3907844D60F}" type="presOf" srcId="{177CE73D-35D4-4110-B6BF-6EDC70B1EE46}" destId="{B9FF10DD-6CA6-485D-A07F-FF8474DBCA6E}" srcOrd="0" destOrd="0" presId="urn:microsoft.com/office/officeart/2005/8/layout/hierarchy6"/>
    <dgm:cxn modelId="{6D7CEAE8-2058-46DC-8363-7C69DECFB304}" type="presOf" srcId="{2B1C1B3D-C0D6-456A-984B-55F852855289}" destId="{7547D559-75CB-4819-8C91-C584F8615268}" srcOrd="0" destOrd="0" presId="urn:microsoft.com/office/officeart/2005/8/layout/hierarchy6"/>
    <dgm:cxn modelId="{B1BEBFF0-3589-44F3-8FEB-24614BCBC9D1}" srcId="{4A284806-748C-4728-8695-4A6680BD7E09}" destId="{2CFAEDDB-31D0-4F12-A275-06678C0994CB}" srcOrd="0" destOrd="0" parTransId="{7835709C-E3C7-46F9-8CEC-258ED0FCFDB2}" sibTransId="{D83EC9B8-34B7-440F-A2F1-7B3EEEDEA225}"/>
    <dgm:cxn modelId="{8A3C9AF7-47EA-4055-B18B-E7BC29E5EA2D}" type="presOf" srcId="{9A2ED8FB-2EEA-48DA-825E-88AE29DB14DC}" destId="{A0AABC66-B6DD-4B74-8970-9467BC425E13}" srcOrd="0" destOrd="0" presId="urn:microsoft.com/office/officeart/2005/8/layout/hierarchy6"/>
    <dgm:cxn modelId="{53D5F9B0-89F1-47FF-B154-CC9819787B37}" type="presParOf" srcId="{8FD6C1BF-D280-4902-A640-11FF0D909A9C}" destId="{9FB08223-2180-4CF5-9D6C-2C413477C21C}" srcOrd="0" destOrd="0" presId="urn:microsoft.com/office/officeart/2005/8/layout/hierarchy6"/>
    <dgm:cxn modelId="{404E4850-2712-4E52-9993-FF2C56E0E185}" type="presParOf" srcId="{9FB08223-2180-4CF5-9D6C-2C413477C21C}" destId="{6E932275-1225-4728-9ADC-B3A88158FF2E}" srcOrd="0" destOrd="0" presId="urn:microsoft.com/office/officeart/2005/8/layout/hierarchy6"/>
    <dgm:cxn modelId="{21167DEE-AB54-4077-A675-C8BF7B94B441}" type="presParOf" srcId="{6E932275-1225-4728-9ADC-B3A88158FF2E}" destId="{45FC8739-C66C-4A6D-965D-9F89E47B5B8F}" srcOrd="0" destOrd="0" presId="urn:microsoft.com/office/officeart/2005/8/layout/hierarchy6"/>
    <dgm:cxn modelId="{93D02FF3-4E4C-4D4D-8BA9-8B050AC55320}" type="presParOf" srcId="{45FC8739-C66C-4A6D-965D-9F89E47B5B8F}" destId="{FE0BCEF9-7179-47AD-9437-86CEDF3F4B9C}" srcOrd="0" destOrd="0" presId="urn:microsoft.com/office/officeart/2005/8/layout/hierarchy6"/>
    <dgm:cxn modelId="{70425CD7-0467-4FB7-AF1F-508A003789BB}" type="presParOf" srcId="{45FC8739-C66C-4A6D-965D-9F89E47B5B8F}" destId="{22CA9685-5C5B-4DFA-9BBE-A2C720CA310A}" srcOrd="1" destOrd="0" presId="urn:microsoft.com/office/officeart/2005/8/layout/hierarchy6"/>
    <dgm:cxn modelId="{17A63656-B4D8-4D1C-B794-E42D9B8DD7DF}" type="presParOf" srcId="{22CA9685-5C5B-4DFA-9BBE-A2C720CA310A}" destId="{D1D578EC-4786-4D99-AC27-EC6663BB046A}" srcOrd="0" destOrd="0" presId="urn:microsoft.com/office/officeart/2005/8/layout/hierarchy6"/>
    <dgm:cxn modelId="{652AE8A8-2031-4309-81FF-DE359ED85509}" type="presParOf" srcId="{22CA9685-5C5B-4DFA-9BBE-A2C720CA310A}" destId="{61A91EC1-B956-4FD1-A9DF-3E516393F131}" srcOrd="1" destOrd="0" presId="urn:microsoft.com/office/officeart/2005/8/layout/hierarchy6"/>
    <dgm:cxn modelId="{54D41299-F613-4B78-AB22-41F4DF7986FB}" type="presParOf" srcId="{61A91EC1-B956-4FD1-A9DF-3E516393F131}" destId="{0665F639-B12E-4964-AD37-AA30F8913B69}" srcOrd="0" destOrd="0" presId="urn:microsoft.com/office/officeart/2005/8/layout/hierarchy6"/>
    <dgm:cxn modelId="{740D9333-A605-436B-9617-E3626EC508AA}" type="presParOf" srcId="{61A91EC1-B956-4FD1-A9DF-3E516393F131}" destId="{E367ADBD-8464-4FDF-B733-150241CFD1CE}" srcOrd="1" destOrd="0" presId="urn:microsoft.com/office/officeart/2005/8/layout/hierarchy6"/>
    <dgm:cxn modelId="{6FC33CF6-25AA-48BC-902C-88F9DAA2BDB8}" type="presParOf" srcId="{22CA9685-5C5B-4DFA-9BBE-A2C720CA310A}" destId="{83D0A783-745D-4B95-B65D-92A460CE72A0}" srcOrd="2" destOrd="0" presId="urn:microsoft.com/office/officeart/2005/8/layout/hierarchy6"/>
    <dgm:cxn modelId="{A67B2B27-1CA4-4835-82E9-9A6FB7351BE5}" type="presParOf" srcId="{22CA9685-5C5B-4DFA-9BBE-A2C720CA310A}" destId="{0C046EFE-7082-42A7-BA43-6C8A58AABCF8}" srcOrd="3" destOrd="0" presId="urn:microsoft.com/office/officeart/2005/8/layout/hierarchy6"/>
    <dgm:cxn modelId="{8F3FE681-DCAC-46EF-B6E6-1867C2D22314}" type="presParOf" srcId="{0C046EFE-7082-42A7-BA43-6C8A58AABCF8}" destId="{B9FF10DD-6CA6-485D-A07F-FF8474DBCA6E}" srcOrd="0" destOrd="0" presId="urn:microsoft.com/office/officeart/2005/8/layout/hierarchy6"/>
    <dgm:cxn modelId="{238F60BA-7E5F-4509-81B4-D81185DDEE39}" type="presParOf" srcId="{0C046EFE-7082-42A7-BA43-6C8A58AABCF8}" destId="{F8CDC0FA-E5B3-46AC-8D29-9918514273C4}" srcOrd="1" destOrd="0" presId="urn:microsoft.com/office/officeart/2005/8/layout/hierarchy6"/>
    <dgm:cxn modelId="{EE898B3E-AD26-47BD-89BC-23F0F48E61DB}" type="presParOf" srcId="{F8CDC0FA-E5B3-46AC-8D29-9918514273C4}" destId="{345E8993-FAF1-447D-B8E5-B6A5FE5AB9F4}" srcOrd="0" destOrd="0" presId="urn:microsoft.com/office/officeart/2005/8/layout/hierarchy6"/>
    <dgm:cxn modelId="{C50982CB-347E-4A94-92EA-FBDD1176F992}" type="presParOf" srcId="{F8CDC0FA-E5B3-46AC-8D29-9918514273C4}" destId="{80C48C61-44DE-4E04-B4BE-6AA27D177617}" srcOrd="1" destOrd="0" presId="urn:microsoft.com/office/officeart/2005/8/layout/hierarchy6"/>
    <dgm:cxn modelId="{D59CF1E7-A4DB-4CDF-94ED-B12F412E517D}" type="presParOf" srcId="{80C48C61-44DE-4E04-B4BE-6AA27D177617}" destId="{B6063918-D8EA-4088-BE43-246DCD06F015}" srcOrd="0" destOrd="0" presId="urn:microsoft.com/office/officeart/2005/8/layout/hierarchy6"/>
    <dgm:cxn modelId="{106AC39C-60A2-46DA-9F2B-7E245C427EFE}" type="presParOf" srcId="{80C48C61-44DE-4E04-B4BE-6AA27D177617}" destId="{DC841401-7110-43D1-B2FF-9BF8AE1BD740}" srcOrd="1" destOrd="0" presId="urn:microsoft.com/office/officeart/2005/8/layout/hierarchy6"/>
    <dgm:cxn modelId="{5DD325BE-D1F3-41A2-9395-3927E326A758}" type="presParOf" srcId="{F8CDC0FA-E5B3-46AC-8D29-9918514273C4}" destId="{DE973D31-8320-4AA8-954F-C11DCD727EFF}" srcOrd="2" destOrd="0" presId="urn:microsoft.com/office/officeart/2005/8/layout/hierarchy6"/>
    <dgm:cxn modelId="{B096F38A-4875-4CF9-A789-704A46CD6C39}" type="presParOf" srcId="{F8CDC0FA-E5B3-46AC-8D29-9918514273C4}" destId="{4CB037B6-5181-4397-B347-59881C5E7EA9}" srcOrd="3" destOrd="0" presId="urn:microsoft.com/office/officeart/2005/8/layout/hierarchy6"/>
    <dgm:cxn modelId="{88955159-453F-4E4E-B5F9-14C43E3AD76B}" type="presParOf" srcId="{4CB037B6-5181-4397-B347-59881C5E7EA9}" destId="{7547D559-75CB-4819-8C91-C584F8615268}" srcOrd="0" destOrd="0" presId="urn:microsoft.com/office/officeart/2005/8/layout/hierarchy6"/>
    <dgm:cxn modelId="{C6BA8DA1-F5E3-4836-9BF9-BB2E3F4340CE}" type="presParOf" srcId="{4CB037B6-5181-4397-B347-59881C5E7EA9}" destId="{3D5D50D9-AE0C-4B75-81AD-DEE9A21EB2F1}" srcOrd="1" destOrd="0" presId="urn:microsoft.com/office/officeart/2005/8/layout/hierarchy6"/>
    <dgm:cxn modelId="{1CEC97CA-D09C-44B0-91CD-C67DEC8F2A86}" type="presParOf" srcId="{F8CDC0FA-E5B3-46AC-8D29-9918514273C4}" destId="{A0AABC66-B6DD-4B74-8970-9467BC425E13}" srcOrd="4" destOrd="0" presId="urn:microsoft.com/office/officeart/2005/8/layout/hierarchy6"/>
    <dgm:cxn modelId="{652AC10C-18E5-4604-BA79-21D08DA83DCD}" type="presParOf" srcId="{F8CDC0FA-E5B3-46AC-8D29-9918514273C4}" destId="{FD44C4B5-5114-4938-8D94-B609BCB4BF44}" srcOrd="5" destOrd="0" presId="urn:microsoft.com/office/officeart/2005/8/layout/hierarchy6"/>
    <dgm:cxn modelId="{C829EA93-A7F1-46BD-8C65-DC859A020BF4}" type="presParOf" srcId="{FD44C4B5-5114-4938-8D94-B609BCB4BF44}" destId="{89A1A785-5DF2-475A-9B23-6D8977BFA556}" srcOrd="0" destOrd="0" presId="urn:microsoft.com/office/officeart/2005/8/layout/hierarchy6"/>
    <dgm:cxn modelId="{1D3B6E93-6868-4C85-BE5B-285BE94E1106}" type="presParOf" srcId="{FD44C4B5-5114-4938-8D94-B609BCB4BF44}" destId="{FE19C12B-564E-442B-B685-EBE27FD19F33}" srcOrd="1" destOrd="0" presId="urn:microsoft.com/office/officeart/2005/8/layout/hierarchy6"/>
    <dgm:cxn modelId="{71834090-9CE4-45C1-AE94-21E49224EF4B}" type="presParOf" srcId="{22CA9685-5C5B-4DFA-9BBE-A2C720CA310A}" destId="{725D82B7-B82A-4558-BC3D-21D1E834D430}" srcOrd="4" destOrd="0" presId="urn:microsoft.com/office/officeart/2005/8/layout/hierarchy6"/>
    <dgm:cxn modelId="{A414EBC4-B1B0-4BA9-AE5E-1239BAA141C9}" type="presParOf" srcId="{22CA9685-5C5B-4DFA-9BBE-A2C720CA310A}" destId="{B86ED49A-9841-43C9-A215-FC3E606C1190}" srcOrd="5" destOrd="0" presId="urn:microsoft.com/office/officeart/2005/8/layout/hierarchy6"/>
    <dgm:cxn modelId="{498EF888-228B-4048-BA18-2B500DF57C31}" type="presParOf" srcId="{B86ED49A-9841-43C9-A215-FC3E606C1190}" destId="{FAF8F6D2-206F-4874-9104-AF26BEFD17E5}" srcOrd="0" destOrd="0" presId="urn:microsoft.com/office/officeart/2005/8/layout/hierarchy6"/>
    <dgm:cxn modelId="{C02C91F5-0145-4A24-9A8F-2C89859B8205}" type="presParOf" srcId="{B86ED49A-9841-43C9-A215-FC3E606C1190}" destId="{96D5C99F-11D7-4FE9-9E77-023A528E77BD}" srcOrd="1" destOrd="0" presId="urn:microsoft.com/office/officeart/2005/8/layout/hierarchy6"/>
    <dgm:cxn modelId="{6410B9B5-0146-4842-A783-0B47364E3270}" type="presParOf" srcId="{8FD6C1BF-D280-4902-A640-11FF0D909A9C}" destId="{BC195C72-7A37-4A76-8EB6-BFC4560A9918}"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FDCA66-E585-4918-A968-7E0A17C39395}" type="doc">
      <dgm:prSet loTypeId="urn:microsoft.com/office/officeart/2005/8/layout/orgChart1" loCatId="hierarchy" qsTypeId="urn:microsoft.com/office/officeart/2005/8/quickstyle/simple3" qsCatId="simple" csTypeId="urn:microsoft.com/office/officeart/2005/8/colors/colorful4" csCatId="colorful" phldr="1"/>
      <dgm:spPr/>
      <dgm:t>
        <a:bodyPr/>
        <a:lstStyle/>
        <a:p>
          <a:endParaRPr lang="en-US"/>
        </a:p>
      </dgm:t>
    </dgm:pt>
    <dgm:pt modelId="{D3090BA9-DDE9-4F3F-9B29-A3FA94CF2F6E}">
      <dgm:prSet phldrT="[Text]" phldr="0"/>
      <dgm:spPr/>
      <dgm:t>
        <a:bodyPr/>
        <a:lstStyle/>
        <a:p>
          <a:pPr rtl="0"/>
          <a:r>
            <a:rPr lang="en-US">
              <a:latin typeface="Calibri Light" panose="020F0302020204030204"/>
            </a:rPr>
            <a:t>Ilene Agustin,</a:t>
          </a:r>
          <a:br>
            <a:rPr lang="en-US">
              <a:latin typeface="Calibri Light" panose="020F0302020204030204"/>
            </a:rPr>
          </a:br>
          <a:r>
            <a:rPr lang="en-US">
              <a:latin typeface="Calibri Light" panose="020F0302020204030204"/>
            </a:rPr>
            <a:t>Director of School Nutrition</a:t>
          </a:r>
          <a:endParaRPr lang="en-US"/>
        </a:p>
      </dgm:t>
    </dgm:pt>
    <dgm:pt modelId="{A5C70BDC-9CB4-4CA3-B19C-EA552CF1C01D}" type="parTrans" cxnId="{457B5C6F-9F7A-4BE3-8EF3-E4C9CF5A90E9}">
      <dgm:prSet/>
      <dgm:spPr/>
      <dgm:t>
        <a:bodyPr/>
        <a:lstStyle/>
        <a:p>
          <a:endParaRPr lang="en-US"/>
        </a:p>
      </dgm:t>
    </dgm:pt>
    <dgm:pt modelId="{5BAA2904-9D4D-4EF7-987D-72677FAD954E}" type="sibTrans" cxnId="{457B5C6F-9F7A-4BE3-8EF3-E4C9CF5A90E9}">
      <dgm:prSet/>
      <dgm:spPr/>
      <dgm:t>
        <a:bodyPr/>
        <a:lstStyle/>
        <a:p>
          <a:endParaRPr lang="en-US"/>
        </a:p>
      </dgm:t>
    </dgm:pt>
    <dgm:pt modelId="{ECDED23D-91BE-49AD-A936-CD405BA8B3C1}">
      <dgm:prSet phldrT="[Text]" phldr="0"/>
      <dgm:spPr/>
      <dgm:t>
        <a:bodyPr/>
        <a:lstStyle/>
        <a:p>
          <a:pPr rtl="0"/>
          <a:r>
            <a:rPr lang="en-US">
              <a:latin typeface="Calibri Light" panose="020F0302020204030204"/>
            </a:rPr>
            <a:t>Maggie Necaise,</a:t>
          </a:r>
          <a:br>
            <a:rPr lang="en-US">
              <a:latin typeface="Calibri Light" panose="020F0302020204030204"/>
            </a:rPr>
          </a:br>
          <a:r>
            <a:rPr lang="en-US">
              <a:latin typeface="Calibri Light" panose="020F0302020204030204"/>
            </a:rPr>
            <a:t>School Nutrition Specialist</a:t>
          </a:r>
          <a:endParaRPr lang="en-US"/>
        </a:p>
      </dgm:t>
    </dgm:pt>
    <dgm:pt modelId="{CAE60D42-0E14-45DF-A86E-C7DCC858FE19}" type="parTrans" cxnId="{97B46150-075A-4A9C-A071-829D35B11892}">
      <dgm:prSet/>
      <dgm:spPr/>
      <dgm:t>
        <a:bodyPr/>
        <a:lstStyle/>
        <a:p>
          <a:endParaRPr lang="en-US"/>
        </a:p>
      </dgm:t>
    </dgm:pt>
    <dgm:pt modelId="{FB2F6F80-2DED-4C52-86FC-58397C8E4F60}" type="sibTrans" cxnId="{97B46150-075A-4A9C-A071-829D35B11892}">
      <dgm:prSet/>
      <dgm:spPr/>
      <dgm:t>
        <a:bodyPr/>
        <a:lstStyle/>
        <a:p>
          <a:endParaRPr lang="en-US"/>
        </a:p>
      </dgm:t>
    </dgm:pt>
    <dgm:pt modelId="{168B3DF5-1D46-4EA2-A136-1FEDD93D8682}">
      <dgm:prSet phldrT="[Text]" phldr="0"/>
      <dgm:spPr/>
      <dgm:t>
        <a:bodyPr/>
        <a:lstStyle/>
        <a:p>
          <a:pPr rtl="0"/>
          <a:r>
            <a:rPr lang="en-US">
              <a:latin typeface="Calibri Light" panose="020F0302020204030204"/>
            </a:rPr>
            <a:t>Maggie Smart,</a:t>
          </a:r>
          <a:br>
            <a:rPr lang="en-US"/>
          </a:br>
          <a:r>
            <a:rPr lang="en-US">
              <a:latin typeface="Calibri Light" panose="020F0302020204030204"/>
            </a:rPr>
            <a:t>School Nutrition Specialist</a:t>
          </a:r>
          <a:endParaRPr lang="en-US"/>
        </a:p>
      </dgm:t>
    </dgm:pt>
    <dgm:pt modelId="{9C481D14-F355-40DA-B44A-B3A4045003FF}" type="parTrans" cxnId="{FF103156-87D0-4044-A367-2B348EF8132C}">
      <dgm:prSet/>
      <dgm:spPr/>
      <dgm:t>
        <a:bodyPr/>
        <a:lstStyle/>
        <a:p>
          <a:endParaRPr lang="en-US"/>
        </a:p>
      </dgm:t>
    </dgm:pt>
    <dgm:pt modelId="{69106094-79BD-45C1-87AE-4E7363B9AB16}" type="sibTrans" cxnId="{FF103156-87D0-4044-A367-2B348EF8132C}">
      <dgm:prSet/>
      <dgm:spPr/>
      <dgm:t>
        <a:bodyPr/>
        <a:lstStyle/>
        <a:p>
          <a:endParaRPr lang="en-US"/>
        </a:p>
      </dgm:t>
    </dgm:pt>
    <dgm:pt modelId="{DC3002A3-C848-45E4-9D0A-2FCA5629AA92}" type="pres">
      <dgm:prSet presAssocID="{39FDCA66-E585-4918-A968-7E0A17C39395}" presName="hierChild1" presStyleCnt="0">
        <dgm:presLayoutVars>
          <dgm:orgChart val="1"/>
          <dgm:chPref val="1"/>
          <dgm:dir/>
          <dgm:animOne val="branch"/>
          <dgm:animLvl val="lvl"/>
          <dgm:resizeHandles/>
        </dgm:presLayoutVars>
      </dgm:prSet>
      <dgm:spPr/>
    </dgm:pt>
    <dgm:pt modelId="{2D56DC78-2F27-4E0E-8696-6EC5AD8725E3}" type="pres">
      <dgm:prSet presAssocID="{D3090BA9-DDE9-4F3F-9B29-A3FA94CF2F6E}" presName="hierRoot1" presStyleCnt="0">
        <dgm:presLayoutVars>
          <dgm:hierBranch val="init"/>
        </dgm:presLayoutVars>
      </dgm:prSet>
      <dgm:spPr/>
    </dgm:pt>
    <dgm:pt modelId="{18F7D27A-ACAD-41EA-A22F-B10678C87A00}" type="pres">
      <dgm:prSet presAssocID="{D3090BA9-DDE9-4F3F-9B29-A3FA94CF2F6E}" presName="rootComposite1" presStyleCnt="0"/>
      <dgm:spPr/>
    </dgm:pt>
    <dgm:pt modelId="{79611FB0-D636-4AB6-B030-4F3483B4F144}" type="pres">
      <dgm:prSet presAssocID="{D3090BA9-DDE9-4F3F-9B29-A3FA94CF2F6E}" presName="rootText1" presStyleLbl="node0" presStyleIdx="0" presStyleCnt="1">
        <dgm:presLayoutVars>
          <dgm:chPref val="3"/>
        </dgm:presLayoutVars>
      </dgm:prSet>
      <dgm:spPr/>
    </dgm:pt>
    <dgm:pt modelId="{D1509C17-FEBF-4CA1-9AEF-D74631581BB2}" type="pres">
      <dgm:prSet presAssocID="{D3090BA9-DDE9-4F3F-9B29-A3FA94CF2F6E}" presName="rootConnector1" presStyleLbl="node1" presStyleIdx="0" presStyleCnt="0"/>
      <dgm:spPr/>
    </dgm:pt>
    <dgm:pt modelId="{25D743B4-AED2-429B-9DB9-8400A42B29D7}" type="pres">
      <dgm:prSet presAssocID="{D3090BA9-DDE9-4F3F-9B29-A3FA94CF2F6E}" presName="hierChild2" presStyleCnt="0"/>
      <dgm:spPr/>
    </dgm:pt>
    <dgm:pt modelId="{F52C80E0-FB64-40B2-8E96-53EAC855E6C2}" type="pres">
      <dgm:prSet presAssocID="{CAE60D42-0E14-45DF-A86E-C7DCC858FE19}" presName="Name37" presStyleLbl="parChTrans1D2" presStyleIdx="0" presStyleCnt="2"/>
      <dgm:spPr/>
    </dgm:pt>
    <dgm:pt modelId="{04EFA66A-C18A-4E6C-A1C8-D0645DB6FA87}" type="pres">
      <dgm:prSet presAssocID="{ECDED23D-91BE-49AD-A936-CD405BA8B3C1}" presName="hierRoot2" presStyleCnt="0">
        <dgm:presLayoutVars>
          <dgm:hierBranch val="init"/>
        </dgm:presLayoutVars>
      </dgm:prSet>
      <dgm:spPr/>
    </dgm:pt>
    <dgm:pt modelId="{9852625B-F7FD-46D9-B598-8A4E183A713C}" type="pres">
      <dgm:prSet presAssocID="{ECDED23D-91BE-49AD-A936-CD405BA8B3C1}" presName="rootComposite" presStyleCnt="0"/>
      <dgm:spPr/>
    </dgm:pt>
    <dgm:pt modelId="{4840E001-D6D0-4E61-8409-A18EEE24C070}" type="pres">
      <dgm:prSet presAssocID="{ECDED23D-91BE-49AD-A936-CD405BA8B3C1}" presName="rootText" presStyleLbl="node2" presStyleIdx="0" presStyleCnt="2">
        <dgm:presLayoutVars>
          <dgm:chPref val="3"/>
        </dgm:presLayoutVars>
      </dgm:prSet>
      <dgm:spPr/>
    </dgm:pt>
    <dgm:pt modelId="{CB18A0F1-2E1B-44E2-A178-31E3DB043087}" type="pres">
      <dgm:prSet presAssocID="{ECDED23D-91BE-49AD-A936-CD405BA8B3C1}" presName="rootConnector" presStyleLbl="node2" presStyleIdx="0" presStyleCnt="2"/>
      <dgm:spPr/>
    </dgm:pt>
    <dgm:pt modelId="{0020D345-7000-4C2E-8449-F487B92B5755}" type="pres">
      <dgm:prSet presAssocID="{ECDED23D-91BE-49AD-A936-CD405BA8B3C1}" presName="hierChild4" presStyleCnt="0"/>
      <dgm:spPr/>
    </dgm:pt>
    <dgm:pt modelId="{3B188301-049C-44F4-B8AA-1474854403BE}" type="pres">
      <dgm:prSet presAssocID="{ECDED23D-91BE-49AD-A936-CD405BA8B3C1}" presName="hierChild5" presStyleCnt="0"/>
      <dgm:spPr/>
    </dgm:pt>
    <dgm:pt modelId="{3647E9EE-2BFB-4E62-B9A5-410FF8085DA3}" type="pres">
      <dgm:prSet presAssocID="{9C481D14-F355-40DA-B44A-B3A4045003FF}" presName="Name37" presStyleLbl="parChTrans1D2" presStyleIdx="1" presStyleCnt="2"/>
      <dgm:spPr/>
    </dgm:pt>
    <dgm:pt modelId="{BFDD0712-2F16-44EC-8935-B38207A78D5F}" type="pres">
      <dgm:prSet presAssocID="{168B3DF5-1D46-4EA2-A136-1FEDD93D8682}" presName="hierRoot2" presStyleCnt="0">
        <dgm:presLayoutVars>
          <dgm:hierBranch val="init"/>
        </dgm:presLayoutVars>
      </dgm:prSet>
      <dgm:spPr/>
    </dgm:pt>
    <dgm:pt modelId="{69A9EF08-2B91-4BC8-8704-029BC8626564}" type="pres">
      <dgm:prSet presAssocID="{168B3DF5-1D46-4EA2-A136-1FEDD93D8682}" presName="rootComposite" presStyleCnt="0"/>
      <dgm:spPr/>
    </dgm:pt>
    <dgm:pt modelId="{37F757C9-5D22-48B1-82A2-9B7FAA8D8DA2}" type="pres">
      <dgm:prSet presAssocID="{168B3DF5-1D46-4EA2-A136-1FEDD93D8682}" presName="rootText" presStyleLbl="node2" presStyleIdx="1" presStyleCnt="2">
        <dgm:presLayoutVars>
          <dgm:chPref val="3"/>
        </dgm:presLayoutVars>
      </dgm:prSet>
      <dgm:spPr/>
    </dgm:pt>
    <dgm:pt modelId="{92A627DF-4C31-459F-B769-BFD25AE21AF1}" type="pres">
      <dgm:prSet presAssocID="{168B3DF5-1D46-4EA2-A136-1FEDD93D8682}" presName="rootConnector" presStyleLbl="node2" presStyleIdx="1" presStyleCnt="2"/>
      <dgm:spPr/>
    </dgm:pt>
    <dgm:pt modelId="{0678E02C-A67F-4EA5-B94C-A6F981A33780}" type="pres">
      <dgm:prSet presAssocID="{168B3DF5-1D46-4EA2-A136-1FEDD93D8682}" presName="hierChild4" presStyleCnt="0"/>
      <dgm:spPr/>
    </dgm:pt>
    <dgm:pt modelId="{B70F53B0-D26F-4D7F-8039-75AB3EEE9E42}" type="pres">
      <dgm:prSet presAssocID="{168B3DF5-1D46-4EA2-A136-1FEDD93D8682}" presName="hierChild5" presStyleCnt="0"/>
      <dgm:spPr/>
    </dgm:pt>
    <dgm:pt modelId="{ECF05A17-1602-485D-A032-FC3E45DA8DE2}" type="pres">
      <dgm:prSet presAssocID="{D3090BA9-DDE9-4F3F-9B29-A3FA94CF2F6E}" presName="hierChild3" presStyleCnt="0"/>
      <dgm:spPr/>
    </dgm:pt>
  </dgm:ptLst>
  <dgm:cxnLst>
    <dgm:cxn modelId="{37B29C03-0353-4574-ABB8-A7398878E19A}" type="presOf" srcId="{D3090BA9-DDE9-4F3F-9B29-A3FA94CF2F6E}" destId="{79611FB0-D636-4AB6-B030-4F3483B4F144}" srcOrd="0" destOrd="0" presId="urn:microsoft.com/office/officeart/2005/8/layout/orgChart1"/>
    <dgm:cxn modelId="{5E15BC1C-0246-4550-8758-9AF6E0B7FE32}" type="presOf" srcId="{9C481D14-F355-40DA-B44A-B3A4045003FF}" destId="{3647E9EE-2BFB-4E62-B9A5-410FF8085DA3}" srcOrd="0" destOrd="0" presId="urn:microsoft.com/office/officeart/2005/8/layout/orgChart1"/>
    <dgm:cxn modelId="{B156B55B-CDD6-4D26-9D98-A5F07273E36D}" type="presOf" srcId="{ECDED23D-91BE-49AD-A936-CD405BA8B3C1}" destId="{4840E001-D6D0-4E61-8409-A18EEE24C070}" srcOrd="0" destOrd="0" presId="urn:microsoft.com/office/officeart/2005/8/layout/orgChart1"/>
    <dgm:cxn modelId="{6BF54D6C-E68E-4D01-89D1-81855BA21A81}" type="presOf" srcId="{ECDED23D-91BE-49AD-A936-CD405BA8B3C1}" destId="{CB18A0F1-2E1B-44E2-A178-31E3DB043087}" srcOrd="1" destOrd="0" presId="urn:microsoft.com/office/officeart/2005/8/layout/orgChart1"/>
    <dgm:cxn modelId="{457B5C6F-9F7A-4BE3-8EF3-E4C9CF5A90E9}" srcId="{39FDCA66-E585-4918-A968-7E0A17C39395}" destId="{D3090BA9-DDE9-4F3F-9B29-A3FA94CF2F6E}" srcOrd="0" destOrd="0" parTransId="{A5C70BDC-9CB4-4CA3-B19C-EA552CF1C01D}" sibTransId="{5BAA2904-9D4D-4EF7-987D-72677FAD954E}"/>
    <dgm:cxn modelId="{97B46150-075A-4A9C-A071-829D35B11892}" srcId="{D3090BA9-DDE9-4F3F-9B29-A3FA94CF2F6E}" destId="{ECDED23D-91BE-49AD-A936-CD405BA8B3C1}" srcOrd="0" destOrd="0" parTransId="{CAE60D42-0E14-45DF-A86E-C7DCC858FE19}" sibTransId="{FB2F6F80-2DED-4C52-86FC-58397C8E4F60}"/>
    <dgm:cxn modelId="{FF103156-87D0-4044-A367-2B348EF8132C}" srcId="{D3090BA9-DDE9-4F3F-9B29-A3FA94CF2F6E}" destId="{168B3DF5-1D46-4EA2-A136-1FEDD93D8682}" srcOrd="1" destOrd="0" parTransId="{9C481D14-F355-40DA-B44A-B3A4045003FF}" sibTransId="{69106094-79BD-45C1-87AE-4E7363B9AB16}"/>
    <dgm:cxn modelId="{29995292-C897-4E39-B027-3676E5EC35BA}" type="presOf" srcId="{168B3DF5-1D46-4EA2-A136-1FEDD93D8682}" destId="{37F757C9-5D22-48B1-82A2-9B7FAA8D8DA2}" srcOrd="0" destOrd="0" presId="urn:microsoft.com/office/officeart/2005/8/layout/orgChart1"/>
    <dgm:cxn modelId="{21E50398-8071-4092-A1E1-05DE2AC6CB07}" type="presOf" srcId="{168B3DF5-1D46-4EA2-A136-1FEDD93D8682}" destId="{92A627DF-4C31-459F-B769-BFD25AE21AF1}" srcOrd="1" destOrd="0" presId="urn:microsoft.com/office/officeart/2005/8/layout/orgChart1"/>
    <dgm:cxn modelId="{201D7BD1-7CCB-4029-A367-9E60781214EB}" type="presOf" srcId="{CAE60D42-0E14-45DF-A86E-C7DCC858FE19}" destId="{F52C80E0-FB64-40B2-8E96-53EAC855E6C2}" srcOrd="0" destOrd="0" presId="urn:microsoft.com/office/officeart/2005/8/layout/orgChart1"/>
    <dgm:cxn modelId="{0F289AE2-30C0-45F6-9C63-FE35455E0632}" type="presOf" srcId="{39FDCA66-E585-4918-A968-7E0A17C39395}" destId="{DC3002A3-C848-45E4-9D0A-2FCA5629AA92}" srcOrd="0" destOrd="0" presId="urn:microsoft.com/office/officeart/2005/8/layout/orgChart1"/>
    <dgm:cxn modelId="{B6ACE0EF-84D1-4F89-A5B7-9940694F08E0}" type="presOf" srcId="{D3090BA9-DDE9-4F3F-9B29-A3FA94CF2F6E}" destId="{D1509C17-FEBF-4CA1-9AEF-D74631581BB2}" srcOrd="1" destOrd="0" presId="urn:microsoft.com/office/officeart/2005/8/layout/orgChart1"/>
    <dgm:cxn modelId="{DD98A4D7-6285-4234-8C76-4E20F5388E6E}" type="presParOf" srcId="{DC3002A3-C848-45E4-9D0A-2FCA5629AA92}" destId="{2D56DC78-2F27-4E0E-8696-6EC5AD8725E3}" srcOrd="0" destOrd="0" presId="urn:microsoft.com/office/officeart/2005/8/layout/orgChart1"/>
    <dgm:cxn modelId="{50A3491F-B8F0-4AE2-98D5-DE6D71026DE3}" type="presParOf" srcId="{2D56DC78-2F27-4E0E-8696-6EC5AD8725E3}" destId="{18F7D27A-ACAD-41EA-A22F-B10678C87A00}" srcOrd="0" destOrd="0" presId="urn:microsoft.com/office/officeart/2005/8/layout/orgChart1"/>
    <dgm:cxn modelId="{1A65ECDB-D981-43F3-B7C2-EBC3AFC6A1A3}" type="presParOf" srcId="{18F7D27A-ACAD-41EA-A22F-B10678C87A00}" destId="{79611FB0-D636-4AB6-B030-4F3483B4F144}" srcOrd="0" destOrd="0" presId="urn:microsoft.com/office/officeart/2005/8/layout/orgChart1"/>
    <dgm:cxn modelId="{69CB2AC1-E996-4ED8-B921-57370A07E67F}" type="presParOf" srcId="{18F7D27A-ACAD-41EA-A22F-B10678C87A00}" destId="{D1509C17-FEBF-4CA1-9AEF-D74631581BB2}" srcOrd="1" destOrd="0" presId="urn:microsoft.com/office/officeart/2005/8/layout/orgChart1"/>
    <dgm:cxn modelId="{B642E1B6-40AE-49D2-9B79-D55DC4B1087B}" type="presParOf" srcId="{2D56DC78-2F27-4E0E-8696-6EC5AD8725E3}" destId="{25D743B4-AED2-429B-9DB9-8400A42B29D7}" srcOrd="1" destOrd="0" presId="urn:microsoft.com/office/officeart/2005/8/layout/orgChart1"/>
    <dgm:cxn modelId="{C1D53B9F-A02D-47A5-8A42-38234FCCB642}" type="presParOf" srcId="{25D743B4-AED2-429B-9DB9-8400A42B29D7}" destId="{F52C80E0-FB64-40B2-8E96-53EAC855E6C2}" srcOrd="0" destOrd="0" presId="urn:microsoft.com/office/officeart/2005/8/layout/orgChart1"/>
    <dgm:cxn modelId="{AD99D883-644A-4C18-A1BB-E35BE5CA2078}" type="presParOf" srcId="{25D743B4-AED2-429B-9DB9-8400A42B29D7}" destId="{04EFA66A-C18A-4E6C-A1C8-D0645DB6FA87}" srcOrd="1" destOrd="0" presId="urn:microsoft.com/office/officeart/2005/8/layout/orgChart1"/>
    <dgm:cxn modelId="{7B4033A9-C256-4C89-BA20-B568E8611AFE}" type="presParOf" srcId="{04EFA66A-C18A-4E6C-A1C8-D0645DB6FA87}" destId="{9852625B-F7FD-46D9-B598-8A4E183A713C}" srcOrd="0" destOrd="0" presId="urn:microsoft.com/office/officeart/2005/8/layout/orgChart1"/>
    <dgm:cxn modelId="{576AAF9C-4178-4449-9FE5-837687D1FF04}" type="presParOf" srcId="{9852625B-F7FD-46D9-B598-8A4E183A713C}" destId="{4840E001-D6D0-4E61-8409-A18EEE24C070}" srcOrd="0" destOrd="0" presId="urn:microsoft.com/office/officeart/2005/8/layout/orgChart1"/>
    <dgm:cxn modelId="{F89DB2C1-32C2-4F6E-A149-454842AFC894}" type="presParOf" srcId="{9852625B-F7FD-46D9-B598-8A4E183A713C}" destId="{CB18A0F1-2E1B-44E2-A178-31E3DB043087}" srcOrd="1" destOrd="0" presId="urn:microsoft.com/office/officeart/2005/8/layout/orgChart1"/>
    <dgm:cxn modelId="{118502E4-84F5-4779-8C17-08DA330BCE2C}" type="presParOf" srcId="{04EFA66A-C18A-4E6C-A1C8-D0645DB6FA87}" destId="{0020D345-7000-4C2E-8449-F487B92B5755}" srcOrd="1" destOrd="0" presId="urn:microsoft.com/office/officeart/2005/8/layout/orgChart1"/>
    <dgm:cxn modelId="{4A054D9D-EB74-46FE-862E-DA52215BAB8C}" type="presParOf" srcId="{04EFA66A-C18A-4E6C-A1C8-D0645DB6FA87}" destId="{3B188301-049C-44F4-B8AA-1474854403BE}" srcOrd="2" destOrd="0" presId="urn:microsoft.com/office/officeart/2005/8/layout/orgChart1"/>
    <dgm:cxn modelId="{0AA146C9-3929-4677-B752-FAAC3C675BC4}" type="presParOf" srcId="{25D743B4-AED2-429B-9DB9-8400A42B29D7}" destId="{3647E9EE-2BFB-4E62-B9A5-410FF8085DA3}" srcOrd="2" destOrd="0" presId="urn:microsoft.com/office/officeart/2005/8/layout/orgChart1"/>
    <dgm:cxn modelId="{4A79F8B3-663D-4BB4-B3E6-A064A27CA85E}" type="presParOf" srcId="{25D743B4-AED2-429B-9DB9-8400A42B29D7}" destId="{BFDD0712-2F16-44EC-8935-B38207A78D5F}" srcOrd="3" destOrd="0" presId="urn:microsoft.com/office/officeart/2005/8/layout/orgChart1"/>
    <dgm:cxn modelId="{9FE838E0-7DF8-45B2-BD72-2DE3BB6FDC2C}" type="presParOf" srcId="{BFDD0712-2F16-44EC-8935-B38207A78D5F}" destId="{69A9EF08-2B91-4BC8-8704-029BC8626564}" srcOrd="0" destOrd="0" presId="urn:microsoft.com/office/officeart/2005/8/layout/orgChart1"/>
    <dgm:cxn modelId="{565D974E-4497-44B9-9431-4692E49DB363}" type="presParOf" srcId="{69A9EF08-2B91-4BC8-8704-029BC8626564}" destId="{37F757C9-5D22-48B1-82A2-9B7FAA8D8DA2}" srcOrd="0" destOrd="0" presId="urn:microsoft.com/office/officeart/2005/8/layout/orgChart1"/>
    <dgm:cxn modelId="{7246873E-4563-4A48-873A-FBBF3B1B9F6C}" type="presParOf" srcId="{69A9EF08-2B91-4BC8-8704-029BC8626564}" destId="{92A627DF-4C31-459F-B769-BFD25AE21AF1}" srcOrd="1" destOrd="0" presId="urn:microsoft.com/office/officeart/2005/8/layout/orgChart1"/>
    <dgm:cxn modelId="{4CBFDFB8-1552-4095-800C-84976A273064}" type="presParOf" srcId="{BFDD0712-2F16-44EC-8935-B38207A78D5F}" destId="{0678E02C-A67F-4EA5-B94C-A6F981A33780}" srcOrd="1" destOrd="0" presId="urn:microsoft.com/office/officeart/2005/8/layout/orgChart1"/>
    <dgm:cxn modelId="{7881F15B-3F33-4C12-9B02-93D3EC9DCB7C}" type="presParOf" srcId="{BFDD0712-2F16-44EC-8935-B38207A78D5F}" destId="{B70F53B0-D26F-4D7F-8039-75AB3EEE9E42}" srcOrd="2" destOrd="0" presId="urn:microsoft.com/office/officeart/2005/8/layout/orgChart1"/>
    <dgm:cxn modelId="{8F8B547D-69BF-4E78-8B29-69AD0DC5AD92}" type="presParOf" srcId="{2D56DC78-2F27-4E0E-8696-6EC5AD8725E3}" destId="{ECF05A17-1602-485D-A032-FC3E45DA8DE2}" srcOrd="2" destOrd="0" presId="urn:microsoft.com/office/officeart/2005/8/layout/orgChar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0BCEF9-7179-47AD-9437-86CEDF3F4B9C}">
      <dsp:nvSpPr>
        <dsp:cNvPr id="0" name=""/>
        <dsp:cNvSpPr/>
      </dsp:nvSpPr>
      <dsp:spPr>
        <a:xfrm>
          <a:off x="3040380" y="2123"/>
          <a:ext cx="1561705" cy="1041136"/>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David Sever,</a:t>
          </a:r>
          <a:br>
            <a:rPr lang="en-US" sz="1300" kern="1200">
              <a:latin typeface="Calibri Light" panose="020F0302020204030204"/>
            </a:rPr>
          </a:br>
          <a:r>
            <a:rPr lang="en-US" sz="1300" kern="1200">
              <a:latin typeface="Calibri Light" panose="020F0302020204030204"/>
            </a:rPr>
            <a:t>Senior Director of Finance</a:t>
          </a:r>
          <a:endParaRPr lang="en-US" sz="1300" kern="1200"/>
        </a:p>
      </dsp:txBody>
      <dsp:txXfrm>
        <a:off x="3070874" y="32617"/>
        <a:ext cx="1500717" cy="980148"/>
      </dsp:txXfrm>
    </dsp:sp>
    <dsp:sp modelId="{D1D578EC-4786-4D99-AC27-EC6663BB046A}">
      <dsp:nvSpPr>
        <dsp:cNvPr id="0" name=""/>
        <dsp:cNvSpPr/>
      </dsp:nvSpPr>
      <dsp:spPr>
        <a:xfrm>
          <a:off x="1791016" y="1043260"/>
          <a:ext cx="2030216" cy="416454"/>
        </a:xfrm>
        <a:custGeom>
          <a:avLst/>
          <a:gdLst/>
          <a:ahLst/>
          <a:cxnLst/>
          <a:rect l="0" t="0" r="0" b="0"/>
          <a:pathLst>
            <a:path>
              <a:moveTo>
                <a:pt x="2030216" y="0"/>
              </a:moveTo>
              <a:lnTo>
                <a:pt x="2030216" y="208227"/>
              </a:lnTo>
              <a:lnTo>
                <a:pt x="0" y="208227"/>
              </a:lnTo>
              <a:lnTo>
                <a:pt x="0" y="41645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65F639-B12E-4964-AD37-AA30F8913B69}">
      <dsp:nvSpPr>
        <dsp:cNvPr id="0" name=""/>
        <dsp:cNvSpPr/>
      </dsp:nvSpPr>
      <dsp:spPr>
        <a:xfrm>
          <a:off x="1010163" y="1459715"/>
          <a:ext cx="1561705" cy="104113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Melissa Allen,</a:t>
          </a:r>
          <a:br>
            <a:rPr lang="en-US" sz="1300" kern="1200">
              <a:latin typeface="Calibri Light" panose="020F0302020204030204"/>
            </a:rPr>
          </a:br>
          <a:r>
            <a:rPr lang="en-US" sz="1300" kern="1200">
              <a:latin typeface="Calibri Light" panose="020F0302020204030204"/>
            </a:rPr>
            <a:t>Staff Accountant</a:t>
          </a:r>
          <a:endParaRPr lang="en-US" sz="1300" kern="1200"/>
        </a:p>
      </dsp:txBody>
      <dsp:txXfrm>
        <a:off x="1040657" y="1490209"/>
        <a:ext cx="1500717" cy="980148"/>
      </dsp:txXfrm>
    </dsp:sp>
    <dsp:sp modelId="{83D0A783-745D-4B95-B65D-92A460CE72A0}">
      <dsp:nvSpPr>
        <dsp:cNvPr id="0" name=""/>
        <dsp:cNvSpPr/>
      </dsp:nvSpPr>
      <dsp:spPr>
        <a:xfrm>
          <a:off x="3775513" y="1043260"/>
          <a:ext cx="91440" cy="416454"/>
        </a:xfrm>
        <a:custGeom>
          <a:avLst/>
          <a:gdLst/>
          <a:ahLst/>
          <a:cxnLst/>
          <a:rect l="0" t="0" r="0" b="0"/>
          <a:pathLst>
            <a:path>
              <a:moveTo>
                <a:pt x="45720" y="0"/>
              </a:moveTo>
              <a:lnTo>
                <a:pt x="45720" y="41645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9FF10DD-6CA6-485D-A07F-FF8474DBCA6E}">
      <dsp:nvSpPr>
        <dsp:cNvPr id="0" name=""/>
        <dsp:cNvSpPr/>
      </dsp:nvSpPr>
      <dsp:spPr>
        <a:xfrm>
          <a:off x="3040380" y="1459715"/>
          <a:ext cx="1561705" cy="104113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Marcie </a:t>
          </a:r>
          <a:r>
            <a:rPr lang="en-US" sz="1300" kern="1200" err="1">
              <a:latin typeface="Calibri Light" panose="020F0302020204030204"/>
            </a:rPr>
            <a:t>Robidart</a:t>
          </a:r>
          <a:r>
            <a:rPr lang="en-US" sz="1300" kern="1200">
              <a:latin typeface="Calibri Light" panose="020F0302020204030204"/>
            </a:rPr>
            <a:t>,</a:t>
          </a:r>
          <a:br>
            <a:rPr lang="en-US" sz="1300" kern="1200">
              <a:latin typeface="Calibri Light" panose="020F0302020204030204"/>
            </a:rPr>
          </a:br>
          <a:r>
            <a:rPr lang="en-US" sz="1300" kern="1200">
              <a:latin typeface="Calibri Light" panose="020F0302020204030204"/>
            </a:rPr>
            <a:t>Director of Grants Fiscal &amp; Accounting</a:t>
          </a:r>
          <a:endParaRPr lang="en-US" sz="1300" kern="1200"/>
        </a:p>
      </dsp:txBody>
      <dsp:txXfrm>
        <a:off x="3070874" y="1490209"/>
        <a:ext cx="1500717" cy="980148"/>
      </dsp:txXfrm>
    </dsp:sp>
    <dsp:sp modelId="{345E8993-FAF1-447D-B8E5-B6A5FE5AB9F4}">
      <dsp:nvSpPr>
        <dsp:cNvPr id="0" name=""/>
        <dsp:cNvSpPr/>
      </dsp:nvSpPr>
      <dsp:spPr>
        <a:xfrm>
          <a:off x="1791016" y="2500851"/>
          <a:ext cx="2030216" cy="416454"/>
        </a:xfrm>
        <a:custGeom>
          <a:avLst/>
          <a:gdLst/>
          <a:ahLst/>
          <a:cxnLst/>
          <a:rect l="0" t="0" r="0" b="0"/>
          <a:pathLst>
            <a:path>
              <a:moveTo>
                <a:pt x="2030216" y="0"/>
              </a:moveTo>
              <a:lnTo>
                <a:pt x="2030216" y="208227"/>
              </a:lnTo>
              <a:lnTo>
                <a:pt x="0" y="208227"/>
              </a:lnTo>
              <a:lnTo>
                <a:pt x="0" y="41645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063918-D8EA-4088-BE43-246DCD06F015}">
      <dsp:nvSpPr>
        <dsp:cNvPr id="0" name=""/>
        <dsp:cNvSpPr/>
      </dsp:nvSpPr>
      <dsp:spPr>
        <a:xfrm>
          <a:off x="1010163" y="2917306"/>
          <a:ext cx="1561705" cy="104113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Emma Post,</a:t>
          </a:r>
          <a:br>
            <a:rPr lang="en-US" sz="1300" kern="1200">
              <a:latin typeface="Calibri Light" panose="020F0302020204030204"/>
            </a:rPr>
          </a:br>
          <a:r>
            <a:rPr lang="en-US" sz="1300" kern="1200">
              <a:latin typeface="Calibri Light" panose="020F0302020204030204"/>
            </a:rPr>
            <a:t>Grant &amp; Procurement Manager</a:t>
          </a:r>
        </a:p>
      </dsp:txBody>
      <dsp:txXfrm>
        <a:off x="1040657" y="2947800"/>
        <a:ext cx="1500717" cy="980148"/>
      </dsp:txXfrm>
    </dsp:sp>
    <dsp:sp modelId="{DE973D31-8320-4AA8-954F-C11DCD727EFF}">
      <dsp:nvSpPr>
        <dsp:cNvPr id="0" name=""/>
        <dsp:cNvSpPr/>
      </dsp:nvSpPr>
      <dsp:spPr>
        <a:xfrm>
          <a:off x="3775513" y="2500851"/>
          <a:ext cx="91440" cy="416454"/>
        </a:xfrm>
        <a:custGeom>
          <a:avLst/>
          <a:gdLst/>
          <a:ahLst/>
          <a:cxnLst/>
          <a:rect l="0" t="0" r="0" b="0"/>
          <a:pathLst>
            <a:path>
              <a:moveTo>
                <a:pt x="45720" y="0"/>
              </a:moveTo>
              <a:lnTo>
                <a:pt x="45720" y="41645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47D559-75CB-4819-8C91-C584F8615268}">
      <dsp:nvSpPr>
        <dsp:cNvPr id="0" name=""/>
        <dsp:cNvSpPr/>
      </dsp:nvSpPr>
      <dsp:spPr>
        <a:xfrm>
          <a:off x="3040380" y="2917306"/>
          <a:ext cx="1561705" cy="104113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Shawn Wilkens,</a:t>
          </a:r>
          <a:br>
            <a:rPr lang="en-US" sz="1300" kern="1200">
              <a:latin typeface="Calibri Light" panose="020F0302020204030204"/>
            </a:rPr>
          </a:br>
          <a:r>
            <a:rPr lang="en-US" sz="1300" kern="1200">
              <a:latin typeface="Calibri Light" panose="020F0302020204030204"/>
            </a:rPr>
            <a:t>Grant &amp; Accounting Technician</a:t>
          </a:r>
        </a:p>
      </dsp:txBody>
      <dsp:txXfrm>
        <a:off x="3070874" y="2947800"/>
        <a:ext cx="1500717" cy="980148"/>
      </dsp:txXfrm>
    </dsp:sp>
    <dsp:sp modelId="{A0AABC66-B6DD-4B74-8970-9467BC425E13}">
      <dsp:nvSpPr>
        <dsp:cNvPr id="0" name=""/>
        <dsp:cNvSpPr/>
      </dsp:nvSpPr>
      <dsp:spPr>
        <a:xfrm>
          <a:off x="3821233" y="2500851"/>
          <a:ext cx="2030216" cy="416454"/>
        </a:xfrm>
        <a:custGeom>
          <a:avLst/>
          <a:gdLst/>
          <a:ahLst/>
          <a:cxnLst/>
          <a:rect l="0" t="0" r="0" b="0"/>
          <a:pathLst>
            <a:path>
              <a:moveTo>
                <a:pt x="0" y="0"/>
              </a:moveTo>
              <a:lnTo>
                <a:pt x="0" y="208227"/>
              </a:lnTo>
              <a:lnTo>
                <a:pt x="2030216" y="208227"/>
              </a:lnTo>
              <a:lnTo>
                <a:pt x="2030216" y="41645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9A1A785-5DF2-475A-9B23-6D8977BFA556}">
      <dsp:nvSpPr>
        <dsp:cNvPr id="0" name=""/>
        <dsp:cNvSpPr/>
      </dsp:nvSpPr>
      <dsp:spPr>
        <a:xfrm>
          <a:off x="5070597" y="2917306"/>
          <a:ext cx="1561705" cy="104113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Magaly Mar-Sotero,</a:t>
          </a:r>
          <a:br>
            <a:rPr lang="en-US" sz="1300" kern="1200">
              <a:latin typeface="Calibri Light" panose="020F0302020204030204"/>
            </a:rPr>
          </a:br>
          <a:r>
            <a:rPr lang="en-US" sz="1300" kern="1200">
              <a:latin typeface="Calibri Light" panose="020F0302020204030204"/>
            </a:rPr>
            <a:t>Grant and Accounting Technician</a:t>
          </a:r>
        </a:p>
      </dsp:txBody>
      <dsp:txXfrm>
        <a:off x="5101091" y="2947800"/>
        <a:ext cx="1500717" cy="980148"/>
      </dsp:txXfrm>
    </dsp:sp>
    <dsp:sp modelId="{725D82B7-B82A-4558-BC3D-21D1E834D430}">
      <dsp:nvSpPr>
        <dsp:cNvPr id="0" name=""/>
        <dsp:cNvSpPr/>
      </dsp:nvSpPr>
      <dsp:spPr>
        <a:xfrm>
          <a:off x="3821233" y="1043260"/>
          <a:ext cx="2030216" cy="416454"/>
        </a:xfrm>
        <a:custGeom>
          <a:avLst/>
          <a:gdLst/>
          <a:ahLst/>
          <a:cxnLst/>
          <a:rect l="0" t="0" r="0" b="0"/>
          <a:pathLst>
            <a:path>
              <a:moveTo>
                <a:pt x="0" y="0"/>
              </a:moveTo>
              <a:lnTo>
                <a:pt x="0" y="208227"/>
              </a:lnTo>
              <a:lnTo>
                <a:pt x="2030216" y="208227"/>
              </a:lnTo>
              <a:lnTo>
                <a:pt x="2030216" y="41645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F8F6D2-206F-4874-9104-AF26BEFD17E5}">
      <dsp:nvSpPr>
        <dsp:cNvPr id="0" name=""/>
        <dsp:cNvSpPr/>
      </dsp:nvSpPr>
      <dsp:spPr>
        <a:xfrm>
          <a:off x="5070597" y="1459715"/>
          <a:ext cx="1561705" cy="104113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Art Ford </a:t>
          </a:r>
          <a:br>
            <a:rPr lang="en-US" sz="1300" kern="1200">
              <a:latin typeface="Calibri Light" panose="020F0302020204030204"/>
            </a:rPr>
          </a:br>
          <a:r>
            <a:rPr lang="en-US" sz="1300" kern="1200">
              <a:latin typeface="Calibri Light" panose="020F0302020204030204"/>
            </a:rPr>
            <a:t>School Finance Manager</a:t>
          </a:r>
          <a:endParaRPr lang="en-US" sz="1300" kern="1200"/>
        </a:p>
      </dsp:txBody>
      <dsp:txXfrm>
        <a:off x="5101091" y="1490209"/>
        <a:ext cx="1500717" cy="9801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47E9EE-2BFB-4E62-B9A5-410FF8085DA3}">
      <dsp:nvSpPr>
        <dsp:cNvPr id="0" name=""/>
        <dsp:cNvSpPr/>
      </dsp:nvSpPr>
      <dsp:spPr>
        <a:xfrm>
          <a:off x="1465385" y="761545"/>
          <a:ext cx="801928" cy="278355"/>
        </a:xfrm>
        <a:custGeom>
          <a:avLst/>
          <a:gdLst/>
          <a:ahLst/>
          <a:cxnLst/>
          <a:rect l="0" t="0" r="0" b="0"/>
          <a:pathLst>
            <a:path>
              <a:moveTo>
                <a:pt x="0" y="0"/>
              </a:moveTo>
              <a:lnTo>
                <a:pt x="0" y="139177"/>
              </a:lnTo>
              <a:lnTo>
                <a:pt x="801928" y="139177"/>
              </a:lnTo>
              <a:lnTo>
                <a:pt x="801928" y="27835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52C80E0-FB64-40B2-8E96-53EAC855E6C2}">
      <dsp:nvSpPr>
        <dsp:cNvPr id="0" name=""/>
        <dsp:cNvSpPr/>
      </dsp:nvSpPr>
      <dsp:spPr>
        <a:xfrm>
          <a:off x="663456" y="761545"/>
          <a:ext cx="801928" cy="278355"/>
        </a:xfrm>
        <a:custGeom>
          <a:avLst/>
          <a:gdLst/>
          <a:ahLst/>
          <a:cxnLst/>
          <a:rect l="0" t="0" r="0" b="0"/>
          <a:pathLst>
            <a:path>
              <a:moveTo>
                <a:pt x="801928" y="0"/>
              </a:moveTo>
              <a:lnTo>
                <a:pt x="801928" y="139177"/>
              </a:lnTo>
              <a:lnTo>
                <a:pt x="0" y="139177"/>
              </a:lnTo>
              <a:lnTo>
                <a:pt x="0" y="27835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9611FB0-D636-4AB6-B030-4F3483B4F144}">
      <dsp:nvSpPr>
        <dsp:cNvPr id="0" name=""/>
        <dsp:cNvSpPr/>
      </dsp:nvSpPr>
      <dsp:spPr>
        <a:xfrm>
          <a:off x="802634" y="98795"/>
          <a:ext cx="1325500" cy="662750"/>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latin typeface="Calibri Light" panose="020F0302020204030204"/>
            </a:rPr>
            <a:t>Ilene Agustin,</a:t>
          </a:r>
          <a:br>
            <a:rPr lang="en-US" sz="1500" kern="1200">
              <a:latin typeface="Calibri Light" panose="020F0302020204030204"/>
            </a:rPr>
          </a:br>
          <a:r>
            <a:rPr lang="en-US" sz="1500" kern="1200">
              <a:latin typeface="Calibri Light" panose="020F0302020204030204"/>
            </a:rPr>
            <a:t>Director of School Nutrition</a:t>
          </a:r>
          <a:endParaRPr lang="en-US" sz="1500" kern="1200"/>
        </a:p>
      </dsp:txBody>
      <dsp:txXfrm>
        <a:off x="802634" y="98795"/>
        <a:ext cx="1325500" cy="662750"/>
      </dsp:txXfrm>
    </dsp:sp>
    <dsp:sp modelId="{4840E001-D6D0-4E61-8409-A18EEE24C070}">
      <dsp:nvSpPr>
        <dsp:cNvPr id="0" name=""/>
        <dsp:cNvSpPr/>
      </dsp:nvSpPr>
      <dsp:spPr>
        <a:xfrm>
          <a:off x="706" y="1039901"/>
          <a:ext cx="1325500" cy="662750"/>
        </a:xfrm>
        <a:prstGeom prst="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latin typeface="Calibri Light" panose="020F0302020204030204"/>
            </a:rPr>
            <a:t>Maggie Necaise,</a:t>
          </a:r>
          <a:br>
            <a:rPr lang="en-US" sz="1500" kern="1200">
              <a:latin typeface="Calibri Light" panose="020F0302020204030204"/>
            </a:rPr>
          </a:br>
          <a:r>
            <a:rPr lang="en-US" sz="1500" kern="1200">
              <a:latin typeface="Calibri Light" panose="020F0302020204030204"/>
            </a:rPr>
            <a:t>School Nutrition Specialist</a:t>
          </a:r>
          <a:endParaRPr lang="en-US" sz="1500" kern="1200"/>
        </a:p>
      </dsp:txBody>
      <dsp:txXfrm>
        <a:off x="706" y="1039901"/>
        <a:ext cx="1325500" cy="662750"/>
      </dsp:txXfrm>
    </dsp:sp>
    <dsp:sp modelId="{37F757C9-5D22-48B1-82A2-9B7FAA8D8DA2}">
      <dsp:nvSpPr>
        <dsp:cNvPr id="0" name=""/>
        <dsp:cNvSpPr/>
      </dsp:nvSpPr>
      <dsp:spPr>
        <a:xfrm>
          <a:off x="1604562" y="1039901"/>
          <a:ext cx="1325500" cy="662750"/>
        </a:xfrm>
        <a:prstGeom prst="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latin typeface="Calibri Light" panose="020F0302020204030204"/>
            </a:rPr>
            <a:t>Maggie Smart,</a:t>
          </a:r>
          <a:br>
            <a:rPr lang="en-US" sz="1500" kern="1200"/>
          </a:br>
          <a:r>
            <a:rPr lang="en-US" sz="1500" kern="1200">
              <a:latin typeface="Calibri Light" panose="020F0302020204030204"/>
            </a:rPr>
            <a:t>School Nutrition Specialist</a:t>
          </a:r>
          <a:endParaRPr lang="en-US" sz="1500" kern="1200"/>
        </a:p>
      </dsp:txBody>
      <dsp:txXfrm>
        <a:off x="1604562" y="1039901"/>
        <a:ext cx="1325500" cy="66275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D902B5-B0F6-49D2-817A-DE13D321316F}"/>
              </a:ext>
            </a:extLst>
          </p:cNvPr>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a:extLst>
              <a:ext uri="{FF2B5EF4-FFF2-40B4-BE49-F238E27FC236}">
                <a16:creationId xmlns:a16="http://schemas.microsoft.com/office/drawing/2014/main" id="{5613008B-EDDC-47A6-9098-7D27B339315C}"/>
              </a:ext>
            </a:extLst>
          </p:cNvPr>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4AE532E3-D17B-4397-96B1-27FF697FC2DF}" type="datetimeFigureOut">
              <a:rPr lang="en-US" smtClean="0"/>
              <a:t>3/20/2025</a:t>
            </a:fld>
            <a:endParaRPr lang="en-US"/>
          </a:p>
        </p:txBody>
      </p:sp>
      <p:sp>
        <p:nvSpPr>
          <p:cNvPr id="4" name="Slide Image Placeholder 3">
            <a:extLst>
              <a:ext uri="{FF2B5EF4-FFF2-40B4-BE49-F238E27FC236}">
                <a16:creationId xmlns:a16="http://schemas.microsoft.com/office/drawing/2014/main" id="{98B710E7-0709-4C1B-894C-2A7876FC0FD2}"/>
              </a:ext>
            </a:extLst>
          </p:cNvPr>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a:extLst>
              <a:ext uri="{FF2B5EF4-FFF2-40B4-BE49-F238E27FC236}">
                <a16:creationId xmlns:a16="http://schemas.microsoft.com/office/drawing/2014/main" id="{BE2EE9A4-B048-4B5D-B6FD-80D44C82F86C}"/>
              </a:ext>
            </a:extLst>
          </p:cNvPr>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81B38A4D-85B5-4967-B401-C48DAB598C7D}"/>
              </a:ext>
            </a:extLst>
          </p:cNvPr>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a:extLst>
              <a:ext uri="{FF2B5EF4-FFF2-40B4-BE49-F238E27FC236}">
                <a16:creationId xmlns:a16="http://schemas.microsoft.com/office/drawing/2014/main" id="{3FD82675-9AED-4216-BE25-093124CE3C07}"/>
              </a:ext>
            </a:extLst>
          </p:cNvPr>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6E9D5F07-974D-4ACE-945D-1B4518047B1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Welcome! Its busy day and thanks for being here to help with the move, learn about finance and some of our work. Today you'll hear from, Ilene Agustin our School Nutrition Manager, and Marcie </a:t>
            </a:r>
            <a:r>
              <a:rPr lang="en-US" err="1">
                <a:cs typeface="Calibri"/>
              </a:rPr>
              <a:t>Robidart</a:t>
            </a:r>
            <a:r>
              <a:rPr lang="en-US">
                <a:cs typeface="Calibri"/>
              </a:rPr>
              <a:t> our Grants Fiscal and </a:t>
            </a:r>
            <a:r>
              <a:rPr lang="en-US" err="1">
                <a:cs typeface="Calibri"/>
              </a:rPr>
              <a:t>Acct'ing</a:t>
            </a:r>
            <a:r>
              <a:rPr lang="en-US">
                <a:cs typeface="Calibri"/>
              </a:rPr>
              <a:t>  Manager and myself. Review Agenda</a:t>
            </a:r>
          </a:p>
        </p:txBody>
      </p:sp>
      <p:sp>
        <p:nvSpPr>
          <p:cNvPr id="4" name="Slide Number Placeholder 3"/>
          <p:cNvSpPr>
            <a:spLocks noGrp="1"/>
          </p:cNvSpPr>
          <p:nvPr>
            <p:ph type="sldNum" sz="quarter" idx="5"/>
          </p:nvPr>
        </p:nvSpPr>
        <p:spPr/>
        <p:txBody>
          <a:bodyPr/>
          <a:lstStyle/>
          <a:p>
            <a:fld id="{6E9D5F07-974D-4ACE-945D-1B4518047B1E}" type="slidenum">
              <a:rPr lang="en-US" smtClean="0"/>
              <a:t>2</a:t>
            </a:fld>
            <a:endParaRPr lang="en-US"/>
          </a:p>
        </p:txBody>
      </p:sp>
    </p:spTree>
    <p:extLst>
      <p:ext uri="{BB962C8B-B14F-4D97-AF65-F5344CB8AC3E}">
        <p14:creationId xmlns:p14="http://schemas.microsoft.com/office/powerpoint/2010/main" val="833659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9D5F07-974D-4ACE-945D-1B4518047B1E}" type="slidenum">
              <a:rPr lang="en-US" smtClean="0"/>
              <a:t>10</a:t>
            </a:fld>
            <a:endParaRPr lang="en-US"/>
          </a:p>
        </p:txBody>
      </p:sp>
    </p:spTree>
    <p:extLst>
      <p:ext uri="{BB962C8B-B14F-4D97-AF65-F5344CB8AC3E}">
        <p14:creationId xmlns:p14="http://schemas.microsoft.com/office/powerpoint/2010/main" val="1521409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9D5F07-974D-4ACE-945D-1B4518047B1E}" type="slidenum">
              <a:rPr lang="en-US" smtClean="0"/>
              <a:t>14</a:t>
            </a:fld>
            <a:endParaRPr lang="en-US"/>
          </a:p>
        </p:txBody>
      </p:sp>
    </p:spTree>
    <p:extLst>
      <p:ext uri="{BB962C8B-B14F-4D97-AF65-F5344CB8AC3E}">
        <p14:creationId xmlns:p14="http://schemas.microsoft.com/office/powerpoint/2010/main" val="1113375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875564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66141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8945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1325563"/>
          </a:xfrm>
        </p:spPr>
        <p:txBody>
          <a:bodyPr/>
          <a:lstStyle>
            <a:lvl1pPr>
              <a:defRPr>
                <a:solidFill>
                  <a:schemeClr val="bg1"/>
                </a:solidFill>
              </a:defRPr>
            </a:lvl1pPr>
          </a:lstStyle>
          <a:p>
            <a:r>
              <a:rPr lang="en-US"/>
              <a:t>Click to edit Master title style</a:t>
            </a:r>
          </a:p>
        </p:txBody>
      </p:sp>
      <p:sp>
        <p:nvSpPr>
          <p:cNvPr id="11" name="Content Placeholder 2"/>
          <p:cNvSpPr>
            <a:spLocks noGrp="1"/>
          </p:cNvSpPr>
          <p:nvPr>
            <p:ph idx="1"/>
          </p:nvPr>
        </p:nvSpPr>
        <p:spPr>
          <a:xfrm>
            <a:off x="628650" y="1825625"/>
            <a:ext cx="7886700" cy="435133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69846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FAF39-9B25-8E5E-9E8E-BF8AC7B69B1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C63E2F0-20AA-FA2F-8CC7-D3051BE1B86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D3AD5332-A518-530B-2DDC-BD5E5E9F0128}"/>
              </a:ext>
            </a:extLst>
          </p:cNvPr>
          <p:cNvSpPr>
            <a:spLocks noGrp="1"/>
          </p:cNvSpPr>
          <p:nvPr>
            <p:ph type="dt" sz="half" idx="10"/>
          </p:nvPr>
        </p:nvSpPr>
        <p:spPr/>
        <p:txBody>
          <a:bodyPr/>
          <a:lstStyle/>
          <a:p>
            <a:fld id="{96DFF08F-DC6B-4601-B491-B0F83F6DD2DA}" type="datetimeFigureOut">
              <a:rPr lang="en-US" smtClean="0"/>
              <a:t>3/20/2025</a:t>
            </a:fld>
            <a:endParaRPr lang="en-US"/>
          </a:p>
        </p:txBody>
      </p:sp>
      <p:sp>
        <p:nvSpPr>
          <p:cNvPr id="5" name="Footer Placeholder 4">
            <a:extLst>
              <a:ext uri="{FF2B5EF4-FFF2-40B4-BE49-F238E27FC236}">
                <a16:creationId xmlns:a16="http://schemas.microsoft.com/office/drawing/2014/main" id="{7FEAD57A-BBA2-0EA9-D75F-A80D2E4AB2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C94C6-218C-3124-5CD2-2C82FE9FBD15}"/>
              </a:ext>
            </a:extLst>
          </p:cNvPr>
          <p:cNvSpPr>
            <a:spLocks noGrp="1"/>
          </p:cNvSpPr>
          <p:nvPr>
            <p:ph type="sldNum" sz="quarter" idx="12"/>
          </p:nvPr>
        </p:nvSpPr>
        <p:spPr/>
        <p:txBody>
          <a:bodyPr/>
          <a:lstStyle/>
          <a:p>
            <a:fld id="{4FAB73BC-B049-4115-A692-8D63A059BFB8}" type="slidenum">
              <a:rPr lang="en-US" smtClean="0"/>
              <a:t>‹#›</a:t>
            </a:fld>
            <a:endParaRPr lang="en-US"/>
          </a:p>
        </p:txBody>
      </p:sp>
      <p:sp>
        <p:nvSpPr>
          <p:cNvPr id="7" name="Shape 11">
            <a:extLst>
              <a:ext uri="{FF2B5EF4-FFF2-40B4-BE49-F238E27FC236}">
                <a16:creationId xmlns:a16="http://schemas.microsoft.com/office/drawing/2014/main" id="{85961D0E-4266-5EB1-14EE-87A50E6DCC55}"/>
              </a:ext>
            </a:extLst>
          </p:cNvPr>
          <p:cNvSpPr/>
          <p:nvPr userDrawn="1"/>
        </p:nvSpPr>
        <p:spPr>
          <a:xfrm>
            <a:off x="4453685" y="3469353"/>
            <a:ext cx="54135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12">
            <a:extLst>
              <a:ext uri="{FF2B5EF4-FFF2-40B4-BE49-F238E27FC236}">
                <a16:creationId xmlns:a16="http://schemas.microsoft.com/office/drawing/2014/main" id="{B44D3C6F-0C85-982A-EC1F-8A888D26CA52}"/>
              </a:ext>
            </a:extLst>
          </p:cNvPr>
          <p:cNvSpPr/>
          <p:nvPr userDrawn="1"/>
        </p:nvSpPr>
        <p:spPr>
          <a:xfrm>
            <a:off x="4994897" y="3469353"/>
            <a:ext cx="54135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13">
            <a:extLst>
              <a:ext uri="{FF2B5EF4-FFF2-40B4-BE49-F238E27FC236}">
                <a16:creationId xmlns:a16="http://schemas.microsoft.com/office/drawing/2014/main" id="{7A5DA032-52F6-CD58-3CA0-D382D91B49F3}"/>
              </a:ext>
            </a:extLst>
          </p:cNvPr>
          <p:cNvSpPr/>
          <p:nvPr userDrawn="1"/>
        </p:nvSpPr>
        <p:spPr>
          <a:xfrm>
            <a:off x="0" y="3469353"/>
            <a:ext cx="54135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14">
            <a:extLst>
              <a:ext uri="{FF2B5EF4-FFF2-40B4-BE49-F238E27FC236}">
                <a16:creationId xmlns:a16="http://schemas.microsoft.com/office/drawing/2014/main" id="{D3D73890-8413-C014-8F36-322056285025}"/>
              </a:ext>
            </a:extLst>
          </p:cNvPr>
          <p:cNvSpPr/>
          <p:nvPr userDrawn="1"/>
        </p:nvSpPr>
        <p:spPr>
          <a:xfrm>
            <a:off x="541070" y="3469353"/>
            <a:ext cx="3912525"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a:extLst>
              <a:ext uri="{FF2B5EF4-FFF2-40B4-BE49-F238E27FC236}">
                <a16:creationId xmlns:a16="http://schemas.microsoft.com/office/drawing/2014/main" id="{F431B04B-576E-F0B1-6438-932137BF3F2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56000" y="6040774"/>
            <a:ext cx="1694376" cy="529038"/>
          </a:xfrm>
          <a:prstGeom prst="rect">
            <a:avLst/>
          </a:prstGeom>
        </p:spPr>
      </p:pic>
    </p:spTree>
    <p:extLst>
      <p:ext uri="{BB962C8B-B14F-4D97-AF65-F5344CB8AC3E}">
        <p14:creationId xmlns:p14="http://schemas.microsoft.com/office/powerpoint/2010/main" val="205929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FD60B-DF4F-2927-B63F-1D8F04D841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C6E37C-D30A-CD9C-61DD-B84ABEEE27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6015-7EA7-37E0-4542-86265473F635}"/>
              </a:ext>
            </a:extLst>
          </p:cNvPr>
          <p:cNvSpPr>
            <a:spLocks noGrp="1"/>
          </p:cNvSpPr>
          <p:nvPr>
            <p:ph type="dt" sz="half" idx="10"/>
          </p:nvPr>
        </p:nvSpPr>
        <p:spPr/>
        <p:txBody>
          <a:bodyPr/>
          <a:lstStyle/>
          <a:p>
            <a:fld id="{96DFF08F-DC6B-4601-B491-B0F83F6DD2DA}" type="datetimeFigureOut">
              <a:rPr lang="en-US" smtClean="0"/>
              <a:t>3/20/2025</a:t>
            </a:fld>
            <a:endParaRPr lang="en-US"/>
          </a:p>
        </p:txBody>
      </p:sp>
      <p:sp>
        <p:nvSpPr>
          <p:cNvPr id="5" name="Footer Placeholder 4">
            <a:extLst>
              <a:ext uri="{FF2B5EF4-FFF2-40B4-BE49-F238E27FC236}">
                <a16:creationId xmlns:a16="http://schemas.microsoft.com/office/drawing/2014/main" id="{D7540882-60FC-244F-397C-637FBF3DF1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62E8BC-A63C-A380-5BCD-2C84F53EAF6B}"/>
              </a:ext>
            </a:extLst>
          </p:cNvPr>
          <p:cNvSpPr>
            <a:spLocks noGrp="1"/>
          </p:cNvSpPr>
          <p:nvPr>
            <p:ph type="sldNum" sz="quarter" idx="12"/>
          </p:nvPr>
        </p:nvSpPr>
        <p:spPr/>
        <p:txBody>
          <a:bodyPr/>
          <a:lstStyle/>
          <a:p>
            <a:fld id="{4FAB73BC-B049-4115-A692-8D63A059BFB8}" type="slidenum">
              <a:rPr lang="en-US" smtClean="0"/>
              <a:t>‹#›</a:t>
            </a:fld>
            <a:endParaRPr lang="en-US"/>
          </a:p>
        </p:txBody>
      </p:sp>
      <p:sp>
        <p:nvSpPr>
          <p:cNvPr id="7" name="Shape 34">
            <a:extLst>
              <a:ext uri="{FF2B5EF4-FFF2-40B4-BE49-F238E27FC236}">
                <a16:creationId xmlns:a16="http://schemas.microsoft.com/office/drawing/2014/main" id="{6C65CA56-F06C-70DC-C79E-9569423407FE}"/>
              </a:ext>
            </a:extLst>
          </p:cNvPr>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35">
            <a:extLst>
              <a:ext uri="{FF2B5EF4-FFF2-40B4-BE49-F238E27FC236}">
                <a16:creationId xmlns:a16="http://schemas.microsoft.com/office/drawing/2014/main" id="{CB800963-A08A-4D8F-F89A-7A0E23986000}"/>
              </a:ext>
            </a:extLst>
          </p:cNvPr>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6">
            <a:extLst>
              <a:ext uri="{FF2B5EF4-FFF2-40B4-BE49-F238E27FC236}">
                <a16:creationId xmlns:a16="http://schemas.microsoft.com/office/drawing/2014/main" id="{73F76591-CF83-DCCB-D16B-17BC7E63D957}"/>
              </a:ext>
            </a:extLst>
          </p:cNvPr>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7">
            <a:extLst>
              <a:ext uri="{FF2B5EF4-FFF2-40B4-BE49-F238E27FC236}">
                <a16:creationId xmlns:a16="http://schemas.microsoft.com/office/drawing/2014/main" id="{88A03E92-B7E1-BC92-07CA-072E462EF739}"/>
              </a:ext>
            </a:extLst>
          </p:cNvPr>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a:extLst>
              <a:ext uri="{FF2B5EF4-FFF2-40B4-BE49-F238E27FC236}">
                <a16:creationId xmlns:a16="http://schemas.microsoft.com/office/drawing/2014/main" id="{21F0D880-E01F-7EC8-E5EE-43811C36AA2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2771759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271D0-4F4B-90AE-696A-998E48A6E72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782CD57B-538C-6D52-3CA2-0525BCF7F09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A7F6C4-3023-22EE-9025-894F4E2925E7}"/>
              </a:ext>
            </a:extLst>
          </p:cNvPr>
          <p:cNvSpPr>
            <a:spLocks noGrp="1"/>
          </p:cNvSpPr>
          <p:nvPr>
            <p:ph type="dt" sz="half" idx="10"/>
          </p:nvPr>
        </p:nvSpPr>
        <p:spPr/>
        <p:txBody>
          <a:bodyPr/>
          <a:lstStyle/>
          <a:p>
            <a:fld id="{96DFF08F-DC6B-4601-B491-B0F83F6DD2DA}" type="datetimeFigureOut">
              <a:rPr lang="en-US" smtClean="0"/>
              <a:pPr/>
              <a:t>3/20/2025</a:t>
            </a:fld>
            <a:endParaRPr lang="en-US"/>
          </a:p>
        </p:txBody>
      </p:sp>
      <p:sp>
        <p:nvSpPr>
          <p:cNvPr id="5" name="Footer Placeholder 4">
            <a:extLst>
              <a:ext uri="{FF2B5EF4-FFF2-40B4-BE49-F238E27FC236}">
                <a16:creationId xmlns:a16="http://schemas.microsoft.com/office/drawing/2014/main" id="{8DFFD1F4-8C89-C1D7-BB1F-EB3BB55901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33EC9A-025A-6CE8-9A1A-6E0BA974BA04}"/>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826513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3A7FD-A6B2-9607-5995-5DCEB60D94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ACE6E5-E41E-25A7-097A-6626F1C8E6A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E0C5A2-76DC-740B-A23D-11882465678A}"/>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434DA7-B486-6130-1125-939A68299933}"/>
              </a:ext>
            </a:extLst>
          </p:cNvPr>
          <p:cNvSpPr>
            <a:spLocks noGrp="1"/>
          </p:cNvSpPr>
          <p:nvPr>
            <p:ph type="dt" sz="half" idx="10"/>
          </p:nvPr>
        </p:nvSpPr>
        <p:spPr/>
        <p:txBody>
          <a:bodyPr/>
          <a:lstStyle/>
          <a:p>
            <a:fld id="{96DFF08F-DC6B-4601-B491-B0F83F6DD2DA}" type="datetimeFigureOut">
              <a:rPr lang="en-US" smtClean="0"/>
              <a:pPr/>
              <a:t>3/20/2025</a:t>
            </a:fld>
            <a:endParaRPr lang="en-US"/>
          </a:p>
        </p:txBody>
      </p:sp>
      <p:sp>
        <p:nvSpPr>
          <p:cNvPr id="6" name="Footer Placeholder 5">
            <a:extLst>
              <a:ext uri="{FF2B5EF4-FFF2-40B4-BE49-F238E27FC236}">
                <a16:creationId xmlns:a16="http://schemas.microsoft.com/office/drawing/2014/main" id="{7D07485C-AFD0-0C5A-3CF0-047D60F913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1B69F5-220C-A773-3D75-44FA175F02CC}"/>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79389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C283C-D8EC-D405-89BF-B8AED7604260}"/>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462279-85D0-AE9B-352A-5742FFAFF95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31B00A9-F2AE-C21A-5CDE-468EAB85785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6EB006-38DF-812C-FCC8-751CED40D24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38CA657-EF77-18C8-AFB8-B20339A857A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D9A603-8268-1A8F-4A40-950D71FF168F}"/>
              </a:ext>
            </a:extLst>
          </p:cNvPr>
          <p:cNvSpPr>
            <a:spLocks noGrp="1"/>
          </p:cNvSpPr>
          <p:nvPr>
            <p:ph type="dt" sz="half" idx="10"/>
          </p:nvPr>
        </p:nvSpPr>
        <p:spPr/>
        <p:txBody>
          <a:bodyPr/>
          <a:lstStyle/>
          <a:p>
            <a:fld id="{96DFF08F-DC6B-4601-B491-B0F83F6DD2DA}" type="datetimeFigureOut">
              <a:rPr lang="en-US" smtClean="0"/>
              <a:t>3/20/2025</a:t>
            </a:fld>
            <a:endParaRPr lang="en-US"/>
          </a:p>
        </p:txBody>
      </p:sp>
      <p:sp>
        <p:nvSpPr>
          <p:cNvPr id="8" name="Footer Placeholder 7">
            <a:extLst>
              <a:ext uri="{FF2B5EF4-FFF2-40B4-BE49-F238E27FC236}">
                <a16:creationId xmlns:a16="http://schemas.microsoft.com/office/drawing/2014/main" id="{4102188C-3269-2B1F-359B-573224A23D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1F7063-ADBB-AA20-81ED-B2ED0347872B}"/>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759858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F0B33-5CD6-A5B2-7F8E-FD33AB1DBB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C05F78-32C0-5772-5027-8512E78262D1}"/>
              </a:ext>
            </a:extLst>
          </p:cNvPr>
          <p:cNvSpPr>
            <a:spLocks noGrp="1"/>
          </p:cNvSpPr>
          <p:nvPr>
            <p:ph type="dt" sz="half" idx="10"/>
          </p:nvPr>
        </p:nvSpPr>
        <p:spPr/>
        <p:txBody>
          <a:bodyPr/>
          <a:lstStyle/>
          <a:p>
            <a:fld id="{96DFF08F-DC6B-4601-B491-B0F83F6DD2DA}" type="datetimeFigureOut">
              <a:rPr lang="en-US" smtClean="0"/>
              <a:t>3/20/2025</a:t>
            </a:fld>
            <a:endParaRPr lang="en-US"/>
          </a:p>
        </p:txBody>
      </p:sp>
      <p:sp>
        <p:nvSpPr>
          <p:cNvPr id="4" name="Footer Placeholder 3">
            <a:extLst>
              <a:ext uri="{FF2B5EF4-FFF2-40B4-BE49-F238E27FC236}">
                <a16:creationId xmlns:a16="http://schemas.microsoft.com/office/drawing/2014/main" id="{876079B8-0993-E70E-B2F5-C7BFA7D1D4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52A0ED-B558-8DDC-2DE3-C74DC2A3B649}"/>
              </a:ext>
            </a:extLst>
          </p:cNvPr>
          <p:cNvSpPr>
            <a:spLocks noGrp="1"/>
          </p:cNvSpPr>
          <p:nvPr>
            <p:ph type="sldNum" sz="quarter" idx="12"/>
          </p:nvPr>
        </p:nvSpPr>
        <p:spPr/>
        <p:txBody>
          <a:bodyPr/>
          <a:lstStyle/>
          <a:p>
            <a:fld id="{4FAB73BC-B049-4115-A692-8D63A059BFB8}" type="slidenum">
              <a:rPr lang="en-US" smtClean="0"/>
              <a:t>‹#›</a:t>
            </a:fld>
            <a:endParaRPr lang="en-US"/>
          </a:p>
        </p:txBody>
      </p:sp>
      <p:pic>
        <p:nvPicPr>
          <p:cNvPr id="6" name="Picture 5">
            <a:extLst>
              <a:ext uri="{FF2B5EF4-FFF2-40B4-BE49-F238E27FC236}">
                <a16:creationId xmlns:a16="http://schemas.microsoft.com/office/drawing/2014/main" id="{45D0A606-360C-77EF-D486-CB35A174D6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7" name="Shape 60">
            <a:extLst>
              <a:ext uri="{FF2B5EF4-FFF2-40B4-BE49-F238E27FC236}">
                <a16:creationId xmlns:a16="http://schemas.microsoft.com/office/drawing/2014/main" id="{67B450FF-D198-26F1-2A41-77E21455984A}"/>
              </a:ext>
            </a:extLst>
          </p:cNvPr>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61">
            <a:extLst>
              <a:ext uri="{FF2B5EF4-FFF2-40B4-BE49-F238E27FC236}">
                <a16:creationId xmlns:a16="http://schemas.microsoft.com/office/drawing/2014/main" id="{D567FC13-55B8-4109-41E9-4442B220E5D6}"/>
              </a:ext>
            </a:extLst>
          </p:cNvPr>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62">
            <a:extLst>
              <a:ext uri="{FF2B5EF4-FFF2-40B4-BE49-F238E27FC236}">
                <a16:creationId xmlns:a16="http://schemas.microsoft.com/office/drawing/2014/main" id="{1B7DCF51-C3B1-21CA-F49B-C4523DD7890A}"/>
              </a:ext>
            </a:extLst>
          </p:cNvPr>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63">
            <a:extLst>
              <a:ext uri="{FF2B5EF4-FFF2-40B4-BE49-F238E27FC236}">
                <a16:creationId xmlns:a16="http://schemas.microsoft.com/office/drawing/2014/main" id="{B8AC4609-5B0A-2849-C982-8F4779BD749C}"/>
              </a:ext>
            </a:extLst>
          </p:cNvPr>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9944229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9E92E6-64A8-45DF-737A-9910D3D25C41}"/>
              </a:ext>
            </a:extLst>
          </p:cNvPr>
          <p:cNvSpPr>
            <a:spLocks noGrp="1"/>
          </p:cNvSpPr>
          <p:nvPr>
            <p:ph type="dt" sz="half" idx="10"/>
          </p:nvPr>
        </p:nvSpPr>
        <p:spPr/>
        <p:txBody>
          <a:bodyPr/>
          <a:lstStyle/>
          <a:p>
            <a:fld id="{96DFF08F-DC6B-4601-B491-B0F83F6DD2DA}" type="datetimeFigureOut">
              <a:rPr lang="en-US" smtClean="0"/>
              <a:t>3/20/2025</a:t>
            </a:fld>
            <a:endParaRPr lang="en-US"/>
          </a:p>
        </p:txBody>
      </p:sp>
      <p:sp>
        <p:nvSpPr>
          <p:cNvPr id="3" name="Footer Placeholder 2">
            <a:extLst>
              <a:ext uri="{FF2B5EF4-FFF2-40B4-BE49-F238E27FC236}">
                <a16:creationId xmlns:a16="http://schemas.microsoft.com/office/drawing/2014/main" id="{F1270269-07F9-F88B-BA68-1E4DDA3A5A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D98EC1-5C21-59A7-9F9D-152BF4A16F6E}"/>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8920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540656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0E1DD-0596-AC7A-026E-A167ADE76E2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AD44753B-0C42-B03C-D27E-F1D747282D4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FCC7E4-A037-4202-2DE1-FBE7DE0B8B3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F0AAC3E-4391-ADC8-153C-6276DE3F2067}"/>
              </a:ext>
            </a:extLst>
          </p:cNvPr>
          <p:cNvSpPr>
            <a:spLocks noGrp="1"/>
          </p:cNvSpPr>
          <p:nvPr>
            <p:ph type="dt" sz="half" idx="10"/>
          </p:nvPr>
        </p:nvSpPr>
        <p:spPr/>
        <p:txBody>
          <a:bodyPr/>
          <a:lstStyle/>
          <a:p>
            <a:fld id="{96DFF08F-DC6B-4601-B491-B0F83F6DD2DA}" type="datetimeFigureOut">
              <a:rPr lang="en-US" smtClean="0"/>
              <a:t>3/20/2025</a:t>
            </a:fld>
            <a:endParaRPr lang="en-US"/>
          </a:p>
        </p:txBody>
      </p:sp>
      <p:sp>
        <p:nvSpPr>
          <p:cNvPr id="6" name="Footer Placeholder 5">
            <a:extLst>
              <a:ext uri="{FF2B5EF4-FFF2-40B4-BE49-F238E27FC236}">
                <a16:creationId xmlns:a16="http://schemas.microsoft.com/office/drawing/2014/main" id="{44560208-C44E-CE2C-3449-67425C57D9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FE33D7-B7A7-45FB-4723-284719E768B0}"/>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6875198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6968D-D112-6556-E1EF-8F870690D22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C43A4413-DF37-0750-C75D-DE00C8B24A5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245B2E1B-255C-A12C-34D7-39D35896FF3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C91F98C-8402-075B-3C2F-357CB76DA344}"/>
              </a:ext>
            </a:extLst>
          </p:cNvPr>
          <p:cNvSpPr>
            <a:spLocks noGrp="1"/>
          </p:cNvSpPr>
          <p:nvPr>
            <p:ph type="dt" sz="half" idx="10"/>
          </p:nvPr>
        </p:nvSpPr>
        <p:spPr/>
        <p:txBody>
          <a:bodyPr/>
          <a:lstStyle/>
          <a:p>
            <a:fld id="{96DFF08F-DC6B-4601-B491-B0F83F6DD2DA}" type="datetimeFigureOut">
              <a:rPr lang="en-US" smtClean="0"/>
              <a:pPr/>
              <a:t>3/20/2025</a:t>
            </a:fld>
            <a:endParaRPr lang="en-US"/>
          </a:p>
        </p:txBody>
      </p:sp>
      <p:sp>
        <p:nvSpPr>
          <p:cNvPr id="6" name="Footer Placeholder 5">
            <a:extLst>
              <a:ext uri="{FF2B5EF4-FFF2-40B4-BE49-F238E27FC236}">
                <a16:creationId xmlns:a16="http://schemas.microsoft.com/office/drawing/2014/main" id="{4E803D2D-9F1D-AEEC-6E74-750DB7312B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7BC847-328C-C266-6FAB-19FECDAD6CF1}"/>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200115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D475-8ED3-4095-0DE8-F59E9CE48A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CD050D-56D3-2CEA-4256-A95E0D775C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5980A6-F874-3419-EFD7-2680CAA558EC}"/>
              </a:ext>
            </a:extLst>
          </p:cNvPr>
          <p:cNvSpPr>
            <a:spLocks noGrp="1"/>
          </p:cNvSpPr>
          <p:nvPr>
            <p:ph type="dt" sz="half" idx="10"/>
          </p:nvPr>
        </p:nvSpPr>
        <p:spPr/>
        <p:txBody>
          <a:bodyPr/>
          <a:lstStyle/>
          <a:p>
            <a:fld id="{96DFF08F-DC6B-4601-B491-B0F83F6DD2DA}" type="datetimeFigureOut">
              <a:rPr lang="en-US" smtClean="0"/>
              <a:t>3/20/2025</a:t>
            </a:fld>
            <a:endParaRPr lang="en-US"/>
          </a:p>
        </p:txBody>
      </p:sp>
      <p:sp>
        <p:nvSpPr>
          <p:cNvPr id="5" name="Footer Placeholder 4">
            <a:extLst>
              <a:ext uri="{FF2B5EF4-FFF2-40B4-BE49-F238E27FC236}">
                <a16:creationId xmlns:a16="http://schemas.microsoft.com/office/drawing/2014/main" id="{45E60012-EBB4-D1F7-88F0-44907C87B3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359418-611F-7186-D5D1-318FA066D6DA}"/>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1225342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39CDC8-0374-FF36-CB09-D41379A30C7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7871BB-7317-4A95-3E54-5D6A21B3C758}"/>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D94016-654A-F3F6-DF43-84108D08DFE2}"/>
              </a:ext>
            </a:extLst>
          </p:cNvPr>
          <p:cNvSpPr>
            <a:spLocks noGrp="1"/>
          </p:cNvSpPr>
          <p:nvPr>
            <p:ph type="dt" sz="half" idx="10"/>
          </p:nvPr>
        </p:nvSpPr>
        <p:spPr/>
        <p:txBody>
          <a:bodyPr/>
          <a:lstStyle/>
          <a:p>
            <a:fld id="{96DFF08F-DC6B-4601-B491-B0F83F6DD2DA}" type="datetimeFigureOut">
              <a:rPr lang="en-US" smtClean="0"/>
              <a:t>3/20/2025</a:t>
            </a:fld>
            <a:endParaRPr lang="en-US"/>
          </a:p>
        </p:txBody>
      </p:sp>
      <p:sp>
        <p:nvSpPr>
          <p:cNvPr id="5" name="Footer Placeholder 4">
            <a:extLst>
              <a:ext uri="{FF2B5EF4-FFF2-40B4-BE49-F238E27FC236}">
                <a16:creationId xmlns:a16="http://schemas.microsoft.com/office/drawing/2014/main" id="{D3537E93-32C1-AC6B-5BF0-13EE5A31D7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E12F89-C0AE-FD74-E6A4-E118036B79AF}"/>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2157949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4967681" y="2071863"/>
            <a:ext cx="14679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4" name="Shape 27"/>
          <p:cNvSpPr/>
          <p:nvPr userDrawn="1"/>
        </p:nvSpPr>
        <p:spPr>
          <a:xfrm>
            <a:off x="6435581" y="2071864"/>
            <a:ext cx="2720451"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5" name="Shape 28"/>
          <p:cNvSpPr/>
          <p:nvPr userDrawn="1"/>
        </p:nvSpPr>
        <p:spPr>
          <a:xfrm>
            <a:off x="0" y="2071861"/>
            <a:ext cx="2364206"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Shape 29"/>
          <p:cNvSpPr/>
          <p:nvPr userDrawn="1"/>
        </p:nvSpPr>
        <p:spPr>
          <a:xfrm>
            <a:off x="2364205" y="2071862"/>
            <a:ext cx="1753412"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7" name="Shape 25"/>
          <p:cNvSpPr txBox="1"/>
          <p:nvPr userDrawn="1"/>
        </p:nvSpPr>
        <p:spPr>
          <a:xfrm>
            <a:off x="3766612" y="1552771"/>
            <a:ext cx="14679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a:solidFill>
                  <a:srgbClr val="97ABBC"/>
                </a:solidFill>
                <a:latin typeface="Arial" panose="020B0604020202020204" pitchFamily="34" charset="0"/>
                <a:cs typeface="Arial" panose="020B0604020202020204" pitchFamily="34" charset="0"/>
              </a:rPr>
              <a:t>“</a:t>
            </a:r>
            <a:endParaRPr sz="7200" b="1">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9911" y="146610"/>
            <a:ext cx="986625" cy="174724"/>
          </a:xfrm>
          <a:prstGeom prst="rect">
            <a:avLst/>
          </a:prstGeom>
        </p:spPr>
      </p:pic>
      <p:sp>
        <p:nvSpPr>
          <p:cNvPr id="10" name="Text Placeholder 9"/>
          <p:cNvSpPr>
            <a:spLocks noGrp="1"/>
          </p:cNvSpPr>
          <p:nvPr>
            <p:ph type="body" sz="quarter" idx="10"/>
          </p:nvPr>
        </p:nvSpPr>
        <p:spPr>
          <a:xfrm>
            <a:off x="1350036" y="2584133"/>
            <a:ext cx="6619875" cy="738187"/>
          </a:xfrm>
        </p:spPr>
        <p:txBody>
          <a:bodyPr>
            <a:normAutofit/>
          </a:bodyPr>
          <a:lstStyle>
            <a:lvl1pPr marL="0" indent="0" algn="ctr">
              <a:buNone/>
              <a:defRPr sz="2400"/>
            </a:lvl1pPr>
          </a:lstStyle>
          <a:p>
            <a:pPr lvl="0"/>
            <a:r>
              <a:rPr lang="en-US"/>
              <a:t>Click to edit Master text styles</a:t>
            </a:r>
          </a:p>
        </p:txBody>
      </p:sp>
    </p:spTree>
    <p:extLst>
      <p:ext uri="{BB962C8B-B14F-4D97-AF65-F5344CB8AC3E}">
        <p14:creationId xmlns:p14="http://schemas.microsoft.com/office/powerpoint/2010/main" val="13251398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1325563"/>
          </a:xfrm>
        </p:spPr>
        <p:txBody>
          <a:bodyPr/>
          <a:lstStyle>
            <a:lvl1pPr>
              <a:defRPr>
                <a:solidFill>
                  <a:schemeClr val="bg1"/>
                </a:solidFill>
              </a:defRPr>
            </a:lvl1pPr>
          </a:lstStyle>
          <a:p>
            <a:r>
              <a:rPr lang="en-US"/>
              <a:t>Click to edit Master title style</a:t>
            </a:r>
          </a:p>
        </p:txBody>
      </p:sp>
      <p:sp>
        <p:nvSpPr>
          <p:cNvPr id="11" name="Content Placeholder 2"/>
          <p:cNvSpPr>
            <a:spLocks noGrp="1"/>
          </p:cNvSpPr>
          <p:nvPr>
            <p:ph idx="1"/>
          </p:nvPr>
        </p:nvSpPr>
        <p:spPr>
          <a:xfrm>
            <a:off x="628650" y="1825625"/>
            <a:ext cx="7886700" cy="435133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88093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552450" y="420341"/>
            <a:ext cx="7886700" cy="1325563"/>
          </a:xfrm>
        </p:spPr>
        <p:txBody>
          <a:bodyPr/>
          <a:lstStyle/>
          <a:p>
            <a:r>
              <a:rPr lang="en-US"/>
              <a:t>Click to edit Master title style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32317" y="2669418"/>
            <a:ext cx="3305700" cy="669000"/>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0" y="2669632"/>
            <a:ext cx="3546900" cy="669000"/>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4204" y="2669418"/>
            <a:ext cx="3305700" cy="669000"/>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800"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423590"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3527425"/>
            <a:ext cx="2430463" cy="22796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3527425"/>
            <a:ext cx="2430463" cy="22796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3527425"/>
            <a:ext cx="2430463" cy="22796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8324960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6250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276750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4672500"/>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91252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2802315"/>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4725064"/>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165417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3691037"/>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536561"/>
            <a:ext cx="4089400"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047198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0" y="0"/>
            <a:ext cx="5256621"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57910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722802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3/20/2025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82495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3/20/2025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074370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3/20/2025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18250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3/20/2025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041284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991811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162462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3/20/2025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1998101387"/>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666E57-B1B8-497F-34A0-01340FBD263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92C1F1-A898-34F9-9787-B8E6ED09F3E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3DD8F6-4F26-D2DF-271B-51E337A6AE97}"/>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6DFF08F-DC6B-4601-B491-B0F83F6DD2DA}" type="datetimeFigureOut">
              <a:rPr lang="en-US" smtClean="0"/>
              <a:pPr/>
              <a:t>3/20/2025</a:t>
            </a:fld>
            <a:endParaRPr lang="en-US"/>
          </a:p>
        </p:txBody>
      </p:sp>
      <p:sp>
        <p:nvSpPr>
          <p:cNvPr id="5" name="Footer Placeholder 4">
            <a:extLst>
              <a:ext uri="{FF2B5EF4-FFF2-40B4-BE49-F238E27FC236}">
                <a16:creationId xmlns:a16="http://schemas.microsoft.com/office/drawing/2014/main" id="{147864E8-F622-037A-6876-D2D6A65165C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AE99B0-C0B3-D2D2-F2CE-C943A491BE3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1283887488"/>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660" r:id="rId12"/>
    <p:sldLayoutId id="2147483668" r:id="rId13"/>
    <p:sldLayoutId id="2147483673" r:id="rId14"/>
    <p:sldLayoutId id="2147483674" r:id="rId15"/>
    <p:sldLayoutId id="2147483670" r:id="rId1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hyperlink" Target="https://docs.google.com/document/d/1-7OHF6LcNqiwTOFsiDUwGg097rkrLKkJpwSBubrS-2w/edit?usp=sharing" TargetMode="Externa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hyperlink" Target="https://resources.csi.state.co.us/financial-services-library/" TargetMode="External"/><Relationship Id="rId5" Type="http://schemas.openxmlformats.org/officeDocument/2006/relationships/hyperlink" Target="https://www.surveymonkey.com/r/H2XVYMF" TargetMode="Externa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CSI Grant &amp; Finance Session</a:t>
            </a:r>
          </a:p>
        </p:txBody>
      </p:sp>
      <p:sp>
        <p:nvSpPr>
          <p:cNvPr id="3" name="Subtitle 2"/>
          <p:cNvSpPr>
            <a:spLocks noGrp="1"/>
          </p:cNvSpPr>
          <p:nvPr>
            <p:ph type="subTitle" idx="1"/>
          </p:nvPr>
        </p:nvSpPr>
        <p:spPr/>
        <p:txBody>
          <a:bodyPr vert="horz" lIns="91440" tIns="45720" rIns="91440" bIns="45720" rtlCol="0" anchor="t">
            <a:normAutofit/>
          </a:bodyPr>
          <a:lstStyle/>
          <a:p>
            <a:r>
              <a:rPr lang="en-US" i="1">
                <a:cs typeface="Calibri"/>
              </a:rPr>
              <a:t>March 2025</a:t>
            </a:r>
          </a:p>
        </p:txBody>
      </p:sp>
    </p:spTree>
    <p:extLst>
      <p:ext uri="{BB962C8B-B14F-4D97-AF65-F5344CB8AC3E}">
        <p14:creationId xmlns:p14="http://schemas.microsoft.com/office/powerpoint/2010/main" val="2573651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938B4-C006-C098-BF0E-F97C18DAB235}"/>
              </a:ext>
            </a:extLst>
          </p:cNvPr>
          <p:cNvSpPr>
            <a:spLocks noGrp="1"/>
          </p:cNvSpPr>
          <p:nvPr>
            <p:ph type="title"/>
          </p:nvPr>
        </p:nvSpPr>
        <p:spPr>
          <a:xfrm>
            <a:off x="401040" y="197594"/>
            <a:ext cx="7886700" cy="1325563"/>
          </a:xfrm>
        </p:spPr>
        <p:txBody>
          <a:bodyPr>
            <a:normAutofit/>
          </a:bodyPr>
          <a:lstStyle/>
          <a:p>
            <a:r>
              <a:rPr lang="en-US" sz="3600"/>
              <a:t>(IFR) Submission Collections</a:t>
            </a:r>
          </a:p>
        </p:txBody>
      </p:sp>
      <p:sp>
        <p:nvSpPr>
          <p:cNvPr id="18" name="TextBox 17">
            <a:extLst>
              <a:ext uri="{FF2B5EF4-FFF2-40B4-BE49-F238E27FC236}">
                <a16:creationId xmlns:a16="http://schemas.microsoft.com/office/drawing/2014/main" id="{030FD61C-D595-84FC-257B-7CBF4FC53504}"/>
              </a:ext>
            </a:extLst>
          </p:cNvPr>
          <p:cNvSpPr txBox="1"/>
          <p:nvPr/>
        </p:nvSpPr>
        <p:spPr>
          <a:xfrm>
            <a:off x="402314" y="1142538"/>
            <a:ext cx="7886700" cy="6093976"/>
          </a:xfrm>
          <a:prstGeom prst="rect">
            <a:avLst/>
          </a:prstGeom>
          <a:noFill/>
        </p:spPr>
        <p:txBody>
          <a:bodyPr wrap="square" lIns="91440" tIns="45720" rIns="91440" bIns="45720" rtlCol="0" anchor="t">
            <a:spAutoFit/>
          </a:bodyPr>
          <a:lstStyle/>
          <a:p>
            <a:r>
              <a:rPr lang="en-US" b="1">
                <a:highlight>
                  <a:srgbClr val="00FF00"/>
                </a:highlight>
              </a:rPr>
              <a:t>ECEA (3130) - Exceptional Children's Educational Act</a:t>
            </a:r>
            <a:br>
              <a:rPr lang="en-US" b="1"/>
            </a:br>
            <a:endParaRPr lang="en-US" sz="1600" b="1">
              <a:latin typeface="Calibri"/>
              <a:ea typeface="Times New Roman" panose="02020603050405020304" pitchFamily="18" charset="0"/>
              <a:cs typeface="Calibri"/>
            </a:endParaRPr>
          </a:p>
          <a:p>
            <a:pPr marL="285750" indent="-285750">
              <a:buFont typeface="Arial" panose="020B0604020202020204" pitchFamily="34" charset="0"/>
              <a:buChar char="•"/>
            </a:pPr>
            <a:r>
              <a:rPr lang="en-US" sz="1600"/>
              <a:t>Monitor ECEA funding to ensure full utilization and verify that schools spend at least the required proportionate share of the SPED reserve from general funds.</a:t>
            </a:r>
          </a:p>
          <a:p>
            <a:pPr marL="742950" lvl="1" indent="-285750">
              <a:buFont typeface="Arial" panose="020B0604020202020204" pitchFamily="34" charset="0"/>
              <a:buChar char="•"/>
            </a:pPr>
            <a:r>
              <a:rPr lang="en-US" sz="1600"/>
              <a:t>SPED reserve: </a:t>
            </a:r>
            <a:r>
              <a:rPr lang="en-US" sz="1600" b="1"/>
              <a:t>$100 per SPED student</a:t>
            </a:r>
            <a:r>
              <a:rPr lang="en-US" sz="1600"/>
              <a:t>, up to a maximum of </a:t>
            </a:r>
            <a:r>
              <a:rPr lang="en-US" sz="1600" b="1"/>
              <a:t>$90,000</a:t>
            </a:r>
            <a:br>
              <a:rPr lang="en-US" sz="1600" b="1"/>
            </a:br>
            <a:endParaRPr lang="en-US" sz="1600" b="1"/>
          </a:p>
          <a:p>
            <a:pPr marL="285750" indent="-285750">
              <a:buFont typeface="Arial" panose="020B0604020202020204" pitchFamily="34" charset="0"/>
              <a:buChar char="•"/>
            </a:pPr>
            <a:r>
              <a:rPr lang="en-US" sz="1600"/>
              <a:t>Ensure all expenses are coded correctly to maintain </a:t>
            </a:r>
            <a:r>
              <a:rPr lang="en-US" sz="1600" b="1"/>
              <a:t>Maintenance of Effort (MOE) compliance</a:t>
            </a:r>
            <a:r>
              <a:rPr lang="en-US" sz="1600"/>
              <a:t>, with reported spending exceeding the </a:t>
            </a:r>
            <a:r>
              <a:rPr lang="en-US" sz="1600" b="1"/>
              <a:t>3130 allocation</a:t>
            </a:r>
          </a:p>
          <a:p>
            <a:pPr marL="742950" lvl="1" indent="-285750">
              <a:buFont typeface="Arial" panose="020B0604020202020204" pitchFamily="34" charset="0"/>
              <a:buChar char="•"/>
            </a:pPr>
            <a:r>
              <a:rPr lang="en-US" sz="1600" b="1"/>
              <a:t>MOE compliance</a:t>
            </a:r>
            <a:r>
              <a:rPr lang="en-US" sz="1600"/>
              <a:t> is required for eligibility for federal IDEA funds.</a:t>
            </a:r>
            <a:br>
              <a:rPr lang="en-US" sz="1600"/>
            </a:br>
            <a:endParaRPr lang="en-US" sz="1600" b="1"/>
          </a:p>
          <a:p>
            <a:pPr marL="285750" indent="-285750">
              <a:buFont typeface="Arial" panose="020B0604020202020204" pitchFamily="34" charset="0"/>
              <a:buChar char="•"/>
            </a:pPr>
            <a:r>
              <a:rPr lang="en-US" sz="1600"/>
              <a:t>Determines additional allocation eligibility at year-end.</a:t>
            </a:r>
            <a:br>
              <a:rPr lang="en-US" sz="1600"/>
            </a:br>
            <a:endParaRPr lang="en-US" sz="1600" b="1"/>
          </a:p>
          <a:p>
            <a:pPr marL="285750" indent="-285750">
              <a:buFont typeface="Arial" panose="020B0604020202020204" pitchFamily="34" charset="0"/>
              <a:buChar char="•"/>
            </a:pPr>
            <a:r>
              <a:rPr lang="en-US" sz="1600"/>
              <a:t>Required for </a:t>
            </a:r>
            <a:r>
              <a:rPr lang="en-US" sz="1600" b="1"/>
              <a:t>High Needs Grant</a:t>
            </a:r>
            <a:r>
              <a:rPr lang="en-US" sz="1600"/>
              <a:t> awarding and potential </a:t>
            </a:r>
            <a:r>
              <a:rPr lang="en-US" sz="1600" b="1"/>
              <a:t>mid-year allocation increases</a:t>
            </a:r>
            <a:r>
              <a:rPr lang="en-US" sz="1600"/>
              <a:t>.</a:t>
            </a:r>
          </a:p>
          <a:p>
            <a:endParaRPr lang="en-US">
              <a:latin typeface="Calibri"/>
              <a:ea typeface="Times New Roman" panose="02020603050405020304" pitchFamily="18" charset="0"/>
              <a:cs typeface="Calibri"/>
            </a:endParaRPr>
          </a:p>
          <a:p>
            <a:r>
              <a:rPr lang="en-US" b="1">
                <a:highlight>
                  <a:srgbClr val="00FF00"/>
                </a:highlight>
              </a:rPr>
              <a:t>ECEA GT (3150) - Gifted and Talented</a:t>
            </a:r>
            <a:br>
              <a:rPr lang="en-US" b="1"/>
            </a:br>
            <a:endParaRPr lang="en-US" b="1"/>
          </a:p>
          <a:p>
            <a:pPr marL="285750" indent="-285750">
              <a:buFont typeface="Arial" panose="020B0604020202020204" pitchFamily="34" charset="0"/>
              <a:buChar char="•"/>
            </a:pPr>
            <a:r>
              <a:rPr lang="en-US" sz="1600"/>
              <a:t>Ensure that all allocated funds are fully spent within the award year.</a:t>
            </a:r>
          </a:p>
          <a:p>
            <a:pPr marL="285750" indent="-285750">
              <a:buFont typeface="Arial" panose="020B0604020202020204" pitchFamily="34" charset="0"/>
              <a:buChar char="•"/>
            </a:pPr>
            <a:endParaRPr lang="en-US">
              <a:latin typeface="Calibri"/>
              <a:ea typeface="Times New Roman" panose="02020603050405020304" pitchFamily="18" charset="0"/>
              <a:cs typeface="Calibri"/>
            </a:endParaRPr>
          </a:p>
          <a:p>
            <a:r>
              <a:rPr lang="en-US" b="1">
                <a:highlight>
                  <a:srgbClr val="00FF00"/>
                </a:highlight>
              </a:rPr>
              <a:t>ELPA (3140) - English Language Proficiency Act</a:t>
            </a:r>
            <a:br>
              <a:rPr lang="en-US" b="1"/>
            </a:br>
            <a:endParaRPr lang="en-US" b="1"/>
          </a:p>
          <a:p>
            <a:pPr marL="285750" indent="-285750">
              <a:buFont typeface="Arial" panose="020B0604020202020204" pitchFamily="34" charset="0"/>
              <a:buChar char="•"/>
            </a:pPr>
            <a:r>
              <a:rPr lang="en-US" sz="1600"/>
              <a:t>Ensure that all funding is spent within the year it was awarded.</a:t>
            </a:r>
            <a:endParaRPr lang="en-US" sz="1600">
              <a:latin typeface="Calibri"/>
              <a:ea typeface="Times New Roman" panose="02020603050405020304" pitchFamily="18" charset="0"/>
              <a:cs typeface="Calibri"/>
            </a:endParaRPr>
          </a:p>
          <a:p>
            <a:endParaRPr lang="en-US">
              <a:latin typeface="Calibri"/>
              <a:ea typeface="Times New Roman" panose="02020603050405020304" pitchFamily="18" charset="0"/>
              <a:cs typeface="Calibri"/>
            </a:endParaRPr>
          </a:p>
          <a:p>
            <a:endParaRPr lang="en-US">
              <a:latin typeface="+mj-lt"/>
            </a:endParaRPr>
          </a:p>
        </p:txBody>
      </p:sp>
    </p:spTree>
    <p:extLst>
      <p:ext uri="{BB962C8B-B14F-4D97-AF65-F5344CB8AC3E}">
        <p14:creationId xmlns:p14="http://schemas.microsoft.com/office/powerpoint/2010/main" val="569246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EA8A0-3406-FCDB-207D-04F0FA3927BC}"/>
              </a:ext>
            </a:extLst>
          </p:cNvPr>
          <p:cNvSpPr>
            <a:spLocks noGrp="1"/>
          </p:cNvSpPr>
          <p:nvPr>
            <p:ph type="title"/>
          </p:nvPr>
        </p:nvSpPr>
        <p:spPr>
          <a:xfrm>
            <a:off x="628649" y="365126"/>
            <a:ext cx="8023737" cy="1325563"/>
          </a:xfrm>
        </p:spPr>
        <p:txBody>
          <a:bodyPr/>
          <a:lstStyle/>
          <a:p>
            <a:r>
              <a:rPr lang="en-US" dirty="0"/>
              <a:t>IFR: General Ledger Submission Requirements</a:t>
            </a:r>
          </a:p>
        </p:txBody>
      </p:sp>
      <p:graphicFrame>
        <p:nvGraphicFramePr>
          <p:cNvPr id="4" name="Content Placeholder 3">
            <a:extLst>
              <a:ext uri="{FF2B5EF4-FFF2-40B4-BE49-F238E27FC236}">
                <a16:creationId xmlns:a16="http://schemas.microsoft.com/office/drawing/2014/main" id="{CC71B2D5-9074-E382-4067-66E04FCDDEC0}"/>
              </a:ext>
            </a:extLst>
          </p:cNvPr>
          <p:cNvGraphicFramePr>
            <a:graphicFrameLocks noGrp="1"/>
          </p:cNvGraphicFramePr>
          <p:nvPr>
            <p:ph idx="1"/>
            <p:extLst>
              <p:ext uri="{D42A27DB-BD31-4B8C-83A1-F6EECF244321}">
                <p14:modId xmlns:p14="http://schemas.microsoft.com/office/powerpoint/2010/main" val="1159348367"/>
              </p:ext>
            </p:extLst>
          </p:nvPr>
        </p:nvGraphicFramePr>
        <p:xfrm>
          <a:off x="1510976" y="1486591"/>
          <a:ext cx="5925402" cy="907924"/>
        </p:xfrm>
        <a:graphic>
          <a:graphicData uri="http://schemas.openxmlformats.org/drawingml/2006/table">
            <a:tbl>
              <a:tblPr firstRow="1"/>
              <a:tblGrid>
                <a:gridCol w="1822159">
                  <a:extLst>
                    <a:ext uri="{9D8B030D-6E8A-4147-A177-3AD203B41FA5}">
                      <a16:colId xmlns:a16="http://schemas.microsoft.com/office/drawing/2014/main" val="179053528"/>
                    </a:ext>
                  </a:extLst>
                </a:gridCol>
                <a:gridCol w="2231923">
                  <a:extLst>
                    <a:ext uri="{9D8B030D-6E8A-4147-A177-3AD203B41FA5}">
                      <a16:colId xmlns:a16="http://schemas.microsoft.com/office/drawing/2014/main" val="988231917"/>
                    </a:ext>
                  </a:extLst>
                </a:gridCol>
                <a:gridCol w="1871320">
                  <a:extLst>
                    <a:ext uri="{9D8B030D-6E8A-4147-A177-3AD203B41FA5}">
                      <a16:colId xmlns:a16="http://schemas.microsoft.com/office/drawing/2014/main" val="878322915"/>
                    </a:ext>
                  </a:extLst>
                </a:gridCol>
              </a:tblGrid>
              <a:tr h="296883">
                <a:tc>
                  <a:txBody>
                    <a:bodyPr/>
                    <a:lstStyle/>
                    <a:p>
                      <a:pPr algn="ctr" rtl="0" fontAlgn="base">
                        <a:lnSpc>
                          <a:spcPts val="1650"/>
                        </a:lnSpc>
                        <a:buNone/>
                      </a:pPr>
                      <a:r>
                        <a:rPr lang="en-US" sz="1600" b="0" i="0">
                          <a:solidFill>
                            <a:srgbClr val="000000"/>
                          </a:solidFill>
                          <a:effectLst/>
                          <a:latin typeface="+mn-lt"/>
                        </a:rPr>
                        <a:t>Deadline</a:t>
                      </a:r>
                      <a:r>
                        <a:rPr lang="en-US" sz="1600" b="0" i="0">
                          <a:solidFill>
                            <a:srgbClr val="FFFFFF"/>
                          </a:solidFill>
                          <a:effectLst/>
                          <a:latin typeface="+mn-lt"/>
                        </a:rPr>
                        <a:t>​</a:t>
                      </a:r>
                    </a:p>
                  </a:txBody>
                  <a:tcPr>
                    <a:lnL w="7818" cap="flat" cmpd="sng" algn="ctr">
                      <a:solidFill>
                        <a:srgbClr val="000000"/>
                      </a:solidFill>
                      <a:prstDash val="solid"/>
                      <a:round/>
                      <a:headEnd type="none" w="med" len="med"/>
                      <a:tailEnd type="none" w="med" len="med"/>
                    </a:lnL>
                    <a:lnR w="7818" cap="flat" cmpd="sng" algn="ctr">
                      <a:solidFill>
                        <a:srgbClr val="000000"/>
                      </a:solidFill>
                      <a:prstDash val="solid"/>
                      <a:round/>
                      <a:headEnd type="none" w="med" len="med"/>
                      <a:tailEnd type="none" w="med" len="med"/>
                    </a:lnR>
                    <a:lnT w="7818" cap="flat" cmpd="sng" algn="ctr">
                      <a:solidFill>
                        <a:srgbClr val="000000"/>
                      </a:solidFill>
                      <a:prstDash val="solid"/>
                      <a:round/>
                      <a:headEnd type="none" w="med" len="med"/>
                      <a:tailEnd type="none" w="med" len="med"/>
                    </a:lnT>
                    <a:lnB w="7818"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rtl="0" fontAlgn="base">
                        <a:lnSpc>
                          <a:spcPts val="1650"/>
                        </a:lnSpc>
                        <a:buNone/>
                      </a:pPr>
                      <a:r>
                        <a:rPr lang="en-US" sz="1600" b="0" i="0">
                          <a:solidFill>
                            <a:srgbClr val="000000"/>
                          </a:solidFill>
                          <a:effectLst/>
                          <a:latin typeface="+mn-lt"/>
                        </a:rPr>
                        <a:t>Reporting Period</a:t>
                      </a:r>
                      <a:r>
                        <a:rPr lang="en-US" sz="1600" b="0" i="0">
                          <a:solidFill>
                            <a:srgbClr val="FFFFFF"/>
                          </a:solidFill>
                          <a:effectLst/>
                          <a:latin typeface="+mn-lt"/>
                        </a:rPr>
                        <a:t>​</a:t>
                      </a:r>
                    </a:p>
                  </a:txBody>
                  <a:tcPr>
                    <a:lnL w="7818" cap="flat" cmpd="sng" algn="ctr">
                      <a:solidFill>
                        <a:srgbClr val="000000"/>
                      </a:solidFill>
                      <a:prstDash val="solid"/>
                      <a:round/>
                      <a:headEnd type="none" w="med" len="med"/>
                      <a:tailEnd type="none" w="med" len="med"/>
                    </a:lnL>
                    <a:lnR w="7818" cap="flat" cmpd="sng" algn="ctr">
                      <a:solidFill>
                        <a:srgbClr val="000000"/>
                      </a:solidFill>
                      <a:prstDash val="solid"/>
                      <a:round/>
                      <a:headEnd type="none" w="med" len="med"/>
                      <a:tailEnd type="none" w="med" len="med"/>
                    </a:lnR>
                    <a:lnT w="7818" cap="flat" cmpd="sng" algn="ctr">
                      <a:solidFill>
                        <a:srgbClr val="000000"/>
                      </a:solidFill>
                      <a:prstDash val="solid"/>
                      <a:round/>
                      <a:headEnd type="none" w="med" len="med"/>
                      <a:tailEnd type="none" w="med" len="med"/>
                    </a:lnT>
                    <a:lnB w="7818"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rtl="0" fontAlgn="base">
                        <a:lnSpc>
                          <a:spcPts val="1650"/>
                        </a:lnSpc>
                        <a:buNone/>
                      </a:pPr>
                      <a:r>
                        <a:rPr lang="en-US" sz="1600" b="0" i="0">
                          <a:solidFill>
                            <a:srgbClr val="000000"/>
                          </a:solidFill>
                          <a:effectLst/>
                          <a:latin typeface="+mn-lt"/>
                        </a:rPr>
                        <a:t>Expectation</a:t>
                      </a:r>
                      <a:r>
                        <a:rPr lang="en-US" sz="1600" b="0" i="0">
                          <a:solidFill>
                            <a:srgbClr val="FFFFFF"/>
                          </a:solidFill>
                          <a:effectLst/>
                          <a:latin typeface="+mn-lt"/>
                        </a:rPr>
                        <a:t>​</a:t>
                      </a:r>
                    </a:p>
                  </a:txBody>
                  <a:tcPr>
                    <a:lnL w="7818" cap="flat" cmpd="sng" algn="ctr">
                      <a:solidFill>
                        <a:srgbClr val="000000"/>
                      </a:solidFill>
                      <a:prstDash val="solid"/>
                      <a:round/>
                      <a:headEnd type="none" w="med" len="med"/>
                      <a:tailEnd type="none" w="med" len="med"/>
                    </a:lnL>
                    <a:lnR w="7818" cap="flat" cmpd="sng" algn="ctr">
                      <a:solidFill>
                        <a:srgbClr val="000000"/>
                      </a:solidFill>
                      <a:prstDash val="solid"/>
                      <a:round/>
                      <a:headEnd type="none" w="med" len="med"/>
                      <a:tailEnd type="none" w="med" len="med"/>
                    </a:lnR>
                    <a:lnT w="7818" cap="flat" cmpd="sng" algn="ctr">
                      <a:solidFill>
                        <a:srgbClr val="000000"/>
                      </a:solidFill>
                      <a:prstDash val="solid"/>
                      <a:round/>
                      <a:headEnd type="none" w="med" len="med"/>
                      <a:tailEnd type="none" w="med" len="med"/>
                    </a:lnT>
                    <a:lnB w="7818"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557861826"/>
                  </a:ext>
                </a:extLst>
              </a:tr>
              <a:tr h="296847">
                <a:tc>
                  <a:txBody>
                    <a:bodyPr/>
                    <a:lstStyle/>
                    <a:p>
                      <a:pPr algn="l" rtl="0" fontAlgn="base">
                        <a:lnSpc>
                          <a:spcPts val="1650"/>
                        </a:lnSpc>
                        <a:buNone/>
                      </a:pPr>
                      <a:r>
                        <a:rPr lang="en-US" sz="1400" b="0" i="0">
                          <a:solidFill>
                            <a:srgbClr val="000000"/>
                          </a:solidFill>
                          <a:effectLst/>
                          <a:latin typeface="+mn-lt"/>
                        </a:rPr>
                        <a:t>April 30th, 2025​</a:t>
                      </a:r>
                    </a:p>
                  </a:txBody>
                  <a:tcPr>
                    <a:lnL w="7818" cap="flat" cmpd="sng" algn="ctr">
                      <a:solidFill>
                        <a:srgbClr val="000000"/>
                      </a:solidFill>
                      <a:prstDash val="solid"/>
                      <a:round/>
                      <a:headEnd type="none" w="med" len="med"/>
                      <a:tailEnd type="none" w="med" len="med"/>
                    </a:lnL>
                    <a:lnR w="7818" cap="flat" cmpd="sng" algn="ctr">
                      <a:solidFill>
                        <a:srgbClr val="000000"/>
                      </a:solidFill>
                      <a:prstDash val="solid"/>
                      <a:round/>
                      <a:headEnd type="none" w="med" len="med"/>
                      <a:tailEnd type="none" w="med" len="med"/>
                    </a:lnR>
                    <a:lnT w="7818" cap="flat" cmpd="sng" algn="ctr">
                      <a:solidFill>
                        <a:srgbClr val="000000"/>
                      </a:solidFill>
                      <a:prstDash val="solid"/>
                      <a:round/>
                      <a:headEnd type="none" w="med" len="med"/>
                      <a:tailEnd type="none" w="med" len="med"/>
                    </a:lnT>
                    <a:lnB w="7818" cap="flat" cmpd="sng" algn="ctr">
                      <a:solidFill>
                        <a:srgbClr val="000000"/>
                      </a:solidFill>
                      <a:prstDash val="solid"/>
                      <a:round/>
                      <a:headEnd type="none" w="med" len="med"/>
                      <a:tailEnd type="none" w="med" len="med"/>
                    </a:lnB>
                    <a:noFill/>
                  </a:tcPr>
                </a:tc>
                <a:tc>
                  <a:txBody>
                    <a:bodyPr/>
                    <a:lstStyle/>
                    <a:p>
                      <a:pPr algn="l" rtl="0" fontAlgn="base">
                        <a:lnSpc>
                          <a:spcPts val="1650"/>
                        </a:lnSpc>
                        <a:buNone/>
                      </a:pPr>
                      <a:r>
                        <a:rPr lang="en-US" sz="1400" b="0" i="0">
                          <a:solidFill>
                            <a:srgbClr val="000000"/>
                          </a:solidFill>
                          <a:effectLst/>
                          <a:latin typeface="+mn-lt"/>
                        </a:rPr>
                        <a:t>07/01/24 - 03/31/25​</a:t>
                      </a:r>
                    </a:p>
                  </a:txBody>
                  <a:tcPr>
                    <a:lnL w="7818" cap="flat" cmpd="sng" algn="ctr">
                      <a:solidFill>
                        <a:srgbClr val="000000"/>
                      </a:solidFill>
                      <a:prstDash val="solid"/>
                      <a:round/>
                      <a:headEnd type="none" w="med" len="med"/>
                      <a:tailEnd type="none" w="med" len="med"/>
                    </a:lnL>
                    <a:lnR w="7818" cap="flat" cmpd="sng" algn="ctr">
                      <a:solidFill>
                        <a:srgbClr val="000000"/>
                      </a:solidFill>
                      <a:prstDash val="solid"/>
                      <a:round/>
                      <a:headEnd type="none" w="med" len="med"/>
                      <a:tailEnd type="none" w="med" len="med"/>
                    </a:lnR>
                    <a:lnT w="7818" cap="flat" cmpd="sng" algn="ctr">
                      <a:solidFill>
                        <a:srgbClr val="000000"/>
                      </a:solidFill>
                      <a:prstDash val="solid"/>
                      <a:round/>
                      <a:headEnd type="none" w="med" len="med"/>
                      <a:tailEnd type="none" w="med" len="med"/>
                    </a:lnT>
                    <a:lnB w="7818" cap="flat" cmpd="sng" algn="ctr">
                      <a:solidFill>
                        <a:srgbClr val="000000"/>
                      </a:solidFill>
                      <a:prstDash val="solid"/>
                      <a:round/>
                      <a:headEnd type="none" w="med" len="med"/>
                      <a:tailEnd type="none" w="med" len="med"/>
                    </a:lnB>
                    <a:noFill/>
                  </a:tcPr>
                </a:tc>
                <a:tc>
                  <a:txBody>
                    <a:bodyPr/>
                    <a:lstStyle/>
                    <a:p>
                      <a:pPr algn="l" rtl="0" fontAlgn="base">
                        <a:lnSpc>
                          <a:spcPts val="1650"/>
                        </a:lnSpc>
                        <a:buNone/>
                      </a:pPr>
                      <a:r>
                        <a:rPr lang="en-US" sz="1400" b="0" i="0">
                          <a:solidFill>
                            <a:srgbClr val="000000"/>
                          </a:solidFill>
                          <a:effectLst/>
                          <a:latin typeface="+mn-lt"/>
                        </a:rPr>
                        <a:t>75% Minimum​</a:t>
                      </a:r>
                    </a:p>
                  </a:txBody>
                  <a:tcPr>
                    <a:lnL w="7818" cap="flat" cmpd="sng" algn="ctr">
                      <a:solidFill>
                        <a:srgbClr val="000000"/>
                      </a:solidFill>
                      <a:prstDash val="solid"/>
                      <a:round/>
                      <a:headEnd type="none" w="med" len="med"/>
                      <a:tailEnd type="none" w="med" len="med"/>
                    </a:lnL>
                    <a:lnR w="7818" cap="flat" cmpd="sng" algn="ctr">
                      <a:solidFill>
                        <a:srgbClr val="000000"/>
                      </a:solidFill>
                      <a:prstDash val="solid"/>
                      <a:round/>
                      <a:headEnd type="none" w="med" len="med"/>
                      <a:tailEnd type="none" w="med" len="med"/>
                    </a:lnR>
                    <a:lnT w="7818" cap="flat" cmpd="sng" algn="ctr">
                      <a:solidFill>
                        <a:srgbClr val="000000"/>
                      </a:solidFill>
                      <a:prstDash val="solid"/>
                      <a:round/>
                      <a:headEnd type="none" w="med" len="med"/>
                      <a:tailEnd type="none" w="med" len="med"/>
                    </a:lnT>
                    <a:lnB w="7818"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0863078"/>
                  </a:ext>
                </a:extLst>
              </a:tr>
              <a:tr h="296883">
                <a:tc>
                  <a:txBody>
                    <a:bodyPr/>
                    <a:lstStyle/>
                    <a:p>
                      <a:pPr algn="l" rtl="0" fontAlgn="base">
                        <a:lnSpc>
                          <a:spcPts val="1650"/>
                        </a:lnSpc>
                        <a:buNone/>
                      </a:pPr>
                      <a:r>
                        <a:rPr lang="en-US" sz="1400" b="0" i="0">
                          <a:solidFill>
                            <a:srgbClr val="000000"/>
                          </a:solidFill>
                          <a:effectLst/>
                          <a:latin typeface="+mn-lt"/>
                        </a:rPr>
                        <a:t>July 15th, 2025​</a:t>
                      </a:r>
                    </a:p>
                  </a:txBody>
                  <a:tcPr>
                    <a:lnL w="7818" cap="flat" cmpd="sng" algn="ctr">
                      <a:solidFill>
                        <a:srgbClr val="000000"/>
                      </a:solidFill>
                      <a:prstDash val="solid"/>
                      <a:round/>
                      <a:headEnd type="none" w="med" len="med"/>
                      <a:tailEnd type="none" w="med" len="med"/>
                    </a:lnL>
                    <a:lnR w="7818" cap="flat" cmpd="sng" algn="ctr">
                      <a:solidFill>
                        <a:srgbClr val="000000"/>
                      </a:solidFill>
                      <a:prstDash val="solid"/>
                      <a:round/>
                      <a:headEnd type="none" w="med" len="med"/>
                      <a:tailEnd type="none" w="med" len="med"/>
                    </a:lnR>
                    <a:lnT w="7818" cap="flat" cmpd="sng" algn="ctr">
                      <a:solidFill>
                        <a:srgbClr val="000000"/>
                      </a:solidFill>
                      <a:prstDash val="solid"/>
                      <a:round/>
                      <a:headEnd type="none" w="med" len="med"/>
                      <a:tailEnd type="none" w="med" len="med"/>
                    </a:lnT>
                    <a:lnB w="7818" cap="flat" cmpd="sng" algn="ctr">
                      <a:solidFill>
                        <a:srgbClr val="000000"/>
                      </a:solidFill>
                      <a:prstDash val="solid"/>
                      <a:round/>
                      <a:headEnd type="none" w="med" len="med"/>
                      <a:tailEnd type="none" w="med" len="med"/>
                    </a:lnB>
                    <a:noFill/>
                  </a:tcPr>
                </a:tc>
                <a:tc>
                  <a:txBody>
                    <a:bodyPr/>
                    <a:lstStyle/>
                    <a:p>
                      <a:pPr algn="l" rtl="0" fontAlgn="base">
                        <a:lnSpc>
                          <a:spcPts val="1650"/>
                        </a:lnSpc>
                        <a:buNone/>
                      </a:pPr>
                      <a:r>
                        <a:rPr lang="en-US" sz="1400" b="0" i="0">
                          <a:solidFill>
                            <a:srgbClr val="000000"/>
                          </a:solidFill>
                          <a:effectLst/>
                          <a:latin typeface="+mn-lt"/>
                        </a:rPr>
                        <a:t>07/01/24 – 06/30/25</a:t>
                      </a:r>
                    </a:p>
                  </a:txBody>
                  <a:tcPr>
                    <a:lnL w="7818" cap="flat" cmpd="sng" algn="ctr">
                      <a:solidFill>
                        <a:srgbClr val="000000"/>
                      </a:solidFill>
                      <a:prstDash val="solid"/>
                      <a:round/>
                      <a:headEnd type="none" w="med" len="med"/>
                      <a:tailEnd type="none" w="med" len="med"/>
                    </a:lnL>
                    <a:lnR w="7818" cap="flat" cmpd="sng" algn="ctr">
                      <a:solidFill>
                        <a:srgbClr val="000000"/>
                      </a:solidFill>
                      <a:prstDash val="solid"/>
                      <a:round/>
                      <a:headEnd type="none" w="med" len="med"/>
                      <a:tailEnd type="none" w="med" len="med"/>
                    </a:lnR>
                    <a:lnT w="7818" cap="flat" cmpd="sng" algn="ctr">
                      <a:solidFill>
                        <a:srgbClr val="000000"/>
                      </a:solidFill>
                      <a:prstDash val="solid"/>
                      <a:round/>
                      <a:headEnd type="none" w="med" len="med"/>
                      <a:tailEnd type="none" w="med" len="med"/>
                    </a:lnT>
                    <a:lnB w="7818" cap="flat" cmpd="sng" algn="ctr">
                      <a:solidFill>
                        <a:srgbClr val="000000"/>
                      </a:solidFill>
                      <a:prstDash val="solid"/>
                      <a:round/>
                      <a:headEnd type="none" w="med" len="med"/>
                      <a:tailEnd type="none" w="med" len="med"/>
                    </a:lnB>
                    <a:noFill/>
                  </a:tcPr>
                </a:tc>
                <a:tc>
                  <a:txBody>
                    <a:bodyPr/>
                    <a:lstStyle/>
                    <a:p>
                      <a:pPr algn="l" rtl="0" fontAlgn="base">
                        <a:lnSpc>
                          <a:spcPts val="1650"/>
                        </a:lnSpc>
                        <a:buNone/>
                      </a:pPr>
                      <a:r>
                        <a:rPr lang="en-US" sz="1400" b="0" i="0" dirty="0">
                          <a:solidFill>
                            <a:srgbClr val="000000"/>
                          </a:solidFill>
                          <a:effectLst/>
                          <a:latin typeface="+mn-lt"/>
                        </a:rPr>
                        <a:t>100%​ </a:t>
                      </a:r>
                    </a:p>
                  </a:txBody>
                  <a:tcPr>
                    <a:lnL w="7818" cap="flat" cmpd="sng" algn="ctr">
                      <a:solidFill>
                        <a:srgbClr val="000000"/>
                      </a:solidFill>
                      <a:prstDash val="solid"/>
                      <a:round/>
                      <a:headEnd type="none" w="med" len="med"/>
                      <a:tailEnd type="none" w="med" len="med"/>
                    </a:lnL>
                    <a:lnR w="7818" cap="flat" cmpd="sng" algn="ctr">
                      <a:solidFill>
                        <a:srgbClr val="000000"/>
                      </a:solidFill>
                      <a:prstDash val="solid"/>
                      <a:round/>
                      <a:headEnd type="none" w="med" len="med"/>
                      <a:tailEnd type="none" w="med" len="med"/>
                    </a:lnR>
                    <a:lnT w="7818" cap="flat" cmpd="sng" algn="ctr">
                      <a:solidFill>
                        <a:srgbClr val="000000"/>
                      </a:solidFill>
                      <a:prstDash val="solid"/>
                      <a:round/>
                      <a:headEnd type="none" w="med" len="med"/>
                      <a:tailEnd type="none" w="med" len="med"/>
                    </a:lnT>
                    <a:lnB w="7818"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60032603"/>
                  </a:ext>
                </a:extLst>
              </a:tr>
            </a:tbl>
          </a:graphicData>
        </a:graphic>
      </p:graphicFrame>
      <p:sp>
        <p:nvSpPr>
          <p:cNvPr id="5" name="TextBox 4">
            <a:extLst>
              <a:ext uri="{FF2B5EF4-FFF2-40B4-BE49-F238E27FC236}">
                <a16:creationId xmlns:a16="http://schemas.microsoft.com/office/drawing/2014/main" id="{B8088BDE-E8C2-339E-8229-9BBDBAB42B86}"/>
              </a:ext>
            </a:extLst>
          </p:cNvPr>
          <p:cNvSpPr txBox="1"/>
          <p:nvPr/>
        </p:nvSpPr>
        <p:spPr>
          <a:xfrm>
            <a:off x="324465" y="2831691"/>
            <a:ext cx="8573729" cy="3970318"/>
          </a:xfrm>
          <a:prstGeom prst="rect">
            <a:avLst/>
          </a:prstGeom>
          <a:noFill/>
        </p:spPr>
        <p:txBody>
          <a:bodyPr wrap="square" lIns="91440" tIns="45720" rIns="91440" bIns="45720" rtlCol="0" anchor="t">
            <a:spAutoFit/>
          </a:bodyPr>
          <a:lstStyle/>
          <a:p>
            <a:r>
              <a:rPr lang="en-US"/>
              <a:t>Must reflect </a:t>
            </a:r>
            <a:r>
              <a:rPr lang="en-US" b="1"/>
              <a:t>all expenditures</a:t>
            </a:r>
            <a:r>
              <a:rPr lang="en-US"/>
              <a:t> from the entire fiscal year up to the current quarter end.</a:t>
            </a:r>
          </a:p>
          <a:p>
            <a:endParaRPr lang="en-US"/>
          </a:p>
          <a:p>
            <a:r>
              <a:rPr lang="en-US"/>
              <a:t>Must include </a:t>
            </a:r>
            <a:r>
              <a:rPr lang="en-US" b="1"/>
              <a:t>detailed expenditure breakdowns</a:t>
            </a:r>
            <a:r>
              <a:rPr lang="en-US"/>
              <a:t>, not just summaries.</a:t>
            </a:r>
          </a:p>
          <a:p>
            <a:pPr marL="742950" lvl="1" indent="-285750">
              <a:buFont typeface="Arial"/>
              <a:buChar char="•"/>
            </a:pPr>
            <a:r>
              <a:rPr lang="en-US">
                <a:ea typeface="Calibri" panose="020F0502020204030204"/>
                <a:cs typeface="Calibri" panose="020F0502020204030204"/>
              </a:rPr>
              <a:t>We do not need any other detail or backup documentation aside from the general ledger</a:t>
            </a:r>
          </a:p>
          <a:p>
            <a:endParaRPr lang="en-US"/>
          </a:p>
          <a:p>
            <a:r>
              <a:rPr lang="en-US"/>
              <a:t>Acceptable formats: </a:t>
            </a:r>
            <a:r>
              <a:rPr lang="en-US" b="1"/>
              <a:t>Excel or PDF</a:t>
            </a:r>
            <a:r>
              <a:rPr lang="en-US"/>
              <a:t>.</a:t>
            </a:r>
          </a:p>
          <a:p>
            <a:pPr marL="742950" lvl="1" indent="-285750">
              <a:buFont typeface="Arial" panose="020B0604020202020204" pitchFamily="34" charset="0"/>
              <a:buChar char="•"/>
            </a:pPr>
            <a:r>
              <a:rPr lang="en-US"/>
              <a:t>For PDF submissions, ensure the </a:t>
            </a:r>
            <a:r>
              <a:rPr lang="en-US" b="1"/>
              <a:t>printable size is set correctly</a:t>
            </a:r>
            <a:r>
              <a:rPr lang="en-US"/>
              <a:t> to facilitate an easy review of total spending.</a:t>
            </a:r>
          </a:p>
          <a:p>
            <a:endParaRPr lang="en-US"/>
          </a:p>
          <a:p>
            <a:r>
              <a:rPr lang="en-US" b="1"/>
              <a:t>Profit and Loss reports are not an acceptable substitute</a:t>
            </a:r>
            <a:r>
              <a:rPr lang="en-US"/>
              <a:t> for a General Ledger.</a:t>
            </a:r>
          </a:p>
          <a:p>
            <a:endParaRPr lang="en-US"/>
          </a:p>
          <a:p>
            <a:r>
              <a:rPr lang="en-US"/>
              <a:t>The </a:t>
            </a:r>
            <a:r>
              <a:rPr lang="en-US" b="1"/>
              <a:t>SPED team will follow up</a:t>
            </a:r>
            <a:r>
              <a:rPr lang="en-US"/>
              <a:t> with schools reporting less than </a:t>
            </a:r>
            <a:r>
              <a:rPr lang="en-US" b="1"/>
              <a:t>75% of allocated spending</a:t>
            </a:r>
            <a:r>
              <a:rPr lang="en-US"/>
              <a:t>.</a:t>
            </a:r>
          </a:p>
          <a:p>
            <a:endParaRPr lang="en-US">
              <a:ea typeface="Calibri" panose="020F0502020204030204"/>
              <a:cs typeface="Calibri" panose="020F0502020204030204"/>
            </a:endParaRPr>
          </a:p>
        </p:txBody>
      </p:sp>
    </p:spTree>
    <p:extLst>
      <p:ext uri="{BB962C8B-B14F-4D97-AF65-F5344CB8AC3E}">
        <p14:creationId xmlns:p14="http://schemas.microsoft.com/office/powerpoint/2010/main" val="3531333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5F9F-7BC3-5D22-1DF4-E33F94317787}"/>
              </a:ext>
            </a:extLst>
          </p:cNvPr>
          <p:cNvSpPr>
            <a:spLocks noGrp="1"/>
          </p:cNvSpPr>
          <p:nvPr>
            <p:ph type="title"/>
          </p:nvPr>
        </p:nvSpPr>
        <p:spPr>
          <a:xfrm>
            <a:off x="691452" y="4191"/>
            <a:ext cx="7886700" cy="1325563"/>
          </a:xfrm>
        </p:spPr>
        <p:txBody>
          <a:bodyPr>
            <a:normAutofit/>
          </a:bodyPr>
          <a:lstStyle/>
          <a:p>
            <a:r>
              <a:rPr lang="en-US" sz="4000">
                <a:ea typeface="Calibri Light"/>
                <a:cs typeface="Calibri Light"/>
              </a:rPr>
              <a:t>Open Competitive Grants</a:t>
            </a:r>
            <a:endParaRPr lang="en-US" sz="4000"/>
          </a:p>
        </p:txBody>
      </p:sp>
      <p:graphicFrame>
        <p:nvGraphicFramePr>
          <p:cNvPr id="11" name="Content Placeholder 10">
            <a:extLst>
              <a:ext uri="{FF2B5EF4-FFF2-40B4-BE49-F238E27FC236}">
                <a16:creationId xmlns:a16="http://schemas.microsoft.com/office/drawing/2014/main" id="{78AE024C-B788-D98B-044E-5BAA42BCE9E0}"/>
              </a:ext>
            </a:extLst>
          </p:cNvPr>
          <p:cNvGraphicFramePr>
            <a:graphicFrameLocks noGrp="1"/>
          </p:cNvGraphicFramePr>
          <p:nvPr>
            <p:ph idx="1"/>
            <p:extLst>
              <p:ext uri="{D42A27DB-BD31-4B8C-83A1-F6EECF244321}">
                <p14:modId xmlns:p14="http://schemas.microsoft.com/office/powerpoint/2010/main" val="2721410864"/>
              </p:ext>
            </p:extLst>
          </p:nvPr>
        </p:nvGraphicFramePr>
        <p:xfrm>
          <a:off x="416547" y="982607"/>
          <a:ext cx="8415876" cy="5414996"/>
        </p:xfrm>
        <a:graphic>
          <a:graphicData uri="http://schemas.openxmlformats.org/drawingml/2006/table">
            <a:tbl>
              <a:tblPr firstRow="1" firstCol="1" bandRow="1">
                <a:tableStyleId>{5C22544A-7EE6-4342-B048-85BDC9FD1C3A}</a:tableStyleId>
              </a:tblPr>
              <a:tblGrid>
                <a:gridCol w="2195690">
                  <a:extLst>
                    <a:ext uri="{9D8B030D-6E8A-4147-A177-3AD203B41FA5}">
                      <a16:colId xmlns:a16="http://schemas.microsoft.com/office/drawing/2014/main" val="4176345296"/>
                    </a:ext>
                  </a:extLst>
                </a:gridCol>
                <a:gridCol w="3894016">
                  <a:extLst>
                    <a:ext uri="{9D8B030D-6E8A-4147-A177-3AD203B41FA5}">
                      <a16:colId xmlns:a16="http://schemas.microsoft.com/office/drawing/2014/main" val="2418348256"/>
                    </a:ext>
                  </a:extLst>
                </a:gridCol>
                <a:gridCol w="1188267">
                  <a:extLst>
                    <a:ext uri="{9D8B030D-6E8A-4147-A177-3AD203B41FA5}">
                      <a16:colId xmlns:a16="http://schemas.microsoft.com/office/drawing/2014/main" val="3633522472"/>
                    </a:ext>
                  </a:extLst>
                </a:gridCol>
                <a:gridCol w="1137903">
                  <a:extLst>
                    <a:ext uri="{9D8B030D-6E8A-4147-A177-3AD203B41FA5}">
                      <a16:colId xmlns:a16="http://schemas.microsoft.com/office/drawing/2014/main" val="2259353626"/>
                    </a:ext>
                  </a:extLst>
                </a:gridCol>
              </a:tblGrid>
              <a:tr h="469121">
                <a:tc>
                  <a:txBody>
                    <a:bodyPr/>
                    <a:lstStyle/>
                    <a:p>
                      <a:pPr algn="ctr">
                        <a:spcAft>
                          <a:spcPts val="0"/>
                        </a:spcAft>
                      </a:pPr>
                      <a:r>
                        <a:rPr lang="en-US" b="1" kern="0">
                          <a:solidFill>
                            <a:srgbClr val="000000"/>
                          </a:solidFill>
                          <a:effectLst/>
                          <a:latin typeface="Calibri Light"/>
                          <a:ea typeface="Times New Roman" panose="02020603050405020304" pitchFamily="18" charset="0"/>
                        </a:rPr>
                        <a:t>Opportunity</a:t>
                      </a:r>
                      <a:endParaRPr lang="en-US">
                        <a:effectLst/>
                        <a:latin typeface="Calibri Light"/>
                      </a:endParaRPr>
                    </a:p>
                  </a:txBody>
                  <a:tcPr marL="68580" marR="68580" marT="0" marB="0" anchor="ctr">
                    <a:lnL w="12700" cap="flat" cmpd="sng" algn="ctr">
                      <a:solidFill>
                        <a:srgbClr val="156082"/>
                      </a:solidFill>
                      <a:prstDash val="solid"/>
                      <a:round/>
                      <a:headEnd type="none" w="med" len="med"/>
                      <a:tailEnd type="none" w="med" len="med"/>
                    </a:lnL>
                    <a:lnR>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b="1" kern="0">
                          <a:solidFill>
                            <a:srgbClr val="000000"/>
                          </a:solidFill>
                          <a:effectLst/>
                          <a:latin typeface="Calibri Light"/>
                          <a:ea typeface="Times New Roman" panose="02020603050405020304" pitchFamily="18" charset="0"/>
                        </a:rPr>
                        <a:t>General Purpose</a:t>
                      </a:r>
                      <a:endParaRPr lang="en-US">
                        <a:effectLst/>
                        <a:latin typeface="Calibri Light"/>
                      </a:endParaRPr>
                    </a:p>
                  </a:txBody>
                  <a:tcPr marL="68580" marR="68580" marT="0" marB="0" anchor="ctr">
                    <a:lnL>
                      <a:noFill/>
                    </a:lnL>
                    <a:lnR>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b="1" kern="0">
                          <a:solidFill>
                            <a:srgbClr val="000000"/>
                          </a:solidFill>
                          <a:effectLst/>
                          <a:latin typeface="Calibri Light"/>
                          <a:ea typeface="Times New Roman" panose="02020603050405020304" pitchFamily="18" charset="0"/>
                        </a:rPr>
                        <a:t>CSI  </a:t>
                      </a:r>
                      <a:br>
                        <a:rPr lang="en-US" b="1" kern="0">
                          <a:solidFill>
                            <a:srgbClr val="000000"/>
                          </a:solidFill>
                          <a:effectLst/>
                          <a:latin typeface="Calibri Light"/>
                          <a:ea typeface="Times New Roman" panose="02020603050405020304" pitchFamily="18" charset="0"/>
                        </a:rPr>
                      </a:br>
                      <a:r>
                        <a:rPr lang="en-US" b="1" kern="0">
                          <a:solidFill>
                            <a:srgbClr val="000000"/>
                          </a:solidFill>
                          <a:effectLst/>
                          <a:latin typeface="Calibri Light"/>
                          <a:ea typeface="Times New Roman" panose="02020603050405020304" pitchFamily="18" charset="0"/>
                        </a:rPr>
                        <a:t>Deadline</a:t>
                      </a:r>
                      <a:endParaRPr lang="en-US">
                        <a:effectLst/>
                        <a:latin typeface="Calibri Light"/>
                      </a:endParaRPr>
                    </a:p>
                  </a:txBody>
                  <a:tcPr marL="68580" marR="68580" marT="0" marB="0" anchor="ctr">
                    <a:lnL>
                      <a:noFill/>
                    </a:lnL>
                    <a:lnR>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b="1" kern="0">
                          <a:solidFill>
                            <a:srgbClr val="000000"/>
                          </a:solidFill>
                          <a:effectLst/>
                          <a:latin typeface="Calibri Light"/>
                          <a:ea typeface="Times New Roman" panose="02020603050405020304" pitchFamily="18" charset="0"/>
                        </a:rPr>
                        <a:t>CDE  </a:t>
                      </a:r>
                      <a:br>
                        <a:rPr lang="en-US" b="1" kern="0">
                          <a:solidFill>
                            <a:srgbClr val="000000"/>
                          </a:solidFill>
                          <a:effectLst/>
                          <a:latin typeface="Calibri Light"/>
                          <a:ea typeface="Times New Roman" panose="02020603050405020304" pitchFamily="18" charset="0"/>
                        </a:rPr>
                      </a:br>
                      <a:r>
                        <a:rPr lang="en-US" b="1" kern="0">
                          <a:solidFill>
                            <a:srgbClr val="000000"/>
                          </a:solidFill>
                          <a:effectLst/>
                          <a:latin typeface="Calibri Light"/>
                          <a:ea typeface="Times New Roman" panose="02020603050405020304" pitchFamily="18" charset="0"/>
                        </a:rPr>
                        <a:t>Deadline</a:t>
                      </a:r>
                      <a:endParaRPr lang="en-US">
                        <a:effectLst/>
                        <a:latin typeface="Calibri Light"/>
                      </a:endParaRPr>
                    </a:p>
                  </a:txBody>
                  <a:tcPr marL="68580" marR="68580" marT="0" marB="0" anchor="ctr">
                    <a:lnL>
                      <a:noFill/>
                    </a:lnL>
                    <a:lnR w="12700" cap="flat" cmpd="sng" algn="ctr">
                      <a:solidFill>
                        <a:srgbClr val="156082"/>
                      </a:solidFill>
                      <a:prstDash val="solid"/>
                      <a:round/>
                      <a:headEnd type="none" w="med" len="med"/>
                      <a:tailEnd type="none" w="med" len="med"/>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867393864"/>
                  </a:ext>
                </a:extLst>
              </a:tr>
              <a:tr h="941040">
                <a:tc>
                  <a:txBody>
                    <a:bodyPr/>
                    <a:lstStyle/>
                    <a:p>
                      <a:pPr lvl="0" algn="l">
                        <a:spcAft>
                          <a:spcPts val="0"/>
                        </a:spcAft>
                        <a:buNone/>
                      </a:pPr>
                      <a:r>
                        <a:rPr lang="en-US" sz="1400" b="1" i="0" u="none" strike="noStrike" kern="0" noProof="0">
                          <a:solidFill>
                            <a:srgbClr val="000000"/>
                          </a:solidFill>
                          <a:effectLst/>
                          <a:latin typeface="Calibri Light"/>
                        </a:rPr>
                        <a:t>Charter School  Facility Assistance Program</a:t>
                      </a:r>
                    </a:p>
                  </a:txBody>
                  <a:tcPr marL="68580" marR="68580" marT="0" marB="0" anchor="ctr">
                    <a:lnL w="12700">
                      <a:solidFill>
                        <a:srgbClr val="156082"/>
                      </a:solid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US" sz="1400" b="0" i="0" u="none" strike="noStrike" kern="0" baseline="0" noProof="0">
                          <a:solidFill>
                            <a:srgbClr val="000000"/>
                          </a:solidFill>
                          <a:effectLst/>
                          <a:latin typeface="Calibri Light"/>
                          <a:ea typeface="+mn-ea"/>
                          <a:cs typeface="+mn-cs"/>
                        </a:rPr>
                        <a:t>SFIG Program is to encourage states to share in the costs of charter school facilities funding. Deadline relates to Eligibility application only.</a:t>
                      </a:r>
                      <a:r>
                        <a:rPr lang="en-US" sz="1400" b="0" i="0" u="none" strike="noStrike" kern="0" baseline="0" noProof="0">
                          <a:solidFill>
                            <a:srgbClr val="000000"/>
                          </a:solidFill>
                          <a:effectLst/>
                          <a:highlight>
                            <a:srgbClr val="FFFF00"/>
                          </a:highlight>
                          <a:latin typeface="Calibri Light"/>
                          <a:ea typeface="+mn-ea"/>
                          <a:cs typeface="+mn-cs"/>
                        </a:rPr>
                        <a:t> EXTENDED DEADLINE</a:t>
                      </a:r>
                      <a:endParaRPr lang="en-US" sz="1400" b="0" i="0" u="none" strike="noStrike" kern="0" baseline="0">
                        <a:solidFill>
                          <a:srgbClr val="000000"/>
                        </a:solidFill>
                        <a:effectLst/>
                        <a:highlight>
                          <a:srgbClr val="FFFF00"/>
                        </a:highlight>
                        <a:latin typeface="Calibri Light"/>
                        <a:ea typeface="+mn-ea"/>
                        <a:cs typeface="+mn-cs"/>
                      </a:endParaRP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rgbClr val="000000"/>
                          </a:solidFill>
                          <a:effectLst/>
                          <a:latin typeface="Calibri Light"/>
                        </a:rPr>
                        <a:t>N/A</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rgbClr val="000000"/>
                          </a:solidFill>
                          <a:effectLst/>
                          <a:latin typeface="Calibri Light"/>
                        </a:rPr>
                        <a:t>03/24/2025</a:t>
                      </a:r>
                    </a:p>
                  </a:txBody>
                  <a:tcPr marL="68580" marR="68580" marT="0" marB="0" anchor="ctr">
                    <a:lnL w="0">
                      <a:noFill/>
                    </a:lnL>
                    <a:lnR w="12700">
                      <a:solidFill>
                        <a:srgbClr val="156082"/>
                      </a:solid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extLst>
                  <a:ext uri="{0D108BD9-81ED-4DB2-BD59-A6C34878D82A}">
                    <a16:rowId xmlns:a16="http://schemas.microsoft.com/office/drawing/2014/main" val="3971169368"/>
                  </a:ext>
                </a:extLst>
              </a:tr>
              <a:tr h="842596">
                <a:tc>
                  <a:txBody>
                    <a:bodyPr/>
                    <a:lstStyle/>
                    <a:p>
                      <a:pPr marL="0" lvl="0" indent="0" algn="l">
                        <a:lnSpc>
                          <a:spcPct val="100000"/>
                        </a:lnSpc>
                        <a:buNone/>
                      </a:pPr>
                      <a:r>
                        <a:rPr lang="en-US" sz="1400" b="1" i="0" u="none" strike="noStrike" kern="0" baseline="0" noProof="0">
                          <a:solidFill>
                            <a:srgbClr val="000000"/>
                          </a:solidFill>
                          <a:effectLst/>
                          <a:latin typeface="Calibri Light"/>
                        </a:rPr>
                        <a:t>Concurrent Enrollment Expansion and Innovation Grant Program</a:t>
                      </a:r>
                      <a:endParaRPr lang="en-US"/>
                    </a:p>
                  </a:txBody>
                  <a:tcPr marL="68580" marR="68580" marT="0" marB="0" anchor="ctr">
                    <a:lnL w="12700">
                      <a:solidFill>
                        <a:srgbClr val="156082"/>
                      </a:solidFill>
                    </a:lnL>
                    <a:lnR w="0">
                      <a:noFill/>
                    </a:lnR>
                    <a:lnT w="12700">
                      <a:solidFill>
                        <a:srgbClr val="156082"/>
                      </a:solidFill>
                    </a:lnT>
                    <a:lnB w="12700">
                      <a:solidFill>
                        <a:srgbClr val="156082"/>
                      </a:solidFill>
                    </a:lnB>
                    <a:noFill/>
                  </a:tcPr>
                </a:tc>
                <a:tc>
                  <a:txBody>
                    <a:bodyPr/>
                    <a:lstStyle/>
                    <a:p>
                      <a:pPr marL="0" lvl="0" indent="0" algn="l">
                        <a:lnSpc>
                          <a:spcPct val="100000"/>
                        </a:lnSpc>
                        <a:buNone/>
                      </a:pPr>
                      <a:r>
                        <a:rPr lang="en-US" sz="1400" b="0" i="0" u="none" strike="noStrike" kern="0" baseline="0" noProof="0">
                          <a:solidFill>
                            <a:srgbClr val="000000"/>
                          </a:solidFill>
                          <a:effectLst/>
                          <a:latin typeface="Calibri Light"/>
                        </a:rPr>
                        <a:t>The purpose of the Concurrent Enrollment Expansion and Innovation (CEEI) Grant Program is to provide grants to partnering local education providers and institutions of higher education to expand and innovate concurrent enrollment opportunities to qualified students.</a:t>
                      </a:r>
                      <a:endParaRPr lang="en-US"/>
                    </a:p>
                  </a:txBody>
                  <a:tcPr marL="68580" marR="68580" marT="0" marB="0" anchor="ctr">
                    <a:lnL w="0">
                      <a:noFill/>
                    </a:lnL>
                    <a:lnR w="0">
                      <a:noFill/>
                    </a:lnR>
                    <a:lnT w="12700">
                      <a:solidFill>
                        <a:srgbClr val="156082"/>
                      </a:solidFill>
                    </a:lnT>
                    <a:lnB w="12700">
                      <a:solidFill>
                        <a:srgbClr val="156082"/>
                      </a:solidFill>
                    </a:lnB>
                    <a:noFill/>
                  </a:tcPr>
                </a:tc>
                <a:tc>
                  <a:txBody>
                    <a:bodyPr/>
                    <a:lstStyle/>
                    <a:p>
                      <a:pPr lvl="0" algn="r">
                        <a:spcAft>
                          <a:spcPts val="0"/>
                        </a:spcAft>
                        <a:buNone/>
                      </a:pPr>
                      <a:r>
                        <a:rPr lang="en-US" kern="0">
                          <a:solidFill>
                            <a:schemeClr val="tx1"/>
                          </a:solidFill>
                          <a:effectLst/>
                          <a:latin typeface="Calibri Light"/>
                        </a:rPr>
                        <a:t>03/25/25</a:t>
                      </a:r>
                      <a:endParaRPr lang="en-US"/>
                    </a:p>
                  </a:txBody>
                  <a:tcPr marL="68580" marR="68580" marT="0" marB="0" anchor="ctr">
                    <a:lnL w="0">
                      <a:noFill/>
                    </a:lnL>
                    <a:lnR w="0">
                      <a:noFill/>
                    </a:lnR>
                    <a:lnT w="12700">
                      <a:solidFill>
                        <a:srgbClr val="156082"/>
                      </a:solidFill>
                    </a:lnT>
                    <a:lnB w="12700">
                      <a:solidFill>
                        <a:srgbClr val="156082"/>
                      </a:solidFill>
                    </a:lnB>
                    <a:noFill/>
                  </a:tcPr>
                </a:tc>
                <a:tc>
                  <a:txBody>
                    <a:bodyPr/>
                    <a:lstStyle/>
                    <a:p>
                      <a:pPr lvl="0" algn="r">
                        <a:spcAft>
                          <a:spcPts val="0"/>
                        </a:spcAft>
                        <a:buNone/>
                      </a:pPr>
                      <a:r>
                        <a:rPr lang="en-US" kern="0">
                          <a:solidFill>
                            <a:schemeClr val="tx1"/>
                          </a:solidFill>
                          <a:effectLst/>
                          <a:latin typeface="Calibri Light"/>
                        </a:rPr>
                        <a:t>03/31/2025</a:t>
                      </a:r>
                    </a:p>
                  </a:txBody>
                  <a:tcPr marL="68580" marR="68580" marT="0" marB="0" anchor="ctr">
                    <a:lnL w="0">
                      <a:noFill/>
                    </a:lnL>
                    <a:lnR w="12700">
                      <a:solidFill>
                        <a:srgbClr val="156082"/>
                      </a:solidFill>
                    </a:lnR>
                    <a:lnT w="12700">
                      <a:solidFill>
                        <a:srgbClr val="156082"/>
                      </a:solidFill>
                    </a:lnT>
                    <a:lnB w="12700">
                      <a:solidFill>
                        <a:srgbClr val="156082"/>
                      </a:solidFill>
                    </a:lnB>
                    <a:noFill/>
                  </a:tcPr>
                </a:tc>
                <a:extLst>
                  <a:ext uri="{0D108BD9-81ED-4DB2-BD59-A6C34878D82A}">
                    <a16:rowId xmlns:a16="http://schemas.microsoft.com/office/drawing/2014/main" val="59122253"/>
                  </a:ext>
                </a:extLst>
              </a:tr>
              <a:tr h="842596">
                <a:tc>
                  <a:txBody>
                    <a:bodyPr/>
                    <a:lstStyle/>
                    <a:p>
                      <a:pPr lvl="0" algn="l">
                        <a:lnSpc>
                          <a:spcPct val="100000"/>
                        </a:lnSpc>
                        <a:spcBef>
                          <a:spcPts val="0"/>
                        </a:spcBef>
                        <a:spcAft>
                          <a:spcPts val="0"/>
                        </a:spcAft>
                        <a:buNone/>
                      </a:pPr>
                      <a:r>
                        <a:rPr lang="en-US" sz="1400" b="1" i="0" u="none" strike="noStrike" kern="0" noProof="0">
                          <a:solidFill>
                            <a:srgbClr val="000000"/>
                          </a:solidFill>
                          <a:effectLst/>
                          <a:latin typeface="Calibri Light"/>
                          <a:ea typeface="+mn-ea"/>
                          <a:cs typeface="+mn-cs"/>
                        </a:rPr>
                        <a:t>Early Literacy Assessment Tool (ELAT) Project</a:t>
                      </a:r>
                      <a:endParaRPr lang="en-US" sz="1400" b="1" i="0" u="none" strike="noStrike" kern="0">
                        <a:solidFill>
                          <a:srgbClr val="000000"/>
                        </a:solidFill>
                        <a:effectLst/>
                        <a:latin typeface="Calibri Light"/>
                        <a:ea typeface="+mn-ea"/>
                        <a:cs typeface="+mn-cs"/>
                      </a:endParaRPr>
                    </a:p>
                  </a:txBody>
                  <a:tcPr marL="68580" marR="68580" marT="0" marB="0" anchor="ctr">
                    <a:lnL w="12700">
                      <a:solidFill>
                        <a:srgbClr val="156082"/>
                      </a:solid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marL="0" lvl="0" algn="l">
                        <a:lnSpc>
                          <a:spcPct val="100000"/>
                        </a:lnSpc>
                        <a:spcBef>
                          <a:spcPts val="0"/>
                        </a:spcBef>
                        <a:spcAft>
                          <a:spcPts val="0"/>
                        </a:spcAft>
                        <a:buNone/>
                      </a:pPr>
                      <a:r>
                        <a:rPr lang="en-US" sz="1400" b="0" i="0" u="none" strike="noStrike" kern="0" baseline="0" noProof="0">
                          <a:solidFill>
                            <a:srgbClr val="000000"/>
                          </a:solidFill>
                          <a:effectLst/>
                          <a:latin typeface="Calibri Light"/>
                        </a:rPr>
                        <a:t>Applicants will be supplied with the online tool </a:t>
                      </a:r>
                      <a:r>
                        <a:rPr lang="en-US" sz="1400" b="0" i="0" u="none" strike="noStrike" kern="0" baseline="0" noProof="0" err="1">
                          <a:solidFill>
                            <a:srgbClr val="000000"/>
                          </a:solidFill>
                          <a:effectLst/>
                          <a:latin typeface="Calibri Light"/>
                        </a:rPr>
                        <a:t>mCLASS</a:t>
                      </a:r>
                      <a:r>
                        <a:rPr lang="en-US" sz="1400" b="0" i="0" u="none" strike="noStrike" kern="0" baseline="0" noProof="0">
                          <a:solidFill>
                            <a:srgbClr val="000000"/>
                          </a:solidFill>
                          <a:effectLst/>
                          <a:latin typeface="Calibri Light"/>
                        </a:rPr>
                        <a:t> to support DIBELS 8th Edition and </a:t>
                      </a:r>
                      <a:r>
                        <a:rPr lang="en-US" sz="1400" b="0" i="0" u="none" strike="noStrike" kern="0" baseline="0" noProof="0" err="1">
                          <a:solidFill>
                            <a:srgbClr val="000000"/>
                          </a:solidFill>
                          <a:effectLst/>
                          <a:latin typeface="Calibri Light"/>
                        </a:rPr>
                        <a:t>mCLASS</a:t>
                      </a:r>
                      <a:r>
                        <a:rPr lang="en-US" sz="1400" b="0" i="0" u="none" strike="noStrike" kern="0" baseline="0" noProof="0">
                          <a:solidFill>
                            <a:srgbClr val="000000"/>
                          </a:solidFill>
                          <a:effectLst/>
                          <a:latin typeface="Calibri Light"/>
                        </a:rPr>
                        <a:t> Lectura</a:t>
                      </a:r>
                      <a:endParaRPr lang="en-US"/>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chemeClr val="tx1"/>
                          </a:solidFill>
                          <a:effectLst/>
                          <a:latin typeface="Calibri Light"/>
                        </a:rPr>
                        <a:t>N/A</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chemeClr val="tx1"/>
                          </a:solidFill>
                          <a:effectLst/>
                          <a:latin typeface="Calibri Light"/>
                        </a:rPr>
                        <a:t>04/16/2025</a:t>
                      </a:r>
                    </a:p>
                  </a:txBody>
                  <a:tcPr marL="68580" marR="68580" marT="0" marB="0" anchor="ctr">
                    <a:lnL w="0">
                      <a:noFill/>
                    </a:lnL>
                    <a:lnR w="12700">
                      <a:solidFill>
                        <a:srgbClr val="156082"/>
                      </a:solid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extLst>
                  <a:ext uri="{0D108BD9-81ED-4DB2-BD59-A6C34878D82A}">
                    <a16:rowId xmlns:a16="http://schemas.microsoft.com/office/drawing/2014/main" val="3892618109"/>
                  </a:ext>
                </a:extLst>
              </a:tr>
              <a:tr h="941039">
                <a:tc>
                  <a:txBody>
                    <a:bodyPr/>
                    <a:lstStyle/>
                    <a:p>
                      <a:pPr lvl="0" algn="l">
                        <a:lnSpc>
                          <a:spcPct val="100000"/>
                        </a:lnSpc>
                        <a:spcBef>
                          <a:spcPts val="0"/>
                        </a:spcBef>
                        <a:spcAft>
                          <a:spcPts val="0"/>
                        </a:spcAft>
                        <a:buNone/>
                      </a:pPr>
                      <a:r>
                        <a:rPr lang="en-US" sz="1400" b="1" i="0" u="none" strike="noStrike" kern="0" noProof="0">
                          <a:solidFill>
                            <a:srgbClr val="000000"/>
                          </a:solidFill>
                          <a:effectLst/>
                          <a:latin typeface="Calibri Light"/>
                        </a:rPr>
                        <a:t>Education Stability Grant</a:t>
                      </a:r>
                      <a:endParaRPr lang="en-US"/>
                    </a:p>
                  </a:txBody>
                  <a:tcPr marL="68580" marR="68580" marT="0" marB="0" anchor="ctr">
                    <a:lnL w="12700">
                      <a:solidFill>
                        <a:srgbClr val="156082"/>
                      </a:solidFill>
                    </a:lnL>
                    <a:lnR w="0">
                      <a:noFill/>
                    </a:lnR>
                    <a:lnT w="12700">
                      <a:solidFill>
                        <a:srgbClr val="156082"/>
                      </a:solidFill>
                    </a:lnT>
                    <a:lnB w="12700">
                      <a:solidFill>
                        <a:srgbClr val="156082"/>
                      </a:solidFill>
                    </a:lnB>
                    <a:noFill/>
                  </a:tcPr>
                </a:tc>
                <a:tc>
                  <a:txBody>
                    <a:bodyPr/>
                    <a:lstStyle/>
                    <a:p>
                      <a:pPr marL="0" lvl="0" algn="l">
                        <a:lnSpc>
                          <a:spcPct val="100000"/>
                        </a:lnSpc>
                        <a:spcBef>
                          <a:spcPts val="0"/>
                        </a:spcBef>
                        <a:spcAft>
                          <a:spcPts val="0"/>
                        </a:spcAft>
                        <a:buNone/>
                      </a:pPr>
                      <a:r>
                        <a:rPr lang="en-US" sz="1400" b="0" i="0" u="none" strike="noStrike" kern="0" baseline="0" noProof="0">
                          <a:solidFill>
                            <a:srgbClr val="000000"/>
                          </a:solidFill>
                          <a:effectLst/>
                          <a:latin typeface="Calibri Light"/>
                        </a:rPr>
                        <a:t>Address reducing educational barriers for students who experience high mobility by providing academic and social-emotional services and supports to highly mobile students.</a:t>
                      </a:r>
                      <a:endParaRPr lang="en-US"/>
                    </a:p>
                  </a:txBody>
                  <a:tcPr marL="68580" marR="68580" marT="0" marB="0" anchor="ctr">
                    <a:lnL w="0">
                      <a:noFill/>
                    </a:lnL>
                    <a:lnR w="0">
                      <a:noFill/>
                    </a:lnR>
                    <a:lnT w="12700">
                      <a:solidFill>
                        <a:srgbClr val="156082"/>
                      </a:solidFill>
                    </a:lnT>
                    <a:lnB w="12700">
                      <a:solidFill>
                        <a:srgbClr val="156082"/>
                      </a:solidFill>
                    </a:lnB>
                    <a:noFill/>
                  </a:tcPr>
                </a:tc>
                <a:tc>
                  <a:txBody>
                    <a:bodyPr/>
                    <a:lstStyle/>
                    <a:p>
                      <a:pPr lvl="0" algn="r">
                        <a:spcAft>
                          <a:spcPts val="0"/>
                        </a:spcAft>
                        <a:buNone/>
                      </a:pPr>
                      <a:r>
                        <a:rPr lang="en-US" sz="1400" b="0" i="0" u="none" strike="noStrike" kern="0" noProof="0">
                          <a:solidFill>
                            <a:schemeClr val="tx1"/>
                          </a:solidFill>
                          <a:effectLst/>
                          <a:latin typeface="Calibri Light"/>
                        </a:rPr>
                        <a:t>04/21/2025</a:t>
                      </a:r>
                      <a:endParaRPr lang="en-US"/>
                    </a:p>
                  </a:txBody>
                  <a:tcPr marL="68580" marR="68580" marT="0" marB="0" anchor="ctr">
                    <a:lnL w="0">
                      <a:noFill/>
                    </a:lnL>
                    <a:lnR w="0">
                      <a:noFill/>
                    </a:lnR>
                    <a:lnT w="12700">
                      <a:solidFill>
                        <a:srgbClr val="156082"/>
                      </a:solidFill>
                    </a:lnT>
                    <a:lnB w="12700">
                      <a:solidFill>
                        <a:srgbClr val="156082"/>
                      </a:solidFill>
                    </a:lnB>
                    <a:noFill/>
                  </a:tcPr>
                </a:tc>
                <a:tc>
                  <a:txBody>
                    <a:bodyPr/>
                    <a:lstStyle/>
                    <a:p>
                      <a:pPr lvl="0" algn="r">
                        <a:spcAft>
                          <a:spcPts val="0"/>
                        </a:spcAft>
                        <a:buNone/>
                      </a:pPr>
                      <a:r>
                        <a:rPr lang="en-US" sz="1400" b="0" i="0" u="none" strike="noStrike" kern="0" noProof="0">
                          <a:solidFill>
                            <a:schemeClr val="tx1"/>
                          </a:solidFill>
                          <a:effectLst/>
                          <a:latin typeface="Calibri Light"/>
                        </a:rPr>
                        <a:t>04/23/2025</a:t>
                      </a:r>
                      <a:endParaRPr lang="en-US"/>
                    </a:p>
                  </a:txBody>
                  <a:tcPr marL="68580" marR="68580" marT="0" marB="0" anchor="ctr">
                    <a:lnL w="0">
                      <a:noFill/>
                    </a:lnL>
                    <a:lnR w="12700">
                      <a:solidFill>
                        <a:srgbClr val="156082"/>
                      </a:solidFill>
                    </a:lnR>
                    <a:lnT w="12700">
                      <a:solidFill>
                        <a:srgbClr val="156082"/>
                      </a:solidFill>
                    </a:lnT>
                    <a:lnB w="12700">
                      <a:solidFill>
                        <a:srgbClr val="156082"/>
                      </a:solidFill>
                    </a:lnB>
                    <a:noFill/>
                  </a:tcPr>
                </a:tc>
                <a:extLst>
                  <a:ext uri="{0D108BD9-81ED-4DB2-BD59-A6C34878D82A}">
                    <a16:rowId xmlns:a16="http://schemas.microsoft.com/office/drawing/2014/main" val="3581413366"/>
                  </a:ext>
                </a:extLst>
              </a:tr>
              <a:tr h="941040">
                <a:tc>
                  <a:txBody>
                    <a:bodyPr/>
                    <a:lstStyle/>
                    <a:p>
                      <a:pPr lvl="0" algn="l">
                        <a:lnSpc>
                          <a:spcPct val="100000"/>
                        </a:lnSpc>
                        <a:spcBef>
                          <a:spcPts val="0"/>
                        </a:spcBef>
                        <a:spcAft>
                          <a:spcPts val="0"/>
                        </a:spcAft>
                        <a:buNone/>
                      </a:pPr>
                      <a:r>
                        <a:rPr lang="en-US" sz="1400" b="1" i="0" u="none" strike="noStrike" kern="0">
                          <a:solidFill>
                            <a:srgbClr val="000000"/>
                          </a:solidFill>
                          <a:effectLst/>
                          <a:latin typeface="Calibri Light"/>
                          <a:ea typeface="+mn-ea"/>
                          <a:cs typeface="+mn-cs"/>
                        </a:rPr>
                        <a:t>Comprehensive Literacy State Development Grant</a:t>
                      </a:r>
                    </a:p>
                  </a:txBody>
                  <a:tcPr marL="68580" marR="68580" marT="0" marB="0" anchor="ctr">
                    <a:lnL w="12700">
                      <a:solidFill>
                        <a:srgbClr val="156082"/>
                      </a:solid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marL="0" lvl="0" algn="l">
                        <a:lnSpc>
                          <a:spcPct val="100000"/>
                        </a:lnSpc>
                        <a:spcBef>
                          <a:spcPts val="0"/>
                        </a:spcBef>
                        <a:spcAft>
                          <a:spcPts val="0"/>
                        </a:spcAft>
                        <a:buNone/>
                      </a:pPr>
                      <a:r>
                        <a:rPr lang="en-US" sz="1400" b="0" i="0" u="none" strike="noStrike" kern="0" baseline="0" noProof="0">
                          <a:solidFill>
                            <a:srgbClr val="000000"/>
                          </a:solidFill>
                          <a:effectLst/>
                          <a:latin typeface="Calibri Light"/>
                        </a:rPr>
                        <a:t>Improve literacy in the state by using evidence-based practices, activities and interventions, including pre-literacy skills. </a:t>
                      </a:r>
                      <a:endParaRPr lang="en-US"/>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chemeClr val="tx1"/>
                          </a:solidFill>
                          <a:effectLst/>
                          <a:latin typeface="Calibri Light"/>
                        </a:rPr>
                        <a:t>04/28/2025</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chemeClr val="tx1"/>
                          </a:solidFill>
                          <a:effectLst/>
                          <a:latin typeface="Calibri Light"/>
                        </a:rPr>
                        <a:t>05/01/2025</a:t>
                      </a:r>
                    </a:p>
                  </a:txBody>
                  <a:tcPr marL="68580" marR="68580" marT="0" marB="0" anchor="ctr">
                    <a:lnL w="0">
                      <a:noFill/>
                    </a:lnL>
                    <a:lnR w="12700">
                      <a:solidFill>
                        <a:srgbClr val="156082"/>
                      </a:solid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extLst>
                  <a:ext uri="{0D108BD9-81ED-4DB2-BD59-A6C34878D82A}">
                    <a16:rowId xmlns:a16="http://schemas.microsoft.com/office/drawing/2014/main" val="2659785434"/>
                  </a:ext>
                </a:extLst>
              </a:tr>
            </a:tbl>
          </a:graphicData>
        </a:graphic>
      </p:graphicFrame>
      <p:sp>
        <p:nvSpPr>
          <p:cNvPr id="4" name="TextBox 3">
            <a:extLst>
              <a:ext uri="{FF2B5EF4-FFF2-40B4-BE49-F238E27FC236}">
                <a16:creationId xmlns:a16="http://schemas.microsoft.com/office/drawing/2014/main" id="{417567B8-A578-FD29-14AE-DBAA6820F79B}"/>
              </a:ext>
            </a:extLst>
          </p:cNvPr>
          <p:cNvSpPr txBox="1"/>
          <p:nvPr/>
        </p:nvSpPr>
        <p:spPr>
          <a:xfrm>
            <a:off x="416547" y="6425067"/>
            <a:ext cx="3178342"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i="1">
                <a:latin typeface="Arial"/>
                <a:cs typeface="Arial"/>
              </a:rPr>
              <a:t>View current </a:t>
            </a:r>
            <a:r>
              <a:rPr lang="en-US" sz="1000" i="1">
                <a:latin typeface="Arial"/>
                <a:cs typeface="Arial"/>
                <a:hlinkClick r:id="rId2"/>
              </a:rPr>
              <a:t>CSI Grant &amp; Funding Opportunities</a:t>
            </a:r>
            <a:endParaRPr lang="en-US"/>
          </a:p>
        </p:txBody>
      </p:sp>
    </p:spTree>
    <p:extLst>
      <p:ext uri="{BB962C8B-B14F-4D97-AF65-F5344CB8AC3E}">
        <p14:creationId xmlns:p14="http://schemas.microsoft.com/office/powerpoint/2010/main" val="3353737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B209-BCA6-4C91-0ECE-B09B7DB097B4}"/>
              </a:ext>
            </a:extLst>
          </p:cNvPr>
          <p:cNvSpPr>
            <a:spLocks noGrp="1"/>
          </p:cNvSpPr>
          <p:nvPr>
            <p:ph type="title"/>
          </p:nvPr>
        </p:nvSpPr>
        <p:spPr/>
        <p:txBody>
          <a:bodyPr/>
          <a:lstStyle/>
          <a:p>
            <a:r>
              <a:rPr lang="en-US" sz="4100">
                <a:ea typeface="Calibri Light"/>
                <a:cs typeface="Calibri Light"/>
              </a:rPr>
              <a:t>Upcoming Grant Deadlines</a:t>
            </a:r>
            <a:endParaRPr lang="en-US"/>
          </a:p>
        </p:txBody>
      </p:sp>
      <p:graphicFrame>
        <p:nvGraphicFramePr>
          <p:cNvPr id="4" name="Table 3">
            <a:extLst>
              <a:ext uri="{FF2B5EF4-FFF2-40B4-BE49-F238E27FC236}">
                <a16:creationId xmlns:a16="http://schemas.microsoft.com/office/drawing/2014/main" id="{C59BFDA7-C0FC-F292-B21D-D53693AD26C5}"/>
              </a:ext>
            </a:extLst>
          </p:cNvPr>
          <p:cNvGraphicFramePr>
            <a:graphicFrameLocks noGrp="1"/>
          </p:cNvGraphicFramePr>
          <p:nvPr>
            <p:extLst>
              <p:ext uri="{D42A27DB-BD31-4B8C-83A1-F6EECF244321}">
                <p14:modId xmlns:p14="http://schemas.microsoft.com/office/powerpoint/2010/main" val="2653456978"/>
              </p:ext>
            </p:extLst>
          </p:nvPr>
        </p:nvGraphicFramePr>
        <p:xfrm>
          <a:off x="659332" y="1433160"/>
          <a:ext cx="7873604" cy="4404356"/>
        </p:xfrm>
        <a:graphic>
          <a:graphicData uri="http://schemas.openxmlformats.org/drawingml/2006/table">
            <a:tbl>
              <a:tblPr firstRow="1" bandRow="1">
                <a:tableStyleId>{5C22544A-7EE6-4342-B048-85BDC9FD1C3A}</a:tableStyleId>
              </a:tblPr>
              <a:tblGrid>
                <a:gridCol w="941091">
                  <a:extLst>
                    <a:ext uri="{9D8B030D-6E8A-4147-A177-3AD203B41FA5}">
                      <a16:colId xmlns:a16="http://schemas.microsoft.com/office/drawing/2014/main" val="598037703"/>
                    </a:ext>
                  </a:extLst>
                </a:gridCol>
                <a:gridCol w="2025445">
                  <a:extLst>
                    <a:ext uri="{9D8B030D-6E8A-4147-A177-3AD203B41FA5}">
                      <a16:colId xmlns:a16="http://schemas.microsoft.com/office/drawing/2014/main" val="2599966079"/>
                    </a:ext>
                  </a:extLst>
                </a:gridCol>
                <a:gridCol w="2340078">
                  <a:extLst>
                    <a:ext uri="{9D8B030D-6E8A-4147-A177-3AD203B41FA5}">
                      <a16:colId xmlns:a16="http://schemas.microsoft.com/office/drawing/2014/main" val="2988985107"/>
                    </a:ext>
                  </a:extLst>
                </a:gridCol>
                <a:gridCol w="2566990">
                  <a:extLst>
                    <a:ext uri="{9D8B030D-6E8A-4147-A177-3AD203B41FA5}">
                      <a16:colId xmlns:a16="http://schemas.microsoft.com/office/drawing/2014/main" val="2655830988"/>
                    </a:ext>
                  </a:extLst>
                </a:gridCol>
              </a:tblGrid>
              <a:tr h="370840">
                <a:tc>
                  <a:txBody>
                    <a:bodyPr/>
                    <a:lstStyle/>
                    <a:p>
                      <a:pPr algn="ctr"/>
                      <a:r>
                        <a:rPr lang="en-US" sz="1200" b="0">
                          <a:solidFill>
                            <a:schemeClr val="tx1"/>
                          </a:solidFill>
                        </a:rPr>
                        <a:t>Date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solidFill>
                      <a:schemeClr val="accent5">
                        <a:lumMod val="20000"/>
                        <a:lumOff val="80000"/>
                      </a:schemeClr>
                    </a:solidFill>
                  </a:tcPr>
                </a:tc>
                <a:tc>
                  <a:txBody>
                    <a:bodyPr/>
                    <a:lstStyle/>
                    <a:p>
                      <a:pPr lvl="0" algn="ctr">
                        <a:buNone/>
                      </a:pPr>
                      <a:r>
                        <a:rPr lang="en-US" sz="1200" b="0">
                          <a:solidFill>
                            <a:schemeClr val="tx1"/>
                          </a:solidFill>
                        </a:rPr>
                        <a:t>Item/Grant</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solidFill>
                      <a:schemeClr val="accent5">
                        <a:lumMod val="20000"/>
                        <a:lumOff val="80000"/>
                      </a:schemeClr>
                    </a:solidFill>
                  </a:tcPr>
                </a:tc>
                <a:tc>
                  <a:txBody>
                    <a:bodyPr/>
                    <a:lstStyle/>
                    <a:p>
                      <a:pPr algn="ctr"/>
                      <a:r>
                        <a:rPr lang="en-US" sz="1200" b="0">
                          <a:solidFill>
                            <a:schemeClr val="tx1"/>
                          </a:solidFill>
                        </a:rPr>
                        <a:t>Requirement</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solidFill>
                      <a:schemeClr val="accent5">
                        <a:lumMod val="20000"/>
                        <a:lumOff val="80000"/>
                      </a:schemeClr>
                    </a:solidFill>
                  </a:tcPr>
                </a:tc>
                <a:tc>
                  <a:txBody>
                    <a:bodyPr/>
                    <a:lstStyle/>
                    <a:p>
                      <a:pPr algn="ctr"/>
                      <a:r>
                        <a:rPr lang="en-US" sz="1200" b="0">
                          <a:solidFill>
                            <a:schemeClr val="tx1"/>
                          </a:solidFill>
                        </a:rPr>
                        <a:t>Submission Location</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solidFill>
                      <a:schemeClr val="accent5">
                        <a:lumMod val="20000"/>
                        <a:lumOff val="80000"/>
                      </a:schemeClr>
                    </a:solidFill>
                  </a:tcPr>
                </a:tc>
                <a:extLst>
                  <a:ext uri="{0D108BD9-81ED-4DB2-BD59-A6C34878D82A}">
                    <a16:rowId xmlns:a16="http://schemas.microsoft.com/office/drawing/2014/main" val="4029780621"/>
                  </a:ext>
                </a:extLst>
              </a:tr>
              <a:tr h="370838">
                <a:tc>
                  <a:txBody>
                    <a:bodyPr/>
                    <a:lstStyle/>
                    <a:p>
                      <a:pPr lvl="0" algn="l">
                        <a:buNone/>
                      </a:pPr>
                      <a:r>
                        <a:rPr lang="en-US" sz="1200"/>
                        <a:t>03/27/2025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a:t>CSI PD Scholarship Deadline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a:t>CLCS Conference reimbursement request deadline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b="0" i="0" u="none" strike="noStrike" noProof="0" err="1">
                          <a:latin typeface="Calibri"/>
                        </a:rPr>
                        <a:t>GrantVantage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2196347476"/>
                  </a:ext>
                </a:extLst>
              </a:tr>
              <a:tr h="370838">
                <a:tc>
                  <a:txBody>
                    <a:bodyPr/>
                    <a:lstStyle/>
                    <a:p>
                      <a:pPr lvl="0" algn="l">
                        <a:buNone/>
                      </a:pPr>
                      <a:r>
                        <a:rPr lang="en-US" sz="1200"/>
                        <a:t>04/01/2025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a:t>*Milestone #3 Deadline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a:t>60% of funding requested</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b="0" i="0" u="none" strike="noStrike" noProof="0">
                          <a:latin typeface="Calibri"/>
                        </a:rPr>
                        <a:t>RFFs </a:t>
                      </a:r>
                      <a:r>
                        <a:rPr lang="en-US" sz="1200" b="0" i="0" u="none" strike="noStrike" noProof="0" err="1">
                          <a:latin typeface="Calibri"/>
                        </a:rPr>
                        <a:t>GrantVantage</a:t>
                      </a:r>
                      <a:r>
                        <a:rPr lang="en-US" sz="1200" b="0" i="0" u="none" strike="noStrike" noProof="0">
                          <a:latin typeface="Calibri"/>
                        </a:rPr>
                        <a:t> </a:t>
                      </a:r>
                    </a:p>
                    <a:p>
                      <a:pPr lvl="0" algn="l">
                        <a:buNone/>
                      </a:pPr>
                      <a:endParaRPr lang="en-US" sz="1200" b="0" i="0" u="none" strike="noStrike" noProof="0">
                        <a:latin typeface="Calibri"/>
                      </a:endParaRPr>
                    </a:p>
                    <a:p>
                      <a:pPr lvl="0" algn="l">
                        <a:buNone/>
                      </a:pPr>
                      <a:r>
                        <a:rPr lang="en-US" sz="1200" b="0" i="0" u="none" strike="noStrike" noProof="0">
                          <a:latin typeface="Calibri"/>
                        </a:rPr>
                        <a:t>Acknowledgement/Exception Requests Epicenter</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2265415120"/>
                  </a:ext>
                </a:extLst>
              </a:tr>
              <a:tr h="370838">
                <a:tc>
                  <a:txBody>
                    <a:bodyPr/>
                    <a:lstStyle/>
                    <a:p>
                      <a:pPr lvl="0" algn="l">
                        <a:buNone/>
                      </a:pPr>
                      <a:r>
                        <a:rPr lang="en-US" sz="1200" b="0" i="0" u="none" strike="noStrike" noProof="0">
                          <a:solidFill>
                            <a:srgbClr val="000000"/>
                          </a:solidFill>
                          <a:latin typeface="Calibri"/>
                        </a:rPr>
                        <a:t>04/10/2025</a:t>
                      </a:r>
                      <a:endParaRPr lang="en-US"/>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b="0" i="0" u="none" strike="noStrike" noProof="0">
                          <a:solidFill>
                            <a:srgbClr val="000000"/>
                          </a:solidFill>
                          <a:latin typeface="Calibri"/>
                        </a:rPr>
                        <a:t>CSI PD Scholarship Deadline</a:t>
                      </a:r>
                      <a:endParaRPr lang="en-US"/>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marL="0" lvl="0" indent="0" algn="l">
                        <a:lnSpc>
                          <a:spcPct val="100000"/>
                        </a:lnSpc>
                        <a:spcBef>
                          <a:spcPts val="0"/>
                        </a:spcBef>
                        <a:spcAft>
                          <a:spcPts val="0"/>
                        </a:spcAft>
                        <a:buNone/>
                      </a:pPr>
                      <a:r>
                        <a:rPr lang="en-US" sz="1200" b="0" i="0" u="none" strike="noStrike" noProof="0">
                          <a:solidFill>
                            <a:srgbClr val="000000"/>
                          </a:solidFill>
                          <a:latin typeface="Calibri"/>
                        </a:rPr>
                        <a:t>Rocky Mountain Early Childhood reimbursement request deadline</a:t>
                      </a:r>
                      <a:endParaRPr lang="en-US"/>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b="0" i="0" u="none" strike="noStrike" noProof="0" err="1">
                          <a:solidFill>
                            <a:srgbClr val="000000"/>
                          </a:solidFill>
                          <a:latin typeface="Calibri"/>
                        </a:rPr>
                        <a:t>GrantVantage</a:t>
                      </a:r>
                      <a:endParaRPr lang="en-US" err="1"/>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3239780909"/>
                  </a:ext>
                </a:extLst>
              </a:tr>
              <a:tr h="370838">
                <a:tc>
                  <a:txBody>
                    <a:bodyPr/>
                    <a:lstStyle/>
                    <a:p>
                      <a:pPr lvl="0" algn="l">
                        <a:buNone/>
                      </a:pPr>
                      <a:r>
                        <a:rPr lang="en-US" sz="1200"/>
                        <a:t>04/30/2025</a:t>
                      </a:r>
                    </a:p>
                  </a:txBody>
                  <a:tcPr anchor="ctr">
                    <a:lnL w="12700">
                      <a:solidFill>
                        <a:schemeClr val="bg1">
                          <a:lumMod val="50000"/>
                        </a:schemeClr>
                      </a:solidFill>
                    </a:lnL>
                    <a:lnR w="12700" cap="flat" cmpd="sng" algn="ctr">
                      <a:solidFill>
                        <a:schemeClr val="bg1">
                          <a:lumMod val="50000"/>
                        </a:schemeClr>
                      </a:solidFill>
                      <a:prstDash val="solid"/>
                      <a:round/>
                      <a:headEnd type="none" w="med" len="med"/>
                      <a:tailEnd type="none" w="med" len="med"/>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sz="1200"/>
                        <a:t>ECEA IFR Reporting</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a:t>General ledger from 07/01/2024 – 03/31/2025</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sz="1200" b="0" i="0" u="none" strike="noStrike" noProof="0">
                          <a:latin typeface="Calibri"/>
                        </a:rPr>
                        <a:t>Epicenter</a:t>
                      </a:r>
                    </a:p>
                  </a:txBody>
                  <a:tcPr anchor="ctr">
                    <a:lnL w="12700" cap="flat" cmpd="sng" algn="ctr">
                      <a:solidFill>
                        <a:schemeClr val="bg1">
                          <a:lumMod val="50000"/>
                        </a:schemeClr>
                      </a:solidFill>
                      <a:prstDash val="solid"/>
                      <a:round/>
                      <a:headEnd type="none" w="med" len="med"/>
                      <a:tailEnd type="none" w="med" len="med"/>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522925230"/>
                  </a:ext>
                </a:extLst>
              </a:tr>
              <a:tr h="370838">
                <a:tc>
                  <a:txBody>
                    <a:bodyPr/>
                    <a:lstStyle/>
                    <a:p>
                      <a:pPr lvl="0" algn="l">
                        <a:buNone/>
                      </a:pPr>
                      <a:r>
                        <a:rPr lang="en-US" sz="1200"/>
                        <a:t>04/30/2025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b="0" i="0" u="none" strike="noStrike" noProof="0">
                          <a:solidFill>
                            <a:srgbClr val="000000"/>
                          </a:solidFill>
                          <a:latin typeface="Calibri"/>
                        </a:rPr>
                        <a:t>ELPA IFR Reporting</a:t>
                      </a:r>
                      <a:endParaRPr lang="en-US"/>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marL="0" lvl="0" indent="0" algn="l">
                        <a:lnSpc>
                          <a:spcPct val="100000"/>
                        </a:lnSpc>
                        <a:spcBef>
                          <a:spcPts val="0"/>
                        </a:spcBef>
                        <a:spcAft>
                          <a:spcPts val="0"/>
                        </a:spcAft>
                        <a:buNone/>
                      </a:pPr>
                      <a:r>
                        <a:rPr lang="en-US" sz="1200" b="0" i="0" u="none" strike="noStrike" noProof="0">
                          <a:solidFill>
                            <a:srgbClr val="000000"/>
                          </a:solidFill>
                          <a:latin typeface="Calibri"/>
                        </a:rPr>
                        <a:t>General ledger from 07/01/2024 – 03/31/2025</a:t>
                      </a:r>
                      <a:endParaRPr lang="en-US" sz="1200"/>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b="0" i="0" u="none" strike="noStrike" noProof="0">
                          <a:solidFill>
                            <a:srgbClr val="000000"/>
                          </a:solidFill>
                          <a:latin typeface="Calibri"/>
                        </a:rPr>
                        <a:t>Epicenter</a:t>
                      </a:r>
                      <a:endParaRPr lang="en-US" sz="1200" b="0" i="0" u="none" strike="noStrike" noProof="0" err="1">
                        <a:latin typeface="Calibri"/>
                      </a:endParaRP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1379306371"/>
                  </a:ext>
                </a:extLst>
              </a:tr>
              <a:tr h="370838">
                <a:tc>
                  <a:txBody>
                    <a:bodyPr/>
                    <a:lstStyle/>
                    <a:p>
                      <a:pPr lvl="0" algn="l">
                        <a:buNone/>
                      </a:pPr>
                      <a:r>
                        <a:rPr lang="en-US" sz="1200"/>
                        <a:t>04/30/2025</a:t>
                      </a:r>
                    </a:p>
                  </a:txBody>
                  <a:tcPr anchor="ctr">
                    <a:lnL w="12700">
                      <a:solidFill>
                        <a:schemeClr val="bg1">
                          <a:lumMod val="50000"/>
                        </a:schemeClr>
                      </a:solidFill>
                    </a:lnL>
                    <a:lnR w="12700" cap="flat" cmpd="sng" algn="ctr">
                      <a:solidFill>
                        <a:schemeClr val="bg1">
                          <a:lumMod val="50000"/>
                        </a:schemeClr>
                      </a:solidFill>
                      <a:prstDash val="solid"/>
                      <a:round/>
                      <a:headEnd type="none" w="med" len="med"/>
                      <a:tailEnd type="none" w="med" len="med"/>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sz="1200"/>
                        <a:t>ECEA GT IFR Reporting</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a:t>General ledger from 07/01/2024 – 03/31/2025</a:t>
                      </a:r>
                    </a:p>
                    <a:p>
                      <a:pPr lvl="0" algn="l">
                        <a:buNone/>
                      </a:pPr>
                      <a:endParaRPr lang="en-US" sz="120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sz="1200" b="0" i="0" u="none" strike="noStrike" noProof="0">
                          <a:latin typeface="Calibri"/>
                        </a:rPr>
                        <a:t>Epicenter</a:t>
                      </a:r>
                    </a:p>
                  </a:txBody>
                  <a:tcPr anchor="ctr">
                    <a:lnL w="12700" cap="flat" cmpd="sng" algn="ctr">
                      <a:solidFill>
                        <a:schemeClr val="bg1">
                          <a:lumMod val="50000"/>
                        </a:schemeClr>
                      </a:solidFill>
                      <a:prstDash val="solid"/>
                      <a:round/>
                      <a:headEnd type="none" w="med" len="med"/>
                      <a:tailEnd type="none" w="med" len="med"/>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756520423"/>
                  </a:ext>
                </a:extLst>
              </a:tr>
              <a:tr h="370838">
                <a:tc>
                  <a:txBody>
                    <a:bodyPr/>
                    <a:lstStyle/>
                    <a:p>
                      <a:pPr lvl="0" algn="l">
                        <a:buNone/>
                      </a:pPr>
                      <a:r>
                        <a:rPr lang="en-US" sz="1200"/>
                        <a:t>05/19/2025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a:t>FY26 READ Budgets</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a:t>Draft budget submission deadline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b="0" i="0" u="none" strike="noStrike" noProof="0">
                          <a:latin typeface="Calibri"/>
                        </a:rPr>
                        <a:t>Epicenter</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3422291043"/>
                  </a:ext>
                </a:extLst>
              </a:tr>
              <a:tr h="370838">
                <a:tc>
                  <a:txBody>
                    <a:bodyPr/>
                    <a:lstStyle/>
                    <a:p>
                      <a:pPr lvl="0" algn="l">
                        <a:buNone/>
                      </a:pPr>
                      <a:r>
                        <a:rPr lang="en-US" sz="1200"/>
                        <a:t>05/19/2025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a:t>FY26 ESSA Budgets</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a:t>Draft budget submission deadline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b="0" i="0" u="none" strike="noStrike" noProof="0">
                          <a:latin typeface="Calibri"/>
                        </a:rPr>
                        <a:t>Epicenter</a:t>
                      </a:r>
                      <a:endParaRPr lang="en-US" sz="1200"/>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2646492760"/>
                  </a:ext>
                </a:extLst>
              </a:tr>
            </a:tbl>
          </a:graphicData>
        </a:graphic>
      </p:graphicFrame>
      <p:sp>
        <p:nvSpPr>
          <p:cNvPr id="3" name="TextBox 2">
            <a:extLst>
              <a:ext uri="{FF2B5EF4-FFF2-40B4-BE49-F238E27FC236}">
                <a16:creationId xmlns:a16="http://schemas.microsoft.com/office/drawing/2014/main" id="{05BD8AF3-CDAD-BEF3-E64F-5D2C61131EBE}"/>
              </a:ext>
            </a:extLst>
          </p:cNvPr>
          <p:cNvSpPr txBox="1"/>
          <p:nvPr/>
        </p:nvSpPr>
        <p:spPr>
          <a:xfrm>
            <a:off x="627324" y="5797690"/>
            <a:ext cx="7769678"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ea typeface="Calibri"/>
                <a:cs typeface="Calibri"/>
              </a:rPr>
              <a:t>*Reminder: Schools exempt from FY2024-25 milestones do not need to submit exception requests for Milestone #3.  Exempt school requirement is overall progress only.  Type 'complete' in Epicenter task to acknowledge the deadline.</a:t>
            </a:r>
            <a:endParaRPr lang="en-US" sz="1400"/>
          </a:p>
        </p:txBody>
      </p:sp>
    </p:spTree>
    <p:extLst>
      <p:ext uri="{BB962C8B-B14F-4D97-AF65-F5344CB8AC3E}">
        <p14:creationId xmlns:p14="http://schemas.microsoft.com/office/powerpoint/2010/main" val="186926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descr="Thanks and end presentation">
            <a:extLst>
              <a:ext uri="{FF2B5EF4-FFF2-40B4-BE49-F238E27FC236}">
                <a16:creationId xmlns:a16="http://schemas.microsoft.com/office/drawing/2014/main" id="{9EA306DB-E82F-934D-52B4-B5EE9ACE65E9}"/>
              </a:ext>
            </a:extLst>
          </p:cNvPr>
          <p:cNvSpPr>
            <a:spLocks noGrp="1"/>
          </p:cNvSpPr>
          <p:nvPr>
            <p:ph type="title"/>
          </p:nvPr>
        </p:nvSpPr>
        <p:spPr>
          <a:xfrm>
            <a:off x="315713" y="-2069252"/>
            <a:ext cx="2876550" cy="861847"/>
          </a:xfrm>
        </p:spPr>
        <p:txBody>
          <a:bodyPr vert="horz" lIns="91440" tIns="45720" rIns="91440" bIns="45720" rtlCol="0" anchor="b">
            <a:normAutofit fontScale="90000"/>
          </a:bodyPr>
          <a:lstStyle/>
          <a:p>
            <a:pPr defTabSz="914400"/>
            <a:r>
              <a:rPr lang="en-US" sz="6000" b="1" dirty="0"/>
              <a:t>Thank you</a:t>
            </a:r>
            <a:endParaRPr lang="en-US" sz="4500" b="1" kern="1200" dirty="0">
              <a:solidFill>
                <a:schemeClr val="bg1"/>
              </a:solidFill>
              <a:latin typeface="+mj-lt"/>
              <a:ea typeface="Calibri Light"/>
              <a:cs typeface="Calibri Light"/>
            </a:endParaRPr>
          </a:p>
        </p:txBody>
      </p:sp>
      <p:sp>
        <p:nvSpPr>
          <p:cNvPr id="9" name="Content Placeholder 8">
            <a:extLst>
              <a:ext uri="{FF2B5EF4-FFF2-40B4-BE49-F238E27FC236}">
                <a16:creationId xmlns:a16="http://schemas.microsoft.com/office/drawing/2014/main" id="{34649A9D-0689-48D9-A5C7-EFF1CC16BFD8}"/>
              </a:ext>
            </a:extLst>
          </p:cNvPr>
          <p:cNvSpPr>
            <a:spLocks noGrp="1"/>
          </p:cNvSpPr>
          <p:nvPr>
            <p:ph idx="1"/>
          </p:nvPr>
        </p:nvSpPr>
        <p:spPr/>
        <p:txBody>
          <a:bodyPr vert="horz" lIns="91440" tIns="45720" rIns="91440" bIns="45720" rtlCol="0" anchor="t">
            <a:normAutofit/>
          </a:bodyPr>
          <a:lstStyle/>
          <a:p>
            <a:pPr marL="0" lvl="1" indent="0" defTabSz="914400">
              <a:spcBef>
                <a:spcPts val="1000"/>
              </a:spcBef>
              <a:buNone/>
            </a:pPr>
            <a:r>
              <a:rPr lang="en-US" sz="1700" kern="1200">
                <a:solidFill>
                  <a:schemeClr val="bg1"/>
                </a:solidFill>
                <a:latin typeface="+mn-lt"/>
                <a:ea typeface="+mn-ea"/>
                <a:cs typeface="+mn-cs"/>
              </a:rPr>
              <a:t>Thank you </a:t>
            </a:r>
          </a:p>
        </p:txBody>
      </p:sp>
      <p:pic>
        <p:nvPicPr>
          <p:cNvPr id="6" name="Graphic 5" descr="Abacus with solid fill">
            <a:extLst>
              <a:ext uri="{FF2B5EF4-FFF2-40B4-BE49-F238E27FC236}">
                <a16:creationId xmlns:a16="http://schemas.microsoft.com/office/drawing/2014/main" id="{C004CD93-6576-29C8-4879-8F1CA36C6EC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6047" y="1226973"/>
            <a:ext cx="3035882" cy="3035882"/>
          </a:xfrm>
          <a:prstGeom prst="rect">
            <a:avLst/>
          </a:prstGeom>
        </p:spPr>
      </p:pic>
      <p:sp>
        <p:nvSpPr>
          <p:cNvPr id="2" name="TextBox 1">
            <a:extLst>
              <a:ext uri="{FF2B5EF4-FFF2-40B4-BE49-F238E27FC236}">
                <a16:creationId xmlns:a16="http://schemas.microsoft.com/office/drawing/2014/main" id="{AA927B70-09E2-E655-DAC0-59F630D254D3}"/>
              </a:ext>
            </a:extLst>
          </p:cNvPr>
          <p:cNvSpPr txBox="1"/>
          <p:nvPr/>
        </p:nvSpPr>
        <p:spPr>
          <a:xfrm>
            <a:off x="3108189" y="2172925"/>
            <a:ext cx="5066645" cy="1569660"/>
          </a:xfrm>
          <a:prstGeom prst="rect">
            <a:avLst/>
          </a:prstGeom>
          <a:noFill/>
        </p:spPr>
        <p:txBody>
          <a:bodyPr wrap="square" lIns="91440" tIns="45720" rIns="91440" bIns="45720" rtlCol="0" anchor="t">
            <a:spAutoFit/>
          </a:bodyPr>
          <a:lstStyle/>
          <a:p>
            <a:r>
              <a:rPr lang="en-US" sz="7800" dirty="0"/>
              <a:t>Thank you! </a:t>
            </a:r>
          </a:p>
          <a:p>
            <a:endParaRPr lang="en-US" dirty="0"/>
          </a:p>
        </p:txBody>
      </p:sp>
      <p:sp>
        <p:nvSpPr>
          <p:cNvPr id="3" name="TextBox 2">
            <a:extLst>
              <a:ext uri="{FF2B5EF4-FFF2-40B4-BE49-F238E27FC236}">
                <a16:creationId xmlns:a16="http://schemas.microsoft.com/office/drawing/2014/main" id="{5A6CEF6B-DE6C-BE8A-900E-1C67DC42FE4E}"/>
              </a:ext>
            </a:extLst>
          </p:cNvPr>
          <p:cNvSpPr txBox="1"/>
          <p:nvPr/>
        </p:nvSpPr>
        <p:spPr>
          <a:xfrm>
            <a:off x="873103" y="5344813"/>
            <a:ext cx="7298906" cy="523220"/>
          </a:xfrm>
          <a:prstGeom prst="rect">
            <a:avLst/>
          </a:prstGeom>
          <a:solidFill>
            <a:schemeClr val="accent3">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0563C1"/>
                </a:solidFill>
                <a:latin typeface="Calibri Light"/>
                <a:ea typeface="Calibri Light"/>
                <a:cs typeface="Calibri Light"/>
                <a:hlinkClick r:id="rId5">
                  <a:extLst>
                    <a:ext uri="{A12FA001-AC4F-418D-AE19-62706E023703}">
                      <ahyp:hlinkClr xmlns:ahyp="http://schemas.microsoft.com/office/drawing/2018/hyperlinkcolor" val="tx"/>
                    </a:ext>
                  </a:extLst>
                </a:hlinkClick>
              </a:rPr>
              <a:t>Session Feedback Survey</a:t>
            </a:r>
            <a:endParaRPr lang="en-US" sz="1400">
              <a:latin typeface="Calibri Light"/>
              <a:ea typeface="Calibri Light"/>
              <a:cs typeface="Calibri Light"/>
            </a:endParaRPr>
          </a:p>
          <a:p>
            <a:r>
              <a:rPr lang="en-US" sz="1400">
                <a:solidFill>
                  <a:srgbClr val="0563C1"/>
                </a:solidFill>
                <a:latin typeface="Calibri Light"/>
                <a:ea typeface="Calibri Light"/>
                <a:cs typeface="Calibri Light"/>
                <a:hlinkClick r:id="rId6">
                  <a:extLst>
                    <a:ext uri="{A12FA001-AC4F-418D-AE19-62706E023703}">
                      <ahyp:hlinkClr xmlns:ahyp="http://schemas.microsoft.com/office/drawing/2018/hyperlinkcolor" val="tx"/>
                    </a:ext>
                  </a:extLst>
                </a:hlinkClick>
              </a:rPr>
              <a:t>School Finance and Grant Training/Resources Link</a:t>
            </a:r>
            <a:endParaRPr lang="en-US"/>
          </a:p>
        </p:txBody>
      </p:sp>
    </p:spTree>
    <p:extLst>
      <p:ext uri="{BB962C8B-B14F-4D97-AF65-F5344CB8AC3E}">
        <p14:creationId xmlns:p14="http://schemas.microsoft.com/office/powerpoint/2010/main" val="1442578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46E0C-5F41-4484-961A-5F6EF71B242E}"/>
              </a:ext>
            </a:extLst>
          </p:cNvPr>
          <p:cNvSpPr>
            <a:spLocks noGrp="1"/>
          </p:cNvSpPr>
          <p:nvPr>
            <p:ph type="title"/>
          </p:nvPr>
        </p:nvSpPr>
        <p:spPr>
          <a:xfrm>
            <a:off x="620182" y="231926"/>
            <a:ext cx="7886700" cy="1325563"/>
          </a:xfrm>
          <a:noFill/>
        </p:spPr>
        <p:txBody>
          <a:bodyPr anchor="ctr">
            <a:normAutofit/>
          </a:bodyPr>
          <a:lstStyle/>
          <a:p>
            <a:r>
              <a:rPr lang="en-US" sz="3600">
                <a:solidFill>
                  <a:schemeClr val="bg2">
                    <a:lumMod val="25000"/>
                  </a:schemeClr>
                </a:solidFill>
              </a:rPr>
              <a:t>Agenda</a:t>
            </a:r>
          </a:p>
        </p:txBody>
      </p:sp>
      <p:sp>
        <p:nvSpPr>
          <p:cNvPr id="4" name="Content Placeholder 3">
            <a:extLst>
              <a:ext uri="{FF2B5EF4-FFF2-40B4-BE49-F238E27FC236}">
                <a16:creationId xmlns:a16="http://schemas.microsoft.com/office/drawing/2014/main" id="{930DE667-4427-2238-1E7A-454B1382D308}"/>
              </a:ext>
            </a:extLst>
          </p:cNvPr>
          <p:cNvSpPr>
            <a:spLocks noGrp="1"/>
          </p:cNvSpPr>
          <p:nvPr>
            <p:ph idx="1"/>
          </p:nvPr>
        </p:nvSpPr>
        <p:spPr>
          <a:xfrm>
            <a:off x="618242" y="1555166"/>
            <a:ext cx="8061705" cy="4981027"/>
          </a:xfrm>
        </p:spPr>
        <p:txBody>
          <a:bodyPr vert="horz" lIns="91440" tIns="45720" rIns="91440" bIns="45720" rtlCol="0" anchor="t">
            <a:normAutofit/>
          </a:bodyPr>
          <a:lstStyle/>
          <a:p>
            <a:pPr marL="342900" indent="-342900">
              <a:lnSpc>
                <a:spcPct val="150000"/>
              </a:lnSpc>
              <a:spcBef>
                <a:spcPts val="0"/>
              </a:spcBef>
              <a:buFont typeface="Wingdings,Sans-Serif" panose="020B0604020202020204" pitchFamily="34" charset="0"/>
              <a:buChar char="§"/>
            </a:pPr>
            <a:r>
              <a:rPr lang="en-US">
                <a:latin typeface="Calibri Light"/>
                <a:ea typeface="Calibri Light"/>
                <a:cs typeface="Calibri Light"/>
              </a:rPr>
              <a:t>CSI Finance Team Introduction</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School Finance:</a:t>
            </a:r>
            <a:r>
              <a:rPr lang="en-US">
                <a:latin typeface="Calibri Light"/>
                <a:ea typeface="Calibri Light"/>
                <a:cs typeface="Calibri Light"/>
              </a:rPr>
              <a:t> MLE Update</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School Finance:</a:t>
            </a:r>
            <a:r>
              <a:rPr lang="en-US">
                <a:latin typeface="Calibri Light"/>
                <a:ea typeface="Calibri Light"/>
                <a:cs typeface="Calibri Light"/>
              </a:rPr>
              <a:t> Enrollment Workbook Epicenter Update</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SFA:</a:t>
            </a:r>
            <a:r>
              <a:rPr lang="en-US">
                <a:latin typeface="Calibri Light"/>
                <a:ea typeface="Calibri Light"/>
                <a:cs typeface="Calibri Light"/>
              </a:rPr>
              <a:t> New Software Update</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Grants:</a:t>
            </a:r>
            <a:r>
              <a:rPr lang="en-US">
                <a:latin typeface="Calibri Light"/>
                <a:ea typeface="Calibri Light"/>
                <a:cs typeface="Calibri Light"/>
              </a:rPr>
              <a:t> READ Budget Process</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Grants:</a:t>
            </a:r>
            <a:r>
              <a:rPr lang="en-US">
                <a:latin typeface="Calibri Light"/>
                <a:ea typeface="Calibri Light"/>
                <a:cs typeface="Calibri Light"/>
              </a:rPr>
              <a:t> IFR General Ledgers Submissions</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Grants:</a:t>
            </a:r>
            <a:r>
              <a:rPr lang="en-US">
                <a:latin typeface="Calibri Light"/>
                <a:ea typeface="Calibri Light"/>
                <a:cs typeface="Calibri Light"/>
              </a:rPr>
              <a:t> CSI School Travel Reimbursements</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Grants:</a:t>
            </a:r>
            <a:r>
              <a:rPr lang="en-US">
                <a:latin typeface="Calibri Light"/>
                <a:ea typeface="Calibri Light"/>
                <a:cs typeface="Calibri Light"/>
              </a:rPr>
              <a:t> Upcoming Opportunities</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Grants:</a:t>
            </a:r>
            <a:r>
              <a:rPr lang="en-US">
                <a:latin typeface="Calibri Light"/>
                <a:ea typeface="Calibri Light"/>
                <a:cs typeface="Calibri Light"/>
              </a:rPr>
              <a:t> Grant Deadlines &amp; Misc</a:t>
            </a:r>
          </a:p>
          <a:p>
            <a:pPr marL="0" indent="0">
              <a:lnSpc>
                <a:spcPct val="150000"/>
              </a:lnSpc>
              <a:spcBef>
                <a:spcPts val="0"/>
              </a:spcBef>
              <a:buNone/>
            </a:pPr>
            <a:endParaRPr lang="en-US" u="sng">
              <a:latin typeface="Calibri Light"/>
              <a:ea typeface="Calibri Light"/>
              <a:cs typeface="Calibri Light"/>
            </a:endParaRPr>
          </a:p>
          <a:p>
            <a:pPr marL="0" indent="0">
              <a:lnSpc>
                <a:spcPct val="150000"/>
              </a:lnSpc>
              <a:spcBef>
                <a:spcPts val="0"/>
              </a:spcBef>
              <a:buNone/>
            </a:pPr>
            <a:endParaRPr lang="en-US" sz="2000">
              <a:latin typeface="Calibri Light"/>
              <a:ea typeface="Calibri Light"/>
              <a:cs typeface="Calibri"/>
            </a:endParaRPr>
          </a:p>
          <a:p>
            <a:pPr marL="342900" indent="-342900">
              <a:lnSpc>
                <a:spcPct val="150000"/>
              </a:lnSpc>
              <a:spcBef>
                <a:spcPts val="0"/>
              </a:spcBef>
              <a:buFont typeface="Wingdings" panose="020B0604020202020204" pitchFamily="34" charset="0"/>
              <a:buChar char="§"/>
            </a:pPr>
            <a:endParaRPr lang="en-US" sz="2400">
              <a:latin typeface="Arial"/>
              <a:ea typeface="Calibri Light"/>
              <a:cs typeface="Arial"/>
            </a:endParaRPr>
          </a:p>
        </p:txBody>
      </p:sp>
    </p:spTree>
    <p:extLst>
      <p:ext uri="{BB962C8B-B14F-4D97-AF65-F5344CB8AC3E}">
        <p14:creationId xmlns:p14="http://schemas.microsoft.com/office/powerpoint/2010/main" val="1606694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67580-5594-5AFF-13AF-58E3D2BDA596}"/>
              </a:ext>
            </a:extLst>
          </p:cNvPr>
          <p:cNvSpPr>
            <a:spLocks noGrp="1"/>
          </p:cNvSpPr>
          <p:nvPr>
            <p:ph type="title"/>
          </p:nvPr>
        </p:nvSpPr>
        <p:spPr/>
        <p:txBody>
          <a:bodyPr/>
          <a:lstStyle/>
          <a:p>
            <a:r>
              <a:rPr lang="en-US">
                <a:cs typeface="Calibri Light"/>
              </a:rPr>
              <a:t>Virtual Meeting Logistics</a:t>
            </a:r>
            <a:endParaRPr lang="en-US"/>
          </a:p>
        </p:txBody>
      </p:sp>
      <p:sp>
        <p:nvSpPr>
          <p:cNvPr id="11" name="TextBox 10">
            <a:extLst>
              <a:ext uri="{FF2B5EF4-FFF2-40B4-BE49-F238E27FC236}">
                <a16:creationId xmlns:a16="http://schemas.microsoft.com/office/drawing/2014/main" id="{028B22F1-E8E4-8269-875C-3C1C591E88C6}"/>
              </a:ext>
            </a:extLst>
          </p:cNvPr>
          <p:cNvSpPr txBox="1"/>
          <p:nvPr/>
        </p:nvSpPr>
        <p:spPr>
          <a:xfrm>
            <a:off x="631276" y="1710396"/>
            <a:ext cx="7121463" cy="38472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panose="05000000000000000000" pitchFamily="2" charset="2"/>
              <a:buChar char="§"/>
            </a:pPr>
            <a:r>
              <a:rPr lang="en-US">
                <a:ea typeface="Calibri Light"/>
                <a:cs typeface="Calibri"/>
              </a:rPr>
              <a:t>Keep microphone muted until speaking</a:t>
            </a:r>
          </a:p>
          <a:p>
            <a:endParaRPr lang="en-US">
              <a:ea typeface="Calibri Light"/>
              <a:cs typeface="Calibri"/>
            </a:endParaRPr>
          </a:p>
          <a:p>
            <a:pPr marL="285750" indent="-285750">
              <a:buFont typeface="Wingdings" panose="05000000000000000000" pitchFamily="2" charset="2"/>
              <a:buChar char="§"/>
            </a:pPr>
            <a:r>
              <a:rPr lang="en-US">
                <a:ea typeface="Calibri Light"/>
                <a:cs typeface="Calibri"/>
              </a:rPr>
              <a:t>For questions</a:t>
            </a:r>
          </a:p>
          <a:p>
            <a:pPr marL="742950" lvl="1" indent="-285750">
              <a:buFont typeface="Wingdings" panose="05000000000000000000" pitchFamily="2" charset="2"/>
              <a:buChar char="§"/>
            </a:pPr>
            <a:r>
              <a:rPr lang="en-US">
                <a:ea typeface="Calibri Light"/>
                <a:cs typeface="Calibri"/>
              </a:rPr>
              <a:t>Type in chat</a:t>
            </a:r>
          </a:p>
          <a:p>
            <a:pPr marL="742950" lvl="1" indent="-285750">
              <a:buFont typeface="Wingdings" panose="05000000000000000000" pitchFamily="2" charset="2"/>
              <a:buChar char="§"/>
            </a:pPr>
            <a:r>
              <a:rPr lang="en-US">
                <a:ea typeface="Calibri Light"/>
                <a:cs typeface="Calibri"/>
              </a:rPr>
              <a:t>Use “Raise Hand” feature</a:t>
            </a:r>
          </a:p>
          <a:p>
            <a:pPr marL="742950" lvl="1" indent="-285750">
              <a:buFont typeface="Wingdings" panose="05000000000000000000" pitchFamily="2" charset="2"/>
              <a:buChar char="§"/>
            </a:pPr>
            <a:r>
              <a:rPr lang="en-US">
                <a:ea typeface="Calibri Light"/>
                <a:cs typeface="Calibri"/>
              </a:rPr>
              <a:t>Unmute</a:t>
            </a:r>
          </a:p>
          <a:p>
            <a:pPr lvl="1"/>
            <a:endParaRPr lang="en-US">
              <a:ea typeface="Calibri Light"/>
              <a:cs typeface="Calibri"/>
            </a:endParaRPr>
          </a:p>
          <a:p>
            <a:pPr marL="285750" indent="-285750">
              <a:buFont typeface="Wingdings" panose="05000000000000000000" pitchFamily="2" charset="2"/>
              <a:buChar char="§"/>
            </a:pPr>
            <a:r>
              <a:rPr lang="en-US">
                <a:ea typeface="Calibri Light"/>
                <a:cs typeface="Calibri"/>
              </a:rPr>
              <a:t>Zoom Notetaker Apps</a:t>
            </a:r>
          </a:p>
          <a:p>
            <a:pPr marL="742950" lvl="1" indent="-285750">
              <a:buFont typeface="Wingdings" panose="05000000000000000000" pitchFamily="2" charset="2"/>
              <a:buChar char="§"/>
            </a:pPr>
            <a:r>
              <a:rPr lang="en-US">
                <a:ea typeface="Calibri Light"/>
                <a:cs typeface="Calibri"/>
              </a:rPr>
              <a:t>Allowed only during recorded sessions </a:t>
            </a:r>
          </a:p>
          <a:p>
            <a:pPr marL="1200150" lvl="2" indent="-285750">
              <a:buFont typeface="Wingdings" panose="05000000000000000000" pitchFamily="2" charset="2"/>
              <a:buChar char="§"/>
            </a:pPr>
            <a:r>
              <a:rPr lang="en-US">
                <a:ea typeface="Calibri Light"/>
                <a:cs typeface="Calibri"/>
              </a:rPr>
              <a:t>We will remove note taker applications once recording has stopped to support organic, free-flowing conversation among participants and speakers</a:t>
            </a:r>
            <a:endParaRPr lang="en-US">
              <a:latin typeface="Calibri Light"/>
              <a:ea typeface="Calibri Light"/>
              <a:cs typeface="Calibri"/>
            </a:endParaRPr>
          </a:p>
          <a:p>
            <a:endParaRPr lang="en-US" sz="1600">
              <a:latin typeface="Calibri Light"/>
              <a:cs typeface="Calibri"/>
            </a:endParaRPr>
          </a:p>
          <a:p>
            <a:endParaRPr lang="en-US" sz="1200">
              <a:cs typeface="Calibri"/>
            </a:endParaRPr>
          </a:p>
        </p:txBody>
      </p:sp>
    </p:spTree>
    <p:extLst>
      <p:ext uri="{BB962C8B-B14F-4D97-AF65-F5344CB8AC3E}">
        <p14:creationId xmlns:p14="http://schemas.microsoft.com/office/powerpoint/2010/main" val="3900269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012B9-1E41-A40A-99F9-FA99B7242B42}"/>
              </a:ext>
            </a:extLst>
          </p:cNvPr>
          <p:cNvSpPr>
            <a:spLocks noGrp="1"/>
          </p:cNvSpPr>
          <p:nvPr>
            <p:ph type="title"/>
          </p:nvPr>
        </p:nvSpPr>
        <p:spPr/>
        <p:txBody>
          <a:bodyPr/>
          <a:lstStyle/>
          <a:p>
            <a:r>
              <a:rPr lang="en-US" sz="3600">
                <a:cs typeface="Calibri Light"/>
              </a:rPr>
              <a:t>CSI Finance &amp; SFA Team - Introductions</a:t>
            </a:r>
            <a:endParaRPr lang="en-US"/>
          </a:p>
        </p:txBody>
      </p:sp>
      <p:graphicFrame>
        <p:nvGraphicFramePr>
          <p:cNvPr id="23" name="Content Placeholder 22" descr="Finance Department org chart">
            <a:extLst>
              <a:ext uri="{FF2B5EF4-FFF2-40B4-BE49-F238E27FC236}">
                <a16:creationId xmlns:a16="http://schemas.microsoft.com/office/drawing/2014/main" id="{0A749708-6F46-6FA5-7841-D04E31D35721}"/>
              </a:ext>
            </a:extLst>
          </p:cNvPr>
          <p:cNvGraphicFramePr>
            <a:graphicFrameLocks noGrp="1"/>
          </p:cNvGraphicFramePr>
          <p:nvPr>
            <p:ph idx="1"/>
            <p:extLst>
              <p:ext uri="{D42A27DB-BD31-4B8C-83A1-F6EECF244321}">
                <p14:modId xmlns:p14="http://schemas.microsoft.com/office/powerpoint/2010/main" val="309653674"/>
              </p:ext>
            </p:extLst>
          </p:nvPr>
        </p:nvGraphicFramePr>
        <p:xfrm>
          <a:off x="-572965" y="1454394"/>
          <a:ext cx="7642467" cy="39605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215" name="Diagram 2214" descr="SFA department org chart">
            <a:extLst>
              <a:ext uri="{FF2B5EF4-FFF2-40B4-BE49-F238E27FC236}">
                <a16:creationId xmlns:a16="http://schemas.microsoft.com/office/drawing/2014/main" id="{B057B984-3480-C7C3-3D25-93D66088B317}"/>
              </a:ext>
            </a:extLst>
          </p:cNvPr>
          <p:cNvGraphicFramePr/>
          <p:nvPr>
            <p:extLst>
              <p:ext uri="{D42A27DB-BD31-4B8C-83A1-F6EECF244321}">
                <p14:modId xmlns:p14="http://schemas.microsoft.com/office/powerpoint/2010/main" val="1423367813"/>
              </p:ext>
            </p:extLst>
          </p:nvPr>
        </p:nvGraphicFramePr>
        <p:xfrm>
          <a:off x="5832231" y="4697046"/>
          <a:ext cx="2930770" cy="180144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41534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EBE85-F440-99ED-CD2C-D6AA418D2901}"/>
              </a:ext>
            </a:extLst>
          </p:cNvPr>
          <p:cNvSpPr>
            <a:spLocks noGrp="1"/>
          </p:cNvSpPr>
          <p:nvPr>
            <p:ph type="title"/>
          </p:nvPr>
        </p:nvSpPr>
        <p:spPr/>
        <p:txBody>
          <a:bodyPr/>
          <a:lstStyle/>
          <a:p>
            <a:r>
              <a:rPr lang="en-US">
                <a:ea typeface="Calibri Light"/>
                <a:cs typeface="Calibri Light"/>
              </a:rPr>
              <a:t>SFA Software</a:t>
            </a:r>
            <a:endParaRPr lang="en-US"/>
          </a:p>
        </p:txBody>
      </p:sp>
      <p:sp>
        <p:nvSpPr>
          <p:cNvPr id="3" name="Content Placeholder 2">
            <a:extLst>
              <a:ext uri="{FF2B5EF4-FFF2-40B4-BE49-F238E27FC236}">
                <a16:creationId xmlns:a16="http://schemas.microsoft.com/office/drawing/2014/main" id="{3E9DC754-5258-F0AF-B2FD-17B2A9014707}"/>
              </a:ext>
            </a:extLst>
          </p:cNvPr>
          <p:cNvSpPr>
            <a:spLocks noGrp="1"/>
          </p:cNvSpPr>
          <p:nvPr>
            <p:ph idx="1"/>
          </p:nvPr>
        </p:nvSpPr>
        <p:spPr/>
        <p:txBody>
          <a:bodyPr vert="horz" lIns="91440" tIns="45720" rIns="91440" bIns="45720" rtlCol="0" anchor="t">
            <a:normAutofit/>
          </a:bodyPr>
          <a:lstStyle/>
          <a:p>
            <a:r>
              <a:rPr lang="en-US">
                <a:latin typeface="Calibri Light"/>
                <a:ea typeface="Calibri"/>
                <a:cs typeface="Calibri"/>
              </a:rPr>
              <a:t>CSI is switching software from Titan to Primero Edge</a:t>
            </a:r>
          </a:p>
          <a:p>
            <a:r>
              <a:rPr lang="en-US">
                <a:latin typeface="Calibri Light"/>
                <a:ea typeface="Calibri"/>
                <a:cs typeface="Calibri"/>
              </a:rPr>
              <a:t>Training with Nutrition staff this spring</a:t>
            </a:r>
          </a:p>
          <a:p>
            <a:r>
              <a:rPr lang="en-US">
                <a:latin typeface="Calibri Light"/>
                <a:ea typeface="Calibri"/>
                <a:cs typeface="Calibri"/>
              </a:rPr>
              <a:t>Software runs on hardware that has Windows such as a laptop, the school can purchase hardware from Primero Edge if they would like to.</a:t>
            </a:r>
          </a:p>
        </p:txBody>
      </p:sp>
    </p:spTree>
    <p:extLst>
      <p:ext uri="{BB962C8B-B14F-4D97-AF65-F5344CB8AC3E}">
        <p14:creationId xmlns:p14="http://schemas.microsoft.com/office/powerpoint/2010/main" val="2743940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01F269-535B-DAA1-92F0-B854726811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9DC9F9-E95F-9F42-8F18-605F077D99FA}"/>
              </a:ext>
            </a:extLst>
          </p:cNvPr>
          <p:cNvSpPr>
            <a:spLocks noGrp="1"/>
          </p:cNvSpPr>
          <p:nvPr>
            <p:ph type="title"/>
          </p:nvPr>
        </p:nvSpPr>
        <p:spPr/>
        <p:txBody>
          <a:bodyPr/>
          <a:lstStyle/>
          <a:p>
            <a:r>
              <a:rPr lang="en-US">
                <a:ea typeface="Calibri Light"/>
                <a:cs typeface="Calibri Light"/>
              </a:rPr>
              <a:t>MLE Update</a:t>
            </a:r>
            <a:endParaRPr lang="en-US"/>
          </a:p>
        </p:txBody>
      </p:sp>
      <p:sp>
        <p:nvSpPr>
          <p:cNvPr id="3" name="Content Placeholder 2">
            <a:extLst>
              <a:ext uri="{FF2B5EF4-FFF2-40B4-BE49-F238E27FC236}">
                <a16:creationId xmlns:a16="http://schemas.microsoft.com/office/drawing/2014/main" id="{E4761DEB-F1E5-73F7-E9D5-EFC3EF570493}"/>
              </a:ext>
            </a:extLst>
          </p:cNvPr>
          <p:cNvSpPr>
            <a:spLocks noGrp="1"/>
          </p:cNvSpPr>
          <p:nvPr>
            <p:ph idx="1"/>
          </p:nvPr>
        </p:nvSpPr>
        <p:spPr>
          <a:xfrm>
            <a:off x="628650" y="1534223"/>
            <a:ext cx="7886700" cy="4351338"/>
          </a:xfrm>
        </p:spPr>
        <p:txBody>
          <a:bodyPr vert="horz" lIns="91440" tIns="45720" rIns="91440" bIns="45720" rtlCol="0" anchor="t">
            <a:normAutofit lnSpcReduction="10000"/>
          </a:bodyPr>
          <a:lstStyle/>
          <a:p>
            <a:pPr marL="342900" indent="-342900">
              <a:lnSpc>
                <a:spcPct val="150000"/>
              </a:lnSpc>
            </a:pPr>
            <a:r>
              <a:rPr lang="en-US" sz="2000">
                <a:latin typeface="Calibri Light"/>
                <a:ea typeface="Calibri" panose="020F0502020204030204"/>
                <a:cs typeface="Calibri" panose="020F0502020204030204"/>
              </a:rPr>
              <a:t>During the February Joint Budget Committee figure setting meeting, our MLE appropriation was reduced from $49,220,696 to $48,422,849</a:t>
            </a:r>
          </a:p>
          <a:p>
            <a:pPr marL="685800" lvl="1" indent="-342900">
              <a:lnSpc>
                <a:spcPct val="150000"/>
              </a:lnSpc>
              <a:buFont typeface="Courier New" panose="020B0604020202020204" pitchFamily="34" charset="0"/>
              <a:buChar char="o"/>
            </a:pPr>
            <a:r>
              <a:rPr lang="en-US" sz="1700">
                <a:latin typeface="Calibri Light"/>
                <a:ea typeface="Calibri" panose="020F0502020204030204"/>
                <a:cs typeface="Calibri" panose="020F0502020204030204"/>
              </a:rPr>
              <a:t>Reduction is due to the $49,22,696 over-estimating MLO revenues for many districts due to the methodology used in the Legislative Councils estimate. </a:t>
            </a:r>
          </a:p>
          <a:p>
            <a:pPr marL="685800" lvl="1" indent="-342900">
              <a:lnSpc>
                <a:spcPct val="150000"/>
              </a:lnSpc>
              <a:buFont typeface="Courier New" panose="020B0604020202020204" pitchFamily="34" charset="0"/>
              <a:buChar char="o"/>
            </a:pPr>
            <a:r>
              <a:rPr lang="en-US" sz="1700">
                <a:latin typeface="Calibri Light"/>
                <a:ea typeface="Calibri" panose="020F0502020204030204"/>
                <a:cs typeface="Calibri" panose="020F0502020204030204"/>
              </a:rPr>
              <a:t>$48,422,849 now based on actual MLO  revenue data districts submitted to CDE this last December, for what they plan to collect for CY25</a:t>
            </a:r>
          </a:p>
          <a:p>
            <a:pPr marL="342900" indent="-342900">
              <a:lnSpc>
                <a:spcPct val="150000"/>
              </a:lnSpc>
            </a:pPr>
            <a:r>
              <a:rPr lang="en-US" sz="2000">
                <a:latin typeface="Calibri Light"/>
                <a:ea typeface="Calibri Light"/>
                <a:cs typeface="Calibri Light"/>
              </a:rPr>
              <a:t>Updated annual amounts by school sent to finance contacts via email</a:t>
            </a:r>
          </a:p>
          <a:p>
            <a:pPr marL="685800" lvl="1" indent="-342900">
              <a:lnSpc>
                <a:spcPct val="150000"/>
              </a:lnSpc>
              <a:buFont typeface="Courier New" panose="020B0604020202020204" pitchFamily="34" charset="0"/>
              <a:buChar char="o"/>
            </a:pPr>
            <a:r>
              <a:rPr lang="en-US" sz="1700">
                <a:latin typeface="Calibri Light"/>
                <a:ea typeface="Calibri Light"/>
                <a:cs typeface="Calibri Light"/>
              </a:rPr>
              <a:t>We will continue to make payments monthly</a:t>
            </a:r>
          </a:p>
          <a:p>
            <a:pPr marL="685800" lvl="1" indent="-342900">
              <a:lnSpc>
                <a:spcPct val="150000"/>
              </a:lnSpc>
              <a:buFont typeface="Courier New" panose="020B0604020202020204" pitchFamily="34" charset="0"/>
              <a:buChar char="o"/>
            </a:pPr>
            <a:r>
              <a:rPr lang="en-US" sz="1700">
                <a:latin typeface="Calibri Light"/>
                <a:ea typeface="Calibri Light"/>
                <a:cs typeface="Calibri Light"/>
              </a:rPr>
              <a:t>If the state updates are appropriation (in our financial system) in the next month or two, we'll distribute all remaining allocations as a lump sum at that time</a:t>
            </a:r>
          </a:p>
          <a:p>
            <a:pPr marL="685800" lvl="1" indent="-342900">
              <a:buFont typeface="Courier New" panose="020B0604020202020204" pitchFamily="34" charset="0"/>
              <a:buChar char="o"/>
            </a:pPr>
            <a:endParaRPr lang="en-US" sz="1700">
              <a:latin typeface="Calibri Light"/>
              <a:ea typeface="Calibri" panose="020F0502020204030204"/>
              <a:cs typeface="Calibri" panose="020F0502020204030204"/>
            </a:endParaRPr>
          </a:p>
          <a:p>
            <a:pPr marL="685800" lvl="2" indent="0">
              <a:buNone/>
            </a:pPr>
            <a:endParaRPr lang="en-US" sz="800">
              <a:latin typeface="Calibri Light"/>
              <a:ea typeface="Calibri" panose="020F0502020204030204"/>
              <a:cs typeface="Calibri" panose="020F0502020204030204"/>
            </a:endParaRPr>
          </a:p>
          <a:p>
            <a:pPr marL="0" indent="0">
              <a:buNone/>
            </a:pPr>
            <a:endParaRPr lang="en-US" sz="1700">
              <a:latin typeface="Calibri Light"/>
              <a:ea typeface="Calibri" panose="020F0502020204030204"/>
              <a:cs typeface="Calibri" panose="020F0502020204030204"/>
            </a:endParaRPr>
          </a:p>
        </p:txBody>
      </p:sp>
    </p:spTree>
    <p:extLst>
      <p:ext uri="{BB962C8B-B14F-4D97-AF65-F5344CB8AC3E}">
        <p14:creationId xmlns:p14="http://schemas.microsoft.com/office/powerpoint/2010/main" val="2385963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947185-50CE-4F20-401E-26135AF957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DAD914-87D9-C977-AC20-225EAF625421}"/>
              </a:ext>
            </a:extLst>
          </p:cNvPr>
          <p:cNvSpPr>
            <a:spLocks noGrp="1"/>
          </p:cNvSpPr>
          <p:nvPr>
            <p:ph type="title"/>
          </p:nvPr>
        </p:nvSpPr>
        <p:spPr/>
        <p:txBody>
          <a:bodyPr/>
          <a:lstStyle/>
          <a:p>
            <a:r>
              <a:rPr lang="en-US">
                <a:ea typeface="Calibri Light"/>
                <a:cs typeface="Calibri Light"/>
              </a:rPr>
              <a:t>Enrollment Workbooks  - Epicenter</a:t>
            </a:r>
            <a:endParaRPr lang="en-US"/>
          </a:p>
        </p:txBody>
      </p:sp>
      <p:sp>
        <p:nvSpPr>
          <p:cNvPr id="3" name="Content Placeholder 2">
            <a:extLst>
              <a:ext uri="{FF2B5EF4-FFF2-40B4-BE49-F238E27FC236}">
                <a16:creationId xmlns:a16="http://schemas.microsoft.com/office/drawing/2014/main" id="{2872131C-8188-7F14-756B-2E62010FA0D6}"/>
              </a:ext>
            </a:extLst>
          </p:cNvPr>
          <p:cNvSpPr>
            <a:spLocks noGrp="1"/>
          </p:cNvSpPr>
          <p:nvPr>
            <p:ph idx="1"/>
          </p:nvPr>
        </p:nvSpPr>
        <p:spPr>
          <a:xfrm>
            <a:off x="628650" y="1534223"/>
            <a:ext cx="7886700" cy="4351338"/>
          </a:xfrm>
        </p:spPr>
        <p:txBody>
          <a:bodyPr vert="horz" lIns="91440" tIns="45720" rIns="91440" bIns="45720" rtlCol="0" anchor="t">
            <a:normAutofit/>
          </a:bodyPr>
          <a:lstStyle/>
          <a:p>
            <a:pPr marL="342900" indent="-342900">
              <a:lnSpc>
                <a:spcPct val="150000"/>
              </a:lnSpc>
            </a:pPr>
            <a:r>
              <a:rPr lang="en-US" sz="2000">
                <a:latin typeface="Calibri Light"/>
                <a:ea typeface="Calibri" panose="020F0502020204030204"/>
                <a:cs typeface="Calibri" panose="020F0502020204030204"/>
              </a:rPr>
              <a:t>The Epicenter submission for enrollment workbooks should be ready by early April</a:t>
            </a:r>
          </a:p>
          <a:p>
            <a:pPr marL="685800" lvl="1" indent="-342900">
              <a:lnSpc>
                <a:spcPct val="150000"/>
              </a:lnSpc>
              <a:buFont typeface="Courier New" panose="020B0604020202020204" pitchFamily="34" charset="0"/>
              <a:buChar char="o"/>
            </a:pPr>
            <a:r>
              <a:rPr lang="en-US" sz="1700">
                <a:latin typeface="Calibri Light"/>
                <a:ea typeface="Calibri" panose="020F0502020204030204"/>
                <a:cs typeface="Calibri" panose="020F0502020204030204"/>
              </a:rPr>
              <a:t>CSI staff are currently working on finalizing templates for each school</a:t>
            </a:r>
          </a:p>
          <a:p>
            <a:pPr marL="685800" lvl="1" indent="-342900">
              <a:lnSpc>
                <a:spcPct val="150000"/>
              </a:lnSpc>
              <a:buFont typeface="Courier New" panose="020B0604020202020204" pitchFamily="34" charset="0"/>
              <a:buChar char="o"/>
            </a:pPr>
            <a:r>
              <a:rPr lang="en-US" sz="1700">
                <a:latin typeface="Calibri Light"/>
                <a:ea typeface="Calibri" panose="020F0502020204030204"/>
                <a:cs typeface="Calibri" panose="020F0502020204030204"/>
              </a:rPr>
              <a:t>Once complete, these will be loaded into Epicenter for each school to see within their submission</a:t>
            </a:r>
            <a:endParaRPr lang="en-US" sz="1700">
              <a:latin typeface="Calibri"/>
              <a:ea typeface="Calibri"/>
              <a:cs typeface="Calibri"/>
            </a:endParaRPr>
          </a:p>
          <a:p>
            <a:pPr marL="685800" lvl="1" indent="-342900">
              <a:lnSpc>
                <a:spcPct val="150000"/>
              </a:lnSpc>
              <a:buFont typeface="Courier New" panose="020B0604020202020204" pitchFamily="34" charset="0"/>
              <a:buChar char="o"/>
            </a:pPr>
            <a:r>
              <a:rPr lang="en-US" sz="1700">
                <a:latin typeface="Calibri Light"/>
                <a:ea typeface="Calibri"/>
                <a:cs typeface="Calibri"/>
              </a:rPr>
              <a:t>The due date for these to be completed will be Monday, May 5th </a:t>
            </a:r>
            <a:endParaRPr lang="en-US" sz="1700">
              <a:latin typeface="Calibri"/>
              <a:ea typeface="Calibri"/>
              <a:cs typeface="Calibri"/>
            </a:endParaRPr>
          </a:p>
          <a:p>
            <a:pPr marL="342900" indent="-342900">
              <a:lnSpc>
                <a:spcPct val="150000"/>
              </a:lnSpc>
            </a:pPr>
            <a:endParaRPr lang="en-US" sz="2000">
              <a:latin typeface="Calibri Light"/>
              <a:ea typeface="Calibri Light"/>
              <a:cs typeface="Calibri Light"/>
            </a:endParaRPr>
          </a:p>
          <a:p>
            <a:pPr marL="685800" lvl="1" indent="-342900">
              <a:buFont typeface="Courier New" panose="020B0604020202020204" pitchFamily="34" charset="0"/>
              <a:buChar char="o"/>
            </a:pPr>
            <a:endParaRPr lang="en-US" sz="1700">
              <a:latin typeface="Calibri Light"/>
              <a:ea typeface="Calibri" panose="020F0502020204030204"/>
              <a:cs typeface="Calibri" panose="020F0502020204030204"/>
            </a:endParaRPr>
          </a:p>
          <a:p>
            <a:pPr marL="685800" lvl="2" indent="0">
              <a:buNone/>
            </a:pPr>
            <a:endParaRPr lang="en-US" sz="800">
              <a:latin typeface="Calibri Light"/>
              <a:ea typeface="Calibri" panose="020F0502020204030204"/>
              <a:cs typeface="Calibri" panose="020F0502020204030204"/>
            </a:endParaRPr>
          </a:p>
          <a:p>
            <a:pPr marL="0" indent="0">
              <a:buNone/>
            </a:pPr>
            <a:endParaRPr lang="en-US" sz="1700">
              <a:latin typeface="Calibri Light"/>
              <a:ea typeface="Calibri" panose="020F0502020204030204"/>
              <a:cs typeface="Calibri" panose="020F0502020204030204"/>
            </a:endParaRPr>
          </a:p>
        </p:txBody>
      </p:sp>
    </p:spTree>
    <p:extLst>
      <p:ext uri="{BB962C8B-B14F-4D97-AF65-F5344CB8AC3E}">
        <p14:creationId xmlns:p14="http://schemas.microsoft.com/office/powerpoint/2010/main" val="2811845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A336E-219C-754D-572D-5F2094BBA9BB}"/>
              </a:ext>
            </a:extLst>
          </p:cNvPr>
          <p:cNvSpPr>
            <a:spLocks noGrp="1"/>
          </p:cNvSpPr>
          <p:nvPr>
            <p:ph type="title"/>
          </p:nvPr>
        </p:nvSpPr>
        <p:spPr/>
        <p:txBody>
          <a:bodyPr/>
          <a:lstStyle/>
          <a:p>
            <a:r>
              <a:rPr lang="en-US">
                <a:ea typeface="Calibri Light"/>
                <a:cs typeface="Calibri Light"/>
              </a:rPr>
              <a:t>READ Budget Process</a:t>
            </a:r>
            <a:endParaRPr lang="en-US"/>
          </a:p>
        </p:txBody>
      </p:sp>
      <p:sp>
        <p:nvSpPr>
          <p:cNvPr id="3" name="Content Placeholder 2">
            <a:extLst>
              <a:ext uri="{FF2B5EF4-FFF2-40B4-BE49-F238E27FC236}">
                <a16:creationId xmlns:a16="http://schemas.microsoft.com/office/drawing/2014/main" id="{E53B1482-F0F2-F63E-99A6-B1A21971B12A}"/>
              </a:ext>
            </a:extLst>
          </p:cNvPr>
          <p:cNvSpPr>
            <a:spLocks noGrp="1"/>
          </p:cNvSpPr>
          <p:nvPr>
            <p:ph idx="1"/>
          </p:nvPr>
        </p:nvSpPr>
        <p:spPr/>
        <p:txBody>
          <a:bodyPr vert="horz" lIns="91440" tIns="45720" rIns="91440" bIns="45720" rtlCol="0" anchor="t">
            <a:normAutofit/>
          </a:bodyPr>
          <a:lstStyle/>
          <a:p>
            <a:pPr marL="0" indent="0">
              <a:buNone/>
            </a:pPr>
            <a:r>
              <a:rPr lang="en-US" b="1">
                <a:latin typeface="Calibri Light"/>
                <a:ea typeface="Calibri"/>
                <a:cs typeface="Calibri"/>
              </a:rPr>
              <a:t>FY25</a:t>
            </a:r>
          </a:p>
          <a:p>
            <a:r>
              <a:rPr lang="en-US">
                <a:latin typeface="Calibri Light"/>
                <a:ea typeface="Calibri"/>
                <a:cs typeface="Calibri"/>
              </a:rPr>
              <a:t>Revisions accepted in Epicenter through June 3, 2025</a:t>
            </a:r>
          </a:p>
          <a:p>
            <a:r>
              <a:rPr lang="en-US">
                <a:latin typeface="Calibri Light"/>
                <a:ea typeface="Calibri"/>
                <a:cs typeface="Calibri"/>
              </a:rPr>
              <a:t>Download current version of workbook via Epicenter to make changes</a:t>
            </a:r>
          </a:p>
          <a:p>
            <a:pPr lvl="1">
              <a:buFont typeface="Courier New" panose="020B0604020202020204" pitchFamily="34" charset="0"/>
              <a:buChar char="o"/>
            </a:pPr>
            <a:r>
              <a:rPr lang="en-US">
                <a:latin typeface="Calibri Light"/>
                <a:ea typeface="Calibri"/>
                <a:cs typeface="Calibri"/>
              </a:rPr>
              <a:t>Prior versions do not have current allocation or activity ID #</a:t>
            </a:r>
          </a:p>
          <a:p>
            <a:endParaRPr lang="en-US">
              <a:latin typeface="Calibri Light"/>
              <a:ea typeface="Calibri"/>
              <a:cs typeface="Calibri"/>
            </a:endParaRPr>
          </a:p>
          <a:p>
            <a:pPr marL="0" indent="0">
              <a:buNone/>
            </a:pPr>
            <a:r>
              <a:rPr lang="en-US" b="1">
                <a:latin typeface="Calibri Light"/>
                <a:ea typeface="Calibri"/>
                <a:cs typeface="Calibri"/>
              </a:rPr>
              <a:t>FY26</a:t>
            </a:r>
          </a:p>
          <a:p>
            <a:r>
              <a:rPr lang="en-US">
                <a:latin typeface="Calibri Light"/>
                <a:ea typeface="Calibri"/>
                <a:cs typeface="Calibri"/>
              </a:rPr>
              <a:t>Budgeting process will run like Title/ESSA</a:t>
            </a:r>
            <a:endParaRPr lang="en-US"/>
          </a:p>
          <a:p>
            <a:r>
              <a:rPr lang="en-US">
                <a:latin typeface="Calibri Light"/>
                <a:ea typeface="Calibri"/>
                <a:cs typeface="Calibri"/>
              </a:rPr>
              <a:t>Workbooks will be released to schools after April 15, 2025</a:t>
            </a:r>
          </a:p>
          <a:p>
            <a:r>
              <a:rPr lang="en-US">
                <a:latin typeface="Calibri Light"/>
                <a:ea typeface="Calibri"/>
                <a:cs typeface="Calibri"/>
              </a:rPr>
              <a:t>Working with draft allocations based on prior year until finalization in the fall</a:t>
            </a:r>
          </a:p>
          <a:p>
            <a:r>
              <a:rPr lang="en-US">
                <a:latin typeface="Calibri Light"/>
                <a:ea typeface="Calibri"/>
                <a:cs typeface="Calibri"/>
              </a:rPr>
              <a:t>Due back in Epicenter </a:t>
            </a:r>
            <a:r>
              <a:rPr lang="en-US" b="1">
                <a:highlight>
                  <a:srgbClr val="FFFF00"/>
                </a:highlight>
                <a:latin typeface="Calibri Light"/>
                <a:ea typeface="Calibri"/>
                <a:cs typeface="Calibri"/>
              </a:rPr>
              <a:t>May 19, 2025</a:t>
            </a:r>
          </a:p>
        </p:txBody>
      </p:sp>
    </p:spTree>
    <p:extLst>
      <p:ext uri="{BB962C8B-B14F-4D97-AF65-F5344CB8AC3E}">
        <p14:creationId xmlns:p14="http://schemas.microsoft.com/office/powerpoint/2010/main" val="2527649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134C-CF73-6B47-6E43-B2ACE2F070B0}"/>
              </a:ext>
            </a:extLst>
          </p:cNvPr>
          <p:cNvSpPr>
            <a:spLocks noGrp="1"/>
          </p:cNvSpPr>
          <p:nvPr>
            <p:ph type="title"/>
          </p:nvPr>
        </p:nvSpPr>
        <p:spPr/>
        <p:txBody>
          <a:bodyPr/>
          <a:lstStyle/>
          <a:p>
            <a:r>
              <a:rPr lang="en-US">
                <a:ea typeface="Calibri Light"/>
                <a:cs typeface="Calibri Light"/>
              </a:rPr>
              <a:t>CSI School Travel Reimbursements</a:t>
            </a:r>
            <a:endParaRPr lang="en-US"/>
          </a:p>
        </p:txBody>
      </p:sp>
      <p:sp>
        <p:nvSpPr>
          <p:cNvPr id="3" name="Content Placeholder 2">
            <a:extLst>
              <a:ext uri="{FF2B5EF4-FFF2-40B4-BE49-F238E27FC236}">
                <a16:creationId xmlns:a16="http://schemas.microsoft.com/office/drawing/2014/main" id="{7722890E-8BFC-6EBC-9F87-6627F388F8AB}"/>
              </a:ext>
            </a:extLst>
          </p:cNvPr>
          <p:cNvSpPr>
            <a:spLocks noGrp="1"/>
          </p:cNvSpPr>
          <p:nvPr>
            <p:ph idx="1"/>
          </p:nvPr>
        </p:nvSpPr>
        <p:spPr/>
        <p:txBody>
          <a:bodyPr vert="horz" lIns="91440" tIns="45720" rIns="91440" bIns="45720" rtlCol="0" anchor="t">
            <a:normAutofit fontScale="92500" lnSpcReduction="10000"/>
          </a:bodyPr>
          <a:lstStyle/>
          <a:p>
            <a:r>
              <a:rPr lang="en-US">
                <a:latin typeface="Calibri Light"/>
                <a:ea typeface="Calibri"/>
                <a:cs typeface="Calibri"/>
              </a:rPr>
              <a:t>PD scholarships should be submitted in GrantVantage</a:t>
            </a:r>
            <a:endParaRPr lang="en-US"/>
          </a:p>
          <a:p>
            <a:pPr lvl="1">
              <a:buFont typeface="Courier New" panose="020B0604020202020204" pitchFamily="34" charset="0"/>
              <a:buChar char="o"/>
            </a:pPr>
            <a:r>
              <a:rPr lang="en-US">
                <a:latin typeface="Calibri Light"/>
                <a:ea typeface="Calibri"/>
                <a:cs typeface="Calibri"/>
              </a:rPr>
              <a:t>Found under FY25 Title IIA (Every Student Succeeds Act) -&gt; Sub-Award: TIIA (CSI Admin) -&gt; Sub-Award: TIIA-CSI PD (school acronym)</a:t>
            </a:r>
          </a:p>
          <a:p>
            <a:r>
              <a:rPr lang="en-US">
                <a:latin typeface="Calibri Light"/>
                <a:ea typeface="Calibri"/>
                <a:cs typeface="Calibri"/>
              </a:rPr>
              <a:t>A complete submission includes:</a:t>
            </a:r>
          </a:p>
          <a:p>
            <a:pPr lvl="1">
              <a:buFont typeface="Courier New" panose="020B0604020202020204" pitchFamily="34" charset="0"/>
              <a:buChar char="o"/>
            </a:pPr>
            <a:r>
              <a:rPr lang="en-US">
                <a:latin typeface="Calibri Light"/>
                <a:ea typeface="Calibri"/>
                <a:cs typeface="Calibri"/>
              </a:rPr>
              <a:t>Completed reimbursement form, signed by both the traveler and a school-level approval (OR signatures via RFF form)</a:t>
            </a:r>
          </a:p>
          <a:p>
            <a:pPr lvl="1">
              <a:buFont typeface="Courier New" panose="020B0604020202020204" pitchFamily="34" charset="0"/>
              <a:buChar char="o"/>
            </a:pPr>
            <a:r>
              <a:rPr lang="en-US">
                <a:latin typeface="Calibri Light"/>
                <a:ea typeface="Calibri"/>
                <a:cs typeface="Calibri"/>
              </a:rPr>
              <a:t>Mileage map verifying mileage from school to event location </a:t>
            </a:r>
          </a:p>
          <a:p>
            <a:pPr lvl="1">
              <a:buFont typeface="Courier New" panose="020B0604020202020204" pitchFamily="34" charset="0"/>
              <a:buChar char="o"/>
            </a:pPr>
            <a:r>
              <a:rPr lang="en-US">
                <a:latin typeface="Calibri Light"/>
                <a:ea typeface="Calibri"/>
                <a:cs typeface="Calibri"/>
              </a:rPr>
              <a:t>Registration receipt</a:t>
            </a:r>
          </a:p>
          <a:p>
            <a:pPr lvl="1">
              <a:buFont typeface="Courier New" panose="020B0604020202020204" pitchFamily="34" charset="0"/>
              <a:buChar char="o"/>
            </a:pPr>
            <a:r>
              <a:rPr lang="en-US">
                <a:latin typeface="Calibri Light"/>
                <a:ea typeface="Calibri"/>
                <a:cs typeface="Calibri"/>
              </a:rPr>
              <a:t>Hotel receipt (if awarded/requesting)</a:t>
            </a:r>
          </a:p>
          <a:p>
            <a:pPr lvl="2">
              <a:buFont typeface="Wingdings" panose="020B0604020202020204" pitchFamily="34" charset="0"/>
              <a:buChar char="§"/>
            </a:pPr>
            <a:r>
              <a:rPr lang="en-US">
                <a:latin typeface="Calibri Light"/>
                <a:ea typeface="Calibri"/>
                <a:cs typeface="Calibri"/>
              </a:rPr>
              <a:t>Taxes will not be reimbursed</a:t>
            </a:r>
          </a:p>
          <a:p>
            <a:pPr lvl="2">
              <a:buFont typeface="Wingdings" panose="020B0604020202020204" pitchFamily="34" charset="0"/>
              <a:buChar char="§"/>
            </a:pPr>
            <a:r>
              <a:rPr lang="en-US">
                <a:latin typeface="Calibri Light"/>
                <a:ea typeface="Calibri"/>
                <a:cs typeface="Calibri"/>
              </a:rPr>
              <a:t>Per diem/incidentals not included in awards</a:t>
            </a:r>
          </a:p>
          <a:p>
            <a:pPr lvl="1">
              <a:buFont typeface="Courier New" panose="020B0604020202020204" pitchFamily="34" charset="0"/>
              <a:buChar char="o"/>
            </a:pPr>
            <a:r>
              <a:rPr lang="en-US">
                <a:latin typeface="Calibri Light"/>
                <a:ea typeface="Calibri"/>
                <a:cs typeface="Calibri"/>
              </a:rPr>
              <a:t>Proof of payment</a:t>
            </a:r>
          </a:p>
          <a:p>
            <a:r>
              <a:rPr lang="en-US">
                <a:latin typeface="Calibri Light"/>
                <a:ea typeface="Calibri"/>
                <a:cs typeface="Calibri"/>
              </a:rPr>
              <a:t>Requests may be higher than the amount shown in GV if awarded costs were higher than CSI estimate (ex: registration cost)</a:t>
            </a:r>
          </a:p>
          <a:p>
            <a:r>
              <a:rPr lang="en-US">
                <a:latin typeface="Calibri Light"/>
                <a:ea typeface="Calibri"/>
                <a:cs typeface="Calibri"/>
              </a:rPr>
              <a:t>Other reimbursement requests outside of PD scholarships should still be submitted to CSI Accounts Payable (ex: School Leader Meeting)</a:t>
            </a:r>
          </a:p>
        </p:txBody>
      </p:sp>
    </p:spTree>
    <p:extLst>
      <p:ext uri="{BB962C8B-B14F-4D97-AF65-F5344CB8AC3E}">
        <p14:creationId xmlns:p14="http://schemas.microsoft.com/office/powerpoint/2010/main" val="42208650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e8f432d-b748-435e-8c88-5ec46615cd2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4FBF790D2C8B543AA42B5174B067D97" ma:contentTypeVersion="8" ma:contentTypeDescription="Create a new document." ma:contentTypeScope="" ma:versionID="68421083a2e1a3577162302883973126">
  <xsd:schema xmlns:xsd="http://www.w3.org/2001/XMLSchema" xmlns:xs="http://www.w3.org/2001/XMLSchema" xmlns:p="http://schemas.microsoft.com/office/2006/metadata/properties" xmlns:ns3="5e8f432d-b748-435e-8c88-5ec46615cd23" xmlns:ns4="7c9a8f40-4f20-403e-ba79-91c1ba474368" targetNamespace="http://schemas.microsoft.com/office/2006/metadata/properties" ma:root="true" ma:fieldsID="7e865b68115fe4f2b96126b5f2f3f79c" ns3:_="" ns4:_="">
    <xsd:import namespace="5e8f432d-b748-435e-8c88-5ec46615cd23"/>
    <xsd:import namespace="7c9a8f40-4f20-403e-ba79-91c1ba47436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8f432d-b748-435e-8c88-5ec46615cd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c9a8f40-4f20-403e-ba79-91c1ba47436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6C95F91-3652-4C42-89D7-9291A78DCDD4}">
  <ds:schemaRefs>
    <ds:schemaRef ds:uri="5e8f432d-b748-435e-8c88-5ec46615cd23"/>
    <ds:schemaRef ds:uri="7c9a8f40-4f20-403e-ba79-91c1ba47436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AE2F14C-0850-44DA-A8B3-30B6266308A7}">
  <ds:schemaRefs>
    <ds:schemaRef ds:uri="http://schemas.microsoft.com/sharepoint/v3/contenttype/forms"/>
  </ds:schemaRefs>
</ds:datastoreItem>
</file>

<file path=customXml/itemProps3.xml><?xml version="1.0" encoding="utf-8"?>
<ds:datastoreItem xmlns:ds="http://schemas.openxmlformats.org/officeDocument/2006/customXml" ds:itemID="{79A36F5C-B1C3-4FB0-B726-DFC05CDBB2B5}">
  <ds:schemaRefs>
    <ds:schemaRef ds:uri="5e8f432d-b748-435e-8c88-5ec46615cd23"/>
    <ds:schemaRef ds:uri="7c9a8f40-4f20-403e-ba79-91c1ba47436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TotalTime>
  <Words>1323</Words>
  <Application>Microsoft Office PowerPoint</Application>
  <PresentationFormat>On-screen Show (4:3)</PresentationFormat>
  <Paragraphs>188</Paragraphs>
  <Slides>14</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Calibri</vt:lpstr>
      <vt:lpstr>Calibri Light</vt:lpstr>
      <vt:lpstr>Courier New</vt:lpstr>
      <vt:lpstr>Wingdings</vt:lpstr>
      <vt:lpstr>Wingdings,Sans-Serif</vt:lpstr>
      <vt:lpstr>Office Theme</vt:lpstr>
      <vt:lpstr>Office Theme</vt:lpstr>
      <vt:lpstr>CSI Grant &amp; Finance Session</vt:lpstr>
      <vt:lpstr>Agenda</vt:lpstr>
      <vt:lpstr>Virtual Meeting Logistics</vt:lpstr>
      <vt:lpstr>CSI Finance &amp; SFA Team - Introductions</vt:lpstr>
      <vt:lpstr>SFA Software</vt:lpstr>
      <vt:lpstr>MLE Update</vt:lpstr>
      <vt:lpstr>Enrollment Workbooks  - Epicenter</vt:lpstr>
      <vt:lpstr>READ Budget Process</vt:lpstr>
      <vt:lpstr>CSI School Travel Reimbursements</vt:lpstr>
      <vt:lpstr>(IFR) Submission Collections</vt:lpstr>
      <vt:lpstr>IFR: General Ledger Submission Requirements</vt:lpstr>
      <vt:lpstr>Open Competitive Grants</vt:lpstr>
      <vt:lpstr>Upcoming Grant Deadlines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2020-21 Kick Off Webinar</dc:title>
  <dc:creator>Dinnen, Janet</dc:creator>
  <cp:lastModifiedBy>Vigil, Raena</cp:lastModifiedBy>
  <cp:revision>4</cp:revision>
  <cp:lastPrinted>2022-06-13T18:30:20Z</cp:lastPrinted>
  <dcterms:created xsi:type="dcterms:W3CDTF">2020-09-01T02:09:52Z</dcterms:created>
  <dcterms:modified xsi:type="dcterms:W3CDTF">2025-03-20T17:55:32Z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0x01010034FBF790D2C8B543AA42B5174B067D97</vt:lpwstr>
  </property>
</Properties>
</file>