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7" r:id="rId2"/>
    <p:sldId id="307" r:id="rId3"/>
    <p:sldId id="258" r:id="rId4"/>
    <p:sldId id="287" r:id="rId5"/>
    <p:sldId id="261" r:id="rId6"/>
    <p:sldId id="303" r:id="rId7"/>
    <p:sldId id="290" r:id="rId8"/>
    <p:sldId id="308" r:id="rId9"/>
    <p:sldId id="309" r:id="rId10"/>
    <p:sldId id="310" r:id="rId11"/>
    <p:sldId id="311" r:id="rId12"/>
    <p:sldId id="316" r:id="rId13"/>
    <p:sldId id="317" r:id="rId14"/>
    <p:sldId id="318" r:id="rId15"/>
    <p:sldId id="312" r:id="rId16"/>
    <p:sldId id="314" r:id="rId17"/>
    <p:sldId id="281"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774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1" autoAdjust="0"/>
    <p:restoredTop sz="96357" autoAdjust="0"/>
  </p:normalViewPr>
  <p:slideViewPr>
    <p:cSldViewPr snapToGrid="0">
      <p:cViewPr varScale="1">
        <p:scale>
          <a:sx n="114" d="100"/>
          <a:sy n="114" d="100"/>
        </p:scale>
        <p:origin x="300"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B0A790-FBD9-42A1-B1A3-83ED2097E741}" type="datetimeFigureOut">
              <a:rPr lang="en-US" smtClean="0"/>
              <a:t>2/22/2024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6A76B1-1F0A-4FE6-9145-7D1E4502BE6D}" type="slidenum">
              <a:rPr lang="en-US" smtClean="0"/>
              <a:t>‹#›</a:t>
            </a:fld>
            <a:endParaRPr lang="en-US" dirty="0"/>
          </a:p>
        </p:txBody>
      </p:sp>
    </p:spTree>
    <p:extLst>
      <p:ext uri="{BB962C8B-B14F-4D97-AF65-F5344CB8AC3E}">
        <p14:creationId xmlns:p14="http://schemas.microsoft.com/office/powerpoint/2010/main" val="35863858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6" name="Shape 8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dirty="0"/>
              <a:t>Hello All,</a:t>
            </a:r>
          </a:p>
          <a:p>
            <a:pPr marL="0" lvl="0" indent="0">
              <a:spcBef>
                <a:spcPts val="0"/>
              </a:spcBef>
              <a:spcAft>
                <a:spcPts val="0"/>
              </a:spcAft>
              <a:buNone/>
            </a:pPr>
            <a:r>
              <a:rPr lang="en-US" dirty="0"/>
              <a:t>Thanks so much for reviewing this training module for the Special Education Collections.  This particular webinar is intended to instruct schools on how to use the error check resourced called the SPED Record Checker.  It is designed to allow schools to review potential issues or errors prior to your initial submittal.  If you have questions at any point while reviewing this webinar, feel free to reach out to the submissions inbox and we will be happy to support!  </a:t>
            </a:r>
            <a:endParaRPr dirty="0"/>
          </a:p>
        </p:txBody>
      </p:sp>
    </p:spTree>
    <p:extLst>
      <p:ext uri="{BB962C8B-B14F-4D97-AF65-F5344CB8AC3E}">
        <p14:creationId xmlns:p14="http://schemas.microsoft.com/office/powerpoint/2010/main" val="19917617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lets discuss step 3.  So once the file is saved to your computer, you’ll want to open it up to begin the file check process.  This file contains 4 primary tabs, two of which are labeled as Raw Child and Raw Participation Data and this is where the recently extracted files will be pasted.  The other two worksheet tabs will display the issues and errors based on the pasted raw data.  The first and last tab contain instructions and a data overview tab as previously mentioned. And the last tab is the newly added Validations tab  Once the template is open, you’ll also want to open both the Child and Participation data files you recently extracted.  This will result in a loss of leading zeros but are not necessary for the record checker to be successful.  If check results in no issues, you can close your original files without saving and the leading zeros will remain intact.  Highlight all rows of data located on the child file and paste it directly into the Raw child Data tab in the checker.  Complete this same process for the Participation files.  Once completed, you can move on to Step 4 and review potential issues and errors related to your data files.</a:t>
            </a:r>
          </a:p>
        </p:txBody>
      </p:sp>
      <p:sp>
        <p:nvSpPr>
          <p:cNvPr id="4" name="Slide Number Placeholder 3"/>
          <p:cNvSpPr>
            <a:spLocks noGrp="1"/>
          </p:cNvSpPr>
          <p:nvPr>
            <p:ph type="sldNum" sz="quarter" idx="10"/>
          </p:nvPr>
        </p:nvSpPr>
        <p:spPr/>
        <p:txBody>
          <a:bodyPr/>
          <a:lstStyle/>
          <a:p>
            <a:fld id="{8C6A76B1-1F0A-4FE6-9145-7D1E4502BE6D}" type="slidenum">
              <a:rPr lang="en-US" smtClean="0"/>
              <a:t>10</a:t>
            </a:fld>
            <a:endParaRPr lang="en-US" dirty="0"/>
          </a:p>
        </p:txBody>
      </p:sp>
    </p:spTree>
    <p:extLst>
      <p:ext uri="{BB962C8B-B14F-4D97-AF65-F5344CB8AC3E}">
        <p14:creationId xmlns:p14="http://schemas.microsoft.com/office/powerpoint/2010/main" val="23030840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the Child and Participation files checks tabs are the other two primary worksheets on the file and will contain the errors and issues that you may encounter.  Step 4 is all about reviewing these checks tabs and in particular the highlighted fields as they may present an issue or error upon submittal.  As you can see here in our example files, there are many fields that are highlighted including zero filled cells that should contain data and other flags for inconsistencies.  You’ll want to review these tabs thoroughly to ensure that you fully understand what is missing in your data, the next couple slides provide a summary of the data fields that will be highlighted broken out by file type.</a:t>
            </a:r>
          </a:p>
        </p:txBody>
      </p:sp>
      <p:sp>
        <p:nvSpPr>
          <p:cNvPr id="4" name="Slide Number Placeholder 3"/>
          <p:cNvSpPr>
            <a:spLocks noGrp="1"/>
          </p:cNvSpPr>
          <p:nvPr>
            <p:ph type="sldNum" sz="quarter" idx="10"/>
          </p:nvPr>
        </p:nvSpPr>
        <p:spPr/>
        <p:txBody>
          <a:bodyPr/>
          <a:lstStyle/>
          <a:p>
            <a:fld id="{8C6A76B1-1F0A-4FE6-9145-7D1E4502BE6D}" type="slidenum">
              <a:rPr lang="en-US" smtClean="0"/>
              <a:t>11</a:t>
            </a:fld>
            <a:endParaRPr lang="en-US" dirty="0"/>
          </a:p>
        </p:txBody>
      </p:sp>
    </p:spTree>
    <p:extLst>
      <p:ext uri="{BB962C8B-B14F-4D97-AF65-F5344CB8AC3E}">
        <p14:creationId xmlns:p14="http://schemas.microsoft.com/office/powerpoint/2010/main" val="15111989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when looking at the Child file, here is a full list fields that may be flagged and what the actual issue may potentially be.  As you can see there are several general demographic fields included here that will flag if the information has not been input in your system, including areas such as SASID, name, gender, date of birth etc.  These are fairly straightforward at what to update in your system.  In some cases, it may not be as clear to why the field is highlighted as it may relate to how another field was answered, so I am hoping this table will help with that.  A good example of this would be the five Race fields.  CDE requires that at a minimum one non-zero filled Raced must be completed. .So, the validation check will highlight all the Race fields even though only one needs to be completed.  These kind of checks are available throughout this resource, so it is important to review these tables carefully to determine why a specific cell may be highlighted.</a:t>
            </a:r>
          </a:p>
          <a:p>
            <a:endParaRPr lang="en-US" dirty="0"/>
          </a:p>
          <a:p>
            <a:endParaRPr lang="en-US" dirty="0"/>
          </a:p>
        </p:txBody>
      </p:sp>
      <p:sp>
        <p:nvSpPr>
          <p:cNvPr id="4" name="Slide Number Placeholder 3"/>
          <p:cNvSpPr>
            <a:spLocks noGrp="1"/>
          </p:cNvSpPr>
          <p:nvPr>
            <p:ph type="sldNum" sz="quarter" idx="10"/>
          </p:nvPr>
        </p:nvSpPr>
        <p:spPr/>
        <p:txBody>
          <a:bodyPr/>
          <a:lstStyle/>
          <a:p>
            <a:fld id="{8C6A76B1-1F0A-4FE6-9145-7D1E4502BE6D}" type="slidenum">
              <a:rPr lang="en-US" smtClean="0"/>
              <a:t>12</a:t>
            </a:fld>
            <a:endParaRPr lang="en-US" dirty="0"/>
          </a:p>
        </p:txBody>
      </p:sp>
    </p:spTree>
    <p:extLst>
      <p:ext uri="{BB962C8B-B14F-4D97-AF65-F5344CB8AC3E}">
        <p14:creationId xmlns:p14="http://schemas.microsoft.com/office/powerpoint/2010/main" val="4020518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ighlight>
                  <a:srgbClr val="FFFF00"/>
                </a:highlight>
              </a:rPr>
              <a:t>Similar to the previous slide, this one shows a listing of highlighted fields and why they may be flagged, but this time for the Participation file.  Again, these include more common missing data entry issues, such as SASID, Name, Gender and Date of birth, but also reflects missing information in areas such as Entries and Exits, grade level and residence information, among others.  Flags on this file are also dependent on how other fields are completed, primarily both the SPED Referral Field and the Eligibility and Services.  For example, if someone is coded as a Newly tested student or 3, then the Path three fields will highlight if there is not a valid date.  Another example would be if the </a:t>
            </a:r>
            <a:r>
              <a:rPr lang="en-US" dirty="0" err="1">
                <a:highlight>
                  <a:srgbClr val="FFFF00"/>
                </a:highlight>
              </a:rPr>
              <a:t>Eligility</a:t>
            </a:r>
            <a:r>
              <a:rPr lang="en-US" dirty="0">
                <a:highlight>
                  <a:srgbClr val="FFFF00"/>
                </a:highlight>
              </a:rPr>
              <a:t> and Services is coded as a 4, then several fields including disability and funding status should be zero-filled and will flag if not.  Pay close attention to this table to determine the cause of the flag and feel free to reach out to the submissions inbox if you have questions on these.</a:t>
            </a:r>
          </a:p>
          <a:p>
            <a:endParaRPr lang="en-US" dirty="0">
              <a:highlight>
                <a:srgbClr val="FFFF00"/>
              </a:highlight>
            </a:endParaRPr>
          </a:p>
        </p:txBody>
      </p:sp>
      <p:sp>
        <p:nvSpPr>
          <p:cNvPr id="4" name="Slide Number Placeholder 3"/>
          <p:cNvSpPr>
            <a:spLocks noGrp="1"/>
          </p:cNvSpPr>
          <p:nvPr>
            <p:ph type="sldNum" sz="quarter" idx="10"/>
          </p:nvPr>
        </p:nvSpPr>
        <p:spPr/>
        <p:txBody>
          <a:bodyPr/>
          <a:lstStyle/>
          <a:p>
            <a:fld id="{8C6A76B1-1F0A-4FE6-9145-7D1E4502BE6D}" type="slidenum">
              <a:rPr lang="en-US" smtClean="0"/>
              <a:t>13</a:t>
            </a:fld>
            <a:endParaRPr lang="en-US" dirty="0"/>
          </a:p>
        </p:txBody>
      </p:sp>
    </p:spTree>
    <p:extLst>
      <p:ext uri="{BB962C8B-B14F-4D97-AF65-F5344CB8AC3E}">
        <p14:creationId xmlns:p14="http://schemas.microsoft.com/office/powerpoint/2010/main" val="19467863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ighlight>
                  <a:srgbClr val="FFFF00"/>
                </a:highlight>
              </a:rPr>
              <a:t>Also, as I have previously mentioned that for both files, the Record Checker is not designed to flag every potential error, just the more prevalent ones that only relate to the current data in the file being looked at.  Issues related to other files, data from other schools, or prior year information is not pulled into this check, therefore cannot be flagged.  Areas such as SASIDs not matching RITS, age/grade inconsistencies, overlapping enrollments, and incorrect delay codes will not flag.  You also may encounter unusual scenarios where data is being flagged but is accurate.  This could include students are identified as path 2, tuition contract scenarios, or funding statuses other than 50 or 0.  These are all unusual situations, but do happen from time to time, so if you know you have an unusual situation and it is being flagged, please disregard.</a:t>
            </a:r>
          </a:p>
        </p:txBody>
      </p:sp>
      <p:sp>
        <p:nvSpPr>
          <p:cNvPr id="4" name="Slide Number Placeholder 3"/>
          <p:cNvSpPr>
            <a:spLocks noGrp="1"/>
          </p:cNvSpPr>
          <p:nvPr>
            <p:ph type="sldNum" sz="quarter" idx="10"/>
          </p:nvPr>
        </p:nvSpPr>
        <p:spPr/>
        <p:txBody>
          <a:bodyPr/>
          <a:lstStyle/>
          <a:p>
            <a:fld id="{8C6A76B1-1F0A-4FE6-9145-7D1E4502BE6D}" type="slidenum">
              <a:rPr lang="en-US" smtClean="0"/>
              <a:t>14</a:t>
            </a:fld>
            <a:endParaRPr lang="en-US" dirty="0"/>
          </a:p>
        </p:txBody>
      </p:sp>
    </p:spTree>
    <p:extLst>
      <p:ext uri="{BB962C8B-B14F-4D97-AF65-F5344CB8AC3E}">
        <p14:creationId xmlns:p14="http://schemas.microsoft.com/office/powerpoint/2010/main" val="23365538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you fully understand all issues that are being highlighted in the SPED Record Checker, you want to navigate back to your schools plan management system and log in.  With both the file checks template and the system open, the next step would be to search for impacted students and make the appropriate corrections.  Be sure not to miss any as they most likely will flag for errors upon initial submittal, but keep in mind this process can be completed on newly extracted files once changes have been made to ensure all issues have been resolved.  Once you are confident in your corrections, extract the files that you are ready to submit to CSI!</a:t>
            </a:r>
          </a:p>
        </p:txBody>
      </p:sp>
      <p:sp>
        <p:nvSpPr>
          <p:cNvPr id="4" name="Slide Number Placeholder 3"/>
          <p:cNvSpPr>
            <a:spLocks noGrp="1"/>
          </p:cNvSpPr>
          <p:nvPr>
            <p:ph type="sldNum" sz="quarter" idx="10"/>
          </p:nvPr>
        </p:nvSpPr>
        <p:spPr/>
        <p:txBody>
          <a:bodyPr/>
          <a:lstStyle/>
          <a:p>
            <a:fld id="{8C6A76B1-1F0A-4FE6-9145-7D1E4502BE6D}" type="slidenum">
              <a:rPr lang="en-US" smtClean="0"/>
              <a:t>15</a:t>
            </a:fld>
            <a:endParaRPr lang="en-US" dirty="0"/>
          </a:p>
        </p:txBody>
      </p:sp>
    </p:spTree>
    <p:extLst>
      <p:ext uri="{BB962C8B-B14F-4D97-AF65-F5344CB8AC3E}">
        <p14:creationId xmlns:p14="http://schemas.microsoft.com/office/powerpoint/2010/main" val="37524430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the newly extracted files have been saved to your computer and renamed to include school code, school abbreviation, file name, and date – you want to add those into Google Drive.  Most of you may be familiar with this process, but in case you need a refresher, the above screenshot should help. You’ll want to navigate to where the files are saved on your computer and drag them directly into the Files to Run folder for the collection on Google Drive. Once successfully transferred, email the submissions inbox at the email address in this slide to notify us they are available to process.  </a:t>
            </a:r>
          </a:p>
          <a:p>
            <a:endParaRPr lang="en-US" dirty="0"/>
          </a:p>
          <a:p>
            <a:r>
              <a:rPr lang="en-US" dirty="0"/>
              <a:t>Again, this process may take a little extra time on the front end but will lead to less file submittals to error clearance saving time in the long run.  All schools will be expected to complete this process for future collections prior to submitting initial files, so please plan accordingly.</a:t>
            </a:r>
          </a:p>
        </p:txBody>
      </p:sp>
      <p:sp>
        <p:nvSpPr>
          <p:cNvPr id="4" name="Slide Number Placeholder 3"/>
          <p:cNvSpPr>
            <a:spLocks noGrp="1"/>
          </p:cNvSpPr>
          <p:nvPr>
            <p:ph type="sldNum" sz="quarter" idx="10"/>
          </p:nvPr>
        </p:nvSpPr>
        <p:spPr/>
        <p:txBody>
          <a:bodyPr/>
          <a:lstStyle/>
          <a:p>
            <a:fld id="{8C6A76B1-1F0A-4FE6-9145-7D1E4502BE6D}" type="slidenum">
              <a:rPr lang="en-US" smtClean="0"/>
              <a:t>16</a:t>
            </a:fld>
            <a:endParaRPr lang="en-US" dirty="0"/>
          </a:p>
        </p:txBody>
      </p:sp>
    </p:spTree>
    <p:extLst>
      <p:ext uri="{BB962C8B-B14F-4D97-AF65-F5344CB8AC3E}">
        <p14:creationId xmlns:p14="http://schemas.microsoft.com/office/powerpoint/2010/main" val="32669052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Shape 334"/>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5" name="Shape 335"/>
          <p:cNvSpPr txBox="1">
            <a:spLocks noGrp="1"/>
          </p:cNvSpPr>
          <p:nvPr>
            <p:ph type="body" idx="1"/>
          </p:nvPr>
        </p:nvSpPr>
        <p:spPr>
          <a:xfrm>
            <a:off x="702310" y="4421823"/>
            <a:ext cx="5618480" cy="4189095"/>
          </a:xfrm>
          <a:prstGeom prst="rect">
            <a:avLst/>
          </a:prstGeom>
        </p:spPr>
        <p:txBody>
          <a:bodyPr spcFirstLastPara="1" wrap="square" lIns="93308" tIns="93308" rIns="93308" bIns="93308" anchor="t" anchorCtr="0">
            <a:noAutofit/>
          </a:bodyPr>
          <a:lstStyle/>
          <a:p>
            <a:r>
              <a:rPr lang="en-US" dirty="0"/>
              <a:t>Thanks so much for reviewing this module and completing the SPED Record Checker prior to initial submittal.  If you have any questions or issues with the steps outlined in this training, please reach out to the submissions inbox and we’ll be more than happy to help!</a:t>
            </a:r>
            <a:endParaRPr dirty="0"/>
          </a:p>
        </p:txBody>
      </p:sp>
    </p:spTree>
    <p:extLst>
      <p:ext uri="{BB962C8B-B14F-4D97-AF65-F5344CB8AC3E}">
        <p14:creationId xmlns:p14="http://schemas.microsoft.com/office/powerpoint/2010/main" val="22880958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9" name="Shape 109"/>
          <p:cNvSpPr txBox="1">
            <a:spLocks noGrp="1"/>
          </p:cNvSpPr>
          <p:nvPr>
            <p:ph type="body" idx="1"/>
          </p:nvPr>
        </p:nvSpPr>
        <p:spPr>
          <a:xfrm>
            <a:off x="702310" y="4421823"/>
            <a:ext cx="5618480" cy="4189095"/>
          </a:xfrm>
          <a:prstGeom prst="rect">
            <a:avLst/>
          </a:prstGeom>
        </p:spPr>
        <p:txBody>
          <a:bodyPr spcFirstLastPara="1" wrap="square" lIns="93308" tIns="93308" rIns="93308" bIns="93308" anchor="t" anchorCtr="0">
            <a:noAutofit/>
          </a:bodyPr>
          <a:lstStyle/>
          <a:p>
            <a:r>
              <a:rPr lang="en-US" dirty="0"/>
              <a:t>So, prior to diving into the steps to use the SPED Record Checker, I thought it would be beneficial to discuss the purpose of the tool in more detail and other resources that can also be used along with the file to ensure the initial files submitted have all fields completed and are accurate.  </a:t>
            </a:r>
            <a:endParaRPr dirty="0"/>
          </a:p>
        </p:txBody>
      </p:sp>
    </p:spTree>
    <p:extLst>
      <p:ext uri="{BB962C8B-B14F-4D97-AF65-F5344CB8AC3E}">
        <p14:creationId xmlns:p14="http://schemas.microsoft.com/office/powerpoint/2010/main" val="579547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2" name="Shape 12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So in talking about the purpose of the Record Checker tool, it really is a resource that should be used on both the Child and Participation files prior to initial submittal of both the December Count and SPED End of Year collections.  The goal of the template is to flag for missing data fields, potential errors, and issues that can be corrected prior to submitting.  Completing this quick check and making necessary updates will reduce the overall number of errors received on your initial submittal and lead to less overall submissions to clear out all errors.  The hope is that this will save time for both the schools and CSI and assist in better meet error clearance deadlines.</a:t>
            </a:r>
            <a:endParaRPr dirty="0"/>
          </a:p>
        </p:txBody>
      </p:sp>
    </p:spTree>
    <p:extLst>
      <p:ext uri="{BB962C8B-B14F-4D97-AF65-F5344CB8AC3E}">
        <p14:creationId xmlns:p14="http://schemas.microsoft.com/office/powerpoint/2010/main" val="3701100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2" name="Shape 12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talking about the Record Checker, it really is a great resource to catch errors and issues but should not be the singular validation technique schools should use prior to initial submittals.  CSI has many resources located on its website that will help in this process, including coding scenarios, file layouts, and the troubleshooting document.  Along with the Record Checker, we also have historically had a SPED Validation Toolkit.  We found that there was quite a bit of overlap between the two resources which may cause confusion and duplicate work.  Since both do contain very helpful details, we decided to merge the Record Checker and the Validation Toolkit into one resource called the Record Checker and Validation Toolkit.  The resource is essentially the Record Checker tool, but the last tab is the Validations tab.  This tab contains a pared down version of the Validation Toolkit that only covers areas to look into that are not already being flagged in the checker.  Using all tabs of this resource will ensure that the data being submitted is as accurate and error free as possible.  </a:t>
            </a:r>
            <a:endParaRPr dirty="0"/>
          </a:p>
        </p:txBody>
      </p:sp>
    </p:spTree>
    <p:extLst>
      <p:ext uri="{BB962C8B-B14F-4D97-AF65-F5344CB8AC3E}">
        <p14:creationId xmlns:p14="http://schemas.microsoft.com/office/powerpoint/2010/main" val="29566615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9" name="Shape 109"/>
          <p:cNvSpPr txBox="1">
            <a:spLocks noGrp="1"/>
          </p:cNvSpPr>
          <p:nvPr>
            <p:ph type="body" idx="1"/>
          </p:nvPr>
        </p:nvSpPr>
        <p:spPr>
          <a:xfrm>
            <a:off x="702310" y="4421823"/>
            <a:ext cx="5618480" cy="4189095"/>
          </a:xfrm>
          <a:prstGeom prst="rect">
            <a:avLst/>
          </a:prstGeom>
        </p:spPr>
        <p:txBody>
          <a:bodyPr spcFirstLastPara="1" wrap="square" lIns="93308" tIns="93308" rIns="93308" bIns="93308" anchor="t" anchorCtr="0">
            <a:noAutofit/>
          </a:bodyPr>
          <a:lstStyle/>
          <a:p>
            <a:r>
              <a:rPr lang="en-US" dirty="0"/>
              <a:t>Alright, now that we have discussed the overall purpose of the checker and other CSI resources that should be used in conjunction with it, lets jump into the specific instructions on how to access and use the SPED Record Checker!</a:t>
            </a:r>
            <a:endParaRPr dirty="0"/>
          </a:p>
        </p:txBody>
      </p:sp>
    </p:spTree>
    <p:extLst>
      <p:ext uri="{BB962C8B-B14F-4D97-AF65-F5344CB8AC3E}">
        <p14:creationId xmlns:p14="http://schemas.microsoft.com/office/powerpoint/2010/main" val="23338289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is a high-level overview of the 6 steps that need to be completed in order to successfully utilize the Record Checker piece of the tool and submit your initial files for the SPED EOY or December Count Collections.  These steps include (READ STEPS).  Each step will be covered in greater detail on the subsequent slides in this training.</a:t>
            </a:r>
          </a:p>
        </p:txBody>
      </p:sp>
      <p:sp>
        <p:nvSpPr>
          <p:cNvPr id="4" name="Slide Number Placeholder 3"/>
          <p:cNvSpPr>
            <a:spLocks noGrp="1"/>
          </p:cNvSpPr>
          <p:nvPr>
            <p:ph type="sldNum" sz="quarter" idx="10"/>
          </p:nvPr>
        </p:nvSpPr>
        <p:spPr/>
        <p:txBody>
          <a:bodyPr/>
          <a:lstStyle/>
          <a:p>
            <a:fld id="{8C6A76B1-1F0A-4FE6-9145-7D1E4502BE6D}" type="slidenum">
              <a:rPr lang="en-US" smtClean="0"/>
              <a:t>6</a:t>
            </a:fld>
            <a:endParaRPr lang="en-US" dirty="0"/>
          </a:p>
        </p:txBody>
      </p:sp>
    </p:spTree>
    <p:extLst>
      <p:ext uri="{BB962C8B-B14F-4D97-AF65-F5344CB8AC3E}">
        <p14:creationId xmlns:p14="http://schemas.microsoft.com/office/powerpoint/2010/main" val="18216806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9" name="Shape 109"/>
          <p:cNvSpPr txBox="1">
            <a:spLocks noGrp="1"/>
          </p:cNvSpPr>
          <p:nvPr>
            <p:ph type="body" idx="1"/>
          </p:nvPr>
        </p:nvSpPr>
        <p:spPr>
          <a:xfrm>
            <a:off x="702310" y="4421823"/>
            <a:ext cx="5618480" cy="4189095"/>
          </a:xfrm>
          <a:prstGeom prst="rect">
            <a:avLst/>
          </a:prstGeom>
        </p:spPr>
        <p:txBody>
          <a:bodyPr spcFirstLastPara="1" wrap="square" lIns="93308" tIns="93308" rIns="93308" bIns="93308" anchor="t" anchorCtr="0">
            <a:noAutofit/>
          </a:bodyPr>
          <a:lstStyle/>
          <a:p>
            <a:r>
              <a:rPr lang="en-US" dirty="0"/>
              <a:t>Alright, let's jump into each step further and discuss what is needed to complete each starting with Step 1!</a:t>
            </a:r>
            <a:endParaRPr dirty="0"/>
          </a:p>
        </p:txBody>
      </p:sp>
    </p:spTree>
    <p:extLst>
      <p:ext uri="{BB962C8B-B14F-4D97-AF65-F5344CB8AC3E}">
        <p14:creationId xmlns:p14="http://schemas.microsoft.com/office/powerpoint/2010/main" val="17456815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Prior to jumping into the first step, ensure that all data entry is completed on all students in your Plan Management System and that the Data Validation Checklist section of the toolkit has been utilized to clear up any common issues.  Once completed, you want to extract both the Child and Participation files directly from your system.  These files can be extracted directly from the State Reporting sections in your system as you normally would for any file submittal.  These files should be saved with the correct naming structure as shown in bullet 2 in case the files contain no issues and  you are ready to submit.  All files must be saved as a CSV prior to opening as is common practice and for the record checker to work properly.  Once this has been completed, you can jump to step 2.</a:t>
            </a:r>
          </a:p>
        </p:txBody>
      </p:sp>
      <p:sp>
        <p:nvSpPr>
          <p:cNvPr id="4" name="Slide Number Placeholder 3"/>
          <p:cNvSpPr>
            <a:spLocks noGrp="1"/>
          </p:cNvSpPr>
          <p:nvPr>
            <p:ph type="sldNum" sz="quarter" idx="10"/>
          </p:nvPr>
        </p:nvSpPr>
        <p:spPr/>
        <p:txBody>
          <a:bodyPr/>
          <a:lstStyle/>
          <a:p>
            <a:fld id="{8C6A76B1-1F0A-4FE6-9145-7D1E4502BE6D}" type="slidenum">
              <a:rPr lang="en-US" smtClean="0"/>
              <a:t>8</a:t>
            </a:fld>
            <a:endParaRPr lang="en-US" dirty="0"/>
          </a:p>
        </p:txBody>
      </p:sp>
    </p:spTree>
    <p:extLst>
      <p:ext uri="{BB962C8B-B14F-4D97-AF65-F5344CB8AC3E}">
        <p14:creationId xmlns:p14="http://schemas.microsoft.com/office/powerpoint/2010/main" val="19193120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t>Step 2 is all about accessing the tool and saving it to your personal computer.  To access you must first go to either the December Count or SPED EOY pages on CSI’s resource site.  Then click on the link for the SPED Record Checker tool.  A new window will pop up allowing you to save the file to the desired location on your computer.  Once this is complete, you can open the file and begin utilizing.  You’ll notice that the file contains 7 overall tabs, 4 primary ones where data will be pasted and errors checked and three others added that contain instructions, validation details, and aggregate counts based on various demographic categories to ensure the data pasted looks accurate.  We will cover these tabs more thoroughly on the subsequent slides in this training.</a:t>
            </a:r>
          </a:p>
        </p:txBody>
      </p:sp>
      <p:sp>
        <p:nvSpPr>
          <p:cNvPr id="4" name="Slide Number Placeholder 3"/>
          <p:cNvSpPr>
            <a:spLocks noGrp="1"/>
          </p:cNvSpPr>
          <p:nvPr>
            <p:ph type="sldNum" sz="quarter" idx="10"/>
          </p:nvPr>
        </p:nvSpPr>
        <p:spPr/>
        <p:txBody>
          <a:bodyPr/>
          <a:lstStyle/>
          <a:p>
            <a:fld id="{8C6A76B1-1F0A-4FE6-9145-7D1E4502BE6D}" type="slidenum">
              <a:rPr lang="en-US" smtClean="0"/>
              <a:t>9</a:t>
            </a:fld>
            <a:endParaRPr lang="en-US" dirty="0"/>
          </a:p>
        </p:txBody>
      </p:sp>
    </p:spTree>
    <p:extLst>
      <p:ext uri="{BB962C8B-B14F-4D97-AF65-F5344CB8AC3E}">
        <p14:creationId xmlns:p14="http://schemas.microsoft.com/office/powerpoint/2010/main" val="20735509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F6415A9-FA3E-4542-A66B-39D0ED0EF21F}" type="datetimeFigureOut">
              <a:rPr lang="en-US" smtClean="0"/>
              <a:t>2/22/2024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142C50D-6F5E-441C-B5B8-129F9F326C3F}" type="slidenum">
              <a:rPr lang="en-US" smtClean="0"/>
              <a:t>‹#›</a:t>
            </a:fld>
            <a:endParaRPr lang="en-US" dirty="0"/>
          </a:p>
        </p:txBody>
      </p:sp>
    </p:spTree>
    <p:extLst>
      <p:ext uri="{BB962C8B-B14F-4D97-AF65-F5344CB8AC3E}">
        <p14:creationId xmlns:p14="http://schemas.microsoft.com/office/powerpoint/2010/main" val="4976019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F6415A9-FA3E-4542-A66B-39D0ED0EF21F}" type="datetimeFigureOut">
              <a:rPr lang="en-US" smtClean="0"/>
              <a:t>2/22/2024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142C50D-6F5E-441C-B5B8-129F9F326C3F}" type="slidenum">
              <a:rPr lang="en-US" smtClean="0"/>
              <a:t>‹#›</a:t>
            </a:fld>
            <a:endParaRPr lang="en-US" dirty="0"/>
          </a:p>
        </p:txBody>
      </p:sp>
    </p:spTree>
    <p:extLst>
      <p:ext uri="{BB962C8B-B14F-4D97-AF65-F5344CB8AC3E}">
        <p14:creationId xmlns:p14="http://schemas.microsoft.com/office/powerpoint/2010/main" val="39870779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F6415A9-FA3E-4542-A66B-39D0ED0EF21F}" type="datetimeFigureOut">
              <a:rPr lang="en-US" smtClean="0"/>
              <a:t>2/22/2024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142C50D-6F5E-441C-B5B8-129F9F326C3F}" type="slidenum">
              <a:rPr lang="en-US" smtClean="0"/>
              <a:t>‹#›</a:t>
            </a:fld>
            <a:endParaRPr lang="en-US" dirty="0"/>
          </a:p>
        </p:txBody>
      </p:sp>
    </p:spTree>
    <p:extLst>
      <p:ext uri="{BB962C8B-B14F-4D97-AF65-F5344CB8AC3E}">
        <p14:creationId xmlns:p14="http://schemas.microsoft.com/office/powerpoint/2010/main" val="1288940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Shape 10"/>
          <p:cNvSpPr txBox="1">
            <a:spLocks noGrp="1"/>
          </p:cNvSpPr>
          <p:nvPr>
            <p:ph type="ctrTitle" hasCustomPrompt="1"/>
          </p:nvPr>
        </p:nvSpPr>
        <p:spPr>
          <a:xfrm>
            <a:off x="961900" y="1524446"/>
            <a:ext cx="6955600" cy="1546500"/>
          </a:xfrm>
          <a:prstGeom prst="rect">
            <a:avLst/>
          </a:prstGeom>
        </p:spPr>
        <p:txBody>
          <a:bodyPr spcFirstLastPara="1" wrap="square" lIns="91425" tIns="91425" rIns="91425" bIns="91425" anchor="t" anchorCtr="0"/>
          <a:lstStyle>
            <a:lvl1pPr lvl="0">
              <a:spcBef>
                <a:spcPts val="0"/>
              </a:spcBef>
              <a:spcAft>
                <a:spcPts val="0"/>
              </a:spcAft>
              <a:buClr>
                <a:srgbClr val="2185C5"/>
              </a:buClr>
              <a:buSzPts val="4800"/>
              <a:buNone/>
              <a:defRPr sz="4800">
                <a:solidFill>
                  <a:schemeClr val="tx1"/>
                </a:solidFill>
                <a:latin typeface="+mj-lt"/>
                <a:ea typeface="Arial Unicode MS" panose="020B0604020202020204" pitchFamily="34" charset="-128"/>
                <a:cs typeface="Arial Unicode MS" panose="020B0604020202020204" pitchFamily="34" charset="-128"/>
              </a:defRPr>
            </a:lvl1pPr>
            <a:lvl2pPr lvl="1">
              <a:spcBef>
                <a:spcPts val="0"/>
              </a:spcBef>
              <a:spcAft>
                <a:spcPts val="0"/>
              </a:spcAft>
              <a:buClr>
                <a:srgbClr val="2185C5"/>
              </a:buClr>
              <a:buSzPts val="4800"/>
              <a:buNone/>
              <a:defRPr sz="4800">
                <a:solidFill>
                  <a:srgbClr val="2185C5"/>
                </a:solidFill>
              </a:defRPr>
            </a:lvl2pPr>
            <a:lvl3pPr lvl="2">
              <a:spcBef>
                <a:spcPts val="0"/>
              </a:spcBef>
              <a:spcAft>
                <a:spcPts val="0"/>
              </a:spcAft>
              <a:buClr>
                <a:srgbClr val="2185C5"/>
              </a:buClr>
              <a:buSzPts val="4800"/>
              <a:buNone/>
              <a:defRPr sz="4800">
                <a:solidFill>
                  <a:srgbClr val="2185C5"/>
                </a:solidFill>
              </a:defRPr>
            </a:lvl3pPr>
            <a:lvl4pPr lvl="3">
              <a:spcBef>
                <a:spcPts val="0"/>
              </a:spcBef>
              <a:spcAft>
                <a:spcPts val="0"/>
              </a:spcAft>
              <a:buClr>
                <a:srgbClr val="2185C5"/>
              </a:buClr>
              <a:buSzPts val="4800"/>
              <a:buNone/>
              <a:defRPr sz="4800">
                <a:solidFill>
                  <a:srgbClr val="2185C5"/>
                </a:solidFill>
              </a:defRPr>
            </a:lvl4pPr>
            <a:lvl5pPr lvl="4">
              <a:spcBef>
                <a:spcPts val="0"/>
              </a:spcBef>
              <a:spcAft>
                <a:spcPts val="0"/>
              </a:spcAft>
              <a:buClr>
                <a:srgbClr val="2185C5"/>
              </a:buClr>
              <a:buSzPts val="4800"/>
              <a:buNone/>
              <a:defRPr sz="4800">
                <a:solidFill>
                  <a:srgbClr val="2185C5"/>
                </a:solidFill>
              </a:defRPr>
            </a:lvl5pPr>
            <a:lvl6pPr lvl="5">
              <a:spcBef>
                <a:spcPts val="0"/>
              </a:spcBef>
              <a:spcAft>
                <a:spcPts val="0"/>
              </a:spcAft>
              <a:buClr>
                <a:srgbClr val="2185C5"/>
              </a:buClr>
              <a:buSzPts val="4800"/>
              <a:buNone/>
              <a:defRPr sz="4800">
                <a:solidFill>
                  <a:srgbClr val="2185C5"/>
                </a:solidFill>
              </a:defRPr>
            </a:lvl6pPr>
            <a:lvl7pPr lvl="6">
              <a:spcBef>
                <a:spcPts val="0"/>
              </a:spcBef>
              <a:spcAft>
                <a:spcPts val="0"/>
              </a:spcAft>
              <a:buClr>
                <a:srgbClr val="2185C5"/>
              </a:buClr>
              <a:buSzPts val="4800"/>
              <a:buNone/>
              <a:defRPr sz="4800">
                <a:solidFill>
                  <a:srgbClr val="2185C5"/>
                </a:solidFill>
              </a:defRPr>
            </a:lvl7pPr>
            <a:lvl8pPr lvl="7">
              <a:spcBef>
                <a:spcPts val="0"/>
              </a:spcBef>
              <a:spcAft>
                <a:spcPts val="0"/>
              </a:spcAft>
              <a:buClr>
                <a:srgbClr val="2185C5"/>
              </a:buClr>
              <a:buSzPts val="4800"/>
              <a:buNone/>
              <a:defRPr sz="4800">
                <a:solidFill>
                  <a:srgbClr val="2185C5"/>
                </a:solidFill>
              </a:defRPr>
            </a:lvl8pPr>
            <a:lvl9pPr lvl="8">
              <a:spcBef>
                <a:spcPts val="0"/>
              </a:spcBef>
              <a:spcAft>
                <a:spcPts val="0"/>
              </a:spcAft>
              <a:buClr>
                <a:srgbClr val="2185C5"/>
              </a:buClr>
              <a:buSzPts val="4800"/>
              <a:buNone/>
              <a:defRPr sz="4800">
                <a:solidFill>
                  <a:srgbClr val="2185C5"/>
                </a:solidFill>
              </a:defRPr>
            </a:lvl9pPr>
          </a:lstStyle>
          <a:p>
            <a:r>
              <a:rPr lang="en-US" dirty="0"/>
              <a:t>Title</a:t>
            </a:r>
            <a:endParaRPr dirty="0"/>
          </a:p>
        </p:txBody>
      </p:sp>
      <p:sp>
        <p:nvSpPr>
          <p:cNvPr id="11" name="Shape 11"/>
          <p:cNvSpPr/>
          <p:nvPr/>
        </p:nvSpPr>
        <p:spPr>
          <a:xfrm>
            <a:off x="7917661" y="3377550"/>
            <a:ext cx="962400" cy="102900"/>
          </a:xfrm>
          <a:prstGeom prst="rect">
            <a:avLst/>
          </a:prstGeom>
          <a:solidFill>
            <a:srgbClr val="EFAA1F"/>
          </a:solidFill>
          <a:ln>
            <a:noFill/>
          </a:ln>
        </p:spPr>
        <p:txBody>
          <a:bodyPr spcFirstLastPara="1" wrap="square" lIns="91425" tIns="91425" rIns="91425" bIns="91425" anchor="ctr" anchorCtr="0">
            <a:noAutofit/>
          </a:bodyPr>
          <a:lstStyle/>
          <a:p>
            <a:pPr>
              <a:buClr>
                <a:srgbClr val="000000"/>
              </a:buClr>
              <a:buFont typeface="Arial"/>
              <a:buNone/>
            </a:pPr>
            <a:endParaRPr sz="1400" kern="0" dirty="0">
              <a:solidFill>
                <a:srgbClr val="000000"/>
              </a:solidFill>
              <a:cs typeface="Arial"/>
              <a:sym typeface="Arial"/>
            </a:endParaRPr>
          </a:p>
        </p:txBody>
      </p:sp>
      <p:sp>
        <p:nvSpPr>
          <p:cNvPr id="12" name="Shape 12"/>
          <p:cNvSpPr/>
          <p:nvPr/>
        </p:nvSpPr>
        <p:spPr>
          <a:xfrm>
            <a:off x="8879815" y="3377550"/>
            <a:ext cx="962400" cy="102900"/>
          </a:xfrm>
          <a:prstGeom prst="rect">
            <a:avLst/>
          </a:prstGeom>
          <a:solidFill>
            <a:srgbClr val="C63F28"/>
          </a:solidFill>
          <a:ln>
            <a:noFill/>
          </a:ln>
        </p:spPr>
        <p:txBody>
          <a:bodyPr spcFirstLastPara="1" wrap="square" lIns="91425" tIns="91425" rIns="91425" bIns="91425" anchor="ctr" anchorCtr="0">
            <a:noAutofit/>
          </a:bodyPr>
          <a:lstStyle/>
          <a:p>
            <a:pPr>
              <a:buClr>
                <a:srgbClr val="000000"/>
              </a:buClr>
              <a:buFont typeface="Arial"/>
              <a:buNone/>
            </a:pPr>
            <a:endParaRPr sz="1400" kern="0" dirty="0">
              <a:solidFill>
                <a:srgbClr val="000000"/>
              </a:solidFill>
              <a:cs typeface="Arial"/>
              <a:sym typeface="Arial"/>
            </a:endParaRPr>
          </a:p>
        </p:txBody>
      </p:sp>
      <p:sp>
        <p:nvSpPr>
          <p:cNvPr id="13" name="Shape 13"/>
          <p:cNvSpPr/>
          <p:nvPr/>
        </p:nvSpPr>
        <p:spPr>
          <a:xfrm>
            <a:off x="-1" y="3377550"/>
            <a:ext cx="962400" cy="102900"/>
          </a:xfrm>
          <a:prstGeom prst="rect">
            <a:avLst/>
          </a:prstGeom>
          <a:solidFill>
            <a:srgbClr val="008CA0"/>
          </a:solidFill>
          <a:ln>
            <a:noFill/>
          </a:ln>
        </p:spPr>
        <p:txBody>
          <a:bodyPr spcFirstLastPara="1" wrap="square" lIns="91425" tIns="91425" rIns="91425" bIns="91425" anchor="ctr" anchorCtr="0">
            <a:noAutofit/>
          </a:bodyPr>
          <a:lstStyle/>
          <a:p>
            <a:pPr>
              <a:buClr>
                <a:srgbClr val="000000"/>
              </a:buClr>
              <a:buFont typeface="Arial"/>
              <a:buNone/>
            </a:pPr>
            <a:endParaRPr sz="1400" kern="0" dirty="0">
              <a:solidFill>
                <a:srgbClr val="000000"/>
              </a:solidFill>
              <a:cs typeface="Arial"/>
              <a:sym typeface="Arial"/>
            </a:endParaRPr>
          </a:p>
        </p:txBody>
      </p:sp>
      <p:sp>
        <p:nvSpPr>
          <p:cNvPr id="14" name="Shape 14"/>
          <p:cNvSpPr/>
          <p:nvPr/>
        </p:nvSpPr>
        <p:spPr>
          <a:xfrm>
            <a:off x="961900" y="3377550"/>
            <a:ext cx="6955600" cy="102900"/>
          </a:xfrm>
          <a:prstGeom prst="rect">
            <a:avLst/>
          </a:prstGeom>
          <a:solidFill>
            <a:srgbClr val="455FA9"/>
          </a:solidFill>
          <a:ln>
            <a:noFill/>
          </a:ln>
        </p:spPr>
        <p:txBody>
          <a:bodyPr spcFirstLastPara="1" wrap="square" lIns="91425" tIns="91425" rIns="91425" bIns="91425" anchor="ctr" anchorCtr="0">
            <a:noAutofit/>
          </a:bodyPr>
          <a:lstStyle/>
          <a:p>
            <a:pPr>
              <a:buClr>
                <a:srgbClr val="000000"/>
              </a:buClr>
              <a:buFont typeface="Arial"/>
              <a:buNone/>
            </a:pPr>
            <a:endParaRPr sz="1400" kern="0" dirty="0">
              <a:solidFill>
                <a:srgbClr val="000000"/>
              </a:solidFill>
              <a:cs typeface="Arial"/>
              <a:sym typeface="Arial"/>
            </a:endParaRP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98862" y="5876877"/>
            <a:ext cx="3188943" cy="746768"/>
          </a:xfrm>
          <a:prstGeom prst="rect">
            <a:avLst/>
          </a:prstGeom>
        </p:spPr>
      </p:pic>
    </p:spTree>
    <p:extLst>
      <p:ext uri="{BB962C8B-B14F-4D97-AF65-F5344CB8AC3E}">
        <p14:creationId xmlns:p14="http://schemas.microsoft.com/office/powerpoint/2010/main" val="4906381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31"/>
        <p:cNvGrpSpPr/>
        <p:nvPr/>
      </p:nvGrpSpPr>
      <p:grpSpPr>
        <a:xfrm>
          <a:off x="0" y="0"/>
          <a:ext cx="0" cy="0"/>
          <a:chOff x="0" y="0"/>
          <a:chExt cx="0" cy="0"/>
        </a:xfrm>
      </p:grpSpPr>
      <p:sp>
        <p:nvSpPr>
          <p:cNvPr id="32" name="Shape 32"/>
          <p:cNvSpPr txBox="1">
            <a:spLocks noGrp="1"/>
          </p:cNvSpPr>
          <p:nvPr>
            <p:ph type="title" hasCustomPrompt="1"/>
          </p:nvPr>
        </p:nvSpPr>
        <p:spPr>
          <a:xfrm>
            <a:off x="1191600" y="274650"/>
            <a:ext cx="8616800" cy="1143000"/>
          </a:xfrm>
          <a:prstGeom prst="rect">
            <a:avLst/>
          </a:prstGeom>
        </p:spPr>
        <p:txBody>
          <a:bodyPr spcFirstLastPara="1" wrap="square" lIns="91425" tIns="91425" rIns="91425" bIns="91425" anchor="b" anchorCtr="0"/>
          <a:lstStyle>
            <a:lvl1pPr lvl="0">
              <a:spcBef>
                <a:spcPts val="0"/>
              </a:spcBef>
              <a:spcAft>
                <a:spcPts val="0"/>
              </a:spcAft>
              <a:buSzPts val="3600"/>
              <a:buNone/>
              <a:defRPr>
                <a:solidFill>
                  <a:srgbClr val="97ABBC"/>
                </a:solidFill>
                <a:latin typeface="+mj-lt"/>
                <a:ea typeface="Arial Unicode MS" panose="020B0604020202020204" pitchFamily="34" charset="-128"/>
                <a:cs typeface="Arial Unicode MS" panose="020B0604020202020204" pitchFamily="34" charset="-128"/>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r>
              <a:rPr lang="en-US" dirty="0"/>
              <a:t>Title</a:t>
            </a:r>
            <a:endParaRPr dirty="0"/>
          </a:p>
        </p:txBody>
      </p:sp>
      <p:sp>
        <p:nvSpPr>
          <p:cNvPr id="33" name="Shape 33"/>
          <p:cNvSpPr txBox="1">
            <a:spLocks noGrp="1"/>
          </p:cNvSpPr>
          <p:nvPr>
            <p:ph type="body" idx="1" hasCustomPrompt="1"/>
          </p:nvPr>
        </p:nvSpPr>
        <p:spPr>
          <a:xfrm>
            <a:off x="1191600" y="1831450"/>
            <a:ext cx="8616800" cy="4736400"/>
          </a:xfrm>
          <a:prstGeom prst="rect">
            <a:avLst/>
          </a:prstGeom>
        </p:spPr>
        <p:txBody>
          <a:bodyPr spcFirstLastPara="1" wrap="square" lIns="91425" tIns="91425" rIns="91425" bIns="91425" anchor="t" anchorCtr="0"/>
          <a:lstStyle>
            <a:lvl1pPr marL="457200" lvl="0" indent="-419100">
              <a:spcBef>
                <a:spcPts val="600"/>
              </a:spcBef>
              <a:spcAft>
                <a:spcPts val="0"/>
              </a:spcAft>
              <a:buSzPts val="3000"/>
              <a:buChar char="▷"/>
              <a:defRPr sz="2400">
                <a:solidFill>
                  <a:srgbClr val="677480"/>
                </a:solidFill>
                <a:latin typeface="+mj-lt"/>
                <a:ea typeface="Arial Unicode MS" panose="020B0604020202020204" pitchFamily="34" charset="-128"/>
                <a:cs typeface="Arial Unicode MS" panose="020B0604020202020204" pitchFamily="34" charset="-128"/>
              </a:defRPr>
            </a:lvl1pPr>
            <a:lvl2pPr marL="914400" lvl="1" indent="-381000">
              <a:spcBef>
                <a:spcPts val="0"/>
              </a:spcBef>
              <a:spcAft>
                <a:spcPts val="0"/>
              </a:spcAft>
              <a:buSzPts val="2400"/>
              <a:buChar char="○"/>
              <a:defRPr sz="1800">
                <a:latin typeface="+mn-lt"/>
              </a:defRPr>
            </a:lvl2pPr>
            <a:lvl3pPr marL="1371600" lvl="2" indent="-381000">
              <a:spcBef>
                <a:spcPts val="0"/>
              </a:spcBef>
              <a:spcAft>
                <a:spcPts val="0"/>
              </a:spcAft>
              <a:buSzPts val="2400"/>
              <a:buChar char="■"/>
              <a:defRPr/>
            </a:lvl3pPr>
            <a:lvl4pPr marL="1828800" lvl="3" indent="-342900">
              <a:spcBef>
                <a:spcPts val="0"/>
              </a:spcBef>
              <a:spcAft>
                <a:spcPts val="0"/>
              </a:spcAft>
              <a:buSzPts val="18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r>
              <a:rPr lang="en-US" dirty="0"/>
              <a:t>Text</a:t>
            </a:r>
          </a:p>
          <a:p>
            <a:pPr lvl="1"/>
            <a:r>
              <a:rPr lang="en-US" dirty="0">
                <a:latin typeface="+mn-lt"/>
              </a:rPr>
              <a:t>Text</a:t>
            </a:r>
            <a:endParaRPr dirty="0"/>
          </a:p>
        </p:txBody>
      </p:sp>
      <p:sp>
        <p:nvSpPr>
          <p:cNvPr id="34" name="Shape 34"/>
          <p:cNvSpPr/>
          <p:nvPr/>
        </p:nvSpPr>
        <p:spPr>
          <a:xfrm>
            <a:off x="9808488" y="6755100"/>
            <a:ext cx="1191600" cy="102900"/>
          </a:xfrm>
          <a:prstGeom prst="rect">
            <a:avLst/>
          </a:prstGeom>
          <a:solidFill>
            <a:srgbClr val="EFAA1F"/>
          </a:solidFill>
          <a:ln>
            <a:noFill/>
          </a:ln>
        </p:spPr>
        <p:txBody>
          <a:bodyPr spcFirstLastPara="1" wrap="square" lIns="91425" tIns="91425" rIns="91425" bIns="91425" anchor="ctr" anchorCtr="0">
            <a:noAutofit/>
          </a:bodyPr>
          <a:lstStyle/>
          <a:p>
            <a:pPr>
              <a:buClr>
                <a:srgbClr val="000000"/>
              </a:buClr>
              <a:buFont typeface="Arial"/>
              <a:buNone/>
            </a:pPr>
            <a:endParaRPr sz="1400" kern="0" dirty="0">
              <a:solidFill>
                <a:srgbClr val="000000"/>
              </a:solidFill>
              <a:cs typeface="Arial"/>
              <a:sym typeface="Arial"/>
            </a:endParaRPr>
          </a:p>
        </p:txBody>
      </p:sp>
      <p:sp>
        <p:nvSpPr>
          <p:cNvPr id="35" name="Shape 35"/>
          <p:cNvSpPr/>
          <p:nvPr/>
        </p:nvSpPr>
        <p:spPr>
          <a:xfrm>
            <a:off x="11000416" y="6755100"/>
            <a:ext cx="1191600" cy="102900"/>
          </a:xfrm>
          <a:prstGeom prst="rect">
            <a:avLst/>
          </a:prstGeom>
          <a:solidFill>
            <a:srgbClr val="C63F28"/>
          </a:solidFill>
          <a:ln>
            <a:noFill/>
          </a:ln>
        </p:spPr>
        <p:txBody>
          <a:bodyPr spcFirstLastPara="1" wrap="square" lIns="91425" tIns="91425" rIns="91425" bIns="91425" anchor="ctr" anchorCtr="0">
            <a:noAutofit/>
          </a:bodyPr>
          <a:lstStyle/>
          <a:p>
            <a:pPr>
              <a:buClr>
                <a:srgbClr val="000000"/>
              </a:buClr>
              <a:buFont typeface="Arial"/>
              <a:buNone/>
            </a:pPr>
            <a:endParaRPr sz="1400" kern="0" dirty="0">
              <a:solidFill>
                <a:srgbClr val="000000"/>
              </a:solidFill>
              <a:cs typeface="Arial"/>
              <a:sym typeface="Arial"/>
            </a:endParaRPr>
          </a:p>
        </p:txBody>
      </p:sp>
      <p:sp>
        <p:nvSpPr>
          <p:cNvPr id="36" name="Shape 36"/>
          <p:cNvSpPr/>
          <p:nvPr/>
        </p:nvSpPr>
        <p:spPr>
          <a:xfrm>
            <a:off x="0" y="6755100"/>
            <a:ext cx="1191600" cy="102900"/>
          </a:xfrm>
          <a:prstGeom prst="rect">
            <a:avLst/>
          </a:prstGeom>
          <a:solidFill>
            <a:srgbClr val="008CA0"/>
          </a:solidFill>
          <a:ln>
            <a:noFill/>
          </a:ln>
        </p:spPr>
        <p:txBody>
          <a:bodyPr spcFirstLastPara="1" wrap="square" lIns="91425" tIns="91425" rIns="91425" bIns="91425" anchor="ctr" anchorCtr="0">
            <a:noAutofit/>
          </a:bodyPr>
          <a:lstStyle/>
          <a:p>
            <a:pPr>
              <a:buClr>
                <a:srgbClr val="000000"/>
              </a:buClr>
              <a:buFont typeface="Arial"/>
              <a:buNone/>
            </a:pPr>
            <a:endParaRPr sz="1400" kern="0" dirty="0">
              <a:solidFill>
                <a:srgbClr val="000000"/>
              </a:solidFill>
              <a:cs typeface="Arial"/>
              <a:sym typeface="Arial"/>
            </a:endParaRPr>
          </a:p>
        </p:txBody>
      </p:sp>
      <p:sp>
        <p:nvSpPr>
          <p:cNvPr id="37" name="Shape 37"/>
          <p:cNvSpPr/>
          <p:nvPr/>
        </p:nvSpPr>
        <p:spPr>
          <a:xfrm>
            <a:off x="1191613" y="6755100"/>
            <a:ext cx="8616800" cy="102900"/>
          </a:xfrm>
          <a:prstGeom prst="rect">
            <a:avLst/>
          </a:prstGeom>
          <a:solidFill>
            <a:srgbClr val="455FA9"/>
          </a:solidFill>
          <a:ln>
            <a:noFill/>
          </a:ln>
        </p:spPr>
        <p:txBody>
          <a:bodyPr spcFirstLastPara="1" wrap="square" lIns="91425" tIns="91425" rIns="91425" bIns="91425" anchor="ctr" anchorCtr="0">
            <a:noAutofit/>
          </a:bodyPr>
          <a:lstStyle/>
          <a:p>
            <a:pPr>
              <a:buClr>
                <a:srgbClr val="000000"/>
              </a:buClr>
              <a:buFont typeface="Arial"/>
              <a:buNone/>
            </a:pPr>
            <a:endParaRPr sz="1400" kern="0" dirty="0">
              <a:solidFill>
                <a:srgbClr val="000000"/>
              </a:solidFill>
              <a:cs typeface="Arial"/>
              <a:sym typeface="Arial"/>
            </a:endParaRPr>
          </a:p>
        </p:txBody>
      </p:sp>
      <p:sp>
        <p:nvSpPr>
          <p:cNvPr id="38" name="Shape 38"/>
          <p:cNvSpPr txBox="1">
            <a:spLocks noGrp="1"/>
          </p:cNvSpPr>
          <p:nvPr>
            <p:ph type="sldNum" idx="12"/>
          </p:nvPr>
        </p:nvSpPr>
        <p:spPr>
          <a:xfrm>
            <a:off x="11307433" y="6364177"/>
            <a:ext cx="731600" cy="417900"/>
          </a:xfrm>
          <a:prstGeom prst="rect">
            <a:avLst/>
          </a:prstGeom>
        </p:spPr>
        <p:txBody>
          <a:bodyPr spcFirstLastPara="1" wrap="square" lIns="91425" tIns="91425" rIns="91425" bIns="91425" anchor="t" anchorCtr="0">
            <a:noAutofit/>
          </a:bodyPr>
          <a:lstStyle>
            <a:lvl1pPr lvl="0">
              <a:buNone/>
              <a:defRPr>
                <a:latin typeface="+mn-lt"/>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dirty="0"/>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90288" y="154631"/>
            <a:ext cx="1754000" cy="174724"/>
          </a:xfrm>
          <a:prstGeom prst="rect">
            <a:avLst/>
          </a:prstGeom>
        </p:spPr>
      </p:pic>
    </p:spTree>
    <p:extLst>
      <p:ext uri="{BB962C8B-B14F-4D97-AF65-F5344CB8AC3E}">
        <p14:creationId xmlns:p14="http://schemas.microsoft.com/office/powerpoint/2010/main" val="42794872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15"/>
        <p:cNvGrpSpPr/>
        <p:nvPr/>
      </p:nvGrpSpPr>
      <p:grpSpPr>
        <a:xfrm>
          <a:off x="0" y="0"/>
          <a:ext cx="0" cy="0"/>
          <a:chOff x="0" y="0"/>
          <a:chExt cx="0" cy="0"/>
        </a:xfrm>
      </p:grpSpPr>
      <p:sp>
        <p:nvSpPr>
          <p:cNvPr id="16" name="Shape 16"/>
          <p:cNvSpPr/>
          <p:nvPr/>
        </p:nvSpPr>
        <p:spPr>
          <a:xfrm>
            <a:off x="0" y="0"/>
            <a:ext cx="12192000" cy="5323800"/>
          </a:xfrm>
          <a:prstGeom prst="rect">
            <a:avLst/>
          </a:prstGeom>
          <a:solidFill>
            <a:srgbClr val="455FA9"/>
          </a:solidFill>
          <a:ln>
            <a:noFill/>
          </a:ln>
        </p:spPr>
        <p:txBody>
          <a:bodyPr spcFirstLastPara="1" wrap="square" lIns="91425" tIns="91425" rIns="91425" bIns="91425" anchor="ctr" anchorCtr="0">
            <a:noAutofit/>
          </a:bodyPr>
          <a:lstStyle/>
          <a:p>
            <a:pPr>
              <a:buClr>
                <a:srgbClr val="000000"/>
              </a:buClr>
              <a:buFont typeface="Arial"/>
              <a:buNone/>
            </a:pPr>
            <a:endParaRPr sz="1400" kern="0" dirty="0">
              <a:solidFill>
                <a:srgbClr val="000000"/>
              </a:solidFill>
              <a:cs typeface="Arial"/>
              <a:sym typeface="Arial"/>
            </a:endParaRPr>
          </a:p>
        </p:txBody>
      </p:sp>
      <p:sp>
        <p:nvSpPr>
          <p:cNvPr id="17" name="Shape 17"/>
          <p:cNvSpPr txBox="1">
            <a:spLocks noGrp="1"/>
          </p:cNvSpPr>
          <p:nvPr>
            <p:ph type="ctrTitle" hasCustomPrompt="1"/>
          </p:nvPr>
        </p:nvSpPr>
        <p:spPr>
          <a:xfrm>
            <a:off x="914400" y="2111123"/>
            <a:ext cx="10363200" cy="1546500"/>
          </a:xfrm>
          <a:prstGeom prst="rect">
            <a:avLst/>
          </a:prstGeom>
        </p:spPr>
        <p:txBody>
          <a:bodyPr spcFirstLastPara="1" wrap="square" lIns="91425" tIns="91425" rIns="91425" bIns="91425" anchor="b" anchorCtr="0"/>
          <a:lstStyle>
            <a:lvl1pPr lvl="0" algn="ctr" rtl="0">
              <a:spcBef>
                <a:spcPts val="0"/>
              </a:spcBef>
              <a:spcAft>
                <a:spcPts val="0"/>
              </a:spcAft>
              <a:buClr>
                <a:srgbClr val="FFFFFF"/>
              </a:buClr>
              <a:buSzPts val="4800"/>
              <a:buNone/>
              <a:defRPr sz="4800">
                <a:solidFill>
                  <a:srgbClr val="FFFFFF"/>
                </a:solidFill>
                <a:latin typeface="+mn-lt"/>
                <a:ea typeface="Arial Unicode MS" panose="020B0604020202020204" pitchFamily="34" charset="-128"/>
                <a:cs typeface="Arial Unicode MS" panose="020B0604020202020204" pitchFamily="34" charset="-128"/>
              </a:defRPr>
            </a:lvl1pPr>
            <a:lvl2pPr lvl="1" algn="ctr" rtl="0">
              <a:spcBef>
                <a:spcPts val="0"/>
              </a:spcBef>
              <a:spcAft>
                <a:spcPts val="0"/>
              </a:spcAft>
              <a:buClr>
                <a:srgbClr val="FFFFFF"/>
              </a:buClr>
              <a:buSzPts val="4800"/>
              <a:buNone/>
              <a:defRPr sz="4800">
                <a:solidFill>
                  <a:srgbClr val="FFFFFF"/>
                </a:solidFill>
              </a:defRPr>
            </a:lvl2pPr>
            <a:lvl3pPr lvl="2" algn="ctr" rtl="0">
              <a:spcBef>
                <a:spcPts val="0"/>
              </a:spcBef>
              <a:spcAft>
                <a:spcPts val="0"/>
              </a:spcAft>
              <a:buClr>
                <a:srgbClr val="FFFFFF"/>
              </a:buClr>
              <a:buSzPts val="4800"/>
              <a:buNone/>
              <a:defRPr sz="4800">
                <a:solidFill>
                  <a:srgbClr val="FFFFFF"/>
                </a:solidFill>
              </a:defRPr>
            </a:lvl3pPr>
            <a:lvl4pPr lvl="3" algn="ctr" rtl="0">
              <a:spcBef>
                <a:spcPts val="0"/>
              </a:spcBef>
              <a:spcAft>
                <a:spcPts val="0"/>
              </a:spcAft>
              <a:buClr>
                <a:srgbClr val="FFFFFF"/>
              </a:buClr>
              <a:buSzPts val="4800"/>
              <a:buNone/>
              <a:defRPr sz="4800">
                <a:solidFill>
                  <a:srgbClr val="FFFFFF"/>
                </a:solidFill>
              </a:defRPr>
            </a:lvl4pPr>
            <a:lvl5pPr lvl="4" algn="ctr" rtl="0">
              <a:spcBef>
                <a:spcPts val="0"/>
              </a:spcBef>
              <a:spcAft>
                <a:spcPts val="0"/>
              </a:spcAft>
              <a:buClr>
                <a:srgbClr val="FFFFFF"/>
              </a:buClr>
              <a:buSzPts val="4800"/>
              <a:buNone/>
              <a:defRPr sz="4800">
                <a:solidFill>
                  <a:srgbClr val="FFFFFF"/>
                </a:solidFill>
              </a:defRPr>
            </a:lvl5pPr>
            <a:lvl6pPr lvl="5" algn="ctr" rtl="0">
              <a:spcBef>
                <a:spcPts val="0"/>
              </a:spcBef>
              <a:spcAft>
                <a:spcPts val="0"/>
              </a:spcAft>
              <a:buClr>
                <a:srgbClr val="FFFFFF"/>
              </a:buClr>
              <a:buSzPts val="4800"/>
              <a:buNone/>
              <a:defRPr sz="4800">
                <a:solidFill>
                  <a:srgbClr val="FFFFFF"/>
                </a:solidFill>
              </a:defRPr>
            </a:lvl6pPr>
            <a:lvl7pPr lvl="6" algn="ctr" rtl="0">
              <a:spcBef>
                <a:spcPts val="0"/>
              </a:spcBef>
              <a:spcAft>
                <a:spcPts val="0"/>
              </a:spcAft>
              <a:buClr>
                <a:srgbClr val="FFFFFF"/>
              </a:buClr>
              <a:buSzPts val="4800"/>
              <a:buNone/>
              <a:defRPr sz="4800">
                <a:solidFill>
                  <a:srgbClr val="FFFFFF"/>
                </a:solidFill>
              </a:defRPr>
            </a:lvl7pPr>
            <a:lvl8pPr lvl="7" algn="ctr" rtl="0">
              <a:spcBef>
                <a:spcPts val="0"/>
              </a:spcBef>
              <a:spcAft>
                <a:spcPts val="0"/>
              </a:spcAft>
              <a:buClr>
                <a:srgbClr val="FFFFFF"/>
              </a:buClr>
              <a:buSzPts val="4800"/>
              <a:buNone/>
              <a:defRPr sz="4800">
                <a:solidFill>
                  <a:srgbClr val="FFFFFF"/>
                </a:solidFill>
              </a:defRPr>
            </a:lvl8pPr>
            <a:lvl9pPr lvl="8" algn="ctr" rtl="0">
              <a:spcBef>
                <a:spcPts val="0"/>
              </a:spcBef>
              <a:spcAft>
                <a:spcPts val="0"/>
              </a:spcAft>
              <a:buClr>
                <a:srgbClr val="FFFFFF"/>
              </a:buClr>
              <a:buSzPts val="4800"/>
              <a:buNone/>
              <a:defRPr sz="4800">
                <a:solidFill>
                  <a:srgbClr val="FFFFFF"/>
                </a:solidFill>
              </a:defRPr>
            </a:lvl9pPr>
          </a:lstStyle>
          <a:p>
            <a:r>
              <a:rPr lang="en-US" dirty="0"/>
              <a:t>Title</a:t>
            </a:r>
            <a:endParaRPr dirty="0"/>
          </a:p>
        </p:txBody>
      </p:sp>
      <p:sp>
        <p:nvSpPr>
          <p:cNvPr id="18" name="Shape 18"/>
          <p:cNvSpPr txBox="1">
            <a:spLocks noGrp="1"/>
          </p:cNvSpPr>
          <p:nvPr>
            <p:ph type="subTitle" idx="1" hasCustomPrompt="1"/>
          </p:nvPr>
        </p:nvSpPr>
        <p:spPr>
          <a:xfrm>
            <a:off x="914400" y="3786738"/>
            <a:ext cx="10363200" cy="1046400"/>
          </a:xfrm>
          <a:prstGeom prst="rect">
            <a:avLst/>
          </a:prstGeom>
        </p:spPr>
        <p:txBody>
          <a:bodyPr spcFirstLastPara="1" wrap="square" lIns="91425" tIns="91425" rIns="91425" bIns="91425" anchor="t" anchorCtr="0"/>
          <a:lstStyle>
            <a:lvl1pPr lvl="0" algn="ctr" rtl="0">
              <a:spcBef>
                <a:spcPts val="0"/>
              </a:spcBef>
              <a:spcAft>
                <a:spcPts val="0"/>
              </a:spcAft>
              <a:buClr>
                <a:srgbClr val="FFFFFF"/>
              </a:buClr>
              <a:buSzPts val="2400"/>
              <a:buNone/>
              <a:defRPr sz="2400" b="1">
                <a:solidFill>
                  <a:srgbClr val="FFFFFF"/>
                </a:solidFill>
                <a:latin typeface="+mn-lt"/>
                <a:ea typeface="Arial Unicode MS" panose="020B0604020202020204" pitchFamily="34" charset="-128"/>
                <a:cs typeface="Arial Unicode MS" panose="020B0604020202020204" pitchFamily="34" charset="-128"/>
              </a:defRPr>
            </a:lvl1pPr>
            <a:lvl2pPr lvl="1" algn="ctr" rtl="0">
              <a:spcBef>
                <a:spcPts val="0"/>
              </a:spcBef>
              <a:spcAft>
                <a:spcPts val="0"/>
              </a:spcAft>
              <a:buClr>
                <a:srgbClr val="FFFFFF"/>
              </a:buClr>
              <a:buSzPts val="2400"/>
              <a:buNone/>
              <a:defRPr b="1">
                <a:solidFill>
                  <a:srgbClr val="FFFFFF"/>
                </a:solidFill>
              </a:defRPr>
            </a:lvl2pPr>
            <a:lvl3pPr lvl="2" algn="ctr" rtl="0">
              <a:spcBef>
                <a:spcPts val="0"/>
              </a:spcBef>
              <a:spcAft>
                <a:spcPts val="0"/>
              </a:spcAft>
              <a:buClr>
                <a:srgbClr val="FFFFFF"/>
              </a:buClr>
              <a:buSzPts val="2400"/>
              <a:buNone/>
              <a:defRPr b="1">
                <a:solidFill>
                  <a:srgbClr val="FFFFFF"/>
                </a:solidFill>
              </a:defRPr>
            </a:lvl3pPr>
            <a:lvl4pPr lvl="3" algn="ctr" rtl="0">
              <a:spcBef>
                <a:spcPts val="0"/>
              </a:spcBef>
              <a:spcAft>
                <a:spcPts val="0"/>
              </a:spcAft>
              <a:buClr>
                <a:srgbClr val="FFFFFF"/>
              </a:buClr>
              <a:buSzPts val="2400"/>
              <a:buNone/>
              <a:defRPr sz="2400" b="1">
                <a:solidFill>
                  <a:srgbClr val="FFFFFF"/>
                </a:solidFill>
              </a:defRPr>
            </a:lvl4pPr>
            <a:lvl5pPr lvl="4" algn="ctr" rtl="0">
              <a:spcBef>
                <a:spcPts val="0"/>
              </a:spcBef>
              <a:spcAft>
                <a:spcPts val="0"/>
              </a:spcAft>
              <a:buClr>
                <a:srgbClr val="FFFFFF"/>
              </a:buClr>
              <a:buSzPts val="2400"/>
              <a:buNone/>
              <a:defRPr sz="2400" b="1">
                <a:solidFill>
                  <a:srgbClr val="FFFFFF"/>
                </a:solidFill>
              </a:defRPr>
            </a:lvl5pPr>
            <a:lvl6pPr lvl="5" algn="ctr" rtl="0">
              <a:spcBef>
                <a:spcPts val="0"/>
              </a:spcBef>
              <a:spcAft>
                <a:spcPts val="0"/>
              </a:spcAft>
              <a:buClr>
                <a:srgbClr val="FFFFFF"/>
              </a:buClr>
              <a:buSzPts val="2400"/>
              <a:buNone/>
              <a:defRPr sz="2400" b="1">
                <a:solidFill>
                  <a:srgbClr val="FFFFFF"/>
                </a:solidFill>
              </a:defRPr>
            </a:lvl6pPr>
            <a:lvl7pPr lvl="6" algn="ctr" rtl="0">
              <a:spcBef>
                <a:spcPts val="0"/>
              </a:spcBef>
              <a:spcAft>
                <a:spcPts val="0"/>
              </a:spcAft>
              <a:buClr>
                <a:srgbClr val="FFFFFF"/>
              </a:buClr>
              <a:buSzPts val="2400"/>
              <a:buNone/>
              <a:defRPr sz="2400" b="1">
                <a:solidFill>
                  <a:srgbClr val="FFFFFF"/>
                </a:solidFill>
              </a:defRPr>
            </a:lvl7pPr>
            <a:lvl8pPr lvl="7" algn="ctr" rtl="0">
              <a:spcBef>
                <a:spcPts val="0"/>
              </a:spcBef>
              <a:spcAft>
                <a:spcPts val="0"/>
              </a:spcAft>
              <a:buClr>
                <a:srgbClr val="FFFFFF"/>
              </a:buClr>
              <a:buSzPts val="2400"/>
              <a:buNone/>
              <a:defRPr sz="2400" b="1">
                <a:solidFill>
                  <a:srgbClr val="FFFFFF"/>
                </a:solidFill>
              </a:defRPr>
            </a:lvl8pPr>
            <a:lvl9pPr lvl="8" algn="ctr" rtl="0">
              <a:spcBef>
                <a:spcPts val="0"/>
              </a:spcBef>
              <a:spcAft>
                <a:spcPts val="0"/>
              </a:spcAft>
              <a:buClr>
                <a:srgbClr val="FFFFFF"/>
              </a:buClr>
              <a:buSzPts val="2400"/>
              <a:buNone/>
              <a:defRPr sz="2400" b="1">
                <a:solidFill>
                  <a:srgbClr val="FFFFFF"/>
                </a:solidFill>
              </a:defRPr>
            </a:lvl9pPr>
          </a:lstStyle>
          <a:p>
            <a:r>
              <a:rPr lang="en-US" dirty="0"/>
              <a:t>Subtitle</a:t>
            </a:r>
            <a:endParaRPr dirty="0"/>
          </a:p>
        </p:txBody>
      </p:sp>
      <p:sp>
        <p:nvSpPr>
          <p:cNvPr id="19" name="Shape 19"/>
          <p:cNvSpPr/>
          <p:nvPr/>
        </p:nvSpPr>
        <p:spPr>
          <a:xfrm>
            <a:off x="4063605" y="5323800"/>
            <a:ext cx="4063600" cy="102900"/>
          </a:xfrm>
          <a:prstGeom prst="rect">
            <a:avLst/>
          </a:prstGeom>
          <a:solidFill>
            <a:srgbClr val="EFAA1F"/>
          </a:solidFill>
          <a:ln>
            <a:noFill/>
          </a:ln>
        </p:spPr>
        <p:txBody>
          <a:bodyPr spcFirstLastPara="1" wrap="square" lIns="91425" tIns="91425" rIns="91425" bIns="91425" anchor="ctr" anchorCtr="0">
            <a:noAutofit/>
          </a:bodyPr>
          <a:lstStyle/>
          <a:p>
            <a:pPr>
              <a:buClr>
                <a:srgbClr val="000000"/>
              </a:buClr>
              <a:buFont typeface="Arial"/>
              <a:buNone/>
            </a:pPr>
            <a:endParaRPr sz="1400" kern="0" dirty="0">
              <a:solidFill>
                <a:srgbClr val="000000"/>
              </a:solidFill>
              <a:cs typeface="Arial"/>
              <a:sym typeface="Arial"/>
            </a:endParaRPr>
          </a:p>
        </p:txBody>
      </p:sp>
      <p:sp>
        <p:nvSpPr>
          <p:cNvPr id="20" name="Shape 20"/>
          <p:cNvSpPr/>
          <p:nvPr/>
        </p:nvSpPr>
        <p:spPr>
          <a:xfrm>
            <a:off x="8128361" y="5323800"/>
            <a:ext cx="4063600" cy="102900"/>
          </a:xfrm>
          <a:prstGeom prst="rect">
            <a:avLst/>
          </a:prstGeom>
          <a:solidFill>
            <a:srgbClr val="C63F28"/>
          </a:solidFill>
          <a:ln>
            <a:noFill/>
          </a:ln>
        </p:spPr>
        <p:txBody>
          <a:bodyPr spcFirstLastPara="1" wrap="square" lIns="91425" tIns="91425" rIns="91425" bIns="91425" anchor="ctr" anchorCtr="0">
            <a:noAutofit/>
          </a:bodyPr>
          <a:lstStyle/>
          <a:p>
            <a:pPr>
              <a:buClr>
                <a:srgbClr val="000000"/>
              </a:buClr>
              <a:buFont typeface="Arial"/>
              <a:buNone/>
            </a:pPr>
            <a:endParaRPr sz="1400" kern="0" dirty="0">
              <a:solidFill>
                <a:srgbClr val="000000"/>
              </a:solidFill>
              <a:cs typeface="Arial"/>
              <a:sym typeface="Arial"/>
            </a:endParaRPr>
          </a:p>
        </p:txBody>
      </p:sp>
      <p:sp>
        <p:nvSpPr>
          <p:cNvPr id="21" name="Shape 21"/>
          <p:cNvSpPr/>
          <p:nvPr/>
        </p:nvSpPr>
        <p:spPr>
          <a:xfrm>
            <a:off x="1" y="5323800"/>
            <a:ext cx="4063600" cy="102900"/>
          </a:xfrm>
          <a:prstGeom prst="rect">
            <a:avLst/>
          </a:prstGeom>
          <a:solidFill>
            <a:srgbClr val="008CA0"/>
          </a:solidFill>
          <a:ln>
            <a:noFill/>
          </a:ln>
        </p:spPr>
        <p:txBody>
          <a:bodyPr spcFirstLastPara="1" wrap="square" lIns="91425" tIns="91425" rIns="91425" bIns="91425" anchor="ctr" anchorCtr="0">
            <a:noAutofit/>
          </a:bodyPr>
          <a:lstStyle/>
          <a:p>
            <a:pPr>
              <a:buClr>
                <a:srgbClr val="000000"/>
              </a:buClr>
              <a:buFont typeface="Arial"/>
              <a:buNone/>
            </a:pPr>
            <a:endParaRPr sz="1400" kern="0" dirty="0">
              <a:solidFill>
                <a:srgbClr val="000000"/>
              </a:solidFill>
              <a:cs typeface="Arial"/>
              <a:sym typeface="Arial"/>
            </a:endParaRPr>
          </a:p>
        </p:txBody>
      </p:sp>
      <p:sp>
        <p:nvSpPr>
          <p:cNvPr id="22" name="Shape 22"/>
          <p:cNvSpPr txBox="1">
            <a:spLocks noGrp="1"/>
          </p:cNvSpPr>
          <p:nvPr>
            <p:ph type="sldNum" idx="12"/>
          </p:nvPr>
        </p:nvSpPr>
        <p:spPr>
          <a:xfrm>
            <a:off x="-167" y="6440375"/>
            <a:ext cx="12192000" cy="417900"/>
          </a:xfrm>
          <a:prstGeom prst="rect">
            <a:avLst/>
          </a:prstGeom>
        </p:spPr>
        <p:txBody>
          <a:bodyPr spcFirstLastPara="1" wrap="square" lIns="91425" tIns="91425" rIns="91425" bIns="91425" anchor="t" anchorCtr="0">
            <a:noAutofit/>
          </a:bodyPr>
          <a:lstStyle>
            <a:lvl1pPr lvl="0" algn="ctr">
              <a:buNone/>
              <a:defRPr>
                <a:latin typeface="+mn-lt"/>
              </a:defRPr>
            </a:lvl1pPr>
            <a:lvl2pPr lvl="1" algn="ctr">
              <a:buNone/>
              <a:defRPr/>
            </a:lvl2pPr>
            <a:lvl3pPr lvl="2" algn="ctr">
              <a:buNone/>
              <a:defRPr/>
            </a:lvl3pPr>
            <a:lvl4pPr lvl="3" algn="ctr">
              <a:buNone/>
              <a:defRPr/>
            </a:lvl4pPr>
            <a:lvl5pPr lvl="4" algn="ctr">
              <a:buNone/>
              <a:defRPr/>
            </a:lvl5pPr>
            <a:lvl6pPr lvl="5" algn="ctr">
              <a:buNone/>
              <a:defRPr/>
            </a:lvl6pPr>
            <a:lvl7pPr lvl="6" algn="ctr">
              <a:buNone/>
              <a:defRPr/>
            </a:lvl7pPr>
            <a:lvl8pPr lvl="7" algn="ctr">
              <a:buNone/>
              <a:defRPr/>
            </a:lvl8pPr>
            <a:lvl9pPr lvl="8" algn="ctr">
              <a:buNone/>
              <a:defRPr/>
            </a:lvl9pPr>
          </a:lstStyle>
          <a:p>
            <a:fld id="{00000000-1234-1234-1234-123412341234}" type="slidenum">
              <a:rPr lang="en" smtClean="0"/>
              <a:pPr/>
              <a:t>‹#›</a:t>
            </a:fld>
            <a:endParaRPr lang="en"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91444" y="595524"/>
            <a:ext cx="3407923" cy="798047"/>
          </a:xfrm>
          <a:prstGeom prst="rect">
            <a:avLst/>
          </a:prstGeom>
        </p:spPr>
      </p:pic>
    </p:spTree>
    <p:extLst>
      <p:ext uri="{BB962C8B-B14F-4D97-AF65-F5344CB8AC3E}">
        <p14:creationId xmlns:p14="http://schemas.microsoft.com/office/powerpoint/2010/main" val="23610136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color background">
  <p:cSld name="Blank color background">
    <p:bg>
      <p:bgPr>
        <a:solidFill>
          <a:srgbClr val="455FA9"/>
        </a:solidFill>
        <a:effectLst/>
      </p:bgPr>
    </p:bg>
    <p:spTree>
      <p:nvGrpSpPr>
        <p:cNvPr id="1" name="Shape 78"/>
        <p:cNvGrpSpPr/>
        <p:nvPr/>
      </p:nvGrpSpPr>
      <p:grpSpPr>
        <a:xfrm>
          <a:off x="0" y="0"/>
          <a:ext cx="0" cy="0"/>
          <a:chOff x="0" y="0"/>
          <a:chExt cx="0" cy="0"/>
        </a:xfrm>
      </p:grpSpPr>
      <p:sp>
        <p:nvSpPr>
          <p:cNvPr id="79" name="Shape 79"/>
          <p:cNvSpPr/>
          <p:nvPr/>
        </p:nvSpPr>
        <p:spPr>
          <a:xfrm>
            <a:off x="9808488" y="6755100"/>
            <a:ext cx="1191600" cy="102900"/>
          </a:xfrm>
          <a:prstGeom prst="rect">
            <a:avLst/>
          </a:prstGeom>
          <a:solidFill>
            <a:srgbClr val="EFAA1F"/>
          </a:solidFill>
          <a:ln>
            <a:noFill/>
          </a:ln>
        </p:spPr>
        <p:txBody>
          <a:bodyPr spcFirstLastPara="1" wrap="square" lIns="91425" tIns="91425" rIns="91425" bIns="91425" anchor="ctr" anchorCtr="0">
            <a:noAutofit/>
          </a:bodyPr>
          <a:lstStyle/>
          <a:p>
            <a:pPr>
              <a:buClr>
                <a:srgbClr val="000000"/>
              </a:buClr>
              <a:buFont typeface="Arial"/>
              <a:buNone/>
            </a:pPr>
            <a:endParaRPr sz="1400" kern="0" dirty="0">
              <a:solidFill>
                <a:srgbClr val="000000"/>
              </a:solidFill>
              <a:cs typeface="Arial"/>
              <a:sym typeface="Arial"/>
            </a:endParaRPr>
          </a:p>
        </p:txBody>
      </p:sp>
      <p:sp>
        <p:nvSpPr>
          <p:cNvPr id="80" name="Shape 80"/>
          <p:cNvSpPr/>
          <p:nvPr/>
        </p:nvSpPr>
        <p:spPr>
          <a:xfrm>
            <a:off x="11000416" y="6755100"/>
            <a:ext cx="1191600" cy="102900"/>
          </a:xfrm>
          <a:prstGeom prst="rect">
            <a:avLst/>
          </a:prstGeom>
          <a:solidFill>
            <a:srgbClr val="C63F28"/>
          </a:solidFill>
          <a:ln>
            <a:noFill/>
          </a:ln>
        </p:spPr>
        <p:txBody>
          <a:bodyPr spcFirstLastPara="1" wrap="square" lIns="91425" tIns="91425" rIns="91425" bIns="91425" anchor="ctr" anchorCtr="0">
            <a:noAutofit/>
          </a:bodyPr>
          <a:lstStyle/>
          <a:p>
            <a:pPr>
              <a:buClr>
                <a:srgbClr val="000000"/>
              </a:buClr>
              <a:buFont typeface="Arial"/>
              <a:buNone/>
            </a:pPr>
            <a:endParaRPr sz="1400" kern="0" dirty="0">
              <a:solidFill>
                <a:srgbClr val="000000"/>
              </a:solidFill>
              <a:cs typeface="Arial"/>
              <a:sym typeface="Arial"/>
            </a:endParaRPr>
          </a:p>
        </p:txBody>
      </p:sp>
      <p:sp>
        <p:nvSpPr>
          <p:cNvPr id="81" name="Shape 81"/>
          <p:cNvSpPr/>
          <p:nvPr/>
        </p:nvSpPr>
        <p:spPr>
          <a:xfrm>
            <a:off x="0" y="6755100"/>
            <a:ext cx="1191600" cy="102900"/>
          </a:xfrm>
          <a:prstGeom prst="rect">
            <a:avLst/>
          </a:prstGeom>
          <a:solidFill>
            <a:srgbClr val="7C9B52"/>
          </a:solidFill>
          <a:ln>
            <a:noFill/>
          </a:ln>
        </p:spPr>
        <p:txBody>
          <a:bodyPr spcFirstLastPara="1" wrap="square" lIns="91425" tIns="91425" rIns="91425" bIns="91425" anchor="ctr" anchorCtr="0">
            <a:noAutofit/>
          </a:bodyPr>
          <a:lstStyle/>
          <a:p>
            <a:pPr>
              <a:buClr>
                <a:srgbClr val="000000"/>
              </a:buClr>
              <a:buFont typeface="Arial"/>
              <a:buNone/>
            </a:pPr>
            <a:endParaRPr sz="1400" kern="0" dirty="0">
              <a:solidFill>
                <a:srgbClr val="000000"/>
              </a:solidFill>
              <a:cs typeface="Arial"/>
              <a:sym typeface="Arial"/>
            </a:endParaRPr>
          </a:p>
        </p:txBody>
      </p:sp>
      <p:sp>
        <p:nvSpPr>
          <p:cNvPr id="82" name="Shape 82"/>
          <p:cNvSpPr/>
          <p:nvPr/>
        </p:nvSpPr>
        <p:spPr>
          <a:xfrm>
            <a:off x="1191613" y="6755100"/>
            <a:ext cx="8616800" cy="102900"/>
          </a:xfrm>
          <a:prstGeom prst="rect">
            <a:avLst/>
          </a:prstGeom>
          <a:solidFill>
            <a:srgbClr val="008CA0"/>
          </a:solidFill>
          <a:ln>
            <a:noFill/>
          </a:ln>
        </p:spPr>
        <p:txBody>
          <a:bodyPr spcFirstLastPara="1" wrap="square" lIns="91425" tIns="91425" rIns="91425" bIns="91425" anchor="ctr" anchorCtr="0">
            <a:noAutofit/>
          </a:bodyPr>
          <a:lstStyle/>
          <a:p>
            <a:pPr>
              <a:buClr>
                <a:srgbClr val="000000"/>
              </a:buClr>
              <a:buFont typeface="Arial"/>
              <a:buNone/>
            </a:pPr>
            <a:endParaRPr sz="1400" kern="0" dirty="0">
              <a:solidFill>
                <a:srgbClr val="000000"/>
              </a:solidFill>
              <a:cs typeface="Arial"/>
              <a:sym typeface="Arial"/>
            </a:endParaRPr>
          </a:p>
        </p:txBody>
      </p:sp>
      <p:sp>
        <p:nvSpPr>
          <p:cNvPr id="83" name="Shape 83"/>
          <p:cNvSpPr txBox="1">
            <a:spLocks noGrp="1"/>
          </p:cNvSpPr>
          <p:nvPr>
            <p:ph type="sldNum" idx="12"/>
          </p:nvPr>
        </p:nvSpPr>
        <p:spPr>
          <a:xfrm>
            <a:off x="11307433" y="6364177"/>
            <a:ext cx="731600" cy="417900"/>
          </a:xfrm>
          <a:prstGeom prst="rect">
            <a:avLst/>
          </a:prstGeom>
        </p:spPr>
        <p:txBody>
          <a:bodyPr spcFirstLastPara="1" wrap="square" lIns="91425" tIns="91425" rIns="91425" bIns="91425" anchor="t" anchorCtr="0">
            <a:noAutofit/>
          </a:bodyPr>
          <a:lstStyle>
            <a:lvl1pPr lvl="0">
              <a:buNone/>
              <a:defRPr>
                <a:solidFill>
                  <a:srgbClr val="97ABBC"/>
                </a:solidFill>
                <a:latin typeface="+mj-lt"/>
              </a:defRPr>
            </a:lvl1pPr>
            <a:lvl2pPr lvl="1">
              <a:buNone/>
              <a:defRPr>
                <a:solidFill>
                  <a:srgbClr val="FFFFFF"/>
                </a:solidFill>
              </a:defRPr>
            </a:lvl2pPr>
            <a:lvl3pPr lvl="2">
              <a:buNone/>
              <a:defRPr>
                <a:solidFill>
                  <a:srgbClr val="FFFFFF"/>
                </a:solidFill>
              </a:defRPr>
            </a:lvl3pPr>
            <a:lvl4pPr lvl="3">
              <a:buNone/>
              <a:defRPr>
                <a:solidFill>
                  <a:srgbClr val="FFFFFF"/>
                </a:solidFill>
              </a:defRPr>
            </a:lvl4pPr>
            <a:lvl5pPr lvl="4">
              <a:buNone/>
              <a:defRPr>
                <a:solidFill>
                  <a:srgbClr val="FFFFFF"/>
                </a:solidFill>
              </a:defRPr>
            </a:lvl5pPr>
            <a:lvl6pPr lvl="5">
              <a:buNone/>
              <a:defRPr>
                <a:solidFill>
                  <a:srgbClr val="FFFFFF"/>
                </a:solidFill>
              </a:defRPr>
            </a:lvl6pPr>
            <a:lvl7pPr lvl="6">
              <a:buNone/>
              <a:defRPr>
                <a:solidFill>
                  <a:srgbClr val="FFFFFF"/>
                </a:solidFill>
              </a:defRPr>
            </a:lvl7pPr>
            <a:lvl8pPr lvl="7">
              <a:buNone/>
              <a:defRPr>
                <a:solidFill>
                  <a:srgbClr val="FFFFFF"/>
                </a:solidFill>
              </a:defRPr>
            </a:lvl8pPr>
            <a:lvl9pPr lvl="8">
              <a:buNone/>
              <a:defRPr>
                <a:solidFill>
                  <a:srgbClr val="FFFFFF"/>
                </a:solidFill>
              </a:defRPr>
            </a:lvl9pPr>
          </a:lstStyle>
          <a:p>
            <a:fld id="{00000000-1234-1234-1234-123412341234}" type="slidenum">
              <a:rPr lang="en" smtClean="0"/>
              <a:pPr/>
              <a:t>‹#›</a:t>
            </a:fld>
            <a:endParaRPr lang="en" dirty="0"/>
          </a:p>
        </p:txBody>
      </p:sp>
      <p:pic>
        <p:nvPicPr>
          <p:cNvPr id="7" name="Picture 6"/>
          <p:cNvPicPr>
            <a:picLocks noChangeAspect="1"/>
          </p:cNvPicPr>
          <p:nvPr userDrawn="1"/>
        </p:nvPicPr>
        <p:blipFill>
          <a:blip r:embed="rId2" cstate="print">
            <a:biLevel thresh="25000"/>
            <a:extLst>
              <a:ext uri="{28A0092B-C50C-407E-A947-70E740481C1C}">
                <a14:useLocalDpi xmlns:a14="http://schemas.microsoft.com/office/drawing/2010/main" val="0"/>
              </a:ext>
            </a:extLst>
          </a:blip>
          <a:stretch>
            <a:fillRect/>
          </a:stretch>
        </p:blipFill>
        <p:spPr>
          <a:xfrm>
            <a:off x="10190288" y="154631"/>
            <a:ext cx="1754000" cy="174724"/>
          </a:xfrm>
          <a:prstGeom prst="rect">
            <a:avLst/>
          </a:prstGeom>
        </p:spPr>
      </p:pic>
    </p:spTree>
    <p:extLst>
      <p:ext uri="{BB962C8B-B14F-4D97-AF65-F5344CB8AC3E}">
        <p14:creationId xmlns:p14="http://schemas.microsoft.com/office/powerpoint/2010/main" val="22395768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F6415A9-FA3E-4542-A66B-39D0ED0EF21F}" type="datetimeFigureOut">
              <a:rPr lang="en-US" smtClean="0"/>
              <a:t>2/22/2024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142C50D-6F5E-441C-B5B8-129F9F326C3F}" type="slidenum">
              <a:rPr lang="en-US" smtClean="0"/>
              <a:t>‹#›</a:t>
            </a:fld>
            <a:endParaRPr lang="en-US" dirty="0"/>
          </a:p>
        </p:txBody>
      </p:sp>
    </p:spTree>
    <p:extLst>
      <p:ext uri="{BB962C8B-B14F-4D97-AF65-F5344CB8AC3E}">
        <p14:creationId xmlns:p14="http://schemas.microsoft.com/office/powerpoint/2010/main" val="19317734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F6415A9-FA3E-4542-A66B-39D0ED0EF21F}" type="datetimeFigureOut">
              <a:rPr lang="en-US" smtClean="0"/>
              <a:t>2/22/2024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142C50D-6F5E-441C-B5B8-129F9F326C3F}" type="slidenum">
              <a:rPr lang="en-US" smtClean="0"/>
              <a:t>‹#›</a:t>
            </a:fld>
            <a:endParaRPr lang="en-US" dirty="0"/>
          </a:p>
        </p:txBody>
      </p:sp>
    </p:spTree>
    <p:extLst>
      <p:ext uri="{BB962C8B-B14F-4D97-AF65-F5344CB8AC3E}">
        <p14:creationId xmlns:p14="http://schemas.microsoft.com/office/powerpoint/2010/main" val="3175017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F6415A9-FA3E-4542-A66B-39D0ED0EF21F}" type="datetimeFigureOut">
              <a:rPr lang="en-US" smtClean="0"/>
              <a:t>2/22/2024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142C50D-6F5E-441C-B5B8-129F9F326C3F}" type="slidenum">
              <a:rPr lang="en-US" smtClean="0"/>
              <a:t>‹#›</a:t>
            </a:fld>
            <a:endParaRPr lang="en-US" dirty="0"/>
          </a:p>
        </p:txBody>
      </p:sp>
    </p:spTree>
    <p:extLst>
      <p:ext uri="{BB962C8B-B14F-4D97-AF65-F5344CB8AC3E}">
        <p14:creationId xmlns:p14="http://schemas.microsoft.com/office/powerpoint/2010/main" val="7456725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F6415A9-FA3E-4542-A66B-39D0ED0EF21F}" type="datetimeFigureOut">
              <a:rPr lang="en-US" smtClean="0"/>
              <a:t>2/22/2024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142C50D-6F5E-441C-B5B8-129F9F326C3F}" type="slidenum">
              <a:rPr lang="en-US" smtClean="0"/>
              <a:t>‹#›</a:t>
            </a:fld>
            <a:endParaRPr lang="en-US" dirty="0"/>
          </a:p>
        </p:txBody>
      </p:sp>
    </p:spTree>
    <p:extLst>
      <p:ext uri="{BB962C8B-B14F-4D97-AF65-F5344CB8AC3E}">
        <p14:creationId xmlns:p14="http://schemas.microsoft.com/office/powerpoint/2010/main" val="11485504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F6415A9-FA3E-4542-A66B-39D0ED0EF21F}" type="datetimeFigureOut">
              <a:rPr lang="en-US" smtClean="0"/>
              <a:t>2/22/2024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142C50D-6F5E-441C-B5B8-129F9F326C3F}" type="slidenum">
              <a:rPr lang="en-US" smtClean="0"/>
              <a:t>‹#›</a:t>
            </a:fld>
            <a:endParaRPr lang="en-US" dirty="0"/>
          </a:p>
        </p:txBody>
      </p:sp>
    </p:spTree>
    <p:extLst>
      <p:ext uri="{BB962C8B-B14F-4D97-AF65-F5344CB8AC3E}">
        <p14:creationId xmlns:p14="http://schemas.microsoft.com/office/powerpoint/2010/main" val="6645366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6415A9-FA3E-4542-A66B-39D0ED0EF21F}" type="datetimeFigureOut">
              <a:rPr lang="en-US" smtClean="0"/>
              <a:t>2/22/2024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142C50D-6F5E-441C-B5B8-129F9F326C3F}" type="slidenum">
              <a:rPr lang="en-US" smtClean="0"/>
              <a:t>‹#›</a:t>
            </a:fld>
            <a:endParaRPr lang="en-US" dirty="0"/>
          </a:p>
        </p:txBody>
      </p:sp>
    </p:spTree>
    <p:extLst>
      <p:ext uri="{BB962C8B-B14F-4D97-AF65-F5344CB8AC3E}">
        <p14:creationId xmlns:p14="http://schemas.microsoft.com/office/powerpoint/2010/main" val="1419572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F6415A9-FA3E-4542-A66B-39D0ED0EF21F}" type="datetimeFigureOut">
              <a:rPr lang="en-US" smtClean="0"/>
              <a:t>2/22/2024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142C50D-6F5E-441C-B5B8-129F9F326C3F}" type="slidenum">
              <a:rPr lang="en-US" smtClean="0"/>
              <a:t>‹#›</a:t>
            </a:fld>
            <a:endParaRPr lang="en-US" dirty="0"/>
          </a:p>
        </p:txBody>
      </p:sp>
    </p:spTree>
    <p:extLst>
      <p:ext uri="{BB962C8B-B14F-4D97-AF65-F5344CB8AC3E}">
        <p14:creationId xmlns:p14="http://schemas.microsoft.com/office/powerpoint/2010/main" val="17003325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F6415A9-FA3E-4542-A66B-39D0ED0EF21F}" type="datetimeFigureOut">
              <a:rPr lang="en-US" smtClean="0"/>
              <a:t>2/22/2024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142C50D-6F5E-441C-B5B8-129F9F326C3F}" type="slidenum">
              <a:rPr lang="en-US" smtClean="0"/>
              <a:t>‹#›</a:t>
            </a:fld>
            <a:endParaRPr lang="en-US" dirty="0"/>
          </a:p>
        </p:txBody>
      </p:sp>
    </p:spTree>
    <p:extLst>
      <p:ext uri="{BB962C8B-B14F-4D97-AF65-F5344CB8AC3E}">
        <p14:creationId xmlns:p14="http://schemas.microsoft.com/office/powerpoint/2010/main" val="19493095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6415A9-FA3E-4542-A66B-39D0ED0EF21F}" type="datetimeFigureOut">
              <a:rPr lang="en-US" smtClean="0"/>
              <a:t>2/22/2024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42C50D-6F5E-441C-B5B8-129F9F326C3F}" type="slidenum">
              <a:rPr lang="en-US" smtClean="0"/>
              <a:t>‹#›</a:t>
            </a:fld>
            <a:endParaRPr lang="en-US" dirty="0"/>
          </a:p>
        </p:txBody>
      </p:sp>
    </p:spTree>
    <p:extLst>
      <p:ext uri="{BB962C8B-B14F-4D97-AF65-F5344CB8AC3E}">
        <p14:creationId xmlns:p14="http://schemas.microsoft.com/office/powerpoint/2010/main" val="9507196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3" r:id="rId14"/>
    <p:sldLayoutId id="2147483664"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hyperlink" Target="https://resources.csi.state.co.us/student-interchange-initial-submission-file-check-template/" TargetMode="External"/><Relationship Id="rId2" Type="http://schemas.openxmlformats.org/officeDocument/2006/relationships/notesSlide" Target="../notesSlides/notesSlide10.xml"/><Relationship Id="rId1" Type="http://schemas.openxmlformats.org/officeDocument/2006/relationships/slideLayout" Target="../slideLayouts/slideLayout13.xml"/><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hyperlink" Target="https://resources.csi.state.co.us/student-interchange-initial-submission-file-check-template/" TargetMode="External"/><Relationship Id="rId2" Type="http://schemas.openxmlformats.org/officeDocument/2006/relationships/notesSlide" Target="../notesSlides/notesSlide11.xml"/><Relationship Id="rId1" Type="http://schemas.openxmlformats.org/officeDocument/2006/relationships/slideLayout" Target="../slideLayouts/slideLayout13.xml"/><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hyperlink" Target="https://resources.csi.state.co.us/student-interchange-initial-submission-file-check-template/" TargetMode="External"/><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hyperlink" Target="https://resources.csi.state.co.us/student-interchange-initial-submission-file-check-template/" TargetMode="External"/><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hyperlink" Target="https://resources.csi.state.co.us/student-interchange-initial-submission-file-check-template/" TargetMode="External"/><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hyperlink" Target="https://resources.csi.state.co.us/student-interchange-initial-submission-file-check-template/" TargetMode="External"/><Relationship Id="rId7" Type="http://schemas.openxmlformats.org/officeDocument/2006/relationships/image" Target="../media/image19.tmp"/><Relationship Id="rId2" Type="http://schemas.openxmlformats.org/officeDocument/2006/relationships/notesSlide" Target="../notesSlides/notesSlide15.xml"/><Relationship Id="rId1" Type="http://schemas.openxmlformats.org/officeDocument/2006/relationships/slideLayout" Target="../slideLayouts/slideLayout1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hyperlink" Target="mailto:Submissions_CSI@csi.state.co.us" TargetMode="External"/><Relationship Id="rId2" Type="http://schemas.openxmlformats.org/officeDocument/2006/relationships/notesSlide" Target="../notesSlides/notesSlide16.xml"/><Relationship Id="rId1" Type="http://schemas.openxmlformats.org/officeDocument/2006/relationships/slideLayout" Target="../slideLayouts/slideLayout13.xml"/><Relationship Id="rId5" Type="http://schemas.openxmlformats.org/officeDocument/2006/relationships/image" Target="../media/image20.png"/><Relationship Id="rId4" Type="http://schemas.openxmlformats.org/officeDocument/2006/relationships/hyperlink" Target="https://resources.csi.state.co.us/student-interchange-initial-submission-file-check-template/"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hyperlink" Target="https://resources.csi.state.co.us/wp-content/uploads/2024/01/Record_Checker-Validations_Finalv7.xlsx" TargetMode="External"/><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hyperlink" Target="https://resources.csi.state.co.us/sped-record-checker-tutorial/" TargetMode="External"/><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3.xml"/><Relationship Id="rId5" Type="http://schemas.openxmlformats.org/officeDocument/2006/relationships/image" Target="../media/image7.png"/><Relationship Id="rId4" Type="http://schemas.openxmlformats.org/officeDocument/2006/relationships/image" Target="../media/image6.tmp"/></Relationships>
</file>

<file path=ppt/slides/_rels/slide9.xml.rels><?xml version="1.0" encoding="UTF-8" standalone="yes"?>
<Relationships xmlns="http://schemas.openxmlformats.org/package/2006/relationships"><Relationship Id="rId3" Type="http://schemas.openxmlformats.org/officeDocument/2006/relationships/hyperlink" Target="https://resources.csi.state.co.us/student-interchange-initial-submission-file-check-template/" TargetMode="External"/><Relationship Id="rId2" Type="http://schemas.openxmlformats.org/officeDocument/2006/relationships/notesSlide" Target="../notesSlides/notesSlide9.xml"/><Relationship Id="rId1" Type="http://schemas.openxmlformats.org/officeDocument/2006/relationships/slideLayout" Target="../slideLayouts/slideLayout13.xml"/><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Shape 88"/>
          <p:cNvSpPr txBox="1">
            <a:spLocks noGrp="1"/>
          </p:cNvSpPr>
          <p:nvPr>
            <p:ph type="ctrTitle"/>
          </p:nvPr>
        </p:nvSpPr>
        <p:spPr>
          <a:xfrm>
            <a:off x="195941" y="2296160"/>
            <a:ext cx="7618879" cy="847090"/>
          </a:xfrm>
          <a:prstGeom prst="rect">
            <a:avLst/>
          </a:prstGeom>
        </p:spPr>
        <p:txBody>
          <a:bodyPr spcFirstLastPara="1" wrap="square" lIns="91425" tIns="91425" rIns="91425" bIns="91425" anchor="t" anchorCtr="0">
            <a:noAutofit/>
          </a:bodyPr>
          <a:lstStyle/>
          <a:p>
            <a:r>
              <a:rPr lang="en-US" sz="3600" b="1" dirty="0">
                <a:latin typeface="Arial" panose="020B0604020202020204" pitchFamily="34" charset="0"/>
                <a:cs typeface="Arial" panose="020B0604020202020204" pitchFamily="34" charset="0"/>
              </a:rPr>
              <a:t>SPED Record Checker Tool</a:t>
            </a:r>
            <a:br>
              <a:rPr lang="en-US" sz="3600" dirty="0"/>
            </a:br>
            <a:br>
              <a:rPr lang="en-US" sz="2800" dirty="0"/>
            </a:br>
            <a:endParaRPr sz="2800" dirty="0"/>
          </a:p>
        </p:txBody>
      </p:sp>
    </p:spTree>
    <p:extLst>
      <p:ext uri="{BB962C8B-B14F-4D97-AF65-F5344CB8AC3E}">
        <p14:creationId xmlns:p14="http://schemas.microsoft.com/office/powerpoint/2010/main" val="17040584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7142" y="274650"/>
            <a:ext cx="8281258" cy="1143000"/>
          </a:xfrm>
        </p:spPr>
        <p:txBody>
          <a:bodyPr>
            <a:noAutofit/>
          </a:bodyPr>
          <a:lstStyle/>
          <a:p>
            <a:r>
              <a:rPr lang="en-US" sz="3600" dirty="0">
                <a:solidFill>
                  <a:schemeClr val="tx1"/>
                </a:solidFill>
                <a:latin typeface="Arial" panose="020B0604020202020204" pitchFamily="34" charset="0"/>
                <a:cs typeface="Arial" panose="020B0604020202020204" pitchFamily="34" charset="0"/>
              </a:rPr>
              <a:t>Step 3: Open and Paste Data Files</a:t>
            </a:r>
          </a:p>
        </p:txBody>
      </p:sp>
      <p:sp>
        <p:nvSpPr>
          <p:cNvPr id="6" name="Shape 126"/>
          <p:cNvSpPr txBox="1">
            <a:spLocks noGrp="1"/>
          </p:cNvSpPr>
          <p:nvPr>
            <p:ph type="sldNum" idx="12"/>
          </p:nvPr>
        </p:nvSpPr>
        <p:spPr>
          <a:xfrm>
            <a:off x="10004575" y="6364177"/>
            <a:ext cx="548700" cy="417900"/>
          </a:xfrm>
          <a:prstGeom prst="rect">
            <a:avLst/>
          </a:prstGeom>
        </p:spPr>
        <p:txBody>
          <a:bodyPr spcFirstLastPara="1" wrap="square" lIns="91425" tIns="91425" rIns="91425" bIns="91425" anchor="t" anchorCtr="0">
            <a:noAutofit/>
          </a:bodyPr>
          <a:lstStyle/>
          <a:p>
            <a:r>
              <a:rPr lang="en" dirty="0"/>
              <a:t>10</a:t>
            </a:r>
            <a:endParaRPr dirty="0"/>
          </a:p>
        </p:txBody>
      </p:sp>
      <p:graphicFrame>
        <p:nvGraphicFramePr>
          <p:cNvPr id="7" name="Table 6"/>
          <p:cNvGraphicFramePr>
            <a:graphicFrameLocks noGrp="1"/>
          </p:cNvGraphicFramePr>
          <p:nvPr>
            <p:extLst>
              <p:ext uri="{D42A27DB-BD31-4B8C-83A1-F6EECF244321}">
                <p14:modId xmlns:p14="http://schemas.microsoft.com/office/powerpoint/2010/main" val="3363844937"/>
              </p:ext>
            </p:extLst>
          </p:nvPr>
        </p:nvGraphicFramePr>
        <p:xfrm>
          <a:off x="1150070" y="1417650"/>
          <a:ext cx="9514788" cy="5242560"/>
        </p:xfrm>
        <a:graphic>
          <a:graphicData uri="http://schemas.openxmlformats.org/drawingml/2006/table">
            <a:tbl>
              <a:tblPr firstRow="1" bandRow="1">
                <a:tableStyleId>{5C22544A-7EE6-4342-B048-85BDC9FD1C3A}</a:tableStyleId>
              </a:tblPr>
              <a:tblGrid>
                <a:gridCol w="9514788">
                  <a:extLst>
                    <a:ext uri="{9D8B030D-6E8A-4147-A177-3AD203B41FA5}">
                      <a16:colId xmlns:a16="http://schemas.microsoft.com/office/drawing/2014/main" val="20000"/>
                    </a:ext>
                  </a:extLst>
                </a:gridCol>
              </a:tblGrid>
              <a:tr h="5165699">
                <a:tc>
                  <a:txBody>
                    <a:bodyPr/>
                    <a:lstStyle/>
                    <a:p>
                      <a:pPr marL="323850" indent="-285750">
                        <a:buFont typeface="Arial" panose="020B0604020202020204" pitchFamily="34" charset="0"/>
                        <a:buChar char="•"/>
                      </a:pPr>
                      <a:r>
                        <a:rPr lang="en-US" b="0" dirty="0">
                          <a:solidFill>
                            <a:schemeClr val="tx1"/>
                          </a:solidFill>
                          <a:latin typeface="Arial" panose="020B0604020202020204" pitchFamily="34" charset="0"/>
                          <a:cs typeface="Arial" panose="020B0604020202020204" pitchFamily="34" charset="0"/>
                        </a:rPr>
                        <a:t>Once the Template file has been downloaded and saved to your computer.  Open the file to begin the check process.</a:t>
                      </a:r>
                    </a:p>
                    <a:p>
                      <a:pPr marL="323850" indent="-285750">
                        <a:buFont typeface="Arial" panose="020B0604020202020204" pitchFamily="34" charset="0"/>
                        <a:buChar char="•"/>
                      </a:pPr>
                      <a:r>
                        <a:rPr lang="en-US" b="0" dirty="0">
                          <a:solidFill>
                            <a:schemeClr val="tx1"/>
                          </a:solidFill>
                          <a:latin typeface="Arial" panose="020B0604020202020204" pitchFamily="34" charset="0"/>
                          <a:cs typeface="Arial" panose="020B0604020202020204" pitchFamily="34" charset="0"/>
                        </a:rPr>
                        <a:t>Navigate to the saved Child and Participation files and open them as well.</a:t>
                      </a:r>
                    </a:p>
                    <a:p>
                      <a:pPr marL="323850" indent="-285750">
                        <a:buFont typeface="Arial" panose="020B0604020202020204" pitchFamily="34" charset="0"/>
                        <a:buChar char="•"/>
                      </a:pPr>
                      <a:r>
                        <a:rPr lang="en-US" b="0" dirty="0">
                          <a:solidFill>
                            <a:schemeClr val="tx1"/>
                          </a:solidFill>
                          <a:latin typeface="Arial" panose="020B0604020202020204" pitchFamily="34" charset="0"/>
                          <a:cs typeface="Arial" panose="020B0604020202020204" pitchFamily="34" charset="0"/>
                        </a:rPr>
                        <a:t>The files will lose their leading zeros, which are not needed during checks.</a:t>
                      </a:r>
                    </a:p>
                    <a:p>
                      <a:pPr marL="323850" indent="-285750">
                        <a:buFont typeface="Arial" panose="020B0604020202020204" pitchFamily="34" charset="0"/>
                        <a:buChar char="•"/>
                      </a:pPr>
                      <a:r>
                        <a:rPr lang="en-US" b="0" dirty="0">
                          <a:solidFill>
                            <a:schemeClr val="tx1"/>
                          </a:solidFill>
                          <a:latin typeface="Arial" panose="020B0604020202020204" pitchFamily="34" charset="0"/>
                          <a:cs typeface="Arial" panose="020B0604020202020204" pitchFamily="34" charset="0"/>
                        </a:rPr>
                        <a:t>Copy the entirety of the raw Child file and paste directly into the Raw Child Data tab located in the template.</a:t>
                      </a:r>
                    </a:p>
                    <a:p>
                      <a:pPr marL="323850" indent="-285750">
                        <a:buFont typeface="Arial" panose="020B0604020202020204" pitchFamily="34" charset="0"/>
                        <a:buChar char="•"/>
                      </a:pPr>
                      <a:r>
                        <a:rPr lang="en-US" b="0" dirty="0">
                          <a:solidFill>
                            <a:schemeClr val="tx1"/>
                          </a:solidFill>
                          <a:latin typeface="Arial" panose="020B0604020202020204" pitchFamily="34" charset="0"/>
                          <a:cs typeface="Arial" panose="020B0604020202020204" pitchFamily="34" charset="0"/>
                        </a:rPr>
                        <a:t>Complete the same process for the Participation file pasting into the Raw Participation Data tab.</a:t>
                      </a:r>
                    </a:p>
                    <a:p>
                      <a:pPr marL="323850" indent="-285750">
                        <a:buFont typeface="Arial" panose="020B0604020202020204" pitchFamily="34" charset="0"/>
                        <a:buChar char="•"/>
                      </a:pPr>
                      <a:endParaRPr lang="en-US" dirty="0">
                        <a:solidFill>
                          <a:schemeClr val="tx1"/>
                        </a:solidFill>
                        <a:latin typeface="Arial" panose="020B0604020202020204" pitchFamily="34" charset="0"/>
                        <a:cs typeface="Arial" panose="020B0604020202020204" pitchFamily="34" charset="0"/>
                      </a:endParaRPr>
                    </a:p>
                    <a:p>
                      <a:pPr marL="323850" indent="-285750">
                        <a:buFont typeface="Arial" panose="020B0604020202020204" pitchFamily="34" charset="0"/>
                        <a:buChar char="•"/>
                      </a:pPr>
                      <a:endParaRPr lang="en-US" dirty="0">
                        <a:solidFill>
                          <a:schemeClr val="tx1"/>
                        </a:solidFill>
                        <a:latin typeface="Arial" panose="020B0604020202020204" pitchFamily="34" charset="0"/>
                        <a:cs typeface="Arial" panose="020B0604020202020204" pitchFamily="34" charset="0"/>
                      </a:endParaRPr>
                    </a:p>
                    <a:p>
                      <a:pPr marL="323850" indent="-285750">
                        <a:buFont typeface="Arial" panose="020B0604020202020204" pitchFamily="34" charset="0"/>
                        <a:buChar char="•"/>
                      </a:pPr>
                      <a:endParaRPr lang="en-US" dirty="0">
                        <a:solidFill>
                          <a:schemeClr val="tx1"/>
                        </a:solidFill>
                        <a:latin typeface="Arial" panose="020B0604020202020204" pitchFamily="34" charset="0"/>
                        <a:cs typeface="Arial" panose="020B0604020202020204" pitchFamily="34" charset="0"/>
                      </a:endParaRPr>
                    </a:p>
                    <a:p>
                      <a:pPr marL="323850" indent="-285750">
                        <a:buFont typeface="Arial" panose="020B0604020202020204" pitchFamily="34" charset="0"/>
                        <a:buChar char="•"/>
                      </a:pPr>
                      <a:endParaRPr lang="en-US" dirty="0">
                        <a:solidFill>
                          <a:schemeClr val="tx1"/>
                        </a:solidFill>
                        <a:latin typeface="Arial" panose="020B0604020202020204" pitchFamily="34" charset="0"/>
                        <a:cs typeface="Arial" panose="020B0604020202020204" pitchFamily="34" charset="0"/>
                      </a:endParaRPr>
                    </a:p>
                    <a:p>
                      <a:pPr marL="323850" indent="-285750">
                        <a:buFont typeface="Arial" panose="020B0604020202020204" pitchFamily="34" charset="0"/>
                        <a:buChar char="•"/>
                      </a:pPr>
                      <a:endParaRPr lang="en-US" dirty="0">
                        <a:solidFill>
                          <a:schemeClr val="tx1"/>
                        </a:solidFill>
                        <a:latin typeface="Arial" panose="020B0604020202020204" pitchFamily="34" charset="0"/>
                        <a:cs typeface="Arial" panose="020B0604020202020204" pitchFamily="34" charset="0"/>
                      </a:endParaRPr>
                    </a:p>
                    <a:p>
                      <a:pPr marL="323850" indent="-285750">
                        <a:buFont typeface="Arial" panose="020B0604020202020204" pitchFamily="34" charset="0"/>
                        <a:buChar char="•"/>
                      </a:pPr>
                      <a:endParaRPr lang="en-US" dirty="0">
                        <a:solidFill>
                          <a:schemeClr val="tx1"/>
                        </a:solidFill>
                        <a:latin typeface="Arial" panose="020B0604020202020204" pitchFamily="34" charset="0"/>
                        <a:cs typeface="Arial" panose="020B0604020202020204" pitchFamily="34" charset="0"/>
                      </a:endParaRPr>
                    </a:p>
                    <a:p>
                      <a:pPr marL="323850" indent="-285750">
                        <a:buFont typeface="Arial" panose="020B0604020202020204" pitchFamily="34" charset="0"/>
                        <a:buChar char="•"/>
                      </a:pPr>
                      <a:endParaRPr lang="en-US" dirty="0">
                        <a:solidFill>
                          <a:schemeClr val="tx1"/>
                        </a:solidFill>
                        <a:latin typeface="Arial" panose="020B0604020202020204" pitchFamily="34" charset="0"/>
                        <a:cs typeface="Arial" panose="020B0604020202020204" pitchFamily="34" charset="0"/>
                      </a:endParaRPr>
                    </a:p>
                    <a:p>
                      <a:pPr marL="323850" indent="-285750">
                        <a:buFont typeface="Arial" panose="020B0604020202020204" pitchFamily="34" charset="0"/>
                        <a:buChar char="•"/>
                      </a:pPr>
                      <a:endParaRPr lang="en-US" dirty="0">
                        <a:solidFill>
                          <a:schemeClr val="tx1"/>
                        </a:solidFill>
                        <a:latin typeface="Arial" panose="020B0604020202020204" pitchFamily="34" charset="0"/>
                        <a:cs typeface="Arial" panose="020B0604020202020204" pitchFamily="34" charset="0"/>
                      </a:endParaRPr>
                    </a:p>
                    <a:p>
                      <a:pPr marL="323850" indent="-285750">
                        <a:buFont typeface="Arial" panose="020B0604020202020204" pitchFamily="34" charset="0"/>
                        <a:buChar char="•"/>
                      </a:pPr>
                      <a:endParaRPr lang="en-US" dirty="0">
                        <a:solidFill>
                          <a:schemeClr val="tx1"/>
                        </a:solidFill>
                        <a:latin typeface="Arial" panose="020B0604020202020204" pitchFamily="34" charset="0"/>
                        <a:cs typeface="Arial" panose="020B0604020202020204" pitchFamily="34" charset="0"/>
                      </a:endParaRPr>
                    </a:p>
                    <a:p>
                      <a:pPr marL="323850" indent="-285750">
                        <a:buFont typeface="Arial" panose="020B0604020202020204" pitchFamily="34" charset="0"/>
                        <a:buChar char="•"/>
                      </a:pPr>
                      <a:endParaRPr lang="en-US" dirty="0">
                        <a:solidFill>
                          <a:schemeClr val="tx1"/>
                        </a:solidFill>
                        <a:latin typeface="Arial" panose="020B0604020202020204" pitchFamily="34" charset="0"/>
                        <a:cs typeface="Arial" panose="020B0604020202020204" pitchFamily="34" charset="0"/>
                      </a:endParaRPr>
                    </a:p>
                    <a:p>
                      <a:pPr marL="38100" indent="0">
                        <a:buFont typeface="Arial" panose="020B0604020202020204" pitchFamily="34" charset="0"/>
                        <a:buNone/>
                      </a:pPr>
                      <a:endParaRPr lang="en-US" sz="1400" dirty="0">
                        <a:hlinkClick r:id="rId3"/>
                      </a:endParaRPr>
                    </a:p>
                  </a:txBody>
                  <a:tcPr>
                    <a:noFill/>
                  </a:tcPr>
                </a:tc>
                <a:extLst>
                  <a:ext uri="{0D108BD9-81ED-4DB2-BD59-A6C34878D82A}">
                    <a16:rowId xmlns:a16="http://schemas.microsoft.com/office/drawing/2014/main" val="10000"/>
                  </a:ext>
                </a:extLst>
              </a:tr>
            </a:tbl>
          </a:graphicData>
        </a:graphic>
      </p:graphicFrame>
      <p:cxnSp>
        <p:nvCxnSpPr>
          <p:cNvPr id="10" name="Straight Arrow Connector 9">
            <a:extLst>
              <a:ext uri="{FF2B5EF4-FFF2-40B4-BE49-F238E27FC236}">
                <a16:creationId xmlns:a16="http://schemas.microsoft.com/office/drawing/2014/main" id="{DD8B9949-01CC-4E39-9185-1872B0DF6CD5}"/>
              </a:ext>
              <a:ext uri="{C183D7F6-B498-43B3-948B-1728B52AA6E4}">
                <adec:decorative xmlns:adec="http://schemas.microsoft.com/office/drawing/2017/decorative" val="1"/>
              </a:ext>
            </a:extLst>
          </p:cNvPr>
          <p:cNvCxnSpPr/>
          <p:nvPr/>
        </p:nvCxnSpPr>
        <p:spPr>
          <a:xfrm>
            <a:off x="5381625" y="4855982"/>
            <a:ext cx="1206631" cy="0"/>
          </a:xfrm>
          <a:prstGeom prst="straightConnector1">
            <a:avLst/>
          </a:prstGeom>
          <a:ln w="1270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8" name="Picture 7" descr="Raw data file extracted from your plan management system.">
            <a:extLst>
              <a:ext uri="{FF2B5EF4-FFF2-40B4-BE49-F238E27FC236}">
                <a16:creationId xmlns:a16="http://schemas.microsoft.com/office/drawing/2014/main" id="{501A1847-D12D-4576-889B-0181BA8165AD}"/>
              </a:ext>
            </a:extLst>
          </p:cNvPr>
          <p:cNvPicPr>
            <a:picLocks noChangeAspect="1"/>
          </p:cNvPicPr>
          <p:nvPr/>
        </p:nvPicPr>
        <p:blipFill>
          <a:blip r:embed="rId4"/>
          <a:stretch>
            <a:fillRect/>
          </a:stretch>
        </p:blipFill>
        <p:spPr>
          <a:xfrm>
            <a:off x="300118" y="3840480"/>
            <a:ext cx="4876707" cy="2346960"/>
          </a:xfrm>
          <a:prstGeom prst="rect">
            <a:avLst/>
          </a:prstGeom>
          <a:ln>
            <a:solidFill>
              <a:schemeClr val="tx1"/>
            </a:solidFill>
          </a:ln>
        </p:spPr>
      </p:pic>
      <p:pic>
        <p:nvPicPr>
          <p:cNvPr id="14" name="Picture 13" descr="Image of raw data file pasted into the Raw Data Tabs on the Record Checker.">
            <a:extLst>
              <a:ext uri="{FF2B5EF4-FFF2-40B4-BE49-F238E27FC236}">
                <a16:creationId xmlns:a16="http://schemas.microsoft.com/office/drawing/2014/main" id="{A2CE7C67-B882-414B-9333-650D10EE308A}"/>
              </a:ext>
            </a:extLst>
          </p:cNvPr>
          <p:cNvPicPr>
            <a:picLocks noChangeAspect="1"/>
          </p:cNvPicPr>
          <p:nvPr/>
        </p:nvPicPr>
        <p:blipFill>
          <a:blip r:embed="rId5"/>
          <a:stretch>
            <a:fillRect/>
          </a:stretch>
        </p:blipFill>
        <p:spPr>
          <a:xfrm>
            <a:off x="6793056" y="3804329"/>
            <a:ext cx="4876707" cy="2386395"/>
          </a:xfrm>
          <a:prstGeom prst="rect">
            <a:avLst/>
          </a:prstGeom>
          <a:ln>
            <a:solidFill>
              <a:schemeClr val="tx1"/>
            </a:solidFill>
          </a:ln>
        </p:spPr>
      </p:pic>
    </p:spTree>
    <p:extLst>
      <p:ext uri="{BB962C8B-B14F-4D97-AF65-F5344CB8AC3E}">
        <p14:creationId xmlns:p14="http://schemas.microsoft.com/office/powerpoint/2010/main" val="14289458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7142" y="274650"/>
            <a:ext cx="8281258" cy="1143000"/>
          </a:xfrm>
        </p:spPr>
        <p:txBody>
          <a:bodyPr>
            <a:noAutofit/>
          </a:bodyPr>
          <a:lstStyle/>
          <a:p>
            <a:r>
              <a:rPr lang="en-US" sz="3600" dirty="0">
                <a:solidFill>
                  <a:schemeClr val="tx1"/>
                </a:solidFill>
                <a:latin typeface="Arial" panose="020B0604020202020204" pitchFamily="34" charset="0"/>
                <a:cs typeface="Arial" panose="020B0604020202020204" pitchFamily="34" charset="0"/>
              </a:rPr>
              <a:t>Step 4: Review Error Check Tabs</a:t>
            </a:r>
          </a:p>
        </p:txBody>
      </p:sp>
      <p:graphicFrame>
        <p:nvGraphicFramePr>
          <p:cNvPr id="7" name="Table 6"/>
          <p:cNvGraphicFramePr>
            <a:graphicFrameLocks noGrp="1"/>
          </p:cNvGraphicFramePr>
          <p:nvPr>
            <p:extLst>
              <p:ext uri="{D42A27DB-BD31-4B8C-83A1-F6EECF244321}">
                <p14:modId xmlns:p14="http://schemas.microsoft.com/office/powerpoint/2010/main" val="1955002501"/>
              </p:ext>
            </p:extLst>
          </p:nvPr>
        </p:nvGraphicFramePr>
        <p:xfrm>
          <a:off x="334224" y="1859048"/>
          <a:ext cx="3595550" cy="6614160"/>
        </p:xfrm>
        <a:graphic>
          <a:graphicData uri="http://schemas.openxmlformats.org/drawingml/2006/table">
            <a:tbl>
              <a:tblPr firstRow="1" bandRow="1">
                <a:tableStyleId>{5C22544A-7EE6-4342-B048-85BDC9FD1C3A}</a:tableStyleId>
              </a:tblPr>
              <a:tblGrid>
                <a:gridCol w="3595550">
                  <a:extLst>
                    <a:ext uri="{9D8B030D-6E8A-4147-A177-3AD203B41FA5}">
                      <a16:colId xmlns:a16="http://schemas.microsoft.com/office/drawing/2014/main" val="20000"/>
                    </a:ext>
                  </a:extLst>
                </a:gridCol>
              </a:tblGrid>
              <a:tr h="5165699">
                <a:tc>
                  <a:txBody>
                    <a:bodyPr/>
                    <a:lstStyle/>
                    <a:p>
                      <a:pPr marL="323850" indent="-285750">
                        <a:buFont typeface="Arial" panose="020B0604020202020204" pitchFamily="34" charset="0"/>
                        <a:buChar char="•"/>
                      </a:pPr>
                      <a:r>
                        <a:rPr lang="en-US" b="0" dirty="0">
                          <a:solidFill>
                            <a:schemeClr val="tx1"/>
                          </a:solidFill>
                          <a:latin typeface="Arial" panose="020B0604020202020204" pitchFamily="34" charset="0"/>
                          <a:cs typeface="Arial" panose="020B0604020202020204" pitchFamily="34" charset="0"/>
                        </a:rPr>
                        <a:t>After pasting, navigate to both the Child and Participation File Checks tabs located in the template.</a:t>
                      </a:r>
                    </a:p>
                    <a:p>
                      <a:pPr marL="323850" indent="-285750">
                        <a:buFont typeface="Arial" panose="020B0604020202020204" pitchFamily="34" charset="0"/>
                        <a:buChar char="•"/>
                      </a:pPr>
                      <a:r>
                        <a:rPr lang="en-US" b="0" dirty="0">
                          <a:solidFill>
                            <a:schemeClr val="tx1"/>
                          </a:solidFill>
                          <a:latin typeface="Arial" panose="020B0604020202020204" pitchFamily="34" charset="0"/>
                          <a:cs typeface="Arial" panose="020B0604020202020204" pitchFamily="34" charset="0"/>
                        </a:rPr>
                        <a:t>Any field that may present an issue or potential error will be highlighted directing the user what needs to be updated.</a:t>
                      </a:r>
                    </a:p>
                    <a:p>
                      <a:pPr marL="323850" indent="-285750">
                        <a:buFont typeface="Arial" panose="020B0604020202020204" pitchFamily="34" charset="0"/>
                        <a:buChar char="•"/>
                      </a:pPr>
                      <a:r>
                        <a:rPr lang="en-US" b="0" dirty="0">
                          <a:solidFill>
                            <a:schemeClr val="tx1"/>
                          </a:solidFill>
                          <a:latin typeface="Arial" panose="020B0604020202020204" pitchFamily="34" charset="0"/>
                          <a:cs typeface="Arial" panose="020B0604020202020204" pitchFamily="34" charset="0"/>
                        </a:rPr>
                        <a:t>This tool is not designed to catch every error or issue, but many of the common data entry errors a student may have within their PMS.</a:t>
                      </a:r>
                    </a:p>
                    <a:p>
                      <a:pPr marL="323850" indent="-285750">
                        <a:buFont typeface="Arial" panose="020B0604020202020204" pitchFamily="34" charset="0"/>
                        <a:buChar char="•"/>
                      </a:pPr>
                      <a:endParaRPr lang="en-US" dirty="0">
                        <a:solidFill>
                          <a:schemeClr val="tx1"/>
                        </a:solidFill>
                        <a:latin typeface="Arial" panose="020B0604020202020204" pitchFamily="34" charset="0"/>
                        <a:cs typeface="Arial" panose="020B0604020202020204" pitchFamily="34" charset="0"/>
                      </a:endParaRPr>
                    </a:p>
                    <a:p>
                      <a:pPr marL="323850" indent="-285750">
                        <a:buFont typeface="Arial" panose="020B0604020202020204" pitchFamily="34" charset="0"/>
                        <a:buChar char="•"/>
                      </a:pPr>
                      <a:endParaRPr lang="en-US" dirty="0">
                        <a:solidFill>
                          <a:schemeClr val="tx1"/>
                        </a:solidFill>
                        <a:latin typeface="Arial" panose="020B0604020202020204" pitchFamily="34" charset="0"/>
                        <a:cs typeface="Arial" panose="020B0604020202020204" pitchFamily="34" charset="0"/>
                      </a:endParaRPr>
                    </a:p>
                    <a:p>
                      <a:pPr marL="323850" indent="-285750">
                        <a:buFont typeface="Arial" panose="020B0604020202020204" pitchFamily="34" charset="0"/>
                        <a:buChar char="•"/>
                      </a:pPr>
                      <a:endParaRPr lang="en-US" dirty="0">
                        <a:solidFill>
                          <a:schemeClr val="tx1"/>
                        </a:solidFill>
                        <a:latin typeface="Arial" panose="020B0604020202020204" pitchFamily="34" charset="0"/>
                        <a:cs typeface="Arial" panose="020B0604020202020204" pitchFamily="34" charset="0"/>
                      </a:endParaRPr>
                    </a:p>
                    <a:p>
                      <a:pPr marL="323850" indent="-285750">
                        <a:buFont typeface="Arial" panose="020B0604020202020204" pitchFamily="34" charset="0"/>
                        <a:buChar char="•"/>
                      </a:pPr>
                      <a:endParaRPr lang="en-US" dirty="0">
                        <a:solidFill>
                          <a:schemeClr val="tx1"/>
                        </a:solidFill>
                        <a:latin typeface="Arial" panose="020B0604020202020204" pitchFamily="34" charset="0"/>
                        <a:cs typeface="Arial" panose="020B0604020202020204" pitchFamily="34" charset="0"/>
                      </a:endParaRPr>
                    </a:p>
                    <a:p>
                      <a:pPr marL="323850" indent="-285750">
                        <a:buFont typeface="Arial" panose="020B0604020202020204" pitchFamily="34" charset="0"/>
                        <a:buChar char="•"/>
                      </a:pPr>
                      <a:endParaRPr lang="en-US" dirty="0">
                        <a:solidFill>
                          <a:schemeClr val="tx1"/>
                        </a:solidFill>
                        <a:latin typeface="Arial" panose="020B0604020202020204" pitchFamily="34" charset="0"/>
                        <a:cs typeface="Arial" panose="020B0604020202020204" pitchFamily="34" charset="0"/>
                      </a:endParaRPr>
                    </a:p>
                    <a:p>
                      <a:pPr marL="323850" indent="-285750">
                        <a:buFont typeface="Arial" panose="020B0604020202020204" pitchFamily="34" charset="0"/>
                        <a:buChar char="•"/>
                      </a:pPr>
                      <a:endParaRPr lang="en-US" dirty="0">
                        <a:solidFill>
                          <a:schemeClr val="tx1"/>
                        </a:solidFill>
                        <a:latin typeface="Arial" panose="020B0604020202020204" pitchFamily="34" charset="0"/>
                        <a:cs typeface="Arial" panose="020B0604020202020204" pitchFamily="34" charset="0"/>
                      </a:endParaRPr>
                    </a:p>
                    <a:p>
                      <a:pPr marL="323850" indent="-285750">
                        <a:buFont typeface="Arial" panose="020B0604020202020204" pitchFamily="34" charset="0"/>
                        <a:buChar char="•"/>
                      </a:pPr>
                      <a:endParaRPr lang="en-US" dirty="0">
                        <a:solidFill>
                          <a:schemeClr val="tx1"/>
                        </a:solidFill>
                        <a:latin typeface="Arial" panose="020B0604020202020204" pitchFamily="34" charset="0"/>
                        <a:cs typeface="Arial" panose="020B0604020202020204" pitchFamily="34" charset="0"/>
                      </a:endParaRPr>
                    </a:p>
                    <a:p>
                      <a:pPr marL="323850" indent="-285750">
                        <a:buFont typeface="Arial" panose="020B0604020202020204" pitchFamily="34" charset="0"/>
                        <a:buChar char="•"/>
                      </a:pPr>
                      <a:endParaRPr lang="en-US" dirty="0">
                        <a:solidFill>
                          <a:schemeClr val="tx1"/>
                        </a:solidFill>
                        <a:latin typeface="Arial" panose="020B0604020202020204" pitchFamily="34" charset="0"/>
                        <a:cs typeface="Arial" panose="020B0604020202020204" pitchFamily="34" charset="0"/>
                      </a:endParaRPr>
                    </a:p>
                    <a:p>
                      <a:pPr marL="323850" indent="-285750">
                        <a:buFont typeface="Arial" panose="020B0604020202020204" pitchFamily="34" charset="0"/>
                        <a:buChar char="•"/>
                      </a:pPr>
                      <a:endParaRPr lang="en-US" dirty="0">
                        <a:solidFill>
                          <a:schemeClr val="tx1"/>
                        </a:solidFill>
                        <a:latin typeface="Arial" panose="020B0604020202020204" pitchFamily="34" charset="0"/>
                        <a:cs typeface="Arial" panose="020B0604020202020204" pitchFamily="34" charset="0"/>
                      </a:endParaRPr>
                    </a:p>
                    <a:p>
                      <a:pPr marL="323850" indent="-285750">
                        <a:buFont typeface="Arial" panose="020B0604020202020204" pitchFamily="34" charset="0"/>
                        <a:buChar char="•"/>
                      </a:pPr>
                      <a:endParaRPr lang="en-US" dirty="0">
                        <a:solidFill>
                          <a:schemeClr val="tx1"/>
                        </a:solidFill>
                        <a:latin typeface="Arial" panose="020B0604020202020204" pitchFamily="34" charset="0"/>
                        <a:cs typeface="Arial" panose="020B0604020202020204" pitchFamily="34" charset="0"/>
                      </a:endParaRPr>
                    </a:p>
                    <a:p>
                      <a:pPr marL="38100" indent="0">
                        <a:buFont typeface="Arial" panose="020B0604020202020204" pitchFamily="34" charset="0"/>
                        <a:buNone/>
                      </a:pPr>
                      <a:endParaRPr lang="en-US" sz="1400" dirty="0">
                        <a:hlinkClick r:id="rId3"/>
                      </a:endParaRPr>
                    </a:p>
                  </a:txBody>
                  <a:tcPr>
                    <a:noFill/>
                  </a:tcPr>
                </a:tc>
                <a:extLst>
                  <a:ext uri="{0D108BD9-81ED-4DB2-BD59-A6C34878D82A}">
                    <a16:rowId xmlns:a16="http://schemas.microsoft.com/office/drawing/2014/main" val="10000"/>
                  </a:ext>
                </a:extLst>
              </a:tr>
            </a:tbl>
          </a:graphicData>
        </a:graphic>
      </p:graphicFrame>
      <p:pic>
        <p:nvPicPr>
          <p:cNvPr id="5" name="Picture 4" descr="Image of Child Error Checks tab.">
            <a:extLst>
              <a:ext uri="{FF2B5EF4-FFF2-40B4-BE49-F238E27FC236}">
                <a16:creationId xmlns:a16="http://schemas.microsoft.com/office/drawing/2014/main" id="{931C6B94-9030-40F6-B50C-C5BD956061D8}"/>
              </a:ext>
            </a:extLst>
          </p:cNvPr>
          <p:cNvPicPr>
            <a:picLocks noChangeAspect="1"/>
          </p:cNvPicPr>
          <p:nvPr/>
        </p:nvPicPr>
        <p:blipFill>
          <a:blip r:embed="rId4"/>
          <a:stretch>
            <a:fillRect/>
          </a:stretch>
        </p:blipFill>
        <p:spPr>
          <a:xfrm>
            <a:off x="4280633" y="1790340"/>
            <a:ext cx="7234177" cy="2064030"/>
          </a:xfrm>
          <a:prstGeom prst="rect">
            <a:avLst/>
          </a:prstGeom>
          <a:ln>
            <a:solidFill>
              <a:schemeClr val="tx1"/>
            </a:solidFill>
          </a:ln>
        </p:spPr>
      </p:pic>
      <p:sp>
        <p:nvSpPr>
          <p:cNvPr id="8" name="TextBox 7">
            <a:extLst>
              <a:ext uri="{FF2B5EF4-FFF2-40B4-BE49-F238E27FC236}">
                <a16:creationId xmlns:a16="http://schemas.microsoft.com/office/drawing/2014/main" id="{C08F9382-6A43-411A-A1AC-3D04F55075E3}"/>
              </a:ext>
            </a:extLst>
          </p:cNvPr>
          <p:cNvSpPr txBox="1"/>
          <p:nvPr/>
        </p:nvSpPr>
        <p:spPr>
          <a:xfrm>
            <a:off x="4280633" y="3854370"/>
            <a:ext cx="2441098" cy="230832"/>
          </a:xfrm>
          <a:prstGeom prst="rect">
            <a:avLst/>
          </a:prstGeom>
          <a:noFill/>
        </p:spPr>
        <p:txBody>
          <a:bodyPr wrap="square" rtlCol="0">
            <a:spAutoFit/>
          </a:bodyPr>
          <a:lstStyle/>
          <a:p>
            <a:r>
              <a:rPr lang="en-US" sz="900" i="1" dirty="0"/>
              <a:t>Child Error Checks Tab</a:t>
            </a:r>
          </a:p>
        </p:txBody>
      </p:sp>
      <p:pic>
        <p:nvPicPr>
          <p:cNvPr id="13" name="Picture 12" descr="Image of Participation Error Checks tab.">
            <a:extLst>
              <a:ext uri="{FF2B5EF4-FFF2-40B4-BE49-F238E27FC236}">
                <a16:creationId xmlns:a16="http://schemas.microsoft.com/office/drawing/2014/main" id="{6741A8D5-FAF8-4E0B-A0C2-DAF2B6C4EAE7}"/>
              </a:ext>
            </a:extLst>
          </p:cNvPr>
          <p:cNvPicPr>
            <a:picLocks noChangeAspect="1"/>
          </p:cNvPicPr>
          <p:nvPr/>
        </p:nvPicPr>
        <p:blipFill>
          <a:blip r:embed="rId5"/>
          <a:stretch>
            <a:fillRect/>
          </a:stretch>
        </p:blipFill>
        <p:spPr>
          <a:xfrm>
            <a:off x="4280632" y="4227060"/>
            <a:ext cx="7234177" cy="2232039"/>
          </a:xfrm>
          <a:prstGeom prst="rect">
            <a:avLst/>
          </a:prstGeom>
          <a:ln>
            <a:solidFill>
              <a:schemeClr val="tx1"/>
            </a:solidFill>
          </a:ln>
        </p:spPr>
      </p:pic>
      <p:sp>
        <p:nvSpPr>
          <p:cNvPr id="12" name="TextBox 11">
            <a:extLst>
              <a:ext uri="{FF2B5EF4-FFF2-40B4-BE49-F238E27FC236}">
                <a16:creationId xmlns:a16="http://schemas.microsoft.com/office/drawing/2014/main" id="{46F0377B-35CA-4765-BC0C-512152BA1D05}"/>
              </a:ext>
            </a:extLst>
          </p:cNvPr>
          <p:cNvSpPr txBox="1"/>
          <p:nvPr/>
        </p:nvSpPr>
        <p:spPr>
          <a:xfrm>
            <a:off x="4280633" y="6551245"/>
            <a:ext cx="2441098" cy="230832"/>
          </a:xfrm>
          <a:prstGeom prst="rect">
            <a:avLst/>
          </a:prstGeom>
          <a:noFill/>
        </p:spPr>
        <p:txBody>
          <a:bodyPr wrap="square" rtlCol="0">
            <a:spAutoFit/>
          </a:bodyPr>
          <a:lstStyle/>
          <a:p>
            <a:r>
              <a:rPr lang="en-US" sz="900" i="1" dirty="0"/>
              <a:t>Participation Error Checks Tab</a:t>
            </a:r>
          </a:p>
        </p:txBody>
      </p:sp>
      <p:sp>
        <p:nvSpPr>
          <p:cNvPr id="6" name="Shape 126"/>
          <p:cNvSpPr txBox="1">
            <a:spLocks noGrp="1"/>
          </p:cNvSpPr>
          <p:nvPr>
            <p:ph type="sldNum" idx="12"/>
          </p:nvPr>
        </p:nvSpPr>
        <p:spPr>
          <a:xfrm>
            <a:off x="10004575" y="6364177"/>
            <a:ext cx="548700" cy="417900"/>
          </a:xfrm>
          <a:prstGeom prst="rect">
            <a:avLst/>
          </a:prstGeom>
        </p:spPr>
        <p:txBody>
          <a:bodyPr spcFirstLastPara="1" wrap="square" lIns="91425" tIns="91425" rIns="91425" bIns="91425" anchor="t" anchorCtr="0">
            <a:noAutofit/>
          </a:bodyPr>
          <a:lstStyle/>
          <a:p>
            <a:r>
              <a:rPr lang="en" dirty="0"/>
              <a:t>11</a:t>
            </a:r>
            <a:endParaRPr dirty="0"/>
          </a:p>
        </p:txBody>
      </p:sp>
    </p:spTree>
    <p:extLst>
      <p:ext uri="{BB962C8B-B14F-4D97-AF65-F5344CB8AC3E}">
        <p14:creationId xmlns:p14="http://schemas.microsoft.com/office/powerpoint/2010/main" val="17923719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7142" y="274650"/>
            <a:ext cx="8281258" cy="1143000"/>
          </a:xfrm>
        </p:spPr>
        <p:txBody>
          <a:bodyPr>
            <a:noAutofit/>
          </a:bodyPr>
          <a:lstStyle/>
          <a:p>
            <a:r>
              <a:rPr lang="en-US" sz="3600" dirty="0">
                <a:solidFill>
                  <a:schemeClr val="tx1"/>
                </a:solidFill>
                <a:latin typeface="Arial" panose="020B0604020202020204" pitchFamily="34" charset="0"/>
                <a:cs typeface="Arial" panose="020B0604020202020204" pitchFamily="34" charset="0"/>
              </a:rPr>
              <a:t>Step 4: Review Error Check Tabs Cont.</a:t>
            </a:r>
          </a:p>
        </p:txBody>
      </p:sp>
      <p:graphicFrame>
        <p:nvGraphicFramePr>
          <p:cNvPr id="7" name="Table 6"/>
          <p:cNvGraphicFramePr>
            <a:graphicFrameLocks noGrp="1"/>
          </p:cNvGraphicFramePr>
          <p:nvPr>
            <p:extLst>
              <p:ext uri="{D42A27DB-BD31-4B8C-83A1-F6EECF244321}">
                <p14:modId xmlns:p14="http://schemas.microsoft.com/office/powerpoint/2010/main" val="2189459604"/>
              </p:ext>
            </p:extLst>
          </p:nvPr>
        </p:nvGraphicFramePr>
        <p:xfrm>
          <a:off x="1150070" y="1417650"/>
          <a:ext cx="8785782" cy="5165699"/>
        </p:xfrm>
        <a:graphic>
          <a:graphicData uri="http://schemas.openxmlformats.org/drawingml/2006/table">
            <a:tbl>
              <a:tblPr firstRow="1" bandRow="1">
                <a:tableStyleId>{5C22544A-7EE6-4342-B048-85BDC9FD1C3A}</a:tableStyleId>
              </a:tblPr>
              <a:tblGrid>
                <a:gridCol w="8785782">
                  <a:extLst>
                    <a:ext uri="{9D8B030D-6E8A-4147-A177-3AD203B41FA5}">
                      <a16:colId xmlns:a16="http://schemas.microsoft.com/office/drawing/2014/main" val="20000"/>
                    </a:ext>
                  </a:extLst>
                </a:gridCol>
              </a:tblGrid>
              <a:tr h="5165699">
                <a:tc>
                  <a:txBody>
                    <a:bodyPr/>
                    <a:lstStyle/>
                    <a:p>
                      <a:pPr marL="323850" indent="-285750">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rPr>
                        <a:t>Below is a listing of potential Child errors or issues that you may encounter upon pasting your raw data files:</a:t>
                      </a:r>
                    </a:p>
                    <a:p>
                      <a:pPr marL="323850" indent="-285750">
                        <a:buFont typeface="Arial" panose="020B0604020202020204" pitchFamily="34" charset="0"/>
                        <a:buChar char="•"/>
                      </a:pPr>
                      <a:endParaRPr lang="en-US" dirty="0">
                        <a:solidFill>
                          <a:schemeClr val="tx1"/>
                        </a:solidFill>
                        <a:latin typeface="Arial" panose="020B0604020202020204" pitchFamily="34" charset="0"/>
                        <a:cs typeface="Arial" panose="020B0604020202020204" pitchFamily="34" charset="0"/>
                      </a:endParaRPr>
                    </a:p>
                    <a:p>
                      <a:pPr marL="323850" indent="-285750">
                        <a:buFont typeface="Arial" panose="020B0604020202020204" pitchFamily="34" charset="0"/>
                        <a:buChar char="•"/>
                      </a:pPr>
                      <a:endParaRPr lang="en-US" dirty="0">
                        <a:solidFill>
                          <a:schemeClr val="tx1"/>
                        </a:solidFill>
                        <a:latin typeface="Arial" panose="020B0604020202020204" pitchFamily="34" charset="0"/>
                        <a:cs typeface="Arial" panose="020B0604020202020204" pitchFamily="34" charset="0"/>
                      </a:endParaRPr>
                    </a:p>
                    <a:p>
                      <a:pPr marL="323850" indent="-285750">
                        <a:buFont typeface="Arial" panose="020B0604020202020204" pitchFamily="34" charset="0"/>
                        <a:buChar char="•"/>
                      </a:pPr>
                      <a:endParaRPr lang="en-US" dirty="0">
                        <a:solidFill>
                          <a:schemeClr val="tx1"/>
                        </a:solidFill>
                        <a:latin typeface="Arial" panose="020B0604020202020204" pitchFamily="34" charset="0"/>
                        <a:cs typeface="Arial" panose="020B0604020202020204" pitchFamily="34" charset="0"/>
                      </a:endParaRPr>
                    </a:p>
                    <a:p>
                      <a:pPr marL="323850" indent="-285750">
                        <a:buFont typeface="Arial" panose="020B0604020202020204" pitchFamily="34" charset="0"/>
                        <a:buChar char="•"/>
                      </a:pPr>
                      <a:endParaRPr lang="en-US" dirty="0">
                        <a:solidFill>
                          <a:schemeClr val="tx1"/>
                        </a:solidFill>
                        <a:latin typeface="Arial" panose="020B0604020202020204" pitchFamily="34" charset="0"/>
                        <a:cs typeface="Arial" panose="020B0604020202020204" pitchFamily="34" charset="0"/>
                      </a:endParaRPr>
                    </a:p>
                    <a:p>
                      <a:pPr marL="323850" indent="-285750">
                        <a:buFont typeface="Arial" panose="020B0604020202020204" pitchFamily="34" charset="0"/>
                        <a:buChar char="•"/>
                      </a:pPr>
                      <a:endParaRPr lang="en-US" dirty="0">
                        <a:solidFill>
                          <a:schemeClr val="tx1"/>
                        </a:solidFill>
                        <a:latin typeface="Arial" panose="020B0604020202020204" pitchFamily="34" charset="0"/>
                        <a:cs typeface="Arial" panose="020B0604020202020204" pitchFamily="34" charset="0"/>
                      </a:endParaRPr>
                    </a:p>
                    <a:p>
                      <a:pPr marL="323850" indent="-285750">
                        <a:buFont typeface="Arial" panose="020B0604020202020204" pitchFamily="34" charset="0"/>
                        <a:buChar char="•"/>
                      </a:pPr>
                      <a:endParaRPr lang="en-US" dirty="0">
                        <a:solidFill>
                          <a:schemeClr val="tx1"/>
                        </a:solidFill>
                        <a:latin typeface="Arial" panose="020B0604020202020204" pitchFamily="34" charset="0"/>
                        <a:cs typeface="Arial" panose="020B0604020202020204" pitchFamily="34" charset="0"/>
                      </a:endParaRPr>
                    </a:p>
                    <a:p>
                      <a:pPr marL="323850" indent="-285750">
                        <a:buFont typeface="Arial" panose="020B0604020202020204" pitchFamily="34" charset="0"/>
                        <a:buChar char="•"/>
                      </a:pPr>
                      <a:endParaRPr lang="en-US" dirty="0">
                        <a:solidFill>
                          <a:schemeClr val="tx1"/>
                        </a:solidFill>
                        <a:latin typeface="Arial" panose="020B0604020202020204" pitchFamily="34" charset="0"/>
                        <a:cs typeface="Arial" panose="020B0604020202020204" pitchFamily="34" charset="0"/>
                      </a:endParaRPr>
                    </a:p>
                    <a:p>
                      <a:pPr marL="323850" indent="-285750">
                        <a:buFont typeface="Arial" panose="020B0604020202020204" pitchFamily="34" charset="0"/>
                        <a:buChar char="•"/>
                      </a:pPr>
                      <a:endParaRPr lang="en-US" dirty="0">
                        <a:solidFill>
                          <a:schemeClr val="tx1"/>
                        </a:solidFill>
                        <a:latin typeface="Arial" panose="020B0604020202020204" pitchFamily="34" charset="0"/>
                        <a:cs typeface="Arial" panose="020B0604020202020204" pitchFamily="34" charset="0"/>
                      </a:endParaRPr>
                    </a:p>
                    <a:p>
                      <a:pPr marL="323850" indent="-285750">
                        <a:buFont typeface="Arial" panose="020B0604020202020204" pitchFamily="34" charset="0"/>
                        <a:buChar char="•"/>
                      </a:pPr>
                      <a:endParaRPr lang="en-US" dirty="0">
                        <a:solidFill>
                          <a:schemeClr val="tx1"/>
                        </a:solidFill>
                        <a:latin typeface="Arial" panose="020B0604020202020204" pitchFamily="34" charset="0"/>
                        <a:cs typeface="Arial" panose="020B0604020202020204" pitchFamily="34" charset="0"/>
                      </a:endParaRPr>
                    </a:p>
                    <a:p>
                      <a:pPr marL="323850" indent="-285750">
                        <a:buFont typeface="Arial" panose="020B0604020202020204" pitchFamily="34" charset="0"/>
                        <a:buChar char="•"/>
                      </a:pPr>
                      <a:endParaRPr lang="en-US" dirty="0">
                        <a:solidFill>
                          <a:schemeClr val="tx1"/>
                        </a:solidFill>
                        <a:latin typeface="Arial" panose="020B0604020202020204" pitchFamily="34" charset="0"/>
                        <a:cs typeface="Arial" panose="020B0604020202020204" pitchFamily="34" charset="0"/>
                      </a:endParaRPr>
                    </a:p>
                    <a:p>
                      <a:pPr marL="323850" indent="-285750">
                        <a:buFont typeface="Arial" panose="020B0604020202020204" pitchFamily="34" charset="0"/>
                        <a:buChar char="•"/>
                      </a:pPr>
                      <a:endParaRPr lang="en-US" dirty="0">
                        <a:solidFill>
                          <a:schemeClr val="tx1"/>
                        </a:solidFill>
                        <a:latin typeface="Arial" panose="020B0604020202020204" pitchFamily="34" charset="0"/>
                        <a:cs typeface="Arial" panose="020B0604020202020204" pitchFamily="34" charset="0"/>
                      </a:endParaRPr>
                    </a:p>
                    <a:p>
                      <a:pPr marL="323850" indent="-285750">
                        <a:buFont typeface="Arial" panose="020B0604020202020204" pitchFamily="34" charset="0"/>
                        <a:buChar char="•"/>
                      </a:pPr>
                      <a:endParaRPr lang="en-US" dirty="0">
                        <a:solidFill>
                          <a:schemeClr val="tx1"/>
                        </a:solidFill>
                        <a:latin typeface="Arial" panose="020B0604020202020204" pitchFamily="34" charset="0"/>
                        <a:cs typeface="Arial" panose="020B0604020202020204" pitchFamily="34" charset="0"/>
                      </a:endParaRPr>
                    </a:p>
                    <a:p>
                      <a:pPr marL="38100" indent="0">
                        <a:buFont typeface="Arial" panose="020B0604020202020204" pitchFamily="34" charset="0"/>
                        <a:buNone/>
                      </a:pPr>
                      <a:endParaRPr lang="en-US" sz="1400" dirty="0">
                        <a:hlinkClick r:id="rId3"/>
                      </a:endParaRPr>
                    </a:p>
                    <a:p>
                      <a:pPr marL="38100" indent="0">
                        <a:buFont typeface="Arial" panose="020B0604020202020204" pitchFamily="34" charset="0"/>
                        <a:buNone/>
                      </a:pPr>
                      <a:endParaRPr lang="en-US" sz="1400" dirty="0">
                        <a:hlinkClick r:id="rId3"/>
                      </a:endParaRPr>
                    </a:p>
                    <a:p>
                      <a:pPr marL="38100" indent="0">
                        <a:buFont typeface="Arial" panose="020B0604020202020204" pitchFamily="34" charset="0"/>
                        <a:buNone/>
                      </a:pPr>
                      <a:r>
                        <a:rPr lang="en-US" sz="800" kern="1200" dirty="0">
                          <a:solidFill>
                            <a:schemeClr val="dk1"/>
                          </a:solidFill>
                          <a:effectLst/>
                          <a:latin typeface="+mn-lt"/>
                          <a:ea typeface="+mn-ea"/>
                          <a:cs typeface="+mn-cs"/>
                        </a:rPr>
                        <a:t>                </a:t>
                      </a:r>
                      <a:r>
                        <a:rPr lang="en-US" sz="800" kern="1200" dirty="0">
                          <a:solidFill>
                            <a:schemeClr val="dk1"/>
                          </a:solidFill>
                          <a:effectLst/>
                          <a:latin typeface="Arial" panose="020B0604020202020204" pitchFamily="34" charset="0"/>
                          <a:ea typeface="+mn-ea"/>
                          <a:cs typeface="Arial" panose="020B0604020202020204" pitchFamily="34" charset="0"/>
                        </a:rPr>
                        <a:t> *Message shows how flag looks on check template but does not reflect the leading zero intended in the field.</a:t>
                      </a:r>
                      <a:endParaRPr lang="en-US" sz="600" dirty="0">
                        <a:latin typeface="Arial" panose="020B0604020202020204" pitchFamily="34" charset="0"/>
                        <a:cs typeface="Arial" panose="020B0604020202020204" pitchFamily="34" charset="0"/>
                        <a:hlinkClick r:id="rId3"/>
                      </a:endParaRPr>
                    </a:p>
                  </a:txBody>
                  <a:tcPr>
                    <a:noFill/>
                  </a:tcPr>
                </a:tc>
                <a:extLst>
                  <a:ext uri="{0D108BD9-81ED-4DB2-BD59-A6C34878D82A}">
                    <a16:rowId xmlns:a16="http://schemas.microsoft.com/office/drawing/2014/main" val="10000"/>
                  </a:ext>
                </a:extLst>
              </a:tr>
            </a:tbl>
          </a:graphicData>
        </a:graphic>
      </p:graphicFrame>
      <p:pic>
        <p:nvPicPr>
          <p:cNvPr id="5" name="Picture 4" descr="Table of potential issues that will be flagged for the child file.">
            <a:extLst>
              <a:ext uri="{FF2B5EF4-FFF2-40B4-BE49-F238E27FC236}">
                <a16:creationId xmlns:a16="http://schemas.microsoft.com/office/drawing/2014/main" id="{195501BE-E32D-4A03-AAFC-596FDA3E674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249274" y="2531786"/>
            <a:ext cx="8428126" cy="2379567"/>
          </a:xfrm>
          <a:prstGeom prst="rect">
            <a:avLst/>
          </a:prstGeom>
        </p:spPr>
      </p:pic>
      <p:sp>
        <p:nvSpPr>
          <p:cNvPr id="6" name="Shape 126"/>
          <p:cNvSpPr txBox="1">
            <a:spLocks noGrp="1"/>
          </p:cNvSpPr>
          <p:nvPr>
            <p:ph type="sldNum" idx="12"/>
          </p:nvPr>
        </p:nvSpPr>
        <p:spPr>
          <a:xfrm>
            <a:off x="10004575" y="6364177"/>
            <a:ext cx="548700" cy="417900"/>
          </a:xfrm>
          <a:prstGeom prst="rect">
            <a:avLst/>
          </a:prstGeom>
        </p:spPr>
        <p:txBody>
          <a:bodyPr spcFirstLastPara="1" wrap="square" lIns="91425" tIns="91425" rIns="91425" bIns="91425" anchor="t" anchorCtr="0">
            <a:noAutofit/>
          </a:bodyPr>
          <a:lstStyle/>
          <a:p>
            <a:r>
              <a:rPr lang="en" dirty="0"/>
              <a:t>12</a:t>
            </a:r>
            <a:endParaRPr dirty="0"/>
          </a:p>
        </p:txBody>
      </p:sp>
    </p:spTree>
    <p:extLst>
      <p:ext uri="{BB962C8B-B14F-4D97-AF65-F5344CB8AC3E}">
        <p14:creationId xmlns:p14="http://schemas.microsoft.com/office/powerpoint/2010/main" val="21606077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7142" y="274650"/>
            <a:ext cx="8281258" cy="718580"/>
          </a:xfrm>
        </p:spPr>
        <p:txBody>
          <a:bodyPr>
            <a:noAutofit/>
          </a:bodyPr>
          <a:lstStyle/>
          <a:p>
            <a:r>
              <a:rPr lang="en-US" sz="3200" dirty="0">
                <a:solidFill>
                  <a:schemeClr val="tx1"/>
                </a:solidFill>
                <a:latin typeface="Arial" panose="020B0604020202020204" pitchFamily="34" charset="0"/>
                <a:cs typeface="Arial" panose="020B0604020202020204" pitchFamily="34" charset="0"/>
              </a:rPr>
              <a:t>Step 4: Review Error Check Tabs Continued</a:t>
            </a:r>
          </a:p>
        </p:txBody>
      </p:sp>
      <p:graphicFrame>
        <p:nvGraphicFramePr>
          <p:cNvPr id="7" name="Table 6"/>
          <p:cNvGraphicFramePr>
            <a:graphicFrameLocks noGrp="1"/>
          </p:cNvGraphicFramePr>
          <p:nvPr>
            <p:extLst>
              <p:ext uri="{D42A27DB-BD31-4B8C-83A1-F6EECF244321}">
                <p14:modId xmlns:p14="http://schemas.microsoft.com/office/powerpoint/2010/main" val="498275400"/>
              </p:ext>
            </p:extLst>
          </p:nvPr>
        </p:nvGraphicFramePr>
        <p:xfrm>
          <a:off x="747900" y="1172573"/>
          <a:ext cx="9403205" cy="5579896"/>
        </p:xfrm>
        <a:graphic>
          <a:graphicData uri="http://schemas.openxmlformats.org/drawingml/2006/table">
            <a:tbl>
              <a:tblPr firstRow="1" bandRow="1">
                <a:tableStyleId>{5C22544A-7EE6-4342-B048-85BDC9FD1C3A}</a:tableStyleId>
              </a:tblPr>
              <a:tblGrid>
                <a:gridCol w="9403205">
                  <a:extLst>
                    <a:ext uri="{9D8B030D-6E8A-4147-A177-3AD203B41FA5}">
                      <a16:colId xmlns:a16="http://schemas.microsoft.com/office/drawing/2014/main" val="20000"/>
                    </a:ext>
                  </a:extLst>
                </a:gridCol>
              </a:tblGrid>
              <a:tr h="4823788">
                <a:tc>
                  <a:txBody>
                    <a:bodyPr/>
                    <a:lstStyle/>
                    <a:p>
                      <a:pPr marL="323850" indent="-285750">
                        <a:buFont typeface="Arial" panose="020B0604020202020204" pitchFamily="34" charset="0"/>
                        <a:buChar char="•"/>
                      </a:pPr>
                      <a:r>
                        <a:rPr lang="en-US" b="1" dirty="0">
                          <a:solidFill>
                            <a:schemeClr val="tx1"/>
                          </a:solidFill>
                          <a:latin typeface="Arial" panose="020B0604020202020204" pitchFamily="34" charset="0"/>
                          <a:cs typeface="Arial" panose="020B0604020202020204" pitchFamily="34" charset="0"/>
                        </a:rPr>
                        <a:t>Below is a listing of potential Participation errors or issues that you may encounter upon pasting your raw data files:</a:t>
                      </a:r>
                    </a:p>
                    <a:p>
                      <a:pPr marL="323850" indent="-285750">
                        <a:buFont typeface="Arial" panose="020B0604020202020204" pitchFamily="34" charset="0"/>
                        <a:buChar char="•"/>
                      </a:pPr>
                      <a:endParaRPr lang="en-US" b="1" dirty="0">
                        <a:solidFill>
                          <a:schemeClr val="tx1"/>
                        </a:solidFill>
                        <a:latin typeface="Arial" panose="020B0604020202020204" pitchFamily="34" charset="0"/>
                        <a:cs typeface="Arial" panose="020B0604020202020204" pitchFamily="34" charset="0"/>
                      </a:endParaRPr>
                    </a:p>
                    <a:p>
                      <a:pPr marL="323850" indent="-285750">
                        <a:buFont typeface="Arial" panose="020B0604020202020204" pitchFamily="34" charset="0"/>
                        <a:buChar char="•"/>
                      </a:pPr>
                      <a:endParaRPr lang="en-US" b="1" dirty="0">
                        <a:solidFill>
                          <a:schemeClr val="tx1"/>
                        </a:solidFill>
                        <a:latin typeface="Arial" panose="020B0604020202020204" pitchFamily="34" charset="0"/>
                        <a:cs typeface="Arial" panose="020B0604020202020204" pitchFamily="34" charset="0"/>
                      </a:endParaRPr>
                    </a:p>
                    <a:p>
                      <a:pPr marL="323850" indent="-285750">
                        <a:buFont typeface="Arial" panose="020B0604020202020204" pitchFamily="34" charset="0"/>
                        <a:buChar char="•"/>
                      </a:pPr>
                      <a:endParaRPr lang="en-US" b="1" dirty="0">
                        <a:solidFill>
                          <a:schemeClr val="tx1"/>
                        </a:solidFill>
                        <a:latin typeface="Arial" panose="020B0604020202020204" pitchFamily="34" charset="0"/>
                        <a:cs typeface="Arial" panose="020B0604020202020204" pitchFamily="34" charset="0"/>
                      </a:endParaRPr>
                    </a:p>
                    <a:p>
                      <a:pPr marL="323850" indent="-285750">
                        <a:buFont typeface="Arial" panose="020B0604020202020204" pitchFamily="34" charset="0"/>
                        <a:buChar char="•"/>
                      </a:pPr>
                      <a:endParaRPr lang="en-US" b="1" dirty="0">
                        <a:solidFill>
                          <a:schemeClr val="tx1"/>
                        </a:solidFill>
                        <a:latin typeface="Arial" panose="020B0604020202020204" pitchFamily="34" charset="0"/>
                        <a:cs typeface="Arial" panose="020B0604020202020204" pitchFamily="34" charset="0"/>
                      </a:endParaRPr>
                    </a:p>
                    <a:p>
                      <a:pPr marL="323850" indent="-285750">
                        <a:buFont typeface="Arial" panose="020B0604020202020204" pitchFamily="34" charset="0"/>
                        <a:buChar char="•"/>
                      </a:pPr>
                      <a:endParaRPr lang="en-US" b="1" dirty="0">
                        <a:solidFill>
                          <a:schemeClr val="tx1"/>
                        </a:solidFill>
                        <a:latin typeface="Arial" panose="020B0604020202020204" pitchFamily="34" charset="0"/>
                        <a:cs typeface="Arial" panose="020B0604020202020204" pitchFamily="34" charset="0"/>
                      </a:endParaRPr>
                    </a:p>
                    <a:p>
                      <a:pPr marL="323850" indent="-285750">
                        <a:buFont typeface="Arial" panose="020B0604020202020204" pitchFamily="34" charset="0"/>
                        <a:buChar char="•"/>
                      </a:pPr>
                      <a:endParaRPr lang="en-US" b="1" dirty="0">
                        <a:solidFill>
                          <a:schemeClr val="tx1"/>
                        </a:solidFill>
                        <a:latin typeface="Arial" panose="020B0604020202020204" pitchFamily="34" charset="0"/>
                        <a:cs typeface="Arial" panose="020B0604020202020204" pitchFamily="34" charset="0"/>
                      </a:endParaRPr>
                    </a:p>
                    <a:p>
                      <a:pPr marL="323850" indent="-285750">
                        <a:buFont typeface="Arial" panose="020B0604020202020204" pitchFamily="34" charset="0"/>
                        <a:buChar char="•"/>
                      </a:pPr>
                      <a:endParaRPr lang="en-US" b="1" dirty="0">
                        <a:solidFill>
                          <a:schemeClr val="tx1"/>
                        </a:solidFill>
                        <a:latin typeface="Arial" panose="020B0604020202020204" pitchFamily="34" charset="0"/>
                        <a:cs typeface="Arial" panose="020B0604020202020204" pitchFamily="34" charset="0"/>
                      </a:endParaRPr>
                    </a:p>
                    <a:p>
                      <a:pPr marL="323850" indent="-285750">
                        <a:buFont typeface="Arial" panose="020B0604020202020204" pitchFamily="34" charset="0"/>
                        <a:buChar char="•"/>
                      </a:pPr>
                      <a:endParaRPr lang="en-US" b="1" dirty="0">
                        <a:solidFill>
                          <a:schemeClr val="tx1"/>
                        </a:solidFill>
                        <a:latin typeface="Arial" panose="020B0604020202020204" pitchFamily="34" charset="0"/>
                        <a:cs typeface="Arial" panose="020B0604020202020204" pitchFamily="34" charset="0"/>
                      </a:endParaRPr>
                    </a:p>
                    <a:p>
                      <a:pPr marL="323850" indent="-285750">
                        <a:buFont typeface="Arial" panose="020B0604020202020204" pitchFamily="34" charset="0"/>
                        <a:buChar char="•"/>
                      </a:pPr>
                      <a:endParaRPr lang="en-US" b="1" dirty="0">
                        <a:solidFill>
                          <a:schemeClr val="tx1"/>
                        </a:solidFill>
                        <a:latin typeface="Arial" panose="020B0604020202020204" pitchFamily="34" charset="0"/>
                        <a:cs typeface="Arial" panose="020B0604020202020204" pitchFamily="34" charset="0"/>
                      </a:endParaRPr>
                    </a:p>
                    <a:p>
                      <a:pPr marL="323850" indent="-285750">
                        <a:buFont typeface="Arial" panose="020B0604020202020204" pitchFamily="34" charset="0"/>
                        <a:buChar char="•"/>
                      </a:pPr>
                      <a:endParaRPr lang="en-US" b="1" dirty="0">
                        <a:solidFill>
                          <a:schemeClr val="tx1"/>
                        </a:solidFill>
                        <a:latin typeface="Arial" panose="020B0604020202020204" pitchFamily="34" charset="0"/>
                        <a:cs typeface="Arial" panose="020B0604020202020204" pitchFamily="34" charset="0"/>
                      </a:endParaRPr>
                    </a:p>
                    <a:p>
                      <a:pPr marL="38100" indent="0">
                        <a:buFont typeface="Arial" panose="020B0604020202020204" pitchFamily="34" charset="0"/>
                        <a:buNone/>
                      </a:pPr>
                      <a:endParaRPr lang="en-US" sz="1400" b="1" dirty="0"/>
                    </a:p>
                    <a:p>
                      <a:pPr marL="38100" indent="0">
                        <a:buFont typeface="Arial" panose="020B0604020202020204" pitchFamily="34" charset="0"/>
                        <a:buNone/>
                      </a:pPr>
                      <a:endParaRPr lang="en-US" sz="1400" b="1" dirty="0"/>
                    </a:p>
                    <a:p>
                      <a:pPr marL="38100" indent="0">
                        <a:buFont typeface="Arial" panose="020B0604020202020204" pitchFamily="34" charset="0"/>
                        <a:buNone/>
                      </a:pPr>
                      <a:endParaRPr lang="en-US" sz="1400" b="1" dirty="0"/>
                    </a:p>
                    <a:p>
                      <a:pPr marL="38100" indent="0">
                        <a:buFont typeface="Arial" panose="020B0604020202020204" pitchFamily="34" charset="0"/>
                        <a:buNone/>
                      </a:pPr>
                      <a:endParaRPr lang="en-US" sz="1400" b="1" dirty="0"/>
                    </a:p>
                    <a:p>
                      <a:pPr marL="38100" indent="0">
                        <a:buFont typeface="Arial" panose="020B0604020202020204" pitchFamily="34" charset="0"/>
                        <a:buNone/>
                      </a:pPr>
                      <a:endParaRPr lang="en-US" sz="1400" b="1" dirty="0"/>
                    </a:p>
                    <a:p>
                      <a:pPr marL="38100" indent="0">
                        <a:buFont typeface="Arial" panose="020B0604020202020204" pitchFamily="34" charset="0"/>
                        <a:buNone/>
                      </a:pPr>
                      <a:endParaRPr lang="en-US" sz="1400" b="1" dirty="0"/>
                    </a:p>
                    <a:p>
                      <a:pPr marL="38100" indent="0">
                        <a:buFont typeface="Arial" panose="020B0604020202020204" pitchFamily="34" charset="0"/>
                        <a:buNone/>
                      </a:pPr>
                      <a:endParaRPr lang="en-US" sz="1400" b="1" dirty="0"/>
                    </a:p>
                    <a:p>
                      <a:pPr marL="38100" indent="0">
                        <a:buFont typeface="Arial" panose="020B0604020202020204" pitchFamily="34" charset="0"/>
                        <a:buNone/>
                      </a:pPr>
                      <a:endParaRPr lang="en-US" sz="1400" b="1" dirty="0"/>
                    </a:p>
                    <a:p>
                      <a:pPr marL="38100" indent="0">
                        <a:buFont typeface="Arial" panose="020B0604020202020204" pitchFamily="34" charset="0"/>
                        <a:buNone/>
                      </a:pPr>
                      <a:r>
                        <a:rPr lang="en-US" sz="800" b="1" dirty="0"/>
                        <a:t>           </a:t>
                      </a:r>
                      <a:endParaRPr lang="en-US" sz="800" b="1" dirty="0">
                        <a:hlinkClick r:id="rId3"/>
                      </a:endParaRPr>
                    </a:p>
                  </a:txBody>
                  <a:tcPr>
                    <a:noFill/>
                  </a:tcPr>
                </a:tc>
                <a:extLst>
                  <a:ext uri="{0D108BD9-81ED-4DB2-BD59-A6C34878D82A}">
                    <a16:rowId xmlns:a16="http://schemas.microsoft.com/office/drawing/2014/main" val="10000"/>
                  </a:ext>
                </a:extLst>
              </a:tr>
              <a:tr h="367816">
                <a:tc>
                  <a:txBody>
                    <a:bodyPr/>
                    <a:lstStyle/>
                    <a:p>
                      <a:pPr marL="38100" indent="0">
                        <a:buFont typeface="Arial" panose="020B0604020202020204" pitchFamily="34" charset="0"/>
                        <a:buNone/>
                      </a:pPr>
                      <a:endParaRPr lang="en-US" sz="1400" dirty="0">
                        <a:hlinkClick r:id="rId3"/>
                      </a:endParaRPr>
                    </a:p>
                  </a:txBody>
                  <a:tcPr>
                    <a:noFill/>
                  </a:tcPr>
                </a:tc>
                <a:extLst>
                  <a:ext uri="{0D108BD9-81ED-4DB2-BD59-A6C34878D82A}">
                    <a16:rowId xmlns:a16="http://schemas.microsoft.com/office/drawing/2014/main" val="3662430122"/>
                  </a:ext>
                </a:extLst>
              </a:tr>
            </a:tbl>
          </a:graphicData>
        </a:graphic>
      </p:graphicFrame>
      <p:pic>
        <p:nvPicPr>
          <p:cNvPr id="8" name="Picture 7" descr="Table of potential issues that will be flagged for the participation file.">
            <a:extLst>
              <a:ext uri="{FF2B5EF4-FFF2-40B4-BE49-F238E27FC236}">
                <a16:creationId xmlns:a16="http://schemas.microsoft.com/office/drawing/2014/main" id="{E3D82601-42EB-42AF-9D52-13DEEFF98A65}"/>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672479" y="1859279"/>
            <a:ext cx="5809685" cy="4713847"/>
          </a:xfrm>
          <a:prstGeom prst="rect">
            <a:avLst/>
          </a:prstGeom>
        </p:spPr>
      </p:pic>
      <p:sp>
        <p:nvSpPr>
          <p:cNvPr id="3" name="TextBox 2">
            <a:extLst>
              <a:ext uri="{FF2B5EF4-FFF2-40B4-BE49-F238E27FC236}">
                <a16:creationId xmlns:a16="http://schemas.microsoft.com/office/drawing/2014/main" id="{DBEC6A23-8B0C-4EF0-BA18-74E76DE284E7}"/>
              </a:ext>
            </a:extLst>
          </p:cNvPr>
          <p:cNvSpPr txBox="1"/>
          <p:nvPr/>
        </p:nvSpPr>
        <p:spPr>
          <a:xfrm>
            <a:off x="1527142" y="6583350"/>
            <a:ext cx="5151564" cy="215444"/>
          </a:xfrm>
          <a:prstGeom prst="rect">
            <a:avLst/>
          </a:prstGeom>
          <a:noFill/>
        </p:spPr>
        <p:txBody>
          <a:bodyPr wrap="square" rtlCol="0">
            <a:spAutoFit/>
          </a:bodyPr>
          <a:lstStyle/>
          <a:p>
            <a:r>
              <a:rPr lang="en-US" sz="800" dirty="0">
                <a:solidFill>
                  <a:schemeClr val="dk1"/>
                </a:solidFill>
                <a:latin typeface="Arial" panose="020B0604020202020204" pitchFamily="34" charset="0"/>
                <a:cs typeface="Arial" panose="020B0604020202020204" pitchFamily="34" charset="0"/>
              </a:rPr>
              <a:t>*Message shows how flag looks on check template but does not reflect the leading zero intended in the field.</a:t>
            </a:r>
            <a:endParaRPr lang="en-US" sz="800" dirty="0">
              <a:latin typeface="Arial" panose="020B0604020202020204" pitchFamily="34" charset="0"/>
              <a:cs typeface="Arial" panose="020B0604020202020204" pitchFamily="34" charset="0"/>
            </a:endParaRPr>
          </a:p>
        </p:txBody>
      </p:sp>
      <p:sp>
        <p:nvSpPr>
          <p:cNvPr id="6" name="Shape 126"/>
          <p:cNvSpPr txBox="1">
            <a:spLocks noGrp="1"/>
          </p:cNvSpPr>
          <p:nvPr>
            <p:ph type="sldNum" idx="12"/>
          </p:nvPr>
        </p:nvSpPr>
        <p:spPr>
          <a:xfrm>
            <a:off x="10004575" y="6364177"/>
            <a:ext cx="548700" cy="417900"/>
          </a:xfrm>
          <a:prstGeom prst="rect">
            <a:avLst/>
          </a:prstGeom>
        </p:spPr>
        <p:txBody>
          <a:bodyPr spcFirstLastPara="1" wrap="square" lIns="91425" tIns="91425" rIns="91425" bIns="91425" anchor="t" anchorCtr="0">
            <a:noAutofit/>
          </a:bodyPr>
          <a:lstStyle/>
          <a:p>
            <a:r>
              <a:rPr lang="en" dirty="0"/>
              <a:t>13</a:t>
            </a:r>
            <a:endParaRPr dirty="0"/>
          </a:p>
        </p:txBody>
      </p:sp>
    </p:spTree>
    <p:extLst>
      <p:ext uri="{BB962C8B-B14F-4D97-AF65-F5344CB8AC3E}">
        <p14:creationId xmlns:p14="http://schemas.microsoft.com/office/powerpoint/2010/main" val="2709214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7142" y="274650"/>
            <a:ext cx="8281258" cy="1143000"/>
          </a:xfrm>
        </p:spPr>
        <p:txBody>
          <a:bodyPr>
            <a:noAutofit/>
          </a:bodyPr>
          <a:lstStyle/>
          <a:p>
            <a:r>
              <a:rPr lang="en-US" sz="3600" dirty="0">
                <a:solidFill>
                  <a:schemeClr val="tx1"/>
                </a:solidFill>
                <a:latin typeface="Arial" panose="020B0604020202020204" pitchFamily="34" charset="0"/>
                <a:cs typeface="Arial" panose="020B0604020202020204" pitchFamily="34" charset="0"/>
              </a:rPr>
              <a:t>Error Check Limitations</a:t>
            </a:r>
          </a:p>
        </p:txBody>
      </p:sp>
      <p:graphicFrame>
        <p:nvGraphicFramePr>
          <p:cNvPr id="7" name="Table 6"/>
          <p:cNvGraphicFramePr>
            <a:graphicFrameLocks noGrp="1"/>
          </p:cNvGraphicFramePr>
          <p:nvPr>
            <p:extLst>
              <p:ext uri="{D42A27DB-BD31-4B8C-83A1-F6EECF244321}">
                <p14:modId xmlns:p14="http://schemas.microsoft.com/office/powerpoint/2010/main" val="4154042522"/>
              </p:ext>
            </p:extLst>
          </p:nvPr>
        </p:nvGraphicFramePr>
        <p:xfrm>
          <a:off x="1287929" y="1541704"/>
          <a:ext cx="8367348" cy="4415799"/>
        </p:xfrm>
        <a:graphic>
          <a:graphicData uri="http://schemas.openxmlformats.org/drawingml/2006/table">
            <a:tbl>
              <a:tblPr firstRow="1" bandRow="1">
                <a:tableStyleId>{5C22544A-7EE6-4342-B048-85BDC9FD1C3A}</a:tableStyleId>
              </a:tblPr>
              <a:tblGrid>
                <a:gridCol w="8367348">
                  <a:extLst>
                    <a:ext uri="{9D8B030D-6E8A-4147-A177-3AD203B41FA5}">
                      <a16:colId xmlns:a16="http://schemas.microsoft.com/office/drawing/2014/main" val="20000"/>
                    </a:ext>
                  </a:extLst>
                </a:gridCol>
              </a:tblGrid>
              <a:tr h="1642119">
                <a:tc>
                  <a:txBody>
                    <a:bodyPr/>
                    <a:lstStyle/>
                    <a:p>
                      <a:pPr marL="323850" indent="-285750">
                        <a:buFont typeface="Arial" panose="020B0604020202020204" pitchFamily="34" charset="0"/>
                        <a:buChar char="•"/>
                      </a:pPr>
                      <a:r>
                        <a:rPr lang="en-US" sz="1400" dirty="0">
                          <a:solidFill>
                            <a:schemeClr val="tx1"/>
                          </a:solidFill>
                          <a:latin typeface="Arial" panose="020B0604020202020204" pitchFamily="34" charset="0"/>
                          <a:cs typeface="Arial" panose="020B0604020202020204" pitchFamily="34" charset="0"/>
                        </a:rPr>
                        <a:t>Not designed to catch every error you may encounter</a:t>
                      </a:r>
                    </a:p>
                    <a:p>
                      <a:pPr marL="323850" indent="-285750">
                        <a:buFont typeface="Arial" panose="020B0604020202020204" pitchFamily="34" charset="0"/>
                        <a:buChar char="•"/>
                      </a:pPr>
                      <a:r>
                        <a:rPr lang="en-US" sz="1400" dirty="0">
                          <a:solidFill>
                            <a:schemeClr val="tx1"/>
                          </a:solidFill>
                          <a:latin typeface="Arial" panose="020B0604020202020204" pitchFamily="34" charset="0"/>
                          <a:cs typeface="Arial" panose="020B0604020202020204" pitchFamily="34" charset="0"/>
                        </a:rPr>
                        <a:t>Potential flags of valid data in unusual scenarios</a:t>
                      </a:r>
                    </a:p>
                    <a:p>
                      <a:pPr marL="38100" indent="0">
                        <a:buFont typeface="Arial" panose="020B0604020202020204" pitchFamily="34" charset="0"/>
                        <a:buNone/>
                      </a:pPr>
                      <a:endParaRPr lang="en-US" sz="1400" dirty="0">
                        <a:hlinkClick r:id="rId3"/>
                      </a:endParaRPr>
                    </a:p>
                  </a:txBody>
                  <a:tcPr>
                    <a:noFill/>
                  </a:tcPr>
                </a:tc>
                <a:extLst>
                  <a:ext uri="{0D108BD9-81ED-4DB2-BD59-A6C34878D82A}">
                    <a16:rowId xmlns:a16="http://schemas.microsoft.com/office/drawing/2014/main" val="2183408581"/>
                  </a:ext>
                </a:extLst>
              </a:tr>
              <a:tr h="2194422">
                <a:tc>
                  <a:txBody>
                    <a:bodyPr/>
                    <a:lstStyle/>
                    <a:p>
                      <a:pPr marL="38100" indent="0">
                        <a:buFont typeface="Arial" panose="020B0604020202020204" pitchFamily="34" charset="0"/>
                        <a:buNone/>
                      </a:pPr>
                      <a:endParaRPr lang="en-US" dirty="0">
                        <a:solidFill>
                          <a:schemeClr val="tx1"/>
                        </a:solidFill>
                        <a:latin typeface="Arial" panose="020B0604020202020204" pitchFamily="34" charset="0"/>
                        <a:cs typeface="Arial" panose="020B0604020202020204" pitchFamily="34" charset="0"/>
                      </a:endParaRPr>
                    </a:p>
                    <a:p>
                      <a:pPr marL="38100" indent="0">
                        <a:buFont typeface="Arial" panose="020B0604020202020204" pitchFamily="34" charset="0"/>
                        <a:buNone/>
                      </a:pPr>
                      <a:endParaRPr lang="en-US" dirty="0">
                        <a:solidFill>
                          <a:schemeClr val="tx1"/>
                        </a:solidFill>
                        <a:latin typeface="Arial" panose="020B0604020202020204" pitchFamily="34" charset="0"/>
                        <a:cs typeface="Arial" panose="020B0604020202020204" pitchFamily="34" charset="0"/>
                      </a:endParaRPr>
                    </a:p>
                    <a:p>
                      <a:pPr marL="323850" indent="-285750">
                        <a:buFont typeface="Arial" panose="020B0604020202020204" pitchFamily="34" charset="0"/>
                        <a:buChar char="•"/>
                      </a:pPr>
                      <a:endParaRPr lang="en-US" dirty="0">
                        <a:solidFill>
                          <a:schemeClr val="tx1"/>
                        </a:solidFill>
                        <a:latin typeface="Arial" panose="020B0604020202020204" pitchFamily="34" charset="0"/>
                        <a:cs typeface="Arial" panose="020B0604020202020204" pitchFamily="34" charset="0"/>
                      </a:endParaRPr>
                    </a:p>
                    <a:p>
                      <a:pPr marL="323850" indent="-285750">
                        <a:buFont typeface="Arial" panose="020B0604020202020204" pitchFamily="34" charset="0"/>
                        <a:buChar char="•"/>
                      </a:pPr>
                      <a:endParaRPr lang="en-US" dirty="0">
                        <a:solidFill>
                          <a:schemeClr val="tx1"/>
                        </a:solidFill>
                        <a:latin typeface="Arial" panose="020B0604020202020204" pitchFamily="34" charset="0"/>
                        <a:cs typeface="Arial" panose="020B0604020202020204" pitchFamily="34" charset="0"/>
                      </a:endParaRPr>
                    </a:p>
                    <a:p>
                      <a:pPr marL="323850" indent="-285750">
                        <a:buFont typeface="Arial" panose="020B0604020202020204" pitchFamily="34" charset="0"/>
                        <a:buChar char="•"/>
                      </a:pPr>
                      <a:endParaRPr lang="en-US" dirty="0">
                        <a:solidFill>
                          <a:schemeClr val="tx1"/>
                        </a:solidFill>
                        <a:latin typeface="Arial" panose="020B0604020202020204" pitchFamily="34" charset="0"/>
                        <a:cs typeface="Arial" panose="020B0604020202020204" pitchFamily="34" charset="0"/>
                      </a:endParaRPr>
                    </a:p>
                    <a:p>
                      <a:pPr marL="323850" indent="-285750">
                        <a:buFont typeface="Arial" panose="020B0604020202020204" pitchFamily="34" charset="0"/>
                        <a:buChar char="•"/>
                      </a:pPr>
                      <a:endParaRPr lang="en-US" dirty="0">
                        <a:solidFill>
                          <a:schemeClr val="tx1"/>
                        </a:solidFill>
                        <a:latin typeface="Arial" panose="020B0604020202020204" pitchFamily="34" charset="0"/>
                        <a:cs typeface="Arial" panose="020B0604020202020204" pitchFamily="34" charset="0"/>
                      </a:endParaRPr>
                    </a:p>
                    <a:p>
                      <a:pPr marL="323850" indent="-285750">
                        <a:buFont typeface="Arial" panose="020B0604020202020204" pitchFamily="34" charset="0"/>
                        <a:buChar char="•"/>
                      </a:pPr>
                      <a:endParaRPr lang="en-US" dirty="0">
                        <a:solidFill>
                          <a:schemeClr val="tx1"/>
                        </a:solidFill>
                        <a:latin typeface="Arial" panose="020B0604020202020204" pitchFamily="34" charset="0"/>
                        <a:cs typeface="Arial" panose="020B0604020202020204" pitchFamily="34" charset="0"/>
                      </a:endParaRPr>
                    </a:p>
                    <a:p>
                      <a:pPr marL="323850" indent="-285750">
                        <a:buFont typeface="Arial" panose="020B0604020202020204" pitchFamily="34" charset="0"/>
                        <a:buChar char="•"/>
                      </a:pPr>
                      <a:endParaRPr lang="en-US" dirty="0">
                        <a:solidFill>
                          <a:schemeClr val="tx1"/>
                        </a:solidFill>
                        <a:latin typeface="Arial" panose="020B0604020202020204" pitchFamily="34" charset="0"/>
                        <a:cs typeface="Arial" panose="020B0604020202020204" pitchFamily="34" charset="0"/>
                      </a:endParaRPr>
                    </a:p>
                    <a:p>
                      <a:pPr marL="323850" indent="-285750">
                        <a:buFont typeface="Arial" panose="020B0604020202020204" pitchFamily="34" charset="0"/>
                        <a:buChar char="•"/>
                      </a:pPr>
                      <a:endParaRPr lang="en-US" dirty="0">
                        <a:solidFill>
                          <a:schemeClr val="tx1"/>
                        </a:solidFill>
                        <a:latin typeface="Arial" panose="020B0604020202020204" pitchFamily="34" charset="0"/>
                        <a:cs typeface="Arial" panose="020B0604020202020204" pitchFamily="34" charset="0"/>
                      </a:endParaRPr>
                    </a:p>
                    <a:p>
                      <a:pPr marL="38100" indent="0">
                        <a:buFont typeface="Arial" panose="020B0604020202020204" pitchFamily="34" charset="0"/>
                        <a:buNone/>
                      </a:pPr>
                      <a:endParaRPr lang="en-US" sz="1400" dirty="0">
                        <a:hlinkClick r:id="rId3"/>
                      </a:endParaRPr>
                    </a:p>
                  </a:txBody>
                  <a:tcPr>
                    <a:noFill/>
                  </a:tcPr>
                </a:tc>
                <a:extLst>
                  <a:ext uri="{0D108BD9-81ED-4DB2-BD59-A6C34878D82A}">
                    <a16:rowId xmlns:a16="http://schemas.microsoft.com/office/drawing/2014/main" val="10000"/>
                  </a:ext>
                </a:extLst>
              </a:tr>
            </a:tbl>
          </a:graphicData>
        </a:graphic>
      </p:graphicFrame>
      <p:graphicFrame>
        <p:nvGraphicFramePr>
          <p:cNvPr id="3" name="Table 3">
            <a:extLst>
              <a:ext uri="{FF2B5EF4-FFF2-40B4-BE49-F238E27FC236}">
                <a16:creationId xmlns:a16="http://schemas.microsoft.com/office/drawing/2014/main" id="{B198D5FD-8EE9-45AC-B212-ED700411114F}"/>
              </a:ext>
            </a:extLst>
          </p:cNvPr>
          <p:cNvGraphicFramePr>
            <a:graphicFrameLocks noGrp="1"/>
          </p:cNvGraphicFramePr>
          <p:nvPr>
            <p:extLst>
              <p:ext uri="{D42A27DB-BD31-4B8C-83A1-F6EECF244321}">
                <p14:modId xmlns:p14="http://schemas.microsoft.com/office/powerpoint/2010/main" val="2393215984"/>
              </p:ext>
            </p:extLst>
          </p:nvPr>
        </p:nvGraphicFramePr>
        <p:xfrm>
          <a:off x="1287929" y="2418736"/>
          <a:ext cx="8128000" cy="2662859"/>
        </p:xfrm>
        <a:graphic>
          <a:graphicData uri="http://schemas.openxmlformats.org/drawingml/2006/table">
            <a:tbl>
              <a:tblPr firstRow="1" bandRow="1">
                <a:tableStyleId>{3B4B98B0-60AC-42C2-AFA5-B58CD77FA1E5}</a:tableStyleId>
              </a:tblPr>
              <a:tblGrid>
                <a:gridCol w="4064000">
                  <a:extLst>
                    <a:ext uri="{9D8B030D-6E8A-4147-A177-3AD203B41FA5}">
                      <a16:colId xmlns:a16="http://schemas.microsoft.com/office/drawing/2014/main" val="803467356"/>
                    </a:ext>
                  </a:extLst>
                </a:gridCol>
                <a:gridCol w="4064000">
                  <a:extLst>
                    <a:ext uri="{9D8B030D-6E8A-4147-A177-3AD203B41FA5}">
                      <a16:colId xmlns:a16="http://schemas.microsoft.com/office/drawing/2014/main" val="2751008134"/>
                    </a:ext>
                  </a:extLst>
                </a:gridCol>
              </a:tblGrid>
              <a:tr h="343619">
                <a:tc>
                  <a:txBody>
                    <a:bodyPr/>
                    <a:lstStyle/>
                    <a:p>
                      <a:pPr marL="0" marR="0">
                        <a:spcBef>
                          <a:spcPts val="0"/>
                        </a:spcBef>
                        <a:spcAft>
                          <a:spcPts val="0"/>
                        </a:spcAft>
                      </a:pPr>
                      <a:r>
                        <a:rPr lang="en-US" sz="1200" b="1" dirty="0">
                          <a:solidFill>
                            <a:schemeClr val="tx1"/>
                          </a:solidFill>
                          <a:effectLst/>
                          <a:latin typeface="Arial" panose="020B0604020202020204" pitchFamily="34" charset="0"/>
                          <a:cs typeface="Arial" panose="020B0604020202020204" pitchFamily="34" charset="0"/>
                        </a:rPr>
                        <a:t>Errors Not Flagged</a:t>
                      </a:r>
                      <a:endParaRPr lang="en-US" sz="14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spcBef>
                          <a:spcPts val="0"/>
                        </a:spcBef>
                        <a:spcAft>
                          <a:spcPts val="0"/>
                        </a:spcAft>
                      </a:pPr>
                      <a:r>
                        <a:rPr lang="en-US" sz="1200" b="1" dirty="0">
                          <a:solidFill>
                            <a:schemeClr val="tx1"/>
                          </a:solidFill>
                          <a:effectLst/>
                          <a:latin typeface="Arial" panose="020B0604020202020204" pitchFamily="34" charset="0"/>
                          <a:cs typeface="Arial" panose="020B0604020202020204" pitchFamily="34" charset="0"/>
                        </a:rPr>
                        <a:t>Potential Flags of Accurate Data</a:t>
                      </a:r>
                      <a:endParaRPr lang="en-US" sz="14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611709380"/>
                  </a:ext>
                </a:extLst>
              </a:tr>
              <a:tr h="386540">
                <a:tc>
                  <a:txBody>
                    <a:bodyPr/>
                    <a:lstStyle/>
                    <a:p>
                      <a:pPr marL="0" marR="0">
                        <a:spcBef>
                          <a:spcPts val="0"/>
                        </a:spcBef>
                        <a:spcAft>
                          <a:spcPts val="0"/>
                        </a:spcAft>
                      </a:pPr>
                      <a:r>
                        <a:rPr lang="en-US" sz="1200" b="0">
                          <a:solidFill>
                            <a:schemeClr val="tx1"/>
                          </a:solidFill>
                          <a:effectLst/>
                          <a:latin typeface="Arial" panose="020B0604020202020204" pitchFamily="34" charset="0"/>
                          <a:cs typeface="Arial" panose="020B0604020202020204" pitchFamily="34" charset="0"/>
                        </a:rPr>
                        <a:t>Issues with SASIDs not matching what is in RITS</a:t>
                      </a:r>
                      <a:endParaRPr lang="en-US" sz="1800" b="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spcBef>
                          <a:spcPts val="0"/>
                        </a:spcBef>
                        <a:spcAft>
                          <a:spcPts val="0"/>
                        </a:spcAft>
                      </a:pPr>
                      <a:r>
                        <a:rPr lang="en-US" sz="1200" b="0" dirty="0">
                          <a:effectLst/>
                          <a:latin typeface="Arial" panose="020B0604020202020204" pitchFamily="34" charset="0"/>
                          <a:cs typeface="Arial" panose="020B0604020202020204" pitchFamily="34" charset="0"/>
                        </a:rPr>
                        <a:t>Students identified as being in Path 2</a:t>
                      </a:r>
                      <a:endParaRPr lang="en-US" sz="1200" b="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2438515796"/>
                  </a:ext>
                </a:extLst>
              </a:tr>
              <a:tr h="386540">
                <a:tc>
                  <a:txBody>
                    <a:bodyPr/>
                    <a:lstStyle/>
                    <a:p>
                      <a:pPr marL="0" marR="0">
                        <a:spcBef>
                          <a:spcPts val="0"/>
                        </a:spcBef>
                        <a:spcAft>
                          <a:spcPts val="0"/>
                        </a:spcAft>
                      </a:pPr>
                      <a:r>
                        <a:rPr lang="en-US" sz="1200" b="0">
                          <a:solidFill>
                            <a:schemeClr val="tx1"/>
                          </a:solidFill>
                          <a:effectLst/>
                          <a:latin typeface="Arial" panose="020B0604020202020204" pitchFamily="34" charset="0"/>
                          <a:cs typeface="Arial" panose="020B0604020202020204" pitchFamily="34" charset="0"/>
                        </a:rPr>
                        <a:t>Age to Grade inconsistencies</a:t>
                      </a:r>
                      <a:endParaRPr lang="en-US" sz="1800" b="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spcBef>
                          <a:spcPts val="0"/>
                        </a:spcBef>
                        <a:spcAft>
                          <a:spcPts val="0"/>
                        </a:spcAft>
                      </a:pPr>
                      <a:r>
                        <a:rPr lang="en-US" sz="1200" b="0" dirty="0">
                          <a:effectLst/>
                          <a:latin typeface="Arial" panose="020B0604020202020204" pitchFamily="34" charset="0"/>
                          <a:cs typeface="Arial" panose="020B0604020202020204" pitchFamily="34" charset="0"/>
                        </a:rPr>
                        <a:t>Tuition Contract Scenarios</a:t>
                      </a:r>
                      <a:endParaRPr lang="en-US" sz="1200" b="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370360373"/>
                  </a:ext>
                </a:extLst>
              </a:tr>
              <a:tr h="386540">
                <a:tc>
                  <a:txBody>
                    <a:bodyPr/>
                    <a:lstStyle/>
                    <a:p>
                      <a:pPr marL="0" marR="0">
                        <a:spcBef>
                          <a:spcPts val="0"/>
                        </a:spcBef>
                        <a:spcAft>
                          <a:spcPts val="0"/>
                        </a:spcAft>
                      </a:pPr>
                      <a:r>
                        <a:rPr lang="en-US" sz="1200" b="0" dirty="0">
                          <a:solidFill>
                            <a:schemeClr val="tx1"/>
                          </a:solidFill>
                          <a:effectLst/>
                          <a:latin typeface="Arial" panose="020B0604020202020204" pitchFamily="34" charset="0"/>
                          <a:cs typeface="Arial" panose="020B0604020202020204" pitchFamily="34" charset="0"/>
                        </a:rPr>
                        <a:t>Duplicate SASIDs across CSI schools</a:t>
                      </a:r>
                      <a:endParaRPr lang="en-US" sz="18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spcBef>
                          <a:spcPts val="0"/>
                        </a:spcBef>
                        <a:spcAft>
                          <a:spcPts val="0"/>
                        </a:spcAft>
                      </a:pPr>
                      <a:r>
                        <a:rPr lang="en-US" sz="1200" b="0" dirty="0">
                          <a:effectLst/>
                          <a:latin typeface="Arial" panose="020B0604020202020204" pitchFamily="34" charset="0"/>
                          <a:cs typeface="Arial" panose="020B0604020202020204" pitchFamily="34" charset="0"/>
                        </a:rPr>
                        <a:t>Funding statuses other than 50 or 0</a:t>
                      </a:r>
                      <a:endParaRPr lang="en-US" sz="1200" b="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2610342571"/>
                  </a:ext>
                </a:extLst>
              </a:tr>
              <a:tr h="386540">
                <a:tc>
                  <a:txBody>
                    <a:bodyPr/>
                    <a:lstStyle/>
                    <a:p>
                      <a:pPr marL="0" marR="0">
                        <a:spcBef>
                          <a:spcPts val="0"/>
                        </a:spcBef>
                        <a:spcAft>
                          <a:spcPts val="0"/>
                        </a:spcAft>
                      </a:pPr>
                      <a:r>
                        <a:rPr lang="en-US" sz="1200" b="0" dirty="0">
                          <a:solidFill>
                            <a:schemeClr val="tx1"/>
                          </a:solidFill>
                          <a:effectLst/>
                          <a:latin typeface="Arial" panose="020B0604020202020204" pitchFamily="34" charset="0"/>
                          <a:cs typeface="Arial" panose="020B0604020202020204" pitchFamily="34" charset="0"/>
                        </a:rPr>
                        <a:t>Overlapping enrollments across schools</a:t>
                      </a:r>
                      <a:endParaRPr lang="en-US" sz="18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spcBef>
                          <a:spcPts val="0"/>
                        </a:spcBef>
                        <a:spcAft>
                          <a:spcPts val="0"/>
                        </a:spcAft>
                      </a:pP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2396413974"/>
                  </a:ext>
                </a:extLst>
              </a:tr>
              <a:tr h="386540">
                <a:tc>
                  <a:txBody>
                    <a:bodyPr/>
                    <a:lstStyle/>
                    <a:p>
                      <a:pPr marL="0" marR="0">
                        <a:spcBef>
                          <a:spcPts val="0"/>
                        </a:spcBef>
                        <a:spcAft>
                          <a:spcPts val="0"/>
                        </a:spcAft>
                      </a:pPr>
                      <a:r>
                        <a:rPr lang="en-US" sz="1200" b="0" dirty="0">
                          <a:solidFill>
                            <a:schemeClr val="tx1"/>
                          </a:solidFill>
                          <a:effectLst/>
                          <a:latin typeface="Arial" panose="020B0604020202020204" pitchFamily="34" charset="0"/>
                          <a:cs typeface="Arial" panose="020B0604020202020204" pitchFamily="34" charset="0"/>
                        </a:rPr>
                        <a:t>Incorrect Delay Codes</a:t>
                      </a:r>
                      <a:endParaRPr lang="en-US" sz="18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spcBef>
                          <a:spcPts val="0"/>
                        </a:spcBef>
                        <a:spcAft>
                          <a:spcPts val="0"/>
                        </a:spcAft>
                      </a:pP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4280146434"/>
                  </a:ext>
                </a:extLst>
              </a:tr>
              <a:tr h="386540">
                <a:tc>
                  <a:txBody>
                    <a:bodyPr/>
                    <a:lstStyle/>
                    <a:p>
                      <a:pPr marL="0" marR="0">
                        <a:spcBef>
                          <a:spcPts val="0"/>
                        </a:spcBef>
                        <a:spcAft>
                          <a:spcPts val="0"/>
                        </a:spcAft>
                      </a:pP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endParaRPr lang="en-US" sz="105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2382940206"/>
                  </a:ext>
                </a:extLst>
              </a:tr>
            </a:tbl>
          </a:graphicData>
        </a:graphic>
      </p:graphicFrame>
      <p:sp>
        <p:nvSpPr>
          <p:cNvPr id="6" name="Shape 126"/>
          <p:cNvSpPr txBox="1">
            <a:spLocks noGrp="1"/>
          </p:cNvSpPr>
          <p:nvPr>
            <p:ph type="sldNum" idx="12"/>
          </p:nvPr>
        </p:nvSpPr>
        <p:spPr>
          <a:xfrm>
            <a:off x="10004575" y="6364177"/>
            <a:ext cx="548700" cy="417900"/>
          </a:xfrm>
          <a:prstGeom prst="rect">
            <a:avLst/>
          </a:prstGeom>
        </p:spPr>
        <p:txBody>
          <a:bodyPr spcFirstLastPara="1" wrap="square" lIns="91425" tIns="91425" rIns="91425" bIns="91425" anchor="t" anchorCtr="0">
            <a:noAutofit/>
          </a:bodyPr>
          <a:lstStyle/>
          <a:p>
            <a:r>
              <a:rPr lang="en" dirty="0"/>
              <a:t>14</a:t>
            </a:r>
            <a:endParaRPr dirty="0"/>
          </a:p>
        </p:txBody>
      </p:sp>
    </p:spTree>
    <p:extLst>
      <p:ext uri="{BB962C8B-B14F-4D97-AF65-F5344CB8AC3E}">
        <p14:creationId xmlns:p14="http://schemas.microsoft.com/office/powerpoint/2010/main" val="31655193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7142" y="274650"/>
            <a:ext cx="8281258" cy="1143000"/>
          </a:xfrm>
        </p:spPr>
        <p:txBody>
          <a:bodyPr>
            <a:noAutofit/>
          </a:bodyPr>
          <a:lstStyle/>
          <a:p>
            <a:r>
              <a:rPr lang="en-US" sz="3600" dirty="0">
                <a:solidFill>
                  <a:schemeClr val="tx1"/>
                </a:solidFill>
                <a:latin typeface="Arial" panose="020B0604020202020204" pitchFamily="34" charset="0"/>
                <a:cs typeface="Arial" panose="020B0604020202020204" pitchFamily="34" charset="0"/>
              </a:rPr>
              <a:t>Step 5: IEP Updates</a:t>
            </a:r>
          </a:p>
        </p:txBody>
      </p:sp>
      <p:graphicFrame>
        <p:nvGraphicFramePr>
          <p:cNvPr id="7" name="Table 6"/>
          <p:cNvGraphicFramePr>
            <a:graphicFrameLocks noGrp="1"/>
          </p:cNvGraphicFramePr>
          <p:nvPr>
            <p:extLst>
              <p:ext uri="{D42A27DB-BD31-4B8C-83A1-F6EECF244321}">
                <p14:modId xmlns:p14="http://schemas.microsoft.com/office/powerpoint/2010/main" val="1371567919"/>
              </p:ext>
            </p:extLst>
          </p:nvPr>
        </p:nvGraphicFramePr>
        <p:xfrm>
          <a:off x="1150070" y="1417651"/>
          <a:ext cx="9849624" cy="5034724"/>
        </p:xfrm>
        <a:graphic>
          <a:graphicData uri="http://schemas.openxmlformats.org/drawingml/2006/table">
            <a:tbl>
              <a:tblPr firstRow="1" bandRow="1">
                <a:tableStyleId>{5C22544A-7EE6-4342-B048-85BDC9FD1C3A}</a:tableStyleId>
              </a:tblPr>
              <a:tblGrid>
                <a:gridCol w="9849624">
                  <a:extLst>
                    <a:ext uri="{9D8B030D-6E8A-4147-A177-3AD203B41FA5}">
                      <a16:colId xmlns:a16="http://schemas.microsoft.com/office/drawing/2014/main" val="20000"/>
                    </a:ext>
                  </a:extLst>
                </a:gridCol>
              </a:tblGrid>
              <a:tr h="5034724">
                <a:tc>
                  <a:txBody>
                    <a:bodyPr/>
                    <a:lstStyle/>
                    <a:p>
                      <a:pPr marL="323850" indent="-285750">
                        <a:buFont typeface="Arial" panose="020B0604020202020204" pitchFamily="34" charset="0"/>
                        <a:buChar char="•"/>
                      </a:pPr>
                      <a:r>
                        <a:rPr lang="en-US" b="0" dirty="0">
                          <a:solidFill>
                            <a:schemeClr val="tx1"/>
                          </a:solidFill>
                          <a:latin typeface="Arial" panose="020B0604020202020204" pitchFamily="34" charset="0"/>
                          <a:cs typeface="Arial" panose="020B0604020202020204" pitchFamily="34" charset="0"/>
                        </a:rPr>
                        <a:t>Once issues are reviewed and identified, navigate back to your PMS and make any necessary updates and corrections to the students record.</a:t>
                      </a:r>
                    </a:p>
                    <a:p>
                      <a:pPr marL="323850" indent="-285750">
                        <a:buFont typeface="Arial" panose="020B0604020202020204" pitchFamily="34" charset="0"/>
                        <a:buChar char="•"/>
                      </a:pPr>
                      <a:r>
                        <a:rPr lang="en-US" b="0" dirty="0">
                          <a:solidFill>
                            <a:schemeClr val="tx1"/>
                          </a:solidFill>
                          <a:latin typeface="Arial" panose="020B0604020202020204" pitchFamily="34" charset="0"/>
                          <a:cs typeface="Arial" panose="020B0604020202020204" pitchFamily="34" charset="0"/>
                        </a:rPr>
                        <a:t>As all highlighted issues have been updated, new files can be extracted from your system.  Repeat process, if necessary, to ensure that all issues have been resolved</a:t>
                      </a:r>
                    </a:p>
                    <a:p>
                      <a:pPr marL="323850" indent="-285750">
                        <a:buFont typeface="Arial" panose="020B0604020202020204" pitchFamily="34" charset="0"/>
                        <a:buChar char="•"/>
                      </a:pPr>
                      <a:endParaRPr lang="en-US" dirty="0">
                        <a:solidFill>
                          <a:schemeClr val="tx1"/>
                        </a:solidFill>
                        <a:latin typeface="Arial" panose="020B0604020202020204" pitchFamily="34" charset="0"/>
                        <a:cs typeface="Arial" panose="020B0604020202020204" pitchFamily="34" charset="0"/>
                      </a:endParaRPr>
                    </a:p>
                    <a:p>
                      <a:pPr marL="323850" indent="-285750">
                        <a:buFont typeface="Arial" panose="020B0604020202020204" pitchFamily="34" charset="0"/>
                        <a:buChar char="•"/>
                      </a:pPr>
                      <a:endParaRPr lang="en-US" dirty="0">
                        <a:solidFill>
                          <a:schemeClr val="tx1"/>
                        </a:solidFill>
                        <a:latin typeface="Arial" panose="020B0604020202020204" pitchFamily="34" charset="0"/>
                        <a:cs typeface="Arial" panose="020B0604020202020204" pitchFamily="34" charset="0"/>
                      </a:endParaRPr>
                    </a:p>
                    <a:p>
                      <a:pPr marL="323850" indent="-285750">
                        <a:buFont typeface="Arial" panose="020B0604020202020204" pitchFamily="34" charset="0"/>
                        <a:buChar char="•"/>
                      </a:pPr>
                      <a:endParaRPr lang="en-US" dirty="0">
                        <a:solidFill>
                          <a:schemeClr val="tx1"/>
                        </a:solidFill>
                        <a:latin typeface="Arial" panose="020B0604020202020204" pitchFamily="34" charset="0"/>
                        <a:cs typeface="Arial" panose="020B0604020202020204" pitchFamily="34" charset="0"/>
                      </a:endParaRPr>
                    </a:p>
                    <a:p>
                      <a:pPr marL="323850" indent="-285750">
                        <a:buFont typeface="Arial" panose="020B0604020202020204" pitchFamily="34" charset="0"/>
                        <a:buChar char="•"/>
                      </a:pPr>
                      <a:endParaRPr lang="en-US" dirty="0">
                        <a:solidFill>
                          <a:schemeClr val="tx1"/>
                        </a:solidFill>
                        <a:latin typeface="Arial" panose="020B0604020202020204" pitchFamily="34" charset="0"/>
                        <a:cs typeface="Arial" panose="020B0604020202020204" pitchFamily="34" charset="0"/>
                      </a:endParaRPr>
                    </a:p>
                    <a:p>
                      <a:pPr marL="323850" indent="-285750">
                        <a:buFont typeface="Arial" panose="020B0604020202020204" pitchFamily="34" charset="0"/>
                        <a:buChar char="•"/>
                      </a:pPr>
                      <a:endParaRPr lang="en-US" dirty="0">
                        <a:solidFill>
                          <a:schemeClr val="tx1"/>
                        </a:solidFill>
                        <a:latin typeface="Arial" panose="020B0604020202020204" pitchFamily="34" charset="0"/>
                        <a:cs typeface="Arial" panose="020B0604020202020204" pitchFamily="34" charset="0"/>
                      </a:endParaRPr>
                    </a:p>
                    <a:p>
                      <a:pPr marL="323850" indent="-285750">
                        <a:buFont typeface="Arial" panose="020B0604020202020204" pitchFamily="34" charset="0"/>
                        <a:buChar char="•"/>
                      </a:pPr>
                      <a:endParaRPr lang="en-US" dirty="0">
                        <a:solidFill>
                          <a:schemeClr val="tx1"/>
                        </a:solidFill>
                        <a:latin typeface="Arial" panose="020B0604020202020204" pitchFamily="34" charset="0"/>
                        <a:cs typeface="Arial" panose="020B0604020202020204" pitchFamily="34" charset="0"/>
                      </a:endParaRPr>
                    </a:p>
                    <a:p>
                      <a:pPr marL="323850" indent="-285750">
                        <a:buFont typeface="Arial" panose="020B0604020202020204" pitchFamily="34" charset="0"/>
                        <a:buChar char="•"/>
                      </a:pPr>
                      <a:endParaRPr lang="en-US" dirty="0">
                        <a:solidFill>
                          <a:schemeClr val="tx1"/>
                        </a:solidFill>
                        <a:latin typeface="Arial" panose="020B0604020202020204" pitchFamily="34" charset="0"/>
                        <a:cs typeface="Arial" panose="020B0604020202020204" pitchFamily="34" charset="0"/>
                      </a:endParaRPr>
                    </a:p>
                    <a:p>
                      <a:pPr marL="323850" indent="-285750">
                        <a:buFont typeface="Arial" panose="020B0604020202020204" pitchFamily="34" charset="0"/>
                        <a:buChar char="•"/>
                      </a:pPr>
                      <a:endParaRPr lang="en-US" dirty="0">
                        <a:solidFill>
                          <a:schemeClr val="tx1"/>
                        </a:solidFill>
                        <a:latin typeface="Arial" panose="020B0604020202020204" pitchFamily="34" charset="0"/>
                        <a:cs typeface="Arial" panose="020B0604020202020204" pitchFamily="34" charset="0"/>
                      </a:endParaRPr>
                    </a:p>
                    <a:p>
                      <a:pPr marL="323850" indent="-285750">
                        <a:buFont typeface="Arial" panose="020B0604020202020204" pitchFamily="34" charset="0"/>
                        <a:buChar char="•"/>
                      </a:pPr>
                      <a:endParaRPr lang="en-US" dirty="0">
                        <a:solidFill>
                          <a:schemeClr val="tx1"/>
                        </a:solidFill>
                        <a:latin typeface="Arial" panose="020B0604020202020204" pitchFamily="34" charset="0"/>
                        <a:cs typeface="Arial" panose="020B0604020202020204" pitchFamily="34" charset="0"/>
                      </a:endParaRPr>
                    </a:p>
                    <a:p>
                      <a:pPr marL="323850" indent="-285750">
                        <a:buFont typeface="Arial" panose="020B0604020202020204" pitchFamily="34" charset="0"/>
                        <a:buChar char="•"/>
                      </a:pPr>
                      <a:endParaRPr lang="en-US" dirty="0">
                        <a:solidFill>
                          <a:schemeClr val="tx1"/>
                        </a:solidFill>
                        <a:latin typeface="Arial" panose="020B0604020202020204" pitchFamily="34" charset="0"/>
                        <a:cs typeface="Arial" panose="020B0604020202020204" pitchFamily="34" charset="0"/>
                      </a:endParaRPr>
                    </a:p>
                    <a:p>
                      <a:pPr marL="38100" indent="0">
                        <a:buFont typeface="Arial" panose="020B0604020202020204" pitchFamily="34" charset="0"/>
                        <a:buNone/>
                      </a:pPr>
                      <a:endParaRPr lang="en-US" sz="1400" dirty="0">
                        <a:hlinkClick r:id="rId3"/>
                      </a:endParaRPr>
                    </a:p>
                  </a:txBody>
                  <a:tcPr>
                    <a:noFill/>
                  </a:tcPr>
                </a:tc>
                <a:extLst>
                  <a:ext uri="{0D108BD9-81ED-4DB2-BD59-A6C34878D82A}">
                    <a16:rowId xmlns:a16="http://schemas.microsoft.com/office/drawing/2014/main" val="10000"/>
                  </a:ext>
                </a:extLst>
              </a:tr>
            </a:tbl>
          </a:graphicData>
        </a:graphic>
      </p:graphicFrame>
      <p:pic>
        <p:nvPicPr>
          <p:cNvPr id="4" name="Picture 3" descr="Enrich login screen.">
            <a:extLst>
              <a:ext uri="{FF2B5EF4-FFF2-40B4-BE49-F238E27FC236}">
                <a16:creationId xmlns:a16="http://schemas.microsoft.com/office/drawing/2014/main" id="{257C188F-D41E-4786-8895-575392250C11}"/>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527141" y="2889261"/>
            <a:ext cx="3113937" cy="1427975"/>
          </a:xfrm>
          <a:prstGeom prst="rect">
            <a:avLst/>
          </a:prstGeom>
          <a:ln>
            <a:solidFill>
              <a:schemeClr val="tx1"/>
            </a:solidFill>
          </a:ln>
        </p:spPr>
      </p:pic>
      <p:pic>
        <p:nvPicPr>
          <p:cNvPr id="10" name="Picture 9" descr="Image of Enrich file extraction screen.">
            <a:extLst>
              <a:ext uri="{FF2B5EF4-FFF2-40B4-BE49-F238E27FC236}">
                <a16:creationId xmlns:a16="http://schemas.microsoft.com/office/drawing/2014/main" id="{A707A154-D1D5-47CF-BA80-8F46123DC8FF}"/>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7083707" y="2664346"/>
            <a:ext cx="3761772" cy="1877806"/>
          </a:xfrm>
          <a:prstGeom prst="rect">
            <a:avLst/>
          </a:prstGeom>
          <a:ln>
            <a:solidFill>
              <a:schemeClr val="tx1"/>
            </a:solidFill>
          </a:ln>
        </p:spPr>
      </p:pic>
      <p:pic>
        <p:nvPicPr>
          <p:cNvPr id="5" name="Picture 4" descr="Infinite Campus login screen">
            <a:extLst>
              <a:ext uri="{FF2B5EF4-FFF2-40B4-BE49-F238E27FC236}">
                <a16:creationId xmlns:a16="http://schemas.microsoft.com/office/drawing/2014/main" id="{63CAEC49-7736-4AFF-8AE2-1B7246C688AA}"/>
              </a:ext>
            </a:extLst>
          </p:cNvPr>
          <p:cNvPicPr>
            <a:picLocks noChangeAspect="1"/>
          </p:cNvPicPr>
          <p:nvPr/>
        </p:nvPicPr>
        <p:blipFill>
          <a:blip r:embed="rId6"/>
          <a:stretch>
            <a:fillRect/>
          </a:stretch>
        </p:blipFill>
        <p:spPr>
          <a:xfrm>
            <a:off x="1527141" y="4752803"/>
            <a:ext cx="3198504" cy="1699571"/>
          </a:xfrm>
          <a:prstGeom prst="rect">
            <a:avLst/>
          </a:prstGeom>
          <a:ln>
            <a:solidFill>
              <a:schemeClr val="tx1"/>
            </a:solidFill>
          </a:ln>
        </p:spPr>
      </p:pic>
      <p:pic>
        <p:nvPicPr>
          <p:cNvPr id="17" name="Picture 16" descr="Infinite Campus File Extraction screen">
            <a:extLst>
              <a:ext uri="{FF2B5EF4-FFF2-40B4-BE49-F238E27FC236}">
                <a16:creationId xmlns:a16="http://schemas.microsoft.com/office/drawing/2014/main" id="{51AFA745-5168-44F2-8BFB-EB197EC8C58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083707" y="4752802"/>
            <a:ext cx="3761772" cy="1699572"/>
          </a:xfrm>
          <a:prstGeom prst="rect">
            <a:avLst/>
          </a:prstGeom>
          <a:ln>
            <a:solidFill>
              <a:schemeClr val="tx1"/>
            </a:solidFill>
          </a:ln>
        </p:spPr>
      </p:pic>
      <p:cxnSp>
        <p:nvCxnSpPr>
          <p:cNvPr id="13" name="Straight Arrow Connector 12">
            <a:extLst>
              <a:ext uri="{FF2B5EF4-FFF2-40B4-BE49-F238E27FC236}">
                <a16:creationId xmlns:a16="http://schemas.microsoft.com/office/drawing/2014/main" id="{B513AA04-7562-49FA-9B6B-EECCED29FDE5}"/>
              </a:ext>
              <a:ext uri="{C183D7F6-B498-43B3-948B-1728B52AA6E4}">
                <adec:decorative xmlns:adec="http://schemas.microsoft.com/office/drawing/2017/decorative" val="1"/>
              </a:ext>
            </a:extLst>
          </p:cNvPr>
          <p:cNvCxnSpPr/>
          <p:nvPr/>
        </p:nvCxnSpPr>
        <p:spPr>
          <a:xfrm>
            <a:off x="5259077" y="3611644"/>
            <a:ext cx="1206631" cy="0"/>
          </a:xfrm>
          <a:prstGeom prst="straightConnector1">
            <a:avLst/>
          </a:prstGeom>
          <a:ln w="1270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17A0B62B-41E5-42D9-8B8A-1889562D51DC}"/>
              </a:ext>
              <a:ext uri="{C183D7F6-B498-43B3-948B-1728B52AA6E4}">
                <adec:decorative xmlns:adec="http://schemas.microsoft.com/office/drawing/2017/decorative" val="1"/>
              </a:ext>
            </a:extLst>
          </p:cNvPr>
          <p:cNvCxnSpPr/>
          <p:nvPr/>
        </p:nvCxnSpPr>
        <p:spPr>
          <a:xfrm>
            <a:off x="5354916" y="5517429"/>
            <a:ext cx="1206631" cy="0"/>
          </a:xfrm>
          <a:prstGeom prst="straightConnector1">
            <a:avLst/>
          </a:prstGeom>
          <a:ln w="1270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 name="Shape 126"/>
          <p:cNvSpPr txBox="1">
            <a:spLocks noGrp="1"/>
          </p:cNvSpPr>
          <p:nvPr>
            <p:ph type="sldNum" idx="12"/>
          </p:nvPr>
        </p:nvSpPr>
        <p:spPr>
          <a:xfrm>
            <a:off x="10004575" y="6364177"/>
            <a:ext cx="548700" cy="417900"/>
          </a:xfrm>
          <a:prstGeom prst="rect">
            <a:avLst/>
          </a:prstGeom>
        </p:spPr>
        <p:txBody>
          <a:bodyPr spcFirstLastPara="1" wrap="square" lIns="91425" tIns="91425" rIns="91425" bIns="91425" anchor="t" anchorCtr="0">
            <a:noAutofit/>
          </a:bodyPr>
          <a:lstStyle/>
          <a:p>
            <a:r>
              <a:rPr lang="en" dirty="0"/>
              <a:t>15</a:t>
            </a:r>
            <a:endParaRPr dirty="0"/>
          </a:p>
        </p:txBody>
      </p:sp>
    </p:spTree>
    <p:extLst>
      <p:ext uri="{BB962C8B-B14F-4D97-AF65-F5344CB8AC3E}">
        <p14:creationId xmlns:p14="http://schemas.microsoft.com/office/powerpoint/2010/main" val="1754736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7142" y="274650"/>
            <a:ext cx="8281258" cy="1143000"/>
          </a:xfrm>
        </p:spPr>
        <p:txBody>
          <a:bodyPr>
            <a:noAutofit/>
          </a:bodyPr>
          <a:lstStyle/>
          <a:p>
            <a:r>
              <a:rPr lang="en-US" sz="3600" dirty="0">
                <a:solidFill>
                  <a:schemeClr val="tx1"/>
                </a:solidFill>
                <a:latin typeface="Arial" panose="020B0604020202020204" pitchFamily="34" charset="0"/>
                <a:cs typeface="Arial" panose="020B0604020202020204" pitchFamily="34" charset="0"/>
              </a:rPr>
              <a:t>Step 6: Submit Initial Files to CSI</a:t>
            </a:r>
          </a:p>
        </p:txBody>
      </p:sp>
      <p:sp>
        <p:nvSpPr>
          <p:cNvPr id="6" name="Shape 126"/>
          <p:cNvSpPr txBox="1">
            <a:spLocks noGrp="1"/>
          </p:cNvSpPr>
          <p:nvPr>
            <p:ph type="sldNum" idx="12"/>
          </p:nvPr>
        </p:nvSpPr>
        <p:spPr>
          <a:xfrm>
            <a:off x="10004575" y="6364177"/>
            <a:ext cx="548700" cy="417900"/>
          </a:xfrm>
          <a:prstGeom prst="rect">
            <a:avLst/>
          </a:prstGeom>
        </p:spPr>
        <p:txBody>
          <a:bodyPr spcFirstLastPara="1" wrap="square" lIns="91425" tIns="91425" rIns="91425" bIns="91425" anchor="t" anchorCtr="0">
            <a:noAutofit/>
          </a:bodyPr>
          <a:lstStyle/>
          <a:p>
            <a:r>
              <a:rPr lang="en" dirty="0"/>
              <a:t>16</a:t>
            </a:r>
            <a:endParaRPr dirty="0"/>
          </a:p>
        </p:txBody>
      </p:sp>
      <p:graphicFrame>
        <p:nvGraphicFramePr>
          <p:cNvPr id="7" name="Table 6"/>
          <p:cNvGraphicFramePr>
            <a:graphicFrameLocks noGrp="1"/>
          </p:cNvGraphicFramePr>
          <p:nvPr>
            <p:extLst>
              <p:ext uri="{D42A27DB-BD31-4B8C-83A1-F6EECF244321}">
                <p14:modId xmlns:p14="http://schemas.microsoft.com/office/powerpoint/2010/main" val="1197152358"/>
              </p:ext>
            </p:extLst>
          </p:nvPr>
        </p:nvGraphicFramePr>
        <p:xfrm>
          <a:off x="1150069" y="1417651"/>
          <a:ext cx="10166859" cy="5010044"/>
        </p:xfrm>
        <a:graphic>
          <a:graphicData uri="http://schemas.openxmlformats.org/drawingml/2006/table">
            <a:tbl>
              <a:tblPr firstRow="1" bandRow="1">
                <a:tableStyleId>{5C22544A-7EE6-4342-B048-85BDC9FD1C3A}</a:tableStyleId>
              </a:tblPr>
              <a:tblGrid>
                <a:gridCol w="10166859">
                  <a:extLst>
                    <a:ext uri="{9D8B030D-6E8A-4147-A177-3AD203B41FA5}">
                      <a16:colId xmlns:a16="http://schemas.microsoft.com/office/drawing/2014/main" val="20000"/>
                    </a:ext>
                  </a:extLst>
                </a:gridCol>
              </a:tblGrid>
              <a:tr h="5010044">
                <a:tc>
                  <a:txBody>
                    <a:bodyPr/>
                    <a:lstStyle/>
                    <a:p>
                      <a:pPr marL="323850" indent="-285750">
                        <a:buFont typeface="Arial" panose="020B0604020202020204" pitchFamily="34" charset="0"/>
                        <a:buChar char="•"/>
                      </a:pPr>
                      <a:r>
                        <a:rPr lang="en-US" b="0" dirty="0">
                          <a:solidFill>
                            <a:schemeClr val="tx1"/>
                          </a:solidFill>
                          <a:latin typeface="Arial" panose="020B0604020202020204" pitchFamily="34" charset="0"/>
                          <a:cs typeface="Arial" panose="020B0604020202020204" pitchFamily="34" charset="0"/>
                        </a:rPr>
                        <a:t>After newly extracted files have been reviewed and correctly named, submit your initial files to Google Drive and email the Submissions Inbox (</a:t>
                      </a:r>
                      <a:r>
                        <a:rPr lang="en-US" b="0" dirty="0">
                          <a:solidFill>
                            <a:schemeClr val="tx1"/>
                          </a:solidFill>
                          <a:latin typeface="Arial" panose="020B0604020202020204" pitchFamily="34" charset="0"/>
                          <a:cs typeface="Arial" panose="020B0604020202020204" pitchFamily="34" charset="0"/>
                          <a:hlinkClick r:id="rId3"/>
                        </a:rPr>
                        <a:t>Submissions_CSI@csi.state.co.us</a:t>
                      </a:r>
                      <a:r>
                        <a:rPr lang="en-US" b="0" dirty="0">
                          <a:solidFill>
                            <a:schemeClr val="tx1"/>
                          </a:solidFill>
                          <a:latin typeface="Arial" panose="020B0604020202020204" pitchFamily="34" charset="0"/>
                          <a:cs typeface="Arial" panose="020B0604020202020204" pitchFamily="34" charset="0"/>
                        </a:rPr>
                        <a:t>)</a:t>
                      </a:r>
                    </a:p>
                    <a:p>
                      <a:pPr marL="323850" indent="-285750">
                        <a:buFont typeface="Arial" panose="020B0604020202020204" pitchFamily="34" charset="0"/>
                        <a:buChar char="•"/>
                      </a:pPr>
                      <a:r>
                        <a:rPr lang="en-US" b="0" dirty="0">
                          <a:solidFill>
                            <a:schemeClr val="tx1"/>
                          </a:solidFill>
                          <a:latin typeface="Arial" panose="020B0604020202020204" pitchFamily="34" charset="0"/>
                          <a:cs typeface="Arial" panose="020B0604020202020204" pitchFamily="34" charset="0"/>
                        </a:rPr>
                        <a:t>CSI will process the files and provide you initial error reports.</a:t>
                      </a:r>
                    </a:p>
                    <a:p>
                      <a:pPr marL="323850" indent="-285750">
                        <a:buFont typeface="Arial" panose="020B0604020202020204" pitchFamily="34" charset="0"/>
                        <a:buChar char="•"/>
                      </a:pPr>
                      <a:r>
                        <a:rPr lang="en-US" b="0" dirty="0">
                          <a:solidFill>
                            <a:schemeClr val="tx1"/>
                          </a:solidFill>
                          <a:latin typeface="Arial" panose="020B0604020202020204" pitchFamily="34" charset="0"/>
                          <a:cs typeface="Arial" panose="020B0604020202020204" pitchFamily="34" charset="0"/>
                        </a:rPr>
                        <a:t>The goal of this process will be less errors upon initial submittal leading to less submittals to error clearance saving both the school and CSI time in the process!  </a:t>
                      </a:r>
                    </a:p>
                    <a:p>
                      <a:pPr marL="323850" indent="-285750">
                        <a:buFont typeface="Arial" panose="020B0604020202020204" pitchFamily="34" charset="0"/>
                        <a:buChar char="•"/>
                      </a:pPr>
                      <a:endParaRPr lang="en-US" dirty="0">
                        <a:solidFill>
                          <a:schemeClr val="tx1"/>
                        </a:solidFill>
                        <a:latin typeface="Arial" panose="020B0604020202020204" pitchFamily="34" charset="0"/>
                        <a:cs typeface="Arial" panose="020B0604020202020204" pitchFamily="34" charset="0"/>
                      </a:endParaRPr>
                    </a:p>
                    <a:p>
                      <a:pPr marL="323850" indent="-285750">
                        <a:buFont typeface="Arial" panose="020B0604020202020204" pitchFamily="34" charset="0"/>
                        <a:buChar char="•"/>
                      </a:pPr>
                      <a:endParaRPr lang="en-US" dirty="0">
                        <a:solidFill>
                          <a:schemeClr val="tx1"/>
                        </a:solidFill>
                        <a:latin typeface="Arial" panose="020B0604020202020204" pitchFamily="34" charset="0"/>
                        <a:cs typeface="Arial" panose="020B0604020202020204" pitchFamily="34" charset="0"/>
                      </a:endParaRPr>
                    </a:p>
                    <a:p>
                      <a:pPr marL="323850" indent="-285750">
                        <a:buFont typeface="Arial" panose="020B0604020202020204" pitchFamily="34" charset="0"/>
                        <a:buChar char="•"/>
                      </a:pPr>
                      <a:endParaRPr lang="en-US" dirty="0">
                        <a:solidFill>
                          <a:schemeClr val="tx1"/>
                        </a:solidFill>
                        <a:latin typeface="Arial" panose="020B0604020202020204" pitchFamily="34" charset="0"/>
                        <a:cs typeface="Arial" panose="020B0604020202020204" pitchFamily="34" charset="0"/>
                      </a:endParaRPr>
                    </a:p>
                    <a:p>
                      <a:pPr marL="323850" indent="-285750">
                        <a:buFont typeface="Arial" panose="020B0604020202020204" pitchFamily="34" charset="0"/>
                        <a:buChar char="•"/>
                      </a:pPr>
                      <a:endParaRPr lang="en-US" dirty="0">
                        <a:solidFill>
                          <a:schemeClr val="tx1"/>
                        </a:solidFill>
                        <a:latin typeface="Arial" panose="020B0604020202020204" pitchFamily="34" charset="0"/>
                        <a:cs typeface="Arial" panose="020B0604020202020204" pitchFamily="34" charset="0"/>
                      </a:endParaRPr>
                    </a:p>
                    <a:p>
                      <a:pPr marL="323850" indent="-285750">
                        <a:buFont typeface="Arial" panose="020B0604020202020204" pitchFamily="34" charset="0"/>
                        <a:buChar char="•"/>
                      </a:pPr>
                      <a:endParaRPr lang="en-US" dirty="0">
                        <a:solidFill>
                          <a:schemeClr val="tx1"/>
                        </a:solidFill>
                        <a:latin typeface="Arial" panose="020B0604020202020204" pitchFamily="34" charset="0"/>
                        <a:cs typeface="Arial" panose="020B0604020202020204" pitchFamily="34" charset="0"/>
                      </a:endParaRPr>
                    </a:p>
                    <a:p>
                      <a:pPr marL="323850" indent="-285750">
                        <a:buFont typeface="Arial" panose="020B0604020202020204" pitchFamily="34" charset="0"/>
                        <a:buChar char="•"/>
                      </a:pPr>
                      <a:endParaRPr lang="en-US" dirty="0">
                        <a:solidFill>
                          <a:schemeClr val="tx1"/>
                        </a:solidFill>
                        <a:latin typeface="Arial" panose="020B0604020202020204" pitchFamily="34" charset="0"/>
                        <a:cs typeface="Arial" panose="020B0604020202020204" pitchFamily="34" charset="0"/>
                      </a:endParaRPr>
                    </a:p>
                    <a:p>
                      <a:pPr marL="323850" indent="-285750">
                        <a:buFont typeface="Arial" panose="020B0604020202020204" pitchFamily="34" charset="0"/>
                        <a:buChar char="•"/>
                      </a:pPr>
                      <a:endParaRPr lang="en-US" dirty="0">
                        <a:solidFill>
                          <a:schemeClr val="tx1"/>
                        </a:solidFill>
                        <a:latin typeface="Arial" panose="020B0604020202020204" pitchFamily="34" charset="0"/>
                        <a:cs typeface="Arial" panose="020B0604020202020204" pitchFamily="34" charset="0"/>
                      </a:endParaRPr>
                    </a:p>
                    <a:p>
                      <a:pPr marL="323850" indent="-285750">
                        <a:buFont typeface="Arial" panose="020B0604020202020204" pitchFamily="34" charset="0"/>
                        <a:buChar char="•"/>
                      </a:pPr>
                      <a:endParaRPr lang="en-US" dirty="0">
                        <a:solidFill>
                          <a:schemeClr val="tx1"/>
                        </a:solidFill>
                        <a:latin typeface="Arial" panose="020B0604020202020204" pitchFamily="34" charset="0"/>
                        <a:cs typeface="Arial" panose="020B0604020202020204" pitchFamily="34" charset="0"/>
                      </a:endParaRPr>
                    </a:p>
                    <a:p>
                      <a:pPr marL="323850" indent="-285750">
                        <a:buFont typeface="Arial" panose="020B0604020202020204" pitchFamily="34" charset="0"/>
                        <a:buChar char="•"/>
                      </a:pPr>
                      <a:endParaRPr lang="en-US" dirty="0">
                        <a:solidFill>
                          <a:schemeClr val="tx1"/>
                        </a:solidFill>
                        <a:latin typeface="Arial" panose="020B0604020202020204" pitchFamily="34" charset="0"/>
                        <a:cs typeface="Arial" panose="020B0604020202020204" pitchFamily="34" charset="0"/>
                      </a:endParaRPr>
                    </a:p>
                    <a:p>
                      <a:pPr marL="323850" indent="-285750">
                        <a:buFont typeface="Arial" panose="020B0604020202020204" pitchFamily="34" charset="0"/>
                        <a:buChar char="•"/>
                      </a:pPr>
                      <a:endParaRPr lang="en-US" dirty="0">
                        <a:solidFill>
                          <a:schemeClr val="tx1"/>
                        </a:solidFill>
                        <a:latin typeface="Arial" panose="020B0604020202020204" pitchFamily="34" charset="0"/>
                        <a:cs typeface="Arial" panose="020B0604020202020204" pitchFamily="34" charset="0"/>
                      </a:endParaRPr>
                    </a:p>
                    <a:p>
                      <a:pPr marL="323850" indent="-285750">
                        <a:buFont typeface="Arial" panose="020B0604020202020204" pitchFamily="34" charset="0"/>
                        <a:buChar char="•"/>
                      </a:pPr>
                      <a:endParaRPr lang="en-US" dirty="0">
                        <a:solidFill>
                          <a:schemeClr val="tx1"/>
                        </a:solidFill>
                        <a:latin typeface="Arial" panose="020B0604020202020204" pitchFamily="34" charset="0"/>
                        <a:cs typeface="Arial" panose="020B0604020202020204" pitchFamily="34" charset="0"/>
                      </a:endParaRPr>
                    </a:p>
                    <a:p>
                      <a:pPr marL="38100" indent="0">
                        <a:buFont typeface="Arial" panose="020B0604020202020204" pitchFamily="34" charset="0"/>
                        <a:buNone/>
                      </a:pPr>
                      <a:endParaRPr lang="en-US" sz="1400" dirty="0">
                        <a:hlinkClick r:id="rId4"/>
                      </a:endParaRPr>
                    </a:p>
                  </a:txBody>
                  <a:tcPr>
                    <a:noFill/>
                  </a:tcPr>
                </a:tc>
                <a:extLst>
                  <a:ext uri="{0D108BD9-81ED-4DB2-BD59-A6C34878D82A}">
                    <a16:rowId xmlns:a16="http://schemas.microsoft.com/office/drawing/2014/main" val="10000"/>
                  </a:ext>
                </a:extLst>
              </a:tr>
            </a:tbl>
          </a:graphicData>
        </a:graphic>
      </p:graphicFrame>
      <p:pic>
        <p:nvPicPr>
          <p:cNvPr id="5" name="Picture 4" descr="Image of Files to Run folder in Google Drive.">
            <a:extLst>
              <a:ext uri="{FF2B5EF4-FFF2-40B4-BE49-F238E27FC236}">
                <a16:creationId xmlns:a16="http://schemas.microsoft.com/office/drawing/2014/main" id="{0C59D282-BD79-4E94-B61D-1AEE5147AF25}"/>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811593" y="2912446"/>
            <a:ext cx="7462988" cy="3178796"/>
          </a:xfrm>
          <a:prstGeom prst="rect">
            <a:avLst/>
          </a:prstGeom>
          <a:ln>
            <a:solidFill>
              <a:schemeClr val="tx1"/>
            </a:solidFill>
          </a:ln>
        </p:spPr>
      </p:pic>
      <p:sp>
        <p:nvSpPr>
          <p:cNvPr id="3" name="Rectangle 2">
            <a:extLst>
              <a:ext uri="{FF2B5EF4-FFF2-40B4-BE49-F238E27FC236}">
                <a16:creationId xmlns:a16="http://schemas.microsoft.com/office/drawing/2014/main" id="{B848B772-E92B-60CB-1230-CD7728A30C3D}"/>
              </a:ext>
            </a:extLst>
          </p:cNvPr>
          <p:cNvSpPr/>
          <p:nvPr/>
        </p:nvSpPr>
        <p:spPr>
          <a:xfrm>
            <a:off x="6837489" y="4559338"/>
            <a:ext cx="3975538" cy="1762021"/>
          </a:xfrm>
          <a:prstGeom prst="rect">
            <a:avLst/>
          </a:prstGeom>
          <a:solidFill>
            <a:schemeClr val="accent1">
              <a:lumMod val="20000"/>
              <a:lumOff val="80000"/>
            </a:schemeClr>
          </a:solidFill>
        </p:spPr>
        <p:txBody>
          <a:bodyPr wrap="square">
            <a:spAutoFit/>
          </a:bodyPr>
          <a:lstStyle/>
          <a:p>
            <a:pPr marL="85725"/>
            <a:r>
              <a:rPr lang="en-US" sz="1400" b="1" dirty="0">
                <a:latin typeface="Arial" panose="020B0604020202020204" pitchFamily="34" charset="0"/>
                <a:cs typeface="Arial" panose="020B0604020202020204" pitchFamily="34" charset="0"/>
              </a:rPr>
              <a:t>Correct Naming of Files</a:t>
            </a:r>
            <a:endParaRPr lang="en-US" sz="1100" dirty="0">
              <a:latin typeface="Arial" panose="020B0604020202020204" pitchFamily="34" charset="0"/>
              <a:cs typeface="Arial" panose="020B0604020202020204" pitchFamily="34" charset="0"/>
            </a:endParaRPr>
          </a:p>
          <a:p>
            <a:pPr marL="85725"/>
            <a:r>
              <a:rPr lang="en-US" sz="1050" dirty="0">
                <a:latin typeface="Arial" panose="020B0604020202020204" pitchFamily="34" charset="0"/>
                <a:cs typeface="Arial" panose="020B0604020202020204" pitchFamily="34" charset="0"/>
              </a:rPr>
              <a:t>Examples:</a:t>
            </a:r>
          </a:p>
          <a:p>
            <a:pPr marL="308610" lvl="1"/>
            <a:r>
              <a:rPr lang="en-US" sz="1050" b="1" dirty="0" err="1">
                <a:latin typeface="Arial" panose="020B0604020202020204" pitchFamily="34" charset="0"/>
                <a:cs typeface="Arial" panose="020B0604020202020204" pitchFamily="34" charset="0"/>
                <a:sym typeface="Wingdings" panose="05000000000000000000" pitchFamily="2" charset="2"/>
              </a:rPr>
              <a:t>SCHOOLCODE_SCHOOLABBREV_Child_Date</a:t>
            </a:r>
            <a:endParaRPr lang="en-US" sz="1050" b="1" dirty="0">
              <a:latin typeface="Arial" panose="020B0604020202020204" pitchFamily="34" charset="0"/>
              <a:cs typeface="Arial" panose="020B0604020202020204" pitchFamily="34" charset="0"/>
              <a:sym typeface="Wingdings" panose="05000000000000000000" pitchFamily="2" charset="2"/>
            </a:endParaRPr>
          </a:p>
          <a:p>
            <a:pPr marL="308610" lvl="1"/>
            <a:r>
              <a:rPr lang="en-US" sz="1050" b="1" dirty="0" err="1">
                <a:latin typeface="Arial" panose="020B0604020202020204" pitchFamily="34" charset="0"/>
                <a:cs typeface="Arial" panose="020B0604020202020204" pitchFamily="34" charset="0"/>
                <a:sym typeface="Wingdings" panose="05000000000000000000" pitchFamily="2" charset="2"/>
              </a:rPr>
              <a:t>SCHOOLCODE_SCHOOLABBREV_Participation_Date</a:t>
            </a:r>
            <a:endParaRPr lang="en-US" sz="1050" b="1" dirty="0">
              <a:latin typeface="Arial" panose="020B0604020202020204" pitchFamily="34" charset="0"/>
              <a:cs typeface="Arial" panose="020B0604020202020204" pitchFamily="34" charset="0"/>
              <a:sym typeface="Wingdings" panose="05000000000000000000" pitchFamily="2" charset="2"/>
            </a:endParaRPr>
          </a:p>
          <a:p>
            <a:pPr marL="308610" lvl="1"/>
            <a:endParaRPr lang="en-US" sz="1050" dirty="0">
              <a:latin typeface="Arial" panose="020B0604020202020204" pitchFamily="34" charset="0"/>
              <a:cs typeface="Arial" panose="020B0604020202020204" pitchFamily="34" charset="0"/>
              <a:sym typeface="Wingdings" panose="05000000000000000000" pitchFamily="2" charset="2"/>
            </a:endParaRPr>
          </a:p>
          <a:p>
            <a:pPr marL="214313" indent="-214313">
              <a:buFont typeface="Arial" panose="020B0604020202020204" pitchFamily="34" charset="0"/>
              <a:buChar char="•"/>
            </a:pPr>
            <a:r>
              <a:rPr lang="en-US" sz="1050" dirty="0">
                <a:latin typeface="Arial" panose="020B0604020202020204" pitchFamily="34" charset="0"/>
                <a:cs typeface="Arial" panose="020B0604020202020204" pitchFamily="34" charset="0"/>
                <a:sym typeface="Wingdings" panose="05000000000000000000" pitchFamily="2" charset="2"/>
              </a:rPr>
              <a:t>Files should not contain any spaces in order to upload to CDE</a:t>
            </a:r>
          </a:p>
          <a:p>
            <a:pPr marL="214313" indent="-214313">
              <a:buFont typeface="Arial" panose="020B0604020202020204" pitchFamily="34" charset="0"/>
              <a:buChar char="•"/>
            </a:pPr>
            <a:r>
              <a:rPr lang="en-US" sz="1050" dirty="0">
                <a:latin typeface="Arial" panose="020B0604020202020204" pitchFamily="34" charset="0"/>
                <a:cs typeface="Arial" panose="020B0604020202020204" pitchFamily="34" charset="0"/>
                <a:sym typeface="Wingdings" panose="05000000000000000000" pitchFamily="2" charset="2"/>
              </a:rPr>
              <a:t>Ensure you are uploading them to the correct folder in Google Drive:</a:t>
            </a:r>
          </a:p>
          <a:p>
            <a:pPr marL="522923" lvl="1" indent="-214313">
              <a:buFont typeface="Arial" panose="020B0604020202020204" pitchFamily="34" charset="0"/>
              <a:buChar char="•"/>
            </a:pPr>
            <a:r>
              <a:rPr lang="en-US" sz="1050" b="1" dirty="0">
                <a:latin typeface="Arial" panose="020B0604020202020204" pitchFamily="34" charset="0"/>
                <a:cs typeface="Arial" panose="020B0604020202020204" pitchFamily="34" charset="0"/>
                <a:sym typeface="Wingdings" panose="05000000000000000000" pitchFamily="2" charset="2"/>
              </a:rPr>
              <a:t>G-Drive&gt;December Count&gt;23-24&gt;Files to Run</a:t>
            </a:r>
          </a:p>
        </p:txBody>
      </p:sp>
    </p:spTree>
    <p:extLst>
      <p:ext uri="{BB962C8B-B14F-4D97-AF65-F5344CB8AC3E}">
        <p14:creationId xmlns:p14="http://schemas.microsoft.com/office/powerpoint/2010/main" val="20552511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Shape 337"/>
          <p:cNvSpPr txBox="1">
            <a:spLocks noGrp="1"/>
          </p:cNvSpPr>
          <p:nvPr>
            <p:ph type="ctrTitle" idx="4294967295"/>
          </p:nvPr>
        </p:nvSpPr>
        <p:spPr>
          <a:xfrm>
            <a:off x="1567543" y="796675"/>
            <a:ext cx="9100457" cy="746375"/>
          </a:xfrm>
          <a:prstGeom prst="rect">
            <a:avLst/>
          </a:prstGeom>
        </p:spPr>
        <p:txBody>
          <a:bodyPr spcFirstLastPara="1" vert="horz" wrap="square" lIns="91425" tIns="91425" rIns="91425" bIns="91425" rtlCol="0" anchor="b" anchorCtr="0">
            <a:noAutofit/>
          </a:bodyPr>
          <a:lstStyle/>
          <a:p>
            <a:r>
              <a:rPr lang="en-US" sz="3600" dirty="0">
                <a:solidFill>
                  <a:schemeClr val="bg1"/>
                </a:solidFill>
                <a:latin typeface="Arial" panose="020B0604020202020204" pitchFamily="34" charset="0"/>
                <a:cs typeface="Arial" panose="020B0604020202020204" pitchFamily="34" charset="0"/>
              </a:rPr>
              <a:t>Thank you for Reviewing this Module</a:t>
            </a:r>
          </a:p>
        </p:txBody>
      </p:sp>
      <p:sp>
        <p:nvSpPr>
          <p:cNvPr id="339" name="Shape 339"/>
          <p:cNvSpPr txBox="1">
            <a:spLocks noGrp="1"/>
          </p:cNvSpPr>
          <p:nvPr>
            <p:ph type="body" idx="4294967295"/>
          </p:nvPr>
        </p:nvSpPr>
        <p:spPr>
          <a:xfrm>
            <a:off x="2440025" y="3703477"/>
            <a:ext cx="7083803" cy="2660700"/>
          </a:xfrm>
          <a:prstGeom prst="rect">
            <a:avLst/>
          </a:prstGeom>
        </p:spPr>
        <p:txBody>
          <a:bodyPr spcFirstLastPara="1" vert="horz" wrap="square" lIns="91425" tIns="91425" rIns="91425" bIns="91425" rtlCol="0" anchor="t" anchorCtr="0">
            <a:noAutofit/>
          </a:bodyPr>
          <a:lstStyle/>
          <a:p>
            <a:pPr marL="0" indent="0">
              <a:spcBef>
                <a:spcPts val="600"/>
              </a:spcBef>
              <a:buNone/>
            </a:pPr>
            <a:r>
              <a:rPr lang="en" sz="2000" dirty="0">
                <a:solidFill>
                  <a:srgbClr val="FFFFFF"/>
                </a:solidFill>
                <a:latin typeface="Arial" panose="020B0604020202020204" pitchFamily="34" charset="0"/>
                <a:ea typeface="Arial Unicode MS" panose="020B0604020202020204" pitchFamily="34" charset="-128"/>
                <a:cs typeface="Arial" panose="020B0604020202020204" pitchFamily="34" charset="0"/>
              </a:rPr>
              <a:t>Contact the Submissions Inbox with Questions:</a:t>
            </a:r>
            <a:endParaRPr sz="2000" dirty="0">
              <a:solidFill>
                <a:srgbClr val="FFFFFF"/>
              </a:solidFill>
              <a:latin typeface="Arial" panose="020B0604020202020204" pitchFamily="34" charset="0"/>
              <a:ea typeface="Arial Unicode MS" panose="020B0604020202020204" pitchFamily="34" charset="-128"/>
              <a:cs typeface="Arial" panose="020B0604020202020204" pitchFamily="34" charset="0"/>
            </a:endParaRPr>
          </a:p>
          <a:p>
            <a:pPr marL="777240" lvl="2" indent="0">
              <a:buNone/>
            </a:pPr>
            <a:r>
              <a:rPr lang="en-US" dirty="0">
                <a:solidFill>
                  <a:schemeClr val="bg1"/>
                </a:solidFill>
                <a:latin typeface="Arial" panose="020B0604020202020204" pitchFamily="34" charset="0"/>
                <a:cs typeface="Arial" panose="020B0604020202020204" pitchFamily="34" charset="0"/>
              </a:rPr>
              <a:t>Submissions_CSI@csi.state.co.us</a:t>
            </a:r>
          </a:p>
          <a:p>
            <a:pPr marL="777240" lvl="2" indent="0">
              <a:buNone/>
            </a:pPr>
            <a:endParaRPr lang="en-US" dirty="0"/>
          </a:p>
        </p:txBody>
      </p:sp>
      <p:sp>
        <p:nvSpPr>
          <p:cNvPr id="340" name="Shape 340"/>
          <p:cNvSpPr txBox="1">
            <a:spLocks noGrp="1"/>
          </p:cNvSpPr>
          <p:nvPr>
            <p:ph type="sldNum" idx="12"/>
          </p:nvPr>
        </p:nvSpPr>
        <p:spPr>
          <a:xfrm>
            <a:off x="10004575" y="6364177"/>
            <a:ext cx="548700" cy="417900"/>
          </a:xfrm>
          <a:prstGeom prst="rect">
            <a:avLst/>
          </a:prstGeom>
        </p:spPr>
        <p:txBody>
          <a:bodyPr spcFirstLastPara="1" vert="horz" wrap="square" lIns="91425" tIns="91425" rIns="91425" bIns="91425" rtlCol="0" anchor="t" anchorCtr="0">
            <a:noAutofit/>
          </a:bodyPr>
          <a:lstStyle/>
          <a:p>
            <a:fld id="{00000000-1234-1234-1234-123412341234}" type="slidenum">
              <a:rPr lang="en"/>
              <a:pPr/>
              <a:t>17</a:t>
            </a:fld>
            <a:endParaRPr dirty="0"/>
          </a:p>
        </p:txBody>
      </p:sp>
      <p:grpSp>
        <p:nvGrpSpPr>
          <p:cNvPr id="3" name="Group 4">
            <a:extLst>
              <a:ext uri="{C183D7F6-B498-43B3-948B-1728B52AA6E4}">
                <adec:decorative xmlns:adec="http://schemas.microsoft.com/office/drawing/2017/decorative" val="1"/>
              </a:ext>
            </a:extLst>
          </p:cNvPr>
          <p:cNvGrpSpPr>
            <a:grpSpLocks noChangeAspect="1"/>
          </p:cNvGrpSpPr>
          <p:nvPr/>
        </p:nvGrpSpPr>
        <p:grpSpPr bwMode="auto">
          <a:xfrm>
            <a:off x="4438067" y="4868752"/>
            <a:ext cx="1638300" cy="1495425"/>
            <a:chOff x="3066" y="3067"/>
            <a:chExt cx="1032" cy="942"/>
          </a:xfrm>
          <a:solidFill>
            <a:srgbClr val="7030A0"/>
          </a:solidFill>
        </p:grpSpPr>
        <p:sp>
          <p:nvSpPr>
            <p:cNvPr id="4" name="AutoShape 3"/>
            <p:cNvSpPr>
              <a:spLocks noChangeAspect="1" noChangeArrowheads="1" noTextEdit="1"/>
            </p:cNvSpPr>
            <p:nvPr/>
          </p:nvSpPr>
          <p:spPr bwMode="auto">
            <a:xfrm>
              <a:off x="3066" y="3067"/>
              <a:ext cx="1032" cy="94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6" y="3067"/>
              <a:ext cx="1036" cy="94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6707720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Shape 111"/>
          <p:cNvSpPr txBox="1">
            <a:spLocks noGrp="1"/>
          </p:cNvSpPr>
          <p:nvPr>
            <p:ph type="ctrTitle"/>
          </p:nvPr>
        </p:nvSpPr>
        <p:spPr>
          <a:xfrm>
            <a:off x="2209800" y="2111123"/>
            <a:ext cx="6868886" cy="1546500"/>
          </a:xfrm>
          <a:prstGeom prst="rect">
            <a:avLst/>
          </a:prstGeom>
        </p:spPr>
        <p:txBody>
          <a:bodyPr spcFirstLastPara="1" vert="horz" wrap="square" lIns="91425" tIns="91425" rIns="91425" bIns="91425" rtlCol="0" anchor="b" anchorCtr="0">
            <a:noAutofit/>
          </a:bodyPr>
          <a:lstStyle/>
          <a:p>
            <a:r>
              <a:rPr lang="en-US" dirty="0"/>
              <a:t>Purpose and Validation Resources</a:t>
            </a:r>
            <a:endParaRPr dirty="0"/>
          </a:p>
        </p:txBody>
      </p:sp>
      <p:sp>
        <p:nvSpPr>
          <p:cNvPr id="113" name="Shape 113"/>
          <p:cNvSpPr txBox="1">
            <a:spLocks noGrp="1"/>
          </p:cNvSpPr>
          <p:nvPr>
            <p:ph type="sldNum" idx="12"/>
          </p:nvPr>
        </p:nvSpPr>
        <p:spPr>
          <a:xfrm>
            <a:off x="1523875" y="6440375"/>
            <a:ext cx="9144000" cy="417900"/>
          </a:xfrm>
          <a:prstGeom prst="rect">
            <a:avLst/>
          </a:prstGeom>
        </p:spPr>
        <p:txBody>
          <a:bodyPr spcFirstLastPara="1" vert="horz" wrap="square" lIns="91425" tIns="91425" rIns="91425" bIns="91425" rtlCol="0" anchor="t" anchorCtr="0">
            <a:noAutofit/>
          </a:bodyPr>
          <a:lstStyle/>
          <a:p>
            <a:fld id="{00000000-1234-1234-1234-123412341234}" type="slidenum">
              <a:rPr lang="en"/>
              <a:pPr/>
              <a:t>2</a:t>
            </a:fld>
            <a:endParaRPr dirty="0"/>
          </a:p>
        </p:txBody>
      </p:sp>
    </p:spTree>
    <p:extLst>
      <p:ext uri="{BB962C8B-B14F-4D97-AF65-F5344CB8AC3E}">
        <p14:creationId xmlns:p14="http://schemas.microsoft.com/office/powerpoint/2010/main" val="16052227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a:spLocks noGrp="1"/>
          </p:cNvSpPr>
          <p:nvPr>
            <p:ph type="title"/>
          </p:nvPr>
        </p:nvSpPr>
        <p:spPr>
          <a:xfrm>
            <a:off x="718459" y="274650"/>
            <a:ext cx="9591868" cy="760349"/>
          </a:xfrm>
          <a:prstGeom prst="rect">
            <a:avLst/>
          </a:prstGeom>
        </p:spPr>
        <p:txBody>
          <a:bodyPr spcFirstLastPara="1" wrap="square" lIns="91425" tIns="91425" rIns="91425" bIns="91425" anchor="b" anchorCtr="0">
            <a:noAutofit/>
          </a:bodyPr>
          <a:lstStyle/>
          <a:p>
            <a:r>
              <a:rPr lang="en" sz="3600" dirty="0">
                <a:solidFill>
                  <a:schemeClr val="tx1"/>
                </a:solidFill>
                <a:latin typeface="Arial" panose="020B0604020202020204" pitchFamily="34" charset="0"/>
                <a:cs typeface="Arial" panose="020B0604020202020204" pitchFamily="34" charset="0"/>
              </a:rPr>
              <a:t>Purpose of </a:t>
            </a:r>
            <a:r>
              <a:rPr lang="en-US" sz="3600" dirty="0">
                <a:solidFill>
                  <a:schemeClr val="tx1"/>
                </a:solidFill>
                <a:latin typeface="Arial" panose="020B0604020202020204" pitchFamily="34" charset="0"/>
                <a:cs typeface="Arial" panose="020B0604020202020204" pitchFamily="34" charset="0"/>
              </a:rPr>
              <a:t>the Record Checker Tool</a:t>
            </a:r>
            <a:endParaRPr sz="3600" dirty="0">
              <a:solidFill>
                <a:schemeClr val="tx1"/>
              </a:solidFill>
              <a:latin typeface="Arial" panose="020B0604020202020204" pitchFamily="34" charset="0"/>
              <a:cs typeface="Arial" panose="020B0604020202020204" pitchFamily="34" charset="0"/>
            </a:endParaRPr>
          </a:p>
        </p:txBody>
      </p:sp>
      <p:sp>
        <p:nvSpPr>
          <p:cNvPr id="125" name="Shape 125"/>
          <p:cNvSpPr txBox="1">
            <a:spLocks noGrp="1"/>
          </p:cNvSpPr>
          <p:nvPr>
            <p:ph type="body" idx="1"/>
          </p:nvPr>
        </p:nvSpPr>
        <p:spPr>
          <a:xfrm>
            <a:off x="718458" y="1350002"/>
            <a:ext cx="9591869" cy="5217848"/>
          </a:xfrm>
          <a:prstGeom prst="rect">
            <a:avLst/>
          </a:prstGeom>
        </p:spPr>
        <p:txBody>
          <a:bodyPr spcFirstLastPara="1" wrap="square" lIns="91425" tIns="91425" rIns="91425" bIns="91425" anchor="t" anchorCtr="0">
            <a:noAutofit/>
          </a:bodyPr>
          <a:lstStyle/>
          <a:p>
            <a:pPr marL="38100" indent="0">
              <a:buNone/>
            </a:pPr>
            <a:r>
              <a:rPr lang="en-US" sz="1800" b="1" dirty="0">
                <a:solidFill>
                  <a:schemeClr val="tx1"/>
                </a:solidFill>
                <a:latin typeface="Arial" panose="020B0604020202020204" pitchFamily="34" charset="0"/>
                <a:cs typeface="Arial" panose="020B0604020202020204" pitchFamily="34" charset="0"/>
              </a:rPr>
              <a:t>The purpose of the SPED Record Checker is for schools to review their initially extracted Child and Participation Files prior to initial Submittal.  The template will flag for potential errors that can be corrected prior to initially submitting files.  The goal of this resource is to:</a:t>
            </a:r>
          </a:p>
          <a:p>
            <a:pPr marL="38100" indent="0">
              <a:buNone/>
            </a:pPr>
            <a:endParaRPr lang="en-US" sz="1800" b="1" dirty="0">
              <a:solidFill>
                <a:schemeClr val="tx1"/>
              </a:solidFill>
              <a:latin typeface="Arial" panose="020B0604020202020204" pitchFamily="34" charset="0"/>
              <a:cs typeface="Arial" panose="020B0604020202020204" pitchFamily="34" charset="0"/>
            </a:endParaRPr>
          </a:p>
          <a:p>
            <a:pPr marL="38100" indent="0">
              <a:buNone/>
            </a:pPr>
            <a:endParaRPr lang="en-US" sz="1800" b="1" dirty="0">
              <a:solidFill>
                <a:schemeClr val="tx1"/>
              </a:solidFill>
              <a:latin typeface="Arial" panose="020B0604020202020204" pitchFamily="34" charset="0"/>
              <a:cs typeface="Arial" panose="020B0604020202020204" pitchFamily="34" charset="0"/>
            </a:endParaRPr>
          </a:p>
          <a:p>
            <a:pPr marL="38100" indent="0">
              <a:buNone/>
            </a:pPr>
            <a:endParaRPr lang="en-US" sz="1800" b="1" dirty="0">
              <a:solidFill>
                <a:schemeClr val="tx1"/>
              </a:solidFill>
              <a:latin typeface="Arial" panose="020B0604020202020204" pitchFamily="34" charset="0"/>
              <a:cs typeface="Arial" panose="020B060402020202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327635812"/>
              </p:ext>
            </p:extLst>
          </p:nvPr>
        </p:nvGraphicFramePr>
        <p:xfrm>
          <a:off x="407373" y="3469047"/>
          <a:ext cx="8335784" cy="1463040"/>
        </p:xfrm>
        <a:graphic>
          <a:graphicData uri="http://schemas.openxmlformats.org/drawingml/2006/table">
            <a:tbl>
              <a:tblPr firstRow="1" bandRow="1">
                <a:tableStyleId>{5C22544A-7EE6-4342-B048-85BDC9FD1C3A}</a:tableStyleId>
              </a:tblPr>
              <a:tblGrid>
                <a:gridCol w="8335784">
                  <a:extLst>
                    <a:ext uri="{9D8B030D-6E8A-4147-A177-3AD203B41FA5}">
                      <a16:colId xmlns:a16="http://schemas.microsoft.com/office/drawing/2014/main" val="20000"/>
                    </a:ext>
                  </a:extLst>
                </a:gridCol>
              </a:tblGrid>
              <a:tr h="1069635">
                <a:tc>
                  <a:txBody>
                    <a:bodyPr/>
                    <a:lstStyle/>
                    <a:p>
                      <a:pPr marL="285750" indent="-285750">
                        <a:buFont typeface="Arial" panose="020B0604020202020204" pitchFamily="34" charset="0"/>
                        <a:buChar char="•"/>
                      </a:pPr>
                      <a:r>
                        <a:rPr lang="en-US" sz="1800" b="0" dirty="0">
                          <a:solidFill>
                            <a:schemeClr val="tx1"/>
                          </a:solidFill>
                          <a:latin typeface="Arial" panose="020B0604020202020204" pitchFamily="34" charset="0"/>
                          <a:cs typeface="Arial" panose="020B0604020202020204" pitchFamily="34" charset="0"/>
                        </a:rPr>
                        <a:t>Identify errors and correct prior to submittal</a:t>
                      </a:r>
                    </a:p>
                    <a:p>
                      <a:pPr marL="285750" indent="-285750">
                        <a:buFont typeface="Arial" panose="020B0604020202020204" pitchFamily="34" charset="0"/>
                        <a:buChar char="•"/>
                      </a:pPr>
                      <a:r>
                        <a:rPr lang="en-US" sz="1800" b="0" strike="noStrike" dirty="0">
                          <a:solidFill>
                            <a:schemeClr val="tx1"/>
                          </a:solidFill>
                          <a:latin typeface="Arial" panose="020B0604020202020204" pitchFamily="34" charset="0"/>
                          <a:cs typeface="Arial" panose="020B0604020202020204" pitchFamily="34" charset="0"/>
                        </a:rPr>
                        <a:t>Fewer </a:t>
                      </a:r>
                      <a:r>
                        <a:rPr lang="en-US" sz="1800" b="0" dirty="0">
                          <a:solidFill>
                            <a:schemeClr val="tx1"/>
                          </a:solidFill>
                          <a:latin typeface="Arial" panose="020B0604020202020204" pitchFamily="34" charset="0"/>
                          <a:cs typeface="Arial" panose="020B0604020202020204" pitchFamily="34" charset="0"/>
                        </a:rPr>
                        <a:t>errors received upon initial submittal</a:t>
                      </a:r>
                      <a:endParaRPr lang="en-US" sz="1800" b="0" baseline="0" dirty="0">
                        <a:solidFill>
                          <a:schemeClr val="tx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800" b="0" baseline="0" dirty="0">
                          <a:solidFill>
                            <a:schemeClr val="tx1"/>
                          </a:solidFill>
                          <a:latin typeface="Arial" panose="020B0604020202020204" pitchFamily="34" charset="0"/>
                          <a:cs typeface="Arial" panose="020B0604020202020204" pitchFamily="34" charset="0"/>
                        </a:rPr>
                        <a:t>Fewer submissions until error clearance</a:t>
                      </a:r>
                    </a:p>
                    <a:p>
                      <a:pPr marL="285750" indent="-285750">
                        <a:buFont typeface="Arial" panose="020B0604020202020204" pitchFamily="34" charset="0"/>
                        <a:buChar char="•"/>
                      </a:pPr>
                      <a:r>
                        <a:rPr lang="en-US" sz="1800" b="0" baseline="0" dirty="0">
                          <a:solidFill>
                            <a:schemeClr val="tx1"/>
                          </a:solidFill>
                          <a:latin typeface="Arial" panose="020B0604020202020204" pitchFamily="34" charset="0"/>
                          <a:cs typeface="Arial" panose="020B0604020202020204" pitchFamily="34" charset="0"/>
                        </a:rPr>
                        <a:t>Collection errors cleared earlier in the process</a:t>
                      </a:r>
                    </a:p>
                    <a:p>
                      <a:pPr marL="285750" indent="-285750">
                        <a:buFont typeface="Arial" panose="020B0604020202020204" pitchFamily="34" charset="0"/>
                        <a:buChar char="•"/>
                      </a:pPr>
                      <a:endParaRPr lang="en-US" sz="1800" baseline="0" dirty="0">
                        <a:solidFill>
                          <a:srgbClr val="677480"/>
                        </a:solidFill>
                        <a:latin typeface="Arial" panose="020B0604020202020204" pitchFamily="34" charset="0"/>
                        <a:cs typeface="Arial" panose="020B0604020202020204" pitchFamily="34" charset="0"/>
                      </a:endParaRPr>
                    </a:p>
                  </a:txBody>
                  <a:tcPr>
                    <a:noFill/>
                  </a:tcPr>
                </a:tc>
                <a:extLst>
                  <a:ext uri="{0D108BD9-81ED-4DB2-BD59-A6C34878D82A}">
                    <a16:rowId xmlns:a16="http://schemas.microsoft.com/office/drawing/2014/main" val="10000"/>
                  </a:ext>
                </a:extLst>
              </a:tr>
            </a:tbl>
          </a:graphicData>
        </a:graphic>
      </p:graphicFrame>
      <p:pic>
        <p:nvPicPr>
          <p:cNvPr id="3" name="Picture 2" descr="Image of Record Checker Instructions">
            <a:extLst>
              <a:ext uri="{FF2B5EF4-FFF2-40B4-BE49-F238E27FC236}">
                <a16:creationId xmlns:a16="http://schemas.microsoft.com/office/drawing/2014/main" id="{5978351C-664F-404F-9F20-BC10BE9BB4F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446401" y="2527256"/>
            <a:ext cx="3972797" cy="3346622"/>
          </a:xfrm>
          <a:prstGeom prst="rect">
            <a:avLst/>
          </a:prstGeom>
          <a:ln>
            <a:solidFill>
              <a:schemeClr val="tx1"/>
            </a:solidFill>
          </a:ln>
        </p:spPr>
      </p:pic>
      <p:sp>
        <p:nvSpPr>
          <p:cNvPr id="126" name="Shape 126"/>
          <p:cNvSpPr txBox="1">
            <a:spLocks noGrp="1"/>
          </p:cNvSpPr>
          <p:nvPr>
            <p:ph type="sldNum" idx="12"/>
          </p:nvPr>
        </p:nvSpPr>
        <p:spPr>
          <a:xfrm>
            <a:off x="10004575" y="6364177"/>
            <a:ext cx="548700" cy="417900"/>
          </a:xfrm>
          <a:prstGeom prst="rect">
            <a:avLst/>
          </a:prstGeom>
        </p:spPr>
        <p:txBody>
          <a:bodyPr spcFirstLastPara="1" wrap="square" lIns="91425" tIns="91425" rIns="91425" bIns="91425" anchor="t" anchorCtr="0">
            <a:noAutofit/>
          </a:bodyPr>
          <a:lstStyle/>
          <a:p>
            <a:fld id="{00000000-1234-1234-1234-123412341234}" type="slidenum">
              <a:rPr lang="en"/>
              <a:pPr/>
              <a:t>3</a:t>
            </a:fld>
            <a:endParaRPr dirty="0"/>
          </a:p>
        </p:txBody>
      </p:sp>
    </p:spTree>
    <p:extLst>
      <p:ext uri="{BB962C8B-B14F-4D97-AF65-F5344CB8AC3E}">
        <p14:creationId xmlns:p14="http://schemas.microsoft.com/office/powerpoint/2010/main" val="15756697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a:spLocks noGrp="1"/>
          </p:cNvSpPr>
          <p:nvPr>
            <p:ph type="title"/>
          </p:nvPr>
        </p:nvSpPr>
        <p:spPr>
          <a:xfrm>
            <a:off x="471340" y="274650"/>
            <a:ext cx="9427403" cy="760349"/>
          </a:xfrm>
          <a:prstGeom prst="rect">
            <a:avLst/>
          </a:prstGeom>
        </p:spPr>
        <p:txBody>
          <a:bodyPr spcFirstLastPara="1" wrap="square" lIns="91425" tIns="91425" rIns="91425" bIns="91425" anchor="b" anchorCtr="0">
            <a:noAutofit/>
          </a:bodyPr>
          <a:lstStyle/>
          <a:p>
            <a:r>
              <a:rPr lang="en-US" sz="3600" dirty="0">
                <a:solidFill>
                  <a:schemeClr val="tx1"/>
                </a:solidFill>
                <a:latin typeface="Arial" panose="020B0604020202020204" pitchFamily="34" charset="0"/>
                <a:cs typeface="Arial" panose="020B0604020202020204" pitchFamily="34" charset="0"/>
              </a:rPr>
              <a:t>Initial Submission Data Validation Resources</a:t>
            </a:r>
            <a:endParaRPr sz="3600" dirty="0">
              <a:solidFill>
                <a:schemeClr val="tx1"/>
              </a:solidFill>
              <a:latin typeface="Arial" panose="020B0604020202020204" pitchFamily="34" charset="0"/>
              <a:cs typeface="Arial" panose="020B0604020202020204" pitchFamily="34" charset="0"/>
            </a:endParaRPr>
          </a:p>
        </p:txBody>
      </p:sp>
      <p:sp>
        <p:nvSpPr>
          <p:cNvPr id="125" name="Shape 125"/>
          <p:cNvSpPr txBox="1">
            <a:spLocks noGrp="1"/>
          </p:cNvSpPr>
          <p:nvPr>
            <p:ph type="body" idx="1"/>
          </p:nvPr>
        </p:nvSpPr>
        <p:spPr>
          <a:xfrm>
            <a:off x="718458" y="1819469"/>
            <a:ext cx="9591869" cy="4748381"/>
          </a:xfrm>
          <a:prstGeom prst="rect">
            <a:avLst/>
          </a:prstGeom>
        </p:spPr>
        <p:txBody>
          <a:bodyPr spcFirstLastPara="1" wrap="square" lIns="91425" tIns="91425" rIns="91425" bIns="91425" anchor="t" anchorCtr="0">
            <a:noAutofit/>
          </a:bodyPr>
          <a:lstStyle/>
          <a:p>
            <a:pPr marL="114300" indent="0">
              <a:buNone/>
            </a:pPr>
            <a:r>
              <a:rPr lang="en-US" sz="2000" b="1" dirty="0">
                <a:solidFill>
                  <a:schemeClr val="tx1"/>
                </a:solidFill>
                <a:latin typeface="Arial" panose="020B0604020202020204" pitchFamily="34" charset="0"/>
                <a:cs typeface="Arial" panose="020B0604020202020204" pitchFamily="34" charset="0"/>
              </a:rPr>
              <a:t>CSI has two main resources that have been combined into one called the SPED Record Checker and Validations Toolkit.</a:t>
            </a:r>
          </a:p>
          <a:p>
            <a:pPr marL="114300" indent="0">
              <a:buNone/>
            </a:pPr>
            <a:endParaRPr lang="en-US" sz="2000" b="1" dirty="0">
              <a:solidFill>
                <a:schemeClr val="tx1"/>
              </a:solidFill>
              <a:latin typeface="Arial" panose="020B0604020202020204" pitchFamily="34" charset="0"/>
              <a:cs typeface="Arial" panose="020B0604020202020204" pitchFamily="34" charset="0"/>
            </a:endParaRPr>
          </a:p>
          <a:p>
            <a:pPr marL="114300" indent="0">
              <a:buNone/>
            </a:pPr>
            <a:endParaRPr lang="en-US" sz="2000" b="1" dirty="0">
              <a:solidFill>
                <a:schemeClr val="tx1"/>
              </a:solidFill>
              <a:latin typeface="Arial" panose="020B0604020202020204" pitchFamily="34" charset="0"/>
              <a:cs typeface="Arial" panose="020B0604020202020204" pitchFamily="34" charset="0"/>
            </a:endParaRPr>
          </a:p>
          <a:p>
            <a:pPr marL="114300" indent="0">
              <a:buNone/>
            </a:pPr>
            <a:endParaRPr lang="en-US" sz="2000" b="1" dirty="0">
              <a:solidFill>
                <a:schemeClr val="tx1"/>
              </a:solidFill>
              <a:latin typeface="Arial" panose="020B0604020202020204" pitchFamily="34" charset="0"/>
              <a:cs typeface="Arial" panose="020B0604020202020204" pitchFamily="34" charset="0"/>
            </a:endParaRPr>
          </a:p>
          <a:p>
            <a:pPr marL="114300" indent="0">
              <a:buNone/>
            </a:pPr>
            <a:endParaRPr lang="en-US" sz="2000" b="1" dirty="0">
              <a:solidFill>
                <a:schemeClr val="tx1"/>
              </a:solidFill>
              <a:latin typeface="Arial" panose="020B0604020202020204" pitchFamily="34" charset="0"/>
              <a:cs typeface="Arial" panose="020B0604020202020204" pitchFamily="34" charset="0"/>
            </a:endParaRPr>
          </a:p>
          <a:p>
            <a:pPr indent="-342900">
              <a:buFont typeface="Arial" panose="020B0604020202020204" pitchFamily="34" charset="0"/>
              <a:buChar char="•"/>
            </a:pPr>
            <a:r>
              <a:rPr lang="en-US" sz="1800" dirty="0">
                <a:solidFill>
                  <a:schemeClr val="tx1"/>
                </a:solidFill>
                <a:latin typeface="Arial" panose="020B0604020202020204" pitchFamily="34" charset="0"/>
                <a:cs typeface="Arial" panose="020B0604020202020204" pitchFamily="34" charset="0"/>
              </a:rPr>
              <a:t>Run the record checker early in data entry and prior to submittal.  </a:t>
            </a:r>
          </a:p>
          <a:p>
            <a:pPr indent="-342900">
              <a:buFont typeface="Arial" panose="020B0604020202020204" pitchFamily="34" charset="0"/>
              <a:buChar char="•"/>
            </a:pPr>
            <a:r>
              <a:rPr lang="en-US" sz="1800" dirty="0">
                <a:solidFill>
                  <a:schemeClr val="tx1"/>
                </a:solidFill>
                <a:latin typeface="Arial" panose="020B0604020202020204" pitchFamily="34" charset="0"/>
                <a:cs typeface="Arial" panose="020B0604020202020204" pitchFamily="34" charset="0"/>
              </a:rPr>
              <a:t>This Record Checker resource is not designed or capable to catch every potential error, but more common data entry issues.</a:t>
            </a:r>
          </a:p>
          <a:p>
            <a:pPr indent="-342900">
              <a:buFont typeface="Arial" panose="020B0604020202020204" pitchFamily="34" charset="0"/>
              <a:buChar char="•"/>
            </a:pPr>
            <a:r>
              <a:rPr lang="en-US" sz="1800" dirty="0">
                <a:solidFill>
                  <a:schemeClr val="tx1"/>
                </a:solidFill>
                <a:latin typeface="Arial" panose="020B0604020202020204" pitchFamily="34" charset="0"/>
                <a:cs typeface="Arial" panose="020B0604020202020204" pitchFamily="34" charset="0"/>
              </a:rPr>
              <a:t>The Validations tab on the Record Checker contains a checklist of potential issues and data entry reminders that are not being flagged in the Checker. </a:t>
            </a:r>
          </a:p>
          <a:p>
            <a:pPr indent="-342900">
              <a:buFont typeface="Arial" panose="020B0604020202020204" pitchFamily="34" charset="0"/>
              <a:buChar char="•"/>
            </a:pPr>
            <a:r>
              <a:rPr lang="en-US" sz="1800" dirty="0">
                <a:solidFill>
                  <a:schemeClr val="tx1"/>
                </a:solidFill>
                <a:latin typeface="Arial" panose="020B0604020202020204" pitchFamily="34" charset="0"/>
                <a:cs typeface="Arial" panose="020B0604020202020204" pitchFamily="34" charset="0"/>
              </a:rPr>
              <a:t>Both webpages contain other resources that will assist in this process as well (File Layouts, Training Modules, Participation Coding scenarios etc.).</a:t>
            </a:r>
          </a:p>
          <a:p>
            <a:pPr marL="114300" indent="0">
              <a:buNone/>
            </a:pPr>
            <a:endParaRPr lang="en-US" sz="2000" b="1" dirty="0">
              <a:solidFill>
                <a:schemeClr val="tx1"/>
              </a:solidFill>
              <a:latin typeface="Arial" panose="020B0604020202020204" pitchFamily="34" charset="0"/>
              <a:cs typeface="Arial" panose="020B0604020202020204" pitchFamily="34" charset="0"/>
            </a:endParaRPr>
          </a:p>
          <a:p>
            <a:pPr marL="114300" indent="0">
              <a:buNone/>
            </a:pPr>
            <a:endParaRPr lang="en-US" sz="2000" b="1" dirty="0">
              <a:solidFill>
                <a:schemeClr val="tx1"/>
              </a:solidFill>
              <a:latin typeface="Arial" panose="020B0604020202020204" pitchFamily="34" charset="0"/>
              <a:cs typeface="Arial" panose="020B0604020202020204" pitchFamily="34" charset="0"/>
            </a:endParaRPr>
          </a:p>
          <a:p>
            <a:pPr marL="114300" indent="0">
              <a:buNone/>
            </a:pPr>
            <a:endParaRPr lang="en-US" sz="1800" b="1" dirty="0">
              <a:solidFill>
                <a:schemeClr val="tx2"/>
              </a:solidFill>
              <a:latin typeface="Arial" panose="020B0604020202020204" pitchFamily="34" charset="0"/>
              <a:cs typeface="Arial" panose="020B0604020202020204" pitchFamily="34" charset="0"/>
            </a:endParaRPr>
          </a:p>
          <a:p>
            <a:pPr marL="114300" indent="0">
              <a:buNone/>
            </a:pPr>
            <a:endParaRPr lang="en-US" sz="1800" b="1" dirty="0">
              <a:solidFill>
                <a:schemeClr val="tx2"/>
              </a:solidFill>
              <a:latin typeface="Arial" panose="020B0604020202020204" pitchFamily="34" charset="0"/>
              <a:cs typeface="Arial" panose="020B0604020202020204" pitchFamily="34" charset="0"/>
            </a:endParaRPr>
          </a:p>
          <a:p>
            <a:pPr marL="114300" indent="0">
              <a:buNone/>
            </a:pPr>
            <a:endParaRPr lang="en-US" sz="1800" b="1" dirty="0">
              <a:solidFill>
                <a:schemeClr val="tx2"/>
              </a:solidFill>
              <a:latin typeface="Arial" panose="020B0604020202020204" pitchFamily="34" charset="0"/>
              <a:cs typeface="Arial" panose="020B0604020202020204" pitchFamily="34" charset="0"/>
            </a:endParaRPr>
          </a:p>
          <a:p>
            <a:pPr marL="114300" indent="0">
              <a:buNone/>
            </a:pPr>
            <a:endParaRPr lang="en-US" sz="1800" b="1" dirty="0">
              <a:solidFill>
                <a:schemeClr val="tx2"/>
              </a:solidFill>
              <a:latin typeface="Arial" panose="020B0604020202020204" pitchFamily="34" charset="0"/>
              <a:cs typeface="Arial" panose="020B0604020202020204" pitchFamily="34" charset="0"/>
            </a:endParaRPr>
          </a:p>
          <a:p>
            <a:pPr marL="114300" indent="0">
              <a:buNone/>
            </a:pPr>
            <a:endParaRPr lang="en-US" sz="1800" b="1" dirty="0">
              <a:solidFill>
                <a:schemeClr val="tx2"/>
              </a:solidFill>
              <a:latin typeface="Arial" panose="020B0604020202020204" pitchFamily="34" charset="0"/>
              <a:cs typeface="Arial" panose="020B0604020202020204" pitchFamily="34" charset="0"/>
            </a:endParaRPr>
          </a:p>
          <a:p>
            <a:pPr marL="114300" indent="0">
              <a:buNone/>
            </a:pPr>
            <a:endParaRPr lang="en-US" sz="1800" b="1" dirty="0">
              <a:solidFill>
                <a:schemeClr val="tx2"/>
              </a:solidFill>
              <a:latin typeface="Arial" panose="020B0604020202020204" pitchFamily="34" charset="0"/>
              <a:cs typeface="Arial" panose="020B0604020202020204" pitchFamily="34" charset="0"/>
            </a:endParaRPr>
          </a:p>
          <a:p>
            <a:pPr marL="114300" indent="0">
              <a:buNone/>
            </a:pPr>
            <a:endParaRPr lang="en-US" sz="1800" b="1" dirty="0">
              <a:solidFill>
                <a:schemeClr val="tx1">
                  <a:lumMod val="50000"/>
                </a:schemeClr>
              </a:solidFill>
              <a:latin typeface="Arial" panose="020B0604020202020204" pitchFamily="34" charset="0"/>
              <a:cs typeface="Arial" panose="020B0604020202020204" pitchFamily="34" charset="0"/>
            </a:endParaRPr>
          </a:p>
          <a:p>
            <a:pPr marL="114300" indent="0">
              <a:buNone/>
            </a:pPr>
            <a:r>
              <a:rPr lang="en-US" sz="1800" b="1" dirty="0">
                <a:solidFill>
                  <a:schemeClr val="tx2"/>
                </a:solidFill>
                <a:latin typeface="Arial" panose="020B0604020202020204" pitchFamily="34" charset="0"/>
                <a:cs typeface="Arial" panose="020B0604020202020204" pitchFamily="34" charset="0"/>
              </a:rPr>
              <a:t> </a:t>
            </a:r>
          </a:p>
          <a:p>
            <a:pPr marL="38100" indent="0">
              <a:buNone/>
            </a:pPr>
            <a:endParaRPr lang="en-US" sz="1800" b="1" dirty="0">
              <a:solidFill>
                <a:schemeClr val="tx1"/>
              </a:solidFill>
              <a:latin typeface="Arial" panose="020B0604020202020204" pitchFamily="34" charset="0"/>
              <a:cs typeface="Arial" panose="020B0604020202020204" pitchFamily="34" charset="0"/>
            </a:endParaRPr>
          </a:p>
          <a:p>
            <a:pPr marL="38100" indent="0">
              <a:buNone/>
            </a:pPr>
            <a:endParaRPr lang="en-US" sz="1800" b="1" dirty="0">
              <a:solidFill>
                <a:schemeClr val="tx1"/>
              </a:solidFill>
              <a:latin typeface="Arial" panose="020B0604020202020204" pitchFamily="34" charset="0"/>
              <a:cs typeface="Arial" panose="020B0604020202020204" pitchFamily="34" charset="0"/>
            </a:endParaRPr>
          </a:p>
          <a:p>
            <a:pPr marL="38100" indent="0">
              <a:buNone/>
            </a:pPr>
            <a:endParaRPr lang="en-US" sz="1800" b="1" dirty="0">
              <a:solidFill>
                <a:schemeClr val="tx1"/>
              </a:solidFill>
              <a:latin typeface="Arial" panose="020B0604020202020204" pitchFamily="34" charset="0"/>
              <a:cs typeface="Arial" panose="020B0604020202020204" pitchFamily="34" charset="0"/>
            </a:endParaRPr>
          </a:p>
          <a:p>
            <a:pPr marL="38100" indent="0">
              <a:buNone/>
            </a:pPr>
            <a:endParaRPr lang="en-US" sz="1800" b="1" dirty="0">
              <a:solidFill>
                <a:schemeClr val="tx1"/>
              </a:solidFill>
              <a:latin typeface="Arial" panose="020B0604020202020204" pitchFamily="34" charset="0"/>
              <a:cs typeface="Arial" panose="020B0604020202020204" pitchFamily="34" charset="0"/>
            </a:endParaRPr>
          </a:p>
          <a:p>
            <a:pPr marL="38100" indent="0">
              <a:buNone/>
            </a:pPr>
            <a:endParaRPr lang="en-US" sz="1800" b="1" dirty="0">
              <a:solidFill>
                <a:schemeClr val="tx1"/>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C7987229-B0B4-4358-AB09-684AEF97C07D}"/>
              </a:ext>
            </a:extLst>
          </p:cNvPr>
          <p:cNvSpPr txBox="1"/>
          <p:nvPr/>
        </p:nvSpPr>
        <p:spPr>
          <a:xfrm>
            <a:off x="802641" y="3105834"/>
            <a:ext cx="5201920" cy="646331"/>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SPED Validation Toolkit</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Record Checker Tool</a:t>
            </a:r>
          </a:p>
        </p:txBody>
      </p:sp>
      <p:sp>
        <p:nvSpPr>
          <p:cNvPr id="3" name="Arrow: Right 2">
            <a:extLst>
              <a:ext uri="{FF2B5EF4-FFF2-40B4-BE49-F238E27FC236}">
                <a16:creationId xmlns:a16="http://schemas.microsoft.com/office/drawing/2014/main" id="{06A74A33-85A3-42A0-B056-784F5AC3A3A2}"/>
              </a:ext>
              <a:ext uri="{C183D7F6-B498-43B3-948B-1728B52AA6E4}">
                <adec:decorative xmlns:adec="http://schemas.microsoft.com/office/drawing/2017/decorative" val="1"/>
              </a:ext>
            </a:extLst>
          </p:cNvPr>
          <p:cNvSpPr/>
          <p:nvPr/>
        </p:nvSpPr>
        <p:spPr>
          <a:xfrm>
            <a:off x="5232401" y="3309619"/>
            <a:ext cx="955040" cy="238760"/>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7EF50852-937A-46A7-A420-5A8E035964BC}"/>
              </a:ext>
            </a:extLst>
          </p:cNvPr>
          <p:cNvSpPr txBox="1"/>
          <p:nvPr/>
        </p:nvSpPr>
        <p:spPr>
          <a:xfrm>
            <a:off x="6592803" y="3179047"/>
            <a:ext cx="3583584"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hlinkClick r:id="rId3"/>
              </a:rPr>
              <a:t>SPED RC and Validations Toolkit</a:t>
            </a:r>
            <a:endParaRPr lang="en-US" dirty="0">
              <a:latin typeface="Arial" panose="020B0604020202020204" pitchFamily="34" charset="0"/>
              <a:cs typeface="Arial" panose="020B0604020202020204" pitchFamily="34" charset="0"/>
            </a:endParaRPr>
          </a:p>
        </p:txBody>
      </p:sp>
      <p:sp>
        <p:nvSpPr>
          <p:cNvPr id="126" name="Shape 126"/>
          <p:cNvSpPr txBox="1">
            <a:spLocks noGrp="1"/>
          </p:cNvSpPr>
          <p:nvPr>
            <p:ph type="sldNum" idx="12"/>
          </p:nvPr>
        </p:nvSpPr>
        <p:spPr>
          <a:xfrm>
            <a:off x="10004575" y="6364177"/>
            <a:ext cx="548700" cy="417900"/>
          </a:xfrm>
          <a:prstGeom prst="rect">
            <a:avLst/>
          </a:prstGeom>
        </p:spPr>
        <p:txBody>
          <a:bodyPr spcFirstLastPara="1" wrap="square" lIns="91425" tIns="91425" rIns="91425" bIns="91425" anchor="t" anchorCtr="0">
            <a:noAutofit/>
          </a:bodyPr>
          <a:lstStyle/>
          <a:p>
            <a:fld id="{00000000-1234-1234-1234-123412341234}" type="slidenum">
              <a:rPr lang="en"/>
              <a:pPr/>
              <a:t>4</a:t>
            </a:fld>
            <a:endParaRPr dirty="0"/>
          </a:p>
        </p:txBody>
      </p:sp>
    </p:spTree>
    <p:extLst>
      <p:ext uri="{BB962C8B-B14F-4D97-AF65-F5344CB8AC3E}">
        <p14:creationId xmlns:p14="http://schemas.microsoft.com/office/powerpoint/2010/main" val="21516905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Shape 111"/>
          <p:cNvSpPr txBox="1">
            <a:spLocks noGrp="1"/>
          </p:cNvSpPr>
          <p:nvPr>
            <p:ph type="ctrTitle"/>
          </p:nvPr>
        </p:nvSpPr>
        <p:spPr>
          <a:xfrm>
            <a:off x="2209800" y="2111123"/>
            <a:ext cx="6868886" cy="1546500"/>
          </a:xfrm>
          <a:prstGeom prst="rect">
            <a:avLst/>
          </a:prstGeom>
        </p:spPr>
        <p:txBody>
          <a:bodyPr spcFirstLastPara="1" vert="horz" wrap="square" lIns="91425" tIns="91425" rIns="91425" bIns="91425" rtlCol="0" anchor="b" anchorCtr="0">
            <a:noAutofit/>
          </a:bodyPr>
          <a:lstStyle/>
          <a:p>
            <a:r>
              <a:rPr lang="en-US" dirty="0"/>
              <a:t>SPED Record Checker Instructions</a:t>
            </a:r>
            <a:endParaRPr dirty="0"/>
          </a:p>
        </p:txBody>
      </p:sp>
      <p:sp>
        <p:nvSpPr>
          <p:cNvPr id="113" name="Shape 113"/>
          <p:cNvSpPr txBox="1">
            <a:spLocks noGrp="1"/>
          </p:cNvSpPr>
          <p:nvPr>
            <p:ph type="sldNum" idx="12"/>
          </p:nvPr>
        </p:nvSpPr>
        <p:spPr>
          <a:xfrm>
            <a:off x="1523875" y="6440375"/>
            <a:ext cx="9144000" cy="417900"/>
          </a:xfrm>
          <a:prstGeom prst="rect">
            <a:avLst/>
          </a:prstGeom>
        </p:spPr>
        <p:txBody>
          <a:bodyPr spcFirstLastPara="1" vert="horz" wrap="square" lIns="91425" tIns="91425" rIns="91425" bIns="91425" rtlCol="0" anchor="t" anchorCtr="0">
            <a:noAutofit/>
          </a:bodyPr>
          <a:lstStyle/>
          <a:p>
            <a:fld id="{00000000-1234-1234-1234-123412341234}" type="slidenum">
              <a:rPr lang="en"/>
              <a:pPr/>
              <a:t>5</a:t>
            </a:fld>
            <a:endParaRPr dirty="0"/>
          </a:p>
        </p:txBody>
      </p:sp>
    </p:spTree>
    <p:extLst>
      <p:ext uri="{BB962C8B-B14F-4D97-AF65-F5344CB8AC3E}">
        <p14:creationId xmlns:p14="http://schemas.microsoft.com/office/powerpoint/2010/main" val="27749983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solidFill>
                  <a:schemeClr val="tx1"/>
                </a:solidFill>
                <a:latin typeface="Arial" panose="020B0604020202020204" pitchFamily="34" charset="0"/>
                <a:cs typeface="Arial" panose="020B0604020202020204" pitchFamily="34" charset="0"/>
              </a:rPr>
              <a:t>Record Checker Instruction Overview</a:t>
            </a:r>
          </a:p>
        </p:txBody>
      </p:sp>
      <p:sp>
        <p:nvSpPr>
          <p:cNvPr id="6" name="Shape 126"/>
          <p:cNvSpPr txBox="1">
            <a:spLocks noGrp="1"/>
          </p:cNvSpPr>
          <p:nvPr>
            <p:ph type="sldNum" idx="12"/>
          </p:nvPr>
        </p:nvSpPr>
        <p:spPr>
          <a:xfrm>
            <a:off x="10004575" y="6364177"/>
            <a:ext cx="548700" cy="417900"/>
          </a:xfrm>
          <a:prstGeom prst="rect">
            <a:avLst/>
          </a:prstGeom>
        </p:spPr>
        <p:txBody>
          <a:bodyPr spcFirstLastPara="1" wrap="square" lIns="91425" tIns="91425" rIns="91425" bIns="91425" anchor="t" anchorCtr="0">
            <a:noAutofit/>
          </a:bodyPr>
          <a:lstStyle/>
          <a:p>
            <a:r>
              <a:rPr lang="en" dirty="0"/>
              <a:t>6</a:t>
            </a:r>
          </a:p>
        </p:txBody>
      </p:sp>
      <p:graphicFrame>
        <p:nvGraphicFramePr>
          <p:cNvPr id="7" name="Table 6"/>
          <p:cNvGraphicFramePr>
            <a:graphicFrameLocks noGrp="1"/>
          </p:cNvGraphicFramePr>
          <p:nvPr>
            <p:extLst>
              <p:ext uri="{D42A27DB-BD31-4B8C-83A1-F6EECF244321}">
                <p14:modId xmlns:p14="http://schemas.microsoft.com/office/powerpoint/2010/main" val="2866349190"/>
              </p:ext>
            </p:extLst>
          </p:nvPr>
        </p:nvGraphicFramePr>
        <p:xfrm>
          <a:off x="1671782" y="1417651"/>
          <a:ext cx="9088265" cy="4946526"/>
        </p:xfrm>
        <a:graphic>
          <a:graphicData uri="http://schemas.openxmlformats.org/drawingml/2006/table">
            <a:tbl>
              <a:tblPr firstRow="1" bandRow="1">
                <a:tableStyleId>{5C22544A-7EE6-4342-B048-85BDC9FD1C3A}</a:tableStyleId>
              </a:tblPr>
              <a:tblGrid>
                <a:gridCol w="9088265">
                  <a:extLst>
                    <a:ext uri="{9D8B030D-6E8A-4147-A177-3AD203B41FA5}">
                      <a16:colId xmlns:a16="http://schemas.microsoft.com/office/drawing/2014/main" val="20000"/>
                    </a:ext>
                  </a:extLst>
                </a:gridCol>
              </a:tblGrid>
              <a:tr h="4946526">
                <a:tc>
                  <a:txBody>
                    <a:bodyPr/>
                    <a:lstStyle/>
                    <a:p>
                      <a:pPr marL="38100" indent="0">
                        <a:buNone/>
                      </a:pPr>
                      <a:r>
                        <a:rPr lang="en-US" dirty="0">
                          <a:solidFill>
                            <a:schemeClr val="tx1"/>
                          </a:solidFill>
                          <a:latin typeface="Arial" panose="020B0604020202020204" pitchFamily="34" charset="0"/>
                          <a:cs typeface="Arial" panose="020B0604020202020204" pitchFamily="34" charset="0"/>
                        </a:rPr>
                        <a:t>Follow these steps to complete a review on initial SPED Interchange data files:</a:t>
                      </a:r>
                    </a:p>
                    <a:p>
                      <a:pPr marL="38100" indent="0">
                        <a:buNone/>
                      </a:pPr>
                      <a:endParaRPr lang="en-US" dirty="0">
                        <a:solidFill>
                          <a:schemeClr val="tx1"/>
                        </a:solidFill>
                        <a:latin typeface="Arial" panose="020B0604020202020204" pitchFamily="34" charset="0"/>
                        <a:cs typeface="Arial" panose="020B0604020202020204" pitchFamily="34" charset="0"/>
                      </a:endParaRPr>
                    </a:p>
                    <a:p>
                      <a:pPr marL="838200" lvl="1" indent="-342900">
                        <a:buFont typeface="+mj-lt"/>
                        <a:buAutoNum type="arabicPeriod"/>
                      </a:pPr>
                      <a:r>
                        <a:rPr lang="en-US" b="0" dirty="0">
                          <a:solidFill>
                            <a:schemeClr val="tx1"/>
                          </a:solidFill>
                          <a:latin typeface="Arial" panose="020B0604020202020204" pitchFamily="34" charset="0"/>
                          <a:cs typeface="Arial" panose="020B0604020202020204" pitchFamily="34" charset="0"/>
                        </a:rPr>
                        <a:t>Extract both the Child and Participation files directly from your schools Plan Management System and save as a CSV</a:t>
                      </a:r>
                    </a:p>
                    <a:p>
                      <a:pPr marL="838200" lvl="1" indent="-342900">
                        <a:buFont typeface="+mj-lt"/>
                        <a:buAutoNum type="arabicPeriod"/>
                      </a:pPr>
                      <a:r>
                        <a:rPr lang="en-US" b="0" dirty="0">
                          <a:solidFill>
                            <a:schemeClr val="tx1"/>
                          </a:solidFill>
                          <a:latin typeface="Arial" panose="020B0604020202020204" pitchFamily="34" charset="0"/>
                          <a:cs typeface="Arial" panose="020B0604020202020204" pitchFamily="34" charset="0"/>
                        </a:rPr>
                        <a:t>Navigate to the CSI website and open the Record Checker Tool</a:t>
                      </a:r>
                    </a:p>
                    <a:p>
                      <a:pPr marL="838200" lvl="1" indent="-342900">
                        <a:buFont typeface="+mj-lt"/>
                        <a:buAutoNum type="arabicPeriod"/>
                      </a:pPr>
                      <a:r>
                        <a:rPr lang="en-US" b="0" dirty="0">
                          <a:solidFill>
                            <a:schemeClr val="tx1"/>
                          </a:solidFill>
                          <a:latin typeface="Arial" panose="020B0604020202020204" pitchFamily="34" charset="0"/>
                          <a:cs typeface="Arial" panose="020B0604020202020204" pitchFamily="34" charset="0"/>
                        </a:rPr>
                        <a:t>Open both the Child and Participation files and paste into the Raw Data tabs in the template</a:t>
                      </a:r>
                    </a:p>
                    <a:p>
                      <a:pPr marL="838200" lvl="1" indent="-342900">
                        <a:buFont typeface="+mj-lt"/>
                        <a:buAutoNum type="arabicPeriod"/>
                      </a:pPr>
                      <a:r>
                        <a:rPr lang="en-US" b="0" dirty="0">
                          <a:solidFill>
                            <a:schemeClr val="tx1"/>
                          </a:solidFill>
                          <a:latin typeface="Arial" panose="020B0604020202020204" pitchFamily="34" charset="0"/>
                          <a:cs typeface="Arial" panose="020B0604020202020204" pitchFamily="34" charset="0"/>
                        </a:rPr>
                        <a:t>Review the “Child Error Checks” and “Participation Error Checks” tabs in the template paying attention to any highlighted fields that indicate errors</a:t>
                      </a:r>
                    </a:p>
                    <a:p>
                      <a:pPr marL="838200" lvl="1" indent="-342900">
                        <a:buFont typeface="+mj-lt"/>
                        <a:buAutoNum type="arabicPeriod"/>
                      </a:pPr>
                      <a:r>
                        <a:rPr lang="en-US" b="0" dirty="0">
                          <a:solidFill>
                            <a:schemeClr val="tx1"/>
                          </a:solidFill>
                          <a:latin typeface="Arial" panose="020B0604020202020204" pitchFamily="34" charset="0"/>
                          <a:cs typeface="Arial" panose="020B0604020202020204" pitchFamily="34" charset="0"/>
                        </a:rPr>
                        <a:t>Make updates directly in the school's PMS and extract new files.  These can be pasted into the template again to double check nothing has been missed</a:t>
                      </a:r>
                    </a:p>
                    <a:p>
                      <a:pPr marL="838200" lvl="1" indent="-342900">
                        <a:buFont typeface="+mj-lt"/>
                        <a:buAutoNum type="arabicPeriod"/>
                      </a:pPr>
                      <a:r>
                        <a:rPr lang="en-US" b="0" dirty="0">
                          <a:solidFill>
                            <a:schemeClr val="tx1"/>
                          </a:solidFill>
                          <a:latin typeface="Arial" panose="020B0604020202020204" pitchFamily="34" charset="0"/>
                          <a:cs typeface="Arial" panose="020B0604020202020204" pitchFamily="34" charset="0"/>
                        </a:rPr>
                        <a:t>Once all are corrected, the newly extracted files can be submitted to CSI for processing</a:t>
                      </a:r>
                    </a:p>
                    <a:p>
                      <a:pPr marL="495300" lvl="1" indent="0">
                        <a:buFont typeface="+mj-lt"/>
                        <a:buNone/>
                      </a:pPr>
                      <a:endParaRPr lang="en-US" dirty="0">
                        <a:solidFill>
                          <a:schemeClr val="tx1"/>
                        </a:solidFill>
                        <a:latin typeface="Arial" panose="020B0604020202020204" pitchFamily="34" charset="0"/>
                        <a:cs typeface="Arial" panose="020B0604020202020204" pitchFamily="34" charset="0"/>
                      </a:endParaRPr>
                    </a:p>
                    <a:p>
                      <a:pPr marL="495300" lvl="1" indent="0">
                        <a:buFont typeface="+mj-lt"/>
                        <a:buNone/>
                      </a:pPr>
                      <a:endParaRPr lang="en-US" dirty="0">
                        <a:solidFill>
                          <a:schemeClr val="tx1"/>
                        </a:solidFill>
                        <a:latin typeface="Arial" panose="020B0604020202020204" pitchFamily="34" charset="0"/>
                        <a:cs typeface="Arial" panose="020B0604020202020204" pitchFamily="34" charset="0"/>
                      </a:endParaRPr>
                    </a:p>
                    <a:p>
                      <a:pPr marL="495300" lvl="1" indent="0">
                        <a:buFont typeface="+mj-lt"/>
                        <a:buNone/>
                      </a:pPr>
                      <a:r>
                        <a:rPr lang="en-US" sz="1400" dirty="0">
                          <a:solidFill>
                            <a:schemeClr val="tx1"/>
                          </a:solidFill>
                          <a:latin typeface="Arial" panose="020B0604020202020204" pitchFamily="34" charset="0"/>
                          <a:cs typeface="Arial" panose="020B0604020202020204" pitchFamily="34" charset="0"/>
                        </a:rPr>
                        <a:t>Instructions can also be found: </a:t>
                      </a:r>
                      <a:r>
                        <a:rPr lang="en-US" sz="1400" dirty="0">
                          <a:solidFill>
                            <a:schemeClr val="tx1"/>
                          </a:solidFill>
                          <a:latin typeface="Arial" panose="020B0604020202020204" pitchFamily="34" charset="0"/>
                          <a:cs typeface="Arial" panose="020B0604020202020204" pitchFamily="34" charset="0"/>
                          <a:hlinkClick r:id="rId3"/>
                        </a:rPr>
                        <a:t>https://resources.csi.state.co.us/sped-record-checker-tutorial/</a:t>
                      </a:r>
                      <a:endParaRPr lang="en-US" sz="1400" dirty="0">
                        <a:solidFill>
                          <a:schemeClr val="tx1"/>
                        </a:solidFill>
                        <a:latin typeface="Arial" panose="020B0604020202020204" pitchFamily="34" charset="0"/>
                        <a:cs typeface="Arial" panose="020B0604020202020204" pitchFamily="34" charset="0"/>
                      </a:endParaRPr>
                    </a:p>
                    <a:p>
                      <a:pPr marL="495300" lvl="1" indent="0">
                        <a:buFont typeface="+mj-lt"/>
                        <a:buNone/>
                      </a:pPr>
                      <a:endParaRPr lang="en-US" sz="1400" dirty="0">
                        <a:solidFill>
                          <a:schemeClr val="tx1"/>
                        </a:solidFill>
                        <a:latin typeface="Arial" panose="020B0604020202020204" pitchFamily="34" charset="0"/>
                        <a:cs typeface="Arial" panose="020B0604020202020204" pitchFamily="34" charset="0"/>
                      </a:endParaRPr>
                    </a:p>
                  </a:txBody>
                  <a:tcP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4551941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Shape 111"/>
          <p:cNvSpPr txBox="1">
            <a:spLocks noGrp="1"/>
          </p:cNvSpPr>
          <p:nvPr>
            <p:ph type="ctrTitle"/>
          </p:nvPr>
        </p:nvSpPr>
        <p:spPr>
          <a:xfrm>
            <a:off x="2209800" y="2111123"/>
            <a:ext cx="6868886" cy="1546500"/>
          </a:xfrm>
          <a:prstGeom prst="rect">
            <a:avLst/>
          </a:prstGeom>
        </p:spPr>
        <p:txBody>
          <a:bodyPr spcFirstLastPara="1" vert="horz" wrap="square" lIns="91425" tIns="91425" rIns="91425" bIns="91425" rtlCol="0" anchor="b" anchorCtr="0">
            <a:noAutofit/>
          </a:bodyPr>
          <a:lstStyle/>
          <a:p>
            <a:r>
              <a:rPr lang="en-US" dirty="0"/>
              <a:t>Steps to Utilize the File Check Template</a:t>
            </a:r>
            <a:endParaRPr dirty="0"/>
          </a:p>
        </p:txBody>
      </p:sp>
      <p:sp>
        <p:nvSpPr>
          <p:cNvPr id="113" name="Shape 113"/>
          <p:cNvSpPr txBox="1">
            <a:spLocks noGrp="1"/>
          </p:cNvSpPr>
          <p:nvPr>
            <p:ph type="sldNum" idx="12"/>
          </p:nvPr>
        </p:nvSpPr>
        <p:spPr>
          <a:xfrm>
            <a:off x="1523875" y="6440375"/>
            <a:ext cx="9144000" cy="417900"/>
          </a:xfrm>
          <a:prstGeom prst="rect">
            <a:avLst/>
          </a:prstGeom>
        </p:spPr>
        <p:txBody>
          <a:bodyPr spcFirstLastPara="1" vert="horz" wrap="square" lIns="91425" tIns="91425" rIns="91425" bIns="91425" rtlCol="0" anchor="t" anchorCtr="0">
            <a:noAutofit/>
          </a:bodyPr>
          <a:lstStyle/>
          <a:p>
            <a:fld id="{00000000-1234-1234-1234-123412341234}" type="slidenum">
              <a:rPr lang="en"/>
              <a:pPr/>
              <a:t>7</a:t>
            </a:fld>
            <a:endParaRPr dirty="0"/>
          </a:p>
        </p:txBody>
      </p:sp>
    </p:spTree>
    <p:extLst>
      <p:ext uri="{BB962C8B-B14F-4D97-AF65-F5344CB8AC3E}">
        <p14:creationId xmlns:p14="http://schemas.microsoft.com/office/powerpoint/2010/main" val="33647602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7142" y="274650"/>
            <a:ext cx="8281258" cy="1143000"/>
          </a:xfrm>
        </p:spPr>
        <p:txBody>
          <a:bodyPr>
            <a:noAutofit/>
          </a:bodyPr>
          <a:lstStyle/>
          <a:p>
            <a:r>
              <a:rPr lang="en-US" sz="3600" dirty="0">
                <a:solidFill>
                  <a:schemeClr val="tx1"/>
                </a:solidFill>
                <a:latin typeface="Arial" panose="020B0604020202020204" pitchFamily="34" charset="0"/>
                <a:cs typeface="Arial" panose="020B0604020202020204" pitchFamily="34" charset="0"/>
              </a:rPr>
              <a:t>Step 1: Extract Files from Schools SIS</a:t>
            </a:r>
          </a:p>
        </p:txBody>
      </p:sp>
      <p:sp>
        <p:nvSpPr>
          <p:cNvPr id="6" name="Shape 126"/>
          <p:cNvSpPr txBox="1">
            <a:spLocks noGrp="1"/>
          </p:cNvSpPr>
          <p:nvPr>
            <p:ph type="sldNum" idx="12"/>
          </p:nvPr>
        </p:nvSpPr>
        <p:spPr>
          <a:xfrm>
            <a:off x="10004575" y="6364177"/>
            <a:ext cx="548700" cy="417900"/>
          </a:xfrm>
          <a:prstGeom prst="rect">
            <a:avLst/>
          </a:prstGeom>
        </p:spPr>
        <p:txBody>
          <a:bodyPr spcFirstLastPara="1" wrap="square" lIns="91425" tIns="91425" rIns="91425" bIns="91425" anchor="t" anchorCtr="0">
            <a:noAutofit/>
          </a:bodyPr>
          <a:lstStyle/>
          <a:p>
            <a:r>
              <a:rPr lang="en" dirty="0"/>
              <a:t>8</a:t>
            </a:r>
            <a:endParaRPr dirty="0"/>
          </a:p>
        </p:txBody>
      </p:sp>
      <p:graphicFrame>
        <p:nvGraphicFramePr>
          <p:cNvPr id="7" name="Table 6"/>
          <p:cNvGraphicFramePr>
            <a:graphicFrameLocks noGrp="1"/>
          </p:cNvGraphicFramePr>
          <p:nvPr>
            <p:extLst>
              <p:ext uri="{D42A27DB-BD31-4B8C-83A1-F6EECF244321}">
                <p14:modId xmlns:p14="http://schemas.microsoft.com/office/powerpoint/2010/main" val="2377534864"/>
              </p:ext>
            </p:extLst>
          </p:nvPr>
        </p:nvGraphicFramePr>
        <p:xfrm>
          <a:off x="499621" y="1417651"/>
          <a:ext cx="11048215" cy="4946526"/>
        </p:xfrm>
        <a:graphic>
          <a:graphicData uri="http://schemas.openxmlformats.org/drawingml/2006/table">
            <a:tbl>
              <a:tblPr firstRow="1" bandRow="1">
                <a:tableStyleId>{5C22544A-7EE6-4342-B048-85BDC9FD1C3A}</a:tableStyleId>
              </a:tblPr>
              <a:tblGrid>
                <a:gridCol w="11048215">
                  <a:extLst>
                    <a:ext uri="{9D8B030D-6E8A-4147-A177-3AD203B41FA5}">
                      <a16:colId xmlns:a16="http://schemas.microsoft.com/office/drawing/2014/main" val="20000"/>
                    </a:ext>
                  </a:extLst>
                </a:gridCol>
              </a:tblGrid>
              <a:tr h="4946526">
                <a:tc>
                  <a:txBody>
                    <a:bodyPr/>
                    <a:lstStyle/>
                    <a:p>
                      <a:pPr marL="38100" indent="0">
                        <a:buNone/>
                      </a:pPr>
                      <a:endParaRPr lang="en-US" b="0" dirty="0">
                        <a:solidFill>
                          <a:schemeClr val="tx1"/>
                        </a:solidFill>
                        <a:latin typeface="Arial" panose="020B0604020202020204" pitchFamily="34" charset="0"/>
                        <a:cs typeface="Arial" panose="020B0604020202020204" pitchFamily="34" charset="0"/>
                      </a:endParaRPr>
                    </a:p>
                    <a:p>
                      <a:pPr marL="781050" lvl="1" indent="-285750">
                        <a:buFont typeface="Arial" panose="020B0604020202020204" pitchFamily="34" charset="0"/>
                        <a:buChar char="•"/>
                      </a:pPr>
                      <a:r>
                        <a:rPr lang="en-US" b="0" dirty="0">
                          <a:solidFill>
                            <a:schemeClr val="tx1"/>
                          </a:solidFill>
                          <a:latin typeface="Arial" panose="020B0604020202020204" pitchFamily="34" charset="0"/>
                          <a:cs typeface="Arial" panose="020B0604020202020204" pitchFamily="34" charset="0"/>
                        </a:rPr>
                        <a:t>Navigate to Infinite Campus, Enrich or other school system used and extract both the Child and Participation files directly from the applicable Colorado State Reporting/CDE Data Pipeline section.</a:t>
                      </a:r>
                    </a:p>
                    <a:p>
                      <a:pPr marL="781050" lvl="1" indent="-285750">
                        <a:buFont typeface="Arial" panose="020B0604020202020204" pitchFamily="34" charset="0"/>
                        <a:buChar char="•"/>
                      </a:pPr>
                      <a:r>
                        <a:rPr lang="en-US" b="0" dirty="0">
                          <a:solidFill>
                            <a:schemeClr val="tx1"/>
                          </a:solidFill>
                          <a:latin typeface="Arial" panose="020B0604020202020204" pitchFamily="34" charset="0"/>
                          <a:cs typeface="Arial" panose="020B0604020202020204" pitchFamily="34" charset="0"/>
                        </a:rPr>
                        <a:t>Files must be saved prior to opening as usual procedure.  The correct naming structure should be used in case files will be submitted (ex. 3326_CILA_Child_03012024)</a:t>
                      </a:r>
                    </a:p>
                    <a:p>
                      <a:pPr marL="781050" lvl="1" indent="-285750">
                        <a:buFont typeface="Arial" panose="020B0604020202020204" pitchFamily="34" charset="0"/>
                        <a:buChar char="•"/>
                      </a:pPr>
                      <a:r>
                        <a:rPr lang="en-US" b="0" dirty="0">
                          <a:solidFill>
                            <a:schemeClr val="tx1"/>
                          </a:solidFill>
                          <a:latin typeface="Arial" panose="020B0604020202020204" pitchFamily="34" charset="0"/>
                          <a:cs typeface="Arial" panose="020B0604020202020204" pitchFamily="34" charset="0"/>
                        </a:rPr>
                        <a:t>Files must be saved as a .CSV for file check template to work properly.</a:t>
                      </a:r>
                    </a:p>
                  </a:txBody>
                  <a:tcPr>
                    <a:noFill/>
                  </a:tcPr>
                </a:tc>
                <a:extLst>
                  <a:ext uri="{0D108BD9-81ED-4DB2-BD59-A6C34878D82A}">
                    <a16:rowId xmlns:a16="http://schemas.microsoft.com/office/drawing/2014/main" val="10000"/>
                  </a:ext>
                </a:extLst>
              </a:tr>
            </a:tbl>
          </a:graphicData>
        </a:graphic>
      </p:graphicFrame>
      <p:pic>
        <p:nvPicPr>
          <p:cNvPr id="10" name="Picture 2" descr="Image result for File emoji">
            <a:extLst>
              <a:ext uri="{FF2B5EF4-FFF2-40B4-BE49-F238E27FC236}">
                <a16:creationId xmlns:a16="http://schemas.microsoft.com/office/drawing/2014/main" id="{951714FF-90C5-4E1D-B7D0-6CB3B2CF82A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0414" y="493823"/>
            <a:ext cx="995706" cy="99570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Infinite Campus File Extraction screen">
            <a:extLst>
              <a:ext uri="{FF2B5EF4-FFF2-40B4-BE49-F238E27FC236}">
                <a16:creationId xmlns:a16="http://schemas.microsoft.com/office/drawing/2014/main" id="{58F3A21C-64F1-4C80-B46F-35798F6DE40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2277" y="3525004"/>
            <a:ext cx="4066923" cy="2839173"/>
          </a:xfrm>
          <a:prstGeom prst="rect">
            <a:avLst/>
          </a:prstGeom>
          <a:ln>
            <a:solidFill>
              <a:schemeClr val="tx1"/>
            </a:solidFill>
          </a:ln>
        </p:spPr>
      </p:pic>
      <p:pic>
        <p:nvPicPr>
          <p:cNvPr id="5" name="Picture 4" descr="Enrich file extraction screen">
            <a:extLst>
              <a:ext uri="{FF2B5EF4-FFF2-40B4-BE49-F238E27FC236}">
                <a16:creationId xmlns:a16="http://schemas.microsoft.com/office/drawing/2014/main" id="{1E380BB6-B92D-47AE-A3C2-66495F587A9F}"/>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6064912" y="3525004"/>
            <a:ext cx="3837856" cy="2839172"/>
          </a:xfrm>
          <a:prstGeom prst="rect">
            <a:avLst/>
          </a:prstGeom>
          <a:ln>
            <a:solidFill>
              <a:schemeClr val="tx1"/>
            </a:solidFill>
          </a:ln>
        </p:spPr>
      </p:pic>
    </p:spTree>
    <p:extLst>
      <p:ext uri="{BB962C8B-B14F-4D97-AF65-F5344CB8AC3E}">
        <p14:creationId xmlns:p14="http://schemas.microsoft.com/office/powerpoint/2010/main" val="15457545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7142" y="274650"/>
            <a:ext cx="8281258" cy="931152"/>
          </a:xfrm>
        </p:spPr>
        <p:txBody>
          <a:bodyPr>
            <a:noAutofit/>
          </a:bodyPr>
          <a:lstStyle/>
          <a:p>
            <a:r>
              <a:rPr lang="en-US" sz="3600" dirty="0">
                <a:solidFill>
                  <a:schemeClr val="tx1"/>
                </a:solidFill>
                <a:latin typeface="Arial" panose="020B0604020202020204" pitchFamily="34" charset="0"/>
                <a:cs typeface="Arial" panose="020B0604020202020204" pitchFamily="34" charset="0"/>
              </a:rPr>
              <a:t>Step 2: Access the Tool</a:t>
            </a:r>
          </a:p>
        </p:txBody>
      </p:sp>
      <p:graphicFrame>
        <p:nvGraphicFramePr>
          <p:cNvPr id="7" name="Table 6"/>
          <p:cNvGraphicFramePr>
            <a:graphicFrameLocks noGrp="1"/>
          </p:cNvGraphicFramePr>
          <p:nvPr>
            <p:extLst>
              <p:ext uri="{D42A27DB-BD31-4B8C-83A1-F6EECF244321}">
                <p14:modId xmlns:p14="http://schemas.microsoft.com/office/powerpoint/2010/main" val="3819540515"/>
              </p:ext>
            </p:extLst>
          </p:nvPr>
        </p:nvGraphicFramePr>
        <p:xfrm>
          <a:off x="1150069" y="1417649"/>
          <a:ext cx="9840659" cy="5455920"/>
        </p:xfrm>
        <a:graphic>
          <a:graphicData uri="http://schemas.openxmlformats.org/drawingml/2006/table">
            <a:tbl>
              <a:tblPr firstRow="1" bandRow="1">
                <a:tableStyleId>{5C22544A-7EE6-4342-B048-85BDC9FD1C3A}</a:tableStyleId>
              </a:tblPr>
              <a:tblGrid>
                <a:gridCol w="9840659">
                  <a:extLst>
                    <a:ext uri="{9D8B030D-6E8A-4147-A177-3AD203B41FA5}">
                      <a16:colId xmlns:a16="http://schemas.microsoft.com/office/drawing/2014/main" val="20000"/>
                    </a:ext>
                  </a:extLst>
                </a:gridCol>
              </a:tblGrid>
              <a:tr h="5296915">
                <a:tc>
                  <a:txBody>
                    <a:bodyPr/>
                    <a:lstStyle/>
                    <a:p>
                      <a:pPr marL="323850" indent="-285750">
                        <a:buFont typeface="Arial" panose="020B0604020202020204" pitchFamily="34" charset="0"/>
                        <a:buChar char="•"/>
                      </a:pPr>
                      <a:r>
                        <a:rPr lang="en-US" b="0" dirty="0">
                          <a:solidFill>
                            <a:schemeClr val="tx1"/>
                          </a:solidFill>
                          <a:latin typeface="Arial" panose="020B0604020202020204" pitchFamily="34" charset="0"/>
                          <a:cs typeface="Arial" panose="020B0604020202020204" pitchFamily="34" charset="0"/>
                        </a:rPr>
                        <a:t>The Record Checker is currently located on the CSI SPED End of Year homepage under the Data Entry and Validation Resources header. It will also be included on future December Count updates. The Excel file link has also been emailed to schools prior to the initial submittal due date. </a:t>
                      </a:r>
                    </a:p>
                    <a:p>
                      <a:pPr marL="323850" indent="-285750">
                        <a:buFont typeface="Arial" panose="020B0604020202020204" pitchFamily="34" charset="0"/>
                        <a:buChar char="•"/>
                      </a:pPr>
                      <a:r>
                        <a:rPr lang="en-US" b="0" dirty="0">
                          <a:solidFill>
                            <a:schemeClr val="tx1"/>
                          </a:solidFill>
                          <a:latin typeface="Arial" panose="020B0604020202020204" pitchFamily="34" charset="0"/>
                          <a:cs typeface="Arial" panose="020B0604020202020204" pitchFamily="34" charset="0"/>
                        </a:rPr>
                        <a:t>Once Open has been clicked on, click the download and save to your computer as an Excel file, which can be utilized as often as needed.</a:t>
                      </a:r>
                    </a:p>
                    <a:p>
                      <a:pPr marL="323850" indent="-285750">
                        <a:buFont typeface="Arial" panose="020B0604020202020204" pitchFamily="34" charset="0"/>
                        <a:buChar char="•"/>
                      </a:pPr>
                      <a:r>
                        <a:rPr lang="en-US" b="0" dirty="0">
                          <a:solidFill>
                            <a:schemeClr val="tx1"/>
                          </a:solidFill>
                          <a:latin typeface="Arial" panose="020B0604020202020204" pitchFamily="34" charset="0"/>
                          <a:cs typeface="Arial" panose="020B0604020202020204" pitchFamily="34" charset="0"/>
                        </a:rPr>
                        <a:t>The file contains 4 primary worksheets with 2 being for pasting raw data and the others displaying potential errors.  Additional Instructions, Data Overview, and Validations tabs have recently been added to assist with the process and verifying counts look accurate.</a:t>
                      </a:r>
                    </a:p>
                    <a:p>
                      <a:pPr marL="323850" indent="-285750">
                        <a:buFont typeface="Arial" panose="020B0604020202020204" pitchFamily="34" charset="0"/>
                        <a:buChar char="•"/>
                      </a:pPr>
                      <a:endParaRPr lang="en-US" dirty="0">
                        <a:solidFill>
                          <a:schemeClr val="tx1"/>
                        </a:solidFill>
                        <a:latin typeface="Arial" panose="020B0604020202020204" pitchFamily="34" charset="0"/>
                        <a:cs typeface="Arial" panose="020B0604020202020204" pitchFamily="34" charset="0"/>
                      </a:endParaRPr>
                    </a:p>
                    <a:p>
                      <a:pPr marL="323850" indent="-285750">
                        <a:buFont typeface="Arial" panose="020B0604020202020204" pitchFamily="34" charset="0"/>
                        <a:buChar char="•"/>
                      </a:pPr>
                      <a:endParaRPr lang="en-US" dirty="0">
                        <a:solidFill>
                          <a:schemeClr val="tx1"/>
                        </a:solidFill>
                        <a:latin typeface="Arial" panose="020B0604020202020204" pitchFamily="34" charset="0"/>
                        <a:cs typeface="Arial" panose="020B0604020202020204" pitchFamily="34" charset="0"/>
                      </a:endParaRPr>
                    </a:p>
                    <a:p>
                      <a:pPr marL="323850" indent="-285750">
                        <a:buFont typeface="Arial" panose="020B0604020202020204" pitchFamily="34" charset="0"/>
                        <a:buChar char="•"/>
                      </a:pPr>
                      <a:endParaRPr lang="en-US" dirty="0">
                        <a:solidFill>
                          <a:schemeClr val="tx1"/>
                        </a:solidFill>
                        <a:latin typeface="Arial" panose="020B0604020202020204" pitchFamily="34" charset="0"/>
                        <a:cs typeface="Arial" panose="020B0604020202020204" pitchFamily="34" charset="0"/>
                      </a:endParaRPr>
                    </a:p>
                    <a:p>
                      <a:pPr marL="323850" indent="-285750">
                        <a:buFont typeface="Arial" panose="020B0604020202020204" pitchFamily="34" charset="0"/>
                        <a:buChar char="•"/>
                      </a:pPr>
                      <a:endParaRPr lang="en-US" dirty="0">
                        <a:solidFill>
                          <a:schemeClr val="tx1"/>
                        </a:solidFill>
                        <a:latin typeface="Arial" panose="020B0604020202020204" pitchFamily="34" charset="0"/>
                        <a:cs typeface="Arial" panose="020B0604020202020204" pitchFamily="34" charset="0"/>
                      </a:endParaRPr>
                    </a:p>
                    <a:p>
                      <a:pPr marL="323850" indent="-285750">
                        <a:buFont typeface="Arial" panose="020B0604020202020204" pitchFamily="34" charset="0"/>
                        <a:buChar char="•"/>
                      </a:pPr>
                      <a:endParaRPr lang="en-US" dirty="0">
                        <a:solidFill>
                          <a:schemeClr val="tx1"/>
                        </a:solidFill>
                        <a:latin typeface="Arial" panose="020B0604020202020204" pitchFamily="34" charset="0"/>
                        <a:cs typeface="Arial" panose="020B0604020202020204" pitchFamily="34" charset="0"/>
                      </a:endParaRPr>
                    </a:p>
                    <a:p>
                      <a:pPr marL="323850" indent="-285750">
                        <a:buFont typeface="Arial" panose="020B0604020202020204" pitchFamily="34" charset="0"/>
                        <a:buChar char="•"/>
                      </a:pPr>
                      <a:endParaRPr lang="en-US" dirty="0">
                        <a:solidFill>
                          <a:schemeClr val="tx1"/>
                        </a:solidFill>
                        <a:latin typeface="Arial" panose="020B0604020202020204" pitchFamily="34" charset="0"/>
                        <a:cs typeface="Arial" panose="020B0604020202020204" pitchFamily="34" charset="0"/>
                      </a:endParaRPr>
                    </a:p>
                    <a:p>
                      <a:pPr marL="323850" indent="-285750">
                        <a:buFont typeface="Arial" panose="020B0604020202020204" pitchFamily="34" charset="0"/>
                        <a:buChar char="•"/>
                      </a:pPr>
                      <a:endParaRPr lang="en-US" dirty="0">
                        <a:solidFill>
                          <a:schemeClr val="tx1"/>
                        </a:solidFill>
                        <a:latin typeface="Arial" panose="020B0604020202020204" pitchFamily="34" charset="0"/>
                        <a:cs typeface="Arial" panose="020B0604020202020204" pitchFamily="34" charset="0"/>
                      </a:endParaRPr>
                    </a:p>
                    <a:p>
                      <a:pPr marL="323850" indent="-285750">
                        <a:buFont typeface="Arial" panose="020B0604020202020204" pitchFamily="34" charset="0"/>
                        <a:buChar char="•"/>
                      </a:pPr>
                      <a:endParaRPr lang="en-US" dirty="0">
                        <a:solidFill>
                          <a:schemeClr val="tx1"/>
                        </a:solidFill>
                        <a:latin typeface="Arial" panose="020B0604020202020204" pitchFamily="34" charset="0"/>
                        <a:cs typeface="Arial" panose="020B0604020202020204" pitchFamily="34" charset="0"/>
                      </a:endParaRPr>
                    </a:p>
                    <a:p>
                      <a:pPr marL="38100" indent="0">
                        <a:buFont typeface="Arial" panose="020B0604020202020204" pitchFamily="34" charset="0"/>
                        <a:buNone/>
                      </a:pPr>
                      <a:endParaRPr lang="en-US" dirty="0">
                        <a:solidFill>
                          <a:schemeClr val="tx1"/>
                        </a:solidFill>
                        <a:latin typeface="Arial" panose="020B0604020202020204" pitchFamily="34" charset="0"/>
                        <a:cs typeface="Arial" panose="020B0604020202020204" pitchFamily="34" charset="0"/>
                      </a:endParaRPr>
                    </a:p>
                    <a:p>
                      <a:pPr marL="38100" indent="0">
                        <a:buFont typeface="Arial" panose="020B0604020202020204" pitchFamily="34" charset="0"/>
                        <a:buNone/>
                      </a:pPr>
                      <a:r>
                        <a:rPr lang="en-US" sz="1400" dirty="0">
                          <a:hlinkClick r:id="rId3"/>
                        </a:rPr>
                        <a:t>https://resources.csi.state.co.us/wp-content/uploads/2024/02/Record_Checker-Validations_Finalv7.xlsx</a:t>
                      </a:r>
                    </a:p>
                    <a:p>
                      <a:pPr marL="38100" indent="0">
                        <a:buFont typeface="Arial" panose="020B0604020202020204" pitchFamily="34" charset="0"/>
                        <a:buNone/>
                      </a:pPr>
                      <a:endParaRPr lang="en-US" sz="1400" dirty="0">
                        <a:solidFill>
                          <a:schemeClr val="tx1"/>
                        </a:solidFill>
                        <a:latin typeface="Arial" panose="020B0604020202020204" pitchFamily="34" charset="0"/>
                        <a:cs typeface="Arial" panose="020B0604020202020204" pitchFamily="34" charset="0"/>
                      </a:endParaRPr>
                    </a:p>
                  </a:txBody>
                  <a:tcPr>
                    <a:noFill/>
                  </a:tcPr>
                </a:tc>
                <a:extLst>
                  <a:ext uri="{0D108BD9-81ED-4DB2-BD59-A6C34878D82A}">
                    <a16:rowId xmlns:a16="http://schemas.microsoft.com/office/drawing/2014/main" val="10000"/>
                  </a:ext>
                </a:extLst>
              </a:tr>
            </a:tbl>
          </a:graphicData>
        </a:graphic>
      </p:graphicFrame>
      <p:cxnSp>
        <p:nvCxnSpPr>
          <p:cNvPr id="13" name="Straight Arrow Connector 12">
            <a:extLst>
              <a:ext uri="{FF2B5EF4-FFF2-40B4-BE49-F238E27FC236}">
                <a16:creationId xmlns:a16="http://schemas.microsoft.com/office/drawing/2014/main" id="{5270602E-039D-44A0-999D-A364BBFFB210}"/>
              </a:ext>
              <a:ext uri="{C183D7F6-B498-43B3-948B-1728B52AA6E4}">
                <adec:decorative xmlns:adec="http://schemas.microsoft.com/office/drawing/2017/decorative" val="1"/>
              </a:ext>
            </a:extLst>
          </p:cNvPr>
          <p:cNvCxnSpPr>
            <a:cxnSpLocks/>
          </p:cNvCxnSpPr>
          <p:nvPr/>
        </p:nvCxnSpPr>
        <p:spPr>
          <a:xfrm>
            <a:off x="5789032" y="5269982"/>
            <a:ext cx="613936" cy="0"/>
          </a:xfrm>
          <a:prstGeom prst="straightConnector1">
            <a:avLst/>
          </a:prstGeom>
          <a:ln w="1270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0" name="Picture 9" descr="Data validations resources section of CSI's SPED End of Year page.  The Record Checker and Validation Tool has been highlighted.">
            <a:extLst>
              <a:ext uri="{FF2B5EF4-FFF2-40B4-BE49-F238E27FC236}">
                <a16:creationId xmlns:a16="http://schemas.microsoft.com/office/drawing/2014/main" id="{0CEC7CDF-6351-4BAE-BA45-4B669EEA174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434489" y="4396501"/>
            <a:ext cx="2823152" cy="1471010"/>
          </a:xfrm>
          <a:prstGeom prst="rect">
            <a:avLst/>
          </a:prstGeom>
          <a:ln>
            <a:solidFill>
              <a:schemeClr val="tx1"/>
            </a:solidFill>
          </a:ln>
        </p:spPr>
      </p:pic>
      <p:pic>
        <p:nvPicPr>
          <p:cNvPr id="5" name="Picture 4" descr="Image of a downloads window.">
            <a:extLst>
              <a:ext uri="{FF2B5EF4-FFF2-40B4-BE49-F238E27FC236}">
                <a16:creationId xmlns:a16="http://schemas.microsoft.com/office/drawing/2014/main" id="{DD3C73D3-8CE9-46F3-B783-6D65BC0B8574}"/>
              </a:ext>
            </a:extLst>
          </p:cNvPr>
          <p:cNvPicPr>
            <a:picLocks noChangeAspect="1"/>
          </p:cNvPicPr>
          <p:nvPr/>
        </p:nvPicPr>
        <p:blipFill>
          <a:blip r:embed="rId5"/>
          <a:stretch>
            <a:fillRect/>
          </a:stretch>
        </p:blipFill>
        <p:spPr>
          <a:xfrm>
            <a:off x="7365212" y="4030160"/>
            <a:ext cx="3625516" cy="2334018"/>
          </a:xfrm>
          <a:prstGeom prst="rect">
            <a:avLst/>
          </a:prstGeom>
          <a:ln>
            <a:solidFill>
              <a:schemeClr val="tx1"/>
            </a:solidFill>
          </a:ln>
        </p:spPr>
      </p:pic>
      <p:sp>
        <p:nvSpPr>
          <p:cNvPr id="6" name="Shape 126"/>
          <p:cNvSpPr txBox="1">
            <a:spLocks noGrp="1"/>
          </p:cNvSpPr>
          <p:nvPr>
            <p:ph type="sldNum" idx="12"/>
          </p:nvPr>
        </p:nvSpPr>
        <p:spPr>
          <a:xfrm>
            <a:off x="10004575" y="6364177"/>
            <a:ext cx="548700" cy="417900"/>
          </a:xfrm>
          <a:prstGeom prst="rect">
            <a:avLst/>
          </a:prstGeom>
        </p:spPr>
        <p:txBody>
          <a:bodyPr spcFirstLastPara="1" wrap="square" lIns="91425" tIns="91425" rIns="91425" bIns="91425" anchor="t" anchorCtr="0">
            <a:noAutofit/>
          </a:bodyPr>
          <a:lstStyle/>
          <a:p>
            <a:r>
              <a:rPr lang="en" dirty="0"/>
              <a:t>9</a:t>
            </a:r>
            <a:endParaRPr dirty="0"/>
          </a:p>
        </p:txBody>
      </p:sp>
    </p:spTree>
    <p:extLst>
      <p:ext uri="{BB962C8B-B14F-4D97-AF65-F5344CB8AC3E}">
        <p14:creationId xmlns:p14="http://schemas.microsoft.com/office/powerpoint/2010/main" val="36262255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4543</TotalTime>
  <Words>3359</Words>
  <Application>Microsoft Office PowerPoint</Application>
  <PresentationFormat>Widescreen</PresentationFormat>
  <Paragraphs>241</Paragraphs>
  <Slides>17</Slides>
  <Notes>17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Calibri Light</vt:lpstr>
      <vt:lpstr>Office Theme</vt:lpstr>
      <vt:lpstr>SPED Record Checker Tool  </vt:lpstr>
      <vt:lpstr>Purpose and Validation Resources</vt:lpstr>
      <vt:lpstr>Purpose of the Record Checker Tool</vt:lpstr>
      <vt:lpstr>Initial Submission Data Validation Resources</vt:lpstr>
      <vt:lpstr>SPED Record Checker Instructions</vt:lpstr>
      <vt:lpstr>Record Checker Instruction Overview</vt:lpstr>
      <vt:lpstr>Steps to Utilize the File Check Template</vt:lpstr>
      <vt:lpstr>Step 1: Extract Files from Schools SIS</vt:lpstr>
      <vt:lpstr>Step 2: Access the Tool</vt:lpstr>
      <vt:lpstr>Step 3: Open and Paste Data Files</vt:lpstr>
      <vt:lpstr>Step 4: Review Error Check Tabs</vt:lpstr>
      <vt:lpstr>Step 4: Review Error Check Tabs Cont.</vt:lpstr>
      <vt:lpstr>Step 4: Review Error Check Tabs Continued</vt:lpstr>
      <vt:lpstr>Error Check Limitations</vt:lpstr>
      <vt:lpstr>Step 5: IEP Updates</vt:lpstr>
      <vt:lpstr>Step 6: Submit Initial Files to CSI</vt:lpstr>
      <vt:lpstr>Thank you for Reviewing this Module</vt:lpstr>
    </vt:vector>
  </TitlesOfParts>
  <Company>Colorado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2018-19 December Count Training</dc:title>
  <dc:creator>Hartung, Ryan</dc:creator>
  <cp:lastModifiedBy>Hartung, Ryan</cp:lastModifiedBy>
  <cp:revision>189</cp:revision>
  <dcterms:created xsi:type="dcterms:W3CDTF">2018-09-12T19:14:26Z</dcterms:created>
  <dcterms:modified xsi:type="dcterms:W3CDTF">2024-02-22T17:40:12Z</dcterms:modified>
</cp:coreProperties>
</file>