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4"/>
    <p:sldMasterId id="2147483734" r:id="rId5"/>
  </p:sldMasterIdLst>
  <p:notesMasterIdLst>
    <p:notesMasterId r:id="rId20"/>
  </p:notesMasterIdLst>
  <p:sldIdLst>
    <p:sldId id="4108" r:id="rId6"/>
    <p:sldId id="4109" r:id="rId7"/>
    <p:sldId id="4122" r:id="rId8"/>
    <p:sldId id="4128" r:id="rId9"/>
    <p:sldId id="4132" r:id="rId10"/>
    <p:sldId id="4134" r:id="rId11"/>
    <p:sldId id="4135" r:id="rId12"/>
    <p:sldId id="4133" r:id="rId13"/>
    <p:sldId id="4136" r:id="rId14"/>
    <p:sldId id="4137" r:id="rId15"/>
    <p:sldId id="4131" r:id="rId16"/>
    <p:sldId id="4086" r:id="rId17"/>
    <p:sldId id="4138" r:id="rId18"/>
    <p:sldId id="4055" r:id="rId1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8094833-A1A0-E14B-2BAB-A396A9C93F7E}" name="Dinnen, Janet" initials="DJ" userId="S::dinnen_j@cde.state.co.us::682ebc80-7236-4772-9819-9edf9790eda1" providerId="AD"/>
  <p188:author id="{A9311169-BE50-A6C0-E8B6-68B8DC36EE6B}" name="Dinnen, Janet" initials="DJ" userId="S::Dinnen_J@cde.state.co.us::682ebc80-7236-4772-9819-9edf9790eda1" providerId="AD"/>
  <p188:author id="{FD9EDD74-493D-449B-750D-38058C24319A}" name="Sever, David" initials="SD" userId="S::sever_d@cde.state.co.us::991c0e51-0d05-4f08-862f-96afb5115e4a" providerId="AD"/>
  <p188:author id="{55ADFFDE-5C0F-FC08-644F-FC7C7651BCB7}" name="Denton, Andra" initials="DA" userId="S::denton_a@cde.state.co.us::3f2143dc-fa5e-4469-a380-9491fb4bc36e" providerId="AD"/>
  <p188:author id="{DF86C7FA-8351-0290-E870-8BE6C2C1EA9F}" name="Oberg, Amanda" initials="OA" userId="S::oberg_amanda@cde.state.co.us::31f75dea-38a5-4e2d-b82d-e61610bcc39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innen, Janet" initials="DJ" lastIdx="3" clrIdx="0">
    <p:extLst>
      <p:ext uri="{19B8F6BF-5375-455C-9EA6-DF929625EA0E}">
        <p15:presenceInfo xmlns:p15="http://schemas.microsoft.com/office/powerpoint/2012/main" userId="S::Dinnen_J@cde.state.co.us::682ebc80-7236-4772-9819-9edf9790eda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5FA9"/>
    <a:srgbClr val="008CA0"/>
    <a:srgbClr val="C63F28"/>
    <a:srgbClr val="EFAA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72" y="15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de-fs-01\csi$\Financial\2025\FY25%20Grants%20Fiscal%20Director\Milestones\Milestone%202\FY24-25%20Milestone%20Overall%20School%20Summary_M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cap="none" spc="20" baseline="0">
                <a:solidFill>
                  <a:schemeClr val="tx1">
                    <a:lumMod val="50000"/>
                    <a:lumOff val="50000"/>
                  </a:schemeClr>
                </a:solidFill>
                <a:latin typeface="+mn-lt"/>
                <a:ea typeface="+mn-ea"/>
                <a:cs typeface="+mn-cs"/>
              </a:defRPr>
            </a:pPr>
            <a:r>
              <a:rPr lang="en-US" sz="2000">
                <a:solidFill>
                  <a:sysClr val="windowText" lastClr="000000"/>
                </a:solidFill>
              </a:rPr>
              <a:t>Milestone 2 Comparison </a:t>
            </a:r>
          </a:p>
        </c:rich>
      </c:tx>
      <c:overlay val="0"/>
      <c:spPr>
        <a:noFill/>
        <a:ln w="12700">
          <a:noFill/>
        </a:ln>
        <a:effectLst/>
      </c:spPr>
      <c:txPr>
        <a:bodyPr rot="0" spcFirstLastPara="1" vertOverflow="ellipsis" vert="horz" wrap="square" anchor="ctr" anchorCtr="1"/>
        <a:lstStyle/>
        <a:p>
          <a:pPr>
            <a:defRPr sz="1400" b="0" i="0" u="none" strike="noStrike" kern="1200" cap="none" spc="20" baseline="0">
              <a:solidFill>
                <a:schemeClr val="tx1">
                  <a:lumMod val="50000"/>
                  <a:lumOff val="50000"/>
                </a:schemeClr>
              </a:solidFill>
              <a:latin typeface="+mn-lt"/>
              <a:ea typeface="+mn-ea"/>
              <a:cs typeface="+mn-cs"/>
            </a:defRPr>
          </a:pPr>
          <a:endParaRPr lang="en-US"/>
        </a:p>
      </c:txPr>
    </c:title>
    <c:autoTitleDeleted val="0"/>
    <c:plotArea>
      <c:layout>
        <c:manualLayout>
          <c:layoutTarget val="inner"/>
          <c:xMode val="edge"/>
          <c:yMode val="edge"/>
          <c:x val="7.4901827824221195E-2"/>
          <c:y val="9.8978153629316432E-2"/>
          <c:w val="0.90153347637457915"/>
          <c:h val="0.73867728743209427"/>
        </c:manualLayout>
      </c:layout>
      <c:barChart>
        <c:barDir val="col"/>
        <c:grouping val="clustered"/>
        <c:varyColors val="0"/>
        <c:ser>
          <c:idx val="0"/>
          <c:order val="0"/>
          <c:tx>
            <c:strRef>
              <c:f>Sheet2!$F$4</c:f>
              <c:strCache>
                <c:ptCount val="1"/>
                <c:pt idx="0">
                  <c:v>FY2022-23</c:v>
                </c:pt>
              </c:strCache>
            </c:strRef>
          </c:tx>
          <c:spPr>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9525" cap="flat" cmpd="sng" algn="ctr">
              <a:solidFill>
                <a:schemeClr val="accent6">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Sheet2!$G$3:$I$3</c:f>
              <c:strCache>
                <c:ptCount val="3"/>
                <c:pt idx="0">
                  <c:v>Meets</c:v>
                </c:pt>
                <c:pt idx="1">
                  <c:v>Partial Meets</c:v>
                </c:pt>
                <c:pt idx="2">
                  <c:v>Does Not Meet</c:v>
                </c:pt>
              </c:strCache>
            </c:strRef>
          </c:cat>
          <c:val>
            <c:numRef>
              <c:f>Sheet2!$G$4:$I$4</c:f>
              <c:numCache>
                <c:formatCode>0%</c:formatCode>
                <c:ptCount val="3"/>
                <c:pt idx="0">
                  <c:v>0.56999999999999995</c:v>
                </c:pt>
                <c:pt idx="1">
                  <c:v>0.12</c:v>
                </c:pt>
                <c:pt idx="2">
                  <c:v>0.31</c:v>
                </c:pt>
              </c:numCache>
            </c:numRef>
          </c:val>
          <c:extLst>
            <c:ext xmlns:c16="http://schemas.microsoft.com/office/drawing/2014/chart" uri="{C3380CC4-5D6E-409C-BE32-E72D297353CC}">
              <c16:uniqueId val="{00000000-E1F4-497A-8F3D-1E3923E25940}"/>
            </c:ext>
          </c:extLst>
        </c:ser>
        <c:ser>
          <c:idx val="1"/>
          <c:order val="1"/>
          <c:tx>
            <c:strRef>
              <c:f>Sheet2!$F$5</c:f>
              <c:strCache>
                <c:ptCount val="1"/>
                <c:pt idx="0">
                  <c:v>FY2023-24</c:v>
                </c:pt>
              </c:strCache>
            </c:strRef>
          </c:tx>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Sheet2!$G$3:$I$3</c:f>
              <c:strCache>
                <c:ptCount val="3"/>
                <c:pt idx="0">
                  <c:v>Meets</c:v>
                </c:pt>
                <c:pt idx="1">
                  <c:v>Partial Meets</c:v>
                </c:pt>
                <c:pt idx="2">
                  <c:v>Does Not Meet</c:v>
                </c:pt>
              </c:strCache>
            </c:strRef>
          </c:cat>
          <c:val>
            <c:numRef>
              <c:f>Sheet2!$G$5:$I$5</c:f>
              <c:numCache>
                <c:formatCode>0%</c:formatCode>
                <c:ptCount val="3"/>
                <c:pt idx="0">
                  <c:v>0.85</c:v>
                </c:pt>
                <c:pt idx="1">
                  <c:v>0.02</c:v>
                </c:pt>
                <c:pt idx="2">
                  <c:v>0.12</c:v>
                </c:pt>
              </c:numCache>
            </c:numRef>
          </c:val>
          <c:extLst>
            <c:ext xmlns:c16="http://schemas.microsoft.com/office/drawing/2014/chart" uri="{C3380CC4-5D6E-409C-BE32-E72D297353CC}">
              <c16:uniqueId val="{00000001-E1F4-497A-8F3D-1E3923E25940}"/>
            </c:ext>
          </c:extLst>
        </c:ser>
        <c:ser>
          <c:idx val="2"/>
          <c:order val="2"/>
          <c:tx>
            <c:strRef>
              <c:f>Sheet2!$F$6</c:f>
              <c:strCache>
                <c:ptCount val="1"/>
                <c:pt idx="0">
                  <c:v>FY2024-25</c:v>
                </c:pt>
              </c:strCache>
            </c:strRef>
          </c:tx>
          <c:spPr>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9525" cap="flat" cmpd="sng" algn="ctr">
              <a:solidFill>
                <a:schemeClr val="accent4">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Sheet2!$G$3:$I$3</c:f>
              <c:strCache>
                <c:ptCount val="3"/>
                <c:pt idx="0">
                  <c:v>Meets</c:v>
                </c:pt>
                <c:pt idx="1">
                  <c:v>Partial Meets</c:v>
                </c:pt>
                <c:pt idx="2">
                  <c:v>Does Not Meet</c:v>
                </c:pt>
              </c:strCache>
            </c:strRef>
          </c:cat>
          <c:val>
            <c:numRef>
              <c:f>Sheet2!$G$6:$I$6</c:f>
              <c:numCache>
                <c:formatCode>0%</c:formatCode>
                <c:ptCount val="3"/>
                <c:pt idx="0">
                  <c:v>0.93</c:v>
                </c:pt>
                <c:pt idx="1">
                  <c:v>0.02</c:v>
                </c:pt>
                <c:pt idx="2">
                  <c:v>0.05</c:v>
                </c:pt>
              </c:numCache>
            </c:numRef>
          </c:val>
          <c:extLst>
            <c:ext xmlns:c16="http://schemas.microsoft.com/office/drawing/2014/chart" uri="{C3380CC4-5D6E-409C-BE32-E72D297353CC}">
              <c16:uniqueId val="{00000002-E1F4-497A-8F3D-1E3923E25940}"/>
            </c:ext>
          </c:extLst>
        </c:ser>
        <c:dLbls>
          <c:dLblPos val="outEnd"/>
          <c:showLegendKey val="0"/>
          <c:showVal val="1"/>
          <c:showCatName val="0"/>
          <c:showSerName val="0"/>
          <c:showPercent val="0"/>
          <c:showBubbleSize val="0"/>
        </c:dLbls>
        <c:gapWidth val="100"/>
        <c:overlap val="-24"/>
        <c:axId val="530692432"/>
        <c:axId val="530687632"/>
      </c:barChart>
      <c:catAx>
        <c:axId val="530692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530687632"/>
        <c:crosses val="autoZero"/>
        <c:auto val="1"/>
        <c:lblAlgn val="ctr"/>
        <c:lblOffset val="100"/>
        <c:noMultiLvlLbl val="0"/>
      </c:catAx>
      <c:valAx>
        <c:axId val="53068763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530692432"/>
        <c:crosses val="autoZero"/>
        <c:crossBetween val="between"/>
      </c:valAx>
      <c:spPr>
        <a:noFill/>
        <a:ln>
          <a:noFill/>
        </a:ln>
        <a:effectLst/>
      </c:spPr>
    </c:plotArea>
    <c:legend>
      <c:legendPos val="b"/>
      <c:overlay val="0"/>
      <c:spPr>
        <a:noFill/>
        <a:ln w="9525">
          <a:solidFill>
            <a:schemeClr val="tx1"/>
          </a:solid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284806-748C-4728-8695-4A6680BD7E09}" type="doc">
      <dgm:prSet loTypeId="urn:microsoft.com/office/officeart/2005/8/layout/hierarchy6" loCatId="hierarchy" qsTypeId="urn:microsoft.com/office/officeart/2005/8/quickstyle/simple3" qsCatId="simple" csTypeId="urn:microsoft.com/office/officeart/2005/8/colors/colorful4" csCatId="colorful" phldr="1"/>
      <dgm:spPr/>
      <dgm:t>
        <a:bodyPr/>
        <a:lstStyle/>
        <a:p>
          <a:endParaRPr lang="en-US"/>
        </a:p>
      </dgm:t>
    </dgm:pt>
    <dgm:pt modelId="{2CFAEDDB-31D0-4F12-A275-06678C0994CB}">
      <dgm:prSet phldrT="[Text]" phldr="0"/>
      <dgm:spPr/>
      <dgm:t>
        <a:bodyPr/>
        <a:lstStyle/>
        <a:p>
          <a:pPr rtl="0"/>
          <a:r>
            <a:rPr lang="en-US">
              <a:latin typeface="Calibri Light" panose="020F0302020204030204"/>
            </a:rPr>
            <a:t>David Sever,</a:t>
          </a:r>
          <a:br>
            <a:rPr lang="en-US">
              <a:latin typeface="Calibri Light" panose="020F0302020204030204"/>
            </a:rPr>
          </a:br>
          <a:r>
            <a:rPr lang="en-US">
              <a:latin typeface="Calibri Light" panose="020F0302020204030204"/>
            </a:rPr>
            <a:t>Senior Director of Finance</a:t>
          </a:r>
          <a:endParaRPr lang="en-US"/>
        </a:p>
      </dgm:t>
    </dgm:pt>
    <dgm:pt modelId="{7835709C-E3C7-46F9-8CEC-258ED0FCFDB2}" type="parTrans" cxnId="{B1BEBFF0-3589-44F3-8FEB-24614BCBC9D1}">
      <dgm:prSet/>
      <dgm:spPr/>
      <dgm:t>
        <a:bodyPr/>
        <a:lstStyle/>
        <a:p>
          <a:endParaRPr lang="en-US"/>
        </a:p>
      </dgm:t>
    </dgm:pt>
    <dgm:pt modelId="{D83EC9B8-34B7-440F-A2F1-7B3EEEDEA225}" type="sibTrans" cxnId="{B1BEBFF0-3589-44F3-8FEB-24614BCBC9D1}">
      <dgm:prSet/>
      <dgm:spPr/>
      <dgm:t>
        <a:bodyPr/>
        <a:lstStyle/>
        <a:p>
          <a:endParaRPr lang="en-US"/>
        </a:p>
      </dgm:t>
    </dgm:pt>
    <dgm:pt modelId="{1F6CDB5F-8E93-4248-8158-DC8164CF7589}">
      <dgm:prSet phldrT="[Text]" phldr="0"/>
      <dgm:spPr/>
      <dgm:t>
        <a:bodyPr/>
        <a:lstStyle/>
        <a:p>
          <a:pPr rtl="0"/>
          <a:r>
            <a:rPr lang="en-US">
              <a:latin typeface="Calibri Light" panose="020F0302020204030204"/>
            </a:rPr>
            <a:t>Melissa Allen,</a:t>
          </a:r>
          <a:br>
            <a:rPr lang="en-US">
              <a:latin typeface="Calibri Light" panose="020F0302020204030204"/>
            </a:rPr>
          </a:br>
          <a:r>
            <a:rPr lang="en-US">
              <a:latin typeface="Calibri Light" panose="020F0302020204030204"/>
            </a:rPr>
            <a:t>Staff Accountant</a:t>
          </a:r>
          <a:endParaRPr lang="en-US"/>
        </a:p>
      </dgm:t>
    </dgm:pt>
    <dgm:pt modelId="{9644476B-BC7F-4552-A2D4-FAA9A0E1F02F}" type="parTrans" cxnId="{84CBF36E-5F4B-4529-AD8C-5FA1564411E8}">
      <dgm:prSet/>
      <dgm:spPr/>
      <dgm:t>
        <a:bodyPr/>
        <a:lstStyle/>
        <a:p>
          <a:endParaRPr lang="en-US"/>
        </a:p>
      </dgm:t>
    </dgm:pt>
    <dgm:pt modelId="{8B6A5DE1-60F5-4922-8E5D-520861416422}" type="sibTrans" cxnId="{84CBF36E-5F4B-4529-AD8C-5FA1564411E8}">
      <dgm:prSet/>
      <dgm:spPr/>
      <dgm:t>
        <a:bodyPr/>
        <a:lstStyle/>
        <a:p>
          <a:endParaRPr lang="en-US"/>
        </a:p>
      </dgm:t>
    </dgm:pt>
    <dgm:pt modelId="{177CE73D-35D4-4110-B6BF-6EDC70B1EE46}">
      <dgm:prSet phldrT="[Text]" phldr="0"/>
      <dgm:spPr/>
      <dgm:t>
        <a:bodyPr/>
        <a:lstStyle/>
        <a:p>
          <a:pPr rtl="0"/>
          <a:r>
            <a:rPr lang="en-US">
              <a:latin typeface="Calibri Light" panose="020F0302020204030204"/>
            </a:rPr>
            <a:t>Marcie </a:t>
          </a:r>
          <a:r>
            <a:rPr lang="en-US" err="1">
              <a:latin typeface="Calibri Light" panose="020F0302020204030204"/>
            </a:rPr>
            <a:t>Robidart</a:t>
          </a:r>
          <a:r>
            <a:rPr lang="en-US">
              <a:latin typeface="Calibri Light" panose="020F0302020204030204"/>
            </a:rPr>
            <a:t>,</a:t>
          </a:r>
          <a:br>
            <a:rPr lang="en-US">
              <a:latin typeface="Calibri Light" panose="020F0302020204030204"/>
            </a:rPr>
          </a:br>
          <a:r>
            <a:rPr lang="en-US">
              <a:latin typeface="Calibri Light" panose="020F0302020204030204"/>
            </a:rPr>
            <a:t>Director of Grants Fiscal &amp; Accounting</a:t>
          </a:r>
          <a:endParaRPr lang="en-US"/>
        </a:p>
      </dgm:t>
    </dgm:pt>
    <dgm:pt modelId="{81A4FD68-6006-43EA-80DC-E49D5BCCC7C5}" type="parTrans" cxnId="{B1247125-86E4-4EA9-9FBD-022D340FC162}">
      <dgm:prSet/>
      <dgm:spPr/>
      <dgm:t>
        <a:bodyPr/>
        <a:lstStyle/>
        <a:p>
          <a:endParaRPr lang="en-US"/>
        </a:p>
      </dgm:t>
    </dgm:pt>
    <dgm:pt modelId="{F3E347A8-6FCC-4974-8245-4A6BC839EC17}" type="sibTrans" cxnId="{B1247125-86E4-4EA9-9FBD-022D340FC162}">
      <dgm:prSet/>
      <dgm:spPr/>
      <dgm:t>
        <a:bodyPr/>
        <a:lstStyle/>
        <a:p>
          <a:endParaRPr lang="en-US"/>
        </a:p>
      </dgm:t>
    </dgm:pt>
    <dgm:pt modelId="{C4CCFB53-9D95-48E5-8354-1C4BCDBC3623}">
      <dgm:prSet phldrT="[Text]" phldr="0"/>
      <dgm:spPr/>
      <dgm:t>
        <a:bodyPr/>
        <a:lstStyle/>
        <a:p>
          <a:pPr rtl="0"/>
          <a:r>
            <a:rPr lang="en-US">
              <a:latin typeface="Calibri Light" panose="020F0302020204030204"/>
            </a:rPr>
            <a:t>Art Ford </a:t>
          </a:r>
          <a:br>
            <a:rPr lang="en-US">
              <a:latin typeface="Calibri Light" panose="020F0302020204030204"/>
            </a:rPr>
          </a:br>
          <a:r>
            <a:rPr lang="en-US">
              <a:latin typeface="Calibri Light" panose="020F0302020204030204"/>
            </a:rPr>
            <a:t>School Finance Manager</a:t>
          </a:r>
          <a:endParaRPr lang="en-US"/>
        </a:p>
      </dgm:t>
    </dgm:pt>
    <dgm:pt modelId="{0A2F9535-FC26-4471-9A95-98553D25028A}" type="parTrans" cxnId="{F2174672-C2B7-4A22-9140-942CD308A5DA}">
      <dgm:prSet/>
      <dgm:spPr/>
      <dgm:t>
        <a:bodyPr/>
        <a:lstStyle/>
        <a:p>
          <a:endParaRPr lang="en-US"/>
        </a:p>
      </dgm:t>
    </dgm:pt>
    <dgm:pt modelId="{1CDFFD58-5000-4C13-89DA-6C3FFDEEF1D1}" type="sibTrans" cxnId="{F2174672-C2B7-4A22-9140-942CD308A5DA}">
      <dgm:prSet/>
      <dgm:spPr/>
      <dgm:t>
        <a:bodyPr/>
        <a:lstStyle/>
        <a:p>
          <a:endParaRPr lang="en-US"/>
        </a:p>
      </dgm:t>
    </dgm:pt>
    <dgm:pt modelId="{095CE534-1914-47F4-88E4-5E9F127395C5}">
      <dgm:prSet phldr="0"/>
      <dgm:spPr/>
      <dgm:t>
        <a:bodyPr/>
        <a:lstStyle/>
        <a:p>
          <a:pPr rtl="0"/>
          <a:r>
            <a:rPr lang="en-US">
              <a:latin typeface="Calibri Light" panose="020F0302020204030204"/>
            </a:rPr>
            <a:t>Emma Post,</a:t>
          </a:r>
          <a:br>
            <a:rPr lang="en-US">
              <a:latin typeface="Calibri Light" panose="020F0302020204030204"/>
            </a:rPr>
          </a:br>
          <a:r>
            <a:rPr lang="en-US">
              <a:latin typeface="Calibri Light" panose="020F0302020204030204"/>
            </a:rPr>
            <a:t>Grant &amp; Procurement Manager</a:t>
          </a:r>
        </a:p>
      </dgm:t>
    </dgm:pt>
    <dgm:pt modelId="{2E2E9D7E-C8C8-4BFE-9B03-5D3D1CAA30A5}" type="parTrans" cxnId="{71F8CC59-DFBD-412D-BC7F-527220B8658C}">
      <dgm:prSet/>
      <dgm:spPr/>
      <dgm:t>
        <a:bodyPr/>
        <a:lstStyle/>
        <a:p>
          <a:endParaRPr lang="en-US"/>
        </a:p>
      </dgm:t>
    </dgm:pt>
    <dgm:pt modelId="{A494563A-8C23-4705-96AE-B22812081589}" type="sibTrans" cxnId="{71F8CC59-DFBD-412D-BC7F-527220B8658C}">
      <dgm:prSet/>
      <dgm:spPr/>
      <dgm:t>
        <a:bodyPr/>
        <a:lstStyle/>
        <a:p>
          <a:endParaRPr lang="en-US"/>
        </a:p>
      </dgm:t>
    </dgm:pt>
    <dgm:pt modelId="{2B1C1B3D-C0D6-456A-984B-55F852855289}">
      <dgm:prSet phldr="0"/>
      <dgm:spPr/>
      <dgm:t>
        <a:bodyPr/>
        <a:lstStyle/>
        <a:p>
          <a:pPr rtl="0"/>
          <a:r>
            <a:rPr lang="en-US">
              <a:latin typeface="Calibri Light" panose="020F0302020204030204"/>
            </a:rPr>
            <a:t>Shawn Wilkens,</a:t>
          </a:r>
          <a:br>
            <a:rPr lang="en-US">
              <a:latin typeface="Calibri Light" panose="020F0302020204030204"/>
            </a:rPr>
          </a:br>
          <a:r>
            <a:rPr lang="en-US">
              <a:latin typeface="Calibri Light" panose="020F0302020204030204"/>
            </a:rPr>
            <a:t>Grant &amp; Accounting Technician</a:t>
          </a:r>
        </a:p>
      </dgm:t>
    </dgm:pt>
    <dgm:pt modelId="{6F0CB08D-8164-4B01-B335-C7D79532FE79}" type="parTrans" cxnId="{A73C9F0B-3F62-4C26-9A88-FEBAD9A0251D}">
      <dgm:prSet/>
      <dgm:spPr/>
      <dgm:t>
        <a:bodyPr/>
        <a:lstStyle/>
        <a:p>
          <a:endParaRPr lang="en-US"/>
        </a:p>
      </dgm:t>
    </dgm:pt>
    <dgm:pt modelId="{20BDD5D2-FA54-448F-A775-8B037E6B056C}" type="sibTrans" cxnId="{A73C9F0B-3F62-4C26-9A88-FEBAD9A0251D}">
      <dgm:prSet/>
      <dgm:spPr/>
      <dgm:t>
        <a:bodyPr/>
        <a:lstStyle/>
        <a:p>
          <a:endParaRPr lang="en-US"/>
        </a:p>
      </dgm:t>
    </dgm:pt>
    <dgm:pt modelId="{54FBB9E7-44CA-4EAF-B525-8871EC5CF433}">
      <dgm:prSet phldr="0"/>
      <dgm:spPr/>
      <dgm:t>
        <a:bodyPr/>
        <a:lstStyle/>
        <a:p>
          <a:pPr rtl="0"/>
          <a:r>
            <a:rPr lang="en-US">
              <a:latin typeface="Calibri Light" panose="020F0302020204030204"/>
            </a:rPr>
            <a:t>Magaly Mar-Sotero,</a:t>
          </a:r>
          <a:br>
            <a:rPr lang="en-US">
              <a:latin typeface="Calibri Light" panose="020F0302020204030204"/>
            </a:rPr>
          </a:br>
          <a:r>
            <a:rPr lang="en-US">
              <a:latin typeface="Calibri Light" panose="020F0302020204030204"/>
            </a:rPr>
            <a:t>Grant and Accounting Technician</a:t>
          </a:r>
        </a:p>
      </dgm:t>
    </dgm:pt>
    <dgm:pt modelId="{9A2ED8FB-2EEA-48DA-825E-88AE29DB14DC}" type="parTrans" cxnId="{0415F760-DF42-42DB-8427-4E093EBBCB1D}">
      <dgm:prSet/>
      <dgm:spPr/>
      <dgm:t>
        <a:bodyPr/>
        <a:lstStyle/>
        <a:p>
          <a:endParaRPr lang="en-US"/>
        </a:p>
      </dgm:t>
    </dgm:pt>
    <dgm:pt modelId="{B9B23CC2-36B2-41B0-A704-A699E82797D2}" type="sibTrans" cxnId="{0415F760-DF42-42DB-8427-4E093EBBCB1D}">
      <dgm:prSet/>
      <dgm:spPr/>
      <dgm:t>
        <a:bodyPr/>
        <a:lstStyle/>
        <a:p>
          <a:endParaRPr lang="en-US"/>
        </a:p>
      </dgm:t>
    </dgm:pt>
    <dgm:pt modelId="{8FD6C1BF-D280-4902-A640-11FF0D909A9C}" type="pres">
      <dgm:prSet presAssocID="{4A284806-748C-4728-8695-4A6680BD7E09}" presName="mainComposite" presStyleCnt="0">
        <dgm:presLayoutVars>
          <dgm:chPref val="1"/>
          <dgm:dir/>
          <dgm:animOne val="branch"/>
          <dgm:animLvl val="lvl"/>
          <dgm:resizeHandles val="exact"/>
        </dgm:presLayoutVars>
      </dgm:prSet>
      <dgm:spPr/>
    </dgm:pt>
    <dgm:pt modelId="{9FB08223-2180-4CF5-9D6C-2C413477C21C}" type="pres">
      <dgm:prSet presAssocID="{4A284806-748C-4728-8695-4A6680BD7E09}" presName="hierFlow" presStyleCnt="0"/>
      <dgm:spPr/>
    </dgm:pt>
    <dgm:pt modelId="{6E932275-1225-4728-9ADC-B3A88158FF2E}" type="pres">
      <dgm:prSet presAssocID="{4A284806-748C-4728-8695-4A6680BD7E09}" presName="hierChild1" presStyleCnt="0">
        <dgm:presLayoutVars>
          <dgm:chPref val="1"/>
          <dgm:animOne val="branch"/>
          <dgm:animLvl val="lvl"/>
        </dgm:presLayoutVars>
      </dgm:prSet>
      <dgm:spPr/>
    </dgm:pt>
    <dgm:pt modelId="{45FC8739-C66C-4A6D-965D-9F89E47B5B8F}" type="pres">
      <dgm:prSet presAssocID="{2CFAEDDB-31D0-4F12-A275-06678C0994CB}" presName="Name14" presStyleCnt="0"/>
      <dgm:spPr/>
    </dgm:pt>
    <dgm:pt modelId="{FE0BCEF9-7179-47AD-9437-86CEDF3F4B9C}" type="pres">
      <dgm:prSet presAssocID="{2CFAEDDB-31D0-4F12-A275-06678C0994CB}" presName="level1Shape" presStyleLbl="node0" presStyleIdx="0" presStyleCnt="1">
        <dgm:presLayoutVars>
          <dgm:chPref val="3"/>
        </dgm:presLayoutVars>
      </dgm:prSet>
      <dgm:spPr/>
    </dgm:pt>
    <dgm:pt modelId="{22CA9685-5C5B-4DFA-9BBE-A2C720CA310A}" type="pres">
      <dgm:prSet presAssocID="{2CFAEDDB-31D0-4F12-A275-06678C0994CB}" presName="hierChild2" presStyleCnt="0"/>
      <dgm:spPr/>
    </dgm:pt>
    <dgm:pt modelId="{D1D578EC-4786-4D99-AC27-EC6663BB046A}" type="pres">
      <dgm:prSet presAssocID="{9644476B-BC7F-4552-A2D4-FAA9A0E1F02F}" presName="Name19" presStyleLbl="parChTrans1D2" presStyleIdx="0" presStyleCnt="3"/>
      <dgm:spPr/>
    </dgm:pt>
    <dgm:pt modelId="{61A91EC1-B956-4FD1-A9DF-3E516393F131}" type="pres">
      <dgm:prSet presAssocID="{1F6CDB5F-8E93-4248-8158-DC8164CF7589}" presName="Name21" presStyleCnt="0"/>
      <dgm:spPr/>
    </dgm:pt>
    <dgm:pt modelId="{0665F639-B12E-4964-AD37-AA30F8913B69}" type="pres">
      <dgm:prSet presAssocID="{1F6CDB5F-8E93-4248-8158-DC8164CF7589}" presName="level2Shape" presStyleLbl="node2" presStyleIdx="0" presStyleCnt="3"/>
      <dgm:spPr/>
    </dgm:pt>
    <dgm:pt modelId="{E367ADBD-8464-4FDF-B733-150241CFD1CE}" type="pres">
      <dgm:prSet presAssocID="{1F6CDB5F-8E93-4248-8158-DC8164CF7589}" presName="hierChild3" presStyleCnt="0"/>
      <dgm:spPr/>
    </dgm:pt>
    <dgm:pt modelId="{83D0A783-745D-4B95-B65D-92A460CE72A0}" type="pres">
      <dgm:prSet presAssocID="{81A4FD68-6006-43EA-80DC-E49D5BCCC7C5}" presName="Name19" presStyleLbl="parChTrans1D2" presStyleIdx="1" presStyleCnt="3"/>
      <dgm:spPr/>
    </dgm:pt>
    <dgm:pt modelId="{0C046EFE-7082-42A7-BA43-6C8A58AABCF8}" type="pres">
      <dgm:prSet presAssocID="{177CE73D-35D4-4110-B6BF-6EDC70B1EE46}" presName="Name21" presStyleCnt="0"/>
      <dgm:spPr/>
    </dgm:pt>
    <dgm:pt modelId="{B9FF10DD-6CA6-485D-A07F-FF8474DBCA6E}" type="pres">
      <dgm:prSet presAssocID="{177CE73D-35D4-4110-B6BF-6EDC70B1EE46}" presName="level2Shape" presStyleLbl="node2" presStyleIdx="1" presStyleCnt="3"/>
      <dgm:spPr/>
    </dgm:pt>
    <dgm:pt modelId="{F8CDC0FA-E5B3-46AC-8D29-9918514273C4}" type="pres">
      <dgm:prSet presAssocID="{177CE73D-35D4-4110-B6BF-6EDC70B1EE46}" presName="hierChild3" presStyleCnt="0"/>
      <dgm:spPr/>
    </dgm:pt>
    <dgm:pt modelId="{345E8993-FAF1-447D-B8E5-B6A5FE5AB9F4}" type="pres">
      <dgm:prSet presAssocID="{2E2E9D7E-C8C8-4BFE-9B03-5D3D1CAA30A5}" presName="Name19" presStyleLbl="parChTrans1D3" presStyleIdx="0" presStyleCnt="3"/>
      <dgm:spPr/>
    </dgm:pt>
    <dgm:pt modelId="{80C48C61-44DE-4E04-B4BE-6AA27D177617}" type="pres">
      <dgm:prSet presAssocID="{095CE534-1914-47F4-88E4-5E9F127395C5}" presName="Name21" presStyleCnt="0"/>
      <dgm:spPr/>
    </dgm:pt>
    <dgm:pt modelId="{B6063918-D8EA-4088-BE43-246DCD06F015}" type="pres">
      <dgm:prSet presAssocID="{095CE534-1914-47F4-88E4-5E9F127395C5}" presName="level2Shape" presStyleLbl="node3" presStyleIdx="0" presStyleCnt="3"/>
      <dgm:spPr/>
    </dgm:pt>
    <dgm:pt modelId="{DC841401-7110-43D1-B2FF-9BF8AE1BD740}" type="pres">
      <dgm:prSet presAssocID="{095CE534-1914-47F4-88E4-5E9F127395C5}" presName="hierChild3" presStyleCnt="0"/>
      <dgm:spPr/>
    </dgm:pt>
    <dgm:pt modelId="{DE973D31-8320-4AA8-954F-C11DCD727EFF}" type="pres">
      <dgm:prSet presAssocID="{6F0CB08D-8164-4B01-B335-C7D79532FE79}" presName="Name19" presStyleLbl="parChTrans1D3" presStyleIdx="1" presStyleCnt="3"/>
      <dgm:spPr/>
    </dgm:pt>
    <dgm:pt modelId="{4CB037B6-5181-4397-B347-59881C5E7EA9}" type="pres">
      <dgm:prSet presAssocID="{2B1C1B3D-C0D6-456A-984B-55F852855289}" presName="Name21" presStyleCnt="0"/>
      <dgm:spPr/>
    </dgm:pt>
    <dgm:pt modelId="{7547D559-75CB-4819-8C91-C584F8615268}" type="pres">
      <dgm:prSet presAssocID="{2B1C1B3D-C0D6-456A-984B-55F852855289}" presName="level2Shape" presStyleLbl="node3" presStyleIdx="1" presStyleCnt="3"/>
      <dgm:spPr/>
    </dgm:pt>
    <dgm:pt modelId="{3D5D50D9-AE0C-4B75-81AD-DEE9A21EB2F1}" type="pres">
      <dgm:prSet presAssocID="{2B1C1B3D-C0D6-456A-984B-55F852855289}" presName="hierChild3" presStyleCnt="0"/>
      <dgm:spPr/>
    </dgm:pt>
    <dgm:pt modelId="{A0AABC66-B6DD-4B74-8970-9467BC425E13}" type="pres">
      <dgm:prSet presAssocID="{9A2ED8FB-2EEA-48DA-825E-88AE29DB14DC}" presName="Name19" presStyleLbl="parChTrans1D3" presStyleIdx="2" presStyleCnt="3"/>
      <dgm:spPr/>
    </dgm:pt>
    <dgm:pt modelId="{FD44C4B5-5114-4938-8D94-B609BCB4BF44}" type="pres">
      <dgm:prSet presAssocID="{54FBB9E7-44CA-4EAF-B525-8871EC5CF433}" presName="Name21" presStyleCnt="0"/>
      <dgm:spPr/>
    </dgm:pt>
    <dgm:pt modelId="{89A1A785-5DF2-475A-9B23-6D8977BFA556}" type="pres">
      <dgm:prSet presAssocID="{54FBB9E7-44CA-4EAF-B525-8871EC5CF433}" presName="level2Shape" presStyleLbl="node3" presStyleIdx="2" presStyleCnt="3"/>
      <dgm:spPr/>
    </dgm:pt>
    <dgm:pt modelId="{FE19C12B-564E-442B-B685-EBE27FD19F33}" type="pres">
      <dgm:prSet presAssocID="{54FBB9E7-44CA-4EAF-B525-8871EC5CF433}" presName="hierChild3" presStyleCnt="0"/>
      <dgm:spPr/>
    </dgm:pt>
    <dgm:pt modelId="{725D82B7-B82A-4558-BC3D-21D1E834D430}" type="pres">
      <dgm:prSet presAssocID="{0A2F9535-FC26-4471-9A95-98553D25028A}" presName="Name19" presStyleLbl="parChTrans1D2" presStyleIdx="2" presStyleCnt="3"/>
      <dgm:spPr/>
    </dgm:pt>
    <dgm:pt modelId="{B86ED49A-9841-43C9-A215-FC3E606C1190}" type="pres">
      <dgm:prSet presAssocID="{C4CCFB53-9D95-48E5-8354-1C4BCDBC3623}" presName="Name21" presStyleCnt="0"/>
      <dgm:spPr/>
    </dgm:pt>
    <dgm:pt modelId="{FAF8F6D2-206F-4874-9104-AF26BEFD17E5}" type="pres">
      <dgm:prSet presAssocID="{C4CCFB53-9D95-48E5-8354-1C4BCDBC3623}" presName="level2Shape" presStyleLbl="node2" presStyleIdx="2" presStyleCnt="3"/>
      <dgm:spPr/>
    </dgm:pt>
    <dgm:pt modelId="{96D5C99F-11D7-4FE9-9E77-023A528E77BD}" type="pres">
      <dgm:prSet presAssocID="{C4CCFB53-9D95-48E5-8354-1C4BCDBC3623}" presName="hierChild3" presStyleCnt="0"/>
      <dgm:spPr/>
    </dgm:pt>
    <dgm:pt modelId="{BC195C72-7A37-4A76-8EB6-BFC4560A9918}" type="pres">
      <dgm:prSet presAssocID="{4A284806-748C-4728-8695-4A6680BD7E09}" presName="bgShapesFlow" presStyleCnt="0"/>
      <dgm:spPr/>
    </dgm:pt>
  </dgm:ptLst>
  <dgm:cxnLst>
    <dgm:cxn modelId="{DC8DC604-74ED-422A-A834-3BCCC373EEDC}" type="presOf" srcId="{81A4FD68-6006-43EA-80DC-E49D5BCCC7C5}" destId="{83D0A783-745D-4B95-B65D-92A460CE72A0}" srcOrd="0" destOrd="0" presId="urn:microsoft.com/office/officeart/2005/8/layout/hierarchy6"/>
    <dgm:cxn modelId="{33F53606-BA7A-4541-8CE7-9641DF68E66E}" type="presOf" srcId="{6F0CB08D-8164-4B01-B335-C7D79532FE79}" destId="{DE973D31-8320-4AA8-954F-C11DCD727EFF}" srcOrd="0" destOrd="0" presId="urn:microsoft.com/office/officeart/2005/8/layout/hierarchy6"/>
    <dgm:cxn modelId="{A73C9F0B-3F62-4C26-9A88-FEBAD9A0251D}" srcId="{177CE73D-35D4-4110-B6BF-6EDC70B1EE46}" destId="{2B1C1B3D-C0D6-456A-984B-55F852855289}" srcOrd="1" destOrd="0" parTransId="{6F0CB08D-8164-4B01-B335-C7D79532FE79}" sibTransId="{20BDD5D2-FA54-448F-A775-8B037E6B056C}"/>
    <dgm:cxn modelId="{B1247125-86E4-4EA9-9FBD-022D340FC162}" srcId="{2CFAEDDB-31D0-4F12-A275-06678C0994CB}" destId="{177CE73D-35D4-4110-B6BF-6EDC70B1EE46}" srcOrd="1" destOrd="0" parTransId="{81A4FD68-6006-43EA-80DC-E49D5BCCC7C5}" sibTransId="{F3E347A8-6FCC-4974-8245-4A6BC839EC17}"/>
    <dgm:cxn modelId="{8F49E63F-1703-4E76-A07D-3D32429E18D8}" type="presOf" srcId="{095CE534-1914-47F4-88E4-5E9F127395C5}" destId="{B6063918-D8EA-4088-BE43-246DCD06F015}" srcOrd="0" destOrd="0" presId="urn:microsoft.com/office/officeart/2005/8/layout/hierarchy6"/>
    <dgm:cxn modelId="{0415F760-DF42-42DB-8427-4E093EBBCB1D}" srcId="{177CE73D-35D4-4110-B6BF-6EDC70B1EE46}" destId="{54FBB9E7-44CA-4EAF-B525-8871EC5CF433}" srcOrd="2" destOrd="0" parTransId="{9A2ED8FB-2EEA-48DA-825E-88AE29DB14DC}" sibTransId="{B9B23CC2-36B2-41B0-A704-A699E82797D2}"/>
    <dgm:cxn modelId="{421FA76A-1BCD-417B-9EBC-4B7E2B8A69C4}" type="presOf" srcId="{1F6CDB5F-8E93-4248-8158-DC8164CF7589}" destId="{0665F639-B12E-4964-AD37-AA30F8913B69}" srcOrd="0" destOrd="0" presId="urn:microsoft.com/office/officeart/2005/8/layout/hierarchy6"/>
    <dgm:cxn modelId="{84CBF36E-5F4B-4529-AD8C-5FA1564411E8}" srcId="{2CFAEDDB-31D0-4F12-A275-06678C0994CB}" destId="{1F6CDB5F-8E93-4248-8158-DC8164CF7589}" srcOrd="0" destOrd="0" parTransId="{9644476B-BC7F-4552-A2D4-FAA9A0E1F02F}" sibTransId="{8B6A5DE1-60F5-4922-8E5D-520861416422}"/>
    <dgm:cxn modelId="{F2174672-C2B7-4A22-9140-942CD308A5DA}" srcId="{2CFAEDDB-31D0-4F12-A275-06678C0994CB}" destId="{C4CCFB53-9D95-48E5-8354-1C4BCDBC3623}" srcOrd="2" destOrd="0" parTransId="{0A2F9535-FC26-4471-9A95-98553D25028A}" sibTransId="{1CDFFD58-5000-4C13-89DA-6C3FFDEEF1D1}"/>
    <dgm:cxn modelId="{71F8CC59-DFBD-412D-BC7F-527220B8658C}" srcId="{177CE73D-35D4-4110-B6BF-6EDC70B1EE46}" destId="{095CE534-1914-47F4-88E4-5E9F127395C5}" srcOrd="0" destOrd="0" parTransId="{2E2E9D7E-C8C8-4BFE-9B03-5D3D1CAA30A5}" sibTransId="{A494563A-8C23-4705-96AE-B22812081589}"/>
    <dgm:cxn modelId="{A6409F87-79DC-4C86-8152-77277D3D0CF3}" type="presOf" srcId="{C4CCFB53-9D95-48E5-8354-1C4BCDBC3623}" destId="{FAF8F6D2-206F-4874-9104-AF26BEFD17E5}" srcOrd="0" destOrd="0" presId="urn:microsoft.com/office/officeart/2005/8/layout/hierarchy6"/>
    <dgm:cxn modelId="{6FBBC897-9970-46D9-A3AE-98BE63EAED67}" type="presOf" srcId="{4A284806-748C-4728-8695-4A6680BD7E09}" destId="{8FD6C1BF-D280-4902-A640-11FF0D909A9C}" srcOrd="0" destOrd="0" presId="urn:microsoft.com/office/officeart/2005/8/layout/hierarchy6"/>
    <dgm:cxn modelId="{13B0CE9A-F553-42BA-B31F-F5FC901129D0}" type="presOf" srcId="{9644476B-BC7F-4552-A2D4-FAA9A0E1F02F}" destId="{D1D578EC-4786-4D99-AC27-EC6663BB046A}" srcOrd="0" destOrd="0" presId="urn:microsoft.com/office/officeart/2005/8/layout/hierarchy6"/>
    <dgm:cxn modelId="{D8853EA7-5696-484E-B129-69807AC2A564}" type="presOf" srcId="{2CFAEDDB-31D0-4F12-A275-06678C0994CB}" destId="{FE0BCEF9-7179-47AD-9437-86CEDF3F4B9C}" srcOrd="0" destOrd="0" presId="urn:microsoft.com/office/officeart/2005/8/layout/hierarchy6"/>
    <dgm:cxn modelId="{0B2AB2CA-F0E2-420B-88F1-64E8DB3B79A8}" type="presOf" srcId="{54FBB9E7-44CA-4EAF-B525-8871EC5CF433}" destId="{89A1A785-5DF2-475A-9B23-6D8977BFA556}" srcOrd="0" destOrd="0" presId="urn:microsoft.com/office/officeart/2005/8/layout/hierarchy6"/>
    <dgm:cxn modelId="{18D0B1CD-DF76-49E6-8DF6-F7A5785831C3}" type="presOf" srcId="{0A2F9535-FC26-4471-9A95-98553D25028A}" destId="{725D82B7-B82A-4558-BC3D-21D1E834D430}" srcOrd="0" destOrd="0" presId="urn:microsoft.com/office/officeart/2005/8/layout/hierarchy6"/>
    <dgm:cxn modelId="{99BECCD6-866B-4448-9006-200037C28C30}" type="presOf" srcId="{2E2E9D7E-C8C8-4BFE-9B03-5D3D1CAA30A5}" destId="{345E8993-FAF1-447D-B8E5-B6A5FE5AB9F4}" srcOrd="0" destOrd="0" presId="urn:microsoft.com/office/officeart/2005/8/layout/hierarchy6"/>
    <dgm:cxn modelId="{B38D51D8-5A4B-4AD9-BED2-F3907844D60F}" type="presOf" srcId="{177CE73D-35D4-4110-B6BF-6EDC70B1EE46}" destId="{B9FF10DD-6CA6-485D-A07F-FF8474DBCA6E}" srcOrd="0" destOrd="0" presId="urn:microsoft.com/office/officeart/2005/8/layout/hierarchy6"/>
    <dgm:cxn modelId="{6D7CEAE8-2058-46DC-8363-7C69DECFB304}" type="presOf" srcId="{2B1C1B3D-C0D6-456A-984B-55F852855289}" destId="{7547D559-75CB-4819-8C91-C584F8615268}" srcOrd="0" destOrd="0" presId="urn:microsoft.com/office/officeart/2005/8/layout/hierarchy6"/>
    <dgm:cxn modelId="{B1BEBFF0-3589-44F3-8FEB-24614BCBC9D1}" srcId="{4A284806-748C-4728-8695-4A6680BD7E09}" destId="{2CFAEDDB-31D0-4F12-A275-06678C0994CB}" srcOrd="0" destOrd="0" parTransId="{7835709C-E3C7-46F9-8CEC-258ED0FCFDB2}" sibTransId="{D83EC9B8-34B7-440F-A2F1-7B3EEEDEA225}"/>
    <dgm:cxn modelId="{8A3C9AF7-47EA-4055-B18B-E7BC29E5EA2D}" type="presOf" srcId="{9A2ED8FB-2EEA-48DA-825E-88AE29DB14DC}" destId="{A0AABC66-B6DD-4B74-8970-9467BC425E13}" srcOrd="0" destOrd="0" presId="urn:microsoft.com/office/officeart/2005/8/layout/hierarchy6"/>
    <dgm:cxn modelId="{53D5F9B0-89F1-47FF-B154-CC9819787B37}" type="presParOf" srcId="{8FD6C1BF-D280-4902-A640-11FF0D909A9C}" destId="{9FB08223-2180-4CF5-9D6C-2C413477C21C}" srcOrd="0" destOrd="0" presId="urn:microsoft.com/office/officeart/2005/8/layout/hierarchy6"/>
    <dgm:cxn modelId="{404E4850-2712-4E52-9993-FF2C56E0E185}" type="presParOf" srcId="{9FB08223-2180-4CF5-9D6C-2C413477C21C}" destId="{6E932275-1225-4728-9ADC-B3A88158FF2E}" srcOrd="0" destOrd="0" presId="urn:microsoft.com/office/officeart/2005/8/layout/hierarchy6"/>
    <dgm:cxn modelId="{21167DEE-AB54-4077-A675-C8BF7B94B441}" type="presParOf" srcId="{6E932275-1225-4728-9ADC-B3A88158FF2E}" destId="{45FC8739-C66C-4A6D-965D-9F89E47B5B8F}" srcOrd="0" destOrd="0" presId="urn:microsoft.com/office/officeart/2005/8/layout/hierarchy6"/>
    <dgm:cxn modelId="{93D02FF3-4E4C-4D4D-8BA9-8B050AC55320}" type="presParOf" srcId="{45FC8739-C66C-4A6D-965D-9F89E47B5B8F}" destId="{FE0BCEF9-7179-47AD-9437-86CEDF3F4B9C}" srcOrd="0" destOrd="0" presId="urn:microsoft.com/office/officeart/2005/8/layout/hierarchy6"/>
    <dgm:cxn modelId="{70425CD7-0467-4FB7-AF1F-508A003789BB}" type="presParOf" srcId="{45FC8739-C66C-4A6D-965D-9F89E47B5B8F}" destId="{22CA9685-5C5B-4DFA-9BBE-A2C720CA310A}" srcOrd="1" destOrd="0" presId="urn:microsoft.com/office/officeart/2005/8/layout/hierarchy6"/>
    <dgm:cxn modelId="{17A63656-B4D8-4D1C-B794-E42D9B8DD7DF}" type="presParOf" srcId="{22CA9685-5C5B-4DFA-9BBE-A2C720CA310A}" destId="{D1D578EC-4786-4D99-AC27-EC6663BB046A}" srcOrd="0" destOrd="0" presId="urn:microsoft.com/office/officeart/2005/8/layout/hierarchy6"/>
    <dgm:cxn modelId="{652AE8A8-2031-4309-81FF-DE359ED85509}" type="presParOf" srcId="{22CA9685-5C5B-4DFA-9BBE-A2C720CA310A}" destId="{61A91EC1-B956-4FD1-A9DF-3E516393F131}" srcOrd="1" destOrd="0" presId="urn:microsoft.com/office/officeart/2005/8/layout/hierarchy6"/>
    <dgm:cxn modelId="{54D41299-F613-4B78-AB22-41F4DF7986FB}" type="presParOf" srcId="{61A91EC1-B956-4FD1-A9DF-3E516393F131}" destId="{0665F639-B12E-4964-AD37-AA30F8913B69}" srcOrd="0" destOrd="0" presId="urn:microsoft.com/office/officeart/2005/8/layout/hierarchy6"/>
    <dgm:cxn modelId="{740D9333-A605-436B-9617-E3626EC508AA}" type="presParOf" srcId="{61A91EC1-B956-4FD1-A9DF-3E516393F131}" destId="{E367ADBD-8464-4FDF-B733-150241CFD1CE}" srcOrd="1" destOrd="0" presId="urn:microsoft.com/office/officeart/2005/8/layout/hierarchy6"/>
    <dgm:cxn modelId="{6FC33CF6-25AA-48BC-902C-88F9DAA2BDB8}" type="presParOf" srcId="{22CA9685-5C5B-4DFA-9BBE-A2C720CA310A}" destId="{83D0A783-745D-4B95-B65D-92A460CE72A0}" srcOrd="2" destOrd="0" presId="urn:microsoft.com/office/officeart/2005/8/layout/hierarchy6"/>
    <dgm:cxn modelId="{A67B2B27-1CA4-4835-82E9-9A6FB7351BE5}" type="presParOf" srcId="{22CA9685-5C5B-4DFA-9BBE-A2C720CA310A}" destId="{0C046EFE-7082-42A7-BA43-6C8A58AABCF8}" srcOrd="3" destOrd="0" presId="urn:microsoft.com/office/officeart/2005/8/layout/hierarchy6"/>
    <dgm:cxn modelId="{8F3FE681-DCAC-46EF-B6E6-1867C2D22314}" type="presParOf" srcId="{0C046EFE-7082-42A7-BA43-6C8A58AABCF8}" destId="{B9FF10DD-6CA6-485D-A07F-FF8474DBCA6E}" srcOrd="0" destOrd="0" presId="urn:microsoft.com/office/officeart/2005/8/layout/hierarchy6"/>
    <dgm:cxn modelId="{238F60BA-7E5F-4509-81B4-D81185DDEE39}" type="presParOf" srcId="{0C046EFE-7082-42A7-BA43-6C8A58AABCF8}" destId="{F8CDC0FA-E5B3-46AC-8D29-9918514273C4}" srcOrd="1" destOrd="0" presId="urn:microsoft.com/office/officeart/2005/8/layout/hierarchy6"/>
    <dgm:cxn modelId="{EE898B3E-AD26-47BD-89BC-23F0F48E61DB}" type="presParOf" srcId="{F8CDC0FA-E5B3-46AC-8D29-9918514273C4}" destId="{345E8993-FAF1-447D-B8E5-B6A5FE5AB9F4}" srcOrd="0" destOrd="0" presId="urn:microsoft.com/office/officeart/2005/8/layout/hierarchy6"/>
    <dgm:cxn modelId="{C50982CB-347E-4A94-92EA-FBDD1176F992}" type="presParOf" srcId="{F8CDC0FA-E5B3-46AC-8D29-9918514273C4}" destId="{80C48C61-44DE-4E04-B4BE-6AA27D177617}" srcOrd="1" destOrd="0" presId="urn:microsoft.com/office/officeart/2005/8/layout/hierarchy6"/>
    <dgm:cxn modelId="{D59CF1E7-A4DB-4CDF-94ED-B12F412E517D}" type="presParOf" srcId="{80C48C61-44DE-4E04-B4BE-6AA27D177617}" destId="{B6063918-D8EA-4088-BE43-246DCD06F015}" srcOrd="0" destOrd="0" presId="urn:microsoft.com/office/officeart/2005/8/layout/hierarchy6"/>
    <dgm:cxn modelId="{106AC39C-60A2-46DA-9F2B-7E245C427EFE}" type="presParOf" srcId="{80C48C61-44DE-4E04-B4BE-6AA27D177617}" destId="{DC841401-7110-43D1-B2FF-9BF8AE1BD740}" srcOrd="1" destOrd="0" presId="urn:microsoft.com/office/officeart/2005/8/layout/hierarchy6"/>
    <dgm:cxn modelId="{5DD325BE-D1F3-41A2-9395-3927E326A758}" type="presParOf" srcId="{F8CDC0FA-E5B3-46AC-8D29-9918514273C4}" destId="{DE973D31-8320-4AA8-954F-C11DCD727EFF}" srcOrd="2" destOrd="0" presId="urn:microsoft.com/office/officeart/2005/8/layout/hierarchy6"/>
    <dgm:cxn modelId="{B096F38A-4875-4CF9-A789-704A46CD6C39}" type="presParOf" srcId="{F8CDC0FA-E5B3-46AC-8D29-9918514273C4}" destId="{4CB037B6-5181-4397-B347-59881C5E7EA9}" srcOrd="3" destOrd="0" presId="urn:microsoft.com/office/officeart/2005/8/layout/hierarchy6"/>
    <dgm:cxn modelId="{88955159-453F-4E4E-B5F9-14C43E3AD76B}" type="presParOf" srcId="{4CB037B6-5181-4397-B347-59881C5E7EA9}" destId="{7547D559-75CB-4819-8C91-C584F8615268}" srcOrd="0" destOrd="0" presId="urn:microsoft.com/office/officeart/2005/8/layout/hierarchy6"/>
    <dgm:cxn modelId="{C6BA8DA1-F5E3-4836-9BF9-BB2E3F4340CE}" type="presParOf" srcId="{4CB037B6-5181-4397-B347-59881C5E7EA9}" destId="{3D5D50D9-AE0C-4B75-81AD-DEE9A21EB2F1}" srcOrd="1" destOrd="0" presId="urn:microsoft.com/office/officeart/2005/8/layout/hierarchy6"/>
    <dgm:cxn modelId="{1CEC97CA-D09C-44B0-91CD-C67DEC8F2A86}" type="presParOf" srcId="{F8CDC0FA-E5B3-46AC-8D29-9918514273C4}" destId="{A0AABC66-B6DD-4B74-8970-9467BC425E13}" srcOrd="4" destOrd="0" presId="urn:microsoft.com/office/officeart/2005/8/layout/hierarchy6"/>
    <dgm:cxn modelId="{652AC10C-18E5-4604-BA79-21D08DA83DCD}" type="presParOf" srcId="{F8CDC0FA-E5B3-46AC-8D29-9918514273C4}" destId="{FD44C4B5-5114-4938-8D94-B609BCB4BF44}" srcOrd="5" destOrd="0" presId="urn:microsoft.com/office/officeart/2005/8/layout/hierarchy6"/>
    <dgm:cxn modelId="{C829EA93-A7F1-46BD-8C65-DC859A020BF4}" type="presParOf" srcId="{FD44C4B5-5114-4938-8D94-B609BCB4BF44}" destId="{89A1A785-5DF2-475A-9B23-6D8977BFA556}" srcOrd="0" destOrd="0" presId="urn:microsoft.com/office/officeart/2005/8/layout/hierarchy6"/>
    <dgm:cxn modelId="{1D3B6E93-6868-4C85-BE5B-285BE94E1106}" type="presParOf" srcId="{FD44C4B5-5114-4938-8D94-B609BCB4BF44}" destId="{FE19C12B-564E-442B-B685-EBE27FD19F33}" srcOrd="1" destOrd="0" presId="urn:microsoft.com/office/officeart/2005/8/layout/hierarchy6"/>
    <dgm:cxn modelId="{71834090-9CE4-45C1-AE94-21E49224EF4B}" type="presParOf" srcId="{22CA9685-5C5B-4DFA-9BBE-A2C720CA310A}" destId="{725D82B7-B82A-4558-BC3D-21D1E834D430}" srcOrd="4" destOrd="0" presId="urn:microsoft.com/office/officeart/2005/8/layout/hierarchy6"/>
    <dgm:cxn modelId="{A414EBC4-B1B0-4BA9-AE5E-1239BAA141C9}" type="presParOf" srcId="{22CA9685-5C5B-4DFA-9BBE-A2C720CA310A}" destId="{B86ED49A-9841-43C9-A215-FC3E606C1190}" srcOrd="5" destOrd="0" presId="urn:microsoft.com/office/officeart/2005/8/layout/hierarchy6"/>
    <dgm:cxn modelId="{498EF888-228B-4048-BA18-2B500DF57C31}" type="presParOf" srcId="{B86ED49A-9841-43C9-A215-FC3E606C1190}" destId="{FAF8F6D2-206F-4874-9104-AF26BEFD17E5}" srcOrd="0" destOrd="0" presId="urn:microsoft.com/office/officeart/2005/8/layout/hierarchy6"/>
    <dgm:cxn modelId="{C02C91F5-0145-4A24-9A8F-2C89859B8205}" type="presParOf" srcId="{B86ED49A-9841-43C9-A215-FC3E606C1190}" destId="{96D5C99F-11D7-4FE9-9E77-023A528E77BD}" srcOrd="1" destOrd="0" presId="urn:microsoft.com/office/officeart/2005/8/layout/hierarchy6"/>
    <dgm:cxn modelId="{6410B9B5-0146-4842-A783-0B47364E3270}" type="presParOf" srcId="{8FD6C1BF-D280-4902-A640-11FF0D909A9C}" destId="{BC195C72-7A37-4A76-8EB6-BFC4560A9918}"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FDCA66-E585-4918-A968-7E0A17C39395}" type="doc">
      <dgm:prSet loTypeId="urn:microsoft.com/office/officeart/2005/8/layout/orgChart1" loCatId="hierarchy" qsTypeId="urn:microsoft.com/office/officeart/2005/8/quickstyle/simple3" qsCatId="simple" csTypeId="urn:microsoft.com/office/officeart/2005/8/colors/colorful4" csCatId="colorful" phldr="1"/>
      <dgm:spPr/>
      <dgm:t>
        <a:bodyPr/>
        <a:lstStyle/>
        <a:p>
          <a:endParaRPr lang="en-US"/>
        </a:p>
      </dgm:t>
    </dgm:pt>
    <dgm:pt modelId="{D3090BA9-DDE9-4F3F-9B29-A3FA94CF2F6E}">
      <dgm:prSet phldrT="[Text]" phldr="0"/>
      <dgm:spPr/>
      <dgm:t>
        <a:bodyPr/>
        <a:lstStyle/>
        <a:p>
          <a:pPr rtl="0"/>
          <a:r>
            <a:rPr lang="en-US">
              <a:latin typeface="Calibri Light" panose="020F0302020204030204"/>
            </a:rPr>
            <a:t>Ilene Agustin,</a:t>
          </a:r>
          <a:br>
            <a:rPr lang="en-US">
              <a:latin typeface="Calibri Light" panose="020F0302020204030204"/>
            </a:rPr>
          </a:br>
          <a:r>
            <a:rPr lang="en-US">
              <a:latin typeface="Calibri Light" panose="020F0302020204030204"/>
            </a:rPr>
            <a:t>Director of School Nutrition</a:t>
          </a:r>
          <a:endParaRPr lang="en-US"/>
        </a:p>
      </dgm:t>
    </dgm:pt>
    <dgm:pt modelId="{A5C70BDC-9CB4-4CA3-B19C-EA552CF1C01D}" type="parTrans" cxnId="{457B5C6F-9F7A-4BE3-8EF3-E4C9CF5A90E9}">
      <dgm:prSet/>
      <dgm:spPr/>
      <dgm:t>
        <a:bodyPr/>
        <a:lstStyle/>
        <a:p>
          <a:endParaRPr lang="en-US"/>
        </a:p>
      </dgm:t>
    </dgm:pt>
    <dgm:pt modelId="{5BAA2904-9D4D-4EF7-987D-72677FAD954E}" type="sibTrans" cxnId="{457B5C6F-9F7A-4BE3-8EF3-E4C9CF5A90E9}">
      <dgm:prSet/>
      <dgm:spPr/>
      <dgm:t>
        <a:bodyPr/>
        <a:lstStyle/>
        <a:p>
          <a:endParaRPr lang="en-US"/>
        </a:p>
      </dgm:t>
    </dgm:pt>
    <dgm:pt modelId="{ECDED23D-91BE-49AD-A936-CD405BA8B3C1}">
      <dgm:prSet phldrT="[Text]" phldr="0"/>
      <dgm:spPr/>
      <dgm:t>
        <a:bodyPr/>
        <a:lstStyle/>
        <a:p>
          <a:pPr rtl="0"/>
          <a:r>
            <a:rPr lang="en-US">
              <a:latin typeface="Calibri Light" panose="020F0302020204030204"/>
            </a:rPr>
            <a:t>Maggie Necaise,</a:t>
          </a:r>
          <a:br>
            <a:rPr lang="en-US">
              <a:latin typeface="Calibri Light" panose="020F0302020204030204"/>
            </a:rPr>
          </a:br>
          <a:r>
            <a:rPr lang="en-US">
              <a:latin typeface="Calibri Light" panose="020F0302020204030204"/>
            </a:rPr>
            <a:t>School Nutrition Specialist</a:t>
          </a:r>
          <a:endParaRPr lang="en-US"/>
        </a:p>
      </dgm:t>
    </dgm:pt>
    <dgm:pt modelId="{CAE60D42-0E14-45DF-A86E-C7DCC858FE19}" type="parTrans" cxnId="{97B46150-075A-4A9C-A071-829D35B11892}">
      <dgm:prSet/>
      <dgm:spPr/>
      <dgm:t>
        <a:bodyPr/>
        <a:lstStyle/>
        <a:p>
          <a:endParaRPr lang="en-US"/>
        </a:p>
      </dgm:t>
    </dgm:pt>
    <dgm:pt modelId="{FB2F6F80-2DED-4C52-86FC-58397C8E4F60}" type="sibTrans" cxnId="{97B46150-075A-4A9C-A071-829D35B11892}">
      <dgm:prSet/>
      <dgm:spPr/>
      <dgm:t>
        <a:bodyPr/>
        <a:lstStyle/>
        <a:p>
          <a:endParaRPr lang="en-US"/>
        </a:p>
      </dgm:t>
    </dgm:pt>
    <dgm:pt modelId="{168B3DF5-1D46-4EA2-A136-1FEDD93D8682}">
      <dgm:prSet phldrT="[Text]" phldr="0"/>
      <dgm:spPr/>
      <dgm:t>
        <a:bodyPr/>
        <a:lstStyle/>
        <a:p>
          <a:pPr rtl="0"/>
          <a:r>
            <a:rPr lang="en-US">
              <a:latin typeface="Calibri Light" panose="020F0302020204030204"/>
            </a:rPr>
            <a:t>Maggie Smart,</a:t>
          </a:r>
          <a:br>
            <a:rPr lang="en-US"/>
          </a:br>
          <a:r>
            <a:rPr lang="en-US">
              <a:latin typeface="Calibri Light" panose="020F0302020204030204"/>
            </a:rPr>
            <a:t>School Nutrition Specialist</a:t>
          </a:r>
          <a:endParaRPr lang="en-US"/>
        </a:p>
      </dgm:t>
    </dgm:pt>
    <dgm:pt modelId="{9C481D14-F355-40DA-B44A-B3A4045003FF}" type="parTrans" cxnId="{FF103156-87D0-4044-A367-2B348EF8132C}">
      <dgm:prSet/>
      <dgm:spPr/>
      <dgm:t>
        <a:bodyPr/>
        <a:lstStyle/>
        <a:p>
          <a:endParaRPr lang="en-US"/>
        </a:p>
      </dgm:t>
    </dgm:pt>
    <dgm:pt modelId="{69106094-79BD-45C1-87AE-4E7363B9AB16}" type="sibTrans" cxnId="{FF103156-87D0-4044-A367-2B348EF8132C}">
      <dgm:prSet/>
      <dgm:spPr/>
      <dgm:t>
        <a:bodyPr/>
        <a:lstStyle/>
        <a:p>
          <a:endParaRPr lang="en-US"/>
        </a:p>
      </dgm:t>
    </dgm:pt>
    <dgm:pt modelId="{DC3002A3-C848-45E4-9D0A-2FCA5629AA92}" type="pres">
      <dgm:prSet presAssocID="{39FDCA66-E585-4918-A968-7E0A17C39395}" presName="hierChild1" presStyleCnt="0">
        <dgm:presLayoutVars>
          <dgm:orgChart val="1"/>
          <dgm:chPref val="1"/>
          <dgm:dir/>
          <dgm:animOne val="branch"/>
          <dgm:animLvl val="lvl"/>
          <dgm:resizeHandles/>
        </dgm:presLayoutVars>
      </dgm:prSet>
      <dgm:spPr/>
    </dgm:pt>
    <dgm:pt modelId="{2D56DC78-2F27-4E0E-8696-6EC5AD8725E3}" type="pres">
      <dgm:prSet presAssocID="{D3090BA9-DDE9-4F3F-9B29-A3FA94CF2F6E}" presName="hierRoot1" presStyleCnt="0">
        <dgm:presLayoutVars>
          <dgm:hierBranch val="init"/>
        </dgm:presLayoutVars>
      </dgm:prSet>
      <dgm:spPr/>
    </dgm:pt>
    <dgm:pt modelId="{18F7D27A-ACAD-41EA-A22F-B10678C87A00}" type="pres">
      <dgm:prSet presAssocID="{D3090BA9-DDE9-4F3F-9B29-A3FA94CF2F6E}" presName="rootComposite1" presStyleCnt="0"/>
      <dgm:spPr/>
    </dgm:pt>
    <dgm:pt modelId="{79611FB0-D636-4AB6-B030-4F3483B4F144}" type="pres">
      <dgm:prSet presAssocID="{D3090BA9-DDE9-4F3F-9B29-A3FA94CF2F6E}" presName="rootText1" presStyleLbl="node0" presStyleIdx="0" presStyleCnt="1">
        <dgm:presLayoutVars>
          <dgm:chPref val="3"/>
        </dgm:presLayoutVars>
      </dgm:prSet>
      <dgm:spPr/>
    </dgm:pt>
    <dgm:pt modelId="{D1509C17-FEBF-4CA1-9AEF-D74631581BB2}" type="pres">
      <dgm:prSet presAssocID="{D3090BA9-DDE9-4F3F-9B29-A3FA94CF2F6E}" presName="rootConnector1" presStyleLbl="node1" presStyleIdx="0" presStyleCnt="0"/>
      <dgm:spPr/>
    </dgm:pt>
    <dgm:pt modelId="{25D743B4-AED2-429B-9DB9-8400A42B29D7}" type="pres">
      <dgm:prSet presAssocID="{D3090BA9-DDE9-4F3F-9B29-A3FA94CF2F6E}" presName="hierChild2" presStyleCnt="0"/>
      <dgm:spPr/>
    </dgm:pt>
    <dgm:pt modelId="{F52C80E0-FB64-40B2-8E96-53EAC855E6C2}" type="pres">
      <dgm:prSet presAssocID="{CAE60D42-0E14-45DF-A86E-C7DCC858FE19}" presName="Name37" presStyleLbl="parChTrans1D2" presStyleIdx="0" presStyleCnt="2"/>
      <dgm:spPr/>
    </dgm:pt>
    <dgm:pt modelId="{04EFA66A-C18A-4E6C-A1C8-D0645DB6FA87}" type="pres">
      <dgm:prSet presAssocID="{ECDED23D-91BE-49AD-A936-CD405BA8B3C1}" presName="hierRoot2" presStyleCnt="0">
        <dgm:presLayoutVars>
          <dgm:hierBranch val="init"/>
        </dgm:presLayoutVars>
      </dgm:prSet>
      <dgm:spPr/>
    </dgm:pt>
    <dgm:pt modelId="{9852625B-F7FD-46D9-B598-8A4E183A713C}" type="pres">
      <dgm:prSet presAssocID="{ECDED23D-91BE-49AD-A936-CD405BA8B3C1}" presName="rootComposite" presStyleCnt="0"/>
      <dgm:spPr/>
    </dgm:pt>
    <dgm:pt modelId="{4840E001-D6D0-4E61-8409-A18EEE24C070}" type="pres">
      <dgm:prSet presAssocID="{ECDED23D-91BE-49AD-A936-CD405BA8B3C1}" presName="rootText" presStyleLbl="node2" presStyleIdx="0" presStyleCnt="2">
        <dgm:presLayoutVars>
          <dgm:chPref val="3"/>
        </dgm:presLayoutVars>
      </dgm:prSet>
      <dgm:spPr/>
    </dgm:pt>
    <dgm:pt modelId="{CB18A0F1-2E1B-44E2-A178-31E3DB043087}" type="pres">
      <dgm:prSet presAssocID="{ECDED23D-91BE-49AD-A936-CD405BA8B3C1}" presName="rootConnector" presStyleLbl="node2" presStyleIdx="0" presStyleCnt="2"/>
      <dgm:spPr/>
    </dgm:pt>
    <dgm:pt modelId="{0020D345-7000-4C2E-8449-F487B92B5755}" type="pres">
      <dgm:prSet presAssocID="{ECDED23D-91BE-49AD-A936-CD405BA8B3C1}" presName="hierChild4" presStyleCnt="0"/>
      <dgm:spPr/>
    </dgm:pt>
    <dgm:pt modelId="{3B188301-049C-44F4-B8AA-1474854403BE}" type="pres">
      <dgm:prSet presAssocID="{ECDED23D-91BE-49AD-A936-CD405BA8B3C1}" presName="hierChild5" presStyleCnt="0"/>
      <dgm:spPr/>
    </dgm:pt>
    <dgm:pt modelId="{3647E9EE-2BFB-4E62-B9A5-410FF8085DA3}" type="pres">
      <dgm:prSet presAssocID="{9C481D14-F355-40DA-B44A-B3A4045003FF}" presName="Name37" presStyleLbl="parChTrans1D2" presStyleIdx="1" presStyleCnt="2"/>
      <dgm:spPr/>
    </dgm:pt>
    <dgm:pt modelId="{BFDD0712-2F16-44EC-8935-B38207A78D5F}" type="pres">
      <dgm:prSet presAssocID="{168B3DF5-1D46-4EA2-A136-1FEDD93D8682}" presName="hierRoot2" presStyleCnt="0">
        <dgm:presLayoutVars>
          <dgm:hierBranch val="init"/>
        </dgm:presLayoutVars>
      </dgm:prSet>
      <dgm:spPr/>
    </dgm:pt>
    <dgm:pt modelId="{69A9EF08-2B91-4BC8-8704-029BC8626564}" type="pres">
      <dgm:prSet presAssocID="{168B3DF5-1D46-4EA2-A136-1FEDD93D8682}" presName="rootComposite" presStyleCnt="0"/>
      <dgm:spPr/>
    </dgm:pt>
    <dgm:pt modelId="{37F757C9-5D22-48B1-82A2-9B7FAA8D8DA2}" type="pres">
      <dgm:prSet presAssocID="{168B3DF5-1D46-4EA2-A136-1FEDD93D8682}" presName="rootText" presStyleLbl="node2" presStyleIdx="1" presStyleCnt="2">
        <dgm:presLayoutVars>
          <dgm:chPref val="3"/>
        </dgm:presLayoutVars>
      </dgm:prSet>
      <dgm:spPr/>
    </dgm:pt>
    <dgm:pt modelId="{92A627DF-4C31-459F-B769-BFD25AE21AF1}" type="pres">
      <dgm:prSet presAssocID="{168B3DF5-1D46-4EA2-A136-1FEDD93D8682}" presName="rootConnector" presStyleLbl="node2" presStyleIdx="1" presStyleCnt="2"/>
      <dgm:spPr/>
    </dgm:pt>
    <dgm:pt modelId="{0678E02C-A67F-4EA5-B94C-A6F981A33780}" type="pres">
      <dgm:prSet presAssocID="{168B3DF5-1D46-4EA2-A136-1FEDD93D8682}" presName="hierChild4" presStyleCnt="0"/>
      <dgm:spPr/>
    </dgm:pt>
    <dgm:pt modelId="{B70F53B0-D26F-4D7F-8039-75AB3EEE9E42}" type="pres">
      <dgm:prSet presAssocID="{168B3DF5-1D46-4EA2-A136-1FEDD93D8682}" presName="hierChild5" presStyleCnt="0"/>
      <dgm:spPr/>
    </dgm:pt>
    <dgm:pt modelId="{ECF05A17-1602-485D-A032-FC3E45DA8DE2}" type="pres">
      <dgm:prSet presAssocID="{D3090BA9-DDE9-4F3F-9B29-A3FA94CF2F6E}" presName="hierChild3" presStyleCnt="0"/>
      <dgm:spPr/>
    </dgm:pt>
  </dgm:ptLst>
  <dgm:cxnLst>
    <dgm:cxn modelId="{37B29C03-0353-4574-ABB8-A7398878E19A}" type="presOf" srcId="{D3090BA9-DDE9-4F3F-9B29-A3FA94CF2F6E}" destId="{79611FB0-D636-4AB6-B030-4F3483B4F144}" srcOrd="0" destOrd="0" presId="urn:microsoft.com/office/officeart/2005/8/layout/orgChart1"/>
    <dgm:cxn modelId="{5E15BC1C-0246-4550-8758-9AF6E0B7FE32}" type="presOf" srcId="{9C481D14-F355-40DA-B44A-B3A4045003FF}" destId="{3647E9EE-2BFB-4E62-B9A5-410FF8085DA3}" srcOrd="0" destOrd="0" presId="urn:microsoft.com/office/officeart/2005/8/layout/orgChart1"/>
    <dgm:cxn modelId="{B156B55B-CDD6-4D26-9D98-A5F07273E36D}" type="presOf" srcId="{ECDED23D-91BE-49AD-A936-CD405BA8B3C1}" destId="{4840E001-D6D0-4E61-8409-A18EEE24C070}" srcOrd="0" destOrd="0" presId="urn:microsoft.com/office/officeart/2005/8/layout/orgChart1"/>
    <dgm:cxn modelId="{6BF54D6C-E68E-4D01-89D1-81855BA21A81}" type="presOf" srcId="{ECDED23D-91BE-49AD-A936-CD405BA8B3C1}" destId="{CB18A0F1-2E1B-44E2-A178-31E3DB043087}" srcOrd="1" destOrd="0" presId="urn:microsoft.com/office/officeart/2005/8/layout/orgChart1"/>
    <dgm:cxn modelId="{457B5C6F-9F7A-4BE3-8EF3-E4C9CF5A90E9}" srcId="{39FDCA66-E585-4918-A968-7E0A17C39395}" destId="{D3090BA9-DDE9-4F3F-9B29-A3FA94CF2F6E}" srcOrd="0" destOrd="0" parTransId="{A5C70BDC-9CB4-4CA3-B19C-EA552CF1C01D}" sibTransId="{5BAA2904-9D4D-4EF7-987D-72677FAD954E}"/>
    <dgm:cxn modelId="{97B46150-075A-4A9C-A071-829D35B11892}" srcId="{D3090BA9-DDE9-4F3F-9B29-A3FA94CF2F6E}" destId="{ECDED23D-91BE-49AD-A936-CD405BA8B3C1}" srcOrd="0" destOrd="0" parTransId="{CAE60D42-0E14-45DF-A86E-C7DCC858FE19}" sibTransId="{FB2F6F80-2DED-4C52-86FC-58397C8E4F60}"/>
    <dgm:cxn modelId="{FF103156-87D0-4044-A367-2B348EF8132C}" srcId="{D3090BA9-DDE9-4F3F-9B29-A3FA94CF2F6E}" destId="{168B3DF5-1D46-4EA2-A136-1FEDD93D8682}" srcOrd="1" destOrd="0" parTransId="{9C481D14-F355-40DA-B44A-B3A4045003FF}" sibTransId="{69106094-79BD-45C1-87AE-4E7363B9AB16}"/>
    <dgm:cxn modelId="{29995292-C897-4E39-B027-3676E5EC35BA}" type="presOf" srcId="{168B3DF5-1D46-4EA2-A136-1FEDD93D8682}" destId="{37F757C9-5D22-48B1-82A2-9B7FAA8D8DA2}" srcOrd="0" destOrd="0" presId="urn:microsoft.com/office/officeart/2005/8/layout/orgChart1"/>
    <dgm:cxn modelId="{21E50398-8071-4092-A1E1-05DE2AC6CB07}" type="presOf" srcId="{168B3DF5-1D46-4EA2-A136-1FEDD93D8682}" destId="{92A627DF-4C31-459F-B769-BFD25AE21AF1}" srcOrd="1" destOrd="0" presId="urn:microsoft.com/office/officeart/2005/8/layout/orgChart1"/>
    <dgm:cxn modelId="{201D7BD1-7CCB-4029-A367-9E60781214EB}" type="presOf" srcId="{CAE60D42-0E14-45DF-A86E-C7DCC858FE19}" destId="{F52C80E0-FB64-40B2-8E96-53EAC855E6C2}" srcOrd="0" destOrd="0" presId="urn:microsoft.com/office/officeart/2005/8/layout/orgChart1"/>
    <dgm:cxn modelId="{0F289AE2-30C0-45F6-9C63-FE35455E0632}" type="presOf" srcId="{39FDCA66-E585-4918-A968-7E0A17C39395}" destId="{DC3002A3-C848-45E4-9D0A-2FCA5629AA92}" srcOrd="0" destOrd="0" presId="urn:microsoft.com/office/officeart/2005/8/layout/orgChart1"/>
    <dgm:cxn modelId="{B6ACE0EF-84D1-4F89-A5B7-9940694F08E0}" type="presOf" srcId="{D3090BA9-DDE9-4F3F-9B29-A3FA94CF2F6E}" destId="{D1509C17-FEBF-4CA1-9AEF-D74631581BB2}" srcOrd="1" destOrd="0" presId="urn:microsoft.com/office/officeart/2005/8/layout/orgChart1"/>
    <dgm:cxn modelId="{DD98A4D7-6285-4234-8C76-4E20F5388E6E}" type="presParOf" srcId="{DC3002A3-C848-45E4-9D0A-2FCA5629AA92}" destId="{2D56DC78-2F27-4E0E-8696-6EC5AD8725E3}" srcOrd="0" destOrd="0" presId="urn:microsoft.com/office/officeart/2005/8/layout/orgChart1"/>
    <dgm:cxn modelId="{50A3491F-B8F0-4AE2-98D5-DE6D71026DE3}" type="presParOf" srcId="{2D56DC78-2F27-4E0E-8696-6EC5AD8725E3}" destId="{18F7D27A-ACAD-41EA-A22F-B10678C87A00}" srcOrd="0" destOrd="0" presId="urn:microsoft.com/office/officeart/2005/8/layout/orgChart1"/>
    <dgm:cxn modelId="{1A65ECDB-D981-43F3-B7C2-EBC3AFC6A1A3}" type="presParOf" srcId="{18F7D27A-ACAD-41EA-A22F-B10678C87A00}" destId="{79611FB0-D636-4AB6-B030-4F3483B4F144}" srcOrd="0" destOrd="0" presId="urn:microsoft.com/office/officeart/2005/8/layout/orgChart1"/>
    <dgm:cxn modelId="{69CB2AC1-E996-4ED8-B921-57370A07E67F}" type="presParOf" srcId="{18F7D27A-ACAD-41EA-A22F-B10678C87A00}" destId="{D1509C17-FEBF-4CA1-9AEF-D74631581BB2}" srcOrd="1" destOrd="0" presId="urn:microsoft.com/office/officeart/2005/8/layout/orgChart1"/>
    <dgm:cxn modelId="{B642E1B6-40AE-49D2-9B79-D55DC4B1087B}" type="presParOf" srcId="{2D56DC78-2F27-4E0E-8696-6EC5AD8725E3}" destId="{25D743B4-AED2-429B-9DB9-8400A42B29D7}" srcOrd="1" destOrd="0" presId="urn:microsoft.com/office/officeart/2005/8/layout/orgChart1"/>
    <dgm:cxn modelId="{C1D53B9F-A02D-47A5-8A42-38234FCCB642}" type="presParOf" srcId="{25D743B4-AED2-429B-9DB9-8400A42B29D7}" destId="{F52C80E0-FB64-40B2-8E96-53EAC855E6C2}" srcOrd="0" destOrd="0" presId="urn:microsoft.com/office/officeart/2005/8/layout/orgChart1"/>
    <dgm:cxn modelId="{AD99D883-644A-4C18-A1BB-E35BE5CA2078}" type="presParOf" srcId="{25D743B4-AED2-429B-9DB9-8400A42B29D7}" destId="{04EFA66A-C18A-4E6C-A1C8-D0645DB6FA87}" srcOrd="1" destOrd="0" presId="urn:microsoft.com/office/officeart/2005/8/layout/orgChart1"/>
    <dgm:cxn modelId="{7B4033A9-C256-4C89-BA20-B568E8611AFE}" type="presParOf" srcId="{04EFA66A-C18A-4E6C-A1C8-D0645DB6FA87}" destId="{9852625B-F7FD-46D9-B598-8A4E183A713C}" srcOrd="0" destOrd="0" presId="urn:microsoft.com/office/officeart/2005/8/layout/orgChart1"/>
    <dgm:cxn modelId="{576AAF9C-4178-4449-9FE5-837687D1FF04}" type="presParOf" srcId="{9852625B-F7FD-46D9-B598-8A4E183A713C}" destId="{4840E001-D6D0-4E61-8409-A18EEE24C070}" srcOrd="0" destOrd="0" presId="urn:microsoft.com/office/officeart/2005/8/layout/orgChart1"/>
    <dgm:cxn modelId="{F89DB2C1-32C2-4F6E-A149-454842AFC894}" type="presParOf" srcId="{9852625B-F7FD-46D9-B598-8A4E183A713C}" destId="{CB18A0F1-2E1B-44E2-A178-31E3DB043087}" srcOrd="1" destOrd="0" presId="urn:microsoft.com/office/officeart/2005/8/layout/orgChart1"/>
    <dgm:cxn modelId="{118502E4-84F5-4779-8C17-08DA330BCE2C}" type="presParOf" srcId="{04EFA66A-C18A-4E6C-A1C8-D0645DB6FA87}" destId="{0020D345-7000-4C2E-8449-F487B92B5755}" srcOrd="1" destOrd="0" presId="urn:microsoft.com/office/officeart/2005/8/layout/orgChart1"/>
    <dgm:cxn modelId="{4A054D9D-EB74-46FE-862E-DA52215BAB8C}" type="presParOf" srcId="{04EFA66A-C18A-4E6C-A1C8-D0645DB6FA87}" destId="{3B188301-049C-44F4-B8AA-1474854403BE}" srcOrd="2" destOrd="0" presId="urn:microsoft.com/office/officeart/2005/8/layout/orgChart1"/>
    <dgm:cxn modelId="{0AA146C9-3929-4677-B752-FAAC3C675BC4}" type="presParOf" srcId="{25D743B4-AED2-429B-9DB9-8400A42B29D7}" destId="{3647E9EE-2BFB-4E62-B9A5-410FF8085DA3}" srcOrd="2" destOrd="0" presId="urn:microsoft.com/office/officeart/2005/8/layout/orgChart1"/>
    <dgm:cxn modelId="{4A79F8B3-663D-4BB4-B3E6-A064A27CA85E}" type="presParOf" srcId="{25D743B4-AED2-429B-9DB9-8400A42B29D7}" destId="{BFDD0712-2F16-44EC-8935-B38207A78D5F}" srcOrd="3" destOrd="0" presId="urn:microsoft.com/office/officeart/2005/8/layout/orgChart1"/>
    <dgm:cxn modelId="{9FE838E0-7DF8-45B2-BD72-2DE3BB6FDC2C}" type="presParOf" srcId="{BFDD0712-2F16-44EC-8935-B38207A78D5F}" destId="{69A9EF08-2B91-4BC8-8704-029BC8626564}" srcOrd="0" destOrd="0" presId="urn:microsoft.com/office/officeart/2005/8/layout/orgChart1"/>
    <dgm:cxn modelId="{565D974E-4497-44B9-9431-4692E49DB363}" type="presParOf" srcId="{69A9EF08-2B91-4BC8-8704-029BC8626564}" destId="{37F757C9-5D22-48B1-82A2-9B7FAA8D8DA2}" srcOrd="0" destOrd="0" presId="urn:microsoft.com/office/officeart/2005/8/layout/orgChart1"/>
    <dgm:cxn modelId="{7246873E-4563-4A48-873A-FBBF3B1B9F6C}" type="presParOf" srcId="{69A9EF08-2B91-4BC8-8704-029BC8626564}" destId="{92A627DF-4C31-459F-B769-BFD25AE21AF1}" srcOrd="1" destOrd="0" presId="urn:microsoft.com/office/officeart/2005/8/layout/orgChart1"/>
    <dgm:cxn modelId="{4CBFDFB8-1552-4095-800C-84976A273064}" type="presParOf" srcId="{BFDD0712-2F16-44EC-8935-B38207A78D5F}" destId="{0678E02C-A67F-4EA5-B94C-A6F981A33780}" srcOrd="1" destOrd="0" presId="urn:microsoft.com/office/officeart/2005/8/layout/orgChart1"/>
    <dgm:cxn modelId="{7881F15B-3F33-4C12-9B02-93D3EC9DCB7C}" type="presParOf" srcId="{BFDD0712-2F16-44EC-8935-B38207A78D5F}" destId="{B70F53B0-D26F-4D7F-8039-75AB3EEE9E42}" srcOrd="2" destOrd="0" presId="urn:microsoft.com/office/officeart/2005/8/layout/orgChart1"/>
    <dgm:cxn modelId="{8F8B547D-69BF-4E78-8B29-69AD0DC5AD92}" type="presParOf" srcId="{2D56DC78-2F27-4E0E-8696-6EC5AD8725E3}" destId="{ECF05A17-1602-485D-A032-FC3E45DA8DE2}" srcOrd="2" destOrd="0" presId="urn:microsoft.com/office/officeart/2005/8/layout/orgChar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0BCEF9-7179-47AD-9437-86CEDF3F4B9C}">
      <dsp:nvSpPr>
        <dsp:cNvPr id="0" name=""/>
        <dsp:cNvSpPr/>
      </dsp:nvSpPr>
      <dsp:spPr>
        <a:xfrm>
          <a:off x="3040380" y="2123"/>
          <a:ext cx="1561705" cy="1041136"/>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David Sever,</a:t>
          </a:r>
          <a:br>
            <a:rPr lang="en-US" sz="1300" kern="1200">
              <a:latin typeface="Calibri Light" panose="020F0302020204030204"/>
            </a:rPr>
          </a:br>
          <a:r>
            <a:rPr lang="en-US" sz="1300" kern="1200">
              <a:latin typeface="Calibri Light" panose="020F0302020204030204"/>
            </a:rPr>
            <a:t>Senior Director of Finance</a:t>
          </a:r>
          <a:endParaRPr lang="en-US" sz="1300" kern="1200"/>
        </a:p>
      </dsp:txBody>
      <dsp:txXfrm>
        <a:off x="3070874" y="32617"/>
        <a:ext cx="1500717" cy="980148"/>
      </dsp:txXfrm>
    </dsp:sp>
    <dsp:sp modelId="{D1D578EC-4786-4D99-AC27-EC6663BB046A}">
      <dsp:nvSpPr>
        <dsp:cNvPr id="0" name=""/>
        <dsp:cNvSpPr/>
      </dsp:nvSpPr>
      <dsp:spPr>
        <a:xfrm>
          <a:off x="1791016" y="1043260"/>
          <a:ext cx="2030216" cy="416454"/>
        </a:xfrm>
        <a:custGeom>
          <a:avLst/>
          <a:gdLst/>
          <a:ahLst/>
          <a:cxnLst/>
          <a:rect l="0" t="0" r="0" b="0"/>
          <a:pathLst>
            <a:path>
              <a:moveTo>
                <a:pt x="2030216" y="0"/>
              </a:moveTo>
              <a:lnTo>
                <a:pt x="2030216" y="208227"/>
              </a:lnTo>
              <a:lnTo>
                <a:pt x="0" y="208227"/>
              </a:lnTo>
              <a:lnTo>
                <a:pt x="0" y="41645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65F639-B12E-4964-AD37-AA30F8913B69}">
      <dsp:nvSpPr>
        <dsp:cNvPr id="0" name=""/>
        <dsp:cNvSpPr/>
      </dsp:nvSpPr>
      <dsp:spPr>
        <a:xfrm>
          <a:off x="1010163" y="1459715"/>
          <a:ext cx="1561705" cy="104113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Melissa Allen,</a:t>
          </a:r>
          <a:br>
            <a:rPr lang="en-US" sz="1300" kern="1200">
              <a:latin typeface="Calibri Light" panose="020F0302020204030204"/>
            </a:rPr>
          </a:br>
          <a:r>
            <a:rPr lang="en-US" sz="1300" kern="1200">
              <a:latin typeface="Calibri Light" panose="020F0302020204030204"/>
            </a:rPr>
            <a:t>Staff Accountant</a:t>
          </a:r>
          <a:endParaRPr lang="en-US" sz="1300" kern="1200"/>
        </a:p>
      </dsp:txBody>
      <dsp:txXfrm>
        <a:off x="1040657" y="1490209"/>
        <a:ext cx="1500717" cy="980148"/>
      </dsp:txXfrm>
    </dsp:sp>
    <dsp:sp modelId="{83D0A783-745D-4B95-B65D-92A460CE72A0}">
      <dsp:nvSpPr>
        <dsp:cNvPr id="0" name=""/>
        <dsp:cNvSpPr/>
      </dsp:nvSpPr>
      <dsp:spPr>
        <a:xfrm>
          <a:off x="3775513" y="1043260"/>
          <a:ext cx="91440" cy="416454"/>
        </a:xfrm>
        <a:custGeom>
          <a:avLst/>
          <a:gdLst/>
          <a:ahLst/>
          <a:cxnLst/>
          <a:rect l="0" t="0" r="0" b="0"/>
          <a:pathLst>
            <a:path>
              <a:moveTo>
                <a:pt x="45720" y="0"/>
              </a:moveTo>
              <a:lnTo>
                <a:pt x="45720" y="41645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9FF10DD-6CA6-485D-A07F-FF8474DBCA6E}">
      <dsp:nvSpPr>
        <dsp:cNvPr id="0" name=""/>
        <dsp:cNvSpPr/>
      </dsp:nvSpPr>
      <dsp:spPr>
        <a:xfrm>
          <a:off x="3040380" y="1459715"/>
          <a:ext cx="1561705" cy="104113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Marcie </a:t>
          </a:r>
          <a:r>
            <a:rPr lang="en-US" sz="1300" kern="1200" err="1">
              <a:latin typeface="Calibri Light" panose="020F0302020204030204"/>
            </a:rPr>
            <a:t>Robidart</a:t>
          </a:r>
          <a:r>
            <a:rPr lang="en-US" sz="1300" kern="1200">
              <a:latin typeface="Calibri Light" panose="020F0302020204030204"/>
            </a:rPr>
            <a:t>,</a:t>
          </a:r>
          <a:br>
            <a:rPr lang="en-US" sz="1300" kern="1200">
              <a:latin typeface="Calibri Light" panose="020F0302020204030204"/>
            </a:rPr>
          </a:br>
          <a:r>
            <a:rPr lang="en-US" sz="1300" kern="1200">
              <a:latin typeface="Calibri Light" panose="020F0302020204030204"/>
            </a:rPr>
            <a:t>Director of Grants Fiscal &amp; Accounting</a:t>
          </a:r>
          <a:endParaRPr lang="en-US" sz="1300" kern="1200"/>
        </a:p>
      </dsp:txBody>
      <dsp:txXfrm>
        <a:off x="3070874" y="1490209"/>
        <a:ext cx="1500717" cy="980148"/>
      </dsp:txXfrm>
    </dsp:sp>
    <dsp:sp modelId="{345E8993-FAF1-447D-B8E5-B6A5FE5AB9F4}">
      <dsp:nvSpPr>
        <dsp:cNvPr id="0" name=""/>
        <dsp:cNvSpPr/>
      </dsp:nvSpPr>
      <dsp:spPr>
        <a:xfrm>
          <a:off x="1791016" y="2500851"/>
          <a:ext cx="2030216" cy="416454"/>
        </a:xfrm>
        <a:custGeom>
          <a:avLst/>
          <a:gdLst/>
          <a:ahLst/>
          <a:cxnLst/>
          <a:rect l="0" t="0" r="0" b="0"/>
          <a:pathLst>
            <a:path>
              <a:moveTo>
                <a:pt x="2030216" y="0"/>
              </a:moveTo>
              <a:lnTo>
                <a:pt x="2030216" y="208227"/>
              </a:lnTo>
              <a:lnTo>
                <a:pt x="0" y="208227"/>
              </a:lnTo>
              <a:lnTo>
                <a:pt x="0" y="41645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063918-D8EA-4088-BE43-246DCD06F015}">
      <dsp:nvSpPr>
        <dsp:cNvPr id="0" name=""/>
        <dsp:cNvSpPr/>
      </dsp:nvSpPr>
      <dsp:spPr>
        <a:xfrm>
          <a:off x="1010163" y="2917306"/>
          <a:ext cx="1561705" cy="104113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Emma Post,</a:t>
          </a:r>
          <a:br>
            <a:rPr lang="en-US" sz="1300" kern="1200">
              <a:latin typeface="Calibri Light" panose="020F0302020204030204"/>
            </a:rPr>
          </a:br>
          <a:r>
            <a:rPr lang="en-US" sz="1300" kern="1200">
              <a:latin typeface="Calibri Light" panose="020F0302020204030204"/>
            </a:rPr>
            <a:t>Grant &amp; Procurement Manager</a:t>
          </a:r>
        </a:p>
      </dsp:txBody>
      <dsp:txXfrm>
        <a:off x="1040657" y="2947800"/>
        <a:ext cx="1500717" cy="980148"/>
      </dsp:txXfrm>
    </dsp:sp>
    <dsp:sp modelId="{DE973D31-8320-4AA8-954F-C11DCD727EFF}">
      <dsp:nvSpPr>
        <dsp:cNvPr id="0" name=""/>
        <dsp:cNvSpPr/>
      </dsp:nvSpPr>
      <dsp:spPr>
        <a:xfrm>
          <a:off x="3775513" y="2500851"/>
          <a:ext cx="91440" cy="416454"/>
        </a:xfrm>
        <a:custGeom>
          <a:avLst/>
          <a:gdLst/>
          <a:ahLst/>
          <a:cxnLst/>
          <a:rect l="0" t="0" r="0" b="0"/>
          <a:pathLst>
            <a:path>
              <a:moveTo>
                <a:pt x="45720" y="0"/>
              </a:moveTo>
              <a:lnTo>
                <a:pt x="45720" y="41645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47D559-75CB-4819-8C91-C584F8615268}">
      <dsp:nvSpPr>
        <dsp:cNvPr id="0" name=""/>
        <dsp:cNvSpPr/>
      </dsp:nvSpPr>
      <dsp:spPr>
        <a:xfrm>
          <a:off x="3040380" y="2917306"/>
          <a:ext cx="1561705" cy="104113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Shawn Wilkens,</a:t>
          </a:r>
          <a:br>
            <a:rPr lang="en-US" sz="1300" kern="1200">
              <a:latin typeface="Calibri Light" panose="020F0302020204030204"/>
            </a:rPr>
          </a:br>
          <a:r>
            <a:rPr lang="en-US" sz="1300" kern="1200">
              <a:latin typeface="Calibri Light" panose="020F0302020204030204"/>
            </a:rPr>
            <a:t>Grant &amp; Accounting Technician</a:t>
          </a:r>
        </a:p>
      </dsp:txBody>
      <dsp:txXfrm>
        <a:off x="3070874" y="2947800"/>
        <a:ext cx="1500717" cy="980148"/>
      </dsp:txXfrm>
    </dsp:sp>
    <dsp:sp modelId="{A0AABC66-B6DD-4B74-8970-9467BC425E13}">
      <dsp:nvSpPr>
        <dsp:cNvPr id="0" name=""/>
        <dsp:cNvSpPr/>
      </dsp:nvSpPr>
      <dsp:spPr>
        <a:xfrm>
          <a:off x="3821233" y="2500851"/>
          <a:ext cx="2030216" cy="416454"/>
        </a:xfrm>
        <a:custGeom>
          <a:avLst/>
          <a:gdLst/>
          <a:ahLst/>
          <a:cxnLst/>
          <a:rect l="0" t="0" r="0" b="0"/>
          <a:pathLst>
            <a:path>
              <a:moveTo>
                <a:pt x="0" y="0"/>
              </a:moveTo>
              <a:lnTo>
                <a:pt x="0" y="208227"/>
              </a:lnTo>
              <a:lnTo>
                <a:pt x="2030216" y="208227"/>
              </a:lnTo>
              <a:lnTo>
                <a:pt x="2030216" y="41645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9A1A785-5DF2-475A-9B23-6D8977BFA556}">
      <dsp:nvSpPr>
        <dsp:cNvPr id="0" name=""/>
        <dsp:cNvSpPr/>
      </dsp:nvSpPr>
      <dsp:spPr>
        <a:xfrm>
          <a:off x="5070597" y="2917306"/>
          <a:ext cx="1561705" cy="104113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Magaly Mar-Sotero,</a:t>
          </a:r>
          <a:br>
            <a:rPr lang="en-US" sz="1300" kern="1200">
              <a:latin typeface="Calibri Light" panose="020F0302020204030204"/>
            </a:rPr>
          </a:br>
          <a:r>
            <a:rPr lang="en-US" sz="1300" kern="1200">
              <a:latin typeface="Calibri Light" panose="020F0302020204030204"/>
            </a:rPr>
            <a:t>Grant and Accounting Technician</a:t>
          </a:r>
        </a:p>
      </dsp:txBody>
      <dsp:txXfrm>
        <a:off x="5101091" y="2947800"/>
        <a:ext cx="1500717" cy="980148"/>
      </dsp:txXfrm>
    </dsp:sp>
    <dsp:sp modelId="{725D82B7-B82A-4558-BC3D-21D1E834D430}">
      <dsp:nvSpPr>
        <dsp:cNvPr id="0" name=""/>
        <dsp:cNvSpPr/>
      </dsp:nvSpPr>
      <dsp:spPr>
        <a:xfrm>
          <a:off x="3821233" y="1043260"/>
          <a:ext cx="2030216" cy="416454"/>
        </a:xfrm>
        <a:custGeom>
          <a:avLst/>
          <a:gdLst/>
          <a:ahLst/>
          <a:cxnLst/>
          <a:rect l="0" t="0" r="0" b="0"/>
          <a:pathLst>
            <a:path>
              <a:moveTo>
                <a:pt x="0" y="0"/>
              </a:moveTo>
              <a:lnTo>
                <a:pt x="0" y="208227"/>
              </a:lnTo>
              <a:lnTo>
                <a:pt x="2030216" y="208227"/>
              </a:lnTo>
              <a:lnTo>
                <a:pt x="2030216" y="41645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F8F6D2-206F-4874-9104-AF26BEFD17E5}">
      <dsp:nvSpPr>
        <dsp:cNvPr id="0" name=""/>
        <dsp:cNvSpPr/>
      </dsp:nvSpPr>
      <dsp:spPr>
        <a:xfrm>
          <a:off x="5070597" y="1459715"/>
          <a:ext cx="1561705" cy="104113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Art Ford </a:t>
          </a:r>
          <a:br>
            <a:rPr lang="en-US" sz="1300" kern="1200">
              <a:latin typeface="Calibri Light" panose="020F0302020204030204"/>
            </a:rPr>
          </a:br>
          <a:r>
            <a:rPr lang="en-US" sz="1300" kern="1200">
              <a:latin typeface="Calibri Light" panose="020F0302020204030204"/>
            </a:rPr>
            <a:t>School Finance Manager</a:t>
          </a:r>
          <a:endParaRPr lang="en-US" sz="1300" kern="1200"/>
        </a:p>
      </dsp:txBody>
      <dsp:txXfrm>
        <a:off x="5101091" y="1490209"/>
        <a:ext cx="1500717" cy="9801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47E9EE-2BFB-4E62-B9A5-410FF8085DA3}">
      <dsp:nvSpPr>
        <dsp:cNvPr id="0" name=""/>
        <dsp:cNvSpPr/>
      </dsp:nvSpPr>
      <dsp:spPr>
        <a:xfrm>
          <a:off x="1465385" y="761545"/>
          <a:ext cx="801928" cy="278355"/>
        </a:xfrm>
        <a:custGeom>
          <a:avLst/>
          <a:gdLst/>
          <a:ahLst/>
          <a:cxnLst/>
          <a:rect l="0" t="0" r="0" b="0"/>
          <a:pathLst>
            <a:path>
              <a:moveTo>
                <a:pt x="0" y="0"/>
              </a:moveTo>
              <a:lnTo>
                <a:pt x="0" y="139177"/>
              </a:lnTo>
              <a:lnTo>
                <a:pt x="801928" y="139177"/>
              </a:lnTo>
              <a:lnTo>
                <a:pt x="801928" y="27835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52C80E0-FB64-40B2-8E96-53EAC855E6C2}">
      <dsp:nvSpPr>
        <dsp:cNvPr id="0" name=""/>
        <dsp:cNvSpPr/>
      </dsp:nvSpPr>
      <dsp:spPr>
        <a:xfrm>
          <a:off x="663456" y="761545"/>
          <a:ext cx="801928" cy="278355"/>
        </a:xfrm>
        <a:custGeom>
          <a:avLst/>
          <a:gdLst/>
          <a:ahLst/>
          <a:cxnLst/>
          <a:rect l="0" t="0" r="0" b="0"/>
          <a:pathLst>
            <a:path>
              <a:moveTo>
                <a:pt x="801928" y="0"/>
              </a:moveTo>
              <a:lnTo>
                <a:pt x="801928" y="139177"/>
              </a:lnTo>
              <a:lnTo>
                <a:pt x="0" y="139177"/>
              </a:lnTo>
              <a:lnTo>
                <a:pt x="0" y="27835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9611FB0-D636-4AB6-B030-4F3483B4F144}">
      <dsp:nvSpPr>
        <dsp:cNvPr id="0" name=""/>
        <dsp:cNvSpPr/>
      </dsp:nvSpPr>
      <dsp:spPr>
        <a:xfrm>
          <a:off x="802634" y="98795"/>
          <a:ext cx="1325500" cy="662750"/>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latin typeface="Calibri Light" panose="020F0302020204030204"/>
            </a:rPr>
            <a:t>Ilene Agustin,</a:t>
          </a:r>
          <a:br>
            <a:rPr lang="en-US" sz="1500" kern="1200">
              <a:latin typeface="Calibri Light" panose="020F0302020204030204"/>
            </a:rPr>
          </a:br>
          <a:r>
            <a:rPr lang="en-US" sz="1500" kern="1200">
              <a:latin typeface="Calibri Light" panose="020F0302020204030204"/>
            </a:rPr>
            <a:t>Director of School Nutrition</a:t>
          </a:r>
          <a:endParaRPr lang="en-US" sz="1500" kern="1200"/>
        </a:p>
      </dsp:txBody>
      <dsp:txXfrm>
        <a:off x="802634" y="98795"/>
        <a:ext cx="1325500" cy="662750"/>
      </dsp:txXfrm>
    </dsp:sp>
    <dsp:sp modelId="{4840E001-D6D0-4E61-8409-A18EEE24C070}">
      <dsp:nvSpPr>
        <dsp:cNvPr id="0" name=""/>
        <dsp:cNvSpPr/>
      </dsp:nvSpPr>
      <dsp:spPr>
        <a:xfrm>
          <a:off x="706" y="1039901"/>
          <a:ext cx="1325500" cy="662750"/>
        </a:xfrm>
        <a:prstGeom prst="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latin typeface="Calibri Light" panose="020F0302020204030204"/>
            </a:rPr>
            <a:t>Maggie Necaise,</a:t>
          </a:r>
          <a:br>
            <a:rPr lang="en-US" sz="1500" kern="1200">
              <a:latin typeface="Calibri Light" panose="020F0302020204030204"/>
            </a:rPr>
          </a:br>
          <a:r>
            <a:rPr lang="en-US" sz="1500" kern="1200">
              <a:latin typeface="Calibri Light" panose="020F0302020204030204"/>
            </a:rPr>
            <a:t>School Nutrition Specialist</a:t>
          </a:r>
          <a:endParaRPr lang="en-US" sz="1500" kern="1200"/>
        </a:p>
      </dsp:txBody>
      <dsp:txXfrm>
        <a:off x="706" y="1039901"/>
        <a:ext cx="1325500" cy="662750"/>
      </dsp:txXfrm>
    </dsp:sp>
    <dsp:sp modelId="{37F757C9-5D22-48B1-82A2-9B7FAA8D8DA2}">
      <dsp:nvSpPr>
        <dsp:cNvPr id="0" name=""/>
        <dsp:cNvSpPr/>
      </dsp:nvSpPr>
      <dsp:spPr>
        <a:xfrm>
          <a:off x="1604562" y="1039901"/>
          <a:ext cx="1325500" cy="662750"/>
        </a:xfrm>
        <a:prstGeom prst="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latin typeface="Calibri Light" panose="020F0302020204030204"/>
            </a:rPr>
            <a:t>Maggie Smart,</a:t>
          </a:r>
          <a:br>
            <a:rPr lang="en-US" sz="1500" kern="1200"/>
          </a:br>
          <a:r>
            <a:rPr lang="en-US" sz="1500" kern="1200">
              <a:latin typeface="Calibri Light" panose="020F0302020204030204"/>
            </a:rPr>
            <a:t>School Nutrition Specialist</a:t>
          </a:r>
          <a:endParaRPr lang="en-US" sz="1500" kern="1200"/>
        </a:p>
      </dsp:txBody>
      <dsp:txXfrm>
        <a:off x="1604562" y="1039901"/>
        <a:ext cx="1325500" cy="66275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D902B5-B0F6-49D2-817A-DE13D321316F}"/>
              </a:ext>
            </a:extLst>
          </p:cNvPr>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a:extLst>
              <a:ext uri="{FF2B5EF4-FFF2-40B4-BE49-F238E27FC236}">
                <a16:creationId xmlns:a16="http://schemas.microsoft.com/office/drawing/2014/main" id="{5613008B-EDDC-47A6-9098-7D27B339315C}"/>
              </a:ext>
            </a:extLst>
          </p:cNvPr>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4AE532E3-D17B-4397-96B1-27FF697FC2DF}" type="datetimeFigureOut">
              <a:rPr lang="en-US" smtClean="0"/>
              <a:t>2/20/2025</a:t>
            </a:fld>
            <a:endParaRPr lang="en-US"/>
          </a:p>
        </p:txBody>
      </p:sp>
      <p:sp>
        <p:nvSpPr>
          <p:cNvPr id="4" name="Slide Image Placeholder 3">
            <a:extLst>
              <a:ext uri="{FF2B5EF4-FFF2-40B4-BE49-F238E27FC236}">
                <a16:creationId xmlns:a16="http://schemas.microsoft.com/office/drawing/2014/main" id="{98B710E7-0709-4C1B-894C-2A7876FC0FD2}"/>
              </a:ext>
            </a:extLst>
          </p:cNvPr>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a:extLst>
              <a:ext uri="{FF2B5EF4-FFF2-40B4-BE49-F238E27FC236}">
                <a16:creationId xmlns:a16="http://schemas.microsoft.com/office/drawing/2014/main" id="{BE2EE9A4-B048-4B5D-B6FD-80D44C82F86C}"/>
              </a:ext>
            </a:extLst>
          </p:cNvPr>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81B38A4D-85B5-4967-B401-C48DAB598C7D}"/>
              </a:ext>
            </a:extLst>
          </p:cNvPr>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a:extLst>
              <a:ext uri="{FF2B5EF4-FFF2-40B4-BE49-F238E27FC236}">
                <a16:creationId xmlns:a16="http://schemas.microsoft.com/office/drawing/2014/main" id="{3FD82675-9AED-4216-BE25-093124CE3C07}"/>
              </a:ext>
            </a:extLst>
          </p:cNvPr>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6E9D5F07-974D-4ACE-945D-1B4518047B1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Welcome! Its busy day and thanks for being here to help with the move, learn about finance and some of our work. Today you'll hear from, Ilene Agustin our School Nutrition Manager, and Marcie </a:t>
            </a:r>
            <a:r>
              <a:rPr lang="en-US" err="1">
                <a:cs typeface="Calibri"/>
              </a:rPr>
              <a:t>Robidart</a:t>
            </a:r>
            <a:r>
              <a:rPr lang="en-US">
                <a:cs typeface="Calibri"/>
              </a:rPr>
              <a:t> our Grants Fiscal and </a:t>
            </a:r>
            <a:r>
              <a:rPr lang="en-US" err="1">
                <a:cs typeface="Calibri"/>
              </a:rPr>
              <a:t>Acct'ing</a:t>
            </a:r>
            <a:r>
              <a:rPr lang="en-US">
                <a:cs typeface="Calibri"/>
              </a:rPr>
              <a:t>  Manager and myself. Review Agenda</a:t>
            </a:r>
          </a:p>
        </p:txBody>
      </p:sp>
      <p:sp>
        <p:nvSpPr>
          <p:cNvPr id="4" name="Slide Number Placeholder 3"/>
          <p:cNvSpPr>
            <a:spLocks noGrp="1"/>
          </p:cNvSpPr>
          <p:nvPr>
            <p:ph type="sldNum" sz="quarter" idx="5"/>
          </p:nvPr>
        </p:nvSpPr>
        <p:spPr/>
        <p:txBody>
          <a:bodyPr/>
          <a:lstStyle/>
          <a:p>
            <a:fld id="{6E9D5F07-974D-4ACE-945D-1B4518047B1E}" type="slidenum">
              <a:rPr lang="en-US" smtClean="0"/>
              <a:t>2</a:t>
            </a:fld>
            <a:endParaRPr lang="en-US"/>
          </a:p>
        </p:txBody>
      </p:sp>
    </p:spTree>
    <p:extLst>
      <p:ext uri="{BB962C8B-B14F-4D97-AF65-F5344CB8AC3E}">
        <p14:creationId xmlns:p14="http://schemas.microsoft.com/office/powerpoint/2010/main" val="833659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9D5F07-974D-4ACE-945D-1B4518047B1E}" type="slidenum">
              <a:rPr lang="en-US" smtClean="0"/>
              <a:t>14</a:t>
            </a:fld>
            <a:endParaRPr lang="en-US"/>
          </a:p>
        </p:txBody>
      </p:sp>
    </p:spTree>
    <p:extLst>
      <p:ext uri="{BB962C8B-B14F-4D97-AF65-F5344CB8AC3E}">
        <p14:creationId xmlns:p14="http://schemas.microsoft.com/office/powerpoint/2010/main" val="1113375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875564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66141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8945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1325563"/>
          </a:xfrm>
        </p:spPr>
        <p:txBody>
          <a:bodyPr/>
          <a:lstStyle>
            <a:lvl1pPr>
              <a:defRPr>
                <a:solidFill>
                  <a:schemeClr val="bg1"/>
                </a:solidFill>
              </a:defRPr>
            </a:lvl1pPr>
          </a:lstStyle>
          <a:p>
            <a:r>
              <a:rPr lang="en-US"/>
              <a:t>Click to edit Master title style</a:t>
            </a:r>
          </a:p>
        </p:txBody>
      </p:sp>
      <p:sp>
        <p:nvSpPr>
          <p:cNvPr id="11" name="Content Placeholder 2"/>
          <p:cNvSpPr>
            <a:spLocks noGrp="1"/>
          </p:cNvSpPr>
          <p:nvPr>
            <p:ph idx="1"/>
          </p:nvPr>
        </p:nvSpPr>
        <p:spPr>
          <a:xfrm>
            <a:off x="628650" y="1825625"/>
            <a:ext cx="7886700" cy="435133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69846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FAF39-9B25-8E5E-9E8E-BF8AC7B69B1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C63E2F0-20AA-FA2F-8CC7-D3051BE1B86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D3AD5332-A518-530B-2DDC-BD5E5E9F0128}"/>
              </a:ext>
            </a:extLst>
          </p:cNvPr>
          <p:cNvSpPr>
            <a:spLocks noGrp="1"/>
          </p:cNvSpPr>
          <p:nvPr>
            <p:ph type="dt" sz="half" idx="10"/>
          </p:nvPr>
        </p:nvSpPr>
        <p:spPr/>
        <p:txBody>
          <a:bodyPr/>
          <a:lstStyle/>
          <a:p>
            <a:fld id="{96DFF08F-DC6B-4601-B491-B0F83F6DD2DA}" type="datetimeFigureOut">
              <a:rPr lang="en-US" smtClean="0"/>
              <a:t>2/20/2025</a:t>
            </a:fld>
            <a:endParaRPr lang="en-US"/>
          </a:p>
        </p:txBody>
      </p:sp>
      <p:sp>
        <p:nvSpPr>
          <p:cNvPr id="5" name="Footer Placeholder 4">
            <a:extLst>
              <a:ext uri="{FF2B5EF4-FFF2-40B4-BE49-F238E27FC236}">
                <a16:creationId xmlns:a16="http://schemas.microsoft.com/office/drawing/2014/main" id="{7FEAD57A-BBA2-0EA9-D75F-A80D2E4AB2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C94C6-218C-3124-5CD2-2C82FE9FBD15}"/>
              </a:ext>
            </a:extLst>
          </p:cNvPr>
          <p:cNvSpPr>
            <a:spLocks noGrp="1"/>
          </p:cNvSpPr>
          <p:nvPr>
            <p:ph type="sldNum" sz="quarter" idx="12"/>
          </p:nvPr>
        </p:nvSpPr>
        <p:spPr/>
        <p:txBody>
          <a:bodyPr/>
          <a:lstStyle/>
          <a:p>
            <a:fld id="{4FAB73BC-B049-4115-A692-8D63A059BFB8}" type="slidenum">
              <a:rPr lang="en-US" smtClean="0"/>
              <a:t>‹#›</a:t>
            </a:fld>
            <a:endParaRPr lang="en-US"/>
          </a:p>
        </p:txBody>
      </p:sp>
      <p:sp>
        <p:nvSpPr>
          <p:cNvPr id="7" name="Shape 11">
            <a:extLst>
              <a:ext uri="{FF2B5EF4-FFF2-40B4-BE49-F238E27FC236}">
                <a16:creationId xmlns:a16="http://schemas.microsoft.com/office/drawing/2014/main" id="{85961D0E-4266-5EB1-14EE-87A50E6DCC55}"/>
              </a:ext>
            </a:extLst>
          </p:cNvPr>
          <p:cNvSpPr/>
          <p:nvPr userDrawn="1"/>
        </p:nvSpPr>
        <p:spPr>
          <a:xfrm>
            <a:off x="4453685" y="3469353"/>
            <a:ext cx="54135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12">
            <a:extLst>
              <a:ext uri="{FF2B5EF4-FFF2-40B4-BE49-F238E27FC236}">
                <a16:creationId xmlns:a16="http://schemas.microsoft.com/office/drawing/2014/main" id="{B44D3C6F-0C85-982A-EC1F-8A888D26CA52}"/>
              </a:ext>
            </a:extLst>
          </p:cNvPr>
          <p:cNvSpPr/>
          <p:nvPr userDrawn="1"/>
        </p:nvSpPr>
        <p:spPr>
          <a:xfrm>
            <a:off x="4994897" y="3469353"/>
            <a:ext cx="54135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13">
            <a:extLst>
              <a:ext uri="{FF2B5EF4-FFF2-40B4-BE49-F238E27FC236}">
                <a16:creationId xmlns:a16="http://schemas.microsoft.com/office/drawing/2014/main" id="{7A5DA032-52F6-CD58-3CA0-D382D91B49F3}"/>
              </a:ext>
            </a:extLst>
          </p:cNvPr>
          <p:cNvSpPr/>
          <p:nvPr userDrawn="1"/>
        </p:nvSpPr>
        <p:spPr>
          <a:xfrm>
            <a:off x="0" y="3469353"/>
            <a:ext cx="54135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14">
            <a:extLst>
              <a:ext uri="{FF2B5EF4-FFF2-40B4-BE49-F238E27FC236}">
                <a16:creationId xmlns:a16="http://schemas.microsoft.com/office/drawing/2014/main" id="{D3D73890-8413-C014-8F36-322056285025}"/>
              </a:ext>
            </a:extLst>
          </p:cNvPr>
          <p:cNvSpPr/>
          <p:nvPr userDrawn="1"/>
        </p:nvSpPr>
        <p:spPr>
          <a:xfrm>
            <a:off x="541070" y="3469353"/>
            <a:ext cx="3912525"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a:extLst>
              <a:ext uri="{FF2B5EF4-FFF2-40B4-BE49-F238E27FC236}">
                <a16:creationId xmlns:a16="http://schemas.microsoft.com/office/drawing/2014/main" id="{F431B04B-576E-F0B1-6438-932137BF3F2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56000" y="6040774"/>
            <a:ext cx="1694376" cy="529038"/>
          </a:xfrm>
          <a:prstGeom prst="rect">
            <a:avLst/>
          </a:prstGeom>
        </p:spPr>
      </p:pic>
    </p:spTree>
    <p:extLst>
      <p:ext uri="{BB962C8B-B14F-4D97-AF65-F5344CB8AC3E}">
        <p14:creationId xmlns:p14="http://schemas.microsoft.com/office/powerpoint/2010/main" val="205929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FD60B-DF4F-2927-B63F-1D8F04D841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C6E37C-D30A-CD9C-61DD-B84ABEEE27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6015-7EA7-37E0-4542-86265473F635}"/>
              </a:ext>
            </a:extLst>
          </p:cNvPr>
          <p:cNvSpPr>
            <a:spLocks noGrp="1"/>
          </p:cNvSpPr>
          <p:nvPr>
            <p:ph type="dt" sz="half" idx="10"/>
          </p:nvPr>
        </p:nvSpPr>
        <p:spPr/>
        <p:txBody>
          <a:bodyPr/>
          <a:lstStyle/>
          <a:p>
            <a:fld id="{96DFF08F-DC6B-4601-B491-B0F83F6DD2DA}" type="datetimeFigureOut">
              <a:rPr lang="en-US" smtClean="0"/>
              <a:t>2/20/2025</a:t>
            </a:fld>
            <a:endParaRPr lang="en-US"/>
          </a:p>
        </p:txBody>
      </p:sp>
      <p:sp>
        <p:nvSpPr>
          <p:cNvPr id="5" name="Footer Placeholder 4">
            <a:extLst>
              <a:ext uri="{FF2B5EF4-FFF2-40B4-BE49-F238E27FC236}">
                <a16:creationId xmlns:a16="http://schemas.microsoft.com/office/drawing/2014/main" id="{D7540882-60FC-244F-397C-637FBF3DF1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62E8BC-A63C-A380-5BCD-2C84F53EAF6B}"/>
              </a:ext>
            </a:extLst>
          </p:cNvPr>
          <p:cNvSpPr>
            <a:spLocks noGrp="1"/>
          </p:cNvSpPr>
          <p:nvPr>
            <p:ph type="sldNum" sz="quarter" idx="12"/>
          </p:nvPr>
        </p:nvSpPr>
        <p:spPr/>
        <p:txBody>
          <a:bodyPr/>
          <a:lstStyle/>
          <a:p>
            <a:fld id="{4FAB73BC-B049-4115-A692-8D63A059BFB8}" type="slidenum">
              <a:rPr lang="en-US" smtClean="0"/>
              <a:t>‹#›</a:t>
            </a:fld>
            <a:endParaRPr lang="en-US"/>
          </a:p>
        </p:txBody>
      </p:sp>
      <p:sp>
        <p:nvSpPr>
          <p:cNvPr id="7" name="Shape 34">
            <a:extLst>
              <a:ext uri="{FF2B5EF4-FFF2-40B4-BE49-F238E27FC236}">
                <a16:creationId xmlns:a16="http://schemas.microsoft.com/office/drawing/2014/main" id="{6C65CA56-F06C-70DC-C79E-9569423407FE}"/>
              </a:ext>
            </a:extLst>
          </p:cNvPr>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35">
            <a:extLst>
              <a:ext uri="{FF2B5EF4-FFF2-40B4-BE49-F238E27FC236}">
                <a16:creationId xmlns:a16="http://schemas.microsoft.com/office/drawing/2014/main" id="{CB800963-A08A-4D8F-F89A-7A0E23986000}"/>
              </a:ext>
            </a:extLst>
          </p:cNvPr>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6">
            <a:extLst>
              <a:ext uri="{FF2B5EF4-FFF2-40B4-BE49-F238E27FC236}">
                <a16:creationId xmlns:a16="http://schemas.microsoft.com/office/drawing/2014/main" id="{73F76591-CF83-DCCB-D16B-17BC7E63D957}"/>
              </a:ext>
            </a:extLst>
          </p:cNvPr>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7">
            <a:extLst>
              <a:ext uri="{FF2B5EF4-FFF2-40B4-BE49-F238E27FC236}">
                <a16:creationId xmlns:a16="http://schemas.microsoft.com/office/drawing/2014/main" id="{88A03E92-B7E1-BC92-07CA-072E462EF739}"/>
              </a:ext>
            </a:extLst>
          </p:cNvPr>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a:extLst>
              <a:ext uri="{FF2B5EF4-FFF2-40B4-BE49-F238E27FC236}">
                <a16:creationId xmlns:a16="http://schemas.microsoft.com/office/drawing/2014/main" id="{21F0D880-E01F-7EC8-E5EE-43811C36AA2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2771759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271D0-4F4B-90AE-696A-998E48A6E72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782CD57B-538C-6D52-3CA2-0525BCF7F09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A7F6C4-3023-22EE-9025-894F4E2925E7}"/>
              </a:ext>
            </a:extLst>
          </p:cNvPr>
          <p:cNvSpPr>
            <a:spLocks noGrp="1"/>
          </p:cNvSpPr>
          <p:nvPr>
            <p:ph type="dt" sz="half" idx="10"/>
          </p:nvPr>
        </p:nvSpPr>
        <p:spPr/>
        <p:txBody>
          <a:bodyPr/>
          <a:lstStyle/>
          <a:p>
            <a:fld id="{96DFF08F-DC6B-4601-B491-B0F83F6DD2DA}" type="datetimeFigureOut">
              <a:rPr lang="en-US" smtClean="0"/>
              <a:pPr/>
              <a:t>2/20/2025</a:t>
            </a:fld>
            <a:endParaRPr lang="en-US"/>
          </a:p>
        </p:txBody>
      </p:sp>
      <p:sp>
        <p:nvSpPr>
          <p:cNvPr id="5" name="Footer Placeholder 4">
            <a:extLst>
              <a:ext uri="{FF2B5EF4-FFF2-40B4-BE49-F238E27FC236}">
                <a16:creationId xmlns:a16="http://schemas.microsoft.com/office/drawing/2014/main" id="{8DFFD1F4-8C89-C1D7-BB1F-EB3BB55901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33EC9A-025A-6CE8-9A1A-6E0BA974BA04}"/>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826513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3A7FD-A6B2-9607-5995-5DCEB60D94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ACE6E5-E41E-25A7-097A-6626F1C8E6A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E0C5A2-76DC-740B-A23D-11882465678A}"/>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434DA7-B486-6130-1125-939A68299933}"/>
              </a:ext>
            </a:extLst>
          </p:cNvPr>
          <p:cNvSpPr>
            <a:spLocks noGrp="1"/>
          </p:cNvSpPr>
          <p:nvPr>
            <p:ph type="dt" sz="half" idx="10"/>
          </p:nvPr>
        </p:nvSpPr>
        <p:spPr/>
        <p:txBody>
          <a:bodyPr/>
          <a:lstStyle/>
          <a:p>
            <a:fld id="{96DFF08F-DC6B-4601-B491-B0F83F6DD2DA}" type="datetimeFigureOut">
              <a:rPr lang="en-US" smtClean="0"/>
              <a:pPr/>
              <a:t>2/20/2025</a:t>
            </a:fld>
            <a:endParaRPr lang="en-US"/>
          </a:p>
        </p:txBody>
      </p:sp>
      <p:sp>
        <p:nvSpPr>
          <p:cNvPr id="6" name="Footer Placeholder 5">
            <a:extLst>
              <a:ext uri="{FF2B5EF4-FFF2-40B4-BE49-F238E27FC236}">
                <a16:creationId xmlns:a16="http://schemas.microsoft.com/office/drawing/2014/main" id="{7D07485C-AFD0-0C5A-3CF0-047D60F913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1B69F5-220C-A773-3D75-44FA175F02CC}"/>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79389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C283C-D8EC-D405-89BF-B8AED7604260}"/>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462279-85D0-AE9B-352A-5742FFAFF95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31B00A9-F2AE-C21A-5CDE-468EAB85785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6EB006-38DF-812C-FCC8-751CED40D24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38CA657-EF77-18C8-AFB8-B20339A857A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D9A603-8268-1A8F-4A40-950D71FF168F}"/>
              </a:ext>
            </a:extLst>
          </p:cNvPr>
          <p:cNvSpPr>
            <a:spLocks noGrp="1"/>
          </p:cNvSpPr>
          <p:nvPr>
            <p:ph type="dt" sz="half" idx="10"/>
          </p:nvPr>
        </p:nvSpPr>
        <p:spPr/>
        <p:txBody>
          <a:bodyPr/>
          <a:lstStyle/>
          <a:p>
            <a:fld id="{96DFF08F-DC6B-4601-B491-B0F83F6DD2DA}" type="datetimeFigureOut">
              <a:rPr lang="en-US" smtClean="0"/>
              <a:t>2/20/2025</a:t>
            </a:fld>
            <a:endParaRPr lang="en-US"/>
          </a:p>
        </p:txBody>
      </p:sp>
      <p:sp>
        <p:nvSpPr>
          <p:cNvPr id="8" name="Footer Placeholder 7">
            <a:extLst>
              <a:ext uri="{FF2B5EF4-FFF2-40B4-BE49-F238E27FC236}">
                <a16:creationId xmlns:a16="http://schemas.microsoft.com/office/drawing/2014/main" id="{4102188C-3269-2B1F-359B-573224A23D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1F7063-ADBB-AA20-81ED-B2ED0347872B}"/>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759858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F0B33-5CD6-A5B2-7F8E-FD33AB1DBB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C05F78-32C0-5772-5027-8512E78262D1}"/>
              </a:ext>
            </a:extLst>
          </p:cNvPr>
          <p:cNvSpPr>
            <a:spLocks noGrp="1"/>
          </p:cNvSpPr>
          <p:nvPr>
            <p:ph type="dt" sz="half" idx="10"/>
          </p:nvPr>
        </p:nvSpPr>
        <p:spPr/>
        <p:txBody>
          <a:bodyPr/>
          <a:lstStyle/>
          <a:p>
            <a:fld id="{96DFF08F-DC6B-4601-B491-B0F83F6DD2DA}" type="datetimeFigureOut">
              <a:rPr lang="en-US" smtClean="0"/>
              <a:t>2/20/2025</a:t>
            </a:fld>
            <a:endParaRPr lang="en-US"/>
          </a:p>
        </p:txBody>
      </p:sp>
      <p:sp>
        <p:nvSpPr>
          <p:cNvPr id="4" name="Footer Placeholder 3">
            <a:extLst>
              <a:ext uri="{FF2B5EF4-FFF2-40B4-BE49-F238E27FC236}">
                <a16:creationId xmlns:a16="http://schemas.microsoft.com/office/drawing/2014/main" id="{876079B8-0993-E70E-B2F5-C7BFA7D1D4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52A0ED-B558-8DDC-2DE3-C74DC2A3B649}"/>
              </a:ext>
            </a:extLst>
          </p:cNvPr>
          <p:cNvSpPr>
            <a:spLocks noGrp="1"/>
          </p:cNvSpPr>
          <p:nvPr>
            <p:ph type="sldNum" sz="quarter" idx="12"/>
          </p:nvPr>
        </p:nvSpPr>
        <p:spPr/>
        <p:txBody>
          <a:bodyPr/>
          <a:lstStyle/>
          <a:p>
            <a:fld id="{4FAB73BC-B049-4115-A692-8D63A059BFB8}" type="slidenum">
              <a:rPr lang="en-US" smtClean="0"/>
              <a:t>‹#›</a:t>
            </a:fld>
            <a:endParaRPr lang="en-US"/>
          </a:p>
        </p:txBody>
      </p:sp>
      <p:pic>
        <p:nvPicPr>
          <p:cNvPr id="6" name="Picture 5">
            <a:extLst>
              <a:ext uri="{FF2B5EF4-FFF2-40B4-BE49-F238E27FC236}">
                <a16:creationId xmlns:a16="http://schemas.microsoft.com/office/drawing/2014/main" id="{45D0A606-360C-77EF-D486-CB35A174D6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7" name="Shape 60">
            <a:extLst>
              <a:ext uri="{FF2B5EF4-FFF2-40B4-BE49-F238E27FC236}">
                <a16:creationId xmlns:a16="http://schemas.microsoft.com/office/drawing/2014/main" id="{67B450FF-D198-26F1-2A41-77E21455984A}"/>
              </a:ext>
            </a:extLst>
          </p:cNvPr>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61">
            <a:extLst>
              <a:ext uri="{FF2B5EF4-FFF2-40B4-BE49-F238E27FC236}">
                <a16:creationId xmlns:a16="http://schemas.microsoft.com/office/drawing/2014/main" id="{D567FC13-55B8-4109-41E9-4442B220E5D6}"/>
              </a:ext>
            </a:extLst>
          </p:cNvPr>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62">
            <a:extLst>
              <a:ext uri="{FF2B5EF4-FFF2-40B4-BE49-F238E27FC236}">
                <a16:creationId xmlns:a16="http://schemas.microsoft.com/office/drawing/2014/main" id="{1B7DCF51-C3B1-21CA-F49B-C4523DD7890A}"/>
              </a:ext>
            </a:extLst>
          </p:cNvPr>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63">
            <a:extLst>
              <a:ext uri="{FF2B5EF4-FFF2-40B4-BE49-F238E27FC236}">
                <a16:creationId xmlns:a16="http://schemas.microsoft.com/office/drawing/2014/main" id="{B8AC4609-5B0A-2849-C982-8F4779BD749C}"/>
              </a:ext>
            </a:extLst>
          </p:cNvPr>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9944229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9E92E6-64A8-45DF-737A-9910D3D25C41}"/>
              </a:ext>
            </a:extLst>
          </p:cNvPr>
          <p:cNvSpPr>
            <a:spLocks noGrp="1"/>
          </p:cNvSpPr>
          <p:nvPr>
            <p:ph type="dt" sz="half" idx="10"/>
          </p:nvPr>
        </p:nvSpPr>
        <p:spPr/>
        <p:txBody>
          <a:bodyPr/>
          <a:lstStyle/>
          <a:p>
            <a:fld id="{96DFF08F-DC6B-4601-B491-B0F83F6DD2DA}" type="datetimeFigureOut">
              <a:rPr lang="en-US" smtClean="0"/>
              <a:t>2/20/2025</a:t>
            </a:fld>
            <a:endParaRPr lang="en-US"/>
          </a:p>
        </p:txBody>
      </p:sp>
      <p:sp>
        <p:nvSpPr>
          <p:cNvPr id="3" name="Footer Placeholder 2">
            <a:extLst>
              <a:ext uri="{FF2B5EF4-FFF2-40B4-BE49-F238E27FC236}">
                <a16:creationId xmlns:a16="http://schemas.microsoft.com/office/drawing/2014/main" id="{F1270269-07F9-F88B-BA68-1E4DDA3A5A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D98EC1-5C21-59A7-9F9D-152BF4A16F6E}"/>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8920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540656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0E1DD-0596-AC7A-026E-A167ADE76E2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AD44753B-0C42-B03C-D27E-F1D747282D4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FCC7E4-A037-4202-2DE1-FBE7DE0B8B3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F0AAC3E-4391-ADC8-153C-6276DE3F2067}"/>
              </a:ext>
            </a:extLst>
          </p:cNvPr>
          <p:cNvSpPr>
            <a:spLocks noGrp="1"/>
          </p:cNvSpPr>
          <p:nvPr>
            <p:ph type="dt" sz="half" idx="10"/>
          </p:nvPr>
        </p:nvSpPr>
        <p:spPr/>
        <p:txBody>
          <a:bodyPr/>
          <a:lstStyle/>
          <a:p>
            <a:fld id="{96DFF08F-DC6B-4601-B491-B0F83F6DD2DA}" type="datetimeFigureOut">
              <a:rPr lang="en-US" smtClean="0"/>
              <a:t>2/20/2025</a:t>
            </a:fld>
            <a:endParaRPr lang="en-US"/>
          </a:p>
        </p:txBody>
      </p:sp>
      <p:sp>
        <p:nvSpPr>
          <p:cNvPr id="6" name="Footer Placeholder 5">
            <a:extLst>
              <a:ext uri="{FF2B5EF4-FFF2-40B4-BE49-F238E27FC236}">
                <a16:creationId xmlns:a16="http://schemas.microsoft.com/office/drawing/2014/main" id="{44560208-C44E-CE2C-3449-67425C57D9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FE33D7-B7A7-45FB-4723-284719E768B0}"/>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6875198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6968D-D112-6556-E1EF-8F870690D22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C43A4413-DF37-0750-C75D-DE00C8B24A5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245B2E1B-255C-A12C-34D7-39D35896FF3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C91F98C-8402-075B-3C2F-357CB76DA344}"/>
              </a:ext>
            </a:extLst>
          </p:cNvPr>
          <p:cNvSpPr>
            <a:spLocks noGrp="1"/>
          </p:cNvSpPr>
          <p:nvPr>
            <p:ph type="dt" sz="half" idx="10"/>
          </p:nvPr>
        </p:nvSpPr>
        <p:spPr/>
        <p:txBody>
          <a:bodyPr/>
          <a:lstStyle/>
          <a:p>
            <a:fld id="{96DFF08F-DC6B-4601-B491-B0F83F6DD2DA}" type="datetimeFigureOut">
              <a:rPr lang="en-US" smtClean="0"/>
              <a:pPr/>
              <a:t>2/20/2025</a:t>
            </a:fld>
            <a:endParaRPr lang="en-US"/>
          </a:p>
        </p:txBody>
      </p:sp>
      <p:sp>
        <p:nvSpPr>
          <p:cNvPr id="6" name="Footer Placeholder 5">
            <a:extLst>
              <a:ext uri="{FF2B5EF4-FFF2-40B4-BE49-F238E27FC236}">
                <a16:creationId xmlns:a16="http://schemas.microsoft.com/office/drawing/2014/main" id="{4E803D2D-9F1D-AEEC-6E74-750DB7312B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7BC847-328C-C266-6FAB-19FECDAD6CF1}"/>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200115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D475-8ED3-4095-0DE8-F59E9CE48A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CD050D-56D3-2CEA-4256-A95E0D775C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5980A6-F874-3419-EFD7-2680CAA558EC}"/>
              </a:ext>
            </a:extLst>
          </p:cNvPr>
          <p:cNvSpPr>
            <a:spLocks noGrp="1"/>
          </p:cNvSpPr>
          <p:nvPr>
            <p:ph type="dt" sz="half" idx="10"/>
          </p:nvPr>
        </p:nvSpPr>
        <p:spPr/>
        <p:txBody>
          <a:bodyPr/>
          <a:lstStyle/>
          <a:p>
            <a:fld id="{96DFF08F-DC6B-4601-B491-B0F83F6DD2DA}" type="datetimeFigureOut">
              <a:rPr lang="en-US" smtClean="0"/>
              <a:t>2/20/2025</a:t>
            </a:fld>
            <a:endParaRPr lang="en-US"/>
          </a:p>
        </p:txBody>
      </p:sp>
      <p:sp>
        <p:nvSpPr>
          <p:cNvPr id="5" name="Footer Placeholder 4">
            <a:extLst>
              <a:ext uri="{FF2B5EF4-FFF2-40B4-BE49-F238E27FC236}">
                <a16:creationId xmlns:a16="http://schemas.microsoft.com/office/drawing/2014/main" id="{45E60012-EBB4-D1F7-88F0-44907C87B3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359418-611F-7186-D5D1-318FA066D6DA}"/>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1225342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39CDC8-0374-FF36-CB09-D41379A30C7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7871BB-7317-4A95-3E54-5D6A21B3C758}"/>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D94016-654A-F3F6-DF43-84108D08DFE2}"/>
              </a:ext>
            </a:extLst>
          </p:cNvPr>
          <p:cNvSpPr>
            <a:spLocks noGrp="1"/>
          </p:cNvSpPr>
          <p:nvPr>
            <p:ph type="dt" sz="half" idx="10"/>
          </p:nvPr>
        </p:nvSpPr>
        <p:spPr/>
        <p:txBody>
          <a:bodyPr/>
          <a:lstStyle/>
          <a:p>
            <a:fld id="{96DFF08F-DC6B-4601-B491-B0F83F6DD2DA}" type="datetimeFigureOut">
              <a:rPr lang="en-US" smtClean="0"/>
              <a:t>2/20/2025</a:t>
            </a:fld>
            <a:endParaRPr lang="en-US"/>
          </a:p>
        </p:txBody>
      </p:sp>
      <p:sp>
        <p:nvSpPr>
          <p:cNvPr id="5" name="Footer Placeholder 4">
            <a:extLst>
              <a:ext uri="{FF2B5EF4-FFF2-40B4-BE49-F238E27FC236}">
                <a16:creationId xmlns:a16="http://schemas.microsoft.com/office/drawing/2014/main" id="{D3537E93-32C1-AC6B-5BF0-13EE5A31D7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E12F89-C0AE-FD74-E6A4-E118036B79AF}"/>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2157949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4967681" y="2071863"/>
            <a:ext cx="14679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4" name="Shape 27"/>
          <p:cNvSpPr/>
          <p:nvPr userDrawn="1"/>
        </p:nvSpPr>
        <p:spPr>
          <a:xfrm>
            <a:off x="6435581" y="2071864"/>
            <a:ext cx="2720451"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5" name="Shape 28"/>
          <p:cNvSpPr/>
          <p:nvPr userDrawn="1"/>
        </p:nvSpPr>
        <p:spPr>
          <a:xfrm>
            <a:off x="0" y="2071861"/>
            <a:ext cx="2364206"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Shape 29"/>
          <p:cNvSpPr/>
          <p:nvPr userDrawn="1"/>
        </p:nvSpPr>
        <p:spPr>
          <a:xfrm>
            <a:off x="2364205" y="2071862"/>
            <a:ext cx="1753412"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7" name="Shape 25"/>
          <p:cNvSpPr txBox="1"/>
          <p:nvPr userDrawn="1"/>
        </p:nvSpPr>
        <p:spPr>
          <a:xfrm>
            <a:off x="3766612" y="1552771"/>
            <a:ext cx="14679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a:solidFill>
                  <a:srgbClr val="97ABBC"/>
                </a:solidFill>
                <a:latin typeface="Arial" panose="020B0604020202020204" pitchFamily="34" charset="0"/>
                <a:cs typeface="Arial" panose="020B0604020202020204" pitchFamily="34" charset="0"/>
              </a:rPr>
              <a:t>“</a:t>
            </a:r>
            <a:endParaRPr sz="7200" b="1">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9911" y="146610"/>
            <a:ext cx="986625" cy="174724"/>
          </a:xfrm>
          <a:prstGeom prst="rect">
            <a:avLst/>
          </a:prstGeom>
        </p:spPr>
      </p:pic>
      <p:sp>
        <p:nvSpPr>
          <p:cNvPr id="10" name="Text Placeholder 9"/>
          <p:cNvSpPr>
            <a:spLocks noGrp="1"/>
          </p:cNvSpPr>
          <p:nvPr>
            <p:ph type="body" sz="quarter" idx="10"/>
          </p:nvPr>
        </p:nvSpPr>
        <p:spPr>
          <a:xfrm>
            <a:off x="1350036" y="2584133"/>
            <a:ext cx="6619875" cy="738187"/>
          </a:xfrm>
        </p:spPr>
        <p:txBody>
          <a:bodyPr>
            <a:normAutofit/>
          </a:bodyPr>
          <a:lstStyle>
            <a:lvl1pPr marL="0" indent="0" algn="ctr">
              <a:buNone/>
              <a:defRPr sz="2400"/>
            </a:lvl1pPr>
          </a:lstStyle>
          <a:p>
            <a:pPr lvl="0"/>
            <a:r>
              <a:rPr lang="en-US"/>
              <a:t>Click to edit Master text styles</a:t>
            </a:r>
          </a:p>
        </p:txBody>
      </p:sp>
    </p:spTree>
    <p:extLst>
      <p:ext uri="{BB962C8B-B14F-4D97-AF65-F5344CB8AC3E}">
        <p14:creationId xmlns:p14="http://schemas.microsoft.com/office/powerpoint/2010/main" val="13251398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1325563"/>
          </a:xfrm>
        </p:spPr>
        <p:txBody>
          <a:bodyPr/>
          <a:lstStyle>
            <a:lvl1pPr>
              <a:defRPr>
                <a:solidFill>
                  <a:schemeClr val="bg1"/>
                </a:solidFill>
              </a:defRPr>
            </a:lvl1pPr>
          </a:lstStyle>
          <a:p>
            <a:r>
              <a:rPr lang="en-US"/>
              <a:t>Click to edit Master title style</a:t>
            </a:r>
          </a:p>
        </p:txBody>
      </p:sp>
      <p:sp>
        <p:nvSpPr>
          <p:cNvPr id="11" name="Content Placeholder 2"/>
          <p:cNvSpPr>
            <a:spLocks noGrp="1"/>
          </p:cNvSpPr>
          <p:nvPr>
            <p:ph idx="1"/>
          </p:nvPr>
        </p:nvSpPr>
        <p:spPr>
          <a:xfrm>
            <a:off x="628650" y="1825625"/>
            <a:ext cx="7886700" cy="435133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88093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552450" y="420341"/>
            <a:ext cx="7886700" cy="1325563"/>
          </a:xfrm>
        </p:spPr>
        <p:txBody>
          <a:bodyPr/>
          <a:lstStyle/>
          <a:p>
            <a:r>
              <a:rPr lang="en-US"/>
              <a:t>Click to edit Master title style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32317" y="2669418"/>
            <a:ext cx="3305700" cy="669000"/>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0" y="2669632"/>
            <a:ext cx="3546900" cy="669000"/>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4204" y="2669418"/>
            <a:ext cx="3305700" cy="669000"/>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800"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423590"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3527425"/>
            <a:ext cx="2430463" cy="22796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3527425"/>
            <a:ext cx="2430463" cy="22796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3527425"/>
            <a:ext cx="2430463" cy="22796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8324960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6250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276750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4672500"/>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91252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2802315"/>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4725064"/>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165417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3691037"/>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536561"/>
            <a:ext cx="4089400"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047198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0" y="0"/>
            <a:ext cx="5256621"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57910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722802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82495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2/20/2025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074370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2/20/2025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18250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2/20/2025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041284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991811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162462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2/20/2025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1998101387"/>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666E57-B1B8-497F-34A0-01340FBD263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92C1F1-A898-34F9-9787-B8E6ED09F3E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3DD8F6-4F26-D2DF-271B-51E337A6AE97}"/>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6DFF08F-DC6B-4601-B491-B0F83F6DD2DA}" type="datetimeFigureOut">
              <a:rPr lang="en-US" smtClean="0"/>
              <a:pPr/>
              <a:t>2/20/2025</a:t>
            </a:fld>
            <a:endParaRPr lang="en-US"/>
          </a:p>
        </p:txBody>
      </p:sp>
      <p:sp>
        <p:nvSpPr>
          <p:cNvPr id="5" name="Footer Placeholder 4">
            <a:extLst>
              <a:ext uri="{FF2B5EF4-FFF2-40B4-BE49-F238E27FC236}">
                <a16:creationId xmlns:a16="http://schemas.microsoft.com/office/drawing/2014/main" id="{147864E8-F622-037A-6876-D2D6A65165C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AE99B0-C0B3-D2D2-F2CE-C943A491BE3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1283887488"/>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660" r:id="rId12"/>
    <p:sldLayoutId id="2147483668" r:id="rId13"/>
    <p:sldLayoutId id="2147483673" r:id="rId14"/>
    <p:sldLayoutId id="2147483674" r:id="rId15"/>
    <p:sldLayoutId id="2147483670" r:id="rId1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hyperlink" Target="https://docs.google.com/document/d/1-7OHF6LcNqiwTOFsiDUwGg097rkrLKkJpwSBubrS-2w/edit?usp=sharing" TargetMode="Externa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s://resources.csi.state.co.us/financial-services-library/" TargetMode="External"/><Relationship Id="rId5" Type="http://schemas.openxmlformats.org/officeDocument/2006/relationships/hyperlink" Target="https://www.surveymonkey.com/r/H2XVYMF" TargetMode="External"/><Relationship Id="rId4" Type="http://schemas.openxmlformats.org/officeDocument/2006/relationships/image" Target="../media/image5.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hyperlink" Target="https://www.fns.usda.gov/summer/sitefinder"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hyperlink" Target="https://www.surveymonkey.com/r/D8G3W92" TargetMode="Externa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https://resources.csi.state.co.us/grant-resources/" TargetMode="External"/><Relationship Id="rId2" Type="http://schemas.openxmlformats.org/officeDocument/2006/relationships/hyperlink" Target="https://resources.csi.state.co.us/wp-content/uploads/2025/01/CSI-Uploading-Revised-Grant-Budgets-to-Epicenter.pdf" TargetMode="Externa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CSI Grant &amp; Finance Session</a:t>
            </a:r>
          </a:p>
        </p:txBody>
      </p:sp>
      <p:sp>
        <p:nvSpPr>
          <p:cNvPr id="3" name="Subtitle 2"/>
          <p:cNvSpPr>
            <a:spLocks noGrp="1"/>
          </p:cNvSpPr>
          <p:nvPr>
            <p:ph type="subTitle" idx="1"/>
          </p:nvPr>
        </p:nvSpPr>
        <p:spPr/>
        <p:txBody>
          <a:bodyPr vert="horz" lIns="91440" tIns="45720" rIns="91440" bIns="45720" rtlCol="0" anchor="t">
            <a:normAutofit/>
          </a:bodyPr>
          <a:lstStyle/>
          <a:p>
            <a:r>
              <a:rPr lang="en-US" i="1">
                <a:cs typeface="Calibri"/>
              </a:rPr>
              <a:t>February 2025</a:t>
            </a:r>
          </a:p>
        </p:txBody>
      </p:sp>
    </p:spTree>
    <p:extLst>
      <p:ext uri="{BB962C8B-B14F-4D97-AF65-F5344CB8AC3E}">
        <p14:creationId xmlns:p14="http://schemas.microsoft.com/office/powerpoint/2010/main" val="2573651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2B0CD8-479A-4228-4695-2EFD7F9033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7329E5-C655-F42B-51E4-3C4F6CE4554E}"/>
              </a:ext>
            </a:extLst>
          </p:cNvPr>
          <p:cNvSpPr>
            <a:spLocks noGrp="1"/>
          </p:cNvSpPr>
          <p:nvPr>
            <p:ph type="title"/>
          </p:nvPr>
        </p:nvSpPr>
        <p:spPr/>
        <p:txBody>
          <a:bodyPr/>
          <a:lstStyle/>
          <a:p>
            <a:r>
              <a:rPr lang="en-US">
                <a:cs typeface="Calibri Light"/>
              </a:rPr>
              <a:t>Milestone #2 Final Data</a:t>
            </a:r>
            <a:endParaRPr lang="en-US"/>
          </a:p>
        </p:txBody>
      </p:sp>
      <p:graphicFrame>
        <p:nvGraphicFramePr>
          <p:cNvPr id="3" name="Chart 2" descr="FY2022-23 to FY2024-25 Milestone comparison chart">
            <a:extLst>
              <a:ext uri="{FF2B5EF4-FFF2-40B4-BE49-F238E27FC236}">
                <a16:creationId xmlns:a16="http://schemas.microsoft.com/office/drawing/2014/main" id="{1DB81F0A-4673-EB52-4213-1D9EC6A8CEB2}"/>
              </a:ext>
            </a:extLst>
          </p:cNvPr>
          <p:cNvGraphicFramePr>
            <a:graphicFrameLocks/>
          </p:cNvGraphicFramePr>
          <p:nvPr>
            <p:extLst>
              <p:ext uri="{D42A27DB-BD31-4B8C-83A1-F6EECF244321}">
                <p14:modId xmlns:p14="http://schemas.microsoft.com/office/powerpoint/2010/main" val="174221937"/>
              </p:ext>
            </p:extLst>
          </p:nvPr>
        </p:nvGraphicFramePr>
        <p:xfrm>
          <a:off x="634800" y="1250089"/>
          <a:ext cx="7596554" cy="4913644"/>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CB3C8ED7-E1DA-FAD7-8791-2744397AE7DF}"/>
              </a:ext>
            </a:extLst>
          </p:cNvPr>
          <p:cNvSpPr txBox="1"/>
          <p:nvPr/>
        </p:nvSpPr>
        <p:spPr>
          <a:xfrm>
            <a:off x="6096001" y="6321222"/>
            <a:ext cx="2140543"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a:ea typeface="Calibri"/>
                <a:cs typeface="Calibri"/>
              </a:rPr>
              <a:t>*1 partial meets &amp; 2 does not meet</a:t>
            </a:r>
            <a:endParaRPr lang="en-US" sz="1050"/>
          </a:p>
        </p:txBody>
      </p:sp>
    </p:spTree>
    <p:extLst>
      <p:ext uri="{BB962C8B-B14F-4D97-AF65-F5344CB8AC3E}">
        <p14:creationId xmlns:p14="http://schemas.microsoft.com/office/powerpoint/2010/main" val="2739285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392C1-226C-A549-79DB-5DFDE808727B}"/>
              </a:ext>
            </a:extLst>
          </p:cNvPr>
          <p:cNvSpPr>
            <a:spLocks noGrp="1"/>
          </p:cNvSpPr>
          <p:nvPr>
            <p:ph type="title"/>
          </p:nvPr>
        </p:nvSpPr>
        <p:spPr>
          <a:xfrm>
            <a:off x="727184" y="384833"/>
            <a:ext cx="7886700" cy="1325563"/>
          </a:xfrm>
        </p:spPr>
        <p:txBody>
          <a:bodyPr/>
          <a:lstStyle/>
          <a:p>
            <a:r>
              <a:rPr lang="en-US"/>
              <a:t>CSI PD Scholarship Deadline Calendar</a:t>
            </a:r>
          </a:p>
        </p:txBody>
      </p:sp>
      <p:graphicFrame>
        <p:nvGraphicFramePr>
          <p:cNvPr id="6" name="Table 5">
            <a:extLst>
              <a:ext uri="{FF2B5EF4-FFF2-40B4-BE49-F238E27FC236}">
                <a16:creationId xmlns:a16="http://schemas.microsoft.com/office/drawing/2014/main" id="{53330735-6DC5-1050-12B6-9C6E996CC8F3}"/>
              </a:ext>
            </a:extLst>
          </p:cNvPr>
          <p:cNvGraphicFramePr>
            <a:graphicFrameLocks noGrp="1"/>
          </p:cNvGraphicFramePr>
          <p:nvPr>
            <p:extLst>
              <p:ext uri="{D42A27DB-BD31-4B8C-83A1-F6EECF244321}">
                <p14:modId xmlns:p14="http://schemas.microsoft.com/office/powerpoint/2010/main" val="1709905418"/>
              </p:ext>
            </p:extLst>
          </p:nvPr>
        </p:nvGraphicFramePr>
        <p:xfrm>
          <a:off x="829732" y="1583267"/>
          <a:ext cx="7685617" cy="4421218"/>
        </p:xfrm>
        <a:graphic>
          <a:graphicData uri="http://schemas.openxmlformats.org/drawingml/2006/table">
            <a:tbl>
              <a:tblPr firstRow="1" bandRow="1">
                <a:tableStyleId>{5C22544A-7EE6-4342-B048-85BDC9FD1C3A}</a:tableStyleId>
              </a:tblPr>
              <a:tblGrid>
                <a:gridCol w="3788500">
                  <a:extLst>
                    <a:ext uri="{9D8B030D-6E8A-4147-A177-3AD203B41FA5}">
                      <a16:colId xmlns:a16="http://schemas.microsoft.com/office/drawing/2014/main" val="948448747"/>
                    </a:ext>
                  </a:extLst>
                </a:gridCol>
                <a:gridCol w="1664035">
                  <a:extLst>
                    <a:ext uri="{9D8B030D-6E8A-4147-A177-3AD203B41FA5}">
                      <a16:colId xmlns:a16="http://schemas.microsoft.com/office/drawing/2014/main" val="1526870992"/>
                    </a:ext>
                  </a:extLst>
                </a:gridCol>
                <a:gridCol w="2233082">
                  <a:extLst>
                    <a:ext uri="{9D8B030D-6E8A-4147-A177-3AD203B41FA5}">
                      <a16:colId xmlns:a16="http://schemas.microsoft.com/office/drawing/2014/main" val="1775600525"/>
                    </a:ext>
                  </a:extLst>
                </a:gridCol>
              </a:tblGrid>
              <a:tr h="564704">
                <a:tc>
                  <a:txBody>
                    <a:bodyPr/>
                    <a:lstStyle/>
                    <a:p>
                      <a:pPr algn="ctr"/>
                      <a:r>
                        <a:rPr lang="en-US">
                          <a:latin typeface="+mj-lt"/>
                        </a:rPr>
                        <a:t>Conference</a:t>
                      </a:r>
                    </a:p>
                  </a:txBody>
                  <a:tcPr anchor="ctr"/>
                </a:tc>
                <a:tc>
                  <a:txBody>
                    <a:bodyPr/>
                    <a:lstStyle/>
                    <a:p>
                      <a:pPr algn="ctr"/>
                      <a:r>
                        <a:rPr lang="en-US">
                          <a:latin typeface="+mj-lt"/>
                        </a:rPr>
                        <a:t>Dates </a:t>
                      </a:r>
                    </a:p>
                  </a:txBody>
                  <a:tcPr anchor="ctr"/>
                </a:tc>
                <a:tc>
                  <a:txBody>
                    <a:bodyPr/>
                    <a:lstStyle/>
                    <a:p>
                      <a:pPr algn="ctr"/>
                      <a:r>
                        <a:rPr lang="en-US">
                          <a:latin typeface="+mj-lt"/>
                        </a:rPr>
                        <a:t>Reimbursement Request Deadline</a:t>
                      </a:r>
                    </a:p>
                  </a:txBody>
                  <a:tcPr anchor="ctr"/>
                </a:tc>
                <a:extLst>
                  <a:ext uri="{0D108BD9-81ED-4DB2-BD59-A6C34878D82A}">
                    <a16:rowId xmlns:a16="http://schemas.microsoft.com/office/drawing/2014/main" val="1614573955"/>
                  </a:ext>
                </a:extLst>
              </a:tr>
              <a:tr h="798849">
                <a:tc>
                  <a:txBody>
                    <a:bodyPr/>
                    <a:lstStyle/>
                    <a:p>
                      <a:r>
                        <a:rPr lang="en-US" sz="1200" b="0" i="0" u="none" strike="noStrike" kern="1200">
                          <a:solidFill>
                            <a:schemeClr val="dk1"/>
                          </a:solidFill>
                          <a:effectLst/>
                          <a:latin typeface="+mj-lt"/>
                          <a:ea typeface="+mn-ea"/>
                          <a:cs typeface="+mn-cs"/>
                        </a:rPr>
                        <a:t>Courage to Risk Conference </a:t>
                      </a:r>
                      <a:endParaRPr lang="en-US" sz="1200">
                        <a:latin typeface="+mj-lt"/>
                      </a:endParaRPr>
                    </a:p>
                  </a:txBody>
                  <a:tcPr anchor="ctr"/>
                </a:tc>
                <a:tc>
                  <a:txBody>
                    <a:bodyPr/>
                    <a:lstStyle/>
                    <a:p>
                      <a:r>
                        <a:rPr lang="en-US" sz="1200">
                          <a:latin typeface="+mj-lt"/>
                        </a:rPr>
                        <a:t>01/24 – 01/25/2025</a:t>
                      </a:r>
                    </a:p>
                  </a:txBody>
                  <a:tcPr anchor="ctr"/>
                </a:tc>
                <a:tc>
                  <a:txBody>
                    <a:bodyPr/>
                    <a:lstStyle/>
                    <a:p>
                      <a:r>
                        <a:rPr lang="en-US" sz="1200">
                          <a:latin typeface="+mj-lt"/>
                        </a:rPr>
                        <a:t>Thursday, February 27</a:t>
                      </a:r>
                      <a:r>
                        <a:rPr lang="en-US" sz="1200" baseline="30000">
                          <a:latin typeface="+mj-lt"/>
                        </a:rPr>
                        <a:t>th</a:t>
                      </a:r>
                      <a:r>
                        <a:rPr lang="en-US" sz="1200">
                          <a:latin typeface="+mj-lt"/>
                        </a:rPr>
                        <a:t>, 2025</a:t>
                      </a:r>
                    </a:p>
                  </a:txBody>
                  <a:tcPr anchor="ctr"/>
                </a:tc>
                <a:extLst>
                  <a:ext uri="{0D108BD9-81ED-4DB2-BD59-A6C34878D82A}">
                    <a16:rowId xmlns:a16="http://schemas.microsoft.com/office/drawing/2014/main" val="2226770038"/>
                  </a:ext>
                </a:extLst>
              </a:tr>
              <a:tr h="798849">
                <a:tc>
                  <a:txBody>
                    <a:bodyPr/>
                    <a:lstStyle/>
                    <a:p>
                      <a:r>
                        <a:rPr lang="en-US" sz="1200" b="0" i="0" u="none" strike="noStrike" kern="1200">
                          <a:solidFill>
                            <a:schemeClr val="dk1"/>
                          </a:solidFill>
                          <a:effectLst/>
                          <a:latin typeface="+mj-lt"/>
                          <a:ea typeface="+mn-ea"/>
                          <a:cs typeface="+mn-cs"/>
                        </a:rPr>
                        <a:t>Colorado Council International Reading Association (CCIRA) Conference</a:t>
                      </a:r>
                      <a:endParaRPr lang="en-US" sz="1200">
                        <a:latin typeface="+mj-lt"/>
                      </a:endParaRPr>
                    </a:p>
                  </a:txBody>
                  <a:tcPr anchor="ctr"/>
                </a:tc>
                <a:tc>
                  <a:txBody>
                    <a:bodyPr/>
                    <a:lstStyle/>
                    <a:p>
                      <a:r>
                        <a:rPr lang="en-US" sz="1200">
                          <a:latin typeface="+mj-lt"/>
                        </a:rPr>
                        <a:t>02/06 – 02/08/2025</a:t>
                      </a:r>
                    </a:p>
                  </a:txBody>
                  <a:tcPr anchor="ctr"/>
                </a:tc>
                <a:tc>
                  <a:txBody>
                    <a:bodyPr/>
                    <a:lstStyle/>
                    <a:p>
                      <a:r>
                        <a:rPr lang="en-US" sz="1200">
                          <a:latin typeface="+mj-lt"/>
                        </a:rPr>
                        <a:t>Thursday, March 6</a:t>
                      </a:r>
                      <a:r>
                        <a:rPr lang="en-US" sz="1200" baseline="30000">
                          <a:latin typeface="+mj-lt"/>
                        </a:rPr>
                        <a:t>th</a:t>
                      </a:r>
                      <a:r>
                        <a:rPr lang="en-US" sz="1200">
                          <a:latin typeface="+mj-lt"/>
                        </a:rPr>
                        <a:t>, 2025</a:t>
                      </a:r>
                    </a:p>
                  </a:txBody>
                  <a:tcPr anchor="ctr"/>
                </a:tc>
                <a:extLst>
                  <a:ext uri="{0D108BD9-81ED-4DB2-BD59-A6C34878D82A}">
                    <a16:rowId xmlns:a16="http://schemas.microsoft.com/office/drawing/2014/main" val="2431295911"/>
                  </a:ext>
                </a:extLst>
              </a:tr>
              <a:tr h="661117">
                <a:tc>
                  <a:txBody>
                    <a:bodyPr/>
                    <a:lstStyle/>
                    <a:p>
                      <a:r>
                        <a:rPr lang="en-US" sz="1200" b="0" i="0" u="none" strike="noStrike" kern="1200">
                          <a:solidFill>
                            <a:schemeClr val="dk1"/>
                          </a:solidFill>
                          <a:effectLst/>
                          <a:latin typeface="+mj-lt"/>
                          <a:ea typeface="+mn-ea"/>
                          <a:cs typeface="+mn-cs"/>
                        </a:rPr>
                        <a:t>CACTA Mid-winter Conference</a:t>
                      </a:r>
                      <a:endParaRPr lang="en-US" sz="1200">
                        <a:latin typeface="+mj-lt"/>
                      </a:endParaRPr>
                    </a:p>
                  </a:txBody>
                  <a:tcPr anchor="ctr"/>
                </a:tc>
                <a:tc>
                  <a:txBody>
                    <a:bodyPr/>
                    <a:lstStyle/>
                    <a:p>
                      <a:r>
                        <a:rPr lang="en-US" sz="1200">
                          <a:latin typeface="+mj-lt"/>
                        </a:rPr>
                        <a:t>02/05 – 02/07/2025</a:t>
                      </a:r>
                    </a:p>
                  </a:txBody>
                  <a:tcPr anchor="ctr"/>
                </a:tc>
                <a:tc>
                  <a:txBody>
                    <a:bodyPr/>
                    <a:lstStyle/>
                    <a:p>
                      <a:r>
                        <a:rPr lang="en-US" sz="1200">
                          <a:latin typeface="+mj-lt"/>
                        </a:rPr>
                        <a:t>Thursday, March 6</a:t>
                      </a:r>
                      <a:r>
                        <a:rPr lang="en-US" sz="1200" baseline="30000">
                          <a:latin typeface="+mj-lt"/>
                        </a:rPr>
                        <a:t>th</a:t>
                      </a:r>
                      <a:r>
                        <a:rPr lang="en-US" sz="1200">
                          <a:latin typeface="+mj-lt"/>
                        </a:rPr>
                        <a:t>, 2025</a:t>
                      </a:r>
                    </a:p>
                  </a:txBody>
                  <a:tcPr anchor="ctr"/>
                </a:tc>
                <a:extLst>
                  <a:ext uri="{0D108BD9-81ED-4DB2-BD59-A6C34878D82A}">
                    <a16:rowId xmlns:a16="http://schemas.microsoft.com/office/drawing/2014/main" val="37937201"/>
                  </a:ext>
                </a:extLst>
              </a:tr>
              <a:tr h="936582">
                <a:tc>
                  <a:txBody>
                    <a:bodyPr/>
                    <a:lstStyle/>
                    <a:p>
                      <a:r>
                        <a:rPr lang="en-US" sz="1200" b="0" i="0" u="none" strike="noStrike" kern="1200">
                          <a:solidFill>
                            <a:schemeClr val="dk1"/>
                          </a:solidFill>
                          <a:effectLst/>
                          <a:latin typeface="+mj-lt"/>
                          <a:ea typeface="+mn-ea"/>
                          <a:cs typeface="+mn-cs"/>
                        </a:rPr>
                        <a:t>Colorado League of Charter School Annual Conference - Synergy in Education</a:t>
                      </a:r>
                      <a:endParaRPr lang="en-US" sz="1200">
                        <a:latin typeface="+mj-lt"/>
                      </a:endParaRPr>
                    </a:p>
                  </a:txBody>
                  <a:tcPr anchor="ctr"/>
                </a:tc>
                <a:tc>
                  <a:txBody>
                    <a:bodyPr/>
                    <a:lstStyle/>
                    <a:p>
                      <a:r>
                        <a:rPr lang="en-US" sz="1200">
                          <a:latin typeface="+mj-lt"/>
                        </a:rPr>
                        <a:t>02/27 – 02/28/2025</a:t>
                      </a:r>
                    </a:p>
                  </a:txBody>
                  <a:tcPr anchor="ctr"/>
                </a:tc>
                <a:tc>
                  <a:txBody>
                    <a:bodyPr/>
                    <a:lstStyle/>
                    <a:p>
                      <a:r>
                        <a:rPr lang="en-US" sz="1200">
                          <a:latin typeface="+mj-lt"/>
                        </a:rPr>
                        <a:t>Thursday, March 27</a:t>
                      </a:r>
                      <a:r>
                        <a:rPr lang="en-US" sz="1200" baseline="30000">
                          <a:latin typeface="+mj-lt"/>
                        </a:rPr>
                        <a:t>th</a:t>
                      </a:r>
                      <a:r>
                        <a:rPr lang="en-US" sz="1200">
                          <a:latin typeface="+mj-lt"/>
                        </a:rPr>
                        <a:t>, 2025</a:t>
                      </a:r>
                    </a:p>
                  </a:txBody>
                  <a:tcPr anchor="ctr"/>
                </a:tc>
                <a:extLst>
                  <a:ext uri="{0D108BD9-81ED-4DB2-BD59-A6C34878D82A}">
                    <a16:rowId xmlns:a16="http://schemas.microsoft.com/office/drawing/2014/main" val="2943387909"/>
                  </a:ext>
                </a:extLst>
              </a:tr>
              <a:tr h="661117">
                <a:tc>
                  <a:txBody>
                    <a:bodyPr/>
                    <a:lstStyle/>
                    <a:p>
                      <a:r>
                        <a:rPr lang="en-US" sz="1200" b="0" i="0" u="none" strike="noStrike" kern="1200">
                          <a:solidFill>
                            <a:schemeClr val="dk1"/>
                          </a:solidFill>
                          <a:effectLst/>
                          <a:latin typeface="+mj-lt"/>
                          <a:ea typeface="+mn-ea"/>
                          <a:cs typeface="+mn-cs"/>
                        </a:rPr>
                        <a:t>Rocky Mountain Early Childhood Conference</a:t>
                      </a:r>
                      <a:endParaRPr lang="en-US" sz="1200">
                        <a:latin typeface="+mj-lt"/>
                      </a:endParaRPr>
                    </a:p>
                  </a:txBody>
                  <a:tcPr anchor="ctr"/>
                </a:tc>
                <a:tc>
                  <a:txBody>
                    <a:bodyPr/>
                    <a:lstStyle/>
                    <a:p>
                      <a:r>
                        <a:rPr lang="en-US" sz="1200">
                          <a:latin typeface="+mj-lt"/>
                        </a:rPr>
                        <a:t>03/06 – 03/07/2025</a:t>
                      </a:r>
                    </a:p>
                  </a:txBody>
                  <a:tcPr anchor="ctr"/>
                </a:tc>
                <a:tc>
                  <a:txBody>
                    <a:bodyPr/>
                    <a:lstStyle/>
                    <a:p>
                      <a:r>
                        <a:rPr lang="en-US" sz="1200">
                          <a:latin typeface="+mj-lt"/>
                        </a:rPr>
                        <a:t>Thursday, April 10</a:t>
                      </a:r>
                      <a:r>
                        <a:rPr lang="en-US" sz="1200" baseline="30000">
                          <a:latin typeface="+mj-lt"/>
                        </a:rPr>
                        <a:t>th</a:t>
                      </a:r>
                      <a:r>
                        <a:rPr lang="en-US" sz="1200">
                          <a:latin typeface="+mj-lt"/>
                        </a:rPr>
                        <a:t>, 2025</a:t>
                      </a:r>
                    </a:p>
                  </a:txBody>
                  <a:tcPr anchor="ctr"/>
                </a:tc>
                <a:extLst>
                  <a:ext uri="{0D108BD9-81ED-4DB2-BD59-A6C34878D82A}">
                    <a16:rowId xmlns:a16="http://schemas.microsoft.com/office/drawing/2014/main" val="119159501"/>
                  </a:ext>
                </a:extLst>
              </a:tr>
            </a:tbl>
          </a:graphicData>
        </a:graphic>
      </p:graphicFrame>
    </p:spTree>
    <p:extLst>
      <p:ext uri="{BB962C8B-B14F-4D97-AF65-F5344CB8AC3E}">
        <p14:creationId xmlns:p14="http://schemas.microsoft.com/office/powerpoint/2010/main" val="2018623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5F9F-7BC3-5D22-1DF4-E33F94317787}"/>
              </a:ext>
            </a:extLst>
          </p:cNvPr>
          <p:cNvSpPr>
            <a:spLocks noGrp="1"/>
          </p:cNvSpPr>
          <p:nvPr>
            <p:ph type="title"/>
          </p:nvPr>
        </p:nvSpPr>
        <p:spPr>
          <a:xfrm>
            <a:off x="691452" y="4191"/>
            <a:ext cx="7886700" cy="1325563"/>
          </a:xfrm>
        </p:spPr>
        <p:txBody>
          <a:bodyPr>
            <a:normAutofit/>
          </a:bodyPr>
          <a:lstStyle/>
          <a:p>
            <a:r>
              <a:rPr lang="en-US" sz="4000">
                <a:ea typeface="Calibri Light"/>
                <a:cs typeface="Calibri Light"/>
              </a:rPr>
              <a:t>Open Competitive Grants</a:t>
            </a:r>
            <a:endParaRPr lang="en-US" sz="4000"/>
          </a:p>
        </p:txBody>
      </p:sp>
      <p:graphicFrame>
        <p:nvGraphicFramePr>
          <p:cNvPr id="11" name="Content Placeholder 10">
            <a:extLst>
              <a:ext uri="{FF2B5EF4-FFF2-40B4-BE49-F238E27FC236}">
                <a16:creationId xmlns:a16="http://schemas.microsoft.com/office/drawing/2014/main" id="{78AE024C-B788-D98B-044E-5BAA42BCE9E0}"/>
              </a:ext>
            </a:extLst>
          </p:cNvPr>
          <p:cNvGraphicFramePr>
            <a:graphicFrameLocks noGrp="1"/>
          </p:cNvGraphicFramePr>
          <p:nvPr>
            <p:ph idx="1"/>
            <p:extLst>
              <p:ext uri="{D42A27DB-BD31-4B8C-83A1-F6EECF244321}">
                <p14:modId xmlns:p14="http://schemas.microsoft.com/office/powerpoint/2010/main" val="1603514741"/>
              </p:ext>
            </p:extLst>
          </p:nvPr>
        </p:nvGraphicFramePr>
        <p:xfrm>
          <a:off x="416547" y="982607"/>
          <a:ext cx="8415876" cy="5300081"/>
        </p:xfrm>
        <a:graphic>
          <a:graphicData uri="http://schemas.openxmlformats.org/drawingml/2006/table">
            <a:tbl>
              <a:tblPr firstRow="1" firstCol="1" bandRow="1">
                <a:tableStyleId>{5C22544A-7EE6-4342-B048-85BDC9FD1C3A}</a:tableStyleId>
              </a:tblPr>
              <a:tblGrid>
                <a:gridCol w="2195690">
                  <a:extLst>
                    <a:ext uri="{9D8B030D-6E8A-4147-A177-3AD203B41FA5}">
                      <a16:colId xmlns:a16="http://schemas.microsoft.com/office/drawing/2014/main" val="4176345296"/>
                    </a:ext>
                  </a:extLst>
                </a:gridCol>
                <a:gridCol w="3894016">
                  <a:extLst>
                    <a:ext uri="{9D8B030D-6E8A-4147-A177-3AD203B41FA5}">
                      <a16:colId xmlns:a16="http://schemas.microsoft.com/office/drawing/2014/main" val="2418348256"/>
                    </a:ext>
                  </a:extLst>
                </a:gridCol>
                <a:gridCol w="1188267">
                  <a:extLst>
                    <a:ext uri="{9D8B030D-6E8A-4147-A177-3AD203B41FA5}">
                      <a16:colId xmlns:a16="http://schemas.microsoft.com/office/drawing/2014/main" val="3633522472"/>
                    </a:ext>
                  </a:extLst>
                </a:gridCol>
                <a:gridCol w="1137903">
                  <a:extLst>
                    <a:ext uri="{9D8B030D-6E8A-4147-A177-3AD203B41FA5}">
                      <a16:colId xmlns:a16="http://schemas.microsoft.com/office/drawing/2014/main" val="2259353626"/>
                    </a:ext>
                  </a:extLst>
                </a:gridCol>
              </a:tblGrid>
              <a:tr h="469121">
                <a:tc>
                  <a:txBody>
                    <a:bodyPr/>
                    <a:lstStyle/>
                    <a:p>
                      <a:pPr algn="ctr">
                        <a:spcAft>
                          <a:spcPts val="0"/>
                        </a:spcAft>
                      </a:pPr>
                      <a:r>
                        <a:rPr lang="en-US" b="1" kern="0">
                          <a:solidFill>
                            <a:srgbClr val="000000"/>
                          </a:solidFill>
                          <a:effectLst/>
                          <a:latin typeface="Calibri Light"/>
                          <a:ea typeface="Times New Roman" panose="02020603050405020304" pitchFamily="18" charset="0"/>
                        </a:rPr>
                        <a:t>Opportunity</a:t>
                      </a:r>
                      <a:endParaRPr lang="en-US">
                        <a:effectLst/>
                        <a:latin typeface="Calibri Light"/>
                      </a:endParaRPr>
                    </a:p>
                  </a:txBody>
                  <a:tcPr marL="68580" marR="68580" marT="0" marB="0" anchor="ctr">
                    <a:lnL w="12700" cap="flat" cmpd="sng" algn="ctr">
                      <a:solidFill>
                        <a:srgbClr val="156082"/>
                      </a:solidFill>
                      <a:prstDash val="solid"/>
                      <a:round/>
                      <a:headEnd type="none" w="med" len="med"/>
                      <a:tailEnd type="none" w="med" len="med"/>
                    </a:lnL>
                    <a:lnR>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b="1" kern="0">
                          <a:solidFill>
                            <a:srgbClr val="000000"/>
                          </a:solidFill>
                          <a:effectLst/>
                          <a:latin typeface="Calibri Light"/>
                          <a:ea typeface="Times New Roman" panose="02020603050405020304" pitchFamily="18" charset="0"/>
                        </a:rPr>
                        <a:t>General Purpose</a:t>
                      </a:r>
                      <a:endParaRPr lang="en-US">
                        <a:effectLst/>
                        <a:latin typeface="Calibri Light"/>
                      </a:endParaRPr>
                    </a:p>
                  </a:txBody>
                  <a:tcPr marL="68580" marR="68580" marT="0" marB="0" anchor="ctr">
                    <a:lnL>
                      <a:noFill/>
                    </a:lnL>
                    <a:lnR>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b="1" kern="0">
                          <a:solidFill>
                            <a:srgbClr val="000000"/>
                          </a:solidFill>
                          <a:effectLst/>
                          <a:latin typeface="Calibri Light"/>
                          <a:ea typeface="Times New Roman" panose="02020603050405020304" pitchFamily="18" charset="0"/>
                        </a:rPr>
                        <a:t>CSI  </a:t>
                      </a:r>
                      <a:br>
                        <a:rPr lang="en-US" b="1" kern="0">
                          <a:solidFill>
                            <a:srgbClr val="000000"/>
                          </a:solidFill>
                          <a:effectLst/>
                          <a:latin typeface="Calibri Light"/>
                          <a:ea typeface="Times New Roman" panose="02020603050405020304" pitchFamily="18" charset="0"/>
                        </a:rPr>
                      </a:br>
                      <a:r>
                        <a:rPr lang="en-US" b="1" kern="0">
                          <a:solidFill>
                            <a:srgbClr val="000000"/>
                          </a:solidFill>
                          <a:effectLst/>
                          <a:latin typeface="Calibri Light"/>
                          <a:ea typeface="Times New Roman" panose="02020603050405020304" pitchFamily="18" charset="0"/>
                        </a:rPr>
                        <a:t>Deadline</a:t>
                      </a:r>
                      <a:endParaRPr lang="en-US">
                        <a:effectLst/>
                        <a:latin typeface="Calibri Light"/>
                      </a:endParaRPr>
                    </a:p>
                  </a:txBody>
                  <a:tcPr marL="68580" marR="68580" marT="0" marB="0" anchor="ctr">
                    <a:lnL>
                      <a:noFill/>
                    </a:lnL>
                    <a:lnR>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b="1" kern="0">
                          <a:solidFill>
                            <a:srgbClr val="000000"/>
                          </a:solidFill>
                          <a:effectLst/>
                          <a:latin typeface="Calibri Light"/>
                          <a:ea typeface="Times New Roman" panose="02020603050405020304" pitchFamily="18" charset="0"/>
                        </a:rPr>
                        <a:t>CDE  </a:t>
                      </a:r>
                      <a:br>
                        <a:rPr lang="en-US" b="1" kern="0">
                          <a:solidFill>
                            <a:srgbClr val="000000"/>
                          </a:solidFill>
                          <a:effectLst/>
                          <a:latin typeface="Calibri Light"/>
                          <a:ea typeface="Times New Roman" panose="02020603050405020304" pitchFamily="18" charset="0"/>
                        </a:rPr>
                      </a:br>
                      <a:r>
                        <a:rPr lang="en-US" b="1" kern="0">
                          <a:solidFill>
                            <a:srgbClr val="000000"/>
                          </a:solidFill>
                          <a:effectLst/>
                          <a:latin typeface="Calibri Light"/>
                          <a:ea typeface="Times New Roman" panose="02020603050405020304" pitchFamily="18" charset="0"/>
                        </a:rPr>
                        <a:t>Deadline</a:t>
                      </a:r>
                      <a:endParaRPr lang="en-US">
                        <a:effectLst/>
                        <a:latin typeface="Calibri Light"/>
                      </a:endParaRPr>
                    </a:p>
                  </a:txBody>
                  <a:tcPr marL="68580" marR="68580" marT="0" marB="0" anchor="ctr">
                    <a:lnL>
                      <a:noFill/>
                    </a:lnL>
                    <a:lnR w="12700" cap="flat" cmpd="sng" algn="ctr">
                      <a:solidFill>
                        <a:srgbClr val="156082"/>
                      </a:solidFill>
                      <a:prstDash val="solid"/>
                      <a:round/>
                      <a:headEnd type="none" w="med" len="med"/>
                      <a:tailEnd type="none" w="med" len="med"/>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867393864"/>
                  </a:ext>
                </a:extLst>
              </a:tr>
              <a:tr h="941040">
                <a:tc>
                  <a:txBody>
                    <a:bodyPr/>
                    <a:lstStyle/>
                    <a:p>
                      <a:pPr lvl="0" algn="l">
                        <a:spcAft>
                          <a:spcPts val="0"/>
                        </a:spcAft>
                        <a:buNone/>
                      </a:pPr>
                      <a:r>
                        <a:rPr lang="en-US" sz="1400" b="1" i="0" u="none" strike="noStrike" kern="0" noProof="0">
                          <a:solidFill>
                            <a:srgbClr val="000000"/>
                          </a:solidFill>
                          <a:effectLst/>
                          <a:latin typeface="Calibri Light"/>
                        </a:rPr>
                        <a:t>School Counselor Corp Grant</a:t>
                      </a:r>
                      <a:endParaRPr lang="en-US"/>
                    </a:p>
                  </a:txBody>
                  <a:tcPr marL="68580" marR="68580" marT="0" marB="0" anchor="ctr">
                    <a:lnL w="12700">
                      <a:solidFill>
                        <a:srgbClr val="156082"/>
                      </a:solid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US" sz="1400" b="0" i="0" u="none" strike="noStrike" kern="0" baseline="0" noProof="0">
                          <a:solidFill>
                            <a:srgbClr val="000000"/>
                          </a:solidFill>
                          <a:effectLst/>
                          <a:latin typeface="Calibri Light"/>
                        </a:rPr>
                        <a:t>This opportunity is to increase the number of school counselors for secondary and elementary students and the level of school counseling services provided. </a:t>
                      </a:r>
                      <a:endParaRPr lang="en-US"/>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rgbClr val="000000"/>
                          </a:solidFill>
                          <a:effectLst/>
                          <a:latin typeface="Calibri Light"/>
                        </a:rPr>
                        <a:t>02/24/2025</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rgbClr val="000000"/>
                          </a:solidFill>
                          <a:effectLst/>
                          <a:latin typeface="Calibri Light"/>
                        </a:rPr>
                        <a:t>02/27/2025</a:t>
                      </a:r>
                    </a:p>
                  </a:txBody>
                  <a:tcPr marL="68580" marR="68580" marT="0" marB="0" anchor="ctr">
                    <a:lnL w="0">
                      <a:noFill/>
                    </a:lnL>
                    <a:lnR w="12700">
                      <a:solidFill>
                        <a:srgbClr val="156082"/>
                      </a:solid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extLst>
                  <a:ext uri="{0D108BD9-81ED-4DB2-BD59-A6C34878D82A}">
                    <a16:rowId xmlns:a16="http://schemas.microsoft.com/office/drawing/2014/main" val="3971169368"/>
                  </a:ext>
                </a:extLst>
              </a:tr>
              <a:tr h="941040">
                <a:tc>
                  <a:txBody>
                    <a:bodyPr/>
                    <a:lstStyle/>
                    <a:p>
                      <a:pPr marL="0" lvl="0" algn="l" defTabSz="685800" rtl="0" eaLnBrk="1" latinLnBrk="0" hangingPunct="1">
                        <a:spcAft>
                          <a:spcPts val="0"/>
                        </a:spcAft>
                        <a:buNone/>
                      </a:pPr>
                      <a:r>
                        <a:rPr lang="en-US" sz="1400" b="1" i="0" u="none" strike="noStrike" kern="0">
                          <a:solidFill>
                            <a:srgbClr val="000000"/>
                          </a:solidFill>
                          <a:effectLst/>
                          <a:latin typeface="Calibri Light"/>
                          <a:ea typeface="+mn-ea"/>
                          <a:cs typeface="+mn-cs"/>
                        </a:rPr>
                        <a:t>BEST Grant</a:t>
                      </a:r>
                    </a:p>
                  </a:txBody>
                  <a:tcPr marL="68580" marR="68580" marT="0" marB="0" anchor="ctr">
                    <a:lnL w="12700">
                      <a:solidFill>
                        <a:srgbClr val="156082"/>
                      </a:solid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marL="0" lvl="0" algn="l" defTabSz="685800" rtl="0" eaLnBrk="1" latinLnBrk="0" hangingPunct="1">
                        <a:lnSpc>
                          <a:spcPct val="100000"/>
                        </a:lnSpc>
                        <a:spcBef>
                          <a:spcPts val="0"/>
                        </a:spcBef>
                        <a:spcAft>
                          <a:spcPts val="0"/>
                        </a:spcAft>
                        <a:buNone/>
                      </a:pPr>
                      <a:r>
                        <a:rPr lang="en-US" sz="1400" b="0" i="0" u="none" strike="noStrike" kern="0" baseline="0">
                          <a:solidFill>
                            <a:srgbClr val="000000"/>
                          </a:solidFill>
                          <a:effectLst/>
                          <a:latin typeface="Calibri Light"/>
                          <a:ea typeface="+mn-ea"/>
                          <a:cs typeface="+mn-cs"/>
                        </a:rPr>
                        <a:t>Best capital construction grant</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chemeClr val="tx1"/>
                          </a:solidFill>
                          <a:effectLst/>
                          <a:latin typeface="Calibri Light"/>
                        </a:rPr>
                        <a:t>02/21/2025</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chemeClr val="tx1"/>
                          </a:solidFill>
                          <a:effectLst/>
                          <a:latin typeface="Calibri Light"/>
                        </a:rPr>
                        <a:t>02/27/2025</a:t>
                      </a:r>
                    </a:p>
                  </a:txBody>
                  <a:tcPr marL="68580" marR="68580" marT="0" marB="0" anchor="ctr">
                    <a:lnL w="0">
                      <a:noFill/>
                    </a:lnL>
                    <a:lnR w="12700">
                      <a:solidFill>
                        <a:srgbClr val="156082"/>
                      </a:solid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extLst>
                  <a:ext uri="{0D108BD9-81ED-4DB2-BD59-A6C34878D82A}">
                    <a16:rowId xmlns:a16="http://schemas.microsoft.com/office/drawing/2014/main" val="3892618109"/>
                  </a:ext>
                </a:extLst>
              </a:tr>
              <a:tr h="941040">
                <a:tc>
                  <a:txBody>
                    <a:bodyPr/>
                    <a:lstStyle/>
                    <a:p>
                      <a:pPr marL="0" lvl="0" algn="l" defTabSz="685800" rtl="0" eaLnBrk="1" latinLnBrk="0" hangingPunct="1">
                        <a:spcAft>
                          <a:spcPts val="0"/>
                        </a:spcAft>
                        <a:buNone/>
                      </a:pPr>
                      <a:r>
                        <a:rPr lang="en-US" sz="1400" b="1" i="0" u="none" strike="noStrike" kern="0">
                          <a:solidFill>
                            <a:srgbClr val="000000"/>
                          </a:solidFill>
                          <a:effectLst/>
                          <a:latin typeface="Calibri Light"/>
                          <a:ea typeface="+mn-ea"/>
                          <a:cs typeface="+mn-cs"/>
                        </a:rPr>
                        <a:t>High Impact Tutoring Program</a:t>
                      </a:r>
                    </a:p>
                  </a:txBody>
                  <a:tcPr marL="68580" marR="68580" marT="0" marB="0" anchor="ctr">
                    <a:lnL w="12700">
                      <a:solidFill>
                        <a:srgbClr val="156082"/>
                      </a:solid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marL="0" lvl="0" algn="l" defTabSz="685800" rtl="0" eaLnBrk="1" latinLnBrk="0" hangingPunct="1">
                        <a:lnSpc>
                          <a:spcPct val="100000"/>
                        </a:lnSpc>
                        <a:spcBef>
                          <a:spcPts val="0"/>
                        </a:spcBef>
                        <a:spcAft>
                          <a:spcPts val="0"/>
                        </a:spcAft>
                        <a:buNone/>
                      </a:pPr>
                      <a:r>
                        <a:rPr lang="en-US" sz="1400" b="0" i="0" u="none" strike="noStrike" kern="0" baseline="0">
                          <a:solidFill>
                            <a:srgbClr val="000000"/>
                          </a:solidFill>
                          <a:effectLst/>
                          <a:latin typeface="Calibri Light"/>
                          <a:ea typeface="+mn-ea"/>
                          <a:cs typeface="+mn-cs"/>
                        </a:rPr>
                        <a:t>Provide Funding to implement high-impact tutoring programs prioritizing rural, low-income or underserved students to address student learning loss or unfinished learning resulting from the COVID-19 pandemic.</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chemeClr val="tx1"/>
                          </a:solidFill>
                          <a:effectLst/>
                          <a:latin typeface="Calibri Light"/>
                        </a:rPr>
                        <a:t>Postponed</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endParaRPr lang="en-US" kern="0">
                        <a:solidFill>
                          <a:schemeClr val="tx1"/>
                        </a:solidFill>
                        <a:effectLst/>
                        <a:latin typeface="Calibri Light"/>
                      </a:endParaRPr>
                    </a:p>
                  </a:txBody>
                  <a:tcPr marL="68580" marR="68580" marT="0" marB="0" anchor="ctr">
                    <a:lnL w="0">
                      <a:noFill/>
                    </a:lnL>
                    <a:lnR w="12700">
                      <a:solidFill>
                        <a:srgbClr val="156082"/>
                      </a:solid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extLst>
                  <a:ext uri="{0D108BD9-81ED-4DB2-BD59-A6C34878D82A}">
                    <a16:rowId xmlns:a16="http://schemas.microsoft.com/office/drawing/2014/main" val="2659785434"/>
                  </a:ext>
                </a:extLst>
              </a:tr>
              <a:tr h="941040">
                <a:tc>
                  <a:txBody>
                    <a:bodyPr/>
                    <a:lstStyle/>
                    <a:p>
                      <a:pPr marL="0" lvl="0" algn="l" defTabSz="685800" rtl="0" eaLnBrk="1" latinLnBrk="0" hangingPunct="1">
                        <a:spcAft>
                          <a:spcPts val="0"/>
                        </a:spcAft>
                        <a:buNone/>
                      </a:pPr>
                      <a:r>
                        <a:rPr lang="en-US" sz="1400" b="1" i="0" u="none" strike="noStrike" kern="0">
                          <a:solidFill>
                            <a:srgbClr val="000000"/>
                          </a:solidFill>
                          <a:effectLst/>
                          <a:latin typeface="Calibri Light"/>
                          <a:ea typeface="+mn-ea"/>
                          <a:cs typeface="+mn-cs"/>
                        </a:rPr>
                        <a:t>Early Literacy PD Grant</a:t>
                      </a:r>
                    </a:p>
                  </a:txBody>
                  <a:tcPr marL="68580" marR="68580" marT="0" marB="0" anchor="ctr">
                    <a:lnL w="12700">
                      <a:solidFill>
                        <a:srgbClr val="156082"/>
                      </a:solid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marL="0" lvl="0" algn="l" defTabSz="685800" rtl="0" eaLnBrk="1" latinLnBrk="0" hangingPunct="1">
                        <a:lnSpc>
                          <a:spcPct val="100000"/>
                        </a:lnSpc>
                        <a:spcBef>
                          <a:spcPts val="0"/>
                        </a:spcBef>
                        <a:spcAft>
                          <a:spcPts val="0"/>
                        </a:spcAft>
                        <a:buNone/>
                      </a:pPr>
                      <a:r>
                        <a:rPr lang="en-US" sz="1400" b="0" i="0" u="none" strike="noStrike" kern="0" baseline="0">
                          <a:solidFill>
                            <a:srgbClr val="000000"/>
                          </a:solidFill>
                          <a:effectLst/>
                          <a:latin typeface="Calibri Light"/>
                          <a:ea typeface="+mn-ea"/>
                          <a:cs typeface="+mn-cs"/>
                        </a:rPr>
                        <a:t>Support educators in the implementation of scientifically based reading research (SBRR) programs and strategies for kindergarten through third grade (K-3) students. </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chemeClr val="tx1"/>
                          </a:solidFill>
                          <a:effectLst/>
                          <a:latin typeface="Calibri Light"/>
                        </a:rPr>
                        <a:t>02/21/2025</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chemeClr val="tx1"/>
                          </a:solidFill>
                          <a:effectLst/>
                          <a:latin typeface="Calibri Light"/>
                        </a:rPr>
                        <a:t>02/26/2025</a:t>
                      </a:r>
                    </a:p>
                  </a:txBody>
                  <a:tcPr marL="68580" marR="68580" marT="0" marB="0" anchor="ctr">
                    <a:lnL w="0">
                      <a:noFill/>
                    </a:lnL>
                    <a:lnR w="12700">
                      <a:solidFill>
                        <a:srgbClr val="156082"/>
                      </a:solid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extLst>
                  <a:ext uri="{0D108BD9-81ED-4DB2-BD59-A6C34878D82A}">
                    <a16:rowId xmlns:a16="http://schemas.microsoft.com/office/drawing/2014/main" val="1434612258"/>
                  </a:ext>
                </a:extLst>
              </a:tr>
              <a:tr h="941040">
                <a:tc>
                  <a:txBody>
                    <a:bodyPr/>
                    <a:lstStyle/>
                    <a:p>
                      <a:pPr marL="0" lvl="0" algn="l" defTabSz="685800" rtl="0" eaLnBrk="1" latinLnBrk="0" hangingPunct="1">
                        <a:spcAft>
                          <a:spcPts val="0"/>
                        </a:spcAft>
                        <a:buNone/>
                      </a:pPr>
                      <a:r>
                        <a:rPr lang="en-US" sz="1400" b="1" i="0" u="none" strike="noStrike" kern="0">
                          <a:solidFill>
                            <a:srgbClr val="000000"/>
                          </a:solidFill>
                          <a:effectLst/>
                          <a:latin typeface="Calibri Light"/>
                          <a:ea typeface="+mn-ea"/>
                          <a:cs typeface="+mn-cs"/>
                        </a:rPr>
                        <a:t>Comprehensive Literacy State Development Grant</a:t>
                      </a:r>
                    </a:p>
                  </a:txBody>
                  <a:tcPr marL="68580" marR="68580" marT="0" marB="0" anchor="ctr">
                    <a:lnL w="12700">
                      <a:solidFill>
                        <a:srgbClr val="156082"/>
                      </a:solid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marL="0" lvl="0" algn="l" defTabSz="685800" rtl="0" eaLnBrk="1" latinLnBrk="0" hangingPunct="1">
                        <a:lnSpc>
                          <a:spcPct val="100000"/>
                        </a:lnSpc>
                        <a:spcBef>
                          <a:spcPts val="0"/>
                        </a:spcBef>
                        <a:spcAft>
                          <a:spcPts val="0"/>
                        </a:spcAft>
                        <a:buNone/>
                      </a:pPr>
                      <a:r>
                        <a:rPr lang="en-US" sz="1400" b="0" i="0" u="none" strike="noStrike" kern="0" baseline="0">
                          <a:solidFill>
                            <a:srgbClr val="000000"/>
                          </a:solidFill>
                          <a:effectLst/>
                          <a:latin typeface="Calibri Light"/>
                          <a:ea typeface="+mn-ea"/>
                          <a:cs typeface="+mn-cs"/>
                        </a:rPr>
                        <a:t>Improve literacy in the state by using evidence-based practices, activities and interventions, including pre-literacy skills. </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chemeClr val="tx1"/>
                          </a:solidFill>
                          <a:effectLst/>
                          <a:latin typeface="Calibri Light"/>
                        </a:rPr>
                        <a:t>Postponed</a:t>
                      </a:r>
                      <a:endParaRPr lang="en-US"/>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endParaRPr lang="en-US" kern="0">
                        <a:solidFill>
                          <a:schemeClr val="tx1"/>
                        </a:solidFill>
                        <a:effectLst/>
                        <a:latin typeface="Calibri Light"/>
                      </a:endParaRPr>
                    </a:p>
                  </a:txBody>
                  <a:tcPr marL="68580" marR="68580" marT="0" marB="0" anchor="ctr">
                    <a:lnL w="0">
                      <a:noFill/>
                    </a:lnL>
                    <a:lnR w="12700">
                      <a:solidFill>
                        <a:srgbClr val="156082"/>
                      </a:solid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extLst>
                  <a:ext uri="{0D108BD9-81ED-4DB2-BD59-A6C34878D82A}">
                    <a16:rowId xmlns:a16="http://schemas.microsoft.com/office/drawing/2014/main" val="2304105833"/>
                  </a:ext>
                </a:extLst>
              </a:tr>
            </a:tbl>
          </a:graphicData>
        </a:graphic>
      </p:graphicFrame>
      <p:sp>
        <p:nvSpPr>
          <p:cNvPr id="4" name="TextBox 3">
            <a:extLst>
              <a:ext uri="{FF2B5EF4-FFF2-40B4-BE49-F238E27FC236}">
                <a16:creationId xmlns:a16="http://schemas.microsoft.com/office/drawing/2014/main" id="{417567B8-A578-FD29-14AE-DBAA6820F79B}"/>
              </a:ext>
            </a:extLst>
          </p:cNvPr>
          <p:cNvSpPr txBox="1"/>
          <p:nvPr/>
        </p:nvSpPr>
        <p:spPr>
          <a:xfrm>
            <a:off x="416547" y="6289985"/>
            <a:ext cx="3178342"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i="1">
                <a:latin typeface="Arial"/>
                <a:cs typeface="Arial"/>
              </a:rPr>
              <a:t>View current </a:t>
            </a:r>
            <a:r>
              <a:rPr lang="en-US" sz="1000" i="1">
                <a:latin typeface="Arial"/>
                <a:cs typeface="Arial"/>
                <a:hlinkClick r:id="rId2"/>
              </a:rPr>
              <a:t>CSI Grant &amp; Funding Opportunities</a:t>
            </a:r>
            <a:endParaRPr lang="en-US"/>
          </a:p>
        </p:txBody>
      </p:sp>
    </p:spTree>
    <p:extLst>
      <p:ext uri="{BB962C8B-B14F-4D97-AF65-F5344CB8AC3E}">
        <p14:creationId xmlns:p14="http://schemas.microsoft.com/office/powerpoint/2010/main" val="3353737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F86889-76D3-A4B0-31C4-92C8EE4927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615B1F-CA5E-A0BA-6766-46982443A77F}"/>
              </a:ext>
            </a:extLst>
          </p:cNvPr>
          <p:cNvSpPr>
            <a:spLocks noGrp="1"/>
          </p:cNvSpPr>
          <p:nvPr>
            <p:ph type="title"/>
          </p:nvPr>
        </p:nvSpPr>
        <p:spPr/>
        <p:txBody>
          <a:bodyPr/>
          <a:lstStyle/>
          <a:p>
            <a:r>
              <a:rPr lang="en-US">
                <a:ea typeface="Calibri Light"/>
                <a:cs typeface="Calibri Light"/>
              </a:rPr>
              <a:t>Miscellaneous Updates</a:t>
            </a:r>
            <a:endParaRPr lang="en-US"/>
          </a:p>
        </p:txBody>
      </p:sp>
      <p:sp>
        <p:nvSpPr>
          <p:cNvPr id="3" name="Content Placeholder 2">
            <a:extLst>
              <a:ext uri="{FF2B5EF4-FFF2-40B4-BE49-F238E27FC236}">
                <a16:creationId xmlns:a16="http://schemas.microsoft.com/office/drawing/2014/main" id="{9297C862-DC2D-FA09-52BF-6FEFC96E19D6}"/>
              </a:ext>
            </a:extLst>
          </p:cNvPr>
          <p:cNvSpPr>
            <a:spLocks noGrp="1"/>
          </p:cNvSpPr>
          <p:nvPr>
            <p:ph idx="1"/>
          </p:nvPr>
        </p:nvSpPr>
        <p:spPr>
          <a:xfrm>
            <a:off x="628650" y="1534223"/>
            <a:ext cx="7886700" cy="4351338"/>
          </a:xfrm>
        </p:spPr>
        <p:txBody>
          <a:bodyPr vert="horz" lIns="91440" tIns="45720" rIns="91440" bIns="45720" rtlCol="0" anchor="t">
            <a:normAutofit/>
          </a:bodyPr>
          <a:lstStyle/>
          <a:p>
            <a:pPr marL="0" indent="0">
              <a:buNone/>
            </a:pPr>
            <a:r>
              <a:rPr lang="en-US" sz="2000">
                <a:latin typeface="Calibri Light"/>
                <a:ea typeface="Calibri" panose="020F0502020204030204"/>
                <a:cs typeface="Calibri" panose="020F0502020204030204"/>
              </a:rPr>
              <a:t>Single Objective Task Change in Epicenter</a:t>
            </a:r>
          </a:p>
          <a:p>
            <a:pPr lvl="1">
              <a:buFont typeface="Courier New" panose="020B0604020202020204" pitchFamily="34" charset="0"/>
              <a:buChar char="o"/>
            </a:pPr>
            <a:r>
              <a:rPr lang="en-US" sz="1400">
                <a:latin typeface="Calibri Light"/>
                <a:ea typeface="Calibri" panose="020F0502020204030204"/>
                <a:cs typeface="Calibri" panose="020F0502020204030204"/>
              </a:rPr>
              <a:t>Schools will be able to submit additional SO forms with ongoing basis</a:t>
            </a:r>
          </a:p>
          <a:p>
            <a:pPr lvl="1">
              <a:buFont typeface="Courier New" panose="020B0604020202020204" pitchFamily="34" charset="0"/>
              <a:buChar char="o"/>
            </a:pPr>
            <a:r>
              <a:rPr lang="en-US" sz="1400">
                <a:latin typeface="Calibri Light"/>
                <a:ea typeface="Calibri" panose="020F0502020204030204"/>
                <a:cs typeface="Calibri" panose="020F0502020204030204"/>
              </a:rPr>
              <a:t>Training forthcoming </a:t>
            </a:r>
          </a:p>
          <a:p>
            <a:pPr marL="0" indent="0">
              <a:buNone/>
            </a:pPr>
            <a:endParaRPr lang="en-US" sz="1700">
              <a:latin typeface="Calibri Light"/>
              <a:ea typeface="Calibri" panose="020F0502020204030204"/>
              <a:cs typeface="Calibri" panose="020F0502020204030204"/>
            </a:endParaRPr>
          </a:p>
          <a:p>
            <a:pPr marL="0" indent="0">
              <a:buNone/>
            </a:pPr>
            <a:r>
              <a:rPr lang="en-US" sz="2000">
                <a:latin typeface="Calibri Light"/>
                <a:ea typeface="Calibri" panose="020F0502020204030204"/>
                <a:cs typeface="Calibri" panose="020F0502020204030204"/>
              </a:rPr>
              <a:t>FY2025-26 Estimated School Payment Reports</a:t>
            </a:r>
          </a:p>
          <a:p>
            <a:pPr lvl="1">
              <a:buFont typeface="Courier New" panose="020B0604020202020204" pitchFamily="34" charset="0"/>
              <a:buChar char="o"/>
            </a:pPr>
            <a:r>
              <a:rPr lang="en-US" sz="1400">
                <a:latin typeface="Calibri Light"/>
                <a:ea typeface="Calibri" panose="020F0502020204030204"/>
                <a:cs typeface="Calibri" panose="020F0502020204030204"/>
              </a:rPr>
              <a:t>Released the second week of March </a:t>
            </a:r>
          </a:p>
          <a:p>
            <a:pPr marL="342900" lvl="1" indent="0">
              <a:buNone/>
            </a:pPr>
            <a:endParaRPr lang="en-US" sz="1400">
              <a:latin typeface="Calibri Light"/>
              <a:ea typeface="Calibri" panose="020F0502020204030204"/>
              <a:cs typeface="Calibri" panose="020F0502020204030204"/>
            </a:endParaRPr>
          </a:p>
          <a:p>
            <a:pPr marL="0" indent="0">
              <a:buNone/>
            </a:pPr>
            <a:r>
              <a:rPr lang="en-US" sz="2000">
                <a:latin typeface="Calibri Light"/>
                <a:ea typeface="Calibri" panose="020F0502020204030204"/>
                <a:cs typeface="Calibri" panose="020F0502020204030204"/>
              </a:rPr>
              <a:t>Milestone #3 Status</a:t>
            </a:r>
          </a:p>
          <a:p>
            <a:pPr lvl="1">
              <a:buFont typeface="Courier New" panose="020B0604020202020204" pitchFamily="34" charset="0"/>
              <a:buChar char="o"/>
            </a:pPr>
            <a:r>
              <a:rPr lang="en-US" sz="1400">
                <a:latin typeface="Calibri Light"/>
                <a:ea typeface="Calibri" panose="020F0502020204030204"/>
                <a:cs typeface="Calibri" panose="020F0502020204030204"/>
              </a:rPr>
              <a:t>April 1</a:t>
            </a:r>
            <a:r>
              <a:rPr lang="en-US" sz="1400" baseline="30000">
                <a:latin typeface="Calibri Light"/>
                <a:ea typeface="Calibri" panose="020F0502020204030204"/>
                <a:cs typeface="Calibri" panose="020F0502020204030204"/>
              </a:rPr>
              <a:t>st</a:t>
            </a:r>
            <a:r>
              <a:rPr lang="en-US" sz="1400">
                <a:latin typeface="Calibri Light"/>
                <a:ea typeface="Calibri" panose="020F0502020204030204"/>
                <a:cs typeface="Calibri" panose="020F0502020204030204"/>
              </a:rPr>
              <a:t>, 2025, Milestone is still valid</a:t>
            </a:r>
          </a:p>
          <a:p>
            <a:pPr lvl="1">
              <a:buFont typeface="Courier New" panose="020B0604020202020204" pitchFamily="34" charset="0"/>
              <a:buChar char="o"/>
            </a:pPr>
            <a:r>
              <a:rPr lang="en-US" sz="1400">
                <a:latin typeface="Calibri Light"/>
                <a:ea typeface="Calibri" panose="020F0502020204030204"/>
                <a:cs typeface="Calibri" panose="020F0502020204030204"/>
              </a:rPr>
              <a:t>Operating on the basis that federal funding will not be impacted this year</a:t>
            </a:r>
          </a:p>
          <a:p>
            <a:pPr lvl="1">
              <a:buFont typeface="Courier New" panose="020B0604020202020204" pitchFamily="34" charset="0"/>
              <a:buChar char="o"/>
            </a:pPr>
            <a:r>
              <a:rPr lang="en-US" sz="1400">
                <a:latin typeface="Calibri Light"/>
                <a:ea typeface="Calibri" panose="020F0502020204030204"/>
                <a:cs typeface="Calibri" panose="020F0502020204030204"/>
              </a:rPr>
              <a:t>Encourage spending for elements necessary for programs</a:t>
            </a:r>
          </a:p>
          <a:p>
            <a:pPr lvl="2">
              <a:buFont typeface="Courier New" panose="020B0604020202020204" pitchFamily="34" charset="0"/>
              <a:buChar char="o"/>
            </a:pPr>
            <a:r>
              <a:rPr lang="en-US" sz="1100">
                <a:latin typeface="Calibri Light"/>
                <a:ea typeface="Calibri" panose="020F0502020204030204"/>
                <a:cs typeface="Calibri" panose="020F0502020204030204"/>
              </a:rPr>
              <a:t>Schools may submit exempt forms for spending freeze </a:t>
            </a:r>
          </a:p>
          <a:p>
            <a:pPr lvl="1">
              <a:buFont typeface="Courier New" panose="020B0604020202020204" pitchFamily="34" charset="0"/>
              <a:buChar char="o"/>
            </a:pPr>
            <a:r>
              <a:rPr lang="en-US" sz="1400">
                <a:latin typeface="Calibri Light"/>
                <a:ea typeface="Calibri" panose="020F0502020204030204"/>
                <a:cs typeface="Calibri" panose="020F0502020204030204"/>
              </a:rPr>
              <a:t>In FY2024-25 10.55% of CSI federal funding is discretionary (competitive)</a:t>
            </a:r>
          </a:p>
          <a:p>
            <a:pPr marL="685800" lvl="2" indent="0">
              <a:buNone/>
            </a:pPr>
            <a:endParaRPr lang="en-US" sz="800">
              <a:latin typeface="Calibri Light"/>
              <a:ea typeface="Calibri" panose="020F0502020204030204"/>
              <a:cs typeface="Calibri" panose="020F0502020204030204"/>
            </a:endParaRPr>
          </a:p>
          <a:p>
            <a:pPr marL="0" indent="0">
              <a:buNone/>
            </a:pPr>
            <a:endParaRPr lang="en-US" sz="1700">
              <a:latin typeface="Calibri Light"/>
              <a:ea typeface="Calibri" panose="020F0502020204030204"/>
              <a:cs typeface="Calibri" panose="020F0502020204030204"/>
            </a:endParaRPr>
          </a:p>
        </p:txBody>
      </p:sp>
    </p:spTree>
    <p:extLst>
      <p:ext uri="{BB962C8B-B14F-4D97-AF65-F5344CB8AC3E}">
        <p14:creationId xmlns:p14="http://schemas.microsoft.com/office/powerpoint/2010/main" val="3637655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descr="Thanks and end presentation">
            <a:extLst>
              <a:ext uri="{FF2B5EF4-FFF2-40B4-BE49-F238E27FC236}">
                <a16:creationId xmlns:a16="http://schemas.microsoft.com/office/drawing/2014/main" id="{9EA306DB-E82F-934D-52B4-B5EE9ACE65E9}"/>
              </a:ext>
            </a:extLst>
          </p:cNvPr>
          <p:cNvSpPr>
            <a:spLocks noGrp="1"/>
          </p:cNvSpPr>
          <p:nvPr>
            <p:ph type="title"/>
          </p:nvPr>
        </p:nvSpPr>
        <p:spPr>
          <a:xfrm>
            <a:off x="422149" y="-2069252"/>
            <a:ext cx="8200814" cy="861847"/>
          </a:xfrm>
        </p:spPr>
        <p:txBody>
          <a:bodyPr vert="horz" lIns="91440" tIns="45720" rIns="91440" bIns="45720" rtlCol="0" anchor="b">
            <a:normAutofit fontScale="90000"/>
          </a:bodyPr>
          <a:lstStyle/>
          <a:p>
            <a:pPr defTabSz="914400"/>
            <a:r>
              <a:rPr lang="en-US" sz="6000" b="1" kern="1200" dirty="0">
                <a:solidFill>
                  <a:schemeClr val="bg1"/>
                </a:solidFill>
                <a:latin typeface="+mj-lt"/>
                <a:ea typeface="Calibri Light"/>
                <a:cs typeface="Calibri Light"/>
              </a:rPr>
              <a:t>Thank you</a:t>
            </a:r>
            <a:endParaRPr lang="en-US" sz="4500" b="1" kern="1200" dirty="0">
              <a:solidFill>
                <a:schemeClr val="bg1"/>
              </a:solidFill>
              <a:latin typeface="+mj-lt"/>
              <a:ea typeface="Calibri Light"/>
              <a:cs typeface="Calibri Light"/>
            </a:endParaRPr>
          </a:p>
        </p:txBody>
      </p:sp>
      <p:sp>
        <p:nvSpPr>
          <p:cNvPr id="9" name="Content Placeholder 8">
            <a:extLst>
              <a:ext uri="{FF2B5EF4-FFF2-40B4-BE49-F238E27FC236}">
                <a16:creationId xmlns:a16="http://schemas.microsoft.com/office/drawing/2014/main" id="{34649A9D-0689-48D9-A5C7-EFF1CC16BFD8}"/>
              </a:ext>
            </a:extLst>
          </p:cNvPr>
          <p:cNvSpPr>
            <a:spLocks noGrp="1"/>
          </p:cNvSpPr>
          <p:nvPr>
            <p:ph idx="1"/>
          </p:nvPr>
        </p:nvSpPr>
        <p:spPr/>
        <p:txBody>
          <a:bodyPr vert="horz" lIns="91440" tIns="45720" rIns="91440" bIns="45720" rtlCol="0" anchor="t">
            <a:normAutofit/>
          </a:bodyPr>
          <a:lstStyle/>
          <a:p>
            <a:pPr marL="0" lvl="1" indent="0" defTabSz="914400">
              <a:spcBef>
                <a:spcPts val="1000"/>
              </a:spcBef>
              <a:buNone/>
            </a:pPr>
            <a:r>
              <a:rPr lang="en-US" sz="1700" kern="1200">
                <a:solidFill>
                  <a:schemeClr val="bg1"/>
                </a:solidFill>
                <a:latin typeface="+mn-lt"/>
                <a:ea typeface="+mn-ea"/>
                <a:cs typeface="+mn-cs"/>
              </a:rPr>
              <a:t>Thank you </a:t>
            </a:r>
          </a:p>
        </p:txBody>
      </p:sp>
      <p:pic>
        <p:nvPicPr>
          <p:cNvPr id="6" name="Graphic 5" descr="Abacus with solid fill">
            <a:extLst>
              <a:ext uri="{FF2B5EF4-FFF2-40B4-BE49-F238E27FC236}">
                <a16:creationId xmlns:a16="http://schemas.microsoft.com/office/drawing/2014/main" id="{C004CD93-6576-29C8-4879-8F1CA36C6EC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6047" y="1226973"/>
            <a:ext cx="3035882" cy="3035882"/>
          </a:xfrm>
          <a:prstGeom prst="rect">
            <a:avLst/>
          </a:prstGeom>
        </p:spPr>
      </p:pic>
      <p:sp>
        <p:nvSpPr>
          <p:cNvPr id="2" name="TextBox 1">
            <a:extLst>
              <a:ext uri="{FF2B5EF4-FFF2-40B4-BE49-F238E27FC236}">
                <a16:creationId xmlns:a16="http://schemas.microsoft.com/office/drawing/2014/main" id="{AA927B70-09E2-E655-DAC0-59F630D254D3}"/>
              </a:ext>
            </a:extLst>
          </p:cNvPr>
          <p:cNvSpPr txBox="1"/>
          <p:nvPr/>
        </p:nvSpPr>
        <p:spPr>
          <a:xfrm>
            <a:off x="3108189" y="2172925"/>
            <a:ext cx="5066645" cy="1569660"/>
          </a:xfrm>
          <a:prstGeom prst="rect">
            <a:avLst/>
          </a:prstGeom>
          <a:noFill/>
        </p:spPr>
        <p:txBody>
          <a:bodyPr wrap="square" lIns="91440" tIns="45720" rIns="91440" bIns="45720" rtlCol="0" anchor="t">
            <a:spAutoFit/>
          </a:bodyPr>
          <a:lstStyle/>
          <a:p>
            <a:r>
              <a:rPr lang="en-US" sz="7800" dirty="0"/>
              <a:t>Thank you! </a:t>
            </a:r>
          </a:p>
          <a:p>
            <a:endParaRPr lang="en-US" dirty="0"/>
          </a:p>
        </p:txBody>
      </p:sp>
      <p:sp>
        <p:nvSpPr>
          <p:cNvPr id="3" name="TextBox 2">
            <a:extLst>
              <a:ext uri="{FF2B5EF4-FFF2-40B4-BE49-F238E27FC236}">
                <a16:creationId xmlns:a16="http://schemas.microsoft.com/office/drawing/2014/main" id="{5A6CEF6B-DE6C-BE8A-900E-1C67DC42FE4E}"/>
              </a:ext>
            </a:extLst>
          </p:cNvPr>
          <p:cNvSpPr txBox="1"/>
          <p:nvPr/>
        </p:nvSpPr>
        <p:spPr>
          <a:xfrm>
            <a:off x="873103" y="5344813"/>
            <a:ext cx="7298906" cy="523220"/>
          </a:xfrm>
          <a:prstGeom prst="rect">
            <a:avLst/>
          </a:prstGeom>
          <a:solidFill>
            <a:schemeClr val="accent3">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0563C1"/>
                </a:solidFill>
                <a:latin typeface="Calibri Light"/>
                <a:ea typeface="Calibri Light"/>
                <a:cs typeface="Calibri Light"/>
                <a:hlinkClick r:id="rId5">
                  <a:extLst>
                    <a:ext uri="{A12FA001-AC4F-418D-AE19-62706E023703}">
                      <ahyp:hlinkClr xmlns:ahyp="http://schemas.microsoft.com/office/drawing/2018/hyperlinkcolor" val="tx"/>
                    </a:ext>
                  </a:extLst>
                </a:hlinkClick>
              </a:rPr>
              <a:t>Session Feedback Survey</a:t>
            </a:r>
            <a:endParaRPr lang="en-US" sz="1400">
              <a:latin typeface="Calibri Light"/>
              <a:ea typeface="Calibri Light"/>
              <a:cs typeface="Calibri Light"/>
            </a:endParaRPr>
          </a:p>
          <a:p>
            <a:r>
              <a:rPr lang="en-US" sz="1400">
                <a:solidFill>
                  <a:srgbClr val="0563C1"/>
                </a:solidFill>
                <a:latin typeface="Calibri Light"/>
                <a:ea typeface="Calibri Light"/>
                <a:cs typeface="Calibri Light"/>
                <a:hlinkClick r:id="rId6">
                  <a:extLst>
                    <a:ext uri="{A12FA001-AC4F-418D-AE19-62706E023703}">
                      <ahyp:hlinkClr xmlns:ahyp="http://schemas.microsoft.com/office/drawing/2018/hyperlinkcolor" val="tx"/>
                    </a:ext>
                  </a:extLst>
                </a:hlinkClick>
              </a:rPr>
              <a:t>School Finance and Grant Training/Resources Link</a:t>
            </a:r>
            <a:endParaRPr lang="en-US"/>
          </a:p>
        </p:txBody>
      </p:sp>
    </p:spTree>
    <p:extLst>
      <p:ext uri="{BB962C8B-B14F-4D97-AF65-F5344CB8AC3E}">
        <p14:creationId xmlns:p14="http://schemas.microsoft.com/office/powerpoint/2010/main" val="1442578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46E0C-5F41-4484-961A-5F6EF71B242E}"/>
              </a:ext>
            </a:extLst>
          </p:cNvPr>
          <p:cNvSpPr>
            <a:spLocks noGrp="1"/>
          </p:cNvSpPr>
          <p:nvPr>
            <p:ph type="title"/>
          </p:nvPr>
        </p:nvSpPr>
        <p:spPr>
          <a:xfrm>
            <a:off x="620182" y="231926"/>
            <a:ext cx="7886700" cy="1325563"/>
          </a:xfrm>
          <a:noFill/>
        </p:spPr>
        <p:txBody>
          <a:bodyPr anchor="ctr">
            <a:normAutofit/>
          </a:bodyPr>
          <a:lstStyle/>
          <a:p>
            <a:r>
              <a:rPr lang="en-US" sz="3600">
                <a:solidFill>
                  <a:schemeClr val="bg2">
                    <a:lumMod val="25000"/>
                  </a:schemeClr>
                </a:solidFill>
              </a:rPr>
              <a:t>Agenda</a:t>
            </a:r>
          </a:p>
        </p:txBody>
      </p:sp>
      <p:sp>
        <p:nvSpPr>
          <p:cNvPr id="4" name="Content Placeholder 3">
            <a:extLst>
              <a:ext uri="{FF2B5EF4-FFF2-40B4-BE49-F238E27FC236}">
                <a16:creationId xmlns:a16="http://schemas.microsoft.com/office/drawing/2014/main" id="{930DE667-4427-2238-1E7A-454B1382D308}"/>
              </a:ext>
            </a:extLst>
          </p:cNvPr>
          <p:cNvSpPr>
            <a:spLocks noGrp="1"/>
          </p:cNvSpPr>
          <p:nvPr>
            <p:ph idx="1"/>
          </p:nvPr>
        </p:nvSpPr>
        <p:spPr>
          <a:xfrm>
            <a:off x="618242" y="1555166"/>
            <a:ext cx="8061705" cy="4981027"/>
          </a:xfrm>
        </p:spPr>
        <p:txBody>
          <a:bodyPr vert="horz" lIns="91440" tIns="45720" rIns="91440" bIns="45720" rtlCol="0" anchor="t">
            <a:normAutofit/>
          </a:bodyPr>
          <a:lstStyle/>
          <a:p>
            <a:pPr marL="342900" indent="-342900">
              <a:lnSpc>
                <a:spcPct val="150000"/>
              </a:lnSpc>
              <a:spcBef>
                <a:spcPts val="0"/>
              </a:spcBef>
              <a:buFont typeface="Wingdings,Sans-Serif" panose="020B0604020202020204" pitchFamily="34" charset="0"/>
              <a:buChar char="§"/>
            </a:pPr>
            <a:r>
              <a:rPr lang="en-US">
                <a:latin typeface="Calibri Light"/>
                <a:ea typeface="Calibri Light"/>
                <a:cs typeface="Calibri Light"/>
              </a:rPr>
              <a:t>CSI Finance Team Introduction</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School Finance:</a:t>
            </a:r>
            <a:r>
              <a:rPr lang="en-US">
                <a:latin typeface="Calibri Light"/>
                <a:ea typeface="Calibri Light"/>
                <a:cs typeface="Calibri Light"/>
              </a:rPr>
              <a:t> Enrollment Project Update</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SFA:</a:t>
            </a:r>
            <a:r>
              <a:rPr lang="en-US">
                <a:latin typeface="Calibri Light"/>
                <a:ea typeface="Calibri Light"/>
                <a:cs typeface="Calibri Light"/>
              </a:rPr>
              <a:t> Summer Feeding</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Grants:</a:t>
            </a:r>
            <a:r>
              <a:rPr lang="en-US">
                <a:latin typeface="Calibri Light"/>
                <a:ea typeface="Calibri Light"/>
                <a:cs typeface="Calibri Light"/>
              </a:rPr>
              <a:t> McKinney-Vento Additional Funding Applications</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Grants:</a:t>
            </a:r>
            <a:r>
              <a:rPr lang="en-US">
                <a:latin typeface="Calibri Light"/>
                <a:ea typeface="Calibri Light"/>
                <a:cs typeface="Calibri Light"/>
              </a:rPr>
              <a:t> Epicenter Revision Process Walkthrough</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Grants:</a:t>
            </a:r>
            <a:r>
              <a:rPr lang="en-US">
                <a:latin typeface="Calibri Light"/>
                <a:ea typeface="Calibri Light"/>
                <a:cs typeface="Calibri Light"/>
              </a:rPr>
              <a:t> FY25-26 Title Budget Workbook Overview</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Grants:</a:t>
            </a:r>
            <a:r>
              <a:rPr lang="en-US">
                <a:latin typeface="Calibri Light"/>
                <a:ea typeface="Calibri Light"/>
                <a:cs typeface="Calibri Light"/>
              </a:rPr>
              <a:t> ECEA Mid-year Allocation Increase</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Grants:</a:t>
            </a:r>
            <a:r>
              <a:rPr lang="en-US">
                <a:latin typeface="Calibri Light"/>
                <a:ea typeface="Calibri Light"/>
                <a:cs typeface="Calibri Light"/>
              </a:rPr>
              <a:t>  Milestone #2 Final Data</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Grants:</a:t>
            </a:r>
            <a:r>
              <a:rPr lang="en-US">
                <a:latin typeface="Calibri Light"/>
                <a:ea typeface="Calibri Light"/>
                <a:cs typeface="Calibri Light"/>
              </a:rPr>
              <a:t> Upcoming Grant Deadlines &amp; Misc</a:t>
            </a:r>
          </a:p>
          <a:p>
            <a:pPr marL="0" indent="0">
              <a:lnSpc>
                <a:spcPct val="150000"/>
              </a:lnSpc>
              <a:spcBef>
                <a:spcPts val="0"/>
              </a:spcBef>
              <a:buNone/>
            </a:pPr>
            <a:endParaRPr lang="en-US" u="sng">
              <a:latin typeface="Calibri Light"/>
              <a:ea typeface="Calibri Light"/>
              <a:cs typeface="Calibri Light"/>
            </a:endParaRPr>
          </a:p>
          <a:p>
            <a:pPr marL="0" indent="0">
              <a:lnSpc>
                <a:spcPct val="150000"/>
              </a:lnSpc>
              <a:spcBef>
                <a:spcPts val="0"/>
              </a:spcBef>
              <a:buNone/>
            </a:pPr>
            <a:endParaRPr lang="en-US" sz="2000">
              <a:latin typeface="Calibri Light"/>
              <a:ea typeface="Calibri Light"/>
              <a:cs typeface="Calibri"/>
            </a:endParaRPr>
          </a:p>
          <a:p>
            <a:pPr marL="342900" indent="-342900">
              <a:lnSpc>
                <a:spcPct val="150000"/>
              </a:lnSpc>
              <a:spcBef>
                <a:spcPts val="0"/>
              </a:spcBef>
              <a:buFont typeface="Wingdings" panose="020B0604020202020204" pitchFamily="34" charset="0"/>
              <a:buChar char="§"/>
            </a:pPr>
            <a:endParaRPr lang="en-US" sz="2400">
              <a:latin typeface="Arial"/>
              <a:ea typeface="Calibri Light"/>
              <a:cs typeface="Arial"/>
            </a:endParaRPr>
          </a:p>
        </p:txBody>
      </p:sp>
    </p:spTree>
    <p:extLst>
      <p:ext uri="{BB962C8B-B14F-4D97-AF65-F5344CB8AC3E}">
        <p14:creationId xmlns:p14="http://schemas.microsoft.com/office/powerpoint/2010/main" val="1606694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012B9-1E41-A40A-99F9-FA99B7242B42}"/>
              </a:ext>
            </a:extLst>
          </p:cNvPr>
          <p:cNvSpPr>
            <a:spLocks noGrp="1"/>
          </p:cNvSpPr>
          <p:nvPr>
            <p:ph type="title"/>
          </p:nvPr>
        </p:nvSpPr>
        <p:spPr/>
        <p:txBody>
          <a:bodyPr/>
          <a:lstStyle/>
          <a:p>
            <a:r>
              <a:rPr lang="en-US" sz="3600">
                <a:cs typeface="Calibri Light"/>
              </a:rPr>
              <a:t>CSI Finance &amp; SFA Team - Introductions</a:t>
            </a:r>
            <a:endParaRPr lang="en-US"/>
          </a:p>
        </p:txBody>
      </p:sp>
      <p:graphicFrame>
        <p:nvGraphicFramePr>
          <p:cNvPr id="23" name="Content Placeholder 22" descr="Finance team org chart">
            <a:extLst>
              <a:ext uri="{FF2B5EF4-FFF2-40B4-BE49-F238E27FC236}">
                <a16:creationId xmlns:a16="http://schemas.microsoft.com/office/drawing/2014/main" id="{0A749708-6F46-6FA5-7841-D04E31D35721}"/>
              </a:ext>
            </a:extLst>
          </p:cNvPr>
          <p:cNvGraphicFramePr>
            <a:graphicFrameLocks noGrp="1"/>
          </p:cNvGraphicFramePr>
          <p:nvPr>
            <p:ph idx="1"/>
            <p:extLst>
              <p:ext uri="{D42A27DB-BD31-4B8C-83A1-F6EECF244321}">
                <p14:modId xmlns:p14="http://schemas.microsoft.com/office/powerpoint/2010/main" val="2080416633"/>
              </p:ext>
            </p:extLst>
          </p:nvPr>
        </p:nvGraphicFramePr>
        <p:xfrm>
          <a:off x="-572965" y="1454394"/>
          <a:ext cx="7642467" cy="39605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215" name="Diagram 2214" descr="School Food Authority Org Chart">
            <a:extLst>
              <a:ext uri="{FF2B5EF4-FFF2-40B4-BE49-F238E27FC236}">
                <a16:creationId xmlns:a16="http://schemas.microsoft.com/office/drawing/2014/main" id="{B057B984-3480-C7C3-3D25-93D66088B317}"/>
              </a:ext>
            </a:extLst>
          </p:cNvPr>
          <p:cNvGraphicFramePr/>
          <p:nvPr>
            <p:extLst>
              <p:ext uri="{D42A27DB-BD31-4B8C-83A1-F6EECF244321}">
                <p14:modId xmlns:p14="http://schemas.microsoft.com/office/powerpoint/2010/main" val="2731207948"/>
              </p:ext>
            </p:extLst>
          </p:nvPr>
        </p:nvGraphicFramePr>
        <p:xfrm>
          <a:off x="5832231" y="4697046"/>
          <a:ext cx="2930770" cy="180144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41534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67580-5594-5AFF-13AF-58E3D2BDA596}"/>
              </a:ext>
            </a:extLst>
          </p:cNvPr>
          <p:cNvSpPr>
            <a:spLocks noGrp="1"/>
          </p:cNvSpPr>
          <p:nvPr>
            <p:ph type="title"/>
          </p:nvPr>
        </p:nvSpPr>
        <p:spPr/>
        <p:txBody>
          <a:bodyPr/>
          <a:lstStyle/>
          <a:p>
            <a:r>
              <a:rPr lang="en-US">
                <a:cs typeface="Calibri Light"/>
              </a:rPr>
              <a:t>Enrollment Project and MLE Update</a:t>
            </a:r>
            <a:endParaRPr lang="en-US"/>
          </a:p>
        </p:txBody>
      </p:sp>
      <p:sp>
        <p:nvSpPr>
          <p:cNvPr id="11" name="TextBox 10">
            <a:extLst>
              <a:ext uri="{FF2B5EF4-FFF2-40B4-BE49-F238E27FC236}">
                <a16:creationId xmlns:a16="http://schemas.microsoft.com/office/drawing/2014/main" id="{028B22F1-E8E4-8269-875C-3C1C591E88C6}"/>
              </a:ext>
            </a:extLst>
          </p:cNvPr>
          <p:cNvSpPr txBox="1"/>
          <p:nvPr/>
        </p:nvSpPr>
        <p:spPr>
          <a:xfrm>
            <a:off x="631276" y="1710396"/>
            <a:ext cx="7121463"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latin typeface="Calibri Light"/>
                <a:ea typeface="Calibri Light"/>
                <a:cs typeface="Calibri"/>
              </a:rPr>
              <a:t>Enrollment Update</a:t>
            </a:r>
          </a:p>
          <a:p>
            <a:pPr marL="285750" indent="-285750">
              <a:buFont typeface="Wingdings" panose="05000000000000000000" pitchFamily="2" charset="2"/>
              <a:buChar char="§"/>
            </a:pPr>
            <a:r>
              <a:rPr lang="en-US" sz="2000">
                <a:latin typeface="Calibri Light"/>
                <a:ea typeface="Calibri Light"/>
                <a:cs typeface="Calibri"/>
              </a:rPr>
              <a:t>Projected enrollment submissions will go through Epicenter this year.  Those instructions will be sent out in March after the process has been finalized.</a:t>
            </a:r>
          </a:p>
          <a:p>
            <a:endParaRPr lang="en-US" sz="2000" b="1">
              <a:latin typeface="Calibri Light"/>
              <a:ea typeface="Calibri Light"/>
              <a:cs typeface="Calibri"/>
            </a:endParaRPr>
          </a:p>
          <a:p>
            <a:r>
              <a:rPr lang="en-US" sz="2000" b="1">
                <a:latin typeface="Calibri Light"/>
                <a:ea typeface="Calibri Light"/>
                <a:cs typeface="Calibri"/>
              </a:rPr>
              <a:t>MLE</a:t>
            </a:r>
          </a:p>
          <a:p>
            <a:pPr marL="285750" indent="-285750">
              <a:buFont typeface="Wingdings" panose="05000000000000000000" pitchFamily="2" charset="2"/>
              <a:buChar char="§"/>
            </a:pPr>
            <a:r>
              <a:rPr lang="en-US" sz="2000">
                <a:latin typeface="Calibri Light"/>
                <a:ea typeface="Calibri Light"/>
                <a:cs typeface="Calibri"/>
              </a:rPr>
              <a:t>Won't have any updates until the JBC meeting on 02/27</a:t>
            </a:r>
          </a:p>
          <a:p>
            <a:pPr marL="285750" indent="-285750">
              <a:buFont typeface="Wingdings" panose="05000000000000000000" pitchFamily="2" charset="2"/>
              <a:buChar char="§"/>
            </a:pPr>
            <a:r>
              <a:rPr lang="en-US" sz="2000">
                <a:latin typeface="Calibri Light"/>
                <a:ea typeface="Calibri Light"/>
                <a:cs typeface="Calibri"/>
              </a:rPr>
              <a:t>Allocations will be trued-up the next couple of weeks</a:t>
            </a:r>
            <a:endParaRPr lang="en-US" sz="2000">
              <a:ea typeface="Calibri"/>
              <a:cs typeface="Calibri"/>
            </a:endParaRPr>
          </a:p>
          <a:p>
            <a:pPr marL="285750" indent="-285750">
              <a:buFont typeface="Wingdings" panose="05000000000000000000" pitchFamily="2" charset="2"/>
              <a:buChar char="§"/>
            </a:pPr>
            <a:r>
              <a:rPr lang="en-US" sz="2000">
                <a:latin typeface="Calibri Light"/>
                <a:ea typeface="Calibri Light"/>
                <a:cs typeface="Calibri"/>
              </a:rPr>
              <a:t>Quarter 4 payment in March</a:t>
            </a:r>
          </a:p>
        </p:txBody>
      </p:sp>
    </p:spTree>
    <p:extLst>
      <p:ext uri="{BB962C8B-B14F-4D97-AF65-F5344CB8AC3E}">
        <p14:creationId xmlns:p14="http://schemas.microsoft.com/office/powerpoint/2010/main" val="124470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8A23A-9BD2-65D4-7760-BEBC5B9FF598}"/>
              </a:ext>
            </a:extLst>
          </p:cNvPr>
          <p:cNvSpPr>
            <a:spLocks noGrp="1"/>
          </p:cNvSpPr>
          <p:nvPr>
            <p:ph type="title"/>
          </p:nvPr>
        </p:nvSpPr>
        <p:spPr/>
        <p:txBody>
          <a:bodyPr/>
          <a:lstStyle/>
          <a:p>
            <a:r>
              <a:rPr lang="en-US">
                <a:ea typeface="Calibri Light"/>
                <a:cs typeface="Calibri Light"/>
              </a:rPr>
              <a:t>Summer Feeding</a:t>
            </a:r>
            <a:endParaRPr lang="en-US"/>
          </a:p>
        </p:txBody>
      </p:sp>
      <p:sp>
        <p:nvSpPr>
          <p:cNvPr id="3" name="Content Placeholder 2">
            <a:extLst>
              <a:ext uri="{FF2B5EF4-FFF2-40B4-BE49-F238E27FC236}">
                <a16:creationId xmlns:a16="http://schemas.microsoft.com/office/drawing/2014/main" id="{79393F54-DE5B-7E0B-1D59-37BDD1B1F573}"/>
              </a:ext>
            </a:extLst>
          </p:cNvPr>
          <p:cNvSpPr>
            <a:spLocks noGrp="1"/>
          </p:cNvSpPr>
          <p:nvPr>
            <p:ph idx="1"/>
          </p:nvPr>
        </p:nvSpPr>
        <p:spPr/>
        <p:txBody>
          <a:bodyPr vert="horz" lIns="91440" tIns="45720" rIns="91440" bIns="45720" rtlCol="0" anchor="t">
            <a:normAutofit/>
          </a:bodyPr>
          <a:lstStyle/>
          <a:p>
            <a:r>
              <a:rPr lang="en-US">
                <a:ea typeface="Calibri"/>
                <a:cs typeface="Calibri"/>
              </a:rPr>
              <a:t>Application due April 15th</a:t>
            </a:r>
          </a:p>
          <a:p>
            <a:r>
              <a:rPr lang="en-US">
                <a:ea typeface="Calibri"/>
                <a:cs typeface="Calibri"/>
              </a:rPr>
              <a:t>SFA working with schools to determine if they will be participating or not. </a:t>
            </a:r>
          </a:p>
          <a:p>
            <a:r>
              <a:rPr lang="en-US">
                <a:ea typeface="Calibri"/>
                <a:cs typeface="Calibri"/>
              </a:rPr>
              <a:t>Summer Feeding can be open site or closed site.</a:t>
            </a:r>
          </a:p>
          <a:p>
            <a:r>
              <a:rPr lang="en-US">
                <a:ea typeface="Calibri"/>
                <a:cs typeface="Calibri"/>
              </a:rPr>
              <a:t>If not participating can use summer finder </a:t>
            </a:r>
            <a:r>
              <a:rPr lang="en-US">
                <a:ea typeface="+mn-lt"/>
                <a:cs typeface="+mn-lt"/>
              </a:rPr>
              <a:t>to find a feeding site </a:t>
            </a:r>
            <a:r>
              <a:rPr lang="en-US">
                <a:ea typeface="+mn-lt"/>
                <a:cs typeface="+mn-lt"/>
                <a:hlinkClick r:id="rId2"/>
              </a:rPr>
              <a:t>https://www.fns.usda.gov/summer/sitefinder</a:t>
            </a:r>
          </a:p>
          <a:p>
            <a:r>
              <a:rPr lang="en-US">
                <a:ea typeface="+mn-lt"/>
                <a:cs typeface="+mn-lt"/>
              </a:rPr>
              <a:t>Any child ages 0-18 can participate</a:t>
            </a:r>
          </a:p>
          <a:p>
            <a:pPr marL="0" indent="0">
              <a:buNone/>
            </a:pPr>
            <a:endParaRPr lang="en-US">
              <a:ea typeface="+mn-lt"/>
              <a:cs typeface="+mn-lt"/>
            </a:endParaRPr>
          </a:p>
        </p:txBody>
      </p:sp>
    </p:spTree>
    <p:extLst>
      <p:ext uri="{BB962C8B-B14F-4D97-AF65-F5344CB8AC3E}">
        <p14:creationId xmlns:p14="http://schemas.microsoft.com/office/powerpoint/2010/main" val="2128025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5316D-509C-E518-EE55-CA5456A75985}"/>
              </a:ext>
            </a:extLst>
          </p:cNvPr>
          <p:cNvSpPr>
            <a:spLocks noGrp="1"/>
          </p:cNvSpPr>
          <p:nvPr>
            <p:ph type="title"/>
          </p:nvPr>
        </p:nvSpPr>
        <p:spPr/>
        <p:txBody>
          <a:bodyPr>
            <a:normAutofit/>
          </a:bodyPr>
          <a:lstStyle/>
          <a:p>
            <a:r>
              <a:rPr lang="en-US" sz="2800">
                <a:ea typeface="Calibri Light"/>
                <a:cs typeface="Calibri Light"/>
              </a:rPr>
              <a:t>McKinney-Vento Additional Funding Applications</a:t>
            </a:r>
          </a:p>
        </p:txBody>
      </p:sp>
      <p:sp>
        <p:nvSpPr>
          <p:cNvPr id="3" name="Content Placeholder 2">
            <a:extLst>
              <a:ext uri="{FF2B5EF4-FFF2-40B4-BE49-F238E27FC236}">
                <a16:creationId xmlns:a16="http://schemas.microsoft.com/office/drawing/2014/main" id="{D5F9388C-2847-AB04-C10F-43D425576BA9}"/>
              </a:ext>
            </a:extLst>
          </p:cNvPr>
          <p:cNvSpPr>
            <a:spLocks noGrp="1"/>
          </p:cNvSpPr>
          <p:nvPr>
            <p:ph idx="1"/>
          </p:nvPr>
        </p:nvSpPr>
        <p:spPr/>
        <p:txBody>
          <a:bodyPr vert="horz" lIns="91440" tIns="45720" rIns="91440" bIns="45720" rtlCol="0" anchor="t">
            <a:normAutofit/>
          </a:bodyPr>
          <a:lstStyle/>
          <a:p>
            <a:r>
              <a:rPr lang="en-US">
                <a:ea typeface="Calibri"/>
                <a:cs typeface="Calibri"/>
              </a:rPr>
              <a:t>CSI Grant Team pulled student identifications and sent out updated budget workbooks in October, December, and February</a:t>
            </a:r>
          </a:p>
          <a:p>
            <a:endParaRPr lang="en-US">
              <a:ea typeface="Calibri"/>
              <a:cs typeface="Calibri"/>
            </a:endParaRPr>
          </a:p>
          <a:p>
            <a:r>
              <a:rPr lang="en-US">
                <a:ea typeface="Calibri"/>
                <a:cs typeface="Calibri"/>
              </a:rPr>
              <a:t>No more identification pulls this school year, but additional funds are available </a:t>
            </a:r>
          </a:p>
          <a:p>
            <a:endParaRPr lang="en-US">
              <a:ea typeface="Calibri"/>
              <a:cs typeface="Calibri"/>
            </a:endParaRPr>
          </a:p>
          <a:p>
            <a:r>
              <a:rPr lang="en-US" b="1">
                <a:ea typeface="Calibri"/>
                <a:cs typeface="Calibri"/>
                <a:hlinkClick r:id="rId2"/>
              </a:rPr>
              <a:t>This application</a:t>
            </a:r>
            <a:r>
              <a:rPr lang="en-US">
                <a:ea typeface="Calibri"/>
                <a:cs typeface="Calibri"/>
              </a:rPr>
              <a:t> will be accepted on a rolling basis through </a:t>
            </a:r>
            <a:r>
              <a:rPr lang="en-US" b="1">
                <a:solidFill>
                  <a:srgbClr val="FF0000"/>
                </a:solidFill>
                <a:ea typeface="Calibri"/>
                <a:cs typeface="Calibri"/>
              </a:rPr>
              <a:t>May 1, 2025</a:t>
            </a:r>
          </a:p>
          <a:p>
            <a:pPr lvl="1">
              <a:buFont typeface="Courier New" panose="020B0604020202020204" pitchFamily="34" charset="0"/>
              <a:buChar char="o"/>
            </a:pPr>
            <a:r>
              <a:rPr lang="en-US">
                <a:ea typeface="Calibri"/>
                <a:cs typeface="Calibri"/>
              </a:rPr>
              <a:t>The initial allocation must be fully requested and approved in GV before submitting</a:t>
            </a:r>
          </a:p>
        </p:txBody>
      </p:sp>
    </p:spTree>
    <p:extLst>
      <p:ext uri="{BB962C8B-B14F-4D97-AF65-F5344CB8AC3E}">
        <p14:creationId xmlns:p14="http://schemas.microsoft.com/office/powerpoint/2010/main" val="507610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16B2-420F-0200-354E-076220A1C700}"/>
              </a:ext>
            </a:extLst>
          </p:cNvPr>
          <p:cNvSpPr>
            <a:spLocks noGrp="1"/>
          </p:cNvSpPr>
          <p:nvPr>
            <p:ph type="title"/>
          </p:nvPr>
        </p:nvSpPr>
        <p:spPr/>
        <p:txBody>
          <a:bodyPr>
            <a:normAutofit/>
          </a:bodyPr>
          <a:lstStyle/>
          <a:p>
            <a:r>
              <a:rPr lang="en-US" sz="3200">
                <a:ea typeface="Calibri Light"/>
                <a:cs typeface="Calibri Light"/>
              </a:rPr>
              <a:t>Epicenter Revision Process Walkthrough</a:t>
            </a:r>
            <a:endParaRPr lang="en-US" sz="3200"/>
          </a:p>
        </p:txBody>
      </p:sp>
      <p:sp>
        <p:nvSpPr>
          <p:cNvPr id="3" name="Content Placeholder 2">
            <a:extLst>
              <a:ext uri="{FF2B5EF4-FFF2-40B4-BE49-F238E27FC236}">
                <a16:creationId xmlns:a16="http://schemas.microsoft.com/office/drawing/2014/main" id="{B518B1C7-4546-32AD-1E09-12A4EF114D03}"/>
              </a:ext>
            </a:extLst>
          </p:cNvPr>
          <p:cNvSpPr>
            <a:spLocks noGrp="1"/>
          </p:cNvSpPr>
          <p:nvPr>
            <p:ph idx="1"/>
          </p:nvPr>
        </p:nvSpPr>
        <p:spPr/>
        <p:txBody>
          <a:bodyPr vert="horz" lIns="91440" tIns="45720" rIns="91440" bIns="45720" rtlCol="0" anchor="t">
            <a:normAutofit/>
          </a:bodyPr>
          <a:lstStyle/>
          <a:p>
            <a:r>
              <a:rPr lang="en-US">
                <a:ea typeface="Calibri"/>
                <a:cs typeface="Calibri"/>
              </a:rPr>
              <a:t>Instruction doc created by Epicenter </a:t>
            </a:r>
            <a:r>
              <a:rPr lang="en-US">
                <a:ea typeface="Calibri"/>
                <a:cs typeface="Calibri"/>
                <a:hlinkClick r:id="rId2"/>
              </a:rPr>
              <a:t>here</a:t>
            </a:r>
            <a:r>
              <a:rPr lang="en-US">
                <a:ea typeface="Calibri"/>
                <a:cs typeface="Calibri"/>
              </a:rPr>
              <a:t> on our </a:t>
            </a:r>
            <a:r>
              <a:rPr lang="en-US">
                <a:ea typeface="Calibri"/>
                <a:cs typeface="Calibri"/>
                <a:hlinkClick r:id="rId3"/>
              </a:rPr>
              <a:t>Grant Resources</a:t>
            </a:r>
            <a:r>
              <a:rPr lang="en-US">
                <a:ea typeface="Calibri"/>
                <a:cs typeface="Calibri"/>
              </a:rPr>
              <a:t> webpage</a:t>
            </a:r>
          </a:p>
          <a:p>
            <a:endParaRPr lang="en-US">
              <a:ea typeface="Calibri"/>
              <a:cs typeface="Calibri"/>
            </a:endParaRPr>
          </a:p>
          <a:p>
            <a:r>
              <a:rPr lang="en-US">
                <a:ea typeface="Calibri"/>
                <a:cs typeface="Calibri"/>
              </a:rPr>
              <a:t>The most recent approved version of the budget should always be used to submit a revision – found in Epicenter</a:t>
            </a:r>
          </a:p>
          <a:p>
            <a:endParaRPr lang="en-US">
              <a:ea typeface="Calibri"/>
              <a:cs typeface="Calibri"/>
            </a:endParaRPr>
          </a:p>
          <a:p>
            <a:r>
              <a:rPr lang="en-US">
                <a:ea typeface="Calibri"/>
                <a:cs typeface="Calibri"/>
              </a:rPr>
              <a:t>Walkthrough: Locating the most recent workbook &amp; submitting a new revision</a:t>
            </a:r>
          </a:p>
        </p:txBody>
      </p:sp>
    </p:spTree>
    <p:extLst>
      <p:ext uri="{BB962C8B-B14F-4D97-AF65-F5344CB8AC3E}">
        <p14:creationId xmlns:p14="http://schemas.microsoft.com/office/powerpoint/2010/main" val="1809296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68FD7-F4E6-38AD-B8A5-47BF074DBA06}"/>
              </a:ext>
            </a:extLst>
          </p:cNvPr>
          <p:cNvSpPr>
            <a:spLocks noGrp="1"/>
          </p:cNvSpPr>
          <p:nvPr>
            <p:ph type="title"/>
          </p:nvPr>
        </p:nvSpPr>
        <p:spPr>
          <a:xfrm>
            <a:off x="628650" y="365126"/>
            <a:ext cx="7886700" cy="763135"/>
          </a:xfrm>
        </p:spPr>
        <p:txBody>
          <a:bodyPr>
            <a:normAutofit/>
          </a:bodyPr>
          <a:lstStyle/>
          <a:p>
            <a:r>
              <a:rPr lang="en-US" sz="3200">
                <a:ea typeface="Calibri Light"/>
                <a:cs typeface="Calibri Light"/>
              </a:rPr>
              <a:t>FY25-26 Title Budget Workbooks</a:t>
            </a:r>
            <a:endParaRPr lang="en-US" sz="2400">
              <a:ea typeface="Calibri Light" panose="020F0302020204030204"/>
              <a:cs typeface="Calibri Light" panose="020F0302020204030204"/>
            </a:endParaRPr>
          </a:p>
        </p:txBody>
      </p:sp>
      <p:sp>
        <p:nvSpPr>
          <p:cNvPr id="3" name="Content Placeholder 2">
            <a:extLst>
              <a:ext uri="{FF2B5EF4-FFF2-40B4-BE49-F238E27FC236}">
                <a16:creationId xmlns:a16="http://schemas.microsoft.com/office/drawing/2014/main" id="{AAEE1638-924A-AFE4-082F-1C7E6CA4636A}"/>
              </a:ext>
            </a:extLst>
          </p:cNvPr>
          <p:cNvSpPr>
            <a:spLocks noGrp="1"/>
          </p:cNvSpPr>
          <p:nvPr>
            <p:ph idx="1"/>
          </p:nvPr>
        </p:nvSpPr>
        <p:spPr>
          <a:xfrm>
            <a:off x="628650" y="1127125"/>
            <a:ext cx="7886700" cy="3045052"/>
          </a:xfrm>
        </p:spPr>
        <p:txBody>
          <a:bodyPr vert="horz" lIns="91440" tIns="45720" rIns="91440" bIns="45720" rtlCol="0" anchor="t">
            <a:normAutofit lnSpcReduction="10000"/>
          </a:bodyPr>
          <a:lstStyle/>
          <a:p>
            <a:r>
              <a:rPr lang="en-US">
                <a:ea typeface="Calibri"/>
                <a:cs typeface="Calibri"/>
              </a:rPr>
              <a:t>New columns to clarify grant FTE for salary &amp; benefits activities</a:t>
            </a:r>
          </a:p>
          <a:p>
            <a:pPr lvl="1">
              <a:buFont typeface="Courier New" panose="020B0604020202020204" pitchFamily="34" charset="0"/>
              <a:buChar char="o"/>
            </a:pPr>
            <a:r>
              <a:rPr lang="en-US">
                <a:ea typeface="Calibri"/>
                <a:cs typeface="Calibri"/>
              </a:rPr>
              <a:t>These columns do not need to be completed for activities under any other object code</a:t>
            </a:r>
          </a:p>
          <a:p>
            <a:r>
              <a:rPr lang="en-US">
                <a:ea typeface="Calibri"/>
                <a:cs typeface="Calibri"/>
              </a:rPr>
              <a:t>NEW: </a:t>
            </a:r>
            <a:r>
              <a:rPr lang="en-US" b="1">
                <a:ea typeface="Calibri"/>
                <a:cs typeface="Calibri"/>
              </a:rPr>
              <a:t>Employment Status</a:t>
            </a:r>
            <a:r>
              <a:rPr lang="en-US">
                <a:ea typeface="Calibri"/>
                <a:cs typeface="Calibri"/>
              </a:rPr>
              <a:t> (full time vs. part time)</a:t>
            </a:r>
          </a:p>
          <a:p>
            <a:r>
              <a:rPr lang="en-US">
                <a:ea typeface="Calibri"/>
                <a:cs typeface="Calibri"/>
              </a:rPr>
              <a:t>NEW: </a:t>
            </a:r>
            <a:r>
              <a:rPr lang="en-US" b="1">
                <a:ea typeface="Calibri"/>
                <a:cs typeface="Calibri"/>
              </a:rPr>
              <a:t>Portion of salary being covered by grant</a:t>
            </a:r>
            <a:r>
              <a:rPr lang="en-US">
                <a:ea typeface="Calibri"/>
                <a:cs typeface="Calibri"/>
              </a:rPr>
              <a:t> (%)</a:t>
            </a:r>
          </a:p>
          <a:p>
            <a:r>
              <a:rPr lang="en-US">
                <a:ea typeface="Calibri"/>
                <a:cs typeface="Calibri"/>
              </a:rPr>
              <a:t>NEW: </a:t>
            </a:r>
            <a:r>
              <a:rPr lang="en-US" b="1">
                <a:ea typeface="Calibri"/>
                <a:cs typeface="Calibri"/>
              </a:rPr>
              <a:t>Type of Employee</a:t>
            </a:r>
            <a:r>
              <a:rPr lang="en-US">
                <a:ea typeface="Calibri"/>
                <a:cs typeface="Calibri"/>
              </a:rPr>
              <a:t> (single cost obj vs. T&amp;E vs. stipend)</a:t>
            </a:r>
          </a:p>
          <a:p>
            <a:endParaRPr lang="en-US">
              <a:ea typeface="Calibri"/>
              <a:cs typeface="Calibri"/>
            </a:endParaRPr>
          </a:p>
          <a:p>
            <a:r>
              <a:rPr lang="en-US">
                <a:ea typeface="Calibri"/>
                <a:cs typeface="Calibri"/>
              </a:rPr>
              <a:t>FY26 draft workbooks to be released by first week of March</a:t>
            </a:r>
          </a:p>
          <a:p>
            <a:r>
              <a:rPr lang="en-US">
                <a:ea typeface="Calibri"/>
                <a:cs typeface="Calibri"/>
              </a:rPr>
              <a:t>Due back in Epicenter </a:t>
            </a:r>
            <a:r>
              <a:rPr lang="en-US" b="1">
                <a:solidFill>
                  <a:srgbClr val="FF0000"/>
                </a:solidFill>
                <a:ea typeface="Calibri"/>
                <a:cs typeface="Calibri"/>
              </a:rPr>
              <a:t>May 19th, 2025</a:t>
            </a:r>
          </a:p>
        </p:txBody>
      </p:sp>
      <p:pic>
        <p:nvPicPr>
          <p:cNvPr id="4" name="Picture 3" descr="Screen shot of budget workbook.">
            <a:extLst>
              <a:ext uri="{FF2B5EF4-FFF2-40B4-BE49-F238E27FC236}">
                <a16:creationId xmlns:a16="http://schemas.microsoft.com/office/drawing/2014/main" id="{A36464F4-C02A-90B2-C9CC-1AFD2358F65C}"/>
              </a:ext>
            </a:extLst>
          </p:cNvPr>
          <p:cNvPicPr>
            <a:picLocks noChangeAspect="1"/>
          </p:cNvPicPr>
          <p:nvPr/>
        </p:nvPicPr>
        <p:blipFill>
          <a:blip r:embed="rId2"/>
          <a:stretch>
            <a:fillRect/>
          </a:stretch>
        </p:blipFill>
        <p:spPr>
          <a:xfrm>
            <a:off x="515937" y="4173537"/>
            <a:ext cx="8121196" cy="2039710"/>
          </a:xfrm>
          <a:prstGeom prst="rect">
            <a:avLst/>
          </a:prstGeom>
        </p:spPr>
      </p:pic>
    </p:spTree>
    <p:extLst>
      <p:ext uri="{BB962C8B-B14F-4D97-AF65-F5344CB8AC3E}">
        <p14:creationId xmlns:p14="http://schemas.microsoft.com/office/powerpoint/2010/main" val="3886171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67580-5594-5AFF-13AF-58E3D2BDA596}"/>
              </a:ext>
            </a:extLst>
          </p:cNvPr>
          <p:cNvSpPr>
            <a:spLocks noGrp="1"/>
          </p:cNvSpPr>
          <p:nvPr>
            <p:ph type="title"/>
          </p:nvPr>
        </p:nvSpPr>
        <p:spPr/>
        <p:txBody>
          <a:bodyPr/>
          <a:lstStyle/>
          <a:p>
            <a:r>
              <a:rPr lang="en-US">
                <a:cs typeface="Calibri Light"/>
              </a:rPr>
              <a:t>ECEA Mid-year Additional Allocation</a:t>
            </a:r>
            <a:endParaRPr lang="en-US"/>
          </a:p>
        </p:txBody>
      </p:sp>
      <p:sp>
        <p:nvSpPr>
          <p:cNvPr id="11" name="TextBox 10">
            <a:extLst>
              <a:ext uri="{FF2B5EF4-FFF2-40B4-BE49-F238E27FC236}">
                <a16:creationId xmlns:a16="http://schemas.microsoft.com/office/drawing/2014/main" id="{028B22F1-E8E4-8269-875C-3C1C591E88C6}"/>
              </a:ext>
            </a:extLst>
          </p:cNvPr>
          <p:cNvSpPr txBox="1"/>
          <p:nvPr/>
        </p:nvSpPr>
        <p:spPr>
          <a:xfrm>
            <a:off x="631276" y="1710396"/>
            <a:ext cx="7121463" cy="42165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a:latin typeface="Calibri Light"/>
                <a:ea typeface="Calibri Light"/>
                <a:cs typeface="Calibri"/>
              </a:rPr>
              <a:t>Background:</a:t>
            </a:r>
          </a:p>
          <a:p>
            <a:pPr marL="285750" indent="-285750">
              <a:buFont typeface="Wingdings" panose="05000000000000000000" pitchFamily="2" charset="2"/>
              <a:buChar char="§"/>
            </a:pPr>
            <a:r>
              <a:rPr lang="en-US" sz="1600">
                <a:latin typeface="Calibri Light"/>
                <a:ea typeface="Calibri Light"/>
                <a:cs typeface="Calibri"/>
              </a:rPr>
              <a:t>CSI provided a similar mid-year allocation in prior years when we received the annual ECEA allocation in two distributions.  </a:t>
            </a:r>
          </a:p>
          <a:p>
            <a:endParaRPr lang="en-US" sz="1600">
              <a:latin typeface="Calibri Light"/>
              <a:ea typeface="Calibri Light"/>
              <a:cs typeface="Calibri"/>
            </a:endParaRPr>
          </a:p>
          <a:p>
            <a:r>
              <a:rPr lang="en-US" sz="1600" b="1">
                <a:latin typeface="Calibri Light"/>
                <a:ea typeface="Calibri Light"/>
                <a:cs typeface="Calibri"/>
              </a:rPr>
              <a:t>Determination:</a:t>
            </a:r>
          </a:p>
          <a:p>
            <a:pPr marL="285750" indent="-285750">
              <a:buFont typeface="Wingdings" panose="05000000000000000000" pitchFamily="2" charset="2"/>
              <a:buChar char="§"/>
            </a:pPr>
            <a:r>
              <a:rPr lang="en-US" sz="1600">
                <a:latin typeface="Calibri Light"/>
                <a:ea typeface="Calibri Light"/>
                <a:cs typeface="Calibri"/>
              </a:rPr>
              <a:t>Schools who experienced an increase in student population will receive an additional PPA allocation for those students unfunded in the current fiscal year</a:t>
            </a:r>
          </a:p>
          <a:p>
            <a:pPr marL="742950" lvl="1" indent="-285750">
              <a:buFont typeface="Wingdings" panose="05000000000000000000" pitchFamily="2" charset="2"/>
              <a:buChar char="§"/>
            </a:pPr>
            <a:r>
              <a:rPr lang="en-US" sz="1600">
                <a:latin typeface="Calibri Light"/>
                <a:ea typeface="Calibri Light"/>
                <a:cs typeface="Calibri"/>
              </a:rPr>
              <a:t>FY2024-25 allocations were based on FY2023-24 December count</a:t>
            </a:r>
          </a:p>
          <a:p>
            <a:endParaRPr lang="en-US" sz="1600" b="1">
              <a:latin typeface="Calibri Light"/>
              <a:ea typeface="Calibri Light"/>
              <a:cs typeface="Calibri"/>
            </a:endParaRPr>
          </a:p>
          <a:p>
            <a:r>
              <a:rPr lang="en-US" sz="1600" b="1">
                <a:latin typeface="Calibri Light"/>
                <a:ea typeface="Calibri Light"/>
                <a:cs typeface="Calibri"/>
              </a:rPr>
              <a:t>Purpose: </a:t>
            </a:r>
            <a:endParaRPr lang="en-US" sz="1600">
              <a:latin typeface="Calibri Light"/>
              <a:ea typeface="Calibri Light"/>
              <a:cs typeface="Calibri"/>
            </a:endParaRPr>
          </a:p>
          <a:p>
            <a:pPr marL="285750" indent="-285750">
              <a:buFont typeface="Wingdings"/>
              <a:buChar char="§"/>
            </a:pPr>
            <a:r>
              <a:rPr lang="en-US" sz="1600">
                <a:latin typeface="Calibri Light"/>
                <a:cs typeface="Calibri"/>
              </a:rPr>
              <a:t>Provide current funding support for newly identification pupils</a:t>
            </a:r>
          </a:p>
          <a:p>
            <a:pPr marL="285750" indent="-285750">
              <a:buFont typeface="Wingdings"/>
              <a:buChar char="§"/>
            </a:pPr>
            <a:endParaRPr lang="en-US" sz="1600">
              <a:latin typeface="Calibri Light"/>
              <a:cs typeface="Calibri"/>
            </a:endParaRPr>
          </a:p>
          <a:p>
            <a:r>
              <a:rPr lang="en-US" sz="1600">
                <a:latin typeface="Calibri Light"/>
                <a:cs typeface="Calibri"/>
              </a:rPr>
              <a:t>Funding Available: $175k</a:t>
            </a:r>
          </a:p>
          <a:p>
            <a:r>
              <a:rPr lang="en-US" sz="1600">
                <a:latin typeface="Calibri Light"/>
                <a:cs typeface="Calibri"/>
              </a:rPr>
              <a:t>Additional Pupil Identification: *80</a:t>
            </a:r>
          </a:p>
          <a:p>
            <a:r>
              <a:rPr lang="en-US" sz="1600">
                <a:latin typeface="Calibri Light"/>
                <a:cs typeface="Calibri"/>
              </a:rPr>
              <a:t>Approximate PPA: $2,100.00</a:t>
            </a:r>
          </a:p>
          <a:p>
            <a:endParaRPr lang="en-US" sz="1600">
              <a:latin typeface="Calibri Light"/>
              <a:cs typeface="Calibri"/>
            </a:endParaRPr>
          </a:p>
          <a:p>
            <a:endParaRPr lang="en-US" sz="1200">
              <a:cs typeface="Calibri"/>
            </a:endParaRPr>
          </a:p>
        </p:txBody>
      </p:sp>
    </p:spTree>
    <p:extLst>
      <p:ext uri="{BB962C8B-B14F-4D97-AF65-F5344CB8AC3E}">
        <p14:creationId xmlns:p14="http://schemas.microsoft.com/office/powerpoint/2010/main" val="39002696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e8f432d-b748-435e-8c88-5ec46615cd2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4FBF790D2C8B543AA42B5174B067D97" ma:contentTypeVersion="8" ma:contentTypeDescription="Create a new document." ma:contentTypeScope="" ma:versionID="68421083a2e1a3577162302883973126">
  <xsd:schema xmlns:xsd="http://www.w3.org/2001/XMLSchema" xmlns:xs="http://www.w3.org/2001/XMLSchema" xmlns:p="http://schemas.microsoft.com/office/2006/metadata/properties" xmlns:ns3="5e8f432d-b748-435e-8c88-5ec46615cd23" xmlns:ns4="7c9a8f40-4f20-403e-ba79-91c1ba474368" targetNamespace="http://schemas.microsoft.com/office/2006/metadata/properties" ma:root="true" ma:fieldsID="7e865b68115fe4f2b96126b5f2f3f79c" ns3:_="" ns4:_="">
    <xsd:import namespace="5e8f432d-b748-435e-8c88-5ec46615cd23"/>
    <xsd:import namespace="7c9a8f40-4f20-403e-ba79-91c1ba47436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8f432d-b748-435e-8c88-5ec46615cd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c9a8f40-4f20-403e-ba79-91c1ba47436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6C95F91-3652-4C42-89D7-9291A78DCDD4}">
  <ds:schemaRefs>
    <ds:schemaRef ds:uri="5e8f432d-b748-435e-8c88-5ec46615cd23"/>
    <ds:schemaRef ds:uri="7c9a8f40-4f20-403e-ba79-91c1ba47436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AE2F14C-0850-44DA-A8B3-30B6266308A7}">
  <ds:schemaRefs>
    <ds:schemaRef ds:uri="http://schemas.microsoft.com/sharepoint/v3/contenttype/forms"/>
  </ds:schemaRefs>
</ds:datastoreItem>
</file>

<file path=customXml/itemProps3.xml><?xml version="1.0" encoding="utf-8"?>
<ds:datastoreItem xmlns:ds="http://schemas.openxmlformats.org/officeDocument/2006/customXml" ds:itemID="{79A36F5C-B1C3-4FB0-B726-DFC05CDBB2B5}">
  <ds:schemaRefs>
    <ds:schemaRef ds:uri="5e8f432d-b748-435e-8c88-5ec46615cd23"/>
    <ds:schemaRef ds:uri="7c9a8f40-4f20-403e-ba79-91c1ba47436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TotalTime>
  <Words>954</Words>
  <Application>Microsoft Office PowerPoint</Application>
  <PresentationFormat>On-screen Show (4:3)</PresentationFormat>
  <Paragraphs>142</Paragraphs>
  <Slides>14</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Calibri</vt:lpstr>
      <vt:lpstr>Calibri Light</vt:lpstr>
      <vt:lpstr>Courier New</vt:lpstr>
      <vt:lpstr>Wingdings</vt:lpstr>
      <vt:lpstr>Wingdings,Sans-Serif</vt:lpstr>
      <vt:lpstr>Office Theme</vt:lpstr>
      <vt:lpstr>Office Theme</vt:lpstr>
      <vt:lpstr>CSI Grant &amp; Finance Session</vt:lpstr>
      <vt:lpstr>Agenda</vt:lpstr>
      <vt:lpstr>CSI Finance &amp; SFA Team - Introductions</vt:lpstr>
      <vt:lpstr>Enrollment Project and MLE Update</vt:lpstr>
      <vt:lpstr>Summer Feeding</vt:lpstr>
      <vt:lpstr>McKinney-Vento Additional Funding Applications</vt:lpstr>
      <vt:lpstr>Epicenter Revision Process Walkthrough</vt:lpstr>
      <vt:lpstr>FY25-26 Title Budget Workbooks</vt:lpstr>
      <vt:lpstr>ECEA Mid-year Additional Allocation</vt:lpstr>
      <vt:lpstr>Milestone #2 Final Data</vt:lpstr>
      <vt:lpstr>CSI PD Scholarship Deadline Calendar</vt:lpstr>
      <vt:lpstr>Open Competitive Grants</vt:lpstr>
      <vt:lpstr>Miscellaneous Updates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2020-21 Kick Off Webinar</dc:title>
  <dc:creator>Dinnen, Janet</dc:creator>
  <cp:lastModifiedBy>Vigil, Raena</cp:lastModifiedBy>
  <cp:revision>4</cp:revision>
  <cp:lastPrinted>2022-06-13T18:30:20Z</cp:lastPrinted>
  <dcterms:created xsi:type="dcterms:W3CDTF">2020-09-01T02:09:52Z</dcterms:created>
  <dcterms:modified xsi:type="dcterms:W3CDTF">2025-02-20T19:58:30Z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0x01010034FBF790D2C8B543AA42B5174B067D97</vt:lpwstr>
  </property>
</Properties>
</file>