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ink/ink1.xml" ContentType="application/inkml+xml"/>
  <Override PartName="/ppt/ink/ink2.xml" ContentType="application/inkml+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1"/>
  </p:sldMasterIdLst>
  <p:notesMasterIdLst>
    <p:notesMasterId r:id="rId30"/>
  </p:notesMasterIdLst>
  <p:sldIdLst>
    <p:sldId id="256" r:id="rId2"/>
    <p:sldId id="3349" r:id="rId3"/>
    <p:sldId id="3335" r:id="rId4"/>
    <p:sldId id="351" r:id="rId5"/>
    <p:sldId id="297" r:id="rId6"/>
    <p:sldId id="3350" r:id="rId7"/>
    <p:sldId id="3365" r:id="rId8"/>
    <p:sldId id="3351" r:id="rId9"/>
    <p:sldId id="3352" r:id="rId10"/>
    <p:sldId id="3353" r:id="rId11"/>
    <p:sldId id="3369" r:id="rId12"/>
    <p:sldId id="315" r:id="rId13"/>
    <p:sldId id="3366" r:id="rId14"/>
    <p:sldId id="3354" r:id="rId15"/>
    <p:sldId id="306" r:id="rId16"/>
    <p:sldId id="301" r:id="rId17"/>
    <p:sldId id="340" r:id="rId18"/>
    <p:sldId id="335" r:id="rId19"/>
    <p:sldId id="307" r:id="rId20"/>
    <p:sldId id="328" r:id="rId21"/>
    <p:sldId id="333" r:id="rId22"/>
    <p:sldId id="3356" r:id="rId23"/>
    <p:sldId id="3367" r:id="rId24"/>
    <p:sldId id="3364" r:id="rId25"/>
    <p:sldId id="3361" r:id="rId26"/>
    <p:sldId id="3360" r:id="rId27"/>
    <p:sldId id="3368" r:id="rId28"/>
    <p:sldId id="289" r:id="rId29"/>
  </p:sldIdLst>
  <p:sldSz cx="9144000" cy="6858000" type="screen4x3"/>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9311169-BE50-A6C0-E8B6-68B8DC36EE6B}" name="Dinnen, Janet" initials="DJ" userId="S::Dinnen_J@cde.state.co.us::682ebc80-7236-4772-9819-9edf9790eda1" providerId="AD"/>
  <p188:author id="{390D4570-BC3A-4780-5408-AB1E07BF42FB}" name="Eddy, Julie" initials="EJ" userId="S::Eddy_J@cde.state.co.us::f7e6f0ed-c363-4871-bb4c-583465473326" providerId="AD"/>
  <p188:author id="{B63357AA-BC66-849B-3A6C-CDCD429DE11F}" name="Trammell, Cherish" initials="TC" userId="S::Trammell_c@cde.state.co.us::330cb145-6412-4a04-a27c-e71638fadb07"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Eddy, Julie" initials="EJ" lastIdx="18" clrIdx="0">
    <p:extLst>
      <p:ext uri="{19B8F6BF-5375-455C-9EA6-DF929625EA0E}">
        <p15:presenceInfo xmlns:p15="http://schemas.microsoft.com/office/powerpoint/2012/main" userId="S::Eddy_J@cde.state.co.us::f7e6f0ed-c363-4871-bb4c-583465473326" providerId="AD"/>
      </p:ext>
    </p:extLst>
  </p:cmAuthor>
  <p:cmAuthor id="2" name="Tribbett, Jessica" initials="TJ" lastIdx="22" clrIdx="1">
    <p:extLst>
      <p:ext uri="{19B8F6BF-5375-455C-9EA6-DF929625EA0E}">
        <p15:presenceInfo xmlns:p15="http://schemas.microsoft.com/office/powerpoint/2012/main" userId="S::Rogers_J@cde.state.co.us::c64e4176-a843-4db9-a852-c8ed4199113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455FA9"/>
    <a:srgbClr val="EFAA1F"/>
    <a:srgbClr val="C63F28"/>
    <a:srgbClr val="008CA0"/>
    <a:srgbClr val="FF3399"/>
    <a:srgbClr val="FF66FF"/>
    <a:srgbClr val="FF99FF"/>
    <a:srgbClr val="FF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4533" autoAdjust="0"/>
    <p:restoredTop sz="52114" autoAdjust="0"/>
  </p:normalViewPr>
  <p:slideViewPr>
    <p:cSldViewPr snapToGrid="0">
      <p:cViewPr>
        <p:scale>
          <a:sx n="75" d="100"/>
          <a:sy n="75" d="100"/>
        </p:scale>
        <p:origin x="2154" y="54"/>
      </p:cViewPr>
      <p:guideLst/>
    </p:cSldViewPr>
  </p:slideViewPr>
  <p:outlineViewPr>
    <p:cViewPr>
      <p:scale>
        <a:sx n="33" d="100"/>
        <a:sy n="33" d="100"/>
      </p:scale>
      <p:origin x="0" y="0"/>
    </p:cViewPr>
  </p:outlineViewPr>
  <p:notesTextViewPr>
    <p:cViewPr>
      <p:scale>
        <a:sx n="3" d="2"/>
        <a:sy n="3" d="2"/>
      </p:scale>
      <p:origin x="0" y="0"/>
    </p:cViewPr>
  </p:notesTextViewPr>
  <p:notesViewPr>
    <p:cSldViewPr snapToGrid="0">
      <p:cViewPr varScale="1">
        <p:scale>
          <a:sx n="90" d="100"/>
          <a:sy n="90" d="100"/>
        </p:scale>
        <p:origin x="2880" y="9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microsoft.com/office/2018/10/relationships/authors" Target="author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tableStyles" Target="tableStyles.xml"/><Relationship Id="rId8" Type="http://schemas.openxmlformats.org/officeDocument/2006/relationships/slide" Target="slides/slide7.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3-24T16:18:39.928"/>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43,'849'0,"-823"2,0 1,0 1,-1 1,42 15,30 6,-24-16,1-3,122-4,-112-4,123 14,-12 5,323-11,-283-9,1621 2,-1608-20,-22 1,392 18,-289 3,-65-22,-43 1,644 16,-446 5,-359-1,34 0,-1-4,117-18,-144 12,118-1,31-2,-21-7,337 11,-288 11,1700-3,-1895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3-24T16:18:43.956"/>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0 157,'29'1,"0"-2,0 0,0-3,-1 0,1-1,-1-2,28-11,5-2,1 3,0 2,1 3,90-5,-31 2,57-3,684 14,-441 7,-179-5,264 5,-296 16,56 1,-39-1,0 0,-31 0,-11 0,595-16,-398-6,2696 3,-3032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169920" cy="481727"/>
          </a:xfrm>
          <a:prstGeom prst="rect">
            <a:avLst/>
          </a:prstGeom>
        </p:spPr>
        <p:txBody>
          <a:bodyPr vert="horz" lIns="95829" tIns="47915" rIns="95829" bIns="47915" rtlCol="0"/>
          <a:lstStyle>
            <a:lvl1pPr algn="l">
              <a:defRPr sz="1300"/>
            </a:lvl1pPr>
          </a:lstStyle>
          <a:p>
            <a:endParaRPr lang="en-US"/>
          </a:p>
        </p:txBody>
      </p:sp>
      <p:sp>
        <p:nvSpPr>
          <p:cNvPr id="3" name="Date Placeholder 2"/>
          <p:cNvSpPr>
            <a:spLocks noGrp="1"/>
          </p:cNvSpPr>
          <p:nvPr>
            <p:ph type="dt" idx="1"/>
          </p:nvPr>
        </p:nvSpPr>
        <p:spPr>
          <a:xfrm>
            <a:off x="4143587" y="1"/>
            <a:ext cx="3169920" cy="481727"/>
          </a:xfrm>
          <a:prstGeom prst="rect">
            <a:avLst/>
          </a:prstGeom>
        </p:spPr>
        <p:txBody>
          <a:bodyPr vert="horz" lIns="95829" tIns="47915" rIns="95829" bIns="47915" rtlCol="0"/>
          <a:lstStyle>
            <a:lvl1pPr algn="r">
              <a:defRPr sz="1300"/>
            </a:lvl1pPr>
          </a:lstStyle>
          <a:p>
            <a:fld id="{CCA83F2E-0375-45C2-928E-09E2F88FB3E7}" type="datetimeFigureOut">
              <a:rPr lang="en-US" smtClean="0"/>
              <a:t>2/3/2025</a:t>
            </a:fld>
            <a:endParaRPr lang="en-US"/>
          </a:p>
        </p:txBody>
      </p:sp>
      <p:sp>
        <p:nvSpPr>
          <p:cNvPr id="4" name="Slide Image Placeholder 3"/>
          <p:cNvSpPr>
            <a:spLocks noGrp="1" noRot="1" noChangeAspect="1"/>
          </p:cNvSpPr>
          <p:nvPr>
            <p:ph type="sldImg" idx="2"/>
          </p:nvPr>
        </p:nvSpPr>
        <p:spPr>
          <a:xfrm>
            <a:off x="1498600" y="1200150"/>
            <a:ext cx="4318000" cy="3240088"/>
          </a:xfrm>
          <a:prstGeom prst="rect">
            <a:avLst/>
          </a:prstGeom>
          <a:noFill/>
          <a:ln w="12700">
            <a:solidFill>
              <a:prstClr val="black"/>
            </a:solidFill>
          </a:ln>
        </p:spPr>
        <p:txBody>
          <a:bodyPr vert="horz" lIns="95829" tIns="47915" rIns="95829" bIns="47915" rtlCol="0" anchor="ctr"/>
          <a:lstStyle/>
          <a:p>
            <a:endParaRPr lang="en-US"/>
          </a:p>
        </p:txBody>
      </p:sp>
      <p:sp>
        <p:nvSpPr>
          <p:cNvPr id="5" name="Notes Placeholder 4"/>
          <p:cNvSpPr>
            <a:spLocks noGrp="1"/>
          </p:cNvSpPr>
          <p:nvPr>
            <p:ph type="body" sz="quarter" idx="3"/>
          </p:nvPr>
        </p:nvSpPr>
        <p:spPr>
          <a:xfrm>
            <a:off x="731521" y="4620577"/>
            <a:ext cx="5852160" cy="3780473"/>
          </a:xfrm>
          <a:prstGeom prst="rect">
            <a:avLst/>
          </a:prstGeom>
        </p:spPr>
        <p:txBody>
          <a:bodyPr vert="horz" lIns="95829" tIns="47915" rIns="95829" bIns="47915"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1726"/>
          </a:xfrm>
          <a:prstGeom prst="rect">
            <a:avLst/>
          </a:prstGeom>
        </p:spPr>
        <p:txBody>
          <a:bodyPr vert="horz" lIns="95829" tIns="47915" rIns="95829" bIns="47915"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5829" tIns="47915" rIns="95829" bIns="47915" rtlCol="0" anchor="b"/>
          <a:lstStyle>
            <a:lvl1pPr algn="r">
              <a:defRPr sz="1300"/>
            </a:lvl1pPr>
          </a:lstStyle>
          <a:p>
            <a:fld id="{A8065EE1-F171-4C2E-9AB3-5E7861C540B4}" type="slidenum">
              <a:rPr lang="en-US" smtClean="0"/>
              <a:t>‹#›</a:t>
            </a:fld>
            <a:endParaRPr lang="en-US"/>
          </a:p>
        </p:txBody>
      </p:sp>
    </p:spTree>
    <p:extLst>
      <p:ext uri="{BB962C8B-B14F-4D97-AF65-F5344CB8AC3E}">
        <p14:creationId xmlns:p14="http://schemas.microsoft.com/office/powerpoint/2010/main" val="36168907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58291">
              <a:defRPr/>
            </a:pPr>
            <a:r>
              <a:rPr lang="en-US" dirty="0">
                <a:solidFill>
                  <a:schemeClr val="tx1"/>
                </a:solidFill>
              </a:rPr>
              <a:t>Welcome to the Entry/Exit/Retention Coding Training </a:t>
            </a:r>
            <a:r>
              <a:rPr lang="en-US" sz="1300" dirty="0">
                <a:solidFill>
                  <a:schemeClr val="tx1"/>
                </a:solidFill>
                <a:latin typeface="Arial" panose="020B0604020202020204" pitchFamily="34" charset="0"/>
                <a:cs typeface="Arial" panose="020B0604020202020204" pitchFamily="34" charset="0"/>
              </a:rPr>
              <a:t>for General Collections.</a:t>
            </a:r>
            <a:endParaRPr lang="en-US" dirty="0">
              <a:solidFill>
                <a:schemeClr val="tx1"/>
              </a:solidFill>
            </a:endParaRPr>
          </a:p>
          <a:p>
            <a:pPr defTabSz="958291">
              <a:defRPr/>
            </a:pPr>
            <a:endParaRPr lang="en-US" dirty="0">
              <a:solidFill>
                <a:schemeClr val="tx1"/>
              </a:solidFill>
            </a:endParaRPr>
          </a:p>
          <a:p>
            <a:pPr defTabSz="958291">
              <a:defRPr/>
            </a:pPr>
            <a:r>
              <a:rPr lang="en-US" dirty="0">
                <a:solidFill>
                  <a:schemeClr val="tx1"/>
                </a:solidFill>
              </a:rPr>
              <a:t>This training, recorded by the CSI data team, provides an overview of the appropriate use of Entry, Exit, and Retention codes.</a:t>
            </a:r>
            <a:endParaRPr lang="en-US" baseline="0" dirty="0">
              <a:solidFill>
                <a:schemeClr val="tx1"/>
              </a:solidFill>
            </a:endParaRPr>
          </a:p>
        </p:txBody>
      </p:sp>
      <p:sp>
        <p:nvSpPr>
          <p:cNvPr id="4" name="Slide Number Placeholder 3"/>
          <p:cNvSpPr>
            <a:spLocks noGrp="1"/>
          </p:cNvSpPr>
          <p:nvPr>
            <p:ph type="sldNum" sz="quarter" idx="10"/>
          </p:nvPr>
        </p:nvSpPr>
        <p:spPr/>
        <p:txBody>
          <a:bodyPr/>
          <a:lstStyle/>
          <a:p>
            <a:fld id="{A8065EE1-F171-4C2E-9AB3-5E7861C540B4}" type="slidenum">
              <a:rPr lang="en-US" smtClean="0"/>
              <a:t>1</a:t>
            </a:fld>
            <a:endParaRPr lang="en-US"/>
          </a:p>
        </p:txBody>
      </p:sp>
    </p:spTree>
    <p:extLst>
      <p:ext uri="{BB962C8B-B14F-4D97-AF65-F5344CB8AC3E}">
        <p14:creationId xmlns:p14="http://schemas.microsoft.com/office/powerpoint/2010/main" val="1276165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58291">
              <a:defRPr/>
            </a:pPr>
            <a:r>
              <a:rPr lang="en-US" sz="1300" dirty="0">
                <a:solidFill>
                  <a:srgbClr val="E36C0A"/>
                </a:solidFill>
                <a:latin typeface="Arial" panose="020B0604020202020204" pitchFamily="34" charset="0"/>
                <a:ea typeface="Times New Roman" panose="02020603050405020304" pitchFamily="18" charset="0"/>
                <a:cs typeface="Times New Roman" panose="02020603050405020304" pitchFamily="18" charset="0"/>
              </a:rPr>
              <a:t>The first scenario we’ll walk through is for ALL students completing the school year at your school.</a:t>
            </a:r>
          </a:p>
          <a:p>
            <a:pPr defTabSz="958291">
              <a:defRPr/>
            </a:pPr>
            <a:endParaRPr lang="en-US" sz="1300" dirty="0">
              <a:solidFill>
                <a:srgbClr val="E36C0A"/>
              </a:solidFill>
              <a:latin typeface="Arial" panose="020B0604020202020204" pitchFamily="34" charset="0"/>
              <a:ea typeface="Times New Roman" panose="02020603050405020304" pitchFamily="18" charset="0"/>
              <a:cs typeface="Times New Roman" panose="02020603050405020304" pitchFamily="18" charset="0"/>
            </a:endParaRPr>
          </a:p>
          <a:p>
            <a:pPr defTabSz="958291">
              <a:defRPr/>
            </a:pPr>
            <a:r>
              <a:rPr lang="en-US" sz="1300" b="1" dirty="0">
                <a:solidFill>
                  <a:srgbClr val="E36C0A"/>
                </a:solidFill>
                <a:latin typeface="Arial" panose="020B0604020202020204" pitchFamily="34" charset="0"/>
                <a:ea typeface="Times New Roman" panose="02020603050405020304" pitchFamily="18" charset="0"/>
                <a:cs typeface="Times New Roman" panose="02020603050405020304" pitchFamily="18" charset="0"/>
              </a:rPr>
              <a:t>Exit Type</a:t>
            </a:r>
            <a:r>
              <a:rPr lang="en-US" sz="1300" dirty="0">
                <a:solidFill>
                  <a:srgbClr val="E36C0A"/>
                </a:solidFill>
                <a:latin typeface="Arial" panose="020B0604020202020204" pitchFamily="34" charset="0"/>
                <a:ea typeface="Times New Roman" panose="02020603050405020304" pitchFamily="18" charset="0"/>
                <a:cs typeface="Times New Roman" panose="02020603050405020304" pitchFamily="18" charset="0"/>
              </a:rPr>
              <a:t> </a:t>
            </a:r>
            <a:r>
              <a:rPr lang="en-US" sz="1300" b="1" dirty="0">
                <a:latin typeface="Arial" panose="020B0604020202020204" pitchFamily="34" charset="0"/>
                <a:ea typeface="Times New Roman" panose="02020603050405020304" pitchFamily="18" charset="0"/>
                <a:cs typeface="Times New Roman" panose="02020603050405020304" pitchFamily="18" charset="0"/>
              </a:rPr>
              <a:t>‘ZERO FILLED’ </a:t>
            </a:r>
            <a:r>
              <a:rPr lang="en-US" sz="1300" dirty="0">
                <a:latin typeface="Arial" panose="020B0604020202020204" pitchFamily="34" charset="0"/>
                <a:ea typeface="Times New Roman" panose="02020603050405020304" pitchFamily="18" charset="0"/>
                <a:cs typeface="Times New Roman" panose="02020603050405020304" pitchFamily="18" charset="0"/>
              </a:rPr>
              <a:t>and </a:t>
            </a:r>
            <a:r>
              <a:rPr lang="en-US" sz="1300" b="1" dirty="0">
                <a:solidFill>
                  <a:srgbClr val="E36C0A"/>
                </a:solidFill>
                <a:latin typeface="Arial" panose="020B0604020202020204" pitchFamily="34" charset="0"/>
                <a:ea typeface="Times New Roman" panose="02020603050405020304" pitchFamily="18" charset="0"/>
                <a:cs typeface="Times New Roman" panose="02020603050405020304" pitchFamily="18" charset="0"/>
              </a:rPr>
              <a:t>Exit Date</a:t>
            </a:r>
            <a:r>
              <a:rPr lang="en-US" sz="1300" dirty="0">
                <a:latin typeface="Arial" panose="020B0604020202020204" pitchFamily="34" charset="0"/>
                <a:ea typeface="Times New Roman" panose="02020603050405020304" pitchFamily="18" charset="0"/>
                <a:cs typeface="Times New Roman" panose="02020603050405020304" pitchFamily="18" charset="0"/>
              </a:rPr>
              <a:t> </a:t>
            </a:r>
            <a:r>
              <a:rPr lang="en-US" sz="1300" b="1" dirty="0">
                <a:latin typeface="Arial" panose="020B0604020202020204" pitchFamily="34" charset="0"/>
                <a:ea typeface="Times New Roman" panose="02020603050405020304" pitchFamily="18" charset="0"/>
                <a:cs typeface="Times New Roman" panose="02020603050405020304" pitchFamily="18" charset="0"/>
              </a:rPr>
              <a:t>‘ZERO FILLED’ </a:t>
            </a:r>
            <a:r>
              <a:rPr lang="en-US" sz="1300" dirty="0">
                <a:latin typeface="Arial" panose="020B0604020202020204" pitchFamily="34" charset="0"/>
                <a:ea typeface="Times New Roman" panose="02020603050405020304" pitchFamily="18" charset="0"/>
                <a:cs typeface="Times New Roman" panose="02020603050405020304" pitchFamily="18" charset="0"/>
              </a:rPr>
              <a:t>should be used for </a:t>
            </a:r>
            <a:r>
              <a:rPr lang="en-US" sz="1300" b="1" i="1" dirty="0">
                <a:latin typeface="Arial" panose="020B0604020202020204" pitchFamily="34" charset="0"/>
                <a:ea typeface="Times New Roman" panose="02020603050405020304" pitchFamily="18" charset="0"/>
                <a:cs typeface="Times New Roman" panose="02020603050405020304" pitchFamily="18" charset="0"/>
              </a:rPr>
              <a:t>every student </a:t>
            </a:r>
            <a:r>
              <a:rPr lang="en-US" sz="1300" dirty="0">
                <a:latin typeface="Arial" panose="020B0604020202020204" pitchFamily="34" charset="0"/>
                <a:ea typeface="Times New Roman" panose="02020603050405020304" pitchFamily="18" charset="0"/>
                <a:cs typeface="Times New Roman" panose="02020603050405020304" pitchFamily="18" charset="0"/>
              </a:rPr>
              <a:t>who completes the school year at your school, </a:t>
            </a:r>
            <a:r>
              <a:rPr lang="en-US" sz="1300" b="1" i="1" dirty="0">
                <a:latin typeface="Arial" panose="020B0604020202020204" pitchFamily="34" charset="0"/>
                <a:ea typeface="Times New Roman" panose="02020603050405020304" pitchFamily="18" charset="0"/>
                <a:cs typeface="Times New Roman" panose="02020603050405020304" pitchFamily="18" charset="0"/>
              </a:rPr>
              <a:t>regardless of their anticipated enrollment status at the beginning of next year</a:t>
            </a:r>
            <a:r>
              <a:rPr lang="en-US" sz="1300" i="1" dirty="0">
                <a:latin typeface="Arial" panose="020B0604020202020204" pitchFamily="34" charset="0"/>
                <a:ea typeface="Times New Roman" panose="02020603050405020304" pitchFamily="18" charset="0"/>
                <a:cs typeface="Times New Roman" panose="02020603050405020304" pitchFamily="18" charset="0"/>
              </a:rPr>
              <a:t>.</a:t>
            </a:r>
            <a:r>
              <a:rPr lang="en-US" sz="1300" dirty="0">
                <a:latin typeface="Arial" panose="020B0604020202020204" pitchFamily="34" charset="0"/>
                <a:ea typeface="Times New Roman" panose="02020603050405020304" pitchFamily="18" charset="0"/>
                <a:cs typeface="Times New Roman" panose="02020603050405020304" pitchFamily="18" charset="0"/>
              </a:rPr>
              <a:t> </a:t>
            </a:r>
          </a:p>
          <a:p>
            <a:pPr defTabSz="958291">
              <a:defRPr/>
            </a:pPr>
            <a:endParaRPr lang="en-US" sz="1300" dirty="0">
              <a:latin typeface="Arial" panose="020B0604020202020204" pitchFamily="34" charset="0"/>
              <a:ea typeface="Times New Roman" panose="02020603050405020304" pitchFamily="18" charset="0"/>
              <a:cs typeface="Symbol" panose="05050102010706020507" pitchFamily="18" charset="2"/>
            </a:endParaRPr>
          </a:p>
          <a:p>
            <a:pPr defTabSz="958291">
              <a:defRPr/>
            </a:pPr>
            <a:r>
              <a:rPr lang="en-US" sz="1300" dirty="0">
                <a:latin typeface="Arial" panose="020B0604020202020204" pitchFamily="34" charset="0"/>
                <a:ea typeface="Times New Roman" panose="02020603050405020304" pitchFamily="18" charset="0"/>
                <a:cs typeface="Symbol" panose="05050102010706020507" pitchFamily="18" charset="2"/>
              </a:rPr>
              <a:t>This is because the EOY and SPED EOY collection is collecting information about what happened </a:t>
            </a:r>
            <a:r>
              <a:rPr lang="en-US" sz="1300" i="1" dirty="0">
                <a:latin typeface="Arial" panose="020B0604020202020204" pitchFamily="34" charset="0"/>
                <a:ea typeface="Times New Roman" panose="02020603050405020304" pitchFamily="18" charset="0"/>
                <a:cs typeface="Symbol" panose="05050102010706020507" pitchFamily="18" charset="2"/>
              </a:rPr>
              <a:t>this </a:t>
            </a:r>
            <a:r>
              <a:rPr lang="en-US" sz="1300" dirty="0">
                <a:latin typeface="Arial" panose="020B0604020202020204" pitchFamily="34" charset="0"/>
                <a:ea typeface="Times New Roman" panose="02020603050405020304" pitchFamily="18" charset="0"/>
                <a:cs typeface="Symbol" panose="05050102010706020507" pitchFamily="18" charset="2"/>
              </a:rPr>
              <a:t>school year. </a:t>
            </a:r>
          </a:p>
          <a:p>
            <a:pPr defTabSz="958291">
              <a:defRPr/>
            </a:pPr>
            <a:r>
              <a:rPr lang="en-US" sz="1300" dirty="0">
                <a:latin typeface="Arial" panose="020B0604020202020204" pitchFamily="34" charset="0"/>
                <a:ea typeface="Times New Roman" panose="02020603050405020304" pitchFamily="18" charset="0"/>
                <a:cs typeface="Symbol" panose="05050102010706020507" pitchFamily="18" charset="2"/>
              </a:rPr>
              <a:t>It is NOT collecting information about what is going to happen next year. </a:t>
            </a:r>
          </a:p>
        </p:txBody>
      </p:sp>
      <p:sp>
        <p:nvSpPr>
          <p:cNvPr id="4" name="Slide Number Placeholder 3"/>
          <p:cNvSpPr>
            <a:spLocks noGrp="1"/>
          </p:cNvSpPr>
          <p:nvPr>
            <p:ph type="sldNum" sz="quarter" idx="5"/>
          </p:nvPr>
        </p:nvSpPr>
        <p:spPr/>
        <p:txBody>
          <a:bodyPr/>
          <a:lstStyle/>
          <a:p>
            <a:fld id="{A8065EE1-F171-4C2E-9AB3-5E7861C540B4}" type="slidenum">
              <a:rPr lang="en-US" smtClean="0"/>
              <a:t>10</a:t>
            </a:fld>
            <a:endParaRPr lang="en-US"/>
          </a:p>
        </p:txBody>
      </p:sp>
    </p:spTree>
    <p:extLst>
      <p:ext uri="{BB962C8B-B14F-4D97-AF65-F5344CB8AC3E}">
        <p14:creationId xmlns:p14="http://schemas.microsoft.com/office/powerpoint/2010/main" val="30285522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effectLst/>
                <a:latin typeface="Arial" panose="020B0604020202020204" pitchFamily="34" charset="0"/>
                <a:ea typeface="Times New Roman" panose="02020603050405020304" pitchFamily="18" charset="0"/>
                <a:cs typeface="Times New Roman" panose="02020603050405020304" pitchFamily="18" charset="0"/>
              </a:rPr>
              <a:t>The reference Zero filled refers to the data that is extracted from a school’s SIS to report a field as 0.</a:t>
            </a:r>
          </a:p>
          <a:p>
            <a:endParaRPr lang="en-US" sz="1400" dirty="0">
              <a:effectLst/>
              <a:latin typeface="Arial" panose="020B0604020202020204" pitchFamily="34" charset="0"/>
              <a:ea typeface="Times New Roman" panose="02020603050405020304" pitchFamily="18" charset="0"/>
              <a:cs typeface="Times New Roman" panose="02020603050405020304" pitchFamily="18" charset="0"/>
            </a:endParaRPr>
          </a:p>
          <a:p>
            <a:r>
              <a:rPr lang="en-US" sz="1400" dirty="0"/>
              <a:t>This is important to note because most SIS users will not actually add zeros to these fields within your SIS. The next two slides will demonstrate what schools must do within PowerSchool and Infinite Campus to generate a ZERO Filled exit date and exit type to properly extract for state reporting.</a:t>
            </a:r>
            <a:endParaRPr lang="en-US" sz="1400" i="0" baseline="0" dirty="0"/>
          </a:p>
        </p:txBody>
      </p:sp>
      <p:sp>
        <p:nvSpPr>
          <p:cNvPr id="4" name="Slide Number Placeholder 3"/>
          <p:cNvSpPr>
            <a:spLocks noGrp="1"/>
          </p:cNvSpPr>
          <p:nvPr>
            <p:ph type="sldNum" sz="quarter" idx="5"/>
          </p:nvPr>
        </p:nvSpPr>
        <p:spPr/>
        <p:txBody>
          <a:bodyPr/>
          <a:lstStyle/>
          <a:p>
            <a:fld id="{A8065EE1-F171-4C2E-9AB3-5E7861C540B4}" type="slidenum">
              <a:rPr lang="en-US" smtClean="0"/>
              <a:t>11</a:t>
            </a:fld>
            <a:endParaRPr lang="en-US"/>
          </a:p>
        </p:txBody>
      </p:sp>
    </p:spTree>
    <p:extLst>
      <p:ext uri="{BB962C8B-B14F-4D97-AF65-F5344CB8AC3E}">
        <p14:creationId xmlns:p14="http://schemas.microsoft.com/office/powerpoint/2010/main" val="24784576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58291" rtl="0" eaLnBrk="1" fontAlgn="auto" latinLnBrk="0" hangingPunct="1">
              <a:lnSpc>
                <a:spcPct val="100000"/>
              </a:lnSpc>
              <a:spcBef>
                <a:spcPts val="0"/>
              </a:spcBef>
              <a:spcAft>
                <a:spcPts val="0"/>
              </a:spcAft>
              <a:buClrTx/>
              <a:buSzTx/>
              <a:buFontTx/>
              <a:buNone/>
              <a:tabLst/>
              <a:defRPr/>
            </a:pPr>
            <a:r>
              <a:rPr lang="en-US" baseline="0" dirty="0"/>
              <a:t>For PowerSchool users: As mentioned, because PowerSchool requires an exit date entered for all student enrollment records and state reporting requires a zero filled exit date for all students that complete the year with you, PowerSchool has created a work around. Please use the date of the DAY AFTER your last day of school for all students that complete the year with your which PS will automatically as zero fill student exit dates on state reports to match CDE standards. The exit type will remain unfilled or blank.</a:t>
            </a:r>
          </a:p>
          <a:p>
            <a:pPr defTabSz="958291">
              <a:defRPr/>
            </a:pPr>
            <a:endParaRPr lang="en-US" baseline="0" dirty="0"/>
          </a:p>
          <a:p>
            <a:pPr defTabSz="958291">
              <a:defRPr/>
            </a:pPr>
            <a:r>
              <a:rPr lang="en-US" baseline="0" dirty="0"/>
              <a:t>As seen in the example above, If your last day of school is May 17</a:t>
            </a:r>
            <a:r>
              <a:rPr lang="en-US" baseline="30000" dirty="0"/>
              <a:t>th</a:t>
            </a:r>
            <a:r>
              <a:rPr lang="en-US" baseline="0" dirty="0"/>
              <a:t>, then the exit date used for students will be May 18</a:t>
            </a:r>
            <a:r>
              <a:rPr lang="en-US" baseline="30000" dirty="0"/>
              <a:t>th</a:t>
            </a:r>
            <a:r>
              <a:rPr lang="en-US" baseline="0" dirty="0"/>
              <a:t>. Once an SSA file is extracted, the current students will have a zero filled exit date and exit type on the state report showing all zeros.</a:t>
            </a:r>
          </a:p>
          <a:p>
            <a:pPr defTabSz="958291">
              <a:defRPr/>
            </a:pPr>
            <a:endParaRPr lang="en-US" baseline="0" dirty="0"/>
          </a:p>
          <a:p>
            <a:pPr marL="0" marR="0" lvl="0" indent="0" algn="l" defTabSz="958291" rtl="0" eaLnBrk="1" fontAlgn="auto" latinLnBrk="0" hangingPunct="1">
              <a:lnSpc>
                <a:spcPct val="100000"/>
              </a:lnSpc>
              <a:spcBef>
                <a:spcPts val="0"/>
              </a:spcBef>
              <a:spcAft>
                <a:spcPts val="0"/>
              </a:spcAft>
              <a:buClrTx/>
              <a:buSzTx/>
              <a:buFontTx/>
              <a:buNone/>
              <a:tabLst/>
              <a:defRPr/>
            </a:pPr>
            <a:r>
              <a:rPr lang="en-US" baseline="0" dirty="0"/>
              <a:t>However, If a student exits your school prior to the last 3 weeks of school, you will an exit date to show the students last day that they attended your school. </a:t>
            </a:r>
          </a:p>
          <a:p>
            <a:pPr defTabSz="958291">
              <a:defRPr/>
            </a:pPr>
            <a:endParaRPr lang="en-US" baseline="0" dirty="0"/>
          </a:p>
        </p:txBody>
      </p:sp>
      <p:sp>
        <p:nvSpPr>
          <p:cNvPr id="4" name="Slide Number Placeholder 3"/>
          <p:cNvSpPr>
            <a:spLocks noGrp="1"/>
          </p:cNvSpPr>
          <p:nvPr>
            <p:ph type="sldNum" sz="quarter" idx="5"/>
          </p:nvPr>
        </p:nvSpPr>
        <p:spPr/>
        <p:txBody>
          <a:bodyPr/>
          <a:lstStyle/>
          <a:p>
            <a:fld id="{A8065EE1-F171-4C2E-9AB3-5E7861C540B4}" type="slidenum">
              <a:rPr lang="en-US" smtClean="0"/>
              <a:t>12</a:t>
            </a:fld>
            <a:endParaRPr lang="en-US"/>
          </a:p>
        </p:txBody>
      </p:sp>
    </p:spTree>
    <p:extLst>
      <p:ext uri="{BB962C8B-B14F-4D97-AF65-F5344CB8AC3E}">
        <p14:creationId xmlns:p14="http://schemas.microsoft.com/office/powerpoint/2010/main" val="34219438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58291">
              <a:defRPr/>
            </a:pPr>
            <a:r>
              <a:rPr lang="en-US" baseline="0" dirty="0"/>
              <a:t>For Infinite Campus users: For all students that complete the year with you, please leave the exit date and exit type unfilled or BLANK. This will create the ZERO FILLED exit date and exit type in state reporting to match CDE standards. If a student exits prior to the last 3 weeks of school, you will an exit date to show the students last day they attended at your school. </a:t>
            </a:r>
          </a:p>
        </p:txBody>
      </p:sp>
      <p:sp>
        <p:nvSpPr>
          <p:cNvPr id="4" name="Slide Number Placeholder 3"/>
          <p:cNvSpPr>
            <a:spLocks noGrp="1"/>
          </p:cNvSpPr>
          <p:nvPr>
            <p:ph type="sldNum" sz="quarter" idx="5"/>
          </p:nvPr>
        </p:nvSpPr>
        <p:spPr/>
        <p:txBody>
          <a:bodyPr/>
          <a:lstStyle/>
          <a:p>
            <a:fld id="{A8065EE1-F171-4C2E-9AB3-5E7861C540B4}" type="slidenum">
              <a:rPr lang="en-US" smtClean="0"/>
              <a:t>13</a:t>
            </a:fld>
            <a:endParaRPr lang="en-US"/>
          </a:p>
        </p:txBody>
      </p:sp>
    </p:spTree>
    <p:extLst>
      <p:ext uri="{BB962C8B-B14F-4D97-AF65-F5344CB8AC3E}">
        <p14:creationId xmlns:p14="http://schemas.microsoft.com/office/powerpoint/2010/main" val="21849001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dirty="0">
                <a:latin typeface="Arial" panose="020B0604020202020204" pitchFamily="34" charset="0"/>
                <a:ea typeface="Times New Roman" panose="02020603050405020304" pitchFamily="18" charset="0"/>
                <a:cs typeface="Times New Roman" panose="02020603050405020304" pitchFamily="18" charset="0"/>
              </a:rPr>
              <a:t>To reiterate, you should have a ZERO FILLED exit type and exit date for all students who complete the school year at your school, regardless of their anticipated enrollment next year.</a:t>
            </a:r>
          </a:p>
          <a:p>
            <a:endParaRPr lang="en-US" sz="1300" dirty="0">
              <a:latin typeface="Arial" panose="020B0604020202020204" pitchFamily="34" charset="0"/>
              <a:ea typeface="Times New Roman" panose="02020603050405020304" pitchFamily="18" charset="0"/>
              <a:cs typeface="Times New Roman" panose="02020603050405020304" pitchFamily="18" charset="0"/>
            </a:endParaRPr>
          </a:p>
          <a:p>
            <a:r>
              <a:rPr lang="en-US" sz="1300" dirty="0">
                <a:latin typeface="Arial" panose="020B0604020202020204" pitchFamily="34" charset="0"/>
                <a:ea typeface="Times New Roman" panose="02020603050405020304" pitchFamily="18" charset="0"/>
                <a:cs typeface="Times New Roman" panose="02020603050405020304" pitchFamily="18" charset="0"/>
              </a:rPr>
              <a:t>This means that the following scenarios would include a zero-filled exit code and zero-filled exit date:</a:t>
            </a:r>
          </a:p>
          <a:p>
            <a:pPr marL="179680" indent="-179680">
              <a:buFont typeface="Arial" panose="020B0604020202020204" pitchFamily="34" charset="0"/>
              <a:buChar char="•"/>
            </a:pPr>
            <a:r>
              <a:rPr lang="en-US" sz="1300" dirty="0">
                <a:latin typeface="Arial" panose="020B0604020202020204" pitchFamily="34" charset="0"/>
                <a:ea typeface="Times New Roman" panose="02020603050405020304" pitchFamily="18" charset="0"/>
                <a:cs typeface="Times New Roman" panose="02020603050405020304" pitchFamily="18" charset="0"/>
              </a:rPr>
              <a:t>Students who you know are moving out of state or country over the summer and will not be returning.  </a:t>
            </a:r>
          </a:p>
          <a:p>
            <a:pPr marL="179680" indent="-179680">
              <a:buFont typeface="Arial" panose="020B0604020202020204" pitchFamily="34" charset="0"/>
              <a:buChar char="•"/>
            </a:pPr>
            <a:r>
              <a:rPr lang="en-US" sz="1300" dirty="0">
                <a:latin typeface="Arial" panose="020B0604020202020204" pitchFamily="34" charset="0"/>
                <a:ea typeface="Times New Roman" panose="02020603050405020304" pitchFamily="18" charset="0"/>
                <a:cs typeface="Times New Roman" panose="02020603050405020304" pitchFamily="18" charset="0"/>
              </a:rPr>
              <a:t>Students who are transferring to a local school. </a:t>
            </a:r>
          </a:p>
          <a:p>
            <a:pPr marL="179680" indent="-179680">
              <a:buFont typeface="Arial" panose="020B0604020202020204" pitchFamily="34" charset="0"/>
              <a:buChar char="•"/>
            </a:pPr>
            <a:r>
              <a:rPr lang="en-US" sz="1300" dirty="0">
                <a:latin typeface="Arial" panose="020B0604020202020204" pitchFamily="34" charset="0"/>
                <a:ea typeface="Times New Roman" panose="02020603050405020304" pitchFamily="18" charset="0"/>
                <a:cs typeface="Symbol" panose="05050102010706020507" pitchFamily="18" charset="2"/>
              </a:rPr>
              <a:t>Students who are transitioning to home school. </a:t>
            </a:r>
          </a:p>
          <a:p>
            <a:pPr marL="179680" indent="-179680">
              <a:buFont typeface="Arial" panose="020B0604020202020204" pitchFamily="34" charset="0"/>
              <a:buChar char="•"/>
            </a:pPr>
            <a:r>
              <a:rPr lang="en-US" sz="1300" dirty="0">
                <a:latin typeface="Arial" panose="020B0604020202020204" pitchFamily="34" charset="0"/>
                <a:ea typeface="Times New Roman" panose="02020603050405020304" pitchFamily="18" charset="0"/>
                <a:cs typeface="Symbol" panose="05050102010706020507" pitchFamily="18" charset="2"/>
              </a:rPr>
              <a:t>Students who are skipping or repeating a grade. </a:t>
            </a:r>
            <a:endParaRPr lang="en-US" sz="1300" dirty="0">
              <a:ea typeface="Times New Roman" panose="02020603050405020304" pitchFamily="18" charset="0"/>
              <a:cs typeface="Symbol" panose="05050102010706020507" pitchFamily="18" charset="2"/>
            </a:endParaRPr>
          </a:p>
          <a:p>
            <a:pPr marL="179680" indent="-179680">
              <a:buFont typeface="Arial" panose="020B0604020202020204" pitchFamily="34" charset="0"/>
              <a:buChar char="•"/>
            </a:pPr>
            <a:r>
              <a:rPr lang="en-US" sz="1300" dirty="0">
                <a:latin typeface="Arial" panose="020B0604020202020204" pitchFamily="34" charset="0"/>
                <a:ea typeface="Times New Roman" panose="02020603050405020304" pitchFamily="18" charset="0"/>
                <a:cs typeface="Symbol" panose="05050102010706020507" pitchFamily="18" charset="2"/>
              </a:rPr>
              <a:t>Students who have withdrawn or transferred out in the last 3 weeks of the current school year or have completed all coursework early.</a:t>
            </a:r>
          </a:p>
          <a:p>
            <a:pPr marL="179680" indent="-179680" defTabSz="958291">
              <a:buFont typeface="Arial" panose="020B0604020202020204" pitchFamily="34" charset="0"/>
              <a:buChar char="•"/>
              <a:defRPr/>
            </a:pPr>
            <a:r>
              <a:rPr lang="en-US" sz="1300" dirty="0">
                <a:latin typeface="Arial" panose="020B0604020202020204" pitchFamily="34" charset="0"/>
                <a:ea typeface="Times New Roman" panose="02020603050405020304" pitchFamily="18" charset="0"/>
                <a:cs typeface="Symbol" panose="05050102010706020507" pitchFamily="18" charset="2"/>
              </a:rPr>
              <a:t>Students who have passed the highest grade in your school – The only </a:t>
            </a:r>
            <a:r>
              <a:rPr lang="en-US" sz="1300" b="1" i="1" dirty="0">
                <a:latin typeface="Arial" panose="020B0604020202020204" pitchFamily="34" charset="0"/>
                <a:ea typeface="Times New Roman" panose="02020603050405020304" pitchFamily="18" charset="0"/>
                <a:cs typeface="Symbol" panose="05050102010706020507" pitchFamily="18" charset="2"/>
              </a:rPr>
              <a:t>exception to zero filling this data is</a:t>
            </a:r>
            <a:r>
              <a:rPr lang="en-US" sz="1300" i="1" dirty="0">
                <a:latin typeface="Arial" panose="020B0604020202020204" pitchFamily="34" charset="0"/>
                <a:ea typeface="Times New Roman" panose="02020603050405020304" pitchFamily="18" charset="0"/>
                <a:cs typeface="Symbol" panose="05050102010706020507" pitchFamily="18" charset="2"/>
              </a:rPr>
              <a:t> </a:t>
            </a:r>
            <a:r>
              <a:rPr lang="en-US" sz="1300" dirty="0">
                <a:latin typeface="Arial" panose="020B0604020202020204" pitchFamily="34" charset="0"/>
                <a:ea typeface="Times New Roman" panose="02020603050405020304" pitchFamily="18" charset="0"/>
                <a:cs typeface="Symbol" panose="05050102010706020507" pitchFamily="18" charset="2"/>
              </a:rPr>
              <a:t>for students graduating high school.  We will talk about this scenario later in this training.</a:t>
            </a:r>
          </a:p>
          <a:p>
            <a:endParaRPr lang="en-US" sz="1300" dirty="0">
              <a:latin typeface="Arial" panose="020B0604020202020204" pitchFamily="34" charset="0"/>
              <a:cs typeface="Arial" panose="020B0604020202020204" pitchFamily="34" charset="0"/>
            </a:endParaRPr>
          </a:p>
          <a:p>
            <a:r>
              <a:rPr lang="en-US" sz="1300" dirty="0"/>
              <a:t>Failure to follow this guidance may lead to students showing up as dropouts for your school and impacting your performance used in state and CSI accountability.</a:t>
            </a:r>
            <a:endParaRPr lang="en-US" dirty="0"/>
          </a:p>
        </p:txBody>
      </p:sp>
      <p:sp>
        <p:nvSpPr>
          <p:cNvPr id="4" name="Slide Number Placeholder 3"/>
          <p:cNvSpPr>
            <a:spLocks noGrp="1"/>
          </p:cNvSpPr>
          <p:nvPr>
            <p:ph type="sldNum" sz="quarter" idx="5"/>
          </p:nvPr>
        </p:nvSpPr>
        <p:spPr/>
        <p:txBody>
          <a:bodyPr/>
          <a:lstStyle/>
          <a:p>
            <a:fld id="{A8065EE1-F171-4C2E-9AB3-5E7861C540B4}" type="slidenum">
              <a:rPr lang="en-US" smtClean="0"/>
              <a:t>14</a:t>
            </a:fld>
            <a:endParaRPr lang="en-US"/>
          </a:p>
        </p:txBody>
      </p:sp>
    </p:spTree>
    <p:extLst>
      <p:ext uri="{BB962C8B-B14F-4D97-AF65-F5344CB8AC3E}">
        <p14:creationId xmlns:p14="http://schemas.microsoft.com/office/powerpoint/2010/main" val="3090769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Student “Roll-Over” typically occurs for schools around June or July. It is critical that school are error free in their attendance, TSDL, and EOY collections PRIOR to rolling students over into the next school year. Please reach out to CSI before rollover to confirm that your school is ready. </a:t>
            </a:r>
          </a:p>
          <a:p>
            <a:endParaRPr lang="en-US" dirty="0"/>
          </a:p>
          <a:p>
            <a:r>
              <a:rPr lang="en-US" dirty="0"/>
              <a:t>For the End of Year collection, you will ensure that all students that are completing the school year with you have the “zero filled” exit date and code regardless of their plan for retuning or not returning the next school year.</a:t>
            </a:r>
          </a:p>
          <a:p>
            <a:endParaRPr lang="en-US" baseline="0" dirty="0"/>
          </a:p>
          <a:p>
            <a:r>
              <a:rPr lang="en-US" baseline="0" dirty="0"/>
              <a:t>Once your school is error free in all CSI collections in July and your school rolls the students over into the next year,</a:t>
            </a:r>
            <a:r>
              <a:rPr lang="en-US" b="0" baseline="0" dirty="0"/>
              <a:t> In the new calendar year, for all students that will not return because students are transferring toother schools, moving out of state or country, and student moving to homeschool you will create a </a:t>
            </a:r>
            <a:r>
              <a:rPr lang="en-US" b="1" i="0" baseline="0" dirty="0"/>
              <a:t>one-day Entry/Exit record</a:t>
            </a:r>
            <a:r>
              <a:rPr lang="en-US" baseline="0" dirty="0"/>
              <a:t>. </a:t>
            </a:r>
            <a:endParaRPr lang="en-US" i="0" baseline="0" dirty="0"/>
          </a:p>
          <a:p>
            <a:endParaRPr lang="en-US" i="0" baseline="0" dirty="0"/>
          </a:p>
          <a:p>
            <a:r>
              <a:rPr lang="en-US" i="0" baseline="0" dirty="0"/>
              <a:t>To create the one-day entry/exit record, in the new year calendar, the Entry Date can be the first day of school, with an Entry Type of 02. You will then give the Exit Date as the same date, with the appropriate Exit Type, depending on if the student has transferred to home school, an out-of-state school, a local school, or another CSI school. The grade will be the next natural grade progression for the student. Remember that all Exit Type codes are listed in the SSA File Layout. </a:t>
            </a:r>
          </a:p>
          <a:p>
            <a:endParaRPr lang="en-US" i="0" baseline="0" dirty="0"/>
          </a:p>
          <a:p>
            <a:r>
              <a:rPr lang="en-US" baseline="0" dirty="0"/>
              <a:t>This one-day Entry/Exit record will show up on the End of Year collection the FOLLOWING SCHOOL YEAR. You will </a:t>
            </a:r>
            <a:r>
              <a:rPr lang="en-US" i="1" baseline="0" dirty="0"/>
              <a:t>not</a:t>
            </a:r>
            <a:r>
              <a:rPr lang="en-US" i="0" baseline="0" dirty="0"/>
              <a:t> mark these students as exclude from state reporting. </a:t>
            </a:r>
          </a:p>
          <a:p>
            <a:endParaRPr lang="en-US" i="0" baseline="0" dirty="0"/>
          </a:p>
          <a:p>
            <a:r>
              <a:rPr lang="en-US" i="0" baseline="0" dirty="0"/>
              <a:t>For students who have reached the highest grade at your school, CSI will help generate a one-day record for your school to fix any errors that might be generated.</a:t>
            </a:r>
            <a:endParaRPr lang="en-US" baseline="0" dirty="0"/>
          </a:p>
        </p:txBody>
      </p:sp>
      <p:sp>
        <p:nvSpPr>
          <p:cNvPr id="4" name="Slide Number Placeholder 3"/>
          <p:cNvSpPr>
            <a:spLocks noGrp="1"/>
          </p:cNvSpPr>
          <p:nvPr>
            <p:ph type="sldNum" sz="quarter" idx="10"/>
          </p:nvPr>
        </p:nvSpPr>
        <p:spPr/>
        <p:txBody>
          <a:bodyPr/>
          <a:lstStyle/>
          <a:p>
            <a:fld id="{A8065EE1-F171-4C2E-9AB3-5E7861C540B4}" type="slidenum">
              <a:rPr lang="en-US" smtClean="0"/>
              <a:t>15</a:t>
            </a:fld>
            <a:endParaRPr lang="en-US"/>
          </a:p>
        </p:txBody>
      </p:sp>
    </p:spTree>
    <p:extLst>
      <p:ext uri="{BB962C8B-B14F-4D97-AF65-F5344CB8AC3E}">
        <p14:creationId xmlns:p14="http://schemas.microsoft.com/office/powerpoint/2010/main" val="32376888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The next scenario on this slide addresses coding for students who have graduated your school.  </a:t>
            </a:r>
          </a:p>
          <a:p>
            <a:endParaRPr lang="en-US" baseline="0" dirty="0"/>
          </a:p>
          <a:p>
            <a:r>
              <a:rPr lang="en-US" baseline="0" dirty="0"/>
              <a:t>All students who will be graduating High School should have an Exit Date of graduation day and an Exit Type code of 90 or similar graduation code. Please note: To avoid EOY collection errors, the data entry for these fields should occur on or after graduation day and should remain zero filled until then. This also minimizes accidental coding for students that did not graduate.</a:t>
            </a:r>
          </a:p>
          <a:p>
            <a:endParaRPr lang="en-US" baseline="0" dirty="0"/>
          </a:p>
          <a:p>
            <a:r>
              <a:rPr lang="en-US" baseline="0" dirty="0"/>
              <a:t>All elementary or middle school students ‘graduating’ from the highest grade offered at your school should have 0-filled Exit fields.</a:t>
            </a:r>
            <a:endParaRPr lang="en-US" dirty="0"/>
          </a:p>
        </p:txBody>
      </p:sp>
      <p:sp>
        <p:nvSpPr>
          <p:cNvPr id="4" name="Slide Number Placeholder 3"/>
          <p:cNvSpPr>
            <a:spLocks noGrp="1"/>
          </p:cNvSpPr>
          <p:nvPr>
            <p:ph type="sldNum" sz="quarter" idx="10"/>
          </p:nvPr>
        </p:nvSpPr>
        <p:spPr/>
        <p:txBody>
          <a:bodyPr/>
          <a:lstStyle/>
          <a:p>
            <a:fld id="{A8065EE1-F171-4C2E-9AB3-5E7861C540B4}" type="slidenum">
              <a:rPr lang="en-US" smtClean="0"/>
              <a:t>16</a:t>
            </a:fld>
            <a:endParaRPr lang="en-US"/>
          </a:p>
        </p:txBody>
      </p:sp>
    </p:spTree>
    <p:extLst>
      <p:ext uri="{BB962C8B-B14F-4D97-AF65-F5344CB8AC3E}">
        <p14:creationId xmlns:p14="http://schemas.microsoft.com/office/powerpoint/2010/main" val="32959830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The next scenario addresses coding for high school students taking summer school courses in order to graduate.</a:t>
            </a:r>
          </a:p>
          <a:p>
            <a:pPr marL="179680" indent="-179680">
              <a:buFont typeface="Arial" panose="020B0604020202020204" pitchFamily="34" charset="0"/>
              <a:buChar char="•"/>
            </a:pPr>
            <a:r>
              <a:rPr lang="en-US" baseline="0" dirty="0"/>
              <a:t>For high school students attending summer school in order to meet graduation requirements, schools are encouraged to code the student as a returning, retention student UNTIL the student passed the course and graduation requirements. This process will help avoid accidental graduation codes for a students that do not graduate. It is much easier and less impactful for schools to fix accidental retention data, then it is to fix accidental graduate data. </a:t>
            </a:r>
          </a:p>
          <a:p>
            <a:pPr marL="179680" indent="-179680">
              <a:buFont typeface="Arial" panose="020B0604020202020204" pitchFamily="34" charset="0"/>
              <a:buChar char="•"/>
            </a:pPr>
            <a:endParaRPr lang="en-US" baseline="0" dirty="0"/>
          </a:p>
          <a:p>
            <a:pPr marL="179680" marR="0" lvl="0" indent="-17968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While students are attending summer school or for students that do not pass Summer School, you will use a zero filled exit date, zero filled exit type, and retention code of 1. We will discuss more about retention codes later in this training.</a:t>
            </a:r>
          </a:p>
          <a:p>
            <a:pPr marL="179680" marR="0" lvl="0" indent="-17968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baseline="0" dirty="0"/>
          </a:p>
          <a:p>
            <a:pPr marL="179680" indent="-179680">
              <a:buFont typeface="Arial" panose="020B0604020202020204" pitchFamily="34" charset="0"/>
              <a:buChar char="•"/>
            </a:pPr>
            <a:r>
              <a:rPr lang="en-US" baseline="0" dirty="0"/>
              <a:t>Once the summer semester has ended and the final graduation status is known, you can update your EOY data. For students that pass summer school and graduate, the student should receive the graduation exit date used for their cohort and a graduation exit code. </a:t>
            </a:r>
          </a:p>
        </p:txBody>
      </p:sp>
      <p:sp>
        <p:nvSpPr>
          <p:cNvPr id="4" name="Slide Number Placeholder 3"/>
          <p:cNvSpPr>
            <a:spLocks noGrp="1"/>
          </p:cNvSpPr>
          <p:nvPr>
            <p:ph type="sldNum" sz="quarter" idx="10"/>
          </p:nvPr>
        </p:nvSpPr>
        <p:spPr/>
        <p:txBody>
          <a:bodyPr/>
          <a:lstStyle/>
          <a:p>
            <a:fld id="{A8065EE1-F171-4C2E-9AB3-5E7861C540B4}" type="slidenum">
              <a:rPr lang="en-US" smtClean="0"/>
              <a:t>17</a:t>
            </a:fld>
            <a:endParaRPr lang="en-US"/>
          </a:p>
        </p:txBody>
      </p:sp>
    </p:spTree>
    <p:extLst>
      <p:ext uri="{BB962C8B-B14F-4D97-AF65-F5344CB8AC3E}">
        <p14:creationId xmlns:p14="http://schemas.microsoft.com/office/powerpoint/2010/main" val="13383830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8065EE1-F171-4C2E-9AB3-5E7861C540B4}" type="slidenum">
              <a:rPr lang="en-US" smtClean="0"/>
              <a:t>18</a:t>
            </a:fld>
            <a:endParaRPr lang="en-US"/>
          </a:p>
        </p:txBody>
      </p:sp>
    </p:spTree>
    <p:extLst>
      <p:ext uri="{BB962C8B-B14F-4D97-AF65-F5344CB8AC3E}">
        <p14:creationId xmlns:p14="http://schemas.microsoft.com/office/powerpoint/2010/main" val="116943230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58291">
              <a:defRPr/>
            </a:pPr>
            <a:r>
              <a:rPr lang="en-US" dirty="0"/>
              <a:t>It is critical to collect adequate documents and maintain documentation regarding a students transfer. </a:t>
            </a:r>
            <a:r>
              <a:rPr lang="en-US" b="0" i="0" baseline="0" dirty="0"/>
              <a:t>Having this documentation on hand will help to quickly clear up any issues that may arise during CDE validations in the fall and can help you complete the collection correctly and in a timely manner. It can also help to ensure accuracy of your graduate, dropout, and completion rates.</a:t>
            </a:r>
            <a:endParaRPr lang="en-US" baseline="0" dirty="0"/>
          </a:p>
          <a:p>
            <a:endParaRPr lang="en-US" baseline="0" dirty="0"/>
          </a:p>
          <a:p>
            <a:r>
              <a:rPr lang="en-US" baseline="0" dirty="0"/>
              <a:t>‘Adequate Documentation’ is recognized by CDE as forms, or other documentation, </a:t>
            </a:r>
            <a:r>
              <a:rPr lang="en-US" b="0" baseline="0" dirty="0"/>
              <a:t>that</a:t>
            </a:r>
            <a:r>
              <a:rPr lang="en-US" baseline="0" dirty="0"/>
              <a:t> track and record student transfers into and out of Colorado school districts. The Adequate Documentation of Transfers List’, compiled by CDE, lists the types of documentation that are required for different types of transfers. The most commonly used document is the </a:t>
            </a:r>
            <a:r>
              <a:rPr lang="en-US" b="0" baseline="0" dirty="0"/>
              <a:t>Confirmation of Enrollment and Attendance. </a:t>
            </a:r>
            <a:r>
              <a:rPr lang="en-US" baseline="0" dirty="0"/>
              <a:t>To access this list, you can use the link in this slide or visit the CSI website resource page. </a:t>
            </a:r>
          </a:p>
        </p:txBody>
      </p:sp>
      <p:sp>
        <p:nvSpPr>
          <p:cNvPr id="4" name="Slide Number Placeholder 3"/>
          <p:cNvSpPr>
            <a:spLocks noGrp="1"/>
          </p:cNvSpPr>
          <p:nvPr>
            <p:ph type="sldNum" sz="quarter" idx="10"/>
          </p:nvPr>
        </p:nvSpPr>
        <p:spPr/>
        <p:txBody>
          <a:bodyPr/>
          <a:lstStyle/>
          <a:p>
            <a:fld id="{A8065EE1-F171-4C2E-9AB3-5E7861C540B4}" type="slidenum">
              <a:rPr lang="en-US" smtClean="0"/>
              <a:t>19</a:t>
            </a:fld>
            <a:endParaRPr lang="en-US"/>
          </a:p>
        </p:txBody>
      </p:sp>
    </p:spTree>
    <p:extLst>
      <p:ext uri="{BB962C8B-B14F-4D97-AF65-F5344CB8AC3E}">
        <p14:creationId xmlns:p14="http://schemas.microsoft.com/office/powerpoint/2010/main" val="25788392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20000"/>
              </a:lnSpc>
            </a:pPr>
            <a:r>
              <a:rPr lang="en-US" dirty="0"/>
              <a:t>Entry, exit, and retention codes are all data fields collected in the October Count and Student End of Year collection through the Student School Association (or SSA) file.</a:t>
            </a:r>
          </a:p>
          <a:p>
            <a:pPr>
              <a:lnSpc>
                <a:spcPct val="120000"/>
              </a:lnSpc>
            </a:pPr>
            <a:endParaRPr lang="en-US" dirty="0"/>
          </a:p>
          <a:p>
            <a:pPr marL="179680" indent="-179680" defTabSz="958291">
              <a:lnSpc>
                <a:spcPct val="120000"/>
              </a:lnSpc>
              <a:buFont typeface="Arial" panose="020B0604020202020204" pitchFamily="34" charset="0"/>
              <a:buChar char="•"/>
              <a:defRPr/>
            </a:pPr>
            <a:r>
              <a:rPr lang="en-US" dirty="0"/>
              <a:t>Entry codes show when and how a student enters a school and district.</a:t>
            </a:r>
          </a:p>
          <a:p>
            <a:pPr marL="179680" indent="-179680" defTabSz="958291">
              <a:lnSpc>
                <a:spcPct val="120000"/>
              </a:lnSpc>
              <a:buFont typeface="Arial" panose="020B0604020202020204" pitchFamily="34" charset="0"/>
              <a:buChar char="•"/>
              <a:defRPr/>
            </a:pPr>
            <a:r>
              <a:rPr lang="en-US" dirty="0"/>
              <a:t>Exit codes show when and how a student left a school or district. </a:t>
            </a:r>
          </a:p>
          <a:p>
            <a:pPr marL="179680" indent="-179680" defTabSz="958291">
              <a:lnSpc>
                <a:spcPct val="120000"/>
              </a:lnSpc>
              <a:buFont typeface="Arial" panose="020B0604020202020204" pitchFamily="34" charset="0"/>
              <a:buChar char="•"/>
              <a:defRPr/>
            </a:pPr>
            <a:r>
              <a:rPr lang="en-US" dirty="0"/>
              <a:t>Retention codes show the student’s retention status for the </a:t>
            </a:r>
            <a:r>
              <a:rPr lang="en-US" b="1" dirty="0"/>
              <a:t>upcoming </a:t>
            </a:r>
            <a:r>
              <a:rPr lang="en-US" dirty="0"/>
              <a:t>school year for 12</a:t>
            </a:r>
            <a:r>
              <a:rPr lang="en-US" baseline="30000" dirty="0"/>
              <a:t>th</a:t>
            </a:r>
            <a:r>
              <a:rPr lang="en-US" dirty="0"/>
              <a:t> Grade students that did not graduate.  </a:t>
            </a:r>
          </a:p>
          <a:p>
            <a:pPr marL="179680" indent="-179680" defTabSz="958291">
              <a:lnSpc>
                <a:spcPct val="120000"/>
              </a:lnSpc>
              <a:buFont typeface="Arial" panose="020B0604020202020204" pitchFamily="34" charset="0"/>
              <a:buChar char="•"/>
              <a:defRPr/>
            </a:pPr>
            <a:r>
              <a:rPr lang="en-US" dirty="0"/>
              <a:t>Grade Reassignments show a student’s retention or promotion status throughout the school year.</a:t>
            </a:r>
          </a:p>
          <a:p>
            <a:pPr defTabSz="958291">
              <a:lnSpc>
                <a:spcPct val="120000"/>
              </a:lnSpc>
              <a:defRPr/>
            </a:pPr>
            <a:endParaRPr lang="en-US" dirty="0"/>
          </a:p>
          <a:p>
            <a:pPr defTabSz="958291">
              <a:lnSpc>
                <a:spcPct val="120000"/>
              </a:lnSpc>
              <a:defRPr/>
            </a:pPr>
            <a:r>
              <a:rPr lang="en-US" dirty="0"/>
              <a:t>Entry, exit, and retention coding is used to document a student’s </a:t>
            </a:r>
            <a:r>
              <a:rPr lang="en-US" b="1" dirty="0"/>
              <a:t>educational movement </a:t>
            </a:r>
            <a:r>
              <a:rPr lang="en-US" dirty="0"/>
              <a:t>throughout the school year. </a:t>
            </a:r>
          </a:p>
          <a:p>
            <a:pPr defTabSz="958291">
              <a:lnSpc>
                <a:spcPct val="120000"/>
              </a:lnSpc>
              <a:defRPr/>
            </a:pPr>
            <a:endParaRPr lang="en-US" dirty="0"/>
          </a:p>
          <a:p>
            <a:pPr defTabSz="958291">
              <a:lnSpc>
                <a:spcPct val="120000"/>
              </a:lnSpc>
              <a:defRPr/>
            </a:pPr>
            <a:r>
              <a:rPr lang="en-US" dirty="0"/>
              <a:t>The purpose of the Entry, Exit, and Retention Codes and Dates is to capture where a student came from before entering a school or district and where they go after leaving a school or district. </a:t>
            </a:r>
          </a:p>
        </p:txBody>
      </p:sp>
      <p:sp>
        <p:nvSpPr>
          <p:cNvPr id="4" name="Slide Number Placeholder 3"/>
          <p:cNvSpPr>
            <a:spLocks noGrp="1"/>
          </p:cNvSpPr>
          <p:nvPr>
            <p:ph type="sldNum" sz="quarter" idx="5"/>
          </p:nvPr>
        </p:nvSpPr>
        <p:spPr/>
        <p:txBody>
          <a:bodyPr/>
          <a:lstStyle/>
          <a:p>
            <a:fld id="{3AF3702A-FE93-4987-AD24-6D83A24E59D6}" type="slidenum">
              <a:rPr lang="en-US" smtClean="0"/>
              <a:t>2</a:t>
            </a:fld>
            <a:endParaRPr lang="en-US" dirty="0"/>
          </a:p>
        </p:txBody>
      </p:sp>
    </p:spTree>
    <p:extLst>
      <p:ext uri="{BB962C8B-B14F-4D97-AF65-F5344CB8AC3E}">
        <p14:creationId xmlns:p14="http://schemas.microsoft.com/office/powerpoint/2010/main" val="20162517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help schools check for the types of Exits that could result in CDE accidently identifying the student as a drop out, we have included Exit Code validations for these students on the Data Overview tab of the Record Checker. </a:t>
            </a:r>
          </a:p>
          <a:p>
            <a:endParaRPr lang="en-US" dirty="0"/>
          </a:p>
          <a:p>
            <a:r>
              <a:rPr lang="en-US" dirty="0"/>
              <a:t>These two data points show you how many non-graduating students are being exited on the last day of school and how many students were exited within the last 3 weeks of school. </a:t>
            </a:r>
          </a:p>
          <a:p>
            <a:endParaRPr lang="en-US" dirty="0"/>
          </a:p>
          <a:p>
            <a:r>
              <a:rPr lang="en-US" dirty="0"/>
              <a:t>To properly calculate this data you will need to enter the date</a:t>
            </a:r>
            <a:r>
              <a:rPr lang="en-US" b="1" dirty="0"/>
              <a:t> </a:t>
            </a:r>
            <a:r>
              <a:rPr lang="en-US" dirty="0"/>
              <a:t>of your last day of school in the section provided.</a:t>
            </a:r>
          </a:p>
          <a:p>
            <a:endParaRPr lang="en-US" dirty="0"/>
          </a:p>
          <a:p>
            <a:r>
              <a:rPr lang="en-US" dirty="0"/>
              <a:t>Please review the Record Checker Training for more information on this topic. </a:t>
            </a:r>
          </a:p>
        </p:txBody>
      </p:sp>
      <p:sp>
        <p:nvSpPr>
          <p:cNvPr id="4" name="Slide Number Placeholder 3"/>
          <p:cNvSpPr>
            <a:spLocks noGrp="1"/>
          </p:cNvSpPr>
          <p:nvPr>
            <p:ph type="sldNum" sz="quarter" idx="5"/>
          </p:nvPr>
        </p:nvSpPr>
        <p:spPr/>
        <p:txBody>
          <a:bodyPr/>
          <a:lstStyle/>
          <a:p>
            <a:fld id="{A8065EE1-F171-4C2E-9AB3-5E7861C540B4}" type="slidenum">
              <a:rPr lang="en-US" smtClean="0"/>
              <a:t>20</a:t>
            </a:fld>
            <a:endParaRPr lang="en-US"/>
          </a:p>
        </p:txBody>
      </p:sp>
    </p:spTree>
    <p:extLst>
      <p:ext uri="{BB962C8B-B14F-4D97-AF65-F5344CB8AC3E}">
        <p14:creationId xmlns:p14="http://schemas.microsoft.com/office/powerpoint/2010/main" val="142279908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final section will address retention coding.</a:t>
            </a:r>
          </a:p>
        </p:txBody>
      </p:sp>
      <p:sp>
        <p:nvSpPr>
          <p:cNvPr id="4" name="Slide Number Placeholder 3"/>
          <p:cNvSpPr>
            <a:spLocks noGrp="1"/>
          </p:cNvSpPr>
          <p:nvPr>
            <p:ph type="sldNum" sz="quarter" idx="5"/>
          </p:nvPr>
        </p:nvSpPr>
        <p:spPr/>
        <p:txBody>
          <a:bodyPr/>
          <a:lstStyle/>
          <a:p>
            <a:fld id="{A8065EE1-F171-4C2E-9AB3-5E7861C540B4}" type="slidenum">
              <a:rPr lang="en-US" smtClean="0"/>
              <a:t>21</a:t>
            </a:fld>
            <a:endParaRPr lang="en-US"/>
          </a:p>
        </p:txBody>
      </p:sp>
    </p:spTree>
    <p:extLst>
      <p:ext uri="{BB962C8B-B14F-4D97-AF65-F5344CB8AC3E}">
        <p14:creationId xmlns:p14="http://schemas.microsoft.com/office/powerpoint/2010/main" val="413238109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58291" rtl="0" eaLnBrk="1" fontAlgn="auto" latinLnBrk="0" hangingPunct="1">
              <a:lnSpc>
                <a:spcPct val="100000"/>
              </a:lnSpc>
              <a:spcBef>
                <a:spcPts val="0"/>
              </a:spcBef>
              <a:spcAft>
                <a:spcPts val="0"/>
              </a:spcAft>
              <a:buClrTx/>
              <a:buSzTx/>
              <a:buFontTx/>
              <a:buNone/>
              <a:tabLst/>
              <a:defRPr/>
            </a:pPr>
            <a:r>
              <a:rPr lang="en-US" dirty="0"/>
              <a:t>For students that will be retained in the next school year, CSI recommends that schools use the “retention Code” in your SIS for 12</a:t>
            </a:r>
            <a:r>
              <a:rPr lang="en-US" baseline="30000" dirty="0"/>
              <a:t>th</a:t>
            </a:r>
            <a:r>
              <a:rPr lang="en-US" dirty="0"/>
              <a:t> grade retentions only. Since the retention codes shows the student’s retention or promotion status for the </a:t>
            </a:r>
            <a:r>
              <a:rPr lang="en-US" b="1" dirty="0"/>
              <a:t>upcoming </a:t>
            </a:r>
            <a:r>
              <a:rPr lang="en-US" dirty="0"/>
              <a:t>school year,</a:t>
            </a:r>
          </a:p>
          <a:p>
            <a:pPr defTabSz="958291">
              <a:defRPr/>
            </a:pPr>
            <a:r>
              <a:rPr lang="en-US" dirty="0"/>
              <a:t>the retention code must be created the year PRIOR to the retention year to generate on the EOY records. A retention code on the EOY records states that the student will be retained the FOLLOWING school year.</a:t>
            </a:r>
          </a:p>
        </p:txBody>
      </p:sp>
      <p:sp>
        <p:nvSpPr>
          <p:cNvPr id="4" name="Slide Number Placeholder 3"/>
          <p:cNvSpPr>
            <a:spLocks noGrp="1"/>
          </p:cNvSpPr>
          <p:nvPr>
            <p:ph type="sldNum" sz="quarter" idx="5"/>
          </p:nvPr>
        </p:nvSpPr>
        <p:spPr/>
        <p:txBody>
          <a:bodyPr/>
          <a:lstStyle/>
          <a:p>
            <a:fld id="{A8065EE1-F171-4C2E-9AB3-5E7861C540B4}" type="slidenum">
              <a:rPr lang="en-US" smtClean="0"/>
              <a:t>22</a:t>
            </a:fld>
            <a:endParaRPr lang="en-US"/>
          </a:p>
        </p:txBody>
      </p:sp>
    </p:spTree>
    <p:extLst>
      <p:ext uri="{BB962C8B-B14F-4D97-AF65-F5344CB8AC3E}">
        <p14:creationId xmlns:p14="http://schemas.microsoft.com/office/powerpoint/2010/main" val="166285989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58291" rtl="0" eaLnBrk="1" fontAlgn="auto" latinLnBrk="0" hangingPunct="1">
              <a:lnSpc>
                <a:spcPct val="100000"/>
              </a:lnSpc>
              <a:spcBef>
                <a:spcPts val="0"/>
              </a:spcBef>
              <a:spcAft>
                <a:spcPts val="0"/>
              </a:spcAft>
              <a:buClrTx/>
              <a:buSzTx/>
              <a:buFontTx/>
              <a:buNone/>
              <a:tabLst/>
              <a:defRPr/>
            </a:pPr>
            <a:r>
              <a:rPr lang="en-US" dirty="0"/>
              <a:t>Since the retention codes can be accidentally misused during the wrong school year for state reporting, students grades PreK – 11</a:t>
            </a:r>
            <a:r>
              <a:rPr lang="en-US" baseline="30000" dirty="0"/>
              <a:t>th</a:t>
            </a:r>
            <a:r>
              <a:rPr lang="en-US" dirty="0"/>
              <a:t> grade that are retained or will be retained, should receive a grade reassignment is instead of a retention code. A grade reassignment is also used for students that advance a grade. </a:t>
            </a:r>
          </a:p>
          <a:p>
            <a:pPr defTabSz="958291">
              <a:defRPr/>
            </a:pPr>
            <a:endParaRPr lang="en-US" dirty="0"/>
          </a:p>
          <a:p>
            <a:endParaRPr lang="en-US" dirty="0"/>
          </a:p>
        </p:txBody>
      </p:sp>
      <p:sp>
        <p:nvSpPr>
          <p:cNvPr id="4" name="Slide Number Placeholder 3"/>
          <p:cNvSpPr>
            <a:spLocks noGrp="1"/>
          </p:cNvSpPr>
          <p:nvPr>
            <p:ph type="sldNum" sz="quarter" idx="5"/>
          </p:nvPr>
        </p:nvSpPr>
        <p:spPr/>
        <p:txBody>
          <a:bodyPr/>
          <a:lstStyle/>
          <a:p>
            <a:fld id="{A8065EE1-F171-4C2E-9AB3-5E7861C540B4}" type="slidenum">
              <a:rPr lang="en-US" smtClean="0"/>
              <a:t>23</a:t>
            </a:fld>
            <a:endParaRPr lang="en-US"/>
          </a:p>
        </p:txBody>
      </p:sp>
    </p:spTree>
    <p:extLst>
      <p:ext uri="{BB962C8B-B14F-4D97-AF65-F5344CB8AC3E}">
        <p14:creationId xmlns:p14="http://schemas.microsoft.com/office/powerpoint/2010/main" val="100114358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12</a:t>
            </a:r>
            <a:r>
              <a:rPr lang="en-US" b="0" baseline="30000" dirty="0"/>
              <a:t>th</a:t>
            </a:r>
            <a:r>
              <a:rPr lang="en-US" b="0" dirty="0"/>
              <a:t> grade students who do not meet graduation requirements and will be returning the following year will need a ZERO fill the exit date and exit type and retention code 1.</a:t>
            </a:r>
            <a:endParaRPr lang="en-US" b="0" i="0" dirty="0"/>
          </a:p>
          <a:p>
            <a:endParaRPr lang="en-US" b="0" i="0" dirty="0"/>
          </a:p>
        </p:txBody>
      </p:sp>
      <p:sp>
        <p:nvSpPr>
          <p:cNvPr id="4" name="Slide Number Placeholder 3"/>
          <p:cNvSpPr>
            <a:spLocks noGrp="1"/>
          </p:cNvSpPr>
          <p:nvPr>
            <p:ph type="sldNum" sz="quarter" idx="5"/>
          </p:nvPr>
        </p:nvSpPr>
        <p:spPr/>
        <p:txBody>
          <a:bodyPr/>
          <a:lstStyle/>
          <a:p>
            <a:fld id="{A8065EE1-F171-4C2E-9AB3-5E7861C540B4}" type="slidenum">
              <a:rPr lang="en-US" smtClean="0"/>
              <a:t>24</a:t>
            </a:fld>
            <a:endParaRPr lang="en-US"/>
          </a:p>
        </p:txBody>
      </p:sp>
    </p:spTree>
    <p:extLst>
      <p:ext uri="{BB962C8B-B14F-4D97-AF65-F5344CB8AC3E}">
        <p14:creationId xmlns:p14="http://schemas.microsoft.com/office/powerpoint/2010/main" val="260328069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58291">
              <a:defRPr/>
            </a:pPr>
            <a:r>
              <a:rPr lang="en-US" dirty="0"/>
              <a:t>PreK – 11</a:t>
            </a:r>
            <a:r>
              <a:rPr lang="en-US" baseline="30000" dirty="0"/>
              <a:t>th</a:t>
            </a:r>
            <a:r>
              <a:rPr lang="en-US" dirty="0"/>
              <a:t> grade Students who are repeating a grade will include a ZERO filled exit date and exit type at the end of the current school year.</a:t>
            </a:r>
          </a:p>
          <a:p>
            <a:pPr defTabSz="958291">
              <a:defRPr/>
            </a:pPr>
            <a:endParaRPr lang="en-US" dirty="0"/>
          </a:p>
          <a:p>
            <a:pPr defTabSz="958291">
              <a:defRPr/>
            </a:pPr>
            <a:r>
              <a:rPr lang="en-US" dirty="0"/>
              <a:t>Once your SIS is rolled over for the next school year, students who are repeating a grade should receive a One-Day record to include the natural grade progression, Entry type 02, and Exit Type 10 for grade reassignment. </a:t>
            </a:r>
          </a:p>
          <a:p>
            <a:pPr defTabSz="958291">
              <a:defRPr/>
            </a:pPr>
            <a:r>
              <a:rPr lang="en-US" dirty="0"/>
              <a:t>A new enrollment record will then be created to include the reassigned grade, and Entry type 10.</a:t>
            </a:r>
          </a:p>
          <a:p>
            <a:endParaRPr lang="en-US" dirty="0"/>
          </a:p>
        </p:txBody>
      </p:sp>
      <p:sp>
        <p:nvSpPr>
          <p:cNvPr id="4" name="Slide Number Placeholder 3"/>
          <p:cNvSpPr>
            <a:spLocks noGrp="1"/>
          </p:cNvSpPr>
          <p:nvPr>
            <p:ph type="sldNum" sz="quarter" idx="5"/>
          </p:nvPr>
        </p:nvSpPr>
        <p:spPr/>
        <p:txBody>
          <a:bodyPr/>
          <a:lstStyle/>
          <a:p>
            <a:fld id="{A8065EE1-F171-4C2E-9AB3-5E7861C540B4}" type="slidenum">
              <a:rPr lang="en-US" smtClean="0"/>
              <a:t>25</a:t>
            </a:fld>
            <a:endParaRPr lang="en-US"/>
          </a:p>
        </p:txBody>
      </p:sp>
    </p:spTree>
    <p:extLst>
      <p:ext uri="{BB962C8B-B14F-4D97-AF65-F5344CB8AC3E}">
        <p14:creationId xmlns:p14="http://schemas.microsoft.com/office/powerpoint/2010/main" val="396010984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a student who will skip a grade, the student’s record should show them as completing the grade they are currently in with a zero-filled exit date and exit type.  </a:t>
            </a:r>
          </a:p>
          <a:p>
            <a:endParaRPr lang="en-US" dirty="0"/>
          </a:p>
          <a:p>
            <a:r>
              <a:rPr lang="en-US" dirty="0"/>
              <a:t>Once you have rolled your SIS over into the new school year, you will create a one-day Entry/Exit record for the student, exiting them from the natural grade progression with Exit Type code 10 . </a:t>
            </a:r>
          </a:p>
          <a:p>
            <a:endParaRPr lang="en-US" dirty="0"/>
          </a:p>
          <a:p>
            <a:r>
              <a:rPr lang="en-US" dirty="0"/>
              <a:t>You will then create a new enrollment record with the grade the student is being reassigned to, and an Entry Type of 10.</a:t>
            </a:r>
          </a:p>
        </p:txBody>
      </p:sp>
      <p:sp>
        <p:nvSpPr>
          <p:cNvPr id="4" name="Slide Number Placeholder 3"/>
          <p:cNvSpPr>
            <a:spLocks noGrp="1"/>
          </p:cNvSpPr>
          <p:nvPr>
            <p:ph type="sldNum" sz="quarter" idx="5"/>
          </p:nvPr>
        </p:nvSpPr>
        <p:spPr/>
        <p:txBody>
          <a:bodyPr/>
          <a:lstStyle/>
          <a:p>
            <a:fld id="{A8065EE1-F171-4C2E-9AB3-5E7861C540B4}" type="slidenum">
              <a:rPr lang="en-US" smtClean="0"/>
              <a:t>26</a:t>
            </a:fld>
            <a:endParaRPr lang="en-US"/>
          </a:p>
        </p:txBody>
      </p:sp>
    </p:spTree>
    <p:extLst>
      <p:ext uri="{BB962C8B-B14F-4D97-AF65-F5344CB8AC3E}">
        <p14:creationId xmlns:p14="http://schemas.microsoft.com/office/powerpoint/2010/main" val="340059423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dirty="0"/>
              <a:t>For other retention examples including 12</a:t>
            </a:r>
            <a:r>
              <a:rPr lang="en-US" sz="1200" baseline="30000" dirty="0"/>
              <a:t>th</a:t>
            </a:r>
            <a:r>
              <a:rPr lang="en-US" sz="1200" dirty="0"/>
              <a:t> Grade retention for 12</a:t>
            </a:r>
            <a:r>
              <a:rPr lang="en-US" sz="1200" baseline="30000" dirty="0"/>
              <a:t>th</a:t>
            </a:r>
            <a:r>
              <a:rPr lang="en-US" sz="1200" dirty="0"/>
              <a:t> students returning for PTECH, ASCENT, TREP or SPED services, students taking Summer School to avoid a retention, and other entry/exit coding, View the Quick Reference Guide for Entry &amp; Exit Coding guide found on the CSI EOY Resource Webpage.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dirty="0"/>
          </a:p>
        </p:txBody>
      </p:sp>
      <p:sp>
        <p:nvSpPr>
          <p:cNvPr id="4" name="Slide Number Placeholder 3"/>
          <p:cNvSpPr>
            <a:spLocks noGrp="1"/>
          </p:cNvSpPr>
          <p:nvPr>
            <p:ph type="sldNum" sz="quarter" idx="5"/>
          </p:nvPr>
        </p:nvSpPr>
        <p:spPr/>
        <p:txBody>
          <a:bodyPr/>
          <a:lstStyle/>
          <a:p>
            <a:fld id="{A8065EE1-F171-4C2E-9AB3-5E7861C540B4}" type="slidenum">
              <a:rPr lang="en-US" smtClean="0"/>
              <a:t>27</a:t>
            </a:fld>
            <a:endParaRPr lang="en-US"/>
          </a:p>
        </p:txBody>
      </p:sp>
    </p:spTree>
    <p:extLst>
      <p:ext uri="{BB962C8B-B14F-4D97-AF65-F5344CB8AC3E}">
        <p14:creationId xmlns:p14="http://schemas.microsoft.com/office/powerpoint/2010/main" val="231228802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Shape 108"/>
          <p:cNvSpPr>
            <a:spLocks noGrp="1" noRot="1" noChangeAspect="1"/>
          </p:cNvSpPr>
          <p:nvPr>
            <p:ph type="sldImg" idx="2"/>
          </p:nvPr>
        </p:nvSpPr>
        <p:spPr>
          <a:xfrm>
            <a:off x="1303338" y="733425"/>
            <a:ext cx="4884737" cy="3665538"/>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9" name="Shape 109"/>
          <p:cNvSpPr txBox="1">
            <a:spLocks noGrp="1"/>
          </p:cNvSpPr>
          <p:nvPr>
            <p:ph type="body" idx="1"/>
          </p:nvPr>
        </p:nvSpPr>
        <p:spPr>
          <a:xfrm>
            <a:off x="749131" y="4642914"/>
            <a:ext cx="5993045" cy="4398550"/>
          </a:xfrm>
          <a:prstGeom prst="rect">
            <a:avLst/>
          </a:prstGeom>
        </p:spPr>
        <p:txBody>
          <a:bodyPr spcFirstLastPara="1" wrap="square" lIns="97787" tIns="97787" rIns="97787" bIns="97787" anchor="t" anchorCtr="0">
            <a:noAutofit/>
          </a:bodyPr>
          <a:lstStyle/>
          <a:p>
            <a:r>
              <a:rPr lang="en-US" dirty="0"/>
              <a:t>If you have any questions, please email the Data Submissions Team. Thank you for reviewing this training. </a:t>
            </a:r>
          </a:p>
        </p:txBody>
      </p:sp>
    </p:spTree>
    <p:extLst>
      <p:ext uri="{BB962C8B-B14F-4D97-AF65-F5344CB8AC3E}">
        <p14:creationId xmlns:p14="http://schemas.microsoft.com/office/powerpoint/2010/main" val="31481321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b="0" dirty="0"/>
              <a:t>The</a:t>
            </a:r>
            <a:r>
              <a:rPr lang="en-US" sz="1100" b="0" baseline="0" dirty="0"/>
              <a:t> Entry/Exit/Retention fields become </a:t>
            </a:r>
            <a:r>
              <a:rPr lang="en-US" sz="1100" b="0" i="1" baseline="0" dirty="0"/>
              <a:t>very</a:t>
            </a:r>
            <a:r>
              <a:rPr lang="en-US" sz="1100" b="0" baseline="0" dirty="0"/>
              <a:t> important in the October Count and End of Year collection as they show the history of a student's educational progress throughout the school year. </a:t>
            </a:r>
          </a:p>
          <a:p>
            <a:endParaRPr lang="en-US" sz="1100" b="0" dirty="0">
              <a:latin typeface="Arial" panose="020B0604020202020204" pitchFamily="34" charset="0"/>
              <a:cs typeface="Arial" panose="020B0604020202020204" pitchFamily="34" charset="0"/>
            </a:endParaRPr>
          </a:p>
          <a:p>
            <a:pPr defTabSz="958291">
              <a:defRPr/>
            </a:pPr>
            <a:r>
              <a:rPr lang="en-US" sz="1100" b="0" baseline="0" dirty="0"/>
              <a:t>Accuracy of this data is important. CDE compiles this information and uses it to generate statewide graduation rates, completion and dropout rates, mobility rates, and school funding. These rates are largely compiled from the data in the </a:t>
            </a:r>
            <a:r>
              <a:rPr lang="en-US" sz="1100" b="0" i="1" baseline="0" dirty="0"/>
              <a:t>Exit</a:t>
            </a:r>
            <a:r>
              <a:rPr lang="en-US" sz="1100" b="0" baseline="0" dirty="0"/>
              <a:t> fields.</a:t>
            </a:r>
            <a:endParaRPr lang="en-US" sz="1100" b="0" dirty="0">
              <a:latin typeface="Arial" panose="020B0604020202020204" pitchFamily="34" charset="0"/>
              <a:cs typeface="Arial" panose="020B0604020202020204" pitchFamily="34" charset="0"/>
            </a:endParaRPr>
          </a:p>
          <a:p>
            <a:endParaRPr lang="en-US" sz="1100" b="0" baseline="0" dirty="0"/>
          </a:p>
          <a:p>
            <a:r>
              <a:rPr lang="en-US" sz="1100" b="0" baseline="0" dirty="0"/>
              <a:t>CSI also generates reports using this data for the CSI Annual Review of Schools (CARS), as well as provides schools with analytics, and more.</a:t>
            </a:r>
          </a:p>
          <a:p>
            <a:endParaRPr lang="en-US" sz="1100" b="0" dirty="0">
              <a:latin typeface="Arial" panose="020B0604020202020204" pitchFamily="34" charset="0"/>
              <a:cs typeface="Arial" panose="020B0604020202020204" pitchFamily="34" charset="0"/>
            </a:endParaRPr>
          </a:p>
          <a:p>
            <a:r>
              <a:rPr lang="en-US" sz="1100" b="0" dirty="0">
                <a:latin typeface="Arial" panose="020B0604020202020204" pitchFamily="34" charset="0"/>
                <a:cs typeface="Arial" panose="020B0604020202020204" pitchFamily="34" charset="0"/>
              </a:rPr>
              <a:t>The following CDE links are </a:t>
            </a:r>
            <a:r>
              <a:rPr lang="en-US" sz="1100" b="0" dirty="0">
                <a:latin typeface="Arial" panose="020B0604020202020204" pitchFamily="34" charset="0"/>
                <a:ea typeface="Times New Roman" panose="02020603050405020304" pitchFamily="18" charset="0"/>
                <a:cs typeface="Arial" panose="020B0604020202020204" pitchFamily="34" charset="0"/>
              </a:rPr>
              <a:t>provided to show how CDE interprets school Entry/Exit and Retention data and how the data is used and calculated by the state. </a:t>
            </a:r>
            <a:endParaRPr lang="en-US" sz="1100" b="0" dirty="0">
              <a:latin typeface="Arial" panose="020B0604020202020204" pitchFamily="34" charset="0"/>
              <a:cs typeface="Arial" panose="020B0604020202020204" pitchFamily="34" charset="0"/>
            </a:endParaRPr>
          </a:p>
          <a:p>
            <a:endParaRPr lang="en-US" sz="1100" b="0" dirty="0">
              <a:latin typeface="Arial" panose="020B0604020202020204" pitchFamily="34" charset="0"/>
              <a:cs typeface="Arial" panose="020B0604020202020204" pitchFamily="34" charset="0"/>
            </a:endParaRPr>
          </a:p>
          <a:p>
            <a:r>
              <a:rPr lang="en-US" sz="1100" b="0" dirty="0"/>
              <a:t>The following CSI links show how CSI uses this school data for a </a:t>
            </a:r>
            <a:r>
              <a:rPr lang="en-US" sz="1100" b="0" dirty="0">
                <a:latin typeface="Arial" panose="020B0604020202020204" pitchFamily="34" charset="0"/>
                <a:cs typeface="Arial" panose="020B0604020202020204" pitchFamily="34" charset="0"/>
              </a:rPr>
              <a:t>variety of purposes, including to determine state performance ratings and accreditation ratings.</a:t>
            </a:r>
          </a:p>
          <a:p>
            <a:endParaRPr lang="en-US" sz="1100" b="0" dirty="0">
              <a:latin typeface="Arial" panose="020B0604020202020204" pitchFamily="34" charset="0"/>
              <a:cs typeface="Arial" panose="020B0604020202020204" pitchFamily="34" charset="0"/>
            </a:endParaRPr>
          </a:p>
          <a:p>
            <a:pPr defTabSz="958291">
              <a:defRPr/>
            </a:pPr>
            <a:r>
              <a:rPr lang="en-US" sz="1100" b="0" dirty="0"/>
              <a:t>Given the high-stakes nature of data from the End of Year and October Count, ensuring coding accuracy is a top priority.</a:t>
            </a:r>
          </a:p>
          <a:p>
            <a:endParaRPr lang="en-US" sz="13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3AF3702A-FE93-4987-AD24-6D83A24E59D6}" type="slidenum">
              <a:rPr lang="en-US" smtClean="0"/>
              <a:t>3</a:t>
            </a:fld>
            <a:endParaRPr lang="en-US" dirty="0"/>
          </a:p>
        </p:txBody>
      </p:sp>
      <p:sp>
        <p:nvSpPr>
          <p:cNvPr id="5" name="Date Placeholder 4">
            <a:extLst>
              <a:ext uri="{FF2B5EF4-FFF2-40B4-BE49-F238E27FC236}">
                <a16:creationId xmlns:a16="http://schemas.microsoft.com/office/drawing/2014/main" id="{D178A1C5-D398-48F7-B96A-D0F19C62A9A1}"/>
              </a:ext>
            </a:extLst>
          </p:cNvPr>
          <p:cNvSpPr>
            <a:spLocks noGrp="1"/>
          </p:cNvSpPr>
          <p:nvPr>
            <p:ph type="dt" idx="1"/>
          </p:nvPr>
        </p:nvSpPr>
        <p:spPr/>
        <p:txBody>
          <a:bodyPr/>
          <a:lstStyle/>
          <a:p>
            <a:fld id="{BD07055F-F827-4839-8555-F0AE23E3B489}" type="datetime1">
              <a:rPr lang="en-US" smtClean="0"/>
              <a:t>2/3/2025</a:t>
            </a:fld>
            <a:endParaRPr lang="en-US" dirty="0"/>
          </a:p>
        </p:txBody>
      </p:sp>
    </p:spTree>
    <p:extLst>
      <p:ext uri="{BB962C8B-B14F-4D97-AF65-F5344CB8AC3E}">
        <p14:creationId xmlns:p14="http://schemas.microsoft.com/office/powerpoint/2010/main" val="14037660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Shape 108"/>
          <p:cNvSpPr>
            <a:spLocks noGrp="1" noRot="1" noChangeAspect="1"/>
          </p:cNvSpPr>
          <p:nvPr>
            <p:ph type="sldImg" idx="2"/>
          </p:nvPr>
        </p:nvSpPr>
        <p:spPr>
          <a:xfrm>
            <a:off x="1303338" y="733425"/>
            <a:ext cx="4884737" cy="3665538"/>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9" name="Shape 109"/>
          <p:cNvSpPr txBox="1">
            <a:spLocks noGrp="1"/>
          </p:cNvSpPr>
          <p:nvPr>
            <p:ph type="body" idx="1"/>
          </p:nvPr>
        </p:nvSpPr>
        <p:spPr>
          <a:xfrm>
            <a:off x="749131" y="4642914"/>
            <a:ext cx="5993045" cy="4398550"/>
          </a:xfrm>
          <a:prstGeom prst="rect">
            <a:avLst/>
          </a:prstGeom>
        </p:spPr>
        <p:txBody>
          <a:bodyPr spcFirstLastPara="1" wrap="square" lIns="97787" tIns="97787" rIns="97787" bIns="97787" anchor="t" anchorCtr="0">
            <a:noAutofit/>
          </a:bodyPr>
          <a:lstStyle/>
          <a:p>
            <a:endParaRPr dirty="0"/>
          </a:p>
        </p:txBody>
      </p:sp>
    </p:spTree>
    <p:extLst>
      <p:ext uri="{BB962C8B-B14F-4D97-AF65-F5344CB8AC3E}">
        <p14:creationId xmlns:p14="http://schemas.microsoft.com/office/powerpoint/2010/main" val="3461577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58291">
              <a:defRPr/>
            </a:pPr>
            <a:r>
              <a:rPr lang="en-US" baseline="0" dirty="0"/>
              <a:t>The Data Submission EOY Website houses resources available to help with entry and exit coding as well as resolving errors associated with them. There are resources available that will help specifically with Entry/Exit/Retention fields, which we’ll discuss on the following slides. </a:t>
            </a:r>
          </a:p>
          <a:p>
            <a:endParaRPr lang="en-US" dirty="0"/>
          </a:p>
        </p:txBody>
      </p:sp>
      <p:sp>
        <p:nvSpPr>
          <p:cNvPr id="4" name="Slide Number Placeholder 3"/>
          <p:cNvSpPr>
            <a:spLocks noGrp="1"/>
          </p:cNvSpPr>
          <p:nvPr>
            <p:ph type="sldNum" sz="quarter" idx="10"/>
          </p:nvPr>
        </p:nvSpPr>
        <p:spPr/>
        <p:txBody>
          <a:bodyPr/>
          <a:lstStyle/>
          <a:p>
            <a:fld id="{A8065EE1-F171-4C2E-9AB3-5E7861C540B4}" type="slidenum">
              <a:rPr lang="en-US" smtClean="0"/>
              <a:t>5</a:t>
            </a:fld>
            <a:endParaRPr lang="en-US"/>
          </a:p>
        </p:txBody>
      </p:sp>
    </p:spTree>
    <p:extLst>
      <p:ext uri="{BB962C8B-B14F-4D97-AF65-F5344CB8AC3E}">
        <p14:creationId xmlns:p14="http://schemas.microsoft.com/office/powerpoint/2010/main" val="41755539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58291">
              <a:defRPr/>
            </a:pPr>
            <a:r>
              <a:rPr lang="en-US" dirty="0"/>
              <a:t>The File Layout is a highly recommended resource as it contains all the codes, definitions and descriptions to ensure appropriate usage.</a:t>
            </a:r>
          </a:p>
          <a:p>
            <a:pPr defTabSz="958291">
              <a:defRPr/>
            </a:pPr>
            <a:endParaRPr lang="en-US" dirty="0"/>
          </a:p>
          <a:p>
            <a:pPr defTabSz="958291">
              <a:defRPr/>
            </a:pPr>
            <a:r>
              <a:rPr lang="en-US" dirty="0"/>
              <a:t>The five fields that will be captured for Entry/exit/retention are: </a:t>
            </a:r>
            <a:r>
              <a:rPr lang="en-US" b="0" dirty="0"/>
              <a:t>Entry Date, Entry Type, Exit Withdraw Date, Exit Withdraw Type, and Retention Code.</a:t>
            </a:r>
          </a:p>
          <a:p>
            <a:pPr defTabSz="958291">
              <a:defRPr/>
            </a:pPr>
            <a:endParaRPr lang="en-US" dirty="0"/>
          </a:p>
          <a:p>
            <a:pPr defTabSz="958291">
              <a:defRPr/>
            </a:pPr>
            <a:r>
              <a:rPr lang="en-US" dirty="0"/>
              <a:t>All of these code options can be found on the SSA File Layout. </a:t>
            </a:r>
          </a:p>
          <a:p>
            <a:pPr defTabSz="958291">
              <a:defRPr/>
            </a:pPr>
            <a:endParaRPr lang="en-US" b="0" dirty="0"/>
          </a:p>
          <a:p>
            <a:pPr defTabSz="958291">
              <a:defRPr/>
            </a:pPr>
            <a:r>
              <a:rPr lang="en-US" dirty="0"/>
              <a:t>Access to this file can be found visiting the CSI website EOY resource page.</a:t>
            </a:r>
            <a:endParaRPr lang="en-US" b="0" dirty="0"/>
          </a:p>
        </p:txBody>
      </p:sp>
      <p:sp>
        <p:nvSpPr>
          <p:cNvPr id="4" name="Slide Number Placeholder 3"/>
          <p:cNvSpPr>
            <a:spLocks noGrp="1"/>
          </p:cNvSpPr>
          <p:nvPr>
            <p:ph type="sldNum" sz="quarter" idx="10"/>
          </p:nvPr>
        </p:nvSpPr>
        <p:spPr/>
        <p:txBody>
          <a:bodyPr/>
          <a:lstStyle/>
          <a:p>
            <a:fld id="{A8065EE1-F171-4C2E-9AB3-5E7861C540B4}" type="slidenum">
              <a:rPr lang="en-US" smtClean="0"/>
              <a:t>6</a:t>
            </a:fld>
            <a:endParaRPr lang="en-US"/>
          </a:p>
        </p:txBody>
      </p:sp>
    </p:spTree>
    <p:extLst>
      <p:ext uri="{BB962C8B-B14F-4D97-AF65-F5344CB8AC3E}">
        <p14:creationId xmlns:p14="http://schemas.microsoft.com/office/powerpoint/2010/main" val="18391314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58291">
              <a:defRPr/>
            </a:pPr>
            <a:r>
              <a:rPr lang="en-US" baseline="0" dirty="0"/>
              <a:t>In addition, the Entry/Exit Code Description from the SSA File Layout great detailed resource. The resources can help with code descriptions and errors.</a:t>
            </a:r>
          </a:p>
          <a:p>
            <a:endParaRPr lang="en-US" dirty="0"/>
          </a:p>
        </p:txBody>
      </p:sp>
      <p:sp>
        <p:nvSpPr>
          <p:cNvPr id="4" name="Slide Number Placeholder 3"/>
          <p:cNvSpPr>
            <a:spLocks noGrp="1"/>
          </p:cNvSpPr>
          <p:nvPr>
            <p:ph type="sldNum" sz="quarter" idx="5"/>
          </p:nvPr>
        </p:nvSpPr>
        <p:spPr/>
        <p:txBody>
          <a:bodyPr/>
          <a:lstStyle/>
          <a:p>
            <a:fld id="{A8065EE1-F171-4C2E-9AB3-5E7861C540B4}" type="slidenum">
              <a:rPr lang="en-US" smtClean="0"/>
              <a:t>7</a:t>
            </a:fld>
            <a:endParaRPr lang="en-US"/>
          </a:p>
        </p:txBody>
      </p:sp>
    </p:spTree>
    <p:extLst>
      <p:ext uri="{BB962C8B-B14F-4D97-AF65-F5344CB8AC3E}">
        <p14:creationId xmlns:p14="http://schemas.microsoft.com/office/powerpoint/2010/main" val="41940971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58291">
              <a:defRPr/>
            </a:pPr>
            <a:r>
              <a:rPr lang="en-US" dirty="0"/>
              <a:t>Another resource that will be helpful is the Entry/Exit Fields Quick Reference Guide. This guide includes information and examples of coding and dating students in specific scenarios. Access to this file can be found by clicking on the link in the slide or by visiting the CSI website, resource page.</a:t>
            </a:r>
            <a:endParaRPr lang="en-US" b="0" dirty="0"/>
          </a:p>
        </p:txBody>
      </p:sp>
      <p:sp>
        <p:nvSpPr>
          <p:cNvPr id="4" name="Slide Number Placeholder 3"/>
          <p:cNvSpPr>
            <a:spLocks noGrp="1"/>
          </p:cNvSpPr>
          <p:nvPr>
            <p:ph type="sldNum" sz="quarter" idx="10"/>
          </p:nvPr>
        </p:nvSpPr>
        <p:spPr/>
        <p:txBody>
          <a:bodyPr/>
          <a:lstStyle/>
          <a:p>
            <a:fld id="{A8065EE1-F171-4C2E-9AB3-5E7861C540B4}" type="slidenum">
              <a:rPr lang="en-US" smtClean="0"/>
              <a:t>8</a:t>
            </a:fld>
            <a:endParaRPr lang="en-US"/>
          </a:p>
        </p:txBody>
      </p:sp>
    </p:spTree>
    <p:extLst>
      <p:ext uri="{BB962C8B-B14F-4D97-AF65-F5344CB8AC3E}">
        <p14:creationId xmlns:p14="http://schemas.microsoft.com/office/powerpoint/2010/main" val="12382412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5"/>
          </p:nvPr>
        </p:nvSpPr>
        <p:spPr/>
        <p:txBody>
          <a:bodyPr/>
          <a:lstStyle/>
          <a:p>
            <a:fld id="{A8065EE1-F171-4C2E-9AB3-5E7861C540B4}" type="slidenum">
              <a:rPr lang="en-US" smtClean="0"/>
              <a:t>9</a:t>
            </a:fld>
            <a:endParaRPr lang="en-US"/>
          </a:p>
        </p:txBody>
      </p:sp>
    </p:spTree>
    <p:extLst>
      <p:ext uri="{BB962C8B-B14F-4D97-AF65-F5344CB8AC3E}">
        <p14:creationId xmlns:p14="http://schemas.microsoft.com/office/powerpoint/2010/main" val="81668171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755207"/>
            <a:ext cx="7772400" cy="2387600"/>
          </a:xfrm>
        </p:spPr>
        <p:txBody>
          <a:bodyPr anchor="b">
            <a:normAutofit/>
          </a:bodyPr>
          <a:lstStyle>
            <a:lvl1pPr algn="l">
              <a:defRPr sz="4800"/>
            </a:lvl1pPr>
          </a:lstStyle>
          <a:p>
            <a:r>
              <a:rPr lang="en-US"/>
              <a:t>Click to edit Master title style</a:t>
            </a:r>
            <a:endParaRPr lang="en-US" dirty="0"/>
          </a:p>
        </p:txBody>
      </p:sp>
      <p:sp>
        <p:nvSpPr>
          <p:cNvPr id="3" name="Subtitle 2"/>
          <p:cNvSpPr>
            <a:spLocks noGrp="1"/>
          </p:cNvSpPr>
          <p:nvPr>
            <p:ph type="subTitle" idx="1"/>
          </p:nvPr>
        </p:nvSpPr>
        <p:spPr>
          <a:xfrm>
            <a:off x="685800" y="3885824"/>
            <a:ext cx="6858000" cy="1655762"/>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7" name="Shape 11"/>
          <p:cNvSpPr/>
          <p:nvPr userDrawn="1"/>
        </p:nvSpPr>
        <p:spPr>
          <a:xfrm>
            <a:off x="4453685" y="3469353"/>
            <a:ext cx="541350" cy="102900"/>
          </a:xfrm>
          <a:prstGeom prst="rect">
            <a:avLst/>
          </a:prstGeom>
          <a:solidFill>
            <a:srgbClr val="EFAA1F"/>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sp>
        <p:nvSpPr>
          <p:cNvPr id="8" name="Shape 12"/>
          <p:cNvSpPr/>
          <p:nvPr userDrawn="1"/>
        </p:nvSpPr>
        <p:spPr>
          <a:xfrm>
            <a:off x="4994897" y="3469353"/>
            <a:ext cx="541350" cy="102900"/>
          </a:xfrm>
          <a:prstGeom prst="rect">
            <a:avLst/>
          </a:prstGeom>
          <a:solidFill>
            <a:srgbClr val="C63F28"/>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sp>
        <p:nvSpPr>
          <p:cNvPr id="9" name="Shape 13"/>
          <p:cNvSpPr/>
          <p:nvPr userDrawn="1"/>
        </p:nvSpPr>
        <p:spPr>
          <a:xfrm>
            <a:off x="0" y="3469353"/>
            <a:ext cx="541350" cy="102900"/>
          </a:xfrm>
          <a:prstGeom prst="rect">
            <a:avLst/>
          </a:prstGeom>
          <a:solidFill>
            <a:srgbClr val="008CA0"/>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sp>
        <p:nvSpPr>
          <p:cNvPr id="10" name="Shape 14"/>
          <p:cNvSpPr/>
          <p:nvPr userDrawn="1"/>
        </p:nvSpPr>
        <p:spPr>
          <a:xfrm>
            <a:off x="541070" y="3469353"/>
            <a:ext cx="3912525" cy="102900"/>
          </a:xfrm>
          <a:prstGeom prst="rect">
            <a:avLst/>
          </a:prstGeom>
          <a:solidFill>
            <a:srgbClr val="455FA9"/>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056000" y="6040774"/>
            <a:ext cx="1694376" cy="529038"/>
          </a:xfrm>
          <a:prstGeom prst="rect">
            <a:avLst/>
          </a:prstGeom>
        </p:spPr>
      </p:pic>
    </p:spTree>
    <p:extLst>
      <p:ext uri="{BB962C8B-B14F-4D97-AF65-F5344CB8AC3E}">
        <p14:creationId xmlns:p14="http://schemas.microsoft.com/office/powerpoint/2010/main" val="27494125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Subtitle">
  <p:cSld name="Subtitle">
    <p:spTree>
      <p:nvGrpSpPr>
        <p:cNvPr id="1" name="Shape 15"/>
        <p:cNvGrpSpPr/>
        <p:nvPr/>
      </p:nvGrpSpPr>
      <p:grpSpPr>
        <a:xfrm>
          <a:off x="0" y="0"/>
          <a:ext cx="0" cy="0"/>
          <a:chOff x="0" y="0"/>
          <a:chExt cx="0" cy="0"/>
        </a:xfrm>
      </p:grpSpPr>
      <p:sp>
        <p:nvSpPr>
          <p:cNvPr id="16" name="Shape 16"/>
          <p:cNvSpPr/>
          <p:nvPr/>
        </p:nvSpPr>
        <p:spPr>
          <a:xfrm>
            <a:off x="0" y="0"/>
            <a:ext cx="9144000" cy="5323800"/>
          </a:xfrm>
          <a:prstGeom prst="rect">
            <a:avLst/>
          </a:prstGeom>
          <a:solidFill>
            <a:srgbClr val="455FA9"/>
          </a:solidFill>
          <a:ln>
            <a:noFill/>
          </a:ln>
        </p:spPr>
        <p:txBody>
          <a:bodyPr spcFirstLastPara="1" wrap="square" lIns="68569" tIns="68569" rIns="68569" bIns="68569" anchor="ctr" anchorCtr="0">
            <a:noAutofit/>
          </a:bodyPr>
          <a:lstStyle/>
          <a:p>
            <a:pPr>
              <a:buClr>
                <a:srgbClr val="000000"/>
              </a:buClr>
              <a:buFont typeface="Arial"/>
              <a:buNone/>
            </a:pPr>
            <a:endParaRPr sz="1050" kern="0">
              <a:solidFill>
                <a:srgbClr val="000000"/>
              </a:solidFill>
              <a:cs typeface="Arial"/>
              <a:sym typeface="Arial"/>
            </a:endParaRPr>
          </a:p>
        </p:txBody>
      </p:sp>
      <p:sp>
        <p:nvSpPr>
          <p:cNvPr id="17" name="Shape 17"/>
          <p:cNvSpPr txBox="1">
            <a:spLocks noGrp="1"/>
          </p:cNvSpPr>
          <p:nvPr>
            <p:ph type="ctrTitle" hasCustomPrompt="1"/>
          </p:nvPr>
        </p:nvSpPr>
        <p:spPr>
          <a:xfrm>
            <a:off x="685800" y="2111123"/>
            <a:ext cx="7772400" cy="1546500"/>
          </a:xfrm>
          <a:prstGeom prst="rect">
            <a:avLst/>
          </a:prstGeom>
        </p:spPr>
        <p:txBody>
          <a:bodyPr spcFirstLastPara="1" wrap="square" lIns="91425" tIns="91425" rIns="91425" bIns="91425" anchor="b" anchorCtr="0"/>
          <a:lstStyle>
            <a:lvl1pPr lvl="0" algn="ctr" rtl="0">
              <a:spcBef>
                <a:spcPts val="0"/>
              </a:spcBef>
              <a:spcAft>
                <a:spcPts val="0"/>
              </a:spcAft>
              <a:buClr>
                <a:srgbClr val="FFFFFF"/>
              </a:buClr>
              <a:buSzPts val="4800"/>
              <a:buNone/>
              <a:defRPr sz="3600">
                <a:solidFill>
                  <a:srgbClr val="FFFFFF"/>
                </a:solidFill>
                <a:latin typeface="+mn-lt"/>
                <a:ea typeface="Arial Unicode MS" panose="020B0604020202020204" pitchFamily="34" charset="-128"/>
                <a:cs typeface="Arial Unicode MS" panose="020B0604020202020204" pitchFamily="34" charset="-128"/>
              </a:defRPr>
            </a:lvl1pPr>
            <a:lvl2pPr lvl="1" algn="ctr" rtl="0">
              <a:spcBef>
                <a:spcPts val="0"/>
              </a:spcBef>
              <a:spcAft>
                <a:spcPts val="0"/>
              </a:spcAft>
              <a:buClr>
                <a:srgbClr val="FFFFFF"/>
              </a:buClr>
              <a:buSzPts val="4800"/>
              <a:buNone/>
              <a:defRPr sz="3600">
                <a:solidFill>
                  <a:srgbClr val="FFFFFF"/>
                </a:solidFill>
              </a:defRPr>
            </a:lvl2pPr>
            <a:lvl3pPr lvl="2" algn="ctr" rtl="0">
              <a:spcBef>
                <a:spcPts val="0"/>
              </a:spcBef>
              <a:spcAft>
                <a:spcPts val="0"/>
              </a:spcAft>
              <a:buClr>
                <a:srgbClr val="FFFFFF"/>
              </a:buClr>
              <a:buSzPts val="4800"/>
              <a:buNone/>
              <a:defRPr sz="3600">
                <a:solidFill>
                  <a:srgbClr val="FFFFFF"/>
                </a:solidFill>
              </a:defRPr>
            </a:lvl3pPr>
            <a:lvl4pPr lvl="3" algn="ctr" rtl="0">
              <a:spcBef>
                <a:spcPts val="0"/>
              </a:spcBef>
              <a:spcAft>
                <a:spcPts val="0"/>
              </a:spcAft>
              <a:buClr>
                <a:srgbClr val="FFFFFF"/>
              </a:buClr>
              <a:buSzPts val="4800"/>
              <a:buNone/>
              <a:defRPr sz="3600">
                <a:solidFill>
                  <a:srgbClr val="FFFFFF"/>
                </a:solidFill>
              </a:defRPr>
            </a:lvl4pPr>
            <a:lvl5pPr lvl="4" algn="ctr" rtl="0">
              <a:spcBef>
                <a:spcPts val="0"/>
              </a:spcBef>
              <a:spcAft>
                <a:spcPts val="0"/>
              </a:spcAft>
              <a:buClr>
                <a:srgbClr val="FFFFFF"/>
              </a:buClr>
              <a:buSzPts val="4800"/>
              <a:buNone/>
              <a:defRPr sz="3600">
                <a:solidFill>
                  <a:srgbClr val="FFFFFF"/>
                </a:solidFill>
              </a:defRPr>
            </a:lvl5pPr>
            <a:lvl6pPr lvl="5" algn="ctr" rtl="0">
              <a:spcBef>
                <a:spcPts val="0"/>
              </a:spcBef>
              <a:spcAft>
                <a:spcPts val="0"/>
              </a:spcAft>
              <a:buClr>
                <a:srgbClr val="FFFFFF"/>
              </a:buClr>
              <a:buSzPts val="4800"/>
              <a:buNone/>
              <a:defRPr sz="3600">
                <a:solidFill>
                  <a:srgbClr val="FFFFFF"/>
                </a:solidFill>
              </a:defRPr>
            </a:lvl6pPr>
            <a:lvl7pPr lvl="6" algn="ctr" rtl="0">
              <a:spcBef>
                <a:spcPts val="0"/>
              </a:spcBef>
              <a:spcAft>
                <a:spcPts val="0"/>
              </a:spcAft>
              <a:buClr>
                <a:srgbClr val="FFFFFF"/>
              </a:buClr>
              <a:buSzPts val="4800"/>
              <a:buNone/>
              <a:defRPr sz="3600">
                <a:solidFill>
                  <a:srgbClr val="FFFFFF"/>
                </a:solidFill>
              </a:defRPr>
            </a:lvl7pPr>
            <a:lvl8pPr lvl="7" algn="ctr" rtl="0">
              <a:spcBef>
                <a:spcPts val="0"/>
              </a:spcBef>
              <a:spcAft>
                <a:spcPts val="0"/>
              </a:spcAft>
              <a:buClr>
                <a:srgbClr val="FFFFFF"/>
              </a:buClr>
              <a:buSzPts val="4800"/>
              <a:buNone/>
              <a:defRPr sz="3600">
                <a:solidFill>
                  <a:srgbClr val="FFFFFF"/>
                </a:solidFill>
              </a:defRPr>
            </a:lvl8pPr>
            <a:lvl9pPr lvl="8" algn="ctr" rtl="0">
              <a:spcBef>
                <a:spcPts val="0"/>
              </a:spcBef>
              <a:spcAft>
                <a:spcPts val="0"/>
              </a:spcAft>
              <a:buClr>
                <a:srgbClr val="FFFFFF"/>
              </a:buClr>
              <a:buSzPts val="4800"/>
              <a:buNone/>
              <a:defRPr sz="3600">
                <a:solidFill>
                  <a:srgbClr val="FFFFFF"/>
                </a:solidFill>
              </a:defRPr>
            </a:lvl9pPr>
          </a:lstStyle>
          <a:p>
            <a:r>
              <a:rPr lang="en-US" dirty="0"/>
              <a:t>Title</a:t>
            </a:r>
            <a:endParaRPr dirty="0"/>
          </a:p>
        </p:txBody>
      </p:sp>
      <p:sp>
        <p:nvSpPr>
          <p:cNvPr id="18" name="Shape 18"/>
          <p:cNvSpPr txBox="1">
            <a:spLocks noGrp="1"/>
          </p:cNvSpPr>
          <p:nvPr>
            <p:ph type="subTitle" idx="1" hasCustomPrompt="1"/>
          </p:nvPr>
        </p:nvSpPr>
        <p:spPr>
          <a:xfrm>
            <a:off x="685800" y="3786738"/>
            <a:ext cx="7772400" cy="1046400"/>
          </a:xfrm>
          <a:prstGeom prst="rect">
            <a:avLst/>
          </a:prstGeom>
        </p:spPr>
        <p:txBody>
          <a:bodyPr spcFirstLastPara="1" wrap="square" lIns="91425" tIns="91425" rIns="91425" bIns="91425" anchor="t" anchorCtr="0"/>
          <a:lstStyle>
            <a:lvl1pPr lvl="0" algn="ctr" rtl="0">
              <a:spcBef>
                <a:spcPts val="0"/>
              </a:spcBef>
              <a:spcAft>
                <a:spcPts val="0"/>
              </a:spcAft>
              <a:buClr>
                <a:srgbClr val="FFFFFF"/>
              </a:buClr>
              <a:buSzPts val="2400"/>
              <a:buNone/>
              <a:defRPr sz="1800" b="1">
                <a:solidFill>
                  <a:srgbClr val="FFFFFF"/>
                </a:solidFill>
                <a:latin typeface="+mn-lt"/>
                <a:ea typeface="Arial Unicode MS" panose="020B0604020202020204" pitchFamily="34" charset="-128"/>
                <a:cs typeface="Arial Unicode MS" panose="020B0604020202020204" pitchFamily="34" charset="-128"/>
              </a:defRPr>
            </a:lvl1pPr>
            <a:lvl2pPr lvl="1" algn="ctr" rtl="0">
              <a:spcBef>
                <a:spcPts val="0"/>
              </a:spcBef>
              <a:spcAft>
                <a:spcPts val="0"/>
              </a:spcAft>
              <a:buClr>
                <a:srgbClr val="FFFFFF"/>
              </a:buClr>
              <a:buSzPts val="2400"/>
              <a:buNone/>
              <a:defRPr b="1">
                <a:solidFill>
                  <a:srgbClr val="FFFFFF"/>
                </a:solidFill>
              </a:defRPr>
            </a:lvl2pPr>
            <a:lvl3pPr lvl="2" algn="ctr" rtl="0">
              <a:spcBef>
                <a:spcPts val="0"/>
              </a:spcBef>
              <a:spcAft>
                <a:spcPts val="0"/>
              </a:spcAft>
              <a:buClr>
                <a:srgbClr val="FFFFFF"/>
              </a:buClr>
              <a:buSzPts val="2400"/>
              <a:buNone/>
              <a:defRPr b="1">
                <a:solidFill>
                  <a:srgbClr val="FFFFFF"/>
                </a:solidFill>
              </a:defRPr>
            </a:lvl3pPr>
            <a:lvl4pPr lvl="3" algn="ctr" rtl="0">
              <a:spcBef>
                <a:spcPts val="0"/>
              </a:spcBef>
              <a:spcAft>
                <a:spcPts val="0"/>
              </a:spcAft>
              <a:buClr>
                <a:srgbClr val="FFFFFF"/>
              </a:buClr>
              <a:buSzPts val="2400"/>
              <a:buNone/>
              <a:defRPr sz="1800" b="1">
                <a:solidFill>
                  <a:srgbClr val="FFFFFF"/>
                </a:solidFill>
              </a:defRPr>
            </a:lvl4pPr>
            <a:lvl5pPr lvl="4" algn="ctr" rtl="0">
              <a:spcBef>
                <a:spcPts val="0"/>
              </a:spcBef>
              <a:spcAft>
                <a:spcPts val="0"/>
              </a:spcAft>
              <a:buClr>
                <a:srgbClr val="FFFFFF"/>
              </a:buClr>
              <a:buSzPts val="2400"/>
              <a:buNone/>
              <a:defRPr sz="1800" b="1">
                <a:solidFill>
                  <a:srgbClr val="FFFFFF"/>
                </a:solidFill>
              </a:defRPr>
            </a:lvl5pPr>
            <a:lvl6pPr lvl="5" algn="ctr" rtl="0">
              <a:spcBef>
                <a:spcPts val="0"/>
              </a:spcBef>
              <a:spcAft>
                <a:spcPts val="0"/>
              </a:spcAft>
              <a:buClr>
                <a:srgbClr val="FFFFFF"/>
              </a:buClr>
              <a:buSzPts val="2400"/>
              <a:buNone/>
              <a:defRPr sz="1800" b="1">
                <a:solidFill>
                  <a:srgbClr val="FFFFFF"/>
                </a:solidFill>
              </a:defRPr>
            </a:lvl6pPr>
            <a:lvl7pPr lvl="6" algn="ctr" rtl="0">
              <a:spcBef>
                <a:spcPts val="0"/>
              </a:spcBef>
              <a:spcAft>
                <a:spcPts val="0"/>
              </a:spcAft>
              <a:buClr>
                <a:srgbClr val="FFFFFF"/>
              </a:buClr>
              <a:buSzPts val="2400"/>
              <a:buNone/>
              <a:defRPr sz="1800" b="1">
                <a:solidFill>
                  <a:srgbClr val="FFFFFF"/>
                </a:solidFill>
              </a:defRPr>
            </a:lvl7pPr>
            <a:lvl8pPr lvl="7" algn="ctr" rtl="0">
              <a:spcBef>
                <a:spcPts val="0"/>
              </a:spcBef>
              <a:spcAft>
                <a:spcPts val="0"/>
              </a:spcAft>
              <a:buClr>
                <a:srgbClr val="FFFFFF"/>
              </a:buClr>
              <a:buSzPts val="2400"/>
              <a:buNone/>
              <a:defRPr sz="1800" b="1">
                <a:solidFill>
                  <a:srgbClr val="FFFFFF"/>
                </a:solidFill>
              </a:defRPr>
            </a:lvl8pPr>
            <a:lvl9pPr lvl="8" algn="ctr" rtl="0">
              <a:spcBef>
                <a:spcPts val="0"/>
              </a:spcBef>
              <a:spcAft>
                <a:spcPts val="0"/>
              </a:spcAft>
              <a:buClr>
                <a:srgbClr val="FFFFFF"/>
              </a:buClr>
              <a:buSzPts val="2400"/>
              <a:buNone/>
              <a:defRPr sz="1800" b="1">
                <a:solidFill>
                  <a:srgbClr val="FFFFFF"/>
                </a:solidFill>
              </a:defRPr>
            </a:lvl9pPr>
          </a:lstStyle>
          <a:p>
            <a:r>
              <a:rPr lang="en-US" dirty="0"/>
              <a:t>Subtitle</a:t>
            </a:r>
            <a:endParaRPr dirty="0"/>
          </a:p>
        </p:txBody>
      </p:sp>
      <p:sp>
        <p:nvSpPr>
          <p:cNvPr id="19" name="Shape 19"/>
          <p:cNvSpPr/>
          <p:nvPr/>
        </p:nvSpPr>
        <p:spPr>
          <a:xfrm>
            <a:off x="3047704" y="5323800"/>
            <a:ext cx="3047700" cy="102900"/>
          </a:xfrm>
          <a:prstGeom prst="rect">
            <a:avLst/>
          </a:prstGeom>
          <a:solidFill>
            <a:srgbClr val="EFAA1F"/>
          </a:solidFill>
          <a:ln>
            <a:noFill/>
          </a:ln>
        </p:spPr>
        <p:txBody>
          <a:bodyPr spcFirstLastPara="1" wrap="square" lIns="68569" tIns="68569" rIns="68569" bIns="68569" anchor="ctr" anchorCtr="0">
            <a:noAutofit/>
          </a:bodyPr>
          <a:lstStyle/>
          <a:p>
            <a:pPr>
              <a:buClr>
                <a:srgbClr val="000000"/>
              </a:buClr>
              <a:buFont typeface="Arial"/>
              <a:buNone/>
            </a:pPr>
            <a:endParaRPr sz="1050" kern="0">
              <a:solidFill>
                <a:srgbClr val="000000"/>
              </a:solidFill>
              <a:cs typeface="Arial"/>
              <a:sym typeface="Arial"/>
            </a:endParaRPr>
          </a:p>
        </p:txBody>
      </p:sp>
      <p:sp>
        <p:nvSpPr>
          <p:cNvPr id="20" name="Shape 20"/>
          <p:cNvSpPr/>
          <p:nvPr/>
        </p:nvSpPr>
        <p:spPr>
          <a:xfrm>
            <a:off x="6096271" y="5323800"/>
            <a:ext cx="3047700" cy="102900"/>
          </a:xfrm>
          <a:prstGeom prst="rect">
            <a:avLst/>
          </a:prstGeom>
          <a:solidFill>
            <a:srgbClr val="C63F28"/>
          </a:solidFill>
          <a:ln>
            <a:noFill/>
          </a:ln>
        </p:spPr>
        <p:txBody>
          <a:bodyPr spcFirstLastPara="1" wrap="square" lIns="68569" tIns="68569" rIns="68569" bIns="68569" anchor="ctr" anchorCtr="0">
            <a:noAutofit/>
          </a:bodyPr>
          <a:lstStyle/>
          <a:p>
            <a:pPr>
              <a:buClr>
                <a:srgbClr val="000000"/>
              </a:buClr>
              <a:buFont typeface="Arial"/>
              <a:buNone/>
            </a:pPr>
            <a:endParaRPr sz="1050" kern="0">
              <a:solidFill>
                <a:srgbClr val="000000"/>
              </a:solidFill>
              <a:cs typeface="Arial"/>
              <a:sym typeface="Arial"/>
            </a:endParaRPr>
          </a:p>
        </p:txBody>
      </p:sp>
      <p:sp>
        <p:nvSpPr>
          <p:cNvPr id="21" name="Shape 21"/>
          <p:cNvSpPr/>
          <p:nvPr/>
        </p:nvSpPr>
        <p:spPr>
          <a:xfrm>
            <a:off x="1" y="5323800"/>
            <a:ext cx="3047700" cy="102900"/>
          </a:xfrm>
          <a:prstGeom prst="rect">
            <a:avLst/>
          </a:prstGeom>
          <a:solidFill>
            <a:srgbClr val="008CA0"/>
          </a:solidFill>
          <a:ln>
            <a:noFill/>
          </a:ln>
        </p:spPr>
        <p:txBody>
          <a:bodyPr spcFirstLastPara="1" wrap="square" lIns="68569" tIns="68569" rIns="68569" bIns="68569" anchor="ctr" anchorCtr="0">
            <a:noAutofit/>
          </a:bodyPr>
          <a:lstStyle/>
          <a:p>
            <a:pPr>
              <a:buClr>
                <a:srgbClr val="000000"/>
              </a:buClr>
              <a:buFont typeface="Arial"/>
              <a:buNone/>
            </a:pPr>
            <a:endParaRPr sz="1050" kern="0">
              <a:solidFill>
                <a:srgbClr val="000000"/>
              </a:solidFill>
              <a:cs typeface="Arial"/>
              <a:sym typeface="Arial"/>
            </a:endParaRPr>
          </a:p>
        </p:txBody>
      </p:sp>
      <p:sp>
        <p:nvSpPr>
          <p:cNvPr id="22" name="Shape 22"/>
          <p:cNvSpPr txBox="1">
            <a:spLocks noGrp="1"/>
          </p:cNvSpPr>
          <p:nvPr>
            <p:ph type="sldNum" idx="12"/>
          </p:nvPr>
        </p:nvSpPr>
        <p:spPr>
          <a:xfrm>
            <a:off x="-125" y="6440375"/>
            <a:ext cx="9144000" cy="417900"/>
          </a:xfrm>
          <a:prstGeom prst="rect">
            <a:avLst/>
          </a:prstGeom>
        </p:spPr>
        <p:txBody>
          <a:bodyPr spcFirstLastPara="1" wrap="square" lIns="91425" tIns="91425" rIns="91425" bIns="91425" anchor="t" anchorCtr="0">
            <a:noAutofit/>
          </a:bodyPr>
          <a:lstStyle>
            <a:lvl1pPr lvl="0" algn="ctr">
              <a:buNone/>
              <a:defRPr>
                <a:latin typeface="+mn-lt"/>
              </a:defRPr>
            </a:lvl1pPr>
            <a:lvl2pPr lvl="1" algn="ctr">
              <a:buNone/>
              <a:defRPr/>
            </a:lvl2pPr>
            <a:lvl3pPr lvl="2" algn="ctr">
              <a:buNone/>
              <a:defRPr/>
            </a:lvl3pPr>
            <a:lvl4pPr lvl="3" algn="ctr">
              <a:buNone/>
              <a:defRPr/>
            </a:lvl4pPr>
            <a:lvl5pPr lvl="4" algn="ctr">
              <a:buNone/>
              <a:defRPr/>
            </a:lvl5pPr>
            <a:lvl6pPr lvl="5" algn="ctr">
              <a:buNone/>
              <a:defRPr/>
            </a:lvl6pPr>
            <a:lvl7pPr lvl="6" algn="ctr">
              <a:buNone/>
              <a:defRPr/>
            </a:lvl7pPr>
            <a:lvl8pPr lvl="7" algn="ctr">
              <a:buNone/>
              <a:defRPr/>
            </a:lvl8pPr>
            <a:lvl9pPr lvl="8" algn="ctr">
              <a:buNone/>
              <a:defRPr/>
            </a:lvl9pPr>
          </a:lstStyle>
          <a:p>
            <a:fld id="{00000000-1234-1234-1234-123412341234}" type="slidenum">
              <a:rPr lang="en" smtClean="0"/>
              <a:pPr/>
              <a:t>‹#›</a:t>
            </a:fld>
            <a:endParaRPr lang="en" dirty="0"/>
          </a:p>
        </p:txBody>
      </p:sp>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293584" y="595524"/>
            <a:ext cx="2555942" cy="798047"/>
          </a:xfrm>
          <a:prstGeom prst="rect">
            <a:avLst/>
          </a:prstGeom>
        </p:spPr>
      </p:pic>
    </p:spTree>
    <p:extLst>
      <p:ext uri="{BB962C8B-B14F-4D97-AF65-F5344CB8AC3E}">
        <p14:creationId xmlns:p14="http://schemas.microsoft.com/office/powerpoint/2010/main" val="42002796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hape 34"/>
          <p:cNvSpPr/>
          <p:nvPr userDrawn="1"/>
        </p:nvSpPr>
        <p:spPr>
          <a:xfrm>
            <a:off x="5696953" y="6755101"/>
            <a:ext cx="1401679" cy="110921"/>
          </a:xfrm>
          <a:prstGeom prst="rect">
            <a:avLst/>
          </a:prstGeom>
          <a:solidFill>
            <a:srgbClr val="EFAA1F"/>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sp>
        <p:nvSpPr>
          <p:cNvPr id="8" name="Shape 35"/>
          <p:cNvSpPr/>
          <p:nvPr userDrawn="1"/>
        </p:nvSpPr>
        <p:spPr>
          <a:xfrm>
            <a:off x="7098631" y="6755100"/>
            <a:ext cx="2045369" cy="102900"/>
          </a:xfrm>
          <a:prstGeom prst="rect">
            <a:avLst/>
          </a:prstGeom>
          <a:solidFill>
            <a:srgbClr val="C63F28"/>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sp>
        <p:nvSpPr>
          <p:cNvPr id="9" name="Shape 36"/>
          <p:cNvSpPr/>
          <p:nvPr userDrawn="1"/>
        </p:nvSpPr>
        <p:spPr>
          <a:xfrm>
            <a:off x="0" y="6755100"/>
            <a:ext cx="1473867" cy="102900"/>
          </a:xfrm>
          <a:prstGeom prst="rect">
            <a:avLst/>
          </a:prstGeom>
          <a:solidFill>
            <a:srgbClr val="008CA0"/>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sp>
        <p:nvSpPr>
          <p:cNvPr id="10" name="Shape 37"/>
          <p:cNvSpPr/>
          <p:nvPr userDrawn="1"/>
        </p:nvSpPr>
        <p:spPr>
          <a:xfrm>
            <a:off x="1473868" y="6755100"/>
            <a:ext cx="4223084" cy="102900"/>
          </a:xfrm>
          <a:prstGeom prst="rect">
            <a:avLst/>
          </a:prstGeom>
          <a:solidFill>
            <a:srgbClr val="455FA9"/>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03737" y="122933"/>
            <a:ext cx="986625" cy="174724"/>
          </a:xfrm>
          <a:prstGeom prst="rect">
            <a:avLst/>
          </a:prstGeom>
        </p:spPr>
      </p:pic>
    </p:spTree>
    <p:extLst>
      <p:ext uri="{BB962C8B-B14F-4D97-AF65-F5344CB8AC3E}">
        <p14:creationId xmlns:p14="http://schemas.microsoft.com/office/powerpoint/2010/main" val="16790558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lvl1pPr>
              <a:defRPr>
                <a:solidFill>
                  <a:srgbClr val="455FA9"/>
                </a:soli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lvl1pPr>
              <a:defRPr>
                <a:solidFill>
                  <a:srgbClr val="455FA9"/>
                </a:soli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Shape 34"/>
          <p:cNvSpPr/>
          <p:nvPr userDrawn="1"/>
        </p:nvSpPr>
        <p:spPr>
          <a:xfrm>
            <a:off x="5696953" y="6755101"/>
            <a:ext cx="1401679" cy="110921"/>
          </a:xfrm>
          <a:prstGeom prst="rect">
            <a:avLst/>
          </a:prstGeom>
          <a:solidFill>
            <a:srgbClr val="EFAA1F"/>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sp>
        <p:nvSpPr>
          <p:cNvPr id="9" name="Shape 35"/>
          <p:cNvSpPr/>
          <p:nvPr userDrawn="1"/>
        </p:nvSpPr>
        <p:spPr>
          <a:xfrm>
            <a:off x="7098631" y="6755100"/>
            <a:ext cx="2045369" cy="102900"/>
          </a:xfrm>
          <a:prstGeom prst="rect">
            <a:avLst/>
          </a:prstGeom>
          <a:solidFill>
            <a:srgbClr val="C63F28"/>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sp>
        <p:nvSpPr>
          <p:cNvPr id="10" name="Shape 36"/>
          <p:cNvSpPr/>
          <p:nvPr userDrawn="1"/>
        </p:nvSpPr>
        <p:spPr>
          <a:xfrm>
            <a:off x="0" y="6755100"/>
            <a:ext cx="1473867" cy="102900"/>
          </a:xfrm>
          <a:prstGeom prst="rect">
            <a:avLst/>
          </a:prstGeom>
          <a:solidFill>
            <a:srgbClr val="008CA0"/>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sp>
        <p:nvSpPr>
          <p:cNvPr id="11" name="Shape 37"/>
          <p:cNvSpPr/>
          <p:nvPr userDrawn="1"/>
        </p:nvSpPr>
        <p:spPr>
          <a:xfrm>
            <a:off x="1473868" y="6755100"/>
            <a:ext cx="4223084" cy="102900"/>
          </a:xfrm>
          <a:prstGeom prst="rect">
            <a:avLst/>
          </a:prstGeom>
          <a:solidFill>
            <a:srgbClr val="455FA9"/>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03737" y="122933"/>
            <a:ext cx="986625" cy="174724"/>
          </a:xfrm>
          <a:prstGeom prst="rect">
            <a:avLst/>
          </a:prstGeom>
        </p:spPr>
      </p:pic>
    </p:spTree>
    <p:extLst>
      <p:ext uri="{BB962C8B-B14F-4D97-AF65-F5344CB8AC3E}">
        <p14:creationId xmlns:p14="http://schemas.microsoft.com/office/powerpoint/2010/main" val="30454397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Quote Layout">
    <p:spTree>
      <p:nvGrpSpPr>
        <p:cNvPr id="1" name=""/>
        <p:cNvGrpSpPr/>
        <p:nvPr/>
      </p:nvGrpSpPr>
      <p:grpSpPr>
        <a:xfrm>
          <a:off x="0" y="0"/>
          <a:ext cx="0" cy="0"/>
          <a:chOff x="0" y="0"/>
          <a:chExt cx="0" cy="0"/>
        </a:xfrm>
      </p:grpSpPr>
      <p:sp>
        <p:nvSpPr>
          <p:cNvPr id="3" name="Shape 26"/>
          <p:cNvSpPr/>
          <p:nvPr userDrawn="1"/>
        </p:nvSpPr>
        <p:spPr>
          <a:xfrm>
            <a:off x="4967681" y="2071863"/>
            <a:ext cx="1467900" cy="102035"/>
          </a:xfrm>
          <a:prstGeom prst="rect">
            <a:avLst/>
          </a:prstGeom>
          <a:solidFill>
            <a:srgbClr val="EFAA1F"/>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sp>
        <p:nvSpPr>
          <p:cNvPr id="4" name="Shape 27"/>
          <p:cNvSpPr/>
          <p:nvPr userDrawn="1"/>
        </p:nvSpPr>
        <p:spPr>
          <a:xfrm>
            <a:off x="6435581" y="2071864"/>
            <a:ext cx="2720451" cy="102035"/>
          </a:xfrm>
          <a:prstGeom prst="rect">
            <a:avLst/>
          </a:prstGeom>
          <a:solidFill>
            <a:srgbClr val="C63F28"/>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sp>
        <p:nvSpPr>
          <p:cNvPr id="5" name="Shape 28"/>
          <p:cNvSpPr/>
          <p:nvPr userDrawn="1"/>
        </p:nvSpPr>
        <p:spPr>
          <a:xfrm>
            <a:off x="0" y="2071861"/>
            <a:ext cx="2364206" cy="102035"/>
          </a:xfrm>
          <a:prstGeom prst="rect">
            <a:avLst/>
          </a:prstGeom>
          <a:solidFill>
            <a:srgbClr val="008CA0"/>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sp>
        <p:nvSpPr>
          <p:cNvPr id="6" name="Shape 29"/>
          <p:cNvSpPr/>
          <p:nvPr userDrawn="1"/>
        </p:nvSpPr>
        <p:spPr>
          <a:xfrm>
            <a:off x="2364205" y="2071862"/>
            <a:ext cx="1753412" cy="102035"/>
          </a:xfrm>
          <a:prstGeom prst="rect">
            <a:avLst/>
          </a:prstGeom>
          <a:solidFill>
            <a:srgbClr val="455FA9"/>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sp>
        <p:nvSpPr>
          <p:cNvPr id="7" name="Shape 25"/>
          <p:cNvSpPr txBox="1"/>
          <p:nvPr userDrawn="1"/>
        </p:nvSpPr>
        <p:spPr>
          <a:xfrm>
            <a:off x="3766612" y="1552771"/>
            <a:ext cx="1467900" cy="871500"/>
          </a:xfrm>
          <a:prstGeom prst="rect">
            <a:avLst/>
          </a:prstGeom>
          <a:noFill/>
          <a:ln>
            <a:noFill/>
          </a:ln>
        </p:spPr>
        <p:txBody>
          <a:bodyPr spcFirstLastPara="1" wrap="square" lIns="68569" tIns="68569" rIns="68569" bIns="68569" anchor="t" anchorCtr="0">
            <a:noAutofit/>
          </a:bodyPr>
          <a:lstStyle/>
          <a:p>
            <a:pPr marL="0" lvl="0" indent="0" algn="ctr">
              <a:spcBef>
                <a:spcPts val="0"/>
              </a:spcBef>
              <a:spcAft>
                <a:spcPts val="0"/>
              </a:spcAft>
              <a:buNone/>
            </a:pPr>
            <a:r>
              <a:rPr lang="en" sz="7200" b="1" dirty="0">
                <a:solidFill>
                  <a:srgbClr val="97ABBC"/>
                </a:solidFill>
                <a:latin typeface="Arial" panose="020B0604020202020204" pitchFamily="34" charset="0"/>
                <a:cs typeface="Arial" panose="020B0604020202020204" pitchFamily="34" charset="0"/>
              </a:rPr>
              <a:t>“</a:t>
            </a:r>
            <a:endParaRPr sz="7200" b="1" dirty="0">
              <a:solidFill>
                <a:srgbClr val="97ABBC"/>
              </a:solidFill>
              <a:latin typeface="Arial" panose="020B0604020202020204" pitchFamily="34" charset="0"/>
              <a:cs typeface="Arial" panose="020B0604020202020204" pitchFamily="34" charset="0"/>
            </a:endParaRP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69911" y="146610"/>
            <a:ext cx="986625" cy="174724"/>
          </a:xfrm>
          <a:prstGeom prst="rect">
            <a:avLst/>
          </a:prstGeom>
        </p:spPr>
      </p:pic>
      <p:sp>
        <p:nvSpPr>
          <p:cNvPr id="10" name="Text Placeholder 9"/>
          <p:cNvSpPr>
            <a:spLocks noGrp="1"/>
          </p:cNvSpPr>
          <p:nvPr>
            <p:ph type="body" sz="quarter" idx="10"/>
          </p:nvPr>
        </p:nvSpPr>
        <p:spPr>
          <a:xfrm>
            <a:off x="1350036" y="2584133"/>
            <a:ext cx="6619875" cy="738187"/>
          </a:xfrm>
        </p:spPr>
        <p:txBody>
          <a:bodyPr>
            <a:normAutofit/>
          </a:bodyPr>
          <a:lstStyle>
            <a:lvl1pPr marL="0" indent="0" algn="ctr">
              <a:buNone/>
              <a:defRPr sz="2400"/>
            </a:lvl1pPr>
          </a:lstStyle>
          <a:p>
            <a:pPr lvl="0"/>
            <a:r>
              <a:rPr lang="en-US"/>
              <a:t>Click to edit Master text styles</a:t>
            </a:r>
          </a:p>
        </p:txBody>
      </p:sp>
    </p:spTree>
    <p:extLst>
      <p:ext uri="{BB962C8B-B14F-4D97-AF65-F5344CB8AC3E}">
        <p14:creationId xmlns:p14="http://schemas.microsoft.com/office/powerpoint/2010/main" val="13251398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42716" y="154631"/>
            <a:ext cx="1315500" cy="174724"/>
          </a:xfrm>
          <a:prstGeom prst="rect">
            <a:avLst/>
          </a:prstGeom>
        </p:spPr>
      </p:pic>
      <p:sp>
        <p:nvSpPr>
          <p:cNvPr id="7" name="Shape 60"/>
          <p:cNvSpPr/>
          <p:nvPr userDrawn="1"/>
        </p:nvSpPr>
        <p:spPr>
          <a:xfrm>
            <a:off x="7356366" y="6755100"/>
            <a:ext cx="893700" cy="102900"/>
          </a:xfrm>
          <a:prstGeom prst="rect">
            <a:avLst/>
          </a:prstGeom>
          <a:solidFill>
            <a:srgbClr val="EFAA1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8" name="Shape 61"/>
          <p:cNvSpPr/>
          <p:nvPr userDrawn="1"/>
        </p:nvSpPr>
        <p:spPr>
          <a:xfrm>
            <a:off x="8250312" y="6755100"/>
            <a:ext cx="893700" cy="102900"/>
          </a:xfrm>
          <a:prstGeom prst="rect">
            <a:avLst/>
          </a:prstGeom>
          <a:solidFill>
            <a:srgbClr val="C63F28"/>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9" name="Shape 62"/>
          <p:cNvSpPr/>
          <p:nvPr userDrawn="1"/>
        </p:nvSpPr>
        <p:spPr>
          <a:xfrm>
            <a:off x="0" y="6755100"/>
            <a:ext cx="893700" cy="102900"/>
          </a:xfrm>
          <a:prstGeom prst="rect">
            <a:avLst/>
          </a:prstGeom>
          <a:solidFill>
            <a:srgbClr val="008CA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0" name="Shape 63"/>
          <p:cNvSpPr/>
          <p:nvPr userDrawn="1"/>
        </p:nvSpPr>
        <p:spPr>
          <a:xfrm>
            <a:off x="893710" y="6755100"/>
            <a:ext cx="6462600" cy="102900"/>
          </a:xfrm>
          <a:prstGeom prst="rect">
            <a:avLst/>
          </a:prstGeom>
          <a:solidFill>
            <a:srgbClr val="455FA9"/>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31429954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lank Blurple">
    <p:bg>
      <p:bgPr>
        <a:solidFill>
          <a:srgbClr val="455FA9"/>
        </a:solidFill>
        <a:effectLst/>
      </p:bgPr>
    </p:bg>
    <p:spTree>
      <p:nvGrpSpPr>
        <p:cNvPr id="1" name=""/>
        <p:cNvGrpSpPr/>
        <p:nvPr/>
      </p:nvGrpSpPr>
      <p:grpSpPr>
        <a:xfrm>
          <a:off x="0" y="0"/>
          <a:ext cx="0" cy="0"/>
          <a:chOff x="0" y="0"/>
          <a:chExt cx="0" cy="0"/>
        </a:xfrm>
      </p:grpSpPr>
      <p:sp>
        <p:nvSpPr>
          <p:cNvPr id="5" name="Shape 79"/>
          <p:cNvSpPr/>
          <p:nvPr userDrawn="1"/>
        </p:nvSpPr>
        <p:spPr>
          <a:xfrm>
            <a:off x="7356366" y="6755100"/>
            <a:ext cx="893700" cy="102900"/>
          </a:xfrm>
          <a:prstGeom prst="rect">
            <a:avLst/>
          </a:prstGeom>
          <a:solidFill>
            <a:srgbClr val="EFAA1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6" name="Shape 80"/>
          <p:cNvSpPr/>
          <p:nvPr userDrawn="1"/>
        </p:nvSpPr>
        <p:spPr>
          <a:xfrm>
            <a:off x="8250312" y="6755100"/>
            <a:ext cx="893700" cy="102900"/>
          </a:xfrm>
          <a:prstGeom prst="rect">
            <a:avLst/>
          </a:prstGeom>
          <a:solidFill>
            <a:srgbClr val="C63F28"/>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7" name="Shape 81"/>
          <p:cNvSpPr/>
          <p:nvPr userDrawn="1"/>
        </p:nvSpPr>
        <p:spPr>
          <a:xfrm>
            <a:off x="0" y="6755100"/>
            <a:ext cx="893700" cy="102900"/>
          </a:xfrm>
          <a:prstGeom prst="rect">
            <a:avLst/>
          </a:prstGeom>
          <a:solidFill>
            <a:srgbClr val="7C9B52"/>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8" name="Shape 82"/>
          <p:cNvSpPr/>
          <p:nvPr userDrawn="1"/>
        </p:nvSpPr>
        <p:spPr>
          <a:xfrm>
            <a:off x="893710" y="6755100"/>
            <a:ext cx="6462600" cy="102900"/>
          </a:xfrm>
          <a:prstGeom prst="rect">
            <a:avLst/>
          </a:prstGeom>
          <a:solidFill>
            <a:srgbClr val="008CA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pic>
        <p:nvPicPr>
          <p:cNvPr id="9" name="Picture 8"/>
          <p:cNvPicPr>
            <a:picLocks noChangeAspect="1"/>
          </p:cNvPicPr>
          <p:nvPr userDrawn="1"/>
        </p:nvPicPr>
        <p:blipFill>
          <a:blip r:embed="rId2" cstate="print">
            <a:biLevel thresh="25000"/>
            <a:extLst>
              <a:ext uri="{28A0092B-C50C-407E-A947-70E740481C1C}">
                <a14:useLocalDpi xmlns:a14="http://schemas.microsoft.com/office/drawing/2010/main" val="0"/>
              </a:ext>
            </a:extLst>
          </a:blip>
          <a:stretch>
            <a:fillRect/>
          </a:stretch>
        </p:blipFill>
        <p:spPr>
          <a:xfrm>
            <a:off x="7642716" y="154631"/>
            <a:ext cx="1315500" cy="174724"/>
          </a:xfrm>
          <a:prstGeom prst="rect">
            <a:avLst/>
          </a:prstGeom>
        </p:spPr>
      </p:pic>
      <p:sp>
        <p:nvSpPr>
          <p:cNvPr id="10" name="Title 1"/>
          <p:cNvSpPr>
            <a:spLocks noGrp="1"/>
          </p:cNvSpPr>
          <p:nvPr>
            <p:ph type="title"/>
          </p:nvPr>
        </p:nvSpPr>
        <p:spPr>
          <a:xfrm>
            <a:off x="628650" y="365126"/>
            <a:ext cx="7886700" cy="1325563"/>
          </a:xfrm>
        </p:spPr>
        <p:txBody>
          <a:bodyPr/>
          <a:lstStyle>
            <a:lvl1pPr>
              <a:defRPr>
                <a:solidFill>
                  <a:schemeClr val="bg1"/>
                </a:solidFill>
              </a:defRPr>
            </a:lvl1pPr>
          </a:lstStyle>
          <a:p>
            <a:r>
              <a:rPr lang="en-US"/>
              <a:t>Click to edit Master title style</a:t>
            </a:r>
            <a:endParaRPr lang="en-US" dirty="0"/>
          </a:p>
        </p:txBody>
      </p:sp>
      <p:sp>
        <p:nvSpPr>
          <p:cNvPr id="11" name="Content Placeholder 2"/>
          <p:cNvSpPr>
            <a:spLocks noGrp="1"/>
          </p:cNvSpPr>
          <p:nvPr>
            <p:ph idx="1"/>
          </p:nvPr>
        </p:nvSpPr>
        <p:spPr>
          <a:xfrm>
            <a:off x="628650" y="1825625"/>
            <a:ext cx="7886700" cy="4351338"/>
          </a:xfrm>
        </p:spPr>
        <p:txBody>
          <a:bodyPr/>
          <a:lstStyle>
            <a:lvl1pPr marL="0" indent="0">
              <a:buNone/>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9588093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Process Layout">
    <p:spTree>
      <p:nvGrpSpPr>
        <p:cNvPr id="1" name=""/>
        <p:cNvGrpSpPr/>
        <p:nvPr/>
      </p:nvGrpSpPr>
      <p:grpSpPr>
        <a:xfrm>
          <a:off x="0" y="0"/>
          <a:ext cx="0" cy="0"/>
          <a:chOff x="0" y="0"/>
          <a:chExt cx="0" cy="0"/>
        </a:xfrm>
      </p:grpSpPr>
      <p:sp>
        <p:nvSpPr>
          <p:cNvPr id="2" name="Title 1"/>
          <p:cNvSpPr>
            <a:spLocks noGrp="1"/>
          </p:cNvSpPr>
          <p:nvPr>
            <p:ph type="title"/>
          </p:nvPr>
        </p:nvSpPr>
        <p:spPr>
          <a:xfrm>
            <a:off x="552450" y="420341"/>
            <a:ext cx="7886700" cy="1325563"/>
          </a:xfrm>
        </p:spPr>
        <p:txBody>
          <a:bodyPr/>
          <a:lstStyle/>
          <a:p>
            <a:r>
              <a:rPr lang="en-US"/>
              <a:t>Click to edit Master title style</a:t>
            </a:r>
            <a:endParaRPr lang="en-US" dirty="0"/>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42716" y="154631"/>
            <a:ext cx="1315500" cy="174724"/>
          </a:xfrm>
          <a:prstGeom prst="rect">
            <a:avLst/>
          </a:prstGeom>
        </p:spPr>
      </p:pic>
      <p:sp>
        <p:nvSpPr>
          <p:cNvPr id="5" name="Shape 246"/>
          <p:cNvSpPr/>
          <p:nvPr/>
        </p:nvSpPr>
        <p:spPr>
          <a:xfrm>
            <a:off x="5632317" y="2669418"/>
            <a:ext cx="3305700" cy="669000"/>
          </a:xfrm>
          <a:prstGeom prst="chevron">
            <a:avLst>
              <a:gd name="adj" fmla="val 50000"/>
            </a:avLst>
          </a:prstGeom>
          <a:solidFill>
            <a:srgbClr val="C63F28"/>
          </a:solidFill>
          <a:ln>
            <a:noFill/>
          </a:ln>
        </p:spPr>
        <p:txBody>
          <a:bodyPr spcFirstLastPara="1" wrap="square" lIns="91425" tIns="91425" rIns="91425" bIns="91425" anchor="ctr" anchorCtr="0">
            <a:noAutofit/>
          </a:bodyPr>
          <a:lstStyle/>
          <a:p>
            <a:pPr marL="0" lvl="0" indent="0" algn="ctr">
              <a:spcBef>
                <a:spcPts val="0"/>
              </a:spcBef>
              <a:spcAft>
                <a:spcPts val="0"/>
              </a:spcAft>
              <a:buSzPts val="1100"/>
              <a:buNone/>
            </a:pPr>
            <a:endParaRPr b="1" dirty="0">
              <a:solidFill>
                <a:srgbClr val="FFFFFF"/>
              </a:solidFill>
              <a:latin typeface="Arial" panose="020B0604020202020204" pitchFamily="34" charset="0"/>
              <a:ea typeface="Arial Unicode MS" panose="020B0604020202020204" pitchFamily="34" charset="-128"/>
              <a:cs typeface="Arial" panose="020B0604020202020204" pitchFamily="34" charset="0"/>
              <a:sym typeface="Lato"/>
            </a:endParaRPr>
          </a:p>
        </p:txBody>
      </p:sp>
      <p:sp>
        <p:nvSpPr>
          <p:cNvPr id="8" name="Shape 249"/>
          <p:cNvSpPr/>
          <p:nvPr/>
        </p:nvSpPr>
        <p:spPr>
          <a:xfrm>
            <a:off x="0" y="2669632"/>
            <a:ext cx="3546900" cy="669000"/>
          </a:xfrm>
          <a:prstGeom prst="homePlate">
            <a:avLst>
              <a:gd name="adj" fmla="val 50000"/>
            </a:avLst>
          </a:prstGeom>
          <a:solidFill>
            <a:srgbClr val="008CA0"/>
          </a:solidFill>
          <a:ln>
            <a:noFill/>
          </a:ln>
        </p:spPr>
        <p:txBody>
          <a:bodyPr spcFirstLastPara="1" wrap="square" lIns="91425" tIns="91425" rIns="91425" bIns="91425" anchor="ctr" anchorCtr="0">
            <a:noAutofit/>
          </a:bodyPr>
          <a:lstStyle/>
          <a:p>
            <a:pPr marL="0" lvl="0" indent="0" algn="ctr">
              <a:spcBef>
                <a:spcPts val="0"/>
              </a:spcBef>
              <a:spcAft>
                <a:spcPts val="0"/>
              </a:spcAft>
              <a:buSzPts val="1100"/>
              <a:buNone/>
            </a:pPr>
            <a:endParaRPr sz="2400" b="1" dirty="0">
              <a:solidFill>
                <a:srgbClr val="FFFFFF"/>
              </a:solidFill>
              <a:latin typeface="Arial" panose="020B0604020202020204" pitchFamily="34" charset="0"/>
              <a:ea typeface="Arial Unicode MS" panose="020B0604020202020204" pitchFamily="34" charset="-128"/>
              <a:cs typeface="Arial" panose="020B0604020202020204" pitchFamily="34" charset="0"/>
              <a:sym typeface="Raleway"/>
            </a:endParaRPr>
          </a:p>
        </p:txBody>
      </p:sp>
      <p:sp>
        <p:nvSpPr>
          <p:cNvPr id="11" name="Shape 252"/>
          <p:cNvSpPr/>
          <p:nvPr/>
        </p:nvSpPr>
        <p:spPr>
          <a:xfrm>
            <a:off x="2944204" y="2669418"/>
            <a:ext cx="3305700" cy="669000"/>
          </a:xfrm>
          <a:prstGeom prst="chevron">
            <a:avLst>
              <a:gd name="adj" fmla="val 50000"/>
            </a:avLst>
          </a:prstGeom>
          <a:solidFill>
            <a:srgbClr val="455FA9"/>
          </a:solidFill>
          <a:ln>
            <a:noFill/>
          </a:ln>
        </p:spPr>
        <p:txBody>
          <a:bodyPr spcFirstLastPara="1" wrap="square" lIns="91425" tIns="91425" rIns="91425" bIns="91425" anchor="ctr" anchorCtr="0">
            <a:noAutofit/>
          </a:bodyPr>
          <a:lstStyle/>
          <a:p>
            <a:pPr marL="0" lvl="0" indent="0" algn="ctr">
              <a:spcBef>
                <a:spcPts val="0"/>
              </a:spcBef>
              <a:spcAft>
                <a:spcPts val="0"/>
              </a:spcAft>
              <a:buSzPts val="1100"/>
              <a:buNone/>
            </a:pPr>
            <a:endParaRPr b="1" dirty="0">
              <a:solidFill>
                <a:srgbClr val="FFFFFF"/>
              </a:solidFill>
              <a:latin typeface="Arial" panose="020B0604020202020204" pitchFamily="34" charset="0"/>
              <a:ea typeface="Arial Unicode MS" panose="020B0604020202020204" pitchFamily="34" charset="-128"/>
              <a:cs typeface="Arial" panose="020B0604020202020204" pitchFamily="34" charset="0"/>
              <a:sym typeface="Lato"/>
            </a:endParaRPr>
          </a:p>
        </p:txBody>
      </p:sp>
      <p:sp>
        <p:nvSpPr>
          <p:cNvPr id="14" name="Shape 60"/>
          <p:cNvSpPr/>
          <p:nvPr userDrawn="1"/>
        </p:nvSpPr>
        <p:spPr>
          <a:xfrm>
            <a:off x="7356366" y="6755100"/>
            <a:ext cx="893700" cy="102900"/>
          </a:xfrm>
          <a:prstGeom prst="rect">
            <a:avLst/>
          </a:prstGeom>
          <a:solidFill>
            <a:srgbClr val="EFAA1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5" name="Shape 61"/>
          <p:cNvSpPr/>
          <p:nvPr userDrawn="1"/>
        </p:nvSpPr>
        <p:spPr>
          <a:xfrm>
            <a:off x="8250312" y="6755100"/>
            <a:ext cx="893700" cy="102900"/>
          </a:xfrm>
          <a:prstGeom prst="rect">
            <a:avLst/>
          </a:prstGeom>
          <a:solidFill>
            <a:srgbClr val="C63F28"/>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6" name="Shape 62"/>
          <p:cNvSpPr/>
          <p:nvPr userDrawn="1"/>
        </p:nvSpPr>
        <p:spPr>
          <a:xfrm>
            <a:off x="0" y="6755100"/>
            <a:ext cx="893700" cy="102900"/>
          </a:xfrm>
          <a:prstGeom prst="rect">
            <a:avLst/>
          </a:prstGeom>
          <a:solidFill>
            <a:srgbClr val="008CA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7" name="Shape 63"/>
          <p:cNvSpPr/>
          <p:nvPr userDrawn="1"/>
        </p:nvSpPr>
        <p:spPr>
          <a:xfrm>
            <a:off x="893710" y="6755100"/>
            <a:ext cx="6462600" cy="102900"/>
          </a:xfrm>
          <a:prstGeom prst="rect">
            <a:avLst/>
          </a:prstGeom>
          <a:solidFill>
            <a:srgbClr val="455FA9"/>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6" name="Text Placeholder 5"/>
          <p:cNvSpPr>
            <a:spLocks noGrp="1"/>
          </p:cNvSpPr>
          <p:nvPr>
            <p:ph type="body" sz="quarter" idx="10"/>
          </p:nvPr>
        </p:nvSpPr>
        <p:spPr>
          <a:xfrm>
            <a:off x="304800" y="2797175"/>
            <a:ext cx="2332038" cy="403225"/>
          </a:xfrm>
        </p:spPr>
        <p:txBody>
          <a:bodyPr>
            <a:noAutofit/>
          </a:bodyPr>
          <a:lstStyle>
            <a:lvl1pPr marL="0" indent="0">
              <a:buNone/>
              <a:defRPr sz="1600">
                <a:solidFill>
                  <a:schemeClr val="bg1"/>
                </a:solidFill>
              </a:defRPr>
            </a:lvl1pPr>
          </a:lstStyle>
          <a:p>
            <a:pPr lvl="0"/>
            <a:r>
              <a:rPr lang="en-US"/>
              <a:t>Click to edit Master text styles</a:t>
            </a:r>
          </a:p>
        </p:txBody>
      </p:sp>
      <p:sp>
        <p:nvSpPr>
          <p:cNvPr id="21" name="Text Placeholder 5"/>
          <p:cNvSpPr>
            <a:spLocks noGrp="1"/>
          </p:cNvSpPr>
          <p:nvPr>
            <p:ph type="body" sz="quarter" idx="11"/>
          </p:nvPr>
        </p:nvSpPr>
        <p:spPr>
          <a:xfrm>
            <a:off x="3423590" y="2797175"/>
            <a:ext cx="2332038" cy="403225"/>
          </a:xfrm>
        </p:spPr>
        <p:txBody>
          <a:bodyPr>
            <a:noAutofit/>
          </a:bodyPr>
          <a:lstStyle>
            <a:lvl1pPr marL="0" indent="0">
              <a:buNone/>
              <a:defRPr sz="1600">
                <a:solidFill>
                  <a:schemeClr val="bg1"/>
                </a:solidFill>
              </a:defRPr>
            </a:lvl1pPr>
          </a:lstStyle>
          <a:p>
            <a:pPr lvl="0"/>
            <a:r>
              <a:rPr lang="en-US"/>
              <a:t>Click to edit Master text styles</a:t>
            </a:r>
          </a:p>
        </p:txBody>
      </p:sp>
      <p:sp>
        <p:nvSpPr>
          <p:cNvPr id="22" name="Text Placeholder 5"/>
          <p:cNvSpPr>
            <a:spLocks noGrp="1"/>
          </p:cNvSpPr>
          <p:nvPr>
            <p:ph type="body" sz="quarter" idx="12"/>
          </p:nvPr>
        </p:nvSpPr>
        <p:spPr>
          <a:xfrm>
            <a:off x="6269401" y="2797175"/>
            <a:ext cx="2332038" cy="403225"/>
          </a:xfrm>
        </p:spPr>
        <p:txBody>
          <a:bodyPr>
            <a:noAutofit/>
          </a:bodyPr>
          <a:lstStyle>
            <a:lvl1pPr marL="0" indent="0">
              <a:buNone/>
              <a:defRPr sz="1600">
                <a:solidFill>
                  <a:schemeClr val="bg1"/>
                </a:solidFill>
              </a:defRPr>
            </a:lvl1pPr>
          </a:lstStyle>
          <a:p>
            <a:pPr lvl="0"/>
            <a:r>
              <a:rPr lang="en-US"/>
              <a:t>Click to edit Master text styles</a:t>
            </a:r>
          </a:p>
        </p:txBody>
      </p:sp>
      <p:sp>
        <p:nvSpPr>
          <p:cNvPr id="9" name="Text Placeholder 8"/>
          <p:cNvSpPr>
            <a:spLocks noGrp="1"/>
          </p:cNvSpPr>
          <p:nvPr>
            <p:ph type="body" sz="quarter" idx="13"/>
          </p:nvPr>
        </p:nvSpPr>
        <p:spPr>
          <a:xfrm>
            <a:off x="304800" y="3527425"/>
            <a:ext cx="2430463" cy="2279650"/>
          </a:xfrm>
        </p:spPr>
        <p:txBody>
          <a:bodyPr>
            <a:normAutofit/>
          </a:bodyPr>
          <a:lstStyle>
            <a:lvl1pPr marL="0" indent="0">
              <a:buNone/>
              <a:defRPr sz="2000"/>
            </a:lvl1pPr>
          </a:lstStyle>
          <a:p>
            <a:pPr lvl="0"/>
            <a:r>
              <a:rPr lang="en-US"/>
              <a:t>Click to edit Master text styles</a:t>
            </a:r>
          </a:p>
        </p:txBody>
      </p:sp>
      <p:sp>
        <p:nvSpPr>
          <p:cNvPr id="23" name="Text Placeholder 8"/>
          <p:cNvSpPr>
            <a:spLocks noGrp="1"/>
          </p:cNvSpPr>
          <p:nvPr>
            <p:ph type="body" sz="quarter" idx="14"/>
          </p:nvPr>
        </p:nvSpPr>
        <p:spPr>
          <a:xfrm>
            <a:off x="3262494" y="3527425"/>
            <a:ext cx="2430463" cy="2279650"/>
          </a:xfrm>
        </p:spPr>
        <p:txBody>
          <a:bodyPr>
            <a:normAutofit/>
          </a:bodyPr>
          <a:lstStyle>
            <a:lvl1pPr marL="0" indent="0">
              <a:buNone/>
              <a:defRPr sz="2000"/>
            </a:lvl1pPr>
          </a:lstStyle>
          <a:p>
            <a:pPr lvl="0"/>
            <a:r>
              <a:rPr lang="en-US"/>
              <a:t>Click to edit Master text styles</a:t>
            </a:r>
          </a:p>
        </p:txBody>
      </p:sp>
      <p:sp>
        <p:nvSpPr>
          <p:cNvPr id="24" name="Text Placeholder 8"/>
          <p:cNvSpPr>
            <a:spLocks noGrp="1"/>
          </p:cNvSpPr>
          <p:nvPr>
            <p:ph type="body" sz="quarter" idx="15"/>
          </p:nvPr>
        </p:nvSpPr>
        <p:spPr>
          <a:xfrm>
            <a:off x="6220188" y="3527425"/>
            <a:ext cx="2430463" cy="2279650"/>
          </a:xfrm>
        </p:spPr>
        <p:txBody>
          <a:bodyPr>
            <a:normAutofit/>
          </a:bodyPr>
          <a:lstStyle>
            <a:lvl1pPr marL="0" indent="0">
              <a:buNone/>
              <a:defRPr sz="2000"/>
            </a:lvl1pPr>
          </a:lstStyle>
          <a:p>
            <a:pPr lvl="0"/>
            <a:r>
              <a:rPr lang="en-US"/>
              <a:t>Click to edit Master text styles</a:t>
            </a:r>
          </a:p>
        </p:txBody>
      </p:sp>
    </p:spTree>
    <p:extLst>
      <p:ext uri="{BB962C8B-B14F-4D97-AF65-F5344CB8AC3E}">
        <p14:creationId xmlns:p14="http://schemas.microsoft.com/office/powerpoint/2010/main" val="38324960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hree arrows Layout">
    <p:spTree>
      <p:nvGrpSpPr>
        <p:cNvPr id="1" name=""/>
        <p:cNvGrpSpPr/>
        <p:nvPr/>
      </p:nvGrpSpPr>
      <p:grpSpPr>
        <a:xfrm>
          <a:off x="0" y="0"/>
          <a:ext cx="0" cy="0"/>
          <a:chOff x="0" y="0"/>
          <a:chExt cx="0" cy="0"/>
        </a:xfrm>
      </p:grpSpPr>
      <p:sp>
        <p:nvSpPr>
          <p:cNvPr id="3" name="Shape 236"/>
          <p:cNvSpPr/>
          <p:nvPr userDrawn="1"/>
        </p:nvSpPr>
        <p:spPr>
          <a:xfrm>
            <a:off x="0" y="862500"/>
            <a:ext cx="940500" cy="891600"/>
          </a:xfrm>
          <a:prstGeom prst="rightArrow">
            <a:avLst>
              <a:gd name="adj1" fmla="val 61815"/>
              <a:gd name="adj2" fmla="val 50000"/>
            </a:avLst>
          </a:prstGeom>
          <a:solidFill>
            <a:srgbClr val="EFAA1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 name="Shape 237"/>
          <p:cNvSpPr/>
          <p:nvPr userDrawn="1"/>
        </p:nvSpPr>
        <p:spPr>
          <a:xfrm>
            <a:off x="0" y="2767500"/>
            <a:ext cx="940500" cy="891600"/>
          </a:xfrm>
          <a:prstGeom prst="rightArrow">
            <a:avLst>
              <a:gd name="adj1" fmla="val 61815"/>
              <a:gd name="adj2" fmla="val 50000"/>
            </a:avLst>
          </a:prstGeom>
          <a:solidFill>
            <a:srgbClr val="C63F28"/>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6" name="Shape 238"/>
          <p:cNvSpPr/>
          <p:nvPr userDrawn="1"/>
        </p:nvSpPr>
        <p:spPr>
          <a:xfrm>
            <a:off x="0" y="4672500"/>
            <a:ext cx="940500" cy="891600"/>
          </a:xfrm>
          <a:prstGeom prst="rightArrow">
            <a:avLst>
              <a:gd name="adj1" fmla="val 61815"/>
              <a:gd name="adj2" fmla="val 50000"/>
            </a:avLst>
          </a:prstGeom>
          <a:solidFill>
            <a:srgbClr val="008CA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7" name="Shape 73"/>
          <p:cNvSpPr/>
          <p:nvPr userDrawn="1"/>
        </p:nvSpPr>
        <p:spPr>
          <a:xfrm>
            <a:off x="7356366" y="6755100"/>
            <a:ext cx="893700" cy="102900"/>
          </a:xfrm>
          <a:prstGeom prst="rect">
            <a:avLst/>
          </a:prstGeom>
          <a:solidFill>
            <a:srgbClr val="EFAA1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8" name="Shape 74"/>
          <p:cNvSpPr/>
          <p:nvPr userDrawn="1"/>
        </p:nvSpPr>
        <p:spPr>
          <a:xfrm>
            <a:off x="8250312" y="6755100"/>
            <a:ext cx="893700" cy="102900"/>
          </a:xfrm>
          <a:prstGeom prst="rect">
            <a:avLst/>
          </a:prstGeom>
          <a:solidFill>
            <a:srgbClr val="C63F28"/>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9" name="Shape 75"/>
          <p:cNvSpPr/>
          <p:nvPr userDrawn="1"/>
        </p:nvSpPr>
        <p:spPr>
          <a:xfrm>
            <a:off x="0" y="6755100"/>
            <a:ext cx="893700" cy="102900"/>
          </a:xfrm>
          <a:prstGeom prst="rect">
            <a:avLst/>
          </a:prstGeom>
          <a:solidFill>
            <a:srgbClr val="008CA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0" name="Shape 76"/>
          <p:cNvSpPr/>
          <p:nvPr userDrawn="1"/>
        </p:nvSpPr>
        <p:spPr>
          <a:xfrm>
            <a:off x="893710" y="6755100"/>
            <a:ext cx="6462600" cy="102900"/>
          </a:xfrm>
          <a:prstGeom prst="rect">
            <a:avLst/>
          </a:prstGeom>
          <a:solidFill>
            <a:srgbClr val="455FA9"/>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42716" y="154631"/>
            <a:ext cx="1315500" cy="174724"/>
          </a:xfrm>
          <a:prstGeom prst="rect">
            <a:avLst/>
          </a:prstGeom>
        </p:spPr>
      </p:pic>
      <p:sp>
        <p:nvSpPr>
          <p:cNvPr id="19" name="Text Placeholder 18"/>
          <p:cNvSpPr>
            <a:spLocks noGrp="1"/>
          </p:cNvSpPr>
          <p:nvPr>
            <p:ph type="body" sz="quarter" idx="10"/>
          </p:nvPr>
        </p:nvSpPr>
        <p:spPr>
          <a:xfrm>
            <a:off x="1185063" y="912529"/>
            <a:ext cx="6110287" cy="647302"/>
          </a:xfrm>
        </p:spPr>
        <p:txBody>
          <a:bodyPr/>
          <a:lstStyle>
            <a:lvl1pPr marL="0" indent="0">
              <a:buNone/>
              <a:defRPr>
                <a:solidFill>
                  <a:srgbClr val="EFAA1F"/>
                </a:solidFill>
              </a:defRPr>
            </a:lvl1pPr>
          </a:lstStyle>
          <a:p>
            <a:pPr lvl="0"/>
            <a:r>
              <a:rPr lang="en-US"/>
              <a:t>Click to edit Master text styles</a:t>
            </a:r>
          </a:p>
        </p:txBody>
      </p:sp>
      <p:sp>
        <p:nvSpPr>
          <p:cNvPr id="20" name="Text Placeholder 18"/>
          <p:cNvSpPr>
            <a:spLocks noGrp="1"/>
          </p:cNvSpPr>
          <p:nvPr>
            <p:ph type="body" sz="quarter" idx="11"/>
          </p:nvPr>
        </p:nvSpPr>
        <p:spPr>
          <a:xfrm>
            <a:off x="1185063" y="2802315"/>
            <a:ext cx="6110287" cy="647302"/>
          </a:xfrm>
        </p:spPr>
        <p:txBody>
          <a:bodyPr/>
          <a:lstStyle>
            <a:lvl1pPr marL="0" indent="0">
              <a:buNone/>
              <a:defRPr>
                <a:solidFill>
                  <a:srgbClr val="C63F28"/>
                </a:solidFill>
              </a:defRPr>
            </a:lvl1pPr>
          </a:lstStyle>
          <a:p>
            <a:pPr lvl="0"/>
            <a:r>
              <a:rPr lang="en-US"/>
              <a:t>Click to edit Master text styles</a:t>
            </a:r>
          </a:p>
        </p:txBody>
      </p:sp>
      <p:sp>
        <p:nvSpPr>
          <p:cNvPr id="21" name="Text Placeholder 18"/>
          <p:cNvSpPr>
            <a:spLocks noGrp="1"/>
          </p:cNvSpPr>
          <p:nvPr>
            <p:ph type="body" sz="quarter" idx="12"/>
          </p:nvPr>
        </p:nvSpPr>
        <p:spPr>
          <a:xfrm>
            <a:off x="1185063" y="4725064"/>
            <a:ext cx="6110287" cy="647302"/>
          </a:xfrm>
        </p:spPr>
        <p:txBody>
          <a:bodyPr/>
          <a:lstStyle>
            <a:lvl1pPr marL="0" indent="0">
              <a:buNone/>
              <a:defRPr>
                <a:solidFill>
                  <a:srgbClr val="008CA0"/>
                </a:solidFill>
              </a:defRPr>
            </a:lvl1pPr>
          </a:lstStyle>
          <a:p>
            <a:pPr lvl="0"/>
            <a:r>
              <a:rPr lang="en-US"/>
              <a:t>Click to edit Master text styles</a:t>
            </a:r>
          </a:p>
        </p:txBody>
      </p:sp>
      <p:sp>
        <p:nvSpPr>
          <p:cNvPr id="23" name="Text Placeholder 22"/>
          <p:cNvSpPr>
            <a:spLocks noGrp="1"/>
          </p:cNvSpPr>
          <p:nvPr>
            <p:ph type="body" sz="quarter" idx="13"/>
          </p:nvPr>
        </p:nvSpPr>
        <p:spPr>
          <a:xfrm>
            <a:off x="1184275" y="1654175"/>
            <a:ext cx="4089400" cy="563563"/>
          </a:xfrm>
        </p:spPr>
        <p:txBody>
          <a:bodyPr>
            <a:noAutofit/>
          </a:bodyPr>
          <a:lstStyle>
            <a:lvl1pPr marL="0" indent="0">
              <a:buNone/>
              <a:defRPr sz="2000"/>
            </a:lvl1pPr>
          </a:lstStyle>
          <a:p>
            <a:pPr lvl="0"/>
            <a:r>
              <a:rPr lang="en-US"/>
              <a:t>Click to edit Master text styles</a:t>
            </a:r>
          </a:p>
        </p:txBody>
      </p:sp>
      <p:sp>
        <p:nvSpPr>
          <p:cNvPr id="24" name="Text Placeholder 22"/>
          <p:cNvSpPr>
            <a:spLocks noGrp="1"/>
          </p:cNvSpPr>
          <p:nvPr>
            <p:ph type="body" sz="quarter" idx="14"/>
          </p:nvPr>
        </p:nvSpPr>
        <p:spPr>
          <a:xfrm>
            <a:off x="1184275" y="3691037"/>
            <a:ext cx="4089400" cy="563563"/>
          </a:xfrm>
        </p:spPr>
        <p:txBody>
          <a:bodyPr>
            <a:noAutofit/>
          </a:bodyPr>
          <a:lstStyle>
            <a:lvl1pPr marL="0" indent="0">
              <a:buNone/>
              <a:defRPr sz="2000"/>
            </a:lvl1pPr>
          </a:lstStyle>
          <a:p>
            <a:pPr lvl="0"/>
            <a:r>
              <a:rPr lang="en-US"/>
              <a:t>Click to edit Master text styles</a:t>
            </a:r>
          </a:p>
        </p:txBody>
      </p:sp>
      <p:sp>
        <p:nvSpPr>
          <p:cNvPr id="25" name="Text Placeholder 22"/>
          <p:cNvSpPr>
            <a:spLocks noGrp="1"/>
          </p:cNvSpPr>
          <p:nvPr>
            <p:ph type="body" sz="quarter" idx="15"/>
          </p:nvPr>
        </p:nvSpPr>
        <p:spPr>
          <a:xfrm>
            <a:off x="1184275" y="5536561"/>
            <a:ext cx="4089400" cy="563563"/>
          </a:xfrm>
        </p:spPr>
        <p:txBody>
          <a:bodyPr>
            <a:noAutofit/>
          </a:bodyPr>
          <a:lstStyle>
            <a:lvl1pPr marL="0" indent="0">
              <a:buNone/>
              <a:defRPr sz="2000"/>
            </a:lvl1pPr>
          </a:lstStyle>
          <a:p>
            <a:pPr lvl="0"/>
            <a:r>
              <a:rPr lang="en-US"/>
              <a:t>Click to edit Master text styles</a:t>
            </a:r>
          </a:p>
        </p:txBody>
      </p:sp>
    </p:spTree>
    <p:extLst>
      <p:ext uri="{BB962C8B-B14F-4D97-AF65-F5344CB8AC3E}">
        <p14:creationId xmlns:p14="http://schemas.microsoft.com/office/powerpoint/2010/main" val="3047198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0" y="0"/>
            <a:ext cx="5256621" cy="6755100"/>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Shape 73"/>
          <p:cNvSpPr/>
          <p:nvPr userDrawn="1"/>
        </p:nvSpPr>
        <p:spPr>
          <a:xfrm>
            <a:off x="7356366" y="6755100"/>
            <a:ext cx="893700" cy="102900"/>
          </a:xfrm>
          <a:prstGeom prst="rect">
            <a:avLst/>
          </a:prstGeom>
          <a:solidFill>
            <a:srgbClr val="EFAA1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9" name="Shape 74"/>
          <p:cNvSpPr/>
          <p:nvPr userDrawn="1"/>
        </p:nvSpPr>
        <p:spPr>
          <a:xfrm>
            <a:off x="8250312" y="6755100"/>
            <a:ext cx="893700" cy="102900"/>
          </a:xfrm>
          <a:prstGeom prst="rect">
            <a:avLst/>
          </a:prstGeom>
          <a:solidFill>
            <a:srgbClr val="C63F28"/>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0" name="Shape 75"/>
          <p:cNvSpPr/>
          <p:nvPr userDrawn="1"/>
        </p:nvSpPr>
        <p:spPr>
          <a:xfrm>
            <a:off x="0" y="6755100"/>
            <a:ext cx="893700" cy="102900"/>
          </a:xfrm>
          <a:prstGeom prst="rect">
            <a:avLst/>
          </a:prstGeom>
          <a:solidFill>
            <a:srgbClr val="008CA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1" name="Shape 76"/>
          <p:cNvSpPr/>
          <p:nvPr userDrawn="1"/>
        </p:nvSpPr>
        <p:spPr>
          <a:xfrm>
            <a:off x="893710" y="6755100"/>
            <a:ext cx="6462600" cy="102900"/>
          </a:xfrm>
          <a:prstGeom prst="rect">
            <a:avLst/>
          </a:prstGeom>
          <a:solidFill>
            <a:srgbClr val="455FA9"/>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24579102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826165441"/>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5" r:id="rId3"/>
    <p:sldLayoutId id="2147483660" r:id="rId4"/>
    <p:sldLayoutId id="2147483667" r:id="rId5"/>
    <p:sldLayoutId id="2147483668" r:id="rId6"/>
    <p:sldLayoutId id="2147483673" r:id="rId7"/>
    <p:sldLayoutId id="2147483674" r:id="rId8"/>
    <p:sldLayoutId id="2147483670" r:id="rId9"/>
    <p:sldLayoutId id="2147483675" r:id="rId10"/>
  </p:sldLayoutIdLst>
  <p:hf hdr="0" ftr="0" dt="0"/>
  <p:txStyles>
    <p:title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4.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8.m4a"/><Relationship Id="rId1" Type="http://schemas.openxmlformats.org/officeDocument/2006/relationships/audio" Target="NULL" TargetMode="External"/><Relationship Id="rId6" Type="http://schemas.openxmlformats.org/officeDocument/2006/relationships/image" Target="../media/image4.png"/><Relationship Id="rId5" Type="http://schemas.openxmlformats.org/officeDocument/2006/relationships/image" Target="../media/image9.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4.png"/><Relationship Id="rId5" Type="http://schemas.openxmlformats.org/officeDocument/2006/relationships/image" Target="../media/image9.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4.png"/><Relationship Id="rId5" Type="http://schemas.openxmlformats.org/officeDocument/2006/relationships/image" Target="../media/image10.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4.png"/><Relationship Id="rId5" Type="http://schemas.openxmlformats.org/officeDocument/2006/relationships/image" Target="../media/image11.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4.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4.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4.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4.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8" Type="http://schemas.openxmlformats.org/officeDocument/2006/relationships/image" Target="../media/image150.png"/><Relationship Id="rId3" Type="http://schemas.openxmlformats.org/officeDocument/2006/relationships/slideLayout" Target="../slideLayouts/slideLayout2.xml"/><Relationship Id="rId7" Type="http://schemas.openxmlformats.org/officeDocument/2006/relationships/customXml" Target="../ink/ink1.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12.png"/><Relationship Id="rId11" Type="http://schemas.openxmlformats.org/officeDocument/2006/relationships/image" Target="../media/image4.png"/><Relationship Id="rId5" Type="http://schemas.openxmlformats.org/officeDocument/2006/relationships/hyperlink" Target="https://www.cde.state.co.us/datapipeline/eoyadequatedoctransfer" TargetMode="External"/><Relationship Id="rId10" Type="http://schemas.openxmlformats.org/officeDocument/2006/relationships/image" Target="../media/image160.png"/><Relationship Id="rId4" Type="http://schemas.openxmlformats.org/officeDocument/2006/relationships/notesSlide" Target="../notesSlides/notesSlide19.xml"/><Relationship Id="rId9" Type="http://schemas.openxmlformats.org/officeDocument/2006/relationships/customXml" Target="../ink/ink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4.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4.png"/><Relationship Id="rId5" Type="http://schemas.openxmlformats.org/officeDocument/2006/relationships/image" Target="../media/image13.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4.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4.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4.png"/><Relationship Id="rId5" Type="http://schemas.openxmlformats.org/officeDocument/2006/relationships/image" Target="../media/image14.pn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15.png"/><Relationship Id="rId5" Type="http://schemas.openxmlformats.org/officeDocument/2006/relationships/image" Target="../media/image4.pn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4.png"/><Relationship Id="rId5" Type="http://schemas.openxmlformats.org/officeDocument/2006/relationships/image" Target="../media/image15.png"/><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4.png"/><Relationship Id="rId5" Type="http://schemas.openxmlformats.org/officeDocument/2006/relationships/hyperlink" Target="https://resources.csi.state.co.us/data-submissions/eoy/" TargetMode="External"/><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24.m4a"/><Relationship Id="rId1" Type="http://schemas.microsoft.com/office/2007/relationships/media" Target="../media/media24.m4a"/><Relationship Id="rId5" Type="http://schemas.openxmlformats.org/officeDocument/2006/relationships/image" Target="../media/image4.png"/><Relationship Id="rId4" Type="http://schemas.openxmlformats.org/officeDocument/2006/relationships/notesSlide" Target="../notesSlides/notesSlide28.xml"/></Relationships>
</file>

<file path=ppt/slides/_rels/slide3.xml.rels><?xml version="1.0" encoding="UTF-8" standalone="yes"?>
<Relationships xmlns="http://schemas.openxmlformats.org/package/2006/relationships"><Relationship Id="rId8" Type="http://schemas.openxmlformats.org/officeDocument/2006/relationships/hyperlink" Target="https://resources.csi.state.co.us/csi-annual-review-of-schools-cars/" TargetMode="External"/><Relationship Id="rId3" Type="http://schemas.openxmlformats.org/officeDocument/2006/relationships/slideLayout" Target="../slideLayouts/slideLayout3.xml"/><Relationship Id="rId7" Type="http://schemas.openxmlformats.org/officeDocument/2006/relationships/hyperlink" Target="http://www.cde.state.co.us/cdereval/mobility-stabilitycurrent" TargetMode="Externa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hyperlink" Target="http://www.cde.state.co.us/cdereval/dropoutcurrent" TargetMode="External"/><Relationship Id="rId5" Type="http://schemas.openxmlformats.org/officeDocument/2006/relationships/hyperlink" Target="http://www.cde.state.co.us/cdereval/gradratecurrent" TargetMode="External"/><Relationship Id="rId10" Type="http://schemas.openxmlformats.org/officeDocument/2006/relationships/image" Target="../media/image4.png"/><Relationship Id="rId4" Type="http://schemas.openxmlformats.org/officeDocument/2006/relationships/notesSlide" Target="../notesSlides/notesSlide3.xml"/><Relationship Id="rId9" Type="http://schemas.openxmlformats.org/officeDocument/2006/relationships/hyperlink" Target="https://resources.csi.state.co.us/interim-assessments/" TargetMode="Externa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4.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5.png"/><Relationship Id="rId5" Type="http://schemas.openxmlformats.org/officeDocument/2006/relationships/hyperlink" Target="https://resources.csi.state.co.us/data-submissions/eoy/" TargetMode="External"/><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4.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hyperlink" Target="https://resources.csi.state.co.us/data-submissions/eoy/" TargetMode="External"/><Relationship Id="rId5" Type="http://schemas.openxmlformats.org/officeDocument/2006/relationships/image" Target="../media/image6.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4.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hyperlink" Target="https://resources.csi.state.co.us/data-submissions/eoy/" TargetMode="External"/><Relationship Id="rId5" Type="http://schemas.openxmlformats.org/officeDocument/2006/relationships/image" Target="../media/image7.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8.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hyperlink" Target="https://resources.csi.state.co.us/data-submissions/eoy/" TargetMode="External"/><Relationship Id="rId5" Type="http://schemas.openxmlformats.org/officeDocument/2006/relationships/image" Target="../media/image4.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60258" y="1596714"/>
            <a:ext cx="8014855" cy="1406370"/>
          </a:xfrm>
        </p:spPr>
        <p:txBody>
          <a:bodyPr>
            <a:normAutofit fontScale="90000"/>
          </a:bodyPr>
          <a:lstStyle/>
          <a:p>
            <a:r>
              <a:rPr lang="en-US" dirty="0"/>
              <a:t>Entry, Exit, and Retention Coding and Dates</a:t>
            </a:r>
          </a:p>
        </p:txBody>
      </p:sp>
      <p:sp>
        <p:nvSpPr>
          <p:cNvPr id="3" name="Subtitle 2"/>
          <p:cNvSpPr>
            <a:spLocks noGrp="1"/>
          </p:cNvSpPr>
          <p:nvPr>
            <p:ph type="subTitle" idx="1"/>
          </p:nvPr>
        </p:nvSpPr>
        <p:spPr>
          <a:xfrm>
            <a:off x="760258" y="3690147"/>
            <a:ext cx="6858000" cy="2297294"/>
          </a:xfrm>
        </p:spPr>
        <p:txBody>
          <a:bodyPr>
            <a:normAutofit/>
          </a:bodyPr>
          <a:lstStyle/>
          <a:p>
            <a:endParaRPr lang="en-US" dirty="0"/>
          </a:p>
          <a:p>
            <a:endParaRPr lang="en-US" dirty="0"/>
          </a:p>
          <a:p>
            <a:r>
              <a:rPr lang="en-US" dirty="0"/>
              <a:t>Recorded February 2025</a:t>
            </a:r>
          </a:p>
          <a:p>
            <a:endParaRPr lang="en-US" dirty="0"/>
          </a:p>
        </p:txBody>
      </p:sp>
      <p:sp>
        <p:nvSpPr>
          <p:cNvPr id="4" name="Rectangle 3"/>
          <p:cNvSpPr/>
          <p:nvPr/>
        </p:nvSpPr>
        <p:spPr>
          <a:xfrm>
            <a:off x="760258" y="3003084"/>
            <a:ext cx="3541739" cy="461665"/>
          </a:xfrm>
          <a:prstGeom prst="rect">
            <a:avLst/>
          </a:prstGeom>
        </p:spPr>
        <p:txBody>
          <a:bodyPr wrap="none">
            <a:spAutoFit/>
          </a:bodyPr>
          <a:lstStyle/>
          <a:p>
            <a:r>
              <a:rPr lang="en-US" sz="2400" dirty="0"/>
              <a:t>General Collection Training</a:t>
            </a:r>
          </a:p>
        </p:txBody>
      </p:sp>
      <p:pic>
        <p:nvPicPr>
          <p:cNvPr id="44" name="Audio 43" descr="Entry, Exit, retention Coding and dating welcome">
            <a:hlinkClick r:id="" action="ppaction://media"/>
            <a:extLst>
              <a:ext uri="{FF2B5EF4-FFF2-40B4-BE49-F238E27FC236}">
                <a16:creationId xmlns:a16="http://schemas.microsoft.com/office/drawing/2014/main" id="{2F3C04EA-E331-43DA-F20A-7FA73EB584CB}"/>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3028666781"/>
      </p:ext>
    </p:extLst>
  </p:cSld>
  <p:clrMapOvr>
    <a:masterClrMapping/>
  </p:clrMapOvr>
  <mc:AlternateContent xmlns:mc="http://schemas.openxmlformats.org/markup-compatibility/2006" xmlns:p14="http://schemas.microsoft.com/office/powerpoint/2010/main">
    <mc:Choice Requires="p14">
      <p:transition spd="slow" p14:dur="2000" advTm="14359"/>
    </mc:Choice>
    <mc:Fallback xmlns="">
      <p:transition spd="slow" advTm="143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1460D4-4F84-471E-AC71-6547A3238DFE}"/>
              </a:ext>
              <a:ext uri="{C183D7F6-B498-43B3-948B-1728B52AA6E4}">
                <adec:decorative xmlns:adec="http://schemas.microsoft.com/office/drawing/2017/decorative" val="1"/>
              </a:ext>
            </a:extLst>
          </p:cNvPr>
          <p:cNvSpPr>
            <a:spLocks noGrp="1"/>
          </p:cNvSpPr>
          <p:nvPr>
            <p:ph type="title"/>
          </p:nvPr>
        </p:nvSpPr>
        <p:spPr/>
        <p:txBody>
          <a:bodyPr>
            <a:normAutofit/>
          </a:bodyPr>
          <a:lstStyle/>
          <a:p>
            <a:r>
              <a:rPr lang="en-US" dirty="0"/>
              <a:t>Students Completing the School Year</a:t>
            </a:r>
          </a:p>
        </p:txBody>
      </p:sp>
      <p:sp>
        <p:nvSpPr>
          <p:cNvPr id="3" name="Content Placeholder 2">
            <a:extLst>
              <a:ext uri="{FF2B5EF4-FFF2-40B4-BE49-F238E27FC236}">
                <a16:creationId xmlns:a16="http://schemas.microsoft.com/office/drawing/2014/main" id="{71657223-CD74-3951-F577-44C4BE923119}"/>
              </a:ext>
              <a:ext uri="{C183D7F6-B498-43B3-948B-1728B52AA6E4}">
                <adec:decorative xmlns:adec="http://schemas.microsoft.com/office/drawing/2017/decorative" val="1"/>
              </a:ext>
            </a:extLst>
          </p:cNvPr>
          <p:cNvSpPr>
            <a:spLocks noGrp="1"/>
          </p:cNvSpPr>
          <p:nvPr>
            <p:ph idx="1"/>
          </p:nvPr>
        </p:nvSpPr>
        <p:spPr>
          <a:xfrm>
            <a:off x="628650" y="1825625"/>
            <a:ext cx="8123464" cy="4351338"/>
          </a:xfrm>
        </p:spPr>
        <p:txBody>
          <a:bodyPr>
            <a:normAutofit/>
          </a:bodyPr>
          <a:lstStyle/>
          <a:p>
            <a:r>
              <a:rPr lang="en-US" sz="2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600" b="1" dirty="0">
                <a:solidFill>
                  <a:srgbClr val="E36C0A"/>
                </a:solidFill>
                <a:effectLst/>
                <a:latin typeface="Arial" panose="020B0604020202020204" pitchFamily="34" charset="0"/>
                <a:ea typeface="Times New Roman" panose="02020603050405020304" pitchFamily="18" charset="0"/>
                <a:cs typeface="Times New Roman" panose="02020603050405020304" pitchFamily="18" charset="0"/>
              </a:rPr>
              <a:t>Exit Type</a:t>
            </a:r>
            <a:r>
              <a:rPr lang="en-US" sz="2600" dirty="0">
                <a:solidFill>
                  <a:srgbClr val="E36C0A"/>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600" b="1" dirty="0">
                <a:effectLst/>
                <a:latin typeface="Arial" panose="020B0604020202020204" pitchFamily="34" charset="0"/>
                <a:ea typeface="Times New Roman" panose="02020603050405020304" pitchFamily="18" charset="0"/>
                <a:cs typeface="Times New Roman" panose="02020603050405020304" pitchFamily="18" charset="0"/>
              </a:rPr>
              <a:t>‘00’ </a:t>
            </a:r>
            <a:r>
              <a:rPr lang="en-US" sz="2600" dirty="0">
                <a:effectLst/>
                <a:latin typeface="Arial" panose="020B0604020202020204" pitchFamily="34" charset="0"/>
                <a:ea typeface="Times New Roman" panose="02020603050405020304" pitchFamily="18" charset="0"/>
                <a:cs typeface="Times New Roman" panose="02020603050405020304" pitchFamily="18" charset="0"/>
              </a:rPr>
              <a:t>and </a:t>
            </a:r>
            <a:r>
              <a:rPr lang="en-US" sz="2600" b="1" dirty="0">
                <a:solidFill>
                  <a:srgbClr val="E36C0A"/>
                </a:solidFill>
                <a:effectLst/>
                <a:latin typeface="Arial" panose="020B0604020202020204" pitchFamily="34" charset="0"/>
                <a:ea typeface="Times New Roman" panose="02020603050405020304" pitchFamily="18" charset="0"/>
                <a:cs typeface="Times New Roman" panose="02020603050405020304" pitchFamily="18" charset="0"/>
              </a:rPr>
              <a:t>Exit Date</a:t>
            </a:r>
            <a:r>
              <a:rPr lang="en-US" sz="26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600" b="1" dirty="0">
                <a:effectLst/>
                <a:latin typeface="Arial" panose="020B0604020202020204" pitchFamily="34" charset="0"/>
                <a:ea typeface="Times New Roman" panose="02020603050405020304" pitchFamily="18" charset="0"/>
                <a:cs typeface="Times New Roman" panose="02020603050405020304" pitchFamily="18" charset="0"/>
              </a:rPr>
              <a:t>‘0000000’ </a:t>
            </a:r>
            <a:r>
              <a:rPr lang="en-US" sz="2600" dirty="0">
                <a:effectLst/>
                <a:latin typeface="Arial" panose="020B0604020202020204" pitchFamily="34" charset="0"/>
                <a:ea typeface="Times New Roman" panose="02020603050405020304" pitchFamily="18" charset="0"/>
                <a:cs typeface="Times New Roman" panose="02020603050405020304" pitchFamily="18" charset="0"/>
              </a:rPr>
              <a:t>should be used for </a:t>
            </a:r>
            <a:r>
              <a:rPr lang="en-US" sz="2600" b="1" i="1" dirty="0">
                <a:effectLst/>
                <a:latin typeface="Arial" panose="020B0604020202020204" pitchFamily="34" charset="0"/>
                <a:ea typeface="Times New Roman" panose="02020603050405020304" pitchFamily="18" charset="0"/>
                <a:cs typeface="Times New Roman" panose="02020603050405020304" pitchFamily="18" charset="0"/>
              </a:rPr>
              <a:t>every student </a:t>
            </a:r>
            <a:r>
              <a:rPr lang="en-US" sz="2600" dirty="0">
                <a:effectLst/>
                <a:latin typeface="Arial" panose="020B0604020202020204" pitchFamily="34" charset="0"/>
                <a:ea typeface="Times New Roman" panose="02020603050405020304" pitchFamily="18" charset="0"/>
                <a:cs typeface="Times New Roman" panose="02020603050405020304" pitchFamily="18" charset="0"/>
              </a:rPr>
              <a:t>who completes the school year at your school, </a:t>
            </a:r>
            <a:r>
              <a:rPr lang="en-US" sz="2600" b="1" i="1" dirty="0">
                <a:effectLst/>
                <a:latin typeface="Arial" panose="020B0604020202020204" pitchFamily="34" charset="0"/>
                <a:ea typeface="Times New Roman" panose="02020603050405020304" pitchFamily="18" charset="0"/>
                <a:cs typeface="Times New Roman" panose="02020603050405020304" pitchFamily="18" charset="0"/>
              </a:rPr>
              <a:t>regardless of their anticipated enrollment status at the beginning of next year</a:t>
            </a:r>
            <a:r>
              <a:rPr lang="en-US" sz="2600" i="1" dirty="0">
                <a:effectLst/>
                <a:latin typeface="Arial" panose="020B0604020202020204" pitchFamily="34" charset="0"/>
                <a:ea typeface="Times New Roman" panose="02020603050405020304" pitchFamily="18" charset="0"/>
                <a:cs typeface="Times New Roman" panose="02020603050405020304" pitchFamily="18" charset="0"/>
              </a:rPr>
              <a:t>.</a:t>
            </a:r>
            <a:r>
              <a:rPr lang="en-US" sz="2600" dirty="0">
                <a:effectLst/>
                <a:latin typeface="Arial" panose="020B0604020202020204" pitchFamily="34" charset="0"/>
                <a:ea typeface="Times New Roman" panose="02020603050405020304" pitchFamily="18" charset="0"/>
                <a:cs typeface="Times New Roman" panose="02020603050405020304" pitchFamily="18" charset="0"/>
              </a:rPr>
              <a:t> </a:t>
            </a:r>
          </a:p>
          <a:p>
            <a:r>
              <a:rPr lang="en-US" dirty="0"/>
              <a:t> </a:t>
            </a:r>
            <a:r>
              <a:rPr lang="en-US" sz="2600" dirty="0"/>
              <a:t>Why?</a:t>
            </a:r>
          </a:p>
          <a:p>
            <a:pPr lvl="1"/>
            <a:r>
              <a:rPr lang="en-US" sz="2500" baseline="0" dirty="0"/>
              <a:t>End Of Year (EOY) and SPED EOY is collecting information about what happened </a:t>
            </a:r>
            <a:r>
              <a:rPr lang="en-US" sz="2500" i="1" baseline="0" dirty="0"/>
              <a:t>this </a:t>
            </a:r>
            <a:r>
              <a:rPr lang="en-US" sz="2500" i="0" baseline="0" dirty="0"/>
              <a:t>school year. </a:t>
            </a:r>
          </a:p>
          <a:p>
            <a:pPr marL="0" indent="0">
              <a:buNone/>
            </a:pPr>
            <a:endParaRPr lang="en-US" sz="2800" dirty="0">
              <a:effectLst/>
              <a:latin typeface="Arial" panose="020B0604020202020204" pitchFamily="34" charset="0"/>
              <a:ea typeface="Times New Roman" panose="02020603050405020304" pitchFamily="18" charset="0"/>
              <a:cs typeface="Times New Roman" panose="02020603050405020304" pitchFamily="18" charset="0"/>
            </a:endParaRPr>
          </a:p>
          <a:p>
            <a:endParaRPr lang="en-US" dirty="0"/>
          </a:p>
        </p:txBody>
      </p:sp>
      <p:pic>
        <p:nvPicPr>
          <p:cNvPr id="4" name="Picture 3">
            <a:extLst>
              <a:ext uri="{FF2B5EF4-FFF2-40B4-BE49-F238E27FC236}">
                <a16:creationId xmlns:a16="http://schemas.microsoft.com/office/drawing/2014/main" id="{BF0D5A2E-6964-B287-5D9B-2803287C65FB}"/>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3267050" y="5051674"/>
            <a:ext cx="2609649" cy="859768"/>
          </a:xfrm>
          <a:prstGeom prst="rect">
            <a:avLst/>
          </a:prstGeom>
        </p:spPr>
      </p:pic>
      <p:pic>
        <p:nvPicPr>
          <p:cNvPr id="16" name="Audio 15">
            <a:hlinkClick r:id="" action="ppaction://media"/>
            <a:extLst>
              <a:ext uri="{FF2B5EF4-FFF2-40B4-BE49-F238E27FC236}">
                <a16:creationId xmlns:a16="http://schemas.microsoft.com/office/drawing/2014/main" id="{924F01C3-7AF8-CFC6-93B5-66F7F6603BC7}"/>
              </a:ext>
              <a:ext uri="{C183D7F6-B498-43B3-948B-1728B52AA6E4}">
                <adec:decorative xmlns:adec="http://schemas.microsoft.com/office/drawing/2017/decorative" val="1"/>
              </a:ext>
            </a:extLst>
          </p:cNvPr>
          <p:cNvPicPr>
            <a:picLocks noChangeAspect="1"/>
          </p:cNvPicPr>
          <p:nvPr>
            <a:audioFile r:link="rId1"/>
            <p:extLst>
              <p:ext uri="{DAA4B4D4-6D71-4841-9C94-3DE7FCFB9230}">
                <p14:media xmlns:p14="http://schemas.microsoft.com/office/powerpoint/2010/main" r:embed="rId2">
                  <p14:trim end="46836.8707"/>
                </p14:media>
              </p:ext>
            </p:extLst>
          </p:nvPr>
        </p:nvPicPr>
        <p:blipFill>
          <a:blip r:embed="rId6"/>
          <a:srcRect l="-118750" t="-118750" r="-118750" b="-118750"/>
          <a:stretch>
            <a:fillRect/>
          </a:stretch>
        </p:blipFill>
        <p:spPr>
          <a:xfrm>
            <a:off x="7004304" y="4718304"/>
            <a:ext cx="2057400" cy="2057400"/>
          </a:xfrm>
          <a:prstGeom prst="ellipse">
            <a:avLst/>
          </a:prstGeom>
        </p:spPr>
      </p:pic>
      <p:sp>
        <p:nvSpPr>
          <p:cNvPr id="14" name="Slide Number Placeholder 1">
            <a:extLst>
              <a:ext uri="{FF2B5EF4-FFF2-40B4-BE49-F238E27FC236}">
                <a16:creationId xmlns:a16="http://schemas.microsoft.com/office/drawing/2014/main" id="{846EEDB9-1572-4AAD-8704-DA96DBDA00D7}"/>
              </a:ext>
              <a:ext uri="{C183D7F6-B498-43B3-948B-1728B52AA6E4}">
                <adec:decorative xmlns:adec="http://schemas.microsoft.com/office/drawing/2017/decorative" val="1"/>
              </a:ext>
            </a:extLst>
          </p:cNvPr>
          <p:cNvSpPr txBox="1">
            <a:spLocks/>
          </p:cNvSpPr>
          <p:nvPr/>
        </p:nvSpPr>
        <p:spPr>
          <a:xfrm>
            <a:off x="-125" y="6505689"/>
            <a:ext cx="9144000" cy="4179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00000000-1234-1234-1234-123412341234}" type="slidenum">
              <a:rPr lang="en" smtClean="0">
                <a:solidFill>
                  <a:schemeClr val="bg1">
                    <a:lumMod val="65000"/>
                  </a:schemeClr>
                </a:solidFill>
              </a:rPr>
              <a:pPr algn="r"/>
              <a:t>10</a:t>
            </a:fld>
            <a:endParaRPr lang="en" dirty="0">
              <a:solidFill>
                <a:schemeClr val="bg1">
                  <a:lumMod val="65000"/>
                </a:schemeClr>
              </a:solidFill>
            </a:endParaRPr>
          </a:p>
        </p:txBody>
      </p:sp>
    </p:spTree>
    <p:extLst>
      <p:ext uri="{BB962C8B-B14F-4D97-AF65-F5344CB8AC3E}">
        <p14:creationId xmlns:p14="http://schemas.microsoft.com/office/powerpoint/2010/main" val="3571488160"/>
      </p:ext>
    </p:extLst>
  </p:cSld>
  <p:clrMapOvr>
    <a:masterClrMapping/>
  </p:clrMapOvr>
  <mc:AlternateContent xmlns:mc="http://schemas.openxmlformats.org/markup-compatibility/2006">
    <mc:Choice xmlns:p14="http://schemas.microsoft.com/office/powerpoint/2010/main" Requires="p14">
      <p:transition spd="slow" p14:dur="2000" advClick="0" advTm="36050"/>
    </mc:Choice>
    <mc:Fallback>
      <p:transition spd="slow" advClick="0" advTm="360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1460D4-4F84-471E-AC71-6547A3238DFE}"/>
              </a:ext>
              <a:ext uri="{C183D7F6-B498-43B3-948B-1728B52AA6E4}">
                <adec:decorative xmlns:adec="http://schemas.microsoft.com/office/drawing/2017/decorative" val="1"/>
              </a:ext>
            </a:extLst>
          </p:cNvPr>
          <p:cNvSpPr>
            <a:spLocks noGrp="1"/>
          </p:cNvSpPr>
          <p:nvPr>
            <p:ph type="title"/>
          </p:nvPr>
        </p:nvSpPr>
        <p:spPr/>
        <p:txBody>
          <a:bodyPr>
            <a:normAutofit/>
          </a:bodyPr>
          <a:lstStyle/>
          <a:p>
            <a:r>
              <a:rPr lang="en-US" dirty="0"/>
              <a:t>What is “Zero Filled”</a:t>
            </a:r>
          </a:p>
        </p:txBody>
      </p:sp>
      <p:sp>
        <p:nvSpPr>
          <p:cNvPr id="3" name="Content Placeholder 2">
            <a:extLst>
              <a:ext uri="{FF2B5EF4-FFF2-40B4-BE49-F238E27FC236}">
                <a16:creationId xmlns:a16="http://schemas.microsoft.com/office/drawing/2014/main" id="{71657223-CD74-3951-F577-44C4BE923119}"/>
              </a:ext>
              <a:ext uri="{C183D7F6-B498-43B3-948B-1728B52AA6E4}">
                <adec:decorative xmlns:adec="http://schemas.microsoft.com/office/drawing/2017/decorative" val="1"/>
              </a:ext>
            </a:extLst>
          </p:cNvPr>
          <p:cNvSpPr>
            <a:spLocks noGrp="1"/>
          </p:cNvSpPr>
          <p:nvPr>
            <p:ph idx="1"/>
          </p:nvPr>
        </p:nvSpPr>
        <p:spPr>
          <a:xfrm>
            <a:off x="628650" y="1825625"/>
            <a:ext cx="8123464" cy="4351338"/>
          </a:xfrm>
        </p:spPr>
        <p:txBody>
          <a:bodyPr>
            <a:normAutofit/>
          </a:bodyPr>
          <a:lstStyle/>
          <a:p>
            <a:r>
              <a:rPr lang="en-US" sz="2800" dirty="0">
                <a:effectLst/>
                <a:latin typeface="Arial" panose="020B0604020202020204" pitchFamily="34" charset="0"/>
                <a:ea typeface="Times New Roman" panose="02020603050405020304" pitchFamily="18" charset="0"/>
                <a:cs typeface="Times New Roman" panose="02020603050405020304" pitchFamily="18" charset="0"/>
              </a:rPr>
              <a:t>Zero filled refers to the data that is extracted from a school’s SIS when the report shows the field as 0.</a:t>
            </a:r>
            <a:endParaRPr lang="en-US" sz="2600" dirty="0">
              <a:effectLst/>
              <a:latin typeface="Arial" panose="020B0604020202020204" pitchFamily="34" charset="0"/>
              <a:ea typeface="Times New Roman" panose="02020603050405020304" pitchFamily="18" charset="0"/>
              <a:cs typeface="Times New Roman" panose="02020603050405020304" pitchFamily="18" charset="0"/>
            </a:endParaRPr>
          </a:p>
          <a:p>
            <a:r>
              <a:rPr lang="en-US" dirty="0"/>
              <a:t>This is important to note because most SIS users will not actually add zeros to these fields within your SIS.</a:t>
            </a:r>
            <a:endParaRPr lang="en-US" dirty="0">
              <a:effectLst/>
              <a:latin typeface="Arial" panose="020B0604020202020204" pitchFamily="34" charset="0"/>
              <a:ea typeface="Times New Roman" panose="02020603050405020304" pitchFamily="18" charset="0"/>
              <a:cs typeface="Times New Roman" panose="02020603050405020304" pitchFamily="18" charset="0"/>
            </a:endParaRPr>
          </a:p>
          <a:p>
            <a:endParaRPr lang="en-US" dirty="0"/>
          </a:p>
        </p:txBody>
      </p:sp>
      <p:pic>
        <p:nvPicPr>
          <p:cNvPr id="4" name="Picture 3">
            <a:extLst>
              <a:ext uri="{FF2B5EF4-FFF2-40B4-BE49-F238E27FC236}">
                <a16:creationId xmlns:a16="http://schemas.microsoft.com/office/drawing/2014/main" id="{BF0D5A2E-6964-B287-5D9B-2803287C65FB}"/>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3267050" y="5051674"/>
            <a:ext cx="2609649" cy="859768"/>
          </a:xfrm>
          <a:prstGeom prst="rect">
            <a:avLst/>
          </a:prstGeom>
        </p:spPr>
      </p:pic>
      <p:pic>
        <p:nvPicPr>
          <p:cNvPr id="7" name="Audio 6">
            <a:hlinkClick r:id="" action="ppaction://media"/>
            <a:extLst>
              <a:ext uri="{FF2B5EF4-FFF2-40B4-BE49-F238E27FC236}">
                <a16:creationId xmlns:a16="http://schemas.microsoft.com/office/drawing/2014/main" id="{B906B39F-DE6E-F3C1-5A0D-4F5C156E1CD4}"/>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7004304" y="4718304"/>
            <a:ext cx="2057400" cy="2057400"/>
          </a:xfrm>
          <a:prstGeom prst="ellipse">
            <a:avLst/>
          </a:prstGeom>
        </p:spPr>
      </p:pic>
      <p:sp>
        <p:nvSpPr>
          <p:cNvPr id="14" name="Slide Number Placeholder 1">
            <a:extLst>
              <a:ext uri="{FF2B5EF4-FFF2-40B4-BE49-F238E27FC236}">
                <a16:creationId xmlns:a16="http://schemas.microsoft.com/office/drawing/2014/main" id="{846EEDB9-1572-4AAD-8704-DA96DBDA00D7}"/>
              </a:ext>
              <a:ext uri="{C183D7F6-B498-43B3-948B-1728B52AA6E4}">
                <adec:decorative xmlns:adec="http://schemas.microsoft.com/office/drawing/2017/decorative" val="1"/>
              </a:ext>
            </a:extLst>
          </p:cNvPr>
          <p:cNvSpPr txBox="1">
            <a:spLocks/>
          </p:cNvSpPr>
          <p:nvPr/>
        </p:nvSpPr>
        <p:spPr>
          <a:xfrm>
            <a:off x="-125" y="6505689"/>
            <a:ext cx="9144000" cy="4179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00000000-1234-1234-1234-123412341234}" type="slidenum">
              <a:rPr lang="en" smtClean="0">
                <a:solidFill>
                  <a:schemeClr val="bg1">
                    <a:lumMod val="65000"/>
                  </a:schemeClr>
                </a:solidFill>
              </a:rPr>
              <a:pPr algn="r"/>
              <a:t>11</a:t>
            </a:fld>
            <a:endParaRPr lang="en" dirty="0">
              <a:solidFill>
                <a:schemeClr val="bg1">
                  <a:lumMod val="65000"/>
                </a:schemeClr>
              </a:solidFill>
            </a:endParaRPr>
          </a:p>
        </p:txBody>
      </p:sp>
    </p:spTree>
    <p:extLst>
      <p:ext uri="{BB962C8B-B14F-4D97-AF65-F5344CB8AC3E}">
        <p14:creationId xmlns:p14="http://schemas.microsoft.com/office/powerpoint/2010/main" val="4166562643"/>
      </p:ext>
    </p:extLst>
  </p:cSld>
  <p:clrMapOvr>
    <a:masterClrMapping/>
  </p:clrMapOvr>
  <mc:AlternateContent xmlns:mc="http://schemas.openxmlformats.org/markup-compatibility/2006">
    <mc:Choice xmlns:p14="http://schemas.microsoft.com/office/powerpoint/2010/main" Requires="p14">
      <p:transition spd="slow" p14:dur="2000" advTm="28294"/>
    </mc:Choice>
    <mc:Fallback>
      <p:transition spd="slow" advTm="282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A30A3F-571C-4C5A-BE61-C0705F903447}"/>
              </a:ext>
              <a:ext uri="{C183D7F6-B498-43B3-948B-1728B52AA6E4}">
                <adec:decorative xmlns:adec="http://schemas.microsoft.com/office/drawing/2017/decorative" val="1"/>
              </a:ext>
            </a:extLst>
          </p:cNvPr>
          <p:cNvSpPr>
            <a:spLocks noGrp="1"/>
          </p:cNvSpPr>
          <p:nvPr>
            <p:ph type="title"/>
          </p:nvPr>
        </p:nvSpPr>
        <p:spPr>
          <a:xfrm>
            <a:off x="628649" y="248585"/>
            <a:ext cx="7886700" cy="1325563"/>
          </a:xfrm>
        </p:spPr>
        <p:txBody>
          <a:bodyPr/>
          <a:lstStyle/>
          <a:p>
            <a:pPr algn="ctr"/>
            <a:r>
              <a:rPr lang="en-US" dirty="0"/>
              <a:t>PS Data Entry</a:t>
            </a:r>
          </a:p>
        </p:txBody>
      </p:sp>
      <p:pic>
        <p:nvPicPr>
          <p:cNvPr id="3" name="Picture 2">
            <a:extLst>
              <a:ext uri="{FF2B5EF4-FFF2-40B4-BE49-F238E27FC236}">
                <a16:creationId xmlns:a16="http://schemas.microsoft.com/office/drawing/2014/main" id="{CBB5C9D2-22D1-4549-96CC-9CEBE8C40A78}"/>
              </a:ext>
              <a:ext uri="{C183D7F6-B498-43B3-948B-1728B52AA6E4}">
                <adec:decorative xmlns:adec="http://schemas.microsoft.com/office/drawing/2017/decorative" val="1"/>
              </a:ext>
            </a:extLst>
          </p:cNvPr>
          <p:cNvPicPr>
            <a:picLocks noChangeAspect="1"/>
          </p:cNvPicPr>
          <p:nvPr/>
        </p:nvPicPr>
        <p:blipFill rotWithShape="1">
          <a:blip r:embed="rId5">
            <a:extLst>
              <a:ext uri="{28A0092B-C50C-407E-A947-70E740481C1C}">
                <a14:useLocalDpi xmlns:a14="http://schemas.microsoft.com/office/drawing/2010/main" val="0"/>
              </a:ext>
            </a:extLst>
          </a:blip>
          <a:srcRect l="4752" r="7434"/>
          <a:stretch/>
        </p:blipFill>
        <p:spPr>
          <a:xfrm>
            <a:off x="874616" y="1283841"/>
            <a:ext cx="7652808" cy="4235953"/>
          </a:xfrm>
          <a:prstGeom prst="rect">
            <a:avLst/>
          </a:prstGeom>
          <a:ln w="9525">
            <a:solidFill>
              <a:schemeClr val="tx1"/>
            </a:solidFill>
          </a:ln>
        </p:spPr>
      </p:pic>
      <p:sp>
        <p:nvSpPr>
          <p:cNvPr id="6" name="TextBox 5">
            <a:extLst>
              <a:ext uri="{FF2B5EF4-FFF2-40B4-BE49-F238E27FC236}">
                <a16:creationId xmlns:a16="http://schemas.microsoft.com/office/drawing/2014/main" id="{3574D05B-C82C-A689-6C04-9A20E72D8318}"/>
              </a:ext>
              <a:ext uri="{C183D7F6-B498-43B3-948B-1728B52AA6E4}">
                <adec:decorative xmlns:adec="http://schemas.microsoft.com/office/drawing/2017/decorative" val="1"/>
              </a:ext>
            </a:extLst>
          </p:cNvPr>
          <p:cNvSpPr txBox="1"/>
          <p:nvPr/>
        </p:nvSpPr>
        <p:spPr>
          <a:xfrm>
            <a:off x="886692" y="5686084"/>
            <a:ext cx="7628657" cy="923330"/>
          </a:xfrm>
          <a:prstGeom prst="rect">
            <a:avLst/>
          </a:prstGeom>
          <a:noFill/>
        </p:spPr>
        <p:txBody>
          <a:bodyPr wrap="square">
            <a:spAutoFit/>
          </a:bodyPr>
          <a:lstStyle/>
          <a:p>
            <a:r>
              <a:rPr lang="en-US" sz="1800" dirty="0"/>
              <a:t>IMPORTANT for PS Users: For students that completed the school year with you, in student enrollments, </a:t>
            </a:r>
            <a:r>
              <a:rPr lang="en-US" sz="1800" b="1" dirty="0"/>
              <a:t>use the default exit day of the DAY AFTER your last day of school</a:t>
            </a:r>
            <a:r>
              <a:rPr lang="en-US" sz="1800" dirty="0"/>
              <a:t>. This will create a zero filled exit date and exit code in state reporting.</a:t>
            </a:r>
          </a:p>
        </p:txBody>
      </p:sp>
      <p:pic>
        <p:nvPicPr>
          <p:cNvPr id="35" name="Audio 34">
            <a:hlinkClick r:id="" action="ppaction://media"/>
            <a:extLst>
              <a:ext uri="{FF2B5EF4-FFF2-40B4-BE49-F238E27FC236}">
                <a16:creationId xmlns:a16="http://schemas.microsoft.com/office/drawing/2014/main" id="{89298B2E-2D61-FF73-0ACD-9AA31AF66CD6}"/>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7004304" y="4718304"/>
            <a:ext cx="2057400" cy="2057400"/>
          </a:xfrm>
          <a:prstGeom prst="ellipse">
            <a:avLst/>
          </a:prstGeom>
        </p:spPr>
      </p:pic>
      <p:sp>
        <p:nvSpPr>
          <p:cNvPr id="9" name="Slide Number Placeholder 1">
            <a:extLst>
              <a:ext uri="{FF2B5EF4-FFF2-40B4-BE49-F238E27FC236}">
                <a16:creationId xmlns:a16="http://schemas.microsoft.com/office/drawing/2014/main" id="{750D51A4-25D8-4985-93F4-0D8EBFD4A405}"/>
              </a:ext>
              <a:ext uri="{C183D7F6-B498-43B3-948B-1728B52AA6E4}">
                <adec:decorative xmlns:adec="http://schemas.microsoft.com/office/drawing/2017/decorative" val="1"/>
              </a:ext>
            </a:extLst>
          </p:cNvPr>
          <p:cNvSpPr txBox="1">
            <a:spLocks/>
          </p:cNvSpPr>
          <p:nvPr/>
        </p:nvSpPr>
        <p:spPr>
          <a:xfrm>
            <a:off x="-125" y="6440375"/>
            <a:ext cx="9144000" cy="4179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00000000-1234-1234-1234-123412341234}" type="slidenum">
              <a:rPr lang="en" smtClean="0">
                <a:solidFill>
                  <a:schemeClr val="bg1">
                    <a:lumMod val="65000"/>
                  </a:schemeClr>
                </a:solidFill>
              </a:rPr>
              <a:pPr algn="r"/>
              <a:t>12</a:t>
            </a:fld>
            <a:endParaRPr lang="en" dirty="0">
              <a:solidFill>
                <a:schemeClr val="bg1">
                  <a:lumMod val="65000"/>
                </a:schemeClr>
              </a:solidFill>
            </a:endParaRPr>
          </a:p>
        </p:txBody>
      </p:sp>
    </p:spTree>
    <p:extLst>
      <p:ext uri="{BB962C8B-B14F-4D97-AF65-F5344CB8AC3E}">
        <p14:creationId xmlns:p14="http://schemas.microsoft.com/office/powerpoint/2010/main" val="107837103"/>
      </p:ext>
    </p:extLst>
  </p:cSld>
  <p:clrMapOvr>
    <a:masterClrMapping/>
  </p:clrMapOvr>
  <mc:AlternateContent xmlns:mc="http://schemas.openxmlformats.org/markup-compatibility/2006">
    <mc:Choice xmlns:p14="http://schemas.microsoft.com/office/powerpoint/2010/main" Requires="p14">
      <p:transition spd="slow" p14:dur="2000" advTm="68170"/>
    </mc:Choice>
    <mc:Fallback>
      <p:transition spd="slow" advTm="681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A30A3F-571C-4C5A-BE61-C0705F903447}"/>
              </a:ext>
              <a:ext uri="{C183D7F6-B498-43B3-948B-1728B52AA6E4}">
                <adec:decorative xmlns:adec="http://schemas.microsoft.com/office/drawing/2017/decorative" val="1"/>
              </a:ext>
            </a:extLst>
          </p:cNvPr>
          <p:cNvSpPr>
            <a:spLocks noGrp="1"/>
          </p:cNvSpPr>
          <p:nvPr>
            <p:ph type="title"/>
          </p:nvPr>
        </p:nvSpPr>
        <p:spPr>
          <a:xfrm>
            <a:off x="757670" y="231787"/>
            <a:ext cx="7886700" cy="1325563"/>
          </a:xfrm>
        </p:spPr>
        <p:txBody>
          <a:bodyPr/>
          <a:lstStyle/>
          <a:p>
            <a:pPr algn="ctr"/>
            <a:r>
              <a:rPr lang="en-US" dirty="0"/>
              <a:t>IC Data Entry</a:t>
            </a:r>
          </a:p>
        </p:txBody>
      </p:sp>
      <p:pic>
        <p:nvPicPr>
          <p:cNvPr id="3" name="Picture 2">
            <a:extLst>
              <a:ext uri="{FF2B5EF4-FFF2-40B4-BE49-F238E27FC236}">
                <a16:creationId xmlns:a16="http://schemas.microsoft.com/office/drawing/2014/main" id="{CBB5C9D2-22D1-4549-96CC-9CEBE8C40A78}"/>
              </a:ext>
              <a:ext uri="{C183D7F6-B498-43B3-948B-1728B52AA6E4}">
                <adec:decorative xmlns:adec="http://schemas.microsoft.com/office/drawing/2017/decorative" val="1"/>
              </a:ext>
            </a:extLst>
          </p:cNvPr>
          <p:cNvPicPr>
            <a:picLocks noChangeAspect="1"/>
          </p:cNvPicPr>
          <p:nvPr/>
        </p:nvPicPr>
        <p:blipFill rotWithShape="1">
          <a:blip r:embed="rId5">
            <a:extLst>
              <a:ext uri="{28A0092B-C50C-407E-A947-70E740481C1C}">
                <a14:useLocalDpi xmlns:a14="http://schemas.microsoft.com/office/drawing/2010/main" val="0"/>
              </a:ext>
            </a:extLst>
          </a:blip>
          <a:srcRect t="505" b="505"/>
          <a:stretch/>
        </p:blipFill>
        <p:spPr>
          <a:xfrm>
            <a:off x="757670" y="1311023"/>
            <a:ext cx="8003646" cy="4235953"/>
          </a:xfrm>
          <a:prstGeom prst="rect">
            <a:avLst/>
          </a:prstGeom>
          <a:ln w="9525">
            <a:solidFill>
              <a:schemeClr val="tx1"/>
            </a:solidFill>
          </a:ln>
        </p:spPr>
      </p:pic>
      <p:sp>
        <p:nvSpPr>
          <p:cNvPr id="6" name="TextBox 5">
            <a:extLst>
              <a:ext uri="{FF2B5EF4-FFF2-40B4-BE49-F238E27FC236}">
                <a16:creationId xmlns:a16="http://schemas.microsoft.com/office/drawing/2014/main" id="{3574D05B-C82C-A689-6C04-9A20E72D8318}"/>
              </a:ext>
              <a:ext uri="{C183D7F6-B498-43B3-948B-1728B52AA6E4}">
                <adec:decorative xmlns:adec="http://schemas.microsoft.com/office/drawing/2017/decorative" val="1"/>
              </a:ext>
            </a:extLst>
          </p:cNvPr>
          <p:cNvSpPr txBox="1"/>
          <p:nvPr/>
        </p:nvSpPr>
        <p:spPr>
          <a:xfrm>
            <a:off x="886692" y="5686084"/>
            <a:ext cx="7628657" cy="923330"/>
          </a:xfrm>
          <a:prstGeom prst="rect">
            <a:avLst/>
          </a:prstGeom>
          <a:noFill/>
        </p:spPr>
        <p:txBody>
          <a:bodyPr wrap="square">
            <a:spAutoFit/>
          </a:bodyPr>
          <a:lstStyle/>
          <a:p>
            <a:r>
              <a:rPr lang="en-US" sz="1800" dirty="0"/>
              <a:t>IMPORTANT for </a:t>
            </a:r>
            <a:r>
              <a:rPr lang="en-US" dirty="0"/>
              <a:t>IC</a:t>
            </a:r>
            <a:r>
              <a:rPr lang="en-US" sz="1800" dirty="0"/>
              <a:t> Users: In student enrollments, for students that completed the school year with you, </a:t>
            </a:r>
            <a:r>
              <a:rPr lang="en-US" sz="1800" b="1" dirty="0"/>
              <a:t>leave the exit day and exit code blank. </a:t>
            </a:r>
            <a:r>
              <a:rPr lang="en-US" sz="1800" dirty="0"/>
              <a:t>This will create a zero filled exit date and exit code in state reporting.</a:t>
            </a:r>
          </a:p>
        </p:txBody>
      </p:sp>
      <p:pic>
        <p:nvPicPr>
          <p:cNvPr id="22" name="Audio 21">
            <a:hlinkClick r:id="" action="ppaction://media"/>
            <a:extLst>
              <a:ext uri="{FF2B5EF4-FFF2-40B4-BE49-F238E27FC236}">
                <a16:creationId xmlns:a16="http://schemas.microsoft.com/office/drawing/2014/main" id="{15B3AE92-0080-D8FE-8183-971D6A804CC2}"/>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7004304" y="4718304"/>
            <a:ext cx="2057400" cy="2057400"/>
          </a:xfrm>
          <a:prstGeom prst="ellipse">
            <a:avLst/>
          </a:prstGeom>
        </p:spPr>
      </p:pic>
      <p:sp>
        <p:nvSpPr>
          <p:cNvPr id="9" name="Slide Number Placeholder 1">
            <a:extLst>
              <a:ext uri="{FF2B5EF4-FFF2-40B4-BE49-F238E27FC236}">
                <a16:creationId xmlns:a16="http://schemas.microsoft.com/office/drawing/2014/main" id="{750D51A4-25D8-4985-93F4-0D8EBFD4A405}"/>
              </a:ext>
              <a:ext uri="{C183D7F6-B498-43B3-948B-1728B52AA6E4}">
                <adec:decorative xmlns:adec="http://schemas.microsoft.com/office/drawing/2017/decorative" val="1"/>
              </a:ext>
            </a:extLst>
          </p:cNvPr>
          <p:cNvSpPr txBox="1">
            <a:spLocks/>
          </p:cNvSpPr>
          <p:nvPr/>
        </p:nvSpPr>
        <p:spPr>
          <a:xfrm>
            <a:off x="-125" y="6440375"/>
            <a:ext cx="9144000" cy="4179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00000000-1234-1234-1234-123412341234}" type="slidenum">
              <a:rPr lang="en" smtClean="0">
                <a:solidFill>
                  <a:schemeClr val="bg1">
                    <a:lumMod val="65000"/>
                  </a:schemeClr>
                </a:solidFill>
              </a:rPr>
              <a:pPr algn="r"/>
              <a:t>13</a:t>
            </a:fld>
            <a:endParaRPr lang="en" dirty="0">
              <a:solidFill>
                <a:schemeClr val="bg1">
                  <a:lumMod val="65000"/>
                </a:schemeClr>
              </a:solidFill>
            </a:endParaRPr>
          </a:p>
        </p:txBody>
      </p:sp>
    </p:spTree>
    <p:extLst>
      <p:ext uri="{BB962C8B-B14F-4D97-AF65-F5344CB8AC3E}">
        <p14:creationId xmlns:p14="http://schemas.microsoft.com/office/powerpoint/2010/main" val="816774904"/>
      </p:ext>
    </p:extLst>
  </p:cSld>
  <p:clrMapOvr>
    <a:masterClrMapping/>
  </p:clrMapOvr>
  <mc:AlternateContent xmlns:mc="http://schemas.openxmlformats.org/markup-compatibility/2006">
    <mc:Choice xmlns:p14="http://schemas.microsoft.com/office/powerpoint/2010/main" Requires="p14">
      <p:transition spd="slow" p14:dur="2000" advTm="27094"/>
    </mc:Choice>
    <mc:Fallback>
      <p:transition spd="slow" advTm="270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7053EB-D58A-3AAE-B675-26A566A26115}"/>
              </a:ext>
            </a:extLst>
          </p:cNvPr>
          <p:cNvSpPr>
            <a:spLocks noGrp="1"/>
          </p:cNvSpPr>
          <p:nvPr>
            <p:ph type="title"/>
          </p:nvPr>
        </p:nvSpPr>
        <p:spPr>
          <a:xfrm>
            <a:off x="628647" y="207862"/>
            <a:ext cx="8226101" cy="1325563"/>
          </a:xfrm>
        </p:spPr>
        <p:txBody>
          <a:bodyPr>
            <a:normAutofit/>
          </a:bodyPr>
          <a:lstStyle/>
          <a:p>
            <a:r>
              <a:rPr lang="en-US" dirty="0"/>
              <a:t>Zero-Fill Exit Codes/Dates for…</a:t>
            </a:r>
          </a:p>
        </p:txBody>
      </p:sp>
      <p:sp>
        <p:nvSpPr>
          <p:cNvPr id="3" name="Content Placeholder 2">
            <a:extLst>
              <a:ext uri="{FF2B5EF4-FFF2-40B4-BE49-F238E27FC236}">
                <a16:creationId xmlns:a16="http://schemas.microsoft.com/office/drawing/2014/main" id="{222CE3F4-86E9-8D7F-1DCC-F7C5C2D0DF7A}"/>
              </a:ext>
            </a:extLst>
          </p:cNvPr>
          <p:cNvSpPr>
            <a:spLocks noGrp="1"/>
          </p:cNvSpPr>
          <p:nvPr>
            <p:ph idx="1"/>
          </p:nvPr>
        </p:nvSpPr>
        <p:spPr>
          <a:xfrm>
            <a:off x="1118503" y="1424277"/>
            <a:ext cx="7246387" cy="4351338"/>
          </a:xfrm>
        </p:spPr>
        <p:txBody>
          <a:bodyPr>
            <a:normAutofit/>
          </a:bodyPr>
          <a:lstStyle/>
          <a:p>
            <a:r>
              <a:rPr lang="en-US" sz="2400" dirty="0">
                <a:effectLst/>
                <a:latin typeface="Arial" panose="020B0604020202020204" pitchFamily="34" charset="0"/>
                <a:ea typeface="Times New Roman" panose="02020603050405020304" pitchFamily="18" charset="0"/>
                <a:cs typeface="Times New Roman" panose="02020603050405020304" pitchFamily="18" charset="0"/>
              </a:rPr>
              <a:t>Students who you know are moving out of state or country over the summer and will not be returning.  </a:t>
            </a:r>
          </a:p>
          <a:p>
            <a:r>
              <a:rPr lang="en-US" sz="2400" dirty="0">
                <a:effectLst/>
                <a:latin typeface="Arial" panose="020B0604020202020204" pitchFamily="34" charset="0"/>
                <a:ea typeface="Times New Roman" panose="02020603050405020304" pitchFamily="18" charset="0"/>
                <a:cs typeface="Times New Roman" panose="02020603050405020304" pitchFamily="18" charset="0"/>
              </a:rPr>
              <a:t>Students who are transferring to a local school. </a:t>
            </a:r>
          </a:p>
          <a:p>
            <a:r>
              <a:rPr lang="en-US" sz="2400" dirty="0">
                <a:effectLst/>
                <a:latin typeface="Arial" panose="020B0604020202020204" pitchFamily="34" charset="0"/>
                <a:ea typeface="Times New Roman" panose="02020603050405020304" pitchFamily="18" charset="0"/>
                <a:cs typeface="Symbol" panose="05050102010706020507" pitchFamily="18" charset="2"/>
              </a:rPr>
              <a:t>Students who are transitioning to home school. </a:t>
            </a:r>
          </a:p>
          <a:p>
            <a:r>
              <a:rPr lang="en-US" sz="2400" dirty="0">
                <a:effectLst/>
                <a:latin typeface="Arial" panose="020B0604020202020204" pitchFamily="34" charset="0"/>
                <a:ea typeface="Times New Roman" panose="02020603050405020304" pitchFamily="18" charset="0"/>
                <a:cs typeface="Symbol" panose="05050102010706020507" pitchFamily="18" charset="2"/>
              </a:rPr>
              <a:t>Students who are skipping or repeating a grade. </a:t>
            </a:r>
            <a:endParaRPr lang="en-US" sz="2400" dirty="0">
              <a:ea typeface="Times New Roman" panose="02020603050405020304" pitchFamily="18" charset="0"/>
              <a:cs typeface="Symbol" panose="05050102010706020507" pitchFamily="18" charset="2"/>
            </a:endParaRPr>
          </a:p>
          <a:p>
            <a:r>
              <a:rPr lang="en-US" sz="2400" dirty="0">
                <a:effectLst/>
                <a:latin typeface="Arial" panose="020B0604020202020204" pitchFamily="34" charset="0"/>
                <a:ea typeface="Times New Roman" panose="02020603050405020304" pitchFamily="18" charset="0"/>
                <a:cs typeface="Symbol" panose="05050102010706020507" pitchFamily="18" charset="2"/>
              </a:rPr>
              <a:t>Students who have withdrawn or transferred out in the last 3 weeks of the current school year and have completed all coursework early.</a:t>
            </a:r>
          </a:p>
          <a:p>
            <a:r>
              <a:rPr lang="en-US" sz="2400" dirty="0">
                <a:effectLst/>
                <a:latin typeface="Arial" panose="020B0604020202020204" pitchFamily="34" charset="0"/>
                <a:ea typeface="Times New Roman" panose="02020603050405020304" pitchFamily="18" charset="0"/>
                <a:cs typeface="Symbol" panose="05050102010706020507" pitchFamily="18" charset="2"/>
              </a:rPr>
              <a:t>Students who have passed the highest grade in your school – </a:t>
            </a:r>
            <a:r>
              <a:rPr lang="en-US" sz="2400" b="1" i="1" dirty="0">
                <a:effectLst/>
                <a:latin typeface="Arial" panose="020B0604020202020204" pitchFamily="34" charset="0"/>
                <a:ea typeface="Times New Roman" panose="02020603050405020304" pitchFamily="18" charset="0"/>
                <a:cs typeface="Symbol" panose="05050102010706020507" pitchFamily="18" charset="2"/>
              </a:rPr>
              <a:t>except</a:t>
            </a:r>
            <a:r>
              <a:rPr lang="en-US" sz="2400" i="1" dirty="0">
                <a:effectLst/>
                <a:latin typeface="Arial" panose="020B0604020202020204" pitchFamily="34" charset="0"/>
                <a:ea typeface="Times New Roman" panose="02020603050405020304" pitchFamily="18" charset="0"/>
                <a:cs typeface="Symbol" panose="05050102010706020507" pitchFamily="18" charset="2"/>
              </a:rPr>
              <a:t> </a:t>
            </a:r>
            <a:r>
              <a:rPr lang="en-US" sz="2400" dirty="0">
                <a:effectLst/>
                <a:latin typeface="Arial" panose="020B0604020202020204" pitchFamily="34" charset="0"/>
                <a:ea typeface="Times New Roman" panose="02020603050405020304" pitchFamily="18" charset="0"/>
                <a:cs typeface="Symbol" panose="05050102010706020507" pitchFamily="18" charset="2"/>
              </a:rPr>
              <a:t>for students graduating high school.  </a:t>
            </a:r>
          </a:p>
          <a:p>
            <a:pPr marL="0" indent="0">
              <a:buNone/>
            </a:pPr>
            <a:endParaRPr lang="en-US" sz="2400" dirty="0">
              <a:effectLst/>
              <a:latin typeface="Arial" panose="020B0604020202020204" pitchFamily="34" charset="0"/>
              <a:ea typeface="Times New Roman" panose="02020603050405020304" pitchFamily="18" charset="0"/>
              <a:cs typeface="Symbol" panose="05050102010706020507" pitchFamily="18" charset="2"/>
            </a:endParaRPr>
          </a:p>
          <a:p>
            <a:endParaRPr lang="en-US" sz="2400" dirty="0">
              <a:latin typeface="Arial" panose="020B0604020202020204" pitchFamily="34" charset="0"/>
              <a:cs typeface="Arial" panose="020B0604020202020204" pitchFamily="34" charset="0"/>
            </a:endParaRPr>
          </a:p>
          <a:p>
            <a:endParaRPr lang="en-US" sz="2400" dirty="0"/>
          </a:p>
        </p:txBody>
      </p:sp>
      <p:graphicFrame>
        <p:nvGraphicFramePr>
          <p:cNvPr id="5" name="Table 4" descr="Exit Filed Example">
            <a:extLst>
              <a:ext uri="{FF2B5EF4-FFF2-40B4-BE49-F238E27FC236}">
                <a16:creationId xmlns:a16="http://schemas.microsoft.com/office/drawing/2014/main" id="{66BA196E-86B5-9934-07C2-7662D8B65627}"/>
              </a:ext>
            </a:extLst>
          </p:cNvPr>
          <p:cNvGraphicFramePr>
            <a:graphicFrameLocks noGrp="1"/>
          </p:cNvGraphicFramePr>
          <p:nvPr>
            <p:extLst>
              <p:ext uri="{D42A27DB-BD31-4B8C-83A1-F6EECF244321}">
                <p14:modId xmlns:p14="http://schemas.microsoft.com/office/powerpoint/2010/main" val="1527731360"/>
              </p:ext>
            </p:extLst>
          </p:nvPr>
        </p:nvGraphicFramePr>
        <p:xfrm>
          <a:off x="3287287" y="5554499"/>
          <a:ext cx="2569426" cy="983672"/>
        </p:xfrm>
        <a:graphic>
          <a:graphicData uri="http://schemas.openxmlformats.org/drawingml/2006/table">
            <a:tbl>
              <a:tblPr firstRow="1" bandRow="1">
                <a:tableStyleId>{5C22544A-7EE6-4342-B048-85BDC9FD1C3A}</a:tableStyleId>
              </a:tblPr>
              <a:tblGrid>
                <a:gridCol w="1275277">
                  <a:extLst>
                    <a:ext uri="{9D8B030D-6E8A-4147-A177-3AD203B41FA5}">
                      <a16:colId xmlns:a16="http://schemas.microsoft.com/office/drawing/2014/main" val="20000"/>
                    </a:ext>
                  </a:extLst>
                </a:gridCol>
                <a:gridCol w="1294149">
                  <a:extLst>
                    <a:ext uri="{9D8B030D-6E8A-4147-A177-3AD203B41FA5}">
                      <a16:colId xmlns:a16="http://schemas.microsoft.com/office/drawing/2014/main" val="20001"/>
                    </a:ext>
                  </a:extLst>
                </a:gridCol>
              </a:tblGrid>
              <a:tr h="491836">
                <a:tc>
                  <a:txBody>
                    <a:bodyPr/>
                    <a:lstStyle/>
                    <a:p>
                      <a:pPr algn="ctr"/>
                      <a:r>
                        <a:rPr lang="en-US" dirty="0"/>
                        <a:t>Exit</a:t>
                      </a:r>
                      <a:r>
                        <a:rPr lang="en-US" baseline="0" dirty="0"/>
                        <a:t> </a:t>
                      </a:r>
                      <a:r>
                        <a:rPr lang="en-US" dirty="0"/>
                        <a:t>Date</a:t>
                      </a:r>
                    </a:p>
                  </a:txBody>
                  <a:tcPr anchor="ctr"/>
                </a:tc>
                <a:tc>
                  <a:txBody>
                    <a:bodyPr/>
                    <a:lstStyle/>
                    <a:p>
                      <a:pPr algn="ctr"/>
                      <a:r>
                        <a:rPr lang="en-US" dirty="0"/>
                        <a:t>Exit Type</a:t>
                      </a:r>
                    </a:p>
                  </a:txBody>
                  <a:tcPr anchor="ctr"/>
                </a:tc>
                <a:extLst>
                  <a:ext uri="{0D108BD9-81ED-4DB2-BD59-A6C34878D82A}">
                    <a16:rowId xmlns:a16="http://schemas.microsoft.com/office/drawing/2014/main" val="10000"/>
                  </a:ext>
                </a:extLst>
              </a:tr>
              <a:tr h="491836">
                <a:tc>
                  <a:txBody>
                    <a:bodyPr/>
                    <a:lstStyle/>
                    <a:p>
                      <a:pPr algn="ctr"/>
                      <a:r>
                        <a:rPr lang="en-US" dirty="0"/>
                        <a:t>00000000</a:t>
                      </a:r>
                    </a:p>
                  </a:txBody>
                  <a:tcPr anchor="ctr"/>
                </a:tc>
                <a:tc>
                  <a:txBody>
                    <a:bodyPr/>
                    <a:lstStyle/>
                    <a:p>
                      <a:pPr algn="ctr"/>
                      <a:r>
                        <a:rPr lang="en-US" dirty="0"/>
                        <a:t>00</a:t>
                      </a:r>
                    </a:p>
                  </a:txBody>
                  <a:tcPr anchor="ctr"/>
                </a:tc>
                <a:extLst>
                  <a:ext uri="{0D108BD9-81ED-4DB2-BD59-A6C34878D82A}">
                    <a16:rowId xmlns:a16="http://schemas.microsoft.com/office/drawing/2014/main" val="10001"/>
                  </a:ext>
                </a:extLst>
              </a:tr>
            </a:tbl>
          </a:graphicData>
        </a:graphic>
      </p:graphicFrame>
      <p:pic>
        <p:nvPicPr>
          <p:cNvPr id="12" name="Audio 11">
            <a:hlinkClick r:id="" action="ppaction://media"/>
            <a:extLst>
              <a:ext uri="{FF2B5EF4-FFF2-40B4-BE49-F238E27FC236}">
                <a16:creationId xmlns:a16="http://schemas.microsoft.com/office/drawing/2014/main" id="{21FBE578-3CF2-E5BB-7B8A-79AB188BF698}"/>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705853490"/>
      </p:ext>
    </p:extLst>
  </p:cSld>
  <p:clrMapOvr>
    <a:masterClrMapping/>
  </p:clrMapOvr>
  <mc:AlternateContent xmlns:mc="http://schemas.openxmlformats.org/markup-compatibility/2006">
    <mc:Choice xmlns:p14="http://schemas.microsoft.com/office/powerpoint/2010/main" Requires="p14">
      <p:transition spd="slow" p14:dur="2000" advTm="57910"/>
    </mc:Choice>
    <mc:Fallback>
      <p:transition spd="slow" advTm="579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3474" y="109453"/>
            <a:ext cx="7886700" cy="1325563"/>
          </a:xfrm>
        </p:spPr>
        <p:txBody>
          <a:bodyPr/>
          <a:lstStyle/>
          <a:p>
            <a:pPr algn="ctr"/>
            <a:r>
              <a:rPr lang="en-US" dirty="0"/>
              <a:t>New School Year Roll-Over</a:t>
            </a:r>
          </a:p>
        </p:txBody>
      </p:sp>
      <p:sp>
        <p:nvSpPr>
          <p:cNvPr id="10" name="TextBox 9">
            <a:extLst>
              <a:ext uri="{FF2B5EF4-FFF2-40B4-BE49-F238E27FC236}">
                <a16:creationId xmlns:a16="http://schemas.microsoft.com/office/drawing/2014/main" id="{63FA18B8-2DBE-2D46-F307-D8F7916359C1}"/>
              </a:ext>
            </a:extLst>
          </p:cNvPr>
          <p:cNvSpPr txBox="1"/>
          <p:nvPr/>
        </p:nvSpPr>
        <p:spPr>
          <a:xfrm>
            <a:off x="986740" y="1272096"/>
            <a:ext cx="7326836" cy="923330"/>
          </a:xfrm>
          <a:prstGeom prst="rect">
            <a:avLst/>
          </a:prstGeom>
          <a:noFill/>
          <a:ln w="19050">
            <a:solidFill>
              <a:srgbClr val="455FA9"/>
            </a:solidFill>
          </a:ln>
        </p:spPr>
        <p:txBody>
          <a:bodyPr wrap="square" rtlCol="0">
            <a:spAutoFit/>
          </a:bodyPr>
          <a:lstStyle/>
          <a:p>
            <a:pPr algn="ctr"/>
            <a:r>
              <a:rPr lang="en-US" dirty="0"/>
              <a:t>In 2024-2025 Calendar</a:t>
            </a:r>
          </a:p>
          <a:p>
            <a:pPr algn="ctr"/>
            <a:r>
              <a:rPr lang="en-US" dirty="0"/>
              <a:t>End code and date all students regardless of anticipated withdrawal </a:t>
            </a:r>
          </a:p>
          <a:p>
            <a:pPr algn="ctr"/>
            <a:r>
              <a:rPr lang="en-US" dirty="0"/>
              <a:t>Exit Type: 00, Exit Date: 00000000</a:t>
            </a:r>
          </a:p>
        </p:txBody>
      </p:sp>
      <p:sp>
        <p:nvSpPr>
          <p:cNvPr id="6" name="TextBox 5"/>
          <p:cNvSpPr txBox="1"/>
          <p:nvPr/>
        </p:nvSpPr>
        <p:spPr>
          <a:xfrm>
            <a:off x="986739" y="2458550"/>
            <a:ext cx="7326837" cy="2708434"/>
          </a:xfrm>
          <a:prstGeom prst="rect">
            <a:avLst/>
          </a:prstGeom>
          <a:noFill/>
          <a:ln w="19050">
            <a:solidFill>
              <a:srgbClr val="EFAA1F"/>
            </a:solidFill>
          </a:ln>
        </p:spPr>
        <p:txBody>
          <a:bodyPr wrap="square" rtlCol="0">
            <a:spAutoFit/>
          </a:bodyPr>
          <a:lstStyle/>
          <a:p>
            <a:pPr algn="ctr"/>
            <a:r>
              <a:rPr lang="en-US" dirty="0"/>
              <a:t>In 2025-2026 Calendar</a:t>
            </a:r>
          </a:p>
          <a:p>
            <a:pPr algn="ctr"/>
            <a:r>
              <a:rPr lang="en-US" dirty="0"/>
              <a:t>SIS rolls-over to NEW school year.</a:t>
            </a:r>
          </a:p>
          <a:p>
            <a:pPr algn="ctr"/>
            <a:endParaRPr lang="en-US" dirty="0"/>
          </a:p>
          <a:p>
            <a:pPr algn="ctr"/>
            <a:r>
              <a:rPr lang="en-US" dirty="0"/>
              <a:t>One Day Entry/Exit record in NEW School Year.</a:t>
            </a:r>
          </a:p>
          <a:p>
            <a:pPr algn="ctr"/>
            <a:r>
              <a:rPr lang="en-US" b="1" dirty="0"/>
              <a:t>Use the next natural grade progression.</a:t>
            </a:r>
          </a:p>
          <a:p>
            <a:pPr algn="ctr"/>
            <a:endParaRPr lang="en-US" dirty="0"/>
          </a:p>
          <a:p>
            <a:endParaRPr lang="en-US" sz="800" dirty="0"/>
          </a:p>
          <a:p>
            <a:r>
              <a:rPr lang="en-US" dirty="0"/>
              <a:t>	Example:</a:t>
            </a:r>
          </a:p>
          <a:p>
            <a:pPr algn="ctr"/>
            <a:endParaRPr lang="en-US" dirty="0"/>
          </a:p>
          <a:p>
            <a:pPr algn="ctr"/>
            <a:endParaRPr lang="en-US" dirty="0"/>
          </a:p>
        </p:txBody>
      </p:sp>
      <p:graphicFrame>
        <p:nvGraphicFramePr>
          <p:cNvPr id="7" name="Table 6" descr="Entry/Exit Filed Example"/>
          <p:cNvGraphicFramePr>
            <a:graphicFrameLocks noGrp="1"/>
          </p:cNvGraphicFramePr>
          <p:nvPr>
            <p:extLst>
              <p:ext uri="{D42A27DB-BD31-4B8C-83A1-F6EECF244321}">
                <p14:modId xmlns:p14="http://schemas.microsoft.com/office/powerpoint/2010/main" val="3590070923"/>
              </p:ext>
            </p:extLst>
          </p:nvPr>
        </p:nvGraphicFramePr>
        <p:xfrm>
          <a:off x="3023532" y="4069839"/>
          <a:ext cx="2312273" cy="855136"/>
        </p:xfrm>
        <a:graphic>
          <a:graphicData uri="http://schemas.openxmlformats.org/drawingml/2006/table">
            <a:tbl>
              <a:tblPr firstRow="1" bandRow="1">
                <a:tableStyleId>{5C22544A-7EE6-4342-B048-85BDC9FD1C3A}</a:tableStyleId>
              </a:tblPr>
              <a:tblGrid>
                <a:gridCol w="1128234">
                  <a:extLst>
                    <a:ext uri="{9D8B030D-6E8A-4147-A177-3AD203B41FA5}">
                      <a16:colId xmlns:a16="http://schemas.microsoft.com/office/drawing/2014/main" val="20000"/>
                    </a:ext>
                  </a:extLst>
                </a:gridCol>
                <a:gridCol w="1184039">
                  <a:extLst>
                    <a:ext uri="{9D8B030D-6E8A-4147-A177-3AD203B41FA5}">
                      <a16:colId xmlns:a16="http://schemas.microsoft.com/office/drawing/2014/main" val="20001"/>
                    </a:ext>
                  </a:extLst>
                </a:gridCol>
              </a:tblGrid>
              <a:tr h="395638">
                <a:tc>
                  <a:txBody>
                    <a:bodyPr/>
                    <a:lstStyle/>
                    <a:p>
                      <a:pPr algn="ctr"/>
                      <a:r>
                        <a:rPr lang="en-US" sz="1600" dirty="0"/>
                        <a:t>Entry</a:t>
                      </a:r>
                      <a:r>
                        <a:rPr lang="en-US" sz="1600" baseline="0" dirty="0"/>
                        <a:t> </a:t>
                      </a:r>
                      <a:r>
                        <a:rPr lang="en-US" sz="1600" dirty="0"/>
                        <a:t>Date</a:t>
                      </a:r>
                    </a:p>
                  </a:txBody>
                  <a:tcPr anchor="ctr"/>
                </a:tc>
                <a:tc>
                  <a:txBody>
                    <a:bodyPr/>
                    <a:lstStyle/>
                    <a:p>
                      <a:pPr algn="ctr"/>
                      <a:r>
                        <a:rPr lang="en-US" sz="1600" dirty="0"/>
                        <a:t>Entry Type</a:t>
                      </a:r>
                    </a:p>
                  </a:txBody>
                  <a:tcPr anchor="ctr"/>
                </a:tc>
                <a:extLst>
                  <a:ext uri="{0D108BD9-81ED-4DB2-BD59-A6C34878D82A}">
                    <a16:rowId xmlns:a16="http://schemas.microsoft.com/office/drawing/2014/main" val="10000"/>
                  </a:ext>
                </a:extLst>
              </a:tr>
              <a:tr h="459498">
                <a:tc>
                  <a:txBody>
                    <a:bodyPr/>
                    <a:lstStyle/>
                    <a:p>
                      <a:pPr algn="ctr"/>
                      <a:r>
                        <a:rPr lang="en-US" dirty="0"/>
                        <a:t>08112025</a:t>
                      </a:r>
                    </a:p>
                  </a:txBody>
                  <a:tcPr anchor="ctr"/>
                </a:tc>
                <a:tc>
                  <a:txBody>
                    <a:bodyPr/>
                    <a:lstStyle/>
                    <a:p>
                      <a:pPr algn="ctr"/>
                      <a:r>
                        <a:rPr lang="en-US" dirty="0"/>
                        <a:t>02</a:t>
                      </a:r>
                    </a:p>
                  </a:txBody>
                  <a:tcPr anchor="ctr"/>
                </a:tc>
                <a:extLst>
                  <a:ext uri="{0D108BD9-81ED-4DB2-BD59-A6C34878D82A}">
                    <a16:rowId xmlns:a16="http://schemas.microsoft.com/office/drawing/2014/main" val="10001"/>
                  </a:ext>
                </a:extLst>
              </a:tr>
            </a:tbl>
          </a:graphicData>
        </a:graphic>
      </p:graphicFrame>
      <p:graphicFrame>
        <p:nvGraphicFramePr>
          <p:cNvPr id="11" name="Table 10" descr="Entry/Exit Filed Example"/>
          <p:cNvGraphicFramePr>
            <a:graphicFrameLocks noGrp="1"/>
          </p:cNvGraphicFramePr>
          <p:nvPr>
            <p:extLst>
              <p:ext uri="{D42A27DB-BD31-4B8C-83A1-F6EECF244321}">
                <p14:modId xmlns:p14="http://schemas.microsoft.com/office/powerpoint/2010/main" val="1688296035"/>
              </p:ext>
            </p:extLst>
          </p:nvPr>
        </p:nvGraphicFramePr>
        <p:xfrm>
          <a:off x="5477540" y="4059751"/>
          <a:ext cx="2312273" cy="865223"/>
        </p:xfrm>
        <a:graphic>
          <a:graphicData uri="http://schemas.openxmlformats.org/drawingml/2006/table">
            <a:tbl>
              <a:tblPr firstRow="1" bandRow="1">
                <a:tableStyleId>{5C22544A-7EE6-4342-B048-85BDC9FD1C3A}</a:tableStyleId>
              </a:tblPr>
              <a:tblGrid>
                <a:gridCol w="1147645">
                  <a:extLst>
                    <a:ext uri="{9D8B030D-6E8A-4147-A177-3AD203B41FA5}">
                      <a16:colId xmlns:a16="http://schemas.microsoft.com/office/drawing/2014/main" val="20000"/>
                    </a:ext>
                  </a:extLst>
                </a:gridCol>
                <a:gridCol w="1164628">
                  <a:extLst>
                    <a:ext uri="{9D8B030D-6E8A-4147-A177-3AD203B41FA5}">
                      <a16:colId xmlns:a16="http://schemas.microsoft.com/office/drawing/2014/main" val="20001"/>
                    </a:ext>
                  </a:extLst>
                </a:gridCol>
              </a:tblGrid>
              <a:tr h="226017">
                <a:tc>
                  <a:txBody>
                    <a:bodyPr/>
                    <a:lstStyle/>
                    <a:p>
                      <a:pPr algn="ctr"/>
                      <a:r>
                        <a:rPr lang="en-US" dirty="0"/>
                        <a:t>Exit</a:t>
                      </a:r>
                      <a:r>
                        <a:rPr lang="en-US" baseline="0" dirty="0"/>
                        <a:t> </a:t>
                      </a:r>
                      <a:r>
                        <a:rPr lang="en-US" dirty="0"/>
                        <a:t>Date</a:t>
                      </a:r>
                    </a:p>
                  </a:txBody>
                  <a:tcPr anchor="ctr"/>
                </a:tc>
                <a:tc>
                  <a:txBody>
                    <a:bodyPr/>
                    <a:lstStyle/>
                    <a:p>
                      <a:pPr algn="ctr"/>
                      <a:r>
                        <a:rPr lang="en-US" dirty="0"/>
                        <a:t>Exit Type</a:t>
                      </a:r>
                    </a:p>
                  </a:txBody>
                  <a:tcPr anchor="ctr"/>
                </a:tc>
                <a:extLst>
                  <a:ext uri="{0D108BD9-81ED-4DB2-BD59-A6C34878D82A}">
                    <a16:rowId xmlns:a16="http://schemas.microsoft.com/office/drawing/2014/main" val="10000"/>
                  </a:ext>
                </a:extLst>
              </a:tr>
              <a:tr h="499463">
                <a:tc>
                  <a:txBody>
                    <a:bodyPr/>
                    <a:lstStyle/>
                    <a:p>
                      <a:pPr algn="ctr"/>
                      <a:r>
                        <a:rPr lang="en-US" dirty="0"/>
                        <a:t>08112025</a:t>
                      </a:r>
                    </a:p>
                  </a:txBody>
                  <a:tcPr anchor="ctr"/>
                </a:tc>
                <a:tc>
                  <a:txBody>
                    <a:bodyPr/>
                    <a:lstStyle/>
                    <a:p>
                      <a:pPr algn="ctr"/>
                      <a:r>
                        <a:rPr lang="en-US" dirty="0"/>
                        <a:t>13</a:t>
                      </a:r>
                    </a:p>
                  </a:txBody>
                  <a:tcPr anchor="ctr"/>
                </a:tc>
                <a:extLst>
                  <a:ext uri="{0D108BD9-81ED-4DB2-BD59-A6C34878D82A}">
                    <a16:rowId xmlns:a16="http://schemas.microsoft.com/office/drawing/2014/main" val="10001"/>
                  </a:ext>
                </a:extLst>
              </a:tr>
            </a:tbl>
          </a:graphicData>
        </a:graphic>
      </p:graphicFrame>
      <p:sp>
        <p:nvSpPr>
          <p:cNvPr id="30" name="TextBox 29"/>
          <p:cNvSpPr txBox="1"/>
          <p:nvPr/>
        </p:nvSpPr>
        <p:spPr>
          <a:xfrm>
            <a:off x="986740" y="5430108"/>
            <a:ext cx="7326836" cy="1200329"/>
          </a:xfrm>
          <a:prstGeom prst="rect">
            <a:avLst/>
          </a:prstGeom>
          <a:noFill/>
          <a:ln w="19050">
            <a:solidFill>
              <a:srgbClr val="008CA0"/>
            </a:solidFill>
          </a:ln>
        </p:spPr>
        <p:txBody>
          <a:bodyPr wrap="square" rtlCol="0">
            <a:spAutoFit/>
          </a:bodyPr>
          <a:lstStyle/>
          <a:p>
            <a:pPr algn="ctr"/>
            <a:r>
              <a:rPr lang="en-US" dirty="0"/>
              <a:t>MAXED-OUT Grade Level</a:t>
            </a:r>
          </a:p>
          <a:p>
            <a:pPr algn="ctr"/>
            <a:endParaRPr lang="en-US" dirty="0"/>
          </a:p>
          <a:p>
            <a:pPr algn="ctr"/>
            <a:r>
              <a:rPr lang="en-US" dirty="0"/>
              <a:t>CSI will help create manual one-day records with the student’s next grade level to fix any errors that are generated.</a:t>
            </a:r>
          </a:p>
        </p:txBody>
      </p:sp>
      <p:sp>
        <p:nvSpPr>
          <p:cNvPr id="28" name="Slide Number Placeholder 1">
            <a:extLst>
              <a:ext uri="{FF2B5EF4-FFF2-40B4-BE49-F238E27FC236}">
                <a16:creationId xmlns:a16="http://schemas.microsoft.com/office/drawing/2014/main" id="{5B076500-707C-4A91-9750-67F51BE265EC}"/>
              </a:ext>
            </a:extLst>
          </p:cNvPr>
          <p:cNvSpPr txBox="1">
            <a:spLocks/>
          </p:cNvSpPr>
          <p:nvPr/>
        </p:nvSpPr>
        <p:spPr>
          <a:xfrm>
            <a:off x="-125" y="6440375"/>
            <a:ext cx="9144000" cy="4179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00000000-1234-1234-1234-123412341234}" type="slidenum">
              <a:rPr lang="en" smtClean="0">
                <a:solidFill>
                  <a:schemeClr val="bg1">
                    <a:lumMod val="65000"/>
                  </a:schemeClr>
                </a:solidFill>
              </a:rPr>
              <a:pPr algn="r"/>
              <a:t>15</a:t>
            </a:fld>
            <a:endParaRPr lang="en" dirty="0">
              <a:solidFill>
                <a:schemeClr val="bg1">
                  <a:lumMod val="65000"/>
                </a:schemeClr>
              </a:solidFill>
            </a:endParaRPr>
          </a:p>
        </p:txBody>
      </p:sp>
      <p:pic>
        <p:nvPicPr>
          <p:cNvPr id="13" name="Audio 12">
            <a:hlinkClick r:id="" action="ppaction://media"/>
            <a:extLst>
              <a:ext uri="{FF2B5EF4-FFF2-40B4-BE49-F238E27FC236}">
                <a16:creationId xmlns:a16="http://schemas.microsoft.com/office/drawing/2014/main" id="{483A6BD6-8121-7A6B-AF25-A4AE7B418E48}"/>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2587123987"/>
      </p:ext>
    </p:extLst>
  </p:cSld>
  <p:clrMapOvr>
    <a:masterClrMapping/>
  </p:clrMapOvr>
  <mc:AlternateContent xmlns:mc="http://schemas.openxmlformats.org/markup-compatibility/2006">
    <mc:Choice xmlns:p14="http://schemas.microsoft.com/office/powerpoint/2010/main" Requires="p14">
      <p:transition spd="slow" p14:dur="2000" advTm="108259"/>
    </mc:Choice>
    <mc:Fallback>
      <p:transition spd="slow" advTm="1082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Coding Graduates</a:t>
            </a:r>
          </a:p>
        </p:txBody>
      </p:sp>
      <p:sp>
        <p:nvSpPr>
          <p:cNvPr id="3" name="Content Placeholder 2">
            <a:extLst>
              <a:ext uri="{FF2B5EF4-FFF2-40B4-BE49-F238E27FC236}">
                <a16:creationId xmlns:a16="http://schemas.microsoft.com/office/drawing/2014/main" id="{A38E9674-A4AF-EF48-C57A-8DFE99561632}"/>
              </a:ext>
            </a:extLst>
          </p:cNvPr>
          <p:cNvSpPr>
            <a:spLocks noGrp="1"/>
          </p:cNvSpPr>
          <p:nvPr>
            <p:ph sz="half" idx="1"/>
          </p:nvPr>
        </p:nvSpPr>
        <p:spPr>
          <a:xfrm>
            <a:off x="628650" y="1825625"/>
            <a:ext cx="3886200" cy="4851400"/>
          </a:xfrm>
        </p:spPr>
        <p:txBody>
          <a:bodyPr>
            <a:normAutofit/>
          </a:bodyPr>
          <a:lstStyle/>
          <a:p>
            <a:r>
              <a:rPr lang="en-US" dirty="0"/>
              <a:t>For </a:t>
            </a:r>
            <a:r>
              <a:rPr lang="en-US" b="1" dirty="0"/>
              <a:t>high school </a:t>
            </a:r>
            <a:r>
              <a:rPr lang="en-US" dirty="0"/>
              <a:t>graduates:</a:t>
            </a:r>
          </a:p>
          <a:p>
            <a:pPr lvl="1"/>
            <a:r>
              <a:rPr lang="en-US" dirty="0"/>
              <a:t>Exit Type: 90 or Similar</a:t>
            </a:r>
          </a:p>
          <a:p>
            <a:pPr lvl="1"/>
            <a:r>
              <a:rPr lang="en-US" dirty="0"/>
              <a:t>Exit Date: Graduation Date</a:t>
            </a:r>
          </a:p>
          <a:p>
            <a:pPr lvl="1"/>
            <a:endParaRPr lang="en-US" dirty="0"/>
          </a:p>
          <a:p>
            <a:pPr lvl="1"/>
            <a:endParaRPr lang="en-US" dirty="0"/>
          </a:p>
          <a:p>
            <a:pPr lvl="1"/>
            <a:endParaRPr lang="en-US" dirty="0"/>
          </a:p>
          <a:p>
            <a:pPr marL="457200" lvl="1" indent="0">
              <a:buNone/>
            </a:pPr>
            <a:r>
              <a:rPr lang="en-US" sz="1800" dirty="0">
                <a:solidFill>
                  <a:srgbClr val="C00000"/>
                </a:solidFill>
              </a:rPr>
              <a:t>NOTE: To avoid collection errors, this process should be done on grad day or after, keeping the students ZERO filled until graduation is official.</a:t>
            </a:r>
          </a:p>
          <a:p>
            <a:endParaRPr lang="en-US" dirty="0"/>
          </a:p>
        </p:txBody>
      </p:sp>
      <p:graphicFrame>
        <p:nvGraphicFramePr>
          <p:cNvPr id="15" name="Table 14" descr="Exit Field Example for Graduate"/>
          <p:cNvGraphicFramePr>
            <a:graphicFrameLocks noGrp="1"/>
          </p:cNvGraphicFramePr>
          <p:nvPr>
            <p:extLst>
              <p:ext uri="{D42A27DB-BD31-4B8C-83A1-F6EECF244321}">
                <p14:modId xmlns:p14="http://schemas.microsoft.com/office/powerpoint/2010/main" val="2112108698"/>
              </p:ext>
            </p:extLst>
          </p:nvPr>
        </p:nvGraphicFramePr>
        <p:xfrm>
          <a:off x="1110679" y="4251325"/>
          <a:ext cx="2949388" cy="741680"/>
        </p:xfrm>
        <a:graphic>
          <a:graphicData uri="http://schemas.openxmlformats.org/drawingml/2006/table">
            <a:tbl>
              <a:tblPr firstRow="1" bandRow="1">
                <a:tableStyleId>{5C22544A-7EE6-4342-B048-85BDC9FD1C3A}</a:tableStyleId>
              </a:tblPr>
              <a:tblGrid>
                <a:gridCol w="1479177">
                  <a:extLst>
                    <a:ext uri="{9D8B030D-6E8A-4147-A177-3AD203B41FA5}">
                      <a16:colId xmlns:a16="http://schemas.microsoft.com/office/drawing/2014/main" val="20000"/>
                    </a:ext>
                  </a:extLst>
                </a:gridCol>
                <a:gridCol w="1470211">
                  <a:extLst>
                    <a:ext uri="{9D8B030D-6E8A-4147-A177-3AD203B41FA5}">
                      <a16:colId xmlns:a16="http://schemas.microsoft.com/office/drawing/2014/main" val="20001"/>
                    </a:ext>
                  </a:extLst>
                </a:gridCol>
              </a:tblGrid>
              <a:tr h="370840">
                <a:tc>
                  <a:txBody>
                    <a:bodyPr/>
                    <a:lstStyle/>
                    <a:p>
                      <a:pPr algn="ctr"/>
                      <a:r>
                        <a:rPr lang="en-US" dirty="0"/>
                        <a:t>Exit</a:t>
                      </a:r>
                      <a:r>
                        <a:rPr lang="en-US" baseline="0" dirty="0"/>
                        <a:t> Date</a:t>
                      </a:r>
                      <a:endParaRPr lang="en-US" dirty="0"/>
                    </a:p>
                  </a:txBody>
                  <a:tcPr anchor="ctr"/>
                </a:tc>
                <a:tc>
                  <a:txBody>
                    <a:bodyPr/>
                    <a:lstStyle/>
                    <a:p>
                      <a:pPr algn="ctr"/>
                      <a:r>
                        <a:rPr lang="en-US" dirty="0"/>
                        <a:t>Exit Type</a:t>
                      </a:r>
                    </a:p>
                  </a:txBody>
                  <a:tcPr anchor="ctr"/>
                </a:tc>
                <a:extLst>
                  <a:ext uri="{0D108BD9-81ED-4DB2-BD59-A6C34878D82A}">
                    <a16:rowId xmlns:a16="http://schemas.microsoft.com/office/drawing/2014/main" val="10000"/>
                  </a:ext>
                </a:extLst>
              </a:tr>
              <a:tr h="370840">
                <a:tc>
                  <a:txBody>
                    <a:bodyPr/>
                    <a:lstStyle/>
                    <a:p>
                      <a:pPr algn="ctr"/>
                      <a:r>
                        <a:rPr lang="en-US" dirty="0"/>
                        <a:t>05182025</a:t>
                      </a:r>
                    </a:p>
                  </a:txBody>
                  <a:tcPr anchor="ctr"/>
                </a:tc>
                <a:tc>
                  <a:txBody>
                    <a:bodyPr/>
                    <a:lstStyle/>
                    <a:p>
                      <a:pPr algn="ctr"/>
                      <a:r>
                        <a:rPr lang="en-US" dirty="0"/>
                        <a:t>90</a:t>
                      </a:r>
                    </a:p>
                  </a:txBody>
                  <a:tcPr anchor="ctr"/>
                </a:tc>
                <a:extLst>
                  <a:ext uri="{0D108BD9-81ED-4DB2-BD59-A6C34878D82A}">
                    <a16:rowId xmlns:a16="http://schemas.microsoft.com/office/drawing/2014/main" val="10001"/>
                  </a:ext>
                </a:extLst>
              </a:tr>
            </a:tbl>
          </a:graphicData>
        </a:graphic>
      </p:graphicFrame>
      <p:sp>
        <p:nvSpPr>
          <p:cNvPr id="4" name="Content Placeholder 3">
            <a:extLst>
              <a:ext uri="{FF2B5EF4-FFF2-40B4-BE49-F238E27FC236}">
                <a16:creationId xmlns:a16="http://schemas.microsoft.com/office/drawing/2014/main" id="{2D8DDB70-C5D1-FF85-B9AA-4EA04682BBF5}"/>
              </a:ext>
            </a:extLst>
          </p:cNvPr>
          <p:cNvSpPr>
            <a:spLocks noGrp="1"/>
          </p:cNvSpPr>
          <p:nvPr>
            <p:ph sz="half" idx="2"/>
          </p:nvPr>
        </p:nvSpPr>
        <p:spPr>
          <a:xfrm>
            <a:off x="4516637" y="1825625"/>
            <a:ext cx="4206938" cy="4351338"/>
          </a:xfrm>
        </p:spPr>
        <p:txBody>
          <a:bodyPr>
            <a:normAutofit/>
          </a:bodyPr>
          <a:lstStyle/>
          <a:p>
            <a:r>
              <a:rPr lang="en-US" dirty="0"/>
              <a:t>For </a:t>
            </a:r>
            <a:r>
              <a:rPr lang="en-US" b="1" dirty="0"/>
              <a:t>elementary / middle school students completing the highest grade offered </a:t>
            </a:r>
            <a:r>
              <a:rPr lang="en-US" dirty="0"/>
              <a:t>at your school:</a:t>
            </a:r>
          </a:p>
          <a:p>
            <a:pPr lvl="1"/>
            <a:r>
              <a:rPr lang="en-US" dirty="0"/>
              <a:t>Exit Type: 00</a:t>
            </a:r>
          </a:p>
          <a:p>
            <a:pPr lvl="1"/>
            <a:r>
              <a:rPr lang="en-US" dirty="0"/>
              <a:t>Exit Date: 00000000</a:t>
            </a:r>
          </a:p>
          <a:p>
            <a:endParaRPr lang="en-US" dirty="0"/>
          </a:p>
        </p:txBody>
      </p:sp>
      <p:graphicFrame>
        <p:nvGraphicFramePr>
          <p:cNvPr id="16" name="Table 15" descr="Exit Field Example for Middle and Elementary Graduate">
            <a:extLst>
              <a:ext uri="{FF2B5EF4-FFF2-40B4-BE49-F238E27FC236}">
                <a16:creationId xmlns:a16="http://schemas.microsoft.com/office/drawing/2014/main" id="{15A85086-52FC-4433-8886-14C07B302523}"/>
              </a:ext>
            </a:extLst>
          </p:cNvPr>
          <p:cNvGraphicFramePr>
            <a:graphicFrameLocks noGrp="1"/>
          </p:cNvGraphicFramePr>
          <p:nvPr>
            <p:extLst>
              <p:ext uri="{D42A27DB-BD31-4B8C-83A1-F6EECF244321}">
                <p14:modId xmlns:p14="http://schemas.microsoft.com/office/powerpoint/2010/main" val="2443981124"/>
              </p:ext>
            </p:extLst>
          </p:nvPr>
        </p:nvGraphicFramePr>
        <p:xfrm>
          <a:off x="5206891" y="4745859"/>
          <a:ext cx="2826430" cy="782268"/>
        </p:xfrm>
        <a:graphic>
          <a:graphicData uri="http://schemas.openxmlformats.org/drawingml/2006/table">
            <a:tbl>
              <a:tblPr firstRow="1" bandRow="1">
                <a:tableStyleId>{5C22544A-7EE6-4342-B048-85BDC9FD1C3A}</a:tableStyleId>
              </a:tblPr>
              <a:tblGrid>
                <a:gridCol w="1402835">
                  <a:extLst>
                    <a:ext uri="{9D8B030D-6E8A-4147-A177-3AD203B41FA5}">
                      <a16:colId xmlns:a16="http://schemas.microsoft.com/office/drawing/2014/main" val="20000"/>
                    </a:ext>
                  </a:extLst>
                </a:gridCol>
                <a:gridCol w="1423595">
                  <a:extLst>
                    <a:ext uri="{9D8B030D-6E8A-4147-A177-3AD203B41FA5}">
                      <a16:colId xmlns:a16="http://schemas.microsoft.com/office/drawing/2014/main" val="20001"/>
                    </a:ext>
                  </a:extLst>
                </a:gridCol>
              </a:tblGrid>
              <a:tr h="391134">
                <a:tc>
                  <a:txBody>
                    <a:bodyPr/>
                    <a:lstStyle/>
                    <a:p>
                      <a:pPr algn="ctr"/>
                      <a:r>
                        <a:rPr lang="en-US" dirty="0"/>
                        <a:t>Exit</a:t>
                      </a:r>
                      <a:r>
                        <a:rPr lang="en-US" baseline="0" dirty="0"/>
                        <a:t> </a:t>
                      </a:r>
                      <a:r>
                        <a:rPr lang="en-US" dirty="0"/>
                        <a:t>Date</a:t>
                      </a:r>
                    </a:p>
                  </a:txBody>
                  <a:tcPr anchor="ctr"/>
                </a:tc>
                <a:tc>
                  <a:txBody>
                    <a:bodyPr/>
                    <a:lstStyle/>
                    <a:p>
                      <a:pPr algn="ctr"/>
                      <a:r>
                        <a:rPr lang="en-US" dirty="0"/>
                        <a:t>Exit Type</a:t>
                      </a:r>
                    </a:p>
                  </a:txBody>
                  <a:tcPr anchor="ctr"/>
                </a:tc>
                <a:extLst>
                  <a:ext uri="{0D108BD9-81ED-4DB2-BD59-A6C34878D82A}">
                    <a16:rowId xmlns:a16="http://schemas.microsoft.com/office/drawing/2014/main" val="10000"/>
                  </a:ext>
                </a:extLst>
              </a:tr>
              <a:tr h="391134">
                <a:tc>
                  <a:txBody>
                    <a:bodyPr/>
                    <a:lstStyle/>
                    <a:p>
                      <a:pPr algn="ctr"/>
                      <a:r>
                        <a:rPr lang="en-US" dirty="0"/>
                        <a:t>00000000</a:t>
                      </a:r>
                    </a:p>
                  </a:txBody>
                  <a:tcPr anchor="ctr"/>
                </a:tc>
                <a:tc>
                  <a:txBody>
                    <a:bodyPr/>
                    <a:lstStyle/>
                    <a:p>
                      <a:pPr algn="ctr"/>
                      <a:r>
                        <a:rPr lang="en-US" dirty="0"/>
                        <a:t>00</a:t>
                      </a:r>
                    </a:p>
                  </a:txBody>
                  <a:tcPr anchor="ctr"/>
                </a:tc>
                <a:extLst>
                  <a:ext uri="{0D108BD9-81ED-4DB2-BD59-A6C34878D82A}">
                    <a16:rowId xmlns:a16="http://schemas.microsoft.com/office/drawing/2014/main" val="10001"/>
                  </a:ext>
                </a:extLst>
              </a:tr>
            </a:tbl>
          </a:graphicData>
        </a:graphic>
      </p:graphicFrame>
      <p:sp>
        <p:nvSpPr>
          <p:cNvPr id="19" name="Slide Number Placeholder 1">
            <a:extLst>
              <a:ext uri="{FF2B5EF4-FFF2-40B4-BE49-F238E27FC236}">
                <a16:creationId xmlns:a16="http://schemas.microsoft.com/office/drawing/2014/main" id="{833A6D7B-7B0E-4229-8F12-3D89F485EA2E}"/>
              </a:ext>
            </a:extLst>
          </p:cNvPr>
          <p:cNvSpPr txBox="1">
            <a:spLocks/>
          </p:cNvSpPr>
          <p:nvPr/>
        </p:nvSpPr>
        <p:spPr>
          <a:xfrm>
            <a:off x="-125" y="6440375"/>
            <a:ext cx="9144000" cy="4179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00000000-1234-1234-1234-123412341234}" type="slidenum">
              <a:rPr lang="en" smtClean="0">
                <a:solidFill>
                  <a:schemeClr val="bg1">
                    <a:lumMod val="65000"/>
                  </a:schemeClr>
                </a:solidFill>
              </a:rPr>
              <a:pPr algn="r"/>
              <a:t>16</a:t>
            </a:fld>
            <a:endParaRPr lang="en" dirty="0">
              <a:solidFill>
                <a:schemeClr val="bg1">
                  <a:lumMod val="65000"/>
                </a:schemeClr>
              </a:solidFill>
            </a:endParaRPr>
          </a:p>
        </p:txBody>
      </p:sp>
      <p:pic>
        <p:nvPicPr>
          <p:cNvPr id="31" name="Audio 30">
            <a:hlinkClick r:id="" action="ppaction://media"/>
            <a:extLst>
              <a:ext uri="{FF2B5EF4-FFF2-40B4-BE49-F238E27FC236}">
                <a16:creationId xmlns:a16="http://schemas.microsoft.com/office/drawing/2014/main" id="{6B0BD279-7F8D-433B-114C-7CC0551576B6}"/>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3184824067"/>
      </p:ext>
    </p:extLst>
  </p:cSld>
  <p:clrMapOvr>
    <a:masterClrMapping/>
  </p:clrMapOvr>
  <mc:AlternateContent xmlns:mc="http://schemas.openxmlformats.org/markup-compatibility/2006" xmlns:p14="http://schemas.microsoft.com/office/powerpoint/2010/main">
    <mc:Choice Requires="p14">
      <p:transition spd="slow" p14:dur="2000" advTm="43099"/>
    </mc:Choice>
    <mc:Fallback xmlns="">
      <p:transition spd="slow" advTm="430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1"/>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3674" y="328821"/>
            <a:ext cx="8420100" cy="1325563"/>
          </a:xfrm>
        </p:spPr>
        <p:txBody>
          <a:bodyPr>
            <a:normAutofit fontScale="90000"/>
          </a:bodyPr>
          <a:lstStyle/>
          <a:p>
            <a:r>
              <a:rPr lang="en-US" dirty="0"/>
              <a:t>Coding for High School Students Taking Summer School to Graduate</a:t>
            </a:r>
          </a:p>
        </p:txBody>
      </p:sp>
      <p:sp>
        <p:nvSpPr>
          <p:cNvPr id="8" name="Content Placeholder 7">
            <a:extLst>
              <a:ext uri="{FF2B5EF4-FFF2-40B4-BE49-F238E27FC236}">
                <a16:creationId xmlns:a16="http://schemas.microsoft.com/office/drawing/2014/main" id="{C5243B37-DBF0-C2ED-F062-A1EA5660DCA1}"/>
              </a:ext>
            </a:extLst>
          </p:cNvPr>
          <p:cNvSpPr>
            <a:spLocks noGrp="1"/>
          </p:cNvSpPr>
          <p:nvPr>
            <p:ph sz="half" idx="1"/>
          </p:nvPr>
        </p:nvSpPr>
        <p:spPr>
          <a:xfrm>
            <a:off x="453674" y="2105482"/>
            <a:ext cx="3819551" cy="4167080"/>
          </a:xfrm>
        </p:spPr>
        <p:txBody>
          <a:bodyPr/>
          <a:lstStyle/>
          <a:p>
            <a:r>
              <a:rPr lang="en-US" dirty="0"/>
              <a:t>Student Passed Summer School &amp; Graduated</a:t>
            </a:r>
          </a:p>
          <a:p>
            <a:pPr lvl="1"/>
            <a:r>
              <a:rPr lang="en-US" dirty="0"/>
              <a:t>Exit Type: 90</a:t>
            </a:r>
          </a:p>
          <a:p>
            <a:pPr lvl="1"/>
            <a:r>
              <a:rPr lang="en-US" dirty="0"/>
              <a:t>Exit Date: Graduation Date with Cohort</a:t>
            </a:r>
          </a:p>
        </p:txBody>
      </p:sp>
      <p:graphicFrame>
        <p:nvGraphicFramePr>
          <p:cNvPr id="15" name="Table 14" descr="Exit Field Example High School Summer Graduate"/>
          <p:cNvGraphicFramePr>
            <a:graphicFrameLocks noGrp="1"/>
          </p:cNvGraphicFramePr>
          <p:nvPr>
            <p:extLst>
              <p:ext uri="{D42A27DB-BD31-4B8C-83A1-F6EECF244321}">
                <p14:modId xmlns:p14="http://schemas.microsoft.com/office/powerpoint/2010/main" val="3004032784"/>
              </p:ext>
            </p:extLst>
          </p:nvPr>
        </p:nvGraphicFramePr>
        <p:xfrm>
          <a:off x="887804" y="4550920"/>
          <a:ext cx="2951290" cy="947666"/>
        </p:xfrm>
        <a:graphic>
          <a:graphicData uri="http://schemas.openxmlformats.org/drawingml/2006/table">
            <a:tbl>
              <a:tblPr firstRow="1" bandRow="1">
                <a:tableStyleId>{5C22544A-7EE6-4342-B048-85BDC9FD1C3A}</a:tableStyleId>
              </a:tblPr>
              <a:tblGrid>
                <a:gridCol w="1480131">
                  <a:extLst>
                    <a:ext uri="{9D8B030D-6E8A-4147-A177-3AD203B41FA5}">
                      <a16:colId xmlns:a16="http://schemas.microsoft.com/office/drawing/2014/main" val="20000"/>
                    </a:ext>
                  </a:extLst>
                </a:gridCol>
                <a:gridCol w="1471159">
                  <a:extLst>
                    <a:ext uri="{9D8B030D-6E8A-4147-A177-3AD203B41FA5}">
                      <a16:colId xmlns:a16="http://schemas.microsoft.com/office/drawing/2014/main" val="20001"/>
                    </a:ext>
                  </a:extLst>
                </a:gridCol>
              </a:tblGrid>
              <a:tr h="452723">
                <a:tc>
                  <a:txBody>
                    <a:bodyPr/>
                    <a:lstStyle/>
                    <a:p>
                      <a:pPr algn="ctr"/>
                      <a:r>
                        <a:rPr lang="en-US" dirty="0"/>
                        <a:t>Exit</a:t>
                      </a:r>
                      <a:r>
                        <a:rPr lang="en-US" baseline="0" dirty="0"/>
                        <a:t> Date</a:t>
                      </a:r>
                      <a:endParaRPr lang="en-US" dirty="0"/>
                    </a:p>
                  </a:txBody>
                  <a:tcPr anchor="ctr"/>
                </a:tc>
                <a:tc>
                  <a:txBody>
                    <a:bodyPr/>
                    <a:lstStyle/>
                    <a:p>
                      <a:pPr algn="ctr"/>
                      <a:r>
                        <a:rPr lang="en-US" dirty="0"/>
                        <a:t>Exit Type</a:t>
                      </a:r>
                    </a:p>
                  </a:txBody>
                  <a:tcPr anchor="ctr"/>
                </a:tc>
                <a:extLst>
                  <a:ext uri="{0D108BD9-81ED-4DB2-BD59-A6C34878D82A}">
                    <a16:rowId xmlns:a16="http://schemas.microsoft.com/office/drawing/2014/main" val="10000"/>
                  </a:ext>
                </a:extLst>
              </a:tr>
              <a:tr h="494943">
                <a:tc>
                  <a:txBody>
                    <a:bodyPr/>
                    <a:lstStyle/>
                    <a:p>
                      <a:pPr algn="ctr"/>
                      <a:r>
                        <a:rPr lang="en-US" dirty="0"/>
                        <a:t>05182025</a:t>
                      </a:r>
                    </a:p>
                  </a:txBody>
                  <a:tcPr anchor="ctr"/>
                </a:tc>
                <a:tc>
                  <a:txBody>
                    <a:bodyPr/>
                    <a:lstStyle/>
                    <a:p>
                      <a:pPr algn="ctr"/>
                      <a:r>
                        <a:rPr lang="en-US" dirty="0"/>
                        <a:t>90</a:t>
                      </a:r>
                    </a:p>
                  </a:txBody>
                  <a:tcPr anchor="ctr"/>
                </a:tc>
                <a:extLst>
                  <a:ext uri="{0D108BD9-81ED-4DB2-BD59-A6C34878D82A}">
                    <a16:rowId xmlns:a16="http://schemas.microsoft.com/office/drawing/2014/main" val="10001"/>
                  </a:ext>
                </a:extLst>
              </a:tr>
            </a:tbl>
          </a:graphicData>
        </a:graphic>
      </p:graphicFrame>
      <p:sp>
        <p:nvSpPr>
          <p:cNvPr id="9" name="Content Placeholder 8">
            <a:extLst>
              <a:ext uri="{FF2B5EF4-FFF2-40B4-BE49-F238E27FC236}">
                <a16:creationId xmlns:a16="http://schemas.microsoft.com/office/drawing/2014/main" id="{6C92115D-E721-2D31-0A90-E4A120DD7A31}"/>
              </a:ext>
            </a:extLst>
          </p:cNvPr>
          <p:cNvSpPr>
            <a:spLocks noGrp="1"/>
          </p:cNvSpPr>
          <p:nvPr>
            <p:ph sz="half" idx="2"/>
          </p:nvPr>
        </p:nvSpPr>
        <p:spPr>
          <a:xfrm>
            <a:off x="4663724" y="2105482"/>
            <a:ext cx="3886200" cy="3727482"/>
          </a:xfrm>
        </p:spPr>
        <p:txBody>
          <a:bodyPr/>
          <a:lstStyle/>
          <a:p>
            <a:r>
              <a:rPr lang="en-US" dirty="0"/>
              <a:t>Student Did Not Pass Summer School &amp; Did Not Graduate</a:t>
            </a:r>
          </a:p>
          <a:p>
            <a:pPr lvl="1"/>
            <a:r>
              <a:rPr lang="en-US" dirty="0"/>
              <a:t>Exit Type: 00</a:t>
            </a:r>
          </a:p>
          <a:p>
            <a:pPr lvl="1"/>
            <a:r>
              <a:rPr lang="en-US" dirty="0"/>
              <a:t>Exit Date: 00000000</a:t>
            </a:r>
          </a:p>
          <a:p>
            <a:pPr lvl="1"/>
            <a:r>
              <a:rPr lang="en-US" dirty="0"/>
              <a:t>Retention: 01</a:t>
            </a:r>
          </a:p>
          <a:p>
            <a:endParaRPr lang="en-US" dirty="0"/>
          </a:p>
        </p:txBody>
      </p:sp>
      <p:graphicFrame>
        <p:nvGraphicFramePr>
          <p:cNvPr id="10" name="Table 9" descr="Exit Field Example High School Summer Retention">
            <a:extLst>
              <a:ext uri="{FF2B5EF4-FFF2-40B4-BE49-F238E27FC236}">
                <a16:creationId xmlns:a16="http://schemas.microsoft.com/office/drawing/2014/main" id="{2D54991E-256F-077E-CE62-EDF62FC678AD}"/>
              </a:ext>
            </a:extLst>
          </p:cNvPr>
          <p:cNvGraphicFramePr>
            <a:graphicFrameLocks noGrp="1"/>
          </p:cNvGraphicFramePr>
          <p:nvPr>
            <p:extLst>
              <p:ext uri="{D42A27DB-BD31-4B8C-83A1-F6EECF244321}">
                <p14:modId xmlns:p14="http://schemas.microsoft.com/office/powerpoint/2010/main" val="2999697485"/>
              </p:ext>
            </p:extLst>
          </p:nvPr>
        </p:nvGraphicFramePr>
        <p:xfrm>
          <a:off x="4771458" y="5024753"/>
          <a:ext cx="3819551" cy="947666"/>
        </p:xfrm>
        <a:graphic>
          <a:graphicData uri="http://schemas.openxmlformats.org/drawingml/2006/table">
            <a:tbl>
              <a:tblPr firstRow="1" bandRow="1">
                <a:tableStyleId>{5C22544A-7EE6-4342-B048-85BDC9FD1C3A}</a:tableStyleId>
              </a:tblPr>
              <a:tblGrid>
                <a:gridCol w="1278349">
                  <a:extLst>
                    <a:ext uri="{9D8B030D-6E8A-4147-A177-3AD203B41FA5}">
                      <a16:colId xmlns:a16="http://schemas.microsoft.com/office/drawing/2014/main" val="20000"/>
                    </a:ext>
                  </a:extLst>
                </a:gridCol>
                <a:gridCol w="1270601">
                  <a:extLst>
                    <a:ext uri="{9D8B030D-6E8A-4147-A177-3AD203B41FA5}">
                      <a16:colId xmlns:a16="http://schemas.microsoft.com/office/drawing/2014/main" val="20001"/>
                    </a:ext>
                  </a:extLst>
                </a:gridCol>
                <a:gridCol w="1270601">
                  <a:extLst>
                    <a:ext uri="{9D8B030D-6E8A-4147-A177-3AD203B41FA5}">
                      <a16:colId xmlns:a16="http://schemas.microsoft.com/office/drawing/2014/main" val="1316865590"/>
                    </a:ext>
                  </a:extLst>
                </a:gridCol>
              </a:tblGrid>
              <a:tr h="452723">
                <a:tc>
                  <a:txBody>
                    <a:bodyPr/>
                    <a:lstStyle/>
                    <a:p>
                      <a:pPr algn="ctr"/>
                      <a:r>
                        <a:rPr lang="en-US" dirty="0"/>
                        <a:t>Exit</a:t>
                      </a:r>
                      <a:r>
                        <a:rPr lang="en-US" baseline="0" dirty="0"/>
                        <a:t> Date</a:t>
                      </a:r>
                      <a:endParaRPr lang="en-US" dirty="0"/>
                    </a:p>
                  </a:txBody>
                  <a:tcPr anchor="ctr"/>
                </a:tc>
                <a:tc>
                  <a:txBody>
                    <a:bodyPr/>
                    <a:lstStyle/>
                    <a:p>
                      <a:pPr algn="ctr"/>
                      <a:r>
                        <a:rPr lang="en-US" dirty="0"/>
                        <a:t>Exit Type</a:t>
                      </a:r>
                    </a:p>
                  </a:txBody>
                  <a:tcPr anchor="ctr"/>
                </a:tc>
                <a:tc>
                  <a:txBody>
                    <a:bodyPr/>
                    <a:lstStyle/>
                    <a:p>
                      <a:pPr algn="ctr"/>
                      <a:r>
                        <a:rPr lang="en-US" dirty="0"/>
                        <a:t>Retention</a:t>
                      </a:r>
                    </a:p>
                  </a:txBody>
                  <a:tcPr anchor="ctr"/>
                </a:tc>
                <a:extLst>
                  <a:ext uri="{0D108BD9-81ED-4DB2-BD59-A6C34878D82A}">
                    <a16:rowId xmlns:a16="http://schemas.microsoft.com/office/drawing/2014/main" val="10000"/>
                  </a:ext>
                </a:extLst>
              </a:tr>
              <a:tr h="494943">
                <a:tc>
                  <a:txBody>
                    <a:bodyPr/>
                    <a:lstStyle/>
                    <a:p>
                      <a:pPr algn="ctr"/>
                      <a:r>
                        <a:rPr lang="en-US" dirty="0"/>
                        <a:t>00000000</a:t>
                      </a:r>
                    </a:p>
                  </a:txBody>
                  <a:tcPr anchor="ctr"/>
                </a:tc>
                <a:tc>
                  <a:txBody>
                    <a:bodyPr/>
                    <a:lstStyle/>
                    <a:p>
                      <a:pPr algn="ctr"/>
                      <a:r>
                        <a:rPr lang="en-US" dirty="0"/>
                        <a:t>00</a:t>
                      </a:r>
                    </a:p>
                  </a:txBody>
                  <a:tcPr anchor="ctr"/>
                </a:tc>
                <a:tc>
                  <a:txBody>
                    <a:bodyPr/>
                    <a:lstStyle/>
                    <a:p>
                      <a:pPr algn="ctr"/>
                      <a:r>
                        <a:rPr lang="en-US" dirty="0"/>
                        <a:t>01</a:t>
                      </a:r>
                    </a:p>
                  </a:txBody>
                  <a:tcPr anchor="ctr"/>
                </a:tc>
                <a:extLst>
                  <a:ext uri="{0D108BD9-81ED-4DB2-BD59-A6C34878D82A}">
                    <a16:rowId xmlns:a16="http://schemas.microsoft.com/office/drawing/2014/main" val="10001"/>
                  </a:ext>
                </a:extLst>
              </a:tr>
            </a:tbl>
          </a:graphicData>
        </a:graphic>
      </p:graphicFrame>
      <p:sp>
        <p:nvSpPr>
          <p:cNvPr id="7" name="Slide Number Placeholder 1">
            <a:extLst>
              <a:ext uri="{FF2B5EF4-FFF2-40B4-BE49-F238E27FC236}">
                <a16:creationId xmlns:a16="http://schemas.microsoft.com/office/drawing/2014/main" id="{0CC1B816-60C1-4666-9C55-6C0A389CE449}"/>
              </a:ext>
            </a:extLst>
          </p:cNvPr>
          <p:cNvSpPr txBox="1">
            <a:spLocks/>
          </p:cNvSpPr>
          <p:nvPr/>
        </p:nvSpPr>
        <p:spPr>
          <a:xfrm>
            <a:off x="-38966" y="6776883"/>
            <a:ext cx="9144000" cy="4179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00000000-1234-1234-1234-123412341234}" type="slidenum">
              <a:rPr lang="en" smtClean="0">
                <a:solidFill>
                  <a:schemeClr val="bg1">
                    <a:lumMod val="65000"/>
                  </a:schemeClr>
                </a:solidFill>
              </a:rPr>
              <a:pPr algn="r"/>
              <a:t>17</a:t>
            </a:fld>
            <a:endParaRPr lang="en" dirty="0">
              <a:solidFill>
                <a:schemeClr val="bg1">
                  <a:lumMod val="65000"/>
                </a:schemeClr>
              </a:solidFill>
            </a:endParaRPr>
          </a:p>
        </p:txBody>
      </p:sp>
      <p:pic>
        <p:nvPicPr>
          <p:cNvPr id="5" name="Recorded Sound">
            <a:hlinkClick r:id="" action="ppaction://media"/>
            <a:extLst>
              <a:ext uri="{FF2B5EF4-FFF2-40B4-BE49-F238E27FC236}">
                <a16:creationId xmlns:a16="http://schemas.microsoft.com/office/drawing/2014/main" id="{DF83D499-E250-FF25-7BB0-E354F4952156}"/>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23105" y="5765051"/>
            <a:ext cx="609600" cy="609600"/>
          </a:xfrm>
          <a:prstGeom prst="rect">
            <a:avLst/>
          </a:prstGeom>
        </p:spPr>
      </p:pic>
    </p:spTree>
    <p:extLst>
      <p:ext uri="{BB962C8B-B14F-4D97-AF65-F5344CB8AC3E}">
        <p14:creationId xmlns:p14="http://schemas.microsoft.com/office/powerpoint/2010/main" val="794615222"/>
      </p:ext>
    </p:extLst>
  </p:cSld>
  <p:clrMapOvr>
    <a:masterClrMapping/>
  </p:clrMapOvr>
  <mc:AlternateContent xmlns:mc="http://schemas.openxmlformats.org/markup-compatibility/2006" xmlns:p14="http://schemas.microsoft.com/office/powerpoint/2010/main">
    <mc:Choice Requires="p14">
      <p:transition spd="slow" p14:dur="2000" advTm="72620"/>
    </mc:Choice>
    <mc:Fallback xmlns="">
      <p:transition spd="slow" advTm="726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256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hape 111"/>
          <p:cNvSpPr txBox="1">
            <a:spLocks noGrp="1"/>
          </p:cNvSpPr>
          <p:nvPr>
            <p:ph type="title" idx="4294967295"/>
          </p:nvPr>
        </p:nvSpPr>
        <p:spPr>
          <a:xfrm>
            <a:off x="1657350" y="1878978"/>
            <a:ext cx="5829300" cy="1159875"/>
          </a:xfrm>
          <a:prstGeom prst="rect">
            <a:avLst/>
          </a:prstGeom>
          <a:noFill/>
          <a:ln>
            <a:noFill/>
            <a:prstDash/>
          </a:ln>
          <a:effectLst/>
        </p:spPr>
        <p:txBody>
          <a:bodyPr rot="0" spcFirstLastPara="1" vertOverflow="overflow" horzOverflow="overflow" vert="horz" wrap="square" lIns="68569" tIns="68569" rIns="68569" bIns="68569" numCol="1" spcCol="0" rtlCol="0" fromWordArt="0" anchor="b" anchorCtr="0" forceAA="0" compatLnSpc="1">
            <a:prstTxWarp prst="textNoShape">
              <a:avLst/>
            </a:prstTxWarp>
            <a:noAutofit/>
          </a:bodyPr>
          <a:lstStyle>
            <a:lvl1pPr lvl="0" algn="ctr" defTabSz="914400" rtl="0" eaLnBrk="1" latinLnBrk="0" hangingPunct="1">
              <a:lnSpc>
                <a:spcPct val="90000"/>
              </a:lnSpc>
              <a:spcBef>
                <a:spcPts val="0"/>
              </a:spcBef>
              <a:spcAft>
                <a:spcPts val="0"/>
              </a:spcAft>
              <a:buClr>
                <a:srgbClr val="FFFFFF"/>
              </a:buClr>
              <a:buSzPts val="4800"/>
              <a:buNone/>
              <a:defRPr sz="3600" kern="1200">
                <a:solidFill>
                  <a:srgbClr val="FFFFFF"/>
                </a:solidFill>
                <a:latin typeface="+mn-lt"/>
                <a:ea typeface="Arial Unicode MS" panose="020B0604020202020204" pitchFamily="34" charset="-128"/>
                <a:cs typeface="Arial Unicode MS" panose="020B0604020202020204" pitchFamily="34" charset="-128"/>
              </a:defRPr>
            </a:lvl1pPr>
            <a:lvl2pPr lvl="1" algn="ctr" rtl="0">
              <a:spcBef>
                <a:spcPts val="0"/>
              </a:spcBef>
              <a:spcAft>
                <a:spcPts val="0"/>
              </a:spcAft>
              <a:buClr>
                <a:srgbClr val="FFFFFF"/>
              </a:buClr>
              <a:buSzPts val="4800"/>
              <a:buNone/>
              <a:defRPr sz="3600">
                <a:solidFill>
                  <a:srgbClr val="FFFFFF"/>
                </a:solidFill>
              </a:defRPr>
            </a:lvl2pPr>
            <a:lvl3pPr lvl="2" algn="ctr" rtl="0">
              <a:spcBef>
                <a:spcPts val="0"/>
              </a:spcBef>
              <a:spcAft>
                <a:spcPts val="0"/>
              </a:spcAft>
              <a:buClr>
                <a:srgbClr val="FFFFFF"/>
              </a:buClr>
              <a:buSzPts val="4800"/>
              <a:buNone/>
              <a:defRPr sz="3600">
                <a:solidFill>
                  <a:srgbClr val="FFFFFF"/>
                </a:solidFill>
              </a:defRPr>
            </a:lvl3pPr>
            <a:lvl4pPr lvl="3" algn="ctr" rtl="0">
              <a:spcBef>
                <a:spcPts val="0"/>
              </a:spcBef>
              <a:spcAft>
                <a:spcPts val="0"/>
              </a:spcAft>
              <a:buClr>
                <a:srgbClr val="FFFFFF"/>
              </a:buClr>
              <a:buSzPts val="4800"/>
              <a:buNone/>
              <a:defRPr sz="3600">
                <a:solidFill>
                  <a:srgbClr val="FFFFFF"/>
                </a:solidFill>
              </a:defRPr>
            </a:lvl4pPr>
            <a:lvl5pPr lvl="4" algn="ctr" rtl="0">
              <a:spcBef>
                <a:spcPts val="0"/>
              </a:spcBef>
              <a:spcAft>
                <a:spcPts val="0"/>
              </a:spcAft>
              <a:buClr>
                <a:srgbClr val="FFFFFF"/>
              </a:buClr>
              <a:buSzPts val="4800"/>
              <a:buNone/>
              <a:defRPr sz="3600">
                <a:solidFill>
                  <a:srgbClr val="FFFFFF"/>
                </a:solidFill>
              </a:defRPr>
            </a:lvl5pPr>
            <a:lvl6pPr lvl="5" algn="ctr" rtl="0">
              <a:spcBef>
                <a:spcPts val="0"/>
              </a:spcBef>
              <a:spcAft>
                <a:spcPts val="0"/>
              </a:spcAft>
              <a:buClr>
                <a:srgbClr val="FFFFFF"/>
              </a:buClr>
              <a:buSzPts val="4800"/>
              <a:buNone/>
              <a:defRPr sz="3600">
                <a:solidFill>
                  <a:srgbClr val="FFFFFF"/>
                </a:solidFill>
              </a:defRPr>
            </a:lvl6pPr>
            <a:lvl7pPr lvl="6" algn="ctr" rtl="0">
              <a:spcBef>
                <a:spcPts val="0"/>
              </a:spcBef>
              <a:spcAft>
                <a:spcPts val="0"/>
              </a:spcAft>
              <a:buClr>
                <a:srgbClr val="FFFFFF"/>
              </a:buClr>
              <a:buSzPts val="4800"/>
              <a:buNone/>
              <a:defRPr sz="3600">
                <a:solidFill>
                  <a:srgbClr val="FFFFFF"/>
                </a:solidFill>
              </a:defRPr>
            </a:lvl7pPr>
            <a:lvl8pPr lvl="7" algn="ctr" rtl="0">
              <a:spcBef>
                <a:spcPts val="0"/>
              </a:spcBef>
              <a:spcAft>
                <a:spcPts val="0"/>
              </a:spcAft>
              <a:buClr>
                <a:srgbClr val="FFFFFF"/>
              </a:buClr>
              <a:buSzPts val="4800"/>
              <a:buNone/>
              <a:defRPr sz="3600">
                <a:solidFill>
                  <a:srgbClr val="FFFFFF"/>
                </a:solidFill>
              </a:defRPr>
            </a:lvl8pPr>
            <a:lvl9pPr lvl="8" algn="ctr" rtl="0">
              <a:spcBef>
                <a:spcPts val="0"/>
              </a:spcBef>
              <a:spcAft>
                <a:spcPts val="0"/>
              </a:spcAft>
              <a:buClr>
                <a:srgbClr val="FFFFFF"/>
              </a:buClr>
              <a:buSzPts val="4800"/>
              <a:buNone/>
              <a:defRPr sz="3600">
                <a:solidFill>
                  <a:srgbClr val="FFFFFF"/>
                </a:solidFill>
              </a:defRPr>
            </a:lvl9pPr>
          </a:lstStyle>
          <a:p>
            <a:pPr marL="0" marR="0" lvl="0" indent="0" algn="ctr" defTabSz="914400" rtl="0" eaLnBrk="1" fontAlgn="auto" latinLnBrk="0" hangingPunct="1">
              <a:lnSpc>
                <a:spcPct val="90000"/>
              </a:lnSpc>
              <a:spcBef>
                <a:spcPts val="0"/>
              </a:spcBef>
              <a:spcAft>
                <a:spcPts val="0"/>
              </a:spcAft>
              <a:buClr>
                <a:srgbClr val="FFFFFF"/>
              </a:buClr>
              <a:buSzPts val="4800"/>
              <a:buFontTx/>
              <a:buNone/>
              <a:tabLst/>
              <a:defRPr/>
            </a:pPr>
            <a:r>
              <a:rPr kumimoji="0" lang="en-US" sz="3600" b="0" i="0" u="none" strike="noStrike" kern="1200" cap="none" spc="0" normalizeH="0" baseline="0" noProof="0" dirty="0">
                <a:ln>
                  <a:noFill/>
                </a:ln>
                <a:solidFill>
                  <a:srgbClr val="FFFFFF"/>
                </a:solidFill>
                <a:effectLst/>
                <a:uLnTx/>
                <a:uFillTx/>
                <a:latin typeface="Arial" panose="020B0604020202020204" pitchFamily="34" charset="0"/>
                <a:ea typeface="Arial Unicode MS" panose="020B0604020202020204" pitchFamily="34" charset="-128"/>
                <a:cs typeface="Arial" panose="020B0604020202020204" pitchFamily="34" charset="0"/>
              </a:rPr>
              <a:t>Additional Notes Regarding Exit Coding</a:t>
            </a:r>
          </a:p>
        </p:txBody>
      </p:sp>
      <p:sp>
        <p:nvSpPr>
          <p:cNvPr id="2" name="Slide Number Placeholder 1">
            <a:extLst>
              <a:ext uri="{FF2B5EF4-FFF2-40B4-BE49-F238E27FC236}">
                <a16:creationId xmlns:a16="http://schemas.microsoft.com/office/drawing/2014/main" id="{2BE64319-24F5-4958-A01A-8458AB6730DD}"/>
              </a:ext>
            </a:extLst>
          </p:cNvPr>
          <p:cNvSpPr>
            <a:spLocks noGrp="1"/>
          </p:cNvSpPr>
          <p:nvPr>
            <p:ph type="sldNum" idx="12"/>
          </p:nvPr>
        </p:nvSpPr>
        <p:spPr/>
        <p:txBody>
          <a:bodyPr/>
          <a:lstStyle/>
          <a:p>
            <a:pPr algn="r"/>
            <a:fld id="{00000000-1234-1234-1234-123412341234}" type="slidenum">
              <a:rPr lang="en" smtClean="0">
                <a:solidFill>
                  <a:schemeClr val="bg1">
                    <a:lumMod val="65000"/>
                  </a:schemeClr>
                </a:solidFill>
              </a:rPr>
              <a:pPr algn="r"/>
              <a:t>18</a:t>
            </a:fld>
            <a:endParaRPr lang="en" dirty="0">
              <a:solidFill>
                <a:schemeClr val="bg1">
                  <a:lumMod val="65000"/>
                </a:schemeClr>
              </a:solidFill>
            </a:endParaRPr>
          </a:p>
        </p:txBody>
      </p:sp>
    </p:spTree>
    <p:extLst>
      <p:ext uri="{BB962C8B-B14F-4D97-AF65-F5344CB8AC3E}">
        <p14:creationId xmlns:p14="http://schemas.microsoft.com/office/powerpoint/2010/main" val="2694622856"/>
      </p:ext>
    </p:extLst>
  </p:cSld>
  <p:clrMapOvr>
    <a:masterClrMapping/>
  </p:clrMapOvr>
  <mc:AlternateContent xmlns:mc="http://schemas.openxmlformats.org/markup-compatibility/2006">
    <mc:Choice xmlns:p14="http://schemas.microsoft.com/office/powerpoint/2010/main" Requires="p14">
      <p:transition spd="slow" p14:dur="2000" advTm="2000"/>
    </mc:Choice>
    <mc:Fallback>
      <p:transition spd="slow" advTm="2000"/>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5BF6F6D-9B26-9410-7A12-A68F39391080}"/>
              </a:ext>
              <a:ext uri="{C183D7F6-B498-43B3-948B-1728B52AA6E4}">
                <adec:decorative xmlns:adec="http://schemas.microsoft.com/office/drawing/2017/decorative" val="1"/>
              </a:ext>
            </a:extLst>
          </p:cNvPr>
          <p:cNvSpPr>
            <a:spLocks noGrp="1"/>
          </p:cNvSpPr>
          <p:nvPr>
            <p:ph type="title"/>
          </p:nvPr>
        </p:nvSpPr>
        <p:spPr>
          <a:xfrm>
            <a:off x="628650" y="351271"/>
            <a:ext cx="7886700" cy="1325563"/>
          </a:xfrm>
        </p:spPr>
        <p:txBody>
          <a:bodyPr/>
          <a:lstStyle/>
          <a:p>
            <a:r>
              <a:rPr lang="en-US" dirty="0"/>
              <a:t>Adequate Documentation for Transfer Students</a:t>
            </a:r>
          </a:p>
        </p:txBody>
      </p:sp>
      <p:sp>
        <p:nvSpPr>
          <p:cNvPr id="12" name="TextBox 11">
            <a:extLst>
              <a:ext uri="{C183D7F6-B498-43B3-948B-1728B52AA6E4}">
                <adec:decorative xmlns:adec="http://schemas.microsoft.com/office/drawing/2017/decorative" val="1"/>
              </a:ext>
            </a:extLst>
          </p:cNvPr>
          <p:cNvSpPr txBox="1"/>
          <p:nvPr/>
        </p:nvSpPr>
        <p:spPr>
          <a:xfrm>
            <a:off x="1698687" y="1620919"/>
            <a:ext cx="5746376" cy="369332"/>
          </a:xfrm>
          <a:prstGeom prst="rect">
            <a:avLst/>
          </a:prstGeom>
          <a:noFill/>
        </p:spPr>
        <p:txBody>
          <a:bodyPr wrap="square" rtlCol="0">
            <a:spAutoFit/>
          </a:bodyPr>
          <a:lstStyle/>
          <a:p>
            <a:pPr algn="ctr"/>
            <a:r>
              <a:rPr lang="en-US" dirty="0">
                <a:solidFill>
                  <a:srgbClr val="008CA0"/>
                </a:solidFill>
                <a:latin typeface="Arial" panose="020B0604020202020204" pitchFamily="34" charset="0"/>
                <a:cs typeface="Arial" panose="020B0604020202020204" pitchFamily="34" charset="0"/>
                <a:hlinkClick r:id="rId5"/>
              </a:rPr>
              <a:t>Adequate Documentation of Transfer List</a:t>
            </a:r>
            <a:endParaRPr lang="en-US" dirty="0">
              <a:solidFill>
                <a:srgbClr val="008CA0"/>
              </a:solidFill>
              <a:latin typeface="Arial" panose="020B0604020202020204" pitchFamily="34" charset="0"/>
              <a:cs typeface="Arial" panose="020B0604020202020204" pitchFamily="34" charset="0"/>
            </a:endParaRPr>
          </a:p>
        </p:txBody>
      </p:sp>
      <p:sp>
        <p:nvSpPr>
          <p:cNvPr id="2" name="Content Placeholder 2">
            <a:extLst>
              <a:ext uri="{FF2B5EF4-FFF2-40B4-BE49-F238E27FC236}">
                <a16:creationId xmlns:a16="http://schemas.microsoft.com/office/drawing/2014/main" id="{9D2DBE62-62F6-211B-EE9E-508C47CFE74C}"/>
              </a:ext>
              <a:ext uri="{C183D7F6-B498-43B3-948B-1728B52AA6E4}">
                <adec:decorative xmlns:adec="http://schemas.microsoft.com/office/drawing/2017/decorative" val="1"/>
              </a:ext>
            </a:extLst>
          </p:cNvPr>
          <p:cNvSpPr>
            <a:spLocks noGrp="1"/>
          </p:cNvSpPr>
          <p:nvPr>
            <p:ph idx="1"/>
          </p:nvPr>
        </p:nvSpPr>
        <p:spPr>
          <a:xfrm>
            <a:off x="628650" y="2083096"/>
            <a:ext cx="7886700" cy="1682991"/>
          </a:xfrm>
        </p:spPr>
        <p:txBody>
          <a:bodyPr>
            <a:normAutofit lnSpcReduction="10000"/>
          </a:bodyPr>
          <a:lstStyle/>
          <a:p>
            <a:r>
              <a:rPr lang="en-US" sz="2500" dirty="0">
                <a:solidFill>
                  <a:schemeClr val="tx1">
                    <a:lumMod val="75000"/>
                  </a:schemeClr>
                </a:solidFill>
              </a:rPr>
              <a:t>Reduce dropout rates.</a:t>
            </a:r>
          </a:p>
          <a:p>
            <a:r>
              <a:rPr lang="en-US" sz="2500" dirty="0">
                <a:solidFill>
                  <a:schemeClr val="tx1">
                    <a:lumMod val="75000"/>
                  </a:schemeClr>
                </a:solidFill>
              </a:rPr>
              <a:t>Improve graduation and completion rates.</a:t>
            </a:r>
          </a:p>
          <a:p>
            <a:r>
              <a:rPr lang="en-US" sz="2500" dirty="0">
                <a:solidFill>
                  <a:schemeClr val="tx1">
                    <a:lumMod val="75000"/>
                  </a:schemeClr>
                </a:solidFill>
              </a:rPr>
              <a:t>What happens to a student when they leave your school.</a:t>
            </a:r>
            <a:endParaRPr lang="en-US" b="1" dirty="0">
              <a:solidFill>
                <a:srgbClr val="677480"/>
              </a:solidFill>
            </a:endParaRPr>
          </a:p>
          <a:p>
            <a:pPr marL="28575" indent="0">
              <a:buFont typeface="Arial" panose="020B0604020202020204" pitchFamily="34" charset="0"/>
              <a:buNone/>
            </a:pPr>
            <a:endParaRPr lang="en-US" sz="1350" b="1" dirty="0"/>
          </a:p>
          <a:p>
            <a:pPr marL="28575" indent="0">
              <a:buFont typeface="Arial" panose="020B0604020202020204" pitchFamily="34" charset="0"/>
              <a:buNone/>
            </a:pPr>
            <a:endParaRPr lang="en-US" sz="1350" b="1" dirty="0"/>
          </a:p>
          <a:p>
            <a:pPr marL="28575" indent="0">
              <a:buFont typeface="Arial" panose="020B0604020202020204" pitchFamily="34" charset="0"/>
              <a:buNone/>
            </a:pPr>
            <a:endParaRPr lang="en-US" sz="1350" b="1" dirty="0"/>
          </a:p>
          <a:p>
            <a:pPr marL="28575" indent="0">
              <a:buFont typeface="Arial" panose="020B0604020202020204" pitchFamily="34" charset="0"/>
              <a:buNone/>
            </a:pPr>
            <a:endParaRPr lang="en-US" sz="1350" b="1" dirty="0"/>
          </a:p>
        </p:txBody>
      </p:sp>
      <p:pic>
        <p:nvPicPr>
          <p:cNvPr id="4" name="Picture 3">
            <a:extLst>
              <a:ext uri="{C183D7F6-B498-43B3-948B-1728B52AA6E4}">
                <adec:decorative xmlns:adec="http://schemas.microsoft.com/office/drawing/2017/decorative" val="1"/>
              </a:ext>
            </a:extLst>
          </p:cNvPr>
          <p:cNvPicPr>
            <a:picLocks noChangeAspect="1"/>
          </p:cNvPicPr>
          <p:nvPr/>
        </p:nvPicPr>
        <p:blipFill rotWithShape="1">
          <a:blip r:embed="rId6"/>
          <a:srcRect b="44013"/>
          <a:stretch/>
        </p:blipFill>
        <p:spPr>
          <a:xfrm>
            <a:off x="988868" y="3766088"/>
            <a:ext cx="7371447" cy="2740642"/>
          </a:xfrm>
          <a:prstGeom prst="rect">
            <a:avLst/>
          </a:prstGeom>
          <a:ln w="19050">
            <a:solidFill>
              <a:schemeClr val="tx1"/>
            </a:solidFill>
          </a:ln>
        </p:spPr>
      </p:pic>
      <mc:AlternateContent xmlns:mc="http://schemas.openxmlformats.org/markup-compatibility/2006" xmlns:p14="http://schemas.microsoft.com/office/powerpoint/2010/main">
        <mc:Choice Requires="p14">
          <p:contentPart p14:bwMode="auto" r:id="rId7">
            <p14:nvContentPartPr>
              <p14:cNvPr id="6" name="Ink 5">
                <a:extLst>
                  <a:ext uri="{FF2B5EF4-FFF2-40B4-BE49-F238E27FC236}">
                    <a16:creationId xmlns:a16="http://schemas.microsoft.com/office/drawing/2014/main" id="{6D2A4DA6-0524-DDB9-CC25-86290A260218}"/>
                  </a:ext>
                  <a:ext uri="{C183D7F6-B498-43B3-948B-1728B52AA6E4}">
                    <adec:decorative xmlns:adec="http://schemas.microsoft.com/office/drawing/2017/decorative" val="1"/>
                  </a:ext>
                </a:extLst>
              </p14:cNvPr>
              <p14:cNvContentPartPr/>
              <p14:nvPr/>
            </p14:nvContentPartPr>
            <p14:xfrm>
              <a:off x="1122076" y="4833971"/>
              <a:ext cx="4185360" cy="57960"/>
            </p14:xfrm>
          </p:contentPart>
        </mc:Choice>
        <mc:Fallback xmlns="">
          <p:pic>
            <p:nvPicPr>
              <p:cNvPr id="6" name="Ink 5">
                <a:extLst>
                  <a:ext uri="{FF2B5EF4-FFF2-40B4-BE49-F238E27FC236}">
                    <a16:creationId xmlns:a16="http://schemas.microsoft.com/office/drawing/2014/main" id="{6D2A4DA6-0524-DDB9-CC25-86290A260218}"/>
                  </a:ext>
                  <a:ext uri="{C183D7F6-B498-43B3-948B-1728B52AA6E4}">
                    <adec:decorative xmlns:adec="http://schemas.microsoft.com/office/drawing/2017/decorative" val="1"/>
                  </a:ext>
                </a:extLst>
              </p:cNvPr>
              <p:cNvPicPr/>
              <p:nvPr/>
            </p:nvPicPr>
            <p:blipFill>
              <a:blip r:embed="rId8"/>
              <a:stretch>
                <a:fillRect/>
              </a:stretch>
            </p:blipFill>
            <p:spPr>
              <a:xfrm>
                <a:off x="1068076" y="4725971"/>
                <a:ext cx="4293000" cy="2736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7" name="Ink 6">
                <a:extLst>
                  <a:ext uri="{FF2B5EF4-FFF2-40B4-BE49-F238E27FC236}">
                    <a16:creationId xmlns:a16="http://schemas.microsoft.com/office/drawing/2014/main" id="{B5DCACCE-BF84-3661-A045-161E526EFDFD}"/>
                  </a:ext>
                  <a:ext uri="{C183D7F6-B498-43B3-948B-1728B52AA6E4}">
                    <adec:decorative xmlns:adec="http://schemas.microsoft.com/office/drawing/2017/decorative" val="1"/>
                  </a:ext>
                </a:extLst>
              </p14:cNvPr>
              <p14:cNvContentPartPr/>
              <p14:nvPr/>
            </p14:nvContentPartPr>
            <p14:xfrm>
              <a:off x="1717516" y="6261011"/>
              <a:ext cx="3096720" cy="57240"/>
            </p14:xfrm>
          </p:contentPart>
        </mc:Choice>
        <mc:Fallback xmlns="">
          <p:pic>
            <p:nvPicPr>
              <p:cNvPr id="7" name="Ink 6">
                <a:extLst>
                  <a:ext uri="{FF2B5EF4-FFF2-40B4-BE49-F238E27FC236}">
                    <a16:creationId xmlns:a16="http://schemas.microsoft.com/office/drawing/2014/main" id="{B5DCACCE-BF84-3661-A045-161E526EFDFD}"/>
                  </a:ext>
                  <a:ext uri="{C183D7F6-B498-43B3-948B-1728B52AA6E4}">
                    <adec:decorative xmlns:adec="http://schemas.microsoft.com/office/drawing/2017/decorative" val="1"/>
                  </a:ext>
                </a:extLst>
              </p:cNvPr>
              <p:cNvPicPr/>
              <p:nvPr/>
            </p:nvPicPr>
            <p:blipFill>
              <a:blip r:embed="rId10"/>
              <a:stretch>
                <a:fillRect/>
              </a:stretch>
            </p:blipFill>
            <p:spPr>
              <a:xfrm>
                <a:off x="1663516" y="6153011"/>
                <a:ext cx="3204360" cy="272880"/>
              </a:xfrm>
              <a:prstGeom prst="rect">
                <a:avLst/>
              </a:prstGeom>
            </p:spPr>
          </p:pic>
        </mc:Fallback>
      </mc:AlternateContent>
      <p:pic>
        <p:nvPicPr>
          <p:cNvPr id="49" name="Audio 48">
            <a:hlinkClick r:id="" action="ppaction://media"/>
            <a:extLst>
              <a:ext uri="{FF2B5EF4-FFF2-40B4-BE49-F238E27FC236}">
                <a16:creationId xmlns:a16="http://schemas.microsoft.com/office/drawing/2014/main" id="{B3E67045-E1B0-1E03-2C86-BA25FDB130AF}"/>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11"/>
          <a:srcRect l="-118750" t="-118750" r="-118750" b="-118750"/>
          <a:stretch>
            <a:fillRect/>
          </a:stretch>
        </p:blipFill>
        <p:spPr>
          <a:xfrm>
            <a:off x="7004304" y="4718304"/>
            <a:ext cx="2057400" cy="2057400"/>
          </a:xfrm>
          <a:prstGeom prst="ellipse">
            <a:avLst/>
          </a:prstGeom>
        </p:spPr>
      </p:pic>
      <p:sp>
        <p:nvSpPr>
          <p:cNvPr id="8" name="Slide Number Placeholder 1">
            <a:extLst>
              <a:ext uri="{FF2B5EF4-FFF2-40B4-BE49-F238E27FC236}">
                <a16:creationId xmlns:a16="http://schemas.microsoft.com/office/drawing/2014/main" id="{C79CCCB7-DCD7-4D4D-8FCF-15BF00A23D5C}"/>
              </a:ext>
              <a:ext uri="{C183D7F6-B498-43B3-948B-1728B52AA6E4}">
                <adec:decorative xmlns:adec="http://schemas.microsoft.com/office/drawing/2017/decorative" val="1"/>
              </a:ext>
            </a:extLst>
          </p:cNvPr>
          <p:cNvSpPr txBox="1">
            <a:spLocks/>
          </p:cNvSpPr>
          <p:nvPr/>
        </p:nvSpPr>
        <p:spPr>
          <a:xfrm>
            <a:off x="-125" y="6440375"/>
            <a:ext cx="9144000" cy="4179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00000000-1234-1234-1234-123412341234}" type="slidenum">
              <a:rPr lang="en" smtClean="0">
                <a:solidFill>
                  <a:schemeClr val="bg1">
                    <a:lumMod val="65000"/>
                  </a:schemeClr>
                </a:solidFill>
              </a:rPr>
              <a:pPr algn="r"/>
              <a:t>19</a:t>
            </a:fld>
            <a:endParaRPr lang="en" dirty="0">
              <a:solidFill>
                <a:schemeClr val="bg1">
                  <a:lumMod val="65000"/>
                </a:schemeClr>
              </a:solidFill>
            </a:endParaRPr>
          </a:p>
        </p:txBody>
      </p:sp>
    </p:spTree>
    <p:extLst>
      <p:ext uri="{BB962C8B-B14F-4D97-AF65-F5344CB8AC3E}">
        <p14:creationId xmlns:p14="http://schemas.microsoft.com/office/powerpoint/2010/main" val="867286666"/>
      </p:ext>
    </p:extLst>
  </p:cSld>
  <p:clrMapOvr>
    <a:masterClrMapping/>
  </p:clrMapOvr>
  <mc:AlternateContent xmlns:mc="http://schemas.openxmlformats.org/markup-compatibility/2006" xmlns:p14="http://schemas.microsoft.com/office/powerpoint/2010/main">
    <mc:Choice Requires="p14">
      <p:transition spd="slow" p14:dur="2000" advTm="56521"/>
    </mc:Choice>
    <mc:Fallback xmlns="">
      <p:transition spd="slow" advTm="565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9"/>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5428D9-1625-049F-FAF5-3642D1EDA3FE}"/>
              </a:ext>
            </a:extLst>
          </p:cNvPr>
          <p:cNvSpPr>
            <a:spLocks noGrp="1"/>
          </p:cNvSpPr>
          <p:nvPr>
            <p:ph type="title"/>
          </p:nvPr>
        </p:nvSpPr>
        <p:spPr/>
        <p:txBody>
          <a:bodyPr>
            <a:normAutofit/>
          </a:bodyPr>
          <a:lstStyle/>
          <a:p>
            <a:r>
              <a:rPr lang="en-US" dirty="0"/>
              <a:t>Entry/Exit/Retention </a:t>
            </a:r>
            <a:br>
              <a:rPr lang="en-US" dirty="0"/>
            </a:br>
            <a:r>
              <a:rPr lang="en-US" dirty="0"/>
              <a:t>Codes &amp; Dates</a:t>
            </a:r>
          </a:p>
        </p:txBody>
      </p:sp>
      <p:sp>
        <p:nvSpPr>
          <p:cNvPr id="3" name="Content Placeholder 2">
            <a:extLst>
              <a:ext uri="{FF2B5EF4-FFF2-40B4-BE49-F238E27FC236}">
                <a16:creationId xmlns:a16="http://schemas.microsoft.com/office/drawing/2014/main" id="{1FF53CB2-47C0-C250-DDE6-DBC046C33345}"/>
              </a:ext>
            </a:extLst>
          </p:cNvPr>
          <p:cNvSpPr>
            <a:spLocks noGrp="1"/>
          </p:cNvSpPr>
          <p:nvPr>
            <p:ph idx="1"/>
          </p:nvPr>
        </p:nvSpPr>
        <p:spPr>
          <a:xfrm>
            <a:off x="628506" y="1626244"/>
            <a:ext cx="8007493" cy="3159512"/>
          </a:xfrm>
        </p:spPr>
        <p:txBody>
          <a:bodyPr>
            <a:noAutofit/>
          </a:bodyPr>
          <a:lstStyle/>
          <a:p>
            <a:pPr>
              <a:lnSpc>
                <a:spcPct val="100000"/>
              </a:lnSpc>
              <a:spcBef>
                <a:spcPts val="0"/>
              </a:spcBef>
            </a:pPr>
            <a:r>
              <a:rPr lang="en-US" sz="2000" dirty="0"/>
              <a:t>Entry, exit, &amp; retention codes are data fields collected through the Student School Association (SSA) file.</a:t>
            </a:r>
          </a:p>
          <a:p>
            <a:pPr lvl="1">
              <a:lnSpc>
                <a:spcPct val="100000"/>
              </a:lnSpc>
              <a:spcBef>
                <a:spcPts val="0"/>
              </a:spcBef>
            </a:pPr>
            <a:r>
              <a:rPr lang="en-US" sz="2000" dirty="0"/>
              <a:t>Entry codes and dates show how and when the student enters a school </a:t>
            </a:r>
          </a:p>
          <a:p>
            <a:pPr lvl="1">
              <a:lnSpc>
                <a:spcPct val="100000"/>
              </a:lnSpc>
              <a:spcBef>
                <a:spcPts val="0"/>
              </a:spcBef>
            </a:pPr>
            <a:r>
              <a:rPr lang="en-US" sz="2000" dirty="0"/>
              <a:t>Exit codes and dates show how and when they have left a school. </a:t>
            </a:r>
          </a:p>
          <a:p>
            <a:pPr lvl="1">
              <a:lnSpc>
                <a:spcPct val="100000"/>
              </a:lnSpc>
              <a:spcBef>
                <a:spcPts val="0"/>
              </a:spcBef>
            </a:pPr>
            <a:r>
              <a:rPr lang="en-US" sz="2000" dirty="0">
                <a:latin typeface="Arial" panose="020B0604020202020204" pitchFamily="34" charset="0"/>
                <a:cs typeface="Arial" panose="020B0604020202020204" pitchFamily="34" charset="0"/>
              </a:rPr>
              <a:t>Retention codes and dates show the student’s retention or promotion status for the upcoming school year. (12</a:t>
            </a:r>
            <a:r>
              <a:rPr lang="en-US" sz="2000" baseline="30000" dirty="0">
                <a:latin typeface="Arial" panose="020B0604020202020204" pitchFamily="34" charset="0"/>
                <a:cs typeface="Arial" panose="020B0604020202020204" pitchFamily="34" charset="0"/>
              </a:rPr>
              <a:t>th</a:t>
            </a:r>
            <a:r>
              <a:rPr lang="en-US" sz="2000" dirty="0">
                <a:latin typeface="Arial" panose="020B0604020202020204" pitchFamily="34" charset="0"/>
                <a:cs typeface="Arial" panose="020B0604020202020204" pitchFamily="34" charset="0"/>
              </a:rPr>
              <a:t> Graders)</a:t>
            </a:r>
          </a:p>
          <a:p>
            <a:pPr lvl="1">
              <a:lnSpc>
                <a:spcPct val="100000"/>
              </a:lnSpc>
              <a:spcBef>
                <a:spcPts val="0"/>
              </a:spcBef>
            </a:pPr>
            <a:r>
              <a:rPr lang="en-US" sz="2000" dirty="0">
                <a:latin typeface="Arial" panose="020B0604020202020204" pitchFamily="34" charset="0"/>
                <a:cs typeface="Arial" panose="020B0604020202020204" pitchFamily="34" charset="0"/>
              </a:rPr>
              <a:t> Grade Reassignments show a student’s retention or promotion status throughout the school year. (PreK – 11</a:t>
            </a:r>
            <a:r>
              <a:rPr lang="en-US" sz="2000" baseline="30000" dirty="0">
                <a:latin typeface="Arial" panose="020B0604020202020204" pitchFamily="34" charset="0"/>
                <a:cs typeface="Arial" panose="020B0604020202020204" pitchFamily="34" charset="0"/>
              </a:rPr>
              <a:t>th</a:t>
            </a:r>
            <a:r>
              <a:rPr lang="en-US" sz="2000" dirty="0">
                <a:latin typeface="Arial" panose="020B0604020202020204" pitchFamily="34" charset="0"/>
                <a:cs typeface="Arial" panose="020B0604020202020204" pitchFamily="34" charset="0"/>
              </a:rPr>
              <a:t> Graders)</a:t>
            </a:r>
          </a:p>
          <a:p>
            <a:pPr marL="457200" lvl="1" indent="0">
              <a:lnSpc>
                <a:spcPct val="100000"/>
              </a:lnSpc>
              <a:spcBef>
                <a:spcPts val="0"/>
              </a:spcBef>
              <a:buNone/>
            </a:pPr>
            <a:endParaRPr lang="en-US" sz="2000" dirty="0">
              <a:latin typeface="Arial" panose="020B0604020202020204" pitchFamily="34" charset="0"/>
              <a:cs typeface="Arial" panose="020B0604020202020204" pitchFamily="34" charset="0"/>
            </a:endParaRPr>
          </a:p>
          <a:p>
            <a:pPr>
              <a:lnSpc>
                <a:spcPct val="100000"/>
              </a:lnSpc>
              <a:spcBef>
                <a:spcPts val="0"/>
              </a:spcBef>
            </a:pPr>
            <a:r>
              <a:rPr lang="en-US" sz="2000" dirty="0"/>
              <a:t>These codes collectively can be used to document a student’s educational movement throughout a school year.</a:t>
            </a:r>
          </a:p>
        </p:txBody>
      </p:sp>
      <p:graphicFrame>
        <p:nvGraphicFramePr>
          <p:cNvPr id="5" name="Table 11" descr="Entry date and code field">
            <a:extLst>
              <a:ext uri="{FF2B5EF4-FFF2-40B4-BE49-F238E27FC236}">
                <a16:creationId xmlns:a16="http://schemas.microsoft.com/office/drawing/2014/main" id="{0DE20559-44CC-C873-9596-6735C5A6B73C}"/>
              </a:ext>
            </a:extLst>
          </p:cNvPr>
          <p:cNvGraphicFramePr>
            <a:graphicFrameLocks noGrp="1"/>
          </p:cNvGraphicFramePr>
          <p:nvPr>
            <p:extLst>
              <p:ext uri="{D42A27DB-BD31-4B8C-83A1-F6EECF244321}">
                <p14:modId xmlns:p14="http://schemas.microsoft.com/office/powerpoint/2010/main" val="2990202856"/>
              </p:ext>
            </p:extLst>
          </p:nvPr>
        </p:nvGraphicFramePr>
        <p:xfrm>
          <a:off x="1556263" y="5747004"/>
          <a:ext cx="2508758" cy="812356"/>
        </p:xfrm>
        <a:graphic>
          <a:graphicData uri="http://schemas.openxmlformats.org/drawingml/2006/table">
            <a:tbl>
              <a:tblPr firstRow="1" bandRow="1">
                <a:tableStyleId>{5C22544A-7EE6-4342-B048-85BDC9FD1C3A}</a:tableStyleId>
              </a:tblPr>
              <a:tblGrid>
                <a:gridCol w="1254379">
                  <a:extLst>
                    <a:ext uri="{9D8B030D-6E8A-4147-A177-3AD203B41FA5}">
                      <a16:colId xmlns:a16="http://schemas.microsoft.com/office/drawing/2014/main" val="1982496719"/>
                    </a:ext>
                  </a:extLst>
                </a:gridCol>
                <a:gridCol w="1254379">
                  <a:extLst>
                    <a:ext uri="{9D8B030D-6E8A-4147-A177-3AD203B41FA5}">
                      <a16:colId xmlns:a16="http://schemas.microsoft.com/office/drawing/2014/main" val="1301245740"/>
                    </a:ext>
                  </a:extLst>
                </a:gridCol>
              </a:tblGrid>
              <a:tr h="406178">
                <a:tc>
                  <a:txBody>
                    <a:bodyPr/>
                    <a:lstStyle/>
                    <a:p>
                      <a:pPr algn="ctr"/>
                      <a:r>
                        <a:rPr lang="en-US" dirty="0"/>
                        <a:t>Entry Date</a:t>
                      </a:r>
                    </a:p>
                  </a:txBody>
                  <a:tcPr/>
                </a:tc>
                <a:tc>
                  <a:txBody>
                    <a:bodyPr/>
                    <a:lstStyle/>
                    <a:p>
                      <a:pPr algn="ctr"/>
                      <a:r>
                        <a:rPr lang="en-US" dirty="0"/>
                        <a:t>Entry Type</a:t>
                      </a:r>
                    </a:p>
                  </a:txBody>
                  <a:tcPr/>
                </a:tc>
                <a:extLst>
                  <a:ext uri="{0D108BD9-81ED-4DB2-BD59-A6C34878D82A}">
                    <a16:rowId xmlns:a16="http://schemas.microsoft.com/office/drawing/2014/main" val="1922829558"/>
                  </a:ext>
                </a:extLst>
              </a:tr>
              <a:tr h="406178">
                <a:tc>
                  <a:txBody>
                    <a:bodyPr/>
                    <a:lstStyle/>
                    <a:p>
                      <a:pPr algn="ctr"/>
                      <a:r>
                        <a:rPr lang="en-US" dirty="0"/>
                        <a:t>08222024</a:t>
                      </a:r>
                    </a:p>
                  </a:txBody>
                  <a:tcPr/>
                </a:tc>
                <a:tc>
                  <a:txBody>
                    <a:bodyPr/>
                    <a:lstStyle/>
                    <a:p>
                      <a:pPr algn="ctr"/>
                      <a:r>
                        <a:rPr lang="en-US" dirty="0"/>
                        <a:t>02</a:t>
                      </a:r>
                    </a:p>
                  </a:txBody>
                  <a:tcPr/>
                </a:tc>
                <a:extLst>
                  <a:ext uri="{0D108BD9-81ED-4DB2-BD59-A6C34878D82A}">
                    <a16:rowId xmlns:a16="http://schemas.microsoft.com/office/drawing/2014/main" val="2576715779"/>
                  </a:ext>
                </a:extLst>
              </a:tr>
            </a:tbl>
          </a:graphicData>
        </a:graphic>
      </p:graphicFrame>
      <p:graphicFrame>
        <p:nvGraphicFramePr>
          <p:cNvPr id="6" name="Table 11" descr="Exit date and code fileds">
            <a:extLst>
              <a:ext uri="{FF2B5EF4-FFF2-40B4-BE49-F238E27FC236}">
                <a16:creationId xmlns:a16="http://schemas.microsoft.com/office/drawing/2014/main" id="{7A19A974-92C1-96F7-4645-7514C5C17ECE}"/>
              </a:ext>
            </a:extLst>
          </p:cNvPr>
          <p:cNvGraphicFramePr>
            <a:graphicFrameLocks noGrp="1"/>
          </p:cNvGraphicFramePr>
          <p:nvPr>
            <p:extLst>
              <p:ext uri="{D42A27DB-BD31-4B8C-83A1-F6EECF244321}">
                <p14:modId xmlns:p14="http://schemas.microsoft.com/office/powerpoint/2010/main" val="896579373"/>
              </p:ext>
            </p:extLst>
          </p:nvPr>
        </p:nvGraphicFramePr>
        <p:xfrm>
          <a:off x="4572000" y="5747004"/>
          <a:ext cx="2508758" cy="812356"/>
        </p:xfrm>
        <a:graphic>
          <a:graphicData uri="http://schemas.openxmlformats.org/drawingml/2006/table">
            <a:tbl>
              <a:tblPr firstRow="1" bandRow="1">
                <a:tableStyleId>{5C22544A-7EE6-4342-B048-85BDC9FD1C3A}</a:tableStyleId>
              </a:tblPr>
              <a:tblGrid>
                <a:gridCol w="1254379">
                  <a:extLst>
                    <a:ext uri="{9D8B030D-6E8A-4147-A177-3AD203B41FA5}">
                      <a16:colId xmlns:a16="http://schemas.microsoft.com/office/drawing/2014/main" val="1982496719"/>
                    </a:ext>
                  </a:extLst>
                </a:gridCol>
                <a:gridCol w="1254379">
                  <a:extLst>
                    <a:ext uri="{9D8B030D-6E8A-4147-A177-3AD203B41FA5}">
                      <a16:colId xmlns:a16="http://schemas.microsoft.com/office/drawing/2014/main" val="1301245740"/>
                    </a:ext>
                  </a:extLst>
                </a:gridCol>
              </a:tblGrid>
              <a:tr h="406178">
                <a:tc>
                  <a:txBody>
                    <a:bodyPr/>
                    <a:lstStyle/>
                    <a:p>
                      <a:pPr algn="ctr"/>
                      <a:r>
                        <a:rPr lang="en-US" dirty="0"/>
                        <a:t>Exit Date</a:t>
                      </a:r>
                    </a:p>
                  </a:txBody>
                  <a:tcPr/>
                </a:tc>
                <a:tc>
                  <a:txBody>
                    <a:bodyPr/>
                    <a:lstStyle/>
                    <a:p>
                      <a:pPr algn="ctr"/>
                      <a:r>
                        <a:rPr lang="en-US" dirty="0"/>
                        <a:t>Exit Type</a:t>
                      </a:r>
                    </a:p>
                  </a:txBody>
                  <a:tcPr/>
                </a:tc>
                <a:extLst>
                  <a:ext uri="{0D108BD9-81ED-4DB2-BD59-A6C34878D82A}">
                    <a16:rowId xmlns:a16="http://schemas.microsoft.com/office/drawing/2014/main" val="1922829558"/>
                  </a:ext>
                </a:extLst>
              </a:tr>
              <a:tr h="406178">
                <a:tc>
                  <a:txBody>
                    <a:bodyPr/>
                    <a:lstStyle/>
                    <a:p>
                      <a:pPr algn="ctr"/>
                      <a:r>
                        <a:rPr lang="en-US" dirty="0"/>
                        <a:t>03052025</a:t>
                      </a:r>
                    </a:p>
                  </a:txBody>
                  <a:tcPr/>
                </a:tc>
                <a:tc>
                  <a:txBody>
                    <a:bodyPr/>
                    <a:lstStyle/>
                    <a:p>
                      <a:pPr algn="ctr"/>
                      <a:r>
                        <a:rPr lang="en-US" dirty="0"/>
                        <a:t>11</a:t>
                      </a:r>
                    </a:p>
                  </a:txBody>
                  <a:tcPr/>
                </a:tc>
                <a:extLst>
                  <a:ext uri="{0D108BD9-81ED-4DB2-BD59-A6C34878D82A}">
                    <a16:rowId xmlns:a16="http://schemas.microsoft.com/office/drawing/2014/main" val="2576715779"/>
                  </a:ext>
                </a:extLst>
              </a:tr>
            </a:tbl>
          </a:graphicData>
        </a:graphic>
      </p:graphicFrame>
      <p:sp>
        <p:nvSpPr>
          <p:cNvPr id="8" name="Slide Number Placeholder 2">
            <a:extLst>
              <a:ext uri="{FF2B5EF4-FFF2-40B4-BE49-F238E27FC236}">
                <a16:creationId xmlns:a16="http://schemas.microsoft.com/office/drawing/2014/main" id="{C2A26607-54C1-7F05-4A81-166C0CF03C10}"/>
              </a:ext>
            </a:extLst>
          </p:cNvPr>
          <p:cNvSpPr txBox="1">
            <a:spLocks/>
          </p:cNvSpPr>
          <p:nvPr/>
        </p:nvSpPr>
        <p:spPr>
          <a:xfrm>
            <a:off x="8480575" y="6364177"/>
            <a:ext cx="548700" cy="4179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0000000-1234-1234-1234-123412341234}" type="slidenum">
              <a:rPr lang="en" smtClean="0">
                <a:solidFill>
                  <a:schemeClr val="bg2">
                    <a:lumMod val="75000"/>
                  </a:schemeClr>
                </a:solidFill>
              </a:rPr>
              <a:pPr/>
              <a:t>2</a:t>
            </a:fld>
            <a:endParaRPr lang="en" dirty="0">
              <a:solidFill>
                <a:schemeClr val="bg2">
                  <a:lumMod val="75000"/>
                </a:schemeClr>
              </a:solidFill>
            </a:endParaRPr>
          </a:p>
        </p:txBody>
      </p:sp>
      <p:pic>
        <p:nvPicPr>
          <p:cNvPr id="12" name="Audio 11">
            <a:hlinkClick r:id="" action="ppaction://media"/>
            <a:extLst>
              <a:ext uri="{FF2B5EF4-FFF2-40B4-BE49-F238E27FC236}">
                <a16:creationId xmlns:a16="http://schemas.microsoft.com/office/drawing/2014/main" id="{93A22D95-1952-3037-CDC6-72EDE729E2DA}"/>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2448768134"/>
      </p:ext>
    </p:extLst>
  </p:cSld>
  <p:clrMapOvr>
    <a:masterClrMapping/>
  </p:clrMapOvr>
  <mc:AlternateContent xmlns:mc="http://schemas.openxmlformats.org/markup-compatibility/2006">
    <mc:Choice xmlns:p14="http://schemas.microsoft.com/office/powerpoint/2010/main" Requires="p14">
      <p:transition spd="slow" p14:dur="2000" advTm="55777"/>
    </mc:Choice>
    <mc:Fallback>
      <p:transition spd="slow" advTm="557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3D38F7-6FAE-45A0-9009-B9CD3169D6B6}"/>
              </a:ext>
            </a:extLst>
          </p:cNvPr>
          <p:cNvSpPr>
            <a:spLocks noGrp="1"/>
          </p:cNvSpPr>
          <p:nvPr>
            <p:ph type="title"/>
          </p:nvPr>
        </p:nvSpPr>
        <p:spPr/>
        <p:txBody>
          <a:bodyPr/>
          <a:lstStyle/>
          <a:p>
            <a:pPr algn="ctr"/>
            <a:r>
              <a:rPr lang="en-US" dirty="0"/>
              <a:t>Exit Checks on Record Checker Tool</a:t>
            </a:r>
          </a:p>
        </p:txBody>
      </p:sp>
      <p:sp>
        <p:nvSpPr>
          <p:cNvPr id="7" name="Slide Number Placeholder 1">
            <a:extLst>
              <a:ext uri="{FF2B5EF4-FFF2-40B4-BE49-F238E27FC236}">
                <a16:creationId xmlns:a16="http://schemas.microsoft.com/office/drawing/2014/main" id="{48EDBCCE-5D97-421C-8F65-C9B3D921725A}"/>
              </a:ext>
            </a:extLst>
          </p:cNvPr>
          <p:cNvSpPr txBox="1">
            <a:spLocks/>
          </p:cNvSpPr>
          <p:nvPr/>
        </p:nvSpPr>
        <p:spPr>
          <a:xfrm>
            <a:off x="0" y="6440100"/>
            <a:ext cx="9144000" cy="4179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00000000-1234-1234-1234-123412341234}" type="slidenum">
              <a:rPr lang="en" smtClean="0">
                <a:solidFill>
                  <a:schemeClr val="bg1">
                    <a:lumMod val="65000"/>
                  </a:schemeClr>
                </a:solidFill>
              </a:rPr>
              <a:pPr algn="r"/>
              <a:t>20</a:t>
            </a:fld>
            <a:endParaRPr lang="en" dirty="0">
              <a:solidFill>
                <a:schemeClr val="bg1">
                  <a:lumMod val="65000"/>
                </a:schemeClr>
              </a:solidFill>
            </a:endParaRPr>
          </a:p>
        </p:txBody>
      </p:sp>
      <p:grpSp>
        <p:nvGrpSpPr>
          <p:cNvPr id="3" name="Group 2" descr="CSI Record Checker Screenshot">
            <a:extLst>
              <a:ext uri="{FF2B5EF4-FFF2-40B4-BE49-F238E27FC236}">
                <a16:creationId xmlns:a16="http://schemas.microsoft.com/office/drawing/2014/main" id="{C68117C6-E082-2DA3-E613-4C778B5E9A43}"/>
              </a:ext>
            </a:extLst>
          </p:cNvPr>
          <p:cNvGrpSpPr/>
          <p:nvPr/>
        </p:nvGrpSpPr>
        <p:grpSpPr>
          <a:xfrm>
            <a:off x="1374458" y="1846935"/>
            <a:ext cx="5922264" cy="4723132"/>
            <a:chOff x="1374458" y="1846935"/>
            <a:chExt cx="5922264" cy="4723132"/>
          </a:xfrm>
        </p:grpSpPr>
        <p:pic>
          <p:nvPicPr>
            <p:cNvPr id="4" name="Picture 3" descr="Visual of CSI's Record Checker Tool's review for exit coding">
              <a:extLst>
                <a:ext uri="{FF2B5EF4-FFF2-40B4-BE49-F238E27FC236}">
                  <a16:creationId xmlns:a16="http://schemas.microsoft.com/office/drawing/2014/main" id="{1D246EC1-571E-42F2-B45C-FC9F7FB12105}"/>
                </a:ext>
              </a:extLst>
            </p:cNvPr>
            <p:cNvPicPr>
              <a:picLocks noChangeAspect="1"/>
            </p:cNvPicPr>
            <p:nvPr/>
          </p:nvPicPr>
          <p:blipFill rotWithShape="1">
            <a:blip r:embed="rId5"/>
            <a:srcRect t="1706"/>
            <a:stretch/>
          </p:blipFill>
          <p:spPr>
            <a:xfrm>
              <a:off x="1374458" y="1846935"/>
              <a:ext cx="5922264" cy="4723132"/>
            </a:xfrm>
            <a:prstGeom prst="rect">
              <a:avLst/>
            </a:prstGeom>
            <a:ln w="28575">
              <a:solidFill>
                <a:schemeClr val="tx1"/>
              </a:solidFill>
            </a:ln>
          </p:spPr>
        </p:pic>
        <p:sp>
          <p:nvSpPr>
            <p:cNvPr id="8" name="Rectangle 7">
              <a:extLst>
                <a:ext uri="{FF2B5EF4-FFF2-40B4-BE49-F238E27FC236}">
                  <a16:creationId xmlns:a16="http://schemas.microsoft.com/office/drawing/2014/main" id="{3E101BDC-80F7-45DD-9840-067B4FF434A9}"/>
                </a:ext>
                <a:ext uri="{C183D7F6-B498-43B3-948B-1728B52AA6E4}">
                  <adec:decorative xmlns:adec="http://schemas.microsoft.com/office/drawing/2017/decorative" val="1"/>
                </a:ext>
              </a:extLst>
            </p:cNvPr>
            <p:cNvSpPr/>
            <p:nvPr/>
          </p:nvSpPr>
          <p:spPr>
            <a:xfrm>
              <a:off x="2072450" y="4497355"/>
              <a:ext cx="2263140" cy="933061"/>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66C0A322-E20F-4D2B-896B-73E3DF58C647}"/>
                </a:ext>
                <a:ext uri="{C183D7F6-B498-43B3-948B-1728B52AA6E4}">
                  <adec:decorative xmlns:adec="http://schemas.microsoft.com/office/drawing/2017/decorative" val="1"/>
                </a:ext>
              </a:extLst>
            </p:cNvPr>
            <p:cNvSpPr/>
            <p:nvPr/>
          </p:nvSpPr>
          <p:spPr>
            <a:xfrm>
              <a:off x="1653349" y="4081303"/>
              <a:ext cx="2330821" cy="330677"/>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0" name="Audio 29" descr="record tracker">
            <a:hlinkClick r:id="" action="ppaction://media"/>
            <a:extLst>
              <a:ext uri="{FF2B5EF4-FFF2-40B4-BE49-F238E27FC236}">
                <a16:creationId xmlns:a16="http://schemas.microsoft.com/office/drawing/2014/main" id="{4521F051-3DCD-E773-C745-AF1459FE2A84}"/>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3569119037"/>
      </p:ext>
    </p:extLst>
  </p:cSld>
  <p:clrMapOvr>
    <a:masterClrMapping/>
  </p:clrMapOvr>
  <mc:AlternateContent xmlns:mc="http://schemas.openxmlformats.org/markup-compatibility/2006" xmlns:p14="http://schemas.microsoft.com/office/powerpoint/2010/main">
    <mc:Choice Requires="p14">
      <p:transition spd="slow" p14:dur="2000" advTm="36517"/>
    </mc:Choice>
    <mc:Fallback xmlns="">
      <p:transition spd="slow" advTm="365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0"/>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hape 111"/>
          <p:cNvSpPr txBox="1">
            <a:spLocks noGrp="1"/>
          </p:cNvSpPr>
          <p:nvPr>
            <p:ph type="title" idx="4294967295"/>
          </p:nvPr>
        </p:nvSpPr>
        <p:spPr>
          <a:xfrm>
            <a:off x="1657350" y="1942353"/>
            <a:ext cx="5829300" cy="1159875"/>
          </a:xfrm>
          <a:prstGeom prst="rect">
            <a:avLst/>
          </a:prstGeom>
          <a:noFill/>
          <a:ln>
            <a:noFill/>
            <a:prstDash/>
          </a:ln>
          <a:effectLst/>
        </p:spPr>
        <p:txBody>
          <a:bodyPr rot="0" spcFirstLastPara="1" vertOverflow="overflow" horzOverflow="overflow" vert="horz" wrap="square" lIns="68569" tIns="68569" rIns="68569" bIns="68569" numCol="1" spcCol="0" rtlCol="0" fromWordArt="0" anchor="b" anchorCtr="0" forceAA="0" compatLnSpc="1">
            <a:prstTxWarp prst="textNoShape">
              <a:avLst/>
            </a:prstTxWarp>
            <a:noAutofit/>
          </a:bodyPr>
          <a:lstStyle>
            <a:lvl1pPr lvl="0" algn="ctr" defTabSz="914400" rtl="0" eaLnBrk="1" latinLnBrk="0" hangingPunct="1">
              <a:lnSpc>
                <a:spcPct val="90000"/>
              </a:lnSpc>
              <a:spcBef>
                <a:spcPts val="0"/>
              </a:spcBef>
              <a:spcAft>
                <a:spcPts val="0"/>
              </a:spcAft>
              <a:buClr>
                <a:srgbClr val="FFFFFF"/>
              </a:buClr>
              <a:buSzPts val="4800"/>
              <a:buNone/>
              <a:defRPr sz="3600" kern="1200">
                <a:solidFill>
                  <a:srgbClr val="FFFFFF"/>
                </a:solidFill>
                <a:latin typeface="+mn-lt"/>
                <a:ea typeface="Arial Unicode MS" panose="020B0604020202020204" pitchFamily="34" charset="-128"/>
                <a:cs typeface="Arial Unicode MS" panose="020B0604020202020204" pitchFamily="34" charset="-128"/>
              </a:defRPr>
            </a:lvl1pPr>
            <a:lvl2pPr lvl="1" algn="ctr" rtl="0">
              <a:spcBef>
                <a:spcPts val="0"/>
              </a:spcBef>
              <a:spcAft>
                <a:spcPts val="0"/>
              </a:spcAft>
              <a:buClr>
                <a:srgbClr val="FFFFFF"/>
              </a:buClr>
              <a:buSzPts val="4800"/>
              <a:buNone/>
              <a:defRPr sz="3600">
                <a:solidFill>
                  <a:srgbClr val="FFFFFF"/>
                </a:solidFill>
              </a:defRPr>
            </a:lvl2pPr>
            <a:lvl3pPr lvl="2" algn="ctr" rtl="0">
              <a:spcBef>
                <a:spcPts val="0"/>
              </a:spcBef>
              <a:spcAft>
                <a:spcPts val="0"/>
              </a:spcAft>
              <a:buClr>
                <a:srgbClr val="FFFFFF"/>
              </a:buClr>
              <a:buSzPts val="4800"/>
              <a:buNone/>
              <a:defRPr sz="3600">
                <a:solidFill>
                  <a:srgbClr val="FFFFFF"/>
                </a:solidFill>
              </a:defRPr>
            </a:lvl3pPr>
            <a:lvl4pPr lvl="3" algn="ctr" rtl="0">
              <a:spcBef>
                <a:spcPts val="0"/>
              </a:spcBef>
              <a:spcAft>
                <a:spcPts val="0"/>
              </a:spcAft>
              <a:buClr>
                <a:srgbClr val="FFFFFF"/>
              </a:buClr>
              <a:buSzPts val="4800"/>
              <a:buNone/>
              <a:defRPr sz="3600">
                <a:solidFill>
                  <a:srgbClr val="FFFFFF"/>
                </a:solidFill>
              </a:defRPr>
            </a:lvl4pPr>
            <a:lvl5pPr lvl="4" algn="ctr" rtl="0">
              <a:spcBef>
                <a:spcPts val="0"/>
              </a:spcBef>
              <a:spcAft>
                <a:spcPts val="0"/>
              </a:spcAft>
              <a:buClr>
                <a:srgbClr val="FFFFFF"/>
              </a:buClr>
              <a:buSzPts val="4800"/>
              <a:buNone/>
              <a:defRPr sz="3600">
                <a:solidFill>
                  <a:srgbClr val="FFFFFF"/>
                </a:solidFill>
              </a:defRPr>
            </a:lvl5pPr>
            <a:lvl6pPr lvl="5" algn="ctr" rtl="0">
              <a:spcBef>
                <a:spcPts val="0"/>
              </a:spcBef>
              <a:spcAft>
                <a:spcPts val="0"/>
              </a:spcAft>
              <a:buClr>
                <a:srgbClr val="FFFFFF"/>
              </a:buClr>
              <a:buSzPts val="4800"/>
              <a:buNone/>
              <a:defRPr sz="3600">
                <a:solidFill>
                  <a:srgbClr val="FFFFFF"/>
                </a:solidFill>
              </a:defRPr>
            </a:lvl6pPr>
            <a:lvl7pPr lvl="6" algn="ctr" rtl="0">
              <a:spcBef>
                <a:spcPts val="0"/>
              </a:spcBef>
              <a:spcAft>
                <a:spcPts val="0"/>
              </a:spcAft>
              <a:buClr>
                <a:srgbClr val="FFFFFF"/>
              </a:buClr>
              <a:buSzPts val="4800"/>
              <a:buNone/>
              <a:defRPr sz="3600">
                <a:solidFill>
                  <a:srgbClr val="FFFFFF"/>
                </a:solidFill>
              </a:defRPr>
            </a:lvl7pPr>
            <a:lvl8pPr lvl="7" algn="ctr" rtl="0">
              <a:spcBef>
                <a:spcPts val="0"/>
              </a:spcBef>
              <a:spcAft>
                <a:spcPts val="0"/>
              </a:spcAft>
              <a:buClr>
                <a:srgbClr val="FFFFFF"/>
              </a:buClr>
              <a:buSzPts val="4800"/>
              <a:buNone/>
              <a:defRPr sz="3600">
                <a:solidFill>
                  <a:srgbClr val="FFFFFF"/>
                </a:solidFill>
              </a:defRPr>
            </a:lvl8pPr>
            <a:lvl9pPr lvl="8" algn="ctr" rtl="0">
              <a:spcBef>
                <a:spcPts val="0"/>
              </a:spcBef>
              <a:spcAft>
                <a:spcPts val="0"/>
              </a:spcAft>
              <a:buClr>
                <a:srgbClr val="FFFFFF"/>
              </a:buClr>
              <a:buSzPts val="4800"/>
              <a:buNone/>
              <a:defRPr sz="3600">
                <a:solidFill>
                  <a:srgbClr val="FFFFFF"/>
                </a:solidFill>
              </a:defRPr>
            </a:lvl9pPr>
          </a:lstStyle>
          <a:p>
            <a:pPr marL="0" marR="0" lvl="0" indent="0" algn="ctr" defTabSz="914400" rtl="0" eaLnBrk="1" fontAlgn="auto" latinLnBrk="0" hangingPunct="1">
              <a:lnSpc>
                <a:spcPct val="90000"/>
              </a:lnSpc>
              <a:spcBef>
                <a:spcPts val="0"/>
              </a:spcBef>
              <a:spcAft>
                <a:spcPts val="0"/>
              </a:spcAft>
              <a:buClr>
                <a:srgbClr val="FFFFFF"/>
              </a:buClr>
              <a:buSzPts val="4800"/>
              <a:buFontTx/>
              <a:buNone/>
              <a:tabLst/>
              <a:defRPr/>
            </a:pPr>
            <a:endParaRPr kumimoji="0" lang="en-US" sz="3600" b="0" i="0" u="none" strike="noStrike" kern="1200" cap="none" spc="0" normalizeH="0" baseline="0" noProof="0" dirty="0">
              <a:ln>
                <a:noFill/>
              </a:ln>
              <a:solidFill>
                <a:srgbClr val="FFFFFF"/>
              </a:solidFill>
              <a:effectLst/>
              <a:uLnTx/>
              <a:uFillTx/>
              <a:latin typeface="Arial" panose="020B0604020202020204" pitchFamily="34" charset="0"/>
              <a:ea typeface="Arial Unicode MS" panose="020B0604020202020204" pitchFamily="34" charset="-128"/>
              <a:cs typeface="Arial" panose="020B0604020202020204" pitchFamily="34" charset="0"/>
            </a:endParaRPr>
          </a:p>
          <a:p>
            <a:pPr marL="0" marR="0" lvl="0" indent="0" algn="ctr" defTabSz="914400" rtl="0" eaLnBrk="1" fontAlgn="auto" latinLnBrk="0" hangingPunct="1">
              <a:lnSpc>
                <a:spcPct val="90000"/>
              </a:lnSpc>
              <a:spcBef>
                <a:spcPts val="0"/>
              </a:spcBef>
              <a:spcAft>
                <a:spcPts val="0"/>
              </a:spcAft>
              <a:buClr>
                <a:srgbClr val="FFFFFF"/>
              </a:buClr>
              <a:buSzPts val="4800"/>
              <a:buFontTx/>
              <a:buNone/>
              <a:tabLst/>
              <a:defRPr/>
            </a:pPr>
            <a:r>
              <a:rPr kumimoji="0" lang="en-US" sz="3600" b="0" i="0" u="none" strike="noStrike" kern="1200" cap="none" spc="0" normalizeH="0" baseline="0" noProof="0" dirty="0">
                <a:ln>
                  <a:noFill/>
                </a:ln>
                <a:solidFill>
                  <a:srgbClr val="FFFFFF"/>
                </a:solidFill>
                <a:effectLst/>
                <a:uLnTx/>
                <a:uFillTx/>
                <a:latin typeface="Arial" panose="020B0604020202020204" pitchFamily="34" charset="0"/>
                <a:ea typeface="Arial Unicode MS" panose="020B0604020202020204" pitchFamily="34" charset="-128"/>
                <a:cs typeface="Arial" panose="020B0604020202020204" pitchFamily="34" charset="0"/>
              </a:rPr>
              <a:t>Retention Coding</a:t>
            </a:r>
          </a:p>
        </p:txBody>
      </p:sp>
      <p:sp>
        <p:nvSpPr>
          <p:cNvPr id="2" name="Slide Number Placeholder 1">
            <a:extLst>
              <a:ext uri="{FF2B5EF4-FFF2-40B4-BE49-F238E27FC236}">
                <a16:creationId xmlns:a16="http://schemas.microsoft.com/office/drawing/2014/main" id="{681D9FE4-855F-433D-B0CA-56A4BB528EA4}"/>
              </a:ext>
            </a:extLst>
          </p:cNvPr>
          <p:cNvSpPr>
            <a:spLocks noGrp="1"/>
          </p:cNvSpPr>
          <p:nvPr>
            <p:ph type="sldNum" idx="12"/>
          </p:nvPr>
        </p:nvSpPr>
        <p:spPr/>
        <p:txBody>
          <a:bodyPr/>
          <a:lstStyle/>
          <a:p>
            <a:pPr algn="r"/>
            <a:fld id="{00000000-1234-1234-1234-123412341234}" type="slidenum">
              <a:rPr lang="en" smtClean="0">
                <a:solidFill>
                  <a:schemeClr val="bg1">
                    <a:lumMod val="65000"/>
                  </a:schemeClr>
                </a:solidFill>
              </a:rPr>
              <a:pPr algn="r"/>
              <a:t>21</a:t>
            </a:fld>
            <a:endParaRPr lang="en" dirty="0">
              <a:solidFill>
                <a:schemeClr val="bg1">
                  <a:lumMod val="65000"/>
                </a:schemeClr>
              </a:solidFill>
            </a:endParaRPr>
          </a:p>
        </p:txBody>
      </p:sp>
    </p:spTree>
    <p:extLst>
      <p:ext uri="{BB962C8B-B14F-4D97-AF65-F5344CB8AC3E}">
        <p14:creationId xmlns:p14="http://schemas.microsoft.com/office/powerpoint/2010/main" val="3377927488"/>
      </p:ext>
    </p:extLst>
  </p:cSld>
  <p:clrMapOvr>
    <a:masterClrMapping/>
  </p:clrMapOvr>
  <mc:AlternateContent xmlns:mc="http://schemas.openxmlformats.org/markup-compatibility/2006">
    <mc:Choice xmlns:p14="http://schemas.microsoft.com/office/powerpoint/2010/main" Requires="p14">
      <p:transition spd="slow" p14:dur="2000" advTm="2000"/>
    </mc:Choice>
    <mc:Fallback>
      <p:transition spd="slow" advTm="2000"/>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C4CB7A-E13E-20A4-D70C-9E0DF4951EF8}"/>
              </a:ext>
            </a:extLst>
          </p:cNvPr>
          <p:cNvSpPr>
            <a:spLocks noGrp="1"/>
          </p:cNvSpPr>
          <p:nvPr>
            <p:ph type="title"/>
          </p:nvPr>
        </p:nvSpPr>
        <p:spPr/>
        <p:txBody>
          <a:bodyPr/>
          <a:lstStyle/>
          <a:p>
            <a:r>
              <a:rPr lang="en-US" dirty="0"/>
              <a:t>When to Use Retention Coding</a:t>
            </a:r>
          </a:p>
        </p:txBody>
      </p:sp>
      <p:sp>
        <p:nvSpPr>
          <p:cNvPr id="10" name="TextBox 9">
            <a:extLst>
              <a:ext uri="{FF2B5EF4-FFF2-40B4-BE49-F238E27FC236}">
                <a16:creationId xmlns:a16="http://schemas.microsoft.com/office/drawing/2014/main" id="{F34254C2-2C40-6D07-8561-EA12DDAF8D89}"/>
              </a:ext>
            </a:extLst>
          </p:cNvPr>
          <p:cNvSpPr txBox="1"/>
          <p:nvPr/>
        </p:nvSpPr>
        <p:spPr>
          <a:xfrm>
            <a:off x="1114425" y="1905000"/>
            <a:ext cx="7267575" cy="3539430"/>
          </a:xfrm>
          <a:prstGeom prst="rect">
            <a:avLst/>
          </a:prstGeom>
          <a:noFill/>
        </p:spPr>
        <p:txBody>
          <a:bodyPr wrap="square">
            <a:spAutoFit/>
          </a:bodyPr>
          <a:lstStyle/>
          <a:p>
            <a:pPr marL="514350" indent="-514350">
              <a:buFont typeface="+mj-lt"/>
              <a:buAutoNum type="arabicPeriod"/>
            </a:pPr>
            <a:r>
              <a:rPr lang="en-US" sz="3200" dirty="0"/>
              <a:t>12</a:t>
            </a:r>
            <a:r>
              <a:rPr lang="en-US" sz="3200" baseline="30000" dirty="0"/>
              <a:t>th</a:t>
            </a:r>
            <a:r>
              <a:rPr lang="en-US" sz="3200" dirty="0"/>
              <a:t> grade Student repeating a grade in the upcoming school year</a:t>
            </a:r>
          </a:p>
          <a:p>
            <a:pPr marL="514350" indent="-514350">
              <a:buFont typeface="+mj-lt"/>
              <a:buAutoNum type="arabicPeriod"/>
            </a:pPr>
            <a:r>
              <a:rPr lang="en-US" sz="3200" dirty="0"/>
              <a:t>12</a:t>
            </a:r>
            <a:r>
              <a:rPr lang="en-US" sz="3200" baseline="30000" dirty="0"/>
              <a:t>th</a:t>
            </a:r>
            <a:r>
              <a:rPr lang="en-US" sz="3200" dirty="0"/>
              <a:t> grader participating in an approved postsecondary program in the upcoming year </a:t>
            </a:r>
          </a:p>
          <a:p>
            <a:pPr marL="514350" indent="-514350">
              <a:buFont typeface="+mj-lt"/>
              <a:buAutoNum type="arabicPeriod"/>
            </a:pPr>
            <a:r>
              <a:rPr lang="en-US" sz="3200" dirty="0"/>
              <a:t>12</a:t>
            </a:r>
            <a:r>
              <a:rPr lang="en-US" sz="3200" baseline="30000" dirty="0"/>
              <a:t>th</a:t>
            </a:r>
            <a:r>
              <a:rPr lang="en-US" sz="3200" dirty="0"/>
              <a:t> grade with an IEP being retained for transition services</a:t>
            </a:r>
          </a:p>
        </p:txBody>
      </p:sp>
      <p:pic>
        <p:nvPicPr>
          <p:cNvPr id="8" name="Audio 7">
            <a:hlinkClick r:id="" action="ppaction://media"/>
            <a:extLst>
              <a:ext uri="{FF2B5EF4-FFF2-40B4-BE49-F238E27FC236}">
                <a16:creationId xmlns:a16="http://schemas.microsoft.com/office/drawing/2014/main" id="{1C80C9AC-0B7A-A8F1-40DB-1D716DD834AD}"/>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3645681535"/>
      </p:ext>
    </p:extLst>
  </p:cSld>
  <p:clrMapOvr>
    <a:masterClrMapping/>
  </p:clrMapOvr>
  <mc:AlternateContent xmlns:mc="http://schemas.openxmlformats.org/markup-compatibility/2006">
    <mc:Choice xmlns:p14="http://schemas.microsoft.com/office/powerpoint/2010/main" Requires="p14">
      <p:transition spd="slow" p14:dur="2000" advTm="31843"/>
    </mc:Choice>
    <mc:Fallback>
      <p:transition spd="slow" advTm="318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C4CB7A-E13E-20A4-D70C-9E0DF4951EF8}"/>
              </a:ext>
            </a:extLst>
          </p:cNvPr>
          <p:cNvSpPr>
            <a:spLocks noGrp="1"/>
          </p:cNvSpPr>
          <p:nvPr>
            <p:ph type="title"/>
          </p:nvPr>
        </p:nvSpPr>
        <p:spPr/>
        <p:txBody>
          <a:bodyPr>
            <a:normAutofit fontScale="90000"/>
          </a:bodyPr>
          <a:lstStyle/>
          <a:p>
            <a:r>
              <a:rPr lang="en-US" dirty="0"/>
              <a:t>When to Use Grade Reassignment (One-Day Record)</a:t>
            </a:r>
          </a:p>
        </p:txBody>
      </p:sp>
      <p:sp>
        <p:nvSpPr>
          <p:cNvPr id="10" name="TextBox 9">
            <a:extLst>
              <a:ext uri="{FF2B5EF4-FFF2-40B4-BE49-F238E27FC236}">
                <a16:creationId xmlns:a16="http://schemas.microsoft.com/office/drawing/2014/main" id="{F34254C2-2C40-6D07-8561-EA12DDAF8D89}"/>
              </a:ext>
            </a:extLst>
          </p:cNvPr>
          <p:cNvSpPr txBox="1"/>
          <p:nvPr/>
        </p:nvSpPr>
        <p:spPr>
          <a:xfrm>
            <a:off x="1114425" y="1905000"/>
            <a:ext cx="7267575" cy="3046988"/>
          </a:xfrm>
          <a:prstGeom prst="rect">
            <a:avLst/>
          </a:prstGeom>
          <a:noFill/>
        </p:spPr>
        <p:txBody>
          <a:bodyPr wrap="square">
            <a:spAutoFit/>
          </a:bodyPr>
          <a:lstStyle/>
          <a:p>
            <a:pPr marL="514350" indent="-514350">
              <a:buFont typeface="+mj-lt"/>
              <a:buAutoNum type="arabicPeriod"/>
            </a:pPr>
            <a:r>
              <a:rPr lang="en-US" sz="3200" dirty="0"/>
              <a:t>PreK – 11</a:t>
            </a:r>
            <a:r>
              <a:rPr lang="en-US" sz="3200" baseline="30000" dirty="0"/>
              <a:t>th</a:t>
            </a:r>
            <a:r>
              <a:rPr lang="en-US" sz="3200" dirty="0"/>
              <a:t> grade student repeating a grade in the upcoming</a:t>
            </a:r>
          </a:p>
          <a:p>
            <a:pPr marL="514350" indent="-514350">
              <a:buFont typeface="+mj-lt"/>
              <a:buAutoNum type="arabicPeriod"/>
            </a:pPr>
            <a:r>
              <a:rPr lang="en-US" sz="3200" dirty="0"/>
              <a:t>PreK – 11</a:t>
            </a:r>
            <a:r>
              <a:rPr lang="en-US" sz="3200" baseline="30000" dirty="0"/>
              <a:t>th</a:t>
            </a:r>
            <a:r>
              <a:rPr lang="en-US" sz="3200" dirty="0"/>
              <a:t> grade student repeating a grade in the current year</a:t>
            </a:r>
          </a:p>
          <a:p>
            <a:pPr marL="514350" indent="-514350">
              <a:buFont typeface="+mj-lt"/>
              <a:buAutoNum type="arabicPeriod"/>
            </a:pPr>
            <a:r>
              <a:rPr lang="en-US" sz="3200" dirty="0"/>
              <a:t>Student is skipping a grade in the upcoming school year</a:t>
            </a:r>
          </a:p>
        </p:txBody>
      </p:sp>
      <p:pic>
        <p:nvPicPr>
          <p:cNvPr id="7" name="Audio 6">
            <a:hlinkClick r:id="" action="ppaction://media"/>
            <a:extLst>
              <a:ext uri="{FF2B5EF4-FFF2-40B4-BE49-F238E27FC236}">
                <a16:creationId xmlns:a16="http://schemas.microsoft.com/office/drawing/2014/main" id="{D7738674-5D84-078C-E461-E1175D71FB5A}"/>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1732468174"/>
      </p:ext>
    </p:extLst>
  </p:cSld>
  <p:clrMapOvr>
    <a:masterClrMapping/>
  </p:clrMapOvr>
  <mc:AlternateContent xmlns:mc="http://schemas.openxmlformats.org/markup-compatibility/2006">
    <mc:Choice xmlns:p14="http://schemas.microsoft.com/office/powerpoint/2010/main" Requires="p14">
      <p:transition spd="slow" p14:dur="2000" advTm="22917"/>
    </mc:Choice>
    <mc:Fallback>
      <p:transition spd="slow" advTm="229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57DE6871-EC07-51B4-AE5D-E3350B7B7FD9}"/>
              </a:ext>
              <a:ext uri="{C183D7F6-B498-43B3-948B-1728B52AA6E4}">
                <adec:decorative xmlns:adec="http://schemas.microsoft.com/office/drawing/2017/decorative" val="1"/>
              </a:ext>
            </a:extLst>
          </p:cNvPr>
          <p:cNvSpPr>
            <a:spLocks noGrp="1"/>
          </p:cNvSpPr>
          <p:nvPr>
            <p:ph type="title"/>
          </p:nvPr>
        </p:nvSpPr>
        <p:spPr>
          <a:xfrm>
            <a:off x="294328" y="89150"/>
            <a:ext cx="8849672" cy="1325563"/>
          </a:xfrm>
        </p:spPr>
        <p:txBody>
          <a:bodyPr>
            <a:normAutofit/>
          </a:bodyPr>
          <a:lstStyle/>
          <a:p>
            <a:r>
              <a:rPr lang="en-US" dirty="0"/>
              <a:t>12</a:t>
            </a:r>
            <a:r>
              <a:rPr lang="en-US" baseline="30000" dirty="0"/>
              <a:t>th</a:t>
            </a:r>
            <a:r>
              <a:rPr lang="en-US" dirty="0"/>
              <a:t> Grade - Retention</a:t>
            </a:r>
          </a:p>
        </p:txBody>
      </p:sp>
      <p:sp>
        <p:nvSpPr>
          <p:cNvPr id="25" name="TextBox 24">
            <a:extLst>
              <a:ext uri="{FF2B5EF4-FFF2-40B4-BE49-F238E27FC236}">
                <a16:creationId xmlns:a16="http://schemas.microsoft.com/office/drawing/2014/main" id="{B4B340C2-8AAE-5509-F803-7AFFB231D9F5}"/>
              </a:ext>
              <a:ext uri="{C183D7F6-B498-43B3-948B-1728B52AA6E4}">
                <adec:decorative xmlns:adec="http://schemas.microsoft.com/office/drawing/2017/decorative" val="1"/>
              </a:ext>
            </a:extLst>
          </p:cNvPr>
          <p:cNvSpPr txBox="1"/>
          <p:nvPr/>
        </p:nvSpPr>
        <p:spPr>
          <a:xfrm>
            <a:off x="772304" y="1273775"/>
            <a:ext cx="7768378" cy="646331"/>
          </a:xfrm>
          <a:prstGeom prst="rect">
            <a:avLst/>
          </a:prstGeom>
          <a:noFill/>
        </p:spPr>
        <p:txBody>
          <a:bodyPr wrap="square">
            <a:spAutoFit/>
          </a:bodyPr>
          <a:lstStyle/>
          <a:p>
            <a:pPr marL="342900" indent="-342900">
              <a:buFont typeface="+mj-lt"/>
              <a:buAutoNum type="arabicPeriod"/>
            </a:pPr>
            <a:r>
              <a:rPr lang="en-US" dirty="0"/>
              <a:t>12</a:t>
            </a:r>
            <a:r>
              <a:rPr lang="en-US" baseline="30000" dirty="0"/>
              <a:t>th</a:t>
            </a:r>
            <a:r>
              <a:rPr lang="en-US" dirty="0"/>
              <a:t> grade students repeating the 12</a:t>
            </a:r>
            <a:r>
              <a:rPr lang="en-US" baseline="30000" dirty="0"/>
              <a:t>th</a:t>
            </a:r>
            <a:r>
              <a:rPr lang="en-US" dirty="0"/>
              <a:t> grade the following year receive ZERO filled entry and exit type and retention code 1 in the current year.</a:t>
            </a:r>
          </a:p>
        </p:txBody>
      </p:sp>
      <p:pic>
        <p:nvPicPr>
          <p:cNvPr id="2" name="Picture 1">
            <a:extLst>
              <a:ext uri="{FF2B5EF4-FFF2-40B4-BE49-F238E27FC236}">
                <a16:creationId xmlns:a16="http://schemas.microsoft.com/office/drawing/2014/main" id="{9D223B76-BE99-09DA-7475-382956F0DC3E}"/>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3477893" y="1966774"/>
            <a:ext cx="5255207" cy="670618"/>
          </a:xfrm>
          <a:prstGeom prst="rect">
            <a:avLst/>
          </a:prstGeom>
        </p:spPr>
      </p:pic>
      <p:graphicFrame>
        <p:nvGraphicFramePr>
          <p:cNvPr id="3" name="Table 2">
            <a:extLst>
              <a:ext uri="{FF2B5EF4-FFF2-40B4-BE49-F238E27FC236}">
                <a16:creationId xmlns:a16="http://schemas.microsoft.com/office/drawing/2014/main" id="{60EFFCB1-6DDB-BD02-12E1-A7448B6FE5DE}"/>
              </a:ext>
              <a:ext uri="{C183D7F6-B498-43B3-948B-1728B52AA6E4}">
                <adec:decorative xmlns:adec="http://schemas.microsoft.com/office/drawing/2017/decorative" val="1"/>
              </a:ext>
            </a:extLst>
          </p:cNvPr>
          <p:cNvGraphicFramePr>
            <a:graphicFrameLocks noGrp="1"/>
          </p:cNvGraphicFramePr>
          <p:nvPr>
            <p:extLst>
              <p:ext uri="{D42A27DB-BD31-4B8C-83A1-F6EECF244321}">
                <p14:modId xmlns:p14="http://schemas.microsoft.com/office/powerpoint/2010/main" val="1463048160"/>
              </p:ext>
            </p:extLst>
          </p:nvPr>
        </p:nvGraphicFramePr>
        <p:xfrm>
          <a:off x="591477" y="3335736"/>
          <a:ext cx="7960795" cy="1769745"/>
        </p:xfrm>
        <a:graphic>
          <a:graphicData uri="http://schemas.openxmlformats.org/drawingml/2006/table">
            <a:tbl>
              <a:tblPr firstRow="1" firstCol="1" bandRow="1">
                <a:tableStyleId>{5C22544A-7EE6-4342-B048-85BDC9FD1C3A}</a:tableStyleId>
              </a:tblPr>
              <a:tblGrid>
                <a:gridCol w="1348150">
                  <a:extLst>
                    <a:ext uri="{9D8B030D-6E8A-4147-A177-3AD203B41FA5}">
                      <a16:colId xmlns:a16="http://schemas.microsoft.com/office/drawing/2014/main" val="1387850544"/>
                    </a:ext>
                  </a:extLst>
                </a:gridCol>
                <a:gridCol w="1348150">
                  <a:extLst>
                    <a:ext uri="{9D8B030D-6E8A-4147-A177-3AD203B41FA5}">
                      <a16:colId xmlns:a16="http://schemas.microsoft.com/office/drawing/2014/main" val="2926503845"/>
                    </a:ext>
                  </a:extLst>
                </a:gridCol>
                <a:gridCol w="650285">
                  <a:extLst>
                    <a:ext uri="{9D8B030D-6E8A-4147-A177-3AD203B41FA5}">
                      <a16:colId xmlns:a16="http://schemas.microsoft.com/office/drawing/2014/main" val="1860460342"/>
                    </a:ext>
                  </a:extLst>
                </a:gridCol>
                <a:gridCol w="1239566">
                  <a:extLst>
                    <a:ext uri="{9D8B030D-6E8A-4147-A177-3AD203B41FA5}">
                      <a16:colId xmlns:a16="http://schemas.microsoft.com/office/drawing/2014/main" val="2287924190"/>
                    </a:ext>
                  </a:extLst>
                </a:gridCol>
                <a:gridCol w="1239566">
                  <a:extLst>
                    <a:ext uri="{9D8B030D-6E8A-4147-A177-3AD203B41FA5}">
                      <a16:colId xmlns:a16="http://schemas.microsoft.com/office/drawing/2014/main" val="2960938761"/>
                    </a:ext>
                  </a:extLst>
                </a:gridCol>
                <a:gridCol w="1067539">
                  <a:extLst>
                    <a:ext uri="{9D8B030D-6E8A-4147-A177-3AD203B41FA5}">
                      <a16:colId xmlns:a16="http://schemas.microsoft.com/office/drawing/2014/main" val="4120067394"/>
                    </a:ext>
                  </a:extLst>
                </a:gridCol>
                <a:gridCol w="1067539">
                  <a:extLst>
                    <a:ext uri="{9D8B030D-6E8A-4147-A177-3AD203B41FA5}">
                      <a16:colId xmlns:a16="http://schemas.microsoft.com/office/drawing/2014/main" val="5041323"/>
                    </a:ext>
                  </a:extLst>
                </a:gridCol>
              </a:tblGrid>
              <a:tr h="250825">
                <a:tc rowSpan="2">
                  <a:txBody>
                    <a:bodyPr/>
                    <a:lstStyle/>
                    <a:p>
                      <a:pPr marL="71755" marR="71755" algn="ctr"/>
                      <a:r>
                        <a:rPr lang="en-US" sz="1200" dirty="0">
                          <a:effectLst/>
                        </a:rPr>
                        <a:t>24-25 SY EOY Entry</a:t>
                      </a:r>
                      <a:endParaRPr lang="en-US"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73025" marR="73025" marT="0" marB="0" vert="vert270" anchor="ctr"/>
                </a:tc>
                <a:tc>
                  <a:txBody>
                    <a:bodyPr/>
                    <a:lstStyle/>
                    <a:p>
                      <a:pPr marL="0" marR="0" algn="ctr"/>
                      <a:r>
                        <a:rPr lang="en-US" sz="1200">
                          <a:effectLst/>
                        </a:rPr>
                        <a:t>Entry Date</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73025" marR="73025" marT="0" marB="0" anchor="ctr"/>
                </a:tc>
                <a:tc>
                  <a:txBody>
                    <a:bodyPr/>
                    <a:lstStyle/>
                    <a:p>
                      <a:pPr marL="0" marR="0" algn="ctr"/>
                      <a:r>
                        <a:rPr lang="en-US" sz="1200">
                          <a:effectLst/>
                        </a:rPr>
                        <a:t>Entry Type</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73025" marR="73025" marT="0" marB="0" anchor="ctr"/>
                </a:tc>
                <a:tc>
                  <a:txBody>
                    <a:bodyPr/>
                    <a:lstStyle/>
                    <a:p>
                      <a:pPr marL="0" marR="0" algn="ctr"/>
                      <a:r>
                        <a:rPr lang="en-US" sz="1200">
                          <a:effectLst/>
                        </a:rPr>
                        <a:t>Entry Grade Level</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73025" marR="73025" marT="0" marB="0" anchor="ctr"/>
                </a:tc>
                <a:tc>
                  <a:txBody>
                    <a:bodyPr/>
                    <a:lstStyle/>
                    <a:p>
                      <a:pPr marL="0" marR="0" algn="ctr"/>
                      <a:r>
                        <a:rPr lang="en-US" sz="1200">
                          <a:effectLst/>
                        </a:rPr>
                        <a:t>Exit Date</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73025" marR="73025" marT="0" marB="0" anchor="ctr"/>
                </a:tc>
                <a:tc>
                  <a:txBody>
                    <a:bodyPr/>
                    <a:lstStyle/>
                    <a:p>
                      <a:pPr marL="0" marR="0" algn="ctr"/>
                      <a:r>
                        <a:rPr lang="en-US" sz="1200">
                          <a:effectLst/>
                        </a:rPr>
                        <a:t>Exit Type</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73025" marR="73025" marT="0" marB="0" anchor="ctr"/>
                </a:tc>
                <a:tc>
                  <a:txBody>
                    <a:bodyPr/>
                    <a:lstStyle/>
                    <a:p>
                      <a:pPr marL="0" marR="0" algn="ctr"/>
                      <a:r>
                        <a:rPr lang="en-US" sz="1200">
                          <a:effectLst/>
                        </a:rPr>
                        <a:t>Retention Code</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73025" marR="73025" marT="0" marB="0" anchor="ctr"/>
                </a:tc>
                <a:extLst>
                  <a:ext uri="{0D108BD9-81ED-4DB2-BD59-A6C34878D82A}">
                    <a16:rowId xmlns:a16="http://schemas.microsoft.com/office/drawing/2014/main" val="2541616427"/>
                  </a:ext>
                </a:extLst>
              </a:tr>
              <a:tr h="467995">
                <a:tc vMerge="1">
                  <a:txBody>
                    <a:bodyPr/>
                    <a:lstStyle/>
                    <a:p>
                      <a:endParaRPr lang="en-US"/>
                    </a:p>
                  </a:txBody>
                  <a:tcPr/>
                </a:tc>
                <a:tc>
                  <a:txBody>
                    <a:bodyPr/>
                    <a:lstStyle/>
                    <a:p>
                      <a:pPr marL="0" marR="0" algn="ctr"/>
                      <a:r>
                        <a:rPr lang="en-US" sz="1200">
                          <a:effectLst/>
                        </a:rPr>
                        <a:t>08082024</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73025" marR="73025" marT="0" marB="0" anchor="ctr"/>
                </a:tc>
                <a:tc>
                  <a:txBody>
                    <a:bodyPr/>
                    <a:lstStyle/>
                    <a:p>
                      <a:pPr marL="0" marR="0" algn="ctr"/>
                      <a:r>
                        <a:rPr lang="en-US" sz="1200">
                          <a:effectLst/>
                        </a:rPr>
                        <a:t>02</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73025" marR="73025" marT="0" marB="0" anchor="ctr"/>
                </a:tc>
                <a:tc>
                  <a:txBody>
                    <a:bodyPr/>
                    <a:lstStyle/>
                    <a:p>
                      <a:pPr marL="0" marR="0" algn="ctr"/>
                      <a:r>
                        <a:rPr lang="en-US" sz="1200">
                          <a:effectLst/>
                        </a:rPr>
                        <a:t>120</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73025" marR="73025" marT="0" marB="0" anchor="ctr"/>
                </a:tc>
                <a:tc>
                  <a:txBody>
                    <a:bodyPr/>
                    <a:lstStyle/>
                    <a:p>
                      <a:pPr marL="0" marR="0" algn="ctr"/>
                      <a:r>
                        <a:rPr lang="en-US" sz="1200">
                          <a:effectLst/>
                          <a:highlight>
                            <a:srgbClr val="FFFF00"/>
                          </a:highlight>
                        </a:rPr>
                        <a:t>00000000</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73025" marR="73025" marT="0" marB="0" anchor="ctr"/>
                </a:tc>
                <a:tc>
                  <a:txBody>
                    <a:bodyPr/>
                    <a:lstStyle/>
                    <a:p>
                      <a:pPr marL="0" marR="0" algn="ctr"/>
                      <a:r>
                        <a:rPr lang="en-US" sz="1200">
                          <a:effectLst/>
                          <a:highlight>
                            <a:srgbClr val="FFFF00"/>
                          </a:highlight>
                        </a:rPr>
                        <a:t>00</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73025" marR="73025" marT="0" marB="0" anchor="ctr"/>
                </a:tc>
                <a:tc>
                  <a:txBody>
                    <a:bodyPr/>
                    <a:lstStyle/>
                    <a:p>
                      <a:pPr marL="0" marR="0" algn="ctr"/>
                      <a:r>
                        <a:rPr lang="en-US" sz="1200">
                          <a:effectLst/>
                          <a:highlight>
                            <a:srgbClr val="FFFF00"/>
                          </a:highlight>
                        </a:rPr>
                        <a:t>1</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73025" marR="73025" marT="0" marB="0" anchor="ctr"/>
                </a:tc>
                <a:extLst>
                  <a:ext uri="{0D108BD9-81ED-4DB2-BD59-A6C34878D82A}">
                    <a16:rowId xmlns:a16="http://schemas.microsoft.com/office/drawing/2014/main" val="2194368029"/>
                  </a:ext>
                </a:extLst>
              </a:tr>
              <a:tr h="467995">
                <a:tc rowSpan="2">
                  <a:txBody>
                    <a:bodyPr/>
                    <a:lstStyle/>
                    <a:p>
                      <a:pPr marL="0" marR="0" algn="ctr"/>
                      <a:r>
                        <a:rPr lang="en-US" sz="1200" dirty="0">
                          <a:solidFill>
                            <a:schemeClr val="tx1"/>
                          </a:solidFill>
                          <a:effectLst/>
                          <a:highlight>
                            <a:srgbClr val="FFFF00"/>
                          </a:highlight>
                        </a:rPr>
                        <a:t>25-26 SY</a:t>
                      </a:r>
                      <a:endParaRPr lang="en-US" sz="12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73025" marR="73025" marT="0" marB="0" vert="vert270" anchor="ctr"/>
                </a:tc>
                <a:tc>
                  <a:txBody>
                    <a:bodyPr/>
                    <a:lstStyle/>
                    <a:p>
                      <a:pPr marL="0" marR="0" algn="ctr"/>
                      <a:r>
                        <a:rPr lang="en-US" sz="1200">
                          <a:effectLst/>
                        </a:rPr>
                        <a:t>Entry Date</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73025" marR="73025" marT="0" marB="0" anchor="ctr"/>
                </a:tc>
                <a:tc>
                  <a:txBody>
                    <a:bodyPr/>
                    <a:lstStyle/>
                    <a:p>
                      <a:pPr marL="0" marR="0" algn="ctr"/>
                      <a:r>
                        <a:rPr lang="en-US" sz="1200">
                          <a:effectLst/>
                        </a:rPr>
                        <a:t>Entry Type</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73025" marR="73025" marT="0" marB="0" anchor="ctr"/>
                </a:tc>
                <a:tc>
                  <a:txBody>
                    <a:bodyPr/>
                    <a:lstStyle/>
                    <a:p>
                      <a:pPr marL="0" marR="0" algn="ctr"/>
                      <a:r>
                        <a:rPr lang="en-US" sz="1200">
                          <a:effectLst/>
                        </a:rPr>
                        <a:t>Entry Grade Level</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73025" marR="73025" marT="0" marB="0" anchor="ctr"/>
                </a:tc>
                <a:tc>
                  <a:txBody>
                    <a:bodyPr/>
                    <a:lstStyle/>
                    <a:p>
                      <a:pPr marL="0" marR="0" algn="ctr"/>
                      <a:r>
                        <a:rPr lang="en-US" sz="1200">
                          <a:effectLst/>
                        </a:rPr>
                        <a:t>Exit Date</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73025" marR="73025" marT="0" marB="0" anchor="ctr"/>
                </a:tc>
                <a:tc>
                  <a:txBody>
                    <a:bodyPr/>
                    <a:lstStyle/>
                    <a:p>
                      <a:pPr marL="0" marR="0" algn="ctr"/>
                      <a:r>
                        <a:rPr lang="en-US" sz="1200">
                          <a:effectLst/>
                        </a:rPr>
                        <a:t>Exit Type</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73025" marR="73025" marT="0" marB="0" anchor="ctr"/>
                </a:tc>
                <a:tc>
                  <a:txBody>
                    <a:bodyPr/>
                    <a:lstStyle/>
                    <a:p>
                      <a:pPr marL="0" marR="0" algn="ctr"/>
                      <a:r>
                        <a:rPr lang="en-US" sz="1200">
                          <a:effectLst/>
                        </a:rPr>
                        <a:t>Retention Code</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73025" marR="73025" marT="0" marB="0" anchor="ctr"/>
                </a:tc>
                <a:extLst>
                  <a:ext uri="{0D108BD9-81ED-4DB2-BD59-A6C34878D82A}">
                    <a16:rowId xmlns:a16="http://schemas.microsoft.com/office/drawing/2014/main" val="1876684498"/>
                  </a:ext>
                </a:extLst>
              </a:tr>
              <a:tr h="467995">
                <a:tc vMerge="1">
                  <a:txBody>
                    <a:bodyPr/>
                    <a:lstStyle/>
                    <a:p>
                      <a:endParaRPr lang="en-US"/>
                    </a:p>
                  </a:txBody>
                  <a:tcPr/>
                </a:tc>
                <a:tc>
                  <a:txBody>
                    <a:bodyPr/>
                    <a:lstStyle/>
                    <a:p>
                      <a:pPr marL="0" marR="0" algn="ctr"/>
                      <a:r>
                        <a:rPr lang="en-US" sz="1200">
                          <a:effectLst/>
                          <a:highlight>
                            <a:srgbClr val="FFFF00"/>
                          </a:highlight>
                        </a:rPr>
                        <a:t>08062025</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73025" marR="73025" marT="0" marB="0" anchor="ctr"/>
                </a:tc>
                <a:tc>
                  <a:txBody>
                    <a:bodyPr/>
                    <a:lstStyle/>
                    <a:p>
                      <a:pPr marL="0" marR="0" algn="ctr"/>
                      <a:r>
                        <a:rPr lang="en-US" sz="1200">
                          <a:effectLst/>
                          <a:highlight>
                            <a:srgbClr val="FFFF00"/>
                          </a:highlight>
                        </a:rPr>
                        <a:t>02</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73025" marR="73025" marT="0" marB="0" anchor="ctr"/>
                </a:tc>
                <a:tc>
                  <a:txBody>
                    <a:bodyPr/>
                    <a:lstStyle/>
                    <a:p>
                      <a:pPr marL="0" marR="0" algn="ctr"/>
                      <a:r>
                        <a:rPr lang="en-US" sz="1200">
                          <a:effectLst/>
                          <a:highlight>
                            <a:srgbClr val="FFFF00"/>
                          </a:highlight>
                        </a:rPr>
                        <a:t>120</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73025" marR="73025" marT="0" marB="0" anchor="ctr"/>
                </a:tc>
                <a:tc>
                  <a:txBody>
                    <a:bodyPr/>
                    <a:lstStyle/>
                    <a:p>
                      <a:pPr marL="0" marR="0" algn="ctr"/>
                      <a:r>
                        <a:rPr lang="en-US" sz="1200">
                          <a:effectLst/>
                          <a:highlight>
                            <a:srgbClr val="FFFF00"/>
                          </a:highlight>
                        </a:rPr>
                        <a:t>00000000</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73025" marR="73025" marT="0" marB="0" anchor="ctr"/>
                </a:tc>
                <a:tc>
                  <a:txBody>
                    <a:bodyPr/>
                    <a:lstStyle/>
                    <a:p>
                      <a:pPr marL="0" marR="0" algn="ctr"/>
                      <a:r>
                        <a:rPr lang="en-US" sz="1200">
                          <a:effectLst/>
                          <a:highlight>
                            <a:srgbClr val="FFFF00"/>
                          </a:highlight>
                        </a:rPr>
                        <a:t>00</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73025" marR="73025" marT="0" marB="0" anchor="ctr"/>
                </a:tc>
                <a:tc>
                  <a:txBody>
                    <a:bodyPr/>
                    <a:lstStyle/>
                    <a:p>
                      <a:pPr marL="0" marR="0" algn="ctr"/>
                      <a:r>
                        <a:rPr lang="en-US" sz="1200" dirty="0">
                          <a:effectLst/>
                        </a:rPr>
                        <a:t>0</a:t>
                      </a:r>
                      <a:endParaRPr lang="en-US"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73025" marR="73025" marT="0" marB="0" anchor="ctr"/>
                </a:tc>
                <a:extLst>
                  <a:ext uri="{0D108BD9-81ED-4DB2-BD59-A6C34878D82A}">
                    <a16:rowId xmlns:a16="http://schemas.microsoft.com/office/drawing/2014/main" val="2921865573"/>
                  </a:ext>
                </a:extLst>
              </a:tr>
            </a:tbl>
          </a:graphicData>
        </a:graphic>
      </p:graphicFrame>
      <p:pic>
        <p:nvPicPr>
          <p:cNvPr id="29" name="Audio 28">
            <a:hlinkClick r:id="" action="ppaction://media"/>
            <a:extLst>
              <a:ext uri="{FF2B5EF4-FFF2-40B4-BE49-F238E27FC236}">
                <a16:creationId xmlns:a16="http://schemas.microsoft.com/office/drawing/2014/main" id="{DBE368C7-FB09-C6D3-C743-255CF1C73140}"/>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7004304" y="4718304"/>
            <a:ext cx="2057400" cy="2057400"/>
          </a:xfrm>
          <a:prstGeom prst="ellipse">
            <a:avLst/>
          </a:prstGeom>
        </p:spPr>
      </p:pic>
      <p:sp>
        <p:nvSpPr>
          <p:cNvPr id="22" name="Slide Number Placeholder 1">
            <a:extLst>
              <a:ext uri="{FF2B5EF4-FFF2-40B4-BE49-F238E27FC236}">
                <a16:creationId xmlns:a16="http://schemas.microsoft.com/office/drawing/2014/main" id="{5CE92BD0-D4FF-0FE1-2EFA-7B666C1A89A8}"/>
              </a:ext>
              <a:ext uri="{C183D7F6-B498-43B3-948B-1728B52AA6E4}">
                <adec:decorative xmlns:adec="http://schemas.microsoft.com/office/drawing/2017/decorative" val="1"/>
              </a:ext>
            </a:extLst>
          </p:cNvPr>
          <p:cNvSpPr txBox="1">
            <a:spLocks/>
          </p:cNvSpPr>
          <p:nvPr/>
        </p:nvSpPr>
        <p:spPr>
          <a:xfrm>
            <a:off x="-125" y="6440375"/>
            <a:ext cx="9144000" cy="4179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00000000-1234-1234-1234-123412341234}" type="slidenum">
              <a:rPr lang="en" smtClean="0"/>
              <a:pPr algn="r"/>
              <a:t>24</a:t>
            </a:fld>
            <a:endParaRPr lang="en" dirty="0"/>
          </a:p>
        </p:txBody>
      </p:sp>
    </p:spTree>
    <p:extLst>
      <p:ext uri="{BB962C8B-B14F-4D97-AF65-F5344CB8AC3E}">
        <p14:creationId xmlns:p14="http://schemas.microsoft.com/office/powerpoint/2010/main" val="292084302"/>
      </p:ext>
    </p:extLst>
  </p:cSld>
  <p:clrMapOvr>
    <a:masterClrMapping/>
  </p:clrMapOvr>
  <mc:AlternateContent xmlns:mc="http://schemas.openxmlformats.org/markup-compatibility/2006">
    <mc:Choice xmlns:p14="http://schemas.microsoft.com/office/powerpoint/2010/main" Requires="p14">
      <p:transition spd="slow" p14:dur="2000" advTm="12598"/>
    </mc:Choice>
    <mc:Fallback>
      <p:transition spd="slow" advTm="125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9"/>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BF467E78-AFCD-7569-6D40-26897343BA96}"/>
              </a:ext>
              <a:ext uri="{C183D7F6-B498-43B3-948B-1728B52AA6E4}">
                <adec:decorative xmlns:adec="http://schemas.microsoft.com/office/drawing/2017/decorative" val="1"/>
              </a:ext>
            </a:extLst>
          </p:cNvPr>
          <p:cNvSpPr>
            <a:spLocks noGrp="1"/>
          </p:cNvSpPr>
          <p:nvPr>
            <p:ph type="title"/>
          </p:nvPr>
        </p:nvSpPr>
        <p:spPr>
          <a:xfrm>
            <a:off x="628524" y="169144"/>
            <a:ext cx="7886700" cy="1325563"/>
          </a:xfrm>
        </p:spPr>
        <p:txBody>
          <a:bodyPr>
            <a:normAutofit/>
          </a:bodyPr>
          <a:lstStyle/>
          <a:p>
            <a:r>
              <a:rPr lang="en-US" dirty="0"/>
              <a:t>PreK – 11</a:t>
            </a:r>
            <a:r>
              <a:rPr lang="en-US" baseline="30000" dirty="0"/>
              <a:t>th</a:t>
            </a:r>
            <a:r>
              <a:rPr lang="en-US" dirty="0"/>
              <a:t> Grade - Repeating a Grade Next School Year</a:t>
            </a:r>
          </a:p>
        </p:txBody>
      </p:sp>
      <p:sp>
        <p:nvSpPr>
          <p:cNvPr id="15" name="TextBox 14">
            <a:extLst>
              <a:ext uri="{FF2B5EF4-FFF2-40B4-BE49-F238E27FC236}">
                <a16:creationId xmlns:a16="http://schemas.microsoft.com/office/drawing/2014/main" id="{EFF9ED59-3B89-551A-90E1-C144138584AD}"/>
              </a:ext>
              <a:ext uri="{C183D7F6-B498-43B3-948B-1728B52AA6E4}">
                <adec:decorative xmlns:adec="http://schemas.microsoft.com/office/drawing/2017/decorative" val="1"/>
              </a:ext>
            </a:extLst>
          </p:cNvPr>
          <p:cNvSpPr txBox="1"/>
          <p:nvPr/>
        </p:nvSpPr>
        <p:spPr>
          <a:xfrm>
            <a:off x="628524" y="1407677"/>
            <a:ext cx="8098209" cy="2031325"/>
          </a:xfrm>
          <a:prstGeom prst="rect">
            <a:avLst/>
          </a:prstGeom>
          <a:noFill/>
        </p:spPr>
        <p:txBody>
          <a:bodyPr wrap="square">
            <a:spAutoFit/>
          </a:bodyPr>
          <a:lstStyle/>
          <a:p>
            <a:pPr marL="342900" indent="-342900">
              <a:buFont typeface="+mj-lt"/>
              <a:buAutoNum type="arabicPeriod"/>
            </a:pPr>
            <a:r>
              <a:rPr lang="en-US" dirty="0"/>
              <a:t>Should be zero filled at the end of the current school year</a:t>
            </a:r>
          </a:p>
          <a:p>
            <a:pPr marL="342900" indent="-342900">
              <a:buFont typeface="+mj-lt"/>
              <a:buAutoNum type="arabicPeriod"/>
            </a:pPr>
            <a:r>
              <a:rPr lang="en-US" dirty="0"/>
              <a:t>Once SIS rolls over to the next school year, students who are repeating a grade should receive a one-day record with the Entry Type 2, Exit Type 10 (reassigned a grade) with the natural grade progression. </a:t>
            </a:r>
            <a:r>
              <a:rPr lang="en-US" b="1" dirty="0"/>
              <a:t>These students will NOT receive a retention code.</a:t>
            </a:r>
          </a:p>
          <a:p>
            <a:pPr marL="342900" indent="-342900">
              <a:buFont typeface="+mj-lt"/>
              <a:buAutoNum type="arabicPeriod"/>
            </a:pPr>
            <a:r>
              <a:rPr lang="en-US" dirty="0"/>
              <a:t>Students will receive a new enrollment record with the reassigned grade and Entry Type 10</a:t>
            </a:r>
          </a:p>
        </p:txBody>
      </p:sp>
      <p:sp>
        <p:nvSpPr>
          <p:cNvPr id="3" name="TextBox 2">
            <a:extLst>
              <a:ext uri="{FF2B5EF4-FFF2-40B4-BE49-F238E27FC236}">
                <a16:creationId xmlns:a16="http://schemas.microsoft.com/office/drawing/2014/main" id="{9675A95D-A850-10B1-C1F6-E8A7C7060D6E}"/>
              </a:ext>
              <a:ext uri="{C183D7F6-B498-43B3-948B-1728B52AA6E4}">
                <adec:decorative xmlns:adec="http://schemas.microsoft.com/office/drawing/2017/decorative" val="1"/>
              </a:ext>
            </a:extLst>
          </p:cNvPr>
          <p:cNvSpPr txBox="1"/>
          <p:nvPr/>
        </p:nvSpPr>
        <p:spPr>
          <a:xfrm>
            <a:off x="417267" y="3351971"/>
            <a:ext cx="2656369" cy="369332"/>
          </a:xfrm>
          <a:prstGeom prst="rect">
            <a:avLst/>
          </a:prstGeom>
          <a:noFill/>
        </p:spPr>
        <p:txBody>
          <a:bodyPr wrap="square" rtlCol="0">
            <a:spAutoFit/>
          </a:bodyPr>
          <a:lstStyle/>
          <a:p>
            <a:r>
              <a:rPr lang="en-US" dirty="0">
                <a:solidFill>
                  <a:schemeClr val="accent1"/>
                </a:solidFill>
                <a:latin typeface="Arial Black" panose="020B0A04020102020204" pitchFamily="34" charset="0"/>
              </a:rPr>
              <a:t>EOY Entry 24-25 SY</a:t>
            </a:r>
          </a:p>
        </p:txBody>
      </p:sp>
      <p:graphicFrame>
        <p:nvGraphicFramePr>
          <p:cNvPr id="5" name="Table 4">
            <a:extLst>
              <a:ext uri="{FF2B5EF4-FFF2-40B4-BE49-F238E27FC236}">
                <a16:creationId xmlns:a16="http://schemas.microsoft.com/office/drawing/2014/main" id="{8714FE41-9273-4451-7BA1-13D83A98A1CF}"/>
              </a:ext>
              <a:ext uri="{C183D7F6-B498-43B3-948B-1728B52AA6E4}">
                <adec:decorative xmlns:adec="http://schemas.microsoft.com/office/drawing/2017/decorative" val="1"/>
              </a:ext>
            </a:extLst>
          </p:cNvPr>
          <p:cNvGraphicFramePr>
            <a:graphicFrameLocks noGrp="1"/>
          </p:cNvGraphicFramePr>
          <p:nvPr>
            <p:extLst>
              <p:ext uri="{D42A27DB-BD31-4B8C-83A1-F6EECF244321}">
                <p14:modId xmlns:p14="http://schemas.microsoft.com/office/powerpoint/2010/main" val="3909537011"/>
              </p:ext>
            </p:extLst>
          </p:nvPr>
        </p:nvGraphicFramePr>
        <p:xfrm>
          <a:off x="628524" y="3654158"/>
          <a:ext cx="7652890" cy="610285"/>
        </p:xfrm>
        <a:graphic>
          <a:graphicData uri="http://schemas.openxmlformats.org/drawingml/2006/table">
            <a:tbl>
              <a:tblPr firstRow="1" firstCol="1" bandRow="1">
                <a:tableStyleId>{5C22544A-7EE6-4342-B048-85BDC9FD1C3A}</a:tableStyleId>
              </a:tblPr>
              <a:tblGrid>
                <a:gridCol w="1293266">
                  <a:extLst>
                    <a:ext uri="{9D8B030D-6E8A-4147-A177-3AD203B41FA5}">
                      <a16:colId xmlns:a16="http://schemas.microsoft.com/office/drawing/2014/main" val="3469228894"/>
                    </a:ext>
                  </a:extLst>
                </a:gridCol>
                <a:gridCol w="1068143">
                  <a:extLst>
                    <a:ext uri="{9D8B030D-6E8A-4147-A177-3AD203B41FA5}">
                      <a16:colId xmlns:a16="http://schemas.microsoft.com/office/drawing/2014/main" val="1740489691"/>
                    </a:ext>
                  </a:extLst>
                </a:gridCol>
                <a:gridCol w="1145067">
                  <a:extLst>
                    <a:ext uri="{9D8B030D-6E8A-4147-A177-3AD203B41FA5}">
                      <a16:colId xmlns:a16="http://schemas.microsoft.com/office/drawing/2014/main" val="3824660186"/>
                    </a:ext>
                  </a:extLst>
                </a:gridCol>
                <a:gridCol w="1021109">
                  <a:extLst>
                    <a:ext uri="{9D8B030D-6E8A-4147-A177-3AD203B41FA5}">
                      <a16:colId xmlns:a16="http://schemas.microsoft.com/office/drawing/2014/main" val="2091235665"/>
                    </a:ext>
                  </a:extLst>
                </a:gridCol>
                <a:gridCol w="1021109">
                  <a:extLst>
                    <a:ext uri="{9D8B030D-6E8A-4147-A177-3AD203B41FA5}">
                      <a16:colId xmlns:a16="http://schemas.microsoft.com/office/drawing/2014/main" val="1468803104"/>
                    </a:ext>
                  </a:extLst>
                </a:gridCol>
                <a:gridCol w="1052098">
                  <a:extLst>
                    <a:ext uri="{9D8B030D-6E8A-4147-A177-3AD203B41FA5}">
                      <a16:colId xmlns:a16="http://schemas.microsoft.com/office/drawing/2014/main" val="165282711"/>
                    </a:ext>
                  </a:extLst>
                </a:gridCol>
                <a:gridCol w="1052098">
                  <a:extLst>
                    <a:ext uri="{9D8B030D-6E8A-4147-A177-3AD203B41FA5}">
                      <a16:colId xmlns:a16="http://schemas.microsoft.com/office/drawing/2014/main" val="1944648473"/>
                    </a:ext>
                  </a:extLst>
                </a:gridCol>
              </a:tblGrid>
              <a:tr h="353695">
                <a:tc rowSpan="2">
                  <a:txBody>
                    <a:bodyPr/>
                    <a:lstStyle/>
                    <a:p>
                      <a:pPr marL="71755" marR="71755" algn="ctr"/>
                      <a:r>
                        <a:rPr lang="en-US" sz="1200" dirty="0">
                          <a:effectLst/>
                        </a:rPr>
                        <a:t>24-25 SY EOY Entry</a:t>
                      </a:r>
                      <a:endParaRPr lang="en-US"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73025" marR="73025" marT="0" marB="0" vert="vert270" anchor="ctr"/>
                </a:tc>
                <a:tc>
                  <a:txBody>
                    <a:bodyPr/>
                    <a:lstStyle/>
                    <a:p>
                      <a:pPr marL="0" marR="0" algn="ctr"/>
                      <a:r>
                        <a:rPr lang="en-US" sz="1200">
                          <a:effectLst/>
                        </a:rPr>
                        <a:t>Entry Date</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73025" marR="73025" marT="0" marB="0" anchor="ctr"/>
                </a:tc>
                <a:tc>
                  <a:txBody>
                    <a:bodyPr/>
                    <a:lstStyle/>
                    <a:p>
                      <a:pPr marL="0" marR="0" algn="ctr"/>
                      <a:r>
                        <a:rPr lang="en-US" sz="1200" dirty="0">
                          <a:effectLst/>
                        </a:rPr>
                        <a:t>Entry Type</a:t>
                      </a:r>
                      <a:endParaRPr lang="en-US"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73025" marR="73025" marT="0" marB="0" anchor="ctr"/>
                </a:tc>
                <a:tc>
                  <a:txBody>
                    <a:bodyPr/>
                    <a:lstStyle/>
                    <a:p>
                      <a:pPr marL="0" marR="0" algn="ctr"/>
                      <a:r>
                        <a:rPr lang="en-US" sz="1200">
                          <a:effectLst/>
                        </a:rPr>
                        <a:t>Entry Grade Level</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73025" marR="73025" marT="0" marB="0" anchor="ctr"/>
                </a:tc>
                <a:tc>
                  <a:txBody>
                    <a:bodyPr/>
                    <a:lstStyle/>
                    <a:p>
                      <a:pPr marL="0" marR="0" algn="ctr"/>
                      <a:r>
                        <a:rPr lang="en-US" sz="1200">
                          <a:effectLst/>
                        </a:rPr>
                        <a:t>Exit Date</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73025" marR="73025" marT="0" marB="0" anchor="ctr"/>
                </a:tc>
                <a:tc>
                  <a:txBody>
                    <a:bodyPr/>
                    <a:lstStyle/>
                    <a:p>
                      <a:pPr marL="0" marR="0" algn="ctr"/>
                      <a:r>
                        <a:rPr lang="en-US" sz="1200">
                          <a:effectLst/>
                        </a:rPr>
                        <a:t>Exit Type</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73025" marR="73025" marT="0" marB="0" anchor="ctr"/>
                </a:tc>
                <a:tc>
                  <a:txBody>
                    <a:bodyPr/>
                    <a:lstStyle/>
                    <a:p>
                      <a:pPr marL="0" marR="0" algn="ctr"/>
                      <a:r>
                        <a:rPr lang="en-US" sz="1200" dirty="0">
                          <a:effectLst/>
                        </a:rPr>
                        <a:t>Retention Code</a:t>
                      </a:r>
                      <a:endParaRPr lang="en-US"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73025" marR="73025" marT="0" marB="0" anchor="ctr"/>
                </a:tc>
                <a:extLst>
                  <a:ext uri="{0D108BD9-81ED-4DB2-BD59-A6C34878D82A}">
                    <a16:rowId xmlns:a16="http://schemas.microsoft.com/office/drawing/2014/main" val="3758926433"/>
                  </a:ext>
                </a:extLst>
              </a:tr>
              <a:tr h="244525">
                <a:tc vMerge="1">
                  <a:txBody>
                    <a:bodyPr/>
                    <a:lstStyle/>
                    <a:p>
                      <a:endParaRPr lang="en-US"/>
                    </a:p>
                  </a:txBody>
                  <a:tcPr/>
                </a:tc>
                <a:tc>
                  <a:txBody>
                    <a:bodyPr/>
                    <a:lstStyle/>
                    <a:p>
                      <a:pPr marL="0" marR="0" algn="ctr"/>
                      <a:r>
                        <a:rPr lang="en-US" sz="1200" dirty="0">
                          <a:effectLst/>
                        </a:rPr>
                        <a:t>08082024</a:t>
                      </a:r>
                      <a:endParaRPr lang="en-US"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73025" marR="73025" marT="0" marB="0" anchor="ctr"/>
                </a:tc>
                <a:tc>
                  <a:txBody>
                    <a:bodyPr/>
                    <a:lstStyle/>
                    <a:p>
                      <a:pPr marL="0" marR="0" algn="ctr"/>
                      <a:r>
                        <a:rPr lang="en-US" sz="1200">
                          <a:effectLst/>
                        </a:rPr>
                        <a:t>02</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73025" marR="73025" marT="0" marB="0" anchor="ctr"/>
                </a:tc>
                <a:tc>
                  <a:txBody>
                    <a:bodyPr/>
                    <a:lstStyle/>
                    <a:p>
                      <a:pPr marL="0" marR="0" algn="ctr"/>
                      <a:r>
                        <a:rPr lang="en-US" sz="1200">
                          <a:effectLst/>
                        </a:rPr>
                        <a:t>030</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73025" marR="73025" marT="0" marB="0" anchor="ctr"/>
                </a:tc>
                <a:tc>
                  <a:txBody>
                    <a:bodyPr/>
                    <a:lstStyle/>
                    <a:p>
                      <a:pPr marL="0" marR="0" algn="ctr"/>
                      <a:r>
                        <a:rPr lang="en-US" sz="1200">
                          <a:effectLst/>
                          <a:highlight>
                            <a:srgbClr val="FFFF00"/>
                          </a:highlight>
                        </a:rPr>
                        <a:t>00000000</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73025" marR="73025" marT="0" marB="0" anchor="ctr"/>
                </a:tc>
                <a:tc>
                  <a:txBody>
                    <a:bodyPr/>
                    <a:lstStyle/>
                    <a:p>
                      <a:pPr marL="0" marR="0" algn="ctr"/>
                      <a:r>
                        <a:rPr lang="en-US" sz="1200">
                          <a:effectLst/>
                          <a:highlight>
                            <a:srgbClr val="FFFF00"/>
                          </a:highlight>
                        </a:rPr>
                        <a:t>00</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73025" marR="73025" marT="0" marB="0" anchor="ctr"/>
                </a:tc>
                <a:tc>
                  <a:txBody>
                    <a:bodyPr/>
                    <a:lstStyle/>
                    <a:p>
                      <a:pPr marL="0" marR="0" algn="ctr"/>
                      <a:r>
                        <a:rPr lang="en-US" sz="1200" dirty="0">
                          <a:effectLst/>
                        </a:rPr>
                        <a:t>0</a:t>
                      </a:r>
                      <a:endParaRPr lang="en-US"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73025" marR="73025" marT="0" marB="0" anchor="ctr"/>
                </a:tc>
                <a:extLst>
                  <a:ext uri="{0D108BD9-81ED-4DB2-BD59-A6C34878D82A}">
                    <a16:rowId xmlns:a16="http://schemas.microsoft.com/office/drawing/2014/main" val="1662578576"/>
                  </a:ext>
                </a:extLst>
              </a:tr>
            </a:tbl>
          </a:graphicData>
        </a:graphic>
      </p:graphicFrame>
      <p:sp>
        <p:nvSpPr>
          <p:cNvPr id="14" name="TextBox 13">
            <a:extLst>
              <a:ext uri="{FF2B5EF4-FFF2-40B4-BE49-F238E27FC236}">
                <a16:creationId xmlns:a16="http://schemas.microsoft.com/office/drawing/2014/main" id="{627E535B-BA07-DB41-800D-0C60863AC799}"/>
              </a:ext>
              <a:ext uri="{C183D7F6-B498-43B3-948B-1728B52AA6E4}">
                <adec:decorative xmlns:adec="http://schemas.microsoft.com/office/drawing/2017/decorative" val="1"/>
              </a:ext>
            </a:extLst>
          </p:cNvPr>
          <p:cNvSpPr txBox="1"/>
          <p:nvPr/>
        </p:nvSpPr>
        <p:spPr>
          <a:xfrm>
            <a:off x="380029" y="4370566"/>
            <a:ext cx="4297599" cy="369332"/>
          </a:xfrm>
          <a:prstGeom prst="rect">
            <a:avLst/>
          </a:prstGeom>
          <a:noFill/>
        </p:spPr>
        <p:txBody>
          <a:bodyPr wrap="square" rtlCol="0">
            <a:spAutoFit/>
          </a:bodyPr>
          <a:lstStyle/>
          <a:p>
            <a:r>
              <a:rPr lang="en-US" i="1" dirty="0">
                <a:solidFill>
                  <a:schemeClr val="accent1"/>
                </a:solidFill>
                <a:latin typeface="Arial Black" panose="020B0A04020102020204" pitchFamily="34" charset="0"/>
              </a:rPr>
              <a:t>After </a:t>
            </a:r>
            <a:r>
              <a:rPr lang="en-US" dirty="0">
                <a:solidFill>
                  <a:schemeClr val="accent1"/>
                </a:solidFill>
                <a:latin typeface="Arial Black" panose="020B0A04020102020204" pitchFamily="34" charset="0"/>
              </a:rPr>
              <a:t>SIS rolled over to 25-26 SY</a:t>
            </a:r>
          </a:p>
        </p:txBody>
      </p:sp>
      <p:graphicFrame>
        <p:nvGraphicFramePr>
          <p:cNvPr id="6" name="Table 5">
            <a:extLst>
              <a:ext uri="{FF2B5EF4-FFF2-40B4-BE49-F238E27FC236}">
                <a16:creationId xmlns:a16="http://schemas.microsoft.com/office/drawing/2014/main" id="{8A7A624A-75E4-5F18-A6A1-3ABE9E60A602}"/>
              </a:ext>
              <a:ext uri="{C183D7F6-B498-43B3-948B-1728B52AA6E4}">
                <adec:decorative xmlns:adec="http://schemas.microsoft.com/office/drawing/2017/decorative" val="1"/>
              </a:ext>
            </a:extLst>
          </p:cNvPr>
          <p:cNvGraphicFramePr>
            <a:graphicFrameLocks noGrp="1"/>
          </p:cNvGraphicFramePr>
          <p:nvPr>
            <p:extLst>
              <p:ext uri="{D42A27DB-BD31-4B8C-83A1-F6EECF244321}">
                <p14:modId xmlns:p14="http://schemas.microsoft.com/office/powerpoint/2010/main" val="1729956187"/>
              </p:ext>
            </p:extLst>
          </p:nvPr>
        </p:nvGraphicFramePr>
        <p:xfrm>
          <a:off x="628524" y="4724242"/>
          <a:ext cx="7652889" cy="1448830"/>
        </p:xfrm>
        <a:graphic>
          <a:graphicData uri="http://schemas.openxmlformats.org/drawingml/2006/table">
            <a:tbl>
              <a:tblPr firstRow="1" firstCol="1" bandRow="1">
                <a:tableStyleId>{5C22544A-7EE6-4342-B048-85BDC9FD1C3A}</a:tableStyleId>
              </a:tblPr>
              <a:tblGrid>
                <a:gridCol w="1293266">
                  <a:extLst>
                    <a:ext uri="{9D8B030D-6E8A-4147-A177-3AD203B41FA5}">
                      <a16:colId xmlns:a16="http://schemas.microsoft.com/office/drawing/2014/main" val="3348297036"/>
                    </a:ext>
                  </a:extLst>
                </a:gridCol>
                <a:gridCol w="1068144">
                  <a:extLst>
                    <a:ext uri="{9D8B030D-6E8A-4147-A177-3AD203B41FA5}">
                      <a16:colId xmlns:a16="http://schemas.microsoft.com/office/drawing/2014/main" val="4007165824"/>
                    </a:ext>
                  </a:extLst>
                </a:gridCol>
                <a:gridCol w="1145067">
                  <a:extLst>
                    <a:ext uri="{9D8B030D-6E8A-4147-A177-3AD203B41FA5}">
                      <a16:colId xmlns:a16="http://schemas.microsoft.com/office/drawing/2014/main" val="3645192700"/>
                    </a:ext>
                  </a:extLst>
                </a:gridCol>
                <a:gridCol w="1021108">
                  <a:extLst>
                    <a:ext uri="{9D8B030D-6E8A-4147-A177-3AD203B41FA5}">
                      <a16:colId xmlns:a16="http://schemas.microsoft.com/office/drawing/2014/main" val="2871488704"/>
                    </a:ext>
                  </a:extLst>
                </a:gridCol>
                <a:gridCol w="1021108">
                  <a:extLst>
                    <a:ext uri="{9D8B030D-6E8A-4147-A177-3AD203B41FA5}">
                      <a16:colId xmlns:a16="http://schemas.microsoft.com/office/drawing/2014/main" val="2208520058"/>
                    </a:ext>
                  </a:extLst>
                </a:gridCol>
                <a:gridCol w="1052098">
                  <a:extLst>
                    <a:ext uri="{9D8B030D-6E8A-4147-A177-3AD203B41FA5}">
                      <a16:colId xmlns:a16="http://schemas.microsoft.com/office/drawing/2014/main" val="1156054118"/>
                    </a:ext>
                  </a:extLst>
                </a:gridCol>
                <a:gridCol w="1052098">
                  <a:extLst>
                    <a:ext uri="{9D8B030D-6E8A-4147-A177-3AD203B41FA5}">
                      <a16:colId xmlns:a16="http://schemas.microsoft.com/office/drawing/2014/main" val="221264495"/>
                    </a:ext>
                  </a:extLst>
                </a:gridCol>
              </a:tblGrid>
              <a:tr h="250825">
                <a:tc rowSpan="2">
                  <a:txBody>
                    <a:bodyPr/>
                    <a:lstStyle/>
                    <a:p>
                      <a:pPr marL="71755" marR="71755" algn="ctr"/>
                      <a:r>
                        <a:rPr lang="en-US" sz="1200" dirty="0">
                          <a:solidFill>
                            <a:schemeClr val="tx1"/>
                          </a:solidFill>
                          <a:effectLst/>
                          <a:highlight>
                            <a:srgbClr val="FFFF00"/>
                          </a:highlight>
                        </a:rPr>
                        <a:t>25-26 SY</a:t>
                      </a:r>
                    </a:p>
                    <a:p>
                      <a:pPr marL="71755" marR="71755" algn="ctr"/>
                      <a:r>
                        <a:rPr lang="en-US" sz="1200" dirty="0">
                          <a:solidFill>
                            <a:schemeClr val="tx1"/>
                          </a:solidFill>
                          <a:effectLst/>
                          <a:highlight>
                            <a:srgbClr val="FFFF00"/>
                          </a:highlight>
                        </a:rPr>
                        <a:t> one-day Entry/Exit</a:t>
                      </a:r>
                      <a:r>
                        <a:rPr lang="en-US" sz="1200" dirty="0">
                          <a:solidFill>
                            <a:schemeClr val="tx1"/>
                          </a:solidFill>
                          <a:effectLst/>
                        </a:rPr>
                        <a:t> </a:t>
                      </a:r>
                      <a:endParaRPr lang="en-US" sz="12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73025" marR="73025" marT="0" marB="0" vert="vert270" anchor="ctr"/>
                </a:tc>
                <a:tc>
                  <a:txBody>
                    <a:bodyPr/>
                    <a:lstStyle/>
                    <a:p>
                      <a:pPr marL="0" marR="0" algn="ctr"/>
                      <a:r>
                        <a:rPr lang="en-US" sz="1200" dirty="0">
                          <a:effectLst/>
                        </a:rPr>
                        <a:t>Entry Date</a:t>
                      </a:r>
                      <a:endParaRPr lang="en-US"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73025" marR="73025" marT="0" marB="0" anchor="ctr"/>
                </a:tc>
                <a:tc>
                  <a:txBody>
                    <a:bodyPr/>
                    <a:lstStyle/>
                    <a:p>
                      <a:pPr marL="0" marR="0" algn="ctr"/>
                      <a:r>
                        <a:rPr lang="en-US" sz="1200">
                          <a:effectLst/>
                        </a:rPr>
                        <a:t>Entry Type</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73025" marR="73025" marT="0" marB="0" anchor="ctr"/>
                </a:tc>
                <a:tc>
                  <a:txBody>
                    <a:bodyPr/>
                    <a:lstStyle/>
                    <a:p>
                      <a:pPr marL="0" marR="0" algn="ctr"/>
                      <a:r>
                        <a:rPr lang="en-US" sz="1200">
                          <a:effectLst/>
                        </a:rPr>
                        <a:t>Entry Grade Level</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73025" marR="73025" marT="0" marB="0" anchor="ctr"/>
                </a:tc>
                <a:tc>
                  <a:txBody>
                    <a:bodyPr/>
                    <a:lstStyle/>
                    <a:p>
                      <a:pPr marL="0" marR="0" algn="ctr"/>
                      <a:r>
                        <a:rPr lang="en-US" sz="1200">
                          <a:effectLst/>
                        </a:rPr>
                        <a:t>Exit Date</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73025" marR="73025" marT="0" marB="0" anchor="ctr"/>
                </a:tc>
                <a:tc>
                  <a:txBody>
                    <a:bodyPr/>
                    <a:lstStyle/>
                    <a:p>
                      <a:pPr marL="0" marR="0" algn="ctr"/>
                      <a:r>
                        <a:rPr lang="en-US" sz="1200">
                          <a:effectLst/>
                        </a:rPr>
                        <a:t>Exit Type</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73025" marR="73025" marT="0" marB="0" anchor="ctr"/>
                </a:tc>
                <a:tc>
                  <a:txBody>
                    <a:bodyPr/>
                    <a:lstStyle/>
                    <a:p>
                      <a:pPr marL="0" marR="0" algn="ctr"/>
                      <a:r>
                        <a:rPr lang="en-US" sz="1200">
                          <a:effectLst/>
                        </a:rPr>
                        <a:t>Retention Code</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73025" marR="73025" marT="0" marB="0" anchor="ctr"/>
                </a:tc>
                <a:extLst>
                  <a:ext uri="{0D108BD9-81ED-4DB2-BD59-A6C34878D82A}">
                    <a16:rowId xmlns:a16="http://schemas.microsoft.com/office/drawing/2014/main" val="1229201500"/>
                  </a:ext>
                </a:extLst>
              </a:tr>
              <a:tr h="416744">
                <a:tc vMerge="1">
                  <a:txBody>
                    <a:bodyPr/>
                    <a:lstStyle/>
                    <a:p>
                      <a:endParaRPr lang="en-US"/>
                    </a:p>
                  </a:txBody>
                  <a:tcPr/>
                </a:tc>
                <a:tc>
                  <a:txBody>
                    <a:bodyPr/>
                    <a:lstStyle/>
                    <a:p>
                      <a:pPr marL="0" marR="0" algn="ctr"/>
                      <a:r>
                        <a:rPr lang="en-US" sz="1200" dirty="0">
                          <a:effectLst/>
                          <a:highlight>
                            <a:srgbClr val="FFFF00"/>
                          </a:highlight>
                        </a:rPr>
                        <a:t>08062025</a:t>
                      </a:r>
                      <a:endParaRPr lang="en-US"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73025" marR="73025" marT="0" marB="0" anchor="ctr"/>
                </a:tc>
                <a:tc>
                  <a:txBody>
                    <a:bodyPr/>
                    <a:lstStyle/>
                    <a:p>
                      <a:pPr marL="0" marR="0" algn="ctr"/>
                      <a:r>
                        <a:rPr lang="en-US" sz="1200">
                          <a:effectLst/>
                          <a:highlight>
                            <a:srgbClr val="FFFF00"/>
                          </a:highlight>
                        </a:rPr>
                        <a:t>02</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73025" marR="73025" marT="0" marB="0" anchor="ctr"/>
                </a:tc>
                <a:tc>
                  <a:txBody>
                    <a:bodyPr/>
                    <a:lstStyle/>
                    <a:p>
                      <a:pPr marL="0" marR="0" algn="ctr"/>
                      <a:r>
                        <a:rPr lang="en-US" sz="1200">
                          <a:effectLst/>
                          <a:highlight>
                            <a:srgbClr val="FFFF00"/>
                          </a:highlight>
                        </a:rPr>
                        <a:t>040</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73025" marR="73025" marT="0" marB="0" anchor="ctr"/>
                </a:tc>
                <a:tc>
                  <a:txBody>
                    <a:bodyPr/>
                    <a:lstStyle/>
                    <a:p>
                      <a:pPr marL="0" marR="0" algn="ctr"/>
                      <a:r>
                        <a:rPr lang="en-US" sz="1200">
                          <a:effectLst/>
                          <a:highlight>
                            <a:srgbClr val="FFFF00"/>
                          </a:highlight>
                        </a:rPr>
                        <a:t>08062025</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73025" marR="73025" marT="0" marB="0" anchor="ctr"/>
                </a:tc>
                <a:tc>
                  <a:txBody>
                    <a:bodyPr/>
                    <a:lstStyle/>
                    <a:p>
                      <a:pPr marL="0" marR="0" algn="ctr"/>
                      <a:r>
                        <a:rPr lang="en-US" sz="1200">
                          <a:effectLst/>
                          <a:highlight>
                            <a:srgbClr val="FFFF00"/>
                          </a:highlight>
                        </a:rPr>
                        <a:t>10</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73025" marR="73025" marT="0" marB="0" anchor="ctr"/>
                </a:tc>
                <a:tc>
                  <a:txBody>
                    <a:bodyPr/>
                    <a:lstStyle/>
                    <a:p>
                      <a:pPr marL="0" marR="0" algn="ctr"/>
                      <a:r>
                        <a:rPr lang="en-US" sz="1200">
                          <a:effectLst/>
                        </a:rPr>
                        <a:t>0</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73025" marR="73025" marT="0" marB="0" anchor="ctr"/>
                </a:tc>
                <a:extLst>
                  <a:ext uri="{0D108BD9-81ED-4DB2-BD59-A6C34878D82A}">
                    <a16:rowId xmlns:a16="http://schemas.microsoft.com/office/drawing/2014/main" val="910483729"/>
                  </a:ext>
                </a:extLst>
              </a:tr>
              <a:tr h="250825">
                <a:tc rowSpan="2">
                  <a:txBody>
                    <a:bodyPr/>
                    <a:lstStyle/>
                    <a:p>
                      <a:pPr marL="71755" marR="71755" algn="ctr"/>
                      <a:r>
                        <a:rPr lang="en-US" sz="1200" dirty="0">
                          <a:effectLst/>
                        </a:rPr>
                        <a:t>25-26 SY 2</a:t>
                      </a:r>
                      <a:r>
                        <a:rPr lang="en-US" sz="1200" baseline="30000" dirty="0">
                          <a:effectLst/>
                        </a:rPr>
                        <a:t>nd</a:t>
                      </a:r>
                      <a:r>
                        <a:rPr lang="en-US" sz="1200" dirty="0">
                          <a:effectLst/>
                        </a:rPr>
                        <a:t> Entry</a:t>
                      </a:r>
                      <a:endParaRPr lang="en-US"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73025" marR="73025" marT="0" marB="0" vert="vert270"/>
                </a:tc>
                <a:tc>
                  <a:txBody>
                    <a:bodyPr/>
                    <a:lstStyle/>
                    <a:p>
                      <a:pPr marL="0" marR="0" algn="ctr"/>
                      <a:r>
                        <a:rPr lang="en-US" sz="1200">
                          <a:effectLst/>
                        </a:rPr>
                        <a:t>Entry Date</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73025" marR="73025" marT="0" marB="0" anchor="ctr"/>
                </a:tc>
                <a:tc>
                  <a:txBody>
                    <a:bodyPr/>
                    <a:lstStyle/>
                    <a:p>
                      <a:pPr marL="0" marR="0" algn="ctr"/>
                      <a:r>
                        <a:rPr lang="en-US" sz="1200">
                          <a:effectLst/>
                        </a:rPr>
                        <a:t>Entry Type</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73025" marR="73025" marT="0" marB="0" anchor="ctr"/>
                </a:tc>
                <a:tc>
                  <a:txBody>
                    <a:bodyPr/>
                    <a:lstStyle/>
                    <a:p>
                      <a:pPr marL="0" marR="0" algn="ctr"/>
                      <a:r>
                        <a:rPr lang="en-US" sz="1200">
                          <a:effectLst/>
                        </a:rPr>
                        <a:t>Entry Grade Level</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73025" marR="73025" marT="0" marB="0" anchor="ctr"/>
                </a:tc>
                <a:tc>
                  <a:txBody>
                    <a:bodyPr/>
                    <a:lstStyle/>
                    <a:p>
                      <a:pPr marL="0" marR="0" algn="ctr"/>
                      <a:r>
                        <a:rPr lang="en-US" sz="1200">
                          <a:effectLst/>
                        </a:rPr>
                        <a:t>Exit Date</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73025" marR="73025" marT="0" marB="0" anchor="ctr"/>
                </a:tc>
                <a:tc>
                  <a:txBody>
                    <a:bodyPr/>
                    <a:lstStyle/>
                    <a:p>
                      <a:pPr marL="0" marR="0" algn="ctr"/>
                      <a:r>
                        <a:rPr lang="en-US" sz="1200">
                          <a:effectLst/>
                        </a:rPr>
                        <a:t>Exit Type</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73025" marR="73025" marT="0" marB="0" anchor="ctr"/>
                </a:tc>
                <a:tc>
                  <a:txBody>
                    <a:bodyPr/>
                    <a:lstStyle/>
                    <a:p>
                      <a:pPr marL="0" marR="0" algn="ctr"/>
                      <a:r>
                        <a:rPr lang="en-US" sz="1200">
                          <a:effectLst/>
                        </a:rPr>
                        <a:t>Retention Code</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73025" marR="73025" marT="0" marB="0" anchor="ctr"/>
                </a:tc>
                <a:extLst>
                  <a:ext uri="{0D108BD9-81ED-4DB2-BD59-A6C34878D82A}">
                    <a16:rowId xmlns:a16="http://schemas.microsoft.com/office/drawing/2014/main" val="3194427550"/>
                  </a:ext>
                </a:extLst>
              </a:tr>
              <a:tr h="300566">
                <a:tc vMerge="1">
                  <a:txBody>
                    <a:bodyPr/>
                    <a:lstStyle/>
                    <a:p>
                      <a:endParaRPr lang="en-US"/>
                    </a:p>
                  </a:txBody>
                  <a:tcPr/>
                </a:tc>
                <a:tc>
                  <a:txBody>
                    <a:bodyPr/>
                    <a:lstStyle/>
                    <a:p>
                      <a:pPr marL="0" marR="0" algn="ctr"/>
                      <a:r>
                        <a:rPr lang="en-US" sz="1200" dirty="0">
                          <a:effectLst/>
                          <a:highlight>
                            <a:srgbClr val="FFFF00"/>
                          </a:highlight>
                        </a:rPr>
                        <a:t>08072025</a:t>
                      </a:r>
                      <a:endParaRPr lang="en-US"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73025" marR="73025" marT="0" marB="0" anchor="ctr"/>
                </a:tc>
                <a:tc>
                  <a:txBody>
                    <a:bodyPr/>
                    <a:lstStyle/>
                    <a:p>
                      <a:pPr marL="0" marR="0" algn="ctr"/>
                      <a:r>
                        <a:rPr lang="en-US" sz="1200" dirty="0">
                          <a:effectLst/>
                          <a:highlight>
                            <a:srgbClr val="FFFF00"/>
                          </a:highlight>
                        </a:rPr>
                        <a:t>10</a:t>
                      </a:r>
                      <a:endParaRPr lang="en-US"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73025" marR="73025" marT="0" marB="0" anchor="ctr"/>
                </a:tc>
                <a:tc>
                  <a:txBody>
                    <a:bodyPr/>
                    <a:lstStyle/>
                    <a:p>
                      <a:pPr marL="0" marR="0" algn="ctr"/>
                      <a:r>
                        <a:rPr lang="en-US" sz="1200">
                          <a:effectLst/>
                          <a:highlight>
                            <a:srgbClr val="FFFF00"/>
                          </a:highlight>
                        </a:rPr>
                        <a:t>050</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73025" marR="73025" marT="0" marB="0" anchor="ctr"/>
                </a:tc>
                <a:tc>
                  <a:txBody>
                    <a:bodyPr/>
                    <a:lstStyle/>
                    <a:p>
                      <a:pPr marL="0" marR="0" algn="ctr"/>
                      <a:r>
                        <a:rPr lang="en-US" sz="1200">
                          <a:effectLst/>
                        </a:rPr>
                        <a:t>00000000</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73025" marR="73025" marT="0" marB="0" anchor="ctr"/>
                </a:tc>
                <a:tc>
                  <a:txBody>
                    <a:bodyPr/>
                    <a:lstStyle/>
                    <a:p>
                      <a:pPr marL="0" marR="0" algn="ctr"/>
                      <a:r>
                        <a:rPr lang="en-US" sz="1200">
                          <a:effectLst/>
                        </a:rPr>
                        <a:t>00</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73025" marR="73025" marT="0" marB="0" anchor="ctr"/>
                </a:tc>
                <a:tc>
                  <a:txBody>
                    <a:bodyPr/>
                    <a:lstStyle/>
                    <a:p>
                      <a:pPr marL="0" marR="0" algn="ctr"/>
                      <a:r>
                        <a:rPr lang="en-US" sz="1200" dirty="0">
                          <a:effectLst/>
                        </a:rPr>
                        <a:t>0</a:t>
                      </a:r>
                      <a:endParaRPr lang="en-US"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73025" marR="73025" marT="0" marB="0" anchor="ctr"/>
                </a:tc>
                <a:extLst>
                  <a:ext uri="{0D108BD9-81ED-4DB2-BD59-A6C34878D82A}">
                    <a16:rowId xmlns:a16="http://schemas.microsoft.com/office/drawing/2014/main" val="1330442459"/>
                  </a:ext>
                </a:extLst>
              </a:tr>
            </a:tbl>
          </a:graphicData>
        </a:graphic>
      </p:graphicFrame>
      <p:pic>
        <p:nvPicPr>
          <p:cNvPr id="33" name="Audio 32">
            <a:hlinkClick r:id="" action="ppaction://media"/>
            <a:extLst>
              <a:ext uri="{FF2B5EF4-FFF2-40B4-BE49-F238E27FC236}">
                <a16:creationId xmlns:a16="http://schemas.microsoft.com/office/drawing/2014/main" id="{D11E4813-572F-4E84-ECDF-CC79EAEFAE54}"/>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7004304" y="4718304"/>
            <a:ext cx="2057400" cy="2057400"/>
          </a:xfrm>
          <a:prstGeom prst="ellipse">
            <a:avLst/>
          </a:prstGeom>
        </p:spPr>
      </p:pic>
      <p:pic>
        <p:nvPicPr>
          <p:cNvPr id="11" name="Picture 10">
            <a:extLst>
              <a:ext uri="{FF2B5EF4-FFF2-40B4-BE49-F238E27FC236}">
                <a16:creationId xmlns:a16="http://schemas.microsoft.com/office/drawing/2014/main" id="{6442987D-2D2F-A6C5-6E40-B528C3929947}"/>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3073636" y="6255643"/>
            <a:ext cx="5254399" cy="406749"/>
          </a:xfrm>
          <a:prstGeom prst="rect">
            <a:avLst/>
          </a:prstGeom>
        </p:spPr>
      </p:pic>
      <p:sp>
        <p:nvSpPr>
          <p:cNvPr id="13" name="Slide Number Placeholder 1">
            <a:extLst>
              <a:ext uri="{FF2B5EF4-FFF2-40B4-BE49-F238E27FC236}">
                <a16:creationId xmlns:a16="http://schemas.microsoft.com/office/drawing/2014/main" id="{CC81E270-41BB-897E-B922-DB1263836894}"/>
              </a:ext>
              <a:ext uri="{C183D7F6-B498-43B3-948B-1728B52AA6E4}">
                <adec:decorative xmlns:adec="http://schemas.microsoft.com/office/drawing/2017/decorative" val="1"/>
              </a:ext>
            </a:extLst>
          </p:cNvPr>
          <p:cNvSpPr txBox="1">
            <a:spLocks/>
          </p:cNvSpPr>
          <p:nvPr/>
        </p:nvSpPr>
        <p:spPr>
          <a:xfrm>
            <a:off x="-125" y="6440375"/>
            <a:ext cx="9144000" cy="4179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00000000-1234-1234-1234-123412341234}" type="slidenum">
              <a:rPr lang="en" smtClean="0">
                <a:solidFill>
                  <a:schemeClr val="bg1">
                    <a:lumMod val="65000"/>
                  </a:schemeClr>
                </a:solidFill>
              </a:rPr>
              <a:pPr algn="r"/>
              <a:t>25</a:t>
            </a:fld>
            <a:endParaRPr lang="en" dirty="0">
              <a:solidFill>
                <a:schemeClr val="bg1">
                  <a:lumMod val="65000"/>
                </a:schemeClr>
              </a:solidFill>
            </a:endParaRPr>
          </a:p>
        </p:txBody>
      </p:sp>
    </p:spTree>
    <p:extLst>
      <p:ext uri="{BB962C8B-B14F-4D97-AF65-F5344CB8AC3E}">
        <p14:creationId xmlns:p14="http://schemas.microsoft.com/office/powerpoint/2010/main" val="2998856577"/>
      </p:ext>
    </p:extLst>
  </p:cSld>
  <p:clrMapOvr>
    <a:masterClrMapping/>
  </p:clrMapOvr>
  <mc:AlternateContent xmlns:mc="http://schemas.openxmlformats.org/markup-compatibility/2006">
    <mc:Choice xmlns:p14="http://schemas.microsoft.com/office/powerpoint/2010/main" Requires="p14">
      <p:transition spd="slow" p14:dur="2000" advTm="39580"/>
    </mc:Choice>
    <mc:Fallback>
      <p:transition spd="slow" advTm="395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3"/>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BF10DF58-2914-6654-E756-DD656E4703A6}"/>
              </a:ext>
              <a:ext uri="{C183D7F6-B498-43B3-948B-1728B52AA6E4}">
                <adec:decorative xmlns:adec="http://schemas.microsoft.com/office/drawing/2017/decorative" val="1"/>
              </a:ext>
            </a:extLst>
          </p:cNvPr>
          <p:cNvSpPr>
            <a:spLocks noGrp="1"/>
          </p:cNvSpPr>
          <p:nvPr>
            <p:ph type="title"/>
          </p:nvPr>
        </p:nvSpPr>
        <p:spPr>
          <a:xfrm>
            <a:off x="628525" y="130419"/>
            <a:ext cx="7886700" cy="1325563"/>
          </a:xfrm>
        </p:spPr>
        <p:txBody>
          <a:bodyPr>
            <a:normAutofit/>
          </a:bodyPr>
          <a:lstStyle/>
          <a:p>
            <a:r>
              <a:rPr lang="en-US" dirty="0"/>
              <a:t>Skipping a Grade Level</a:t>
            </a:r>
          </a:p>
        </p:txBody>
      </p:sp>
      <p:sp>
        <p:nvSpPr>
          <p:cNvPr id="18" name="TextBox 17">
            <a:extLst>
              <a:ext uri="{FF2B5EF4-FFF2-40B4-BE49-F238E27FC236}">
                <a16:creationId xmlns:a16="http://schemas.microsoft.com/office/drawing/2014/main" id="{E48797A8-7AFA-BD51-B420-AED91FCE9128}"/>
              </a:ext>
              <a:ext uri="{C183D7F6-B498-43B3-948B-1728B52AA6E4}">
                <adec:decorative xmlns:adec="http://schemas.microsoft.com/office/drawing/2017/decorative" val="1"/>
              </a:ext>
            </a:extLst>
          </p:cNvPr>
          <p:cNvSpPr txBox="1"/>
          <p:nvPr/>
        </p:nvSpPr>
        <p:spPr>
          <a:xfrm>
            <a:off x="751139" y="1334462"/>
            <a:ext cx="7641722" cy="1754326"/>
          </a:xfrm>
          <a:prstGeom prst="rect">
            <a:avLst/>
          </a:prstGeom>
          <a:noFill/>
        </p:spPr>
        <p:txBody>
          <a:bodyPr wrap="square">
            <a:spAutoFit/>
          </a:bodyPr>
          <a:lstStyle/>
          <a:p>
            <a:pPr marL="342900" indent="-342900">
              <a:buFont typeface="+mj-lt"/>
              <a:buAutoNum type="arabicPeriod"/>
            </a:pPr>
            <a:r>
              <a:rPr lang="en-US" dirty="0"/>
              <a:t>Students who are skipping a grade should be ZERO filled on the EOY Entry</a:t>
            </a:r>
          </a:p>
          <a:p>
            <a:pPr marL="342900" indent="-342900">
              <a:buFont typeface="+mj-lt"/>
              <a:buAutoNum type="arabicPeriod"/>
            </a:pPr>
            <a:r>
              <a:rPr lang="en-US" dirty="0"/>
              <a:t>Once SIS rolls over to the next school year, these students will receive a  One-Day Entry/Exit with the grade they are skipping and Exit Type 10</a:t>
            </a:r>
          </a:p>
          <a:p>
            <a:pPr marL="342900" indent="-342900">
              <a:buFont typeface="+mj-lt"/>
              <a:buAutoNum type="arabicPeriod"/>
            </a:pPr>
            <a:r>
              <a:rPr lang="en-US" dirty="0"/>
              <a:t>These students should then receive a new enrollment records indicating the new grade level and Entry Type 10</a:t>
            </a:r>
          </a:p>
          <a:p>
            <a:pPr marL="342900" indent="-342900">
              <a:buFont typeface="+mj-lt"/>
              <a:buAutoNum type="arabicPeriod"/>
            </a:pPr>
            <a:endParaRPr lang="en-US" dirty="0"/>
          </a:p>
        </p:txBody>
      </p:sp>
      <p:sp>
        <p:nvSpPr>
          <p:cNvPr id="2" name="TextBox 1">
            <a:extLst>
              <a:ext uri="{FF2B5EF4-FFF2-40B4-BE49-F238E27FC236}">
                <a16:creationId xmlns:a16="http://schemas.microsoft.com/office/drawing/2014/main" id="{7425AB29-1820-6F04-CE84-C7286DCF7D96}"/>
              </a:ext>
              <a:ext uri="{C183D7F6-B498-43B3-948B-1728B52AA6E4}">
                <adec:decorative xmlns:adec="http://schemas.microsoft.com/office/drawing/2017/decorative" val="1"/>
              </a:ext>
            </a:extLst>
          </p:cNvPr>
          <p:cNvSpPr txBox="1"/>
          <p:nvPr/>
        </p:nvSpPr>
        <p:spPr>
          <a:xfrm>
            <a:off x="417268" y="3191986"/>
            <a:ext cx="2656369" cy="369332"/>
          </a:xfrm>
          <a:prstGeom prst="rect">
            <a:avLst/>
          </a:prstGeom>
          <a:noFill/>
        </p:spPr>
        <p:txBody>
          <a:bodyPr wrap="square" rtlCol="0">
            <a:spAutoFit/>
          </a:bodyPr>
          <a:lstStyle/>
          <a:p>
            <a:r>
              <a:rPr lang="en-US" dirty="0">
                <a:solidFill>
                  <a:schemeClr val="accent1"/>
                </a:solidFill>
                <a:latin typeface="Arial Black" panose="020B0A04020102020204" pitchFamily="34" charset="0"/>
              </a:rPr>
              <a:t>EOY Entry 24-25 SY</a:t>
            </a:r>
          </a:p>
        </p:txBody>
      </p:sp>
      <p:graphicFrame>
        <p:nvGraphicFramePr>
          <p:cNvPr id="4" name="Table 3">
            <a:extLst>
              <a:ext uri="{FF2B5EF4-FFF2-40B4-BE49-F238E27FC236}">
                <a16:creationId xmlns:a16="http://schemas.microsoft.com/office/drawing/2014/main" id="{7ADC8B02-03AA-B8FC-D797-0BF5D08447C0}"/>
              </a:ext>
              <a:ext uri="{C183D7F6-B498-43B3-948B-1728B52AA6E4}">
                <adec:decorative xmlns:adec="http://schemas.microsoft.com/office/drawing/2017/decorative" val="1"/>
              </a:ext>
            </a:extLst>
          </p:cNvPr>
          <p:cNvGraphicFramePr>
            <a:graphicFrameLocks noGrp="1"/>
          </p:cNvGraphicFramePr>
          <p:nvPr>
            <p:extLst>
              <p:ext uri="{D42A27DB-BD31-4B8C-83A1-F6EECF244321}">
                <p14:modId xmlns:p14="http://schemas.microsoft.com/office/powerpoint/2010/main" val="816313705"/>
              </p:ext>
            </p:extLst>
          </p:nvPr>
        </p:nvGraphicFramePr>
        <p:xfrm>
          <a:off x="628525" y="3494173"/>
          <a:ext cx="7652890" cy="610285"/>
        </p:xfrm>
        <a:graphic>
          <a:graphicData uri="http://schemas.openxmlformats.org/drawingml/2006/table">
            <a:tbl>
              <a:tblPr firstRow="1" firstCol="1" bandRow="1">
                <a:tableStyleId>{5C22544A-7EE6-4342-B048-85BDC9FD1C3A}</a:tableStyleId>
              </a:tblPr>
              <a:tblGrid>
                <a:gridCol w="1293266">
                  <a:extLst>
                    <a:ext uri="{9D8B030D-6E8A-4147-A177-3AD203B41FA5}">
                      <a16:colId xmlns:a16="http://schemas.microsoft.com/office/drawing/2014/main" val="3469228894"/>
                    </a:ext>
                  </a:extLst>
                </a:gridCol>
                <a:gridCol w="1068143">
                  <a:extLst>
                    <a:ext uri="{9D8B030D-6E8A-4147-A177-3AD203B41FA5}">
                      <a16:colId xmlns:a16="http://schemas.microsoft.com/office/drawing/2014/main" val="1740489691"/>
                    </a:ext>
                  </a:extLst>
                </a:gridCol>
                <a:gridCol w="1145067">
                  <a:extLst>
                    <a:ext uri="{9D8B030D-6E8A-4147-A177-3AD203B41FA5}">
                      <a16:colId xmlns:a16="http://schemas.microsoft.com/office/drawing/2014/main" val="3824660186"/>
                    </a:ext>
                  </a:extLst>
                </a:gridCol>
                <a:gridCol w="1021109">
                  <a:extLst>
                    <a:ext uri="{9D8B030D-6E8A-4147-A177-3AD203B41FA5}">
                      <a16:colId xmlns:a16="http://schemas.microsoft.com/office/drawing/2014/main" val="2091235665"/>
                    </a:ext>
                  </a:extLst>
                </a:gridCol>
                <a:gridCol w="1021109">
                  <a:extLst>
                    <a:ext uri="{9D8B030D-6E8A-4147-A177-3AD203B41FA5}">
                      <a16:colId xmlns:a16="http://schemas.microsoft.com/office/drawing/2014/main" val="1468803104"/>
                    </a:ext>
                  </a:extLst>
                </a:gridCol>
                <a:gridCol w="1052098">
                  <a:extLst>
                    <a:ext uri="{9D8B030D-6E8A-4147-A177-3AD203B41FA5}">
                      <a16:colId xmlns:a16="http://schemas.microsoft.com/office/drawing/2014/main" val="165282711"/>
                    </a:ext>
                  </a:extLst>
                </a:gridCol>
                <a:gridCol w="1052098">
                  <a:extLst>
                    <a:ext uri="{9D8B030D-6E8A-4147-A177-3AD203B41FA5}">
                      <a16:colId xmlns:a16="http://schemas.microsoft.com/office/drawing/2014/main" val="1944648473"/>
                    </a:ext>
                  </a:extLst>
                </a:gridCol>
              </a:tblGrid>
              <a:tr h="353695">
                <a:tc rowSpan="2">
                  <a:txBody>
                    <a:bodyPr/>
                    <a:lstStyle/>
                    <a:p>
                      <a:pPr marL="71755" marR="71755" algn="ctr"/>
                      <a:r>
                        <a:rPr lang="en-US" sz="1200" dirty="0">
                          <a:effectLst/>
                        </a:rPr>
                        <a:t>24-25 SY EOY Entry</a:t>
                      </a:r>
                      <a:endParaRPr lang="en-US"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73025" marR="73025" marT="0" marB="0" vert="vert270" anchor="ctr"/>
                </a:tc>
                <a:tc>
                  <a:txBody>
                    <a:bodyPr/>
                    <a:lstStyle/>
                    <a:p>
                      <a:pPr marL="0" marR="0" algn="ctr"/>
                      <a:r>
                        <a:rPr lang="en-US" sz="1200">
                          <a:effectLst/>
                        </a:rPr>
                        <a:t>Entry Date</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73025" marR="73025" marT="0" marB="0" anchor="ctr"/>
                </a:tc>
                <a:tc>
                  <a:txBody>
                    <a:bodyPr/>
                    <a:lstStyle/>
                    <a:p>
                      <a:pPr marL="0" marR="0" algn="ctr"/>
                      <a:r>
                        <a:rPr lang="en-US" sz="1200" dirty="0">
                          <a:effectLst/>
                        </a:rPr>
                        <a:t>Entry Type</a:t>
                      </a:r>
                      <a:endParaRPr lang="en-US"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73025" marR="73025" marT="0" marB="0" anchor="ctr"/>
                </a:tc>
                <a:tc>
                  <a:txBody>
                    <a:bodyPr/>
                    <a:lstStyle/>
                    <a:p>
                      <a:pPr marL="0" marR="0" algn="ctr"/>
                      <a:r>
                        <a:rPr lang="en-US" sz="1200">
                          <a:effectLst/>
                        </a:rPr>
                        <a:t>Entry Grade Level</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73025" marR="73025" marT="0" marB="0" anchor="ctr"/>
                </a:tc>
                <a:tc>
                  <a:txBody>
                    <a:bodyPr/>
                    <a:lstStyle/>
                    <a:p>
                      <a:pPr marL="0" marR="0" algn="ctr"/>
                      <a:r>
                        <a:rPr lang="en-US" sz="1200">
                          <a:effectLst/>
                        </a:rPr>
                        <a:t>Exit Date</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73025" marR="73025" marT="0" marB="0" anchor="ctr"/>
                </a:tc>
                <a:tc>
                  <a:txBody>
                    <a:bodyPr/>
                    <a:lstStyle/>
                    <a:p>
                      <a:pPr marL="0" marR="0" algn="ctr"/>
                      <a:r>
                        <a:rPr lang="en-US" sz="1200">
                          <a:effectLst/>
                        </a:rPr>
                        <a:t>Exit Type</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73025" marR="73025" marT="0" marB="0" anchor="ctr"/>
                </a:tc>
                <a:tc>
                  <a:txBody>
                    <a:bodyPr/>
                    <a:lstStyle/>
                    <a:p>
                      <a:pPr marL="0" marR="0" algn="ctr"/>
                      <a:r>
                        <a:rPr lang="en-US" sz="1200" dirty="0">
                          <a:effectLst/>
                        </a:rPr>
                        <a:t>Retention Code</a:t>
                      </a:r>
                      <a:endParaRPr lang="en-US"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73025" marR="73025" marT="0" marB="0" anchor="ctr"/>
                </a:tc>
                <a:extLst>
                  <a:ext uri="{0D108BD9-81ED-4DB2-BD59-A6C34878D82A}">
                    <a16:rowId xmlns:a16="http://schemas.microsoft.com/office/drawing/2014/main" val="3758926433"/>
                  </a:ext>
                </a:extLst>
              </a:tr>
              <a:tr h="244525">
                <a:tc vMerge="1">
                  <a:txBody>
                    <a:bodyPr/>
                    <a:lstStyle/>
                    <a:p>
                      <a:endParaRPr lang="en-US"/>
                    </a:p>
                  </a:txBody>
                  <a:tcPr/>
                </a:tc>
                <a:tc>
                  <a:txBody>
                    <a:bodyPr/>
                    <a:lstStyle/>
                    <a:p>
                      <a:pPr marL="0" marR="0" algn="ctr"/>
                      <a:r>
                        <a:rPr lang="en-US" sz="1200" dirty="0">
                          <a:effectLst/>
                        </a:rPr>
                        <a:t>08082024</a:t>
                      </a:r>
                      <a:endParaRPr lang="en-US"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73025" marR="73025" marT="0" marB="0" anchor="ctr"/>
                </a:tc>
                <a:tc>
                  <a:txBody>
                    <a:bodyPr/>
                    <a:lstStyle/>
                    <a:p>
                      <a:pPr marL="0" marR="0" algn="ctr"/>
                      <a:r>
                        <a:rPr lang="en-US" sz="1200">
                          <a:effectLst/>
                        </a:rPr>
                        <a:t>02</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73025" marR="73025" marT="0" marB="0" anchor="ctr"/>
                </a:tc>
                <a:tc>
                  <a:txBody>
                    <a:bodyPr/>
                    <a:lstStyle/>
                    <a:p>
                      <a:pPr marL="0" marR="0" algn="ctr"/>
                      <a:r>
                        <a:rPr lang="en-US" sz="1200">
                          <a:effectLst/>
                        </a:rPr>
                        <a:t>030</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73025" marR="73025" marT="0" marB="0" anchor="ctr"/>
                </a:tc>
                <a:tc>
                  <a:txBody>
                    <a:bodyPr/>
                    <a:lstStyle/>
                    <a:p>
                      <a:pPr marL="0" marR="0" algn="ctr"/>
                      <a:r>
                        <a:rPr lang="en-US" sz="1200">
                          <a:effectLst/>
                          <a:highlight>
                            <a:srgbClr val="FFFF00"/>
                          </a:highlight>
                        </a:rPr>
                        <a:t>00000000</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73025" marR="73025" marT="0" marB="0" anchor="ctr"/>
                </a:tc>
                <a:tc>
                  <a:txBody>
                    <a:bodyPr/>
                    <a:lstStyle/>
                    <a:p>
                      <a:pPr marL="0" marR="0" algn="ctr"/>
                      <a:r>
                        <a:rPr lang="en-US" sz="1200">
                          <a:effectLst/>
                          <a:highlight>
                            <a:srgbClr val="FFFF00"/>
                          </a:highlight>
                        </a:rPr>
                        <a:t>00</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73025" marR="73025" marT="0" marB="0" anchor="ctr"/>
                </a:tc>
                <a:tc>
                  <a:txBody>
                    <a:bodyPr/>
                    <a:lstStyle/>
                    <a:p>
                      <a:pPr marL="0" marR="0" algn="ctr"/>
                      <a:r>
                        <a:rPr lang="en-US" sz="1200" dirty="0">
                          <a:effectLst/>
                        </a:rPr>
                        <a:t>0</a:t>
                      </a:r>
                      <a:endParaRPr lang="en-US"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73025" marR="73025" marT="0" marB="0" anchor="ctr"/>
                </a:tc>
                <a:extLst>
                  <a:ext uri="{0D108BD9-81ED-4DB2-BD59-A6C34878D82A}">
                    <a16:rowId xmlns:a16="http://schemas.microsoft.com/office/drawing/2014/main" val="1662578576"/>
                  </a:ext>
                </a:extLst>
              </a:tr>
            </a:tbl>
          </a:graphicData>
        </a:graphic>
      </p:graphicFrame>
      <p:sp>
        <p:nvSpPr>
          <p:cNvPr id="3" name="TextBox 2">
            <a:extLst>
              <a:ext uri="{FF2B5EF4-FFF2-40B4-BE49-F238E27FC236}">
                <a16:creationId xmlns:a16="http://schemas.microsoft.com/office/drawing/2014/main" id="{F0592B3D-E839-052B-D5B3-CFC34817A94C}"/>
              </a:ext>
              <a:ext uri="{C183D7F6-B498-43B3-948B-1728B52AA6E4}">
                <adec:decorative xmlns:adec="http://schemas.microsoft.com/office/drawing/2017/decorative" val="1"/>
              </a:ext>
            </a:extLst>
          </p:cNvPr>
          <p:cNvSpPr txBox="1"/>
          <p:nvPr/>
        </p:nvSpPr>
        <p:spPr>
          <a:xfrm>
            <a:off x="380030" y="4210581"/>
            <a:ext cx="4297599" cy="369332"/>
          </a:xfrm>
          <a:prstGeom prst="rect">
            <a:avLst/>
          </a:prstGeom>
          <a:noFill/>
        </p:spPr>
        <p:txBody>
          <a:bodyPr wrap="square" rtlCol="0">
            <a:spAutoFit/>
          </a:bodyPr>
          <a:lstStyle/>
          <a:p>
            <a:r>
              <a:rPr lang="en-US" i="1" dirty="0">
                <a:solidFill>
                  <a:schemeClr val="accent1"/>
                </a:solidFill>
                <a:latin typeface="Arial Black" panose="020B0A04020102020204" pitchFamily="34" charset="0"/>
              </a:rPr>
              <a:t>After </a:t>
            </a:r>
            <a:r>
              <a:rPr lang="en-US" dirty="0">
                <a:solidFill>
                  <a:schemeClr val="accent1"/>
                </a:solidFill>
                <a:latin typeface="Arial Black" panose="020B0A04020102020204" pitchFamily="34" charset="0"/>
              </a:rPr>
              <a:t>SIS rolled over to 25-26 SY</a:t>
            </a:r>
          </a:p>
        </p:txBody>
      </p:sp>
      <p:pic>
        <p:nvPicPr>
          <p:cNvPr id="13" name="Picture 12">
            <a:extLst>
              <a:ext uri="{FF2B5EF4-FFF2-40B4-BE49-F238E27FC236}">
                <a16:creationId xmlns:a16="http://schemas.microsoft.com/office/drawing/2014/main" id="{62DCFB52-002E-4DA3-987E-AE7E87102D3B}"/>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3746380" y="6170025"/>
            <a:ext cx="4761155" cy="368567"/>
          </a:xfrm>
          <a:prstGeom prst="rect">
            <a:avLst/>
          </a:prstGeom>
        </p:spPr>
      </p:pic>
      <p:graphicFrame>
        <p:nvGraphicFramePr>
          <p:cNvPr id="5" name="Table 4">
            <a:extLst>
              <a:ext uri="{FF2B5EF4-FFF2-40B4-BE49-F238E27FC236}">
                <a16:creationId xmlns:a16="http://schemas.microsoft.com/office/drawing/2014/main" id="{0D6A79C3-C9DF-9F7B-9BED-E1D02EF3528C}"/>
              </a:ext>
              <a:ext uri="{C183D7F6-B498-43B3-948B-1728B52AA6E4}">
                <adec:decorative xmlns:adec="http://schemas.microsoft.com/office/drawing/2017/decorative" val="1"/>
              </a:ext>
            </a:extLst>
          </p:cNvPr>
          <p:cNvGraphicFramePr>
            <a:graphicFrameLocks noGrp="1"/>
          </p:cNvGraphicFramePr>
          <p:nvPr>
            <p:extLst>
              <p:ext uri="{D42A27DB-BD31-4B8C-83A1-F6EECF244321}">
                <p14:modId xmlns:p14="http://schemas.microsoft.com/office/powerpoint/2010/main" val="1094082153"/>
              </p:ext>
            </p:extLst>
          </p:nvPr>
        </p:nvGraphicFramePr>
        <p:xfrm>
          <a:off x="628525" y="4564257"/>
          <a:ext cx="7652889" cy="1448830"/>
        </p:xfrm>
        <a:graphic>
          <a:graphicData uri="http://schemas.openxmlformats.org/drawingml/2006/table">
            <a:tbl>
              <a:tblPr firstRow="1" firstCol="1" bandRow="1">
                <a:tableStyleId>{5C22544A-7EE6-4342-B048-85BDC9FD1C3A}</a:tableStyleId>
              </a:tblPr>
              <a:tblGrid>
                <a:gridCol w="1293266">
                  <a:extLst>
                    <a:ext uri="{9D8B030D-6E8A-4147-A177-3AD203B41FA5}">
                      <a16:colId xmlns:a16="http://schemas.microsoft.com/office/drawing/2014/main" val="3348297036"/>
                    </a:ext>
                  </a:extLst>
                </a:gridCol>
                <a:gridCol w="1068144">
                  <a:extLst>
                    <a:ext uri="{9D8B030D-6E8A-4147-A177-3AD203B41FA5}">
                      <a16:colId xmlns:a16="http://schemas.microsoft.com/office/drawing/2014/main" val="4007165824"/>
                    </a:ext>
                  </a:extLst>
                </a:gridCol>
                <a:gridCol w="1145067">
                  <a:extLst>
                    <a:ext uri="{9D8B030D-6E8A-4147-A177-3AD203B41FA5}">
                      <a16:colId xmlns:a16="http://schemas.microsoft.com/office/drawing/2014/main" val="3645192700"/>
                    </a:ext>
                  </a:extLst>
                </a:gridCol>
                <a:gridCol w="1021108">
                  <a:extLst>
                    <a:ext uri="{9D8B030D-6E8A-4147-A177-3AD203B41FA5}">
                      <a16:colId xmlns:a16="http://schemas.microsoft.com/office/drawing/2014/main" val="2871488704"/>
                    </a:ext>
                  </a:extLst>
                </a:gridCol>
                <a:gridCol w="1021108">
                  <a:extLst>
                    <a:ext uri="{9D8B030D-6E8A-4147-A177-3AD203B41FA5}">
                      <a16:colId xmlns:a16="http://schemas.microsoft.com/office/drawing/2014/main" val="2208520058"/>
                    </a:ext>
                  </a:extLst>
                </a:gridCol>
                <a:gridCol w="1052098">
                  <a:extLst>
                    <a:ext uri="{9D8B030D-6E8A-4147-A177-3AD203B41FA5}">
                      <a16:colId xmlns:a16="http://schemas.microsoft.com/office/drawing/2014/main" val="1156054118"/>
                    </a:ext>
                  </a:extLst>
                </a:gridCol>
                <a:gridCol w="1052098">
                  <a:extLst>
                    <a:ext uri="{9D8B030D-6E8A-4147-A177-3AD203B41FA5}">
                      <a16:colId xmlns:a16="http://schemas.microsoft.com/office/drawing/2014/main" val="221264495"/>
                    </a:ext>
                  </a:extLst>
                </a:gridCol>
              </a:tblGrid>
              <a:tr h="250825">
                <a:tc rowSpan="2">
                  <a:txBody>
                    <a:bodyPr/>
                    <a:lstStyle/>
                    <a:p>
                      <a:pPr marL="71755" marR="71755" algn="ctr"/>
                      <a:r>
                        <a:rPr lang="en-US" sz="1200" dirty="0">
                          <a:solidFill>
                            <a:schemeClr val="tx1"/>
                          </a:solidFill>
                          <a:effectLst/>
                          <a:highlight>
                            <a:srgbClr val="FFFF00"/>
                          </a:highlight>
                        </a:rPr>
                        <a:t>25-26 SY</a:t>
                      </a:r>
                    </a:p>
                    <a:p>
                      <a:pPr marL="71755" marR="71755" algn="ctr"/>
                      <a:r>
                        <a:rPr lang="en-US" sz="1200" dirty="0">
                          <a:solidFill>
                            <a:schemeClr val="tx1"/>
                          </a:solidFill>
                          <a:effectLst/>
                          <a:highlight>
                            <a:srgbClr val="FFFF00"/>
                          </a:highlight>
                        </a:rPr>
                        <a:t> one-day Entry/Exit</a:t>
                      </a:r>
                      <a:r>
                        <a:rPr lang="en-US" sz="1200" dirty="0">
                          <a:solidFill>
                            <a:schemeClr val="tx1"/>
                          </a:solidFill>
                          <a:effectLst/>
                        </a:rPr>
                        <a:t> </a:t>
                      </a:r>
                      <a:endParaRPr lang="en-US" sz="12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73025" marR="73025" marT="0" marB="0" vert="vert270" anchor="ctr"/>
                </a:tc>
                <a:tc>
                  <a:txBody>
                    <a:bodyPr/>
                    <a:lstStyle/>
                    <a:p>
                      <a:pPr marL="0" marR="0" algn="ctr"/>
                      <a:r>
                        <a:rPr lang="en-US" sz="1200" dirty="0">
                          <a:effectLst/>
                        </a:rPr>
                        <a:t>Entry Date</a:t>
                      </a:r>
                      <a:endParaRPr lang="en-US"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73025" marR="73025" marT="0" marB="0" anchor="ctr"/>
                </a:tc>
                <a:tc>
                  <a:txBody>
                    <a:bodyPr/>
                    <a:lstStyle/>
                    <a:p>
                      <a:pPr marL="0" marR="0" algn="ctr"/>
                      <a:r>
                        <a:rPr lang="en-US" sz="1200">
                          <a:effectLst/>
                        </a:rPr>
                        <a:t>Entry Type</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73025" marR="73025" marT="0" marB="0" anchor="ctr"/>
                </a:tc>
                <a:tc>
                  <a:txBody>
                    <a:bodyPr/>
                    <a:lstStyle/>
                    <a:p>
                      <a:pPr marL="0" marR="0" algn="ctr"/>
                      <a:r>
                        <a:rPr lang="en-US" sz="1200">
                          <a:effectLst/>
                        </a:rPr>
                        <a:t>Entry Grade Level</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73025" marR="73025" marT="0" marB="0" anchor="ctr"/>
                </a:tc>
                <a:tc>
                  <a:txBody>
                    <a:bodyPr/>
                    <a:lstStyle/>
                    <a:p>
                      <a:pPr marL="0" marR="0" algn="ctr"/>
                      <a:r>
                        <a:rPr lang="en-US" sz="1200">
                          <a:effectLst/>
                        </a:rPr>
                        <a:t>Exit Date</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73025" marR="73025" marT="0" marB="0" anchor="ctr"/>
                </a:tc>
                <a:tc>
                  <a:txBody>
                    <a:bodyPr/>
                    <a:lstStyle/>
                    <a:p>
                      <a:pPr marL="0" marR="0" algn="ctr"/>
                      <a:r>
                        <a:rPr lang="en-US" sz="1200">
                          <a:effectLst/>
                        </a:rPr>
                        <a:t>Exit Type</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73025" marR="73025" marT="0" marB="0" anchor="ctr"/>
                </a:tc>
                <a:tc>
                  <a:txBody>
                    <a:bodyPr/>
                    <a:lstStyle/>
                    <a:p>
                      <a:pPr marL="0" marR="0" algn="ctr"/>
                      <a:r>
                        <a:rPr lang="en-US" sz="1200">
                          <a:effectLst/>
                        </a:rPr>
                        <a:t>Retention Code</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73025" marR="73025" marT="0" marB="0" anchor="ctr"/>
                </a:tc>
                <a:extLst>
                  <a:ext uri="{0D108BD9-81ED-4DB2-BD59-A6C34878D82A}">
                    <a16:rowId xmlns:a16="http://schemas.microsoft.com/office/drawing/2014/main" val="1229201500"/>
                  </a:ext>
                </a:extLst>
              </a:tr>
              <a:tr h="416744">
                <a:tc vMerge="1">
                  <a:txBody>
                    <a:bodyPr/>
                    <a:lstStyle/>
                    <a:p>
                      <a:endParaRPr lang="en-US"/>
                    </a:p>
                  </a:txBody>
                  <a:tcPr/>
                </a:tc>
                <a:tc>
                  <a:txBody>
                    <a:bodyPr/>
                    <a:lstStyle/>
                    <a:p>
                      <a:pPr marL="0" marR="0" algn="ctr"/>
                      <a:r>
                        <a:rPr lang="en-US" sz="1200" dirty="0">
                          <a:effectLst/>
                          <a:highlight>
                            <a:srgbClr val="FFFF00"/>
                          </a:highlight>
                        </a:rPr>
                        <a:t>08062025</a:t>
                      </a:r>
                      <a:endParaRPr lang="en-US"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73025" marR="73025" marT="0" marB="0" anchor="ctr"/>
                </a:tc>
                <a:tc>
                  <a:txBody>
                    <a:bodyPr/>
                    <a:lstStyle/>
                    <a:p>
                      <a:pPr marL="0" marR="0" algn="ctr"/>
                      <a:r>
                        <a:rPr lang="en-US" sz="1200">
                          <a:effectLst/>
                          <a:highlight>
                            <a:srgbClr val="FFFF00"/>
                          </a:highlight>
                        </a:rPr>
                        <a:t>02</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73025" marR="73025" marT="0" marB="0" anchor="ctr"/>
                </a:tc>
                <a:tc>
                  <a:txBody>
                    <a:bodyPr/>
                    <a:lstStyle/>
                    <a:p>
                      <a:pPr marL="0" marR="0" algn="ctr"/>
                      <a:r>
                        <a:rPr lang="en-US" sz="1200">
                          <a:effectLst/>
                          <a:highlight>
                            <a:srgbClr val="FFFF00"/>
                          </a:highlight>
                        </a:rPr>
                        <a:t>040</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73025" marR="73025" marT="0" marB="0" anchor="ctr"/>
                </a:tc>
                <a:tc>
                  <a:txBody>
                    <a:bodyPr/>
                    <a:lstStyle/>
                    <a:p>
                      <a:pPr marL="0" marR="0" algn="ctr"/>
                      <a:r>
                        <a:rPr lang="en-US" sz="1200">
                          <a:effectLst/>
                          <a:highlight>
                            <a:srgbClr val="FFFF00"/>
                          </a:highlight>
                        </a:rPr>
                        <a:t>08062025</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73025" marR="73025" marT="0" marB="0" anchor="ctr"/>
                </a:tc>
                <a:tc>
                  <a:txBody>
                    <a:bodyPr/>
                    <a:lstStyle/>
                    <a:p>
                      <a:pPr marL="0" marR="0" algn="ctr"/>
                      <a:r>
                        <a:rPr lang="en-US" sz="1200">
                          <a:effectLst/>
                          <a:highlight>
                            <a:srgbClr val="FFFF00"/>
                          </a:highlight>
                        </a:rPr>
                        <a:t>10</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73025" marR="73025" marT="0" marB="0" anchor="ctr"/>
                </a:tc>
                <a:tc>
                  <a:txBody>
                    <a:bodyPr/>
                    <a:lstStyle/>
                    <a:p>
                      <a:pPr marL="0" marR="0" algn="ctr"/>
                      <a:r>
                        <a:rPr lang="en-US" sz="1200">
                          <a:effectLst/>
                        </a:rPr>
                        <a:t>0</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73025" marR="73025" marT="0" marB="0" anchor="ctr"/>
                </a:tc>
                <a:extLst>
                  <a:ext uri="{0D108BD9-81ED-4DB2-BD59-A6C34878D82A}">
                    <a16:rowId xmlns:a16="http://schemas.microsoft.com/office/drawing/2014/main" val="910483729"/>
                  </a:ext>
                </a:extLst>
              </a:tr>
              <a:tr h="250825">
                <a:tc rowSpan="2">
                  <a:txBody>
                    <a:bodyPr/>
                    <a:lstStyle/>
                    <a:p>
                      <a:pPr marL="71755" marR="71755" algn="ctr"/>
                      <a:r>
                        <a:rPr lang="en-US" sz="1200" dirty="0">
                          <a:effectLst/>
                        </a:rPr>
                        <a:t>25-26 SY 2</a:t>
                      </a:r>
                      <a:r>
                        <a:rPr lang="en-US" sz="1200" baseline="30000" dirty="0">
                          <a:effectLst/>
                        </a:rPr>
                        <a:t>nd</a:t>
                      </a:r>
                      <a:r>
                        <a:rPr lang="en-US" sz="1200" dirty="0">
                          <a:effectLst/>
                        </a:rPr>
                        <a:t> Entry</a:t>
                      </a:r>
                      <a:endParaRPr lang="en-US"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73025" marR="73025" marT="0" marB="0" vert="vert270"/>
                </a:tc>
                <a:tc>
                  <a:txBody>
                    <a:bodyPr/>
                    <a:lstStyle/>
                    <a:p>
                      <a:pPr marL="0" marR="0" algn="ctr"/>
                      <a:r>
                        <a:rPr lang="en-US" sz="1200">
                          <a:effectLst/>
                        </a:rPr>
                        <a:t>Entry Date</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73025" marR="73025" marT="0" marB="0" anchor="ctr"/>
                </a:tc>
                <a:tc>
                  <a:txBody>
                    <a:bodyPr/>
                    <a:lstStyle/>
                    <a:p>
                      <a:pPr marL="0" marR="0" algn="ctr"/>
                      <a:r>
                        <a:rPr lang="en-US" sz="1200">
                          <a:effectLst/>
                        </a:rPr>
                        <a:t>Entry Type</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73025" marR="73025" marT="0" marB="0" anchor="ctr"/>
                </a:tc>
                <a:tc>
                  <a:txBody>
                    <a:bodyPr/>
                    <a:lstStyle/>
                    <a:p>
                      <a:pPr marL="0" marR="0" algn="ctr"/>
                      <a:r>
                        <a:rPr lang="en-US" sz="1200">
                          <a:effectLst/>
                        </a:rPr>
                        <a:t>Entry Grade Level</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73025" marR="73025" marT="0" marB="0" anchor="ctr"/>
                </a:tc>
                <a:tc>
                  <a:txBody>
                    <a:bodyPr/>
                    <a:lstStyle/>
                    <a:p>
                      <a:pPr marL="0" marR="0" algn="ctr"/>
                      <a:r>
                        <a:rPr lang="en-US" sz="1200">
                          <a:effectLst/>
                        </a:rPr>
                        <a:t>Exit Date</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73025" marR="73025" marT="0" marB="0" anchor="ctr"/>
                </a:tc>
                <a:tc>
                  <a:txBody>
                    <a:bodyPr/>
                    <a:lstStyle/>
                    <a:p>
                      <a:pPr marL="0" marR="0" algn="ctr"/>
                      <a:r>
                        <a:rPr lang="en-US" sz="1200">
                          <a:effectLst/>
                        </a:rPr>
                        <a:t>Exit Type</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73025" marR="73025" marT="0" marB="0" anchor="ctr"/>
                </a:tc>
                <a:tc>
                  <a:txBody>
                    <a:bodyPr/>
                    <a:lstStyle/>
                    <a:p>
                      <a:pPr marL="0" marR="0" algn="ctr"/>
                      <a:r>
                        <a:rPr lang="en-US" sz="1200">
                          <a:effectLst/>
                        </a:rPr>
                        <a:t>Retention Code</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73025" marR="73025" marT="0" marB="0" anchor="ctr"/>
                </a:tc>
                <a:extLst>
                  <a:ext uri="{0D108BD9-81ED-4DB2-BD59-A6C34878D82A}">
                    <a16:rowId xmlns:a16="http://schemas.microsoft.com/office/drawing/2014/main" val="3194427550"/>
                  </a:ext>
                </a:extLst>
              </a:tr>
              <a:tr h="300566">
                <a:tc vMerge="1">
                  <a:txBody>
                    <a:bodyPr/>
                    <a:lstStyle/>
                    <a:p>
                      <a:endParaRPr lang="en-US"/>
                    </a:p>
                  </a:txBody>
                  <a:tcPr/>
                </a:tc>
                <a:tc>
                  <a:txBody>
                    <a:bodyPr/>
                    <a:lstStyle/>
                    <a:p>
                      <a:pPr marL="0" marR="0" algn="ctr"/>
                      <a:r>
                        <a:rPr lang="en-US" sz="1200" dirty="0">
                          <a:effectLst/>
                          <a:highlight>
                            <a:srgbClr val="FFFF00"/>
                          </a:highlight>
                        </a:rPr>
                        <a:t>08072025</a:t>
                      </a:r>
                      <a:endParaRPr lang="en-US"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73025" marR="73025" marT="0" marB="0" anchor="ctr"/>
                </a:tc>
                <a:tc>
                  <a:txBody>
                    <a:bodyPr/>
                    <a:lstStyle/>
                    <a:p>
                      <a:pPr marL="0" marR="0" algn="ctr"/>
                      <a:r>
                        <a:rPr lang="en-US" sz="1200" dirty="0">
                          <a:effectLst/>
                          <a:highlight>
                            <a:srgbClr val="FFFF00"/>
                          </a:highlight>
                        </a:rPr>
                        <a:t>10</a:t>
                      </a:r>
                      <a:endParaRPr lang="en-US"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73025" marR="73025" marT="0" marB="0" anchor="ctr"/>
                </a:tc>
                <a:tc>
                  <a:txBody>
                    <a:bodyPr/>
                    <a:lstStyle/>
                    <a:p>
                      <a:pPr marL="0" marR="0" algn="ctr"/>
                      <a:r>
                        <a:rPr lang="en-US" sz="1200">
                          <a:effectLst/>
                          <a:highlight>
                            <a:srgbClr val="FFFF00"/>
                          </a:highlight>
                        </a:rPr>
                        <a:t>050</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73025" marR="73025" marT="0" marB="0" anchor="ctr"/>
                </a:tc>
                <a:tc>
                  <a:txBody>
                    <a:bodyPr/>
                    <a:lstStyle/>
                    <a:p>
                      <a:pPr marL="0" marR="0" algn="ctr"/>
                      <a:r>
                        <a:rPr lang="en-US" sz="1200">
                          <a:effectLst/>
                        </a:rPr>
                        <a:t>00000000</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73025" marR="73025" marT="0" marB="0" anchor="ctr"/>
                </a:tc>
                <a:tc>
                  <a:txBody>
                    <a:bodyPr/>
                    <a:lstStyle/>
                    <a:p>
                      <a:pPr marL="0" marR="0" algn="ctr"/>
                      <a:r>
                        <a:rPr lang="en-US" sz="1200">
                          <a:effectLst/>
                        </a:rPr>
                        <a:t>00</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73025" marR="73025" marT="0" marB="0" anchor="ctr"/>
                </a:tc>
                <a:tc>
                  <a:txBody>
                    <a:bodyPr/>
                    <a:lstStyle/>
                    <a:p>
                      <a:pPr marL="0" marR="0" algn="ctr"/>
                      <a:r>
                        <a:rPr lang="en-US" sz="1200" dirty="0">
                          <a:effectLst/>
                        </a:rPr>
                        <a:t>0</a:t>
                      </a:r>
                      <a:endParaRPr lang="en-US"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73025" marR="73025" marT="0" marB="0" anchor="ctr"/>
                </a:tc>
                <a:extLst>
                  <a:ext uri="{0D108BD9-81ED-4DB2-BD59-A6C34878D82A}">
                    <a16:rowId xmlns:a16="http://schemas.microsoft.com/office/drawing/2014/main" val="1330442459"/>
                  </a:ext>
                </a:extLst>
              </a:tr>
            </a:tbl>
          </a:graphicData>
        </a:graphic>
      </p:graphicFrame>
      <p:pic>
        <p:nvPicPr>
          <p:cNvPr id="68" name="Audio 67">
            <a:hlinkClick r:id="" action="ppaction://media"/>
            <a:extLst>
              <a:ext uri="{FF2B5EF4-FFF2-40B4-BE49-F238E27FC236}">
                <a16:creationId xmlns:a16="http://schemas.microsoft.com/office/drawing/2014/main" id="{E3CA321C-4C98-9D76-DAEE-F3B1B34BF164}"/>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7004304" y="4718304"/>
            <a:ext cx="2057400" cy="2057400"/>
          </a:xfrm>
          <a:prstGeom prst="ellipse">
            <a:avLst/>
          </a:prstGeom>
        </p:spPr>
      </p:pic>
      <p:sp>
        <p:nvSpPr>
          <p:cNvPr id="16" name="Slide Number Placeholder 1">
            <a:extLst>
              <a:ext uri="{FF2B5EF4-FFF2-40B4-BE49-F238E27FC236}">
                <a16:creationId xmlns:a16="http://schemas.microsoft.com/office/drawing/2014/main" id="{493258DA-4197-0F72-BED9-1033A0AD4F99}"/>
              </a:ext>
              <a:ext uri="{C183D7F6-B498-43B3-948B-1728B52AA6E4}">
                <adec:decorative xmlns:adec="http://schemas.microsoft.com/office/drawing/2017/decorative" val="1"/>
              </a:ext>
            </a:extLst>
          </p:cNvPr>
          <p:cNvSpPr txBox="1">
            <a:spLocks/>
          </p:cNvSpPr>
          <p:nvPr/>
        </p:nvSpPr>
        <p:spPr>
          <a:xfrm>
            <a:off x="-125" y="6440375"/>
            <a:ext cx="9144000" cy="4179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00000000-1234-1234-1234-123412341234}" type="slidenum">
              <a:rPr lang="en" smtClean="0">
                <a:solidFill>
                  <a:schemeClr val="bg1">
                    <a:lumMod val="65000"/>
                  </a:schemeClr>
                </a:solidFill>
              </a:rPr>
              <a:pPr algn="r"/>
              <a:t>26</a:t>
            </a:fld>
            <a:endParaRPr lang="en" dirty="0">
              <a:solidFill>
                <a:schemeClr val="bg1">
                  <a:lumMod val="65000"/>
                </a:schemeClr>
              </a:solidFill>
            </a:endParaRPr>
          </a:p>
        </p:txBody>
      </p:sp>
    </p:spTree>
    <p:extLst>
      <p:ext uri="{BB962C8B-B14F-4D97-AF65-F5344CB8AC3E}">
        <p14:creationId xmlns:p14="http://schemas.microsoft.com/office/powerpoint/2010/main" val="2424185433"/>
      </p:ext>
    </p:extLst>
  </p:cSld>
  <p:clrMapOvr>
    <a:masterClrMapping/>
  </p:clrMapOvr>
  <mc:AlternateContent xmlns:mc="http://schemas.openxmlformats.org/markup-compatibility/2006" xmlns:p14="http://schemas.microsoft.com/office/powerpoint/2010/main">
    <mc:Choice Requires="p14">
      <p:transition spd="slow" p14:dur="2000" advTm="33108"/>
    </mc:Choice>
    <mc:Fallback xmlns="">
      <p:transition spd="slow" advTm="331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8"/>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57DE6871-EC07-51B4-AE5D-E3350B7B7FD9}"/>
              </a:ext>
              <a:ext uri="{C183D7F6-B498-43B3-948B-1728B52AA6E4}">
                <adec:decorative xmlns:adec="http://schemas.microsoft.com/office/drawing/2017/decorative" val="1"/>
              </a:ext>
            </a:extLst>
          </p:cNvPr>
          <p:cNvSpPr>
            <a:spLocks noGrp="1"/>
          </p:cNvSpPr>
          <p:nvPr>
            <p:ph type="title"/>
          </p:nvPr>
        </p:nvSpPr>
        <p:spPr>
          <a:xfrm>
            <a:off x="294328" y="216871"/>
            <a:ext cx="8849672" cy="1325563"/>
          </a:xfrm>
        </p:spPr>
        <p:txBody>
          <a:bodyPr>
            <a:normAutofit/>
          </a:bodyPr>
          <a:lstStyle/>
          <a:p>
            <a:r>
              <a:rPr lang="en-US" dirty="0"/>
              <a:t>Other Retention</a:t>
            </a:r>
          </a:p>
        </p:txBody>
      </p:sp>
      <p:sp>
        <p:nvSpPr>
          <p:cNvPr id="25" name="TextBox 24">
            <a:extLst>
              <a:ext uri="{FF2B5EF4-FFF2-40B4-BE49-F238E27FC236}">
                <a16:creationId xmlns:a16="http://schemas.microsoft.com/office/drawing/2014/main" id="{B4B340C2-8AAE-5509-F803-7AFFB231D9F5}"/>
              </a:ext>
              <a:ext uri="{C183D7F6-B498-43B3-948B-1728B52AA6E4}">
                <adec:decorative xmlns:adec="http://schemas.microsoft.com/office/drawing/2017/decorative" val="1"/>
              </a:ext>
            </a:extLst>
          </p:cNvPr>
          <p:cNvSpPr txBox="1"/>
          <p:nvPr/>
        </p:nvSpPr>
        <p:spPr>
          <a:xfrm>
            <a:off x="772304" y="1454395"/>
            <a:ext cx="7768378" cy="4401205"/>
          </a:xfrm>
          <a:prstGeom prst="rect">
            <a:avLst/>
          </a:prstGeom>
          <a:noFill/>
        </p:spPr>
        <p:txBody>
          <a:bodyPr wrap="square">
            <a:spAutoFit/>
          </a:bodyPr>
          <a:lstStyle/>
          <a:p>
            <a:pPr marL="457200" indent="-457200">
              <a:buFont typeface="Arial" panose="020B0604020202020204" pitchFamily="34" charset="0"/>
              <a:buChar char="•"/>
            </a:pPr>
            <a:r>
              <a:rPr lang="en-US" sz="2800" dirty="0"/>
              <a:t>For other retention examples including 12</a:t>
            </a:r>
            <a:r>
              <a:rPr lang="en-US" sz="2800" baseline="30000" dirty="0"/>
              <a:t>th</a:t>
            </a:r>
            <a:r>
              <a:rPr lang="en-US" sz="2800" dirty="0"/>
              <a:t> Grade retention for 12</a:t>
            </a:r>
            <a:r>
              <a:rPr lang="en-US" sz="2800" baseline="30000" dirty="0"/>
              <a:t>th</a:t>
            </a:r>
            <a:r>
              <a:rPr lang="en-US" sz="2800" dirty="0"/>
              <a:t> students returning for PTECH, ASCENT, TREP or SPED services,</a:t>
            </a:r>
          </a:p>
          <a:p>
            <a:pPr marL="457200" indent="-457200">
              <a:buFont typeface="Arial" panose="020B0604020202020204" pitchFamily="34" charset="0"/>
              <a:buChar char="•"/>
            </a:pPr>
            <a:r>
              <a:rPr lang="en-US" sz="2800" dirty="0"/>
              <a:t>Students taking Summer School to avoid a retention,</a:t>
            </a:r>
          </a:p>
          <a:p>
            <a:pPr marL="457200" indent="-457200">
              <a:buFont typeface="Arial" panose="020B0604020202020204" pitchFamily="34" charset="0"/>
              <a:buChar char="•"/>
            </a:pPr>
            <a:r>
              <a:rPr lang="en-US" sz="2800" dirty="0"/>
              <a:t>And other entry/exit coding,</a:t>
            </a:r>
          </a:p>
          <a:p>
            <a:pPr marL="457200" indent="-457200">
              <a:buFont typeface="Arial" panose="020B0604020202020204" pitchFamily="34" charset="0"/>
              <a:buChar char="•"/>
            </a:pPr>
            <a:endParaRPr lang="en-US" sz="2800" dirty="0"/>
          </a:p>
          <a:p>
            <a:r>
              <a:rPr lang="en-US" sz="2800" dirty="0"/>
              <a:t>View the Quick Reference Guide for Entry &amp; Exit Coding.</a:t>
            </a:r>
            <a:endParaRPr lang="en-US" sz="2800" dirty="0">
              <a:hlinkClick r:id="rId5"/>
            </a:endParaRPr>
          </a:p>
          <a:p>
            <a:pPr marL="457200" indent="-457200">
              <a:buFont typeface="Arial" panose="020B0604020202020204" pitchFamily="34" charset="0"/>
              <a:buChar char="•"/>
            </a:pPr>
            <a:endParaRPr lang="en-US" sz="2800" dirty="0"/>
          </a:p>
        </p:txBody>
      </p:sp>
      <p:sp>
        <p:nvSpPr>
          <p:cNvPr id="3" name="TextBox 2">
            <a:extLst>
              <a:ext uri="{FF2B5EF4-FFF2-40B4-BE49-F238E27FC236}">
                <a16:creationId xmlns:a16="http://schemas.microsoft.com/office/drawing/2014/main" id="{93DF66B0-174E-7E34-42BB-544428F5C053}"/>
              </a:ext>
              <a:ext uri="{C183D7F6-B498-43B3-948B-1728B52AA6E4}">
                <adec:decorative xmlns:adec="http://schemas.microsoft.com/office/drawing/2017/decorative" val="1"/>
              </a:ext>
            </a:extLst>
          </p:cNvPr>
          <p:cNvSpPr txBox="1"/>
          <p:nvPr/>
        </p:nvSpPr>
        <p:spPr>
          <a:xfrm>
            <a:off x="504623" y="5794044"/>
            <a:ext cx="8303740" cy="646331"/>
          </a:xfrm>
          <a:prstGeom prst="rect">
            <a:avLst/>
          </a:prstGeom>
          <a:noFill/>
        </p:spPr>
        <p:txBody>
          <a:bodyPr wrap="square">
            <a:spAutoFit/>
          </a:bodyPr>
          <a:lstStyle/>
          <a:p>
            <a:pPr algn="ctr"/>
            <a:r>
              <a:rPr lang="en-US" dirty="0"/>
              <a:t>Quick Reference Guide for Entry &amp; Exit Coding</a:t>
            </a:r>
            <a:endParaRPr lang="en-US" dirty="0">
              <a:hlinkClick r:id="rId5"/>
            </a:endParaRPr>
          </a:p>
          <a:p>
            <a:pPr algn="ctr"/>
            <a:r>
              <a:rPr lang="en-US" dirty="0">
                <a:hlinkClick r:id="rId5"/>
              </a:rPr>
              <a:t>https://resources.csi.state.co.us/data-submissions/eoy/</a:t>
            </a:r>
            <a:endParaRPr lang="en-US" dirty="0"/>
          </a:p>
        </p:txBody>
      </p:sp>
      <p:pic>
        <p:nvPicPr>
          <p:cNvPr id="8" name="Audio 7">
            <a:hlinkClick r:id="" action="ppaction://media"/>
            <a:extLst>
              <a:ext uri="{FF2B5EF4-FFF2-40B4-BE49-F238E27FC236}">
                <a16:creationId xmlns:a16="http://schemas.microsoft.com/office/drawing/2014/main" id="{839AC21B-A3D6-4998-2B50-B5D4E193EECA}"/>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7004304" y="4718304"/>
            <a:ext cx="2057400" cy="2057400"/>
          </a:xfrm>
          <a:prstGeom prst="ellipse">
            <a:avLst/>
          </a:prstGeom>
        </p:spPr>
      </p:pic>
      <p:sp>
        <p:nvSpPr>
          <p:cNvPr id="22" name="Slide Number Placeholder 1">
            <a:extLst>
              <a:ext uri="{FF2B5EF4-FFF2-40B4-BE49-F238E27FC236}">
                <a16:creationId xmlns:a16="http://schemas.microsoft.com/office/drawing/2014/main" id="{5CE92BD0-D4FF-0FE1-2EFA-7B666C1A89A8}"/>
              </a:ext>
              <a:ext uri="{C183D7F6-B498-43B3-948B-1728B52AA6E4}">
                <adec:decorative xmlns:adec="http://schemas.microsoft.com/office/drawing/2017/decorative" val="1"/>
              </a:ext>
            </a:extLst>
          </p:cNvPr>
          <p:cNvSpPr txBox="1">
            <a:spLocks/>
          </p:cNvSpPr>
          <p:nvPr/>
        </p:nvSpPr>
        <p:spPr>
          <a:xfrm>
            <a:off x="-125" y="6440375"/>
            <a:ext cx="9144000" cy="4179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00000000-1234-1234-1234-123412341234}" type="slidenum">
              <a:rPr lang="en" smtClean="0"/>
              <a:pPr algn="r"/>
              <a:t>27</a:t>
            </a:fld>
            <a:endParaRPr lang="en" dirty="0"/>
          </a:p>
        </p:txBody>
      </p:sp>
    </p:spTree>
    <p:extLst>
      <p:ext uri="{BB962C8B-B14F-4D97-AF65-F5344CB8AC3E}">
        <p14:creationId xmlns:p14="http://schemas.microsoft.com/office/powerpoint/2010/main" val="1396599505"/>
      </p:ext>
    </p:extLst>
  </p:cSld>
  <p:clrMapOvr>
    <a:masterClrMapping/>
  </p:clrMapOvr>
  <mc:AlternateContent xmlns:mc="http://schemas.openxmlformats.org/markup-compatibility/2006">
    <mc:Choice xmlns:p14="http://schemas.microsoft.com/office/powerpoint/2010/main" Requires="p14">
      <p:transition spd="slow" p14:dur="2000" advTm="25426"/>
    </mc:Choice>
    <mc:Fallback>
      <p:transition spd="slow" advTm="254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11" name="Shape 111"/>
          <p:cNvSpPr txBox="1">
            <a:spLocks noGrp="1"/>
          </p:cNvSpPr>
          <p:nvPr>
            <p:ph type="ctrTitle"/>
          </p:nvPr>
        </p:nvSpPr>
        <p:spPr>
          <a:xfrm>
            <a:off x="1571411" y="3429000"/>
            <a:ext cx="5829300" cy="1159875"/>
          </a:xfrm>
          <a:prstGeom prst="rect">
            <a:avLst/>
          </a:prstGeom>
        </p:spPr>
        <p:txBody>
          <a:bodyPr spcFirstLastPara="1" vert="horz" wrap="square" lIns="68569" tIns="68569" rIns="68569" bIns="68569" rtlCol="0" anchor="b" anchorCtr="0">
            <a:noAutofit/>
          </a:bodyPr>
          <a:lstStyle/>
          <a:p>
            <a:r>
              <a:rPr lang="en-US" dirty="0">
                <a:latin typeface="Arial" panose="020B0604020202020204" pitchFamily="34" charset="0"/>
                <a:cs typeface="Arial" panose="020B0604020202020204" pitchFamily="34" charset="0"/>
              </a:rPr>
              <a:t>Thank you</a:t>
            </a:r>
            <a:endParaRPr dirty="0">
              <a:latin typeface="Arial" panose="020B0604020202020204" pitchFamily="34" charset="0"/>
              <a:cs typeface="Arial" panose="020B0604020202020204" pitchFamily="34" charset="0"/>
            </a:endParaRPr>
          </a:p>
        </p:txBody>
      </p:sp>
      <p:sp>
        <p:nvSpPr>
          <p:cNvPr id="4" name="Shape 111">
            <a:extLst>
              <a:ext uri="{FF2B5EF4-FFF2-40B4-BE49-F238E27FC236}">
                <a16:creationId xmlns:a16="http://schemas.microsoft.com/office/drawing/2014/main" id="{3CA4AF6B-0A6D-4A4B-9696-3E8AE968252A}"/>
              </a:ext>
            </a:extLst>
          </p:cNvPr>
          <p:cNvSpPr txBox="1">
            <a:spLocks/>
          </p:cNvSpPr>
          <p:nvPr/>
        </p:nvSpPr>
        <p:spPr>
          <a:xfrm>
            <a:off x="1003335" y="1959882"/>
            <a:ext cx="7137329" cy="1159875"/>
          </a:xfrm>
          <a:prstGeom prst="rect">
            <a:avLst/>
          </a:prstGeom>
        </p:spPr>
        <p:txBody>
          <a:bodyPr spcFirstLastPara="1" vert="horz" wrap="square" lIns="68569" tIns="68569" rIns="68569" bIns="68569" rtlCol="0" anchor="b" anchorCtr="0">
            <a:noAutofit/>
          </a:bodyPr>
          <a:lstStyle>
            <a:lvl1pPr lvl="0" algn="ctr" defTabSz="914400" rtl="0" eaLnBrk="1" latinLnBrk="0" hangingPunct="1">
              <a:lnSpc>
                <a:spcPct val="90000"/>
              </a:lnSpc>
              <a:spcBef>
                <a:spcPts val="0"/>
              </a:spcBef>
              <a:spcAft>
                <a:spcPts val="0"/>
              </a:spcAft>
              <a:buClr>
                <a:srgbClr val="FFFFFF"/>
              </a:buClr>
              <a:buSzPts val="4800"/>
              <a:buNone/>
              <a:defRPr sz="3600" kern="1200">
                <a:solidFill>
                  <a:srgbClr val="FFFFFF"/>
                </a:solidFill>
                <a:latin typeface="+mn-lt"/>
                <a:ea typeface="Arial Unicode MS" panose="020B0604020202020204" pitchFamily="34" charset="-128"/>
                <a:cs typeface="Arial Unicode MS" panose="020B0604020202020204" pitchFamily="34" charset="-128"/>
              </a:defRPr>
            </a:lvl1pPr>
            <a:lvl2pPr lvl="1" algn="ctr" rtl="0">
              <a:spcBef>
                <a:spcPts val="0"/>
              </a:spcBef>
              <a:spcAft>
                <a:spcPts val="0"/>
              </a:spcAft>
              <a:buClr>
                <a:srgbClr val="FFFFFF"/>
              </a:buClr>
              <a:buSzPts val="4800"/>
              <a:buNone/>
              <a:defRPr sz="3600">
                <a:solidFill>
                  <a:srgbClr val="FFFFFF"/>
                </a:solidFill>
              </a:defRPr>
            </a:lvl2pPr>
            <a:lvl3pPr lvl="2" algn="ctr" rtl="0">
              <a:spcBef>
                <a:spcPts val="0"/>
              </a:spcBef>
              <a:spcAft>
                <a:spcPts val="0"/>
              </a:spcAft>
              <a:buClr>
                <a:srgbClr val="FFFFFF"/>
              </a:buClr>
              <a:buSzPts val="4800"/>
              <a:buNone/>
              <a:defRPr sz="3600">
                <a:solidFill>
                  <a:srgbClr val="FFFFFF"/>
                </a:solidFill>
              </a:defRPr>
            </a:lvl3pPr>
            <a:lvl4pPr lvl="3" algn="ctr" rtl="0">
              <a:spcBef>
                <a:spcPts val="0"/>
              </a:spcBef>
              <a:spcAft>
                <a:spcPts val="0"/>
              </a:spcAft>
              <a:buClr>
                <a:srgbClr val="FFFFFF"/>
              </a:buClr>
              <a:buSzPts val="4800"/>
              <a:buNone/>
              <a:defRPr sz="3600">
                <a:solidFill>
                  <a:srgbClr val="FFFFFF"/>
                </a:solidFill>
              </a:defRPr>
            </a:lvl4pPr>
            <a:lvl5pPr lvl="4" algn="ctr" rtl="0">
              <a:spcBef>
                <a:spcPts val="0"/>
              </a:spcBef>
              <a:spcAft>
                <a:spcPts val="0"/>
              </a:spcAft>
              <a:buClr>
                <a:srgbClr val="FFFFFF"/>
              </a:buClr>
              <a:buSzPts val="4800"/>
              <a:buNone/>
              <a:defRPr sz="3600">
                <a:solidFill>
                  <a:srgbClr val="FFFFFF"/>
                </a:solidFill>
              </a:defRPr>
            </a:lvl5pPr>
            <a:lvl6pPr lvl="5" algn="ctr" rtl="0">
              <a:spcBef>
                <a:spcPts val="0"/>
              </a:spcBef>
              <a:spcAft>
                <a:spcPts val="0"/>
              </a:spcAft>
              <a:buClr>
                <a:srgbClr val="FFFFFF"/>
              </a:buClr>
              <a:buSzPts val="4800"/>
              <a:buNone/>
              <a:defRPr sz="3600">
                <a:solidFill>
                  <a:srgbClr val="FFFFFF"/>
                </a:solidFill>
              </a:defRPr>
            </a:lvl6pPr>
            <a:lvl7pPr lvl="6" algn="ctr" rtl="0">
              <a:spcBef>
                <a:spcPts val="0"/>
              </a:spcBef>
              <a:spcAft>
                <a:spcPts val="0"/>
              </a:spcAft>
              <a:buClr>
                <a:srgbClr val="FFFFFF"/>
              </a:buClr>
              <a:buSzPts val="4800"/>
              <a:buNone/>
              <a:defRPr sz="3600">
                <a:solidFill>
                  <a:srgbClr val="FFFFFF"/>
                </a:solidFill>
              </a:defRPr>
            </a:lvl7pPr>
            <a:lvl8pPr lvl="7" algn="ctr" rtl="0">
              <a:spcBef>
                <a:spcPts val="0"/>
              </a:spcBef>
              <a:spcAft>
                <a:spcPts val="0"/>
              </a:spcAft>
              <a:buClr>
                <a:srgbClr val="FFFFFF"/>
              </a:buClr>
              <a:buSzPts val="4800"/>
              <a:buNone/>
              <a:defRPr sz="3600">
                <a:solidFill>
                  <a:srgbClr val="FFFFFF"/>
                </a:solidFill>
              </a:defRPr>
            </a:lvl8pPr>
            <a:lvl9pPr lvl="8" algn="ctr" rtl="0">
              <a:spcBef>
                <a:spcPts val="0"/>
              </a:spcBef>
              <a:spcAft>
                <a:spcPts val="0"/>
              </a:spcAft>
              <a:buClr>
                <a:srgbClr val="FFFFFF"/>
              </a:buClr>
              <a:buSzPts val="4800"/>
              <a:buNone/>
              <a:defRPr sz="3600">
                <a:solidFill>
                  <a:srgbClr val="FFFFFF"/>
                </a:solidFill>
              </a:defRPr>
            </a:lvl9pPr>
          </a:lstStyle>
          <a:p>
            <a:r>
              <a:rPr lang="en-US" dirty="0">
                <a:latin typeface="Arial" panose="020B0604020202020204" pitchFamily="34" charset="0"/>
                <a:cs typeface="Arial" panose="020B0604020202020204" pitchFamily="34" charset="0"/>
              </a:rPr>
              <a:t>Send questions to: submissions_csi@csi.state.co.us</a:t>
            </a:r>
          </a:p>
        </p:txBody>
      </p:sp>
      <p:sp>
        <p:nvSpPr>
          <p:cNvPr id="3" name="Slide Number Placeholder 2">
            <a:extLst>
              <a:ext uri="{FF2B5EF4-FFF2-40B4-BE49-F238E27FC236}">
                <a16:creationId xmlns:a16="http://schemas.microsoft.com/office/drawing/2014/main" id="{3FDED98C-57B0-4A23-B258-3AC5F2FCE23D}"/>
              </a:ext>
            </a:extLst>
          </p:cNvPr>
          <p:cNvSpPr>
            <a:spLocks noGrp="1"/>
          </p:cNvSpPr>
          <p:nvPr>
            <p:ph type="sldNum" idx="12"/>
          </p:nvPr>
        </p:nvSpPr>
        <p:spPr/>
        <p:txBody>
          <a:bodyPr/>
          <a:lstStyle/>
          <a:p>
            <a:pPr algn="r"/>
            <a:fld id="{00000000-1234-1234-1234-123412341234}" type="slidenum">
              <a:rPr lang="en" smtClean="0">
                <a:solidFill>
                  <a:schemeClr val="bg1">
                    <a:lumMod val="65000"/>
                  </a:schemeClr>
                </a:solidFill>
              </a:rPr>
              <a:pPr algn="r"/>
              <a:t>28</a:t>
            </a:fld>
            <a:endParaRPr lang="en" dirty="0">
              <a:solidFill>
                <a:schemeClr val="bg1">
                  <a:lumMod val="65000"/>
                </a:schemeClr>
              </a:solidFill>
            </a:endParaRPr>
          </a:p>
        </p:txBody>
      </p:sp>
      <p:pic>
        <p:nvPicPr>
          <p:cNvPr id="6" name="Audio 5">
            <a:hlinkClick r:id="" action="ppaction://media"/>
            <a:extLst>
              <a:ext uri="{FF2B5EF4-FFF2-40B4-BE49-F238E27FC236}">
                <a16:creationId xmlns:a16="http://schemas.microsoft.com/office/drawing/2014/main" id="{8C7B39A4-9233-3960-412F-F36F85E0C19C}"/>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1600779072"/>
      </p:ext>
    </p:extLst>
  </p:cSld>
  <p:clrMapOvr>
    <a:masterClrMapping/>
  </p:clrMapOvr>
  <mc:AlternateContent xmlns:mc="http://schemas.openxmlformats.org/markup-compatibility/2006" xmlns:p14="http://schemas.microsoft.com/office/powerpoint/2010/main">
    <mc:Choice Requires="p14">
      <p:transition spd="slow" p14:dur="2000" advTm="7310"/>
    </mc:Choice>
    <mc:Fallback xmlns="">
      <p:transition spd="slow" advTm="73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FEFFE-B709-4CCD-B9DC-69C352813A22}"/>
              </a:ext>
            </a:extLst>
          </p:cNvPr>
          <p:cNvSpPr>
            <a:spLocks noGrp="1"/>
          </p:cNvSpPr>
          <p:nvPr>
            <p:ph type="title"/>
          </p:nvPr>
        </p:nvSpPr>
        <p:spPr/>
        <p:txBody>
          <a:bodyPr/>
          <a:lstStyle/>
          <a:p>
            <a:r>
              <a:rPr lang="en-US" dirty="0"/>
              <a:t>The Importance: </a:t>
            </a:r>
            <a:br>
              <a:rPr lang="en-US" dirty="0"/>
            </a:br>
            <a:r>
              <a:rPr lang="en-US" dirty="0"/>
              <a:t>How Data is Used</a:t>
            </a:r>
          </a:p>
        </p:txBody>
      </p:sp>
      <p:sp>
        <p:nvSpPr>
          <p:cNvPr id="7" name="Content Placeholder 2">
            <a:extLst>
              <a:ext uri="{FF2B5EF4-FFF2-40B4-BE49-F238E27FC236}">
                <a16:creationId xmlns:a16="http://schemas.microsoft.com/office/drawing/2014/main" id="{A19CAF89-9E1B-4CAA-9091-28467DF2172B}"/>
              </a:ext>
            </a:extLst>
          </p:cNvPr>
          <p:cNvSpPr>
            <a:spLocks noGrp="1"/>
          </p:cNvSpPr>
          <p:nvPr>
            <p:ph sz="half" idx="1"/>
          </p:nvPr>
        </p:nvSpPr>
        <p:spPr>
          <a:xfrm>
            <a:off x="628650" y="2330610"/>
            <a:ext cx="3886200" cy="3417047"/>
          </a:xfrm>
          <a:noFill/>
        </p:spPr>
        <p:txBody>
          <a:bodyPr>
            <a:normAutofit/>
          </a:bodyPr>
          <a:lstStyle/>
          <a:p>
            <a:pPr marL="0" indent="0">
              <a:buNone/>
            </a:pPr>
            <a:r>
              <a:rPr lang="en-US" altLang="en-US" sz="3000" dirty="0">
                <a:solidFill>
                  <a:schemeClr val="tx1"/>
                </a:solidFill>
              </a:rPr>
              <a:t>By CDE</a:t>
            </a:r>
          </a:p>
          <a:p>
            <a:r>
              <a:rPr lang="en-US" altLang="en-US" sz="3000" dirty="0">
                <a:hlinkClick r:id="rId5"/>
              </a:rPr>
              <a:t>Graduation &amp; Completion Rates</a:t>
            </a:r>
            <a:r>
              <a:rPr lang="en-US" altLang="en-US" dirty="0"/>
              <a:t> </a:t>
            </a:r>
          </a:p>
          <a:p>
            <a:r>
              <a:rPr lang="en-US" altLang="en-US" sz="3000" dirty="0">
                <a:hlinkClick r:id="rId6"/>
              </a:rPr>
              <a:t>Dropout Rates</a:t>
            </a:r>
            <a:endParaRPr lang="en-US" altLang="en-US" sz="2800" dirty="0"/>
          </a:p>
          <a:p>
            <a:r>
              <a:rPr lang="en-US" altLang="en-US" sz="3000" dirty="0">
                <a:hlinkClick r:id="rId7"/>
              </a:rPr>
              <a:t>Mobility / Stability Rates</a:t>
            </a:r>
            <a:endParaRPr lang="en-US" altLang="en-US" sz="3000" dirty="0"/>
          </a:p>
        </p:txBody>
      </p:sp>
      <p:sp>
        <p:nvSpPr>
          <p:cNvPr id="5" name="Content Placeholder 4">
            <a:extLst>
              <a:ext uri="{FF2B5EF4-FFF2-40B4-BE49-F238E27FC236}">
                <a16:creationId xmlns:a16="http://schemas.microsoft.com/office/drawing/2014/main" id="{F53BD41A-08E4-68AE-6026-54E21E0E5A43}"/>
              </a:ext>
            </a:extLst>
          </p:cNvPr>
          <p:cNvSpPr>
            <a:spLocks noGrp="1"/>
          </p:cNvSpPr>
          <p:nvPr>
            <p:ph sz="half" idx="2"/>
          </p:nvPr>
        </p:nvSpPr>
        <p:spPr>
          <a:xfrm>
            <a:off x="4280801" y="2261191"/>
            <a:ext cx="4085359" cy="3866048"/>
          </a:xfrm>
        </p:spPr>
        <p:txBody>
          <a:bodyPr>
            <a:normAutofit/>
          </a:bodyPr>
          <a:lstStyle/>
          <a:p>
            <a:pPr marL="0" indent="0">
              <a:buNone/>
            </a:pPr>
            <a:r>
              <a:rPr lang="en-US" sz="3000" dirty="0">
                <a:solidFill>
                  <a:schemeClr val="tx1"/>
                </a:solidFill>
              </a:rPr>
              <a:t>By CSI</a:t>
            </a:r>
          </a:p>
          <a:p>
            <a:r>
              <a:rPr lang="en-US" altLang="en-US" sz="3000" dirty="0">
                <a:hlinkClick r:id="rId8"/>
              </a:rPr>
              <a:t>CSI Annual Review of Schools (CARS)</a:t>
            </a:r>
            <a:endParaRPr lang="en-US" altLang="en-US" dirty="0"/>
          </a:p>
          <a:p>
            <a:r>
              <a:rPr lang="en-US" altLang="en-US" sz="3000" dirty="0">
                <a:hlinkClick r:id="rId9"/>
              </a:rPr>
              <a:t>Other Analysis &amp; Interim Assessments</a:t>
            </a:r>
            <a:endParaRPr lang="en-US" altLang="en-US" sz="3000" dirty="0"/>
          </a:p>
          <a:p>
            <a:pPr lvl="1"/>
            <a:endParaRPr lang="en-US" altLang="en-US" dirty="0"/>
          </a:p>
          <a:p>
            <a:pPr lvl="1"/>
            <a:endParaRPr lang="en-US" altLang="en-US" dirty="0"/>
          </a:p>
          <a:p>
            <a:pPr marL="457200" lvl="1" indent="0">
              <a:buNone/>
            </a:pPr>
            <a:endParaRPr lang="en-US" altLang="en-US" dirty="0"/>
          </a:p>
          <a:p>
            <a:pPr marL="914400" lvl="2" indent="0">
              <a:buNone/>
            </a:pPr>
            <a:endParaRPr lang="en-US" altLang="en-US" sz="2600" dirty="0"/>
          </a:p>
          <a:p>
            <a:pPr marL="0" indent="0">
              <a:buNone/>
            </a:pPr>
            <a:endParaRPr lang="en-US" dirty="0">
              <a:solidFill>
                <a:schemeClr val="tx1"/>
              </a:solidFill>
            </a:endParaRPr>
          </a:p>
        </p:txBody>
      </p:sp>
      <p:sp>
        <p:nvSpPr>
          <p:cNvPr id="6" name="Slide Number Placeholder 1">
            <a:extLst>
              <a:ext uri="{FF2B5EF4-FFF2-40B4-BE49-F238E27FC236}">
                <a16:creationId xmlns:a16="http://schemas.microsoft.com/office/drawing/2014/main" id="{B5629075-B2AF-470E-98F0-0E71D41C70E5}"/>
              </a:ext>
            </a:extLst>
          </p:cNvPr>
          <p:cNvSpPr txBox="1">
            <a:spLocks/>
          </p:cNvSpPr>
          <p:nvPr/>
        </p:nvSpPr>
        <p:spPr>
          <a:xfrm>
            <a:off x="-125" y="6440375"/>
            <a:ext cx="9144000" cy="4179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00000000-1234-1234-1234-123412341234}" type="slidenum">
              <a:rPr lang="en" smtClean="0">
                <a:solidFill>
                  <a:schemeClr val="bg1">
                    <a:lumMod val="65000"/>
                  </a:schemeClr>
                </a:solidFill>
              </a:rPr>
              <a:pPr algn="r"/>
              <a:t>3</a:t>
            </a:fld>
            <a:endParaRPr lang="en" dirty="0">
              <a:solidFill>
                <a:schemeClr val="bg1">
                  <a:lumMod val="65000"/>
                </a:schemeClr>
              </a:solidFill>
            </a:endParaRPr>
          </a:p>
        </p:txBody>
      </p:sp>
      <p:pic>
        <p:nvPicPr>
          <p:cNvPr id="12" name="Audio 11">
            <a:hlinkClick r:id="" action="ppaction://media"/>
            <a:extLst>
              <a:ext uri="{FF2B5EF4-FFF2-40B4-BE49-F238E27FC236}">
                <a16:creationId xmlns:a16="http://schemas.microsoft.com/office/drawing/2014/main" id="{F40CCBE8-0504-0605-0F72-FDC75E8E2BF2}"/>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10"/>
          <a:srcRect l="-203125" t="-203125" r="-203125" b="-203125"/>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903904472"/>
      </p:ext>
    </p:extLst>
  </p:cSld>
  <p:clrMapOvr>
    <a:masterClrMapping/>
  </p:clrMapOvr>
  <mc:AlternateContent xmlns:mc="http://schemas.openxmlformats.org/markup-compatibility/2006" xmlns:p14="http://schemas.microsoft.com/office/powerpoint/2010/main">
    <mc:Choice Requires="p14">
      <p:transition spd="slow" p14:dur="2000" advTm="69310"/>
    </mc:Choice>
    <mc:Fallback xmlns="">
      <p:transition spd="slow" advTm="693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11" name="Shape 111"/>
          <p:cNvSpPr txBox="1">
            <a:spLocks noGrp="1"/>
          </p:cNvSpPr>
          <p:nvPr>
            <p:ph type="ctrTitle"/>
          </p:nvPr>
        </p:nvSpPr>
        <p:spPr>
          <a:xfrm>
            <a:off x="1657350" y="2102871"/>
            <a:ext cx="5829300" cy="1159875"/>
          </a:xfrm>
          <a:prstGeom prst="rect">
            <a:avLst/>
          </a:prstGeom>
        </p:spPr>
        <p:txBody>
          <a:bodyPr spcFirstLastPara="1" vert="horz" wrap="square" lIns="68569" tIns="68569" rIns="68569" bIns="68569" rtlCol="0" anchor="b" anchorCtr="0">
            <a:noAutofit/>
          </a:bodyPr>
          <a:lstStyle/>
          <a:p>
            <a:r>
              <a:rPr lang="en-US" dirty="0">
                <a:latin typeface="Arial" panose="020B0604020202020204" pitchFamily="34" charset="0"/>
                <a:cs typeface="Arial" panose="020B0604020202020204" pitchFamily="34" charset="0"/>
              </a:rPr>
              <a:t>Coding Resources</a:t>
            </a:r>
            <a:endParaRPr dirty="0">
              <a:latin typeface="Arial" panose="020B0604020202020204" pitchFamily="34" charset="0"/>
              <a:cs typeface="Arial" panose="020B0604020202020204" pitchFamily="34" charset="0"/>
            </a:endParaRPr>
          </a:p>
        </p:txBody>
      </p:sp>
      <p:sp>
        <p:nvSpPr>
          <p:cNvPr id="3" name="Slide Number Placeholder 2">
            <a:extLst>
              <a:ext uri="{FF2B5EF4-FFF2-40B4-BE49-F238E27FC236}">
                <a16:creationId xmlns:a16="http://schemas.microsoft.com/office/drawing/2014/main" id="{F314E830-0478-0515-F0EF-58C8A0CA6E48}"/>
              </a:ext>
            </a:extLst>
          </p:cNvPr>
          <p:cNvSpPr txBox="1">
            <a:spLocks/>
          </p:cNvSpPr>
          <p:nvPr/>
        </p:nvSpPr>
        <p:spPr>
          <a:xfrm>
            <a:off x="8480575" y="6364177"/>
            <a:ext cx="548700" cy="4179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0000000-1234-1234-1234-123412341234}" type="slidenum">
              <a:rPr lang="en" smtClean="0">
                <a:solidFill>
                  <a:schemeClr val="bg2">
                    <a:lumMod val="75000"/>
                  </a:schemeClr>
                </a:solidFill>
              </a:rPr>
              <a:pPr/>
              <a:t>4</a:t>
            </a:fld>
            <a:endParaRPr lang="en" dirty="0">
              <a:solidFill>
                <a:schemeClr val="bg2">
                  <a:lumMod val="75000"/>
                </a:schemeClr>
              </a:solidFill>
            </a:endParaRPr>
          </a:p>
        </p:txBody>
      </p:sp>
    </p:spTree>
    <p:extLst>
      <p:ext uri="{BB962C8B-B14F-4D97-AF65-F5344CB8AC3E}">
        <p14:creationId xmlns:p14="http://schemas.microsoft.com/office/powerpoint/2010/main" val="3858495309"/>
      </p:ext>
    </p:extLst>
  </p:cSld>
  <p:clrMapOvr>
    <a:masterClrMapping/>
  </p:clrMapOvr>
  <mc:AlternateContent xmlns:mc="http://schemas.openxmlformats.org/markup-compatibility/2006" xmlns:p14="http://schemas.microsoft.com/office/powerpoint/2010/main">
    <mc:Choice Requires="p14">
      <p:transition spd="slow" p14:dur="2000" advTm="2000"/>
    </mc:Choice>
    <mc:Fallback xmlns="">
      <p:transition spd="slow" advTm="200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7944" y="156045"/>
            <a:ext cx="7886700" cy="1325563"/>
          </a:xfrm>
        </p:spPr>
        <p:txBody>
          <a:bodyPr/>
          <a:lstStyle/>
          <a:p>
            <a:pPr algn="ctr"/>
            <a:r>
              <a:rPr lang="en-US" dirty="0"/>
              <a:t>Entry/Exit Field Resources</a:t>
            </a:r>
          </a:p>
        </p:txBody>
      </p:sp>
      <p:sp>
        <p:nvSpPr>
          <p:cNvPr id="22" name="TextBox 21">
            <a:extLst>
              <a:ext uri="{FF2B5EF4-FFF2-40B4-BE49-F238E27FC236}">
                <a16:creationId xmlns:a16="http://schemas.microsoft.com/office/drawing/2014/main" id="{96AFEB9F-FC2E-6B2D-0AAE-F09BCB7B2A92}"/>
              </a:ext>
            </a:extLst>
          </p:cNvPr>
          <p:cNvSpPr txBox="1"/>
          <p:nvPr/>
        </p:nvSpPr>
        <p:spPr>
          <a:xfrm>
            <a:off x="390904" y="6255709"/>
            <a:ext cx="8303740" cy="369332"/>
          </a:xfrm>
          <a:prstGeom prst="rect">
            <a:avLst/>
          </a:prstGeom>
          <a:noFill/>
        </p:spPr>
        <p:txBody>
          <a:bodyPr wrap="square">
            <a:spAutoFit/>
          </a:bodyPr>
          <a:lstStyle/>
          <a:p>
            <a:pPr algn="ctr"/>
            <a:r>
              <a:rPr lang="en-US" dirty="0">
                <a:hlinkClick r:id="rId5"/>
              </a:rPr>
              <a:t>https://resources.csi.state.co.us/data-submissions/eoy/</a:t>
            </a:r>
            <a:endParaRPr lang="en-US" dirty="0"/>
          </a:p>
        </p:txBody>
      </p:sp>
      <p:sp>
        <p:nvSpPr>
          <p:cNvPr id="15" name="Slide Number Placeholder 1">
            <a:extLst>
              <a:ext uri="{FF2B5EF4-FFF2-40B4-BE49-F238E27FC236}">
                <a16:creationId xmlns:a16="http://schemas.microsoft.com/office/drawing/2014/main" id="{581AA7D5-C642-4EA8-81EC-B7777341984C}"/>
              </a:ext>
            </a:extLst>
          </p:cNvPr>
          <p:cNvSpPr txBox="1">
            <a:spLocks/>
          </p:cNvSpPr>
          <p:nvPr/>
        </p:nvSpPr>
        <p:spPr>
          <a:xfrm>
            <a:off x="-125" y="6440375"/>
            <a:ext cx="9144000" cy="4179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00000000-1234-1234-1234-123412341234}" type="slidenum">
              <a:rPr lang="en" smtClean="0">
                <a:solidFill>
                  <a:schemeClr val="bg1">
                    <a:lumMod val="65000"/>
                  </a:schemeClr>
                </a:solidFill>
              </a:rPr>
              <a:pPr algn="r"/>
              <a:t>5</a:t>
            </a:fld>
            <a:endParaRPr lang="en" dirty="0">
              <a:solidFill>
                <a:schemeClr val="bg1">
                  <a:lumMod val="65000"/>
                </a:schemeClr>
              </a:solidFill>
            </a:endParaRPr>
          </a:p>
        </p:txBody>
      </p:sp>
      <p:pic>
        <p:nvPicPr>
          <p:cNvPr id="1026" name="Picture 2" descr="EOY screenshot">
            <a:extLst>
              <a:ext uri="{FF2B5EF4-FFF2-40B4-BE49-F238E27FC236}">
                <a16:creationId xmlns:a16="http://schemas.microsoft.com/office/drawing/2014/main" id="{DEA9D9E7-7BC2-CDCE-FB6F-0080DEDA56B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p:blipFill>
        <p:spPr bwMode="auto">
          <a:xfrm>
            <a:off x="1434855" y="1162042"/>
            <a:ext cx="6632878" cy="4928290"/>
          </a:xfrm>
          <a:prstGeom prst="rect">
            <a:avLst/>
          </a:prstGeom>
          <a:noFill/>
          <a:ln w="12700">
            <a:solidFill>
              <a:schemeClr val="tx1"/>
            </a:solidFill>
          </a:ln>
          <a:extLst>
            <a:ext uri="{909E8E84-426E-40DD-AFC4-6F175D3DCCD1}">
              <a14:hiddenFill xmlns:a14="http://schemas.microsoft.com/office/drawing/2010/main">
                <a:solidFill>
                  <a:srgbClr val="FFFFFF"/>
                </a:solidFill>
              </a14:hiddenFill>
            </a:ext>
          </a:extLst>
        </p:spPr>
      </p:pic>
      <p:pic>
        <p:nvPicPr>
          <p:cNvPr id="13" name="Audio 12">
            <a:hlinkClick r:id="" action="ppaction://media"/>
            <a:extLst>
              <a:ext uri="{FF2B5EF4-FFF2-40B4-BE49-F238E27FC236}">
                <a16:creationId xmlns:a16="http://schemas.microsoft.com/office/drawing/2014/main" id="{B1B07FB4-3B48-96B6-8CF5-EB281E2D767D}"/>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18750" t="-118750" r="-118750" b="-118750"/>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871772762"/>
      </p:ext>
    </p:extLst>
  </p:cSld>
  <p:clrMapOvr>
    <a:masterClrMapping/>
  </p:clrMapOvr>
  <mc:AlternateContent xmlns:mc="http://schemas.openxmlformats.org/markup-compatibility/2006">
    <mc:Choice xmlns:p14="http://schemas.microsoft.com/office/powerpoint/2010/main" Requires="p14">
      <p:transition spd="slow" p14:dur="2000" advTm="16578"/>
    </mc:Choice>
    <mc:Fallback>
      <p:transition spd="slow" advTm="165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SA file layout">
            <a:extLst>
              <a:ext uri="{FF2B5EF4-FFF2-40B4-BE49-F238E27FC236}">
                <a16:creationId xmlns:a16="http://schemas.microsoft.com/office/drawing/2014/main" id="{6B6C3FAA-81A5-3A74-5BD8-B53EB0ED8B54}"/>
              </a:ext>
            </a:extLst>
          </p:cNvPr>
          <p:cNvPicPr>
            <a:picLocks noChangeAspect="1"/>
          </p:cNvPicPr>
          <p:nvPr/>
        </p:nvPicPr>
        <p:blipFill>
          <a:blip r:embed="rId5"/>
          <a:stretch>
            <a:fillRect/>
          </a:stretch>
        </p:blipFill>
        <p:spPr>
          <a:xfrm>
            <a:off x="723351" y="800428"/>
            <a:ext cx="7857143" cy="5257143"/>
          </a:xfrm>
          <a:prstGeom prst="rect">
            <a:avLst/>
          </a:prstGeom>
          <a:ln w="12700">
            <a:solidFill>
              <a:schemeClr val="tx1"/>
            </a:solidFill>
          </a:ln>
        </p:spPr>
      </p:pic>
      <p:sp>
        <p:nvSpPr>
          <p:cNvPr id="2" name="Title 1"/>
          <p:cNvSpPr>
            <a:spLocks noGrp="1"/>
          </p:cNvSpPr>
          <p:nvPr>
            <p:ph type="title"/>
          </p:nvPr>
        </p:nvSpPr>
        <p:spPr>
          <a:xfrm>
            <a:off x="805522" y="37880"/>
            <a:ext cx="7886700" cy="842655"/>
          </a:xfrm>
        </p:spPr>
        <p:txBody>
          <a:bodyPr/>
          <a:lstStyle/>
          <a:p>
            <a:pPr algn="ctr"/>
            <a:r>
              <a:rPr lang="en-US" dirty="0"/>
              <a:t>SSA File Layout</a:t>
            </a:r>
          </a:p>
        </p:txBody>
      </p:sp>
      <p:sp>
        <p:nvSpPr>
          <p:cNvPr id="15" name="Slide Number Placeholder 1">
            <a:extLst>
              <a:ext uri="{FF2B5EF4-FFF2-40B4-BE49-F238E27FC236}">
                <a16:creationId xmlns:a16="http://schemas.microsoft.com/office/drawing/2014/main" id="{581AA7D5-C642-4EA8-81EC-B7777341984C}"/>
              </a:ext>
            </a:extLst>
          </p:cNvPr>
          <p:cNvSpPr txBox="1">
            <a:spLocks/>
          </p:cNvSpPr>
          <p:nvPr/>
        </p:nvSpPr>
        <p:spPr>
          <a:xfrm>
            <a:off x="-125" y="6440375"/>
            <a:ext cx="9144000" cy="4179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00000000-1234-1234-1234-123412341234}" type="slidenum">
              <a:rPr lang="en" smtClean="0">
                <a:solidFill>
                  <a:schemeClr val="bg1">
                    <a:lumMod val="65000"/>
                  </a:schemeClr>
                </a:solidFill>
              </a:rPr>
              <a:pPr algn="r"/>
              <a:t>6</a:t>
            </a:fld>
            <a:endParaRPr lang="en" dirty="0">
              <a:solidFill>
                <a:schemeClr val="bg1">
                  <a:lumMod val="65000"/>
                </a:schemeClr>
              </a:solidFill>
            </a:endParaRPr>
          </a:p>
        </p:txBody>
      </p:sp>
      <p:sp>
        <p:nvSpPr>
          <p:cNvPr id="4" name="TextBox 3">
            <a:extLst>
              <a:ext uri="{FF2B5EF4-FFF2-40B4-BE49-F238E27FC236}">
                <a16:creationId xmlns:a16="http://schemas.microsoft.com/office/drawing/2014/main" id="{A56F7C39-F856-1FC8-5E78-AB9D2496C6B9}"/>
              </a:ext>
            </a:extLst>
          </p:cNvPr>
          <p:cNvSpPr txBox="1"/>
          <p:nvPr/>
        </p:nvSpPr>
        <p:spPr>
          <a:xfrm>
            <a:off x="500052" y="6255709"/>
            <a:ext cx="8303740" cy="369332"/>
          </a:xfrm>
          <a:prstGeom prst="rect">
            <a:avLst/>
          </a:prstGeom>
          <a:noFill/>
        </p:spPr>
        <p:txBody>
          <a:bodyPr wrap="square">
            <a:spAutoFit/>
          </a:bodyPr>
          <a:lstStyle/>
          <a:p>
            <a:pPr algn="ctr"/>
            <a:r>
              <a:rPr lang="en-US" dirty="0">
                <a:hlinkClick r:id="rId6"/>
              </a:rPr>
              <a:t>https://resources.csi.state.co.us/data-submissions/eoy/</a:t>
            </a:r>
            <a:endParaRPr lang="en-US" dirty="0"/>
          </a:p>
        </p:txBody>
      </p:sp>
      <p:pic>
        <p:nvPicPr>
          <p:cNvPr id="14" name="Audio 13">
            <a:hlinkClick r:id="" action="ppaction://media"/>
            <a:extLst>
              <a:ext uri="{FF2B5EF4-FFF2-40B4-BE49-F238E27FC236}">
                <a16:creationId xmlns:a16="http://schemas.microsoft.com/office/drawing/2014/main" id="{0BAE251F-ED70-7BB5-8705-FFB23D6AD8E8}"/>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18750" t="-118750" r="-118750" b="-118750"/>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3785366581"/>
      </p:ext>
    </p:extLst>
  </p:cSld>
  <p:clrMapOvr>
    <a:masterClrMapping/>
  </p:clrMapOvr>
  <mc:AlternateContent xmlns:mc="http://schemas.openxmlformats.org/markup-compatibility/2006">
    <mc:Choice xmlns:p14="http://schemas.microsoft.com/office/powerpoint/2010/main" Requires="p14">
      <p:transition spd="slow" p14:dur="2000" advTm="30016"/>
    </mc:Choice>
    <mc:Fallback>
      <p:transition spd="slow" advTm="300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CC1B04BF-6035-25F4-916B-8E95DC0CF001}"/>
              </a:ext>
              <a:ext uri="{C183D7F6-B498-43B3-948B-1728B52AA6E4}">
                <adec:decorative xmlns:adec="http://schemas.microsoft.com/office/drawing/2017/decorative" val="1"/>
              </a:ext>
            </a:extLst>
          </p:cNvPr>
          <p:cNvSpPr>
            <a:spLocks noGrp="1"/>
          </p:cNvSpPr>
          <p:nvPr>
            <p:ph type="title"/>
          </p:nvPr>
        </p:nvSpPr>
        <p:spPr>
          <a:xfrm>
            <a:off x="206130" y="226742"/>
            <a:ext cx="8731490" cy="1325563"/>
          </a:xfrm>
        </p:spPr>
        <p:txBody>
          <a:bodyPr/>
          <a:lstStyle/>
          <a:p>
            <a:pPr algn="ctr"/>
            <a:r>
              <a:rPr lang="en-US" dirty="0"/>
              <a:t>File Layout Codes Description</a:t>
            </a:r>
          </a:p>
        </p:txBody>
      </p:sp>
      <p:pic>
        <p:nvPicPr>
          <p:cNvPr id="8" name="Picture 7">
            <a:extLst>
              <a:ext uri="{FF2B5EF4-FFF2-40B4-BE49-F238E27FC236}">
                <a16:creationId xmlns:a16="http://schemas.microsoft.com/office/drawing/2014/main" id="{3A375A83-9083-4116-2CC8-723A2487868B}"/>
              </a:ext>
              <a:ext uri="{C183D7F6-B498-43B3-948B-1728B52AA6E4}">
                <adec:decorative xmlns:adec="http://schemas.microsoft.com/office/drawing/2017/decorative" val="1"/>
              </a:ext>
            </a:extLst>
          </p:cNvPr>
          <p:cNvPicPr>
            <a:picLocks noChangeAspect="1"/>
          </p:cNvPicPr>
          <p:nvPr/>
        </p:nvPicPr>
        <p:blipFill rotWithShape="1">
          <a:blip r:embed="rId5"/>
          <a:srcRect b="1645"/>
          <a:stretch/>
        </p:blipFill>
        <p:spPr>
          <a:xfrm>
            <a:off x="484500" y="1559867"/>
            <a:ext cx="8239245" cy="3822700"/>
          </a:xfrm>
          <a:prstGeom prst="rect">
            <a:avLst/>
          </a:prstGeom>
        </p:spPr>
      </p:pic>
      <p:sp>
        <p:nvSpPr>
          <p:cNvPr id="2" name="TextBox 1">
            <a:extLst>
              <a:ext uri="{FF2B5EF4-FFF2-40B4-BE49-F238E27FC236}">
                <a16:creationId xmlns:a16="http://schemas.microsoft.com/office/drawing/2014/main" id="{A3B8C613-F263-D75B-FCE4-9C3C628F7766}"/>
              </a:ext>
              <a:ext uri="{C183D7F6-B498-43B3-948B-1728B52AA6E4}">
                <adec:decorative xmlns:adec="http://schemas.microsoft.com/office/drawing/2017/decorative" val="1"/>
              </a:ext>
            </a:extLst>
          </p:cNvPr>
          <p:cNvSpPr txBox="1"/>
          <p:nvPr/>
        </p:nvSpPr>
        <p:spPr>
          <a:xfrm>
            <a:off x="420005" y="6128795"/>
            <a:ext cx="8303740" cy="369332"/>
          </a:xfrm>
          <a:prstGeom prst="rect">
            <a:avLst/>
          </a:prstGeom>
          <a:noFill/>
        </p:spPr>
        <p:txBody>
          <a:bodyPr wrap="square">
            <a:spAutoFit/>
          </a:bodyPr>
          <a:lstStyle/>
          <a:p>
            <a:pPr algn="ctr"/>
            <a:r>
              <a:rPr lang="en-US" dirty="0">
                <a:hlinkClick r:id="rId6"/>
              </a:rPr>
              <a:t>https://resources.csi.state.co.us/data-submissions/eoy/</a:t>
            </a:r>
            <a:endParaRPr lang="en-US" dirty="0"/>
          </a:p>
        </p:txBody>
      </p:sp>
      <p:pic>
        <p:nvPicPr>
          <p:cNvPr id="16" name="Audio 15">
            <a:hlinkClick r:id="" action="ppaction://media"/>
            <a:extLst>
              <a:ext uri="{FF2B5EF4-FFF2-40B4-BE49-F238E27FC236}">
                <a16:creationId xmlns:a16="http://schemas.microsoft.com/office/drawing/2014/main" id="{4B2E4440-70F7-40C7-96F4-17F93AC1C93B}"/>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18750" t="-118750" r="-118750" b="-118750"/>
          <a:stretch>
            <a:fillRect/>
          </a:stretch>
        </p:blipFill>
        <p:spPr>
          <a:xfrm>
            <a:off x="7004304" y="4718304"/>
            <a:ext cx="2057400" cy="2057400"/>
          </a:xfrm>
          <a:prstGeom prst="ellipse">
            <a:avLst/>
          </a:prstGeom>
        </p:spPr>
      </p:pic>
      <p:sp>
        <p:nvSpPr>
          <p:cNvPr id="6" name="Slide Number Placeholder 1">
            <a:extLst>
              <a:ext uri="{FF2B5EF4-FFF2-40B4-BE49-F238E27FC236}">
                <a16:creationId xmlns:a16="http://schemas.microsoft.com/office/drawing/2014/main" id="{ABA347A0-44E0-CC20-2C5F-4DA2C7773444}"/>
              </a:ext>
              <a:ext uri="{C183D7F6-B498-43B3-948B-1728B52AA6E4}">
                <adec:decorative xmlns:adec="http://schemas.microsoft.com/office/drawing/2017/decorative" val="1"/>
              </a:ext>
            </a:extLst>
          </p:cNvPr>
          <p:cNvSpPr txBox="1">
            <a:spLocks/>
          </p:cNvSpPr>
          <p:nvPr/>
        </p:nvSpPr>
        <p:spPr>
          <a:xfrm>
            <a:off x="-125" y="6505689"/>
            <a:ext cx="9144000" cy="4179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00000000-1234-1234-1234-123412341234}" type="slidenum">
              <a:rPr lang="en" smtClean="0">
                <a:solidFill>
                  <a:schemeClr val="bg1">
                    <a:lumMod val="65000"/>
                  </a:schemeClr>
                </a:solidFill>
              </a:rPr>
              <a:pPr algn="r"/>
              <a:t>7</a:t>
            </a:fld>
            <a:endParaRPr lang="en" dirty="0">
              <a:solidFill>
                <a:schemeClr val="bg1">
                  <a:lumMod val="65000"/>
                </a:schemeClr>
              </a:solidFill>
            </a:endParaRPr>
          </a:p>
        </p:txBody>
      </p:sp>
    </p:spTree>
    <p:extLst>
      <p:ext uri="{BB962C8B-B14F-4D97-AF65-F5344CB8AC3E}">
        <p14:creationId xmlns:p14="http://schemas.microsoft.com/office/powerpoint/2010/main" val="2357193685"/>
      </p:ext>
    </p:extLst>
  </p:cSld>
  <p:clrMapOvr>
    <a:masterClrMapping/>
  </p:clrMapOvr>
  <mc:AlternateContent xmlns:mc="http://schemas.openxmlformats.org/markup-compatibility/2006">
    <mc:Choice xmlns:p14="http://schemas.microsoft.com/office/powerpoint/2010/main" Requires="p14">
      <p:transition spd="slow" p14:dur="2000" advTm="11197"/>
    </mc:Choice>
    <mc:Fallback>
      <p:transition spd="slow" advTm="111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7944" y="156046"/>
            <a:ext cx="7886700" cy="736826"/>
          </a:xfrm>
        </p:spPr>
        <p:txBody>
          <a:bodyPr>
            <a:normAutofit/>
          </a:bodyPr>
          <a:lstStyle/>
          <a:p>
            <a:r>
              <a:rPr lang="en-US" sz="4000" dirty="0"/>
              <a:t>Entry/Exit Quick Reference Guide</a:t>
            </a:r>
          </a:p>
        </p:txBody>
      </p:sp>
      <p:sp>
        <p:nvSpPr>
          <p:cNvPr id="15" name="Slide Number Placeholder 1">
            <a:extLst>
              <a:ext uri="{FF2B5EF4-FFF2-40B4-BE49-F238E27FC236}">
                <a16:creationId xmlns:a16="http://schemas.microsoft.com/office/drawing/2014/main" id="{581AA7D5-C642-4EA8-81EC-B7777341984C}"/>
              </a:ext>
            </a:extLst>
          </p:cNvPr>
          <p:cNvSpPr txBox="1">
            <a:spLocks/>
          </p:cNvSpPr>
          <p:nvPr/>
        </p:nvSpPr>
        <p:spPr>
          <a:xfrm>
            <a:off x="-125" y="6440375"/>
            <a:ext cx="9144000" cy="4179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00000000-1234-1234-1234-123412341234}" type="slidenum">
              <a:rPr lang="en" smtClean="0">
                <a:solidFill>
                  <a:schemeClr val="bg1">
                    <a:lumMod val="65000"/>
                  </a:schemeClr>
                </a:solidFill>
              </a:rPr>
              <a:pPr algn="r"/>
              <a:t>8</a:t>
            </a:fld>
            <a:endParaRPr lang="en" dirty="0">
              <a:solidFill>
                <a:schemeClr val="bg1">
                  <a:lumMod val="65000"/>
                </a:schemeClr>
              </a:solidFill>
            </a:endParaRPr>
          </a:p>
        </p:txBody>
      </p:sp>
      <p:pic>
        <p:nvPicPr>
          <p:cNvPr id="8" name="Audio 7" descr="Quick reference guide">
            <a:hlinkClick r:id="" action="ppaction://media"/>
            <a:extLst>
              <a:ext uri="{FF2B5EF4-FFF2-40B4-BE49-F238E27FC236}">
                <a16:creationId xmlns:a16="http://schemas.microsoft.com/office/drawing/2014/main" id="{91CAA457-CA8E-6328-BDB9-897FE1D6FDCF}"/>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7004304" y="4718304"/>
            <a:ext cx="2057400" cy="2057400"/>
          </a:xfrm>
          <a:prstGeom prst="ellipse">
            <a:avLst/>
          </a:prstGeom>
        </p:spPr>
      </p:pic>
      <p:sp>
        <p:nvSpPr>
          <p:cNvPr id="5" name="TextBox 4">
            <a:extLst>
              <a:ext uri="{FF2B5EF4-FFF2-40B4-BE49-F238E27FC236}">
                <a16:creationId xmlns:a16="http://schemas.microsoft.com/office/drawing/2014/main" id="{554C32AE-4F3E-BC22-F76E-0E8544B9A690}"/>
              </a:ext>
            </a:extLst>
          </p:cNvPr>
          <p:cNvSpPr txBox="1"/>
          <p:nvPr/>
        </p:nvSpPr>
        <p:spPr>
          <a:xfrm>
            <a:off x="420005" y="6189515"/>
            <a:ext cx="8303740" cy="369332"/>
          </a:xfrm>
          <a:prstGeom prst="rect">
            <a:avLst/>
          </a:prstGeom>
          <a:noFill/>
        </p:spPr>
        <p:txBody>
          <a:bodyPr wrap="square">
            <a:spAutoFit/>
          </a:bodyPr>
          <a:lstStyle/>
          <a:p>
            <a:pPr algn="ctr"/>
            <a:r>
              <a:rPr lang="en-US" dirty="0">
                <a:hlinkClick r:id="rId6"/>
              </a:rPr>
              <a:t>https://resources.csi.state.co.us/data-submissions/eoy/</a:t>
            </a:r>
            <a:endParaRPr lang="en-US" dirty="0"/>
          </a:p>
        </p:txBody>
      </p:sp>
      <p:pic>
        <p:nvPicPr>
          <p:cNvPr id="9" name="Picture 8" descr="Entry/Exit coding screenshot">
            <a:extLst>
              <a:ext uri="{FF2B5EF4-FFF2-40B4-BE49-F238E27FC236}">
                <a16:creationId xmlns:a16="http://schemas.microsoft.com/office/drawing/2014/main" id="{88BB1597-B80B-FA3A-7763-A7888DF38C51}"/>
              </a:ext>
            </a:extLst>
          </p:cNvPr>
          <p:cNvPicPr>
            <a:picLocks noChangeAspect="1"/>
          </p:cNvPicPr>
          <p:nvPr/>
        </p:nvPicPr>
        <p:blipFill>
          <a:blip r:embed="rId7"/>
          <a:stretch>
            <a:fillRect/>
          </a:stretch>
        </p:blipFill>
        <p:spPr>
          <a:xfrm>
            <a:off x="1582522" y="767989"/>
            <a:ext cx="5978705" cy="5296096"/>
          </a:xfrm>
          <a:prstGeom prst="rect">
            <a:avLst/>
          </a:prstGeom>
          <a:ln w="12700">
            <a:solidFill>
              <a:schemeClr val="tx1"/>
            </a:solidFill>
          </a:ln>
        </p:spPr>
      </p:pic>
    </p:spTree>
    <p:extLst>
      <p:ext uri="{BB962C8B-B14F-4D97-AF65-F5344CB8AC3E}">
        <p14:creationId xmlns:p14="http://schemas.microsoft.com/office/powerpoint/2010/main" val="288562921"/>
      </p:ext>
    </p:extLst>
  </p:cSld>
  <p:clrMapOvr>
    <a:masterClrMapping/>
  </p:clrMapOvr>
  <mc:AlternateContent xmlns:mc="http://schemas.openxmlformats.org/markup-compatibility/2006" xmlns:p14="http://schemas.microsoft.com/office/powerpoint/2010/main">
    <mc:Choice Requires="p14">
      <p:transition spd="slow" p14:dur="2000" advTm="21275"/>
    </mc:Choice>
    <mc:Fallback xmlns="">
      <p:transition spd="slow" advTm="212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hape 111"/>
          <p:cNvSpPr txBox="1">
            <a:spLocks noGrp="1"/>
          </p:cNvSpPr>
          <p:nvPr>
            <p:ph type="title" idx="4294967295"/>
          </p:nvPr>
        </p:nvSpPr>
        <p:spPr>
          <a:xfrm>
            <a:off x="1657350" y="1878978"/>
            <a:ext cx="5829300" cy="1159875"/>
          </a:xfrm>
          <a:prstGeom prst="rect">
            <a:avLst/>
          </a:prstGeom>
          <a:noFill/>
          <a:ln>
            <a:noFill/>
            <a:prstDash/>
          </a:ln>
          <a:effectLst/>
        </p:spPr>
        <p:txBody>
          <a:bodyPr rot="0" spcFirstLastPara="1" vertOverflow="overflow" horzOverflow="overflow" vert="horz" wrap="square" lIns="68569" tIns="68569" rIns="68569" bIns="68569" numCol="1" spcCol="0" rtlCol="0" fromWordArt="0" anchor="b" anchorCtr="0" forceAA="0" compatLnSpc="1">
            <a:prstTxWarp prst="textNoShape">
              <a:avLst/>
            </a:prstTxWarp>
            <a:noAutofit/>
          </a:bodyPr>
          <a:lstStyle>
            <a:lvl1pPr lvl="0" algn="ctr" defTabSz="914400" rtl="0" eaLnBrk="1" latinLnBrk="0" hangingPunct="1">
              <a:lnSpc>
                <a:spcPct val="90000"/>
              </a:lnSpc>
              <a:spcBef>
                <a:spcPts val="0"/>
              </a:spcBef>
              <a:spcAft>
                <a:spcPts val="0"/>
              </a:spcAft>
              <a:buClr>
                <a:srgbClr val="FFFFFF"/>
              </a:buClr>
              <a:buSzPts val="4800"/>
              <a:buNone/>
              <a:defRPr sz="3600" kern="1200">
                <a:solidFill>
                  <a:srgbClr val="FFFFFF"/>
                </a:solidFill>
                <a:latin typeface="+mn-lt"/>
                <a:ea typeface="Arial Unicode MS" panose="020B0604020202020204" pitchFamily="34" charset="-128"/>
                <a:cs typeface="Arial Unicode MS" panose="020B0604020202020204" pitchFamily="34" charset="-128"/>
              </a:defRPr>
            </a:lvl1pPr>
            <a:lvl2pPr lvl="1" algn="ctr" rtl="0">
              <a:spcBef>
                <a:spcPts val="0"/>
              </a:spcBef>
              <a:spcAft>
                <a:spcPts val="0"/>
              </a:spcAft>
              <a:buClr>
                <a:srgbClr val="FFFFFF"/>
              </a:buClr>
              <a:buSzPts val="4800"/>
              <a:buNone/>
              <a:defRPr sz="3600">
                <a:solidFill>
                  <a:srgbClr val="FFFFFF"/>
                </a:solidFill>
              </a:defRPr>
            </a:lvl2pPr>
            <a:lvl3pPr lvl="2" algn="ctr" rtl="0">
              <a:spcBef>
                <a:spcPts val="0"/>
              </a:spcBef>
              <a:spcAft>
                <a:spcPts val="0"/>
              </a:spcAft>
              <a:buClr>
                <a:srgbClr val="FFFFFF"/>
              </a:buClr>
              <a:buSzPts val="4800"/>
              <a:buNone/>
              <a:defRPr sz="3600">
                <a:solidFill>
                  <a:srgbClr val="FFFFFF"/>
                </a:solidFill>
              </a:defRPr>
            </a:lvl3pPr>
            <a:lvl4pPr lvl="3" algn="ctr" rtl="0">
              <a:spcBef>
                <a:spcPts val="0"/>
              </a:spcBef>
              <a:spcAft>
                <a:spcPts val="0"/>
              </a:spcAft>
              <a:buClr>
                <a:srgbClr val="FFFFFF"/>
              </a:buClr>
              <a:buSzPts val="4800"/>
              <a:buNone/>
              <a:defRPr sz="3600">
                <a:solidFill>
                  <a:srgbClr val="FFFFFF"/>
                </a:solidFill>
              </a:defRPr>
            </a:lvl4pPr>
            <a:lvl5pPr lvl="4" algn="ctr" rtl="0">
              <a:spcBef>
                <a:spcPts val="0"/>
              </a:spcBef>
              <a:spcAft>
                <a:spcPts val="0"/>
              </a:spcAft>
              <a:buClr>
                <a:srgbClr val="FFFFFF"/>
              </a:buClr>
              <a:buSzPts val="4800"/>
              <a:buNone/>
              <a:defRPr sz="3600">
                <a:solidFill>
                  <a:srgbClr val="FFFFFF"/>
                </a:solidFill>
              </a:defRPr>
            </a:lvl5pPr>
            <a:lvl6pPr lvl="5" algn="ctr" rtl="0">
              <a:spcBef>
                <a:spcPts val="0"/>
              </a:spcBef>
              <a:spcAft>
                <a:spcPts val="0"/>
              </a:spcAft>
              <a:buClr>
                <a:srgbClr val="FFFFFF"/>
              </a:buClr>
              <a:buSzPts val="4800"/>
              <a:buNone/>
              <a:defRPr sz="3600">
                <a:solidFill>
                  <a:srgbClr val="FFFFFF"/>
                </a:solidFill>
              </a:defRPr>
            </a:lvl6pPr>
            <a:lvl7pPr lvl="6" algn="ctr" rtl="0">
              <a:spcBef>
                <a:spcPts val="0"/>
              </a:spcBef>
              <a:spcAft>
                <a:spcPts val="0"/>
              </a:spcAft>
              <a:buClr>
                <a:srgbClr val="FFFFFF"/>
              </a:buClr>
              <a:buSzPts val="4800"/>
              <a:buNone/>
              <a:defRPr sz="3600">
                <a:solidFill>
                  <a:srgbClr val="FFFFFF"/>
                </a:solidFill>
              </a:defRPr>
            </a:lvl7pPr>
            <a:lvl8pPr lvl="7" algn="ctr" rtl="0">
              <a:spcBef>
                <a:spcPts val="0"/>
              </a:spcBef>
              <a:spcAft>
                <a:spcPts val="0"/>
              </a:spcAft>
              <a:buClr>
                <a:srgbClr val="FFFFFF"/>
              </a:buClr>
              <a:buSzPts val="4800"/>
              <a:buNone/>
              <a:defRPr sz="3600">
                <a:solidFill>
                  <a:srgbClr val="FFFFFF"/>
                </a:solidFill>
              </a:defRPr>
            </a:lvl8pPr>
            <a:lvl9pPr lvl="8" algn="ctr" rtl="0">
              <a:spcBef>
                <a:spcPts val="0"/>
              </a:spcBef>
              <a:spcAft>
                <a:spcPts val="0"/>
              </a:spcAft>
              <a:buClr>
                <a:srgbClr val="FFFFFF"/>
              </a:buClr>
              <a:buSzPts val="4800"/>
              <a:buNone/>
              <a:defRPr sz="3600">
                <a:solidFill>
                  <a:srgbClr val="FFFFFF"/>
                </a:solidFill>
              </a:defRPr>
            </a:lvl9pPr>
          </a:lstStyle>
          <a:p>
            <a:pPr marL="0" marR="0" lvl="0" indent="0" algn="ctr" defTabSz="914400" rtl="0" eaLnBrk="1" fontAlgn="auto" latinLnBrk="0" hangingPunct="1">
              <a:lnSpc>
                <a:spcPct val="90000"/>
              </a:lnSpc>
              <a:spcBef>
                <a:spcPts val="0"/>
              </a:spcBef>
              <a:spcAft>
                <a:spcPts val="0"/>
              </a:spcAft>
              <a:buClr>
                <a:srgbClr val="FFFFFF"/>
              </a:buClr>
              <a:buSzPts val="4800"/>
              <a:buFontTx/>
              <a:buNone/>
              <a:tabLst/>
              <a:defRPr/>
            </a:pPr>
            <a:endParaRPr kumimoji="0" lang="en-US" sz="3600" b="0" i="0" u="none" strike="noStrike" kern="1200" cap="none" spc="0" normalizeH="0" baseline="0" noProof="0" dirty="0">
              <a:ln>
                <a:noFill/>
              </a:ln>
              <a:solidFill>
                <a:srgbClr val="FFFFFF"/>
              </a:solidFill>
              <a:effectLst/>
              <a:uLnTx/>
              <a:uFillTx/>
              <a:latin typeface="Arial" panose="020B0604020202020204" pitchFamily="34" charset="0"/>
              <a:ea typeface="Arial Unicode MS" panose="020B0604020202020204" pitchFamily="34" charset="-128"/>
              <a:cs typeface="Arial" panose="020B0604020202020204" pitchFamily="34" charset="0"/>
            </a:endParaRPr>
          </a:p>
          <a:p>
            <a:pPr marL="0" marR="0" lvl="0" indent="0" algn="ctr" defTabSz="914400" rtl="0" eaLnBrk="1" fontAlgn="auto" latinLnBrk="0" hangingPunct="1">
              <a:lnSpc>
                <a:spcPct val="90000"/>
              </a:lnSpc>
              <a:spcBef>
                <a:spcPts val="0"/>
              </a:spcBef>
              <a:spcAft>
                <a:spcPts val="0"/>
              </a:spcAft>
              <a:buClr>
                <a:srgbClr val="FFFFFF"/>
              </a:buClr>
              <a:buSzPts val="4800"/>
              <a:buFontTx/>
              <a:buNone/>
              <a:tabLst/>
              <a:defRPr/>
            </a:pPr>
            <a:r>
              <a:rPr kumimoji="0" lang="en-US" sz="3600" b="0" i="0" u="none" strike="noStrike" kern="1200" cap="none" spc="0" normalizeH="0" baseline="0" noProof="0" dirty="0">
                <a:ln>
                  <a:noFill/>
                </a:ln>
                <a:solidFill>
                  <a:srgbClr val="FFFFFF"/>
                </a:solidFill>
                <a:effectLst/>
                <a:uLnTx/>
                <a:uFillTx/>
                <a:latin typeface="Arial" panose="020B0604020202020204" pitchFamily="34" charset="0"/>
                <a:ea typeface="Arial Unicode MS" panose="020B0604020202020204" pitchFamily="34" charset="-128"/>
                <a:cs typeface="Arial" panose="020B0604020202020204" pitchFamily="34" charset="0"/>
              </a:rPr>
              <a:t>Exit Code and Date Guidance</a:t>
            </a:r>
          </a:p>
        </p:txBody>
      </p:sp>
      <p:sp>
        <p:nvSpPr>
          <p:cNvPr id="2" name="Slide Number Placeholder 1">
            <a:extLst>
              <a:ext uri="{FF2B5EF4-FFF2-40B4-BE49-F238E27FC236}">
                <a16:creationId xmlns:a16="http://schemas.microsoft.com/office/drawing/2014/main" id="{2BE64319-24F5-4958-A01A-8458AB6730DD}"/>
              </a:ext>
            </a:extLst>
          </p:cNvPr>
          <p:cNvSpPr>
            <a:spLocks noGrp="1"/>
          </p:cNvSpPr>
          <p:nvPr>
            <p:ph type="sldNum" idx="12"/>
          </p:nvPr>
        </p:nvSpPr>
        <p:spPr/>
        <p:txBody>
          <a:bodyPr/>
          <a:lstStyle/>
          <a:p>
            <a:pPr algn="r"/>
            <a:fld id="{00000000-1234-1234-1234-123412341234}" type="slidenum">
              <a:rPr lang="en" smtClean="0">
                <a:solidFill>
                  <a:schemeClr val="bg1">
                    <a:lumMod val="65000"/>
                  </a:schemeClr>
                </a:solidFill>
              </a:rPr>
              <a:pPr algn="r"/>
              <a:t>9</a:t>
            </a:fld>
            <a:endParaRPr lang="en" dirty="0">
              <a:solidFill>
                <a:schemeClr val="bg1">
                  <a:lumMod val="65000"/>
                </a:schemeClr>
              </a:solidFill>
            </a:endParaRPr>
          </a:p>
        </p:txBody>
      </p:sp>
    </p:spTree>
    <p:extLst>
      <p:ext uri="{BB962C8B-B14F-4D97-AF65-F5344CB8AC3E}">
        <p14:creationId xmlns:p14="http://schemas.microsoft.com/office/powerpoint/2010/main" val="3855062445"/>
      </p:ext>
    </p:extLst>
  </p:cSld>
  <p:clrMapOvr>
    <a:masterClrMapping/>
  </p:clrMapOvr>
  <mc:AlternateContent xmlns:mc="http://schemas.openxmlformats.org/markup-compatibility/2006">
    <mc:Choice xmlns:p14="http://schemas.microsoft.com/office/powerpoint/2010/main" Requires="p14">
      <p:transition spd="slow" p14:dur="2000" advTm="2000"/>
    </mc:Choice>
    <mc:Fallback>
      <p:transition spd="slow" advTm="2000"/>
    </mc:Fallback>
  </mc:AlternateContent>
</p:sld>
</file>

<file path=ppt/theme/theme1.xml><?xml version="1.0" encoding="utf-8"?>
<a:theme xmlns:a="http://schemas.openxmlformats.org/drawingml/2006/main" name="Office Theme">
  <a:themeElements>
    <a:clrScheme name="Custom 7">
      <a:dk1>
        <a:sysClr val="windowText" lastClr="000000"/>
      </a:dk1>
      <a:lt1>
        <a:sysClr val="window" lastClr="FFFFFF"/>
      </a:lt1>
      <a:dk2>
        <a:srgbClr val="44546A"/>
      </a:dk2>
      <a:lt2>
        <a:srgbClr val="E7E6E6"/>
      </a:lt2>
      <a:accent1>
        <a:srgbClr val="455FA9"/>
      </a:accent1>
      <a:accent2>
        <a:srgbClr val="008CA0"/>
      </a:accent2>
      <a:accent3>
        <a:srgbClr val="7C9B52"/>
      </a:accent3>
      <a:accent4>
        <a:srgbClr val="EFAA1F"/>
      </a:accent4>
      <a:accent5>
        <a:srgbClr val="C63F28"/>
      </a:accent5>
      <a:accent6>
        <a:srgbClr val="A5A5A5"/>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6D161E7A-7D8E-4E72-8ED2-4D0B8F32613B}" vid="{CA3A0DFE-0BC8-4572-A734-C88B1C6E7B1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14352</TotalTime>
  <Words>4034</Words>
  <Application>Microsoft Office PowerPoint</Application>
  <PresentationFormat>On-screen Show (4:3)</PresentationFormat>
  <Paragraphs>434</Paragraphs>
  <Slides>28</Slides>
  <Notes>28</Notes>
  <HiddenSlides>0</HiddenSlides>
  <MMClips>24</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28</vt:i4>
      </vt:variant>
    </vt:vector>
  </HeadingPairs>
  <TitlesOfParts>
    <vt:vector size="33" baseType="lpstr">
      <vt:lpstr>Arial</vt:lpstr>
      <vt:lpstr>Arial Black</vt:lpstr>
      <vt:lpstr>Calibri</vt:lpstr>
      <vt:lpstr>Times New Roman</vt:lpstr>
      <vt:lpstr>Office Theme</vt:lpstr>
      <vt:lpstr>Entry, Exit, and Retention Coding and Dates</vt:lpstr>
      <vt:lpstr>Entry/Exit/Retention  Codes &amp; Dates</vt:lpstr>
      <vt:lpstr>The Importance:  How Data is Used</vt:lpstr>
      <vt:lpstr>Coding Resources</vt:lpstr>
      <vt:lpstr>Entry/Exit Field Resources</vt:lpstr>
      <vt:lpstr>SSA File Layout</vt:lpstr>
      <vt:lpstr>File Layout Codes Description</vt:lpstr>
      <vt:lpstr>Entry/Exit Quick Reference Guide</vt:lpstr>
      <vt:lpstr> Exit Code and Date Guidance</vt:lpstr>
      <vt:lpstr>Students Completing the School Year</vt:lpstr>
      <vt:lpstr>What is “Zero Filled”</vt:lpstr>
      <vt:lpstr>PS Data Entry</vt:lpstr>
      <vt:lpstr>IC Data Entry</vt:lpstr>
      <vt:lpstr>Zero-Fill Exit Codes/Dates for…</vt:lpstr>
      <vt:lpstr>New School Year Roll-Over</vt:lpstr>
      <vt:lpstr>Coding Graduates</vt:lpstr>
      <vt:lpstr>Coding for High School Students Taking Summer School to Graduate</vt:lpstr>
      <vt:lpstr>Additional Notes Regarding Exit Coding</vt:lpstr>
      <vt:lpstr>Adequate Documentation for Transfer Students</vt:lpstr>
      <vt:lpstr>Exit Checks on Record Checker Tool</vt:lpstr>
      <vt:lpstr> Retention Coding</vt:lpstr>
      <vt:lpstr>When to Use Retention Coding</vt:lpstr>
      <vt:lpstr>When to Use Grade Reassignment (One-Day Record)</vt:lpstr>
      <vt:lpstr>12th Grade - Retention</vt:lpstr>
      <vt:lpstr>PreK – 11th Grade - Repeating a Grade Next School Year</vt:lpstr>
      <vt:lpstr>Skipping a Grade Level</vt:lpstr>
      <vt:lpstr>Other Retention</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Entry, Exit, and Retention Coding and Dates</dc:title>
  <dc:creator>Tribbett, Jessica</dc:creator>
  <cp:lastModifiedBy>Trammell, Cherish</cp:lastModifiedBy>
  <cp:revision>120</cp:revision>
  <cp:lastPrinted>2023-04-12T17:08:21Z</cp:lastPrinted>
  <dcterms:created xsi:type="dcterms:W3CDTF">2021-01-29T21:45:53Z</dcterms:created>
  <dcterms:modified xsi:type="dcterms:W3CDTF">2025-02-04T02:12:21Z</dcterms:modified>
</cp:coreProperties>
</file>