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6" r:id="rId2"/>
    <p:sldId id="311" r:id="rId3"/>
    <p:sldId id="292" r:id="rId4"/>
    <p:sldId id="312" r:id="rId5"/>
    <p:sldId id="313" r:id="rId6"/>
    <p:sldId id="310" r:id="rId7"/>
    <p:sldId id="314" r:id="rId8"/>
    <p:sldId id="315" r:id="rId9"/>
    <p:sldId id="316" r:id="rId10"/>
    <p:sldId id="259" r:id="rId11"/>
    <p:sldId id="309" r:id="rId12"/>
    <p:sldId id="260" r:id="rId13"/>
    <p:sldId id="294" r:id="rId14"/>
    <p:sldId id="305" r:id="rId15"/>
    <p:sldId id="304" r:id="rId16"/>
    <p:sldId id="28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CT"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15" clrIdx="0">
    <p:extLst>
      <p:ext uri="{19B8F6BF-5375-455C-9EA6-DF929625EA0E}">
        <p15:presenceInfo xmlns:p15="http://schemas.microsoft.com/office/powerpoint/2012/main" userId="S::Eddy_J@cde.state.co.us::f7e6f0ed-c363-4871-bb4c-583465473326" providerId="AD"/>
      </p:ext>
    </p:extLst>
  </p:cmAuthor>
  <p:cmAuthor id="2" name="Tribbett, Jessica" initials="TJ" lastIdx="15"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3F28"/>
    <a:srgbClr val="EFAA1F"/>
    <a:srgbClr val="455FA9"/>
    <a:srgbClr val="008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9300" autoAdjust="0"/>
  </p:normalViewPr>
  <p:slideViewPr>
    <p:cSldViewPr snapToGrid="0">
      <p:cViewPr varScale="1">
        <p:scale>
          <a:sx n="84" d="100"/>
          <a:sy n="84" d="100"/>
        </p:scale>
        <p:origin x="1392"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1FAA0-3C9E-4D69-A409-0E3530B0566A}" type="datetimeFigureOut">
              <a:rPr lang="en-US" smtClean="0"/>
              <a:t>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4E3A8-7B1E-4EF9-91D2-89D140A85CF3}" type="slidenum">
              <a:rPr lang="en-US" smtClean="0"/>
              <a:t>‹#›</a:t>
            </a:fld>
            <a:endParaRPr lang="en-US"/>
          </a:p>
        </p:txBody>
      </p:sp>
    </p:spTree>
    <p:extLst>
      <p:ext uri="{BB962C8B-B14F-4D97-AF65-F5344CB8AC3E}">
        <p14:creationId xmlns:p14="http://schemas.microsoft.com/office/powerpoint/2010/main" val="114768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recorded by the CSI Data Team provides an overview on how schools can use the Record Checker Tool to review source data in their SIS prior to submitting files for state collections to CSI.</a:t>
            </a:r>
          </a:p>
        </p:txBody>
      </p:sp>
      <p:sp>
        <p:nvSpPr>
          <p:cNvPr id="4" name="Slide Number Placeholder 3"/>
          <p:cNvSpPr>
            <a:spLocks noGrp="1"/>
          </p:cNvSpPr>
          <p:nvPr>
            <p:ph type="sldNum" sz="quarter" idx="5"/>
          </p:nvPr>
        </p:nvSpPr>
        <p:spPr/>
        <p:txBody>
          <a:bodyPr/>
          <a:lstStyle/>
          <a:p>
            <a:fld id="{C144E3A8-7B1E-4EF9-91D2-89D140A85CF3}" type="slidenum">
              <a:rPr lang="en-US" smtClean="0"/>
              <a:t>1</a:t>
            </a:fld>
            <a:endParaRPr lang="en-US"/>
          </a:p>
        </p:txBody>
      </p:sp>
    </p:spTree>
    <p:extLst>
      <p:ext uri="{BB962C8B-B14F-4D97-AF65-F5344CB8AC3E}">
        <p14:creationId xmlns:p14="http://schemas.microsoft.com/office/powerpoint/2010/main" val="402244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method by which the Record Checker Tool can help identify potential problem data is with the “Data Overview” tab. </a:t>
            </a:r>
          </a:p>
          <a:p>
            <a:r>
              <a:rPr lang="en-US" dirty="0"/>
              <a:t>The data within this tab is substantial for most collections and consists primarily of aggregate counts by the various populations and attributes found from the data pasted into the raw data tabs.</a:t>
            </a:r>
          </a:p>
          <a:p>
            <a:r>
              <a:rPr lang="en-US" dirty="0"/>
              <a:t>Once again, the content of the Data Overview tab will vary according to the collection you are working with. In this presentation, we are working with the Record Checker Tool for the EOY collection. </a:t>
            </a:r>
          </a:p>
          <a:p>
            <a:endParaRPr lang="en-US" dirty="0"/>
          </a:p>
          <a:p>
            <a:r>
              <a:rPr lang="en-US" dirty="0"/>
              <a:t>The top of the tab provides a brief overview of the content. Please take the time to review this.</a:t>
            </a:r>
          </a:p>
          <a:p>
            <a:r>
              <a:rPr lang="en-US" dirty="0"/>
              <a:t>You can then proceed through each section of the tab, reading through the instructions provided so that you have a good understanding of where you might need to enter data into the tab or how to interpret the aggregate counts that are displayed in each section.</a:t>
            </a:r>
          </a:p>
        </p:txBody>
      </p:sp>
      <p:sp>
        <p:nvSpPr>
          <p:cNvPr id="4" name="Slide Number Placeholder 3"/>
          <p:cNvSpPr>
            <a:spLocks noGrp="1"/>
          </p:cNvSpPr>
          <p:nvPr>
            <p:ph type="sldNum" sz="quarter" idx="5"/>
          </p:nvPr>
        </p:nvSpPr>
        <p:spPr/>
        <p:txBody>
          <a:bodyPr/>
          <a:lstStyle/>
          <a:p>
            <a:fld id="{C144E3A8-7B1E-4EF9-91D2-89D140A85CF3}" type="slidenum">
              <a:rPr lang="en-US" smtClean="0"/>
              <a:t>10</a:t>
            </a:fld>
            <a:endParaRPr lang="en-US"/>
          </a:p>
        </p:txBody>
      </p:sp>
    </p:spTree>
    <p:extLst>
      <p:ext uri="{BB962C8B-B14F-4D97-AF65-F5344CB8AC3E}">
        <p14:creationId xmlns:p14="http://schemas.microsoft.com/office/powerpoint/2010/main" val="3480693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piece of data you will need to enter for the EOY collection is your last day of school for the current year. You will see a default value already entered in the tab, so be sure to update that to the date for your school just to the right of the yellow label box. </a:t>
            </a:r>
          </a:p>
        </p:txBody>
      </p:sp>
      <p:sp>
        <p:nvSpPr>
          <p:cNvPr id="4" name="Slide Number Placeholder 3"/>
          <p:cNvSpPr>
            <a:spLocks noGrp="1"/>
          </p:cNvSpPr>
          <p:nvPr>
            <p:ph type="sldNum" sz="quarter" idx="5"/>
          </p:nvPr>
        </p:nvSpPr>
        <p:spPr/>
        <p:txBody>
          <a:bodyPr/>
          <a:lstStyle/>
          <a:p>
            <a:fld id="{C144E3A8-7B1E-4EF9-91D2-89D140A85CF3}" type="slidenum">
              <a:rPr lang="en-US" smtClean="0"/>
              <a:t>11</a:t>
            </a:fld>
            <a:endParaRPr lang="en-US"/>
          </a:p>
        </p:txBody>
      </p:sp>
    </p:spTree>
    <p:extLst>
      <p:ext uri="{BB962C8B-B14F-4D97-AF65-F5344CB8AC3E}">
        <p14:creationId xmlns:p14="http://schemas.microsoft.com/office/powerpoint/2010/main" val="3322552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some tips and reminders as you work with the Data Overview tab.</a:t>
            </a:r>
          </a:p>
          <a:p>
            <a:endParaRPr lang="en-US" b="0" dirty="0"/>
          </a:p>
          <a:p>
            <a:r>
              <a:rPr lang="en-US" b="0" dirty="0"/>
              <a:t>Be sure to review instructions for each of the sections.</a:t>
            </a:r>
          </a:p>
          <a:p>
            <a:r>
              <a:rPr lang="en-US" b="0" dirty="0"/>
              <a:t>For the EOY collection, sections include aggregate counts for exits, retentions, graduations, attendance, SPED, GT and many other attribute types.  </a:t>
            </a:r>
          </a:p>
          <a:p>
            <a:r>
              <a:rPr lang="en-US" b="0" dirty="0"/>
              <a:t>Some counts are going to matter more at different times during the collection. For the EOY, graduates are not coded as such until later in the school year.</a:t>
            </a:r>
          </a:p>
          <a:p>
            <a:r>
              <a:rPr lang="en-US" b="0" dirty="0"/>
              <a:t>Therefore, graduate counts are not going to be as important as other ones for checks you do prior to initial submissions. </a:t>
            </a:r>
          </a:p>
          <a:p>
            <a:endParaRPr lang="en-US" b="0" dirty="0"/>
          </a:p>
          <a:p>
            <a:r>
              <a:rPr lang="en-US" b="0" dirty="0"/>
              <a:t>Be sure to identify where your school has potential data issues</a:t>
            </a:r>
          </a:p>
          <a:p>
            <a:r>
              <a:rPr lang="en-US" b="0" dirty="0"/>
              <a:t>As part of this you should plan to partner with content experts at your school and then make corrections needed in your SIS.</a:t>
            </a:r>
          </a:p>
        </p:txBody>
      </p:sp>
      <p:sp>
        <p:nvSpPr>
          <p:cNvPr id="4" name="Slide Number Placeholder 3"/>
          <p:cNvSpPr>
            <a:spLocks noGrp="1"/>
          </p:cNvSpPr>
          <p:nvPr>
            <p:ph type="sldNum" sz="quarter" idx="5"/>
          </p:nvPr>
        </p:nvSpPr>
        <p:spPr/>
        <p:txBody>
          <a:bodyPr/>
          <a:lstStyle/>
          <a:p>
            <a:fld id="{C144E3A8-7B1E-4EF9-91D2-89D140A85CF3}" type="slidenum">
              <a:rPr lang="en-US" smtClean="0"/>
              <a:t>12</a:t>
            </a:fld>
            <a:endParaRPr lang="en-US"/>
          </a:p>
        </p:txBody>
      </p:sp>
    </p:spTree>
    <p:extLst>
      <p:ext uri="{BB962C8B-B14F-4D97-AF65-F5344CB8AC3E}">
        <p14:creationId xmlns:p14="http://schemas.microsoft.com/office/powerpoint/2010/main" val="3042612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the Enrollment section in the Data Overview tab, please be aware that the total enrollment figure is approximate.</a:t>
            </a:r>
          </a:p>
          <a:p>
            <a:r>
              <a:rPr lang="en-US" dirty="0"/>
              <a:t>There are many reasons why the figure might not match your expected total enrollment count. </a:t>
            </a:r>
          </a:p>
          <a:p>
            <a:r>
              <a:rPr lang="en-US" dirty="0"/>
              <a:t>This figure serves more to alert you when counts are highly off, which likely means you have not extracted the correct students in your SD or SSA.</a:t>
            </a:r>
          </a:p>
          <a:p>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13</a:t>
            </a:fld>
            <a:endParaRPr lang="en-US"/>
          </a:p>
        </p:txBody>
      </p:sp>
    </p:spTree>
    <p:extLst>
      <p:ext uri="{BB962C8B-B14F-4D97-AF65-F5344CB8AC3E}">
        <p14:creationId xmlns:p14="http://schemas.microsoft.com/office/powerpoint/2010/main" val="279836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tab that each school will need to complete in the RCT is the “Validations Checklist” tab, which consists of tasks you’ll want to complete that will also help to ensure that your data is complete and accurate. </a:t>
            </a:r>
          </a:p>
          <a:p>
            <a:endParaRPr lang="en-US" dirty="0"/>
          </a:p>
          <a:p>
            <a:r>
              <a:rPr lang="en-US" dirty="0"/>
              <a:t>Review the instructions at the top of the tab and then be sure to complete each task that applies to the types of grade levels and students at your school. </a:t>
            </a:r>
          </a:p>
          <a:p>
            <a:endParaRPr lang="en-US" dirty="0"/>
          </a:p>
          <a:p>
            <a:r>
              <a:rPr lang="en-US" dirty="0"/>
              <a:t>Schools do not need to submit a copy of the checklist to CSI.</a:t>
            </a:r>
          </a:p>
          <a:p>
            <a:endParaRPr lang="en-US" dirty="0"/>
          </a:p>
          <a:p>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14</a:t>
            </a:fld>
            <a:endParaRPr lang="en-US"/>
          </a:p>
        </p:txBody>
      </p:sp>
    </p:spTree>
    <p:extLst>
      <p:ext uri="{BB962C8B-B14F-4D97-AF65-F5344CB8AC3E}">
        <p14:creationId xmlns:p14="http://schemas.microsoft.com/office/powerpoint/2010/main" val="3434441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final steps in using the Record Checker Tool, you’ll want to repeat the General Steps on the Instructions tab as many times as needed to correct all problem data.</a:t>
            </a:r>
          </a:p>
          <a:p>
            <a:r>
              <a:rPr lang="en-US" dirty="0"/>
              <a:t>You’ll also want to use the RCT throughout the collection to recheck your data. This is usually only needed until CSI begins providing Summary Reports to schools. </a:t>
            </a:r>
          </a:p>
          <a:p>
            <a:r>
              <a:rPr lang="en-US" dirty="0"/>
              <a:t>For the EOY collection, it can be a problem for schools to use the RCT on SD and SSA exported files after a school rolls over to the new year because some data changes are only found on the CSI side of submissions. With that being the case it’s best to confirm the data accuracy in the Summary Reports.</a:t>
            </a:r>
          </a:p>
        </p:txBody>
      </p:sp>
      <p:sp>
        <p:nvSpPr>
          <p:cNvPr id="4" name="Slide Number Placeholder 3"/>
          <p:cNvSpPr>
            <a:spLocks noGrp="1"/>
          </p:cNvSpPr>
          <p:nvPr>
            <p:ph type="sldNum" sz="quarter" idx="5"/>
          </p:nvPr>
        </p:nvSpPr>
        <p:spPr/>
        <p:txBody>
          <a:bodyPr/>
          <a:lstStyle/>
          <a:p>
            <a:fld id="{C144E3A8-7B1E-4EF9-91D2-89D140A85CF3}" type="slidenum">
              <a:rPr lang="en-US" smtClean="0"/>
              <a:t>15</a:t>
            </a:fld>
            <a:endParaRPr lang="en-US"/>
          </a:p>
        </p:txBody>
      </p:sp>
    </p:spTree>
    <p:extLst>
      <p:ext uri="{BB962C8B-B14F-4D97-AF65-F5344CB8AC3E}">
        <p14:creationId xmlns:p14="http://schemas.microsoft.com/office/powerpoint/2010/main" val="1253935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That concludes this overview of the Record Checker Tool. Thank you for taking the time to listen to this training.</a:t>
            </a:r>
          </a:p>
          <a:p>
            <a:r>
              <a:rPr lang="en-US" dirty="0"/>
              <a:t>Please reach out to the submissions inbox if you have any questions on how to use it or suggestions on what other features would be helpful to add. </a:t>
            </a:r>
          </a:p>
          <a:p>
            <a:endParaRPr lang="en-US" dirty="0"/>
          </a:p>
        </p:txBody>
      </p:sp>
    </p:spTree>
    <p:extLst>
      <p:ext uri="{BB962C8B-B14F-4D97-AF65-F5344CB8AC3E}">
        <p14:creationId xmlns:p14="http://schemas.microsoft.com/office/powerpoint/2010/main" val="314813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Record Checker Tool (or RCT) is an Excel file available for several different state collections, including ones for the EOY, October Count, Human Resources, and SPED collections.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intent of the tool is to help schools identify possible errors and inaccurate or missing data and correct those issues before submitting initial collection files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Each version will have multiple tabs that will vary somewhat according to the collection it was designed for.</a:t>
            </a:r>
          </a:p>
          <a:p>
            <a:endParaRPr lang="en-US" dirty="0"/>
          </a:p>
          <a:p>
            <a:r>
              <a:rPr lang="en-US" dirty="0"/>
              <a:t>In addition, every version will have an Instructions tab that is the starting point for schools. Always review the instructions prior to getting started. Schools should plan to use this tool at least 1-2 weeks prior to the initial submission deadline for a collection. This gives adequate time to run the RCT, correct flagged data in your SIS, and continue the process (potentially multiple times) until the flags are cleared.</a:t>
            </a:r>
          </a:p>
          <a:p>
            <a:endParaRPr lang="en-US" dirty="0"/>
          </a:p>
          <a:p>
            <a:r>
              <a:rPr lang="en-US" dirty="0"/>
              <a:t>For submission deadline dates, please see the data submissions calendars available online.</a:t>
            </a:r>
          </a:p>
        </p:txBody>
      </p:sp>
      <p:sp>
        <p:nvSpPr>
          <p:cNvPr id="4" name="Slide Number Placeholder 3"/>
          <p:cNvSpPr>
            <a:spLocks noGrp="1"/>
          </p:cNvSpPr>
          <p:nvPr>
            <p:ph type="sldNum" sz="quarter" idx="5"/>
          </p:nvPr>
        </p:nvSpPr>
        <p:spPr/>
        <p:txBody>
          <a:bodyPr/>
          <a:lstStyle/>
          <a:p>
            <a:fld id="{C144E3A8-7B1E-4EF9-91D2-89D140A85CF3}" type="slidenum">
              <a:rPr lang="en-US" smtClean="0"/>
              <a:t>2</a:t>
            </a:fld>
            <a:endParaRPr lang="en-US"/>
          </a:p>
        </p:txBody>
      </p:sp>
    </p:spTree>
    <p:extLst>
      <p:ext uri="{BB962C8B-B14F-4D97-AF65-F5344CB8AC3E}">
        <p14:creationId xmlns:p14="http://schemas.microsoft.com/office/powerpoint/2010/main" val="3568153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using the RCT, simply go to the main collection webpage on the CSI website and look for links to the Record Checker Tool resources. </a:t>
            </a:r>
          </a:p>
          <a:p>
            <a:r>
              <a:rPr lang="en-US" dirty="0"/>
              <a:t>The example scenario shown in this slide is for the version available for the EOY collection. </a:t>
            </a:r>
          </a:p>
          <a:p>
            <a:r>
              <a:rPr lang="en-US" dirty="0"/>
              <a:t>The first screenshot in this slide shows the location of the EOY main webpage and the overlay screenshot is of the Data Validation Resources section located on the EOY page.</a:t>
            </a:r>
          </a:p>
          <a:p>
            <a:r>
              <a:rPr lang="en-US" dirty="0"/>
              <a:t>There will typically be two resources for the RCT and these will be a link to this tutorial training and then the tool file itself, which you will download a copy of.</a:t>
            </a:r>
          </a:p>
        </p:txBody>
      </p:sp>
      <p:sp>
        <p:nvSpPr>
          <p:cNvPr id="4" name="Slide Number Placeholder 3"/>
          <p:cNvSpPr>
            <a:spLocks noGrp="1"/>
          </p:cNvSpPr>
          <p:nvPr>
            <p:ph type="sldNum" sz="quarter" idx="5"/>
          </p:nvPr>
        </p:nvSpPr>
        <p:spPr/>
        <p:txBody>
          <a:bodyPr/>
          <a:lstStyle/>
          <a:p>
            <a:fld id="{C144E3A8-7B1E-4EF9-91D2-89D140A85CF3}" type="slidenum">
              <a:rPr lang="en-US" smtClean="0"/>
              <a:t>3</a:t>
            </a:fld>
            <a:endParaRPr lang="en-US"/>
          </a:p>
        </p:txBody>
      </p:sp>
    </p:spTree>
    <p:extLst>
      <p:ext uri="{BB962C8B-B14F-4D97-AF65-F5344CB8AC3E}">
        <p14:creationId xmlns:p14="http://schemas.microsoft.com/office/powerpoint/2010/main" val="3912493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downloading a copy of the RCT file to your computer, simply open it and make sure you are on the Instructions tab. </a:t>
            </a:r>
          </a:p>
          <a:p>
            <a:r>
              <a:rPr lang="en-US" dirty="0"/>
              <a:t>Please take the time to fully review all of the content here. </a:t>
            </a:r>
          </a:p>
          <a:p>
            <a:r>
              <a:rPr lang="en-US" dirty="0"/>
              <a:t>You will next follow the General Steps section in the Instructions tab.</a:t>
            </a:r>
          </a:p>
        </p:txBody>
      </p:sp>
      <p:sp>
        <p:nvSpPr>
          <p:cNvPr id="4" name="Slide Number Placeholder 3"/>
          <p:cNvSpPr>
            <a:spLocks noGrp="1"/>
          </p:cNvSpPr>
          <p:nvPr>
            <p:ph type="sldNum" sz="quarter" idx="5"/>
          </p:nvPr>
        </p:nvSpPr>
        <p:spPr/>
        <p:txBody>
          <a:bodyPr/>
          <a:lstStyle/>
          <a:p>
            <a:fld id="{C144E3A8-7B1E-4EF9-91D2-89D140A85CF3}" type="slidenum">
              <a:rPr lang="en-US" smtClean="0"/>
              <a:t>4</a:t>
            </a:fld>
            <a:endParaRPr lang="en-US"/>
          </a:p>
        </p:txBody>
      </p:sp>
    </p:spTree>
    <p:extLst>
      <p:ext uri="{BB962C8B-B14F-4D97-AF65-F5344CB8AC3E}">
        <p14:creationId xmlns:p14="http://schemas.microsoft.com/office/powerpoint/2010/main" val="2622722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be aware that there are multiple pages of information on the Instructions tab of the EOY RCT. So, be sure to scroll down the page to check for additional pages.</a:t>
            </a:r>
          </a:p>
        </p:txBody>
      </p:sp>
      <p:sp>
        <p:nvSpPr>
          <p:cNvPr id="4" name="Slide Number Placeholder 3"/>
          <p:cNvSpPr>
            <a:spLocks noGrp="1"/>
          </p:cNvSpPr>
          <p:nvPr>
            <p:ph type="sldNum" sz="quarter" idx="5"/>
          </p:nvPr>
        </p:nvSpPr>
        <p:spPr/>
        <p:txBody>
          <a:bodyPr/>
          <a:lstStyle/>
          <a:p>
            <a:fld id="{C144E3A8-7B1E-4EF9-91D2-89D140A85CF3}" type="slidenum">
              <a:rPr lang="en-US" smtClean="0"/>
              <a:t>5</a:t>
            </a:fld>
            <a:endParaRPr lang="en-US"/>
          </a:p>
        </p:txBody>
      </p:sp>
    </p:spTree>
    <p:extLst>
      <p:ext uri="{BB962C8B-B14F-4D97-AF65-F5344CB8AC3E}">
        <p14:creationId xmlns:p14="http://schemas.microsoft.com/office/powerpoint/2010/main" val="4147379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explained in the Instructions tab, you will extract the SD and SSA files from your SIS. Be sure to include legal names and attendance dates when extracting. Though the RCT does not analyze these data areas, it is a good habit to always include these as they are needed for all SD and SSA data submissions to CSI. Next, copy then paste data from the SD then the SSA files you exported from your SIS into the respective </a:t>
            </a:r>
            <a:r>
              <a:rPr lang="en-US" dirty="0">
                <a:solidFill>
                  <a:srgbClr val="0070C0"/>
                </a:solidFill>
              </a:rPr>
              <a:t>“Raw SD Data” and “Raw SSA Data” tabs.</a:t>
            </a:r>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6</a:t>
            </a:fld>
            <a:endParaRPr lang="en-US"/>
          </a:p>
        </p:txBody>
      </p:sp>
    </p:spTree>
    <p:extLst>
      <p:ext uri="{BB962C8B-B14F-4D97-AF65-F5344CB8AC3E}">
        <p14:creationId xmlns:p14="http://schemas.microsoft.com/office/powerpoint/2010/main" val="2812885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 have pasted the content of your SD data into the “SD Raw Data” tab, then look at the “SD File Error Checks” tab where you will see the data displayed with highlighted cells that the RCT automatically identifies as being problematic, triggering potential errors in your initial SD file.</a:t>
            </a:r>
          </a:p>
          <a:p>
            <a:endParaRPr lang="en-US" dirty="0"/>
          </a:p>
          <a:p>
            <a:r>
              <a:rPr lang="en-US" dirty="0"/>
              <a:t>The screenshot illustrates several cells that the RCT has identified as potential problem data which are highlighted in yellow.</a:t>
            </a:r>
          </a:p>
          <a:p>
            <a:endParaRPr lang="en-US" dirty="0"/>
          </a:p>
          <a:p>
            <a:r>
              <a:rPr lang="en-US" dirty="0"/>
              <a:t>View the table of issues located on the Instructions tab.</a:t>
            </a:r>
          </a:p>
        </p:txBody>
      </p:sp>
      <p:sp>
        <p:nvSpPr>
          <p:cNvPr id="4" name="Slide Number Placeholder 3"/>
          <p:cNvSpPr>
            <a:spLocks noGrp="1"/>
          </p:cNvSpPr>
          <p:nvPr>
            <p:ph type="sldNum" sz="quarter" idx="5"/>
          </p:nvPr>
        </p:nvSpPr>
        <p:spPr/>
        <p:txBody>
          <a:bodyPr/>
          <a:lstStyle/>
          <a:p>
            <a:fld id="{C144E3A8-7B1E-4EF9-91D2-89D140A85CF3}" type="slidenum">
              <a:rPr lang="en-US" smtClean="0"/>
              <a:t>7</a:t>
            </a:fld>
            <a:endParaRPr lang="en-US"/>
          </a:p>
        </p:txBody>
      </p:sp>
    </p:spTree>
    <p:extLst>
      <p:ext uri="{BB962C8B-B14F-4D97-AF65-F5344CB8AC3E}">
        <p14:creationId xmlns:p14="http://schemas.microsoft.com/office/powerpoint/2010/main" val="271890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and review the yellow highlighted cells.  These cells determine what you might need to correct in your SIS for that student record.</a:t>
            </a:r>
          </a:p>
          <a:p>
            <a:endParaRPr lang="en-US" dirty="0"/>
          </a:p>
          <a:p>
            <a:r>
              <a:rPr lang="en-US" dirty="0"/>
              <a:t>In the slide example, column A has a record with a value of 0 for the organization or district code. You’ll need to check why the student is not flagged with the correct 8001 district code in your SIS.</a:t>
            </a:r>
          </a:p>
          <a:p>
            <a:r>
              <a:rPr lang="en-US" dirty="0"/>
              <a:t>The second record has a gender value of 0. You will need to correct the student record in your SIS by entering one of the valid gender codes.</a:t>
            </a:r>
          </a:p>
          <a:p>
            <a:endParaRPr lang="en-US" dirty="0"/>
          </a:p>
          <a:p>
            <a:r>
              <a:rPr lang="en-US" dirty="0"/>
              <a:t>Please remember, a great resource to correcting flags and errors on your SD and SSA files will be the File Layouts. These are located on the CSI EOY Resource webpage and can help navigate the correct format and value for missing or incorrect data.</a:t>
            </a:r>
          </a:p>
          <a:p>
            <a:endParaRPr lang="en-US" dirty="0"/>
          </a:p>
          <a:p>
            <a:r>
              <a:rPr lang="en-US" dirty="0"/>
              <a:t>After changes are made in your SIS, extract new files and repeat the RCT process.</a:t>
            </a:r>
          </a:p>
        </p:txBody>
      </p:sp>
      <p:sp>
        <p:nvSpPr>
          <p:cNvPr id="4" name="Slide Number Placeholder 3"/>
          <p:cNvSpPr>
            <a:spLocks noGrp="1"/>
          </p:cNvSpPr>
          <p:nvPr>
            <p:ph type="sldNum" sz="quarter" idx="5"/>
          </p:nvPr>
        </p:nvSpPr>
        <p:spPr/>
        <p:txBody>
          <a:bodyPr/>
          <a:lstStyle/>
          <a:p>
            <a:fld id="{C144E3A8-7B1E-4EF9-91D2-89D140A85CF3}" type="slidenum">
              <a:rPr lang="en-US" smtClean="0"/>
              <a:t>8</a:t>
            </a:fld>
            <a:endParaRPr lang="en-US"/>
          </a:p>
        </p:txBody>
      </p:sp>
    </p:spTree>
    <p:extLst>
      <p:ext uri="{BB962C8B-B14F-4D97-AF65-F5344CB8AC3E}">
        <p14:creationId xmlns:p14="http://schemas.microsoft.com/office/powerpoint/2010/main" val="1942830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process you just completed for the SD file works the same for the SSA file. However, you will see orange highlighted cells for potential errors.</a:t>
            </a:r>
          </a:p>
          <a:p>
            <a:r>
              <a:rPr lang="en-US" b="0" dirty="0"/>
              <a:t>Repeat the steps by reviewing each record with highlighted cells, making corrections within your SIS where needed until cells are not longer highlighter on the RCT. If you are having trouble correcting the issue, please view the File Layout located on the CSI EOY resource webpage. If you are still having trouble clearing flags, please send a message to the data submissions inbox for support.</a:t>
            </a:r>
          </a:p>
        </p:txBody>
      </p:sp>
      <p:sp>
        <p:nvSpPr>
          <p:cNvPr id="4" name="Slide Number Placeholder 3"/>
          <p:cNvSpPr>
            <a:spLocks noGrp="1"/>
          </p:cNvSpPr>
          <p:nvPr>
            <p:ph type="sldNum" sz="quarter" idx="5"/>
          </p:nvPr>
        </p:nvSpPr>
        <p:spPr/>
        <p:txBody>
          <a:bodyPr/>
          <a:lstStyle/>
          <a:p>
            <a:fld id="{C144E3A8-7B1E-4EF9-91D2-89D140A85CF3}" type="slidenum">
              <a:rPr lang="en-US" smtClean="0"/>
              <a:t>9</a:t>
            </a:fld>
            <a:endParaRPr lang="en-US"/>
          </a:p>
        </p:txBody>
      </p:sp>
    </p:spTree>
    <p:extLst>
      <p:ext uri="{BB962C8B-B14F-4D97-AF65-F5344CB8AC3E}">
        <p14:creationId xmlns:p14="http://schemas.microsoft.com/office/powerpoint/2010/main" val="2170087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393710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csi.state.co.us/calendar/" TargetMode="External"/><Relationship Id="rId5" Type="http://schemas.openxmlformats.org/officeDocument/2006/relationships/hyperlink" Target="https://resources.csi.state.co.us/data-submissions/calendar/"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resources.csi.state.co.us/data-submissions/eoy/"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esources.csi.state.co.us/data-submissions/eoy/" TargetMode="Externa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Record Checker Tool</a:t>
            </a:r>
          </a:p>
        </p:txBody>
      </p:sp>
      <p:sp>
        <p:nvSpPr>
          <p:cNvPr id="3" name="Subtitle 2"/>
          <p:cNvSpPr>
            <a:spLocks noGrp="1"/>
          </p:cNvSpPr>
          <p:nvPr>
            <p:ph type="subTitle" idx="1"/>
          </p:nvPr>
        </p:nvSpPr>
        <p:spPr/>
        <p:txBody>
          <a:bodyPr/>
          <a:lstStyle/>
          <a:p>
            <a:r>
              <a:rPr lang="en-US" dirty="0"/>
              <a:t>Recorded January 2025</a:t>
            </a:r>
          </a:p>
        </p:txBody>
      </p:sp>
      <p:pic>
        <p:nvPicPr>
          <p:cNvPr id="6" name="Recorded Sound">
            <a:hlinkClick r:id="" action="ppaction://media"/>
            <a:extLst>
              <a:ext uri="{FF2B5EF4-FFF2-40B4-BE49-F238E27FC236}">
                <a16:creationId xmlns:a16="http://schemas.microsoft.com/office/drawing/2014/main" id="{48BD0448-DD50-3D2D-92EB-0C4F925A596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0371" y="5900057"/>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5550"/>
    </mc:Choice>
    <mc:Fallback xmlns="">
      <p:transition spd="slow" advTm="1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569656" y="141902"/>
            <a:ext cx="7886700" cy="1325563"/>
          </a:xfrm>
        </p:spPr>
        <p:txBody>
          <a:bodyPr>
            <a:normAutofit/>
          </a:bodyPr>
          <a:lstStyle/>
          <a:p>
            <a:pPr algn="ctr"/>
            <a:r>
              <a:rPr lang="en-US" sz="3600" dirty="0"/>
              <a:t>Data Overview Tab </a:t>
            </a:r>
          </a:p>
        </p:txBody>
      </p:sp>
      <p:pic>
        <p:nvPicPr>
          <p:cNvPr id="10" name="Picture 9">
            <a:extLst>
              <a:ext uri="{FF2B5EF4-FFF2-40B4-BE49-F238E27FC236}">
                <a16:creationId xmlns:a16="http://schemas.microsoft.com/office/drawing/2014/main" id="{BC3D0182-D417-7EE7-4EF3-A96A197138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98797" y="1131606"/>
            <a:ext cx="6930804" cy="4289675"/>
          </a:xfrm>
          <a:prstGeom prst="rect">
            <a:avLst/>
          </a:prstGeom>
          <a:ln w="12700">
            <a:solidFill>
              <a:schemeClr val="tx1"/>
            </a:solidFill>
          </a:ln>
          <a:effectLst/>
        </p:spPr>
      </p:pic>
      <p:sp>
        <p:nvSpPr>
          <p:cNvPr id="11" name="TextBox 10">
            <a:extLst>
              <a:ext uri="{FF2B5EF4-FFF2-40B4-BE49-F238E27FC236}">
                <a16:creationId xmlns:a16="http://schemas.microsoft.com/office/drawing/2014/main" id="{1020E4D0-7095-2E76-A21C-1DA202A11532}"/>
              </a:ext>
              <a:ext uri="{C183D7F6-B498-43B3-948B-1728B52AA6E4}">
                <adec:decorative xmlns:adec="http://schemas.microsoft.com/office/drawing/2017/decorative" val="1"/>
              </a:ext>
            </a:extLst>
          </p:cNvPr>
          <p:cNvSpPr txBox="1"/>
          <p:nvPr/>
        </p:nvSpPr>
        <p:spPr>
          <a:xfrm>
            <a:off x="546299" y="5699995"/>
            <a:ext cx="8435799" cy="461665"/>
          </a:xfrm>
          <a:prstGeom prst="rect">
            <a:avLst/>
          </a:prstGeom>
          <a:noFill/>
        </p:spPr>
        <p:txBody>
          <a:bodyPr wrap="square" rtlCol="0">
            <a:spAutoFit/>
          </a:bodyPr>
          <a:lstStyle/>
          <a:p>
            <a:r>
              <a:rPr lang="en-US" sz="2400" dirty="0"/>
              <a:t>Primarily consists of aggregate data counts by various populations</a:t>
            </a:r>
          </a:p>
        </p:txBody>
      </p:sp>
      <p:pic>
        <p:nvPicPr>
          <p:cNvPr id="12" name="Recorded Sound">
            <a:hlinkClick r:id="" action="ppaction://media"/>
            <a:extLst>
              <a:ext uri="{FF2B5EF4-FFF2-40B4-BE49-F238E27FC236}">
                <a16:creationId xmlns:a16="http://schemas.microsoft.com/office/drawing/2014/main" id="{C0298D83-188C-1BE3-7A57-E6C7B950AAF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1902" y="6058007"/>
            <a:ext cx="609600" cy="609600"/>
          </a:xfrm>
          <a:prstGeom prst="rect">
            <a:avLst/>
          </a:prstGeom>
        </p:spPr>
      </p:pic>
      <p:sp>
        <p:nvSpPr>
          <p:cNvPr id="6" name="Slide Number Placeholder 2">
            <a:extLst>
              <a:ext uri="{FF2B5EF4-FFF2-40B4-BE49-F238E27FC236}">
                <a16:creationId xmlns:a16="http://schemas.microsoft.com/office/drawing/2014/main" id="{09E7F4B6-E6D6-4865-A103-3E76AA349CDF}"/>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10</a:t>
            </a:fld>
            <a:endParaRPr lang="en" dirty="0"/>
          </a:p>
        </p:txBody>
      </p:sp>
    </p:spTree>
    <p:extLst>
      <p:ext uri="{BB962C8B-B14F-4D97-AF65-F5344CB8AC3E}">
        <p14:creationId xmlns:p14="http://schemas.microsoft.com/office/powerpoint/2010/main" val="2694820331"/>
      </p:ext>
    </p:extLst>
  </p:cSld>
  <p:clrMapOvr>
    <a:masterClrMapping/>
  </p:clrMapOvr>
  <mc:AlternateContent xmlns:mc="http://schemas.openxmlformats.org/markup-compatibility/2006" xmlns:p14="http://schemas.microsoft.com/office/powerpoint/2010/main">
    <mc:Choice Requires="p14">
      <p:transition spd="slow" p14:dur="2000" advTm="57591"/>
    </mc:Choice>
    <mc:Fallback xmlns="">
      <p:transition spd="slow" advTm="5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9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56FC-CC78-73D6-F865-5B33E9214B4F}"/>
              </a:ext>
            </a:extLst>
          </p:cNvPr>
          <p:cNvSpPr>
            <a:spLocks noGrp="1"/>
          </p:cNvSpPr>
          <p:nvPr>
            <p:ph type="title"/>
          </p:nvPr>
        </p:nvSpPr>
        <p:spPr/>
        <p:txBody>
          <a:bodyPr/>
          <a:lstStyle/>
          <a:p>
            <a:pPr algn="ctr"/>
            <a:r>
              <a:rPr lang="en-US" dirty="0"/>
              <a:t>Data Overview Tab </a:t>
            </a:r>
            <a:r>
              <a:rPr lang="en-US" sz="2000" dirty="0"/>
              <a:t>Cont.</a:t>
            </a:r>
            <a:endParaRPr lang="en-US" dirty="0"/>
          </a:p>
        </p:txBody>
      </p:sp>
      <p:pic>
        <p:nvPicPr>
          <p:cNvPr id="1026" name="Picture 2" descr="screenshot of RCT Overview tab">
            <a:extLst>
              <a:ext uri="{FF2B5EF4-FFF2-40B4-BE49-F238E27FC236}">
                <a16:creationId xmlns:a16="http://schemas.microsoft.com/office/drawing/2014/main" id="{C39442B9-9EE0-43A1-592C-2E3FDD864E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148"/>
          <a:stretch/>
        </p:blipFill>
        <p:spPr bwMode="auto">
          <a:xfrm>
            <a:off x="201168" y="2208434"/>
            <a:ext cx="8668512" cy="1325562"/>
          </a:xfrm>
          <a:prstGeom prst="rect">
            <a:avLst/>
          </a:prstGeom>
          <a:ln w="12700">
            <a:solidFill>
              <a:schemeClr val="tx1"/>
            </a:solidFill>
          </a:ln>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6FAC59A-3D3E-71E6-1A40-6B80DAD12E3C}"/>
              </a:ext>
            </a:extLst>
          </p:cNvPr>
          <p:cNvSpPr txBox="1"/>
          <p:nvPr/>
        </p:nvSpPr>
        <p:spPr>
          <a:xfrm>
            <a:off x="628650" y="4334256"/>
            <a:ext cx="8314182" cy="1384995"/>
          </a:xfrm>
          <a:prstGeom prst="rect">
            <a:avLst/>
          </a:prstGeom>
          <a:noFill/>
        </p:spPr>
        <p:txBody>
          <a:bodyPr wrap="square" rtlCol="0">
            <a:spAutoFit/>
          </a:bodyPr>
          <a:lstStyle/>
          <a:p>
            <a:pPr algn="ctr"/>
            <a:r>
              <a:rPr lang="en-US" sz="2800" dirty="0"/>
              <a:t>Be sure to update the value in the “ENTER LAST DAY OF SCHOOL” text box to the last day of your school year (EOY RCT)</a:t>
            </a:r>
          </a:p>
        </p:txBody>
      </p:sp>
      <p:pic>
        <p:nvPicPr>
          <p:cNvPr id="3" name="Recorded Sound">
            <a:hlinkClick r:id="" action="ppaction://media"/>
            <a:extLst>
              <a:ext uri="{FF2B5EF4-FFF2-40B4-BE49-F238E27FC236}">
                <a16:creationId xmlns:a16="http://schemas.microsoft.com/office/drawing/2014/main" id="{78EDE4CC-51F5-F8F1-0441-BE05A95283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168" y="5992207"/>
            <a:ext cx="609600" cy="609600"/>
          </a:xfrm>
          <a:prstGeom prst="rect">
            <a:avLst/>
          </a:prstGeom>
        </p:spPr>
      </p:pic>
      <p:sp>
        <p:nvSpPr>
          <p:cNvPr id="5" name="Slide Number Placeholder 2">
            <a:extLst>
              <a:ext uri="{FF2B5EF4-FFF2-40B4-BE49-F238E27FC236}">
                <a16:creationId xmlns:a16="http://schemas.microsoft.com/office/drawing/2014/main" id="{28E39EF5-3DEB-7A6B-F613-F2FCBE0F0262}"/>
              </a:ext>
            </a:extLst>
          </p:cNvPr>
          <p:cNvSpPr txBox="1">
            <a:spLocks/>
          </p:cNvSpPr>
          <p:nvPr/>
        </p:nvSpPr>
        <p:spPr>
          <a:xfrm>
            <a:off x="-125" y="6422087"/>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11</a:t>
            </a:fld>
            <a:endParaRPr lang="en" dirty="0"/>
          </a:p>
        </p:txBody>
      </p:sp>
    </p:spTree>
    <p:extLst>
      <p:ext uri="{BB962C8B-B14F-4D97-AF65-F5344CB8AC3E}">
        <p14:creationId xmlns:p14="http://schemas.microsoft.com/office/powerpoint/2010/main" val="1722444632"/>
      </p:ext>
    </p:extLst>
  </p:cSld>
  <p:clrMapOvr>
    <a:masterClrMapping/>
  </p:clrMapOvr>
  <mc:AlternateContent xmlns:mc="http://schemas.openxmlformats.org/markup-compatibility/2006" xmlns:p14="http://schemas.microsoft.com/office/powerpoint/2010/main">
    <mc:Choice Requires="p14">
      <p:transition spd="slow" p14:dur="2000" advTm="16818"/>
    </mc:Choice>
    <mc:Fallback xmlns="">
      <p:transition spd="slow" advTm="1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Lst>
          </p:cNvPr>
          <p:cNvSpPr>
            <a:spLocks noGrp="1"/>
          </p:cNvSpPr>
          <p:nvPr>
            <p:ph type="title"/>
          </p:nvPr>
        </p:nvSpPr>
        <p:spPr>
          <a:xfrm>
            <a:off x="525410" y="107029"/>
            <a:ext cx="7886700" cy="1325563"/>
          </a:xfrm>
        </p:spPr>
        <p:txBody>
          <a:bodyPr>
            <a:normAutofit/>
          </a:bodyPr>
          <a:lstStyle/>
          <a:p>
            <a:pPr algn="ctr"/>
            <a:r>
              <a:rPr lang="en-US" sz="3600" dirty="0"/>
              <a:t>Data Overview Tab </a:t>
            </a:r>
            <a:r>
              <a:rPr lang="en-US" sz="2000" dirty="0"/>
              <a:t>Cont. 2</a:t>
            </a:r>
            <a:endParaRPr lang="en-US" sz="4000" dirty="0"/>
          </a:p>
        </p:txBody>
      </p:sp>
      <p:sp>
        <p:nvSpPr>
          <p:cNvPr id="7" name="Slide Number Placeholder 2">
            <a:extLst>
              <a:ext uri="{FF2B5EF4-FFF2-40B4-BE49-F238E27FC236}">
                <a16:creationId xmlns:a16="http://schemas.microsoft.com/office/drawing/2014/main" id="{FF17D356-7DDA-4936-84E2-B9A773C9940C}"/>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12</a:t>
            </a:fld>
            <a:endParaRPr lang="en" dirty="0"/>
          </a:p>
        </p:txBody>
      </p:sp>
      <p:sp>
        <p:nvSpPr>
          <p:cNvPr id="3" name="TextBox 2">
            <a:extLst>
              <a:ext uri="{FF2B5EF4-FFF2-40B4-BE49-F238E27FC236}">
                <a16:creationId xmlns:a16="http://schemas.microsoft.com/office/drawing/2014/main" id="{CA01E05A-415D-BEA9-309C-19458CC9C5EE}"/>
              </a:ext>
            </a:extLst>
          </p:cNvPr>
          <p:cNvSpPr txBox="1"/>
          <p:nvPr/>
        </p:nvSpPr>
        <p:spPr>
          <a:xfrm>
            <a:off x="525409" y="920273"/>
            <a:ext cx="8286081" cy="5155257"/>
          </a:xfrm>
          <a:prstGeom prst="rect">
            <a:avLst/>
          </a:prstGeom>
          <a:noFill/>
        </p:spPr>
        <p:txBody>
          <a:bodyPr wrap="square" rtlCol="0">
            <a:spAutoFit/>
          </a:bodyPr>
          <a:lstStyle/>
          <a:p>
            <a:r>
              <a:rPr lang="en-US" sz="3200" b="1" dirty="0"/>
              <a:t>Tips and Reminders</a:t>
            </a:r>
          </a:p>
          <a:p>
            <a:pPr marL="285750" indent="-285750">
              <a:buFont typeface="Arial" panose="020B0604020202020204" pitchFamily="34" charset="0"/>
              <a:buChar char="•"/>
            </a:pPr>
            <a:r>
              <a:rPr lang="en-US" sz="2700" dirty="0"/>
              <a:t>Review instructions for each section</a:t>
            </a:r>
          </a:p>
          <a:p>
            <a:pPr marL="742950" lvl="1" indent="-285750">
              <a:buFont typeface="Arial" panose="020B0604020202020204" pitchFamily="34" charset="0"/>
              <a:buChar char="•"/>
            </a:pPr>
            <a:r>
              <a:rPr lang="en-US" sz="2700" dirty="0"/>
              <a:t>For EOY, sections include aggregate counts for exits, retentions, graduations, attendance, SPED, GT and many other attribute types</a:t>
            </a:r>
          </a:p>
          <a:p>
            <a:pPr marL="742950" lvl="1" indent="-285750">
              <a:buFont typeface="Arial" panose="020B0604020202020204" pitchFamily="34" charset="0"/>
              <a:buChar char="•"/>
            </a:pPr>
            <a:r>
              <a:rPr lang="en-US" sz="2700" dirty="0"/>
              <a:t>Some counts will matter more at different times in the collection</a:t>
            </a:r>
          </a:p>
          <a:p>
            <a:pPr marL="1200150" lvl="2" indent="-285750">
              <a:buFont typeface="Arial" panose="020B0604020202020204" pitchFamily="34" charset="0"/>
              <a:buChar char="•"/>
            </a:pPr>
            <a:r>
              <a:rPr lang="en-US" sz="2700" dirty="0"/>
              <a:t>i.e., graduates are not coded as such until later in the school year</a:t>
            </a:r>
          </a:p>
          <a:p>
            <a:pPr marL="285750" indent="-285750">
              <a:buFont typeface="Arial" panose="020B0604020202020204" pitchFamily="34" charset="0"/>
              <a:buChar char="•"/>
            </a:pPr>
            <a:r>
              <a:rPr lang="en-US" sz="2700" dirty="0"/>
              <a:t>Identify all potential data issues</a:t>
            </a:r>
          </a:p>
          <a:p>
            <a:pPr marL="742950" lvl="1" indent="-285750">
              <a:buFont typeface="Arial" panose="020B0604020202020204" pitchFamily="34" charset="0"/>
              <a:buChar char="•"/>
            </a:pPr>
            <a:r>
              <a:rPr lang="en-US" sz="2700" dirty="0"/>
              <a:t>Share the file with content experts at your school</a:t>
            </a:r>
          </a:p>
          <a:p>
            <a:pPr marL="742950" lvl="1" indent="-285750">
              <a:buFont typeface="Arial" panose="020B0604020202020204" pitchFamily="34" charset="0"/>
              <a:buChar char="•"/>
            </a:pPr>
            <a:r>
              <a:rPr lang="en-US" sz="2700" dirty="0"/>
              <a:t>Make corrections needed in your SIS</a:t>
            </a:r>
          </a:p>
        </p:txBody>
      </p:sp>
      <p:pic>
        <p:nvPicPr>
          <p:cNvPr id="4" name="Recorded Sound">
            <a:hlinkClick r:id="" action="ppaction://media"/>
            <a:extLst>
              <a:ext uri="{FF2B5EF4-FFF2-40B4-BE49-F238E27FC236}">
                <a16:creationId xmlns:a16="http://schemas.microsoft.com/office/drawing/2014/main" id="{20CC230B-9853-3A23-58E7-F7BAB7884FE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8545" y="6003522"/>
            <a:ext cx="609600" cy="609600"/>
          </a:xfrm>
          <a:prstGeom prst="rect">
            <a:avLst/>
          </a:prstGeom>
        </p:spPr>
      </p:pic>
    </p:spTree>
    <p:extLst>
      <p:ext uri="{BB962C8B-B14F-4D97-AF65-F5344CB8AC3E}">
        <p14:creationId xmlns:p14="http://schemas.microsoft.com/office/powerpoint/2010/main" val="2858474971"/>
      </p:ext>
    </p:extLst>
  </p:cSld>
  <p:clrMapOvr>
    <a:masterClrMapping/>
  </p:clrMapOvr>
  <mc:AlternateContent xmlns:mc="http://schemas.openxmlformats.org/markup-compatibility/2006" xmlns:p14="http://schemas.microsoft.com/office/powerpoint/2010/main">
    <mc:Choice Requires="p14">
      <p:transition spd="slow" p14:dur="2000" advTm="53036"/>
    </mc:Choice>
    <mc:Fallback xmlns="">
      <p:transition spd="slow" advTm="5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863702" y="335629"/>
            <a:ext cx="7416595" cy="1102339"/>
          </a:xfrm>
        </p:spPr>
        <p:txBody>
          <a:bodyPr>
            <a:normAutofit fontScale="90000"/>
          </a:bodyPr>
          <a:lstStyle/>
          <a:p>
            <a:pPr algn="ctr"/>
            <a:r>
              <a:rPr lang="en-US" sz="4000" dirty="0"/>
              <a:t>Data Overview Tab</a:t>
            </a:r>
            <a:br>
              <a:rPr lang="en-US" sz="4000" dirty="0"/>
            </a:br>
            <a:r>
              <a:rPr lang="en-US" sz="3600" dirty="0"/>
              <a:t>Enrollments</a:t>
            </a:r>
            <a:endParaRPr lang="en-US" sz="4000" dirty="0"/>
          </a:p>
        </p:txBody>
      </p:sp>
      <p:pic>
        <p:nvPicPr>
          <p:cNvPr id="7" name="Picture 6">
            <a:extLst>
              <a:ext uri="{FF2B5EF4-FFF2-40B4-BE49-F238E27FC236}">
                <a16:creationId xmlns:a16="http://schemas.microsoft.com/office/drawing/2014/main" id="{DCF95865-5A77-4CF5-95BD-27A0265A6AA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18020" b="11410"/>
          <a:stretch/>
        </p:blipFill>
        <p:spPr>
          <a:xfrm>
            <a:off x="354199" y="1437968"/>
            <a:ext cx="5922615" cy="4769521"/>
          </a:xfrm>
          <a:prstGeom prst="rect">
            <a:avLst/>
          </a:prstGeom>
          <a:ln w="19050">
            <a:solidFill>
              <a:schemeClr val="tx1"/>
            </a:solidFill>
          </a:ln>
        </p:spPr>
      </p:pic>
      <p:sp>
        <p:nvSpPr>
          <p:cNvPr id="3" name="TextBox 2">
            <a:extLst>
              <a:ext uri="{FF2B5EF4-FFF2-40B4-BE49-F238E27FC236}">
                <a16:creationId xmlns:a16="http://schemas.microsoft.com/office/drawing/2014/main" id="{50C6A9A9-23EE-03C7-1D44-D518C7CD96A8}"/>
              </a:ext>
              <a:ext uri="{C183D7F6-B498-43B3-948B-1728B52AA6E4}">
                <adec:decorative xmlns:adec="http://schemas.microsoft.com/office/drawing/2017/decorative" val="1"/>
              </a:ext>
            </a:extLst>
          </p:cNvPr>
          <p:cNvSpPr txBox="1"/>
          <p:nvPr/>
        </p:nvSpPr>
        <p:spPr>
          <a:xfrm>
            <a:off x="6276814" y="1683174"/>
            <a:ext cx="272864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Please be aware that the total enrollment figure is approximate</a:t>
            </a:r>
          </a:p>
          <a:p>
            <a:pPr marL="285750" indent="-285750">
              <a:buFont typeface="Arial" panose="020B0604020202020204" pitchFamily="34" charset="0"/>
              <a:buChar char="•"/>
            </a:pPr>
            <a:r>
              <a:rPr lang="en-US" sz="2400" dirty="0"/>
              <a:t>An anomalous count likely means you have not extracted the correct students in your SD or SSA</a:t>
            </a:r>
          </a:p>
          <a:p>
            <a:endParaRPr lang="en-US" sz="2400" dirty="0">
              <a:solidFill>
                <a:srgbClr val="0070C0"/>
              </a:solidFill>
            </a:endParaRPr>
          </a:p>
        </p:txBody>
      </p:sp>
      <p:pic>
        <p:nvPicPr>
          <p:cNvPr id="5" name="Recorded Sound">
            <a:hlinkClick r:id="" action="ppaction://media"/>
            <a:extLst>
              <a:ext uri="{FF2B5EF4-FFF2-40B4-BE49-F238E27FC236}">
                <a16:creationId xmlns:a16="http://schemas.microsoft.com/office/drawing/2014/main" id="{983B0552-00AD-F51D-E09D-88AD3912C1C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97" y="6248400"/>
            <a:ext cx="609600" cy="609600"/>
          </a:xfrm>
          <a:prstGeom prst="rect">
            <a:avLst/>
          </a:prstGeom>
        </p:spPr>
      </p:pic>
      <p:sp>
        <p:nvSpPr>
          <p:cNvPr id="6" name="Slide Number Placeholder 2">
            <a:extLst>
              <a:ext uri="{FF2B5EF4-FFF2-40B4-BE49-F238E27FC236}">
                <a16:creationId xmlns:a16="http://schemas.microsoft.com/office/drawing/2014/main" id="{7338D85D-66B4-4C59-A278-EE5016D9186C}"/>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13</a:t>
            </a:fld>
            <a:endParaRPr lang="en" dirty="0"/>
          </a:p>
        </p:txBody>
      </p:sp>
    </p:spTree>
    <p:extLst>
      <p:ext uri="{BB962C8B-B14F-4D97-AF65-F5344CB8AC3E}">
        <p14:creationId xmlns:p14="http://schemas.microsoft.com/office/powerpoint/2010/main" val="3372192516"/>
      </p:ext>
    </p:extLst>
  </p:cSld>
  <p:clrMapOvr>
    <a:masterClrMapping/>
  </p:clrMapOvr>
  <mc:AlternateContent xmlns:mc="http://schemas.openxmlformats.org/markup-compatibility/2006" xmlns:p14="http://schemas.microsoft.com/office/powerpoint/2010/main">
    <mc:Choice Requires="p14">
      <p:transition spd="slow" p14:dur="2000" advTm="25017"/>
    </mc:Choice>
    <mc:Fallback xmlns="">
      <p:transition spd="slow" advTm="2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Lst>
          </p:cNvPr>
          <p:cNvSpPr>
            <a:spLocks noGrp="1"/>
          </p:cNvSpPr>
          <p:nvPr>
            <p:ph type="title"/>
          </p:nvPr>
        </p:nvSpPr>
        <p:spPr>
          <a:xfrm>
            <a:off x="863702" y="335629"/>
            <a:ext cx="7416595" cy="1102339"/>
          </a:xfrm>
        </p:spPr>
        <p:txBody>
          <a:bodyPr>
            <a:normAutofit/>
          </a:bodyPr>
          <a:lstStyle/>
          <a:p>
            <a:pPr algn="ctr"/>
            <a:r>
              <a:rPr lang="en-US" sz="4000" dirty="0"/>
              <a:t>Validations Checklist Tab</a:t>
            </a:r>
          </a:p>
        </p:txBody>
      </p:sp>
      <p:sp>
        <p:nvSpPr>
          <p:cNvPr id="6" name="Slide Number Placeholder 2">
            <a:extLst>
              <a:ext uri="{FF2B5EF4-FFF2-40B4-BE49-F238E27FC236}">
                <a16:creationId xmlns:a16="http://schemas.microsoft.com/office/drawing/2014/main" id="{7338D85D-66B4-4C59-A278-EE5016D9186C}"/>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14</a:t>
            </a:fld>
            <a:endParaRPr lang="en" dirty="0"/>
          </a:p>
        </p:txBody>
      </p:sp>
      <p:sp>
        <p:nvSpPr>
          <p:cNvPr id="3" name="TextBox 2">
            <a:extLst>
              <a:ext uri="{FF2B5EF4-FFF2-40B4-BE49-F238E27FC236}">
                <a16:creationId xmlns:a16="http://schemas.microsoft.com/office/drawing/2014/main" id="{50C6A9A9-23EE-03C7-1D44-D518C7CD96A8}"/>
              </a:ext>
            </a:extLst>
          </p:cNvPr>
          <p:cNvSpPr txBox="1"/>
          <p:nvPr/>
        </p:nvSpPr>
        <p:spPr>
          <a:xfrm>
            <a:off x="640719" y="5768111"/>
            <a:ext cx="7771077"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Checklist of tasks schools should complete to help ensure that data is complete and accurate</a:t>
            </a:r>
          </a:p>
          <a:p>
            <a:endParaRPr lang="en-US" sz="2400" dirty="0">
              <a:solidFill>
                <a:srgbClr val="0070C0"/>
              </a:solidFill>
            </a:endParaRPr>
          </a:p>
        </p:txBody>
      </p:sp>
      <p:pic>
        <p:nvPicPr>
          <p:cNvPr id="8" name="Picture 7" descr="screenshot of RCT Checklist">
            <a:extLst>
              <a:ext uri="{FF2B5EF4-FFF2-40B4-BE49-F238E27FC236}">
                <a16:creationId xmlns:a16="http://schemas.microsoft.com/office/drawing/2014/main" id="{4D5763E6-6019-B43D-7473-BAF2E46084FE}"/>
              </a:ext>
            </a:extLst>
          </p:cNvPr>
          <p:cNvPicPr>
            <a:picLocks noChangeAspect="1"/>
          </p:cNvPicPr>
          <p:nvPr/>
        </p:nvPicPr>
        <p:blipFill>
          <a:blip r:embed="rId5"/>
          <a:stretch>
            <a:fillRect/>
          </a:stretch>
        </p:blipFill>
        <p:spPr>
          <a:xfrm>
            <a:off x="650607" y="1281864"/>
            <a:ext cx="7842784" cy="4294272"/>
          </a:xfrm>
          <a:prstGeom prst="rect">
            <a:avLst/>
          </a:prstGeom>
          <a:ln w="12700">
            <a:solidFill>
              <a:schemeClr val="tx1"/>
            </a:solidFill>
          </a:ln>
          <a:effectLst/>
        </p:spPr>
      </p:pic>
      <p:pic>
        <p:nvPicPr>
          <p:cNvPr id="4" name="Recorded Sound">
            <a:hlinkClick r:id="" action="ppaction://media"/>
            <a:extLst>
              <a:ext uri="{FF2B5EF4-FFF2-40B4-BE49-F238E27FC236}">
                <a16:creationId xmlns:a16="http://schemas.microsoft.com/office/drawing/2014/main" id="{DC3BA356-F2AB-0BA1-7C97-862021AC1D0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102" y="5852546"/>
            <a:ext cx="609600" cy="609600"/>
          </a:xfrm>
          <a:prstGeom prst="rect">
            <a:avLst/>
          </a:prstGeom>
        </p:spPr>
      </p:pic>
    </p:spTree>
    <p:extLst>
      <p:ext uri="{BB962C8B-B14F-4D97-AF65-F5344CB8AC3E}">
        <p14:creationId xmlns:p14="http://schemas.microsoft.com/office/powerpoint/2010/main" val="1072265011"/>
      </p:ext>
    </p:extLst>
  </p:cSld>
  <p:clrMapOvr>
    <a:masterClrMapping/>
  </p:clrMapOvr>
  <mc:AlternateContent xmlns:mc="http://schemas.openxmlformats.org/markup-compatibility/2006" xmlns:p14="http://schemas.microsoft.com/office/powerpoint/2010/main">
    <mc:Choice Requires="p14">
      <p:transition spd="slow" p14:dur="2000" advTm="28130"/>
    </mc:Choice>
    <mc:Fallback xmlns="">
      <p:transition spd="slow" advTm="2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577030" y="99655"/>
            <a:ext cx="7886700" cy="1325563"/>
          </a:xfrm>
        </p:spPr>
        <p:txBody>
          <a:bodyPr/>
          <a:lstStyle/>
          <a:p>
            <a:pPr algn="ctr"/>
            <a:r>
              <a:rPr lang="en-US" dirty="0"/>
              <a:t>Final Steps</a:t>
            </a:r>
          </a:p>
        </p:txBody>
      </p:sp>
      <p:pic>
        <p:nvPicPr>
          <p:cNvPr id="7" name="Picture 6">
            <a:extLst>
              <a:ext uri="{FF2B5EF4-FFF2-40B4-BE49-F238E27FC236}">
                <a16:creationId xmlns:a16="http://schemas.microsoft.com/office/drawing/2014/main" id="{4F31FB66-765F-CBC4-70DF-906E19F7B8B3}"/>
              </a:ext>
              <a:ext uri="{C183D7F6-B498-43B3-948B-1728B52AA6E4}">
                <adec:decorative xmlns:adec="http://schemas.microsoft.com/office/drawing/2017/decorative" val="1"/>
              </a:ext>
            </a:extLst>
          </p:cNvPr>
          <p:cNvPicPr>
            <a:picLocks noChangeAspect="1"/>
          </p:cNvPicPr>
          <p:nvPr/>
        </p:nvPicPr>
        <p:blipFill rotWithShape="1">
          <a:blip r:embed="rId5"/>
          <a:srcRect t="35142"/>
          <a:stretch/>
        </p:blipFill>
        <p:spPr>
          <a:xfrm>
            <a:off x="577030" y="1305925"/>
            <a:ext cx="8017079" cy="2966432"/>
          </a:xfrm>
          <a:prstGeom prst="rect">
            <a:avLst/>
          </a:prstGeom>
          <a:ln w="12700">
            <a:solidFill>
              <a:schemeClr val="tx1"/>
            </a:solidFill>
          </a:ln>
          <a:effectLst/>
        </p:spPr>
      </p:pic>
      <p:sp>
        <p:nvSpPr>
          <p:cNvPr id="3" name="TextBox 2">
            <a:extLst>
              <a:ext uri="{FF2B5EF4-FFF2-40B4-BE49-F238E27FC236}">
                <a16:creationId xmlns:a16="http://schemas.microsoft.com/office/drawing/2014/main" id="{7FCD41DA-F102-8C1C-0AA6-61959A3E1CEF}"/>
              </a:ext>
              <a:ext uri="{C183D7F6-B498-43B3-948B-1728B52AA6E4}">
                <adec:decorative xmlns:adec="http://schemas.microsoft.com/office/drawing/2017/decorative" val="1"/>
              </a:ext>
            </a:extLst>
          </p:cNvPr>
          <p:cNvSpPr txBox="1"/>
          <p:nvPr/>
        </p:nvSpPr>
        <p:spPr>
          <a:xfrm>
            <a:off x="569656" y="4608260"/>
            <a:ext cx="8435799"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Repeat General Steps on the Instructions tab as many times as needed to correct all problem data</a:t>
            </a:r>
          </a:p>
          <a:p>
            <a:pPr marL="342900" indent="-342900">
              <a:buFont typeface="Arial" panose="020B0604020202020204" pitchFamily="34" charset="0"/>
              <a:buChar char="•"/>
            </a:pPr>
            <a:r>
              <a:rPr lang="en-US" sz="2400" dirty="0"/>
              <a:t>Use the RCT throughout the collection (</a:t>
            </a:r>
            <a:r>
              <a:rPr lang="en-US" sz="2400" i="1" dirty="0"/>
              <a:t>prior to school year rollover for the EOY</a:t>
            </a:r>
            <a:r>
              <a:rPr lang="en-US" sz="2400" dirty="0"/>
              <a:t>)</a:t>
            </a:r>
          </a:p>
          <a:p>
            <a:pPr marL="800100" lvl="1" indent="-342900">
              <a:buFont typeface="Arial" panose="020B0604020202020204" pitchFamily="34" charset="0"/>
              <a:buChar char="•"/>
            </a:pPr>
            <a:r>
              <a:rPr lang="en-US" sz="2400" dirty="0"/>
              <a:t>Usually only needed until CSI provides Summary Reports</a:t>
            </a:r>
          </a:p>
        </p:txBody>
      </p:sp>
      <p:pic>
        <p:nvPicPr>
          <p:cNvPr id="10" name="Recorded Sound">
            <a:hlinkClick r:id="" action="ppaction://media"/>
            <a:extLst>
              <a:ext uri="{FF2B5EF4-FFF2-40B4-BE49-F238E27FC236}">
                <a16:creationId xmlns:a16="http://schemas.microsoft.com/office/drawing/2014/main" id="{B7D5517B-BA85-01CC-D0DF-32266F11954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856" y="6039725"/>
            <a:ext cx="609600" cy="609600"/>
          </a:xfrm>
          <a:prstGeom prst="rect">
            <a:avLst/>
          </a:prstGeom>
        </p:spPr>
      </p:pic>
      <p:sp>
        <p:nvSpPr>
          <p:cNvPr id="8" name="Slide Number Placeholder 2">
            <a:extLst>
              <a:ext uri="{FF2B5EF4-FFF2-40B4-BE49-F238E27FC236}">
                <a16:creationId xmlns:a16="http://schemas.microsoft.com/office/drawing/2014/main" id="{6906D008-57AA-453C-88E6-BDA627D6F96E}"/>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15</a:t>
            </a:fld>
            <a:endParaRPr lang="en" dirty="0"/>
          </a:p>
        </p:txBody>
      </p:sp>
    </p:spTree>
    <p:extLst>
      <p:ext uri="{BB962C8B-B14F-4D97-AF65-F5344CB8AC3E}">
        <p14:creationId xmlns:p14="http://schemas.microsoft.com/office/powerpoint/2010/main" val="789299785"/>
      </p:ext>
    </p:extLst>
  </p:cSld>
  <p:clrMapOvr>
    <a:masterClrMapping/>
  </p:clrMapOvr>
  <mc:AlternateContent xmlns:mc="http://schemas.openxmlformats.org/markup-compatibility/2006" xmlns:p14="http://schemas.microsoft.com/office/powerpoint/2010/main">
    <mc:Choice Requires="p14">
      <p:transition spd="slow" p14:dur="2000" advTm="33181"/>
    </mc:Choice>
    <mc:Fallback xmlns="">
      <p:transition spd="slow" advTm="3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sp>
        <p:nvSpPr>
          <p:cNvPr id="3" name="Slide Number Placeholder 2">
            <a:extLst>
              <a:ext uri="{FF2B5EF4-FFF2-40B4-BE49-F238E27FC236}">
                <a16:creationId xmlns:a16="http://schemas.microsoft.com/office/drawing/2014/main" id="{4073B804-9D4E-41D4-8B67-909FE5E18512}"/>
              </a:ext>
            </a:extLst>
          </p:cNvPr>
          <p:cNvSpPr>
            <a:spLocks noGrp="1"/>
          </p:cNvSpPr>
          <p:nvPr>
            <p:ph type="sldNum" idx="12"/>
          </p:nvPr>
        </p:nvSpPr>
        <p:spPr>
          <a:xfrm>
            <a:off x="-125" y="6440375"/>
            <a:ext cx="9005580" cy="417900"/>
          </a:xfrm>
        </p:spPr>
        <p:txBody>
          <a:bodyPr/>
          <a:lstStyle/>
          <a:p>
            <a:pPr algn="r"/>
            <a:fld id="{00000000-1234-1234-1234-123412341234}" type="slidenum">
              <a:rPr lang="en" smtClean="0"/>
              <a:pPr algn="r"/>
              <a:t>16</a:t>
            </a:fld>
            <a:endParaRPr lang="en" dirty="0"/>
          </a:p>
        </p:txBody>
      </p:sp>
      <p:pic>
        <p:nvPicPr>
          <p:cNvPr id="2" name="Recorded Sound">
            <a:hlinkClick r:id="" action="ppaction://media"/>
            <a:extLst>
              <a:ext uri="{FF2B5EF4-FFF2-40B4-BE49-F238E27FC236}">
                <a16:creationId xmlns:a16="http://schemas.microsoft.com/office/drawing/2014/main" id="{C67CD20C-AAE5-7855-ADDA-948619C9249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043" y="6205780"/>
            <a:ext cx="609600" cy="609600"/>
          </a:xfrm>
          <a:prstGeom prst="rect">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16369"/>
    </mc:Choice>
    <mc:Fallback xmlns="">
      <p:transition spd="slow" advTm="1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345-9C42-4A27-B73C-1EF080CACCE4}"/>
              </a:ext>
              <a:ext uri="{C183D7F6-B498-43B3-948B-1728B52AA6E4}">
                <adec:decorative xmlns:adec="http://schemas.microsoft.com/office/drawing/2017/decorative" val="1"/>
              </a:ext>
            </a:extLst>
          </p:cNvPr>
          <p:cNvSpPr>
            <a:spLocks noGrp="1"/>
          </p:cNvSpPr>
          <p:nvPr>
            <p:ph type="title"/>
          </p:nvPr>
        </p:nvSpPr>
        <p:spPr>
          <a:xfrm>
            <a:off x="628650" y="179182"/>
            <a:ext cx="7886700" cy="1325563"/>
          </a:xfrm>
        </p:spPr>
        <p:txBody>
          <a:bodyPr>
            <a:normAutofit/>
          </a:bodyPr>
          <a:lstStyle/>
          <a:p>
            <a:pPr algn="ctr"/>
            <a:r>
              <a:rPr lang="en-US" sz="4000" dirty="0"/>
              <a:t>What is the Record Checker Tool?</a:t>
            </a:r>
          </a:p>
        </p:txBody>
      </p:sp>
      <p:sp>
        <p:nvSpPr>
          <p:cNvPr id="15" name="TextBox 14">
            <a:extLst>
              <a:ext uri="{FF2B5EF4-FFF2-40B4-BE49-F238E27FC236}">
                <a16:creationId xmlns:a16="http://schemas.microsoft.com/office/drawing/2014/main" id="{6D08D8E8-589E-589A-C567-72F94DFC6139}"/>
              </a:ext>
              <a:ext uri="{C183D7F6-B498-43B3-948B-1728B52AA6E4}">
                <adec:decorative xmlns:adec="http://schemas.microsoft.com/office/drawing/2017/decorative" val="1"/>
              </a:ext>
            </a:extLst>
          </p:cNvPr>
          <p:cNvSpPr txBox="1"/>
          <p:nvPr/>
        </p:nvSpPr>
        <p:spPr>
          <a:xfrm>
            <a:off x="809713" y="5180541"/>
            <a:ext cx="8132361" cy="923330"/>
          </a:xfrm>
          <a:prstGeom prst="rect">
            <a:avLst/>
          </a:prstGeom>
          <a:noFill/>
        </p:spPr>
        <p:txBody>
          <a:bodyPr wrap="square" rtlCol="0">
            <a:spAutoFit/>
          </a:bodyPr>
          <a:lstStyle/>
          <a:p>
            <a:pPr marL="285750" indent="-285750">
              <a:buFont typeface="Arial" panose="020B0604020202020204" pitchFamily="34" charset="0"/>
              <a:buChar char="•"/>
            </a:pPr>
            <a:r>
              <a:rPr lang="en-US" dirty="0"/>
              <a:t>Excel file with multiple tabs, content will vary somewhat by collection </a:t>
            </a:r>
          </a:p>
          <a:p>
            <a:pPr marL="285750" indent="-285750">
              <a:buFont typeface="Arial" panose="020B0604020202020204" pitchFamily="34" charset="0"/>
              <a:buChar char="•"/>
            </a:pPr>
            <a:r>
              <a:rPr lang="en-US" b="1" dirty="0"/>
              <a:t>Instructions</a:t>
            </a:r>
            <a:r>
              <a:rPr lang="en-US" dirty="0"/>
              <a:t> tab included for all collections and should be the starting point</a:t>
            </a:r>
          </a:p>
          <a:p>
            <a:pPr marL="285750" indent="-285750">
              <a:buFont typeface="Arial" panose="020B0604020202020204" pitchFamily="34" charset="0"/>
              <a:buChar char="•"/>
            </a:pPr>
            <a:r>
              <a:rPr lang="en-US" dirty="0"/>
              <a:t>Schools should plan to use 1-2 weeks prior to initial file submission deadlines</a:t>
            </a:r>
          </a:p>
        </p:txBody>
      </p:sp>
      <p:sp>
        <p:nvSpPr>
          <p:cNvPr id="4" name="TextBox 3">
            <a:extLst>
              <a:ext uri="{FF2B5EF4-FFF2-40B4-BE49-F238E27FC236}">
                <a16:creationId xmlns:a16="http://schemas.microsoft.com/office/drawing/2014/main" id="{E91791CF-DA09-FDBD-6D3A-1CA8423F1592}"/>
              </a:ext>
              <a:ext uri="{C183D7F6-B498-43B3-948B-1728B52AA6E4}">
                <adec:decorative xmlns:adec="http://schemas.microsoft.com/office/drawing/2017/decorative" val="1"/>
              </a:ext>
            </a:extLst>
          </p:cNvPr>
          <p:cNvSpPr txBox="1"/>
          <p:nvPr/>
        </p:nvSpPr>
        <p:spPr>
          <a:xfrm>
            <a:off x="331471" y="6032487"/>
            <a:ext cx="861060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rPr>
              <a:t>https://resources.csi.state.co.us/data-submissions/calendar/</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hlinkClick r:id="rId6"/>
              </a:rPr>
              <a:t>www.csi.state.co.us/calendar/</a:t>
            </a:r>
            <a:endPar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endParaRPr>
          </a:p>
        </p:txBody>
      </p:sp>
      <p:sp>
        <p:nvSpPr>
          <p:cNvPr id="12" name="Slide Number Placeholder 2">
            <a:extLst>
              <a:ext uri="{FF2B5EF4-FFF2-40B4-BE49-F238E27FC236}">
                <a16:creationId xmlns:a16="http://schemas.microsoft.com/office/drawing/2014/main" id="{0109493B-E916-4CAA-8933-CA856A6C0411}"/>
              </a:ext>
              <a:ext uri="{C183D7F6-B498-43B3-948B-1728B52AA6E4}">
                <adec:decorative xmlns:adec="http://schemas.microsoft.com/office/drawing/2017/decorative" val="1"/>
              </a:ext>
            </a:extLst>
          </p:cNvPr>
          <p:cNvSpPr txBox="1">
            <a:spLocks/>
          </p:cNvSpPr>
          <p:nvPr/>
        </p:nvSpPr>
        <p:spPr>
          <a:xfrm>
            <a:off x="-125" y="6440375"/>
            <a:ext cx="8991725"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a:t>
            </a:fld>
            <a:endParaRPr lang="en" dirty="0"/>
          </a:p>
        </p:txBody>
      </p:sp>
      <p:pic>
        <p:nvPicPr>
          <p:cNvPr id="33" name="Audio 32">
            <a:hlinkClick r:id="" action="ppaction://media"/>
            <a:extLst>
              <a:ext uri="{FF2B5EF4-FFF2-40B4-BE49-F238E27FC236}">
                <a16:creationId xmlns:a16="http://schemas.microsoft.com/office/drawing/2014/main" id="{A3A6E5AE-2928-3CE3-FF97-5C76A0E6209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pic>
        <p:nvPicPr>
          <p:cNvPr id="3" name="Picture 2" descr="screenshot of RCT Instructions">
            <a:extLst>
              <a:ext uri="{FF2B5EF4-FFF2-40B4-BE49-F238E27FC236}">
                <a16:creationId xmlns:a16="http://schemas.microsoft.com/office/drawing/2014/main" id="{0CC8FC43-5182-7BC4-DE0E-49A3C310B95A}"/>
              </a:ext>
            </a:extLst>
          </p:cNvPr>
          <p:cNvPicPr>
            <a:picLocks noChangeAspect="1"/>
          </p:cNvPicPr>
          <p:nvPr/>
        </p:nvPicPr>
        <p:blipFill rotWithShape="1">
          <a:blip r:embed="rId8"/>
          <a:srcRect t="6708"/>
          <a:stretch/>
        </p:blipFill>
        <p:spPr>
          <a:xfrm>
            <a:off x="809713" y="1105657"/>
            <a:ext cx="7537604" cy="4011736"/>
          </a:xfrm>
          <a:prstGeom prst="rect">
            <a:avLst/>
          </a:prstGeom>
          <a:ln w="12700">
            <a:solidFill>
              <a:schemeClr val="tx1"/>
            </a:solidFill>
          </a:ln>
          <a:effectLst/>
        </p:spPr>
      </p:pic>
    </p:spTree>
    <p:extLst>
      <p:ext uri="{BB962C8B-B14F-4D97-AF65-F5344CB8AC3E}">
        <p14:creationId xmlns:p14="http://schemas.microsoft.com/office/powerpoint/2010/main" val="3676087684"/>
      </p:ext>
    </p:extLst>
  </p:cSld>
  <p:clrMapOvr>
    <a:masterClrMapping/>
  </p:clrMapOvr>
  <mc:AlternateContent xmlns:mc="http://schemas.openxmlformats.org/markup-compatibility/2006" xmlns:p14="http://schemas.microsoft.com/office/powerpoint/2010/main">
    <mc:Choice Requires="p14">
      <p:transition spd="slow" p14:dur="2000" advTm="63810"/>
    </mc:Choice>
    <mc:Fallback xmlns="">
      <p:transition spd="slow" advTm="6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Lst>
          </p:cNvPr>
          <p:cNvSpPr>
            <a:spLocks noGrp="1"/>
          </p:cNvSpPr>
          <p:nvPr>
            <p:ph type="title"/>
          </p:nvPr>
        </p:nvSpPr>
        <p:spPr>
          <a:xfrm>
            <a:off x="628650" y="-26895"/>
            <a:ext cx="7886700" cy="1061892"/>
          </a:xfrm>
        </p:spPr>
        <p:txBody>
          <a:bodyPr/>
          <a:lstStyle/>
          <a:p>
            <a:pPr algn="ctr"/>
            <a:r>
              <a:rPr lang="en-US" dirty="0"/>
              <a:t>RCT Download</a:t>
            </a:r>
          </a:p>
        </p:txBody>
      </p:sp>
      <p:sp>
        <p:nvSpPr>
          <p:cNvPr id="11" name="Slide Number Placeholder 2">
            <a:extLst>
              <a:ext uri="{FF2B5EF4-FFF2-40B4-BE49-F238E27FC236}">
                <a16:creationId xmlns:a16="http://schemas.microsoft.com/office/drawing/2014/main" id="{B763C8B1-7211-4E83-B9B2-999A33304C4A}"/>
              </a:ext>
            </a:extLst>
          </p:cNvPr>
          <p:cNvSpPr txBox="1">
            <a:spLocks/>
          </p:cNvSpPr>
          <p:nvPr/>
        </p:nvSpPr>
        <p:spPr>
          <a:xfrm>
            <a:off x="-125" y="6440375"/>
            <a:ext cx="9019434"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a:t>
            </a:fld>
            <a:endParaRPr lang="en" dirty="0"/>
          </a:p>
        </p:txBody>
      </p:sp>
      <p:sp>
        <p:nvSpPr>
          <p:cNvPr id="6" name="TextBox 5">
            <a:extLst>
              <a:ext uri="{FF2B5EF4-FFF2-40B4-BE49-F238E27FC236}">
                <a16:creationId xmlns:a16="http://schemas.microsoft.com/office/drawing/2014/main" id="{D887CAE7-2747-1E70-8A6D-14006D5A4B27}"/>
              </a:ext>
            </a:extLst>
          </p:cNvPr>
          <p:cNvSpPr txBox="1"/>
          <p:nvPr/>
        </p:nvSpPr>
        <p:spPr>
          <a:xfrm>
            <a:off x="966850" y="5720076"/>
            <a:ext cx="745374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Download the RCT file from each CSI collection page</a:t>
            </a:r>
          </a:p>
          <a:p>
            <a:pPr algn="ctr"/>
            <a:r>
              <a:rPr lang="en-US" sz="2400" dirty="0">
                <a:hlinkClick r:id="rId5"/>
              </a:rPr>
              <a:t>https://resources.csi.state.co.us/data-submissions/eoy/</a:t>
            </a:r>
            <a:endParaRPr lang="en-US" sz="2400" dirty="0"/>
          </a:p>
        </p:txBody>
      </p:sp>
      <p:pic>
        <p:nvPicPr>
          <p:cNvPr id="12" name="Recorded Sound">
            <a:hlinkClick r:id="" action="ppaction://media"/>
            <a:extLst>
              <a:ext uri="{FF2B5EF4-FFF2-40B4-BE49-F238E27FC236}">
                <a16:creationId xmlns:a16="http://schemas.microsoft.com/office/drawing/2014/main" id="{24A104E9-88DE-F202-4B84-4653A5AE4DF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5527" y="6135575"/>
            <a:ext cx="609600" cy="609600"/>
          </a:xfrm>
          <a:prstGeom prst="rect">
            <a:avLst/>
          </a:prstGeom>
        </p:spPr>
      </p:pic>
      <p:pic>
        <p:nvPicPr>
          <p:cNvPr id="4" name="Picture 3" descr="screenshot of EOY website">
            <a:extLst>
              <a:ext uri="{FF2B5EF4-FFF2-40B4-BE49-F238E27FC236}">
                <a16:creationId xmlns:a16="http://schemas.microsoft.com/office/drawing/2014/main" id="{F4F96D52-7E75-4550-3AFC-62237AB5CA70}"/>
              </a:ext>
            </a:extLst>
          </p:cNvPr>
          <p:cNvPicPr>
            <a:picLocks noChangeAspect="1"/>
          </p:cNvPicPr>
          <p:nvPr/>
        </p:nvPicPr>
        <p:blipFill>
          <a:blip r:embed="rId7"/>
          <a:stretch>
            <a:fillRect/>
          </a:stretch>
        </p:blipFill>
        <p:spPr>
          <a:xfrm>
            <a:off x="2064050" y="919043"/>
            <a:ext cx="5114268" cy="4665328"/>
          </a:xfrm>
          <a:prstGeom prst="rect">
            <a:avLst/>
          </a:prstGeom>
          <a:ln w="12700">
            <a:solidFill>
              <a:schemeClr val="tx1"/>
            </a:solidFill>
          </a:ln>
        </p:spPr>
      </p:pic>
    </p:spTree>
    <p:extLst>
      <p:ext uri="{BB962C8B-B14F-4D97-AF65-F5344CB8AC3E}">
        <p14:creationId xmlns:p14="http://schemas.microsoft.com/office/powerpoint/2010/main" val="2050589455"/>
      </p:ext>
    </p:extLst>
  </p:cSld>
  <p:clrMapOvr>
    <a:masterClrMapping/>
  </p:clrMapOvr>
  <mc:AlternateContent xmlns:mc="http://schemas.openxmlformats.org/markup-compatibility/2006" xmlns:p14="http://schemas.microsoft.com/office/powerpoint/2010/main">
    <mc:Choice Requires="p14">
      <p:transition spd="slow" p14:dur="2000" advTm="44147"/>
    </mc:Choice>
    <mc:Fallback xmlns="">
      <p:transition spd="slow" advTm="4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C292-384A-4FF4-BEE5-462A057CCA1D}"/>
              </a:ext>
              <a:ext uri="{C183D7F6-B498-43B3-948B-1728B52AA6E4}">
                <adec:decorative xmlns:adec="http://schemas.microsoft.com/office/drawing/2017/decorative" val="1"/>
              </a:ext>
            </a:extLst>
          </p:cNvPr>
          <p:cNvSpPr>
            <a:spLocks noGrp="1"/>
          </p:cNvSpPr>
          <p:nvPr>
            <p:ph type="title"/>
          </p:nvPr>
        </p:nvSpPr>
        <p:spPr>
          <a:xfrm>
            <a:off x="577030" y="99655"/>
            <a:ext cx="7886700" cy="1325563"/>
          </a:xfrm>
        </p:spPr>
        <p:txBody>
          <a:bodyPr/>
          <a:lstStyle/>
          <a:p>
            <a:pPr algn="ctr"/>
            <a:r>
              <a:rPr lang="en-US" dirty="0"/>
              <a:t>Instructions Tab</a:t>
            </a:r>
          </a:p>
        </p:txBody>
      </p:sp>
      <p:sp>
        <p:nvSpPr>
          <p:cNvPr id="5" name="TextBox 4">
            <a:extLst>
              <a:ext uri="{FF2B5EF4-FFF2-40B4-BE49-F238E27FC236}">
                <a16:creationId xmlns:a16="http://schemas.microsoft.com/office/drawing/2014/main" id="{DADF25BC-491A-6CE9-E07D-606280962D7E}"/>
              </a:ext>
              <a:ext uri="{C183D7F6-B498-43B3-948B-1728B52AA6E4}">
                <adec:decorative xmlns:adec="http://schemas.microsoft.com/office/drawing/2017/decorative" val="1"/>
              </a:ext>
            </a:extLst>
          </p:cNvPr>
          <p:cNvSpPr txBox="1"/>
          <p:nvPr/>
        </p:nvSpPr>
        <p:spPr>
          <a:xfrm>
            <a:off x="969756" y="5843153"/>
            <a:ext cx="7065818" cy="461665"/>
          </a:xfrm>
          <a:prstGeom prst="rect">
            <a:avLst/>
          </a:prstGeom>
          <a:noFill/>
        </p:spPr>
        <p:txBody>
          <a:bodyPr wrap="square" rtlCol="0">
            <a:spAutoFit/>
          </a:bodyPr>
          <a:lstStyle/>
          <a:p>
            <a:pPr algn="ctr"/>
            <a:r>
              <a:rPr lang="en-US" sz="2400" dirty="0"/>
              <a:t>Fully review the </a:t>
            </a:r>
            <a:r>
              <a:rPr lang="en-US" sz="2400" b="1" dirty="0"/>
              <a:t>Instructions</a:t>
            </a:r>
            <a:r>
              <a:rPr lang="en-US" sz="2400" dirty="0"/>
              <a:t> tab before getting started</a:t>
            </a:r>
          </a:p>
        </p:txBody>
      </p:sp>
      <p:sp>
        <p:nvSpPr>
          <p:cNvPr id="8" name="Slide Number Placeholder 2">
            <a:extLst>
              <a:ext uri="{FF2B5EF4-FFF2-40B4-BE49-F238E27FC236}">
                <a16:creationId xmlns:a16="http://schemas.microsoft.com/office/drawing/2014/main" id="{6906D008-57AA-453C-88E6-BDA627D6F96E}"/>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4</a:t>
            </a:fld>
            <a:endParaRPr lang="en" dirty="0"/>
          </a:p>
        </p:txBody>
      </p:sp>
      <p:pic>
        <p:nvPicPr>
          <p:cNvPr id="13" name="Audio 12">
            <a:hlinkClick r:id="" action="ppaction://media"/>
            <a:extLst>
              <a:ext uri="{FF2B5EF4-FFF2-40B4-BE49-F238E27FC236}">
                <a16:creationId xmlns:a16="http://schemas.microsoft.com/office/drawing/2014/main" id="{5B096FC7-EBDC-EDDD-F2B8-6ECE249F1C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3" name="Picture 2" descr="screenshot of RCT instruction">
            <a:extLst>
              <a:ext uri="{FF2B5EF4-FFF2-40B4-BE49-F238E27FC236}">
                <a16:creationId xmlns:a16="http://schemas.microsoft.com/office/drawing/2014/main" id="{BF2FBD95-3A19-4F7E-75BB-7A38BFFE328B}"/>
              </a:ext>
            </a:extLst>
          </p:cNvPr>
          <p:cNvPicPr>
            <a:picLocks noChangeAspect="1"/>
          </p:cNvPicPr>
          <p:nvPr/>
        </p:nvPicPr>
        <p:blipFill rotWithShape="1">
          <a:blip r:embed="rId6"/>
          <a:srcRect t="8256"/>
          <a:stretch/>
        </p:blipFill>
        <p:spPr>
          <a:xfrm>
            <a:off x="446651" y="1150429"/>
            <a:ext cx="8017079" cy="4196115"/>
          </a:xfrm>
          <a:prstGeom prst="rect">
            <a:avLst/>
          </a:prstGeom>
          <a:ln w="12700">
            <a:solidFill>
              <a:schemeClr val="tx1"/>
            </a:solidFill>
          </a:ln>
          <a:effectLst/>
        </p:spPr>
      </p:pic>
    </p:spTree>
    <p:extLst>
      <p:ext uri="{BB962C8B-B14F-4D97-AF65-F5344CB8AC3E}">
        <p14:creationId xmlns:p14="http://schemas.microsoft.com/office/powerpoint/2010/main" val="384817362"/>
      </p:ext>
    </p:extLst>
  </p:cSld>
  <p:clrMapOvr>
    <a:masterClrMapping/>
  </p:clrMapOvr>
  <p:transition advTm="172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687CB-71E3-1851-6451-519088916543}"/>
              </a:ext>
              <a:ext uri="{C183D7F6-B498-43B3-948B-1728B52AA6E4}">
                <adec:decorative xmlns:adec="http://schemas.microsoft.com/office/drawing/2017/decorative" val="1"/>
              </a:ext>
            </a:extLst>
          </p:cNvPr>
          <p:cNvSpPr>
            <a:spLocks noGrp="1"/>
          </p:cNvSpPr>
          <p:nvPr>
            <p:ph type="title"/>
          </p:nvPr>
        </p:nvSpPr>
        <p:spPr>
          <a:xfrm>
            <a:off x="628650" y="16783"/>
            <a:ext cx="7886700" cy="1325563"/>
          </a:xfrm>
        </p:spPr>
        <p:txBody>
          <a:bodyPr/>
          <a:lstStyle/>
          <a:p>
            <a:pPr algn="ctr"/>
            <a:r>
              <a:rPr lang="en-US" dirty="0"/>
              <a:t>Instructions Tab </a:t>
            </a:r>
            <a:r>
              <a:rPr lang="en-US" sz="2000" dirty="0"/>
              <a:t>Cont.</a:t>
            </a:r>
            <a:endParaRPr lang="en-US" dirty="0"/>
          </a:p>
        </p:txBody>
      </p:sp>
      <p:pic>
        <p:nvPicPr>
          <p:cNvPr id="6" name="Picture 5">
            <a:extLst>
              <a:ext uri="{FF2B5EF4-FFF2-40B4-BE49-F238E27FC236}">
                <a16:creationId xmlns:a16="http://schemas.microsoft.com/office/drawing/2014/main" id="{BAB9D6DC-4943-6E1A-5F44-34C942C1986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95019" y="1322770"/>
            <a:ext cx="7088886" cy="3671941"/>
          </a:xfrm>
          <a:prstGeom prst="rect">
            <a:avLst/>
          </a:prstGeom>
          <a:ln w="3175">
            <a:solidFill>
              <a:schemeClr val="tx1"/>
            </a:solidFill>
          </a:ln>
          <a:effectLst/>
        </p:spPr>
      </p:pic>
      <p:sp>
        <p:nvSpPr>
          <p:cNvPr id="4" name="TextBox 3">
            <a:extLst>
              <a:ext uri="{FF2B5EF4-FFF2-40B4-BE49-F238E27FC236}">
                <a16:creationId xmlns:a16="http://schemas.microsoft.com/office/drawing/2014/main" id="{BEA8F7E6-1665-D8FF-7006-8E229D502668}"/>
              </a:ext>
              <a:ext uri="{C183D7F6-B498-43B3-948B-1728B52AA6E4}">
                <adec:decorative xmlns:adec="http://schemas.microsoft.com/office/drawing/2017/decorative" val="1"/>
              </a:ext>
            </a:extLst>
          </p:cNvPr>
          <p:cNvSpPr txBox="1"/>
          <p:nvPr/>
        </p:nvSpPr>
        <p:spPr>
          <a:xfrm>
            <a:off x="751114" y="5144065"/>
            <a:ext cx="803169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Multiple pages on Instructions tab are present—scroll down to see them</a:t>
            </a:r>
          </a:p>
        </p:txBody>
      </p:sp>
      <p:sp>
        <p:nvSpPr>
          <p:cNvPr id="3" name="Slide Number Placeholder 2">
            <a:extLst>
              <a:ext uri="{FF2B5EF4-FFF2-40B4-BE49-F238E27FC236}">
                <a16:creationId xmlns:a16="http://schemas.microsoft.com/office/drawing/2014/main" id="{750238FC-E5A2-5FAB-C370-1E2A32B2D708}"/>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5</a:t>
            </a:fld>
            <a:endParaRPr lang="en" dirty="0"/>
          </a:p>
        </p:txBody>
      </p:sp>
      <p:pic>
        <p:nvPicPr>
          <p:cNvPr id="21" name="Audio 20">
            <a:hlinkClick r:id="" action="ppaction://media"/>
            <a:extLst>
              <a:ext uri="{FF2B5EF4-FFF2-40B4-BE49-F238E27FC236}">
                <a16:creationId xmlns:a16="http://schemas.microsoft.com/office/drawing/2014/main" id="{9A63483D-7F24-EC5A-1CEC-C29F02D4A0E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151501"/>
      </p:ext>
    </p:extLst>
  </p:cSld>
  <p:clrMapOvr>
    <a:masterClrMapping/>
  </p:clrMapOvr>
  <mc:AlternateContent xmlns:mc="http://schemas.openxmlformats.org/markup-compatibility/2006">
    <mc:Choice xmlns:p14="http://schemas.microsoft.com/office/powerpoint/2010/main" Requires="p14">
      <p:transition spd="slow" p14:dur="2000" advTm="11336"/>
    </mc:Choice>
    <mc:Fallback>
      <p:transition spd="slow" advTm="11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4033E-CEA0-1496-951E-0C5ADF7636B1}"/>
              </a:ext>
              <a:ext uri="{C183D7F6-B498-43B3-948B-1728B52AA6E4}">
                <adec:decorative xmlns:adec="http://schemas.microsoft.com/office/drawing/2017/decorative" val="1"/>
              </a:ext>
            </a:extLst>
          </p:cNvPr>
          <p:cNvSpPr>
            <a:spLocks noGrp="1"/>
          </p:cNvSpPr>
          <p:nvPr>
            <p:ph type="title"/>
          </p:nvPr>
        </p:nvSpPr>
        <p:spPr>
          <a:xfrm>
            <a:off x="628650" y="114750"/>
            <a:ext cx="7886700" cy="1325563"/>
          </a:xfrm>
        </p:spPr>
        <p:txBody>
          <a:bodyPr/>
          <a:lstStyle/>
          <a:p>
            <a:pPr algn="ctr"/>
            <a:r>
              <a:rPr lang="en-US" dirty="0"/>
              <a:t>SD &amp; SSA Raw Data Tabs</a:t>
            </a:r>
          </a:p>
        </p:txBody>
      </p:sp>
      <p:sp>
        <p:nvSpPr>
          <p:cNvPr id="3" name="TextBox 2">
            <a:extLst>
              <a:ext uri="{FF2B5EF4-FFF2-40B4-BE49-F238E27FC236}">
                <a16:creationId xmlns:a16="http://schemas.microsoft.com/office/drawing/2014/main" id="{5922716B-E4DC-FF37-B2E8-674F8F373ACC}"/>
              </a:ext>
              <a:ext uri="{C183D7F6-B498-43B3-948B-1728B52AA6E4}">
                <adec:decorative xmlns:adec="http://schemas.microsoft.com/office/drawing/2017/decorative" val="1"/>
              </a:ext>
            </a:extLst>
          </p:cNvPr>
          <p:cNvSpPr txBox="1"/>
          <p:nvPr/>
        </p:nvSpPr>
        <p:spPr>
          <a:xfrm>
            <a:off x="5424500" y="1215634"/>
            <a:ext cx="3480015"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Extract SD and SSA files from your SIS. </a:t>
            </a:r>
            <a:r>
              <a:rPr lang="en-US" sz="2000" b="1" dirty="0"/>
              <a:t>*Always include legal names &amp; attendance dates when extracting these files.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Copy/Paste exported SD and SSA file data from your SIS into the respective “Raw SD Data” and “Raw SSA Data” tabs</a:t>
            </a:r>
          </a:p>
        </p:txBody>
      </p:sp>
      <p:pic>
        <p:nvPicPr>
          <p:cNvPr id="7" name="Picture 6">
            <a:extLst>
              <a:ext uri="{FF2B5EF4-FFF2-40B4-BE49-F238E27FC236}">
                <a16:creationId xmlns:a16="http://schemas.microsoft.com/office/drawing/2014/main" id="{89ECB8C2-9DA8-3B23-0E22-5E02C9E4664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9793" y="1049290"/>
            <a:ext cx="4906735" cy="4759419"/>
          </a:xfrm>
          <a:prstGeom prst="rect">
            <a:avLst/>
          </a:prstGeom>
        </p:spPr>
      </p:pic>
      <p:sp>
        <p:nvSpPr>
          <p:cNvPr id="5" name="Slide Number Placeholder 2">
            <a:extLst>
              <a:ext uri="{FF2B5EF4-FFF2-40B4-BE49-F238E27FC236}">
                <a16:creationId xmlns:a16="http://schemas.microsoft.com/office/drawing/2014/main" id="{9EE5BA94-1482-20F1-91E4-619942D30032}"/>
              </a:ext>
              <a:ext uri="{C183D7F6-B498-43B3-948B-1728B52AA6E4}">
                <adec:decorative xmlns:adec="http://schemas.microsoft.com/office/drawing/2017/decorative" val="1"/>
              </a:ext>
            </a:extLst>
          </p:cNvPr>
          <p:cNvSpPr txBox="1">
            <a:spLocks/>
          </p:cNvSpPr>
          <p:nvPr/>
        </p:nvSpPr>
        <p:spPr>
          <a:xfrm>
            <a:off x="-125" y="6440375"/>
            <a:ext cx="9005580"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a:t>
            </a:fld>
            <a:endParaRPr lang="en" dirty="0"/>
          </a:p>
        </p:txBody>
      </p:sp>
      <p:pic>
        <p:nvPicPr>
          <p:cNvPr id="17" name="Audio 16">
            <a:hlinkClick r:id="" action="ppaction://media"/>
            <a:extLst>
              <a:ext uri="{FF2B5EF4-FFF2-40B4-BE49-F238E27FC236}">
                <a16:creationId xmlns:a16="http://schemas.microsoft.com/office/drawing/2014/main" id="{14974032-C11F-5CCA-34F7-67FCCB3505A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76095500"/>
      </p:ext>
    </p:extLst>
  </p:cSld>
  <p:clrMapOvr>
    <a:masterClrMapping/>
  </p:clrMapOvr>
  <mc:AlternateContent xmlns:mc="http://schemas.openxmlformats.org/markup-compatibility/2006" xmlns:p14="http://schemas.microsoft.com/office/powerpoint/2010/main">
    <mc:Choice Requires="p14">
      <p:transition spd="slow" p14:dur="2000" advTm="37754"/>
    </mc:Choice>
    <mc:Fallback xmlns="">
      <p:transition spd="slow" advTm="3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SD File Error Checks Tab</a:t>
            </a:r>
          </a:p>
        </p:txBody>
      </p:sp>
      <p:pic>
        <p:nvPicPr>
          <p:cNvPr id="4" name="Picture 3">
            <a:extLst>
              <a:ext uri="{FF2B5EF4-FFF2-40B4-BE49-F238E27FC236}">
                <a16:creationId xmlns:a16="http://schemas.microsoft.com/office/drawing/2014/main" id="{8BAF2701-8239-119E-37E7-3D52D88071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65811" y="1122706"/>
            <a:ext cx="3915924" cy="5345896"/>
          </a:xfrm>
          <a:prstGeom prst="rect">
            <a:avLst/>
          </a:prstGeom>
        </p:spPr>
      </p:pic>
      <p:sp>
        <p:nvSpPr>
          <p:cNvPr id="8" name="TextBox 7">
            <a:extLst>
              <a:ext uri="{FF2B5EF4-FFF2-40B4-BE49-F238E27FC236}">
                <a16:creationId xmlns:a16="http://schemas.microsoft.com/office/drawing/2014/main" id="{039ADFD2-31CF-D257-82A2-85051E4D74ED}"/>
              </a:ext>
              <a:ext uri="{C183D7F6-B498-43B3-948B-1728B52AA6E4}">
                <adec:decorative xmlns:adec="http://schemas.microsoft.com/office/drawing/2017/decorative" val="1"/>
              </a:ext>
            </a:extLst>
          </p:cNvPr>
          <p:cNvSpPr txBox="1"/>
          <p:nvPr/>
        </p:nvSpPr>
        <p:spPr>
          <a:xfrm>
            <a:off x="5234752" y="1791521"/>
            <a:ext cx="3713018"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Highlighted cells indicate potential problem data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View the table of issues that the RCT checks, on the second page of the Instructions tab</a:t>
            </a:r>
          </a:p>
          <a:p>
            <a:endParaRPr lang="en-US" dirty="0"/>
          </a:p>
        </p:txBody>
      </p:sp>
      <p:sp>
        <p:nvSpPr>
          <p:cNvPr id="15" name="Slide Number Placeholder 2">
            <a:extLst>
              <a:ext uri="{FF2B5EF4-FFF2-40B4-BE49-F238E27FC236}">
                <a16:creationId xmlns:a16="http://schemas.microsoft.com/office/drawing/2014/main" id="{8C0C8657-FD3A-4517-9E6B-82EABAA6E9E2}"/>
              </a:ext>
              <a:ext uri="{C183D7F6-B498-43B3-948B-1728B52AA6E4}">
                <adec:decorative xmlns:adec="http://schemas.microsoft.com/office/drawing/2017/decorative" val="1"/>
              </a:ext>
            </a:extLst>
          </p:cNvPr>
          <p:cNvSpPr txBox="1">
            <a:spLocks/>
          </p:cNvSpPr>
          <p:nvPr/>
        </p:nvSpPr>
        <p:spPr>
          <a:xfrm>
            <a:off x="48428" y="6448897"/>
            <a:ext cx="9047143"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a:t>
            </a:fld>
            <a:endParaRPr lang="en" dirty="0"/>
          </a:p>
        </p:txBody>
      </p:sp>
      <p:pic>
        <p:nvPicPr>
          <p:cNvPr id="25" name="Audio 24">
            <a:hlinkClick r:id="" action="ppaction://media"/>
            <a:extLst>
              <a:ext uri="{FF2B5EF4-FFF2-40B4-BE49-F238E27FC236}">
                <a16:creationId xmlns:a16="http://schemas.microsoft.com/office/drawing/2014/main" id="{4B66F87C-20D4-89B4-8A35-721B985801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54505477"/>
      </p:ext>
    </p:extLst>
  </p:cSld>
  <p:clrMapOvr>
    <a:masterClrMapping/>
  </p:clrMapOvr>
  <mc:AlternateContent xmlns:mc="http://schemas.openxmlformats.org/markup-compatibility/2006" xmlns:p14="http://schemas.microsoft.com/office/powerpoint/2010/main">
    <mc:Choice Requires="p14">
      <p:transition spd="slow" p14:dur="2000" advTm="36095"/>
    </mc:Choice>
    <mc:Fallback xmlns="">
      <p:transition spd="slow" advTm="36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50799"/>
            <a:ext cx="7886700" cy="1325563"/>
          </a:xfrm>
        </p:spPr>
        <p:txBody>
          <a:bodyPr/>
          <a:lstStyle/>
          <a:p>
            <a:pPr algn="ctr"/>
            <a:r>
              <a:rPr lang="en-US" dirty="0"/>
              <a:t>SD File Error Checks Tab </a:t>
            </a:r>
            <a:r>
              <a:rPr lang="en-US" sz="2000" dirty="0"/>
              <a:t>Cont.</a:t>
            </a:r>
            <a:endParaRPr lang="en-US" dirty="0"/>
          </a:p>
        </p:txBody>
      </p:sp>
      <p:pic>
        <p:nvPicPr>
          <p:cNvPr id="5" name="Picture 4">
            <a:extLst>
              <a:ext uri="{FF2B5EF4-FFF2-40B4-BE49-F238E27FC236}">
                <a16:creationId xmlns:a16="http://schemas.microsoft.com/office/drawing/2014/main" id="{BE85343A-94FA-916E-DE3E-ECE59C8F0E85}"/>
              </a:ext>
              <a:ext uri="{C183D7F6-B498-43B3-948B-1728B52AA6E4}">
                <adec:decorative xmlns:adec="http://schemas.microsoft.com/office/drawing/2017/decorative" val="1"/>
              </a:ext>
            </a:extLst>
          </p:cNvPr>
          <p:cNvPicPr>
            <a:picLocks noChangeAspect="1"/>
          </p:cNvPicPr>
          <p:nvPr/>
        </p:nvPicPr>
        <p:blipFill rotWithShape="1">
          <a:blip r:embed="rId5"/>
          <a:srcRect b="7878"/>
          <a:stretch/>
        </p:blipFill>
        <p:spPr>
          <a:xfrm>
            <a:off x="1299755" y="1145446"/>
            <a:ext cx="6392090" cy="3354860"/>
          </a:xfrm>
          <a:prstGeom prst="rect">
            <a:avLst/>
          </a:prstGeom>
          <a:ln w="3175">
            <a:solidFill>
              <a:schemeClr val="tx1"/>
            </a:solidFill>
          </a:ln>
        </p:spPr>
      </p:pic>
      <p:sp>
        <p:nvSpPr>
          <p:cNvPr id="8" name="TextBox 7">
            <a:extLst>
              <a:ext uri="{FF2B5EF4-FFF2-40B4-BE49-F238E27FC236}">
                <a16:creationId xmlns:a16="http://schemas.microsoft.com/office/drawing/2014/main" id="{039ADFD2-31CF-D257-82A2-85051E4D74ED}"/>
              </a:ext>
              <a:ext uri="{C183D7F6-B498-43B3-948B-1728B52AA6E4}">
                <adec:decorative xmlns:adec="http://schemas.microsoft.com/office/drawing/2017/decorative" val="1"/>
              </a:ext>
            </a:extLst>
          </p:cNvPr>
          <p:cNvSpPr txBox="1"/>
          <p:nvPr/>
        </p:nvSpPr>
        <p:spPr>
          <a:xfrm>
            <a:off x="552451" y="4590357"/>
            <a:ext cx="8356024" cy="1384995"/>
          </a:xfrm>
          <a:prstGeom prst="rect">
            <a:avLst/>
          </a:prstGeom>
          <a:noFill/>
        </p:spPr>
        <p:txBody>
          <a:bodyPr wrap="square" rtlCol="0">
            <a:spAutoFit/>
          </a:bodyPr>
          <a:lstStyle/>
          <a:p>
            <a:r>
              <a:rPr lang="en-US" sz="2400" dirty="0"/>
              <a:t>Highlighted records to correct </a:t>
            </a:r>
            <a:r>
              <a:rPr lang="en-US" sz="2400" b="1" dirty="0"/>
              <a:t>in your SIS</a:t>
            </a:r>
            <a:r>
              <a:rPr lang="en-US" sz="2400" dirty="0"/>
              <a:t>:</a:t>
            </a:r>
          </a:p>
          <a:p>
            <a:pPr marL="342900" indent="-342900">
              <a:buFont typeface="Arial" panose="020B0604020202020204" pitchFamily="34" charset="0"/>
              <a:buChar char="•"/>
            </a:pPr>
            <a:r>
              <a:rPr lang="en-US" sz="2000" dirty="0"/>
              <a:t>Organization (district code) value of 0 should be updated to 8001 in your SIS </a:t>
            </a:r>
          </a:p>
          <a:p>
            <a:pPr marL="342900" indent="-342900">
              <a:buFont typeface="Arial" panose="020B0604020202020204" pitchFamily="34" charset="0"/>
              <a:buChar char="•"/>
            </a:pPr>
            <a:r>
              <a:rPr lang="en-US" sz="2000" dirty="0"/>
              <a:t>Gender value 0 should be updated to a valid code in your SIS </a:t>
            </a:r>
          </a:p>
          <a:p>
            <a:pPr marL="342900" indent="-342900">
              <a:buFont typeface="Arial" panose="020B0604020202020204" pitchFamily="34" charset="0"/>
              <a:buChar char="•"/>
            </a:pPr>
            <a:r>
              <a:rPr lang="en-US" sz="2000" dirty="0"/>
              <a:t>Then a new extract placed in the RCT</a:t>
            </a:r>
          </a:p>
        </p:txBody>
      </p:sp>
      <p:sp>
        <p:nvSpPr>
          <p:cNvPr id="9" name="TextBox 8">
            <a:extLst>
              <a:ext uri="{FF2B5EF4-FFF2-40B4-BE49-F238E27FC236}">
                <a16:creationId xmlns:a16="http://schemas.microsoft.com/office/drawing/2014/main" id="{6B471872-59F8-6B71-B023-E485F7939F6F}"/>
              </a:ext>
              <a:ext uri="{C183D7F6-B498-43B3-948B-1728B52AA6E4}">
                <adec:decorative xmlns:adec="http://schemas.microsoft.com/office/drawing/2017/decorative" val="1"/>
              </a:ext>
            </a:extLst>
          </p:cNvPr>
          <p:cNvSpPr txBox="1"/>
          <p:nvPr/>
        </p:nvSpPr>
        <p:spPr>
          <a:xfrm>
            <a:off x="1017818" y="6156785"/>
            <a:ext cx="7108362" cy="369332"/>
          </a:xfrm>
          <a:prstGeom prst="rect">
            <a:avLst/>
          </a:prstGeom>
          <a:noFill/>
        </p:spPr>
        <p:txBody>
          <a:bodyPr wrap="square">
            <a:spAutoFit/>
          </a:bodyPr>
          <a:lstStyle/>
          <a:p>
            <a:pPr algn="ctr"/>
            <a:r>
              <a:rPr lang="en-US" sz="1800" dirty="0"/>
              <a:t>SD File Layout - </a:t>
            </a:r>
            <a:r>
              <a:rPr lang="en-US" sz="1800" dirty="0">
                <a:hlinkClick r:id="rId6"/>
              </a:rPr>
              <a:t>https://resources.csi.state.co.us/data-submissions/eoy/</a:t>
            </a:r>
            <a:endParaRPr lang="en-US" dirty="0"/>
          </a:p>
        </p:txBody>
      </p:sp>
      <p:sp>
        <p:nvSpPr>
          <p:cNvPr id="15" name="Slide Number Placeholder 2">
            <a:extLst>
              <a:ext uri="{FF2B5EF4-FFF2-40B4-BE49-F238E27FC236}">
                <a16:creationId xmlns:a16="http://schemas.microsoft.com/office/drawing/2014/main" id="{8C0C8657-FD3A-4517-9E6B-82EABAA6E9E2}"/>
              </a:ext>
              <a:ext uri="{C183D7F6-B498-43B3-948B-1728B52AA6E4}">
                <adec:decorative xmlns:adec="http://schemas.microsoft.com/office/drawing/2017/decorative" val="1"/>
              </a:ext>
            </a:extLst>
          </p:cNvPr>
          <p:cNvSpPr txBox="1">
            <a:spLocks/>
          </p:cNvSpPr>
          <p:nvPr/>
        </p:nvSpPr>
        <p:spPr>
          <a:xfrm>
            <a:off x="48428" y="6440100"/>
            <a:ext cx="9047143"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8</a:t>
            </a:fld>
            <a:endParaRPr lang="en" dirty="0"/>
          </a:p>
        </p:txBody>
      </p:sp>
      <p:pic>
        <p:nvPicPr>
          <p:cNvPr id="18" name="Audio 17">
            <a:hlinkClick r:id="" action="ppaction://media"/>
            <a:extLst>
              <a:ext uri="{FF2B5EF4-FFF2-40B4-BE49-F238E27FC236}">
                <a16:creationId xmlns:a16="http://schemas.microsoft.com/office/drawing/2014/main" id="{E675F8FA-2675-AA2E-ED2E-AC4C17EA329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70252332"/>
      </p:ext>
    </p:extLst>
  </p:cSld>
  <p:clrMapOvr>
    <a:masterClrMapping/>
  </p:clrMapOvr>
  <mc:AlternateContent xmlns:mc="http://schemas.openxmlformats.org/markup-compatibility/2006">
    <mc:Choice xmlns:p14="http://schemas.microsoft.com/office/powerpoint/2010/main" Requires="p14">
      <p:transition spd="slow" p14:dur="2000" advTm="62028"/>
    </mc:Choice>
    <mc:Fallback>
      <p:transition spd="slow" advTm="6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SSA File Error Checks Tab</a:t>
            </a:r>
          </a:p>
        </p:txBody>
      </p:sp>
      <p:pic>
        <p:nvPicPr>
          <p:cNvPr id="1026" name="Picture 2">
            <a:extLst>
              <a:ext uri="{FF2B5EF4-FFF2-40B4-BE49-F238E27FC236}">
                <a16:creationId xmlns:a16="http://schemas.microsoft.com/office/drawing/2014/main" id="{BC50FAE9-B306-977B-B844-C0820B441A8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13" y="1098096"/>
            <a:ext cx="5129558" cy="45782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F8152E-A3B4-4F7F-9EDE-493F8BA574A1}"/>
              </a:ext>
              <a:ext uri="{C183D7F6-B498-43B3-948B-1728B52AA6E4}">
                <adec:decorative xmlns:adec="http://schemas.microsoft.com/office/drawing/2017/decorative" val="1"/>
              </a:ext>
            </a:extLst>
          </p:cNvPr>
          <p:cNvSpPr txBox="1"/>
          <p:nvPr/>
        </p:nvSpPr>
        <p:spPr>
          <a:xfrm>
            <a:off x="5834371" y="1452564"/>
            <a:ext cx="3113399"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process works the same for the SSA File Error Checks tab</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Highlighted cells indicate potential problem data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View the table of issues on the Instructions tab</a:t>
            </a:r>
          </a:p>
          <a:p>
            <a:endParaRPr lang="en-US" sz="2400" dirty="0"/>
          </a:p>
          <a:p>
            <a:endParaRPr lang="en-US" dirty="0"/>
          </a:p>
        </p:txBody>
      </p:sp>
      <p:sp>
        <p:nvSpPr>
          <p:cNvPr id="3" name="TextBox 2">
            <a:extLst>
              <a:ext uri="{FF2B5EF4-FFF2-40B4-BE49-F238E27FC236}">
                <a16:creationId xmlns:a16="http://schemas.microsoft.com/office/drawing/2014/main" id="{3A79EF93-ED03-47DA-0D3E-1DC6CD99461F}"/>
              </a:ext>
              <a:ext uri="{C183D7F6-B498-43B3-948B-1728B52AA6E4}">
                <adec:decorative xmlns:adec="http://schemas.microsoft.com/office/drawing/2017/decorative" val="1"/>
              </a:ext>
            </a:extLst>
          </p:cNvPr>
          <p:cNvSpPr txBox="1"/>
          <p:nvPr/>
        </p:nvSpPr>
        <p:spPr>
          <a:xfrm>
            <a:off x="1017818" y="6156785"/>
            <a:ext cx="7108362" cy="369332"/>
          </a:xfrm>
          <a:prstGeom prst="rect">
            <a:avLst/>
          </a:prstGeom>
          <a:noFill/>
        </p:spPr>
        <p:txBody>
          <a:bodyPr wrap="square">
            <a:spAutoFit/>
          </a:bodyPr>
          <a:lstStyle/>
          <a:p>
            <a:pPr algn="ctr"/>
            <a:r>
              <a:rPr lang="en-US" sz="1800" dirty="0"/>
              <a:t>SSA File Layout - </a:t>
            </a:r>
            <a:r>
              <a:rPr lang="en-US" sz="1800" dirty="0">
                <a:hlinkClick r:id="rId6"/>
              </a:rPr>
              <a:t>https://resources.csi.state.co.us/data-submissions/eoy/</a:t>
            </a:r>
            <a:endParaRPr lang="en-US" dirty="0"/>
          </a:p>
        </p:txBody>
      </p:sp>
      <p:pic>
        <p:nvPicPr>
          <p:cNvPr id="11" name="Audio 10">
            <a:hlinkClick r:id="" action="ppaction://media"/>
            <a:extLst>
              <a:ext uri="{FF2B5EF4-FFF2-40B4-BE49-F238E27FC236}">
                <a16:creationId xmlns:a16="http://schemas.microsoft.com/office/drawing/2014/main" id="{1952B625-19A9-708E-69A2-5251DD6E0EB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
        <p:nvSpPr>
          <p:cNvPr id="6" name="Slide Number Placeholder 2">
            <a:extLst>
              <a:ext uri="{FF2B5EF4-FFF2-40B4-BE49-F238E27FC236}">
                <a16:creationId xmlns:a16="http://schemas.microsoft.com/office/drawing/2014/main" id="{7A0ADB41-3A8A-44FA-8A35-83A576F7227D}"/>
              </a:ext>
              <a:ext uri="{C183D7F6-B498-43B3-948B-1728B52AA6E4}">
                <adec:decorative xmlns:adec="http://schemas.microsoft.com/office/drawing/2017/decorative" val="1"/>
              </a:ext>
            </a:extLst>
          </p:cNvPr>
          <p:cNvSpPr txBox="1">
            <a:spLocks/>
          </p:cNvSpPr>
          <p:nvPr/>
        </p:nvSpPr>
        <p:spPr>
          <a:xfrm>
            <a:off x="-125" y="6440375"/>
            <a:ext cx="8991726" cy="417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9</a:t>
            </a:fld>
            <a:endParaRPr lang="en" dirty="0"/>
          </a:p>
        </p:txBody>
      </p:sp>
    </p:spTree>
    <p:extLst>
      <p:ext uri="{BB962C8B-B14F-4D97-AF65-F5344CB8AC3E}">
        <p14:creationId xmlns:p14="http://schemas.microsoft.com/office/powerpoint/2010/main" val="2441333520"/>
      </p:ext>
    </p:extLst>
  </p:cSld>
  <p:clrMapOvr>
    <a:masterClrMapping/>
  </p:clrMapOvr>
  <mc:AlternateContent xmlns:mc="http://schemas.openxmlformats.org/markup-compatibility/2006">
    <mc:Choice xmlns:p14="http://schemas.microsoft.com/office/powerpoint/2010/main" Requires="p14">
      <p:transition spd="slow" p14:dur="2000" advTm="37746"/>
    </mc:Choice>
    <mc:Fallback>
      <p:transition spd="slow" advTm="3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New</Template>
  <TotalTime>2197</TotalTime>
  <Words>2173</Words>
  <Application>Microsoft Office PowerPoint</Application>
  <PresentationFormat>On-screen Show (4:3)</PresentationFormat>
  <Paragraphs>153</Paragraphs>
  <Slides>16</Slides>
  <Notes>16</Notes>
  <HiddenSlides>0</HiddenSlides>
  <MMClips>16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The Record Checker Tool</vt:lpstr>
      <vt:lpstr>What is the Record Checker Tool?</vt:lpstr>
      <vt:lpstr>RCT Download</vt:lpstr>
      <vt:lpstr>Instructions Tab</vt:lpstr>
      <vt:lpstr>Instructions Tab Cont.</vt:lpstr>
      <vt:lpstr>SD &amp; SSA Raw Data Tabs</vt:lpstr>
      <vt:lpstr>SD File Error Checks Tab</vt:lpstr>
      <vt:lpstr>SD File Error Checks Tab Cont.</vt:lpstr>
      <vt:lpstr>SSA File Error Checks Tab</vt:lpstr>
      <vt:lpstr>Data Overview Tab </vt:lpstr>
      <vt:lpstr>Data Overview Tab Cont.</vt:lpstr>
      <vt:lpstr>Data Overview Tab Cont. 2</vt:lpstr>
      <vt:lpstr>Data Overview Tab Enrollments</vt:lpstr>
      <vt:lpstr>Validations Checklist Tab</vt:lpstr>
      <vt:lpstr>Final Steps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Tribbett, Jessica</dc:creator>
  <cp:lastModifiedBy>Trammell, Cherish</cp:lastModifiedBy>
  <cp:revision>122</cp:revision>
  <dcterms:created xsi:type="dcterms:W3CDTF">2021-01-29T22:47:55Z</dcterms:created>
  <dcterms:modified xsi:type="dcterms:W3CDTF">2025-02-03T19:13:12Z</dcterms:modified>
</cp:coreProperties>
</file>