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handoutMasterIdLst>
    <p:handoutMasterId r:id="rId18"/>
  </p:handoutMasterIdLst>
  <p:sldIdLst>
    <p:sldId id="267" r:id="rId2"/>
    <p:sldId id="3349" r:id="rId3"/>
    <p:sldId id="3344" r:id="rId4"/>
    <p:sldId id="3346" r:id="rId5"/>
    <p:sldId id="3350" r:id="rId6"/>
    <p:sldId id="3339" r:id="rId7"/>
    <p:sldId id="3354" r:id="rId8"/>
    <p:sldId id="351" r:id="rId9"/>
    <p:sldId id="3340" r:id="rId10"/>
    <p:sldId id="3353" r:id="rId11"/>
    <p:sldId id="3352" r:id="rId12"/>
    <p:sldId id="3336" r:id="rId13"/>
    <p:sldId id="3351" r:id="rId14"/>
    <p:sldId id="3334" r:id="rId15"/>
    <p:sldId id="29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6" clrIdx="0">
    <p:extLst>
      <p:ext uri="{19B8F6BF-5375-455C-9EA6-DF929625EA0E}">
        <p15:presenceInfo xmlns:p15="http://schemas.microsoft.com/office/powerpoint/2012/main" userId="S::Rogers_J@cde.state.co.us::c64e4176-a843-4db9-a852-c8ed41991137" providerId="AD"/>
      </p:ext>
    </p:extLst>
  </p:cmAuthor>
  <p:cmAuthor id="2" name="Eddy, Julie" initials="EJ" lastIdx="6"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008CA0"/>
    <a:srgbClr val="FF0066"/>
    <a:srgbClr val="455FA9"/>
    <a:srgbClr val="EFAA1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9" autoAdjust="0"/>
    <p:restoredTop sz="69662" autoAdjust="0"/>
  </p:normalViewPr>
  <p:slideViewPr>
    <p:cSldViewPr snapToGrid="0">
      <p:cViewPr varScale="1">
        <p:scale>
          <a:sx n="84" d="100"/>
          <a:sy n="84" d="100"/>
        </p:scale>
        <p:origin x="14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588861-65A6-D2DA-1891-736D90AC86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A85A36-466C-4A20-E4FD-390C9B3909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CE0682-E95E-44DA-9A8B-008C3F081637}" type="datetimeFigureOut">
              <a:rPr lang="en-US" smtClean="0"/>
              <a:t>2/3/2025</a:t>
            </a:fld>
            <a:endParaRPr lang="en-US"/>
          </a:p>
        </p:txBody>
      </p:sp>
      <p:sp>
        <p:nvSpPr>
          <p:cNvPr id="4" name="Footer Placeholder 3">
            <a:extLst>
              <a:ext uri="{FF2B5EF4-FFF2-40B4-BE49-F238E27FC236}">
                <a16:creationId xmlns:a16="http://schemas.microsoft.com/office/drawing/2014/main" id="{D124EE70-F76A-621D-C78E-CE4A02F58A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CAD87D-EB90-92E6-18A5-0764F4311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C181B8-19C3-407D-856A-9D022C6A234D}" type="slidenum">
              <a:rPr lang="en-US" smtClean="0"/>
              <a:t>‹#›</a:t>
            </a:fld>
            <a:endParaRPr lang="en-US"/>
          </a:p>
        </p:txBody>
      </p:sp>
    </p:spTree>
    <p:extLst>
      <p:ext uri="{BB962C8B-B14F-4D97-AF65-F5344CB8AC3E}">
        <p14:creationId xmlns:p14="http://schemas.microsoft.com/office/powerpoint/2010/main" val="335687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0C113-2609-41DE-AB8D-EC33E333500C}" type="datetimeFigureOut">
              <a:rPr lang="en-US" smtClean="0"/>
              <a:t>2/3/2025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3702A-FE93-4987-AD24-6D83A24E59D6}" type="slidenum">
              <a:rPr lang="en-US" smtClean="0"/>
              <a:t>‹#›</a:t>
            </a:fld>
            <a:endParaRPr lang="en-US" dirty="0"/>
          </a:p>
        </p:txBody>
      </p:sp>
    </p:spTree>
    <p:extLst>
      <p:ext uri="{BB962C8B-B14F-4D97-AF65-F5344CB8AC3E}">
        <p14:creationId xmlns:p14="http://schemas.microsoft.com/office/powerpoint/2010/main" val="1496686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Welcome to the Graduation Guidelines for the End of Year Submissions.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This training, recorded by the CSI data team, provides an overview on the Graduation Guidelines reporting data for the EOY collection.</a:t>
            </a:r>
          </a:p>
        </p:txBody>
      </p:sp>
      <p:sp>
        <p:nvSpPr>
          <p:cNvPr id="4" name="Slide Number Placeholder 3"/>
          <p:cNvSpPr>
            <a:spLocks noGrp="1"/>
          </p:cNvSpPr>
          <p:nvPr>
            <p:ph type="sldNum" sz="quarter" idx="10"/>
          </p:nvPr>
        </p:nvSpPr>
        <p:spPr/>
        <p:txBody>
          <a:bodyPr/>
          <a:lstStyle/>
          <a:p>
            <a:fld id="{0E8F3B1E-10CA-4357-8F2A-AF0E99DA42A4}" type="slidenum">
              <a:rPr lang="en-US" smtClean="0"/>
              <a:t>1</a:t>
            </a:fld>
            <a:endParaRPr lang="en-US" dirty="0"/>
          </a:p>
        </p:txBody>
      </p:sp>
    </p:spTree>
    <p:extLst>
      <p:ext uri="{BB962C8B-B14F-4D97-AF65-F5344CB8AC3E}">
        <p14:creationId xmlns:p14="http://schemas.microsoft.com/office/powerpoint/2010/main" val="190792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Layout is one of the strongest resources available for file submissions as it contains all the codes, formats, and descriptions used for data entry. </a:t>
            </a:r>
            <a:endParaRPr lang="en-US" b="0" dirty="0"/>
          </a:p>
        </p:txBody>
      </p:sp>
      <p:sp>
        <p:nvSpPr>
          <p:cNvPr id="4" name="Slide Number Placeholder 3"/>
          <p:cNvSpPr>
            <a:spLocks noGrp="1"/>
          </p:cNvSpPr>
          <p:nvPr>
            <p:ph type="sldNum" sz="quarter" idx="5"/>
          </p:nvPr>
        </p:nvSpPr>
        <p:spPr/>
        <p:txBody>
          <a:bodyPr/>
          <a:lstStyle/>
          <a:p>
            <a:fld id="{3AF3702A-FE93-4987-AD24-6D83A24E59D6}" type="slidenum">
              <a:rPr lang="en-US" smtClean="0"/>
              <a:t>10</a:t>
            </a:fld>
            <a:endParaRPr lang="en-US" dirty="0"/>
          </a:p>
        </p:txBody>
      </p:sp>
    </p:spTree>
    <p:extLst>
      <p:ext uri="{BB962C8B-B14F-4D97-AF65-F5344CB8AC3E}">
        <p14:creationId xmlns:p14="http://schemas.microsoft.com/office/powerpoint/2010/main" val="100163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Quick Reference Guides offer a step by step instructions on entering Graduation Guidelines in Infinite Campus and PowerSchool and Extracting the Graduation Guidelines file from your SIS. </a:t>
            </a:r>
            <a:endParaRPr lang="en-US" b="0" dirty="0"/>
          </a:p>
        </p:txBody>
      </p:sp>
      <p:sp>
        <p:nvSpPr>
          <p:cNvPr id="4" name="Slide Number Placeholder 3"/>
          <p:cNvSpPr>
            <a:spLocks noGrp="1"/>
          </p:cNvSpPr>
          <p:nvPr>
            <p:ph type="sldNum" sz="quarter" idx="5"/>
          </p:nvPr>
        </p:nvSpPr>
        <p:spPr/>
        <p:txBody>
          <a:bodyPr/>
          <a:lstStyle/>
          <a:p>
            <a:fld id="{3AF3702A-FE93-4987-AD24-6D83A24E59D6}" type="slidenum">
              <a:rPr lang="en-US" smtClean="0"/>
              <a:t>11</a:t>
            </a:fld>
            <a:endParaRPr lang="en-US" dirty="0"/>
          </a:p>
        </p:txBody>
      </p:sp>
    </p:spTree>
    <p:extLst>
      <p:ext uri="{BB962C8B-B14F-4D97-AF65-F5344CB8AC3E}">
        <p14:creationId xmlns:p14="http://schemas.microsoft.com/office/powerpoint/2010/main" val="44270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EFAA1F"/>
                </a:solidFill>
                <a:latin typeface="Arial" panose="020B0604020202020204" pitchFamily="34" charset="0"/>
                <a:cs typeface="Arial" panose="020B0604020202020204" pitchFamily="34" charset="0"/>
              </a:rPr>
              <a:t>Once your file is extracted and submitted to CSI through the G-Drive, the Data Submission Team will process your file and upload any errors back to the G-Drive. The Graduation Guideline tab on the CSI troubleshooting spreadsheet will be your best source for troubleshooting Graduation Guideline errors. Please note: One of the </a:t>
            </a:r>
            <a:r>
              <a:rPr lang="en-US" b="0" dirty="0"/>
              <a:t>most common errors in the Graduation Guideline file are from Graduation Guideline scores out of range for a Graduation Guideline type. Be sure to review the Graduation Guidelines File Layout when you set up your SIS and enter data. It is also important to note: The Graduation Guidelines tab identifies level 1 errors in the Graduation Guidelines file.</a:t>
            </a:r>
          </a:p>
          <a:p>
            <a:endParaRPr lang="en-US" b="0" dirty="0">
              <a:solidFill>
                <a:srgbClr val="EFAA1F"/>
              </a:solidFill>
              <a:latin typeface="Arial" panose="020B0604020202020204" pitchFamily="34" charset="0"/>
              <a:cs typeface="Arial" panose="020B0604020202020204" pitchFamily="34" charset="0"/>
            </a:endParaRPr>
          </a:p>
          <a:p>
            <a:endParaRPr lang="en-US" b="0" dirty="0">
              <a:solidFill>
                <a:srgbClr val="EFAA1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12</a:t>
            </a:fld>
            <a:endParaRPr lang="en-US" dirty="0"/>
          </a:p>
        </p:txBody>
      </p:sp>
    </p:spTree>
    <p:extLst>
      <p:ext uri="{BB962C8B-B14F-4D97-AF65-F5344CB8AC3E}">
        <p14:creationId xmlns:p14="http://schemas.microsoft.com/office/powerpoint/2010/main" val="969646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Level 2 errors often come up later in the EOY. </a:t>
            </a:r>
            <a:r>
              <a:rPr lang="en-US" b="0" dirty="0">
                <a:solidFill>
                  <a:srgbClr val="EFAA1F"/>
                </a:solidFill>
                <a:latin typeface="Arial" panose="020B0604020202020204" pitchFamily="34" charset="0"/>
                <a:cs typeface="Arial" panose="020B0604020202020204" pitchFamily="34" charset="0"/>
              </a:rPr>
              <a:t>The EOY – Level 2 TAB, found at the bottom of the CSI troubleshooting spreadsheet, will be your best source for troubleshooting Level 2 Graduation Guideline errors. The most common Level 2 error is the SE301 error. This error is caused when a student has an exit code of 90, graduated, but has not met the Graduation Guidelines in English and/or Math. </a:t>
            </a:r>
            <a:r>
              <a:rPr lang="en-US" b="0" dirty="0"/>
              <a:t>Be sure to review these errors with your school team to provide accurate information.</a:t>
            </a:r>
            <a:endParaRPr lang="en-US" b="0" dirty="0">
              <a:solidFill>
                <a:srgbClr val="EFAA1F"/>
              </a:solidFill>
              <a:latin typeface="Arial" panose="020B0604020202020204" pitchFamily="34" charset="0"/>
              <a:cs typeface="Arial" panose="020B0604020202020204" pitchFamily="34" charset="0"/>
            </a:endParaRPr>
          </a:p>
          <a:p>
            <a:endParaRPr lang="en-US" b="0" dirty="0">
              <a:solidFill>
                <a:srgbClr val="EFAA1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13</a:t>
            </a:fld>
            <a:endParaRPr lang="en-US" dirty="0"/>
          </a:p>
        </p:txBody>
      </p:sp>
    </p:spTree>
    <p:extLst>
      <p:ext uri="{BB962C8B-B14F-4D97-AF65-F5344CB8AC3E}">
        <p14:creationId xmlns:p14="http://schemas.microsoft.com/office/powerpoint/2010/main" val="263405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Please review the Weekly Update which includes important, updated information, highlighted in yellow for easy reference.</a:t>
            </a:r>
          </a:p>
          <a:p>
            <a:endParaRPr lang="en-US" sz="1200" dirty="0">
              <a:latin typeface="+mn-lt"/>
            </a:endParaRPr>
          </a:p>
          <a:p>
            <a:endParaRPr lang="en-US" sz="1200" dirty="0">
              <a:latin typeface="+mn-lt"/>
            </a:endParaRPr>
          </a:p>
          <a:p>
            <a:endParaRPr lang="en-US" sz="1200" b="0" dirty="0">
              <a:latin typeface="+mn-lt"/>
            </a:endParaRP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5C2AA48B-70A3-4284-B368-B17E3EA9349F}" type="slidenum">
              <a:rPr lang="en-US" smtClean="0"/>
              <a:t>14</a:t>
            </a:fld>
            <a:endParaRPr lang="en-US"/>
          </a:p>
        </p:txBody>
      </p:sp>
    </p:spTree>
    <p:extLst>
      <p:ext uri="{BB962C8B-B14F-4D97-AF65-F5344CB8AC3E}">
        <p14:creationId xmlns:p14="http://schemas.microsoft.com/office/powerpoint/2010/main" val="420442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training. For support with Graduation Guidelines, CSI has two departments that can assist you. </a:t>
            </a:r>
          </a:p>
          <a:p>
            <a:endParaRPr lang="en-US" dirty="0"/>
          </a:p>
          <a:p>
            <a:r>
              <a:rPr lang="en-US" dirty="0"/>
              <a:t>For any questions regarding Graduation Guidelines data and file submission, you may reach out to the CSI Data Submission team. </a:t>
            </a:r>
          </a:p>
          <a:p>
            <a:endParaRPr lang="en-US" dirty="0"/>
          </a:p>
          <a:p>
            <a:r>
              <a:rPr lang="en-US" dirty="0"/>
              <a:t>If you have questions about Graduation Guidelines programming, you may reach out to CSI School Program team.</a:t>
            </a:r>
          </a:p>
        </p:txBody>
      </p:sp>
    </p:spTree>
    <p:extLst>
      <p:ext uri="{BB962C8B-B14F-4D97-AF65-F5344CB8AC3E}">
        <p14:creationId xmlns:p14="http://schemas.microsoft.com/office/powerpoint/2010/main" val="107182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Graduation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Graduation Guidelines are a student’s demonstration of Postsecondary and Workforce Readiness in English and Mathematics.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graduate from high school, students choose measures from a Menu of Options – adopted at the local school board level – to show their proficiency in English/Math. These options will be discussed in more depth later in this training.</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2</a:t>
            </a:fld>
            <a:endParaRPr lang="en-US" dirty="0"/>
          </a:p>
        </p:txBody>
      </p:sp>
    </p:spTree>
    <p:extLst>
      <p:ext uri="{BB962C8B-B14F-4D97-AF65-F5344CB8AC3E}">
        <p14:creationId xmlns:p14="http://schemas.microsoft.com/office/powerpoint/2010/main" val="20162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graduation guidelines file submission is to cross check that any student marked as a graduate </a:t>
            </a:r>
            <a:r>
              <a:rPr lang="en-US" sz="1200" dirty="0"/>
              <a:t>(with exit type codes 90, 95, or 96) has met at least two Graduation Guidelines. This would include at least one in English and at least one in Math guideline. It is possible for students to have multiple English and Math records. A CDE best practice suggestion includes that a student’s Graduation Guideline record capture any, and all, Graduation Guidelines attempted.</a:t>
            </a:r>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78035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Who is involved in reporting Graduation Guidelines at the school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Calibri"/>
              </a:rPr>
              <a:t>Schools should work together internally to make sure to report Graduation Guidelines accurately and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Calibri"/>
              </a:rPr>
              <a:t>CDE best practice suggests that Data Respondents pull a list of students who are likely to graduate the current year. The school’s Program/Policy Staff check which students have met the Graduation Guidelines and with which guideline name from the menu of options. The Data Respondent can then input these Graduation Guidelines in the Student Information System. This process should be repeated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ym typeface="Calibri"/>
            </a:endParaRP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4</a:t>
            </a:fld>
            <a:endParaRPr lang="en-US" dirty="0"/>
          </a:p>
        </p:txBody>
      </p:sp>
    </p:spTree>
    <p:extLst>
      <p:ext uri="{BB962C8B-B14F-4D97-AF65-F5344CB8AC3E}">
        <p14:creationId xmlns:p14="http://schemas.microsoft.com/office/powerpoint/2010/main" val="165468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schools with students in grades 9</a:t>
            </a:r>
            <a:r>
              <a:rPr lang="en-US" sz="1200" baseline="30000" dirty="0"/>
              <a:t>th</a:t>
            </a:r>
            <a:r>
              <a:rPr lang="en-US" sz="1200" dirty="0"/>
              <a:t> - 12</a:t>
            </a:r>
            <a:r>
              <a:rPr lang="en-US" sz="1200" baseline="30000" dirty="0"/>
              <a:t>th</a:t>
            </a:r>
            <a:r>
              <a:rPr lang="en-US" sz="1200" dirty="0"/>
              <a:t> should submit a Graduation Guideline file as part of the EOY data collection.</a:t>
            </a:r>
          </a:p>
          <a:p>
            <a:endParaRPr lang="en-US" dirty="0"/>
          </a:p>
          <a:p>
            <a:pPr>
              <a:lnSpc>
                <a:spcPct val="110000"/>
              </a:lnSpc>
            </a:pPr>
            <a:r>
              <a:rPr lang="en-US" sz="2600" dirty="0"/>
              <a:t>All students that have completed a Graduation Guideline should be reported in the file. This includes:</a:t>
            </a:r>
          </a:p>
          <a:p>
            <a:pPr lvl="1">
              <a:lnSpc>
                <a:spcPct val="110000"/>
              </a:lnSpc>
            </a:pPr>
            <a:r>
              <a:rPr lang="en-US" sz="2200" dirty="0"/>
              <a:t>4</a:t>
            </a:r>
            <a:r>
              <a:rPr lang="en-US" sz="2200" baseline="30000" dirty="0"/>
              <a:t>th</a:t>
            </a:r>
            <a:r>
              <a:rPr lang="en-US" sz="2200" dirty="0"/>
              <a:t> year seniors</a:t>
            </a:r>
          </a:p>
          <a:p>
            <a:pPr lvl="1">
              <a:lnSpc>
                <a:spcPct val="110000"/>
              </a:lnSpc>
            </a:pPr>
            <a:r>
              <a:rPr lang="en-US" sz="2200" dirty="0">
                <a:sym typeface="Calibri"/>
              </a:rPr>
              <a:t>5</a:t>
            </a:r>
            <a:r>
              <a:rPr lang="en-US" sz="2200" baseline="30000" dirty="0">
                <a:sym typeface="Calibri"/>
              </a:rPr>
              <a:t>th</a:t>
            </a:r>
            <a:r>
              <a:rPr lang="en-US" sz="2200" dirty="0">
                <a:sym typeface="Calibri"/>
              </a:rPr>
              <a:t> and 6</a:t>
            </a:r>
            <a:r>
              <a:rPr lang="en-US" sz="2200" baseline="30000" dirty="0">
                <a:sym typeface="Calibri"/>
              </a:rPr>
              <a:t>th</a:t>
            </a:r>
            <a:r>
              <a:rPr lang="en-US" sz="2200" dirty="0">
                <a:sym typeface="Calibri"/>
              </a:rPr>
              <a:t> year seniors; and</a:t>
            </a:r>
          </a:p>
          <a:p>
            <a:pPr lvl="1">
              <a:lnSpc>
                <a:spcPct val="110000"/>
              </a:lnSpc>
            </a:pPr>
            <a:r>
              <a:rPr lang="en-US" sz="2200" dirty="0">
                <a:sym typeface="Calibri"/>
              </a:rPr>
              <a:t>All students who have an Anticipated Year of Graduation of 2022 or beyond, including 3-year graduates</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5</a:t>
            </a:fld>
            <a:endParaRPr lang="en-US" dirty="0"/>
          </a:p>
        </p:txBody>
      </p:sp>
    </p:spTree>
    <p:extLst>
      <p:ext uri="{BB962C8B-B14F-4D97-AF65-F5344CB8AC3E}">
        <p14:creationId xmlns:p14="http://schemas.microsoft.com/office/powerpoint/2010/main" val="346953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Graduation Guidelines Menu of Options, there are eleven options for measuring Math and English, including measures like: Accuplacer, Advanced Placement, Concurrent Enrollment, SAT and ACT, Industry Certificates, Capstone and/or Performance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student CAN be tested in more than one category. For example, A student, may receive an Industry Certificate, which the school has agreed is a Math metric and this student may complete a Capstone project to fulfill an English metric.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also possible for a student to fulfil more that one requirement in English and/or math AND over the span of multiple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3702A-FE93-4987-AD24-6D83A24E59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97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of the fields captured in the Graduation Guideline file submission will be: </a:t>
            </a:r>
            <a:r>
              <a:rPr lang="en-US" b="0" dirty="0"/>
              <a:t>Guideline Type, Guideline Name, and Guideline Score.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code options can be found on the Graduation Guideline File Layout. More information about the file layout is mentioned in a later slide.</a:t>
            </a:r>
          </a:p>
          <a:p>
            <a:endParaRPr lang="en-US" dirty="0"/>
          </a:p>
          <a:p>
            <a:r>
              <a:rPr lang="en-US" b="0" dirty="0"/>
              <a:t>The ‘Guideline Type’ denotes Math (1) or English (0). While a graduating student can have many record entries, they will need to have </a:t>
            </a:r>
            <a:r>
              <a:rPr lang="en-US" b="1" i="0" dirty="0"/>
              <a:t>at least two </a:t>
            </a:r>
            <a:r>
              <a:rPr lang="en-US" b="0" dirty="0"/>
              <a:t>record entries with a passing score- ONE entry for Math, and ONE entry for English.  </a:t>
            </a:r>
          </a:p>
          <a:p>
            <a:endParaRPr lang="en-US" b="0" dirty="0"/>
          </a:p>
          <a:p>
            <a:r>
              <a:rPr lang="en-US" b="0" dirty="0"/>
              <a:t>‘Guideline Name’ will include a 2 to 3-letter code for one of the eleven metrics in the Menu of Options on the Graduation Guideline Menu or File Layout.</a:t>
            </a:r>
          </a:p>
          <a:p>
            <a:endParaRPr lang="en-US" b="0" dirty="0"/>
          </a:p>
          <a:p>
            <a:r>
              <a:rPr lang="en-US" b="0" dirty="0"/>
              <a:t>And “Guideline Score” will include the coding needed to indicate how the student scored in each metric. </a:t>
            </a:r>
          </a:p>
        </p:txBody>
      </p:sp>
      <p:sp>
        <p:nvSpPr>
          <p:cNvPr id="4" name="Slide Number Placeholder 3"/>
          <p:cNvSpPr>
            <a:spLocks noGrp="1"/>
          </p:cNvSpPr>
          <p:nvPr>
            <p:ph type="sldNum" sz="quarter" idx="5"/>
          </p:nvPr>
        </p:nvSpPr>
        <p:spPr/>
        <p:txBody>
          <a:bodyPr/>
          <a:lstStyle/>
          <a:p>
            <a:fld id="{3AF3702A-FE93-4987-AD24-6D83A24E59D6}" type="slidenum">
              <a:rPr lang="en-US" smtClean="0"/>
              <a:t>7</a:t>
            </a:fld>
            <a:endParaRPr lang="en-US" dirty="0"/>
          </a:p>
        </p:txBody>
      </p:sp>
    </p:spTree>
    <p:extLst>
      <p:ext uri="{BB962C8B-B14F-4D97-AF65-F5344CB8AC3E}">
        <p14:creationId xmlns:p14="http://schemas.microsoft.com/office/powerpoint/2010/main" val="230481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34615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Graduation Guideline Resources, please visit the CSI website, EOY resource page which will include the File Layout, Quick Reference Guides, Menu of Options, and SIS system resource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3AF3702A-FE93-4987-AD24-6D83A24E59D6}" type="slidenum">
              <a:rPr lang="en-US" smtClean="0"/>
              <a:t>9</a:t>
            </a:fld>
            <a:endParaRPr lang="en-US" dirty="0"/>
          </a:p>
        </p:txBody>
      </p:sp>
    </p:spTree>
    <p:extLst>
      <p:ext uri="{BB962C8B-B14F-4D97-AF65-F5344CB8AC3E}">
        <p14:creationId xmlns:p14="http://schemas.microsoft.com/office/powerpoint/2010/main" val="618741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428389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4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resources.csi.state.co.us/data-submissions/eoy/"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resources.csi.state.co.us/data-submissions/eoy/"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hyperlink" Target="https://resources.csi.state.co.us/troubleshooting-error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resources.csi.state.co.us/data-submissions/eoy/"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hyperlink" Target="https://resources.csi.state.co.us/troubleshooting-errors/"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resources.csi.state.co.us/postsecondary-and-workforce-readiness-pswr/" TargetMode="External"/><Relationship Id="rId5" Type="http://schemas.openxmlformats.org/officeDocument/2006/relationships/hyperlink" Target="mailto:submissions_csi@csi.state.co.us"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cde.state.co.us/postsecondary/grad-menu"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hyperlink" Target="https://www.cde.state.co.us/postsecondary/grad-menu"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resources.csi.state.co.us/data-submissions/eoy/"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csi.state.co.us/data-submissions/eoy/" TargetMode="External"/><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dirty="0"/>
            </a:br>
            <a:r>
              <a:rPr lang="en-US" dirty="0"/>
              <a:t>Graduation Guidelines</a:t>
            </a:r>
            <a:br>
              <a:rPr lang="en-US" dirty="0"/>
            </a:br>
            <a:r>
              <a:rPr lang="en-US" dirty="0"/>
              <a:t>End of Year</a:t>
            </a:r>
          </a:p>
        </p:txBody>
      </p:sp>
      <p:sp>
        <p:nvSpPr>
          <p:cNvPr id="3" name="Subtitle 2"/>
          <p:cNvSpPr>
            <a:spLocks noGrp="1"/>
          </p:cNvSpPr>
          <p:nvPr>
            <p:ph type="subTitle" idx="1"/>
          </p:nvPr>
        </p:nvSpPr>
        <p:spPr/>
        <p:txBody>
          <a:bodyPr/>
          <a:lstStyle/>
          <a:p>
            <a:r>
              <a:rPr lang="en-US" dirty="0"/>
              <a:t>Recorded February 2025</a:t>
            </a:r>
          </a:p>
        </p:txBody>
      </p:sp>
      <p:pic>
        <p:nvPicPr>
          <p:cNvPr id="42" name="Audio 41">
            <a:hlinkClick r:id="" action="ppaction://media"/>
            <a:extLst>
              <a:ext uri="{FF2B5EF4-FFF2-40B4-BE49-F238E27FC236}">
                <a16:creationId xmlns:a16="http://schemas.microsoft.com/office/drawing/2014/main" id="{DEF290A0-BE0B-2D64-6E6A-424478A90D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0922361"/>
      </p:ext>
    </p:extLst>
  </p:cSld>
  <p:clrMapOvr>
    <a:masterClrMapping/>
  </p:clrMapOvr>
  <mc:AlternateContent xmlns:mc="http://schemas.openxmlformats.org/markup-compatibility/2006" xmlns:p14="http://schemas.microsoft.com/office/powerpoint/2010/main">
    <mc:Choice Requires="p14">
      <p:transition spd="slow" p14:dur="2000" advTm="15259"/>
    </mc:Choice>
    <mc:Fallback xmlns="">
      <p:transition spd="slow" advTm="1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Grad. Guidelines – File Layout</a:t>
            </a:r>
          </a:p>
        </p:txBody>
      </p:sp>
      <p:pic>
        <p:nvPicPr>
          <p:cNvPr id="5" name="Picture 4">
            <a:extLst>
              <a:ext uri="{FF2B5EF4-FFF2-40B4-BE49-F238E27FC236}">
                <a16:creationId xmlns:a16="http://schemas.microsoft.com/office/drawing/2014/main" id="{BC973E7F-016B-DC87-4B06-3B5AFF0A30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65407" y="1446064"/>
            <a:ext cx="4415479" cy="2533183"/>
          </a:xfrm>
          <a:prstGeom prst="rect">
            <a:avLst/>
          </a:prstGeom>
          <a:ln w="12700">
            <a:solidFill>
              <a:schemeClr val="tx1"/>
            </a:solidFill>
          </a:ln>
        </p:spPr>
      </p:pic>
      <p:pic>
        <p:nvPicPr>
          <p:cNvPr id="13" name="Picture 12">
            <a:extLst>
              <a:ext uri="{FF2B5EF4-FFF2-40B4-BE49-F238E27FC236}">
                <a16:creationId xmlns:a16="http://schemas.microsoft.com/office/drawing/2014/main" id="{32770724-7D0D-44FB-8199-4279C60FD59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46406" y="4154458"/>
            <a:ext cx="6051187" cy="2152826"/>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747433" y="6267807"/>
            <a:ext cx="7733142" cy="369332"/>
          </a:xfrm>
          <a:prstGeom prst="rect">
            <a:avLst/>
          </a:prstGeom>
          <a:noFill/>
        </p:spPr>
        <p:txBody>
          <a:bodyPr wrap="square">
            <a:spAutoFit/>
          </a:bodyPr>
          <a:lstStyle/>
          <a:p>
            <a:pPr algn="ctr"/>
            <a:r>
              <a:rPr lang="en-US" dirty="0">
                <a:hlinkClick r:id="rId7"/>
              </a:rPr>
              <a:t>https://resources.csi.state.co.us/data-submissions/eoy/</a:t>
            </a:r>
            <a:endParaRPr lang="en-US" dirty="0"/>
          </a:p>
        </p:txBody>
      </p:sp>
      <p:pic>
        <p:nvPicPr>
          <p:cNvPr id="12" name="Audio 11">
            <a:hlinkClick r:id="" action="ppaction://media"/>
            <a:extLst>
              <a:ext uri="{FF2B5EF4-FFF2-40B4-BE49-F238E27FC236}">
                <a16:creationId xmlns:a16="http://schemas.microsoft.com/office/drawing/2014/main" id="{66A92092-BC84-4C52-412E-E8809DCC1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10</a:t>
            </a:fld>
            <a:endParaRPr lang="en" dirty="0">
              <a:solidFill>
                <a:schemeClr val="bg2">
                  <a:lumMod val="75000"/>
                </a:schemeClr>
              </a:solidFill>
            </a:endParaRPr>
          </a:p>
        </p:txBody>
      </p:sp>
    </p:spTree>
    <p:extLst>
      <p:ext uri="{BB962C8B-B14F-4D97-AF65-F5344CB8AC3E}">
        <p14:creationId xmlns:p14="http://schemas.microsoft.com/office/powerpoint/2010/main" val="1220497921"/>
      </p:ext>
    </p:extLst>
  </p:cSld>
  <p:clrMapOvr>
    <a:masterClrMapping/>
  </p:clrMapOvr>
  <mc:AlternateContent xmlns:mc="http://schemas.openxmlformats.org/markup-compatibility/2006">
    <mc:Choice xmlns:p14="http://schemas.microsoft.com/office/powerpoint/2010/main" Requires="p14">
      <p:transition spd="slow" p14:dur="2000" advTm="10563"/>
    </mc:Choice>
    <mc:Fallback>
      <p:transition spd="slow" advTm="10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Quick Reference Guide</a:t>
            </a:r>
          </a:p>
        </p:txBody>
      </p:sp>
      <p:sp>
        <p:nvSpPr>
          <p:cNvPr id="2" name="Content Placeholder 2">
            <a:extLst>
              <a:ext uri="{FF2B5EF4-FFF2-40B4-BE49-F238E27FC236}">
                <a16:creationId xmlns:a16="http://schemas.microsoft.com/office/drawing/2014/main" id="{CF611EA7-FB1B-CF71-38B7-876ED21ADD4B}"/>
              </a:ext>
              <a:ext uri="{C183D7F6-B498-43B3-948B-1728B52AA6E4}">
                <adec:decorative xmlns:adec="http://schemas.microsoft.com/office/drawing/2017/decorative" val="1"/>
              </a:ext>
            </a:extLst>
          </p:cNvPr>
          <p:cNvSpPr>
            <a:spLocks noGrp="1"/>
          </p:cNvSpPr>
          <p:nvPr>
            <p:ph idx="1"/>
          </p:nvPr>
        </p:nvSpPr>
        <p:spPr>
          <a:xfrm>
            <a:off x="1142575" y="1451756"/>
            <a:ext cx="7886700" cy="2978807"/>
          </a:xfrm>
        </p:spPr>
        <p:txBody>
          <a:bodyPr>
            <a:normAutofit/>
          </a:bodyPr>
          <a:lstStyle/>
          <a:p>
            <a:r>
              <a:rPr lang="en-US" dirty="0"/>
              <a:t>Entering Grad Guidelines (in Infinite Campus and PowerSchool)</a:t>
            </a:r>
            <a:endParaRPr lang="en-US" sz="1200" dirty="0"/>
          </a:p>
          <a:p>
            <a:r>
              <a:rPr lang="en-US" dirty="0"/>
              <a:t>Extracting the Grad Guidelines (from Infinite Campus and PowerSchool)</a:t>
            </a:r>
          </a:p>
        </p:txBody>
      </p:sp>
      <p:pic>
        <p:nvPicPr>
          <p:cNvPr id="13" name="Picture 12">
            <a:extLst>
              <a:ext uri="{FF2B5EF4-FFF2-40B4-BE49-F238E27FC236}">
                <a16:creationId xmlns:a16="http://schemas.microsoft.com/office/drawing/2014/main" id="{32770724-7D0D-44FB-8199-4279C60FD5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04759" y="3289948"/>
            <a:ext cx="5019151" cy="2756998"/>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628650" y="6217846"/>
            <a:ext cx="7733142"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27" name="Audio 26">
            <a:hlinkClick r:id="" action="ppaction://media"/>
            <a:extLst>
              <a:ext uri="{FF2B5EF4-FFF2-40B4-BE49-F238E27FC236}">
                <a16:creationId xmlns:a16="http://schemas.microsoft.com/office/drawing/2014/main" id="{5ECFD570-C493-EE65-BF65-459F47FC4A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11</a:t>
            </a:fld>
            <a:endParaRPr lang="en" dirty="0">
              <a:solidFill>
                <a:schemeClr val="bg2">
                  <a:lumMod val="75000"/>
                </a:schemeClr>
              </a:solidFill>
            </a:endParaRPr>
          </a:p>
        </p:txBody>
      </p:sp>
    </p:spTree>
    <p:extLst>
      <p:ext uri="{BB962C8B-B14F-4D97-AF65-F5344CB8AC3E}">
        <p14:creationId xmlns:p14="http://schemas.microsoft.com/office/powerpoint/2010/main" val="3464669140"/>
      </p:ext>
    </p:extLst>
  </p:cSld>
  <p:clrMapOvr>
    <a:masterClrMapping/>
  </p:clrMapOvr>
  <mc:AlternateContent xmlns:mc="http://schemas.openxmlformats.org/markup-compatibility/2006">
    <mc:Choice xmlns:p14="http://schemas.microsoft.com/office/powerpoint/2010/main" Requires="p14">
      <p:transition spd="slow" p14:dur="2000" advTm="13999"/>
    </mc:Choice>
    <mc:Fallback>
      <p:transition spd="slow" advTm="1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B93BBCE-5E64-60A6-C9D2-2BD9C4A33F64}"/>
              </a:ext>
              <a:ext uri="{C183D7F6-B498-43B3-948B-1728B52AA6E4}">
                <adec:decorative xmlns:adec="http://schemas.microsoft.com/office/drawing/2017/decorative" val="1"/>
              </a:ext>
            </a:extLst>
          </p:cNvPr>
          <p:cNvSpPr>
            <a:spLocks noGrp="1"/>
          </p:cNvSpPr>
          <p:nvPr>
            <p:ph type="title"/>
          </p:nvPr>
        </p:nvSpPr>
        <p:spPr>
          <a:xfrm>
            <a:off x="447107" y="273670"/>
            <a:ext cx="7886700" cy="1325563"/>
          </a:xfrm>
        </p:spPr>
        <p:txBody>
          <a:bodyPr/>
          <a:lstStyle/>
          <a:p>
            <a:r>
              <a:rPr lang="en-US" dirty="0"/>
              <a:t>Troubleshooting GG Errors</a:t>
            </a:r>
          </a:p>
        </p:txBody>
      </p:sp>
      <p:pic>
        <p:nvPicPr>
          <p:cNvPr id="6" name="Picture 5">
            <a:hlinkClick r:id="rId5"/>
            <a:extLst>
              <a:ext uri="{FF2B5EF4-FFF2-40B4-BE49-F238E27FC236}">
                <a16:creationId xmlns:a16="http://schemas.microsoft.com/office/drawing/2014/main" id="{163FFECB-7967-477C-B165-282BB36DC2E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7107" y="1690689"/>
            <a:ext cx="8249786" cy="4524309"/>
          </a:xfrm>
          <a:prstGeom prst="rect">
            <a:avLst/>
          </a:prstGeom>
        </p:spPr>
      </p:pic>
      <p:sp>
        <p:nvSpPr>
          <p:cNvPr id="5" name="TextBox 4">
            <a:extLst>
              <a:ext uri="{FF2B5EF4-FFF2-40B4-BE49-F238E27FC236}">
                <a16:creationId xmlns:a16="http://schemas.microsoft.com/office/drawing/2014/main" id="{8D956730-BBDA-739E-89B6-41C06792A648}"/>
              </a:ext>
              <a:ext uri="{C183D7F6-B498-43B3-948B-1728B52AA6E4}">
                <adec:decorative xmlns:adec="http://schemas.microsoft.com/office/drawing/2017/decorative" val="1"/>
              </a:ext>
            </a:extLst>
          </p:cNvPr>
          <p:cNvSpPr txBox="1"/>
          <p:nvPr/>
        </p:nvSpPr>
        <p:spPr>
          <a:xfrm>
            <a:off x="1647293" y="6214998"/>
            <a:ext cx="5725571" cy="369332"/>
          </a:xfrm>
          <a:prstGeom prst="rect">
            <a:avLst/>
          </a:prstGeom>
          <a:noFill/>
        </p:spPr>
        <p:txBody>
          <a:bodyPr wrap="square">
            <a:spAutoFit/>
          </a:bodyPr>
          <a:lstStyle/>
          <a:p>
            <a:r>
              <a:rPr lang="en-US" dirty="0">
                <a:hlinkClick r:id="rId7"/>
              </a:rPr>
              <a:t>https://resources.csi.state.co.us/data-submissions/eoy/</a:t>
            </a:r>
            <a:endParaRPr lang="en-US" dirty="0"/>
          </a:p>
        </p:txBody>
      </p:sp>
      <p:sp>
        <p:nvSpPr>
          <p:cNvPr id="11" name="Slide Number Placeholder 2">
            <a:extLst>
              <a:ext uri="{FF2B5EF4-FFF2-40B4-BE49-F238E27FC236}">
                <a16:creationId xmlns:a16="http://schemas.microsoft.com/office/drawing/2014/main" id="{F655D850-A6D5-4201-A177-BA6AEA3201E8}"/>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12</a:t>
            </a:fld>
            <a:endParaRPr lang="en" dirty="0">
              <a:solidFill>
                <a:schemeClr val="bg2">
                  <a:lumMod val="75000"/>
                </a:schemeClr>
              </a:solidFill>
            </a:endParaRPr>
          </a:p>
        </p:txBody>
      </p:sp>
      <p:pic>
        <p:nvPicPr>
          <p:cNvPr id="16" name="Audio 15">
            <a:hlinkClick r:id="" action="ppaction://media"/>
            <a:extLst>
              <a:ext uri="{FF2B5EF4-FFF2-40B4-BE49-F238E27FC236}">
                <a16:creationId xmlns:a16="http://schemas.microsoft.com/office/drawing/2014/main" id="{26AE2C8A-CB79-15C8-B2DD-625717ECDC9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103313348"/>
      </p:ext>
    </p:extLst>
  </p:cSld>
  <p:clrMapOvr>
    <a:masterClrMapping/>
  </p:clrMapOvr>
  <mc:AlternateContent xmlns:mc="http://schemas.openxmlformats.org/markup-compatibility/2006" xmlns:p14="http://schemas.microsoft.com/office/powerpoint/2010/main">
    <mc:Choice Requires="p14">
      <p:transition spd="slow" p14:dur="2000" advTm="45866"/>
    </mc:Choice>
    <mc:Fallback xmlns="">
      <p:transition spd="slow" advTm="4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B93BBCE-5E64-60A6-C9D2-2BD9C4A33F64}"/>
              </a:ext>
              <a:ext uri="{C183D7F6-B498-43B3-948B-1728B52AA6E4}">
                <adec:decorative xmlns:adec="http://schemas.microsoft.com/office/drawing/2017/decorative" val="1"/>
              </a:ext>
            </a:extLst>
          </p:cNvPr>
          <p:cNvSpPr>
            <a:spLocks noGrp="1"/>
          </p:cNvSpPr>
          <p:nvPr>
            <p:ph type="title"/>
          </p:nvPr>
        </p:nvSpPr>
        <p:spPr>
          <a:xfrm>
            <a:off x="628649" y="232498"/>
            <a:ext cx="7886700" cy="1325563"/>
          </a:xfrm>
        </p:spPr>
        <p:txBody>
          <a:bodyPr/>
          <a:lstStyle/>
          <a:p>
            <a:r>
              <a:rPr lang="en-US" dirty="0"/>
              <a:t>Troubleshooting L2 Errors</a:t>
            </a:r>
          </a:p>
        </p:txBody>
      </p:sp>
      <p:pic>
        <p:nvPicPr>
          <p:cNvPr id="6" name="Picture 5">
            <a:hlinkClick r:id="rId5"/>
            <a:extLst>
              <a:ext uri="{FF2B5EF4-FFF2-40B4-BE49-F238E27FC236}">
                <a16:creationId xmlns:a16="http://schemas.microsoft.com/office/drawing/2014/main" id="{163FFECB-7967-477C-B165-282BB36DC2E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8987" y="1319886"/>
            <a:ext cx="8506024" cy="4819253"/>
          </a:xfrm>
          <a:prstGeom prst="rect">
            <a:avLst/>
          </a:prstGeom>
        </p:spPr>
      </p:pic>
      <p:sp>
        <p:nvSpPr>
          <p:cNvPr id="5" name="TextBox 4">
            <a:extLst>
              <a:ext uri="{FF2B5EF4-FFF2-40B4-BE49-F238E27FC236}">
                <a16:creationId xmlns:a16="http://schemas.microsoft.com/office/drawing/2014/main" id="{64696FE1-9305-CE0D-B018-D226ECE51037}"/>
              </a:ext>
              <a:ext uri="{C183D7F6-B498-43B3-948B-1728B52AA6E4}">
                <adec:decorative xmlns:adec="http://schemas.microsoft.com/office/drawing/2017/decorative" val="1"/>
              </a:ext>
            </a:extLst>
          </p:cNvPr>
          <p:cNvSpPr txBox="1"/>
          <p:nvPr/>
        </p:nvSpPr>
        <p:spPr>
          <a:xfrm>
            <a:off x="1868681" y="6215062"/>
            <a:ext cx="5933407" cy="369332"/>
          </a:xfrm>
          <a:prstGeom prst="rect">
            <a:avLst/>
          </a:prstGeom>
          <a:noFill/>
        </p:spPr>
        <p:txBody>
          <a:bodyPr wrap="square">
            <a:spAutoFit/>
          </a:bodyPr>
          <a:lstStyle/>
          <a:p>
            <a:r>
              <a:rPr lang="en-US" dirty="0">
                <a:hlinkClick r:id="rId7"/>
              </a:rPr>
              <a:t>https://resources.csi.state.co.us/data-submissions/eoy/</a:t>
            </a:r>
            <a:endParaRPr lang="en-US" dirty="0"/>
          </a:p>
        </p:txBody>
      </p:sp>
      <p:pic>
        <p:nvPicPr>
          <p:cNvPr id="16" name="Audio 15">
            <a:hlinkClick r:id="" action="ppaction://media"/>
            <a:extLst>
              <a:ext uri="{FF2B5EF4-FFF2-40B4-BE49-F238E27FC236}">
                <a16:creationId xmlns:a16="http://schemas.microsoft.com/office/drawing/2014/main" id="{897F1C81-9851-2A64-57EE-35324D77BAE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572125"/>
            <a:ext cx="2286000" cy="1285875"/>
          </a:xfrm>
          <a:prstGeom prst="rect">
            <a:avLst/>
          </a:prstGeom>
        </p:spPr>
      </p:pic>
      <p:sp>
        <p:nvSpPr>
          <p:cNvPr id="11" name="Slide Number Placeholder 2">
            <a:extLst>
              <a:ext uri="{FF2B5EF4-FFF2-40B4-BE49-F238E27FC236}">
                <a16:creationId xmlns:a16="http://schemas.microsoft.com/office/drawing/2014/main" id="{F655D850-A6D5-4201-A177-BA6AEA3201E8}"/>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13</a:t>
            </a:fld>
            <a:endParaRPr lang="en" dirty="0">
              <a:solidFill>
                <a:schemeClr val="bg2">
                  <a:lumMod val="75000"/>
                </a:schemeClr>
              </a:solidFill>
            </a:endParaRPr>
          </a:p>
        </p:txBody>
      </p:sp>
    </p:spTree>
    <p:extLst>
      <p:ext uri="{BB962C8B-B14F-4D97-AF65-F5344CB8AC3E}">
        <p14:creationId xmlns:p14="http://schemas.microsoft.com/office/powerpoint/2010/main" val="4063424539"/>
      </p:ext>
    </p:extLst>
  </p:cSld>
  <p:clrMapOvr>
    <a:masterClrMapping/>
  </p:clrMapOvr>
  <mc:AlternateContent xmlns:mc="http://schemas.openxmlformats.org/markup-compatibility/2006" xmlns:p14="http://schemas.microsoft.com/office/powerpoint/2010/main">
    <mc:Choice Requires="p14">
      <p:transition spd="slow" p14:dur="2000" advTm="33352"/>
    </mc:Choice>
    <mc:Fallback xmlns="">
      <p:transition spd="slow" advTm="3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85DD91-E8E7-B481-5C91-F274D2832300}"/>
              </a:ext>
              <a:ext uri="{C183D7F6-B498-43B3-948B-1728B52AA6E4}">
                <adec:decorative xmlns:adec="http://schemas.microsoft.com/office/drawing/2017/decorative" val="1"/>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Weekly Update Email</a:t>
            </a:r>
            <a:endParaRPr lang="en-US" dirty="0"/>
          </a:p>
        </p:txBody>
      </p:sp>
      <p:pic>
        <p:nvPicPr>
          <p:cNvPr id="6" name="Picture 5">
            <a:extLst>
              <a:ext uri="{FF2B5EF4-FFF2-40B4-BE49-F238E27FC236}">
                <a16:creationId xmlns:a16="http://schemas.microsoft.com/office/drawing/2014/main" id="{7416CADD-24A4-4A32-B0B5-D0E83B29BF8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5351" y="1563967"/>
            <a:ext cx="7333298" cy="4926932"/>
          </a:xfrm>
          <a:prstGeom prst="rect">
            <a:avLst/>
          </a:prstGeom>
          <a:ln w="19050">
            <a:solidFill>
              <a:schemeClr val="tx1"/>
            </a:solidFill>
          </a:ln>
        </p:spPr>
      </p:pic>
      <p:pic>
        <p:nvPicPr>
          <p:cNvPr id="9" name="Audio 8">
            <a:hlinkClick r:id="" action="ppaction://media"/>
            <a:extLst>
              <a:ext uri="{FF2B5EF4-FFF2-40B4-BE49-F238E27FC236}">
                <a16:creationId xmlns:a16="http://schemas.microsoft.com/office/drawing/2014/main" id="{37921B06-E1A0-A556-0AD3-A137296D47C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8" name="Slide Number Placeholder 2">
            <a:extLst>
              <a:ext uri="{FF2B5EF4-FFF2-40B4-BE49-F238E27FC236}">
                <a16:creationId xmlns:a16="http://schemas.microsoft.com/office/drawing/2014/main" id="{BB96B0D0-24B8-4CB5-B789-43D03D45D897}"/>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14</a:t>
            </a:fld>
            <a:endParaRPr lang="en" dirty="0">
              <a:solidFill>
                <a:schemeClr val="bg2">
                  <a:lumMod val="75000"/>
                </a:schemeClr>
              </a:solidFill>
            </a:endParaRPr>
          </a:p>
        </p:txBody>
      </p:sp>
    </p:spTree>
    <p:extLst>
      <p:ext uri="{BB962C8B-B14F-4D97-AF65-F5344CB8AC3E}">
        <p14:creationId xmlns:p14="http://schemas.microsoft.com/office/powerpoint/2010/main" val="944567154"/>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43050" y="5234782"/>
            <a:ext cx="5829300" cy="1159875"/>
          </a:xfrm>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Thank you!</a:t>
            </a:r>
            <a:endParaRPr dirty="0">
              <a:solidFill>
                <a:schemeClr val="tx1"/>
              </a:solidFill>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CEAA0D86-A6AF-428D-8BFE-0F061697FF0C}"/>
              </a:ext>
            </a:extLst>
          </p:cNvPr>
          <p:cNvSpPr txBox="1">
            <a:spLocks/>
          </p:cNvSpPr>
          <p:nvPr/>
        </p:nvSpPr>
        <p:spPr>
          <a:xfrm>
            <a:off x="174835" y="4074907"/>
            <a:ext cx="8854440"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solidFill>
                  <a:schemeClr val="bg1"/>
                </a:solidFill>
                <a:latin typeface="Arial" panose="020B0604020202020204" pitchFamily="34" charset="0"/>
                <a:cs typeface="Arial" panose="020B0604020202020204" pitchFamily="34" charset="0"/>
              </a:rPr>
              <a:t>Data &amp; File Questions </a:t>
            </a: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submissions_csi@csi.state.co.us</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rPr>
              <a:t>Program Questions:</a:t>
            </a:r>
          </a:p>
          <a:p>
            <a:r>
              <a:rPr lang="en-US" u="sng" dirty="0">
                <a:solidFill>
                  <a:schemeClr val="bg1"/>
                </a:solidFill>
                <a:hlinkClick r:id="rId6">
                  <a:extLst>
                    <a:ext uri="{A12FA001-AC4F-418D-AE19-62706E023703}">
                      <ahyp:hlinkClr xmlns:ahyp="http://schemas.microsoft.com/office/drawing/2018/hyperlinkcolor" val="tx"/>
                    </a:ext>
                  </a:extLst>
                </a:hlinkClick>
              </a:rPr>
              <a:t>https://resources.csi.state.co.us/postsecondary-and-workforce-readiness-pswr/</a:t>
            </a:r>
            <a:endParaRPr lang="en-US" u="sng" dirty="0">
              <a:solidFill>
                <a:schemeClr val="bg1"/>
              </a:solidFill>
            </a:endParaRPr>
          </a:p>
          <a:p>
            <a:endParaRPr lang="en-US"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EEF4B4C-A0B8-771F-3647-72882B7AE312}"/>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15</a:t>
            </a:fld>
            <a:endParaRPr lang="en" dirty="0">
              <a:solidFill>
                <a:schemeClr val="bg2">
                  <a:lumMod val="75000"/>
                </a:schemeClr>
              </a:solidFill>
            </a:endParaRPr>
          </a:p>
        </p:txBody>
      </p:sp>
      <p:pic>
        <p:nvPicPr>
          <p:cNvPr id="11" name="Audio 10">
            <a:hlinkClick r:id="" action="ppaction://media"/>
            <a:extLst>
              <a:ext uri="{FF2B5EF4-FFF2-40B4-BE49-F238E27FC236}">
                <a16:creationId xmlns:a16="http://schemas.microsoft.com/office/drawing/2014/main" id="{0F6C2237-4719-1EAF-E23C-31170611AC7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3705430"/>
      </p:ext>
    </p:extLst>
  </p:cSld>
  <p:clrMapOvr>
    <a:masterClrMapping/>
  </p:clrMapOvr>
  <mc:AlternateContent xmlns:mc="http://schemas.openxmlformats.org/markup-compatibility/2006">
    <mc:Choice xmlns:p14="http://schemas.microsoft.com/office/powerpoint/2010/main" Requires="p14">
      <p:transition spd="slow" p14:dur="2000" advTm="22248"/>
    </mc:Choice>
    <mc:Fallback>
      <p:transition spd="slow" advTm="2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28D9-1625-049F-FAF5-3642D1EDA3FE}"/>
              </a:ext>
              <a:ext uri="{C183D7F6-B498-43B3-948B-1728B52AA6E4}">
                <adec:decorative xmlns:adec="http://schemas.microsoft.com/office/drawing/2017/decorative" val="1"/>
              </a:ext>
            </a:extLst>
          </p:cNvPr>
          <p:cNvSpPr>
            <a:spLocks noGrp="1"/>
          </p:cNvSpPr>
          <p:nvPr>
            <p:ph type="title"/>
          </p:nvPr>
        </p:nvSpPr>
        <p:spPr>
          <a:xfrm>
            <a:off x="628650" y="0"/>
            <a:ext cx="7886700" cy="1325563"/>
          </a:xfrm>
        </p:spPr>
        <p:txBody>
          <a:bodyPr/>
          <a:lstStyle/>
          <a:p>
            <a:r>
              <a:rPr lang="en-US" dirty="0"/>
              <a:t>Graduation Guidelines</a:t>
            </a:r>
          </a:p>
        </p:txBody>
      </p:sp>
      <p:sp>
        <p:nvSpPr>
          <p:cNvPr id="3" name="Content Placeholder 2">
            <a:extLst>
              <a:ext uri="{FF2B5EF4-FFF2-40B4-BE49-F238E27FC236}">
                <a16:creationId xmlns:a16="http://schemas.microsoft.com/office/drawing/2014/main" id="{1FF53CB2-47C0-C250-DDE6-DBC046C33345}"/>
              </a:ext>
              <a:ext uri="{C183D7F6-B498-43B3-948B-1728B52AA6E4}">
                <adec:decorative xmlns:adec="http://schemas.microsoft.com/office/drawing/2017/decorative" val="1"/>
              </a:ext>
            </a:extLst>
          </p:cNvPr>
          <p:cNvSpPr>
            <a:spLocks noGrp="1"/>
          </p:cNvSpPr>
          <p:nvPr>
            <p:ph idx="1"/>
          </p:nvPr>
        </p:nvSpPr>
        <p:spPr>
          <a:xfrm>
            <a:off x="628650" y="1036308"/>
            <a:ext cx="4846319" cy="5231757"/>
          </a:xfrm>
        </p:spPr>
        <p:txBody>
          <a:bodyPr>
            <a:normAutofit fontScale="85000" lnSpcReduction="20000"/>
          </a:bodyPr>
          <a:lstStyle/>
          <a:p>
            <a:pPr>
              <a:lnSpc>
                <a:spcPct val="120000"/>
              </a:lnSpc>
              <a:spcBef>
                <a:spcPts val="0"/>
              </a:spcBef>
            </a:pPr>
            <a:r>
              <a:rPr lang="en-US"/>
              <a:t>Graduation Guidelines are a student’s demonstration of Postsecondary and Workforce Readiness (PWR) in Reading, Writing, and Communicating (RWC) and Mathematics.</a:t>
            </a:r>
          </a:p>
          <a:p>
            <a:pPr marL="0" indent="0">
              <a:lnSpc>
                <a:spcPct val="120000"/>
              </a:lnSpc>
              <a:spcBef>
                <a:spcPts val="0"/>
              </a:spcBef>
              <a:buNone/>
            </a:pPr>
            <a:endParaRPr lang="en-US"/>
          </a:p>
          <a:p>
            <a:pPr>
              <a:lnSpc>
                <a:spcPct val="120000"/>
              </a:lnSpc>
              <a:spcBef>
                <a:spcPts val="0"/>
              </a:spcBef>
            </a:pPr>
            <a:r>
              <a:rPr lang="en-US"/>
              <a:t>In order to graduate from high school, students choose measures from a Menu of Options – adopted at the local school board level – that show their proficiency in RWC/Math.</a:t>
            </a:r>
            <a:endParaRPr lang="en-US" dirty="0"/>
          </a:p>
        </p:txBody>
      </p:sp>
      <p:pic>
        <p:nvPicPr>
          <p:cNvPr id="4" name="Google Shape;126;p18">
            <a:extLst>
              <a:ext uri="{FF2B5EF4-FFF2-40B4-BE49-F238E27FC236}">
                <a16:creationId xmlns:a16="http://schemas.microsoft.com/office/drawing/2014/main" id="{19CF346D-6CC3-1224-ECEB-3A8E56A03A51}"/>
              </a:ext>
              <a:ext uri="{C183D7F6-B498-43B3-948B-1728B52AA6E4}">
                <adec:decorative xmlns:adec="http://schemas.microsoft.com/office/drawing/2017/decorative" val="1"/>
              </a:ext>
            </a:extLst>
          </p:cNvPr>
          <p:cNvPicPr preferRelativeResize="0"/>
          <p:nvPr/>
        </p:nvPicPr>
        <p:blipFill rotWithShape="1">
          <a:blip r:embed="rId5"/>
          <a:stretch/>
        </p:blipFill>
        <p:spPr>
          <a:xfrm>
            <a:off x="5474969" y="1197432"/>
            <a:ext cx="3483835" cy="4732718"/>
          </a:xfrm>
          <a:prstGeom prst="rect">
            <a:avLst/>
          </a:prstGeom>
          <a:noFill/>
          <a:effectLst/>
        </p:spPr>
      </p:pic>
      <p:sp>
        <p:nvSpPr>
          <p:cNvPr id="8" name="Slide Number Placeholder 2">
            <a:extLst>
              <a:ext uri="{FF2B5EF4-FFF2-40B4-BE49-F238E27FC236}">
                <a16:creationId xmlns:a16="http://schemas.microsoft.com/office/drawing/2014/main" id="{C2A26607-54C1-7F05-4A81-166C0CF03C10}"/>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2</a:t>
            </a:fld>
            <a:endParaRPr lang="en" dirty="0">
              <a:solidFill>
                <a:schemeClr val="bg2">
                  <a:lumMod val="75000"/>
                </a:schemeClr>
              </a:solidFill>
            </a:endParaRPr>
          </a:p>
        </p:txBody>
      </p:sp>
      <p:sp>
        <p:nvSpPr>
          <p:cNvPr id="6" name="TextBox 5">
            <a:extLst>
              <a:ext uri="{FF2B5EF4-FFF2-40B4-BE49-F238E27FC236}">
                <a16:creationId xmlns:a16="http://schemas.microsoft.com/office/drawing/2014/main" id="{CA614889-4F3E-F976-C250-BF3527C002E4}"/>
              </a:ext>
              <a:ext uri="{C183D7F6-B498-43B3-948B-1728B52AA6E4}">
                <adec:decorative xmlns:adec="http://schemas.microsoft.com/office/drawing/2017/decorative" val="1"/>
              </a:ext>
            </a:extLst>
          </p:cNvPr>
          <p:cNvSpPr txBox="1"/>
          <p:nvPr/>
        </p:nvSpPr>
        <p:spPr>
          <a:xfrm>
            <a:off x="1204461" y="6067691"/>
            <a:ext cx="6012426" cy="369332"/>
          </a:xfrm>
          <a:prstGeom prst="rect">
            <a:avLst/>
          </a:prstGeom>
          <a:noFill/>
        </p:spPr>
        <p:txBody>
          <a:bodyPr wrap="square">
            <a:spAutoFit/>
          </a:bodyPr>
          <a:lstStyle/>
          <a:p>
            <a:pPr algn="ctr"/>
            <a:r>
              <a:rPr lang="en-US" dirty="0">
                <a:hlinkClick r:id="rId6"/>
              </a:rPr>
              <a:t>https://www.cde.state.co.us/postsecondary/grad-menu</a:t>
            </a:r>
            <a:endParaRPr lang="en-US" dirty="0"/>
          </a:p>
        </p:txBody>
      </p:sp>
      <p:pic>
        <p:nvPicPr>
          <p:cNvPr id="7" name="Audio 6">
            <a:hlinkClick r:id="" action="ppaction://media"/>
            <a:extLst>
              <a:ext uri="{FF2B5EF4-FFF2-40B4-BE49-F238E27FC236}">
                <a16:creationId xmlns:a16="http://schemas.microsoft.com/office/drawing/2014/main" id="{6E429714-BD25-D506-F226-6093FE4C48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2795" y="6083098"/>
            <a:ext cx="609600" cy="609600"/>
          </a:xfrm>
          <a:prstGeom prst="rect">
            <a:avLst/>
          </a:prstGeom>
        </p:spPr>
      </p:pic>
    </p:spTree>
    <p:extLst>
      <p:ext uri="{BB962C8B-B14F-4D97-AF65-F5344CB8AC3E}">
        <p14:creationId xmlns:p14="http://schemas.microsoft.com/office/powerpoint/2010/main" val="2448768134"/>
      </p:ext>
    </p:extLst>
  </p:cSld>
  <p:clrMapOvr>
    <a:masterClrMapping/>
  </p:clrMapOvr>
  <mc:AlternateContent xmlns:mc="http://schemas.openxmlformats.org/markup-compatibility/2006" xmlns:p14="http://schemas.microsoft.com/office/powerpoint/2010/main">
    <mc:Choice Requires="p14">
      <p:transition spd="slow" p14:dur="2000" advTm="24704"/>
    </mc:Choice>
    <mc:Fallback xmlns="">
      <p:transition spd="slow" advTm="2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2D58-F736-5791-641D-650B4B2412C8}"/>
              </a:ext>
              <a:ext uri="{C183D7F6-B498-43B3-948B-1728B52AA6E4}">
                <adec:decorative xmlns:adec="http://schemas.microsoft.com/office/drawing/2017/decorative" val="1"/>
              </a:ext>
            </a:extLst>
          </p:cNvPr>
          <p:cNvSpPr>
            <a:spLocks noGrp="1"/>
          </p:cNvSpPr>
          <p:nvPr>
            <p:ph type="title"/>
          </p:nvPr>
        </p:nvSpPr>
        <p:spPr>
          <a:xfrm>
            <a:off x="628650" y="188732"/>
            <a:ext cx="7886700" cy="1325563"/>
          </a:xfrm>
        </p:spPr>
        <p:txBody>
          <a:bodyPr/>
          <a:lstStyle/>
          <a:p>
            <a:r>
              <a:rPr lang="en-US" dirty="0"/>
              <a:t>Graduation Guidelines File</a:t>
            </a:r>
          </a:p>
        </p:txBody>
      </p:sp>
      <p:sp>
        <p:nvSpPr>
          <p:cNvPr id="3" name="Content Placeholder 2">
            <a:extLst>
              <a:ext uri="{FF2B5EF4-FFF2-40B4-BE49-F238E27FC236}">
                <a16:creationId xmlns:a16="http://schemas.microsoft.com/office/drawing/2014/main" id="{BC5DA1A5-EB61-53A9-A161-C5098370E172}"/>
              </a:ext>
              <a:ext uri="{C183D7F6-B498-43B3-948B-1728B52AA6E4}">
                <adec:decorative xmlns:adec="http://schemas.microsoft.com/office/drawing/2017/decorative" val="1"/>
              </a:ext>
            </a:extLst>
          </p:cNvPr>
          <p:cNvSpPr>
            <a:spLocks noGrp="1"/>
          </p:cNvSpPr>
          <p:nvPr>
            <p:ph idx="1"/>
          </p:nvPr>
        </p:nvSpPr>
        <p:spPr>
          <a:xfrm>
            <a:off x="628650" y="1399043"/>
            <a:ext cx="7886700" cy="4710373"/>
          </a:xfrm>
        </p:spPr>
        <p:txBody>
          <a:bodyPr>
            <a:normAutofit/>
          </a:bodyPr>
          <a:lstStyle/>
          <a:p>
            <a:pPr marL="0" indent="0">
              <a:buNone/>
            </a:pPr>
            <a:r>
              <a:rPr lang="en-US" sz="2600" b="1" dirty="0"/>
              <a:t>The purpose of the Graduation Guidelines Submission: </a:t>
            </a:r>
          </a:p>
          <a:p>
            <a:r>
              <a:rPr lang="en-US" sz="2600" dirty="0"/>
              <a:t>The file is part of the EOY collection and serves as a validator to cross check that any student marked as a graduate (exit type codes 90, 95, or 96) has met Graduation Guidelines (at least one in English &amp; at least one in Math). </a:t>
            </a:r>
          </a:p>
          <a:p>
            <a:r>
              <a:rPr lang="en-US" sz="2600" dirty="0"/>
              <a:t>Student may have multiple English or Math records.</a:t>
            </a:r>
          </a:p>
          <a:p>
            <a:r>
              <a:rPr lang="en-US" sz="2600" dirty="0"/>
              <a:t>Capture any, and all, Graduation Guidelines attempted</a:t>
            </a:r>
          </a:p>
          <a:p>
            <a:endParaRPr lang="en-US" sz="2600" dirty="0"/>
          </a:p>
        </p:txBody>
      </p:sp>
      <p:sp>
        <p:nvSpPr>
          <p:cNvPr id="6" name="TextBox 5">
            <a:extLst>
              <a:ext uri="{FF2B5EF4-FFF2-40B4-BE49-F238E27FC236}">
                <a16:creationId xmlns:a16="http://schemas.microsoft.com/office/drawing/2014/main" id="{FF383E3C-C996-DAEC-868E-54B187E5C339}"/>
              </a:ext>
              <a:ext uri="{C183D7F6-B498-43B3-948B-1728B52AA6E4}">
                <adec:decorative xmlns:adec="http://schemas.microsoft.com/office/drawing/2017/decorative" val="1"/>
              </a:ext>
            </a:extLst>
          </p:cNvPr>
          <p:cNvSpPr txBox="1"/>
          <p:nvPr/>
        </p:nvSpPr>
        <p:spPr>
          <a:xfrm>
            <a:off x="1589903" y="5994845"/>
            <a:ext cx="5822067" cy="369332"/>
          </a:xfrm>
          <a:prstGeom prst="rect">
            <a:avLst/>
          </a:prstGeom>
          <a:noFill/>
        </p:spPr>
        <p:txBody>
          <a:bodyPr wrap="square">
            <a:spAutoFit/>
          </a:bodyPr>
          <a:lstStyle/>
          <a:p>
            <a:pPr algn="ctr"/>
            <a:r>
              <a:rPr lang="en-US" dirty="0">
                <a:hlinkClick r:id="rId5"/>
              </a:rPr>
              <a:t>https://resources.csi.state.co.us/data-submissions/eoy/</a:t>
            </a:r>
            <a:endParaRPr lang="en-US" dirty="0"/>
          </a:p>
        </p:txBody>
      </p:sp>
      <p:sp>
        <p:nvSpPr>
          <p:cNvPr id="4" name="Slide Number Placeholder 2">
            <a:extLst>
              <a:ext uri="{FF2B5EF4-FFF2-40B4-BE49-F238E27FC236}">
                <a16:creationId xmlns:a16="http://schemas.microsoft.com/office/drawing/2014/main" id="{006332E6-778C-DD7F-91C4-1FBA3230E001}"/>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3</a:t>
            </a:fld>
            <a:endParaRPr lang="en" dirty="0">
              <a:solidFill>
                <a:schemeClr val="bg2">
                  <a:lumMod val="75000"/>
                </a:schemeClr>
              </a:solidFill>
            </a:endParaRPr>
          </a:p>
        </p:txBody>
      </p:sp>
      <p:pic>
        <p:nvPicPr>
          <p:cNvPr id="14" name="Audio 13">
            <a:hlinkClick r:id="" action="ppaction://media"/>
            <a:extLst>
              <a:ext uri="{FF2B5EF4-FFF2-40B4-BE49-F238E27FC236}">
                <a16:creationId xmlns:a16="http://schemas.microsoft.com/office/drawing/2014/main" id="{17CE95AD-D764-5B35-CED9-04F681B7EA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696720626"/>
      </p:ext>
    </p:extLst>
  </p:cSld>
  <p:clrMapOvr>
    <a:masterClrMapping/>
  </p:clrMapOvr>
  <mc:AlternateContent xmlns:mc="http://schemas.openxmlformats.org/markup-compatibility/2006" xmlns:p14="http://schemas.microsoft.com/office/powerpoint/2010/main">
    <mc:Choice Requires="p14">
      <p:transition spd="slow" p14:dur="2000" advTm="36180"/>
    </mc:Choice>
    <mc:Fallback xmlns="">
      <p:transition spd="slow" advTm="3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FF22-0A99-2E5B-B027-67001D75E197}"/>
              </a:ext>
            </a:extLst>
          </p:cNvPr>
          <p:cNvSpPr>
            <a:spLocks noGrp="1"/>
          </p:cNvSpPr>
          <p:nvPr>
            <p:ph type="title"/>
          </p:nvPr>
        </p:nvSpPr>
        <p:spPr/>
        <p:txBody>
          <a:bodyPr/>
          <a:lstStyle/>
          <a:p>
            <a:r>
              <a:rPr lang="en-US" dirty="0"/>
              <a:t>School Level Involvement</a:t>
            </a:r>
          </a:p>
        </p:txBody>
      </p:sp>
      <p:sp>
        <p:nvSpPr>
          <p:cNvPr id="3" name="Content Placeholder 2">
            <a:extLst>
              <a:ext uri="{FF2B5EF4-FFF2-40B4-BE49-F238E27FC236}">
                <a16:creationId xmlns:a16="http://schemas.microsoft.com/office/drawing/2014/main" id="{51C2E1AD-B278-D623-8533-576DD54D8F18}"/>
              </a:ext>
            </a:extLst>
          </p:cNvPr>
          <p:cNvSpPr>
            <a:spLocks noGrp="1"/>
          </p:cNvSpPr>
          <p:nvPr>
            <p:ph idx="1"/>
          </p:nvPr>
        </p:nvSpPr>
        <p:spPr>
          <a:xfrm>
            <a:off x="628650" y="1790900"/>
            <a:ext cx="7886700" cy="4505727"/>
          </a:xfrm>
        </p:spPr>
        <p:txBody>
          <a:bodyPr>
            <a:normAutofit fontScale="92500" lnSpcReduction="10000"/>
          </a:bodyPr>
          <a:lstStyle/>
          <a:p>
            <a:pPr marL="0" indent="0">
              <a:buNone/>
            </a:pPr>
            <a:r>
              <a:rPr lang="en-US" sz="2600" dirty="0"/>
              <a:t>Who is involved in Graduation Guidelines reporting?</a:t>
            </a:r>
          </a:p>
          <a:p>
            <a:pPr marL="0" indent="0">
              <a:lnSpc>
                <a:spcPct val="110000"/>
              </a:lnSpc>
              <a:buNone/>
            </a:pPr>
            <a:endParaRPr lang="en-US" sz="900" dirty="0"/>
          </a:p>
          <a:p>
            <a:pPr algn="ctr"/>
            <a:r>
              <a:rPr lang="en-US" sz="2600" dirty="0"/>
              <a:t>Program/Policy Staff</a:t>
            </a:r>
          </a:p>
          <a:p>
            <a:pPr algn="ctr"/>
            <a:r>
              <a:rPr lang="en-US" sz="2600" dirty="0"/>
              <a:t>Data Submissions Respondents</a:t>
            </a:r>
          </a:p>
          <a:p>
            <a:pPr marL="0" indent="0">
              <a:lnSpc>
                <a:spcPct val="110000"/>
              </a:lnSpc>
              <a:buNone/>
            </a:pPr>
            <a:endParaRPr lang="en-US" sz="2600" dirty="0"/>
          </a:p>
          <a:p>
            <a:pPr marL="0" indent="0">
              <a:lnSpc>
                <a:spcPct val="110000"/>
              </a:lnSpc>
              <a:buNone/>
            </a:pPr>
            <a:r>
              <a:rPr lang="en-US" sz="2600" dirty="0"/>
              <a:t>CDE Suggested Best Practice</a:t>
            </a:r>
            <a:endParaRPr lang="en-US" sz="500" dirty="0"/>
          </a:p>
          <a:p>
            <a:pPr lvl="1">
              <a:lnSpc>
                <a:spcPct val="110000"/>
              </a:lnSpc>
            </a:pPr>
            <a:r>
              <a:rPr lang="en-US" sz="1900" dirty="0"/>
              <a:t>Data Respondents: Pull a list of students who are likely to graduate in the current year</a:t>
            </a:r>
          </a:p>
          <a:p>
            <a:pPr lvl="1">
              <a:lnSpc>
                <a:spcPct val="110000"/>
              </a:lnSpc>
            </a:pPr>
            <a:r>
              <a:rPr lang="en-US" sz="1900" dirty="0">
                <a:sym typeface="Calibri"/>
              </a:rPr>
              <a:t>Program/Policy Staff: Check which students have met Graduation Guidelines with which guideline name from the menu of options</a:t>
            </a:r>
          </a:p>
          <a:p>
            <a:pPr lvl="1">
              <a:lnSpc>
                <a:spcPct val="110000"/>
              </a:lnSpc>
            </a:pPr>
            <a:r>
              <a:rPr lang="en-US" sz="1900" dirty="0"/>
              <a:t>Data Respondents: Input Graduation Guidelines in SIS</a:t>
            </a:r>
          </a:p>
          <a:p>
            <a:pPr lvl="1">
              <a:lnSpc>
                <a:spcPct val="110000"/>
              </a:lnSpc>
            </a:pPr>
            <a:r>
              <a:rPr lang="en-US" sz="1900" dirty="0"/>
              <a:t>Repeat as needed</a:t>
            </a:r>
          </a:p>
        </p:txBody>
      </p:sp>
      <p:pic>
        <p:nvPicPr>
          <p:cNvPr id="6" name="Audio 5">
            <a:hlinkClick r:id="" action="ppaction://media"/>
            <a:extLst>
              <a:ext uri="{FF2B5EF4-FFF2-40B4-BE49-F238E27FC236}">
                <a16:creationId xmlns:a16="http://schemas.microsoft.com/office/drawing/2014/main" id="{E75264DC-012F-262B-613C-2C4BCE9199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4370" y="6025602"/>
            <a:ext cx="609600" cy="609600"/>
          </a:xfrm>
          <a:prstGeom prst="rect">
            <a:avLst/>
          </a:prstGeom>
        </p:spPr>
      </p:pic>
      <p:sp>
        <p:nvSpPr>
          <p:cNvPr id="4" name="Slide Number Placeholder 2">
            <a:extLst>
              <a:ext uri="{FF2B5EF4-FFF2-40B4-BE49-F238E27FC236}">
                <a16:creationId xmlns:a16="http://schemas.microsoft.com/office/drawing/2014/main" id="{5E0705B8-48B1-2281-9198-43039339C5E7}"/>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4</a:t>
            </a:fld>
            <a:endParaRPr lang="en" dirty="0">
              <a:solidFill>
                <a:schemeClr val="bg2">
                  <a:lumMod val="75000"/>
                </a:schemeClr>
              </a:solidFill>
            </a:endParaRPr>
          </a:p>
        </p:txBody>
      </p:sp>
    </p:spTree>
    <p:extLst>
      <p:ext uri="{BB962C8B-B14F-4D97-AF65-F5344CB8AC3E}">
        <p14:creationId xmlns:p14="http://schemas.microsoft.com/office/powerpoint/2010/main" val="3412807422"/>
      </p:ext>
    </p:extLst>
  </p:cSld>
  <p:clrMapOvr>
    <a:masterClrMapping/>
  </p:clrMapOvr>
  <mc:AlternateContent xmlns:mc="http://schemas.openxmlformats.org/markup-compatibility/2006" xmlns:p14="http://schemas.microsoft.com/office/powerpoint/2010/main">
    <mc:Choice Requires="p14">
      <p:transition spd="slow" p14:dur="2000" advTm="39070"/>
    </mc:Choice>
    <mc:Fallback xmlns="">
      <p:transition spd="slow" advTm="3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FF22-0A99-2E5B-B027-67001D75E197}"/>
              </a:ext>
            </a:extLst>
          </p:cNvPr>
          <p:cNvSpPr>
            <a:spLocks noGrp="1"/>
          </p:cNvSpPr>
          <p:nvPr>
            <p:ph type="title"/>
          </p:nvPr>
        </p:nvSpPr>
        <p:spPr/>
        <p:txBody>
          <a:bodyPr/>
          <a:lstStyle/>
          <a:p>
            <a:r>
              <a:rPr lang="en-US" dirty="0"/>
              <a:t>Who &amp; What is Reported?</a:t>
            </a:r>
          </a:p>
        </p:txBody>
      </p:sp>
      <p:sp>
        <p:nvSpPr>
          <p:cNvPr id="3" name="Content Placeholder 2">
            <a:extLst>
              <a:ext uri="{FF2B5EF4-FFF2-40B4-BE49-F238E27FC236}">
                <a16:creationId xmlns:a16="http://schemas.microsoft.com/office/drawing/2014/main" id="{51C2E1AD-B278-D623-8533-576DD54D8F18}"/>
              </a:ext>
            </a:extLst>
          </p:cNvPr>
          <p:cNvSpPr>
            <a:spLocks noGrp="1"/>
          </p:cNvSpPr>
          <p:nvPr>
            <p:ph idx="1"/>
          </p:nvPr>
        </p:nvSpPr>
        <p:spPr>
          <a:xfrm>
            <a:off x="628650" y="1790901"/>
            <a:ext cx="7886700" cy="4351338"/>
          </a:xfrm>
        </p:spPr>
        <p:txBody>
          <a:bodyPr>
            <a:normAutofit fontScale="85000" lnSpcReduction="10000"/>
          </a:bodyPr>
          <a:lstStyle/>
          <a:p>
            <a:pPr marL="0" indent="0">
              <a:buNone/>
            </a:pPr>
            <a:r>
              <a:rPr lang="en-US" sz="2600" dirty="0"/>
              <a:t>What is Reported:</a:t>
            </a:r>
          </a:p>
          <a:p>
            <a:pPr>
              <a:lnSpc>
                <a:spcPct val="110000"/>
              </a:lnSpc>
            </a:pPr>
            <a:r>
              <a:rPr lang="en-US" sz="2600" dirty="0"/>
              <a:t>All schools with students in grades 9</a:t>
            </a:r>
            <a:r>
              <a:rPr lang="en-US" sz="2600" baseline="30000" dirty="0"/>
              <a:t>th</a:t>
            </a:r>
            <a:r>
              <a:rPr lang="en-US" sz="2600" dirty="0"/>
              <a:t> - 12</a:t>
            </a:r>
            <a:r>
              <a:rPr lang="en-US" sz="2600" baseline="30000" dirty="0"/>
              <a:t>th</a:t>
            </a:r>
            <a:r>
              <a:rPr lang="en-US" sz="2600" dirty="0"/>
              <a:t> should submit a Graduation Guideline file as part of the EOY data collection.</a:t>
            </a:r>
          </a:p>
          <a:p>
            <a:pPr marL="0" indent="0">
              <a:lnSpc>
                <a:spcPct val="110000"/>
              </a:lnSpc>
              <a:buNone/>
            </a:pPr>
            <a:endParaRPr lang="en-US" sz="900" dirty="0"/>
          </a:p>
          <a:p>
            <a:pPr marL="0" indent="0">
              <a:buNone/>
            </a:pPr>
            <a:r>
              <a:rPr lang="en-US" sz="2600" dirty="0"/>
              <a:t>Who is Reported:</a:t>
            </a:r>
          </a:p>
          <a:p>
            <a:pPr>
              <a:lnSpc>
                <a:spcPct val="110000"/>
              </a:lnSpc>
            </a:pPr>
            <a:r>
              <a:rPr lang="en-US" sz="2600" dirty="0"/>
              <a:t>All students that have completed a Graduation Guideline should be reported in the file.</a:t>
            </a:r>
            <a:endParaRPr lang="en-US" sz="500" dirty="0"/>
          </a:p>
          <a:p>
            <a:pPr lvl="1">
              <a:lnSpc>
                <a:spcPct val="110000"/>
              </a:lnSpc>
            </a:pPr>
            <a:r>
              <a:rPr lang="en-US" sz="2200" dirty="0"/>
              <a:t>4</a:t>
            </a:r>
            <a:r>
              <a:rPr lang="en-US" sz="2200" baseline="30000" dirty="0"/>
              <a:t>th</a:t>
            </a:r>
            <a:r>
              <a:rPr lang="en-US" sz="2200" dirty="0"/>
              <a:t> year seniors (AYG 2025)</a:t>
            </a:r>
          </a:p>
          <a:p>
            <a:pPr lvl="1">
              <a:lnSpc>
                <a:spcPct val="110000"/>
              </a:lnSpc>
            </a:pPr>
            <a:r>
              <a:rPr lang="en-US" sz="2200" dirty="0">
                <a:sym typeface="Calibri"/>
              </a:rPr>
              <a:t>5</a:t>
            </a:r>
            <a:r>
              <a:rPr lang="en-US" sz="2200" baseline="30000" dirty="0">
                <a:sym typeface="Calibri"/>
              </a:rPr>
              <a:t>th</a:t>
            </a:r>
            <a:r>
              <a:rPr lang="en-US" sz="2200" dirty="0">
                <a:sym typeface="Calibri"/>
              </a:rPr>
              <a:t> (AYG 2024), 6</a:t>
            </a:r>
            <a:r>
              <a:rPr lang="en-US" sz="2200" baseline="30000" dirty="0">
                <a:sym typeface="Calibri"/>
              </a:rPr>
              <a:t>th</a:t>
            </a:r>
            <a:r>
              <a:rPr lang="en-US" sz="2200" dirty="0">
                <a:sym typeface="Calibri"/>
              </a:rPr>
              <a:t> (AYG 2023), and 7</a:t>
            </a:r>
            <a:r>
              <a:rPr lang="en-US" sz="2200" baseline="30000" dirty="0">
                <a:sym typeface="Calibri"/>
              </a:rPr>
              <a:t>th</a:t>
            </a:r>
            <a:r>
              <a:rPr lang="en-US" sz="2200" dirty="0">
                <a:sym typeface="Calibri"/>
              </a:rPr>
              <a:t> (AYG 2022) year seniors; and</a:t>
            </a:r>
          </a:p>
          <a:p>
            <a:pPr lvl="1">
              <a:lnSpc>
                <a:spcPct val="110000"/>
              </a:lnSpc>
            </a:pPr>
            <a:r>
              <a:rPr lang="en-US" sz="2200" dirty="0">
                <a:sym typeface="Calibri"/>
              </a:rPr>
              <a:t>All students who have an Anticipated Year of Graduation (AYG) of 2022 or beyond, including  3</a:t>
            </a:r>
            <a:r>
              <a:rPr lang="en-US" sz="2200" baseline="30000" dirty="0">
                <a:sym typeface="Calibri"/>
              </a:rPr>
              <a:t>rd</a:t>
            </a:r>
            <a:r>
              <a:rPr lang="en-US" sz="2200" dirty="0">
                <a:sym typeface="Calibri"/>
              </a:rPr>
              <a:t> year graduates</a:t>
            </a:r>
          </a:p>
        </p:txBody>
      </p:sp>
      <p:pic>
        <p:nvPicPr>
          <p:cNvPr id="10" name="Audio 9">
            <a:hlinkClick r:id="" action="ppaction://media"/>
            <a:extLst>
              <a:ext uri="{FF2B5EF4-FFF2-40B4-BE49-F238E27FC236}">
                <a16:creationId xmlns:a16="http://schemas.microsoft.com/office/drawing/2014/main" id="{DB7F0FAD-9E0A-5527-0722-3F073B339C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572125"/>
            <a:ext cx="2286000" cy="1285875"/>
          </a:xfrm>
          <a:prstGeom prst="rect">
            <a:avLst/>
          </a:prstGeom>
        </p:spPr>
      </p:pic>
      <p:sp>
        <p:nvSpPr>
          <p:cNvPr id="4" name="Slide Number Placeholder 2">
            <a:extLst>
              <a:ext uri="{FF2B5EF4-FFF2-40B4-BE49-F238E27FC236}">
                <a16:creationId xmlns:a16="http://schemas.microsoft.com/office/drawing/2014/main" id="{B41AFDE1-EFB8-F5DE-FC67-054CF5332F0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5</a:t>
            </a:fld>
            <a:endParaRPr lang="en" dirty="0">
              <a:solidFill>
                <a:schemeClr val="bg2">
                  <a:lumMod val="75000"/>
                </a:schemeClr>
              </a:solidFill>
            </a:endParaRPr>
          </a:p>
        </p:txBody>
      </p:sp>
    </p:spTree>
    <p:extLst>
      <p:ext uri="{BB962C8B-B14F-4D97-AF65-F5344CB8AC3E}">
        <p14:creationId xmlns:p14="http://schemas.microsoft.com/office/powerpoint/2010/main" val="174172622"/>
      </p:ext>
    </p:extLst>
  </p:cSld>
  <p:clrMapOvr>
    <a:masterClrMapping/>
  </p:clrMapOvr>
  <mc:AlternateContent xmlns:mc="http://schemas.openxmlformats.org/markup-compatibility/2006" xmlns:p14="http://schemas.microsoft.com/office/powerpoint/2010/main">
    <mc:Choice Requires="p14">
      <p:transition spd="slow" p14:dur="2000" advTm="29707"/>
    </mc:Choice>
    <mc:Fallback xmlns="">
      <p:transition spd="slow" advTm="2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F4DDFE-3E4B-4EB1-B37A-BF06F6419961}"/>
              </a:ext>
              <a:ext uri="{C183D7F6-B498-43B3-948B-1728B52AA6E4}">
                <adec:decorative xmlns:adec="http://schemas.microsoft.com/office/drawing/2017/decorative" val="1"/>
              </a:ext>
            </a:extLst>
          </p:cNvPr>
          <p:cNvSpPr>
            <a:spLocks noGrp="1"/>
          </p:cNvSpPr>
          <p:nvPr>
            <p:ph type="title"/>
          </p:nvPr>
        </p:nvSpPr>
        <p:spPr/>
        <p:txBody>
          <a:bodyPr/>
          <a:lstStyle/>
          <a:p>
            <a:r>
              <a:rPr lang="en-US" dirty="0"/>
              <a:t>Graduation Guidelines -  </a:t>
            </a:r>
            <a:br>
              <a:rPr lang="en-US" dirty="0"/>
            </a:br>
            <a:r>
              <a:rPr lang="en-US" dirty="0"/>
              <a:t>Menu of Options</a:t>
            </a:r>
          </a:p>
        </p:txBody>
      </p:sp>
      <p:sp>
        <p:nvSpPr>
          <p:cNvPr id="5" name="TextBox 4">
            <a:extLst>
              <a:ext uri="{FF2B5EF4-FFF2-40B4-BE49-F238E27FC236}">
                <a16:creationId xmlns:a16="http://schemas.microsoft.com/office/drawing/2014/main" id="{8EC1B9F8-6CAA-AFCF-0D0C-359224F2EE5A}"/>
              </a:ext>
              <a:ext uri="{C183D7F6-B498-43B3-948B-1728B52AA6E4}">
                <adec:decorative xmlns:adec="http://schemas.microsoft.com/office/drawing/2017/decorative" val="1"/>
              </a:ext>
            </a:extLst>
          </p:cNvPr>
          <p:cNvSpPr txBox="1"/>
          <p:nvPr/>
        </p:nvSpPr>
        <p:spPr>
          <a:xfrm>
            <a:off x="735315" y="1781166"/>
            <a:ext cx="4142783" cy="4270080"/>
          </a:xfrm>
          <a:prstGeom prst="rect">
            <a:avLst/>
          </a:prstGeom>
          <a:noFill/>
        </p:spPr>
        <p:txBody>
          <a:bodyPr wrap="square">
            <a:spAutoFit/>
          </a:bodyPr>
          <a:lstStyle/>
          <a:p>
            <a:pPr marL="285750" indent="-285750">
              <a:lnSpc>
                <a:spcPct val="110000"/>
              </a:lnSpc>
              <a:buFont typeface="Arial" panose="020B0604020202020204" pitchFamily="34" charset="0"/>
              <a:buChar char="•"/>
            </a:pPr>
            <a:r>
              <a:rPr lang="en-US" sz="2400" dirty="0"/>
              <a:t>A student CAN be tested in more than one category. </a:t>
            </a:r>
          </a:p>
          <a:p>
            <a:pPr>
              <a:lnSpc>
                <a:spcPct val="110000"/>
              </a:lnSpc>
            </a:pPr>
            <a:endParaRPr lang="en-US" sz="1600" dirty="0"/>
          </a:p>
          <a:p>
            <a:pPr marL="285750" indent="-285750">
              <a:lnSpc>
                <a:spcPct val="110000"/>
              </a:lnSpc>
              <a:buFont typeface="Arial" panose="020B0604020202020204" pitchFamily="34" charset="0"/>
              <a:buChar char="•"/>
            </a:pPr>
            <a:r>
              <a:rPr lang="en-US" sz="2400" dirty="0"/>
              <a:t>A student CAN fulfill more than one requirement in English and/or Math readiness </a:t>
            </a:r>
          </a:p>
          <a:p>
            <a:pPr>
              <a:lnSpc>
                <a:spcPct val="110000"/>
              </a:lnSpc>
            </a:pPr>
            <a:endParaRPr lang="en-US" sz="1600" dirty="0"/>
          </a:p>
          <a:p>
            <a:pPr marL="285750" indent="-285750">
              <a:lnSpc>
                <a:spcPct val="110000"/>
              </a:lnSpc>
              <a:buFont typeface="Arial" panose="020B0604020202020204" pitchFamily="34" charset="0"/>
              <a:buChar char="•"/>
            </a:pPr>
            <a:r>
              <a:rPr lang="en-US" sz="2400" dirty="0"/>
              <a:t>A student CAN fulfill one or more requirements over multiple academic years</a:t>
            </a:r>
          </a:p>
        </p:txBody>
      </p:sp>
      <p:pic>
        <p:nvPicPr>
          <p:cNvPr id="4" name="Picture 3">
            <a:hlinkClick r:id="rId5"/>
            <a:extLst>
              <a:ext uri="{FF2B5EF4-FFF2-40B4-BE49-F238E27FC236}">
                <a16:creationId xmlns:a16="http://schemas.microsoft.com/office/drawing/2014/main" id="{6EC9329D-52E2-4F1A-8A36-E0F9B0F241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62421" y="1167625"/>
            <a:ext cx="3849130" cy="4928375"/>
          </a:xfrm>
          <a:prstGeom prst="rect">
            <a:avLst/>
          </a:prstGeom>
          <a:ln w="19050">
            <a:solidFill>
              <a:schemeClr val="tx1"/>
            </a:solidFill>
          </a:ln>
        </p:spPr>
      </p:pic>
      <p:sp>
        <p:nvSpPr>
          <p:cNvPr id="3" name="TextBox 2">
            <a:extLst>
              <a:ext uri="{FF2B5EF4-FFF2-40B4-BE49-F238E27FC236}">
                <a16:creationId xmlns:a16="http://schemas.microsoft.com/office/drawing/2014/main" id="{F3BE7F41-B2DC-1C76-5AA2-06B1F93EA78F}"/>
              </a:ext>
              <a:ext uri="{C183D7F6-B498-43B3-948B-1728B52AA6E4}">
                <adec:decorative xmlns:adec="http://schemas.microsoft.com/office/drawing/2017/decorative" val="1"/>
              </a:ext>
            </a:extLst>
          </p:cNvPr>
          <p:cNvSpPr txBox="1"/>
          <p:nvPr/>
        </p:nvSpPr>
        <p:spPr>
          <a:xfrm>
            <a:off x="980768" y="6216134"/>
            <a:ext cx="6995650" cy="369332"/>
          </a:xfrm>
          <a:prstGeom prst="rect">
            <a:avLst/>
          </a:prstGeom>
          <a:noFill/>
        </p:spPr>
        <p:txBody>
          <a:bodyPr wrap="square">
            <a:spAutoFit/>
          </a:bodyPr>
          <a:lstStyle/>
          <a:p>
            <a:pPr algn="ctr"/>
            <a:r>
              <a:rPr lang="en-US" dirty="0">
                <a:hlinkClick r:id="rId5"/>
              </a:rPr>
              <a:t>https://www.cde.state.co.us/postsecondary/grad-menu</a:t>
            </a:r>
            <a:endParaRPr lang="en-US" dirty="0"/>
          </a:p>
        </p:txBody>
      </p:sp>
      <p:pic>
        <p:nvPicPr>
          <p:cNvPr id="7" name="Audio 6">
            <a:hlinkClick r:id="" action="ppaction://media"/>
            <a:extLst>
              <a:ext uri="{FF2B5EF4-FFF2-40B4-BE49-F238E27FC236}">
                <a16:creationId xmlns:a16="http://schemas.microsoft.com/office/drawing/2014/main" id="{93E9D4D1-B843-D999-B839-8717F6CB7E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53" name="Slide Number Placeholder 2">
            <a:extLst>
              <a:ext uri="{FF2B5EF4-FFF2-40B4-BE49-F238E27FC236}">
                <a16:creationId xmlns:a16="http://schemas.microsoft.com/office/drawing/2014/main" id="{2ECE1BCD-AE2B-429D-B738-A3FDDCD02EB6}"/>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830265"/>
      </p:ext>
    </p:extLst>
  </p:cSld>
  <p:clrMapOvr>
    <a:masterClrMapping/>
  </p:clrMapOvr>
  <mc:AlternateContent xmlns:mc="http://schemas.openxmlformats.org/markup-compatibility/2006" xmlns:p14="http://schemas.microsoft.com/office/powerpoint/2010/main">
    <mc:Choice Requires="p14">
      <p:transition spd="slow" p14:dur="2000" advTm="43449"/>
    </mc:Choice>
    <mc:Fallback xmlns="">
      <p:transition spd="slow" advTm="4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Grad. Guidelines – Data</a:t>
            </a:r>
          </a:p>
        </p:txBody>
      </p:sp>
      <p:pic>
        <p:nvPicPr>
          <p:cNvPr id="5" name="Picture 4">
            <a:extLst>
              <a:ext uri="{FF2B5EF4-FFF2-40B4-BE49-F238E27FC236}">
                <a16:creationId xmlns:a16="http://schemas.microsoft.com/office/drawing/2014/main" id="{BC973E7F-016B-DC87-4B06-3B5AFF0A305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b="4466"/>
          <a:stretch/>
        </p:blipFill>
        <p:spPr>
          <a:xfrm>
            <a:off x="628650" y="1322545"/>
            <a:ext cx="7740406" cy="4945262"/>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1021783" y="6267807"/>
            <a:ext cx="7733142"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20" name="Audio 19">
            <a:hlinkClick r:id="" action="ppaction://media"/>
            <a:extLst>
              <a:ext uri="{FF2B5EF4-FFF2-40B4-BE49-F238E27FC236}">
                <a16:creationId xmlns:a16="http://schemas.microsoft.com/office/drawing/2014/main" id="{BABBC143-4A90-2418-E9CF-35BC31BA08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7</a:t>
            </a:fld>
            <a:endParaRPr lang="en" dirty="0">
              <a:solidFill>
                <a:schemeClr val="bg2">
                  <a:lumMod val="75000"/>
                </a:schemeClr>
              </a:solidFill>
            </a:endParaRPr>
          </a:p>
        </p:txBody>
      </p:sp>
    </p:spTree>
    <p:extLst>
      <p:ext uri="{BB962C8B-B14F-4D97-AF65-F5344CB8AC3E}">
        <p14:creationId xmlns:p14="http://schemas.microsoft.com/office/powerpoint/2010/main" val="1144905524"/>
      </p:ext>
    </p:extLst>
  </p:cSld>
  <p:clrMapOvr>
    <a:masterClrMapping/>
  </p:clrMapOvr>
  <mc:AlternateContent xmlns:mc="http://schemas.openxmlformats.org/markup-compatibility/2006">
    <mc:Choice xmlns:p14="http://schemas.microsoft.com/office/powerpoint/2010/main" Requires="p14">
      <p:transition spd="slow" p14:dur="2000" advTm="52540"/>
    </mc:Choice>
    <mc:Fallback>
      <p:transition spd="slow" advTm="5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35104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Resources</a:t>
            </a:r>
            <a:endParaRPr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314E830-0478-0515-F0EF-58C8A0CA6E4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8</a:t>
            </a:fld>
            <a:endParaRPr lang="en" dirty="0">
              <a:solidFill>
                <a:schemeClr val="bg2">
                  <a:lumMod val="75000"/>
                </a:schemeClr>
              </a:solidFill>
            </a:endParaRPr>
          </a:p>
        </p:txBody>
      </p:sp>
    </p:spTree>
    <p:extLst>
      <p:ext uri="{BB962C8B-B14F-4D97-AF65-F5344CB8AC3E}">
        <p14:creationId xmlns:p14="http://schemas.microsoft.com/office/powerpoint/2010/main" val="3858495309"/>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EOY Website Resources</a:t>
            </a:r>
          </a:p>
        </p:txBody>
      </p:sp>
      <p:pic>
        <p:nvPicPr>
          <p:cNvPr id="13" name="Picture 12">
            <a:extLst>
              <a:ext uri="{FF2B5EF4-FFF2-40B4-BE49-F238E27FC236}">
                <a16:creationId xmlns:a16="http://schemas.microsoft.com/office/drawing/2014/main" id="{32770724-7D0D-44FB-8199-4279C60FD5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33715" y="1461546"/>
            <a:ext cx="3876567" cy="4635363"/>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747433" y="6267807"/>
            <a:ext cx="7733142"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24" name="Audio 23">
            <a:hlinkClick r:id="" action="ppaction://media"/>
            <a:extLst>
              <a:ext uri="{FF2B5EF4-FFF2-40B4-BE49-F238E27FC236}">
                <a16:creationId xmlns:a16="http://schemas.microsoft.com/office/drawing/2014/main" id="{45A9D78A-ECAF-B1E2-E38C-B5F24BF561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9</a:t>
            </a:fld>
            <a:endParaRPr lang="en" dirty="0">
              <a:solidFill>
                <a:schemeClr val="bg2">
                  <a:lumMod val="75000"/>
                </a:schemeClr>
              </a:solidFill>
            </a:endParaRPr>
          </a:p>
        </p:txBody>
      </p:sp>
    </p:spTree>
    <p:extLst>
      <p:ext uri="{BB962C8B-B14F-4D97-AF65-F5344CB8AC3E}">
        <p14:creationId xmlns:p14="http://schemas.microsoft.com/office/powerpoint/2010/main" val="3109652877"/>
      </p:ext>
    </p:extLst>
  </p:cSld>
  <p:clrMapOvr>
    <a:masterClrMapping/>
  </p:clrMapOvr>
  <mc:AlternateContent xmlns:mc="http://schemas.openxmlformats.org/markup-compatibility/2006">
    <mc:Choice xmlns:p14="http://schemas.microsoft.com/office/powerpoint/2010/main" Requires="p14">
      <p:transition spd="slow" p14:dur="2000" advTm="13463"/>
    </mc:Choice>
    <mc:Fallback>
      <p:transition spd="slow" advTm="1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8181</TotalTime>
  <Words>1640</Words>
  <Application>Microsoft Office PowerPoint</Application>
  <PresentationFormat>On-screen Show (4:3)</PresentationFormat>
  <Paragraphs>136</Paragraphs>
  <Slides>15</Slides>
  <Notes>15</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 Graduation Guidelines End of Year</vt:lpstr>
      <vt:lpstr>Graduation Guidelines</vt:lpstr>
      <vt:lpstr>Graduation Guidelines File</vt:lpstr>
      <vt:lpstr>School Level Involvement</vt:lpstr>
      <vt:lpstr>Who &amp; What is Reported?</vt:lpstr>
      <vt:lpstr>Graduation Guidelines -   Menu of Options</vt:lpstr>
      <vt:lpstr>Grad. Guidelines – Data</vt:lpstr>
      <vt:lpstr>Resources</vt:lpstr>
      <vt:lpstr>EOY Website Resources</vt:lpstr>
      <vt:lpstr>Grad. Guidelines – File Layout</vt:lpstr>
      <vt:lpstr>Quick Reference Guide</vt:lpstr>
      <vt:lpstr>Troubleshooting GG Errors</vt:lpstr>
      <vt:lpstr>Troubleshooting L2 Errors</vt:lpstr>
      <vt:lpstr>Weekly Update Email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Guidelines 2019-20 End of Year</dc:title>
  <dc:creator>Rogers, Jessica</dc:creator>
  <cp:lastModifiedBy>Trammell, Cherish</cp:lastModifiedBy>
  <cp:revision>196</cp:revision>
  <dcterms:created xsi:type="dcterms:W3CDTF">2020-04-29T18:45:28Z</dcterms:created>
  <dcterms:modified xsi:type="dcterms:W3CDTF">2025-02-03T17:42:56Z</dcterms:modified>
</cp:coreProperties>
</file>