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267" r:id="rId2"/>
    <p:sldId id="270" r:id="rId3"/>
    <p:sldId id="3348" r:id="rId4"/>
    <p:sldId id="3349" r:id="rId5"/>
    <p:sldId id="3350" r:id="rId6"/>
    <p:sldId id="3361" r:id="rId7"/>
    <p:sldId id="3359" r:id="rId8"/>
    <p:sldId id="3352" r:id="rId9"/>
    <p:sldId id="3336" r:id="rId10"/>
    <p:sldId id="261" r:id="rId11"/>
    <p:sldId id="294" r:id="rId12"/>
    <p:sldId id="295" r:id="rId13"/>
    <p:sldId id="296" r:id="rId14"/>
    <p:sldId id="3353" r:id="rId15"/>
    <p:sldId id="3337" r:id="rId16"/>
    <p:sldId id="3357" r:id="rId17"/>
    <p:sldId id="3358" r:id="rId18"/>
    <p:sldId id="3356" r:id="rId19"/>
    <p:sldId id="3360" r:id="rId20"/>
    <p:sldId id="291" r:id="rId21"/>
    <p:sldId id="29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19" clrIdx="0">
    <p:extLst>
      <p:ext uri="{19B8F6BF-5375-455C-9EA6-DF929625EA0E}">
        <p15:presenceInfo xmlns:p15="http://schemas.microsoft.com/office/powerpoint/2012/main" userId="S::Rogers_J@cde.state.co.us::c64e4176-a843-4db9-a852-c8ed41991137" providerId="AD"/>
      </p:ext>
    </p:extLst>
  </p:cmAuthor>
  <p:cmAuthor id="2" name="Eddy, Julie" initials="EJ" lastIdx="21"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EFAA1F"/>
    <a:srgbClr val="CCFF99"/>
    <a:srgbClr val="FF0066"/>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64" autoAdjust="0"/>
  </p:normalViewPr>
  <p:slideViewPr>
    <p:cSldViewPr snapToGrid="0">
      <p:cViewPr varScale="1">
        <p:scale>
          <a:sx n="106" d="100"/>
          <a:sy n="106" d="100"/>
        </p:scale>
        <p:origin x="1284" y="96"/>
      </p:cViewPr>
      <p:guideLst/>
    </p:cSldViewPr>
  </p:slideViewPr>
  <p:outlineViewPr>
    <p:cViewPr>
      <p:scale>
        <a:sx n="33" d="100"/>
        <a:sy n="33" d="100"/>
      </p:scale>
      <p:origin x="0" y="0"/>
    </p:cViewPr>
  </p:outlineViewPr>
  <p:notesTextViewPr>
    <p:cViewPr>
      <p:scale>
        <a:sx n="1" d="1"/>
        <a:sy n="1" d="1"/>
      </p:scale>
      <p:origin x="0" y="-46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10059-E6E9-4F37-A087-B3CD896D25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99D11-15DC-4DE4-9572-4CD660662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334A59-82DF-44FA-BFBF-2AE5DB4C80C1}" type="datetime1">
              <a:rPr lang="en-US" smtClean="0"/>
              <a:t>1/31/2025</a:t>
            </a:fld>
            <a:endParaRPr lang="en-US"/>
          </a:p>
        </p:txBody>
      </p:sp>
      <p:sp>
        <p:nvSpPr>
          <p:cNvPr id="4" name="Footer Placeholder 3">
            <a:extLst>
              <a:ext uri="{FF2B5EF4-FFF2-40B4-BE49-F238E27FC236}">
                <a16:creationId xmlns:a16="http://schemas.microsoft.com/office/drawing/2014/main" id="{A0E61547-7BBD-4535-B906-1000BC1E84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1E88E0-34D3-4C15-AC07-E37045789E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ABE499-1F97-4957-B627-D51F75F9C0BE}" type="slidenum">
              <a:rPr lang="en-US" smtClean="0"/>
              <a:t>‹#›</a:t>
            </a:fld>
            <a:endParaRPr lang="en-US"/>
          </a:p>
        </p:txBody>
      </p:sp>
    </p:spTree>
    <p:extLst>
      <p:ext uri="{BB962C8B-B14F-4D97-AF65-F5344CB8AC3E}">
        <p14:creationId xmlns:p14="http://schemas.microsoft.com/office/powerpoint/2010/main" val="20889062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2D7C7-3EF8-49FB-A827-96A162CF7DA4}" type="datetime1">
              <a:rPr lang="en-US" smtClean="0"/>
              <a:t>1/31/2025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702A-FE93-4987-AD24-6D83A24E59D6}" type="slidenum">
              <a:rPr lang="en-US" smtClean="0"/>
              <a:t>‹#›</a:t>
            </a:fld>
            <a:endParaRPr lang="en-US" dirty="0"/>
          </a:p>
        </p:txBody>
      </p:sp>
    </p:spTree>
    <p:extLst>
      <p:ext uri="{BB962C8B-B14F-4D97-AF65-F5344CB8AC3E}">
        <p14:creationId xmlns:p14="http://schemas.microsoft.com/office/powerpoint/2010/main" val="1496686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sources.csi.state.co.us/end-of-yea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Welcome to the End</a:t>
            </a:r>
            <a:r>
              <a:rPr lang="en-US" sz="2000" baseline="0" dirty="0"/>
              <a:t> of Year, “General Overview” training module recorded by the CSI data submission team.</a:t>
            </a:r>
          </a:p>
          <a:p>
            <a:endParaRPr lang="en-US" sz="2000" baseline="0" dirty="0">
              <a:latin typeface="Arial" panose="020B0604020202020204" pitchFamily="34" charset="0"/>
              <a:cs typeface="Arial" panose="020B0604020202020204" pitchFamily="34" charset="0"/>
            </a:endParaRPr>
          </a:p>
          <a:p>
            <a:r>
              <a:rPr lang="en-US" sz="2000" baseline="0" dirty="0">
                <a:latin typeface="Arial" panose="020B0604020202020204" pitchFamily="34" charset="0"/>
                <a:cs typeface="Arial" panose="020B0604020202020204" pitchFamily="34" charset="0"/>
              </a:rPr>
              <a:t>This presentation will provide an overview of the End of Year Collection for both new school submission contacts and those who would like a refresher.</a:t>
            </a:r>
          </a:p>
          <a:p>
            <a:endParaRPr lang="en-US" sz="2000" baseline="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content covered here will include b</a:t>
            </a:r>
            <a:r>
              <a:rPr lang="en-US" sz="2000" baseline="0" dirty="0">
                <a:latin typeface="Arial" panose="020B0604020202020204" pitchFamily="34" charset="0"/>
                <a:cs typeface="Arial" panose="020B0604020202020204" pitchFamily="34" charset="0"/>
              </a:rPr>
              <a:t>asics on how the data is used, how to prepare for the collection, and things to watch out for.</a:t>
            </a:r>
          </a:p>
          <a:p>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Finally, other EOY training modules are available again this year, covering more specific topics like attendance, exit coding and graduation guidelines. Those are also available on the CSI EOY webpage. </a:t>
            </a:r>
          </a:p>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8F3B1E-10CA-4357-8F2A-AF0E99DA42A4}" type="slidenum">
              <a:rPr lang="en-US" smtClean="0"/>
              <a:t>1</a:t>
            </a:fld>
            <a:endParaRPr lang="en-US" dirty="0"/>
          </a:p>
        </p:txBody>
      </p:sp>
      <p:sp>
        <p:nvSpPr>
          <p:cNvPr id="5" name="Date Placeholder 4">
            <a:extLst>
              <a:ext uri="{FF2B5EF4-FFF2-40B4-BE49-F238E27FC236}">
                <a16:creationId xmlns:a16="http://schemas.microsoft.com/office/drawing/2014/main" id="{4656B42C-8193-4751-BBE9-3DA89118669D}"/>
              </a:ext>
            </a:extLst>
          </p:cNvPr>
          <p:cNvSpPr>
            <a:spLocks noGrp="1"/>
          </p:cNvSpPr>
          <p:nvPr>
            <p:ph type="dt" idx="1"/>
          </p:nvPr>
        </p:nvSpPr>
        <p:spPr/>
        <p:txBody>
          <a:bodyPr/>
          <a:lstStyle/>
          <a:p>
            <a:fld id="{5726C9C9-0068-4426-B8F5-3D9475771747}" type="datetime1">
              <a:rPr lang="en-US" smtClean="0"/>
              <a:t>1/31/2025</a:t>
            </a:fld>
            <a:endParaRPr lang="en-US" dirty="0"/>
          </a:p>
        </p:txBody>
      </p:sp>
    </p:spTree>
    <p:extLst>
      <p:ext uri="{BB962C8B-B14F-4D97-AF65-F5344CB8AC3E}">
        <p14:creationId xmlns:p14="http://schemas.microsoft.com/office/powerpoint/2010/main" val="190792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Like most of the state collections, there is a general 5-step Data Submission Process you will follow for the EOY collection.</a:t>
            </a:r>
          </a:p>
          <a:p>
            <a:r>
              <a:rPr lang="en-US" baseline="0" dirty="0"/>
              <a:t>This 5-step process is outlined in greater detail in the CSI  Data Submission Handbook, that is linked on the General Resource webpage at the top of every collection page. </a:t>
            </a:r>
          </a:p>
          <a:p>
            <a:endParaRPr lang="en-US" baseline="0" dirty="0"/>
          </a:p>
          <a:p>
            <a:r>
              <a:rPr lang="en-US" baseline="0" dirty="0"/>
              <a:t>Note in the graphic on this slide how steps 2 through 4 typically repeat multiple times until you reach the final step number 5.</a:t>
            </a:r>
          </a:p>
          <a:p>
            <a:r>
              <a:rPr lang="en-US" baseline="0" dirty="0"/>
              <a:t>The number of times that you repeat those steps really depends on how well you have prepped for this collection by:</a:t>
            </a:r>
          </a:p>
          <a:p>
            <a:pPr marL="628650" lvl="1" indent="-171450">
              <a:buFont typeface="Arial" panose="020B0604020202020204" pitchFamily="34" charset="0"/>
              <a:buChar char="•"/>
            </a:pPr>
            <a:r>
              <a:rPr lang="en-US" baseline="0" dirty="0"/>
              <a:t>having accurate data in your SIS</a:t>
            </a:r>
          </a:p>
          <a:p>
            <a:pPr marL="628650" lvl="1" indent="-171450">
              <a:buFont typeface="Arial" panose="020B0604020202020204" pitchFamily="34" charset="0"/>
              <a:buChar char="•"/>
            </a:pPr>
            <a:r>
              <a:rPr lang="en-US" baseline="0" dirty="0"/>
              <a:t>review the training modules and associated resources</a:t>
            </a:r>
          </a:p>
          <a:p>
            <a:pPr marL="628650" lvl="1" indent="-171450">
              <a:buFont typeface="Arial" panose="020B0604020202020204" pitchFamily="34" charset="0"/>
              <a:buChar char="•"/>
            </a:pPr>
            <a:r>
              <a:rPr lang="en-US" baseline="0" dirty="0"/>
              <a:t>have correctly used the Record Checker Tool, and</a:t>
            </a:r>
          </a:p>
          <a:p>
            <a:pPr marL="628650" lvl="1" indent="-171450">
              <a:buFont typeface="Arial" panose="020B0604020202020204" pitchFamily="34" charset="0"/>
              <a:buChar char="•"/>
            </a:pPr>
            <a:r>
              <a:rPr lang="en-US" baseline="0" dirty="0"/>
              <a:t>have become skilled at anticipating reporting problems and troubleshooting errors</a:t>
            </a:r>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10</a:t>
            </a:fld>
            <a:endParaRPr lang="en-US" dirty="0"/>
          </a:p>
        </p:txBody>
      </p:sp>
      <p:sp>
        <p:nvSpPr>
          <p:cNvPr id="5" name="Date Placeholder 4">
            <a:extLst>
              <a:ext uri="{FF2B5EF4-FFF2-40B4-BE49-F238E27FC236}">
                <a16:creationId xmlns:a16="http://schemas.microsoft.com/office/drawing/2014/main" id="{9E85392D-BC55-47B8-A32B-06507FFF9C80}"/>
              </a:ext>
            </a:extLst>
          </p:cNvPr>
          <p:cNvSpPr>
            <a:spLocks noGrp="1"/>
          </p:cNvSpPr>
          <p:nvPr>
            <p:ph type="dt" idx="1"/>
          </p:nvPr>
        </p:nvSpPr>
        <p:spPr/>
        <p:txBody>
          <a:bodyPr/>
          <a:lstStyle/>
          <a:p>
            <a:fld id="{8B44D785-9350-48F4-9EEA-AD782A0AFF22}" type="datetime1">
              <a:rPr lang="en-US" smtClean="0"/>
              <a:t>1/31/2025</a:t>
            </a:fld>
            <a:endParaRPr lang="en-US" dirty="0"/>
          </a:p>
        </p:txBody>
      </p:sp>
    </p:spTree>
    <p:extLst>
      <p:ext uri="{BB962C8B-B14F-4D97-AF65-F5344CB8AC3E}">
        <p14:creationId xmlns:p14="http://schemas.microsoft.com/office/powerpoint/2010/main" val="31636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for Collection Prep includes such things as reviewing the EOY webpage and the resources found there, particularly all of the things that have been pointed out so far in this training module.</a:t>
            </a:r>
          </a:p>
          <a:p>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11</a:t>
            </a:fld>
            <a:endParaRPr lang="en-US" dirty="0"/>
          </a:p>
        </p:txBody>
      </p:sp>
      <p:sp>
        <p:nvSpPr>
          <p:cNvPr id="5" name="Date Placeholder 4">
            <a:extLst>
              <a:ext uri="{FF2B5EF4-FFF2-40B4-BE49-F238E27FC236}">
                <a16:creationId xmlns:a16="http://schemas.microsoft.com/office/drawing/2014/main" id="{D4F47E44-4B1A-492D-A704-861736F57BD3}"/>
              </a:ext>
            </a:extLst>
          </p:cNvPr>
          <p:cNvSpPr>
            <a:spLocks noGrp="1"/>
          </p:cNvSpPr>
          <p:nvPr>
            <p:ph type="dt" idx="1"/>
          </p:nvPr>
        </p:nvSpPr>
        <p:spPr/>
        <p:txBody>
          <a:bodyPr/>
          <a:lstStyle/>
          <a:p>
            <a:fld id="{7F556820-7290-4E53-8230-E1E7F8815A4D}" type="datetime1">
              <a:rPr lang="en-US" smtClean="0"/>
              <a:t>1/31/2025</a:t>
            </a:fld>
            <a:endParaRPr lang="en-US" dirty="0"/>
          </a:p>
        </p:txBody>
      </p:sp>
    </p:spTree>
    <p:extLst>
      <p:ext uri="{BB962C8B-B14F-4D97-AF65-F5344CB8AC3E}">
        <p14:creationId xmlns:p14="http://schemas.microsoft.com/office/powerpoint/2010/main" val="294903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for Data Entry &amp; Update involves using the </a:t>
            </a:r>
            <a:r>
              <a:rPr lang="en-US" baseline="0" dirty="0"/>
              <a:t>Record Checker Tool and associated </a:t>
            </a:r>
            <a:r>
              <a:rPr lang="en-US" b="0" baseline="0" dirty="0"/>
              <a:t>validations strategies that used to be a stand-alone resource, but are now found within the RCT.</a:t>
            </a:r>
          </a:p>
          <a:p>
            <a:pPr marL="628650" lvl="1" indent="-171450">
              <a:buFont typeface="Arial" panose="020B0604020202020204" pitchFamily="34" charset="0"/>
              <a:buChar char="•"/>
            </a:pPr>
            <a:r>
              <a:rPr lang="en-US" b="0" baseline="0" dirty="0"/>
              <a:t>The Record Checker Tool is an Excel file found on the EOY webpage under the Data Validation Resources section. There is also a short training module linked in the same location.</a:t>
            </a:r>
          </a:p>
          <a:p>
            <a:pPr marL="628650" lvl="1" indent="-171450">
              <a:buFont typeface="Arial" panose="020B0604020202020204" pitchFamily="34" charset="0"/>
              <a:buChar char="•"/>
            </a:pPr>
            <a:r>
              <a:rPr lang="en-US" b="0" baseline="0" dirty="0"/>
              <a:t>Completing this step will help with ensuring the accuracy of your data and reducing the number of times that you will need to resubmit files and fix data errors.</a:t>
            </a:r>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12</a:t>
            </a:fld>
            <a:endParaRPr lang="en-US" dirty="0"/>
          </a:p>
        </p:txBody>
      </p:sp>
      <p:sp>
        <p:nvSpPr>
          <p:cNvPr id="5" name="Date Placeholder 4">
            <a:extLst>
              <a:ext uri="{FF2B5EF4-FFF2-40B4-BE49-F238E27FC236}">
                <a16:creationId xmlns:a16="http://schemas.microsoft.com/office/drawing/2014/main" id="{5DB6EA3B-6C2A-49DA-98B2-967765448175}"/>
              </a:ext>
            </a:extLst>
          </p:cNvPr>
          <p:cNvSpPr>
            <a:spLocks noGrp="1"/>
          </p:cNvSpPr>
          <p:nvPr>
            <p:ph type="dt" idx="1"/>
          </p:nvPr>
        </p:nvSpPr>
        <p:spPr/>
        <p:txBody>
          <a:bodyPr/>
          <a:lstStyle/>
          <a:p>
            <a:fld id="{0BC7E03C-9875-4D23-A672-72B9369C6DFC}" type="datetime1">
              <a:rPr lang="en-US" smtClean="0"/>
              <a:t>1/31/2025</a:t>
            </a:fld>
            <a:endParaRPr lang="en-US" dirty="0"/>
          </a:p>
        </p:txBody>
      </p:sp>
    </p:spTree>
    <p:extLst>
      <p:ext uri="{BB962C8B-B14F-4D97-AF65-F5344CB8AC3E}">
        <p14:creationId xmlns:p14="http://schemas.microsoft.com/office/powerpoint/2010/main" val="190735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completed the steps to clean up data in your SIS, then you can proceed </a:t>
            </a:r>
            <a:r>
              <a:rPr lang="en-US" baseline="0" dirty="0"/>
              <a:t>to Step 3 where you will extract the submissions files and submit those to CSI. </a:t>
            </a:r>
          </a:p>
          <a:p>
            <a:pPr marL="628650" lvl="1" indent="-171450">
              <a:buFont typeface="Arial" panose="020B0604020202020204" pitchFamily="34" charset="0"/>
              <a:buChar char="•"/>
            </a:pPr>
            <a:r>
              <a:rPr lang="en-US" baseline="0" dirty="0"/>
              <a:t>As we mentioned earlier in this training, all schools must submit the SD and SSA files for the initial submission deadline in early March.</a:t>
            </a:r>
          </a:p>
          <a:p>
            <a:pPr marL="628650" lvl="1" indent="-171450">
              <a:buFont typeface="Arial" panose="020B0604020202020204" pitchFamily="34" charset="0"/>
              <a:buChar char="•"/>
            </a:pPr>
            <a:r>
              <a:rPr lang="en-US" baseline="0" dirty="0"/>
              <a:t>Schools that will need to submit a Graduation Guidelines file and/or Title I file can submit those later this school year. CSI will communicate when those are due.</a:t>
            </a:r>
          </a:p>
          <a:p>
            <a:endParaRPr lang="en-US" baseline="0" dirty="0"/>
          </a:p>
          <a:p>
            <a:r>
              <a:rPr lang="en-US" baseline="0" dirty="0"/>
              <a:t>After extracting the SD and SSA files, you will need to upload those to G-Drive in the folder location shown in the slide.</a:t>
            </a:r>
          </a:p>
          <a:p>
            <a:pPr marL="628650" lvl="1" indent="-171450">
              <a:buFont typeface="Arial" panose="020B0604020202020204" pitchFamily="34" charset="0"/>
              <a:buChar char="•"/>
            </a:pPr>
            <a:r>
              <a:rPr lang="en-US" baseline="0" dirty="0"/>
              <a:t>It’s really important that you use the correct file naming convention, and you can see what that is in the CSI Data Submissions Handbook.</a:t>
            </a:r>
          </a:p>
          <a:p>
            <a:endParaRPr lang="en-US" baseline="0" dirty="0"/>
          </a:p>
          <a:p>
            <a:r>
              <a:rPr lang="en-US" dirty="0"/>
              <a:t>Once you’ve uploaded your files, be sure t</a:t>
            </a:r>
            <a:r>
              <a:rPr lang="en-US" baseline="0" dirty="0"/>
              <a:t>o send an email to the Submission inbox to alert our data team who will then work on processing your files.</a:t>
            </a:r>
          </a:p>
          <a:p>
            <a:pPr marL="628650" lvl="1" indent="-171450">
              <a:buFont typeface="Arial" panose="020B0604020202020204" pitchFamily="34" charset="0"/>
              <a:buChar char="•"/>
            </a:pPr>
            <a:r>
              <a:rPr lang="en-US" baseline="0" dirty="0"/>
              <a:t>We are not automatically alerted when you upload files to G-Drive so that is why we need you to send us an email. </a:t>
            </a:r>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13</a:t>
            </a:fld>
            <a:endParaRPr lang="en-US" dirty="0"/>
          </a:p>
        </p:txBody>
      </p:sp>
      <p:sp>
        <p:nvSpPr>
          <p:cNvPr id="5" name="Date Placeholder 4">
            <a:extLst>
              <a:ext uri="{FF2B5EF4-FFF2-40B4-BE49-F238E27FC236}">
                <a16:creationId xmlns:a16="http://schemas.microsoft.com/office/drawing/2014/main" id="{27070306-F283-4399-8880-E4E72E31B9CB}"/>
              </a:ext>
            </a:extLst>
          </p:cNvPr>
          <p:cNvSpPr>
            <a:spLocks noGrp="1"/>
          </p:cNvSpPr>
          <p:nvPr>
            <p:ph type="dt" idx="1"/>
          </p:nvPr>
        </p:nvSpPr>
        <p:spPr/>
        <p:txBody>
          <a:bodyPr/>
          <a:lstStyle/>
          <a:p>
            <a:fld id="{96856207-A291-469C-92F8-9A2A456C097D}" type="datetime1">
              <a:rPr lang="en-US" smtClean="0"/>
              <a:t>1/31/2025</a:t>
            </a:fld>
            <a:endParaRPr lang="en-US" dirty="0"/>
          </a:p>
        </p:txBody>
      </p:sp>
    </p:spTree>
    <p:extLst>
      <p:ext uri="{BB962C8B-B14F-4D97-AF65-F5344CB8AC3E}">
        <p14:creationId xmlns:p14="http://schemas.microsoft.com/office/powerpoint/2010/main" val="312893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CSI processes EOY files, we will upload any error or warning reports back to G-Drive and notify you when they are there. </a:t>
            </a:r>
          </a:p>
          <a:p>
            <a:pPr marL="628650" lvl="1" indent="-171450">
              <a:buFont typeface="Arial" panose="020B0604020202020204" pitchFamily="34" charset="0"/>
              <a:buChar char="•"/>
            </a:pPr>
            <a:r>
              <a:rPr lang="en-US" dirty="0"/>
              <a:t>You will then need to work on correcting those errors in your SIS. You will not be making changes in the error reports themselves. </a:t>
            </a:r>
          </a:p>
          <a:p>
            <a:pPr marL="628650" lvl="1" indent="-171450">
              <a:buFont typeface="Arial" panose="020B0604020202020204" pitchFamily="34" charset="0"/>
              <a:buChar char="•"/>
            </a:pPr>
            <a:r>
              <a:rPr lang="en-US" dirty="0"/>
              <a:t>Warnings within the reports sometimes do not need to be corrected, but they can sometimes indicate problems data that do need to be fixed, so these should always be reviewed and corrected when appropriate.</a:t>
            </a:r>
          </a:p>
          <a:p>
            <a:endParaRPr lang="en-US" dirty="0"/>
          </a:p>
          <a:p>
            <a:r>
              <a:rPr lang="en-US" dirty="0"/>
              <a:t>The primary resource you will use during this process is the Troubleshooting Errors document, which will have tips on resolving specific errors and warnings. </a:t>
            </a:r>
          </a:p>
          <a:p>
            <a:r>
              <a:rPr lang="en-US" dirty="0"/>
              <a:t>You will often also use the file layout documents in resolving errors.</a:t>
            </a:r>
          </a:p>
        </p:txBody>
      </p:sp>
      <p:sp>
        <p:nvSpPr>
          <p:cNvPr id="4" name="Slide Number Placeholder 3"/>
          <p:cNvSpPr>
            <a:spLocks noGrp="1"/>
          </p:cNvSpPr>
          <p:nvPr>
            <p:ph type="sldNum" sz="quarter" idx="10"/>
          </p:nvPr>
        </p:nvSpPr>
        <p:spPr/>
        <p:txBody>
          <a:bodyPr/>
          <a:lstStyle/>
          <a:p>
            <a:fld id="{3AF3702A-FE93-4987-AD24-6D83A24E59D6}" type="slidenum">
              <a:rPr lang="en-US" smtClean="0"/>
              <a:t>14</a:t>
            </a:fld>
            <a:endParaRPr lang="en-US" dirty="0"/>
          </a:p>
        </p:txBody>
      </p:sp>
      <p:sp>
        <p:nvSpPr>
          <p:cNvPr id="5" name="Date Placeholder 4">
            <a:extLst>
              <a:ext uri="{FF2B5EF4-FFF2-40B4-BE49-F238E27FC236}">
                <a16:creationId xmlns:a16="http://schemas.microsoft.com/office/drawing/2014/main" id="{27070306-F283-4399-8880-E4E72E31B9CB}"/>
              </a:ext>
            </a:extLst>
          </p:cNvPr>
          <p:cNvSpPr>
            <a:spLocks noGrp="1"/>
          </p:cNvSpPr>
          <p:nvPr>
            <p:ph type="dt" idx="1"/>
          </p:nvPr>
        </p:nvSpPr>
        <p:spPr/>
        <p:txBody>
          <a:bodyPr/>
          <a:lstStyle/>
          <a:p>
            <a:fld id="{9C999FAD-A61B-4CBF-8491-8238A7A99F7F}" type="datetime1">
              <a:rPr lang="en-US" smtClean="0"/>
              <a:t>1/31/2025</a:t>
            </a:fld>
            <a:endParaRPr lang="en-US" dirty="0"/>
          </a:p>
        </p:txBody>
      </p:sp>
    </p:spTree>
    <p:extLst>
      <p:ext uri="{BB962C8B-B14F-4D97-AF65-F5344CB8AC3E}">
        <p14:creationId xmlns:p14="http://schemas.microsoft.com/office/powerpoint/2010/main" val="258819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detail some common EOY errors that come up during file processing.</a:t>
            </a:r>
          </a:p>
          <a:p>
            <a:endParaRPr lang="en-US" dirty="0"/>
          </a:p>
          <a:p>
            <a:r>
              <a:rPr lang="en-US" dirty="0"/>
              <a:t>SP149 Level 1 Errors</a:t>
            </a:r>
            <a:r>
              <a:rPr lang="en-US" b="1" dirty="0"/>
              <a:t> </a:t>
            </a:r>
            <a:r>
              <a:rPr lang="en-US" dirty="0"/>
              <a:t>occur in the SD file when students have been reported by more than one CSI school in the current school year. This is usually due to student transfers between the CSI schools.</a:t>
            </a:r>
          </a:p>
          <a:p>
            <a:endParaRPr lang="en-US" dirty="0"/>
          </a:p>
          <a:p>
            <a:r>
              <a:rPr lang="en-US" dirty="0"/>
              <a:t>If you receive these errors, first confirm that your entry and exit data for the student is correct in your SIS. CSI </a:t>
            </a:r>
            <a:r>
              <a:rPr lang="en-US" b="0" dirty="0"/>
              <a:t>will need to help clear these errors with adjustments on our end, but to make sure they are cleared early in the collection, please be sure to respond to any CSI inquiries as soon as possible.</a:t>
            </a:r>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15</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1/31/2025</a:t>
            </a:fld>
            <a:endParaRPr lang="en-US" dirty="0"/>
          </a:p>
        </p:txBody>
      </p:sp>
    </p:spTree>
    <p:extLst>
      <p:ext uri="{BB962C8B-B14F-4D97-AF65-F5344CB8AC3E}">
        <p14:creationId xmlns:p14="http://schemas.microsoft.com/office/powerpoint/2010/main" val="7086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SE700 Series Level 2 warnings include the ones coded SE720, SE721, SE722, and SE724. These are primarily related to inconsistent or possibly inaccurate exit coding.</a:t>
            </a:r>
          </a:p>
          <a:p>
            <a:pPr marL="628650" lvl="1" indent="-171450">
              <a:buFont typeface="Arial" panose="020B0604020202020204" pitchFamily="34" charset="0"/>
              <a:buChar char="•"/>
            </a:pPr>
            <a:r>
              <a:rPr lang="en-US" dirty="0"/>
              <a:t>As soon as CSI begins providing Level 2 error reports to schools, they will need to address and update data in their SIS to resolve these warnings.</a:t>
            </a:r>
          </a:p>
          <a:p>
            <a:pPr marL="628650" lvl="1" indent="-171450">
              <a:buFont typeface="Arial" panose="020B0604020202020204" pitchFamily="34" charset="0"/>
              <a:buChar char="•"/>
            </a:pPr>
            <a:r>
              <a:rPr lang="en-US" dirty="0"/>
              <a:t>These warnings will become errors later on in the collection if they are not resolved and are sometimes more difficult to resolve due to waiting.</a:t>
            </a:r>
          </a:p>
          <a:p>
            <a:pPr marL="628650" lvl="1" indent="-171450">
              <a:buFont typeface="Arial" panose="020B0604020202020204" pitchFamily="34" charset="0"/>
              <a:buChar char="•"/>
            </a:pPr>
            <a:r>
              <a:rPr lang="en-US" dirty="0"/>
              <a:t>For help in resolving these, CSI has a resource linked in this slide that schools will want to review.</a:t>
            </a:r>
          </a:p>
          <a:p>
            <a:r>
              <a:rPr lang="en-US" dirty="0"/>
              <a:t> </a:t>
            </a:r>
          </a:p>
        </p:txBody>
      </p:sp>
      <p:sp>
        <p:nvSpPr>
          <p:cNvPr id="4" name="Slide Number Placeholder 3"/>
          <p:cNvSpPr>
            <a:spLocks noGrp="1"/>
          </p:cNvSpPr>
          <p:nvPr>
            <p:ph type="sldNum" sz="quarter" idx="5"/>
          </p:nvPr>
        </p:nvSpPr>
        <p:spPr/>
        <p:txBody>
          <a:bodyPr/>
          <a:lstStyle/>
          <a:p>
            <a:fld id="{3AF3702A-FE93-4987-AD24-6D83A24E59D6}" type="slidenum">
              <a:rPr lang="en-US" smtClean="0"/>
              <a:t>16</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1/31/2025</a:t>
            </a:fld>
            <a:endParaRPr lang="en-US" dirty="0"/>
          </a:p>
        </p:txBody>
      </p:sp>
    </p:spTree>
    <p:extLst>
      <p:ext uri="{BB962C8B-B14F-4D97-AF65-F5344CB8AC3E}">
        <p14:creationId xmlns:p14="http://schemas.microsoft.com/office/powerpoint/2010/main" val="24441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SE404 Level 2 errors happen when schools report students with an exit code of 00 for expecting to return the next school year in the prior year EOY collection, but they are not reported in the current year. </a:t>
            </a:r>
          </a:p>
          <a:p>
            <a:pPr marL="628650" lvl="1" indent="-171450">
              <a:buFont typeface="Arial" panose="020B0604020202020204" pitchFamily="34" charset="0"/>
              <a:buChar char="•"/>
            </a:pPr>
            <a:r>
              <a:rPr lang="en-US" dirty="0"/>
              <a:t>This commonly happens at K-8 schools for their 8</a:t>
            </a:r>
            <a:r>
              <a:rPr lang="en-US" baseline="30000" dirty="0"/>
              <a:t>th</a:t>
            </a:r>
            <a:r>
              <a:rPr lang="en-US" dirty="0"/>
              <a:t> grade students. </a:t>
            </a:r>
          </a:p>
          <a:p>
            <a:pPr marL="628650" lvl="1" indent="-171450">
              <a:buFont typeface="Arial" panose="020B0604020202020204" pitchFamily="34" charset="0"/>
              <a:buChar char="•"/>
            </a:pPr>
            <a:r>
              <a:rPr lang="en-US" dirty="0"/>
              <a:t>When schools receive this error, if they have not already done so, they need to follow up on the student and gather adequate documentation on where the student went such as a Confirmation of Enrollment and Attendance form.</a:t>
            </a:r>
          </a:p>
          <a:p>
            <a:pPr marL="628650" lvl="1" indent="-171450">
              <a:buFont typeface="Arial" panose="020B0604020202020204" pitchFamily="34" charset="0"/>
              <a:buChar char="•"/>
            </a:pPr>
            <a:r>
              <a:rPr lang="en-US" dirty="0"/>
              <a:t>Schools will need to code 7</a:t>
            </a:r>
            <a:r>
              <a:rPr lang="en-US" baseline="30000" dirty="0"/>
              <a:t>th</a:t>
            </a:r>
            <a:r>
              <a:rPr lang="en-US" dirty="0"/>
              <a:t>-12</a:t>
            </a:r>
            <a:r>
              <a:rPr lang="en-US" baseline="30000" dirty="0"/>
              <a:t>th</a:t>
            </a:r>
            <a:r>
              <a:rPr lang="en-US" dirty="0"/>
              <a:t> grade students as a dropout in the EOY if they cannot confirm where the student went. This is one of the reasons why it is so important to gather adequate documentation.</a:t>
            </a:r>
          </a:p>
          <a:p>
            <a:pPr marL="628650" lvl="1" indent="-171450">
              <a:buFont typeface="Arial" panose="020B0604020202020204" pitchFamily="34" charset="0"/>
              <a:buChar char="•"/>
            </a:pPr>
            <a:r>
              <a:rPr lang="en-US" dirty="0"/>
              <a:t>To clear the error, the school may need to add a one-day entry/exit record in the current year EOY. CSI will provide clarification on what a school needs to do if they receive this error.</a:t>
            </a:r>
          </a:p>
        </p:txBody>
      </p:sp>
      <p:sp>
        <p:nvSpPr>
          <p:cNvPr id="4" name="Slide Number Placeholder 3"/>
          <p:cNvSpPr>
            <a:spLocks noGrp="1"/>
          </p:cNvSpPr>
          <p:nvPr>
            <p:ph type="sldNum" sz="quarter" idx="5"/>
          </p:nvPr>
        </p:nvSpPr>
        <p:spPr/>
        <p:txBody>
          <a:bodyPr/>
          <a:lstStyle/>
          <a:p>
            <a:fld id="{3AF3702A-FE93-4987-AD24-6D83A24E59D6}" type="slidenum">
              <a:rPr lang="en-US" smtClean="0"/>
              <a:t>17</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1/31/2025</a:t>
            </a:fld>
            <a:endParaRPr lang="en-US" dirty="0"/>
          </a:p>
        </p:txBody>
      </p:sp>
    </p:spTree>
    <p:extLst>
      <p:ext uri="{BB962C8B-B14F-4D97-AF65-F5344CB8AC3E}">
        <p14:creationId xmlns:p14="http://schemas.microsoft.com/office/powerpoint/2010/main" val="24466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involves the final review of the data in the EOY collection by the schools, CSI and CDE by different methods and at different times.</a:t>
            </a:r>
          </a:p>
          <a:p>
            <a:endParaRPr lang="en-US" dirty="0"/>
          </a:p>
          <a:p>
            <a:r>
              <a:rPr lang="en-US" dirty="0"/>
              <a:t>For schools, they should be reviewing their data and ensuring that it is complete and accurate throughout the collection window. </a:t>
            </a:r>
          </a:p>
          <a:p>
            <a:pPr marL="628650" lvl="1" indent="-171450">
              <a:buFont typeface="Arial" panose="020B0604020202020204" pitchFamily="34" charset="0"/>
              <a:buChar char="•"/>
            </a:pPr>
            <a:r>
              <a:rPr lang="en-US" dirty="0"/>
              <a:t>They can do so by many of the methods already described in this training, including the Record Checker Tool.</a:t>
            </a:r>
          </a:p>
          <a:p>
            <a:pPr marL="628650" lvl="1" indent="-171450">
              <a:buFont typeface="Arial" panose="020B0604020202020204" pitchFamily="34" charset="0"/>
              <a:buChar char="•"/>
            </a:pPr>
            <a:r>
              <a:rPr lang="en-US" dirty="0"/>
              <a:t>The Summary Reports that will be provided by CSI in the fall will be the last main opportunity to review and update all data.</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CSI helps in the process of reviewing the data too with our own internal data validations.</a:t>
            </a:r>
          </a:p>
          <a:p>
            <a:pPr marL="628650" lvl="1" indent="-171450">
              <a:buFont typeface="Arial" panose="020B0604020202020204" pitchFamily="34" charset="0"/>
              <a:buChar char="•"/>
            </a:pPr>
            <a:r>
              <a:rPr lang="en-US" dirty="0"/>
              <a:t>For instance, we will conduct a check on SPED data reported by comparing the EOY to the SPED EOY collection to ensure that students are reported with the same SPED and graduation attributes.</a:t>
            </a:r>
          </a:p>
          <a:p>
            <a:pPr marL="628650" lvl="1" indent="-171450">
              <a:buFont typeface="Arial" panose="020B0604020202020204" pitchFamily="34" charset="0"/>
              <a:buChar char="•"/>
            </a:pPr>
            <a:r>
              <a:rPr lang="en-US" dirty="0"/>
              <a:t>We will also conduct comparisons between the October Count and EOY collections.</a:t>
            </a:r>
          </a:p>
          <a:p>
            <a:pPr marL="628650" lvl="1" indent="-171450">
              <a:buFont typeface="Arial" panose="020B0604020202020204" pitchFamily="34" charset="0"/>
              <a:buChar char="•"/>
            </a:pPr>
            <a:r>
              <a:rPr lang="en-US" dirty="0"/>
              <a:t>It’s important to know that schools should not depend on CSI to find discrepancies. Schools should always be on top of reporting correct data across all collections.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There will be some validations that CDE will conduct nearer to the end of the collection. This primarily involves checking for consistent exit coding across different districts for students reported in the EOY. </a:t>
            </a:r>
          </a:p>
          <a:p>
            <a:endParaRPr lang="en-US" dirty="0"/>
          </a:p>
          <a:p>
            <a:endParaRPr lang="en-US" dirty="0"/>
          </a:p>
        </p:txBody>
      </p:sp>
      <p:sp>
        <p:nvSpPr>
          <p:cNvPr id="4" name="Date Placeholder 3"/>
          <p:cNvSpPr>
            <a:spLocks noGrp="1"/>
          </p:cNvSpPr>
          <p:nvPr>
            <p:ph type="dt" idx="1"/>
          </p:nvPr>
        </p:nvSpPr>
        <p:spPr/>
        <p:txBody>
          <a:bodyPr/>
          <a:lstStyle/>
          <a:p>
            <a:fld id="{DF42D7C7-3EF8-49FB-A827-96A162CF7DA4}"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18</a:t>
            </a:fld>
            <a:endParaRPr lang="en-US" dirty="0"/>
          </a:p>
        </p:txBody>
      </p:sp>
    </p:spTree>
    <p:extLst>
      <p:ext uri="{BB962C8B-B14F-4D97-AF65-F5344CB8AC3E}">
        <p14:creationId xmlns:p14="http://schemas.microsoft.com/office/powerpoint/2010/main" val="3130441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 but not least, one of the most important resources available to you are the content-experts at your school! </a:t>
            </a:r>
          </a:p>
          <a:p>
            <a:endParaRPr lang="en-US" b="0" dirty="0"/>
          </a:p>
          <a:p>
            <a:r>
              <a:rPr lang="en-US" b="0" dirty="0"/>
              <a:t>The CSI Data Submissions Team expects school data submissions contacts to be experts in the data submissions process. We expect school data submissions contacts to also work closely with content-experts as their schools in reviewing data for accuracy.</a:t>
            </a:r>
          </a:p>
          <a:p>
            <a:endParaRPr lang="en-US" b="0" dirty="0"/>
          </a:p>
          <a:p>
            <a:r>
              <a:rPr lang="en-US" b="0" dirty="0"/>
              <a:t>Because </a:t>
            </a:r>
            <a:r>
              <a:rPr lang="en-US" b="0" baseline="0" dirty="0"/>
              <a:t>End of Year collection pulls in a variety of data about students, it is essential that data submissions contacts are working closely with school-level content experts in the collection, reporting, and verification of End of Year data. </a:t>
            </a:r>
          </a:p>
          <a:p>
            <a:endParaRPr lang="en-US" b="0" baseline="0" dirty="0"/>
          </a:p>
          <a:p>
            <a:r>
              <a:rPr lang="en-US" b="0" baseline="0" dirty="0"/>
              <a:t>We’ve provided a list of key types of data in the End of Year collection, and particular fields where they can be found. This information is included in the Appendix of the Data Submissions Handbook and identifies that roles at your school that will be helpful to collaborate with during the End of Year data collection.  </a:t>
            </a:r>
          </a:p>
        </p:txBody>
      </p:sp>
      <p:sp>
        <p:nvSpPr>
          <p:cNvPr id="5" name="Slide Number Placeholder 4"/>
          <p:cNvSpPr>
            <a:spLocks noGrp="1"/>
          </p:cNvSpPr>
          <p:nvPr>
            <p:ph type="sldNum" sz="quarter" idx="10"/>
          </p:nvPr>
        </p:nvSpPr>
        <p:spPr/>
        <p:txBody>
          <a:bodyPr/>
          <a:lstStyle/>
          <a:p>
            <a:fld id="{E78F1E83-3B0C-495F-94FD-96131F1D8C8D}" type="slidenum">
              <a:rPr lang="en-US" smtClean="0"/>
              <a:t>19</a:t>
            </a:fld>
            <a:endParaRPr lang="en-US"/>
          </a:p>
        </p:txBody>
      </p:sp>
    </p:spTree>
    <p:extLst>
      <p:ext uri="{BB962C8B-B14F-4D97-AF65-F5344CB8AC3E}">
        <p14:creationId xmlns:p14="http://schemas.microsoft.com/office/powerpoint/2010/main" val="5570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The purpose of the EOY data collection is to </a:t>
            </a:r>
            <a:r>
              <a:rPr lang="en-US" sz="4400" dirty="0"/>
              <a:t>collect student demographic, enrollment, and outcome data for the school year.</a:t>
            </a:r>
          </a:p>
          <a:p>
            <a:endParaRPr lang="en-US" sz="4400" dirty="0"/>
          </a:p>
          <a:p>
            <a:r>
              <a:rPr lang="en-US" sz="4400" b="0" dirty="0"/>
              <a:t>This data is then used in a variety of ways:</a:t>
            </a:r>
            <a:endParaRPr lang="en-US" b="0" dirty="0"/>
          </a:p>
          <a:p>
            <a:pPr marL="628650" lvl="1" indent="-171450">
              <a:buFont typeface="Arial" panose="020B0604020202020204" pitchFamily="34" charset="0"/>
              <a:buChar char="•"/>
            </a:pPr>
            <a:r>
              <a:rPr lang="en-US" dirty="0"/>
              <a:t>Is used to determine graduation, dropout, mobility, stability and attendance patterns and rates</a:t>
            </a:r>
          </a:p>
          <a:p>
            <a:pPr marL="628650" lvl="1" indent="-171450">
              <a:buFont typeface="Arial" panose="020B0604020202020204" pitchFamily="34" charset="0"/>
              <a:buChar char="•"/>
            </a:pPr>
            <a:r>
              <a:rPr lang="en-US" dirty="0"/>
              <a:t>Is used for CSI and state accountability reports as well as included in federal reporting</a:t>
            </a:r>
          </a:p>
          <a:p>
            <a:pPr marL="628650" lvl="1" indent="-171450">
              <a:buFont typeface="Arial" panose="020B0604020202020204" pitchFamily="34" charset="0"/>
              <a:buChar char="•"/>
            </a:pPr>
            <a:r>
              <a:rPr lang="en-US" dirty="0"/>
              <a:t>It is also used at CSI and state levels to inform program supports. For example, data from the EOY helps to populate some types of resources CSI provides to schools like the equity dashboard and enrollment projection workbooks that schools complete for CSI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t>Given all the areas the EOY is used in, it is extremely important that this data is comprehensive and accurate.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8F3B1E-10CA-4357-8F2A-AF0E99DA42A4}" type="slidenum">
              <a:rPr lang="en-US" smtClean="0"/>
              <a:t>2</a:t>
            </a:fld>
            <a:endParaRPr lang="en-US" dirty="0"/>
          </a:p>
        </p:txBody>
      </p:sp>
      <p:sp>
        <p:nvSpPr>
          <p:cNvPr id="5" name="Date Placeholder 4">
            <a:extLst>
              <a:ext uri="{FF2B5EF4-FFF2-40B4-BE49-F238E27FC236}">
                <a16:creationId xmlns:a16="http://schemas.microsoft.com/office/drawing/2014/main" id="{851FE479-6500-4F05-9FA7-E9CA039892DD}"/>
              </a:ext>
            </a:extLst>
          </p:cNvPr>
          <p:cNvSpPr>
            <a:spLocks noGrp="1"/>
          </p:cNvSpPr>
          <p:nvPr>
            <p:ph type="dt" idx="1"/>
          </p:nvPr>
        </p:nvSpPr>
        <p:spPr/>
        <p:txBody>
          <a:bodyPr/>
          <a:lstStyle/>
          <a:p>
            <a:fld id="{4E41D6FC-6ADF-41FC-B1FF-7628C2EA72D5}" type="datetime1">
              <a:rPr lang="en-US" smtClean="0"/>
              <a:t>1/31/2025</a:t>
            </a:fld>
            <a:endParaRPr lang="en-US" dirty="0"/>
          </a:p>
        </p:txBody>
      </p:sp>
    </p:spTree>
    <p:extLst>
      <p:ext uri="{BB962C8B-B14F-4D97-AF65-F5344CB8AC3E}">
        <p14:creationId xmlns:p14="http://schemas.microsoft.com/office/powerpoint/2010/main" val="4098689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Since the End of Year collection extends into the summer months, two things are important to consider before the end of school.</a:t>
            </a:r>
            <a:endParaRPr lang="en-US" sz="2000" baseline="0" dirty="0">
              <a:latin typeface="Arial" panose="020B0604020202020204" pitchFamily="34" charset="0"/>
              <a:cs typeface="Arial" panose="020B0604020202020204" pitchFamily="34" charset="0"/>
            </a:endParaRPr>
          </a:p>
          <a:p>
            <a:endParaRPr lang="en-US" sz="2000" strike="sng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a:latin typeface="Arial" panose="020B0604020202020204" pitchFamily="34" charset="0"/>
                <a:cs typeface="Arial" panose="020B0604020202020204" pitchFamily="34" charset="0"/>
              </a:rPr>
              <a:t>First, </a:t>
            </a:r>
            <a:r>
              <a:rPr lang="en-US" sz="4400" dirty="0"/>
              <a:t>plan meet deadlines earlier and communicate to CSI if you will </a:t>
            </a:r>
            <a:r>
              <a:rPr lang="en-US" sz="4400" b="1" dirty="0"/>
              <a:t>not be available during the summer months </a:t>
            </a:r>
            <a:r>
              <a:rPr lang="en-US" sz="4400" dirty="0"/>
              <a:t>to work on the collection.</a:t>
            </a:r>
          </a:p>
          <a:p>
            <a:endParaRPr lang="en-US" sz="2000" strike="noStrik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a:latin typeface="Arial" panose="020B0604020202020204" pitchFamily="34" charset="0"/>
                <a:cs typeface="Arial" panose="020B0604020202020204" pitchFamily="34" charset="0"/>
              </a:rPr>
              <a:t>Second, </a:t>
            </a:r>
            <a:r>
              <a:rPr lang="en-US" sz="4400" dirty="0"/>
              <a:t>work closely with EL, GT, SPED, 504, Homeless coordinators, and counselors to collect, report, and verify data </a:t>
            </a:r>
            <a:r>
              <a:rPr lang="en-US" sz="4400" b="1" dirty="0"/>
              <a:t>prior to staff leaving for the summer</a:t>
            </a:r>
            <a:r>
              <a:rPr lang="en-US" sz="4400" dirty="0"/>
              <a:t>.</a:t>
            </a:r>
          </a:p>
          <a:p>
            <a:endParaRPr lang="en-US" sz="2000" strike="noStrik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3702A-FE93-4987-AD24-6D83A24E59D6}" type="slidenum">
              <a:rPr lang="en-US" smtClean="0"/>
              <a:t>20</a:t>
            </a:fld>
            <a:endParaRPr lang="en-US" dirty="0"/>
          </a:p>
        </p:txBody>
      </p:sp>
      <p:sp>
        <p:nvSpPr>
          <p:cNvPr id="5" name="Date Placeholder 4">
            <a:extLst>
              <a:ext uri="{FF2B5EF4-FFF2-40B4-BE49-F238E27FC236}">
                <a16:creationId xmlns:a16="http://schemas.microsoft.com/office/drawing/2014/main" id="{33EA4181-68C7-4E40-9095-2A30A6B98410}"/>
              </a:ext>
            </a:extLst>
          </p:cNvPr>
          <p:cNvSpPr>
            <a:spLocks noGrp="1"/>
          </p:cNvSpPr>
          <p:nvPr>
            <p:ph type="dt" idx="1"/>
          </p:nvPr>
        </p:nvSpPr>
        <p:spPr/>
        <p:txBody>
          <a:bodyPr/>
          <a:lstStyle/>
          <a:p>
            <a:fld id="{16A5681E-7545-4F93-ADA6-C00B5ACA4DE1}" type="datetime1">
              <a:rPr lang="en-US" smtClean="0"/>
              <a:t>1/31/2025</a:t>
            </a:fld>
            <a:endParaRPr lang="en-US" dirty="0"/>
          </a:p>
        </p:txBody>
      </p:sp>
    </p:spTree>
    <p:extLst>
      <p:ext uri="{BB962C8B-B14F-4D97-AF65-F5344CB8AC3E}">
        <p14:creationId xmlns:p14="http://schemas.microsoft.com/office/powerpoint/2010/main" val="239823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This concludes the EOY General Overview training. The data team so appreciates that you took the time to watch this.</a:t>
            </a:r>
          </a:p>
          <a:p>
            <a:endParaRPr lang="en-US" dirty="0"/>
          </a:p>
          <a:p>
            <a:r>
              <a:rPr lang="en-US" dirty="0"/>
              <a:t>It’s not possible to include every aspect of the EOY collection, so we instead try to highlight the most important things and provide you with directions to the related resources.</a:t>
            </a:r>
          </a:p>
          <a:p>
            <a:endParaRPr lang="en-US" dirty="0"/>
          </a:p>
          <a:p>
            <a:r>
              <a:rPr lang="en-US" dirty="0"/>
              <a:t>If you have any questions, please reach out to the submissions inbox at the address listed in this slide.</a:t>
            </a:r>
            <a:endParaRPr dirty="0"/>
          </a:p>
        </p:txBody>
      </p:sp>
      <p:sp>
        <p:nvSpPr>
          <p:cNvPr id="2" name="Date Placeholder 1">
            <a:extLst>
              <a:ext uri="{FF2B5EF4-FFF2-40B4-BE49-F238E27FC236}">
                <a16:creationId xmlns:a16="http://schemas.microsoft.com/office/drawing/2014/main" id="{FF190240-4660-483A-B7FB-2B0E334E8749}"/>
              </a:ext>
            </a:extLst>
          </p:cNvPr>
          <p:cNvSpPr>
            <a:spLocks noGrp="1"/>
          </p:cNvSpPr>
          <p:nvPr>
            <p:ph type="dt" idx="1"/>
          </p:nvPr>
        </p:nvSpPr>
        <p:spPr/>
        <p:txBody>
          <a:bodyPr/>
          <a:lstStyle/>
          <a:p>
            <a:fld id="{3B65F0C1-EBE8-4026-924B-896E435C1704}" type="datetime1">
              <a:rPr lang="en-US" smtClean="0"/>
              <a:t>1/31/2025</a:t>
            </a:fld>
            <a:endParaRPr lang="en-US" dirty="0"/>
          </a:p>
        </p:txBody>
      </p:sp>
    </p:spTree>
    <p:extLst>
      <p:ext uri="{BB962C8B-B14F-4D97-AF65-F5344CB8AC3E}">
        <p14:creationId xmlns:p14="http://schemas.microsoft.com/office/powerpoint/2010/main" val="107182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455FA9"/>
                </a:solidFill>
                <a:latin typeface="Arial" panose="020B0604020202020204" pitchFamily="34" charset="0"/>
                <a:cs typeface="Arial" panose="020B0604020202020204" pitchFamily="34" charset="0"/>
              </a:rPr>
              <a:t>All student activity for your school for the entire school year</a:t>
            </a:r>
            <a:r>
              <a:rPr lang="en-US" altLang="en-US" sz="2000" baseline="0" dirty="0">
                <a:solidFill>
                  <a:srgbClr val="455FA9"/>
                </a:solidFill>
                <a:latin typeface="Arial" panose="020B0604020202020204" pitchFamily="34" charset="0"/>
                <a:cs typeface="Arial" panose="020B0604020202020204" pitchFamily="34" charset="0"/>
              </a:rPr>
              <a:t> should be captured in the End of Year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000" dirty="0">
              <a:solidFill>
                <a:srgbClr val="455FA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Arial" panose="020B0604020202020204" pitchFamily="34" charset="0"/>
                <a:cs typeface="Arial" panose="020B0604020202020204" pitchFamily="34" charset="0"/>
              </a:rPr>
              <a:t>This would include:</a:t>
            </a:r>
            <a:endParaRPr lang="en-US" altLang="en-US" sz="2000" dirty="0">
              <a:latin typeface="Arial" panose="020B0604020202020204" pitchFamily="34" charset="0"/>
              <a:cs typeface="Arial" panose="020B0604020202020204" pitchFamily="34" charset="0"/>
            </a:endParaRP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One day entry/exit records for students who were expected to return but did not</a:t>
            </a: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Students who attended even for just one day</a:t>
            </a: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Students who have transferred out or transferred in throughout the year</a:t>
            </a:r>
          </a:p>
        </p:txBody>
      </p:sp>
      <p:sp>
        <p:nvSpPr>
          <p:cNvPr id="4" name="Date Placeholder 3"/>
          <p:cNvSpPr>
            <a:spLocks noGrp="1"/>
          </p:cNvSpPr>
          <p:nvPr>
            <p:ph type="dt" idx="1"/>
          </p:nvPr>
        </p:nvSpPr>
        <p:spPr/>
        <p:txBody>
          <a:bodyPr/>
          <a:lstStyle/>
          <a:p>
            <a:fld id="{7D8FA1CC-E454-4916-A0DF-108F84403F34}"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135424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ALL schools will submit a Student Demographic file and a Student School Association file by the initial submission due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Schools with 9</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10</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11</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or 12</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graders will need to submit a Graduation Guidelines file.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Arial" panose="020B0604020202020204" pitchFamily="34" charset="0"/>
                <a:cs typeface="Arial" panose="020B0604020202020204" pitchFamily="34" charset="0"/>
              </a:rPr>
              <a:t>Schools are not required to submit the Graduation Guidelines file on the initial submission due date. It can be submitted later and CSI will communicate with schools when that should be submitted.</a:t>
            </a:r>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Additionally, if you submitted a Title I file for October Count you will be submitting a Title I file for End of Year also. This file also does not need to be submitted by the initial submission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review the File Layouts on our </a:t>
            </a:r>
            <a:r>
              <a:rPr lang="en-US" dirty="0">
                <a:hlinkClick r:id="rId3"/>
              </a:rPr>
              <a:t>EOY webpage</a:t>
            </a:r>
            <a:r>
              <a:rPr lang="en-US" dirty="0"/>
              <a:t> for more details about what data will be captured through each of these files.</a:t>
            </a:r>
          </a:p>
          <a:p>
            <a:endParaRPr lang="en-US" dirty="0"/>
          </a:p>
        </p:txBody>
      </p:sp>
      <p:sp>
        <p:nvSpPr>
          <p:cNvPr id="4" name="Date Placeholder 3"/>
          <p:cNvSpPr>
            <a:spLocks noGrp="1"/>
          </p:cNvSpPr>
          <p:nvPr>
            <p:ph type="dt" idx="1"/>
          </p:nvPr>
        </p:nvSpPr>
        <p:spPr/>
        <p:txBody>
          <a:bodyPr/>
          <a:lstStyle/>
          <a:p>
            <a:fld id="{C37E0E3F-0839-49D7-A358-E82CCCCD3093}"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4</a:t>
            </a:fld>
            <a:endParaRPr lang="en-US" dirty="0"/>
          </a:p>
        </p:txBody>
      </p:sp>
    </p:spTree>
    <p:extLst>
      <p:ext uri="{BB962C8B-B14F-4D97-AF65-F5344CB8AC3E}">
        <p14:creationId xmlns:p14="http://schemas.microsoft.com/office/powerpoint/2010/main" val="224992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EOY collection is the longest running state collection that starts in February and goes through November of this calendar year. </a:t>
            </a:r>
          </a:p>
          <a:p>
            <a:endParaRPr lang="en-US" dirty="0"/>
          </a:p>
          <a:p>
            <a:r>
              <a:rPr lang="en-US" dirty="0"/>
              <a:t>There are many tasks that will take place to complete the collection, but the 3 main phases include the Regular Phase, Cross-LEA Phase, and the Post-Cross LEA Phase.</a:t>
            </a:r>
          </a:p>
          <a:p>
            <a:endParaRPr lang="en-US" dirty="0"/>
          </a:p>
          <a:p>
            <a:r>
              <a:rPr lang="en-US" dirty="0"/>
              <a:t>A general idea of the timeframe and description of each phase is provided in this slide.</a:t>
            </a:r>
          </a:p>
        </p:txBody>
      </p:sp>
      <p:sp>
        <p:nvSpPr>
          <p:cNvPr id="4" name="Date Placeholder 3"/>
          <p:cNvSpPr>
            <a:spLocks noGrp="1"/>
          </p:cNvSpPr>
          <p:nvPr>
            <p:ph type="dt" idx="1"/>
          </p:nvPr>
        </p:nvSpPr>
        <p:spPr/>
        <p:txBody>
          <a:bodyPr/>
          <a:lstStyle/>
          <a:p>
            <a:fld id="{DF42D7C7-3EF8-49FB-A827-96A162CF7DA4}"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5</a:t>
            </a:fld>
            <a:endParaRPr lang="en-US" dirty="0"/>
          </a:p>
        </p:txBody>
      </p:sp>
    </p:spTree>
    <p:extLst>
      <p:ext uri="{BB962C8B-B14F-4D97-AF65-F5344CB8AC3E}">
        <p14:creationId xmlns:p14="http://schemas.microsoft.com/office/powerpoint/2010/main" val="4896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primary resource for all collection deadlines is the Data Submissions annual calendar, which is linked at the top of each collection page on the CSI Data Submission website. </a:t>
            </a:r>
          </a:p>
          <a:p>
            <a:r>
              <a:rPr lang="en-US" b="0" baseline="0" dirty="0"/>
              <a:t>Please be sure to refer to this resource often to stay on track of the EOY collection deadlines as well as all the other main collection deadlines.</a:t>
            </a:r>
          </a:p>
          <a:p>
            <a:r>
              <a:rPr lang="en-US" b="0" baseline="0" dirty="0"/>
              <a:t>Though it is rare for the main deadlines to change, it is possible that adjustments will need to be made mid-collection.</a:t>
            </a:r>
          </a:p>
          <a:p>
            <a:r>
              <a:rPr lang="en-US" b="0" baseline="0" dirty="0"/>
              <a:t>A link to the Data Submissions calendar is provided in this slide as well as a table with the main collection deadlines. </a:t>
            </a:r>
          </a:p>
          <a:p>
            <a:endParaRPr lang="en-US" b="0" baseline="0" dirty="0"/>
          </a:p>
          <a:p>
            <a:r>
              <a:rPr lang="en-US" b="0" baseline="0" dirty="0"/>
              <a:t>CSI also records main collection deadline dates in a Google event type of calendar on our website with that link also posted in this slide. Schools can download the collection dates to their own calendars through that link. </a:t>
            </a:r>
          </a:p>
          <a:p>
            <a:endParaRPr lang="en-US" b="0" baseline="0" dirty="0"/>
          </a:p>
          <a:p>
            <a:r>
              <a:rPr lang="en-US" b="0" baseline="0" dirty="0"/>
              <a:t>Submission contacts should plan to work with CSI in meeting deadlines earlier if they will not be around during the summer months.</a:t>
            </a:r>
            <a:endParaRPr lang="en-US" dirty="0"/>
          </a:p>
          <a:p>
            <a:endParaRPr lang="en-US" dirty="0"/>
          </a:p>
        </p:txBody>
      </p:sp>
      <p:sp>
        <p:nvSpPr>
          <p:cNvPr id="4" name="Date Placeholder 3"/>
          <p:cNvSpPr>
            <a:spLocks noGrp="1"/>
          </p:cNvSpPr>
          <p:nvPr>
            <p:ph type="dt" idx="1"/>
          </p:nvPr>
        </p:nvSpPr>
        <p:spPr/>
        <p:txBody>
          <a:bodyPr/>
          <a:lstStyle/>
          <a:p>
            <a:fld id="{8C50E3C1-4DC1-4D34-8A99-11757E8D403F}"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6</a:t>
            </a:fld>
            <a:endParaRPr lang="en-US" dirty="0"/>
          </a:p>
        </p:txBody>
      </p:sp>
    </p:spTree>
    <p:extLst>
      <p:ext uri="{BB962C8B-B14F-4D97-AF65-F5344CB8AC3E}">
        <p14:creationId xmlns:p14="http://schemas.microsoft.com/office/powerpoint/2010/main" val="208200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The</a:t>
            </a:r>
            <a:r>
              <a:rPr lang="en-US" sz="2000" baseline="0" dirty="0">
                <a:latin typeface="Arial" panose="020B0604020202020204" pitchFamily="34" charset="0"/>
                <a:cs typeface="Arial" panose="020B0604020202020204" pitchFamily="34" charset="0"/>
              </a:rPr>
              <a:t> primary place for EOY collection resources is the CSI EOY webpage linked on this slide. Please take some time to become familiar with the many types of resources on the EOY webpage. </a:t>
            </a:r>
          </a:p>
          <a:p>
            <a:pPr marL="457200" lvl="1" indent="0">
              <a:buFont typeface="Arial" panose="020B0604020202020204" pitchFamily="34" charset="0"/>
              <a:buNone/>
            </a:pPr>
            <a:endParaRPr lang="en-US" sz="2000" baseline="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US" sz="2000" baseline="0" dirty="0">
                <a:latin typeface="Arial" panose="020B0604020202020204" pitchFamily="34" charset="0"/>
                <a:cs typeface="Arial" panose="020B0604020202020204" pitchFamily="34" charset="0"/>
              </a:rPr>
              <a:t>The first type of resource a school will tend to use most often are the </a:t>
            </a:r>
            <a:r>
              <a:rPr lang="en-US" sz="2000" b="1" baseline="0" dirty="0">
                <a:latin typeface="Arial" panose="020B0604020202020204" pitchFamily="34" charset="0"/>
                <a:cs typeface="Arial" panose="020B0604020202020204" pitchFamily="34" charset="0"/>
              </a:rPr>
              <a:t>recorded training modules</a:t>
            </a:r>
            <a:r>
              <a:rPr lang="en-US" sz="2000" baseline="0" dirty="0">
                <a:latin typeface="Arial" panose="020B0604020202020204" pitchFamily="34" charset="0"/>
                <a:cs typeface="Arial" panose="020B0604020202020204" pitchFamily="34" charset="0"/>
              </a:rPr>
              <a:t>—like this one you are currently watching. There are additional EOY recordings for specific areas of focus that you may want to review later on in the collection. </a:t>
            </a:r>
          </a:p>
          <a:p>
            <a:endParaRPr lang="en-US" sz="2000" baseline="0" dirty="0">
              <a:latin typeface="Arial" panose="020B0604020202020204" pitchFamily="34" charset="0"/>
              <a:cs typeface="Arial" panose="020B0604020202020204" pitchFamily="34" charset="0"/>
            </a:endParaRPr>
          </a:p>
          <a:p>
            <a:r>
              <a:rPr lang="en-US" sz="2000" baseline="0" dirty="0">
                <a:latin typeface="Arial" panose="020B0604020202020204" pitchFamily="34" charset="0"/>
                <a:cs typeface="Arial" panose="020B0604020202020204" pitchFamily="34" charset="0"/>
              </a:rPr>
              <a:t>The second resource type would be the </a:t>
            </a:r>
            <a:r>
              <a:rPr lang="en-US" sz="2000" b="1" baseline="0" dirty="0">
                <a:latin typeface="Arial" panose="020B0604020202020204" pitchFamily="34" charset="0"/>
                <a:cs typeface="Arial" panose="020B0604020202020204" pitchFamily="34" charset="0"/>
              </a:rPr>
              <a:t>Record Checker Tool (or RCT) </a:t>
            </a:r>
            <a:r>
              <a:rPr lang="en-US" sz="2000" baseline="0" dirty="0">
                <a:latin typeface="Arial" panose="020B0604020202020204" pitchFamily="34" charset="0"/>
                <a:cs typeface="Arial" panose="020B0604020202020204" pitchFamily="34" charset="0"/>
              </a:rPr>
              <a:t>which each school must plan to use prior to submitting your initial files to CSI. </a:t>
            </a:r>
          </a:p>
          <a:p>
            <a:pPr marL="800100" lvl="1" indent="-342900">
              <a:buFont typeface="Arial" panose="020B0604020202020204" pitchFamily="34" charset="0"/>
              <a:buChar char="•"/>
            </a:pPr>
            <a:r>
              <a:rPr lang="en-US" sz="2000" baseline="0" dirty="0">
                <a:latin typeface="Arial" panose="020B0604020202020204" pitchFamily="34" charset="0"/>
                <a:cs typeface="Arial" panose="020B0604020202020204" pitchFamily="34" charset="0"/>
              </a:rPr>
              <a:t>Plan time to use the tool at least 1-2 weeks prior to the initial submission deadline.</a:t>
            </a:r>
          </a:p>
          <a:p>
            <a:pPr marL="800100" lvl="1" indent="-342900">
              <a:buFont typeface="Arial" panose="020B0604020202020204" pitchFamily="34" charset="0"/>
              <a:buChar char="•"/>
            </a:pPr>
            <a:r>
              <a:rPr lang="en-US" sz="2000" dirty="0">
                <a:effectLst/>
                <a:latin typeface="Arial" panose="020B0604020202020204" pitchFamily="34" charset="0"/>
                <a:ea typeface="Calibri" panose="020F0502020204030204" pitchFamily="34" charset="0"/>
              </a:rPr>
              <a:t>The RCT </a:t>
            </a:r>
            <a:r>
              <a:rPr lang="en-US" sz="2000" baseline="0" dirty="0"/>
              <a:t>is designed to find initial errors and problem data so that you can clean that up prior to submitting initial files. It will also highlight data that is significantly different from what a school reported in their October Count. </a:t>
            </a:r>
          </a:p>
          <a:p>
            <a:pPr marL="800100" lvl="1" indent="-342900">
              <a:buFont typeface="Arial" panose="020B0604020202020204" pitchFamily="34" charset="0"/>
              <a:buChar char="•"/>
            </a:pPr>
            <a:r>
              <a:rPr lang="en-US" sz="2000" baseline="0" dirty="0"/>
              <a:t>The Instructions tab in the RCT file and the recorded training will provide the information you need to know on using it.</a:t>
            </a:r>
          </a:p>
          <a:p>
            <a:pPr marL="800100" lvl="1" indent="-342900">
              <a:buFont typeface="Arial" panose="020B0604020202020204" pitchFamily="34" charset="0"/>
              <a:buChar char="•"/>
            </a:pPr>
            <a:r>
              <a:rPr lang="en-US" sz="2000" dirty="0">
                <a:effectLst/>
                <a:latin typeface="Arial" panose="020B0604020202020204" pitchFamily="34" charset="0"/>
                <a:ea typeface="Calibri" panose="020F0502020204030204" pitchFamily="34" charset="0"/>
              </a:rPr>
              <a:t>The tool file and the recorded module are both found under the Data Validation Resources header on the EOY webpage.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effectLst/>
              <a:latin typeface="Arial" panose="020B0604020202020204" pitchFamily="34" charset="0"/>
              <a:ea typeface="Calibri" panose="020F0502020204030204" pitchFamily="34" charset="0"/>
            </a:endParaRPr>
          </a:p>
          <a:p>
            <a:r>
              <a:rPr lang="en-US" sz="2000" baseline="0" dirty="0">
                <a:latin typeface="Arial" panose="020B0604020202020204" pitchFamily="34" charset="0"/>
                <a:cs typeface="Arial" panose="020B0604020202020204" pitchFamily="34" charset="0"/>
              </a:rPr>
              <a:t>The third most used webpage resources are the </a:t>
            </a:r>
            <a:r>
              <a:rPr lang="en-US" sz="2000" b="1" baseline="0" dirty="0">
                <a:latin typeface="Arial" panose="020B0604020202020204" pitchFamily="34" charset="0"/>
                <a:cs typeface="Arial" panose="020B0604020202020204" pitchFamily="34" charset="0"/>
              </a:rPr>
              <a:t>file layouts with CSI notes</a:t>
            </a:r>
            <a:r>
              <a:rPr lang="en-US" sz="2000" baseline="0" dirty="0">
                <a:latin typeface="Arial" panose="020B0604020202020204" pitchFamily="34" charset="0"/>
                <a:cs typeface="Arial" panose="020B0604020202020204" pitchFamily="34" charset="0"/>
              </a:rPr>
              <a:t>. Every school contact will want to be very familiar with the content of these in order to ensure your data is reported accurately and to help troubleshoot errors throughout the collection.</a:t>
            </a:r>
          </a:p>
          <a:p>
            <a:endParaRPr lang="en-US" sz="2000" strike="sngStrike" baseline="0"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All school contacts are probably already familiar with the </a:t>
            </a:r>
            <a:r>
              <a:rPr lang="en-US" sz="2000" b="1" strike="noStrike" dirty="0">
                <a:latin typeface="Arial" panose="020B0604020202020204" pitchFamily="34" charset="0"/>
                <a:cs typeface="Arial" panose="020B0604020202020204" pitchFamily="34" charset="0"/>
              </a:rPr>
              <a:t>Weekly Update emails </a:t>
            </a:r>
            <a:r>
              <a:rPr lang="en-US" sz="2000" strike="noStrike" dirty="0">
                <a:latin typeface="Arial" panose="020B0604020202020204" pitchFamily="34" charset="0"/>
                <a:cs typeface="Arial" panose="020B0604020202020204" pitchFamily="34" charset="0"/>
              </a:rPr>
              <a:t>sent by CSI. Please be sure to review those each week to monitor your progress on submissions and to check for important announcements about the EOY collection.</a:t>
            </a:r>
          </a:p>
          <a:p>
            <a:endParaRPr lang="en-US" sz="2000" strike="noStrike"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Just a reminder that more information on the collection process and submissions collection deadlines are found in the </a:t>
            </a:r>
            <a:r>
              <a:rPr lang="en-US" sz="2000" b="1" strike="noStrike" dirty="0">
                <a:latin typeface="Arial" panose="020B0604020202020204" pitchFamily="34" charset="0"/>
                <a:cs typeface="Arial" panose="020B0604020202020204" pitchFamily="34" charset="0"/>
              </a:rPr>
              <a:t>CSI Data Submissions Handbook and Calendar </a:t>
            </a:r>
            <a:r>
              <a:rPr lang="en-US" sz="2000" strike="noStrike" dirty="0">
                <a:latin typeface="Arial" panose="020B0604020202020204" pitchFamily="34" charset="0"/>
                <a:cs typeface="Arial" panose="020B0604020202020204" pitchFamily="34" charset="0"/>
              </a:rPr>
              <a:t>linked in the slide under the General Submissions webpage.</a:t>
            </a:r>
          </a:p>
          <a:p>
            <a:endParaRPr lang="en-US" sz="2000" strike="noStrike"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The </a:t>
            </a:r>
            <a:r>
              <a:rPr lang="en-US" sz="2000" b="1" strike="noStrike" dirty="0">
                <a:latin typeface="Arial" panose="020B0604020202020204" pitchFamily="34" charset="0"/>
                <a:cs typeface="Arial" panose="020B0604020202020204" pitchFamily="34" charset="0"/>
              </a:rPr>
              <a:t>CSI Data Management Systems </a:t>
            </a:r>
            <a:r>
              <a:rPr lang="en-US" sz="2000" strike="noStrike" dirty="0">
                <a:latin typeface="Arial" panose="020B0604020202020204" pitchFamily="34" charset="0"/>
                <a:cs typeface="Arial" panose="020B0604020202020204" pitchFamily="34" charset="0"/>
              </a:rPr>
              <a:t>webpage also linked here contains information on how to get help with your SIS throughout the collection if needed and includes links to some EOY specific areas related to both Infinite Campus and PowerSchool. </a:t>
            </a:r>
          </a:p>
          <a:p>
            <a:endParaRPr lang="en-US" sz="2000" strike="noStrik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3702A-FE93-4987-AD24-6D83A24E59D6}" type="slidenum">
              <a:rPr lang="en-US" smtClean="0"/>
              <a:t>7</a:t>
            </a:fld>
            <a:endParaRPr lang="en-US" dirty="0"/>
          </a:p>
        </p:txBody>
      </p:sp>
      <p:sp>
        <p:nvSpPr>
          <p:cNvPr id="5" name="Date Placeholder 4">
            <a:extLst>
              <a:ext uri="{FF2B5EF4-FFF2-40B4-BE49-F238E27FC236}">
                <a16:creationId xmlns:a16="http://schemas.microsoft.com/office/drawing/2014/main" id="{33EA4181-68C7-4E40-9095-2A30A6B98410}"/>
              </a:ext>
            </a:extLst>
          </p:cNvPr>
          <p:cNvSpPr>
            <a:spLocks noGrp="1"/>
          </p:cNvSpPr>
          <p:nvPr>
            <p:ph type="dt" idx="1"/>
          </p:nvPr>
        </p:nvSpPr>
        <p:spPr/>
        <p:txBody>
          <a:bodyPr/>
          <a:lstStyle/>
          <a:p>
            <a:fld id="{16A5681E-7545-4F93-ADA6-C00B5ACA4DE1}" type="datetime1">
              <a:rPr lang="en-US" smtClean="0"/>
              <a:t>1/31/2025</a:t>
            </a:fld>
            <a:endParaRPr lang="en-US" dirty="0"/>
          </a:p>
        </p:txBody>
      </p:sp>
    </p:spTree>
    <p:extLst>
      <p:ext uri="{BB962C8B-B14F-4D97-AF65-F5344CB8AC3E}">
        <p14:creationId xmlns:p14="http://schemas.microsoft.com/office/powerpoint/2010/main" val="36904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Because of the connection between the End</a:t>
            </a:r>
            <a:r>
              <a:rPr lang="en-US" sz="1200" baseline="0" dirty="0">
                <a:latin typeface="Arial" panose="020B0604020202020204" pitchFamily="34" charset="0"/>
                <a:cs typeface="Arial" panose="020B0604020202020204" pitchFamily="34" charset="0"/>
              </a:rPr>
              <a:t> of Year and the October Count collections, there are data consistencies we expect to see between the two collections on some special population groups.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Students who were reported as either EL, Military Connected, or Homeless during the October Count collection last fall should remain identified as that in the EOY collection. </a:t>
            </a:r>
          </a:p>
          <a:p>
            <a:pPr marL="628650" lvl="1"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Even if you hear that a students’ situation has changed mid-year, you will need to continue to report them the same as you did in the October Count.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exception to this would be if you found that a student was misreported in one of these areas in the October Count. Please reach out to CSI if this is the case and our team will figure out the best next step.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particularly with EL students, we may need to submit an exception to CDE.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should continue to determine Free and Reduced Lunch eligibility statuses on students who need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schools used a prior year, carryover free or reduced lunch status in the October Count collection, that status only lasted through the count day of this year. You will need to get a new eligibility status on those students to report for the EOY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end dating FRL statuses in your SIS, it can cause reporting problems in he EOY if you end date with the last day of your school </a:t>
            </a:r>
            <a:r>
              <a:rPr lang="en-US" sz="1200"/>
              <a:t>year.</a:t>
            </a:r>
            <a:endParaRPr lang="en-US" dirty="0"/>
          </a:p>
        </p:txBody>
      </p:sp>
      <p:sp>
        <p:nvSpPr>
          <p:cNvPr id="4" name="Date Placeholder 3"/>
          <p:cNvSpPr>
            <a:spLocks noGrp="1"/>
          </p:cNvSpPr>
          <p:nvPr>
            <p:ph type="dt" idx="1"/>
          </p:nvPr>
        </p:nvSpPr>
        <p:spPr/>
        <p:txBody>
          <a:bodyPr/>
          <a:lstStyle/>
          <a:p>
            <a:fld id="{DFA5B804-6825-4805-BD9D-7CE7C1C3FE11}" type="datetime1">
              <a:rPr lang="en-US" smtClean="0"/>
              <a:t>1/31/2025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8</a:t>
            </a:fld>
            <a:endParaRPr lang="en-US" dirty="0"/>
          </a:p>
        </p:txBody>
      </p:sp>
    </p:spTree>
    <p:extLst>
      <p:ext uri="{BB962C8B-B14F-4D97-AF65-F5344CB8AC3E}">
        <p14:creationId xmlns:p14="http://schemas.microsoft.com/office/powerpoint/2010/main" val="152709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next main section of this training module consists of an overview of the file submissions process for the EOY.</a:t>
            </a:r>
            <a:endParaRPr dirty="0"/>
          </a:p>
        </p:txBody>
      </p:sp>
      <p:sp>
        <p:nvSpPr>
          <p:cNvPr id="2" name="Date Placeholder 1">
            <a:extLst>
              <a:ext uri="{FF2B5EF4-FFF2-40B4-BE49-F238E27FC236}">
                <a16:creationId xmlns:a16="http://schemas.microsoft.com/office/drawing/2014/main" id="{02961ED6-014F-4BC2-B00C-06CD6A8BE712}"/>
              </a:ext>
            </a:extLst>
          </p:cNvPr>
          <p:cNvSpPr>
            <a:spLocks noGrp="1"/>
          </p:cNvSpPr>
          <p:nvPr>
            <p:ph type="dt" idx="1"/>
          </p:nvPr>
        </p:nvSpPr>
        <p:spPr/>
        <p:txBody>
          <a:bodyPr/>
          <a:lstStyle/>
          <a:p>
            <a:fld id="{7C18C979-EC40-4316-8FD8-DD9E0F647854}" type="datetime1">
              <a:rPr lang="en-US" smtClean="0"/>
              <a:t>1/31/2025</a:t>
            </a:fld>
            <a:endParaRPr lang="en-US" dirty="0"/>
          </a:p>
        </p:txBody>
      </p:sp>
    </p:spTree>
    <p:extLst>
      <p:ext uri="{BB962C8B-B14F-4D97-AF65-F5344CB8AC3E}">
        <p14:creationId xmlns:p14="http://schemas.microsoft.com/office/powerpoint/2010/main" val="375246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
        <p:nvSpPr>
          <p:cNvPr id="4" name="Title 3">
            <a:extLst>
              <a:ext uri="{FF2B5EF4-FFF2-40B4-BE49-F238E27FC236}">
                <a16:creationId xmlns:a16="http://schemas.microsoft.com/office/drawing/2014/main" id="{81A7170F-4892-54CB-7CF7-665ED8723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8389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595312" y="6388650"/>
            <a:ext cx="548700" cy="417900"/>
          </a:xfrm>
          <a:prstGeom prst="rect">
            <a:avLst/>
          </a:prstGeom>
        </p:spPr>
        <p:txBody>
          <a:bodyPr spcFirstLastPara="1" wrap="square" lIns="91425" tIns="91425" rIns="91425" bIns="91425" anchor="t" anchorCtr="0">
            <a:noAutofit/>
          </a:bodyPr>
          <a:lstStyle>
            <a:lvl1pPr lvl="0" algn="ctr">
              <a:buNone/>
              <a:defRPr sz="1000">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71615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data-submissions/training/" TargetMode="Externa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resources.csi.state.co.us/data-submissions/eoy/"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hyperlink" Target="https://resources.csi.state.co.us/data-submissions/eoy/" TargetMode="External"/><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Submissions_CSI@csi.state.co.us" TargetMode="External"/><Relationship Id="rId5" Type="http://schemas.openxmlformats.org/officeDocument/2006/relationships/hyperlink" Target="https://resources.csi.state.co.us/data-submissions/training/"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hyperlink" Target="https://docs.google.com/spreadsheets/d/1qzfnPLqbc3oNdp1Y_Q5HkbV6Jxibbnh-_cSLEbkaNE8/edit#gid=810597989"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hyperlink" Target="https://resources.csi.state.co.us/clearing-se700s-warnings-for-eoy/"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resources.csi.state.co.us/data-submissions/training/" TargetMode="External"/><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csi.state.co.us/calendar/"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data-submissions/data-systems/" TargetMode="External"/><Relationship Id="rId5" Type="http://schemas.openxmlformats.org/officeDocument/2006/relationships/hyperlink" Target="https://resources.csi.state.co.us/data-submissions/training/"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ormAutofit/>
          </a:bodyPr>
          <a:lstStyle/>
          <a:p>
            <a:br>
              <a:rPr lang="en-US" dirty="0"/>
            </a:br>
            <a:r>
              <a:rPr lang="en-US" dirty="0"/>
              <a:t>General Overview</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2025</a:t>
            </a:r>
          </a:p>
        </p:txBody>
      </p:sp>
      <p:pic>
        <p:nvPicPr>
          <p:cNvPr id="7" name="Audio 6">
            <a:hlinkClick r:id="" action="ppaction://media"/>
            <a:extLst>
              <a:ext uri="{FF2B5EF4-FFF2-40B4-BE49-F238E27FC236}">
                <a16:creationId xmlns:a16="http://schemas.microsoft.com/office/drawing/2014/main" id="{BCC69480-C0D1-185B-D8EA-392EE31AC8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457200" y="5255903"/>
            <a:ext cx="2057400" cy="2057400"/>
          </a:xfrm>
          <a:prstGeom prst="ellipse">
            <a:avLst/>
          </a:prstGeom>
        </p:spPr>
      </p:pic>
    </p:spTree>
    <p:extLst>
      <p:ext uri="{BB962C8B-B14F-4D97-AF65-F5344CB8AC3E}">
        <p14:creationId xmlns:p14="http://schemas.microsoft.com/office/powerpoint/2010/main" val="2900922361"/>
      </p:ext>
    </p:extLst>
  </p:cSld>
  <p:clrMapOvr>
    <a:masterClrMapping/>
  </p:clrMapOvr>
  <mc:AlternateContent xmlns:mc="http://schemas.openxmlformats.org/markup-compatibility/2006" xmlns:p14="http://schemas.microsoft.com/office/powerpoint/2010/main">
    <mc:Choice Requires="p14">
      <p:transition spd="slow" p14:dur="2000" advTm="39090"/>
    </mc:Choice>
    <mc:Fallback xmlns="">
      <p:transition spd="slow" advTm="3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27"/>
            <a:ext cx="7886700" cy="1325563"/>
          </a:xfrm>
        </p:spPr>
        <p:txBody>
          <a:bodyPr>
            <a:normAutofit/>
          </a:bodyPr>
          <a:lstStyle/>
          <a:p>
            <a:pPr algn="ctr"/>
            <a:r>
              <a:rPr lang="en-US" dirty="0">
                <a:solidFill>
                  <a:schemeClr val="tx1"/>
                </a:solidFill>
                <a:latin typeface="Arial" panose="020B0604020202020204" pitchFamily="34" charset="0"/>
                <a:cs typeface="Arial" panose="020B0604020202020204" pitchFamily="34" charset="0"/>
              </a:rPr>
              <a:t>Data Submissions Process</a:t>
            </a:r>
          </a:p>
        </p:txBody>
      </p:sp>
      <p:sp>
        <p:nvSpPr>
          <p:cNvPr id="7" name="Slide Number Placeholder 6">
            <a:extLst>
              <a:ext uri="{FF2B5EF4-FFF2-40B4-BE49-F238E27FC236}">
                <a16:creationId xmlns:a16="http://schemas.microsoft.com/office/drawing/2014/main" id="{F0A84A8C-E5FA-4969-A111-DA8F745074EF}"/>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10</a:t>
            </a:fld>
            <a:endParaRPr lang="en" dirty="0"/>
          </a:p>
        </p:txBody>
      </p:sp>
      <p:pic>
        <p:nvPicPr>
          <p:cNvPr id="4" name="Recorded Sound">
            <a:hlinkClick r:id="" action="ppaction://media"/>
            <a:extLst>
              <a:ext uri="{FF2B5EF4-FFF2-40B4-BE49-F238E27FC236}">
                <a16:creationId xmlns:a16="http://schemas.microsoft.com/office/drawing/2014/main" id="{36AB5DA9-101C-0661-5CB9-D29C263925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99004"/>
            <a:ext cx="609600" cy="609600"/>
          </a:xfrm>
          <a:prstGeom prst="rect">
            <a:avLst/>
          </a:prstGeom>
        </p:spPr>
      </p:pic>
      <p:sp>
        <p:nvSpPr>
          <p:cNvPr id="8" name="TextBox 7">
            <a:extLst>
              <a:ext uri="{FF2B5EF4-FFF2-40B4-BE49-F238E27FC236}">
                <a16:creationId xmlns:a16="http://schemas.microsoft.com/office/drawing/2014/main" id="{DE1C421E-F27C-7328-65BA-34BC56711241}"/>
              </a:ext>
              <a:ext uri="{C183D7F6-B498-43B3-948B-1728B52AA6E4}">
                <adec:decorative xmlns:adec="http://schemas.microsoft.com/office/drawing/2017/decorative" val="1"/>
              </a:ext>
            </a:extLst>
          </p:cNvPr>
          <p:cNvSpPr txBox="1"/>
          <p:nvPr/>
        </p:nvSpPr>
        <p:spPr>
          <a:xfrm>
            <a:off x="1236533" y="3027771"/>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https://resources.csi.state.co.us/data-submissions/training/</a:t>
            </a:r>
            <a:endParaRPr lang="en-US" dirty="0">
              <a:solidFill>
                <a:schemeClr val="accent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1857EE1-8D35-F443-FDA5-D1770CB00DB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13832" y="3524829"/>
            <a:ext cx="4908176" cy="3026782"/>
          </a:xfrm>
          <a:prstGeom prst="rect">
            <a:avLst/>
          </a:prstGeom>
          <a:ln>
            <a:solidFill>
              <a:schemeClr val="tx1"/>
            </a:solidFill>
          </a:ln>
        </p:spPr>
      </p:pic>
      <p:pic>
        <p:nvPicPr>
          <p:cNvPr id="10" name="Picture 9">
            <a:extLst>
              <a:ext uri="{FF2B5EF4-FFF2-40B4-BE49-F238E27FC236}">
                <a16:creationId xmlns:a16="http://schemas.microsoft.com/office/drawing/2014/main" id="{372A40B9-6420-18AB-D749-B272DBF5985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5656" y="943712"/>
            <a:ext cx="7612687" cy="1956333"/>
          </a:xfrm>
          <a:prstGeom prst="rect">
            <a:avLst/>
          </a:prstGeom>
          <a:ln>
            <a:noFill/>
          </a:ln>
          <a:effectLst>
            <a:outerShdw blurRad="190500" algn="tl" rotWithShape="0">
              <a:schemeClr val="bg1">
                <a:alpha val="70000"/>
              </a:schemeClr>
            </a:outerShdw>
          </a:effectLst>
        </p:spPr>
      </p:pic>
    </p:spTree>
    <p:extLst>
      <p:ext uri="{BB962C8B-B14F-4D97-AF65-F5344CB8AC3E}">
        <p14:creationId xmlns:p14="http://schemas.microsoft.com/office/powerpoint/2010/main" val="817217076"/>
      </p:ext>
    </p:extLst>
  </p:cSld>
  <p:clrMapOvr>
    <a:masterClrMapping/>
  </p:clrMapOvr>
  <mc:AlternateContent xmlns:mc="http://schemas.openxmlformats.org/markup-compatibility/2006" xmlns:p14="http://schemas.microsoft.com/office/powerpoint/2010/main">
    <mc:Choice Requires="p14">
      <p:transition spd="slow" p14:dur="2000" advTm="54514"/>
    </mc:Choice>
    <mc:Fallback xmlns="">
      <p:transition spd="slow" advTm="5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3473"/>
            <a:ext cx="7886700"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1: Collection Prep</a:t>
            </a:r>
          </a:p>
        </p:txBody>
      </p:sp>
      <p:pic>
        <p:nvPicPr>
          <p:cNvPr id="6" name="Picture 5" descr="Screenshot of EOY website page">
            <a:extLst>
              <a:ext uri="{FF2B5EF4-FFF2-40B4-BE49-F238E27FC236}">
                <a16:creationId xmlns:a16="http://schemas.microsoft.com/office/drawing/2014/main" id="{5AF30941-A024-2603-4DE0-1E71806163EA}"/>
              </a:ext>
            </a:extLst>
          </p:cNvPr>
          <p:cNvPicPr>
            <a:picLocks noChangeAspect="1"/>
          </p:cNvPicPr>
          <p:nvPr/>
        </p:nvPicPr>
        <p:blipFill>
          <a:blip r:embed="rId5"/>
          <a:stretch>
            <a:fillRect/>
          </a:stretch>
        </p:blipFill>
        <p:spPr>
          <a:xfrm>
            <a:off x="1809417" y="1051849"/>
            <a:ext cx="4891185" cy="5125492"/>
          </a:xfrm>
          <a:prstGeom prst="rect">
            <a:avLst/>
          </a:prstGeom>
        </p:spPr>
      </p:pic>
      <p:sp>
        <p:nvSpPr>
          <p:cNvPr id="9" name="TextBox 8">
            <a:extLst>
              <a:ext uri="{FF2B5EF4-FFF2-40B4-BE49-F238E27FC236}">
                <a16:creationId xmlns:a16="http://schemas.microsoft.com/office/drawing/2014/main" id="{11790C82-D39B-1529-0FD2-9BD2AE889C08}"/>
              </a:ext>
              <a:ext uri="{C183D7F6-B498-43B3-948B-1728B52AA6E4}">
                <adec:decorative xmlns:adec="http://schemas.microsoft.com/office/drawing/2017/decorative" val="1"/>
              </a:ext>
            </a:extLst>
          </p:cNvPr>
          <p:cNvSpPr txBox="1"/>
          <p:nvPr/>
        </p:nvSpPr>
        <p:spPr>
          <a:xfrm>
            <a:off x="1176573" y="6247367"/>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https://resources.csi.state.co.us/data-submissions/eoy/</a:t>
            </a:r>
            <a:endParaRPr lang="en-US" dirty="0">
              <a:solidFill>
                <a:schemeClr val="accent1"/>
              </a:solidFill>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51D3B866-15E6-C778-A688-D52CB1BCC0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475" y="6007099"/>
            <a:ext cx="609600" cy="609600"/>
          </a:xfrm>
          <a:prstGeom prst="rect">
            <a:avLst/>
          </a:prstGeom>
        </p:spPr>
      </p:pic>
      <p:sp>
        <p:nvSpPr>
          <p:cNvPr id="7" name="Slide Number Placeholder 6">
            <a:extLst>
              <a:ext uri="{FF2B5EF4-FFF2-40B4-BE49-F238E27FC236}">
                <a16:creationId xmlns:a16="http://schemas.microsoft.com/office/drawing/2014/main" id="{FD5F7858-7260-424A-AE24-F431546F80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2210634234"/>
      </p:ext>
    </p:extLst>
  </p:cSld>
  <p:clrMapOvr>
    <a:masterClrMapping/>
  </p:clrMapOvr>
  <mc:AlternateContent xmlns:mc="http://schemas.openxmlformats.org/markup-compatibility/2006" xmlns:p14="http://schemas.microsoft.com/office/powerpoint/2010/main">
    <mc:Choice Requires="p14">
      <p:transition spd="slow" p14:dur="2000" advTm="14166"/>
    </mc:Choice>
    <mc:Fallback xmlns="">
      <p:transition spd="slow" advTm="1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8454"/>
            <a:ext cx="7886700"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2: Data Entry &amp; Update</a:t>
            </a:r>
          </a:p>
        </p:txBody>
      </p:sp>
      <p:pic>
        <p:nvPicPr>
          <p:cNvPr id="8" name="Picture 7" descr="Screenshot of Data Validation Resources from website page">
            <a:extLst>
              <a:ext uri="{FF2B5EF4-FFF2-40B4-BE49-F238E27FC236}">
                <a16:creationId xmlns:a16="http://schemas.microsoft.com/office/drawing/2014/main" id="{AF727A50-38C9-2FDD-29DD-F2A3985BFE4D}"/>
              </a:ext>
            </a:extLst>
          </p:cNvPr>
          <p:cNvPicPr>
            <a:picLocks noChangeAspect="1"/>
          </p:cNvPicPr>
          <p:nvPr/>
        </p:nvPicPr>
        <p:blipFill>
          <a:blip r:embed="rId5"/>
          <a:stretch>
            <a:fillRect/>
          </a:stretch>
        </p:blipFill>
        <p:spPr>
          <a:xfrm>
            <a:off x="1822072" y="1262831"/>
            <a:ext cx="5499855" cy="3577576"/>
          </a:xfrm>
          <a:prstGeom prst="rect">
            <a:avLst/>
          </a:prstGeom>
        </p:spPr>
      </p:pic>
      <p:sp>
        <p:nvSpPr>
          <p:cNvPr id="11" name="TextBox 10">
            <a:extLst>
              <a:ext uri="{FF2B5EF4-FFF2-40B4-BE49-F238E27FC236}">
                <a16:creationId xmlns:a16="http://schemas.microsoft.com/office/drawing/2014/main" id="{45B60054-F000-6285-BABC-51588C88634F}"/>
              </a:ext>
              <a:ext uri="{C183D7F6-B498-43B3-948B-1728B52AA6E4}">
                <adec:decorative xmlns:adec="http://schemas.microsoft.com/office/drawing/2017/decorative" val="1"/>
              </a:ext>
            </a:extLst>
          </p:cNvPr>
          <p:cNvSpPr txBox="1"/>
          <p:nvPr/>
        </p:nvSpPr>
        <p:spPr>
          <a:xfrm>
            <a:off x="1206554" y="6077824"/>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https://resources.csi.state.co.us/data-submissions/eoy/</a:t>
            </a:r>
            <a:endParaRPr lang="en-US" dirty="0">
              <a:solidFill>
                <a:schemeClr val="accent1"/>
              </a:solidFill>
              <a:latin typeface="Arial" panose="020B0604020202020204" pitchFamily="34" charset="0"/>
              <a:cs typeface="Arial" panose="020B0604020202020204" pitchFamily="34" charset="0"/>
            </a:endParaRPr>
          </a:p>
        </p:txBody>
      </p:sp>
      <p:pic>
        <p:nvPicPr>
          <p:cNvPr id="7" name="Recorded Sound">
            <a:hlinkClick r:id="" action="ppaction://media"/>
            <a:extLst>
              <a:ext uri="{FF2B5EF4-FFF2-40B4-BE49-F238E27FC236}">
                <a16:creationId xmlns:a16="http://schemas.microsoft.com/office/drawing/2014/main" id="{12D52487-FDE7-DC41-79BF-11E744E6F053}"/>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29050.78"/>
                </p14:media>
              </p:ext>
            </p:extLst>
          </p:nvPr>
        </p:nvPicPr>
        <p:blipFill>
          <a:blip r:embed="rId7"/>
          <a:stretch>
            <a:fillRect/>
          </a:stretch>
        </p:blipFill>
        <p:spPr>
          <a:xfrm>
            <a:off x="110412" y="5903227"/>
            <a:ext cx="609600" cy="609600"/>
          </a:xfrm>
          <a:prstGeom prst="rect">
            <a:avLst/>
          </a:prstGeom>
        </p:spPr>
      </p:pic>
      <p:pic>
        <p:nvPicPr>
          <p:cNvPr id="3" name="Recorded Sound">
            <a:hlinkClick r:id="" action="ppaction://media"/>
            <a:extLst>
              <a:ext uri="{FF2B5EF4-FFF2-40B4-BE49-F238E27FC236}">
                <a16:creationId xmlns:a16="http://schemas.microsoft.com/office/drawing/2014/main" id="{8992D7E0-B44F-4F66-8AA7-0CEBF98A40A8}"/>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4479"/>
                </p14:media>
              </p:ext>
            </p:extLst>
          </p:nvPr>
        </p:nvPicPr>
        <p:blipFill>
          <a:blip r:embed="rId7"/>
          <a:stretch>
            <a:fillRect/>
          </a:stretch>
        </p:blipFill>
        <p:spPr>
          <a:xfrm>
            <a:off x="1078719" y="6029946"/>
            <a:ext cx="609600" cy="609600"/>
          </a:xfrm>
          <a:prstGeom prst="rect">
            <a:avLst/>
          </a:prstGeom>
        </p:spPr>
      </p:pic>
      <p:sp>
        <p:nvSpPr>
          <p:cNvPr id="4" name="Content Placeholder 2">
            <a:extLst>
              <a:ext uri="{FF2B5EF4-FFF2-40B4-BE49-F238E27FC236}">
                <a16:creationId xmlns:a16="http://schemas.microsoft.com/office/drawing/2014/main" id="{2C5FEEDA-88B1-7AFF-C959-2FD077B7B634}"/>
              </a:ext>
            </a:extLst>
          </p:cNvPr>
          <p:cNvSpPr>
            <a:spLocks noGrp="1"/>
          </p:cNvSpPr>
          <p:nvPr>
            <p:ph idx="1"/>
          </p:nvPr>
        </p:nvSpPr>
        <p:spPr>
          <a:xfrm>
            <a:off x="628649" y="5040634"/>
            <a:ext cx="7886700" cy="938807"/>
          </a:xfrm>
        </p:spPr>
        <p:txBody>
          <a:bodyPr>
            <a:normAutofit/>
          </a:bodyPr>
          <a:lstStyle/>
          <a:p>
            <a:r>
              <a:rPr lang="en-US" sz="2400" dirty="0"/>
              <a:t>Plan to use 1-2 weeks prior to initial submissions</a:t>
            </a:r>
          </a:p>
          <a:p>
            <a:pPr lvl="1"/>
            <a:r>
              <a:rPr lang="en-US" sz="2000" dirty="0"/>
              <a:t>Schools do not need to submit the RCT results file to CS</a:t>
            </a:r>
          </a:p>
        </p:txBody>
      </p:sp>
      <p:sp>
        <p:nvSpPr>
          <p:cNvPr id="5" name="Slide Number Placeholder 4">
            <a:extLst>
              <a:ext uri="{FF2B5EF4-FFF2-40B4-BE49-F238E27FC236}">
                <a16:creationId xmlns:a16="http://schemas.microsoft.com/office/drawing/2014/main" id="{E5997DC8-B79A-413E-866F-E6023A2C0E1D}"/>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129477251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6" fill="hold"/>
                                        <p:tgtEl>
                                          <p:spTgt spid="7"/>
                                        </p:tgtEl>
                                      </p:cBhvr>
                                    </p:cmd>
                                  </p:childTnLst>
                                </p:cTn>
                              </p:par>
                            </p:childTnLst>
                          </p:cTn>
                        </p:par>
                        <p:par>
                          <p:cTn id="7" fill="hold">
                            <p:stCondLst>
                              <p:cond delay="8676"/>
                            </p:stCondLst>
                            <p:childTnLst>
                              <p:par>
                                <p:cTn id="8" presetID="1" presetClass="mediacall" presetSubtype="0" fill="hold" nodeType="afterEffect">
                                  <p:stCondLst>
                                    <p:cond delay="0"/>
                                  </p:stCondLst>
                                  <p:childTnLst>
                                    <p:cmd type="call" cmd="playFrom(0.0)">
                                      <p:cBhvr>
                                        <p:cTn id="9" dur="23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Step 3: Submit Data to CSI</a:t>
            </a:r>
          </a:p>
        </p:txBody>
      </p:sp>
      <p:sp>
        <p:nvSpPr>
          <p:cNvPr id="10" name="Content Placeholder 9">
            <a:extLst>
              <a:ext uri="{FF2B5EF4-FFF2-40B4-BE49-F238E27FC236}">
                <a16:creationId xmlns:a16="http://schemas.microsoft.com/office/drawing/2014/main" id="{A0BD7BD5-3226-25C5-C9C7-FDBAE2AE9F31}"/>
              </a:ext>
            </a:extLst>
          </p:cNvPr>
          <p:cNvSpPr>
            <a:spLocks noGrp="1"/>
          </p:cNvSpPr>
          <p:nvPr>
            <p:ph idx="1"/>
          </p:nvPr>
        </p:nvSpPr>
        <p:spPr>
          <a:xfrm>
            <a:off x="628650" y="1690689"/>
            <a:ext cx="7886700" cy="4486274"/>
          </a:xfrm>
        </p:spPr>
        <p:txBody>
          <a:bodyPr>
            <a:normAutofit/>
          </a:bodyPr>
          <a:lstStyle/>
          <a:p>
            <a:r>
              <a:rPr lang="en-US" sz="2400" dirty="0"/>
              <a:t>Extract applicable files from your SIS</a:t>
            </a:r>
          </a:p>
          <a:p>
            <a:pPr lvl="1"/>
            <a:r>
              <a:rPr lang="en-US" sz="2000" dirty="0">
                <a:latin typeface="Arial" panose="020B0604020202020204" pitchFamily="34" charset="0"/>
                <a:cs typeface="Arial" panose="020B0604020202020204" pitchFamily="34" charset="0"/>
              </a:rPr>
              <a:t>SD and SSA </a:t>
            </a:r>
            <a:r>
              <a:rPr lang="en-US" sz="2000" dirty="0"/>
              <a:t>due from all schools by initial submission deadline</a:t>
            </a:r>
          </a:p>
          <a:p>
            <a:pPr lvl="1"/>
            <a:r>
              <a:rPr lang="en-US" sz="2000" dirty="0"/>
              <a:t>Graduation Guidelines and Title I files if applicable may be submitted later – CSI will communicate due dates for those</a:t>
            </a:r>
          </a:p>
          <a:p>
            <a:pPr lvl="1"/>
            <a:endParaRPr lang="en-US" dirty="0">
              <a:latin typeface="Arial" panose="020B0604020202020204" pitchFamily="34" charset="0"/>
              <a:cs typeface="Arial" panose="020B0604020202020204" pitchFamily="34" charset="0"/>
            </a:endParaRPr>
          </a:p>
          <a:p>
            <a:r>
              <a:rPr lang="en-US" sz="2400" dirty="0"/>
              <a:t>Upload to </a:t>
            </a:r>
            <a:r>
              <a:rPr lang="en-US" sz="2400" dirty="0">
                <a:latin typeface="Arial" panose="020B0604020202020204" pitchFamily="34" charset="0"/>
                <a:cs typeface="Arial" panose="020B0604020202020204" pitchFamily="34" charset="0"/>
              </a:rPr>
              <a:t>G-Drive &gt; EOY &gt;</a:t>
            </a:r>
            <a:r>
              <a:rPr lang="en-US" sz="2400" i="1" dirty="0">
                <a:latin typeface="Arial" panose="020B0604020202020204" pitchFamily="34" charset="0"/>
                <a:cs typeface="Arial" panose="020B0604020202020204" pitchFamily="34" charset="0"/>
              </a:rPr>
              <a:t>current year</a:t>
            </a:r>
            <a:r>
              <a:rPr lang="en-US" sz="2400" dirty="0">
                <a:latin typeface="Arial" panose="020B0604020202020204" pitchFamily="34" charset="0"/>
                <a:cs typeface="Arial" panose="020B0604020202020204" pitchFamily="34" charset="0"/>
              </a:rPr>
              <a:t> &gt; Files to Run</a:t>
            </a:r>
          </a:p>
          <a:p>
            <a:pPr lvl="1"/>
            <a:r>
              <a:rPr lang="en-US" dirty="0">
                <a:latin typeface="Arial" panose="020B0604020202020204" pitchFamily="34" charset="0"/>
                <a:cs typeface="Arial" panose="020B0604020202020204" pitchFamily="34" charset="0"/>
              </a:rPr>
              <a:t>Use correct file naming conventions! See the </a:t>
            </a:r>
            <a:r>
              <a:rPr lang="en-US" dirty="0">
                <a:latin typeface="Arial" panose="020B0604020202020204" pitchFamily="34" charset="0"/>
                <a:cs typeface="Arial" panose="020B0604020202020204" pitchFamily="34" charset="0"/>
                <a:hlinkClick r:id="rId5"/>
              </a:rPr>
              <a:t>Data Submissions Handbook</a:t>
            </a: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Emai</a:t>
            </a:r>
            <a:r>
              <a:rPr lang="en-US" sz="2400" dirty="0"/>
              <a:t>l </a:t>
            </a:r>
            <a:r>
              <a:rPr lang="en-US" sz="2400" dirty="0">
                <a:hlinkClick r:id="rId6"/>
              </a:rPr>
              <a:t>Submissions_CSI@csi.state.co.us</a:t>
            </a:r>
            <a:r>
              <a:rPr lang="en-US" sz="2400" dirty="0"/>
              <a:t> to notify CSI that files have been uploaded</a:t>
            </a:r>
            <a:endParaRPr lang="en-US" sz="2400" dirty="0">
              <a:latin typeface="Arial" panose="020B0604020202020204" pitchFamily="34" charset="0"/>
              <a:cs typeface="Arial" panose="020B0604020202020204" pitchFamily="34" charset="0"/>
            </a:endParaRPr>
          </a:p>
          <a:p>
            <a:endParaRPr lang="en-US" dirty="0"/>
          </a:p>
        </p:txBody>
      </p:sp>
      <p:sp>
        <p:nvSpPr>
          <p:cNvPr id="11" name="Slide Number Placeholder 10">
            <a:extLst>
              <a:ext uri="{FF2B5EF4-FFF2-40B4-BE49-F238E27FC236}">
                <a16:creationId xmlns:a16="http://schemas.microsoft.com/office/drawing/2014/main" id="{B37CF3B0-1169-423A-8EC1-3597B2FA3F1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13</a:t>
            </a:fld>
            <a:endParaRPr lang="en" dirty="0"/>
          </a:p>
        </p:txBody>
      </p:sp>
      <p:pic>
        <p:nvPicPr>
          <p:cNvPr id="3" name="Recorded Sound">
            <a:hlinkClick r:id="" action="ppaction://media"/>
            <a:extLst>
              <a:ext uri="{FF2B5EF4-FFF2-40B4-BE49-F238E27FC236}">
                <a16:creationId xmlns:a16="http://schemas.microsoft.com/office/drawing/2014/main" id="{E8A2B8AA-ADE9-2B5D-F828-35AAABEA55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5979794"/>
            <a:ext cx="609600" cy="609600"/>
          </a:xfrm>
          <a:prstGeom prst="rect">
            <a:avLst/>
          </a:prstGeom>
        </p:spPr>
      </p:pic>
    </p:spTree>
    <p:extLst>
      <p:ext uri="{BB962C8B-B14F-4D97-AF65-F5344CB8AC3E}">
        <p14:creationId xmlns:p14="http://schemas.microsoft.com/office/powerpoint/2010/main" val="3064623610"/>
      </p:ext>
    </p:extLst>
  </p:cSld>
  <p:clrMapOvr>
    <a:masterClrMapping/>
  </p:clrMapOvr>
  <mc:AlternateContent xmlns:mc="http://schemas.openxmlformats.org/markup-compatibility/2006" xmlns:p14="http://schemas.microsoft.com/office/powerpoint/2010/main">
    <mc:Choice Requires="p14">
      <p:transition spd="slow" p14:dur="2000" advTm="69636"/>
    </mc:Choice>
    <mc:Fallback xmlns="">
      <p:transition spd="slow" advTm="6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FB195-6C28-E21D-47F0-DC2AAAD2BA5C}"/>
              </a:ext>
            </a:extLst>
          </p:cNvPr>
          <p:cNvSpPr txBox="1">
            <a:spLocks noGrp="1"/>
          </p:cNvSpPr>
          <p:nvPr>
            <p:ph type="title" idx="4294967295"/>
          </p:nvPr>
        </p:nvSpPr>
        <p:spPr>
          <a:xfrm>
            <a:off x="708025" y="468483"/>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Step 4: Clear Errors</a:t>
            </a:r>
          </a:p>
        </p:txBody>
      </p:sp>
      <p:sp>
        <p:nvSpPr>
          <p:cNvPr id="10" name="Content Placeholder 9">
            <a:extLst>
              <a:ext uri="{FF2B5EF4-FFF2-40B4-BE49-F238E27FC236}">
                <a16:creationId xmlns:a16="http://schemas.microsoft.com/office/drawing/2014/main" id="{A0BD7BD5-3226-25C5-C9C7-FDBAE2AE9F31}"/>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Review Error Reports CSI Uploads to G-Drive</a:t>
            </a:r>
          </a:p>
          <a:p>
            <a:pPr lvl="1"/>
            <a:r>
              <a:rPr lang="en-US" sz="2000" dirty="0"/>
              <a:t>A</a:t>
            </a:r>
            <a:r>
              <a:rPr lang="en-US" sz="2000" dirty="0">
                <a:latin typeface="Arial" panose="020B0604020202020204" pitchFamily="34" charset="0"/>
                <a:cs typeface="Arial" panose="020B0604020202020204" pitchFamily="34" charset="0"/>
              </a:rPr>
              <a:t>djust data in your SIS as appropriate to correct errors</a:t>
            </a:r>
          </a:p>
          <a:p>
            <a:pPr lvl="1"/>
            <a:r>
              <a:rPr lang="en-US" sz="2000" dirty="0"/>
              <a:t>Review all warnings and correct data if needed</a:t>
            </a:r>
          </a:p>
          <a:p>
            <a:pPr lvl="2"/>
            <a:r>
              <a:rPr lang="en-US" dirty="0">
                <a:latin typeface="Arial" panose="020B0604020202020204" pitchFamily="34" charset="0"/>
                <a:cs typeface="Arial" panose="020B0604020202020204" pitchFamily="34" charset="0"/>
              </a:rPr>
              <a:t>Wa</a:t>
            </a:r>
            <a:r>
              <a:rPr lang="en-US" dirty="0"/>
              <a:t>rnings do not necessarily mean the data is incorrect, but it can be an indicator that it is</a:t>
            </a:r>
          </a:p>
          <a:p>
            <a:pPr lvl="2"/>
            <a:endParaRPr lang="en-US" dirty="0">
              <a:latin typeface="Arial" panose="020B0604020202020204" pitchFamily="34" charset="0"/>
              <a:cs typeface="Arial" panose="020B0604020202020204" pitchFamily="34" charset="0"/>
            </a:endParaRPr>
          </a:p>
          <a:p>
            <a:r>
              <a:rPr lang="en-US" sz="2400" dirty="0"/>
              <a:t>Use the </a:t>
            </a:r>
            <a:r>
              <a:rPr lang="en-US" sz="2400" dirty="0">
                <a:hlinkClick r:id="rId5"/>
              </a:rPr>
              <a:t>Troubleshooting Errors</a:t>
            </a:r>
            <a:r>
              <a:rPr lang="en-US" sz="2400" dirty="0"/>
              <a:t> resource to help resolve errors</a:t>
            </a:r>
          </a:p>
          <a:p>
            <a:pPr lvl="1"/>
            <a:r>
              <a:rPr lang="en-US" sz="2000" dirty="0">
                <a:latin typeface="Arial" panose="020B0604020202020204" pitchFamily="34" charset="0"/>
                <a:cs typeface="Arial" panose="020B0604020202020204" pitchFamily="34" charset="0"/>
              </a:rPr>
              <a:t>The file layout documents are also commonly needed to resolve errors</a:t>
            </a:r>
          </a:p>
          <a:p>
            <a:endParaRPr lang="en-US" dirty="0"/>
          </a:p>
        </p:txBody>
      </p:sp>
      <p:pic>
        <p:nvPicPr>
          <p:cNvPr id="2" name="Recorded Sound">
            <a:hlinkClick r:id="" action="ppaction://media"/>
            <a:extLst>
              <a:ext uri="{FF2B5EF4-FFF2-40B4-BE49-F238E27FC236}">
                <a16:creationId xmlns:a16="http://schemas.microsoft.com/office/drawing/2014/main" id="{C08DEE4D-E0F1-30E9-C736-C727457A391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444"/>
            <a:ext cx="609600" cy="609600"/>
          </a:xfrm>
          <a:prstGeom prst="rect">
            <a:avLst/>
          </a:prstGeom>
        </p:spPr>
      </p:pic>
      <p:sp>
        <p:nvSpPr>
          <p:cNvPr id="11" name="Slide Number Placeholder 10">
            <a:extLst>
              <a:ext uri="{FF2B5EF4-FFF2-40B4-BE49-F238E27FC236}">
                <a16:creationId xmlns:a16="http://schemas.microsoft.com/office/drawing/2014/main" id="{B37CF3B0-1169-423A-8EC1-3597B2FA3F1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14</a:t>
            </a:fld>
            <a:endParaRPr lang="en" dirty="0"/>
          </a:p>
        </p:txBody>
      </p:sp>
    </p:spTree>
    <p:extLst>
      <p:ext uri="{BB962C8B-B14F-4D97-AF65-F5344CB8AC3E}">
        <p14:creationId xmlns:p14="http://schemas.microsoft.com/office/powerpoint/2010/main" val="2453585896"/>
      </p:ext>
    </p:extLst>
  </p:cSld>
  <p:clrMapOvr>
    <a:masterClrMapping/>
  </p:clrMapOvr>
  <mc:AlternateContent xmlns:mc="http://schemas.openxmlformats.org/markup-compatibility/2006" xmlns:p14="http://schemas.microsoft.com/office/powerpoint/2010/main">
    <mc:Choice Requires="p14">
      <p:transition spd="slow" p14:dur="2000" advTm="59452"/>
    </mc:Choice>
    <mc:Fallback xmlns="">
      <p:transition spd="slow" advTm="5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628650" y="500062"/>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SP149 Errors</a:t>
            </a:r>
            <a:endParaRPr lang="en-US" sz="16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p:txBody>
          <a:bodyPr/>
          <a:lstStyle/>
          <a:p>
            <a:pPr marL="0" indent="0" algn="ctr">
              <a:buNone/>
            </a:pPr>
            <a:r>
              <a:rPr lang="en-US" sz="3200" u="sng" dirty="0">
                <a:solidFill>
                  <a:schemeClr val="tx1"/>
                </a:solidFill>
                <a:latin typeface="Arial" panose="020B0604020202020204" pitchFamily="34" charset="0"/>
                <a:cs typeface="Arial" panose="020B0604020202020204" pitchFamily="34" charset="0"/>
              </a:rPr>
              <a:t>SP149 Error (SD Level 1)</a:t>
            </a:r>
          </a:p>
          <a:p>
            <a:pPr marL="0" indent="0">
              <a:buNone/>
            </a:pPr>
            <a:endParaRPr lang="en-US" sz="2400" b="1" dirty="0"/>
          </a:p>
          <a:p>
            <a:r>
              <a:rPr lang="en-US" sz="2400" b="1" dirty="0"/>
              <a:t>Cause of Error: </a:t>
            </a:r>
            <a:r>
              <a:rPr lang="en-US" sz="2400" dirty="0"/>
              <a:t>This error typically is due to a student transferring between CSI schools and both schools’ SD files have the student included</a:t>
            </a:r>
          </a:p>
          <a:p>
            <a:pPr marL="0" indent="0">
              <a:buNone/>
            </a:pPr>
            <a:endParaRPr lang="en-US" sz="2400" dirty="0"/>
          </a:p>
          <a:p>
            <a:r>
              <a:rPr lang="en-US" sz="2400" b="1" dirty="0"/>
              <a:t>Action Step: </a:t>
            </a:r>
            <a:r>
              <a:rPr lang="en-US" sz="2400" dirty="0"/>
              <a:t>CSI will resolve this as schools resolve Level 1 errors  </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15</a:t>
            </a:fld>
            <a:endParaRPr lang="en" dirty="0"/>
          </a:p>
        </p:txBody>
      </p:sp>
      <p:pic>
        <p:nvPicPr>
          <p:cNvPr id="2" name="Recorded Sound">
            <a:hlinkClick r:id="" action="ppaction://media"/>
            <a:extLst>
              <a:ext uri="{FF2B5EF4-FFF2-40B4-BE49-F238E27FC236}">
                <a16:creationId xmlns:a16="http://schemas.microsoft.com/office/drawing/2014/main" id="{8D32A222-304F-7B10-C9AF-0E018451C7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53138"/>
            <a:ext cx="609600" cy="609600"/>
          </a:xfrm>
          <a:prstGeom prst="rect">
            <a:avLst/>
          </a:prstGeom>
        </p:spPr>
      </p:pic>
    </p:spTree>
    <p:extLst>
      <p:ext uri="{BB962C8B-B14F-4D97-AF65-F5344CB8AC3E}">
        <p14:creationId xmlns:p14="http://schemas.microsoft.com/office/powerpoint/2010/main" val="4195567903"/>
      </p:ext>
    </p:extLst>
  </p:cSld>
  <p:clrMapOvr>
    <a:masterClrMapping/>
  </p:clrMapOvr>
  <mc:AlternateContent xmlns:mc="http://schemas.openxmlformats.org/markup-compatibility/2006" xmlns:p14="http://schemas.microsoft.com/office/powerpoint/2010/main">
    <mc:Choice Requires="p14">
      <p:transition spd="slow" p14:dur="2000" advTm="46098"/>
    </mc:Choice>
    <mc:Fallback xmlns="">
      <p:transition spd="slow" advTm="4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628650" y="250680"/>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SE700 Errors</a:t>
            </a: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a:xfrm>
            <a:off x="232757" y="1576242"/>
            <a:ext cx="8578734" cy="4788045"/>
          </a:xfrm>
        </p:spPr>
        <p:txBody>
          <a:bodyPr>
            <a:normAutofit/>
          </a:bodyPr>
          <a:lstStyle/>
          <a:p>
            <a:pPr marL="0" indent="0" algn="ctr">
              <a:buNone/>
            </a:pPr>
            <a:r>
              <a:rPr lang="en-US" sz="3600" u="sng" dirty="0"/>
              <a:t>SE700 Series Warnings (Level 2)</a:t>
            </a:r>
          </a:p>
          <a:p>
            <a:r>
              <a:rPr lang="en-US" sz="2400" b="1" dirty="0"/>
              <a:t>Cause of Error: </a:t>
            </a:r>
            <a:r>
              <a:rPr lang="en-US" sz="2400" dirty="0"/>
              <a:t>Mainly warnings SE720, SE721, SE722, and SE724 related to inconsistent/possibly inaccurate exit coding </a:t>
            </a:r>
          </a:p>
          <a:p>
            <a:r>
              <a:rPr lang="en-US" sz="2400" b="1" dirty="0"/>
              <a:t>Action Step:</a:t>
            </a:r>
          </a:p>
          <a:p>
            <a:pPr lvl="1"/>
            <a:r>
              <a:rPr lang="en-US" sz="2000" dirty="0"/>
              <a:t>These warnings </a:t>
            </a:r>
            <a:r>
              <a:rPr lang="en-US" sz="2000" u="sng" dirty="0"/>
              <a:t>must</a:t>
            </a:r>
            <a:r>
              <a:rPr lang="en-US" sz="2000" dirty="0"/>
              <a:t> be addressed once your school begins receiving Level 2 error/warning reports</a:t>
            </a:r>
          </a:p>
          <a:p>
            <a:pPr lvl="1"/>
            <a:endParaRPr lang="en-US" sz="2000" dirty="0"/>
          </a:p>
          <a:p>
            <a:pPr lvl="1"/>
            <a:r>
              <a:rPr lang="en-US" sz="2000" dirty="0"/>
              <a:t>They will become errors later in the collection and will be more difficult to correct</a:t>
            </a:r>
          </a:p>
          <a:p>
            <a:pPr lvl="1"/>
            <a:endParaRPr lang="en-US" sz="2000" dirty="0"/>
          </a:p>
          <a:p>
            <a:pPr lvl="1"/>
            <a:r>
              <a:rPr lang="en-US" sz="2000" dirty="0"/>
              <a:t>See the resource </a:t>
            </a:r>
            <a:r>
              <a:rPr lang="en-US" sz="2000" dirty="0">
                <a:hlinkClick r:id="rId5"/>
              </a:rPr>
              <a:t>Clearing SE700 Warnings for EOY Collection </a:t>
            </a:r>
            <a:r>
              <a:rPr lang="en-US" sz="2000" dirty="0"/>
              <a:t>for help</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16</a:t>
            </a:fld>
            <a:endParaRPr lang="en" dirty="0"/>
          </a:p>
        </p:txBody>
      </p:sp>
      <p:pic>
        <p:nvPicPr>
          <p:cNvPr id="2" name="Recorded Sound">
            <a:hlinkClick r:id="" action="ppaction://media"/>
            <a:extLst>
              <a:ext uri="{FF2B5EF4-FFF2-40B4-BE49-F238E27FC236}">
                <a16:creationId xmlns:a16="http://schemas.microsoft.com/office/drawing/2014/main" id="{9798488A-CA77-8234-A95B-95E34A0F1C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2509" y="6013768"/>
            <a:ext cx="609600" cy="609600"/>
          </a:xfrm>
          <a:prstGeom prst="rect">
            <a:avLst/>
          </a:prstGeom>
        </p:spPr>
      </p:pic>
    </p:spTree>
    <p:extLst>
      <p:ext uri="{BB962C8B-B14F-4D97-AF65-F5344CB8AC3E}">
        <p14:creationId xmlns:p14="http://schemas.microsoft.com/office/powerpoint/2010/main" val="709468171"/>
      </p:ext>
    </p:extLst>
  </p:cSld>
  <p:clrMapOvr>
    <a:masterClrMapping/>
  </p:clrMapOvr>
  <mc:AlternateContent xmlns:mc="http://schemas.openxmlformats.org/markup-compatibility/2006" xmlns:p14="http://schemas.microsoft.com/office/powerpoint/2010/main">
    <mc:Choice Requires="p14">
      <p:transition spd="slow" p14:dur="2000" advTm="47375"/>
    </mc:Choice>
    <mc:Fallback xmlns="">
      <p:transition spd="slow" advTm="4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729961" y="207643"/>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SE404 Errors</a:t>
            </a: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a:xfrm>
            <a:off x="382385" y="1274164"/>
            <a:ext cx="8562109" cy="5376193"/>
          </a:xfrm>
        </p:spPr>
        <p:txBody>
          <a:bodyPr>
            <a:normAutofit fontScale="92500" lnSpcReduction="20000"/>
          </a:bodyPr>
          <a:lstStyle/>
          <a:p>
            <a:pPr marL="0" indent="0" algn="ctr">
              <a:buNone/>
            </a:pPr>
            <a:r>
              <a:rPr lang="en-US" sz="3600" u="sng" dirty="0"/>
              <a:t>SE404 Error (Level 2)</a:t>
            </a:r>
          </a:p>
          <a:p>
            <a:endParaRPr lang="en-US" sz="2600" b="1" dirty="0"/>
          </a:p>
          <a:p>
            <a:r>
              <a:rPr lang="en-US" sz="2600" b="1" dirty="0"/>
              <a:t>Cause of Error: </a:t>
            </a:r>
            <a:r>
              <a:rPr lang="en-US" sz="2600" dirty="0"/>
              <a:t>Students reported with an Exit Code 00 (expected to return next year) in the prior EOY collection but they are not reported in the current year EOY collection. (Ex: 8</a:t>
            </a:r>
            <a:r>
              <a:rPr lang="en-US" sz="2600" baseline="30000" dirty="0"/>
              <a:t>th</a:t>
            </a:r>
            <a:r>
              <a:rPr lang="en-US" sz="2600" dirty="0"/>
              <a:t> graders at a K-8 school)</a:t>
            </a:r>
          </a:p>
          <a:p>
            <a:endParaRPr lang="en-US" sz="2600" dirty="0"/>
          </a:p>
          <a:p>
            <a:r>
              <a:rPr lang="en-US" sz="2600" b="1" dirty="0"/>
              <a:t>Action Step:</a:t>
            </a:r>
          </a:p>
          <a:p>
            <a:pPr lvl="1"/>
            <a:r>
              <a:rPr lang="en-US" sz="2200" dirty="0"/>
              <a:t>CSI School should follow up with student/family to confirm where student attended and gather Confirmation of Enrollment and Attendance</a:t>
            </a:r>
          </a:p>
          <a:p>
            <a:pPr lvl="1"/>
            <a:endParaRPr lang="en-US" sz="2200" dirty="0"/>
          </a:p>
          <a:p>
            <a:pPr lvl="1"/>
            <a:r>
              <a:rPr lang="en-US" sz="2200" dirty="0"/>
              <a:t>Schools will have to code 7-12 grade students as a dropout if they cannot confirm where the student went</a:t>
            </a:r>
          </a:p>
          <a:p>
            <a:pPr lvl="1"/>
            <a:endParaRPr lang="en-US" sz="2200" dirty="0"/>
          </a:p>
          <a:p>
            <a:pPr lvl="1"/>
            <a:r>
              <a:rPr lang="en-US" sz="2200" dirty="0"/>
              <a:t>CSI School may need to add a record for the students in the current year EOY. CSI will clarify next steps with the school</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17</a:t>
            </a:fld>
            <a:endParaRPr lang="en" dirty="0"/>
          </a:p>
        </p:txBody>
      </p:sp>
      <p:pic>
        <p:nvPicPr>
          <p:cNvPr id="2" name="Recorded Sound">
            <a:hlinkClick r:id="" action="ppaction://media"/>
            <a:extLst>
              <a:ext uri="{FF2B5EF4-FFF2-40B4-BE49-F238E27FC236}">
                <a16:creationId xmlns:a16="http://schemas.microsoft.com/office/drawing/2014/main" id="{DF097752-1B72-75AE-1A99-4CD0665564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506" y="6053138"/>
            <a:ext cx="609600" cy="609600"/>
          </a:xfrm>
          <a:prstGeom prst="rect">
            <a:avLst/>
          </a:prstGeom>
        </p:spPr>
      </p:pic>
    </p:spTree>
    <p:extLst>
      <p:ext uri="{BB962C8B-B14F-4D97-AF65-F5344CB8AC3E}">
        <p14:creationId xmlns:p14="http://schemas.microsoft.com/office/powerpoint/2010/main" val="180567646"/>
      </p:ext>
    </p:extLst>
  </p:cSld>
  <p:clrMapOvr>
    <a:masterClrMapping/>
  </p:clrMapOvr>
  <mc:AlternateContent xmlns:mc="http://schemas.openxmlformats.org/markup-compatibility/2006" xmlns:p14="http://schemas.microsoft.com/office/powerpoint/2010/main">
    <mc:Choice Requires="p14">
      <p:transition spd="slow" p14:dur="2000" advTm="65139"/>
    </mc:Choice>
    <mc:Fallback xmlns="">
      <p:transition spd="slow" advTm="6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629-DEEB-26F9-1FDB-CB601085DE06}"/>
              </a:ext>
            </a:extLst>
          </p:cNvPr>
          <p:cNvSpPr>
            <a:spLocks noGrp="1"/>
          </p:cNvSpPr>
          <p:nvPr>
            <p:ph type="title"/>
          </p:nvPr>
        </p:nvSpPr>
        <p:spPr/>
        <p:txBody>
          <a:bodyPr/>
          <a:lstStyle/>
          <a:p>
            <a:r>
              <a:rPr lang="en-US" dirty="0"/>
              <a:t>Step 5: Final Review of Data</a:t>
            </a:r>
          </a:p>
        </p:txBody>
      </p:sp>
      <p:sp>
        <p:nvSpPr>
          <p:cNvPr id="3" name="Content Placeholder 2">
            <a:extLst>
              <a:ext uri="{FF2B5EF4-FFF2-40B4-BE49-F238E27FC236}">
                <a16:creationId xmlns:a16="http://schemas.microsoft.com/office/drawing/2014/main" id="{8B1707AE-1FF8-451E-950A-01787ABB0A03}"/>
              </a:ext>
            </a:extLst>
          </p:cNvPr>
          <p:cNvSpPr>
            <a:spLocks noGrp="1"/>
          </p:cNvSpPr>
          <p:nvPr>
            <p:ph idx="1"/>
          </p:nvPr>
        </p:nvSpPr>
        <p:spPr/>
        <p:txBody>
          <a:bodyPr>
            <a:normAutofit lnSpcReduction="10000"/>
          </a:bodyPr>
          <a:lstStyle/>
          <a:p>
            <a:r>
              <a:rPr lang="en-US" b="1" dirty="0"/>
              <a:t>School</a:t>
            </a:r>
            <a:r>
              <a:rPr lang="en-US" dirty="0"/>
              <a:t> Review and Validations:</a:t>
            </a:r>
          </a:p>
          <a:p>
            <a:pPr lvl="1"/>
            <a:r>
              <a:rPr lang="en-US" dirty="0"/>
              <a:t>Use the Record Checker Tool to help validate data along the way</a:t>
            </a:r>
          </a:p>
          <a:p>
            <a:pPr lvl="1"/>
            <a:r>
              <a:rPr lang="en-US" dirty="0"/>
              <a:t>Summary Report in the fall will be the main opportunity to review/update all data</a:t>
            </a:r>
          </a:p>
          <a:p>
            <a:r>
              <a:rPr lang="en-US" b="1" dirty="0"/>
              <a:t>CSI</a:t>
            </a:r>
            <a:r>
              <a:rPr lang="en-US" dirty="0"/>
              <a:t> Review and Validations:</a:t>
            </a:r>
          </a:p>
          <a:p>
            <a:pPr lvl="1"/>
            <a:r>
              <a:rPr lang="en-US" dirty="0"/>
              <a:t>EOY and SPED EOY data syncing</a:t>
            </a:r>
          </a:p>
          <a:p>
            <a:pPr lvl="1"/>
            <a:r>
              <a:rPr lang="en-US" dirty="0"/>
              <a:t>Significant, unexplained discrepancies between OC and EOY data</a:t>
            </a:r>
          </a:p>
          <a:p>
            <a:r>
              <a:rPr lang="en-US" b="1" dirty="0"/>
              <a:t>CDE</a:t>
            </a:r>
            <a:r>
              <a:rPr lang="en-US" dirty="0"/>
              <a:t> Review and Validations</a:t>
            </a:r>
          </a:p>
          <a:p>
            <a:pPr lvl="1"/>
            <a:r>
              <a:rPr lang="en-US" dirty="0"/>
              <a:t>Review exit coding across districts </a:t>
            </a:r>
          </a:p>
        </p:txBody>
      </p:sp>
      <p:sp>
        <p:nvSpPr>
          <p:cNvPr id="4" name="Slide Number Placeholder 3">
            <a:extLst>
              <a:ext uri="{FF2B5EF4-FFF2-40B4-BE49-F238E27FC236}">
                <a16:creationId xmlns:a16="http://schemas.microsoft.com/office/drawing/2014/main" id="{1DD9160E-BEA2-AD1C-AB0B-B8941F86294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18</a:t>
            </a:fld>
            <a:endParaRPr lang="en" dirty="0"/>
          </a:p>
        </p:txBody>
      </p:sp>
      <p:pic>
        <p:nvPicPr>
          <p:cNvPr id="5" name="Recorded Sound">
            <a:hlinkClick r:id="" action="ppaction://media"/>
            <a:extLst>
              <a:ext uri="{FF2B5EF4-FFF2-40B4-BE49-F238E27FC236}">
                <a16:creationId xmlns:a16="http://schemas.microsoft.com/office/drawing/2014/main" id="{6D6599BE-70ED-28E4-358C-3F8D4E32CE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59377"/>
            <a:ext cx="609600" cy="609600"/>
          </a:xfrm>
          <a:prstGeom prst="rect">
            <a:avLst/>
          </a:prstGeom>
        </p:spPr>
      </p:pic>
    </p:spTree>
    <p:extLst>
      <p:ext uri="{BB962C8B-B14F-4D97-AF65-F5344CB8AC3E}">
        <p14:creationId xmlns:p14="http://schemas.microsoft.com/office/powerpoint/2010/main" val="40428127"/>
      </p:ext>
    </p:extLst>
  </p:cSld>
  <p:clrMapOvr>
    <a:masterClrMapping/>
  </p:clrMapOvr>
  <mc:AlternateContent xmlns:mc="http://schemas.openxmlformats.org/markup-compatibility/2006" xmlns:p14="http://schemas.microsoft.com/office/powerpoint/2010/main">
    <mc:Choice Requires="p14">
      <p:transition spd="slow" p14:dur="2000" advTm="87461"/>
    </mc:Choice>
    <mc:Fallback xmlns="">
      <p:transition spd="slow" advTm="8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88089" y="506148"/>
            <a:ext cx="8571244" cy="639750"/>
          </a:xfrm>
        </p:spPr>
        <p:txBody>
          <a:bodyPr>
            <a:noAutofit/>
          </a:bodyPr>
          <a:lstStyle/>
          <a:p>
            <a:r>
              <a:rPr lang="en-US" sz="4800" dirty="0">
                <a:latin typeface="Arial" panose="020B0604020202020204" pitchFamily="34" charset="0"/>
                <a:cs typeface="Arial" panose="020B0604020202020204" pitchFamily="34" charset="0"/>
              </a:rPr>
              <a:t>Collaboration is Key</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0509" y="1740150"/>
            <a:ext cx="8006399" cy="3377700"/>
          </a:xfrm>
          <a:prstGeom prst="rect">
            <a:avLst/>
          </a:prstGeom>
          <a:ln w="12700">
            <a:solidFill>
              <a:schemeClr val="tx1"/>
            </a:solidFill>
          </a:ln>
        </p:spPr>
      </p:pic>
      <p:sp>
        <p:nvSpPr>
          <p:cNvPr id="6" name="TextBox 5">
            <a:extLst>
              <a:ext uri="{C183D7F6-B498-43B3-948B-1728B52AA6E4}">
                <adec:decorative xmlns:adec="http://schemas.microsoft.com/office/drawing/2017/decorative" val="1"/>
              </a:ext>
            </a:extLst>
          </p:cNvPr>
          <p:cNvSpPr txBox="1"/>
          <p:nvPr/>
        </p:nvSpPr>
        <p:spPr>
          <a:xfrm>
            <a:off x="1076689" y="5199252"/>
            <a:ext cx="6990621" cy="369332"/>
          </a:xfrm>
          <a:prstGeom prst="rect">
            <a:avLst/>
          </a:prstGeom>
          <a:noFill/>
          <a:ln>
            <a:noFill/>
          </a:ln>
        </p:spPr>
        <p:txBody>
          <a:bodyPr wrap="square" rtlCol="0">
            <a:spAutoFit/>
          </a:bodyPr>
          <a:lstStyle/>
          <a:p>
            <a:pPr algn="ctr"/>
            <a:r>
              <a:rPr lang="en-US" i="1" dirty="0">
                <a:latin typeface="Arial" panose="020B0604020202020204" pitchFamily="34" charset="0"/>
                <a:cs typeface="Arial" panose="020B0604020202020204" pitchFamily="34" charset="0"/>
              </a:rPr>
              <a:t>Available in </a:t>
            </a:r>
            <a:r>
              <a:rPr lang="en-US" b="0" i="1" baseline="0" dirty="0">
                <a:latin typeface="Arial" panose="020B0604020202020204" pitchFamily="34" charset="0"/>
                <a:cs typeface="Arial" panose="020B0604020202020204" pitchFamily="34" charset="0"/>
              </a:rPr>
              <a:t>Appendix </a:t>
            </a:r>
            <a:r>
              <a:rPr lang="en-US" i="1" dirty="0">
                <a:latin typeface="Arial" panose="020B0604020202020204" pitchFamily="34" charset="0"/>
                <a:cs typeface="Arial" panose="020B0604020202020204" pitchFamily="34" charset="0"/>
              </a:rPr>
              <a:t>of the CSI </a:t>
            </a:r>
            <a:r>
              <a:rPr lang="en-US" i="1" dirty="0">
                <a:latin typeface="Arial" panose="020B0604020202020204" pitchFamily="34" charset="0"/>
                <a:cs typeface="Arial" panose="020B0604020202020204" pitchFamily="34" charset="0"/>
                <a:hlinkClick r:id="rId6"/>
              </a:rPr>
              <a:t>Data Submissions Handbook</a:t>
            </a:r>
            <a:endParaRPr lang="en-US" i="1"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E8C08729-EDD7-4F85-9A9C-7063752B44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19</a:t>
            </a:fld>
            <a:endParaRPr lang="en-US"/>
          </a:p>
        </p:txBody>
      </p:sp>
      <p:pic>
        <p:nvPicPr>
          <p:cNvPr id="21" name="Recorded Sound">
            <a:hlinkClick r:id="" action="ppaction://media"/>
            <a:extLst>
              <a:ext uri="{FF2B5EF4-FFF2-40B4-BE49-F238E27FC236}">
                <a16:creationId xmlns:a16="http://schemas.microsoft.com/office/drawing/2014/main" id="{C1CA11F7-88B1-0D40-B558-CD3BBBF93C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1228" y="5856890"/>
            <a:ext cx="609600" cy="609600"/>
          </a:xfrm>
          <a:prstGeom prst="rect">
            <a:avLst/>
          </a:prstGeom>
        </p:spPr>
      </p:pic>
    </p:spTree>
    <p:extLst>
      <p:ext uri="{BB962C8B-B14F-4D97-AF65-F5344CB8AC3E}">
        <p14:creationId xmlns:p14="http://schemas.microsoft.com/office/powerpoint/2010/main" val="1840802948"/>
      </p:ext>
    </p:extLst>
  </p:cSld>
  <p:clrMapOvr>
    <a:masterClrMapping/>
  </p:clrMapOvr>
  <mc:AlternateContent xmlns:mc="http://schemas.openxmlformats.org/markup-compatibility/2006" xmlns:p14="http://schemas.microsoft.com/office/powerpoint/2010/main">
    <mc:Choice Requires="p14">
      <p:transition spd="slow" p14:dur="2000" advTm="58830"/>
    </mc:Choice>
    <mc:Fallback xmlns="">
      <p:transition spd="slow" advTm="5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8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Year (EOY) Data Collection</a:t>
            </a:r>
          </a:p>
        </p:txBody>
      </p:sp>
      <p:sp>
        <p:nvSpPr>
          <p:cNvPr id="5" name="Content Placeholder 4">
            <a:extLst>
              <a:ext uri="{FF2B5EF4-FFF2-40B4-BE49-F238E27FC236}">
                <a16:creationId xmlns:a16="http://schemas.microsoft.com/office/drawing/2014/main" id="{034872FA-5EFA-BE28-02EB-FA2F0B76805F}"/>
              </a:ext>
            </a:extLst>
          </p:cNvPr>
          <p:cNvSpPr>
            <a:spLocks noGrp="1"/>
          </p:cNvSpPr>
          <p:nvPr>
            <p:ph idx="1"/>
          </p:nvPr>
        </p:nvSpPr>
        <p:spPr/>
        <p:txBody>
          <a:bodyPr>
            <a:normAutofit lnSpcReduction="10000"/>
          </a:bodyPr>
          <a:lstStyle/>
          <a:p>
            <a:r>
              <a:rPr lang="en-US" b="1" dirty="0"/>
              <a:t>Purpose</a:t>
            </a:r>
            <a:r>
              <a:rPr lang="en-US" dirty="0"/>
              <a:t>: to collect student demographic, enrollment, and outcome data for the school year </a:t>
            </a:r>
          </a:p>
          <a:p>
            <a:r>
              <a:rPr lang="en-US" b="1" dirty="0"/>
              <a:t>Uses:</a:t>
            </a:r>
            <a:r>
              <a:rPr lang="en-US" dirty="0"/>
              <a:t> </a:t>
            </a:r>
          </a:p>
          <a:p>
            <a:pPr lvl="1"/>
            <a:r>
              <a:rPr lang="en-US" dirty="0"/>
              <a:t>Determines graduation, dropout, mobility, stability and attendance rates</a:t>
            </a:r>
          </a:p>
          <a:p>
            <a:pPr lvl="1"/>
            <a:r>
              <a:rPr lang="en-US" dirty="0"/>
              <a:t>Considered in both CSI and state accountability reports</a:t>
            </a:r>
          </a:p>
          <a:p>
            <a:pPr lvl="1"/>
            <a:r>
              <a:rPr lang="en-US" dirty="0"/>
              <a:t>Included in federal reporting</a:t>
            </a:r>
          </a:p>
          <a:p>
            <a:pPr lvl="1"/>
            <a:r>
              <a:rPr lang="en-US" dirty="0"/>
              <a:t>Inform various program supports at CSI (equity dashboard, enrollment projection workbook) and state level (dropout prevention)</a:t>
            </a:r>
          </a:p>
        </p:txBody>
      </p:sp>
      <p:sp>
        <p:nvSpPr>
          <p:cNvPr id="3" name="Slide Number Placeholder 3">
            <a:extLst>
              <a:ext uri="{FF2B5EF4-FFF2-40B4-BE49-F238E27FC236}">
                <a16:creationId xmlns:a16="http://schemas.microsoft.com/office/drawing/2014/main" id="{34943AE0-E87D-2EE6-EA6A-7BE7F1103EC9}"/>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pic>
        <p:nvPicPr>
          <p:cNvPr id="7" name="Recorded Sound">
            <a:hlinkClick r:id="" action="ppaction://media"/>
            <a:extLst>
              <a:ext uri="{FF2B5EF4-FFF2-40B4-BE49-F238E27FC236}">
                <a16:creationId xmlns:a16="http://schemas.microsoft.com/office/drawing/2014/main" id="{8005D413-EF09-F7A9-ADF8-A4A244CAD4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750" y="5920681"/>
            <a:ext cx="548700" cy="609600"/>
          </a:xfrm>
          <a:prstGeom prst="rect">
            <a:avLst/>
          </a:prstGeom>
        </p:spPr>
      </p:pic>
    </p:spTree>
    <p:extLst>
      <p:ext uri="{BB962C8B-B14F-4D97-AF65-F5344CB8AC3E}">
        <p14:creationId xmlns:p14="http://schemas.microsoft.com/office/powerpoint/2010/main" val="605072203"/>
      </p:ext>
    </p:extLst>
  </p:cSld>
  <p:clrMapOvr>
    <a:masterClrMapping/>
  </p:clrMapOvr>
  <mc:AlternateContent xmlns:mc="http://schemas.openxmlformats.org/markup-compatibility/2006" xmlns:p14="http://schemas.microsoft.com/office/powerpoint/2010/main">
    <mc:Choice Requires="p14">
      <p:transition spd="slow" p14:dur="2000" advTm="54815"/>
    </mc:Choice>
    <mc:Fallback xmlns="">
      <p:transition spd="slow" advTm="5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30"/>
            <a:ext cx="7886700" cy="1325563"/>
          </a:xfrm>
        </p:spPr>
        <p:txBody>
          <a:bodyPr/>
          <a:lstStyle/>
          <a:p>
            <a:pPr algn="ctr"/>
            <a:r>
              <a:rPr lang="en-US" dirty="0"/>
              <a:t>Important Reminders</a:t>
            </a:r>
          </a:p>
        </p:txBody>
      </p:sp>
      <p:sp>
        <p:nvSpPr>
          <p:cNvPr id="3" name="Content Placeholder 2">
            <a:extLst>
              <a:ext uri="{FF2B5EF4-FFF2-40B4-BE49-F238E27FC236}">
                <a16:creationId xmlns:a16="http://schemas.microsoft.com/office/drawing/2014/main" id="{78FE1C7A-7219-C691-7B2F-DBFA3B93295B}"/>
              </a:ext>
            </a:extLst>
          </p:cNvPr>
          <p:cNvSpPr>
            <a:spLocks noGrp="1"/>
          </p:cNvSpPr>
          <p:nvPr>
            <p:ph idx="1"/>
          </p:nvPr>
        </p:nvSpPr>
        <p:spPr>
          <a:xfrm>
            <a:off x="357448" y="1363287"/>
            <a:ext cx="8429104" cy="5000890"/>
          </a:xfrm>
        </p:spPr>
        <p:txBody>
          <a:bodyPr>
            <a:normAutofit/>
          </a:bodyPr>
          <a:lstStyle/>
          <a:p>
            <a:r>
              <a:rPr lang="en-US" dirty="0"/>
              <a:t>School Submission Contacts should plan meet deadlines earlier and communicate to CSI if you will </a:t>
            </a:r>
            <a:r>
              <a:rPr lang="en-US" b="1" dirty="0"/>
              <a:t>not be available during the summer months </a:t>
            </a:r>
            <a:r>
              <a:rPr lang="en-US" dirty="0"/>
              <a:t>to work on the collection.</a:t>
            </a:r>
          </a:p>
          <a:p>
            <a:endParaRPr lang="en-US" dirty="0"/>
          </a:p>
          <a:p>
            <a:r>
              <a:rPr lang="en-US" dirty="0"/>
              <a:t>School Submissions Contacts will need to work closely with EL, GT, SPED, 504, Homeless coordinators, and counselors to collect, report, and verify data </a:t>
            </a:r>
            <a:r>
              <a:rPr lang="en-US" b="1" dirty="0"/>
              <a:t>prior to staff leaving for the summer</a:t>
            </a:r>
            <a:r>
              <a:rPr lang="en-US" dirty="0"/>
              <a:t>.</a:t>
            </a:r>
          </a:p>
          <a:p>
            <a:endParaRPr lang="en-US" dirty="0"/>
          </a:p>
        </p:txBody>
      </p:sp>
      <p:sp>
        <p:nvSpPr>
          <p:cNvPr id="5" name="Slide Number Placeholder 3">
            <a:extLst>
              <a:ext uri="{FF2B5EF4-FFF2-40B4-BE49-F238E27FC236}">
                <a16:creationId xmlns:a16="http://schemas.microsoft.com/office/drawing/2014/main" id="{AD7FD845-1AB6-4E26-8860-AB405E1403FB}"/>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20</a:t>
            </a:fld>
            <a:endParaRPr lang="en" dirty="0"/>
          </a:p>
        </p:txBody>
      </p:sp>
      <p:pic>
        <p:nvPicPr>
          <p:cNvPr id="7" name="Recorded Sound">
            <a:hlinkClick r:id="" action="ppaction://media"/>
            <a:extLst>
              <a:ext uri="{FF2B5EF4-FFF2-40B4-BE49-F238E27FC236}">
                <a16:creationId xmlns:a16="http://schemas.microsoft.com/office/drawing/2014/main" id="{CB204FDF-0EE3-4482-4B65-21FF68DBCEB6}"/>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1449.2947"/>
                </p14:media>
              </p:ext>
            </p:extLst>
          </p:nvPr>
        </p:nvPicPr>
        <p:blipFill>
          <a:blip r:embed="rId5"/>
          <a:stretch>
            <a:fillRect/>
          </a:stretch>
        </p:blipFill>
        <p:spPr>
          <a:xfrm>
            <a:off x="323850" y="5924113"/>
            <a:ext cx="609600" cy="609600"/>
          </a:xfrm>
          <a:prstGeom prst="rect">
            <a:avLst/>
          </a:prstGeom>
        </p:spPr>
      </p:pic>
    </p:spTree>
    <p:extLst>
      <p:ext uri="{BB962C8B-B14F-4D97-AF65-F5344CB8AC3E}">
        <p14:creationId xmlns:p14="http://schemas.microsoft.com/office/powerpoint/2010/main" val="119063982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54479" y="351580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C1913A25-B907-4F9A-9C49-3A402AC98F07}"/>
              </a:ext>
            </a:extLst>
          </p:cNvPr>
          <p:cNvSpPr txBox="1">
            <a:spLocks/>
          </p:cNvSpPr>
          <p:nvPr/>
        </p:nvSpPr>
        <p:spPr>
          <a:xfrm>
            <a:off x="1003335" y="2182318"/>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2" name="Slide Number Placeholder 3">
            <a:extLst>
              <a:ext uri="{FF2B5EF4-FFF2-40B4-BE49-F238E27FC236}">
                <a16:creationId xmlns:a16="http://schemas.microsoft.com/office/drawing/2014/main" id="{741DDEFC-F4F4-2763-37B8-764EE0310746}"/>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21</a:t>
            </a:fld>
            <a:endParaRPr lang="en" dirty="0"/>
          </a:p>
        </p:txBody>
      </p:sp>
      <p:pic>
        <p:nvPicPr>
          <p:cNvPr id="3" name="Recorded Sound">
            <a:hlinkClick r:id="" action="ppaction://media"/>
            <a:extLst>
              <a:ext uri="{FF2B5EF4-FFF2-40B4-BE49-F238E27FC236}">
                <a16:creationId xmlns:a16="http://schemas.microsoft.com/office/drawing/2014/main" id="{32D63480-B07A-A98B-7AF1-59CE08CA79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5" y="6059377"/>
            <a:ext cx="609600" cy="609600"/>
          </a:xfrm>
          <a:prstGeom prst="rect">
            <a:avLst/>
          </a:prstGeom>
        </p:spPr>
      </p:pic>
    </p:spTree>
    <p:extLst>
      <p:ext uri="{BB962C8B-B14F-4D97-AF65-F5344CB8AC3E}">
        <p14:creationId xmlns:p14="http://schemas.microsoft.com/office/powerpoint/2010/main" val="233705430"/>
      </p:ext>
    </p:extLst>
  </p:cSld>
  <p:clrMapOvr>
    <a:masterClrMapping/>
  </p:clrMapOvr>
  <mc:AlternateContent xmlns:mc="http://schemas.openxmlformats.org/markup-compatibility/2006" xmlns:p14="http://schemas.microsoft.com/office/powerpoint/2010/main">
    <mc:Choice Requires="p14">
      <p:transition spd="slow" p14:dur="2000" advTm="27757"/>
    </mc:Choice>
    <mc:Fallback xmlns="">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7DDA-4EFC-A89B-6266-E80D7B207E58}"/>
              </a:ext>
            </a:extLst>
          </p:cNvPr>
          <p:cNvSpPr>
            <a:spLocks noGrp="1"/>
          </p:cNvSpPr>
          <p:nvPr>
            <p:ph type="title"/>
          </p:nvPr>
        </p:nvSpPr>
        <p:spPr/>
        <p:txBody>
          <a:bodyPr/>
          <a:lstStyle/>
          <a:p>
            <a:r>
              <a:rPr lang="en-US" dirty="0"/>
              <a:t>Who is Reported? </a:t>
            </a:r>
          </a:p>
        </p:txBody>
      </p:sp>
      <p:sp>
        <p:nvSpPr>
          <p:cNvPr id="3" name="Content Placeholder 2">
            <a:extLst>
              <a:ext uri="{FF2B5EF4-FFF2-40B4-BE49-F238E27FC236}">
                <a16:creationId xmlns:a16="http://schemas.microsoft.com/office/drawing/2014/main" id="{03AB1A7B-3E96-04FB-BACA-FC9CBE6C9D8F}"/>
              </a:ext>
            </a:extLst>
          </p:cNvPr>
          <p:cNvSpPr>
            <a:spLocks noGrp="1"/>
          </p:cNvSpPr>
          <p:nvPr>
            <p:ph idx="1"/>
          </p:nvPr>
        </p:nvSpPr>
        <p:spPr/>
        <p:txBody>
          <a:bodyPr/>
          <a:lstStyle/>
          <a:p>
            <a:r>
              <a:rPr lang="en-US" dirty="0"/>
              <a:t>All students enrolled at your school at any points in the given school year</a:t>
            </a:r>
          </a:p>
          <a:p>
            <a:r>
              <a:rPr lang="en-US" dirty="0"/>
              <a:t>This includes:</a:t>
            </a:r>
          </a:p>
          <a:p>
            <a:pPr marL="950976" lvl="2" indent="-342900">
              <a:spcBef>
                <a:spcPts val="150"/>
              </a:spcBef>
              <a:spcAft>
                <a:spcPts val="300"/>
              </a:spcAft>
              <a:buClr>
                <a:srgbClr val="4859A0"/>
              </a:buClr>
            </a:pPr>
            <a:r>
              <a:rPr lang="en-US" altLang="en-US" sz="2400" dirty="0">
                <a:latin typeface="Arial" panose="020B0604020202020204"/>
              </a:rPr>
              <a:t>One day entry/exit records for students who were expected to return for the school year but did not</a:t>
            </a:r>
          </a:p>
          <a:p>
            <a:pPr marL="950976" lvl="2" indent="-342900">
              <a:spcBef>
                <a:spcPts val="150"/>
              </a:spcBef>
              <a:spcAft>
                <a:spcPts val="300"/>
              </a:spcAft>
              <a:buClr>
                <a:srgbClr val="4859A0"/>
              </a:buClr>
            </a:pPr>
            <a:r>
              <a:rPr lang="en-US" altLang="en-US" sz="2400" dirty="0">
                <a:latin typeface="Arial" panose="020B0604020202020204"/>
              </a:rPr>
              <a:t>Students who attended even for just one day</a:t>
            </a:r>
          </a:p>
          <a:p>
            <a:pPr marL="950976" lvl="2" indent="-342900">
              <a:spcBef>
                <a:spcPts val="150"/>
              </a:spcBef>
              <a:spcAft>
                <a:spcPts val="300"/>
              </a:spcAft>
              <a:buClr>
                <a:srgbClr val="4859A0"/>
              </a:buClr>
            </a:pPr>
            <a:r>
              <a:rPr lang="en-US" altLang="en-US" sz="2400" dirty="0">
                <a:latin typeface="Arial" panose="020B0604020202020204"/>
              </a:rPr>
              <a:t>Students who have transferred out or transferred in at any point in the school year</a:t>
            </a:r>
          </a:p>
        </p:txBody>
      </p:sp>
      <p:sp>
        <p:nvSpPr>
          <p:cNvPr id="4" name="Slide Number Placeholder 3">
            <a:extLst>
              <a:ext uri="{FF2B5EF4-FFF2-40B4-BE49-F238E27FC236}">
                <a16:creationId xmlns:a16="http://schemas.microsoft.com/office/drawing/2014/main" id="{01A8BB82-341B-3AAC-D000-D3A56AEBD93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a:t>
            </a:fld>
            <a:endParaRPr lang="en" dirty="0"/>
          </a:p>
        </p:txBody>
      </p:sp>
      <p:pic>
        <p:nvPicPr>
          <p:cNvPr id="5" name="Recorded Sound">
            <a:hlinkClick r:id="" action="ppaction://media"/>
            <a:extLst>
              <a:ext uri="{FF2B5EF4-FFF2-40B4-BE49-F238E27FC236}">
                <a16:creationId xmlns:a16="http://schemas.microsoft.com/office/drawing/2014/main" id="{425F0D05-D43C-9956-A4D6-7962CF84AAE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63527"/>
            <a:ext cx="609600" cy="609600"/>
          </a:xfrm>
          <a:prstGeom prst="rect">
            <a:avLst/>
          </a:prstGeom>
        </p:spPr>
      </p:pic>
    </p:spTree>
    <p:extLst>
      <p:ext uri="{BB962C8B-B14F-4D97-AF65-F5344CB8AC3E}">
        <p14:creationId xmlns:p14="http://schemas.microsoft.com/office/powerpoint/2010/main" val="1258322130"/>
      </p:ext>
    </p:extLst>
  </p:cSld>
  <p:clrMapOvr>
    <a:masterClrMapping/>
  </p:clrMapOvr>
  <mc:AlternateContent xmlns:mc="http://schemas.openxmlformats.org/markup-compatibility/2006" xmlns:p14="http://schemas.microsoft.com/office/powerpoint/2010/main">
    <mc:Choice Requires="p14">
      <p:transition spd="slow" p14:dur="2000" advTm="25204"/>
    </mc:Choice>
    <mc:Fallback xmlns="">
      <p:transition spd="slow" advTm="2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3B18-F8D0-D98B-4F2F-96B0E1312D67}"/>
              </a:ext>
              <a:ext uri="{C183D7F6-B498-43B3-948B-1728B52AA6E4}">
                <adec:decorative xmlns:adec="http://schemas.microsoft.com/office/drawing/2017/decorative" val="1"/>
              </a:ext>
            </a:extLst>
          </p:cNvPr>
          <p:cNvSpPr>
            <a:spLocks noGrp="1"/>
          </p:cNvSpPr>
          <p:nvPr>
            <p:ph type="title"/>
          </p:nvPr>
        </p:nvSpPr>
        <p:spPr/>
        <p:txBody>
          <a:bodyPr/>
          <a:lstStyle/>
          <a:p>
            <a:r>
              <a:rPr lang="en-US" dirty="0"/>
              <a:t>Files Needed for EOY</a:t>
            </a:r>
          </a:p>
        </p:txBody>
      </p:sp>
      <p:sp>
        <p:nvSpPr>
          <p:cNvPr id="3" name="Content Placeholder 2">
            <a:extLst>
              <a:ext uri="{FF2B5EF4-FFF2-40B4-BE49-F238E27FC236}">
                <a16:creationId xmlns:a16="http://schemas.microsoft.com/office/drawing/2014/main" id="{997C18F4-F1F2-F898-BE65-746234D7AEBE}"/>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sz="2400" dirty="0"/>
              <a:t>Extract the necessary files for EOY for the School SIS:</a:t>
            </a:r>
          </a:p>
          <a:p>
            <a:pPr lvl="1"/>
            <a:r>
              <a:rPr lang="en-US" dirty="0"/>
              <a:t>Student Demographic  </a:t>
            </a:r>
          </a:p>
          <a:p>
            <a:pPr lvl="1"/>
            <a:r>
              <a:rPr lang="en-US" dirty="0"/>
              <a:t>Student School Association  </a:t>
            </a:r>
          </a:p>
          <a:p>
            <a:pPr lvl="1"/>
            <a:r>
              <a:rPr lang="en-US" dirty="0"/>
              <a:t>Graduation Guidelines </a:t>
            </a:r>
            <a:r>
              <a:rPr lang="en-US" i="1" dirty="0"/>
              <a:t>(only for schools with 9-12</a:t>
            </a:r>
            <a:r>
              <a:rPr lang="en-US" i="1" baseline="30000" dirty="0"/>
              <a:t>th</a:t>
            </a:r>
            <a:r>
              <a:rPr lang="en-US" i="1" dirty="0"/>
              <a:t> grades)</a:t>
            </a:r>
          </a:p>
          <a:p>
            <a:pPr lvl="1"/>
            <a:r>
              <a:rPr lang="en-US" dirty="0"/>
              <a:t>Title I </a:t>
            </a:r>
            <a:r>
              <a:rPr lang="en-US" i="1" dirty="0"/>
              <a:t>(only schools that submitted Title I for the October Count data collection)</a:t>
            </a:r>
          </a:p>
          <a:p>
            <a:r>
              <a:rPr lang="en-US" sz="2400" dirty="0"/>
              <a:t>Please review the File Layouts on our EOY webpage for more details about what data will be captured through each of these files</a:t>
            </a:r>
          </a:p>
        </p:txBody>
      </p:sp>
      <p:sp>
        <p:nvSpPr>
          <p:cNvPr id="7" name="TextBox 6">
            <a:extLst>
              <a:ext uri="{FF2B5EF4-FFF2-40B4-BE49-F238E27FC236}">
                <a16:creationId xmlns:a16="http://schemas.microsoft.com/office/drawing/2014/main" id="{9E183F00-52F3-34BD-9532-517B9AF64200}"/>
              </a:ext>
              <a:ext uri="{C183D7F6-B498-43B3-948B-1728B52AA6E4}">
                <adec:decorative xmlns:adec="http://schemas.microsoft.com/office/drawing/2017/decorative" val="1"/>
              </a:ext>
            </a:extLst>
          </p:cNvPr>
          <p:cNvSpPr txBox="1"/>
          <p:nvPr/>
        </p:nvSpPr>
        <p:spPr>
          <a:xfrm>
            <a:off x="953030" y="6032508"/>
            <a:ext cx="7237939" cy="369332"/>
          </a:xfrm>
          <a:prstGeom prst="rect">
            <a:avLst/>
          </a:prstGeom>
          <a:noFill/>
        </p:spPr>
        <p:txBody>
          <a:bodyPr wrap="square">
            <a:spAutoFit/>
          </a:bodyPr>
          <a:lstStyle/>
          <a:p>
            <a:pPr algn="ctr"/>
            <a:r>
              <a:rPr lang="en-US" dirty="0">
                <a:hlinkClick r:id="rId5"/>
              </a:rPr>
              <a:t>https://resources.csi.state.co.us/data-submissions/eoy/</a:t>
            </a:r>
            <a:endParaRPr lang="en-US" dirty="0"/>
          </a:p>
        </p:txBody>
      </p:sp>
      <p:pic>
        <p:nvPicPr>
          <p:cNvPr id="6" name="Recorded Sound">
            <a:hlinkClick r:id="" action="ppaction://media"/>
            <a:extLst>
              <a:ext uri="{FF2B5EF4-FFF2-40B4-BE49-F238E27FC236}">
                <a16:creationId xmlns:a16="http://schemas.microsoft.com/office/drawing/2014/main" id="{17082E6D-CDF9-840F-90AB-F02E7D5C49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25" y="5967683"/>
            <a:ext cx="609600" cy="609600"/>
          </a:xfrm>
          <a:prstGeom prst="rect">
            <a:avLst/>
          </a:prstGeom>
        </p:spPr>
      </p:pic>
      <p:sp>
        <p:nvSpPr>
          <p:cNvPr id="4" name="Slide Number Placeholder 3">
            <a:extLst>
              <a:ext uri="{FF2B5EF4-FFF2-40B4-BE49-F238E27FC236}">
                <a16:creationId xmlns:a16="http://schemas.microsoft.com/office/drawing/2014/main" id="{6E672A3E-9299-BF91-B117-A588D8868632}"/>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a:t>
            </a:fld>
            <a:endParaRPr lang="en" dirty="0"/>
          </a:p>
        </p:txBody>
      </p:sp>
    </p:spTree>
    <p:extLst>
      <p:ext uri="{BB962C8B-B14F-4D97-AF65-F5344CB8AC3E}">
        <p14:creationId xmlns:p14="http://schemas.microsoft.com/office/powerpoint/2010/main" val="3032652304"/>
      </p:ext>
    </p:extLst>
  </p:cSld>
  <p:clrMapOvr>
    <a:masterClrMapping/>
  </p:clrMapOvr>
  <mc:AlternateContent xmlns:mc="http://schemas.openxmlformats.org/markup-compatibility/2006" xmlns:p14="http://schemas.microsoft.com/office/powerpoint/2010/main">
    <mc:Choice Requires="p14">
      <p:transition spd="slow" p14:dur="2000" advTm="23528"/>
    </mc:Choice>
    <mc:Fallback xmlns="">
      <p:transition spd="slow" advTm="2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2026-7779-22FE-F54A-525704A976B8}"/>
              </a:ext>
            </a:extLst>
          </p:cNvPr>
          <p:cNvSpPr>
            <a:spLocks noGrp="1"/>
          </p:cNvSpPr>
          <p:nvPr>
            <p:ph type="title"/>
          </p:nvPr>
        </p:nvSpPr>
        <p:spPr>
          <a:xfrm>
            <a:off x="628650" y="365126"/>
            <a:ext cx="7886700" cy="1325563"/>
          </a:xfrm>
        </p:spPr>
        <p:txBody>
          <a:bodyPr anchor="ctr">
            <a:normAutofit/>
          </a:bodyPr>
          <a:lstStyle/>
          <a:p>
            <a:r>
              <a:rPr lang="en-US" dirty="0"/>
              <a:t>EOY Timeline Overview</a:t>
            </a:r>
          </a:p>
        </p:txBody>
      </p:sp>
      <p:sp>
        <p:nvSpPr>
          <p:cNvPr id="6" name="Content Placeholder 5">
            <a:extLst>
              <a:ext uri="{FF2B5EF4-FFF2-40B4-BE49-F238E27FC236}">
                <a16:creationId xmlns:a16="http://schemas.microsoft.com/office/drawing/2014/main" id="{4A6689D7-0A68-7247-6AA2-10C8942A2E7D}"/>
              </a:ext>
            </a:extLst>
          </p:cNvPr>
          <p:cNvSpPr>
            <a:spLocks noGrp="1"/>
          </p:cNvSpPr>
          <p:nvPr>
            <p:ph idx="1"/>
          </p:nvPr>
        </p:nvSpPr>
        <p:spPr>
          <a:xfrm>
            <a:off x="628650" y="1528997"/>
            <a:ext cx="7886700" cy="4647966"/>
          </a:xfrm>
        </p:spPr>
        <p:txBody>
          <a:bodyPr>
            <a:normAutofit fontScale="92500" lnSpcReduction="20000"/>
          </a:bodyPr>
          <a:lstStyle/>
          <a:p>
            <a:pPr lvl="0"/>
            <a:r>
              <a:rPr lang="en-US" dirty="0"/>
              <a:t>Regular Phase: </a:t>
            </a:r>
          </a:p>
          <a:p>
            <a:pPr lvl="1"/>
            <a:r>
              <a:rPr lang="en-US" dirty="0"/>
              <a:t>Now through fall (after the end of this school year)</a:t>
            </a:r>
          </a:p>
          <a:p>
            <a:pPr lvl="1"/>
            <a:r>
              <a:rPr lang="en-US" dirty="0"/>
              <a:t>Work towards error-free and accurate files, data  can be updated </a:t>
            </a:r>
          </a:p>
          <a:p>
            <a:pPr lvl="1"/>
            <a:endParaRPr lang="en-US" dirty="0"/>
          </a:p>
          <a:p>
            <a:pPr lvl="0"/>
            <a:r>
              <a:rPr lang="en-US" dirty="0"/>
              <a:t>Cross-LEA Phase: </a:t>
            </a:r>
          </a:p>
          <a:p>
            <a:pPr lvl="1"/>
            <a:r>
              <a:rPr lang="en-US" dirty="0"/>
              <a:t>End Sept-Early Oct</a:t>
            </a:r>
          </a:p>
          <a:p>
            <a:pPr lvl="1"/>
            <a:r>
              <a:rPr lang="en-US" dirty="0"/>
              <a:t>Validate students reported as moving between districts, data can be updated</a:t>
            </a:r>
          </a:p>
          <a:p>
            <a:pPr lvl="1"/>
            <a:endParaRPr lang="en-US" dirty="0"/>
          </a:p>
          <a:p>
            <a:pPr lvl="0"/>
            <a:r>
              <a:rPr lang="en-US" dirty="0"/>
              <a:t>Post-Cross LEA Phase: </a:t>
            </a:r>
          </a:p>
          <a:p>
            <a:pPr lvl="1"/>
            <a:r>
              <a:rPr lang="en-US" dirty="0"/>
              <a:t>End of Oct-Early Nov</a:t>
            </a:r>
          </a:p>
          <a:p>
            <a:pPr lvl="1"/>
            <a:r>
              <a:rPr lang="en-US" dirty="0"/>
              <a:t>Validate student exit data, limited opportunity for minimal exit code adjustments</a:t>
            </a:r>
          </a:p>
        </p:txBody>
      </p:sp>
      <p:pic>
        <p:nvPicPr>
          <p:cNvPr id="4" name="Recorded Sound">
            <a:hlinkClick r:id="" action="ppaction://media"/>
            <a:extLst>
              <a:ext uri="{FF2B5EF4-FFF2-40B4-BE49-F238E27FC236}">
                <a16:creationId xmlns:a16="http://schemas.microsoft.com/office/drawing/2014/main" id="{0E216F86-04A6-3105-0088-3C61122361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5" y="6059377"/>
            <a:ext cx="609600" cy="609600"/>
          </a:xfrm>
          <a:prstGeom prst="rect">
            <a:avLst/>
          </a:prstGeom>
        </p:spPr>
      </p:pic>
      <p:sp>
        <p:nvSpPr>
          <p:cNvPr id="3" name="Slide Number Placeholder 3">
            <a:extLst>
              <a:ext uri="{FF2B5EF4-FFF2-40B4-BE49-F238E27FC236}">
                <a16:creationId xmlns:a16="http://schemas.microsoft.com/office/drawing/2014/main" id="{C80DFEA7-C5A8-82DA-3661-4AF9A1CAF51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a:t>
            </a:fld>
            <a:endParaRPr lang="en" dirty="0"/>
          </a:p>
        </p:txBody>
      </p:sp>
    </p:spTree>
    <p:extLst>
      <p:ext uri="{BB962C8B-B14F-4D97-AF65-F5344CB8AC3E}">
        <p14:creationId xmlns:p14="http://schemas.microsoft.com/office/powerpoint/2010/main" val="921796774"/>
      </p:ext>
    </p:extLst>
  </p:cSld>
  <p:clrMapOvr>
    <a:masterClrMapping/>
  </p:clrMapOvr>
  <mc:AlternateContent xmlns:mc="http://schemas.openxmlformats.org/markup-compatibility/2006" xmlns:p14="http://schemas.microsoft.com/office/powerpoint/2010/main">
    <mc:Choice Requires="p14">
      <p:transition spd="slow" p14:dur="2000" advTm="28925"/>
    </mc:Choice>
    <mc:Fallback xmlns="">
      <p:transition spd="slow" advTm="2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C655-CBEE-E13A-B70F-B400DA427C43}"/>
              </a:ext>
              <a:ext uri="{C183D7F6-B498-43B3-948B-1728B52AA6E4}">
                <adec:decorative xmlns:adec="http://schemas.microsoft.com/office/drawing/2017/decorative" val="1"/>
              </a:ext>
            </a:extLst>
          </p:cNvPr>
          <p:cNvSpPr>
            <a:spLocks noGrp="1"/>
          </p:cNvSpPr>
          <p:nvPr>
            <p:ph type="title"/>
          </p:nvPr>
        </p:nvSpPr>
        <p:spPr>
          <a:xfrm>
            <a:off x="677350" y="-62748"/>
            <a:ext cx="7886700" cy="1325563"/>
          </a:xfrm>
        </p:spPr>
        <p:txBody>
          <a:bodyPr/>
          <a:lstStyle/>
          <a:p>
            <a:r>
              <a:rPr lang="en-US" dirty="0"/>
              <a:t>Regular Phase Timeline</a:t>
            </a:r>
          </a:p>
        </p:txBody>
      </p:sp>
      <p:graphicFrame>
        <p:nvGraphicFramePr>
          <p:cNvPr id="5" name="Table 4">
            <a:extLst>
              <a:ext uri="{FF2B5EF4-FFF2-40B4-BE49-F238E27FC236}">
                <a16:creationId xmlns:a16="http://schemas.microsoft.com/office/drawing/2014/main" id="{6ABE0181-D18A-D37A-1185-B8D702DA343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53321207"/>
              </p:ext>
            </p:extLst>
          </p:nvPr>
        </p:nvGraphicFramePr>
        <p:xfrm>
          <a:off x="693875" y="1192551"/>
          <a:ext cx="8128000" cy="3366276"/>
        </p:xfrm>
        <a:graphic>
          <a:graphicData uri="http://schemas.openxmlformats.org/drawingml/2006/table">
            <a:tbl>
              <a:tblPr firstRow="1" bandRow="1">
                <a:tableStyleId>{5C22544A-7EE6-4342-B048-85BDC9FD1C3A}</a:tableStyleId>
              </a:tblPr>
              <a:tblGrid>
                <a:gridCol w="2544538">
                  <a:extLst>
                    <a:ext uri="{9D8B030D-6E8A-4147-A177-3AD203B41FA5}">
                      <a16:colId xmlns:a16="http://schemas.microsoft.com/office/drawing/2014/main" val="20000"/>
                    </a:ext>
                  </a:extLst>
                </a:gridCol>
                <a:gridCol w="5583462">
                  <a:extLst>
                    <a:ext uri="{9D8B030D-6E8A-4147-A177-3AD203B41FA5}">
                      <a16:colId xmlns:a16="http://schemas.microsoft.com/office/drawing/2014/main" val="20001"/>
                    </a:ext>
                  </a:extLst>
                </a:gridCol>
              </a:tblGrid>
              <a:tr h="391319">
                <a:tc>
                  <a:txBody>
                    <a:bodyPr/>
                    <a:lstStyle/>
                    <a:p>
                      <a:r>
                        <a:rPr lang="en-US" dirty="0"/>
                        <a:t>Deadline</a:t>
                      </a:r>
                    </a:p>
                  </a:txBody>
                  <a:tcPr/>
                </a:tc>
                <a:tc>
                  <a:txBody>
                    <a:bodyPr/>
                    <a:lstStyle/>
                    <a:p>
                      <a:r>
                        <a:rPr lang="en-US" dirty="0"/>
                        <a:t>Task</a:t>
                      </a:r>
                    </a:p>
                  </a:txBody>
                  <a:tcPr/>
                </a:tc>
                <a:extLst>
                  <a:ext uri="{0D108BD9-81ED-4DB2-BD59-A6C34878D82A}">
                    <a16:rowId xmlns:a16="http://schemas.microsoft.com/office/drawing/2014/main" val="10000"/>
                  </a:ext>
                </a:extLst>
              </a:tr>
              <a:tr h="456200">
                <a:tc>
                  <a:txBody>
                    <a:bodyPr/>
                    <a:lstStyle/>
                    <a:p>
                      <a:r>
                        <a:rPr lang="en-US" dirty="0"/>
                        <a:t>2/27/2025</a:t>
                      </a:r>
                    </a:p>
                  </a:txBody>
                  <a:tcPr/>
                </a:tc>
                <a:tc>
                  <a:txBody>
                    <a:bodyPr/>
                    <a:lstStyle/>
                    <a:p>
                      <a:r>
                        <a:rPr lang="en-US" dirty="0"/>
                        <a:t>Initial File Submissions Due (SD and SSA Files)</a:t>
                      </a:r>
                    </a:p>
                  </a:txBody>
                  <a:tcPr/>
                </a:tc>
                <a:extLst>
                  <a:ext uri="{0D108BD9-81ED-4DB2-BD59-A6C34878D82A}">
                    <a16:rowId xmlns:a16="http://schemas.microsoft.com/office/drawing/2014/main" val="10001"/>
                  </a:ext>
                </a:extLst>
              </a:tr>
              <a:tr h="456200">
                <a:tc>
                  <a:txBody>
                    <a:bodyPr/>
                    <a:lstStyle/>
                    <a:p>
                      <a:r>
                        <a:rPr lang="en-US" dirty="0"/>
                        <a:t>3/20/2025</a:t>
                      </a:r>
                    </a:p>
                  </a:txBody>
                  <a:tcPr/>
                </a:tc>
                <a:tc>
                  <a:txBody>
                    <a:bodyPr/>
                    <a:lstStyle/>
                    <a:p>
                      <a:r>
                        <a:rPr lang="en-US" dirty="0"/>
                        <a:t>Title I File Due (Title I School ONLY)</a:t>
                      </a:r>
                    </a:p>
                    <a:p>
                      <a:r>
                        <a:rPr lang="en-US" dirty="0"/>
                        <a:t>Graduation Guidelines Submission Due (9</a:t>
                      </a:r>
                      <a:r>
                        <a:rPr lang="en-US" baseline="30000" dirty="0"/>
                        <a:t>th</a:t>
                      </a:r>
                      <a:r>
                        <a:rPr lang="en-US" dirty="0"/>
                        <a:t>-12</a:t>
                      </a:r>
                      <a:r>
                        <a:rPr lang="en-US" baseline="30000" dirty="0"/>
                        <a:t>th</a:t>
                      </a:r>
                      <a:r>
                        <a:rPr lang="en-US" dirty="0"/>
                        <a:t> Gr. ONLY)</a:t>
                      </a:r>
                    </a:p>
                  </a:txBody>
                  <a:tcPr/>
                </a:tc>
                <a:extLst>
                  <a:ext uri="{0D108BD9-81ED-4DB2-BD59-A6C34878D82A}">
                    <a16:rowId xmlns:a16="http://schemas.microsoft.com/office/drawing/2014/main" val="4087227802"/>
                  </a:ext>
                </a:extLst>
              </a:tr>
              <a:tr h="456200">
                <a:tc>
                  <a:txBody>
                    <a:bodyPr/>
                    <a:lstStyle/>
                    <a:p>
                      <a:r>
                        <a:rPr lang="en-US" dirty="0"/>
                        <a:t>4/29/2025</a:t>
                      </a:r>
                    </a:p>
                  </a:txBody>
                  <a:tcPr/>
                </a:tc>
                <a:tc>
                  <a:txBody>
                    <a:bodyPr/>
                    <a:lstStyle/>
                    <a:p>
                      <a:r>
                        <a:rPr lang="en-US" dirty="0"/>
                        <a:t>Schools must have all Level 1 errors </a:t>
                      </a:r>
                      <a:r>
                        <a:rPr lang="en-US" b="1" u="sng" dirty="0"/>
                        <a:t>cleared</a:t>
                      </a:r>
                      <a:endParaRPr lang="en-US" dirty="0"/>
                    </a:p>
                  </a:txBody>
                  <a:tcPr/>
                </a:tc>
                <a:extLst>
                  <a:ext uri="{0D108BD9-81ED-4DB2-BD59-A6C34878D82A}">
                    <a16:rowId xmlns:a16="http://schemas.microsoft.com/office/drawing/2014/main" val="10002"/>
                  </a:ext>
                </a:extLst>
              </a:tr>
              <a:tr h="534015">
                <a:tc>
                  <a:txBody>
                    <a:bodyPr/>
                    <a:lstStyle/>
                    <a:p>
                      <a:r>
                        <a:rPr lang="en-US" dirty="0"/>
                        <a:t>6/17/2025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must have all Level 2 errors </a:t>
                      </a:r>
                      <a:r>
                        <a:rPr lang="en-US" b="1" u="sng" dirty="0"/>
                        <a:t>cleared</a:t>
                      </a:r>
                      <a:endParaRPr lang="en-US" dirty="0"/>
                    </a:p>
                  </a:txBody>
                  <a:tcPr/>
                </a:tc>
                <a:extLst>
                  <a:ext uri="{0D108BD9-81ED-4DB2-BD59-A6C34878D82A}">
                    <a16:rowId xmlns:a16="http://schemas.microsoft.com/office/drawing/2014/main" val="10003"/>
                  </a:ext>
                </a:extLst>
              </a:tr>
              <a:tr h="432262">
                <a:tc>
                  <a:txBody>
                    <a:bodyPr/>
                    <a:lstStyle/>
                    <a:p>
                      <a:r>
                        <a:rPr lang="en-US" dirty="0"/>
                        <a:t>8/28/2025</a:t>
                      </a:r>
                    </a:p>
                  </a:txBody>
                  <a:tcPr/>
                </a:tc>
                <a:tc>
                  <a:txBody>
                    <a:bodyPr/>
                    <a:lstStyle/>
                    <a:p>
                      <a:r>
                        <a:rPr lang="en-US" baseline="0" dirty="0"/>
                        <a:t>Summary Certification Approval Email Due to CSI</a:t>
                      </a:r>
                      <a:endParaRPr lang="en-US" dirty="0"/>
                    </a:p>
                  </a:txBody>
                  <a:tcPr/>
                </a:tc>
                <a:extLst>
                  <a:ext uri="{0D108BD9-81ED-4DB2-BD59-A6C34878D82A}">
                    <a16:rowId xmlns:a16="http://schemas.microsoft.com/office/drawing/2014/main" val="10004"/>
                  </a:ext>
                </a:extLst>
              </a:tr>
              <a:tr h="456200">
                <a:tc>
                  <a:txBody>
                    <a:bodyPr/>
                    <a:lstStyle/>
                    <a:p>
                      <a:r>
                        <a:rPr lang="en-US" dirty="0"/>
                        <a:t>9/1/2025 - 11/15/2025</a:t>
                      </a:r>
                    </a:p>
                  </a:txBody>
                  <a:tcPr/>
                </a:tc>
                <a:tc>
                  <a:txBody>
                    <a:bodyPr/>
                    <a:lstStyle/>
                    <a:p>
                      <a:r>
                        <a:rPr lang="en-US" dirty="0"/>
                        <a:t>Cross-LEA &amp; Post-Cross LEA Validations</a:t>
                      </a:r>
                    </a:p>
                  </a:txBody>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4F723CB0-30BB-CA2B-D7FB-110E7FB36922}"/>
              </a:ext>
              <a:ext uri="{C183D7F6-B498-43B3-948B-1728B52AA6E4}">
                <adec:decorative xmlns:adec="http://schemas.microsoft.com/office/drawing/2017/decorative" val="1"/>
              </a:ext>
            </a:extLst>
          </p:cNvPr>
          <p:cNvSpPr txBox="1"/>
          <p:nvPr/>
        </p:nvSpPr>
        <p:spPr>
          <a:xfrm>
            <a:off x="474525" y="4614845"/>
            <a:ext cx="8402350" cy="646331"/>
          </a:xfrm>
          <a:prstGeom prst="rect">
            <a:avLst/>
          </a:prstGeom>
          <a:noFill/>
        </p:spPr>
        <p:txBody>
          <a:bodyPr wrap="square" rtlCol="0">
            <a:spAutoFit/>
          </a:bodyPr>
          <a:lstStyle/>
          <a:p>
            <a:r>
              <a:rPr lang="en-US" b="1" i="1" dirty="0"/>
              <a:t>**School submission contacts should plan to work with CSI to meet deadlines earlier if you will not available during the summer months to work on the collection.</a:t>
            </a:r>
          </a:p>
        </p:txBody>
      </p:sp>
      <p:sp>
        <p:nvSpPr>
          <p:cNvPr id="7" name="TextBox 6">
            <a:extLst>
              <a:ext uri="{FF2B5EF4-FFF2-40B4-BE49-F238E27FC236}">
                <a16:creationId xmlns:a16="http://schemas.microsoft.com/office/drawing/2014/main" id="{8CC5AB3C-CAA8-65CD-7A2A-ED39B0EF54E8}"/>
              </a:ext>
              <a:ext uri="{C183D7F6-B498-43B3-948B-1728B52AA6E4}">
                <adec:decorative xmlns:adec="http://schemas.microsoft.com/office/drawing/2017/decorative" val="1"/>
              </a:ext>
            </a:extLst>
          </p:cNvPr>
          <p:cNvSpPr txBox="1"/>
          <p:nvPr/>
        </p:nvSpPr>
        <p:spPr>
          <a:xfrm>
            <a:off x="275187" y="5661828"/>
            <a:ext cx="8707150" cy="646331"/>
          </a:xfrm>
          <a:prstGeom prst="rect">
            <a:avLst/>
          </a:prstGeom>
          <a:noFill/>
        </p:spPr>
        <p:txBody>
          <a:bodyPr wrap="square">
            <a:spAutoFit/>
          </a:bodyPr>
          <a:lstStyle/>
          <a:p>
            <a:r>
              <a:rPr lang="en-US" dirty="0"/>
              <a:t>CSI Date Submission Calendar: </a:t>
            </a:r>
            <a:r>
              <a:rPr lang="en-US" dirty="0">
                <a:hlinkClick r:id="rId5"/>
              </a:rPr>
              <a:t>https://resources.csi.state.co.us/data-submissions/calendar/</a:t>
            </a:r>
            <a:r>
              <a:rPr lang="en-US" dirty="0"/>
              <a:t> </a:t>
            </a:r>
          </a:p>
          <a:p>
            <a:r>
              <a:rPr lang="en-US" dirty="0"/>
              <a:t>CSI Google Calendar: </a:t>
            </a:r>
            <a:r>
              <a:rPr lang="en-US" dirty="0">
                <a:hlinkClick r:id="rId6"/>
              </a:rPr>
              <a:t>https://www.csi.state.co.us/calendar/</a:t>
            </a:r>
            <a:endParaRPr lang="en-US" dirty="0"/>
          </a:p>
        </p:txBody>
      </p:sp>
      <p:sp>
        <p:nvSpPr>
          <p:cNvPr id="4" name="Slide Number Placeholder 3">
            <a:extLst>
              <a:ext uri="{FF2B5EF4-FFF2-40B4-BE49-F238E27FC236}">
                <a16:creationId xmlns:a16="http://schemas.microsoft.com/office/drawing/2014/main" id="{A6B4A079-4155-9A58-F92B-BD69A1E4108A}"/>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pic>
        <p:nvPicPr>
          <p:cNvPr id="8" name="Recorded Sound">
            <a:hlinkClick r:id="" action="ppaction://media"/>
            <a:extLst>
              <a:ext uri="{FF2B5EF4-FFF2-40B4-BE49-F238E27FC236}">
                <a16:creationId xmlns:a16="http://schemas.microsoft.com/office/drawing/2014/main" id="{FF46EFCB-DCF6-3AFF-2D14-DEF3AADDBF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187" y="5963527"/>
            <a:ext cx="609600" cy="609600"/>
          </a:xfrm>
          <a:prstGeom prst="rect">
            <a:avLst/>
          </a:prstGeom>
        </p:spPr>
      </p:pic>
    </p:spTree>
    <p:extLst>
      <p:ext uri="{BB962C8B-B14F-4D97-AF65-F5344CB8AC3E}">
        <p14:creationId xmlns:p14="http://schemas.microsoft.com/office/powerpoint/2010/main" val="2645668462"/>
      </p:ext>
    </p:extLst>
  </p:cSld>
  <p:clrMapOvr>
    <a:masterClrMapping/>
  </p:clrMapOvr>
  <mc:AlternateContent xmlns:mc="http://schemas.openxmlformats.org/markup-compatibility/2006" xmlns:p14="http://schemas.microsoft.com/office/powerpoint/2010/main">
    <mc:Choice Requires="p14">
      <p:transition spd="slow" p14:dur="2000" advTm="55590"/>
    </mc:Choice>
    <mc:Fallback xmlns="">
      <p:transition spd="slow" advTm="5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50" y="37724"/>
            <a:ext cx="7886700" cy="1325563"/>
          </a:xfrm>
        </p:spPr>
        <p:txBody>
          <a:bodyPr/>
          <a:lstStyle/>
          <a:p>
            <a:pPr algn="ctr"/>
            <a:r>
              <a:rPr lang="en-US" dirty="0"/>
              <a:t>End of Year Resources</a:t>
            </a:r>
          </a:p>
        </p:txBody>
      </p:sp>
      <p:sp>
        <p:nvSpPr>
          <p:cNvPr id="3" name="Content Placeholder 2">
            <a:extLst>
              <a:ext uri="{FF2B5EF4-FFF2-40B4-BE49-F238E27FC236}">
                <a16:creationId xmlns:a16="http://schemas.microsoft.com/office/drawing/2014/main" id="{78FE1C7A-7219-C691-7B2F-DBFA3B93295B}"/>
              </a:ext>
              <a:ext uri="{C183D7F6-B498-43B3-948B-1728B52AA6E4}">
                <adec:decorative xmlns:adec="http://schemas.microsoft.com/office/drawing/2017/decorative" val="1"/>
              </a:ext>
            </a:extLst>
          </p:cNvPr>
          <p:cNvSpPr>
            <a:spLocks noGrp="1"/>
          </p:cNvSpPr>
          <p:nvPr>
            <p:ph idx="1"/>
          </p:nvPr>
        </p:nvSpPr>
        <p:spPr>
          <a:xfrm>
            <a:off x="387898" y="1033928"/>
            <a:ext cx="8429104" cy="5000890"/>
          </a:xfrm>
        </p:spPr>
        <p:txBody>
          <a:bodyPr>
            <a:normAutofit fontScale="92500" lnSpcReduction="20000"/>
          </a:bodyPr>
          <a:lstStyle/>
          <a:p>
            <a:r>
              <a:rPr lang="en-US" sz="2600" dirty="0"/>
              <a:t>CSI End of Year webpage resources– a few to highlight:  </a:t>
            </a:r>
          </a:p>
          <a:p>
            <a:pPr lvl="1"/>
            <a:r>
              <a:rPr lang="en-US" b="1" dirty="0"/>
              <a:t>Training Modules </a:t>
            </a:r>
            <a:r>
              <a:rPr lang="en-US" dirty="0"/>
              <a:t>– review each applicable module prior to starting the collection</a:t>
            </a:r>
          </a:p>
          <a:p>
            <a:pPr lvl="1"/>
            <a:r>
              <a:rPr lang="en-US" b="1" dirty="0"/>
              <a:t>Record Checker Tool (RCT) </a:t>
            </a:r>
            <a:r>
              <a:rPr lang="en-US" dirty="0"/>
              <a:t>– use this to review/clean your data 1-2 weeks prior to submitting initial files to CSI </a:t>
            </a:r>
          </a:p>
          <a:p>
            <a:pPr lvl="1"/>
            <a:r>
              <a:rPr lang="en-US" b="1" dirty="0"/>
              <a:t>File Layouts</a:t>
            </a:r>
            <a:r>
              <a:rPr lang="en-US" dirty="0"/>
              <a:t> – detail of data attributes included in each file submission</a:t>
            </a:r>
          </a:p>
          <a:p>
            <a:pPr lvl="1"/>
            <a:endParaRPr lang="en-US" b="1" dirty="0"/>
          </a:p>
          <a:p>
            <a:r>
              <a:rPr lang="en-US" sz="2600" dirty="0"/>
              <a:t>“Weekly Update” emails from CSI – important collection announcements and status table</a:t>
            </a:r>
          </a:p>
          <a:p>
            <a:endParaRPr lang="en-US" sz="2600" dirty="0"/>
          </a:p>
          <a:p>
            <a:r>
              <a:rPr lang="en-US" sz="2600" dirty="0">
                <a:hlinkClick r:id="rId5"/>
              </a:rPr>
              <a:t>Data Submissions Handbook </a:t>
            </a:r>
            <a:r>
              <a:rPr lang="en-US" sz="2600" dirty="0"/>
              <a:t>&amp; </a:t>
            </a:r>
            <a:r>
              <a:rPr lang="en-US" sz="2600" dirty="0">
                <a:hlinkClick r:id="rId5"/>
              </a:rPr>
              <a:t>Submissions Calendar</a:t>
            </a:r>
            <a:endParaRPr lang="en-US" sz="2600" dirty="0"/>
          </a:p>
          <a:p>
            <a:endParaRPr lang="en-US" sz="2600" dirty="0"/>
          </a:p>
          <a:p>
            <a:r>
              <a:rPr lang="en-US" sz="2600" dirty="0">
                <a:hlinkClick r:id="rId6"/>
              </a:rPr>
              <a:t>CSI Data Management Systems</a:t>
            </a:r>
            <a:r>
              <a:rPr lang="en-US" sz="2600" dirty="0"/>
              <a:t> – SIS related general and some EOY help information for Infinite Campus and PowerSchool</a:t>
            </a:r>
          </a:p>
          <a:p>
            <a:pPr lvl="1"/>
            <a:endParaRPr lang="en-US" dirty="0"/>
          </a:p>
        </p:txBody>
      </p:sp>
      <p:sp>
        <p:nvSpPr>
          <p:cNvPr id="4" name="TextBox 3">
            <a:extLst>
              <a:ext uri="{FF2B5EF4-FFF2-40B4-BE49-F238E27FC236}">
                <a16:creationId xmlns:a16="http://schemas.microsoft.com/office/drawing/2014/main" id="{DE9D8CCD-35BB-1646-E571-BB96E707BA59}"/>
              </a:ext>
              <a:ext uri="{C183D7F6-B498-43B3-948B-1728B52AA6E4}">
                <adec:decorative xmlns:adec="http://schemas.microsoft.com/office/drawing/2017/decorative" val="1"/>
              </a:ext>
            </a:extLst>
          </p:cNvPr>
          <p:cNvSpPr txBox="1"/>
          <p:nvPr/>
        </p:nvSpPr>
        <p:spPr>
          <a:xfrm>
            <a:off x="1277411" y="6203795"/>
            <a:ext cx="7237939" cy="369332"/>
          </a:xfrm>
          <a:prstGeom prst="rect">
            <a:avLst/>
          </a:prstGeom>
          <a:noFill/>
        </p:spPr>
        <p:txBody>
          <a:bodyPr wrap="square">
            <a:spAutoFit/>
          </a:bodyPr>
          <a:lstStyle/>
          <a:p>
            <a:r>
              <a:rPr lang="en-US" dirty="0"/>
              <a:t>EOY Website: </a:t>
            </a:r>
            <a:r>
              <a:rPr lang="en-US" dirty="0">
                <a:hlinkClick r:id="rId7"/>
              </a:rPr>
              <a:t>https://resources.csi.state.co.us/data-submissions/eoy/</a:t>
            </a:r>
            <a:endParaRPr lang="en-US" dirty="0"/>
          </a:p>
        </p:txBody>
      </p:sp>
      <p:pic>
        <p:nvPicPr>
          <p:cNvPr id="6" name="Recorded Sound">
            <a:hlinkClick r:id="" action="ppaction://media"/>
            <a:extLst>
              <a:ext uri="{FF2B5EF4-FFF2-40B4-BE49-F238E27FC236}">
                <a16:creationId xmlns:a16="http://schemas.microsoft.com/office/drawing/2014/main" id="{16712D40-0E42-CBE8-7912-4992DC9A5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25" y="6034818"/>
            <a:ext cx="609600" cy="609600"/>
          </a:xfrm>
          <a:prstGeom prst="rect">
            <a:avLst/>
          </a:prstGeom>
        </p:spPr>
      </p:pic>
      <p:sp>
        <p:nvSpPr>
          <p:cNvPr id="5" name="Slide Number Placeholder 3">
            <a:extLst>
              <a:ext uri="{FF2B5EF4-FFF2-40B4-BE49-F238E27FC236}">
                <a16:creationId xmlns:a16="http://schemas.microsoft.com/office/drawing/2014/main" id="{AD7FD845-1AB6-4E26-8860-AB405E1403FB}"/>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spTree>
    <p:extLst>
      <p:ext uri="{BB962C8B-B14F-4D97-AF65-F5344CB8AC3E}">
        <p14:creationId xmlns:p14="http://schemas.microsoft.com/office/powerpoint/2010/main" val="1201609344"/>
      </p:ext>
    </p:extLst>
  </p:cSld>
  <p:clrMapOvr>
    <a:masterClrMapping/>
  </p:clrMapOvr>
  <mc:AlternateContent xmlns:mc="http://schemas.openxmlformats.org/markup-compatibility/2006" xmlns:p14="http://schemas.microsoft.com/office/powerpoint/2010/main">
    <mc:Choice Requires="p14">
      <p:transition spd="slow" p14:dur="2000" advTm="46563"/>
    </mc:Choice>
    <mc:Fallback xmlns="">
      <p:transition spd="slow" advTm="4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A9E-EBAD-3433-BA0F-0DA49D5E7BA4}"/>
              </a:ext>
            </a:extLst>
          </p:cNvPr>
          <p:cNvSpPr>
            <a:spLocks noGrp="1"/>
          </p:cNvSpPr>
          <p:nvPr>
            <p:ph type="title"/>
          </p:nvPr>
        </p:nvSpPr>
        <p:spPr>
          <a:xfrm>
            <a:off x="628650" y="170728"/>
            <a:ext cx="7886700" cy="1325563"/>
          </a:xfrm>
        </p:spPr>
        <p:txBody>
          <a:bodyPr/>
          <a:lstStyle/>
          <a:p>
            <a:r>
              <a:rPr lang="en-US" dirty="0"/>
              <a:t>Data Consistency</a:t>
            </a:r>
          </a:p>
        </p:txBody>
      </p:sp>
      <p:sp>
        <p:nvSpPr>
          <p:cNvPr id="3" name="Content Placeholder 2">
            <a:extLst>
              <a:ext uri="{FF2B5EF4-FFF2-40B4-BE49-F238E27FC236}">
                <a16:creationId xmlns:a16="http://schemas.microsoft.com/office/drawing/2014/main" id="{30912A13-74AE-EAA4-E561-35DDB3EE4D0C}"/>
              </a:ext>
            </a:extLst>
          </p:cNvPr>
          <p:cNvSpPr>
            <a:spLocks noGrp="1"/>
          </p:cNvSpPr>
          <p:nvPr>
            <p:ph idx="1"/>
          </p:nvPr>
        </p:nvSpPr>
        <p:spPr>
          <a:xfrm>
            <a:off x="365761" y="1180407"/>
            <a:ext cx="8512232" cy="5183770"/>
          </a:xfrm>
        </p:spPr>
        <p:txBody>
          <a:bodyPr>
            <a:normAutofit/>
          </a:bodyPr>
          <a:lstStyle/>
          <a:p>
            <a:r>
              <a:rPr lang="en-US" sz="2400" dirty="0"/>
              <a:t>Students reported as ELL, Military Connected, or Homeless during the October Count collection should remain identified as such in the End of Year collection</a:t>
            </a:r>
          </a:p>
          <a:p>
            <a:pPr lvl="1"/>
            <a:r>
              <a:rPr lang="en-US" sz="2000" dirty="0"/>
              <a:t>The exception to this would be if you found that a student was </a:t>
            </a:r>
            <a:r>
              <a:rPr lang="en-US" sz="2000" u="sng" dirty="0"/>
              <a:t>misreported</a:t>
            </a:r>
            <a:r>
              <a:rPr lang="en-US" sz="2000" dirty="0"/>
              <a:t> in one of these areas in the October Count – contact CSI if this is the case</a:t>
            </a:r>
          </a:p>
          <a:p>
            <a:pPr lvl="1"/>
            <a:endParaRPr lang="en-US" sz="2000" dirty="0"/>
          </a:p>
          <a:p>
            <a:r>
              <a:rPr lang="en-US" sz="2400" dirty="0"/>
              <a:t>Free and Reduced Lunch Eligibility status typically remains the same unless a new status is needed</a:t>
            </a:r>
          </a:p>
          <a:p>
            <a:pPr lvl="1"/>
            <a:r>
              <a:rPr lang="en-US" sz="2000" dirty="0"/>
              <a:t>Prior year, carryover status if reported in the October Count this year expired on count day. Get a new status.</a:t>
            </a:r>
          </a:p>
          <a:p>
            <a:pPr lvl="1"/>
            <a:r>
              <a:rPr lang="en-US" sz="2000" dirty="0"/>
              <a:t>When end dating FRL status in your SIS, please do NOT use the last day of school.</a:t>
            </a:r>
            <a:endParaRPr lang="en-US" sz="2000" b="1" i="1" dirty="0"/>
          </a:p>
        </p:txBody>
      </p:sp>
      <p:sp>
        <p:nvSpPr>
          <p:cNvPr id="4" name="Slide Number Placeholder 3">
            <a:extLst>
              <a:ext uri="{FF2B5EF4-FFF2-40B4-BE49-F238E27FC236}">
                <a16:creationId xmlns:a16="http://schemas.microsoft.com/office/drawing/2014/main" id="{D7956AEC-898F-38DE-BCF2-E92CAF9BD00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pic>
        <p:nvPicPr>
          <p:cNvPr id="6" name="Recorded Sound">
            <a:hlinkClick r:id="" action="ppaction://media"/>
            <a:extLst>
              <a:ext uri="{FF2B5EF4-FFF2-40B4-BE49-F238E27FC236}">
                <a16:creationId xmlns:a16="http://schemas.microsoft.com/office/drawing/2014/main" id="{77C3C4BB-9AF1-CDC5-1D52-FA0D49ADB303}"/>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14801.4217"/>
                </p14:media>
              </p:ext>
            </p:extLst>
          </p:nvPr>
        </p:nvPicPr>
        <p:blipFill>
          <a:blip r:embed="rId5"/>
          <a:stretch>
            <a:fillRect/>
          </a:stretch>
        </p:blipFill>
        <p:spPr>
          <a:xfrm>
            <a:off x="407802" y="5888421"/>
            <a:ext cx="609600" cy="609600"/>
          </a:xfrm>
          <a:prstGeom prst="rect">
            <a:avLst/>
          </a:prstGeom>
        </p:spPr>
      </p:pic>
    </p:spTree>
    <p:extLst>
      <p:ext uri="{BB962C8B-B14F-4D97-AF65-F5344CB8AC3E}">
        <p14:creationId xmlns:p14="http://schemas.microsoft.com/office/powerpoint/2010/main" val="876438117"/>
      </p:ext>
    </p:extLst>
  </p:cSld>
  <p:clrMapOvr>
    <a:masterClrMapping/>
  </p:clrMapOvr>
  <mc:AlternateContent xmlns:mc="http://schemas.openxmlformats.org/markup-compatibility/2006" xmlns:p14="http://schemas.microsoft.com/office/powerpoint/2010/main">
    <mc:Choice Requires="p14">
      <p:transition spd="slow" p14:dur="2000" advTm="89100"/>
    </mc:Choice>
    <mc:Fallback xmlns="">
      <p:transition spd="slow" advTm="8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733550" y="246424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EOY Submission Process Overview</a:t>
            </a:r>
            <a:endParaRPr dirty="0">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DC14085A-0FCA-EDF4-443B-4B4F67C4D34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spTree>
    <p:extLst>
      <p:ext uri="{BB962C8B-B14F-4D97-AF65-F5344CB8AC3E}">
        <p14:creationId xmlns:p14="http://schemas.microsoft.com/office/powerpoint/2010/main" val="14481793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5358</TotalTime>
  <Words>4271</Words>
  <Application>Microsoft Office PowerPoint</Application>
  <PresentationFormat>On-screen Show (4:3)</PresentationFormat>
  <Paragraphs>343</Paragraphs>
  <Slides>21</Slides>
  <Notes>21</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 General Overview End of Year</vt:lpstr>
      <vt:lpstr>End of Year (EOY) Data Collection</vt:lpstr>
      <vt:lpstr>Who is Reported? </vt:lpstr>
      <vt:lpstr>Files Needed for EOY</vt:lpstr>
      <vt:lpstr>EOY Timeline Overview</vt:lpstr>
      <vt:lpstr>Regular Phase Timeline</vt:lpstr>
      <vt:lpstr>End of Year Resources</vt:lpstr>
      <vt:lpstr>Data Consistency</vt:lpstr>
      <vt:lpstr>EOY Submission Process Overview</vt:lpstr>
      <vt:lpstr>Data Submissions Process</vt:lpstr>
      <vt:lpstr>Step 1: Collection Prep</vt:lpstr>
      <vt:lpstr>Step 2: Data Entry &amp; Update</vt:lpstr>
      <vt:lpstr>Step 3: Submit Data to CSI</vt:lpstr>
      <vt:lpstr>Step 4: Clear Errors</vt:lpstr>
      <vt:lpstr>Step 4: Clear SP149 Errors</vt:lpstr>
      <vt:lpstr>Step 4: Clear SE700 Errors</vt:lpstr>
      <vt:lpstr>Step 4: Clear SE404 Errors</vt:lpstr>
      <vt:lpstr>Step 5: Final Review of Data</vt:lpstr>
      <vt:lpstr>Collaboration is Key</vt:lpstr>
      <vt:lpstr>Important Reminders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Oberg, Amanda</dc:creator>
  <cp:lastModifiedBy>Trammell, Cherish</cp:lastModifiedBy>
  <cp:revision>319</cp:revision>
  <dcterms:created xsi:type="dcterms:W3CDTF">2019-01-04T16:45:42Z</dcterms:created>
  <dcterms:modified xsi:type="dcterms:W3CDTF">2025-01-31T19:10:47Z</dcterms:modified>
</cp:coreProperties>
</file>