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
  </p:notesMasterIdLst>
  <p:sldIdLst>
    <p:sldId id="256" r:id="rId2"/>
    <p:sldId id="257" r:id="rId3"/>
    <p:sldId id="3351" r:id="rId4"/>
    <p:sldId id="459" r:id="rId5"/>
    <p:sldId id="276" r:id="rId6"/>
    <p:sldId id="3359" r:id="rId7"/>
    <p:sldId id="3354" r:id="rId8"/>
    <p:sldId id="3339" r:id="rId9"/>
    <p:sldId id="3352" r:id="rId10"/>
    <p:sldId id="3360" r:id="rId11"/>
    <p:sldId id="28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16" clrIdx="0">
    <p:extLst>
      <p:ext uri="{19B8F6BF-5375-455C-9EA6-DF929625EA0E}">
        <p15:presenceInfo xmlns:p15="http://schemas.microsoft.com/office/powerpoint/2012/main" userId="S::Rogers_J@cde.state.co.us::c64e4176-a843-4db9-a852-c8ed41991137" providerId="AD"/>
      </p:ext>
    </p:extLst>
  </p:cmAuthor>
  <p:cmAuthor id="2" name="Eddy, Julie" initials="EJ" lastIdx="15"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A9"/>
    <a:srgbClr val="C63F28"/>
    <a:srgbClr val="EFAA1F"/>
    <a:srgbClr val="008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7" autoAdjust="0"/>
    <p:restoredTop sz="65944" autoAdjust="0"/>
  </p:normalViewPr>
  <p:slideViewPr>
    <p:cSldViewPr snapToGrid="0">
      <p:cViewPr varScale="1">
        <p:scale>
          <a:sx n="80" d="100"/>
          <a:sy n="80" d="100"/>
        </p:scale>
        <p:origin x="2298" y="84"/>
      </p:cViewPr>
      <p:guideLst/>
    </p:cSldViewPr>
  </p:slideViewPr>
  <p:outlineViewPr>
    <p:cViewPr>
      <p:scale>
        <a:sx n="33" d="100"/>
        <a:sy n="33" d="100"/>
      </p:scale>
      <p:origin x="0" y="-5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4D68A-6CA7-44FE-B93B-2587572E5BEF}" type="datetimeFigureOut">
              <a:rPr lang="en-US" smtClean="0"/>
              <a:t>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128E6-9B1F-4DD5-92EF-7008C8830256}" type="slidenum">
              <a:rPr lang="en-US" smtClean="0"/>
              <a:t>‹#›</a:t>
            </a:fld>
            <a:endParaRPr lang="en-US"/>
          </a:p>
        </p:txBody>
      </p:sp>
    </p:spTree>
    <p:extLst>
      <p:ext uri="{BB962C8B-B14F-4D97-AF65-F5344CB8AC3E}">
        <p14:creationId xmlns:p14="http://schemas.microsoft.com/office/powerpoint/2010/main" val="306528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End</a:t>
            </a:r>
            <a:r>
              <a:rPr lang="en-US" baseline="0" dirty="0"/>
              <a:t> of Year, Data Submission Veteran’s Guide training module recorded by the CSI data submission team.</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presentation is designed to be as short as to highlight any unique changes for the current EOY collection plus highlight reminders that are important enough to mention on an annual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CSI school submissions staff are encouraged to review this training, but new or less experienced staff should plan to also watch the EOY General Overview training module that covers more in-depth information about the submission processes for this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EOY training modules are available again this year, covering more specific topics like attendance, exit coding and graduation guidelines. Those are also available on the CSI EOY webpage. </a:t>
            </a:r>
          </a:p>
          <a:p>
            <a:endParaRPr lang="en-US" baseline="0" dirty="0"/>
          </a:p>
        </p:txBody>
      </p:sp>
      <p:sp>
        <p:nvSpPr>
          <p:cNvPr id="4" name="Slide Number Placeholder 3"/>
          <p:cNvSpPr>
            <a:spLocks noGrp="1"/>
          </p:cNvSpPr>
          <p:nvPr>
            <p:ph type="sldNum" sz="quarter" idx="10"/>
          </p:nvPr>
        </p:nvSpPr>
        <p:spPr/>
        <p:txBody>
          <a:bodyPr/>
          <a:lstStyle/>
          <a:p>
            <a:fld id="{4B2128E6-9B1F-4DD5-92EF-7008C8830256}" type="slidenum">
              <a:rPr lang="en-US" smtClean="0"/>
              <a:t>1</a:t>
            </a:fld>
            <a:endParaRPr lang="en-US"/>
          </a:p>
        </p:txBody>
      </p:sp>
    </p:spTree>
    <p:extLst>
      <p:ext uri="{BB962C8B-B14F-4D97-AF65-F5344CB8AC3E}">
        <p14:creationId xmlns:p14="http://schemas.microsoft.com/office/powerpoint/2010/main" val="192392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Entering correct entry and exit dates and types is super important in the EOY collection. It not only impacts the EOY collection, but it will impact how you’ll report data the following year in the October Count collection.</a:t>
            </a:r>
          </a:p>
          <a:p>
            <a:endParaRPr lang="en-US" dirty="0"/>
          </a:p>
          <a:p>
            <a:r>
              <a:rPr lang="en-US" dirty="0"/>
              <a:t>CSI has several resources to help with ensuring correct reporting of the entry and exit fields on the EOY webpage.</a:t>
            </a:r>
          </a:p>
          <a:p>
            <a:pPr marL="0" indent="0">
              <a:buFont typeface="Arial" panose="020B0604020202020204" pitchFamily="34" charset="0"/>
              <a:buNone/>
            </a:pPr>
            <a:r>
              <a:rPr lang="en-US" dirty="0"/>
              <a:t>These include the SSA file layout with field definitions for entry and exit coding, the Record Checker Tool that you should be using throughout the collection, an exit field coding training module, and a quick reference resource that has many types of student scenario examples.</a:t>
            </a:r>
          </a:p>
        </p:txBody>
      </p:sp>
      <p:sp>
        <p:nvSpPr>
          <p:cNvPr id="4" name="Slide Number Placeholder 3"/>
          <p:cNvSpPr>
            <a:spLocks noGrp="1"/>
          </p:cNvSpPr>
          <p:nvPr>
            <p:ph type="sldNum" sz="quarter" idx="5"/>
          </p:nvPr>
        </p:nvSpPr>
        <p:spPr/>
        <p:txBody>
          <a:bodyPr/>
          <a:lstStyle/>
          <a:p>
            <a:fld id="{4B2128E6-9B1F-4DD5-92EF-7008C8830256}" type="slidenum">
              <a:rPr lang="en-US" smtClean="0"/>
              <a:t>10</a:t>
            </a:fld>
            <a:endParaRPr lang="en-US"/>
          </a:p>
        </p:txBody>
      </p:sp>
    </p:spTree>
    <p:extLst>
      <p:ext uri="{BB962C8B-B14F-4D97-AF65-F5344CB8AC3E}">
        <p14:creationId xmlns:p14="http://schemas.microsoft.com/office/powerpoint/2010/main" val="123316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important EOY </a:t>
            </a:r>
            <a:r>
              <a:rPr lang="en-US" baseline="0" dirty="0"/>
              <a:t>training! Please be sure to send any questions to the CSI submissions inbox at the email address in this slide.</a:t>
            </a:r>
            <a:endParaRPr dirty="0"/>
          </a:p>
        </p:txBody>
      </p:sp>
    </p:spTree>
    <p:extLst>
      <p:ext uri="{BB962C8B-B14F-4D97-AF65-F5344CB8AC3E}">
        <p14:creationId xmlns:p14="http://schemas.microsoft.com/office/powerpoint/2010/main" val="314813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recording will cover important dates and reminders covered in the areas of the Record Checker Tool, Graduation Guidelines, attendance, data consistency, and entry/exit coding.</a:t>
            </a:r>
          </a:p>
        </p:txBody>
      </p:sp>
      <p:sp>
        <p:nvSpPr>
          <p:cNvPr id="4" name="Slide Number Placeholder 3"/>
          <p:cNvSpPr>
            <a:spLocks noGrp="1"/>
          </p:cNvSpPr>
          <p:nvPr>
            <p:ph type="sldNum" sz="quarter" idx="10"/>
          </p:nvPr>
        </p:nvSpPr>
        <p:spPr/>
        <p:txBody>
          <a:bodyPr/>
          <a:lstStyle/>
          <a:p>
            <a:fld id="{4B2128E6-9B1F-4DD5-92EF-7008C8830256}" type="slidenum">
              <a:rPr lang="en-US" smtClean="0"/>
              <a:t>2</a:t>
            </a:fld>
            <a:endParaRPr lang="en-US"/>
          </a:p>
        </p:txBody>
      </p:sp>
    </p:spTree>
    <p:extLst>
      <p:ext uri="{BB962C8B-B14F-4D97-AF65-F5344CB8AC3E}">
        <p14:creationId xmlns:p14="http://schemas.microsoft.com/office/powerpoint/2010/main" val="135938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primary resource for all collection deadlines is the Data Submissions annual calendar, which is linked at the top of each collection page on the CSI Data Submission website. </a:t>
            </a:r>
          </a:p>
          <a:p>
            <a:r>
              <a:rPr lang="en-US" b="0" baseline="0" dirty="0"/>
              <a:t>Please be sure to refer to this resource often to stay on track of the EOY collection deadlines as well as all the other main collection deadlines.</a:t>
            </a:r>
          </a:p>
          <a:p>
            <a:r>
              <a:rPr lang="en-US" b="0" baseline="0" dirty="0"/>
              <a:t>Though it is rare for the main deadlines to change, it is possible that adjustments will need to be made mid-collection.</a:t>
            </a:r>
          </a:p>
          <a:p>
            <a:r>
              <a:rPr lang="en-US" b="0" baseline="0" dirty="0"/>
              <a:t>A link to the Data Submissions calendar is provided in this slide as well as a table with the main collection deadlines. </a:t>
            </a:r>
          </a:p>
          <a:p>
            <a:endParaRPr lang="en-US" b="0" baseline="0" dirty="0"/>
          </a:p>
          <a:p>
            <a:r>
              <a:rPr lang="en-US" b="0" baseline="0" dirty="0"/>
              <a:t>CSI also records main collection deadline dates in a Google event type of calendar on our website with that link also posted in this slide. Schools can download the collection dates to their own calendars through that link. </a:t>
            </a:r>
          </a:p>
          <a:p>
            <a:endParaRPr lang="en-US" b="0" baseline="0" dirty="0"/>
          </a:p>
          <a:p>
            <a:r>
              <a:rPr lang="en-US" b="0" baseline="0" dirty="0"/>
              <a:t>Submission contacts should plan to work with CSI in meeting deadlines earlier if they will not be around during the summer months.</a:t>
            </a:r>
            <a:endParaRPr lang="en-US" dirty="0"/>
          </a:p>
          <a:p>
            <a:endParaRPr lang="en-US" dirty="0"/>
          </a:p>
        </p:txBody>
      </p:sp>
      <p:sp>
        <p:nvSpPr>
          <p:cNvPr id="4" name="Date Placeholder 3"/>
          <p:cNvSpPr>
            <a:spLocks noGrp="1"/>
          </p:cNvSpPr>
          <p:nvPr>
            <p:ph type="dt" idx="1"/>
          </p:nvPr>
        </p:nvSpPr>
        <p:spPr/>
        <p:txBody>
          <a:bodyPr/>
          <a:lstStyle/>
          <a:p>
            <a:fld id="{8C50E3C1-4DC1-4D34-8A99-11757E8D403F}" type="datetime1">
              <a:rPr lang="en-US" smtClean="0"/>
              <a:t>2/3/2025</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3</a:t>
            </a:fld>
            <a:endParaRPr lang="en-US" dirty="0"/>
          </a:p>
        </p:txBody>
      </p:sp>
    </p:spTree>
    <p:extLst>
      <p:ext uri="{BB962C8B-B14F-4D97-AF65-F5344CB8AC3E}">
        <p14:creationId xmlns:p14="http://schemas.microsoft.com/office/powerpoint/2010/main" val="208200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since October Count, there have not been any changes to report for the SD, SSA, Title I, or attendance file layouts. </a:t>
            </a:r>
          </a:p>
          <a:p>
            <a:endParaRPr lang="en-US" b="0" dirty="0"/>
          </a:p>
          <a:p>
            <a:pPr marL="0" indent="0" algn="ctr">
              <a:buNone/>
            </a:pPr>
            <a:r>
              <a:rPr lang="en-US" dirty="0"/>
              <a:t>For the Graduation Guidelines File Layout - In September 2024, the State Board of Education voted to change the benchmark score for the SAT Math assessment to 480 for assessments administered from SY 23-24 and beyond for students graduating in the 2024-2025 and 2025-2026 school years. </a:t>
            </a:r>
          </a:p>
          <a:p>
            <a:pPr marL="0" indent="0" algn="ctr">
              <a:buNone/>
            </a:pPr>
            <a:r>
              <a:rPr lang="en-US" dirty="0"/>
              <a:t>SAT Math assessments completed in the 2022-2023 school year and earlier continue to use the benchmark score of 500. </a:t>
            </a:r>
          </a:p>
          <a:p>
            <a:pPr marL="0" indent="0" algn="ctr">
              <a:buNone/>
            </a:pPr>
            <a:endParaRPr lang="en-US" dirty="0"/>
          </a:p>
          <a:p>
            <a:pPr marL="0" indent="0" algn="ctr">
              <a:buNone/>
            </a:pPr>
            <a:r>
              <a:rPr lang="en-US" dirty="0"/>
              <a:t>For SAT English there have been no benchmark changes.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F1E83-3B0C-495F-94FD-96131F1D8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54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128E6-9B1F-4DD5-92EF-7008C8830256}" type="slidenum">
              <a:rPr lang="en-US" smtClean="0"/>
              <a:t>5</a:t>
            </a:fld>
            <a:endParaRPr lang="en-US"/>
          </a:p>
        </p:txBody>
      </p:sp>
    </p:spTree>
    <p:extLst>
      <p:ext uri="{BB962C8B-B14F-4D97-AF65-F5344CB8AC3E}">
        <p14:creationId xmlns:p14="http://schemas.microsoft.com/office/powerpoint/2010/main" val="197760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Record Checker Tool is available once again this year. It is updated yearly, so please be sure to go to the EOY main webpage and download a new copy each year. </a:t>
            </a:r>
          </a:p>
          <a:p>
            <a:endParaRPr lang="en-US" baseline="0" dirty="0"/>
          </a:p>
          <a:p>
            <a:r>
              <a:rPr lang="en-US" baseline="0" dirty="0"/>
              <a:t>All schools will once again need to use this tool prior to submitting you SD and SSA files.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Record Checker Tool will help you identify potential errors PRIOR to submitting your files to CSI. </a:t>
            </a:r>
            <a:r>
              <a:rPr lang="en-US" sz="1200" baseline="0" dirty="0"/>
              <a:t>It will also highlight data that is significantly different from what a school reported in their October 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a:t>
            </a:r>
            <a:r>
              <a:rPr lang="en-US" baseline="0" dirty="0"/>
              <a:t>chools do not need to submit a copy of their RCT results file to CSI, however, i</a:t>
            </a:r>
            <a:r>
              <a:rPr lang="en-US" b="0" dirty="0"/>
              <a:t>f you would like the Data Submission Team to review your Record Checker data, please upload the file to your EOY Files to Run folder in G-Drive and send an email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A recorded training module on using the RCT is found under the Data Validation Resources header on the EOY webpage.</a:t>
            </a:r>
          </a:p>
        </p:txBody>
      </p:sp>
      <p:sp>
        <p:nvSpPr>
          <p:cNvPr id="4" name="Slide Number Placeholder 3"/>
          <p:cNvSpPr>
            <a:spLocks noGrp="1"/>
          </p:cNvSpPr>
          <p:nvPr>
            <p:ph type="sldNum" sz="quarter" idx="5"/>
          </p:nvPr>
        </p:nvSpPr>
        <p:spPr/>
        <p:txBody>
          <a:bodyPr/>
          <a:lstStyle/>
          <a:p>
            <a:fld id="{4B2128E6-9B1F-4DD5-92EF-7008C8830256}" type="slidenum">
              <a:rPr lang="en-US" smtClean="0"/>
              <a:t>6</a:t>
            </a:fld>
            <a:endParaRPr lang="en-US"/>
          </a:p>
        </p:txBody>
      </p:sp>
    </p:spTree>
    <p:extLst>
      <p:ext uri="{BB962C8B-B14F-4D97-AF65-F5344CB8AC3E}">
        <p14:creationId xmlns:p14="http://schemas.microsoft.com/office/powerpoint/2010/main" val="250888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reminders worth mentioning on the Graduation Guidelines file submission:</a:t>
            </a:r>
          </a:p>
          <a:p>
            <a:pPr marL="628650" lvl="1" indent="-171450">
              <a:buFont typeface="Arial" panose="020B0604020202020204" pitchFamily="34" charset="0"/>
              <a:buChar char="•"/>
            </a:pPr>
            <a:r>
              <a:rPr lang="en-US" baseline="0" dirty="0"/>
              <a:t>As mentioned earlier this is not due on the initial submissions date.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CSI </a:t>
            </a:r>
            <a:r>
              <a:rPr lang="en-US" dirty="0"/>
              <a:t>communicates to schools when a first file must be submitted and that date is posted in this slide.</a:t>
            </a:r>
            <a:endParaRPr lang="en-US" baseline="0" dirty="0"/>
          </a:p>
          <a:p>
            <a:pPr marL="628650" lvl="1" indent="-171450">
              <a:buFont typeface="Arial" panose="020B0604020202020204" pitchFamily="34" charset="0"/>
              <a:buChar char="•"/>
            </a:pPr>
            <a:r>
              <a:rPr lang="en-US" baseline="0" dirty="0"/>
              <a:t>It’s possible that Infinite Campus and PowerSchool may not have updated the report extract by the initial submission deadline.</a:t>
            </a:r>
          </a:p>
          <a:p>
            <a:pPr marL="628650" lvl="1" indent="-171450">
              <a:buFont typeface="Arial" panose="020B0604020202020204" pitchFamily="34" charset="0"/>
              <a:buChar char="•"/>
            </a:pPr>
            <a:r>
              <a:rPr lang="en-US" dirty="0"/>
              <a:t>We once again have a separate EOY training module available on the EOY webpage on Grad Guidelines.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B2128E6-9B1F-4DD5-92EF-7008C8830256}" type="slidenum">
              <a:rPr lang="en-US" smtClean="0"/>
              <a:t>7</a:t>
            </a:fld>
            <a:endParaRPr lang="en-US"/>
          </a:p>
        </p:txBody>
      </p:sp>
    </p:spTree>
    <p:extLst>
      <p:ext uri="{BB962C8B-B14F-4D97-AF65-F5344CB8AC3E}">
        <p14:creationId xmlns:p14="http://schemas.microsoft.com/office/powerpoint/2010/main" val="379493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are no changes to the reporting of attendance in the EOY, but we want to remind you that the data must be complete and accurate for all CSI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data does feed into the School Discipline collection for determining truancy and chronic absenteeism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attendance data is not reported in a separate file for the EOY; it is instead extracted from your SIS into data fields within the SSA file.</a:t>
            </a:r>
          </a:p>
          <a:p>
            <a:endParaRPr lang="en-US" baseline="0" dirty="0"/>
          </a:p>
          <a:p>
            <a:r>
              <a:rPr lang="en-US" dirty="0"/>
              <a:t>There is a separate CSI attendance training module for those who wish to find out more detail on these reporting fields in the SSA file.</a:t>
            </a:r>
          </a:p>
        </p:txBody>
      </p:sp>
      <p:sp>
        <p:nvSpPr>
          <p:cNvPr id="4" name="Slide Number Placeholder 3"/>
          <p:cNvSpPr>
            <a:spLocks noGrp="1"/>
          </p:cNvSpPr>
          <p:nvPr>
            <p:ph type="sldNum" sz="quarter" idx="10"/>
          </p:nvPr>
        </p:nvSpPr>
        <p:spPr/>
        <p:txBody>
          <a:bodyPr/>
          <a:lstStyle/>
          <a:p>
            <a:fld id="{4B2128E6-9B1F-4DD5-92EF-7008C8830256}" type="slidenum">
              <a:rPr lang="en-US" smtClean="0"/>
              <a:t>8</a:t>
            </a:fld>
            <a:endParaRPr lang="en-US" dirty="0"/>
          </a:p>
        </p:txBody>
      </p:sp>
      <p:sp>
        <p:nvSpPr>
          <p:cNvPr id="5" name="Date Placeholder 4">
            <a:extLst>
              <a:ext uri="{FF2B5EF4-FFF2-40B4-BE49-F238E27FC236}">
                <a16:creationId xmlns:a16="http://schemas.microsoft.com/office/drawing/2014/main" id="{789E6B32-8627-41B0-9F74-B7E373529876}"/>
              </a:ext>
            </a:extLst>
          </p:cNvPr>
          <p:cNvSpPr>
            <a:spLocks noGrp="1"/>
          </p:cNvSpPr>
          <p:nvPr>
            <p:ph type="dt" idx="1"/>
          </p:nvPr>
        </p:nvSpPr>
        <p:spPr/>
        <p:txBody>
          <a:bodyPr/>
          <a:lstStyle/>
          <a:p>
            <a:fld id="{F7408534-643A-44CF-AA47-7235396A8C53}" type="datetime1">
              <a:rPr lang="en-US" smtClean="0"/>
              <a:t>2/3/2025</a:t>
            </a:fld>
            <a:endParaRPr lang="en-US" dirty="0"/>
          </a:p>
        </p:txBody>
      </p:sp>
    </p:spTree>
    <p:extLst>
      <p:ext uri="{BB962C8B-B14F-4D97-AF65-F5344CB8AC3E}">
        <p14:creationId xmlns:p14="http://schemas.microsoft.com/office/powerpoint/2010/main" val="2765651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Because of the connection between the End</a:t>
            </a:r>
            <a:r>
              <a:rPr lang="en-US" sz="1200" baseline="0" dirty="0">
                <a:latin typeface="Arial" panose="020B0604020202020204" pitchFamily="34" charset="0"/>
                <a:cs typeface="Arial" panose="020B0604020202020204" pitchFamily="34" charset="0"/>
              </a:rPr>
              <a:t> of Year and the October Count collections, there are data consistencies we expect to see between the two collections on some special population groups.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Students who were reported as either EL, Military Connected, or Homeless during the October Count collection last fall should remain identified as that in the EOY collection. </a:t>
            </a:r>
          </a:p>
          <a:p>
            <a:pPr marL="628650" lvl="1"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Even if you hear that a students’ situation has changed mid-year, you will need to continue to report them the same as you did in the October Count.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exception to this would be if you found that a student was misreported in one of these areas in the October Count. Please reach out to CSI if this is the case and our team will figure out the best next step.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some cases, particularly with EL students, we may need to submit an exception to CDE.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should continue to determine Free and Reduced Lunch eligibility statuses on students who need them.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schools used a prior year, carryover free or reduced lunch status in the October Count collection, that status only lasted through the count day of this year. You will need to get a new eligibility status on those students to report for the EOY collection.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end dating FRL statuses in your SIS, it can cause reporting problems in he EOY if you end date with the last day of your school year.</a:t>
            </a:r>
            <a:endParaRPr lang="en-US" dirty="0"/>
          </a:p>
        </p:txBody>
      </p:sp>
      <p:sp>
        <p:nvSpPr>
          <p:cNvPr id="4" name="Date Placeholder 3"/>
          <p:cNvSpPr>
            <a:spLocks noGrp="1"/>
          </p:cNvSpPr>
          <p:nvPr>
            <p:ph type="dt" idx="1"/>
          </p:nvPr>
        </p:nvSpPr>
        <p:spPr/>
        <p:txBody>
          <a:bodyPr/>
          <a:lstStyle/>
          <a:p>
            <a:fld id="{DFA5B804-6825-4805-BD9D-7CE7C1C3FE11}" type="datetime1">
              <a:rPr lang="en-US" smtClean="0"/>
              <a:t>2/3/2025</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9</a:t>
            </a:fld>
            <a:endParaRPr lang="en-US" dirty="0"/>
          </a:p>
        </p:txBody>
      </p:sp>
    </p:spTree>
    <p:extLst>
      <p:ext uri="{BB962C8B-B14F-4D97-AF65-F5344CB8AC3E}">
        <p14:creationId xmlns:p14="http://schemas.microsoft.com/office/powerpoint/2010/main" val="1527090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216347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csi.state.co.us/calendar/"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resources.csi.state.co.us/data-submissions/calendar/"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resources.csi.state.co.us/data-submissions/eoy/" TargetMode="Externa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Data Submissions</a:t>
            </a:r>
            <a:br>
              <a:rPr lang="en-US" dirty="0"/>
            </a:br>
            <a:r>
              <a:rPr lang="en-US" dirty="0"/>
              <a:t>Veteran’s Guide</a:t>
            </a:r>
            <a:br>
              <a:rPr lang="en-US" dirty="0"/>
            </a:br>
            <a:r>
              <a:rPr lang="en-US" dirty="0"/>
              <a:t>End of Year</a:t>
            </a:r>
          </a:p>
        </p:txBody>
      </p:sp>
      <p:sp>
        <p:nvSpPr>
          <p:cNvPr id="3" name="Subtitle 2"/>
          <p:cNvSpPr>
            <a:spLocks noGrp="1"/>
          </p:cNvSpPr>
          <p:nvPr>
            <p:ph type="subTitle" idx="1"/>
          </p:nvPr>
        </p:nvSpPr>
        <p:spPr/>
        <p:txBody>
          <a:bodyPr/>
          <a:lstStyle/>
          <a:p>
            <a:r>
              <a:rPr lang="en-US" dirty="0"/>
              <a:t>Recorded January 2025</a:t>
            </a:r>
          </a:p>
        </p:txBody>
      </p:sp>
      <p:pic>
        <p:nvPicPr>
          <p:cNvPr id="6" name="Recorded Sound">
            <a:hlinkClick r:id="" action="ppaction://media"/>
            <a:extLst>
              <a:ext uri="{FF2B5EF4-FFF2-40B4-BE49-F238E27FC236}">
                <a16:creationId xmlns:a16="http://schemas.microsoft.com/office/drawing/2014/main" id="{0BA2D71F-EE7B-AE46-D4EC-0B96FBB582E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797993"/>
            <a:ext cx="609600" cy="609600"/>
          </a:xfrm>
          <a:prstGeom prst="rect">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47020"/>
    </mc:Choice>
    <mc:Fallback xmlns="">
      <p:transition spd="slow" advTm="4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1904-F03D-CF98-CC11-2A244812CFFA}"/>
              </a:ext>
            </a:extLst>
          </p:cNvPr>
          <p:cNvSpPr>
            <a:spLocks noGrp="1"/>
          </p:cNvSpPr>
          <p:nvPr>
            <p:ph type="title"/>
          </p:nvPr>
        </p:nvSpPr>
        <p:spPr/>
        <p:txBody>
          <a:bodyPr/>
          <a:lstStyle/>
          <a:p>
            <a:pPr algn="ctr"/>
            <a:r>
              <a:rPr lang="en-US" dirty="0"/>
              <a:t>Entry/Exit Coding</a:t>
            </a:r>
          </a:p>
        </p:txBody>
      </p:sp>
      <p:sp>
        <p:nvSpPr>
          <p:cNvPr id="3" name="Content Placeholder 2">
            <a:extLst>
              <a:ext uri="{FF2B5EF4-FFF2-40B4-BE49-F238E27FC236}">
                <a16:creationId xmlns:a16="http://schemas.microsoft.com/office/drawing/2014/main" id="{0F790EAF-5243-45DB-36BB-F807798DBA6C}"/>
              </a:ext>
            </a:extLst>
          </p:cNvPr>
          <p:cNvSpPr>
            <a:spLocks noGrp="1"/>
          </p:cNvSpPr>
          <p:nvPr>
            <p:ph idx="1"/>
          </p:nvPr>
        </p:nvSpPr>
        <p:spPr>
          <a:xfrm>
            <a:off x="628650" y="1497524"/>
            <a:ext cx="7886700" cy="4351338"/>
          </a:xfrm>
        </p:spPr>
        <p:txBody>
          <a:bodyPr>
            <a:normAutofit/>
          </a:bodyPr>
          <a:lstStyle/>
          <a:p>
            <a:r>
              <a:rPr lang="en-US" sz="3200" dirty="0"/>
              <a:t>Highly important in the EOY collection</a:t>
            </a:r>
          </a:p>
          <a:p>
            <a:pPr lvl="1"/>
            <a:r>
              <a:rPr lang="en-US" sz="2800" dirty="0"/>
              <a:t>Impacts also to following year October Count</a:t>
            </a:r>
          </a:p>
          <a:p>
            <a:r>
              <a:rPr lang="en-US" sz="3200" dirty="0">
                <a:hlinkClick r:id="rId5"/>
              </a:rPr>
              <a:t>CSI EOY Webpage </a:t>
            </a:r>
            <a:r>
              <a:rPr lang="en-US" sz="3200" dirty="0"/>
              <a:t>resources:</a:t>
            </a:r>
          </a:p>
          <a:p>
            <a:pPr lvl="1"/>
            <a:r>
              <a:rPr lang="en-US" sz="2800" dirty="0"/>
              <a:t>SSA File Layout – field definitions</a:t>
            </a:r>
          </a:p>
          <a:p>
            <a:pPr lvl="1"/>
            <a:r>
              <a:rPr lang="en-US" sz="2800" dirty="0"/>
              <a:t>Record Checker Tool</a:t>
            </a:r>
          </a:p>
          <a:p>
            <a:pPr lvl="1"/>
            <a:r>
              <a:rPr lang="en-US" sz="2800" dirty="0"/>
              <a:t>Training Module - Exit Field Coding</a:t>
            </a:r>
          </a:p>
          <a:p>
            <a:pPr lvl="1"/>
            <a:r>
              <a:rPr lang="en-US" sz="2800" dirty="0"/>
              <a:t>Quick Reference Guide - Entry Exit Fields with student scenario examples</a:t>
            </a:r>
          </a:p>
        </p:txBody>
      </p:sp>
      <p:pic>
        <p:nvPicPr>
          <p:cNvPr id="4" name="Recorded Sound">
            <a:hlinkClick r:id="" action="ppaction://media"/>
            <a:extLst>
              <a:ext uri="{FF2B5EF4-FFF2-40B4-BE49-F238E27FC236}">
                <a16:creationId xmlns:a16="http://schemas.microsoft.com/office/drawing/2014/main" id="{6D82CBB1-7C37-8D89-618B-2E378A686CB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963527"/>
            <a:ext cx="609600" cy="609600"/>
          </a:xfrm>
          <a:prstGeom prst="rect">
            <a:avLst/>
          </a:prstGeom>
        </p:spPr>
      </p:pic>
    </p:spTree>
    <p:extLst>
      <p:ext uri="{BB962C8B-B14F-4D97-AF65-F5344CB8AC3E}">
        <p14:creationId xmlns:p14="http://schemas.microsoft.com/office/powerpoint/2010/main" val="3767723850"/>
      </p:ext>
    </p:extLst>
  </p:cSld>
  <p:clrMapOvr>
    <a:masterClrMapping/>
  </p:clrMapOvr>
  <mc:AlternateContent xmlns:mc="http://schemas.openxmlformats.org/markup-compatibility/2006" xmlns:p14="http://schemas.microsoft.com/office/powerpoint/2010/main">
    <mc:Choice Requires="p14">
      <p:transition spd="slow" p14:dur="2000" advTm="41520"/>
    </mc:Choice>
    <mc:Fallback xmlns="">
      <p:transition spd="slow" advTm="4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3CA4AF6B-0A6D-4A4B-9696-3E8AE968252A}"/>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1F71495B-C66F-4FCD-971C-36601CE5AB2D}"/>
              </a:ext>
            </a:extLst>
          </p:cNvPr>
          <p:cNvSpPr>
            <a:spLocks noGrp="1"/>
          </p:cNvSpPr>
          <p:nvPr>
            <p:ph type="sldNum" idx="12"/>
          </p:nvPr>
        </p:nvSpPr>
        <p:spPr>
          <a:xfrm>
            <a:off x="-125" y="6440375"/>
            <a:ext cx="8859312" cy="417900"/>
          </a:xfrm>
        </p:spPr>
        <p:txBody>
          <a:bodyPr/>
          <a:lstStyle/>
          <a:p>
            <a:pPr algn="r"/>
            <a:fld id="{00000000-1234-1234-1234-123412341234}" type="slidenum">
              <a:rPr lang="en" smtClean="0"/>
              <a:pPr algn="r"/>
              <a:t>11</a:t>
            </a:fld>
            <a:endParaRPr lang="en" dirty="0"/>
          </a:p>
        </p:txBody>
      </p:sp>
      <p:pic>
        <p:nvPicPr>
          <p:cNvPr id="5" name="Recorded Sound">
            <a:hlinkClick r:id="" action="ppaction://media"/>
            <a:extLst>
              <a:ext uri="{FF2B5EF4-FFF2-40B4-BE49-F238E27FC236}">
                <a16:creationId xmlns:a16="http://schemas.microsoft.com/office/drawing/2014/main" id="{B79D2058-F019-F428-F08E-6E91E6A8308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735" y="6039725"/>
            <a:ext cx="609600" cy="609600"/>
          </a:xfrm>
          <a:prstGeom prst="rect">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11187"/>
    </mc:Choice>
    <mc:Fallback xmlns="">
      <p:transition spd="slow" advTm="1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lstStyle/>
          <a:p>
            <a:pPr algn="ctr"/>
            <a:r>
              <a:rPr lang="en-US" dirty="0"/>
              <a:t>For EOY 24-25</a:t>
            </a:r>
          </a:p>
        </p:txBody>
      </p:sp>
      <p:sp>
        <p:nvSpPr>
          <p:cNvPr id="3" name="Content Placeholder 2"/>
          <p:cNvSpPr>
            <a:spLocks noGrp="1"/>
          </p:cNvSpPr>
          <p:nvPr>
            <p:ph idx="1"/>
          </p:nvPr>
        </p:nvSpPr>
        <p:spPr>
          <a:xfrm>
            <a:off x="628649" y="1121354"/>
            <a:ext cx="7886700" cy="5319021"/>
          </a:xfrm>
        </p:spPr>
        <p:txBody>
          <a:bodyPr>
            <a:normAutofit/>
          </a:bodyPr>
          <a:lstStyle/>
          <a:p>
            <a:r>
              <a:rPr lang="en-US" dirty="0"/>
              <a:t>Important Dates</a:t>
            </a:r>
          </a:p>
          <a:p>
            <a:r>
              <a:rPr lang="en-US" dirty="0"/>
              <a:t>No New Updates Since October Count</a:t>
            </a:r>
          </a:p>
          <a:p>
            <a:pPr marL="0" indent="0">
              <a:buNone/>
            </a:pPr>
            <a:endParaRPr lang="en-US" dirty="0"/>
          </a:p>
          <a:p>
            <a:pPr marL="0" indent="0">
              <a:buNone/>
            </a:pPr>
            <a:r>
              <a:rPr lang="en-US" u="sng" dirty="0"/>
              <a:t>Reminders</a:t>
            </a:r>
          </a:p>
          <a:p>
            <a:r>
              <a:rPr lang="en-US" dirty="0"/>
              <a:t>Record Checker Tool</a:t>
            </a:r>
          </a:p>
          <a:p>
            <a:r>
              <a:rPr lang="en-US" dirty="0"/>
              <a:t>Graduation Guidelines</a:t>
            </a:r>
            <a:endParaRPr lang="en-US" u="sng" dirty="0"/>
          </a:p>
          <a:p>
            <a:r>
              <a:rPr lang="en-US" dirty="0"/>
              <a:t>Attendance</a:t>
            </a:r>
          </a:p>
          <a:p>
            <a:r>
              <a:rPr lang="en-US" dirty="0"/>
              <a:t>Data Consistency</a:t>
            </a:r>
          </a:p>
          <a:p>
            <a:r>
              <a:rPr lang="en-US" dirty="0"/>
              <a:t>Entry/Exit Coding</a:t>
            </a:r>
          </a:p>
        </p:txBody>
      </p:sp>
      <p:sp>
        <p:nvSpPr>
          <p:cNvPr id="4" name="Slide Number Placeholder 2">
            <a:extLst>
              <a:ext uri="{FF2B5EF4-FFF2-40B4-BE49-F238E27FC236}">
                <a16:creationId xmlns:a16="http://schemas.microsoft.com/office/drawing/2014/main" id="{C753362E-4F6C-4D98-AB5C-1CA945C39273}"/>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a:t>
            </a:fld>
            <a:endParaRPr lang="en" dirty="0"/>
          </a:p>
        </p:txBody>
      </p:sp>
      <p:pic>
        <p:nvPicPr>
          <p:cNvPr id="6" name="Recorded Sound">
            <a:hlinkClick r:id="" action="ppaction://media"/>
            <a:extLst>
              <a:ext uri="{FF2B5EF4-FFF2-40B4-BE49-F238E27FC236}">
                <a16:creationId xmlns:a16="http://schemas.microsoft.com/office/drawing/2014/main" id="{E0DAECD6-6775-2CB4-2DC5-E24AB59C0C6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48" y="5734925"/>
            <a:ext cx="609600" cy="609600"/>
          </a:xfrm>
          <a:prstGeom prst="rect">
            <a:avLst/>
          </a:prstGeom>
        </p:spPr>
      </p:pic>
    </p:spTree>
    <p:extLst>
      <p:ext uri="{BB962C8B-B14F-4D97-AF65-F5344CB8AC3E}">
        <p14:creationId xmlns:p14="http://schemas.microsoft.com/office/powerpoint/2010/main" val="803873788"/>
      </p:ext>
    </p:extLst>
  </p:cSld>
  <p:clrMapOvr>
    <a:masterClrMapping/>
  </p:clrMapOvr>
  <mc:AlternateContent xmlns:mc="http://schemas.openxmlformats.org/markup-compatibility/2006" xmlns:p14="http://schemas.microsoft.com/office/powerpoint/2010/main">
    <mc:Choice Requires="p14">
      <p:transition spd="slow" p14:dur="2000" advTm="12430"/>
    </mc:Choice>
    <mc:Fallback xmlns="">
      <p:transition spd="slow" advTm="1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C655-CBEE-E13A-B70F-B400DA427C43}"/>
              </a:ext>
              <a:ext uri="{C183D7F6-B498-43B3-948B-1728B52AA6E4}">
                <adec:decorative xmlns:adec="http://schemas.microsoft.com/office/drawing/2017/decorative" val="1"/>
              </a:ext>
            </a:extLst>
          </p:cNvPr>
          <p:cNvSpPr>
            <a:spLocks noGrp="1"/>
          </p:cNvSpPr>
          <p:nvPr>
            <p:ph type="title"/>
          </p:nvPr>
        </p:nvSpPr>
        <p:spPr>
          <a:xfrm>
            <a:off x="677350" y="-62748"/>
            <a:ext cx="7886700" cy="1325563"/>
          </a:xfrm>
        </p:spPr>
        <p:txBody>
          <a:bodyPr/>
          <a:lstStyle/>
          <a:p>
            <a:r>
              <a:rPr lang="en-US" dirty="0"/>
              <a:t>Regular Phase Timeline</a:t>
            </a:r>
          </a:p>
        </p:txBody>
      </p:sp>
      <p:pic>
        <p:nvPicPr>
          <p:cNvPr id="7" name="Picture 6">
            <a:extLst>
              <a:ext uri="{FF2B5EF4-FFF2-40B4-BE49-F238E27FC236}">
                <a16:creationId xmlns:a16="http://schemas.microsoft.com/office/drawing/2014/main" id="{514F44B0-609C-E02A-ABFD-89EEEEA47B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7326" y="1144770"/>
            <a:ext cx="8169348" cy="3414056"/>
          </a:xfrm>
          <a:prstGeom prst="rect">
            <a:avLst/>
          </a:prstGeom>
        </p:spPr>
      </p:pic>
      <p:sp>
        <p:nvSpPr>
          <p:cNvPr id="3" name="TextBox 2">
            <a:extLst>
              <a:ext uri="{FF2B5EF4-FFF2-40B4-BE49-F238E27FC236}">
                <a16:creationId xmlns:a16="http://schemas.microsoft.com/office/drawing/2014/main" id="{4F723CB0-30BB-CA2B-D7FB-110E7FB36922}"/>
              </a:ext>
              <a:ext uri="{C183D7F6-B498-43B3-948B-1728B52AA6E4}">
                <adec:decorative xmlns:adec="http://schemas.microsoft.com/office/drawing/2017/decorative" val="1"/>
              </a:ext>
            </a:extLst>
          </p:cNvPr>
          <p:cNvSpPr txBox="1"/>
          <p:nvPr/>
        </p:nvSpPr>
        <p:spPr>
          <a:xfrm>
            <a:off x="322125" y="4558826"/>
            <a:ext cx="8402350" cy="646331"/>
          </a:xfrm>
          <a:prstGeom prst="rect">
            <a:avLst/>
          </a:prstGeom>
          <a:noFill/>
        </p:spPr>
        <p:txBody>
          <a:bodyPr wrap="square" rtlCol="0">
            <a:spAutoFit/>
          </a:bodyPr>
          <a:lstStyle/>
          <a:p>
            <a:r>
              <a:rPr lang="en-US" b="1" i="1" dirty="0"/>
              <a:t>**School submission contacts should plan to work with CSI to meet deadlines earlier if you will not available during the summer months to work on the collection.</a:t>
            </a:r>
          </a:p>
        </p:txBody>
      </p:sp>
      <p:sp>
        <p:nvSpPr>
          <p:cNvPr id="9" name="TextBox 8">
            <a:extLst>
              <a:ext uri="{FF2B5EF4-FFF2-40B4-BE49-F238E27FC236}">
                <a16:creationId xmlns:a16="http://schemas.microsoft.com/office/drawing/2014/main" id="{3418375B-065C-A48A-4ADB-B0EECF9F7213}"/>
              </a:ext>
              <a:ext uri="{C183D7F6-B498-43B3-948B-1728B52AA6E4}">
                <adec:decorative xmlns:adec="http://schemas.microsoft.com/office/drawing/2017/decorative" val="1"/>
              </a:ext>
            </a:extLst>
          </p:cNvPr>
          <p:cNvSpPr txBox="1"/>
          <p:nvPr/>
        </p:nvSpPr>
        <p:spPr>
          <a:xfrm>
            <a:off x="322125" y="5621996"/>
            <a:ext cx="8707150" cy="646331"/>
          </a:xfrm>
          <a:prstGeom prst="rect">
            <a:avLst/>
          </a:prstGeom>
          <a:noFill/>
        </p:spPr>
        <p:txBody>
          <a:bodyPr wrap="square">
            <a:spAutoFit/>
          </a:bodyPr>
          <a:lstStyle/>
          <a:p>
            <a:r>
              <a:rPr lang="en-US" dirty="0"/>
              <a:t>CSI Date Submission Calendar: </a:t>
            </a:r>
            <a:r>
              <a:rPr lang="en-US" dirty="0">
                <a:hlinkClick r:id="rId6"/>
              </a:rPr>
              <a:t>https://resources.csi.state.co.us/data-submissions/calendar/</a:t>
            </a:r>
            <a:r>
              <a:rPr lang="en-US" dirty="0"/>
              <a:t> </a:t>
            </a:r>
          </a:p>
          <a:p>
            <a:r>
              <a:rPr lang="en-US" dirty="0"/>
              <a:t>CSI Google Calendar: </a:t>
            </a:r>
            <a:r>
              <a:rPr lang="en-US" dirty="0">
                <a:hlinkClick r:id="rId7"/>
              </a:rPr>
              <a:t>https://www.csi.state.co.us/calendar/</a:t>
            </a:r>
            <a:endParaRPr lang="en-US" dirty="0"/>
          </a:p>
        </p:txBody>
      </p:sp>
      <p:pic>
        <p:nvPicPr>
          <p:cNvPr id="8" name="Recorded Sound">
            <a:hlinkClick r:id="" action="ppaction://media"/>
            <a:extLst>
              <a:ext uri="{FF2B5EF4-FFF2-40B4-BE49-F238E27FC236}">
                <a16:creationId xmlns:a16="http://schemas.microsoft.com/office/drawing/2014/main" id="{FF46EFCB-DCF6-3AFF-2D14-DEF3AADDBF1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5187" y="5963527"/>
            <a:ext cx="609600" cy="609600"/>
          </a:xfrm>
          <a:prstGeom prst="rect">
            <a:avLst/>
          </a:prstGeom>
        </p:spPr>
      </p:pic>
      <p:sp>
        <p:nvSpPr>
          <p:cNvPr id="4" name="Slide Number Placeholder 3">
            <a:extLst>
              <a:ext uri="{FF2B5EF4-FFF2-40B4-BE49-F238E27FC236}">
                <a16:creationId xmlns:a16="http://schemas.microsoft.com/office/drawing/2014/main" id="{A6B4A079-4155-9A58-F92B-BD69A1E4108A}"/>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a:t>
            </a:fld>
            <a:endParaRPr lang="en" dirty="0"/>
          </a:p>
        </p:txBody>
      </p:sp>
    </p:spTree>
    <p:extLst>
      <p:ext uri="{BB962C8B-B14F-4D97-AF65-F5344CB8AC3E}">
        <p14:creationId xmlns:p14="http://schemas.microsoft.com/office/powerpoint/2010/main" val="3363669308"/>
      </p:ext>
    </p:extLst>
  </p:cSld>
  <p:clrMapOvr>
    <a:masterClrMapping/>
  </p:clrMapOvr>
  <mc:AlternateContent xmlns:mc="http://schemas.openxmlformats.org/markup-compatibility/2006" xmlns:p14="http://schemas.microsoft.com/office/powerpoint/2010/main">
    <mc:Choice Requires="p14">
      <p:transition spd="slow" p14:dur="2000" advTm="55590"/>
    </mc:Choice>
    <mc:Fallback xmlns="">
      <p:transition spd="slow" advTm="5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628650" y="235878"/>
            <a:ext cx="7886700" cy="1325563"/>
          </a:xfrm>
        </p:spPr>
        <p:txBody>
          <a:bodyPr/>
          <a:lstStyle/>
          <a:p>
            <a:pPr algn="ctr"/>
            <a:r>
              <a:rPr lang="en-US" dirty="0">
                <a:latin typeface="Arial" panose="020B0604020202020204" pitchFamily="34" charset="0"/>
                <a:cs typeface="Arial" panose="020B0604020202020204" pitchFamily="34" charset="0"/>
              </a:rPr>
              <a:t>Updates</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723900" y="1335505"/>
            <a:ext cx="7886700" cy="4970045"/>
          </a:xfrm>
        </p:spPr>
        <p:txBody>
          <a:bodyPr>
            <a:normAutofit fontScale="92500" lnSpcReduction="20000"/>
          </a:bodyPr>
          <a:lstStyle/>
          <a:p>
            <a:pPr marL="0" indent="0" algn="ctr">
              <a:buNone/>
            </a:pPr>
            <a:r>
              <a:rPr lang="en-US" b="1" dirty="0"/>
              <a:t>SD, SSA, Title I, and Attendance File Layouts </a:t>
            </a:r>
            <a:r>
              <a:rPr lang="en-US" dirty="0"/>
              <a:t>- Since October Count, there are no new updates.</a:t>
            </a:r>
          </a:p>
          <a:p>
            <a:pPr marL="0" indent="0" algn="ctr">
              <a:buNone/>
            </a:pPr>
            <a:r>
              <a:rPr lang="en-US" b="1" dirty="0"/>
              <a:t>Graduation Guidelines File Layout </a:t>
            </a:r>
            <a:r>
              <a:rPr lang="en-US" dirty="0"/>
              <a:t>- In September 2024, the State Board of Education voted to change the benchmark score for the digital SAT Math assessment to 480 for assessments administered in the 2023-2024, 2024-2025, and 2025-2026 school years for students graduating in the 2024-2025 and 2025-2026 school years. </a:t>
            </a:r>
          </a:p>
          <a:p>
            <a:pPr marL="0" indent="0" algn="ctr">
              <a:buNone/>
            </a:pPr>
            <a:r>
              <a:rPr lang="en-US" dirty="0"/>
              <a:t>SAT Math assessments completed in the 2022-2023 school year and earlier continue to use the benchmark score of 500. </a:t>
            </a:r>
          </a:p>
          <a:p>
            <a:pPr marL="0" indent="0" algn="ctr">
              <a:buNone/>
            </a:pPr>
            <a:endParaRPr lang="en-US" dirty="0"/>
          </a:p>
          <a:p>
            <a:pPr marL="0" indent="0" algn="ctr">
              <a:buNone/>
            </a:pPr>
            <a:r>
              <a:rPr lang="en-US" dirty="0"/>
              <a:t>SAT English - No change was made.</a:t>
            </a:r>
          </a:p>
        </p:txBody>
      </p:sp>
      <p:sp>
        <p:nvSpPr>
          <p:cNvPr id="3" name="TextBox 2">
            <a:extLst>
              <a:ext uri="{FF2B5EF4-FFF2-40B4-BE49-F238E27FC236}">
                <a16:creationId xmlns:a16="http://schemas.microsoft.com/office/drawing/2014/main" id="{BC25B93D-13F6-868C-33EA-F6524798D4E3}"/>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4</a:t>
            </a:r>
          </a:p>
        </p:txBody>
      </p:sp>
      <p:pic>
        <p:nvPicPr>
          <p:cNvPr id="23" name="Audio 22">
            <a:hlinkClick r:id="" action="ppaction://media"/>
            <a:extLst>
              <a:ext uri="{FF2B5EF4-FFF2-40B4-BE49-F238E27FC236}">
                <a16:creationId xmlns:a16="http://schemas.microsoft.com/office/drawing/2014/main" id="{B60F7335-37C9-9E93-9766-91159808DF9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93455109"/>
      </p:ext>
    </p:extLst>
  </p:cSld>
  <p:clrMapOvr>
    <a:masterClrMapping/>
  </p:clrMapOvr>
  <mc:AlternateContent xmlns:mc="http://schemas.openxmlformats.org/markup-compatibility/2006">
    <mc:Choice xmlns:p14="http://schemas.microsoft.com/office/powerpoint/2010/main" Requires="p14">
      <p:transition spd="slow" p14:dur="2000" advTm="47980"/>
    </mc:Choice>
    <mc:Fallback>
      <p:transition spd="slow" advTm="4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1"/>
          <p:cNvSpPr txBox="1">
            <a:spLocks noGrp="1"/>
          </p:cNvSpPr>
          <p:nvPr>
            <p:ph type="title" idx="4294967295"/>
          </p:nvPr>
        </p:nvSpPr>
        <p:spPr>
          <a:xfrm>
            <a:off x="1657350" y="2711897"/>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Reminders</a:t>
            </a:r>
          </a:p>
        </p:txBody>
      </p:sp>
      <p:sp>
        <p:nvSpPr>
          <p:cNvPr id="2" name="Slide Number Placeholder 1">
            <a:extLst>
              <a:ext uri="{FF2B5EF4-FFF2-40B4-BE49-F238E27FC236}">
                <a16:creationId xmlns:a16="http://schemas.microsoft.com/office/drawing/2014/main" id="{1370084E-240A-4FD4-87FE-19597CC37A48}"/>
              </a:ext>
            </a:extLst>
          </p:cNvPr>
          <p:cNvSpPr>
            <a:spLocks noGrp="1"/>
          </p:cNvSpPr>
          <p:nvPr>
            <p:ph type="sldNum" idx="12"/>
          </p:nvPr>
        </p:nvSpPr>
        <p:spPr>
          <a:xfrm>
            <a:off x="-125" y="6440375"/>
            <a:ext cx="9039194" cy="417900"/>
          </a:xfrm>
        </p:spPr>
        <p:txBody>
          <a:bodyPr/>
          <a:lstStyle/>
          <a:p>
            <a:pPr algn="r"/>
            <a:fld id="{00000000-1234-1234-1234-123412341234}" type="slidenum">
              <a:rPr lang="en" smtClean="0"/>
              <a:pPr algn="r"/>
              <a:t>5</a:t>
            </a:fld>
            <a:endParaRPr lang="en" dirty="0"/>
          </a:p>
        </p:txBody>
      </p:sp>
      <p:pic>
        <p:nvPicPr>
          <p:cNvPr id="4" name="Recorded Sound">
            <a:hlinkClick r:id="" action="ppaction://media"/>
            <a:extLst>
              <a:ext uri="{FF2B5EF4-FFF2-40B4-BE49-F238E27FC236}">
                <a16:creationId xmlns:a16="http://schemas.microsoft.com/office/drawing/2014/main" id="{F1AE2FBE-CF71-57F6-28B1-1C7D6475B8B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233" y="6039725"/>
            <a:ext cx="609600" cy="609600"/>
          </a:xfrm>
          <a:prstGeom prst="rect">
            <a:avLst/>
          </a:prstGeom>
        </p:spPr>
      </p:pic>
    </p:spTree>
    <p:extLst>
      <p:ext uri="{BB962C8B-B14F-4D97-AF65-F5344CB8AC3E}">
        <p14:creationId xmlns:p14="http://schemas.microsoft.com/office/powerpoint/2010/main" val="412118739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F94E-CD5C-2986-1792-2626E715DBEA}"/>
              </a:ext>
              <a:ext uri="{C183D7F6-B498-43B3-948B-1728B52AA6E4}">
                <adec:decorative xmlns:adec="http://schemas.microsoft.com/office/drawing/2017/decorative" val="1"/>
              </a:ext>
            </a:extLst>
          </p:cNvPr>
          <p:cNvSpPr>
            <a:spLocks noGrp="1"/>
          </p:cNvSpPr>
          <p:nvPr>
            <p:ph type="title"/>
          </p:nvPr>
        </p:nvSpPr>
        <p:spPr>
          <a:xfrm>
            <a:off x="628649" y="176744"/>
            <a:ext cx="7886700" cy="1325563"/>
          </a:xfrm>
        </p:spPr>
        <p:txBody>
          <a:bodyPr/>
          <a:lstStyle/>
          <a:p>
            <a:r>
              <a:rPr lang="en-US" dirty="0"/>
              <a:t>Record Checker Tool</a:t>
            </a:r>
          </a:p>
        </p:txBody>
      </p:sp>
      <p:pic>
        <p:nvPicPr>
          <p:cNvPr id="10" name="Picture 9">
            <a:extLst>
              <a:ext uri="{FF2B5EF4-FFF2-40B4-BE49-F238E27FC236}">
                <a16:creationId xmlns:a16="http://schemas.microsoft.com/office/drawing/2014/main" id="{DEFC3DC7-41B0-3AEA-47B9-2537CE80FD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03709" y="1787872"/>
            <a:ext cx="5936579" cy="2906876"/>
          </a:xfrm>
          <a:prstGeom prst="rect">
            <a:avLst/>
          </a:prstGeom>
        </p:spPr>
      </p:pic>
      <p:sp>
        <p:nvSpPr>
          <p:cNvPr id="3" name="Content Placeholder 2">
            <a:extLst>
              <a:ext uri="{FF2B5EF4-FFF2-40B4-BE49-F238E27FC236}">
                <a16:creationId xmlns:a16="http://schemas.microsoft.com/office/drawing/2014/main" id="{50582FEA-D771-4521-97EA-7A001545AADE}"/>
              </a:ext>
              <a:ext uri="{C183D7F6-B498-43B3-948B-1728B52AA6E4}">
                <adec:decorative xmlns:adec="http://schemas.microsoft.com/office/drawing/2017/decorative" val="1"/>
              </a:ext>
            </a:extLst>
          </p:cNvPr>
          <p:cNvSpPr>
            <a:spLocks noGrp="1"/>
          </p:cNvSpPr>
          <p:nvPr>
            <p:ph idx="1"/>
          </p:nvPr>
        </p:nvSpPr>
        <p:spPr>
          <a:xfrm>
            <a:off x="731591" y="5232852"/>
            <a:ext cx="7886700" cy="938807"/>
          </a:xfrm>
        </p:spPr>
        <p:txBody>
          <a:bodyPr>
            <a:normAutofit/>
          </a:bodyPr>
          <a:lstStyle/>
          <a:p>
            <a:r>
              <a:rPr lang="en-US" sz="2400" dirty="0"/>
              <a:t>Plan to use 1-2 weeks prior to initial submissions</a:t>
            </a:r>
          </a:p>
          <a:p>
            <a:pPr lvl="1"/>
            <a:r>
              <a:rPr lang="en-US" sz="2000" dirty="0"/>
              <a:t>Schools do not need to submit the RCT results file to CS</a:t>
            </a:r>
          </a:p>
        </p:txBody>
      </p:sp>
      <p:sp>
        <p:nvSpPr>
          <p:cNvPr id="7" name="TextBox 6">
            <a:extLst>
              <a:ext uri="{FF2B5EF4-FFF2-40B4-BE49-F238E27FC236}">
                <a16:creationId xmlns:a16="http://schemas.microsoft.com/office/drawing/2014/main" id="{46DD3615-052C-9709-7256-F4F0363548B8}"/>
              </a:ext>
              <a:ext uri="{C183D7F6-B498-43B3-948B-1728B52AA6E4}">
                <adec:decorative xmlns:adec="http://schemas.microsoft.com/office/drawing/2017/decorative" val="1"/>
              </a:ext>
            </a:extLst>
          </p:cNvPr>
          <p:cNvSpPr txBox="1"/>
          <p:nvPr/>
        </p:nvSpPr>
        <p:spPr>
          <a:xfrm>
            <a:off x="1364456" y="6220965"/>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https://resources.csi.state.co.us/data-submissions/eoy/</a:t>
            </a:r>
            <a:endParaRPr lang="en-US" dirty="0">
              <a:solidFill>
                <a:schemeClr val="accent1"/>
              </a:solidFill>
              <a:latin typeface="Arial" panose="020B0604020202020204" pitchFamily="34" charset="0"/>
              <a:cs typeface="Arial" panose="020B0604020202020204" pitchFamily="34" charset="0"/>
            </a:endParaRPr>
          </a:p>
        </p:txBody>
      </p:sp>
      <p:sp>
        <p:nvSpPr>
          <p:cNvPr id="4" name="Slide Number Placeholder 2">
            <a:extLst>
              <a:ext uri="{FF2B5EF4-FFF2-40B4-BE49-F238E27FC236}">
                <a16:creationId xmlns:a16="http://schemas.microsoft.com/office/drawing/2014/main" id="{3AC68B2E-89F2-284B-259F-0E0F79025F05}"/>
              </a:ext>
              <a:ext uri="{C183D7F6-B498-43B3-948B-1728B52AA6E4}">
                <adec:decorative xmlns:adec="http://schemas.microsoft.com/office/drawing/2017/decorative" val="1"/>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6</a:t>
            </a:fld>
            <a:endParaRPr lang="en" dirty="0"/>
          </a:p>
        </p:txBody>
      </p:sp>
      <p:pic>
        <p:nvPicPr>
          <p:cNvPr id="15" name="Audio 14">
            <a:hlinkClick r:id="" action="ppaction://media"/>
            <a:extLst>
              <a:ext uri="{FF2B5EF4-FFF2-40B4-BE49-F238E27FC236}">
                <a16:creationId xmlns:a16="http://schemas.microsoft.com/office/drawing/2014/main" id="{57342CE0-4A79-A9F1-491D-123492BB9EF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66106159"/>
      </p:ext>
    </p:extLst>
  </p:cSld>
  <p:clrMapOvr>
    <a:masterClrMapping/>
  </p:clrMapOvr>
  <mc:AlternateContent xmlns:mc="http://schemas.openxmlformats.org/markup-compatibility/2006">
    <mc:Choice xmlns:p14="http://schemas.microsoft.com/office/powerpoint/2010/main" Requires="p14">
      <p:transition spd="slow" p14:dur="2000" advTm="57578"/>
    </mc:Choice>
    <mc:Fallback>
      <p:transition spd="slow" advTm="5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Graduation Guidelines</a:t>
            </a:r>
          </a:p>
        </p:txBody>
      </p:sp>
      <p:sp>
        <p:nvSpPr>
          <p:cNvPr id="3" name="Content Placeholder 2"/>
          <p:cNvSpPr>
            <a:spLocks noGrp="1"/>
          </p:cNvSpPr>
          <p:nvPr>
            <p:ph idx="1"/>
          </p:nvPr>
        </p:nvSpPr>
        <p:spPr>
          <a:xfrm>
            <a:off x="628650" y="1597000"/>
            <a:ext cx="7886700" cy="4615291"/>
          </a:xfrm>
        </p:spPr>
        <p:txBody>
          <a:bodyPr>
            <a:normAutofit/>
          </a:bodyPr>
          <a:lstStyle/>
          <a:p>
            <a:r>
              <a:rPr lang="en-US" dirty="0"/>
              <a:t>Reminder </a:t>
            </a:r>
          </a:p>
          <a:p>
            <a:pPr lvl="1"/>
            <a:r>
              <a:rPr lang="en-US" dirty="0"/>
              <a:t>This file can be submitted later than the initial submission deadline</a:t>
            </a:r>
          </a:p>
          <a:p>
            <a:pPr lvl="1"/>
            <a:endParaRPr lang="en-US" dirty="0"/>
          </a:p>
          <a:p>
            <a:pPr lvl="1"/>
            <a:r>
              <a:rPr lang="en-US" dirty="0"/>
              <a:t>GG file is </a:t>
            </a:r>
            <a:r>
              <a:rPr lang="en-US" b="1" dirty="0"/>
              <a:t>due to CSI by 3/20/2025</a:t>
            </a:r>
          </a:p>
          <a:p>
            <a:pPr lvl="1"/>
            <a:endParaRPr lang="en-US" dirty="0"/>
          </a:p>
          <a:p>
            <a:pPr lvl="1"/>
            <a:r>
              <a:rPr lang="en-US" dirty="0"/>
              <a:t>IC and PS may not have updated the report extracts by the initial submission deadline</a:t>
            </a:r>
          </a:p>
          <a:p>
            <a:pPr lvl="1"/>
            <a:endParaRPr lang="en-US" b="1" dirty="0"/>
          </a:p>
          <a:p>
            <a:pPr lvl="1"/>
            <a:r>
              <a:rPr lang="en-US" dirty="0"/>
              <a:t>There is a separate CSI training module</a:t>
            </a:r>
          </a:p>
          <a:p>
            <a:pPr marL="0" indent="0">
              <a:buNone/>
            </a:pPr>
            <a:endParaRPr lang="en-US" dirty="0"/>
          </a:p>
        </p:txBody>
      </p:sp>
      <p:sp>
        <p:nvSpPr>
          <p:cNvPr id="4" name="Slide Number Placeholder 2">
            <a:extLst>
              <a:ext uri="{FF2B5EF4-FFF2-40B4-BE49-F238E27FC236}">
                <a16:creationId xmlns:a16="http://schemas.microsoft.com/office/drawing/2014/main" id="{C753362E-4F6C-4D98-AB5C-1CA945C39273}"/>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a:t>
            </a:fld>
            <a:endParaRPr lang="en" dirty="0"/>
          </a:p>
        </p:txBody>
      </p:sp>
      <p:pic>
        <p:nvPicPr>
          <p:cNvPr id="5" name="Recorded Sound">
            <a:hlinkClick r:id="" action="ppaction://media"/>
            <a:extLst>
              <a:ext uri="{FF2B5EF4-FFF2-40B4-BE49-F238E27FC236}">
                <a16:creationId xmlns:a16="http://schemas.microsoft.com/office/drawing/2014/main" id="{65C90055-B874-D7D6-7A34-9EA27FB21EB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854" y="5830775"/>
            <a:ext cx="609600" cy="609600"/>
          </a:xfrm>
          <a:prstGeom prst="rect">
            <a:avLst/>
          </a:prstGeom>
        </p:spPr>
      </p:pic>
    </p:spTree>
    <p:extLst>
      <p:ext uri="{BB962C8B-B14F-4D97-AF65-F5344CB8AC3E}">
        <p14:creationId xmlns:p14="http://schemas.microsoft.com/office/powerpoint/2010/main" val="1060757196"/>
      </p:ext>
    </p:extLst>
  </p:cSld>
  <p:clrMapOvr>
    <a:masterClrMapping/>
  </p:clrMapOvr>
  <mc:AlternateContent xmlns:mc="http://schemas.openxmlformats.org/markup-compatibility/2006" xmlns:p14="http://schemas.microsoft.com/office/powerpoint/2010/main">
    <mc:Choice Requires="p14">
      <p:transition spd="slow" p14:dur="2000" advTm="31480"/>
    </mc:Choice>
    <mc:Fallback xmlns="">
      <p:transition spd="slow" advTm="3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0"/>
            <a:ext cx="7886700" cy="1325563"/>
          </a:xfrm>
        </p:spPr>
        <p:txBody>
          <a:bodyPr/>
          <a:lstStyle/>
          <a:p>
            <a:pPr algn="ctr"/>
            <a:r>
              <a:rPr lang="en-US" dirty="0"/>
              <a:t>Attendance</a:t>
            </a:r>
          </a:p>
        </p:txBody>
      </p:sp>
      <p:sp>
        <p:nvSpPr>
          <p:cNvPr id="19" name="TextBox 18">
            <a:extLst>
              <a:ext uri="{FF2B5EF4-FFF2-40B4-BE49-F238E27FC236}">
                <a16:creationId xmlns:a16="http://schemas.microsoft.com/office/drawing/2014/main" id="{4F093E62-56DF-461E-B8DE-0F0EE40767E8}"/>
              </a:ext>
            </a:extLst>
          </p:cNvPr>
          <p:cNvSpPr txBox="1"/>
          <p:nvPr/>
        </p:nvSpPr>
        <p:spPr>
          <a:xfrm>
            <a:off x="1015823" y="1125482"/>
            <a:ext cx="7112354" cy="5447645"/>
          </a:xfrm>
          <a:prstGeom prst="rect">
            <a:avLst/>
          </a:prstGeom>
          <a:noFill/>
        </p:spPr>
        <p:txBody>
          <a:bodyPr wrap="square" rtlCol="0">
            <a:spAutoFit/>
          </a:bodyPr>
          <a:lstStyle/>
          <a:p>
            <a:pPr marL="457200" indent="-457200">
              <a:buFont typeface="Arial" panose="020B0604020202020204" pitchFamily="34" charset="0"/>
              <a:buChar char="•"/>
            </a:pPr>
            <a:r>
              <a:rPr lang="en-US" sz="2800" dirty="0"/>
              <a:t>Complete and accurate attendance data is required for all CSI schools in the EOY</a:t>
            </a:r>
          </a:p>
          <a:p>
            <a:pPr marL="914400" lvl="1" indent="-457200">
              <a:buFont typeface="Arial" panose="020B0604020202020204" pitchFamily="34" charset="0"/>
              <a:buChar char="•"/>
            </a:pPr>
            <a:r>
              <a:rPr lang="en-US" sz="2400" dirty="0"/>
              <a:t>Used in the School Discipline collection to determine truancy and chronic absenteeism rates</a:t>
            </a:r>
          </a:p>
          <a:p>
            <a:pPr lvl="1"/>
            <a:endParaRPr lang="en-US" sz="2400" dirty="0"/>
          </a:p>
          <a:p>
            <a:pPr marL="457200" indent="-457200">
              <a:buFont typeface="Arial" panose="020B0604020202020204" pitchFamily="34" charset="0"/>
              <a:buChar char="•"/>
            </a:pPr>
            <a:r>
              <a:rPr lang="en-US" sz="2800" dirty="0"/>
              <a:t>The data is reported in the SSA file</a:t>
            </a:r>
          </a:p>
          <a:p>
            <a:endParaRPr lang="en-US" sz="2800" dirty="0"/>
          </a:p>
          <a:p>
            <a:pPr marL="457200" indent="-457200">
              <a:buFont typeface="Arial" panose="020B0604020202020204" pitchFamily="34" charset="0"/>
              <a:buChar char="•"/>
            </a:pPr>
            <a:r>
              <a:rPr lang="en-US" sz="2800" dirty="0"/>
              <a:t>Review results in the Record Checker Tool</a:t>
            </a:r>
          </a:p>
          <a:p>
            <a:endParaRPr lang="en-US" sz="2800" dirty="0"/>
          </a:p>
          <a:p>
            <a:pPr marL="457200" indent="-457200">
              <a:buFont typeface="Arial" panose="020B0604020202020204" pitchFamily="34" charset="0"/>
              <a:buChar char="•"/>
            </a:pPr>
            <a:r>
              <a:rPr lang="en-US" sz="2800" dirty="0"/>
              <a:t>There is a separate CSI Attendance training module available on the </a:t>
            </a:r>
            <a:r>
              <a:rPr lang="en-US" sz="2800" dirty="0">
                <a:hlinkClick r:id="rId5"/>
              </a:rPr>
              <a:t>CSI EOY Webpage</a:t>
            </a:r>
            <a:endParaRPr lang="en-US" sz="2800" dirty="0"/>
          </a:p>
          <a:p>
            <a:pPr marL="457200" indent="-457200">
              <a:buFont typeface="Arial" panose="020B0604020202020204" pitchFamily="34" charset="0"/>
              <a:buChar char="•"/>
            </a:pPr>
            <a:endParaRPr lang="en-US" sz="2800" dirty="0"/>
          </a:p>
        </p:txBody>
      </p:sp>
      <p:sp>
        <p:nvSpPr>
          <p:cNvPr id="11" name="Slide Number Placeholder 3">
            <a:extLst>
              <a:ext uri="{FF2B5EF4-FFF2-40B4-BE49-F238E27FC236}">
                <a16:creationId xmlns:a16="http://schemas.microsoft.com/office/drawing/2014/main" id="{718FAF8D-F80F-4EC6-9CE4-D0CDA633489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a:t>
            </a:fld>
            <a:endParaRPr lang="en" dirty="0"/>
          </a:p>
        </p:txBody>
      </p:sp>
      <p:pic>
        <p:nvPicPr>
          <p:cNvPr id="3" name="Recorded Sound">
            <a:hlinkClick r:id="" action="ppaction://media"/>
            <a:extLst>
              <a:ext uri="{FF2B5EF4-FFF2-40B4-BE49-F238E27FC236}">
                <a16:creationId xmlns:a16="http://schemas.microsoft.com/office/drawing/2014/main" id="{270DACC8-6949-D44A-4A3C-B183C7749D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963527"/>
            <a:ext cx="609600" cy="609600"/>
          </a:xfrm>
          <a:prstGeom prst="rect">
            <a:avLst/>
          </a:prstGeom>
        </p:spPr>
      </p:pic>
    </p:spTree>
    <p:extLst>
      <p:ext uri="{BB962C8B-B14F-4D97-AF65-F5344CB8AC3E}">
        <p14:creationId xmlns:p14="http://schemas.microsoft.com/office/powerpoint/2010/main" val="1765346211"/>
      </p:ext>
    </p:extLst>
  </p:cSld>
  <p:clrMapOvr>
    <a:masterClrMapping/>
  </p:clrMapOvr>
  <mc:AlternateContent xmlns:mc="http://schemas.openxmlformats.org/markup-compatibility/2006" xmlns:p14="http://schemas.microsoft.com/office/powerpoint/2010/main">
    <mc:Choice Requires="p14">
      <p:transition spd="slow" p14:dur="2000" advTm="35500"/>
    </mc:Choice>
    <mc:Fallback xmlns="">
      <p:transition spd="slow" advTm="3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6A9E-EBAD-3433-BA0F-0DA49D5E7BA4}"/>
              </a:ext>
            </a:extLst>
          </p:cNvPr>
          <p:cNvSpPr>
            <a:spLocks noGrp="1"/>
          </p:cNvSpPr>
          <p:nvPr>
            <p:ph type="title"/>
          </p:nvPr>
        </p:nvSpPr>
        <p:spPr>
          <a:xfrm>
            <a:off x="628650" y="170728"/>
            <a:ext cx="7886700" cy="1325563"/>
          </a:xfrm>
        </p:spPr>
        <p:txBody>
          <a:bodyPr/>
          <a:lstStyle/>
          <a:p>
            <a:r>
              <a:rPr lang="en-US" dirty="0"/>
              <a:t>Data Consistency</a:t>
            </a:r>
          </a:p>
        </p:txBody>
      </p:sp>
      <p:sp>
        <p:nvSpPr>
          <p:cNvPr id="3" name="Content Placeholder 2">
            <a:extLst>
              <a:ext uri="{FF2B5EF4-FFF2-40B4-BE49-F238E27FC236}">
                <a16:creationId xmlns:a16="http://schemas.microsoft.com/office/drawing/2014/main" id="{30912A13-74AE-EAA4-E561-35DDB3EE4D0C}"/>
              </a:ext>
            </a:extLst>
          </p:cNvPr>
          <p:cNvSpPr>
            <a:spLocks noGrp="1"/>
          </p:cNvSpPr>
          <p:nvPr>
            <p:ph idx="1"/>
          </p:nvPr>
        </p:nvSpPr>
        <p:spPr>
          <a:xfrm>
            <a:off x="365761" y="1180407"/>
            <a:ext cx="8512232" cy="5183770"/>
          </a:xfrm>
        </p:spPr>
        <p:txBody>
          <a:bodyPr>
            <a:normAutofit/>
          </a:bodyPr>
          <a:lstStyle/>
          <a:p>
            <a:r>
              <a:rPr lang="en-US" sz="2400" dirty="0"/>
              <a:t>Students reported as ELL, Military Connected, or Homeless during the October Count collection should remain identified as such in the End of Year collection</a:t>
            </a:r>
          </a:p>
          <a:p>
            <a:pPr lvl="1"/>
            <a:r>
              <a:rPr lang="en-US" sz="2000" dirty="0"/>
              <a:t>The exception to this would be if you found that a student was </a:t>
            </a:r>
            <a:r>
              <a:rPr lang="en-US" sz="2000" u="sng" dirty="0"/>
              <a:t>misreported</a:t>
            </a:r>
            <a:r>
              <a:rPr lang="en-US" sz="2000" dirty="0"/>
              <a:t> in one of these areas in the October Count – contact CSI if this is the case</a:t>
            </a:r>
          </a:p>
          <a:p>
            <a:pPr lvl="1"/>
            <a:endParaRPr lang="en-US" sz="2000" dirty="0"/>
          </a:p>
          <a:p>
            <a:r>
              <a:rPr lang="en-US" sz="2400" dirty="0"/>
              <a:t>Free and Reduced Lunch Eligibility status typically remains the same unless a new status is needed</a:t>
            </a:r>
          </a:p>
          <a:p>
            <a:pPr lvl="1"/>
            <a:r>
              <a:rPr lang="en-US" sz="2000" dirty="0"/>
              <a:t>Prior year, carryover status if reported in the October Count this year expired on count day. Get a new status</a:t>
            </a:r>
          </a:p>
          <a:p>
            <a:pPr lvl="1"/>
            <a:r>
              <a:rPr lang="en-US" sz="2000" dirty="0"/>
              <a:t>When end dating FRL status in your SIS, please do NOT use the last day of school.</a:t>
            </a:r>
            <a:endParaRPr lang="en-US" sz="2000" b="1" i="1" dirty="0"/>
          </a:p>
        </p:txBody>
      </p:sp>
      <p:sp>
        <p:nvSpPr>
          <p:cNvPr id="4" name="Slide Number Placeholder 3">
            <a:extLst>
              <a:ext uri="{FF2B5EF4-FFF2-40B4-BE49-F238E27FC236}">
                <a16:creationId xmlns:a16="http://schemas.microsoft.com/office/drawing/2014/main" id="{D7956AEC-898F-38DE-BCF2-E92CAF9BD003}"/>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a:t>
            </a:fld>
            <a:endParaRPr lang="en" dirty="0"/>
          </a:p>
        </p:txBody>
      </p:sp>
      <p:pic>
        <p:nvPicPr>
          <p:cNvPr id="22" name="Audio 21">
            <a:hlinkClick r:id="" action="ppaction://media"/>
            <a:extLst>
              <a:ext uri="{FF2B5EF4-FFF2-40B4-BE49-F238E27FC236}">
                <a16:creationId xmlns:a16="http://schemas.microsoft.com/office/drawing/2014/main" id="{18CC0542-2DFC-6A16-4DDB-1F7F3EBBB973}"/>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9629.814"/>
                </p14:media>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08863876"/>
      </p:ext>
    </p:extLst>
  </p:cSld>
  <p:clrMapOvr>
    <a:masterClrMapping/>
  </p:clrMapOvr>
  <mc:AlternateContent xmlns:mc="http://schemas.openxmlformats.org/markup-compatibility/2006" xmlns:p14="http://schemas.microsoft.com/office/powerpoint/2010/main">
    <mc:Choice Requires="p14">
      <p:transition spd="slow" p14:dur="2000" advTm="86510"/>
    </mc:Choice>
    <mc:Fallback xmlns="">
      <p:transition spd="slow" advTm="8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New</Template>
  <TotalTime>6285</TotalTime>
  <Words>1739</Words>
  <Application>Microsoft Office PowerPoint</Application>
  <PresentationFormat>On-screen Show (4:3)</PresentationFormat>
  <Paragraphs>141</Paragraphs>
  <Slides>11</Slides>
  <Notes>11</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Data Submissions Veteran’s Guide End of Year</vt:lpstr>
      <vt:lpstr>For EOY 24-25</vt:lpstr>
      <vt:lpstr>Regular Phase Timeline</vt:lpstr>
      <vt:lpstr>Updates</vt:lpstr>
      <vt:lpstr>Reminders</vt:lpstr>
      <vt:lpstr>Record Checker Tool</vt:lpstr>
      <vt:lpstr>Graduation Guidelines</vt:lpstr>
      <vt:lpstr>Attendance</vt:lpstr>
      <vt:lpstr>Data Consistency</vt:lpstr>
      <vt:lpstr>Entry/Exit Coding</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2019-20 End of Year</dc:title>
  <dc:creator>Rogers, Jessica</dc:creator>
  <cp:lastModifiedBy>Trammell, Cherish</cp:lastModifiedBy>
  <cp:revision>259</cp:revision>
  <dcterms:created xsi:type="dcterms:W3CDTF">2020-01-15T19:19:28Z</dcterms:created>
  <dcterms:modified xsi:type="dcterms:W3CDTF">2025-02-03T16:37:07Z</dcterms:modified>
</cp:coreProperties>
</file>