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57" r:id="rId2"/>
    <p:sldId id="260" r:id="rId3"/>
    <p:sldId id="292" r:id="rId4"/>
    <p:sldId id="293" r:id="rId5"/>
    <p:sldId id="289" r:id="rId6"/>
    <p:sldId id="290" r:id="rId7"/>
    <p:sldId id="276" r:id="rId8"/>
    <p:sldId id="269" r:id="rId9"/>
    <p:sldId id="270" r:id="rId10"/>
    <p:sldId id="271" r:id="rId11"/>
    <p:sldId id="279" r:id="rId12"/>
    <p:sldId id="281" r:id="rId13"/>
    <p:sldId id="267" r:id="rId14"/>
    <p:sldId id="291" r:id="rId15"/>
    <p:sldId id="294" r:id="rId16"/>
    <p:sldId id="259" r:id="rId17"/>
    <p:sldId id="28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5" clrIdx="0">
    <p:extLst>
      <p:ext uri="{19B8F6BF-5375-455C-9EA6-DF929625EA0E}">
        <p15:presenceInfo xmlns:p15="http://schemas.microsoft.com/office/powerpoint/2012/main" userId="S::Rogers_J@cde.state.co.us::c64e4176-a843-4db9-a852-c8ed41991137" providerId="AD"/>
      </p:ext>
    </p:extLst>
  </p:cmAuthor>
  <p:cmAuthor id="2" name="Eddy, Julie" initials="EJ" lastIdx="8"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CC3399"/>
    <a:srgbClr val="455FA9"/>
    <a:srgbClr val="008CA0"/>
    <a:srgbClr val="FF6699"/>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6" autoAdjust="0"/>
    <p:restoredTop sz="66170" autoAdjust="0"/>
  </p:normalViewPr>
  <p:slideViewPr>
    <p:cSldViewPr snapToGrid="0">
      <p:cViewPr>
        <p:scale>
          <a:sx n="75" d="100"/>
          <a:sy n="75" d="100"/>
        </p:scale>
        <p:origin x="151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7D1B2-6E0E-4567-AE0D-9BCF4A86123E}" type="datetimeFigureOut">
              <a:rPr lang="en-US" smtClean="0"/>
              <a:t>1/31/2025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567D8-B263-4FC9-9E53-046CDE64AC2C}" type="slidenum">
              <a:rPr lang="en-US" smtClean="0"/>
              <a:t>‹#›</a:t>
            </a:fld>
            <a:endParaRPr lang="en-US"/>
          </a:p>
        </p:txBody>
      </p:sp>
    </p:spTree>
    <p:extLst>
      <p:ext uri="{BB962C8B-B14F-4D97-AF65-F5344CB8AC3E}">
        <p14:creationId xmlns:p14="http://schemas.microsoft.com/office/powerpoint/2010/main" val="148254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recorded by the CSI data team provides an overview on reporting data in the attendance fields for the EOY collection.</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87581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attendance data collected in the SSA file for the EOY collection will be compiled with other data fields into what’s called the “Attendance Snapshot”.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Unlike most collections you will see very few Level 1 Errors for the Attendance Fields at this time. There is more chance of having Level 2 errors to resolve.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Attendance data </a:t>
            </a:r>
            <a:r>
              <a:rPr lang="en-US" sz="1800" dirty="0">
                <a:effectLst/>
                <a:latin typeface="Segoe UI" panose="020B0502040204020203" pitchFamily="34" charset="0"/>
              </a:rPr>
              <a:t>will be used in the: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School Discipline collection to determine truancy rates and chronic absenteeism.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CDE </a:t>
            </a:r>
            <a:r>
              <a:rPr lang="en-US" sz="1800" dirty="0" err="1">
                <a:effectLst/>
                <a:latin typeface="Segoe UI" panose="020B0502040204020203" pitchFamily="34" charset="0"/>
              </a:rPr>
              <a:t>SchoolView</a:t>
            </a:r>
            <a:r>
              <a:rPr lang="en-US" sz="1800" dirty="0">
                <a:effectLst/>
                <a:latin typeface="Segoe UI" panose="020B0502040204020203" pitchFamily="34" charset="0"/>
              </a:rPr>
              <a:t> Dashboard, and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Public research and media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Lastly, it is reported to the US Department of Education for federal reports and to prepopulate the Civil Rights Data Collection.</a:t>
            </a:r>
          </a:p>
        </p:txBody>
      </p:sp>
      <p:sp>
        <p:nvSpPr>
          <p:cNvPr id="4" name="Slide Number Placeholder 3"/>
          <p:cNvSpPr>
            <a:spLocks noGrp="1"/>
          </p:cNvSpPr>
          <p:nvPr>
            <p:ph type="sldNum" sz="quarter" idx="10"/>
          </p:nvPr>
        </p:nvSpPr>
        <p:spPr/>
        <p:txBody>
          <a:bodyPr/>
          <a:lstStyle/>
          <a:p>
            <a:fld id="{9ED567D8-B263-4FC9-9E53-046CDE64AC2C}" type="slidenum">
              <a:rPr lang="en-US" smtClean="0"/>
              <a:t>10</a:t>
            </a:fld>
            <a:endParaRPr lang="en-US"/>
          </a:p>
        </p:txBody>
      </p:sp>
    </p:spTree>
    <p:extLst>
      <p:ext uri="{BB962C8B-B14F-4D97-AF65-F5344CB8AC3E}">
        <p14:creationId xmlns:p14="http://schemas.microsoft.com/office/powerpoint/2010/main" val="2642642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of the attendance fields reported in the EOY collection will be included in the SSA report extract a school pulls from their SIS to report to CSI.</a:t>
            </a:r>
          </a:p>
          <a:p>
            <a:endParaRPr lang="en-US" baseline="0" dirty="0"/>
          </a:p>
          <a:p>
            <a:r>
              <a:rPr lang="en-US" baseline="0" dirty="0"/>
              <a:t>As long as a school has set up both attendance and behavior attributes correctly is their SIS plus maintain data entries for attendance and discipline, then the SIS should perform the necessary calculations during the SSA report extract. </a:t>
            </a:r>
          </a:p>
          <a:p>
            <a:endParaRPr lang="en-US" baseline="0" dirty="0"/>
          </a:p>
          <a:p>
            <a:r>
              <a:rPr lang="en-US" baseline="0" dirty="0"/>
              <a:t>Typically, the Total Days Attended and Total Days Excused &amp; Unexcused are calculated for each student from the individual student attendance record. </a:t>
            </a:r>
          </a:p>
          <a:p>
            <a:r>
              <a:rPr lang="en-US" baseline="0" dirty="0"/>
              <a:t>Likewise, Total Days Missed Due to Out of School Suspensions is calculated from the individual student </a:t>
            </a:r>
            <a:r>
              <a:rPr lang="en-US" i="1" baseline="0" dirty="0"/>
              <a:t>behavior</a:t>
            </a:r>
            <a:r>
              <a:rPr lang="en-US" baseline="0" dirty="0"/>
              <a:t> record. </a:t>
            </a:r>
          </a:p>
          <a:p>
            <a:r>
              <a:rPr lang="en-US" baseline="0" dirty="0"/>
              <a:t>Total Days Possible and Habitually Truant are calculated on the fly when the SSA report extract is initiated. </a:t>
            </a:r>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11</a:t>
            </a:fld>
            <a:endParaRPr lang="en-US"/>
          </a:p>
        </p:txBody>
      </p:sp>
    </p:spTree>
    <p:extLst>
      <p:ext uri="{BB962C8B-B14F-4D97-AF65-F5344CB8AC3E}">
        <p14:creationId xmlns:p14="http://schemas.microsoft.com/office/powerpoint/2010/main" val="208588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make sure</a:t>
            </a:r>
            <a:r>
              <a:rPr lang="en-US" baseline="0" dirty="0"/>
              <a:t> your attendance is set-up correctly in your SIS, you can follow the links listed here to the Attendance Set-up Documentation for your 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Even if you do not need to review this documentation now, it will be good to keep these links on hand in case you need to refer to the Attendance Set-up process when trouble-shooting Level 2 Attendance Errors. </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12</a:t>
            </a:fld>
            <a:endParaRPr lang="en-US"/>
          </a:p>
        </p:txBody>
      </p:sp>
    </p:spTree>
    <p:extLst>
      <p:ext uri="{BB962C8B-B14F-4D97-AF65-F5344CB8AC3E}">
        <p14:creationId xmlns:p14="http://schemas.microsoft.com/office/powerpoint/2010/main" val="404862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ensure the accuracy of your Attendance data, be sure to pay close attention to the Attendance section in the Record Checker Tool.</a:t>
            </a:r>
          </a:p>
          <a:p>
            <a:r>
              <a:rPr lang="en-US" dirty="0"/>
              <a:t>The RCT is available on the CSI EOY webpage and all schools are required to use the tool 1-2 weeks prior to the EOY initial file submissions.</a:t>
            </a:r>
          </a:p>
          <a:p>
            <a:r>
              <a:rPr lang="en-US" dirty="0"/>
              <a:t>You can find out more about that by watching other trainings for the EOY collection.</a:t>
            </a:r>
          </a:p>
          <a:p>
            <a:endParaRPr lang="en-US" dirty="0"/>
          </a:p>
          <a:p>
            <a:r>
              <a:rPr lang="en-US" dirty="0"/>
              <a:t>The Attendance section will show you the count of students you are reporting with perfect attendance – as in no excused or unexcused absences. </a:t>
            </a:r>
          </a:p>
          <a:p>
            <a:r>
              <a:rPr lang="en-US" dirty="0"/>
              <a:t>This is a good check because perfect attendance can sometimes mean there is a problem with the data and/or your SIS set up.</a:t>
            </a:r>
          </a:p>
          <a:p>
            <a:endParaRPr lang="en-US" dirty="0"/>
          </a:p>
          <a:p>
            <a:r>
              <a:rPr lang="en-US" dirty="0"/>
              <a:t>The section will also show how many students are being reported for different durations of truancy, plus the number of students with Attendance issues that will likely create errors in the EOY collection. </a:t>
            </a:r>
          </a:p>
        </p:txBody>
      </p:sp>
      <p:sp>
        <p:nvSpPr>
          <p:cNvPr id="4" name="Slide Number Placeholder 3"/>
          <p:cNvSpPr>
            <a:spLocks noGrp="1"/>
          </p:cNvSpPr>
          <p:nvPr>
            <p:ph type="sldNum" sz="quarter" idx="10"/>
          </p:nvPr>
        </p:nvSpPr>
        <p:spPr/>
        <p:txBody>
          <a:bodyPr/>
          <a:lstStyle/>
          <a:p>
            <a:fld id="{9ED567D8-B263-4FC9-9E53-046CDE64AC2C}" type="slidenum">
              <a:rPr lang="en-US" smtClean="0"/>
              <a:t>13</a:t>
            </a:fld>
            <a:endParaRPr lang="en-US"/>
          </a:p>
        </p:txBody>
      </p:sp>
    </p:spTree>
    <p:extLst>
      <p:ext uri="{BB962C8B-B14F-4D97-AF65-F5344CB8AC3E}">
        <p14:creationId xmlns:p14="http://schemas.microsoft.com/office/powerpoint/2010/main" val="268341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is a list of some specific things to check for in the Attendance Section when you use the Record Checker 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of these would apply to most schools, so be sure to check for each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concepts behind each check have been covered in prior slides within this training.</a:t>
            </a:r>
          </a:p>
        </p:txBody>
      </p:sp>
      <p:sp>
        <p:nvSpPr>
          <p:cNvPr id="4" name="Slide Number Placeholder 3"/>
          <p:cNvSpPr>
            <a:spLocks noGrp="1"/>
          </p:cNvSpPr>
          <p:nvPr>
            <p:ph type="sldNum" sz="quarter" idx="5"/>
          </p:nvPr>
        </p:nvSpPr>
        <p:spPr/>
        <p:txBody>
          <a:bodyPr/>
          <a:lstStyle/>
          <a:p>
            <a:fld id="{9ED567D8-B263-4FC9-9E53-046CDE64AC2C}" type="slidenum">
              <a:rPr lang="en-US" smtClean="0"/>
              <a:t>14</a:t>
            </a:fld>
            <a:endParaRPr lang="en-US"/>
          </a:p>
        </p:txBody>
      </p:sp>
    </p:spTree>
    <p:extLst>
      <p:ext uri="{BB962C8B-B14F-4D97-AF65-F5344CB8AC3E}">
        <p14:creationId xmlns:p14="http://schemas.microsoft.com/office/powerpoint/2010/main" val="141145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of slides will walk through other tips to be aware of for the Attendance reporting.</a:t>
            </a:r>
          </a:p>
          <a:p>
            <a:endParaRPr lang="en-US" dirty="0"/>
          </a:p>
          <a:p>
            <a:r>
              <a:rPr lang="en-US" dirty="0"/>
              <a:t>If you find missing attendance for some courses that should be counted, then check your SIS to make sure you do not have the course checked as exclude from state reporting.</a:t>
            </a:r>
          </a:p>
        </p:txBody>
      </p:sp>
      <p:sp>
        <p:nvSpPr>
          <p:cNvPr id="4" name="Slide Number Placeholder 3"/>
          <p:cNvSpPr>
            <a:spLocks noGrp="1"/>
          </p:cNvSpPr>
          <p:nvPr>
            <p:ph type="sldNum" sz="quarter" idx="5"/>
          </p:nvPr>
        </p:nvSpPr>
        <p:spPr/>
        <p:txBody>
          <a:bodyPr/>
          <a:lstStyle/>
          <a:p>
            <a:fld id="{9ED567D8-B263-4FC9-9E53-046CDE64AC2C}" type="slidenum">
              <a:rPr lang="en-US" smtClean="0"/>
              <a:t>15</a:t>
            </a:fld>
            <a:endParaRPr lang="en-US"/>
          </a:p>
        </p:txBody>
      </p:sp>
    </p:spTree>
    <p:extLst>
      <p:ext uri="{BB962C8B-B14F-4D97-AF65-F5344CB8AC3E}">
        <p14:creationId xmlns:p14="http://schemas.microsoft.com/office/powerpoint/2010/main" val="348640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in this slide shows the general submission deadlines for the EOY collection. To the left you will notice the approximates the window of time that most schools roll over their SIS to the next school year, typically between June and July.</a:t>
            </a:r>
          </a:p>
          <a:p>
            <a:endParaRPr lang="en-US" dirty="0"/>
          </a:p>
          <a:p>
            <a:r>
              <a:rPr lang="en-US" dirty="0"/>
              <a:t>Once a school rolls over to the new year, it’s typical that CSI cannot accept new submission files from schools and any changes to the data must be made manually in the most recent files at CSI. </a:t>
            </a:r>
          </a:p>
          <a:p>
            <a:r>
              <a:rPr lang="en-US" dirty="0"/>
              <a:t>With this being the case, it’s difficult to correct attendance data after the roll over.</a:t>
            </a:r>
          </a:p>
          <a:p>
            <a:r>
              <a:rPr lang="en-US" dirty="0"/>
              <a:t>Schools should plan to have all attendance errors and issues cleared prior to completing their roll over.</a:t>
            </a:r>
          </a:p>
        </p:txBody>
      </p:sp>
      <p:sp>
        <p:nvSpPr>
          <p:cNvPr id="4" name="Slide Number Placeholder 3"/>
          <p:cNvSpPr>
            <a:spLocks noGrp="1"/>
          </p:cNvSpPr>
          <p:nvPr>
            <p:ph type="sldNum" sz="quarter" idx="10"/>
          </p:nvPr>
        </p:nvSpPr>
        <p:spPr/>
        <p:txBody>
          <a:bodyPr/>
          <a:lstStyle/>
          <a:p>
            <a:fld id="{52C48201-FFDD-4E8A-9186-BE6F85691F25}" type="slidenum">
              <a:rPr lang="en-US" smtClean="0"/>
              <a:t>16</a:t>
            </a:fld>
            <a:endParaRPr lang="en-US"/>
          </a:p>
        </p:txBody>
      </p:sp>
    </p:spTree>
    <p:extLst>
      <p:ext uri="{BB962C8B-B14F-4D97-AF65-F5344CB8AC3E}">
        <p14:creationId xmlns:p14="http://schemas.microsoft.com/office/powerpoint/2010/main" val="329168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training on reporting attendance data. Please send any questions you have to the CSI data team at the email address noted in this slide.</a:t>
            </a:r>
            <a:endParaRPr dirty="0"/>
          </a:p>
        </p:txBody>
      </p:sp>
    </p:spTree>
    <p:extLst>
      <p:ext uri="{BB962C8B-B14F-4D97-AF65-F5344CB8AC3E}">
        <p14:creationId xmlns:p14="http://schemas.microsoft.com/office/powerpoint/2010/main" val="116496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Attendance data is captured in the SSA student interchange file and reported through the EOY collection.  Field definitions and coding information are found in the SSA File Layout. </a:t>
            </a:r>
          </a:p>
        </p:txBody>
      </p:sp>
      <p:sp>
        <p:nvSpPr>
          <p:cNvPr id="4" name="Slide Number Placeholder 3"/>
          <p:cNvSpPr>
            <a:spLocks noGrp="1"/>
          </p:cNvSpPr>
          <p:nvPr>
            <p:ph type="sldNum" sz="quarter" idx="10"/>
          </p:nvPr>
        </p:nvSpPr>
        <p:spPr/>
        <p:txBody>
          <a:bodyPr/>
          <a:lstStyle/>
          <a:p>
            <a:fld id="{4B2128E6-9B1F-4DD5-92EF-7008C8830256}" type="slidenum">
              <a:rPr lang="en-US" smtClean="0"/>
              <a:t>2</a:t>
            </a:fld>
            <a:endParaRPr lang="en-US"/>
          </a:p>
        </p:txBody>
      </p:sp>
    </p:spTree>
    <p:extLst>
      <p:ext uri="{BB962C8B-B14F-4D97-AF65-F5344CB8AC3E}">
        <p14:creationId xmlns:p14="http://schemas.microsoft.com/office/powerpoint/2010/main" val="345913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CSI schools are required to report attendance data on all students for the EOY collection.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SSA file layout has six attendance related fields and those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Attended,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Excused,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Unexcused,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Possible Days, which would be based on the school calendars, not on the 365-day calendar,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Habitually Truant Status,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Missed for Out of School Suspensions</a:t>
            </a:r>
          </a:p>
        </p:txBody>
      </p:sp>
      <p:sp>
        <p:nvSpPr>
          <p:cNvPr id="4" name="Slide Number Placeholder 3"/>
          <p:cNvSpPr>
            <a:spLocks noGrp="1"/>
          </p:cNvSpPr>
          <p:nvPr>
            <p:ph type="sldNum" sz="quarter" idx="10"/>
          </p:nvPr>
        </p:nvSpPr>
        <p:spPr/>
        <p:txBody>
          <a:bodyPr/>
          <a:lstStyle/>
          <a:p>
            <a:fld id="{4B2128E6-9B1F-4DD5-92EF-7008C8830256}" type="slidenum">
              <a:rPr lang="en-US" smtClean="0"/>
              <a:t>3</a:t>
            </a:fld>
            <a:endParaRPr lang="en-US"/>
          </a:p>
        </p:txBody>
      </p:sp>
    </p:spTree>
    <p:extLst>
      <p:ext uri="{BB962C8B-B14F-4D97-AF65-F5344CB8AC3E}">
        <p14:creationId xmlns:p14="http://schemas.microsoft.com/office/powerpoint/2010/main" val="35883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four fields listed are most closely related when reporting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you’ll see in the SSA file layout for the attributes of each field, they must be reported as a decimal value with a maximum of 5 characters. Examples you can report would be 0.0, 000.0 or 175.3, which is just an arbitrary value that could be reported.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of the fields could be zero filled if that scenario is an accurate value for a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should count a full day if a student either attended at least a half day or they missed more than a half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3 fields must add up to the last field, so Total Days Attended plus Total Days Excused plus Total Days Unexcused must equal the Total Possible Days.</a:t>
            </a:r>
          </a:p>
        </p:txBody>
      </p:sp>
      <p:sp>
        <p:nvSpPr>
          <p:cNvPr id="4" name="Slide Number Placeholder 3"/>
          <p:cNvSpPr>
            <a:spLocks noGrp="1"/>
          </p:cNvSpPr>
          <p:nvPr>
            <p:ph type="sldNum" sz="quarter" idx="10"/>
          </p:nvPr>
        </p:nvSpPr>
        <p:spPr/>
        <p:txBody>
          <a:bodyPr/>
          <a:lstStyle/>
          <a:p>
            <a:fld id="{4B2128E6-9B1F-4DD5-92EF-7008C8830256}" type="slidenum">
              <a:rPr lang="en-US" smtClean="0"/>
              <a:t>4</a:t>
            </a:fld>
            <a:endParaRPr lang="en-US"/>
          </a:p>
        </p:txBody>
      </p:sp>
    </p:spTree>
    <p:extLst>
      <p:ext uri="{BB962C8B-B14F-4D97-AF65-F5344CB8AC3E}">
        <p14:creationId xmlns:p14="http://schemas.microsoft.com/office/powerpoint/2010/main" val="135955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other details about the Total Days Possible Field that are important to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value should be </a:t>
            </a:r>
            <a:r>
              <a:rPr lang="en-US" dirty="0"/>
              <a:t>the total number of days the student is </a:t>
            </a:r>
            <a:r>
              <a:rPr lang="en-US" b="0" i="1" u="sng" dirty="0"/>
              <a:t>scheduled</a:t>
            </a:r>
            <a:r>
              <a:rPr lang="en-US" dirty="0"/>
              <a:t> to attend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mentioned earlier it is based on school calendars and not on a 365-day calendar.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Because this is the case, then the value will vary by student type and calendar/bell schedule as you have those set up in your 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example, while an onsite student might be scheduled to attend courses 165 days of the school year, a home school student may only attend once a week for a total of just 35 possible days of attendance.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Again, these figures will vary depending on your school’s calendar and scheduling.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Finally, it should always be the case that the sum of days attended, excused and unexcused will need to equal the days possible.</a:t>
            </a:r>
            <a:endParaRPr lang="en-US" dirty="0"/>
          </a:p>
          <a:p>
            <a:endParaRPr lang="en-US" dirty="0"/>
          </a:p>
        </p:txBody>
      </p:sp>
      <p:sp>
        <p:nvSpPr>
          <p:cNvPr id="4" name="Slide Number Placeholder 3"/>
          <p:cNvSpPr>
            <a:spLocks noGrp="1"/>
          </p:cNvSpPr>
          <p:nvPr>
            <p:ph type="sldNum" sz="quarter" idx="5"/>
          </p:nvPr>
        </p:nvSpPr>
        <p:spPr/>
        <p:txBody>
          <a:bodyPr/>
          <a:lstStyle/>
          <a:p>
            <a:fld id="{9ED567D8-B263-4FC9-9E53-046CDE64AC2C}" type="slidenum">
              <a:rPr lang="en-US" smtClean="0"/>
              <a:t>5</a:t>
            </a:fld>
            <a:endParaRPr lang="en-US"/>
          </a:p>
        </p:txBody>
      </p:sp>
    </p:spTree>
    <p:extLst>
      <p:ext uri="{BB962C8B-B14F-4D97-AF65-F5344CB8AC3E}">
        <p14:creationId xmlns:p14="http://schemas.microsoft.com/office/powerpoint/2010/main" val="315440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mentioned earlier in the presentation that there are circumstances where half days of attendance should be counted as full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suggested practice is to count “present” as attending 50% or more of the day and “absent” as missing 51% or more of the day.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CSI is aware that each school has attendance policies specific to their school, and they can still opt to calculate full day attendance and absences in a manner that best fits their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However, please know that for reporting data in the attendance fields of the SSA file, only whole days can be calculated, so partial day absences must be rolled up or down into a full day attended or a full day not attended for the Total Day fields illustrated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Submission contacts can check with their school to see if they have special attendance policies that will impact their reporting.</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567D8-B263-4FC9-9E53-046CDE64AC2C}" type="slidenum">
              <a:rPr lang="en-US" smtClean="0"/>
              <a:t>6</a:t>
            </a:fld>
            <a:endParaRPr lang="en-US"/>
          </a:p>
        </p:txBody>
      </p:sp>
    </p:spTree>
    <p:extLst>
      <p:ext uri="{BB962C8B-B14F-4D97-AF65-F5344CB8AC3E}">
        <p14:creationId xmlns:p14="http://schemas.microsoft.com/office/powerpoint/2010/main" val="102964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According to state statute, school policies must clearly </a:t>
            </a:r>
            <a:r>
              <a:rPr lang="en-US" sz="1200" dirty="0"/>
              <a:t>define what qualifies as an excused and unexcused absence. Those policies must also be </a:t>
            </a:r>
            <a:r>
              <a:rPr lang="en-US" baseline="0" dirty="0"/>
              <a:t>made available to parents and students. </a:t>
            </a:r>
          </a:p>
          <a:p>
            <a:r>
              <a:rPr lang="en-US" sz="1200" baseline="0" dirty="0"/>
              <a:t>For more information on attendance policies, schools should consult the guidance document linked on this slide available on the CSI Legal and Policy webpage.</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is a state statute requiring that school imposed suspensions and expulsions </a:t>
            </a:r>
            <a:r>
              <a:rPr lang="en-US" b="0" i="0" baseline="0" dirty="0"/>
              <a:t>be treated as an excused absence. Therefore, those types of absences should be reported under the Total Days Excused data field in the SSA. </a:t>
            </a:r>
            <a:endParaRPr lang="en-US" baseline="0" dirty="0"/>
          </a:p>
          <a:p>
            <a:r>
              <a:rPr lang="en-US" baseline="0" dirty="0"/>
              <a:t>Beyond that statute, school policy should be used to define other acceptable excused absences. </a:t>
            </a:r>
          </a:p>
          <a:p>
            <a:endParaRPr lang="en-US" baseline="0" dirty="0"/>
          </a:p>
          <a:p>
            <a:r>
              <a:rPr lang="en-US" baseline="0" dirty="0"/>
              <a:t>Unexcused absences, according to state requirements, occur when the student is absent without a reason or for a reason outside of the excused absences identified in a school’s attendance policy. </a:t>
            </a:r>
          </a:p>
        </p:txBody>
      </p:sp>
      <p:sp>
        <p:nvSpPr>
          <p:cNvPr id="4" name="Slide Number Placeholder 3"/>
          <p:cNvSpPr>
            <a:spLocks noGrp="1"/>
          </p:cNvSpPr>
          <p:nvPr>
            <p:ph type="sldNum" sz="quarter" idx="10"/>
          </p:nvPr>
        </p:nvSpPr>
        <p:spPr/>
        <p:txBody>
          <a:bodyPr/>
          <a:lstStyle/>
          <a:p>
            <a:fld id="{4B2128E6-9B1F-4DD5-92EF-7008C8830256}" type="slidenum">
              <a:rPr lang="en-US" smtClean="0"/>
              <a:t>7</a:t>
            </a:fld>
            <a:endParaRPr lang="en-US"/>
          </a:p>
        </p:txBody>
      </p:sp>
    </p:spTree>
    <p:extLst>
      <p:ext uri="{BB962C8B-B14F-4D97-AF65-F5344CB8AC3E}">
        <p14:creationId xmlns:p14="http://schemas.microsoft.com/office/powerpoint/2010/main" val="7136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fifth attendance data field reported in the SSA file is the Habitually Truant Status. </a:t>
            </a:r>
          </a:p>
          <a:p>
            <a:r>
              <a:rPr lang="en-US" baseline="0" dirty="0"/>
              <a:t>This data must be reported in the EOY collection because it is required by State Law</a:t>
            </a:r>
          </a:p>
          <a:p>
            <a:endParaRPr lang="en-US" baseline="0" dirty="0"/>
          </a:p>
          <a:p>
            <a:r>
              <a:rPr lang="en-US" baseline="0" dirty="0"/>
              <a:t>Truant and unexcused are considered the same for reporting in this data field. </a:t>
            </a:r>
          </a:p>
          <a:p>
            <a:r>
              <a:rPr lang="en-US" baseline="0" dirty="0"/>
              <a:t>Habitual truancy is calculated based on the number of unexcused absences a student has within a calendar month, the school year, or both. </a:t>
            </a:r>
          </a:p>
          <a:p>
            <a:r>
              <a:rPr lang="en-US" baseline="0" dirty="0"/>
              <a:t>If the student has unexcused absences but fewer than 4 within a month or 10 within the school year, they are </a:t>
            </a:r>
            <a:r>
              <a:rPr lang="en-US" b="1" i="1" baseline="0" dirty="0"/>
              <a:t>not</a:t>
            </a:r>
            <a:r>
              <a:rPr lang="en-US" b="0" i="0" baseline="0" dirty="0"/>
              <a:t> considered Habitually Truant and should be coded with a ‘0’.</a:t>
            </a:r>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8</a:t>
            </a:fld>
            <a:endParaRPr lang="en-US"/>
          </a:p>
        </p:txBody>
      </p:sp>
    </p:spTree>
    <p:extLst>
      <p:ext uri="{BB962C8B-B14F-4D97-AF65-F5344CB8AC3E}">
        <p14:creationId xmlns:p14="http://schemas.microsoft.com/office/powerpoint/2010/main" val="960098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attendance field in the SSA file layout is the Total Missed Days Due to Out Of School Suspensions.</a:t>
            </a:r>
          </a:p>
          <a:p>
            <a:r>
              <a:rPr lang="en-US" dirty="0"/>
              <a:t>There are very few considerations when reporting this but do know that half days do not need to be rounded up to full days. </a:t>
            </a:r>
          </a:p>
          <a:p>
            <a:endParaRPr lang="en-US" baseline="0" dirty="0"/>
          </a:p>
          <a:p>
            <a:r>
              <a:rPr lang="en-US" baseline="0" dirty="0"/>
              <a:t>Just a reminder that in school and out of school suspensions should be counted as excused absences. </a:t>
            </a:r>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9</a:t>
            </a:fld>
            <a:endParaRPr lang="en-US"/>
          </a:p>
        </p:txBody>
      </p:sp>
    </p:spTree>
    <p:extLst>
      <p:ext uri="{BB962C8B-B14F-4D97-AF65-F5344CB8AC3E}">
        <p14:creationId xmlns:p14="http://schemas.microsoft.com/office/powerpoint/2010/main" val="3294746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75271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docs.powerschool.com/USACO/state-reporting-setup/attendance-setup" TargetMode="External"/><Relationship Id="rId5" Type="http://schemas.openxmlformats.org/officeDocument/2006/relationships/hyperlink" Target="https://content.infinitecampus.com/sis/Campus.2008/documentation/attendance-admin/"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resources.csi.state.co.us/data-submissions/eoy/" TargetMode="External"/><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resources.csi.state.co.us/end-of-year/"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resources.csi.state.co.us/attendance/"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dirty="0"/>
            </a:br>
            <a:r>
              <a:rPr lang="en-US" dirty="0"/>
              <a:t>Attendance Fields </a:t>
            </a:r>
            <a:br>
              <a:rPr lang="en-US" dirty="0"/>
            </a:br>
            <a:r>
              <a:rPr lang="en-US" dirty="0"/>
              <a:t>End of Year</a:t>
            </a:r>
          </a:p>
        </p:txBody>
      </p:sp>
      <p:sp>
        <p:nvSpPr>
          <p:cNvPr id="3" name="Subtitle 2"/>
          <p:cNvSpPr>
            <a:spLocks noGrp="1"/>
          </p:cNvSpPr>
          <p:nvPr>
            <p:ph type="subTitle" idx="1"/>
          </p:nvPr>
        </p:nvSpPr>
        <p:spPr/>
        <p:txBody>
          <a:bodyPr/>
          <a:lstStyle/>
          <a:p>
            <a:r>
              <a:rPr lang="en-US" dirty="0"/>
              <a:t>Recorded January 2025</a:t>
            </a:r>
          </a:p>
        </p:txBody>
      </p:sp>
      <p:pic>
        <p:nvPicPr>
          <p:cNvPr id="4" name="Recorded Sound">
            <a:hlinkClick r:id="" action="ppaction://media"/>
            <a:extLst>
              <a:ext uri="{FF2B5EF4-FFF2-40B4-BE49-F238E27FC236}">
                <a16:creationId xmlns:a16="http://schemas.microsoft.com/office/drawing/2014/main" id="{CAB8469E-05B4-ABB7-7F22-079C92BFF2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1393" y="6051174"/>
            <a:ext cx="609600" cy="609600"/>
          </a:xfrm>
          <a:prstGeom prst="rect">
            <a:avLst/>
          </a:prstGeom>
        </p:spPr>
      </p:pic>
    </p:spTree>
    <p:extLst>
      <p:ext uri="{BB962C8B-B14F-4D97-AF65-F5344CB8AC3E}">
        <p14:creationId xmlns:p14="http://schemas.microsoft.com/office/powerpoint/2010/main" val="1576545626"/>
      </p:ext>
    </p:extLst>
  </p:cSld>
  <p:clrMapOvr>
    <a:masterClrMapping/>
  </p:clrMapOvr>
  <mc:AlternateContent xmlns:mc="http://schemas.openxmlformats.org/markup-compatibility/2006" xmlns:p14="http://schemas.microsoft.com/office/powerpoint/2010/main">
    <mc:Choice Requires="p14">
      <p:transition spd="slow" p14:dur="2000" advTm="9121"/>
    </mc:Choice>
    <mc:Fallback xmlns="">
      <p:transition spd="slow" advTm="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08"/>
            <a:ext cx="7886700" cy="1207300"/>
          </a:xfrm>
        </p:spPr>
        <p:txBody>
          <a:bodyPr/>
          <a:lstStyle/>
          <a:p>
            <a:pPr algn="ctr"/>
            <a:r>
              <a:rPr lang="en-US" dirty="0"/>
              <a:t>Attendance Snapshot</a:t>
            </a:r>
          </a:p>
        </p:txBody>
      </p:sp>
      <p:sp>
        <p:nvSpPr>
          <p:cNvPr id="6" name="Slide Number Placeholder 2">
            <a:extLst>
              <a:ext uri="{FF2B5EF4-FFF2-40B4-BE49-F238E27FC236}">
                <a16:creationId xmlns:a16="http://schemas.microsoft.com/office/drawing/2014/main" id="{963C7DCF-D6D2-49AE-AC5C-4ACFB04AD9D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10</a:t>
            </a:fld>
            <a:endParaRPr lang="en" dirty="0"/>
          </a:p>
        </p:txBody>
      </p:sp>
      <p:sp>
        <p:nvSpPr>
          <p:cNvPr id="3" name="TextBox 2">
            <a:extLst>
              <a:ext uri="{FF2B5EF4-FFF2-40B4-BE49-F238E27FC236}">
                <a16:creationId xmlns:a16="http://schemas.microsoft.com/office/drawing/2014/main" id="{B0D3BDB0-3F19-89D6-2982-41193DE245B3}"/>
              </a:ext>
            </a:extLst>
          </p:cNvPr>
          <p:cNvSpPr txBox="1"/>
          <p:nvPr/>
        </p:nvSpPr>
        <p:spPr>
          <a:xfrm>
            <a:off x="628651" y="1086617"/>
            <a:ext cx="8191499" cy="5170646"/>
          </a:xfrm>
          <a:prstGeom prst="rect">
            <a:avLst/>
          </a:prstGeom>
          <a:noFill/>
        </p:spPr>
        <p:txBody>
          <a:bodyPr wrap="square" rtlCol="0">
            <a:spAutoFit/>
          </a:bodyPr>
          <a:lstStyle/>
          <a:p>
            <a:pPr marL="285750" indent="-285750">
              <a:buFont typeface="Arial" panose="020B0604020202020204" pitchFamily="34" charset="0"/>
              <a:buChar char="•"/>
            </a:pPr>
            <a:r>
              <a:rPr lang="en-US" sz="3000" dirty="0"/>
              <a:t>SSA file attendance data compiled with other data into the “Attendance Snapshot”</a:t>
            </a:r>
          </a:p>
          <a:p>
            <a:pPr marL="285750" indent="-285750">
              <a:buFont typeface="Arial" panose="020B0604020202020204" pitchFamily="34" charset="0"/>
              <a:buChar char="•"/>
            </a:pPr>
            <a:r>
              <a:rPr lang="en-US" sz="3000" dirty="0"/>
              <a:t>Few Level 1 errors - mainly Level 2 errors</a:t>
            </a:r>
          </a:p>
          <a:p>
            <a:pPr marL="285750" indent="-285750">
              <a:buFont typeface="Arial" panose="020B0604020202020204" pitchFamily="34" charset="0"/>
              <a:buChar char="•"/>
            </a:pPr>
            <a:r>
              <a:rPr lang="en-US" sz="3000" dirty="0"/>
              <a:t>Used in the:</a:t>
            </a:r>
          </a:p>
          <a:p>
            <a:pPr marL="742950" lvl="1" indent="-285750">
              <a:buFont typeface="Arial" panose="020B0604020202020204" pitchFamily="34" charset="0"/>
              <a:buChar char="•"/>
            </a:pPr>
            <a:r>
              <a:rPr lang="en-US" sz="3000" dirty="0"/>
              <a:t>School Discipline collection for truancy rates and chronic absenteeism</a:t>
            </a:r>
          </a:p>
          <a:p>
            <a:pPr marL="742950" lvl="1" indent="-285750">
              <a:buFont typeface="Arial" panose="020B0604020202020204" pitchFamily="34" charset="0"/>
              <a:buChar char="•"/>
            </a:pPr>
            <a:r>
              <a:rPr lang="en-US" sz="3000" dirty="0"/>
              <a:t>CDE </a:t>
            </a:r>
            <a:r>
              <a:rPr lang="en-US" sz="3000" dirty="0" err="1"/>
              <a:t>SchoolView</a:t>
            </a:r>
            <a:r>
              <a:rPr lang="en-US" sz="3000" dirty="0"/>
              <a:t> Dashboard</a:t>
            </a:r>
          </a:p>
          <a:p>
            <a:pPr marL="742950" lvl="1" indent="-285750">
              <a:buFont typeface="Arial" panose="020B0604020202020204" pitchFamily="34" charset="0"/>
              <a:buChar char="•"/>
            </a:pPr>
            <a:r>
              <a:rPr lang="en-US" sz="3000" dirty="0"/>
              <a:t>Public research and media reports</a:t>
            </a:r>
          </a:p>
          <a:p>
            <a:pPr marL="285750" indent="-285750">
              <a:buFont typeface="Arial" panose="020B0604020202020204" pitchFamily="34" charset="0"/>
              <a:buChar char="•"/>
            </a:pPr>
            <a:r>
              <a:rPr lang="en-US" sz="3000" dirty="0"/>
              <a:t>Reported to the US Department of Education for federal reports and the Civil Rights Data Collection</a:t>
            </a:r>
            <a:endParaRPr lang="en-US" sz="3200" dirty="0"/>
          </a:p>
        </p:txBody>
      </p:sp>
      <p:pic>
        <p:nvPicPr>
          <p:cNvPr id="10" name="Recorded Sound">
            <a:hlinkClick r:id="" action="ppaction://media"/>
            <a:extLst>
              <a:ext uri="{FF2B5EF4-FFF2-40B4-BE49-F238E27FC236}">
                <a16:creationId xmlns:a16="http://schemas.microsoft.com/office/drawing/2014/main" id="{974ECB9D-E85E-6561-4065-D4A8D9F75BA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8536" y="5952463"/>
            <a:ext cx="609600" cy="609600"/>
          </a:xfrm>
          <a:prstGeom prst="rect">
            <a:avLst/>
          </a:prstGeom>
        </p:spPr>
      </p:pic>
    </p:spTree>
    <p:extLst>
      <p:ext uri="{BB962C8B-B14F-4D97-AF65-F5344CB8AC3E}">
        <p14:creationId xmlns:p14="http://schemas.microsoft.com/office/powerpoint/2010/main" val="3046742605"/>
      </p:ext>
    </p:extLst>
  </p:cSld>
  <p:clrMapOvr>
    <a:masterClrMapping/>
  </p:clrMapOvr>
  <mc:AlternateContent xmlns:mc="http://schemas.openxmlformats.org/markup-compatibility/2006" xmlns:p14="http://schemas.microsoft.com/office/powerpoint/2010/main">
    <mc:Choice Requires="p14">
      <p:transition spd="slow" p14:dur="2000" advTm="29563"/>
    </mc:Choice>
    <mc:Fallback xmlns="">
      <p:transition spd="slow" advTm="2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011" y="400687"/>
            <a:ext cx="7886700" cy="1325563"/>
          </a:xfrm>
        </p:spPr>
        <p:txBody>
          <a:bodyPr/>
          <a:lstStyle/>
          <a:p>
            <a:pPr algn="ctr"/>
            <a:r>
              <a:rPr lang="en-US" dirty="0"/>
              <a:t>SIS Attendance Set-Up</a:t>
            </a:r>
          </a:p>
        </p:txBody>
      </p:sp>
      <p:sp>
        <p:nvSpPr>
          <p:cNvPr id="8" name="TextBox 7"/>
          <p:cNvSpPr txBox="1"/>
          <p:nvPr/>
        </p:nvSpPr>
        <p:spPr>
          <a:xfrm rot="16200000">
            <a:off x="-436788" y="3536799"/>
            <a:ext cx="2897024" cy="523220"/>
          </a:xfrm>
          <a:prstGeom prst="rect">
            <a:avLst/>
          </a:prstGeom>
          <a:noFill/>
        </p:spPr>
        <p:txBody>
          <a:bodyPr wrap="square" rtlCol="0">
            <a:spAutoFit/>
          </a:bodyPr>
          <a:lstStyle/>
          <a:p>
            <a:pPr algn="ctr"/>
            <a:r>
              <a:rPr lang="en-US" sz="2800" dirty="0"/>
              <a:t>Calculated Values</a:t>
            </a:r>
          </a:p>
        </p:txBody>
      </p:sp>
      <p:sp>
        <p:nvSpPr>
          <p:cNvPr id="5" name="TextBox 4"/>
          <p:cNvSpPr txBox="1"/>
          <p:nvPr/>
        </p:nvSpPr>
        <p:spPr>
          <a:xfrm>
            <a:off x="1307503" y="2213360"/>
            <a:ext cx="2828661"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Attended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Excused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Unexcused</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Possible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Habitually Truant </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Missed Due to OSS </a:t>
            </a:r>
          </a:p>
        </p:txBody>
      </p:sp>
      <p:sp>
        <p:nvSpPr>
          <p:cNvPr id="10" name="Right Bracket 9">
            <a:extLst>
              <a:ext uri="{C183D7F6-B498-43B3-948B-1728B52AA6E4}">
                <adec:decorative xmlns:adec="http://schemas.microsoft.com/office/drawing/2017/decorative" val="1"/>
              </a:ext>
            </a:extLst>
          </p:cNvPr>
          <p:cNvSpPr/>
          <p:nvPr/>
        </p:nvSpPr>
        <p:spPr>
          <a:xfrm rot="10800000">
            <a:off x="1273333" y="2213358"/>
            <a:ext cx="811857" cy="3332862"/>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C183D7F6-B498-43B3-948B-1728B52AA6E4}">
                <adec:decorative xmlns:adec="http://schemas.microsoft.com/office/drawing/2017/decorative" val="1"/>
              </a:ext>
            </a:extLst>
          </p:cNvPr>
          <p:cNvSpPr/>
          <p:nvPr/>
        </p:nvSpPr>
        <p:spPr>
          <a:xfrm rot="10800000">
            <a:off x="4181763" y="2267517"/>
            <a:ext cx="408809" cy="1066787"/>
          </a:xfrm>
          <a:prstGeom prst="leftBrace">
            <a:avLst>
              <a:gd name="adj1" fmla="val 22256"/>
              <a:gd name="adj2" fmla="val 5142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4533543" y="2668745"/>
            <a:ext cx="4178893" cy="584775"/>
          </a:xfrm>
          <a:prstGeom prst="rect">
            <a:avLst/>
          </a:prstGeom>
          <a:noFill/>
        </p:spPr>
        <p:txBody>
          <a:bodyPr wrap="square">
            <a:spAutoFit/>
          </a:bodyPr>
          <a:lstStyle/>
          <a:p>
            <a:pPr algn="ctr"/>
            <a:r>
              <a:rPr lang="en-US" sz="1600" dirty="0">
                <a:latin typeface="Arial" panose="020B0604020202020204" pitchFamily="34" charset="0"/>
              </a:rPr>
              <a:t>Calculated from student </a:t>
            </a:r>
            <a:r>
              <a:rPr lang="en-US" sz="1600" b="1" dirty="0">
                <a:latin typeface="Arial" panose="020B0604020202020204" pitchFamily="34" charset="0"/>
              </a:rPr>
              <a:t>Attendance</a:t>
            </a:r>
            <a:r>
              <a:rPr lang="en-US" sz="1600" dirty="0">
                <a:latin typeface="Arial" panose="020B0604020202020204" pitchFamily="34" charset="0"/>
              </a:rPr>
              <a:t> record.</a:t>
            </a:r>
            <a:endParaRPr lang="en-US" sz="1600" dirty="0"/>
          </a:p>
        </p:txBody>
      </p:sp>
      <p:sp>
        <p:nvSpPr>
          <p:cNvPr id="14" name="Left Brace 13">
            <a:extLst>
              <a:ext uri="{C183D7F6-B498-43B3-948B-1728B52AA6E4}">
                <adec:decorative xmlns:adec="http://schemas.microsoft.com/office/drawing/2017/decorative" val="1"/>
              </a:ext>
            </a:extLst>
          </p:cNvPr>
          <p:cNvSpPr/>
          <p:nvPr/>
        </p:nvSpPr>
        <p:spPr>
          <a:xfrm rot="10800000">
            <a:off x="3902542" y="4605725"/>
            <a:ext cx="408809" cy="683016"/>
          </a:xfrm>
          <a:prstGeom prst="leftBrace">
            <a:avLst>
              <a:gd name="adj1" fmla="val 8684"/>
              <a:gd name="adj2" fmla="val 5142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336990" y="4761645"/>
            <a:ext cx="3999432" cy="338554"/>
          </a:xfrm>
          <a:prstGeom prst="rect">
            <a:avLst/>
          </a:prstGeom>
          <a:noFill/>
        </p:spPr>
        <p:txBody>
          <a:bodyPr wrap="square">
            <a:spAutoFit/>
          </a:bodyPr>
          <a:lstStyle/>
          <a:p>
            <a:r>
              <a:rPr lang="en-US" sz="1600" dirty="0">
                <a:latin typeface="Arial" panose="020B0604020202020204" pitchFamily="34" charset="0"/>
              </a:rPr>
              <a:t>Calculated from student </a:t>
            </a:r>
            <a:r>
              <a:rPr lang="en-US" sz="1600" b="1" dirty="0">
                <a:latin typeface="Arial" panose="020B0604020202020204" pitchFamily="34" charset="0"/>
              </a:rPr>
              <a:t>Behavior</a:t>
            </a:r>
            <a:r>
              <a:rPr lang="en-US" sz="1600" dirty="0">
                <a:latin typeface="Arial" panose="020B0604020202020204" pitchFamily="34" charset="0"/>
              </a:rPr>
              <a:t> record.</a:t>
            </a:r>
            <a:endParaRPr lang="en-US" sz="1600" dirty="0"/>
          </a:p>
        </p:txBody>
      </p:sp>
      <p:pic>
        <p:nvPicPr>
          <p:cNvPr id="3" name="Recorded Sound">
            <a:hlinkClick r:id="" action="ppaction://media"/>
            <a:extLst>
              <a:ext uri="{FF2B5EF4-FFF2-40B4-BE49-F238E27FC236}">
                <a16:creationId xmlns:a16="http://schemas.microsoft.com/office/drawing/2014/main" id="{1CA0C3A2-D11F-ED01-C9A2-006131935C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466" y="5999037"/>
            <a:ext cx="609600" cy="609600"/>
          </a:xfrm>
          <a:prstGeom prst="rect">
            <a:avLst/>
          </a:prstGeom>
        </p:spPr>
      </p:pic>
      <p:sp>
        <p:nvSpPr>
          <p:cNvPr id="11" name="Slide Number Placeholder 2">
            <a:extLst>
              <a:ext uri="{FF2B5EF4-FFF2-40B4-BE49-F238E27FC236}">
                <a16:creationId xmlns:a16="http://schemas.microsoft.com/office/drawing/2014/main" id="{C082F6A4-1C67-4E4B-814D-30424CAE4526}"/>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11</a:t>
            </a:fld>
            <a:endParaRPr lang="en" dirty="0"/>
          </a:p>
        </p:txBody>
      </p:sp>
    </p:spTree>
    <p:extLst>
      <p:ext uri="{BB962C8B-B14F-4D97-AF65-F5344CB8AC3E}">
        <p14:creationId xmlns:p14="http://schemas.microsoft.com/office/powerpoint/2010/main" val="3800437773"/>
      </p:ext>
    </p:extLst>
  </p:cSld>
  <p:clrMapOvr>
    <a:masterClrMapping/>
  </p:clrMapOvr>
  <mc:AlternateContent xmlns:mc="http://schemas.openxmlformats.org/markup-compatibility/2006" xmlns:p14="http://schemas.microsoft.com/office/powerpoint/2010/main">
    <mc:Choice Requires="p14">
      <p:transition spd="slow" p14:dur="2000" advTm="56851"/>
    </mc:Choice>
    <mc:Fallback xmlns="">
      <p:transition spd="slow" advTm="5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011" y="400687"/>
            <a:ext cx="7886700" cy="1325563"/>
          </a:xfrm>
        </p:spPr>
        <p:txBody>
          <a:bodyPr/>
          <a:lstStyle/>
          <a:p>
            <a:pPr algn="ctr"/>
            <a:r>
              <a:rPr lang="en-US" dirty="0"/>
              <a:t>SIS Attendance Set-Up </a:t>
            </a:r>
            <a:r>
              <a:rPr lang="en-US" sz="2000" dirty="0"/>
              <a:t>(cont.)</a:t>
            </a:r>
            <a:endParaRPr lang="en-US" dirty="0"/>
          </a:p>
        </p:txBody>
      </p:sp>
      <p:sp>
        <p:nvSpPr>
          <p:cNvPr id="16" name="TextBox 15"/>
          <p:cNvSpPr txBox="1"/>
          <p:nvPr/>
        </p:nvSpPr>
        <p:spPr>
          <a:xfrm>
            <a:off x="871139" y="2019609"/>
            <a:ext cx="7618572" cy="1323439"/>
          </a:xfrm>
          <a:prstGeom prst="rect">
            <a:avLst/>
          </a:prstGeom>
          <a:solidFill>
            <a:schemeClr val="bg1"/>
          </a:solidFill>
          <a:ln>
            <a:noFill/>
          </a:ln>
        </p:spPr>
        <p:txBody>
          <a:bodyPr wrap="square" rtlCol="0">
            <a:spAutoFit/>
          </a:bodyPr>
          <a:lstStyle/>
          <a:p>
            <a:pPr algn="ctr"/>
            <a:r>
              <a:rPr lang="en-US" sz="3200" dirty="0"/>
              <a:t>Infinite Campus: </a:t>
            </a:r>
            <a:r>
              <a:rPr lang="en-US" sz="2400" dirty="0"/>
              <a:t>Campus Community &gt; Knowledge Base &gt; Search ‘Attendance Set-up’ &gt;</a:t>
            </a:r>
          </a:p>
          <a:p>
            <a:pPr algn="ctr"/>
            <a:r>
              <a:rPr lang="en-US" sz="2400" i="1" dirty="0"/>
              <a:t> </a:t>
            </a:r>
            <a:r>
              <a:rPr lang="en-US" sz="2400" i="1" dirty="0">
                <a:hlinkClick r:id="rId5"/>
              </a:rPr>
              <a:t>Attendance Set-up for Administrators</a:t>
            </a:r>
            <a:endParaRPr lang="en-US" sz="2400" i="1" dirty="0"/>
          </a:p>
        </p:txBody>
      </p:sp>
      <p:sp>
        <p:nvSpPr>
          <p:cNvPr id="11" name="TextBox 10"/>
          <p:cNvSpPr txBox="1"/>
          <p:nvPr/>
        </p:nvSpPr>
        <p:spPr>
          <a:xfrm>
            <a:off x="871139" y="4021895"/>
            <a:ext cx="7618572" cy="954107"/>
          </a:xfrm>
          <a:prstGeom prst="rect">
            <a:avLst/>
          </a:prstGeom>
          <a:noFill/>
          <a:ln w="19050">
            <a:noFill/>
          </a:ln>
        </p:spPr>
        <p:txBody>
          <a:bodyPr wrap="square" rtlCol="0">
            <a:spAutoFit/>
          </a:bodyPr>
          <a:lstStyle/>
          <a:p>
            <a:pPr algn="ctr"/>
            <a:r>
              <a:rPr lang="en-US" sz="3200" dirty="0"/>
              <a:t>PowerSchool: </a:t>
            </a:r>
            <a:r>
              <a:rPr lang="en-US" sz="2400" dirty="0"/>
              <a:t>PowerSchool SIS Colorado &gt; State Reporting Set-up &gt; </a:t>
            </a:r>
            <a:r>
              <a:rPr lang="en-US" sz="2400" dirty="0">
                <a:solidFill>
                  <a:srgbClr val="455FA9"/>
                </a:solidFill>
                <a:hlinkClick r:id="rId6"/>
              </a:rPr>
              <a:t>Attendance Setup</a:t>
            </a:r>
            <a:endParaRPr lang="en-US" sz="2400" i="1" dirty="0">
              <a:solidFill>
                <a:srgbClr val="455FA9"/>
              </a:solidFill>
            </a:endParaRPr>
          </a:p>
        </p:txBody>
      </p:sp>
      <p:sp>
        <p:nvSpPr>
          <p:cNvPr id="5" name="Slide Number Placeholder 2">
            <a:extLst>
              <a:ext uri="{FF2B5EF4-FFF2-40B4-BE49-F238E27FC236}">
                <a16:creationId xmlns:a16="http://schemas.microsoft.com/office/drawing/2014/main" id="{2E8194AD-8976-45F1-8D8D-044EDD2B9CB7}"/>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12</a:t>
            </a:fld>
            <a:endParaRPr lang="en" dirty="0"/>
          </a:p>
        </p:txBody>
      </p:sp>
      <p:pic>
        <p:nvPicPr>
          <p:cNvPr id="3" name="Recorded Sound">
            <a:hlinkClick r:id="" action="ppaction://media"/>
            <a:extLst>
              <a:ext uri="{FF2B5EF4-FFF2-40B4-BE49-F238E27FC236}">
                <a16:creationId xmlns:a16="http://schemas.microsoft.com/office/drawing/2014/main" id="{42F5AD36-74E3-5F06-4FCB-C39B0F888F2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5896699"/>
            <a:ext cx="609600" cy="609600"/>
          </a:xfrm>
          <a:prstGeom prst="rect">
            <a:avLst/>
          </a:prstGeom>
        </p:spPr>
      </p:pic>
    </p:spTree>
    <p:extLst>
      <p:ext uri="{BB962C8B-B14F-4D97-AF65-F5344CB8AC3E}">
        <p14:creationId xmlns:p14="http://schemas.microsoft.com/office/powerpoint/2010/main" val="1358561637"/>
      </p:ext>
    </p:extLst>
  </p:cSld>
  <p:clrMapOvr>
    <a:masterClrMapping/>
  </p:clrMapOvr>
  <mc:AlternateContent xmlns:mc="http://schemas.openxmlformats.org/markup-compatibility/2006" xmlns:p14="http://schemas.microsoft.com/office/powerpoint/2010/main">
    <mc:Choice Requires="p14">
      <p:transition spd="slow" p14:dur="2000" advTm="24731"/>
    </mc:Choice>
    <mc:Fallback xmlns="">
      <p:transition spd="slow" advTm="2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510878" y="168712"/>
            <a:ext cx="8122243" cy="1325563"/>
          </a:xfrm>
        </p:spPr>
        <p:txBody>
          <a:bodyPr/>
          <a:lstStyle/>
          <a:p>
            <a:pPr algn="ctr"/>
            <a:r>
              <a:rPr lang="en-US" dirty="0"/>
              <a:t>Data Validation</a:t>
            </a:r>
          </a:p>
        </p:txBody>
      </p:sp>
      <p:pic>
        <p:nvPicPr>
          <p:cNvPr id="17" name="Picture 16">
            <a:extLst>
              <a:ext uri="{FF2B5EF4-FFF2-40B4-BE49-F238E27FC236}">
                <a16:creationId xmlns:a16="http://schemas.microsoft.com/office/drawing/2014/main" id="{ABCF2257-AB1D-422D-90B1-C9609CEB5F4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04534" y="1224314"/>
            <a:ext cx="6134680" cy="4547895"/>
          </a:xfrm>
          <a:prstGeom prst="rect">
            <a:avLst/>
          </a:prstGeom>
          <a:ln w="12700">
            <a:solidFill>
              <a:schemeClr val="tx1"/>
            </a:solidFill>
          </a:ln>
          <a:effectLst/>
        </p:spPr>
      </p:pic>
      <p:sp>
        <p:nvSpPr>
          <p:cNvPr id="6" name="Rectangle 5">
            <a:extLst>
              <a:ext uri="{C183D7F6-B498-43B3-948B-1728B52AA6E4}">
                <adec:decorative xmlns:adec="http://schemas.microsoft.com/office/drawing/2017/decorative" val="1"/>
              </a:ext>
            </a:extLst>
          </p:cNvPr>
          <p:cNvSpPr/>
          <p:nvPr/>
        </p:nvSpPr>
        <p:spPr>
          <a:xfrm>
            <a:off x="356913" y="5921626"/>
            <a:ext cx="8429921" cy="369332"/>
          </a:xfrm>
          <a:prstGeom prst="rect">
            <a:avLst/>
          </a:prstGeom>
        </p:spPr>
        <p:txBody>
          <a:bodyPr wrap="square">
            <a:spAutoFit/>
          </a:bodyPr>
          <a:lstStyle/>
          <a:p>
            <a:r>
              <a:rPr lang="en-US" dirty="0"/>
              <a:t>Use the Record Checker Tool - </a:t>
            </a:r>
            <a:r>
              <a:rPr lang="en-US" dirty="0">
                <a:hlinkClick r:id="rId6"/>
              </a:rPr>
              <a:t>https://resources.csi.state.co.us/data-submissions/eoy/</a:t>
            </a:r>
            <a:endParaRPr lang="en-US" dirty="0"/>
          </a:p>
        </p:txBody>
      </p:sp>
      <p:sp>
        <p:nvSpPr>
          <p:cNvPr id="10" name="Slide Number Placeholder 2">
            <a:extLst>
              <a:ext uri="{FF2B5EF4-FFF2-40B4-BE49-F238E27FC236}">
                <a16:creationId xmlns:a16="http://schemas.microsoft.com/office/drawing/2014/main" id="{8FAA21F3-1FD1-4FC4-B967-D87F93DD9A94}"/>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13</a:t>
            </a:fld>
            <a:endParaRPr lang="en" dirty="0"/>
          </a:p>
        </p:txBody>
      </p:sp>
      <p:pic>
        <p:nvPicPr>
          <p:cNvPr id="5" name="Recorded Sound">
            <a:hlinkClick r:id="" action="ppaction://media"/>
            <a:extLst>
              <a:ext uri="{FF2B5EF4-FFF2-40B4-BE49-F238E27FC236}">
                <a16:creationId xmlns:a16="http://schemas.microsoft.com/office/drawing/2014/main" id="{A5FE2B91-A258-496F-9C51-FE3582CCA10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6078" y="6039725"/>
            <a:ext cx="609600" cy="609600"/>
          </a:xfrm>
          <a:prstGeom prst="rect">
            <a:avLst/>
          </a:prstGeom>
        </p:spPr>
      </p:pic>
    </p:spTree>
    <p:extLst>
      <p:ext uri="{BB962C8B-B14F-4D97-AF65-F5344CB8AC3E}">
        <p14:creationId xmlns:p14="http://schemas.microsoft.com/office/powerpoint/2010/main" val="1306815203"/>
      </p:ext>
    </p:extLst>
  </p:cSld>
  <p:clrMapOvr>
    <a:masterClrMapping/>
  </p:clrMapOvr>
  <mc:AlternateContent xmlns:mc="http://schemas.openxmlformats.org/markup-compatibility/2006" xmlns:p14="http://schemas.microsoft.com/office/powerpoint/2010/main">
    <mc:Choice Requires="p14">
      <p:transition spd="slow" p14:dur="2000" advTm="54662"/>
    </mc:Choice>
    <mc:Fallback xmlns="">
      <p:transition spd="slow" advTm="5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AF05-9CDF-DFF6-7946-31A9E0CFDA12}"/>
              </a:ext>
            </a:extLst>
          </p:cNvPr>
          <p:cNvSpPr>
            <a:spLocks noGrp="1"/>
          </p:cNvSpPr>
          <p:nvPr>
            <p:ph type="title"/>
          </p:nvPr>
        </p:nvSpPr>
        <p:spPr/>
        <p:txBody>
          <a:bodyPr/>
          <a:lstStyle/>
          <a:p>
            <a:pPr algn="ctr"/>
            <a:r>
              <a:rPr lang="en-US" dirty="0"/>
              <a:t>Data Validation </a:t>
            </a:r>
            <a:r>
              <a:rPr lang="en-US" sz="2000" dirty="0"/>
              <a:t>(cont.)</a:t>
            </a:r>
            <a:endParaRPr lang="en-US" dirty="0"/>
          </a:p>
        </p:txBody>
      </p:sp>
      <p:sp>
        <p:nvSpPr>
          <p:cNvPr id="3" name="Content Placeholder 2">
            <a:extLst>
              <a:ext uri="{FF2B5EF4-FFF2-40B4-BE49-F238E27FC236}">
                <a16:creationId xmlns:a16="http://schemas.microsoft.com/office/drawing/2014/main" id="{AAEA01F2-5A0A-E815-D42D-47BD9B590644}"/>
              </a:ext>
            </a:extLst>
          </p:cNvPr>
          <p:cNvSpPr>
            <a:spLocks noGrp="1"/>
          </p:cNvSpPr>
          <p:nvPr>
            <p:ph idx="1"/>
          </p:nvPr>
        </p:nvSpPr>
        <p:spPr/>
        <p:txBody>
          <a:bodyPr>
            <a:normAutofit fontScale="77500" lnSpcReduction="20000"/>
          </a:bodyPr>
          <a:lstStyle/>
          <a:p>
            <a:pPr marL="0" indent="0" algn="ctr">
              <a:buNone/>
            </a:pPr>
            <a:r>
              <a:rPr lang="en-US" sz="3600" b="1" dirty="0">
                <a:latin typeface="Arial" panose="020B0604020202020204" pitchFamily="34" charset="0"/>
                <a:ea typeface="Calibri" panose="020F0502020204030204" pitchFamily="34" charset="0"/>
                <a:cs typeface="Times New Roman" panose="02020603050405020304" pitchFamily="18" charset="0"/>
              </a:rPr>
              <a:t>Record Checker Tool</a:t>
            </a:r>
          </a:p>
          <a:p>
            <a:r>
              <a:rPr lang="en-US" sz="2800" dirty="0">
                <a:latin typeface="Arial" panose="020B0604020202020204" pitchFamily="34" charset="0"/>
                <a:ea typeface="Calibri" panose="020F0502020204030204" pitchFamily="34" charset="0"/>
                <a:cs typeface="Times New Roman" panose="02020603050405020304" pitchFamily="18" charset="0"/>
              </a:rPr>
              <a:t>Check that any students with 0 days missed do indeed have perfect attendance</a:t>
            </a:r>
          </a:p>
          <a:p>
            <a:r>
              <a:rPr lang="en-US" sz="2800" dirty="0">
                <a:latin typeface="Arial" panose="020B0604020202020204" pitchFamily="34" charset="0"/>
                <a:ea typeface="Calibri" panose="020F0502020204030204" pitchFamily="34" charset="0"/>
                <a:cs typeface="Times New Roman" panose="02020603050405020304" pitchFamily="18" charset="0"/>
              </a:rPr>
              <a:t>Check that ‘Total Days Possible’ is correct for student calendar and enrollment duration</a:t>
            </a:r>
          </a:p>
          <a:p>
            <a:r>
              <a:rPr lang="en-US" sz="2800" dirty="0">
                <a:latin typeface="Arial" panose="020B0604020202020204" pitchFamily="34" charset="0"/>
                <a:ea typeface="Calibri" panose="020F0502020204030204" pitchFamily="34" charset="0"/>
                <a:cs typeface="Times New Roman" panose="02020603050405020304" pitchFamily="18" charset="0"/>
              </a:rPr>
              <a:t>Check that ‘Total Days Attended’ plus excused/unexcused absences equal the ‘Total Possible Attendance Days’ based on student calendar and enrollment duration</a:t>
            </a:r>
          </a:p>
          <a:p>
            <a:r>
              <a:rPr lang="en-US" sz="2800" dirty="0">
                <a:latin typeface="Arial" panose="020B0604020202020204" pitchFamily="34" charset="0"/>
                <a:ea typeface="Calibri" panose="020F0502020204030204" pitchFamily="34" charset="0"/>
                <a:cs typeface="Times New Roman" panose="02020603050405020304" pitchFamily="18" charset="0"/>
              </a:rPr>
              <a:t>Review that students marked with a 1 in the Habitually Truant Status column have </a:t>
            </a:r>
            <a:r>
              <a:rPr lang="en-US" sz="2800" b="1" dirty="0">
                <a:latin typeface="Arial" panose="020B0604020202020204" pitchFamily="34" charset="0"/>
                <a:ea typeface="Calibri" panose="020F0502020204030204" pitchFamily="34" charset="0"/>
                <a:cs typeface="Times New Roman" panose="02020603050405020304" pitchFamily="18" charset="0"/>
              </a:rPr>
              <a:t>unexcused</a:t>
            </a:r>
            <a:r>
              <a:rPr lang="en-US" sz="2800" dirty="0">
                <a:latin typeface="Arial" panose="020B0604020202020204" pitchFamily="34" charset="0"/>
                <a:ea typeface="Calibri" panose="020F0502020204030204" pitchFamily="34" charset="0"/>
                <a:cs typeface="Times New Roman" panose="02020603050405020304" pitchFamily="18" charset="0"/>
              </a:rPr>
              <a:t> absences of either 4+ in one month or 10+ during the year. Remember, </a:t>
            </a:r>
            <a:r>
              <a:rPr lang="en-US" sz="2800" b="1" dirty="0">
                <a:latin typeface="Arial" panose="020B0604020202020204" pitchFamily="34" charset="0"/>
                <a:ea typeface="Calibri" panose="020F0502020204030204" pitchFamily="34" charset="0"/>
                <a:cs typeface="Times New Roman" panose="02020603050405020304" pitchFamily="18" charset="0"/>
              </a:rPr>
              <a:t>truant = unexcused</a:t>
            </a:r>
            <a:endParaRPr lang="en-US" sz="2800" dirty="0">
              <a:latin typeface="Arial" panose="020B0604020202020204" pitchFamily="34" charset="0"/>
              <a:ea typeface="Calibri" panose="020F0502020204030204" pitchFamily="34" charset="0"/>
              <a:cs typeface="Times New Roman" panose="02020603050405020304" pitchFamily="18" charset="0"/>
            </a:endParaRPr>
          </a:p>
          <a:p>
            <a:r>
              <a:rPr lang="en-US" sz="2800" dirty="0">
                <a:latin typeface="Arial" panose="020B0604020202020204" pitchFamily="34" charset="0"/>
                <a:ea typeface="Calibri" panose="020F0502020204030204" pitchFamily="34" charset="0"/>
                <a:cs typeface="Times New Roman" panose="02020603050405020304" pitchFamily="18" charset="0"/>
              </a:rPr>
              <a:t>Missed Due to OSS should be included with other excused </a:t>
            </a:r>
            <a:r>
              <a:rPr lang="en-US" dirty="0">
                <a:ea typeface="Calibri" panose="020F0502020204030204" pitchFamily="34" charset="0"/>
                <a:cs typeface="Times New Roman" panose="02020603050405020304" pitchFamily="18" charset="0"/>
              </a:rPr>
              <a:t>a</a:t>
            </a:r>
            <a:r>
              <a:rPr lang="en-US" sz="2800" dirty="0">
                <a:latin typeface="Arial" panose="020B0604020202020204" pitchFamily="34" charset="0"/>
                <a:ea typeface="Calibri" panose="020F0502020204030204" pitchFamily="34" charset="0"/>
                <a:cs typeface="Times New Roman" panose="02020603050405020304" pitchFamily="18" charset="0"/>
              </a:rPr>
              <a:t>bsences</a:t>
            </a:r>
            <a:endParaRPr lang="en-US" dirty="0">
              <a:solidFill>
                <a:srgbClr val="FF0000"/>
              </a:solidFill>
            </a:endParaRPr>
          </a:p>
        </p:txBody>
      </p:sp>
      <p:pic>
        <p:nvPicPr>
          <p:cNvPr id="4" name="Recorded Sound">
            <a:hlinkClick r:id="" action="ppaction://media"/>
            <a:extLst>
              <a:ext uri="{FF2B5EF4-FFF2-40B4-BE49-F238E27FC236}">
                <a16:creationId xmlns:a16="http://schemas.microsoft.com/office/drawing/2014/main" id="{498971C6-CB8C-1FDA-0F86-AFEDA34754E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6007099"/>
            <a:ext cx="609600" cy="609600"/>
          </a:xfrm>
          <a:prstGeom prst="rect">
            <a:avLst/>
          </a:prstGeom>
        </p:spPr>
      </p:pic>
      <p:sp>
        <p:nvSpPr>
          <p:cNvPr id="5" name="Slide Number Placeholder 2">
            <a:extLst>
              <a:ext uri="{FF2B5EF4-FFF2-40B4-BE49-F238E27FC236}">
                <a16:creationId xmlns:a16="http://schemas.microsoft.com/office/drawing/2014/main" id="{CF8706E6-E3A8-7F7B-7DB9-C1E9332790C6}"/>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14</a:t>
            </a:fld>
            <a:endParaRPr lang="en" dirty="0"/>
          </a:p>
        </p:txBody>
      </p:sp>
    </p:spTree>
    <p:extLst>
      <p:ext uri="{BB962C8B-B14F-4D97-AF65-F5344CB8AC3E}">
        <p14:creationId xmlns:p14="http://schemas.microsoft.com/office/powerpoint/2010/main" val="1303802425"/>
      </p:ext>
    </p:extLst>
  </p:cSld>
  <p:clrMapOvr>
    <a:masterClrMapping/>
  </p:clrMapOvr>
  <mc:AlternateContent xmlns:mc="http://schemas.openxmlformats.org/markup-compatibility/2006" xmlns:p14="http://schemas.microsoft.com/office/powerpoint/2010/main">
    <mc:Choice Requires="p14">
      <p:transition spd="slow" p14:dur="2000" advTm="17710"/>
    </mc:Choice>
    <mc:Fallback xmlns="">
      <p:transition spd="slow" advTm="1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70B2-BD57-F6D0-4190-575D4B56F3A4}"/>
              </a:ext>
            </a:extLst>
          </p:cNvPr>
          <p:cNvSpPr>
            <a:spLocks noGrp="1"/>
          </p:cNvSpPr>
          <p:nvPr>
            <p:ph type="title"/>
          </p:nvPr>
        </p:nvSpPr>
        <p:spPr/>
        <p:txBody>
          <a:bodyPr/>
          <a:lstStyle/>
          <a:p>
            <a:pPr algn="ctr"/>
            <a:r>
              <a:rPr lang="en-US" dirty="0"/>
              <a:t>Other Tips</a:t>
            </a:r>
          </a:p>
        </p:txBody>
      </p:sp>
      <p:sp>
        <p:nvSpPr>
          <p:cNvPr id="3" name="Content Placeholder 2">
            <a:extLst>
              <a:ext uri="{FF2B5EF4-FFF2-40B4-BE49-F238E27FC236}">
                <a16:creationId xmlns:a16="http://schemas.microsoft.com/office/drawing/2014/main" id="{8799429A-D2D6-8051-3E07-97508ED05F49}"/>
              </a:ext>
            </a:extLst>
          </p:cNvPr>
          <p:cNvSpPr>
            <a:spLocks noGrp="1"/>
          </p:cNvSpPr>
          <p:nvPr>
            <p:ph idx="1"/>
          </p:nvPr>
        </p:nvSpPr>
        <p:spPr/>
        <p:txBody>
          <a:bodyPr>
            <a:normAutofit/>
          </a:bodyPr>
          <a:lstStyle/>
          <a:p>
            <a:r>
              <a:rPr lang="en-US" dirty="0"/>
              <a:t>If a school appears to have missing attendance for some courses that should be counted</a:t>
            </a:r>
          </a:p>
          <a:p>
            <a:pPr lvl="1"/>
            <a:r>
              <a:rPr lang="en-US" sz="2800" dirty="0"/>
              <a:t>Check your SIS to make sure you do not have the course checked as exclude from state reporting</a:t>
            </a:r>
          </a:p>
        </p:txBody>
      </p:sp>
      <p:pic>
        <p:nvPicPr>
          <p:cNvPr id="4" name="Recorded Sound">
            <a:hlinkClick r:id="" action="ppaction://media"/>
            <a:extLst>
              <a:ext uri="{FF2B5EF4-FFF2-40B4-BE49-F238E27FC236}">
                <a16:creationId xmlns:a16="http://schemas.microsoft.com/office/drawing/2014/main" id="{23493D7C-DA9D-71C5-0FA6-C0D3D9BC53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872163"/>
            <a:ext cx="609600" cy="609600"/>
          </a:xfrm>
          <a:prstGeom prst="rect">
            <a:avLst/>
          </a:prstGeom>
        </p:spPr>
      </p:pic>
      <p:sp>
        <p:nvSpPr>
          <p:cNvPr id="5" name="Slide Number Placeholder 2">
            <a:extLst>
              <a:ext uri="{FF2B5EF4-FFF2-40B4-BE49-F238E27FC236}">
                <a16:creationId xmlns:a16="http://schemas.microsoft.com/office/drawing/2014/main" id="{31CA1CFF-445B-B388-BC79-A0932E64AD70}"/>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15</a:t>
            </a:fld>
            <a:endParaRPr lang="en" dirty="0"/>
          </a:p>
        </p:txBody>
      </p:sp>
    </p:spTree>
    <p:extLst>
      <p:ext uri="{BB962C8B-B14F-4D97-AF65-F5344CB8AC3E}">
        <p14:creationId xmlns:p14="http://schemas.microsoft.com/office/powerpoint/2010/main" val="2728965919"/>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03" y="540362"/>
            <a:ext cx="7886700" cy="994172"/>
          </a:xfrm>
        </p:spPr>
        <p:txBody>
          <a:bodyPr>
            <a:normAutofit/>
          </a:bodyPr>
          <a:lstStyle/>
          <a:p>
            <a:pPr algn="ctr"/>
            <a:r>
              <a:rPr lang="en-US" dirty="0">
                <a:latin typeface="Arial" panose="020B0604020202020204" pitchFamily="34" charset="0"/>
                <a:cs typeface="Arial" panose="020B0604020202020204" pitchFamily="34" charset="0"/>
              </a:rPr>
              <a:t>Other Tips </a:t>
            </a:r>
            <a:r>
              <a:rPr lang="en-US" sz="2000" dirty="0">
                <a:latin typeface="Arial" panose="020B0604020202020204" pitchFamily="34" charset="0"/>
                <a:cs typeface="Arial" panose="020B0604020202020204" pitchFamily="34" charset="0"/>
              </a:rPr>
              <a:t>(cont.)</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412E139-9A4D-EBD3-4DD8-2CE9B7856989}"/>
              </a:ext>
            </a:extLst>
          </p:cNvPr>
          <p:cNvSpPr txBox="1"/>
          <p:nvPr/>
        </p:nvSpPr>
        <p:spPr>
          <a:xfrm>
            <a:off x="98679" y="3285608"/>
            <a:ext cx="1278861" cy="1200329"/>
          </a:xfrm>
          <a:prstGeom prst="rect">
            <a:avLst/>
          </a:prstGeom>
          <a:noFill/>
        </p:spPr>
        <p:txBody>
          <a:bodyPr wrap="square" rtlCol="0">
            <a:spAutoFit/>
          </a:bodyPr>
          <a:lstStyle/>
          <a:p>
            <a:r>
              <a:rPr lang="en-US" sz="2400" dirty="0"/>
              <a:t>SIS Roll Over Time</a:t>
            </a:r>
          </a:p>
        </p:txBody>
      </p:sp>
      <p:sp>
        <p:nvSpPr>
          <p:cNvPr id="3" name="Left Brace 2">
            <a:extLst>
              <a:ext uri="{FF2B5EF4-FFF2-40B4-BE49-F238E27FC236}">
                <a16:creationId xmlns:a16="http://schemas.microsoft.com/office/drawing/2014/main" id="{F60197D7-FA59-0666-8074-9070B0A99838}"/>
              </a:ext>
              <a:ext uri="{C183D7F6-B498-43B3-948B-1728B52AA6E4}">
                <adec:decorative xmlns:adec="http://schemas.microsoft.com/office/drawing/2017/decorative" val="1"/>
              </a:ext>
            </a:extLst>
          </p:cNvPr>
          <p:cNvSpPr/>
          <p:nvPr/>
        </p:nvSpPr>
        <p:spPr>
          <a:xfrm>
            <a:off x="905803" y="3675603"/>
            <a:ext cx="408809" cy="482001"/>
          </a:xfrm>
          <a:prstGeom prst="leftBrace">
            <a:avLst>
              <a:gd name="adj1" fmla="val 8684"/>
              <a:gd name="adj2" fmla="val 5142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1ACFA0C4-EC0D-B0D1-8A3C-CDC60A598AA7}"/>
              </a:ext>
            </a:extLst>
          </p:cNvPr>
          <p:cNvSpPr txBox="1"/>
          <p:nvPr/>
        </p:nvSpPr>
        <p:spPr>
          <a:xfrm>
            <a:off x="734785" y="4814701"/>
            <a:ext cx="8024917"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Difficult to correct attendance data after the SIS is rolled over to the next school year</a:t>
            </a:r>
          </a:p>
          <a:p>
            <a:pPr marL="285750" indent="-285750">
              <a:buFont typeface="Arial" panose="020B0604020202020204" pitchFamily="34" charset="0"/>
              <a:buChar char="•"/>
            </a:pPr>
            <a:r>
              <a:rPr lang="en-US" sz="2400" dirty="0"/>
              <a:t>Please plan to have all attendance errors and issues cleared prior to your school roll over</a:t>
            </a:r>
          </a:p>
        </p:txBody>
      </p:sp>
      <p:pic>
        <p:nvPicPr>
          <p:cNvPr id="4" name="Recorded Sound">
            <a:hlinkClick r:id="" action="ppaction://media"/>
            <a:extLst>
              <a:ext uri="{FF2B5EF4-FFF2-40B4-BE49-F238E27FC236}">
                <a16:creationId xmlns:a16="http://schemas.microsoft.com/office/drawing/2014/main" id="{FDD847A6-AB06-17FD-CEFF-542E0C81763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203" y="5919911"/>
            <a:ext cx="609600" cy="609600"/>
          </a:xfrm>
          <a:prstGeom prst="rect">
            <a:avLst/>
          </a:prstGeom>
        </p:spPr>
      </p:pic>
      <p:sp>
        <p:nvSpPr>
          <p:cNvPr id="8" name="Slide Number Placeholder 2">
            <a:extLst>
              <a:ext uri="{FF2B5EF4-FFF2-40B4-BE49-F238E27FC236}">
                <a16:creationId xmlns:a16="http://schemas.microsoft.com/office/drawing/2014/main" id="{0E9183E9-B391-40AD-8FC0-D6840CAFE270}"/>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16</a:t>
            </a:fld>
            <a:endParaRPr lang="en" dirty="0"/>
          </a:p>
        </p:txBody>
      </p:sp>
      <p:pic>
        <p:nvPicPr>
          <p:cNvPr id="6" name="Picture 5">
            <a:extLst>
              <a:ext uri="{FF2B5EF4-FFF2-40B4-BE49-F238E27FC236}">
                <a16:creationId xmlns:a16="http://schemas.microsoft.com/office/drawing/2014/main" id="{EE92B5B7-78CD-9A2E-425B-BE691ED610B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77540" y="1590548"/>
            <a:ext cx="7349677" cy="3071507"/>
          </a:xfrm>
          <a:prstGeom prst="rect">
            <a:avLst/>
          </a:prstGeom>
        </p:spPr>
      </p:pic>
    </p:spTree>
    <p:extLst>
      <p:ext uri="{BB962C8B-B14F-4D97-AF65-F5344CB8AC3E}">
        <p14:creationId xmlns:p14="http://schemas.microsoft.com/office/powerpoint/2010/main" val="2304453173"/>
      </p:ext>
    </p:extLst>
  </p:cSld>
  <p:clrMapOvr>
    <a:masterClrMapping/>
  </p:clrMapOvr>
  <mc:AlternateContent xmlns:mc="http://schemas.openxmlformats.org/markup-compatibility/2006" xmlns:p14="http://schemas.microsoft.com/office/powerpoint/2010/main">
    <mc:Choice Requires="p14">
      <p:transition spd="slow" p14:dur="2000" advTm="41210"/>
    </mc:Choice>
    <mc:Fallback xmlns="">
      <p:transition spd="slow" advTm="4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49" y="3526693"/>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12FDE7BE-07FA-48B6-80E4-E73810F71A6D}"/>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E352DF57-21B5-4C1D-ADB1-4151A782EADE}"/>
              </a:ext>
            </a:extLst>
          </p:cNvPr>
          <p:cNvSpPr>
            <a:spLocks noGrp="1"/>
          </p:cNvSpPr>
          <p:nvPr>
            <p:ph type="sldNum" idx="12"/>
          </p:nvPr>
        </p:nvSpPr>
        <p:spPr/>
        <p:txBody>
          <a:bodyPr/>
          <a:lstStyle/>
          <a:p>
            <a:pPr algn="r"/>
            <a:fld id="{00000000-1234-1234-1234-123412341234}" type="slidenum">
              <a:rPr lang="en" smtClean="0"/>
              <a:pPr algn="r"/>
              <a:t>17</a:t>
            </a:fld>
            <a:endParaRPr lang="en" dirty="0"/>
          </a:p>
        </p:txBody>
      </p:sp>
      <p:pic>
        <p:nvPicPr>
          <p:cNvPr id="2" name="Recorded Sound">
            <a:hlinkClick r:id="" action="ppaction://media"/>
            <a:extLst>
              <a:ext uri="{FF2B5EF4-FFF2-40B4-BE49-F238E27FC236}">
                <a16:creationId xmlns:a16="http://schemas.microsoft.com/office/drawing/2014/main" id="{01D73630-217F-5B2A-BBC3-20E9031892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039447"/>
            <a:ext cx="609600" cy="609600"/>
          </a:xfrm>
          <a:prstGeom prst="rect">
            <a:avLst/>
          </a:prstGeom>
        </p:spPr>
      </p:pic>
    </p:spTree>
    <p:extLst>
      <p:ext uri="{BB962C8B-B14F-4D97-AF65-F5344CB8AC3E}">
        <p14:creationId xmlns:p14="http://schemas.microsoft.com/office/powerpoint/2010/main" val="2114834624"/>
      </p:ext>
    </p:extLst>
  </p:cSld>
  <p:clrMapOvr>
    <a:masterClrMapping/>
  </p:clrMapOvr>
  <mc:AlternateContent xmlns:mc="http://schemas.openxmlformats.org/markup-compatibility/2006" xmlns:p14="http://schemas.microsoft.com/office/powerpoint/2010/main">
    <mc:Choice Requires="p14">
      <p:transition spd="slow" p14:dur="2000" advTm="10398"/>
    </mc:Choice>
    <mc:Fallback xmlns="">
      <p:transition spd="slow" advTm="1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192053" y="341547"/>
            <a:ext cx="6759891" cy="994172"/>
          </a:xfrm>
        </p:spPr>
        <p:txBody>
          <a:bodyPr>
            <a:normAutofit fontScale="90000"/>
          </a:bodyPr>
          <a:lstStyle/>
          <a:p>
            <a:pPr algn="ctr"/>
            <a:r>
              <a:rPr lang="en-US" dirty="0"/>
              <a:t>Attendance Fields - SSA File</a:t>
            </a:r>
          </a:p>
        </p:txBody>
      </p:sp>
      <p:pic>
        <p:nvPicPr>
          <p:cNvPr id="3" name="Picture 2">
            <a:extLst>
              <a:ext uri="{FF2B5EF4-FFF2-40B4-BE49-F238E27FC236}">
                <a16:creationId xmlns:a16="http://schemas.microsoft.com/office/drawing/2014/main" id="{4E1873F2-8629-9E8F-968A-79D5C8EB7D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7350" y="1194604"/>
            <a:ext cx="8369300" cy="3601977"/>
          </a:xfrm>
          <a:prstGeom prst="rect">
            <a:avLst/>
          </a:prstGeom>
          <a:ln w="12700">
            <a:solidFill>
              <a:schemeClr val="tx1"/>
            </a:solidFill>
          </a:ln>
        </p:spPr>
      </p:pic>
      <p:sp>
        <p:nvSpPr>
          <p:cNvPr id="10" name="TextBox 9">
            <a:extLst>
              <a:ext uri="{FF2B5EF4-FFF2-40B4-BE49-F238E27FC236}">
                <a16:creationId xmlns:a16="http://schemas.microsoft.com/office/drawing/2014/main" id="{B02D0441-9749-33A3-0F99-BC28F4D8FA09}"/>
              </a:ext>
              <a:ext uri="{C183D7F6-B498-43B3-948B-1728B52AA6E4}">
                <adec:decorative xmlns:adec="http://schemas.microsoft.com/office/drawing/2017/decorative" val="1"/>
              </a:ext>
            </a:extLst>
          </p:cNvPr>
          <p:cNvSpPr txBox="1"/>
          <p:nvPr/>
        </p:nvSpPr>
        <p:spPr>
          <a:xfrm>
            <a:off x="1112043" y="5033867"/>
            <a:ext cx="7592514" cy="646331"/>
          </a:xfrm>
          <a:prstGeom prst="rect">
            <a:avLst/>
          </a:prstGeom>
          <a:noFill/>
        </p:spPr>
        <p:txBody>
          <a:bodyPr wrap="square" rtlCol="0">
            <a:spAutoFit/>
          </a:bodyPr>
          <a:lstStyle/>
          <a:p>
            <a:r>
              <a:rPr lang="en-US" dirty="0"/>
              <a:t>Attendance data is captured in the SSA student interchange for the EOY collection. See the SSA file layout for valid coding and field definitions.</a:t>
            </a:r>
          </a:p>
        </p:txBody>
      </p:sp>
      <p:sp>
        <p:nvSpPr>
          <p:cNvPr id="8" name="TextBox 7">
            <a:hlinkClick r:id="rId6"/>
            <a:extLst>
              <a:ext uri="{FF2B5EF4-FFF2-40B4-BE49-F238E27FC236}">
                <a16:creationId xmlns:a16="http://schemas.microsoft.com/office/drawing/2014/main" id="{E8A739C1-EC64-9621-28E3-E2D3D9811000}"/>
              </a:ext>
              <a:ext uri="{C183D7F6-B498-43B3-948B-1728B52AA6E4}">
                <adec:decorative xmlns:adec="http://schemas.microsoft.com/office/drawing/2017/decorative" val="1"/>
              </a:ext>
            </a:extLst>
          </p:cNvPr>
          <p:cNvSpPr txBox="1"/>
          <p:nvPr/>
        </p:nvSpPr>
        <p:spPr>
          <a:xfrm>
            <a:off x="1990248" y="6071060"/>
            <a:ext cx="5836104" cy="369332"/>
          </a:xfrm>
          <a:prstGeom prst="rect">
            <a:avLst/>
          </a:prstGeom>
          <a:noFill/>
        </p:spPr>
        <p:txBody>
          <a:bodyPr wrap="square">
            <a:spAutoFit/>
          </a:bodyPr>
          <a:lstStyle/>
          <a:p>
            <a:r>
              <a:rPr lang="en-US" u="sng" dirty="0">
                <a:solidFill>
                  <a:srgbClr val="0070C0"/>
                </a:solidFill>
                <a:hlinkClick r:id="rId7"/>
              </a:rPr>
              <a:t>https://resources.csi.state.co.us/data-submissions/eoy/</a:t>
            </a:r>
            <a:endParaRPr lang="en-US" u="sng" dirty="0">
              <a:solidFill>
                <a:srgbClr val="0070C0"/>
              </a:solidFill>
            </a:endParaRPr>
          </a:p>
        </p:txBody>
      </p:sp>
      <p:pic>
        <p:nvPicPr>
          <p:cNvPr id="12" name="Recorded Sound">
            <a:hlinkClick r:id="" action="ppaction://media"/>
            <a:extLst>
              <a:ext uri="{FF2B5EF4-FFF2-40B4-BE49-F238E27FC236}">
                <a16:creationId xmlns:a16="http://schemas.microsoft.com/office/drawing/2014/main" id="{F02CC897-F13D-B33C-AF8A-0A11C3882CA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3145" y="6017602"/>
            <a:ext cx="609600" cy="609600"/>
          </a:xfrm>
          <a:prstGeom prst="rect">
            <a:avLst/>
          </a:prstGeom>
        </p:spPr>
      </p:pic>
      <p:sp>
        <p:nvSpPr>
          <p:cNvPr id="6" name="Slide Number Placeholder 2">
            <a:extLst>
              <a:ext uri="{FF2B5EF4-FFF2-40B4-BE49-F238E27FC236}">
                <a16:creationId xmlns:a16="http://schemas.microsoft.com/office/drawing/2014/main" id="{62402860-4AD7-4B31-825A-C7C9FB2DB479}"/>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a:t>
            </a:fld>
            <a:endParaRPr lang="en" dirty="0"/>
          </a:p>
        </p:txBody>
      </p:sp>
    </p:spTree>
    <p:extLst>
      <p:ext uri="{BB962C8B-B14F-4D97-AF65-F5344CB8AC3E}">
        <p14:creationId xmlns:p14="http://schemas.microsoft.com/office/powerpoint/2010/main" val="1931443167"/>
      </p:ext>
    </p:extLst>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53" y="283139"/>
            <a:ext cx="8752044" cy="994172"/>
          </a:xfrm>
        </p:spPr>
        <p:txBody>
          <a:bodyPr>
            <a:normAutofit/>
          </a:bodyPr>
          <a:lstStyle/>
          <a:p>
            <a:pPr algn="ctr"/>
            <a:r>
              <a:rPr lang="en-US" dirty="0"/>
              <a:t>Attendance Fields - SSA File </a:t>
            </a:r>
            <a:r>
              <a:rPr lang="en-US" sz="2200" dirty="0"/>
              <a:t>(cont1)</a:t>
            </a:r>
          </a:p>
        </p:txBody>
      </p:sp>
      <p:sp>
        <p:nvSpPr>
          <p:cNvPr id="6" name="Slide Number Placeholder 2">
            <a:extLst>
              <a:ext uri="{FF2B5EF4-FFF2-40B4-BE49-F238E27FC236}">
                <a16:creationId xmlns:a16="http://schemas.microsoft.com/office/drawing/2014/main" id="{62402860-4AD7-4B31-825A-C7C9FB2DB47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a:t>
            </a:fld>
            <a:endParaRPr lang="en" dirty="0"/>
          </a:p>
        </p:txBody>
      </p:sp>
      <p:sp>
        <p:nvSpPr>
          <p:cNvPr id="4" name="Content Placeholder 2">
            <a:extLst>
              <a:ext uri="{FF2B5EF4-FFF2-40B4-BE49-F238E27FC236}">
                <a16:creationId xmlns:a16="http://schemas.microsoft.com/office/drawing/2014/main" id="{483D8BCD-AFB2-B8C1-1FC0-8DCD715380C4}"/>
              </a:ext>
            </a:extLst>
          </p:cNvPr>
          <p:cNvSpPr>
            <a:spLocks noGrp="1"/>
          </p:cNvSpPr>
          <p:nvPr>
            <p:ph idx="1"/>
          </p:nvPr>
        </p:nvSpPr>
        <p:spPr>
          <a:xfrm>
            <a:off x="790882" y="2298240"/>
            <a:ext cx="7886700" cy="3864077"/>
          </a:xfrm>
        </p:spPr>
        <p:txBody>
          <a:bodyPr>
            <a:normAutofit fontScale="92500"/>
          </a:bodyPr>
          <a:lstStyle/>
          <a:p>
            <a:pPr marL="0" indent="0">
              <a:buNone/>
            </a:pPr>
            <a:r>
              <a:rPr lang="en-US" sz="3200" b="1" dirty="0"/>
              <a:t>Six attendance related fields:</a:t>
            </a:r>
          </a:p>
          <a:p>
            <a:r>
              <a:rPr lang="en-US" dirty="0"/>
              <a:t>Total Days Attended</a:t>
            </a:r>
          </a:p>
          <a:p>
            <a:r>
              <a:rPr lang="en-US" dirty="0"/>
              <a:t>Total Days Excused</a:t>
            </a:r>
          </a:p>
          <a:p>
            <a:r>
              <a:rPr lang="en-US" dirty="0"/>
              <a:t>Total Days Unexcused</a:t>
            </a:r>
          </a:p>
          <a:p>
            <a:r>
              <a:rPr lang="en-US" dirty="0"/>
              <a:t>Total Possible Days (based on school calendars, not 365 days)</a:t>
            </a:r>
          </a:p>
          <a:p>
            <a:r>
              <a:rPr lang="en-US" dirty="0"/>
              <a:t>Habitually Truant Status</a:t>
            </a:r>
          </a:p>
          <a:p>
            <a:r>
              <a:rPr lang="en-US" dirty="0"/>
              <a:t>Total Days Missed for Out of School Suspensions</a:t>
            </a:r>
          </a:p>
          <a:p>
            <a:endParaRPr lang="en-US" dirty="0"/>
          </a:p>
        </p:txBody>
      </p:sp>
      <p:sp>
        <p:nvSpPr>
          <p:cNvPr id="5" name="TextBox 4">
            <a:extLst>
              <a:ext uri="{FF2B5EF4-FFF2-40B4-BE49-F238E27FC236}">
                <a16:creationId xmlns:a16="http://schemas.microsoft.com/office/drawing/2014/main" id="{1F6883E0-2615-B314-3884-866C3F90A1A3}"/>
              </a:ext>
            </a:extLst>
          </p:cNvPr>
          <p:cNvSpPr txBox="1"/>
          <p:nvPr/>
        </p:nvSpPr>
        <p:spPr>
          <a:xfrm>
            <a:off x="937975" y="1416340"/>
            <a:ext cx="7592514" cy="523220"/>
          </a:xfrm>
          <a:prstGeom prst="rect">
            <a:avLst/>
          </a:prstGeom>
          <a:noFill/>
        </p:spPr>
        <p:txBody>
          <a:bodyPr wrap="square" rtlCol="0">
            <a:spAutoFit/>
          </a:bodyPr>
          <a:lstStyle/>
          <a:p>
            <a:r>
              <a:rPr lang="en-US" sz="2800" b="1" dirty="0"/>
              <a:t>All CSI schools required to report attendance data</a:t>
            </a:r>
          </a:p>
        </p:txBody>
      </p:sp>
      <p:pic>
        <p:nvPicPr>
          <p:cNvPr id="8" name="Recorded Sound">
            <a:hlinkClick r:id="" action="ppaction://media"/>
            <a:extLst>
              <a:ext uri="{FF2B5EF4-FFF2-40B4-BE49-F238E27FC236}">
                <a16:creationId xmlns:a16="http://schemas.microsoft.com/office/drawing/2014/main" id="{889D5CDD-7DFB-6EEB-19D8-4B7261A9AD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282" y="5996546"/>
            <a:ext cx="609600" cy="609600"/>
          </a:xfrm>
          <a:prstGeom prst="rect">
            <a:avLst/>
          </a:prstGeom>
        </p:spPr>
      </p:pic>
    </p:spTree>
    <p:extLst>
      <p:ext uri="{BB962C8B-B14F-4D97-AF65-F5344CB8AC3E}">
        <p14:creationId xmlns:p14="http://schemas.microsoft.com/office/powerpoint/2010/main" val="818411925"/>
      </p:ext>
    </p:extLst>
  </p:cSld>
  <p:clrMapOvr>
    <a:masterClrMapping/>
  </p:clrMapOvr>
  <mc:AlternateContent xmlns:mc="http://schemas.openxmlformats.org/markup-compatibility/2006" xmlns:p14="http://schemas.microsoft.com/office/powerpoint/2010/main">
    <mc:Choice Requires="p14">
      <p:transition spd="slow" p14:dur="2000" advTm="31678"/>
    </mc:Choice>
    <mc:Fallback xmlns="">
      <p:transition spd="slow" advTm="3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01" y="344877"/>
            <a:ext cx="8386593" cy="994172"/>
          </a:xfrm>
        </p:spPr>
        <p:txBody>
          <a:bodyPr>
            <a:normAutofit/>
          </a:bodyPr>
          <a:lstStyle/>
          <a:p>
            <a:pPr algn="ctr"/>
            <a:r>
              <a:rPr lang="en-US" dirty="0"/>
              <a:t>Attendance Fields - SSA File </a:t>
            </a:r>
            <a:r>
              <a:rPr lang="en-US" sz="2000" dirty="0"/>
              <a:t>(cont2)</a:t>
            </a:r>
            <a:endParaRPr lang="en-US" dirty="0"/>
          </a:p>
        </p:txBody>
      </p:sp>
      <p:sp>
        <p:nvSpPr>
          <p:cNvPr id="4" name="Content Placeholder 2">
            <a:extLst>
              <a:ext uri="{FF2B5EF4-FFF2-40B4-BE49-F238E27FC236}">
                <a16:creationId xmlns:a16="http://schemas.microsoft.com/office/drawing/2014/main" id="{483D8BCD-AFB2-B8C1-1FC0-8DCD715380C4}"/>
              </a:ext>
            </a:extLst>
          </p:cNvPr>
          <p:cNvSpPr>
            <a:spLocks noGrp="1"/>
          </p:cNvSpPr>
          <p:nvPr>
            <p:ph idx="1"/>
          </p:nvPr>
        </p:nvSpPr>
        <p:spPr>
          <a:xfrm>
            <a:off x="2445342" y="1224250"/>
            <a:ext cx="4253066" cy="2031413"/>
          </a:xfrm>
          <a:ln>
            <a:solidFill>
              <a:schemeClr val="tx1"/>
            </a:solidFill>
          </a:ln>
        </p:spPr>
        <p:txBody>
          <a:bodyPr>
            <a:normAutofit/>
          </a:bodyPr>
          <a:lstStyle/>
          <a:p>
            <a:pPr marL="0" indent="0" algn="ctr">
              <a:buNone/>
            </a:pPr>
            <a:r>
              <a:rPr lang="en-US" sz="2400" b="1" dirty="0"/>
              <a:t>First Four Related Fields:</a:t>
            </a:r>
          </a:p>
          <a:p>
            <a:pPr algn="ctr"/>
            <a:r>
              <a:rPr lang="en-US" sz="2000" dirty="0"/>
              <a:t>Total Days Attended</a:t>
            </a:r>
          </a:p>
          <a:p>
            <a:pPr algn="ctr"/>
            <a:r>
              <a:rPr lang="en-US" sz="2000" dirty="0"/>
              <a:t>Total Days Excused</a:t>
            </a:r>
          </a:p>
          <a:p>
            <a:pPr algn="ctr"/>
            <a:r>
              <a:rPr lang="en-US" sz="2000" dirty="0"/>
              <a:t>Total Days Unexcused</a:t>
            </a:r>
          </a:p>
          <a:p>
            <a:pPr algn="ctr"/>
            <a:r>
              <a:rPr lang="en-US" sz="2000" dirty="0"/>
              <a:t>Total Possible Days</a:t>
            </a:r>
          </a:p>
        </p:txBody>
      </p:sp>
      <p:sp>
        <p:nvSpPr>
          <p:cNvPr id="8" name="TextBox 7">
            <a:extLst>
              <a:ext uri="{FF2B5EF4-FFF2-40B4-BE49-F238E27FC236}">
                <a16:creationId xmlns:a16="http://schemas.microsoft.com/office/drawing/2014/main" id="{E1099D35-631C-DB00-0EB3-D5CAD9B480DF}"/>
              </a:ext>
            </a:extLst>
          </p:cNvPr>
          <p:cNvSpPr txBox="1"/>
          <p:nvPr/>
        </p:nvSpPr>
        <p:spPr>
          <a:xfrm>
            <a:off x="564852" y="3429000"/>
            <a:ext cx="8303342" cy="3046988"/>
          </a:xfrm>
          <a:prstGeom prst="rect">
            <a:avLst/>
          </a:prstGeom>
          <a:noFill/>
        </p:spPr>
        <p:txBody>
          <a:bodyPr wrap="square" rtlCol="0">
            <a:spAutoFit/>
          </a:bodyPr>
          <a:lstStyle/>
          <a:p>
            <a:r>
              <a:rPr lang="en-US" sz="2400" dirty="0"/>
              <a:t>Each requires a decimal value (max of 5 characters)</a:t>
            </a:r>
          </a:p>
          <a:p>
            <a:pPr marL="742950" lvl="1" indent="-285750">
              <a:buFont typeface="Arial" panose="020B0604020202020204" pitchFamily="34" charset="0"/>
              <a:buChar char="•"/>
            </a:pPr>
            <a:r>
              <a:rPr lang="en-US" sz="2400" dirty="0"/>
              <a:t>Examples 0.0, 000.0 or 175.3</a:t>
            </a:r>
          </a:p>
          <a:p>
            <a:r>
              <a:rPr lang="en-US" sz="2400" dirty="0"/>
              <a:t>Can be zero filled if that is an accurate value for a student</a:t>
            </a:r>
          </a:p>
          <a:p>
            <a:r>
              <a:rPr lang="en-US" sz="2400" dirty="0"/>
              <a:t>Count as a full day:</a:t>
            </a:r>
          </a:p>
          <a:p>
            <a:pPr marL="742950" lvl="1" indent="-285750">
              <a:buFont typeface="Arial" panose="020B0604020202020204" pitchFamily="34" charset="0"/>
              <a:buChar char="•"/>
            </a:pPr>
            <a:r>
              <a:rPr lang="en-US" sz="2400" dirty="0"/>
              <a:t>If student attended </a:t>
            </a:r>
            <a:r>
              <a:rPr lang="en-US" sz="2400" u="sng" dirty="0"/>
              <a:t>at least </a:t>
            </a:r>
            <a:r>
              <a:rPr lang="en-US" sz="2400" dirty="0"/>
              <a:t>a half day</a:t>
            </a:r>
          </a:p>
          <a:p>
            <a:pPr marL="742950" lvl="1" indent="-285750">
              <a:buFont typeface="Arial" panose="020B0604020202020204" pitchFamily="34" charset="0"/>
              <a:buChar char="•"/>
            </a:pPr>
            <a:r>
              <a:rPr lang="en-US" sz="2400" dirty="0"/>
              <a:t>If student missed </a:t>
            </a:r>
            <a:r>
              <a:rPr lang="en-US" sz="2400" u="sng" dirty="0"/>
              <a:t>more</a:t>
            </a:r>
            <a:r>
              <a:rPr lang="en-US" sz="2400" dirty="0"/>
              <a:t> than a half day</a:t>
            </a:r>
          </a:p>
          <a:p>
            <a:r>
              <a:rPr lang="en-US" sz="2400" dirty="0"/>
              <a:t>The first three fields must add up to the last field</a:t>
            </a:r>
          </a:p>
          <a:p>
            <a:pPr marL="800100" lvl="1" indent="-342900">
              <a:buFont typeface="Arial" panose="020B0604020202020204" pitchFamily="34" charset="0"/>
              <a:buChar char="•"/>
            </a:pPr>
            <a:r>
              <a:rPr lang="en-US" sz="2400" dirty="0"/>
              <a:t>Attended + Excused + Unexcused = Total Possible Days</a:t>
            </a:r>
          </a:p>
        </p:txBody>
      </p:sp>
      <p:pic>
        <p:nvPicPr>
          <p:cNvPr id="9" name="Recorded Sound">
            <a:hlinkClick r:id="" action="ppaction://media"/>
            <a:extLst>
              <a:ext uri="{FF2B5EF4-FFF2-40B4-BE49-F238E27FC236}">
                <a16:creationId xmlns:a16="http://schemas.microsoft.com/office/drawing/2014/main" id="{D104AD1E-7FD2-4F12-76F5-EE4AC73B8A1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477" y="6057532"/>
            <a:ext cx="609600" cy="609600"/>
          </a:xfrm>
          <a:prstGeom prst="rect">
            <a:avLst/>
          </a:prstGeom>
        </p:spPr>
      </p:pic>
      <p:sp>
        <p:nvSpPr>
          <p:cNvPr id="6" name="Slide Number Placeholder 2">
            <a:extLst>
              <a:ext uri="{FF2B5EF4-FFF2-40B4-BE49-F238E27FC236}">
                <a16:creationId xmlns:a16="http://schemas.microsoft.com/office/drawing/2014/main" id="{62402860-4AD7-4B31-825A-C7C9FB2DB47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4</a:t>
            </a:fld>
            <a:endParaRPr lang="en" dirty="0"/>
          </a:p>
        </p:txBody>
      </p:sp>
    </p:spTree>
    <p:extLst>
      <p:ext uri="{BB962C8B-B14F-4D97-AF65-F5344CB8AC3E}">
        <p14:creationId xmlns:p14="http://schemas.microsoft.com/office/powerpoint/2010/main" val="2571232331"/>
      </p:ext>
    </p:extLst>
  </p:cSld>
  <p:clrMapOvr>
    <a:masterClrMapping/>
  </p:clrMapOvr>
  <mc:AlternateContent xmlns:mc="http://schemas.openxmlformats.org/markup-compatibility/2006" xmlns:p14="http://schemas.microsoft.com/office/powerpoint/2010/main">
    <mc:Choice Requires="p14">
      <p:transition spd="slow" p14:dur="2000" advTm="31678"/>
    </mc:Choice>
    <mc:Fallback xmlns="">
      <p:transition spd="slow" advTm="3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04FB-7793-5A44-6D63-7742BC842A3D}"/>
              </a:ext>
            </a:extLst>
          </p:cNvPr>
          <p:cNvSpPr>
            <a:spLocks noGrp="1"/>
          </p:cNvSpPr>
          <p:nvPr>
            <p:ph type="title"/>
          </p:nvPr>
        </p:nvSpPr>
        <p:spPr/>
        <p:txBody>
          <a:bodyPr/>
          <a:lstStyle/>
          <a:p>
            <a:pPr algn="ctr"/>
            <a:r>
              <a:rPr lang="en-US" dirty="0"/>
              <a:t>Total Possible Days Field</a:t>
            </a:r>
          </a:p>
        </p:txBody>
      </p:sp>
      <p:sp>
        <p:nvSpPr>
          <p:cNvPr id="3" name="Content Placeholder 2">
            <a:extLst>
              <a:ext uri="{FF2B5EF4-FFF2-40B4-BE49-F238E27FC236}">
                <a16:creationId xmlns:a16="http://schemas.microsoft.com/office/drawing/2014/main" id="{8296D5DE-A350-FDA8-BB91-E1EC25E07188}"/>
              </a:ext>
            </a:extLst>
          </p:cNvPr>
          <p:cNvSpPr>
            <a:spLocks noGrp="1"/>
          </p:cNvSpPr>
          <p:nvPr>
            <p:ph idx="1"/>
          </p:nvPr>
        </p:nvSpPr>
        <p:spPr/>
        <p:txBody>
          <a:bodyPr/>
          <a:lstStyle/>
          <a:p>
            <a:r>
              <a:rPr lang="en-US" dirty="0"/>
              <a:t>Should be total number of days a student is scheduled to attend school</a:t>
            </a:r>
          </a:p>
          <a:p>
            <a:r>
              <a:rPr lang="en-US" dirty="0"/>
              <a:t>Based on school calendars, not 365 days</a:t>
            </a:r>
          </a:p>
          <a:p>
            <a:r>
              <a:rPr lang="en-US" dirty="0"/>
              <a:t>Can vary by student type and calendar/bell schedule</a:t>
            </a:r>
          </a:p>
          <a:p>
            <a:pPr lvl="1"/>
            <a:r>
              <a:rPr lang="en-US" dirty="0"/>
              <a:t>For example, onsite attend more days than homeschool</a:t>
            </a:r>
          </a:p>
        </p:txBody>
      </p:sp>
      <p:pic>
        <p:nvPicPr>
          <p:cNvPr id="5" name="Picture 4">
            <a:extLst>
              <a:ext uri="{FF2B5EF4-FFF2-40B4-BE49-F238E27FC236}">
                <a16:creationId xmlns:a16="http://schemas.microsoft.com/office/drawing/2014/main" id="{69D61A6D-0F1D-40F9-4015-05679D2363C3}"/>
              </a:ext>
              <a:ext uri="{C183D7F6-B498-43B3-948B-1728B52AA6E4}">
                <adec:decorative xmlns:adec="http://schemas.microsoft.com/office/drawing/2017/decorative" val="1"/>
              </a:ext>
            </a:extLst>
          </p:cNvPr>
          <p:cNvPicPr>
            <a:picLocks noChangeAspect="1"/>
          </p:cNvPicPr>
          <p:nvPr/>
        </p:nvPicPr>
        <p:blipFill rotWithShape="1">
          <a:blip r:embed="rId5"/>
          <a:srcRect t="18911" b="11172"/>
          <a:stretch/>
        </p:blipFill>
        <p:spPr>
          <a:xfrm>
            <a:off x="1208422" y="4841486"/>
            <a:ext cx="7306928" cy="1467183"/>
          </a:xfrm>
          <a:prstGeom prst="rect">
            <a:avLst/>
          </a:prstGeom>
        </p:spPr>
      </p:pic>
      <p:pic>
        <p:nvPicPr>
          <p:cNvPr id="4" name="Recorded Sound">
            <a:hlinkClick r:id="" action="ppaction://media"/>
            <a:extLst>
              <a:ext uri="{FF2B5EF4-FFF2-40B4-BE49-F238E27FC236}">
                <a16:creationId xmlns:a16="http://schemas.microsoft.com/office/drawing/2014/main" id="{B3DD8895-7E6E-77A4-D6D6-AC29F0A0ADE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6007099"/>
            <a:ext cx="609600" cy="609600"/>
          </a:xfrm>
          <a:prstGeom prst="rect">
            <a:avLst/>
          </a:prstGeom>
        </p:spPr>
      </p:pic>
      <p:sp>
        <p:nvSpPr>
          <p:cNvPr id="6" name="Slide Number Placeholder 2">
            <a:extLst>
              <a:ext uri="{FF2B5EF4-FFF2-40B4-BE49-F238E27FC236}">
                <a16:creationId xmlns:a16="http://schemas.microsoft.com/office/drawing/2014/main" id="{713FE0B4-C472-EC9F-D664-A648C8D27C84}"/>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5</a:t>
            </a:fld>
            <a:endParaRPr lang="en" dirty="0"/>
          </a:p>
        </p:txBody>
      </p:sp>
    </p:spTree>
    <p:extLst>
      <p:ext uri="{BB962C8B-B14F-4D97-AF65-F5344CB8AC3E}">
        <p14:creationId xmlns:p14="http://schemas.microsoft.com/office/powerpoint/2010/main" val="506343029"/>
      </p:ext>
    </p:extLst>
  </p:cSld>
  <p:clrMapOvr>
    <a:masterClrMapping/>
  </p:clrMapOvr>
  <mc:AlternateContent xmlns:mc="http://schemas.openxmlformats.org/markup-compatibility/2006" xmlns:p14="http://schemas.microsoft.com/office/powerpoint/2010/main">
    <mc:Choice Requires="p14">
      <p:transition spd="slow" p14:dur="2000" advTm="56688"/>
    </mc:Choice>
    <mc:Fallback xmlns="">
      <p:transition spd="slow" advTm="5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AF05-9CDF-DFF6-7946-31A9E0CFDA12}"/>
              </a:ext>
            </a:extLst>
          </p:cNvPr>
          <p:cNvSpPr>
            <a:spLocks noGrp="1"/>
          </p:cNvSpPr>
          <p:nvPr>
            <p:ph type="title"/>
          </p:nvPr>
        </p:nvSpPr>
        <p:spPr/>
        <p:txBody>
          <a:bodyPr/>
          <a:lstStyle/>
          <a:p>
            <a:pPr algn="ctr"/>
            <a:r>
              <a:rPr lang="en-US" dirty="0"/>
              <a:t>Attendance Practices</a:t>
            </a:r>
          </a:p>
        </p:txBody>
      </p:sp>
      <p:sp>
        <p:nvSpPr>
          <p:cNvPr id="5" name="TextBox 4">
            <a:extLst>
              <a:ext uri="{FF2B5EF4-FFF2-40B4-BE49-F238E27FC236}">
                <a16:creationId xmlns:a16="http://schemas.microsoft.com/office/drawing/2014/main" id="{55EBFCEE-6D0D-A041-090A-06633EC4AD54}"/>
              </a:ext>
            </a:extLst>
          </p:cNvPr>
          <p:cNvSpPr txBox="1"/>
          <p:nvPr/>
        </p:nvSpPr>
        <p:spPr>
          <a:xfrm>
            <a:off x="465221" y="1487392"/>
            <a:ext cx="8245642" cy="1361911"/>
          </a:xfrm>
          <a:prstGeom prst="rect">
            <a:avLst/>
          </a:prstGeom>
          <a:noFill/>
          <a:ln>
            <a:solidFill>
              <a:schemeClr val="tx1"/>
            </a:solidFill>
          </a:ln>
        </p:spPr>
        <p:txBody>
          <a:bodyPr wrap="square" rtlCol="0">
            <a:spAutoFit/>
          </a:bodyPr>
          <a:lstStyle/>
          <a:p>
            <a:pPr algn="ctr"/>
            <a:r>
              <a:rPr lang="en-US" sz="2400" b="1" dirty="0"/>
              <a:t>Federal suggested practice: </a:t>
            </a:r>
            <a:r>
              <a:rPr lang="en-US" sz="2000" dirty="0"/>
              <a:t>Present &gt;= 50%   Absent &gt;= 51%</a:t>
            </a:r>
          </a:p>
          <a:p>
            <a:pPr algn="ctr"/>
            <a:endParaRPr lang="en-US" sz="1050" dirty="0"/>
          </a:p>
          <a:p>
            <a:pPr algn="ctr"/>
            <a:r>
              <a:rPr lang="en-US" sz="2400" dirty="0"/>
              <a:t>Schools can opt to follow their attendance policy, but must roll up or down for these Attendance fields in the SSA</a:t>
            </a:r>
          </a:p>
        </p:txBody>
      </p:sp>
      <p:sp>
        <p:nvSpPr>
          <p:cNvPr id="3" name="Content Placeholder 2">
            <a:extLst>
              <a:ext uri="{FF2B5EF4-FFF2-40B4-BE49-F238E27FC236}">
                <a16:creationId xmlns:a16="http://schemas.microsoft.com/office/drawing/2014/main" id="{AAEA01F2-5A0A-E815-D42D-47BD9B590644}"/>
              </a:ext>
            </a:extLst>
          </p:cNvPr>
          <p:cNvSpPr>
            <a:spLocks noGrp="1"/>
          </p:cNvSpPr>
          <p:nvPr>
            <p:ph idx="1"/>
          </p:nvPr>
        </p:nvSpPr>
        <p:spPr>
          <a:xfrm>
            <a:off x="756986" y="3429000"/>
            <a:ext cx="3413961" cy="2498877"/>
          </a:xfrm>
        </p:spPr>
        <p:txBody>
          <a:bodyPr>
            <a:normAutofit/>
          </a:bodyPr>
          <a:lstStyle/>
          <a:p>
            <a:pPr marL="0" indent="0">
              <a:buNone/>
            </a:pPr>
            <a:r>
              <a:rPr lang="en-US" b="1" dirty="0"/>
              <a:t>Total Days Attended</a:t>
            </a:r>
          </a:p>
          <a:p>
            <a:pPr marL="0" indent="0">
              <a:buNone/>
            </a:pPr>
            <a:r>
              <a:rPr lang="en-US" sz="2400" dirty="0"/>
              <a:t>Count as a full day:</a:t>
            </a:r>
          </a:p>
          <a:p>
            <a:pPr marL="457200" lvl="1" indent="0">
              <a:buNone/>
            </a:pPr>
            <a:r>
              <a:rPr lang="en-US" sz="2400" dirty="0"/>
              <a:t>If student attended </a:t>
            </a:r>
            <a:r>
              <a:rPr lang="en-US" sz="2400" u="sng" dirty="0"/>
              <a:t>at least </a:t>
            </a:r>
            <a:r>
              <a:rPr lang="en-US" sz="2400" dirty="0"/>
              <a:t>a half day</a:t>
            </a:r>
          </a:p>
        </p:txBody>
      </p:sp>
      <p:sp>
        <p:nvSpPr>
          <p:cNvPr id="4" name="Content Placeholder 2">
            <a:extLst>
              <a:ext uri="{FF2B5EF4-FFF2-40B4-BE49-F238E27FC236}">
                <a16:creationId xmlns:a16="http://schemas.microsoft.com/office/drawing/2014/main" id="{12570480-AC60-DE17-4A11-F802E5ACCC00}"/>
              </a:ext>
            </a:extLst>
          </p:cNvPr>
          <p:cNvSpPr txBox="1">
            <a:spLocks/>
          </p:cNvSpPr>
          <p:nvPr/>
        </p:nvSpPr>
        <p:spPr>
          <a:xfrm>
            <a:off x="4523873" y="3429000"/>
            <a:ext cx="3943350" cy="2498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Total Days Excused and Unexcused</a:t>
            </a:r>
          </a:p>
          <a:p>
            <a:pPr marL="0" indent="0">
              <a:buNone/>
            </a:pPr>
            <a:r>
              <a:rPr lang="en-US" sz="2400" dirty="0"/>
              <a:t>Count as a full day:</a:t>
            </a:r>
          </a:p>
          <a:p>
            <a:pPr marL="457200" lvl="1" indent="0">
              <a:buNone/>
            </a:pPr>
            <a:r>
              <a:rPr lang="en-US" sz="2400" dirty="0"/>
              <a:t>If student missed </a:t>
            </a:r>
            <a:r>
              <a:rPr lang="en-US" sz="2400" u="sng" dirty="0"/>
              <a:t>more</a:t>
            </a:r>
            <a:r>
              <a:rPr lang="en-US" sz="2400" dirty="0"/>
              <a:t> than a half day</a:t>
            </a:r>
          </a:p>
        </p:txBody>
      </p:sp>
      <p:pic>
        <p:nvPicPr>
          <p:cNvPr id="6" name="Recorded Sound">
            <a:hlinkClick r:id="" action="ppaction://media"/>
            <a:extLst>
              <a:ext uri="{FF2B5EF4-FFF2-40B4-BE49-F238E27FC236}">
                <a16:creationId xmlns:a16="http://schemas.microsoft.com/office/drawing/2014/main" id="{2BABCE1E-D6A5-560A-AFBC-771CEFB445A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512" y="5927877"/>
            <a:ext cx="609600" cy="609600"/>
          </a:xfrm>
          <a:prstGeom prst="rect">
            <a:avLst/>
          </a:prstGeom>
        </p:spPr>
      </p:pic>
      <p:sp>
        <p:nvSpPr>
          <p:cNvPr id="7" name="Slide Number Placeholder 2">
            <a:extLst>
              <a:ext uri="{FF2B5EF4-FFF2-40B4-BE49-F238E27FC236}">
                <a16:creationId xmlns:a16="http://schemas.microsoft.com/office/drawing/2014/main" id="{F8E6F4D1-D2D4-9EEE-93DC-91E61C038530}"/>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a:t>
            </a:fld>
            <a:endParaRPr lang="en" dirty="0"/>
          </a:p>
        </p:txBody>
      </p:sp>
    </p:spTree>
    <p:extLst>
      <p:ext uri="{BB962C8B-B14F-4D97-AF65-F5344CB8AC3E}">
        <p14:creationId xmlns:p14="http://schemas.microsoft.com/office/powerpoint/2010/main" val="2742673752"/>
      </p:ext>
    </p:extLst>
  </p:cSld>
  <p:clrMapOvr>
    <a:masterClrMapping/>
  </p:clrMapOvr>
  <mc:AlternateContent xmlns:mc="http://schemas.openxmlformats.org/markup-compatibility/2006" xmlns:p14="http://schemas.microsoft.com/office/powerpoint/2010/main">
    <mc:Choice Requires="p14">
      <p:transition spd="slow" p14:dur="2000" advTm="55278"/>
    </mc:Choice>
    <mc:Fallback xmlns="">
      <p:transition spd="slow" advTm="55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618720" y="208743"/>
            <a:ext cx="5915025" cy="994172"/>
          </a:xfrm>
        </p:spPr>
        <p:txBody>
          <a:bodyPr/>
          <a:lstStyle/>
          <a:p>
            <a:pPr algn="ctr"/>
            <a:r>
              <a:rPr lang="en-US" dirty="0">
                <a:latin typeface="Arial" panose="020B0604020202020204" pitchFamily="34" charset="0"/>
                <a:cs typeface="Arial" panose="020B0604020202020204" pitchFamily="34" charset="0"/>
              </a:rPr>
              <a:t>Excused / Unexcused</a:t>
            </a:r>
          </a:p>
        </p:txBody>
      </p:sp>
      <p:sp>
        <p:nvSpPr>
          <p:cNvPr id="5" name="TextBox 4"/>
          <p:cNvSpPr txBox="1"/>
          <p:nvPr/>
        </p:nvSpPr>
        <p:spPr>
          <a:xfrm>
            <a:off x="802581" y="1202915"/>
            <a:ext cx="7763903" cy="1477328"/>
          </a:xfrm>
          <a:prstGeom prst="rect">
            <a:avLst/>
          </a:prstGeom>
          <a:noFill/>
          <a:ln w="12700">
            <a:solidFill>
              <a:schemeClr val="bg1"/>
            </a:solidFill>
          </a:ln>
        </p:spPr>
        <p:txBody>
          <a:bodyPr wrap="square" rtlCol="0">
            <a:spAutoFit/>
          </a:bodyPr>
          <a:lstStyle/>
          <a:p>
            <a:r>
              <a:rPr lang="en-US" sz="2400" dirty="0"/>
              <a:t>School policy must clearly define what qualifies as an excused and unexcused absence. </a:t>
            </a:r>
            <a:r>
              <a:rPr lang="en-US" sz="1400" i="1" dirty="0"/>
              <a:t>C.R.S. 22-33-104(4); 1 CCR 301-78</a:t>
            </a:r>
          </a:p>
          <a:p>
            <a:endParaRPr lang="en-US" sz="1100" dirty="0"/>
          </a:p>
          <a:p>
            <a:r>
              <a:rPr lang="en-US" sz="2000" dirty="0"/>
              <a:t>See the  </a:t>
            </a:r>
            <a:r>
              <a:rPr lang="en-US" sz="2000" dirty="0">
                <a:hlinkClick r:id="rId5"/>
              </a:rPr>
              <a:t>Attendance Policy Guidance</a:t>
            </a:r>
            <a:r>
              <a:rPr lang="en-US" sz="2000" dirty="0"/>
              <a:t> on the CSI Legal and Policy webpage</a:t>
            </a:r>
          </a:p>
          <a:p>
            <a:endParaRPr lang="en-US" sz="1100" dirty="0"/>
          </a:p>
        </p:txBody>
      </p:sp>
      <p:grpSp>
        <p:nvGrpSpPr>
          <p:cNvPr id="6" name="Group 5">
            <a:extLst>
              <a:ext uri="{FF2B5EF4-FFF2-40B4-BE49-F238E27FC236}">
                <a16:creationId xmlns:a16="http://schemas.microsoft.com/office/drawing/2014/main" id="{66DF0B71-7BF3-0A6F-73D9-D3558EF02980}"/>
              </a:ext>
              <a:ext uri="{C183D7F6-B498-43B3-948B-1728B52AA6E4}">
                <adec:decorative xmlns:adec="http://schemas.microsoft.com/office/drawing/2017/decorative" val="1"/>
              </a:ext>
            </a:extLst>
          </p:cNvPr>
          <p:cNvGrpSpPr/>
          <p:nvPr/>
        </p:nvGrpSpPr>
        <p:grpSpPr>
          <a:xfrm>
            <a:off x="414861" y="2590106"/>
            <a:ext cx="3461658" cy="3812443"/>
            <a:chOff x="182813" y="2836176"/>
            <a:chExt cx="3461658" cy="3812443"/>
          </a:xfrm>
        </p:grpSpPr>
        <p:pic>
          <p:nvPicPr>
            <p:cNvPr id="7" name="Picture 6"/>
            <p:cNvPicPr>
              <a:picLocks noChangeAspect="1"/>
            </p:cNvPicPr>
            <p:nvPr/>
          </p:nvPicPr>
          <p:blipFill rotWithShape="1">
            <a:blip r:embed="rId6"/>
            <a:srcRect r="61043"/>
            <a:stretch/>
          </p:blipFill>
          <p:spPr>
            <a:xfrm>
              <a:off x="182813" y="2836176"/>
              <a:ext cx="3461658" cy="3812443"/>
            </a:xfrm>
            <a:prstGeom prst="rect">
              <a:avLst/>
            </a:prstGeom>
          </p:spPr>
        </p:pic>
        <p:sp>
          <p:nvSpPr>
            <p:cNvPr id="2" name="TextBox 1">
              <a:extLst>
                <a:ext uri="{FF2B5EF4-FFF2-40B4-BE49-F238E27FC236}">
                  <a16:creationId xmlns:a16="http://schemas.microsoft.com/office/drawing/2014/main" id="{7DB68C9D-D669-427E-FEEF-6E3B7337F94C}"/>
                </a:ext>
              </a:extLst>
            </p:cNvPr>
            <p:cNvSpPr txBox="1"/>
            <p:nvPr/>
          </p:nvSpPr>
          <p:spPr>
            <a:xfrm>
              <a:off x="1142999" y="5402432"/>
              <a:ext cx="1371600" cy="646331"/>
            </a:xfrm>
            <a:prstGeom prst="rect">
              <a:avLst/>
            </a:prstGeom>
            <a:solidFill>
              <a:schemeClr val="bg1"/>
            </a:solidFill>
          </p:spPr>
          <p:txBody>
            <a:bodyPr wrap="square" rtlCol="0">
              <a:spAutoFit/>
            </a:bodyPr>
            <a:lstStyle/>
            <a:p>
              <a:pPr algn="ctr"/>
              <a:r>
                <a:rPr lang="en-US" dirty="0"/>
                <a:t>Total Days Unexcused</a:t>
              </a:r>
            </a:p>
          </p:txBody>
        </p:sp>
        <p:sp>
          <p:nvSpPr>
            <p:cNvPr id="3" name="TextBox 2">
              <a:extLst>
                <a:ext uri="{FF2B5EF4-FFF2-40B4-BE49-F238E27FC236}">
                  <a16:creationId xmlns:a16="http://schemas.microsoft.com/office/drawing/2014/main" id="{9D19A585-745A-B554-4848-5033004256F8}"/>
                </a:ext>
              </a:extLst>
            </p:cNvPr>
            <p:cNvSpPr txBox="1"/>
            <p:nvPr/>
          </p:nvSpPr>
          <p:spPr>
            <a:xfrm>
              <a:off x="1142999" y="3759784"/>
              <a:ext cx="1371600" cy="646331"/>
            </a:xfrm>
            <a:prstGeom prst="rect">
              <a:avLst/>
            </a:prstGeom>
            <a:solidFill>
              <a:schemeClr val="bg1"/>
            </a:solidFill>
          </p:spPr>
          <p:txBody>
            <a:bodyPr wrap="square" rtlCol="0">
              <a:spAutoFit/>
            </a:bodyPr>
            <a:lstStyle/>
            <a:p>
              <a:pPr algn="ctr"/>
              <a:r>
                <a:rPr lang="en-US" dirty="0"/>
                <a:t>Total Days Excused</a:t>
              </a:r>
            </a:p>
          </p:txBody>
        </p:sp>
      </p:grpSp>
      <p:sp>
        <p:nvSpPr>
          <p:cNvPr id="10" name="TextBox 9">
            <a:extLst>
              <a:ext uri="{FF2B5EF4-FFF2-40B4-BE49-F238E27FC236}">
                <a16:creationId xmlns:a16="http://schemas.microsoft.com/office/drawing/2014/main" id="{9141CE38-8859-5FAD-8D84-85A0A00CCC75}"/>
              </a:ext>
            </a:extLst>
          </p:cNvPr>
          <p:cNvSpPr txBox="1"/>
          <p:nvPr/>
        </p:nvSpPr>
        <p:spPr>
          <a:xfrm>
            <a:off x="4490673" y="2906522"/>
            <a:ext cx="3461657" cy="1200329"/>
          </a:xfrm>
          <a:prstGeom prst="rect">
            <a:avLst/>
          </a:prstGeom>
          <a:noFill/>
        </p:spPr>
        <p:txBody>
          <a:bodyPr wrap="square" rtlCol="0">
            <a:spAutoFit/>
          </a:bodyPr>
          <a:lstStyle/>
          <a:p>
            <a:r>
              <a:rPr lang="en-US" b="1" dirty="0"/>
              <a:t>State statute: </a:t>
            </a:r>
            <a:r>
              <a:rPr lang="en-US" dirty="0"/>
              <a:t>School imposed discipline (suspensions, and expulsions)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C.R.S. 22-33-105/6</a:t>
            </a:r>
            <a:r>
              <a:rPr lang="en-US" dirty="0"/>
              <a:t> </a:t>
            </a:r>
          </a:p>
          <a:p>
            <a:r>
              <a:rPr lang="en-US" dirty="0"/>
              <a:t>Plus, school policy for other types</a:t>
            </a:r>
          </a:p>
        </p:txBody>
      </p:sp>
      <p:sp>
        <p:nvSpPr>
          <p:cNvPr id="4" name="TextBox 3">
            <a:extLst>
              <a:ext uri="{FF2B5EF4-FFF2-40B4-BE49-F238E27FC236}">
                <a16:creationId xmlns:a16="http://schemas.microsoft.com/office/drawing/2014/main" id="{9F81E30F-1C4D-CAFA-54EE-3212662CE1D6}"/>
              </a:ext>
            </a:extLst>
          </p:cNvPr>
          <p:cNvSpPr txBox="1"/>
          <p:nvPr/>
        </p:nvSpPr>
        <p:spPr>
          <a:xfrm>
            <a:off x="4571875" y="4552102"/>
            <a:ext cx="3461657" cy="923330"/>
          </a:xfrm>
          <a:prstGeom prst="rect">
            <a:avLst/>
          </a:prstGeom>
          <a:noFill/>
        </p:spPr>
        <p:txBody>
          <a:bodyPr wrap="square" rtlCol="0">
            <a:spAutoFit/>
          </a:bodyPr>
          <a:lstStyle/>
          <a:p>
            <a:r>
              <a:rPr lang="en-US" dirty="0"/>
              <a:t>No reason given or reason outside of excused absences in attendance policy.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1 CCR 301-78</a:t>
            </a:r>
            <a:r>
              <a:rPr lang="en-US" dirty="0"/>
              <a:t> </a:t>
            </a:r>
          </a:p>
        </p:txBody>
      </p:sp>
      <p:pic>
        <p:nvPicPr>
          <p:cNvPr id="11" name="Recorded Sound">
            <a:hlinkClick r:id="" action="ppaction://media"/>
            <a:extLst>
              <a:ext uri="{FF2B5EF4-FFF2-40B4-BE49-F238E27FC236}">
                <a16:creationId xmlns:a16="http://schemas.microsoft.com/office/drawing/2014/main" id="{38C100EA-9A35-12B3-295D-4CB2AD91FB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1967" y="6097749"/>
            <a:ext cx="609600" cy="609600"/>
          </a:xfrm>
          <a:prstGeom prst="rect">
            <a:avLst/>
          </a:prstGeom>
        </p:spPr>
      </p:pic>
      <p:sp>
        <p:nvSpPr>
          <p:cNvPr id="9" name="Slide Number Placeholder 2">
            <a:extLst>
              <a:ext uri="{FF2B5EF4-FFF2-40B4-BE49-F238E27FC236}">
                <a16:creationId xmlns:a16="http://schemas.microsoft.com/office/drawing/2014/main" id="{01DF48EF-0145-4C44-88D6-797892ED5D95}"/>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a:t>
            </a:fld>
            <a:endParaRPr lang="en" dirty="0"/>
          </a:p>
        </p:txBody>
      </p:sp>
    </p:spTree>
    <p:extLst>
      <p:ext uri="{BB962C8B-B14F-4D97-AF65-F5344CB8AC3E}">
        <p14:creationId xmlns:p14="http://schemas.microsoft.com/office/powerpoint/2010/main" val="1289452424"/>
      </p:ext>
    </p:extLst>
  </p:cSld>
  <p:clrMapOvr>
    <a:masterClrMapping/>
  </p:clrMapOvr>
  <mc:AlternateContent xmlns:mc="http://schemas.openxmlformats.org/markup-compatibility/2006" xmlns:p14="http://schemas.microsoft.com/office/powerpoint/2010/main">
    <mc:Choice Requires="p14">
      <p:transition spd="slow" p14:dur="2000" advTm="64952"/>
    </mc:Choice>
    <mc:Fallback xmlns="">
      <p:transition spd="slow" advTm="6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Habitually Truant Status </a:t>
            </a:r>
          </a:p>
        </p:txBody>
      </p:sp>
      <p:sp>
        <p:nvSpPr>
          <p:cNvPr id="5" name="TextBox 4">
            <a:extLst>
              <a:ext uri="{FF2B5EF4-FFF2-40B4-BE49-F238E27FC236}">
                <a16:creationId xmlns:a16="http://schemas.microsoft.com/office/drawing/2014/main" id="{5B6C62CF-412E-3457-435D-D074E773F7DA}"/>
              </a:ext>
            </a:extLst>
          </p:cNvPr>
          <p:cNvSpPr txBox="1"/>
          <p:nvPr/>
        </p:nvSpPr>
        <p:spPr>
          <a:xfrm>
            <a:off x="1943100" y="1690689"/>
            <a:ext cx="5192486" cy="461665"/>
          </a:xfrm>
          <a:prstGeom prst="rect">
            <a:avLst/>
          </a:prstGeom>
          <a:noFill/>
        </p:spPr>
        <p:txBody>
          <a:bodyPr wrap="square" rtlCol="0">
            <a:spAutoFit/>
          </a:bodyPr>
          <a:lstStyle/>
          <a:p>
            <a:pPr algn="ctr"/>
            <a:r>
              <a:rPr lang="en-US" sz="2400" dirty="0"/>
              <a:t>Required by State Law </a:t>
            </a:r>
          </a:p>
        </p:txBody>
      </p:sp>
      <p:sp>
        <p:nvSpPr>
          <p:cNvPr id="3" name="Content Placeholder 2"/>
          <p:cNvSpPr>
            <a:spLocks noGrp="1"/>
          </p:cNvSpPr>
          <p:nvPr>
            <p:ph idx="1"/>
          </p:nvPr>
        </p:nvSpPr>
        <p:spPr>
          <a:xfrm>
            <a:off x="748292" y="2452268"/>
            <a:ext cx="7886700" cy="625222"/>
          </a:xfrm>
          <a:noFill/>
          <a:ln>
            <a:noFill/>
          </a:ln>
        </p:spPr>
        <p:txBody>
          <a:bodyPr>
            <a:noAutofit/>
          </a:bodyPr>
          <a:lstStyle/>
          <a:p>
            <a:pPr marL="0" indent="0" algn="ctr">
              <a:buNone/>
            </a:pPr>
            <a:r>
              <a:rPr lang="en-US" sz="4000" dirty="0"/>
              <a:t>Truant = Unexcused</a:t>
            </a:r>
          </a:p>
          <a:p>
            <a:pPr marL="0" indent="0" algn="ctr">
              <a:buNone/>
            </a:pPr>
            <a:endParaRPr lang="en-US" sz="4000" dirty="0">
              <a:solidFill>
                <a:srgbClr val="008CA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10830661"/>
              </p:ext>
            </p:extLst>
          </p:nvPr>
        </p:nvGraphicFramePr>
        <p:xfrm>
          <a:off x="1643642" y="3328349"/>
          <a:ext cx="6096000" cy="1371600"/>
        </p:xfrm>
        <a:graphic>
          <a:graphicData uri="http://schemas.openxmlformats.org/drawingml/2006/table">
            <a:tbl>
              <a:tblPr firstRow="1" bandRow="1">
                <a:tableStyleId>{5940675A-B579-460E-94D1-54222C63F5DA}</a:tableStyleId>
              </a:tblPr>
              <a:tblGrid>
                <a:gridCol w="757726">
                  <a:extLst>
                    <a:ext uri="{9D8B030D-6E8A-4147-A177-3AD203B41FA5}">
                      <a16:colId xmlns:a16="http://schemas.microsoft.com/office/drawing/2014/main" val="20000"/>
                    </a:ext>
                  </a:extLst>
                </a:gridCol>
                <a:gridCol w="5338274">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1 =</a:t>
                      </a:r>
                    </a:p>
                  </a:txBody>
                  <a:tcPr/>
                </a:tc>
                <a:tc>
                  <a:txBody>
                    <a:bodyPr/>
                    <a:lstStyle/>
                    <a:p>
                      <a:r>
                        <a:rPr lang="en-US" dirty="0"/>
                        <a:t>Unexcused/truant for </a:t>
                      </a:r>
                      <a:r>
                        <a:rPr lang="en-US" sz="2000" b="1" dirty="0">
                          <a:solidFill>
                            <a:schemeClr val="tx1"/>
                          </a:solidFill>
                        </a:rPr>
                        <a:t>4+ days </a:t>
                      </a:r>
                      <a:r>
                        <a:rPr lang="en-US" dirty="0"/>
                        <a:t>in one </a:t>
                      </a:r>
                      <a:r>
                        <a:rPr lang="en-US" i="1" dirty="0"/>
                        <a:t>calendar</a:t>
                      </a:r>
                      <a:r>
                        <a:rPr lang="en-US" dirty="0"/>
                        <a:t> month.</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2 =</a:t>
                      </a:r>
                    </a:p>
                  </a:txBody>
                  <a:tcPr/>
                </a:tc>
                <a:tc>
                  <a:txBody>
                    <a:bodyPr/>
                    <a:lstStyle/>
                    <a:p>
                      <a:r>
                        <a:rPr lang="en-US" dirty="0"/>
                        <a:t>Unexcused</a:t>
                      </a:r>
                      <a:r>
                        <a:rPr lang="en-US" baseline="0" dirty="0"/>
                        <a:t>/truant for </a:t>
                      </a:r>
                      <a:r>
                        <a:rPr lang="en-US" sz="2000" b="1" baseline="0" dirty="0">
                          <a:solidFill>
                            <a:schemeClr val="tx1"/>
                          </a:solidFill>
                        </a:rPr>
                        <a:t>10+ days </a:t>
                      </a:r>
                      <a:r>
                        <a:rPr lang="en-US" baseline="0" dirty="0"/>
                        <a:t>in the </a:t>
                      </a:r>
                      <a:r>
                        <a:rPr lang="en-US" i="1" baseline="0" dirty="0"/>
                        <a:t>school year.</a:t>
                      </a:r>
                      <a:endParaRPr lang="en-US" i="1" dirty="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3 =</a:t>
                      </a:r>
                    </a:p>
                  </a:txBody>
                  <a:tcPr/>
                </a:tc>
                <a:tc>
                  <a:txBody>
                    <a:bodyPr/>
                    <a:lstStyle/>
                    <a:p>
                      <a:r>
                        <a:rPr lang="en-US" dirty="0"/>
                        <a:t>Both 1 &amp; 2</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1398662" y="4878351"/>
            <a:ext cx="6340980" cy="461665"/>
          </a:xfrm>
          <a:prstGeom prst="rect">
            <a:avLst/>
          </a:prstGeom>
          <a:noFill/>
        </p:spPr>
        <p:txBody>
          <a:bodyPr wrap="square" rtlCol="0">
            <a:spAutoFit/>
          </a:bodyPr>
          <a:lstStyle/>
          <a:p>
            <a:pPr algn="ctr"/>
            <a:r>
              <a:rPr lang="en-US" sz="2400" dirty="0"/>
              <a:t>Use code 0 if none of the above apply.</a:t>
            </a:r>
          </a:p>
        </p:txBody>
      </p:sp>
      <p:sp>
        <p:nvSpPr>
          <p:cNvPr id="7" name="Slide Number Placeholder 2">
            <a:extLst>
              <a:ext uri="{FF2B5EF4-FFF2-40B4-BE49-F238E27FC236}">
                <a16:creationId xmlns:a16="http://schemas.microsoft.com/office/drawing/2014/main" id="{AB6D079F-A220-4672-B1BA-E8D5AAD7FA94}"/>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8</a:t>
            </a:fld>
            <a:endParaRPr lang="en" dirty="0"/>
          </a:p>
        </p:txBody>
      </p:sp>
      <p:pic>
        <p:nvPicPr>
          <p:cNvPr id="8" name="Recorded Sound">
            <a:hlinkClick r:id="" action="ppaction://media"/>
            <a:extLst>
              <a:ext uri="{FF2B5EF4-FFF2-40B4-BE49-F238E27FC236}">
                <a16:creationId xmlns:a16="http://schemas.microsoft.com/office/drawing/2014/main" id="{0E5D963B-3941-86B5-3605-85629B7B20F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692" y="5883274"/>
            <a:ext cx="609600" cy="609600"/>
          </a:xfrm>
          <a:prstGeom prst="rect">
            <a:avLst/>
          </a:prstGeom>
        </p:spPr>
      </p:pic>
    </p:spTree>
    <p:extLst>
      <p:ext uri="{BB962C8B-B14F-4D97-AF65-F5344CB8AC3E}">
        <p14:creationId xmlns:p14="http://schemas.microsoft.com/office/powerpoint/2010/main" val="2490217538"/>
      </p:ext>
    </p:extLst>
  </p:cSld>
  <p:clrMapOvr>
    <a:masterClrMapping/>
  </p:clrMapOvr>
  <mc:AlternateContent xmlns:mc="http://schemas.openxmlformats.org/markup-compatibility/2006" xmlns:p14="http://schemas.microsoft.com/office/powerpoint/2010/main">
    <mc:Choice Requires="p14">
      <p:transition spd="slow" p14:dur="2000" advTm="40413"/>
    </mc:Choice>
    <mc:Fallback xmlns="">
      <p:transition spd="slow" advTm="4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408"/>
            <a:ext cx="7886700" cy="1325563"/>
          </a:xfrm>
        </p:spPr>
        <p:txBody>
          <a:bodyPr/>
          <a:lstStyle/>
          <a:p>
            <a:pPr algn="ctr"/>
            <a:r>
              <a:rPr lang="en-US" dirty="0"/>
              <a:t>Total Days Missed Due to Out Of School Suspensions</a:t>
            </a:r>
          </a:p>
        </p:txBody>
      </p:sp>
      <p:sp>
        <p:nvSpPr>
          <p:cNvPr id="4" name="Slide Number Placeholder 2">
            <a:extLst>
              <a:ext uri="{FF2B5EF4-FFF2-40B4-BE49-F238E27FC236}">
                <a16:creationId xmlns:a16="http://schemas.microsoft.com/office/drawing/2014/main" id="{D9EC8E9C-9A00-4DDF-BA9D-FA57C50141E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9</a:t>
            </a:fld>
            <a:endParaRPr lang="en" dirty="0"/>
          </a:p>
        </p:txBody>
      </p:sp>
      <p:sp>
        <p:nvSpPr>
          <p:cNvPr id="3" name="TextBox 2">
            <a:extLst>
              <a:ext uri="{FF2B5EF4-FFF2-40B4-BE49-F238E27FC236}">
                <a16:creationId xmlns:a16="http://schemas.microsoft.com/office/drawing/2014/main" id="{4E836FE5-6AB9-C083-00E9-18050D0E6CF1}"/>
              </a:ext>
            </a:extLst>
          </p:cNvPr>
          <p:cNvSpPr txBox="1"/>
          <p:nvPr/>
        </p:nvSpPr>
        <p:spPr>
          <a:xfrm>
            <a:off x="1338818" y="2283274"/>
            <a:ext cx="6466114"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Total number school days missed by a student due to out-of-state suspensions (OSS)</a:t>
            </a:r>
          </a:p>
          <a:p>
            <a:pPr marL="457200" indent="-457200">
              <a:buFont typeface="Arial" panose="020B0604020202020204" pitchFamily="34" charset="0"/>
              <a:buChar char="•"/>
            </a:pPr>
            <a:r>
              <a:rPr lang="en-US" sz="2800" dirty="0"/>
              <a:t>Half days do not need to be rounded up to full days</a:t>
            </a:r>
          </a:p>
          <a:p>
            <a:pPr marL="457200" indent="-457200">
              <a:buFont typeface="Arial" panose="020B0604020202020204" pitchFamily="34" charset="0"/>
              <a:buChar char="•"/>
            </a:pPr>
            <a:r>
              <a:rPr lang="en-US" sz="2800" dirty="0"/>
              <a:t>Be sure to count in school and out of school suspensions as </a:t>
            </a:r>
            <a:r>
              <a:rPr lang="en-US" sz="2800" b="1" dirty="0"/>
              <a:t>excused</a:t>
            </a:r>
            <a:r>
              <a:rPr lang="en-US" sz="2800" dirty="0"/>
              <a:t> absences</a:t>
            </a:r>
          </a:p>
          <a:p>
            <a:endParaRPr lang="en-US" sz="2800" dirty="0"/>
          </a:p>
        </p:txBody>
      </p:sp>
      <p:pic>
        <p:nvPicPr>
          <p:cNvPr id="5" name="Recorded Sound">
            <a:hlinkClick r:id="" action="ppaction://media"/>
            <a:extLst>
              <a:ext uri="{FF2B5EF4-FFF2-40B4-BE49-F238E27FC236}">
                <a16:creationId xmlns:a16="http://schemas.microsoft.com/office/drawing/2014/main" id="{5C874A17-2ADE-4791-8602-E86A236BF86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5948792"/>
            <a:ext cx="609600" cy="609600"/>
          </a:xfrm>
          <a:prstGeom prst="rect">
            <a:avLst/>
          </a:prstGeom>
        </p:spPr>
      </p:pic>
    </p:spTree>
    <p:extLst>
      <p:ext uri="{BB962C8B-B14F-4D97-AF65-F5344CB8AC3E}">
        <p14:creationId xmlns:p14="http://schemas.microsoft.com/office/powerpoint/2010/main" val="2731208839"/>
      </p:ext>
    </p:extLst>
  </p:cSld>
  <p:clrMapOvr>
    <a:masterClrMapping/>
  </p:clrMapOvr>
  <mc:AlternateContent xmlns:mc="http://schemas.openxmlformats.org/markup-compatibility/2006" xmlns:p14="http://schemas.microsoft.com/office/powerpoint/2010/main">
    <mc:Choice Requires="p14">
      <p:transition spd="slow" p14:dur="2000" advTm="22114"/>
    </mc:Choice>
    <mc:Fallback xmlns="">
      <p:transition spd="slow" advTm="2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3513</TotalTime>
  <Words>2546</Words>
  <Application>Microsoft Office PowerPoint</Application>
  <PresentationFormat>On-screen Show (4:3)</PresentationFormat>
  <Paragraphs>230</Paragraphs>
  <Slides>17</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Segoe UI</vt:lpstr>
      <vt:lpstr>Office Theme</vt:lpstr>
      <vt:lpstr> Attendance Fields  End of Year</vt:lpstr>
      <vt:lpstr>Attendance Fields - SSA File</vt:lpstr>
      <vt:lpstr>Attendance Fields - SSA File (cont1)</vt:lpstr>
      <vt:lpstr>Attendance Fields - SSA File (cont2)</vt:lpstr>
      <vt:lpstr>Total Possible Days Field</vt:lpstr>
      <vt:lpstr>Attendance Practices</vt:lpstr>
      <vt:lpstr>Excused / Unexcused</vt:lpstr>
      <vt:lpstr>Habitually Truant Status </vt:lpstr>
      <vt:lpstr>Total Days Missed Due to Out Of School Suspensions</vt:lpstr>
      <vt:lpstr>Attendance Snapshot</vt:lpstr>
      <vt:lpstr>SIS Attendance Set-Up</vt:lpstr>
      <vt:lpstr>SIS Attendance Set-Up (cont.)</vt:lpstr>
      <vt:lpstr>Data Validation</vt:lpstr>
      <vt:lpstr>Data Validation (cont.)</vt:lpstr>
      <vt:lpstr>Other Tips</vt:lpstr>
      <vt:lpstr>Other Tips (cont.)</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Rogers, Jessica</dc:creator>
  <cp:lastModifiedBy>Trammell, Cherish</cp:lastModifiedBy>
  <cp:revision>177</cp:revision>
  <dcterms:created xsi:type="dcterms:W3CDTF">2020-02-19T17:05:42Z</dcterms:created>
  <dcterms:modified xsi:type="dcterms:W3CDTF">2025-01-31T19:55:11Z</dcterms:modified>
</cp:coreProperties>
</file>