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sldIdLst>
    <p:sldId id="256" r:id="rId2"/>
    <p:sldId id="257" r:id="rId3"/>
    <p:sldId id="4272" r:id="rId4"/>
    <p:sldId id="4282" r:id="rId5"/>
    <p:sldId id="4302" r:id="rId6"/>
    <p:sldId id="4303" r:id="rId7"/>
    <p:sldId id="4304" r:id="rId8"/>
    <p:sldId id="4307" r:id="rId9"/>
    <p:sldId id="4221" r:id="rId10"/>
    <p:sldId id="4294" r:id="rId11"/>
    <p:sldId id="4284" r:id="rId12"/>
    <p:sldId id="4305" r:id="rId13"/>
    <p:sldId id="4306" r:id="rId14"/>
    <p:sldId id="4283" r:id="rId15"/>
    <p:sldId id="4222" r:id="rId16"/>
    <p:sldId id="4291" r:id="rId17"/>
    <p:sldId id="4271" r:id="rId18"/>
    <p:sldId id="4228" r:id="rId19"/>
    <p:sldId id="4297" r:id="rId20"/>
    <p:sldId id="4281" r:id="rId21"/>
    <p:sldId id="4236" r:id="rId22"/>
    <p:sldId id="4309" r:id="rId23"/>
    <p:sldId id="4310" r:id="rId24"/>
    <p:sldId id="4308" r:id="rId25"/>
    <p:sldId id="4300" r:id="rId26"/>
    <p:sldId id="430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CBE752B-B787-683B-0E8C-9C88A63DEE54}" name="Aragon, Stephanie" initials="AS" userId="S::Aragon_s@cde.state.co.us::7d050a08-3ad0-4d4c-b62d-430492399514" providerId="AD"/>
  <p188:author id="{A9D04333-5B07-0559-9F30-AFF42B1436E0}" name="Hawkins, Anastasia" initials="HA" userId="S::Hawkins_a@cde.state.co.us::f4e6b0ec-4850-420b-bcbe-f6cff182eae8" providerId="AD"/>
  <p188:author id="{18094833-A1A0-E14B-2BAB-A396A9C93F7E}" name="Dinnen, Janet" initials="DJ" userId="S::dinnen_j@cde.state.co.us::682ebc80-7236-4772-9819-9edf9790eda1" providerId="AD"/>
  <p188:author id="{A9311169-BE50-A6C0-E8B6-68B8DC36EE6B}" name="Dinnen, Janet" initials="DJ" userId="S::Dinnen_J@cde.state.co.us::682ebc80-7236-4772-9819-9edf9790eda1" providerId="AD"/>
  <p188:author id="{C867EF8A-AD33-D468-67EC-8DB907CAAA82}" name="Oberg, Amanda" initials="OA" userId="S::OBERG_Amanda@cde.state.co.us::31f75dea-38a5-4e2d-b82d-e61610bcc392" providerId="AD"/>
  <p188:author id="{DD91B2BB-8C9F-EF7D-9BEC-D83B53AA60CC}" name="Marks, Ryan" initials="MR" userId="S::Marks_R@cde.state.co.us::d6e37ca9-34b5-4f4b-a094-0cc56e850c9d" providerId="AD"/>
  <p188:author id="{5CCB57CE-ED30-E7CB-EF18-B868D9206E9F}" name="Welch, Jessica" initials="JW" userId="S::Welch_J@cde.state.co.us::d94e0672-8a42-4817-9ec7-76070054cc24" providerId="AD"/>
  <p188:author id="{DF86C7FA-8351-0290-E870-8BE6C2C1EA9F}" name="Oberg, Amanda" initials="OA" userId="S::oberg_amanda@cde.state.co.us::31f75dea-38a5-4e2d-b82d-e61610bcc39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5FA9"/>
    <a:srgbClr val="190CC6"/>
    <a:srgbClr val="C63F28"/>
    <a:srgbClr val="008CA0"/>
    <a:srgbClr val="EFA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88442" autoAdjust="0"/>
  </p:normalViewPr>
  <p:slideViewPr>
    <p:cSldViewPr snapToGrid="0">
      <p:cViewPr varScale="1">
        <p:scale>
          <a:sx n="57" d="100"/>
          <a:sy n="57" d="100"/>
        </p:scale>
        <p:origin x="14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F97992-3347-4F38-A254-6F30F34831D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A4CDD54-A9DF-401A-B7C5-D70C4934533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CSI Updates</a:t>
          </a:r>
        </a:p>
      </dgm:t>
    </dgm:pt>
    <dgm:pt modelId="{92CA3060-C38A-4C74-A19D-960C0963DAFE}" type="parTrans" cxnId="{15E41BD8-87AA-47C0-B58E-30ECAB4EF3E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F19E4E-6C7E-458E-A63E-5A14E7C9B188}" type="sibTrans" cxnId="{15E41BD8-87AA-47C0-B58E-30ECAB4EF3E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8E9FA1-B1F8-4202-BCAB-A0165D4482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Reminders, Upcoming Events &amp; Deadlines</a:t>
          </a:r>
        </a:p>
      </dgm:t>
    </dgm:pt>
    <dgm:pt modelId="{A1CC017E-B71C-4D4A-B518-125DE991FE22}" type="parTrans" cxnId="{7A43E9AF-4BE7-409E-9BF1-AD1E7A24F7C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889B80-8C2E-4A19-8665-F28B128D067E}" type="sibTrans" cxnId="{7A43E9AF-4BE7-409E-9BF1-AD1E7A24F7C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1FC42A-688F-45BC-9563-9A30562EC57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Legislative Updates</a:t>
          </a:r>
        </a:p>
      </dgm:t>
    </dgm:pt>
    <dgm:pt modelId="{4ECF6EAB-ED3E-4517-8114-FB3EC6E99609}" type="parTrans" cxnId="{7260A0A2-B722-4805-8512-2634B9963F0E}">
      <dgm:prSet/>
      <dgm:spPr/>
      <dgm:t>
        <a:bodyPr/>
        <a:lstStyle/>
        <a:p>
          <a:endParaRPr lang="en-US"/>
        </a:p>
      </dgm:t>
    </dgm:pt>
    <dgm:pt modelId="{AED65517-EC4F-4B23-866A-22F46E6C67EF}" type="sibTrans" cxnId="{7260A0A2-B722-4805-8512-2634B9963F0E}">
      <dgm:prSet/>
      <dgm:spPr/>
      <dgm:t>
        <a:bodyPr/>
        <a:lstStyle/>
        <a:p>
          <a:endParaRPr lang="en-US"/>
        </a:p>
      </dgm:t>
    </dgm:pt>
    <dgm:pt modelId="{060A2273-7BE5-4BDE-B719-5327EBE1CB89}" type="pres">
      <dgm:prSet presAssocID="{85F97992-3347-4F38-A254-6F30F34831D8}" presName="root" presStyleCnt="0">
        <dgm:presLayoutVars>
          <dgm:dir/>
          <dgm:resizeHandles val="exact"/>
        </dgm:presLayoutVars>
      </dgm:prSet>
      <dgm:spPr/>
    </dgm:pt>
    <dgm:pt modelId="{47ABC62E-30AE-41E3-93E9-9A91AF3C0DD8}" type="pres">
      <dgm:prSet presAssocID="{DA4CDD54-A9DF-401A-B7C5-D70C4934533A}" presName="compNode" presStyleCnt="0"/>
      <dgm:spPr/>
    </dgm:pt>
    <dgm:pt modelId="{A44A600D-0629-4597-931A-30A74A901616}" type="pres">
      <dgm:prSet presAssocID="{DA4CDD54-A9DF-401A-B7C5-D70C4934533A}" presName="bgRect" presStyleLbl="bgShp" presStyleIdx="0" presStyleCnt="3"/>
      <dgm:spPr/>
    </dgm:pt>
    <dgm:pt modelId="{3EFAD9D5-4CA5-4FB3-946F-107AF131F7B0}" type="pres">
      <dgm:prSet presAssocID="{DA4CDD54-A9DF-401A-B7C5-D70C4934533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80F3931-6982-4160-B43B-D2B146D22435}" type="pres">
      <dgm:prSet presAssocID="{DA4CDD54-A9DF-401A-B7C5-D70C4934533A}" presName="spaceRect" presStyleCnt="0"/>
      <dgm:spPr/>
    </dgm:pt>
    <dgm:pt modelId="{5008FAC1-68A5-411F-A72C-6CF5659A0729}" type="pres">
      <dgm:prSet presAssocID="{DA4CDD54-A9DF-401A-B7C5-D70C4934533A}" presName="parTx" presStyleLbl="revTx" presStyleIdx="0" presStyleCnt="3">
        <dgm:presLayoutVars>
          <dgm:chMax val="0"/>
          <dgm:chPref val="0"/>
        </dgm:presLayoutVars>
      </dgm:prSet>
      <dgm:spPr/>
    </dgm:pt>
    <dgm:pt modelId="{DDAC9951-C668-45DD-9A37-4C47CAB2F52C}" type="pres">
      <dgm:prSet presAssocID="{93F19E4E-6C7E-458E-A63E-5A14E7C9B188}" presName="sibTrans" presStyleCnt="0"/>
      <dgm:spPr/>
    </dgm:pt>
    <dgm:pt modelId="{E795639B-EFCF-4984-BE8A-1A5FA1EDD235}" type="pres">
      <dgm:prSet presAssocID="{891FC42A-688F-45BC-9563-9A30562EC578}" presName="compNode" presStyleCnt="0"/>
      <dgm:spPr/>
    </dgm:pt>
    <dgm:pt modelId="{C8C12B3A-7C83-4A55-AEDE-603F11EAD543}" type="pres">
      <dgm:prSet presAssocID="{891FC42A-688F-45BC-9563-9A30562EC578}" presName="bgRect" presStyleLbl="bgShp" presStyleIdx="1" presStyleCnt="3"/>
      <dgm:spPr/>
    </dgm:pt>
    <dgm:pt modelId="{02E79D01-D882-4272-B46D-EED7CA00F6D7}" type="pres">
      <dgm:prSet presAssocID="{891FC42A-688F-45BC-9563-9A30562EC57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F8E45CFE-1CFE-4B7B-AC20-21F432957170}" type="pres">
      <dgm:prSet presAssocID="{891FC42A-688F-45BC-9563-9A30562EC578}" presName="spaceRect" presStyleCnt="0"/>
      <dgm:spPr/>
    </dgm:pt>
    <dgm:pt modelId="{30A99850-1FF0-44AF-BCE2-F2CA9F933D13}" type="pres">
      <dgm:prSet presAssocID="{891FC42A-688F-45BC-9563-9A30562EC578}" presName="parTx" presStyleLbl="revTx" presStyleIdx="1" presStyleCnt="3">
        <dgm:presLayoutVars>
          <dgm:chMax val="0"/>
          <dgm:chPref val="0"/>
        </dgm:presLayoutVars>
      </dgm:prSet>
      <dgm:spPr/>
    </dgm:pt>
    <dgm:pt modelId="{DFE4853B-AE7D-451B-9D1B-C4345D365B02}" type="pres">
      <dgm:prSet presAssocID="{AED65517-EC4F-4B23-866A-22F46E6C67EF}" presName="sibTrans" presStyleCnt="0"/>
      <dgm:spPr/>
    </dgm:pt>
    <dgm:pt modelId="{517458D1-B874-412C-A881-9205F7B5E2EC}" type="pres">
      <dgm:prSet presAssocID="{F38E9FA1-B1F8-4202-BCAB-A0165D448225}" presName="compNode" presStyleCnt="0"/>
      <dgm:spPr/>
    </dgm:pt>
    <dgm:pt modelId="{373C281A-B239-4673-9333-DD1574124E50}" type="pres">
      <dgm:prSet presAssocID="{F38E9FA1-B1F8-4202-BCAB-A0165D448225}" presName="bgRect" presStyleLbl="bgShp" presStyleIdx="2" presStyleCnt="3"/>
      <dgm:spPr/>
    </dgm:pt>
    <dgm:pt modelId="{4E741C6B-92EB-46C3-85CE-35BCCABE06C8}" type="pres">
      <dgm:prSet presAssocID="{F38E9FA1-B1F8-4202-BCAB-A0165D44822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A5760484-BB41-4CEA-84B6-DB1747462847}" type="pres">
      <dgm:prSet presAssocID="{F38E9FA1-B1F8-4202-BCAB-A0165D448225}" presName="spaceRect" presStyleCnt="0"/>
      <dgm:spPr/>
    </dgm:pt>
    <dgm:pt modelId="{9C41AEAD-1D8A-45FB-AE8C-73589C9BC1CE}" type="pres">
      <dgm:prSet presAssocID="{F38E9FA1-B1F8-4202-BCAB-A0165D44822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A2EC607-0B74-4905-8DE4-5989638F6F70}" type="presOf" srcId="{DA4CDD54-A9DF-401A-B7C5-D70C4934533A}" destId="{5008FAC1-68A5-411F-A72C-6CF5659A0729}" srcOrd="0" destOrd="0" presId="urn:microsoft.com/office/officeart/2018/2/layout/IconVerticalSolidList"/>
    <dgm:cxn modelId="{4AB86B7E-4FBB-474F-AAC8-9F2098996D46}" type="presOf" srcId="{85F97992-3347-4F38-A254-6F30F34831D8}" destId="{060A2273-7BE5-4BDE-B719-5327EBE1CB89}" srcOrd="0" destOrd="0" presId="urn:microsoft.com/office/officeart/2018/2/layout/IconVerticalSolidList"/>
    <dgm:cxn modelId="{7260A0A2-B722-4805-8512-2634B9963F0E}" srcId="{85F97992-3347-4F38-A254-6F30F34831D8}" destId="{891FC42A-688F-45BC-9563-9A30562EC578}" srcOrd="1" destOrd="0" parTransId="{4ECF6EAB-ED3E-4517-8114-FB3EC6E99609}" sibTransId="{AED65517-EC4F-4B23-866A-22F46E6C67EF}"/>
    <dgm:cxn modelId="{7A43E9AF-4BE7-409E-9BF1-AD1E7A24F7C4}" srcId="{85F97992-3347-4F38-A254-6F30F34831D8}" destId="{F38E9FA1-B1F8-4202-BCAB-A0165D448225}" srcOrd="2" destOrd="0" parTransId="{A1CC017E-B71C-4D4A-B518-125DE991FE22}" sibTransId="{2E889B80-8C2E-4A19-8665-F28B128D067E}"/>
    <dgm:cxn modelId="{15E41BD8-87AA-47C0-B58E-30ECAB4EF3EB}" srcId="{85F97992-3347-4F38-A254-6F30F34831D8}" destId="{DA4CDD54-A9DF-401A-B7C5-D70C4934533A}" srcOrd="0" destOrd="0" parTransId="{92CA3060-C38A-4C74-A19D-960C0963DAFE}" sibTransId="{93F19E4E-6C7E-458E-A63E-5A14E7C9B188}"/>
    <dgm:cxn modelId="{6634C6F1-5EFE-40FA-98F7-78919D1ACFDC}" type="presOf" srcId="{891FC42A-688F-45BC-9563-9A30562EC578}" destId="{30A99850-1FF0-44AF-BCE2-F2CA9F933D13}" srcOrd="0" destOrd="0" presId="urn:microsoft.com/office/officeart/2018/2/layout/IconVerticalSolidList"/>
    <dgm:cxn modelId="{79E332F6-B6BE-4E0E-A914-F922D1B155CE}" type="presOf" srcId="{F38E9FA1-B1F8-4202-BCAB-A0165D448225}" destId="{9C41AEAD-1D8A-45FB-AE8C-73589C9BC1CE}" srcOrd="0" destOrd="0" presId="urn:microsoft.com/office/officeart/2018/2/layout/IconVerticalSolidList"/>
    <dgm:cxn modelId="{A41978BE-664B-48EF-8F5B-BDC35AF56829}" type="presParOf" srcId="{060A2273-7BE5-4BDE-B719-5327EBE1CB89}" destId="{47ABC62E-30AE-41E3-93E9-9A91AF3C0DD8}" srcOrd="0" destOrd="0" presId="urn:microsoft.com/office/officeart/2018/2/layout/IconVerticalSolidList"/>
    <dgm:cxn modelId="{C8EEC0CB-2B53-4CB8-90ED-3907718A9C19}" type="presParOf" srcId="{47ABC62E-30AE-41E3-93E9-9A91AF3C0DD8}" destId="{A44A600D-0629-4597-931A-30A74A901616}" srcOrd="0" destOrd="0" presId="urn:microsoft.com/office/officeart/2018/2/layout/IconVerticalSolidList"/>
    <dgm:cxn modelId="{031C4041-8727-4B7E-8DCF-C735BCB2228B}" type="presParOf" srcId="{47ABC62E-30AE-41E3-93E9-9A91AF3C0DD8}" destId="{3EFAD9D5-4CA5-4FB3-946F-107AF131F7B0}" srcOrd="1" destOrd="0" presId="urn:microsoft.com/office/officeart/2018/2/layout/IconVerticalSolidList"/>
    <dgm:cxn modelId="{E3852816-1627-46F5-9BB5-33EE2AC2DA8F}" type="presParOf" srcId="{47ABC62E-30AE-41E3-93E9-9A91AF3C0DD8}" destId="{680F3931-6982-4160-B43B-D2B146D22435}" srcOrd="2" destOrd="0" presId="urn:microsoft.com/office/officeart/2018/2/layout/IconVerticalSolidList"/>
    <dgm:cxn modelId="{4501C606-CAA2-4CC0-BF4B-297EF9551DD5}" type="presParOf" srcId="{47ABC62E-30AE-41E3-93E9-9A91AF3C0DD8}" destId="{5008FAC1-68A5-411F-A72C-6CF5659A0729}" srcOrd="3" destOrd="0" presId="urn:microsoft.com/office/officeart/2018/2/layout/IconVerticalSolidList"/>
    <dgm:cxn modelId="{7D1A3912-E120-453D-88E5-A108B171F50E}" type="presParOf" srcId="{060A2273-7BE5-4BDE-B719-5327EBE1CB89}" destId="{DDAC9951-C668-45DD-9A37-4C47CAB2F52C}" srcOrd="1" destOrd="0" presId="urn:microsoft.com/office/officeart/2018/2/layout/IconVerticalSolidList"/>
    <dgm:cxn modelId="{F54C8E0F-383C-4167-B6C6-020A39D5D4ED}" type="presParOf" srcId="{060A2273-7BE5-4BDE-B719-5327EBE1CB89}" destId="{E795639B-EFCF-4984-BE8A-1A5FA1EDD235}" srcOrd="2" destOrd="0" presId="urn:microsoft.com/office/officeart/2018/2/layout/IconVerticalSolidList"/>
    <dgm:cxn modelId="{6C08CD84-A91A-42E1-8C9D-66E163672A52}" type="presParOf" srcId="{E795639B-EFCF-4984-BE8A-1A5FA1EDD235}" destId="{C8C12B3A-7C83-4A55-AEDE-603F11EAD543}" srcOrd="0" destOrd="0" presId="urn:microsoft.com/office/officeart/2018/2/layout/IconVerticalSolidList"/>
    <dgm:cxn modelId="{1A8AD5EB-08BB-4BC6-AC3F-3373F28093BB}" type="presParOf" srcId="{E795639B-EFCF-4984-BE8A-1A5FA1EDD235}" destId="{02E79D01-D882-4272-B46D-EED7CA00F6D7}" srcOrd="1" destOrd="0" presId="urn:microsoft.com/office/officeart/2018/2/layout/IconVerticalSolidList"/>
    <dgm:cxn modelId="{F9FD3001-0B4D-4059-87D0-94C7D5EA366C}" type="presParOf" srcId="{E795639B-EFCF-4984-BE8A-1A5FA1EDD235}" destId="{F8E45CFE-1CFE-4B7B-AC20-21F432957170}" srcOrd="2" destOrd="0" presId="urn:microsoft.com/office/officeart/2018/2/layout/IconVerticalSolidList"/>
    <dgm:cxn modelId="{B37BAA7C-9B9F-4CF8-9A50-D63C4358E0D4}" type="presParOf" srcId="{E795639B-EFCF-4984-BE8A-1A5FA1EDD235}" destId="{30A99850-1FF0-44AF-BCE2-F2CA9F933D13}" srcOrd="3" destOrd="0" presId="urn:microsoft.com/office/officeart/2018/2/layout/IconVerticalSolidList"/>
    <dgm:cxn modelId="{38991E88-020D-4CDE-BD07-718E9B3F7027}" type="presParOf" srcId="{060A2273-7BE5-4BDE-B719-5327EBE1CB89}" destId="{DFE4853B-AE7D-451B-9D1B-C4345D365B02}" srcOrd="3" destOrd="0" presId="urn:microsoft.com/office/officeart/2018/2/layout/IconVerticalSolidList"/>
    <dgm:cxn modelId="{E8090FB4-D842-4B8E-8898-48C5FA87F382}" type="presParOf" srcId="{060A2273-7BE5-4BDE-B719-5327EBE1CB89}" destId="{517458D1-B874-412C-A881-9205F7B5E2EC}" srcOrd="4" destOrd="0" presId="urn:microsoft.com/office/officeart/2018/2/layout/IconVerticalSolidList"/>
    <dgm:cxn modelId="{45C94DF9-D53E-4BBE-960D-0810DC04D9B8}" type="presParOf" srcId="{517458D1-B874-412C-A881-9205F7B5E2EC}" destId="{373C281A-B239-4673-9333-DD1574124E50}" srcOrd="0" destOrd="0" presId="urn:microsoft.com/office/officeart/2018/2/layout/IconVerticalSolidList"/>
    <dgm:cxn modelId="{B43A2A8D-59F2-4B90-97FC-EA4ABBD45E57}" type="presParOf" srcId="{517458D1-B874-412C-A881-9205F7B5E2EC}" destId="{4E741C6B-92EB-46C3-85CE-35BCCABE06C8}" srcOrd="1" destOrd="0" presId="urn:microsoft.com/office/officeart/2018/2/layout/IconVerticalSolidList"/>
    <dgm:cxn modelId="{60445C18-E488-4171-A28A-5E049456F8CC}" type="presParOf" srcId="{517458D1-B874-412C-A881-9205F7B5E2EC}" destId="{A5760484-BB41-4CEA-84B6-DB1747462847}" srcOrd="2" destOrd="0" presId="urn:microsoft.com/office/officeart/2018/2/layout/IconVerticalSolidList"/>
    <dgm:cxn modelId="{61F15E00-DAB6-48C2-B22F-70C4FAAC1B63}" type="presParOf" srcId="{517458D1-B874-412C-A881-9205F7B5E2EC}" destId="{9C41AEAD-1D8A-45FB-AE8C-73589C9BC1C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DDB6A7-C65E-423D-BC01-372059A2185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489B6E0-AE37-4FBD-AD67-C1E26464460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Defending the Charter Sector</a:t>
          </a:r>
        </a:p>
      </dgm:t>
    </dgm:pt>
    <dgm:pt modelId="{CB69ACF1-687D-4024-8C27-BF4817A3ADE6}" type="parTrans" cxnId="{7B243997-BA8F-4E59-8BFD-78CC03E6B75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3829FC-903B-4AF6-A66B-2841E56D6F5C}" type="sibTrans" cxnId="{7B243997-BA8F-4E59-8BFD-78CC03E6B75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316AAD-988F-4569-8F3A-F8BF8D7A679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Autonomy and Flexibility</a:t>
          </a:r>
        </a:p>
      </dgm:t>
    </dgm:pt>
    <dgm:pt modelId="{56A4E67A-0F33-4E60-9227-BFC7A1F1E47F}" type="parTrans" cxnId="{5BEDAC34-33EA-4440-A44A-165B43F755D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EDC20B-89FC-4341-9C64-7F51F8613233}" type="sibTrans" cxnId="{5BEDAC34-33EA-4440-A44A-165B43F755D3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FDA482-BDEC-4793-868B-4DB5D7C66C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Authorizing Fairness and Consistency </a:t>
          </a:r>
        </a:p>
      </dgm:t>
    </dgm:pt>
    <dgm:pt modelId="{98E763C7-2032-4D1B-A1B8-9432EB15EBD8}" type="parTrans" cxnId="{AAD8A842-2906-4B49-8577-8F0D81678FC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356009-6080-45F8-886B-5B421AB261BF}" type="sibTrans" cxnId="{AAD8A842-2906-4B49-8577-8F0D81678FC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74D32F-80E1-4EC2-8B98-4FFD4600CFA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Funding Equity</a:t>
          </a:r>
        </a:p>
      </dgm:t>
    </dgm:pt>
    <dgm:pt modelId="{C9F8499C-26DB-4E6C-8E0E-D2B45EC4D0AC}" type="parTrans" cxnId="{01432F33-6A32-497C-AEE1-B66820E821B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25D62D-FE68-45FB-8637-1987135B9386}" type="sibTrans" cxnId="{01432F33-6A32-497C-AEE1-B66820E821B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B9C509-8831-4363-BC5F-EB2DAACCAF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Supporting Alternative and Innovative School Options</a:t>
          </a:r>
        </a:p>
      </dgm:t>
    </dgm:pt>
    <dgm:pt modelId="{3DD44381-41BF-48E2-8E97-75F4B2CD6A12}" type="parTrans" cxnId="{01E17AF5-6FBB-481B-8AAD-A6C6E3A98A6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AA7274-E731-4AB8-9C69-C4573DCD7BC7}" type="sibTrans" cxnId="{01E17AF5-6FBB-481B-8AAD-A6C6E3A98A6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795F43-2BC7-469E-8868-A0E5CE38C87C}" type="pres">
      <dgm:prSet presAssocID="{8BDDB6A7-C65E-423D-BC01-372059A2185C}" presName="root" presStyleCnt="0">
        <dgm:presLayoutVars>
          <dgm:dir/>
          <dgm:resizeHandles val="exact"/>
        </dgm:presLayoutVars>
      </dgm:prSet>
      <dgm:spPr/>
    </dgm:pt>
    <dgm:pt modelId="{F3A8BD08-FD91-4FA1-AB4B-4FF7E22BFD15}" type="pres">
      <dgm:prSet presAssocID="{4489B6E0-AE37-4FBD-AD67-C1E264644607}" presName="compNode" presStyleCnt="0"/>
      <dgm:spPr/>
    </dgm:pt>
    <dgm:pt modelId="{5C20A1E6-277B-4131-8075-76B3586C121E}" type="pres">
      <dgm:prSet presAssocID="{4489B6E0-AE37-4FBD-AD67-C1E264644607}" presName="bgRect" presStyleLbl="bgShp" presStyleIdx="0" presStyleCnt="5"/>
      <dgm:spPr/>
    </dgm:pt>
    <dgm:pt modelId="{935231D1-AC10-4CEE-A77B-28D82B548D91}" type="pres">
      <dgm:prSet presAssocID="{4489B6E0-AE37-4FBD-AD67-C1E26464460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E0E6501-1884-4B02-8C4C-A45CA7F8293F}" type="pres">
      <dgm:prSet presAssocID="{4489B6E0-AE37-4FBD-AD67-C1E264644607}" presName="spaceRect" presStyleCnt="0"/>
      <dgm:spPr/>
    </dgm:pt>
    <dgm:pt modelId="{713ED0EC-8285-4970-9D10-605B63CF824A}" type="pres">
      <dgm:prSet presAssocID="{4489B6E0-AE37-4FBD-AD67-C1E264644607}" presName="parTx" presStyleLbl="revTx" presStyleIdx="0" presStyleCnt="5">
        <dgm:presLayoutVars>
          <dgm:chMax val="0"/>
          <dgm:chPref val="0"/>
        </dgm:presLayoutVars>
      </dgm:prSet>
      <dgm:spPr/>
    </dgm:pt>
    <dgm:pt modelId="{831D3A83-8C2B-4CF0-A929-EE20469A7EFD}" type="pres">
      <dgm:prSet presAssocID="{D33829FC-903B-4AF6-A66B-2841E56D6F5C}" presName="sibTrans" presStyleCnt="0"/>
      <dgm:spPr/>
    </dgm:pt>
    <dgm:pt modelId="{8231C110-9BAD-43E6-B60C-854F49FFD6DC}" type="pres">
      <dgm:prSet presAssocID="{C6316AAD-988F-4569-8F3A-F8BF8D7A679D}" presName="compNode" presStyleCnt="0"/>
      <dgm:spPr/>
    </dgm:pt>
    <dgm:pt modelId="{C3559C05-16BA-4041-8134-C5E9E4A3AF08}" type="pres">
      <dgm:prSet presAssocID="{C6316AAD-988F-4569-8F3A-F8BF8D7A679D}" presName="bgRect" presStyleLbl="bgShp" presStyleIdx="1" presStyleCnt="5"/>
      <dgm:spPr/>
    </dgm:pt>
    <dgm:pt modelId="{CF95CB2C-F971-4FC0-BD7A-21B7F628B5C3}" type="pres">
      <dgm:prSet presAssocID="{C6316AAD-988F-4569-8F3A-F8BF8D7A679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59B218E-2B5B-4027-9E18-4B1E1C485F91}" type="pres">
      <dgm:prSet presAssocID="{C6316AAD-988F-4569-8F3A-F8BF8D7A679D}" presName="spaceRect" presStyleCnt="0"/>
      <dgm:spPr/>
    </dgm:pt>
    <dgm:pt modelId="{E466EB63-B8BF-431B-8553-021E1DB32DE9}" type="pres">
      <dgm:prSet presAssocID="{C6316AAD-988F-4569-8F3A-F8BF8D7A679D}" presName="parTx" presStyleLbl="revTx" presStyleIdx="1" presStyleCnt="5">
        <dgm:presLayoutVars>
          <dgm:chMax val="0"/>
          <dgm:chPref val="0"/>
        </dgm:presLayoutVars>
      </dgm:prSet>
      <dgm:spPr/>
    </dgm:pt>
    <dgm:pt modelId="{165961DD-DD63-4C3E-8BEE-FBAB2D71D7AA}" type="pres">
      <dgm:prSet presAssocID="{D8EDC20B-89FC-4341-9C64-7F51F8613233}" presName="sibTrans" presStyleCnt="0"/>
      <dgm:spPr/>
    </dgm:pt>
    <dgm:pt modelId="{17A75939-03C5-49B0-BF9E-68CE48AD711C}" type="pres">
      <dgm:prSet presAssocID="{54FDA482-BDEC-4793-868B-4DB5D7C66C0E}" presName="compNode" presStyleCnt="0"/>
      <dgm:spPr/>
    </dgm:pt>
    <dgm:pt modelId="{B0C42416-2535-456E-9B55-5980F3978AE5}" type="pres">
      <dgm:prSet presAssocID="{54FDA482-BDEC-4793-868B-4DB5D7C66C0E}" presName="bgRect" presStyleLbl="bgShp" presStyleIdx="2" presStyleCnt="5"/>
      <dgm:spPr/>
    </dgm:pt>
    <dgm:pt modelId="{52926E8C-74DE-4DB2-8A38-FA3ACD5CAE23}" type="pres">
      <dgm:prSet presAssocID="{54FDA482-BDEC-4793-868B-4DB5D7C66C0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DDCC7223-A64A-4D0E-B835-5846FD21F287}" type="pres">
      <dgm:prSet presAssocID="{54FDA482-BDEC-4793-868B-4DB5D7C66C0E}" presName="spaceRect" presStyleCnt="0"/>
      <dgm:spPr/>
    </dgm:pt>
    <dgm:pt modelId="{E8FFB459-7AF4-4CB2-8546-17789CFD033A}" type="pres">
      <dgm:prSet presAssocID="{54FDA482-BDEC-4793-868B-4DB5D7C66C0E}" presName="parTx" presStyleLbl="revTx" presStyleIdx="2" presStyleCnt="5">
        <dgm:presLayoutVars>
          <dgm:chMax val="0"/>
          <dgm:chPref val="0"/>
        </dgm:presLayoutVars>
      </dgm:prSet>
      <dgm:spPr/>
    </dgm:pt>
    <dgm:pt modelId="{693BA8AB-0AD3-4BF9-98D2-F2D6B2ACF65E}" type="pres">
      <dgm:prSet presAssocID="{8F356009-6080-45F8-886B-5B421AB261BF}" presName="sibTrans" presStyleCnt="0"/>
      <dgm:spPr/>
    </dgm:pt>
    <dgm:pt modelId="{9B6DAB08-FE4A-415E-9C85-15BAA1128E8C}" type="pres">
      <dgm:prSet presAssocID="{8F74D32F-80E1-4EC2-8B98-4FFD4600CFAC}" presName="compNode" presStyleCnt="0"/>
      <dgm:spPr/>
    </dgm:pt>
    <dgm:pt modelId="{9BF13798-CE45-4E2C-B388-42F33E897BA8}" type="pres">
      <dgm:prSet presAssocID="{8F74D32F-80E1-4EC2-8B98-4FFD4600CFAC}" presName="bgRect" presStyleLbl="bgShp" presStyleIdx="3" presStyleCnt="5"/>
      <dgm:spPr/>
    </dgm:pt>
    <dgm:pt modelId="{1926939F-23EA-43DF-A724-0C7A7317F3F1}" type="pres">
      <dgm:prSet presAssocID="{8F74D32F-80E1-4EC2-8B98-4FFD4600CFA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C733B5BC-1B3D-4C27-901F-45549006D5D7}" type="pres">
      <dgm:prSet presAssocID="{8F74D32F-80E1-4EC2-8B98-4FFD4600CFAC}" presName="spaceRect" presStyleCnt="0"/>
      <dgm:spPr/>
    </dgm:pt>
    <dgm:pt modelId="{9796E84D-8D5D-418D-8F7F-912CA67A16E9}" type="pres">
      <dgm:prSet presAssocID="{8F74D32F-80E1-4EC2-8B98-4FFD4600CFAC}" presName="parTx" presStyleLbl="revTx" presStyleIdx="3" presStyleCnt="5">
        <dgm:presLayoutVars>
          <dgm:chMax val="0"/>
          <dgm:chPref val="0"/>
        </dgm:presLayoutVars>
      </dgm:prSet>
      <dgm:spPr/>
    </dgm:pt>
    <dgm:pt modelId="{A398710C-8BD5-4B1D-9548-9ADAAF64A923}" type="pres">
      <dgm:prSet presAssocID="{F125D62D-FE68-45FB-8637-1987135B9386}" presName="sibTrans" presStyleCnt="0"/>
      <dgm:spPr/>
    </dgm:pt>
    <dgm:pt modelId="{E2418ED1-7205-425D-B194-E7FA7B926E28}" type="pres">
      <dgm:prSet presAssocID="{C0B9C509-8831-4363-BC5F-EB2DAACCAFFF}" presName="compNode" presStyleCnt="0"/>
      <dgm:spPr/>
    </dgm:pt>
    <dgm:pt modelId="{A19968D4-0B3C-4090-8BB3-0FFAE6ED5EAD}" type="pres">
      <dgm:prSet presAssocID="{C0B9C509-8831-4363-BC5F-EB2DAACCAFFF}" presName="bgRect" presStyleLbl="bgShp" presStyleIdx="4" presStyleCnt="5"/>
      <dgm:spPr/>
    </dgm:pt>
    <dgm:pt modelId="{5BAE2727-CFCC-44A7-987E-5AE9F397EFD8}" type="pres">
      <dgm:prSet presAssocID="{C0B9C509-8831-4363-BC5F-EB2DAACCAFF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66785FF-4B06-4BDC-8A17-0DCC914D053C}" type="pres">
      <dgm:prSet presAssocID="{C0B9C509-8831-4363-BC5F-EB2DAACCAFFF}" presName="spaceRect" presStyleCnt="0"/>
      <dgm:spPr/>
    </dgm:pt>
    <dgm:pt modelId="{B2600FD7-188F-4981-83B3-5631F7D91BFB}" type="pres">
      <dgm:prSet presAssocID="{C0B9C509-8831-4363-BC5F-EB2DAACCAFF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2320003-E33A-4D28-958D-D0CA45F6DE74}" type="presOf" srcId="{C0B9C509-8831-4363-BC5F-EB2DAACCAFFF}" destId="{B2600FD7-188F-4981-83B3-5631F7D91BFB}" srcOrd="0" destOrd="0" presId="urn:microsoft.com/office/officeart/2018/2/layout/IconVerticalSolidList"/>
    <dgm:cxn modelId="{01432F33-6A32-497C-AEE1-B66820E821BB}" srcId="{8BDDB6A7-C65E-423D-BC01-372059A2185C}" destId="{8F74D32F-80E1-4EC2-8B98-4FFD4600CFAC}" srcOrd="3" destOrd="0" parTransId="{C9F8499C-26DB-4E6C-8E0E-D2B45EC4D0AC}" sibTransId="{F125D62D-FE68-45FB-8637-1987135B9386}"/>
    <dgm:cxn modelId="{5BEDAC34-33EA-4440-A44A-165B43F755D3}" srcId="{8BDDB6A7-C65E-423D-BC01-372059A2185C}" destId="{C6316AAD-988F-4569-8F3A-F8BF8D7A679D}" srcOrd="1" destOrd="0" parTransId="{56A4E67A-0F33-4E60-9227-BFC7A1F1E47F}" sibTransId="{D8EDC20B-89FC-4341-9C64-7F51F8613233}"/>
    <dgm:cxn modelId="{D308E960-069D-4561-9889-07F1229EB5A6}" type="presOf" srcId="{54FDA482-BDEC-4793-868B-4DB5D7C66C0E}" destId="{E8FFB459-7AF4-4CB2-8546-17789CFD033A}" srcOrd="0" destOrd="0" presId="urn:microsoft.com/office/officeart/2018/2/layout/IconVerticalSolidList"/>
    <dgm:cxn modelId="{AAD8A842-2906-4B49-8577-8F0D81678FC1}" srcId="{8BDDB6A7-C65E-423D-BC01-372059A2185C}" destId="{54FDA482-BDEC-4793-868B-4DB5D7C66C0E}" srcOrd="2" destOrd="0" parTransId="{98E763C7-2032-4D1B-A1B8-9432EB15EBD8}" sibTransId="{8F356009-6080-45F8-886B-5B421AB261BF}"/>
    <dgm:cxn modelId="{715D3349-F6C2-4088-BC5F-A5D6AEEC9F07}" type="presOf" srcId="{8BDDB6A7-C65E-423D-BC01-372059A2185C}" destId="{40795F43-2BC7-469E-8868-A0E5CE38C87C}" srcOrd="0" destOrd="0" presId="urn:microsoft.com/office/officeart/2018/2/layout/IconVerticalSolidList"/>
    <dgm:cxn modelId="{7B243997-BA8F-4E59-8BFD-78CC03E6B75D}" srcId="{8BDDB6A7-C65E-423D-BC01-372059A2185C}" destId="{4489B6E0-AE37-4FBD-AD67-C1E264644607}" srcOrd="0" destOrd="0" parTransId="{CB69ACF1-687D-4024-8C27-BF4817A3ADE6}" sibTransId="{D33829FC-903B-4AF6-A66B-2841E56D6F5C}"/>
    <dgm:cxn modelId="{99AACDA3-7ED9-4946-8B3A-B5A6F960B38E}" type="presOf" srcId="{4489B6E0-AE37-4FBD-AD67-C1E264644607}" destId="{713ED0EC-8285-4970-9D10-605B63CF824A}" srcOrd="0" destOrd="0" presId="urn:microsoft.com/office/officeart/2018/2/layout/IconVerticalSolidList"/>
    <dgm:cxn modelId="{BC7063AE-8E1E-4735-92A3-4BE09D7B5ADF}" type="presOf" srcId="{8F74D32F-80E1-4EC2-8B98-4FFD4600CFAC}" destId="{9796E84D-8D5D-418D-8F7F-912CA67A16E9}" srcOrd="0" destOrd="0" presId="urn:microsoft.com/office/officeart/2018/2/layout/IconVerticalSolidList"/>
    <dgm:cxn modelId="{826340AF-07CC-4816-81A4-2CBBD1C29DE0}" type="presOf" srcId="{C6316AAD-988F-4569-8F3A-F8BF8D7A679D}" destId="{E466EB63-B8BF-431B-8553-021E1DB32DE9}" srcOrd="0" destOrd="0" presId="urn:microsoft.com/office/officeart/2018/2/layout/IconVerticalSolidList"/>
    <dgm:cxn modelId="{01E17AF5-6FBB-481B-8AAD-A6C6E3A98A68}" srcId="{8BDDB6A7-C65E-423D-BC01-372059A2185C}" destId="{C0B9C509-8831-4363-BC5F-EB2DAACCAFFF}" srcOrd="4" destOrd="0" parTransId="{3DD44381-41BF-48E2-8E97-75F4B2CD6A12}" sibTransId="{E3AA7274-E731-4AB8-9C69-C4573DCD7BC7}"/>
    <dgm:cxn modelId="{0557B221-7437-4C5A-8520-425D78AB1537}" type="presParOf" srcId="{40795F43-2BC7-469E-8868-A0E5CE38C87C}" destId="{F3A8BD08-FD91-4FA1-AB4B-4FF7E22BFD15}" srcOrd="0" destOrd="0" presId="urn:microsoft.com/office/officeart/2018/2/layout/IconVerticalSolidList"/>
    <dgm:cxn modelId="{BC5F75C0-2A2B-4012-96CD-FDA8086D3710}" type="presParOf" srcId="{F3A8BD08-FD91-4FA1-AB4B-4FF7E22BFD15}" destId="{5C20A1E6-277B-4131-8075-76B3586C121E}" srcOrd="0" destOrd="0" presId="urn:microsoft.com/office/officeart/2018/2/layout/IconVerticalSolidList"/>
    <dgm:cxn modelId="{65DF6C45-D9BA-4D6B-BDCD-F370F9F44903}" type="presParOf" srcId="{F3A8BD08-FD91-4FA1-AB4B-4FF7E22BFD15}" destId="{935231D1-AC10-4CEE-A77B-28D82B548D91}" srcOrd="1" destOrd="0" presId="urn:microsoft.com/office/officeart/2018/2/layout/IconVerticalSolidList"/>
    <dgm:cxn modelId="{4515CCE3-C892-44F6-B5F7-0B2EED0C2FB7}" type="presParOf" srcId="{F3A8BD08-FD91-4FA1-AB4B-4FF7E22BFD15}" destId="{CE0E6501-1884-4B02-8C4C-A45CA7F8293F}" srcOrd="2" destOrd="0" presId="urn:microsoft.com/office/officeart/2018/2/layout/IconVerticalSolidList"/>
    <dgm:cxn modelId="{72270463-C2FA-46FD-A082-8A8C11FBE45D}" type="presParOf" srcId="{F3A8BD08-FD91-4FA1-AB4B-4FF7E22BFD15}" destId="{713ED0EC-8285-4970-9D10-605B63CF824A}" srcOrd="3" destOrd="0" presId="urn:microsoft.com/office/officeart/2018/2/layout/IconVerticalSolidList"/>
    <dgm:cxn modelId="{C729D68A-C01F-453C-B5B2-F0A3C239154D}" type="presParOf" srcId="{40795F43-2BC7-469E-8868-A0E5CE38C87C}" destId="{831D3A83-8C2B-4CF0-A929-EE20469A7EFD}" srcOrd="1" destOrd="0" presId="urn:microsoft.com/office/officeart/2018/2/layout/IconVerticalSolidList"/>
    <dgm:cxn modelId="{2823E8B1-15C7-482D-80F3-8ED076D41D37}" type="presParOf" srcId="{40795F43-2BC7-469E-8868-A0E5CE38C87C}" destId="{8231C110-9BAD-43E6-B60C-854F49FFD6DC}" srcOrd="2" destOrd="0" presId="urn:microsoft.com/office/officeart/2018/2/layout/IconVerticalSolidList"/>
    <dgm:cxn modelId="{D120B30E-979B-4CD6-AA27-15A42A91066A}" type="presParOf" srcId="{8231C110-9BAD-43E6-B60C-854F49FFD6DC}" destId="{C3559C05-16BA-4041-8134-C5E9E4A3AF08}" srcOrd="0" destOrd="0" presId="urn:microsoft.com/office/officeart/2018/2/layout/IconVerticalSolidList"/>
    <dgm:cxn modelId="{57EFDDD2-2B92-43C8-A32C-D4660071FA8C}" type="presParOf" srcId="{8231C110-9BAD-43E6-B60C-854F49FFD6DC}" destId="{CF95CB2C-F971-4FC0-BD7A-21B7F628B5C3}" srcOrd="1" destOrd="0" presId="urn:microsoft.com/office/officeart/2018/2/layout/IconVerticalSolidList"/>
    <dgm:cxn modelId="{BD1249E4-D2E1-4B65-B9E3-87542D859C4F}" type="presParOf" srcId="{8231C110-9BAD-43E6-B60C-854F49FFD6DC}" destId="{759B218E-2B5B-4027-9E18-4B1E1C485F91}" srcOrd="2" destOrd="0" presId="urn:microsoft.com/office/officeart/2018/2/layout/IconVerticalSolidList"/>
    <dgm:cxn modelId="{FA86C741-2029-4134-86C3-A1E07A3D3FD8}" type="presParOf" srcId="{8231C110-9BAD-43E6-B60C-854F49FFD6DC}" destId="{E466EB63-B8BF-431B-8553-021E1DB32DE9}" srcOrd="3" destOrd="0" presId="urn:microsoft.com/office/officeart/2018/2/layout/IconVerticalSolidList"/>
    <dgm:cxn modelId="{33A41B78-16AA-48B3-91A0-64FD5D2B678E}" type="presParOf" srcId="{40795F43-2BC7-469E-8868-A0E5CE38C87C}" destId="{165961DD-DD63-4C3E-8BEE-FBAB2D71D7AA}" srcOrd="3" destOrd="0" presId="urn:microsoft.com/office/officeart/2018/2/layout/IconVerticalSolidList"/>
    <dgm:cxn modelId="{212EF0BF-8D1D-4A48-8826-B5D59660E8FA}" type="presParOf" srcId="{40795F43-2BC7-469E-8868-A0E5CE38C87C}" destId="{17A75939-03C5-49B0-BF9E-68CE48AD711C}" srcOrd="4" destOrd="0" presId="urn:microsoft.com/office/officeart/2018/2/layout/IconVerticalSolidList"/>
    <dgm:cxn modelId="{131A527C-AA4A-46B2-B219-461460C4BB06}" type="presParOf" srcId="{17A75939-03C5-49B0-BF9E-68CE48AD711C}" destId="{B0C42416-2535-456E-9B55-5980F3978AE5}" srcOrd="0" destOrd="0" presId="urn:microsoft.com/office/officeart/2018/2/layout/IconVerticalSolidList"/>
    <dgm:cxn modelId="{807F0D94-B48B-4276-B880-B7AE5B55423D}" type="presParOf" srcId="{17A75939-03C5-49B0-BF9E-68CE48AD711C}" destId="{52926E8C-74DE-4DB2-8A38-FA3ACD5CAE23}" srcOrd="1" destOrd="0" presId="urn:microsoft.com/office/officeart/2018/2/layout/IconVerticalSolidList"/>
    <dgm:cxn modelId="{95EB9D21-6E46-4A2B-B7CA-829396047D42}" type="presParOf" srcId="{17A75939-03C5-49B0-BF9E-68CE48AD711C}" destId="{DDCC7223-A64A-4D0E-B835-5846FD21F287}" srcOrd="2" destOrd="0" presId="urn:microsoft.com/office/officeart/2018/2/layout/IconVerticalSolidList"/>
    <dgm:cxn modelId="{42A053FB-3017-45BC-843B-D49E995C4E77}" type="presParOf" srcId="{17A75939-03C5-49B0-BF9E-68CE48AD711C}" destId="{E8FFB459-7AF4-4CB2-8546-17789CFD033A}" srcOrd="3" destOrd="0" presId="urn:microsoft.com/office/officeart/2018/2/layout/IconVerticalSolidList"/>
    <dgm:cxn modelId="{E3603F82-DD9C-4AFE-BD0E-3C1BE9AE6CBA}" type="presParOf" srcId="{40795F43-2BC7-469E-8868-A0E5CE38C87C}" destId="{693BA8AB-0AD3-4BF9-98D2-F2D6B2ACF65E}" srcOrd="5" destOrd="0" presId="urn:microsoft.com/office/officeart/2018/2/layout/IconVerticalSolidList"/>
    <dgm:cxn modelId="{A0B7419A-3E32-472B-9063-A95669440CDD}" type="presParOf" srcId="{40795F43-2BC7-469E-8868-A0E5CE38C87C}" destId="{9B6DAB08-FE4A-415E-9C85-15BAA1128E8C}" srcOrd="6" destOrd="0" presId="urn:microsoft.com/office/officeart/2018/2/layout/IconVerticalSolidList"/>
    <dgm:cxn modelId="{A85CC521-CC94-45EF-8057-07F102B54797}" type="presParOf" srcId="{9B6DAB08-FE4A-415E-9C85-15BAA1128E8C}" destId="{9BF13798-CE45-4E2C-B388-42F33E897BA8}" srcOrd="0" destOrd="0" presId="urn:microsoft.com/office/officeart/2018/2/layout/IconVerticalSolidList"/>
    <dgm:cxn modelId="{3C34EAD5-0BDC-4EF5-B7AF-0830669BE513}" type="presParOf" srcId="{9B6DAB08-FE4A-415E-9C85-15BAA1128E8C}" destId="{1926939F-23EA-43DF-A724-0C7A7317F3F1}" srcOrd="1" destOrd="0" presId="urn:microsoft.com/office/officeart/2018/2/layout/IconVerticalSolidList"/>
    <dgm:cxn modelId="{A2A70BAC-C9C0-41FD-9742-EC839E53634D}" type="presParOf" srcId="{9B6DAB08-FE4A-415E-9C85-15BAA1128E8C}" destId="{C733B5BC-1B3D-4C27-901F-45549006D5D7}" srcOrd="2" destOrd="0" presId="urn:microsoft.com/office/officeart/2018/2/layout/IconVerticalSolidList"/>
    <dgm:cxn modelId="{ED19EC2D-2F47-42D8-AA4D-6FA349FBFBC4}" type="presParOf" srcId="{9B6DAB08-FE4A-415E-9C85-15BAA1128E8C}" destId="{9796E84D-8D5D-418D-8F7F-912CA67A16E9}" srcOrd="3" destOrd="0" presId="urn:microsoft.com/office/officeart/2018/2/layout/IconVerticalSolidList"/>
    <dgm:cxn modelId="{D736A063-D5C5-439E-A4F2-75AFF6129E0C}" type="presParOf" srcId="{40795F43-2BC7-469E-8868-A0E5CE38C87C}" destId="{A398710C-8BD5-4B1D-9548-9ADAAF64A923}" srcOrd="7" destOrd="0" presId="urn:microsoft.com/office/officeart/2018/2/layout/IconVerticalSolidList"/>
    <dgm:cxn modelId="{E3935400-5189-49CF-BC81-AF872E050879}" type="presParOf" srcId="{40795F43-2BC7-469E-8868-A0E5CE38C87C}" destId="{E2418ED1-7205-425D-B194-E7FA7B926E28}" srcOrd="8" destOrd="0" presId="urn:microsoft.com/office/officeart/2018/2/layout/IconVerticalSolidList"/>
    <dgm:cxn modelId="{0E7682F3-E608-40FA-860A-B906CCD73B35}" type="presParOf" srcId="{E2418ED1-7205-425D-B194-E7FA7B926E28}" destId="{A19968D4-0B3C-4090-8BB3-0FFAE6ED5EAD}" srcOrd="0" destOrd="0" presId="urn:microsoft.com/office/officeart/2018/2/layout/IconVerticalSolidList"/>
    <dgm:cxn modelId="{DB8CA3B2-5464-40BF-8AF5-4F086C23FBFF}" type="presParOf" srcId="{E2418ED1-7205-425D-B194-E7FA7B926E28}" destId="{5BAE2727-CFCC-44A7-987E-5AE9F397EFD8}" srcOrd="1" destOrd="0" presId="urn:microsoft.com/office/officeart/2018/2/layout/IconVerticalSolidList"/>
    <dgm:cxn modelId="{8FAB62EF-8489-4D5F-92A6-EB1A8B65FDEB}" type="presParOf" srcId="{E2418ED1-7205-425D-B194-E7FA7B926E28}" destId="{D66785FF-4B06-4BDC-8A17-0DCC914D053C}" srcOrd="2" destOrd="0" presId="urn:microsoft.com/office/officeart/2018/2/layout/IconVerticalSolidList"/>
    <dgm:cxn modelId="{A5BDAA1D-A100-455B-934E-B6135516369D}" type="presParOf" srcId="{E2418ED1-7205-425D-B194-E7FA7B926E28}" destId="{B2600FD7-188F-4981-83B3-5631F7D91BF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A600D-0629-4597-931A-30A74A901616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FAD9D5-4CA5-4FB3-946F-107AF131F7B0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8FAC1-68A5-411F-A72C-6CF5659A0729}">
      <dsp:nvSpPr>
        <dsp:cNvPr id="0" name=""/>
        <dsp:cNvSpPr/>
      </dsp:nvSpPr>
      <dsp:spPr>
        <a:xfrm>
          <a:off x="1435590" y="53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CSI Updates</a:t>
          </a:r>
        </a:p>
      </dsp:txBody>
      <dsp:txXfrm>
        <a:off x="1435590" y="531"/>
        <a:ext cx="6451109" cy="1242935"/>
      </dsp:txXfrm>
    </dsp:sp>
    <dsp:sp modelId="{C8C12B3A-7C83-4A55-AEDE-603F11EAD543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79D01-D882-4272-B46D-EED7CA00F6D7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99850-1FF0-44AF-BCE2-F2CA9F933D13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Legislative Updates</a:t>
          </a:r>
        </a:p>
      </dsp:txBody>
      <dsp:txXfrm>
        <a:off x="1435590" y="1554201"/>
        <a:ext cx="6451109" cy="1242935"/>
      </dsp:txXfrm>
    </dsp:sp>
    <dsp:sp modelId="{373C281A-B239-4673-9333-DD1574124E50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41C6B-92EB-46C3-85CE-35BCCABE06C8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41AEAD-1D8A-45FB-AE8C-73589C9BC1CE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Reminders, Upcoming Events &amp; Deadlines</a:t>
          </a:r>
        </a:p>
      </dsp:txBody>
      <dsp:txXfrm>
        <a:off x="1435590" y="3107870"/>
        <a:ext cx="64511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0A1E6-277B-4131-8075-76B3586C121E}">
      <dsp:nvSpPr>
        <dsp:cNvPr id="0" name=""/>
        <dsp:cNvSpPr/>
      </dsp:nvSpPr>
      <dsp:spPr>
        <a:xfrm>
          <a:off x="0" y="2933"/>
          <a:ext cx="7886700" cy="62490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231D1-AC10-4CEE-A77B-28D82B548D91}">
      <dsp:nvSpPr>
        <dsp:cNvPr id="0" name=""/>
        <dsp:cNvSpPr/>
      </dsp:nvSpPr>
      <dsp:spPr>
        <a:xfrm>
          <a:off x="189034" y="143537"/>
          <a:ext cx="343698" cy="3436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ED0EC-8285-4970-9D10-605B63CF824A}">
      <dsp:nvSpPr>
        <dsp:cNvPr id="0" name=""/>
        <dsp:cNvSpPr/>
      </dsp:nvSpPr>
      <dsp:spPr>
        <a:xfrm>
          <a:off x="721767" y="2933"/>
          <a:ext cx="7164932" cy="624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36" tIns="66136" rIns="66136" bIns="6613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Arial" panose="020B0604020202020204" pitchFamily="34" charset="0"/>
              <a:cs typeface="Arial" panose="020B0604020202020204" pitchFamily="34" charset="0"/>
            </a:rPr>
            <a:t>Defending the Charter Sector</a:t>
          </a:r>
        </a:p>
      </dsp:txBody>
      <dsp:txXfrm>
        <a:off x="721767" y="2933"/>
        <a:ext cx="7164932" cy="624907"/>
      </dsp:txXfrm>
    </dsp:sp>
    <dsp:sp modelId="{C3559C05-16BA-4041-8134-C5E9E4A3AF08}">
      <dsp:nvSpPr>
        <dsp:cNvPr id="0" name=""/>
        <dsp:cNvSpPr/>
      </dsp:nvSpPr>
      <dsp:spPr>
        <a:xfrm>
          <a:off x="0" y="784067"/>
          <a:ext cx="7886700" cy="62490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5CB2C-F971-4FC0-BD7A-21B7F628B5C3}">
      <dsp:nvSpPr>
        <dsp:cNvPr id="0" name=""/>
        <dsp:cNvSpPr/>
      </dsp:nvSpPr>
      <dsp:spPr>
        <a:xfrm>
          <a:off x="189034" y="924671"/>
          <a:ext cx="343698" cy="34369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66EB63-B8BF-431B-8553-021E1DB32DE9}">
      <dsp:nvSpPr>
        <dsp:cNvPr id="0" name=""/>
        <dsp:cNvSpPr/>
      </dsp:nvSpPr>
      <dsp:spPr>
        <a:xfrm>
          <a:off x="721767" y="784067"/>
          <a:ext cx="7164932" cy="624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36" tIns="66136" rIns="66136" bIns="6613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Arial" panose="020B0604020202020204" pitchFamily="34" charset="0"/>
              <a:cs typeface="Arial" panose="020B0604020202020204" pitchFamily="34" charset="0"/>
            </a:rPr>
            <a:t>Autonomy and Flexibility</a:t>
          </a:r>
        </a:p>
      </dsp:txBody>
      <dsp:txXfrm>
        <a:off x="721767" y="784067"/>
        <a:ext cx="7164932" cy="624907"/>
      </dsp:txXfrm>
    </dsp:sp>
    <dsp:sp modelId="{B0C42416-2535-456E-9B55-5980F3978AE5}">
      <dsp:nvSpPr>
        <dsp:cNvPr id="0" name=""/>
        <dsp:cNvSpPr/>
      </dsp:nvSpPr>
      <dsp:spPr>
        <a:xfrm>
          <a:off x="0" y="1565201"/>
          <a:ext cx="7886700" cy="62490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26E8C-74DE-4DB2-8A38-FA3ACD5CAE23}">
      <dsp:nvSpPr>
        <dsp:cNvPr id="0" name=""/>
        <dsp:cNvSpPr/>
      </dsp:nvSpPr>
      <dsp:spPr>
        <a:xfrm>
          <a:off x="189034" y="1705805"/>
          <a:ext cx="343698" cy="34369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FB459-7AF4-4CB2-8546-17789CFD033A}">
      <dsp:nvSpPr>
        <dsp:cNvPr id="0" name=""/>
        <dsp:cNvSpPr/>
      </dsp:nvSpPr>
      <dsp:spPr>
        <a:xfrm>
          <a:off x="721767" y="1565201"/>
          <a:ext cx="7164932" cy="624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36" tIns="66136" rIns="66136" bIns="6613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Arial" panose="020B0604020202020204" pitchFamily="34" charset="0"/>
              <a:cs typeface="Arial" panose="020B0604020202020204" pitchFamily="34" charset="0"/>
            </a:rPr>
            <a:t>Authorizing Fairness and Consistency </a:t>
          </a:r>
        </a:p>
      </dsp:txBody>
      <dsp:txXfrm>
        <a:off x="721767" y="1565201"/>
        <a:ext cx="7164932" cy="624907"/>
      </dsp:txXfrm>
    </dsp:sp>
    <dsp:sp modelId="{9BF13798-CE45-4E2C-B388-42F33E897BA8}">
      <dsp:nvSpPr>
        <dsp:cNvPr id="0" name=""/>
        <dsp:cNvSpPr/>
      </dsp:nvSpPr>
      <dsp:spPr>
        <a:xfrm>
          <a:off x="0" y="2346335"/>
          <a:ext cx="7886700" cy="62490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26939F-23EA-43DF-A724-0C7A7317F3F1}">
      <dsp:nvSpPr>
        <dsp:cNvPr id="0" name=""/>
        <dsp:cNvSpPr/>
      </dsp:nvSpPr>
      <dsp:spPr>
        <a:xfrm>
          <a:off x="189034" y="2486939"/>
          <a:ext cx="343698" cy="34369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6E84D-8D5D-418D-8F7F-912CA67A16E9}">
      <dsp:nvSpPr>
        <dsp:cNvPr id="0" name=""/>
        <dsp:cNvSpPr/>
      </dsp:nvSpPr>
      <dsp:spPr>
        <a:xfrm>
          <a:off x="721767" y="2346335"/>
          <a:ext cx="7164932" cy="624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36" tIns="66136" rIns="66136" bIns="6613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Arial" panose="020B0604020202020204" pitchFamily="34" charset="0"/>
              <a:cs typeface="Arial" panose="020B0604020202020204" pitchFamily="34" charset="0"/>
            </a:rPr>
            <a:t>Funding Equity</a:t>
          </a:r>
        </a:p>
      </dsp:txBody>
      <dsp:txXfrm>
        <a:off x="721767" y="2346335"/>
        <a:ext cx="7164932" cy="624907"/>
      </dsp:txXfrm>
    </dsp:sp>
    <dsp:sp modelId="{A19968D4-0B3C-4090-8BB3-0FFAE6ED5EAD}">
      <dsp:nvSpPr>
        <dsp:cNvPr id="0" name=""/>
        <dsp:cNvSpPr/>
      </dsp:nvSpPr>
      <dsp:spPr>
        <a:xfrm>
          <a:off x="0" y="3127469"/>
          <a:ext cx="7886700" cy="62490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E2727-CFCC-44A7-987E-5AE9F397EFD8}">
      <dsp:nvSpPr>
        <dsp:cNvPr id="0" name=""/>
        <dsp:cNvSpPr/>
      </dsp:nvSpPr>
      <dsp:spPr>
        <a:xfrm>
          <a:off x="189034" y="3268073"/>
          <a:ext cx="343698" cy="34369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00FD7-188F-4981-83B3-5631F7D91BFB}">
      <dsp:nvSpPr>
        <dsp:cNvPr id="0" name=""/>
        <dsp:cNvSpPr/>
      </dsp:nvSpPr>
      <dsp:spPr>
        <a:xfrm>
          <a:off x="721767" y="3127469"/>
          <a:ext cx="7164932" cy="624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136" tIns="66136" rIns="66136" bIns="6613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Arial" panose="020B0604020202020204" pitchFamily="34" charset="0"/>
              <a:cs typeface="Arial" panose="020B0604020202020204" pitchFamily="34" charset="0"/>
            </a:rPr>
            <a:t>Supporting Alternative and Innovative School Options</a:t>
          </a:r>
        </a:p>
      </dsp:txBody>
      <dsp:txXfrm>
        <a:off x="721767" y="3127469"/>
        <a:ext cx="7164932" cy="624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BF54F-174D-48FB-8C88-76C62904F59B}" type="datetimeFigureOut">
              <a:rPr lang="en-US" smtClean="0"/>
              <a:t>1/7/2025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6328-B990-4088-AC20-D4A880106B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19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6328-B990-4088-AC20-D4A880106BA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94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6328-B990-4088-AC20-D4A880106BA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57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B7E7F-E82A-F22E-D4FC-209BFF07B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36C5D6-BBCC-FD92-A154-F122242589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E36429-48B4-6222-7431-F04B372FD6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8923D-A7DF-9A9B-CF00-FC1AB1BF3E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6328-B990-4088-AC20-D4A880106BA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91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45ECC-2553-38CF-0B10-B8410C7FA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0F0B64-1AEF-9E06-F9BF-122B4715D2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B078A0-2E8F-350B-5E9C-41D2279D25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6EDB3-F3B3-40C0-4251-5098EFA98B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6328-B990-4088-AC20-D4A880106BA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87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6328-B990-4088-AC20-D4A880106BA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255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6328-B990-4088-AC20-D4A880106BA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33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0FEFD9-0BD3-8205-68A3-A648A252E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6CA40E-7B77-E6EC-1ED6-2790D2E6B3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89F40B-6107-2FBD-D4DF-9B032F553D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F8C41-20C8-2F34-ECAA-02AA386283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6328-B990-4088-AC20-D4A880106BA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327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56328-B990-4088-AC20-D4A880106BA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18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5207"/>
            <a:ext cx="77724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5824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hape 11"/>
          <p:cNvSpPr/>
          <p:nvPr userDrawn="1"/>
        </p:nvSpPr>
        <p:spPr>
          <a:xfrm>
            <a:off x="4453685" y="3469353"/>
            <a:ext cx="54135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8" name="Shape 12"/>
          <p:cNvSpPr/>
          <p:nvPr userDrawn="1"/>
        </p:nvSpPr>
        <p:spPr>
          <a:xfrm>
            <a:off x="4994897" y="3469353"/>
            <a:ext cx="54135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9" name="Shape 13"/>
          <p:cNvSpPr/>
          <p:nvPr userDrawn="1"/>
        </p:nvSpPr>
        <p:spPr>
          <a:xfrm>
            <a:off x="0" y="3469353"/>
            <a:ext cx="54135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10" name="Shape 14"/>
          <p:cNvSpPr/>
          <p:nvPr userDrawn="1"/>
        </p:nvSpPr>
        <p:spPr>
          <a:xfrm>
            <a:off x="541070" y="3469353"/>
            <a:ext cx="3912525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000" y="6040774"/>
            <a:ext cx="1694376" cy="52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1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hape 34"/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8" name="Shape 35"/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9" name="Shape 36"/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10" name="Shape 37"/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5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55F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55F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hape 34"/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9" name="Shape 35"/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10" name="Shape 36"/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11" name="Shape 37"/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3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6"/>
          <p:cNvSpPr/>
          <p:nvPr userDrawn="1"/>
        </p:nvSpPr>
        <p:spPr>
          <a:xfrm>
            <a:off x="4967681" y="2071863"/>
            <a:ext cx="1467900" cy="102035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4" name="Shape 27"/>
          <p:cNvSpPr/>
          <p:nvPr userDrawn="1"/>
        </p:nvSpPr>
        <p:spPr>
          <a:xfrm>
            <a:off x="6435581" y="2071864"/>
            <a:ext cx="2720451" cy="102035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5" name="Shape 28"/>
          <p:cNvSpPr/>
          <p:nvPr userDrawn="1"/>
        </p:nvSpPr>
        <p:spPr>
          <a:xfrm>
            <a:off x="0" y="2071861"/>
            <a:ext cx="2364206" cy="102035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6" name="Shape 29"/>
          <p:cNvSpPr/>
          <p:nvPr userDrawn="1"/>
        </p:nvSpPr>
        <p:spPr>
          <a:xfrm>
            <a:off x="2364205" y="2071862"/>
            <a:ext cx="1753412" cy="102035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 dirty="0"/>
          </a:p>
        </p:txBody>
      </p:sp>
      <p:sp>
        <p:nvSpPr>
          <p:cNvPr id="7" name="Shape 25"/>
          <p:cNvSpPr txBox="1"/>
          <p:nvPr userDrawn="1"/>
        </p:nvSpPr>
        <p:spPr>
          <a:xfrm>
            <a:off x="3766612" y="1552771"/>
            <a:ext cx="14679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rgbClr val="97A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sz="7200" b="1" dirty="0">
              <a:solidFill>
                <a:srgbClr val="97AB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911" y="146610"/>
            <a:ext cx="986625" cy="17472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350036" y="2584133"/>
            <a:ext cx="6619875" cy="738187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13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7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299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rple">
    <p:bg>
      <p:bgPr>
        <a:solidFill>
          <a:srgbClr val="455F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Shape 80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81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Shape 82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880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420341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5" name="Shape 246"/>
          <p:cNvSpPr/>
          <p:nvPr/>
        </p:nvSpPr>
        <p:spPr>
          <a:xfrm>
            <a:off x="5632317" y="2669418"/>
            <a:ext cx="3305700" cy="669000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8" name="Shape 249"/>
          <p:cNvSpPr/>
          <p:nvPr/>
        </p:nvSpPr>
        <p:spPr>
          <a:xfrm>
            <a:off x="0" y="2669632"/>
            <a:ext cx="3546900" cy="669000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Raleway"/>
            </a:endParaRPr>
          </a:p>
        </p:txBody>
      </p:sp>
      <p:sp>
        <p:nvSpPr>
          <p:cNvPr id="11" name="Shape 252"/>
          <p:cNvSpPr/>
          <p:nvPr/>
        </p:nvSpPr>
        <p:spPr>
          <a:xfrm>
            <a:off x="2944204" y="2669418"/>
            <a:ext cx="3305700" cy="669000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14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800" y="2797175"/>
            <a:ext cx="2332038" cy="4032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423590" y="2797175"/>
            <a:ext cx="2332038" cy="4032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69401" y="2797175"/>
            <a:ext cx="2332038" cy="403225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3527425"/>
            <a:ext cx="2430463" cy="227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62494" y="3527425"/>
            <a:ext cx="2430463" cy="227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20188" y="3527425"/>
            <a:ext cx="2430463" cy="227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249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arrow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0" y="8625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Shape 237"/>
          <p:cNvSpPr/>
          <p:nvPr userDrawn="1"/>
        </p:nvSpPr>
        <p:spPr>
          <a:xfrm>
            <a:off x="0" y="27675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Shape 238"/>
          <p:cNvSpPr/>
          <p:nvPr userDrawn="1"/>
        </p:nvSpPr>
        <p:spPr>
          <a:xfrm>
            <a:off x="0" y="46725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185063" y="91252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EFAA1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1185063" y="2802315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C63F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185063" y="4725064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008CA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1184275" y="1654175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1184275" y="3691037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184275" y="5536561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1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0"/>
            <a:ext cx="5256621" cy="67551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791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1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0" r:id="rId4"/>
    <p:sldLayoutId id="2147483667" r:id="rId5"/>
    <p:sldLayoutId id="2147483668" r:id="rId6"/>
    <p:sldLayoutId id="2147483673" r:id="rId7"/>
    <p:sldLayoutId id="2147483674" r:id="rId8"/>
    <p:sldLayoutId id="214748367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it.colorado.gov/accessibility-law" TargetMode="External"/><Relationship Id="rId2" Type="http://schemas.openxmlformats.org/officeDocument/2006/relationships/hyperlink" Target="https://coloradoleague.org/e/t/c/1AF510A9-FBCB-4B90-9E0368836941609F/?link=7D94206E-97F5-4B06-AF06A0566EACF0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mmunications_CSI@csi.state.co.u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DMFL6T9" TargetMode="External"/><Relationship Id="rId2" Type="http://schemas.openxmlformats.org/officeDocument/2006/relationships/hyperlink" Target="https://www.surveymonkey.com/r/Z7VV9S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us06web.zoom.us/meeting/register/tZckd-6vrD8vHtwrArUAzv-Ldna-aP7FIkAU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csi.state.co.us/human-resources-hr/" TargetMode="External"/><Relationship Id="rId2" Type="http://schemas.openxmlformats.org/officeDocument/2006/relationships/hyperlink" Target="mailto:AllegraWenger@csi.state.co.us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sv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-7OHF6LcNqiwTOFsiDUwGg097rkrLKkJpwSBubrS-2w/edit?usp=sharin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4XsLxZbhAcoR3Rqi6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csi.state.co.us/wp-content/uploads/2024/09/Charter-School-Institute-Wellness-Policy-24-25-Accessible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ggienecaise@csi.state.co.us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Communications_CSI@csi.state.co.u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mailto:admissions@pebc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.gov/laws-and-policy/civil-rights-laws/protecting-students/equal-rights-to-public-education" TargetMode="External"/><Relationship Id="rId2" Type="http://schemas.openxmlformats.org/officeDocument/2006/relationships/hyperlink" Target="https://www.law.cornell.edu/wex/plyler_v_doe_(1982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hs.gov/sites/default/files/publications/21_1027_opa_guidelines-enforcement-actions-in-near-protected-areas.pdf" TargetMode="External"/><Relationship Id="rId5" Type="http://schemas.openxmlformats.org/officeDocument/2006/relationships/hyperlink" Target="https://www.dhs.gov/archive/news/2016/07/15/fact-sheet-frequently-asked-questions-existing-guidance-enforcement-actions-or#:~:text=A%3A%20The%20policies%20provide%20that%20enforcement%20actions%20at,exigent%20circumstances%20necessitating%20immediate%20action%20without%20supervisor%20approval." TargetMode="External"/><Relationship Id="rId4" Type="http://schemas.openxmlformats.org/officeDocument/2006/relationships/hyperlink" Target="https://advance.lexis.com/documentpage/?pdmfid=1000516&amp;crid=65a3577a-9422-4381-8a29-07226c08e48a&amp;config=014FJAAyNGJkY2Y4Zi1mNjgyLTRkN2YtYmE4OS03NTYzNzYzOTg0OGEKAFBvZENhdGFsb2d592qv2Kywlf8caKqYROP5&amp;pddocfullpath=%2Fshared%2Fdocument%2Fstatutes-legislation%2Furn%3AcontentItem%3A630C-HY93-CH1B-T0S7-00008-00&amp;pdcontentcomponentid=234176&amp;pdteaserkey=sr0&amp;pditab=allpods&amp;ecomp=6s65kkk&amp;earg=sr0&amp;prid=11458a28-8fbd-4d46-8121-b59a21675566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CSI School Leaders Call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7, 2025</a:t>
            </a:r>
          </a:p>
        </p:txBody>
      </p:sp>
    </p:spTree>
    <p:extLst>
      <p:ext uri="{BB962C8B-B14F-4D97-AF65-F5344CB8AC3E}">
        <p14:creationId xmlns:p14="http://schemas.microsoft.com/office/powerpoint/2010/main" val="3028666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DB129-28A6-DD8F-FBBC-C81B9F9D9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6903"/>
          </a:xfrm>
        </p:spPr>
        <p:txBody>
          <a:bodyPr/>
          <a:lstStyle/>
          <a:p>
            <a:r>
              <a:rPr lang="en-US" dirty="0"/>
              <a:t>2025 Legislative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31E40-70CF-011E-47DB-0EBE5B61F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Begins</a:t>
            </a:r>
            <a:r>
              <a:rPr lang="en-US" b="1" dirty="0"/>
              <a:t> tomorrow, January 8, 2025</a:t>
            </a:r>
          </a:p>
          <a:p>
            <a:r>
              <a:rPr lang="en-US" dirty="0"/>
              <a:t>Ends</a:t>
            </a:r>
            <a:r>
              <a:rPr lang="en-US" b="1" dirty="0"/>
              <a:t> May 7, 2025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814662-3A37-6181-C0D1-F08E44C1A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467" y="3189249"/>
            <a:ext cx="5193065" cy="321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13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33FC-5B91-95CB-501C-E1434047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 School Representation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F21FD-B025-C95A-72CE-843D6FFD3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CSI is reviewing education bills as they are introduced to ensure CSI and CSI schools are appropriately included/excluded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CSI staff continues to engage on several working groups and committees to represent CSI/charters</a:t>
            </a:r>
          </a:p>
          <a:p>
            <a:pPr lvl="1"/>
            <a:r>
              <a:rPr lang="en-US" sz="2800" dirty="0"/>
              <a:t>Accountability</a:t>
            </a:r>
          </a:p>
          <a:p>
            <a:pPr lvl="1"/>
            <a:r>
              <a:rPr lang="en-US" sz="2800" dirty="0"/>
              <a:t>Healthy School Meals for All</a:t>
            </a:r>
          </a:p>
          <a:p>
            <a:pPr lvl="1"/>
            <a:r>
              <a:rPr lang="en-US" sz="2800" dirty="0"/>
              <a:t>Alternative Education Campus (AEC)</a:t>
            </a:r>
          </a:p>
          <a:p>
            <a:pPr lvl="1"/>
            <a:r>
              <a:rPr lang="en-US" sz="2800" dirty="0"/>
              <a:t>Transportation</a:t>
            </a:r>
          </a:p>
          <a:p>
            <a:pPr lvl="1"/>
            <a:r>
              <a:rPr lang="en-US" sz="2800" dirty="0"/>
              <a:t>School Finance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2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93027-7F40-5979-6948-7264AB0C0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392E-1EC6-3C84-44D3-B10E0A2E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Legislative Priorities</a:t>
            </a:r>
          </a:p>
        </p:txBody>
      </p:sp>
      <p:graphicFrame>
        <p:nvGraphicFramePr>
          <p:cNvPr id="6" name="Content Placeholder 3" descr="defending the charter sector, autonomy and flexibility, authorizing fairness and consistency, funding equity, and supporting alternative and innovative school options">
            <a:extLst>
              <a:ext uri="{FF2B5EF4-FFF2-40B4-BE49-F238E27FC236}">
                <a16:creationId xmlns:a16="http://schemas.microsoft.com/office/drawing/2014/main" id="{59BC1D66-3141-45B2-7A0A-F00D7A24D9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67972"/>
              </p:ext>
            </p:extLst>
          </p:nvPr>
        </p:nvGraphicFramePr>
        <p:xfrm>
          <a:off x="628650" y="1879042"/>
          <a:ext cx="7886700" cy="3755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55906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A4CF58-DE55-9C97-6936-7EF3991F6D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4AFA4-D854-A7E3-1D93-A72191EF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8054"/>
          </a:xfrm>
        </p:spPr>
        <p:txBody>
          <a:bodyPr/>
          <a:lstStyle/>
          <a:p>
            <a:r>
              <a:rPr lang="en-US" dirty="0"/>
              <a:t>Legislative Updates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7A3E00-2FC6-6C85-CC96-34CE9AC34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6844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455FA9"/>
                </a:solidFill>
              </a:rPr>
              <a:t>Funding Equity</a:t>
            </a:r>
          </a:p>
          <a:p>
            <a:r>
              <a:rPr lang="en-US" dirty="0"/>
              <a:t>Continue to defend fully funding the CSI Mill Levy Equalization Fund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455FA9"/>
                </a:solidFill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455FA9"/>
                </a:solidFill>
              </a:rPr>
              <a:t>Defending the Charter Sector, Autonomy and Flexibility</a:t>
            </a:r>
          </a:p>
          <a:p>
            <a:r>
              <a:rPr lang="en-US" dirty="0"/>
              <a:t>Draft Kipp bill that requires CSI schools to receive funding approval from the General Assembly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43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D6809-323B-9872-2E3B-91CF9404D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5580"/>
          </a:xfrm>
        </p:spPr>
        <p:txBody>
          <a:bodyPr/>
          <a:lstStyle/>
          <a:p>
            <a:r>
              <a:rPr lang="en-US" dirty="0"/>
              <a:t>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0E7D5-6B24-464E-D300-2A101D5F3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8771"/>
            <a:ext cx="7886700" cy="4809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3D79"/>
                </a:solidFill>
                <a:hlinkClick r:id="rId2"/>
              </a:rPr>
              <a:t>HB24-1454:</a:t>
            </a:r>
            <a:r>
              <a:rPr lang="en-US" dirty="0">
                <a:effectLst/>
                <a:latin typeface="Arial" panose="020B0604020202020204" pitchFamily="34" charset="0"/>
              </a:rPr>
              <a:t> Grace Period Noncompliance Digital Accessibility</a:t>
            </a:r>
            <a:endParaRPr lang="en-US" dirty="0">
              <a:latin typeface="Arial" panose="020B0604020202020204" pitchFamily="34" charset="0"/>
            </a:endParaRPr>
          </a:p>
          <a:p>
            <a:pPr lvl="1"/>
            <a:r>
              <a:rPr lang="en-US" dirty="0"/>
              <a:t>P</a:t>
            </a:r>
            <a:r>
              <a:rPr lang="en-US" dirty="0">
                <a:effectLst/>
              </a:rPr>
              <a:t>rovides a </a:t>
            </a:r>
            <a:r>
              <a:rPr lang="en-US" b="1" dirty="0">
                <a:effectLst/>
                <a:latin typeface="Arial" panose="020B0604020202020204" pitchFamily="34" charset="0"/>
              </a:rPr>
              <a:t>one-year </a:t>
            </a:r>
            <a:r>
              <a:rPr lang="en-US" b="1" dirty="0"/>
              <a:t>grace period</a:t>
            </a:r>
            <a:r>
              <a:rPr lang="en-US" b="1" dirty="0">
                <a:effectLst/>
                <a:latin typeface="Arial" panose="020B0604020202020204" pitchFamily="34" charset="0"/>
              </a:rPr>
              <a:t> to July 1, 2025</a:t>
            </a:r>
            <a:r>
              <a:rPr lang="en-US" dirty="0">
                <a:effectLst/>
              </a:rPr>
              <a:t>, of immunity from liability for failure to comply with the digital accessibility standards for an agency (district, or charter school) that </a:t>
            </a:r>
            <a:r>
              <a:rPr lang="en-US" b="1" dirty="0">
                <a:effectLst/>
              </a:rPr>
              <a:t>demonstrates good faith efforts toward compliance or toward resolution of any complaint of noncompliance</a:t>
            </a:r>
            <a:r>
              <a:rPr lang="en-US" dirty="0">
                <a:effectLst/>
              </a:rPr>
              <a:t>.</a:t>
            </a:r>
          </a:p>
          <a:p>
            <a:pPr lvl="1"/>
            <a:r>
              <a:rPr lang="en-US" dirty="0"/>
              <a:t>By July 1, 2025, schools must comply with OIT’s </a:t>
            </a:r>
            <a:r>
              <a:rPr lang="en-US" dirty="0">
                <a:hlinkClick r:id="rId3"/>
              </a:rPr>
              <a:t>technology accessibility standards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effectLst/>
              </a:rPr>
              <a:t>Reach out to Amanda Oberg</a:t>
            </a:r>
            <a:r>
              <a:rPr lang="en-US" dirty="0"/>
              <a:t> or </a:t>
            </a:r>
            <a:r>
              <a:rPr lang="en-US" dirty="0">
                <a:hlinkClick r:id="rId4"/>
              </a:rPr>
              <a:t>Communications_CSI@csi.state.co.us</a:t>
            </a:r>
            <a:r>
              <a:rPr lang="en-US" dirty="0"/>
              <a:t> </a:t>
            </a:r>
            <a:r>
              <a:rPr lang="en-US" dirty="0">
                <a:effectLst/>
              </a:rPr>
              <a:t>for support!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1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FCEC2-E0B2-B27B-1F1A-9BD65960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08630"/>
            <a:ext cx="7886700" cy="1325563"/>
          </a:xfrm>
        </p:spPr>
        <p:txBody>
          <a:bodyPr/>
          <a:lstStyle/>
          <a:p>
            <a:r>
              <a:rPr lang="en-US" dirty="0"/>
              <a:t>School Leader Events</a:t>
            </a:r>
          </a:p>
        </p:txBody>
      </p:sp>
    </p:spTree>
    <p:extLst>
      <p:ext uri="{BB962C8B-B14F-4D97-AF65-F5344CB8AC3E}">
        <p14:creationId xmlns:p14="http://schemas.microsoft.com/office/powerpoint/2010/main" val="2015524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66273-C375-BFBF-B324-91AFBD246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01337"/>
          </a:xfrm>
        </p:spPr>
        <p:txBody>
          <a:bodyPr/>
          <a:lstStyle/>
          <a:p>
            <a:r>
              <a:rPr lang="en-US" dirty="0"/>
              <a:t>All School Leaders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0AC4-8C51-D2D9-D25E-B508FA4D0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7244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/>
              <a:t>Wednesday, February 26, 9:30am-3:15pm </a:t>
            </a:r>
          </a:p>
          <a:p>
            <a:pPr marL="0" indent="0" algn="ctr">
              <a:buNone/>
            </a:pPr>
            <a:r>
              <a:rPr lang="en-US" i="1" dirty="0"/>
              <a:t>(possible Small Schools Breakfast 8:30am-9:15am – </a:t>
            </a:r>
            <a:r>
              <a:rPr lang="en-US" i="1" dirty="0">
                <a:hlinkClick r:id="rId2"/>
              </a:rPr>
              <a:t>Interest Form</a:t>
            </a:r>
            <a:r>
              <a:rPr lang="en-US" i="1" dirty="0"/>
              <a:t>) </a:t>
            </a:r>
          </a:p>
          <a:p>
            <a:pPr marL="0" indent="0" algn="ctr">
              <a:buNone/>
            </a:pPr>
            <a:endParaRPr lang="en-US" b="1" i="1" dirty="0">
              <a:hlinkClick r:id="rId3"/>
            </a:endParaRPr>
          </a:p>
          <a:p>
            <a:pPr marL="0" indent="0" algn="ctr">
              <a:buNone/>
            </a:pPr>
            <a:r>
              <a:rPr lang="en-US" b="1" i="1" dirty="0">
                <a:hlinkClick r:id="rId3"/>
              </a:rPr>
              <a:t>Register here</a:t>
            </a:r>
            <a:endParaRPr lang="en-US" b="1" i="1" dirty="0"/>
          </a:p>
          <a:p>
            <a:pPr marL="0" indent="0" algn="ctr">
              <a:buNone/>
            </a:pPr>
            <a:endParaRPr lang="en-US" i="1" dirty="0"/>
          </a:p>
          <a:p>
            <a:r>
              <a:rPr lang="en-US" dirty="0"/>
              <a:t>Morning: School Leaders only</a:t>
            </a:r>
          </a:p>
          <a:p>
            <a:r>
              <a:rPr lang="en-US" dirty="0"/>
              <a:t>Afternoon: Leaders and Board </a:t>
            </a:r>
          </a:p>
          <a:p>
            <a:pPr marL="0" indent="0">
              <a:buNone/>
            </a:pPr>
            <a:r>
              <a:rPr lang="en-US" dirty="0"/>
              <a:t>  Members</a:t>
            </a:r>
          </a:p>
        </p:txBody>
      </p:sp>
      <p:pic>
        <p:nvPicPr>
          <p:cNvPr id="6" name="Picture 5" descr="QR code">
            <a:extLst>
              <a:ext uri="{FF2B5EF4-FFF2-40B4-BE49-F238E27FC236}">
                <a16:creationId xmlns:a16="http://schemas.microsoft.com/office/drawing/2014/main" id="{BE109A41-1EA6-2A22-20E9-B5B771085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7054" y="3937386"/>
            <a:ext cx="2683262" cy="255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19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42FA-AE09-F7F3-5BFF-7D48C0B4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Governance Trainings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5E1698-8A1D-BFD3-7D27-34A1E1BF0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501" y="2007063"/>
            <a:ext cx="7570283" cy="3713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Thursday, January 30 at 5:30pm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School Leader Hiring, Development, &amp; 	Evaluation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REGISTER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Monday, March 24 at 12:00pm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Charter School Board Development and 	Self-Assessment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182C1-F34A-1C3C-A04A-02852E400FD5}"/>
              </a:ext>
            </a:extLst>
          </p:cNvPr>
          <p:cNvSpPr txBox="1"/>
          <p:nvPr/>
        </p:nvSpPr>
        <p:spPr>
          <a:xfrm>
            <a:off x="889309" y="5784988"/>
            <a:ext cx="736538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At least one board member from every CSI school is required to attend (school leaders are highly encouraged to attend as well) </a:t>
            </a:r>
          </a:p>
        </p:txBody>
      </p:sp>
    </p:spTree>
    <p:extLst>
      <p:ext uri="{BB962C8B-B14F-4D97-AF65-F5344CB8AC3E}">
        <p14:creationId xmlns:p14="http://schemas.microsoft.com/office/powerpoint/2010/main" val="563592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FCEC2-E0B2-B27B-1F1A-9BD65960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08630"/>
            <a:ext cx="7886700" cy="1325563"/>
          </a:xfrm>
        </p:spPr>
        <p:txBody>
          <a:bodyPr/>
          <a:lstStyle/>
          <a:p>
            <a:r>
              <a:rPr lang="en-US" dirty="0"/>
              <a:t>Departmental Reminders &amp; Upcoming Deadlines</a:t>
            </a:r>
          </a:p>
        </p:txBody>
      </p:sp>
    </p:spTree>
    <p:extLst>
      <p:ext uri="{BB962C8B-B14F-4D97-AF65-F5344CB8AC3E}">
        <p14:creationId xmlns:p14="http://schemas.microsoft.com/office/powerpoint/2010/main" val="3070278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2EC8-C0CE-B827-8D6E-C0442E40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Organizational Submissions &amp; Audits (2024-25)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D8446C6-132C-A3E8-7CDA-C4B76CB01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7807"/>
            <a:ext cx="7886700" cy="41391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Feedback on the New/Revised Policy submission has been provided to schools. </a:t>
            </a:r>
          </a:p>
          <a:p>
            <a:r>
              <a:rPr lang="en-US" dirty="0">
                <a:solidFill>
                  <a:schemeClr val="tx1"/>
                </a:solidFill>
              </a:rPr>
              <a:t>Next deadline is Jan.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New Student Application Website Certification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School Admissions Staff Training Certification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Expulsion Hearing Officer Training Certification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5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25EC0-BC76-DA5E-6681-B8CF1D45D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51491"/>
          </a:xfrm>
        </p:spPr>
        <p:txBody>
          <a:bodyPr anchor="ctr">
            <a:normAutofit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5" name="Content Placeholder 2" descr="Agenda: CSI Updates, School Leader Events, Reminders/Deadlines">
            <a:extLst>
              <a:ext uri="{FF2B5EF4-FFF2-40B4-BE49-F238E27FC236}">
                <a16:creationId xmlns:a16="http://schemas.microsoft.com/office/drawing/2014/main" id="{E5A50C9E-4BF5-61C3-351C-C645D957C0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04500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195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2EC8-C0CE-B827-8D6E-C0442E40D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530" y="327027"/>
            <a:ext cx="7886700" cy="908870"/>
          </a:xfrm>
        </p:spPr>
        <p:txBody>
          <a:bodyPr>
            <a:noAutofit/>
          </a:bodyPr>
          <a:lstStyle/>
          <a:p>
            <a:r>
              <a:rPr lang="en-US" sz="3600" dirty="0"/>
              <a:t>HR / Employers Council Membership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C44C3B-0DC6-AB02-61AB-49CE1C27360F}"/>
              </a:ext>
            </a:extLst>
          </p:cNvPr>
          <p:cNvSpPr txBox="1"/>
          <p:nvPr/>
        </p:nvSpPr>
        <p:spPr>
          <a:xfrm>
            <a:off x="430530" y="1235897"/>
            <a:ext cx="8190230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CSI Schools have access to our Employers Council membership. </a:t>
            </a:r>
          </a:p>
          <a:p>
            <a:pPr marL="0" indent="0">
              <a:buNone/>
            </a:pPr>
            <a:endParaRPr lang="en-US" sz="1500" b="1" dirty="0">
              <a:solidFill>
                <a:srgbClr val="455F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b="1" dirty="0">
                <a:solidFill>
                  <a:srgbClr val="455F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en-US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services include: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Expert guidance on day-to-day employment issues.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Assistance with the development and implementation of employee appraisal systems and performance management plans.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Access to comprehensive salary survey data.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Support and consultation regarding FMLA (Family and Medical Leave Act) and ADA (Americans with Disabilities Act) leave provisions.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Assistance with navigating workers' compensation concerns.</a:t>
            </a: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Project-specific </a:t>
            </a:r>
            <a:r>
              <a:rPr lang="en-US" sz="1500" b="1" dirty="0">
                <a:solidFill>
                  <a:srgbClr val="455F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 for-fee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services (bill at competitive rates) include:</a:t>
            </a: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Employment Law Compliance Posters</a:t>
            </a: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Executive and Management Coaching          </a:t>
            </a: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Professional mediation services.</a:t>
            </a: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Comprehensive employment testing and assessments.</a:t>
            </a: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60020">
              <a:defRPr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CSI schools can identify 2-3 people to access Employers Council.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This typically includes the School Leader, HR Manager or Board Chair</a:t>
            </a: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Please reach out to Allegra Wenger at </a:t>
            </a:r>
            <a:r>
              <a:rPr lang="en-US" sz="1500" dirty="0">
                <a:solidFill>
                  <a:srgbClr val="455FA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AllegraWenger@csi.state.co.us</a:t>
            </a:r>
            <a:r>
              <a:rPr lang="en-US" sz="1500" dirty="0">
                <a:solidFill>
                  <a:srgbClr val="455F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if you need to make updates to your membership or have questions.</a:t>
            </a: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5810" lvl="2" indent="-285750">
              <a:buFont typeface="Arial" panose="020B0604020202020204" pitchFamily="34" charset="0"/>
              <a:buChar char="•"/>
              <a:defRPr/>
            </a:pPr>
            <a:endParaRPr lang="en-US" sz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" lvl="1" algn="ctr">
              <a:defRPr/>
            </a:pPr>
            <a:r>
              <a:rPr lang="en-US" sz="1100" dirty="0">
                <a:solidFill>
                  <a:srgbClr val="455FA9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Comprehensive list of free and specialized for-fee services</a:t>
            </a:r>
            <a:endParaRPr lang="en-US" sz="1100" dirty="0">
              <a:solidFill>
                <a:srgbClr val="455FA9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26" name="Picture 2" descr="Employers Council Member Central Home - Employers Council">
            <a:extLst>
              <a:ext uri="{FF2B5EF4-FFF2-40B4-BE49-F238E27FC236}">
                <a16:creationId xmlns:a16="http://schemas.microsoft.com/office/drawing/2014/main" id="{5A3805A3-D81F-512B-D064-E127FCB5F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030" y="64216"/>
            <a:ext cx="2933699" cy="525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739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4EFE6-9414-AC20-DF74-B33F3980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5477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Finance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08A70A6-D892-306F-4A59-1D1D1C1E0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3495" y="286802"/>
            <a:ext cx="1132123" cy="1132123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7EBB90-8087-4D50-193A-57058A07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FY25 Amended Budgets</a:t>
            </a:r>
          </a:p>
          <a:p>
            <a:pPr lvl="1"/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An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Amended Budget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must be approved by the school board, via resolution, no later than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January 31, 2025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 (C.R.S. 22-44-110(5)).</a:t>
            </a:r>
          </a:p>
          <a:p>
            <a:pPr lvl="1"/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﻿Modifications to the budget after January 31, 2025 must be made through the adoption of a </a:t>
            </a:r>
            <a:r>
              <a:rPr lang="en-US" b="1" i="0" u="none" strike="noStrike" dirty="0">
                <a:effectLst/>
                <a:latin typeface="Arial" panose="020B0604020202020204" pitchFamily="34" charset="0"/>
              </a:rPr>
              <a:t>Supplemental Budget</a:t>
            </a: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. </a:t>
            </a:r>
          </a:p>
          <a:p>
            <a:pPr lvl="1"/>
            <a:r>
              <a:rPr lang="en-US" dirty="0"/>
              <a:t>Submit the board-approved Amended Detailed Budget, an updated Uniform Budget Summary, and the signed appropriation resolutions in Epicenter by January 31, 2025. Please send any subsequently-approved Supplemental Budgets as soon as they are available.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68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0774-C5B7-7E10-22F7-BA92B722C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 (con’t)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A4250-37C9-C8A1-7E29-08380F457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CSI maintains a running list of </a:t>
            </a:r>
            <a:r>
              <a:rPr lang="en-US" sz="2800" b="1" i="0" u="sng" strike="noStrike" dirty="0">
                <a:solidFill>
                  <a:srgbClr val="008CA0"/>
                </a:solidFill>
                <a:effectLst/>
                <a:latin typeface="Arial" panose="020B0604020202020204" pitchFamily="34" charset="0"/>
                <a:hlinkClick r:id="rId2"/>
              </a:rPr>
              <a:t>grant and funding opportunities</a:t>
            </a:r>
            <a:r>
              <a:rPr lang="en-US" dirty="0">
                <a:solidFill>
                  <a:srgbClr val="403F42"/>
                </a:solidFill>
              </a:rPr>
              <a:t>.</a:t>
            </a:r>
          </a:p>
          <a:p>
            <a:r>
              <a:rPr lang="en-US" dirty="0">
                <a:solidFill>
                  <a:srgbClr val="403F42"/>
                </a:solidFill>
              </a:rPr>
              <a:t>Monthly Grant &amp; Finance sessions have resumed, with next one scheduled for January 16</a:t>
            </a:r>
            <a:r>
              <a:rPr lang="en-US" baseline="30000" dirty="0">
                <a:solidFill>
                  <a:srgbClr val="403F42"/>
                </a:solidFill>
              </a:rPr>
              <a:t>th </a:t>
            </a:r>
            <a:r>
              <a:rPr lang="en-US" dirty="0">
                <a:solidFill>
                  <a:srgbClr val="403F42"/>
                </a:solidFill>
              </a:rPr>
              <a:t>at 9AM. More info and a link to register are in the January newsletter.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41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8F787-1C77-6568-7E1D-E4C80321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CSI SFA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8A4A9-68A7-6B7A-39A4-562C152C85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CSI SFA Interest Form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 those interested in participating for 2025-26 (including those currently participating who want to continu</a:t>
            </a:r>
            <a:r>
              <a:rPr lang="en-US" sz="2000" dirty="0">
                <a:solidFill>
                  <a:srgbClr val="000000"/>
                </a:solidFill>
              </a:rPr>
              <a:t>e participating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 </a:t>
            </a:r>
          </a:p>
          <a:p>
            <a:pPr lvl="1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by February 14, 2025</a:t>
            </a:r>
            <a:endParaRPr lang="en-US" sz="2000" dirty="0">
              <a:solidFill>
                <a:srgbClr val="000000"/>
              </a:solidFill>
            </a:endParaRPr>
          </a:p>
          <a:p>
            <a:pPr lvl="1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lene will follow up to those completing the interest form with next steps!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73E1B-8083-217E-666F-E5DEDF5DED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Charges for 2025-26 will be </a:t>
            </a:r>
          </a:p>
          <a:p>
            <a:pPr lvl="1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.16 for breakfast, </a:t>
            </a:r>
          </a:p>
          <a:p>
            <a:pPr lvl="1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.24 for lunch, and </a:t>
            </a:r>
          </a:p>
          <a:p>
            <a:pPr lvl="1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.11 per snack.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471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41AB5-FF51-A1D4-63C2-64BEA3618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13932-A23F-78C4-AB03-D0A1ACE84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547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/>
                <a:cs typeface="Arial"/>
              </a:rPr>
              <a:t>CSI SFA School Wellness Policy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3C666A-C956-DD21-1286-79F85A184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5064"/>
            <a:ext cx="7886700" cy="4571899"/>
          </a:xfrm>
        </p:spPr>
        <p:txBody>
          <a:bodyPr>
            <a:normAutofit fontScale="70000" lnSpcReduction="20000"/>
          </a:bodyPr>
          <a:lstStyle/>
          <a:p>
            <a:r>
              <a:rPr lang="en-US" sz="2300" b="1" dirty="0"/>
              <a:t>Wellness Policy defined: </a:t>
            </a:r>
            <a:r>
              <a:rPr lang="en-US" sz="2300" dirty="0"/>
              <a:t>A local school wellness policy (“wellness policy”) is a written document that guides a local educational agency's (LEA) or school district's efforts to establish a school environment that promotes students' health, well-being, and ability to learn.</a:t>
            </a:r>
            <a:endParaRPr lang="en-US" sz="2300" b="1" dirty="0">
              <a:ea typeface="Aptos" panose="020B0004020202020204" pitchFamily="34" charset="0"/>
            </a:endParaRPr>
          </a:p>
          <a:p>
            <a:r>
              <a:rPr lang="en-US" sz="2300" b="1" dirty="0">
                <a:ea typeface="Aptos" panose="020B0004020202020204" pitchFamily="34" charset="0"/>
              </a:rPr>
              <a:t>M</a:t>
            </a:r>
            <a:r>
              <a:rPr lang="en-US" sz="23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andate that schools participating in the National School Lunch Program </a:t>
            </a:r>
            <a:r>
              <a:rPr lang="en-US" sz="2300" b="1" u="sng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have a wellness policy in place and implement it at the school</a:t>
            </a:r>
          </a:p>
          <a:p>
            <a:r>
              <a:rPr lang="en-US" sz="2300" b="1" dirty="0"/>
              <a:t>Applicable schools that fall under CSI’s School Food Authority:</a:t>
            </a:r>
          </a:p>
          <a:p>
            <a:pPr lvl="1"/>
            <a:r>
              <a:rPr lang="en-US" sz="2100" dirty="0"/>
              <a:t>AAK, Animas, Ascent GJ, Axis, Wildflower Montessori, CEC, CMA, CSA, CLAVPA, GVAN, KCA, Mountain Song, NASA, NAST, Pinnacle, PA, RFMA, Ross Montessori, Steamboat Montessori, Stone Creek, The Academy, Uprep</a:t>
            </a:r>
            <a:endParaRPr lang="en-US" sz="2300" b="1" u="sng" dirty="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r>
              <a:rPr lang="en-US" sz="2300" b="1" dirty="0"/>
              <a:t>Three Areas in Policy:</a:t>
            </a:r>
          </a:p>
          <a:p>
            <a:pPr lvl="1"/>
            <a:r>
              <a:rPr lang="en-US" sz="2100" dirty="0"/>
              <a:t>Nutrition Education</a:t>
            </a:r>
          </a:p>
          <a:p>
            <a:pPr lvl="1"/>
            <a:r>
              <a:rPr lang="en-US" sz="2100" dirty="0"/>
              <a:t>Nutrition Promotion &amp; Student Wellness</a:t>
            </a:r>
          </a:p>
          <a:p>
            <a:pPr lvl="1"/>
            <a:r>
              <a:rPr lang="en-US" sz="2100" dirty="0"/>
              <a:t>Physical Activity</a:t>
            </a:r>
          </a:p>
          <a:p>
            <a:r>
              <a:rPr lang="en-US" sz="2300" b="1" dirty="0">
                <a:hlinkClick r:id="rId3"/>
              </a:rPr>
              <a:t>Wellness Policy </a:t>
            </a:r>
            <a:endParaRPr lang="en-US" sz="2300" b="1" dirty="0"/>
          </a:p>
          <a:p>
            <a:pPr lvl="1"/>
            <a:r>
              <a:rPr lang="en-US" sz="2100" dirty="0"/>
              <a:t>School can adopt ours (must get school board approval) or can take ours and make a stricter version</a:t>
            </a:r>
          </a:p>
          <a:p>
            <a:r>
              <a:rPr lang="en-US" sz="2300" b="1" dirty="0"/>
              <a:t>More training will be provided at the All School Leaders Meeting in February</a:t>
            </a:r>
          </a:p>
          <a:p>
            <a:r>
              <a:rPr lang="en-US" sz="2300" b="1" dirty="0"/>
              <a:t>Questions? Please reach out to Maggie Necaise: </a:t>
            </a:r>
            <a:r>
              <a:rPr lang="en-US" sz="2300" dirty="0">
                <a:hlinkClick r:id="rId4"/>
              </a:rPr>
              <a:t>maggienecaise@csi.state.co.us</a:t>
            </a:r>
            <a:r>
              <a:rPr lang="en-US" sz="2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2507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2EC8-C0CE-B827-8D6E-C0442E40D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61508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School Contact Information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D8446C6-132C-A3E8-7CDA-C4B76CB01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8435"/>
            <a:ext cx="7886700" cy="41391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</a:rPr>
              <a:t>School leaders and/or designees should regularly review and update your school's contacts in Epicenter (</a:t>
            </a:r>
            <a:r>
              <a:rPr lang="en-US" sz="2800" b="1" i="0" dirty="0">
                <a:solidFill>
                  <a:srgbClr val="000000"/>
                </a:solidFill>
                <a:effectLst/>
              </a:rPr>
              <a:t>School Center → Contacts tab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).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School Contacts Update Certification is due in Epicenter on January 17</a:t>
            </a:r>
            <a:r>
              <a:rPr lang="en-US" baseline="30000" dirty="0">
                <a:solidFill>
                  <a:srgbClr val="000000"/>
                </a:solidFill>
              </a:rPr>
              <a:t>th</a:t>
            </a:r>
            <a:r>
              <a:rPr lang="en-US" dirty="0">
                <a:solidFill>
                  <a:srgbClr val="000000"/>
                </a:solidFill>
              </a:rPr>
              <a:t>! </a:t>
            </a:r>
            <a:endParaRPr lang="en-US" sz="28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NEW</a:t>
            </a:r>
            <a:r>
              <a:rPr lang="en-US" sz="2800" b="1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800" i="0" dirty="0">
                <a:solidFill>
                  <a:srgbClr val="000000"/>
                </a:solidFill>
                <a:effectLst/>
              </a:rPr>
              <a:t> Based on school leader feedback, we are adding a </a:t>
            </a:r>
            <a:r>
              <a:rPr lang="en-US" sz="2800" b="1" i="0" dirty="0">
                <a:solidFill>
                  <a:srgbClr val="000000"/>
                </a:solidFill>
                <a:effectLst/>
              </a:rPr>
              <a:t>School Contact Manager</a:t>
            </a:r>
            <a:r>
              <a:rPr lang="en-US" sz="2800" i="0" dirty="0">
                <a:solidFill>
                  <a:srgbClr val="000000"/>
                </a:solidFill>
                <a:effectLst/>
              </a:rPr>
              <a:t> role in Epicenter</a:t>
            </a:r>
          </a:p>
          <a:p>
            <a:r>
              <a:rPr lang="en-US" sz="2800" i="0" dirty="0">
                <a:solidFill>
                  <a:srgbClr val="000000"/>
                </a:solidFill>
                <a:effectLst/>
              </a:rPr>
              <a:t>The role allows designated school staff to review/update school contacts throughout the year AND complete the School Contacts Update Certification. </a:t>
            </a:r>
          </a:p>
          <a:p>
            <a:r>
              <a:rPr lang="en-US" sz="2800" i="0" dirty="0">
                <a:solidFill>
                  <a:srgbClr val="000000"/>
                </a:solidFill>
                <a:effectLst/>
              </a:rPr>
              <a:t>If you have a staff member who you’d like to designate as the School Contact Manager, email </a:t>
            </a:r>
            <a:r>
              <a:rPr lang="en-US" sz="2800" b="1" i="0" u="sng" strike="noStrike" dirty="0">
                <a:solidFill>
                  <a:srgbClr val="0000FF"/>
                </a:solidFill>
                <a:effectLst/>
                <a:hlinkClick r:id="rId3"/>
              </a:rPr>
              <a:t>Communications_CSI@csi.state.co.us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. </a:t>
            </a:r>
            <a:endParaRPr lang="en-US" dirty="0"/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796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FCEC2-E0B2-B27B-1F1A-9BD65960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4893"/>
            <a:ext cx="7886700" cy="568852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See you in February!</a:t>
            </a:r>
            <a:br>
              <a:rPr lang="en-US" dirty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67689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FCEC2-E0B2-B27B-1F1A-9BD65960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08630"/>
            <a:ext cx="7886700" cy="1325563"/>
          </a:xfrm>
        </p:spPr>
        <p:txBody>
          <a:bodyPr/>
          <a:lstStyle/>
          <a:p>
            <a:r>
              <a:rPr lang="en-US" dirty="0"/>
              <a:t>CSI Updates</a:t>
            </a:r>
          </a:p>
        </p:txBody>
      </p:sp>
    </p:spTree>
    <p:extLst>
      <p:ext uri="{BB962C8B-B14F-4D97-AF65-F5344CB8AC3E}">
        <p14:creationId xmlns:p14="http://schemas.microsoft.com/office/powerpoint/2010/main" val="270321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5D73E-20E5-B3AB-015B-E1D07E3CC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4172"/>
          </a:xfrm>
        </p:spPr>
        <p:txBody>
          <a:bodyPr/>
          <a:lstStyle/>
          <a:p>
            <a:r>
              <a:rPr lang="en-US" dirty="0"/>
              <a:t>Renewal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68E6D-3825-136A-C05F-4BC1222D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9230"/>
            <a:ext cx="7886700" cy="4853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Seven schools were renewed by the CSI Board in December for varying contract terms: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Ascent Classical Academy of Douglas County</a:t>
            </a:r>
          </a:p>
          <a:p>
            <a:pPr lvl="1"/>
            <a:r>
              <a:rPr lang="en-US" dirty="0"/>
              <a:t>Ascent Classical Academy of Northern Colorado</a:t>
            </a:r>
          </a:p>
          <a:p>
            <a:pPr lvl="1"/>
            <a:r>
              <a:rPr lang="en-US" dirty="0"/>
              <a:t>Colorado Springs Charter Academy</a:t>
            </a:r>
          </a:p>
          <a:p>
            <a:pPr lvl="1"/>
            <a:r>
              <a:rPr lang="en-US" dirty="0"/>
              <a:t>Crown Pointe Academy</a:t>
            </a:r>
          </a:p>
          <a:p>
            <a:pPr lvl="1"/>
            <a:r>
              <a:rPr lang="en-US" dirty="0"/>
              <a:t>New Legacy Charter School</a:t>
            </a:r>
          </a:p>
          <a:p>
            <a:pPr lvl="1"/>
            <a:r>
              <a:rPr lang="en-US" dirty="0"/>
              <a:t>Prospect Academy</a:t>
            </a:r>
          </a:p>
          <a:p>
            <a:pPr lvl="1"/>
            <a:r>
              <a:rPr lang="en-US" dirty="0"/>
              <a:t>Stone Creek Charter School</a:t>
            </a:r>
          </a:p>
        </p:txBody>
      </p:sp>
      <p:pic>
        <p:nvPicPr>
          <p:cNvPr id="5" name="Graphic 4" descr="Schoolhouse with solid fill">
            <a:extLst>
              <a:ext uri="{FF2B5EF4-FFF2-40B4-BE49-F238E27FC236}">
                <a16:creationId xmlns:a16="http://schemas.microsoft.com/office/drawing/2014/main" id="{86CBA072-CC58-ABBC-DC57-0D6247C46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86550" y="4518333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62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7E4684-4F03-7BA1-CFB1-2F6BBD78D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31880-7F25-E785-9C3D-72B47AF1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2297"/>
          </a:xfrm>
        </p:spPr>
        <p:txBody>
          <a:bodyPr/>
          <a:lstStyle/>
          <a:p>
            <a:r>
              <a:rPr lang="en-US" dirty="0"/>
              <a:t>Distinction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36FDF-81C3-93B4-4254-A99F4840A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9297"/>
            <a:ext cx="7886700" cy="53792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The CSI Board also approved accreditation ratings in December. </a:t>
            </a:r>
            <a:r>
              <a:rPr lang="en-US" sz="2600" b="1" dirty="0"/>
              <a:t>Congrats to our Performance with Distinction Schools!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endParaRPr lang="en-US" sz="900" dirty="0"/>
          </a:p>
          <a:p>
            <a:pPr lvl="1"/>
            <a:r>
              <a:rPr lang="en-US" sz="2200" dirty="0"/>
              <a:t>Academy of Arts &amp; Knowledge</a:t>
            </a:r>
          </a:p>
          <a:p>
            <a:pPr lvl="1"/>
            <a:r>
              <a:rPr lang="en-US" sz="2200" dirty="0"/>
              <a:t>Animas High School</a:t>
            </a:r>
          </a:p>
          <a:p>
            <a:pPr lvl="1"/>
            <a:r>
              <a:rPr lang="en-US" sz="2200" dirty="0"/>
              <a:t>Ascent Classical Academy of Northern Colorado </a:t>
            </a:r>
          </a:p>
          <a:p>
            <a:pPr lvl="1"/>
            <a:r>
              <a:rPr lang="en-US" sz="2200" dirty="0"/>
              <a:t>AXIS International Academy </a:t>
            </a:r>
          </a:p>
          <a:p>
            <a:pPr lvl="1"/>
            <a:r>
              <a:rPr lang="en-US" sz="2200" dirty="0"/>
              <a:t>Caprock Academy </a:t>
            </a:r>
          </a:p>
          <a:p>
            <a:pPr lvl="1"/>
            <a:r>
              <a:rPr lang="en-US" sz="2200" dirty="0"/>
              <a:t>Colorado Early Colleges Douglas County</a:t>
            </a:r>
          </a:p>
          <a:p>
            <a:pPr lvl="1"/>
            <a:r>
              <a:rPr lang="en-US" sz="2200" dirty="0"/>
              <a:t>Colorado Early Colleges Fort Collins</a:t>
            </a:r>
          </a:p>
          <a:p>
            <a:pPr lvl="1"/>
            <a:r>
              <a:rPr lang="en-US" sz="2200" dirty="0"/>
              <a:t>Colorado Early Colleges Windsor</a:t>
            </a:r>
          </a:p>
          <a:p>
            <a:pPr lvl="1"/>
            <a:r>
              <a:rPr lang="en-US" sz="2200" dirty="0"/>
              <a:t>Golden View Classical Academy</a:t>
            </a:r>
          </a:p>
          <a:p>
            <a:pPr lvl="1"/>
            <a:r>
              <a:rPr lang="en-US" sz="2200" dirty="0"/>
              <a:t>Mountain Middle School </a:t>
            </a:r>
          </a:p>
          <a:p>
            <a:pPr lvl="1"/>
            <a:r>
              <a:rPr lang="en-US" sz="2200" dirty="0"/>
              <a:t>Steamboat Montessori Charter School </a:t>
            </a:r>
          </a:p>
          <a:p>
            <a:pPr lvl="1"/>
            <a:r>
              <a:rPr lang="en-US" sz="2200" dirty="0"/>
              <a:t>Thomas MacLaren School* </a:t>
            </a:r>
          </a:p>
          <a:p>
            <a:pPr lvl="1"/>
            <a:r>
              <a:rPr lang="en-US" sz="2200" dirty="0"/>
              <a:t>Victory Preparatory Academy Middle School </a:t>
            </a:r>
          </a:p>
        </p:txBody>
      </p:sp>
      <p:pic>
        <p:nvPicPr>
          <p:cNvPr id="9" name="Graphic 8" descr="Ribbon with solid fill">
            <a:extLst>
              <a:ext uri="{FF2B5EF4-FFF2-40B4-BE49-F238E27FC236}">
                <a16:creationId xmlns:a16="http://schemas.microsoft.com/office/drawing/2014/main" id="{BEA20638-ED02-BAB3-1A85-C3FA6505A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58719" y="4654435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1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5BAB7-BB6E-A40C-1F96-D6464C817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B742233-4287-3547-BC51-3158B04C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PEBC </a:t>
            </a:r>
            <a:br>
              <a:rPr lang="en-US" dirty="0"/>
            </a:br>
            <a:r>
              <a:rPr lang="en-US" sz="3600" dirty="0"/>
              <a:t>Teacher Preparation Pathways</a:t>
            </a:r>
            <a:endParaRPr lang="en-US" dirty="0"/>
          </a:p>
        </p:txBody>
      </p:sp>
      <p:pic>
        <p:nvPicPr>
          <p:cNvPr id="4" name="Picture 3" descr="screenshot showing various teacher preparation pathways">
            <a:extLst>
              <a:ext uri="{FF2B5EF4-FFF2-40B4-BE49-F238E27FC236}">
                <a16:creationId xmlns:a16="http://schemas.microsoft.com/office/drawing/2014/main" id="{6CD0ADC2-C4C6-5995-6B2C-90721474F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6573"/>
            <a:ext cx="9144000" cy="4686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949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E8DAF-E759-0AA9-2D32-4B87EF562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BA304DE2-42BA-365A-0695-4AB7CF7A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PEBC </a:t>
            </a:r>
            <a:br>
              <a:rPr lang="en-US" dirty="0"/>
            </a:br>
            <a:r>
              <a:rPr lang="en-US" sz="3600" dirty="0"/>
              <a:t>Teacher Preparation Pathways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6942BC-7269-A758-65EB-C3417A5B6548}"/>
              </a:ext>
            </a:extLst>
          </p:cNvPr>
          <p:cNvSpPr txBox="1"/>
          <p:nvPr/>
        </p:nvSpPr>
        <p:spPr>
          <a:xfrm>
            <a:off x="769434" y="2152185"/>
            <a:ext cx="75382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Email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admissions@pebc.org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Sign up for a free, virtual info session: </a:t>
            </a:r>
          </a:p>
        </p:txBody>
      </p:sp>
      <p:pic>
        <p:nvPicPr>
          <p:cNvPr id="5" name="Picture 4" descr="QR code">
            <a:extLst>
              <a:ext uri="{FF2B5EF4-FFF2-40B4-BE49-F238E27FC236}">
                <a16:creationId xmlns:a16="http://schemas.microsoft.com/office/drawing/2014/main" id="{86F966A7-2DE0-5FFB-2E5A-830A5A183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389" y="3910709"/>
            <a:ext cx="2439221" cy="228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58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3721E-C5F8-FDA9-15FD-3E11F6FC6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9C5132F3-F2EE-D779-27FB-02FA76E4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Supporting Immigrant Students &amp; Families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FFDB20-8012-B899-E4AA-1DF0EE0C2D18}"/>
              </a:ext>
            </a:extLst>
          </p:cNvPr>
          <p:cNvSpPr txBox="1"/>
          <p:nvPr/>
        </p:nvSpPr>
        <p:spPr>
          <a:xfrm>
            <a:off x="628650" y="1918009"/>
            <a:ext cx="75382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/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Remind families, based on current laws and guidance, about their rights and protections: </a:t>
            </a: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The U.S. Supreme Court’s 1982</a:t>
            </a: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  <a:hlinkClick r:id="rId2"/>
              </a:rPr>
              <a:t> </a:t>
            </a:r>
            <a:r>
              <a:rPr lang="en-US" sz="2000" b="0" i="1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Plyler v. Doe</a:t>
            </a: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 decision affirmed that schools </a:t>
            </a:r>
            <a:r>
              <a:rPr lang="en-US" sz="2000" b="1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cannot deny enrollment to students on the basis of their immigration status</a:t>
            </a:r>
            <a:r>
              <a:rPr lang="en-US" sz="2000" dirty="0">
                <a:solidFill>
                  <a:srgbClr val="403F42"/>
                </a:solidFill>
                <a:latin typeface="Arial" panose="020B0604020202020204" pitchFamily="34" charset="0"/>
              </a:rPr>
              <a:t>. </a:t>
            </a:r>
          </a:p>
          <a:p>
            <a:pPr marL="285750" indent="-285750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Both federal and state laws </a:t>
            </a:r>
            <a:r>
              <a:rPr lang="en-US" sz="2000" b="1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prohibit discrimination and harassment of students </a:t>
            </a: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on the basis of protected classes, which includes national origin, race, and color. You can find these prohibitions in the federal</a:t>
            </a:r>
            <a:r>
              <a:rPr lang="en-US" sz="20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 Title IV and Title VI</a:t>
            </a: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 statutes and in</a:t>
            </a: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  <a:hlinkClick r:id="rId4"/>
              </a:rPr>
              <a:t> </a:t>
            </a:r>
            <a:r>
              <a:rPr lang="en-US" sz="20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Colorado’s Anti-Discrimination Act, § 24-34-601, C.R.S.</a:t>
            </a: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Under long-standing federal guidance (see</a:t>
            </a:r>
            <a:r>
              <a:rPr lang="en-US" sz="20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 2016 guidance</a:t>
            </a: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 and</a:t>
            </a:r>
            <a:r>
              <a:rPr lang="en-US" sz="20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 2021 guidance</a:t>
            </a:r>
            <a:r>
              <a:rPr lang="en-US" sz="2000" b="0" i="0" u="none" strike="noStrike" dirty="0">
                <a:solidFill>
                  <a:srgbClr val="403F42"/>
                </a:solidFill>
                <a:effectLst/>
                <a:latin typeface="Arial" panose="020B0604020202020204" pitchFamily="34" charset="0"/>
              </a:rPr>
              <a:t>), schools are protected spaces where federal immigration authorities should not conduct immigration activities.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66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FCEC2-E0B2-B27B-1F1A-9BD65960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08630"/>
            <a:ext cx="7886700" cy="1325563"/>
          </a:xfrm>
        </p:spPr>
        <p:txBody>
          <a:bodyPr/>
          <a:lstStyle/>
          <a:p>
            <a:r>
              <a:rPr lang="en-US" dirty="0"/>
              <a:t>Legislative Updates</a:t>
            </a:r>
          </a:p>
        </p:txBody>
      </p:sp>
    </p:spTree>
    <p:extLst>
      <p:ext uri="{BB962C8B-B14F-4D97-AF65-F5344CB8AC3E}">
        <p14:creationId xmlns:p14="http://schemas.microsoft.com/office/powerpoint/2010/main" val="2456721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5FA9"/>
      </a:accent1>
      <a:accent2>
        <a:srgbClr val="008CA0"/>
      </a:accent2>
      <a:accent3>
        <a:srgbClr val="7C9B52"/>
      </a:accent3>
      <a:accent4>
        <a:srgbClr val="EFAA1F"/>
      </a:accent4>
      <a:accent5>
        <a:srgbClr val="C63F28"/>
      </a:accent5>
      <a:accent6>
        <a:srgbClr val="A5A5A5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161E7A-7D8E-4E72-8ED2-4D0B8F32613B}" vid="{CA3A0DFE-0BC8-4572-A734-C88B1C6E7B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with Colors for Smart Art</Template>
  <TotalTime>2179</TotalTime>
  <Words>1362</Words>
  <Application>Microsoft Office PowerPoint</Application>
  <PresentationFormat>On-screen Show (4:3)</PresentationFormat>
  <Paragraphs>168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Aptos</vt:lpstr>
      <vt:lpstr>Arial</vt:lpstr>
      <vt:lpstr>Calibri</vt:lpstr>
      <vt:lpstr>Office Theme</vt:lpstr>
      <vt:lpstr>CSI School Leaders Call</vt:lpstr>
      <vt:lpstr>Agenda</vt:lpstr>
      <vt:lpstr>CSI Updates</vt:lpstr>
      <vt:lpstr>Renewal</vt:lpstr>
      <vt:lpstr>Distinction</vt:lpstr>
      <vt:lpstr>PEBC  Teacher Preparation Pathways</vt:lpstr>
      <vt:lpstr>PEBC  Teacher Preparation Pathways</vt:lpstr>
      <vt:lpstr>Supporting Immigrant Students &amp; Families </vt:lpstr>
      <vt:lpstr>Legislative Updates</vt:lpstr>
      <vt:lpstr>2025 Legislative Session</vt:lpstr>
      <vt:lpstr>CSI School Representation</vt:lpstr>
      <vt:lpstr>Legislative Priorities</vt:lpstr>
      <vt:lpstr>Legislative Updates</vt:lpstr>
      <vt:lpstr>Accessibility</vt:lpstr>
      <vt:lpstr>School Leader Events</vt:lpstr>
      <vt:lpstr>All School Leaders Meeting</vt:lpstr>
      <vt:lpstr>Upcoming Governance Trainings</vt:lpstr>
      <vt:lpstr>Departmental Reminders &amp; Upcoming Deadlines</vt:lpstr>
      <vt:lpstr>Organizational Submissions &amp; Audits (2024-25)</vt:lpstr>
      <vt:lpstr>HR / Employers Council Membership</vt:lpstr>
      <vt:lpstr>Finance</vt:lpstr>
      <vt:lpstr>Finance (con’t) </vt:lpstr>
      <vt:lpstr>CSI SFA</vt:lpstr>
      <vt:lpstr>CSI SFA School Wellness Policy </vt:lpstr>
      <vt:lpstr>School Contact Information</vt:lpstr>
      <vt:lpstr>See you in February!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School Leaders Virtual Gathering</dc:title>
  <dc:creator>Dinnen, Janet</dc:creator>
  <cp:lastModifiedBy>Oberg, Amanda</cp:lastModifiedBy>
  <cp:revision>78</cp:revision>
  <dcterms:created xsi:type="dcterms:W3CDTF">2023-01-02T16:46:38Z</dcterms:created>
  <dcterms:modified xsi:type="dcterms:W3CDTF">2025-01-07T20:39:37Z</dcterms:modified>
</cp:coreProperties>
</file>