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4"/>
    <p:sldMasterId id="2147483734" r:id="rId5"/>
  </p:sldMasterIdLst>
  <p:notesMasterIdLst>
    <p:notesMasterId r:id="rId20"/>
  </p:notesMasterIdLst>
  <p:sldIdLst>
    <p:sldId id="4108" r:id="rId6"/>
    <p:sldId id="4109" r:id="rId7"/>
    <p:sldId id="4122" r:id="rId8"/>
    <p:sldId id="4123" r:id="rId9"/>
    <p:sldId id="4124" r:id="rId10"/>
    <p:sldId id="4130" r:id="rId11"/>
    <p:sldId id="4131" r:id="rId12"/>
    <p:sldId id="4132" r:id="rId13"/>
    <p:sldId id="4077" r:id="rId14"/>
    <p:sldId id="4128" r:id="rId15"/>
    <p:sldId id="4133" r:id="rId16"/>
    <p:sldId id="4086" r:id="rId17"/>
    <p:sldId id="4120" r:id="rId18"/>
    <p:sldId id="4055" r:id="rId1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094833-A1A0-E14B-2BAB-A396A9C93F7E}" name="Dinnen, Janet" initials="DJ" userId="S::dinnen_j@cde.state.co.us::682ebc80-7236-4772-9819-9edf9790eda1" providerId="AD"/>
  <p188:author id="{A9311169-BE50-A6C0-E8B6-68B8DC36EE6B}" name="Dinnen, Janet" initials="DJ" userId="S::Dinnen_J@cde.state.co.us::682ebc80-7236-4772-9819-9edf9790eda1" providerId="AD"/>
  <p188:author id="{FD9EDD74-493D-449B-750D-38058C24319A}" name="Sever, David" initials="SD" userId="S::sever_d@cde.state.co.us::991c0e51-0d05-4f08-862f-96afb5115e4a" providerId="AD"/>
  <p188:author id="{55ADFFDE-5C0F-FC08-644F-FC7C7651BCB7}" name="Denton, Andra" initials="DA" userId="S::denton_a@cde.state.co.us::3f2143dc-fa5e-4469-a380-9491fb4bc36e" providerId="AD"/>
  <p188:author id="{DF86C7FA-8351-0290-E870-8BE6C2C1EA9F}" name="Oberg, Amanda" initials="OA" userId="S::oberg_amanda@cde.state.co.us::31f75dea-38a5-4e2d-b82d-e61610bcc39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Dinnen, Janet" initials="DJ" lastIdx="3" clrIdx="0">
    <p:extLst>
      <p:ext uri="{19B8F6BF-5375-455C-9EA6-DF929625EA0E}">
        <p15:presenceInfo xmlns:p15="http://schemas.microsoft.com/office/powerpoint/2012/main" userId="S::Dinnen_J@cde.state.co.us::682ebc80-7236-4772-9819-9edf9790ed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5FA9"/>
    <a:srgbClr val="008CA0"/>
    <a:srgbClr val="C63F28"/>
    <a:srgbClr val="EFAA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72" y="16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284806-748C-4728-8695-4A6680BD7E09}" type="doc">
      <dgm:prSet loTypeId="urn:microsoft.com/office/officeart/2005/8/layout/hierarchy6" loCatId="hierarchy" qsTypeId="urn:microsoft.com/office/officeart/2005/8/quickstyle/simple3" qsCatId="simple" csTypeId="urn:microsoft.com/office/officeart/2005/8/colors/colorful4" csCatId="colorful" phldr="1"/>
      <dgm:spPr/>
      <dgm:t>
        <a:bodyPr/>
        <a:lstStyle/>
        <a:p>
          <a:endParaRPr lang="en-US"/>
        </a:p>
      </dgm:t>
    </dgm:pt>
    <dgm:pt modelId="{2CFAEDDB-31D0-4F12-A275-06678C0994CB}">
      <dgm:prSet phldrT="[Text]" phldr="0"/>
      <dgm:spPr/>
      <dgm:t>
        <a:bodyPr/>
        <a:lstStyle/>
        <a:p>
          <a:pPr rtl="0"/>
          <a:r>
            <a:rPr lang="en-US">
              <a:latin typeface="Calibri Light" panose="020F0302020204030204"/>
            </a:rPr>
            <a:t>David Sever,</a:t>
          </a:r>
          <a:br>
            <a:rPr lang="en-US">
              <a:latin typeface="Calibri Light" panose="020F0302020204030204"/>
            </a:rPr>
          </a:br>
          <a:r>
            <a:rPr lang="en-US">
              <a:latin typeface="Calibri Light" panose="020F0302020204030204"/>
            </a:rPr>
            <a:t>Senior Director of Finance</a:t>
          </a:r>
          <a:endParaRPr lang="en-US"/>
        </a:p>
      </dgm:t>
    </dgm:pt>
    <dgm:pt modelId="{7835709C-E3C7-46F9-8CEC-258ED0FCFDB2}" type="parTrans" cxnId="{B1BEBFF0-3589-44F3-8FEB-24614BCBC9D1}">
      <dgm:prSet/>
      <dgm:spPr/>
      <dgm:t>
        <a:bodyPr/>
        <a:lstStyle/>
        <a:p>
          <a:endParaRPr lang="en-US"/>
        </a:p>
      </dgm:t>
    </dgm:pt>
    <dgm:pt modelId="{D83EC9B8-34B7-440F-A2F1-7B3EEEDEA225}" type="sibTrans" cxnId="{B1BEBFF0-3589-44F3-8FEB-24614BCBC9D1}">
      <dgm:prSet/>
      <dgm:spPr/>
      <dgm:t>
        <a:bodyPr/>
        <a:lstStyle/>
        <a:p>
          <a:endParaRPr lang="en-US"/>
        </a:p>
      </dgm:t>
    </dgm:pt>
    <dgm:pt modelId="{1F6CDB5F-8E93-4248-8158-DC8164CF7589}">
      <dgm:prSet phldrT="[Text]" phldr="0"/>
      <dgm:spPr/>
      <dgm:t>
        <a:bodyPr/>
        <a:lstStyle/>
        <a:p>
          <a:pPr rtl="0"/>
          <a:r>
            <a:rPr lang="en-US">
              <a:latin typeface="Calibri Light" panose="020F0302020204030204"/>
            </a:rPr>
            <a:t>Melissa Allen,</a:t>
          </a:r>
          <a:br>
            <a:rPr lang="en-US">
              <a:latin typeface="Calibri Light" panose="020F0302020204030204"/>
            </a:rPr>
          </a:br>
          <a:r>
            <a:rPr lang="en-US">
              <a:latin typeface="Calibri Light" panose="020F0302020204030204"/>
            </a:rPr>
            <a:t>Staff Accountant</a:t>
          </a:r>
          <a:endParaRPr lang="en-US"/>
        </a:p>
      </dgm:t>
    </dgm:pt>
    <dgm:pt modelId="{9644476B-BC7F-4552-A2D4-FAA9A0E1F02F}" type="parTrans" cxnId="{84CBF36E-5F4B-4529-AD8C-5FA1564411E8}">
      <dgm:prSet/>
      <dgm:spPr/>
      <dgm:t>
        <a:bodyPr/>
        <a:lstStyle/>
        <a:p>
          <a:endParaRPr lang="en-US"/>
        </a:p>
      </dgm:t>
    </dgm:pt>
    <dgm:pt modelId="{8B6A5DE1-60F5-4922-8E5D-520861416422}" type="sibTrans" cxnId="{84CBF36E-5F4B-4529-AD8C-5FA1564411E8}">
      <dgm:prSet/>
      <dgm:spPr/>
      <dgm:t>
        <a:bodyPr/>
        <a:lstStyle/>
        <a:p>
          <a:endParaRPr lang="en-US"/>
        </a:p>
      </dgm:t>
    </dgm:pt>
    <dgm:pt modelId="{177CE73D-35D4-4110-B6BF-6EDC70B1EE46}">
      <dgm:prSet phldrT="[Text]" phldr="0"/>
      <dgm:spPr/>
      <dgm:t>
        <a:bodyPr/>
        <a:lstStyle/>
        <a:p>
          <a:pPr rtl="0"/>
          <a:r>
            <a:rPr lang="en-US">
              <a:latin typeface="Calibri Light" panose="020F0302020204030204"/>
            </a:rPr>
            <a:t>Marcie </a:t>
          </a:r>
          <a:r>
            <a:rPr lang="en-US" err="1">
              <a:latin typeface="Calibri Light" panose="020F0302020204030204"/>
            </a:rPr>
            <a:t>Robidart</a:t>
          </a:r>
          <a:r>
            <a:rPr lang="en-US">
              <a:latin typeface="Calibri Light" panose="020F0302020204030204"/>
            </a:rPr>
            <a:t>,</a:t>
          </a:r>
          <a:br>
            <a:rPr lang="en-US">
              <a:latin typeface="Calibri Light" panose="020F0302020204030204"/>
            </a:rPr>
          </a:br>
          <a:r>
            <a:rPr lang="en-US">
              <a:latin typeface="Calibri Light" panose="020F0302020204030204"/>
            </a:rPr>
            <a:t>Director of Grants Fiscal &amp; Accounting</a:t>
          </a:r>
          <a:endParaRPr lang="en-US"/>
        </a:p>
      </dgm:t>
    </dgm:pt>
    <dgm:pt modelId="{81A4FD68-6006-43EA-80DC-E49D5BCCC7C5}" type="parTrans" cxnId="{B1247125-86E4-4EA9-9FBD-022D340FC162}">
      <dgm:prSet/>
      <dgm:spPr/>
      <dgm:t>
        <a:bodyPr/>
        <a:lstStyle/>
        <a:p>
          <a:endParaRPr lang="en-US"/>
        </a:p>
      </dgm:t>
    </dgm:pt>
    <dgm:pt modelId="{F3E347A8-6FCC-4974-8245-4A6BC839EC17}" type="sibTrans" cxnId="{B1247125-86E4-4EA9-9FBD-022D340FC162}">
      <dgm:prSet/>
      <dgm:spPr/>
      <dgm:t>
        <a:bodyPr/>
        <a:lstStyle/>
        <a:p>
          <a:endParaRPr lang="en-US"/>
        </a:p>
      </dgm:t>
    </dgm:pt>
    <dgm:pt modelId="{C4CCFB53-9D95-48E5-8354-1C4BCDBC3623}">
      <dgm:prSet phldrT="[Text]" phldr="0"/>
      <dgm:spPr/>
      <dgm:t>
        <a:bodyPr/>
        <a:lstStyle/>
        <a:p>
          <a:pPr rtl="0"/>
          <a:r>
            <a:rPr lang="en-US">
              <a:latin typeface="Calibri Light" panose="020F0302020204030204"/>
            </a:rPr>
            <a:t>Art Ford </a:t>
          </a:r>
          <a:br>
            <a:rPr lang="en-US">
              <a:latin typeface="Calibri Light" panose="020F0302020204030204"/>
            </a:rPr>
          </a:br>
          <a:r>
            <a:rPr lang="en-US">
              <a:latin typeface="Calibri Light" panose="020F0302020204030204"/>
            </a:rPr>
            <a:t>School Finance Manager</a:t>
          </a:r>
          <a:endParaRPr lang="en-US"/>
        </a:p>
      </dgm:t>
    </dgm:pt>
    <dgm:pt modelId="{0A2F9535-FC26-4471-9A95-98553D25028A}" type="parTrans" cxnId="{F2174672-C2B7-4A22-9140-942CD308A5DA}">
      <dgm:prSet/>
      <dgm:spPr/>
      <dgm:t>
        <a:bodyPr/>
        <a:lstStyle/>
        <a:p>
          <a:endParaRPr lang="en-US"/>
        </a:p>
      </dgm:t>
    </dgm:pt>
    <dgm:pt modelId="{1CDFFD58-5000-4C13-89DA-6C3FFDEEF1D1}" type="sibTrans" cxnId="{F2174672-C2B7-4A22-9140-942CD308A5DA}">
      <dgm:prSet/>
      <dgm:spPr/>
      <dgm:t>
        <a:bodyPr/>
        <a:lstStyle/>
        <a:p>
          <a:endParaRPr lang="en-US"/>
        </a:p>
      </dgm:t>
    </dgm:pt>
    <dgm:pt modelId="{095CE534-1914-47F4-88E4-5E9F127395C5}">
      <dgm:prSet phldr="0"/>
      <dgm:spPr/>
      <dgm:t>
        <a:bodyPr/>
        <a:lstStyle/>
        <a:p>
          <a:pPr rtl="0"/>
          <a:r>
            <a:rPr lang="en-US">
              <a:latin typeface="Calibri Light" panose="020F0302020204030204"/>
            </a:rPr>
            <a:t>Emma Post,</a:t>
          </a:r>
          <a:br>
            <a:rPr lang="en-US">
              <a:latin typeface="Calibri Light" panose="020F0302020204030204"/>
            </a:rPr>
          </a:br>
          <a:r>
            <a:rPr lang="en-US">
              <a:latin typeface="Calibri Light" panose="020F0302020204030204"/>
            </a:rPr>
            <a:t>Grant &amp; Procurement Manager</a:t>
          </a:r>
        </a:p>
      </dgm:t>
    </dgm:pt>
    <dgm:pt modelId="{2E2E9D7E-C8C8-4BFE-9B03-5D3D1CAA30A5}" type="parTrans" cxnId="{71F8CC59-DFBD-412D-BC7F-527220B8658C}">
      <dgm:prSet/>
      <dgm:spPr/>
      <dgm:t>
        <a:bodyPr/>
        <a:lstStyle/>
        <a:p>
          <a:endParaRPr lang="en-US"/>
        </a:p>
      </dgm:t>
    </dgm:pt>
    <dgm:pt modelId="{A494563A-8C23-4705-96AE-B22812081589}" type="sibTrans" cxnId="{71F8CC59-DFBD-412D-BC7F-527220B8658C}">
      <dgm:prSet/>
      <dgm:spPr/>
      <dgm:t>
        <a:bodyPr/>
        <a:lstStyle/>
        <a:p>
          <a:endParaRPr lang="en-US"/>
        </a:p>
      </dgm:t>
    </dgm:pt>
    <dgm:pt modelId="{2B1C1B3D-C0D6-456A-984B-55F852855289}">
      <dgm:prSet phldr="0"/>
      <dgm:spPr/>
      <dgm:t>
        <a:bodyPr/>
        <a:lstStyle/>
        <a:p>
          <a:pPr rtl="0"/>
          <a:r>
            <a:rPr lang="en-US">
              <a:latin typeface="Calibri Light" panose="020F0302020204030204"/>
            </a:rPr>
            <a:t>Shawn Wilkens,</a:t>
          </a:r>
          <a:br>
            <a:rPr lang="en-US">
              <a:latin typeface="Calibri Light" panose="020F0302020204030204"/>
            </a:rPr>
          </a:br>
          <a:r>
            <a:rPr lang="en-US">
              <a:latin typeface="Calibri Light" panose="020F0302020204030204"/>
            </a:rPr>
            <a:t>Grant &amp; Accounting Technician</a:t>
          </a:r>
        </a:p>
      </dgm:t>
    </dgm:pt>
    <dgm:pt modelId="{6F0CB08D-8164-4B01-B335-C7D79532FE79}" type="parTrans" cxnId="{A73C9F0B-3F62-4C26-9A88-FEBAD9A0251D}">
      <dgm:prSet/>
      <dgm:spPr/>
      <dgm:t>
        <a:bodyPr/>
        <a:lstStyle/>
        <a:p>
          <a:endParaRPr lang="en-US"/>
        </a:p>
      </dgm:t>
    </dgm:pt>
    <dgm:pt modelId="{20BDD5D2-FA54-448F-A775-8B037E6B056C}" type="sibTrans" cxnId="{A73C9F0B-3F62-4C26-9A88-FEBAD9A0251D}">
      <dgm:prSet/>
      <dgm:spPr/>
      <dgm:t>
        <a:bodyPr/>
        <a:lstStyle/>
        <a:p>
          <a:endParaRPr lang="en-US"/>
        </a:p>
      </dgm:t>
    </dgm:pt>
    <dgm:pt modelId="{54FBB9E7-44CA-4EAF-B525-8871EC5CF433}">
      <dgm:prSet phldr="0"/>
      <dgm:spPr/>
      <dgm:t>
        <a:bodyPr/>
        <a:lstStyle/>
        <a:p>
          <a:pPr rtl="0"/>
          <a:r>
            <a:rPr lang="en-US">
              <a:latin typeface="Calibri Light" panose="020F0302020204030204"/>
            </a:rPr>
            <a:t>Magaly Mar-Sotero,</a:t>
          </a:r>
          <a:br>
            <a:rPr lang="en-US">
              <a:latin typeface="Calibri Light" panose="020F0302020204030204"/>
            </a:rPr>
          </a:br>
          <a:r>
            <a:rPr lang="en-US">
              <a:latin typeface="Calibri Light" panose="020F0302020204030204"/>
            </a:rPr>
            <a:t>Grant and Accounting Technician</a:t>
          </a:r>
        </a:p>
      </dgm:t>
    </dgm:pt>
    <dgm:pt modelId="{9A2ED8FB-2EEA-48DA-825E-88AE29DB14DC}" type="parTrans" cxnId="{0415F760-DF42-42DB-8427-4E093EBBCB1D}">
      <dgm:prSet/>
      <dgm:spPr/>
      <dgm:t>
        <a:bodyPr/>
        <a:lstStyle/>
        <a:p>
          <a:endParaRPr lang="en-US"/>
        </a:p>
      </dgm:t>
    </dgm:pt>
    <dgm:pt modelId="{B9B23CC2-36B2-41B0-A704-A699E82797D2}" type="sibTrans" cxnId="{0415F760-DF42-42DB-8427-4E093EBBCB1D}">
      <dgm:prSet/>
      <dgm:spPr/>
      <dgm:t>
        <a:bodyPr/>
        <a:lstStyle/>
        <a:p>
          <a:endParaRPr lang="en-US"/>
        </a:p>
      </dgm:t>
    </dgm:pt>
    <dgm:pt modelId="{8FD6C1BF-D280-4902-A640-11FF0D909A9C}" type="pres">
      <dgm:prSet presAssocID="{4A284806-748C-4728-8695-4A6680BD7E09}" presName="mainComposite" presStyleCnt="0">
        <dgm:presLayoutVars>
          <dgm:chPref val="1"/>
          <dgm:dir/>
          <dgm:animOne val="branch"/>
          <dgm:animLvl val="lvl"/>
          <dgm:resizeHandles val="exact"/>
        </dgm:presLayoutVars>
      </dgm:prSet>
      <dgm:spPr/>
    </dgm:pt>
    <dgm:pt modelId="{9FB08223-2180-4CF5-9D6C-2C413477C21C}" type="pres">
      <dgm:prSet presAssocID="{4A284806-748C-4728-8695-4A6680BD7E09}" presName="hierFlow" presStyleCnt="0"/>
      <dgm:spPr/>
    </dgm:pt>
    <dgm:pt modelId="{6E932275-1225-4728-9ADC-B3A88158FF2E}" type="pres">
      <dgm:prSet presAssocID="{4A284806-748C-4728-8695-4A6680BD7E09}" presName="hierChild1" presStyleCnt="0">
        <dgm:presLayoutVars>
          <dgm:chPref val="1"/>
          <dgm:animOne val="branch"/>
          <dgm:animLvl val="lvl"/>
        </dgm:presLayoutVars>
      </dgm:prSet>
      <dgm:spPr/>
    </dgm:pt>
    <dgm:pt modelId="{45FC8739-C66C-4A6D-965D-9F89E47B5B8F}" type="pres">
      <dgm:prSet presAssocID="{2CFAEDDB-31D0-4F12-A275-06678C0994CB}" presName="Name14" presStyleCnt="0"/>
      <dgm:spPr/>
    </dgm:pt>
    <dgm:pt modelId="{FE0BCEF9-7179-47AD-9437-86CEDF3F4B9C}" type="pres">
      <dgm:prSet presAssocID="{2CFAEDDB-31D0-4F12-A275-06678C0994CB}" presName="level1Shape" presStyleLbl="node0" presStyleIdx="0" presStyleCnt="1">
        <dgm:presLayoutVars>
          <dgm:chPref val="3"/>
        </dgm:presLayoutVars>
      </dgm:prSet>
      <dgm:spPr/>
    </dgm:pt>
    <dgm:pt modelId="{22CA9685-5C5B-4DFA-9BBE-A2C720CA310A}" type="pres">
      <dgm:prSet presAssocID="{2CFAEDDB-31D0-4F12-A275-06678C0994CB}" presName="hierChild2" presStyleCnt="0"/>
      <dgm:spPr/>
    </dgm:pt>
    <dgm:pt modelId="{D1D578EC-4786-4D99-AC27-EC6663BB046A}" type="pres">
      <dgm:prSet presAssocID="{9644476B-BC7F-4552-A2D4-FAA9A0E1F02F}" presName="Name19" presStyleLbl="parChTrans1D2" presStyleIdx="0" presStyleCnt="3"/>
      <dgm:spPr/>
    </dgm:pt>
    <dgm:pt modelId="{61A91EC1-B956-4FD1-A9DF-3E516393F131}" type="pres">
      <dgm:prSet presAssocID="{1F6CDB5F-8E93-4248-8158-DC8164CF7589}" presName="Name21" presStyleCnt="0"/>
      <dgm:spPr/>
    </dgm:pt>
    <dgm:pt modelId="{0665F639-B12E-4964-AD37-AA30F8913B69}" type="pres">
      <dgm:prSet presAssocID="{1F6CDB5F-8E93-4248-8158-DC8164CF7589}" presName="level2Shape" presStyleLbl="node2" presStyleIdx="0" presStyleCnt="3"/>
      <dgm:spPr/>
    </dgm:pt>
    <dgm:pt modelId="{E367ADBD-8464-4FDF-B733-150241CFD1CE}" type="pres">
      <dgm:prSet presAssocID="{1F6CDB5F-8E93-4248-8158-DC8164CF7589}" presName="hierChild3" presStyleCnt="0"/>
      <dgm:spPr/>
    </dgm:pt>
    <dgm:pt modelId="{83D0A783-745D-4B95-B65D-92A460CE72A0}" type="pres">
      <dgm:prSet presAssocID="{81A4FD68-6006-43EA-80DC-E49D5BCCC7C5}" presName="Name19" presStyleLbl="parChTrans1D2" presStyleIdx="1" presStyleCnt="3"/>
      <dgm:spPr/>
    </dgm:pt>
    <dgm:pt modelId="{0C046EFE-7082-42A7-BA43-6C8A58AABCF8}" type="pres">
      <dgm:prSet presAssocID="{177CE73D-35D4-4110-B6BF-6EDC70B1EE46}" presName="Name21" presStyleCnt="0"/>
      <dgm:spPr/>
    </dgm:pt>
    <dgm:pt modelId="{B9FF10DD-6CA6-485D-A07F-FF8474DBCA6E}" type="pres">
      <dgm:prSet presAssocID="{177CE73D-35D4-4110-B6BF-6EDC70B1EE46}" presName="level2Shape" presStyleLbl="node2" presStyleIdx="1" presStyleCnt="3"/>
      <dgm:spPr/>
    </dgm:pt>
    <dgm:pt modelId="{F8CDC0FA-E5B3-46AC-8D29-9918514273C4}" type="pres">
      <dgm:prSet presAssocID="{177CE73D-35D4-4110-B6BF-6EDC70B1EE46}" presName="hierChild3" presStyleCnt="0"/>
      <dgm:spPr/>
    </dgm:pt>
    <dgm:pt modelId="{345E8993-FAF1-447D-B8E5-B6A5FE5AB9F4}" type="pres">
      <dgm:prSet presAssocID="{2E2E9D7E-C8C8-4BFE-9B03-5D3D1CAA30A5}" presName="Name19" presStyleLbl="parChTrans1D3" presStyleIdx="0" presStyleCnt="3"/>
      <dgm:spPr/>
    </dgm:pt>
    <dgm:pt modelId="{80C48C61-44DE-4E04-B4BE-6AA27D177617}" type="pres">
      <dgm:prSet presAssocID="{095CE534-1914-47F4-88E4-5E9F127395C5}" presName="Name21" presStyleCnt="0"/>
      <dgm:spPr/>
    </dgm:pt>
    <dgm:pt modelId="{B6063918-D8EA-4088-BE43-246DCD06F015}" type="pres">
      <dgm:prSet presAssocID="{095CE534-1914-47F4-88E4-5E9F127395C5}" presName="level2Shape" presStyleLbl="node3" presStyleIdx="0" presStyleCnt="3"/>
      <dgm:spPr/>
    </dgm:pt>
    <dgm:pt modelId="{DC841401-7110-43D1-B2FF-9BF8AE1BD740}" type="pres">
      <dgm:prSet presAssocID="{095CE534-1914-47F4-88E4-5E9F127395C5}" presName="hierChild3" presStyleCnt="0"/>
      <dgm:spPr/>
    </dgm:pt>
    <dgm:pt modelId="{DE973D31-8320-4AA8-954F-C11DCD727EFF}" type="pres">
      <dgm:prSet presAssocID="{6F0CB08D-8164-4B01-B335-C7D79532FE79}" presName="Name19" presStyleLbl="parChTrans1D3" presStyleIdx="1" presStyleCnt="3"/>
      <dgm:spPr/>
    </dgm:pt>
    <dgm:pt modelId="{4CB037B6-5181-4397-B347-59881C5E7EA9}" type="pres">
      <dgm:prSet presAssocID="{2B1C1B3D-C0D6-456A-984B-55F852855289}" presName="Name21" presStyleCnt="0"/>
      <dgm:spPr/>
    </dgm:pt>
    <dgm:pt modelId="{7547D559-75CB-4819-8C91-C584F8615268}" type="pres">
      <dgm:prSet presAssocID="{2B1C1B3D-C0D6-456A-984B-55F852855289}" presName="level2Shape" presStyleLbl="node3" presStyleIdx="1" presStyleCnt="3"/>
      <dgm:spPr/>
    </dgm:pt>
    <dgm:pt modelId="{3D5D50D9-AE0C-4B75-81AD-DEE9A21EB2F1}" type="pres">
      <dgm:prSet presAssocID="{2B1C1B3D-C0D6-456A-984B-55F852855289}" presName="hierChild3" presStyleCnt="0"/>
      <dgm:spPr/>
    </dgm:pt>
    <dgm:pt modelId="{A0AABC66-B6DD-4B74-8970-9467BC425E13}" type="pres">
      <dgm:prSet presAssocID="{9A2ED8FB-2EEA-48DA-825E-88AE29DB14DC}" presName="Name19" presStyleLbl="parChTrans1D3" presStyleIdx="2" presStyleCnt="3"/>
      <dgm:spPr/>
    </dgm:pt>
    <dgm:pt modelId="{FD44C4B5-5114-4938-8D94-B609BCB4BF44}" type="pres">
      <dgm:prSet presAssocID="{54FBB9E7-44CA-4EAF-B525-8871EC5CF433}" presName="Name21" presStyleCnt="0"/>
      <dgm:spPr/>
    </dgm:pt>
    <dgm:pt modelId="{89A1A785-5DF2-475A-9B23-6D8977BFA556}" type="pres">
      <dgm:prSet presAssocID="{54FBB9E7-44CA-4EAF-B525-8871EC5CF433}" presName="level2Shape" presStyleLbl="node3" presStyleIdx="2" presStyleCnt="3"/>
      <dgm:spPr/>
    </dgm:pt>
    <dgm:pt modelId="{FE19C12B-564E-442B-B685-EBE27FD19F33}" type="pres">
      <dgm:prSet presAssocID="{54FBB9E7-44CA-4EAF-B525-8871EC5CF433}" presName="hierChild3" presStyleCnt="0"/>
      <dgm:spPr/>
    </dgm:pt>
    <dgm:pt modelId="{725D82B7-B82A-4558-BC3D-21D1E834D430}" type="pres">
      <dgm:prSet presAssocID="{0A2F9535-FC26-4471-9A95-98553D25028A}" presName="Name19" presStyleLbl="parChTrans1D2" presStyleIdx="2" presStyleCnt="3"/>
      <dgm:spPr/>
    </dgm:pt>
    <dgm:pt modelId="{B86ED49A-9841-43C9-A215-FC3E606C1190}" type="pres">
      <dgm:prSet presAssocID="{C4CCFB53-9D95-48E5-8354-1C4BCDBC3623}" presName="Name21" presStyleCnt="0"/>
      <dgm:spPr/>
    </dgm:pt>
    <dgm:pt modelId="{FAF8F6D2-206F-4874-9104-AF26BEFD17E5}" type="pres">
      <dgm:prSet presAssocID="{C4CCFB53-9D95-48E5-8354-1C4BCDBC3623}" presName="level2Shape" presStyleLbl="node2" presStyleIdx="2" presStyleCnt="3"/>
      <dgm:spPr/>
    </dgm:pt>
    <dgm:pt modelId="{96D5C99F-11D7-4FE9-9E77-023A528E77BD}" type="pres">
      <dgm:prSet presAssocID="{C4CCFB53-9D95-48E5-8354-1C4BCDBC3623}" presName="hierChild3" presStyleCnt="0"/>
      <dgm:spPr/>
    </dgm:pt>
    <dgm:pt modelId="{BC195C72-7A37-4A76-8EB6-BFC4560A9918}" type="pres">
      <dgm:prSet presAssocID="{4A284806-748C-4728-8695-4A6680BD7E09}" presName="bgShapesFlow" presStyleCnt="0"/>
      <dgm:spPr/>
    </dgm:pt>
  </dgm:ptLst>
  <dgm:cxnLst>
    <dgm:cxn modelId="{DC8DC604-74ED-422A-A834-3BCCC373EEDC}" type="presOf" srcId="{81A4FD68-6006-43EA-80DC-E49D5BCCC7C5}" destId="{83D0A783-745D-4B95-B65D-92A460CE72A0}" srcOrd="0" destOrd="0" presId="urn:microsoft.com/office/officeart/2005/8/layout/hierarchy6"/>
    <dgm:cxn modelId="{33F53606-BA7A-4541-8CE7-9641DF68E66E}" type="presOf" srcId="{6F0CB08D-8164-4B01-B335-C7D79532FE79}" destId="{DE973D31-8320-4AA8-954F-C11DCD727EFF}" srcOrd="0" destOrd="0" presId="urn:microsoft.com/office/officeart/2005/8/layout/hierarchy6"/>
    <dgm:cxn modelId="{A73C9F0B-3F62-4C26-9A88-FEBAD9A0251D}" srcId="{177CE73D-35D4-4110-B6BF-6EDC70B1EE46}" destId="{2B1C1B3D-C0D6-456A-984B-55F852855289}" srcOrd="1" destOrd="0" parTransId="{6F0CB08D-8164-4B01-B335-C7D79532FE79}" sibTransId="{20BDD5D2-FA54-448F-A775-8B037E6B056C}"/>
    <dgm:cxn modelId="{B1247125-86E4-4EA9-9FBD-022D340FC162}" srcId="{2CFAEDDB-31D0-4F12-A275-06678C0994CB}" destId="{177CE73D-35D4-4110-B6BF-6EDC70B1EE46}" srcOrd="1" destOrd="0" parTransId="{81A4FD68-6006-43EA-80DC-E49D5BCCC7C5}" sibTransId="{F3E347A8-6FCC-4974-8245-4A6BC839EC17}"/>
    <dgm:cxn modelId="{8F49E63F-1703-4E76-A07D-3D32429E18D8}" type="presOf" srcId="{095CE534-1914-47F4-88E4-5E9F127395C5}" destId="{B6063918-D8EA-4088-BE43-246DCD06F015}" srcOrd="0" destOrd="0" presId="urn:microsoft.com/office/officeart/2005/8/layout/hierarchy6"/>
    <dgm:cxn modelId="{0415F760-DF42-42DB-8427-4E093EBBCB1D}" srcId="{177CE73D-35D4-4110-B6BF-6EDC70B1EE46}" destId="{54FBB9E7-44CA-4EAF-B525-8871EC5CF433}" srcOrd="2" destOrd="0" parTransId="{9A2ED8FB-2EEA-48DA-825E-88AE29DB14DC}" sibTransId="{B9B23CC2-36B2-41B0-A704-A699E82797D2}"/>
    <dgm:cxn modelId="{421FA76A-1BCD-417B-9EBC-4B7E2B8A69C4}" type="presOf" srcId="{1F6CDB5F-8E93-4248-8158-DC8164CF7589}" destId="{0665F639-B12E-4964-AD37-AA30F8913B69}" srcOrd="0" destOrd="0" presId="urn:microsoft.com/office/officeart/2005/8/layout/hierarchy6"/>
    <dgm:cxn modelId="{84CBF36E-5F4B-4529-AD8C-5FA1564411E8}" srcId="{2CFAEDDB-31D0-4F12-A275-06678C0994CB}" destId="{1F6CDB5F-8E93-4248-8158-DC8164CF7589}" srcOrd="0" destOrd="0" parTransId="{9644476B-BC7F-4552-A2D4-FAA9A0E1F02F}" sibTransId="{8B6A5DE1-60F5-4922-8E5D-520861416422}"/>
    <dgm:cxn modelId="{F2174672-C2B7-4A22-9140-942CD308A5DA}" srcId="{2CFAEDDB-31D0-4F12-A275-06678C0994CB}" destId="{C4CCFB53-9D95-48E5-8354-1C4BCDBC3623}" srcOrd="2" destOrd="0" parTransId="{0A2F9535-FC26-4471-9A95-98553D25028A}" sibTransId="{1CDFFD58-5000-4C13-89DA-6C3FFDEEF1D1}"/>
    <dgm:cxn modelId="{71F8CC59-DFBD-412D-BC7F-527220B8658C}" srcId="{177CE73D-35D4-4110-B6BF-6EDC70B1EE46}" destId="{095CE534-1914-47F4-88E4-5E9F127395C5}" srcOrd="0" destOrd="0" parTransId="{2E2E9D7E-C8C8-4BFE-9B03-5D3D1CAA30A5}" sibTransId="{A494563A-8C23-4705-96AE-B22812081589}"/>
    <dgm:cxn modelId="{A6409F87-79DC-4C86-8152-77277D3D0CF3}" type="presOf" srcId="{C4CCFB53-9D95-48E5-8354-1C4BCDBC3623}" destId="{FAF8F6D2-206F-4874-9104-AF26BEFD17E5}" srcOrd="0" destOrd="0" presId="urn:microsoft.com/office/officeart/2005/8/layout/hierarchy6"/>
    <dgm:cxn modelId="{6FBBC897-9970-46D9-A3AE-98BE63EAED67}" type="presOf" srcId="{4A284806-748C-4728-8695-4A6680BD7E09}" destId="{8FD6C1BF-D280-4902-A640-11FF0D909A9C}" srcOrd="0" destOrd="0" presId="urn:microsoft.com/office/officeart/2005/8/layout/hierarchy6"/>
    <dgm:cxn modelId="{13B0CE9A-F553-42BA-B31F-F5FC901129D0}" type="presOf" srcId="{9644476B-BC7F-4552-A2D4-FAA9A0E1F02F}" destId="{D1D578EC-4786-4D99-AC27-EC6663BB046A}" srcOrd="0" destOrd="0" presId="urn:microsoft.com/office/officeart/2005/8/layout/hierarchy6"/>
    <dgm:cxn modelId="{D8853EA7-5696-484E-B129-69807AC2A564}" type="presOf" srcId="{2CFAEDDB-31D0-4F12-A275-06678C0994CB}" destId="{FE0BCEF9-7179-47AD-9437-86CEDF3F4B9C}" srcOrd="0" destOrd="0" presId="urn:microsoft.com/office/officeart/2005/8/layout/hierarchy6"/>
    <dgm:cxn modelId="{0B2AB2CA-F0E2-420B-88F1-64E8DB3B79A8}" type="presOf" srcId="{54FBB9E7-44CA-4EAF-B525-8871EC5CF433}" destId="{89A1A785-5DF2-475A-9B23-6D8977BFA556}" srcOrd="0" destOrd="0" presId="urn:microsoft.com/office/officeart/2005/8/layout/hierarchy6"/>
    <dgm:cxn modelId="{18D0B1CD-DF76-49E6-8DF6-F7A5785831C3}" type="presOf" srcId="{0A2F9535-FC26-4471-9A95-98553D25028A}" destId="{725D82B7-B82A-4558-BC3D-21D1E834D430}" srcOrd="0" destOrd="0" presId="urn:microsoft.com/office/officeart/2005/8/layout/hierarchy6"/>
    <dgm:cxn modelId="{99BECCD6-866B-4448-9006-200037C28C30}" type="presOf" srcId="{2E2E9D7E-C8C8-4BFE-9B03-5D3D1CAA30A5}" destId="{345E8993-FAF1-447D-B8E5-B6A5FE5AB9F4}" srcOrd="0" destOrd="0" presId="urn:microsoft.com/office/officeart/2005/8/layout/hierarchy6"/>
    <dgm:cxn modelId="{B38D51D8-5A4B-4AD9-BED2-F3907844D60F}" type="presOf" srcId="{177CE73D-35D4-4110-B6BF-6EDC70B1EE46}" destId="{B9FF10DD-6CA6-485D-A07F-FF8474DBCA6E}" srcOrd="0" destOrd="0" presId="urn:microsoft.com/office/officeart/2005/8/layout/hierarchy6"/>
    <dgm:cxn modelId="{6D7CEAE8-2058-46DC-8363-7C69DECFB304}" type="presOf" srcId="{2B1C1B3D-C0D6-456A-984B-55F852855289}" destId="{7547D559-75CB-4819-8C91-C584F8615268}" srcOrd="0" destOrd="0" presId="urn:microsoft.com/office/officeart/2005/8/layout/hierarchy6"/>
    <dgm:cxn modelId="{B1BEBFF0-3589-44F3-8FEB-24614BCBC9D1}" srcId="{4A284806-748C-4728-8695-4A6680BD7E09}" destId="{2CFAEDDB-31D0-4F12-A275-06678C0994CB}" srcOrd="0" destOrd="0" parTransId="{7835709C-E3C7-46F9-8CEC-258ED0FCFDB2}" sibTransId="{D83EC9B8-34B7-440F-A2F1-7B3EEEDEA225}"/>
    <dgm:cxn modelId="{8A3C9AF7-47EA-4055-B18B-E7BC29E5EA2D}" type="presOf" srcId="{9A2ED8FB-2EEA-48DA-825E-88AE29DB14DC}" destId="{A0AABC66-B6DD-4B74-8970-9467BC425E13}" srcOrd="0" destOrd="0" presId="urn:microsoft.com/office/officeart/2005/8/layout/hierarchy6"/>
    <dgm:cxn modelId="{53D5F9B0-89F1-47FF-B154-CC9819787B37}" type="presParOf" srcId="{8FD6C1BF-D280-4902-A640-11FF0D909A9C}" destId="{9FB08223-2180-4CF5-9D6C-2C413477C21C}" srcOrd="0" destOrd="0" presId="urn:microsoft.com/office/officeart/2005/8/layout/hierarchy6"/>
    <dgm:cxn modelId="{404E4850-2712-4E52-9993-FF2C56E0E185}" type="presParOf" srcId="{9FB08223-2180-4CF5-9D6C-2C413477C21C}" destId="{6E932275-1225-4728-9ADC-B3A88158FF2E}" srcOrd="0" destOrd="0" presId="urn:microsoft.com/office/officeart/2005/8/layout/hierarchy6"/>
    <dgm:cxn modelId="{21167DEE-AB54-4077-A675-C8BF7B94B441}" type="presParOf" srcId="{6E932275-1225-4728-9ADC-B3A88158FF2E}" destId="{45FC8739-C66C-4A6D-965D-9F89E47B5B8F}" srcOrd="0" destOrd="0" presId="urn:microsoft.com/office/officeart/2005/8/layout/hierarchy6"/>
    <dgm:cxn modelId="{93D02FF3-4E4C-4D4D-8BA9-8B050AC55320}" type="presParOf" srcId="{45FC8739-C66C-4A6D-965D-9F89E47B5B8F}" destId="{FE0BCEF9-7179-47AD-9437-86CEDF3F4B9C}" srcOrd="0" destOrd="0" presId="urn:microsoft.com/office/officeart/2005/8/layout/hierarchy6"/>
    <dgm:cxn modelId="{70425CD7-0467-4FB7-AF1F-508A003789BB}" type="presParOf" srcId="{45FC8739-C66C-4A6D-965D-9F89E47B5B8F}" destId="{22CA9685-5C5B-4DFA-9BBE-A2C720CA310A}" srcOrd="1" destOrd="0" presId="urn:microsoft.com/office/officeart/2005/8/layout/hierarchy6"/>
    <dgm:cxn modelId="{17A63656-B4D8-4D1C-B794-E42D9B8DD7DF}" type="presParOf" srcId="{22CA9685-5C5B-4DFA-9BBE-A2C720CA310A}" destId="{D1D578EC-4786-4D99-AC27-EC6663BB046A}" srcOrd="0" destOrd="0" presId="urn:microsoft.com/office/officeart/2005/8/layout/hierarchy6"/>
    <dgm:cxn modelId="{652AE8A8-2031-4309-81FF-DE359ED85509}" type="presParOf" srcId="{22CA9685-5C5B-4DFA-9BBE-A2C720CA310A}" destId="{61A91EC1-B956-4FD1-A9DF-3E516393F131}" srcOrd="1" destOrd="0" presId="urn:microsoft.com/office/officeart/2005/8/layout/hierarchy6"/>
    <dgm:cxn modelId="{54D41299-F613-4B78-AB22-41F4DF7986FB}" type="presParOf" srcId="{61A91EC1-B956-4FD1-A9DF-3E516393F131}" destId="{0665F639-B12E-4964-AD37-AA30F8913B69}" srcOrd="0" destOrd="0" presId="urn:microsoft.com/office/officeart/2005/8/layout/hierarchy6"/>
    <dgm:cxn modelId="{740D9333-A605-436B-9617-E3626EC508AA}" type="presParOf" srcId="{61A91EC1-B956-4FD1-A9DF-3E516393F131}" destId="{E367ADBD-8464-4FDF-B733-150241CFD1CE}" srcOrd="1" destOrd="0" presId="urn:microsoft.com/office/officeart/2005/8/layout/hierarchy6"/>
    <dgm:cxn modelId="{6FC33CF6-25AA-48BC-902C-88F9DAA2BDB8}" type="presParOf" srcId="{22CA9685-5C5B-4DFA-9BBE-A2C720CA310A}" destId="{83D0A783-745D-4B95-B65D-92A460CE72A0}" srcOrd="2" destOrd="0" presId="urn:microsoft.com/office/officeart/2005/8/layout/hierarchy6"/>
    <dgm:cxn modelId="{A67B2B27-1CA4-4835-82E9-9A6FB7351BE5}" type="presParOf" srcId="{22CA9685-5C5B-4DFA-9BBE-A2C720CA310A}" destId="{0C046EFE-7082-42A7-BA43-6C8A58AABCF8}" srcOrd="3" destOrd="0" presId="urn:microsoft.com/office/officeart/2005/8/layout/hierarchy6"/>
    <dgm:cxn modelId="{8F3FE681-DCAC-46EF-B6E6-1867C2D22314}" type="presParOf" srcId="{0C046EFE-7082-42A7-BA43-6C8A58AABCF8}" destId="{B9FF10DD-6CA6-485D-A07F-FF8474DBCA6E}" srcOrd="0" destOrd="0" presId="urn:microsoft.com/office/officeart/2005/8/layout/hierarchy6"/>
    <dgm:cxn modelId="{238F60BA-7E5F-4509-81B4-D81185DDEE39}" type="presParOf" srcId="{0C046EFE-7082-42A7-BA43-6C8A58AABCF8}" destId="{F8CDC0FA-E5B3-46AC-8D29-9918514273C4}" srcOrd="1" destOrd="0" presId="urn:microsoft.com/office/officeart/2005/8/layout/hierarchy6"/>
    <dgm:cxn modelId="{EE898B3E-AD26-47BD-89BC-23F0F48E61DB}" type="presParOf" srcId="{F8CDC0FA-E5B3-46AC-8D29-9918514273C4}" destId="{345E8993-FAF1-447D-B8E5-B6A5FE5AB9F4}" srcOrd="0" destOrd="0" presId="urn:microsoft.com/office/officeart/2005/8/layout/hierarchy6"/>
    <dgm:cxn modelId="{C50982CB-347E-4A94-92EA-FBDD1176F992}" type="presParOf" srcId="{F8CDC0FA-E5B3-46AC-8D29-9918514273C4}" destId="{80C48C61-44DE-4E04-B4BE-6AA27D177617}" srcOrd="1" destOrd="0" presId="urn:microsoft.com/office/officeart/2005/8/layout/hierarchy6"/>
    <dgm:cxn modelId="{D59CF1E7-A4DB-4CDF-94ED-B12F412E517D}" type="presParOf" srcId="{80C48C61-44DE-4E04-B4BE-6AA27D177617}" destId="{B6063918-D8EA-4088-BE43-246DCD06F015}" srcOrd="0" destOrd="0" presId="urn:microsoft.com/office/officeart/2005/8/layout/hierarchy6"/>
    <dgm:cxn modelId="{106AC39C-60A2-46DA-9F2B-7E245C427EFE}" type="presParOf" srcId="{80C48C61-44DE-4E04-B4BE-6AA27D177617}" destId="{DC841401-7110-43D1-B2FF-9BF8AE1BD740}" srcOrd="1" destOrd="0" presId="urn:microsoft.com/office/officeart/2005/8/layout/hierarchy6"/>
    <dgm:cxn modelId="{5DD325BE-D1F3-41A2-9395-3927E326A758}" type="presParOf" srcId="{F8CDC0FA-E5B3-46AC-8D29-9918514273C4}" destId="{DE973D31-8320-4AA8-954F-C11DCD727EFF}" srcOrd="2" destOrd="0" presId="urn:microsoft.com/office/officeart/2005/8/layout/hierarchy6"/>
    <dgm:cxn modelId="{B096F38A-4875-4CF9-A789-704A46CD6C39}" type="presParOf" srcId="{F8CDC0FA-E5B3-46AC-8D29-9918514273C4}" destId="{4CB037B6-5181-4397-B347-59881C5E7EA9}" srcOrd="3" destOrd="0" presId="urn:microsoft.com/office/officeart/2005/8/layout/hierarchy6"/>
    <dgm:cxn modelId="{88955159-453F-4E4E-B5F9-14C43E3AD76B}" type="presParOf" srcId="{4CB037B6-5181-4397-B347-59881C5E7EA9}" destId="{7547D559-75CB-4819-8C91-C584F8615268}" srcOrd="0" destOrd="0" presId="urn:microsoft.com/office/officeart/2005/8/layout/hierarchy6"/>
    <dgm:cxn modelId="{C6BA8DA1-F5E3-4836-9BF9-BB2E3F4340CE}" type="presParOf" srcId="{4CB037B6-5181-4397-B347-59881C5E7EA9}" destId="{3D5D50D9-AE0C-4B75-81AD-DEE9A21EB2F1}" srcOrd="1" destOrd="0" presId="urn:microsoft.com/office/officeart/2005/8/layout/hierarchy6"/>
    <dgm:cxn modelId="{1CEC97CA-D09C-44B0-91CD-C67DEC8F2A86}" type="presParOf" srcId="{F8CDC0FA-E5B3-46AC-8D29-9918514273C4}" destId="{A0AABC66-B6DD-4B74-8970-9467BC425E13}" srcOrd="4" destOrd="0" presId="urn:microsoft.com/office/officeart/2005/8/layout/hierarchy6"/>
    <dgm:cxn modelId="{652AC10C-18E5-4604-BA79-21D08DA83DCD}" type="presParOf" srcId="{F8CDC0FA-E5B3-46AC-8D29-9918514273C4}" destId="{FD44C4B5-5114-4938-8D94-B609BCB4BF44}" srcOrd="5" destOrd="0" presId="urn:microsoft.com/office/officeart/2005/8/layout/hierarchy6"/>
    <dgm:cxn modelId="{C829EA93-A7F1-46BD-8C65-DC859A020BF4}" type="presParOf" srcId="{FD44C4B5-5114-4938-8D94-B609BCB4BF44}" destId="{89A1A785-5DF2-475A-9B23-6D8977BFA556}" srcOrd="0" destOrd="0" presId="urn:microsoft.com/office/officeart/2005/8/layout/hierarchy6"/>
    <dgm:cxn modelId="{1D3B6E93-6868-4C85-BE5B-285BE94E1106}" type="presParOf" srcId="{FD44C4B5-5114-4938-8D94-B609BCB4BF44}" destId="{FE19C12B-564E-442B-B685-EBE27FD19F33}" srcOrd="1" destOrd="0" presId="urn:microsoft.com/office/officeart/2005/8/layout/hierarchy6"/>
    <dgm:cxn modelId="{71834090-9CE4-45C1-AE94-21E49224EF4B}" type="presParOf" srcId="{22CA9685-5C5B-4DFA-9BBE-A2C720CA310A}" destId="{725D82B7-B82A-4558-BC3D-21D1E834D430}" srcOrd="4" destOrd="0" presId="urn:microsoft.com/office/officeart/2005/8/layout/hierarchy6"/>
    <dgm:cxn modelId="{A414EBC4-B1B0-4BA9-AE5E-1239BAA141C9}" type="presParOf" srcId="{22CA9685-5C5B-4DFA-9BBE-A2C720CA310A}" destId="{B86ED49A-9841-43C9-A215-FC3E606C1190}" srcOrd="5" destOrd="0" presId="urn:microsoft.com/office/officeart/2005/8/layout/hierarchy6"/>
    <dgm:cxn modelId="{498EF888-228B-4048-BA18-2B500DF57C31}" type="presParOf" srcId="{B86ED49A-9841-43C9-A215-FC3E606C1190}" destId="{FAF8F6D2-206F-4874-9104-AF26BEFD17E5}" srcOrd="0" destOrd="0" presId="urn:microsoft.com/office/officeart/2005/8/layout/hierarchy6"/>
    <dgm:cxn modelId="{C02C91F5-0145-4A24-9A8F-2C89859B8205}" type="presParOf" srcId="{B86ED49A-9841-43C9-A215-FC3E606C1190}" destId="{96D5C99F-11D7-4FE9-9E77-023A528E77BD}" srcOrd="1" destOrd="0" presId="urn:microsoft.com/office/officeart/2005/8/layout/hierarchy6"/>
    <dgm:cxn modelId="{6410B9B5-0146-4842-A783-0B47364E3270}" type="presParOf" srcId="{8FD6C1BF-D280-4902-A640-11FF0D909A9C}" destId="{BC195C72-7A37-4A76-8EB6-BFC4560A9918}"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FDCA66-E585-4918-A968-7E0A17C39395}" type="doc">
      <dgm:prSet loTypeId="urn:microsoft.com/office/officeart/2005/8/layout/orgChart1" loCatId="hierarchy" qsTypeId="urn:microsoft.com/office/officeart/2005/8/quickstyle/simple3" qsCatId="simple" csTypeId="urn:microsoft.com/office/officeart/2005/8/colors/colorful4" csCatId="colorful" phldr="1"/>
      <dgm:spPr/>
      <dgm:t>
        <a:bodyPr/>
        <a:lstStyle/>
        <a:p>
          <a:endParaRPr lang="en-US"/>
        </a:p>
      </dgm:t>
    </dgm:pt>
    <dgm:pt modelId="{D3090BA9-DDE9-4F3F-9B29-A3FA94CF2F6E}">
      <dgm:prSet phldrT="[Text]" phldr="0"/>
      <dgm:spPr/>
      <dgm:t>
        <a:bodyPr/>
        <a:lstStyle/>
        <a:p>
          <a:pPr rtl="0"/>
          <a:r>
            <a:rPr lang="en-US">
              <a:latin typeface="Calibri Light" panose="020F0302020204030204"/>
            </a:rPr>
            <a:t>Ilene Agustin,</a:t>
          </a:r>
          <a:br>
            <a:rPr lang="en-US">
              <a:latin typeface="Calibri Light" panose="020F0302020204030204"/>
            </a:rPr>
          </a:br>
          <a:r>
            <a:rPr lang="en-US">
              <a:latin typeface="Calibri Light" panose="020F0302020204030204"/>
            </a:rPr>
            <a:t>Director of School Nutrition</a:t>
          </a:r>
          <a:endParaRPr lang="en-US"/>
        </a:p>
      </dgm:t>
    </dgm:pt>
    <dgm:pt modelId="{A5C70BDC-9CB4-4CA3-B19C-EA552CF1C01D}" type="parTrans" cxnId="{457B5C6F-9F7A-4BE3-8EF3-E4C9CF5A90E9}">
      <dgm:prSet/>
      <dgm:spPr/>
      <dgm:t>
        <a:bodyPr/>
        <a:lstStyle/>
        <a:p>
          <a:endParaRPr lang="en-US"/>
        </a:p>
      </dgm:t>
    </dgm:pt>
    <dgm:pt modelId="{5BAA2904-9D4D-4EF7-987D-72677FAD954E}" type="sibTrans" cxnId="{457B5C6F-9F7A-4BE3-8EF3-E4C9CF5A90E9}">
      <dgm:prSet/>
      <dgm:spPr/>
      <dgm:t>
        <a:bodyPr/>
        <a:lstStyle/>
        <a:p>
          <a:endParaRPr lang="en-US"/>
        </a:p>
      </dgm:t>
    </dgm:pt>
    <dgm:pt modelId="{ECDED23D-91BE-49AD-A936-CD405BA8B3C1}">
      <dgm:prSet phldrT="[Text]" phldr="0"/>
      <dgm:spPr/>
      <dgm:t>
        <a:bodyPr/>
        <a:lstStyle/>
        <a:p>
          <a:pPr rtl="0"/>
          <a:r>
            <a:rPr lang="en-US">
              <a:latin typeface="Calibri Light" panose="020F0302020204030204"/>
            </a:rPr>
            <a:t>Maggie Necaise,</a:t>
          </a:r>
          <a:br>
            <a:rPr lang="en-US">
              <a:latin typeface="Calibri Light" panose="020F0302020204030204"/>
            </a:rPr>
          </a:br>
          <a:r>
            <a:rPr lang="en-US">
              <a:latin typeface="Calibri Light" panose="020F0302020204030204"/>
            </a:rPr>
            <a:t>School Nutrition Specialist</a:t>
          </a:r>
          <a:endParaRPr lang="en-US"/>
        </a:p>
      </dgm:t>
    </dgm:pt>
    <dgm:pt modelId="{CAE60D42-0E14-45DF-A86E-C7DCC858FE19}" type="parTrans" cxnId="{97B46150-075A-4A9C-A071-829D35B11892}">
      <dgm:prSet/>
      <dgm:spPr/>
      <dgm:t>
        <a:bodyPr/>
        <a:lstStyle/>
        <a:p>
          <a:endParaRPr lang="en-US"/>
        </a:p>
      </dgm:t>
    </dgm:pt>
    <dgm:pt modelId="{FB2F6F80-2DED-4C52-86FC-58397C8E4F60}" type="sibTrans" cxnId="{97B46150-075A-4A9C-A071-829D35B11892}">
      <dgm:prSet/>
      <dgm:spPr/>
      <dgm:t>
        <a:bodyPr/>
        <a:lstStyle/>
        <a:p>
          <a:endParaRPr lang="en-US"/>
        </a:p>
      </dgm:t>
    </dgm:pt>
    <dgm:pt modelId="{168B3DF5-1D46-4EA2-A136-1FEDD93D8682}">
      <dgm:prSet phldrT="[Text]" phldr="0"/>
      <dgm:spPr/>
      <dgm:t>
        <a:bodyPr/>
        <a:lstStyle/>
        <a:p>
          <a:pPr rtl="0"/>
          <a:r>
            <a:rPr lang="en-US">
              <a:latin typeface="Calibri Light" panose="020F0302020204030204"/>
            </a:rPr>
            <a:t>Maggie Smart,</a:t>
          </a:r>
          <a:br>
            <a:rPr lang="en-US"/>
          </a:br>
          <a:r>
            <a:rPr lang="en-US">
              <a:latin typeface="Calibri Light" panose="020F0302020204030204"/>
            </a:rPr>
            <a:t>School Nutrition Specialist</a:t>
          </a:r>
          <a:endParaRPr lang="en-US"/>
        </a:p>
      </dgm:t>
    </dgm:pt>
    <dgm:pt modelId="{9C481D14-F355-40DA-B44A-B3A4045003FF}" type="parTrans" cxnId="{FF103156-87D0-4044-A367-2B348EF8132C}">
      <dgm:prSet/>
      <dgm:spPr/>
      <dgm:t>
        <a:bodyPr/>
        <a:lstStyle/>
        <a:p>
          <a:endParaRPr lang="en-US"/>
        </a:p>
      </dgm:t>
    </dgm:pt>
    <dgm:pt modelId="{69106094-79BD-45C1-87AE-4E7363B9AB16}" type="sibTrans" cxnId="{FF103156-87D0-4044-A367-2B348EF8132C}">
      <dgm:prSet/>
      <dgm:spPr/>
      <dgm:t>
        <a:bodyPr/>
        <a:lstStyle/>
        <a:p>
          <a:endParaRPr lang="en-US"/>
        </a:p>
      </dgm:t>
    </dgm:pt>
    <dgm:pt modelId="{DC3002A3-C848-45E4-9D0A-2FCA5629AA92}" type="pres">
      <dgm:prSet presAssocID="{39FDCA66-E585-4918-A968-7E0A17C39395}" presName="hierChild1" presStyleCnt="0">
        <dgm:presLayoutVars>
          <dgm:orgChart val="1"/>
          <dgm:chPref val="1"/>
          <dgm:dir/>
          <dgm:animOne val="branch"/>
          <dgm:animLvl val="lvl"/>
          <dgm:resizeHandles/>
        </dgm:presLayoutVars>
      </dgm:prSet>
      <dgm:spPr/>
    </dgm:pt>
    <dgm:pt modelId="{2D56DC78-2F27-4E0E-8696-6EC5AD8725E3}" type="pres">
      <dgm:prSet presAssocID="{D3090BA9-DDE9-4F3F-9B29-A3FA94CF2F6E}" presName="hierRoot1" presStyleCnt="0">
        <dgm:presLayoutVars>
          <dgm:hierBranch val="init"/>
        </dgm:presLayoutVars>
      </dgm:prSet>
      <dgm:spPr/>
    </dgm:pt>
    <dgm:pt modelId="{18F7D27A-ACAD-41EA-A22F-B10678C87A00}" type="pres">
      <dgm:prSet presAssocID="{D3090BA9-DDE9-4F3F-9B29-A3FA94CF2F6E}" presName="rootComposite1" presStyleCnt="0"/>
      <dgm:spPr/>
    </dgm:pt>
    <dgm:pt modelId="{79611FB0-D636-4AB6-B030-4F3483B4F144}" type="pres">
      <dgm:prSet presAssocID="{D3090BA9-DDE9-4F3F-9B29-A3FA94CF2F6E}" presName="rootText1" presStyleLbl="node0" presStyleIdx="0" presStyleCnt="1">
        <dgm:presLayoutVars>
          <dgm:chPref val="3"/>
        </dgm:presLayoutVars>
      </dgm:prSet>
      <dgm:spPr/>
    </dgm:pt>
    <dgm:pt modelId="{D1509C17-FEBF-4CA1-9AEF-D74631581BB2}" type="pres">
      <dgm:prSet presAssocID="{D3090BA9-DDE9-4F3F-9B29-A3FA94CF2F6E}" presName="rootConnector1" presStyleLbl="node1" presStyleIdx="0" presStyleCnt="0"/>
      <dgm:spPr/>
    </dgm:pt>
    <dgm:pt modelId="{25D743B4-AED2-429B-9DB9-8400A42B29D7}" type="pres">
      <dgm:prSet presAssocID="{D3090BA9-DDE9-4F3F-9B29-A3FA94CF2F6E}" presName="hierChild2" presStyleCnt="0"/>
      <dgm:spPr/>
    </dgm:pt>
    <dgm:pt modelId="{F52C80E0-FB64-40B2-8E96-53EAC855E6C2}" type="pres">
      <dgm:prSet presAssocID="{CAE60D42-0E14-45DF-A86E-C7DCC858FE19}" presName="Name37" presStyleLbl="parChTrans1D2" presStyleIdx="0" presStyleCnt="2"/>
      <dgm:spPr/>
    </dgm:pt>
    <dgm:pt modelId="{04EFA66A-C18A-4E6C-A1C8-D0645DB6FA87}" type="pres">
      <dgm:prSet presAssocID="{ECDED23D-91BE-49AD-A936-CD405BA8B3C1}" presName="hierRoot2" presStyleCnt="0">
        <dgm:presLayoutVars>
          <dgm:hierBranch val="init"/>
        </dgm:presLayoutVars>
      </dgm:prSet>
      <dgm:spPr/>
    </dgm:pt>
    <dgm:pt modelId="{9852625B-F7FD-46D9-B598-8A4E183A713C}" type="pres">
      <dgm:prSet presAssocID="{ECDED23D-91BE-49AD-A936-CD405BA8B3C1}" presName="rootComposite" presStyleCnt="0"/>
      <dgm:spPr/>
    </dgm:pt>
    <dgm:pt modelId="{4840E001-D6D0-4E61-8409-A18EEE24C070}" type="pres">
      <dgm:prSet presAssocID="{ECDED23D-91BE-49AD-A936-CD405BA8B3C1}" presName="rootText" presStyleLbl="node2" presStyleIdx="0" presStyleCnt="2">
        <dgm:presLayoutVars>
          <dgm:chPref val="3"/>
        </dgm:presLayoutVars>
      </dgm:prSet>
      <dgm:spPr/>
    </dgm:pt>
    <dgm:pt modelId="{CB18A0F1-2E1B-44E2-A178-31E3DB043087}" type="pres">
      <dgm:prSet presAssocID="{ECDED23D-91BE-49AD-A936-CD405BA8B3C1}" presName="rootConnector" presStyleLbl="node2" presStyleIdx="0" presStyleCnt="2"/>
      <dgm:spPr/>
    </dgm:pt>
    <dgm:pt modelId="{0020D345-7000-4C2E-8449-F487B92B5755}" type="pres">
      <dgm:prSet presAssocID="{ECDED23D-91BE-49AD-A936-CD405BA8B3C1}" presName="hierChild4" presStyleCnt="0"/>
      <dgm:spPr/>
    </dgm:pt>
    <dgm:pt modelId="{3B188301-049C-44F4-B8AA-1474854403BE}" type="pres">
      <dgm:prSet presAssocID="{ECDED23D-91BE-49AD-A936-CD405BA8B3C1}" presName="hierChild5" presStyleCnt="0"/>
      <dgm:spPr/>
    </dgm:pt>
    <dgm:pt modelId="{3647E9EE-2BFB-4E62-B9A5-410FF8085DA3}" type="pres">
      <dgm:prSet presAssocID="{9C481D14-F355-40DA-B44A-B3A4045003FF}" presName="Name37" presStyleLbl="parChTrans1D2" presStyleIdx="1" presStyleCnt="2"/>
      <dgm:spPr/>
    </dgm:pt>
    <dgm:pt modelId="{BFDD0712-2F16-44EC-8935-B38207A78D5F}" type="pres">
      <dgm:prSet presAssocID="{168B3DF5-1D46-4EA2-A136-1FEDD93D8682}" presName="hierRoot2" presStyleCnt="0">
        <dgm:presLayoutVars>
          <dgm:hierBranch val="init"/>
        </dgm:presLayoutVars>
      </dgm:prSet>
      <dgm:spPr/>
    </dgm:pt>
    <dgm:pt modelId="{69A9EF08-2B91-4BC8-8704-029BC8626564}" type="pres">
      <dgm:prSet presAssocID="{168B3DF5-1D46-4EA2-A136-1FEDD93D8682}" presName="rootComposite" presStyleCnt="0"/>
      <dgm:spPr/>
    </dgm:pt>
    <dgm:pt modelId="{37F757C9-5D22-48B1-82A2-9B7FAA8D8DA2}" type="pres">
      <dgm:prSet presAssocID="{168B3DF5-1D46-4EA2-A136-1FEDD93D8682}" presName="rootText" presStyleLbl="node2" presStyleIdx="1" presStyleCnt="2">
        <dgm:presLayoutVars>
          <dgm:chPref val="3"/>
        </dgm:presLayoutVars>
      </dgm:prSet>
      <dgm:spPr/>
    </dgm:pt>
    <dgm:pt modelId="{92A627DF-4C31-459F-B769-BFD25AE21AF1}" type="pres">
      <dgm:prSet presAssocID="{168B3DF5-1D46-4EA2-A136-1FEDD93D8682}" presName="rootConnector" presStyleLbl="node2" presStyleIdx="1" presStyleCnt="2"/>
      <dgm:spPr/>
    </dgm:pt>
    <dgm:pt modelId="{0678E02C-A67F-4EA5-B94C-A6F981A33780}" type="pres">
      <dgm:prSet presAssocID="{168B3DF5-1D46-4EA2-A136-1FEDD93D8682}" presName="hierChild4" presStyleCnt="0"/>
      <dgm:spPr/>
    </dgm:pt>
    <dgm:pt modelId="{B70F53B0-D26F-4D7F-8039-75AB3EEE9E42}" type="pres">
      <dgm:prSet presAssocID="{168B3DF5-1D46-4EA2-A136-1FEDD93D8682}" presName="hierChild5" presStyleCnt="0"/>
      <dgm:spPr/>
    </dgm:pt>
    <dgm:pt modelId="{ECF05A17-1602-485D-A032-FC3E45DA8DE2}" type="pres">
      <dgm:prSet presAssocID="{D3090BA9-DDE9-4F3F-9B29-A3FA94CF2F6E}" presName="hierChild3" presStyleCnt="0"/>
      <dgm:spPr/>
    </dgm:pt>
  </dgm:ptLst>
  <dgm:cxnLst>
    <dgm:cxn modelId="{37B29C03-0353-4574-ABB8-A7398878E19A}" type="presOf" srcId="{D3090BA9-DDE9-4F3F-9B29-A3FA94CF2F6E}" destId="{79611FB0-D636-4AB6-B030-4F3483B4F144}" srcOrd="0" destOrd="0" presId="urn:microsoft.com/office/officeart/2005/8/layout/orgChart1"/>
    <dgm:cxn modelId="{5E15BC1C-0246-4550-8758-9AF6E0B7FE32}" type="presOf" srcId="{9C481D14-F355-40DA-B44A-B3A4045003FF}" destId="{3647E9EE-2BFB-4E62-B9A5-410FF8085DA3}" srcOrd="0" destOrd="0" presId="urn:microsoft.com/office/officeart/2005/8/layout/orgChart1"/>
    <dgm:cxn modelId="{B156B55B-CDD6-4D26-9D98-A5F07273E36D}" type="presOf" srcId="{ECDED23D-91BE-49AD-A936-CD405BA8B3C1}" destId="{4840E001-D6D0-4E61-8409-A18EEE24C070}" srcOrd="0" destOrd="0" presId="urn:microsoft.com/office/officeart/2005/8/layout/orgChart1"/>
    <dgm:cxn modelId="{6BF54D6C-E68E-4D01-89D1-81855BA21A81}" type="presOf" srcId="{ECDED23D-91BE-49AD-A936-CD405BA8B3C1}" destId="{CB18A0F1-2E1B-44E2-A178-31E3DB043087}" srcOrd="1" destOrd="0" presId="urn:microsoft.com/office/officeart/2005/8/layout/orgChart1"/>
    <dgm:cxn modelId="{457B5C6F-9F7A-4BE3-8EF3-E4C9CF5A90E9}" srcId="{39FDCA66-E585-4918-A968-7E0A17C39395}" destId="{D3090BA9-DDE9-4F3F-9B29-A3FA94CF2F6E}" srcOrd="0" destOrd="0" parTransId="{A5C70BDC-9CB4-4CA3-B19C-EA552CF1C01D}" sibTransId="{5BAA2904-9D4D-4EF7-987D-72677FAD954E}"/>
    <dgm:cxn modelId="{97B46150-075A-4A9C-A071-829D35B11892}" srcId="{D3090BA9-DDE9-4F3F-9B29-A3FA94CF2F6E}" destId="{ECDED23D-91BE-49AD-A936-CD405BA8B3C1}" srcOrd="0" destOrd="0" parTransId="{CAE60D42-0E14-45DF-A86E-C7DCC858FE19}" sibTransId="{FB2F6F80-2DED-4C52-86FC-58397C8E4F60}"/>
    <dgm:cxn modelId="{FF103156-87D0-4044-A367-2B348EF8132C}" srcId="{D3090BA9-DDE9-4F3F-9B29-A3FA94CF2F6E}" destId="{168B3DF5-1D46-4EA2-A136-1FEDD93D8682}" srcOrd="1" destOrd="0" parTransId="{9C481D14-F355-40DA-B44A-B3A4045003FF}" sibTransId="{69106094-79BD-45C1-87AE-4E7363B9AB16}"/>
    <dgm:cxn modelId="{29995292-C897-4E39-B027-3676E5EC35BA}" type="presOf" srcId="{168B3DF5-1D46-4EA2-A136-1FEDD93D8682}" destId="{37F757C9-5D22-48B1-82A2-9B7FAA8D8DA2}" srcOrd="0" destOrd="0" presId="urn:microsoft.com/office/officeart/2005/8/layout/orgChart1"/>
    <dgm:cxn modelId="{21E50398-8071-4092-A1E1-05DE2AC6CB07}" type="presOf" srcId="{168B3DF5-1D46-4EA2-A136-1FEDD93D8682}" destId="{92A627DF-4C31-459F-B769-BFD25AE21AF1}" srcOrd="1" destOrd="0" presId="urn:microsoft.com/office/officeart/2005/8/layout/orgChart1"/>
    <dgm:cxn modelId="{201D7BD1-7CCB-4029-A367-9E60781214EB}" type="presOf" srcId="{CAE60D42-0E14-45DF-A86E-C7DCC858FE19}" destId="{F52C80E0-FB64-40B2-8E96-53EAC855E6C2}" srcOrd="0" destOrd="0" presId="urn:microsoft.com/office/officeart/2005/8/layout/orgChart1"/>
    <dgm:cxn modelId="{0F289AE2-30C0-45F6-9C63-FE35455E0632}" type="presOf" srcId="{39FDCA66-E585-4918-A968-7E0A17C39395}" destId="{DC3002A3-C848-45E4-9D0A-2FCA5629AA92}" srcOrd="0" destOrd="0" presId="urn:microsoft.com/office/officeart/2005/8/layout/orgChart1"/>
    <dgm:cxn modelId="{B6ACE0EF-84D1-4F89-A5B7-9940694F08E0}" type="presOf" srcId="{D3090BA9-DDE9-4F3F-9B29-A3FA94CF2F6E}" destId="{D1509C17-FEBF-4CA1-9AEF-D74631581BB2}" srcOrd="1" destOrd="0" presId="urn:microsoft.com/office/officeart/2005/8/layout/orgChart1"/>
    <dgm:cxn modelId="{DD98A4D7-6285-4234-8C76-4E20F5388E6E}" type="presParOf" srcId="{DC3002A3-C848-45E4-9D0A-2FCA5629AA92}" destId="{2D56DC78-2F27-4E0E-8696-6EC5AD8725E3}" srcOrd="0" destOrd="0" presId="urn:microsoft.com/office/officeart/2005/8/layout/orgChart1"/>
    <dgm:cxn modelId="{50A3491F-B8F0-4AE2-98D5-DE6D71026DE3}" type="presParOf" srcId="{2D56DC78-2F27-4E0E-8696-6EC5AD8725E3}" destId="{18F7D27A-ACAD-41EA-A22F-B10678C87A00}" srcOrd="0" destOrd="0" presId="urn:microsoft.com/office/officeart/2005/8/layout/orgChart1"/>
    <dgm:cxn modelId="{1A65ECDB-D981-43F3-B7C2-EBC3AFC6A1A3}" type="presParOf" srcId="{18F7D27A-ACAD-41EA-A22F-B10678C87A00}" destId="{79611FB0-D636-4AB6-B030-4F3483B4F144}" srcOrd="0" destOrd="0" presId="urn:microsoft.com/office/officeart/2005/8/layout/orgChart1"/>
    <dgm:cxn modelId="{69CB2AC1-E996-4ED8-B921-57370A07E67F}" type="presParOf" srcId="{18F7D27A-ACAD-41EA-A22F-B10678C87A00}" destId="{D1509C17-FEBF-4CA1-9AEF-D74631581BB2}" srcOrd="1" destOrd="0" presId="urn:microsoft.com/office/officeart/2005/8/layout/orgChart1"/>
    <dgm:cxn modelId="{B642E1B6-40AE-49D2-9B79-D55DC4B1087B}" type="presParOf" srcId="{2D56DC78-2F27-4E0E-8696-6EC5AD8725E3}" destId="{25D743B4-AED2-429B-9DB9-8400A42B29D7}" srcOrd="1" destOrd="0" presId="urn:microsoft.com/office/officeart/2005/8/layout/orgChart1"/>
    <dgm:cxn modelId="{C1D53B9F-A02D-47A5-8A42-38234FCCB642}" type="presParOf" srcId="{25D743B4-AED2-429B-9DB9-8400A42B29D7}" destId="{F52C80E0-FB64-40B2-8E96-53EAC855E6C2}" srcOrd="0" destOrd="0" presId="urn:microsoft.com/office/officeart/2005/8/layout/orgChart1"/>
    <dgm:cxn modelId="{AD99D883-644A-4C18-A1BB-E35BE5CA2078}" type="presParOf" srcId="{25D743B4-AED2-429B-9DB9-8400A42B29D7}" destId="{04EFA66A-C18A-4E6C-A1C8-D0645DB6FA87}" srcOrd="1" destOrd="0" presId="urn:microsoft.com/office/officeart/2005/8/layout/orgChart1"/>
    <dgm:cxn modelId="{7B4033A9-C256-4C89-BA20-B568E8611AFE}" type="presParOf" srcId="{04EFA66A-C18A-4E6C-A1C8-D0645DB6FA87}" destId="{9852625B-F7FD-46D9-B598-8A4E183A713C}" srcOrd="0" destOrd="0" presId="urn:microsoft.com/office/officeart/2005/8/layout/orgChart1"/>
    <dgm:cxn modelId="{576AAF9C-4178-4449-9FE5-837687D1FF04}" type="presParOf" srcId="{9852625B-F7FD-46D9-B598-8A4E183A713C}" destId="{4840E001-D6D0-4E61-8409-A18EEE24C070}" srcOrd="0" destOrd="0" presId="urn:microsoft.com/office/officeart/2005/8/layout/orgChart1"/>
    <dgm:cxn modelId="{F89DB2C1-32C2-4F6E-A149-454842AFC894}" type="presParOf" srcId="{9852625B-F7FD-46D9-B598-8A4E183A713C}" destId="{CB18A0F1-2E1B-44E2-A178-31E3DB043087}" srcOrd="1" destOrd="0" presId="urn:microsoft.com/office/officeart/2005/8/layout/orgChart1"/>
    <dgm:cxn modelId="{118502E4-84F5-4779-8C17-08DA330BCE2C}" type="presParOf" srcId="{04EFA66A-C18A-4E6C-A1C8-D0645DB6FA87}" destId="{0020D345-7000-4C2E-8449-F487B92B5755}" srcOrd="1" destOrd="0" presId="urn:microsoft.com/office/officeart/2005/8/layout/orgChart1"/>
    <dgm:cxn modelId="{4A054D9D-EB74-46FE-862E-DA52215BAB8C}" type="presParOf" srcId="{04EFA66A-C18A-4E6C-A1C8-D0645DB6FA87}" destId="{3B188301-049C-44F4-B8AA-1474854403BE}" srcOrd="2" destOrd="0" presId="urn:microsoft.com/office/officeart/2005/8/layout/orgChart1"/>
    <dgm:cxn modelId="{0AA146C9-3929-4677-B752-FAAC3C675BC4}" type="presParOf" srcId="{25D743B4-AED2-429B-9DB9-8400A42B29D7}" destId="{3647E9EE-2BFB-4E62-B9A5-410FF8085DA3}" srcOrd="2" destOrd="0" presId="urn:microsoft.com/office/officeart/2005/8/layout/orgChart1"/>
    <dgm:cxn modelId="{4A79F8B3-663D-4BB4-B3E6-A064A27CA85E}" type="presParOf" srcId="{25D743B4-AED2-429B-9DB9-8400A42B29D7}" destId="{BFDD0712-2F16-44EC-8935-B38207A78D5F}" srcOrd="3" destOrd="0" presId="urn:microsoft.com/office/officeart/2005/8/layout/orgChart1"/>
    <dgm:cxn modelId="{9FE838E0-7DF8-45B2-BD72-2DE3BB6FDC2C}" type="presParOf" srcId="{BFDD0712-2F16-44EC-8935-B38207A78D5F}" destId="{69A9EF08-2B91-4BC8-8704-029BC8626564}" srcOrd="0" destOrd="0" presId="urn:microsoft.com/office/officeart/2005/8/layout/orgChart1"/>
    <dgm:cxn modelId="{565D974E-4497-44B9-9431-4692E49DB363}" type="presParOf" srcId="{69A9EF08-2B91-4BC8-8704-029BC8626564}" destId="{37F757C9-5D22-48B1-82A2-9B7FAA8D8DA2}" srcOrd="0" destOrd="0" presId="urn:microsoft.com/office/officeart/2005/8/layout/orgChart1"/>
    <dgm:cxn modelId="{7246873E-4563-4A48-873A-FBBF3B1B9F6C}" type="presParOf" srcId="{69A9EF08-2B91-4BC8-8704-029BC8626564}" destId="{92A627DF-4C31-459F-B769-BFD25AE21AF1}" srcOrd="1" destOrd="0" presId="urn:microsoft.com/office/officeart/2005/8/layout/orgChart1"/>
    <dgm:cxn modelId="{4CBFDFB8-1552-4095-800C-84976A273064}" type="presParOf" srcId="{BFDD0712-2F16-44EC-8935-B38207A78D5F}" destId="{0678E02C-A67F-4EA5-B94C-A6F981A33780}" srcOrd="1" destOrd="0" presId="urn:microsoft.com/office/officeart/2005/8/layout/orgChart1"/>
    <dgm:cxn modelId="{7881F15B-3F33-4C12-9B02-93D3EC9DCB7C}" type="presParOf" srcId="{BFDD0712-2F16-44EC-8935-B38207A78D5F}" destId="{B70F53B0-D26F-4D7F-8039-75AB3EEE9E42}" srcOrd="2" destOrd="0" presId="urn:microsoft.com/office/officeart/2005/8/layout/orgChart1"/>
    <dgm:cxn modelId="{8F8B547D-69BF-4E78-8B29-69AD0DC5AD92}" type="presParOf" srcId="{2D56DC78-2F27-4E0E-8696-6EC5AD8725E3}" destId="{ECF05A17-1602-485D-A032-FC3E45DA8DE2}" srcOrd="2" destOrd="0" presId="urn:microsoft.com/office/officeart/2005/8/layout/orgChar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BCEF9-7179-47AD-9437-86CEDF3F4B9C}">
      <dsp:nvSpPr>
        <dsp:cNvPr id="0" name=""/>
        <dsp:cNvSpPr/>
      </dsp:nvSpPr>
      <dsp:spPr>
        <a:xfrm>
          <a:off x="3040380" y="2123"/>
          <a:ext cx="1561705" cy="1041136"/>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David Sever,</a:t>
          </a:r>
          <a:br>
            <a:rPr lang="en-US" sz="1300" kern="1200">
              <a:latin typeface="Calibri Light" panose="020F0302020204030204"/>
            </a:rPr>
          </a:br>
          <a:r>
            <a:rPr lang="en-US" sz="1300" kern="1200">
              <a:latin typeface="Calibri Light" panose="020F0302020204030204"/>
            </a:rPr>
            <a:t>Senior Director of Finance</a:t>
          </a:r>
          <a:endParaRPr lang="en-US" sz="1300" kern="1200"/>
        </a:p>
      </dsp:txBody>
      <dsp:txXfrm>
        <a:off x="3070874" y="32617"/>
        <a:ext cx="1500717" cy="980148"/>
      </dsp:txXfrm>
    </dsp:sp>
    <dsp:sp modelId="{D1D578EC-4786-4D99-AC27-EC6663BB046A}">
      <dsp:nvSpPr>
        <dsp:cNvPr id="0" name=""/>
        <dsp:cNvSpPr/>
      </dsp:nvSpPr>
      <dsp:spPr>
        <a:xfrm>
          <a:off x="1791016" y="1043260"/>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665F639-B12E-4964-AD37-AA30F8913B69}">
      <dsp:nvSpPr>
        <dsp:cNvPr id="0" name=""/>
        <dsp:cNvSpPr/>
      </dsp:nvSpPr>
      <dsp:spPr>
        <a:xfrm>
          <a:off x="1010163"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Melissa Allen,</a:t>
          </a:r>
          <a:br>
            <a:rPr lang="en-US" sz="1300" kern="1200">
              <a:latin typeface="Calibri Light" panose="020F0302020204030204"/>
            </a:rPr>
          </a:br>
          <a:r>
            <a:rPr lang="en-US" sz="1300" kern="1200">
              <a:latin typeface="Calibri Light" panose="020F0302020204030204"/>
            </a:rPr>
            <a:t>Staff Accountant</a:t>
          </a:r>
          <a:endParaRPr lang="en-US" sz="1300" kern="1200"/>
        </a:p>
      </dsp:txBody>
      <dsp:txXfrm>
        <a:off x="1040657" y="1490209"/>
        <a:ext cx="1500717" cy="980148"/>
      </dsp:txXfrm>
    </dsp:sp>
    <dsp:sp modelId="{83D0A783-745D-4B95-B65D-92A460CE72A0}">
      <dsp:nvSpPr>
        <dsp:cNvPr id="0" name=""/>
        <dsp:cNvSpPr/>
      </dsp:nvSpPr>
      <dsp:spPr>
        <a:xfrm>
          <a:off x="3775513" y="1043260"/>
          <a:ext cx="91440" cy="416454"/>
        </a:xfrm>
        <a:custGeom>
          <a:avLst/>
          <a:gdLst/>
          <a:ahLst/>
          <a:cxnLst/>
          <a:rect l="0" t="0" r="0" b="0"/>
          <a:pathLst>
            <a:path>
              <a:moveTo>
                <a:pt x="45720" y="0"/>
              </a:moveTo>
              <a:lnTo>
                <a:pt x="45720"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FF10DD-6CA6-485D-A07F-FF8474DBCA6E}">
      <dsp:nvSpPr>
        <dsp:cNvPr id="0" name=""/>
        <dsp:cNvSpPr/>
      </dsp:nvSpPr>
      <dsp:spPr>
        <a:xfrm>
          <a:off x="3040380"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Marcie </a:t>
          </a:r>
          <a:r>
            <a:rPr lang="en-US" sz="1300" kern="1200" err="1">
              <a:latin typeface="Calibri Light" panose="020F0302020204030204"/>
            </a:rPr>
            <a:t>Robidart</a:t>
          </a:r>
          <a:r>
            <a:rPr lang="en-US" sz="1300" kern="1200">
              <a:latin typeface="Calibri Light" panose="020F0302020204030204"/>
            </a:rPr>
            <a:t>,</a:t>
          </a:r>
          <a:br>
            <a:rPr lang="en-US" sz="1300" kern="1200">
              <a:latin typeface="Calibri Light" panose="020F0302020204030204"/>
            </a:rPr>
          </a:br>
          <a:r>
            <a:rPr lang="en-US" sz="1300" kern="1200">
              <a:latin typeface="Calibri Light" panose="020F0302020204030204"/>
            </a:rPr>
            <a:t>Director of Grants Fiscal &amp; Accounting</a:t>
          </a:r>
          <a:endParaRPr lang="en-US" sz="1300" kern="1200"/>
        </a:p>
      </dsp:txBody>
      <dsp:txXfrm>
        <a:off x="3070874" y="1490209"/>
        <a:ext cx="1500717" cy="980148"/>
      </dsp:txXfrm>
    </dsp:sp>
    <dsp:sp modelId="{345E8993-FAF1-447D-B8E5-B6A5FE5AB9F4}">
      <dsp:nvSpPr>
        <dsp:cNvPr id="0" name=""/>
        <dsp:cNvSpPr/>
      </dsp:nvSpPr>
      <dsp:spPr>
        <a:xfrm>
          <a:off x="1791016" y="2500851"/>
          <a:ext cx="2030216" cy="416454"/>
        </a:xfrm>
        <a:custGeom>
          <a:avLst/>
          <a:gdLst/>
          <a:ahLst/>
          <a:cxnLst/>
          <a:rect l="0" t="0" r="0" b="0"/>
          <a:pathLst>
            <a:path>
              <a:moveTo>
                <a:pt x="2030216" y="0"/>
              </a:moveTo>
              <a:lnTo>
                <a:pt x="2030216" y="208227"/>
              </a:lnTo>
              <a:lnTo>
                <a:pt x="0" y="208227"/>
              </a:lnTo>
              <a:lnTo>
                <a:pt x="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063918-D8EA-4088-BE43-246DCD06F015}">
      <dsp:nvSpPr>
        <dsp:cNvPr id="0" name=""/>
        <dsp:cNvSpPr/>
      </dsp:nvSpPr>
      <dsp:spPr>
        <a:xfrm>
          <a:off x="1010163"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Emma Post,</a:t>
          </a:r>
          <a:br>
            <a:rPr lang="en-US" sz="1300" kern="1200">
              <a:latin typeface="Calibri Light" panose="020F0302020204030204"/>
            </a:rPr>
          </a:br>
          <a:r>
            <a:rPr lang="en-US" sz="1300" kern="1200">
              <a:latin typeface="Calibri Light" panose="020F0302020204030204"/>
            </a:rPr>
            <a:t>Grant &amp; Procurement Manager</a:t>
          </a:r>
        </a:p>
      </dsp:txBody>
      <dsp:txXfrm>
        <a:off x="1040657" y="2947800"/>
        <a:ext cx="1500717" cy="980148"/>
      </dsp:txXfrm>
    </dsp:sp>
    <dsp:sp modelId="{DE973D31-8320-4AA8-954F-C11DCD727EFF}">
      <dsp:nvSpPr>
        <dsp:cNvPr id="0" name=""/>
        <dsp:cNvSpPr/>
      </dsp:nvSpPr>
      <dsp:spPr>
        <a:xfrm>
          <a:off x="3775513" y="2500851"/>
          <a:ext cx="91440" cy="416454"/>
        </a:xfrm>
        <a:custGeom>
          <a:avLst/>
          <a:gdLst/>
          <a:ahLst/>
          <a:cxnLst/>
          <a:rect l="0" t="0" r="0" b="0"/>
          <a:pathLst>
            <a:path>
              <a:moveTo>
                <a:pt x="45720" y="0"/>
              </a:moveTo>
              <a:lnTo>
                <a:pt x="45720"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547D559-75CB-4819-8C91-C584F8615268}">
      <dsp:nvSpPr>
        <dsp:cNvPr id="0" name=""/>
        <dsp:cNvSpPr/>
      </dsp:nvSpPr>
      <dsp:spPr>
        <a:xfrm>
          <a:off x="3040380"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Shawn Wilkens,</a:t>
          </a:r>
          <a:br>
            <a:rPr lang="en-US" sz="1300" kern="1200">
              <a:latin typeface="Calibri Light" panose="020F0302020204030204"/>
            </a:rPr>
          </a:br>
          <a:r>
            <a:rPr lang="en-US" sz="1300" kern="1200">
              <a:latin typeface="Calibri Light" panose="020F0302020204030204"/>
            </a:rPr>
            <a:t>Grant &amp; Accounting Technician</a:t>
          </a:r>
        </a:p>
      </dsp:txBody>
      <dsp:txXfrm>
        <a:off x="3070874" y="2947800"/>
        <a:ext cx="1500717" cy="980148"/>
      </dsp:txXfrm>
    </dsp:sp>
    <dsp:sp modelId="{A0AABC66-B6DD-4B74-8970-9467BC425E13}">
      <dsp:nvSpPr>
        <dsp:cNvPr id="0" name=""/>
        <dsp:cNvSpPr/>
      </dsp:nvSpPr>
      <dsp:spPr>
        <a:xfrm>
          <a:off x="3821233" y="2500851"/>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A1A785-5DF2-475A-9B23-6D8977BFA556}">
      <dsp:nvSpPr>
        <dsp:cNvPr id="0" name=""/>
        <dsp:cNvSpPr/>
      </dsp:nvSpPr>
      <dsp:spPr>
        <a:xfrm>
          <a:off x="5070597" y="2917306"/>
          <a:ext cx="1561705" cy="1041136"/>
        </a:xfrm>
        <a:prstGeom prst="roundRect">
          <a:avLst>
            <a:gd name="adj" fmla="val 10000"/>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Magaly Mar-Sotero,</a:t>
          </a:r>
          <a:br>
            <a:rPr lang="en-US" sz="1300" kern="1200">
              <a:latin typeface="Calibri Light" panose="020F0302020204030204"/>
            </a:rPr>
          </a:br>
          <a:r>
            <a:rPr lang="en-US" sz="1300" kern="1200">
              <a:latin typeface="Calibri Light" panose="020F0302020204030204"/>
            </a:rPr>
            <a:t>Grant and Accounting Technician</a:t>
          </a:r>
        </a:p>
      </dsp:txBody>
      <dsp:txXfrm>
        <a:off x="5101091" y="2947800"/>
        <a:ext cx="1500717" cy="980148"/>
      </dsp:txXfrm>
    </dsp:sp>
    <dsp:sp modelId="{725D82B7-B82A-4558-BC3D-21D1E834D430}">
      <dsp:nvSpPr>
        <dsp:cNvPr id="0" name=""/>
        <dsp:cNvSpPr/>
      </dsp:nvSpPr>
      <dsp:spPr>
        <a:xfrm>
          <a:off x="3821233" y="1043260"/>
          <a:ext cx="2030216" cy="416454"/>
        </a:xfrm>
        <a:custGeom>
          <a:avLst/>
          <a:gdLst/>
          <a:ahLst/>
          <a:cxnLst/>
          <a:rect l="0" t="0" r="0" b="0"/>
          <a:pathLst>
            <a:path>
              <a:moveTo>
                <a:pt x="0" y="0"/>
              </a:moveTo>
              <a:lnTo>
                <a:pt x="0" y="208227"/>
              </a:lnTo>
              <a:lnTo>
                <a:pt x="2030216" y="208227"/>
              </a:lnTo>
              <a:lnTo>
                <a:pt x="2030216" y="416454"/>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F8F6D2-206F-4874-9104-AF26BEFD17E5}">
      <dsp:nvSpPr>
        <dsp:cNvPr id="0" name=""/>
        <dsp:cNvSpPr/>
      </dsp:nvSpPr>
      <dsp:spPr>
        <a:xfrm>
          <a:off x="5070597" y="1459715"/>
          <a:ext cx="1561705" cy="1041136"/>
        </a:xfrm>
        <a:prstGeom prst="roundRect">
          <a:avLst>
            <a:gd name="adj" fmla="val 10000"/>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lvl="0" indent="0" algn="ctr" defTabSz="577850" rtl="0">
            <a:lnSpc>
              <a:spcPct val="90000"/>
            </a:lnSpc>
            <a:spcBef>
              <a:spcPct val="0"/>
            </a:spcBef>
            <a:spcAft>
              <a:spcPct val="35000"/>
            </a:spcAft>
            <a:buNone/>
          </a:pPr>
          <a:r>
            <a:rPr lang="en-US" sz="1300" kern="1200">
              <a:latin typeface="Calibri Light" panose="020F0302020204030204"/>
            </a:rPr>
            <a:t>Art Ford </a:t>
          </a:r>
          <a:br>
            <a:rPr lang="en-US" sz="1300" kern="1200">
              <a:latin typeface="Calibri Light" panose="020F0302020204030204"/>
            </a:rPr>
          </a:br>
          <a:r>
            <a:rPr lang="en-US" sz="1300" kern="1200">
              <a:latin typeface="Calibri Light" panose="020F0302020204030204"/>
            </a:rPr>
            <a:t>School Finance Manager</a:t>
          </a:r>
          <a:endParaRPr lang="en-US" sz="1300" kern="1200"/>
        </a:p>
      </dsp:txBody>
      <dsp:txXfrm>
        <a:off x="5101091" y="1490209"/>
        <a:ext cx="1500717" cy="9801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47E9EE-2BFB-4E62-B9A5-410FF8085DA3}">
      <dsp:nvSpPr>
        <dsp:cNvPr id="0" name=""/>
        <dsp:cNvSpPr/>
      </dsp:nvSpPr>
      <dsp:spPr>
        <a:xfrm>
          <a:off x="1465385" y="761545"/>
          <a:ext cx="801928" cy="278355"/>
        </a:xfrm>
        <a:custGeom>
          <a:avLst/>
          <a:gdLst/>
          <a:ahLst/>
          <a:cxnLst/>
          <a:rect l="0" t="0" r="0" b="0"/>
          <a:pathLst>
            <a:path>
              <a:moveTo>
                <a:pt x="0" y="0"/>
              </a:moveTo>
              <a:lnTo>
                <a:pt x="0" y="139177"/>
              </a:lnTo>
              <a:lnTo>
                <a:pt x="801928" y="139177"/>
              </a:lnTo>
              <a:lnTo>
                <a:pt x="801928"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52C80E0-FB64-40B2-8E96-53EAC855E6C2}">
      <dsp:nvSpPr>
        <dsp:cNvPr id="0" name=""/>
        <dsp:cNvSpPr/>
      </dsp:nvSpPr>
      <dsp:spPr>
        <a:xfrm>
          <a:off x="663456" y="761545"/>
          <a:ext cx="801928" cy="278355"/>
        </a:xfrm>
        <a:custGeom>
          <a:avLst/>
          <a:gdLst/>
          <a:ahLst/>
          <a:cxnLst/>
          <a:rect l="0" t="0" r="0" b="0"/>
          <a:pathLst>
            <a:path>
              <a:moveTo>
                <a:pt x="801928" y="0"/>
              </a:moveTo>
              <a:lnTo>
                <a:pt x="801928" y="139177"/>
              </a:lnTo>
              <a:lnTo>
                <a:pt x="0" y="139177"/>
              </a:lnTo>
              <a:lnTo>
                <a:pt x="0" y="278355"/>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9611FB0-D636-4AB6-B030-4F3483B4F144}">
      <dsp:nvSpPr>
        <dsp:cNvPr id="0" name=""/>
        <dsp:cNvSpPr/>
      </dsp:nvSpPr>
      <dsp:spPr>
        <a:xfrm>
          <a:off x="802634" y="98795"/>
          <a:ext cx="1325500" cy="662750"/>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Ilene Agustin,</a:t>
          </a:r>
          <a:br>
            <a:rPr lang="en-US" sz="1500" kern="1200">
              <a:latin typeface="Calibri Light" panose="020F0302020204030204"/>
            </a:rPr>
          </a:br>
          <a:r>
            <a:rPr lang="en-US" sz="1500" kern="1200">
              <a:latin typeface="Calibri Light" panose="020F0302020204030204"/>
            </a:rPr>
            <a:t>Director of School Nutrition</a:t>
          </a:r>
          <a:endParaRPr lang="en-US" sz="1500" kern="1200"/>
        </a:p>
      </dsp:txBody>
      <dsp:txXfrm>
        <a:off x="802634" y="98795"/>
        <a:ext cx="1325500" cy="662750"/>
      </dsp:txXfrm>
    </dsp:sp>
    <dsp:sp modelId="{4840E001-D6D0-4E61-8409-A18EEE24C070}">
      <dsp:nvSpPr>
        <dsp:cNvPr id="0" name=""/>
        <dsp:cNvSpPr/>
      </dsp:nvSpPr>
      <dsp:spPr>
        <a:xfrm>
          <a:off x="706"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Maggie Necaise,</a:t>
          </a:r>
          <a:br>
            <a:rPr lang="en-US" sz="1500" kern="1200">
              <a:latin typeface="Calibri Light" panose="020F0302020204030204"/>
            </a:rPr>
          </a:br>
          <a:r>
            <a:rPr lang="en-US" sz="1500" kern="1200">
              <a:latin typeface="Calibri Light" panose="020F0302020204030204"/>
            </a:rPr>
            <a:t>School Nutrition Specialist</a:t>
          </a:r>
          <a:endParaRPr lang="en-US" sz="1500" kern="1200"/>
        </a:p>
      </dsp:txBody>
      <dsp:txXfrm>
        <a:off x="706" y="1039901"/>
        <a:ext cx="1325500" cy="662750"/>
      </dsp:txXfrm>
    </dsp:sp>
    <dsp:sp modelId="{37F757C9-5D22-48B1-82A2-9B7FAA8D8DA2}">
      <dsp:nvSpPr>
        <dsp:cNvPr id="0" name=""/>
        <dsp:cNvSpPr/>
      </dsp:nvSpPr>
      <dsp:spPr>
        <a:xfrm>
          <a:off x="1604562" y="1039901"/>
          <a:ext cx="1325500" cy="66275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US" sz="1500" kern="1200">
              <a:latin typeface="Calibri Light" panose="020F0302020204030204"/>
            </a:rPr>
            <a:t>Maggie Smart,</a:t>
          </a:r>
          <a:br>
            <a:rPr lang="en-US" sz="1500" kern="1200"/>
          </a:br>
          <a:r>
            <a:rPr lang="en-US" sz="1500" kern="1200">
              <a:latin typeface="Calibri Light" panose="020F0302020204030204"/>
            </a:rPr>
            <a:t>School Nutrition Specialist</a:t>
          </a:r>
          <a:endParaRPr lang="en-US" sz="1500" kern="1200"/>
        </a:p>
      </dsp:txBody>
      <dsp:txXfrm>
        <a:off x="1604562" y="1039901"/>
        <a:ext cx="1325500" cy="6627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CD902B5-B0F6-49D2-817A-DE13D321316F}"/>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a:extLst>
              <a:ext uri="{FF2B5EF4-FFF2-40B4-BE49-F238E27FC236}">
                <a16:creationId xmlns:a16="http://schemas.microsoft.com/office/drawing/2014/main" id="{5613008B-EDDC-47A6-9098-7D27B339315C}"/>
              </a:ext>
            </a:extLst>
          </p:cNvPr>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AE532E3-D17B-4397-96B1-27FF697FC2DF}" type="datetimeFigureOut">
              <a:rPr lang="en-US" smtClean="0"/>
              <a:t>1/22/2025</a:t>
            </a:fld>
            <a:endParaRPr lang="en-US"/>
          </a:p>
        </p:txBody>
      </p:sp>
      <p:sp>
        <p:nvSpPr>
          <p:cNvPr id="4" name="Slide Image Placeholder 3">
            <a:extLst>
              <a:ext uri="{FF2B5EF4-FFF2-40B4-BE49-F238E27FC236}">
                <a16:creationId xmlns:a16="http://schemas.microsoft.com/office/drawing/2014/main" id="{98B710E7-0709-4C1B-894C-2A7876FC0FD2}"/>
              </a:ext>
            </a:extLst>
          </p:cNvPr>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a:extLst>
              <a:ext uri="{FF2B5EF4-FFF2-40B4-BE49-F238E27FC236}">
                <a16:creationId xmlns:a16="http://schemas.microsoft.com/office/drawing/2014/main" id="{BE2EE9A4-B048-4B5D-B6FD-80D44C82F86C}"/>
              </a:ext>
            </a:extLst>
          </p:cNvPr>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81B38A4D-85B5-4967-B401-C48DAB598C7D}"/>
              </a:ext>
            </a:extLst>
          </p:cNvPr>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a:extLst>
              <a:ext uri="{FF2B5EF4-FFF2-40B4-BE49-F238E27FC236}">
                <a16:creationId xmlns:a16="http://schemas.microsoft.com/office/drawing/2014/main" id="{3FD82675-9AED-4216-BE25-093124CE3C07}"/>
              </a:ext>
            </a:extLst>
          </p:cNvPr>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6E9D5F07-974D-4ACE-945D-1B4518047B1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Welcome! Its busy day and thanks for being here to help with the move, learn about finance and some of our work. Today you'll hear from, Ilene Agustin our School Nutrition Manager, and Marcie </a:t>
            </a:r>
            <a:r>
              <a:rPr lang="en-US" err="1">
                <a:cs typeface="Calibri"/>
              </a:rPr>
              <a:t>Robidart</a:t>
            </a:r>
            <a:r>
              <a:rPr lang="en-US">
                <a:cs typeface="Calibri"/>
              </a:rPr>
              <a:t> our Grants Fiscal and </a:t>
            </a:r>
            <a:r>
              <a:rPr lang="en-US" err="1">
                <a:cs typeface="Calibri"/>
              </a:rPr>
              <a:t>Acct'ing</a:t>
            </a:r>
            <a:r>
              <a:rPr lang="en-US">
                <a:cs typeface="Calibri"/>
              </a:rPr>
              <a:t>  Manager and myself. Review Agenda</a:t>
            </a:r>
          </a:p>
        </p:txBody>
      </p:sp>
      <p:sp>
        <p:nvSpPr>
          <p:cNvPr id="4" name="Slide Number Placeholder 3"/>
          <p:cNvSpPr>
            <a:spLocks noGrp="1"/>
          </p:cNvSpPr>
          <p:nvPr>
            <p:ph type="sldNum" sz="quarter" idx="5"/>
          </p:nvPr>
        </p:nvSpPr>
        <p:spPr/>
        <p:txBody>
          <a:bodyPr/>
          <a:lstStyle/>
          <a:p>
            <a:fld id="{6E9D5F07-974D-4ACE-945D-1B4518047B1E}" type="slidenum">
              <a:rPr lang="en-US" smtClean="0"/>
              <a:t>2</a:t>
            </a:fld>
            <a:endParaRPr lang="en-US"/>
          </a:p>
        </p:txBody>
      </p:sp>
    </p:spTree>
    <p:extLst>
      <p:ext uri="{BB962C8B-B14F-4D97-AF65-F5344CB8AC3E}">
        <p14:creationId xmlns:p14="http://schemas.microsoft.com/office/powerpoint/2010/main" val="833659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E9D5F07-974D-4ACE-945D-1B4518047B1E}" type="slidenum">
              <a:rPr lang="en-US" smtClean="0"/>
              <a:t>14</a:t>
            </a:fld>
            <a:endParaRPr lang="en-US"/>
          </a:p>
        </p:txBody>
      </p:sp>
    </p:spTree>
    <p:extLst>
      <p:ext uri="{BB962C8B-B14F-4D97-AF65-F5344CB8AC3E}">
        <p14:creationId xmlns:p14="http://schemas.microsoft.com/office/powerpoint/2010/main" val="111337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875564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66141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8945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69846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FAF39-9B25-8E5E-9E8E-BF8AC7B69B1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2C63E2F0-20AA-FA2F-8CC7-D3051BE1B866}"/>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3AD5332-A518-530B-2DDC-BD5E5E9F0128}"/>
              </a:ext>
            </a:extLst>
          </p:cNvPr>
          <p:cNvSpPr>
            <a:spLocks noGrp="1"/>
          </p:cNvSpPr>
          <p:nvPr>
            <p:ph type="dt" sz="half" idx="10"/>
          </p:nvPr>
        </p:nvSpPr>
        <p:spPr/>
        <p:txBody>
          <a:bodyPr/>
          <a:lstStyle/>
          <a:p>
            <a:fld id="{96DFF08F-DC6B-4601-B491-B0F83F6DD2DA}" type="datetimeFigureOut">
              <a:rPr lang="en-US" smtClean="0"/>
              <a:t>1/22/2025</a:t>
            </a:fld>
            <a:endParaRPr lang="en-US"/>
          </a:p>
        </p:txBody>
      </p:sp>
      <p:sp>
        <p:nvSpPr>
          <p:cNvPr id="5" name="Footer Placeholder 4">
            <a:extLst>
              <a:ext uri="{FF2B5EF4-FFF2-40B4-BE49-F238E27FC236}">
                <a16:creationId xmlns:a16="http://schemas.microsoft.com/office/drawing/2014/main" id="{7FEAD57A-BBA2-0EA9-D75F-A80D2E4AB2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C94C6-218C-3124-5CD2-2C82FE9FBD15}"/>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11">
            <a:extLst>
              <a:ext uri="{FF2B5EF4-FFF2-40B4-BE49-F238E27FC236}">
                <a16:creationId xmlns:a16="http://schemas.microsoft.com/office/drawing/2014/main" id="{85961D0E-4266-5EB1-14EE-87A50E6DCC55}"/>
              </a:ext>
            </a:extLst>
          </p:cNvPr>
          <p:cNvSpPr/>
          <p:nvPr userDrawn="1"/>
        </p:nvSpPr>
        <p:spPr>
          <a:xfrm>
            <a:off x="4453685" y="3469353"/>
            <a:ext cx="541350" cy="102900"/>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12">
            <a:extLst>
              <a:ext uri="{FF2B5EF4-FFF2-40B4-BE49-F238E27FC236}">
                <a16:creationId xmlns:a16="http://schemas.microsoft.com/office/drawing/2014/main" id="{B44D3C6F-0C85-982A-EC1F-8A888D26CA52}"/>
              </a:ext>
            </a:extLst>
          </p:cNvPr>
          <p:cNvSpPr/>
          <p:nvPr userDrawn="1"/>
        </p:nvSpPr>
        <p:spPr>
          <a:xfrm>
            <a:off x="4994897" y="3469353"/>
            <a:ext cx="541350"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13">
            <a:extLst>
              <a:ext uri="{FF2B5EF4-FFF2-40B4-BE49-F238E27FC236}">
                <a16:creationId xmlns:a16="http://schemas.microsoft.com/office/drawing/2014/main" id="{7A5DA032-52F6-CD58-3CA0-D382D91B49F3}"/>
              </a:ext>
            </a:extLst>
          </p:cNvPr>
          <p:cNvSpPr/>
          <p:nvPr userDrawn="1"/>
        </p:nvSpPr>
        <p:spPr>
          <a:xfrm>
            <a:off x="0" y="3469353"/>
            <a:ext cx="541350"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14">
            <a:extLst>
              <a:ext uri="{FF2B5EF4-FFF2-40B4-BE49-F238E27FC236}">
                <a16:creationId xmlns:a16="http://schemas.microsoft.com/office/drawing/2014/main" id="{D3D73890-8413-C014-8F36-322056285025}"/>
              </a:ext>
            </a:extLst>
          </p:cNvPr>
          <p:cNvSpPr/>
          <p:nvPr userDrawn="1"/>
        </p:nvSpPr>
        <p:spPr>
          <a:xfrm>
            <a:off x="541070" y="3469353"/>
            <a:ext cx="3912525"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F431B04B-576E-F0B1-6438-932137BF3F2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56000" y="6040774"/>
            <a:ext cx="1694376" cy="529038"/>
          </a:xfrm>
          <a:prstGeom prst="rect">
            <a:avLst/>
          </a:prstGeom>
        </p:spPr>
      </p:pic>
    </p:spTree>
    <p:extLst>
      <p:ext uri="{BB962C8B-B14F-4D97-AF65-F5344CB8AC3E}">
        <p14:creationId xmlns:p14="http://schemas.microsoft.com/office/powerpoint/2010/main" val="205929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FD60B-DF4F-2927-B63F-1D8F04D841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C6E37C-D30A-CD9C-61DD-B84ABEEE27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6015-7EA7-37E0-4542-86265473F635}"/>
              </a:ext>
            </a:extLst>
          </p:cNvPr>
          <p:cNvSpPr>
            <a:spLocks noGrp="1"/>
          </p:cNvSpPr>
          <p:nvPr>
            <p:ph type="dt" sz="half" idx="10"/>
          </p:nvPr>
        </p:nvSpPr>
        <p:spPr/>
        <p:txBody>
          <a:bodyPr/>
          <a:lstStyle/>
          <a:p>
            <a:fld id="{96DFF08F-DC6B-4601-B491-B0F83F6DD2DA}" type="datetimeFigureOut">
              <a:rPr lang="en-US" smtClean="0"/>
              <a:t>1/22/2025</a:t>
            </a:fld>
            <a:endParaRPr lang="en-US"/>
          </a:p>
        </p:txBody>
      </p:sp>
      <p:sp>
        <p:nvSpPr>
          <p:cNvPr id="5" name="Footer Placeholder 4">
            <a:extLst>
              <a:ext uri="{FF2B5EF4-FFF2-40B4-BE49-F238E27FC236}">
                <a16:creationId xmlns:a16="http://schemas.microsoft.com/office/drawing/2014/main" id="{D7540882-60FC-244F-397C-637FBF3DF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62E8BC-A63C-A380-5BCD-2C84F53EAF6B}"/>
              </a:ext>
            </a:extLst>
          </p:cNvPr>
          <p:cNvSpPr>
            <a:spLocks noGrp="1"/>
          </p:cNvSpPr>
          <p:nvPr>
            <p:ph type="sldNum" sz="quarter" idx="12"/>
          </p:nvPr>
        </p:nvSpPr>
        <p:spPr/>
        <p:txBody>
          <a:bodyPr/>
          <a:lstStyle/>
          <a:p>
            <a:fld id="{4FAB73BC-B049-4115-A692-8D63A059BFB8}" type="slidenum">
              <a:rPr lang="en-US" smtClean="0"/>
              <a:t>‹#›</a:t>
            </a:fld>
            <a:endParaRPr lang="en-US"/>
          </a:p>
        </p:txBody>
      </p:sp>
      <p:sp>
        <p:nvSpPr>
          <p:cNvPr id="7" name="Shape 34">
            <a:extLst>
              <a:ext uri="{FF2B5EF4-FFF2-40B4-BE49-F238E27FC236}">
                <a16:creationId xmlns:a16="http://schemas.microsoft.com/office/drawing/2014/main" id="{6C65CA56-F06C-70DC-C79E-9569423407FE}"/>
              </a:ext>
            </a:extLst>
          </p:cNvPr>
          <p:cNvSpPr/>
          <p:nvPr userDrawn="1"/>
        </p:nvSpPr>
        <p:spPr>
          <a:xfrm>
            <a:off x="5696953" y="6755101"/>
            <a:ext cx="1401679" cy="110921"/>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8" name="Shape 35">
            <a:extLst>
              <a:ext uri="{FF2B5EF4-FFF2-40B4-BE49-F238E27FC236}">
                <a16:creationId xmlns:a16="http://schemas.microsoft.com/office/drawing/2014/main" id="{CB800963-A08A-4D8F-F89A-7A0E23986000}"/>
              </a:ext>
            </a:extLst>
          </p:cNvPr>
          <p:cNvSpPr/>
          <p:nvPr userDrawn="1"/>
        </p:nvSpPr>
        <p:spPr>
          <a:xfrm>
            <a:off x="7098631" y="6755100"/>
            <a:ext cx="2045369" cy="102900"/>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9" name="Shape 36">
            <a:extLst>
              <a:ext uri="{FF2B5EF4-FFF2-40B4-BE49-F238E27FC236}">
                <a16:creationId xmlns:a16="http://schemas.microsoft.com/office/drawing/2014/main" id="{73F76591-CF83-DCCB-D16B-17BC7E63D957}"/>
              </a:ext>
            </a:extLst>
          </p:cNvPr>
          <p:cNvSpPr/>
          <p:nvPr userDrawn="1"/>
        </p:nvSpPr>
        <p:spPr>
          <a:xfrm>
            <a:off x="0" y="6755100"/>
            <a:ext cx="1473867" cy="102900"/>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10" name="Shape 37">
            <a:extLst>
              <a:ext uri="{FF2B5EF4-FFF2-40B4-BE49-F238E27FC236}">
                <a16:creationId xmlns:a16="http://schemas.microsoft.com/office/drawing/2014/main" id="{88A03E92-B7E1-BC92-07CA-072E462EF739}"/>
              </a:ext>
            </a:extLst>
          </p:cNvPr>
          <p:cNvSpPr/>
          <p:nvPr userDrawn="1"/>
        </p:nvSpPr>
        <p:spPr>
          <a:xfrm>
            <a:off x="1473868" y="6755100"/>
            <a:ext cx="4223084" cy="102900"/>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pic>
        <p:nvPicPr>
          <p:cNvPr id="11" name="Picture 10">
            <a:extLst>
              <a:ext uri="{FF2B5EF4-FFF2-40B4-BE49-F238E27FC236}">
                <a16:creationId xmlns:a16="http://schemas.microsoft.com/office/drawing/2014/main" id="{21F0D880-E01F-7EC8-E5EE-43811C36AA2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3737" y="122933"/>
            <a:ext cx="986625" cy="174724"/>
          </a:xfrm>
          <a:prstGeom prst="rect">
            <a:avLst/>
          </a:prstGeom>
        </p:spPr>
      </p:pic>
    </p:spTree>
    <p:extLst>
      <p:ext uri="{BB962C8B-B14F-4D97-AF65-F5344CB8AC3E}">
        <p14:creationId xmlns:p14="http://schemas.microsoft.com/office/powerpoint/2010/main" val="27717595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271D0-4F4B-90AE-696A-998E48A6E72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782CD57B-538C-6D52-3CA2-0525BCF7F09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A7F6C4-3023-22EE-9025-894F4E2925E7}"/>
              </a:ext>
            </a:extLst>
          </p:cNvPr>
          <p:cNvSpPr>
            <a:spLocks noGrp="1"/>
          </p:cNvSpPr>
          <p:nvPr>
            <p:ph type="dt" sz="half" idx="10"/>
          </p:nvPr>
        </p:nvSpPr>
        <p:spPr/>
        <p:txBody>
          <a:bodyPr/>
          <a:lstStyle/>
          <a:p>
            <a:fld id="{96DFF08F-DC6B-4601-B491-B0F83F6DD2DA}" type="datetimeFigureOut">
              <a:rPr lang="en-US" smtClean="0"/>
              <a:pPr/>
              <a:t>1/22/2025</a:t>
            </a:fld>
            <a:endParaRPr lang="en-US"/>
          </a:p>
        </p:txBody>
      </p:sp>
      <p:sp>
        <p:nvSpPr>
          <p:cNvPr id="5" name="Footer Placeholder 4">
            <a:extLst>
              <a:ext uri="{FF2B5EF4-FFF2-40B4-BE49-F238E27FC236}">
                <a16:creationId xmlns:a16="http://schemas.microsoft.com/office/drawing/2014/main" id="{8DFFD1F4-8C89-C1D7-BB1F-EB3BB55901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33EC9A-025A-6CE8-9A1A-6E0BA974BA04}"/>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826513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3A7FD-A6B2-9607-5995-5DCEB60D94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7ACE6E5-E41E-25A7-097A-6626F1C8E6A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E0C5A2-76DC-740B-A23D-11882465678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434DA7-B486-6130-1125-939A68299933}"/>
              </a:ext>
            </a:extLst>
          </p:cNvPr>
          <p:cNvSpPr>
            <a:spLocks noGrp="1"/>
          </p:cNvSpPr>
          <p:nvPr>
            <p:ph type="dt" sz="half" idx="10"/>
          </p:nvPr>
        </p:nvSpPr>
        <p:spPr/>
        <p:txBody>
          <a:bodyPr/>
          <a:lstStyle/>
          <a:p>
            <a:fld id="{96DFF08F-DC6B-4601-B491-B0F83F6DD2DA}" type="datetimeFigureOut">
              <a:rPr lang="en-US" smtClean="0"/>
              <a:pPr/>
              <a:t>1/22/2025</a:t>
            </a:fld>
            <a:endParaRPr lang="en-US"/>
          </a:p>
        </p:txBody>
      </p:sp>
      <p:sp>
        <p:nvSpPr>
          <p:cNvPr id="6" name="Footer Placeholder 5">
            <a:extLst>
              <a:ext uri="{FF2B5EF4-FFF2-40B4-BE49-F238E27FC236}">
                <a16:creationId xmlns:a16="http://schemas.microsoft.com/office/drawing/2014/main" id="{7D07485C-AFD0-0C5A-3CF0-047D60F913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1B69F5-220C-A773-3D75-44FA175F02CC}"/>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1793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C283C-D8EC-D405-89BF-B8AED760426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462279-85D0-AE9B-352A-5742FFAFF95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31B00A9-F2AE-C21A-5CDE-468EAB85785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6EB006-38DF-812C-FCC8-751CED40D24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38CA657-EF77-18C8-AFB8-B20339A857AD}"/>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D9A603-8268-1A8F-4A40-950D71FF168F}"/>
              </a:ext>
            </a:extLst>
          </p:cNvPr>
          <p:cNvSpPr>
            <a:spLocks noGrp="1"/>
          </p:cNvSpPr>
          <p:nvPr>
            <p:ph type="dt" sz="half" idx="10"/>
          </p:nvPr>
        </p:nvSpPr>
        <p:spPr/>
        <p:txBody>
          <a:bodyPr/>
          <a:lstStyle/>
          <a:p>
            <a:fld id="{96DFF08F-DC6B-4601-B491-B0F83F6DD2DA}" type="datetimeFigureOut">
              <a:rPr lang="en-US" smtClean="0"/>
              <a:t>1/22/2025</a:t>
            </a:fld>
            <a:endParaRPr lang="en-US"/>
          </a:p>
        </p:txBody>
      </p:sp>
      <p:sp>
        <p:nvSpPr>
          <p:cNvPr id="8" name="Footer Placeholder 7">
            <a:extLst>
              <a:ext uri="{FF2B5EF4-FFF2-40B4-BE49-F238E27FC236}">
                <a16:creationId xmlns:a16="http://schemas.microsoft.com/office/drawing/2014/main" id="{4102188C-3269-2B1F-359B-573224A23D2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1F7063-ADBB-AA20-81ED-B2ED0347872B}"/>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575985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F0B33-5CD6-A5B2-7F8E-FD33AB1DBB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C05F78-32C0-5772-5027-8512E78262D1}"/>
              </a:ext>
            </a:extLst>
          </p:cNvPr>
          <p:cNvSpPr>
            <a:spLocks noGrp="1"/>
          </p:cNvSpPr>
          <p:nvPr>
            <p:ph type="dt" sz="half" idx="10"/>
          </p:nvPr>
        </p:nvSpPr>
        <p:spPr/>
        <p:txBody>
          <a:bodyPr/>
          <a:lstStyle/>
          <a:p>
            <a:fld id="{96DFF08F-DC6B-4601-B491-B0F83F6DD2DA}" type="datetimeFigureOut">
              <a:rPr lang="en-US" smtClean="0"/>
              <a:t>1/22/2025</a:t>
            </a:fld>
            <a:endParaRPr lang="en-US"/>
          </a:p>
        </p:txBody>
      </p:sp>
      <p:sp>
        <p:nvSpPr>
          <p:cNvPr id="4" name="Footer Placeholder 3">
            <a:extLst>
              <a:ext uri="{FF2B5EF4-FFF2-40B4-BE49-F238E27FC236}">
                <a16:creationId xmlns:a16="http://schemas.microsoft.com/office/drawing/2014/main" id="{876079B8-0993-E70E-B2F5-C7BFA7D1D4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52A0ED-B558-8DDC-2DE3-C74DC2A3B649}"/>
              </a:ext>
            </a:extLst>
          </p:cNvPr>
          <p:cNvSpPr>
            <a:spLocks noGrp="1"/>
          </p:cNvSpPr>
          <p:nvPr>
            <p:ph type="sldNum" sz="quarter" idx="12"/>
          </p:nvPr>
        </p:nvSpPr>
        <p:spPr/>
        <p:txBody>
          <a:bodyPr/>
          <a:lstStyle/>
          <a:p>
            <a:fld id="{4FAB73BC-B049-4115-A692-8D63A059BFB8}" type="slidenum">
              <a:rPr lang="en-US" smtClean="0"/>
              <a:t>‹#›</a:t>
            </a:fld>
            <a:endParaRPr lang="en-US"/>
          </a:p>
        </p:txBody>
      </p:sp>
      <p:pic>
        <p:nvPicPr>
          <p:cNvPr id="6" name="Picture 5">
            <a:extLst>
              <a:ext uri="{FF2B5EF4-FFF2-40B4-BE49-F238E27FC236}">
                <a16:creationId xmlns:a16="http://schemas.microsoft.com/office/drawing/2014/main" id="{45D0A606-360C-77EF-D486-CB35A174D6D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7" name="Shape 60">
            <a:extLst>
              <a:ext uri="{FF2B5EF4-FFF2-40B4-BE49-F238E27FC236}">
                <a16:creationId xmlns:a16="http://schemas.microsoft.com/office/drawing/2014/main" id="{67B450FF-D198-26F1-2A41-77E21455984A}"/>
              </a:ext>
            </a:extLst>
          </p:cNvPr>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61">
            <a:extLst>
              <a:ext uri="{FF2B5EF4-FFF2-40B4-BE49-F238E27FC236}">
                <a16:creationId xmlns:a16="http://schemas.microsoft.com/office/drawing/2014/main" id="{D567FC13-55B8-4109-41E9-4442B220E5D6}"/>
              </a:ext>
            </a:extLst>
          </p:cNvPr>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62">
            <a:extLst>
              <a:ext uri="{FF2B5EF4-FFF2-40B4-BE49-F238E27FC236}">
                <a16:creationId xmlns:a16="http://schemas.microsoft.com/office/drawing/2014/main" id="{1B7DCF51-C3B1-21CA-F49B-C4523DD7890A}"/>
              </a:ext>
            </a:extLst>
          </p:cNvPr>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63">
            <a:extLst>
              <a:ext uri="{FF2B5EF4-FFF2-40B4-BE49-F238E27FC236}">
                <a16:creationId xmlns:a16="http://schemas.microsoft.com/office/drawing/2014/main" id="{B8AC4609-5B0A-2849-C982-8F4779BD749C}"/>
              </a:ext>
            </a:extLst>
          </p:cNvPr>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994422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9E92E6-64A8-45DF-737A-9910D3D25C41}"/>
              </a:ext>
            </a:extLst>
          </p:cNvPr>
          <p:cNvSpPr>
            <a:spLocks noGrp="1"/>
          </p:cNvSpPr>
          <p:nvPr>
            <p:ph type="dt" sz="half" idx="10"/>
          </p:nvPr>
        </p:nvSpPr>
        <p:spPr/>
        <p:txBody>
          <a:bodyPr/>
          <a:lstStyle/>
          <a:p>
            <a:fld id="{96DFF08F-DC6B-4601-B491-B0F83F6DD2DA}" type="datetimeFigureOut">
              <a:rPr lang="en-US" smtClean="0"/>
              <a:t>1/22/2025</a:t>
            </a:fld>
            <a:endParaRPr lang="en-US"/>
          </a:p>
        </p:txBody>
      </p:sp>
      <p:sp>
        <p:nvSpPr>
          <p:cNvPr id="3" name="Footer Placeholder 2">
            <a:extLst>
              <a:ext uri="{FF2B5EF4-FFF2-40B4-BE49-F238E27FC236}">
                <a16:creationId xmlns:a16="http://schemas.microsoft.com/office/drawing/2014/main" id="{F1270269-07F9-F88B-BA68-1E4DDA3A5A4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D98EC1-5C21-59A7-9F9D-152BF4A16F6E}"/>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189206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1540656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0E1DD-0596-AC7A-026E-A167ADE76E2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AD44753B-0C42-B03C-D27E-F1D747282D4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FCC7E4-A037-4202-2DE1-FBE7DE0B8B3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F0AAC3E-4391-ADC8-153C-6276DE3F2067}"/>
              </a:ext>
            </a:extLst>
          </p:cNvPr>
          <p:cNvSpPr>
            <a:spLocks noGrp="1"/>
          </p:cNvSpPr>
          <p:nvPr>
            <p:ph type="dt" sz="half" idx="10"/>
          </p:nvPr>
        </p:nvSpPr>
        <p:spPr/>
        <p:txBody>
          <a:bodyPr/>
          <a:lstStyle/>
          <a:p>
            <a:fld id="{96DFF08F-DC6B-4601-B491-B0F83F6DD2DA}" type="datetimeFigureOut">
              <a:rPr lang="en-US" smtClean="0"/>
              <a:t>1/22/2025</a:t>
            </a:fld>
            <a:endParaRPr lang="en-US"/>
          </a:p>
        </p:txBody>
      </p:sp>
      <p:sp>
        <p:nvSpPr>
          <p:cNvPr id="6" name="Footer Placeholder 5">
            <a:extLst>
              <a:ext uri="{FF2B5EF4-FFF2-40B4-BE49-F238E27FC236}">
                <a16:creationId xmlns:a16="http://schemas.microsoft.com/office/drawing/2014/main" id="{44560208-C44E-CE2C-3449-67425C57D9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E33D7-B7A7-45FB-4723-284719E768B0}"/>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6875198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6968D-D112-6556-E1EF-8F870690D22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43A4413-DF37-0750-C75D-DE00C8B24A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245B2E1B-255C-A12C-34D7-39D35896FF3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2C91F98C-8402-075B-3C2F-357CB76DA344}"/>
              </a:ext>
            </a:extLst>
          </p:cNvPr>
          <p:cNvSpPr>
            <a:spLocks noGrp="1"/>
          </p:cNvSpPr>
          <p:nvPr>
            <p:ph type="dt" sz="half" idx="10"/>
          </p:nvPr>
        </p:nvSpPr>
        <p:spPr/>
        <p:txBody>
          <a:bodyPr/>
          <a:lstStyle/>
          <a:p>
            <a:fld id="{96DFF08F-DC6B-4601-B491-B0F83F6DD2DA}" type="datetimeFigureOut">
              <a:rPr lang="en-US" smtClean="0"/>
              <a:pPr/>
              <a:t>1/22/2025</a:t>
            </a:fld>
            <a:endParaRPr lang="en-US"/>
          </a:p>
        </p:txBody>
      </p:sp>
      <p:sp>
        <p:nvSpPr>
          <p:cNvPr id="6" name="Footer Placeholder 5">
            <a:extLst>
              <a:ext uri="{FF2B5EF4-FFF2-40B4-BE49-F238E27FC236}">
                <a16:creationId xmlns:a16="http://schemas.microsoft.com/office/drawing/2014/main" id="{4E803D2D-9F1D-AEEC-6E74-750DB7312B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7BC847-328C-C266-6FAB-19FECDAD6CF1}"/>
              </a:ext>
            </a:extLst>
          </p:cNvPr>
          <p:cNvSpPr>
            <a:spLocks noGrp="1"/>
          </p:cNvSpPr>
          <p:nvPr>
            <p:ph type="sldNum" sz="quarter" idx="12"/>
          </p:nvPr>
        </p:nvSpPr>
        <p:spPr/>
        <p:txBody>
          <a:bodyPr/>
          <a:lstStyle/>
          <a:p>
            <a:fld id="{4FAB73BC-B049-4115-A692-8D63A059BFB8}" type="slidenum">
              <a:rPr lang="en-US" smtClean="0"/>
              <a:pPr/>
              <a:t>‹#›</a:t>
            </a:fld>
            <a:endParaRPr lang="en-US"/>
          </a:p>
        </p:txBody>
      </p:sp>
    </p:spTree>
    <p:extLst>
      <p:ext uri="{BB962C8B-B14F-4D97-AF65-F5344CB8AC3E}">
        <p14:creationId xmlns:p14="http://schemas.microsoft.com/office/powerpoint/2010/main" val="420011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D475-8ED3-4095-0DE8-F59E9CE48A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CD050D-56D3-2CEA-4256-A95E0D775C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5980A6-F874-3419-EFD7-2680CAA558EC}"/>
              </a:ext>
            </a:extLst>
          </p:cNvPr>
          <p:cNvSpPr>
            <a:spLocks noGrp="1"/>
          </p:cNvSpPr>
          <p:nvPr>
            <p:ph type="dt" sz="half" idx="10"/>
          </p:nvPr>
        </p:nvSpPr>
        <p:spPr/>
        <p:txBody>
          <a:bodyPr/>
          <a:lstStyle/>
          <a:p>
            <a:fld id="{96DFF08F-DC6B-4601-B491-B0F83F6DD2DA}" type="datetimeFigureOut">
              <a:rPr lang="en-US" smtClean="0"/>
              <a:t>1/22/2025</a:t>
            </a:fld>
            <a:endParaRPr lang="en-US"/>
          </a:p>
        </p:txBody>
      </p:sp>
      <p:sp>
        <p:nvSpPr>
          <p:cNvPr id="5" name="Footer Placeholder 4">
            <a:extLst>
              <a:ext uri="{FF2B5EF4-FFF2-40B4-BE49-F238E27FC236}">
                <a16:creationId xmlns:a16="http://schemas.microsoft.com/office/drawing/2014/main" id="{45E60012-EBB4-D1F7-88F0-44907C87B3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359418-611F-7186-D5D1-318FA066D6DA}"/>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21225342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39CDC8-0374-FF36-CB09-D41379A30C7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7871BB-7317-4A95-3E54-5D6A21B3C75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D94016-654A-F3F6-DF43-84108D08DFE2}"/>
              </a:ext>
            </a:extLst>
          </p:cNvPr>
          <p:cNvSpPr>
            <a:spLocks noGrp="1"/>
          </p:cNvSpPr>
          <p:nvPr>
            <p:ph type="dt" sz="half" idx="10"/>
          </p:nvPr>
        </p:nvSpPr>
        <p:spPr/>
        <p:txBody>
          <a:bodyPr/>
          <a:lstStyle/>
          <a:p>
            <a:fld id="{96DFF08F-DC6B-4601-B491-B0F83F6DD2DA}" type="datetimeFigureOut">
              <a:rPr lang="en-US" smtClean="0"/>
              <a:t>1/22/2025</a:t>
            </a:fld>
            <a:endParaRPr lang="en-US"/>
          </a:p>
        </p:txBody>
      </p:sp>
      <p:sp>
        <p:nvSpPr>
          <p:cNvPr id="5" name="Footer Placeholder 4">
            <a:extLst>
              <a:ext uri="{FF2B5EF4-FFF2-40B4-BE49-F238E27FC236}">
                <a16:creationId xmlns:a16="http://schemas.microsoft.com/office/drawing/2014/main" id="{D3537E93-32C1-AC6B-5BF0-13EE5A31D7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E12F89-C0AE-FD74-E6A4-E118036B79AF}"/>
              </a:ext>
            </a:extLst>
          </p:cNvPr>
          <p:cNvSpPr>
            <a:spLocks noGrp="1"/>
          </p:cNvSpPr>
          <p:nvPr>
            <p:ph type="sldNum" sz="quarter" idx="12"/>
          </p:nvPr>
        </p:nvSpPr>
        <p:spPr/>
        <p:txBody>
          <a:bodyPr/>
          <a:lstStyle/>
          <a:p>
            <a:fld id="{4FAB73BC-B049-4115-A692-8D63A059BFB8}" type="slidenum">
              <a:rPr lang="en-US" smtClean="0"/>
              <a:t>‹#›</a:t>
            </a:fld>
            <a:endParaRPr lang="en-US"/>
          </a:p>
        </p:txBody>
      </p:sp>
    </p:spTree>
    <p:extLst>
      <p:ext uri="{BB962C8B-B14F-4D97-AF65-F5344CB8AC3E}">
        <p14:creationId xmlns:p14="http://schemas.microsoft.com/office/powerpoint/2010/main" val="32157949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Quote Layout">
    <p:spTree>
      <p:nvGrpSpPr>
        <p:cNvPr id="1" name=""/>
        <p:cNvGrpSpPr/>
        <p:nvPr/>
      </p:nvGrpSpPr>
      <p:grpSpPr>
        <a:xfrm>
          <a:off x="0" y="0"/>
          <a:ext cx="0" cy="0"/>
          <a:chOff x="0" y="0"/>
          <a:chExt cx="0" cy="0"/>
        </a:xfrm>
      </p:grpSpPr>
      <p:sp>
        <p:nvSpPr>
          <p:cNvPr id="3" name="Shape 26"/>
          <p:cNvSpPr/>
          <p:nvPr userDrawn="1"/>
        </p:nvSpPr>
        <p:spPr>
          <a:xfrm>
            <a:off x="4967681" y="2071863"/>
            <a:ext cx="1467900" cy="102035"/>
          </a:xfrm>
          <a:prstGeom prst="rect">
            <a:avLst/>
          </a:prstGeom>
          <a:solidFill>
            <a:srgbClr val="EFAA1F"/>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4" name="Shape 27"/>
          <p:cNvSpPr/>
          <p:nvPr userDrawn="1"/>
        </p:nvSpPr>
        <p:spPr>
          <a:xfrm>
            <a:off x="6435581" y="2071864"/>
            <a:ext cx="2720451" cy="102035"/>
          </a:xfrm>
          <a:prstGeom prst="rect">
            <a:avLst/>
          </a:prstGeom>
          <a:solidFill>
            <a:srgbClr val="C63F28"/>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5" name="Shape 28"/>
          <p:cNvSpPr/>
          <p:nvPr userDrawn="1"/>
        </p:nvSpPr>
        <p:spPr>
          <a:xfrm>
            <a:off x="0" y="2071861"/>
            <a:ext cx="2364206" cy="102035"/>
          </a:xfrm>
          <a:prstGeom prst="rect">
            <a:avLst/>
          </a:prstGeom>
          <a:solidFill>
            <a:srgbClr val="008CA0"/>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6" name="Shape 29"/>
          <p:cNvSpPr/>
          <p:nvPr userDrawn="1"/>
        </p:nvSpPr>
        <p:spPr>
          <a:xfrm>
            <a:off x="2364205" y="2071862"/>
            <a:ext cx="1753412" cy="102035"/>
          </a:xfrm>
          <a:prstGeom prst="rect">
            <a:avLst/>
          </a:prstGeom>
          <a:solidFill>
            <a:srgbClr val="455FA9"/>
          </a:solidFill>
          <a:ln>
            <a:noFill/>
          </a:ln>
        </p:spPr>
        <p:txBody>
          <a:bodyPr spcFirstLastPara="1" wrap="square" lIns="68569" tIns="68569" rIns="68569" bIns="68569" anchor="ctr" anchorCtr="0">
            <a:noAutofit/>
          </a:bodyPr>
          <a:lstStyle/>
          <a:p>
            <a:pPr marL="0" lvl="0" indent="0">
              <a:spcBef>
                <a:spcPts val="0"/>
              </a:spcBef>
              <a:spcAft>
                <a:spcPts val="0"/>
              </a:spcAft>
              <a:buNone/>
            </a:pPr>
            <a:endParaRPr sz="1350"/>
          </a:p>
        </p:txBody>
      </p:sp>
      <p:sp>
        <p:nvSpPr>
          <p:cNvPr id="7" name="Shape 25"/>
          <p:cNvSpPr txBox="1"/>
          <p:nvPr userDrawn="1"/>
        </p:nvSpPr>
        <p:spPr>
          <a:xfrm>
            <a:off x="3766612" y="1552771"/>
            <a:ext cx="1467900" cy="871500"/>
          </a:xfrm>
          <a:prstGeom prst="rect">
            <a:avLst/>
          </a:prstGeom>
          <a:noFill/>
          <a:ln>
            <a:noFill/>
          </a:ln>
        </p:spPr>
        <p:txBody>
          <a:bodyPr spcFirstLastPara="1" wrap="square" lIns="68569" tIns="68569" rIns="68569" bIns="68569" anchor="t" anchorCtr="0">
            <a:noAutofit/>
          </a:bodyPr>
          <a:lstStyle/>
          <a:p>
            <a:pPr marL="0" lvl="0" indent="0" algn="ctr">
              <a:spcBef>
                <a:spcPts val="0"/>
              </a:spcBef>
              <a:spcAft>
                <a:spcPts val="0"/>
              </a:spcAft>
              <a:buNone/>
            </a:pPr>
            <a:r>
              <a:rPr lang="en" sz="7200" b="1">
                <a:solidFill>
                  <a:srgbClr val="97ABBC"/>
                </a:solidFill>
                <a:latin typeface="Arial" panose="020B0604020202020204" pitchFamily="34" charset="0"/>
                <a:cs typeface="Arial" panose="020B0604020202020204" pitchFamily="34" charset="0"/>
              </a:rPr>
              <a:t>“</a:t>
            </a:r>
            <a:endParaRPr sz="7200" b="1">
              <a:solidFill>
                <a:srgbClr val="97ABBC"/>
              </a:solidFill>
              <a:latin typeface="Arial" panose="020B0604020202020204" pitchFamily="34" charset="0"/>
              <a:cs typeface="Arial" panose="020B0604020202020204" pitchFamily="34"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9911" y="146610"/>
            <a:ext cx="986625" cy="174724"/>
          </a:xfrm>
          <a:prstGeom prst="rect">
            <a:avLst/>
          </a:prstGeom>
        </p:spPr>
      </p:pic>
      <p:sp>
        <p:nvSpPr>
          <p:cNvPr id="10" name="Text Placeholder 9"/>
          <p:cNvSpPr>
            <a:spLocks noGrp="1"/>
          </p:cNvSpPr>
          <p:nvPr>
            <p:ph type="body" sz="quarter" idx="10"/>
          </p:nvPr>
        </p:nvSpPr>
        <p:spPr>
          <a:xfrm>
            <a:off x="1350036" y="2584133"/>
            <a:ext cx="6619875" cy="738187"/>
          </a:xfrm>
        </p:spPr>
        <p:txBody>
          <a:bodyPr>
            <a:normAutofit/>
          </a:bodyPr>
          <a:lstStyle>
            <a:lvl1pPr marL="0" indent="0" algn="ctr">
              <a:buNone/>
              <a:defRPr sz="2400"/>
            </a:lvl1pPr>
          </a:lstStyle>
          <a:p>
            <a:pPr lvl="0"/>
            <a:r>
              <a:rPr lang="en-US"/>
              <a:t>Click to edit Master text styles</a:t>
            </a:r>
          </a:p>
        </p:txBody>
      </p:sp>
    </p:spTree>
    <p:extLst>
      <p:ext uri="{BB962C8B-B14F-4D97-AF65-F5344CB8AC3E}">
        <p14:creationId xmlns:p14="http://schemas.microsoft.com/office/powerpoint/2010/main" val="132513986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Blurple">
    <p:bg>
      <p:bgPr>
        <a:solidFill>
          <a:srgbClr val="455FA9"/>
        </a:solidFill>
        <a:effectLst/>
      </p:bgPr>
    </p:bg>
    <p:spTree>
      <p:nvGrpSpPr>
        <p:cNvPr id="1" name=""/>
        <p:cNvGrpSpPr/>
        <p:nvPr/>
      </p:nvGrpSpPr>
      <p:grpSpPr>
        <a:xfrm>
          <a:off x="0" y="0"/>
          <a:ext cx="0" cy="0"/>
          <a:chOff x="0" y="0"/>
          <a:chExt cx="0" cy="0"/>
        </a:xfrm>
      </p:grpSpPr>
      <p:sp>
        <p:nvSpPr>
          <p:cNvPr id="5" name="Shape 79"/>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80"/>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81"/>
          <p:cNvSpPr/>
          <p:nvPr userDrawn="1"/>
        </p:nvSpPr>
        <p:spPr>
          <a:xfrm>
            <a:off x="0" y="6755100"/>
            <a:ext cx="893700" cy="102900"/>
          </a:xfrm>
          <a:prstGeom prst="rect">
            <a:avLst/>
          </a:prstGeom>
          <a:solidFill>
            <a:srgbClr val="7C9B5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82"/>
          <p:cNvSpPr/>
          <p:nvPr userDrawn="1"/>
        </p:nvSpPr>
        <p:spPr>
          <a:xfrm>
            <a:off x="893710" y="6755100"/>
            <a:ext cx="64626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0" name="Title 1"/>
          <p:cNvSpPr>
            <a:spLocks noGrp="1"/>
          </p:cNvSpPr>
          <p:nvPr>
            <p:ph type="title"/>
          </p:nvPr>
        </p:nvSpPr>
        <p:spPr>
          <a:xfrm>
            <a:off x="628650" y="365126"/>
            <a:ext cx="7886700" cy="1325563"/>
          </a:xfrm>
        </p:spPr>
        <p:txBody>
          <a:bodyPr/>
          <a:lstStyle>
            <a:lvl1pPr>
              <a:defRPr>
                <a:solidFill>
                  <a:schemeClr val="bg1"/>
                </a:solidFill>
              </a:defRPr>
            </a:lvl1pPr>
          </a:lstStyle>
          <a:p>
            <a:r>
              <a:rPr lang="en-US"/>
              <a:t>Click to edit Master title style</a:t>
            </a:r>
          </a:p>
        </p:txBody>
      </p:sp>
      <p:sp>
        <p:nvSpPr>
          <p:cNvPr id="11" name="Content Placeholder 2"/>
          <p:cNvSpPr>
            <a:spLocks noGrp="1"/>
          </p:cNvSpPr>
          <p:nvPr>
            <p:ph idx="1"/>
          </p:nvPr>
        </p:nvSpPr>
        <p:spPr>
          <a:xfrm>
            <a:off x="628650" y="1825625"/>
            <a:ext cx="7886700" cy="4351338"/>
          </a:xfr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88093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rocess Layout">
    <p:spTree>
      <p:nvGrpSpPr>
        <p:cNvPr id="1" name=""/>
        <p:cNvGrpSpPr/>
        <p:nvPr/>
      </p:nvGrpSpPr>
      <p:grpSpPr>
        <a:xfrm>
          <a:off x="0" y="0"/>
          <a:ext cx="0" cy="0"/>
          <a:chOff x="0" y="0"/>
          <a:chExt cx="0" cy="0"/>
        </a:xfrm>
      </p:grpSpPr>
      <p:sp>
        <p:nvSpPr>
          <p:cNvPr id="2" name="Title 1"/>
          <p:cNvSpPr>
            <a:spLocks noGrp="1"/>
          </p:cNvSpPr>
          <p:nvPr>
            <p:ph type="title"/>
          </p:nvPr>
        </p:nvSpPr>
        <p:spPr>
          <a:xfrm>
            <a:off x="552450" y="420341"/>
            <a:ext cx="7886700" cy="1325563"/>
          </a:xfrm>
        </p:spPr>
        <p:txBody>
          <a:bodyPr/>
          <a:lstStyle/>
          <a:p>
            <a:r>
              <a:rPr lang="en-US"/>
              <a:t>Click to edit Master title style</a:t>
            </a: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5" name="Shape 246"/>
          <p:cNvSpPr/>
          <p:nvPr/>
        </p:nvSpPr>
        <p:spPr>
          <a:xfrm>
            <a:off x="5632317" y="2669418"/>
            <a:ext cx="3305700" cy="669000"/>
          </a:xfrm>
          <a:prstGeom prst="chevron">
            <a:avLst>
              <a:gd name="adj" fmla="val 50000"/>
            </a:avLst>
          </a:prstGeom>
          <a:solidFill>
            <a:srgbClr val="C63F28"/>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8" name="Shape 249"/>
          <p:cNvSpPr/>
          <p:nvPr/>
        </p:nvSpPr>
        <p:spPr>
          <a:xfrm>
            <a:off x="0" y="2669632"/>
            <a:ext cx="3546900" cy="669000"/>
          </a:xfrm>
          <a:prstGeom prst="homePlate">
            <a:avLst>
              <a:gd name="adj" fmla="val 50000"/>
            </a:avLst>
          </a:prstGeom>
          <a:solidFill>
            <a:srgbClr val="008CA0"/>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sz="2400" b="1">
              <a:solidFill>
                <a:srgbClr val="FFFFFF"/>
              </a:solidFill>
              <a:latin typeface="Arial" panose="020B0604020202020204" pitchFamily="34" charset="0"/>
              <a:ea typeface="Arial Unicode MS" panose="020B0604020202020204" pitchFamily="34" charset="-128"/>
              <a:cs typeface="Arial" panose="020B0604020202020204" pitchFamily="34" charset="0"/>
              <a:sym typeface="Raleway"/>
            </a:endParaRPr>
          </a:p>
        </p:txBody>
      </p:sp>
      <p:sp>
        <p:nvSpPr>
          <p:cNvPr id="11" name="Shape 252"/>
          <p:cNvSpPr/>
          <p:nvPr/>
        </p:nvSpPr>
        <p:spPr>
          <a:xfrm>
            <a:off x="2944204" y="2669418"/>
            <a:ext cx="3305700" cy="669000"/>
          </a:xfrm>
          <a:prstGeom prst="chevron">
            <a:avLst>
              <a:gd name="adj" fmla="val 50000"/>
            </a:avLst>
          </a:prstGeom>
          <a:solidFill>
            <a:srgbClr val="455FA9"/>
          </a:solidFill>
          <a:ln>
            <a:noFill/>
          </a:ln>
        </p:spPr>
        <p:txBody>
          <a:bodyPr spcFirstLastPara="1" wrap="square" lIns="91425" tIns="91425" rIns="91425" bIns="91425" anchor="ctr" anchorCtr="0">
            <a:noAutofit/>
          </a:bodyPr>
          <a:lstStyle/>
          <a:p>
            <a:pPr marL="0" lvl="0" indent="0" algn="ctr">
              <a:spcBef>
                <a:spcPts val="0"/>
              </a:spcBef>
              <a:spcAft>
                <a:spcPts val="0"/>
              </a:spcAft>
              <a:buSzPts val="1100"/>
              <a:buNone/>
            </a:pPr>
            <a:endParaRPr b="1">
              <a:solidFill>
                <a:srgbClr val="FFFFFF"/>
              </a:solidFill>
              <a:latin typeface="Arial" panose="020B0604020202020204" pitchFamily="34" charset="0"/>
              <a:ea typeface="Arial Unicode MS" panose="020B0604020202020204" pitchFamily="34" charset="-128"/>
              <a:cs typeface="Arial" panose="020B0604020202020204" pitchFamily="34" charset="0"/>
              <a:sym typeface="Lato"/>
            </a:endParaRPr>
          </a:p>
        </p:txBody>
      </p:sp>
      <p:sp>
        <p:nvSpPr>
          <p:cNvPr id="14" name="Shape 60"/>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5" name="Shape 61"/>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 name="Shape 62"/>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 name="Shape 63"/>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Text Placeholder 5"/>
          <p:cNvSpPr>
            <a:spLocks noGrp="1"/>
          </p:cNvSpPr>
          <p:nvPr>
            <p:ph type="body" sz="quarter" idx="10"/>
          </p:nvPr>
        </p:nvSpPr>
        <p:spPr>
          <a:xfrm>
            <a:off x="30480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1" name="Text Placeholder 5"/>
          <p:cNvSpPr>
            <a:spLocks noGrp="1"/>
          </p:cNvSpPr>
          <p:nvPr>
            <p:ph type="body" sz="quarter" idx="11"/>
          </p:nvPr>
        </p:nvSpPr>
        <p:spPr>
          <a:xfrm>
            <a:off x="3423590"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22" name="Text Placeholder 5"/>
          <p:cNvSpPr>
            <a:spLocks noGrp="1"/>
          </p:cNvSpPr>
          <p:nvPr>
            <p:ph type="body" sz="quarter" idx="12"/>
          </p:nvPr>
        </p:nvSpPr>
        <p:spPr>
          <a:xfrm>
            <a:off x="6269401" y="2797175"/>
            <a:ext cx="2332038" cy="403225"/>
          </a:xfrm>
        </p:spPr>
        <p:txBody>
          <a:bodyPr>
            <a:noAutofit/>
          </a:bodyPr>
          <a:lstStyle>
            <a:lvl1pPr marL="0" indent="0">
              <a:buNone/>
              <a:defRPr sz="1600">
                <a:solidFill>
                  <a:schemeClr val="bg1"/>
                </a:solidFill>
              </a:defRPr>
            </a:lvl1pPr>
          </a:lstStyle>
          <a:p>
            <a:pPr lvl="0"/>
            <a:r>
              <a:rPr lang="en-US"/>
              <a:t>Click to edit Master text styles</a:t>
            </a:r>
          </a:p>
        </p:txBody>
      </p:sp>
      <p:sp>
        <p:nvSpPr>
          <p:cNvPr id="9" name="Text Placeholder 8"/>
          <p:cNvSpPr>
            <a:spLocks noGrp="1"/>
          </p:cNvSpPr>
          <p:nvPr>
            <p:ph type="body" sz="quarter" idx="13"/>
          </p:nvPr>
        </p:nvSpPr>
        <p:spPr>
          <a:xfrm>
            <a:off x="304800" y="3527425"/>
            <a:ext cx="2430463" cy="2279650"/>
          </a:xfrm>
        </p:spPr>
        <p:txBody>
          <a:bodyPr>
            <a:normAutofit/>
          </a:bodyPr>
          <a:lstStyle>
            <a:lvl1pPr marL="0" indent="0">
              <a:buNone/>
              <a:defRPr sz="2000"/>
            </a:lvl1pPr>
          </a:lstStyle>
          <a:p>
            <a:pPr lvl="0"/>
            <a:r>
              <a:rPr lang="en-US"/>
              <a:t>Click to edit Master text styles</a:t>
            </a:r>
          </a:p>
        </p:txBody>
      </p:sp>
      <p:sp>
        <p:nvSpPr>
          <p:cNvPr id="23" name="Text Placeholder 8"/>
          <p:cNvSpPr>
            <a:spLocks noGrp="1"/>
          </p:cNvSpPr>
          <p:nvPr>
            <p:ph type="body" sz="quarter" idx="14"/>
          </p:nvPr>
        </p:nvSpPr>
        <p:spPr>
          <a:xfrm>
            <a:off x="3262494" y="3527425"/>
            <a:ext cx="2430463" cy="2279650"/>
          </a:xfrm>
        </p:spPr>
        <p:txBody>
          <a:bodyPr>
            <a:normAutofit/>
          </a:bodyPr>
          <a:lstStyle>
            <a:lvl1pPr marL="0" indent="0">
              <a:buNone/>
              <a:defRPr sz="2000"/>
            </a:lvl1pPr>
          </a:lstStyle>
          <a:p>
            <a:pPr lvl="0"/>
            <a:r>
              <a:rPr lang="en-US"/>
              <a:t>Click to edit Master text styles</a:t>
            </a:r>
          </a:p>
        </p:txBody>
      </p:sp>
      <p:sp>
        <p:nvSpPr>
          <p:cNvPr id="24" name="Text Placeholder 8"/>
          <p:cNvSpPr>
            <a:spLocks noGrp="1"/>
          </p:cNvSpPr>
          <p:nvPr>
            <p:ph type="body" sz="quarter" idx="15"/>
          </p:nvPr>
        </p:nvSpPr>
        <p:spPr>
          <a:xfrm>
            <a:off x="6220188" y="3527425"/>
            <a:ext cx="2430463" cy="2279650"/>
          </a:xfrm>
        </p:spPr>
        <p:txBody>
          <a:bodyPr>
            <a:norm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8324960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hree arrows Layout">
    <p:spTree>
      <p:nvGrpSpPr>
        <p:cNvPr id="1" name=""/>
        <p:cNvGrpSpPr/>
        <p:nvPr/>
      </p:nvGrpSpPr>
      <p:grpSpPr>
        <a:xfrm>
          <a:off x="0" y="0"/>
          <a:ext cx="0" cy="0"/>
          <a:chOff x="0" y="0"/>
          <a:chExt cx="0" cy="0"/>
        </a:xfrm>
      </p:grpSpPr>
      <p:sp>
        <p:nvSpPr>
          <p:cNvPr id="3" name="Shape 236"/>
          <p:cNvSpPr/>
          <p:nvPr userDrawn="1"/>
        </p:nvSpPr>
        <p:spPr>
          <a:xfrm>
            <a:off x="0" y="862500"/>
            <a:ext cx="940500" cy="891600"/>
          </a:xfrm>
          <a:prstGeom prst="rightArrow">
            <a:avLst>
              <a:gd name="adj1" fmla="val 61815"/>
              <a:gd name="adj2" fmla="val 50000"/>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4" name="Shape 237"/>
          <p:cNvSpPr/>
          <p:nvPr userDrawn="1"/>
        </p:nvSpPr>
        <p:spPr>
          <a:xfrm>
            <a:off x="0" y="2767500"/>
            <a:ext cx="940500" cy="891600"/>
          </a:xfrm>
          <a:prstGeom prst="rightArrow">
            <a:avLst>
              <a:gd name="adj1" fmla="val 61815"/>
              <a:gd name="adj2" fmla="val 50000"/>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6" name="Shape 238"/>
          <p:cNvSpPr/>
          <p:nvPr userDrawn="1"/>
        </p:nvSpPr>
        <p:spPr>
          <a:xfrm>
            <a:off x="0" y="4672500"/>
            <a:ext cx="940500" cy="891600"/>
          </a:xfrm>
          <a:prstGeom prst="rightArrow">
            <a:avLst>
              <a:gd name="adj1" fmla="val 61815"/>
              <a:gd name="adj2" fmla="val 50000"/>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7"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8"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42716" y="154631"/>
            <a:ext cx="1315500" cy="174724"/>
          </a:xfrm>
          <a:prstGeom prst="rect">
            <a:avLst/>
          </a:prstGeom>
        </p:spPr>
      </p:pic>
      <p:sp>
        <p:nvSpPr>
          <p:cNvPr id="19" name="Text Placeholder 18"/>
          <p:cNvSpPr>
            <a:spLocks noGrp="1"/>
          </p:cNvSpPr>
          <p:nvPr>
            <p:ph type="body" sz="quarter" idx="10"/>
          </p:nvPr>
        </p:nvSpPr>
        <p:spPr>
          <a:xfrm>
            <a:off x="1185063" y="912529"/>
            <a:ext cx="6110287" cy="647302"/>
          </a:xfrm>
        </p:spPr>
        <p:txBody>
          <a:bodyPr/>
          <a:lstStyle>
            <a:lvl1pPr marL="0" indent="0">
              <a:buNone/>
              <a:defRPr>
                <a:solidFill>
                  <a:srgbClr val="EFAA1F"/>
                </a:solidFill>
              </a:defRPr>
            </a:lvl1pPr>
          </a:lstStyle>
          <a:p>
            <a:pPr lvl="0"/>
            <a:r>
              <a:rPr lang="en-US"/>
              <a:t>Click to edit Master text styles</a:t>
            </a:r>
          </a:p>
        </p:txBody>
      </p:sp>
      <p:sp>
        <p:nvSpPr>
          <p:cNvPr id="20" name="Text Placeholder 18"/>
          <p:cNvSpPr>
            <a:spLocks noGrp="1"/>
          </p:cNvSpPr>
          <p:nvPr>
            <p:ph type="body" sz="quarter" idx="11"/>
          </p:nvPr>
        </p:nvSpPr>
        <p:spPr>
          <a:xfrm>
            <a:off x="1185063" y="2802315"/>
            <a:ext cx="6110287" cy="647302"/>
          </a:xfrm>
        </p:spPr>
        <p:txBody>
          <a:bodyPr/>
          <a:lstStyle>
            <a:lvl1pPr marL="0" indent="0">
              <a:buNone/>
              <a:defRPr>
                <a:solidFill>
                  <a:srgbClr val="C63F28"/>
                </a:solidFill>
              </a:defRPr>
            </a:lvl1pPr>
          </a:lstStyle>
          <a:p>
            <a:pPr lvl="0"/>
            <a:r>
              <a:rPr lang="en-US"/>
              <a:t>Click to edit Master text styles</a:t>
            </a:r>
          </a:p>
        </p:txBody>
      </p:sp>
      <p:sp>
        <p:nvSpPr>
          <p:cNvPr id="21" name="Text Placeholder 18"/>
          <p:cNvSpPr>
            <a:spLocks noGrp="1"/>
          </p:cNvSpPr>
          <p:nvPr>
            <p:ph type="body" sz="quarter" idx="12"/>
          </p:nvPr>
        </p:nvSpPr>
        <p:spPr>
          <a:xfrm>
            <a:off x="1185063" y="4725064"/>
            <a:ext cx="6110287" cy="647302"/>
          </a:xfrm>
        </p:spPr>
        <p:txBody>
          <a:bodyPr/>
          <a:lstStyle>
            <a:lvl1pPr marL="0" indent="0">
              <a:buNone/>
              <a:defRPr>
                <a:solidFill>
                  <a:srgbClr val="008CA0"/>
                </a:solidFill>
              </a:defRPr>
            </a:lvl1pPr>
          </a:lstStyle>
          <a:p>
            <a:pPr lvl="0"/>
            <a:r>
              <a:rPr lang="en-US"/>
              <a:t>Click to edit Master text styles</a:t>
            </a:r>
          </a:p>
        </p:txBody>
      </p:sp>
      <p:sp>
        <p:nvSpPr>
          <p:cNvPr id="23" name="Text Placeholder 22"/>
          <p:cNvSpPr>
            <a:spLocks noGrp="1"/>
          </p:cNvSpPr>
          <p:nvPr>
            <p:ph type="body" sz="quarter" idx="13"/>
          </p:nvPr>
        </p:nvSpPr>
        <p:spPr>
          <a:xfrm>
            <a:off x="1184275" y="1654175"/>
            <a:ext cx="4089400" cy="563563"/>
          </a:xfrm>
        </p:spPr>
        <p:txBody>
          <a:bodyPr>
            <a:noAutofit/>
          </a:bodyPr>
          <a:lstStyle>
            <a:lvl1pPr marL="0" indent="0">
              <a:buNone/>
              <a:defRPr sz="2000"/>
            </a:lvl1pPr>
          </a:lstStyle>
          <a:p>
            <a:pPr lvl="0"/>
            <a:r>
              <a:rPr lang="en-US"/>
              <a:t>Click to edit Master text styles</a:t>
            </a:r>
          </a:p>
        </p:txBody>
      </p:sp>
      <p:sp>
        <p:nvSpPr>
          <p:cNvPr id="24" name="Text Placeholder 22"/>
          <p:cNvSpPr>
            <a:spLocks noGrp="1"/>
          </p:cNvSpPr>
          <p:nvPr>
            <p:ph type="body" sz="quarter" idx="14"/>
          </p:nvPr>
        </p:nvSpPr>
        <p:spPr>
          <a:xfrm>
            <a:off x="1184275" y="3691037"/>
            <a:ext cx="4089400" cy="563563"/>
          </a:xfrm>
        </p:spPr>
        <p:txBody>
          <a:bodyPr>
            <a:noAutofit/>
          </a:bodyPr>
          <a:lstStyle>
            <a:lvl1pPr marL="0" indent="0">
              <a:buNone/>
              <a:defRPr sz="2000"/>
            </a:lvl1pPr>
          </a:lstStyle>
          <a:p>
            <a:pPr lvl="0"/>
            <a:r>
              <a:rPr lang="en-US"/>
              <a:t>Click to edit Master text styles</a:t>
            </a:r>
          </a:p>
        </p:txBody>
      </p:sp>
      <p:sp>
        <p:nvSpPr>
          <p:cNvPr id="25" name="Text Placeholder 22"/>
          <p:cNvSpPr>
            <a:spLocks noGrp="1"/>
          </p:cNvSpPr>
          <p:nvPr>
            <p:ph type="body" sz="quarter" idx="15"/>
          </p:nvPr>
        </p:nvSpPr>
        <p:spPr>
          <a:xfrm>
            <a:off x="1184275" y="5536561"/>
            <a:ext cx="4089400" cy="563563"/>
          </a:xfrm>
        </p:spPr>
        <p:txBody>
          <a:bodyPr>
            <a:noAutofit/>
          </a:bodyPr>
          <a:lstStyle>
            <a:lvl1pPr marL="0" indent="0">
              <a:buNone/>
              <a:defRPr sz="2000"/>
            </a:lvl1pPr>
          </a:lstStyle>
          <a:p>
            <a:pPr lvl="0"/>
            <a:r>
              <a:rPr lang="en-US"/>
              <a:t>Click to edit Master text styles</a:t>
            </a:r>
          </a:p>
        </p:txBody>
      </p:sp>
    </p:spTree>
    <p:extLst>
      <p:ext uri="{BB962C8B-B14F-4D97-AF65-F5344CB8AC3E}">
        <p14:creationId xmlns:p14="http://schemas.microsoft.com/office/powerpoint/2010/main" val="3047198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0" y="0"/>
            <a:ext cx="5256621" cy="67551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hape 73"/>
          <p:cNvSpPr/>
          <p:nvPr userDrawn="1"/>
        </p:nvSpPr>
        <p:spPr>
          <a:xfrm>
            <a:off x="7356366" y="6755100"/>
            <a:ext cx="893700" cy="102900"/>
          </a:xfrm>
          <a:prstGeom prst="rect">
            <a:avLst/>
          </a:prstGeom>
          <a:solidFill>
            <a:srgbClr val="EFAA1F"/>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9" name="Shape 74"/>
          <p:cNvSpPr/>
          <p:nvPr userDrawn="1"/>
        </p:nvSpPr>
        <p:spPr>
          <a:xfrm>
            <a:off x="8250312" y="6755100"/>
            <a:ext cx="893700" cy="102900"/>
          </a:xfrm>
          <a:prstGeom prst="rect">
            <a:avLst/>
          </a:prstGeom>
          <a:solidFill>
            <a:srgbClr val="C63F28"/>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0" name="Shape 75"/>
          <p:cNvSpPr/>
          <p:nvPr userDrawn="1"/>
        </p:nvSpPr>
        <p:spPr>
          <a:xfrm>
            <a:off x="0" y="6755100"/>
            <a:ext cx="893700" cy="102900"/>
          </a:xfrm>
          <a:prstGeom prst="rect">
            <a:avLst/>
          </a:prstGeom>
          <a:solidFill>
            <a:srgbClr val="008CA0"/>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76"/>
          <p:cNvSpPr/>
          <p:nvPr userDrawn="1"/>
        </p:nvSpPr>
        <p:spPr>
          <a:xfrm>
            <a:off x="893710" y="6755100"/>
            <a:ext cx="6462600" cy="102900"/>
          </a:xfrm>
          <a:prstGeom prst="rect">
            <a:avLst/>
          </a:prstGeom>
          <a:solidFill>
            <a:srgbClr val="455FA9"/>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457910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72280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82495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074370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18250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41284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991811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162462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theme" Target="../theme/theme2.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1998101387"/>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 id="214748375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666E57-B1B8-497F-34A0-01340FBD263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92C1F1-A898-34F9-9787-B8E6ED09F3E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DD8F6-4F26-D2DF-271B-51E337A6AE9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DFF08F-DC6B-4601-B491-B0F83F6DD2DA}" type="datetimeFigureOut">
              <a:rPr lang="en-US" smtClean="0"/>
              <a:pPr/>
              <a:t>1/22/2025</a:t>
            </a:fld>
            <a:endParaRPr lang="en-US"/>
          </a:p>
        </p:txBody>
      </p:sp>
      <p:sp>
        <p:nvSpPr>
          <p:cNvPr id="5" name="Footer Placeholder 4">
            <a:extLst>
              <a:ext uri="{FF2B5EF4-FFF2-40B4-BE49-F238E27FC236}">
                <a16:creationId xmlns:a16="http://schemas.microsoft.com/office/drawing/2014/main" id="{147864E8-F622-037A-6876-D2D6A65165C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1AE99B0-C0B3-D2D2-F2CE-C943A491BE3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a:p>
        </p:txBody>
      </p:sp>
    </p:spTree>
    <p:extLst>
      <p:ext uri="{BB962C8B-B14F-4D97-AF65-F5344CB8AC3E}">
        <p14:creationId xmlns:p14="http://schemas.microsoft.com/office/powerpoint/2010/main" val="1283887488"/>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660" r:id="rId12"/>
    <p:sldLayoutId id="2147483668" r:id="rId13"/>
    <p:sldLayoutId id="2147483673" r:id="rId14"/>
    <p:sldLayoutId id="2147483674" r:id="rId15"/>
    <p:sldLayoutId id="2147483670" r:id="rId1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hyperlink" Target="https://resources.csi.state.co.us/wp-content/uploads/2025/01/CSI-Uploading-Revised-Grant-Budgets-to-Epicenter.pdf" TargetMode="Externa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hyperlink" Target="https://docs.google.com/document/d/1-7OHF6LcNqiwTOFsiDUwGg097rkrLKkJpwSBubrS-2w/edit?usp=sharing" TargetMode="Externa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hyperlink" Target="mailto:cdps_oss_ssd@state.co.us" TargetMode="Externa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s://resources.csi.state.co.us/financial-services-library/" TargetMode="External"/><Relationship Id="rId5" Type="http://schemas.openxmlformats.org/officeDocument/2006/relationships/hyperlink" Target="https://www.surveymonkey.com/r/H2XVYMF" TargetMode="Externa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hyperlink" Target="https://resources.csi.state.co.us/wp-content/uploads/2024/06/Generate-Receipient-Drawdown-RFF-Status-Report-06.25.24.pptx" TargetMode="Externa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s://docs.google.com/document/d/11CJUCIeBIIG0ihHphmwh0d46_vT9yyXO/edit?usp=sharing&amp;ouid=116257381149101407700&amp;rtpof=true&amp;sd=true" TargetMode="External"/><Relationship Id="rId2" Type="http://schemas.openxmlformats.org/officeDocument/2006/relationships/hyperlink" Target="http://csiresources.wpengine.com/wp-content/uploads/2018/08/Title-Program-Fact-Sheets.pdf" TargetMode="External"/><Relationship Id="rId1" Type="http://schemas.openxmlformats.org/officeDocument/2006/relationships/slideLayout" Target="../slideLayouts/slideLayout14.xml"/><Relationship Id="rId5" Type="http://schemas.openxmlformats.org/officeDocument/2006/relationships/hyperlink" Target="https://resources.csi.state.co.us/wp-content/uploads/2024/02/UIP-and-Title-Activities.pdf" TargetMode="External"/><Relationship Id="rId4" Type="http://schemas.openxmlformats.org/officeDocument/2006/relationships/hyperlink" Target="https://drive.google.com/file/d/17TmlnStEPbwhwv8hK34LmMQkKuBB4TGt/view?usp=shari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CSI Grant &amp; Finance Session</a:t>
            </a:r>
          </a:p>
        </p:txBody>
      </p:sp>
      <p:sp>
        <p:nvSpPr>
          <p:cNvPr id="3" name="Subtitle 2"/>
          <p:cNvSpPr>
            <a:spLocks noGrp="1"/>
          </p:cNvSpPr>
          <p:nvPr>
            <p:ph type="subTitle" idx="1"/>
          </p:nvPr>
        </p:nvSpPr>
        <p:spPr/>
        <p:txBody>
          <a:bodyPr vert="horz" lIns="91440" tIns="45720" rIns="91440" bIns="45720" rtlCol="0" anchor="t">
            <a:normAutofit/>
          </a:bodyPr>
          <a:lstStyle/>
          <a:p>
            <a:r>
              <a:rPr lang="en-US" i="1">
                <a:cs typeface="Calibri"/>
              </a:rPr>
              <a:t>January 2025</a:t>
            </a:r>
          </a:p>
        </p:txBody>
      </p:sp>
    </p:spTree>
    <p:extLst>
      <p:ext uri="{BB962C8B-B14F-4D97-AF65-F5344CB8AC3E}">
        <p14:creationId xmlns:p14="http://schemas.microsoft.com/office/powerpoint/2010/main" val="2573651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p:txBody>
          <a:bodyPr/>
          <a:lstStyle/>
          <a:p>
            <a:r>
              <a:rPr lang="en-US">
                <a:cs typeface="Calibri Light"/>
              </a:rPr>
              <a:t>FY25-26 Title IIIA &amp; Title IIIA IMI Opt-in Form</a:t>
            </a:r>
            <a:endParaRPr lang="en-US"/>
          </a:p>
        </p:txBody>
      </p:sp>
      <p:sp>
        <p:nvSpPr>
          <p:cNvPr id="11" name="TextBox 10">
            <a:extLst>
              <a:ext uri="{FF2B5EF4-FFF2-40B4-BE49-F238E27FC236}">
                <a16:creationId xmlns:a16="http://schemas.microsoft.com/office/drawing/2014/main" id="{028B22F1-E8E4-8269-875C-3C1C591E88C6}"/>
              </a:ext>
            </a:extLst>
          </p:cNvPr>
          <p:cNvSpPr txBox="1"/>
          <p:nvPr/>
        </p:nvSpPr>
        <p:spPr>
          <a:xfrm>
            <a:off x="631276" y="1710396"/>
            <a:ext cx="7121463" cy="36009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1">
                <a:latin typeface="Calibri Light"/>
                <a:ea typeface="Calibri Light"/>
                <a:cs typeface="Calibri"/>
              </a:rPr>
              <a:t>Requirement:</a:t>
            </a:r>
          </a:p>
          <a:p>
            <a:pPr marL="285750" indent="-285750">
              <a:buFont typeface="Wingdings" panose="05000000000000000000" pitchFamily="2" charset="2"/>
              <a:buChar char="§"/>
            </a:pPr>
            <a:r>
              <a:rPr lang="en-US" sz="1600">
                <a:latin typeface="Calibri Light"/>
                <a:ea typeface="Calibri Light"/>
                <a:cs typeface="Calibri"/>
              </a:rPr>
              <a:t>Schools who would be receiving a minimal allocation will have the option to opt-out of receiving Title IIIA and Title IIIA-IMI funding</a:t>
            </a:r>
          </a:p>
          <a:p>
            <a:pPr marL="285750" indent="-285750">
              <a:buFont typeface="Wingdings" panose="05000000000000000000" pitchFamily="2" charset="2"/>
              <a:buChar char="§"/>
            </a:pPr>
            <a:endParaRPr lang="en-US" sz="1600">
              <a:latin typeface="Calibri Light"/>
              <a:ea typeface="Calibri Light"/>
              <a:cs typeface="Calibri"/>
            </a:endParaRPr>
          </a:p>
          <a:p>
            <a:r>
              <a:rPr lang="en-US" sz="1600" b="1">
                <a:latin typeface="Calibri Light"/>
                <a:ea typeface="Calibri Light"/>
                <a:cs typeface="Calibri"/>
              </a:rPr>
              <a:t>Determination:</a:t>
            </a:r>
          </a:p>
          <a:p>
            <a:pPr marL="285750" indent="-285750">
              <a:buFont typeface="Wingdings" panose="05000000000000000000" pitchFamily="2" charset="2"/>
              <a:buChar char="§"/>
            </a:pPr>
            <a:r>
              <a:rPr lang="en-US" sz="1600">
                <a:latin typeface="Calibri Light"/>
                <a:ea typeface="Calibri Light"/>
                <a:cs typeface="Calibri"/>
              </a:rPr>
              <a:t>Title IIIA allocation &lt; $5,000</a:t>
            </a:r>
          </a:p>
          <a:p>
            <a:pPr marL="742950" lvl="1" indent="-285750">
              <a:buFont typeface="Wingdings" panose="05000000000000000000" pitchFamily="2" charset="2"/>
              <a:buChar char="§"/>
            </a:pPr>
            <a:r>
              <a:rPr lang="en-US" sz="1200">
                <a:latin typeface="Calibri Light"/>
                <a:ea typeface="Calibri Light"/>
                <a:cs typeface="Calibri"/>
              </a:rPr>
              <a:t>Less than 30 identified pupils</a:t>
            </a:r>
          </a:p>
          <a:p>
            <a:pPr marL="285750" indent="-285750">
              <a:buFont typeface="Wingdings" panose="05000000000000000000" pitchFamily="2" charset="2"/>
              <a:buChar char="§"/>
            </a:pPr>
            <a:r>
              <a:rPr lang="en-US" sz="1600">
                <a:latin typeface="Calibri Light"/>
                <a:ea typeface="Calibri Light"/>
                <a:cs typeface="Calibri"/>
              </a:rPr>
              <a:t>Title IIIA-IMI allocation &lt;$1,000</a:t>
            </a:r>
          </a:p>
          <a:p>
            <a:pPr marL="742950" lvl="1" indent="-285750">
              <a:buFont typeface="Wingdings" panose="05000000000000000000" pitchFamily="2" charset="2"/>
              <a:buChar char="§"/>
            </a:pPr>
            <a:r>
              <a:rPr lang="en-US" sz="1200">
                <a:latin typeface="Calibri Light"/>
                <a:ea typeface="Calibri Light"/>
                <a:cs typeface="Calibri"/>
              </a:rPr>
              <a:t>Less than 10 identified pupils</a:t>
            </a:r>
          </a:p>
          <a:p>
            <a:endParaRPr lang="en-US" sz="1600" b="1">
              <a:latin typeface="Calibri Light"/>
              <a:ea typeface="Calibri Light"/>
              <a:cs typeface="Calibri"/>
            </a:endParaRPr>
          </a:p>
          <a:p>
            <a:r>
              <a:rPr lang="en-US" sz="1600" b="1">
                <a:latin typeface="Calibri Light"/>
                <a:ea typeface="Calibri Light"/>
                <a:cs typeface="Calibri"/>
              </a:rPr>
              <a:t>Purpose: </a:t>
            </a:r>
            <a:endParaRPr lang="en-US" sz="1600">
              <a:latin typeface="Calibri Light"/>
              <a:ea typeface="Calibri Light"/>
              <a:cs typeface="Calibri"/>
            </a:endParaRPr>
          </a:p>
          <a:p>
            <a:pPr marL="285750" indent="-285750">
              <a:buFont typeface="Wingdings"/>
              <a:buChar char="§"/>
            </a:pPr>
            <a:r>
              <a:rPr lang="en-US" sz="1600">
                <a:latin typeface="Calibri Light"/>
                <a:ea typeface="Calibri Light"/>
                <a:cs typeface="Calibri"/>
              </a:rPr>
              <a:t>Alleviate any administrative burden(s) associated with smaller allocation amounts</a:t>
            </a:r>
          </a:p>
          <a:p>
            <a:pPr marL="285750" indent="-285750">
              <a:buFont typeface="Wingdings"/>
              <a:buChar char="§"/>
            </a:pPr>
            <a:r>
              <a:rPr lang="en-US" sz="1600">
                <a:latin typeface="Calibri Light"/>
                <a:ea typeface="Calibri Light"/>
                <a:cs typeface="Calibri"/>
              </a:rPr>
              <a:t>Provide additional resources to schools with higher populations</a:t>
            </a:r>
          </a:p>
          <a:p>
            <a:pPr marL="285750" indent="-285750">
              <a:buFont typeface="Wingdings"/>
              <a:buChar char="§"/>
            </a:pPr>
            <a:r>
              <a:rPr lang="en-US" sz="1600">
                <a:latin typeface="Calibri Light"/>
                <a:ea typeface="Calibri Light"/>
                <a:cs typeface="Calibri"/>
              </a:rPr>
              <a:t>No penalties perceived or otherwise </a:t>
            </a:r>
            <a:endParaRPr lang="en-US" sz="1200">
              <a:latin typeface="Calibri Light"/>
              <a:ea typeface="Calibri Light"/>
              <a:cs typeface="Calibri"/>
            </a:endParaRPr>
          </a:p>
          <a:p>
            <a:endParaRPr lang="en-US" sz="1200">
              <a:cs typeface="Calibri"/>
            </a:endParaRPr>
          </a:p>
        </p:txBody>
      </p:sp>
      <p:sp>
        <p:nvSpPr>
          <p:cNvPr id="3" name="TextBox 2">
            <a:extLst>
              <a:ext uri="{FF2B5EF4-FFF2-40B4-BE49-F238E27FC236}">
                <a16:creationId xmlns:a16="http://schemas.microsoft.com/office/drawing/2014/main" id="{0EA0E79A-200E-DF27-91A9-20C66D9D5696}"/>
              </a:ext>
            </a:extLst>
          </p:cNvPr>
          <p:cNvSpPr txBox="1"/>
          <p:nvPr/>
        </p:nvSpPr>
        <p:spPr>
          <a:xfrm>
            <a:off x="633972" y="5594039"/>
            <a:ext cx="531767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ea typeface="Calibri"/>
                <a:cs typeface="Calibri"/>
              </a:rPr>
              <a:t>Form Release: Monday, February 3rd, 2025</a:t>
            </a:r>
          </a:p>
          <a:p>
            <a:r>
              <a:rPr lang="en-US" sz="1400">
                <a:ea typeface="Calibri"/>
                <a:cs typeface="Calibri"/>
              </a:rPr>
              <a:t>Form Due Date: Monday, February 10th, 2025</a:t>
            </a:r>
          </a:p>
        </p:txBody>
      </p:sp>
    </p:spTree>
    <p:extLst>
      <p:ext uri="{BB962C8B-B14F-4D97-AF65-F5344CB8AC3E}">
        <p14:creationId xmlns:p14="http://schemas.microsoft.com/office/powerpoint/2010/main" val="124470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DC8AC-8EFE-91EF-042A-DB1360D79DD8}"/>
              </a:ext>
            </a:extLst>
          </p:cNvPr>
          <p:cNvSpPr>
            <a:spLocks noGrp="1"/>
          </p:cNvSpPr>
          <p:nvPr>
            <p:ph type="title"/>
          </p:nvPr>
        </p:nvSpPr>
        <p:spPr/>
        <p:txBody>
          <a:bodyPr/>
          <a:lstStyle/>
          <a:p>
            <a:r>
              <a:rPr lang="en-US">
                <a:ea typeface="Calibri Light"/>
                <a:cs typeface="Calibri Light"/>
              </a:rPr>
              <a:t>Miscellaneous Updates</a:t>
            </a:r>
            <a:endParaRPr lang="en-US"/>
          </a:p>
        </p:txBody>
      </p:sp>
      <p:sp>
        <p:nvSpPr>
          <p:cNvPr id="3" name="Content Placeholder 2">
            <a:extLst>
              <a:ext uri="{FF2B5EF4-FFF2-40B4-BE49-F238E27FC236}">
                <a16:creationId xmlns:a16="http://schemas.microsoft.com/office/drawing/2014/main" id="{D4258CEF-5560-C2A5-2DD9-58379A20DB81}"/>
              </a:ext>
            </a:extLst>
          </p:cNvPr>
          <p:cNvSpPr>
            <a:spLocks noGrp="1"/>
          </p:cNvSpPr>
          <p:nvPr>
            <p:ph idx="1"/>
          </p:nvPr>
        </p:nvSpPr>
        <p:spPr/>
        <p:txBody>
          <a:bodyPr vert="horz" lIns="91440" tIns="45720" rIns="91440" bIns="45720" rtlCol="0" anchor="t">
            <a:normAutofit/>
          </a:bodyPr>
          <a:lstStyle/>
          <a:p>
            <a:pPr marL="0" indent="0">
              <a:buNone/>
            </a:pPr>
            <a:r>
              <a:rPr lang="en-US" sz="2000">
                <a:latin typeface="Calibri Light"/>
                <a:ea typeface="Calibri" panose="020F0502020204030204"/>
                <a:cs typeface="Calibri" panose="020F0502020204030204"/>
              </a:rPr>
              <a:t>Title IA McKinney-Vento</a:t>
            </a:r>
            <a:r>
              <a:rPr lang="en-US">
                <a:latin typeface="Calibri Light"/>
                <a:ea typeface="Calibri" panose="020F0502020204030204"/>
                <a:cs typeface="Calibri" panose="020F0502020204030204"/>
              </a:rPr>
              <a:t> </a:t>
            </a:r>
          </a:p>
          <a:p>
            <a:pPr lvl="1">
              <a:buFont typeface="Courier New" panose="020B0604020202020204" pitchFamily="34" charset="0"/>
              <a:buChar char="o"/>
            </a:pPr>
            <a:r>
              <a:rPr lang="en-US" sz="1400">
                <a:latin typeface="Calibri Light"/>
                <a:ea typeface="Calibri" panose="020F0502020204030204"/>
                <a:cs typeface="Calibri" panose="020F0502020204030204"/>
              </a:rPr>
              <a:t>The final allocation increase will occur the first week of February.</a:t>
            </a:r>
          </a:p>
          <a:p>
            <a:pPr lvl="1">
              <a:buFont typeface="Courier New" panose="020B0604020202020204" pitchFamily="34" charset="0"/>
              <a:buChar char="o"/>
            </a:pPr>
            <a:r>
              <a:rPr lang="en-US" sz="1400">
                <a:latin typeface="Calibri Light"/>
                <a:ea typeface="Calibri" panose="020F0502020204030204"/>
                <a:cs typeface="Calibri" panose="020F0502020204030204"/>
              </a:rPr>
              <a:t>Additional funding is still available on a request basis.</a:t>
            </a:r>
          </a:p>
          <a:p>
            <a:pPr marL="0" indent="0">
              <a:buNone/>
            </a:pPr>
            <a:endParaRPr lang="en-US" sz="1400">
              <a:latin typeface="Calibri Light"/>
              <a:ea typeface="Calibri" panose="020F0502020204030204"/>
              <a:cs typeface="Calibri" panose="020F0502020204030204"/>
            </a:endParaRPr>
          </a:p>
          <a:p>
            <a:pPr marL="0" indent="0">
              <a:buNone/>
            </a:pPr>
            <a:r>
              <a:rPr lang="en-US" sz="2000">
                <a:latin typeface="Calibri Light"/>
                <a:ea typeface="Calibri" panose="020F0502020204030204"/>
                <a:cs typeface="Calibri" panose="020F0502020204030204"/>
              </a:rPr>
              <a:t>Submitting Budget Revision Requests in Epicenter</a:t>
            </a:r>
          </a:p>
          <a:p>
            <a:pPr lvl="1">
              <a:buFont typeface="Courier New" panose="020B0604020202020204" pitchFamily="34" charset="0"/>
              <a:buChar char="o"/>
            </a:pPr>
            <a:r>
              <a:rPr lang="en-US" sz="1400">
                <a:latin typeface="Calibri Light"/>
                <a:ea typeface="Calibri" panose="020F0502020204030204"/>
                <a:cs typeface="Calibri" panose="020F0502020204030204"/>
              </a:rPr>
              <a:t>New training document in resource center of CSI website </a:t>
            </a:r>
            <a:r>
              <a:rPr lang="en-US" sz="1400">
                <a:latin typeface="Calibri Light"/>
                <a:ea typeface="Calibri" panose="020F0502020204030204"/>
                <a:cs typeface="Calibri" panose="020F0502020204030204"/>
                <a:hlinkClick r:id="rId2"/>
              </a:rPr>
              <a:t>Epicenter Grant Budget Revision Instructions</a:t>
            </a:r>
            <a:endParaRPr lang="en-US" sz="1400">
              <a:latin typeface="Calibri Light"/>
              <a:ea typeface="Calibri" panose="020F0502020204030204"/>
              <a:cs typeface="Calibri" panose="020F0502020204030204"/>
            </a:endParaRPr>
          </a:p>
          <a:p>
            <a:pPr marL="0" indent="0">
              <a:buNone/>
            </a:pPr>
            <a:endParaRPr lang="en-US" sz="1400">
              <a:latin typeface="Calibri Light"/>
              <a:ea typeface="Calibri" panose="020F0502020204030204"/>
              <a:cs typeface="Calibri" panose="020F0502020204030204"/>
            </a:endParaRPr>
          </a:p>
          <a:p>
            <a:pPr marL="0" indent="0">
              <a:buNone/>
            </a:pPr>
            <a:r>
              <a:rPr lang="en-US" sz="2000">
                <a:latin typeface="Calibri Light"/>
                <a:ea typeface="Calibri" panose="020F0502020204030204"/>
                <a:cs typeface="Calibri" panose="020F0502020204030204"/>
              </a:rPr>
              <a:t>FY26 Estimated School Payment Reports</a:t>
            </a:r>
          </a:p>
          <a:p>
            <a:pPr lvl="1">
              <a:buFont typeface="Courier New" panose="020B0604020202020204" pitchFamily="34" charset="0"/>
              <a:buChar char="o"/>
            </a:pPr>
            <a:r>
              <a:rPr lang="en-US" sz="1400">
                <a:latin typeface="Calibri Light"/>
                <a:ea typeface="Calibri" panose="020F0502020204030204"/>
                <a:cs typeface="Calibri" panose="020F0502020204030204"/>
              </a:rPr>
              <a:t>Released the first week of March</a:t>
            </a:r>
          </a:p>
        </p:txBody>
      </p:sp>
    </p:spTree>
    <p:extLst>
      <p:ext uri="{BB962C8B-B14F-4D97-AF65-F5344CB8AC3E}">
        <p14:creationId xmlns:p14="http://schemas.microsoft.com/office/powerpoint/2010/main" val="611264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5F9F-7BC3-5D22-1DF4-E33F94317787}"/>
              </a:ext>
            </a:extLst>
          </p:cNvPr>
          <p:cNvSpPr>
            <a:spLocks noGrp="1"/>
          </p:cNvSpPr>
          <p:nvPr>
            <p:ph type="title"/>
          </p:nvPr>
        </p:nvSpPr>
        <p:spPr>
          <a:xfrm>
            <a:off x="691452" y="4191"/>
            <a:ext cx="7886700" cy="1325563"/>
          </a:xfrm>
        </p:spPr>
        <p:txBody>
          <a:bodyPr>
            <a:normAutofit/>
          </a:bodyPr>
          <a:lstStyle/>
          <a:p>
            <a:r>
              <a:rPr lang="en-US" sz="4000">
                <a:ea typeface="Calibri Light"/>
                <a:cs typeface="Calibri Light"/>
              </a:rPr>
              <a:t>Open Competitive Grants</a:t>
            </a:r>
            <a:endParaRPr lang="en-US" sz="4000"/>
          </a:p>
        </p:txBody>
      </p:sp>
      <p:graphicFrame>
        <p:nvGraphicFramePr>
          <p:cNvPr id="11" name="Content Placeholder 10">
            <a:extLst>
              <a:ext uri="{FF2B5EF4-FFF2-40B4-BE49-F238E27FC236}">
                <a16:creationId xmlns:a16="http://schemas.microsoft.com/office/drawing/2014/main" id="{78AE024C-B788-D98B-044E-5BAA42BCE9E0}"/>
              </a:ext>
            </a:extLst>
          </p:cNvPr>
          <p:cNvGraphicFramePr>
            <a:graphicFrameLocks noGrp="1"/>
          </p:cNvGraphicFramePr>
          <p:nvPr>
            <p:ph idx="1"/>
          </p:nvPr>
        </p:nvGraphicFramePr>
        <p:xfrm>
          <a:off x="416547" y="982607"/>
          <a:ext cx="8415879" cy="5300081"/>
        </p:xfrm>
        <a:graphic>
          <a:graphicData uri="http://schemas.openxmlformats.org/drawingml/2006/table">
            <a:tbl>
              <a:tblPr firstRow="1" firstCol="1" bandRow="1">
                <a:tableStyleId>{5C22544A-7EE6-4342-B048-85BDC9FD1C3A}</a:tableStyleId>
              </a:tblPr>
              <a:tblGrid>
                <a:gridCol w="2195691">
                  <a:extLst>
                    <a:ext uri="{9D8B030D-6E8A-4147-A177-3AD203B41FA5}">
                      <a16:colId xmlns:a16="http://schemas.microsoft.com/office/drawing/2014/main" val="4176345296"/>
                    </a:ext>
                  </a:extLst>
                </a:gridCol>
                <a:gridCol w="3894017">
                  <a:extLst>
                    <a:ext uri="{9D8B030D-6E8A-4147-A177-3AD203B41FA5}">
                      <a16:colId xmlns:a16="http://schemas.microsoft.com/office/drawing/2014/main" val="2418348256"/>
                    </a:ext>
                  </a:extLst>
                </a:gridCol>
                <a:gridCol w="1270858">
                  <a:extLst>
                    <a:ext uri="{9D8B030D-6E8A-4147-A177-3AD203B41FA5}">
                      <a16:colId xmlns:a16="http://schemas.microsoft.com/office/drawing/2014/main" val="3633522472"/>
                    </a:ext>
                  </a:extLst>
                </a:gridCol>
                <a:gridCol w="1055313">
                  <a:extLst>
                    <a:ext uri="{9D8B030D-6E8A-4147-A177-3AD203B41FA5}">
                      <a16:colId xmlns:a16="http://schemas.microsoft.com/office/drawing/2014/main" val="2259353626"/>
                    </a:ext>
                  </a:extLst>
                </a:gridCol>
              </a:tblGrid>
              <a:tr h="469121">
                <a:tc>
                  <a:txBody>
                    <a:bodyPr/>
                    <a:lstStyle/>
                    <a:p>
                      <a:pPr algn="ctr">
                        <a:spcAft>
                          <a:spcPts val="0"/>
                        </a:spcAft>
                      </a:pPr>
                      <a:r>
                        <a:rPr lang="en-US" b="1" kern="0">
                          <a:solidFill>
                            <a:srgbClr val="000000"/>
                          </a:solidFill>
                          <a:effectLst/>
                          <a:latin typeface="Calibri Light"/>
                          <a:ea typeface="Times New Roman" panose="02020603050405020304" pitchFamily="18" charset="0"/>
                        </a:rPr>
                        <a:t>Opportunity</a:t>
                      </a:r>
                      <a:endParaRPr lang="en-US">
                        <a:effectLst/>
                        <a:latin typeface="Calibri Light"/>
                      </a:endParaRPr>
                    </a:p>
                  </a:txBody>
                  <a:tcPr marL="68580" marR="68580" marT="0" marB="0" anchor="ctr">
                    <a:lnL w="12700" cap="flat" cmpd="sng" algn="ctr">
                      <a:solidFill>
                        <a:srgbClr val="156082"/>
                      </a:solidFill>
                      <a:prstDash val="solid"/>
                      <a:round/>
                      <a:headEnd type="none" w="med" len="med"/>
                      <a:tailEnd type="none" w="med" len="med"/>
                    </a:lnL>
                    <a:lnR>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b="1" kern="0">
                          <a:solidFill>
                            <a:srgbClr val="000000"/>
                          </a:solidFill>
                          <a:effectLst/>
                          <a:latin typeface="Calibri Light"/>
                          <a:ea typeface="Times New Roman" panose="02020603050405020304" pitchFamily="18" charset="0"/>
                        </a:rPr>
                        <a:t>General Purpose</a:t>
                      </a:r>
                      <a:endParaRPr lang="en-US">
                        <a:effectLst/>
                        <a:latin typeface="Calibri Light"/>
                      </a:endParaRPr>
                    </a:p>
                  </a:txBody>
                  <a:tcPr marL="68580" marR="68580" marT="0" marB="0" anchor="ctr">
                    <a:lnL>
                      <a:noFill/>
                    </a:lnL>
                    <a:lnR>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b="1" kern="0">
                          <a:solidFill>
                            <a:srgbClr val="000000"/>
                          </a:solidFill>
                          <a:effectLst/>
                          <a:latin typeface="Calibri Light"/>
                          <a:ea typeface="Times New Roman" panose="02020603050405020304" pitchFamily="18" charset="0"/>
                        </a:rPr>
                        <a:t>CSI  </a:t>
                      </a:r>
                      <a:br>
                        <a:rPr lang="en-US" b="1" kern="0">
                          <a:solidFill>
                            <a:srgbClr val="000000"/>
                          </a:solidFill>
                          <a:effectLst/>
                          <a:latin typeface="Calibri Light"/>
                          <a:ea typeface="Times New Roman" panose="02020603050405020304" pitchFamily="18" charset="0"/>
                        </a:rPr>
                      </a:br>
                      <a:r>
                        <a:rPr lang="en-US" b="1" kern="0">
                          <a:solidFill>
                            <a:srgbClr val="000000"/>
                          </a:solidFill>
                          <a:effectLst/>
                          <a:latin typeface="Calibri Light"/>
                          <a:ea typeface="Times New Roman" panose="02020603050405020304" pitchFamily="18" charset="0"/>
                        </a:rPr>
                        <a:t>Deadline</a:t>
                      </a:r>
                      <a:endParaRPr lang="en-US">
                        <a:effectLst/>
                        <a:latin typeface="Calibri Light"/>
                      </a:endParaRPr>
                    </a:p>
                  </a:txBody>
                  <a:tcPr marL="68580" marR="68580" marT="0" marB="0" anchor="ctr">
                    <a:lnL>
                      <a:noFill/>
                    </a:lnL>
                    <a:lnR>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b="1" kern="0">
                          <a:solidFill>
                            <a:srgbClr val="000000"/>
                          </a:solidFill>
                          <a:effectLst/>
                          <a:latin typeface="Calibri Light"/>
                          <a:ea typeface="Times New Roman" panose="02020603050405020304" pitchFamily="18" charset="0"/>
                        </a:rPr>
                        <a:t>CDE  </a:t>
                      </a:r>
                      <a:br>
                        <a:rPr lang="en-US" b="1" kern="0">
                          <a:solidFill>
                            <a:srgbClr val="000000"/>
                          </a:solidFill>
                          <a:effectLst/>
                          <a:latin typeface="Calibri Light"/>
                          <a:ea typeface="Times New Roman" panose="02020603050405020304" pitchFamily="18" charset="0"/>
                        </a:rPr>
                      </a:br>
                      <a:r>
                        <a:rPr lang="en-US" b="1" kern="0">
                          <a:solidFill>
                            <a:srgbClr val="000000"/>
                          </a:solidFill>
                          <a:effectLst/>
                          <a:latin typeface="Calibri Light"/>
                          <a:ea typeface="Times New Roman" panose="02020603050405020304" pitchFamily="18" charset="0"/>
                        </a:rPr>
                        <a:t>Deadline</a:t>
                      </a:r>
                      <a:endParaRPr lang="en-US">
                        <a:effectLst/>
                        <a:latin typeface="Calibri Light"/>
                      </a:endParaRPr>
                    </a:p>
                  </a:txBody>
                  <a:tcPr marL="68580" marR="68580" marT="0" marB="0" anchor="ctr">
                    <a:lnL>
                      <a:noFill/>
                    </a:lnL>
                    <a:lnR w="12700" cap="flat" cmpd="sng" algn="ctr">
                      <a:solidFill>
                        <a:srgbClr val="156082"/>
                      </a:solidFill>
                      <a:prstDash val="solid"/>
                      <a:round/>
                      <a:headEnd type="none" w="med" len="med"/>
                      <a:tailEnd type="none" w="med" len="med"/>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3867393864"/>
                  </a:ext>
                </a:extLst>
              </a:tr>
              <a:tr h="941040">
                <a:tc>
                  <a:txBody>
                    <a:bodyPr/>
                    <a:lstStyle/>
                    <a:p>
                      <a:pPr lvl="0" algn="l">
                        <a:spcAft>
                          <a:spcPts val="0"/>
                        </a:spcAft>
                        <a:buNone/>
                      </a:pPr>
                      <a:r>
                        <a:rPr lang="en-US" sz="1400" b="1" i="0" u="none" strike="noStrike" kern="0" noProof="0">
                          <a:solidFill>
                            <a:srgbClr val="000000"/>
                          </a:solidFill>
                          <a:effectLst/>
                          <a:latin typeface="Calibri Light"/>
                        </a:rPr>
                        <a:t>School Counselor Corp Grant</a:t>
                      </a:r>
                      <a:endParaRPr lang="en-US"/>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l">
                        <a:lnSpc>
                          <a:spcPct val="100000"/>
                        </a:lnSpc>
                        <a:spcBef>
                          <a:spcPts val="0"/>
                        </a:spcBef>
                        <a:spcAft>
                          <a:spcPts val="0"/>
                        </a:spcAft>
                        <a:buNone/>
                      </a:pPr>
                      <a:r>
                        <a:rPr lang="en-US" sz="1400" b="0" i="0" u="none" strike="noStrike" kern="0" baseline="0" noProof="0">
                          <a:solidFill>
                            <a:srgbClr val="000000"/>
                          </a:solidFill>
                          <a:effectLst/>
                          <a:latin typeface="Calibri Light"/>
                        </a:rPr>
                        <a:t>This opportunity is to increase the number of school counselors for secondary and elementary students and the level of school counseling services provided. </a:t>
                      </a:r>
                      <a:endParaRPr lang="en-US"/>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rgbClr val="000000"/>
                          </a:solidFill>
                          <a:effectLst/>
                          <a:latin typeface="Calibri Light"/>
                        </a:rPr>
                        <a:t>02/24/2025</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rgbClr val="000000"/>
                          </a:solidFill>
                          <a:effectLst/>
                          <a:latin typeface="Calibri Light"/>
                        </a:rPr>
                        <a:t>02/27/2025</a:t>
                      </a: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3971169368"/>
                  </a:ext>
                </a:extLst>
              </a:tr>
              <a:tr h="941040">
                <a:tc>
                  <a:txBody>
                    <a:bodyPr/>
                    <a:lstStyle/>
                    <a:p>
                      <a:pPr marL="0" lvl="0" algn="l" defTabSz="685800" rtl="0" eaLnBrk="1" latinLnBrk="0" hangingPunct="1">
                        <a:spcAft>
                          <a:spcPts val="0"/>
                        </a:spcAft>
                        <a:buNone/>
                      </a:pPr>
                      <a:r>
                        <a:rPr lang="en-US" sz="1400" b="1" i="0" u="none" strike="noStrike" kern="0">
                          <a:solidFill>
                            <a:srgbClr val="000000"/>
                          </a:solidFill>
                          <a:effectLst/>
                          <a:latin typeface="Calibri Light"/>
                          <a:ea typeface="+mn-ea"/>
                          <a:cs typeface="+mn-cs"/>
                        </a:rPr>
                        <a:t>BEST Grant</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defTabSz="685800" rtl="0" eaLnBrk="1" latinLnBrk="0" hangingPunct="1">
                        <a:lnSpc>
                          <a:spcPct val="100000"/>
                        </a:lnSpc>
                        <a:spcBef>
                          <a:spcPts val="0"/>
                        </a:spcBef>
                        <a:spcAft>
                          <a:spcPts val="0"/>
                        </a:spcAft>
                        <a:buNone/>
                      </a:pPr>
                      <a:r>
                        <a:rPr lang="en-US" sz="1400" b="0" i="0" u="none" strike="noStrike" kern="0" baseline="0">
                          <a:solidFill>
                            <a:srgbClr val="000000"/>
                          </a:solidFill>
                          <a:effectLst/>
                          <a:latin typeface="Calibri Light"/>
                          <a:ea typeface="+mn-ea"/>
                          <a:cs typeface="+mn-cs"/>
                        </a:rPr>
                        <a:t>Best capital construction grant</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02/21/2025</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02/27/2025</a:t>
                      </a: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3892618109"/>
                  </a:ext>
                </a:extLst>
              </a:tr>
              <a:tr h="941040">
                <a:tc>
                  <a:txBody>
                    <a:bodyPr/>
                    <a:lstStyle/>
                    <a:p>
                      <a:pPr marL="0" lvl="0" algn="l" defTabSz="685800" rtl="0" eaLnBrk="1" latinLnBrk="0" hangingPunct="1">
                        <a:spcAft>
                          <a:spcPts val="0"/>
                        </a:spcAft>
                        <a:buNone/>
                      </a:pPr>
                      <a:r>
                        <a:rPr lang="en-US" sz="1400" b="1" i="0" u="none" strike="noStrike" kern="0">
                          <a:solidFill>
                            <a:srgbClr val="000000"/>
                          </a:solidFill>
                          <a:effectLst/>
                          <a:latin typeface="Calibri Light"/>
                          <a:ea typeface="+mn-ea"/>
                          <a:cs typeface="+mn-cs"/>
                        </a:rPr>
                        <a:t>High Impact Tutoring Program</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defTabSz="685800" rtl="0" eaLnBrk="1" latinLnBrk="0" hangingPunct="1">
                        <a:lnSpc>
                          <a:spcPct val="100000"/>
                        </a:lnSpc>
                        <a:spcBef>
                          <a:spcPts val="0"/>
                        </a:spcBef>
                        <a:spcAft>
                          <a:spcPts val="0"/>
                        </a:spcAft>
                        <a:buNone/>
                      </a:pPr>
                      <a:r>
                        <a:rPr lang="en-US" sz="1400" b="0" i="0" u="none" strike="noStrike" kern="0" baseline="0">
                          <a:solidFill>
                            <a:srgbClr val="000000"/>
                          </a:solidFill>
                          <a:effectLst/>
                          <a:latin typeface="Calibri Light"/>
                          <a:ea typeface="+mn-ea"/>
                          <a:cs typeface="+mn-cs"/>
                        </a:rPr>
                        <a:t>Provide Funding to implement high-impact tutoring programs prioritizing rural, low-income or underserved students to address student learning loss or unfinished learning resulting from the COVID-19 pandemic.</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January 2025 Release Date</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endParaRPr lang="en-US" kern="0">
                        <a:solidFill>
                          <a:schemeClr val="tx1"/>
                        </a:solidFill>
                        <a:effectLst/>
                        <a:latin typeface="Calibri Light"/>
                      </a:endParaRP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2659785434"/>
                  </a:ext>
                </a:extLst>
              </a:tr>
              <a:tr h="941040">
                <a:tc>
                  <a:txBody>
                    <a:bodyPr/>
                    <a:lstStyle/>
                    <a:p>
                      <a:pPr marL="0" lvl="0" algn="l" defTabSz="685800" rtl="0" eaLnBrk="1" latinLnBrk="0" hangingPunct="1">
                        <a:spcAft>
                          <a:spcPts val="0"/>
                        </a:spcAft>
                        <a:buNone/>
                      </a:pPr>
                      <a:r>
                        <a:rPr lang="en-US" sz="1400" b="1" i="0" u="none" strike="noStrike" kern="0">
                          <a:solidFill>
                            <a:srgbClr val="000000"/>
                          </a:solidFill>
                          <a:effectLst/>
                          <a:latin typeface="Calibri Light"/>
                          <a:ea typeface="+mn-ea"/>
                          <a:cs typeface="+mn-cs"/>
                        </a:rPr>
                        <a:t>Early Literacy PD Grant</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defTabSz="685800" rtl="0" eaLnBrk="1" latinLnBrk="0" hangingPunct="1">
                        <a:lnSpc>
                          <a:spcPct val="100000"/>
                        </a:lnSpc>
                        <a:spcBef>
                          <a:spcPts val="0"/>
                        </a:spcBef>
                        <a:spcAft>
                          <a:spcPts val="0"/>
                        </a:spcAft>
                        <a:buNone/>
                      </a:pPr>
                      <a:r>
                        <a:rPr lang="en-US" sz="1400" b="0" i="0" u="none" strike="noStrike" kern="0" baseline="0">
                          <a:solidFill>
                            <a:srgbClr val="000000"/>
                          </a:solidFill>
                          <a:effectLst/>
                          <a:latin typeface="Calibri Light"/>
                          <a:ea typeface="+mn-ea"/>
                          <a:cs typeface="+mn-cs"/>
                        </a:rPr>
                        <a:t>Support educators in the implementation of scientifically based reading research (SBRR) programs and strategies for kindergarten through third grade (K-3) students. </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02/21/2025</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02/26/2025</a:t>
                      </a: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1434612258"/>
                  </a:ext>
                </a:extLst>
              </a:tr>
              <a:tr h="941040">
                <a:tc>
                  <a:txBody>
                    <a:bodyPr/>
                    <a:lstStyle/>
                    <a:p>
                      <a:pPr marL="0" lvl="0" algn="l" defTabSz="685800" rtl="0" eaLnBrk="1" latinLnBrk="0" hangingPunct="1">
                        <a:spcAft>
                          <a:spcPts val="0"/>
                        </a:spcAft>
                        <a:buNone/>
                      </a:pPr>
                      <a:r>
                        <a:rPr lang="en-US" sz="1400" b="1" i="0" u="none" strike="noStrike" kern="0">
                          <a:solidFill>
                            <a:srgbClr val="000000"/>
                          </a:solidFill>
                          <a:effectLst/>
                          <a:latin typeface="Calibri Light"/>
                          <a:ea typeface="+mn-ea"/>
                          <a:cs typeface="+mn-cs"/>
                        </a:rPr>
                        <a:t>Comprehensive Literacy State Development Grant</a:t>
                      </a:r>
                    </a:p>
                  </a:txBody>
                  <a:tcPr marL="68580" marR="68580" marT="0" marB="0" anchor="ctr">
                    <a:lnL w="12700">
                      <a:solidFill>
                        <a:srgbClr val="156082"/>
                      </a:solid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marL="0" lvl="0" algn="l" defTabSz="685800" rtl="0" eaLnBrk="1" latinLnBrk="0" hangingPunct="1">
                        <a:lnSpc>
                          <a:spcPct val="100000"/>
                        </a:lnSpc>
                        <a:spcBef>
                          <a:spcPts val="0"/>
                        </a:spcBef>
                        <a:spcAft>
                          <a:spcPts val="0"/>
                        </a:spcAft>
                        <a:buNone/>
                      </a:pPr>
                      <a:r>
                        <a:rPr lang="en-US" sz="1400" b="0" i="0" u="none" strike="noStrike" kern="0" baseline="0">
                          <a:solidFill>
                            <a:srgbClr val="000000"/>
                          </a:solidFill>
                          <a:effectLst/>
                          <a:latin typeface="Calibri Light"/>
                          <a:ea typeface="+mn-ea"/>
                          <a:cs typeface="+mn-cs"/>
                        </a:rPr>
                        <a:t>Improve literacy in the state by using evidence-based practices, activities and interventions, including pre-literacy skills. </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r>
                        <a:rPr lang="en-US" kern="0">
                          <a:solidFill>
                            <a:schemeClr val="tx1"/>
                          </a:solidFill>
                          <a:effectLst/>
                          <a:latin typeface="Calibri Light"/>
                        </a:rPr>
                        <a:t>February 2025</a:t>
                      </a:r>
                    </a:p>
                    <a:p>
                      <a:pPr lvl="0" algn="r">
                        <a:spcAft>
                          <a:spcPts val="0"/>
                        </a:spcAft>
                        <a:buNone/>
                      </a:pPr>
                      <a:r>
                        <a:rPr lang="en-US" kern="0">
                          <a:solidFill>
                            <a:schemeClr val="tx1"/>
                          </a:solidFill>
                          <a:effectLst/>
                          <a:latin typeface="Calibri Light"/>
                        </a:rPr>
                        <a:t>Release Date</a:t>
                      </a:r>
                    </a:p>
                  </a:txBody>
                  <a:tcPr marL="68580" marR="68580" marT="0" marB="0" anchor="ctr">
                    <a:lnL w="0">
                      <a:noFill/>
                    </a:lnL>
                    <a:lnR w="0">
                      <a:no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tc>
                  <a:txBody>
                    <a:bodyPr/>
                    <a:lstStyle/>
                    <a:p>
                      <a:pPr lvl="0" algn="r">
                        <a:spcAft>
                          <a:spcPts val="0"/>
                        </a:spcAft>
                        <a:buNone/>
                      </a:pPr>
                      <a:endParaRPr lang="en-US" kern="0">
                        <a:solidFill>
                          <a:schemeClr val="tx1"/>
                        </a:solidFill>
                        <a:effectLst/>
                        <a:latin typeface="Calibri Light"/>
                      </a:endParaRPr>
                    </a:p>
                  </a:txBody>
                  <a:tcPr marL="68580" marR="68580" marT="0" marB="0" anchor="ctr">
                    <a:lnL w="0">
                      <a:noFill/>
                    </a:lnL>
                    <a:lnR w="12700">
                      <a:solidFill>
                        <a:srgbClr val="156082"/>
                      </a:solidFill>
                    </a:lnR>
                    <a:lnT w="12700" cap="flat" cmpd="sng" algn="ctr">
                      <a:solidFill>
                        <a:srgbClr val="156082"/>
                      </a:solidFill>
                      <a:prstDash val="solid"/>
                      <a:round/>
                      <a:headEnd type="none" w="med" len="med"/>
                      <a:tailEnd type="none" w="med" len="med"/>
                    </a:lnT>
                    <a:lnB w="12700" cap="flat" cmpd="sng" algn="ctr">
                      <a:solidFill>
                        <a:srgbClr val="156082"/>
                      </a:solidFill>
                      <a:prstDash val="solid"/>
                      <a:round/>
                      <a:headEnd type="none" w="med" len="med"/>
                      <a:tailEnd type="none" w="med" len="med"/>
                    </a:lnB>
                    <a:noFill/>
                  </a:tcPr>
                </a:tc>
                <a:extLst>
                  <a:ext uri="{0D108BD9-81ED-4DB2-BD59-A6C34878D82A}">
                    <a16:rowId xmlns:a16="http://schemas.microsoft.com/office/drawing/2014/main" val="2304105833"/>
                  </a:ext>
                </a:extLst>
              </a:tr>
            </a:tbl>
          </a:graphicData>
        </a:graphic>
      </p:graphicFrame>
      <p:sp>
        <p:nvSpPr>
          <p:cNvPr id="4" name="TextBox 3">
            <a:extLst>
              <a:ext uri="{FF2B5EF4-FFF2-40B4-BE49-F238E27FC236}">
                <a16:creationId xmlns:a16="http://schemas.microsoft.com/office/drawing/2014/main" id="{417567B8-A578-FD29-14AE-DBAA6820F79B}"/>
              </a:ext>
            </a:extLst>
          </p:cNvPr>
          <p:cNvSpPr txBox="1"/>
          <p:nvPr/>
        </p:nvSpPr>
        <p:spPr>
          <a:xfrm>
            <a:off x="416547" y="6289985"/>
            <a:ext cx="3178342" cy="2462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i="1">
                <a:latin typeface="Arial"/>
                <a:cs typeface="Arial"/>
              </a:rPr>
              <a:t>View current </a:t>
            </a:r>
            <a:r>
              <a:rPr lang="en-US" sz="1000" i="1">
                <a:latin typeface="Arial"/>
                <a:cs typeface="Arial"/>
                <a:hlinkClick r:id="rId2"/>
              </a:rPr>
              <a:t>CSI Grant &amp; Funding Opportunities</a:t>
            </a:r>
            <a:endParaRPr lang="en-US"/>
          </a:p>
        </p:txBody>
      </p:sp>
    </p:spTree>
    <p:extLst>
      <p:ext uri="{BB962C8B-B14F-4D97-AF65-F5344CB8AC3E}">
        <p14:creationId xmlns:p14="http://schemas.microsoft.com/office/powerpoint/2010/main" val="3353737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B209-BCA6-4C91-0ECE-B09B7DB097B4}"/>
              </a:ext>
            </a:extLst>
          </p:cNvPr>
          <p:cNvSpPr>
            <a:spLocks noGrp="1"/>
          </p:cNvSpPr>
          <p:nvPr>
            <p:ph type="title"/>
          </p:nvPr>
        </p:nvSpPr>
        <p:spPr/>
        <p:txBody>
          <a:bodyPr/>
          <a:lstStyle/>
          <a:p>
            <a:r>
              <a:rPr lang="en-US" sz="4100">
                <a:ea typeface="Calibri Light"/>
                <a:cs typeface="Calibri Light"/>
              </a:rPr>
              <a:t>Upcoming Grant Deadlines </a:t>
            </a:r>
            <a:endParaRPr lang="en-US"/>
          </a:p>
        </p:txBody>
      </p:sp>
      <p:graphicFrame>
        <p:nvGraphicFramePr>
          <p:cNvPr id="4" name="Table 3">
            <a:extLst>
              <a:ext uri="{FF2B5EF4-FFF2-40B4-BE49-F238E27FC236}">
                <a16:creationId xmlns:a16="http://schemas.microsoft.com/office/drawing/2014/main" id="{C59BFDA7-C0FC-F292-B21D-D53693AD26C5}"/>
              </a:ext>
            </a:extLst>
          </p:cNvPr>
          <p:cNvGraphicFramePr>
            <a:graphicFrameLocks noGrp="1"/>
          </p:cNvGraphicFramePr>
          <p:nvPr>
            <p:extLst>
              <p:ext uri="{D42A27DB-BD31-4B8C-83A1-F6EECF244321}">
                <p14:modId xmlns:p14="http://schemas.microsoft.com/office/powerpoint/2010/main" val="889146857"/>
              </p:ext>
            </p:extLst>
          </p:nvPr>
        </p:nvGraphicFramePr>
        <p:xfrm>
          <a:off x="634635" y="1715543"/>
          <a:ext cx="7873596" cy="2992114"/>
        </p:xfrm>
        <a:graphic>
          <a:graphicData uri="http://schemas.openxmlformats.org/drawingml/2006/table">
            <a:tbl>
              <a:tblPr firstRow="1" bandRow="1">
                <a:tableStyleId>{5C22544A-7EE6-4342-B048-85BDC9FD1C3A}</a:tableStyleId>
              </a:tblPr>
              <a:tblGrid>
                <a:gridCol w="1050483">
                  <a:extLst>
                    <a:ext uri="{9D8B030D-6E8A-4147-A177-3AD203B41FA5}">
                      <a16:colId xmlns:a16="http://schemas.microsoft.com/office/drawing/2014/main" val="598037703"/>
                    </a:ext>
                  </a:extLst>
                </a:gridCol>
                <a:gridCol w="1577835">
                  <a:extLst>
                    <a:ext uri="{9D8B030D-6E8A-4147-A177-3AD203B41FA5}">
                      <a16:colId xmlns:a16="http://schemas.microsoft.com/office/drawing/2014/main" val="2599966079"/>
                    </a:ext>
                  </a:extLst>
                </a:gridCol>
                <a:gridCol w="2989384">
                  <a:extLst>
                    <a:ext uri="{9D8B030D-6E8A-4147-A177-3AD203B41FA5}">
                      <a16:colId xmlns:a16="http://schemas.microsoft.com/office/drawing/2014/main" val="2988985107"/>
                    </a:ext>
                  </a:extLst>
                </a:gridCol>
                <a:gridCol w="2255894">
                  <a:extLst>
                    <a:ext uri="{9D8B030D-6E8A-4147-A177-3AD203B41FA5}">
                      <a16:colId xmlns:a16="http://schemas.microsoft.com/office/drawing/2014/main" val="2655830988"/>
                    </a:ext>
                  </a:extLst>
                </a:gridCol>
              </a:tblGrid>
              <a:tr h="370840">
                <a:tc>
                  <a:txBody>
                    <a:bodyPr/>
                    <a:lstStyle/>
                    <a:p>
                      <a:pPr algn="ctr"/>
                      <a:r>
                        <a:rPr lang="en-US" sz="1600" b="0">
                          <a:solidFill>
                            <a:schemeClr val="tx1"/>
                          </a:solidFill>
                        </a:rPr>
                        <a:t>Date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lvl="0" algn="ctr">
                        <a:buNone/>
                      </a:pPr>
                      <a:r>
                        <a:rPr lang="en-US" sz="1600" b="0">
                          <a:solidFill>
                            <a:schemeClr val="tx1"/>
                          </a:solidFill>
                        </a:rPr>
                        <a:t>Item/Grant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algn="ctr"/>
                      <a:r>
                        <a:rPr lang="en-US" sz="1600" b="0">
                          <a:solidFill>
                            <a:schemeClr val="tx1"/>
                          </a:solidFill>
                        </a:rPr>
                        <a:t>Requirement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tc>
                  <a:txBody>
                    <a:bodyPr/>
                    <a:lstStyle/>
                    <a:p>
                      <a:pPr algn="ctr"/>
                      <a:r>
                        <a:rPr lang="en-US" sz="1600" b="0">
                          <a:solidFill>
                            <a:schemeClr val="tx1"/>
                          </a:solidFill>
                        </a:rPr>
                        <a:t>Submission Location</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solidFill>
                      <a:schemeClr val="accent5">
                        <a:lumMod val="20000"/>
                        <a:lumOff val="80000"/>
                      </a:schemeClr>
                    </a:solidFill>
                  </a:tcPr>
                </a:tc>
                <a:extLst>
                  <a:ext uri="{0D108BD9-81ED-4DB2-BD59-A6C34878D82A}">
                    <a16:rowId xmlns:a16="http://schemas.microsoft.com/office/drawing/2014/main" val="4029780621"/>
                  </a:ext>
                </a:extLst>
              </a:tr>
              <a:tr h="370838">
                <a:tc>
                  <a:txBody>
                    <a:bodyPr/>
                    <a:lstStyle/>
                    <a:p>
                      <a:pPr lvl="0" algn="l">
                        <a:buNone/>
                      </a:pPr>
                      <a:r>
                        <a:rPr lang="en-US"/>
                        <a:t>01/27/2025</a:t>
                      </a:r>
                    </a:p>
                  </a:txBody>
                  <a:tcPr anchor="ctr">
                    <a:lnL w="12700">
                      <a:solidFill>
                        <a:schemeClr val="bg1">
                          <a:lumMod val="50000"/>
                        </a:schemeClr>
                      </a:solidFill>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a:t>ECEA/ECEA GT/ELPA</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a:t>Interim Financial Reporting Due</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a:t>Epicenter</a:t>
                      </a:r>
                    </a:p>
                  </a:txBody>
                  <a:tcPr anchor="ctr">
                    <a:lnL w="12700" cap="flat" cmpd="sng" algn="ctr">
                      <a:solidFill>
                        <a:schemeClr val="bg1">
                          <a:lumMod val="50000"/>
                        </a:schemeClr>
                      </a:solidFill>
                      <a:prstDash val="solid"/>
                      <a:round/>
                      <a:headEnd type="none" w="med" len="med"/>
                      <a:tailEnd type="none" w="med" len="med"/>
                    </a:lnL>
                    <a:lnR w="12700">
                      <a:solidFill>
                        <a:schemeClr val="bg1">
                          <a:lumMod val="50000"/>
                        </a:schemeClr>
                      </a:solidFill>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157893053"/>
                  </a:ext>
                </a:extLst>
              </a:tr>
              <a:tr h="370838">
                <a:tc>
                  <a:txBody>
                    <a:bodyPr/>
                    <a:lstStyle/>
                    <a:p>
                      <a:pPr lvl="0" algn="l">
                        <a:buNone/>
                      </a:pPr>
                      <a:r>
                        <a:rPr lang="en-US"/>
                        <a:t>01/30/2025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a:t>PD Scholarship</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err="1"/>
                        <a:t>CoTESOL</a:t>
                      </a:r>
                      <a:r>
                        <a:rPr lang="en-US"/>
                        <a:t> Reimbursement Request Due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tc>
                  <a:txBody>
                    <a:bodyPr/>
                    <a:lstStyle/>
                    <a:p>
                      <a:pPr lvl="0" algn="l">
                        <a:buNone/>
                      </a:pPr>
                      <a:r>
                        <a:rPr lang="en-US" err="1"/>
                        <a:t>GrantVantage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86905323"/>
                  </a:ext>
                </a:extLst>
              </a:tr>
              <a:tr h="370838">
                <a:tc>
                  <a:txBody>
                    <a:bodyPr/>
                    <a:lstStyle/>
                    <a:p>
                      <a:pPr lvl="0" algn="l">
                        <a:buNone/>
                      </a:pPr>
                      <a:r>
                        <a:rPr lang="en-US"/>
                        <a:t>01/30/2025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SSD Grant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2024 Calendar Quarter 4 Reporting Due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lnSpc>
                          <a:spcPct val="100000"/>
                        </a:lnSpc>
                        <a:spcBef>
                          <a:spcPts val="0"/>
                        </a:spcBef>
                        <a:spcAft>
                          <a:spcPts val="0"/>
                        </a:spcAft>
                        <a:buNone/>
                      </a:pPr>
                      <a:r>
                        <a:rPr lang="en-US" sz="1350" b="0" i="0" u="none" strike="noStrike" noProof="0">
                          <a:solidFill>
                            <a:srgbClr val="1155CC"/>
                          </a:solidFill>
                          <a:latin typeface="Trebuchet MS"/>
                          <a:hlinkClick r:id="rId2"/>
                        </a:rPr>
                        <a:t>cdps_oss_ssd@state.co.us</a:t>
                      </a:r>
                      <a:r>
                        <a:rPr lang="en-US" sz="1350" b="0" i="0" u="none" strike="noStrike" noProof="0">
                          <a:solidFill>
                            <a:srgbClr val="222222"/>
                          </a:solidFill>
                          <a:latin typeface="Trebuchet MS"/>
                        </a:rPr>
                        <a:t> </a:t>
                      </a:r>
                      <a:r>
                        <a:rPr lang="en-US"/>
                        <a:t>Epicenter Acknowledgement</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284276838"/>
                  </a:ext>
                </a:extLst>
              </a:tr>
              <a:tr h="370838">
                <a:tc>
                  <a:txBody>
                    <a:bodyPr/>
                    <a:lstStyle/>
                    <a:p>
                      <a:pPr lvl="0" algn="l">
                        <a:buNone/>
                      </a:pPr>
                      <a:r>
                        <a:rPr lang="en-US"/>
                        <a:t>01/31/2025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VPG</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Mid-year Report Due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sz="1350" b="0" i="0" u="none" strike="noStrike" noProof="0">
                          <a:latin typeface="Calibri"/>
                        </a:rPr>
                        <a:t>Qualtrics Survey</a:t>
                      </a:r>
                      <a:endParaRPr lang="en-US"/>
                    </a:p>
                    <a:p>
                      <a:pPr lvl="0" algn="l">
                        <a:buNone/>
                      </a:pPr>
                      <a:r>
                        <a:rPr lang="en-US" sz="1350" b="0" i="0" u="none" strike="noStrike" noProof="0">
                          <a:latin typeface="Calibri"/>
                        </a:rPr>
                        <a:t>Epicenter Acknowledgement</a:t>
                      </a:r>
                      <a:endParaRPr lang="en-US"/>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2303637203"/>
                  </a:ext>
                </a:extLst>
              </a:tr>
              <a:tr h="370838">
                <a:tc>
                  <a:txBody>
                    <a:bodyPr/>
                    <a:lstStyle/>
                    <a:p>
                      <a:pPr lvl="0" algn="l">
                        <a:buNone/>
                      </a:pPr>
                      <a:r>
                        <a:rPr lang="en-US"/>
                        <a:t>02/10/2025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TIIIA &amp; TIIIA IMI</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FY2025-26 Participation Form Due</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1503647839"/>
                  </a:ext>
                </a:extLst>
              </a:tr>
              <a:tr h="370838">
                <a:tc>
                  <a:txBody>
                    <a:bodyPr/>
                    <a:lstStyle/>
                    <a:p>
                      <a:pPr lvl="0" algn="l">
                        <a:buNone/>
                      </a:pPr>
                      <a:r>
                        <a:rPr lang="en-US"/>
                        <a:t>02/19/2025</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Title IA-MKV</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Budget deadline for schools with increased allocations.</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tc>
                  <a:txBody>
                    <a:bodyPr/>
                    <a:lstStyle/>
                    <a:p>
                      <a:pPr lvl="0" algn="l">
                        <a:buNone/>
                      </a:pPr>
                      <a:r>
                        <a:rPr lang="en-US"/>
                        <a:t>Epicenter</a:t>
                      </a:r>
                    </a:p>
                  </a:txBody>
                  <a:tcPr anchor="ctr">
                    <a:lnL w="12700">
                      <a:solidFill>
                        <a:schemeClr val="bg1">
                          <a:lumMod val="50000"/>
                        </a:schemeClr>
                      </a:solidFill>
                    </a:lnL>
                    <a:lnR w="12700">
                      <a:solidFill>
                        <a:schemeClr val="bg1">
                          <a:lumMod val="50000"/>
                        </a:schemeClr>
                      </a:solidFill>
                    </a:lnR>
                    <a:lnT w="12700">
                      <a:solidFill>
                        <a:schemeClr val="bg1">
                          <a:lumMod val="50000"/>
                        </a:schemeClr>
                      </a:solidFill>
                    </a:lnT>
                    <a:lnB w="12700">
                      <a:solidFill>
                        <a:schemeClr val="bg1">
                          <a:lumMod val="50000"/>
                        </a:schemeClr>
                      </a:solidFill>
                    </a:lnB>
                    <a:noFill/>
                  </a:tcPr>
                </a:tc>
                <a:extLst>
                  <a:ext uri="{0D108BD9-81ED-4DB2-BD59-A6C34878D82A}">
                    <a16:rowId xmlns:a16="http://schemas.microsoft.com/office/drawing/2014/main" val="3683062397"/>
                  </a:ext>
                </a:extLst>
              </a:tr>
            </a:tbl>
          </a:graphicData>
        </a:graphic>
      </p:graphicFrame>
    </p:spTree>
    <p:extLst>
      <p:ext uri="{BB962C8B-B14F-4D97-AF65-F5344CB8AC3E}">
        <p14:creationId xmlns:p14="http://schemas.microsoft.com/office/powerpoint/2010/main" val="186926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itle 3" descr="Thanks and end presentation">
            <a:extLst>
              <a:ext uri="{FF2B5EF4-FFF2-40B4-BE49-F238E27FC236}">
                <a16:creationId xmlns:a16="http://schemas.microsoft.com/office/drawing/2014/main" id="{9EA306DB-E82F-934D-52B4-B5EE9ACE65E9}"/>
              </a:ext>
            </a:extLst>
          </p:cNvPr>
          <p:cNvSpPr>
            <a:spLocks noGrp="1"/>
          </p:cNvSpPr>
          <p:nvPr>
            <p:ph type="title"/>
          </p:nvPr>
        </p:nvSpPr>
        <p:spPr>
          <a:xfrm>
            <a:off x="422149" y="-2911474"/>
            <a:ext cx="8200814" cy="1287529"/>
          </a:xfrm>
        </p:spPr>
        <p:txBody>
          <a:bodyPr vert="horz" lIns="91440" tIns="45720" rIns="91440" bIns="45720" rtlCol="0" anchor="b">
            <a:normAutofit/>
          </a:bodyPr>
          <a:lstStyle/>
          <a:p>
            <a:pPr defTabSz="914400"/>
            <a:r>
              <a:rPr lang="en-US" sz="4500" b="1" kern="1200" dirty="0">
                <a:solidFill>
                  <a:schemeClr val="bg1"/>
                </a:solidFill>
                <a:latin typeface="+mj-lt"/>
                <a:ea typeface="Calibri Light"/>
                <a:cs typeface="Calibri Light"/>
              </a:rPr>
              <a:t>Thank you </a:t>
            </a:r>
          </a:p>
        </p:txBody>
      </p:sp>
      <p:pic>
        <p:nvPicPr>
          <p:cNvPr id="6" name="Graphic 5">
            <a:extLst>
              <a:ext uri="{FF2B5EF4-FFF2-40B4-BE49-F238E27FC236}">
                <a16:creationId xmlns:a16="http://schemas.microsoft.com/office/drawing/2014/main" id="{C004CD93-6576-29C8-4879-8F1CA36C6EC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6047" y="1226973"/>
            <a:ext cx="3035882" cy="3035882"/>
          </a:xfrm>
          <a:prstGeom prst="rect">
            <a:avLst/>
          </a:prstGeom>
        </p:spPr>
      </p:pic>
      <p:sp>
        <p:nvSpPr>
          <p:cNvPr id="2" name="TextBox 1">
            <a:extLst>
              <a:ext uri="{FF2B5EF4-FFF2-40B4-BE49-F238E27FC236}">
                <a16:creationId xmlns:a16="http://schemas.microsoft.com/office/drawing/2014/main" id="{AA927B70-09E2-E655-DAC0-59F630D254D3}"/>
              </a:ext>
            </a:extLst>
          </p:cNvPr>
          <p:cNvSpPr txBox="1"/>
          <p:nvPr/>
        </p:nvSpPr>
        <p:spPr>
          <a:xfrm>
            <a:off x="3108189" y="2172925"/>
            <a:ext cx="5066645" cy="1569660"/>
          </a:xfrm>
          <a:prstGeom prst="rect">
            <a:avLst/>
          </a:prstGeom>
          <a:noFill/>
        </p:spPr>
        <p:txBody>
          <a:bodyPr wrap="square" lIns="91440" tIns="45720" rIns="91440" bIns="45720" rtlCol="0" anchor="t">
            <a:spAutoFit/>
          </a:bodyPr>
          <a:lstStyle/>
          <a:p>
            <a:r>
              <a:rPr lang="en-US" sz="7800" dirty="0"/>
              <a:t>Thank you! </a:t>
            </a:r>
          </a:p>
          <a:p>
            <a:endParaRPr lang="en-US" dirty="0"/>
          </a:p>
        </p:txBody>
      </p:sp>
      <p:sp>
        <p:nvSpPr>
          <p:cNvPr id="3" name="TextBox 2">
            <a:extLst>
              <a:ext uri="{FF2B5EF4-FFF2-40B4-BE49-F238E27FC236}">
                <a16:creationId xmlns:a16="http://schemas.microsoft.com/office/drawing/2014/main" id="{5A6CEF6B-DE6C-BE8A-900E-1C67DC42FE4E}"/>
              </a:ext>
            </a:extLst>
          </p:cNvPr>
          <p:cNvSpPr txBox="1"/>
          <p:nvPr/>
        </p:nvSpPr>
        <p:spPr>
          <a:xfrm>
            <a:off x="873103" y="5344813"/>
            <a:ext cx="7298906" cy="523220"/>
          </a:xfrm>
          <a:prstGeom prst="rect">
            <a:avLst/>
          </a:prstGeom>
          <a:solidFill>
            <a:schemeClr val="accent3">
              <a:lumMod val="20000"/>
              <a:lumOff val="80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solidFill>
                  <a:srgbClr val="0563C1"/>
                </a:solidFill>
                <a:latin typeface="Calibri Light"/>
                <a:ea typeface="Calibri Light"/>
                <a:cs typeface="Calibri Light"/>
                <a:hlinkClick r:id="rId5">
                  <a:extLst>
                    <a:ext uri="{A12FA001-AC4F-418D-AE19-62706E023703}">
                      <ahyp:hlinkClr xmlns:ahyp="http://schemas.microsoft.com/office/drawing/2018/hyperlinkcolor" val="tx"/>
                    </a:ext>
                  </a:extLst>
                </a:hlinkClick>
              </a:rPr>
              <a:t>Session Feedback Survey</a:t>
            </a:r>
            <a:endParaRPr lang="en-US" sz="1400">
              <a:latin typeface="Calibri Light"/>
              <a:ea typeface="Calibri Light"/>
              <a:cs typeface="Calibri Light"/>
            </a:endParaRPr>
          </a:p>
          <a:p>
            <a:r>
              <a:rPr lang="en-US" sz="1400">
                <a:solidFill>
                  <a:srgbClr val="0563C1"/>
                </a:solidFill>
                <a:latin typeface="Calibri Light"/>
                <a:ea typeface="Calibri Light"/>
                <a:cs typeface="Calibri Light"/>
                <a:hlinkClick r:id="rId6">
                  <a:extLst>
                    <a:ext uri="{A12FA001-AC4F-418D-AE19-62706E023703}">
                      <ahyp:hlinkClr xmlns:ahyp="http://schemas.microsoft.com/office/drawing/2018/hyperlinkcolor" val="tx"/>
                    </a:ext>
                  </a:extLst>
                </a:hlinkClick>
              </a:rPr>
              <a:t>School Finance and Grant Training/Resources Link</a:t>
            </a:r>
            <a:endParaRPr lang="en-US"/>
          </a:p>
        </p:txBody>
      </p:sp>
    </p:spTree>
    <p:extLst>
      <p:ext uri="{BB962C8B-B14F-4D97-AF65-F5344CB8AC3E}">
        <p14:creationId xmlns:p14="http://schemas.microsoft.com/office/powerpoint/2010/main" val="1442578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46E0C-5F41-4484-961A-5F6EF71B242E}"/>
              </a:ext>
            </a:extLst>
          </p:cNvPr>
          <p:cNvSpPr>
            <a:spLocks noGrp="1"/>
          </p:cNvSpPr>
          <p:nvPr>
            <p:ph type="title"/>
          </p:nvPr>
        </p:nvSpPr>
        <p:spPr>
          <a:xfrm>
            <a:off x="620182" y="231926"/>
            <a:ext cx="7886700" cy="1325563"/>
          </a:xfrm>
          <a:noFill/>
        </p:spPr>
        <p:txBody>
          <a:bodyPr anchor="ctr">
            <a:normAutofit/>
          </a:bodyPr>
          <a:lstStyle/>
          <a:p>
            <a:r>
              <a:rPr lang="en-US" sz="3600">
                <a:solidFill>
                  <a:schemeClr val="bg2">
                    <a:lumMod val="25000"/>
                  </a:schemeClr>
                </a:solidFill>
              </a:rPr>
              <a:t>Agenda</a:t>
            </a:r>
          </a:p>
        </p:txBody>
      </p:sp>
      <p:sp>
        <p:nvSpPr>
          <p:cNvPr id="4" name="Content Placeholder 3">
            <a:extLst>
              <a:ext uri="{FF2B5EF4-FFF2-40B4-BE49-F238E27FC236}">
                <a16:creationId xmlns:a16="http://schemas.microsoft.com/office/drawing/2014/main" id="{930DE667-4427-2238-1E7A-454B1382D308}"/>
              </a:ext>
            </a:extLst>
          </p:cNvPr>
          <p:cNvSpPr>
            <a:spLocks noGrp="1"/>
          </p:cNvSpPr>
          <p:nvPr>
            <p:ph idx="1"/>
          </p:nvPr>
        </p:nvSpPr>
        <p:spPr>
          <a:xfrm>
            <a:off x="618242" y="1555166"/>
            <a:ext cx="8061705" cy="4981027"/>
          </a:xfrm>
        </p:spPr>
        <p:txBody>
          <a:bodyPr vert="horz" lIns="91440" tIns="45720" rIns="91440" bIns="45720" rtlCol="0" anchor="t">
            <a:normAutofit/>
          </a:bodyPr>
          <a:lstStyle/>
          <a:p>
            <a:pPr marL="342900" indent="-342900">
              <a:lnSpc>
                <a:spcPct val="150000"/>
              </a:lnSpc>
              <a:spcBef>
                <a:spcPts val="0"/>
              </a:spcBef>
              <a:buFont typeface="Wingdings,Sans-Serif" panose="020B0604020202020204" pitchFamily="34" charset="0"/>
              <a:buChar char="§"/>
            </a:pPr>
            <a:r>
              <a:rPr lang="en-US">
                <a:latin typeface="Calibri Light"/>
                <a:ea typeface="Calibri Light"/>
                <a:cs typeface="Calibri Light"/>
              </a:rPr>
              <a:t>CSI Finance Team Introduction</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School Finance:</a:t>
            </a:r>
            <a:r>
              <a:rPr lang="en-US">
                <a:latin typeface="Calibri Light"/>
                <a:ea typeface="Calibri Light"/>
                <a:cs typeface="Calibri Light"/>
              </a:rPr>
              <a:t> Amended Budget Reminders</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School Finance:</a:t>
            </a:r>
            <a:r>
              <a:rPr lang="en-US">
                <a:latin typeface="Calibri Light"/>
                <a:ea typeface="Calibri Light"/>
                <a:cs typeface="Calibri Light"/>
              </a:rPr>
              <a:t> Mid-year MLE Update</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CSI Scholarship Reimbursement Overview</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Milestone #2 Wrap-up</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FY25-26 ESSA Budget Process</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FY25-26 Title IIIA &amp; TIIIA-IMI Opt-in</a:t>
            </a:r>
          </a:p>
          <a:p>
            <a:pPr marL="342900" indent="-342900">
              <a:lnSpc>
                <a:spcPct val="150000"/>
              </a:lnSpc>
              <a:spcBef>
                <a:spcPts val="0"/>
              </a:spcBef>
              <a:buFont typeface="Wingdings,Sans-Serif" panose="020B0604020202020204" pitchFamily="34" charset="0"/>
              <a:buChar char="§"/>
            </a:pPr>
            <a:r>
              <a:rPr lang="en-US" u="sng">
                <a:latin typeface="Calibri Light"/>
                <a:ea typeface="Calibri Light"/>
                <a:cs typeface="Calibri Light"/>
              </a:rPr>
              <a:t>Grants:</a:t>
            </a:r>
            <a:r>
              <a:rPr lang="en-US">
                <a:latin typeface="Calibri Light"/>
                <a:ea typeface="Calibri Light"/>
                <a:cs typeface="Calibri Light"/>
              </a:rPr>
              <a:t> Upcoming Grant Deadlines &amp; Misc</a:t>
            </a:r>
          </a:p>
          <a:p>
            <a:pPr marL="0" indent="0">
              <a:lnSpc>
                <a:spcPct val="150000"/>
              </a:lnSpc>
              <a:spcBef>
                <a:spcPts val="0"/>
              </a:spcBef>
              <a:buNone/>
            </a:pPr>
            <a:endParaRPr lang="en-US" u="sng">
              <a:latin typeface="Calibri Light"/>
              <a:ea typeface="Calibri Light"/>
              <a:cs typeface="Calibri Light"/>
            </a:endParaRPr>
          </a:p>
          <a:p>
            <a:pPr marL="0" indent="0">
              <a:lnSpc>
                <a:spcPct val="150000"/>
              </a:lnSpc>
              <a:spcBef>
                <a:spcPts val="0"/>
              </a:spcBef>
              <a:buNone/>
            </a:pPr>
            <a:endParaRPr lang="en-US" sz="2000">
              <a:latin typeface="Calibri Light"/>
              <a:ea typeface="Calibri Light"/>
              <a:cs typeface="Calibri"/>
            </a:endParaRPr>
          </a:p>
          <a:p>
            <a:pPr marL="342900" indent="-342900">
              <a:lnSpc>
                <a:spcPct val="150000"/>
              </a:lnSpc>
              <a:spcBef>
                <a:spcPts val="0"/>
              </a:spcBef>
              <a:buFont typeface="Wingdings" panose="020B0604020202020204" pitchFamily="34" charset="0"/>
              <a:buChar char="§"/>
            </a:pPr>
            <a:endParaRPr lang="en-US" sz="2400">
              <a:latin typeface="Arial"/>
              <a:ea typeface="Calibri Light"/>
              <a:cs typeface="Arial"/>
            </a:endParaRPr>
          </a:p>
        </p:txBody>
      </p:sp>
    </p:spTree>
    <p:extLst>
      <p:ext uri="{BB962C8B-B14F-4D97-AF65-F5344CB8AC3E}">
        <p14:creationId xmlns:p14="http://schemas.microsoft.com/office/powerpoint/2010/main" val="1606694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12B9-1E41-A40A-99F9-FA99B7242B42}"/>
              </a:ext>
            </a:extLst>
          </p:cNvPr>
          <p:cNvSpPr>
            <a:spLocks noGrp="1"/>
          </p:cNvSpPr>
          <p:nvPr>
            <p:ph type="title"/>
          </p:nvPr>
        </p:nvSpPr>
        <p:spPr/>
        <p:txBody>
          <a:bodyPr/>
          <a:lstStyle/>
          <a:p>
            <a:r>
              <a:rPr lang="en-US" sz="3600">
                <a:cs typeface="Calibri Light"/>
              </a:rPr>
              <a:t>CSI Finance &amp; SFA Team - Introductions</a:t>
            </a:r>
            <a:endParaRPr lang="en-US"/>
          </a:p>
        </p:txBody>
      </p:sp>
      <p:graphicFrame>
        <p:nvGraphicFramePr>
          <p:cNvPr id="23" name="Content Placeholder 22" descr="Finance department org chart.">
            <a:extLst>
              <a:ext uri="{FF2B5EF4-FFF2-40B4-BE49-F238E27FC236}">
                <a16:creationId xmlns:a16="http://schemas.microsoft.com/office/drawing/2014/main" id="{0A749708-6F46-6FA5-7841-D04E31D35721}"/>
              </a:ext>
            </a:extLst>
          </p:cNvPr>
          <p:cNvGraphicFramePr>
            <a:graphicFrameLocks noGrp="1"/>
          </p:cNvGraphicFramePr>
          <p:nvPr>
            <p:ph idx="1"/>
            <p:extLst>
              <p:ext uri="{D42A27DB-BD31-4B8C-83A1-F6EECF244321}">
                <p14:modId xmlns:p14="http://schemas.microsoft.com/office/powerpoint/2010/main" val="3267050861"/>
              </p:ext>
            </p:extLst>
          </p:nvPr>
        </p:nvGraphicFramePr>
        <p:xfrm>
          <a:off x="-572965" y="1454394"/>
          <a:ext cx="7642467" cy="39605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2215" name="Diagram 2214" descr="School Food Authority org chart">
            <a:extLst>
              <a:ext uri="{FF2B5EF4-FFF2-40B4-BE49-F238E27FC236}">
                <a16:creationId xmlns:a16="http://schemas.microsoft.com/office/drawing/2014/main" id="{B057B984-3480-C7C3-3D25-93D66088B317}"/>
              </a:ext>
            </a:extLst>
          </p:cNvPr>
          <p:cNvGraphicFramePr/>
          <p:nvPr>
            <p:extLst>
              <p:ext uri="{D42A27DB-BD31-4B8C-83A1-F6EECF244321}">
                <p14:modId xmlns:p14="http://schemas.microsoft.com/office/powerpoint/2010/main" val="148267679"/>
              </p:ext>
            </p:extLst>
          </p:nvPr>
        </p:nvGraphicFramePr>
        <p:xfrm>
          <a:off x="5832231" y="4697046"/>
          <a:ext cx="2930770" cy="180144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441534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12B9-1E41-A40A-99F9-FA99B7242B42}"/>
              </a:ext>
            </a:extLst>
          </p:cNvPr>
          <p:cNvSpPr>
            <a:spLocks noGrp="1"/>
          </p:cNvSpPr>
          <p:nvPr>
            <p:ph type="title"/>
          </p:nvPr>
        </p:nvSpPr>
        <p:spPr/>
        <p:txBody>
          <a:bodyPr/>
          <a:lstStyle/>
          <a:p>
            <a:r>
              <a:rPr lang="en-US" sz="3600">
                <a:cs typeface="Calibri Light"/>
              </a:rPr>
              <a:t>FY2024-25 Amended Budgets</a:t>
            </a:r>
            <a:endParaRPr lang="en-US"/>
          </a:p>
        </p:txBody>
      </p:sp>
      <p:sp>
        <p:nvSpPr>
          <p:cNvPr id="45" name="Content Placeholder 44">
            <a:extLst>
              <a:ext uri="{FF2B5EF4-FFF2-40B4-BE49-F238E27FC236}">
                <a16:creationId xmlns:a16="http://schemas.microsoft.com/office/drawing/2014/main" id="{7172FC28-5932-05F4-EB35-FE5459AAB7BE}"/>
              </a:ext>
            </a:extLst>
          </p:cNvPr>
          <p:cNvSpPr>
            <a:spLocks noGrp="1"/>
          </p:cNvSpPr>
          <p:nvPr>
            <p:ph idx="1"/>
          </p:nvPr>
        </p:nvSpPr>
        <p:spPr/>
        <p:txBody>
          <a:bodyPr vert="horz" lIns="91440" tIns="45720" rIns="91440" bIns="45720" rtlCol="0" anchor="t">
            <a:normAutofit/>
          </a:bodyPr>
          <a:lstStyle/>
          <a:p>
            <a:pPr>
              <a:lnSpc>
                <a:spcPct val="150000"/>
              </a:lnSpc>
            </a:pPr>
            <a:r>
              <a:rPr lang="en-US">
                <a:latin typeface="Arial"/>
                <a:cs typeface="Arial"/>
              </a:rPr>
              <a:t>Please submit your FY2024-25 amended budget in Epicenter by January 31st. This January 31 submission must include:</a:t>
            </a:r>
            <a:endParaRPr lang="en-US"/>
          </a:p>
          <a:p>
            <a:pPr lvl="1">
              <a:lnSpc>
                <a:spcPct val="150000"/>
              </a:lnSpc>
              <a:buFont typeface="Courier New" panose="020B0604020202020204" pitchFamily="34" charset="0"/>
              <a:buChar char="o"/>
            </a:pPr>
            <a:r>
              <a:rPr lang="en-US">
                <a:latin typeface="Arial"/>
                <a:ea typeface="Calibri" panose="020F0502020204030204"/>
                <a:cs typeface="Arial"/>
              </a:rPr>
              <a:t>Detailed Budget (should now include prior year actuals instead of the estimates provided in adopted budgets)</a:t>
            </a:r>
          </a:p>
          <a:p>
            <a:pPr lvl="1">
              <a:lnSpc>
                <a:spcPct val="150000"/>
              </a:lnSpc>
              <a:buFont typeface="Courier New" panose="020B0604020202020204" pitchFamily="34" charset="0"/>
              <a:buChar char="o"/>
            </a:pPr>
            <a:r>
              <a:rPr lang="en-US">
                <a:latin typeface="Arial"/>
                <a:ea typeface="Calibri" panose="020F0502020204030204"/>
                <a:cs typeface="Arial"/>
              </a:rPr>
              <a:t>Budget in CDE uniform budget summary</a:t>
            </a:r>
          </a:p>
          <a:p>
            <a:pPr lvl="1">
              <a:lnSpc>
                <a:spcPct val="150000"/>
              </a:lnSpc>
              <a:buFont typeface="Courier New" panose="020B0604020202020204" pitchFamily="34" charset="0"/>
              <a:buChar char="o"/>
            </a:pPr>
            <a:r>
              <a:rPr lang="en-US">
                <a:latin typeface="Arial"/>
                <a:ea typeface="Calibri" panose="020F0502020204030204"/>
                <a:cs typeface="Arial"/>
              </a:rPr>
              <a:t>Updated Appropriation resolution</a:t>
            </a:r>
          </a:p>
          <a:p>
            <a:pPr lvl="1">
              <a:lnSpc>
                <a:spcPct val="150000"/>
              </a:lnSpc>
              <a:buFont typeface="Courier New" panose="020B0604020202020204" pitchFamily="34" charset="0"/>
              <a:buChar char="o"/>
            </a:pPr>
            <a:endParaRPr lang="en-US">
              <a:latin typeface="Arial"/>
              <a:ea typeface="Calibri" panose="020F0502020204030204"/>
              <a:cs typeface="Arial"/>
            </a:endParaRPr>
          </a:p>
          <a:p>
            <a:pPr marL="342900" lvl="1" indent="0">
              <a:lnSpc>
                <a:spcPct val="150000"/>
              </a:lnSpc>
              <a:buNone/>
            </a:pPr>
            <a:r>
              <a:rPr lang="en-US" i="1">
                <a:latin typeface="Arial"/>
                <a:ea typeface="Calibri" panose="020F0502020204030204"/>
                <a:cs typeface="Arial"/>
              </a:rPr>
              <a:t>*If you will not have an amended budget, please email me (Art out currently) and I will remove the deadline for your school. </a:t>
            </a:r>
          </a:p>
        </p:txBody>
      </p:sp>
    </p:spTree>
    <p:extLst>
      <p:ext uri="{BB962C8B-B14F-4D97-AF65-F5344CB8AC3E}">
        <p14:creationId xmlns:p14="http://schemas.microsoft.com/office/powerpoint/2010/main" val="2420016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12B9-1E41-A40A-99F9-FA99B7242B42}"/>
              </a:ext>
            </a:extLst>
          </p:cNvPr>
          <p:cNvSpPr>
            <a:spLocks noGrp="1"/>
          </p:cNvSpPr>
          <p:nvPr>
            <p:ph type="title"/>
          </p:nvPr>
        </p:nvSpPr>
        <p:spPr/>
        <p:txBody>
          <a:bodyPr/>
          <a:lstStyle/>
          <a:p>
            <a:r>
              <a:rPr lang="en-US" sz="3600">
                <a:cs typeface="Calibri Light"/>
              </a:rPr>
              <a:t>FY2024-25 MLE Supplemental</a:t>
            </a:r>
            <a:endParaRPr lang="en-US"/>
          </a:p>
        </p:txBody>
      </p:sp>
      <p:sp>
        <p:nvSpPr>
          <p:cNvPr id="45" name="Content Placeholder 44">
            <a:extLst>
              <a:ext uri="{FF2B5EF4-FFF2-40B4-BE49-F238E27FC236}">
                <a16:creationId xmlns:a16="http://schemas.microsoft.com/office/drawing/2014/main" id="{7172FC28-5932-05F4-EB35-FE5459AAB7BE}"/>
              </a:ext>
            </a:extLst>
          </p:cNvPr>
          <p:cNvSpPr>
            <a:spLocks noGrp="1"/>
          </p:cNvSpPr>
          <p:nvPr>
            <p:ph idx="1"/>
          </p:nvPr>
        </p:nvSpPr>
        <p:spPr/>
        <p:txBody>
          <a:bodyPr vert="horz" lIns="91440" tIns="45720" rIns="91440" bIns="45720" rtlCol="0" anchor="t">
            <a:normAutofit/>
          </a:bodyPr>
          <a:lstStyle/>
          <a:p>
            <a:pPr>
              <a:lnSpc>
                <a:spcPct val="150000"/>
              </a:lnSpc>
            </a:pPr>
            <a:r>
              <a:rPr lang="en-US">
                <a:latin typeface="Arial"/>
                <a:cs typeface="Arial"/>
              </a:rPr>
              <a:t>Q1 and Q2 MLE payments were calculated on estimates for revenue and district student counts.</a:t>
            </a:r>
          </a:p>
          <a:p>
            <a:pPr>
              <a:lnSpc>
                <a:spcPct val="150000"/>
              </a:lnSpc>
            </a:pPr>
            <a:r>
              <a:rPr lang="en-US">
                <a:latin typeface="Arial"/>
                <a:ea typeface="Calibri" panose="020F0502020204030204"/>
                <a:cs typeface="Arial"/>
              </a:rPr>
              <a:t>This January, MLE will be trued up based on FY25 MLO revenue reports to get CSI MLE annual amounts finalized. </a:t>
            </a:r>
          </a:p>
          <a:p>
            <a:pPr lvl="1">
              <a:lnSpc>
                <a:spcPct val="150000"/>
              </a:lnSpc>
              <a:buFont typeface="Courier New" panose="020B0604020202020204" pitchFamily="34" charset="0"/>
              <a:buChar char="o"/>
            </a:pPr>
            <a:r>
              <a:rPr lang="en-US">
                <a:latin typeface="Arial"/>
                <a:ea typeface="Calibri" panose="020F0502020204030204"/>
                <a:cs typeface="Arial"/>
              </a:rPr>
              <a:t>MLE funding is included in the State budget, and this supplemental amount and calculation is approved at the State level </a:t>
            </a:r>
          </a:p>
          <a:p>
            <a:pPr lvl="1">
              <a:lnSpc>
                <a:spcPct val="150000"/>
              </a:lnSpc>
              <a:buFont typeface="Courier New" panose="020B0604020202020204" pitchFamily="34" charset="0"/>
              <a:buChar char="o"/>
            </a:pPr>
            <a:r>
              <a:rPr lang="en-US">
                <a:latin typeface="Arial"/>
                <a:ea typeface="Calibri" panose="020F0502020204030204"/>
                <a:cs typeface="Arial"/>
              </a:rPr>
              <a:t>The January MLE payment, will be delayed until soon after 1/23/2025, the date the Joint Budget Committee is set to discuss approval</a:t>
            </a:r>
          </a:p>
          <a:p>
            <a:pPr lvl="1">
              <a:lnSpc>
                <a:spcPct val="150000"/>
              </a:lnSpc>
              <a:buFont typeface="Courier New" panose="020B0604020202020204" pitchFamily="34" charset="0"/>
              <a:buChar char="o"/>
            </a:pPr>
            <a:endParaRPr lang="en-US">
              <a:latin typeface="Arial"/>
              <a:ea typeface="Calibri" panose="020F0502020204030204"/>
              <a:cs typeface="Arial"/>
            </a:endParaRPr>
          </a:p>
          <a:p>
            <a:pPr lvl="1">
              <a:lnSpc>
                <a:spcPct val="150000"/>
              </a:lnSpc>
              <a:buFont typeface="Courier New" panose="020B0604020202020204" pitchFamily="34" charset="0"/>
              <a:buChar char="o"/>
            </a:pPr>
            <a:endParaRPr lang="en-US">
              <a:latin typeface="Arial"/>
              <a:ea typeface="Calibri" panose="020F0502020204030204"/>
              <a:cs typeface="Arial"/>
            </a:endParaRPr>
          </a:p>
        </p:txBody>
      </p:sp>
    </p:spTree>
    <p:extLst>
      <p:ext uri="{BB962C8B-B14F-4D97-AF65-F5344CB8AC3E}">
        <p14:creationId xmlns:p14="http://schemas.microsoft.com/office/powerpoint/2010/main" val="4022749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AA8BE-EFFD-503A-296E-D7E0B8485AD9}"/>
              </a:ext>
            </a:extLst>
          </p:cNvPr>
          <p:cNvSpPr>
            <a:spLocks noGrp="1"/>
          </p:cNvSpPr>
          <p:nvPr>
            <p:ph type="title"/>
          </p:nvPr>
        </p:nvSpPr>
        <p:spPr/>
        <p:txBody>
          <a:bodyPr/>
          <a:lstStyle/>
          <a:p>
            <a:r>
              <a:rPr lang="en-US" sz="3600"/>
              <a:t>CSI PD Scholarship Reimbursements</a:t>
            </a:r>
          </a:p>
        </p:txBody>
      </p:sp>
      <p:sp>
        <p:nvSpPr>
          <p:cNvPr id="3" name="Content Placeholder 2">
            <a:extLst>
              <a:ext uri="{FF2B5EF4-FFF2-40B4-BE49-F238E27FC236}">
                <a16:creationId xmlns:a16="http://schemas.microsoft.com/office/drawing/2014/main" id="{A7109B3B-D1FE-46A8-C3C4-8F40BEAF1FB5}"/>
              </a:ext>
            </a:extLst>
          </p:cNvPr>
          <p:cNvSpPr>
            <a:spLocks noGrp="1"/>
          </p:cNvSpPr>
          <p:nvPr>
            <p:ph idx="1"/>
          </p:nvPr>
        </p:nvSpPr>
        <p:spPr>
          <a:xfrm>
            <a:off x="628650" y="1450614"/>
            <a:ext cx="7886700" cy="4176831"/>
          </a:xfrm>
        </p:spPr>
        <p:txBody>
          <a:bodyPr vert="horz" lIns="91440" tIns="45720" rIns="91440" bIns="45720" rtlCol="0" anchor="t">
            <a:normAutofit fontScale="77500" lnSpcReduction="20000"/>
          </a:bodyPr>
          <a:lstStyle/>
          <a:p>
            <a:pPr marL="0" indent="0">
              <a:buNone/>
            </a:pPr>
            <a:r>
              <a:rPr lang="en-US" sz="2400">
                <a:latin typeface="+mj-lt"/>
                <a:cs typeface="Calibri" panose="020F0502020204030204"/>
              </a:rPr>
              <a:t>*NEW* Reimbursements documentation submitted through GrantVantage</a:t>
            </a:r>
          </a:p>
          <a:p>
            <a:pPr marL="0" indent="0">
              <a:buNone/>
            </a:pPr>
            <a:endParaRPr lang="en-US" sz="2400">
              <a:latin typeface="+mj-lt"/>
              <a:ea typeface="Calibri Light"/>
              <a:cs typeface="Calibri" panose="020F0502020204030204"/>
            </a:endParaRPr>
          </a:p>
          <a:p>
            <a:pPr marL="0" indent="0">
              <a:buNone/>
            </a:pPr>
            <a:endParaRPr lang="en-US" sz="1800">
              <a:latin typeface="+mj-lt"/>
              <a:cs typeface="Calibri" panose="020F0502020204030204"/>
            </a:endParaRPr>
          </a:p>
          <a:p>
            <a:pPr lvl="1">
              <a:buFont typeface="Wingdings" panose="05000000000000000000" pitchFamily="2" charset="2"/>
              <a:buChar char="q"/>
            </a:pPr>
            <a:r>
              <a:rPr lang="en-US" sz="1500">
                <a:latin typeface="+mj-lt"/>
                <a:cs typeface="Calibri" panose="020F0502020204030204"/>
              </a:rPr>
              <a:t> </a:t>
            </a:r>
            <a:r>
              <a:rPr lang="en-US" sz="2300">
                <a:latin typeface="+mj-lt"/>
                <a:cs typeface="Calibri" panose="020F0502020204030204"/>
              </a:rPr>
              <a:t>Subprojects Created in GrantVantage </a:t>
            </a:r>
          </a:p>
          <a:p>
            <a:pPr lvl="2">
              <a:buFont typeface="Wingdings" panose="05000000000000000000" pitchFamily="2" charset="2"/>
              <a:buChar char="§"/>
            </a:pPr>
            <a:r>
              <a:rPr lang="en-US">
                <a:latin typeface="+mj-lt"/>
                <a:cs typeface="Calibri" panose="020F0502020204030204"/>
              </a:rPr>
              <a:t>Parent Project: FY25 Title IIA (Every Student Succeeds Act) </a:t>
            </a:r>
            <a:r>
              <a:rPr lang="en-US" b="1">
                <a:latin typeface="+mj-lt"/>
                <a:cs typeface="Calibri" panose="020F0502020204030204"/>
              </a:rPr>
              <a:t>-&gt;</a:t>
            </a:r>
            <a:r>
              <a:rPr lang="en-US">
                <a:latin typeface="+mj-lt"/>
                <a:cs typeface="Calibri" panose="020F0502020204030204"/>
              </a:rPr>
              <a:t> Sub-Award: Title IIA (CSI Admin) </a:t>
            </a:r>
            <a:r>
              <a:rPr lang="en-US" b="1">
                <a:latin typeface="+mj-lt"/>
                <a:cs typeface="Calibri" panose="020F0502020204030204"/>
              </a:rPr>
              <a:t>-&gt;</a:t>
            </a:r>
            <a:r>
              <a:rPr lang="en-US">
                <a:latin typeface="+mj-lt"/>
                <a:cs typeface="Calibri" panose="020F0502020204030204"/>
              </a:rPr>
              <a:t> Sub-Award: TIIA-CSI PD</a:t>
            </a:r>
          </a:p>
          <a:p>
            <a:pPr marL="685800" lvl="2" indent="0">
              <a:buNone/>
            </a:pPr>
            <a:endParaRPr lang="en-US" sz="1200">
              <a:latin typeface="+mj-lt"/>
              <a:cs typeface="Calibri" panose="020F0502020204030204"/>
            </a:endParaRPr>
          </a:p>
          <a:p>
            <a:pPr lvl="1">
              <a:buFont typeface="Wingdings" panose="05000000000000000000" pitchFamily="2" charset="2"/>
              <a:buChar char="q"/>
            </a:pPr>
            <a:r>
              <a:rPr lang="en-US" sz="1500">
                <a:latin typeface="+mj-lt"/>
                <a:cs typeface="Calibri" panose="020F0502020204030204"/>
              </a:rPr>
              <a:t> </a:t>
            </a:r>
            <a:r>
              <a:rPr lang="en-US" sz="2300">
                <a:latin typeface="+mj-lt"/>
                <a:cs typeface="Calibri" panose="020F0502020204030204"/>
              </a:rPr>
              <a:t>Back-up Documentation</a:t>
            </a:r>
          </a:p>
          <a:p>
            <a:pPr lvl="2">
              <a:buFont typeface="Wingdings" panose="05000000000000000000" pitchFamily="2" charset="2"/>
              <a:buChar char="§"/>
            </a:pPr>
            <a:r>
              <a:rPr lang="en-US">
                <a:latin typeface="+mj-lt"/>
                <a:cs typeface="Calibri" panose="020F0502020204030204"/>
              </a:rPr>
              <a:t>Completed non-employee reimbursement form</a:t>
            </a:r>
          </a:p>
          <a:p>
            <a:pPr lvl="2">
              <a:buFont typeface="Wingdings" panose="05000000000000000000" pitchFamily="2" charset="2"/>
              <a:buChar char="§"/>
            </a:pPr>
            <a:r>
              <a:rPr lang="en-US">
                <a:latin typeface="+mj-lt"/>
                <a:cs typeface="Calibri" panose="020F0502020204030204"/>
              </a:rPr>
              <a:t>Invoice and proof of payment for registration &amp; hotel</a:t>
            </a:r>
          </a:p>
          <a:p>
            <a:pPr lvl="3">
              <a:buFont typeface="Wingdings" panose="05000000000000000000" pitchFamily="2" charset="2"/>
              <a:buChar char="§"/>
            </a:pPr>
            <a:r>
              <a:rPr lang="en-US" sz="1400">
                <a:latin typeface="+mj-lt"/>
                <a:cs typeface="Calibri" panose="020F0502020204030204"/>
              </a:rPr>
              <a:t>CSI cannot reimburse for any state taxes paid</a:t>
            </a:r>
          </a:p>
          <a:p>
            <a:pPr lvl="2">
              <a:buFont typeface="Wingdings" panose="05000000000000000000" pitchFamily="2" charset="2"/>
              <a:buChar char="§"/>
            </a:pPr>
            <a:r>
              <a:rPr lang="en-US">
                <a:latin typeface="+mj-lt"/>
                <a:cs typeface="Calibri" panose="020F0502020204030204"/>
              </a:rPr>
              <a:t>No G/L required</a:t>
            </a:r>
          </a:p>
          <a:p>
            <a:pPr marL="1028700" lvl="3" indent="0">
              <a:buNone/>
            </a:pPr>
            <a:endParaRPr lang="en-US" sz="1050">
              <a:latin typeface="+mj-lt"/>
              <a:cs typeface="Calibri" panose="020F0502020204030204"/>
            </a:endParaRPr>
          </a:p>
          <a:p>
            <a:pPr lvl="1">
              <a:buFont typeface="Wingdings" panose="05000000000000000000" pitchFamily="2" charset="2"/>
              <a:buChar char="q"/>
            </a:pPr>
            <a:r>
              <a:rPr lang="en-US" sz="2300">
                <a:latin typeface="+mj-lt"/>
                <a:cs typeface="Calibri" panose="020F0502020204030204"/>
              </a:rPr>
              <a:t> Hard Deadline to Request Funds</a:t>
            </a:r>
          </a:p>
          <a:p>
            <a:pPr lvl="2">
              <a:buFont typeface="Wingdings" panose="05000000000000000000" pitchFamily="2" charset="2"/>
              <a:buChar char="§"/>
            </a:pPr>
            <a:r>
              <a:rPr lang="en-US">
                <a:latin typeface="+mj-lt"/>
                <a:cs typeface="Calibri" panose="020F0502020204030204"/>
              </a:rPr>
              <a:t>Schools will have one month after the event to request reimbursement</a:t>
            </a:r>
          </a:p>
          <a:p>
            <a:pPr lvl="2">
              <a:buFont typeface="Wingdings" panose="05000000000000000000" pitchFamily="2" charset="2"/>
              <a:buChar char="q"/>
            </a:pPr>
            <a:endParaRPr lang="en-US" sz="1200">
              <a:latin typeface="+mj-lt"/>
              <a:cs typeface="Calibri" panose="020F0502020204030204"/>
            </a:endParaRPr>
          </a:p>
          <a:p>
            <a:pPr marL="1028700" lvl="3" indent="0">
              <a:buNone/>
            </a:pPr>
            <a:endParaRPr lang="en-US" sz="1050">
              <a:latin typeface="+mj-lt"/>
              <a:cs typeface="Calibri" panose="020F0502020204030204"/>
            </a:endParaRPr>
          </a:p>
          <a:p>
            <a:pPr lvl="1">
              <a:buFont typeface="Wingdings" panose="05000000000000000000" pitchFamily="2" charset="2"/>
              <a:buChar char="q"/>
            </a:pPr>
            <a:r>
              <a:rPr lang="en-US" sz="1500">
                <a:latin typeface="+mj-lt"/>
                <a:cs typeface="Calibri" panose="020F0502020204030204"/>
              </a:rPr>
              <a:t> </a:t>
            </a:r>
            <a:r>
              <a:rPr lang="en-US" sz="2300">
                <a:latin typeface="+mj-lt"/>
                <a:cs typeface="Calibri" panose="020F0502020204030204"/>
              </a:rPr>
              <a:t>Additional Notes</a:t>
            </a:r>
          </a:p>
          <a:p>
            <a:pPr lvl="2">
              <a:buFont typeface="Wingdings" panose="05000000000000000000" pitchFamily="2" charset="2"/>
              <a:buChar char="§"/>
            </a:pPr>
            <a:r>
              <a:rPr lang="en-US">
                <a:latin typeface="+mj-lt"/>
                <a:cs typeface="Calibri" panose="020F0502020204030204"/>
              </a:rPr>
              <a:t>School will record general revenue against expenditures (no grant code)</a:t>
            </a:r>
          </a:p>
          <a:p>
            <a:pPr lvl="2">
              <a:buFont typeface="Wingdings" panose="05000000000000000000" pitchFamily="2" charset="2"/>
              <a:buChar char="§"/>
            </a:pPr>
            <a:r>
              <a:rPr lang="en-US">
                <a:latin typeface="+mj-lt"/>
                <a:cs typeface="Calibri" panose="020F0502020204030204"/>
              </a:rPr>
              <a:t>Schools may change the name for the scholarship</a:t>
            </a:r>
          </a:p>
          <a:p>
            <a:pPr lvl="2">
              <a:buFont typeface="Wingdings" panose="05000000000000000000" pitchFamily="2" charset="2"/>
              <a:buChar char="§"/>
            </a:pPr>
            <a:r>
              <a:rPr lang="en-US" sz="1600">
                <a:latin typeface="+mj-lt"/>
                <a:cs typeface="Calibri" panose="020F0502020204030204"/>
              </a:rPr>
              <a:t>Feel free to recommend other PD opportunities CSI might offer in the future </a:t>
            </a:r>
            <a:endParaRPr lang="en-US" sz="1600">
              <a:latin typeface="+mj-lt"/>
              <a:ea typeface="Calibri Light"/>
              <a:cs typeface="Calibri" panose="020F0502020204030204"/>
            </a:endParaRPr>
          </a:p>
          <a:p>
            <a:pPr lvl="1">
              <a:buFont typeface="Wingdings" panose="05000000000000000000" pitchFamily="2" charset="2"/>
              <a:buChar char="q"/>
            </a:pPr>
            <a:endParaRPr lang="en-US"/>
          </a:p>
          <a:p>
            <a:pPr marL="0" indent="0">
              <a:buNone/>
            </a:pPr>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a:p>
            <a:pPr marL="0" indent="0">
              <a:buNone/>
            </a:pPr>
            <a:endParaRPr lang="en-US">
              <a:cs typeface="Calibri" panose="020F0502020204030204"/>
            </a:endParaRPr>
          </a:p>
        </p:txBody>
      </p:sp>
      <p:sp>
        <p:nvSpPr>
          <p:cNvPr id="8" name="TextBox 7">
            <a:extLst>
              <a:ext uri="{FF2B5EF4-FFF2-40B4-BE49-F238E27FC236}">
                <a16:creationId xmlns:a16="http://schemas.microsoft.com/office/drawing/2014/main" id="{FD700DEA-2FFB-FA0C-A2C0-2918ADCBF155}"/>
              </a:ext>
            </a:extLst>
          </p:cNvPr>
          <p:cNvSpPr txBox="1"/>
          <p:nvPr/>
        </p:nvSpPr>
        <p:spPr>
          <a:xfrm>
            <a:off x="1010093" y="6004209"/>
            <a:ext cx="7505257" cy="276999"/>
          </a:xfrm>
          <a:prstGeom prst="rect">
            <a:avLst/>
          </a:prstGeom>
          <a:solidFill>
            <a:schemeClr val="accent2">
              <a:lumMod val="20000"/>
              <a:lumOff val="80000"/>
            </a:schemeClr>
          </a:solidFill>
        </p:spPr>
        <p:txBody>
          <a:bodyPr wrap="square" rtlCol="0">
            <a:spAutoFit/>
          </a:bodyPr>
          <a:lstStyle/>
          <a:p>
            <a:pPr marL="0" indent="0">
              <a:buNone/>
            </a:pPr>
            <a:r>
              <a:rPr lang="en-US" sz="1200">
                <a:latin typeface="+mj-lt"/>
                <a:cs typeface="Calibri" panose="020F0502020204030204"/>
              </a:rPr>
              <a:t>FY2024-25 CSI offered 5 new professional development opportunities awarding 71 individual scholarships to 23 schools.</a:t>
            </a:r>
          </a:p>
        </p:txBody>
      </p:sp>
    </p:spTree>
    <p:extLst>
      <p:ext uri="{BB962C8B-B14F-4D97-AF65-F5344CB8AC3E}">
        <p14:creationId xmlns:p14="http://schemas.microsoft.com/office/powerpoint/2010/main" val="2067357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392C1-226C-A549-79DB-5DFDE808727B}"/>
              </a:ext>
            </a:extLst>
          </p:cNvPr>
          <p:cNvSpPr>
            <a:spLocks noGrp="1"/>
          </p:cNvSpPr>
          <p:nvPr>
            <p:ph type="title"/>
          </p:nvPr>
        </p:nvSpPr>
        <p:spPr>
          <a:xfrm>
            <a:off x="727184" y="384833"/>
            <a:ext cx="7886700" cy="1325563"/>
          </a:xfrm>
        </p:spPr>
        <p:txBody>
          <a:bodyPr/>
          <a:lstStyle/>
          <a:p>
            <a:r>
              <a:rPr lang="en-US"/>
              <a:t>CSI PD Scholarship Deadline Calendar</a:t>
            </a:r>
          </a:p>
        </p:txBody>
      </p:sp>
      <p:graphicFrame>
        <p:nvGraphicFramePr>
          <p:cNvPr id="6" name="Table 5">
            <a:extLst>
              <a:ext uri="{FF2B5EF4-FFF2-40B4-BE49-F238E27FC236}">
                <a16:creationId xmlns:a16="http://schemas.microsoft.com/office/drawing/2014/main" id="{53330735-6DC5-1050-12B6-9C6E996CC8F3}"/>
              </a:ext>
            </a:extLst>
          </p:cNvPr>
          <p:cNvGraphicFramePr>
            <a:graphicFrameLocks noGrp="1"/>
          </p:cNvGraphicFramePr>
          <p:nvPr/>
        </p:nvGraphicFramePr>
        <p:xfrm>
          <a:off x="829732" y="1583267"/>
          <a:ext cx="7685617" cy="4388593"/>
        </p:xfrm>
        <a:graphic>
          <a:graphicData uri="http://schemas.openxmlformats.org/drawingml/2006/table">
            <a:tbl>
              <a:tblPr firstRow="1" bandRow="1">
                <a:tableStyleId>{5C22544A-7EE6-4342-B048-85BDC9FD1C3A}</a:tableStyleId>
              </a:tblPr>
              <a:tblGrid>
                <a:gridCol w="3788500">
                  <a:extLst>
                    <a:ext uri="{9D8B030D-6E8A-4147-A177-3AD203B41FA5}">
                      <a16:colId xmlns:a16="http://schemas.microsoft.com/office/drawing/2014/main" val="948448747"/>
                    </a:ext>
                  </a:extLst>
                </a:gridCol>
                <a:gridCol w="1664035">
                  <a:extLst>
                    <a:ext uri="{9D8B030D-6E8A-4147-A177-3AD203B41FA5}">
                      <a16:colId xmlns:a16="http://schemas.microsoft.com/office/drawing/2014/main" val="1526870992"/>
                    </a:ext>
                  </a:extLst>
                </a:gridCol>
                <a:gridCol w="2233082">
                  <a:extLst>
                    <a:ext uri="{9D8B030D-6E8A-4147-A177-3AD203B41FA5}">
                      <a16:colId xmlns:a16="http://schemas.microsoft.com/office/drawing/2014/main" val="1775600525"/>
                    </a:ext>
                  </a:extLst>
                </a:gridCol>
              </a:tblGrid>
              <a:tr h="438694">
                <a:tc>
                  <a:txBody>
                    <a:bodyPr/>
                    <a:lstStyle/>
                    <a:p>
                      <a:pPr algn="ctr"/>
                      <a:r>
                        <a:rPr lang="en-US">
                          <a:latin typeface="+mj-lt"/>
                        </a:rPr>
                        <a:t>Conference</a:t>
                      </a:r>
                    </a:p>
                  </a:txBody>
                  <a:tcPr anchor="ctr"/>
                </a:tc>
                <a:tc>
                  <a:txBody>
                    <a:bodyPr/>
                    <a:lstStyle/>
                    <a:p>
                      <a:pPr algn="ctr"/>
                      <a:r>
                        <a:rPr lang="en-US">
                          <a:latin typeface="+mj-lt"/>
                        </a:rPr>
                        <a:t>Dates </a:t>
                      </a:r>
                    </a:p>
                  </a:txBody>
                  <a:tcPr anchor="ctr"/>
                </a:tc>
                <a:tc>
                  <a:txBody>
                    <a:bodyPr/>
                    <a:lstStyle/>
                    <a:p>
                      <a:pPr algn="ctr"/>
                      <a:r>
                        <a:rPr lang="en-US">
                          <a:latin typeface="+mj-lt"/>
                        </a:rPr>
                        <a:t>Reimbursement Request Deadline</a:t>
                      </a:r>
                    </a:p>
                  </a:txBody>
                  <a:tcPr anchor="ctr"/>
                </a:tc>
                <a:extLst>
                  <a:ext uri="{0D108BD9-81ED-4DB2-BD59-A6C34878D82A}">
                    <a16:rowId xmlns:a16="http://schemas.microsoft.com/office/drawing/2014/main" val="1614573955"/>
                  </a:ext>
                </a:extLst>
              </a:tr>
              <a:tr h="438694">
                <a:tc>
                  <a:txBody>
                    <a:bodyPr/>
                    <a:lstStyle/>
                    <a:p>
                      <a:r>
                        <a:rPr lang="en-US" sz="1200">
                          <a:latin typeface="+mj-lt"/>
                        </a:rPr>
                        <a:t>CoTESOL Fall Conference</a:t>
                      </a:r>
                    </a:p>
                  </a:txBody>
                  <a:tcPr anchor="ctr"/>
                </a:tc>
                <a:tc>
                  <a:txBody>
                    <a:bodyPr/>
                    <a:lstStyle/>
                    <a:p>
                      <a:r>
                        <a:rPr lang="en-US" sz="1200">
                          <a:latin typeface="+mj-lt"/>
                        </a:rPr>
                        <a:t>11/15 – 11/16/2024</a:t>
                      </a:r>
                    </a:p>
                  </a:txBody>
                  <a:tcPr anchor="ctr"/>
                </a:tc>
                <a:tc>
                  <a:txBody>
                    <a:bodyPr/>
                    <a:lstStyle/>
                    <a:p>
                      <a:r>
                        <a:rPr lang="en-US" sz="1200">
                          <a:latin typeface="+mj-lt"/>
                        </a:rPr>
                        <a:t>Thursday, January 30</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2607417689"/>
                  </a:ext>
                </a:extLst>
              </a:tr>
              <a:tr h="709386">
                <a:tc>
                  <a:txBody>
                    <a:bodyPr/>
                    <a:lstStyle/>
                    <a:p>
                      <a:r>
                        <a:rPr lang="en-US" sz="1200" b="0" i="0" u="none" strike="noStrike" kern="1200">
                          <a:solidFill>
                            <a:schemeClr val="dk1"/>
                          </a:solidFill>
                          <a:effectLst/>
                          <a:latin typeface="+mj-lt"/>
                          <a:ea typeface="+mn-ea"/>
                          <a:cs typeface="+mn-cs"/>
                        </a:rPr>
                        <a:t>Courage to Risk Conference </a:t>
                      </a:r>
                      <a:endParaRPr lang="en-US" sz="1200">
                        <a:latin typeface="+mj-lt"/>
                      </a:endParaRPr>
                    </a:p>
                  </a:txBody>
                  <a:tcPr anchor="ctr"/>
                </a:tc>
                <a:tc>
                  <a:txBody>
                    <a:bodyPr/>
                    <a:lstStyle/>
                    <a:p>
                      <a:r>
                        <a:rPr lang="en-US" sz="1200">
                          <a:latin typeface="+mj-lt"/>
                        </a:rPr>
                        <a:t>01/24 – 01/25/2025</a:t>
                      </a:r>
                    </a:p>
                  </a:txBody>
                  <a:tcPr anchor="ctr"/>
                </a:tc>
                <a:tc>
                  <a:txBody>
                    <a:bodyPr/>
                    <a:lstStyle/>
                    <a:p>
                      <a:r>
                        <a:rPr lang="en-US" sz="1200">
                          <a:latin typeface="+mj-lt"/>
                        </a:rPr>
                        <a:t>Thursday, February 27</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2226770038"/>
                  </a:ext>
                </a:extLst>
              </a:tr>
              <a:tr h="709386">
                <a:tc>
                  <a:txBody>
                    <a:bodyPr/>
                    <a:lstStyle/>
                    <a:p>
                      <a:r>
                        <a:rPr lang="en-US" sz="1200" b="0" i="0" u="none" strike="noStrike" kern="1200">
                          <a:solidFill>
                            <a:schemeClr val="dk1"/>
                          </a:solidFill>
                          <a:effectLst/>
                          <a:latin typeface="+mj-lt"/>
                          <a:ea typeface="+mn-ea"/>
                          <a:cs typeface="+mn-cs"/>
                        </a:rPr>
                        <a:t>Colorado Council International Reading Association (CCIRA) Conference</a:t>
                      </a:r>
                      <a:endParaRPr lang="en-US" sz="1200">
                        <a:latin typeface="+mj-lt"/>
                      </a:endParaRPr>
                    </a:p>
                  </a:txBody>
                  <a:tcPr anchor="ctr"/>
                </a:tc>
                <a:tc>
                  <a:txBody>
                    <a:bodyPr/>
                    <a:lstStyle/>
                    <a:p>
                      <a:r>
                        <a:rPr lang="en-US" sz="1200">
                          <a:latin typeface="+mj-lt"/>
                        </a:rPr>
                        <a:t>02/06 – 02/08/2025</a:t>
                      </a:r>
                    </a:p>
                  </a:txBody>
                  <a:tcPr anchor="ctr"/>
                </a:tc>
                <a:tc>
                  <a:txBody>
                    <a:bodyPr/>
                    <a:lstStyle/>
                    <a:p>
                      <a:r>
                        <a:rPr lang="en-US" sz="1200">
                          <a:latin typeface="+mj-lt"/>
                        </a:rPr>
                        <a:t>Thursday, March 6</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2431295911"/>
                  </a:ext>
                </a:extLst>
              </a:tr>
              <a:tr h="594941">
                <a:tc>
                  <a:txBody>
                    <a:bodyPr/>
                    <a:lstStyle/>
                    <a:p>
                      <a:r>
                        <a:rPr lang="en-US" sz="1200" b="0" i="0" u="none" strike="noStrike" kern="1200">
                          <a:solidFill>
                            <a:schemeClr val="dk1"/>
                          </a:solidFill>
                          <a:effectLst/>
                          <a:latin typeface="+mj-lt"/>
                          <a:ea typeface="+mn-ea"/>
                          <a:cs typeface="+mn-cs"/>
                        </a:rPr>
                        <a:t>CACTA Mid-winter Conference</a:t>
                      </a:r>
                      <a:endParaRPr lang="en-US" sz="1200">
                        <a:latin typeface="+mj-lt"/>
                      </a:endParaRPr>
                    </a:p>
                  </a:txBody>
                  <a:tcPr anchor="ctr"/>
                </a:tc>
                <a:tc>
                  <a:txBody>
                    <a:bodyPr/>
                    <a:lstStyle/>
                    <a:p>
                      <a:r>
                        <a:rPr lang="en-US" sz="1200">
                          <a:latin typeface="+mj-lt"/>
                        </a:rPr>
                        <a:t>02/05 – 02/07/2025</a:t>
                      </a:r>
                    </a:p>
                  </a:txBody>
                  <a:tcPr anchor="ctr"/>
                </a:tc>
                <a:tc>
                  <a:txBody>
                    <a:bodyPr/>
                    <a:lstStyle/>
                    <a:p>
                      <a:r>
                        <a:rPr lang="en-US" sz="1200">
                          <a:latin typeface="+mj-lt"/>
                        </a:rPr>
                        <a:t>Thursday, March 6</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37937201"/>
                  </a:ext>
                </a:extLst>
              </a:tr>
              <a:tr h="838325">
                <a:tc>
                  <a:txBody>
                    <a:bodyPr/>
                    <a:lstStyle/>
                    <a:p>
                      <a:r>
                        <a:rPr lang="en-US" sz="1200" b="0" i="0" u="none" strike="noStrike" kern="1200">
                          <a:solidFill>
                            <a:schemeClr val="dk1"/>
                          </a:solidFill>
                          <a:effectLst/>
                          <a:latin typeface="+mj-lt"/>
                          <a:ea typeface="+mn-ea"/>
                          <a:cs typeface="+mn-cs"/>
                        </a:rPr>
                        <a:t>Colorado League of Charter School Annual Conference - Synergy in Education</a:t>
                      </a:r>
                      <a:endParaRPr lang="en-US" sz="1200">
                        <a:latin typeface="+mj-lt"/>
                      </a:endParaRPr>
                    </a:p>
                  </a:txBody>
                  <a:tcPr anchor="ctr"/>
                </a:tc>
                <a:tc>
                  <a:txBody>
                    <a:bodyPr/>
                    <a:lstStyle/>
                    <a:p>
                      <a:r>
                        <a:rPr lang="en-US" sz="1200">
                          <a:latin typeface="+mj-lt"/>
                        </a:rPr>
                        <a:t>02/27 – 02/28/2025</a:t>
                      </a:r>
                    </a:p>
                  </a:txBody>
                  <a:tcPr anchor="ctr"/>
                </a:tc>
                <a:tc>
                  <a:txBody>
                    <a:bodyPr/>
                    <a:lstStyle/>
                    <a:p>
                      <a:r>
                        <a:rPr lang="en-US" sz="1200">
                          <a:latin typeface="+mj-lt"/>
                        </a:rPr>
                        <a:t>Thursday, March 27</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2943387909"/>
                  </a:ext>
                </a:extLst>
              </a:tr>
              <a:tr h="594941">
                <a:tc>
                  <a:txBody>
                    <a:bodyPr/>
                    <a:lstStyle/>
                    <a:p>
                      <a:r>
                        <a:rPr lang="en-US" sz="1200" b="0" i="0" u="none" strike="noStrike" kern="1200">
                          <a:solidFill>
                            <a:schemeClr val="dk1"/>
                          </a:solidFill>
                          <a:effectLst/>
                          <a:latin typeface="+mj-lt"/>
                          <a:ea typeface="+mn-ea"/>
                          <a:cs typeface="+mn-cs"/>
                        </a:rPr>
                        <a:t>Rocky Mountain Early Childhood Conference</a:t>
                      </a:r>
                      <a:endParaRPr lang="en-US" sz="1200">
                        <a:latin typeface="+mj-lt"/>
                      </a:endParaRPr>
                    </a:p>
                  </a:txBody>
                  <a:tcPr anchor="ctr"/>
                </a:tc>
                <a:tc>
                  <a:txBody>
                    <a:bodyPr/>
                    <a:lstStyle/>
                    <a:p>
                      <a:r>
                        <a:rPr lang="en-US" sz="1200">
                          <a:latin typeface="+mj-lt"/>
                        </a:rPr>
                        <a:t>03/06 – 03/07/2025</a:t>
                      </a:r>
                    </a:p>
                  </a:txBody>
                  <a:tcPr anchor="ctr"/>
                </a:tc>
                <a:tc>
                  <a:txBody>
                    <a:bodyPr/>
                    <a:lstStyle/>
                    <a:p>
                      <a:r>
                        <a:rPr lang="en-US" sz="1200">
                          <a:latin typeface="+mj-lt"/>
                        </a:rPr>
                        <a:t>Thursday, April 10</a:t>
                      </a:r>
                      <a:r>
                        <a:rPr lang="en-US" sz="1200" baseline="30000">
                          <a:latin typeface="+mj-lt"/>
                        </a:rPr>
                        <a:t>th</a:t>
                      </a:r>
                      <a:r>
                        <a:rPr lang="en-US" sz="1200">
                          <a:latin typeface="+mj-lt"/>
                        </a:rPr>
                        <a:t>, 2025</a:t>
                      </a:r>
                    </a:p>
                  </a:txBody>
                  <a:tcPr anchor="ctr"/>
                </a:tc>
                <a:extLst>
                  <a:ext uri="{0D108BD9-81ED-4DB2-BD59-A6C34878D82A}">
                    <a16:rowId xmlns:a16="http://schemas.microsoft.com/office/drawing/2014/main" val="119159501"/>
                  </a:ext>
                </a:extLst>
              </a:tr>
            </a:tbl>
          </a:graphicData>
        </a:graphic>
      </p:graphicFrame>
    </p:spTree>
    <p:extLst>
      <p:ext uri="{BB962C8B-B14F-4D97-AF65-F5344CB8AC3E}">
        <p14:creationId xmlns:p14="http://schemas.microsoft.com/office/powerpoint/2010/main" val="2018623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67580-5594-5AFF-13AF-58E3D2BDA596}"/>
              </a:ext>
            </a:extLst>
          </p:cNvPr>
          <p:cNvSpPr>
            <a:spLocks noGrp="1"/>
          </p:cNvSpPr>
          <p:nvPr>
            <p:ph type="title"/>
          </p:nvPr>
        </p:nvSpPr>
        <p:spPr/>
        <p:txBody>
          <a:bodyPr/>
          <a:lstStyle/>
          <a:p>
            <a:r>
              <a:rPr lang="en-US">
                <a:cs typeface="Calibri Light"/>
              </a:rPr>
              <a:t>Milestone #2 Wrap-up and Deadlines</a:t>
            </a:r>
            <a:endParaRPr lang="en-US"/>
          </a:p>
        </p:txBody>
      </p:sp>
      <p:sp>
        <p:nvSpPr>
          <p:cNvPr id="11" name="TextBox 10">
            <a:extLst>
              <a:ext uri="{FF2B5EF4-FFF2-40B4-BE49-F238E27FC236}">
                <a16:creationId xmlns:a16="http://schemas.microsoft.com/office/drawing/2014/main" id="{028B22F1-E8E4-8269-875C-3C1C591E88C6}"/>
              </a:ext>
            </a:extLst>
          </p:cNvPr>
          <p:cNvSpPr txBox="1"/>
          <p:nvPr/>
        </p:nvSpPr>
        <p:spPr>
          <a:xfrm>
            <a:off x="628650" y="1868018"/>
            <a:ext cx="7672261" cy="36625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cs typeface="Calibri"/>
              </a:rPr>
              <a:t>Friday, January 17th, 2025</a:t>
            </a:r>
          </a:p>
          <a:p>
            <a:r>
              <a:rPr lang="en-US" sz="1600">
                <a:cs typeface="Calibri"/>
              </a:rPr>
              <a:t>Initial review feedback on all RFFs submitted by EOD 01/08/25</a:t>
            </a:r>
          </a:p>
          <a:p>
            <a:pPr marL="742950" lvl="1" indent="-285750">
              <a:buFont typeface="Wingdings" panose="05000000000000000000" pitchFamily="2" charset="2"/>
              <a:buChar char="Ø"/>
            </a:pPr>
            <a:r>
              <a:rPr lang="en-US" sz="1600">
                <a:cs typeface="Calibri"/>
              </a:rPr>
              <a:t>If you have not received feedback check to make sure you sent a communication</a:t>
            </a:r>
          </a:p>
          <a:p>
            <a:pPr lvl="1"/>
            <a:endParaRPr lang="en-US">
              <a:cs typeface="Calibri"/>
            </a:endParaRPr>
          </a:p>
          <a:p>
            <a:r>
              <a:rPr lang="en-US" b="1">
                <a:cs typeface="Calibri"/>
              </a:rPr>
              <a:t>Monday, January 27</a:t>
            </a:r>
            <a:r>
              <a:rPr lang="en-US" b="1" baseline="30000">
                <a:cs typeface="Calibri"/>
              </a:rPr>
              <a:t>th</a:t>
            </a:r>
            <a:r>
              <a:rPr lang="en-US" b="1">
                <a:cs typeface="Calibri"/>
              </a:rPr>
              <a:t>, 2025</a:t>
            </a:r>
          </a:p>
          <a:p>
            <a:r>
              <a:rPr lang="en-US" sz="1600">
                <a:cs typeface="Calibri"/>
              </a:rPr>
              <a:t>Deadline to provide additional back-up or clarification for milestone #2 RFF calculation inclusion.</a:t>
            </a:r>
          </a:p>
          <a:p>
            <a:endParaRPr lang="en-US">
              <a:cs typeface="Calibri"/>
            </a:endParaRPr>
          </a:p>
          <a:p>
            <a:r>
              <a:rPr lang="en-US" b="1">
                <a:cs typeface="Calibri"/>
              </a:rPr>
              <a:t>Monday, February 3</a:t>
            </a:r>
            <a:r>
              <a:rPr lang="en-US" b="1" baseline="30000">
                <a:cs typeface="Calibri"/>
              </a:rPr>
              <a:t>rd</a:t>
            </a:r>
            <a:r>
              <a:rPr lang="en-US" b="1">
                <a:cs typeface="Calibri"/>
              </a:rPr>
              <a:t>, 2025</a:t>
            </a:r>
          </a:p>
          <a:p>
            <a:r>
              <a:rPr lang="en-US" sz="1600">
                <a:cs typeface="Calibri"/>
              </a:rPr>
              <a:t>Milestone #2 summary released to schools</a:t>
            </a:r>
          </a:p>
          <a:p>
            <a:endParaRPr lang="en-US" b="1">
              <a:cs typeface="Calibri"/>
            </a:endParaRPr>
          </a:p>
          <a:p>
            <a:endParaRPr lang="en-US">
              <a:cs typeface="Calibri"/>
            </a:endParaRPr>
          </a:p>
          <a:p>
            <a:endParaRPr lang="en-US">
              <a:cs typeface="Calibri"/>
            </a:endParaRPr>
          </a:p>
        </p:txBody>
      </p:sp>
      <p:sp>
        <p:nvSpPr>
          <p:cNvPr id="3" name="TextBox 2">
            <a:extLst>
              <a:ext uri="{FF2B5EF4-FFF2-40B4-BE49-F238E27FC236}">
                <a16:creationId xmlns:a16="http://schemas.microsoft.com/office/drawing/2014/main" id="{3FD4A679-5693-1BAC-C44B-F30E19D35CD1}"/>
              </a:ext>
            </a:extLst>
          </p:cNvPr>
          <p:cNvSpPr txBox="1"/>
          <p:nvPr/>
        </p:nvSpPr>
        <p:spPr>
          <a:xfrm>
            <a:off x="4353658" y="5621566"/>
            <a:ext cx="4149185"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a:ea typeface="Calibri"/>
                <a:cs typeface="Calibri"/>
                <a:hlinkClick r:id="rId2"/>
              </a:rPr>
              <a:t>Generating Recipient Drawdown (RFF) Status Report</a:t>
            </a:r>
            <a:endParaRPr lang="en-US" sz="1400"/>
          </a:p>
        </p:txBody>
      </p:sp>
      <p:sp>
        <p:nvSpPr>
          <p:cNvPr id="4" name="TextBox 3">
            <a:extLst>
              <a:ext uri="{FF2B5EF4-FFF2-40B4-BE49-F238E27FC236}">
                <a16:creationId xmlns:a16="http://schemas.microsoft.com/office/drawing/2014/main" id="{F770AD39-DA6C-33E0-8C9C-36D88301C955}"/>
              </a:ext>
            </a:extLst>
          </p:cNvPr>
          <p:cNvSpPr txBox="1"/>
          <p:nvPr/>
        </p:nvSpPr>
        <p:spPr>
          <a:xfrm>
            <a:off x="4385734" y="5926667"/>
            <a:ext cx="4191000" cy="307777"/>
          </a:xfrm>
          <a:prstGeom prst="rect">
            <a:avLst/>
          </a:prstGeom>
          <a:solidFill>
            <a:schemeClr val="accent2">
              <a:lumMod val="20000"/>
              <a:lumOff val="80000"/>
            </a:schemeClr>
          </a:solidFill>
        </p:spPr>
        <p:txBody>
          <a:bodyPr wrap="square" rtlCol="0">
            <a:spAutoFit/>
          </a:bodyPr>
          <a:lstStyle/>
          <a:p>
            <a:r>
              <a:rPr lang="en-US" sz="1400"/>
              <a:t>*Tuesday, April 1</a:t>
            </a:r>
            <a:r>
              <a:rPr lang="en-US" sz="1400" baseline="30000"/>
              <a:t>st</a:t>
            </a:r>
            <a:r>
              <a:rPr lang="en-US" sz="1400"/>
              <a:t>, 2025 - Milestone #3 (60%) Deadline</a:t>
            </a:r>
          </a:p>
        </p:txBody>
      </p:sp>
    </p:spTree>
    <p:extLst>
      <p:ext uri="{BB962C8B-B14F-4D97-AF65-F5344CB8AC3E}">
        <p14:creationId xmlns:p14="http://schemas.microsoft.com/office/powerpoint/2010/main" val="167845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9AC26-DABF-7479-FD71-7207F09A467E}"/>
              </a:ext>
            </a:extLst>
          </p:cNvPr>
          <p:cNvSpPr>
            <a:spLocks noGrp="1"/>
          </p:cNvSpPr>
          <p:nvPr>
            <p:ph type="title"/>
          </p:nvPr>
        </p:nvSpPr>
        <p:spPr>
          <a:xfrm>
            <a:off x="628650" y="365126"/>
            <a:ext cx="7886700" cy="721331"/>
          </a:xfrm>
        </p:spPr>
        <p:txBody>
          <a:bodyPr>
            <a:normAutofit/>
          </a:bodyPr>
          <a:lstStyle/>
          <a:p>
            <a:r>
              <a:rPr lang="sv-SE" sz="4000"/>
              <a:t>FY25-26 ESSA Budgets</a:t>
            </a:r>
            <a:endParaRPr lang="sv-SE" sz="4000">
              <a:cs typeface="Calibri Light"/>
            </a:endParaRPr>
          </a:p>
        </p:txBody>
      </p:sp>
      <p:sp>
        <p:nvSpPr>
          <p:cNvPr id="3" name="TextBox 2">
            <a:extLst>
              <a:ext uri="{FF2B5EF4-FFF2-40B4-BE49-F238E27FC236}">
                <a16:creationId xmlns:a16="http://schemas.microsoft.com/office/drawing/2014/main" id="{431E4A4D-2666-2935-4777-E472CE7CB521}"/>
              </a:ext>
            </a:extLst>
          </p:cNvPr>
          <p:cNvSpPr txBox="1"/>
          <p:nvPr/>
        </p:nvSpPr>
        <p:spPr>
          <a:xfrm>
            <a:off x="503555" y="1364457"/>
            <a:ext cx="8011795"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ea typeface="+mn-lt"/>
                <a:cs typeface="+mn-lt"/>
              </a:rPr>
              <a:t>Draft workbooks template with initial allocations will be shared out Monday, February 24</a:t>
            </a:r>
            <a:r>
              <a:rPr lang="en-US" sz="1400" baseline="30000" dirty="0">
                <a:ea typeface="+mn-lt"/>
                <a:cs typeface="+mn-lt"/>
              </a:rPr>
              <a:t>th</a:t>
            </a:r>
            <a:r>
              <a:rPr lang="en-US" sz="1400" dirty="0">
                <a:ea typeface="+mn-lt"/>
                <a:cs typeface="+mn-lt"/>
              </a:rPr>
              <a:t>, 2025</a:t>
            </a:r>
            <a:endParaRPr lang="en-US" sz="1400" dirty="0">
              <a:ea typeface="Calibri"/>
              <a:cs typeface="Calibri"/>
            </a:endParaRPr>
          </a:p>
          <a:p>
            <a:r>
              <a:rPr lang="en-US" sz="1400" dirty="0">
                <a:ea typeface="+mn-lt"/>
                <a:cs typeface="+mn-lt"/>
              </a:rPr>
              <a:t>10% overall decrease in funding </a:t>
            </a:r>
          </a:p>
        </p:txBody>
      </p:sp>
      <p:sp>
        <p:nvSpPr>
          <p:cNvPr id="5" name="TextBox 4">
            <a:extLst>
              <a:ext uri="{FF2B5EF4-FFF2-40B4-BE49-F238E27FC236}">
                <a16:creationId xmlns:a16="http://schemas.microsoft.com/office/drawing/2014/main" id="{B06D8223-4BC2-689D-4E01-F7C1F7B5B80B}"/>
              </a:ext>
            </a:extLst>
          </p:cNvPr>
          <p:cNvSpPr txBox="1"/>
          <p:nvPr/>
        </p:nvSpPr>
        <p:spPr>
          <a:xfrm>
            <a:off x="502285" y="2011789"/>
            <a:ext cx="4226560" cy="1046440"/>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b="1">
                <a:ea typeface="Calibri"/>
                <a:cs typeface="Calibri"/>
              </a:rPr>
              <a:t>Program Resources</a:t>
            </a:r>
            <a:endParaRPr lang="en-US" sz="1400" b="1">
              <a:solidFill>
                <a:srgbClr val="808080"/>
              </a:solidFill>
              <a:ea typeface="Calibri"/>
              <a:cs typeface="Calibri"/>
            </a:endParaRPr>
          </a:p>
          <a:p>
            <a:r>
              <a:rPr lang="en-US" sz="1200">
                <a:solidFill>
                  <a:srgbClr val="0070C0"/>
                </a:solidFill>
                <a:latin typeface="Calibri Light"/>
                <a:ea typeface="Calibri Light"/>
                <a:cs typeface="Arial"/>
                <a:hlinkClick r:id="rId2">
                  <a:extLst>
                    <a:ext uri="{A12FA001-AC4F-418D-AE19-62706E023703}">
                      <ahyp:hlinkClr xmlns:ahyp="http://schemas.microsoft.com/office/drawing/2018/hyperlinkcolor" val="tx"/>
                    </a:ext>
                  </a:extLst>
                </a:hlinkClick>
              </a:rPr>
              <a:t>Title Program Fact Sheet</a:t>
            </a:r>
            <a:r>
              <a:rPr lang="en-US" sz="1200">
                <a:solidFill>
                  <a:srgbClr val="0070C0"/>
                </a:solidFill>
                <a:latin typeface="Calibri Light"/>
                <a:ea typeface="Calibri Light"/>
                <a:cs typeface="Arial"/>
              </a:rPr>
              <a:t> </a:t>
            </a:r>
          </a:p>
          <a:p>
            <a:r>
              <a:rPr lang="en-US" sz="1200">
                <a:solidFill>
                  <a:srgbClr val="0070C0"/>
                </a:solidFill>
                <a:latin typeface="Calibri Light"/>
                <a:ea typeface="Calibri Light"/>
                <a:cs typeface="Arial"/>
                <a:hlinkClick r:id="rId3">
                  <a:extLst>
                    <a:ext uri="{A12FA001-AC4F-418D-AE19-62706E023703}">
                      <ahyp:hlinkClr xmlns:ahyp="http://schemas.microsoft.com/office/drawing/2018/hyperlinkcolor" val="tx"/>
                    </a:ext>
                  </a:extLst>
                </a:hlinkClick>
              </a:rPr>
              <a:t>ELPA v. Title IIIA Allowable &amp; Required Uses</a:t>
            </a:r>
            <a:endParaRPr lang="en-US" sz="1200">
              <a:solidFill>
                <a:srgbClr val="0070C0"/>
              </a:solidFill>
              <a:latin typeface="Calibri Light"/>
              <a:ea typeface="Calibri Light"/>
              <a:cs typeface="Arial"/>
            </a:endParaRPr>
          </a:p>
          <a:p>
            <a:r>
              <a:rPr lang="en-US" sz="1200">
                <a:solidFill>
                  <a:srgbClr val="0070C0"/>
                </a:solidFill>
                <a:latin typeface="Calibri Light"/>
                <a:ea typeface="Calibri"/>
                <a:cs typeface="Calibri"/>
                <a:hlinkClick r:id="rId4">
                  <a:extLst>
                    <a:ext uri="{A12FA001-AC4F-418D-AE19-62706E023703}">
                      <ahyp:hlinkClr xmlns:ahyp="http://schemas.microsoft.com/office/drawing/2018/hyperlinkcolor" val="tx"/>
                    </a:ext>
                  </a:extLst>
                </a:hlinkClick>
              </a:rPr>
              <a:t>Title IIIA Immigrant Set-Aside Support</a:t>
            </a:r>
          </a:p>
          <a:p>
            <a:r>
              <a:rPr lang="en-US" sz="1200">
                <a:solidFill>
                  <a:srgbClr val="0070C0"/>
                </a:solidFill>
                <a:latin typeface="Calibri Light"/>
                <a:ea typeface="Calibri"/>
                <a:cs typeface="Calibri"/>
                <a:hlinkClick r:id="rId5">
                  <a:extLst>
                    <a:ext uri="{A12FA001-AC4F-418D-AE19-62706E023703}">
                      <ahyp:hlinkClr xmlns:ahyp="http://schemas.microsoft.com/office/drawing/2018/hyperlinkcolor" val="tx"/>
                    </a:ext>
                  </a:extLst>
                </a:hlinkClick>
              </a:rPr>
              <a:t>Aligning your UIP and Title Budget</a:t>
            </a:r>
            <a:r>
              <a:rPr lang="en-US" sz="1200">
                <a:solidFill>
                  <a:srgbClr val="0070C0"/>
                </a:solidFill>
                <a:latin typeface="Calibri Light"/>
                <a:ea typeface="Calibri"/>
                <a:cs typeface="Calibri"/>
              </a:rPr>
              <a:t> </a:t>
            </a:r>
          </a:p>
        </p:txBody>
      </p:sp>
      <p:graphicFrame>
        <p:nvGraphicFramePr>
          <p:cNvPr id="8" name="Table 7">
            <a:extLst>
              <a:ext uri="{FF2B5EF4-FFF2-40B4-BE49-F238E27FC236}">
                <a16:creationId xmlns:a16="http://schemas.microsoft.com/office/drawing/2014/main" id="{385CA14C-5323-007F-F1A2-17CD3E08C57A}"/>
              </a:ext>
            </a:extLst>
          </p:cNvPr>
          <p:cNvGraphicFramePr>
            <a:graphicFrameLocks noGrp="1"/>
          </p:cNvGraphicFramePr>
          <p:nvPr>
            <p:extLst>
              <p:ext uri="{D42A27DB-BD31-4B8C-83A1-F6EECF244321}">
                <p14:modId xmlns:p14="http://schemas.microsoft.com/office/powerpoint/2010/main" val="1227685868"/>
              </p:ext>
            </p:extLst>
          </p:nvPr>
        </p:nvGraphicFramePr>
        <p:xfrm>
          <a:off x="502285" y="3192296"/>
          <a:ext cx="7871391" cy="3107318"/>
        </p:xfrm>
        <a:graphic>
          <a:graphicData uri="http://schemas.openxmlformats.org/drawingml/2006/table">
            <a:tbl>
              <a:tblPr firstRow="1" bandRow="1">
                <a:tableStyleId>{5C22544A-7EE6-4342-B048-85BDC9FD1C3A}</a:tableStyleId>
              </a:tblPr>
              <a:tblGrid>
                <a:gridCol w="2634314">
                  <a:extLst>
                    <a:ext uri="{9D8B030D-6E8A-4147-A177-3AD203B41FA5}">
                      <a16:colId xmlns:a16="http://schemas.microsoft.com/office/drawing/2014/main" val="1751532187"/>
                    </a:ext>
                  </a:extLst>
                </a:gridCol>
                <a:gridCol w="5237077">
                  <a:extLst>
                    <a:ext uri="{9D8B030D-6E8A-4147-A177-3AD203B41FA5}">
                      <a16:colId xmlns:a16="http://schemas.microsoft.com/office/drawing/2014/main" val="3729189053"/>
                    </a:ext>
                  </a:extLst>
                </a:gridCol>
              </a:tblGrid>
              <a:tr h="342476">
                <a:tc>
                  <a:txBody>
                    <a:bodyPr/>
                    <a:lstStyle/>
                    <a:p>
                      <a:pPr algn="ctr"/>
                      <a:r>
                        <a:rPr lang="en-US" dirty="0">
                          <a:solidFill>
                            <a:schemeClr val="tx1"/>
                          </a:solidFill>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solidFill>
                            <a:schemeClr val="tx1"/>
                          </a:solidFill>
                        </a:rPr>
                        <a:t>Activity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5058301"/>
                  </a:ext>
                </a:extLst>
              </a:tr>
              <a:tr h="490881">
                <a:tc>
                  <a:txBody>
                    <a:bodyPr/>
                    <a:lstStyle/>
                    <a:p>
                      <a:r>
                        <a:rPr lang="en-US" sz="1100" dirty="0"/>
                        <a:t>Monday, February 10</a:t>
                      </a:r>
                      <a:r>
                        <a:rPr lang="en-US" sz="1100" baseline="30000" dirty="0"/>
                        <a:t>th</a:t>
                      </a:r>
                      <a:r>
                        <a:rPr lang="en-US" sz="1100" dirty="0"/>
                        <a:t>,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100" b="0" i="0" u="none" strike="noStrike" noProof="0" dirty="0">
                          <a:solidFill>
                            <a:schemeClr val="tx1"/>
                          </a:solidFill>
                          <a:latin typeface="Calibri"/>
                        </a:rPr>
                        <a:t>Title IIIA and IIIA IMI participation form due for applicable schools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30737978"/>
                  </a:ext>
                </a:extLst>
              </a:tr>
              <a:tr h="490881">
                <a:tc>
                  <a:txBody>
                    <a:bodyPr/>
                    <a:lstStyle/>
                    <a:p>
                      <a:r>
                        <a:rPr lang="en-US" sz="1100" dirty="0"/>
                        <a:t>Monday, February 24</a:t>
                      </a:r>
                      <a:r>
                        <a:rPr lang="en-US" sz="1100" baseline="30000" dirty="0"/>
                        <a:t>th</a:t>
                      </a:r>
                      <a:r>
                        <a:rPr lang="en-US" sz="1100" dirty="0"/>
                        <a:t>,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100" b="0" i="0" u="none" strike="noStrike" noProof="0" dirty="0">
                          <a:solidFill>
                            <a:srgbClr val="000000"/>
                          </a:solidFill>
                          <a:latin typeface="Calibri"/>
                        </a:rPr>
                        <a:t>FY26 Title draft budgets released </a:t>
                      </a:r>
                      <a:endParaRPr lang="en-US" sz="1100" b="0" i="0" u="none" strike="noStrike" noProof="0" dirty="0">
                        <a:solidFill>
                          <a:srgbClr val="00B050"/>
                        </a:solidFill>
                        <a:latin typeface="Calibri"/>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77000515"/>
                  </a:ext>
                </a:extLst>
              </a:tr>
              <a:tr h="296812">
                <a:tc>
                  <a:txBody>
                    <a:bodyPr/>
                    <a:lstStyle/>
                    <a:p>
                      <a:pPr lvl="0">
                        <a:buNone/>
                      </a:pPr>
                      <a:r>
                        <a:rPr lang="en-US" sz="1100" b="0" i="0" u="none" strike="noStrike" noProof="0" dirty="0">
                          <a:solidFill>
                            <a:srgbClr val="000000"/>
                          </a:solidFill>
                          <a:latin typeface="Calibri"/>
                        </a:rPr>
                        <a:t>March – April 2025 (ongoing)</a:t>
                      </a:r>
                      <a:endParaRPr lang="en-US" sz="1100" dirty="0"/>
                    </a:p>
                  </a:txBody>
                  <a:tcPr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noFill/>
                  </a:tcPr>
                </a:tc>
                <a:tc>
                  <a:txBody>
                    <a:bodyPr/>
                    <a:lstStyle/>
                    <a:p>
                      <a:pPr lvl="0">
                        <a:buNone/>
                      </a:pPr>
                      <a:endParaRPr lang="en-US" sz="1100" b="0" i="0" u="none" strike="noStrike" noProof="0">
                        <a:solidFill>
                          <a:schemeClr val="dk1"/>
                        </a:solidFill>
                        <a:latin typeface="Calibri"/>
                      </a:endParaRPr>
                    </a:p>
                    <a:p>
                      <a:pPr lvl="0">
                        <a:buNone/>
                      </a:pPr>
                      <a:r>
                        <a:rPr lang="en-US" sz="1100" b="0" i="0" u="none" strike="noStrike" noProof="0" dirty="0">
                          <a:solidFill>
                            <a:schemeClr val="dk1"/>
                          </a:solidFill>
                          <a:latin typeface="Calibri"/>
                        </a:rPr>
                        <a:t>Updated resources released, including virtual training modules and updated handbook </a:t>
                      </a:r>
                    </a:p>
                    <a:p>
                      <a:pPr lvl="0">
                        <a:buNone/>
                      </a:pPr>
                      <a:endParaRPr lang="en-US" sz="1100" b="0" i="0" u="none" strike="noStrike" noProof="0">
                        <a:solidFill>
                          <a:srgbClr val="00B050"/>
                        </a:solidFill>
                        <a:latin typeface="Calibri"/>
                      </a:endParaRPr>
                    </a:p>
                  </a:txBody>
                  <a:tcPr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76610759"/>
                  </a:ext>
                </a:extLst>
              </a:tr>
              <a:tr h="554521">
                <a:tc>
                  <a:txBody>
                    <a:bodyPr/>
                    <a:lstStyle/>
                    <a:p>
                      <a:r>
                        <a:rPr lang="en-US" sz="1100" dirty="0"/>
                        <a:t>Monday, May 19</a:t>
                      </a:r>
                      <a:r>
                        <a:rPr lang="en-US" sz="1100" baseline="30000" dirty="0"/>
                        <a:t>th</a:t>
                      </a:r>
                      <a:r>
                        <a:rPr lang="en-US" sz="1100" dirty="0"/>
                        <a:t>, 2025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r>
                        <a:rPr lang="en-US" sz="1100" dirty="0">
                          <a:solidFill>
                            <a:schemeClr val="tx1"/>
                          </a:solidFill>
                        </a:rPr>
                        <a:t>Draft budgets due in Epicenter</a:t>
                      </a:r>
                    </a:p>
                    <a:p>
                      <a:pPr marL="0" marR="0" lvl="0" indent="0" algn="l" rtl="0" eaLnBrk="1" fontAlgn="auto" latinLnBrk="0" hangingPunct="1">
                        <a:lnSpc>
                          <a:spcPct val="100000"/>
                        </a:lnSpc>
                        <a:spcBef>
                          <a:spcPts val="0"/>
                        </a:spcBef>
                        <a:spcAft>
                          <a:spcPts val="0"/>
                        </a:spcAft>
                        <a:buClrTx/>
                        <a:buSzTx/>
                        <a:buFontTx/>
                        <a:buNone/>
                      </a:pPr>
                      <a:endParaRPr lang="en-US" sz="11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66367639"/>
                  </a:ext>
                </a:extLst>
              </a:tr>
              <a:tr h="308228">
                <a:tc>
                  <a:txBody>
                    <a:bodyPr/>
                    <a:lstStyle/>
                    <a:p>
                      <a:r>
                        <a:rPr lang="en-US" sz="1100" dirty="0"/>
                        <a:t>Monday, June 16</a:t>
                      </a:r>
                      <a:r>
                        <a:rPr lang="en-US" sz="1100" baseline="30000" dirty="0"/>
                        <a:t>th</a:t>
                      </a:r>
                      <a:r>
                        <a:rPr lang="en-US" sz="1100" dirty="0"/>
                        <a:t>, 205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kern="1200" dirty="0">
                        <a:solidFill>
                          <a:schemeClr val="tx1"/>
                        </a:solidFill>
                        <a:effectLst/>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Assurances agreement deadline via Survey Monkey</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3239655"/>
                  </a:ext>
                </a:extLst>
              </a:tr>
            </a:tbl>
          </a:graphicData>
        </a:graphic>
      </p:graphicFrame>
    </p:spTree>
    <p:extLst>
      <p:ext uri="{BB962C8B-B14F-4D97-AF65-F5344CB8AC3E}">
        <p14:creationId xmlns:p14="http://schemas.microsoft.com/office/powerpoint/2010/main" val="42413694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4FBF790D2C8B543AA42B5174B067D97" ma:contentTypeVersion="8" ma:contentTypeDescription="Create a new document." ma:contentTypeScope="" ma:versionID="68421083a2e1a3577162302883973126">
  <xsd:schema xmlns:xsd="http://www.w3.org/2001/XMLSchema" xmlns:xs="http://www.w3.org/2001/XMLSchema" xmlns:p="http://schemas.microsoft.com/office/2006/metadata/properties" xmlns:ns3="5e8f432d-b748-435e-8c88-5ec46615cd23" xmlns:ns4="7c9a8f40-4f20-403e-ba79-91c1ba474368" targetNamespace="http://schemas.microsoft.com/office/2006/metadata/properties" ma:root="true" ma:fieldsID="7e865b68115fe4f2b96126b5f2f3f79c" ns3:_="" ns4:_="">
    <xsd:import namespace="5e8f432d-b748-435e-8c88-5ec46615cd23"/>
    <xsd:import namespace="7c9a8f40-4f20-403e-ba79-91c1ba47436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f432d-b748-435e-8c88-5ec46615cd2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c9a8f40-4f20-403e-ba79-91c1ba4743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5e8f432d-b748-435e-8c88-5ec46615cd23" xsi:nil="true"/>
  </documentManagement>
</p:properties>
</file>

<file path=customXml/itemProps1.xml><?xml version="1.0" encoding="utf-8"?>
<ds:datastoreItem xmlns:ds="http://schemas.openxmlformats.org/officeDocument/2006/customXml" ds:itemID="{1AE2F14C-0850-44DA-A8B3-30B6266308A7}">
  <ds:schemaRefs>
    <ds:schemaRef ds:uri="http://schemas.microsoft.com/sharepoint/v3/contenttype/forms"/>
  </ds:schemaRefs>
</ds:datastoreItem>
</file>

<file path=customXml/itemProps2.xml><?xml version="1.0" encoding="utf-8"?>
<ds:datastoreItem xmlns:ds="http://schemas.openxmlformats.org/officeDocument/2006/customXml" ds:itemID="{79A36F5C-B1C3-4FB0-B726-DFC05CDBB2B5}">
  <ds:schemaRefs>
    <ds:schemaRef ds:uri="5e8f432d-b748-435e-8c88-5ec46615cd23"/>
    <ds:schemaRef ds:uri="7c9a8f40-4f20-403e-ba79-91c1ba47436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6C95F91-3652-4C42-89D7-9291A78DCDD4}">
  <ds:schemaRefs>
    <ds:schemaRef ds:uri="5e8f432d-b748-435e-8c88-5ec46615cd23"/>
    <ds:schemaRef ds:uri="7c9a8f40-4f20-403e-ba79-91c1ba47436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4</TotalTime>
  <Words>1222</Words>
  <Application>Microsoft Office PowerPoint</Application>
  <PresentationFormat>On-screen Show (4:3)</PresentationFormat>
  <Paragraphs>208</Paragraphs>
  <Slides>14</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Arial</vt:lpstr>
      <vt:lpstr>Calibri</vt:lpstr>
      <vt:lpstr>Calibri Light</vt:lpstr>
      <vt:lpstr>Courier New</vt:lpstr>
      <vt:lpstr>Trebuchet MS</vt:lpstr>
      <vt:lpstr>Wingdings</vt:lpstr>
      <vt:lpstr>Wingdings,Sans-Serif</vt:lpstr>
      <vt:lpstr>Office Theme</vt:lpstr>
      <vt:lpstr>Office Theme</vt:lpstr>
      <vt:lpstr>CSI Grant &amp; Finance Session</vt:lpstr>
      <vt:lpstr>Agenda</vt:lpstr>
      <vt:lpstr>CSI Finance &amp; SFA Team - Introductions</vt:lpstr>
      <vt:lpstr>FY2024-25 Amended Budgets</vt:lpstr>
      <vt:lpstr>FY2024-25 MLE Supplemental</vt:lpstr>
      <vt:lpstr>CSI PD Scholarship Reimbursements</vt:lpstr>
      <vt:lpstr>CSI PD Scholarship Deadline Calendar</vt:lpstr>
      <vt:lpstr>Milestone #2 Wrap-up and Deadlines</vt:lpstr>
      <vt:lpstr>FY25-26 ESSA Budgets</vt:lpstr>
      <vt:lpstr>FY25-26 Title IIIA &amp; Title IIIA IMI Opt-in Form</vt:lpstr>
      <vt:lpstr>Miscellaneous Updates</vt:lpstr>
      <vt:lpstr>Open Competitive Grants</vt:lpstr>
      <vt:lpstr>Upcoming Grant Deadlines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2020-21 Kick Off Webinar</dc:title>
  <dc:creator>Dinnen, Janet</dc:creator>
  <cp:lastModifiedBy>Vigil, Raena</cp:lastModifiedBy>
  <cp:revision>6</cp:revision>
  <cp:lastPrinted>2022-06-13T18:30:20Z</cp:lastPrinted>
  <dcterms:created xsi:type="dcterms:W3CDTF">2020-09-01T02:09:52Z</dcterms:created>
  <dcterms:modified xsi:type="dcterms:W3CDTF">2025-01-22T21:36:44Z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0x01010034FBF790D2C8B543AA42B5174B067D97</vt:lpwstr>
  </property>
</Properties>
</file>