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9"/>
  </p:notesMasterIdLst>
  <p:handoutMasterIdLst>
    <p:handoutMasterId r:id="rId20"/>
  </p:handoutMasterIdLst>
  <p:sldIdLst>
    <p:sldId id="767" r:id="rId2"/>
    <p:sldId id="747" r:id="rId3"/>
    <p:sldId id="768" r:id="rId4"/>
    <p:sldId id="748" r:id="rId5"/>
    <p:sldId id="806" r:id="rId6"/>
    <p:sldId id="769" r:id="rId7"/>
    <p:sldId id="776" r:id="rId8"/>
    <p:sldId id="770" r:id="rId9"/>
    <p:sldId id="782" r:id="rId10"/>
    <p:sldId id="814" r:id="rId11"/>
    <p:sldId id="808" r:id="rId12"/>
    <p:sldId id="815" r:id="rId13"/>
    <p:sldId id="817" r:id="rId14"/>
    <p:sldId id="831" r:id="rId15"/>
    <p:sldId id="818" r:id="rId16"/>
    <p:sldId id="819" r:id="rId17"/>
    <p:sldId id="830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311169-BE50-A6C0-E8B6-68B8DC36EE6B}" name="Dinnen, Janet" initials="JD" userId="S::Dinnen_J@cde.state.co.us::682ebc80-7236-4772-9819-9edf9790eda1" providerId="AD"/>
  <p188:author id="{B63357AA-BC66-849B-3A6C-CDCD429DE11F}" name="Trammell, Cherish" initials="CT" userId="S::Trammell_c@cde.state.co.us::330cb145-6412-4a04-a27c-e71638fadb0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nnen, Janet" initials="DJ" lastIdx="20" clrIdx="0"/>
  <p:cmAuthor id="1" name="Pencak, Brent" initials="BP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  <a:srgbClr val="F01C49"/>
    <a:srgbClr val="FF4747"/>
    <a:srgbClr val="63CBC6"/>
    <a:srgbClr val="FF3737"/>
    <a:srgbClr val="09C4CD"/>
    <a:srgbClr val="FF1515"/>
    <a:srgbClr val="AFDADB"/>
    <a:srgbClr val="63B7B9"/>
    <a:srgbClr val="387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3357" autoAdjust="0"/>
  </p:normalViewPr>
  <p:slideViewPr>
    <p:cSldViewPr>
      <p:cViewPr varScale="1">
        <p:scale>
          <a:sx n="75" d="100"/>
          <a:sy n="75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880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7990BC59-3230-41B4-862B-E7BB3489BD47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2E2ABBEC-77E1-4C66-A9BE-D12057723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16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21CECB13-14E5-4E79-8D65-526C923E82E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44E5AA02-F3BE-4319-A9B7-E5C820446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7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spcFirstLastPara="1" wrap="square" lIns="96639" tIns="96639" rIns="96639" bIns="96639" anchor="t" anchorCtr="0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6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AA02-F3BE-4319-A9B7-E5C820446E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9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AA02-F3BE-4319-A9B7-E5C820446E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4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spcFirstLastPara="1" wrap="square" lIns="96639" tIns="96639" rIns="96639" bIns="96639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5523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AA02-F3BE-4319-A9B7-E5C820446E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73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AA02-F3BE-4319-A9B7-E5C820446E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61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spcFirstLastPara="1" wrap="square" lIns="96639" tIns="96639" rIns="96639" bIns="96639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612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0640" indent="-29639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5598" indent="-23711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9838" indent="-23711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34077" indent="-23711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8316" indent="-237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2555" indent="-237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56795" indent="-237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31035" indent="-2371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C9CA3491-7599-40D6-ABF2-F0D8C5AB6256}" type="slidenum">
              <a:rPr lang="en-US" smtClean="0"/>
              <a:pPr eaLnBrk="1" hangingPunct="1"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76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spcFirstLastPara="1" wrap="square" lIns="96639" tIns="96639" rIns="96639" bIns="96639" anchor="t" anchorCtr="0">
            <a:noAutofit/>
          </a:bodyPr>
          <a:lstStyle/>
          <a:p>
            <a:pPr defTabSz="966554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98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AA02-F3BE-4319-A9B7-E5C820446E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7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 hasCustomPrompt="1"/>
          </p:nvPr>
        </p:nvSpPr>
        <p:spPr>
          <a:xfrm>
            <a:off x="721425" y="1524446"/>
            <a:ext cx="52167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chemeClr val="tx1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3600">
                <a:solidFill>
                  <a:srgbClr val="2185C5"/>
                </a:solidFill>
              </a:defRPr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11" name="Shape 11"/>
          <p:cNvSpPr/>
          <p:nvPr/>
        </p:nvSpPr>
        <p:spPr>
          <a:xfrm>
            <a:off x="5938246" y="3377550"/>
            <a:ext cx="7218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2" name="Shape 12"/>
          <p:cNvSpPr/>
          <p:nvPr/>
        </p:nvSpPr>
        <p:spPr>
          <a:xfrm>
            <a:off x="6659861" y="3377550"/>
            <a:ext cx="7218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3" name="Shape 13"/>
          <p:cNvSpPr/>
          <p:nvPr/>
        </p:nvSpPr>
        <p:spPr>
          <a:xfrm>
            <a:off x="-1" y="3377550"/>
            <a:ext cx="7218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4" name="Shape 14"/>
          <p:cNvSpPr/>
          <p:nvPr/>
        </p:nvSpPr>
        <p:spPr>
          <a:xfrm>
            <a:off x="721425" y="3377550"/>
            <a:ext cx="52167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147" y="5876877"/>
            <a:ext cx="2391707" cy="74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3950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A7C29-9802-4BB7-9D5A-BACEC76D8514}" type="datetime1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7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DBB9-5806-4BBE-A841-0BEEE537C147}" type="datetime1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48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17D-E60A-40CE-A28B-12B3A3267CE5}" type="datetime1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9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F20F-D177-4980-9FF7-AD17031F74C9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2031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F20F-D177-4980-9FF7-AD17031F74C9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3527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userDrawn="1">
  <p:cSld name="Title + 2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 hasCustomPrompt="1"/>
          </p:nvPr>
        </p:nvSpPr>
        <p:spPr>
          <a:xfrm>
            <a:off x="893700" y="274650"/>
            <a:ext cx="6462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body" idx="2" hasCustomPrompt="1"/>
          </p:nvPr>
        </p:nvSpPr>
        <p:spPr>
          <a:xfrm>
            <a:off x="893700" y="1600200"/>
            <a:ext cx="6462556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342900" lvl="0" indent="-257175">
              <a:spcBef>
                <a:spcPts val="450"/>
              </a:spcBef>
              <a:spcAft>
                <a:spcPts val="0"/>
              </a:spcAft>
              <a:buSzPts val="1800"/>
              <a:buChar char="▷"/>
              <a:defRPr sz="1800">
                <a:solidFill>
                  <a:srgbClr val="677480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lvl="1" indent="-257175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350">
                <a:solidFill>
                  <a:srgbClr val="677480"/>
                </a:solidFill>
                <a:latin typeface="+mn-lt"/>
              </a:defRPr>
            </a:lvl2pPr>
            <a:lvl3pPr marL="1028700" lvl="2" indent="-257175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350"/>
            </a:lvl3pPr>
            <a:lvl4pPr marL="1371600" lvl="3" indent="-25717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1714500" lvl="4" indent="-257175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057400" lvl="5" indent="-257175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2400300" lvl="6" indent="-25717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2743200" lvl="7" indent="-257175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3086100" lvl="8" indent="-257175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r>
              <a:rPr lang="en-US" dirty="0"/>
              <a:t>Text</a:t>
            </a:r>
          </a:p>
          <a:p>
            <a:pPr lvl="1"/>
            <a:r>
              <a:rPr lang="en-US" dirty="0">
                <a:latin typeface="+mn-lt"/>
              </a:rPr>
              <a:t>Text</a:t>
            </a:r>
            <a:endParaRPr dirty="0"/>
          </a:p>
        </p:txBody>
      </p:sp>
      <p:sp>
        <p:nvSpPr>
          <p:cNvPr id="43" name="Shape 43"/>
          <p:cNvSpPr/>
          <p:nvPr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4" name="Shape 44"/>
          <p:cNvSpPr/>
          <p:nvPr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5" name="Shape 45"/>
          <p:cNvSpPr/>
          <p:nvPr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6" name="Shape 46"/>
          <p:cNvSpPr/>
          <p:nvPr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80575" y="6364177"/>
            <a:ext cx="548700" cy="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97ABBC"/>
                </a:solidFill>
                <a:latin typeface="+mn-lt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2826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0"/>
            <a:ext cx="9144000" cy="53238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7" name="Shape 17"/>
          <p:cNvSpPr txBox="1">
            <a:spLocks noGrp="1"/>
          </p:cNvSpPr>
          <p:nvPr>
            <p:ph type="ctrTitle" hasCustomPrompt="1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3600">
                <a:solidFill>
                  <a:srgbClr val="FFFFFF"/>
                </a:solidFill>
              </a:defRPr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 hasCustomPrompt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800" b="1">
                <a:solidFill>
                  <a:srgbClr val="FFFFFF"/>
                </a:solidFill>
              </a:defRPr>
            </a:lvl9pPr>
          </a:lstStyle>
          <a:p>
            <a:r>
              <a:rPr lang="en-US" dirty="0"/>
              <a:t>Subtitle</a:t>
            </a:r>
            <a:endParaRPr dirty="0"/>
          </a:p>
        </p:txBody>
      </p:sp>
      <p:sp>
        <p:nvSpPr>
          <p:cNvPr id="19" name="Shape 19"/>
          <p:cNvSpPr/>
          <p:nvPr/>
        </p:nvSpPr>
        <p:spPr>
          <a:xfrm>
            <a:off x="3047704" y="5323800"/>
            <a:ext cx="3047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0" name="Shape 20"/>
          <p:cNvSpPr/>
          <p:nvPr/>
        </p:nvSpPr>
        <p:spPr>
          <a:xfrm>
            <a:off x="6096271" y="5323800"/>
            <a:ext cx="3047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1" name="Shape 21"/>
          <p:cNvSpPr/>
          <p:nvPr/>
        </p:nvSpPr>
        <p:spPr>
          <a:xfrm>
            <a:off x="1" y="5323800"/>
            <a:ext cx="3047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-125" y="6440375"/>
            <a:ext cx="9144000" cy="4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>
                <a:latin typeface="+mn-lt"/>
              </a:defRPr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584" y="595524"/>
            <a:ext cx="2555942" cy="79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21309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38537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05000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3CF-4B82-4050-BB23-7FA6A6E07D0F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9CC1-F48D-45B4-8821-37419A25132D}" type="datetime1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2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9CC1-F48D-45B4-8821-37419A25132D}" type="datetime1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4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0B39-4E62-4BCE-B6CA-02876EC24344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8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5D08-39EF-49BB-BE05-C391D758640D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1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F3CF-4B82-4050-BB23-7FA6A6E07D0F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7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D636-60C5-43A7-8744-F654327FEFAF}" type="datetime1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5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332E-79B0-44F1-9507-CC8AF434B36C}" type="datetime1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9CC1-F48D-45B4-8821-37419A25132D}" type="datetime1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0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20F-D177-4980-9FF7-AD17031F74C9}" type="datetime1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8B3C1-EED7-4E88-8F72-013EE3A58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5" r:id="rId2"/>
    <p:sldLayoutId id="2147483686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3" r:id="rId15"/>
    <p:sldLayoutId id="2147483684" r:id="rId16"/>
    <p:sldLayoutId id="2147483663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data-submissions/crdc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Submissions_CSI@csi.state.co.us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data-submissions/crdc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652109" y="1447800"/>
            <a:ext cx="6510691" cy="1143000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t" anchorCtr="0">
            <a:no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2023-24 Civil Rights Data Collection (CRDC) Submissions Information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9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18"/>
    </mc:Choice>
    <mc:Fallback xmlns="">
      <p:transition spd="slow" advTm="941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Collect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8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9"/>
    </mc:Choice>
    <mc:Fallback xmlns="">
      <p:transition spd="slow" advTm="300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CRDC Data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Many data field have been pre-populated by CDE/CSI 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Remaining fields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 questions with skip logic 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 info about: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Instructional format during COVID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Participation in credit recovery programs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Single sex academic courses/athletics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 course self-selection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Security staff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Discipline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Offenses (pre-populated by CSI IF zero-filled in 2023-24 SDA collection)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Internet access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Any Existing Errors from pre-populated data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8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877"/>
    </mc:Choice>
    <mc:Fallback xmlns="">
      <p:transition spd="slow" advTm="7587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Resources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266A8C-68E3-9FCA-4E06-9AB457BB1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CRDC School Form </a:t>
            </a:r>
            <a:r>
              <a:rPr lang="en-US" sz="2400" dirty="0"/>
              <a:t>- Lists the data elements being collected – can be used to collect missing data from school staff to then be entered into the online CRDC submission system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List of CRDC Data Elements (CDE Provided) </a:t>
            </a:r>
            <a:r>
              <a:rPr lang="en-US" sz="2400" dirty="0"/>
              <a:t>- Lists the sources used by CDE to pre-populate fields—especially helpful if there are errors in pre-populated data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All resources can be found on CSI’s CRDC Resource Library: </a:t>
            </a:r>
            <a:r>
              <a:rPr lang="en-US" i="1" dirty="0">
                <a:hlinkClick r:id="rId3"/>
              </a:rPr>
              <a:t>https://resources.csi.state.co.us/data-submissions/crdc/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3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711"/>
    </mc:Choice>
    <mc:Fallback xmlns="">
      <p:transition spd="slow" advTm="4271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Resolve Errors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4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10"/>
    </mc:Choice>
    <mc:Fallback xmlns="">
      <p:transition spd="slow" advTm="951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Warnings vs. Errors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5337" y="1818370"/>
            <a:ext cx="7886700" cy="4351338"/>
          </a:xfrm>
        </p:spPr>
        <p:txBody>
          <a:bodyPr/>
          <a:lstStyle/>
          <a:p>
            <a:pPr marL="3429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CSI will reach out to schools individually to address errors.</a:t>
            </a:r>
          </a:p>
          <a:p>
            <a:pPr marL="3429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ERRORS must be satisfactorily addressed by updating your data or providing an explanation in rare circumstances</a:t>
            </a:r>
          </a:p>
          <a:p>
            <a:pPr marL="3429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WARNINGS should be carefully reviewed to ensure your submission accurately reflects your school’s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090"/>
    </mc:Choice>
    <mc:Fallback xmlns="">
      <p:transition spd="slow" advTm="5309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0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8"/>
    </mc:Choice>
    <mc:Fallback xmlns="">
      <p:transition spd="slow" advTm="1087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Certification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errors are resolved, CSI will send schools their CRDC data for review. CSI will work with schools to update any incorrect information. Once the review is complete: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CSI will send schools a Google Form Certification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Due February 14, 2025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6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144"/>
    </mc:Choice>
    <mc:Fallback xmlns="">
      <p:transition spd="slow" advTm="3314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715000"/>
            <a:ext cx="7772400" cy="10464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Email </a:t>
            </a:r>
            <a:r>
              <a:rPr lang="en-US" dirty="0">
                <a:solidFill>
                  <a:schemeClr val="tx2"/>
                </a:solidFill>
                <a:hlinkClick r:id="rId2"/>
              </a:rPr>
              <a:t>Submissions_CSI@csi.state.co.us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9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54"/>
    </mc:Choice>
    <mc:Fallback xmlns="">
      <p:transition spd="slow" advTm="121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00" y="274650"/>
            <a:ext cx="4668900" cy="1137291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Training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2"/>
          </p:nvPr>
        </p:nvSpPr>
        <p:spPr>
          <a:xfrm>
            <a:off x="886447" y="1600200"/>
            <a:ext cx="6462556" cy="3886200"/>
          </a:xfrm>
        </p:spPr>
        <p:txBody>
          <a:bodyPr>
            <a:normAutofit/>
          </a:bodyPr>
          <a:lstStyle/>
          <a:p>
            <a:pPr lvl="2">
              <a:spcBef>
                <a:spcPts val="1200"/>
              </a:spcBef>
            </a:pPr>
            <a:r>
              <a:rPr lang="en-US" sz="3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CRDC Purpose</a:t>
            </a:r>
          </a:p>
          <a:p>
            <a:pPr lvl="2">
              <a:spcBef>
                <a:spcPts val="1200"/>
              </a:spcBef>
            </a:pPr>
            <a:r>
              <a:rPr lang="en-US" sz="3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Timeline </a:t>
            </a:r>
          </a:p>
          <a:p>
            <a:pPr lvl="2">
              <a:spcBef>
                <a:spcPts val="1200"/>
              </a:spcBef>
            </a:pPr>
            <a:r>
              <a:rPr lang="en-US" sz="3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File Submissions</a:t>
            </a:r>
          </a:p>
          <a:p>
            <a:pPr lvl="2">
              <a:spcBef>
                <a:spcPts val="1200"/>
              </a:spcBef>
            </a:pPr>
            <a:r>
              <a:rPr lang="en-US" sz="3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Resolving Errors</a:t>
            </a:r>
          </a:p>
          <a:p>
            <a:pPr lvl="2">
              <a:spcBef>
                <a:spcPts val="1200"/>
              </a:spcBef>
            </a:pPr>
            <a:r>
              <a:rPr lang="en-US" sz="32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Data Review and Sign 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45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0211"/>
    </mc:Choice>
    <mc:Fallback xmlns="">
      <p:transition spd="slow" advTm="2021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ctrTitle"/>
          </p:nvPr>
        </p:nvSpPr>
        <p:spPr>
          <a:xfrm>
            <a:off x="1657350" y="2440592"/>
            <a:ext cx="5829300" cy="1159875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b" anchorCtr="0">
            <a:noAutofit/>
          </a:bodyPr>
          <a:lstStyle/>
          <a:p>
            <a:r>
              <a:rPr lang="en" dirty="0"/>
              <a:t>Civil Rights Data Collection (CRDC) Background</a:t>
            </a:r>
            <a:endParaRPr dirty="0"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1142906" y="5687531"/>
            <a:ext cx="6858000" cy="313425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19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8"/>
    </mc:Choice>
    <mc:Fallback xmlns="">
      <p:transition spd="slow" advTm="396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 of CRDC</a:t>
            </a:r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" y="4800600"/>
            <a:ext cx="7391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The CRDC is a mandatory data collection, authorized under the following statutes and regulations: </a:t>
            </a:r>
          </a:p>
          <a:p>
            <a:r>
              <a:rPr lang="en-US" sz="1200" dirty="0"/>
              <a:t>• Title VI of the Civil Rights Act of 1964, </a:t>
            </a:r>
          </a:p>
          <a:p>
            <a:r>
              <a:rPr lang="en-US" sz="1200" dirty="0"/>
              <a:t>• Title IX of the Education Amendments of 1972, </a:t>
            </a:r>
          </a:p>
          <a:p>
            <a:r>
              <a:rPr lang="en-US" sz="1200" dirty="0"/>
              <a:t>• Section 504 of the Rehabilitation Act of 1973, and </a:t>
            </a:r>
          </a:p>
          <a:p>
            <a:r>
              <a:rPr lang="en-US" sz="1200" dirty="0"/>
              <a:t>• The Department of Education Organization Act (20 U.S.C. § 3413). </a:t>
            </a:r>
          </a:p>
          <a:p>
            <a:r>
              <a:rPr lang="en-US" sz="1200" dirty="0"/>
              <a:t>The regulations implementing these provisions can be found at 34 CFR 100.6(b); 34 CFR 106.71; and 34 CFR 104.61. </a:t>
            </a:r>
          </a:p>
        </p:txBody>
      </p:sp>
      <p:sp>
        <p:nvSpPr>
          <p:cNvPr id="5" name="Content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Obtain data on key education and civil rights issues in our nation's public schools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data collected by the CRDC plays a pivotal role in assisting policymakers, researchers, and others in the education community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2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903"/>
    </mc:Choice>
    <mc:Fallback xmlns="">
      <p:transition spd="slow" advTm="2390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Structure of the CRDC</a:t>
            </a:r>
          </a:p>
        </p:txBody>
      </p:sp>
      <p:sp>
        <p:nvSpPr>
          <p:cNvPr id="5" name="Content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391150" cy="435133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CRDC data are based on two points in time: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Enrollment/placement data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 of October Count Day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Cumulative data for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entire school year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CRDC data are based on two levels of data: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 (CSI) data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School level data</a:t>
            </a:r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8400" y="2117726"/>
            <a:ext cx="2438400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The data being collected in </a:t>
            </a:r>
            <a:r>
              <a:rPr lang="en-US" sz="1600" dirty="0">
                <a:solidFill>
                  <a:srgbClr val="FF0000"/>
                </a:solidFill>
              </a:rPr>
              <a:t>January-February 2025 </a:t>
            </a:r>
            <a:r>
              <a:rPr lang="en-US" sz="1600" dirty="0"/>
              <a:t>are from the </a:t>
            </a:r>
            <a:r>
              <a:rPr lang="en-US" sz="1600" b="1" dirty="0"/>
              <a:t>2023-2024 school year</a:t>
            </a:r>
            <a:r>
              <a:rPr lang="en-US" sz="1600" dirty="0"/>
              <a:t>.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8400" y="4648200"/>
            <a:ext cx="2438400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Most of the data is pre-populated by CDE (and additional fields are pre-populated by CSI when possible)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1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68"/>
    </mc:Choice>
    <mc:Fallback xmlns="">
      <p:transition spd="slow" advTm="3426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ctrTitle"/>
          </p:nvPr>
        </p:nvSpPr>
        <p:spPr>
          <a:xfrm>
            <a:off x="1657350" y="2440592"/>
            <a:ext cx="5829300" cy="1159875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b" anchorCtr="0">
            <a:noAutofit/>
          </a:bodyPr>
          <a:lstStyle/>
          <a:p>
            <a:r>
              <a:rPr lang="en" dirty="0"/>
              <a:t>Timeline</a:t>
            </a:r>
            <a:endParaRPr dirty="0"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1142906" y="5687531"/>
            <a:ext cx="6858000" cy="313425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516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46"/>
    </mc:Choice>
    <mc:Fallback xmlns="">
      <p:transition spd="slow" advTm="844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CRDC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6019"/>
            <a:ext cx="7886700" cy="4351338"/>
          </a:xfrm>
        </p:spPr>
        <p:txBody>
          <a:bodyPr/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December: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Collection system opens for Colorado districts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CDE pre-populates data for schools and districts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January: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CSI will: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 resources to the CRDC resource site: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https://resources.csi.state.co.us/data-submissions/crdc/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Send schools a Google Survey Form by email to complete missing data (See CRDC email sent 1/7/2025)</a:t>
            </a:r>
          </a:p>
          <a:p>
            <a:pPr lvl="1"/>
            <a:r>
              <a:rPr lang="en-US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1/23: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Schools Submit Google Survey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-177800">
              <a:spcBef>
                <a:spcPts val="14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February: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/>
            <a:r>
              <a:rPr lang="en-US" sz="1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2/6: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CRDC Errors Resolved</a:t>
            </a:r>
          </a:p>
          <a:p>
            <a:pPr marL="520700"/>
            <a:r>
              <a:rPr lang="en-US" sz="1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2/14: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CRDC Signed Certifications Due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52500" y="5767357"/>
            <a:ext cx="723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It is strongly encouraged that schools begin reaching out/collecting the necessary data </a:t>
            </a:r>
            <a:r>
              <a:rPr lang="en-US" sz="1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as soon as possible </a:t>
            </a:r>
            <a:r>
              <a:rPr lang="en-US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to ensure adequate time to review data for accuracy prior to the certification deadline.</a:t>
            </a:r>
          </a:p>
        </p:txBody>
      </p:sp>
    </p:spTree>
    <p:extLst>
      <p:ext uri="{BB962C8B-B14F-4D97-AF65-F5344CB8AC3E}">
        <p14:creationId xmlns:p14="http://schemas.microsoft.com/office/powerpoint/2010/main" val="384176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481"/>
    </mc:Choice>
    <mc:Fallback xmlns="">
      <p:transition spd="slow" advTm="8048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ctrTitle"/>
          </p:nvPr>
        </p:nvSpPr>
        <p:spPr>
          <a:xfrm>
            <a:off x="1657350" y="2440592"/>
            <a:ext cx="5829300" cy="1159875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b" anchorCtr="0">
            <a:noAutofit/>
          </a:bodyPr>
          <a:lstStyle/>
          <a:p>
            <a:r>
              <a:rPr lang="en-US" dirty="0"/>
              <a:t>Data Reporting Process</a:t>
            </a:r>
            <a:endParaRPr dirty="0"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1142906" y="5687531"/>
            <a:ext cx="6858000" cy="313425"/>
          </a:xfrm>
          <a:prstGeom prst="rect">
            <a:avLst/>
          </a:prstGeom>
        </p:spPr>
        <p:txBody>
          <a:bodyPr spcFirstLastPara="1" vert="horz" wrap="square" lIns="68569" tIns="68569" rIns="68569" bIns="68569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948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5"/>
    </mc:Choice>
    <mc:Fallback xmlns="">
      <p:transition spd="slow" advTm="403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Data Submissions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D38B3C1-EED7-4E88-8F72-013EE3A58C4A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EFFE93-12E2-2E66-0D42-72E5A531D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0" y="2187947"/>
            <a:ext cx="8534400" cy="231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3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81"/>
    </mc:Choice>
    <mc:Fallback xmlns="">
      <p:transition spd="slow" advTm="66881"/>
    </mc:Fallback>
  </mc:AlternateContent>
</p:sld>
</file>

<file path=ppt/theme/theme1.xml><?xml version="1.0" encoding="utf-8"?>
<a:theme xmlns:a="http://schemas.openxmlformats.org/drawingml/2006/main" name="18-19 CSI October Count Submissions Training with Presenter Not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18137</TotalTime>
  <Words>655</Words>
  <Application>Microsoft Office PowerPoint</Application>
  <PresentationFormat>On-screen Show (4:3)</PresentationFormat>
  <Paragraphs>107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18-19 CSI October Count Submissions Training with Presenter Notes</vt:lpstr>
      <vt:lpstr>2023-24 Civil Rights Data Collection (CRDC) Submissions Information</vt:lpstr>
      <vt:lpstr>Training Content</vt:lpstr>
      <vt:lpstr>Civil Rights Data Collection (CRDC) Background</vt:lpstr>
      <vt:lpstr>Purpose of CRDC</vt:lpstr>
      <vt:lpstr>Structure of the CRDC</vt:lpstr>
      <vt:lpstr>Timeline</vt:lpstr>
      <vt:lpstr>CRDC Timeline</vt:lpstr>
      <vt:lpstr>Data Reporting Process</vt:lpstr>
      <vt:lpstr>The Data Submissions Process</vt:lpstr>
      <vt:lpstr>Collect Data</vt:lpstr>
      <vt:lpstr>CRDC Data</vt:lpstr>
      <vt:lpstr>Helpful Resources </vt:lpstr>
      <vt:lpstr>Resolve Errors</vt:lpstr>
      <vt:lpstr>Warnings vs. Errors</vt:lpstr>
      <vt:lpstr>Data Review</vt:lpstr>
      <vt:lpstr>Certification</vt:lpstr>
      <vt:lpstr>Thank you!</vt:lpstr>
    </vt:vector>
  </TitlesOfParts>
  <Company>CDE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[Department / Topic]</dc:title>
  <dc:creator>Hull, Lindsay</dc:creator>
  <cp:lastModifiedBy>Trammell, Cherish</cp:lastModifiedBy>
  <cp:revision>1045</cp:revision>
  <cp:lastPrinted>2019-02-11T01:05:40Z</cp:lastPrinted>
  <dcterms:created xsi:type="dcterms:W3CDTF">2014-02-03T17:15:30Z</dcterms:created>
  <dcterms:modified xsi:type="dcterms:W3CDTF">2025-01-02T19:23:03Z</dcterms:modified>
</cp:coreProperties>
</file>